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8"/>
  </p:notes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12444"/>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notesMaster" Target="notesMasters/notesMaster1.xml"/><Relationship Id="rId15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7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1E4BED-6D08-495A-B5B8-A2D0126849CD}" type="datetimeFigureOut">
              <a:rPr lang="en-IN" smtClean="0"/>
              <a:t>23-06-2020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A8C3F6-21C1-4BFB-B923-82F35078D98D}" type="slidenum">
              <a:rPr lang="en-IN" smtClean="0"/>
              <a:t>‹#›</a:t>
            </a:fld>
            <a:endParaRPr lang="en-IN"/>
          </a:p>
        </p:txBody>
      </p:sp>
    </p:spTree>
    <p:extLst>
      <p:ext uri="{BB962C8B-B14F-4D97-AF65-F5344CB8AC3E}">
        <p14:creationId xmlns:p14="http://schemas.microsoft.com/office/powerpoint/2010/main" val="698531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016BCA-32DD-4E74-9DE9-AA4762CAB6E9}" type="slidenum">
              <a:rPr lang="en-US" sz="1200">
                <a:solidFill>
                  <a:prstClr val="black"/>
                </a:solidFill>
              </a:rPr>
              <a:pPr/>
              <a:t>62</a:t>
            </a:fld>
            <a:endParaRPr lang="en-US" sz="1200">
              <a:solidFill>
                <a:prstClr val="black"/>
              </a:solidFill>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CD4633D-FE8A-458F-9B86-EE4B8961FBC8}" type="slidenum">
              <a:rPr lang="en-US" sz="1200"/>
              <a:pPr/>
              <a:t>100</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8B5F8C0-5ABB-48E4-85C4-21EA697FF1D4}" type="slidenum">
              <a:rPr lang="en-US" sz="1200"/>
              <a:pPr/>
              <a:t>109</a:t>
            </a:fld>
            <a:endParaRPr lang="en-US" sz="1200"/>
          </a:p>
        </p:txBody>
      </p:sp>
      <p:sp>
        <p:nvSpPr>
          <p:cNvPr id="52227" name="Rectangle 2"/>
          <p:cNvSpPr>
            <a:spLocks noGrp="1" noRot="1" noChangeAspect="1" noChangeArrowheads="1" noTextEdit="1"/>
          </p:cNvSpPr>
          <p:nvPr>
            <p:ph type="sldImg"/>
          </p:nvPr>
        </p:nvSpPr>
        <p:spPr>
          <a:xfrm>
            <a:off x="1152525" y="693738"/>
            <a:ext cx="4551363" cy="3413125"/>
          </a:xfrm>
          <a:ln w="12700" cap="flat">
            <a:solidFill>
              <a:schemeClr val="tx1"/>
            </a:solidFill>
          </a:ln>
        </p:spPr>
      </p:sp>
      <p:sp>
        <p:nvSpPr>
          <p:cNvPr id="52228"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93" tIns="48408" rIns="93693" bIns="48408"/>
          <a:lstStyle/>
          <a:p>
            <a:pPr defTabSz="949325"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0847FF0-CD91-4D6E-8ACC-1A52035F548F}" type="slidenum">
              <a:rPr lang="en-US" sz="1200"/>
              <a:pPr/>
              <a:t>111</a:t>
            </a:fld>
            <a:endParaRPr lang="en-US" sz="1200"/>
          </a:p>
        </p:txBody>
      </p:sp>
      <p:sp>
        <p:nvSpPr>
          <p:cNvPr id="53251" name="Rectangle 2"/>
          <p:cNvSpPr>
            <a:spLocks noGrp="1" noRot="1" noChangeAspect="1" noChangeArrowheads="1" noTextEdit="1"/>
          </p:cNvSpPr>
          <p:nvPr>
            <p:ph type="sldImg"/>
          </p:nvPr>
        </p:nvSpPr>
        <p:spPr>
          <a:xfrm>
            <a:off x="1149350" y="693738"/>
            <a:ext cx="4560888" cy="3421062"/>
          </a:xfrm>
          <a:ln w="12700" cap="flat">
            <a:solidFill>
              <a:schemeClr val="tx1"/>
            </a:solidFill>
          </a:ln>
        </p:spPr>
      </p:sp>
      <p:sp>
        <p:nvSpPr>
          <p:cNvPr id="53252" name="Rectangle 3"/>
          <p:cNvSpPr>
            <a:spLocks noGrp="1" noChangeArrowheads="1"/>
          </p:cNvSpPr>
          <p:nvPr>
            <p:ph type="body" idx="1"/>
          </p:nvPr>
        </p:nvSpPr>
        <p:spPr>
          <a:xfrm>
            <a:off x="914400" y="4335463"/>
            <a:ext cx="5029200" cy="4668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88" tIns="48405" rIns="93688" bIns="48405"/>
          <a:lstStyle/>
          <a:p>
            <a:pPr defTabSz="949325"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4084EDB-79EF-4334-B934-DD756F1ED985}" type="slidenum">
              <a:rPr lang="en-US" sz="1200"/>
              <a:pPr/>
              <a:t>114</a:t>
            </a:fld>
            <a:endParaRPr lang="en-US" sz="1200"/>
          </a:p>
        </p:txBody>
      </p:sp>
      <p:sp>
        <p:nvSpPr>
          <p:cNvPr id="54275" name="Rectangle 2"/>
          <p:cNvSpPr>
            <a:spLocks noGrp="1" noRot="1" noChangeAspect="1" noChangeArrowheads="1" noTextEdit="1"/>
          </p:cNvSpPr>
          <p:nvPr>
            <p:ph type="sldImg"/>
          </p:nvPr>
        </p:nvSpPr>
        <p:spPr>
          <a:xfrm>
            <a:off x="1149350" y="693738"/>
            <a:ext cx="4560888" cy="3421062"/>
          </a:xfrm>
          <a:ln w="12700" cap="flat">
            <a:solidFill>
              <a:schemeClr val="tx1"/>
            </a:solidFill>
          </a:ln>
        </p:spPr>
      </p:sp>
      <p:sp>
        <p:nvSpPr>
          <p:cNvPr id="54276" name="Rectangle 3"/>
          <p:cNvSpPr>
            <a:spLocks noGrp="1" noChangeArrowheads="1"/>
          </p:cNvSpPr>
          <p:nvPr>
            <p:ph type="body" idx="1"/>
          </p:nvPr>
        </p:nvSpPr>
        <p:spPr>
          <a:xfrm>
            <a:off x="914400" y="4335463"/>
            <a:ext cx="5029200" cy="4668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88" tIns="48405" rIns="93688" bIns="48405"/>
          <a:lstStyle/>
          <a:p>
            <a:pPr defTabSz="949325"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6/23/2020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915400" cy="6858000"/>
            <a:chOff x="0" y="0"/>
            <a:chExt cx="5616" cy="4320"/>
          </a:xfrm>
        </p:grpSpPr>
        <p:grpSp>
          <p:nvGrpSpPr>
            <p:cNvPr id="5" name="Group 3"/>
            <p:cNvGrpSpPr>
              <a:grpSpLocks/>
            </p:cNvGrpSpPr>
            <p:nvPr/>
          </p:nvGrpSpPr>
          <p:grpSpPr bwMode="auto">
            <a:xfrm>
              <a:off x="0" y="0"/>
              <a:ext cx="240" cy="4320"/>
              <a:chOff x="0" y="0"/>
              <a:chExt cx="240" cy="4320"/>
            </a:xfrm>
          </p:grpSpPr>
          <p:sp>
            <p:nvSpPr>
              <p:cNvPr id="59" name="Rectangle 4"/>
              <p:cNvSpPr>
                <a:spLocks noChangeArrowheads="1"/>
              </p:cNvSpPr>
              <p:nvPr userDrawn="1"/>
            </p:nvSpPr>
            <p:spPr bwMode="auto">
              <a:xfrm>
                <a:off x="0" y="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60" name="Rectangle 5" descr="50%"/>
              <p:cNvSpPr>
                <a:spLocks noChangeArrowheads="1"/>
              </p:cNvSpPr>
              <p:nvPr userDrawn="1"/>
            </p:nvSpPr>
            <p:spPr bwMode="auto">
              <a:xfrm>
                <a:off x="0" y="24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61" name="Rectangle 6"/>
              <p:cNvSpPr>
                <a:spLocks noChangeArrowheads="1"/>
              </p:cNvSpPr>
              <p:nvPr userDrawn="1"/>
            </p:nvSpPr>
            <p:spPr bwMode="auto">
              <a:xfrm>
                <a:off x="0" y="48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62" name="Rectangle 7" descr="50%"/>
              <p:cNvSpPr>
                <a:spLocks noChangeArrowheads="1"/>
              </p:cNvSpPr>
              <p:nvPr userDrawn="1"/>
            </p:nvSpPr>
            <p:spPr bwMode="auto">
              <a:xfrm>
                <a:off x="0" y="72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63" name="Rectangle 8"/>
              <p:cNvSpPr>
                <a:spLocks noChangeArrowheads="1"/>
              </p:cNvSpPr>
              <p:nvPr userDrawn="1"/>
            </p:nvSpPr>
            <p:spPr bwMode="auto">
              <a:xfrm>
                <a:off x="0" y="96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64" name="Rectangle 9" descr="50%"/>
              <p:cNvSpPr>
                <a:spLocks noChangeArrowheads="1"/>
              </p:cNvSpPr>
              <p:nvPr userDrawn="1"/>
            </p:nvSpPr>
            <p:spPr bwMode="auto">
              <a:xfrm>
                <a:off x="0" y="120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65" name="Rectangle 10"/>
              <p:cNvSpPr>
                <a:spLocks noChangeArrowheads="1"/>
              </p:cNvSpPr>
              <p:nvPr userDrawn="1"/>
            </p:nvSpPr>
            <p:spPr bwMode="auto">
              <a:xfrm>
                <a:off x="0" y="144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66" name="Rectangle 11" descr="50%"/>
              <p:cNvSpPr>
                <a:spLocks noChangeArrowheads="1"/>
              </p:cNvSpPr>
              <p:nvPr userDrawn="1"/>
            </p:nvSpPr>
            <p:spPr bwMode="auto">
              <a:xfrm>
                <a:off x="0" y="168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67" name="Rectangle 12"/>
              <p:cNvSpPr>
                <a:spLocks noChangeArrowheads="1"/>
              </p:cNvSpPr>
              <p:nvPr userDrawn="1"/>
            </p:nvSpPr>
            <p:spPr bwMode="auto">
              <a:xfrm>
                <a:off x="0" y="192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68" name="Rectangle 13" descr="50%"/>
              <p:cNvSpPr>
                <a:spLocks noChangeArrowheads="1"/>
              </p:cNvSpPr>
              <p:nvPr userDrawn="1"/>
            </p:nvSpPr>
            <p:spPr bwMode="auto">
              <a:xfrm>
                <a:off x="0" y="216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69" name="Rectangle 14"/>
              <p:cNvSpPr>
                <a:spLocks noChangeArrowheads="1"/>
              </p:cNvSpPr>
              <p:nvPr userDrawn="1"/>
            </p:nvSpPr>
            <p:spPr bwMode="auto">
              <a:xfrm>
                <a:off x="0" y="240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70" name="Rectangle 15" descr="50%"/>
              <p:cNvSpPr>
                <a:spLocks noChangeArrowheads="1"/>
              </p:cNvSpPr>
              <p:nvPr userDrawn="1"/>
            </p:nvSpPr>
            <p:spPr bwMode="auto">
              <a:xfrm>
                <a:off x="0" y="264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71" name="Rectangle 16"/>
              <p:cNvSpPr>
                <a:spLocks noChangeArrowheads="1"/>
              </p:cNvSpPr>
              <p:nvPr userDrawn="1"/>
            </p:nvSpPr>
            <p:spPr bwMode="auto">
              <a:xfrm>
                <a:off x="0" y="288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72" name="Rectangle 17" descr="50%"/>
              <p:cNvSpPr>
                <a:spLocks noChangeArrowheads="1"/>
              </p:cNvSpPr>
              <p:nvPr userDrawn="1"/>
            </p:nvSpPr>
            <p:spPr bwMode="auto">
              <a:xfrm>
                <a:off x="0" y="312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73" name="Rectangle 18"/>
              <p:cNvSpPr>
                <a:spLocks noChangeArrowheads="1"/>
              </p:cNvSpPr>
              <p:nvPr userDrawn="1"/>
            </p:nvSpPr>
            <p:spPr bwMode="auto">
              <a:xfrm>
                <a:off x="0" y="336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74" name="Rectangle 19" descr="50%"/>
              <p:cNvSpPr>
                <a:spLocks noChangeArrowheads="1"/>
              </p:cNvSpPr>
              <p:nvPr userDrawn="1"/>
            </p:nvSpPr>
            <p:spPr bwMode="auto">
              <a:xfrm>
                <a:off x="0" y="360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75" name="Rectangle 20"/>
              <p:cNvSpPr>
                <a:spLocks noChangeArrowheads="1"/>
              </p:cNvSpPr>
              <p:nvPr userDrawn="1"/>
            </p:nvSpPr>
            <p:spPr bwMode="auto">
              <a:xfrm>
                <a:off x="0" y="384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76" name="Rectangle 21" descr="50%"/>
              <p:cNvSpPr>
                <a:spLocks noChangeArrowheads="1"/>
              </p:cNvSpPr>
              <p:nvPr userDrawn="1"/>
            </p:nvSpPr>
            <p:spPr bwMode="auto">
              <a:xfrm>
                <a:off x="0" y="408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grpSp>
        <p:sp>
          <p:nvSpPr>
            <p:cNvPr id="6" name="Rectangle 22" descr="50%"/>
            <p:cNvSpPr>
              <a:spLocks noChangeArrowheads="1"/>
            </p:cNvSpPr>
            <p:nvPr/>
          </p:nvSpPr>
          <p:spPr bwMode="hidden">
            <a:xfrm>
              <a:off x="336" y="1248"/>
              <a:ext cx="5280" cy="144"/>
            </a:xfrm>
            <a:prstGeom prst="rect">
              <a:avLst/>
            </a:prstGeom>
            <a:pattFill prst="pct50">
              <a:fgClr>
                <a:schemeClr val="bg2"/>
              </a:fgClr>
              <a:bgClr>
                <a:schemeClr val="bg1"/>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grpSp>
          <p:nvGrpSpPr>
            <p:cNvPr id="7" name="Group 23"/>
            <p:cNvGrpSpPr>
              <a:grpSpLocks/>
            </p:cNvGrpSpPr>
            <p:nvPr/>
          </p:nvGrpSpPr>
          <p:grpSpPr bwMode="auto">
            <a:xfrm>
              <a:off x="336" y="1200"/>
              <a:ext cx="5280" cy="0"/>
              <a:chOff x="144" y="1200"/>
              <a:chExt cx="5280" cy="0"/>
            </a:xfrm>
          </p:grpSpPr>
          <p:sp>
            <p:nvSpPr>
              <p:cNvPr id="37" name="Line 24"/>
              <p:cNvSpPr>
                <a:spLocks noChangeShapeType="1"/>
              </p:cNvSpPr>
              <p:nvPr/>
            </p:nvSpPr>
            <p:spPr bwMode="ltGray">
              <a:xfrm>
                <a:off x="14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38" name="Line 25"/>
              <p:cNvSpPr>
                <a:spLocks noChangeShapeType="1"/>
              </p:cNvSpPr>
              <p:nvPr/>
            </p:nvSpPr>
            <p:spPr bwMode="ltGray">
              <a:xfrm>
                <a:off x="62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39" name="Line 26"/>
              <p:cNvSpPr>
                <a:spLocks noChangeShapeType="1"/>
              </p:cNvSpPr>
              <p:nvPr/>
            </p:nvSpPr>
            <p:spPr bwMode="ltGray">
              <a:xfrm>
                <a:off x="38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40" name="Line 27"/>
              <p:cNvSpPr>
                <a:spLocks noChangeShapeType="1"/>
              </p:cNvSpPr>
              <p:nvPr/>
            </p:nvSpPr>
            <p:spPr bwMode="ltGray">
              <a:xfrm>
                <a:off x="110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41" name="Line 28"/>
              <p:cNvSpPr>
                <a:spLocks noChangeShapeType="1"/>
              </p:cNvSpPr>
              <p:nvPr/>
            </p:nvSpPr>
            <p:spPr bwMode="ltGray">
              <a:xfrm>
                <a:off x="86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42" name="Line 29"/>
              <p:cNvSpPr>
                <a:spLocks noChangeShapeType="1"/>
              </p:cNvSpPr>
              <p:nvPr/>
            </p:nvSpPr>
            <p:spPr bwMode="ltGray">
              <a:xfrm>
                <a:off x="158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43" name="Line 30"/>
              <p:cNvSpPr>
                <a:spLocks noChangeShapeType="1"/>
              </p:cNvSpPr>
              <p:nvPr/>
            </p:nvSpPr>
            <p:spPr bwMode="ltGray">
              <a:xfrm>
                <a:off x="134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44" name="Line 31"/>
              <p:cNvSpPr>
                <a:spLocks noChangeShapeType="1"/>
              </p:cNvSpPr>
              <p:nvPr/>
            </p:nvSpPr>
            <p:spPr bwMode="ltGray">
              <a:xfrm>
                <a:off x="206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45" name="Line 32"/>
              <p:cNvSpPr>
                <a:spLocks noChangeShapeType="1"/>
              </p:cNvSpPr>
              <p:nvPr/>
            </p:nvSpPr>
            <p:spPr bwMode="ltGray">
              <a:xfrm>
                <a:off x="182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46" name="Line 33"/>
              <p:cNvSpPr>
                <a:spLocks noChangeShapeType="1"/>
              </p:cNvSpPr>
              <p:nvPr/>
            </p:nvSpPr>
            <p:spPr bwMode="ltGray">
              <a:xfrm>
                <a:off x="254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47" name="Line 34"/>
              <p:cNvSpPr>
                <a:spLocks noChangeShapeType="1"/>
              </p:cNvSpPr>
              <p:nvPr/>
            </p:nvSpPr>
            <p:spPr bwMode="ltGray">
              <a:xfrm>
                <a:off x="230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48" name="Line 35"/>
              <p:cNvSpPr>
                <a:spLocks noChangeShapeType="1"/>
              </p:cNvSpPr>
              <p:nvPr/>
            </p:nvSpPr>
            <p:spPr bwMode="ltGray">
              <a:xfrm>
                <a:off x="302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49" name="Line 36"/>
              <p:cNvSpPr>
                <a:spLocks noChangeShapeType="1"/>
              </p:cNvSpPr>
              <p:nvPr/>
            </p:nvSpPr>
            <p:spPr bwMode="ltGray">
              <a:xfrm>
                <a:off x="278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50" name="Line 37"/>
              <p:cNvSpPr>
                <a:spLocks noChangeShapeType="1"/>
              </p:cNvSpPr>
              <p:nvPr/>
            </p:nvSpPr>
            <p:spPr bwMode="ltGray">
              <a:xfrm>
                <a:off x="350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51" name="Line 38"/>
              <p:cNvSpPr>
                <a:spLocks noChangeShapeType="1"/>
              </p:cNvSpPr>
              <p:nvPr/>
            </p:nvSpPr>
            <p:spPr bwMode="ltGray">
              <a:xfrm>
                <a:off x="326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52" name="Line 39"/>
              <p:cNvSpPr>
                <a:spLocks noChangeShapeType="1"/>
              </p:cNvSpPr>
              <p:nvPr/>
            </p:nvSpPr>
            <p:spPr bwMode="ltGray">
              <a:xfrm>
                <a:off x="398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53" name="Line 40"/>
              <p:cNvSpPr>
                <a:spLocks noChangeShapeType="1"/>
              </p:cNvSpPr>
              <p:nvPr/>
            </p:nvSpPr>
            <p:spPr bwMode="ltGray">
              <a:xfrm>
                <a:off x="374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54" name="Line 41"/>
              <p:cNvSpPr>
                <a:spLocks noChangeShapeType="1"/>
              </p:cNvSpPr>
              <p:nvPr/>
            </p:nvSpPr>
            <p:spPr bwMode="ltGray">
              <a:xfrm>
                <a:off x="446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55" name="Line 42"/>
              <p:cNvSpPr>
                <a:spLocks noChangeShapeType="1"/>
              </p:cNvSpPr>
              <p:nvPr/>
            </p:nvSpPr>
            <p:spPr bwMode="ltGray">
              <a:xfrm>
                <a:off x="422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56" name="Line 43"/>
              <p:cNvSpPr>
                <a:spLocks noChangeShapeType="1"/>
              </p:cNvSpPr>
              <p:nvPr/>
            </p:nvSpPr>
            <p:spPr bwMode="ltGray">
              <a:xfrm>
                <a:off x="494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57" name="Line 44"/>
              <p:cNvSpPr>
                <a:spLocks noChangeShapeType="1"/>
              </p:cNvSpPr>
              <p:nvPr/>
            </p:nvSpPr>
            <p:spPr bwMode="ltGray">
              <a:xfrm>
                <a:off x="470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58" name="Line 45"/>
              <p:cNvSpPr>
                <a:spLocks noChangeShapeType="1"/>
              </p:cNvSpPr>
              <p:nvPr/>
            </p:nvSpPr>
            <p:spPr bwMode="ltGray">
              <a:xfrm>
                <a:off x="518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grpSp>
        <p:grpSp>
          <p:nvGrpSpPr>
            <p:cNvPr id="8" name="Group 46"/>
            <p:cNvGrpSpPr>
              <a:grpSpLocks/>
            </p:cNvGrpSpPr>
            <p:nvPr/>
          </p:nvGrpSpPr>
          <p:grpSpPr bwMode="auto">
            <a:xfrm>
              <a:off x="432" y="1728"/>
              <a:ext cx="192" cy="192"/>
              <a:chOff x="432" y="1728"/>
              <a:chExt cx="192" cy="192"/>
            </a:xfrm>
          </p:grpSpPr>
          <p:sp>
            <p:nvSpPr>
              <p:cNvPr id="33" name="Rectangle 47"/>
              <p:cNvSpPr>
                <a:spLocks noChangeArrowheads="1"/>
              </p:cNvSpPr>
              <p:nvPr userDrawn="1"/>
            </p:nvSpPr>
            <p:spPr bwMode="auto">
              <a:xfrm>
                <a:off x="432" y="1728"/>
                <a:ext cx="96" cy="96"/>
              </a:xfrm>
              <a:prstGeom prst="rect">
                <a:avLst/>
              </a:prstGeom>
              <a:solidFill>
                <a:schemeClr val="tx2"/>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34" name="Rectangle 48"/>
              <p:cNvSpPr>
                <a:spLocks noChangeArrowheads="1"/>
              </p:cNvSpPr>
              <p:nvPr userDrawn="1"/>
            </p:nvSpPr>
            <p:spPr bwMode="auto">
              <a:xfrm>
                <a:off x="528" y="1824"/>
                <a:ext cx="96" cy="96"/>
              </a:xfrm>
              <a:prstGeom prst="rect">
                <a:avLst/>
              </a:prstGeom>
              <a:solidFill>
                <a:schemeClr val="tx2"/>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35" name="Rectangle 49"/>
              <p:cNvSpPr>
                <a:spLocks noChangeArrowheads="1"/>
              </p:cNvSpPr>
              <p:nvPr userDrawn="1"/>
            </p:nvSpPr>
            <p:spPr bwMode="auto">
              <a:xfrm>
                <a:off x="528" y="1728"/>
                <a:ext cx="96" cy="96"/>
              </a:xfrm>
              <a:prstGeom prst="rect">
                <a:avLst/>
              </a:prstGeom>
              <a:solidFill>
                <a:schemeClr val="tx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36" name="Rectangle 50"/>
              <p:cNvSpPr>
                <a:spLocks noChangeArrowheads="1"/>
              </p:cNvSpPr>
              <p:nvPr userDrawn="1"/>
            </p:nvSpPr>
            <p:spPr bwMode="auto">
              <a:xfrm>
                <a:off x="432" y="1824"/>
                <a:ext cx="96" cy="96"/>
              </a:xfrm>
              <a:prstGeom prst="rect">
                <a:avLst/>
              </a:prstGeom>
              <a:solidFill>
                <a:schemeClr val="tx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grpSp>
        <p:grpSp>
          <p:nvGrpSpPr>
            <p:cNvPr id="9" name="Group 51"/>
            <p:cNvGrpSpPr>
              <a:grpSpLocks/>
            </p:cNvGrpSpPr>
            <p:nvPr/>
          </p:nvGrpSpPr>
          <p:grpSpPr bwMode="auto">
            <a:xfrm>
              <a:off x="336" y="2400"/>
              <a:ext cx="5280" cy="0"/>
              <a:chOff x="144" y="1200"/>
              <a:chExt cx="5280" cy="0"/>
            </a:xfrm>
          </p:grpSpPr>
          <p:sp>
            <p:nvSpPr>
              <p:cNvPr id="11" name="Line 52"/>
              <p:cNvSpPr>
                <a:spLocks noChangeShapeType="1"/>
              </p:cNvSpPr>
              <p:nvPr/>
            </p:nvSpPr>
            <p:spPr bwMode="ltGray">
              <a:xfrm>
                <a:off x="14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2" name="Line 53"/>
              <p:cNvSpPr>
                <a:spLocks noChangeShapeType="1"/>
              </p:cNvSpPr>
              <p:nvPr/>
            </p:nvSpPr>
            <p:spPr bwMode="ltGray">
              <a:xfrm>
                <a:off x="62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3" name="Line 54"/>
              <p:cNvSpPr>
                <a:spLocks noChangeShapeType="1"/>
              </p:cNvSpPr>
              <p:nvPr/>
            </p:nvSpPr>
            <p:spPr bwMode="ltGray">
              <a:xfrm>
                <a:off x="38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4" name="Line 55"/>
              <p:cNvSpPr>
                <a:spLocks noChangeShapeType="1"/>
              </p:cNvSpPr>
              <p:nvPr/>
            </p:nvSpPr>
            <p:spPr bwMode="ltGray">
              <a:xfrm>
                <a:off x="110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5" name="Line 56"/>
              <p:cNvSpPr>
                <a:spLocks noChangeShapeType="1"/>
              </p:cNvSpPr>
              <p:nvPr/>
            </p:nvSpPr>
            <p:spPr bwMode="ltGray">
              <a:xfrm>
                <a:off x="86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6" name="Line 57"/>
              <p:cNvSpPr>
                <a:spLocks noChangeShapeType="1"/>
              </p:cNvSpPr>
              <p:nvPr/>
            </p:nvSpPr>
            <p:spPr bwMode="ltGray">
              <a:xfrm>
                <a:off x="158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7" name="Line 58"/>
              <p:cNvSpPr>
                <a:spLocks noChangeShapeType="1"/>
              </p:cNvSpPr>
              <p:nvPr/>
            </p:nvSpPr>
            <p:spPr bwMode="ltGray">
              <a:xfrm>
                <a:off x="134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8" name="Line 59"/>
              <p:cNvSpPr>
                <a:spLocks noChangeShapeType="1"/>
              </p:cNvSpPr>
              <p:nvPr/>
            </p:nvSpPr>
            <p:spPr bwMode="ltGray">
              <a:xfrm>
                <a:off x="206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9" name="Line 60"/>
              <p:cNvSpPr>
                <a:spLocks noChangeShapeType="1"/>
              </p:cNvSpPr>
              <p:nvPr/>
            </p:nvSpPr>
            <p:spPr bwMode="ltGray">
              <a:xfrm>
                <a:off x="182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20" name="Line 61"/>
              <p:cNvSpPr>
                <a:spLocks noChangeShapeType="1"/>
              </p:cNvSpPr>
              <p:nvPr/>
            </p:nvSpPr>
            <p:spPr bwMode="ltGray">
              <a:xfrm>
                <a:off x="254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21" name="Line 62"/>
              <p:cNvSpPr>
                <a:spLocks noChangeShapeType="1"/>
              </p:cNvSpPr>
              <p:nvPr/>
            </p:nvSpPr>
            <p:spPr bwMode="ltGray">
              <a:xfrm>
                <a:off x="230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22" name="Line 63"/>
              <p:cNvSpPr>
                <a:spLocks noChangeShapeType="1"/>
              </p:cNvSpPr>
              <p:nvPr/>
            </p:nvSpPr>
            <p:spPr bwMode="ltGray">
              <a:xfrm>
                <a:off x="302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23" name="Line 64"/>
              <p:cNvSpPr>
                <a:spLocks noChangeShapeType="1"/>
              </p:cNvSpPr>
              <p:nvPr/>
            </p:nvSpPr>
            <p:spPr bwMode="ltGray">
              <a:xfrm>
                <a:off x="278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24" name="Line 65"/>
              <p:cNvSpPr>
                <a:spLocks noChangeShapeType="1"/>
              </p:cNvSpPr>
              <p:nvPr/>
            </p:nvSpPr>
            <p:spPr bwMode="ltGray">
              <a:xfrm>
                <a:off x="350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25" name="Line 66"/>
              <p:cNvSpPr>
                <a:spLocks noChangeShapeType="1"/>
              </p:cNvSpPr>
              <p:nvPr/>
            </p:nvSpPr>
            <p:spPr bwMode="ltGray">
              <a:xfrm>
                <a:off x="326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26" name="Line 67"/>
              <p:cNvSpPr>
                <a:spLocks noChangeShapeType="1"/>
              </p:cNvSpPr>
              <p:nvPr/>
            </p:nvSpPr>
            <p:spPr bwMode="ltGray">
              <a:xfrm>
                <a:off x="398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27" name="Line 68"/>
              <p:cNvSpPr>
                <a:spLocks noChangeShapeType="1"/>
              </p:cNvSpPr>
              <p:nvPr/>
            </p:nvSpPr>
            <p:spPr bwMode="ltGray">
              <a:xfrm>
                <a:off x="374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28" name="Line 69"/>
              <p:cNvSpPr>
                <a:spLocks noChangeShapeType="1"/>
              </p:cNvSpPr>
              <p:nvPr/>
            </p:nvSpPr>
            <p:spPr bwMode="ltGray">
              <a:xfrm>
                <a:off x="446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29" name="Line 70"/>
              <p:cNvSpPr>
                <a:spLocks noChangeShapeType="1"/>
              </p:cNvSpPr>
              <p:nvPr/>
            </p:nvSpPr>
            <p:spPr bwMode="ltGray">
              <a:xfrm>
                <a:off x="422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30" name="Line 71"/>
              <p:cNvSpPr>
                <a:spLocks noChangeShapeType="1"/>
              </p:cNvSpPr>
              <p:nvPr/>
            </p:nvSpPr>
            <p:spPr bwMode="ltGray">
              <a:xfrm>
                <a:off x="494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31" name="Line 72"/>
              <p:cNvSpPr>
                <a:spLocks noChangeShapeType="1"/>
              </p:cNvSpPr>
              <p:nvPr/>
            </p:nvSpPr>
            <p:spPr bwMode="ltGray">
              <a:xfrm>
                <a:off x="470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32" name="Line 73"/>
              <p:cNvSpPr>
                <a:spLocks noChangeShapeType="1"/>
              </p:cNvSpPr>
              <p:nvPr/>
            </p:nvSpPr>
            <p:spPr bwMode="ltGray">
              <a:xfrm>
                <a:off x="518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grpSp>
        <p:sp>
          <p:nvSpPr>
            <p:cNvPr id="10" name="Rectangle 74" descr="50%"/>
            <p:cNvSpPr>
              <a:spLocks noChangeArrowheads="1"/>
            </p:cNvSpPr>
            <p:nvPr/>
          </p:nvSpPr>
          <p:spPr bwMode="hidden">
            <a:xfrm>
              <a:off x="336" y="2208"/>
              <a:ext cx="5280" cy="144"/>
            </a:xfrm>
            <a:prstGeom prst="rect">
              <a:avLst/>
            </a:prstGeom>
            <a:pattFill prst="pct50">
              <a:fgClr>
                <a:schemeClr val="bg2"/>
              </a:fgClr>
              <a:bgClr>
                <a:schemeClr val="bg1"/>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grpSp>
      <p:sp>
        <p:nvSpPr>
          <p:cNvPr id="59467" name="Rectangle 75"/>
          <p:cNvSpPr>
            <a:spLocks noGrp="1" noChangeArrowheads="1"/>
          </p:cNvSpPr>
          <p:nvPr>
            <p:ph type="ctrTitle"/>
          </p:nvPr>
        </p:nvSpPr>
        <p:spPr>
          <a:xfrm>
            <a:off x="1066800" y="2286000"/>
            <a:ext cx="7772400" cy="1143000"/>
          </a:xfrm>
        </p:spPr>
        <p:txBody>
          <a:bodyPr/>
          <a:lstStyle>
            <a:lvl1pPr>
              <a:defRPr/>
            </a:lvl1pPr>
          </a:lstStyle>
          <a:p>
            <a:pPr lvl="0"/>
            <a:r>
              <a:rPr lang="en-US" noProof="0" smtClean="0"/>
              <a:t>Click to edit Master title style</a:t>
            </a:r>
          </a:p>
        </p:txBody>
      </p:sp>
      <p:sp>
        <p:nvSpPr>
          <p:cNvPr id="59468" name="Rectangle 76"/>
          <p:cNvSpPr>
            <a:spLocks noGrp="1" noChangeArrowheads="1"/>
          </p:cNvSpPr>
          <p:nvPr>
            <p:ph type="subTitle" idx="1"/>
          </p:nvPr>
        </p:nvSpPr>
        <p:spPr>
          <a:xfrm>
            <a:off x="1295400" y="40386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77" name="Rectangle 77"/>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78" name="Rectangle 78"/>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000000"/>
              </a:solidFill>
            </a:endParaRPr>
          </a:p>
        </p:txBody>
      </p:sp>
      <p:sp>
        <p:nvSpPr>
          <p:cNvPr id="79" name="Rectangle 79"/>
          <p:cNvSpPr>
            <a:spLocks noGrp="1" noChangeArrowheads="1"/>
          </p:cNvSpPr>
          <p:nvPr>
            <p:ph type="sldNum" sz="quarter" idx="12"/>
          </p:nvPr>
        </p:nvSpPr>
        <p:spPr>
          <a:xfrm>
            <a:off x="6934200" y="6248400"/>
            <a:ext cx="1905000" cy="457200"/>
          </a:xfrm>
        </p:spPr>
        <p:txBody>
          <a:bodyPr/>
          <a:lstStyle>
            <a:lvl1pPr>
              <a:defRPr smtClean="0"/>
            </a:lvl1pPr>
          </a:lstStyle>
          <a:p>
            <a:pPr>
              <a:defRPr/>
            </a:pPr>
            <a:fld id="{313A09EC-5609-48A1-86BC-E6F9F0CEB1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1859903"/>
      </p:ext>
    </p:extLst>
  </p:cSld>
  <p:clrMapOvr>
    <a:masterClrMapping/>
  </p:clrMapOvr>
  <p:transition spd="med">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5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5"/>
          <p:cNvSpPr>
            <a:spLocks noGrp="1" noChangeArrowheads="1"/>
          </p:cNvSpPr>
          <p:nvPr>
            <p:ph type="sldNum" sz="quarter" idx="12"/>
          </p:nvPr>
        </p:nvSpPr>
        <p:spPr>
          <a:ln/>
        </p:spPr>
        <p:txBody>
          <a:bodyPr/>
          <a:lstStyle>
            <a:lvl1pPr>
              <a:defRPr/>
            </a:lvl1pPr>
          </a:lstStyle>
          <a:p>
            <a:pPr>
              <a:defRPr/>
            </a:pPr>
            <a:fld id="{16635BC4-4810-4123-AD1E-9E533FAF30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0512246"/>
      </p:ext>
    </p:extLst>
  </p:cSld>
  <p:clrMapOvr>
    <a:masterClrMapping/>
  </p:clrMapOvr>
  <p:transition spd="med">
    <p:cover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5"/>
          <p:cNvSpPr>
            <a:spLocks noGrp="1" noChangeArrowheads="1"/>
          </p:cNvSpPr>
          <p:nvPr>
            <p:ph type="sldNum" sz="quarter" idx="12"/>
          </p:nvPr>
        </p:nvSpPr>
        <p:spPr>
          <a:ln/>
        </p:spPr>
        <p:txBody>
          <a:bodyPr/>
          <a:lstStyle>
            <a:lvl1pPr>
              <a:defRPr/>
            </a:lvl1pPr>
          </a:lstStyle>
          <a:p>
            <a:pPr>
              <a:defRPr/>
            </a:pPr>
            <a:fld id="{F48A9638-A4CF-45F9-B956-71C6E4C978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91537"/>
      </p:ext>
    </p:extLst>
  </p:cSld>
  <p:clrMapOvr>
    <a:masterClrMapping/>
  </p:clrMapOvr>
  <p:transition spd="med">
    <p:cover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5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5"/>
          <p:cNvSpPr>
            <a:spLocks noGrp="1" noChangeArrowheads="1"/>
          </p:cNvSpPr>
          <p:nvPr>
            <p:ph type="sldNum" sz="quarter" idx="12"/>
          </p:nvPr>
        </p:nvSpPr>
        <p:spPr>
          <a:ln/>
        </p:spPr>
        <p:txBody>
          <a:bodyPr/>
          <a:lstStyle>
            <a:lvl1pPr>
              <a:defRPr/>
            </a:lvl1pPr>
          </a:lstStyle>
          <a:p>
            <a:pPr>
              <a:defRPr/>
            </a:pPr>
            <a:fld id="{D4C9566E-1FBD-40D9-B6E5-CBFF67114D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0511017"/>
      </p:ext>
    </p:extLst>
  </p:cSld>
  <p:clrMapOvr>
    <a:masterClrMapping/>
  </p:clrMapOvr>
  <p:transition spd="med">
    <p:cover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5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55"/>
          <p:cNvSpPr>
            <a:spLocks noGrp="1" noChangeArrowheads="1"/>
          </p:cNvSpPr>
          <p:nvPr>
            <p:ph type="sldNum" sz="quarter" idx="12"/>
          </p:nvPr>
        </p:nvSpPr>
        <p:spPr>
          <a:ln/>
        </p:spPr>
        <p:txBody>
          <a:bodyPr/>
          <a:lstStyle>
            <a:lvl1pPr>
              <a:defRPr/>
            </a:lvl1pPr>
          </a:lstStyle>
          <a:p>
            <a:pPr>
              <a:defRPr/>
            </a:pPr>
            <a:fld id="{A8595018-04A9-46C5-B0C3-1550DF4A48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5471414"/>
      </p:ext>
    </p:extLst>
  </p:cSld>
  <p:clrMapOvr>
    <a:masterClrMapping/>
  </p:clrMapOvr>
  <p:transition spd="med">
    <p:cover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5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55"/>
          <p:cNvSpPr>
            <a:spLocks noGrp="1" noChangeArrowheads="1"/>
          </p:cNvSpPr>
          <p:nvPr>
            <p:ph type="sldNum" sz="quarter" idx="12"/>
          </p:nvPr>
        </p:nvSpPr>
        <p:spPr>
          <a:ln/>
        </p:spPr>
        <p:txBody>
          <a:bodyPr/>
          <a:lstStyle>
            <a:lvl1pPr>
              <a:defRPr/>
            </a:lvl1pPr>
          </a:lstStyle>
          <a:p>
            <a:pPr>
              <a:defRPr/>
            </a:pPr>
            <a:fld id="{B9180486-9BD3-40C0-8AC6-DE22BFA5CB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6204591"/>
      </p:ext>
    </p:extLst>
  </p:cSld>
  <p:clrMapOvr>
    <a:masterClrMapping/>
  </p:clrMapOvr>
  <p:transition spd="med">
    <p:cover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55"/>
          <p:cNvSpPr>
            <a:spLocks noGrp="1" noChangeArrowheads="1"/>
          </p:cNvSpPr>
          <p:nvPr>
            <p:ph type="sldNum" sz="quarter" idx="12"/>
          </p:nvPr>
        </p:nvSpPr>
        <p:spPr>
          <a:ln/>
        </p:spPr>
        <p:txBody>
          <a:bodyPr/>
          <a:lstStyle>
            <a:lvl1pPr>
              <a:defRPr/>
            </a:lvl1pPr>
          </a:lstStyle>
          <a:p>
            <a:pPr>
              <a:defRPr/>
            </a:pPr>
            <a:fld id="{1EEEE0B7-32F2-4AE1-8C38-E03EC07811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6123804"/>
      </p:ext>
    </p:extLst>
  </p:cSld>
  <p:clrMapOvr>
    <a:masterClrMapping/>
  </p:clrMapOvr>
  <p:transition spd="med">
    <p:cover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5"/>
          <p:cNvSpPr>
            <a:spLocks noGrp="1" noChangeArrowheads="1"/>
          </p:cNvSpPr>
          <p:nvPr>
            <p:ph type="sldNum" sz="quarter" idx="12"/>
          </p:nvPr>
        </p:nvSpPr>
        <p:spPr>
          <a:ln/>
        </p:spPr>
        <p:txBody>
          <a:bodyPr/>
          <a:lstStyle>
            <a:lvl1pPr>
              <a:defRPr/>
            </a:lvl1pPr>
          </a:lstStyle>
          <a:p>
            <a:pPr>
              <a:defRPr/>
            </a:pPr>
            <a:fld id="{9E442FA2-E62D-4D05-A7E3-D859C8D76B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518526"/>
      </p:ext>
    </p:extLst>
  </p:cSld>
  <p:clrMapOvr>
    <a:masterClrMapping/>
  </p:clrMapOvr>
  <p:transition spd="med">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6/23/2020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5"/>
          <p:cNvSpPr>
            <a:spLocks noGrp="1" noChangeArrowheads="1"/>
          </p:cNvSpPr>
          <p:nvPr>
            <p:ph type="sldNum" sz="quarter" idx="12"/>
          </p:nvPr>
        </p:nvSpPr>
        <p:spPr>
          <a:ln/>
        </p:spPr>
        <p:txBody>
          <a:bodyPr/>
          <a:lstStyle>
            <a:lvl1pPr>
              <a:defRPr/>
            </a:lvl1pPr>
          </a:lstStyle>
          <a:p>
            <a:pPr>
              <a:defRPr/>
            </a:pPr>
            <a:fld id="{69F68BE7-747D-404A-BD01-52B8F6C5CF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617081"/>
      </p:ext>
    </p:extLst>
  </p:cSld>
  <p:clrMapOvr>
    <a:masterClrMapping/>
  </p:clrMapOvr>
  <p:transition spd="med">
    <p:cover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5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5"/>
          <p:cNvSpPr>
            <a:spLocks noGrp="1" noChangeArrowheads="1"/>
          </p:cNvSpPr>
          <p:nvPr>
            <p:ph type="sldNum" sz="quarter" idx="12"/>
          </p:nvPr>
        </p:nvSpPr>
        <p:spPr>
          <a:ln/>
        </p:spPr>
        <p:txBody>
          <a:bodyPr/>
          <a:lstStyle>
            <a:lvl1pPr>
              <a:defRPr/>
            </a:lvl1pPr>
          </a:lstStyle>
          <a:p>
            <a:pPr>
              <a:defRPr/>
            </a:pPr>
            <a:fld id="{C5841984-5706-4485-B837-413ED5353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14376"/>
      </p:ext>
    </p:extLst>
  </p:cSld>
  <p:clrMapOvr>
    <a:masterClrMapping/>
  </p:clrMapOvr>
  <p:transition spd="med">
    <p:cover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5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5"/>
          <p:cNvSpPr>
            <a:spLocks noGrp="1" noChangeArrowheads="1"/>
          </p:cNvSpPr>
          <p:nvPr>
            <p:ph type="sldNum" sz="quarter" idx="12"/>
          </p:nvPr>
        </p:nvSpPr>
        <p:spPr>
          <a:ln/>
        </p:spPr>
        <p:txBody>
          <a:bodyPr/>
          <a:lstStyle>
            <a:lvl1pPr>
              <a:defRPr/>
            </a:lvl1pPr>
          </a:lstStyle>
          <a:p>
            <a:pPr>
              <a:defRPr/>
            </a:pPr>
            <a:fld id="{EEB423E4-5596-43F1-BBE8-B99558E945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1735358"/>
      </p:ext>
    </p:extLst>
  </p:cSld>
  <p:clrMapOvr>
    <a:masterClrMapping/>
  </p:clrMapOvr>
  <p:transition spd="med">
    <p:cover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5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5"/>
          <p:cNvSpPr>
            <a:spLocks noGrp="1" noChangeArrowheads="1"/>
          </p:cNvSpPr>
          <p:nvPr>
            <p:ph type="sldNum" sz="quarter" idx="12"/>
          </p:nvPr>
        </p:nvSpPr>
        <p:spPr>
          <a:ln/>
        </p:spPr>
        <p:txBody>
          <a:bodyPr/>
          <a:lstStyle>
            <a:lvl1pPr>
              <a:defRPr/>
            </a:lvl1pPr>
          </a:lstStyle>
          <a:p>
            <a:pPr>
              <a:defRPr/>
            </a:pPr>
            <a:fld id="{DAE273B5-47C7-492B-AEF5-62C4DA7969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1586051"/>
      </p:ext>
    </p:extLst>
  </p:cSld>
  <p:clrMapOvr>
    <a:masterClrMapping/>
  </p:clrMapOvr>
  <p:transition spd="med">
    <p:cover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Media Placeholder 3"/>
          <p:cNvSpPr>
            <a:spLocks noGrp="1"/>
          </p:cNvSpPr>
          <p:nvPr>
            <p:ph type="media" sz="half" idx="2"/>
          </p:nvPr>
        </p:nvSpPr>
        <p:spPr>
          <a:xfrm>
            <a:off x="4648200" y="2057400"/>
            <a:ext cx="3810000" cy="4114800"/>
          </a:xfrm>
        </p:spPr>
        <p:txBody>
          <a:bodyPr/>
          <a:lstStyle/>
          <a:p>
            <a:pPr lvl="0"/>
            <a:endParaRPr lang="en-IN" noProof="0" smtClean="0"/>
          </a:p>
        </p:txBody>
      </p:sp>
      <p:sp>
        <p:nvSpPr>
          <p:cNvPr id="5" name="Rectangle 53"/>
          <p:cNvSpPr>
            <a:spLocks noGrp="1" noChangeArrowheads="1"/>
          </p:cNvSpPr>
          <p:nvPr>
            <p:ph type="dt" sz="half" idx="10"/>
          </p:nvPr>
        </p:nvSpPr>
        <p:spPr>
          <a:ln/>
        </p:spPr>
        <p:txBody>
          <a:bodyPr/>
          <a:lstStyle>
            <a:lvl1pPr>
              <a:defRPr/>
            </a:lvl1pPr>
          </a:lstStyle>
          <a:p>
            <a:pPr>
              <a:defRPr/>
            </a:pPr>
            <a:endParaRPr lang="en-US"/>
          </a:p>
        </p:txBody>
      </p:sp>
      <p:sp>
        <p:nvSpPr>
          <p:cNvPr id="6" name="Rectangle 54"/>
          <p:cNvSpPr>
            <a:spLocks noGrp="1" noChangeArrowheads="1"/>
          </p:cNvSpPr>
          <p:nvPr>
            <p:ph type="ftr" sz="quarter" idx="11"/>
          </p:nvPr>
        </p:nvSpPr>
        <p:spPr>
          <a:ln/>
        </p:spPr>
        <p:txBody>
          <a:bodyPr/>
          <a:lstStyle>
            <a:lvl1pPr>
              <a:defRPr/>
            </a:lvl1pPr>
          </a:lstStyle>
          <a:p>
            <a:pPr>
              <a:defRPr/>
            </a:pPr>
            <a:endParaRPr lang="en-US"/>
          </a:p>
        </p:txBody>
      </p:sp>
      <p:sp>
        <p:nvSpPr>
          <p:cNvPr id="7" name="Rectangle 55"/>
          <p:cNvSpPr>
            <a:spLocks noGrp="1" noChangeArrowheads="1"/>
          </p:cNvSpPr>
          <p:nvPr>
            <p:ph type="sldNum" sz="quarter" idx="12"/>
          </p:nvPr>
        </p:nvSpPr>
        <p:spPr>
          <a:ln/>
        </p:spPr>
        <p:txBody>
          <a:bodyPr/>
          <a:lstStyle>
            <a:lvl1pPr>
              <a:defRPr/>
            </a:lvl1pPr>
          </a:lstStyle>
          <a:p>
            <a:pPr>
              <a:defRPr/>
            </a:pPr>
            <a:fld id="{20D08AC2-C917-43DA-836B-0E3C47652B01}" type="slidenum">
              <a:rPr lang="en-US"/>
              <a:pPr>
                <a:defRPr/>
              </a:pPr>
              <a:t>‹#›</a:t>
            </a:fld>
            <a:endParaRPr lang="en-US"/>
          </a:p>
        </p:txBody>
      </p:sp>
    </p:spTree>
    <p:extLst>
      <p:ext uri="{BB962C8B-B14F-4D97-AF65-F5344CB8AC3E}">
        <p14:creationId xmlns:p14="http://schemas.microsoft.com/office/powerpoint/2010/main" val="477981986"/>
      </p:ext>
    </p:extLst>
  </p:cSld>
  <p:clrMapOvr>
    <a:masterClrMapping/>
  </p:clrMapOvr>
  <p:transition spd="med">
    <p:cover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2057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4191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Rectangle 53"/>
          <p:cNvSpPr>
            <a:spLocks noGrp="1" noChangeArrowheads="1"/>
          </p:cNvSpPr>
          <p:nvPr>
            <p:ph type="dt" sz="half" idx="10"/>
          </p:nvPr>
        </p:nvSpPr>
        <p:spPr>
          <a:ln/>
        </p:spPr>
        <p:txBody>
          <a:bodyPr/>
          <a:lstStyle>
            <a:lvl1pPr>
              <a:defRPr/>
            </a:lvl1pPr>
          </a:lstStyle>
          <a:p>
            <a:pPr>
              <a:defRPr/>
            </a:pPr>
            <a:endParaRPr lang="en-US"/>
          </a:p>
        </p:txBody>
      </p:sp>
      <p:sp>
        <p:nvSpPr>
          <p:cNvPr id="7" name="Rectangle 54"/>
          <p:cNvSpPr>
            <a:spLocks noGrp="1" noChangeArrowheads="1"/>
          </p:cNvSpPr>
          <p:nvPr>
            <p:ph type="ftr" sz="quarter" idx="11"/>
          </p:nvPr>
        </p:nvSpPr>
        <p:spPr>
          <a:ln/>
        </p:spPr>
        <p:txBody>
          <a:bodyPr/>
          <a:lstStyle>
            <a:lvl1pPr>
              <a:defRPr/>
            </a:lvl1pPr>
          </a:lstStyle>
          <a:p>
            <a:pPr>
              <a:defRPr/>
            </a:pPr>
            <a:endParaRPr lang="en-US"/>
          </a:p>
        </p:txBody>
      </p:sp>
      <p:sp>
        <p:nvSpPr>
          <p:cNvPr id="8" name="Rectangle 55"/>
          <p:cNvSpPr>
            <a:spLocks noGrp="1" noChangeArrowheads="1"/>
          </p:cNvSpPr>
          <p:nvPr>
            <p:ph type="sldNum" sz="quarter" idx="12"/>
          </p:nvPr>
        </p:nvSpPr>
        <p:spPr>
          <a:ln/>
        </p:spPr>
        <p:txBody>
          <a:bodyPr/>
          <a:lstStyle>
            <a:lvl1pPr>
              <a:defRPr/>
            </a:lvl1pPr>
          </a:lstStyle>
          <a:p>
            <a:pPr>
              <a:defRPr/>
            </a:pPr>
            <a:fld id="{FAB425DF-F542-4A77-BEF8-FE11037D1618}" type="slidenum">
              <a:rPr lang="en-US"/>
              <a:pPr>
                <a:defRPr/>
              </a:pPr>
              <a:t>‹#›</a:t>
            </a:fld>
            <a:endParaRPr lang="en-US"/>
          </a:p>
        </p:txBody>
      </p:sp>
    </p:spTree>
    <p:extLst>
      <p:ext uri="{BB962C8B-B14F-4D97-AF65-F5344CB8AC3E}">
        <p14:creationId xmlns:p14="http://schemas.microsoft.com/office/powerpoint/2010/main" val="762306356"/>
      </p:ext>
    </p:extLst>
  </p:cSld>
  <p:clrMapOvr>
    <a:masterClrMapping/>
  </p:clrMapOvr>
  <p:transition spd="med">
    <p:cover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IN"/>
          </a:p>
        </p:txBody>
      </p:sp>
      <p:sp>
        <p:nvSpPr>
          <p:cNvPr id="3" name="Chart Placeholder 2"/>
          <p:cNvSpPr>
            <a:spLocks noGrp="1"/>
          </p:cNvSpPr>
          <p:nvPr>
            <p:ph type="chart" idx="1"/>
          </p:nvPr>
        </p:nvSpPr>
        <p:spPr>
          <a:xfrm>
            <a:off x="685800" y="2057400"/>
            <a:ext cx="7772400" cy="4114800"/>
          </a:xfrm>
        </p:spPr>
        <p:txBody>
          <a:bodyPr/>
          <a:lstStyle/>
          <a:p>
            <a:pPr lvl="0"/>
            <a:endParaRPr lang="en-IN" noProof="0" smtClean="0"/>
          </a:p>
        </p:txBody>
      </p:sp>
      <p:sp>
        <p:nvSpPr>
          <p:cNvPr id="4" name="Rectangle 53"/>
          <p:cNvSpPr>
            <a:spLocks noGrp="1" noChangeArrowheads="1"/>
          </p:cNvSpPr>
          <p:nvPr>
            <p:ph type="dt" sz="half" idx="10"/>
          </p:nvPr>
        </p:nvSpPr>
        <p:spPr>
          <a:ln/>
        </p:spPr>
        <p:txBody>
          <a:bodyPr/>
          <a:lstStyle>
            <a:lvl1pPr>
              <a:defRPr/>
            </a:lvl1pPr>
          </a:lstStyle>
          <a:p>
            <a:pPr>
              <a:defRPr/>
            </a:pPr>
            <a:endParaRPr lang="en-US"/>
          </a:p>
        </p:txBody>
      </p:sp>
      <p:sp>
        <p:nvSpPr>
          <p:cNvPr id="5" name="Rectangle 54"/>
          <p:cNvSpPr>
            <a:spLocks noGrp="1" noChangeArrowheads="1"/>
          </p:cNvSpPr>
          <p:nvPr>
            <p:ph type="ftr" sz="quarter" idx="11"/>
          </p:nvPr>
        </p:nvSpPr>
        <p:spPr>
          <a:ln/>
        </p:spPr>
        <p:txBody>
          <a:bodyPr/>
          <a:lstStyle>
            <a:lvl1pPr>
              <a:defRPr/>
            </a:lvl1pPr>
          </a:lstStyle>
          <a:p>
            <a:pPr>
              <a:defRPr/>
            </a:pPr>
            <a:endParaRPr lang="en-US"/>
          </a:p>
        </p:txBody>
      </p:sp>
      <p:sp>
        <p:nvSpPr>
          <p:cNvPr id="6" name="Rectangle 55"/>
          <p:cNvSpPr>
            <a:spLocks noGrp="1" noChangeArrowheads="1"/>
          </p:cNvSpPr>
          <p:nvPr>
            <p:ph type="sldNum" sz="quarter" idx="12"/>
          </p:nvPr>
        </p:nvSpPr>
        <p:spPr>
          <a:ln/>
        </p:spPr>
        <p:txBody>
          <a:bodyPr/>
          <a:lstStyle>
            <a:lvl1pPr>
              <a:defRPr/>
            </a:lvl1pPr>
          </a:lstStyle>
          <a:p>
            <a:pPr>
              <a:defRPr/>
            </a:pPr>
            <a:fld id="{C62F5BEB-B47B-42C7-BB8B-90B84C706C9E}" type="slidenum">
              <a:rPr lang="en-US"/>
              <a:pPr>
                <a:defRPr/>
              </a:pPr>
              <a:t>‹#›</a:t>
            </a:fld>
            <a:endParaRPr lang="en-US"/>
          </a:p>
        </p:txBody>
      </p:sp>
    </p:spTree>
    <p:extLst>
      <p:ext uri="{BB962C8B-B14F-4D97-AF65-F5344CB8AC3E}">
        <p14:creationId xmlns:p14="http://schemas.microsoft.com/office/powerpoint/2010/main" val="2234686203"/>
      </p:ext>
    </p:extLst>
  </p:cSld>
  <p:clrMapOvr>
    <a:masterClrMapping/>
  </p:clrMapOvr>
  <p:transition spd="med">
    <p:cover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Online Image Placeholder 3"/>
          <p:cNvSpPr>
            <a:spLocks noGrp="1"/>
          </p:cNvSpPr>
          <p:nvPr>
            <p:ph type="clipArt" sz="half" idx="2"/>
          </p:nvPr>
        </p:nvSpPr>
        <p:spPr>
          <a:xfrm>
            <a:off x="4648200" y="2057400"/>
            <a:ext cx="3810000" cy="4114800"/>
          </a:xfrm>
        </p:spPr>
        <p:txBody>
          <a:bodyPr/>
          <a:lstStyle/>
          <a:p>
            <a:pPr lvl="0"/>
            <a:endParaRPr lang="en-IN" noProof="0" smtClean="0"/>
          </a:p>
        </p:txBody>
      </p:sp>
      <p:sp>
        <p:nvSpPr>
          <p:cNvPr id="5" name="Rectangle 53"/>
          <p:cNvSpPr>
            <a:spLocks noGrp="1" noChangeArrowheads="1"/>
          </p:cNvSpPr>
          <p:nvPr>
            <p:ph type="dt" sz="half" idx="10"/>
          </p:nvPr>
        </p:nvSpPr>
        <p:spPr>
          <a:ln/>
        </p:spPr>
        <p:txBody>
          <a:bodyPr/>
          <a:lstStyle>
            <a:lvl1pPr>
              <a:defRPr/>
            </a:lvl1pPr>
          </a:lstStyle>
          <a:p>
            <a:pPr>
              <a:defRPr/>
            </a:pPr>
            <a:endParaRPr lang="en-US"/>
          </a:p>
        </p:txBody>
      </p:sp>
      <p:sp>
        <p:nvSpPr>
          <p:cNvPr id="6" name="Rectangle 54"/>
          <p:cNvSpPr>
            <a:spLocks noGrp="1" noChangeArrowheads="1"/>
          </p:cNvSpPr>
          <p:nvPr>
            <p:ph type="ftr" sz="quarter" idx="11"/>
          </p:nvPr>
        </p:nvSpPr>
        <p:spPr>
          <a:ln/>
        </p:spPr>
        <p:txBody>
          <a:bodyPr/>
          <a:lstStyle>
            <a:lvl1pPr>
              <a:defRPr/>
            </a:lvl1pPr>
          </a:lstStyle>
          <a:p>
            <a:pPr>
              <a:defRPr/>
            </a:pPr>
            <a:endParaRPr lang="en-US"/>
          </a:p>
        </p:txBody>
      </p:sp>
      <p:sp>
        <p:nvSpPr>
          <p:cNvPr id="7" name="Rectangle 55"/>
          <p:cNvSpPr>
            <a:spLocks noGrp="1" noChangeArrowheads="1"/>
          </p:cNvSpPr>
          <p:nvPr>
            <p:ph type="sldNum" sz="quarter" idx="12"/>
          </p:nvPr>
        </p:nvSpPr>
        <p:spPr>
          <a:ln/>
        </p:spPr>
        <p:txBody>
          <a:bodyPr/>
          <a:lstStyle>
            <a:lvl1pPr>
              <a:defRPr/>
            </a:lvl1pPr>
          </a:lstStyle>
          <a:p>
            <a:pPr>
              <a:defRPr/>
            </a:pPr>
            <a:fld id="{CED758F2-ACD2-4007-AE81-A78FFA2EC03A}" type="slidenum">
              <a:rPr lang="en-US"/>
              <a:pPr>
                <a:defRPr/>
              </a:pPr>
              <a:t>‹#›</a:t>
            </a:fld>
            <a:endParaRPr lang="en-US"/>
          </a:p>
        </p:txBody>
      </p:sp>
    </p:spTree>
    <p:extLst>
      <p:ext uri="{BB962C8B-B14F-4D97-AF65-F5344CB8AC3E}">
        <p14:creationId xmlns:p14="http://schemas.microsoft.com/office/powerpoint/2010/main" val="296344623"/>
      </p:ext>
    </p:extLst>
  </p:cSld>
  <p:clrMapOvr>
    <a:masterClrMapping/>
  </p:clrMapOvr>
  <p:transition spd="med">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6/23/2020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6/23/2020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6/23/2020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6/23/2020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6/23/2020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AABB2"/>
            </a:gs>
            <a:gs pos="100000">
              <a:srgbClr val="235154"/>
            </a:gs>
          </a:gsLst>
          <a:lin ang="5400000" scaled="1"/>
        </a:gradFill>
        <a:effectLst/>
      </p:bgPr>
    </p:bg>
    <p:spTree>
      <p:nvGrpSpPr>
        <p:cNvPr id="1" name=""/>
        <p:cNvGrpSpPr/>
        <p:nvPr/>
      </p:nvGrpSpPr>
      <p:grpSpPr>
        <a:xfrm>
          <a:off x="0" y="0"/>
          <a:ext cx="0" cy="0"/>
          <a:chOff x="0" y="0"/>
          <a:chExt cx="0" cy="0"/>
        </a:xfrm>
      </p:grpSpPr>
      <p:grpSp>
        <p:nvGrpSpPr>
          <p:cNvPr id="1026" name="Group 3"/>
          <p:cNvGrpSpPr>
            <a:grpSpLocks/>
          </p:cNvGrpSpPr>
          <p:nvPr/>
        </p:nvGrpSpPr>
        <p:grpSpPr bwMode="auto">
          <a:xfrm>
            <a:off x="0" y="0"/>
            <a:ext cx="381000" cy="6858000"/>
            <a:chOff x="0" y="0"/>
            <a:chExt cx="240" cy="4320"/>
          </a:xfrm>
        </p:grpSpPr>
        <p:sp>
          <p:nvSpPr>
            <p:cNvPr id="1060" name="Rectangle 4"/>
            <p:cNvSpPr>
              <a:spLocks noChangeArrowheads="1"/>
            </p:cNvSpPr>
            <p:nvPr userDrawn="1"/>
          </p:nvSpPr>
          <p:spPr bwMode="auto">
            <a:xfrm>
              <a:off x="0" y="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1061" name="Rectangle 5" descr="50%"/>
            <p:cNvSpPr>
              <a:spLocks noChangeArrowheads="1"/>
            </p:cNvSpPr>
            <p:nvPr userDrawn="1"/>
          </p:nvSpPr>
          <p:spPr bwMode="auto">
            <a:xfrm>
              <a:off x="0" y="24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1062" name="Rectangle 6"/>
            <p:cNvSpPr>
              <a:spLocks noChangeArrowheads="1"/>
            </p:cNvSpPr>
            <p:nvPr userDrawn="1"/>
          </p:nvSpPr>
          <p:spPr bwMode="auto">
            <a:xfrm>
              <a:off x="0" y="48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1063" name="Rectangle 7" descr="50%"/>
            <p:cNvSpPr>
              <a:spLocks noChangeArrowheads="1"/>
            </p:cNvSpPr>
            <p:nvPr userDrawn="1"/>
          </p:nvSpPr>
          <p:spPr bwMode="auto">
            <a:xfrm>
              <a:off x="0" y="72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1064" name="Rectangle 8"/>
            <p:cNvSpPr>
              <a:spLocks noChangeArrowheads="1"/>
            </p:cNvSpPr>
            <p:nvPr userDrawn="1"/>
          </p:nvSpPr>
          <p:spPr bwMode="auto">
            <a:xfrm>
              <a:off x="0" y="96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1065" name="Rectangle 9" descr="50%"/>
            <p:cNvSpPr>
              <a:spLocks noChangeArrowheads="1"/>
            </p:cNvSpPr>
            <p:nvPr userDrawn="1"/>
          </p:nvSpPr>
          <p:spPr bwMode="auto">
            <a:xfrm>
              <a:off x="0" y="120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1066" name="Rectangle 10"/>
            <p:cNvSpPr>
              <a:spLocks noChangeArrowheads="1"/>
            </p:cNvSpPr>
            <p:nvPr userDrawn="1"/>
          </p:nvSpPr>
          <p:spPr bwMode="auto">
            <a:xfrm>
              <a:off x="0" y="144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1067" name="Rectangle 11" descr="50%"/>
            <p:cNvSpPr>
              <a:spLocks noChangeArrowheads="1"/>
            </p:cNvSpPr>
            <p:nvPr userDrawn="1"/>
          </p:nvSpPr>
          <p:spPr bwMode="auto">
            <a:xfrm>
              <a:off x="0" y="168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1068" name="Rectangle 12"/>
            <p:cNvSpPr>
              <a:spLocks noChangeArrowheads="1"/>
            </p:cNvSpPr>
            <p:nvPr userDrawn="1"/>
          </p:nvSpPr>
          <p:spPr bwMode="auto">
            <a:xfrm>
              <a:off x="0" y="192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1069" name="Rectangle 13" descr="50%"/>
            <p:cNvSpPr>
              <a:spLocks noChangeArrowheads="1"/>
            </p:cNvSpPr>
            <p:nvPr userDrawn="1"/>
          </p:nvSpPr>
          <p:spPr bwMode="auto">
            <a:xfrm>
              <a:off x="0" y="216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1070" name="Rectangle 14"/>
            <p:cNvSpPr>
              <a:spLocks noChangeArrowheads="1"/>
            </p:cNvSpPr>
            <p:nvPr userDrawn="1"/>
          </p:nvSpPr>
          <p:spPr bwMode="auto">
            <a:xfrm>
              <a:off x="0" y="240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1071" name="Rectangle 15" descr="50%"/>
            <p:cNvSpPr>
              <a:spLocks noChangeArrowheads="1"/>
            </p:cNvSpPr>
            <p:nvPr userDrawn="1"/>
          </p:nvSpPr>
          <p:spPr bwMode="auto">
            <a:xfrm>
              <a:off x="0" y="264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1072" name="Rectangle 16"/>
            <p:cNvSpPr>
              <a:spLocks noChangeArrowheads="1"/>
            </p:cNvSpPr>
            <p:nvPr userDrawn="1"/>
          </p:nvSpPr>
          <p:spPr bwMode="auto">
            <a:xfrm>
              <a:off x="0" y="288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1073" name="Rectangle 17" descr="50%"/>
            <p:cNvSpPr>
              <a:spLocks noChangeArrowheads="1"/>
            </p:cNvSpPr>
            <p:nvPr userDrawn="1"/>
          </p:nvSpPr>
          <p:spPr bwMode="auto">
            <a:xfrm>
              <a:off x="0" y="312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1074" name="Rectangle 18"/>
            <p:cNvSpPr>
              <a:spLocks noChangeArrowheads="1"/>
            </p:cNvSpPr>
            <p:nvPr userDrawn="1"/>
          </p:nvSpPr>
          <p:spPr bwMode="auto">
            <a:xfrm>
              <a:off x="0" y="336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1075" name="Rectangle 19" descr="50%"/>
            <p:cNvSpPr>
              <a:spLocks noChangeArrowheads="1"/>
            </p:cNvSpPr>
            <p:nvPr userDrawn="1"/>
          </p:nvSpPr>
          <p:spPr bwMode="auto">
            <a:xfrm>
              <a:off x="0" y="360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1076" name="Rectangle 20"/>
            <p:cNvSpPr>
              <a:spLocks noChangeArrowheads="1"/>
            </p:cNvSpPr>
            <p:nvPr userDrawn="1"/>
          </p:nvSpPr>
          <p:spPr bwMode="auto">
            <a:xfrm>
              <a:off x="0" y="384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1077" name="Rectangle 21" descr="50%"/>
            <p:cNvSpPr>
              <a:spLocks noChangeArrowheads="1"/>
            </p:cNvSpPr>
            <p:nvPr userDrawn="1"/>
          </p:nvSpPr>
          <p:spPr bwMode="auto">
            <a:xfrm>
              <a:off x="0" y="408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grpSp>
      <p:sp>
        <p:nvSpPr>
          <p:cNvPr id="1027" name="Line 22"/>
          <p:cNvSpPr>
            <a:spLocks noChangeShapeType="1"/>
          </p:cNvSpPr>
          <p:nvPr/>
        </p:nvSpPr>
        <p:spPr bwMode="ltGray">
          <a:xfrm>
            <a:off x="228600" y="390525"/>
            <a:ext cx="8458200" cy="0"/>
          </a:xfrm>
          <a:prstGeom prst="line">
            <a:avLst/>
          </a:prstGeom>
          <a:noFill/>
          <a:ln w="57150">
            <a:solidFill>
              <a:schemeClr val="hlink"/>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28" name="Rectangle 24"/>
          <p:cNvSpPr>
            <a:spLocks noChangeArrowheads="1"/>
          </p:cNvSpPr>
          <p:nvPr/>
        </p:nvSpPr>
        <p:spPr bwMode="hidden">
          <a:xfrm>
            <a:off x="219075" y="809625"/>
            <a:ext cx="152400" cy="152400"/>
          </a:xfrm>
          <a:prstGeom prst="rect">
            <a:avLst/>
          </a:prstGeom>
          <a:solidFill>
            <a:schemeClr val="bg2"/>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1029" name="Rectangle 25"/>
          <p:cNvSpPr>
            <a:spLocks noChangeArrowheads="1"/>
          </p:cNvSpPr>
          <p:nvPr/>
        </p:nvSpPr>
        <p:spPr bwMode="hidden">
          <a:xfrm>
            <a:off x="371475" y="962025"/>
            <a:ext cx="152400" cy="152400"/>
          </a:xfrm>
          <a:prstGeom prst="rect">
            <a:avLst/>
          </a:prstGeom>
          <a:solidFill>
            <a:schemeClr val="bg2"/>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1030" name="Rectangle 26"/>
          <p:cNvSpPr>
            <a:spLocks noChangeArrowheads="1"/>
          </p:cNvSpPr>
          <p:nvPr/>
        </p:nvSpPr>
        <p:spPr bwMode="hidden">
          <a:xfrm>
            <a:off x="371475" y="809625"/>
            <a:ext cx="152400" cy="152400"/>
          </a:xfrm>
          <a:prstGeom prst="rect">
            <a:avLst/>
          </a:prstGeom>
          <a:solidFill>
            <a:schemeClr val="hlink"/>
          </a:solidFill>
          <a:ln w="9525">
            <a:solidFill>
              <a:schemeClr val="hlink"/>
            </a:solidFill>
            <a:miter lim="800000"/>
            <a:headEnd/>
            <a:tailEnd/>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sp>
        <p:nvSpPr>
          <p:cNvPr id="1031" name="Rectangle 27"/>
          <p:cNvSpPr>
            <a:spLocks noChangeArrowheads="1"/>
          </p:cNvSpPr>
          <p:nvPr/>
        </p:nvSpPr>
        <p:spPr bwMode="hidden">
          <a:xfrm>
            <a:off x="219075" y="962025"/>
            <a:ext cx="152400" cy="152400"/>
          </a:xfrm>
          <a:prstGeom prst="rect">
            <a:avLst/>
          </a:prstGeom>
          <a:solidFill>
            <a:schemeClr val="hlink"/>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000000"/>
              </a:solidFill>
            </a:endParaRPr>
          </a:p>
        </p:txBody>
      </p:sp>
      <p:grpSp>
        <p:nvGrpSpPr>
          <p:cNvPr id="1032" name="Group 28"/>
          <p:cNvGrpSpPr>
            <a:grpSpLocks/>
          </p:cNvGrpSpPr>
          <p:nvPr/>
        </p:nvGrpSpPr>
        <p:grpSpPr bwMode="auto">
          <a:xfrm>
            <a:off x="228600" y="1514475"/>
            <a:ext cx="8382000" cy="0"/>
            <a:chOff x="144" y="1200"/>
            <a:chExt cx="5280" cy="0"/>
          </a:xfrm>
        </p:grpSpPr>
        <p:sp>
          <p:nvSpPr>
            <p:cNvPr id="1038" name="Line 29"/>
            <p:cNvSpPr>
              <a:spLocks noChangeShapeType="1"/>
            </p:cNvSpPr>
            <p:nvPr/>
          </p:nvSpPr>
          <p:spPr bwMode="ltGray">
            <a:xfrm>
              <a:off x="144" y="1200"/>
              <a:ext cx="240" cy="0"/>
            </a:xfrm>
            <a:prstGeom prst="line">
              <a:avLst/>
            </a:prstGeom>
            <a:noFill/>
            <a:ln w="57150">
              <a:solidFill>
                <a:schemeClr val="hlink"/>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39" name="Line 30"/>
            <p:cNvSpPr>
              <a:spLocks noChangeShapeType="1"/>
            </p:cNvSpPr>
            <p:nvPr/>
          </p:nvSpPr>
          <p:spPr bwMode="ltGray">
            <a:xfrm>
              <a:off x="624" y="1200"/>
              <a:ext cx="240" cy="0"/>
            </a:xfrm>
            <a:prstGeom prst="line">
              <a:avLst/>
            </a:prstGeom>
            <a:noFill/>
            <a:ln w="57150">
              <a:solidFill>
                <a:schemeClr val="hlink"/>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40" name="Line 31"/>
            <p:cNvSpPr>
              <a:spLocks noChangeShapeType="1"/>
            </p:cNvSpPr>
            <p:nvPr/>
          </p:nvSpPr>
          <p:spPr bwMode="ltGray">
            <a:xfrm>
              <a:off x="38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41" name="Line 32"/>
            <p:cNvSpPr>
              <a:spLocks noChangeShapeType="1"/>
            </p:cNvSpPr>
            <p:nvPr/>
          </p:nvSpPr>
          <p:spPr bwMode="ltGray">
            <a:xfrm>
              <a:off x="1104" y="1200"/>
              <a:ext cx="240" cy="0"/>
            </a:xfrm>
            <a:prstGeom prst="line">
              <a:avLst/>
            </a:prstGeom>
            <a:noFill/>
            <a:ln w="57150">
              <a:solidFill>
                <a:schemeClr val="hlink"/>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42" name="Line 33"/>
            <p:cNvSpPr>
              <a:spLocks noChangeShapeType="1"/>
            </p:cNvSpPr>
            <p:nvPr/>
          </p:nvSpPr>
          <p:spPr bwMode="ltGray">
            <a:xfrm>
              <a:off x="86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43" name="Line 34"/>
            <p:cNvSpPr>
              <a:spLocks noChangeShapeType="1"/>
            </p:cNvSpPr>
            <p:nvPr/>
          </p:nvSpPr>
          <p:spPr bwMode="ltGray">
            <a:xfrm>
              <a:off x="1584" y="1200"/>
              <a:ext cx="240" cy="0"/>
            </a:xfrm>
            <a:prstGeom prst="line">
              <a:avLst/>
            </a:prstGeom>
            <a:noFill/>
            <a:ln w="57150">
              <a:solidFill>
                <a:schemeClr val="hlink"/>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44" name="Line 35"/>
            <p:cNvSpPr>
              <a:spLocks noChangeShapeType="1"/>
            </p:cNvSpPr>
            <p:nvPr/>
          </p:nvSpPr>
          <p:spPr bwMode="ltGray">
            <a:xfrm>
              <a:off x="134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45" name="Line 36"/>
            <p:cNvSpPr>
              <a:spLocks noChangeShapeType="1"/>
            </p:cNvSpPr>
            <p:nvPr/>
          </p:nvSpPr>
          <p:spPr bwMode="ltGray">
            <a:xfrm>
              <a:off x="2064" y="1200"/>
              <a:ext cx="240" cy="0"/>
            </a:xfrm>
            <a:prstGeom prst="line">
              <a:avLst/>
            </a:prstGeom>
            <a:noFill/>
            <a:ln w="57150">
              <a:solidFill>
                <a:schemeClr val="hlink"/>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46" name="Line 37"/>
            <p:cNvSpPr>
              <a:spLocks noChangeShapeType="1"/>
            </p:cNvSpPr>
            <p:nvPr/>
          </p:nvSpPr>
          <p:spPr bwMode="ltGray">
            <a:xfrm>
              <a:off x="182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47" name="Line 38"/>
            <p:cNvSpPr>
              <a:spLocks noChangeShapeType="1"/>
            </p:cNvSpPr>
            <p:nvPr/>
          </p:nvSpPr>
          <p:spPr bwMode="ltGray">
            <a:xfrm>
              <a:off x="2544" y="1200"/>
              <a:ext cx="240" cy="0"/>
            </a:xfrm>
            <a:prstGeom prst="line">
              <a:avLst/>
            </a:prstGeom>
            <a:noFill/>
            <a:ln w="57150">
              <a:solidFill>
                <a:schemeClr val="hlink"/>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48" name="Line 39"/>
            <p:cNvSpPr>
              <a:spLocks noChangeShapeType="1"/>
            </p:cNvSpPr>
            <p:nvPr/>
          </p:nvSpPr>
          <p:spPr bwMode="ltGray">
            <a:xfrm>
              <a:off x="230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49" name="Line 40"/>
            <p:cNvSpPr>
              <a:spLocks noChangeShapeType="1"/>
            </p:cNvSpPr>
            <p:nvPr/>
          </p:nvSpPr>
          <p:spPr bwMode="ltGray">
            <a:xfrm>
              <a:off x="3024" y="1200"/>
              <a:ext cx="240" cy="0"/>
            </a:xfrm>
            <a:prstGeom prst="line">
              <a:avLst/>
            </a:prstGeom>
            <a:noFill/>
            <a:ln w="57150">
              <a:solidFill>
                <a:schemeClr val="hlink"/>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50" name="Line 41"/>
            <p:cNvSpPr>
              <a:spLocks noChangeShapeType="1"/>
            </p:cNvSpPr>
            <p:nvPr/>
          </p:nvSpPr>
          <p:spPr bwMode="ltGray">
            <a:xfrm>
              <a:off x="278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51" name="Line 42"/>
            <p:cNvSpPr>
              <a:spLocks noChangeShapeType="1"/>
            </p:cNvSpPr>
            <p:nvPr/>
          </p:nvSpPr>
          <p:spPr bwMode="ltGray">
            <a:xfrm>
              <a:off x="3504" y="1200"/>
              <a:ext cx="240" cy="0"/>
            </a:xfrm>
            <a:prstGeom prst="line">
              <a:avLst/>
            </a:prstGeom>
            <a:noFill/>
            <a:ln w="57150">
              <a:solidFill>
                <a:schemeClr val="hlink"/>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52" name="Line 43"/>
            <p:cNvSpPr>
              <a:spLocks noChangeShapeType="1"/>
            </p:cNvSpPr>
            <p:nvPr/>
          </p:nvSpPr>
          <p:spPr bwMode="ltGray">
            <a:xfrm>
              <a:off x="326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53" name="Line 44"/>
            <p:cNvSpPr>
              <a:spLocks noChangeShapeType="1"/>
            </p:cNvSpPr>
            <p:nvPr/>
          </p:nvSpPr>
          <p:spPr bwMode="ltGray">
            <a:xfrm>
              <a:off x="3984" y="1200"/>
              <a:ext cx="240" cy="0"/>
            </a:xfrm>
            <a:prstGeom prst="line">
              <a:avLst/>
            </a:prstGeom>
            <a:noFill/>
            <a:ln w="57150">
              <a:solidFill>
                <a:schemeClr val="hlink"/>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54" name="Line 45"/>
            <p:cNvSpPr>
              <a:spLocks noChangeShapeType="1"/>
            </p:cNvSpPr>
            <p:nvPr/>
          </p:nvSpPr>
          <p:spPr bwMode="ltGray">
            <a:xfrm>
              <a:off x="374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55" name="Line 46"/>
            <p:cNvSpPr>
              <a:spLocks noChangeShapeType="1"/>
            </p:cNvSpPr>
            <p:nvPr/>
          </p:nvSpPr>
          <p:spPr bwMode="ltGray">
            <a:xfrm>
              <a:off x="4464" y="1200"/>
              <a:ext cx="240" cy="0"/>
            </a:xfrm>
            <a:prstGeom prst="line">
              <a:avLst/>
            </a:prstGeom>
            <a:noFill/>
            <a:ln w="57150">
              <a:solidFill>
                <a:schemeClr val="hlink"/>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56" name="Line 47"/>
            <p:cNvSpPr>
              <a:spLocks noChangeShapeType="1"/>
            </p:cNvSpPr>
            <p:nvPr/>
          </p:nvSpPr>
          <p:spPr bwMode="ltGray">
            <a:xfrm>
              <a:off x="422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57" name="Line 48"/>
            <p:cNvSpPr>
              <a:spLocks noChangeShapeType="1"/>
            </p:cNvSpPr>
            <p:nvPr/>
          </p:nvSpPr>
          <p:spPr bwMode="ltGray">
            <a:xfrm>
              <a:off x="4944" y="1200"/>
              <a:ext cx="240" cy="0"/>
            </a:xfrm>
            <a:prstGeom prst="line">
              <a:avLst/>
            </a:prstGeom>
            <a:noFill/>
            <a:ln w="57150">
              <a:solidFill>
                <a:schemeClr val="hlink"/>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58" name="Line 49"/>
            <p:cNvSpPr>
              <a:spLocks noChangeShapeType="1"/>
            </p:cNvSpPr>
            <p:nvPr/>
          </p:nvSpPr>
          <p:spPr bwMode="ltGray">
            <a:xfrm>
              <a:off x="470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059" name="Line 50"/>
            <p:cNvSpPr>
              <a:spLocks noChangeShapeType="1"/>
            </p:cNvSpPr>
            <p:nvPr/>
          </p:nvSpPr>
          <p:spPr bwMode="ltGray">
            <a:xfrm>
              <a:off x="518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grpSp>
      <p:sp>
        <p:nvSpPr>
          <p:cNvPr id="1033" name="Rectangle 51"/>
          <p:cNvSpPr>
            <a:spLocks noGrp="1" noChangeArrowheads="1"/>
          </p:cNvSpPr>
          <p:nvPr>
            <p:ph type="title"/>
          </p:nvPr>
        </p:nvSpPr>
        <p:spPr bwMode="auto">
          <a:xfrm>
            <a:off x="6858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 name="Rectangle 52"/>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421" name="Rectangle 53"/>
          <p:cNvSpPr>
            <a:spLocks noGrp="1" noChangeArrowheads="1"/>
          </p:cNvSpPr>
          <p:nvPr>
            <p:ph type="dt" sz="half" idx="2"/>
          </p:nvPr>
        </p:nvSpPr>
        <p:spPr bwMode="auto">
          <a:xfrm>
            <a:off x="685800" y="6324600"/>
            <a:ext cx="1905000" cy="457200"/>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l" eaLnBrk="1" hangingPunct="1">
              <a:defRPr sz="1400"/>
            </a:lvl1pPr>
          </a:lstStyle>
          <a:p>
            <a:pPr fontAlgn="base">
              <a:spcBef>
                <a:spcPct val="0"/>
              </a:spcBef>
              <a:spcAft>
                <a:spcPct val="0"/>
              </a:spcAft>
              <a:defRPr/>
            </a:pPr>
            <a:endParaRPr lang="en-US">
              <a:solidFill>
                <a:srgbClr val="000000"/>
              </a:solidFill>
              <a:latin typeface="Times New Roman" pitchFamily="18" charset="0"/>
            </a:endParaRPr>
          </a:p>
        </p:txBody>
      </p:sp>
      <p:sp>
        <p:nvSpPr>
          <p:cNvPr id="58422" name="Rectangle 54"/>
          <p:cNvSpPr>
            <a:spLocks noGrp="1" noChangeArrowheads="1"/>
          </p:cNvSpPr>
          <p:nvPr>
            <p:ph type="ftr" sz="quarter" idx="3"/>
          </p:nvPr>
        </p:nvSpPr>
        <p:spPr bwMode="auto">
          <a:xfrm>
            <a:off x="3124200" y="6324600"/>
            <a:ext cx="2895600" cy="457200"/>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latin typeface="Times New Roman" pitchFamily="18" charset="0"/>
            </a:endParaRPr>
          </a:p>
        </p:txBody>
      </p:sp>
      <p:sp>
        <p:nvSpPr>
          <p:cNvPr id="58423" name="Rectangle 55"/>
          <p:cNvSpPr>
            <a:spLocks noGrp="1" noChangeArrowheads="1"/>
          </p:cNvSpPr>
          <p:nvPr>
            <p:ph type="sldNum" sz="quarter" idx="4"/>
          </p:nvPr>
        </p:nvSpPr>
        <p:spPr bwMode="auto">
          <a:xfrm>
            <a:off x="6553200" y="6324600"/>
            <a:ext cx="1905000" cy="457200"/>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eaLnBrk="1" hangingPunct="1">
              <a:defRPr sz="1400" smtClean="0"/>
            </a:lvl1pPr>
          </a:lstStyle>
          <a:p>
            <a:pPr fontAlgn="base">
              <a:spcBef>
                <a:spcPct val="0"/>
              </a:spcBef>
              <a:spcAft>
                <a:spcPct val="0"/>
              </a:spcAft>
              <a:defRPr/>
            </a:pPr>
            <a:fld id="{A54F0D9F-9FE9-4E72-9A5E-F2BBE4AE3015}" type="slidenum">
              <a:rPr lang="en-US">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883329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ransition spd="med">
    <p:cover dir="rd"/>
  </p:transition>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anose="020B0604020202020204" pitchFamily="34" charset="0"/>
        </a:defRPr>
      </a:lvl2pPr>
      <a:lvl3pPr algn="l" rtl="0" eaLnBrk="0" fontAlgn="base" hangingPunct="0">
        <a:spcBef>
          <a:spcPct val="0"/>
        </a:spcBef>
        <a:spcAft>
          <a:spcPct val="0"/>
        </a:spcAft>
        <a:defRPr sz="3200">
          <a:solidFill>
            <a:schemeClr val="tx2"/>
          </a:solidFill>
          <a:latin typeface="Arial" panose="020B0604020202020204" pitchFamily="34" charset="0"/>
        </a:defRPr>
      </a:lvl3pPr>
      <a:lvl4pPr algn="l" rtl="0" eaLnBrk="0" fontAlgn="base" hangingPunct="0">
        <a:spcBef>
          <a:spcPct val="0"/>
        </a:spcBef>
        <a:spcAft>
          <a:spcPct val="0"/>
        </a:spcAft>
        <a:defRPr sz="3200">
          <a:solidFill>
            <a:schemeClr val="tx2"/>
          </a:solidFill>
          <a:latin typeface="Arial" panose="020B0604020202020204" pitchFamily="34" charset="0"/>
        </a:defRPr>
      </a:lvl4pPr>
      <a:lvl5pPr algn="l" rtl="0" eaLnBrk="0" fontAlgn="base" hangingPunct="0">
        <a:spcBef>
          <a:spcPct val="0"/>
        </a:spcBef>
        <a:spcAft>
          <a:spcPct val="0"/>
        </a:spcAft>
        <a:defRPr sz="3200">
          <a:solidFill>
            <a:schemeClr val="tx2"/>
          </a:solidFill>
          <a:latin typeface="Arial" panose="020B0604020202020204" pitchFamily="34" charset="0"/>
        </a:defRPr>
      </a:lvl5pPr>
      <a:lvl6pPr marL="457200" algn="l" rtl="0" fontAlgn="base">
        <a:spcBef>
          <a:spcPct val="0"/>
        </a:spcBef>
        <a:spcAft>
          <a:spcPct val="0"/>
        </a:spcAft>
        <a:defRPr sz="3200">
          <a:solidFill>
            <a:schemeClr val="tx2"/>
          </a:solidFill>
          <a:latin typeface="Arial" panose="020B0604020202020204" pitchFamily="34" charset="0"/>
        </a:defRPr>
      </a:lvl6pPr>
      <a:lvl7pPr marL="914400" algn="l" rtl="0" fontAlgn="base">
        <a:spcBef>
          <a:spcPct val="0"/>
        </a:spcBef>
        <a:spcAft>
          <a:spcPct val="0"/>
        </a:spcAft>
        <a:defRPr sz="3200">
          <a:solidFill>
            <a:schemeClr val="tx2"/>
          </a:solidFill>
          <a:latin typeface="Arial" panose="020B0604020202020204" pitchFamily="34" charset="0"/>
        </a:defRPr>
      </a:lvl7pPr>
      <a:lvl8pPr marL="1371600" algn="l" rtl="0" fontAlgn="base">
        <a:spcBef>
          <a:spcPct val="0"/>
        </a:spcBef>
        <a:spcAft>
          <a:spcPct val="0"/>
        </a:spcAft>
        <a:defRPr sz="3200">
          <a:solidFill>
            <a:schemeClr val="tx2"/>
          </a:solidFill>
          <a:latin typeface="Arial" panose="020B0604020202020204" pitchFamily="34" charset="0"/>
        </a:defRPr>
      </a:lvl8pPr>
      <a:lvl9pPr marL="1828800" algn="l" rtl="0" fontAlgn="base">
        <a:spcBef>
          <a:spcPct val="0"/>
        </a:spcBef>
        <a:spcAft>
          <a:spcPct val="0"/>
        </a:spcAft>
        <a:defRPr sz="32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0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5.wmf"/><Relationship Id="rId5" Type="http://schemas.openxmlformats.org/officeDocument/2006/relationships/image" Target="../media/image84.jpeg"/><Relationship Id="rId4" Type="http://schemas.openxmlformats.org/officeDocument/2006/relationships/image" Target="../media/image83.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3.xml"/></Relationships>
</file>

<file path=ppt/slides/_rels/slide10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Layout" Target="../slideLayouts/slideLayout24.xml"/><Relationship Id="rId1" Type="http://schemas.openxmlformats.org/officeDocument/2006/relationships/video" Target="file:///D:\Program%20Files\ScreenGet\wave2.avi"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5.xml"/></Relationships>
</file>

<file path=ppt/slides/_rels/slide10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17.xml"/><Relationship Id="rId5" Type="http://schemas.openxmlformats.org/officeDocument/2006/relationships/image" Target="../media/image96.jpeg"/><Relationship Id="rId4" Type="http://schemas.openxmlformats.org/officeDocument/2006/relationships/image" Target="../media/image95.jpe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1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17.xml"/><Relationship Id="rId5" Type="http://schemas.openxmlformats.org/officeDocument/2006/relationships/image" Target="../media/image100.jpeg"/><Relationship Id="rId4" Type="http://schemas.openxmlformats.org/officeDocument/2006/relationships/image" Target="../media/image99.jpeg"/></Relationships>
</file>

<file path=ppt/slides/_rels/slide11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17.xml"/><Relationship Id="rId4" Type="http://schemas.openxmlformats.org/officeDocument/2006/relationships/image" Target="../media/image107.jpeg"/></Relationships>
</file>

<file path=ppt/slides/_rels/slide11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27.xml"/><Relationship Id="rId4" Type="http://schemas.openxmlformats.org/officeDocument/2006/relationships/image" Target="../media/image110.jpe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7.xml"/></Relationships>
</file>

<file path=ppt/slides/_rels/slide12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112.jpeg"/><Relationship Id="rId1" Type="http://schemas.openxmlformats.org/officeDocument/2006/relationships/slideLayout" Target="../slideLayouts/slideLayout25.xml"/></Relationships>
</file>

<file path=ppt/slides/_rels/slide12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jpeg"/><Relationship Id="rId1" Type="http://schemas.openxmlformats.org/officeDocument/2006/relationships/slideLayout" Target="../slideLayouts/slideLayout27.xml"/></Relationships>
</file>

<file path=ppt/slides/_rels/slide123.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23.xml"/></Relationships>
</file>

<file path=ppt/slides/_rels/slide12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17.jpeg"/><Relationship Id="rId1" Type="http://schemas.openxmlformats.org/officeDocument/2006/relationships/slideLayout" Target="../slideLayouts/slideLayout27.xml"/></Relationships>
</file>

<file path=ppt/slides/_rels/slide125.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2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27.xml"/></Relationships>
</file>

<file path=ppt/slides/_rels/slide128.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27.xml"/></Relationships>
</file>

<file path=ppt/slides/_rels/slide129.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27.xml"/></Relationships>
</file>

<file path=ppt/slides/_rels/slide131.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17.xml"/><Relationship Id="rId4" Type="http://schemas.openxmlformats.org/officeDocument/2006/relationships/image" Target="../media/image132.jpeg"/></Relationships>
</file>

<file path=ppt/slides/_rels/slide134.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133.jpeg"/><Relationship Id="rId1" Type="http://schemas.openxmlformats.org/officeDocument/2006/relationships/slideLayout" Target="../slideLayouts/slideLayout17.xml"/><Relationship Id="rId4" Type="http://schemas.openxmlformats.org/officeDocument/2006/relationships/image" Target="../media/image135.png"/></Relationships>
</file>

<file path=ppt/slides/_rels/slide135.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1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png"/><Relationship Id="rId1" Type="http://schemas.openxmlformats.org/officeDocument/2006/relationships/slideLayout" Target="../slideLayouts/slideLayout25.xml"/></Relationships>
</file>

<file path=ppt/slides/_rels/slide138.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jpeg"/><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png"/><Relationship Id="rId1" Type="http://schemas.openxmlformats.org/officeDocument/2006/relationships/slideLayout" Target="../slideLayouts/slideLayout13.xml"/><Relationship Id="rId4" Type="http://schemas.openxmlformats.org/officeDocument/2006/relationships/image" Target="../media/image14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8.xml"/><Relationship Id="rId4" Type="http://schemas.openxmlformats.org/officeDocument/2006/relationships/image" Target="../media/image40.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9.jpeg"/><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7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3.xml"/><Relationship Id="rId5" Type="http://schemas.openxmlformats.org/officeDocument/2006/relationships/image" Target="../media/image50.jpeg"/><Relationship Id="rId4" Type="http://schemas.openxmlformats.org/officeDocument/2006/relationships/image" Target="../media/image57.jpeg"/></Relationships>
</file>

<file path=ppt/slides/_rels/slide7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3.xml"/><Relationship Id="rId5" Type="http://schemas.openxmlformats.org/officeDocument/2006/relationships/image" Target="../media/image63.jpeg"/><Relationship Id="rId4" Type="http://schemas.openxmlformats.org/officeDocument/2006/relationships/image" Target="../media/image62.jpeg"/></Relationships>
</file>

<file path=ppt/slides/_rels/slide8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371600"/>
            <a:ext cx="6172200" cy="1894362"/>
          </a:xfrm>
        </p:spPr>
        <p:txBody>
          <a:bodyPr/>
          <a:lstStyle/>
          <a:p>
            <a:r>
              <a:rPr lang="en-US" dirty="0" smtClean="0"/>
              <a:t>Non-Destructive Testing</a:t>
            </a:r>
            <a:endParaRPr lang="en-IN" dirty="0"/>
          </a:p>
        </p:txBody>
      </p:sp>
      <p:sp>
        <p:nvSpPr>
          <p:cNvPr id="3" name="Subtitle 2"/>
          <p:cNvSpPr>
            <a:spLocks noGrp="1"/>
          </p:cNvSpPr>
          <p:nvPr>
            <p:ph type="subTitle" idx="1"/>
          </p:nvPr>
        </p:nvSpPr>
        <p:spPr/>
        <p:txBody>
          <a:bodyPr/>
          <a:lstStyle/>
          <a:p>
            <a:pPr algn="r"/>
            <a:r>
              <a:rPr lang="en-US" dirty="0" err="1" smtClean="0"/>
              <a:t>Monil</a:t>
            </a:r>
            <a:r>
              <a:rPr lang="en-US" dirty="0" smtClean="0"/>
              <a:t> </a:t>
            </a:r>
            <a:r>
              <a:rPr lang="en-US" dirty="0" err="1" smtClean="0"/>
              <a:t>Salot</a:t>
            </a:r>
            <a:endParaRPr lang="en-IN" dirty="0"/>
          </a:p>
        </p:txBody>
      </p:sp>
    </p:spTree>
    <p:extLst>
      <p:ext uri="{BB962C8B-B14F-4D97-AF65-F5344CB8AC3E}">
        <p14:creationId xmlns:p14="http://schemas.microsoft.com/office/powerpoint/2010/main" val="640347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8974" y="162152"/>
            <a:ext cx="7059800" cy="566822"/>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Times New Roman"/>
                <a:cs typeface="Times New Roman"/>
              </a:rPr>
              <a:t>Step </a:t>
            </a:r>
            <a:r>
              <a:rPr sz="3600" b="1" dirty="0">
                <a:latin typeface="Times New Roman"/>
                <a:cs typeface="Times New Roman"/>
              </a:rPr>
              <a:t>2–Penetrant</a:t>
            </a:r>
            <a:r>
              <a:rPr sz="3600" b="1" spc="-260" dirty="0">
                <a:latin typeface="Times New Roman"/>
                <a:cs typeface="Times New Roman"/>
              </a:rPr>
              <a:t> </a:t>
            </a:r>
            <a:r>
              <a:rPr sz="3600" b="1" dirty="0">
                <a:latin typeface="Times New Roman"/>
                <a:cs typeface="Times New Roman"/>
              </a:rPr>
              <a:t>Application</a:t>
            </a:r>
            <a:endParaRPr sz="3600" dirty="0">
              <a:latin typeface="Times New Roman"/>
              <a:cs typeface="Times New Roman"/>
            </a:endParaRPr>
          </a:p>
        </p:txBody>
      </p:sp>
      <p:sp>
        <p:nvSpPr>
          <p:cNvPr id="3" name="object 3"/>
          <p:cNvSpPr/>
          <p:nvPr/>
        </p:nvSpPr>
        <p:spPr>
          <a:xfrm>
            <a:off x="6324600" y="1633615"/>
            <a:ext cx="2424174" cy="216687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324600" y="1644639"/>
            <a:ext cx="0" cy="2127885"/>
          </a:xfrm>
          <a:custGeom>
            <a:avLst/>
            <a:gdLst/>
            <a:ahLst/>
            <a:cxnLst/>
            <a:rect l="l" t="t" r="r" b="b"/>
            <a:pathLst>
              <a:path h="2127885">
                <a:moveTo>
                  <a:pt x="0" y="0"/>
                </a:moveTo>
                <a:lnTo>
                  <a:pt x="0" y="2127260"/>
                </a:lnTo>
              </a:path>
            </a:pathLst>
          </a:custGeom>
          <a:ln w="76199">
            <a:solidFill>
              <a:srgbClr val="000000"/>
            </a:solidFill>
          </a:ln>
        </p:spPr>
        <p:txBody>
          <a:bodyPr wrap="square" lIns="0" tIns="0" rIns="0" bIns="0" rtlCol="0"/>
          <a:lstStyle/>
          <a:p>
            <a:endParaRPr/>
          </a:p>
        </p:txBody>
      </p:sp>
      <p:sp>
        <p:nvSpPr>
          <p:cNvPr id="5" name="object 5"/>
          <p:cNvSpPr/>
          <p:nvPr/>
        </p:nvSpPr>
        <p:spPr>
          <a:xfrm>
            <a:off x="6324600" y="3855970"/>
            <a:ext cx="0" cy="2162810"/>
          </a:xfrm>
          <a:custGeom>
            <a:avLst/>
            <a:gdLst/>
            <a:ahLst/>
            <a:cxnLst/>
            <a:rect l="l" t="t" r="r" b="b"/>
            <a:pathLst>
              <a:path h="2162810">
                <a:moveTo>
                  <a:pt x="0" y="0"/>
                </a:moveTo>
                <a:lnTo>
                  <a:pt x="0" y="2162245"/>
                </a:lnTo>
              </a:path>
            </a:pathLst>
          </a:custGeom>
          <a:ln w="76199">
            <a:solidFill>
              <a:srgbClr val="000000"/>
            </a:solidFill>
          </a:ln>
        </p:spPr>
        <p:txBody>
          <a:bodyPr wrap="square" lIns="0" tIns="0" rIns="0" bIns="0" rtlCol="0"/>
          <a:lstStyle/>
          <a:p>
            <a:endParaRPr/>
          </a:p>
        </p:txBody>
      </p:sp>
      <p:sp>
        <p:nvSpPr>
          <p:cNvPr id="6" name="object 6"/>
          <p:cNvSpPr/>
          <p:nvPr/>
        </p:nvSpPr>
        <p:spPr>
          <a:xfrm>
            <a:off x="3879860" y="3810000"/>
            <a:ext cx="4879975" cy="8255"/>
          </a:xfrm>
          <a:custGeom>
            <a:avLst/>
            <a:gdLst/>
            <a:ahLst/>
            <a:cxnLst/>
            <a:rect l="l" t="t" r="r" b="b"/>
            <a:pathLst>
              <a:path w="4879975" h="8254">
                <a:moveTo>
                  <a:pt x="0" y="0"/>
                </a:moveTo>
                <a:lnTo>
                  <a:pt x="4879969" y="7869"/>
                </a:lnTo>
              </a:path>
            </a:pathLst>
          </a:custGeom>
          <a:ln w="76199">
            <a:solidFill>
              <a:srgbClr val="000000"/>
            </a:solidFill>
          </a:ln>
        </p:spPr>
        <p:txBody>
          <a:bodyPr wrap="square" lIns="0" tIns="0" rIns="0" bIns="0" rtlCol="0"/>
          <a:lstStyle/>
          <a:p>
            <a:endParaRPr/>
          </a:p>
        </p:txBody>
      </p:sp>
      <p:sp>
        <p:nvSpPr>
          <p:cNvPr id="7" name="object 7"/>
          <p:cNvSpPr/>
          <p:nvPr/>
        </p:nvSpPr>
        <p:spPr>
          <a:xfrm>
            <a:off x="3940180" y="1660535"/>
            <a:ext cx="2390775" cy="2124074"/>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231140" y="947669"/>
            <a:ext cx="3348354" cy="2220595"/>
          </a:xfrm>
          <a:prstGeom prst="rect">
            <a:avLst/>
          </a:prstGeom>
        </p:spPr>
        <p:txBody>
          <a:bodyPr vert="horz" wrap="square" lIns="0" tIns="12700" rIns="0" bIns="0" rtlCol="0">
            <a:spAutoFit/>
          </a:bodyPr>
          <a:lstStyle/>
          <a:p>
            <a:pPr marL="12700" marR="5080" algn="just">
              <a:lnSpc>
                <a:spcPct val="150000"/>
              </a:lnSpc>
              <a:spcBef>
                <a:spcPts val="100"/>
              </a:spcBef>
              <a:buSzPct val="95833"/>
              <a:buFont typeface="Arial"/>
              <a:buChar char="•"/>
              <a:tabLst>
                <a:tab pos="120650" algn="l"/>
              </a:tabLst>
            </a:pPr>
            <a:r>
              <a:rPr sz="2400" dirty="0">
                <a:latin typeface="Times New Roman"/>
                <a:cs typeface="Times New Roman"/>
              </a:rPr>
              <a:t>Once </a:t>
            </a:r>
            <a:r>
              <a:rPr sz="2400" spc="-5" dirty="0">
                <a:latin typeface="Times New Roman"/>
                <a:cs typeface="Times New Roman"/>
              </a:rPr>
              <a:t>the surface </a:t>
            </a:r>
            <a:r>
              <a:rPr sz="2400" dirty="0">
                <a:latin typeface="Times New Roman"/>
                <a:cs typeface="Times New Roman"/>
              </a:rPr>
              <a:t>has </a:t>
            </a:r>
            <a:r>
              <a:rPr sz="2400" spc="-5" dirty="0">
                <a:latin typeface="Times New Roman"/>
                <a:cs typeface="Times New Roman"/>
              </a:rPr>
              <a:t>been  thoroughly cleaned </a:t>
            </a:r>
            <a:r>
              <a:rPr sz="2400" dirty="0">
                <a:latin typeface="Times New Roman"/>
                <a:cs typeface="Times New Roman"/>
              </a:rPr>
              <a:t>and  dried, </a:t>
            </a:r>
            <a:r>
              <a:rPr sz="2400" spc="-5" dirty="0">
                <a:latin typeface="Times New Roman"/>
                <a:cs typeface="Times New Roman"/>
              </a:rPr>
              <a:t>the</a:t>
            </a:r>
            <a:r>
              <a:rPr sz="2400" spc="590" dirty="0">
                <a:latin typeface="Times New Roman"/>
                <a:cs typeface="Times New Roman"/>
              </a:rPr>
              <a:t> </a:t>
            </a:r>
            <a:r>
              <a:rPr sz="2400" spc="-5" dirty="0">
                <a:latin typeface="Times New Roman"/>
                <a:cs typeface="Times New Roman"/>
              </a:rPr>
              <a:t>penetrant  material </a:t>
            </a:r>
            <a:r>
              <a:rPr sz="2400" dirty="0">
                <a:latin typeface="Times New Roman"/>
                <a:cs typeface="Times New Roman"/>
              </a:rPr>
              <a:t>is</a:t>
            </a:r>
            <a:r>
              <a:rPr sz="2400" spc="-40" dirty="0">
                <a:latin typeface="Times New Roman"/>
                <a:cs typeface="Times New Roman"/>
              </a:rPr>
              <a:t> </a:t>
            </a:r>
            <a:r>
              <a:rPr sz="2400" dirty="0">
                <a:latin typeface="Times New Roman"/>
                <a:cs typeface="Times New Roman"/>
              </a:rPr>
              <a:t>applied.</a:t>
            </a:r>
            <a:endParaRPr sz="2400">
              <a:latin typeface="Times New Roman"/>
              <a:cs typeface="Times New Roman"/>
            </a:endParaRPr>
          </a:p>
        </p:txBody>
      </p:sp>
      <p:sp>
        <p:nvSpPr>
          <p:cNvPr id="9" name="object 9"/>
          <p:cNvSpPr txBox="1"/>
          <p:nvPr/>
        </p:nvSpPr>
        <p:spPr>
          <a:xfrm>
            <a:off x="1657851" y="3215599"/>
            <a:ext cx="1920239" cy="1123315"/>
          </a:xfrm>
          <a:prstGeom prst="rect">
            <a:avLst/>
          </a:prstGeom>
        </p:spPr>
        <p:txBody>
          <a:bodyPr vert="horz" wrap="square" lIns="0" tIns="195580" rIns="0" bIns="0" rtlCol="0">
            <a:spAutoFit/>
          </a:bodyPr>
          <a:lstStyle/>
          <a:p>
            <a:pPr marR="6985" algn="r">
              <a:lnSpc>
                <a:spcPct val="100000"/>
              </a:lnSpc>
              <a:spcBef>
                <a:spcPts val="1540"/>
              </a:spcBef>
              <a:tabLst>
                <a:tab pos="1641475" algn="l"/>
              </a:tabLst>
            </a:pPr>
            <a:r>
              <a:rPr sz="2400" spc="-10" dirty="0">
                <a:latin typeface="Times New Roman"/>
                <a:cs typeface="Times New Roman"/>
              </a:rPr>
              <a:t>m</a:t>
            </a:r>
            <a:r>
              <a:rPr sz="2400" dirty="0">
                <a:latin typeface="Times New Roman"/>
                <a:cs typeface="Times New Roman"/>
              </a:rPr>
              <a:t>ethods	</a:t>
            </a:r>
            <a:r>
              <a:rPr sz="2400" spc="-15" dirty="0">
                <a:latin typeface="Times New Roman"/>
                <a:cs typeface="Times New Roman"/>
              </a:rPr>
              <a:t>of</a:t>
            </a:r>
            <a:endParaRPr sz="2400">
              <a:latin typeface="Times New Roman"/>
              <a:cs typeface="Times New Roman"/>
            </a:endParaRPr>
          </a:p>
          <a:p>
            <a:pPr marR="5080" algn="r">
              <a:lnSpc>
                <a:spcPct val="100000"/>
              </a:lnSpc>
              <a:spcBef>
                <a:spcPts val="1440"/>
              </a:spcBef>
              <a:tabLst>
                <a:tab pos="671830" algn="l"/>
              </a:tabLst>
            </a:pPr>
            <a:r>
              <a:rPr sz="2400" dirty="0">
                <a:latin typeface="Times New Roman"/>
                <a:cs typeface="Times New Roman"/>
              </a:rPr>
              <a:t>are	poss</a:t>
            </a:r>
            <a:r>
              <a:rPr sz="2400" spc="5" dirty="0">
                <a:latin typeface="Times New Roman"/>
                <a:cs typeface="Times New Roman"/>
              </a:rPr>
              <a:t>i</a:t>
            </a:r>
            <a:r>
              <a:rPr sz="2400" spc="-15" dirty="0">
                <a:latin typeface="Times New Roman"/>
                <a:cs typeface="Times New Roman"/>
              </a:rPr>
              <a:t>b</a:t>
            </a:r>
            <a:r>
              <a:rPr sz="2400" dirty="0">
                <a:latin typeface="Times New Roman"/>
                <a:cs typeface="Times New Roman"/>
              </a:rPr>
              <a:t>le</a:t>
            </a:r>
            <a:endParaRPr sz="2400">
              <a:latin typeface="Times New Roman"/>
              <a:cs typeface="Times New Roman"/>
            </a:endParaRPr>
          </a:p>
        </p:txBody>
      </p:sp>
      <p:sp>
        <p:nvSpPr>
          <p:cNvPr id="10" name="object 10"/>
          <p:cNvSpPr txBox="1"/>
          <p:nvPr/>
        </p:nvSpPr>
        <p:spPr>
          <a:xfrm>
            <a:off x="231136" y="3215599"/>
            <a:ext cx="1376680" cy="1672589"/>
          </a:xfrm>
          <a:prstGeom prst="rect">
            <a:avLst/>
          </a:prstGeom>
        </p:spPr>
        <p:txBody>
          <a:bodyPr vert="horz" wrap="square" lIns="0" tIns="12700" rIns="0" bIns="0" rtlCol="0">
            <a:spAutoFit/>
          </a:bodyPr>
          <a:lstStyle/>
          <a:p>
            <a:pPr marL="12700" marR="5080">
              <a:lnSpc>
                <a:spcPct val="150100"/>
              </a:lnSpc>
              <a:spcBef>
                <a:spcPts val="100"/>
              </a:spcBef>
              <a:buSzPct val="95833"/>
              <a:buFont typeface="Arial"/>
              <a:buChar char="•"/>
              <a:tabLst>
                <a:tab pos="120650" algn="l"/>
              </a:tabLst>
            </a:pPr>
            <a:r>
              <a:rPr sz="2400" dirty="0">
                <a:latin typeface="Times New Roman"/>
                <a:cs typeface="Times New Roman"/>
              </a:rPr>
              <a:t>Many  appl</a:t>
            </a:r>
            <a:r>
              <a:rPr sz="2400" spc="-15" dirty="0">
                <a:latin typeface="Times New Roman"/>
                <a:cs typeface="Times New Roman"/>
              </a:rPr>
              <a:t>i</a:t>
            </a:r>
            <a:r>
              <a:rPr sz="2400" dirty="0">
                <a:latin typeface="Times New Roman"/>
                <a:cs typeface="Times New Roman"/>
              </a:rPr>
              <a:t>ca</a:t>
            </a:r>
            <a:r>
              <a:rPr sz="2400" spc="-15" dirty="0">
                <a:latin typeface="Times New Roman"/>
                <a:cs typeface="Times New Roman"/>
              </a:rPr>
              <a:t>t</a:t>
            </a:r>
            <a:r>
              <a:rPr sz="2400" dirty="0">
                <a:latin typeface="Times New Roman"/>
                <a:cs typeface="Times New Roman"/>
              </a:rPr>
              <a:t>ion  such</a:t>
            </a:r>
            <a:r>
              <a:rPr sz="2400" spc="-20" dirty="0">
                <a:latin typeface="Times New Roman"/>
                <a:cs typeface="Times New Roman"/>
              </a:rPr>
              <a:t> </a:t>
            </a:r>
            <a:r>
              <a:rPr sz="2400" dirty="0">
                <a:latin typeface="Times New Roman"/>
                <a:cs typeface="Times New Roman"/>
              </a:rPr>
              <a:t>as:</a:t>
            </a:r>
            <a:endParaRPr sz="2400">
              <a:latin typeface="Times New Roman"/>
              <a:cs typeface="Times New Roman"/>
            </a:endParaRPr>
          </a:p>
        </p:txBody>
      </p:sp>
      <p:sp>
        <p:nvSpPr>
          <p:cNvPr id="11" name="object 11"/>
          <p:cNvSpPr txBox="1"/>
          <p:nvPr/>
        </p:nvSpPr>
        <p:spPr>
          <a:xfrm>
            <a:off x="688336" y="4927919"/>
            <a:ext cx="2788920" cy="1781810"/>
          </a:xfrm>
          <a:prstGeom prst="rect">
            <a:avLst/>
          </a:prstGeom>
        </p:spPr>
        <p:txBody>
          <a:bodyPr vert="horz" wrap="square" lIns="0" tIns="85725" rIns="0" bIns="0" rtlCol="0">
            <a:spAutoFit/>
          </a:bodyPr>
          <a:lstStyle/>
          <a:p>
            <a:pPr marL="299085" indent="-287020">
              <a:lnSpc>
                <a:spcPct val="100000"/>
              </a:lnSpc>
              <a:spcBef>
                <a:spcPts val="675"/>
              </a:spcBef>
              <a:buFont typeface="Arial"/>
              <a:buChar char="–"/>
              <a:tabLst>
                <a:tab pos="299720" algn="l"/>
              </a:tabLst>
            </a:pPr>
            <a:r>
              <a:rPr sz="2400" dirty="0">
                <a:latin typeface="Times New Roman"/>
                <a:cs typeface="Times New Roman"/>
              </a:rPr>
              <a:t>Brushing</a:t>
            </a:r>
            <a:endParaRPr sz="2400">
              <a:latin typeface="Times New Roman"/>
              <a:cs typeface="Times New Roman"/>
            </a:endParaRPr>
          </a:p>
          <a:p>
            <a:pPr marL="299085" indent="-287020">
              <a:lnSpc>
                <a:spcPct val="100000"/>
              </a:lnSpc>
              <a:spcBef>
                <a:spcPts val="575"/>
              </a:spcBef>
              <a:buFont typeface="Arial"/>
              <a:buChar char="–"/>
              <a:tabLst>
                <a:tab pos="299720" algn="l"/>
              </a:tabLst>
            </a:pPr>
            <a:r>
              <a:rPr sz="2400" dirty="0">
                <a:latin typeface="Times New Roman"/>
                <a:cs typeface="Times New Roman"/>
              </a:rPr>
              <a:t>Spraying</a:t>
            </a:r>
            <a:endParaRPr sz="2400">
              <a:latin typeface="Times New Roman"/>
              <a:cs typeface="Times New Roman"/>
            </a:endParaRPr>
          </a:p>
          <a:p>
            <a:pPr marL="299085" indent="-287020">
              <a:lnSpc>
                <a:spcPct val="100000"/>
              </a:lnSpc>
              <a:spcBef>
                <a:spcPts val="580"/>
              </a:spcBef>
              <a:buFont typeface="Arial"/>
              <a:buChar char="–"/>
              <a:tabLst>
                <a:tab pos="299720" algn="l"/>
              </a:tabLst>
            </a:pPr>
            <a:r>
              <a:rPr sz="2400" dirty="0">
                <a:latin typeface="Times New Roman"/>
                <a:cs typeface="Times New Roman"/>
              </a:rPr>
              <a:t>Dipping/</a:t>
            </a:r>
            <a:r>
              <a:rPr sz="2400" spc="-90" dirty="0">
                <a:latin typeface="Times New Roman"/>
                <a:cs typeface="Times New Roman"/>
              </a:rPr>
              <a:t> </a:t>
            </a:r>
            <a:r>
              <a:rPr sz="2400" spc="-5" dirty="0">
                <a:latin typeface="Times New Roman"/>
                <a:cs typeface="Times New Roman"/>
              </a:rPr>
              <a:t>Immersing</a:t>
            </a:r>
            <a:endParaRPr sz="2400">
              <a:latin typeface="Times New Roman"/>
              <a:cs typeface="Times New Roman"/>
            </a:endParaRPr>
          </a:p>
          <a:p>
            <a:pPr marL="299085" indent="-287020">
              <a:lnSpc>
                <a:spcPct val="100000"/>
              </a:lnSpc>
              <a:spcBef>
                <a:spcPts val="575"/>
              </a:spcBef>
              <a:buFont typeface="Arial"/>
              <a:buChar char="–"/>
              <a:tabLst>
                <a:tab pos="299720" algn="l"/>
              </a:tabLst>
            </a:pPr>
            <a:r>
              <a:rPr sz="2400" dirty="0">
                <a:latin typeface="Times New Roman"/>
                <a:cs typeface="Times New Roman"/>
              </a:rPr>
              <a:t>And</a:t>
            </a:r>
            <a:r>
              <a:rPr sz="2400" spc="-5" dirty="0">
                <a:latin typeface="Times New Roman"/>
                <a:cs typeface="Times New Roman"/>
              </a:rPr>
              <a:t> more</a:t>
            </a:r>
            <a:endParaRPr sz="2400">
              <a:latin typeface="Times New Roman"/>
              <a:cs typeface="Times New Roman"/>
            </a:endParaRPr>
          </a:p>
        </p:txBody>
      </p:sp>
      <p:sp>
        <p:nvSpPr>
          <p:cNvPr id="12" name="object 12"/>
          <p:cNvSpPr/>
          <p:nvPr/>
        </p:nvSpPr>
        <p:spPr>
          <a:xfrm>
            <a:off x="6324600" y="3827333"/>
            <a:ext cx="2444748" cy="2181353"/>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219460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3600" smtClean="0"/>
              <a:t>Ultrasonic Testing</a:t>
            </a:r>
          </a:p>
        </p:txBody>
      </p:sp>
      <p:sp>
        <p:nvSpPr>
          <p:cNvPr id="3075" name="Text Box 3"/>
          <p:cNvSpPr txBox="1">
            <a:spLocks noChangeArrowheads="1"/>
          </p:cNvSpPr>
          <p:nvPr/>
        </p:nvSpPr>
        <p:spPr bwMode="auto">
          <a:xfrm>
            <a:off x="1295400" y="42672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solidFill>
                  <a:schemeClr val="folHlink"/>
                </a:solidFill>
              </a:rPr>
              <a:t> </a:t>
            </a:r>
          </a:p>
        </p:txBody>
      </p:sp>
      <p:pic>
        <p:nvPicPr>
          <p:cNvPr id="3076" name="Picture 4" descr="Dsc01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816100"/>
            <a:ext cx="4772025"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Dsc01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1612900"/>
            <a:ext cx="2057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transbe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100" y="3276600"/>
            <a:ext cx="12652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p:cNvPicPr>
            <a:picLocks noChangeArrowheads="1"/>
          </p:cNvPicPr>
          <p:nvPr/>
        </p:nvPicPr>
        <p:blipFill>
          <a:blip r:embed="rId6" cstate="print">
            <a:extLst>
              <a:ext uri="{28A0092B-C50C-407E-A947-70E740481C1C}">
                <a14:useLocalDpi xmlns:a14="http://schemas.microsoft.com/office/drawing/2010/main" val="0"/>
              </a:ext>
            </a:extLst>
          </a:blip>
          <a:srcRect l="8228" t="5225" r="13513" b="4558"/>
          <a:stretch>
            <a:fillRect/>
          </a:stretch>
        </p:blipFill>
        <p:spPr bwMode="auto">
          <a:xfrm>
            <a:off x="6705600" y="3733800"/>
            <a:ext cx="2209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Content Placeholder 1"/>
          <p:cNvSpPr>
            <a:spLocks noGrp="1"/>
          </p:cNvSpPr>
          <p:nvPr>
            <p:ph idx="1"/>
          </p:nvPr>
        </p:nvSpPr>
        <p:spPr/>
        <p:txBody>
          <a:bodyPr/>
          <a:lstStyle/>
          <a:p>
            <a:endParaRPr lang="en-IN" smtClean="0"/>
          </a:p>
        </p:txBody>
      </p:sp>
    </p:spTree>
    <p:extLst>
      <p:ext uri="{BB962C8B-B14F-4D97-AF65-F5344CB8AC3E}">
        <p14:creationId xmlns:p14="http://schemas.microsoft.com/office/powerpoint/2010/main" val="3790178317"/>
      </p:ext>
    </p:extLst>
  </p:cSld>
  <p:clrMapOvr>
    <a:masterClrMapping/>
  </p:clrMapOvr>
  <p:transition>
    <p:cover dir="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3600" smtClean="0"/>
              <a:t>Introduction</a:t>
            </a:r>
          </a:p>
        </p:txBody>
      </p:sp>
      <p:sp>
        <p:nvSpPr>
          <p:cNvPr id="103427" name="Rectangle 3"/>
          <p:cNvSpPr>
            <a:spLocks noGrp="1" noChangeArrowheads="1"/>
          </p:cNvSpPr>
          <p:nvPr>
            <p:ph type="body" idx="1"/>
          </p:nvPr>
        </p:nvSpPr>
        <p:spPr>
          <a:xfrm>
            <a:off x="685800" y="1562100"/>
            <a:ext cx="7772400" cy="5105400"/>
          </a:xfrm>
        </p:spPr>
        <p:txBody>
          <a:bodyPr/>
          <a:lstStyle/>
          <a:p>
            <a:pPr marL="228600" indent="-228600" eaLnBrk="1" hangingPunct="1">
              <a:lnSpc>
                <a:spcPct val="90000"/>
              </a:lnSpc>
              <a:spcBef>
                <a:spcPct val="40000"/>
              </a:spcBef>
            </a:pPr>
            <a:r>
              <a:rPr lang="en-US" sz="2400" smtClean="0"/>
              <a:t>This module presents an introduction to the NDT method of ultrasonic testing.</a:t>
            </a:r>
          </a:p>
          <a:p>
            <a:pPr marL="228600" indent="-228600" eaLnBrk="1" hangingPunct="1">
              <a:lnSpc>
                <a:spcPct val="90000"/>
              </a:lnSpc>
              <a:spcBef>
                <a:spcPct val="40000"/>
              </a:spcBef>
            </a:pPr>
            <a:r>
              <a:rPr lang="en-US" sz="2400" smtClean="0"/>
              <a:t>Ultrasonic testing uses high frequency sound energy to conduct examinations and make measurements.</a:t>
            </a:r>
          </a:p>
          <a:p>
            <a:pPr marL="228600" indent="-228600" eaLnBrk="1" hangingPunct="1">
              <a:lnSpc>
                <a:spcPct val="90000"/>
              </a:lnSpc>
              <a:spcBef>
                <a:spcPct val="40000"/>
              </a:spcBef>
            </a:pPr>
            <a:r>
              <a:rPr lang="en-US" sz="2400" smtClean="0"/>
              <a:t>Ultrasonic examinations can be conducted on a wide variety of material forms including castings, forgings, welds, and composites.</a:t>
            </a:r>
          </a:p>
          <a:p>
            <a:pPr marL="228600" indent="-228600" eaLnBrk="1" hangingPunct="1">
              <a:lnSpc>
                <a:spcPct val="90000"/>
              </a:lnSpc>
              <a:spcBef>
                <a:spcPct val="40000"/>
              </a:spcBef>
            </a:pPr>
            <a:r>
              <a:rPr lang="en-US" sz="2400" smtClean="0"/>
              <a:t>A considerable amount of information about the part being examined can be collected, such as the presence of discontinuities, part or coating thickness; and acoustical properties can often be correlated to certain properties of the material.</a:t>
            </a:r>
          </a:p>
        </p:txBody>
      </p:sp>
    </p:spTree>
    <p:extLst>
      <p:ext uri="{BB962C8B-B14F-4D97-AF65-F5344CB8AC3E}">
        <p14:creationId xmlns:p14="http://schemas.microsoft.com/office/powerpoint/2010/main" val="691458677"/>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strips(downRight)">
                                      <p:cBhvr>
                                        <p:cTn id="7" dur="500"/>
                                        <p:tgtEl>
                                          <p:spTgt spid="103427">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03427">
                                            <p:txEl>
                                              <p:pRg st="1" end="1"/>
                                            </p:txEl>
                                          </p:spTgt>
                                        </p:tgtEl>
                                        <p:attrNameLst>
                                          <p:attrName>style.visibility</p:attrName>
                                        </p:attrNameLst>
                                      </p:cBhvr>
                                      <p:to>
                                        <p:strVal val="visible"/>
                                      </p:to>
                                    </p:set>
                                    <p:animEffect transition="in" filter="strips(downRight)">
                                      <p:cBhvr>
                                        <p:cTn id="11" dur="500"/>
                                        <p:tgtEl>
                                          <p:spTgt spid="103427">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03427">
                                            <p:txEl>
                                              <p:pRg st="2" end="2"/>
                                            </p:txEl>
                                          </p:spTgt>
                                        </p:tgtEl>
                                        <p:attrNameLst>
                                          <p:attrName>style.visibility</p:attrName>
                                        </p:attrNameLst>
                                      </p:cBhvr>
                                      <p:to>
                                        <p:strVal val="visible"/>
                                      </p:to>
                                    </p:set>
                                    <p:animEffect transition="in" filter="strips(downRight)">
                                      <p:cBhvr>
                                        <p:cTn id="15" dur="500"/>
                                        <p:tgtEl>
                                          <p:spTgt spid="103427">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03427">
                                            <p:txEl>
                                              <p:pRg st="3" end="3"/>
                                            </p:txEl>
                                          </p:spTgt>
                                        </p:tgtEl>
                                        <p:attrNameLst>
                                          <p:attrName>style.visibility</p:attrName>
                                        </p:attrNameLst>
                                      </p:cBhvr>
                                      <p:to>
                                        <p:strVal val="visible"/>
                                      </p:to>
                                    </p:set>
                                    <p:animEffect transition="in" filter="strips(downRight)">
                                      <p:cBhvr>
                                        <p:cTn id="19" dur="500"/>
                                        <p:tgtEl>
                                          <p:spTgt spid="1034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600" smtClean="0"/>
              <a:t>Outline</a:t>
            </a:r>
          </a:p>
        </p:txBody>
      </p:sp>
      <p:sp>
        <p:nvSpPr>
          <p:cNvPr id="104451" name="Rectangle 3"/>
          <p:cNvSpPr>
            <a:spLocks noGrp="1" noChangeArrowheads="1"/>
          </p:cNvSpPr>
          <p:nvPr>
            <p:ph type="body" idx="1"/>
          </p:nvPr>
        </p:nvSpPr>
        <p:spPr>
          <a:xfrm>
            <a:off x="762000" y="1676400"/>
            <a:ext cx="7772400" cy="4114800"/>
          </a:xfrm>
        </p:spPr>
        <p:txBody>
          <a:bodyPr/>
          <a:lstStyle/>
          <a:p>
            <a:pPr marL="228600" indent="-228600" eaLnBrk="1" hangingPunct="1">
              <a:lnSpc>
                <a:spcPct val="80000"/>
              </a:lnSpc>
              <a:spcBef>
                <a:spcPct val="30000"/>
              </a:spcBef>
            </a:pPr>
            <a:r>
              <a:rPr lang="en-US" sz="2400" smtClean="0"/>
              <a:t>Applications</a:t>
            </a:r>
          </a:p>
          <a:p>
            <a:pPr marL="228600" indent="-228600" eaLnBrk="1" hangingPunct="1">
              <a:lnSpc>
                <a:spcPct val="80000"/>
              </a:lnSpc>
              <a:spcBef>
                <a:spcPct val="30000"/>
              </a:spcBef>
            </a:pPr>
            <a:r>
              <a:rPr lang="en-US" sz="2400" smtClean="0"/>
              <a:t>Basic Principles of sound generation</a:t>
            </a:r>
          </a:p>
          <a:p>
            <a:pPr marL="228600" indent="-228600" eaLnBrk="1" hangingPunct="1">
              <a:lnSpc>
                <a:spcPct val="80000"/>
              </a:lnSpc>
              <a:spcBef>
                <a:spcPct val="30000"/>
              </a:spcBef>
            </a:pPr>
            <a:r>
              <a:rPr lang="en-US" sz="2400" smtClean="0"/>
              <a:t>Pulse echo and through transmission testing</a:t>
            </a:r>
          </a:p>
          <a:p>
            <a:pPr marL="228600" indent="-228600" eaLnBrk="1" hangingPunct="1">
              <a:lnSpc>
                <a:spcPct val="80000"/>
              </a:lnSpc>
              <a:spcBef>
                <a:spcPct val="30000"/>
              </a:spcBef>
            </a:pPr>
            <a:r>
              <a:rPr lang="en-US" sz="2400" smtClean="0"/>
              <a:t>Inspection applications</a:t>
            </a:r>
          </a:p>
          <a:p>
            <a:pPr marL="228600" indent="-228600" eaLnBrk="1" hangingPunct="1">
              <a:lnSpc>
                <a:spcPct val="80000"/>
              </a:lnSpc>
              <a:spcBef>
                <a:spcPct val="30000"/>
              </a:spcBef>
            </a:pPr>
            <a:r>
              <a:rPr lang="en-US" sz="2400" smtClean="0"/>
              <a:t>Equipment</a:t>
            </a:r>
          </a:p>
          <a:p>
            <a:pPr lvl="1" eaLnBrk="1" hangingPunct="1">
              <a:lnSpc>
                <a:spcPct val="80000"/>
              </a:lnSpc>
              <a:spcBef>
                <a:spcPct val="30000"/>
              </a:spcBef>
            </a:pPr>
            <a:r>
              <a:rPr lang="en-US" sz="2400" smtClean="0"/>
              <a:t>Transducers</a:t>
            </a:r>
          </a:p>
          <a:p>
            <a:pPr lvl="1" eaLnBrk="1" hangingPunct="1">
              <a:lnSpc>
                <a:spcPct val="80000"/>
              </a:lnSpc>
              <a:spcBef>
                <a:spcPct val="30000"/>
              </a:spcBef>
            </a:pPr>
            <a:r>
              <a:rPr lang="en-US" sz="2400" smtClean="0"/>
              <a:t>Instrumentation</a:t>
            </a:r>
          </a:p>
          <a:p>
            <a:pPr lvl="1" eaLnBrk="1" hangingPunct="1">
              <a:lnSpc>
                <a:spcPct val="80000"/>
              </a:lnSpc>
              <a:spcBef>
                <a:spcPct val="30000"/>
              </a:spcBef>
            </a:pPr>
            <a:r>
              <a:rPr lang="en-US" sz="2400" smtClean="0"/>
              <a:t>Reference Standards</a:t>
            </a:r>
          </a:p>
          <a:p>
            <a:pPr marL="228600" indent="-228600" eaLnBrk="1" hangingPunct="1">
              <a:lnSpc>
                <a:spcPct val="80000"/>
              </a:lnSpc>
              <a:spcBef>
                <a:spcPct val="30000"/>
              </a:spcBef>
            </a:pPr>
            <a:r>
              <a:rPr lang="en-US" sz="2400" smtClean="0"/>
              <a:t>Data presentation</a:t>
            </a:r>
          </a:p>
          <a:p>
            <a:pPr marL="228600" indent="-228600" eaLnBrk="1" hangingPunct="1">
              <a:lnSpc>
                <a:spcPct val="80000"/>
              </a:lnSpc>
              <a:spcBef>
                <a:spcPct val="30000"/>
              </a:spcBef>
            </a:pPr>
            <a:r>
              <a:rPr lang="en-US" sz="2400" smtClean="0"/>
              <a:t>Advantages and Limitations</a:t>
            </a:r>
          </a:p>
          <a:p>
            <a:pPr marL="228600" indent="-228600" eaLnBrk="1" hangingPunct="1">
              <a:lnSpc>
                <a:spcPct val="80000"/>
              </a:lnSpc>
              <a:spcBef>
                <a:spcPct val="30000"/>
              </a:spcBef>
            </a:pPr>
            <a:r>
              <a:rPr lang="en-US" sz="2400" smtClean="0"/>
              <a:t>Glossary of terms</a:t>
            </a:r>
          </a:p>
        </p:txBody>
      </p:sp>
    </p:spTree>
    <p:extLst>
      <p:ext uri="{BB962C8B-B14F-4D97-AF65-F5344CB8AC3E}">
        <p14:creationId xmlns:p14="http://schemas.microsoft.com/office/powerpoint/2010/main" val="1841811961"/>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strips(downRight)">
                                      <p:cBhvr>
                                        <p:cTn id="7" dur="500"/>
                                        <p:tgtEl>
                                          <p:spTgt spid="104451">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04451">
                                            <p:txEl>
                                              <p:pRg st="1" end="1"/>
                                            </p:txEl>
                                          </p:spTgt>
                                        </p:tgtEl>
                                        <p:attrNameLst>
                                          <p:attrName>style.visibility</p:attrName>
                                        </p:attrNameLst>
                                      </p:cBhvr>
                                      <p:to>
                                        <p:strVal val="visible"/>
                                      </p:to>
                                    </p:set>
                                    <p:animEffect transition="in" filter="strips(downRight)">
                                      <p:cBhvr>
                                        <p:cTn id="11" dur="500"/>
                                        <p:tgtEl>
                                          <p:spTgt spid="104451">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04451">
                                            <p:txEl>
                                              <p:pRg st="2" end="2"/>
                                            </p:txEl>
                                          </p:spTgt>
                                        </p:tgtEl>
                                        <p:attrNameLst>
                                          <p:attrName>style.visibility</p:attrName>
                                        </p:attrNameLst>
                                      </p:cBhvr>
                                      <p:to>
                                        <p:strVal val="visible"/>
                                      </p:to>
                                    </p:set>
                                    <p:animEffect transition="in" filter="strips(downRight)">
                                      <p:cBhvr>
                                        <p:cTn id="15" dur="500"/>
                                        <p:tgtEl>
                                          <p:spTgt spid="104451">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04451">
                                            <p:txEl>
                                              <p:pRg st="3" end="3"/>
                                            </p:txEl>
                                          </p:spTgt>
                                        </p:tgtEl>
                                        <p:attrNameLst>
                                          <p:attrName>style.visibility</p:attrName>
                                        </p:attrNameLst>
                                      </p:cBhvr>
                                      <p:to>
                                        <p:strVal val="visible"/>
                                      </p:to>
                                    </p:set>
                                    <p:animEffect transition="in" filter="strips(downRight)">
                                      <p:cBhvr>
                                        <p:cTn id="19" dur="500"/>
                                        <p:tgtEl>
                                          <p:spTgt spid="104451">
                                            <p:txEl>
                                              <p:pRg st="3" end="3"/>
                                            </p:txEl>
                                          </p:spTgt>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04451">
                                            <p:txEl>
                                              <p:pRg st="4" end="4"/>
                                            </p:txEl>
                                          </p:spTgt>
                                        </p:tgtEl>
                                        <p:attrNameLst>
                                          <p:attrName>style.visibility</p:attrName>
                                        </p:attrNameLst>
                                      </p:cBhvr>
                                      <p:to>
                                        <p:strVal val="visible"/>
                                      </p:to>
                                    </p:set>
                                    <p:animEffect transition="in" filter="strips(downRight)">
                                      <p:cBhvr>
                                        <p:cTn id="23" dur="500"/>
                                        <p:tgtEl>
                                          <p:spTgt spid="104451">
                                            <p:txEl>
                                              <p:pRg st="4" end="4"/>
                                            </p:txEl>
                                          </p:spTgt>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104451">
                                            <p:txEl>
                                              <p:pRg st="5" end="5"/>
                                            </p:txEl>
                                          </p:spTgt>
                                        </p:tgtEl>
                                        <p:attrNameLst>
                                          <p:attrName>style.visibility</p:attrName>
                                        </p:attrNameLst>
                                      </p:cBhvr>
                                      <p:to>
                                        <p:strVal val="visible"/>
                                      </p:to>
                                    </p:set>
                                    <p:animEffect transition="in" filter="strips(downRight)">
                                      <p:cBhvr>
                                        <p:cTn id="27" dur="500"/>
                                        <p:tgtEl>
                                          <p:spTgt spid="104451">
                                            <p:txEl>
                                              <p:pRg st="5" end="5"/>
                                            </p:txEl>
                                          </p:spTgt>
                                        </p:tgtEl>
                                      </p:cBhvr>
                                    </p:animEffect>
                                  </p:childTnLst>
                                </p:cTn>
                              </p:par>
                            </p:childTnLst>
                          </p:cTn>
                        </p:par>
                        <p:par>
                          <p:cTn id="28" fill="hold" nodeType="afterGroup">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104451">
                                            <p:txEl>
                                              <p:pRg st="6" end="6"/>
                                            </p:txEl>
                                          </p:spTgt>
                                        </p:tgtEl>
                                        <p:attrNameLst>
                                          <p:attrName>style.visibility</p:attrName>
                                        </p:attrNameLst>
                                      </p:cBhvr>
                                      <p:to>
                                        <p:strVal val="visible"/>
                                      </p:to>
                                    </p:set>
                                    <p:animEffect transition="in" filter="strips(downRight)">
                                      <p:cBhvr>
                                        <p:cTn id="31" dur="500"/>
                                        <p:tgtEl>
                                          <p:spTgt spid="104451">
                                            <p:txEl>
                                              <p:pRg st="6" end="6"/>
                                            </p:txEl>
                                          </p:spTgt>
                                        </p:tgtEl>
                                      </p:cBhvr>
                                    </p:animEffect>
                                  </p:childTnLst>
                                </p:cTn>
                              </p:par>
                            </p:childTnLst>
                          </p:cTn>
                        </p:par>
                        <p:par>
                          <p:cTn id="32" fill="hold" nodeType="afterGroup">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104451">
                                            <p:txEl>
                                              <p:pRg st="7" end="7"/>
                                            </p:txEl>
                                          </p:spTgt>
                                        </p:tgtEl>
                                        <p:attrNameLst>
                                          <p:attrName>style.visibility</p:attrName>
                                        </p:attrNameLst>
                                      </p:cBhvr>
                                      <p:to>
                                        <p:strVal val="visible"/>
                                      </p:to>
                                    </p:set>
                                    <p:animEffect transition="in" filter="strips(downRight)">
                                      <p:cBhvr>
                                        <p:cTn id="35" dur="500"/>
                                        <p:tgtEl>
                                          <p:spTgt spid="104451">
                                            <p:txEl>
                                              <p:pRg st="7" end="7"/>
                                            </p:txEl>
                                          </p:spTgt>
                                        </p:tgtEl>
                                      </p:cBhvr>
                                    </p:animEffect>
                                  </p:childTnLst>
                                </p:cTn>
                              </p:par>
                            </p:childTnLst>
                          </p:cTn>
                        </p:par>
                        <p:par>
                          <p:cTn id="36" fill="hold" nodeType="afterGroup">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104451">
                                            <p:txEl>
                                              <p:pRg st="8" end="8"/>
                                            </p:txEl>
                                          </p:spTgt>
                                        </p:tgtEl>
                                        <p:attrNameLst>
                                          <p:attrName>style.visibility</p:attrName>
                                        </p:attrNameLst>
                                      </p:cBhvr>
                                      <p:to>
                                        <p:strVal val="visible"/>
                                      </p:to>
                                    </p:set>
                                    <p:animEffect transition="in" filter="strips(downRight)">
                                      <p:cBhvr>
                                        <p:cTn id="39" dur="500"/>
                                        <p:tgtEl>
                                          <p:spTgt spid="104451">
                                            <p:txEl>
                                              <p:pRg st="8" end="8"/>
                                            </p:txEl>
                                          </p:spTgt>
                                        </p:tgtEl>
                                      </p:cBhvr>
                                    </p:animEffect>
                                  </p:childTnLst>
                                </p:cTn>
                              </p:par>
                            </p:childTnLst>
                          </p:cTn>
                        </p:par>
                        <p:par>
                          <p:cTn id="40" fill="hold" nodeType="afterGroup">
                            <p:stCondLst>
                              <p:cond delay="4500"/>
                            </p:stCondLst>
                            <p:childTnLst>
                              <p:par>
                                <p:cTn id="41" presetID="18" presetClass="entr" presetSubtype="6" fill="hold" grpId="0" nodeType="afterEffect">
                                  <p:stCondLst>
                                    <p:cond delay="0"/>
                                  </p:stCondLst>
                                  <p:childTnLst>
                                    <p:set>
                                      <p:cBhvr>
                                        <p:cTn id="42" dur="1" fill="hold">
                                          <p:stCondLst>
                                            <p:cond delay="0"/>
                                          </p:stCondLst>
                                        </p:cTn>
                                        <p:tgtEl>
                                          <p:spTgt spid="104451">
                                            <p:txEl>
                                              <p:pRg st="9" end="9"/>
                                            </p:txEl>
                                          </p:spTgt>
                                        </p:tgtEl>
                                        <p:attrNameLst>
                                          <p:attrName>style.visibility</p:attrName>
                                        </p:attrNameLst>
                                      </p:cBhvr>
                                      <p:to>
                                        <p:strVal val="visible"/>
                                      </p:to>
                                    </p:set>
                                    <p:animEffect transition="in" filter="strips(downRight)">
                                      <p:cBhvr>
                                        <p:cTn id="43" dur="500"/>
                                        <p:tgtEl>
                                          <p:spTgt spid="104451">
                                            <p:txEl>
                                              <p:pRg st="9" end="9"/>
                                            </p:txEl>
                                          </p:spTgt>
                                        </p:tgtEl>
                                      </p:cBhvr>
                                    </p:animEffect>
                                  </p:childTnLst>
                                </p:cTn>
                              </p:par>
                            </p:childTnLst>
                          </p:cTn>
                        </p:par>
                        <p:par>
                          <p:cTn id="44" fill="hold" nodeType="afterGroup">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104451">
                                            <p:txEl>
                                              <p:pRg st="10" end="10"/>
                                            </p:txEl>
                                          </p:spTgt>
                                        </p:tgtEl>
                                        <p:attrNameLst>
                                          <p:attrName>style.visibility</p:attrName>
                                        </p:attrNameLst>
                                      </p:cBhvr>
                                      <p:to>
                                        <p:strVal val="visible"/>
                                      </p:to>
                                    </p:set>
                                    <p:animEffect transition="in" filter="strips(downRight)">
                                      <p:cBhvr>
                                        <p:cTn id="47" dur="500"/>
                                        <p:tgtEl>
                                          <p:spTgt spid="1044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bldLvl="2"/>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600" smtClean="0"/>
              <a:t>Basic Principles of Sound</a:t>
            </a:r>
          </a:p>
        </p:txBody>
      </p:sp>
      <p:sp>
        <p:nvSpPr>
          <p:cNvPr id="105475" name="Rectangle 3"/>
          <p:cNvSpPr>
            <a:spLocks noGrp="1" noChangeArrowheads="1"/>
          </p:cNvSpPr>
          <p:nvPr>
            <p:ph type="body" sz="half" idx="1"/>
          </p:nvPr>
        </p:nvSpPr>
        <p:spPr>
          <a:xfrm>
            <a:off x="711200" y="1651000"/>
            <a:ext cx="7975600" cy="4114800"/>
          </a:xfrm>
        </p:spPr>
        <p:txBody>
          <a:bodyPr/>
          <a:lstStyle/>
          <a:p>
            <a:pPr marL="177800" indent="-177800" eaLnBrk="1" hangingPunct="1">
              <a:lnSpc>
                <a:spcPct val="80000"/>
              </a:lnSpc>
              <a:spcBef>
                <a:spcPct val="40000"/>
              </a:spcBef>
            </a:pPr>
            <a:r>
              <a:rPr lang="en-US" sz="2400" smtClean="0"/>
              <a:t>Sound is produced by a vibrating body and travels in the form of a wave.</a:t>
            </a:r>
          </a:p>
          <a:p>
            <a:pPr marL="177800" indent="-177800" eaLnBrk="1" hangingPunct="1">
              <a:lnSpc>
                <a:spcPct val="80000"/>
              </a:lnSpc>
              <a:spcBef>
                <a:spcPct val="40000"/>
              </a:spcBef>
            </a:pPr>
            <a:r>
              <a:rPr lang="en-US" sz="2400" smtClean="0"/>
              <a:t>Sound waves travel through materials by vibrating the particles that make up the material.</a:t>
            </a:r>
          </a:p>
          <a:p>
            <a:pPr marL="177800" indent="-177800" eaLnBrk="1" hangingPunct="1">
              <a:lnSpc>
                <a:spcPct val="80000"/>
              </a:lnSpc>
              <a:spcBef>
                <a:spcPct val="40000"/>
              </a:spcBef>
            </a:pPr>
            <a:r>
              <a:rPr lang="en-US" sz="2400" smtClean="0"/>
              <a:t>The pitch of the sound</a:t>
            </a:r>
            <a:br>
              <a:rPr lang="en-US" sz="2400" smtClean="0"/>
            </a:br>
            <a:r>
              <a:rPr lang="en-US" sz="2400" smtClean="0"/>
              <a:t>is determined by the </a:t>
            </a:r>
            <a:br>
              <a:rPr lang="en-US" sz="2400" smtClean="0"/>
            </a:br>
            <a:r>
              <a:rPr lang="en-US" sz="2400" smtClean="0"/>
              <a:t>frequency of the wave </a:t>
            </a:r>
            <a:br>
              <a:rPr lang="en-US" sz="2400" smtClean="0"/>
            </a:br>
            <a:r>
              <a:rPr lang="en-US" sz="2400" smtClean="0"/>
              <a:t>(vibrations or cycles </a:t>
            </a:r>
            <a:br>
              <a:rPr lang="en-US" sz="2400" smtClean="0"/>
            </a:br>
            <a:r>
              <a:rPr lang="en-US" sz="2400" smtClean="0"/>
              <a:t>completed in a certain </a:t>
            </a:r>
            <a:br>
              <a:rPr lang="en-US" sz="2400" smtClean="0"/>
            </a:br>
            <a:r>
              <a:rPr lang="en-US" sz="2400" smtClean="0"/>
              <a:t>period of time). </a:t>
            </a:r>
          </a:p>
          <a:p>
            <a:pPr marL="177800" indent="-177800" eaLnBrk="1" hangingPunct="1">
              <a:lnSpc>
                <a:spcPct val="80000"/>
              </a:lnSpc>
              <a:spcBef>
                <a:spcPct val="40000"/>
              </a:spcBef>
            </a:pPr>
            <a:r>
              <a:rPr lang="en-US" sz="2400" smtClean="0"/>
              <a:t>Ultrasound is sound</a:t>
            </a:r>
            <a:br>
              <a:rPr lang="en-US" sz="2400" smtClean="0"/>
            </a:br>
            <a:r>
              <a:rPr lang="en-US" sz="2400" smtClean="0"/>
              <a:t>with a pitch too high</a:t>
            </a:r>
            <a:br>
              <a:rPr lang="en-US" sz="2400" smtClean="0"/>
            </a:br>
            <a:r>
              <a:rPr lang="en-US" sz="2400" smtClean="0"/>
              <a:t>to be detected by the </a:t>
            </a:r>
            <a:br>
              <a:rPr lang="en-US" sz="2400" smtClean="0"/>
            </a:br>
            <a:r>
              <a:rPr lang="en-US" sz="2400" smtClean="0"/>
              <a:t>human ear.</a:t>
            </a:r>
          </a:p>
          <a:p>
            <a:pPr marL="177800" indent="-177800" eaLnBrk="1" hangingPunct="1">
              <a:lnSpc>
                <a:spcPct val="80000"/>
              </a:lnSpc>
              <a:spcBef>
                <a:spcPct val="40000"/>
              </a:spcBef>
            </a:pPr>
            <a:endParaRPr lang="en-US" sz="2400" smtClean="0"/>
          </a:p>
        </p:txBody>
      </p:sp>
      <p:sp>
        <p:nvSpPr>
          <p:cNvPr id="6148" name="Text Box 4"/>
          <p:cNvSpPr txBox="1">
            <a:spLocks noChangeArrowheads="1"/>
          </p:cNvSpPr>
          <p:nvPr/>
        </p:nvSpPr>
        <p:spPr bwMode="auto">
          <a:xfrm>
            <a:off x="669925" y="3924300"/>
            <a:ext cx="4513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40000"/>
              </a:spcBef>
              <a:buFontTx/>
              <a:buChar char="•"/>
            </a:pPr>
            <a:endParaRPr kumimoji="1" lang="en-US" sz="2000" b="1">
              <a:latin typeface="Arial" charset="0"/>
            </a:endParaRPr>
          </a:p>
        </p:txBody>
      </p:sp>
      <p:pic>
        <p:nvPicPr>
          <p:cNvPr id="105477" name="Picture 5" descr="ParticleVib"/>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8975" y="3176588"/>
            <a:ext cx="4024313" cy="3095625"/>
          </a:xfrm>
          <a:noFill/>
        </p:spPr>
      </p:pic>
    </p:spTree>
    <p:extLst>
      <p:ext uri="{BB962C8B-B14F-4D97-AF65-F5344CB8AC3E}">
        <p14:creationId xmlns:p14="http://schemas.microsoft.com/office/powerpoint/2010/main" val="484235517"/>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strips(downRight)">
                                      <p:cBhvr>
                                        <p:cTn id="7" dur="500"/>
                                        <p:tgtEl>
                                          <p:spTgt spid="105475">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animEffect transition="in" filter="strips(downRight)">
                                      <p:cBhvr>
                                        <p:cTn id="11" dur="500"/>
                                        <p:tgtEl>
                                          <p:spTgt spid="105475">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05475">
                                            <p:txEl>
                                              <p:pRg st="2" end="2"/>
                                            </p:txEl>
                                          </p:spTgt>
                                        </p:tgtEl>
                                        <p:attrNameLst>
                                          <p:attrName>style.visibility</p:attrName>
                                        </p:attrNameLst>
                                      </p:cBhvr>
                                      <p:to>
                                        <p:strVal val="visible"/>
                                      </p:to>
                                    </p:set>
                                    <p:animEffect transition="in" filter="strips(downRight)">
                                      <p:cBhvr>
                                        <p:cTn id="15" dur="500"/>
                                        <p:tgtEl>
                                          <p:spTgt spid="105475">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05475">
                                            <p:txEl>
                                              <p:pRg st="3" end="3"/>
                                            </p:txEl>
                                          </p:spTgt>
                                        </p:tgtEl>
                                        <p:attrNameLst>
                                          <p:attrName>style.visibility</p:attrName>
                                        </p:attrNameLst>
                                      </p:cBhvr>
                                      <p:to>
                                        <p:strVal val="visible"/>
                                      </p:to>
                                    </p:set>
                                    <p:animEffect transition="in" filter="strips(downRight)">
                                      <p:cBhvr>
                                        <p:cTn id="19" dur="500"/>
                                        <p:tgtEl>
                                          <p:spTgt spid="105475">
                                            <p:txEl>
                                              <p:pRg st="3" end="3"/>
                                            </p:txEl>
                                          </p:spTgt>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105477"/>
                                        </p:tgtEl>
                                        <p:attrNameLst>
                                          <p:attrName>style.visibility</p:attrName>
                                        </p:attrNameLst>
                                      </p:cBhvr>
                                      <p:to>
                                        <p:strVal val="visible"/>
                                      </p:to>
                                    </p:set>
                                    <p:animEffect transition="in" filter="wipe(right)">
                                      <p:cBhvr>
                                        <p:cTn id="23" dur="500"/>
                                        <p:tgtEl>
                                          <p:spTgt spid="105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wave2.avi">
            <a:hlinkClick r:id="" action="ppaction://media"/>
          </p:cNvPr>
          <p:cNvPicPr>
            <a:picLocks noGrp="1"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4941888" y="3476625"/>
            <a:ext cx="3657600" cy="2657475"/>
          </a:xfrm>
        </p:spPr>
      </p:pic>
      <p:sp>
        <p:nvSpPr>
          <p:cNvPr id="7171" name="Rectangle 3"/>
          <p:cNvSpPr>
            <a:spLocks noGrp="1" noChangeArrowheads="1"/>
          </p:cNvSpPr>
          <p:nvPr>
            <p:ph type="title"/>
          </p:nvPr>
        </p:nvSpPr>
        <p:spPr/>
        <p:txBody>
          <a:bodyPr/>
          <a:lstStyle/>
          <a:p>
            <a:pPr eaLnBrk="1" hangingPunct="1"/>
            <a:r>
              <a:rPr lang="en-US" sz="3600" smtClean="0"/>
              <a:t>Basic Principles of Sound (cont.)</a:t>
            </a:r>
          </a:p>
        </p:txBody>
      </p:sp>
      <p:sp>
        <p:nvSpPr>
          <p:cNvPr id="106500" name="Rectangle 4"/>
          <p:cNvSpPr>
            <a:spLocks noGrp="1" noChangeArrowheads="1"/>
          </p:cNvSpPr>
          <p:nvPr>
            <p:ph type="body" sz="half" idx="1"/>
          </p:nvPr>
        </p:nvSpPr>
        <p:spPr>
          <a:xfrm>
            <a:off x="717550" y="1612900"/>
            <a:ext cx="7686675" cy="4114800"/>
          </a:xfrm>
        </p:spPr>
        <p:txBody>
          <a:bodyPr/>
          <a:lstStyle/>
          <a:p>
            <a:pPr eaLnBrk="1" hangingPunct="1">
              <a:lnSpc>
                <a:spcPct val="80000"/>
              </a:lnSpc>
              <a:spcBef>
                <a:spcPct val="40000"/>
              </a:spcBef>
            </a:pPr>
            <a:r>
              <a:rPr lang="en-US" sz="2400" smtClean="0"/>
              <a:t>The measurement of sound waves from crest to crest determines its wavelength (λ).</a:t>
            </a:r>
          </a:p>
          <a:p>
            <a:pPr eaLnBrk="1" hangingPunct="1">
              <a:lnSpc>
                <a:spcPct val="80000"/>
              </a:lnSpc>
              <a:spcBef>
                <a:spcPct val="40000"/>
              </a:spcBef>
            </a:pPr>
            <a:r>
              <a:rPr lang="en-US" sz="2400" smtClean="0"/>
              <a:t>The time is takes a sound wave to travel a distance of one complete wavelength is the same amount of time it takes the source to execute one complete vibration.</a:t>
            </a:r>
          </a:p>
          <a:p>
            <a:pPr eaLnBrk="1" hangingPunct="1">
              <a:lnSpc>
                <a:spcPct val="80000"/>
              </a:lnSpc>
              <a:spcBef>
                <a:spcPct val="40000"/>
              </a:spcBef>
            </a:pPr>
            <a:r>
              <a:rPr lang="en-US" sz="2400" smtClean="0"/>
              <a:t>The sound wavelength</a:t>
            </a:r>
            <a:br>
              <a:rPr lang="en-US" sz="2400" smtClean="0"/>
            </a:br>
            <a:r>
              <a:rPr lang="en-US" sz="2400" smtClean="0"/>
              <a:t>is inversely proportional </a:t>
            </a:r>
            <a:br>
              <a:rPr lang="en-US" sz="2400" smtClean="0"/>
            </a:br>
            <a:r>
              <a:rPr lang="en-US" sz="2400" smtClean="0"/>
              <a:t>to its frequency. (λ = 1/f)</a:t>
            </a:r>
          </a:p>
          <a:p>
            <a:pPr eaLnBrk="1" hangingPunct="1">
              <a:lnSpc>
                <a:spcPct val="80000"/>
              </a:lnSpc>
              <a:spcBef>
                <a:spcPct val="40000"/>
              </a:spcBef>
            </a:pPr>
            <a:r>
              <a:rPr lang="en-US" sz="2400" smtClean="0"/>
              <a:t>Several wave modes of </a:t>
            </a:r>
            <a:br>
              <a:rPr lang="en-US" sz="2400" smtClean="0"/>
            </a:br>
            <a:r>
              <a:rPr lang="en-US" sz="2400" smtClean="0"/>
              <a:t>vibration are used in </a:t>
            </a:r>
            <a:br>
              <a:rPr lang="en-US" sz="2400" smtClean="0"/>
            </a:br>
            <a:r>
              <a:rPr lang="en-US" sz="2400" smtClean="0"/>
              <a:t>ultrasonic inspection.</a:t>
            </a:r>
            <a:br>
              <a:rPr lang="en-US" sz="2400" smtClean="0"/>
            </a:br>
            <a:r>
              <a:rPr lang="en-US" sz="2400" smtClean="0"/>
              <a:t>The most common are</a:t>
            </a:r>
            <a:br>
              <a:rPr lang="en-US" sz="2400" smtClean="0"/>
            </a:br>
            <a:r>
              <a:rPr lang="en-US" sz="2400" smtClean="0"/>
              <a:t>longitudinal, shear, and</a:t>
            </a:r>
            <a:br>
              <a:rPr lang="en-US" sz="2400" smtClean="0"/>
            </a:br>
            <a:r>
              <a:rPr lang="en-US" sz="2400" smtClean="0"/>
              <a:t>Rayleigh (surface) waves.</a:t>
            </a:r>
          </a:p>
        </p:txBody>
      </p:sp>
    </p:spTree>
    <p:extLst>
      <p:ext uri="{BB962C8B-B14F-4D97-AF65-F5344CB8AC3E}">
        <p14:creationId xmlns:p14="http://schemas.microsoft.com/office/powerpoint/2010/main" val="2896515625"/>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6500">
                                            <p:txEl>
                                              <p:pRg st="0" end="0"/>
                                            </p:txEl>
                                          </p:spTgt>
                                        </p:tgtEl>
                                        <p:attrNameLst>
                                          <p:attrName>style.visibility</p:attrName>
                                        </p:attrNameLst>
                                      </p:cBhvr>
                                      <p:to>
                                        <p:strVal val="visible"/>
                                      </p:to>
                                    </p:set>
                                    <p:animEffect transition="in" filter="strips(downRight)">
                                      <p:cBhvr>
                                        <p:cTn id="7" dur="500"/>
                                        <p:tgtEl>
                                          <p:spTgt spid="106500">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06500">
                                            <p:txEl>
                                              <p:pRg st="1" end="1"/>
                                            </p:txEl>
                                          </p:spTgt>
                                        </p:tgtEl>
                                        <p:attrNameLst>
                                          <p:attrName>style.visibility</p:attrName>
                                        </p:attrNameLst>
                                      </p:cBhvr>
                                      <p:to>
                                        <p:strVal val="visible"/>
                                      </p:to>
                                    </p:set>
                                    <p:animEffect transition="in" filter="strips(downRight)">
                                      <p:cBhvr>
                                        <p:cTn id="11" dur="500"/>
                                        <p:tgtEl>
                                          <p:spTgt spid="106500">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06500">
                                            <p:txEl>
                                              <p:pRg st="2" end="2"/>
                                            </p:txEl>
                                          </p:spTgt>
                                        </p:tgtEl>
                                        <p:attrNameLst>
                                          <p:attrName>style.visibility</p:attrName>
                                        </p:attrNameLst>
                                      </p:cBhvr>
                                      <p:to>
                                        <p:strVal val="visible"/>
                                      </p:to>
                                    </p:set>
                                    <p:animEffect transition="in" filter="strips(downRight)">
                                      <p:cBhvr>
                                        <p:cTn id="15" dur="500"/>
                                        <p:tgtEl>
                                          <p:spTgt spid="106500">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06500">
                                            <p:txEl>
                                              <p:pRg st="3" end="3"/>
                                            </p:txEl>
                                          </p:spTgt>
                                        </p:tgtEl>
                                        <p:attrNameLst>
                                          <p:attrName>style.visibility</p:attrName>
                                        </p:attrNameLst>
                                      </p:cBhvr>
                                      <p:to>
                                        <p:strVal val="visible"/>
                                      </p:to>
                                    </p:set>
                                    <p:animEffect transition="in" filter="strips(downRight)">
                                      <p:cBhvr>
                                        <p:cTn id="19" dur="500"/>
                                        <p:tgtEl>
                                          <p:spTgt spid="106500">
                                            <p:txEl>
                                              <p:pRg st="3" end="3"/>
                                            </p:txEl>
                                          </p:spTgt>
                                        </p:tgtEl>
                                      </p:cBhvr>
                                    </p:animEffect>
                                  </p:childTnLst>
                                </p:cTn>
                              </p:par>
                            </p:childTnLst>
                          </p:cTn>
                        </p:par>
                        <p:par>
                          <p:cTn id="20" fill="hold" nodeType="afterGroup">
                            <p:stCondLst>
                              <p:cond delay="2000"/>
                            </p:stCondLst>
                            <p:childTnLst>
                              <p:par>
                                <p:cTn id="21" presetID="1" presetClass="mediacall" presetSubtype="0" fill="hold" nodeType="afterEffect">
                                  <p:stCondLst>
                                    <p:cond delay="0"/>
                                  </p:stCondLst>
                                  <p:childTnLst>
                                    <p:cmd type="call" cmd="playFrom(0.0)">
                                      <p:cBhvr>
                                        <p:cTn id="22" dur="6850" fill="hold"/>
                                        <p:tgtEl>
                                          <p:spTgt spid="10649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3" repeatCount="indefinite" fill="hold" display="0">
                  <p:stCondLst>
                    <p:cond delay="indefinite"/>
                  </p:stCondLst>
                  <p:endCondLst>
                    <p:cond evt="onNext" delay="0">
                      <p:tgtEl>
                        <p:sldTgt/>
                      </p:tgtEl>
                    </p:cond>
                    <p:cond evt="onPrev" delay="0">
                      <p:tgtEl>
                        <p:sldTgt/>
                      </p:tgtEl>
                    </p:cond>
                  </p:endCondLst>
                </p:cTn>
                <p:tgtEl>
                  <p:spTgt spid="106498"/>
                </p:tgtEl>
              </p:cMediaNode>
            </p:video>
            <p:seq concurrent="1" nextAc="seek">
              <p:cTn id="24" restart="whenNotActive" fill="hold" evtFilter="cancelBubble" nodeType="interactiveSeq">
                <p:stCondLst>
                  <p:cond evt="onClick" delay="0">
                    <p:tgtEl>
                      <p:spTgt spid="106498"/>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 presetClass="mediacall" presetSubtype="0" fill="hold" nodeType="clickEffect">
                                  <p:stCondLst>
                                    <p:cond delay="0"/>
                                  </p:stCondLst>
                                  <p:childTnLst>
                                    <p:cmd type="call" cmd="togglePause">
                                      <p:cBhvr>
                                        <p:cTn id="28" dur="1" fill="hold"/>
                                        <p:tgtEl>
                                          <p:spTgt spid="106498"/>
                                        </p:tgtEl>
                                      </p:cBhvr>
                                    </p:cmd>
                                  </p:childTnLst>
                                </p:cTn>
                              </p:par>
                            </p:childTnLst>
                          </p:cTn>
                        </p:par>
                      </p:childTnLst>
                    </p:cTn>
                  </p:par>
                </p:childTnLst>
              </p:cTn>
              <p:nextCondLst>
                <p:cond evt="onClick" delay="0">
                  <p:tgtEl>
                    <p:spTgt spid="106498"/>
                  </p:tgtEl>
                </p:cond>
              </p:nextCondLst>
            </p:seq>
          </p:childTnLst>
        </p:cTn>
      </p:par>
    </p:tnLst>
    <p:bldLst>
      <p:bldP spid="106500"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600" smtClean="0"/>
              <a:t>Basic Principles of Sound (cont.)</a:t>
            </a:r>
          </a:p>
        </p:txBody>
      </p:sp>
      <p:sp>
        <p:nvSpPr>
          <p:cNvPr id="107523" name="Rectangle 3"/>
          <p:cNvSpPr>
            <a:spLocks noGrp="1" noChangeArrowheads="1"/>
          </p:cNvSpPr>
          <p:nvPr>
            <p:ph type="body" sz="half" idx="1"/>
          </p:nvPr>
        </p:nvSpPr>
        <p:spPr>
          <a:xfrm>
            <a:off x="685800" y="1612900"/>
            <a:ext cx="5829300" cy="5067300"/>
          </a:xfrm>
        </p:spPr>
        <p:txBody>
          <a:bodyPr/>
          <a:lstStyle/>
          <a:p>
            <a:pPr marL="228600" indent="-228600" eaLnBrk="1" hangingPunct="1">
              <a:lnSpc>
                <a:spcPct val="80000"/>
              </a:lnSpc>
              <a:spcBef>
                <a:spcPct val="40000"/>
              </a:spcBef>
            </a:pPr>
            <a:r>
              <a:rPr lang="en-US" sz="2200" smtClean="0"/>
              <a:t>Ultrasonic waves are very similar to light waves in that they can be reflected, refracted, and focused.</a:t>
            </a:r>
          </a:p>
          <a:p>
            <a:pPr marL="228600" indent="-228600" eaLnBrk="1" hangingPunct="1">
              <a:lnSpc>
                <a:spcPct val="80000"/>
              </a:lnSpc>
              <a:spcBef>
                <a:spcPct val="40000"/>
              </a:spcBef>
            </a:pPr>
            <a:r>
              <a:rPr lang="en-US" sz="2200" smtClean="0"/>
              <a:t>Reflection and refraction occurs when sound waves interact with interfaces of differing acoustic properties.  </a:t>
            </a:r>
          </a:p>
          <a:p>
            <a:pPr marL="228600" indent="-228600" eaLnBrk="1" hangingPunct="1">
              <a:lnSpc>
                <a:spcPct val="80000"/>
              </a:lnSpc>
              <a:spcBef>
                <a:spcPct val="40000"/>
              </a:spcBef>
            </a:pPr>
            <a:r>
              <a:rPr lang="en-US" sz="2200" smtClean="0"/>
              <a:t>In solid materials, the vibrational energy can be split into different wave modes when the wave encounters an interface at an angle other than 90 degrees.</a:t>
            </a:r>
          </a:p>
          <a:p>
            <a:pPr marL="228600" indent="-228600" eaLnBrk="1" hangingPunct="1">
              <a:lnSpc>
                <a:spcPct val="80000"/>
              </a:lnSpc>
              <a:spcBef>
                <a:spcPct val="40000"/>
              </a:spcBef>
            </a:pPr>
            <a:r>
              <a:rPr lang="en-US" sz="2200" smtClean="0"/>
              <a:t>Ultrasonic reflections from the presence of discontinuities or geometric features enables detection and location. </a:t>
            </a:r>
          </a:p>
          <a:p>
            <a:pPr marL="228600" indent="-228600" eaLnBrk="1" hangingPunct="1">
              <a:lnSpc>
                <a:spcPct val="80000"/>
              </a:lnSpc>
              <a:spcBef>
                <a:spcPct val="40000"/>
              </a:spcBef>
            </a:pPr>
            <a:r>
              <a:rPr lang="en-US" sz="2200" smtClean="0"/>
              <a:t>The velocity of sound in a given material is constant and can only be altered by a change in the mode of energy.</a:t>
            </a:r>
          </a:p>
        </p:txBody>
      </p:sp>
      <p:pic>
        <p:nvPicPr>
          <p:cNvPr id="107524" name="Picture 4" descr="Beam Modelling 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543675" y="1600200"/>
            <a:ext cx="2297113" cy="2447925"/>
          </a:xfrm>
          <a:noFill/>
        </p:spPr>
      </p:pic>
      <p:pic>
        <p:nvPicPr>
          <p:cNvPr id="107525" name="Picture 5" descr="Ray Tracing 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548438" y="4089400"/>
            <a:ext cx="2295525" cy="2432050"/>
          </a:xfrm>
          <a:noFill/>
        </p:spPr>
      </p:pic>
    </p:spTree>
    <p:extLst>
      <p:ext uri="{BB962C8B-B14F-4D97-AF65-F5344CB8AC3E}">
        <p14:creationId xmlns:p14="http://schemas.microsoft.com/office/powerpoint/2010/main" val="3199288627"/>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strips(downRight)">
                                      <p:cBhvr>
                                        <p:cTn id="7" dur="500"/>
                                        <p:tgtEl>
                                          <p:spTgt spid="107523">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07523">
                                            <p:txEl>
                                              <p:pRg st="1" end="1"/>
                                            </p:txEl>
                                          </p:spTgt>
                                        </p:tgtEl>
                                        <p:attrNameLst>
                                          <p:attrName>style.visibility</p:attrName>
                                        </p:attrNameLst>
                                      </p:cBhvr>
                                      <p:to>
                                        <p:strVal val="visible"/>
                                      </p:to>
                                    </p:set>
                                    <p:animEffect transition="in" filter="strips(downRight)">
                                      <p:cBhvr>
                                        <p:cTn id="11" dur="500"/>
                                        <p:tgtEl>
                                          <p:spTgt spid="107523">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07523">
                                            <p:txEl>
                                              <p:pRg st="2" end="2"/>
                                            </p:txEl>
                                          </p:spTgt>
                                        </p:tgtEl>
                                        <p:attrNameLst>
                                          <p:attrName>style.visibility</p:attrName>
                                        </p:attrNameLst>
                                      </p:cBhvr>
                                      <p:to>
                                        <p:strVal val="visible"/>
                                      </p:to>
                                    </p:set>
                                    <p:animEffect transition="in" filter="strips(downRight)">
                                      <p:cBhvr>
                                        <p:cTn id="15" dur="500"/>
                                        <p:tgtEl>
                                          <p:spTgt spid="107523">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07523">
                                            <p:txEl>
                                              <p:pRg st="3" end="3"/>
                                            </p:txEl>
                                          </p:spTgt>
                                        </p:tgtEl>
                                        <p:attrNameLst>
                                          <p:attrName>style.visibility</p:attrName>
                                        </p:attrNameLst>
                                      </p:cBhvr>
                                      <p:to>
                                        <p:strVal val="visible"/>
                                      </p:to>
                                    </p:set>
                                    <p:animEffect transition="in" filter="strips(downRight)">
                                      <p:cBhvr>
                                        <p:cTn id="19" dur="500"/>
                                        <p:tgtEl>
                                          <p:spTgt spid="107523">
                                            <p:txEl>
                                              <p:pRg st="3" end="3"/>
                                            </p:txEl>
                                          </p:spTgt>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07523">
                                            <p:txEl>
                                              <p:pRg st="4" end="4"/>
                                            </p:txEl>
                                          </p:spTgt>
                                        </p:tgtEl>
                                        <p:attrNameLst>
                                          <p:attrName>style.visibility</p:attrName>
                                        </p:attrNameLst>
                                      </p:cBhvr>
                                      <p:to>
                                        <p:strVal val="visible"/>
                                      </p:to>
                                    </p:set>
                                    <p:animEffect transition="in" filter="strips(downRight)">
                                      <p:cBhvr>
                                        <p:cTn id="23" dur="500"/>
                                        <p:tgtEl>
                                          <p:spTgt spid="107523">
                                            <p:txEl>
                                              <p:pRg st="4" end="4"/>
                                            </p:txEl>
                                          </p:spTgt>
                                        </p:tgtEl>
                                      </p:cBhvr>
                                    </p:animEffect>
                                  </p:childTnLst>
                                </p:cTn>
                              </p:par>
                            </p:childTnLst>
                          </p:cTn>
                        </p:par>
                        <p:par>
                          <p:cTn id="24" fill="hold" nodeType="afterGroup">
                            <p:stCondLst>
                              <p:cond delay="2500"/>
                            </p:stCondLst>
                            <p:childTnLst>
                              <p:par>
                                <p:cTn id="25" presetID="55" presetClass="entr" presetSubtype="0" fill="hold" nodeType="afterEffect">
                                  <p:stCondLst>
                                    <p:cond delay="0"/>
                                  </p:stCondLst>
                                  <p:childTnLst>
                                    <p:set>
                                      <p:cBhvr>
                                        <p:cTn id="26" dur="1" fill="hold">
                                          <p:stCondLst>
                                            <p:cond delay="0"/>
                                          </p:stCondLst>
                                        </p:cTn>
                                        <p:tgtEl>
                                          <p:spTgt spid="107524"/>
                                        </p:tgtEl>
                                        <p:attrNameLst>
                                          <p:attrName>style.visibility</p:attrName>
                                        </p:attrNameLst>
                                      </p:cBhvr>
                                      <p:to>
                                        <p:strVal val="visible"/>
                                      </p:to>
                                    </p:set>
                                    <p:anim calcmode="lin" valueType="num">
                                      <p:cBhvr>
                                        <p:cTn id="27" dur="1000" fill="hold"/>
                                        <p:tgtEl>
                                          <p:spTgt spid="107524"/>
                                        </p:tgtEl>
                                        <p:attrNameLst>
                                          <p:attrName>ppt_w</p:attrName>
                                        </p:attrNameLst>
                                      </p:cBhvr>
                                      <p:tavLst>
                                        <p:tav tm="0">
                                          <p:val>
                                            <p:strVal val="#ppt_w*0.70"/>
                                          </p:val>
                                        </p:tav>
                                        <p:tav tm="100000">
                                          <p:val>
                                            <p:strVal val="#ppt_w"/>
                                          </p:val>
                                        </p:tav>
                                      </p:tavLst>
                                    </p:anim>
                                    <p:anim calcmode="lin" valueType="num">
                                      <p:cBhvr>
                                        <p:cTn id="28" dur="1000" fill="hold"/>
                                        <p:tgtEl>
                                          <p:spTgt spid="107524"/>
                                        </p:tgtEl>
                                        <p:attrNameLst>
                                          <p:attrName>ppt_h</p:attrName>
                                        </p:attrNameLst>
                                      </p:cBhvr>
                                      <p:tavLst>
                                        <p:tav tm="0">
                                          <p:val>
                                            <p:strVal val="#ppt_h"/>
                                          </p:val>
                                        </p:tav>
                                        <p:tav tm="100000">
                                          <p:val>
                                            <p:strVal val="#ppt_h"/>
                                          </p:val>
                                        </p:tav>
                                      </p:tavLst>
                                    </p:anim>
                                    <p:animEffect transition="in" filter="fade">
                                      <p:cBhvr>
                                        <p:cTn id="29" dur="1000"/>
                                        <p:tgtEl>
                                          <p:spTgt spid="107524"/>
                                        </p:tgtEl>
                                      </p:cBhvr>
                                    </p:animEffect>
                                  </p:childTnLst>
                                </p:cTn>
                              </p:par>
                            </p:childTnLst>
                          </p:cTn>
                        </p:par>
                        <p:par>
                          <p:cTn id="30" fill="hold" nodeType="afterGroup">
                            <p:stCondLst>
                              <p:cond delay="3500"/>
                            </p:stCondLst>
                            <p:childTnLst>
                              <p:par>
                                <p:cTn id="31" presetID="55" presetClass="entr" presetSubtype="0" fill="hold" nodeType="afterEffect">
                                  <p:stCondLst>
                                    <p:cond delay="0"/>
                                  </p:stCondLst>
                                  <p:childTnLst>
                                    <p:set>
                                      <p:cBhvr>
                                        <p:cTn id="32" dur="1" fill="hold">
                                          <p:stCondLst>
                                            <p:cond delay="0"/>
                                          </p:stCondLst>
                                        </p:cTn>
                                        <p:tgtEl>
                                          <p:spTgt spid="107525"/>
                                        </p:tgtEl>
                                        <p:attrNameLst>
                                          <p:attrName>style.visibility</p:attrName>
                                        </p:attrNameLst>
                                      </p:cBhvr>
                                      <p:to>
                                        <p:strVal val="visible"/>
                                      </p:to>
                                    </p:set>
                                    <p:anim calcmode="lin" valueType="num">
                                      <p:cBhvr>
                                        <p:cTn id="33" dur="1000" fill="hold"/>
                                        <p:tgtEl>
                                          <p:spTgt spid="107525"/>
                                        </p:tgtEl>
                                        <p:attrNameLst>
                                          <p:attrName>ppt_w</p:attrName>
                                        </p:attrNameLst>
                                      </p:cBhvr>
                                      <p:tavLst>
                                        <p:tav tm="0">
                                          <p:val>
                                            <p:strVal val="#ppt_w*0.70"/>
                                          </p:val>
                                        </p:tav>
                                        <p:tav tm="100000">
                                          <p:val>
                                            <p:strVal val="#ppt_w"/>
                                          </p:val>
                                        </p:tav>
                                      </p:tavLst>
                                    </p:anim>
                                    <p:anim calcmode="lin" valueType="num">
                                      <p:cBhvr>
                                        <p:cTn id="34" dur="1000" fill="hold"/>
                                        <p:tgtEl>
                                          <p:spTgt spid="107525"/>
                                        </p:tgtEl>
                                        <p:attrNameLst>
                                          <p:attrName>ppt_h</p:attrName>
                                        </p:attrNameLst>
                                      </p:cBhvr>
                                      <p:tavLst>
                                        <p:tav tm="0">
                                          <p:val>
                                            <p:strVal val="#ppt_h"/>
                                          </p:val>
                                        </p:tav>
                                        <p:tav tm="100000">
                                          <p:val>
                                            <p:strVal val="#ppt_h"/>
                                          </p:val>
                                        </p:tav>
                                      </p:tavLst>
                                    </p:anim>
                                    <p:animEffect transition="in" filter="fade">
                                      <p:cBhvr>
                                        <p:cTn id="35" dur="1000"/>
                                        <p:tgtEl>
                                          <p:spTgt spid="107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533400"/>
            <a:ext cx="7772400" cy="781050"/>
          </a:xfrm>
        </p:spPr>
        <p:txBody>
          <a:bodyPr/>
          <a:lstStyle/>
          <a:p>
            <a:pPr eaLnBrk="1" hangingPunct="1"/>
            <a:r>
              <a:rPr lang="en-US" sz="3600" smtClean="0"/>
              <a:t>Ultrasound Generation</a:t>
            </a:r>
          </a:p>
        </p:txBody>
      </p:sp>
      <p:sp>
        <p:nvSpPr>
          <p:cNvPr id="108547" name="Rectangle 3"/>
          <p:cNvSpPr>
            <a:spLocks noGrp="1" noChangeArrowheads="1"/>
          </p:cNvSpPr>
          <p:nvPr>
            <p:ph type="body" sz="half" idx="1"/>
          </p:nvPr>
        </p:nvSpPr>
        <p:spPr>
          <a:xfrm>
            <a:off x="2057400" y="4660900"/>
            <a:ext cx="2857500" cy="1600200"/>
          </a:xfrm>
        </p:spPr>
        <p:txBody>
          <a:bodyPr/>
          <a:lstStyle/>
          <a:p>
            <a:pPr marL="0" indent="0" eaLnBrk="1" hangingPunct="1">
              <a:lnSpc>
                <a:spcPct val="80000"/>
              </a:lnSpc>
              <a:buFontTx/>
              <a:buNone/>
            </a:pPr>
            <a:r>
              <a:rPr lang="en-US" sz="2400" smtClean="0"/>
              <a:t>The transducer is capable of both transmitting and receiving sound energy.</a:t>
            </a:r>
          </a:p>
        </p:txBody>
      </p:sp>
      <p:sp>
        <p:nvSpPr>
          <p:cNvPr id="108548" name="Rectangle 4"/>
          <p:cNvSpPr>
            <a:spLocks noGrp="1" noChangeArrowheads="1"/>
          </p:cNvSpPr>
          <p:nvPr>
            <p:ph type="body" sz="half" idx="2"/>
          </p:nvPr>
        </p:nvSpPr>
        <p:spPr>
          <a:xfrm>
            <a:off x="673100" y="1498600"/>
            <a:ext cx="6477000" cy="457200"/>
          </a:xfrm>
        </p:spPr>
        <p:txBody>
          <a:bodyPr/>
          <a:lstStyle/>
          <a:p>
            <a:pPr eaLnBrk="1" hangingPunct="1">
              <a:buFontTx/>
              <a:buNone/>
            </a:pPr>
            <a:r>
              <a:rPr lang="en-US" sz="2400" smtClean="0"/>
              <a:t>Ultrasound is generated with a transducer.  </a:t>
            </a:r>
          </a:p>
        </p:txBody>
      </p:sp>
      <p:sp>
        <p:nvSpPr>
          <p:cNvPr id="9221" name="Text Box 5"/>
          <p:cNvSpPr txBox="1">
            <a:spLocks noChangeArrowheads="1"/>
          </p:cNvSpPr>
          <p:nvPr/>
        </p:nvSpPr>
        <p:spPr bwMode="auto">
          <a:xfrm>
            <a:off x="5029200" y="2743200"/>
            <a:ext cx="358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sz="1600"/>
          </a:p>
        </p:txBody>
      </p:sp>
      <p:sp>
        <p:nvSpPr>
          <p:cNvPr id="108550" name="Text Box 6"/>
          <p:cNvSpPr txBox="1">
            <a:spLocks noChangeArrowheads="1"/>
          </p:cNvSpPr>
          <p:nvPr/>
        </p:nvSpPr>
        <p:spPr bwMode="auto">
          <a:xfrm>
            <a:off x="5207000" y="2057400"/>
            <a:ext cx="35814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50000"/>
              </a:spcBef>
            </a:pPr>
            <a:r>
              <a:rPr lang="en-US" b="1">
                <a:solidFill>
                  <a:schemeClr val="hlink"/>
                </a:solidFill>
                <a:latin typeface="Arial" charset="0"/>
              </a:rPr>
              <a:t>A piezoelectric element in the transducer converts electrical energy into mechanical vibrations (sound), and vice versa.</a:t>
            </a:r>
          </a:p>
        </p:txBody>
      </p:sp>
      <p:pic>
        <p:nvPicPr>
          <p:cNvPr id="108551" name="Picture 7" descr="UT Transducer Internal1a"/>
          <p:cNvPicPr>
            <a:picLocks noChangeAspect="1" noChangeArrowheads="1"/>
          </p:cNvPicPr>
          <p:nvPr/>
        </p:nvPicPr>
        <p:blipFill>
          <a:blip r:embed="rId2">
            <a:extLst>
              <a:ext uri="{28A0092B-C50C-407E-A947-70E740481C1C}">
                <a14:useLocalDpi xmlns:a14="http://schemas.microsoft.com/office/drawing/2010/main" val="0"/>
              </a:ext>
            </a:extLst>
          </a:blip>
          <a:srcRect r="8763"/>
          <a:stretch>
            <a:fillRect/>
          </a:stretch>
        </p:blipFill>
        <p:spPr bwMode="auto">
          <a:xfrm>
            <a:off x="787400" y="2082800"/>
            <a:ext cx="43815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2" name="Picture 8" descr="contact 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013" y="4011613"/>
            <a:ext cx="3684587"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912418"/>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animEffect transition="in" filter="strips(downRight)">
                                      <p:cBhvr>
                                        <p:cTn id="7" dur="500"/>
                                        <p:tgtEl>
                                          <p:spTgt spid="108548">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08551"/>
                                        </p:tgtEl>
                                        <p:attrNameLst>
                                          <p:attrName>style.visibility</p:attrName>
                                        </p:attrNameLst>
                                      </p:cBhvr>
                                      <p:to>
                                        <p:strVal val="visible"/>
                                      </p:to>
                                    </p:set>
                                    <p:animEffect transition="in" filter="dissolve">
                                      <p:cBhvr>
                                        <p:cTn id="11" dur="500"/>
                                        <p:tgtEl>
                                          <p:spTgt spid="108551"/>
                                        </p:tgtEl>
                                      </p:cBhvr>
                                    </p:animEffect>
                                  </p:childTnLst>
                                </p:cTn>
                              </p:par>
                            </p:childTnLst>
                          </p:cTn>
                        </p:par>
                        <p:par>
                          <p:cTn id="12" fill="hold" nodeType="afterGroup">
                            <p:stCondLst>
                              <p:cond delay="1000"/>
                            </p:stCondLst>
                            <p:childTnLst>
                              <p:par>
                                <p:cTn id="13" presetID="40" presetClass="entr" presetSubtype="0" fill="hold" grpId="0" nodeType="afterEffect">
                                  <p:stCondLst>
                                    <p:cond delay="0"/>
                                  </p:stCondLst>
                                  <p:iterate type="lt">
                                    <p:tmPct val="10000"/>
                                  </p:iterate>
                                  <p:childTnLst>
                                    <p:set>
                                      <p:cBhvr>
                                        <p:cTn id="14" dur="1" fill="hold">
                                          <p:stCondLst>
                                            <p:cond delay="0"/>
                                          </p:stCondLst>
                                        </p:cTn>
                                        <p:tgtEl>
                                          <p:spTgt spid="108550"/>
                                        </p:tgtEl>
                                        <p:attrNameLst>
                                          <p:attrName>style.visibility</p:attrName>
                                        </p:attrNameLst>
                                      </p:cBhvr>
                                      <p:to>
                                        <p:strVal val="visible"/>
                                      </p:to>
                                    </p:set>
                                    <p:animEffect transition="in" filter="fade">
                                      <p:cBhvr>
                                        <p:cTn id="15" dur="500"/>
                                        <p:tgtEl>
                                          <p:spTgt spid="108550"/>
                                        </p:tgtEl>
                                      </p:cBhvr>
                                    </p:animEffect>
                                    <p:anim calcmode="lin" valueType="num">
                                      <p:cBhvr>
                                        <p:cTn id="16" dur="500" fill="hold"/>
                                        <p:tgtEl>
                                          <p:spTgt spid="108550"/>
                                        </p:tgtEl>
                                        <p:attrNameLst>
                                          <p:attrName>ppt_x</p:attrName>
                                        </p:attrNameLst>
                                      </p:cBhvr>
                                      <p:tavLst>
                                        <p:tav tm="0">
                                          <p:val>
                                            <p:strVal val="#ppt_x-.1"/>
                                          </p:val>
                                        </p:tav>
                                        <p:tav tm="100000">
                                          <p:val>
                                            <p:strVal val="#ppt_x"/>
                                          </p:val>
                                        </p:tav>
                                      </p:tavLst>
                                    </p:anim>
                                    <p:anim calcmode="lin" valueType="num">
                                      <p:cBhvr>
                                        <p:cTn id="17" dur="500" fill="hold"/>
                                        <p:tgtEl>
                                          <p:spTgt spid="108550"/>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6700"/>
                            </p:stCondLst>
                            <p:childTnLst>
                              <p:par>
                                <p:cTn id="19" presetID="40" presetClass="entr" presetSubtype="0" fill="hold" grpId="0" nodeType="afterEffect">
                                  <p:stCondLst>
                                    <p:cond delay="0"/>
                                  </p:stCondLst>
                                  <p:iterate type="lt">
                                    <p:tmPct val="10000"/>
                                  </p:iterate>
                                  <p:childTnLst>
                                    <p:set>
                                      <p:cBhvr>
                                        <p:cTn id="20" dur="1" fill="hold">
                                          <p:stCondLst>
                                            <p:cond delay="0"/>
                                          </p:stCondLst>
                                        </p:cTn>
                                        <p:tgtEl>
                                          <p:spTgt spid="108547">
                                            <p:txEl>
                                              <p:pRg st="0" end="0"/>
                                            </p:txEl>
                                          </p:spTgt>
                                        </p:tgtEl>
                                        <p:attrNameLst>
                                          <p:attrName>style.visibility</p:attrName>
                                        </p:attrNameLst>
                                      </p:cBhvr>
                                      <p:to>
                                        <p:strVal val="visible"/>
                                      </p:to>
                                    </p:set>
                                    <p:animEffect transition="in" filter="fade">
                                      <p:cBhvr>
                                        <p:cTn id="21" dur="500"/>
                                        <p:tgtEl>
                                          <p:spTgt spid="108547">
                                            <p:txEl>
                                              <p:pRg st="0" end="0"/>
                                            </p:txEl>
                                          </p:spTgt>
                                        </p:tgtEl>
                                      </p:cBhvr>
                                    </p:animEffect>
                                    <p:anim calcmode="lin" valueType="num">
                                      <p:cBhvr>
                                        <p:cTn id="22" dur="500" fill="hold"/>
                                        <p:tgtEl>
                                          <p:spTgt spid="108547">
                                            <p:txEl>
                                              <p:pRg st="0" end="0"/>
                                            </p:txEl>
                                          </p:spTgt>
                                        </p:tgtEl>
                                        <p:attrNameLst>
                                          <p:attrName>ppt_x</p:attrName>
                                        </p:attrNameLst>
                                      </p:cBhvr>
                                      <p:tavLst>
                                        <p:tav tm="0">
                                          <p:val>
                                            <p:strVal val="#ppt_x-.1"/>
                                          </p:val>
                                        </p:tav>
                                        <p:tav tm="100000">
                                          <p:val>
                                            <p:strVal val="#ppt_x"/>
                                          </p:val>
                                        </p:tav>
                                      </p:tavLst>
                                    </p:anim>
                                    <p:anim calcmode="lin" valueType="num">
                                      <p:cBhvr>
                                        <p:cTn id="23" dur="500" fill="hold"/>
                                        <p:tgtEl>
                                          <p:spTgt spid="108547">
                                            <p:txEl>
                                              <p:pRg st="0" end="0"/>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0350"/>
                            </p:stCondLst>
                            <p:childTnLst>
                              <p:par>
                                <p:cTn id="25" presetID="9" presetClass="entr" presetSubtype="0" fill="hold" nodeType="afterEffect">
                                  <p:stCondLst>
                                    <p:cond delay="0"/>
                                  </p:stCondLst>
                                  <p:childTnLst>
                                    <p:set>
                                      <p:cBhvr>
                                        <p:cTn id="26" dur="1" fill="hold">
                                          <p:stCondLst>
                                            <p:cond delay="0"/>
                                          </p:stCondLst>
                                        </p:cTn>
                                        <p:tgtEl>
                                          <p:spTgt spid="108552"/>
                                        </p:tgtEl>
                                        <p:attrNameLst>
                                          <p:attrName>style.visibility</p:attrName>
                                        </p:attrNameLst>
                                      </p:cBhvr>
                                      <p:to>
                                        <p:strVal val="visible"/>
                                      </p:to>
                                    </p:set>
                                    <p:animEffect transition="in" filter="dissolve">
                                      <p:cBhvr>
                                        <p:cTn id="27" dur="500"/>
                                        <p:tgtEl>
                                          <p:spTgt spid="10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P spid="108548" grpId="0" build="p"/>
      <p:bldP spid="108550"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600" smtClean="0"/>
              <a:t>Principles of Ultrasonic Inspection</a:t>
            </a:r>
          </a:p>
        </p:txBody>
      </p:sp>
      <p:sp>
        <p:nvSpPr>
          <p:cNvPr id="109571" name="Rectangle 3"/>
          <p:cNvSpPr>
            <a:spLocks noGrp="1" noChangeArrowheads="1"/>
          </p:cNvSpPr>
          <p:nvPr>
            <p:ph type="body" idx="1"/>
          </p:nvPr>
        </p:nvSpPr>
        <p:spPr>
          <a:xfrm>
            <a:off x="749300" y="1600200"/>
            <a:ext cx="7772400" cy="4864100"/>
          </a:xfrm>
        </p:spPr>
        <p:txBody>
          <a:bodyPr/>
          <a:lstStyle/>
          <a:p>
            <a:pPr marL="228600" indent="-228600" eaLnBrk="1" hangingPunct="1">
              <a:spcBef>
                <a:spcPct val="40000"/>
              </a:spcBef>
            </a:pPr>
            <a:r>
              <a:rPr lang="en-US" sz="2400" smtClean="0"/>
              <a:t>Ultrasonic waves are introduced into a material where they travel in a straight line and at a constant speed until they encounter a surface.</a:t>
            </a:r>
          </a:p>
          <a:p>
            <a:pPr marL="228600" indent="-228600" eaLnBrk="1" hangingPunct="1">
              <a:spcBef>
                <a:spcPct val="40000"/>
              </a:spcBef>
            </a:pPr>
            <a:r>
              <a:rPr lang="en-US" sz="2400" smtClean="0"/>
              <a:t>At surface interfaces some of the wave energy is reflected and some is transmitted.</a:t>
            </a:r>
          </a:p>
          <a:p>
            <a:pPr marL="228600" indent="-228600" eaLnBrk="1" hangingPunct="1">
              <a:spcBef>
                <a:spcPct val="40000"/>
              </a:spcBef>
            </a:pPr>
            <a:r>
              <a:rPr lang="en-US" sz="2400" smtClean="0"/>
              <a:t>The amount of reflected or transmitted energy can be detected and provides information about the size of the reflector.</a:t>
            </a:r>
          </a:p>
          <a:p>
            <a:pPr marL="228600" indent="-228600" eaLnBrk="1" hangingPunct="1">
              <a:spcBef>
                <a:spcPct val="40000"/>
              </a:spcBef>
            </a:pPr>
            <a:r>
              <a:rPr lang="en-US" sz="2400" smtClean="0"/>
              <a:t>The travel time of the sound can be measured and this provides information on the distance that the sound has traveled.</a:t>
            </a:r>
          </a:p>
        </p:txBody>
      </p:sp>
    </p:spTree>
    <p:extLst>
      <p:ext uri="{BB962C8B-B14F-4D97-AF65-F5344CB8AC3E}">
        <p14:creationId xmlns:p14="http://schemas.microsoft.com/office/powerpoint/2010/main" val="4144558613"/>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strips(downRight)">
                                      <p:cBhvr>
                                        <p:cTn id="7" dur="500"/>
                                        <p:tgtEl>
                                          <p:spTgt spid="109571">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animEffect transition="in" filter="strips(downRight)">
                                      <p:cBhvr>
                                        <p:cTn id="11" dur="500"/>
                                        <p:tgtEl>
                                          <p:spTgt spid="109571">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09571">
                                            <p:txEl>
                                              <p:pRg st="2" end="2"/>
                                            </p:txEl>
                                          </p:spTgt>
                                        </p:tgtEl>
                                        <p:attrNameLst>
                                          <p:attrName>style.visibility</p:attrName>
                                        </p:attrNameLst>
                                      </p:cBhvr>
                                      <p:to>
                                        <p:strVal val="visible"/>
                                      </p:to>
                                    </p:set>
                                    <p:animEffect transition="in" filter="strips(downRight)">
                                      <p:cBhvr>
                                        <p:cTn id="15" dur="500"/>
                                        <p:tgtEl>
                                          <p:spTgt spid="109571">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09571">
                                            <p:txEl>
                                              <p:pRg st="3" end="3"/>
                                            </p:txEl>
                                          </p:spTgt>
                                        </p:tgtEl>
                                        <p:attrNameLst>
                                          <p:attrName>style.visibility</p:attrName>
                                        </p:attrNameLst>
                                      </p:cBhvr>
                                      <p:to>
                                        <p:strVal val="visible"/>
                                      </p:to>
                                    </p:set>
                                    <p:animEffect transition="in" filter="strips(downRight)">
                                      <p:cBhvr>
                                        <p:cTn id="19" dur="500"/>
                                        <p:tgtEl>
                                          <p:spTgt spid="109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xfrm>
            <a:off x="685800" y="1600200"/>
            <a:ext cx="8255000" cy="5029200"/>
          </a:xfrm>
        </p:spPr>
        <p:txBody>
          <a:bodyPr/>
          <a:lstStyle/>
          <a:p>
            <a:pPr marL="228600" indent="-228600" eaLnBrk="1" hangingPunct="1">
              <a:lnSpc>
                <a:spcPct val="80000"/>
              </a:lnSpc>
              <a:spcBef>
                <a:spcPct val="40000"/>
              </a:spcBef>
            </a:pPr>
            <a:r>
              <a:rPr lang="en-US" sz="2400" smtClean="0"/>
              <a:t>Ultrasonic testing is a very versatile inspection method, and inspections can be accomplished in a number of different ways.  </a:t>
            </a:r>
          </a:p>
          <a:p>
            <a:pPr marL="228600" indent="-228600" eaLnBrk="1" hangingPunct="1">
              <a:lnSpc>
                <a:spcPct val="80000"/>
              </a:lnSpc>
              <a:spcBef>
                <a:spcPct val="40000"/>
              </a:spcBef>
            </a:pPr>
            <a:r>
              <a:rPr lang="en-US" sz="2400" smtClean="0"/>
              <a:t>Ultrasonic inspection techniques are commonly divided into three primary classifications.</a:t>
            </a:r>
          </a:p>
          <a:p>
            <a:pPr marL="571500" lvl="1" indent="-228600" eaLnBrk="1" hangingPunct="1">
              <a:lnSpc>
                <a:spcPct val="80000"/>
              </a:lnSpc>
              <a:spcBef>
                <a:spcPct val="40000"/>
              </a:spcBef>
            </a:pPr>
            <a:r>
              <a:rPr lang="en-US" sz="2400" b="1" smtClean="0"/>
              <a:t>Pulse-echo and Through Transmission </a:t>
            </a:r>
            <a:br>
              <a:rPr lang="en-US" sz="2400" b="1" smtClean="0"/>
            </a:br>
            <a:r>
              <a:rPr lang="en-US" sz="2000" b="1" smtClean="0"/>
              <a:t>(</a:t>
            </a:r>
            <a:r>
              <a:rPr lang="en-US" sz="2000" smtClean="0"/>
              <a:t>Relates to whether reflected or transmitted energy is used)</a:t>
            </a:r>
          </a:p>
          <a:p>
            <a:pPr marL="571500" lvl="1" indent="-228600" eaLnBrk="1" hangingPunct="1">
              <a:lnSpc>
                <a:spcPct val="80000"/>
              </a:lnSpc>
              <a:spcBef>
                <a:spcPct val="40000"/>
              </a:spcBef>
            </a:pPr>
            <a:r>
              <a:rPr lang="en-US" sz="2400" b="1" smtClean="0"/>
              <a:t>Normal Beam and Angle Beam</a:t>
            </a:r>
            <a:br>
              <a:rPr lang="en-US" sz="2400" b="1" smtClean="0"/>
            </a:br>
            <a:r>
              <a:rPr lang="en-US" sz="2000" smtClean="0"/>
              <a:t>(Relates to the angle that the sound energy enters the test article)</a:t>
            </a:r>
          </a:p>
          <a:p>
            <a:pPr marL="571500" lvl="1" indent="-228600" eaLnBrk="1" hangingPunct="1">
              <a:lnSpc>
                <a:spcPct val="80000"/>
              </a:lnSpc>
              <a:spcBef>
                <a:spcPct val="40000"/>
              </a:spcBef>
            </a:pPr>
            <a:r>
              <a:rPr lang="en-US" sz="2400" b="1" smtClean="0"/>
              <a:t>Contact and Immersion</a:t>
            </a:r>
            <a:br>
              <a:rPr lang="en-US" sz="2400" b="1" smtClean="0"/>
            </a:br>
            <a:r>
              <a:rPr lang="en-US" sz="2000" b="1" smtClean="0"/>
              <a:t>(</a:t>
            </a:r>
            <a:r>
              <a:rPr lang="en-US" sz="2000" smtClean="0"/>
              <a:t>Relates to the method of coupling the transducer to the test article)</a:t>
            </a:r>
          </a:p>
        </p:txBody>
      </p:sp>
      <p:sp>
        <p:nvSpPr>
          <p:cNvPr id="11267" name="Rectangle 3"/>
          <p:cNvSpPr>
            <a:spLocks noGrp="1" noChangeArrowheads="1"/>
          </p:cNvSpPr>
          <p:nvPr>
            <p:ph type="title"/>
          </p:nvPr>
        </p:nvSpPr>
        <p:spPr>
          <a:noFill/>
        </p:spPr>
        <p:txBody>
          <a:bodyPr lIns="92075" tIns="46038" rIns="92075" bIns="46038"/>
          <a:lstStyle/>
          <a:p>
            <a:pPr eaLnBrk="1" hangingPunct="1"/>
            <a:r>
              <a:rPr lang="en-US" sz="3600" smtClean="0"/>
              <a:t>Test Techniques</a:t>
            </a:r>
          </a:p>
        </p:txBody>
      </p:sp>
      <p:sp>
        <p:nvSpPr>
          <p:cNvPr id="11268" name="Rectangle 4"/>
          <p:cNvSpPr>
            <a:spLocks noChangeArrowheads="1"/>
          </p:cNvSpPr>
          <p:nvPr/>
        </p:nvSpPr>
        <p:spPr bwMode="auto">
          <a:xfrm>
            <a:off x="736600" y="3317875"/>
            <a:ext cx="767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kumimoji="1" lang="en-US" b="1">
              <a:latin typeface="Arial" charset="0"/>
            </a:endParaRPr>
          </a:p>
        </p:txBody>
      </p:sp>
      <p:sp>
        <p:nvSpPr>
          <p:cNvPr id="110597" name="Rectangle 5"/>
          <p:cNvSpPr>
            <a:spLocks noChangeArrowheads="1"/>
          </p:cNvSpPr>
          <p:nvPr/>
        </p:nvSpPr>
        <p:spPr bwMode="auto">
          <a:xfrm>
            <a:off x="703263" y="5735638"/>
            <a:ext cx="75977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ct val="80000"/>
              </a:lnSpc>
              <a:spcBef>
                <a:spcPct val="40000"/>
              </a:spcBef>
            </a:pPr>
            <a:r>
              <a:rPr kumimoji="1" lang="en-US" b="1">
                <a:solidFill>
                  <a:schemeClr val="hlink"/>
                </a:solidFill>
                <a:latin typeface="Arial" charset="0"/>
              </a:rPr>
              <a:t>Each of these techniques will be discussed briefly in the following slides.</a:t>
            </a:r>
          </a:p>
        </p:txBody>
      </p:sp>
    </p:spTree>
    <p:extLst>
      <p:ext uri="{BB962C8B-B14F-4D97-AF65-F5344CB8AC3E}">
        <p14:creationId xmlns:p14="http://schemas.microsoft.com/office/powerpoint/2010/main" val="1889718264"/>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10594">
                                            <p:txEl>
                                              <p:pRg st="0" end="0"/>
                                            </p:txEl>
                                          </p:spTgt>
                                        </p:tgtEl>
                                        <p:attrNameLst>
                                          <p:attrName>style.visibility</p:attrName>
                                        </p:attrNameLst>
                                      </p:cBhvr>
                                      <p:to>
                                        <p:strVal val="visible"/>
                                      </p:to>
                                    </p:set>
                                    <p:animEffect transition="in" filter="strips(downRight)">
                                      <p:cBhvr>
                                        <p:cTn id="7" dur="500"/>
                                        <p:tgtEl>
                                          <p:spTgt spid="110594">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10594">
                                            <p:txEl>
                                              <p:pRg st="1" end="1"/>
                                            </p:txEl>
                                          </p:spTgt>
                                        </p:tgtEl>
                                        <p:attrNameLst>
                                          <p:attrName>style.visibility</p:attrName>
                                        </p:attrNameLst>
                                      </p:cBhvr>
                                      <p:to>
                                        <p:strVal val="visible"/>
                                      </p:to>
                                    </p:set>
                                    <p:animEffect transition="in" filter="strips(downRight)">
                                      <p:cBhvr>
                                        <p:cTn id="11" dur="500"/>
                                        <p:tgtEl>
                                          <p:spTgt spid="110594">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10594">
                                            <p:txEl>
                                              <p:pRg st="2" end="2"/>
                                            </p:txEl>
                                          </p:spTgt>
                                        </p:tgtEl>
                                        <p:attrNameLst>
                                          <p:attrName>style.visibility</p:attrName>
                                        </p:attrNameLst>
                                      </p:cBhvr>
                                      <p:to>
                                        <p:strVal val="visible"/>
                                      </p:to>
                                    </p:set>
                                    <p:animEffect transition="in" filter="strips(downRight)">
                                      <p:cBhvr>
                                        <p:cTn id="15" dur="500"/>
                                        <p:tgtEl>
                                          <p:spTgt spid="110594">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10594">
                                            <p:txEl>
                                              <p:pRg st="3" end="3"/>
                                            </p:txEl>
                                          </p:spTgt>
                                        </p:tgtEl>
                                        <p:attrNameLst>
                                          <p:attrName>style.visibility</p:attrName>
                                        </p:attrNameLst>
                                      </p:cBhvr>
                                      <p:to>
                                        <p:strVal val="visible"/>
                                      </p:to>
                                    </p:set>
                                    <p:animEffect transition="in" filter="strips(downRight)">
                                      <p:cBhvr>
                                        <p:cTn id="19" dur="500"/>
                                        <p:tgtEl>
                                          <p:spTgt spid="110594">
                                            <p:txEl>
                                              <p:pRg st="3" end="3"/>
                                            </p:txEl>
                                          </p:spTgt>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10594">
                                            <p:txEl>
                                              <p:pRg st="4" end="4"/>
                                            </p:txEl>
                                          </p:spTgt>
                                        </p:tgtEl>
                                        <p:attrNameLst>
                                          <p:attrName>style.visibility</p:attrName>
                                        </p:attrNameLst>
                                      </p:cBhvr>
                                      <p:to>
                                        <p:strVal val="visible"/>
                                      </p:to>
                                    </p:set>
                                    <p:animEffect transition="in" filter="strips(downRight)">
                                      <p:cBhvr>
                                        <p:cTn id="23" dur="500"/>
                                        <p:tgtEl>
                                          <p:spTgt spid="110594">
                                            <p:txEl>
                                              <p:pRg st="4" end="4"/>
                                            </p:txEl>
                                          </p:spTgt>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0597"/>
                                        </p:tgtEl>
                                        <p:attrNameLst>
                                          <p:attrName>style.visibility</p:attrName>
                                        </p:attrNameLst>
                                      </p:cBhvr>
                                      <p:to>
                                        <p:strVal val="visible"/>
                                      </p:to>
                                    </p:set>
                                    <p:animEffect transition="in" filter="fade">
                                      <p:cBhvr>
                                        <p:cTn id="27" dur="2000"/>
                                        <p:tgtEl>
                                          <p:spTgt spid="110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build="p"/>
      <p:bldP spid="11059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25" y="3998913"/>
            <a:ext cx="359727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3"/>
          <p:cNvSpPr>
            <a:spLocks noChangeArrowheads="1"/>
          </p:cNvSpPr>
          <p:nvPr/>
        </p:nvSpPr>
        <p:spPr bwMode="auto">
          <a:xfrm>
            <a:off x="698500" y="1652588"/>
            <a:ext cx="82042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177800" indent="-177800">
              <a:lnSpc>
                <a:spcPct val="80000"/>
              </a:lnSpc>
              <a:spcBef>
                <a:spcPct val="40000"/>
              </a:spcBef>
              <a:buFontTx/>
              <a:buChar char="•"/>
            </a:pPr>
            <a:r>
              <a:rPr kumimoji="1" lang="en-US" sz="2000" b="1">
                <a:solidFill>
                  <a:schemeClr val="hlink"/>
                </a:solidFill>
                <a:latin typeface="Arial" charset="0"/>
              </a:rPr>
              <a:t>In pulse-echo testing, a transducer sends out a pulse of energy and the same or a second transducer listens for reflected energy (an echo).</a:t>
            </a:r>
          </a:p>
          <a:p>
            <a:pPr marL="177800" indent="-177800">
              <a:lnSpc>
                <a:spcPct val="80000"/>
              </a:lnSpc>
              <a:spcBef>
                <a:spcPct val="40000"/>
              </a:spcBef>
              <a:buFontTx/>
              <a:buChar char="•"/>
            </a:pPr>
            <a:r>
              <a:rPr kumimoji="1" lang="en-US" sz="2000" b="1">
                <a:solidFill>
                  <a:schemeClr val="hlink"/>
                </a:solidFill>
                <a:latin typeface="Arial" charset="0"/>
              </a:rPr>
              <a:t>Reflections occur due to the presence of discontinuities and the surfaces of the test article. </a:t>
            </a:r>
          </a:p>
          <a:p>
            <a:pPr marL="177800" indent="-177800">
              <a:lnSpc>
                <a:spcPct val="80000"/>
              </a:lnSpc>
              <a:spcBef>
                <a:spcPct val="40000"/>
              </a:spcBef>
              <a:buFontTx/>
              <a:buChar char="•"/>
            </a:pPr>
            <a:r>
              <a:rPr lang="en-US" sz="2000" b="1">
                <a:solidFill>
                  <a:schemeClr val="hlink"/>
                </a:solidFill>
                <a:latin typeface="Arial" charset="0"/>
              </a:rPr>
              <a:t>The amount of reflected sound energy is displayed versus time, which provides the inspector information about the size and the location of features that reflect the sound. </a:t>
            </a:r>
          </a:p>
        </p:txBody>
      </p:sp>
      <p:sp>
        <p:nvSpPr>
          <p:cNvPr id="12292" name="Rectangle 4"/>
          <p:cNvSpPr>
            <a:spLocks noChangeArrowheads="1"/>
          </p:cNvSpPr>
          <p:nvPr/>
        </p:nvSpPr>
        <p:spPr bwMode="auto">
          <a:xfrm>
            <a:off x="8264525" y="3006725"/>
            <a:ext cx="234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chemeClr val="bg1"/>
                </a:solidFill>
                <a:latin typeface="Arial" charset="0"/>
              </a:rPr>
              <a:t>f</a:t>
            </a:r>
          </a:p>
        </p:txBody>
      </p:sp>
      <p:sp>
        <p:nvSpPr>
          <p:cNvPr id="12293" name="Rectangle 5"/>
          <p:cNvSpPr>
            <a:spLocks noChangeArrowheads="1"/>
          </p:cNvSpPr>
          <p:nvPr/>
        </p:nvSpPr>
        <p:spPr bwMode="auto">
          <a:xfrm>
            <a:off x="812800" y="584200"/>
            <a:ext cx="8042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kumimoji="1" lang="en-US" sz="3600" b="1">
                <a:solidFill>
                  <a:schemeClr val="tx2"/>
                </a:solidFill>
                <a:latin typeface="Arial" charset="0"/>
              </a:rPr>
              <a:t>Test Techniques - Pulse-Echo</a:t>
            </a:r>
          </a:p>
          <a:p>
            <a:pPr algn="ctr"/>
            <a:endParaRPr kumimoji="1" lang="en-US" sz="3600" b="1">
              <a:solidFill>
                <a:schemeClr val="tx2"/>
              </a:solidFill>
              <a:latin typeface="Arial" charset="0"/>
            </a:endParaRPr>
          </a:p>
        </p:txBody>
      </p:sp>
      <p:sp>
        <p:nvSpPr>
          <p:cNvPr id="12294" name="Rectangle 6"/>
          <p:cNvSpPr>
            <a:spLocks noChangeArrowheads="1"/>
          </p:cNvSpPr>
          <p:nvPr/>
        </p:nvSpPr>
        <p:spPr bwMode="auto">
          <a:xfrm>
            <a:off x="5492750" y="3724275"/>
            <a:ext cx="1755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IN"/>
          </a:p>
        </p:txBody>
      </p:sp>
      <p:sp>
        <p:nvSpPr>
          <p:cNvPr id="111623" name="Rectangle 7"/>
          <p:cNvSpPr>
            <a:spLocks noChangeArrowheads="1"/>
          </p:cNvSpPr>
          <p:nvPr/>
        </p:nvSpPr>
        <p:spPr bwMode="auto">
          <a:xfrm>
            <a:off x="4933950" y="5969000"/>
            <a:ext cx="6556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0488" tIns="44450" rIns="90488" bIns="44450">
            <a:spAutoFit/>
          </a:bodyPr>
          <a:lstStyle/>
          <a:p>
            <a:r>
              <a:rPr lang="en-US" sz="1600" b="1">
                <a:latin typeface="Arial" charset="0"/>
              </a:rPr>
              <a:t>plate</a:t>
            </a:r>
          </a:p>
        </p:txBody>
      </p:sp>
      <p:sp>
        <p:nvSpPr>
          <p:cNvPr id="111624" name="Rectangle 8"/>
          <p:cNvSpPr>
            <a:spLocks noChangeArrowheads="1"/>
          </p:cNvSpPr>
          <p:nvPr/>
        </p:nvSpPr>
        <p:spPr bwMode="auto">
          <a:xfrm>
            <a:off x="7031038" y="5578475"/>
            <a:ext cx="711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latin typeface="Arial" charset="0"/>
              </a:rPr>
              <a:t>crack</a:t>
            </a:r>
          </a:p>
        </p:txBody>
      </p:sp>
      <p:grpSp>
        <p:nvGrpSpPr>
          <p:cNvPr id="2" name="Group 9"/>
          <p:cNvGrpSpPr>
            <a:grpSpLocks/>
          </p:cNvGrpSpPr>
          <p:nvPr/>
        </p:nvGrpSpPr>
        <p:grpSpPr bwMode="auto">
          <a:xfrm>
            <a:off x="4073525" y="4375150"/>
            <a:ext cx="1590675" cy="1909763"/>
            <a:chOff x="2196" y="2586"/>
            <a:chExt cx="1588" cy="812"/>
          </a:xfrm>
        </p:grpSpPr>
        <p:sp>
          <p:nvSpPr>
            <p:cNvPr id="12329" name="Arc 10"/>
            <p:cNvSpPr>
              <a:spLocks/>
            </p:cNvSpPr>
            <p:nvPr/>
          </p:nvSpPr>
          <p:spPr bwMode="auto">
            <a:xfrm>
              <a:off x="2196" y="3210"/>
              <a:ext cx="236" cy="1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857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30" name="Line 11"/>
            <p:cNvSpPr>
              <a:spLocks noChangeShapeType="1"/>
            </p:cNvSpPr>
            <p:nvPr/>
          </p:nvSpPr>
          <p:spPr bwMode="auto">
            <a:xfrm flipH="1">
              <a:off x="2576" y="2586"/>
              <a:ext cx="120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2331" name="Line 12"/>
            <p:cNvSpPr>
              <a:spLocks noChangeShapeType="1"/>
            </p:cNvSpPr>
            <p:nvPr/>
          </p:nvSpPr>
          <p:spPr bwMode="auto">
            <a:xfrm flipV="1">
              <a:off x="2436" y="2726"/>
              <a:ext cx="0" cy="4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2332" name="Arc 13"/>
            <p:cNvSpPr>
              <a:spLocks/>
            </p:cNvSpPr>
            <p:nvPr/>
          </p:nvSpPr>
          <p:spPr bwMode="auto">
            <a:xfrm>
              <a:off x="2441" y="2591"/>
              <a:ext cx="140" cy="14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8"/>
                  </a:moveTo>
                  <a:cubicBezTo>
                    <a:pt x="0" y="9729"/>
                    <a:pt x="9577" y="84"/>
                    <a:pt x="21445" y="-1"/>
                  </a:cubicBezTo>
                </a:path>
                <a:path w="21600" h="21599" stroke="0" extrusionOk="0">
                  <a:moveTo>
                    <a:pt x="0" y="21598"/>
                  </a:moveTo>
                  <a:cubicBezTo>
                    <a:pt x="0" y="9729"/>
                    <a:pt x="9577" y="84"/>
                    <a:pt x="21445" y="-1"/>
                  </a:cubicBezTo>
                  <a:lnTo>
                    <a:pt x="21600" y="21599"/>
                  </a:lnTo>
                  <a:lnTo>
                    <a:pt x="0" y="21598"/>
                  </a:lnTo>
                  <a:close/>
                </a:path>
              </a:pathLst>
            </a:custGeom>
            <a:noFill/>
            <a:ln w="2857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14"/>
          <p:cNvGrpSpPr>
            <a:grpSpLocks/>
          </p:cNvGrpSpPr>
          <p:nvPr/>
        </p:nvGrpSpPr>
        <p:grpSpPr bwMode="auto">
          <a:xfrm>
            <a:off x="1077913" y="4044950"/>
            <a:ext cx="3014662" cy="2516188"/>
            <a:chOff x="695" y="2267"/>
            <a:chExt cx="1899" cy="1585"/>
          </a:xfrm>
        </p:grpSpPr>
        <p:grpSp>
          <p:nvGrpSpPr>
            <p:cNvPr id="12313" name="Group 15"/>
            <p:cNvGrpSpPr>
              <a:grpSpLocks/>
            </p:cNvGrpSpPr>
            <p:nvPr/>
          </p:nvGrpSpPr>
          <p:grpSpPr bwMode="auto">
            <a:xfrm>
              <a:off x="695" y="2267"/>
              <a:ext cx="1899" cy="1585"/>
              <a:chOff x="512" y="2128"/>
              <a:chExt cx="2018" cy="1723"/>
            </a:xfrm>
          </p:grpSpPr>
          <p:sp>
            <p:nvSpPr>
              <p:cNvPr id="12327" name="Freeform 16"/>
              <p:cNvSpPr>
                <a:spLocks/>
              </p:cNvSpPr>
              <p:nvPr/>
            </p:nvSpPr>
            <p:spPr bwMode="auto">
              <a:xfrm>
                <a:off x="512" y="2128"/>
                <a:ext cx="2018" cy="1723"/>
              </a:xfrm>
              <a:custGeom>
                <a:avLst/>
                <a:gdLst>
                  <a:gd name="T0" fmla="*/ 130 w 1770"/>
                  <a:gd name="T1" fmla="*/ 0 h 1275"/>
                  <a:gd name="T2" fmla="*/ 108 w 1770"/>
                  <a:gd name="T3" fmla="*/ 1 h 1275"/>
                  <a:gd name="T4" fmla="*/ 84 w 1770"/>
                  <a:gd name="T5" fmla="*/ 16 h 1275"/>
                  <a:gd name="T6" fmla="*/ 41 w 1770"/>
                  <a:gd name="T7" fmla="*/ 66 h 1275"/>
                  <a:gd name="T8" fmla="*/ 13 w 1770"/>
                  <a:gd name="T9" fmla="*/ 135 h 1275"/>
                  <a:gd name="T10" fmla="*/ 0 w 1770"/>
                  <a:gd name="T11" fmla="*/ 218 h 1275"/>
                  <a:gd name="T12" fmla="*/ 0 w 1770"/>
                  <a:gd name="T13" fmla="*/ 2927 h 1275"/>
                  <a:gd name="T14" fmla="*/ 10 w 1770"/>
                  <a:gd name="T15" fmla="*/ 3008 h 1275"/>
                  <a:gd name="T16" fmla="*/ 41 w 1770"/>
                  <a:gd name="T17" fmla="*/ 3077 h 1275"/>
                  <a:gd name="T18" fmla="*/ 82 w 1770"/>
                  <a:gd name="T19" fmla="*/ 3127 h 1275"/>
                  <a:gd name="T20" fmla="*/ 130 w 1770"/>
                  <a:gd name="T21" fmla="*/ 3145 h 1275"/>
                  <a:gd name="T22" fmla="*/ 2492 w 1770"/>
                  <a:gd name="T23" fmla="*/ 3145 h 1275"/>
                  <a:gd name="T24" fmla="*/ 2538 w 1770"/>
                  <a:gd name="T25" fmla="*/ 3130 h 1275"/>
                  <a:gd name="T26" fmla="*/ 2580 w 1770"/>
                  <a:gd name="T27" fmla="*/ 3077 h 1275"/>
                  <a:gd name="T28" fmla="*/ 2609 w 1770"/>
                  <a:gd name="T29" fmla="*/ 3008 h 1275"/>
                  <a:gd name="T30" fmla="*/ 2622 w 1770"/>
                  <a:gd name="T31" fmla="*/ 2927 h 1275"/>
                  <a:gd name="T32" fmla="*/ 2622 w 1770"/>
                  <a:gd name="T33" fmla="*/ 218 h 1275"/>
                  <a:gd name="T34" fmla="*/ 2617 w 1770"/>
                  <a:gd name="T35" fmla="*/ 177 h 1275"/>
                  <a:gd name="T36" fmla="*/ 2611 w 1770"/>
                  <a:gd name="T37" fmla="*/ 135 h 1275"/>
                  <a:gd name="T38" fmla="*/ 2580 w 1770"/>
                  <a:gd name="T39" fmla="*/ 66 h 1275"/>
                  <a:gd name="T40" fmla="*/ 2538 w 1770"/>
                  <a:gd name="T41" fmla="*/ 16 h 1275"/>
                  <a:gd name="T42" fmla="*/ 2492 w 1770"/>
                  <a:gd name="T43" fmla="*/ 0 h 1275"/>
                  <a:gd name="T44" fmla="*/ 130 w 1770"/>
                  <a:gd name="T45" fmla="*/ 0 h 12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70"/>
                  <a:gd name="T70" fmla="*/ 0 h 1275"/>
                  <a:gd name="T71" fmla="*/ 1770 w 1770"/>
                  <a:gd name="T72" fmla="*/ 1275 h 12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70" h="1275">
                    <a:moveTo>
                      <a:pt x="88" y="0"/>
                    </a:moveTo>
                    <a:lnTo>
                      <a:pt x="73" y="1"/>
                    </a:lnTo>
                    <a:lnTo>
                      <a:pt x="57" y="7"/>
                    </a:lnTo>
                    <a:lnTo>
                      <a:pt x="28" y="27"/>
                    </a:lnTo>
                    <a:lnTo>
                      <a:pt x="9" y="55"/>
                    </a:lnTo>
                    <a:lnTo>
                      <a:pt x="0" y="88"/>
                    </a:lnTo>
                    <a:lnTo>
                      <a:pt x="0" y="1186"/>
                    </a:lnTo>
                    <a:lnTo>
                      <a:pt x="7" y="1219"/>
                    </a:lnTo>
                    <a:lnTo>
                      <a:pt x="28" y="1247"/>
                    </a:lnTo>
                    <a:lnTo>
                      <a:pt x="55" y="1267"/>
                    </a:lnTo>
                    <a:lnTo>
                      <a:pt x="88" y="1274"/>
                    </a:lnTo>
                    <a:lnTo>
                      <a:pt x="1681" y="1274"/>
                    </a:lnTo>
                    <a:lnTo>
                      <a:pt x="1712" y="1268"/>
                    </a:lnTo>
                    <a:lnTo>
                      <a:pt x="1741" y="1247"/>
                    </a:lnTo>
                    <a:lnTo>
                      <a:pt x="1760" y="1219"/>
                    </a:lnTo>
                    <a:lnTo>
                      <a:pt x="1769" y="1186"/>
                    </a:lnTo>
                    <a:lnTo>
                      <a:pt x="1769" y="88"/>
                    </a:lnTo>
                    <a:lnTo>
                      <a:pt x="1766" y="72"/>
                    </a:lnTo>
                    <a:lnTo>
                      <a:pt x="1762" y="55"/>
                    </a:lnTo>
                    <a:lnTo>
                      <a:pt x="1741" y="27"/>
                    </a:lnTo>
                    <a:lnTo>
                      <a:pt x="1712" y="7"/>
                    </a:lnTo>
                    <a:lnTo>
                      <a:pt x="1681" y="0"/>
                    </a:lnTo>
                    <a:lnTo>
                      <a:pt x="88" y="0"/>
                    </a:lnTo>
                  </a:path>
                </a:pathLst>
              </a:custGeom>
              <a:solidFill>
                <a:srgbClr val="D2D2D2"/>
              </a:solidFill>
              <a:ln w="12700" cap="rnd">
                <a:solidFill>
                  <a:srgbClr val="D2D2D2"/>
                </a:solidFill>
                <a:round/>
                <a:headEnd/>
                <a:tailEnd/>
              </a:ln>
            </p:spPr>
            <p:txBody>
              <a:bodyPr/>
              <a:lstStyle/>
              <a:p>
                <a:endParaRPr lang="en-US"/>
              </a:p>
            </p:txBody>
          </p:sp>
          <p:sp>
            <p:nvSpPr>
              <p:cNvPr id="12328" name="Freeform 17"/>
              <p:cNvSpPr>
                <a:spLocks/>
              </p:cNvSpPr>
              <p:nvPr/>
            </p:nvSpPr>
            <p:spPr bwMode="auto">
              <a:xfrm>
                <a:off x="629" y="2239"/>
                <a:ext cx="1782" cy="1335"/>
              </a:xfrm>
              <a:custGeom>
                <a:avLst/>
                <a:gdLst>
                  <a:gd name="T0" fmla="*/ 0 w 1563"/>
                  <a:gd name="T1" fmla="*/ 2436 h 988"/>
                  <a:gd name="T2" fmla="*/ 2316 w 1563"/>
                  <a:gd name="T3" fmla="*/ 2436 h 988"/>
                  <a:gd name="T4" fmla="*/ 2316 w 1563"/>
                  <a:gd name="T5" fmla="*/ 0 h 988"/>
                  <a:gd name="T6" fmla="*/ 0 w 1563"/>
                  <a:gd name="T7" fmla="*/ 0 h 988"/>
                  <a:gd name="T8" fmla="*/ 0 w 1563"/>
                  <a:gd name="T9" fmla="*/ 2436 h 988"/>
                  <a:gd name="T10" fmla="*/ 0 60000 65536"/>
                  <a:gd name="T11" fmla="*/ 0 60000 65536"/>
                  <a:gd name="T12" fmla="*/ 0 60000 65536"/>
                  <a:gd name="T13" fmla="*/ 0 60000 65536"/>
                  <a:gd name="T14" fmla="*/ 0 60000 65536"/>
                  <a:gd name="T15" fmla="*/ 0 w 1563"/>
                  <a:gd name="T16" fmla="*/ 0 h 988"/>
                  <a:gd name="T17" fmla="*/ 1563 w 1563"/>
                  <a:gd name="T18" fmla="*/ 988 h 988"/>
                </a:gdLst>
                <a:ahLst/>
                <a:cxnLst>
                  <a:cxn ang="T10">
                    <a:pos x="T0" y="T1"/>
                  </a:cxn>
                  <a:cxn ang="T11">
                    <a:pos x="T2" y="T3"/>
                  </a:cxn>
                  <a:cxn ang="T12">
                    <a:pos x="T4" y="T5"/>
                  </a:cxn>
                  <a:cxn ang="T13">
                    <a:pos x="T6" y="T7"/>
                  </a:cxn>
                  <a:cxn ang="T14">
                    <a:pos x="T8" y="T9"/>
                  </a:cxn>
                </a:cxnLst>
                <a:rect l="T15" t="T16" r="T17" b="T18"/>
                <a:pathLst>
                  <a:path w="1563" h="988">
                    <a:moveTo>
                      <a:pt x="0" y="987"/>
                    </a:moveTo>
                    <a:lnTo>
                      <a:pt x="1562" y="987"/>
                    </a:lnTo>
                    <a:lnTo>
                      <a:pt x="1562" y="0"/>
                    </a:lnTo>
                    <a:lnTo>
                      <a:pt x="0" y="0"/>
                    </a:lnTo>
                    <a:lnTo>
                      <a:pt x="0" y="987"/>
                    </a:lnTo>
                  </a:path>
                </a:pathLst>
              </a:custGeom>
              <a:solidFill>
                <a:srgbClr val="FFFFFF"/>
              </a:solidFill>
              <a:ln w="12700" cap="rnd">
                <a:solidFill>
                  <a:srgbClr val="000000"/>
                </a:solidFill>
                <a:round/>
                <a:headEnd/>
                <a:tailEnd/>
              </a:ln>
            </p:spPr>
            <p:txBody>
              <a:bodyPr/>
              <a:lstStyle/>
              <a:p>
                <a:endParaRPr lang="en-US"/>
              </a:p>
            </p:txBody>
          </p:sp>
        </p:grpSp>
        <p:grpSp>
          <p:nvGrpSpPr>
            <p:cNvPr id="12314" name="Group 18"/>
            <p:cNvGrpSpPr>
              <a:grpSpLocks/>
            </p:cNvGrpSpPr>
            <p:nvPr/>
          </p:nvGrpSpPr>
          <p:grpSpPr bwMode="auto">
            <a:xfrm>
              <a:off x="753" y="3601"/>
              <a:ext cx="1734" cy="200"/>
              <a:chOff x="761" y="3561"/>
              <a:chExt cx="1734" cy="213"/>
            </a:xfrm>
          </p:grpSpPr>
          <p:sp>
            <p:nvSpPr>
              <p:cNvPr id="12321" name="Rectangle 19"/>
              <p:cNvSpPr>
                <a:spLocks noChangeArrowheads="1"/>
              </p:cNvSpPr>
              <p:nvPr/>
            </p:nvSpPr>
            <p:spPr bwMode="auto">
              <a:xfrm>
                <a:off x="761" y="3561"/>
                <a:ext cx="18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500">
                    <a:solidFill>
                      <a:srgbClr val="000000"/>
                    </a:solidFill>
                    <a:latin typeface="Arial MT" charset="0"/>
                  </a:rPr>
                  <a:t>0</a:t>
                </a:r>
              </a:p>
            </p:txBody>
          </p:sp>
          <p:sp>
            <p:nvSpPr>
              <p:cNvPr id="12322" name="Rectangle 20"/>
              <p:cNvSpPr>
                <a:spLocks noChangeArrowheads="1"/>
              </p:cNvSpPr>
              <p:nvPr/>
            </p:nvSpPr>
            <p:spPr bwMode="auto">
              <a:xfrm>
                <a:off x="1079" y="3561"/>
                <a:ext cx="18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500">
                    <a:solidFill>
                      <a:srgbClr val="000000"/>
                    </a:solidFill>
                    <a:latin typeface="Arial MT" charset="0"/>
                  </a:rPr>
                  <a:t>2</a:t>
                </a:r>
              </a:p>
            </p:txBody>
          </p:sp>
          <p:sp>
            <p:nvSpPr>
              <p:cNvPr id="12323" name="Rectangle 21"/>
              <p:cNvSpPr>
                <a:spLocks noChangeArrowheads="1"/>
              </p:cNvSpPr>
              <p:nvPr/>
            </p:nvSpPr>
            <p:spPr bwMode="auto">
              <a:xfrm>
                <a:off x="1368" y="3561"/>
                <a:ext cx="18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500">
                    <a:solidFill>
                      <a:srgbClr val="000000"/>
                    </a:solidFill>
                    <a:latin typeface="Arial MT" charset="0"/>
                  </a:rPr>
                  <a:t>4</a:t>
                </a:r>
              </a:p>
            </p:txBody>
          </p:sp>
          <p:sp>
            <p:nvSpPr>
              <p:cNvPr id="12324" name="Rectangle 22"/>
              <p:cNvSpPr>
                <a:spLocks noChangeArrowheads="1"/>
              </p:cNvSpPr>
              <p:nvPr/>
            </p:nvSpPr>
            <p:spPr bwMode="auto">
              <a:xfrm>
                <a:off x="1696" y="3561"/>
                <a:ext cx="18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500">
                    <a:solidFill>
                      <a:srgbClr val="000000"/>
                    </a:solidFill>
                    <a:latin typeface="Arial MT" charset="0"/>
                  </a:rPr>
                  <a:t>6</a:t>
                </a:r>
              </a:p>
            </p:txBody>
          </p:sp>
          <p:sp>
            <p:nvSpPr>
              <p:cNvPr id="12325" name="Rectangle 23"/>
              <p:cNvSpPr>
                <a:spLocks noChangeArrowheads="1"/>
              </p:cNvSpPr>
              <p:nvPr/>
            </p:nvSpPr>
            <p:spPr bwMode="auto">
              <a:xfrm>
                <a:off x="1995" y="3561"/>
                <a:ext cx="18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500">
                    <a:solidFill>
                      <a:srgbClr val="000000"/>
                    </a:solidFill>
                    <a:latin typeface="Arial MT" charset="0"/>
                  </a:rPr>
                  <a:t>8</a:t>
                </a:r>
              </a:p>
            </p:txBody>
          </p:sp>
          <p:sp>
            <p:nvSpPr>
              <p:cNvPr id="12326" name="Rectangle 24"/>
              <p:cNvSpPr>
                <a:spLocks noChangeArrowheads="1"/>
              </p:cNvSpPr>
              <p:nvPr/>
            </p:nvSpPr>
            <p:spPr bwMode="auto">
              <a:xfrm>
                <a:off x="2247" y="3561"/>
                <a:ext cx="24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500">
                    <a:solidFill>
                      <a:srgbClr val="000000"/>
                    </a:solidFill>
                    <a:latin typeface="Arial MT" charset="0"/>
                  </a:rPr>
                  <a:t>10</a:t>
                </a:r>
              </a:p>
            </p:txBody>
          </p:sp>
        </p:grpSp>
        <p:sp>
          <p:nvSpPr>
            <p:cNvPr id="12315" name="Line 25"/>
            <p:cNvSpPr>
              <a:spLocks noChangeShapeType="1"/>
            </p:cNvSpPr>
            <p:nvPr/>
          </p:nvSpPr>
          <p:spPr bwMode="auto">
            <a:xfrm>
              <a:off x="2389" y="3541"/>
              <a:ext cx="0" cy="10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2316" name="Line 26"/>
            <p:cNvSpPr>
              <a:spLocks noChangeShapeType="1"/>
            </p:cNvSpPr>
            <p:nvPr/>
          </p:nvSpPr>
          <p:spPr bwMode="auto">
            <a:xfrm>
              <a:off x="832" y="3535"/>
              <a:ext cx="0" cy="1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2317" name="Line 27"/>
            <p:cNvSpPr>
              <a:spLocks noChangeShapeType="1"/>
            </p:cNvSpPr>
            <p:nvPr/>
          </p:nvSpPr>
          <p:spPr bwMode="auto">
            <a:xfrm>
              <a:off x="1157" y="3542"/>
              <a:ext cx="0" cy="1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2318" name="Line 28"/>
            <p:cNvSpPr>
              <a:spLocks noChangeShapeType="1"/>
            </p:cNvSpPr>
            <p:nvPr/>
          </p:nvSpPr>
          <p:spPr bwMode="auto">
            <a:xfrm>
              <a:off x="1451" y="3535"/>
              <a:ext cx="0" cy="1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2319" name="Line 29"/>
            <p:cNvSpPr>
              <a:spLocks noChangeShapeType="1"/>
            </p:cNvSpPr>
            <p:nvPr/>
          </p:nvSpPr>
          <p:spPr bwMode="auto">
            <a:xfrm>
              <a:off x="1775" y="3542"/>
              <a:ext cx="0" cy="1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2320" name="Line 30"/>
            <p:cNvSpPr>
              <a:spLocks noChangeShapeType="1"/>
            </p:cNvSpPr>
            <p:nvPr/>
          </p:nvSpPr>
          <p:spPr bwMode="auto">
            <a:xfrm>
              <a:off x="2079" y="3537"/>
              <a:ext cx="0" cy="1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sp>
        <p:nvSpPr>
          <p:cNvPr id="111647" name="Rectangle 31"/>
          <p:cNvSpPr>
            <a:spLocks noChangeArrowheads="1"/>
          </p:cNvSpPr>
          <p:nvPr/>
        </p:nvSpPr>
        <p:spPr bwMode="auto">
          <a:xfrm>
            <a:off x="1355725" y="4167188"/>
            <a:ext cx="654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a:solidFill>
                  <a:srgbClr val="000000"/>
                </a:solidFill>
                <a:latin typeface="Arial" charset="0"/>
              </a:rPr>
              <a:t>initial </a:t>
            </a:r>
          </a:p>
          <a:p>
            <a:r>
              <a:rPr lang="en-US" sz="1400">
                <a:solidFill>
                  <a:srgbClr val="000000"/>
                </a:solidFill>
                <a:latin typeface="Arial" charset="0"/>
              </a:rPr>
              <a:t> pulse</a:t>
            </a:r>
          </a:p>
        </p:txBody>
      </p:sp>
      <p:sp>
        <p:nvSpPr>
          <p:cNvPr id="111648" name="Rectangle 32"/>
          <p:cNvSpPr>
            <a:spLocks noChangeArrowheads="1"/>
          </p:cNvSpPr>
          <p:nvPr/>
        </p:nvSpPr>
        <p:spPr bwMode="auto">
          <a:xfrm>
            <a:off x="1654175" y="5122863"/>
            <a:ext cx="7127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a:solidFill>
                  <a:srgbClr val="000000"/>
                </a:solidFill>
                <a:latin typeface="Arial" charset="0"/>
              </a:rPr>
              <a:t>crack</a:t>
            </a:r>
          </a:p>
          <a:p>
            <a:r>
              <a:rPr lang="en-US" sz="1400">
                <a:solidFill>
                  <a:srgbClr val="000000"/>
                </a:solidFill>
                <a:latin typeface="Arial" charset="0"/>
              </a:rPr>
              <a:t>   echo</a:t>
            </a:r>
          </a:p>
        </p:txBody>
      </p:sp>
      <p:sp>
        <p:nvSpPr>
          <p:cNvPr id="111649" name="Rectangle 33"/>
          <p:cNvSpPr>
            <a:spLocks noChangeArrowheads="1"/>
          </p:cNvSpPr>
          <p:nvPr/>
        </p:nvSpPr>
        <p:spPr bwMode="auto">
          <a:xfrm>
            <a:off x="2459038" y="4538663"/>
            <a:ext cx="118586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a:solidFill>
                  <a:srgbClr val="000000"/>
                </a:solidFill>
                <a:latin typeface="Arial" charset="0"/>
              </a:rPr>
              <a:t>back surface</a:t>
            </a:r>
          </a:p>
          <a:p>
            <a:r>
              <a:rPr lang="en-US" sz="1400">
                <a:solidFill>
                  <a:srgbClr val="000000"/>
                </a:solidFill>
                <a:latin typeface="Arial" charset="0"/>
              </a:rPr>
              <a:t>   echo</a:t>
            </a:r>
          </a:p>
        </p:txBody>
      </p:sp>
      <p:sp>
        <p:nvSpPr>
          <p:cNvPr id="111650" name="Text Box 34"/>
          <p:cNvSpPr txBox="1">
            <a:spLocks noChangeArrowheads="1"/>
          </p:cNvSpPr>
          <p:nvPr/>
        </p:nvSpPr>
        <p:spPr bwMode="auto">
          <a:xfrm>
            <a:off x="1346200" y="6521450"/>
            <a:ext cx="2309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solidFill>
                  <a:schemeClr val="hlink"/>
                </a:solidFill>
                <a:latin typeface="Arial" charset="0"/>
              </a:rPr>
              <a:t>UT Instrument Screen</a:t>
            </a:r>
          </a:p>
        </p:txBody>
      </p:sp>
      <p:sp>
        <p:nvSpPr>
          <p:cNvPr id="111651" name="Line 35"/>
          <p:cNvSpPr>
            <a:spLocks noChangeShapeType="1"/>
          </p:cNvSpPr>
          <p:nvPr/>
        </p:nvSpPr>
        <p:spPr bwMode="auto">
          <a:xfrm>
            <a:off x="5956300" y="5586413"/>
            <a:ext cx="1588" cy="593725"/>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111652" name="Freeform 36"/>
          <p:cNvSpPr>
            <a:spLocks/>
          </p:cNvSpPr>
          <p:nvPr/>
        </p:nvSpPr>
        <p:spPr bwMode="auto">
          <a:xfrm>
            <a:off x="5972175" y="6292850"/>
            <a:ext cx="112713" cy="203200"/>
          </a:xfrm>
          <a:custGeom>
            <a:avLst/>
            <a:gdLst>
              <a:gd name="T0" fmla="*/ 2147483647 w 76"/>
              <a:gd name="T1" fmla="*/ 0 h 139"/>
              <a:gd name="T2" fmla="*/ 2147483647 w 76"/>
              <a:gd name="T3" fmla="*/ 2147483647 h 139"/>
              <a:gd name="T4" fmla="*/ 2147483647 w 76"/>
              <a:gd name="T5" fmla="*/ 2147483647 h 139"/>
              <a:gd name="T6" fmla="*/ 2147483647 w 76"/>
              <a:gd name="T7" fmla="*/ 2147483647 h 139"/>
              <a:gd name="T8" fmla="*/ 0 60000 65536"/>
              <a:gd name="T9" fmla="*/ 0 60000 65536"/>
              <a:gd name="T10" fmla="*/ 0 60000 65536"/>
              <a:gd name="T11" fmla="*/ 0 60000 65536"/>
              <a:gd name="T12" fmla="*/ 0 w 76"/>
              <a:gd name="T13" fmla="*/ 0 h 139"/>
              <a:gd name="T14" fmla="*/ 76 w 76"/>
              <a:gd name="T15" fmla="*/ 139 h 139"/>
            </a:gdLst>
            <a:ahLst/>
            <a:cxnLst>
              <a:cxn ang="T8">
                <a:pos x="T0" y="T1"/>
              </a:cxn>
              <a:cxn ang="T9">
                <a:pos x="T2" y="T3"/>
              </a:cxn>
              <a:cxn ang="T10">
                <a:pos x="T4" y="T5"/>
              </a:cxn>
              <a:cxn ang="T11">
                <a:pos x="T6" y="T7"/>
              </a:cxn>
            </a:cxnLst>
            <a:rect l="T12" t="T13" r="T14" b="T15"/>
            <a:pathLst>
              <a:path w="76" h="139">
                <a:moveTo>
                  <a:pt x="3" y="0"/>
                </a:moveTo>
                <a:cubicBezTo>
                  <a:pt x="1" y="50"/>
                  <a:pt x="0" y="101"/>
                  <a:pt x="11" y="120"/>
                </a:cubicBezTo>
                <a:cubicBezTo>
                  <a:pt x="22" y="139"/>
                  <a:pt x="58" y="128"/>
                  <a:pt x="67" y="112"/>
                </a:cubicBezTo>
                <a:cubicBezTo>
                  <a:pt x="76" y="96"/>
                  <a:pt x="67" y="39"/>
                  <a:pt x="67" y="24"/>
                </a:cubicBezTo>
              </a:path>
            </a:pathLst>
          </a:custGeom>
          <a:noFill/>
          <a:ln w="12700">
            <a:solidFill>
              <a:schemeClr val="hlink"/>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53" name="Line 37"/>
          <p:cNvSpPr>
            <a:spLocks noChangeShapeType="1"/>
          </p:cNvSpPr>
          <p:nvPr/>
        </p:nvSpPr>
        <p:spPr bwMode="auto">
          <a:xfrm flipH="1" flipV="1">
            <a:off x="6070600" y="5599113"/>
            <a:ext cx="1588" cy="6223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111654" name="Line 38"/>
          <p:cNvSpPr>
            <a:spLocks noChangeShapeType="1"/>
          </p:cNvSpPr>
          <p:nvPr/>
        </p:nvSpPr>
        <p:spPr bwMode="auto">
          <a:xfrm>
            <a:off x="6270625" y="5592763"/>
            <a:ext cx="1588" cy="22225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111655" name="Freeform 39"/>
          <p:cNvSpPr>
            <a:spLocks/>
          </p:cNvSpPr>
          <p:nvPr/>
        </p:nvSpPr>
        <p:spPr bwMode="auto">
          <a:xfrm>
            <a:off x="6276975" y="5888038"/>
            <a:ext cx="112713" cy="227012"/>
          </a:xfrm>
          <a:custGeom>
            <a:avLst/>
            <a:gdLst>
              <a:gd name="T0" fmla="*/ 2147483647 w 76"/>
              <a:gd name="T1" fmla="*/ 0 h 139"/>
              <a:gd name="T2" fmla="*/ 2147483647 w 76"/>
              <a:gd name="T3" fmla="*/ 2147483647 h 139"/>
              <a:gd name="T4" fmla="*/ 2147483647 w 76"/>
              <a:gd name="T5" fmla="*/ 2147483647 h 139"/>
              <a:gd name="T6" fmla="*/ 2147483647 w 76"/>
              <a:gd name="T7" fmla="*/ 2147483647 h 139"/>
              <a:gd name="T8" fmla="*/ 0 60000 65536"/>
              <a:gd name="T9" fmla="*/ 0 60000 65536"/>
              <a:gd name="T10" fmla="*/ 0 60000 65536"/>
              <a:gd name="T11" fmla="*/ 0 60000 65536"/>
              <a:gd name="T12" fmla="*/ 0 w 76"/>
              <a:gd name="T13" fmla="*/ 0 h 139"/>
              <a:gd name="T14" fmla="*/ 76 w 76"/>
              <a:gd name="T15" fmla="*/ 139 h 139"/>
            </a:gdLst>
            <a:ahLst/>
            <a:cxnLst>
              <a:cxn ang="T8">
                <a:pos x="T0" y="T1"/>
              </a:cxn>
              <a:cxn ang="T9">
                <a:pos x="T2" y="T3"/>
              </a:cxn>
              <a:cxn ang="T10">
                <a:pos x="T4" y="T5"/>
              </a:cxn>
              <a:cxn ang="T11">
                <a:pos x="T6" y="T7"/>
              </a:cxn>
            </a:cxnLst>
            <a:rect l="T12" t="T13" r="T14" b="T15"/>
            <a:pathLst>
              <a:path w="76" h="139">
                <a:moveTo>
                  <a:pt x="3" y="0"/>
                </a:moveTo>
                <a:cubicBezTo>
                  <a:pt x="1" y="50"/>
                  <a:pt x="0" y="101"/>
                  <a:pt x="11" y="120"/>
                </a:cubicBezTo>
                <a:cubicBezTo>
                  <a:pt x="22" y="139"/>
                  <a:pt x="58" y="128"/>
                  <a:pt x="67" y="112"/>
                </a:cubicBezTo>
                <a:cubicBezTo>
                  <a:pt x="76" y="96"/>
                  <a:pt x="67" y="39"/>
                  <a:pt x="67" y="24"/>
                </a:cubicBezTo>
              </a:path>
            </a:pathLst>
          </a:custGeom>
          <a:noFill/>
          <a:ln w="12700">
            <a:solidFill>
              <a:schemeClr val="hlink"/>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56" name="Line 40"/>
          <p:cNvSpPr>
            <a:spLocks noChangeShapeType="1"/>
          </p:cNvSpPr>
          <p:nvPr/>
        </p:nvSpPr>
        <p:spPr bwMode="auto">
          <a:xfrm flipH="1" flipV="1">
            <a:off x="6384925" y="5630863"/>
            <a:ext cx="1588" cy="22225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grpSp>
        <p:nvGrpSpPr>
          <p:cNvPr id="6" name="Group 41"/>
          <p:cNvGrpSpPr>
            <a:grpSpLocks/>
          </p:cNvGrpSpPr>
          <p:nvPr/>
        </p:nvGrpSpPr>
        <p:grpSpPr bwMode="auto">
          <a:xfrm>
            <a:off x="1257300" y="4160838"/>
            <a:ext cx="2608263" cy="1849437"/>
            <a:chOff x="808" y="2340"/>
            <a:chExt cx="1643" cy="1165"/>
          </a:xfrm>
        </p:grpSpPr>
        <p:sp>
          <p:nvSpPr>
            <p:cNvPr id="12310" name="Line 42"/>
            <p:cNvSpPr>
              <a:spLocks noChangeShapeType="1"/>
            </p:cNvSpPr>
            <p:nvPr/>
          </p:nvSpPr>
          <p:spPr bwMode="auto">
            <a:xfrm flipH="1" flipV="1">
              <a:off x="893" y="2340"/>
              <a:ext cx="52" cy="116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2311" name="Freeform 43"/>
            <p:cNvSpPr>
              <a:spLocks/>
            </p:cNvSpPr>
            <p:nvPr/>
          </p:nvSpPr>
          <p:spPr bwMode="auto">
            <a:xfrm>
              <a:off x="940" y="2778"/>
              <a:ext cx="1511" cy="727"/>
            </a:xfrm>
            <a:custGeom>
              <a:avLst/>
              <a:gdLst>
                <a:gd name="T0" fmla="*/ 0 w 1409"/>
                <a:gd name="T1" fmla="*/ 1121 h 585"/>
                <a:gd name="T2" fmla="*/ 394 w 1409"/>
                <a:gd name="T3" fmla="*/ 1121 h 585"/>
                <a:gd name="T4" fmla="*/ 419 w 1409"/>
                <a:gd name="T5" fmla="*/ 804 h 585"/>
                <a:gd name="T6" fmla="*/ 482 w 1409"/>
                <a:gd name="T7" fmla="*/ 1121 h 585"/>
                <a:gd name="T8" fmla="*/ 773 w 1409"/>
                <a:gd name="T9" fmla="*/ 1121 h 585"/>
                <a:gd name="T10" fmla="*/ 785 w 1409"/>
                <a:gd name="T11" fmla="*/ 0 h 585"/>
                <a:gd name="T12" fmla="*/ 874 w 1409"/>
                <a:gd name="T13" fmla="*/ 1121 h 585"/>
                <a:gd name="T14" fmla="*/ 1736 w 1409"/>
                <a:gd name="T15" fmla="*/ 1121 h 585"/>
                <a:gd name="T16" fmla="*/ 0 60000 65536"/>
                <a:gd name="T17" fmla="*/ 0 60000 65536"/>
                <a:gd name="T18" fmla="*/ 0 60000 65536"/>
                <a:gd name="T19" fmla="*/ 0 60000 65536"/>
                <a:gd name="T20" fmla="*/ 0 60000 65536"/>
                <a:gd name="T21" fmla="*/ 0 60000 65536"/>
                <a:gd name="T22" fmla="*/ 0 60000 65536"/>
                <a:gd name="T23" fmla="*/ 0 60000 65536"/>
                <a:gd name="T24" fmla="*/ 0 w 1409"/>
                <a:gd name="T25" fmla="*/ 0 h 585"/>
                <a:gd name="T26" fmla="*/ 1409 w 1409"/>
                <a:gd name="T27" fmla="*/ 585 h 5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9" h="585">
                  <a:moveTo>
                    <a:pt x="0" y="584"/>
                  </a:moveTo>
                  <a:lnTo>
                    <a:pt x="319" y="584"/>
                  </a:lnTo>
                  <a:lnTo>
                    <a:pt x="340" y="419"/>
                  </a:lnTo>
                  <a:lnTo>
                    <a:pt x="391" y="584"/>
                  </a:lnTo>
                  <a:lnTo>
                    <a:pt x="627" y="584"/>
                  </a:lnTo>
                  <a:lnTo>
                    <a:pt x="637" y="0"/>
                  </a:lnTo>
                  <a:lnTo>
                    <a:pt x="709" y="584"/>
                  </a:lnTo>
                  <a:lnTo>
                    <a:pt x="1408" y="58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12" name="Line 44"/>
            <p:cNvSpPr>
              <a:spLocks noChangeShapeType="1"/>
            </p:cNvSpPr>
            <p:nvPr/>
          </p:nvSpPr>
          <p:spPr bwMode="auto">
            <a:xfrm flipH="1">
              <a:off x="808" y="2368"/>
              <a:ext cx="80" cy="1096"/>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N"/>
            </a:p>
          </p:txBody>
        </p:sp>
      </p:grpSp>
    </p:spTree>
    <p:extLst>
      <p:ext uri="{BB962C8B-B14F-4D97-AF65-F5344CB8AC3E}">
        <p14:creationId xmlns:p14="http://schemas.microsoft.com/office/powerpoint/2010/main" val="773362500"/>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11619"/>
                                        </p:tgtEl>
                                        <p:attrNameLst>
                                          <p:attrName>style.visibility</p:attrName>
                                        </p:attrNameLst>
                                      </p:cBhvr>
                                      <p:to>
                                        <p:strVal val="visible"/>
                                      </p:to>
                                    </p:set>
                                    <p:animEffect transition="in" filter="strips(downRight)">
                                      <p:cBhvr>
                                        <p:cTn id="7" dur="500"/>
                                        <p:tgtEl>
                                          <p:spTgt spid="11161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1618"/>
                                        </p:tgtEl>
                                        <p:attrNameLst>
                                          <p:attrName>style.visibility</p:attrName>
                                        </p:attrNameLst>
                                      </p:cBhvr>
                                      <p:to>
                                        <p:strVal val="visible"/>
                                      </p:to>
                                    </p:set>
                                    <p:animEffect transition="in" filter="dissolve">
                                      <p:cBhvr>
                                        <p:cTn id="11" dur="500"/>
                                        <p:tgtEl>
                                          <p:spTgt spid="111618"/>
                                        </p:tgtEl>
                                      </p:cBhvr>
                                    </p:animEffect>
                                  </p:childTnLst>
                                </p:cTn>
                              </p:par>
                              <p:par>
                                <p:cTn id="12" presetID="1" presetClass="entr" presetSubtype="0" fill="hold" grpId="0" nodeType="withEffect">
                                  <p:stCondLst>
                                    <p:cond delay="0"/>
                                  </p:stCondLst>
                                  <p:childTnLst>
                                    <p:set>
                                      <p:cBhvr>
                                        <p:cTn id="13" dur="1" fill="hold">
                                          <p:stCondLst>
                                            <p:cond delay="499"/>
                                          </p:stCondLst>
                                        </p:cTn>
                                        <p:tgtEl>
                                          <p:spTgt spid="11162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111624"/>
                                        </p:tgtEl>
                                        <p:attrNameLst>
                                          <p:attrName>style.visibility</p:attrName>
                                        </p:attrNameLst>
                                      </p:cBhvr>
                                      <p:to>
                                        <p:strVal val="visible"/>
                                      </p:to>
                                    </p:set>
                                  </p:childTnLst>
                                </p:cTn>
                              </p:par>
                            </p:childTnLst>
                          </p:cTn>
                        </p:par>
                        <p:par>
                          <p:cTn id="16" fill="hold" nodeType="afterGroup">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11651"/>
                                        </p:tgtEl>
                                        <p:attrNameLst>
                                          <p:attrName>style.visibility</p:attrName>
                                        </p:attrNameLst>
                                      </p:cBhvr>
                                      <p:to>
                                        <p:strVal val="visible"/>
                                      </p:to>
                                    </p:set>
                                    <p:animEffect transition="in" filter="wipe(up)">
                                      <p:cBhvr>
                                        <p:cTn id="19" dur="500"/>
                                        <p:tgtEl>
                                          <p:spTgt spid="111651"/>
                                        </p:tgtEl>
                                      </p:cBhvr>
                                    </p:animEffect>
                                  </p:childTnLst>
                                </p:cTn>
                              </p:par>
                            </p:childTnLst>
                          </p:cTn>
                        </p:par>
                        <p:par>
                          <p:cTn id="20" fill="hold" nodeType="afterGroup">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11654"/>
                                        </p:tgtEl>
                                        <p:attrNameLst>
                                          <p:attrName>style.visibility</p:attrName>
                                        </p:attrNameLst>
                                      </p:cBhvr>
                                      <p:to>
                                        <p:strVal val="visible"/>
                                      </p:to>
                                    </p:set>
                                    <p:animEffect transition="in" filter="wipe(up)">
                                      <p:cBhvr>
                                        <p:cTn id="23" dur="500"/>
                                        <p:tgtEl>
                                          <p:spTgt spid="111654"/>
                                        </p:tgtEl>
                                      </p:cBhvr>
                                    </p:animEffect>
                                  </p:childTnLst>
                                </p:cTn>
                              </p:par>
                            </p:childTnLst>
                          </p:cTn>
                        </p:par>
                        <p:par>
                          <p:cTn id="24" fill="hold" nodeType="afterGroup">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11655"/>
                                        </p:tgtEl>
                                        <p:attrNameLst>
                                          <p:attrName>style.visibility</p:attrName>
                                        </p:attrNameLst>
                                      </p:cBhvr>
                                      <p:to>
                                        <p:strVal val="visible"/>
                                      </p:to>
                                    </p:set>
                                    <p:animEffect transition="in" filter="wipe(left)">
                                      <p:cBhvr>
                                        <p:cTn id="27" dur="500"/>
                                        <p:tgtEl>
                                          <p:spTgt spid="111655"/>
                                        </p:tgtEl>
                                      </p:cBhvr>
                                    </p:animEffect>
                                  </p:childTnLst>
                                </p:cTn>
                              </p:par>
                            </p:childTnLst>
                          </p:cTn>
                        </p:par>
                        <p:par>
                          <p:cTn id="28" fill="hold" nodeType="afterGroup">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111656"/>
                                        </p:tgtEl>
                                        <p:attrNameLst>
                                          <p:attrName>style.visibility</p:attrName>
                                        </p:attrNameLst>
                                      </p:cBhvr>
                                      <p:to>
                                        <p:strVal val="visible"/>
                                      </p:to>
                                    </p:set>
                                    <p:animEffect transition="in" filter="wipe(down)">
                                      <p:cBhvr>
                                        <p:cTn id="31" dur="500"/>
                                        <p:tgtEl>
                                          <p:spTgt spid="11165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1652"/>
                                        </p:tgtEl>
                                        <p:attrNameLst>
                                          <p:attrName>style.visibility</p:attrName>
                                        </p:attrNameLst>
                                      </p:cBhvr>
                                      <p:to>
                                        <p:strVal val="visible"/>
                                      </p:to>
                                    </p:set>
                                    <p:animEffect transition="in" filter="wipe(left)">
                                      <p:cBhvr>
                                        <p:cTn id="34" dur="500"/>
                                        <p:tgtEl>
                                          <p:spTgt spid="111652"/>
                                        </p:tgtEl>
                                      </p:cBhvr>
                                    </p:animEffect>
                                  </p:childTnLst>
                                </p:cTn>
                              </p:par>
                            </p:childTnLst>
                          </p:cTn>
                        </p:par>
                        <p:par>
                          <p:cTn id="35" fill="hold" nodeType="afterGroup">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111653"/>
                                        </p:tgtEl>
                                        <p:attrNameLst>
                                          <p:attrName>style.visibility</p:attrName>
                                        </p:attrNameLst>
                                      </p:cBhvr>
                                      <p:to>
                                        <p:strVal val="visible"/>
                                      </p:to>
                                    </p:set>
                                    <p:animEffect transition="in" filter="wipe(down)">
                                      <p:cBhvr>
                                        <p:cTn id="38" dur="500"/>
                                        <p:tgtEl>
                                          <p:spTgt spid="111653"/>
                                        </p:tgtEl>
                                      </p:cBhvr>
                                    </p:animEffect>
                                  </p:childTnLst>
                                </p:cTn>
                              </p:par>
                            </p:childTnLst>
                          </p:cTn>
                        </p:par>
                        <p:par>
                          <p:cTn id="39" fill="hold" nodeType="afterGroup">
                            <p:stCondLst>
                              <p:cond delay="3500"/>
                            </p:stCondLst>
                            <p:childTnLst>
                              <p:par>
                                <p:cTn id="40" presetID="22" presetClass="entr" presetSubtype="2"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right)">
                                      <p:cBhvr>
                                        <p:cTn id="42" dur="500"/>
                                        <p:tgtEl>
                                          <p:spTgt spid="2"/>
                                        </p:tgtEl>
                                      </p:cBhvr>
                                    </p:animEffect>
                                  </p:childTnLst>
                                </p:cTn>
                              </p:par>
                            </p:childTnLst>
                          </p:cTn>
                        </p:par>
                        <p:par>
                          <p:cTn id="43" fill="hold" nodeType="afterGroup">
                            <p:stCondLst>
                              <p:cond delay="4000"/>
                            </p:stCondLst>
                            <p:childTnLst>
                              <p:par>
                                <p:cTn id="44" presetID="9" presetClass="entr" presetSubtype="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dissolve">
                                      <p:cBhvr>
                                        <p:cTn id="46" dur="500"/>
                                        <p:tgtEl>
                                          <p:spTgt spid="3"/>
                                        </p:tgtEl>
                                      </p:cBhvr>
                                    </p:animEffect>
                                  </p:childTnLst>
                                </p:cTn>
                              </p:par>
                            </p:childTnLst>
                          </p:cTn>
                        </p:par>
                        <p:par>
                          <p:cTn id="47" fill="hold" nodeType="afterGroup">
                            <p:stCondLst>
                              <p:cond delay="4500"/>
                            </p:stCondLst>
                            <p:childTnLst>
                              <p:par>
                                <p:cTn id="48" presetID="9" presetClass="entr" presetSubtype="0" fill="hold" grpId="0" nodeType="afterEffect">
                                  <p:stCondLst>
                                    <p:cond delay="0"/>
                                  </p:stCondLst>
                                  <p:childTnLst>
                                    <p:set>
                                      <p:cBhvr>
                                        <p:cTn id="49" dur="1" fill="hold">
                                          <p:stCondLst>
                                            <p:cond delay="0"/>
                                          </p:stCondLst>
                                        </p:cTn>
                                        <p:tgtEl>
                                          <p:spTgt spid="111650"/>
                                        </p:tgtEl>
                                        <p:attrNameLst>
                                          <p:attrName>style.visibility</p:attrName>
                                        </p:attrNameLst>
                                      </p:cBhvr>
                                      <p:to>
                                        <p:strVal val="visible"/>
                                      </p:to>
                                    </p:set>
                                    <p:animEffect transition="in" filter="dissolve">
                                      <p:cBhvr>
                                        <p:cTn id="50" dur="500"/>
                                        <p:tgtEl>
                                          <p:spTgt spid="111650"/>
                                        </p:tgtEl>
                                      </p:cBhvr>
                                    </p:animEffect>
                                  </p:childTnLst>
                                </p:cTn>
                              </p:par>
                              <p:par>
                                <p:cTn id="51" presetID="22" presetClass="entr" presetSubtype="8" repeatCount="indefinite"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3000"/>
                                        <p:tgtEl>
                                          <p:spTgt spid="6"/>
                                        </p:tgtEl>
                                      </p:cBhvr>
                                    </p:animEffect>
                                  </p:childTnLst>
                                </p:cTn>
                              </p:par>
                            </p:childTnLst>
                          </p:cTn>
                        </p:par>
                        <p:par>
                          <p:cTn id="54" fill="hold" nodeType="afterGroup">
                            <p:stCondLst>
                              <p:cond delay="7500"/>
                            </p:stCondLst>
                            <p:childTnLst>
                              <p:par>
                                <p:cTn id="55" presetID="1" presetClass="entr" presetSubtype="0" fill="hold" grpId="0" nodeType="afterEffect">
                                  <p:stCondLst>
                                    <p:cond delay="0"/>
                                  </p:stCondLst>
                                  <p:childTnLst>
                                    <p:set>
                                      <p:cBhvr>
                                        <p:cTn id="56" dur="1" fill="hold">
                                          <p:stCondLst>
                                            <p:cond delay="499"/>
                                          </p:stCondLst>
                                        </p:cTn>
                                        <p:tgtEl>
                                          <p:spTgt spid="111647"/>
                                        </p:tgtEl>
                                        <p:attrNameLst>
                                          <p:attrName>style.visibility</p:attrName>
                                        </p:attrNameLst>
                                      </p:cBhvr>
                                      <p:to>
                                        <p:strVal val="visible"/>
                                      </p:to>
                                    </p:set>
                                  </p:childTnLst>
                                </p:cTn>
                              </p:par>
                            </p:childTnLst>
                          </p:cTn>
                        </p:par>
                        <p:par>
                          <p:cTn id="57" fill="hold" nodeType="afterGroup">
                            <p:stCondLst>
                              <p:cond delay="8000"/>
                            </p:stCondLst>
                            <p:childTnLst>
                              <p:par>
                                <p:cTn id="58" presetID="1" presetClass="entr" presetSubtype="0" fill="hold" grpId="0" nodeType="afterEffect">
                                  <p:stCondLst>
                                    <p:cond delay="0"/>
                                  </p:stCondLst>
                                  <p:childTnLst>
                                    <p:set>
                                      <p:cBhvr>
                                        <p:cTn id="59" dur="1" fill="hold">
                                          <p:stCondLst>
                                            <p:cond delay="499"/>
                                          </p:stCondLst>
                                        </p:cTn>
                                        <p:tgtEl>
                                          <p:spTgt spid="111648"/>
                                        </p:tgtEl>
                                        <p:attrNameLst>
                                          <p:attrName>style.visibility</p:attrName>
                                        </p:attrNameLst>
                                      </p:cBhvr>
                                      <p:to>
                                        <p:strVal val="visible"/>
                                      </p:to>
                                    </p:set>
                                  </p:childTnLst>
                                </p:cTn>
                              </p:par>
                            </p:childTnLst>
                          </p:cTn>
                        </p:par>
                        <p:par>
                          <p:cTn id="60" fill="hold" nodeType="afterGroup">
                            <p:stCondLst>
                              <p:cond delay="8500"/>
                            </p:stCondLst>
                            <p:childTnLst>
                              <p:par>
                                <p:cTn id="61" presetID="1" presetClass="entr" presetSubtype="0" fill="hold" grpId="0" nodeType="afterEffect">
                                  <p:stCondLst>
                                    <p:cond delay="0"/>
                                  </p:stCondLst>
                                  <p:childTnLst>
                                    <p:set>
                                      <p:cBhvr>
                                        <p:cTn id="62" dur="1" fill="hold">
                                          <p:stCondLst>
                                            <p:cond delay="499"/>
                                          </p:stCondLst>
                                        </p:cTn>
                                        <p:tgtEl>
                                          <p:spTgt spid="111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utoUpdateAnimBg="0"/>
      <p:bldP spid="111623" grpId="0" autoUpdateAnimBg="0"/>
      <p:bldP spid="111624" grpId="0" autoUpdateAnimBg="0"/>
      <p:bldP spid="111647" grpId="0" autoUpdateAnimBg="0"/>
      <p:bldP spid="111648" grpId="0" autoUpdateAnimBg="0"/>
      <p:bldP spid="111649" grpId="0" autoUpdateAnimBg="0"/>
      <p:bldP spid="111650" grpId="0" autoUpdateAnimBg="0"/>
      <p:bldP spid="111651" grpId="0" animBg="1"/>
      <p:bldP spid="111652" grpId="0" animBg="1"/>
      <p:bldP spid="111653" grpId="0" animBg="1"/>
      <p:bldP spid="111654" grpId="0" animBg="1"/>
      <p:bldP spid="111655" grpId="0" animBg="1"/>
      <p:bldP spid="1116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0"/>
            <a:ext cx="1520825" cy="635000"/>
          </a:xfrm>
          <a:prstGeom prst="rect">
            <a:avLst/>
          </a:prstGeom>
        </p:spPr>
        <p:txBody>
          <a:bodyPr vert="horz" wrap="square" lIns="0" tIns="12065" rIns="0" bIns="0" rtlCol="0">
            <a:spAutoFit/>
          </a:bodyPr>
          <a:lstStyle/>
          <a:p>
            <a:pPr marL="12700">
              <a:lnSpc>
                <a:spcPct val="100000"/>
              </a:lnSpc>
              <a:spcBef>
                <a:spcPts val="95"/>
              </a:spcBef>
            </a:pPr>
            <a:r>
              <a:rPr spc="-5" dirty="0"/>
              <a:t>Cont…</a:t>
            </a:r>
          </a:p>
        </p:txBody>
      </p:sp>
      <p:sp>
        <p:nvSpPr>
          <p:cNvPr id="3" name="object 3"/>
          <p:cNvSpPr txBox="1"/>
          <p:nvPr/>
        </p:nvSpPr>
        <p:spPr>
          <a:xfrm>
            <a:off x="307336" y="871465"/>
            <a:ext cx="8531225" cy="5110480"/>
          </a:xfrm>
          <a:prstGeom prst="rect">
            <a:avLst/>
          </a:prstGeom>
        </p:spPr>
        <p:txBody>
          <a:bodyPr vert="horz" wrap="square" lIns="0" tIns="12700" rIns="0" bIns="0" rtlCol="0">
            <a:spAutoFit/>
          </a:bodyPr>
          <a:lstStyle/>
          <a:p>
            <a:pPr marL="355600" marR="5080" indent="-342900" algn="just">
              <a:lnSpc>
                <a:spcPct val="150000"/>
              </a:lnSpc>
              <a:spcBef>
                <a:spcPts val="100"/>
              </a:spcBef>
              <a:buFont typeface="Arial"/>
              <a:buChar char="•"/>
              <a:tabLst>
                <a:tab pos="355600" algn="l"/>
              </a:tabLst>
            </a:pPr>
            <a:r>
              <a:rPr sz="2400" spc="-5" dirty="0">
                <a:latin typeface="Times New Roman"/>
                <a:cs typeface="Times New Roman"/>
              </a:rPr>
              <a:t>Liquid penetrant inspection depends mainly </a:t>
            </a:r>
            <a:r>
              <a:rPr sz="2400" dirty="0">
                <a:latin typeface="Times New Roman"/>
                <a:cs typeface="Times New Roman"/>
              </a:rPr>
              <a:t>on a </a:t>
            </a:r>
            <a:r>
              <a:rPr sz="2400" spc="-5" dirty="0">
                <a:latin typeface="Times New Roman"/>
                <a:cs typeface="Times New Roman"/>
              </a:rPr>
              <a:t>penetrant's  </a:t>
            </a:r>
            <a:r>
              <a:rPr sz="2400" spc="-10" dirty="0">
                <a:latin typeface="Times New Roman"/>
                <a:cs typeface="Times New Roman"/>
              </a:rPr>
              <a:t>effectively </a:t>
            </a:r>
            <a:r>
              <a:rPr sz="2400" dirty="0">
                <a:latin typeface="Times New Roman"/>
                <a:cs typeface="Times New Roman"/>
              </a:rPr>
              <a:t>wetting </a:t>
            </a:r>
            <a:r>
              <a:rPr sz="2400" spc="-5" dirty="0">
                <a:latin typeface="Times New Roman"/>
                <a:cs typeface="Times New Roman"/>
              </a:rPr>
              <a:t>the </a:t>
            </a:r>
            <a:r>
              <a:rPr sz="2400" dirty="0">
                <a:latin typeface="Times New Roman"/>
                <a:cs typeface="Times New Roman"/>
              </a:rPr>
              <a:t>surface of a solid </a:t>
            </a:r>
            <a:r>
              <a:rPr sz="2400" spc="-5" dirty="0">
                <a:latin typeface="Times New Roman"/>
                <a:cs typeface="Times New Roman"/>
              </a:rPr>
              <a:t>work-piece </a:t>
            </a:r>
            <a:r>
              <a:rPr sz="2400" dirty="0">
                <a:latin typeface="Times New Roman"/>
                <a:cs typeface="Times New Roman"/>
              </a:rPr>
              <a:t>or </a:t>
            </a:r>
            <a:r>
              <a:rPr sz="2400" spc="-5" dirty="0">
                <a:latin typeface="Times New Roman"/>
                <a:cs typeface="Times New Roman"/>
              </a:rPr>
              <a:t>specimen,  flowing over that surface </a:t>
            </a:r>
            <a:r>
              <a:rPr sz="2400" dirty="0">
                <a:latin typeface="Times New Roman"/>
                <a:cs typeface="Times New Roman"/>
              </a:rPr>
              <a:t>to form a </a:t>
            </a:r>
            <a:r>
              <a:rPr sz="2400" spc="-5" dirty="0">
                <a:latin typeface="Times New Roman"/>
                <a:cs typeface="Times New Roman"/>
              </a:rPr>
              <a:t>continuous </a:t>
            </a:r>
            <a:r>
              <a:rPr sz="2400" dirty="0">
                <a:latin typeface="Times New Roman"/>
                <a:cs typeface="Times New Roman"/>
              </a:rPr>
              <a:t>and </a:t>
            </a:r>
            <a:r>
              <a:rPr sz="2400" spc="-5" dirty="0">
                <a:latin typeface="Times New Roman"/>
                <a:cs typeface="Times New Roman"/>
              </a:rPr>
              <a:t>reasonably  </a:t>
            </a:r>
            <a:r>
              <a:rPr sz="2400" dirty="0">
                <a:latin typeface="Times New Roman"/>
                <a:cs typeface="Times New Roman"/>
              </a:rPr>
              <a:t>uniform coating, and </a:t>
            </a:r>
            <a:r>
              <a:rPr sz="2400" spc="-5" dirty="0">
                <a:latin typeface="Times New Roman"/>
                <a:cs typeface="Times New Roman"/>
              </a:rPr>
              <a:t>then migrating into cavities that are open </a:t>
            </a:r>
            <a:r>
              <a:rPr sz="2400" spc="-10" dirty="0">
                <a:latin typeface="Times New Roman"/>
                <a:cs typeface="Times New Roman"/>
              </a:rPr>
              <a:t>to  </a:t>
            </a: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surface.</a:t>
            </a:r>
            <a:endParaRPr sz="2400">
              <a:latin typeface="Times New Roman"/>
              <a:cs typeface="Times New Roman"/>
            </a:endParaRPr>
          </a:p>
          <a:p>
            <a:pPr marL="355600" marR="6350" indent="-342900" algn="just">
              <a:lnSpc>
                <a:spcPct val="150000"/>
              </a:lnSpc>
              <a:spcBef>
                <a:spcPts val="575"/>
              </a:spcBef>
              <a:buFont typeface="Arial"/>
              <a:buChar char="•"/>
              <a:tabLst>
                <a:tab pos="355600" algn="l"/>
              </a:tabLst>
            </a:pPr>
            <a:r>
              <a:rPr sz="2400" dirty="0">
                <a:latin typeface="Times New Roman"/>
                <a:cs typeface="Times New Roman"/>
              </a:rPr>
              <a:t>The </a:t>
            </a:r>
            <a:r>
              <a:rPr sz="2400" spc="-5" dirty="0">
                <a:latin typeface="Times New Roman"/>
                <a:cs typeface="Times New Roman"/>
              </a:rPr>
              <a:t>cavities </a:t>
            </a:r>
            <a:r>
              <a:rPr sz="2400" dirty="0">
                <a:latin typeface="Times New Roman"/>
                <a:cs typeface="Times New Roman"/>
              </a:rPr>
              <a:t>of </a:t>
            </a:r>
            <a:r>
              <a:rPr sz="2400" spc="-5" dirty="0">
                <a:latin typeface="Times New Roman"/>
                <a:cs typeface="Times New Roman"/>
              </a:rPr>
              <a:t>interest </a:t>
            </a:r>
            <a:r>
              <a:rPr sz="2400" dirty="0">
                <a:latin typeface="Times New Roman"/>
                <a:cs typeface="Times New Roman"/>
              </a:rPr>
              <a:t>are </a:t>
            </a:r>
            <a:r>
              <a:rPr sz="2400" spc="-5" dirty="0">
                <a:latin typeface="Times New Roman"/>
                <a:cs typeface="Times New Roman"/>
              </a:rPr>
              <a:t>usually exceedingly small, often  </a:t>
            </a:r>
            <a:r>
              <a:rPr sz="2400" dirty="0">
                <a:latin typeface="Times New Roman"/>
                <a:cs typeface="Times New Roman"/>
              </a:rPr>
              <a:t>invisible to the unaided</a:t>
            </a:r>
            <a:r>
              <a:rPr sz="2400" spc="-70" dirty="0">
                <a:latin typeface="Times New Roman"/>
                <a:cs typeface="Times New Roman"/>
              </a:rPr>
              <a:t> </a:t>
            </a:r>
            <a:r>
              <a:rPr sz="2400" dirty="0">
                <a:latin typeface="Times New Roman"/>
                <a:cs typeface="Times New Roman"/>
              </a:rPr>
              <a:t>eye.</a:t>
            </a:r>
            <a:endParaRPr sz="2400">
              <a:latin typeface="Times New Roman"/>
              <a:cs typeface="Times New Roman"/>
            </a:endParaRPr>
          </a:p>
          <a:p>
            <a:pPr marL="355600" marR="5080" indent="-342900" algn="just">
              <a:lnSpc>
                <a:spcPct val="150000"/>
              </a:lnSpc>
              <a:spcBef>
                <a:spcPts val="580"/>
              </a:spcBef>
              <a:buFont typeface="Arial"/>
              <a:buChar char="•"/>
              <a:tabLst>
                <a:tab pos="355600" algn="l"/>
              </a:tabLst>
            </a:pPr>
            <a:r>
              <a:rPr sz="2400" dirty="0">
                <a:latin typeface="Times New Roman"/>
                <a:cs typeface="Times New Roman"/>
              </a:rPr>
              <a:t>The </a:t>
            </a:r>
            <a:r>
              <a:rPr sz="2400" spc="-5" dirty="0">
                <a:latin typeface="Times New Roman"/>
                <a:cs typeface="Times New Roman"/>
              </a:rPr>
              <a:t>ability </a:t>
            </a:r>
            <a:r>
              <a:rPr sz="2400" dirty="0">
                <a:latin typeface="Times New Roman"/>
                <a:cs typeface="Times New Roman"/>
              </a:rPr>
              <a:t>of a given liquid to </a:t>
            </a:r>
            <a:r>
              <a:rPr sz="2400" spc="-5" dirty="0">
                <a:latin typeface="Times New Roman"/>
                <a:cs typeface="Times New Roman"/>
              </a:rPr>
              <a:t>flow </a:t>
            </a:r>
            <a:r>
              <a:rPr sz="2400" dirty="0">
                <a:latin typeface="Times New Roman"/>
                <a:cs typeface="Times New Roman"/>
              </a:rPr>
              <a:t>over a surface and </a:t>
            </a:r>
            <a:r>
              <a:rPr sz="2400" spc="-5" dirty="0">
                <a:latin typeface="Times New Roman"/>
                <a:cs typeface="Times New Roman"/>
              </a:rPr>
              <a:t>enter  </a:t>
            </a:r>
            <a:r>
              <a:rPr sz="2400" dirty="0">
                <a:latin typeface="Times New Roman"/>
                <a:cs typeface="Times New Roman"/>
              </a:rPr>
              <a:t>surface cavities depends </a:t>
            </a:r>
            <a:r>
              <a:rPr sz="2400" spc="-5" dirty="0">
                <a:latin typeface="Times New Roman"/>
                <a:cs typeface="Times New Roman"/>
              </a:rPr>
              <a:t>principally </a:t>
            </a:r>
            <a:r>
              <a:rPr sz="2400" dirty="0">
                <a:latin typeface="Times New Roman"/>
                <a:cs typeface="Times New Roman"/>
              </a:rPr>
              <a:t>on the</a:t>
            </a:r>
            <a:r>
              <a:rPr sz="2400" spc="-75" dirty="0">
                <a:latin typeface="Times New Roman"/>
                <a:cs typeface="Times New Roman"/>
              </a:rPr>
              <a:t> </a:t>
            </a:r>
            <a:r>
              <a:rPr sz="2400" dirty="0">
                <a:latin typeface="Times New Roman"/>
                <a:cs typeface="Times New Roman"/>
              </a:rPr>
              <a:t>following:</a:t>
            </a:r>
            <a:endParaRPr sz="2400">
              <a:latin typeface="Times New Roman"/>
              <a:cs typeface="Times New Roman"/>
            </a:endParaRPr>
          </a:p>
        </p:txBody>
      </p:sp>
    </p:spTree>
    <p:extLst>
      <p:ext uri="{BB962C8B-B14F-4D97-AF65-F5344CB8AC3E}">
        <p14:creationId xmlns:p14="http://schemas.microsoft.com/office/powerpoint/2010/main" val="23090613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82600" y="520700"/>
            <a:ext cx="8661400" cy="838200"/>
          </a:xfrm>
        </p:spPr>
        <p:txBody>
          <a:bodyPr/>
          <a:lstStyle/>
          <a:p>
            <a:pPr eaLnBrk="1" hangingPunct="1"/>
            <a:r>
              <a:rPr lang="en-US" smtClean="0"/>
              <a:t>Test Techniques – Pulse-Echo (cont.)</a:t>
            </a:r>
          </a:p>
        </p:txBody>
      </p:sp>
      <p:pic>
        <p:nvPicPr>
          <p:cNvPr id="113667" name="Picture 3" descr="Dsc01092"/>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4159250" y="3706813"/>
            <a:ext cx="18764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4" descr="Dsc01093"/>
          <p:cNvPicPr>
            <a:picLocks noChangeAspect="1" noChangeArrowheads="1"/>
          </p:cNvPicPr>
          <p:nvPr/>
        </p:nvPicPr>
        <p:blipFill>
          <a:blip r:embed="rId3">
            <a:lum bright="24000" contrast="12000"/>
            <a:extLst>
              <a:ext uri="{28A0092B-C50C-407E-A947-70E740481C1C}">
                <a14:useLocalDpi xmlns:a14="http://schemas.microsoft.com/office/drawing/2010/main" val="0"/>
              </a:ext>
            </a:extLst>
          </a:blip>
          <a:srcRect/>
          <a:stretch>
            <a:fillRect/>
          </a:stretch>
        </p:blipFill>
        <p:spPr bwMode="auto">
          <a:xfrm>
            <a:off x="6086475" y="3690938"/>
            <a:ext cx="249713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Picture 5" descr="Dsc01089"/>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749300" y="1563688"/>
            <a:ext cx="231933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0" name="Picture 6" descr="Dsc01091"/>
          <p:cNvPicPr>
            <a:picLocks noChangeAspect="1" noChangeArrowheads="1"/>
          </p:cNvPicPr>
          <p:nvPr/>
        </p:nvPicPr>
        <p:blipFill>
          <a:blip r:embed="rId5">
            <a:lum bright="30000" contrast="18000"/>
            <a:extLst>
              <a:ext uri="{28A0092B-C50C-407E-A947-70E740481C1C}">
                <a14:useLocalDpi xmlns:a14="http://schemas.microsoft.com/office/drawing/2010/main" val="0"/>
              </a:ext>
            </a:extLst>
          </a:blip>
          <a:srcRect/>
          <a:stretch>
            <a:fillRect/>
          </a:stretch>
        </p:blipFill>
        <p:spPr bwMode="auto">
          <a:xfrm>
            <a:off x="3116263" y="1576388"/>
            <a:ext cx="26876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1" name="Text Box 7"/>
          <p:cNvSpPr txBox="1">
            <a:spLocks noChangeArrowheads="1"/>
          </p:cNvSpPr>
          <p:nvPr/>
        </p:nvSpPr>
        <p:spPr bwMode="auto">
          <a:xfrm>
            <a:off x="5865813" y="1668463"/>
            <a:ext cx="29035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40000"/>
              </a:spcBef>
            </a:pPr>
            <a:r>
              <a:rPr lang="en-US" b="1">
                <a:solidFill>
                  <a:schemeClr val="hlink"/>
                </a:solidFill>
                <a:latin typeface="Arial" charset="0"/>
              </a:rPr>
              <a:t>Digital display showing signal generated from sound reflecting off back surface.</a:t>
            </a:r>
          </a:p>
        </p:txBody>
      </p:sp>
      <p:sp>
        <p:nvSpPr>
          <p:cNvPr id="113672" name="Text Box 8"/>
          <p:cNvSpPr txBox="1">
            <a:spLocks noChangeArrowheads="1"/>
          </p:cNvSpPr>
          <p:nvPr/>
        </p:nvSpPr>
        <p:spPr bwMode="auto">
          <a:xfrm>
            <a:off x="655638" y="3741738"/>
            <a:ext cx="35052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40000"/>
              </a:spcBef>
            </a:pPr>
            <a:r>
              <a:rPr lang="en-US" b="1">
                <a:solidFill>
                  <a:schemeClr val="hlink"/>
                </a:solidFill>
                <a:latin typeface="Arial" charset="0"/>
              </a:rPr>
              <a:t>Digital display showing the presence of a reflector midway through material, with lower amplitude back surface reflector.</a:t>
            </a:r>
          </a:p>
        </p:txBody>
      </p:sp>
      <p:sp>
        <p:nvSpPr>
          <p:cNvPr id="113673" name="Rectangle 9"/>
          <p:cNvSpPr>
            <a:spLocks noChangeArrowheads="1"/>
          </p:cNvSpPr>
          <p:nvPr/>
        </p:nvSpPr>
        <p:spPr bwMode="auto">
          <a:xfrm>
            <a:off x="588963" y="5719763"/>
            <a:ext cx="81676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ct val="80000"/>
              </a:lnSpc>
              <a:spcBef>
                <a:spcPct val="40000"/>
              </a:spcBef>
            </a:pPr>
            <a:r>
              <a:rPr kumimoji="1" lang="en-US" sz="2000" b="1">
                <a:solidFill>
                  <a:schemeClr val="hlink"/>
                </a:solidFill>
                <a:latin typeface="Arial" charset="0"/>
              </a:rPr>
              <a:t>The pulse-echo technique allows testing when access to only one side of the material is possible, and it allows the location of reflectors to be precisely determined.</a:t>
            </a:r>
          </a:p>
        </p:txBody>
      </p:sp>
    </p:spTree>
    <p:extLst>
      <p:ext uri="{BB962C8B-B14F-4D97-AF65-F5344CB8AC3E}">
        <p14:creationId xmlns:p14="http://schemas.microsoft.com/office/powerpoint/2010/main" val="3926673833"/>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slide(fromLeft)">
                                      <p:cBhvr>
                                        <p:cTn id="7" dur="500"/>
                                        <p:tgtEl>
                                          <p:spTgt spid="113669"/>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113670"/>
                                        </p:tgtEl>
                                        <p:attrNameLst>
                                          <p:attrName>style.visibility</p:attrName>
                                        </p:attrNameLst>
                                      </p:cBhvr>
                                      <p:to>
                                        <p:strVal val="visible"/>
                                      </p:to>
                                    </p:set>
                                    <p:animEffect transition="in" filter="slide(fromLeft)">
                                      <p:cBhvr>
                                        <p:cTn id="11" dur="500"/>
                                        <p:tgtEl>
                                          <p:spTgt spid="113670"/>
                                        </p:tgtEl>
                                      </p:cBhvr>
                                    </p:animEffect>
                                  </p:childTnLst>
                                </p:cTn>
                              </p:par>
                            </p:childTnLst>
                          </p:cTn>
                        </p:par>
                        <p:par>
                          <p:cTn id="12" fill="hold" nodeType="after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13671"/>
                                        </p:tgtEl>
                                        <p:attrNameLst>
                                          <p:attrName>style.visibility</p:attrName>
                                        </p:attrNameLst>
                                      </p:cBhvr>
                                      <p:to>
                                        <p:strVal val="visible"/>
                                      </p:to>
                                    </p:set>
                                    <p:animEffect transition="in" filter="slide(fromLeft)">
                                      <p:cBhvr>
                                        <p:cTn id="15" dur="500"/>
                                        <p:tgtEl>
                                          <p:spTgt spid="11367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113672"/>
                                        </p:tgtEl>
                                        <p:attrNameLst>
                                          <p:attrName>style.visibility</p:attrName>
                                        </p:attrNameLst>
                                      </p:cBhvr>
                                      <p:to>
                                        <p:strVal val="visible"/>
                                      </p:to>
                                    </p:set>
                                    <p:animEffect transition="in" filter="slide(fromLeft)">
                                      <p:cBhvr>
                                        <p:cTn id="20" dur="500"/>
                                        <p:tgtEl>
                                          <p:spTgt spid="113672"/>
                                        </p:tgtEl>
                                      </p:cBhvr>
                                    </p:animEffect>
                                  </p:childTnLst>
                                </p:cTn>
                              </p:par>
                            </p:childTnLst>
                          </p:cTn>
                        </p:par>
                        <p:par>
                          <p:cTn id="21" fill="hold" nodeType="afterGroup">
                            <p:stCondLst>
                              <p:cond delay="500"/>
                            </p:stCondLst>
                            <p:childTnLst>
                              <p:par>
                                <p:cTn id="22" presetID="12" presetClass="entr" presetSubtype="8" fill="hold" nodeType="afterEffect">
                                  <p:stCondLst>
                                    <p:cond delay="0"/>
                                  </p:stCondLst>
                                  <p:childTnLst>
                                    <p:set>
                                      <p:cBhvr>
                                        <p:cTn id="23" dur="1" fill="hold">
                                          <p:stCondLst>
                                            <p:cond delay="0"/>
                                          </p:stCondLst>
                                        </p:cTn>
                                        <p:tgtEl>
                                          <p:spTgt spid="113667"/>
                                        </p:tgtEl>
                                        <p:attrNameLst>
                                          <p:attrName>style.visibility</p:attrName>
                                        </p:attrNameLst>
                                      </p:cBhvr>
                                      <p:to>
                                        <p:strVal val="visible"/>
                                      </p:to>
                                    </p:set>
                                    <p:animEffect transition="in" filter="slide(fromLeft)">
                                      <p:cBhvr>
                                        <p:cTn id="24" dur="500"/>
                                        <p:tgtEl>
                                          <p:spTgt spid="113667"/>
                                        </p:tgtEl>
                                      </p:cBhvr>
                                    </p:animEffect>
                                  </p:childTnLst>
                                </p:cTn>
                              </p:par>
                            </p:childTnLst>
                          </p:cTn>
                        </p:par>
                        <p:par>
                          <p:cTn id="25" fill="hold" nodeType="afterGroup">
                            <p:stCondLst>
                              <p:cond delay="1000"/>
                            </p:stCondLst>
                            <p:childTnLst>
                              <p:par>
                                <p:cTn id="26" presetID="12" presetClass="entr" presetSubtype="8" fill="hold" nodeType="afterEffect">
                                  <p:stCondLst>
                                    <p:cond delay="0"/>
                                  </p:stCondLst>
                                  <p:childTnLst>
                                    <p:set>
                                      <p:cBhvr>
                                        <p:cTn id="27" dur="1" fill="hold">
                                          <p:stCondLst>
                                            <p:cond delay="0"/>
                                          </p:stCondLst>
                                        </p:cTn>
                                        <p:tgtEl>
                                          <p:spTgt spid="113668"/>
                                        </p:tgtEl>
                                        <p:attrNameLst>
                                          <p:attrName>style.visibility</p:attrName>
                                        </p:attrNameLst>
                                      </p:cBhvr>
                                      <p:to>
                                        <p:strVal val="visible"/>
                                      </p:to>
                                    </p:set>
                                    <p:animEffect transition="in" filter="slide(fromLeft)">
                                      <p:cBhvr>
                                        <p:cTn id="28" dur="500"/>
                                        <p:tgtEl>
                                          <p:spTgt spid="113668"/>
                                        </p:tgtEl>
                                      </p:cBhvr>
                                    </p:animEffect>
                                  </p:childTnLst>
                                </p:cTn>
                              </p:par>
                            </p:childTnLst>
                          </p:cTn>
                        </p:par>
                        <p:par>
                          <p:cTn id="29" fill="hold" nodeType="afterGroup">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13673"/>
                                        </p:tgtEl>
                                        <p:attrNameLst>
                                          <p:attrName>style.visibility</p:attrName>
                                        </p:attrNameLst>
                                      </p:cBhvr>
                                      <p:to>
                                        <p:strVal val="visible"/>
                                      </p:to>
                                    </p:set>
                                    <p:animEffect transition="in" filter="fade">
                                      <p:cBhvr>
                                        <p:cTn id="32" dur="2000"/>
                                        <p:tgtEl>
                                          <p:spTgt spid="113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 grpId="0"/>
      <p:bldP spid="113672" grpId="0"/>
      <p:bldP spid="11367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208963" y="3225800"/>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IN"/>
          </a:p>
        </p:txBody>
      </p:sp>
      <p:sp>
        <p:nvSpPr>
          <p:cNvPr id="14339" name="Rectangle 3"/>
          <p:cNvSpPr>
            <a:spLocks noChangeArrowheads="1"/>
          </p:cNvSpPr>
          <p:nvPr/>
        </p:nvSpPr>
        <p:spPr bwMode="auto">
          <a:xfrm>
            <a:off x="8226425" y="4446588"/>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IN"/>
          </a:p>
        </p:txBody>
      </p:sp>
      <p:sp>
        <p:nvSpPr>
          <p:cNvPr id="14340" name="Rectangle 4"/>
          <p:cNvSpPr>
            <a:spLocks noChangeArrowheads="1"/>
          </p:cNvSpPr>
          <p:nvPr/>
        </p:nvSpPr>
        <p:spPr bwMode="auto">
          <a:xfrm>
            <a:off x="473075" y="612775"/>
            <a:ext cx="83105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kumimoji="1" lang="en-US" sz="3200" b="1">
                <a:solidFill>
                  <a:schemeClr val="tx2"/>
                </a:solidFill>
                <a:latin typeface="Arial" charset="0"/>
              </a:rPr>
              <a:t>Test Techniques – </a:t>
            </a:r>
            <a:r>
              <a:rPr lang="en-US" sz="3200" b="1">
                <a:solidFill>
                  <a:schemeClr val="tx2"/>
                </a:solidFill>
                <a:latin typeface="Arial" charset="0"/>
              </a:rPr>
              <a:t>Through-Transmission</a:t>
            </a:r>
          </a:p>
        </p:txBody>
      </p:sp>
      <p:grpSp>
        <p:nvGrpSpPr>
          <p:cNvPr id="2" name="Group 5"/>
          <p:cNvGrpSpPr>
            <a:grpSpLocks/>
          </p:cNvGrpSpPr>
          <p:nvPr/>
        </p:nvGrpSpPr>
        <p:grpSpPr bwMode="auto">
          <a:xfrm>
            <a:off x="6083300" y="4318000"/>
            <a:ext cx="2674938" cy="2306638"/>
            <a:chOff x="2824" y="1576"/>
            <a:chExt cx="1797" cy="1637"/>
          </a:xfrm>
        </p:grpSpPr>
        <p:sp>
          <p:nvSpPr>
            <p:cNvPr id="14428" name="Freeform 6"/>
            <p:cNvSpPr>
              <a:spLocks/>
            </p:cNvSpPr>
            <p:nvPr/>
          </p:nvSpPr>
          <p:spPr bwMode="auto">
            <a:xfrm>
              <a:off x="2824" y="1576"/>
              <a:ext cx="1797" cy="1637"/>
            </a:xfrm>
            <a:custGeom>
              <a:avLst/>
              <a:gdLst>
                <a:gd name="T0" fmla="*/ 88 w 1797"/>
                <a:gd name="T1" fmla="*/ 0 h 1637"/>
                <a:gd name="T2" fmla="*/ 73 w 1797"/>
                <a:gd name="T3" fmla="*/ 4 h 1637"/>
                <a:gd name="T4" fmla="*/ 56 w 1797"/>
                <a:gd name="T5" fmla="*/ 10 h 1637"/>
                <a:gd name="T6" fmla="*/ 27 w 1797"/>
                <a:gd name="T7" fmla="*/ 37 h 1637"/>
                <a:gd name="T8" fmla="*/ 8 w 1797"/>
                <a:gd name="T9" fmla="*/ 71 h 1637"/>
                <a:gd name="T10" fmla="*/ 0 w 1797"/>
                <a:gd name="T11" fmla="*/ 113 h 1637"/>
                <a:gd name="T12" fmla="*/ 0 w 1797"/>
                <a:gd name="T13" fmla="*/ 1524 h 1637"/>
                <a:gd name="T14" fmla="*/ 6 w 1797"/>
                <a:gd name="T15" fmla="*/ 1565 h 1637"/>
                <a:gd name="T16" fmla="*/ 27 w 1797"/>
                <a:gd name="T17" fmla="*/ 1601 h 1637"/>
                <a:gd name="T18" fmla="*/ 56 w 1797"/>
                <a:gd name="T19" fmla="*/ 1626 h 1637"/>
                <a:gd name="T20" fmla="*/ 88 w 1797"/>
                <a:gd name="T21" fmla="*/ 1636 h 1637"/>
                <a:gd name="T22" fmla="*/ 1706 w 1797"/>
                <a:gd name="T23" fmla="*/ 1636 h 1637"/>
                <a:gd name="T24" fmla="*/ 1738 w 1797"/>
                <a:gd name="T25" fmla="*/ 1628 h 1637"/>
                <a:gd name="T26" fmla="*/ 1767 w 1797"/>
                <a:gd name="T27" fmla="*/ 1601 h 1637"/>
                <a:gd name="T28" fmla="*/ 1787 w 1797"/>
                <a:gd name="T29" fmla="*/ 1565 h 1637"/>
                <a:gd name="T30" fmla="*/ 1796 w 1797"/>
                <a:gd name="T31" fmla="*/ 1524 h 1637"/>
                <a:gd name="T32" fmla="*/ 1796 w 1797"/>
                <a:gd name="T33" fmla="*/ 113 h 1637"/>
                <a:gd name="T34" fmla="*/ 1793 w 1797"/>
                <a:gd name="T35" fmla="*/ 94 h 1637"/>
                <a:gd name="T36" fmla="*/ 1788 w 1797"/>
                <a:gd name="T37" fmla="*/ 73 h 1637"/>
                <a:gd name="T38" fmla="*/ 1767 w 1797"/>
                <a:gd name="T39" fmla="*/ 37 h 1637"/>
                <a:gd name="T40" fmla="*/ 1740 w 1797"/>
                <a:gd name="T41" fmla="*/ 12 h 1637"/>
                <a:gd name="T42" fmla="*/ 1706 w 1797"/>
                <a:gd name="T43" fmla="*/ 0 h 1637"/>
                <a:gd name="T44" fmla="*/ 88 w 1797"/>
                <a:gd name="T45" fmla="*/ 0 h 16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7"/>
                <a:gd name="T70" fmla="*/ 0 h 1637"/>
                <a:gd name="T71" fmla="*/ 1797 w 1797"/>
                <a:gd name="T72" fmla="*/ 1637 h 16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7" h="1637">
                  <a:moveTo>
                    <a:pt x="88" y="0"/>
                  </a:moveTo>
                  <a:lnTo>
                    <a:pt x="73" y="4"/>
                  </a:lnTo>
                  <a:lnTo>
                    <a:pt x="56" y="10"/>
                  </a:lnTo>
                  <a:lnTo>
                    <a:pt x="27" y="37"/>
                  </a:lnTo>
                  <a:lnTo>
                    <a:pt x="8" y="71"/>
                  </a:lnTo>
                  <a:lnTo>
                    <a:pt x="0" y="113"/>
                  </a:lnTo>
                  <a:lnTo>
                    <a:pt x="0" y="1524"/>
                  </a:lnTo>
                  <a:lnTo>
                    <a:pt x="6" y="1565"/>
                  </a:lnTo>
                  <a:lnTo>
                    <a:pt x="27" y="1601"/>
                  </a:lnTo>
                  <a:lnTo>
                    <a:pt x="56" y="1626"/>
                  </a:lnTo>
                  <a:lnTo>
                    <a:pt x="88" y="1636"/>
                  </a:lnTo>
                  <a:lnTo>
                    <a:pt x="1706" y="1636"/>
                  </a:lnTo>
                  <a:lnTo>
                    <a:pt x="1738" y="1628"/>
                  </a:lnTo>
                  <a:lnTo>
                    <a:pt x="1767" y="1601"/>
                  </a:lnTo>
                  <a:lnTo>
                    <a:pt x="1787" y="1565"/>
                  </a:lnTo>
                  <a:lnTo>
                    <a:pt x="1796" y="1524"/>
                  </a:lnTo>
                  <a:lnTo>
                    <a:pt x="1796" y="113"/>
                  </a:lnTo>
                  <a:lnTo>
                    <a:pt x="1793" y="94"/>
                  </a:lnTo>
                  <a:lnTo>
                    <a:pt x="1788" y="73"/>
                  </a:lnTo>
                  <a:lnTo>
                    <a:pt x="1767" y="37"/>
                  </a:lnTo>
                  <a:lnTo>
                    <a:pt x="1740" y="12"/>
                  </a:lnTo>
                  <a:lnTo>
                    <a:pt x="1706" y="0"/>
                  </a:lnTo>
                  <a:lnTo>
                    <a:pt x="88" y="0"/>
                  </a:lnTo>
                </a:path>
              </a:pathLst>
            </a:custGeom>
            <a:solidFill>
              <a:srgbClr val="D2D2D2"/>
            </a:solidFill>
            <a:ln w="12700" cap="rnd">
              <a:solidFill>
                <a:srgbClr val="D2D2D2"/>
              </a:solidFill>
              <a:round/>
              <a:headEnd/>
              <a:tailEnd/>
            </a:ln>
          </p:spPr>
          <p:txBody>
            <a:bodyPr/>
            <a:lstStyle/>
            <a:p>
              <a:endParaRPr lang="en-US"/>
            </a:p>
          </p:txBody>
        </p:sp>
        <p:sp>
          <p:nvSpPr>
            <p:cNvPr id="14429" name="Freeform 7"/>
            <p:cNvSpPr>
              <a:spLocks/>
            </p:cNvSpPr>
            <p:nvPr/>
          </p:nvSpPr>
          <p:spPr bwMode="auto">
            <a:xfrm>
              <a:off x="2927" y="1684"/>
              <a:ext cx="1588" cy="1266"/>
            </a:xfrm>
            <a:custGeom>
              <a:avLst/>
              <a:gdLst>
                <a:gd name="T0" fmla="*/ 0 w 1588"/>
                <a:gd name="T1" fmla="*/ 1265 h 1266"/>
                <a:gd name="T2" fmla="*/ 1587 w 1588"/>
                <a:gd name="T3" fmla="*/ 1265 h 1266"/>
                <a:gd name="T4" fmla="*/ 1587 w 1588"/>
                <a:gd name="T5" fmla="*/ 0 h 1266"/>
                <a:gd name="T6" fmla="*/ 0 w 1588"/>
                <a:gd name="T7" fmla="*/ 0 h 1266"/>
                <a:gd name="T8" fmla="*/ 0 w 1588"/>
                <a:gd name="T9" fmla="*/ 1265 h 1266"/>
                <a:gd name="T10" fmla="*/ 0 60000 65536"/>
                <a:gd name="T11" fmla="*/ 0 60000 65536"/>
                <a:gd name="T12" fmla="*/ 0 60000 65536"/>
                <a:gd name="T13" fmla="*/ 0 60000 65536"/>
                <a:gd name="T14" fmla="*/ 0 60000 65536"/>
                <a:gd name="T15" fmla="*/ 0 w 1588"/>
                <a:gd name="T16" fmla="*/ 0 h 1266"/>
                <a:gd name="T17" fmla="*/ 1588 w 1588"/>
                <a:gd name="T18" fmla="*/ 1266 h 1266"/>
              </a:gdLst>
              <a:ahLst/>
              <a:cxnLst>
                <a:cxn ang="T10">
                  <a:pos x="T0" y="T1"/>
                </a:cxn>
                <a:cxn ang="T11">
                  <a:pos x="T2" y="T3"/>
                </a:cxn>
                <a:cxn ang="T12">
                  <a:pos x="T4" y="T5"/>
                </a:cxn>
                <a:cxn ang="T13">
                  <a:pos x="T6" y="T7"/>
                </a:cxn>
                <a:cxn ang="T14">
                  <a:pos x="T8" y="T9"/>
                </a:cxn>
              </a:cxnLst>
              <a:rect l="T15" t="T16" r="T17" b="T18"/>
              <a:pathLst>
                <a:path w="1588" h="1266">
                  <a:moveTo>
                    <a:pt x="0" y="1265"/>
                  </a:moveTo>
                  <a:lnTo>
                    <a:pt x="1587" y="1265"/>
                  </a:lnTo>
                  <a:lnTo>
                    <a:pt x="1587" y="0"/>
                  </a:lnTo>
                  <a:lnTo>
                    <a:pt x="0" y="0"/>
                  </a:lnTo>
                  <a:lnTo>
                    <a:pt x="0" y="1265"/>
                  </a:lnTo>
                </a:path>
              </a:pathLst>
            </a:custGeom>
            <a:solidFill>
              <a:srgbClr val="FFFFFF"/>
            </a:solidFill>
            <a:ln w="12700" cap="rnd">
              <a:solidFill>
                <a:srgbClr val="000000"/>
              </a:solidFill>
              <a:round/>
              <a:headEnd/>
              <a:tailEnd/>
            </a:ln>
          </p:spPr>
          <p:txBody>
            <a:bodyPr/>
            <a:lstStyle/>
            <a:p>
              <a:endParaRPr lang="en-US"/>
            </a:p>
          </p:txBody>
        </p:sp>
        <p:sp>
          <p:nvSpPr>
            <p:cNvPr id="14430" name="Line 8"/>
            <p:cNvSpPr>
              <a:spLocks noChangeShapeType="1"/>
            </p:cNvSpPr>
            <p:nvPr/>
          </p:nvSpPr>
          <p:spPr bwMode="auto">
            <a:xfrm>
              <a:off x="4453" y="2845"/>
              <a:ext cx="0" cy="11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4431" name="Line 9"/>
            <p:cNvSpPr>
              <a:spLocks noChangeShapeType="1"/>
            </p:cNvSpPr>
            <p:nvPr/>
          </p:nvSpPr>
          <p:spPr bwMode="auto">
            <a:xfrm>
              <a:off x="2975" y="2839"/>
              <a:ext cx="0" cy="1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4432" name="Line 10"/>
            <p:cNvSpPr>
              <a:spLocks noChangeShapeType="1"/>
            </p:cNvSpPr>
            <p:nvPr/>
          </p:nvSpPr>
          <p:spPr bwMode="auto">
            <a:xfrm>
              <a:off x="3284" y="2847"/>
              <a:ext cx="0" cy="11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4433" name="Line 11"/>
            <p:cNvSpPr>
              <a:spLocks noChangeShapeType="1"/>
            </p:cNvSpPr>
            <p:nvPr/>
          </p:nvSpPr>
          <p:spPr bwMode="auto">
            <a:xfrm>
              <a:off x="3562" y="2841"/>
              <a:ext cx="0" cy="1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4434" name="Line 12"/>
            <p:cNvSpPr>
              <a:spLocks noChangeShapeType="1"/>
            </p:cNvSpPr>
            <p:nvPr/>
          </p:nvSpPr>
          <p:spPr bwMode="auto">
            <a:xfrm>
              <a:off x="3869" y="2847"/>
              <a:ext cx="0" cy="11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4435" name="Line 13"/>
            <p:cNvSpPr>
              <a:spLocks noChangeShapeType="1"/>
            </p:cNvSpPr>
            <p:nvPr/>
          </p:nvSpPr>
          <p:spPr bwMode="auto">
            <a:xfrm>
              <a:off x="4157" y="2841"/>
              <a:ext cx="0" cy="11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4436" name="Rectangle 14"/>
            <p:cNvSpPr>
              <a:spLocks noChangeArrowheads="1"/>
            </p:cNvSpPr>
            <p:nvPr/>
          </p:nvSpPr>
          <p:spPr bwMode="auto">
            <a:xfrm>
              <a:off x="2885" y="2930"/>
              <a:ext cx="195"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500">
                  <a:solidFill>
                    <a:srgbClr val="000000"/>
                  </a:solidFill>
                  <a:latin typeface="Arial MT" charset="0"/>
                </a:rPr>
                <a:t>0</a:t>
              </a:r>
            </a:p>
          </p:txBody>
        </p:sp>
        <p:sp>
          <p:nvSpPr>
            <p:cNvPr id="14437" name="Rectangle 15"/>
            <p:cNvSpPr>
              <a:spLocks noChangeArrowheads="1"/>
            </p:cNvSpPr>
            <p:nvPr/>
          </p:nvSpPr>
          <p:spPr bwMode="auto">
            <a:xfrm>
              <a:off x="3187" y="2930"/>
              <a:ext cx="195"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500">
                  <a:solidFill>
                    <a:srgbClr val="000000"/>
                  </a:solidFill>
                  <a:latin typeface="Arial MT" charset="0"/>
                </a:rPr>
                <a:t>2</a:t>
              </a:r>
            </a:p>
          </p:txBody>
        </p:sp>
        <p:sp>
          <p:nvSpPr>
            <p:cNvPr id="14438" name="Rectangle 16"/>
            <p:cNvSpPr>
              <a:spLocks noChangeArrowheads="1"/>
            </p:cNvSpPr>
            <p:nvPr/>
          </p:nvSpPr>
          <p:spPr bwMode="auto">
            <a:xfrm>
              <a:off x="3459" y="2930"/>
              <a:ext cx="195"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500">
                  <a:solidFill>
                    <a:srgbClr val="000000"/>
                  </a:solidFill>
                  <a:latin typeface="Arial MT" charset="0"/>
                </a:rPr>
                <a:t>4</a:t>
              </a:r>
            </a:p>
          </p:txBody>
        </p:sp>
        <p:sp>
          <p:nvSpPr>
            <p:cNvPr id="14439" name="Rectangle 17"/>
            <p:cNvSpPr>
              <a:spLocks noChangeArrowheads="1"/>
            </p:cNvSpPr>
            <p:nvPr/>
          </p:nvSpPr>
          <p:spPr bwMode="auto">
            <a:xfrm>
              <a:off x="3772" y="2930"/>
              <a:ext cx="195"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500">
                  <a:solidFill>
                    <a:srgbClr val="000000"/>
                  </a:solidFill>
                  <a:latin typeface="Arial MT" charset="0"/>
                </a:rPr>
                <a:t>6</a:t>
              </a:r>
            </a:p>
          </p:txBody>
        </p:sp>
        <p:sp>
          <p:nvSpPr>
            <p:cNvPr id="14440" name="Rectangle 18"/>
            <p:cNvSpPr>
              <a:spLocks noChangeArrowheads="1"/>
            </p:cNvSpPr>
            <p:nvPr/>
          </p:nvSpPr>
          <p:spPr bwMode="auto">
            <a:xfrm>
              <a:off x="4054" y="2930"/>
              <a:ext cx="195"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500">
                  <a:solidFill>
                    <a:srgbClr val="000000"/>
                  </a:solidFill>
                  <a:latin typeface="Arial MT" charset="0"/>
                </a:rPr>
                <a:t>8</a:t>
              </a:r>
            </a:p>
          </p:txBody>
        </p:sp>
        <p:sp>
          <p:nvSpPr>
            <p:cNvPr id="14441" name="Rectangle 19"/>
            <p:cNvSpPr>
              <a:spLocks noChangeArrowheads="1"/>
            </p:cNvSpPr>
            <p:nvPr/>
          </p:nvSpPr>
          <p:spPr bwMode="auto">
            <a:xfrm>
              <a:off x="4293" y="2930"/>
              <a:ext cx="266"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500">
                  <a:solidFill>
                    <a:srgbClr val="000000"/>
                  </a:solidFill>
                  <a:latin typeface="Arial MT" charset="0"/>
                </a:rPr>
                <a:t>10</a:t>
              </a:r>
            </a:p>
          </p:txBody>
        </p:sp>
        <p:sp>
          <p:nvSpPr>
            <p:cNvPr id="14442" name="Freeform 20"/>
            <p:cNvSpPr>
              <a:spLocks/>
            </p:cNvSpPr>
            <p:nvPr/>
          </p:nvSpPr>
          <p:spPr bwMode="auto">
            <a:xfrm>
              <a:off x="3063" y="1971"/>
              <a:ext cx="1431" cy="914"/>
            </a:xfrm>
            <a:custGeom>
              <a:avLst/>
              <a:gdLst>
                <a:gd name="T0" fmla="*/ 0 w 1431"/>
                <a:gd name="T1" fmla="*/ 911 h 914"/>
                <a:gd name="T2" fmla="*/ 903 w 1431"/>
                <a:gd name="T3" fmla="*/ 913 h 914"/>
                <a:gd name="T4" fmla="*/ 922 w 1431"/>
                <a:gd name="T5" fmla="*/ 0 h 914"/>
                <a:gd name="T6" fmla="*/ 951 w 1431"/>
                <a:gd name="T7" fmla="*/ 398 h 914"/>
                <a:gd name="T8" fmla="*/ 968 w 1431"/>
                <a:gd name="T9" fmla="*/ 346 h 914"/>
                <a:gd name="T10" fmla="*/ 963 w 1431"/>
                <a:gd name="T11" fmla="*/ 479 h 914"/>
                <a:gd name="T12" fmla="*/ 976 w 1431"/>
                <a:gd name="T13" fmla="*/ 717 h 914"/>
                <a:gd name="T14" fmla="*/ 991 w 1431"/>
                <a:gd name="T15" fmla="*/ 652 h 914"/>
                <a:gd name="T16" fmla="*/ 983 w 1431"/>
                <a:gd name="T17" fmla="*/ 763 h 914"/>
                <a:gd name="T18" fmla="*/ 988 w 1431"/>
                <a:gd name="T19" fmla="*/ 905 h 914"/>
                <a:gd name="T20" fmla="*/ 1430 w 1431"/>
                <a:gd name="T21" fmla="*/ 911 h 9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1"/>
                <a:gd name="T34" fmla="*/ 0 h 914"/>
                <a:gd name="T35" fmla="*/ 1431 w 1431"/>
                <a:gd name="T36" fmla="*/ 914 h 9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1" h="914">
                  <a:moveTo>
                    <a:pt x="0" y="911"/>
                  </a:moveTo>
                  <a:lnTo>
                    <a:pt x="903" y="913"/>
                  </a:lnTo>
                  <a:lnTo>
                    <a:pt x="922" y="0"/>
                  </a:lnTo>
                  <a:lnTo>
                    <a:pt x="951" y="398"/>
                  </a:lnTo>
                  <a:lnTo>
                    <a:pt x="968" y="346"/>
                  </a:lnTo>
                  <a:lnTo>
                    <a:pt x="963" y="479"/>
                  </a:lnTo>
                  <a:lnTo>
                    <a:pt x="976" y="717"/>
                  </a:lnTo>
                  <a:lnTo>
                    <a:pt x="991" y="652"/>
                  </a:lnTo>
                  <a:lnTo>
                    <a:pt x="983" y="763"/>
                  </a:lnTo>
                  <a:lnTo>
                    <a:pt x="988" y="905"/>
                  </a:lnTo>
                  <a:lnTo>
                    <a:pt x="1430" y="91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43" name="Freeform 21"/>
            <p:cNvSpPr>
              <a:spLocks/>
            </p:cNvSpPr>
            <p:nvPr/>
          </p:nvSpPr>
          <p:spPr bwMode="auto">
            <a:xfrm>
              <a:off x="3975" y="2559"/>
              <a:ext cx="73" cy="317"/>
            </a:xfrm>
            <a:custGeom>
              <a:avLst/>
              <a:gdLst>
                <a:gd name="T0" fmla="*/ 0 w 73"/>
                <a:gd name="T1" fmla="*/ 0 h 117"/>
                <a:gd name="T2" fmla="*/ 0 w 73"/>
                <a:gd name="T3" fmla="*/ 117 h 117"/>
                <a:gd name="T4" fmla="*/ 3 w 73"/>
                <a:gd name="T5" fmla="*/ 117 h 117"/>
                <a:gd name="T6" fmla="*/ 3 w 73"/>
                <a:gd name="T7" fmla="*/ 198 h 117"/>
                <a:gd name="T8" fmla="*/ 12 w 73"/>
                <a:gd name="T9" fmla="*/ 374 h 117"/>
                <a:gd name="T10" fmla="*/ 12 w 73"/>
                <a:gd name="T11" fmla="*/ 618 h 117"/>
                <a:gd name="T12" fmla="*/ 20 w 73"/>
                <a:gd name="T13" fmla="*/ 618 h 117"/>
                <a:gd name="T14" fmla="*/ 20 w 73"/>
                <a:gd name="T15" fmla="*/ 816 h 117"/>
                <a:gd name="T16" fmla="*/ 23 w 73"/>
                <a:gd name="T17" fmla="*/ 816 h 117"/>
                <a:gd name="T18" fmla="*/ 23 w 73"/>
                <a:gd name="T19" fmla="*/ 992 h 117"/>
                <a:gd name="T20" fmla="*/ 28 w 73"/>
                <a:gd name="T21" fmla="*/ 992 h 117"/>
                <a:gd name="T22" fmla="*/ 28 w 73"/>
                <a:gd name="T23" fmla="*/ 816 h 117"/>
                <a:gd name="T24" fmla="*/ 32 w 73"/>
                <a:gd name="T25" fmla="*/ 816 h 117"/>
                <a:gd name="T26" fmla="*/ 35 w 73"/>
                <a:gd name="T27" fmla="*/ 918 h 117"/>
                <a:gd name="T28" fmla="*/ 35 w 73"/>
                <a:gd name="T29" fmla="*/ 992 h 117"/>
                <a:gd name="T30" fmla="*/ 40 w 73"/>
                <a:gd name="T31" fmla="*/ 992 h 117"/>
                <a:gd name="T32" fmla="*/ 40 w 73"/>
                <a:gd name="T33" fmla="*/ 1116 h 117"/>
                <a:gd name="T34" fmla="*/ 44 w 73"/>
                <a:gd name="T35" fmla="*/ 1116 h 117"/>
                <a:gd name="T36" fmla="*/ 44 w 73"/>
                <a:gd name="T37" fmla="*/ 1607 h 117"/>
                <a:gd name="T38" fmla="*/ 47 w 73"/>
                <a:gd name="T39" fmla="*/ 1607 h 117"/>
                <a:gd name="T40" fmla="*/ 52 w 73"/>
                <a:gd name="T41" fmla="*/ 1731 h 117"/>
                <a:gd name="T42" fmla="*/ 52 w 73"/>
                <a:gd name="T43" fmla="*/ 1813 h 117"/>
                <a:gd name="T44" fmla="*/ 57 w 73"/>
                <a:gd name="T45" fmla="*/ 1813 h 117"/>
                <a:gd name="T46" fmla="*/ 57 w 73"/>
                <a:gd name="T47" fmla="*/ 1932 h 117"/>
                <a:gd name="T48" fmla="*/ 60 w 73"/>
                <a:gd name="T49" fmla="*/ 2027 h 117"/>
                <a:gd name="T50" fmla="*/ 60 w 73"/>
                <a:gd name="T51" fmla="*/ 2306 h 117"/>
                <a:gd name="T52" fmla="*/ 57 w 73"/>
                <a:gd name="T53" fmla="*/ 2306 h 117"/>
                <a:gd name="T54" fmla="*/ 72 w 73"/>
                <a:gd name="T55" fmla="*/ 2306 h 1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117"/>
                <a:gd name="T86" fmla="*/ 73 w 73"/>
                <a:gd name="T87" fmla="*/ 117 h 1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117">
                  <a:moveTo>
                    <a:pt x="0" y="0"/>
                  </a:moveTo>
                  <a:lnTo>
                    <a:pt x="0" y="6"/>
                  </a:lnTo>
                  <a:lnTo>
                    <a:pt x="3" y="6"/>
                  </a:lnTo>
                  <a:lnTo>
                    <a:pt x="3" y="10"/>
                  </a:lnTo>
                  <a:lnTo>
                    <a:pt x="12" y="19"/>
                  </a:lnTo>
                  <a:lnTo>
                    <a:pt x="12" y="31"/>
                  </a:lnTo>
                  <a:lnTo>
                    <a:pt x="20" y="31"/>
                  </a:lnTo>
                  <a:lnTo>
                    <a:pt x="20" y="41"/>
                  </a:lnTo>
                  <a:lnTo>
                    <a:pt x="23" y="41"/>
                  </a:lnTo>
                  <a:lnTo>
                    <a:pt x="23" y="50"/>
                  </a:lnTo>
                  <a:lnTo>
                    <a:pt x="28" y="50"/>
                  </a:lnTo>
                  <a:lnTo>
                    <a:pt x="28" y="41"/>
                  </a:lnTo>
                  <a:lnTo>
                    <a:pt x="32" y="41"/>
                  </a:lnTo>
                  <a:lnTo>
                    <a:pt x="35" y="46"/>
                  </a:lnTo>
                  <a:lnTo>
                    <a:pt x="35" y="50"/>
                  </a:lnTo>
                  <a:lnTo>
                    <a:pt x="40" y="50"/>
                  </a:lnTo>
                  <a:lnTo>
                    <a:pt x="40" y="56"/>
                  </a:lnTo>
                  <a:lnTo>
                    <a:pt x="44" y="56"/>
                  </a:lnTo>
                  <a:lnTo>
                    <a:pt x="44" y="81"/>
                  </a:lnTo>
                  <a:lnTo>
                    <a:pt x="47" y="81"/>
                  </a:lnTo>
                  <a:lnTo>
                    <a:pt x="52" y="87"/>
                  </a:lnTo>
                  <a:lnTo>
                    <a:pt x="52" y="91"/>
                  </a:lnTo>
                  <a:lnTo>
                    <a:pt x="57" y="91"/>
                  </a:lnTo>
                  <a:lnTo>
                    <a:pt x="57" y="97"/>
                  </a:lnTo>
                  <a:lnTo>
                    <a:pt x="60" y="102"/>
                  </a:lnTo>
                  <a:lnTo>
                    <a:pt x="60" y="116"/>
                  </a:lnTo>
                  <a:lnTo>
                    <a:pt x="57" y="116"/>
                  </a:lnTo>
                  <a:lnTo>
                    <a:pt x="72" y="11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44" name="Line 22"/>
            <p:cNvSpPr>
              <a:spLocks noChangeShapeType="1"/>
            </p:cNvSpPr>
            <p:nvPr/>
          </p:nvSpPr>
          <p:spPr bwMode="auto">
            <a:xfrm>
              <a:off x="4008" y="1960"/>
              <a:ext cx="25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4445" name="Line 23"/>
            <p:cNvSpPr>
              <a:spLocks noChangeShapeType="1"/>
            </p:cNvSpPr>
            <p:nvPr/>
          </p:nvSpPr>
          <p:spPr bwMode="auto">
            <a:xfrm>
              <a:off x="4000" y="2574"/>
              <a:ext cx="25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grpSp>
          <p:nvGrpSpPr>
            <p:cNvPr id="14446" name="Group 24"/>
            <p:cNvGrpSpPr>
              <a:grpSpLocks/>
            </p:cNvGrpSpPr>
            <p:nvPr/>
          </p:nvGrpSpPr>
          <p:grpSpPr bwMode="auto">
            <a:xfrm>
              <a:off x="4297" y="2471"/>
              <a:ext cx="195" cy="221"/>
              <a:chOff x="5145" y="2663"/>
              <a:chExt cx="195" cy="221"/>
            </a:xfrm>
          </p:grpSpPr>
          <p:sp>
            <p:nvSpPr>
              <p:cNvPr id="14452" name="Freeform 25"/>
              <p:cNvSpPr>
                <a:spLocks/>
              </p:cNvSpPr>
              <p:nvPr/>
            </p:nvSpPr>
            <p:spPr bwMode="auto">
              <a:xfrm>
                <a:off x="5145" y="2663"/>
                <a:ext cx="194" cy="205"/>
              </a:xfrm>
              <a:custGeom>
                <a:avLst/>
                <a:gdLst>
                  <a:gd name="T0" fmla="*/ 0 w 194"/>
                  <a:gd name="T1" fmla="*/ 101 h 205"/>
                  <a:gd name="T2" fmla="*/ 8 w 194"/>
                  <a:gd name="T3" fmla="*/ 58 h 205"/>
                  <a:gd name="T4" fmla="*/ 31 w 194"/>
                  <a:gd name="T5" fmla="*/ 26 h 205"/>
                  <a:gd name="T6" fmla="*/ 60 w 194"/>
                  <a:gd name="T7" fmla="*/ 7 h 205"/>
                  <a:gd name="T8" fmla="*/ 96 w 194"/>
                  <a:gd name="T9" fmla="*/ 0 h 205"/>
                  <a:gd name="T10" fmla="*/ 113 w 194"/>
                  <a:gd name="T11" fmla="*/ 2 h 205"/>
                  <a:gd name="T12" fmla="*/ 130 w 194"/>
                  <a:gd name="T13" fmla="*/ 7 h 205"/>
                  <a:gd name="T14" fmla="*/ 162 w 194"/>
                  <a:gd name="T15" fmla="*/ 24 h 205"/>
                  <a:gd name="T16" fmla="*/ 184 w 194"/>
                  <a:gd name="T17" fmla="*/ 56 h 205"/>
                  <a:gd name="T18" fmla="*/ 193 w 194"/>
                  <a:gd name="T19" fmla="*/ 101 h 205"/>
                  <a:gd name="T20" fmla="*/ 190 w 194"/>
                  <a:gd name="T21" fmla="*/ 126 h 205"/>
                  <a:gd name="T22" fmla="*/ 185 w 194"/>
                  <a:gd name="T23" fmla="*/ 145 h 205"/>
                  <a:gd name="T24" fmla="*/ 162 w 194"/>
                  <a:gd name="T25" fmla="*/ 178 h 205"/>
                  <a:gd name="T26" fmla="*/ 132 w 194"/>
                  <a:gd name="T27" fmla="*/ 197 h 205"/>
                  <a:gd name="T28" fmla="*/ 97 w 194"/>
                  <a:gd name="T29" fmla="*/ 204 h 205"/>
                  <a:gd name="T30" fmla="*/ 31 w 194"/>
                  <a:gd name="T31" fmla="*/ 180 h 205"/>
                  <a:gd name="T32" fmla="*/ 9 w 194"/>
                  <a:gd name="T33" fmla="*/ 146 h 205"/>
                  <a:gd name="T34" fmla="*/ 0 w 194"/>
                  <a:gd name="T35" fmla="*/ 101 h 2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4"/>
                  <a:gd name="T55" fmla="*/ 0 h 205"/>
                  <a:gd name="T56" fmla="*/ 194 w 194"/>
                  <a:gd name="T57" fmla="*/ 205 h 2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4" h="205">
                    <a:moveTo>
                      <a:pt x="0" y="101"/>
                    </a:moveTo>
                    <a:lnTo>
                      <a:pt x="8" y="58"/>
                    </a:lnTo>
                    <a:lnTo>
                      <a:pt x="31" y="26"/>
                    </a:lnTo>
                    <a:lnTo>
                      <a:pt x="60" y="7"/>
                    </a:lnTo>
                    <a:lnTo>
                      <a:pt x="96" y="0"/>
                    </a:lnTo>
                    <a:lnTo>
                      <a:pt x="113" y="2"/>
                    </a:lnTo>
                    <a:lnTo>
                      <a:pt x="130" y="7"/>
                    </a:lnTo>
                    <a:lnTo>
                      <a:pt x="162" y="24"/>
                    </a:lnTo>
                    <a:lnTo>
                      <a:pt x="184" y="56"/>
                    </a:lnTo>
                    <a:lnTo>
                      <a:pt x="193" y="101"/>
                    </a:lnTo>
                    <a:lnTo>
                      <a:pt x="190" y="126"/>
                    </a:lnTo>
                    <a:lnTo>
                      <a:pt x="185" y="145"/>
                    </a:lnTo>
                    <a:lnTo>
                      <a:pt x="162" y="178"/>
                    </a:lnTo>
                    <a:lnTo>
                      <a:pt x="132" y="197"/>
                    </a:lnTo>
                    <a:lnTo>
                      <a:pt x="97" y="204"/>
                    </a:lnTo>
                    <a:lnTo>
                      <a:pt x="31" y="180"/>
                    </a:lnTo>
                    <a:lnTo>
                      <a:pt x="9" y="146"/>
                    </a:lnTo>
                    <a:lnTo>
                      <a:pt x="0" y="101"/>
                    </a:lnTo>
                  </a:path>
                </a:pathLst>
              </a:custGeom>
              <a:solidFill>
                <a:schemeClr val="folHlink"/>
              </a:solidFill>
              <a:ln w="12700" cap="rnd">
                <a:solidFill>
                  <a:srgbClr val="000000"/>
                </a:solidFill>
                <a:round/>
                <a:headEnd/>
                <a:tailEnd/>
              </a:ln>
            </p:spPr>
            <p:txBody>
              <a:bodyPr/>
              <a:lstStyle/>
              <a:p>
                <a:endParaRPr lang="en-US"/>
              </a:p>
            </p:txBody>
          </p:sp>
          <p:sp>
            <p:nvSpPr>
              <p:cNvPr id="14453" name="Rectangle 26"/>
              <p:cNvSpPr>
                <a:spLocks noChangeArrowheads="1"/>
              </p:cNvSpPr>
              <p:nvPr/>
            </p:nvSpPr>
            <p:spPr bwMode="auto">
              <a:xfrm>
                <a:off x="5160" y="2689"/>
                <a:ext cx="180"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latin typeface="Arial" charset="0"/>
                  </a:rPr>
                  <a:t>2</a:t>
                </a:r>
              </a:p>
            </p:txBody>
          </p:sp>
        </p:grpSp>
        <p:grpSp>
          <p:nvGrpSpPr>
            <p:cNvPr id="14447" name="Group 27"/>
            <p:cNvGrpSpPr>
              <a:grpSpLocks/>
            </p:cNvGrpSpPr>
            <p:nvPr/>
          </p:nvGrpSpPr>
          <p:grpSpPr bwMode="auto">
            <a:xfrm>
              <a:off x="4295" y="1876"/>
              <a:ext cx="191" cy="219"/>
              <a:chOff x="5127" y="1852"/>
              <a:chExt cx="191" cy="219"/>
            </a:xfrm>
          </p:grpSpPr>
          <p:sp>
            <p:nvSpPr>
              <p:cNvPr id="14449" name="Rectangle 28"/>
              <p:cNvSpPr>
                <a:spLocks noChangeArrowheads="1"/>
              </p:cNvSpPr>
              <p:nvPr/>
            </p:nvSpPr>
            <p:spPr bwMode="auto">
              <a:xfrm>
                <a:off x="5127" y="1852"/>
                <a:ext cx="1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000" b="1">
                    <a:solidFill>
                      <a:srgbClr val="000000"/>
                    </a:solidFill>
                    <a:latin typeface="Arial MT" charset="0"/>
                  </a:rPr>
                  <a:t>1</a:t>
                </a:r>
              </a:p>
            </p:txBody>
          </p:sp>
          <p:sp>
            <p:nvSpPr>
              <p:cNvPr id="14450" name="Freeform 29"/>
              <p:cNvSpPr>
                <a:spLocks/>
              </p:cNvSpPr>
              <p:nvPr/>
            </p:nvSpPr>
            <p:spPr bwMode="auto">
              <a:xfrm>
                <a:off x="5127" y="1863"/>
                <a:ext cx="191" cy="205"/>
              </a:xfrm>
              <a:custGeom>
                <a:avLst/>
                <a:gdLst>
                  <a:gd name="T0" fmla="*/ 0 w 191"/>
                  <a:gd name="T1" fmla="*/ 103 h 205"/>
                  <a:gd name="T2" fmla="*/ 7 w 191"/>
                  <a:gd name="T3" fmla="*/ 59 h 205"/>
                  <a:gd name="T4" fmla="*/ 29 w 191"/>
                  <a:gd name="T5" fmla="*/ 26 h 205"/>
                  <a:gd name="T6" fmla="*/ 60 w 191"/>
                  <a:gd name="T7" fmla="*/ 9 h 205"/>
                  <a:gd name="T8" fmla="*/ 94 w 191"/>
                  <a:gd name="T9" fmla="*/ 0 h 205"/>
                  <a:gd name="T10" fmla="*/ 112 w 191"/>
                  <a:gd name="T11" fmla="*/ 2 h 205"/>
                  <a:gd name="T12" fmla="*/ 130 w 191"/>
                  <a:gd name="T13" fmla="*/ 7 h 205"/>
                  <a:gd name="T14" fmla="*/ 161 w 191"/>
                  <a:gd name="T15" fmla="*/ 26 h 205"/>
                  <a:gd name="T16" fmla="*/ 182 w 191"/>
                  <a:gd name="T17" fmla="*/ 58 h 205"/>
                  <a:gd name="T18" fmla="*/ 190 w 191"/>
                  <a:gd name="T19" fmla="*/ 103 h 205"/>
                  <a:gd name="T20" fmla="*/ 189 w 191"/>
                  <a:gd name="T21" fmla="*/ 126 h 205"/>
                  <a:gd name="T22" fmla="*/ 183 w 191"/>
                  <a:gd name="T23" fmla="*/ 146 h 205"/>
                  <a:gd name="T24" fmla="*/ 161 w 191"/>
                  <a:gd name="T25" fmla="*/ 178 h 205"/>
                  <a:gd name="T26" fmla="*/ 130 w 191"/>
                  <a:gd name="T27" fmla="*/ 197 h 205"/>
                  <a:gd name="T28" fmla="*/ 96 w 191"/>
                  <a:gd name="T29" fmla="*/ 204 h 205"/>
                  <a:gd name="T30" fmla="*/ 29 w 191"/>
                  <a:gd name="T31" fmla="*/ 180 h 205"/>
                  <a:gd name="T32" fmla="*/ 8 w 191"/>
                  <a:gd name="T33" fmla="*/ 148 h 205"/>
                  <a:gd name="T34" fmla="*/ 0 w 191"/>
                  <a:gd name="T35" fmla="*/ 103 h 2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205"/>
                  <a:gd name="T56" fmla="*/ 191 w 191"/>
                  <a:gd name="T57" fmla="*/ 205 h 2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205">
                    <a:moveTo>
                      <a:pt x="0" y="103"/>
                    </a:moveTo>
                    <a:lnTo>
                      <a:pt x="7" y="59"/>
                    </a:lnTo>
                    <a:lnTo>
                      <a:pt x="29" y="26"/>
                    </a:lnTo>
                    <a:lnTo>
                      <a:pt x="60" y="9"/>
                    </a:lnTo>
                    <a:lnTo>
                      <a:pt x="94" y="0"/>
                    </a:lnTo>
                    <a:lnTo>
                      <a:pt x="112" y="2"/>
                    </a:lnTo>
                    <a:lnTo>
                      <a:pt x="130" y="7"/>
                    </a:lnTo>
                    <a:lnTo>
                      <a:pt x="161" y="26"/>
                    </a:lnTo>
                    <a:lnTo>
                      <a:pt x="182" y="58"/>
                    </a:lnTo>
                    <a:lnTo>
                      <a:pt x="190" y="103"/>
                    </a:lnTo>
                    <a:lnTo>
                      <a:pt x="189" y="126"/>
                    </a:lnTo>
                    <a:lnTo>
                      <a:pt x="183" y="146"/>
                    </a:lnTo>
                    <a:lnTo>
                      <a:pt x="161" y="178"/>
                    </a:lnTo>
                    <a:lnTo>
                      <a:pt x="130" y="197"/>
                    </a:lnTo>
                    <a:lnTo>
                      <a:pt x="96" y="204"/>
                    </a:lnTo>
                    <a:lnTo>
                      <a:pt x="29" y="180"/>
                    </a:lnTo>
                    <a:lnTo>
                      <a:pt x="8" y="148"/>
                    </a:lnTo>
                    <a:lnTo>
                      <a:pt x="0" y="103"/>
                    </a:lnTo>
                  </a:path>
                </a:pathLst>
              </a:custGeom>
              <a:solidFill>
                <a:schemeClr val="folHlink"/>
              </a:solidFill>
              <a:ln w="12700" cap="rnd">
                <a:solidFill>
                  <a:srgbClr val="000000"/>
                </a:solidFill>
                <a:round/>
                <a:headEnd/>
                <a:tailEnd/>
              </a:ln>
            </p:spPr>
            <p:txBody>
              <a:bodyPr/>
              <a:lstStyle/>
              <a:p>
                <a:endParaRPr lang="en-US"/>
              </a:p>
            </p:txBody>
          </p:sp>
          <p:sp>
            <p:nvSpPr>
              <p:cNvPr id="14451" name="Rectangle 30"/>
              <p:cNvSpPr>
                <a:spLocks noChangeArrowheads="1"/>
              </p:cNvSpPr>
              <p:nvPr/>
            </p:nvSpPr>
            <p:spPr bwMode="auto">
              <a:xfrm>
                <a:off x="5138" y="1877"/>
                <a:ext cx="1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latin typeface="Arial" charset="0"/>
                  </a:rPr>
                  <a:t>1</a:t>
                </a:r>
              </a:p>
            </p:txBody>
          </p:sp>
        </p:grpSp>
        <p:sp>
          <p:nvSpPr>
            <p:cNvPr id="14448" name="Line 31"/>
            <p:cNvSpPr>
              <a:spLocks noChangeShapeType="1"/>
            </p:cNvSpPr>
            <p:nvPr/>
          </p:nvSpPr>
          <p:spPr bwMode="auto">
            <a:xfrm flipH="1">
              <a:off x="2928" y="2880"/>
              <a:ext cx="19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grpSp>
      <p:sp>
        <p:nvSpPr>
          <p:cNvPr id="114720" name="Rectangle 32"/>
          <p:cNvSpPr>
            <a:spLocks noChangeArrowheads="1"/>
          </p:cNvSpPr>
          <p:nvPr/>
        </p:nvSpPr>
        <p:spPr bwMode="auto">
          <a:xfrm>
            <a:off x="690563" y="1587500"/>
            <a:ext cx="535940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228600" indent="-228600">
              <a:lnSpc>
                <a:spcPct val="80000"/>
              </a:lnSpc>
              <a:spcBef>
                <a:spcPct val="40000"/>
              </a:spcBef>
              <a:buFontTx/>
              <a:buChar char="•"/>
            </a:pPr>
            <a:r>
              <a:rPr kumimoji="1" lang="en-US" b="1">
                <a:solidFill>
                  <a:schemeClr val="hlink"/>
                </a:solidFill>
                <a:latin typeface="Arial" charset="0"/>
              </a:rPr>
              <a:t>Two transducers located on opposing sides of the test specimen are used.  One transducer acts as a transmitter, the other as a receiver.</a:t>
            </a:r>
          </a:p>
          <a:p>
            <a:pPr marL="228600" indent="-228600">
              <a:lnSpc>
                <a:spcPct val="80000"/>
              </a:lnSpc>
              <a:spcBef>
                <a:spcPct val="40000"/>
              </a:spcBef>
              <a:buFontTx/>
              <a:buChar char="•"/>
            </a:pPr>
            <a:r>
              <a:rPr kumimoji="1" lang="en-US" b="1">
                <a:solidFill>
                  <a:schemeClr val="hlink"/>
                </a:solidFill>
                <a:latin typeface="Arial" charset="0"/>
              </a:rPr>
              <a:t>Discontinuities in the sound path will result in a partial or total loss of sound being transmitted and be indicated by a decrease in the received signal amplitude.</a:t>
            </a:r>
          </a:p>
          <a:p>
            <a:pPr marL="228600" indent="-228600">
              <a:lnSpc>
                <a:spcPct val="80000"/>
              </a:lnSpc>
              <a:spcBef>
                <a:spcPct val="40000"/>
              </a:spcBef>
              <a:buFontTx/>
              <a:buChar char="•"/>
            </a:pPr>
            <a:r>
              <a:rPr kumimoji="1" lang="en-US" b="1">
                <a:solidFill>
                  <a:schemeClr val="hlink"/>
                </a:solidFill>
                <a:latin typeface="Arial" charset="0"/>
              </a:rPr>
              <a:t>Through transmission is useful in detecting discontinuities that are not good reflectors, and when signal strength is weak.  It does not provide depth information.</a:t>
            </a:r>
          </a:p>
        </p:txBody>
      </p:sp>
      <p:grpSp>
        <p:nvGrpSpPr>
          <p:cNvPr id="5" name="Group 33"/>
          <p:cNvGrpSpPr>
            <a:grpSpLocks/>
          </p:cNvGrpSpPr>
          <p:nvPr/>
        </p:nvGrpSpPr>
        <p:grpSpPr bwMode="auto">
          <a:xfrm>
            <a:off x="6118225" y="1700213"/>
            <a:ext cx="2625725" cy="2484437"/>
            <a:chOff x="3854" y="879"/>
            <a:chExt cx="1654" cy="1565"/>
          </a:xfrm>
        </p:grpSpPr>
        <p:sp>
          <p:nvSpPr>
            <p:cNvPr id="14344" name="Rectangle 34"/>
            <p:cNvSpPr>
              <a:spLocks noChangeArrowheads="1"/>
            </p:cNvSpPr>
            <p:nvPr/>
          </p:nvSpPr>
          <p:spPr bwMode="auto">
            <a:xfrm>
              <a:off x="3854" y="879"/>
              <a:ext cx="1654" cy="1565"/>
            </a:xfrm>
            <a:prstGeom prst="rect">
              <a:avLst/>
            </a:prstGeom>
            <a:solidFill>
              <a:schemeClr val="hlink"/>
            </a:solidFill>
            <a:ln w="12700">
              <a:solidFill>
                <a:schemeClr val="tx1"/>
              </a:solidFill>
              <a:miter lim="800000"/>
              <a:headEnd/>
              <a:tailEnd/>
            </a:ln>
          </p:spPr>
          <p:txBody>
            <a:bodyPr wrap="none" anchor="ctr"/>
            <a:lstStyle/>
            <a:p>
              <a:pPr algn="ctr" eaLnBrk="1" hangingPunct="1"/>
              <a:endParaRPr lang="en-IN"/>
            </a:p>
          </p:txBody>
        </p:sp>
        <p:grpSp>
          <p:nvGrpSpPr>
            <p:cNvPr id="14345" name="Group 35"/>
            <p:cNvGrpSpPr>
              <a:grpSpLocks/>
            </p:cNvGrpSpPr>
            <p:nvPr/>
          </p:nvGrpSpPr>
          <p:grpSpPr bwMode="auto">
            <a:xfrm>
              <a:off x="3885" y="1128"/>
              <a:ext cx="615" cy="415"/>
              <a:chOff x="598" y="1801"/>
              <a:chExt cx="781" cy="536"/>
            </a:xfrm>
          </p:grpSpPr>
          <p:sp>
            <p:nvSpPr>
              <p:cNvPr id="14413" name="Freeform 36"/>
              <p:cNvSpPr>
                <a:spLocks/>
              </p:cNvSpPr>
              <p:nvPr/>
            </p:nvSpPr>
            <p:spPr bwMode="auto">
              <a:xfrm>
                <a:off x="686" y="2127"/>
                <a:ext cx="214" cy="184"/>
              </a:xfrm>
              <a:custGeom>
                <a:avLst/>
                <a:gdLst>
                  <a:gd name="T0" fmla="*/ 0 w 214"/>
                  <a:gd name="T1" fmla="*/ 150 h 184"/>
                  <a:gd name="T2" fmla="*/ 4 w 214"/>
                  <a:gd name="T3" fmla="*/ 162 h 184"/>
                  <a:gd name="T4" fmla="*/ 11 w 214"/>
                  <a:gd name="T5" fmla="*/ 173 h 184"/>
                  <a:gd name="T6" fmla="*/ 34 w 214"/>
                  <a:gd name="T7" fmla="*/ 183 h 184"/>
                  <a:gd name="T8" fmla="*/ 180 w 214"/>
                  <a:gd name="T9" fmla="*/ 183 h 184"/>
                  <a:gd name="T10" fmla="*/ 202 w 214"/>
                  <a:gd name="T11" fmla="*/ 173 h 184"/>
                  <a:gd name="T12" fmla="*/ 213 w 214"/>
                  <a:gd name="T13" fmla="*/ 150 h 184"/>
                  <a:gd name="T14" fmla="*/ 213 w 214"/>
                  <a:gd name="T15" fmla="*/ 33 h 184"/>
                  <a:gd name="T16" fmla="*/ 202 w 214"/>
                  <a:gd name="T17" fmla="*/ 10 h 184"/>
                  <a:gd name="T18" fmla="*/ 180 w 214"/>
                  <a:gd name="T19" fmla="*/ 0 h 184"/>
                  <a:gd name="T20" fmla="*/ 34 w 214"/>
                  <a:gd name="T21" fmla="*/ 0 h 184"/>
                  <a:gd name="T22" fmla="*/ 22 w 214"/>
                  <a:gd name="T23" fmla="*/ 2 h 184"/>
                  <a:gd name="T24" fmla="*/ 12 w 214"/>
                  <a:gd name="T25" fmla="*/ 9 h 184"/>
                  <a:gd name="T26" fmla="*/ 0 w 214"/>
                  <a:gd name="T27" fmla="*/ 33 h 184"/>
                  <a:gd name="T28" fmla="*/ 0 w 214"/>
                  <a:gd name="T29" fmla="*/ 150 h 1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84"/>
                  <a:gd name="T47" fmla="*/ 214 w 214"/>
                  <a:gd name="T48" fmla="*/ 184 h 1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84">
                    <a:moveTo>
                      <a:pt x="0" y="150"/>
                    </a:moveTo>
                    <a:lnTo>
                      <a:pt x="4" y="162"/>
                    </a:lnTo>
                    <a:lnTo>
                      <a:pt x="11" y="173"/>
                    </a:lnTo>
                    <a:lnTo>
                      <a:pt x="34" y="183"/>
                    </a:lnTo>
                    <a:lnTo>
                      <a:pt x="180" y="183"/>
                    </a:lnTo>
                    <a:lnTo>
                      <a:pt x="202" y="173"/>
                    </a:lnTo>
                    <a:lnTo>
                      <a:pt x="213" y="150"/>
                    </a:lnTo>
                    <a:lnTo>
                      <a:pt x="213" y="33"/>
                    </a:lnTo>
                    <a:lnTo>
                      <a:pt x="202" y="10"/>
                    </a:lnTo>
                    <a:lnTo>
                      <a:pt x="180" y="0"/>
                    </a:lnTo>
                    <a:lnTo>
                      <a:pt x="34" y="0"/>
                    </a:lnTo>
                    <a:lnTo>
                      <a:pt x="22" y="2"/>
                    </a:lnTo>
                    <a:lnTo>
                      <a:pt x="12" y="9"/>
                    </a:lnTo>
                    <a:lnTo>
                      <a:pt x="0" y="33"/>
                    </a:lnTo>
                    <a:lnTo>
                      <a:pt x="0" y="150"/>
                    </a:lnTo>
                  </a:path>
                </a:pathLst>
              </a:custGeom>
              <a:noFill/>
              <a:ln w="12700" cap="rnd">
                <a:solidFill>
                  <a:srgbClr val="81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14" name="AutoShape 37"/>
              <p:cNvSpPr>
                <a:spLocks noChangeArrowheads="1"/>
              </p:cNvSpPr>
              <p:nvPr/>
            </p:nvSpPr>
            <p:spPr bwMode="auto">
              <a:xfrm>
                <a:off x="668" y="2082"/>
                <a:ext cx="247" cy="166"/>
              </a:xfrm>
              <a:prstGeom prst="roundRect">
                <a:avLst>
                  <a:gd name="adj" fmla="val 17588"/>
                </a:avLst>
              </a:prstGeom>
              <a:solidFill>
                <a:srgbClr val="FFFFFF"/>
              </a:solidFill>
              <a:ln w="12700">
                <a:solidFill>
                  <a:srgbClr val="FFFFFF"/>
                </a:solidFill>
                <a:round/>
                <a:headEnd/>
                <a:tailEnd/>
              </a:ln>
            </p:spPr>
            <p:txBody>
              <a:bodyPr wrap="none" anchor="ctr"/>
              <a:lstStyle/>
              <a:p>
                <a:pPr algn="ctr" eaLnBrk="1" hangingPunct="1"/>
                <a:endParaRPr lang="en-IN"/>
              </a:p>
            </p:txBody>
          </p:sp>
          <p:sp>
            <p:nvSpPr>
              <p:cNvPr id="14415" name="Freeform 38"/>
              <p:cNvSpPr>
                <a:spLocks/>
              </p:cNvSpPr>
              <p:nvPr/>
            </p:nvSpPr>
            <p:spPr bwMode="auto">
              <a:xfrm>
                <a:off x="1238" y="1894"/>
                <a:ext cx="141" cy="344"/>
              </a:xfrm>
              <a:custGeom>
                <a:avLst/>
                <a:gdLst>
                  <a:gd name="T0" fmla="*/ 0 w 141"/>
                  <a:gd name="T1" fmla="*/ 310 h 344"/>
                  <a:gd name="T2" fmla="*/ 3 w 141"/>
                  <a:gd name="T3" fmla="*/ 322 h 344"/>
                  <a:gd name="T4" fmla="*/ 11 w 141"/>
                  <a:gd name="T5" fmla="*/ 333 h 344"/>
                  <a:gd name="T6" fmla="*/ 35 w 141"/>
                  <a:gd name="T7" fmla="*/ 343 h 344"/>
                  <a:gd name="T8" fmla="*/ 107 w 141"/>
                  <a:gd name="T9" fmla="*/ 343 h 344"/>
                  <a:gd name="T10" fmla="*/ 129 w 141"/>
                  <a:gd name="T11" fmla="*/ 334 h 344"/>
                  <a:gd name="T12" fmla="*/ 140 w 141"/>
                  <a:gd name="T13" fmla="*/ 310 h 344"/>
                  <a:gd name="T14" fmla="*/ 140 w 141"/>
                  <a:gd name="T15" fmla="*/ 33 h 344"/>
                  <a:gd name="T16" fmla="*/ 129 w 141"/>
                  <a:gd name="T17" fmla="*/ 10 h 344"/>
                  <a:gd name="T18" fmla="*/ 107 w 141"/>
                  <a:gd name="T19" fmla="*/ 0 h 344"/>
                  <a:gd name="T20" fmla="*/ 35 w 141"/>
                  <a:gd name="T21" fmla="*/ 0 h 344"/>
                  <a:gd name="T22" fmla="*/ 23 w 141"/>
                  <a:gd name="T23" fmla="*/ 3 h 344"/>
                  <a:gd name="T24" fmla="*/ 12 w 141"/>
                  <a:gd name="T25" fmla="*/ 10 h 344"/>
                  <a:gd name="T26" fmla="*/ 0 w 141"/>
                  <a:gd name="T27" fmla="*/ 33 h 344"/>
                  <a:gd name="T28" fmla="*/ 0 w 141"/>
                  <a:gd name="T29" fmla="*/ 310 h 3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
                  <a:gd name="T46" fmla="*/ 0 h 344"/>
                  <a:gd name="T47" fmla="*/ 141 w 141"/>
                  <a:gd name="T48" fmla="*/ 344 h 3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 h="344">
                    <a:moveTo>
                      <a:pt x="0" y="310"/>
                    </a:moveTo>
                    <a:lnTo>
                      <a:pt x="3" y="322"/>
                    </a:lnTo>
                    <a:lnTo>
                      <a:pt x="11" y="333"/>
                    </a:lnTo>
                    <a:lnTo>
                      <a:pt x="35" y="343"/>
                    </a:lnTo>
                    <a:lnTo>
                      <a:pt x="107" y="343"/>
                    </a:lnTo>
                    <a:lnTo>
                      <a:pt x="129" y="334"/>
                    </a:lnTo>
                    <a:lnTo>
                      <a:pt x="140" y="310"/>
                    </a:lnTo>
                    <a:lnTo>
                      <a:pt x="140" y="33"/>
                    </a:lnTo>
                    <a:lnTo>
                      <a:pt x="129" y="10"/>
                    </a:lnTo>
                    <a:lnTo>
                      <a:pt x="107" y="0"/>
                    </a:lnTo>
                    <a:lnTo>
                      <a:pt x="35" y="0"/>
                    </a:lnTo>
                    <a:lnTo>
                      <a:pt x="23" y="3"/>
                    </a:lnTo>
                    <a:lnTo>
                      <a:pt x="12" y="10"/>
                    </a:lnTo>
                    <a:lnTo>
                      <a:pt x="0" y="33"/>
                    </a:lnTo>
                    <a:lnTo>
                      <a:pt x="0" y="310"/>
                    </a:lnTo>
                  </a:path>
                </a:pathLst>
              </a:custGeom>
              <a:noFill/>
              <a:ln w="12700" cap="rnd">
                <a:solidFill>
                  <a:srgbClr val="81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16" name="Freeform 39"/>
              <p:cNvSpPr>
                <a:spLocks/>
              </p:cNvSpPr>
              <p:nvPr/>
            </p:nvSpPr>
            <p:spPr bwMode="auto">
              <a:xfrm>
                <a:off x="1204" y="1894"/>
                <a:ext cx="140" cy="344"/>
              </a:xfrm>
              <a:custGeom>
                <a:avLst/>
                <a:gdLst>
                  <a:gd name="T0" fmla="*/ 0 w 140"/>
                  <a:gd name="T1" fmla="*/ 310 h 344"/>
                  <a:gd name="T2" fmla="*/ 3 w 140"/>
                  <a:gd name="T3" fmla="*/ 322 h 344"/>
                  <a:gd name="T4" fmla="*/ 11 w 140"/>
                  <a:gd name="T5" fmla="*/ 333 h 344"/>
                  <a:gd name="T6" fmla="*/ 33 w 140"/>
                  <a:gd name="T7" fmla="*/ 343 h 344"/>
                  <a:gd name="T8" fmla="*/ 105 w 140"/>
                  <a:gd name="T9" fmla="*/ 343 h 344"/>
                  <a:gd name="T10" fmla="*/ 128 w 140"/>
                  <a:gd name="T11" fmla="*/ 334 h 344"/>
                  <a:gd name="T12" fmla="*/ 139 w 140"/>
                  <a:gd name="T13" fmla="*/ 310 h 344"/>
                  <a:gd name="T14" fmla="*/ 139 w 140"/>
                  <a:gd name="T15" fmla="*/ 33 h 344"/>
                  <a:gd name="T16" fmla="*/ 128 w 140"/>
                  <a:gd name="T17" fmla="*/ 10 h 344"/>
                  <a:gd name="T18" fmla="*/ 105 w 140"/>
                  <a:gd name="T19" fmla="*/ 0 h 344"/>
                  <a:gd name="T20" fmla="*/ 33 w 140"/>
                  <a:gd name="T21" fmla="*/ 0 h 344"/>
                  <a:gd name="T22" fmla="*/ 21 w 140"/>
                  <a:gd name="T23" fmla="*/ 3 h 344"/>
                  <a:gd name="T24" fmla="*/ 11 w 140"/>
                  <a:gd name="T25" fmla="*/ 10 h 344"/>
                  <a:gd name="T26" fmla="*/ 0 w 140"/>
                  <a:gd name="T27" fmla="*/ 33 h 344"/>
                  <a:gd name="T28" fmla="*/ 0 w 140"/>
                  <a:gd name="T29" fmla="*/ 310 h 3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344"/>
                  <a:gd name="T47" fmla="*/ 140 w 140"/>
                  <a:gd name="T48" fmla="*/ 344 h 3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344">
                    <a:moveTo>
                      <a:pt x="0" y="310"/>
                    </a:moveTo>
                    <a:lnTo>
                      <a:pt x="3" y="322"/>
                    </a:lnTo>
                    <a:lnTo>
                      <a:pt x="11" y="333"/>
                    </a:lnTo>
                    <a:lnTo>
                      <a:pt x="33" y="343"/>
                    </a:lnTo>
                    <a:lnTo>
                      <a:pt x="105" y="343"/>
                    </a:lnTo>
                    <a:lnTo>
                      <a:pt x="128" y="334"/>
                    </a:lnTo>
                    <a:lnTo>
                      <a:pt x="139" y="310"/>
                    </a:lnTo>
                    <a:lnTo>
                      <a:pt x="139" y="33"/>
                    </a:lnTo>
                    <a:lnTo>
                      <a:pt x="128" y="10"/>
                    </a:lnTo>
                    <a:lnTo>
                      <a:pt x="105" y="0"/>
                    </a:lnTo>
                    <a:lnTo>
                      <a:pt x="33" y="0"/>
                    </a:lnTo>
                    <a:lnTo>
                      <a:pt x="21" y="3"/>
                    </a:lnTo>
                    <a:lnTo>
                      <a:pt x="11" y="10"/>
                    </a:lnTo>
                    <a:lnTo>
                      <a:pt x="0" y="33"/>
                    </a:lnTo>
                    <a:lnTo>
                      <a:pt x="0" y="310"/>
                    </a:lnTo>
                  </a:path>
                </a:pathLst>
              </a:custGeom>
              <a:solidFill>
                <a:srgbClr val="FFFFFF"/>
              </a:solidFill>
              <a:ln w="12700" cap="rnd">
                <a:solidFill>
                  <a:srgbClr val="FFFFFF"/>
                </a:solidFill>
                <a:round/>
                <a:headEnd/>
                <a:tailEnd/>
              </a:ln>
            </p:spPr>
            <p:txBody>
              <a:bodyPr/>
              <a:lstStyle/>
              <a:p>
                <a:endParaRPr lang="en-US"/>
              </a:p>
            </p:txBody>
          </p:sp>
          <p:sp>
            <p:nvSpPr>
              <p:cNvPr id="14417" name="Freeform 40"/>
              <p:cNvSpPr>
                <a:spLocks/>
              </p:cNvSpPr>
              <p:nvPr/>
            </p:nvSpPr>
            <p:spPr bwMode="auto">
              <a:xfrm>
                <a:off x="598" y="1819"/>
                <a:ext cx="607" cy="492"/>
              </a:xfrm>
              <a:custGeom>
                <a:avLst/>
                <a:gdLst>
                  <a:gd name="T0" fmla="*/ 606 w 607"/>
                  <a:gd name="T1" fmla="*/ 0 h 492"/>
                  <a:gd name="T2" fmla="*/ 559 w 607"/>
                  <a:gd name="T3" fmla="*/ 45 h 492"/>
                  <a:gd name="T4" fmla="*/ 0 w 607"/>
                  <a:gd name="T5" fmla="*/ 45 h 492"/>
                  <a:gd name="T6" fmla="*/ 0 w 607"/>
                  <a:gd name="T7" fmla="*/ 447 h 492"/>
                  <a:gd name="T8" fmla="*/ 559 w 607"/>
                  <a:gd name="T9" fmla="*/ 447 h 492"/>
                  <a:gd name="T10" fmla="*/ 606 w 607"/>
                  <a:gd name="T11" fmla="*/ 491 h 492"/>
                  <a:gd name="T12" fmla="*/ 606 w 607"/>
                  <a:gd name="T13" fmla="*/ 0 h 492"/>
                  <a:gd name="T14" fmla="*/ 0 60000 65536"/>
                  <a:gd name="T15" fmla="*/ 0 60000 65536"/>
                  <a:gd name="T16" fmla="*/ 0 60000 65536"/>
                  <a:gd name="T17" fmla="*/ 0 60000 65536"/>
                  <a:gd name="T18" fmla="*/ 0 60000 65536"/>
                  <a:gd name="T19" fmla="*/ 0 60000 65536"/>
                  <a:gd name="T20" fmla="*/ 0 60000 65536"/>
                  <a:gd name="T21" fmla="*/ 0 w 607"/>
                  <a:gd name="T22" fmla="*/ 0 h 492"/>
                  <a:gd name="T23" fmla="*/ 607 w 607"/>
                  <a:gd name="T24" fmla="*/ 492 h 4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7" h="492">
                    <a:moveTo>
                      <a:pt x="606" y="0"/>
                    </a:moveTo>
                    <a:lnTo>
                      <a:pt x="559" y="45"/>
                    </a:lnTo>
                    <a:lnTo>
                      <a:pt x="0" y="45"/>
                    </a:lnTo>
                    <a:lnTo>
                      <a:pt x="0" y="447"/>
                    </a:lnTo>
                    <a:lnTo>
                      <a:pt x="559" y="447"/>
                    </a:lnTo>
                    <a:lnTo>
                      <a:pt x="606" y="491"/>
                    </a:lnTo>
                    <a:lnTo>
                      <a:pt x="606"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18" name="Line 41"/>
              <p:cNvSpPr>
                <a:spLocks noChangeShapeType="1"/>
              </p:cNvSpPr>
              <p:nvPr/>
            </p:nvSpPr>
            <p:spPr bwMode="auto">
              <a:xfrm flipV="1">
                <a:off x="1212" y="1819"/>
                <a:ext cx="0" cy="49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4419" name="Line 42"/>
              <p:cNvSpPr>
                <a:spLocks noChangeShapeType="1"/>
              </p:cNvSpPr>
              <p:nvPr/>
            </p:nvSpPr>
            <p:spPr bwMode="auto">
              <a:xfrm flipV="1">
                <a:off x="1225" y="1820"/>
                <a:ext cx="0" cy="49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4420" name="Line 43"/>
              <p:cNvSpPr>
                <a:spLocks noChangeShapeType="1"/>
              </p:cNvSpPr>
              <p:nvPr/>
            </p:nvSpPr>
            <p:spPr bwMode="auto">
              <a:xfrm flipV="1">
                <a:off x="1238" y="1815"/>
                <a:ext cx="0" cy="5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4421" name="Line 44"/>
              <p:cNvSpPr>
                <a:spLocks noChangeShapeType="1"/>
              </p:cNvSpPr>
              <p:nvPr/>
            </p:nvSpPr>
            <p:spPr bwMode="auto">
              <a:xfrm flipV="1">
                <a:off x="1251" y="1808"/>
                <a:ext cx="0" cy="52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4422" name="Line 45"/>
              <p:cNvSpPr>
                <a:spLocks noChangeShapeType="1"/>
              </p:cNvSpPr>
              <p:nvPr/>
            </p:nvSpPr>
            <p:spPr bwMode="auto">
              <a:xfrm flipV="1">
                <a:off x="1265" y="1812"/>
                <a:ext cx="0" cy="51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4423" name="Line 46"/>
              <p:cNvSpPr>
                <a:spLocks noChangeShapeType="1"/>
              </p:cNvSpPr>
              <p:nvPr/>
            </p:nvSpPr>
            <p:spPr bwMode="auto">
              <a:xfrm flipV="1">
                <a:off x="1278" y="1815"/>
                <a:ext cx="0" cy="5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4424" name="Line 47"/>
              <p:cNvSpPr>
                <a:spLocks noChangeShapeType="1"/>
              </p:cNvSpPr>
              <p:nvPr/>
            </p:nvSpPr>
            <p:spPr bwMode="auto">
              <a:xfrm flipV="1">
                <a:off x="1291" y="1817"/>
                <a:ext cx="0" cy="50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4425" name="Freeform 48"/>
              <p:cNvSpPr>
                <a:spLocks/>
              </p:cNvSpPr>
              <p:nvPr/>
            </p:nvSpPr>
            <p:spPr bwMode="auto">
              <a:xfrm>
                <a:off x="1202" y="1801"/>
                <a:ext cx="111" cy="26"/>
              </a:xfrm>
              <a:custGeom>
                <a:avLst/>
                <a:gdLst>
                  <a:gd name="T0" fmla="*/ 0 w 111"/>
                  <a:gd name="T1" fmla="*/ 21 h 26"/>
                  <a:gd name="T2" fmla="*/ 25 w 111"/>
                  <a:gd name="T3" fmla="*/ 11 h 26"/>
                  <a:gd name="T4" fmla="*/ 50 w 111"/>
                  <a:gd name="T5" fmla="*/ 0 h 26"/>
                  <a:gd name="T6" fmla="*/ 74 w 111"/>
                  <a:gd name="T7" fmla="*/ 4 h 26"/>
                  <a:gd name="T8" fmla="*/ 85 w 111"/>
                  <a:gd name="T9" fmla="*/ 11 h 26"/>
                  <a:gd name="T10" fmla="*/ 110 w 111"/>
                  <a:gd name="T11" fmla="*/ 25 h 26"/>
                  <a:gd name="T12" fmla="*/ 0 60000 65536"/>
                  <a:gd name="T13" fmla="*/ 0 60000 65536"/>
                  <a:gd name="T14" fmla="*/ 0 60000 65536"/>
                  <a:gd name="T15" fmla="*/ 0 60000 65536"/>
                  <a:gd name="T16" fmla="*/ 0 60000 65536"/>
                  <a:gd name="T17" fmla="*/ 0 60000 65536"/>
                  <a:gd name="T18" fmla="*/ 0 w 111"/>
                  <a:gd name="T19" fmla="*/ 0 h 26"/>
                  <a:gd name="T20" fmla="*/ 111 w 11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11" h="26">
                    <a:moveTo>
                      <a:pt x="0" y="21"/>
                    </a:moveTo>
                    <a:lnTo>
                      <a:pt x="25" y="11"/>
                    </a:lnTo>
                    <a:lnTo>
                      <a:pt x="50" y="0"/>
                    </a:lnTo>
                    <a:lnTo>
                      <a:pt x="74" y="4"/>
                    </a:lnTo>
                    <a:lnTo>
                      <a:pt x="85" y="11"/>
                    </a:lnTo>
                    <a:lnTo>
                      <a:pt x="110" y="2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26" name="Freeform 49"/>
              <p:cNvSpPr>
                <a:spLocks/>
              </p:cNvSpPr>
              <p:nvPr/>
            </p:nvSpPr>
            <p:spPr bwMode="auto">
              <a:xfrm>
                <a:off x="1202" y="2312"/>
                <a:ext cx="110" cy="25"/>
              </a:xfrm>
              <a:custGeom>
                <a:avLst/>
                <a:gdLst>
                  <a:gd name="T0" fmla="*/ 0 w 110"/>
                  <a:gd name="T1" fmla="*/ 3 h 25"/>
                  <a:gd name="T2" fmla="*/ 24 w 110"/>
                  <a:gd name="T3" fmla="*/ 14 h 25"/>
                  <a:gd name="T4" fmla="*/ 48 w 110"/>
                  <a:gd name="T5" fmla="*/ 24 h 25"/>
                  <a:gd name="T6" fmla="*/ 73 w 110"/>
                  <a:gd name="T7" fmla="*/ 21 h 25"/>
                  <a:gd name="T8" fmla="*/ 84 w 110"/>
                  <a:gd name="T9" fmla="*/ 14 h 25"/>
                  <a:gd name="T10" fmla="*/ 109 w 110"/>
                  <a:gd name="T11" fmla="*/ 0 h 25"/>
                  <a:gd name="T12" fmla="*/ 0 60000 65536"/>
                  <a:gd name="T13" fmla="*/ 0 60000 65536"/>
                  <a:gd name="T14" fmla="*/ 0 60000 65536"/>
                  <a:gd name="T15" fmla="*/ 0 60000 65536"/>
                  <a:gd name="T16" fmla="*/ 0 60000 65536"/>
                  <a:gd name="T17" fmla="*/ 0 60000 65536"/>
                  <a:gd name="T18" fmla="*/ 0 w 110"/>
                  <a:gd name="T19" fmla="*/ 0 h 25"/>
                  <a:gd name="T20" fmla="*/ 110 w 11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10" h="25">
                    <a:moveTo>
                      <a:pt x="0" y="3"/>
                    </a:moveTo>
                    <a:lnTo>
                      <a:pt x="24" y="14"/>
                    </a:lnTo>
                    <a:lnTo>
                      <a:pt x="48" y="24"/>
                    </a:lnTo>
                    <a:lnTo>
                      <a:pt x="73" y="21"/>
                    </a:lnTo>
                    <a:lnTo>
                      <a:pt x="84" y="14"/>
                    </a:lnTo>
                    <a:lnTo>
                      <a:pt x="10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27" name="Line 50"/>
              <p:cNvSpPr>
                <a:spLocks noChangeShapeType="1"/>
              </p:cNvSpPr>
              <p:nvPr/>
            </p:nvSpPr>
            <p:spPr bwMode="auto">
              <a:xfrm flipV="1">
                <a:off x="1311" y="1831"/>
                <a:ext cx="0" cy="47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grpSp>
        <p:sp>
          <p:nvSpPr>
            <p:cNvPr id="14346" name="Freeform 51"/>
            <p:cNvSpPr>
              <a:spLocks/>
            </p:cNvSpPr>
            <p:nvPr/>
          </p:nvSpPr>
          <p:spPr bwMode="auto">
            <a:xfrm>
              <a:off x="5201" y="1377"/>
              <a:ext cx="168" cy="143"/>
            </a:xfrm>
            <a:custGeom>
              <a:avLst/>
              <a:gdLst>
                <a:gd name="T0" fmla="*/ 104 w 213"/>
                <a:gd name="T1" fmla="*/ 69 h 185"/>
                <a:gd name="T2" fmla="*/ 103 w 213"/>
                <a:gd name="T3" fmla="*/ 74 h 185"/>
                <a:gd name="T4" fmla="*/ 99 w 213"/>
                <a:gd name="T5" fmla="*/ 80 h 185"/>
                <a:gd name="T6" fmla="*/ 88 w 213"/>
                <a:gd name="T7" fmla="*/ 85 h 185"/>
                <a:gd name="T8" fmla="*/ 17 w 213"/>
                <a:gd name="T9" fmla="*/ 85 h 185"/>
                <a:gd name="T10" fmla="*/ 6 w 213"/>
                <a:gd name="T11" fmla="*/ 80 h 185"/>
                <a:gd name="T12" fmla="*/ 0 w 213"/>
                <a:gd name="T13" fmla="*/ 69 h 185"/>
                <a:gd name="T14" fmla="*/ 0 w 213"/>
                <a:gd name="T15" fmla="*/ 15 h 185"/>
                <a:gd name="T16" fmla="*/ 6 w 213"/>
                <a:gd name="T17" fmla="*/ 5 h 185"/>
                <a:gd name="T18" fmla="*/ 17 w 213"/>
                <a:gd name="T19" fmla="*/ 0 h 185"/>
                <a:gd name="T20" fmla="*/ 88 w 213"/>
                <a:gd name="T21" fmla="*/ 0 h 185"/>
                <a:gd name="T22" fmla="*/ 94 w 213"/>
                <a:gd name="T23" fmla="*/ 2 h 185"/>
                <a:gd name="T24" fmla="*/ 99 w 213"/>
                <a:gd name="T25" fmla="*/ 5 h 185"/>
                <a:gd name="T26" fmla="*/ 104 w 213"/>
                <a:gd name="T27" fmla="*/ 15 h 185"/>
                <a:gd name="T28" fmla="*/ 104 w 213"/>
                <a:gd name="T29" fmla="*/ 69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185"/>
                <a:gd name="T47" fmla="*/ 213 w 213"/>
                <a:gd name="T48" fmla="*/ 185 h 1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185">
                  <a:moveTo>
                    <a:pt x="212" y="149"/>
                  </a:moveTo>
                  <a:lnTo>
                    <a:pt x="209" y="161"/>
                  </a:lnTo>
                  <a:lnTo>
                    <a:pt x="203" y="172"/>
                  </a:lnTo>
                  <a:lnTo>
                    <a:pt x="179" y="184"/>
                  </a:lnTo>
                  <a:lnTo>
                    <a:pt x="33" y="184"/>
                  </a:lnTo>
                  <a:lnTo>
                    <a:pt x="11" y="172"/>
                  </a:lnTo>
                  <a:lnTo>
                    <a:pt x="0" y="149"/>
                  </a:lnTo>
                  <a:lnTo>
                    <a:pt x="0" y="33"/>
                  </a:lnTo>
                  <a:lnTo>
                    <a:pt x="11" y="10"/>
                  </a:lnTo>
                  <a:lnTo>
                    <a:pt x="33" y="0"/>
                  </a:lnTo>
                  <a:lnTo>
                    <a:pt x="179" y="0"/>
                  </a:lnTo>
                  <a:lnTo>
                    <a:pt x="191" y="2"/>
                  </a:lnTo>
                  <a:lnTo>
                    <a:pt x="201" y="10"/>
                  </a:lnTo>
                  <a:lnTo>
                    <a:pt x="212" y="33"/>
                  </a:lnTo>
                  <a:lnTo>
                    <a:pt x="212" y="149"/>
                  </a:lnTo>
                </a:path>
              </a:pathLst>
            </a:custGeom>
            <a:noFill/>
            <a:ln w="12700" cap="rnd">
              <a:solidFill>
                <a:srgbClr val="81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7" name="Rectangle 52"/>
            <p:cNvSpPr>
              <a:spLocks noChangeArrowheads="1"/>
            </p:cNvSpPr>
            <p:nvPr/>
          </p:nvSpPr>
          <p:spPr bwMode="auto">
            <a:xfrm>
              <a:off x="5177" y="1338"/>
              <a:ext cx="200" cy="136"/>
            </a:xfrm>
            <a:prstGeom prst="rect">
              <a:avLst/>
            </a:prstGeom>
            <a:solidFill>
              <a:srgbClr val="FFFFFF"/>
            </a:solidFill>
            <a:ln w="12700">
              <a:solidFill>
                <a:srgbClr val="FFFFFF"/>
              </a:solidFill>
              <a:miter lim="800000"/>
              <a:headEnd/>
              <a:tailEnd/>
            </a:ln>
          </p:spPr>
          <p:txBody>
            <a:bodyPr wrap="none" anchor="ctr"/>
            <a:lstStyle/>
            <a:p>
              <a:pPr algn="ctr" eaLnBrk="1" hangingPunct="1"/>
              <a:endParaRPr lang="en-IN"/>
            </a:p>
          </p:txBody>
        </p:sp>
        <p:sp>
          <p:nvSpPr>
            <p:cNvPr id="14348" name="Freeform 53"/>
            <p:cNvSpPr>
              <a:spLocks/>
            </p:cNvSpPr>
            <p:nvPr/>
          </p:nvSpPr>
          <p:spPr bwMode="auto">
            <a:xfrm>
              <a:off x="4825" y="1196"/>
              <a:ext cx="110" cy="267"/>
            </a:xfrm>
            <a:custGeom>
              <a:avLst/>
              <a:gdLst>
                <a:gd name="T0" fmla="*/ 68 w 140"/>
                <a:gd name="T1" fmla="*/ 145 h 345"/>
                <a:gd name="T2" fmla="*/ 65 w 140"/>
                <a:gd name="T3" fmla="*/ 149 h 345"/>
                <a:gd name="T4" fmla="*/ 62 w 140"/>
                <a:gd name="T5" fmla="*/ 155 h 345"/>
                <a:gd name="T6" fmla="*/ 51 w 140"/>
                <a:gd name="T7" fmla="*/ 159 h 345"/>
                <a:gd name="T8" fmla="*/ 16 w 140"/>
                <a:gd name="T9" fmla="*/ 159 h 345"/>
                <a:gd name="T10" fmla="*/ 5 w 140"/>
                <a:gd name="T11" fmla="*/ 155 h 345"/>
                <a:gd name="T12" fmla="*/ 0 w 140"/>
                <a:gd name="T13" fmla="*/ 145 h 345"/>
                <a:gd name="T14" fmla="*/ 0 w 140"/>
                <a:gd name="T15" fmla="*/ 15 h 345"/>
                <a:gd name="T16" fmla="*/ 5 w 140"/>
                <a:gd name="T17" fmla="*/ 5 h 345"/>
                <a:gd name="T18" fmla="*/ 16 w 140"/>
                <a:gd name="T19" fmla="*/ 0 h 345"/>
                <a:gd name="T20" fmla="*/ 51 w 140"/>
                <a:gd name="T21" fmla="*/ 0 h 345"/>
                <a:gd name="T22" fmla="*/ 57 w 140"/>
                <a:gd name="T23" fmla="*/ 2 h 345"/>
                <a:gd name="T24" fmla="*/ 62 w 140"/>
                <a:gd name="T25" fmla="*/ 5 h 345"/>
                <a:gd name="T26" fmla="*/ 68 w 140"/>
                <a:gd name="T27" fmla="*/ 15 h 345"/>
                <a:gd name="T28" fmla="*/ 68 w 140"/>
                <a:gd name="T29" fmla="*/ 145 h 3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345"/>
                <a:gd name="T47" fmla="*/ 140 w 140"/>
                <a:gd name="T48" fmla="*/ 345 h 3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345">
                  <a:moveTo>
                    <a:pt x="139" y="311"/>
                  </a:moveTo>
                  <a:lnTo>
                    <a:pt x="135" y="323"/>
                  </a:lnTo>
                  <a:lnTo>
                    <a:pt x="128" y="334"/>
                  </a:lnTo>
                  <a:lnTo>
                    <a:pt x="105" y="344"/>
                  </a:lnTo>
                  <a:lnTo>
                    <a:pt x="33" y="344"/>
                  </a:lnTo>
                  <a:lnTo>
                    <a:pt x="11" y="335"/>
                  </a:lnTo>
                  <a:lnTo>
                    <a:pt x="0" y="311"/>
                  </a:lnTo>
                  <a:lnTo>
                    <a:pt x="0" y="33"/>
                  </a:lnTo>
                  <a:lnTo>
                    <a:pt x="11" y="10"/>
                  </a:lnTo>
                  <a:lnTo>
                    <a:pt x="33" y="0"/>
                  </a:lnTo>
                  <a:lnTo>
                    <a:pt x="105" y="0"/>
                  </a:lnTo>
                  <a:lnTo>
                    <a:pt x="116" y="3"/>
                  </a:lnTo>
                  <a:lnTo>
                    <a:pt x="127" y="10"/>
                  </a:lnTo>
                  <a:lnTo>
                    <a:pt x="139" y="33"/>
                  </a:lnTo>
                  <a:lnTo>
                    <a:pt x="139" y="311"/>
                  </a:lnTo>
                </a:path>
              </a:pathLst>
            </a:custGeom>
            <a:noFill/>
            <a:ln w="12700" cap="rnd">
              <a:solidFill>
                <a:srgbClr val="81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9" name="Freeform 54"/>
            <p:cNvSpPr>
              <a:spLocks/>
            </p:cNvSpPr>
            <p:nvPr/>
          </p:nvSpPr>
          <p:spPr bwMode="auto">
            <a:xfrm>
              <a:off x="4852" y="1196"/>
              <a:ext cx="111" cy="267"/>
            </a:xfrm>
            <a:custGeom>
              <a:avLst/>
              <a:gdLst>
                <a:gd name="T0" fmla="*/ 68 w 141"/>
                <a:gd name="T1" fmla="*/ 145 h 345"/>
                <a:gd name="T2" fmla="*/ 67 w 141"/>
                <a:gd name="T3" fmla="*/ 149 h 345"/>
                <a:gd name="T4" fmla="*/ 63 w 141"/>
                <a:gd name="T5" fmla="*/ 155 h 345"/>
                <a:gd name="T6" fmla="*/ 51 w 141"/>
                <a:gd name="T7" fmla="*/ 159 h 345"/>
                <a:gd name="T8" fmla="*/ 17 w 141"/>
                <a:gd name="T9" fmla="*/ 159 h 345"/>
                <a:gd name="T10" fmla="*/ 6 w 141"/>
                <a:gd name="T11" fmla="*/ 155 h 345"/>
                <a:gd name="T12" fmla="*/ 0 w 141"/>
                <a:gd name="T13" fmla="*/ 145 h 345"/>
                <a:gd name="T14" fmla="*/ 0 w 141"/>
                <a:gd name="T15" fmla="*/ 15 h 345"/>
                <a:gd name="T16" fmla="*/ 6 w 141"/>
                <a:gd name="T17" fmla="*/ 5 h 345"/>
                <a:gd name="T18" fmla="*/ 17 w 141"/>
                <a:gd name="T19" fmla="*/ 0 h 345"/>
                <a:gd name="T20" fmla="*/ 51 w 141"/>
                <a:gd name="T21" fmla="*/ 0 h 345"/>
                <a:gd name="T22" fmla="*/ 58 w 141"/>
                <a:gd name="T23" fmla="*/ 2 h 345"/>
                <a:gd name="T24" fmla="*/ 63 w 141"/>
                <a:gd name="T25" fmla="*/ 5 h 345"/>
                <a:gd name="T26" fmla="*/ 68 w 141"/>
                <a:gd name="T27" fmla="*/ 15 h 345"/>
                <a:gd name="T28" fmla="*/ 68 w 141"/>
                <a:gd name="T29" fmla="*/ 145 h 3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
                <a:gd name="T46" fmla="*/ 0 h 345"/>
                <a:gd name="T47" fmla="*/ 141 w 141"/>
                <a:gd name="T48" fmla="*/ 345 h 3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 h="345">
                  <a:moveTo>
                    <a:pt x="140" y="311"/>
                  </a:moveTo>
                  <a:lnTo>
                    <a:pt x="137" y="323"/>
                  </a:lnTo>
                  <a:lnTo>
                    <a:pt x="129" y="334"/>
                  </a:lnTo>
                  <a:lnTo>
                    <a:pt x="105" y="344"/>
                  </a:lnTo>
                  <a:lnTo>
                    <a:pt x="35" y="344"/>
                  </a:lnTo>
                  <a:lnTo>
                    <a:pt x="11" y="335"/>
                  </a:lnTo>
                  <a:lnTo>
                    <a:pt x="0" y="311"/>
                  </a:lnTo>
                  <a:lnTo>
                    <a:pt x="0" y="33"/>
                  </a:lnTo>
                  <a:lnTo>
                    <a:pt x="11" y="10"/>
                  </a:lnTo>
                  <a:lnTo>
                    <a:pt x="35" y="0"/>
                  </a:lnTo>
                  <a:lnTo>
                    <a:pt x="105" y="0"/>
                  </a:lnTo>
                  <a:lnTo>
                    <a:pt x="119" y="3"/>
                  </a:lnTo>
                  <a:lnTo>
                    <a:pt x="129" y="10"/>
                  </a:lnTo>
                  <a:lnTo>
                    <a:pt x="140" y="33"/>
                  </a:lnTo>
                  <a:lnTo>
                    <a:pt x="140" y="311"/>
                  </a:lnTo>
                </a:path>
              </a:pathLst>
            </a:custGeom>
            <a:solidFill>
              <a:srgbClr val="FFFFFF"/>
            </a:solidFill>
            <a:ln w="12700" cap="rnd">
              <a:solidFill>
                <a:srgbClr val="FFFFFF"/>
              </a:solidFill>
              <a:round/>
              <a:headEnd/>
              <a:tailEnd/>
            </a:ln>
          </p:spPr>
          <p:txBody>
            <a:bodyPr/>
            <a:lstStyle/>
            <a:p>
              <a:endParaRPr lang="en-US"/>
            </a:p>
          </p:txBody>
        </p:sp>
        <p:sp>
          <p:nvSpPr>
            <p:cNvPr id="14350" name="Freeform 55"/>
            <p:cNvSpPr>
              <a:spLocks/>
            </p:cNvSpPr>
            <p:nvPr/>
          </p:nvSpPr>
          <p:spPr bwMode="auto">
            <a:xfrm>
              <a:off x="4962" y="1137"/>
              <a:ext cx="477" cy="383"/>
            </a:xfrm>
            <a:custGeom>
              <a:avLst/>
              <a:gdLst>
                <a:gd name="T0" fmla="*/ 0 w 606"/>
                <a:gd name="T1" fmla="*/ 0 h 495"/>
                <a:gd name="T2" fmla="*/ 22 w 606"/>
                <a:gd name="T3" fmla="*/ 22 h 495"/>
                <a:gd name="T4" fmla="*/ 295 w 606"/>
                <a:gd name="T5" fmla="*/ 22 h 495"/>
                <a:gd name="T6" fmla="*/ 295 w 606"/>
                <a:gd name="T7" fmla="*/ 207 h 495"/>
                <a:gd name="T8" fmla="*/ 22 w 606"/>
                <a:gd name="T9" fmla="*/ 207 h 495"/>
                <a:gd name="T10" fmla="*/ 0 w 606"/>
                <a:gd name="T11" fmla="*/ 229 h 495"/>
                <a:gd name="T12" fmla="*/ 0 w 606"/>
                <a:gd name="T13" fmla="*/ 0 h 495"/>
                <a:gd name="T14" fmla="*/ 0 60000 65536"/>
                <a:gd name="T15" fmla="*/ 0 60000 65536"/>
                <a:gd name="T16" fmla="*/ 0 60000 65536"/>
                <a:gd name="T17" fmla="*/ 0 60000 65536"/>
                <a:gd name="T18" fmla="*/ 0 60000 65536"/>
                <a:gd name="T19" fmla="*/ 0 60000 65536"/>
                <a:gd name="T20" fmla="*/ 0 60000 65536"/>
                <a:gd name="T21" fmla="*/ 0 w 606"/>
                <a:gd name="T22" fmla="*/ 0 h 495"/>
                <a:gd name="T23" fmla="*/ 606 w 606"/>
                <a:gd name="T24" fmla="*/ 495 h 4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6" h="495">
                  <a:moveTo>
                    <a:pt x="0" y="0"/>
                  </a:moveTo>
                  <a:lnTo>
                    <a:pt x="46" y="47"/>
                  </a:lnTo>
                  <a:lnTo>
                    <a:pt x="605" y="47"/>
                  </a:lnTo>
                  <a:lnTo>
                    <a:pt x="605" y="449"/>
                  </a:lnTo>
                  <a:lnTo>
                    <a:pt x="46" y="449"/>
                  </a:lnTo>
                  <a:lnTo>
                    <a:pt x="0" y="494"/>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1" name="Freeform 56"/>
            <p:cNvSpPr>
              <a:spLocks/>
            </p:cNvSpPr>
            <p:nvPr/>
          </p:nvSpPr>
          <p:spPr bwMode="auto">
            <a:xfrm>
              <a:off x="4956" y="1138"/>
              <a:ext cx="0" cy="387"/>
            </a:xfrm>
            <a:custGeom>
              <a:avLst/>
              <a:gdLst>
                <a:gd name="T0" fmla="*/ 0 w 1"/>
                <a:gd name="T1" fmla="*/ 231 h 500"/>
                <a:gd name="T2" fmla="*/ 0 w 1"/>
                <a:gd name="T3" fmla="*/ 0 h 500"/>
                <a:gd name="T4" fmla="*/ 0 w 1"/>
                <a:gd name="T5" fmla="*/ 231 h 500"/>
                <a:gd name="T6" fmla="*/ 0 60000 65536"/>
                <a:gd name="T7" fmla="*/ 0 60000 65536"/>
                <a:gd name="T8" fmla="*/ 0 60000 65536"/>
                <a:gd name="T9" fmla="*/ 0 w 1"/>
                <a:gd name="T10" fmla="*/ 0 h 500"/>
                <a:gd name="T11" fmla="*/ 0 w 1"/>
                <a:gd name="T12" fmla="*/ 500 h 500"/>
              </a:gdLst>
              <a:ahLst/>
              <a:cxnLst>
                <a:cxn ang="T6">
                  <a:pos x="T0" y="T1"/>
                </a:cxn>
                <a:cxn ang="T7">
                  <a:pos x="T2" y="T3"/>
                </a:cxn>
                <a:cxn ang="T8">
                  <a:pos x="T4" y="T5"/>
                </a:cxn>
              </a:cxnLst>
              <a:rect l="T9" t="T10" r="T11" b="T12"/>
              <a:pathLst>
                <a:path w="1" h="500">
                  <a:moveTo>
                    <a:pt x="0" y="499"/>
                  </a:moveTo>
                  <a:lnTo>
                    <a:pt x="0" y="0"/>
                  </a:lnTo>
                  <a:lnTo>
                    <a:pt x="0" y="49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2" name="Freeform 57"/>
            <p:cNvSpPr>
              <a:spLocks/>
            </p:cNvSpPr>
            <p:nvPr/>
          </p:nvSpPr>
          <p:spPr bwMode="auto">
            <a:xfrm>
              <a:off x="4945" y="1139"/>
              <a:ext cx="1" cy="387"/>
            </a:xfrm>
            <a:custGeom>
              <a:avLst/>
              <a:gdLst>
                <a:gd name="T0" fmla="*/ 0 w 1"/>
                <a:gd name="T1" fmla="*/ 232 h 499"/>
                <a:gd name="T2" fmla="*/ 0 w 1"/>
                <a:gd name="T3" fmla="*/ 0 h 499"/>
                <a:gd name="T4" fmla="*/ 0 w 1"/>
                <a:gd name="T5" fmla="*/ 232 h 499"/>
                <a:gd name="T6" fmla="*/ 0 60000 65536"/>
                <a:gd name="T7" fmla="*/ 0 60000 65536"/>
                <a:gd name="T8" fmla="*/ 0 60000 65536"/>
                <a:gd name="T9" fmla="*/ 0 w 1"/>
                <a:gd name="T10" fmla="*/ 0 h 499"/>
                <a:gd name="T11" fmla="*/ 1 w 1"/>
                <a:gd name="T12" fmla="*/ 499 h 499"/>
              </a:gdLst>
              <a:ahLst/>
              <a:cxnLst>
                <a:cxn ang="T6">
                  <a:pos x="T0" y="T1"/>
                </a:cxn>
                <a:cxn ang="T7">
                  <a:pos x="T2" y="T3"/>
                </a:cxn>
                <a:cxn ang="T8">
                  <a:pos x="T4" y="T5"/>
                </a:cxn>
              </a:cxnLst>
              <a:rect l="T9" t="T10" r="T11" b="T12"/>
              <a:pathLst>
                <a:path w="1" h="499">
                  <a:moveTo>
                    <a:pt x="0" y="498"/>
                  </a:moveTo>
                  <a:lnTo>
                    <a:pt x="0" y="0"/>
                  </a:lnTo>
                  <a:lnTo>
                    <a:pt x="0" y="49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3" name="Freeform 58"/>
            <p:cNvSpPr>
              <a:spLocks/>
            </p:cNvSpPr>
            <p:nvPr/>
          </p:nvSpPr>
          <p:spPr bwMode="auto">
            <a:xfrm>
              <a:off x="4934" y="1135"/>
              <a:ext cx="1" cy="398"/>
            </a:xfrm>
            <a:custGeom>
              <a:avLst/>
              <a:gdLst>
                <a:gd name="T0" fmla="*/ 0 w 1"/>
                <a:gd name="T1" fmla="*/ 239 h 513"/>
                <a:gd name="T2" fmla="*/ 0 w 1"/>
                <a:gd name="T3" fmla="*/ 0 h 513"/>
                <a:gd name="T4" fmla="*/ 0 w 1"/>
                <a:gd name="T5" fmla="*/ 239 h 513"/>
                <a:gd name="T6" fmla="*/ 0 60000 65536"/>
                <a:gd name="T7" fmla="*/ 0 60000 65536"/>
                <a:gd name="T8" fmla="*/ 0 60000 65536"/>
                <a:gd name="T9" fmla="*/ 0 w 1"/>
                <a:gd name="T10" fmla="*/ 0 h 513"/>
                <a:gd name="T11" fmla="*/ 1 w 1"/>
                <a:gd name="T12" fmla="*/ 513 h 513"/>
              </a:gdLst>
              <a:ahLst/>
              <a:cxnLst>
                <a:cxn ang="T6">
                  <a:pos x="T0" y="T1"/>
                </a:cxn>
                <a:cxn ang="T7">
                  <a:pos x="T2" y="T3"/>
                </a:cxn>
                <a:cxn ang="T8">
                  <a:pos x="T4" y="T5"/>
                </a:cxn>
              </a:cxnLst>
              <a:rect l="T9" t="T10" r="T11" b="T12"/>
              <a:pathLst>
                <a:path w="1" h="513">
                  <a:moveTo>
                    <a:pt x="0" y="512"/>
                  </a:moveTo>
                  <a:lnTo>
                    <a:pt x="0" y="0"/>
                  </a:lnTo>
                  <a:lnTo>
                    <a:pt x="0" y="51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4" name="Freeform 59"/>
            <p:cNvSpPr>
              <a:spLocks/>
            </p:cNvSpPr>
            <p:nvPr/>
          </p:nvSpPr>
          <p:spPr bwMode="auto">
            <a:xfrm>
              <a:off x="4924" y="1130"/>
              <a:ext cx="1" cy="406"/>
            </a:xfrm>
            <a:custGeom>
              <a:avLst/>
              <a:gdLst>
                <a:gd name="T0" fmla="*/ 0 w 1"/>
                <a:gd name="T1" fmla="*/ 243 h 524"/>
                <a:gd name="T2" fmla="*/ 0 w 1"/>
                <a:gd name="T3" fmla="*/ 0 h 524"/>
                <a:gd name="T4" fmla="*/ 0 w 1"/>
                <a:gd name="T5" fmla="*/ 243 h 524"/>
                <a:gd name="T6" fmla="*/ 0 60000 65536"/>
                <a:gd name="T7" fmla="*/ 0 60000 65536"/>
                <a:gd name="T8" fmla="*/ 0 60000 65536"/>
                <a:gd name="T9" fmla="*/ 0 w 1"/>
                <a:gd name="T10" fmla="*/ 0 h 524"/>
                <a:gd name="T11" fmla="*/ 1 w 1"/>
                <a:gd name="T12" fmla="*/ 524 h 524"/>
              </a:gdLst>
              <a:ahLst/>
              <a:cxnLst>
                <a:cxn ang="T6">
                  <a:pos x="T0" y="T1"/>
                </a:cxn>
                <a:cxn ang="T7">
                  <a:pos x="T2" y="T3"/>
                </a:cxn>
                <a:cxn ang="T8">
                  <a:pos x="T4" y="T5"/>
                </a:cxn>
              </a:cxnLst>
              <a:rect l="T9" t="T10" r="T11" b="T12"/>
              <a:pathLst>
                <a:path w="1" h="524">
                  <a:moveTo>
                    <a:pt x="0" y="523"/>
                  </a:moveTo>
                  <a:lnTo>
                    <a:pt x="0" y="0"/>
                  </a:lnTo>
                  <a:lnTo>
                    <a:pt x="0" y="52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5" name="Freeform 60"/>
            <p:cNvSpPr>
              <a:spLocks/>
            </p:cNvSpPr>
            <p:nvPr/>
          </p:nvSpPr>
          <p:spPr bwMode="auto">
            <a:xfrm>
              <a:off x="4914" y="1132"/>
              <a:ext cx="1" cy="404"/>
            </a:xfrm>
            <a:custGeom>
              <a:avLst/>
              <a:gdLst>
                <a:gd name="T0" fmla="*/ 0 w 1"/>
                <a:gd name="T1" fmla="*/ 242 h 521"/>
                <a:gd name="T2" fmla="*/ 0 w 1"/>
                <a:gd name="T3" fmla="*/ 0 h 521"/>
                <a:gd name="T4" fmla="*/ 0 w 1"/>
                <a:gd name="T5" fmla="*/ 242 h 521"/>
                <a:gd name="T6" fmla="*/ 0 60000 65536"/>
                <a:gd name="T7" fmla="*/ 0 60000 65536"/>
                <a:gd name="T8" fmla="*/ 0 60000 65536"/>
                <a:gd name="T9" fmla="*/ 0 w 1"/>
                <a:gd name="T10" fmla="*/ 0 h 521"/>
                <a:gd name="T11" fmla="*/ 1 w 1"/>
                <a:gd name="T12" fmla="*/ 521 h 521"/>
              </a:gdLst>
              <a:ahLst/>
              <a:cxnLst>
                <a:cxn ang="T6">
                  <a:pos x="T0" y="T1"/>
                </a:cxn>
                <a:cxn ang="T7">
                  <a:pos x="T2" y="T3"/>
                </a:cxn>
                <a:cxn ang="T8">
                  <a:pos x="T4" y="T5"/>
                </a:cxn>
              </a:cxnLst>
              <a:rect l="T9" t="T10" r="T11" b="T12"/>
              <a:pathLst>
                <a:path w="1" h="521">
                  <a:moveTo>
                    <a:pt x="0" y="520"/>
                  </a:moveTo>
                  <a:lnTo>
                    <a:pt x="0" y="0"/>
                  </a:lnTo>
                  <a:lnTo>
                    <a:pt x="0" y="5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6" name="Freeform 61"/>
            <p:cNvSpPr>
              <a:spLocks/>
            </p:cNvSpPr>
            <p:nvPr/>
          </p:nvSpPr>
          <p:spPr bwMode="auto">
            <a:xfrm>
              <a:off x="4903" y="1135"/>
              <a:ext cx="1" cy="398"/>
            </a:xfrm>
            <a:custGeom>
              <a:avLst/>
              <a:gdLst>
                <a:gd name="T0" fmla="*/ 0 w 1"/>
                <a:gd name="T1" fmla="*/ 239 h 513"/>
                <a:gd name="T2" fmla="*/ 0 w 1"/>
                <a:gd name="T3" fmla="*/ 0 h 513"/>
                <a:gd name="T4" fmla="*/ 0 w 1"/>
                <a:gd name="T5" fmla="*/ 239 h 513"/>
                <a:gd name="T6" fmla="*/ 0 60000 65536"/>
                <a:gd name="T7" fmla="*/ 0 60000 65536"/>
                <a:gd name="T8" fmla="*/ 0 60000 65536"/>
                <a:gd name="T9" fmla="*/ 0 w 1"/>
                <a:gd name="T10" fmla="*/ 0 h 513"/>
                <a:gd name="T11" fmla="*/ 1 w 1"/>
                <a:gd name="T12" fmla="*/ 513 h 513"/>
              </a:gdLst>
              <a:ahLst/>
              <a:cxnLst>
                <a:cxn ang="T6">
                  <a:pos x="T0" y="T1"/>
                </a:cxn>
                <a:cxn ang="T7">
                  <a:pos x="T2" y="T3"/>
                </a:cxn>
                <a:cxn ang="T8">
                  <a:pos x="T4" y="T5"/>
                </a:cxn>
              </a:cxnLst>
              <a:rect l="T9" t="T10" r="T11" b="T12"/>
              <a:pathLst>
                <a:path w="1" h="513">
                  <a:moveTo>
                    <a:pt x="0" y="512"/>
                  </a:moveTo>
                  <a:lnTo>
                    <a:pt x="0" y="0"/>
                  </a:lnTo>
                  <a:lnTo>
                    <a:pt x="0" y="51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7" name="Freeform 62"/>
            <p:cNvSpPr>
              <a:spLocks/>
            </p:cNvSpPr>
            <p:nvPr/>
          </p:nvSpPr>
          <p:spPr bwMode="auto">
            <a:xfrm>
              <a:off x="4893" y="1137"/>
              <a:ext cx="0" cy="389"/>
            </a:xfrm>
            <a:custGeom>
              <a:avLst/>
              <a:gdLst>
                <a:gd name="T0" fmla="*/ 0 w 1"/>
                <a:gd name="T1" fmla="*/ 233 h 502"/>
                <a:gd name="T2" fmla="*/ 0 w 1"/>
                <a:gd name="T3" fmla="*/ 0 h 502"/>
                <a:gd name="T4" fmla="*/ 0 w 1"/>
                <a:gd name="T5" fmla="*/ 233 h 502"/>
                <a:gd name="T6" fmla="*/ 0 60000 65536"/>
                <a:gd name="T7" fmla="*/ 0 60000 65536"/>
                <a:gd name="T8" fmla="*/ 0 60000 65536"/>
                <a:gd name="T9" fmla="*/ 0 w 1"/>
                <a:gd name="T10" fmla="*/ 0 h 502"/>
                <a:gd name="T11" fmla="*/ 0 w 1"/>
                <a:gd name="T12" fmla="*/ 502 h 502"/>
              </a:gdLst>
              <a:ahLst/>
              <a:cxnLst>
                <a:cxn ang="T6">
                  <a:pos x="T0" y="T1"/>
                </a:cxn>
                <a:cxn ang="T7">
                  <a:pos x="T2" y="T3"/>
                </a:cxn>
                <a:cxn ang="T8">
                  <a:pos x="T4" y="T5"/>
                </a:cxn>
              </a:cxnLst>
              <a:rect l="T9" t="T10" r="T11" b="T12"/>
              <a:pathLst>
                <a:path w="1" h="502">
                  <a:moveTo>
                    <a:pt x="0" y="501"/>
                  </a:moveTo>
                  <a:lnTo>
                    <a:pt x="0" y="0"/>
                  </a:lnTo>
                  <a:lnTo>
                    <a:pt x="0" y="50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8" name="Freeform 63"/>
            <p:cNvSpPr>
              <a:spLocks/>
            </p:cNvSpPr>
            <p:nvPr/>
          </p:nvSpPr>
          <p:spPr bwMode="auto">
            <a:xfrm>
              <a:off x="4876" y="1124"/>
              <a:ext cx="87" cy="20"/>
            </a:xfrm>
            <a:custGeom>
              <a:avLst/>
              <a:gdLst>
                <a:gd name="T0" fmla="*/ 53 w 111"/>
                <a:gd name="T1" fmla="*/ 11 h 25"/>
                <a:gd name="T2" fmla="*/ 42 w 111"/>
                <a:gd name="T3" fmla="*/ 5 h 25"/>
                <a:gd name="T4" fmla="*/ 29 w 111"/>
                <a:gd name="T5" fmla="*/ 0 h 25"/>
                <a:gd name="T6" fmla="*/ 17 w 111"/>
                <a:gd name="T7" fmla="*/ 2 h 25"/>
                <a:gd name="T8" fmla="*/ 13 w 111"/>
                <a:gd name="T9" fmla="*/ 5 h 25"/>
                <a:gd name="T10" fmla="*/ 0 w 111"/>
                <a:gd name="T11" fmla="*/ 12 h 25"/>
                <a:gd name="T12" fmla="*/ 0 60000 65536"/>
                <a:gd name="T13" fmla="*/ 0 60000 65536"/>
                <a:gd name="T14" fmla="*/ 0 60000 65536"/>
                <a:gd name="T15" fmla="*/ 0 60000 65536"/>
                <a:gd name="T16" fmla="*/ 0 60000 65536"/>
                <a:gd name="T17" fmla="*/ 0 60000 65536"/>
                <a:gd name="T18" fmla="*/ 0 w 111"/>
                <a:gd name="T19" fmla="*/ 0 h 25"/>
                <a:gd name="T20" fmla="*/ 111 w 11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11" h="25">
                  <a:moveTo>
                    <a:pt x="110" y="21"/>
                  </a:moveTo>
                  <a:lnTo>
                    <a:pt x="85" y="10"/>
                  </a:lnTo>
                  <a:lnTo>
                    <a:pt x="60" y="0"/>
                  </a:lnTo>
                  <a:lnTo>
                    <a:pt x="36" y="3"/>
                  </a:lnTo>
                  <a:lnTo>
                    <a:pt x="25" y="10"/>
                  </a:lnTo>
                  <a:lnTo>
                    <a:pt x="0" y="2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9" name="Freeform 64"/>
            <p:cNvSpPr>
              <a:spLocks/>
            </p:cNvSpPr>
            <p:nvPr/>
          </p:nvSpPr>
          <p:spPr bwMode="auto">
            <a:xfrm>
              <a:off x="4877" y="1519"/>
              <a:ext cx="86" cy="21"/>
            </a:xfrm>
            <a:custGeom>
              <a:avLst/>
              <a:gdLst>
                <a:gd name="T0" fmla="*/ 52 w 110"/>
                <a:gd name="T1" fmla="*/ 2 h 26"/>
                <a:gd name="T2" fmla="*/ 41 w 110"/>
                <a:gd name="T3" fmla="*/ 7 h 26"/>
                <a:gd name="T4" fmla="*/ 30 w 110"/>
                <a:gd name="T5" fmla="*/ 13 h 26"/>
                <a:gd name="T6" fmla="*/ 17 w 110"/>
                <a:gd name="T7" fmla="*/ 11 h 26"/>
                <a:gd name="T8" fmla="*/ 13 w 110"/>
                <a:gd name="T9" fmla="*/ 7 h 26"/>
                <a:gd name="T10" fmla="*/ 0 w 110"/>
                <a:gd name="T11" fmla="*/ 0 h 26"/>
                <a:gd name="T12" fmla="*/ 0 60000 65536"/>
                <a:gd name="T13" fmla="*/ 0 60000 65536"/>
                <a:gd name="T14" fmla="*/ 0 60000 65536"/>
                <a:gd name="T15" fmla="*/ 0 60000 65536"/>
                <a:gd name="T16" fmla="*/ 0 60000 65536"/>
                <a:gd name="T17" fmla="*/ 0 60000 65536"/>
                <a:gd name="T18" fmla="*/ 0 w 110"/>
                <a:gd name="T19" fmla="*/ 0 h 26"/>
                <a:gd name="T20" fmla="*/ 110 w 11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10" h="26">
                  <a:moveTo>
                    <a:pt x="109" y="4"/>
                  </a:moveTo>
                  <a:lnTo>
                    <a:pt x="85" y="14"/>
                  </a:lnTo>
                  <a:lnTo>
                    <a:pt x="61" y="25"/>
                  </a:lnTo>
                  <a:lnTo>
                    <a:pt x="36" y="21"/>
                  </a:lnTo>
                  <a:lnTo>
                    <a:pt x="25" y="14"/>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0" name="Freeform 65"/>
            <p:cNvSpPr>
              <a:spLocks/>
            </p:cNvSpPr>
            <p:nvPr/>
          </p:nvSpPr>
          <p:spPr bwMode="auto">
            <a:xfrm>
              <a:off x="4877" y="1148"/>
              <a:ext cx="1" cy="371"/>
            </a:xfrm>
            <a:custGeom>
              <a:avLst/>
              <a:gdLst>
                <a:gd name="T0" fmla="*/ 0 w 1"/>
                <a:gd name="T1" fmla="*/ 221 h 480"/>
                <a:gd name="T2" fmla="*/ 0 w 1"/>
                <a:gd name="T3" fmla="*/ 0 h 480"/>
                <a:gd name="T4" fmla="*/ 0 w 1"/>
                <a:gd name="T5" fmla="*/ 221 h 480"/>
                <a:gd name="T6" fmla="*/ 0 60000 65536"/>
                <a:gd name="T7" fmla="*/ 0 60000 65536"/>
                <a:gd name="T8" fmla="*/ 0 60000 65536"/>
                <a:gd name="T9" fmla="*/ 0 w 1"/>
                <a:gd name="T10" fmla="*/ 0 h 480"/>
                <a:gd name="T11" fmla="*/ 1 w 1"/>
                <a:gd name="T12" fmla="*/ 480 h 480"/>
              </a:gdLst>
              <a:ahLst/>
              <a:cxnLst>
                <a:cxn ang="T6">
                  <a:pos x="T0" y="T1"/>
                </a:cxn>
                <a:cxn ang="T7">
                  <a:pos x="T2" y="T3"/>
                </a:cxn>
                <a:cxn ang="T8">
                  <a:pos x="T4" y="T5"/>
                </a:cxn>
              </a:cxnLst>
              <a:rect l="T9" t="T10" r="T11" b="T12"/>
              <a:pathLst>
                <a:path w="1" h="480">
                  <a:moveTo>
                    <a:pt x="0" y="479"/>
                  </a:moveTo>
                  <a:lnTo>
                    <a:pt x="0" y="0"/>
                  </a:lnTo>
                  <a:lnTo>
                    <a:pt x="0" y="47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361" name="Group 66"/>
            <p:cNvGrpSpPr>
              <a:grpSpLocks/>
            </p:cNvGrpSpPr>
            <p:nvPr/>
          </p:nvGrpSpPr>
          <p:grpSpPr bwMode="auto">
            <a:xfrm>
              <a:off x="3885" y="1739"/>
              <a:ext cx="615" cy="415"/>
              <a:chOff x="598" y="2589"/>
              <a:chExt cx="781" cy="536"/>
            </a:xfrm>
          </p:grpSpPr>
          <p:sp>
            <p:nvSpPr>
              <p:cNvPr id="14398" name="Freeform 67"/>
              <p:cNvSpPr>
                <a:spLocks/>
              </p:cNvSpPr>
              <p:nvPr/>
            </p:nvSpPr>
            <p:spPr bwMode="auto">
              <a:xfrm>
                <a:off x="686" y="2914"/>
                <a:ext cx="214" cy="186"/>
              </a:xfrm>
              <a:custGeom>
                <a:avLst/>
                <a:gdLst>
                  <a:gd name="T0" fmla="*/ 0 w 214"/>
                  <a:gd name="T1" fmla="*/ 152 h 186"/>
                  <a:gd name="T2" fmla="*/ 4 w 214"/>
                  <a:gd name="T3" fmla="*/ 162 h 186"/>
                  <a:gd name="T4" fmla="*/ 11 w 214"/>
                  <a:gd name="T5" fmla="*/ 175 h 186"/>
                  <a:gd name="T6" fmla="*/ 34 w 214"/>
                  <a:gd name="T7" fmla="*/ 185 h 186"/>
                  <a:gd name="T8" fmla="*/ 180 w 214"/>
                  <a:gd name="T9" fmla="*/ 185 h 186"/>
                  <a:gd name="T10" fmla="*/ 202 w 214"/>
                  <a:gd name="T11" fmla="*/ 175 h 186"/>
                  <a:gd name="T12" fmla="*/ 213 w 214"/>
                  <a:gd name="T13" fmla="*/ 152 h 186"/>
                  <a:gd name="T14" fmla="*/ 213 w 214"/>
                  <a:gd name="T15" fmla="*/ 33 h 186"/>
                  <a:gd name="T16" fmla="*/ 202 w 214"/>
                  <a:gd name="T17" fmla="*/ 10 h 186"/>
                  <a:gd name="T18" fmla="*/ 180 w 214"/>
                  <a:gd name="T19" fmla="*/ 0 h 186"/>
                  <a:gd name="T20" fmla="*/ 34 w 214"/>
                  <a:gd name="T21" fmla="*/ 0 h 186"/>
                  <a:gd name="T22" fmla="*/ 22 w 214"/>
                  <a:gd name="T23" fmla="*/ 3 h 186"/>
                  <a:gd name="T24" fmla="*/ 12 w 214"/>
                  <a:gd name="T25" fmla="*/ 10 h 186"/>
                  <a:gd name="T26" fmla="*/ 0 w 214"/>
                  <a:gd name="T27" fmla="*/ 33 h 186"/>
                  <a:gd name="T28" fmla="*/ 0 w 214"/>
                  <a:gd name="T29" fmla="*/ 152 h 1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86"/>
                  <a:gd name="T47" fmla="*/ 214 w 214"/>
                  <a:gd name="T48" fmla="*/ 186 h 1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86">
                    <a:moveTo>
                      <a:pt x="0" y="152"/>
                    </a:moveTo>
                    <a:lnTo>
                      <a:pt x="4" y="162"/>
                    </a:lnTo>
                    <a:lnTo>
                      <a:pt x="11" y="175"/>
                    </a:lnTo>
                    <a:lnTo>
                      <a:pt x="34" y="185"/>
                    </a:lnTo>
                    <a:lnTo>
                      <a:pt x="180" y="185"/>
                    </a:lnTo>
                    <a:lnTo>
                      <a:pt x="202" y="175"/>
                    </a:lnTo>
                    <a:lnTo>
                      <a:pt x="213" y="152"/>
                    </a:lnTo>
                    <a:lnTo>
                      <a:pt x="213" y="33"/>
                    </a:lnTo>
                    <a:lnTo>
                      <a:pt x="202" y="10"/>
                    </a:lnTo>
                    <a:lnTo>
                      <a:pt x="180" y="0"/>
                    </a:lnTo>
                    <a:lnTo>
                      <a:pt x="34" y="0"/>
                    </a:lnTo>
                    <a:lnTo>
                      <a:pt x="22" y="3"/>
                    </a:lnTo>
                    <a:lnTo>
                      <a:pt x="12" y="10"/>
                    </a:lnTo>
                    <a:lnTo>
                      <a:pt x="0" y="33"/>
                    </a:lnTo>
                    <a:lnTo>
                      <a:pt x="0" y="152"/>
                    </a:lnTo>
                  </a:path>
                </a:pathLst>
              </a:custGeom>
              <a:noFill/>
              <a:ln w="12700" cap="rnd">
                <a:solidFill>
                  <a:srgbClr val="81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99" name="AutoShape 68"/>
              <p:cNvSpPr>
                <a:spLocks noChangeArrowheads="1"/>
              </p:cNvSpPr>
              <p:nvPr/>
            </p:nvSpPr>
            <p:spPr bwMode="auto">
              <a:xfrm>
                <a:off x="668" y="2870"/>
                <a:ext cx="247" cy="166"/>
              </a:xfrm>
              <a:prstGeom prst="roundRect">
                <a:avLst>
                  <a:gd name="adj" fmla="val 17588"/>
                </a:avLst>
              </a:prstGeom>
              <a:solidFill>
                <a:srgbClr val="FFFFFF"/>
              </a:solidFill>
              <a:ln w="12700">
                <a:solidFill>
                  <a:srgbClr val="FFFFFF"/>
                </a:solidFill>
                <a:round/>
                <a:headEnd/>
                <a:tailEnd/>
              </a:ln>
            </p:spPr>
            <p:txBody>
              <a:bodyPr wrap="none" anchor="ctr"/>
              <a:lstStyle/>
              <a:p>
                <a:pPr algn="ctr" eaLnBrk="1" hangingPunct="1"/>
                <a:endParaRPr lang="en-IN"/>
              </a:p>
            </p:txBody>
          </p:sp>
          <p:sp>
            <p:nvSpPr>
              <p:cNvPr id="14400" name="Freeform 69"/>
              <p:cNvSpPr>
                <a:spLocks/>
              </p:cNvSpPr>
              <p:nvPr/>
            </p:nvSpPr>
            <p:spPr bwMode="auto">
              <a:xfrm>
                <a:off x="1238" y="2683"/>
                <a:ext cx="141" cy="344"/>
              </a:xfrm>
              <a:custGeom>
                <a:avLst/>
                <a:gdLst>
                  <a:gd name="T0" fmla="*/ 0 w 141"/>
                  <a:gd name="T1" fmla="*/ 310 h 344"/>
                  <a:gd name="T2" fmla="*/ 3 w 141"/>
                  <a:gd name="T3" fmla="*/ 320 h 344"/>
                  <a:gd name="T4" fmla="*/ 11 w 141"/>
                  <a:gd name="T5" fmla="*/ 333 h 344"/>
                  <a:gd name="T6" fmla="*/ 35 w 141"/>
                  <a:gd name="T7" fmla="*/ 343 h 344"/>
                  <a:gd name="T8" fmla="*/ 107 w 141"/>
                  <a:gd name="T9" fmla="*/ 343 h 344"/>
                  <a:gd name="T10" fmla="*/ 129 w 141"/>
                  <a:gd name="T11" fmla="*/ 333 h 344"/>
                  <a:gd name="T12" fmla="*/ 140 w 141"/>
                  <a:gd name="T13" fmla="*/ 310 h 344"/>
                  <a:gd name="T14" fmla="*/ 140 w 141"/>
                  <a:gd name="T15" fmla="*/ 33 h 344"/>
                  <a:gd name="T16" fmla="*/ 129 w 141"/>
                  <a:gd name="T17" fmla="*/ 10 h 344"/>
                  <a:gd name="T18" fmla="*/ 107 w 141"/>
                  <a:gd name="T19" fmla="*/ 0 h 344"/>
                  <a:gd name="T20" fmla="*/ 35 w 141"/>
                  <a:gd name="T21" fmla="*/ 0 h 344"/>
                  <a:gd name="T22" fmla="*/ 23 w 141"/>
                  <a:gd name="T23" fmla="*/ 2 h 344"/>
                  <a:gd name="T24" fmla="*/ 12 w 141"/>
                  <a:gd name="T25" fmla="*/ 9 h 344"/>
                  <a:gd name="T26" fmla="*/ 0 w 141"/>
                  <a:gd name="T27" fmla="*/ 33 h 344"/>
                  <a:gd name="T28" fmla="*/ 0 w 141"/>
                  <a:gd name="T29" fmla="*/ 310 h 3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
                  <a:gd name="T46" fmla="*/ 0 h 344"/>
                  <a:gd name="T47" fmla="*/ 141 w 141"/>
                  <a:gd name="T48" fmla="*/ 344 h 3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 h="344">
                    <a:moveTo>
                      <a:pt x="0" y="310"/>
                    </a:moveTo>
                    <a:lnTo>
                      <a:pt x="3" y="320"/>
                    </a:lnTo>
                    <a:lnTo>
                      <a:pt x="11" y="333"/>
                    </a:lnTo>
                    <a:lnTo>
                      <a:pt x="35" y="343"/>
                    </a:lnTo>
                    <a:lnTo>
                      <a:pt x="107" y="343"/>
                    </a:lnTo>
                    <a:lnTo>
                      <a:pt x="129" y="333"/>
                    </a:lnTo>
                    <a:lnTo>
                      <a:pt x="140" y="310"/>
                    </a:lnTo>
                    <a:lnTo>
                      <a:pt x="140" y="33"/>
                    </a:lnTo>
                    <a:lnTo>
                      <a:pt x="129" y="10"/>
                    </a:lnTo>
                    <a:lnTo>
                      <a:pt x="107" y="0"/>
                    </a:lnTo>
                    <a:lnTo>
                      <a:pt x="35" y="0"/>
                    </a:lnTo>
                    <a:lnTo>
                      <a:pt x="23" y="2"/>
                    </a:lnTo>
                    <a:lnTo>
                      <a:pt x="12" y="9"/>
                    </a:lnTo>
                    <a:lnTo>
                      <a:pt x="0" y="33"/>
                    </a:lnTo>
                    <a:lnTo>
                      <a:pt x="0" y="310"/>
                    </a:lnTo>
                  </a:path>
                </a:pathLst>
              </a:custGeom>
              <a:noFill/>
              <a:ln w="12700" cap="rnd">
                <a:solidFill>
                  <a:srgbClr val="81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01" name="Freeform 70"/>
              <p:cNvSpPr>
                <a:spLocks/>
              </p:cNvSpPr>
              <p:nvPr/>
            </p:nvSpPr>
            <p:spPr bwMode="auto">
              <a:xfrm>
                <a:off x="1204" y="2683"/>
                <a:ext cx="140" cy="344"/>
              </a:xfrm>
              <a:custGeom>
                <a:avLst/>
                <a:gdLst>
                  <a:gd name="T0" fmla="*/ 0 w 140"/>
                  <a:gd name="T1" fmla="*/ 310 h 344"/>
                  <a:gd name="T2" fmla="*/ 3 w 140"/>
                  <a:gd name="T3" fmla="*/ 320 h 344"/>
                  <a:gd name="T4" fmla="*/ 11 w 140"/>
                  <a:gd name="T5" fmla="*/ 333 h 344"/>
                  <a:gd name="T6" fmla="*/ 33 w 140"/>
                  <a:gd name="T7" fmla="*/ 343 h 344"/>
                  <a:gd name="T8" fmla="*/ 105 w 140"/>
                  <a:gd name="T9" fmla="*/ 343 h 344"/>
                  <a:gd name="T10" fmla="*/ 128 w 140"/>
                  <a:gd name="T11" fmla="*/ 333 h 344"/>
                  <a:gd name="T12" fmla="*/ 139 w 140"/>
                  <a:gd name="T13" fmla="*/ 310 h 344"/>
                  <a:gd name="T14" fmla="*/ 139 w 140"/>
                  <a:gd name="T15" fmla="*/ 33 h 344"/>
                  <a:gd name="T16" fmla="*/ 128 w 140"/>
                  <a:gd name="T17" fmla="*/ 10 h 344"/>
                  <a:gd name="T18" fmla="*/ 105 w 140"/>
                  <a:gd name="T19" fmla="*/ 0 h 344"/>
                  <a:gd name="T20" fmla="*/ 33 w 140"/>
                  <a:gd name="T21" fmla="*/ 0 h 344"/>
                  <a:gd name="T22" fmla="*/ 21 w 140"/>
                  <a:gd name="T23" fmla="*/ 2 h 344"/>
                  <a:gd name="T24" fmla="*/ 11 w 140"/>
                  <a:gd name="T25" fmla="*/ 9 h 344"/>
                  <a:gd name="T26" fmla="*/ 0 w 140"/>
                  <a:gd name="T27" fmla="*/ 33 h 344"/>
                  <a:gd name="T28" fmla="*/ 0 w 140"/>
                  <a:gd name="T29" fmla="*/ 310 h 3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344"/>
                  <a:gd name="T47" fmla="*/ 140 w 140"/>
                  <a:gd name="T48" fmla="*/ 344 h 3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344">
                    <a:moveTo>
                      <a:pt x="0" y="310"/>
                    </a:moveTo>
                    <a:lnTo>
                      <a:pt x="3" y="320"/>
                    </a:lnTo>
                    <a:lnTo>
                      <a:pt x="11" y="333"/>
                    </a:lnTo>
                    <a:lnTo>
                      <a:pt x="33" y="343"/>
                    </a:lnTo>
                    <a:lnTo>
                      <a:pt x="105" y="343"/>
                    </a:lnTo>
                    <a:lnTo>
                      <a:pt x="128" y="333"/>
                    </a:lnTo>
                    <a:lnTo>
                      <a:pt x="139" y="310"/>
                    </a:lnTo>
                    <a:lnTo>
                      <a:pt x="139" y="33"/>
                    </a:lnTo>
                    <a:lnTo>
                      <a:pt x="128" y="10"/>
                    </a:lnTo>
                    <a:lnTo>
                      <a:pt x="105" y="0"/>
                    </a:lnTo>
                    <a:lnTo>
                      <a:pt x="33" y="0"/>
                    </a:lnTo>
                    <a:lnTo>
                      <a:pt x="21" y="2"/>
                    </a:lnTo>
                    <a:lnTo>
                      <a:pt x="11" y="9"/>
                    </a:lnTo>
                    <a:lnTo>
                      <a:pt x="0" y="33"/>
                    </a:lnTo>
                    <a:lnTo>
                      <a:pt x="0" y="310"/>
                    </a:lnTo>
                  </a:path>
                </a:pathLst>
              </a:custGeom>
              <a:solidFill>
                <a:srgbClr val="FFFFFF"/>
              </a:solidFill>
              <a:ln w="12700" cap="rnd">
                <a:solidFill>
                  <a:srgbClr val="FFFFFF"/>
                </a:solidFill>
                <a:round/>
                <a:headEnd/>
                <a:tailEnd/>
              </a:ln>
            </p:spPr>
            <p:txBody>
              <a:bodyPr/>
              <a:lstStyle/>
              <a:p>
                <a:endParaRPr lang="en-US"/>
              </a:p>
            </p:txBody>
          </p:sp>
          <p:sp>
            <p:nvSpPr>
              <p:cNvPr id="14402" name="Freeform 71"/>
              <p:cNvSpPr>
                <a:spLocks/>
              </p:cNvSpPr>
              <p:nvPr/>
            </p:nvSpPr>
            <p:spPr bwMode="auto">
              <a:xfrm>
                <a:off x="598" y="2606"/>
                <a:ext cx="607" cy="494"/>
              </a:xfrm>
              <a:custGeom>
                <a:avLst/>
                <a:gdLst>
                  <a:gd name="T0" fmla="*/ 606 w 607"/>
                  <a:gd name="T1" fmla="*/ 0 h 494"/>
                  <a:gd name="T2" fmla="*/ 559 w 607"/>
                  <a:gd name="T3" fmla="*/ 45 h 494"/>
                  <a:gd name="T4" fmla="*/ 0 w 607"/>
                  <a:gd name="T5" fmla="*/ 45 h 494"/>
                  <a:gd name="T6" fmla="*/ 0 w 607"/>
                  <a:gd name="T7" fmla="*/ 448 h 494"/>
                  <a:gd name="T8" fmla="*/ 559 w 607"/>
                  <a:gd name="T9" fmla="*/ 448 h 494"/>
                  <a:gd name="T10" fmla="*/ 606 w 607"/>
                  <a:gd name="T11" fmla="*/ 493 h 494"/>
                  <a:gd name="T12" fmla="*/ 606 w 607"/>
                  <a:gd name="T13" fmla="*/ 0 h 494"/>
                  <a:gd name="T14" fmla="*/ 0 60000 65536"/>
                  <a:gd name="T15" fmla="*/ 0 60000 65536"/>
                  <a:gd name="T16" fmla="*/ 0 60000 65536"/>
                  <a:gd name="T17" fmla="*/ 0 60000 65536"/>
                  <a:gd name="T18" fmla="*/ 0 60000 65536"/>
                  <a:gd name="T19" fmla="*/ 0 60000 65536"/>
                  <a:gd name="T20" fmla="*/ 0 60000 65536"/>
                  <a:gd name="T21" fmla="*/ 0 w 607"/>
                  <a:gd name="T22" fmla="*/ 0 h 494"/>
                  <a:gd name="T23" fmla="*/ 607 w 607"/>
                  <a:gd name="T24" fmla="*/ 494 h 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7" h="494">
                    <a:moveTo>
                      <a:pt x="606" y="0"/>
                    </a:moveTo>
                    <a:lnTo>
                      <a:pt x="559" y="45"/>
                    </a:lnTo>
                    <a:lnTo>
                      <a:pt x="0" y="45"/>
                    </a:lnTo>
                    <a:lnTo>
                      <a:pt x="0" y="448"/>
                    </a:lnTo>
                    <a:lnTo>
                      <a:pt x="559" y="448"/>
                    </a:lnTo>
                    <a:lnTo>
                      <a:pt x="606" y="493"/>
                    </a:lnTo>
                    <a:lnTo>
                      <a:pt x="606"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03" name="Line 72"/>
              <p:cNvSpPr>
                <a:spLocks noChangeShapeType="1"/>
              </p:cNvSpPr>
              <p:nvPr/>
            </p:nvSpPr>
            <p:spPr bwMode="auto">
              <a:xfrm flipV="1">
                <a:off x="1212" y="2606"/>
                <a:ext cx="0" cy="49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4404" name="Line 73"/>
              <p:cNvSpPr>
                <a:spLocks noChangeShapeType="1"/>
              </p:cNvSpPr>
              <p:nvPr/>
            </p:nvSpPr>
            <p:spPr bwMode="auto">
              <a:xfrm flipV="1">
                <a:off x="1225" y="2610"/>
                <a:ext cx="0" cy="49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4405" name="Line 74"/>
              <p:cNvSpPr>
                <a:spLocks noChangeShapeType="1"/>
              </p:cNvSpPr>
              <p:nvPr/>
            </p:nvSpPr>
            <p:spPr bwMode="auto">
              <a:xfrm flipV="1">
                <a:off x="1238" y="2604"/>
                <a:ext cx="0" cy="5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4406" name="Line 75"/>
              <p:cNvSpPr>
                <a:spLocks noChangeShapeType="1"/>
              </p:cNvSpPr>
              <p:nvPr/>
            </p:nvSpPr>
            <p:spPr bwMode="auto">
              <a:xfrm flipV="1">
                <a:off x="1251" y="2596"/>
                <a:ext cx="0" cy="5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4407" name="Line 76"/>
              <p:cNvSpPr>
                <a:spLocks noChangeShapeType="1"/>
              </p:cNvSpPr>
              <p:nvPr/>
            </p:nvSpPr>
            <p:spPr bwMode="auto">
              <a:xfrm flipV="1">
                <a:off x="1265" y="2599"/>
                <a:ext cx="0" cy="52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4408" name="Line 77"/>
              <p:cNvSpPr>
                <a:spLocks noChangeShapeType="1"/>
              </p:cNvSpPr>
              <p:nvPr/>
            </p:nvSpPr>
            <p:spPr bwMode="auto">
              <a:xfrm flipV="1">
                <a:off x="1278" y="2603"/>
                <a:ext cx="0" cy="5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4409" name="Line 78"/>
              <p:cNvSpPr>
                <a:spLocks noChangeShapeType="1"/>
              </p:cNvSpPr>
              <p:nvPr/>
            </p:nvSpPr>
            <p:spPr bwMode="auto">
              <a:xfrm flipV="1">
                <a:off x="1291" y="2606"/>
                <a:ext cx="0" cy="5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4410" name="Freeform 79"/>
              <p:cNvSpPr>
                <a:spLocks/>
              </p:cNvSpPr>
              <p:nvPr/>
            </p:nvSpPr>
            <p:spPr bwMode="auto">
              <a:xfrm>
                <a:off x="1202" y="2589"/>
                <a:ext cx="111" cy="27"/>
              </a:xfrm>
              <a:custGeom>
                <a:avLst/>
                <a:gdLst>
                  <a:gd name="T0" fmla="*/ 0 w 111"/>
                  <a:gd name="T1" fmla="*/ 21 h 27"/>
                  <a:gd name="T2" fmla="*/ 25 w 111"/>
                  <a:gd name="T3" fmla="*/ 10 h 27"/>
                  <a:gd name="T4" fmla="*/ 50 w 111"/>
                  <a:gd name="T5" fmla="*/ 0 h 27"/>
                  <a:gd name="T6" fmla="*/ 74 w 111"/>
                  <a:gd name="T7" fmla="*/ 3 h 27"/>
                  <a:gd name="T8" fmla="*/ 85 w 111"/>
                  <a:gd name="T9" fmla="*/ 10 h 27"/>
                  <a:gd name="T10" fmla="*/ 110 w 111"/>
                  <a:gd name="T11" fmla="*/ 26 h 27"/>
                  <a:gd name="T12" fmla="*/ 0 60000 65536"/>
                  <a:gd name="T13" fmla="*/ 0 60000 65536"/>
                  <a:gd name="T14" fmla="*/ 0 60000 65536"/>
                  <a:gd name="T15" fmla="*/ 0 60000 65536"/>
                  <a:gd name="T16" fmla="*/ 0 60000 65536"/>
                  <a:gd name="T17" fmla="*/ 0 60000 65536"/>
                  <a:gd name="T18" fmla="*/ 0 w 111"/>
                  <a:gd name="T19" fmla="*/ 0 h 27"/>
                  <a:gd name="T20" fmla="*/ 111 w 111"/>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11" h="27">
                    <a:moveTo>
                      <a:pt x="0" y="21"/>
                    </a:moveTo>
                    <a:lnTo>
                      <a:pt x="25" y="10"/>
                    </a:lnTo>
                    <a:lnTo>
                      <a:pt x="50" y="0"/>
                    </a:lnTo>
                    <a:lnTo>
                      <a:pt x="74" y="3"/>
                    </a:lnTo>
                    <a:lnTo>
                      <a:pt x="85" y="10"/>
                    </a:lnTo>
                    <a:lnTo>
                      <a:pt x="110" y="2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11" name="Freeform 80"/>
              <p:cNvSpPr>
                <a:spLocks/>
              </p:cNvSpPr>
              <p:nvPr/>
            </p:nvSpPr>
            <p:spPr bwMode="auto">
              <a:xfrm>
                <a:off x="1202" y="3099"/>
                <a:ext cx="110" cy="26"/>
              </a:xfrm>
              <a:custGeom>
                <a:avLst/>
                <a:gdLst>
                  <a:gd name="T0" fmla="*/ 0 w 110"/>
                  <a:gd name="T1" fmla="*/ 4 h 26"/>
                  <a:gd name="T2" fmla="*/ 24 w 110"/>
                  <a:gd name="T3" fmla="*/ 14 h 26"/>
                  <a:gd name="T4" fmla="*/ 48 w 110"/>
                  <a:gd name="T5" fmla="*/ 25 h 26"/>
                  <a:gd name="T6" fmla="*/ 73 w 110"/>
                  <a:gd name="T7" fmla="*/ 21 h 26"/>
                  <a:gd name="T8" fmla="*/ 84 w 110"/>
                  <a:gd name="T9" fmla="*/ 14 h 26"/>
                  <a:gd name="T10" fmla="*/ 109 w 110"/>
                  <a:gd name="T11" fmla="*/ 0 h 26"/>
                  <a:gd name="T12" fmla="*/ 0 60000 65536"/>
                  <a:gd name="T13" fmla="*/ 0 60000 65536"/>
                  <a:gd name="T14" fmla="*/ 0 60000 65536"/>
                  <a:gd name="T15" fmla="*/ 0 60000 65536"/>
                  <a:gd name="T16" fmla="*/ 0 60000 65536"/>
                  <a:gd name="T17" fmla="*/ 0 60000 65536"/>
                  <a:gd name="T18" fmla="*/ 0 w 110"/>
                  <a:gd name="T19" fmla="*/ 0 h 26"/>
                  <a:gd name="T20" fmla="*/ 110 w 11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10" h="26">
                    <a:moveTo>
                      <a:pt x="0" y="4"/>
                    </a:moveTo>
                    <a:lnTo>
                      <a:pt x="24" y="14"/>
                    </a:lnTo>
                    <a:lnTo>
                      <a:pt x="48" y="25"/>
                    </a:lnTo>
                    <a:lnTo>
                      <a:pt x="73" y="21"/>
                    </a:lnTo>
                    <a:lnTo>
                      <a:pt x="84" y="14"/>
                    </a:lnTo>
                    <a:lnTo>
                      <a:pt x="10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12" name="Line 81"/>
              <p:cNvSpPr>
                <a:spLocks noChangeShapeType="1"/>
              </p:cNvSpPr>
              <p:nvPr/>
            </p:nvSpPr>
            <p:spPr bwMode="auto">
              <a:xfrm flipV="1">
                <a:off x="1311" y="2618"/>
                <a:ext cx="0" cy="48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grpSp>
        <p:sp>
          <p:nvSpPr>
            <p:cNvPr id="14362" name="Freeform 82"/>
            <p:cNvSpPr>
              <a:spLocks/>
            </p:cNvSpPr>
            <p:nvPr/>
          </p:nvSpPr>
          <p:spPr bwMode="auto">
            <a:xfrm>
              <a:off x="5203" y="1986"/>
              <a:ext cx="169" cy="144"/>
            </a:xfrm>
            <a:custGeom>
              <a:avLst/>
              <a:gdLst>
                <a:gd name="T0" fmla="*/ 105 w 214"/>
                <a:gd name="T1" fmla="*/ 70 h 186"/>
                <a:gd name="T2" fmla="*/ 103 w 214"/>
                <a:gd name="T3" fmla="*/ 76 h 186"/>
                <a:gd name="T4" fmla="*/ 100 w 214"/>
                <a:gd name="T5" fmla="*/ 81 h 186"/>
                <a:gd name="T6" fmla="*/ 88 w 214"/>
                <a:gd name="T7" fmla="*/ 86 h 186"/>
                <a:gd name="T8" fmla="*/ 17 w 214"/>
                <a:gd name="T9" fmla="*/ 86 h 186"/>
                <a:gd name="T10" fmla="*/ 6 w 214"/>
                <a:gd name="T11" fmla="*/ 81 h 186"/>
                <a:gd name="T12" fmla="*/ 0 w 214"/>
                <a:gd name="T13" fmla="*/ 70 h 186"/>
                <a:gd name="T14" fmla="*/ 0 w 214"/>
                <a:gd name="T15" fmla="*/ 15 h 186"/>
                <a:gd name="T16" fmla="*/ 6 w 214"/>
                <a:gd name="T17" fmla="*/ 5 h 186"/>
                <a:gd name="T18" fmla="*/ 17 w 214"/>
                <a:gd name="T19" fmla="*/ 0 h 186"/>
                <a:gd name="T20" fmla="*/ 88 w 214"/>
                <a:gd name="T21" fmla="*/ 0 h 186"/>
                <a:gd name="T22" fmla="*/ 95 w 214"/>
                <a:gd name="T23" fmla="*/ 2 h 186"/>
                <a:gd name="T24" fmla="*/ 100 w 214"/>
                <a:gd name="T25" fmla="*/ 5 h 186"/>
                <a:gd name="T26" fmla="*/ 105 w 214"/>
                <a:gd name="T27" fmla="*/ 15 h 186"/>
                <a:gd name="T28" fmla="*/ 105 w 214"/>
                <a:gd name="T29" fmla="*/ 70 h 1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86"/>
                <a:gd name="T47" fmla="*/ 214 w 214"/>
                <a:gd name="T48" fmla="*/ 186 h 1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86">
                  <a:moveTo>
                    <a:pt x="213" y="152"/>
                  </a:moveTo>
                  <a:lnTo>
                    <a:pt x="210" y="164"/>
                  </a:lnTo>
                  <a:lnTo>
                    <a:pt x="202" y="175"/>
                  </a:lnTo>
                  <a:lnTo>
                    <a:pt x="179" y="185"/>
                  </a:lnTo>
                  <a:lnTo>
                    <a:pt x="33" y="185"/>
                  </a:lnTo>
                  <a:lnTo>
                    <a:pt x="11" y="175"/>
                  </a:lnTo>
                  <a:lnTo>
                    <a:pt x="0" y="152"/>
                  </a:lnTo>
                  <a:lnTo>
                    <a:pt x="0" y="33"/>
                  </a:lnTo>
                  <a:lnTo>
                    <a:pt x="11" y="10"/>
                  </a:lnTo>
                  <a:lnTo>
                    <a:pt x="33" y="0"/>
                  </a:lnTo>
                  <a:lnTo>
                    <a:pt x="179" y="0"/>
                  </a:lnTo>
                  <a:lnTo>
                    <a:pt x="192" y="2"/>
                  </a:lnTo>
                  <a:lnTo>
                    <a:pt x="202" y="10"/>
                  </a:lnTo>
                  <a:lnTo>
                    <a:pt x="213" y="33"/>
                  </a:lnTo>
                  <a:lnTo>
                    <a:pt x="213" y="152"/>
                  </a:lnTo>
                </a:path>
              </a:pathLst>
            </a:custGeom>
            <a:noFill/>
            <a:ln w="12700" cap="rnd">
              <a:solidFill>
                <a:srgbClr val="81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3" name="Rectangle 83"/>
            <p:cNvSpPr>
              <a:spLocks noChangeArrowheads="1"/>
            </p:cNvSpPr>
            <p:nvPr/>
          </p:nvSpPr>
          <p:spPr bwMode="auto">
            <a:xfrm>
              <a:off x="5179" y="1948"/>
              <a:ext cx="201" cy="138"/>
            </a:xfrm>
            <a:prstGeom prst="rect">
              <a:avLst/>
            </a:prstGeom>
            <a:solidFill>
              <a:srgbClr val="FFFFFF"/>
            </a:solidFill>
            <a:ln w="12700">
              <a:solidFill>
                <a:srgbClr val="FFFFFF"/>
              </a:solidFill>
              <a:miter lim="800000"/>
              <a:headEnd/>
              <a:tailEnd/>
            </a:ln>
          </p:spPr>
          <p:txBody>
            <a:bodyPr wrap="none" anchor="ctr"/>
            <a:lstStyle/>
            <a:p>
              <a:pPr algn="ctr" eaLnBrk="1" hangingPunct="1"/>
              <a:endParaRPr lang="en-IN"/>
            </a:p>
          </p:txBody>
        </p:sp>
        <p:sp>
          <p:nvSpPr>
            <p:cNvPr id="14364" name="Freeform 84"/>
            <p:cNvSpPr>
              <a:spLocks/>
            </p:cNvSpPr>
            <p:nvPr/>
          </p:nvSpPr>
          <p:spPr bwMode="auto">
            <a:xfrm>
              <a:off x="4827" y="1806"/>
              <a:ext cx="111" cy="268"/>
            </a:xfrm>
            <a:custGeom>
              <a:avLst/>
              <a:gdLst>
                <a:gd name="T0" fmla="*/ 68 w 141"/>
                <a:gd name="T1" fmla="*/ 145 h 346"/>
                <a:gd name="T2" fmla="*/ 67 w 141"/>
                <a:gd name="T3" fmla="*/ 149 h 346"/>
                <a:gd name="T4" fmla="*/ 63 w 141"/>
                <a:gd name="T5" fmla="*/ 156 h 346"/>
                <a:gd name="T6" fmla="*/ 51 w 141"/>
                <a:gd name="T7" fmla="*/ 160 h 346"/>
                <a:gd name="T8" fmla="*/ 16 w 141"/>
                <a:gd name="T9" fmla="*/ 160 h 346"/>
                <a:gd name="T10" fmla="*/ 6 w 141"/>
                <a:gd name="T11" fmla="*/ 156 h 346"/>
                <a:gd name="T12" fmla="*/ 0 w 141"/>
                <a:gd name="T13" fmla="*/ 145 h 346"/>
                <a:gd name="T14" fmla="*/ 0 w 141"/>
                <a:gd name="T15" fmla="*/ 16 h 346"/>
                <a:gd name="T16" fmla="*/ 6 w 141"/>
                <a:gd name="T17" fmla="*/ 5 h 346"/>
                <a:gd name="T18" fmla="*/ 16 w 141"/>
                <a:gd name="T19" fmla="*/ 0 h 346"/>
                <a:gd name="T20" fmla="*/ 51 w 141"/>
                <a:gd name="T21" fmla="*/ 0 h 346"/>
                <a:gd name="T22" fmla="*/ 57 w 141"/>
                <a:gd name="T23" fmla="*/ 2 h 346"/>
                <a:gd name="T24" fmla="*/ 63 w 141"/>
                <a:gd name="T25" fmla="*/ 5 h 346"/>
                <a:gd name="T26" fmla="*/ 68 w 141"/>
                <a:gd name="T27" fmla="*/ 16 h 346"/>
                <a:gd name="T28" fmla="*/ 68 w 141"/>
                <a:gd name="T29" fmla="*/ 145 h 3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
                <a:gd name="T46" fmla="*/ 0 h 346"/>
                <a:gd name="T47" fmla="*/ 141 w 141"/>
                <a:gd name="T48" fmla="*/ 346 h 3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 h="346">
                  <a:moveTo>
                    <a:pt x="140" y="312"/>
                  </a:moveTo>
                  <a:lnTo>
                    <a:pt x="137" y="322"/>
                  </a:lnTo>
                  <a:lnTo>
                    <a:pt x="129" y="335"/>
                  </a:lnTo>
                  <a:lnTo>
                    <a:pt x="105" y="345"/>
                  </a:lnTo>
                  <a:lnTo>
                    <a:pt x="33" y="345"/>
                  </a:lnTo>
                  <a:lnTo>
                    <a:pt x="11" y="335"/>
                  </a:lnTo>
                  <a:lnTo>
                    <a:pt x="0" y="312"/>
                  </a:lnTo>
                  <a:lnTo>
                    <a:pt x="0" y="35"/>
                  </a:lnTo>
                  <a:lnTo>
                    <a:pt x="11" y="12"/>
                  </a:lnTo>
                  <a:lnTo>
                    <a:pt x="33" y="0"/>
                  </a:lnTo>
                  <a:lnTo>
                    <a:pt x="105" y="0"/>
                  </a:lnTo>
                  <a:lnTo>
                    <a:pt x="117" y="3"/>
                  </a:lnTo>
                  <a:lnTo>
                    <a:pt x="129" y="12"/>
                  </a:lnTo>
                  <a:lnTo>
                    <a:pt x="140" y="35"/>
                  </a:lnTo>
                  <a:lnTo>
                    <a:pt x="140" y="312"/>
                  </a:lnTo>
                </a:path>
              </a:pathLst>
            </a:custGeom>
            <a:noFill/>
            <a:ln w="12700" cap="rnd">
              <a:solidFill>
                <a:srgbClr val="81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5" name="Freeform 85"/>
            <p:cNvSpPr>
              <a:spLocks/>
            </p:cNvSpPr>
            <p:nvPr/>
          </p:nvSpPr>
          <p:spPr bwMode="auto">
            <a:xfrm>
              <a:off x="4854" y="1806"/>
              <a:ext cx="110" cy="268"/>
            </a:xfrm>
            <a:custGeom>
              <a:avLst/>
              <a:gdLst>
                <a:gd name="T0" fmla="*/ 68 w 140"/>
                <a:gd name="T1" fmla="*/ 145 h 346"/>
                <a:gd name="T2" fmla="*/ 66 w 140"/>
                <a:gd name="T3" fmla="*/ 149 h 346"/>
                <a:gd name="T4" fmla="*/ 63 w 140"/>
                <a:gd name="T5" fmla="*/ 156 h 346"/>
                <a:gd name="T6" fmla="*/ 51 w 140"/>
                <a:gd name="T7" fmla="*/ 160 h 346"/>
                <a:gd name="T8" fmla="*/ 16 w 140"/>
                <a:gd name="T9" fmla="*/ 160 h 346"/>
                <a:gd name="T10" fmla="*/ 5 w 140"/>
                <a:gd name="T11" fmla="*/ 156 h 346"/>
                <a:gd name="T12" fmla="*/ 0 w 140"/>
                <a:gd name="T13" fmla="*/ 145 h 346"/>
                <a:gd name="T14" fmla="*/ 0 w 140"/>
                <a:gd name="T15" fmla="*/ 16 h 346"/>
                <a:gd name="T16" fmla="*/ 5 w 140"/>
                <a:gd name="T17" fmla="*/ 5 h 346"/>
                <a:gd name="T18" fmla="*/ 16 w 140"/>
                <a:gd name="T19" fmla="*/ 0 h 346"/>
                <a:gd name="T20" fmla="*/ 51 w 140"/>
                <a:gd name="T21" fmla="*/ 0 h 346"/>
                <a:gd name="T22" fmla="*/ 57 w 140"/>
                <a:gd name="T23" fmla="*/ 2 h 346"/>
                <a:gd name="T24" fmla="*/ 62 w 140"/>
                <a:gd name="T25" fmla="*/ 5 h 346"/>
                <a:gd name="T26" fmla="*/ 68 w 140"/>
                <a:gd name="T27" fmla="*/ 16 h 346"/>
                <a:gd name="T28" fmla="*/ 68 w 140"/>
                <a:gd name="T29" fmla="*/ 145 h 3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346"/>
                <a:gd name="T47" fmla="*/ 140 w 140"/>
                <a:gd name="T48" fmla="*/ 346 h 3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346">
                  <a:moveTo>
                    <a:pt x="139" y="312"/>
                  </a:moveTo>
                  <a:lnTo>
                    <a:pt x="136" y="322"/>
                  </a:lnTo>
                  <a:lnTo>
                    <a:pt x="130" y="335"/>
                  </a:lnTo>
                  <a:lnTo>
                    <a:pt x="106" y="345"/>
                  </a:lnTo>
                  <a:lnTo>
                    <a:pt x="34" y="345"/>
                  </a:lnTo>
                  <a:lnTo>
                    <a:pt x="12" y="335"/>
                  </a:lnTo>
                  <a:lnTo>
                    <a:pt x="0" y="312"/>
                  </a:lnTo>
                  <a:lnTo>
                    <a:pt x="0" y="35"/>
                  </a:lnTo>
                  <a:lnTo>
                    <a:pt x="11" y="12"/>
                  </a:lnTo>
                  <a:lnTo>
                    <a:pt x="34" y="0"/>
                  </a:lnTo>
                  <a:lnTo>
                    <a:pt x="106" y="0"/>
                  </a:lnTo>
                  <a:lnTo>
                    <a:pt x="118" y="3"/>
                  </a:lnTo>
                  <a:lnTo>
                    <a:pt x="128" y="12"/>
                  </a:lnTo>
                  <a:lnTo>
                    <a:pt x="139" y="35"/>
                  </a:lnTo>
                  <a:lnTo>
                    <a:pt x="139" y="312"/>
                  </a:lnTo>
                </a:path>
              </a:pathLst>
            </a:custGeom>
            <a:solidFill>
              <a:srgbClr val="FFFFFF"/>
            </a:solidFill>
            <a:ln w="12700" cap="rnd">
              <a:solidFill>
                <a:srgbClr val="FFFFFF"/>
              </a:solidFill>
              <a:round/>
              <a:headEnd/>
              <a:tailEnd/>
            </a:ln>
          </p:spPr>
          <p:txBody>
            <a:bodyPr/>
            <a:lstStyle/>
            <a:p>
              <a:endParaRPr lang="en-US"/>
            </a:p>
          </p:txBody>
        </p:sp>
        <p:sp>
          <p:nvSpPr>
            <p:cNvPr id="14366" name="Freeform 86"/>
            <p:cNvSpPr>
              <a:spLocks/>
            </p:cNvSpPr>
            <p:nvPr/>
          </p:nvSpPr>
          <p:spPr bwMode="auto">
            <a:xfrm>
              <a:off x="4963" y="1748"/>
              <a:ext cx="478" cy="382"/>
            </a:xfrm>
            <a:custGeom>
              <a:avLst/>
              <a:gdLst>
                <a:gd name="T0" fmla="*/ 0 w 607"/>
                <a:gd name="T1" fmla="*/ 0 h 494"/>
                <a:gd name="T2" fmla="*/ 24 w 607"/>
                <a:gd name="T3" fmla="*/ 21 h 494"/>
                <a:gd name="T4" fmla="*/ 296 w 607"/>
                <a:gd name="T5" fmla="*/ 21 h 494"/>
                <a:gd name="T6" fmla="*/ 296 w 607"/>
                <a:gd name="T7" fmla="*/ 207 h 494"/>
                <a:gd name="T8" fmla="*/ 24 w 607"/>
                <a:gd name="T9" fmla="*/ 207 h 494"/>
                <a:gd name="T10" fmla="*/ 0 w 607"/>
                <a:gd name="T11" fmla="*/ 228 h 494"/>
                <a:gd name="T12" fmla="*/ 0 w 607"/>
                <a:gd name="T13" fmla="*/ 0 h 494"/>
                <a:gd name="T14" fmla="*/ 0 60000 65536"/>
                <a:gd name="T15" fmla="*/ 0 60000 65536"/>
                <a:gd name="T16" fmla="*/ 0 60000 65536"/>
                <a:gd name="T17" fmla="*/ 0 60000 65536"/>
                <a:gd name="T18" fmla="*/ 0 60000 65536"/>
                <a:gd name="T19" fmla="*/ 0 60000 65536"/>
                <a:gd name="T20" fmla="*/ 0 60000 65536"/>
                <a:gd name="T21" fmla="*/ 0 w 607"/>
                <a:gd name="T22" fmla="*/ 0 h 494"/>
                <a:gd name="T23" fmla="*/ 607 w 607"/>
                <a:gd name="T24" fmla="*/ 494 h 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7" h="494">
                  <a:moveTo>
                    <a:pt x="0" y="0"/>
                  </a:moveTo>
                  <a:lnTo>
                    <a:pt x="48" y="45"/>
                  </a:lnTo>
                  <a:lnTo>
                    <a:pt x="606" y="45"/>
                  </a:lnTo>
                  <a:lnTo>
                    <a:pt x="606" y="448"/>
                  </a:lnTo>
                  <a:lnTo>
                    <a:pt x="48" y="448"/>
                  </a:lnTo>
                  <a:lnTo>
                    <a:pt x="0" y="493"/>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7" name="Freeform 87"/>
            <p:cNvSpPr>
              <a:spLocks/>
            </p:cNvSpPr>
            <p:nvPr/>
          </p:nvSpPr>
          <p:spPr bwMode="auto">
            <a:xfrm>
              <a:off x="4957" y="1748"/>
              <a:ext cx="1" cy="386"/>
            </a:xfrm>
            <a:custGeom>
              <a:avLst/>
              <a:gdLst>
                <a:gd name="T0" fmla="*/ 0 w 1"/>
                <a:gd name="T1" fmla="*/ 231 h 499"/>
                <a:gd name="T2" fmla="*/ 0 w 1"/>
                <a:gd name="T3" fmla="*/ 0 h 499"/>
                <a:gd name="T4" fmla="*/ 0 w 1"/>
                <a:gd name="T5" fmla="*/ 231 h 499"/>
                <a:gd name="T6" fmla="*/ 0 60000 65536"/>
                <a:gd name="T7" fmla="*/ 0 60000 65536"/>
                <a:gd name="T8" fmla="*/ 0 60000 65536"/>
                <a:gd name="T9" fmla="*/ 0 w 1"/>
                <a:gd name="T10" fmla="*/ 0 h 499"/>
                <a:gd name="T11" fmla="*/ 1 w 1"/>
                <a:gd name="T12" fmla="*/ 499 h 499"/>
              </a:gdLst>
              <a:ahLst/>
              <a:cxnLst>
                <a:cxn ang="T6">
                  <a:pos x="T0" y="T1"/>
                </a:cxn>
                <a:cxn ang="T7">
                  <a:pos x="T2" y="T3"/>
                </a:cxn>
                <a:cxn ang="T8">
                  <a:pos x="T4" y="T5"/>
                </a:cxn>
              </a:cxnLst>
              <a:rect l="T9" t="T10" r="T11" b="T12"/>
              <a:pathLst>
                <a:path w="1" h="499">
                  <a:moveTo>
                    <a:pt x="0" y="498"/>
                  </a:moveTo>
                  <a:lnTo>
                    <a:pt x="0" y="0"/>
                  </a:lnTo>
                  <a:lnTo>
                    <a:pt x="0" y="49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8" name="Freeform 88"/>
            <p:cNvSpPr>
              <a:spLocks/>
            </p:cNvSpPr>
            <p:nvPr/>
          </p:nvSpPr>
          <p:spPr bwMode="auto">
            <a:xfrm>
              <a:off x="4947" y="1749"/>
              <a:ext cx="1" cy="387"/>
            </a:xfrm>
            <a:custGeom>
              <a:avLst/>
              <a:gdLst>
                <a:gd name="T0" fmla="*/ 0 w 1"/>
                <a:gd name="T1" fmla="*/ 232 h 499"/>
                <a:gd name="T2" fmla="*/ 0 w 1"/>
                <a:gd name="T3" fmla="*/ 0 h 499"/>
                <a:gd name="T4" fmla="*/ 0 w 1"/>
                <a:gd name="T5" fmla="*/ 232 h 499"/>
                <a:gd name="T6" fmla="*/ 0 60000 65536"/>
                <a:gd name="T7" fmla="*/ 0 60000 65536"/>
                <a:gd name="T8" fmla="*/ 0 60000 65536"/>
                <a:gd name="T9" fmla="*/ 0 w 1"/>
                <a:gd name="T10" fmla="*/ 0 h 499"/>
                <a:gd name="T11" fmla="*/ 1 w 1"/>
                <a:gd name="T12" fmla="*/ 499 h 499"/>
              </a:gdLst>
              <a:ahLst/>
              <a:cxnLst>
                <a:cxn ang="T6">
                  <a:pos x="T0" y="T1"/>
                </a:cxn>
                <a:cxn ang="T7">
                  <a:pos x="T2" y="T3"/>
                </a:cxn>
                <a:cxn ang="T8">
                  <a:pos x="T4" y="T5"/>
                </a:cxn>
              </a:cxnLst>
              <a:rect l="T9" t="T10" r="T11" b="T12"/>
              <a:pathLst>
                <a:path w="1" h="499">
                  <a:moveTo>
                    <a:pt x="0" y="498"/>
                  </a:moveTo>
                  <a:lnTo>
                    <a:pt x="0" y="0"/>
                  </a:lnTo>
                  <a:lnTo>
                    <a:pt x="0" y="49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9" name="Freeform 89"/>
            <p:cNvSpPr>
              <a:spLocks/>
            </p:cNvSpPr>
            <p:nvPr/>
          </p:nvSpPr>
          <p:spPr bwMode="auto">
            <a:xfrm>
              <a:off x="4937" y="1746"/>
              <a:ext cx="1" cy="397"/>
            </a:xfrm>
            <a:custGeom>
              <a:avLst/>
              <a:gdLst>
                <a:gd name="T0" fmla="*/ 0 w 1"/>
                <a:gd name="T1" fmla="*/ 238 h 512"/>
                <a:gd name="T2" fmla="*/ 0 w 1"/>
                <a:gd name="T3" fmla="*/ 0 h 512"/>
                <a:gd name="T4" fmla="*/ 0 w 1"/>
                <a:gd name="T5" fmla="*/ 238 h 512"/>
                <a:gd name="T6" fmla="*/ 0 60000 65536"/>
                <a:gd name="T7" fmla="*/ 0 60000 65536"/>
                <a:gd name="T8" fmla="*/ 0 60000 65536"/>
                <a:gd name="T9" fmla="*/ 0 w 1"/>
                <a:gd name="T10" fmla="*/ 0 h 512"/>
                <a:gd name="T11" fmla="*/ 1 w 1"/>
                <a:gd name="T12" fmla="*/ 512 h 512"/>
              </a:gdLst>
              <a:ahLst/>
              <a:cxnLst>
                <a:cxn ang="T6">
                  <a:pos x="T0" y="T1"/>
                </a:cxn>
                <a:cxn ang="T7">
                  <a:pos x="T2" y="T3"/>
                </a:cxn>
                <a:cxn ang="T8">
                  <a:pos x="T4" y="T5"/>
                </a:cxn>
              </a:cxnLst>
              <a:rect l="T9" t="T10" r="T11" b="T12"/>
              <a:pathLst>
                <a:path w="1" h="512">
                  <a:moveTo>
                    <a:pt x="0" y="511"/>
                  </a:moveTo>
                  <a:lnTo>
                    <a:pt x="0" y="0"/>
                  </a:lnTo>
                  <a:lnTo>
                    <a:pt x="0" y="51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0" name="Freeform 90"/>
            <p:cNvSpPr>
              <a:spLocks/>
            </p:cNvSpPr>
            <p:nvPr/>
          </p:nvSpPr>
          <p:spPr bwMode="auto">
            <a:xfrm>
              <a:off x="4927" y="1739"/>
              <a:ext cx="0" cy="408"/>
            </a:xfrm>
            <a:custGeom>
              <a:avLst/>
              <a:gdLst>
                <a:gd name="T0" fmla="*/ 0 w 1"/>
                <a:gd name="T1" fmla="*/ 245 h 526"/>
                <a:gd name="T2" fmla="*/ 0 w 1"/>
                <a:gd name="T3" fmla="*/ 0 h 526"/>
                <a:gd name="T4" fmla="*/ 0 w 1"/>
                <a:gd name="T5" fmla="*/ 245 h 526"/>
                <a:gd name="T6" fmla="*/ 0 60000 65536"/>
                <a:gd name="T7" fmla="*/ 0 60000 65536"/>
                <a:gd name="T8" fmla="*/ 0 60000 65536"/>
                <a:gd name="T9" fmla="*/ 0 w 1"/>
                <a:gd name="T10" fmla="*/ 0 h 526"/>
                <a:gd name="T11" fmla="*/ 0 w 1"/>
                <a:gd name="T12" fmla="*/ 526 h 526"/>
              </a:gdLst>
              <a:ahLst/>
              <a:cxnLst>
                <a:cxn ang="T6">
                  <a:pos x="T0" y="T1"/>
                </a:cxn>
                <a:cxn ang="T7">
                  <a:pos x="T2" y="T3"/>
                </a:cxn>
                <a:cxn ang="T8">
                  <a:pos x="T4" y="T5"/>
                </a:cxn>
              </a:cxnLst>
              <a:rect l="T9" t="T10" r="T11" b="T12"/>
              <a:pathLst>
                <a:path w="1" h="526">
                  <a:moveTo>
                    <a:pt x="0" y="525"/>
                  </a:moveTo>
                  <a:lnTo>
                    <a:pt x="0" y="0"/>
                  </a:lnTo>
                  <a:lnTo>
                    <a:pt x="0" y="52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1" name="Freeform 91"/>
            <p:cNvSpPr>
              <a:spLocks/>
            </p:cNvSpPr>
            <p:nvPr/>
          </p:nvSpPr>
          <p:spPr bwMode="auto">
            <a:xfrm>
              <a:off x="4915" y="1742"/>
              <a:ext cx="1" cy="405"/>
            </a:xfrm>
            <a:custGeom>
              <a:avLst/>
              <a:gdLst>
                <a:gd name="T0" fmla="*/ 0 w 1"/>
                <a:gd name="T1" fmla="*/ 243 h 522"/>
                <a:gd name="T2" fmla="*/ 0 w 1"/>
                <a:gd name="T3" fmla="*/ 0 h 522"/>
                <a:gd name="T4" fmla="*/ 0 w 1"/>
                <a:gd name="T5" fmla="*/ 243 h 522"/>
                <a:gd name="T6" fmla="*/ 0 60000 65536"/>
                <a:gd name="T7" fmla="*/ 0 60000 65536"/>
                <a:gd name="T8" fmla="*/ 0 60000 65536"/>
                <a:gd name="T9" fmla="*/ 0 w 1"/>
                <a:gd name="T10" fmla="*/ 0 h 522"/>
                <a:gd name="T11" fmla="*/ 1 w 1"/>
                <a:gd name="T12" fmla="*/ 522 h 522"/>
              </a:gdLst>
              <a:ahLst/>
              <a:cxnLst>
                <a:cxn ang="T6">
                  <a:pos x="T0" y="T1"/>
                </a:cxn>
                <a:cxn ang="T7">
                  <a:pos x="T2" y="T3"/>
                </a:cxn>
                <a:cxn ang="T8">
                  <a:pos x="T4" y="T5"/>
                </a:cxn>
              </a:cxnLst>
              <a:rect l="T9" t="T10" r="T11" b="T12"/>
              <a:pathLst>
                <a:path w="1" h="522">
                  <a:moveTo>
                    <a:pt x="0" y="521"/>
                  </a:moveTo>
                  <a:lnTo>
                    <a:pt x="0" y="0"/>
                  </a:lnTo>
                  <a:lnTo>
                    <a:pt x="0" y="52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2" name="Freeform 92"/>
            <p:cNvSpPr>
              <a:spLocks/>
            </p:cNvSpPr>
            <p:nvPr/>
          </p:nvSpPr>
          <p:spPr bwMode="auto">
            <a:xfrm>
              <a:off x="4905" y="1745"/>
              <a:ext cx="1" cy="398"/>
            </a:xfrm>
            <a:custGeom>
              <a:avLst/>
              <a:gdLst>
                <a:gd name="T0" fmla="*/ 0 w 1"/>
                <a:gd name="T1" fmla="*/ 238 h 514"/>
                <a:gd name="T2" fmla="*/ 0 w 1"/>
                <a:gd name="T3" fmla="*/ 0 h 514"/>
                <a:gd name="T4" fmla="*/ 0 w 1"/>
                <a:gd name="T5" fmla="*/ 238 h 514"/>
                <a:gd name="T6" fmla="*/ 0 60000 65536"/>
                <a:gd name="T7" fmla="*/ 0 60000 65536"/>
                <a:gd name="T8" fmla="*/ 0 60000 65536"/>
                <a:gd name="T9" fmla="*/ 0 w 1"/>
                <a:gd name="T10" fmla="*/ 0 h 514"/>
                <a:gd name="T11" fmla="*/ 1 w 1"/>
                <a:gd name="T12" fmla="*/ 514 h 514"/>
              </a:gdLst>
              <a:ahLst/>
              <a:cxnLst>
                <a:cxn ang="T6">
                  <a:pos x="T0" y="T1"/>
                </a:cxn>
                <a:cxn ang="T7">
                  <a:pos x="T2" y="T3"/>
                </a:cxn>
                <a:cxn ang="T8">
                  <a:pos x="T4" y="T5"/>
                </a:cxn>
              </a:cxnLst>
              <a:rect l="T9" t="T10" r="T11" b="T12"/>
              <a:pathLst>
                <a:path w="1" h="514">
                  <a:moveTo>
                    <a:pt x="0" y="513"/>
                  </a:moveTo>
                  <a:lnTo>
                    <a:pt x="0" y="0"/>
                  </a:lnTo>
                  <a:lnTo>
                    <a:pt x="0" y="51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3" name="Freeform 93"/>
            <p:cNvSpPr>
              <a:spLocks/>
            </p:cNvSpPr>
            <p:nvPr/>
          </p:nvSpPr>
          <p:spPr bwMode="auto">
            <a:xfrm>
              <a:off x="4895" y="1748"/>
              <a:ext cx="1" cy="388"/>
            </a:xfrm>
            <a:custGeom>
              <a:avLst/>
              <a:gdLst>
                <a:gd name="T0" fmla="*/ 0 w 1"/>
                <a:gd name="T1" fmla="*/ 232 h 501"/>
                <a:gd name="T2" fmla="*/ 0 w 1"/>
                <a:gd name="T3" fmla="*/ 0 h 501"/>
                <a:gd name="T4" fmla="*/ 0 w 1"/>
                <a:gd name="T5" fmla="*/ 232 h 501"/>
                <a:gd name="T6" fmla="*/ 0 60000 65536"/>
                <a:gd name="T7" fmla="*/ 0 60000 65536"/>
                <a:gd name="T8" fmla="*/ 0 60000 65536"/>
                <a:gd name="T9" fmla="*/ 0 w 1"/>
                <a:gd name="T10" fmla="*/ 0 h 501"/>
                <a:gd name="T11" fmla="*/ 1 w 1"/>
                <a:gd name="T12" fmla="*/ 501 h 501"/>
              </a:gdLst>
              <a:ahLst/>
              <a:cxnLst>
                <a:cxn ang="T6">
                  <a:pos x="T0" y="T1"/>
                </a:cxn>
                <a:cxn ang="T7">
                  <a:pos x="T2" y="T3"/>
                </a:cxn>
                <a:cxn ang="T8">
                  <a:pos x="T4" y="T5"/>
                </a:cxn>
              </a:cxnLst>
              <a:rect l="T9" t="T10" r="T11" b="T12"/>
              <a:pathLst>
                <a:path w="1" h="501">
                  <a:moveTo>
                    <a:pt x="0" y="500"/>
                  </a:moveTo>
                  <a:lnTo>
                    <a:pt x="0" y="0"/>
                  </a:lnTo>
                  <a:lnTo>
                    <a:pt x="0" y="50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4" name="Freeform 94"/>
            <p:cNvSpPr>
              <a:spLocks/>
            </p:cNvSpPr>
            <p:nvPr/>
          </p:nvSpPr>
          <p:spPr bwMode="auto">
            <a:xfrm>
              <a:off x="4879" y="1734"/>
              <a:ext cx="87" cy="22"/>
            </a:xfrm>
            <a:custGeom>
              <a:avLst/>
              <a:gdLst>
                <a:gd name="T0" fmla="*/ 54 w 110"/>
                <a:gd name="T1" fmla="*/ 10 h 28"/>
                <a:gd name="T2" fmla="*/ 41 w 110"/>
                <a:gd name="T3" fmla="*/ 6 h 28"/>
                <a:gd name="T4" fmla="*/ 29 w 110"/>
                <a:gd name="T5" fmla="*/ 0 h 28"/>
                <a:gd name="T6" fmla="*/ 17 w 110"/>
                <a:gd name="T7" fmla="*/ 2 h 28"/>
                <a:gd name="T8" fmla="*/ 12 w 110"/>
                <a:gd name="T9" fmla="*/ 6 h 28"/>
                <a:gd name="T10" fmla="*/ 0 w 110"/>
                <a:gd name="T11" fmla="*/ 13 h 28"/>
                <a:gd name="T12" fmla="*/ 0 60000 65536"/>
                <a:gd name="T13" fmla="*/ 0 60000 65536"/>
                <a:gd name="T14" fmla="*/ 0 60000 65536"/>
                <a:gd name="T15" fmla="*/ 0 60000 65536"/>
                <a:gd name="T16" fmla="*/ 0 60000 65536"/>
                <a:gd name="T17" fmla="*/ 0 60000 65536"/>
                <a:gd name="T18" fmla="*/ 0 w 110"/>
                <a:gd name="T19" fmla="*/ 0 h 28"/>
                <a:gd name="T20" fmla="*/ 110 w 110"/>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10" h="28">
                  <a:moveTo>
                    <a:pt x="109" y="22"/>
                  </a:moveTo>
                  <a:lnTo>
                    <a:pt x="84" y="11"/>
                  </a:lnTo>
                  <a:lnTo>
                    <a:pt x="60" y="0"/>
                  </a:lnTo>
                  <a:lnTo>
                    <a:pt x="35" y="4"/>
                  </a:lnTo>
                  <a:lnTo>
                    <a:pt x="24" y="11"/>
                  </a:lnTo>
                  <a:lnTo>
                    <a:pt x="0" y="2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5" name="Freeform 95"/>
            <p:cNvSpPr>
              <a:spLocks/>
            </p:cNvSpPr>
            <p:nvPr/>
          </p:nvSpPr>
          <p:spPr bwMode="auto">
            <a:xfrm>
              <a:off x="4879" y="2130"/>
              <a:ext cx="88" cy="19"/>
            </a:xfrm>
            <a:custGeom>
              <a:avLst/>
              <a:gdLst>
                <a:gd name="T0" fmla="*/ 55 w 111"/>
                <a:gd name="T1" fmla="*/ 2 h 25"/>
                <a:gd name="T2" fmla="*/ 43 w 111"/>
                <a:gd name="T3" fmla="*/ 6 h 25"/>
                <a:gd name="T4" fmla="*/ 30 w 111"/>
                <a:gd name="T5" fmla="*/ 11 h 25"/>
                <a:gd name="T6" fmla="*/ 18 w 111"/>
                <a:gd name="T7" fmla="*/ 9 h 25"/>
                <a:gd name="T8" fmla="*/ 13 w 111"/>
                <a:gd name="T9" fmla="*/ 6 h 25"/>
                <a:gd name="T10" fmla="*/ 0 w 111"/>
                <a:gd name="T11" fmla="*/ 0 h 25"/>
                <a:gd name="T12" fmla="*/ 0 60000 65536"/>
                <a:gd name="T13" fmla="*/ 0 60000 65536"/>
                <a:gd name="T14" fmla="*/ 0 60000 65536"/>
                <a:gd name="T15" fmla="*/ 0 60000 65536"/>
                <a:gd name="T16" fmla="*/ 0 60000 65536"/>
                <a:gd name="T17" fmla="*/ 0 60000 65536"/>
                <a:gd name="T18" fmla="*/ 0 w 111"/>
                <a:gd name="T19" fmla="*/ 0 h 25"/>
                <a:gd name="T20" fmla="*/ 111 w 11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11" h="25">
                  <a:moveTo>
                    <a:pt x="110" y="5"/>
                  </a:moveTo>
                  <a:lnTo>
                    <a:pt x="86" y="14"/>
                  </a:lnTo>
                  <a:lnTo>
                    <a:pt x="61" y="24"/>
                  </a:lnTo>
                  <a:lnTo>
                    <a:pt x="36" y="21"/>
                  </a:lnTo>
                  <a:lnTo>
                    <a:pt x="27" y="14"/>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6" name="Freeform 96"/>
            <p:cNvSpPr>
              <a:spLocks/>
            </p:cNvSpPr>
            <p:nvPr/>
          </p:nvSpPr>
          <p:spPr bwMode="auto">
            <a:xfrm>
              <a:off x="4879" y="1757"/>
              <a:ext cx="1" cy="373"/>
            </a:xfrm>
            <a:custGeom>
              <a:avLst/>
              <a:gdLst>
                <a:gd name="T0" fmla="*/ 0 w 1"/>
                <a:gd name="T1" fmla="*/ 223 h 482"/>
                <a:gd name="T2" fmla="*/ 0 w 1"/>
                <a:gd name="T3" fmla="*/ 0 h 482"/>
                <a:gd name="T4" fmla="*/ 0 w 1"/>
                <a:gd name="T5" fmla="*/ 223 h 482"/>
                <a:gd name="T6" fmla="*/ 0 60000 65536"/>
                <a:gd name="T7" fmla="*/ 0 60000 65536"/>
                <a:gd name="T8" fmla="*/ 0 60000 65536"/>
                <a:gd name="T9" fmla="*/ 0 w 1"/>
                <a:gd name="T10" fmla="*/ 0 h 482"/>
                <a:gd name="T11" fmla="*/ 1 w 1"/>
                <a:gd name="T12" fmla="*/ 482 h 482"/>
              </a:gdLst>
              <a:ahLst/>
              <a:cxnLst>
                <a:cxn ang="T6">
                  <a:pos x="T0" y="T1"/>
                </a:cxn>
                <a:cxn ang="T7">
                  <a:pos x="T2" y="T3"/>
                </a:cxn>
                <a:cxn ang="T8">
                  <a:pos x="T4" y="T5"/>
                </a:cxn>
              </a:cxnLst>
              <a:rect l="T9" t="T10" r="T11" b="T12"/>
              <a:pathLst>
                <a:path w="1" h="482">
                  <a:moveTo>
                    <a:pt x="0" y="481"/>
                  </a:moveTo>
                  <a:lnTo>
                    <a:pt x="0" y="0"/>
                  </a:lnTo>
                  <a:lnTo>
                    <a:pt x="0" y="48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7" name="Freeform 97"/>
            <p:cNvSpPr>
              <a:spLocks/>
            </p:cNvSpPr>
            <p:nvPr/>
          </p:nvSpPr>
          <p:spPr bwMode="auto">
            <a:xfrm>
              <a:off x="4498" y="905"/>
              <a:ext cx="325" cy="1476"/>
            </a:xfrm>
            <a:custGeom>
              <a:avLst/>
              <a:gdLst>
                <a:gd name="T0" fmla="*/ 0 w 414"/>
                <a:gd name="T1" fmla="*/ 884 h 1907"/>
                <a:gd name="T2" fmla="*/ 199 w 414"/>
                <a:gd name="T3" fmla="*/ 884 h 1907"/>
                <a:gd name="T4" fmla="*/ 199 w 414"/>
                <a:gd name="T5" fmla="*/ 0 h 1907"/>
                <a:gd name="T6" fmla="*/ 0 w 414"/>
                <a:gd name="T7" fmla="*/ 0 h 1907"/>
                <a:gd name="T8" fmla="*/ 0 w 414"/>
                <a:gd name="T9" fmla="*/ 884 h 1907"/>
                <a:gd name="T10" fmla="*/ 0 60000 65536"/>
                <a:gd name="T11" fmla="*/ 0 60000 65536"/>
                <a:gd name="T12" fmla="*/ 0 60000 65536"/>
                <a:gd name="T13" fmla="*/ 0 60000 65536"/>
                <a:gd name="T14" fmla="*/ 0 60000 65536"/>
                <a:gd name="T15" fmla="*/ 0 w 414"/>
                <a:gd name="T16" fmla="*/ 0 h 1907"/>
                <a:gd name="T17" fmla="*/ 414 w 414"/>
                <a:gd name="T18" fmla="*/ 1907 h 1907"/>
              </a:gdLst>
              <a:ahLst/>
              <a:cxnLst>
                <a:cxn ang="T10">
                  <a:pos x="T0" y="T1"/>
                </a:cxn>
                <a:cxn ang="T11">
                  <a:pos x="T2" y="T3"/>
                </a:cxn>
                <a:cxn ang="T12">
                  <a:pos x="T4" y="T5"/>
                </a:cxn>
                <a:cxn ang="T13">
                  <a:pos x="T6" y="T7"/>
                </a:cxn>
                <a:cxn ang="T14">
                  <a:pos x="T8" y="T9"/>
                </a:cxn>
              </a:cxnLst>
              <a:rect l="T15" t="T16" r="T17" b="T18"/>
              <a:pathLst>
                <a:path w="414" h="1907">
                  <a:moveTo>
                    <a:pt x="0" y="1906"/>
                  </a:moveTo>
                  <a:lnTo>
                    <a:pt x="413" y="1906"/>
                  </a:lnTo>
                  <a:lnTo>
                    <a:pt x="413" y="0"/>
                  </a:lnTo>
                  <a:lnTo>
                    <a:pt x="0" y="0"/>
                  </a:lnTo>
                  <a:lnTo>
                    <a:pt x="0" y="1906"/>
                  </a:lnTo>
                </a:path>
              </a:pathLst>
            </a:custGeom>
            <a:solidFill>
              <a:srgbClr val="DDDDDD"/>
            </a:solidFill>
            <a:ln w="12700" cap="rnd">
              <a:solidFill>
                <a:srgbClr val="000000"/>
              </a:solidFill>
              <a:round/>
              <a:headEnd/>
              <a:tailEnd/>
            </a:ln>
          </p:spPr>
          <p:txBody>
            <a:bodyPr/>
            <a:lstStyle/>
            <a:p>
              <a:endParaRPr lang="en-US"/>
            </a:p>
          </p:txBody>
        </p:sp>
        <p:sp>
          <p:nvSpPr>
            <p:cNvPr id="14378" name="Rectangle 98"/>
            <p:cNvSpPr>
              <a:spLocks noChangeArrowheads="1"/>
            </p:cNvSpPr>
            <p:nvPr/>
          </p:nvSpPr>
          <p:spPr bwMode="auto">
            <a:xfrm>
              <a:off x="4059" y="1227"/>
              <a:ext cx="16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000">
                  <a:solidFill>
                    <a:srgbClr val="000000"/>
                  </a:solidFill>
                  <a:latin typeface="Arial MT" charset="0"/>
                </a:rPr>
                <a:t>T</a:t>
              </a:r>
            </a:p>
          </p:txBody>
        </p:sp>
        <p:sp>
          <p:nvSpPr>
            <p:cNvPr id="14379" name="Rectangle 99"/>
            <p:cNvSpPr>
              <a:spLocks noChangeArrowheads="1"/>
            </p:cNvSpPr>
            <p:nvPr/>
          </p:nvSpPr>
          <p:spPr bwMode="auto">
            <a:xfrm>
              <a:off x="5115" y="1227"/>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000">
                  <a:solidFill>
                    <a:srgbClr val="000000"/>
                  </a:solidFill>
                  <a:latin typeface="Arial MT" charset="0"/>
                </a:rPr>
                <a:t>R</a:t>
              </a:r>
            </a:p>
          </p:txBody>
        </p:sp>
        <p:sp>
          <p:nvSpPr>
            <p:cNvPr id="14380" name="Rectangle 100"/>
            <p:cNvSpPr>
              <a:spLocks noChangeArrowheads="1"/>
            </p:cNvSpPr>
            <p:nvPr/>
          </p:nvSpPr>
          <p:spPr bwMode="auto">
            <a:xfrm>
              <a:off x="4059" y="1869"/>
              <a:ext cx="16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000">
                  <a:solidFill>
                    <a:srgbClr val="000000"/>
                  </a:solidFill>
                  <a:latin typeface="Arial MT" charset="0"/>
                </a:rPr>
                <a:t>T</a:t>
              </a:r>
            </a:p>
          </p:txBody>
        </p:sp>
        <p:sp>
          <p:nvSpPr>
            <p:cNvPr id="14381" name="Rectangle 101"/>
            <p:cNvSpPr>
              <a:spLocks noChangeArrowheads="1"/>
            </p:cNvSpPr>
            <p:nvPr/>
          </p:nvSpPr>
          <p:spPr bwMode="auto">
            <a:xfrm>
              <a:off x="5115" y="1864"/>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000">
                  <a:solidFill>
                    <a:srgbClr val="000000"/>
                  </a:solidFill>
                  <a:latin typeface="Arial MT" charset="0"/>
                </a:rPr>
                <a:t>R</a:t>
              </a:r>
            </a:p>
          </p:txBody>
        </p:sp>
        <p:grpSp>
          <p:nvGrpSpPr>
            <p:cNvPr id="14382" name="Group 102"/>
            <p:cNvGrpSpPr>
              <a:grpSpLocks/>
            </p:cNvGrpSpPr>
            <p:nvPr/>
          </p:nvGrpSpPr>
          <p:grpSpPr bwMode="auto">
            <a:xfrm>
              <a:off x="5041" y="949"/>
              <a:ext cx="193" cy="195"/>
              <a:chOff x="2067" y="1600"/>
              <a:chExt cx="207" cy="223"/>
            </a:xfrm>
          </p:grpSpPr>
          <p:sp>
            <p:nvSpPr>
              <p:cNvPr id="14395" name="Rectangle 103"/>
              <p:cNvSpPr>
                <a:spLocks noChangeArrowheads="1"/>
              </p:cNvSpPr>
              <p:nvPr/>
            </p:nvSpPr>
            <p:spPr bwMode="auto">
              <a:xfrm>
                <a:off x="2067" y="1600"/>
                <a:ext cx="17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000" b="1">
                    <a:solidFill>
                      <a:srgbClr val="000000"/>
                    </a:solidFill>
                    <a:latin typeface="Arial MT" charset="0"/>
                  </a:rPr>
                  <a:t>1</a:t>
                </a:r>
              </a:p>
            </p:txBody>
          </p:sp>
          <p:sp>
            <p:nvSpPr>
              <p:cNvPr id="14396" name="Freeform 104"/>
              <p:cNvSpPr>
                <a:spLocks/>
              </p:cNvSpPr>
              <p:nvPr/>
            </p:nvSpPr>
            <p:spPr bwMode="auto">
              <a:xfrm>
                <a:off x="2067" y="1611"/>
                <a:ext cx="191" cy="205"/>
              </a:xfrm>
              <a:custGeom>
                <a:avLst/>
                <a:gdLst>
                  <a:gd name="T0" fmla="*/ 0 w 191"/>
                  <a:gd name="T1" fmla="*/ 103 h 205"/>
                  <a:gd name="T2" fmla="*/ 7 w 191"/>
                  <a:gd name="T3" fmla="*/ 59 h 205"/>
                  <a:gd name="T4" fmla="*/ 29 w 191"/>
                  <a:gd name="T5" fmla="*/ 26 h 205"/>
                  <a:gd name="T6" fmla="*/ 60 w 191"/>
                  <a:gd name="T7" fmla="*/ 9 h 205"/>
                  <a:gd name="T8" fmla="*/ 94 w 191"/>
                  <a:gd name="T9" fmla="*/ 0 h 205"/>
                  <a:gd name="T10" fmla="*/ 112 w 191"/>
                  <a:gd name="T11" fmla="*/ 2 h 205"/>
                  <a:gd name="T12" fmla="*/ 130 w 191"/>
                  <a:gd name="T13" fmla="*/ 7 h 205"/>
                  <a:gd name="T14" fmla="*/ 161 w 191"/>
                  <a:gd name="T15" fmla="*/ 26 h 205"/>
                  <a:gd name="T16" fmla="*/ 182 w 191"/>
                  <a:gd name="T17" fmla="*/ 58 h 205"/>
                  <a:gd name="T18" fmla="*/ 190 w 191"/>
                  <a:gd name="T19" fmla="*/ 103 h 205"/>
                  <a:gd name="T20" fmla="*/ 189 w 191"/>
                  <a:gd name="T21" fmla="*/ 126 h 205"/>
                  <a:gd name="T22" fmla="*/ 183 w 191"/>
                  <a:gd name="T23" fmla="*/ 146 h 205"/>
                  <a:gd name="T24" fmla="*/ 161 w 191"/>
                  <a:gd name="T25" fmla="*/ 178 h 205"/>
                  <a:gd name="T26" fmla="*/ 130 w 191"/>
                  <a:gd name="T27" fmla="*/ 197 h 205"/>
                  <a:gd name="T28" fmla="*/ 96 w 191"/>
                  <a:gd name="T29" fmla="*/ 204 h 205"/>
                  <a:gd name="T30" fmla="*/ 29 w 191"/>
                  <a:gd name="T31" fmla="*/ 180 h 205"/>
                  <a:gd name="T32" fmla="*/ 8 w 191"/>
                  <a:gd name="T33" fmla="*/ 148 h 205"/>
                  <a:gd name="T34" fmla="*/ 0 w 191"/>
                  <a:gd name="T35" fmla="*/ 103 h 2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205"/>
                  <a:gd name="T56" fmla="*/ 191 w 191"/>
                  <a:gd name="T57" fmla="*/ 205 h 2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205">
                    <a:moveTo>
                      <a:pt x="0" y="103"/>
                    </a:moveTo>
                    <a:lnTo>
                      <a:pt x="7" y="59"/>
                    </a:lnTo>
                    <a:lnTo>
                      <a:pt x="29" y="26"/>
                    </a:lnTo>
                    <a:lnTo>
                      <a:pt x="60" y="9"/>
                    </a:lnTo>
                    <a:lnTo>
                      <a:pt x="94" y="0"/>
                    </a:lnTo>
                    <a:lnTo>
                      <a:pt x="112" y="2"/>
                    </a:lnTo>
                    <a:lnTo>
                      <a:pt x="130" y="7"/>
                    </a:lnTo>
                    <a:lnTo>
                      <a:pt x="161" y="26"/>
                    </a:lnTo>
                    <a:lnTo>
                      <a:pt x="182" y="58"/>
                    </a:lnTo>
                    <a:lnTo>
                      <a:pt x="190" y="103"/>
                    </a:lnTo>
                    <a:lnTo>
                      <a:pt x="189" y="126"/>
                    </a:lnTo>
                    <a:lnTo>
                      <a:pt x="183" y="146"/>
                    </a:lnTo>
                    <a:lnTo>
                      <a:pt x="161" y="178"/>
                    </a:lnTo>
                    <a:lnTo>
                      <a:pt x="130" y="197"/>
                    </a:lnTo>
                    <a:lnTo>
                      <a:pt x="96" y="204"/>
                    </a:lnTo>
                    <a:lnTo>
                      <a:pt x="29" y="180"/>
                    </a:lnTo>
                    <a:lnTo>
                      <a:pt x="8" y="148"/>
                    </a:lnTo>
                    <a:lnTo>
                      <a:pt x="0" y="103"/>
                    </a:lnTo>
                  </a:path>
                </a:pathLst>
              </a:custGeom>
              <a:solidFill>
                <a:schemeClr val="folHlink"/>
              </a:solidFill>
              <a:ln w="12700" cap="rnd">
                <a:solidFill>
                  <a:srgbClr val="000000"/>
                </a:solidFill>
                <a:round/>
                <a:headEnd/>
                <a:tailEnd/>
              </a:ln>
            </p:spPr>
            <p:txBody>
              <a:bodyPr/>
              <a:lstStyle/>
              <a:p>
                <a:endParaRPr lang="en-US"/>
              </a:p>
            </p:txBody>
          </p:sp>
          <p:sp>
            <p:nvSpPr>
              <p:cNvPr id="14397" name="Rectangle 105"/>
              <p:cNvSpPr>
                <a:spLocks noChangeArrowheads="1"/>
              </p:cNvSpPr>
              <p:nvPr/>
            </p:nvSpPr>
            <p:spPr bwMode="auto">
              <a:xfrm>
                <a:off x="2077" y="1625"/>
                <a:ext cx="19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200" b="1">
                    <a:solidFill>
                      <a:srgbClr val="000000"/>
                    </a:solidFill>
                    <a:latin typeface="Arial" charset="0"/>
                  </a:rPr>
                  <a:t>1</a:t>
                </a:r>
              </a:p>
            </p:txBody>
          </p:sp>
        </p:grpSp>
        <p:grpSp>
          <p:nvGrpSpPr>
            <p:cNvPr id="14383" name="Group 106"/>
            <p:cNvGrpSpPr>
              <a:grpSpLocks/>
            </p:cNvGrpSpPr>
            <p:nvPr/>
          </p:nvGrpSpPr>
          <p:grpSpPr bwMode="auto">
            <a:xfrm>
              <a:off x="5027" y="2121"/>
              <a:ext cx="204" cy="196"/>
              <a:chOff x="2049" y="3083"/>
              <a:chExt cx="229" cy="217"/>
            </a:xfrm>
          </p:grpSpPr>
          <p:sp>
            <p:nvSpPr>
              <p:cNvPr id="14393" name="Freeform 107"/>
              <p:cNvSpPr>
                <a:spLocks/>
              </p:cNvSpPr>
              <p:nvPr/>
            </p:nvSpPr>
            <p:spPr bwMode="auto">
              <a:xfrm>
                <a:off x="2049" y="3083"/>
                <a:ext cx="194" cy="205"/>
              </a:xfrm>
              <a:custGeom>
                <a:avLst/>
                <a:gdLst>
                  <a:gd name="T0" fmla="*/ 0 w 194"/>
                  <a:gd name="T1" fmla="*/ 101 h 205"/>
                  <a:gd name="T2" fmla="*/ 8 w 194"/>
                  <a:gd name="T3" fmla="*/ 58 h 205"/>
                  <a:gd name="T4" fmla="*/ 31 w 194"/>
                  <a:gd name="T5" fmla="*/ 26 h 205"/>
                  <a:gd name="T6" fmla="*/ 60 w 194"/>
                  <a:gd name="T7" fmla="*/ 7 h 205"/>
                  <a:gd name="T8" fmla="*/ 96 w 194"/>
                  <a:gd name="T9" fmla="*/ 0 h 205"/>
                  <a:gd name="T10" fmla="*/ 113 w 194"/>
                  <a:gd name="T11" fmla="*/ 2 h 205"/>
                  <a:gd name="T12" fmla="*/ 130 w 194"/>
                  <a:gd name="T13" fmla="*/ 7 h 205"/>
                  <a:gd name="T14" fmla="*/ 162 w 194"/>
                  <a:gd name="T15" fmla="*/ 24 h 205"/>
                  <a:gd name="T16" fmla="*/ 184 w 194"/>
                  <a:gd name="T17" fmla="*/ 56 h 205"/>
                  <a:gd name="T18" fmla="*/ 193 w 194"/>
                  <a:gd name="T19" fmla="*/ 101 h 205"/>
                  <a:gd name="T20" fmla="*/ 190 w 194"/>
                  <a:gd name="T21" fmla="*/ 126 h 205"/>
                  <a:gd name="T22" fmla="*/ 185 w 194"/>
                  <a:gd name="T23" fmla="*/ 145 h 205"/>
                  <a:gd name="T24" fmla="*/ 162 w 194"/>
                  <a:gd name="T25" fmla="*/ 178 h 205"/>
                  <a:gd name="T26" fmla="*/ 132 w 194"/>
                  <a:gd name="T27" fmla="*/ 197 h 205"/>
                  <a:gd name="T28" fmla="*/ 97 w 194"/>
                  <a:gd name="T29" fmla="*/ 204 h 205"/>
                  <a:gd name="T30" fmla="*/ 31 w 194"/>
                  <a:gd name="T31" fmla="*/ 180 h 205"/>
                  <a:gd name="T32" fmla="*/ 9 w 194"/>
                  <a:gd name="T33" fmla="*/ 146 h 205"/>
                  <a:gd name="T34" fmla="*/ 0 w 194"/>
                  <a:gd name="T35" fmla="*/ 101 h 2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4"/>
                  <a:gd name="T55" fmla="*/ 0 h 205"/>
                  <a:gd name="T56" fmla="*/ 194 w 194"/>
                  <a:gd name="T57" fmla="*/ 205 h 2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4" h="205">
                    <a:moveTo>
                      <a:pt x="0" y="101"/>
                    </a:moveTo>
                    <a:lnTo>
                      <a:pt x="8" y="58"/>
                    </a:lnTo>
                    <a:lnTo>
                      <a:pt x="31" y="26"/>
                    </a:lnTo>
                    <a:lnTo>
                      <a:pt x="60" y="7"/>
                    </a:lnTo>
                    <a:lnTo>
                      <a:pt x="96" y="0"/>
                    </a:lnTo>
                    <a:lnTo>
                      <a:pt x="113" y="2"/>
                    </a:lnTo>
                    <a:lnTo>
                      <a:pt x="130" y="7"/>
                    </a:lnTo>
                    <a:lnTo>
                      <a:pt x="162" y="24"/>
                    </a:lnTo>
                    <a:lnTo>
                      <a:pt x="184" y="56"/>
                    </a:lnTo>
                    <a:lnTo>
                      <a:pt x="193" y="101"/>
                    </a:lnTo>
                    <a:lnTo>
                      <a:pt x="190" y="126"/>
                    </a:lnTo>
                    <a:lnTo>
                      <a:pt x="185" y="145"/>
                    </a:lnTo>
                    <a:lnTo>
                      <a:pt x="162" y="178"/>
                    </a:lnTo>
                    <a:lnTo>
                      <a:pt x="132" y="197"/>
                    </a:lnTo>
                    <a:lnTo>
                      <a:pt x="97" y="204"/>
                    </a:lnTo>
                    <a:lnTo>
                      <a:pt x="31" y="180"/>
                    </a:lnTo>
                    <a:lnTo>
                      <a:pt x="9" y="146"/>
                    </a:lnTo>
                    <a:lnTo>
                      <a:pt x="0" y="101"/>
                    </a:lnTo>
                  </a:path>
                </a:pathLst>
              </a:custGeom>
              <a:solidFill>
                <a:schemeClr val="folHlink"/>
              </a:solidFill>
              <a:ln w="12700" cap="rnd">
                <a:solidFill>
                  <a:srgbClr val="000000"/>
                </a:solidFill>
                <a:round/>
                <a:headEnd/>
                <a:tailEnd/>
              </a:ln>
            </p:spPr>
            <p:txBody>
              <a:bodyPr/>
              <a:lstStyle/>
              <a:p>
                <a:endParaRPr lang="en-US"/>
              </a:p>
            </p:txBody>
          </p:sp>
          <p:sp>
            <p:nvSpPr>
              <p:cNvPr id="14394" name="Rectangle 108"/>
              <p:cNvSpPr>
                <a:spLocks noChangeArrowheads="1"/>
              </p:cNvSpPr>
              <p:nvPr/>
            </p:nvSpPr>
            <p:spPr bwMode="auto">
              <a:xfrm>
                <a:off x="2064" y="3108"/>
                <a:ext cx="2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200" b="1">
                    <a:solidFill>
                      <a:srgbClr val="000000"/>
                    </a:solidFill>
                    <a:latin typeface="Arial" charset="0"/>
                  </a:rPr>
                  <a:t>2</a:t>
                </a:r>
              </a:p>
            </p:txBody>
          </p:sp>
        </p:grpSp>
        <p:sp>
          <p:nvSpPr>
            <p:cNvPr id="14384" name="Line 109"/>
            <p:cNvSpPr>
              <a:spLocks noChangeShapeType="1"/>
            </p:cNvSpPr>
            <p:nvPr/>
          </p:nvSpPr>
          <p:spPr bwMode="auto">
            <a:xfrm flipV="1">
              <a:off x="4501" y="1361"/>
              <a:ext cx="314" cy="1"/>
            </a:xfrm>
            <a:prstGeom prst="line">
              <a:avLst/>
            </a:prstGeom>
            <a:noFill/>
            <a:ln w="12700" cap="sq">
              <a:solidFill>
                <a:schemeClr val="bg2"/>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IN"/>
            </a:p>
          </p:txBody>
        </p:sp>
        <p:sp>
          <p:nvSpPr>
            <p:cNvPr id="14385" name="Line 110"/>
            <p:cNvSpPr>
              <a:spLocks noChangeShapeType="1"/>
            </p:cNvSpPr>
            <p:nvPr/>
          </p:nvSpPr>
          <p:spPr bwMode="auto">
            <a:xfrm>
              <a:off x="4501" y="1430"/>
              <a:ext cx="310" cy="1"/>
            </a:xfrm>
            <a:prstGeom prst="line">
              <a:avLst/>
            </a:prstGeom>
            <a:noFill/>
            <a:ln w="12700" cap="sq">
              <a:solidFill>
                <a:schemeClr val="bg2"/>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IN"/>
            </a:p>
          </p:txBody>
        </p:sp>
        <p:sp>
          <p:nvSpPr>
            <p:cNvPr id="14386" name="Line 111"/>
            <p:cNvSpPr>
              <a:spLocks noChangeShapeType="1"/>
            </p:cNvSpPr>
            <p:nvPr/>
          </p:nvSpPr>
          <p:spPr bwMode="auto">
            <a:xfrm>
              <a:off x="4501" y="1296"/>
              <a:ext cx="319" cy="1"/>
            </a:xfrm>
            <a:prstGeom prst="line">
              <a:avLst/>
            </a:prstGeom>
            <a:noFill/>
            <a:ln w="12700" cap="sq">
              <a:solidFill>
                <a:schemeClr val="bg2"/>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IN"/>
            </a:p>
          </p:txBody>
        </p:sp>
        <p:sp>
          <p:nvSpPr>
            <p:cNvPr id="14387" name="Line 112"/>
            <p:cNvSpPr>
              <a:spLocks noChangeShapeType="1"/>
            </p:cNvSpPr>
            <p:nvPr/>
          </p:nvSpPr>
          <p:spPr bwMode="auto">
            <a:xfrm>
              <a:off x="4501" y="1231"/>
              <a:ext cx="310" cy="0"/>
            </a:xfrm>
            <a:prstGeom prst="line">
              <a:avLst/>
            </a:prstGeom>
            <a:noFill/>
            <a:ln w="12700" cap="sq">
              <a:solidFill>
                <a:schemeClr val="bg2"/>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IN"/>
            </a:p>
          </p:txBody>
        </p:sp>
        <p:sp>
          <p:nvSpPr>
            <p:cNvPr id="14388" name="Freeform 113"/>
            <p:cNvSpPr>
              <a:spLocks/>
            </p:cNvSpPr>
            <p:nvPr/>
          </p:nvSpPr>
          <p:spPr bwMode="auto">
            <a:xfrm rot="1060673">
              <a:off x="4624" y="1882"/>
              <a:ext cx="27" cy="127"/>
            </a:xfrm>
            <a:custGeom>
              <a:avLst/>
              <a:gdLst>
                <a:gd name="T0" fmla="*/ 11 w 25"/>
                <a:gd name="T1" fmla="*/ 0 h 128"/>
                <a:gd name="T2" fmla="*/ 30 w 25"/>
                <a:gd name="T3" fmla="*/ 44 h 128"/>
                <a:gd name="T4" fmla="*/ 0 w 25"/>
                <a:gd name="T5" fmla="*/ 81 h 128"/>
                <a:gd name="T6" fmla="*/ 30 w 25"/>
                <a:gd name="T7" fmla="*/ 125 h 128"/>
                <a:gd name="T8" fmla="*/ 0 60000 65536"/>
                <a:gd name="T9" fmla="*/ 0 60000 65536"/>
                <a:gd name="T10" fmla="*/ 0 60000 65536"/>
                <a:gd name="T11" fmla="*/ 0 60000 65536"/>
                <a:gd name="T12" fmla="*/ 0 w 25"/>
                <a:gd name="T13" fmla="*/ 0 h 128"/>
                <a:gd name="T14" fmla="*/ 25 w 25"/>
                <a:gd name="T15" fmla="*/ 128 h 128"/>
              </a:gdLst>
              <a:ahLst/>
              <a:cxnLst>
                <a:cxn ang="T8">
                  <a:pos x="T0" y="T1"/>
                </a:cxn>
                <a:cxn ang="T9">
                  <a:pos x="T2" y="T3"/>
                </a:cxn>
                <a:cxn ang="T10">
                  <a:pos x="T4" y="T5"/>
                </a:cxn>
                <a:cxn ang="T11">
                  <a:pos x="T6" y="T7"/>
                </a:cxn>
              </a:cxnLst>
              <a:rect l="T12" t="T13" r="T14" b="T15"/>
              <a:pathLst>
                <a:path w="25" h="128">
                  <a:moveTo>
                    <a:pt x="8" y="0"/>
                  </a:moveTo>
                  <a:cubicBezTo>
                    <a:pt x="16" y="15"/>
                    <a:pt x="25" y="30"/>
                    <a:pt x="24" y="44"/>
                  </a:cubicBezTo>
                  <a:cubicBezTo>
                    <a:pt x="23" y="58"/>
                    <a:pt x="0" y="70"/>
                    <a:pt x="0" y="84"/>
                  </a:cubicBezTo>
                  <a:cubicBezTo>
                    <a:pt x="0" y="98"/>
                    <a:pt x="21" y="120"/>
                    <a:pt x="24" y="128"/>
                  </a:cubicBezTo>
                </a:path>
              </a:pathLst>
            </a:cu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89" name="Line 114"/>
            <p:cNvSpPr>
              <a:spLocks noChangeShapeType="1"/>
            </p:cNvSpPr>
            <p:nvPr/>
          </p:nvSpPr>
          <p:spPr bwMode="auto">
            <a:xfrm flipV="1">
              <a:off x="4501" y="1979"/>
              <a:ext cx="109" cy="0"/>
            </a:xfrm>
            <a:prstGeom prst="line">
              <a:avLst/>
            </a:prstGeom>
            <a:noFill/>
            <a:ln w="12700" cap="sq">
              <a:solidFill>
                <a:schemeClr val="bg2"/>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IN"/>
            </a:p>
          </p:txBody>
        </p:sp>
        <p:sp>
          <p:nvSpPr>
            <p:cNvPr id="14390" name="Line 115"/>
            <p:cNvSpPr>
              <a:spLocks noChangeShapeType="1"/>
            </p:cNvSpPr>
            <p:nvPr/>
          </p:nvSpPr>
          <p:spPr bwMode="auto">
            <a:xfrm>
              <a:off x="4501" y="2047"/>
              <a:ext cx="310" cy="1"/>
            </a:xfrm>
            <a:prstGeom prst="line">
              <a:avLst/>
            </a:prstGeom>
            <a:noFill/>
            <a:ln w="12700" cap="sq">
              <a:solidFill>
                <a:schemeClr val="bg2"/>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IN"/>
            </a:p>
          </p:txBody>
        </p:sp>
        <p:sp>
          <p:nvSpPr>
            <p:cNvPr id="14391" name="Line 116"/>
            <p:cNvSpPr>
              <a:spLocks noChangeShapeType="1"/>
            </p:cNvSpPr>
            <p:nvPr/>
          </p:nvSpPr>
          <p:spPr bwMode="auto">
            <a:xfrm>
              <a:off x="4501" y="1913"/>
              <a:ext cx="115" cy="0"/>
            </a:xfrm>
            <a:prstGeom prst="line">
              <a:avLst/>
            </a:prstGeom>
            <a:noFill/>
            <a:ln w="12700" cap="sq">
              <a:solidFill>
                <a:schemeClr val="bg2"/>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IN"/>
            </a:p>
          </p:txBody>
        </p:sp>
        <p:sp>
          <p:nvSpPr>
            <p:cNvPr id="14392" name="Line 117"/>
            <p:cNvSpPr>
              <a:spLocks noChangeShapeType="1"/>
            </p:cNvSpPr>
            <p:nvPr/>
          </p:nvSpPr>
          <p:spPr bwMode="auto">
            <a:xfrm>
              <a:off x="4501" y="1847"/>
              <a:ext cx="310" cy="1"/>
            </a:xfrm>
            <a:prstGeom prst="line">
              <a:avLst/>
            </a:prstGeom>
            <a:noFill/>
            <a:ln w="12700" cap="sq">
              <a:solidFill>
                <a:schemeClr val="bg2"/>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IN"/>
            </a:p>
          </p:txBody>
        </p:sp>
      </p:grpSp>
    </p:spTree>
    <p:extLst>
      <p:ext uri="{BB962C8B-B14F-4D97-AF65-F5344CB8AC3E}">
        <p14:creationId xmlns:p14="http://schemas.microsoft.com/office/powerpoint/2010/main" val="1816891899"/>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14720"/>
                                        </p:tgtEl>
                                        <p:attrNameLst>
                                          <p:attrName>style.visibility</p:attrName>
                                        </p:attrNameLst>
                                      </p:cBhvr>
                                      <p:to>
                                        <p:strVal val="visible"/>
                                      </p:to>
                                    </p:set>
                                    <p:animEffect transition="in" filter="strips(downRight)">
                                      <p:cBhvr>
                                        <p:cTn id="7" dur="500"/>
                                        <p:tgtEl>
                                          <p:spTgt spid="114720"/>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par>
                                <p:cTn id="12" presetID="12" presetClass="entr" presetSubtype="1"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To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20"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Dsc010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625600"/>
            <a:ext cx="2320925"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39" name="Picture 3" descr="Dsc01096"/>
          <p:cNvPicPr>
            <a:picLocks noChangeAspect="1" noChangeArrowheads="1"/>
          </p:cNvPicPr>
          <p:nvPr/>
        </p:nvPicPr>
        <p:blipFill>
          <a:blip r:embed="rId3">
            <a:lum bright="24000" contrast="18000"/>
            <a:extLst>
              <a:ext uri="{28A0092B-C50C-407E-A947-70E740481C1C}">
                <a14:useLocalDpi xmlns:a14="http://schemas.microsoft.com/office/drawing/2010/main" val="0"/>
              </a:ext>
            </a:extLst>
          </a:blip>
          <a:srcRect/>
          <a:stretch>
            <a:fillRect/>
          </a:stretch>
        </p:blipFill>
        <p:spPr bwMode="auto">
          <a:xfrm>
            <a:off x="3225800" y="1638300"/>
            <a:ext cx="2976563"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0" name="Picture 4" descr="Dsc01097"/>
          <p:cNvPicPr>
            <a:picLocks noChangeAspect="1" noChangeArrowheads="1"/>
          </p:cNvPicPr>
          <p:nvPr/>
        </p:nvPicPr>
        <p:blipFill>
          <a:blip r:embed="rId4">
            <a:lum bright="24000" contrast="6000"/>
            <a:extLst>
              <a:ext uri="{28A0092B-C50C-407E-A947-70E740481C1C}">
                <a14:useLocalDpi xmlns:a14="http://schemas.microsoft.com/office/drawing/2010/main" val="0"/>
              </a:ext>
            </a:extLst>
          </a:blip>
          <a:srcRect/>
          <a:stretch>
            <a:fillRect/>
          </a:stretch>
        </p:blipFill>
        <p:spPr bwMode="auto">
          <a:xfrm>
            <a:off x="3225800" y="4203700"/>
            <a:ext cx="2962275"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5" descr="Dsc010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400" y="4191000"/>
            <a:ext cx="2347913"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2" name="Text Box 6"/>
          <p:cNvSpPr txBox="1">
            <a:spLocks noChangeArrowheads="1"/>
          </p:cNvSpPr>
          <p:nvPr/>
        </p:nvSpPr>
        <p:spPr bwMode="auto">
          <a:xfrm>
            <a:off x="6248400" y="1600200"/>
            <a:ext cx="2362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b="1">
                <a:solidFill>
                  <a:schemeClr val="hlink"/>
                </a:solidFill>
                <a:latin typeface="Arial" charset="0"/>
              </a:rPr>
              <a:t>Digital display showing received sound through material thickness.</a:t>
            </a:r>
          </a:p>
        </p:txBody>
      </p:sp>
      <p:sp>
        <p:nvSpPr>
          <p:cNvPr id="116743" name="Text Box 7"/>
          <p:cNvSpPr txBox="1">
            <a:spLocks noChangeArrowheads="1"/>
          </p:cNvSpPr>
          <p:nvPr/>
        </p:nvSpPr>
        <p:spPr bwMode="auto">
          <a:xfrm>
            <a:off x="6261100" y="4216400"/>
            <a:ext cx="24003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b="1">
                <a:solidFill>
                  <a:schemeClr val="hlink"/>
                </a:solidFill>
                <a:latin typeface="Arial" charset="0"/>
              </a:rPr>
              <a:t>Digital display showing loss of received signal due to presence of a discontinuity in the sound field.  </a:t>
            </a:r>
          </a:p>
        </p:txBody>
      </p:sp>
      <p:sp>
        <p:nvSpPr>
          <p:cNvPr id="15368" name="Rectangle 8"/>
          <p:cNvSpPr>
            <a:spLocks noChangeArrowheads="1"/>
          </p:cNvSpPr>
          <p:nvPr/>
        </p:nvSpPr>
        <p:spPr bwMode="auto">
          <a:xfrm>
            <a:off x="371475" y="612775"/>
            <a:ext cx="8772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kumimoji="1" lang="en-US" sz="3200" b="1">
                <a:solidFill>
                  <a:schemeClr val="tx2"/>
                </a:solidFill>
                <a:latin typeface="Arial" charset="0"/>
              </a:rPr>
              <a:t>Test Techniques – </a:t>
            </a:r>
            <a:r>
              <a:rPr lang="en-US" sz="3200" b="1">
                <a:solidFill>
                  <a:schemeClr val="tx2"/>
                </a:solidFill>
                <a:latin typeface="Arial" charset="0"/>
              </a:rPr>
              <a:t>Through-Transmission</a:t>
            </a:r>
          </a:p>
        </p:txBody>
      </p:sp>
    </p:spTree>
    <p:extLst>
      <p:ext uri="{BB962C8B-B14F-4D97-AF65-F5344CB8AC3E}">
        <p14:creationId xmlns:p14="http://schemas.microsoft.com/office/powerpoint/2010/main" val="519284417"/>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slide(fromLeft)">
                                      <p:cBhvr>
                                        <p:cTn id="7" dur="500"/>
                                        <p:tgtEl>
                                          <p:spTgt spid="116738"/>
                                        </p:tgtEl>
                                      </p:cBhvr>
                                    </p:animEffect>
                                  </p:childTnLst>
                                </p:cTn>
                              </p:par>
                              <p:par>
                                <p:cTn id="8" presetID="12" presetClass="entr" presetSubtype="8" fill="hold" nodeType="withEffect">
                                  <p:stCondLst>
                                    <p:cond delay="0"/>
                                  </p:stCondLst>
                                  <p:childTnLst>
                                    <p:set>
                                      <p:cBhvr>
                                        <p:cTn id="9" dur="1" fill="hold">
                                          <p:stCondLst>
                                            <p:cond delay="0"/>
                                          </p:stCondLst>
                                        </p:cTn>
                                        <p:tgtEl>
                                          <p:spTgt spid="116739"/>
                                        </p:tgtEl>
                                        <p:attrNameLst>
                                          <p:attrName>style.visibility</p:attrName>
                                        </p:attrNameLst>
                                      </p:cBhvr>
                                      <p:to>
                                        <p:strVal val="visible"/>
                                      </p:to>
                                    </p:set>
                                    <p:animEffect transition="in" filter="slide(fromLeft)">
                                      <p:cBhvr>
                                        <p:cTn id="10" dur="500"/>
                                        <p:tgtEl>
                                          <p:spTgt spid="116739"/>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16742"/>
                                        </p:tgtEl>
                                        <p:attrNameLst>
                                          <p:attrName>style.visibility</p:attrName>
                                        </p:attrNameLst>
                                      </p:cBhvr>
                                      <p:to>
                                        <p:strVal val="visible"/>
                                      </p:to>
                                    </p:set>
                                    <p:animEffect transition="in" filter="slide(fromLeft)">
                                      <p:cBhvr>
                                        <p:cTn id="13" dur="500"/>
                                        <p:tgtEl>
                                          <p:spTgt spid="11674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8" fill="hold" nodeType="clickEffect">
                                  <p:stCondLst>
                                    <p:cond delay="0"/>
                                  </p:stCondLst>
                                  <p:childTnLst>
                                    <p:set>
                                      <p:cBhvr>
                                        <p:cTn id="17" dur="1" fill="hold">
                                          <p:stCondLst>
                                            <p:cond delay="0"/>
                                          </p:stCondLst>
                                        </p:cTn>
                                        <p:tgtEl>
                                          <p:spTgt spid="116741"/>
                                        </p:tgtEl>
                                        <p:attrNameLst>
                                          <p:attrName>style.visibility</p:attrName>
                                        </p:attrNameLst>
                                      </p:cBhvr>
                                      <p:to>
                                        <p:strVal val="visible"/>
                                      </p:to>
                                    </p:set>
                                    <p:animEffect transition="in" filter="slide(fromLeft)">
                                      <p:cBhvr>
                                        <p:cTn id="18" dur="500"/>
                                        <p:tgtEl>
                                          <p:spTgt spid="116741"/>
                                        </p:tgtEl>
                                      </p:cBhvr>
                                    </p:animEffect>
                                  </p:childTnLst>
                                </p:cTn>
                              </p:par>
                              <p:par>
                                <p:cTn id="19" presetID="12" presetClass="entr" presetSubtype="8" fill="hold" nodeType="withEffect">
                                  <p:stCondLst>
                                    <p:cond delay="0"/>
                                  </p:stCondLst>
                                  <p:childTnLst>
                                    <p:set>
                                      <p:cBhvr>
                                        <p:cTn id="20" dur="1" fill="hold">
                                          <p:stCondLst>
                                            <p:cond delay="0"/>
                                          </p:stCondLst>
                                        </p:cTn>
                                        <p:tgtEl>
                                          <p:spTgt spid="116740"/>
                                        </p:tgtEl>
                                        <p:attrNameLst>
                                          <p:attrName>style.visibility</p:attrName>
                                        </p:attrNameLst>
                                      </p:cBhvr>
                                      <p:to>
                                        <p:strVal val="visible"/>
                                      </p:to>
                                    </p:set>
                                    <p:animEffect transition="in" filter="slide(fromLeft)">
                                      <p:cBhvr>
                                        <p:cTn id="21" dur="500"/>
                                        <p:tgtEl>
                                          <p:spTgt spid="116740"/>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16743"/>
                                        </p:tgtEl>
                                        <p:attrNameLst>
                                          <p:attrName>style.visibility</p:attrName>
                                        </p:attrNameLst>
                                      </p:cBhvr>
                                      <p:to>
                                        <p:strVal val="visible"/>
                                      </p:to>
                                    </p:set>
                                    <p:animEffect transition="in" filter="slide(fromLeft)">
                                      <p:cBhvr>
                                        <p:cTn id="24" dur="500"/>
                                        <p:tgtEl>
                                          <p:spTgt spid="116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p:bldP spid="116743"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60363" y="625475"/>
            <a:ext cx="87836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kumimoji="1" lang="en-US" sz="3200" b="1">
                <a:solidFill>
                  <a:schemeClr val="tx2"/>
                </a:solidFill>
                <a:latin typeface="Arial" charset="0"/>
              </a:rPr>
              <a:t>Test Techniques – </a:t>
            </a:r>
            <a:r>
              <a:rPr lang="en-US" sz="3200" b="1">
                <a:solidFill>
                  <a:schemeClr val="tx2"/>
                </a:solidFill>
                <a:latin typeface="Arial" charset="0"/>
              </a:rPr>
              <a:t>Normal and Angle Beam</a:t>
            </a:r>
          </a:p>
        </p:txBody>
      </p:sp>
      <p:pic>
        <p:nvPicPr>
          <p:cNvPr id="117763" name="Picture 3" descr="anglebeam1x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8200" y="4240213"/>
            <a:ext cx="2513013" cy="2047875"/>
          </a:xfrm>
          <a:noFill/>
        </p:spPr>
      </p:pic>
      <p:sp>
        <p:nvSpPr>
          <p:cNvPr id="117764" name="Text Box 4"/>
          <p:cNvSpPr txBox="1">
            <a:spLocks noChangeArrowheads="1"/>
          </p:cNvSpPr>
          <p:nvPr/>
        </p:nvSpPr>
        <p:spPr bwMode="auto">
          <a:xfrm>
            <a:off x="3413125" y="1576388"/>
            <a:ext cx="5402263"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28600" indent="-228600">
              <a:tabLst>
                <a:tab pos="520700" algn="l"/>
              </a:tabLst>
              <a:defRPr sz="2400">
                <a:solidFill>
                  <a:schemeClr val="tx1"/>
                </a:solidFill>
                <a:latin typeface="Times New Roman" pitchFamily="18" charset="0"/>
              </a:defRPr>
            </a:lvl1pPr>
            <a:lvl2pPr marL="685800" indent="-228600">
              <a:tabLst>
                <a:tab pos="520700" algn="l"/>
              </a:tabLst>
              <a:defRPr sz="2400">
                <a:solidFill>
                  <a:schemeClr val="tx1"/>
                </a:solidFill>
                <a:latin typeface="Times New Roman" pitchFamily="18" charset="0"/>
              </a:defRPr>
            </a:lvl2pPr>
            <a:lvl3pPr marL="1143000" indent="-228600">
              <a:tabLst>
                <a:tab pos="520700" algn="l"/>
              </a:tabLst>
              <a:defRPr sz="2400">
                <a:solidFill>
                  <a:schemeClr val="tx1"/>
                </a:solidFill>
                <a:latin typeface="Times New Roman" pitchFamily="18" charset="0"/>
              </a:defRPr>
            </a:lvl3pPr>
            <a:lvl4pPr marL="1600200" indent="-228600">
              <a:tabLst>
                <a:tab pos="520700" algn="l"/>
              </a:tabLst>
              <a:defRPr sz="2400">
                <a:solidFill>
                  <a:schemeClr val="tx1"/>
                </a:solidFill>
                <a:latin typeface="Times New Roman" pitchFamily="18" charset="0"/>
              </a:defRPr>
            </a:lvl4pPr>
            <a:lvl5pPr marL="2057400" indent="-228600">
              <a:tabLst>
                <a:tab pos="5207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5207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5207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5207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520700" algn="l"/>
              </a:tabLst>
              <a:defRPr sz="2400">
                <a:solidFill>
                  <a:schemeClr val="tx1"/>
                </a:solidFill>
                <a:latin typeface="Times New Roman" pitchFamily="18" charset="0"/>
              </a:defRPr>
            </a:lvl9pPr>
          </a:lstStyle>
          <a:p>
            <a:pPr>
              <a:lnSpc>
                <a:spcPct val="80000"/>
              </a:lnSpc>
              <a:spcBef>
                <a:spcPct val="40000"/>
              </a:spcBef>
              <a:buFontTx/>
              <a:buChar char="•"/>
            </a:pPr>
            <a:r>
              <a:rPr lang="en-US" b="1">
                <a:solidFill>
                  <a:schemeClr val="hlink"/>
                </a:solidFill>
                <a:latin typeface="Arial" charset="0"/>
              </a:rPr>
              <a:t>In normal beam testing, the sound beam is introduced into the test article at 90 degree to the surface.</a:t>
            </a:r>
          </a:p>
          <a:p>
            <a:pPr>
              <a:lnSpc>
                <a:spcPct val="80000"/>
              </a:lnSpc>
              <a:spcBef>
                <a:spcPct val="40000"/>
              </a:spcBef>
              <a:buFontTx/>
              <a:buChar char="•"/>
            </a:pPr>
            <a:r>
              <a:rPr lang="en-US" b="1">
                <a:solidFill>
                  <a:schemeClr val="hlink"/>
                </a:solidFill>
                <a:latin typeface="Arial" charset="0"/>
              </a:rPr>
              <a:t>In angle beam testing, the sound beam is introduced into the test article at some angle other than 90.</a:t>
            </a:r>
          </a:p>
          <a:p>
            <a:pPr>
              <a:lnSpc>
                <a:spcPct val="80000"/>
              </a:lnSpc>
              <a:spcBef>
                <a:spcPct val="40000"/>
              </a:spcBef>
              <a:buFontTx/>
              <a:buChar char="•"/>
            </a:pPr>
            <a:r>
              <a:rPr lang="en-US" b="1">
                <a:solidFill>
                  <a:schemeClr val="hlink"/>
                </a:solidFill>
                <a:latin typeface="Arial" charset="0"/>
              </a:rPr>
              <a:t>The choice between normal and angle beam inspection usually depends on two considerations: </a:t>
            </a:r>
          </a:p>
          <a:p>
            <a:pPr lvl="1">
              <a:lnSpc>
                <a:spcPct val="80000"/>
              </a:lnSpc>
              <a:spcBef>
                <a:spcPct val="40000"/>
              </a:spcBef>
              <a:buFontTx/>
              <a:buChar char="-"/>
            </a:pPr>
            <a:r>
              <a:rPr lang="en-US" sz="2000" b="1">
                <a:solidFill>
                  <a:schemeClr val="hlink"/>
                </a:solidFill>
                <a:latin typeface="Arial" charset="0"/>
              </a:rPr>
              <a:t>The orientation of the feature of interest – the sound should be directed to produce the largest reflection from the feature.</a:t>
            </a:r>
          </a:p>
          <a:p>
            <a:pPr lvl="1">
              <a:lnSpc>
                <a:spcPct val="80000"/>
              </a:lnSpc>
              <a:spcBef>
                <a:spcPct val="40000"/>
              </a:spcBef>
              <a:buFontTx/>
              <a:buChar char="-"/>
            </a:pPr>
            <a:r>
              <a:rPr lang="en-US" sz="2000" b="1">
                <a:solidFill>
                  <a:schemeClr val="hlink"/>
                </a:solidFill>
                <a:latin typeface="Arial" charset="0"/>
              </a:rPr>
              <a:t>Obstructions on the surface of the part that must be worked around.</a:t>
            </a:r>
            <a:r>
              <a:rPr lang="en-US" b="1">
                <a:solidFill>
                  <a:schemeClr val="hlink"/>
                </a:solidFill>
                <a:latin typeface="Arial" charset="0"/>
              </a:rPr>
              <a:t>     </a:t>
            </a:r>
          </a:p>
        </p:txBody>
      </p:sp>
      <p:pic>
        <p:nvPicPr>
          <p:cNvPr id="117765" name="Picture 5" descr="Normalbeam1x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25538" y="1654175"/>
            <a:ext cx="2028825" cy="2395538"/>
          </a:xfrm>
          <a:noFill/>
        </p:spPr>
      </p:pic>
    </p:spTree>
    <p:extLst>
      <p:ext uri="{BB962C8B-B14F-4D97-AF65-F5344CB8AC3E}">
        <p14:creationId xmlns:p14="http://schemas.microsoft.com/office/powerpoint/2010/main" val="1352009667"/>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strips(downRight)">
                                      <p:cBhvr>
                                        <p:cTn id="7" dur="500"/>
                                        <p:tgtEl>
                                          <p:spTgt spid="11776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7765"/>
                                        </p:tgtEl>
                                        <p:attrNameLst>
                                          <p:attrName>style.visibility</p:attrName>
                                        </p:attrNameLst>
                                      </p:cBhvr>
                                      <p:to>
                                        <p:strVal val="visible"/>
                                      </p:to>
                                    </p:set>
                                    <p:animEffect transition="in" filter="dissolve">
                                      <p:cBhvr>
                                        <p:cTn id="11" dur="500"/>
                                        <p:tgtEl>
                                          <p:spTgt spid="117765"/>
                                        </p:tgtEl>
                                      </p:cBhvr>
                                    </p:animEffect>
                                  </p:childTnLst>
                                </p:cTn>
                              </p:par>
                              <p:par>
                                <p:cTn id="12" presetID="9" presetClass="entr" presetSubtype="0" fill="hold" nodeType="withEffect">
                                  <p:stCondLst>
                                    <p:cond delay="0"/>
                                  </p:stCondLst>
                                  <p:childTnLst>
                                    <p:set>
                                      <p:cBhvr>
                                        <p:cTn id="13" dur="1" fill="hold">
                                          <p:stCondLst>
                                            <p:cond delay="0"/>
                                          </p:stCondLst>
                                        </p:cTn>
                                        <p:tgtEl>
                                          <p:spTgt spid="117763"/>
                                        </p:tgtEl>
                                        <p:attrNameLst>
                                          <p:attrName>style.visibility</p:attrName>
                                        </p:attrNameLst>
                                      </p:cBhvr>
                                      <p:to>
                                        <p:strVal val="visible"/>
                                      </p:to>
                                    </p:set>
                                    <p:animEffect transition="in" filter="dissolve">
                                      <p:cBhvr>
                                        <p:cTn id="14" dur="500"/>
                                        <p:tgtEl>
                                          <p:spTgt spid="117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251450" y="4972050"/>
            <a:ext cx="2033588" cy="1633538"/>
            <a:chOff x="3356" y="2932"/>
            <a:chExt cx="1281" cy="1045"/>
          </a:xfrm>
        </p:grpSpPr>
        <p:sp>
          <p:nvSpPr>
            <p:cNvPr id="17509" name="Freeform 3"/>
            <p:cNvSpPr>
              <a:spLocks/>
            </p:cNvSpPr>
            <p:nvPr/>
          </p:nvSpPr>
          <p:spPr bwMode="auto">
            <a:xfrm>
              <a:off x="3356" y="2932"/>
              <a:ext cx="1251" cy="1022"/>
            </a:xfrm>
            <a:custGeom>
              <a:avLst/>
              <a:gdLst>
                <a:gd name="T0" fmla="*/ 22 w 2083"/>
                <a:gd name="T1" fmla="*/ 0 h 1318"/>
                <a:gd name="T2" fmla="*/ 19 w 2083"/>
                <a:gd name="T3" fmla="*/ 2 h 1318"/>
                <a:gd name="T4" fmla="*/ 14 w 2083"/>
                <a:gd name="T5" fmla="*/ 3 h 1318"/>
                <a:gd name="T6" fmla="*/ 7 w 2083"/>
                <a:gd name="T7" fmla="*/ 13 h 1318"/>
                <a:gd name="T8" fmla="*/ 2 w 2083"/>
                <a:gd name="T9" fmla="*/ 26 h 1318"/>
                <a:gd name="T10" fmla="*/ 0 w 2083"/>
                <a:gd name="T11" fmla="*/ 43 h 1318"/>
                <a:gd name="T12" fmla="*/ 0 w 2083"/>
                <a:gd name="T13" fmla="*/ 571 h 1318"/>
                <a:gd name="T14" fmla="*/ 2 w 2083"/>
                <a:gd name="T15" fmla="*/ 586 h 1318"/>
                <a:gd name="T16" fmla="*/ 7 w 2083"/>
                <a:gd name="T17" fmla="*/ 601 h 1318"/>
                <a:gd name="T18" fmla="*/ 14 w 2083"/>
                <a:gd name="T19" fmla="*/ 610 h 1318"/>
                <a:gd name="T20" fmla="*/ 22 w 2083"/>
                <a:gd name="T21" fmla="*/ 614 h 1318"/>
                <a:gd name="T22" fmla="*/ 429 w 2083"/>
                <a:gd name="T23" fmla="*/ 614 h 1318"/>
                <a:gd name="T24" fmla="*/ 437 w 2083"/>
                <a:gd name="T25" fmla="*/ 610 h 1318"/>
                <a:gd name="T26" fmla="*/ 444 w 2083"/>
                <a:gd name="T27" fmla="*/ 601 h 1318"/>
                <a:gd name="T28" fmla="*/ 449 w 2083"/>
                <a:gd name="T29" fmla="*/ 588 h 1318"/>
                <a:gd name="T30" fmla="*/ 451 w 2083"/>
                <a:gd name="T31" fmla="*/ 571 h 1318"/>
                <a:gd name="T32" fmla="*/ 451 w 2083"/>
                <a:gd name="T33" fmla="*/ 43 h 1318"/>
                <a:gd name="T34" fmla="*/ 450 w 2083"/>
                <a:gd name="T35" fmla="*/ 34 h 1318"/>
                <a:gd name="T36" fmla="*/ 449 w 2083"/>
                <a:gd name="T37" fmla="*/ 26 h 1318"/>
                <a:gd name="T38" fmla="*/ 444 w 2083"/>
                <a:gd name="T39" fmla="*/ 13 h 1318"/>
                <a:gd name="T40" fmla="*/ 437 w 2083"/>
                <a:gd name="T41" fmla="*/ 4 h 1318"/>
                <a:gd name="T42" fmla="*/ 429 w 2083"/>
                <a:gd name="T43" fmla="*/ 0 h 1318"/>
                <a:gd name="T44" fmla="*/ 22 w 2083"/>
                <a:gd name="T45" fmla="*/ 0 h 13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83"/>
                <a:gd name="T70" fmla="*/ 0 h 1318"/>
                <a:gd name="T71" fmla="*/ 2083 w 2083"/>
                <a:gd name="T72" fmla="*/ 1318 h 13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83" h="1318">
                  <a:moveTo>
                    <a:pt x="104" y="0"/>
                  </a:moveTo>
                  <a:lnTo>
                    <a:pt x="86" y="2"/>
                  </a:lnTo>
                  <a:lnTo>
                    <a:pt x="67" y="6"/>
                  </a:lnTo>
                  <a:lnTo>
                    <a:pt x="33" y="28"/>
                  </a:lnTo>
                  <a:lnTo>
                    <a:pt x="11" y="57"/>
                  </a:lnTo>
                  <a:lnTo>
                    <a:pt x="0" y="91"/>
                  </a:lnTo>
                  <a:lnTo>
                    <a:pt x="0" y="1226"/>
                  </a:lnTo>
                  <a:lnTo>
                    <a:pt x="9" y="1258"/>
                  </a:lnTo>
                  <a:lnTo>
                    <a:pt x="33" y="1288"/>
                  </a:lnTo>
                  <a:lnTo>
                    <a:pt x="67" y="1309"/>
                  </a:lnTo>
                  <a:lnTo>
                    <a:pt x="104" y="1317"/>
                  </a:lnTo>
                  <a:lnTo>
                    <a:pt x="1980" y="1317"/>
                  </a:lnTo>
                  <a:lnTo>
                    <a:pt x="2017" y="1309"/>
                  </a:lnTo>
                  <a:lnTo>
                    <a:pt x="2050" y="1289"/>
                  </a:lnTo>
                  <a:lnTo>
                    <a:pt x="2073" y="1260"/>
                  </a:lnTo>
                  <a:lnTo>
                    <a:pt x="2082" y="1226"/>
                  </a:lnTo>
                  <a:lnTo>
                    <a:pt x="2082" y="91"/>
                  </a:lnTo>
                  <a:lnTo>
                    <a:pt x="2080" y="74"/>
                  </a:lnTo>
                  <a:lnTo>
                    <a:pt x="2075" y="57"/>
                  </a:lnTo>
                  <a:lnTo>
                    <a:pt x="2050" y="28"/>
                  </a:lnTo>
                  <a:lnTo>
                    <a:pt x="2017" y="8"/>
                  </a:lnTo>
                  <a:lnTo>
                    <a:pt x="1980" y="0"/>
                  </a:lnTo>
                  <a:lnTo>
                    <a:pt x="104" y="0"/>
                  </a:lnTo>
                </a:path>
              </a:pathLst>
            </a:custGeom>
            <a:solidFill>
              <a:srgbClr val="D2D2D2"/>
            </a:solidFill>
            <a:ln w="12700" cap="rnd">
              <a:solidFill>
                <a:srgbClr val="D2D2D2"/>
              </a:solidFill>
              <a:round/>
              <a:headEnd/>
              <a:tailEnd/>
            </a:ln>
          </p:spPr>
          <p:txBody>
            <a:bodyPr/>
            <a:lstStyle/>
            <a:p>
              <a:endParaRPr lang="en-US"/>
            </a:p>
          </p:txBody>
        </p:sp>
        <p:sp>
          <p:nvSpPr>
            <p:cNvPr id="17510" name="Freeform 4"/>
            <p:cNvSpPr>
              <a:spLocks/>
            </p:cNvSpPr>
            <p:nvPr/>
          </p:nvSpPr>
          <p:spPr bwMode="auto">
            <a:xfrm>
              <a:off x="3429" y="2998"/>
              <a:ext cx="1107" cy="792"/>
            </a:xfrm>
            <a:custGeom>
              <a:avLst/>
              <a:gdLst>
                <a:gd name="T0" fmla="*/ 0 w 1842"/>
                <a:gd name="T1" fmla="*/ 476 h 1021"/>
                <a:gd name="T2" fmla="*/ 400 w 1842"/>
                <a:gd name="T3" fmla="*/ 476 h 1021"/>
                <a:gd name="T4" fmla="*/ 400 w 1842"/>
                <a:gd name="T5" fmla="*/ 0 h 1021"/>
                <a:gd name="T6" fmla="*/ 0 w 1842"/>
                <a:gd name="T7" fmla="*/ 0 h 1021"/>
                <a:gd name="T8" fmla="*/ 0 w 1842"/>
                <a:gd name="T9" fmla="*/ 476 h 1021"/>
                <a:gd name="T10" fmla="*/ 0 60000 65536"/>
                <a:gd name="T11" fmla="*/ 0 60000 65536"/>
                <a:gd name="T12" fmla="*/ 0 60000 65536"/>
                <a:gd name="T13" fmla="*/ 0 60000 65536"/>
                <a:gd name="T14" fmla="*/ 0 60000 65536"/>
                <a:gd name="T15" fmla="*/ 0 w 1842"/>
                <a:gd name="T16" fmla="*/ 0 h 1021"/>
                <a:gd name="T17" fmla="*/ 1842 w 1842"/>
                <a:gd name="T18" fmla="*/ 1021 h 1021"/>
              </a:gdLst>
              <a:ahLst/>
              <a:cxnLst>
                <a:cxn ang="T10">
                  <a:pos x="T0" y="T1"/>
                </a:cxn>
                <a:cxn ang="T11">
                  <a:pos x="T2" y="T3"/>
                </a:cxn>
                <a:cxn ang="T12">
                  <a:pos x="T4" y="T5"/>
                </a:cxn>
                <a:cxn ang="T13">
                  <a:pos x="T6" y="T7"/>
                </a:cxn>
                <a:cxn ang="T14">
                  <a:pos x="T8" y="T9"/>
                </a:cxn>
              </a:cxnLst>
              <a:rect l="T15" t="T16" r="T17" b="T18"/>
              <a:pathLst>
                <a:path w="1842" h="1021">
                  <a:moveTo>
                    <a:pt x="0" y="1020"/>
                  </a:moveTo>
                  <a:lnTo>
                    <a:pt x="1841" y="1020"/>
                  </a:lnTo>
                  <a:lnTo>
                    <a:pt x="1841" y="0"/>
                  </a:lnTo>
                  <a:lnTo>
                    <a:pt x="0" y="0"/>
                  </a:lnTo>
                  <a:lnTo>
                    <a:pt x="0" y="1020"/>
                  </a:lnTo>
                </a:path>
              </a:pathLst>
            </a:custGeom>
            <a:solidFill>
              <a:srgbClr val="FFFFFF"/>
            </a:solidFill>
            <a:ln w="12700" cap="rnd">
              <a:solidFill>
                <a:srgbClr val="000000"/>
              </a:solidFill>
              <a:round/>
              <a:headEnd/>
              <a:tailEnd/>
            </a:ln>
          </p:spPr>
          <p:txBody>
            <a:bodyPr/>
            <a:lstStyle/>
            <a:p>
              <a:endParaRPr lang="en-US"/>
            </a:p>
          </p:txBody>
        </p:sp>
        <p:sp>
          <p:nvSpPr>
            <p:cNvPr id="17511" name="Line 5"/>
            <p:cNvSpPr>
              <a:spLocks noChangeShapeType="1"/>
            </p:cNvSpPr>
            <p:nvPr/>
          </p:nvSpPr>
          <p:spPr bwMode="auto">
            <a:xfrm>
              <a:off x="4490" y="3725"/>
              <a:ext cx="0" cy="7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512" name="Line 6"/>
            <p:cNvSpPr>
              <a:spLocks noChangeShapeType="1"/>
            </p:cNvSpPr>
            <p:nvPr/>
          </p:nvSpPr>
          <p:spPr bwMode="auto">
            <a:xfrm>
              <a:off x="3462" y="3720"/>
              <a:ext cx="0" cy="7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513" name="Line 7"/>
            <p:cNvSpPr>
              <a:spLocks noChangeShapeType="1"/>
            </p:cNvSpPr>
            <p:nvPr/>
          </p:nvSpPr>
          <p:spPr bwMode="auto">
            <a:xfrm>
              <a:off x="3677" y="3725"/>
              <a:ext cx="0" cy="7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514" name="Line 8"/>
            <p:cNvSpPr>
              <a:spLocks noChangeShapeType="1"/>
            </p:cNvSpPr>
            <p:nvPr/>
          </p:nvSpPr>
          <p:spPr bwMode="auto">
            <a:xfrm>
              <a:off x="3871" y="3720"/>
              <a:ext cx="0" cy="7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515" name="Line 9"/>
            <p:cNvSpPr>
              <a:spLocks noChangeShapeType="1"/>
            </p:cNvSpPr>
            <p:nvPr/>
          </p:nvSpPr>
          <p:spPr bwMode="auto">
            <a:xfrm>
              <a:off x="4084" y="3725"/>
              <a:ext cx="0" cy="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516" name="Line 10"/>
            <p:cNvSpPr>
              <a:spLocks noChangeShapeType="1"/>
            </p:cNvSpPr>
            <p:nvPr/>
          </p:nvSpPr>
          <p:spPr bwMode="auto">
            <a:xfrm>
              <a:off x="4285" y="3721"/>
              <a:ext cx="0" cy="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517" name="Rectangle 11"/>
            <p:cNvSpPr>
              <a:spLocks noChangeArrowheads="1"/>
            </p:cNvSpPr>
            <p:nvPr/>
          </p:nvSpPr>
          <p:spPr bwMode="auto">
            <a:xfrm>
              <a:off x="3405" y="3772"/>
              <a:ext cx="18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500">
                  <a:solidFill>
                    <a:srgbClr val="000000"/>
                  </a:solidFill>
                  <a:latin typeface="Arial MT" charset="0"/>
                </a:rPr>
                <a:t>0</a:t>
              </a:r>
            </a:p>
          </p:txBody>
        </p:sp>
        <p:sp>
          <p:nvSpPr>
            <p:cNvPr id="17518" name="Rectangle 12"/>
            <p:cNvSpPr>
              <a:spLocks noChangeArrowheads="1"/>
            </p:cNvSpPr>
            <p:nvPr/>
          </p:nvSpPr>
          <p:spPr bwMode="auto">
            <a:xfrm>
              <a:off x="3617" y="3772"/>
              <a:ext cx="18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500">
                  <a:solidFill>
                    <a:srgbClr val="000000"/>
                  </a:solidFill>
                  <a:latin typeface="Arial MT" charset="0"/>
                </a:rPr>
                <a:t>2</a:t>
              </a:r>
            </a:p>
          </p:txBody>
        </p:sp>
        <p:sp>
          <p:nvSpPr>
            <p:cNvPr id="17519" name="Rectangle 13"/>
            <p:cNvSpPr>
              <a:spLocks noChangeArrowheads="1"/>
            </p:cNvSpPr>
            <p:nvPr/>
          </p:nvSpPr>
          <p:spPr bwMode="auto">
            <a:xfrm>
              <a:off x="3804" y="3772"/>
              <a:ext cx="18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500">
                  <a:solidFill>
                    <a:srgbClr val="000000"/>
                  </a:solidFill>
                  <a:latin typeface="Arial MT" charset="0"/>
                </a:rPr>
                <a:t>4</a:t>
              </a:r>
            </a:p>
          </p:txBody>
        </p:sp>
        <p:sp>
          <p:nvSpPr>
            <p:cNvPr id="17520" name="Rectangle 14"/>
            <p:cNvSpPr>
              <a:spLocks noChangeArrowheads="1"/>
            </p:cNvSpPr>
            <p:nvPr/>
          </p:nvSpPr>
          <p:spPr bwMode="auto">
            <a:xfrm>
              <a:off x="4023" y="3772"/>
              <a:ext cx="18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500">
                  <a:solidFill>
                    <a:srgbClr val="000000"/>
                  </a:solidFill>
                  <a:latin typeface="Arial MT" charset="0"/>
                </a:rPr>
                <a:t>6</a:t>
              </a:r>
            </a:p>
          </p:txBody>
        </p:sp>
        <p:sp>
          <p:nvSpPr>
            <p:cNvPr id="17521" name="Rectangle 15"/>
            <p:cNvSpPr>
              <a:spLocks noChangeArrowheads="1"/>
            </p:cNvSpPr>
            <p:nvPr/>
          </p:nvSpPr>
          <p:spPr bwMode="auto">
            <a:xfrm>
              <a:off x="4218" y="3772"/>
              <a:ext cx="18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500">
                  <a:solidFill>
                    <a:srgbClr val="000000"/>
                  </a:solidFill>
                  <a:latin typeface="Arial MT" charset="0"/>
                </a:rPr>
                <a:t>8</a:t>
              </a:r>
            </a:p>
          </p:txBody>
        </p:sp>
        <p:sp>
          <p:nvSpPr>
            <p:cNvPr id="17522" name="Rectangle 16"/>
            <p:cNvSpPr>
              <a:spLocks noChangeArrowheads="1"/>
            </p:cNvSpPr>
            <p:nvPr/>
          </p:nvSpPr>
          <p:spPr bwMode="auto">
            <a:xfrm>
              <a:off x="4387" y="3772"/>
              <a:ext cx="25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500">
                  <a:solidFill>
                    <a:srgbClr val="000000"/>
                  </a:solidFill>
                  <a:latin typeface="Arial MT" charset="0"/>
                </a:rPr>
                <a:t>10</a:t>
              </a:r>
            </a:p>
          </p:txBody>
        </p:sp>
        <p:sp>
          <p:nvSpPr>
            <p:cNvPr id="17523" name="Freeform 17"/>
            <p:cNvSpPr>
              <a:spLocks/>
            </p:cNvSpPr>
            <p:nvPr/>
          </p:nvSpPr>
          <p:spPr bwMode="auto">
            <a:xfrm>
              <a:off x="3465" y="3017"/>
              <a:ext cx="1069" cy="736"/>
            </a:xfrm>
            <a:custGeom>
              <a:avLst/>
              <a:gdLst>
                <a:gd name="T0" fmla="*/ 0 w 1780"/>
                <a:gd name="T1" fmla="*/ 441 h 950"/>
                <a:gd name="T2" fmla="*/ 13 w 1780"/>
                <a:gd name="T3" fmla="*/ 0 h 950"/>
                <a:gd name="T4" fmla="*/ 26 w 1780"/>
                <a:gd name="T5" fmla="*/ 441 h 950"/>
                <a:gd name="T6" fmla="*/ 217 w 1780"/>
                <a:gd name="T7" fmla="*/ 441 h 950"/>
                <a:gd name="T8" fmla="*/ 222 w 1780"/>
                <a:gd name="T9" fmla="*/ 139 h 950"/>
                <a:gd name="T10" fmla="*/ 227 w 1780"/>
                <a:gd name="T11" fmla="*/ 441 h 950"/>
                <a:gd name="T12" fmla="*/ 278 w 1780"/>
                <a:gd name="T13" fmla="*/ 441 h 950"/>
                <a:gd name="T14" fmla="*/ 278 w 1780"/>
                <a:gd name="T15" fmla="*/ 332 h 950"/>
                <a:gd name="T16" fmla="*/ 283 w 1780"/>
                <a:gd name="T17" fmla="*/ 441 h 950"/>
                <a:gd name="T18" fmla="*/ 325 w 1780"/>
                <a:gd name="T19" fmla="*/ 441 h 950"/>
                <a:gd name="T20" fmla="*/ 325 w 1780"/>
                <a:gd name="T21" fmla="*/ 304 h 950"/>
                <a:gd name="T22" fmla="*/ 330 w 1780"/>
                <a:gd name="T23" fmla="*/ 441 h 950"/>
                <a:gd name="T24" fmla="*/ 385 w 1780"/>
                <a:gd name="T25" fmla="*/ 441 h 9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0"/>
                <a:gd name="T40" fmla="*/ 0 h 950"/>
                <a:gd name="T41" fmla="*/ 1780 w 1780"/>
                <a:gd name="T42" fmla="*/ 950 h 9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0" h="950">
                  <a:moveTo>
                    <a:pt x="0" y="949"/>
                  </a:moveTo>
                  <a:lnTo>
                    <a:pt x="58" y="0"/>
                  </a:lnTo>
                  <a:lnTo>
                    <a:pt x="123" y="949"/>
                  </a:lnTo>
                  <a:lnTo>
                    <a:pt x="1000" y="949"/>
                  </a:lnTo>
                  <a:lnTo>
                    <a:pt x="1023" y="299"/>
                  </a:lnTo>
                  <a:lnTo>
                    <a:pt x="1049" y="949"/>
                  </a:lnTo>
                  <a:lnTo>
                    <a:pt x="1284" y="949"/>
                  </a:lnTo>
                  <a:lnTo>
                    <a:pt x="1284" y="715"/>
                  </a:lnTo>
                  <a:lnTo>
                    <a:pt x="1306" y="949"/>
                  </a:lnTo>
                  <a:lnTo>
                    <a:pt x="1500" y="949"/>
                  </a:lnTo>
                  <a:lnTo>
                    <a:pt x="1500" y="653"/>
                  </a:lnTo>
                  <a:lnTo>
                    <a:pt x="1525" y="949"/>
                  </a:lnTo>
                  <a:lnTo>
                    <a:pt x="1779" y="94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24" name="Freeform 18"/>
            <p:cNvSpPr>
              <a:spLocks/>
            </p:cNvSpPr>
            <p:nvPr/>
          </p:nvSpPr>
          <p:spPr bwMode="auto">
            <a:xfrm>
              <a:off x="4062" y="3245"/>
              <a:ext cx="43" cy="508"/>
            </a:xfrm>
            <a:custGeom>
              <a:avLst/>
              <a:gdLst>
                <a:gd name="T0" fmla="*/ 0 w 72"/>
                <a:gd name="T1" fmla="*/ 305 h 655"/>
                <a:gd name="T2" fmla="*/ 6 w 72"/>
                <a:gd name="T3" fmla="*/ 0 h 655"/>
                <a:gd name="T4" fmla="*/ 15 w 72"/>
                <a:gd name="T5" fmla="*/ 305 h 655"/>
                <a:gd name="T6" fmla="*/ 0 w 72"/>
                <a:gd name="T7" fmla="*/ 305 h 655"/>
                <a:gd name="T8" fmla="*/ 0 60000 65536"/>
                <a:gd name="T9" fmla="*/ 0 60000 65536"/>
                <a:gd name="T10" fmla="*/ 0 60000 65536"/>
                <a:gd name="T11" fmla="*/ 0 60000 65536"/>
                <a:gd name="T12" fmla="*/ 0 w 72"/>
                <a:gd name="T13" fmla="*/ 0 h 655"/>
                <a:gd name="T14" fmla="*/ 72 w 72"/>
                <a:gd name="T15" fmla="*/ 655 h 655"/>
              </a:gdLst>
              <a:ahLst/>
              <a:cxnLst>
                <a:cxn ang="T8">
                  <a:pos x="T0" y="T1"/>
                </a:cxn>
                <a:cxn ang="T9">
                  <a:pos x="T2" y="T3"/>
                </a:cxn>
                <a:cxn ang="T10">
                  <a:pos x="T4" y="T5"/>
                </a:cxn>
                <a:cxn ang="T11">
                  <a:pos x="T6" y="T7"/>
                </a:cxn>
              </a:cxnLst>
              <a:rect l="T12" t="T13" r="T14" b="T15"/>
              <a:pathLst>
                <a:path w="72" h="655">
                  <a:moveTo>
                    <a:pt x="0" y="654"/>
                  </a:moveTo>
                  <a:lnTo>
                    <a:pt x="28" y="0"/>
                  </a:lnTo>
                  <a:lnTo>
                    <a:pt x="71" y="654"/>
                  </a:lnTo>
                  <a:lnTo>
                    <a:pt x="0" y="654"/>
                  </a:lnTo>
                </a:path>
              </a:pathLst>
            </a:custGeom>
            <a:solidFill>
              <a:srgbClr val="000000"/>
            </a:solidFill>
            <a:ln w="12700" cap="rnd">
              <a:solidFill>
                <a:srgbClr val="000000"/>
              </a:solidFill>
              <a:round/>
              <a:headEnd/>
              <a:tailEnd/>
            </a:ln>
          </p:spPr>
          <p:txBody>
            <a:bodyPr/>
            <a:lstStyle/>
            <a:p>
              <a:endParaRPr lang="en-US"/>
            </a:p>
          </p:txBody>
        </p:sp>
        <p:sp>
          <p:nvSpPr>
            <p:cNvPr id="17525" name="Freeform 19"/>
            <p:cNvSpPr>
              <a:spLocks/>
            </p:cNvSpPr>
            <p:nvPr/>
          </p:nvSpPr>
          <p:spPr bwMode="auto">
            <a:xfrm>
              <a:off x="4233" y="3567"/>
              <a:ext cx="20" cy="189"/>
            </a:xfrm>
            <a:custGeom>
              <a:avLst/>
              <a:gdLst>
                <a:gd name="T0" fmla="*/ 0 w 33"/>
                <a:gd name="T1" fmla="*/ 113 h 244"/>
                <a:gd name="T2" fmla="*/ 0 w 33"/>
                <a:gd name="T3" fmla="*/ 0 h 244"/>
                <a:gd name="T4" fmla="*/ 7 w 33"/>
                <a:gd name="T5" fmla="*/ 113 h 244"/>
                <a:gd name="T6" fmla="*/ 0 w 33"/>
                <a:gd name="T7" fmla="*/ 113 h 244"/>
                <a:gd name="T8" fmla="*/ 0 60000 65536"/>
                <a:gd name="T9" fmla="*/ 0 60000 65536"/>
                <a:gd name="T10" fmla="*/ 0 60000 65536"/>
                <a:gd name="T11" fmla="*/ 0 60000 65536"/>
                <a:gd name="T12" fmla="*/ 0 w 33"/>
                <a:gd name="T13" fmla="*/ 0 h 244"/>
                <a:gd name="T14" fmla="*/ 33 w 33"/>
                <a:gd name="T15" fmla="*/ 244 h 244"/>
              </a:gdLst>
              <a:ahLst/>
              <a:cxnLst>
                <a:cxn ang="T8">
                  <a:pos x="T0" y="T1"/>
                </a:cxn>
                <a:cxn ang="T9">
                  <a:pos x="T2" y="T3"/>
                </a:cxn>
                <a:cxn ang="T10">
                  <a:pos x="T4" y="T5"/>
                </a:cxn>
                <a:cxn ang="T11">
                  <a:pos x="T6" y="T7"/>
                </a:cxn>
              </a:cxnLst>
              <a:rect l="T12" t="T13" r="T14" b="T15"/>
              <a:pathLst>
                <a:path w="33" h="244">
                  <a:moveTo>
                    <a:pt x="0" y="243"/>
                  </a:moveTo>
                  <a:lnTo>
                    <a:pt x="0" y="0"/>
                  </a:lnTo>
                  <a:lnTo>
                    <a:pt x="32" y="243"/>
                  </a:lnTo>
                  <a:lnTo>
                    <a:pt x="0" y="243"/>
                  </a:lnTo>
                </a:path>
              </a:pathLst>
            </a:custGeom>
            <a:solidFill>
              <a:srgbClr val="000000"/>
            </a:solidFill>
            <a:ln w="12700" cap="rnd">
              <a:solidFill>
                <a:srgbClr val="000000"/>
              </a:solidFill>
              <a:round/>
              <a:headEnd/>
              <a:tailEnd/>
            </a:ln>
          </p:spPr>
          <p:txBody>
            <a:bodyPr/>
            <a:lstStyle/>
            <a:p>
              <a:endParaRPr lang="en-US"/>
            </a:p>
          </p:txBody>
        </p:sp>
        <p:sp>
          <p:nvSpPr>
            <p:cNvPr id="17526" name="Freeform 20"/>
            <p:cNvSpPr>
              <a:spLocks/>
            </p:cNvSpPr>
            <p:nvPr/>
          </p:nvSpPr>
          <p:spPr bwMode="auto">
            <a:xfrm>
              <a:off x="4361" y="3521"/>
              <a:ext cx="16" cy="228"/>
            </a:xfrm>
            <a:custGeom>
              <a:avLst/>
              <a:gdLst>
                <a:gd name="T0" fmla="*/ 0 w 27"/>
                <a:gd name="T1" fmla="*/ 135 h 295"/>
                <a:gd name="T2" fmla="*/ 1 w 27"/>
                <a:gd name="T3" fmla="*/ 0 h 295"/>
                <a:gd name="T4" fmla="*/ 5 w 27"/>
                <a:gd name="T5" fmla="*/ 135 h 295"/>
                <a:gd name="T6" fmla="*/ 0 w 27"/>
                <a:gd name="T7" fmla="*/ 135 h 295"/>
                <a:gd name="T8" fmla="*/ 0 60000 65536"/>
                <a:gd name="T9" fmla="*/ 0 60000 65536"/>
                <a:gd name="T10" fmla="*/ 0 60000 65536"/>
                <a:gd name="T11" fmla="*/ 0 60000 65536"/>
                <a:gd name="T12" fmla="*/ 0 w 27"/>
                <a:gd name="T13" fmla="*/ 0 h 295"/>
                <a:gd name="T14" fmla="*/ 27 w 27"/>
                <a:gd name="T15" fmla="*/ 295 h 295"/>
              </a:gdLst>
              <a:ahLst/>
              <a:cxnLst>
                <a:cxn ang="T8">
                  <a:pos x="T0" y="T1"/>
                </a:cxn>
                <a:cxn ang="T9">
                  <a:pos x="T2" y="T3"/>
                </a:cxn>
                <a:cxn ang="T10">
                  <a:pos x="T4" y="T5"/>
                </a:cxn>
                <a:cxn ang="T11">
                  <a:pos x="T6" y="T7"/>
                </a:cxn>
              </a:cxnLst>
              <a:rect l="T12" t="T13" r="T14" b="T15"/>
              <a:pathLst>
                <a:path w="27" h="295">
                  <a:moveTo>
                    <a:pt x="0" y="294"/>
                  </a:moveTo>
                  <a:lnTo>
                    <a:pt x="2" y="0"/>
                  </a:lnTo>
                  <a:lnTo>
                    <a:pt x="26" y="294"/>
                  </a:lnTo>
                  <a:lnTo>
                    <a:pt x="0" y="294"/>
                  </a:lnTo>
                </a:path>
              </a:pathLst>
            </a:custGeom>
            <a:solidFill>
              <a:srgbClr val="000000"/>
            </a:solidFill>
            <a:ln w="12700" cap="rnd">
              <a:solidFill>
                <a:srgbClr val="000000"/>
              </a:solidFill>
              <a:round/>
              <a:headEnd/>
              <a:tailEnd/>
            </a:ln>
          </p:spPr>
          <p:txBody>
            <a:bodyPr/>
            <a:lstStyle/>
            <a:p>
              <a:endParaRPr lang="en-US"/>
            </a:p>
          </p:txBody>
        </p:sp>
        <p:sp>
          <p:nvSpPr>
            <p:cNvPr id="17527" name="Rectangle 21"/>
            <p:cNvSpPr>
              <a:spLocks noChangeArrowheads="1"/>
            </p:cNvSpPr>
            <p:nvPr/>
          </p:nvSpPr>
          <p:spPr bwMode="auto">
            <a:xfrm>
              <a:off x="3893" y="3094"/>
              <a:ext cx="33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200">
                  <a:solidFill>
                    <a:srgbClr val="000000"/>
                  </a:solidFill>
                  <a:latin typeface="Arial MT" charset="0"/>
                </a:rPr>
                <a:t>FWE</a:t>
              </a:r>
            </a:p>
          </p:txBody>
        </p:sp>
        <p:sp>
          <p:nvSpPr>
            <p:cNvPr id="17528" name="Rectangle 22"/>
            <p:cNvSpPr>
              <a:spLocks noChangeArrowheads="1"/>
            </p:cNvSpPr>
            <p:nvPr/>
          </p:nvSpPr>
          <p:spPr bwMode="auto">
            <a:xfrm>
              <a:off x="4249" y="3326"/>
              <a:ext cx="335"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a:solidFill>
                    <a:srgbClr val="000000"/>
                  </a:solidFill>
                  <a:latin typeface="Arial MT" charset="0"/>
                </a:rPr>
                <a:t>BWE</a:t>
              </a:r>
            </a:p>
          </p:txBody>
        </p:sp>
        <p:sp>
          <p:nvSpPr>
            <p:cNvPr id="17529" name="Rectangle 23"/>
            <p:cNvSpPr>
              <a:spLocks noChangeArrowheads="1"/>
            </p:cNvSpPr>
            <p:nvPr/>
          </p:nvSpPr>
          <p:spPr bwMode="auto">
            <a:xfrm>
              <a:off x="4109" y="3432"/>
              <a:ext cx="24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a:solidFill>
                    <a:srgbClr val="000000"/>
                  </a:solidFill>
                  <a:latin typeface="Arial MT" charset="0"/>
                </a:rPr>
                <a:t>DE</a:t>
              </a:r>
            </a:p>
          </p:txBody>
        </p:sp>
        <p:sp>
          <p:nvSpPr>
            <p:cNvPr id="17530" name="Rectangle 24"/>
            <p:cNvSpPr>
              <a:spLocks noChangeArrowheads="1"/>
            </p:cNvSpPr>
            <p:nvPr/>
          </p:nvSpPr>
          <p:spPr bwMode="auto">
            <a:xfrm>
              <a:off x="4402" y="2970"/>
              <a:ext cx="11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IN"/>
            </a:p>
          </p:txBody>
        </p:sp>
        <p:sp>
          <p:nvSpPr>
            <p:cNvPr id="17531" name="Freeform 25"/>
            <p:cNvSpPr>
              <a:spLocks/>
            </p:cNvSpPr>
            <p:nvPr/>
          </p:nvSpPr>
          <p:spPr bwMode="auto">
            <a:xfrm>
              <a:off x="4377" y="2999"/>
              <a:ext cx="161" cy="157"/>
            </a:xfrm>
            <a:custGeom>
              <a:avLst/>
              <a:gdLst>
                <a:gd name="T0" fmla="*/ 0 w 255"/>
                <a:gd name="T1" fmla="*/ 59 h 181"/>
                <a:gd name="T2" fmla="*/ 3 w 255"/>
                <a:gd name="T3" fmla="*/ 33 h 181"/>
                <a:gd name="T4" fmla="*/ 10 w 255"/>
                <a:gd name="T5" fmla="*/ 14 h 181"/>
                <a:gd name="T6" fmla="*/ 20 w 255"/>
                <a:gd name="T7" fmla="*/ 3 h 181"/>
                <a:gd name="T8" fmla="*/ 32 w 255"/>
                <a:gd name="T9" fmla="*/ 0 h 181"/>
                <a:gd name="T10" fmla="*/ 38 w 255"/>
                <a:gd name="T11" fmla="*/ 2 h 181"/>
                <a:gd name="T12" fmla="*/ 44 w 255"/>
                <a:gd name="T13" fmla="*/ 3 h 181"/>
                <a:gd name="T14" fmla="*/ 54 w 255"/>
                <a:gd name="T15" fmla="*/ 14 h 181"/>
                <a:gd name="T16" fmla="*/ 61 w 255"/>
                <a:gd name="T17" fmla="*/ 32 h 181"/>
                <a:gd name="T18" fmla="*/ 64 w 255"/>
                <a:gd name="T19" fmla="*/ 59 h 181"/>
                <a:gd name="T20" fmla="*/ 63 w 255"/>
                <a:gd name="T21" fmla="*/ 71 h 181"/>
                <a:gd name="T22" fmla="*/ 61 w 255"/>
                <a:gd name="T23" fmla="*/ 84 h 181"/>
                <a:gd name="T24" fmla="*/ 54 w 255"/>
                <a:gd name="T25" fmla="*/ 102 h 181"/>
                <a:gd name="T26" fmla="*/ 44 w 255"/>
                <a:gd name="T27" fmla="*/ 114 h 181"/>
                <a:gd name="T28" fmla="*/ 32 w 255"/>
                <a:gd name="T29" fmla="*/ 117 h 181"/>
                <a:gd name="T30" fmla="*/ 10 w 255"/>
                <a:gd name="T31" fmla="*/ 103 h 181"/>
                <a:gd name="T32" fmla="*/ 3 w 255"/>
                <a:gd name="T33" fmla="*/ 85 h 181"/>
                <a:gd name="T34" fmla="*/ 0 w 255"/>
                <a:gd name="T35" fmla="*/ 59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5"/>
                <a:gd name="T55" fmla="*/ 0 h 181"/>
                <a:gd name="T56" fmla="*/ 255 w 255"/>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5" h="181">
                  <a:moveTo>
                    <a:pt x="0" y="90"/>
                  </a:moveTo>
                  <a:lnTo>
                    <a:pt x="11" y="51"/>
                  </a:lnTo>
                  <a:lnTo>
                    <a:pt x="39" y="22"/>
                  </a:lnTo>
                  <a:lnTo>
                    <a:pt x="79" y="6"/>
                  </a:lnTo>
                  <a:lnTo>
                    <a:pt x="127" y="0"/>
                  </a:lnTo>
                  <a:lnTo>
                    <a:pt x="150" y="2"/>
                  </a:lnTo>
                  <a:lnTo>
                    <a:pt x="173" y="5"/>
                  </a:lnTo>
                  <a:lnTo>
                    <a:pt x="213" y="22"/>
                  </a:lnTo>
                  <a:lnTo>
                    <a:pt x="243" y="50"/>
                  </a:lnTo>
                  <a:lnTo>
                    <a:pt x="254" y="90"/>
                  </a:lnTo>
                  <a:lnTo>
                    <a:pt x="252" y="110"/>
                  </a:lnTo>
                  <a:lnTo>
                    <a:pt x="243" y="129"/>
                  </a:lnTo>
                  <a:lnTo>
                    <a:pt x="215" y="157"/>
                  </a:lnTo>
                  <a:lnTo>
                    <a:pt x="175" y="174"/>
                  </a:lnTo>
                  <a:lnTo>
                    <a:pt x="127" y="180"/>
                  </a:lnTo>
                  <a:lnTo>
                    <a:pt x="41" y="158"/>
                  </a:lnTo>
                  <a:lnTo>
                    <a:pt x="11" y="130"/>
                  </a:lnTo>
                  <a:lnTo>
                    <a:pt x="0" y="90"/>
                  </a:lnTo>
                </a:path>
              </a:pathLst>
            </a:custGeom>
            <a:solidFill>
              <a:schemeClr val="folHlink"/>
            </a:solidFill>
            <a:ln w="12700" cap="rnd">
              <a:solidFill>
                <a:srgbClr val="000000"/>
              </a:solidFill>
              <a:round/>
              <a:headEnd/>
              <a:tailEnd/>
            </a:ln>
          </p:spPr>
          <p:txBody>
            <a:bodyPr/>
            <a:lstStyle/>
            <a:p>
              <a:endParaRPr lang="en-US"/>
            </a:p>
          </p:txBody>
        </p:sp>
        <p:sp>
          <p:nvSpPr>
            <p:cNvPr id="17532" name="Rectangle 26"/>
            <p:cNvSpPr>
              <a:spLocks noChangeArrowheads="1"/>
            </p:cNvSpPr>
            <p:nvPr/>
          </p:nvSpPr>
          <p:spPr bwMode="auto">
            <a:xfrm>
              <a:off x="4355" y="2961"/>
              <a:ext cx="196"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b="1">
                  <a:solidFill>
                    <a:srgbClr val="000000"/>
                  </a:solidFill>
                  <a:latin typeface="Arial" charset="0"/>
                </a:rPr>
                <a:t>2</a:t>
              </a:r>
            </a:p>
          </p:txBody>
        </p:sp>
        <p:sp>
          <p:nvSpPr>
            <p:cNvPr id="17533" name="Rectangle 27"/>
            <p:cNvSpPr>
              <a:spLocks noChangeArrowheads="1"/>
            </p:cNvSpPr>
            <p:nvPr/>
          </p:nvSpPr>
          <p:spPr bwMode="auto">
            <a:xfrm>
              <a:off x="3501" y="3035"/>
              <a:ext cx="207"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a:solidFill>
                    <a:srgbClr val="000000"/>
                  </a:solidFill>
                  <a:latin typeface="Arial MT" charset="0"/>
                </a:rPr>
                <a:t>IP</a:t>
              </a:r>
            </a:p>
          </p:txBody>
        </p:sp>
      </p:grpSp>
      <p:sp>
        <p:nvSpPr>
          <p:cNvPr id="118812" name="Rectangle 28"/>
          <p:cNvSpPr>
            <a:spLocks noChangeArrowheads="1"/>
          </p:cNvSpPr>
          <p:nvPr/>
        </p:nvSpPr>
        <p:spPr bwMode="auto">
          <a:xfrm>
            <a:off x="7299325" y="5037138"/>
            <a:ext cx="1692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520700" indent="-520700"/>
            <a:r>
              <a:rPr lang="en-US" sz="1200" b="1">
                <a:solidFill>
                  <a:schemeClr val="hlink"/>
                </a:solidFill>
                <a:latin typeface="Arial" charset="0"/>
              </a:rPr>
              <a:t>IP     =  Initial Pulse</a:t>
            </a:r>
          </a:p>
          <a:p>
            <a:pPr marL="520700" indent="-520700"/>
            <a:r>
              <a:rPr lang="en-US" sz="1200" b="1">
                <a:solidFill>
                  <a:schemeClr val="hlink"/>
                </a:solidFill>
                <a:latin typeface="Arial" charset="0"/>
              </a:rPr>
              <a:t>FWE = Front Wall Echo</a:t>
            </a:r>
          </a:p>
          <a:p>
            <a:pPr marL="520700" indent="-520700"/>
            <a:r>
              <a:rPr lang="en-US" sz="1200" b="1">
                <a:solidFill>
                  <a:schemeClr val="hlink"/>
                </a:solidFill>
                <a:latin typeface="Arial" charset="0"/>
              </a:rPr>
              <a:t>DE    = Defect Echo</a:t>
            </a:r>
          </a:p>
          <a:p>
            <a:pPr marL="520700" indent="-520700"/>
            <a:r>
              <a:rPr lang="en-US" sz="1200" b="1">
                <a:solidFill>
                  <a:schemeClr val="hlink"/>
                </a:solidFill>
                <a:latin typeface="Arial" charset="0"/>
              </a:rPr>
              <a:t>BWE = Back Wall Echo</a:t>
            </a:r>
          </a:p>
        </p:txBody>
      </p:sp>
      <p:grpSp>
        <p:nvGrpSpPr>
          <p:cNvPr id="3" name="Group 29"/>
          <p:cNvGrpSpPr>
            <a:grpSpLocks/>
          </p:cNvGrpSpPr>
          <p:nvPr/>
        </p:nvGrpSpPr>
        <p:grpSpPr bwMode="auto">
          <a:xfrm>
            <a:off x="3051175" y="4962525"/>
            <a:ext cx="2111375" cy="1622425"/>
            <a:chOff x="1914" y="2942"/>
            <a:chExt cx="1330" cy="1022"/>
          </a:xfrm>
        </p:grpSpPr>
        <p:sp>
          <p:nvSpPr>
            <p:cNvPr id="17483" name="Freeform 30"/>
            <p:cNvSpPr>
              <a:spLocks/>
            </p:cNvSpPr>
            <p:nvPr/>
          </p:nvSpPr>
          <p:spPr bwMode="auto">
            <a:xfrm>
              <a:off x="1914" y="2942"/>
              <a:ext cx="1313" cy="999"/>
            </a:xfrm>
            <a:custGeom>
              <a:avLst/>
              <a:gdLst>
                <a:gd name="T0" fmla="*/ 27 w 2059"/>
                <a:gd name="T1" fmla="*/ 0 h 1270"/>
                <a:gd name="T2" fmla="*/ 22 w 2059"/>
                <a:gd name="T3" fmla="*/ 1 h 1270"/>
                <a:gd name="T4" fmla="*/ 17 w 2059"/>
                <a:gd name="T5" fmla="*/ 3 h 1270"/>
                <a:gd name="T6" fmla="*/ 8 w 2059"/>
                <a:gd name="T7" fmla="*/ 13 h 1270"/>
                <a:gd name="T8" fmla="*/ 3 w 2059"/>
                <a:gd name="T9" fmla="*/ 27 h 1270"/>
                <a:gd name="T10" fmla="*/ 0 w 2059"/>
                <a:gd name="T11" fmla="*/ 42 h 1270"/>
                <a:gd name="T12" fmla="*/ 0 w 2059"/>
                <a:gd name="T13" fmla="*/ 575 h 1270"/>
                <a:gd name="T14" fmla="*/ 3 w 2059"/>
                <a:gd name="T15" fmla="*/ 590 h 1270"/>
                <a:gd name="T16" fmla="*/ 8 w 2059"/>
                <a:gd name="T17" fmla="*/ 604 h 1270"/>
                <a:gd name="T18" fmla="*/ 17 w 2059"/>
                <a:gd name="T19" fmla="*/ 614 h 1270"/>
                <a:gd name="T20" fmla="*/ 27 w 2059"/>
                <a:gd name="T21" fmla="*/ 617 h 1270"/>
                <a:gd name="T22" fmla="*/ 508 w 2059"/>
                <a:gd name="T23" fmla="*/ 617 h 1270"/>
                <a:gd name="T24" fmla="*/ 517 w 2059"/>
                <a:gd name="T25" fmla="*/ 614 h 1270"/>
                <a:gd name="T26" fmla="*/ 526 w 2059"/>
                <a:gd name="T27" fmla="*/ 605 h 1270"/>
                <a:gd name="T28" fmla="*/ 531 w 2059"/>
                <a:gd name="T29" fmla="*/ 591 h 1270"/>
                <a:gd name="T30" fmla="*/ 534 w 2059"/>
                <a:gd name="T31" fmla="*/ 575 h 1270"/>
                <a:gd name="T32" fmla="*/ 534 w 2059"/>
                <a:gd name="T33" fmla="*/ 42 h 1270"/>
                <a:gd name="T34" fmla="*/ 533 w 2059"/>
                <a:gd name="T35" fmla="*/ 35 h 1270"/>
                <a:gd name="T36" fmla="*/ 532 w 2059"/>
                <a:gd name="T37" fmla="*/ 27 h 1270"/>
                <a:gd name="T38" fmla="*/ 526 w 2059"/>
                <a:gd name="T39" fmla="*/ 13 h 1270"/>
                <a:gd name="T40" fmla="*/ 517 w 2059"/>
                <a:gd name="T41" fmla="*/ 4 h 1270"/>
                <a:gd name="T42" fmla="*/ 508 w 2059"/>
                <a:gd name="T43" fmla="*/ 0 h 1270"/>
                <a:gd name="T44" fmla="*/ 27 w 2059"/>
                <a:gd name="T45" fmla="*/ 0 h 1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59"/>
                <a:gd name="T70" fmla="*/ 0 h 1270"/>
                <a:gd name="T71" fmla="*/ 2059 w 2059"/>
                <a:gd name="T72" fmla="*/ 1270 h 1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59" h="1270">
                  <a:moveTo>
                    <a:pt x="103" y="0"/>
                  </a:moveTo>
                  <a:lnTo>
                    <a:pt x="85" y="1"/>
                  </a:lnTo>
                  <a:lnTo>
                    <a:pt x="66" y="6"/>
                  </a:lnTo>
                  <a:lnTo>
                    <a:pt x="33" y="27"/>
                  </a:lnTo>
                  <a:lnTo>
                    <a:pt x="10" y="55"/>
                  </a:lnTo>
                  <a:lnTo>
                    <a:pt x="0" y="88"/>
                  </a:lnTo>
                  <a:lnTo>
                    <a:pt x="0" y="1181"/>
                  </a:lnTo>
                  <a:lnTo>
                    <a:pt x="9" y="1212"/>
                  </a:lnTo>
                  <a:lnTo>
                    <a:pt x="33" y="1241"/>
                  </a:lnTo>
                  <a:lnTo>
                    <a:pt x="66" y="1262"/>
                  </a:lnTo>
                  <a:lnTo>
                    <a:pt x="103" y="1269"/>
                  </a:lnTo>
                  <a:lnTo>
                    <a:pt x="1957" y="1269"/>
                  </a:lnTo>
                  <a:lnTo>
                    <a:pt x="1994" y="1262"/>
                  </a:lnTo>
                  <a:lnTo>
                    <a:pt x="2027" y="1242"/>
                  </a:lnTo>
                  <a:lnTo>
                    <a:pt x="2049" y="1214"/>
                  </a:lnTo>
                  <a:lnTo>
                    <a:pt x="2058" y="1181"/>
                  </a:lnTo>
                  <a:lnTo>
                    <a:pt x="2058" y="88"/>
                  </a:lnTo>
                  <a:lnTo>
                    <a:pt x="2056" y="72"/>
                  </a:lnTo>
                  <a:lnTo>
                    <a:pt x="2051" y="55"/>
                  </a:lnTo>
                  <a:lnTo>
                    <a:pt x="2027" y="27"/>
                  </a:lnTo>
                  <a:lnTo>
                    <a:pt x="1994" y="7"/>
                  </a:lnTo>
                  <a:lnTo>
                    <a:pt x="1957" y="0"/>
                  </a:lnTo>
                  <a:lnTo>
                    <a:pt x="103" y="0"/>
                  </a:lnTo>
                </a:path>
              </a:pathLst>
            </a:custGeom>
            <a:solidFill>
              <a:srgbClr val="D2D2D2"/>
            </a:solidFill>
            <a:ln w="12700" cap="rnd">
              <a:solidFill>
                <a:srgbClr val="D2D2D2"/>
              </a:solidFill>
              <a:round/>
              <a:headEnd/>
              <a:tailEnd/>
            </a:ln>
          </p:spPr>
          <p:txBody>
            <a:bodyPr/>
            <a:lstStyle/>
            <a:p>
              <a:endParaRPr lang="en-US"/>
            </a:p>
          </p:txBody>
        </p:sp>
        <p:sp>
          <p:nvSpPr>
            <p:cNvPr id="17484" name="Freeform 31"/>
            <p:cNvSpPr>
              <a:spLocks/>
            </p:cNvSpPr>
            <p:nvPr/>
          </p:nvSpPr>
          <p:spPr bwMode="auto">
            <a:xfrm>
              <a:off x="1991" y="3007"/>
              <a:ext cx="1161" cy="774"/>
            </a:xfrm>
            <a:custGeom>
              <a:avLst/>
              <a:gdLst>
                <a:gd name="T0" fmla="*/ 0 w 1820"/>
                <a:gd name="T1" fmla="*/ 478 h 984"/>
                <a:gd name="T2" fmla="*/ 472 w 1820"/>
                <a:gd name="T3" fmla="*/ 478 h 984"/>
                <a:gd name="T4" fmla="*/ 472 w 1820"/>
                <a:gd name="T5" fmla="*/ 0 h 984"/>
                <a:gd name="T6" fmla="*/ 0 w 1820"/>
                <a:gd name="T7" fmla="*/ 0 h 984"/>
                <a:gd name="T8" fmla="*/ 0 w 1820"/>
                <a:gd name="T9" fmla="*/ 478 h 984"/>
                <a:gd name="T10" fmla="*/ 0 60000 65536"/>
                <a:gd name="T11" fmla="*/ 0 60000 65536"/>
                <a:gd name="T12" fmla="*/ 0 60000 65536"/>
                <a:gd name="T13" fmla="*/ 0 60000 65536"/>
                <a:gd name="T14" fmla="*/ 0 60000 65536"/>
                <a:gd name="T15" fmla="*/ 0 w 1820"/>
                <a:gd name="T16" fmla="*/ 0 h 984"/>
                <a:gd name="T17" fmla="*/ 1820 w 1820"/>
                <a:gd name="T18" fmla="*/ 984 h 984"/>
              </a:gdLst>
              <a:ahLst/>
              <a:cxnLst>
                <a:cxn ang="T10">
                  <a:pos x="T0" y="T1"/>
                </a:cxn>
                <a:cxn ang="T11">
                  <a:pos x="T2" y="T3"/>
                </a:cxn>
                <a:cxn ang="T12">
                  <a:pos x="T4" y="T5"/>
                </a:cxn>
                <a:cxn ang="T13">
                  <a:pos x="T6" y="T7"/>
                </a:cxn>
                <a:cxn ang="T14">
                  <a:pos x="T8" y="T9"/>
                </a:cxn>
              </a:cxnLst>
              <a:rect l="T15" t="T16" r="T17" b="T18"/>
              <a:pathLst>
                <a:path w="1820" h="984">
                  <a:moveTo>
                    <a:pt x="0" y="983"/>
                  </a:moveTo>
                  <a:lnTo>
                    <a:pt x="1819" y="983"/>
                  </a:lnTo>
                  <a:lnTo>
                    <a:pt x="1819" y="0"/>
                  </a:lnTo>
                  <a:lnTo>
                    <a:pt x="0" y="0"/>
                  </a:lnTo>
                  <a:lnTo>
                    <a:pt x="0" y="983"/>
                  </a:lnTo>
                </a:path>
              </a:pathLst>
            </a:custGeom>
            <a:solidFill>
              <a:srgbClr val="FFFFFF"/>
            </a:solidFill>
            <a:ln w="12700" cap="rnd">
              <a:solidFill>
                <a:srgbClr val="000000"/>
              </a:solidFill>
              <a:round/>
              <a:headEnd/>
              <a:tailEnd/>
            </a:ln>
          </p:spPr>
          <p:txBody>
            <a:bodyPr/>
            <a:lstStyle/>
            <a:p>
              <a:endParaRPr lang="en-US"/>
            </a:p>
          </p:txBody>
        </p:sp>
        <p:sp>
          <p:nvSpPr>
            <p:cNvPr id="17485" name="Line 32"/>
            <p:cNvSpPr>
              <a:spLocks noChangeShapeType="1"/>
            </p:cNvSpPr>
            <p:nvPr/>
          </p:nvSpPr>
          <p:spPr bwMode="auto">
            <a:xfrm>
              <a:off x="3104" y="3717"/>
              <a:ext cx="0" cy="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86" name="Line 33"/>
            <p:cNvSpPr>
              <a:spLocks noChangeShapeType="1"/>
            </p:cNvSpPr>
            <p:nvPr/>
          </p:nvSpPr>
          <p:spPr bwMode="auto">
            <a:xfrm>
              <a:off x="2026" y="3712"/>
              <a:ext cx="0" cy="7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87" name="Line 34"/>
            <p:cNvSpPr>
              <a:spLocks noChangeShapeType="1"/>
            </p:cNvSpPr>
            <p:nvPr/>
          </p:nvSpPr>
          <p:spPr bwMode="auto">
            <a:xfrm>
              <a:off x="2251" y="3717"/>
              <a:ext cx="0" cy="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88" name="Line 35"/>
            <p:cNvSpPr>
              <a:spLocks noChangeShapeType="1"/>
            </p:cNvSpPr>
            <p:nvPr/>
          </p:nvSpPr>
          <p:spPr bwMode="auto">
            <a:xfrm>
              <a:off x="2454" y="3713"/>
              <a:ext cx="0" cy="7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89" name="Line 36"/>
            <p:cNvSpPr>
              <a:spLocks noChangeShapeType="1"/>
            </p:cNvSpPr>
            <p:nvPr/>
          </p:nvSpPr>
          <p:spPr bwMode="auto">
            <a:xfrm>
              <a:off x="2678" y="3718"/>
              <a:ext cx="0" cy="7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90" name="Line 37"/>
            <p:cNvSpPr>
              <a:spLocks noChangeShapeType="1"/>
            </p:cNvSpPr>
            <p:nvPr/>
          </p:nvSpPr>
          <p:spPr bwMode="auto">
            <a:xfrm>
              <a:off x="2889" y="3714"/>
              <a:ext cx="0" cy="7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91" name="Rectangle 38"/>
            <p:cNvSpPr>
              <a:spLocks noChangeArrowheads="1"/>
            </p:cNvSpPr>
            <p:nvPr/>
          </p:nvSpPr>
          <p:spPr bwMode="auto">
            <a:xfrm>
              <a:off x="1964" y="3762"/>
              <a:ext cx="18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500">
                  <a:solidFill>
                    <a:srgbClr val="000000"/>
                  </a:solidFill>
                  <a:latin typeface="Arial MT" charset="0"/>
                </a:rPr>
                <a:t>0</a:t>
              </a:r>
            </a:p>
          </p:txBody>
        </p:sp>
        <p:sp>
          <p:nvSpPr>
            <p:cNvPr id="17492" name="Rectangle 39"/>
            <p:cNvSpPr>
              <a:spLocks noChangeArrowheads="1"/>
            </p:cNvSpPr>
            <p:nvPr/>
          </p:nvSpPr>
          <p:spPr bwMode="auto">
            <a:xfrm>
              <a:off x="2186" y="3762"/>
              <a:ext cx="18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500">
                  <a:solidFill>
                    <a:srgbClr val="000000"/>
                  </a:solidFill>
                  <a:latin typeface="Arial MT" charset="0"/>
                </a:rPr>
                <a:t>2</a:t>
              </a:r>
            </a:p>
          </p:txBody>
        </p:sp>
        <p:sp>
          <p:nvSpPr>
            <p:cNvPr id="17493" name="Rectangle 40"/>
            <p:cNvSpPr>
              <a:spLocks noChangeArrowheads="1"/>
            </p:cNvSpPr>
            <p:nvPr/>
          </p:nvSpPr>
          <p:spPr bwMode="auto">
            <a:xfrm>
              <a:off x="2383" y="3762"/>
              <a:ext cx="18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500">
                  <a:solidFill>
                    <a:srgbClr val="000000"/>
                  </a:solidFill>
                  <a:latin typeface="Arial MT" charset="0"/>
                </a:rPr>
                <a:t>4</a:t>
              </a:r>
            </a:p>
          </p:txBody>
        </p:sp>
        <p:sp>
          <p:nvSpPr>
            <p:cNvPr id="17494" name="Rectangle 41"/>
            <p:cNvSpPr>
              <a:spLocks noChangeArrowheads="1"/>
            </p:cNvSpPr>
            <p:nvPr/>
          </p:nvSpPr>
          <p:spPr bwMode="auto">
            <a:xfrm>
              <a:off x="2611" y="3762"/>
              <a:ext cx="18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500">
                  <a:solidFill>
                    <a:srgbClr val="000000"/>
                  </a:solidFill>
                  <a:latin typeface="Arial MT" charset="0"/>
                </a:rPr>
                <a:t>6</a:t>
              </a:r>
            </a:p>
          </p:txBody>
        </p:sp>
        <p:sp>
          <p:nvSpPr>
            <p:cNvPr id="17495" name="Rectangle 42"/>
            <p:cNvSpPr>
              <a:spLocks noChangeArrowheads="1"/>
            </p:cNvSpPr>
            <p:nvPr/>
          </p:nvSpPr>
          <p:spPr bwMode="auto">
            <a:xfrm>
              <a:off x="2818" y="3762"/>
              <a:ext cx="18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500">
                  <a:solidFill>
                    <a:srgbClr val="000000"/>
                  </a:solidFill>
                  <a:latin typeface="Arial MT" charset="0"/>
                </a:rPr>
                <a:t>8</a:t>
              </a:r>
            </a:p>
          </p:txBody>
        </p:sp>
        <p:sp>
          <p:nvSpPr>
            <p:cNvPr id="17496" name="Rectangle 43"/>
            <p:cNvSpPr>
              <a:spLocks noChangeArrowheads="1"/>
            </p:cNvSpPr>
            <p:nvPr/>
          </p:nvSpPr>
          <p:spPr bwMode="auto">
            <a:xfrm>
              <a:off x="2994" y="3762"/>
              <a:ext cx="25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500">
                  <a:solidFill>
                    <a:srgbClr val="000000"/>
                  </a:solidFill>
                  <a:latin typeface="Arial MT" charset="0"/>
                </a:rPr>
                <a:t>10</a:t>
              </a:r>
            </a:p>
          </p:txBody>
        </p:sp>
        <p:sp>
          <p:nvSpPr>
            <p:cNvPr id="17497" name="Freeform 44"/>
            <p:cNvSpPr>
              <a:spLocks/>
            </p:cNvSpPr>
            <p:nvPr/>
          </p:nvSpPr>
          <p:spPr bwMode="auto">
            <a:xfrm>
              <a:off x="2029" y="3025"/>
              <a:ext cx="1121" cy="719"/>
            </a:xfrm>
            <a:custGeom>
              <a:avLst/>
              <a:gdLst>
                <a:gd name="T0" fmla="*/ 0 w 1759"/>
                <a:gd name="T1" fmla="*/ 443 h 915"/>
                <a:gd name="T2" fmla="*/ 15 w 1759"/>
                <a:gd name="T3" fmla="*/ 0 h 915"/>
                <a:gd name="T4" fmla="*/ 32 w 1759"/>
                <a:gd name="T5" fmla="*/ 443 h 915"/>
                <a:gd name="T6" fmla="*/ 256 w 1759"/>
                <a:gd name="T7" fmla="*/ 443 h 915"/>
                <a:gd name="T8" fmla="*/ 261 w 1759"/>
                <a:gd name="T9" fmla="*/ 140 h 915"/>
                <a:gd name="T10" fmla="*/ 268 w 1759"/>
                <a:gd name="T11" fmla="*/ 443 h 915"/>
                <a:gd name="T12" fmla="*/ 328 w 1759"/>
                <a:gd name="T13" fmla="*/ 443 h 915"/>
                <a:gd name="T14" fmla="*/ 328 w 1759"/>
                <a:gd name="T15" fmla="*/ 334 h 915"/>
                <a:gd name="T16" fmla="*/ 334 w 1759"/>
                <a:gd name="T17" fmla="*/ 443 h 915"/>
                <a:gd name="T18" fmla="*/ 384 w 1759"/>
                <a:gd name="T19" fmla="*/ 443 h 915"/>
                <a:gd name="T20" fmla="*/ 384 w 1759"/>
                <a:gd name="T21" fmla="*/ 305 h 915"/>
                <a:gd name="T22" fmla="*/ 390 w 1759"/>
                <a:gd name="T23" fmla="*/ 443 h 915"/>
                <a:gd name="T24" fmla="*/ 455 w 1759"/>
                <a:gd name="T25" fmla="*/ 443 h 9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59"/>
                <a:gd name="T40" fmla="*/ 0 h 915"/>
                <a:gd name="T41" fmla="*/ 1759 w 1759"/>
                <a:gd name="T42" fmla="*/ 915 h 9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59" h="915">
                  <a:moveTo>
                    <a:pt x="0" y="914"/>
                  </a:moveTo>
                  <a:lnTo>
                    <a:pt x="57" y="0"/>
                  </a:lnTo>
                  <a:lnTo>
                    <a:pt x="122" y="914"/>
                  </a:lnTo>
                  <a:lnTo>
                    <a:pt x="988" y="914"/>
                  </a:lnTo>
                  <a:lnTo>
                    <a:pt x="1011" y="288"/>
                  </a:lnTo>
                  <a:lnTo>
                    <a:pt x="1037" y="914"/>
                  </a:lnTo>
                  <a:lnTo>
                    <a:pt x="1268" y="914"/>
                  </a:lnTo>
                  <a:lnTo>
                    <a:pt x="1268" y="689"/>
                  </a:lnTo>
                  <a:lnTo>
                    <a:pt x="1291" y="914"/>
                  </a:lnTo>
                  <a:lnTo>
                    <a:pt x="1483" y="914"/>
                  </a:lnTo>
                  <a:lnTo>
                    <a:pt x="1483" y="629"/>
                  </a:lnTo>
                  <a:lnTo>
                    <a:pt x="1507" y="914"/>
                  </a:lnTo>
                  <a:lnTo>
                    <a:pt x="1758" y="9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98" name="Freeform 45"/>
            <p:cNvSpPr>
              <a:spLocks/>
            </p:cNvSpPr>
            <p:nvPr/>
          </p:nvSpPr>
          <p:spPr bwMode="auto">
            <a:xfrm>
              <a:off x="2654" y="3248"/>
              <a:ext cx="46" cy="496"/>
            </a:xfrm>
            <a:custGeom>
              <a:avLst/>
              <a:gdLst>
                <a:gd name="T0" fmla="*/ 0 w 72"/>
                <a:gd name="T1" fmla="*/ 306 h 631"/>
                <a:gd name="T2" fmla="*/ 8 w 72"/>
                <a:gd name="T3" fmla="*/ 0 h 631"/>
                <a:gd name="T4" fmla="*/ 19 w 72"/>
                <a:gd name="T5" fmla="*/ 306 h 631"/>
                <a:gd name="T6" fmla="*/ 0 w 72"/>
                <a:gd name="T7" fmla="*/ 306 h 631"/>
                <a:gd name="T8" fmla="*/ 0 60000 65536"/>
                <a:gd name="T9" fmla="*/ 0 60000 65536"/>
                <a:gd name="T10" fmla="*/ 0 60000 65536"/>
                <a:gd name="T11" fmla="*/ 0 60000 65536"/>
                <a:gd name="T12" fmla="*/ 0 w 72"/>
                <a:gd name="T13" fmla="*/ 0 h 631"/>
                <a:gd name="T14" fmla="*/ 72 w 72"/>
                <a:gd name="T15" fmla="*/ 631 h 631"/>
              </a:gdLst>
              <a:ahLst/>
              <a:cxnLst>
                <a:cxn ang="T8">
                  <a:pos x="T0" y="T1"/>
                </a:cxn>
                <a:cxn ang="T9">
                  <a:pos x="T2" y="T3"/>
                </a:cxn>
                <a:cxn ang="T10">
                  <a:pos x="T4" y="T5"/>
                </a:cxn>
                <a:cxn ang="T11">
                  <a:pos x="T6" y="T7"/>
                </a:cxn>
              </a:cxnLst>
              <a:rect l="T12" t="T13" r="T14" b="T15"/>
              <a:pathLst>
                <a:path w="72" h="631">
                  <a:moveTo>
                    <a:pt x="0" y="630"/>
                  </a:moveTo>
                  <a:lnTo>
                    <a:pt x="28" y="0"/>
                  </a:lnTo>
                  <a:lnTo>
                    <a:pt x="71" y="630"/>
                  </a:lnTo>
                  <a:lnTo>
                    <a:pt x="0" y="630"/>
                  </a:lnTo>
                </a:path>
              </a:pathLst>
            </a:custGeom>
            <a:solidFill>
              <a:srgbClr val="000000"/>
            </a:solidFill>
            <a:ln w="12700" cap="rnd">
              <a:solidFill>
                <a:srgbClr val="000000"/>
              </a:solidFill>
              <a:round/>
              <a:headEnd/>
              <a:tailEnd/>
            </a:ln>
          </p:spPr>
          <p:txBody>
            <a:bodyPr/>
            <a:lstStyle/>
            <a:p>
              <a:endParaRPr lang="en-US"/>
            </a:p>
          </p:txBody>
        </p:sp>
        <p:sp>
          <p:nvSpPr>
            <p:cNvPr id="17499" name="Freeform 46"/>
            <p:cNvSpPr>
              <a:spLocks/>
            </p:cNvSpPr>
            <p:nvPr/>
          </p:nvSpPr>
          <p:spPr bwMode="auto">
            <a:xfrm>
              <a:off x="2969" y="3518"/>
              <a:ext cx="16" cy="223"/>
            </a:xfrm>
            <a:custGeom>
              <a:avLst/>
              <a:gdLst>
                <a:gd name="T0" fmla="*/ 0 w 26"/>
                <a:gd name="T1" fmla="*/ 138 h 283"/>
                <a:gd name="T2" fmla="*/ 1 w 26"/>
                <a:gd name="T3" fmla="*/ 0 h 283"/>
                <a:gd name="T4" fmla="*/ 6 w 26"/>
                <a:gd name="T5" fmla="*/ 138 h 283"/>
                <a:gd name="T6" fmla="*/ 0 w 26"/>
                <a:gd name="T7" fmla="*/ 138 h 283"/>
                <a:gd name="T8" fmla="*/ 0 60000 65536"/>
                <a:gd name="T9" fmla="*/ 0 60000 65536"/>
                <a:gd name="T10" fmla="*/ 0 60000 65536"/>
                <a:gd name="T11" fmla="*/ 0 60000 65536"/>
                <a:gd name="T12" fmla="*/ 0 w 26"/>
                <a:gd name="T13" fmla="*/ 0 h 283"/>
                <a:gd name="T14" fmla="*/ 26 w 26"/>
                <a:gd name="T15" fmla="*/ 283 h 283"/>
              </a:gdLst>
              <a:ahLst/>
              <a:cxnLst>
                <a:cxn ang="T8">
                  <a:pos x="T0" y="T1"/>
                </a:cxn>
                <a:cxn ang="T9">
                  <a:pos x="T2" y="T3"/>
                </a:cxn>
                <a:cxn ang="T10">
                  <a:pos x="T4" y="T5"/>
                </a:cxn>
                <a:cxn ang="T11">
                  <a:pos x="T6" y="T7"/>
                </a:cxn>
              </a:cxnLst>
              <a:rect l="T12" t="T13" r="T14" b="T15"/>
              <a:pathLst>
                <a:path w="26" h="283">
                  <a:moveTo>
                    <a:pt x="0" y="282"/>
                  </a:moveTo>
                  <a:lnTo>
                    <a:pt x="2" y="0"/>
                  </a:lnTo>
                  <a:lnTo>
                    <a:pt x="25" y="282"/>
                  </a:lnTo>
                  <a:lnTo>
                    <a:pt x="0" y="282"/>
                  </a:lnTo>
                </a:path>
              </a:pathLst>
            </a:custGeom>
            <a:solidFill>
              <a:srgbClr val="000000"/>
            </a:solidFill>
            <a:ln w="12700" cap="rnd">
              <a:solidFill>
                <a:srgbClr val="000000"/>
              </a:solidFill>
              <a:round/>
              <a:headEnd/>
              <a:tailEnd/>
            </a:ln>
          </p:spPr>
          <p:txBody>
            <a:bodyPr/>
            <a:lstStyle/>
            <a:p>
              <a:endParaRPr lang="en-US"/>
            </a:p>
          </p:txBody>
        </p:sp>
        <p:sp>
          <p:nvSpPr>
            <p:cNvPr id="17500" name="Rectangle 47"/>
            <p:cNvSpPr>
              <a:spLocks noChangeArrowheads="1"/>
            </p:cNvSpPr>
            <p:nvPr/>
          </p:nvSpPr>
          <p:spPr bwMode="auto">
            <a:xfrm>
              <a:off x="2503" y="3101"/>
              <a:ext cx="33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a:solidFill>
                    <a:srgbClr val="000000"/>
                  </a:solidFill>
                  <a:latin typeface="Arial MT" charset="0"/>
                </a:rPr>
                <a:t>FWE</a:t>
              </a:r>
            </a:p>
          </p:txBody>
        </p:sp>
        <p:sp>
          <p:nvSpPr>
            <p:cNvPr id="17501" name="Rectangle 48"/>
            <p:cNvSpPr>
              <a:spLocks noChangeArrowheads="1"/>
            </p:cNvSpPr>
            <p:nvPr/>
          </p:nvSpPr>
          <p:spPr bwMode="auto">
            <a:xfrm>
              <a:off x="2852" y="3325"/>
              <a:ext cx="3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a:solidFill>
                    <a:srgbClr val="000000"/>
                  </a:solidFill>
                  <a:latin typeface="Arial MT" charset="0"/>
                </a:rPr>
                <a:t>BWE</a:t>
              </a:r>
            </a:p>
          </p:txBody>
        </p:sp>
        <p:sp>
          <p:nvSpPr>
            <p:cNvPr id="17502" name="Rectangle 49"/>
            <p:cNvSpPr>
              <a:spLocks noChangeArrowheads="1"/>
            </p:cNvSpPr>
            <p:nvPr/>
          </p:nvSpPr>
          <p:spPr bwMode="auto">
            <a:xfrm>
              <a:off x="2729" y="3422"/>
              <a:ext cx="15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IN"/>
            </a:p>
          </p:txBody>
        </p:sp>
        <p:sp>
          <p:nvSpPr>
            <p:cNvPr id="17503" name="Rectangle 50"/>
            <p:cNvSpPr>
              <a:spLocks noChangeArrowheads="1"/>
            </p:cNvSpPr>
            <p:nvPr/>
          </p:nvSpPr>
          <p:spPr bwMode="auto">
            <a:xfrm>
              <a:off x="3011" y="2980"/>
              <a:ext cx="121"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IN"/>
            </a:p>
          </p:txBody>
        </p:sp>
        <p:sp>
          <p:nvSpPr>
            <p:cNvPr id="17504" name="Freeform 51"/>
            <p:cNvSpPr>
              <a:spLocks/>
            </p:cNvSpPr>
            <p:nvPr/>
          </p:nvSpPr>
          <p:spPr bwMode="auto">
            <a:xfrm>
              <a:off x="2985" y="3006"/>
              <a:ext cx="161" cy="153"/>
            </a:xfrm>
            <a:custGeom>
              <a:avLst/>
              <a:gdLst>
                <a:gd name="T0" fmla="*/ 0 w 252"/>
                <a:gd name="T1" fmla="*/ 58 h 175"/>
                <a:gd name="T2" fmla="*/ 3 w 252"/>
                <a:gd name="T3" fmla="*/ 33 h 175"/>
                <a:gd name="T4" fmla="*/ 10 w 252"/>
                <a:gd name="T5" fmla="*/ 14 h 175"/>
                <a:gd name="T6" fmla="*/ 20 w 252"/>
                <a:gd name="T7" fmla="*/ 3 h 175"/>
                <a:gd name="T8" fmla="*/ 33 w 252"/>
                <a:gd name="T9" fmla="*/ 0 h 175"/>
                <a:gd name="T10" fmla="*/ 39 w 252"/>
                <a:gd name="T11" fmla="*/ 2 h 175"/>
                <a:gd name="T12" fmla="*/ 45 w 252"/>
                <a:gd name="T13" fmla="*/ 3 h 175"/>
                <a:gd name="T14" fmla="*/ 55 w 252"/>
                <a:gd name="T15" fmla="*/ 14 h 175"/>
                <a:gd name="T16" fmla="*/ 63 w 252"/>
                <a:gd name="T17" fmla="*/ 32 h 175"/>
                <a:gd name="T18" fmla="*/ 65 w 252"/>
                <a:gd name="T19" fmla="*/ 58 h 175"/>
                <a:gd name="T20" fmla="*/ 65 w 252"/>
                <a:gd name="T21" fmla="*/ 72 h 175"/>
                <a:gd name="T22" fmla="*/ 63 w 252"/>
                <a:gd name="T23" fmla="*/ 83 h 175"/>
                <a:gd name="T24" fmla="*/ 56 w 252"/>
                <a:gd name="T25" fmla="*/ 101 h 175"/>
                <a:gd name="T26" fmla="*/ 45 w 252"/>
                <a:gd name="T27" fmla="*/ 113 h 175"/>
                <a:gd name="T28" fmla="*/ 33 w 252"/>
                <a:gd name="T29" fmla="*/ 116 h 175"/>
                <a:gd name="T30" fmla="*/ 11 w 252"/>
                <a:gd name="T31" fmla="*/ 102 h 175"/>
                <a:gd name="T32" fmla="*/ 3 w 252"/>
                <a:gd name="T33" fmla="*/ 84 h 175"/>
                <a:gd name="T34" fmla="*/ 0 w 252"/>
                <a:gd name="T35" fmla="*/ 58 h 1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2"/>
                <a:gd name="T55" fmla="*/ 0 h 175"/>
                <a:gd name="T56" fmla="*/ 252 w 252"/>
                <a:gd name="T57" fmla="*/ 175 h 1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2" h="175">
                  <a:moveTo>
                    <a:pt x="0" y="87"/>
                  </a:moveTo>
                  <a:lnTo>
                    <a:pt x="10" y="50"/>
                  </a:lnTo>
                  <a:lnTo>
                    <a:pt x="38" y="21"/>
                  </a:lnTo>
                  <a:lnTo>
                    <a:pt x="78" y="6"/>
                  </a:lnTo>
                  <a:lnTo>
                    <a:pt x="126" y="0"/>
                  </a:lnTo>
                  <a:lnTo>
                    <a:pt x="148" y="2"/>
                  </a:lnTo>
                  <a:lnTo>
                    <a:pt x="171" y="5"/>
                  </a:lnTo>
                  <a:lnTo>
                    <a:pt x="211" y="21"/>
                  </a:lnTo>
                  <a:lnTo>
                    <a:pt x="241" y="48"/>
                  </a:lnTo>
                  <a:lnTo>
                    <a:pt x="251" y="87"/>
                  </a:lnTo>
                  <a:lnTo>
                    <a:pt x="249" y="107"/>
                  </a:lnTo>
                  <a:lnTo>
                    <a:pt x="241" y="125"/>
                  </a:lnTo>
                  <a:lnTo>
                    <a:pt x="213" y="152"/>
                  </a:lnTo>
                  <a:lnTo>
                    <a:pt x="173" y="168"/>
                  </a:lnTo>
                  <a:lnTo>
                    <a:pt x="126" y="174"/>
                  </a:lnTo>
                  <a:lnTo>
                    <a:pt x="40" y="153"/>
                  </a:lnTo>
                  <a:lnTo>
                    <a:pt x="10" y="126"/>
                  </a:lnTo>
                  <a:lnTo>
                    <a:pt x="0" y="87"/>
                  </a:lnTo>
                </a:path>
              </a:pathLst>
            </a:custGeom>
            <a:solidFill>
              <a:schemeClr val="folHlink"/>
            </a:solidFill>
            <a:ln w="12700" cap="rnd">
              <a:solidFill>
                <a:srgbClr val="000000"/>
              </a:solidFill>
              <a:round/>
              <a:headEnd/>
              <a:tailEnd/>
            </a:ln>
          </p:spPr>
          <p:txBody>
            <a:bodyPr/>
            <a:lstStyle/>
            <a:p>
              <a:endParaRPr lang="en-US"/>
            </a:p>
          </p:txBody>
        </p:sp>
        <p:sp>
          <p:nvSpPr>
            <p:cNvPr id="17505" name="Rectangle 52"/>
            <p:cNvSpPr>
              <a:spLocks noChangeArrowheads="1"/>
            </p:cNvSpPr>
            <p:nvPr/>
          </p:nvSpPr>
          <p:spPr bwMode="auto">
            <a:xfrm>
              <a:off x="2973" y="296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800" b="1">
                  <a:solidFill>
                    <a:srgbClr val="000000"/>
                  </a:solidFill>
                  <a:latin typeface="Arial" charset="0"/>
                </a:rPr>
                <a:t>1</a:t>
              </a:r>
            </a:p>
          </p:txBody>
        </p:sp>
        <p:sp>
          <p:nvSpPr>
            <p:cNvPr id="17506" name="Rectangle 53"/>
            <p:cNvSpPr>
              <a:spLocks noChangeArrowheads="1"/>
            </p:cNvSpPr>
            <p:nvPr/>
          </p:nvSpPr>
          <p:spPr bwMode="auto">
            <a:xfrm>
              <a:off x="2085" y="3042"/>
              <a:ext cx="2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a:solidFill>
                    <a:srgbClr val="000000"/>
                  </a:solidFill>
                  <a:latin typeface="Arial MT" charset="0"/>
                </a:rPr>
                <a:t>IP</a:t>
              </a:r>
            </a:p>
          </p:txBody>
        </p:sp>
        <p:sp>
          <p:nvSpPr>
            <p:cNvPr id="17507" name="Rectangle 54"/>
            <p:cNvSpPr>
              <a:spLocks noChangeArrowheads="1"/>
            </p:cNvSpPr>
            <p:nvPr/>
          </p:nvSpPr>
          <p:spPr bwMode="auto">
            <a:xfrm>
              <a:off x="2822" y="3556"/>
              <a:ext cx="43" cy="185"/>
            </a:xfrm>
            <a:prstGeom prst="rect">
              <a:avLst/>
            </a:prstGeom>
            <a:solidFill>
              <a:schemeClr val="tx1"/>
            </a:solidFill>
            <a:ln w="12700">
              <a:solidFill>
                <a:schemeClr val="tx1"/>
              </a:solidFill>
              <a:miter lim="800000"/>
              <a:headEnd/>
              <a:tailEnd/>
            </a:ln>
          </p:spPr>
          <p:txBody>
            <a:bodyPr wrap="none" anchor="ctr"/>
            <a:lstStyle/>
            <a:p>
              <a:pPr algn="ctr" eaLnBrk="1" hangingPunct="1"/>
              <a:endParaRPr lang="en-IN"/>
            </a:p>
          </p:txBody>
        </p:sp>
        <p:sp>
          <p:nvSpPr>
            <p:cNvPr id="17508" name="Line 55"/>
            <p:cNvSpPr>
              <a:spLocks noChangeShapeType="1"/>
            </p:cNvSpPr>
            <p:nvPr/>
          </p:nvSpPr>
          <p:spPr bwMode="auto">
            <a:xfrm>
              <a:off x="2810" y="3744"/>
              <a:ext cx="6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grpSp>
      <p:grpSp>
        <p:nvGrpSpPr>
          <p:cNvPr id="4" name="Group 56"/>
          <p:cNvGrpSpPr>
            <a:grpSpLocks/>
          </p:cNvGrpSpPr>
          <p:nvPr/>
        </p:nvGrpSpPr>
        <p:grpSpPr bwMode="auto">
          <a:xfrm>
            <a:off x="714375" y="5013325"/>
            <a:ext cx="2212975" cy="1595438"/>
            <a:chOff x="442" y="2974"/>
            <a:chExt cx="1394" cy="1005"/>
          </a:xfrm>
        </p:grpSpPr>
        <p:sp>
          <p:nvSpPr>
            <p:cNvPr id="17416" name="Rectangle 57"/>
            <p:cNvSpPr>
              <a:spLocks noChangeArrowheads="1"/>
            </p:cNvSpPr>
            <p:nvPr/>
          </p:nvSpPr>
          <p:spPr bwMode="auto">
            <a:xfrm>
              <a:off x="444" y="3177"/>
              <a:ext cx="1389" cy="783"/>
            </a:xfrm>
            <a:prstGeom prst="rect">
              <a:avLst/>
            </a:prstGeom>
            <a:solidFill>
              <a:srgbClr val="727272"/>
            </a:solidFill>
            <a:ln w="12700">
              <a:solidFill>
                <a:srgbClr val="000000"/>
              </a:solidFill>
              <a:miter lim="800000"/>
              <a:headEnd/>
              <a:tailEnd/>
            </a:ln>
          </p:spPr>
          <p:txBody>
            <a:bodyPr wrap="none" anchor="ctr"/>
            <a:lstStyle/>
            <a:p>
              <a:pPr algn="ctr" eaLnBrk="1" hangingPunct="1"/>
              <a:endParaRPr lang="en-IN"/>
            </a:p>
          </p:txBody>
        </p:sp>
        <p:sp>
          <p:nvSpPr>
            <p:cNvPr id="17417" name="Rectangle 58"/>
            <p:cNvSpPr>
              <a:spLocks noChangeArrowheads="1"/>
            </p:cNvSpPr>
            <p:nvPr/>
          </p:nvSpPr>
          <p:spPr bwMode="auto">
            <a:xfrm>
              <a:off x="774" y="3617"/>
              <a:ext cx="860" cy="336"/>
            </a:xfrm>
            <a:prstGeom prst="rect">
              <a:avLst/>
            </a:prstGeom>
            <a:solidFill>
              <a:srgbClr val="FFFFFF"/>
            </a:solidFill>
            <a:ln w="12700">
              <a:solidFill>
                <a:srgbClr val="000000"/>
              </a:solidFill>
              <a:miter lim="800000"/>
              <a:headEnd/>
              <a:tailEnd/>
            </a:ln>
          </p:spPr>
          <p:txBody>
            <a:bodyPr wrap="none" anchor="ctr"/>
            <a:lstStyle/>
            <a:p>
              <a:pPr algn="ctr" eaLnBrk="1" hangingPunct="1"/>
              <a:endParaRPr lang="en-IN"/>
            </a:p>
          </p:txBody>
        </p:sp>
        <p:sp>
          <p:nvSpPr>
            <p:cNvPr id="17418" name="Line 59"/>
            <p:cNvSpPr>
              <a:spLocks noChangeShapeType="1"/>
            </p:cNvSpPr>
            <p:nvPr/>
          </p:nvSpPr>
          <p:spPr bwMode="auto">
            <a:xfrm>
              <a:off x="615" y="3300"/>
              <a:ext cx="1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19" name="Line 60"/>
            <p:cNvSpPr>
              <a:spLocks noChangeShapeType="1"/>
            </p:cNvSpPr>
            <p:nvPr/>
          </p:nvSpPr>
          <p:spPr bwMode="auto">
            <a:xfrm>
              <a:off x="588" y="3381"/>
              <a:ext cx="6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20" name="Line 61"/>
            <p:cNvSpPr>
              <a:spLocks noChangeShapeType="1"/>
            </p:cNvSpPr>
            <p:nvPr/>
          </p:nvSpPr>
          <p:spPr bwMode="auto">
            <a:xfrm>
              <a:off x="884" y="3365"/>
              <a:ext cx="11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21" name="Line 62"/>
            <p:cNvSpPr>
              <a:spLocks noChangeShapeType="1"/>
            </p:cNvSpPr>
            <p:nvPr/>
          </p:nvSpPr>
          <p:spPr bwMode="auto">
            <a:xfrm>
              <a:off x="532" y="3521"/>
              <a:ext cx="8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22" name="Line 63"/>
            <p:cNvSpPr>
              <a:spLocks noChangeShapeType="1"/>
            </p:cNvSpPr>
            <p:nvPr/>
          </p:nvSpPr>
          <p:spPr bwMode="auto">
            <a:xfrm>
              <a:off x="1112" y="3473"/>
              <a:ext cx="9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23" name="Line 64"/>
            <p:cNvSpPr>
              <a:spLocks noChangeShapeType="1"/>
            </p:cNvSpPr>
            <p:nvPr/>
          </p:nvSpPr>
          <p:spPr bwMode="auto">
            <a:xfrm>
              <a:off x="1186" y="3558"/>
              <a:ext cx="9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24" name="Line 65"/>
            <p:cNvSpPr>
              <a:spLocks noChangeShapeType="1"/>
            </p:cNvSpPr>
            <p:nvPr/>
          </p:nvSpPr>
          <p:spPr bwMode="auto">
            <a:xfrm>
              <a:off x="688" y="3386"/>
              <a:ext cx="1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25" name="Line 66"/>
            <p:cNvSpPr>
              <a:spLocks noChangeShapeType="1"/>
            </p:cNvSpPr>
            <p:nvPr/>
          </p:nvSpPr>
          <p:spPr bwMode="auto">
            <a:xfrm>
              <a:off x="835" y="3558"/>
              <a:ext cx="12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26" name="Line 67"/>
            <p:cNvSpPr>
              <a:spLocks noChangeShapeType="1"/>
            </p:cNvSpPr>
            <p:nvPr/>
          </p:nvSpPr>
          <p:spPr bwMode="auto">
            <a:xfrm>
              <a:off x="1030" y="3539"/>
              <a:ext cx="10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27" name="Line 68"/>
            <p:cNvSpPr>
              <a:spLocks noChangeShapeType="1"/>
            </p:cNvSpPr>
            <p:nvPr/>
          </p:nvSpPr>
          <p:spPr bwMode="auto">
            <a:xfrm>
              <a:off x="1654" y="3290"/>
              <a:ext cx="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28" name="Line 69"/>
            <p:cNvSpPr>
              <a:spLocks noChangeShapeType="1"/>
            </p:cNvSpPr>
            <p:nvPr/>
          </p:nvSpPr>
          <p:spPr bwMode="auto">
            <a:xfrm>
              <a:off x="1556" y="3453"/>
              <a:ext cx="1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29" name="Line 70"/>
            <p:cNvSpPr>
              <a:spLocks noChangeShapeType="1"/>
            </p:cNvSpPr>
            <p:nvPr/>
          </p:nvSpPr>
          <p:spPr bwMode="auto">
            <a:xfrm>
              <a:off x="1630" y="3539"/>
              <a:ext cx="15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30" name="Line 71"/>
            <p:cNvSpPr>
              <a:spLocks noChangeShapeType="1"/>
            </p:cNvSpPr>
            <p:nvPr/>
          </p:nvSpPr>
          <p:spPr bwMode="auto">
            <a:xfrm>
              <a:off x="1702" y="3624"/>
              <a:ext cx="7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31" name="Line 72"/>
            <p:cNvSpPr>
              <a:spLocks noChangeShapeType="1"/>
            </p:cNvSpPr>
            <p:nvPr/>
          </p:nvSpPr>
          <p:spPr bwMode="auto">
            <a:xfrm>
              <a:off x="1404" y="3416"/>
              <a:ext cx="3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32" name="Line 73"/>
            <p:cNvSpPr>
              <a:spLocks noChangeShapeType="1"/>
            </p:cNvSpPr>
            <p:nvPr/>
          </p:nvSpPr>
          <p:spPr bwMode="auto">
            <a:xfrm>
              <a:off x="1477" y="3503"/>
              <a:ext cx="3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33" name="Line 74"/>
            <p:cNvSpPr>
              <a:spLocks noChangeShapeType="1"/>
            </p:cNvSpPr>
            <p:nvPr/>
          </p:nvSpPr>
          <p:spPr bwMode="auto">
            <a:xfrm>
              <a:off x="1353" y="3565"/>
              <a:ext cx="14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34" name="Line 75"/>
            <p:cNvSpPr>
              <a:spLocks noChangeShapeType="1"/>
            </p:cNvSpPr>
            <p:nvPr/>
          </p:nvSpPr>
          <p:spPr bwMode="auto">
            <a:xfrm>
              <a:off x="606" y="3606"/>
              <a:ext cx="8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35" name="Line 76"/>
            <p:cNvSpPr>
              <a:spLocks noChangeShapeType="1"/>
            </p:cNvSpPr>
            <p:nvPr/>
          </p:nvSpPr>
          <p:spPr bwMode="auto">
            <a:xfrm>
              <a:off x="679" y="3692"/>
              <a:ext cx="8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36" name="Line 77"/>
            <p:cNvSpPr>
              <a:spLocks noChangeShapeType="1"/>
            </p:cNvSpPr>
            <p:nvPr/>
          </p:nvSpPr>
          <p:spPr bwMode="auto">
            <a:xfrm>
              <a:off x="517" y="3648"/>
              <a:ext cx="8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37" name="Line 78"/>
            <p:cNvSpPr>
              <a:spLocks noChangeShapeType="1"/>
            </p:cNvSpPr>
            <p:nvPr/>
          </p:nvSpPr>
          <p:spPr bwMode="auto">
            <a:xfrm>
              <a:off x="507" y="3750"/>
              <a:ext cx="8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38" name="Line 79"/>
            <p:cNvSpPr>
              <a:spLocks noChangeShapeType="1"/>
            </p:cNvSpPr>
            <p:nvPr/>
          </p:nvSpPr>
          <p:spPr bwMode="auto">
            <a:xfrm>
              <a:off x="896" y="3952"/>
              <a:ext cx="8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39" name="Line 80"/>
            <p:cNvSpPr>
              <a:spLocks noChangeShapeType="1"/>
            </p:cNvSpPr>
            <p:nvPr/>
          </p:nvSpPr>
          <p:spPr bwMode="auto">
            <a:xfrm>
              <a:off x="579" y="3837"/>
              <a:ext cx="8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40" name="Line 81"/>
            <p:cNvSpPr>
              <a:spLocks noChangeShapeType="1"/>
            </p:cNvSpPr>
            <p:nvPr/>
          </p:nvSpPr>
          <p:spPr bwMode="auto">
            <a:xfrm>
              <a:off x="673" y="3791"/>
              <a:ext cx="8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41" name="Line 82"/>
            <p:cNvSpPr>
              <a:spLocks noChangeShapeType="1"/>
            </p:cNvSpPr>
            <p:nvPr/>
          </p:nvSpPr>
          <p:spPr bwMode="auto">
            <a:xfrm>
              <a:off x="1684" y="3694"/>
              <a:ext cx="7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42" name="Line 83"/>
            <p:cNvSpPr>
              <a:spLocks noChangeShapeType="1"/>
            </p:cNvSpPr>
            <p:nvPr/>
          </p:nvSpPr>
          <p:spPr bwMode="auto">
            <a:xfrm>
              <a:off x="1695" y="3911"/>
              <a:ext cx="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43" name="Line 84"/>
            <p:cNvSpPr>
              <a:spLocks noChangeShapeType="1"/>
            </p:cNvSpPr>
            <p:nvPr/>
          </p:nvSpPr>
          <p:spPr bwMode="auto">
            <a:xfrm>
              <a:off x="1669" y="3769"/>
              <a:ext cx="139"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44" name="Line 85"/>
            <p:cNvSpPr>
              <a:spLocks noChangeShapeType="1"/>
            </p:cNvSpPr>
            <p:nvPr/>
          </p:nvSpPr>
          <p:spPr bwMode="auto">
            <a:xfrm>
              <a:off x="1682" y="3847"/>
              <a:ext cx="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45" name="Line 86"/>
            <p:cNvSpPr>
              <a:spLocks noChangeShapeType="1"/>
            </p:cNvSpPr>
            <p:nvPr/>
          </p:nvSpPr>
          <p:spPr bwMode="auto">
            <a:xfrm flipV="1">
              <a:off x="525" y="3320"/>
              <a:ext cx="47" cy="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46" name="Line 87"/>
            <p:cNvSpPr>
              <a:spLocks noChangeShapeType="1"/>
            </p:cNvSpPr>
            <p:nvPr/>
          </p:nvSpPr>
          <p:spPr bwMode="auto">
            <a:xfrm>
              <a:off x="956" y="3451"/>
              <a:ext cx="11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47" name="Line 88"/>
            <p:cNvSpPr>
              <a:spLocks noChangeShapeType="1"/>
            </p:cNvSpPr>
            <p:nvPr/>
          </p:nvSpPr>
          <p:spPr bwMode="auto">
            <a:xfrm>
              <a:off x="760" y="3473"/>
              <a:ext cx="12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48" name="Rectangle 89"/>
            <p:cNvSpPr>
              <a:spLocks noChangeArrowheads="1"/>
            </p:cNvSpPr>
            <p:nvPr/>
          </p:nvSpPr>
          <p:spPr bwMode="auto">
            <a:xfrm>
              <a:off x="850" y="3016"/>
              <a:ext cx="184" cy="454"/>
            </a:xfrm>
            <a:prstGeom prst="rect">
              <a:avLst/>
            </a:prstGeom>
            <a:solidFill>
              <a:srgbClr val="FFFFFF"/>
            </a:solidFill>
            <a:ln w="12700">
              <a:solidFill>
                <a:srgbClr val="000000"/>
              </a:solidFill>
              <a:miter lim="800000"/>
              <a:headEnd/>
              <a:tailEnd/>
            </a:ln>
          </p:spPr>
          <p:txBody>
            <a:bodyPr wrap="none" anchor="ctr"/>
            <a:lstStyle/>
            <a:p>
              <a:pPr algn="ctr" eaLnBrk="1" hangingPunct="1"/>
              <a:endParaRPr lang="en-IN"/>
            </a:p>
          </p:txBody>
        </p:sp>
        <p:sp>
          <p:nvSpPr>
            <p:cNvPr id="17449" name="Rectangle 90"/>
            <p:cNvSpPr>
              <a:spLocks noChangeArrowheads="1"/>
            </p:cNvSpPr>
            <p:nvPr/>
          </p:nvSpPr>
          <p:spPr bwMode="auto">
            <a:xfrm>
              <a:off x="885" y="3418"/>
              <a:ext cx="107" cy="49"/>
            </a:xfrm>
            <a:prstGeom prst="rect">
              <a:avLst/>
            </a:prstGeom>
            <a:solidFill>
              <a:srgbClr val="000000"/>
            </a:solidFill>
            <a:ln w="12700">
              <a:solidFill>
                <a:srgbClr val="000000"/>
              </a:solidFill>
              <a:miter lim="800000"/>
              <a:headEnd/>
              <a:tailEnd/>
            </a:ln>
          </p:spPr>
          <p:txBody>
            <a:bodyPr wrap="none" anchor="ctr"/>
            <a:lstStyle/>
            <a:p>
              <a:pPr algn="ctr" eaLnBrk="1" hangingPunct="1"/>
              <a:endParaRPr lang="en-IN"/>
            </a:p>
          </p:txBody>
        </p:sp>
        <p:sp>
          <p:nvSpPr>
            <p:cNvPr id="17450" name="Rectangle 91"/>
            <p:cNvSpPr>
              <a:spLocks noChangeArrowheads="1"/>
            </p:cNvSpPr>
            <p:nvPr/>
          </p:nvSpPr>
          <p:spPr bwMode="auto">
            <a:xfrm>
              <a:off x="1289" y="3016"/>
              <a:ext cx="183" cy="454"/>
            </a:xfrm>
            <a:prstGeom prst="rect">
              <a:avLst/>
            </a:prstGeom>
            <a:solidFill>
              <a:srgbClr val="FFFFFF"/>
            </a:solidFill>
            <a:ln w="12700">
              <a:solidFill>
                <a:srgbClr val="000000"/>
              </a:solidFill>
              <a:miter lim="800000"/>
              <a:headEnd/>
              <a:tailEnd/>
            </a:ln>
          </p:spPr>
          <p:txBody>
            <a:bodyPr wrap="none" anchor="ctr"/>
            <a:lstStyle/>
            <a:p>
              <a:pPr algn="ctr" eaLnBrk="1" hangingPunct="1"/>
              <a:endParaRPr lang="en-IN"/>
            </a:p>
          </p:txBody>
        </p:sp>
        <p:sp>
          <p:nvSpPr>
            <p:cNvPr id="17451" name="Rectangle 92"/>
            <p:cNvSpPr>
              <a:spLocks noChangeArrowheads="1"/>
            </p:cNvSpPr>
            <p:nvPr/>
          </p:nvSpPr>
          <p:spPr bwMode="auto">
            <a:xfrm>
              <a:off x="1324" y="3419"/>
              <a:ext cx="107" cy="48"/>
            </a:xfrm>
            <a:prstGeom prst="rect">
              <a:avLst/>
            </a:prstGeom>
            <a:solidFill>
              <a:srgbClr val="000000"/>
            </a:solidFill>
            <a:ln w="12700">
              <a:solidFill>
                <a:srgbClr val="000000"/>
              </a:solidFill>
              <a:miter lim="800000"/>
              <a:headEnd/>
              <a:tailEnd/>
            </a:ln>
          </p:spPr>
          <p:txBody>
            <a:bodyPr wrap="none" anchor="ctr"/>
            <a:lstStyle/>
            <a:p>
              <a:pPr algn="ctr" eaLnBrk="1" hangingPunct="1"/>
              <a:endParaRPr lang="en-IN"/>
            </a:p>
          </p:txBody>
        </p:sp>
        <p:sp>
          <p:nvSpPr>
            <p:cNvPr id="17452" name="Line 93"/>
            <p:cNvSpPr>
              <a:spLocks noChangeShapeType="1"/>
            </p:cNvSpPr>
            <p:nvPr/>
          </p:nvSpPr>
          <p:spPr bwMode="auto">
            <a:xfrm>
              <a:off x="1413" y="3280"/>
              <a:ext cx="15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53" name="Line 94"/>
            <p:cNvSpPr>
              <a:spLocks noChangeShapeType="1"/>
            </p:cNvSpPr>
            <p:nvPr/>
          </p:nvSpPr>
          <p:spPr bwMode="auto">
            <a:xfrm>
              <a:off x="1484" y="3365"/>
              <a:ext cx="16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54" name="Line 95"/>
            <p:cNvSpPr>
              <a:spLocks noChangeShapeType="1"/>
            </p:cNvSpPr>
            <p:nvPr/>
          </p:nvSpPr>
          <p:spPr bwMode="auto">
            <a:xfrm>
              <a:off x="1195" y="3472"/>
              <a:ext cx="11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55" name="Line 96"/>
            <p:cNvSpPr>
              <a:spLocks noChangeShapeType="1"/>
            </p:cNvSpPr>
            <p:nvPr/>
          </p:nvSpPr>
          <p:spPr bwMode="auto">
            <a:xfrm>
              <a:off x="1222" y="3382"/>
              <a:ext cx="10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56" name="Line 97"/>
            <p:cNvSpPr>
              <a:spLocks noChangeShapeType="1"/>
            </p:cNvSpPr>
            <p:nvPr/>
          </p:nvSpPr>
          <p:spPr bwMode="auto">
            <a:xfrm>
              <a:off x="1168" y="3292"/>
              <a:ext cx="15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57" name="Line 98"/>
            <p:cNvSpPr>
              <a:spLocks noChangeShapeType="1"/>
            </p:cNvSpPr>
            <p:nvPr/>
          </p:nvSpPr>
          <p:spPr bwMode="auto">
            <a:xfrm>
              <a:off x="442" y="3177"/>
              <a:ext cx="139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58" name="Line 99"/>
            <p:cNvSpPr>
              <a:spLocks noChangeShapeType="1"/>
            </p:cNvSpPr>
            <p:nvPr/>
          </p:nvSpPr>
          <p:spPr bwMode="auto">
            <a:xfrm>
              <a:off x="1052" y="3225"/>
              <a:ext cx="9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59" name="Line 100"/>
            <p:cNvSpPr>
              <a:spLocks noChangeShapeType="1"/>
            </p:cNvSpPr>
            <p:nvPr/>
          </p:nvSpPr>
          <p:spPr bwMode="auto">
            <a:xfrm>
              <a:off x="793" y="3253"/>
              <a:ext cx="9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60" name="Line 101"/>
            <p:cNvSpPr>
              <a:spLocks noChangeShapeType="1"/>
            </p:cNvSpPr>
            <p:nvPr/>
          </p:nvSpPr>
          <p:spPr bwMode="auto">
            <a:xfrm>
              <a:off x="967" y="3300"/>
              <a:ext cx="9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61" name="Line 102"/>
            <p:cNvSpPr>
              <a:spLocks noChangeShapeType="1"/>
            </p:cNvSpPr>
            <p:nvPr/>
          </p:nvSpPr>
          <p:spPr bwMode="auto">
            <a:xfrm>
              <a:off x="1040" y="3386"/>
              <a:ext cx="9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62" name="Line 103"/>
            <p:cNvSpPr>
              <a:spLocks noChangeShapeType="1"/>
            </p:cNvSpPr>
            <p:nvPr/>
          </p:nvSpPr>
          <p:spPr bwMode="auto">
            <a:xfrm>
              <a:off x="943" y="3475"/>
              <a:ext cx="0" cy="10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63" name="Freeform 104"/>
            <p:cNvSpPr>
              <a:spLocks/>
            </p:cNvSpPr>
            <p:nvPr/>
          </p:nvSpPr>
          <p:spPr bwMode="auto">
            <a:xfrm>
              <a:off x="933" y="3562"/>
              <a:ext cx="22" cy="49"/>
            </a:xfrm>
            <a:custGeom>
              <a:avLst/>
              <a:gdLst>
                <a:gd name="T0" fmla="*/ 11 w 30"/>
                <a:gd name="T1" fmla="*/ 0 h 72"/>
                <a:gd name="T2" fmla="*/ 6 w 30"/>
                <a:gd name="T3" fmla="*/ 22 h 72"/>
                <a:gd name="T4" fmla="*/ 0 w 30"/>
                <a:gd name="T5" fmla="*/ 0 h 72"/>
                <a:gd name="T6" fmla="*/ 11 w 30"/>
                <a:gd name="T7" fmla="*/ 0 h 72"/>
                <a:gd name="T8" fmla="*/ 0 60000 65536"/>
                <a:gd name="T9" fmla="*/ 0 60000 65536"/>
                <a:gd name="T10" fmla="*/ 0 60000 65536"/>
                <a:gd name="T11" fmla="*/ 0 60000 65536"/>
                <a:gd name="T12" fmla="*/ 0 w 30"/>
                <a:gd name="T13" fmla="*/ 0 h 72"/>
                <a:gd name="T14" fmla="*/ 30 w 30"/>
                <a:gd name="T15" fmla="*/ 72 h 72"/>
              </a:gdLst>
              <a:ahLst/>
              <a:cxnLst>
                <a:cxn ang="T8">
                  <a:pos x="T0" y="T1"/>
                </a:cxn>
                <a:cxn ang="T9">
                  <a:pos x="T2" y="T3"/>
                </a:cxn>
                <a:cxn ang="T10">
                  <a:pos x="T4" y="T5"/>
                </a:cxn>
                <a:cxn ang="T11">
                  <a:pos x="T6" y="T7"/>
                </a:cxn>
              </a:cxnLst>
              <a:rect l="T12" t="T13" r="T14" b="T15"/>
              <a:pathLst>
                <a:path w="30" h="72">
                  <a:moveTo>
                    <a:pt x="29" y="0"/>
                  </a:moveTo>
                  <a:lnTo>
                    <a:pt x="15" y="71"/>
                  </a:lnTo>
                  <a:lnTo>
                    <a:pt x="0" y="0"/>
                  </a:lnTo>
                  <a:lnTo>
                    <a:pt x="29" y="0"/>
                  </a:lnTo>
                </a:path>
              </a:pathLst>
            </a:custGeom>
            <a:solidFill>
              <a:srgbClr val="000000"/>
            </a:solidFill>
            <a:ln w="12700" cap="rnd">
              <a:solidFill>
                <a:srgbClr val="000000"/>
              </a:solidFill>
              <a:round/>
              <a:headEnd/>
              <a:tailEnd/>
            </a:ln>
          </p:spPr>
          <p:txBody>
            <a:bodyPr/>
            <a:lstStyle/>
            <a:p>
              <a:endParaRPr lang="en-US"/>
            </a:p>
          </p:txBody>
        </p:sp>
        <p:sp>
          <p:nvSpPr>
            <p:cNvPr id="17464" name="Freeform 105"/>
            <p:cNvSpPr>
              <a:spLocks/>
            </p:cNvSpPr>
            <p:nvPr/>
          </p:nvSpPr>
          <p:spPr bwMode="auto">
            <a:xfrm>
              <a:off x="933" y="3458"/>
              <a:ext cx="22" cy="49"/>
            </a:xfrm>
            <a:custGeom>
              <a:avLst/>
              <a:gdLst>
                <a:gd name="T0" fmla="*/ 0 w 30"/>
                <a:gd name="T1" fmla="*/ 23 h 71"/>
                <a:gd name="T2" fmla="*/ 6 w 30"/>
                <a:gd name="T3" fmla="*/ 0 h 71"/>
                <a:gd name="T4" fmla="*/ 11 w 30"/>
                <a:gd name="T5" fmla="*/ 23 h 71"/>
                <a:gd name="T6" fmla="*/ 0 w 30"/>
                <a:gd name="T7" fmla="*/ 23 h 71"/>
                <a:gd name="T8" fmla="*/ 0 60000 65536"/>
                <a:gd name="T9" fmla="*/ 0 60000 65536"/>
                <a:gd name="T10" fmla="*/ 0 60000 65536"/>
                <a:gd name="T11" fmla="*/ 0 60000 65536"/>
                <a:gd name="T12" fmla="*/ 0 w 30"/>
                <a:gd name="T13" fmla="*/ 0 h 71"/>
                <a:gd name="T14" fmla="*/ 30 w 30"/>
                <a:gd name="T15" fmla="*/ 71 h 71"/>
              </a:gdLst>
              <a:ahLst/>
              <a:cxnLst>
                <a:cxn ang="T8">
                  <a:pos x="T0" y="T1"/>
                </a:cxn>
                <a:cxn ang="T9">
                  <a:pos x="T2" y="T3"/>
                </a:cxn>
                <a:cxn ang="T10">
                  <a:pos x="T4" y="T5"/>
                </a:cxn>
                <a:cxn ang="T11">
                  <a:pos x="T6" y="T7"/>
                </a:cxn>
              </a:cxnLst>
              <a:rect l="T12" t="T13" r="T14" b="T15"/>
              <a:pathLst>
                <a:path w="30" h="71">
                  <a:moveTo>
                    <a:pt x="0" y="70"/>
                  </a:moveTo>
                  <a:lnTo>
                    <a:pt x="15" y="0"/>
                  </a:lnTo>
                  <a:lnTo>
                    <a:pt x="29" y="70"/>
                  </a:lnTo>
                  <a:lnTo>
                    <a:pt x="0" y="70"/>
                  </a:lnTo>
                </a:path>
              </a:pathLst>
            </a:custGeom>
            <a:solidFill>
              <a:srgbClr val="000000"/>
            </a:solidFill>
            <a:ln w="12700" cap="rnd">
              <a:solidFill>
                <a:srgbClr val="000000"/>
              </a:solidFill>
              <a:round/>
              <a:headEnd/>
              <a:tailEnd/>
            </a:ln>
          </p:spPr>
          <p:txBody>
            <a:bodyPr/>
            <a:lstStyle/>
            <a:p>
              <a:endParaRPr lang="en-US"/>
            </a:p>
          </p:txBody>
        </p:sp>
        <p:sp>
          <p:nvSpPr>
            <p:cNvPr id="17465" name="Line 106"/>
            <p:cNvSpPr>
              <a:spLocks noChangeShapeType="1"/>
            </p:cNvSpPr>
            <p:nvPr/>
          </p:nvSpPr>
          <p:spPr bwMode="auto">
            <a:xfrm>
              <a:off x="1384" y="3490"/>
              <a:ext cx="0" cy="1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66" name="Freeform 107"/>
            <p:cNvSpPr>
              <a:spLocks/>
            </p:cNvSpPr>
            <p:nvPr/>
          </p:nvSpPr>
          <p:spPr bwMode="auto">
            <a:xfrm>
              <a:off x="1374" y="3569"/>
              <a:ext cx="21" cy="49"/>
            </a:xfrm>
            <a:custGeom>
              <a:avLst/>
              <a:gdLst>
                <a:gd name="T0" fmla="*/ 11 w 28"/>
                <a:gd name="T1" fmla="*/ 0 h 72"/>
                <a:gd name="T2" fmla="*/ 6 w 28"/>
                <a:gd name="T3" fmla="*/ 22 h 72"/>
                <a:gd name="T4" fmla="*/ 0 w 28"/>
                <a:gd name="T5" fmla="*/ 0 h 72"/>
                <a:gd name="T6" fmla="*/ 11 w 28"/>
                <a:gd name="T7" fmla="*/ 0 h 72"/>
                <a:gd name="T8" fmla="*/ 0 60000 65536"/>
                <a:gd name="T9" fmla="*/ 0 60000 65536"/>
                <a:gd name="T10" fmla="*/ 0 60000 65536"/>
                <a:gd name="T11" fmla="*/ 0 60000 65536"/>
                <a:gd name="T12" fmla="*/ 0 w 28"/>
                <a:gd name="T13" fmla="*/ 0 h 72"/>
                <a:gd name="T14" fmla="*/ 28 w 28"/>
                <a:gd name="T15" fmla="*/ 72 h 72"/>
              </a:gdLst>
              <a:ahLst/>
              <a:cxnLst>
                <a:cxn ang="T8">
                  <a:pos x="T0" y="T1"/>
                </a:cxn>
                <a:cxn ang="T9">
                  <a:pos x="T2" y="T3"/>
                </a:cxn>
                <a:cxn ang="T10">
                  <a:pos x="T4" y="T5"/>
                </a:cxn>
                <a:cxn ang="T11">
                  <a:pos x="T6" y="T7"/>
                </a:cxn>
              </a:cxnLst>
              <a:rect l="T12" t="T13" r="T14" b="T15"/>
              <a:pathLst>
                <a:path w="28" h="72">
                  <a:moveTo>
                    <a:pt x="27" y="0"/>
                  </a:moveTo>
                  <a:lnTo>
                    <a:pt x="14" y="71"/>
                  </a:lnTo>
                  <a:lnTo>
                    <a:pt x="0" y="0"/>
                  </a:lnTo>
                  <a:lnTo>
                    <a:pt x="27" y="0"/>
                  </a:lnTo>
                </a:path>
              </a:pathLst>
            </a:custGeom>
            <a:solidFill>
              <a:srgbClr val="000000"/>
            </a:solidFill>
            <a:ln w="12700" cap="rnd">
              <a:solidFill>
                <a:srgbClr val="000000"/>
              </a:solidFill>
              <a:round/>
              <a:headEnd/>
              <a:tailEnd/>
            </a:ln>
          </p:spPr>
          <p:txBody>
            <a:bodyPr/>
            <a:lstStyle/>
            <a:p>
              <a:endParaRPr lang="en-US"/>
            </a:p>
          </p:txBody>
        </p:sp>
        <p:sp>
          <p:nvSpPr>
            <p:cNvPr id="17467" name="Freeform 108"/>
            <p:cNvSpPr>
              <a:spLocks/>
            </p:cNvSpPr>
            <p:nvPr/>
          </p:nvSpPr>
          <p:spPr bwMode="auto">
            <a:xfrm>
              <a:off x="1374" y="3474"/>
              <a:ext cx="21" cy="48"/>
            </a:xfrm>
            <a:custGeom>
              <a:avLst/>
              <a:gdLst>
                <a:gd name="T0" fmla="*/ 0 w 28"/>
                <a:gd name="T1" fmla="*/ 22 h 71"/>
                <a:gd name="T2" fmla="*/ 6 w 28"/>
                <a:gd name="T3" fmla="*/ 0 h 71"/>
                <a:gd name="T4" fmla="*/ 11 w 28"/>
                <a:gd name="T5" fmla="*/ 22 h 71"/>
                <a:gd name="T6" fmla="*/ 0 w 28"/>
                <a:gd name="T7" fmla="*/ 22 h 71"/>
                <a:gd name="T8" fmla="*/ 0 60000 65536"/>
                <a:gd name="T9" fmla="*/ 0 60000 65536"/>
                <a:gd name="T10" fmla="*/ 0 60000 65536"/>
                <a:gd name="T11" fmla="*/ 0 60000 65536"/>
                <a:gd name="T12" fmla="*/ 0 w 28"/>
                <a:gd name="T13" fmla="*/ 0 h 71"/>
                <a:gd name="T14" fmla="*/ 28 w 28"/>
                <a:gd name="T15" fmla="*/ 71 h 71"/>
              </a:gdLst>
              <a:ahLst/>
              <a:cxnLst>
                <a:cxn ang="T8">
                  <a:pos x="T0" y="T1"/>
                </a:cxn>
                <a:cxn ang="T9">
                  <a:pos x="T2" y="T3"/>
                </a:cxn>
                <a:cxn ang="T10">
                  <a:pos x="T4" y="T5"/>
                </a:cxn>
                <a:cxn ang="T11">
                  <a:pos x="T6" y="T7"/>
                </a:cxn>
              </a:cxnLst>
              <a:rect l="T12" t="T13" r="T14" b="T15"/>
              <a:pathLst>
                <a:path w="28" h="71">
                  <a:moveTo>
                    <a:pt x="0" y="70"/>
                  </a:moveTo>
                  <a:lnTo>
                    <a:pt x="14" y="0"/>
                  </a:lnTo>
                  <a:lnTo>
                    <a:pt x="27" y="70"/>
                  </a:lnTo>
                  <a:lnTo>
                    <a:pt x="0" y="70"/>
                  </a:lnTo>
                </a:path>
              </a:pathLst>
            </a:custGeom>
            <a:solidFill>
              <a:srgbClr val="000000"/>
            </a:solidFill>
            <a:ln w="12700" cap="rnd">
              <a:solidFill>
                <a:srgbClr val="000000"/>
              </a:solidFill>
              <a:round/>
              <a:headEnd/>
              <a:tailEnd/>
            </a:ln>
          </p:spPr>
          <p:txBody>
            <a:bodyPr/>
            <a:lstStyle/>
            <a:p>
              <a:endParaRPr lang="en-US"/>
            </a:p>
          </p:txBody>
        </p:sp>
        <p:sp>
          <p:nvSpPr>
            <p:cNvPr id="17468" name="Rectangle 109"/>
            <p:cNvSpPr>
              <a:spLocks noChangeArrowheads="1"/>
            </p:cNvSpPr>
            <p:nvPr/>
          </p:nvSpPr>
          <p:spPr bwMode="auto">
            <a:xfrm>
              <a:off x="653" y="2998"/>
              <a:ext cx="12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IN"/>
            </a:p>
          </p:txBody>
        </p:sp>
        <p:sp>
          <p:nvSpPr>
            <p:cNvPr id="17469" name="Freeform 110"/>
            <p:cNvSpPr>
              <a:spLocks/>
            </p:cNvSpPr>
            <p:nvPr/>
          </p:nvSpPr>
          <p:spPr bwMode="auto">
            <a:xfrm>
              <a:off x="652" y="3005"/>
              <a:ext cx="144" cy="140"/>
            </a:xfrm>
            <a:custGeom>
              <a:avLst/>
              <a:gdLst>
                <a:gd name="T0" fmla="*/ 0 w 191"/>
                <a:gd name="T1" fmla="*/ 33 h 205"/>
                <a:gd name="T2" fmla="*/ 4 w 191"/>
                <a:gd name="T3" fmla="*/ 18 h 205"/>
                <a:gd name="T4" fmla="*/ 13 w 191"/>
                <a:gd name="T5" fmla="*/ 8 h 205"/>
                <a:gd name="T6" fmla="*/ 25 w 191"/>
                <a:gd name="T7" fmla="*/ 2 h 205"/>
                <a:gd name="T8" fmla="*/ 41 w 191"/>
                <a:gd name="T9" fmla="*/ 0 h 205"/>
                <a:gd name="T10" fmla="*/ 47 w 191"/>
                <a:gd name="T11" fmla="*/ 1 h 205"/>
                <a:gd name="T12" fmla="*/ 55 w 191"/>
                <a:gd name="T13" fmla="*/ 1 h 205"/>
                <a:gd name="T14" fmla="*/ 69 w 191"/>
                <a:gd name="T15" fmla="*/ 8 h 205"/>
                <a:gd name="T16" fmla="*/ 78 w 191"/>
                <a:gd name="T17" fmla="*/ 18 h 205"/>
                <a:gd name="T18" fmla="*/ 81 w 191"/>
                <a:gd name="T19" fmla="*/ 33 h 205"/>
                <a:gd name="T20" fmla="*/ 81 w 191"/>
                <a:gd name="T21" fmla="*/ 40 h 205"/>
                <a:gd name="T22" fmla="*/ 78 w 191"/>
                <a:gd name="T23" fmla="*/ 46 h 205"/>
                <a:gd name="T24" fmla="*/ 69 w 191"/>
                <a:gd name="T25" fmla="*/ 57 h 205"/>
                <a:gd name="T26" fmla="*/ 57 w 191"/>
                <a:gd name="T27" fmla="*/ 63 h 205"/>
                <a:gd name="T28" fmla="*/ 41 w 191"/>
                <a:gd name="T29" fmla="*/ 65 h 205"/>
                <a:gd name="T30" fmla="*/ 13 w 191"/>
                <a:gd name="T31" fmla="*/ 57 h 205"/>
                <a:gd name="T32" fmla="*/ 4 w 191"/>
                <a:gd name="T33" fmla="*/ 47 h 205"/>
                <a:gd name="T34" fmla="*/ 0 w 191"/>
                <a:gd name="T35" fmla="*/ 33 h 2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205"/>
                <a:gd name="T56" fmla="*/ 191 w 191"/>
                <a:gd name="T57" fmla="*/ 205 h 2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205">
                  <a:moveTo>
                    <a:pt x="0" y="102"/>
                  </a:moveTo>
                  <a:lnTo>
                    <a:pt x="8" y="58"/>
                  </a:lnTo>
                  <a:lnTo>
                    <a:pt x="29" y="25"/>
                  </a:lnTo>
                  <a:lnTo>
                    <a:pt x="59" y="7"/>
                  </a:lnTo>
                  <a:lnTo>
                    <a:pt x="95" y="0"/>
                  </a:lnTo>
                  <a:lnTo>
                    <a:pt x="112" y="2"/>
                  </a:lnTo>
                  <a:lnTo>
                    <a:pt x="129" y="5"/>
                  </a:lnTo>
                  <a:lnTo>
                    <a:pt x="160" y="25"/>
                  </a:lnTo>
                  <a:lnTo>
                    <a:pt x="182" y="56"/>
                  </a:lnTo>
                  <a:lnTo>
                    <a:pt x="190" y="102"/>
                  </a:lnTo>
                  <a:lnTo>
                    <a:pt x="189" y="125"/>
                  </a:lnTo>
                  <a:lnTo>
                    <a:pt x="182" y="146"/>
                  </a:lnTo>
                  <a:lnTo>
                    <a:pt x="161" y="178"/>
                  </a:lnTo>
                  <a:lnTo>
                    <a:pt x="131" y="197"/>
                  </a:lnTo>
                  <a:lnTo>
                    <a:pt x="95" y="204"/>
                  </a:lnTo>
                  <a:lnTo>
                    <a:pt x="30" y="179"/>
                  </a:lnTo>
                  <a:lnTo>
                    <a:pt x="9" y="148"/>
                  </a:lnTo>
                  <a:lnTo>
                    <a:pt x="0" y="102"/>
                  </a:lnTo>
                </a:path>
              </a:pathLst>
            </a:custGeom>
            <a:solidFill>
              <a:schemeClr val="folHlink"/>
            </a:solidFill>
            <a:ln w="12700" cap="rnd">
              <a:solidFill>
                <a:srgbClr val="000000"/>
              </a:solidFill>
              <a:round/>
              <a:headEnd/>
              <a:tailEnd/>
            </a:ln>
          </p:spPr>
          <p:txBody>
            <a:bodyPr/>
            <a:lstStyle/>
            <a:p>
              <a:endParaRPr lang="en-US"/>
            </a:p>
          </p:txBody>
        </p:sp>
        <p:sp>
          <p:nvSpPr>
            <p:cNvPr id="17470" name="Rectangle 111"/>
            <p:cNvSpPr>
              <a:spLocks noChangeArrowheads="1"/>
            </p:cNvSpPr>
            <p:nvPr/>
          </p:nvSpPr>
          <p:spPr bwMode="auto">
            <a:xfrm>
              <a:off x="1561" y="2994"/>
              <a:ext cx="121" cy="1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IN"/>
            </a:p>
          </p:txBody>
        </p:sp>
        <p:sp>
          <p:nvSpPr>
            <p:cNvPr id="17471" name="Freeform 112"/>
            <p:cNvSpPr>
              <a:spLocks/>
            </p:cNvSpPr>
            <p:nvPr/>
          </p:nvSpPr>
          <p:spPr bwMode="auto">
            <a:xfrm>
              <a:off x="1553" y="2989"/>
              <a:ext cx="147" cy="140"/>
            </a:xfrm>
            <a:custGeom>
              <a:avLst/>
              <a:gdLst>
                <a:gd name="T0" fmla="*/ 0 w 194"/>
                <a:gd name="T1" fmla="*/ 33 h 206"/>
                <a:gd name="T2" fmla="*/ 4 w 194"/>
                <a:gd name="T3" fmla="*/ 19 h 206"/>
                <a:gd name="T4" fmla="*/ 13 w 194"/>
                <a:gd name="T5" fmla="*/ 8 h 206"/>
                <a:gd name="T6" fmla="*/ 26 w 194"/>
                <a:gd name="T7" fmla="*/ 3 h 206"/>
                <a:gd name="T8" fmla="*/ 42 w 194"/>
                <a:gd name="T9" fmla="*/ 0 h 206"/>
                <a:gd name="T10" fmla="*/ 49 w 194"/>
                <a:gd name="T11" fmla="*/ 1 h 206"/>
                <a:gd name="T12" fmla="*/ 57 w 194"/>
                <a:gd name="T13" fmla="*/ 2 h 206"/>
                <a:gd name="T14" fmla="*/ 70 w 194"/>
                <a:gd name="T15" fmla="*/ 8 h 206"/>
                <a:gd name="T16" fmla="*/ 80 w 194"/>
                <a:gd name="T17" fmla="*/ 18 h 206"/>
                <a:gd name="T18" fmla="*/ 84 w 194"/>
                <a:gd name="T19" fmla="*/ 33 h 206"/>
                <a:gd name="T20" fmla="*/ 83 w 194"/>
                <a:gd name="T21" fmla="*/ 39 h 206"/>
                <a:gd name="T22" fmla="*/ 80 w 194"/>
                <a:gd name="T23" fmla="*/ 46 h 206"/>
                <a:gd name="T24" fmla="*/ 70 w 194"/>
                <a:gd name="T25" fmla="*/ 56 h 206"/>
                <a:gd name="T26" fmla="*/ 58 w 194"/>
                <a:gd name="T27" fmla="*/ 63 h 206"/>
                <a:gd name="T28" fmla="*/ 42 w 194"/>
                <a:gd name="T29" fmla="*/ 64 h 206"/>
                <a:gd name="T30" fmla="*/ 13 w 194"/>
                <a:gd name="T31" fmla="*/ 56 h 206"/>
                <a:gd name="T32" fmla="*/ 4 w 194"/>
                <a:gd name="T33" fmla="*/ 47 h 206"/>
                <a:gd name="T34" fmla="*/ 0 w 194"/>
                <a:gd name="T35" fmla="*/ 33 h 2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4"/>
                <a:gd name="T55" fmla="*/ 0 h 206"/>
                <a:gd name="T56" fmla="*/ 194 w 194"/>
                <a:gd name="T57" fmla="*/ 206 h 2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4" h="206">
                  <a:moveTo>
                    <a:pt x="0" y="103"/>
                  </a:moveTo>
                  <a:lnTo>
                    <a:pt x="8" y="60"/>
                  </a:lnTo>
                  <a:lnTo>
                    <a:pt x="31" y="26"/>
                  </a:lnTo>
                  <a:lnTo>
                    <a:pt x="60" y="9"/>
                  </a:lnTo>
                  <a:lnTo>
                    <a:pt x="96" y="0"/>
                  </a:lnTo>
                  <a:lnTo>
                    <a:pt x="113" y="2"/>
                  </a:lnTo>
                  <a:lnTo>
                    <a:pt x="130" y="7"/>
                  </a:lnTo>
                  <a:lnTo>
                    <a:pt x="162" y="26"/>
                  </a:lnTo>
                  <a:lnTo>
                    <a:pt x="184" y="58"/>
                  </a:lnTo>
                  <a:lnTo>
                    <a:pt x="193" y="103"/>
                  </a:lnTo>
                  <a:lnTo>
                    <a:pt x="192" y="126"/>
                  </a:lnTo>
                  <a:lnTo>
                    <a:pt x="185" y="147"/>
                  </a:lnTo>
                  <a:lnTo>
                    <a:pt x="162" y="179"/>
                  </a:lnTo>
                  <a:lnTo>
                    <a:pt x="133" y="198"/>
                  </a:lnTo>
                  <a:lnTo>
                    <a:pt x="97" y="205"/>
                  </a:lnTo>
                  <a:lnTo>
                    <a:pt x="31" y="180"/>
                  </a:lnTo>
                  <a:lnTo>
                    <a:pt x="9" y="149"/>
                  </a:lnTo>
                  <a:lnTo>
                    <a:pt x="0" y="103"/>
                  </a:lnTo>
                </a:path>
              </a:pathLst>
            </a:custGeom>
            <a:solidFill>
              <a:schemeClr val="folHlink"/>
            </a:solidFill>
            <a:ln w="12700" cap="rnd">
              <a:solidFill>
                <a:srgbClr val="000000"/>
              </a:solidFill>
              <a:round/>
              <a:headEnd/>
              <a:tailEnd/>
            </a:ln>
          </p:spPr>
          <p:txBody>
            <a:bodyPr/>
            <a:lstStyle/>
            <a:p>
              <a:endParaRPr lang="en-US"/>
            </a:p>
          </p:txBody>
        </p:sp>
        <p:sp>
          <p:nvSpPr>
            <p:cNvPr id="17472" name="Freeform 113"/>
            <p:cNvSpPr>
              <a:spLocks/>
            </p:cNvSpPr>
            <p:nvPr/>
          </p:nvSpPr>
          <p:spPr bwMode="auto">
            <a:xfrm>
              <a:off x="442" y="2974"/>
              <a:ext cx="1394" cy="989"/>
            </a:xfrm>
            <a:custGeom>
              <a:avLst/>
              <a:gdLst>
                <a:gd name="T0" fmla="*/ 0 w 1850"/>
                <a:gd name="T1" fmla="*/ 0 h 1453"/>
                <a:gd name="T2" fmla="*/ 0 w 1850"/>
                <a:gd name="T3" fmla="*/ 457 h 1453"/>
                <a:gd name="T4" fmla="*/ 791 w 1850"/>
                <a:gd name="T5" fmla="*/ 454 h 1453"/>
                <a:gd name="T6" fmla="*/ 791 w 1850"/>
                <a:gd name="T7" fmla="*/ 0 h 1453"/>
                <a:gd name="T8" fmla="*/ 0 60000 65536"/>
                <a:gd name="T9" fmla="*/ 0 60000 65536"/>
                <a:gd name="T10" fmla="*/ 0 60000 65536"/>
                <a:gd name="T11" fmla="*/ 0 60000 65536"/>
                <a:gd name="T12" fmla="*/ 0 w 1850"/>
                <a:gd name="T13" fmla="*/ 0 h 1453"/>
                <a:gd name="T14" fmla="*/ 1850 w 1850"/>
                <a:gd name="T15" fmla="*/ 1453 h 1453"/>
              </a:gdLst>
              <a:ahLst/>
              <a:cxnLst>
                <a:cxn ang="T8">
                  <a:pos x="T0" y="T1"/>
                </a:cxn>
                <a:cxn ang="T9">
                  <a:pos x="T2" y="T3"/>
                </a:cxn>
                <a:cxn ang="T10">
                  <a:pos x="T4" y="T5"/>
                </a:cxn>
                <a:cxn ang="T11">
                  <a:pos x="T6" y="T7"/>
                </a:cxn>
              </a:cxnLst>
              <a:rect l="T12" t="T13" r="T14" b="T15"/>
              <a:pathLst>
                <a:path w="1850" h="1453">
                  <a:moveTo>
                    <a:pt x="0" y="0"/>
                  </a:moveTo>
                  <a:lnTo>
                    <a:pt x="0" y="1452"/>
                  </a:lnTo>
                  <a:lnTo>
                    <a:pt x="1849" y="1440"/>
                  </a:lnTo>
                  <a:lnTo>
                    <a:pt x="184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73" name="Line 114"/>
            <p:cNvSpPr>
              <a:spLocks noChangeShapeType="1"/>
            </p:cNvSpPr>
            <p:nvPr/>
          </p:nvSpPr>
          <p:spPr bwMode="auto">
            <a:xfrm>
              <a:off x="941" y="3623"/>
              <a:ext cx="0" cy="324"/>
            </a:xfrm>
            <a:prstGeom prst="line">
              <a:avLst/>
            </a:prstGeom>
            <a:noFill/>
            <a:ln w="12700">
              <a:solidFill>
                <a:srgbClr val="000000"/>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IN"/>
            </a:p>
          </p:txBody>
        </p:sp>
        <p:sp>
          <p:nvSpPr>
            <p:cNvPr id="17474" name="Freeform 115"/>
            <p:cNvSpPr>
              <a:spLocks/>
            </p:cNvSpPr>
            <p:nvPr/>
          </p:nvSpPr>
          <p:spPr bwMode="auto">
            <a:xfrm>
              <a:off x="1254" y="3827"/>
              <a:ext cx="233" cy="31"/>
            </a:xfrm>
            <a:custGeom>
              <a:avLst/>
              <a:gdLst>
                <a:gd name="T0" fmla="*/ 0 w 309"/>
                <a:gd name="T1" fmla="*/ 0 h 45"/>
                <a:gd name="T2" fmla="*/ 5 w 309"/>
                <a:gd name="T3" fmla="*/ 0 h 45"/>
                <a:gd name="T4" fmla="*/ 11 w 309"/>
                <a:gd name="T5" fmla="*/ 0 h 45"/>
                <a:gd name="T6" fmla="*/ 15 w 309"/>
                <a:gd name="T7" fmla="*/ 0 h 45"/>
                <a:gd name="T8" fmla="*/ 20 w 309"/>
                <a:gd name="T9" fmla="*/ 0 h 45"/>
                <a:gd name="T10" fmla="*/ 26 w 309"/>
                <a:gd name="T11" fmla="*/ 3 h 45"/>
                <a:gd name="T12" fmla="*/ 34 w 309"/>
                <a:gd name="T13" fmla="*/ 4 h 45"/>
                <a:gd name="T14" fmla="*/ 36 w 309"/>
                <a:gd name="T15" fmla="*/ 7 h 45"/>
                <a:gd name="T16" fmla="*/ 41 w 309"/>
                <a:gd name="T17" fmla="*/ 8 h 45"/>
                <a:gd name="T18" fmla="*/ 46 w 309"/>
                <a:gd name="T19" fmla="*/ 10 h 45"/>
                <a:gd name="T20" fmla="*/ 51 w 309"/>
                <a:gd name="T21" fmla="*/ 10 h 45"/>
                <a:gd name="T22" fmla="*/ 57 w 309"/>
                <a:gd name="T23" fmla="*/ 12 h 45"/>
                <a:gd name="T24" fmla="*/ 62 w 309"/>
                <a:gd name="T25" fmla="*/ 12 h 45"/>
                <a:gd name="T26" fmla="*/ 67 w 309"/>
                <a:gd name="T27" fmla="*/ 12 h 45"/>
                <a:gd name="T28" fmla="*/ 67 w 309"/>
                <a:gd name="T29" fmla="*/ 8 h 45"/>
                <a:gd name="T30" fmla="*/ 72 w 309"/>
                <a:gd name="T31" fmla="*/ 8 h 45"/>
                <a:gd name="T32" fmla="*/ 78 w 309"/>
                <a:gd name="T33" fmla="*/ 8 h 45"/>
                <a:gd name="T34" fmla="*/ 82 w 309"/>
                <a:gd name="T35" fmla="*/ 8 h 45"/>
                <a:gd name="T36" fmla="*/ 86 w 309"/>
                <a:gd name="T37" fmla="*/ 6 h 45"/>
                <a:gd name="T38" fmla="*/ 91 w 309"/>
                <a:gd name="T39" fmla="*/ 6 h 45"/>
                <a:gd name="T40" fmla="*/ 96 w 309"/>
                <a:gd name="T41" fmla="*/ 6 h 45"/>
                <a:gd name="T42" fmla="*/ 101 w 309"/>
                <a:gd name="T43" fmla="*/ 6 h 45"/>
                <a:gd name="T44" fmla="*/ 106 w 309"/>
                <a:gd name="T45" fmla="*/ 8 h 45"/>
                <a:gd name="T46" fmla="*/ 112 w 309"/>
                <a:gd name="T47" fmla="*/ 8 h 45"/>
                <a:gd name="T48" fmla="*/ 117 w 309"/>
                <a:gd name="T49" fmla="*/ 10 h 45"/>
                <a:gd name="T50" fmla="*/ 121 w 309"/>
                <a:gd name="T51" fmla="*/ 12 h 45"/>
                <a:gd name="T52" fmla="*/ 127 w 309"/>
                <a:gd name="T53" fmla="*/ 14 h 45"/>
                <a:gd name="T54" fmla="*/ 132 w 309"/>
                <a:gd name="T55" fmla="*/ 14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9"/>
                <a:gd name="T85" fmla="*/ 0 h 45"/>
                <a:gd name="T86" fmla="*/ 309 w 309"/>
                <a:gd name="T87" fmla="*/ 45 h 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9" h="45">
                  <a:moveTo>
                    <a:pt x="0" y="0"/>
                  </a:moveTo>
                  <a:lnTo>
                    <a:pt x="12" y="0"/>
                  </a:lnTo>
                  <a:lnTo>
                    <a:pt x="24" y="0"/>
                  </a:lnTo>
                  <a:lnTo>
                    <a:pt x="36" y="0"/>
                  </a:lnTo>
                  <a:lnTo>
                    <a:pt x="48" y="0"/>
                  </a:lnTo>
                  <a:lnTo>
                    <a:pt x="60" y="8"/>
                  </a:lnTo>
                  <a:lnTo>
                    <a:pt x="80" y="12"/>
                  </a:lnTo>
                  <a:lnTo>
                    <a:pt x="84" y="20"/>
                  </a:lnTo>
                  <a:lnTo>
                    <a:pt x="96" y="24"/>
                  </a:lnTo>
                  <a:lnTo>
                    <a:pt x="108" y="32"/>
                  </a:lnTo>
                  <a:lnTo>
                    <a:pt x="120" y="32"/>
                  </a:lnTo>
                  <a:lnTo>
                    <a:pt x="132" y="36"/>
                  </a:lnTo>
                  <a:lnTo>
                    <a:pt x="144" y="36"/>
                  </a:lnTo>
                  <a:lnTo>
                    <a:pt x="156" y="36"/>
                  </a:lnTo>
                  <a:lnTo>
                    <a:pt x="156" y="24"/>
                  </a:lnTo>
                  <a:lnTo>
                    <a:pt x="168" y="24"/>
                  </a:lnTo>
                  <a:lnTo>
                    <a:pt x="180" y="24"/>
                  </a:lnTo>
                  <a:lnTo>
                    <a:pt x="192" y="24"/>
                  </a:lnTo>
                  <a:lnTo>
                    <a:pt x="200" y="16"/>
                  </a:lnTo>
                  <a:lnTo>
                    <a:pt x="212" y="16"/>
                  </a:lnTo>
                  <a:lnTo>
                    <a:pt x="224" y="16"/>
                  </a:lnTo>
                  <a:lnTo>
                    <a:pt x="236" y="16"/>
                  </a:lnTo>
                  <a:lnTo>
                    <a:pt x="248" y="24"/>
                  </a:lnTo>
                  <a:lnTo>
                    <a:pt x="260" y="24"/>
                  </a:lnTo>
                  <a:lnTo>
                    <a:pt x="272" y="32"/>
                  </a:lnTo>
                  <a:lnTo>
                    <a:pt x="284" y="36"/>
                  </a:lnTo>
                  <a:lnTo>
                    <a:pt x="296" y="44"/>
                  </a:lnTo>
                  <a:lnTo>
                    <a:pt x="308" y="44"/>
                  </a:lnTo>
                </a:path>
              </a:pathLst>
            </a:custGeom>
            <a:noFill/>
            <a:ln w="12700" cap="rnd">
              <a:solidFill>
                <a:srgbClr val="F35B1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75" name="Line 116"/>
            <p:cNvSpPr>
              <a:spLocks noChangeShapeType="1"/>
            </p:cNvSpPr>
            <p:nvPr/>
          </p:nvSpPr>
          <p:spPr bwMode="auto">
            <a:xfrm>
              <a:off x="1387" y="3623"/>
              <a:ext cx="0" cy="15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17476" name="AutoShape 117"/>
            <p:cNvSpPr>
              <a:spLocks noChangeArrowheads="1"/>
            </p:cNvSpPr>
            <p:nvPr/>
          </p:nvSpPr>
          <p:spPr bwMode="auto">
            <a:xfrm>
              <a:off x="1387" y="3623"/>
              <a:ext cx="21" cy="63"/>
            </a:xfrm>
            <a:prstGeom prst="rtTriangle">
              <a:avLst/>
            </a:prstGeom>
            <a:solidFill>
              <a:srgbClr val="000000"/>
            </a:solidFill>
            <a:ln w="12700">
              <a:solidFill>
                <a:srgbClr val="000000"/>
              </a:solidFill>
              <a:miter lim="800000"/>
              <a:headEnd/>
              <a:tailEnd/>
            </a:ln>
          </p:spPr>
          <p:txBody>
            <a:bodyPr wrap="none" anchor="ctr"/>
            <a:lstStyle/>
            <a:p>
              <a:pPr algn="ctr" eaLnBrk="1" hangingPunct="1"/>
              <a:endParaRPr lang="en-IN"/>
            </a:p>
          </p:txBody>
        </p:sp>
        <p:sp>
          <p:nvSpPr>
            <p:cNvPr id="17477" name="AutoShape 118"/>
            <p:cNvSpPr>
              <a:spLocks noChangeArrowheads="1"/>
            </p:cNvSpPr>
            <p:nvPr/>
          </p:nvSpPr>
          <p:spPr bwMode="auto">
            <a:xfrm rot="-5400000">
              <a:off x="1339" y="3644"/>
              <a:ext cx="63" cy="21"/>
            </a:xfrm>
            <a:prstGeom prst="rtTriangle">
              <a:avLst/>
            </a:prstGeom>
            <a:solidFill>
              <a:srgbClr val="000000"/>
            </a:solidFill>
            <a:ln w="12700">
              <a:solidFill>
                <a:srgbClr val="000000"/>
              </a:solidFill>
              <a:miter lim="800000"/>
              <a:headEnd/>
              <a:tailEnd/>
            </a:ln>
          </p:spPr>
          <p:txBody>
            <a:bodyPr wrap="none" anchor="ctr"/>
            <a:lstStyle/>
            <a:p>
              <a:pPr algn="ctr" eaLnBrk="1" hangingPunct="1"/>
              <a:endParaRPr lang="en-IN"/>
            </a:p>
          </p:txBody>
        </p:sp>
        <p:sp>
          <p:nvSpPr>
            <p:cNvPr id="17478" name="AutoShape 119"/>
            <p:cNvSpPr>
              <a:spLocks noChangeArrowheads="1"/>
            </p:cNvSpPr>
            <p:nvPr/>
          </p:nvSpPr>
          <p:spPr bwMode="auto">
            <a:xfrm rot="10800000">
              <a:off x="1360" y="3781"/>
              <a:ext cx="21" cy="62"/>
            </a:xfrm>
            <a:prstGeom prst="rtTriangle">
              <a:avLst/>
            </a:prstGeom>
            <a:solidFill>
              <a:srgbClr val="000000"/>
            </a:solidFill>
            <a:ln w="12700">
              <a:solidFill>
                <a:srgbClr val="000000"/>
              </a:solidFill>
              <a:miter lim="800000"/>
              <a:headEnd/>
              <a:tailEnd/>
            </a:ln>
          </p:spPr>
          <p:txBody>
            <a:bodyPr wrap="none" anchor="ctr"/>
            <a:lstStyle/>
            <a:p>
              <a:pPr algn="ctr" eaLnBrk="1" hangingPunct="1"/>
              <a:endParaRPr lang="en-IN"/>
            </a:p>
          </p:txBody>
        </p:sp>
        <p:sp>
          <p:nvSpPr>
            <p:cNvPr id="17479" name="AutoShape 120"/>
            <p:cNvSpPr>
              <a:spLocks noChangeArrowheads="1"/>
            </p:cNvSpPr>
            <p:nvPr/>
          </p:nvSpPr>
          <p:spPr bwMode="auto">
            <a:xfrm rot="5400000">
              <a:off x="1370" y="3801"/>
              <a:ext cx="62" cy="21"/>
            </a:xfrm>
            <a:prstGeom prst="rtTriangle">
              <a:avLst/>
            </a:prstGeom>
            <a:solidFill>
              <a:srgbClr val="000000"/>
            </a:solidFill>
            <a:ln w="12700">
              <a:solidFill>
                <a:srgbClr val="000000"/>
              </a:solidFill>
              <a:miter lim="800000"/>
              <a:headEnd/>
              <a:tailEnd/>
            </a:ln>
          </p:spPr>
          <p:txBody>
            <a:bodyPr wrap="none" anchor="ctr"/>
            <a:lstStyle/>
            <a:p>
              <a:pPr algn="ctr" eaLnBrk="1" hangingPunct="1"/>
              <a:endParaRPr lang="en-IN"/>
            </a:p>
          </p:txBody>
        </p:sp>
        <p:sp>
          <p:nvSpPr>
            <p:cNvPr id="17480" name="Rectangle 121"/>
            <p:cNvSpPr>
              <a:spLocks noChangeArrowheads="1"/>
            </p:cNvSpPr>
            <p:nvPr/>
          </p:nvSpPr>
          <p:spPr bwMode="auto">
            <a:xfrm>
              <a:off x="642" y="299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latin typeface="Arial" charset="0"/>
                </a:rPr>
                <a:t>1</a:t>
              </a:r>
            </a:p>
          </p:txBody>
        </p:sp>
        <p:sp>
          <p:nvSpPr>
            <p:cNvPr id="17481" name="Rectangle 122"/>
            <p:cNvSpPr>
              <a:spLocks noChangeArrowheads="1"/>
            </p:cNvSpPr>
            <p:nvPr/>
          </p:nvSpPr>
          <p:spPr bwMode="auto">
            <a:xfrm>
              <a:off x="1548" y="298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latin typeface="Arial" charset="0"/>
                </a:rPr>
                <a:t>2</a:t>
              </a:r>
            </a:p>
          </p:txBody>
        </p:sp>
        <p:sp>
          <p:nvSpPr>
            <p:cNvPr id="17482" name="Rectangle 123"/>
            <p:cNvSpPr>
              <a:spLocks noChangeArrowheads="1"/>
            </p:cNvSpPr>
            <p:nvPr/>
          </p:nvSpPr>
          <p:spPr bwMode="auto">
            <a:xfrm>
              <a:off x="1225" y="3806"/>
              <a:ext cx="3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a:solidFill>
                    <a:srgbClr val="000000"/>
                  </a:solidFill>
                  <a:latin typeface="Arial" charset="0"/>
                </a:rPr>
                <a:t>Defect</a:t>
              </a:r>
            </a:p>
          </p:txBody>
        </p:sp>
      </p:grpSp>
      <p:sp>
        <p:nvSpPr>
          <p:cNvPr id="17414" name="Rectangle 124"/>
          <p:cNvSpPr>
            <a:spLocks noChangeArrowheads="1"/>
          </p:cNvSpPr>
          <p:nvPr/>
        </p:nvSpPr>
        <p:spPr bwMode="auto">
          <a:xfrm>
            <a:off x="523875" y="612775"/>
            <a:ext cx="82597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kumimoji="1" lang="en-US" sz="3200" b="1">
                <a:solidFill>
                  <a:schemeClr val="tx2"/>
                </a:solidFill>
                <a:latin typeface="Arial" charset="0"/>
              </a:rPr>
              <a:t>Test Techniques – </a:t>
            </a:r>
            <a:r>
              <a:rPr lang="en-US" sz="3200" b="1">
                <a:solidFill>
                  <a:schemeClr val="tx2"/>
                </a:solidFill>
                <a:latin typeface="Arial" charset="0"/>
              </a:rPr>
              <a:t>Contact Vs Immersion </a:t>
            </a:r>
          </a:p>
        </p:txBody>
      </p:sp>
      <p:sp>
        <p:nvSpPr>
          <p:cNvPr id="118909" name="Text Box 125"/>
          <p:cNvSpPr txBox="1">
            <a:spLocks noChangeArrowheads="1"/>
          </p:cNvSpPr>
          <p:nvPr/>
        </p:nvSpPr>
        <p:spPr bwMode="auto">
          <a:xfrm>
            <a:off x="669925" y="1550988"/>
            <a:ext cx="8131175"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40000"/>
              </a:spcBef>
              <a:buFontTx/>
              <a:buChar char="•"/>
            </a:pPr>
            <a:r>
              <a:rPr lang="en-US" sz="2000" b="1">
                <a:solidFill>
                  <a:schemeClr val="hlink"/>
                </a:solidFill>
                <a:latin typeface="Arial" charset="0"/>
              </a:rPr>
              <a:t>To get useful levels of sound energy into a material, the air between the transducer and the test article must be removed.  This is referred to as coupling.</a:t>
            </a:r>
          </a:p>
          <a:p>
            <a:pPr>
              <a:lnSpc>
                <a:spcPct val="80000"/>
              </a:lnSpc>
              <a:spcBef>
                <a:spcPct val="40000"/>
              </a:spcBef>
              <a:buFontTx/>
              <a:buChar char="•"/>
            </a:pPr>
            <a:r>
              <a:rPr lang="en-US" sz="2000" b="1">
                <a:solidFill>
                  <a:schemeClr val="hlink"/>
                </a:solidFill>
                <a:latin typeface="Arial" charset="0"/>
              </a:rPr>
              <a:t>In contact testing (shown on the previous slides) a couplant such as water, oil or a gel is applied between the transducer and the part.  </a:t>
            </a:r>
          </a:p>
          <a:p>
            <a:pPr>
              <a:lnSpc>
                <a:spcPct val="80000"/>
              </a:lnSpc>
              <a:spcBef>
                <a:spcPct val="40000"/>
              </a:spcBef>
              <a:buFontTx/>
              <a:buChar char="•"/>
            </a:pPr>
            <a:r>
              <a:rPr lang="en-US" sz="2000" b="1">
                <a:solidFill>
                  <a:schemeClr val="hlink"/>
                </a:solidFill>
                <a:latin typeface="Arial" charset="0"/>
              </a:rPr>
              <a:t>In immersion testing, the part and the transducer are place in a water bath.  This arrangement allows better movement of the transducer while maintaining consistent coupling.</a:t>
            </a:r>
          </a:p>
          <a:p>
            <a:pPr>
              <a:lnSpc>
                <a:spcPct val="80000"/>
              </a:lnSpc>
              <a:spcBef>
                <a:spcPct val="40000"/>
              </a:spcBef>
              <a:buFontTx/>
              <a:buChar char="•"/>
            </a:pPr>
            <a:r>
              <a:rPr lang="en-US" sz="2000" b="1">
                <a:solidFill>
                  <a:schemeClr val="hlink"/>
                </a:solidFill>
                <a:latin typeface="Arial" charset="0"/>
              </a:rPr>
              <a:t>With immersion testing, an echo from the front surface of the part is seen in the signal but otherwise signal interpretation is the same for the two techniques.</a:t>
            </a:r>
          </a:p>
        </p:txBody>
      </p:sp>
    </p:spTree>
    <p:extLst>
      <p:ext uri="{BB962C8B-B14F-4D97-AF65-F5344CB8AC3E}">
        <p14:creationId xmlns:p14="http://schemas.microsoft.com/office/powerpoint/2010/main" val="3321081909"/>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18909"/>
                                        </p:tgtEl>
                                        <p:attrNameLst>
                                          <p:attrName>style.visibility</p:attrName>
                                        </p:attrNameLst>
                                      </p:cBhvr>
                                      <p:to>
                                        <p:strVal val="visible"/>
                                      </p:to>
                                    </p:set>
                                    <p:animEffect transition="in" filter="strips(downRight)">
                                      <p:cBhvr>
                                        <p:cTn id="7" dur="500"/>
                                        <p:tgtEl>
                                          <p:spTgt spid="118909"/>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Left)">
                                      <p:cBhvr>
                                        <p:cTn id="11" dur="500"/>
                                        <p:tgtEl>
                                          <p:spTgt spid="4"/>
                                        </p:tgtEl>
                                      </p:cBhvr>
                                    </p:animEffect>
                                  </p:childTnLst>
                                </p:cTn>
                              </p:par>
                            </p:childTnLst>
                          </p:cTn>
                        </p:par>
                        <p:par>
                          <p:cTn id="12" fill="hold" nodeType="afterGroup">
                            <p:stCondLst>
                              <p:cond delay="1000"/>
                            </p:stCondLst>
                            <p:childTnLst>
                              <p:par>
                                <p:cTn id="13" presetID="1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lide(fromLeft)">
                                      <p:cBhvr>
                                        <p:cTn id="15" dur="500"/>
                                        <p:tgtEl>
                                          <p:spTgt spid="3"/>
                                        </p:tgtEl>
                                      </p:cBhvr>
                                    </p:animEffect>
                                  </p:childTnLst>
                                </p:cTn>
                              </p:par>
                            </p:childTnLst>
                          </p:cTn>
                        </p:par>
                        <p:par>
                          <p:cTn id="16" fill="hold" nodeType="afterGroup">
                            <p:stCondLst>
                              <p:cond delay="1500"/>
                            </p:stCondLst>
                            <p:childTnLst>
                              <p:par>
                                <p:cTn id="17" presetID="1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lide(fromLeft)">
                                      <p:cBhvr>
                                        <p:cTn id="19" dur="500"/>
                                        <p:tgtEl>
                                          <p:spTgt spid="2"/>
                                        </p:tgtEl>
                                      </p:cBhvr>
                                    </p:animEffect>
                                  </p:childTnLst>
                                </p:cTn>
                              </p:par>
                            </p:childTnLst>
                          </p:cTn>
                        </p:par>
                        <p:par>
                          <p:cTn id="20" fill="hold" nodeType="afterGroup">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118812"/>
                                        </p:tgtEl>
                                        <p:attrNameLst>
                                          <p:attrName>style.visibility</p:attrName>
                                        </p:attrNameLst>
                                      </p:cBhvr>
                                      <p:to>
                                        <p:strVal val="visible"/>
                                      </p:to>
                                    </p:set>
                                    <p:animEffect transition="in" filter="slide(fromLeft)">
                                      <p:cBhvr>
                                        <p:cTn id="23" dur="500"/>
                                        <p:tgtEl>
                                          <p:spTgt spid="118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12" grpId="0"/>
      <p:bldP spid="118909"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600" smtClean="0"/>
              <a:t>Inspection Applications</a:t>
            </a:r>
          </a:p>
        </p:txBody>
      </p:sp>
      <p:sp>
        <p:nvSpPr>
          <p:cNvPr id="120835" name="Rectangle 3"/>
          <p:cNvSpPr>
            <a:spLocks noGrp="1" noChangeArrowheads="1"/>
          </p:cNvSpPr>
          <p:nvPr>
            <p:ph type="body" idx="1"/>
          </p:nvPr>
        </p:nvSpPr>
        <p:spPr>
          <a:xfrm>
            <a:off x="711200" y="1625600"/>
            <a:ext cx="8229600" cy="762000"/>
          </a:xfrm>
        </p:spPr>
        <p:txBody>
          <a:bodyPr/>
          <a:lstStyle/>
          <a:p>
            <a:pPr marL="0" indent="0" eaLnBrk="1" hangingPunct="1">
              <a:buFontTx/>
              <a:buNone/>
              <a:tabLst>
                <a:tab pos="228600" algn="l"/>
              </a:tabLst>
            </a:pPr>
            <a:r>
              <a:rPr lang="en-US" sz="2400" smtClean="0"/>
              <a:t>Some of the applications for which ultrasonic testing may be employed include:</a:t>
            </a:r>
          </a:p>
        </p:txBody>
      </p:sp>
      <p:sp>
        <p:nvSpPr>
          <p:cNvPr id="120836" name="Rectangle 4"/>
          <p:cNvSpPr>
            <a:spLocks noChangeArrowheads="1"/>
          </p:cNvSpPr>
          <p:nvPr/>
        </p:nvSpPr>
        <p:spPr bwMode="auto">
          <a:xfrm>
            <a:off x="762000" y="2501900"/>
            <a:ext cx="76962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342900" indent="-228600">
              <a:buFontTx/>
              <a:buChar char="•"/>
            </a:pPr>
            <a:r>
              <a:rPr kumimoji="1" lang="en-US" b="1">
                <a:solidFill>
                  <a:schemeClr val="hlink"/>
                </a:solidFill>
                <a:latin typeface="Arial" charset="0"/>
              </a:rPr>
              <a:t>Flaw detection (cracks, inclusions, porosity, etc.)</a:t>
            </a:r>
          </a:p>
          <a:p>
            <a:pPr marL="342900" indent="-228600">
              <a:buFontTx/>
              <a:buChar char="•"/>
            </a:pPr>
            <a:r>
              <a:rPr kumimoji="1" lang="en-US" b="1">
                <a:solidFill>
                  <a:schemeClr val="hlink"/>
                </a:solidFill>
                <a:latin typeface="Arial" charset="0"/>
              </a:rPr>
              <a:t>Erosion &amp; corrosion thickness gauging</a:t>
            </a:r>
          </a:p>
          <a:p>
            <a:pPr marL="342900" indent="-228600">
              <a:buFontTx/>
              <a:buChar char="•"/>
            </a:pPr>
            <a:r>
              <a:rPr kumimoji="1" lang="en-US" b="1">
                <a:solidFill>
                  <a:schemeClr val="hlink"/>
                </a:solidFill>
                <a:latin typeface="Arial" charset="0"/>
              </a:rPr>
              <a:t>Assessment of bond integrity in adhesively joined and brazed components</a:t>
            </a:r>
          </a:p>
          <a:p>
            <a:pPr marL="342900" indent="-228600">
              <a:buFontTx/>
              <a:buChar char="•"/>
            </a:pPr>
            <a:r>
              <a:rPr kumimoji="1" lang="en-US" b="1">
                <a:solidFill>
                  <a:schemeClr val="hlink"/>
                </a:solidFill>
                <a:latin typeface="Arial" charset="0"/>
              </a:rPr>
              <a:t>Estimation of void content in composites and plastics</a:t>
            </a:r>
          </a:p>
          <a:p>
            <a:pPr marL="342900" indent="-228600">
              <a:buFontTx/>
              <a:buChar char="•"/>
            </a:pPr>
            <a:r>
              <a:rPr kumimoji="1" lang="en-US" b="1">
                <a:solidFill>
                  <a:schemeClr val="hlink"/>
                </a:solidFill>
                <a:latin typeface="Arial" charset="0"/>
              </a:rPr>
              <a:t>Measurement of case hardening depth in steels</a:t>
            </a:r>
          </a:p>
          <a:p>
            <a:pPr marL="342900" indent="-228600">
              <a:buFontTx/>
              <a:buChar char="•"/>
            </a:pPr>
            <a:r>
              <a:rPr kumimoji="1" lang="en-US" b="1">
                <a:solidFill>
                  <a:schemeClr val="hlink"/>
                </a:solidFill>
                <a:latin typeface="Arial" charset="0"/>
              </a:rPr>
              <a:t>Estimation of grain size in metals</a:t>
            </a:r>
          </a:p>
        </p:txBody>
      </p:sp>
      <p:sp>
        <p:nvSpPr>
          <p:cNvPr id="120837" name="Rectangle 5"/>
          <p:cNvSpPr>
            <a:spLocks noChangeArrowheads="1"/>
          </p:cNvSpPr>
          <p:nvPr/>
        </p:nvSpPr>
        <p:spPr bwMode="auto">
          <a:xfrm>
            <a:off x="762000" y="5689600"/>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ct val="80000"/>
              </a:lnSpc>
            </a:pPr>
            <a:r>
              <a:rPr kumimoji="1" lang="en-US" b="1">
                <a:solidFill>
                  <a:schemeClr val="hlink"/>
                </a:solidFill>
                <a:latin typeface="Arial" charset="0"/>
              </a:rPr>
              <a:t>On the following slides are examples of some common applications of ultrasonic inspection.</a:t>
            </a:r>
          </a:p>
        </p:txBody>
      </p:sp>
    </p:spTree>
    <p:extLst>
      <p:ext uri="{BB962C8B-B14F-4D97-AF65-F5344CB8AC3E}">
        <p14:creationId xmlns:p14="http://schemas.microsoft.com/office/powerpoint/2010/main" val="1449408523"/>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strips(downRight)">
                                      <p:cBhvr>
                                        <p:cTn id="7" dur="500"/>
                                        <p:tgtEl>
                                          <p:spTgt spid="12083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20836"/>
                                        </p:tgtEl>
                                        <p:attrNameLst>
                                          <p:attrName>style.visibility</p:attrName>
                                        </p:attrNameLst>
                                      </p:cBhvr>
                                      <p:to>
                                        <p:strVal val="visible"/>
                                      </p:to>
                                    </p:set>
                                    <p:animEffect transition="in" filter="strips(downRight)">
                                      <p:cBhvr>
                                        <p:cTn id="10" dur="500"/>
                                        <p:tgtEl>
                                          <p:spTgt spid="120836"/>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0837"/>
                                        </p:tgtEl>
                                        <p:attrNameLst>
                                          <p:attrName>style.visibility</p:attrName>
                                        </p:attrNameLst>
                                      </p:cBhvr>
                                      <p:to>
                                        <p:strVal val="visible"/>
                                      </p:to>
                                    </p:set>
                                    <p:animEffect transition="in" filter="fade">
                                      <p:cBhvr>
                                        <p:cTn id="14" dur="2000"/>
                                        <p:tgtEl>
                                          <p:spTgt spid="120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P spid="120836" grpId="0"/>
      <p:bldP spid="12083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600" smtClean="0"/>
              <a:t>Thickness Gauging</a:t>
            </a:r>
          </a:p>
        </p:txBody>
      </p:sp>
      <p:sp>
        <p:nvSpPr>
          <p:cNvPr id="121859" name="Rectangle 3"/>
          <p:cNvSpPr>
            <a:spLocks noGrp="1" noChangeArrowheads="1"/>
          </p:cNvSpPr>
          <p:nvPr>
            <p:ph type="body" sz="half" idx="4294967295"/>
          </p:nvPr>
        </p:nvSpPr>
        <p:spPr>
          <a:xfrm>
            <a:off x="685800" y="1562100"/>
            <a:ext cx="4584700" cy="1924050"/>
          </a:xfrm>
        </p:spPr>
        <p:txBody>
          <a:bodyPr/>
          <a:lstStyle/>
          <a:p>
            <a:pPr marL="228600" indent="-228600" eaLnBrk="1" hangingPunct="1">
              <a:lnSpc>
                <a:spcPct val="80000"/>
              </a:lnSpc>
              <a:spcBef>
                <a:spcPct val="40000"/>
              </a:spcBef>
            </a:pPr>
            <a:r>
              <a:rPr lang="en-US" sz="2400" smtClean="0"/>
              <a:t>Ultrasonic thickness gauging is routinely utilized in the petrochemical and utility industries to determine various degrees of corrosion/erosion.</a:t>
            </a:r>
          </a:p>
        </p:txBody>
      </p:sp>
      <p:pic>
        <p:nvPicPr>
          <p:cNvPr id="121860" name="Picture 4" descr="tg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0" y="3486150"/>
            <a:ext cx="294957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1" name="Rectangle 5"/>
          <p:cNvSpPr>
            <a:spLocks noChangeArrowheads="1"/>
          </p:cNvSpPr>
          <p:nvPr/>
        </p:nvSpPr>
        <p:spPr bwMode="auto">
          <a:xfrm>
            <a:off x="5365750" y="1562100"/>
            <a:ext cx="33226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228600" indent="-228600">
              <a:lnSpc>
                <a:spcPct val="80000"/>
              </a:lnSpc>
              <a:spcBef>
                <a:spcPct val="40000"/>
              </a:spcBef>
              <a:buFontTx/>
              <a:buChar char="•"/>
            </a:pPr>
            <a:r>
              <a:rPr kumimoji="1" lang="en-US" b="1">
                <a:solidFill>
                  <a:schemeClr val="hlink"/>
                </a:solidFill>
                <a:latin typeface="Arial" charset="0"/>
              </a:rPr>
              <a:t>Applications include piping systems, storage and containment facilities, and pressure vessels.</a:t>
            </a:r>
          </a:p>
        </p:txBody>
      </p:sp>
      <p:pic>
        <p:nvPicPr>
          <p:cNvPr id="121862" name="Picture 6" descr="DSC0105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57275" y="3486150"/>
            <a:ext cx="4000500" cy="3000375"/>
          </a:xfrm>
          <a:noFill/>
        </p:spPr>
      </p:pic>
    </p:spTree>
    <p:extLst>
      <p:ext uri="{BB962C8B-B14F-4D97-AF65-F5344CB8AC3E}">
        <p14:creationId xmlns:p14="http://schemas.microsoft.com/office/powerpoint/2010/main" val="4070251458"/>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strips(downRight)">
                                      <p:cBhvr>
                                        <p:cTn id="7" dur="500"/>
                                        <p:tgtEl>
                                          <p:spTgt spid="121859">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21861"/>
                                        </p:tgtEl>
                                        <p:attrNameLst>
                                          <p:attrName>style.visibility</p:attrName>
                                        </p:attrNameLst>
                                      </p:cBhvr>
                                      <p:to>
                                        <p:strVal val="visible"/>
                                      </p:to>
                                    </p:set>
                                    <p:animEffect transition="in" filter="strips(downRight)">
                                      <p:cBhvr>
                                        <p:cTn id="11" dur="500"/>
                                        <p:tgtEl>
                                          <p:spTgt spid="121861"/>
                                        </p:tgtEl>
                                      </p:cBhvr>
                                    </p:animEffect>
                                  </p:childTnLst>
                                </p:cTn>
                              </p:par>
                            </p:childTnLst>
                          </p:cTn>
                        </p:par>
                        <p:par>
                          <p:cTn id="12" fill="hold" nodeType="afterGroup">
                            <p:stCondLst>
                              <p:cond delay="1000"/>
                            </p:stCondLst>
                            <p:childTnLst>
                              <p:par>
                                <p:cTn id="13" presetID="55" presetClass="entr" presetSubtype="0" fill="hold" nodeType="afterEffect">
                                  <p:stCondLst>
                                    <p:cond delay="0"/>
                                  </p:stCondLst>
                                  <p:childTnLst>
                                    <p:set>
                                      <p:cBhvr>
                                        <p:cTn id="14" dur="1" fill="hold">
                                          <p:stCondLst>
                                            <p:cond delay="0"/>
                                          </p:stCondLst>
                                        </p:cTn>
                                        <p:tgtEl>
                                          <p:spTgt spid="121862"/>
                                        </p:tgtEl>
                                        <p:attrNameLst>
                                          <p:attrName>style.visibility</p:attrName>
                                        </p:attrNameLst>
                                      </p:cBhvr>
                                      <p:to>
                                        <p:strVal val="visible"/>
                                      </p:to>
                                    </p:set>
                                    <p:anim calcmode="lin" valueType="num">
                                      <p:cBhvr>
                                        <p:cTn id="15" dur="1000" fill="hold"/>
                                        <p:tgtEl>
                                          <p:spTgt spid="121862"/>
                                        </p:tgtEl>
                                        <p:attrNameLst>
                                          <p:attrName>ppt_w</p:attrName>
                                        </p:attrNameLst>
                                      </p:cBhvr>
                                      <p:tavLst>
                                        <p:tav tm="0">
                                          <p:val>
                                            <p:strVal val="#ppt_w*0.70"/>
                                          </p:val>
                                        </p:tav>
                                        <p:tav tm="100000">
                                          <p:val>
                                            <p:strVal val="#ppt_w"/>
                                          </p:val>
                                        </p:tav>
                                      </p:tavLst>
                                    </p:anim>
                                    <p:anim calcmode="lin" valueType="num">
                                      <p:cBhvr>
                                        <p:cTn id="16" dur="1000" fill="hold"/>
                                        <p:tgtEl>
                                          <p:spTgt spid="121862"/>
                                        </p:tgtEl>
                                        <p:attrNameLst>
                                          <p:attrName>ppt_h</p:attrName>
                                        </p:attrNameLst>
                                      </p:cBhvr>
                                      <p:tavLst>
                                        <p:tav tm="0">
                                          <p:val>
                                            <p:strVal val="#ppt_h"/>
                                          </p:val>
                                        </p:tav>
                                        <p:tav tm="100000">
                                          <p:val>
                                            <p:strVal val="#ppt_h"/>
                                          </p:val>
                                        </p:tav>
                                      </p:tavLst>
                                    </p:anim>
                                    <p:animEffect transition="in" filter="fade">
                                      <p:cBhvr>
                                        <p:cTn id="17" dur="1000"/>
                                        <p:tgtEl>
                                          <p:spTgt spid="121862"/>
                                        </p:tgtEl>
                                      </p:cBhvr>
                                    </p:animEffect>
                                  </p:childTnLst>
                                </p:cTn>
                              </p:par>
                              <p:par>
                                <p:cTn id="18" presetID="55" presetClass="entr" presetSubtype="0" fill="hold" nodeType="withEffect">
                                  <p:stCondLst>
                                    <p:cond delay="0"/>
                                  </p:stCondLst>
                                  <p:childTnLst>
                                    <p:set>
                                      <p:cBhvr>
                                        <p:cTn id="19" dur="1" fill="hold">
                                          <p:stCondLst>
                                            <p:cond delay="0"/>
                                          </p:stCondLst>
                                        </p:cTn>
                                        <p:tgtEl>
                                          <p:spTgt spid="121860"/>
                                        </p:tgtEl>
                                        <p:attrNameLst>
                                          <p:attrName>style.visibility</p:attrName>
                                        </p:attrNameLst>
                                      </p:cBhvr>
                                      <p:to>
                                        <p:strVal val="visible"/>
                                      </p:to>
                                    </p:set>
                                    <p:anim calcmode="lin" valueType="num">
                                      <p:cBhvr>
                                        <p:cTn id="20" dur="1000" fill="hold"/>
                                        <p:tgtEl>
                                          <p:spTgt spid="121860"/>
                                        </p:tgtEl>
                                        <p:attrNameLst>
                                          <p:attrName>ppt_w</p:attrName>
                                        </p:attrNameLst>
                                      </p:cBhvr>
                                      <p:tavLst>
                                        <p:tav tm="0">
                                          <p:val>
                                            <p:strVal val="#ppt_w*0.70"/>
                                          </p:val>
                                        </p:tav>
                                        <p:tav tm="100000">
                                          <p:val>
                                            <p:strVal val="#ppt_w"/>
                                          </p:val>
                                        </p:tav>
                                      </p:tavLst>
                                    </p:anim>
                                    <p:anim calcmode="lin" valueType="num">
                                      <p:cBhvr>
                                        <p:cTn id="21" dur="1000" fill="hold"/>
                                        <p:tgtEl>
                                          <p:spTgt spid="121860"/>
                                        </p:tgtEl>
                                        <p:attrNameLst>
                                          <p:attrName>ppt_h</p:attrName>
                                        </p:attrNameLst>
                                      </p:cBhvr>
                                      <p:tavLst>
                                        <p:tav tm="0">
                                          <p:val>
                                            <p:strVal val="#ppt_h"/>
                                          </p:val>
                                        </p:tav>
                                        <p:tav tm="100000">
                                          <p:val>
                                            <p:strVal val="#ppt_h"/>
                                          </p:val>
                                        </p:tav>
                                      </p:tavLst>
                                    </p:anim>
                                    <p:animEffect transition="in" filter="fade">
                                      <p:cBhvr>
                                        <p:cTn id="22" dur="10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P spid="121861"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smtClean="0"/>
              <a:t>Flaw Detection - Delaminations</a:t>
            </a:r>
          </a:p>
        </p:txBody>
      </p:sp>
      <p:pic>
        <p:nvPicPr>
          <p:cNvPr id="122883" name="Picture 3" descr="megan"/>
          <p:cNvPicPr>
            <a:picLocks noChangeAspect="1" noChangeArrowheads="1"/>
          </p:cNvPicPr>
          <p:nvPr/>
        </p:nvPicPr>
        <p:blipFill>
          <a:blip r:embed="rId2">
            <a:lum bright="36000" contrast="24000"/>
            <a:extLst>
              <a:ext uri="{28A0092B-C50C-407E-A947-70E740481C1C}">
                <a14:useLocalDpi xmlns:a14="http://schemas.microsoft.com/office/drawing/2010/main" val="0"/>
              </a:ext>
            </a:extLst>
          </a:blip>
          <a:srcRect/>
          <a:stretch>
            <a:fillRect/>
          </a:stretch>
        </p:blipFill>
        <p:spPr bwMode="auto">
          <a:xfrm>
            <a:off x="825500" y="2581275"/>
            <a:ext cx="396240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4" name="Picture 4" descr="la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2022475"/>
            <a:ext cx="3405188"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5" descr="lam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5700" y="4371975"/>
            <a:ext cx="3465513"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6" name="Text Box 6"/>
          <p:cNvSpPr txBox="1">
            <a:spLocks noChangeArrowheads="1"/>
          </p:cNvSpPr>
          <p:nvPr/>
        </p:nvSpPr>
        <p:spPr bwMode="auto">
          <a:xfrm>
            <a:off x="4902200" y="3762375"/>
            <a:ext cx="3721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b="1">
                <a:solidFill>
                  <a:schemeClr val="hlink"/>
                </a:solidFill>
                <a:latin typeface="Arial" charset="0"/>
              </a:rPr>
              <a:t>Signal showing multiple back surface echoes in an unflawed area.</a:t>
            </a:r>
          </a:p>
        </p:txBody>
      </p:sp>
      <p:sp>
        <p:nvSpPr>
          <p:cNvPr id="122887" name="Text Box 7"/>
          <p:cNvSpPr txBox="1">
            <a:spLocks noChangeArrowheads="1"/>
          </p:cNvSpPr>
          <p:nvPr/>
        </p:nvSpPr>
        <p:spPr bwMode="auto">
          <a:xfrm>
            <a:off x="5016500" y="6111875"/>
            <a:ext cx="3721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b="1">
                <a:solidFill>
                  <a:schemeClr val="hlink"/>
                </a:solidFill>
                <a:latin typeface="Arial" charset="0"/>
              </a:rPr>
              <a:t>Additional echoes indicate delaminations in the member.</a:t>
            </a:r>
          </a:p>
        </p:txBody>
      </p:sp>
      <p:sp>
        <p:nvSpPr>
          <p:cNvPr id="122888" name="Text Box 8"/>
          <p:cNvSpPr txBox="1">
            <a:spLocks noChangeArrowheads="1"/>
          </p:cNvSpPr>
          <p:nvPr/>
        </p:nvSpPr>
        <p:spPr bwMode="auto">
          <a:xfrm>
            <a:off x="736600" y="1603375"/>
            <a:ext cx="76835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50000"/>
              </a:spcBef>
            </a:pPr>
            <a:r>
              <a:rPr lang="en-US" b="1">
                <a:solidFill>
                  <a:schemeClr val="hlink"/>
                </a:solidFill>
                <a:latin typeface="Arial" charset="0"/>
              </a:rPr>
              <a:t>Contact, pulse-echo inspection for delaminations on 36” rolled beam.</a:t>
            </a:r>
          </a:p>
        </p:txBody>
      </p:sp>
    </p:spTree>
    <p:extLst>
      <p:ext uri="{BB962C8B-B14F-4D97-AF65-F5344CB8AC3E}">
        <p14:creationId xmlns:p14="http://schemas.microsoft.com/office/powerpoint/2010/main" val="2764420062"/>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2888"/>
                                        </p:tgtEl>
                                        <p:attrNameLst>
                                          <p:attrName>style.visibility</p:attrName>
                                        </p:attrNameLst>
                                      </p:cBhvr>
                                      <p:to>
                                        <p:strVal val="visible"/>
                                      </p:to>
                                    </p:set>
                                    <p:animEffect transition="in" filter="strips(downRight)">
                                      <p:cBhvr>
                                        <p:cTn id="7" dur="500"/>
                                        <p:tgtEl>
                                          <p:spTgt spid="122888"/>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22883"/>
                                        </p:tgtEl>
                                        <p:attrNameLst>
                                          <p:attrName>style.visibility</p:attrName>
                                        </p:attrNameLst>
                                      </p:cBhvr>
                                      <p:to>
                                        <p:strVal val="visible"/>
                                      </p:to>
                                    </p:set>
                                    <p:animEffect transition="in" filter="box(out)">
                                      <p:cBhvr>
                                        <p:cTn id="11" dur="500"/>
                                        <p:tgtEl>
                                          <p:spTgt spid="122883"/>
                                        </p:tgtEl>
                                      </p:cBhvr>
                                    </p:animEffect>
                                  </p:childTnLst>
                                </p:cTn>
                              </p:par>
                            </p:childTnLst>
                          </p:cTn>
                        </p:par>
                        <p:par>
                          <p:cTn id="12" fill="hold" nodeType="afterGroup">
                            <p:stCondLst>
                              <p:cond delay="1000"/>
                            </p:stCondLst>
                            <p:childTnLst>
                              <p:par>
                                <p:cTn id="13" presetID="4" presetClass="entr" presetSubtype="32" fill="hold" nodeType="afterEffect">
                                  <p:stCondLst>
                                    <p:cond delay="0"/>
                                  </p:stCondLst>
                                  <p:childTnLst>
                                    <p:set>
                                      <p:cBhvr>
                                        <p:cTn id="14" dur="1" fill="hold">
                                          <p:stCondLst>
                                            <p:cond delay="0"/>
                                          </p:stCondLst>
                                        </p:cTn>
                                        <p:tgtEl>
                                          <p:spTgt spid="122884"/>
                                        </p:tgtEl>
                                        <p:attrNameLst>
                                          <p:attrName>style.visibility</p:attrName>
                                        </p:attrNameLst>
                                      </p:cBhvr>
                                      <p:to>
                                        <p:strVal val="visible"/>
                                      </p:to>
                                    </p:set>
                                    <p:animEffect transition="in" filter="box(out)">
                                      <p:cBhvr>
                                        <p:cTn id="15" dur="500"/>
                                        <p:tgtEl>
                                          <p:spTgt spid="122884"/>
                                        </p:tgtEl>
                                      </p:cBhvr>
                                    </p:animEffect>
                                  </p:childTnLst>
                                </p:cTn>
                              </p:par>
                            </p:childTnLst>
                          </p:cTn>
                        </p:par>
                        <p:par>
                          <p:cTn id="16" fill="hold" nodeType="afterGroup">
                            <p:stCondLst>
                              <p:cond delay="1500"/>
                            </p:stCondLst>
                            <p:childTnLst>
                              <p:par>
                                <p:cTn id="17" presetID="4" presetClass="entr" presetSubtype="32" fill="hold" nodeType="afterEffect">
                                  <p:stCondLst>
                                    <p:cond delay="0"/>
                                  </p:stCondLst>
                                  <p:childTnLst>
                                    <p:set>
                                      <p:cBhvr>
                                        <p:cTn id="18" dur="1" fill="hold">
                                          <p:stCondLst>
                                            <p:cond delay="0"/>
                                          </p:stCondLst>
                                        </p:cTn>
                                        <p:tgtEl>
                                          <p:spTgt spid="122885"/>
                                        </p:tgtEl>
                                        <p:attrNameLst>
                                          <p:attrName>style.visibility</p:attrName>
                                        </p:attrNameLst>
                                      </p:cBhvr>
                                      <p:to>
                                        <p:strVal val="visible"/>
                                      </p:to>
                                    </p:set>
                                    <p:animEffect transition="in" filter="box(out)">
                                      <p:cBhvr>
                                        <p:cTn id="19" dur="500"/>
                                        <p:tgtEl>
                                          <p:spTgt spid="122885"/>
                                        </p:tgtEl>
                                      </p:cBhvr>
                                    </p:animEffect>
                                  </p:childTnLst>
                                </p:cTn>
                              </p:par>
                            </p:childTnLst>
                          </p:cTn>
                        </p:par>
                        <p:par>
                          <p:cTn id="20" fill="hold" nodeType="afterGroup">
                            <p:stCondLst>
                              <p:cond delay="2000"/>
                            </p:stCondLst>
                            <p:childTnLst>
                              <p:par>
                                <p:cTn id="21" presetID="12" presetClass="entr" presetSubtype="1" fill="hold" grpId="0" nodeType="afterEffect">
                                  <p:stCondLst>
                                    <p:cond delay="0"/>
                                  </p:stCondLst>
                                  <p:childTnLst>
                                    <p:set>
                                      <p:cBhvr>
                                        <p:cTn id="22" dur="1" fill="hold">
                                          <p:stCondLst>
                                            <p:cond delay="0"/>
                                          </p:stCondLst>
                                        </p:cTn>
                                        <p:tgtEl>
                                          <p:spTgt spid="122886"/>
                                        </p:tgtEl>
                                        <p:attrNameLst>
                                          <p:attrName>style.visibility</p:attrName>
                                        </p:attrNameLst>
                                      </p:cBhvr>
                                      <p:to>
                                        <p:strVal val="visible"/>
                                      </p:to>
                                    </p:set>
                                    <p:animEffect transition="in" filter="slide(fromTop)">
                                      <p:cBhvr>
                                        <p:cTn id="23" dur="500"/>
                                        <p:tgtEl>
                                          <p:spTgt spid="122886"/>
                                        </p:tgtEl>
                                      </p:cBhvr>
                                    </p:animEffect>
                                  </p:childTnLst>
                                </p:cTn>
                              </p:par>
                              <p:par>
                                <p:cTn id="24" presetID="12" presetClass="entr" presetSubtype="1" fill="hold" grpId="0" nodeType="withEffect">
                                  <p:stCondLst>
                                    <p:cond delay="0"/>
                                  </p:stCondLst>
                                  <p:childTnLst>
                                    <p:set>
                                      <p:cBhvr>
                                        <p:cTn id="25" dur="1" fill="hold">
                                          <p:stCondLst>
                                            <p:cond delay="0"/>
                                          </p:stCondLst>
                                        </p:cTn>
                                        <p:tgtEl>
                                          <p:spTgt spid="122887"/>
                                        </p:tgtEl>
                                        <p:attrNameLst>
                                          <p:attrName>style.visibility</p:attrName>
                                        </p:attrNameLst>
                                      </p:cBhvr>
                                      <p:to>
                                        <p:strVal val="visible"/>
                                      </p:to>
                                    </p:set>
                                    <p:animEffect transition="in" filter="slide(fromTop)">
                                      <p:cBhvr>
                                        <p:cTn id="26" dur="500"/>
                                        <p:tgtEl>
                                          <p:spTgt spid="122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p:bldP spid="122887" grpId="0"/>
      <p:bldP spid="122888"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600" smtClean="0"/>
              <a:t>Flaw Detection in Welds</a:t>
            </a:r>
          </a:p>
        </p:txBody>
      </p:sp>
      <p:sp>
        <p:nvSpPr>
          <p:cNvPr id="123907" name="Rectangle 3"/>
          <p:cNvSpPr>
            <a:spLocks noGrp="1" noChangeArrowheads="1"/>
          </p:cNvSpPr>
          <p:nvPr>
            <p:ph type="body" sz="half" idx="1"/>
          </p:nvPr>
        </p:nvSpPr>
        <p:spPr>
          <a:xfrm>
            <a:off x="736600" y="1651000"/>
            <a:ext cx="4076700" cy="3200400"/>
          </a:xfrm>
        </p:spPr>
        <p:txBody>
          <a:bodyPr/>
          <a:lstStyle/>
          <a:p>
            <a:pPr marL="228600" indent="-228600" eaLnBrk="1" hangingPunct="1">
              <a:lnSpc>
                <a:spcPct val="80000"/>
              </a:lnSpc>
              <a:spcBef>
                <a:spcPct val="40000"/>
              </a:spcBef>
            </a:pPr>
            <a:r>
              <a:rPr lang="en-US" sz="2400" smtClean="0"/>
              <a:t>One of the most widely used methods of inspecting weldments is ultrasonic inspection.</a:t>
            </a:r>
          </a:p>
          <a:p>
            <a:pPr marL="228600" indent="-228600" eaLnBrk="1" hangingPunct="1">
              <a:lnSpc>
                <a:spcPct val="80000"/>
              </a:lnSpc>
              <a:spcBef>
                <a:spcPct val="40000"/>
              </a:spcBef>
            </a:pPr>
            <a:r>
              <a:rPr lang="en-US" sz="2400" smtClean="0"/>
              <a:t>Full penetration groove welds lend themselves readily to angle beam shear wave examination.</a:t>
            </a:r>
          </a:p>
        </p:txBody>
      </p:sp>
      <p:pic>
        <p:nvPicPr>
          <p:cNvPr id="123908" name="Picture 4" descr="DSC01099"/>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t="13553"/>
          <a:stretch>
            <a:fillRect/>
          </a:stretch>
        </p:blipFill>
        <p:spPr>
          <a:xfrm>
            <a:off x="4897438" y="3932238"/>
            <a:ext cx="3792537" cy="2459037"/>
          </a:xfrm>
        </p:spPr>
      </p:pic>
      <p:pic>
        <p:nvPicPr>
          <p:cNvPr id="123909" name="Picture 5" descr="Dsc01100"/>
          <p:cNvPicPr>
            <a:picLocks noChangeAspect="1" noChangeArrowheads="1"/>
          </p:cNvPicPr>
          <p:nvPr/>
        </p:nvPicPr>
        <p:blipFill>
          <a:blip r:embed="rId3">
            <a:lum bright="36000" contrast="36000"/>
            <a:extLst>
              <a:ext uri="{28A0092B-C50C-407E-A947-70E740481C1C}">
                <a14:useLocalDpi xmlns:a14="http://schemas.microsoft.com/office/drawing/2010/main" val="0"/>
              </a:ext>
            </a:extLst>
          </a:blip>
          <a:srcRect/>
          <a:stretch>
            <a:fillRect/>
          </a:stretch>
        </p:blipFill>
        <p:spPr bwMode="auto">
          <a:xfrm>
            <a:off x="4884738" y="1668463"/>
            <a:ext cx="3789362"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6" descr="angle be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546600"/>
            <a:ext cx="2601913"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404497"/>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strips(downRight)">
                                      <p:cBhvr>
                                        <p:cTn id="7" dur="500"/>
                                        <p:tgtEl>
                                          <p:spTgt spid="123907">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animEffect transition="in" filter="strips(downRight)">
                                      <p:cBhvr>
                                        <p:cTn id="11" dur="500"/>
                                        <p:tgtEl>
                                          <p:spTgt spid="123907">
                                            <p:txEl>
                                              <p:pRg st="1" end="1"/>
                                            </p:txEl>
                                          </p:spTgt>
                                        </p:tgtEl>
                                      </p:cBhvr>
                                    </p:animEffect>
                                  </p:childTnLst>
                                </p:cTn>
                              </p:par>
                            </p:childTnLst>
                          </p:cTn>
                        </p:par>
                        <p:par>
                          <p:cTn id="12" fill="hold" nodeType="afterGroup">
                            <p:stCondLst>
                              <p:cond delay="1000"/>
                            </p:stCondLst>
                            <p:childTnLst>
                              <p:par>
                                <p:cTn id="13" presetID="2" presetClass="entr" presetSubtype="3" fill="hold" nodeType="afterEffect">
                                  <p:stCondLst>
                                    <p:cond delay="0"/>
                                  </p:stCondLst>
                                  <p:childTnLst>
                                    <p:set>
                                      <p:cBhvr>
                                        <p:cTn id="14" dur="1" fill="hold">
                                          <p:stCondLst>
                                            <p:cond delay="0"/>
                                          </p:stCondLst>
                                        </p:cTn>
                                        <p:tgtEl>
                                          <p:spTgt spid="123909"/>
                                        </p:tgtEl>
                                        <p:attrNameLst>
                                          <p:attrName>style.visibility</p:attrName>
                                        </p:attrNameLst>
                                      </p:cBhvr>
                                      <p:to>
                                        <p:strVal val="visible"/>
                                      </p:to>
                                    </p:set>
                                    <p:anim calcmode="lin" valueType="num">
                                      <p:cBhvr additive="base">
                                        <p:cTn id="15" dur="500" fill="hold"/>
                                        <p:tgtEl>
                                          <p:spTgt spid="123909"/>
                                        </p:tgtEl>
                                        <p:attrNameLst>
                                          <p:attrName>ppt_x</p:attrName>
                                        </p:attrNameLst>
                                      </p:cBhvr>
                                      <p:tavLst>
                                        <p:tav tm="0">
                                          <p:val>
                                            <p:strVal val="1+#ppt_w/2"/>
                                          </p:val>
                                        </p:tav>
                                        <p:tav tm="100000">
                                          <p:val>
                                            <p:strVal val="#ppt_x"/>
                                          </p:val>
                                        </p:tav>
                                      </p:tavLst>
                                    </p:anim>
                                    <p:anim calcmode="lin" valueType="num">
                                      <p:cBhvr additive="base">
                                        <p:cTn id="16" dur="500" fill="hold"/>
                                        <p:tgtEl>
                                          <p:spTgt spid="123909"/>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1500"/>
                            </p:stCondLst>
                            <p:childTnLst>
                              <p:par>
                                <p:cTn id="18" presetID="2" presetClass="entr" presetSubtype="6" fill="hold" grpId="0" nodeType="afterEffect" nodePh="1">
                                  <p:stCondLst>
                                    <p:cond delay="0"/>
                                  </p:stCondLst>
                                  <p:endCondLst>
                                    <p:cond evt="begin" delay="0">
                                      <p:tn val="18"/>
                                    </p:cond>
                                  </p:endCondLst>
                                  <p:childTnLst>
                                    <p:set>
                                      <p:cBhvr>
                                        <p:cTn id="19" dur="1" fill="hold">
                                          <p:stCondLst>
                                            <p:cond delay="0"/>
                                          </p:stCondLst>
                                        </p:cTn>
                                        <p:tgtEl>
                                          <p:spTgt spid="123908"/>
                                        </p:tgtEl>
                                        <p:attrNameLst>
                                          <p:attrName>style.visibility</p:attrName>
                                        </p:attrNameLst>
                                      </p:cBhvr>
                                      <p:to>
                                        <p:strVal val="visible"/>
                                      </p:to>
                                    </p:set>
                                    <p:anim calcmode="lin" valueType="num">
                                      <p:cBhvr additive="base">
                                        <p:cTn id="20" dur="500" fill="hold"/>
                                        <p:tgtEl>
                                          <p:spTgt spid="123908"/>
                                        </p:tgtEl>
                                        <p:attrNameLst>
                                          <p:attrName>ppt_x</p:attrName>
                                        </p:attrNameLst>
                                      </p:cBhvr>
                                      <p:tavLst>
                                        <p:tav tm="0">
                                          <p:val>
                                            <p:strVal val="1+#ppt_w/2"/>
                                          </p:val>
                                        </p:tav>
                                        <p:tav tm="100000">
                                          <p:val>
                                            <p:strVal val="#ppt_x"/>
                                          </p:val>
                                        </p:tav>
                                      </p:tavLst>
                                    </p:anim>
                                    <p:anim calcmode="lin" valueType="num">
                                      <p:cBhvr additive="base">
                                        <p:cTn id="21" dur="500" fill="hold"/>
                                        <p:tgtEl>
                                          <p:spTgt spid="123908"/>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2000"/>
                            </p:stCondLst>
                            <p:childTnLst>
                              <p:par>
                                <p:cTn id="23" presetID="2" presetClass="entr" presetSubtype="12" fill="hold" nodeType="afterEffect">
                                  <p:stCondLst>
                                    <p:cond delay="0"/>
                                  </p:stCondLst>
                                  <p:childTnLst>
                                    <p:set>
                                      <p:cBhvr>
                                        <p:cTn id="24" dur="1" fill="hold">
                                          <p:stCondLst>
                                            <p:cond delay="0"/>
                                          </p:stCondLst>
                                        </p:cTn>
                                        <p:tgtEl>
                                          <p:spTgt spid="123910"/>
                                        </p:tgtEl>
                                        <p:attrNameLst>
                                          <p:attrName>style.visibility</p:attrName>
                                        </p:attrNameLst>
                                      </p:cBhvr>
                                      <p:to>
                                        <p:strVal val="visible"/>
                                      </p:to>
                                    </p:set>
                                    <p:anim calcmode="lin" valueType="num">
                                      <p:cBhvr additive="base">
                                        <p:cTn id="25" dur="500" fill="hold"/>
                                        <p:tgtEl>
                                          <p:spTgt spid="123910"/>
                                        </p:tgtEl>
                                        <p:attrNameLst>
                                          <p:attrName>ppt_x</p:attrName>
                                        </p:attrNameLst>
                                      </p:cBhvr>
                                      <p:tavLst>
                                        <p:tav tm="0">
                                          <p:val>
                                            <p:strVal val="0-#ppt_w/2"/>
                                          </p:val>
                                        </p:tav>
                                        <p:tav tm="100000">
                                          <p:val>
                                            <p:strVal val="#ppt_x"/>
                                          </p:val>
                                        </p:tav>
                                      </p:tavLst>
                                    </p:anim>
                                    <p:anim calcmode="lin" valueType="num">
                                      <p:cBhvr additive="base">
                                        <p:cTn id="26" dur="500" fill="hold"/>
                                        <p:tgtEl>
                                          <p:spTgt spid="1239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P spid="123908"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600" smtClean="0"/>
              <a:t>Equipment</a:t>
            </a:r>
          </a:p>
        </p:txBody>
      </p:sp>
      <p:sp>
        <p:nvSpPr>
          <p:cNvPr id="124931" name="Rectangle 3"/>
          <p:cNvSpPr>
            <a:spLocks noGrp="1" noChangeArrowheads="1"/>
          </p:cNvSpPr>
          <p:nvPr>
            <p:ph type="body" idx="1"/>
          </p:nvPr>
        </p:nvSpPr>
        <p:spPr>
          <a:xfrm>
            <a:off x="838200" y="1663700"/>
            <a:ext cx="7772400" cy="4114800"/>
          </a:xfrm>
        </p:spPr>
        <p:txBody>
          <a:bodyPr/>
          <a:lstStyle/>
          <a:p>
            <a:pPr marL="0" indent="0" eaLnBrk="1" hangingPunct="1">
              <a:lnSpc>
                <a:spcPct val="80000"/>
              </a:lnSpc>
              <a:spcBef>
                <a:spcPct val="40000"/>
              </a:spcBef>
              <a:buFontTx/>
              <a:buNone/>
              <a:tabLst>
                <a:tab pos="457200" algn="l"/>
              </a:tabLst>
            </a:pPr>
            <a:r>
              <a:rPr lang="en-US" smtClean="0"/>
              <a:t>Equipment for ultrasonic testing is very diversified.  Proper selection is important to insure accurate inspection data as desired for specific applications.</a:t>
            </a:r>
          </a:p>
          <a:p>
            <a:pPr marL="0" indent="0" eaLnBrk="1" hangingPunct="1">
              <a:lnSpc>
                <a:spcPct val="80000"/>
              </a:lnSpc>
              <a:spcBef>
                <a:spcPct val="40000"/>
              </a:spcBef>
              <a:buFontTx/>
              <a:buNone/>
              <a:tabLst>
                <a:tab pos="457200" algn="l"/>
              </a:tabLst>
            </a:pPr>
            <a:r>
              <a:rPr lang="en-US" smtClean="0"/>
              <a:t>In general, there are three basic components that comprise an ultrasonic test system:  </a:t>
            </a:r>
          </a:p>
          <a:p>
            <a:pPr marL="0" indent="0" eaLnBrk="1" hangingPunct="1">
              <a:lnSpc>
                <a:spcPct val="80000"/>
              </a:lnSpc>
              <a:spcBef>
                <a:spcPct val="40000"/>
              </a:spcBef>
              <a:buFontTx/>
              <a:buNone/>
              <a:tabLst>
                <a:tab pos="457200" algn="l"/>
              </a:tabLst>
            </a:pPr>
            <a:r>
              <a:rPr lang="en-US" smtClean="0"/>
              <a:t>	- Instrumentation</a:t>
            </a:r>
          </a:p>
          <a:p>
            <a:pPr marL="0" indent="0" eaLnBrk="1" hangingPunct="1">
              <a:lnSpc>
                <a:spcPct val="80000"/>
              </a:lnSpc>
              <a:spcBef>
                <a:spcPct val="40000"/>
              </a:spcBef>
              <a:buFontTx/>
              <a:buNone/>
              <a:tabLst>
                <a:tab pos="457200" algn="l"/>
              </a:tabLst>
            </a:pPr>
            <a:r>
              <a:rPr lang="en-US" smtClean="0"/>
              <a:t>	- Transducers</a:t>
            </a:r>
          </a:p>
          <a:p>
            <a:pPr marL="0" indent="0" eaLnBrk="1" hangingPunct="1">
              <a:lnSpc>
                <a:spcPct val="80000"/>
              </a:lnSpc>
              <a:spcBef>
                <a:spcPct val="40000"/>
              </a:spcBef>
              <a:buFontTx/>
              <a:buNone/>
              <a:tabLst>
                <a:tab pos="457200" algn="l"/>
              </a:tabLst>
            </a:pPr>
            <a:r>
              <a:rPr lang="en-US" smtClean="0"/>
              <a:t>	- Calibration Standards</a:t>
            </a:r>
          </a:p>
        </p:txBody>
      </p:sp>
    </p:spTree>
    <p:extLst>
      <p:ext uri="{BB962C8B-B14F-4D97-AF65-F5344CB8AC3E}">
        <p14:creationId xmlns:p14="http://schemas.microsoft.com/office/powerpoint/2010/main" val="2332987976"/>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strips(downRight)">
                                      <p:cBhvr>
                                        <p:cTn id="7" dur="500"/>
                                        <p:tgtEl>
                                          <p:spTgt spid="124931">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24931">
                                            <p:txEl>
                                              <p:pRg st="1" end="1"/>
                                            </p:txEl>
                                          </p:spTgt>
                                        </p:tgtEl>
                                        <p:attrNameLst>
                                          <p:attrName>style.visibility</p:attrName>
                                        </p:attrNameLst>
                                      </p:cBhvr>
                                      <p:to>
                                        <p:strVal val="visible"/>
                                      </p:to>
                                    </p:set>
                                    <p:animEffect transition="in" filter="strips(downRight)">
                                      <p:cBhvr>
                                        <p:cTn id="11" dur="500"/>
                                        <p:tgtEl>
                                          <p:spTgt spid="124931">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24931">
                                            <p:txEl>
                                              <p:pRg st="2" end="2"/>
                                            </p:txEl>
                                          </p:spTgt>
                                        </p:tgtEl>
                                        <p:attrNameLst>
                                          <p:attrName>style.visibility</p:attrName>
                                        </p:attrNameLst>
                                      </p:cBhvr>
                                      <p:to>
                                        <p:strVal val="visible"/>
                                      </p:to>
                                    </p:set>
                                    <p:animEffect transition="in" filter="strips(downRight)">
                                      <p:cBhvr>
                                        <p:cTn id="15" dur="500"/>
                                        <p:tgtEl>
                                          <p:spTgt spid="124931">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24931">
                                            <p:txEl>
                                              <p:pRg st="3" end="3"/>
                                            </p:txEl>
                                          </p:spTgt>
                                        </p:tgtEl>
                                        <p:attrNameLst>
                                          <p:attrName>style.visibility</p:attrName>
                                        </p:attrNameLst>
                                      </p:cBhvr>
                                      <p:to>
                                        <p:strVal val="visible"/>
                                      </p:to>
                                    </p:set>
                                    <p:animEffect transition="in" filter="strips(downRight)">
                                      <p:cBhvr>
                                        <p:cTn id="19" dur="500"/>
                                        <p:tgtEl>
                                          <p:spTgt spid="124931">
                                            <p:txEl>
                                              <p:pRg st="3" end="3"/>
                                            </p:txEl>
                                          </p:spTgt>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24931">
                                            <p:txEl>
                                              <p:pRg st="4" end="4"/>
                                            </p:txEl>
                                          </p:spTgt>
                                        </p:tgtEl>
                                        <p:attrNameLst>
                                          <p:attrName>style.visibility</p:attrName>
                                        </p:attrNameLst>
                                      </p:cBhvr>
                                      <p:to>
                                        <p:strVal val="visible"/>
                                      </p:to>
                                    </p:set>
                                    <p:animEffect transition="in" filter="strips(downRight)">
                                      <p:cBhvr>
                                        <p:cTn id="23" dur="500"/>
                                        <p:tgtEl>
                                          <p:spTgt spid="1249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0"/>
            <a:ext cx="1520825" cy="635000"/>
          </a:xfrm>
          <a:prstGeom prst="rect">
            <a:avLst/>
          </a:prstGeom>
        </p:spPr>
        <p:txBody>
          <a:bodyPr vert="horz" wrap="square" lIns="0" tIns="12065" rIns="0" bIns="0" rtlCol="0">
            <a:spAutoFit/>
          </a:bodyPr>
          <a:lstStyle/>
          <a:p>
            <a:pPr marL="12700">
              <a:lnSpc>
                <a:spcPct val="100000"/>
              </a:lnSpc>
              <a:spcBef>
                <a:spcPts val="95"/>
              </a:spcBef>
            </a:pPr>
            <a:r>
              <a:rPr spc="-5" dirty="0"/>
              <a:t>Cont…</a:t>
            </a:r>
          </a:p>
        </p:txBody>
      </p:sp>
      <p:sp>
        <p:nvSpPr>
          <p:cNvPr id="3" name="object 3"/>
          <p:cNvSpPr txBox="1"/>
          <p:nvPr/>
        </p:nvSpPr>
        <p:spPr>
          <a:xfrm>
            <a:off x="307340" y="1054345"/>
            <a:ext cx="5142230" cy="4123054"/>
          </a:xfrm>
          <a:prstGeom prst="rect">
            <a:avLst/>
          </a:prstGeom>
        </p:spPr>
        <p:txBody>
          <a:bodyPr vert="horz" wrap="square" lIns="0" tIns="12700" rIns="0" bIns="0" rtlCol="0">
            <a:spAutoFit/>
          </a:bodyPr>
          <a:lstStyle/>
          <a:p>
            <a:pPr marL="469900" indent="-457200">
              <a:lnSpc>
                <a:spcPct val="100000"/>
              </a:lnSpc>
              <a:spcBef>
                <a:spcPts val="100"/>
              </a:spcBef>
              <a:buAutoNum type="alphaLcParenR"/>
              <a:tabLst>
                <a:tab pos="469265" algn="l"/>
                <a:tab pos="469900" algn="l"/>
              </a:tabLst>
            </a:pPr>
            <a:r>
              <a:rPr sz="2400" dirty="0">
                <a:latin typeface="Times New Roman"/>
                <a:cs typeface="Times New Roman"/>
              </a:rPr>
              <a:t>Cleanliness of the</a:t>
            </a:r>
            <a:r>
              <a:rPr sz="2400" spc="-55" dirty="0">
                <a:latin typeface="Times New Roman"/>
                <a:cs typeface="Times New Roman"/>
              </a:rPr>
              <a:t> </a:t>
            </a:r>
            <a:r>
              <a:rPr sz="2400" dirty="0">
                <a:latin typeface="Times New Roman"/>
                <a:cs typeface="Times New Roman"/>
              </a:rPr>
              <a:t>surface</a:t>
            </a:r>
            <a:endParaRPr sz="2400">
              <a:latin typeface="Times New Roman"/>
              <a:cs typeface="Times New Roman"/>
            </a:endParaRPr>
          </a:p>
          <a:p>
            <a:pPr marL="469900" indent="-457200">
              <a:lnSpc>
                <a:spcPct val="100000"/>
              </a:lnSpc>
              <a:spcBef>
                <a:spcPts val="2014"/>
              </a:spcBef>
              <a:buAutoNum type="alphaLcParenR"/>
              <a:tabLst>
                <a:tab pos="469265" algn="l"/>
                <a:tab pos="469900" algn="l"/>
              </a:tabLst>
            </a:pPr>
            <a:r>
              <a:rPr sz="2400" spc="-5" dirty="0">
                <a:latin typeface="Times New Roman"/>
                <a:cs typeface="Times New Roman"/>
              </a:rPr>
              <a:t>Configuration </a:t>
            </a:r>
            <a:r>
              <a:rPr sz="2400" dirty="0">
                <a:latin typeface="Times New Roman"/>
                <a:cs typeface="Times New Roman"/>
              </a:rPr>
              <a:t>of the</a:t>
            </a:r>
            <a:r>
              <a:rPr sz="2400" spc="-35" dirty="0">
                <a:latin typeface="Times New Roman"/>
                <a:cs typeface="Times New Roman"/>
              </a:rPr>
              <a:t> </a:t>
            </a:r>
            <a:r>
              <a:rPr sz="2400" dirty="0">
                <a:latin typeface="Times New Roman"/>
                <a:cs typeface="Times New Roman"/>
              </a:rPr>
              <a:t>cavity</a:t>
            </a:r>
            <a:endParaRPr sz="2400">
              <a:latin typeface="Times New Roman"/>
              <a:cs typeface="Times New Roman"/>
            </a:endParaRPr>
          </a:p>
          <a:p>
            <a:pPr marL="469900" indent="-457200">
              <a:lnSpc>
                <a:spcPct val="100000"/>
              </a:lnSpc>
              <a:spcBef>
                <a:spcPts val="2020"/>
              </a:spcBef>
              <a:buAutoNum type="alphaLcParenR"/>
              <a:tabLst>
                <a:tab pos="469265" algn="l"/>
                <a:tab pos="469900" algn="l"/>
              </a:tabLst>
            </a:pPr>
            <a:r>
              <a:rPr sz="2400" dirty="0">
                <a:latin typeface="Times New Roman"/>
                <a:cs typeface="Times New Roman"/>
              </a:rPr>
              <a:t>Cleanliness of the</a:t>
            </a:r>
            <a:r>
              <a:rPr sz="2400" spc="-55" dirty="0">
                <a:latin typeface="Times New Roman"/>
                <a:cs typeface="Times New Roman"/>
              </a:rPr>
              <a:t> </a:t>
            </a:r>
            <a:r>
              <a:rPr sz="2400" dirty="0">
                <a:latin typeface="Times New Roman"/>
                <a:cs typeface="Times New Roman"/>
              </a:rPr>
              <a:t>cavity</a:t>
            </a:r>
            <a:endParaRPr sz="2400">
              <a:latin typeface="Times New Roman"/>
              <a:cs typeface="Times New Roman"/>
            </a:endParaRPr>
          </a:p>
          <a:p>
            <a:pPr marL="469900" indent="-457200">
              <a:lnSpc>
                <a:spcPct val="100000"/>
              </a:lnSpc>
              <a:spcBef>
                <a:spcPts val="2014"/>
              </a:spcBef>
              <a:buAutoNum type="alphaLcParenR"/>
              <a:tabLst>
                <a:tab pos="469265" algn="l"/>
                <a:tab pos="469900" algn="l"/>
              </a:tabLst>
            </a:pPr>
            <a:r>
              <a:rPr sz="2400" dirty="0">
                <a:latin typeface="Times New Roman"/>
                <a:cs typeface="Times New Roman"/>
              </a:rPr>
              <a:t>Size of surface opening of the</a:t>
            </a:r>
            <a:r>
              <a:rPr sz="2400" spc="-105" dirty="0">
                <a:latin typeface="Times New Roman"/>
                <a:cs typeface="Times New Roman"/>
              </a:rPr>
              <a:t> </a:t>
            </a:r>
            <a:r>
              <a:rPr sz="2400" dirty="0">
                <a:latin typeface="Times New Roman"/>
                <a:cs typeface="Times New Roman"/>
              </a:rPr>
              <a:t>cavity</a:t>
            </a:r>
            <a:endParaRPr sz="2400">
              <a:latin typeface="Times New Roman"/>
              <a:cs typeface="Times New Roman"/>
            </a:endParaRPr>
          </a:p>
          <a:p>
            <a:pPr marL="469900" indent="-457200">
              <a:lnSpc>
                <a:spcPct val="100000"/>
              </a:lnSpc>
              <a:spcBef>
                <a:spcPts val="2020"/>
              </a:spcBef>
              <a:buAutoNum type="alphaLcParenR"/>
              <a:tabLst>
                <a:tab pos="469265" algn="l"/>
                <a:tab pos="469900" algn="l"/>
              </a:tabLst>
            </a:pPr>
            <a:r>
              <a:rPr sz="2400" dirty="0">
                <a:latin typeface="Times New Roman"/>
                <a:cs typeface="Times New Roman"/>
              </a:rPr>
              <a:t>Surface tension of the</a:t>
            </a:r>
            <a:r>
              <a:rPr sz="2400" spc="-45" dirty="0">
                <a:latin typeface="Times New Roman"/>
                <a:cs typeface="Times New Roman"/>
              </a:rPr>
              <a:t> </a:t>
            </a:r>
            <a:r>
              <a:rPr sz="2400" dirty="0">
                <a:latin typeface="Times New Roman"/>
                <a:cs typeface="Times New Roman"/>
              </a:rPr>
              <a:t>liquid</a:t>
            </a:r>
            <a:endParaRPr sz="2400">
              <a:latin typeface="Times New Roman"/>
              <a:cs typeface="Times New Roman"/>
            </a:endParaRPr>
          </a:p>
          <a:p>
            <a:pPr marL="469900" indent="-457200">
              <a:lnSpc>
                <a:spcPct val="100000"/>
              </a:lnSpc>
              <a:spcBef>
                <a:spcPts val="2014"/>
              </a:spcBef>
              <a:buAutoNum type="alphaLcParenR"/>
              <a:tabLst>
                <a:tab pos="469265" algn="l"/>
                <a:tab pos="469900" algn="l"/>
              </a:tabLst>
            </a:pPr>
            <a:r>
              <a:rPr sz="2400" dirty="0">
                <a:latin typeface="Times New Roman"/>
                <a:cs typeface="Times New Roman"/>
              </a:rPr>
              <a:t>Ability of the liquid to wet the</a:t>
            </a:r>
            <a:r>
              <a:rPr sz="2400" spc="-160" dirty="0">
                <a:latin typeface="Times New Roman"/>
                <a:cs typeface="Times New Roman"/>
              </a:rPr>
              <a:t> </a:t>
            </a:r>
            <a:r>
              <a:rPr sz="2400" dirty="0">
                <a:latin typeface="Times New Roman"/>
                <a:cs typeface="Times New Roman"/>
              </a:rPr>
              <a:t>surface</a:t>
            </a:r>
            <a:endParaRPr sz="2400">
              <a:latin typeface="Times New Roman"/>
              <a:cs typeface="Times New Roman"/>
            </a:endParaRPr>
          </a:p>
          <a:p>
            <a:pPr marL="469900" indent="-457200">
              <a:lnSpc>
                <a:spcPct val="100000"/>
              </a:lnSpc>
              <a:spcBef>
                <a:spcPts val="2020"/>
              </a:spcBef>
              <a:buAutoNum type="alphaLcParenR"/>
              <a:tabLst>
                <a:tab pos="469265" algn="l"/>
                <a:tab pos="469900" algn="l"/>
              </a:tabLst>
            </a:pPr>
            <a:r>
              <a:rPr sz="2400" spc="-5" dirty="0">
                <a:latin typeface="Times New Roman"/>
                <a:cs typeface="Times New Roman"/>
              </a:rPr>
              <a:t>Contact </a:t>
            </a:r>
            <a:r>
              <a:rPr sz="2400" dirty="0">
                <a:latin typeface="Times New Roman"/>
                <a:cs typeface="Times New Roman"/>
              </a:rPr>
              <a:t>angle </a:t>
            </a:r>
            <a:r>
              <a:rPr sz="2400" spc="-5" dirty="0">
                <a:latin typeface="Times New Roman"/>
                <a:cs typeface="Times New Roman"/>
              </a:rPr>
              <a:t>of </a:t>
            </a:r>
            <a:r>
              <a:rPr sz="2400" dirty="0">
                <a:latin typeface="Times New Roman"/>
                <a:cs typeface="Times New Roman"/>
              </a:rPr>
              <a:t>the</a:t>
            </a:r>
            <a:r>
              <a:rPr sz="2400" spc="-40" dirty="0">
                <a:latin typeface="Times New Roman"/>
                <a:cs typeface="Times New Roman"/>
              </a:rPr>
              <a:t> </a:t>
            </a:r>
            <a:r>
              <a:rPr sz="2400" dirty="0">
                <a:latin typeface="Times New Roman"/>
                <a:cs typeface="Times New Roman"/>
              </a:rPr>
              <a:t>liquid</a:t>
            </a:r>
            <a:endParaRPr sz="2400">
              <a:latin typeface="Times New Roman"/>
              <a:cs typeface="Times New Roman"/>
            </a:endParaRPr>
          </a:p>
        </p:txBody>
      </p:sp>
    </p:spTree>
    <p:extLst>
      <p:ext uri="{BB962C8B-B14F-4D97-AF65-F5344CB8AC3E}">
        <p14:creationId xmlns:p14="http://schemas.microsoft.com/office/powerpoint/2010/main" val="19250195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600" smtClean="0"/>
              <a:t>Transducers</a:t>
            </a:r>
          </a:p>
        </p:txBody>
      </p:sp>
      <p:pic>
        <p:nvPicPr>
          <p:cNvPr id="125955" name="Picture 3" descr="DSC010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850" y="2897188"/>
            <a:ext cx="34448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Text Box 4"/>
          <p:cNvSpPr txBox="1">
            <a:spLocks noChangeArrowheads="1"/>
          </p:cNvSpPr>
          <p:nvPr/>
        </p:nvSpPr>
        <p:spPr bwMode="auto">
          <a:xfrm>
            <a:off x="736600" y="1612900"/>
            <a:ext cx="78105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77800" indent="-1778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40000"/>
              </a:spcBef>
              <a:buFontTx/>
              <a:buChar char="•"/>
            </a:pPr>
            <a:r>
              <a:rPr lang="en-US" b="1">
                <a:solidFill>
                  <a:schemeClr val="hlink"/>
                </a:solidFill>
                <a:latin typeface="Arial" charset="0"/>
              </a:rPr>
              <a:t>Transducers are manufactured in a variety of forms, shapes and sizes for varying applications. </a:t>
            </a:r>
          </a:p>
          <a:p>
            <a:pPr>
              <a:lnSpc>
                <a:spcPct val="80000"/>
              </a:lnSpc>
              <a:spcBef>
                <a:spcPct val="40000"/>
              </a:spcBef>
              <a:buFontTx/>
              <a:buChar char="•"/>
            </a:pPr>
            <a:r>
              <a:rPr kumimoji="1" lang="en-US" b="1">
                <a:solidFill>
                  <a:schemeClr val="hlink"/>
                </a:solidFill>
                <a:latin typeface="Arial" charset="0"/>
              </a:rPr>
              <a:t>Transducers are categorized in a number of ways which include: </a:t>
            </a:r>
          </a:p>
          <a:p>
            <a:pPr lvl="1">
              <a:lnSpc>
                <a:spcPct val="80000"/>
              </a:lnSpc>
              <a:spcBef>
                <a:spcPct val="40000"/>
              </a:spcBef>
            </a:pPr>
            <a:r>
              <a:rPr kumimoji="1" lang="en-US" b="1">
                <a:solidFill>
                  <a:schemeClr val="hlink"/>
                </a:solidFill>
                <a:latin typeface="Arial" charset="0"/>
              </a:rPr>
              <a:t>- Contact or immersion </a:t>
            </a:r>
          </a:p>
          <a:p>
            <a:pPr lvl="1">
              <a:lnSpc>
                <a:spcPct val="80000"/>
              </a:lnSpc>
              <a:spcBef>
                <a:spcPct val="40000"/>
              </a:spcBef>
            </a:pPr>
            <a:r>
              <a:rPr kumimoji="1" lang="en-US" b="1">
                <a:solidFill>
                  <a:schemeClr val="hlink"/>
                </a:solidFill>
                <a:latin typeface="Arial" charset="0"/>
              </a:rPr>
              <a:t>- Single or dual element</a:t>
            </a:r>
          </a:p>
          <a:p>
            <a:pPr lvl="1">
              <a:lnSpc>
                <a:spcPct val="80000"/>
              </a:lnSpc>
              <a:spcBef>
                <a:spcPct val="40000"/>
              </a:spcBef>
            </a:pPr>
            <a:r>
              <a:rPr kumimoji="1" lang="en-US" b="1">
                <a:solidFill>
                  <a:schemeClr val="hlink"/>
                </a:solidFill>
                <a:latin typeface="Arial" charset="0"/>
              </a:rPr>
              <a:t>- Normal or angle beam</a:t>
            </a:r>
          </a:p>
          <a:p>
            <a:pPr>
              <a:lnSpc>
                <a:spcPct val="80000"/>
              </a:lnSpc>
              <a:spcBef>
                <a:spcPct val="40000"/>
              </a:spcBef>
              <a:buFontTx/>
              <a:buChar char="•"/>
            </a:pPr>
            <a:r>
              <a:rPr kumimoji="1" lang="en-US" b="1">
                <a:solidFill>
                  <a:schemeClr val="hlink"/>
                </a:solidFill>
                <a:latin typeface="Arial" charset="0"/>
              </a:rPr>
              <a:t>In selecting a transducer </a:t>
            </a:r>
            <a:br>
              <a:rPr kumimoji="1" lang="en-US" b="1">
                <a:solidFill>
                  <a:schemeClr val="hlink"/>
                </a:solidFill>
                <a:latin typeface="Arial" charset="0"/>
              </a:rPr>
            </a:br>
            <a:r>
              <a:rPr kumimoji="1" lang="en-US" b="1">
                <a:solidFill>
                  <a:schemeClr val="hlink"/>
                </a:solidFill>
                <a:latin typeface="Arial" charset="0"/>
              </a:rPr>
              <a:t>for a given application, it </a:t>
            </a:r>
            <a:br>
              <a:rPr kumimoji="1" lang="en-US" b="1">
                <a:solidFill>
                  <a:schemeClr val="hlink"/>
                </a:solidFill>
                <a:latin typeface="Arial" charset="0"/>
              </a:rPr>
            </a:br>
            <a:r>
              <a:rPr kumimoji="1" lang="en-US" b="1">
                <a:solidFill>
                  <a:schemeClr val="hlink"/>
                </a:solidFill>
                <a:latin typeface="Arial" charset="0"/>
              </a:rPr>
              <a:t>is important to choose the</a:t>
            </a:r>
            <a:br>
              <a:rPr kumimoji="1" lang="en-US" b="1">
                <a:solidFill>
                  <a:schemeClr val="hlink"/>
                </a:solidFill>
                <a:latin typeface="Arial" charset="0"/>
              </a:rPr>
            </a:br>
            <a:r>
              <a:rPr kumimoji="1" lang="en-US" b="1">
                <a:solidFill>
                  <a:schemeClr val="hlink"/>
                </a:solidFill>
                <a:latin typeface="Arial" charset="0"/>
              </a:rPr>
              <a:t>desired frequency, </a:t>
            </a:r>
            <a:br>
              <a:rPr kumimoji="1" lang="en-US" b="1">
                <a:solidFill>
                  <a:schemeClr val="hlink"/>
                </a:solidFill>
                <a:latin typeface="Arial" charset="0"/>
              </a:rPr>
            </a:br>
            <a:r>
              <a:rPr kumimoji="1" lang="en-US" b="1">
                <a:solidFill>
                  <a:schemeClr val="hlink"/>
                </a:solidFill>
                <a:latin typeface="Arial" charset="0"/>
              </a:rPr>
              <a:t>bandwidth, size, and in some cases focusing </a:t>
            </a:r>
            <a:br>
              <a:rPr kumimoji="1" lang="en-US" b="1">
                <a:solidFill>
                  <a:schemeClr val="hlink"/>
                </a:solidFill>
                <a:latin typeface="Arial" charset="0"/>
              </a:rPr>
            </a:br>
            <a:r>
              <a:rPr kumimoji="1" lang="en-US" b="1">
                <a:solidFill>
                  <a:schemeClr val="hlink"/>
                </a:solidFill>
                <a:latin typeface="Arial" charset="0"/>
              </a:rPr>
              <a:t>which optimizes the inspection capabilities.</a:t>
            </a:r>
            <a:endParaRPr lang="en-US" b="1">
              <a:solidFill>
                <a:schemeClr val="hlink"/>
              </a:solidFill>
              <a:latin typeface="Arial" charset="0"/>
            </a:endParaRPr>
          </a:p>
        </p:txBody>
      </p:sp>
    </p:spTree>
    <p:extLst>
      <p:ext uri="{BB962C8B-B14F-4D97-AF65-F5344CB8AC3E}">
        <p14:creationId xmlns:p14="http://schemas.microsoft.com/office/powerpoint/2010/main" val="859259102"/>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strips(downRight)">
                                      <p:cBhvr>
                                        <p:cTn id="7" dur="500"/>
                                        <p:tgtEl>
                                          <p:spTgt spid="12595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25955"/>
                                        </p:tgtEl>
                                        <p:attrNameLst>
                                          <p:attrName>style.visibility</p:attrName>
                                        </p:attrNameLst>
                                      </p:cBhvr>
                                      <p:to>
                                        <p:strVal val="visible"/>
                                      </p:to>
                                    </p:set>
                                    <p:animEffect transition="in" filter="fade">
                                      <p:cBhvr>
                                        <p:cTn id="11" dur="2000"/>
                                        <p:tgtEl>
                                          <p:spTgt spid="125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600" smtClean="0"/>
              <a:t>Contact Transducers</a:t>
            </a:r>
          </a:p>
        </p:txBody>
      </p:sp>
      <p:sp>
        <p:nvSpPr>
          <p:cNvPr id="126979" name="Rectangle 3"/>
          <p:cNvSpPr>
            <a:spLocks noGrp="1" noChangeArrowheads="1"/>
          </p:cNvSpPr>
          <p:nvPr>
            <p:ph type="body" sz="half" idx="1"/>
          </p:nvPr>
        </p:nvSpPr>
        <p:spPr>
          <a:xfrm>
            <a:off x="736600" y="1676400"/>
            <a:ext cx="3886200" cy="4686300"/>
          </a:xfrm>
        </p:spPr>
        <p:txBody>
          <a:bodyPr/>
          <a:lstStyle/>
          <a:p>
            <a:pPr marL="0" indent="0" eaLnBrk="1" hangingPunct="1">
              <a:lnSpc>
                <a:spcPct val="80000"/>
              </a:lnSpc>
              <a:spcBef>
                <a:spcPct val="60000"/>
              </a:spcBef>
              <a:buFontTx/>
              <a:buNone/>
            </a:pPr>
            <a:r>
              <a:rPr lang="en-US" sz="2400" smtClean="0"/>
              <a:t>Contact transducers are designed to withstand rigorous use, and usually have a wear plate on the bottom surface to protect the piezoelectric element from contact with the surface of the test article. </a:t>
            </a:r>
          </a:p>
          <a:p>
            <a:pPr marL="0" indent="0" eaLnBrk="1" hangingPunct="1">
              <a:lnSpc>
                <a:spcPct val="80000"/>
              </a:lnSpc>
              <a:spcBef>
                <a:spcPct val="60000"/>
              </a:spcBef>
              <a:buFontTx/>
              <a:buNone/>
            </a:pPr>
            <a:r>
              <a:rPr lang="en-US" sz="2400" smtClean="0"/>
              <a:t>Many incorporate ergonomic designs for ease of grip while scanning along the surface.</a:t>
            </a:r>
          </a:p>
        </p:txBody>
      </p:sp>
      <p:pic>
        <p:nvPicPr>
          <p:cNvPr id="126980" name="Picture 4" descr="Dsc01080"/>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913313" y="1612900"/>
            <a:ext cx="3749675" cy="2454275"/>
          </a:xfrm>
        </p:spPr>
      </p:pic>
      <p:pic>
        <p:nvPicPr>
          <p:cNvPr id="126981" name="Picture 5" descr="UT Transducer Internal1a"/>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r="8763"/>
          <a:stretch>
            <a:fillRect/>
          </a:stretch>
        </p:blipFill>
        <p:spPr>
          <a:xfrm>
            <a:off x="4903788" y="4213225"/>
            <a:ext cx="3795712" cy="2189163"/>
          </a:xfrm>
          <a:noFill/>
        </p:spPr>
      </p:pic>
    </p:spTree>
    <p:extLst>
      <p:ext uri="{BB962C8B-B14F-4D97-AF65-F5344CB8AC3E}">
        <p14:creationId xmlns:p14="http://schemas.microsoft.com/office/powerpoint/2010/main" val="2783753596"/>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strips(downRight)">
                                      <p:cBhvr>
                                        <p:cTn id="7" dur="500"/>
                                        <p:tgtEl>
                                          <p:spTgt spid="126979">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26979">
                                            <p:txEl>
                                              <p:pRg st="1" end="1"/>
                                            </p:txEl>
                                          </p:spTgt>
                                        </p:tgtEl>
                                        <p:attrNameLst>
                                          <p:attrName>style.visibility</p:attrName>
                                        </p:attrNameLst>
                                      </p:cBhvr>
                                      <p:to>
                                        <p:strVal val="visible"/>
                                      </p:to>
                                    </p:set>
                                    <p:animEffect transition="in" filter="strips(downRight)">
                                      <p:cBhvr>
                                        <p:cTn id="11" dur="500"/>
                                        <p:tgtEl>
                                          <p:spTgt spid="126979">
                                            <p:txEl>
                                              <p:pRg st="1" end="1"/>
                                            </p:txEl>
                                          </p:spTgt>
                                        </p:tgtEl>
                                      </p:cBhvr>
                                    </p:animEffect>
                                  </p:childTnLst>
                                </p:cTn>
                              </p:par>
                            </p:childTnLst>
                          </p:cTn>
                        </p:par>
                        <p:par>
                          <p:cTn id="12" fill="hold" nodeType="afterGroup">
                            <p:stCondLst>
                              <p:cond delay="1000"/>
                            </p:stCondLst>
                            <p:childTnLst>
                              <p:par>
                                <p:cTn id="13" presetID="14" presetClass="entr" presetSubtype="5" fill="hold" grpId="0" nodeType="afterEffect" nodePh="1">
                                  <p:stCondLst>
                                    <p:cond delay="0"/>
                                  </p:stCondLst>
                                  <p:endCondLst>
                                    <p:cond evt="begin" delay="0">
                                      <p:tn val="13"/>
                                    </p:cond>
                                  </p:endCondLst>
                                  <p:childTnLst>
                                    <p:set>
                                      <p:cBhvr>
                                        <p:cTn id="14" dur="1" fill="hold">
                                          <p:stCondLst>
                                            <p:cond delay="0"/>
                                          </p:stCondLst>
                                        </p:cTn>
                                        <p:tgtEl>
                                          <p:spTgt spid="126980"/>
                                        </p:tgtEl>
                                        <p:attrNameLst>
                                          <p:attrName>style.visibility</p:attrName>
                                        </p:attrNameLst>
                                      </p:cBhvr>
                                      <p:to>
                                        <p:strVal val="visible"/>
                                      </p:to>
                                    </p:set>
                                    <p:animEffect transition="in" filter="randombar(vertical)">
                                      <p:cBhvr>
                                        <p:cTn id="15" dur="500"/>
                                        <p:tgtEl>
                                          <p:spTgt spid="126980"/>
                                        </p:tgtEl>
                                      </p:cBhvr>
                                    </p:animEffect>
                                  </p:childTnLst>
                                </p:cTn>
                              </p:par>
                            </p:childTnLst>
                          </p:cTn>
                        </p:par>
                        <p:par>
                          <p:cTn id="16" fill="hold" nodeType="afterGroup">
                            <p:stCondLst>
                              <p:cond delay="1500"/>
                            </p:stCondLst>
                            <p:childTnLst>
                              <p:par>
                                <p:cTn id="17" presetID="14" presetClass="entr" presetSubtype="5" fill="hold" nodeType="afterEffect">
                                  <p:stCondLst>
                                    <p:cond delay="0"/>
                                  </p:stCondLst>
                                  <p:childTnLst>
                                    <p:set>
                                      <p:cBhvr>
                                        <p:cTn id="18" dur="1" fill="hold">
                                          <p:stCondLst>
                                            <p:cond delay="0"/>
                                          </p:stCondLst>
                                        </p:cTn>
                                        <p:tgtEl>
                                          <p:spTgt spid="126981"/>
                                        </p:tgtEl>
                                        <p:attrNameLst>
                                          <p:attrName>style.visibility</p:attrName>
                                        </p:attrNameLst>
                                      </p:cBhvr>
                                      <p:to>
                                        <p:strVal val="visible"/>
                                      </p:to>
                                    </p:set>
                                    <p:animEffect transition="in" filter="randombar(vertical)">
                                      <p:cBhvr>
                                        <p:cTn id="19" dur="500"/>
                                        <p:tgtEl>
                                          <p:spTgt spid="126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P spid="126980"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600" smtClean="0"/>
              <a:t>Contact Transducers (cont.)</a:t>
            </a:r>
          </a:p>
        </p:txBody>
      </p:sp>
      <p:sp>
        <p:nvSpPr>
          <p:cNvPr id="128003" name="Rectangle 3"/>
          <p:cNvSpPr>
            <a:spLocks noGrp="1" noChangeArrowheads="1"/>
          </p:cNvSpPr>
          <p:nvPr>
            <p:ph type="body" sz="half" idx="1"/>
          </p:nvPr>
        </p:nvSpPr>
        <p:spPr>
          <a:xfrm>
            <a:off x="711200" y="1574800"/>
            <a:ext cx="4470400" cy="5054600"/>
          </a:xfrm>
        </p:spPr>
        <p:txBody>
          <a:bodyPr/>
          <a:lstStyle/>
          <a:p>
            <a:pPr marL="228600" indent="-228600" eaLnBrk="1" hangingPunct="1">
              <a:lnSpc>
                <a:spcPct val="90000"/>
              </a:lnSpc>
              <a:spcBef>
                <a:spcPct val="50000"/>
              </a:spcBef>
            </a:pPr>
            <a:r>
              <a:rPr lang="en-US" sz="2000" smtClean="0"/>
              <a:t>Contact transducers are available with two piezoelectric crystals in one housing.  These transducers are called dual element transducers.</a:t>
            </a:r>
          </a:p>
          <a:p>
            <a:pPr marL="228600" indent="-228600" eaLnBrk="1" hangingPunct="1">
              <a:lnSpc>
                <a:spcPct val="90000"/>
              </a:lnSpc>
              <a:spcBef>
                <a:spcPct val="50000"/>
              </a:spcBef>
            </a:pPr>
            <a:r>
              <a:rPr lang="en-US" sz="2000" smtClean="0"/>
              <a:t>One crystal acts as a transmitter, the other as a receiver.</a:t>
            </a:r>
          </a:p>
          <a:p>
            <a:pPr marL="228600" indent="-228600" eaLnBrk="1" hangingPunct="1">
              <a:lnSpc>
                <a:spcPct val="90000"/>
              </a:lnSpc>
              <a:spcBef>
                <a:spcPct val="50000"/>
              </a:spcBef>
            </a:pPr>
            <a:r>
              <a:rPr lang="en-US" sz="2000" smtClean="0"/>
              <a:t>This arrangement improves near surface resolution because the second transducer does not need to complete a transmit function before listening for echoes.</a:t>
            </a:r>
          </a:p>
          <a:p>
            <a:pPr marL="228600" indent="-228600" eaLnBrk="1" hangingPunct="1">
              <a:lnSpc>
                <a:spcPct val="90000"/>
              </a:lnSpc>
              <a:spcBef>
                <a:spcPct val="50000"/>
              </a:spcBef>
            </a:pPr>
            <a:r>
              <a:rPr lang="en-US" sz="2000" smtClean="0"/>
              <a:t>Dual elements are commonly employed in thickness gauging of thin materials.</a:t>
            </a:r>
          </a:p>
        </p:txBody>
      </p:sp>
      <p:pic>
        <p:nvPicPr>
          <p:cNvPr id="128004" name="Picture 4" descr="Dsc01085"/>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302250" y="4548188"/>
            <a:ext cx="3395663" cy="1976437"/>
          </a:xfrm>
        </p:spPr>
      </p:pic>
      <p:pic>
        <p:nvPicPr>
          <p:cNvPr id="128005" name="Picture 5" descr="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1651000"/>
            <a:ext cx="3368675"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303168"/>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strips(downRight)">
                                      <p:cBhvr>
                                        <p:cTn id="7" dur="500"/>
                                        <p:tgtEl>
                                          <p:spTgt spid="128003">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28003">
                                            <p:txEl>
                                              <p:pRg st="1" end="1"/>
                                            </p:txEl>
                                          </p:spTgt>
                                        </p:tgtEl>
                                        <p:attrNameLst>
                                          <p:attrName>style.visibility</p:attrName>
                                        </p:attrNameLst>
                                      </p:cBhvr>
                                      <p:to>
                                        <p:strVal val="visible"/>
                                      </p:to>
                                    </p:set>
                                    <p:animEffect transition="in" filter="strips(downRight)">
                                      <p:cBhvr>
                                        <p:cTn id="11" dur="500"/>
                                        <p:tgtEl>
                                          <p:spTgt spid="128003">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28003">
                                            <p:txEl>
                                              <p:pRg st="2" end="2"/>
                                            </p:txEl>
                                          </p:spTgt>
                                        </p:tgtEl>
                                        <p:attrNameLst>
                                          <p:attrName>style.visibility</p:attrName>
                                        </p:attrNameLst>
                                      </p:cBhvr>
                                      <p:to>
                                        <p:strVal val="visible"/>
                                      </p:to>
                                    </p:set>
                                    <p:animEffect transition="in" filter="strips(downRight)">
                                      <p:cBhvr>
                                        <p:cTn id="15" dur="500"/>
                                        <p:tgtEl>
                                          <p:spTgt spid="128003">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28003">
                                            <p:txEl>
                                              <p:pRg st="3" end="3"/>
                                            </p:txEl>
                                          </p:spTgt>
                                        </p:tgtEl>
                                        <p:attrNameLst>
                                          <p:attrName>style.visibility</p:attrName>
                                        </p:attrNameLst>
                                      </p:cBhvr>
                                      <p:to>
                                        <p:strVal val="visible"/>
                                      </p:to>
                                    </p:set>
                                    <p:animEffect transition="in" filter="strips(downRight)">
                                      <p:cBhvr>
                                        <p:cTn id="19" dur="500"/>
                                        <p:tgtEl>
                                          <p:spTgt spid="128003">
                                            <p:txEl>
                                              <p:pRg st="3" end="3"/>
                                            </p:txEl>
                                          </p:spTgt>
                                        </p:tgtEl>
                                      </p:cBhvr>
                                    </p:animEffect>
                                  </p:child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128005"/>
                                        </p:tgtEl>
                                        <p:attrNameLst>
                                          <p:attrName>style.visibility</p:attrName>
                                        </p:attrNameLst>
                                      </p:cBhvr>
                                      <p:to>
                                        <p:strVal val="visible"/>
                                      </p:to>
                                    </p:set>
                                    <p:animEffect transition="in" filter="checkerboard(across)">
                                      <p:cBhvr>
                                        <p:cTn id="23" dur="500"/>
                                        <p:tgtEl>
                                          <p:spTgt spid="128005"/>
                                        </p:tgtEl>
                                      </p:cBhvr>
                                    </p:animEffect>
                                  </p:childTnLst>
                                </p:cTn>
                              </p:par>
                            </p:childTnLst>
                          </p:cTn>
                        </p:par>
                        <p:par>
                          <p:cTn id="24" fill="hold" nodeType="afterGroup">
                            <p:stCondLst>
                              <p:cond delay="2500"/>
                            </p:stCondLst>
                            <p:childTnLst>
                              <p:par>
                                <p:cTn id="25" presetID="5" presetClass="entr" presetSubtype="10" fill="hold" grpId="0" nodeType="afterEffect" nodePh="1">
                                  <p:stCondLst>
                                    <p:cond delay="0"/>
                                  </p:stCondLst>
                                  <p:endCondLst>
                                    <p:cond evt="begin" delay="0">
                                      <p:tn val="25"/>
                                    </p:cond>
                                  </p:endCondLst>
                                  <p:childTnLst>
                                    <p:set>
                                      <p:cBhvr>
                                        <p:cTn id="26" dur="1" fill="hold">
                                          <p:stCondLst>
                                            <p:cond delay="0"/>
                                          </p:stCondLst>
                                        </p:cTn>
                                        <p:tgtEl>
                                          <p:spTgt spid="128004"/>
                                        </p:tgtEl>
                                        <p:attrNameLst>
                                          <p:attrName>style.visibility</p:attrName>
                                        </p:attrNameLst>
                                      </p:cBhvr>
                                      <p:to>
                                        <p:strVal val="visible"/>
                                      </p:to>
                                    </p:set>
                                    <p:animEffect transition="in" filter="checkerboard(across)">
                                      <p:cBhvr>
                                        <p:cTn id="27" dur="500"/>
                                        <p:tgtEl>
                                          <p:spTgt spid="128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P spid="128004"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600" smtClean="0"/>
              <a:t>Contact Transducers (cont.)</a:t>
            </a:r>
          </a:p>
        </p:txBody>
      </p:sp>
      <p:sp>
        <p:nvSpPr>
          <p:cNvPr id="129027" name="Rectangle 3"/>
          <p:cNvSpPr>
            <a:spLocks noGrp="1" noChangeArrowheads="1"/>
          </p:cNvSpPr>
          <p:nvPr>
            <p:ph type="body" sz="half" idx="1"/>
          </p:nvPr>
        </p:nvSpPr>
        <p:spPr>
          <a:xfrm>
            <a:off x="669925" y="1704975"/>
            <a:ext cx="4438650" cy="4114800"/>
          </a:xfrm>
        </p:spPr>
        <p:txBody>
          <a:bodyPr/>
          <a:lstStyle/>
          <a:p>
            <a:pPr marL="228600" indent="-228600" eaLnBrk="1" hangingPunct="1">
              <a:lnSpc>
                <a:spcPct val="80000"/>
              </a:lnSpc>
              <a:spcBef>
                <a:spcPct val="40000"/>
              </a:spcBef>
            </a:pPr>
            <a:r>
              <a:rPr lang="en-US" sz="2000" smtClean="0"/>
              <a:t>A way to improve near surface resolution with a single element transducer is through the use of a delay line.</a:t>
            </a:r>
          </a:p>
          <a:p>
            <a:pPr marL="228600" indent="-228600" eaLnBrk="1" hangingPunct="1">
              <a:lnSpc>
                <a:spcPct val="80000"/>
              </a:lnSpc>
              <a:spcBef>
                <a:spcPct val="40000"/>
              </a:spcBef>
            </a:pPr>
            <a:r>
              <a:rPr lang="en-US" sz="2000" smtClean="0"/>
              <a:t>Delay line transducers have a plastic piece that is a sound path that provides a time delay between the sound generation and reception of reflected energy.</a:t>
            </a:r>
          </a:p>
          <a:p>
            <a:pPr marL="228600" indent="-228600" eaLnBrk="1" hangingPunct="1">
              <a:lnSpc>
                <a:spcPct val="80000"/>
              </a:lnSpc>
              <a:spcBef>
                <a:spcPct val="40000"/>
              </a:spcBef>
            </a:pPr>
            <a:r>
              <a:rPr lang="en-US" sz="2000" smtClean="0"/>
              <a:t>Interchangeable pieces make it possible to configure the transducer with insulating wear caps or flexible membranes that conform to rough surfaces. </a:t>
            </a:r>
          </a:p>
          <a:p>
            <a:pPr marL="228600" indent="-228600" eaLnBrk="1" hangingPunct="1">
              <a:lnSpc>
                <a:spcPct val="80000"/>
              </a:lnSpc>
              <a:spcBef>
                <a:spcPct val="40000"/>
              </a:spcBef>
            </a:pPr>
            <a:r>
              <a:rPr lang="en-US" sz="2000" smtClean="0"/>
              <a:t>Common applications include thickness gauging and high temperature measurements.</a:t>
            </a:r>
          </a:p>
        </p:txBody>
      </p:sp>
      <p:pic>
        <p:nvPicPr>
          <p:cNvPr id="129028" name="Picture 4" descr="delay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0" y="1739900"/>
            <a:ext cx="335915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5" descr="delaylin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86375" y="3989388"/>
            <a:ext cx="3365500" cy="2041525"/>
          </a:xfrm>
          <a:noFill/>
        </p:spPr>
      </p:pic>
    </p:spTree>
    <p:extLst>
      <p:ext uri="{BB962C8B-B14F-4D97-AF65-F5344CB8AC3E}">
        <p14:creationId xmlns:p14="http://schemas.microsoft.com/office/powerpoint/2010/main" val="4071413324"/>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strips(downRight)">
                                      <p:cBhvr>
                                        <p:cTn id="7" dur="500"/>
                                        <p:tgtEl>
                                          <p:spTgt spid="129027">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29027">
                                            <p:txEl>
                                              <p:pRg st="1" end="1"/>
                                            </p:txEl>
                                          </p:spTgt>
                                        </p:tgtEl>
                                        <p:attrNameLst>
                                          <p:attrName>style.visibility</p:attrName>
                                        </p:attrNameLst>
                                      </p:cBhvr>
                                      <p:to>
                                        <p:strVal val="visible"/>
                                      </p:to>
                                    </p:set>
                                    <p:animEffect transition="in" filter="strips(downRight)">
                                      <p:cBhvr>
                                        <p:cTn id="11" dur="500"/>
                                        <p:tgtEl>
                                          <p:spTgt spid="129027">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29027">
                                            <p:txEl>
                                              <p:pRg st="2" end="2"/>
                                            </p:txEl>
                                          </p:spTgt>
                                        </p:tgtEl>
                                        <p:attrNameLst>
                                          <p:attrName>style.visibility</p:attrName>
                                        </p:attrNameLst>
                                      </p:cBhvr>
                                      <p:to>
                                        <p:strVal val="visible"/>
                                      </p:to>
                                    </p:set>
                                    <p:animEffect transition="in" filter="strips(downRight)">
                                      <p:cBhvr>
                                        <p:cTn id="15" dur="500"/>
                                        <p:tgtEl>
                                          <p:spTgt spid="129027">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29027">
                                            <p:txEl>
                                              <p:pRg st="3" end="3"/>
                                            </p:txEl>
                                          </p:spTgt>
                                        </p:tgtEl>
                                        <p:attrNameLst>
                                          <p:attrName>style.visibility</p:attrName>
                                        </p:attrNameLst>
                                      </p:cBhvr>
                                      <p:to>
                                        <p:strVal val="visible"/>
                                      </p:to>
                                    </p:set>
                                    <p:animEffect transition="in" filter="strips(downRight)">
                                      <p:cBhvr>
                                        <p:cTn id="19" dur="500"/>
                                        <p:tgtEl>
                                          <p:spTgt spid="129027">
                                            <p:txEl>
                                              <p:pRg st="3" end="3"/>
                                            </p:txEl>
                                          </p:spTgt>
                                        </p:tgtEl>
                                      </p:cBhvr>
                                    </p:animEffect>
                                  </p:childTnLst>
                                </p:cTn>
                              </p:par>
                            </p:childTnLst>
                          </p:cTn>
                        </p:par>
                        <p:par>
                          <p:cTn id="20" fill="hold" nodeType="afterGroup">
                            <p:stCondLst>
                              <p:cond delay="2000"/>
                            </p:stCondLst>
                            <p:childTnLst>
                              <p:par>
                                <p:cTn id="21" presetID="13" presetClass="entr" presetSubtype="32" fill="hold" nodeType="afterEffect">
                                  <p:stCondLst>
                                    <p:cond delay="0"/>
                                  </p:stCondLst>
                                  <p:childTnLst>
                                    <p:set>
                                      <p:cBhvr>
                                        <p:cTn id="22" dur="1" fill="hold">
                                          <p:stCondLst>
                                            <p:cond delay="0"/>
                                          </p:stCondLst>
                                        </p:cTn>
                                        <p:tgtEl>
                                          <p:spTgt spid="129028"/>
                                        </p:tgtEl>
                                        <p:attrNameLst>
                                          <p:attrName>style.visibility</p:attrName>
                                        </p:attrNameLst>
                                      </p:cBhvr>
                                      <p:to>
                                        <p:strVal val="visible"/>
                                      </p:to>
                                    </p:set>
                                    <p:animEffect transition="in" filter="plus(out)">
                                      <p:cBhvr>
                                        <p:cTn id="23" dur="1000"/>
                                        <p:tgtEl>
                                          <p:spTgt spid="129028"/>
                                        </p:tgtEl>
                                      </p:cBhvr>
                                    </p:animEffect>
                                  </p:childTnLst>
                                </p:cTn>
                              </p:par>
                            </p:childTnLst>
                          </p:cTn>
                        </p:par>
                        <p:par>
                          <p:cTn id="24" fill="hold" nodeType="afterGroup">
                            <p:stCondLst>
                              <p:cond delay="3000"/>
                            </p:stCondLst>
                            <p:childTnLst>
                              <p:par>
                                <p:cTn id="25" presetID="13" presetClass="entr" presetSubtype="32" fill="hold" nodeType="afterEffect">
                                  <p:stCondLst>
                                    <p:cond delay="0"/>
                                  </p:stCondLst>
                                  <p:childTnLst>
                                    <p:set>
                                      <p:cBhvr>
                                        <p:cTn id="26" dur="1" fill="hold">
                                          <p:stCondLst>
                                            <p:cond delay="0"/>
                                          </p:stCondLst>
                                        </p:cTn>
                                        <p:tgtEl>
                                          <p:spTgt spid="129029"/>
                                        </p:tgtEl>
                                        <p:attrNameLst>
                                          <p:attrName>style.visibility</p:attrName>
                                        </p:attrNameLst>
                                      </p:cBhvr>
                                      <p:to>
                                        <p:strVal val="visible"/>
                                      </p:to>
                                    </p:set>
                                    <p:animEffect transition="in" filter="plus(out)">
                                      <p:cBhvr>
                                        <p:cTn id="27" dur="1000"/>
                                        <p:tgtEl>
                                          <p:spTgt spid="129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600" smtClean="0"/>
              <a:t>Transducers (cont.)</a:t>
            </a:r>
          </a:p>
        </p:txBody>
      </p:sp>
      <p:sp>
        <p:nvSpPr>
          <p:cNvPr id="130051" name="Rectangle 3"/>
          <p:cNvSpPr>
            <a:spLocks noGrp="1" noChangeArrowheads="1"/>
          </p:cNvSpPr>
          <p:nvPr>
            <p:ph type="body" sz="half" idx="1"/>
          </p:nvPr>
        </p:nvSpPr>
        <p:spPr>
          <a:xfrm>
            <a:off x="685800" y="1612900"/>
            <a:ext cx="4584700" cy="4114800"/>
          </a:xfrm>
        </p:spPr>
        <p:txBody>
          <a:bodyPr/>
          <a:lstStyle/>
          <a:p>
            <a:pPr marL="228600" indent="-228600" eaLnBrk="1" hangingPunct="1">
              <a:lnSpc>
                <a:spcPct val="80000"/>
              </a:lnSpc>
              <a:spcBef>
                <a:spcPct val="50000"/>
              </a:spcBef>
            </a:pPr>
            <a:r>
              <a:rPr lang="en-US" sz="2400" smtClean="0"/>
              <a:t>Angle beam transducers incorporate wedges to introduce a refracted shear wave into a material.</a:t>
            </a:r>
          </a:p>
          <a:p>
            <a:pPr marL="228600" indent="-228600" eaLnBrk="1" hangingPunct="1">
              <a:lnSpc>
                <a:spcPct val="80000"/>
              </a:lnSpc>
              <a:spcBef>
                <a:spcPct val="50000"/>
              </a:spcBef>
            </a:pPr>
            <a:r>
              <a:rPr lang="en-US" sz="2400" smtClean="0"/>
              <a:t>The incident wedge angle is used with the material velocity to determine the desired refracted shear wave according to Snell’s Law)</a:t>
            </a:r>
          </a:p>
          <a:p>
            <a:pPr marL="228600" indent="-228600" eaLnBrk="1" hangingPunct="1">
              <a:lnSpc>
                <a:spcPct val="80000"/>
              </a:lnSpc>
              <a:spcBef>
                <a:spcPct val="50000"/>
              </a:spcBef>
            </a:pPr>
            <a:r>
              <a:rPr lang="en-US" sz="2400" smtClean="0"/>
              <a:t>Transducers can use fixed or variable wedge angles.</a:t>
            </a:r>
          </a:p>
          <a:p>
            <a:pPr marL="228600" indent="-228600" eaLnBrk="1" hangingPunct="1">
              <a:lnSpc>
                <a:spcPct val="80000"/>
              </a:lnSpc>
              <a:spcBef>
                <a:spcPct val="50000"/>
              </a:spcBef>
            </a:pPr>
            <a:r>
              <a:rPr lang="en-US" sz="2400" smtClean="0"/>
              <a:t>Common application is in weld examination.</a:t>
            </a:r>
          </a:p>
        </p:txBody>
      </p:sp>
      <p:pic>
        <p:nvPicPr>
          <p:cNvPr id="130052" name="Picture 4" descr="Dsc01083"/>
          <p:cNvPicPr>
            <a:picLocks noGrp="1" noChangeAspect="1" noChangeArrowheads="1"/>
          </p:cNvPicPr>
          <p:nvPr>
            <p:ph type="clipArt" sz="half" idx="2"/>
          </p:nvPr>
        </p:nvPicPr>
        <p:blipFill>
          <a:blip r:embed="rId2">
            <a:lum bright="12000"/>
            <a:extLst>
              <a:ext uri="{28A0092B-C50C-407E-A947-70E740481C1C}">
                <a14:useLocalDpi xmlns:a14="http://schemas.microsoft.com/office/drawing/2010/main" val="0"/>
              </a:ext>
            </a:extLst>
          </a:blip>
          <a:srcRect/>
          <a:stretch>
            <a:fillRect/>
          </a:stretch>
        </p:blipFill>
        <p:spPr>
          <a:xfrm>
            <a:off x="5146675" y="3848100"/>
            <a:ext cx="3489325" cy="2298700"/>
          </a:xfrm>
        </p:spPr>
      </p:pic>
      <p:pic>
        <p:nvPicPr>
          <p:cNvPr id="130053" name="Picture 5" descr="anglebeam1x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1701800"/>
            <a:ext cx="25273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112358"/>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strips(downRight)">
                                      <p:cBhvr>
                                        <p:cTn id="7" dur="500"/>
                                        <p:tgtEl>
                                          <p:spTgt spid="130051">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animEffect transition="in" filter="strips(downRight)">
                                      <p:cBhvr>
                                        <p:cTn id="11" dur="500"/>
                                        <p:tgtEl>
                                          <p:spTgt spid="130051">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30051">
                                            <p:txEl>
                                              <p:pRg st="2" end="2"/>
                                            </p:txEl>
                                          </p:spTgt>
                                        </p:tgtEl>
                                        <p:attrNameLst>
                                          <p:attrName>style.visibility</p:attrName>
                                        </p:attrNameLst>
                                      </p:cBhvr>
                                      <p:to>
                                        <p:strVal val="visible"/>
                                      </p:to>
                                    </p:set>
                                    <p:animEffect transition="in" filter="strips(downRight)">
                                      <p:cBhvr>
                                        <p:cTn id="15" dur="500"/>
                                        <p:tgtEl>
                                          <p:spTgt spid="130051">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30051">
                                            <p:txEl>
                                              <p:pRg st="3" end="3"/>
                                            </p:txEl>
                                          </p:spTgt>
                                        </p:tgtEl>
                                        <p:attrNameLst>
                                          <p:attrName>style.visibility</p:attrName>
                                        </p:attrNameLst>
                                      </p:cBhvr>
                                      <p:to>
                                        <p:strVal val="visible"/>
                                      </p:to>
                                    </p:set>
                                    <p:animEffect transition="in" filter="strips(downRight)">
                                      <p:cBhvr>
                                        <p:cTn id="19" dur="500"/>
                                        <p:tgtEl>
                                          <p:spTgt spid="130051">
                                            <p:txEl>
                                              <p:pRg st="3" end="3"/>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0053"/>
                                        </p:tgtEl>
                                        <p:attrNameLst>
                                          <p:attrName>style.visibility</p:attrName>
                                        </p:attrNameLst>
                                      </p:cBhvr>
                                      <p:to>
                                        <p:strVal val="visible"/>
                                      </p:to>
                                    </p:set>
                                    <p:animEffect transition="in" filter="fade">
                                      <p:cBhvr>
                                        <p:cTn id="23" dur="2000"/>
                                        <p:tgtEl>
                                          <p:spTgt spid="130053"/>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130052"/>
                                        </p:tgtEl>
                                        <p:attrNameLst>
                                          <p:attrName>style.visibility</p:attrName>
                                        </p:attrNameLst>
                                      </p:cBhvr>
                                      <p:to>
                                        <p:strVal val="visible"/>
                                      </p:to>
                                    </p:set>
                                    <p:animEffect transition="in" filter="fade">
                                      <p:cBhvr>
                                        <p:cTn id="26" dur="2000"/>
                                        <p:tgtEl>
                                          <p:spTgt spid="130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P spid="13005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600" smtClean="0"/>
              <a:t>Transducers (cont.)</a:t>
            </a:r>
          </a:p>
        </p:txBody>
      </p:sp>
      <p:sp>
        <p:nvSpPr>
          <p:cNvPr id="131075" name="Rectangle 3"/>
          <p:cNvSpPr>
            <a:spLocks noGrp="1" noChangeArrowheads="1"/>
          </p:cNvSpPr>
          <p:nvPr>
            <p:ph type="body" sz="half" idx="1"/>
          </p:nvPr>
        </p:nvSpPr>
        <p:spPr>
          <a:xfrm>
            <a:off x="685800" y="1612900"/>
            <a:ext cx="4610100" cy="4114800"/>
          </a:xfrm>
        </p:spPr>
        <p:txBody>
          <a:bodyPr/>
          <a:lstStyle/>
          <a:p>
            <a:pPr marL="228600" indent="-228600" eaLnBrk="1" hangingPunct="1">
              <a:lnSpc>
                <a:spcPct val="90000"/>
              </a:lnSpc>
              <a:spcBef>
                <a:spcPct val="50000"/>
              </a:spcBef>
            </a:pPr>
            <a:r>
              <a:rPr lang="en-US" sz="2400" smtClean="0"/>
              <a:t>Immersion transducers are designed to transmit sound whereby the transducer and test specimen are immersed in a liquid coupling medium (usually water).</a:t>
            </a:r>
          </a:p>
          <a:p>
            <a:pPr marL="228600" indent="-228600" eaLnBrk="1" hangingPunct="1">
              <a:lnSpc>
                <a:spcPct val="90000"/>
              </a:lnSpc>
              <a:spcBef>
                <a:spcPct val="50000"/>
              </a:spcBef>
            </a:pPr>
            <a:r>
              <a:rPr lang="en-US" sz="2400" smtClean="0"/>
              <a:t>Immersion transducers</a:t>
            </a:r>
            <a:br>
              <a:rPr lang="en-US" sz="2400" smtClean="0"/>
            </a:br>
            <a:r>
              <a:rPr lang="en-US" sz="2400" smtClean="0"/>
              <a:t>are manufactured with</a:t>
            </a:r>
            <a:br>
              <a:rPr lang="en-US" sz="2400" smtClean="0"/>
            </a:br>
            <a:r>
              <a:rPr lang="en-US" sz="2400" smtClean="0"/>
              <a:t>planar, cylindrical or spherical acoustic </a:t>
            </a:r>
            <a:br>
              <a:rPr lang="en-US" sz="2400" smtClean="0"/>
            </a:br>
            <a:r>
              <a:rPr lang="en-US" sz="2400" smtClean="0"/>
              <a:t>lenses (focusing lens).</a:t>
            </a:r>
          </a:p>
        </p:txBody>
      </p:sp>
      <p:pic>
        <p:nvPicPr>
          <p:cNvPr id="131076" name="Picture 4" descr="Dsc01087"/>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521200" y="4356100"/>
            <a:ext cx="4102100" cy="1846263"/>
          </a:xfrm>
        </p:spPr>
      </p:pic>
      <p:pic>
        <p:nvPicPr>
          <p:cNvPr id="131077" name="Picture 5" descr="UTFo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238" y="1714500"/>
            <a:ext cx="3160712"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819846"/>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strips(downRight)">
                                      <p:cBhvr>
                                        <p:cTn id="7" dur="500"/>
                                        <p:tgtEl>
                                          <p:spTgt spid="131075">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31075">
                                            <p:txEl>
                                              <p:pRg st="1" end="1"/>
                                            </p:txEl>
                                          </p:spTgt>
                                        </p:tgtEl>
                                        <p:attrNameLst>
                                          <p:attrName>style.visibility</p:attrName>
                                        </p:attrNameLst>
                                      </p:cBhvr>
                                      <p:to>
                                        <p:strVal val="visible"/>
                                      </p:to>
                                    </p:set>
                                    <p:animEffect transition="in" filter="strips(downRight)">
                                      <p:cBhvr>
                                        <p:cTn id="11" dur="500"/>
                                        <p:tgtEl>
                                          <p:spTgt spid="131075">
                                            <p:txEl>
                                              <p:pRg st="1" end="1"/>
                                            </p:txEl>
                                          </p:spTgt>
                                        </p:tgtEl>
                                      </p:cBhvr>
                                    </p:animEffect>
                                  </p:childTnLst>
                                </p:cTn>
                              </p:par>
                            </p:childTnLst>
                          </p:cTn>
                        </p:par>
                        <p:par>
                          <p:cTn id="12" fill="hold" nodeType="afterGroup">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31077"/>
                                        </p:tgtEl>
                                        <p:attrNameLst>
                                          <p:attrName>style.visibility</p:attrName>
                                        </p:attrNameLst>
                                      </p:cBhvr>
                                      <p:to>
                                        <p:strVal val="visible"/>
                                      </p:to>
                                    </p:set>
                                    <p:animEffect transition="in" filter="randombar(horizontal)">
                                      <p:cBhvr>
                                        <p:cTn id="15" dur="500"/>
                                        <p:tgtEl>
                                          <p:spTgt spid="131077"/>
                                        </p:tgtEl>
                                      </p:cBhvr>
                                    </p:animEffect>
                                  </p:childTnLst>
                                </p:cTn>
                              </p:par>
                            </p:childTnLst>
                          </p:cTn>
                        </p:par>
                        <p:par>
                          <p:cTn id="16" fill="hold" nodeType="afterGroup">
                            <p:stCondLst>
                              <p:cond delay="1500"/>
                            </p:stCondLst>
                            <p:childTnLst>
                              <p:par>
                                <p:cTn id="17" presetID="14" presetClass="entr" presetSubtype="10" fill="hold" grpId="0" nodeType="afterEffect" nodePh="1">
                                  <p:stCondLst>
                                    <p:cond delay="0"/>
                                  </p:stCondLst>
                                  <p:endCondLst>
                                    <p:cond evt="begin" delay="0">
                                      <p:tn val="17"/>
                                    </p:cond>
                                  </p:endCondLst>
                                  <p:childTnLst>
                                    <p:set>
                                      <p:cBhvr>
                                        <p:cTn id="18" dur="1" fill="hold">
                                          <p:stCondLst>
                                            <p:cond delay="0"/>
                                          </p:stCondLst>
                                        </p:cTn>
                                        <p:tgtEl>
                                          <p:spTgt spid="131076"/>
                                        </p:tgtEl>
                                        <p:attrNameLst>
                                          <p:attrName>style.visibility</p:attrName>
                                        </p:attrNameLst>
                                      </p:cBhvr>
                                      <p:to>
                                        <p:strVal val="visible"/>
                                      </p:to>
                                    </p:set>
                                    <p:animEffect transition="in" filter="randombar(horizontal)">
                                      <p:cBhvr>
                                        <p:cTn id="19" dur="5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P spid="131076"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600" smtClean="0"/>
              <a:t>Instrumentation</a:t>
            </a:r>
          </a:p>
        </p:txBody>
      </p:sp>
      <p:sp>
        <p:nvSpPr>
          <p:cNvPr id="132099" name="Rectangle 3"/>
          <p:cNvSpPr>
            <a:spLocks noGrp="1" noChangeArrowheads="1"/>
          </p:cNvSpPr>
          <p:nvPr>
            <p:ph type="body" idx="1"/>
          </p:nvPr>
        </p:nvSpPr>
        <p:spPr>
          <a:xfrm>
            <a:off x="685800" y="1562100"/>
            <a:ext cx="7772400" cy="4584700"/>
          </a:xfrm>
        </p:spPr>
        <p:txBody>
          <a:bodyPr/>
          <a:lstStyle/>
          <a:p>
            <a:pPr eaLnBrk="1" hangingPunct="1">
              <a:lnSpc>
                <a:spcPct val="90000"/>
              </a:lnSpc>
              <a:spcBef>
                <a:spcPct val="40000"/>
              </a:spcBef>
            </a:pPr>
            <a:r>
              <a:rPr lang="en-US" sz="2400" smtClean="0"/>
              <a:t>Ultrasonic equipment is usually purchased to satisfy specific inspection needs, some users may purchase general purpose equipment to fulfill a number of inspection applications.</a:t>
            </a:r>
          </a:p>
          <a:p>
            <a:pPr eaLnBrk="1" hangingPunct="1">
              <a:lnSpc>
                <a:spcPct val="90000"/>
              </a:lnSpc>
              <a:spcBef>
                <a:spcPct val="40000"/>
              </a:spcBef>
            </a:pPr>
            <a:r>
              <a:rPr lang="en-US" sz="2400" smtClean="0"/>
              <a:t>Test equipment can be classified in a number of different ways, this may include portable or stationary, contact or immersion, manual or automated.</a:t>
            </a:r>
          </a:p>
          <a:p>
            <a:pPr eaLnBrk="1" hangingPunct="1">
              <a:lnSpc>
                <a:spcPct val="90000"/>
              </a:lnSpc>
              <a:spcBef>
                <a:spcPct val="40000"/>
              </a:spcBef>
            </a:pPr>
            <a:r>
              <a:rPr lang="en-US" sz="2400" smtClean="0"/>
              <a:t>Further classification of instruments commonly divides them into four general categories:  D-meters, Flaw detectors, Industrial and special application.</a:t>
            </a:r>
          </a:p>
        </p:txBody>
      </p:sp>
    </p:spTree>
    <p:extLst>
      <p:ext uri="{BB962C8B-B14F-4D97-AF65-F5344CB8AC3E}">
        <p14:creationId xmlns:p14="http://schemas.microsoft.com/office/powerpoint/2010/main" val="2164771425"/>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strips(downRight)">
                                      <p:cBhvr>
                                        <p:cTn id="7" dur="500"/>
                                        <p:tgtEl>
                                          <p:spTgt spid="132099">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32099">
                                            <p:txEl>
                                              <p:pRg st="1" end="1"/>
                                            </p:txEl>
                                          </p:spTgt>
                                        </p:tgtEl>
                                        <p:attrNameLst>
                                          <p:attrName>style.visibility</p:attrName>
                                        </p:attrNameLst>
                                      </p:cBhvr>
                                      <p:to>
                                        <p:strVal val="visible"/>
                                      </p:to>
                                    </p:set>
                                    <p:animEffect transition="in" filter="strips(downRight)">
                                      <p:cBhvr>
                                        <p:cTn id="11" dur="500"/>
                                        <p:tgtEl>
                                          <p:spTgt spid="132099">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32099">
                                            <p:txEl>
                                              <p:pRg st="2" end="2"/>
                                            </p:txEl>
                                          </p:spTgt>
                                        </p:tgtEl>
                                        <p:attrNameLst>
                                          <p:attrName>style.visibility</p:attrName>
                                        </p:attrNameLst>
                                      </p:cBhvr>
                                      <p:to>
                                        <p:strVal val="visible"/>
                                      </p:to>
                                    </p:set>
                                    <p:animEffect transition="in" filter="strips(downRight)">
                                      <p:cBhvr>
                                        <p:cTn id="15" dur="500"/>
                                        <p:tgtEl>
                                          <p:spTgt spid="132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600" smtClean="0"/>
              <a:t>Instrumentation (cont.)</a:t>
            </a:r>
          </a:p>
        </p:txBody>
      </p:sp>
      <p:sp>
        <p:nvSpPr>
          <p:cNvPr id="133123" name="Rectangle 3"/>
          <p:cNvSpPr>
            <a:spLocks noGrp="1" noChangeArrowheads="1"/>
          </p:cNvSpPr>
          <p:nvPr>
            <p:ph type="body" sz="half" idx="1"/>
          </p:nvPr>
        </p:nvSpPr>
        <p:spPr>
          <a:xfrm>
            <a:off x="666750" y="1628775"/>
            <a:ext cx="3952875" cy="2962275"/>
          </a:xfrm>
        </p:spPr>
        <p:txBody>
          <a:bodyPr/>
          <a:lstStyle/>
          <a:p>
            <a:pPr marL="228600" indent="-228600" eaLnBrk="1" hangingPunct="1">
              <a:lnSpc>
                <a:spcPct val="80000"/>
              </a:lnSpc>
              <a:spcBef>
                <a:spcPct val="40000"/>
              </a:spcBef>
              <a:tabLst>
                <a:tab pos="571500" algn="l"/>
              </a:tabLst>
            </a:pPr>
            <a:r>
              <a:rPr lang="en-US" sz="2400" smtClean="0"/>
              <a:t>D-meters or digital thickness gauge instruments provide the user with a digital (numeric) readout.</a:t>
            </a:r>
          </a:p>
          <a:p>
            <a:pPr marL="228600" indent="-228600" eaLnBrk="1" hangingPunct="1">
              <a:lnSpc>
                <a:spcPct val="80000"/>
              </a:lnSpc>
              <a:spcBef>
                <a:spcPct val="40000"/>
              </a:spcBef>
              <a:tabLst>
                <a:tab pos="571500" algn="l"/>
              </a:tabLst>
            </a:pPr>
            <a:r>
              <a:rPr lang="en-US" sz="2400" smtClean="0"/>
              <a:t>They are designed primarily for corrosion/erosion inspection applications.</a:t>
            </a:r>
          </a:p>
          <a:p>
            <a:pPr marL="228600" indent="-228600" eaLnBrk="1" hangingPunct="1">
              <a:lnSpc>
                <a:spcPct val="80000"/>
              </a:lnSpc>
              <a:spcBef>
                <a:spcPct val="40000"/>
              </a:spcBef>
              <a:buFontTx/>
              <a:buNone/>
              <a:tabLst>
                <a:tab pos="571500" algn="l"/>
              </a:tabLst>
            </a:pPr>
            <a:endParaRPr lang="en-US" sz="2400" smtClean="0"/>
          </a:p>
        </p:txBody>
      </p:sp>
      <p:pic>
        <p:nvPicPr>
          <p:cNvPr id="133124" name="Picture 4" descr="Dsc01071"/>
          <p:cNvPicPr>
            <a:picLocks noGrp="1" noChangeAspect="1" noChangeArrowheads="1"/>
          </p:cNvPicPr>
          <p:nvPr>
            <p:ph type="clipArt" sz="half" idx="2"/>
          </p:nvPr>
        </p:nvPicPr>
        <p:blipFill>
          <a:blip r:embed="rId2">
            <a:lum bright="24000" contrast="18000"/>
            <a:extLst>
              <a:ext uri="{28A0092B-C50C-407E-A947-70E740481C1C}">
                <a14:useLocalDpi xmlns:a14="http://schemas.microsoft.com/office/drawing/2010/main" val="0"/>
              </a:ext>
            </a:extLst>
          </a:blip>
          <a:srcRect/>
          <a:stretch>
            <a:fillRect/>
          </a:stretch>
        </p:blipFill>
        <p:spPr>
          <a:xfrm>
            <a:off x="4651375" y="1641475"/>
            <a:ext cx="1863725" cy="2701925"/>
          </a:xfrm>
        </p:spPr>
      </p:pic>
      <p:pic>
        <p:nvPicPr>
          <p:cNvPr id="133125" name="Picture 5" descr="Dsc01079"/>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a:off x="6638925" y="1636713"/>
            <a:ext cx="1992313"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6" name="Text Box 6"/>
          <p:cNvSpPr txBox="1">
            <a:spLocks noChangeArrowheads="1"/>
          </p:cNvSpPr>
          <p:nvPr/>
        </p:nvSpPr>
        <p:spPr bwMode="auto">
          <a:xfrm>
            <a:off x="627063" y="4573588"/>
            <a:ext cx="792638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40000"/>
              </a:spcBef>
              <a:buFontTx/>
              <a:buChar char="•"/>
            </a:pPr>
            <a:r>
              <a:rPr kumimoji="1" lang="en-US" b="1">
                <a:solidFill>
                  <a:schemeClr val="hlink"/>
                </a:solidFill>
                <a:latin typeface="Arial" charset="0"/>
              </a:rPr>
              <a:t>Some instruments provide the user with both a digital readout and a display of the signal.  A distinct advantage of these units is that they allow the user to evaluate the signal to ensure that the digital measurements are of the desired features.</a:t>
            </a:r>
          </a:p>
        </p:txBody>
      </p:sp>
    </p:spTree>
    <p:extLst>
      <p:ext uri="{BB962C8B-B14F-4D97-AF65-F5344CB8AC3E}">
        <p14:creationId xmlns:p14="http://schemas.microsoft.com/office/powerpoint/2010/main" val="2826466009"/>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strips(downRight)">
                                      <p:cBhvr>
                                        <p:cTn id="7" dur="500"/>
                                        <p:tgtEl>
                                          <p:spTgt spid="133123">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33123">
                                            <p:txEl>
                                              <p:pRg st="1" end="1"/>
                                            </p:txEl>
                                          </p:spTgt>
                                        </p:tgtEl>
                                        <p:attrNameLst>
                                          <p:attrName>style.visibility</p:attrName>
                                        </p:attrNameLst>
                                      </p:cBhvr>
                                      <p:to>
                                        <p:strVal val="visible"/>
                                      </p:to>
                                    </p:set>
                                    <p:animEffect transition="in" filter="strips(downRight)">
                                      <p:cBhvr>
                                        <p:cTn id="11" dur="500"/>
                                        <p:tgtEl>
                                          <p:spTgt spid="133123">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33126"/>
                                        </p:tgtEl>
                                        <p:attrNameLst>
                                          <p:attrName>style.visibility</p:attrName>
                                        </p:attrNameLst>
                                      </p:cBhvr>
                                      <p:to>
                                        <p:strVal val="visible"/>
                                      </p:to>
                                    </p:set>
                                    <p:animEffect transition="in" filter="strips(downRight)">
                                      <p:cBhvr>
                                        <p:cTn id="15" dur="500"/>
                                        <p:tgtEl>
                                          <p:spTgt spid="133126"/>
                                        </p:tgtEl>
                                      </p:cBhvr>
                                    </p:animEffect>
                                  </p:childTnLst>
                                </p:cTn>
                              </p:par>
                            </p:childTnLst>
                          </p:cTn>
                        </p:par>
                        <p:par>
                          <p:cTn id="16" fill="hold" nodeType="afterGroup">
                            <p:stCondLst>
                              <p:cond delay="1500"/>
                            </p:stCondLst>
                            <p:childTnLst>
                              <p:par>
                                <p:cTn id="17" presetID="18" presetClass="entr" presetSubtype="6" fill="hold" grpId="0" nodeType="afterEffect" nodePh="1">
                                  <p:stCondLst>
                                    <p:cond delay="0"/>
                                  </p:stCondLst>
                                  <p:endCondLst>
                                    <p:cond evt="begin" delay="0">
                                      <p:tn val="17"/>
                                    </p:cond>
                                  </p:endCondLst>
                                  <p:childTnLst>
                                    <p:set>
                                      <p:cBhvr>
                                        <p:cTn id="18" dur="1" fill="hold">
                                          <p:stCondLst>
                                            <p:cond delay="0"/>
                                          </p:stCondLst>
                                        </p:cTn>
                                        <p:tgtEl>
                                          <p:spTgt spid="133124"/>
                                        </p:tgtEl>
                                        <p:attrNameLst>
                                          <p:attrName>style.visibility</p:attrName>
                                        </p:attrNameLst>
                                      </p:cBhvr>
                                      <p:to>
                                        <p:strVal val="visible"/>
                                      </p:to>
                                    </p:set>
                                    <p:animEffect transition="in" filter="strips(downRight)">
                                      <p:cBhvr>
                                        <p:cTn id="19" dur="500"/>
                                        <p:tgtEl>
                                          <p:spTgt spid="133124"/>
                                        </p:tgtEl>
                                      </p:cBhvr>
                                    </p:animEffect>
                                  </p:childTnLst>
                                </p:cTn>
                              </p:par>
                            </p:childTnLst>
                          </p:cTn>
                        </p:par>
                        <p:par>
                          <p:cTn id="20" fill="hold" nodeType="afterGroup">
                            <p:stCondLst>
                              <p:cond delay="2000"/>
                            </p:stCondLst>
                            <p:childTnLst>
                              <p:par>
                                <p:cTn id="21" presetID="18" presetClass="entr" presetSubtype="6" fill="hold" nodeType="afterEffect">
                                  <p:stCondLst>
                                    <p:cond delay="0"/>
                                  </p:stCondLst>
                                  <p:childTnLst>
                                    <p:set>
                                      <p:cBhvr>
                                        <p:cTn id="22" dur="1" fill="hold">
                                          <p:stCondLst>
                                            <p:cond delay="0"/>
                                          </p:stCondLst>
                                        </p:cTn>
                                        <p:tgtEl>
                                          <p:spTgt spid="133125"/>
                                        </p:tgtEl>
                                        <p:attrNameLst>
                                          <p:attrName>style.visibility</p:attrName>
                                        </p:attrNameLst>
                                      </p:cBhvr>
                                      <p:to>
                                        <p:strVal val="visible"/>
                                      </p:to>
                                    </p:set>
                                    <p:animEffect transition="in" filter="strips(downRight)">
                                      <p:cBhvr>
                                        <p:cTn id="23" dur="500"/>
                                        <p:tgtEl>
                                          <p:spTgt spid="133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P spid="133124" grpId="0"/>
      <p:bldP spid="13312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600" smtClean="0"/>
              <a:t>Instrumentation (cont.)</a:t>
            </a:r>
          </a:p>
        </p:txBody>
      </p:sp>
      <p:sp>
        <p:nvSpPr>
          <p:cNvPr id="134147" name="Rectangle 3"/>
          <p:cNvSpPr>
            <a:spLocks noGrp="1" noChangeArrowheads="1"/>
          </p:cNvSpPr>
          <p:nvPr>
            <p:ph type="body" sz="half" idx="1"/>
          </p:nvPr>
        </p:nvSpPr>
        <p:spPr>
          <a:xfrm>
            <a:off x="803275" y="1647825"/>
            <a:ext cx="4343400" cy="4419600"/>
          </a:xfrm>
        </p:spPr>
        <p:txBody>
          <a:bodyPr/>
          <a:lstStyle/>
          <a:p>
            <a:pPr marL="228600" indent="-228600" eaLnBrk="1" hangingPunct="1">
              <a:lnSpc>
                <a:spcPct val="80000"/>
              </a:lnSpc>
              <a:spcBef>
                <a:spcPct val="50000"/>
              </a:spcBef>
              <a:tabLst>
                <a:tab pos="342900" algn="l"/>
              </a:tabLst>
            </a:pPr>
            <a:r>
              <a:rPr lang="en-US" sz="2400" smtClean="0"/>
              <a:t>Flaw detectors are  instruments designed primarily for the inspection of components for defects.</a:t>
            </a:r>
          </a:p>
          <a:p>
            <a:pPr marL="228600" indent="-228600" eaLnBrk="1" hangingPunct="1">
              <a:lnSpc>
                <a:spcPct val="80000"/>
              </a:lnSpc>
              <a:spcBef>
                <a:spcPct val="50000"/>
              </a:spcBef>
              <a:tabLst>
                <a:tab pos="342900" algn="l"/>
              </a:tabLst>
            </a:pPr>
            <a:r>
              <a:rPr lang="en-US" sz="2400" smtClean="0"/>
              <a:t>However, the signal can be evaluated to obtain other information such as material thickness values.</a:t>
            </a:r>
          </a:p>
          <a:p>
            <a:pPr marL="228600" indent="-228600" eaLnBrk="1" hangingPunct="1">
              <a:lnSpc>
                <a:spcPct val="80000"/>
              </a:lnSpc>
              <a:spcBef>
                <a:spcPct val="50000"/>
              </a:spcBef>
              <a:tabLst>
                <a:tab pos="342900" algn="l"/>
              </a:tabLst>
            </a:pPr>
            <a:r>
              <a:rPr lang="en-US" sz="2400" smtClean="0"/>
              <a:t>Both analog and digital display.</a:t>
            </a:r>
          </a:p>
          <a:p>
            <a:pPr marL="228600" indent="-228600" eaLnBrk="1" hangingPunct="1">
              <a:lnSpc>
                <a:spcPct val="80000"/>
              </a:lnSpc>
              <a:spcBef>
                <a:spcPct val="50000"/>
              </a:spcBef>
              <a:tabLst>
                <a:tab pos="342900" algn="l"/>
              </a:tabLst>
            </a:pPr>
            <a:r>
              <a:rPr lang="en-US" sz="2400" smtClean="0"/>
              <a:t>Offer the user options of gating horizontal sweep and amplitude threshold.</a:t>
            </a:r>
          </a:p>
          <a:p>
            <a:pPr marL="228600" indent="-228600" eaLnBrk="1" hangingPunct="1">
              <a:lnSpc>
                <a:spcPct val="80000"/>
              </a:lnSpc>
              <a:buFontTx/>
              <a:buNone/>
              <a:tabLst>
                <a:tab pos="342900" algn="l"/>
              </a:tabLst>
            </a:pPr>
            <a:r>
              <a:rPr lang="en-US" sz="1600" smtClean="0"/>
              <a:t>	</a:t>
            </a:r>
          </a:p>
        </p:txBody>
      </p:sp>
      <p:pic>
        <p:nvPicPr>
          <p:cNvPr id="134148" name="Picture 4" descr="Dsc0107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56200" y="3838575"/>
            <a:ext cx="3590925" cy="2465388"/>
          </a:xfrm>
        </p:spPr>
      </p:pic>
      <p:pic>
        <p:nvPicPr>
          <p:cNvPr id="134149" name="Picture 5" descr="Dsc010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088" y="1695450"/>
            <a:ext cx="3611562"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153745"/>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strips(downRight)">
                                      <p:cBhvr>
                                        <p:cTn id="7" dur="500"/>
                                        <p:tgtEl>
                                          <p:spTgt spid="134147">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34147">
                                            <p:txEl>
                                              <p:pRg st="1" end="1"/>
                                            </p:txEl>
                                          </p:spTgt>
                                        </p:tgtEl>
                                        <p:attrNameLst>
                                          <p:attrName>style.visibility</p:attrName>
                                        </p:attrNameLst>
                                      </p:cBhvr>
                                      <p:to>
                                        <p:strVal val="visible"/>
                                      </p:to>
                                    </p:set>
                                    <p:animEffect transition="in" filter="strips(downRight)">
                                      <p:cBhvr>
                                        <p:cTn id="11" dur="500"/>
                                        <p:tgtEl>
                                          <p:spTgt spid="134147">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34147">
                                            <p:txEl>
                                              <p:pRg st="2" end="2"/>
                                            </p:txEl>
                                          </p:spTgt>
                                        </p:tgtEl>
                                        <p:attrNameLst>
                                          <p:attrName>style.visibility</p:attrName>
                                        </p:attrNameLst>
                                      </p:cBhvr>
                                      <p:to>
                                        <p:strVal val="visible"/>
                                      </p:to>
                                    </p:set>
                                    <p:animEffect transition="in" filter="strips(downRight)">
                                      <p:cBhvr>
                                        <p:cTn id="15" dur="500"/>
                                        <p:tgtEl>
                                          <p:spTgt spid="134147">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34147">
                                            <p:txEl>
                                              <p:pRg st="3" end="3"/>
                                            </p:txEl>
                                          </p:spTgt>
                                        </p:tgtEl>
                                        <p:attrNameLst>
                                          <p:attrName>style.visibility</p:attrName>
                                        </p:attrNameLst>
                                      </p:cBhvr>
                                      <p:to>
                                        <p:strVal val="visible"/>
                                      </p:to>
                                    </p:set>
                                    <p:animEffect transition="in" filter="strips(downRight)">
                                      <p:cBhvr>
                                        <p:cTn id="19" dur="500"/>
                                        <p:tgtEl>
                                          <p:spTgt spid="134147">
                                            <p:txEl>
                                              <p:pRg st="3" end="3"/>
                                            </p:txEl>
                                          </p:spTgt>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34147">
                                            <p:txEl>
                                              <p:pRg st="4" end="4"/>
                                            </p:txEl>
                                          </p:spTgt>
                                        </p:tgtEl>
                                        <p:attrNameLst>
                                          <p:attrName>style.visibility</p:attrName>
                                        </p:attrNameLst>
                                      </p:cBhvr>
                                      <p:to>
                                        <p:strVal val="visible"/>
                                      </p:to>
                                    </p:set>
                                    <p:animEffect transition="in" filter="strips(downRight)">
                                      <p:cBhvr>
                                        <p:cTn id="23" dur="500"/>
                                        <p:tgtEl>
                                          <p:spTgt spid="134147">
                                            <p:txEl>
                                              <p:pRg st="4" end="4"/>
                                            </p:txEl>
                                          </p:spTgt>
                                        </p:tgtEl>
                                      </p:cBhvr>
                                    </p:animEffect>
                                  </p:childTnLst>
                                </p:cTn>
                              </p:par>
                            </p:childTnLst>
                          </p:cTn>
                        </p:par>
                        <p:par>
                          <p:cTn id="24" fill="hold" nodeType="afterGroup">
                            <p:stCondLst>
                              <p:cond delay="2500"/>
                            </p:stCondLst>
                            <p:childTnLst>
                              <p:par>
                                <p:cTn id="25" presetID="12" presetClass="entr" presetSubtype="1" fill="hold" nodeType="afterEffect">
                                  <p:stCondLst>
                                    <p:cond delay="0"/>
                                  </p:stCondLst>
                                  <p:childTnLst>
                                    <p:set>
                                      <p:cBhvr>
                                        <p:cTn id="26" dur="1" fill="hold">
                                          <p:stCondLst>
                                            <p:cond delay="0"/>
                                          </p:stCondLst>
                                        </p:cTn>
                                        <p:tgtEl>
                                          <p:spTgt spid="134149"/>
                                        </p:tgtEl>
                                        <p:attrNameLst>
                                          <p:attrName>style.visibility</p:attrName>
                                        </p:attrNameLst>
                                      </p:cBhvr>
                                      <p:to>
                                        <p:strVal val="visible"/>
                                      </p:to>
                                    </p:set>
                                    <p:animEffect transition="in" filter="slide(fromTop)">
                                      <p:cBhvr>
                                        <p:cTn id="27" dur="500"/>
                                        <p:tgtEl>
                                          <p:spTgt spid="134149"/>
                                        </p:tgtEl>
                                      </p:cBhvr>
                                    </p:animEffect>
                                  </p:childTnLst>
                                </p:cTn>
                              </p:par>
                            </p:childTnLst>
                          </p:cTn>
                        </p:par>
                        <p:par>
                          <p:cTn id="28" fill="hold" nodeType="afterGroup">
                            <p:stCondLst>
                              <p:cond delay="3000"/>
                            </p:stCondLst>
                            <p:childTnLst>
                              <p:par>
                                <p:cTn id="29" presetID="12" presetClass="entr" presetSubtype="1" fill="hold" grpId="0" nodeType="afterEffect" nodePh="1">
                                  <p:stCondLst>
                                    <p:cond delay="0"/>
                                  </p:stCondLst>
                                  <p:endCondLst>
                                    <p:cond evt="begin" delay="0">
                                      <p:tn val="29"/>
                                    </p:cond>
                                  </p:endCondLst>
                                  <p:childTnLst>
                                    <p:set>
                                      <p:cBhvr>
                                        <p:cTn id="30" dur="1" fill="hold">
                                          <p:stCondLst>
                                            <p:cond delay="0"/>
                                          </p:stCondLst>
                                        </p:cTn>
                                        <p:tgtEl>
                                          <p:spTgt spid="134148"/>
                                        </p:tgtEl>
                                        <p:attrNameLst>
                                          <p:attrName>style.visibility</p:attrName>
                                        </p:attrNameLst>
                                      </p:cBhvr>
                                      <p:to>
                                        <p:strVal val="visible"/>
                                      </p:to>
                                    </p:set>
                                    <p:animEffect transition="in" filter="slide(fromTop)">
                                      <p:cBhvr>
                                        <p:cTn id="31" dur="500"/>
                                        <p:tgtEl>
                                          <p:spTgt spid="13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p:bldP spid="134148"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600" smtClean="0"/>
              <a:t>Instrumentation (cont.)</a:t>
            </a:r>
          </a:p>
        </p:txBody>
      </p:sp>
      <p:sp>
        <p:nvSpPr>
          <p:cNvPr id="135171" name="Rectangle 3"/>
          <p:cNvSpPr>
            <a:spLocks noGrp="1" noChangeArrowheads="1"/>
          </p:cNvSpPr>
          <p:nvPr>
            <p:ph type="body" sz="half" idx="1"/>
          </p:nvPr>
        </p:nvSpPr>
        <p:spPr>
          <a:xfrm>
            <a:off x="673100" y="1676400"/>
            <a:ext cx="4114800" cy="4114800"/>
          </a:xfrm>
        </p:spPr>
        <p:txBody>
          <a:bodyPr/>
          <a:lstStyle/>
          <a:p>
            <a:pPr marL="228600" indent="-228600" eaLnBrk="1" hangingPunct="1">
              <a:lnSpc>
                <a:spcPct val="80000"/>
              </a:lnSpc>
              <a:spcBef>
                <a:spcPct val="40000"/>
              </a:spcBef>
              <a:tabLst>
                <a:tab pos="228600" algn="l"/>
              </a:tabLst>
            </a:pPr>
            <a:r>
              <a:rPr lang="en-US" sz="2400" smtClean="0"/>
              <a:t>Industrial flaw detection instruments, provide users with more options than standard flaw detectors.</a:t>
            </a:r>
          </a:p>
          <a:p>
            <a:pPr marL="228600" indent="-228600" eaLnBrk="1" hangingPunct="1">
              <a:lnSpc>
                <a:spcPct val="80000"/>
              </a:lnSpc>
              <a:spcBef>
                <a:spcPct val="40000"/>
              </a:spcBef>
              <a:tabLst>
                <a:tab pos="228600" algn="l"/>
              </a:tabLst>
            </a:pPr>
            <a:r>
              <a:rPr lang="en-US" sz="2400" smtClean="0"/>
              <a:t>May be modulated units allowing users to tailor the instrument for their specific needs. </a:t>
            </a:r>
          </a:p>
          <a:p>
            <a:pPr marL="228600" indent="-228600" eaLnBrk="1" hangingPunct="1">
              <a:lnSpc>
                <a:spcPct val="80000"/>
              </a:lnSpc>
              <a:spcBef>
                <a:spcPct val="40000"/>
              </a:spcBef>
              <a:tabLst>
                <a:tab pos="228600" algn="l"/>
              </a:tabLst>
            </a:pPr>
            <a:r>
              <a:rPr lang="en-US" sz="2400" smtClean="0"/>
              <a:t>Generally not as portable as standard flaw detectors.</a:t>
            </a:r>
          </a:p>
        </p:txBody>
      </p:sp>
      <p:pic>
        <p:nvPicPr>
          <p:cNvPr id="135172" name="Picture 4" descr="Dsc01073"/>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972050" y="4102100"/>
            <a:ext cx="3810000" cy="2092325"/>
          </a:xfrm>
        </p:spPr>
      </p:pic>
      <p:pic>
        <p:nvPicPr>
          <p:cNvPr id="135173" name="Picture 5" descr="Dsc010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89100"/>
            <a:ext cx="381000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834654"/>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strips(downRight)">
                                      <p:cBhvr>
                                        <p:cTn id="7" dur="500"/>
                                        <p:tgtEl>
                                          <p:spTgt spid="135171">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35171">
                                            <p:txEl>
                                              <p:pRg st="1" end="1"/>
                                            </p:txEl>
                                          </p:spTgt>
                                        </p:tgtEl>
                                        <p:attrNameLst>
                                          <p:attrName>style.visibility</p:attrName>
                                        </p:attrNameLst>
                                      </p:cBhvr>
                                      <p:to>
                                        <p:strVal val="visible"/>
                                      </p:to>
                                    </p:set>
                                    <p:animEffect transition="in" filter="strips(downRight)">
                                      <p:cBhvr>
                                        <p:cTn id="11" dur="500"/>
                                        <p:tgtEl>
                                          <p:spTgt spid="135171">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35171">
                                            <p:txEl>
                                              <p:pRg st="2" end="2"/>
                                            </p:txEl>
                                          </p:spTgt>
                                        </p:tgtEl>
                                        <p:attrNameLst>
                                          <p:attrName>style.visibility</p:attrName>
                                        </p:attrNameLst>
                                      </p:cBhvr>
                                      <p:to>
                                        <p:strVal val="visible"/>
                                      </p:to>
                                    </p:set>
                                    <p:animEffect transition="in" filter="strips(downRight)">
                                      <p:cBhvr>
                                        <p:cTn id="15" dur="500"/>
                                        <p:tgtEl>
                                          <p:spTgt spid="135171">
                                            <p:txEl>
                                              <p:pRg st="2" end="2"/>
                                            </p:txEl>
                                          </p:spTgt>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35173"/>
                                        </p:tgtEl>
                                        <p:attrNameLst>
                                          <p:attrName>style.visibility</p:attrName>
                                        </p:attrNameLst>
                                      </p:cBhvr>
                                      <p:to>
                                        <p:strVal val="visible"/>
                                      </p:to>
                                    </p:set>
                                    <p:animEffect transition="in" filter="dissolve">
                                      <p:cBhvr>
                                        <p:cTn id="19" dur="500"/>
                                        <p:tgtEl>
                                          <p:spTgt spid="135173"/>
                                        </p:tgtEl>
                                      </p:cBhvr>
                                    </p:animEffect>
                                  </p:childTnLst>
                                </p:cTn>
                              </p:par>
                            </p:childTnLst>
                          </p:cTn>
                        </p:par>
                        <p:par>
                          <p:cTn id="20" fill="hold" nodeType="afterGroup">
                            <p:stCondLst>
                              <p:cond delay="2000"/>
                            </p:stCondLst>
                            <p:childTnLst>
                              <p:par>
                                <p:cTn id="21" presetID="9"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35172"/>
                                        </p:tgtEl>
                                        <p:attrNameLst>
                                          <p:attrName>style.visibility</p:attrName>
                                        </p:attrNameLst>
                                      </p:cBhvr>
                                      <p:to>
                                        <p:strVal val="visible"/>
                                      </p:to>
                                    </p:set>
                                    <p:animEffect transition="in" filter="dissolve">
                                      <p:cBhvr>
                                        <p:cTn id="23" dur="500"/>
                                        <p:tgtEl>
                                          <p:spTgt spid="135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P spid="1351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40" y="337642"/>
            <a:ext cx="8072120" cy="2367280"/>
          </a:xfrm>
          <a:prstGeom prst="rect">
            <a:avLst/>
          </a:prstGeom>
        </p:spPr>
        <p:txBody>
          <a:bodyPr vert="horz" wrap="square" lIns="0" tIns="195580" rIns="0" bIns="0" rtlCol="0">
            <a:spAutoFit/>
          </a:bodyPr>
          <a:lstStyle/>
          <a:p>
            <a:pPr marL="355600" indent="-343535">
              <a:lnSpc>
                <a:spcPct val="100000"/>
              </a:lnSpc>
              <a:spcBef>
                <a:spcPts val="1540"/>
              </a:spcBef>
              <a:buFont typeface="Arial"/>
              <a:buChar char="•"/>
              <a:tabLst>
                <a:tab pos="355600" algn="l"/>
                <a:tab pos="356235" algn="l"/>
              </a:tabLst>
            </a:pPr>
            <a:r>
              <a:rPr sz="2400" spc="-30" dirty="0">
                <a:latin typeface="Times New Roman"/>
                <a:cs typeface="Times New Roman"/>
              </a:rPr>
              <a:t>Wetting</a:t>
            </a:r>
            <a:r>
              <a:rPr sz="2400" spc="95" dirty="0">
                <a:latin typeface="Times New Roman"/>
                <a:cs typeface="Times New Roman"/>
              </a:rPr>
              <a:t> </a:t>
            </a:r>
            <a:r>
              <a:rPr sz="2400" spc="-5" dirty="0">
                <a:latin typeface="Times New Roman"/>
                <a:cs typeface="Times New Roman"/>
              </a:rPr>
              <a:t>characteristics</a:t>
            </a:r>
            <a:r>
              <a:rPr sz="2400" spc="114" dirty="0">
                <a:latin typeface="Times New Roman"/>
                <a:cs typeface="Times New Roman"/>
              </a:rPr>
              <a:t> </a:t>
            </a:r>
            <a:r>
              <a:rPr sz="2400" spc="-10" dirty="0">
                <a:latin typeface="Times New Roman"/>
                <a:cs typeface="Times New Roman"/>
              </a:rPr>
              <a:t>as</a:t>
            </a:r>
            <a:r>
              <a:rPr sz="2400" spc="105" dirty="0">
                <a:latin typeface="Times New Roman"/>
                <a:cs typeface="Times New Roman"/>
              </a:rPr>
              <a:t> </a:t>
            </a:r>
            <a:r>
              <a:rPr sz="2400" spc="-5" dirty="0">
                <a:latin typeface="Times New Roman"/>
                <a:cs typeface="Times New Roman"/>
              </a:rPr>
              <a:t>evaluated</a:t>
            </a:r>
            <a:r>
              <a:rPr sz="2400" spc="100" dirty="0">
                <a:latin typeface="Times New Roman"/>
                <a:cs typeface="Times New Roman"/>
              </a:rPr>
              <a:t> </a:t>
            </a:r>
            <a:r>
              <a:rPr sz="2400" spc="-5" dirty="0">
                <a:latin typeface="Times New Roman"/>
                <a:cs typeface="Times New Roman"/>
              </a:rPr>
              <a:t>by</a:t>
            </a:r>
            <a:r>
              <a:rPr sz="2400" spc="105" dirty="0">
                <a:latin typeface="Times New Roman"/>
                <a:cs typeface="Times New Roman"/>
              </a:rPr>
              <a:t> </a:t>
            </a:r>
            <a:r>
              <a:rPr sz="2400" spc="-5" dirty="0">
                <a:latin typeface="Times New Roman"/>
                <a:cs typeface="Times New Roman"/>
              </a:rPr>
              <a:t>the</a:t>
            </a:r>
            <a:r>
              <a:rPr sz="2400" spc="114" dirty="0">
                <a:latin typeface="Times New Roman"/>
                <a:cs typeface="Times New Roman"/>
              </a:rPr>
              <a:t> </a:t>
            </a:r>
            <a:r>
              <a:rPr sz="2400" spc="-5" dirty="0">
                <a:latin typeface="Times New Roman"/>
                <a:cs typeface="Times New Roman"/>
              </a:rPr>
              <a:t>angle,</a:t>
            </a:r>
            <a:r>
              <a:rPr sz="2400" spc="100" dirty="0">
                <a:latin typeface="Times New Roman"/>
                <a:cs typeface="Times New Roman"/>
              </a:rPr>
              <a:t> </a:t>
            </a:r>
            <a:r>
              <a:rPr sz="2400" dirty="0">
                <a:latin typeface="Times New Roman"/>
                <a:cs typeface="Times New Roman"/>
              </a:rPr>
              <a:t>θ,</a:t>
            </a:r>
            <a:r>
              <a:rPr sz="2400" spc="110" dirty="0">
                <a:latin typeface="Times New Roman"/>
                <a:cs typeface="Times New Roman"/>
              </a:rPr>
              <a:t> </a:t>
            </a:r>
            <a:r>
              <a:rPr sz="2400" spc="-5" dirty="0">
                <a:latin typeface="Times New Roman"/>
                <a:cs typeface="Times New Roman"/>
              </a:rPr>
              <a:t>between</a:t>
            </a:r>
            <a:r>
              <a:rPr sz="2400" spc="95" dirty="0">
                <a:latin typeface="Times New Roman"/>
                <a:cs typeface="Times New Roman"/>
              </a:rPr>
              <a:t> </a:t>
            </a:r>
            <a:r>
              <a:rPr sz="2400" dirty="0">
                <a:latin typeface="Times New Roman"/>
                <a:cs typeface="Times New Roman"/>
              </a:rPr>
              <a:t>a</a:t>
            </a:r>
            <a:endParaRPr sz="2400">
              <a:latin typeface="Times New Roman"/>
              <a:cs typeface="Times New Roman"/>
            </a:endParaRPr>
          </a:p>
          <a:p>
            <a:pPr marL="355600">
              <a:lnSpc>
                <a:spcPct val="100000"/>
              </a:lnSpc>
              <a:spcBef>
                <a:spcPts val="1440"/>
              </a:spcBef>
            </a:pPr>
            <a:r>
              <a:rPr sz="2400" dirty="0">
                <a:latin typeface="Times New Roman"/>
                <a:cs typeface="Times New Roman"/>
              </a:rPr>
              <a:t>droplet of liquid and a solid</a:t>
            </a:r>
            <a:r>
              <a:rPr sz="2400" spc="-70" dirty="0">
                <a:latin typeface="Times New Roman"/>
                <a:cs typeface="Times New Roman"/>
              </a:rPr>
              <a:t> </a:t>
            </a:r>
            <a:r>
              <a:rPr sz="2400" dirty="0">
                <a:latin typeface="Times New Roman"/>
                <a:cs typeface="Times New Roman"/>
              </a:rPr>
              <a:t>surface.</a:t>
            </a:r>
            <a:endParaRPr sz="2400">
              <a:latin typeface="Times New Roman"/>
              <a:cs typeface="Times New Roman"/>
            </a:endParaRPr>
          </a:p>
          <a:p>
            <a:pPr marL="355600" indent="-343535">
              <a:lnSpc>
                <a:spcPct val="100000"/>
              </a:lnSpc>
              <a:spcBef>
                <a:spcPts val="2020"/>
              </a:spcBef>
              <a:buFont typeface="Arial"/>
              <a:buChar char="•"/>
              <a:tabLst>
                <a:tab pos="355600" algn="l"/>
                <a:tab pos="356235" algn="l"/>
              </a:tabLst>
            </a:pPr>
            <a:r>
              <a:rPr sz="2400" dirty="0">
                <a:latin typeface="Times New Roman"/>
                <a:cs typeface="Times New Roman"/>
              </a:rPr>
              <a:t>Good wetting is obtained when θ&lt; 90°</a:t>
            </a:r>
            <a:r>
              <a:rPr sz="2400" spc="-75" dirty="0">
                <a:latin typeface="Times New Roman"/>
                <a:cs typeface="Times New Roman"/>
              </a:rPr>
              <a:t> </a:t>
            </a:r>
            <a:r>
              <a:rPr sz="2400" dirty="0">
                <a:latin typeface="Times New Roman"/>
                <a:cs typeface="Times New Roman"/>
              </a:rPr>
              <a:t>(a);</a:t>
            </a:r>
            <a:endParaRPr sz="2400">
              <a:latin typeface="Times New Roman"/>
              <a:cs typeface="Times New Roman"/>
            </a:endParaRPr>
          </a:p>
          <a:p>
            <a:pPr marL="355600" indent="-343535">
              <a:lnSpc>
                <a:spcPct val="100000"/>
              </a:lnSpc>
              <a:spcBef>
                <a:spcPts val="2014"/>
              </a:spcBef>
              <a:buFont typeface="Arial"/>
              <a:buChar char="•"/>
              <a:tabLst>
                <a:tab pos="355600" algn="l"/>
                <a:tab pos="356235" algn="l"/>
              </a:tabLst>
            </a:pPr>
            <a:r>
              <a:rPr sz="2400" dirty="0">
                <a:latin typeface="Times New Roman"/>
                <a:cs typeface="Times New Roman"/>
              </a:rPr>
              <a:t>poor wetting, when θ ≥ 90° (b) and</a:t>
            </a:r>
            <a:r>
              <a:rPr sz="2400" spc="-55" dirty="0">
                <a:latin typeface="Times New Roman"/>
                <a:cs typeface="Times New Roman"/>
              </a:rPr>
              <a:t> </a:t>
            </a:r>
            <a:r>
              <a:rPr sz="2400" dirty="0">
                <a:latin typeface="Times New Roman"/>
                <a:cs typeface="Times New Roman"/>
              </a:rPr>
              <a:t>(c).</a:t>
            </a:r>
            <a:endParaRPr sz="2400">
              <a:latin typeface="Times New Roman"/>
              <a:cs typeface="Times New Roman"/>
            </a:endParaRPr>
          </a:p>
        </p:txBody>
      </p:sp>
      <p:sp>
        <p:nvSpPr>
          <p:cNvPr id="3" name="object 3"/>
          <p:cNvSpPr/>
          <p:nvPr/>
        </p:nvSpPr>
        <p:spPr>
          <a:xfrm>
            <a:off x="0" y="3276600"/>
            <a:ext cx="9144000" cy="321477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601434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600" smtClean="0"/>
              <a:t>Instrumentation (cont.)</a:t>
            </a:r>
          </a:p>
        </p:txBody>
      </p:sp>
      <p:sp>
        <p:nvSpPr>
          <p:cNvPr id="136195" name="Rectangle 3"/>
          <p:cNvSpPr>
            <a:spLocks noGrp="1" noChangeArrowheads="1"/>
          </p:cNvSpPr>
          <p:nvPr>
            <p:ph type="body" sz="half" idx="1"/>
          </p:nvPr>
        </p:nvSpPr>
        <p:spPr>
          <a:xfrm>
            <a:off x="619125" y="1587500"/>
            <a:ext cx="4133850" cy="4953000"/>
          </a:xfrm>
        </p:spPr>
        <p:txBody>
          <a:bodyPr/>
          <a:lstStyle/>
          <a:p>
            <a:pPr marL="171450" indent="-171450" eaLnBrk="1" hangingPunct="1">
              <a:lnSpc>
                <a:spcPct val="80000"/>
              </a:lnSpc>
              <a:spcBef>
                <a:spcPct val="40000"/>
              </a:spcBef>
              <a:tabLst>
                <a:tab pos="228600" algn="l"/>
              </a:tabLst>
            </a:pPr>
            <a:r>
              <a:rPr lang="en-US" sz="2000" smtClean="0"/>
              <a:t>Immersion ultrasonic scanning systems are used for automated data acquisition and imaging.</a:t>
            </a:r>
          </a:p>
          <a:p>
            <a:pPr marL="171450" indent="-171450" eaLnBrk="1" hangingPunct="1">
              <a:lnSpc>
                <a:spcPct val="80000"/>
              </a:lnSpc>
              <a:spcBef>
                <a:spcPct val="40000"/>
              </a:spcBef>
              <a:tabLst>
                <a:tab pos="228600" algn="l"/>
              </a:tabLst>
            </a:pPr>
            <a:r>
              <a:rPr lang="en-US" sz="2000" smtClean="0"/>
              <a:t>They integrate an immersion tank, ultrasonic instrumentation, a scanning bridge, and computer controls.</a:t>
            </a:r>
          </a:p>
          <a:p>
            <a:pPr marL="171450" indent="-171450" eaLnBrk="1" hangingPunct="1">
              <a:lnSpc>
                <a:spcPct val="80000"/>
              </a:lnSpc>
              <a:spcBef>
                <a:spcPct val="40000"/>
              </a:spcBef>
              <a:tabLst>
                <a:tab pos="228600" algn="l"/>
              </a:tabLst>
            </a:pPr>
            <a:r>
              <a:rPr lang="en-US" sz="2000" smtClean="0"/>
              <a:t>The signal strength and/or the time-of-flight of the signal is measured for every point in the scan plan.  </a:t>
            </a:r>
          </a:p>
          <a:p>
            <a:pPr marL="171450" indent="-171450" eaLnBrk="1" hangingPunct="1">
              <a:lnSpc>
                <a:spcPct val="80000"/>
              </a:lnSpc>
              <a:spcBef>
                <a:spcPct val="40000"/>
              </a:spcBef>
              <a:tabLst>
                <a:tab pos="228600" algn="l"/>
              </a:tabLst>
            </a:pPr>
            <a:r>
              <a:rPr lang="en-US" sz="2000" smtClean="0"/>
              <a:t>The value of the data is plotted using colors or shades of gray to produce detailed images of the surface or internal features of a component. </a:t>
            </a:r>
          </a:p>
        </p:txBody>
      </p:sp>
      <p:pic>
        <p:nvPicPr>
          <p:cNvPr id="136196" name="Picture 4" descr="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238" y="3556000"/>
            <a:ext cx="386397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Picture 5" descr="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888" y="1646238"/>
            <a:ext cx="38385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837991"/>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strips(downRight)">
                                      <p:cBhvr>
                                        <p:cTn id="7" dur="500"/>
                                        <p:tgtEl>
                                          <p:spTgt spid="136195">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36195">
                                            <p:txEl>
                                              <p:pRg st="1" end="1"/>
                                            </p:txEl>
                                          </p:spTgt>
                                        </p:tgtEl>
                                        <p:attrNameLst>
                                          <p:attrName>style.visibility</p:attrName>
                                        </p:attrNameLst>
                                      </p:cBhvr>
                                      <p:to>
                                        <p:strVal val="visible"/>
                                      </p:to>
                                    </p:set>
                                    <p:animEffect transition="in" filter="strips(downRight)">
                                      <p:cBhvr>
                                        <p:cTn id="11" dur="500"/>
                                        <p:tgtEl>
                                          <p:spTgt spid="136195">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36195">
                                            <p:txEl>
                                              <p:pRg st="2" end="2"/>
                                            </p:txEl>
                                          </p:spTgt>
                                        </p:tgtEl>
                                        <p:attrNameLst>
                                          <p:attrName>style.visibility</p:attrName>
                                        </p:attrNameLst>
                                      </p:cBhvr>
                                      <p:to>
                                        <p:strVal val="visible"/>
                                      </p:to>
                                    </p:set>
                                    <p:animEffect transition="in" filter="strips(downRight)">
                                      <p:cBhvr>
                                        <p:cTn id="15" dur="500"/>
                                        <p:tgtEl>
                                          <p:spTgt spid="136195">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36195">
                                            <p:txEl>
                                              <p:pRg st="3" end="3"/>
                                            </p:txEl>
                                          </p:spTgt>
                                        </p:tgtEl>
                                        <p:attrNameLst>
                                          <p:attrName>style.visibility</p:attrName>
                                        </p:attrNameLst>
                                      </p:cBhvr>
                                      <p:to>
                                        <p:strVal val="visible"/>
                                      </p:to>
                                    </p:set>
                                    <p:animEffect transition="in" filter="strips(downRight)">
                                      <p:cBhvr>
                                        <p:cTn id="19" dur="500"/>
                                        <p:tgtEl>
                                          <p:spTgt spid="136195">
                                            <p:txEl>
                                              <p:pRg st="3" end="3"/>
                                            </p:txEl>
                                          </p:spTgt>
                                        </p:tgtEl>
                                      </p:cBhvr>
                                    </p:animEffect>
                                  </p:childTnLst>
                                </p:cTn>
                              </p:par>
                            </p:childTnLst>
                          </p:cTn>
                        </p:par>
                        <p:par>
                          <p:cTn id="20" fill="hold" nodeType="afterGroup">
                            <p:stCondLst>
                              <p:cond delay="2000"/>
                            </p:stCondLst>
                            <p:childTnLst>
                              <p:par>
                                <p:cTn id="21" presetID="55" presetClass="entr" presetSubtype="0" fill="hold" nodeType="afterEffect">
                                  <p:stCondLst>
                                    <p:cond delay="0"/>
                                  </p:stCondLst>
                                  <p:childTnLst>
                                    <p:set>
                                      <p:cBhvr>
                                        <p:cTn id="22" dur="1" fill="hold">
                                          <p:stCondLst>
                                            <p:cond delay="0"/>
                                          </p:stCondLst>
                                        </p:cTn>
                                        <p:tgtEl>
                                          <p:spTgt spid="136197"/>
                                        </p:tgtEl>
                                        <p:attrNameLst>
                                          <p:attrName>style.visibility</p:attrName>
                                        </p:attrNameLst>
                                      </p:cBhvr>
                                      <p:to>
                                        <p:strVal val="visible"/>
                                      </p:to>
                                    </p:set>
                                    <p:anim calcmode="lin" valueType="num">
                                      <p:cBhvr>
                                        <p:cTn id="23" dur="1000" fill="hold"/>
                                        <p:tgtEl>
                                          <p:spTgt spid="136197"/>
                                        </p:tgtEl>
                                        <p:attrNameLst>
                                          <p:attrName>ppt_w</p:attrName>
                                        </p:attrNameLst>
                                      </p:cBhvr>
                                      <p:tavLst>
                                        <p:tav tm="0">
                                          <p:val>
                                            <p:strVal val="#ppt_w*0.70"/>
                                          </p:val>
                                        </p:tav>
                                        <p:tav tm="100000">
                                          <p:val>
                                            <p:strVal val="#ppt_w"/>
                                          </p:val>
                                        </p:tav>
                                      </p:tavLst>
                                    </p:anim>
                                    <p:anim calcmode="lin" valueType="num">
                                      <p:cBhvr>
                                        <p:cTn id="24" dur="1000" fill="hold"/>
                                        <p:tgtEl>
                                          <p:spTgt spid="136197"/>
                                        </p:tgtEl>
                                        <p:attrNameLst>
                                          <p:attrName>ppt_h</p:attrName>
                                        </p:attrNameLst>
                                      </p:cBhvr>
                                      <p:tavLst>
                                        <p:tav tm="0">
                                          <p:val>
                                            <p:strVal val="#ppt_h"/>
                                          </p:val>
                                        </p:tav>
                                        <p:tav tm="100000">
                                          <p:val>
                                            <p:strVal val="#ppt_h"/>
                                          </p:val>
                                        </p:tav>
                                      </p:tavLst>
                                    </p:anim>
                                    <p:animEffect transition="in" filter="fade">
                                      <p:cBhvr>
                                        <p:cTn id="25" dur="1000"/>
                                        <p:tgtEl>
                                          <p:spTgt spid="136197"/>
                                        </p:tgtEl>
                                      </p:cBhvr>
                                    </p:animEffect>
                                  </p:childTnLst>
                                </p:cTn>
                              </p:par>
                            </p:childTnLst>
                          </p:cTn>
                        </p:par>
                        <p:par>
                          <p:cTn id="26" fill="hold" nodeType="afterGroup">
                            <p:stCondLst>
                              <p:cond delay="3000"/>
                            </p:stCondLst>
                            <p:childTnLst>
                              <p:par>
                                <p:cTn id="27" presetID="55" presetClass="entr" presetSubtype="0" fill="hold" nodeType="afterEffect">
                                  <p:stCondLst>
                                    <p:cond delay="0"/>
                                  </p:stCondLst>
                                  <p:childTnLst>
                                    <p:set>
                                      <p:cBhvr>
                                        <p:cTn id="28" dur="1" fill="hold">
                                          <p:stCondLst>
                                            <p:cond delay="0"/>
                                          </p:stCondLst>
                                        </p:cTn>
                                        <p:tgtEl>
                                          <p:spTgt spid="136196"/>
                                        </p:tgtEl>
                                        <p:attrNameLst>
                                          <p:attrName>style.visibility</p:attrName>
                                        </p:attrNameLst>
                                      </p:cBhvr>
                                      <p:to>
                                        <p:strVal val="visible"/>
                                      </p:to>
                                    </p:set>
                                    <p:anim calcmode="lin" valueType="num">
                                      <p:cBhvr>
                                        <p:cTn id="29" dur="1000" fill="hold"/>
                                        <p:tgtEl>
                                          <p:spTgt spid="136196"/>
                                        </p:tgtEl>
                                        <p:attrNameLst>
                                          <p:attrName>ppt_w</p:attrName>
                                        </p:attrNameLst>
                                      </p:cBhvr>
                                      <p:tavLst>
                                        <p:tav tm="0">
                                          <p:val>
                                            <p:strVal val="#ppt_w*0.70"/>
                                          </p:val>
                                        </p:tav>
                                        <p:tav tm="100000">
                                          <p:val>
                                            <p:strVal val="#ppt_w"/>
                                          </p:val>
                                        </p:tav>
                                      </p:tavLst>
                                    </p:anim>
                                    <p:anim calcmode="lin" valueType="num">
                                      <p:cBhvr>
                                        <p:cTn id="30" dur="1000" fill="hold"/>
                                        <p:tgtEl>
                                          <p:spTgt spid="136196"/>
                                        </p:tgtEl>
                                        <p:attrNameLst>
                                          <p:attrName>ppt_h</p:attrName>
                                        </p:attrNameLst>
                                      </p:cBhvr>
                                      <p:tavLst>
                                        <p:tav tm="0">
                                          <p:val>
                                            <p:strVal val="#ppt_h"/>
                                          </p:val>
                                        </p:tav>
                                        <p:tav tm="100000">
                                          <p:val>
                                            <p:strVal val="#ppt_h"/>
                                          </p:val>
                                        </p:tav>
                                      </p:tavLst>
                                    </p:anim>
                                    <p:animEffect transition="in" filter="fade">
                                      <p:cBhvr>
                                        <p:cTn id="31" dur="1000"/>
                                        <p:tgtEl>
                                          <p:spTgt spid="136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50900" y="684213"/>
            <a:ext cx="7162800" cy="504825"/>
          </a:xfrm>
        </p:spPr>
        <p:txBody>
          <a:bodyPr/>
          <a:lstStyle/>
          <a:p>
            <a:pPr eaLnBrk="1" hangingPunct="1"/>
            <a:r>
              <a:rPr lang="en-US" sz="2800" smtClean="0"/>
              <a:t>Images of a Quarter Produced With an Ultrasonic Immersion Scanning System</a:t>
            </a:r>
          </a:p>
        </p:txBody>
      </p:sp>
      <p:pic>
        <p:nvPicPr>
          <p:cNvPr id="137219" name="Picture 3" descr="Quartf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0" y="1598613"/>
            <a:ext cx="3733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0" name="Picture 4" descr="Quartf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38" y="1603375"/>
            <a:ext cx="3700462"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1" name="Text Box 5"/>
          <p:cNvSpPr txBox="1">
            <a:spLocks noChangeArrowheads="1"/>
          </p:cNvSpPr>
          <p:nvPr/>
        </p:nvSpPr>
        <p:spPr bwMode="auto">
          <a:xfrm>
            <a:off x="755650" y="5183188"/>
            <a:ext cx="37782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olidFill>
                  <a:schemeClr val="hlink"/>
                </a:solidFill>
                <a:latin typeface="Arial" charset="0"/>
              </a:rPr>
              <a:t>Gray scale image produced using the sound reflected from the front surface of the coin</a:t>
            </a:r>
          </a:p>
        </p:txBody>
      </p:sp>
      <p:sp>
        <p:nvSpPr>
          <p:cNvPr id="137222" name="Text Box 6"/>
          <p:cNvSpPr txBox="1">
            <a:spLocks noChangeArrowheads="1"/>
          </p:cNvSpPr>
          <p:nvPr/>
        </p:nvSpPr>
        <p:spPr bwMode="auto">
          <a:xfrm>
            <a:off x="4800600" y="5183188"/>
            <a:ext cx="40592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solidFill>
                  <a:schemeClr val="hlink"/>
                </a:solidFill>
                <a:latin typeface="Arial" charset="0"/>
              </a:rPr>
              <a:t>Gray scale image produced using the sound reflected from the back surface of the coin </a:t>
            </a:r>
            <a:r>
              <a:rPr lang="en-US" sz="1600">
                <a:solidFill>
                  <a:schemeClr val="hlink"/>
                </a:solidFill>
                <a:latin typeface="Arial" charset="0"/>
              </a:rPr>
              <a:t>(inspected from “heads” side)</a:t>
            </a:r>
          </a:p>
        </p:txBody>
      </p:sp>
    </p:spTree>
    <p:extLst>
      <p:ext uri="{BB962C8B-B14F-4D97-AF65-F5344CB8AC3E}">
        <p14:creationId xmlns:p14="http://schemas.microsoft.com/office/powerpoint/2010/main" val="832132092"/>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37220"/>
                                        </p:tgtEl>
                                        <p:attrNameLst>
                                          <p:attrName>style.visibility</p:attrName>
                                        </p:attrNameLst>
                                      </p:cBhvr>
                                      <p:to>
                                        <p:strVal val="visible"/>
                                      </p:to>
                                    </p:set>
                                    <p:animEffect transition="in" filter="dissolve">
                                      <p:cBhvr>
                                        <p:cTn id="7" dur="500"/>
                                        <p:tgtEl>
                                          <p:spTgt spid="13722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7221"/>
                                        </p:tgtEl>
                                        <p:attrNameLst>
                                          <p:attrName>style.visibility</p:attrName>
                                        </p:attrNameLst>
                                      </p:cBhvr>
                                      <p:to>
                                        <p:strVal val="visible"/>
                                      </p:to>
                                    </p:set>
                                    <p:animEffect transition="in" filter="wipe(left)">
                                      <p:cBhvr>
                                        <p:cTn id="11" dur="500"/>
                                        <p:tgtEl>
                                          <p:spTgt spid="1372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37219"/>
                                        </p:tgtEl>
                                        <p:attrNameLst>
                                          <p:attrName>style.visibility</p:attrName>
                                        </p:attrNameLst>
                                      </p:cBhvr>
                                      <p:to>
                                        <p:strVal val="visible"/>
                                      </p:to>
                                    </p:set>
                                    <p:animEffect transition="in" filter="dissolve">
                                      <p:cBhvr>
                                        <p:cTn id="16" dur="500"/>
                                        <p:tgtEl>
                                          <p:spTgt spid="13721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7222"/>
                                        </p:tgtEl>
                                        <p:attrNameLst>
                                          <p:attrName>style.visibility</p:attrName>
                                        </p:attrNameLst>
                                      </p:cBhvr>
                                      <p:to>
                                        <p:strVal val="visible"/>
                                      </p:to>
                                    </p:set>
                                    <p:animEffect transition="in" filter="wipe(left)">
                                      <p:cBhvr>
                                        <p:cTn id="20" dur="500"/>
                                        <p:tgtEl>
                                          <p:spTgt spid="137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utoUpdateAnimBg="0"/>
      <p:bldP spid="137222" grpId="0"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600" smtClean="0"/>
              <a:t>Calibration Standards</a:t>
            </a:r>
          </a:p>
        </p:txBody>
      </p:sp>
      <p:sp>
        <p:nvSpPr>
          <p:cNvPr id="138243" name="Rectangle 3"/>
          <p:cNvSpPr>
            <a:spLocks noGrp="1" noChangeArrowheads="1"/>
          </p:cNvSpPr>
          <p:nvPr>
            <p:ph type="body" idx="1"/>
          </p:nvPr>
        </p:nvSpPr>
        <p:spPr>
          <a:xfrm>
            <a:off x="749300" y="1638300"/>
            <a:ext cx="7772400" cy="5019675"/>
          </a:xfrm>
        </p:spPr>
        <p:txBody>
          <a:bodyPr/>
          <a:lstStyle/>
          <a:p>
            <a:pPr marL="0" indent="0" eaLnBrk="1" hangingPunct="1">
              <a:lnSpc>
                <a:spcPct val="90000"/>
              </a:lnSpc>
              <a:spcBef>
                <a:spcPct val="50000"/>
              </a:spcBef>
              <a:buFontTx/>
              <a:buNone/>
            </a:pPr>
            <a:r>
              <a:rPr lang="en-US" sz="2400" smtClean="0"/>
              <a:t>Calibration is a operation of configuring the ultrasonic test equipment to known values.  This provides the inspector with a means of comparing test signals to known measurements.</a:t>
            </a:r>
          </a:p>
          <a:p>
            <a:pPr marL="0" indent="0" eaLnBrk="1" hangingPunct="1">
              <a:lnSpc>
                <a:spcPct val="90000"/>
              </a:lnSpc>
              <a:spcBef>
                <a:spcPct val="50000"/>
              </a:spcBef>
              <a:buFontTx/>
              <a:buNone/>
            </a:pPr>
            <a:r>
              <a:rPr lang="en-US" sz="2400" smtClean="0"/>
              <a:t>Calibration standards come in a wide variety of material types,  and configurations due to the diversity of inspection applications.</a:t>
            </a:r>
          </a:p>
          <a:p>
            <a:pPr marL="0" indent="0" eaLnBrk="1" hangingPunct="1">
              <a:lnSpc>
                <a:spcPct val="90000"/>
              </a:lnSpc>
              <a:spcBef>
                <a:spcPct val="50000"/>
              </a:spcBef>
              <a:buFontTx/>
              <a:buNone/>
            </a:pPr>
            <a:r>
              <a:rPr lang="en-US" sz="2400" smtClean="0"/>
              <a:t>Calibration standards are typically manufactured from materials of the same acoustic properties as those of the test articles.</a:t>
            </a:r>
          </a:p>
          <a:p>
            <a:pPr marL="0" indent="0" eaLnBrk="1" hangingPunct="1">
              <a:lnSpc>
                <a:spcPct val="90000"/>
              </a:lnSpc>
              <a:spcBef>
                <a:spcPct val="50000"/>
              </a:spcBef>
              <a:buFontTx/>
              <a:buNone/>
            </a:pPr>
            <a:r>
              <a:rPr lang="en-US" sz="2400" smtClean="0"/>
              <a:t>The following slides provide examples of specific types of standards.</a:t>
            </a:r>
          </a:p>
        </p:txBody>
      </p:sp>
    </p:spTree>
    <p:extLst>
      <p:ext uri="{BB962C8B-B14F-4D97-AF65-F5344CB8AC3E}">
        <p14:creationId xmlns:p14="http://schemas.microsoft.com/office/powerpoint/2010/main" val="51041638"/>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strips(downRight)">
                                      <p:cBhvr>
                                        <p:cTn id="7" dur="500"/>
                                        <p:tgtEl>
                                          <p:spTgt spid="138243">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38243">
                                            <p:txEl>
                                              <p:pRg st="1" end="1"/>
                                            </p:txEl>
                                          </p:spTgt>
                                        </p:tgtEl>
                                        <p:attrNameLst>
                                          <p:attrName>style.visibility</p:attrName>
                                        </p:attrNameLst>
                                      </p:cBhvr>
                                      <p:to>
                                        <p:strVal val="visible"/>
                                      </p:to>
                                    </p:set>
                                    <p:animEffect transition="in" filter="strips(downRight)">
                                      <p:cBhvr>
                                        <p:cTn id="11" dur="500"/>
                                        <p:tgtEl>
                                          <p:spTgt spid="138243">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38243">
                                            <p:txEl>
                                              <p:pRg st="2" end="2"/>
                                            </p:txEl>
                                          </p:spTgt>
                                        </p:tgtEl>
                                        <p:attrNameLst>
                                          <p:attrName>style.visibility</p:attrName>
                                        </p:attrNameLst>
                                      </p:cBhvr>
                                      <p:to>
                                        <p:strVal val="visible"/>
                                      </p:to>
                                    </p:set>
                                    <p:animEffect transition="in" filter="strips(downRight)">
                                      <p:cBhvr>
                                        <p:cTn id="15" dur="500"/>
                                        <p:tgtEl>
                                          <p:spTgt spid="138243">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38243">
                                            <p:txEl>
                                              <p:pRg st="3" end="3"/>
                                            </p:txEl>
                                          </p:spTgt>
                                        </p:tgtEl>
                                        <p:attrNameLst>
                                          <p:attrName>style.visibility</p:attrName>
                                        </p:attrNameLst>
                                      </p:cBhvr>
                                      <p:to>
                                        <p:strVal val="visible"/>
                                      </p:to>
                                    </p:set>
                                    <p:animEffect transition="in" filter="strips(downRight)">
                                      <p:cBhvr>
                                        <p:cTn id="19" dur="500"/>
                                        <p:tgtEl>
                                          <p:spTgt spid="138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7" name="Picture 3" descr="Dsc01067"/>
          <p:cNvPicPr>
            <a:picLocks noChangeAspect="1" noChangeArrowheads="1"/>
          </p:cNvPicPr>
          <p:nvPr/>
        </p:nvPicPr>
        <p:blipFill>
          <a:blip r:embed="rId2">
            <a:lum bright="24000" contrast="6000"/>
            <a:extLst>
              <a:ext uri="{28A0092B-C50C-407E-A947-70E740481C1C}">
                <a14:useLocalDpi xmlns:a14="http://schemas.microsoft.com/office/drawing/2010/main" val="0"/>
              </a:ext>
            </a:extLst>
          </a:blip>
          <a:srcRect/>
          <a:stretch>
            <a:fillRect/>
          </a:stretch>
        </p:blipFill>
        <p:spPr bwMode="auto">
          <a:xfrm>
            <a:off x="5221288" y="1682750"/>
            <a:ext cx="328136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Grp="1" noChangeArrowheads="1"/>
          </p:cNvSpPr>
          <p:nvPr>
            <p:ph type="title"/>
          </p:nvPr>
        </p:nvSpPr>
        <p:spPr/>
        <p:txBody>
          <a:bodyPr/>
          <a:lstStyle/>
          <a:p>
            <a:pPr eaLnBrk="1" hangingPunct="1"/>
            <a:r>
              <a:rPr lang="en-US" sz="3600" smtClean="0"/>
              <a:t>Calibration Standards (cont.)</a:t>
            </a:r>
          </a:p>
        </p:txBody>
      </p:sp>
      <p:sp>
        <p:nvSpPr>
          <p:cNvPr id="139268" name="Text Box 4"/>
          <p:cNvSpPr txBox="1">
            <a:spLocks noChangeArrowheads="1"/>
          </p:cNvSpPr>
          <p:nvPr/>
        </p:nvSpPr>
        <p:spPr bwMode="auto">
          <a:xfrm>
            <a:off x="644525" y="1654175"/>
            <a:ext cx="43815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50000"/>
              </a:spcBef>
            </a:pPr>
            <a:r>
              <a:rPr lang="en-US" sz="2800" b="1">
                <a:solidFill>
                  <a:schemeClr val="hlink"/>
                </a:solidFill>
              </a:rPr>
              <a:t>Thickness calibration standards may be flat or curved for pipe and tubing applications, consisting of simple variations in material thickness.</a:t>
            </a:r>
          </a:p>
        </p:txBody>
      </p:sp>
      <p:sp>
        <p:nvSpPr>
          <p:cNvPr id="139269" name="Text Box 5"/>
          <p:cNvSpPr txBox="1">
            <a:spLocks noChangeArrowheads="1"/>
          </p:cNvSpPr>
          <p:nvPr/>
        </p:nvSpPr>
        <p:spPr bwMode="auto">
          <a:xfrm>
            <a:off x="606425" y="3968750"/>
            <a:ext cx="454342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50000"/>
              </a:spcBef>
            </a:pPr>
            <a:r>
              <a:rPr lang="en-US" sz="2800" b="1">
                <a:solidFill>
                  <a:schemeClr val="hlink"/>
                </a:solidFill>
              </a:rPr>
              <a:t>Distance/Area Amplitude standards utilize flat bottom holes or side drilled holes to establish known reflector size with changes in sound path form the entry surface.</a:t>
            </a:r>
          </a:p>
        </p:txBody>
      </p:sp>
      <p:grpSp>
        <p:nvGrpSpPr>
          <p:cNvPr id="2" name="Group 6"/>
          <p:cNvGrpSpPr>
            <a:grpSpLocks/>
          </p:cNvGrpSpPr>
          <p:nvPr/>
        </p:nvGrpSpPr>
        <p:grpSpPr bwMode="auto">
          <a:xfrm>
            <a:off x="5226050" y="3130550"/>
            <a:ext cx="3295650" cy="1928813"/>
            <a:chOff x="3300" y="1788"/>
            <a:chExt cx="2076" cy="1215"/>
          </a:xfrm>
        </p:grpSpPr>
        <p:pic>
          <p:nvPicPr>
            <p:cNvPr id="36874" name="Picture 7" descr="Dsc010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 y="1788"/>
              <a:ext cx="2076" cy="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Text Box 8"/>
            <p:cNvSpPr txBox="1">
              <a:spLocks noChangeArrowheads="1"/>
            </p:cNvSpPr>
            <p:nvPr/>
          </p:nvSpPr>
          <p:spPr bwMode="auto">
            <a:xfrm>
              <a:off x="3306" y="1794"/>
              <a:ext cx="19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t>ASTM Distance/Area Amplitude</a:t>
              </a:r>
            </a:p>
          </p:txBody>
        </p:sp>
      </p:grpSp>
      <p:grpSp>
        <p:nvGrpSpPr>
          <p:cNvPr id="3" name="Group 9"/>
          <p:cNvGrpSpPr>
            <a:grpSpLocks/>
          </p:cNvGrpSpPr>
          <p:nvPr/>
        </p:nvGrpSpPr>
        <p:grpSpPr bwMode="auto">
          <a:xfrm>
            <a:off x="5216525" y="5159375"/>
            <a:ext cx="3290888" cy="1373188"/>
            <a:chOff x="3294" y="3066"/>
            <a:chExt cx="2073" cy="865"/>
          </a:xfrm>
        </p:grpSpPr>
        <p:pic>
          <p:nvPicPr>
            <p:cNvPr id="36872" name="Picture 10" descr="Dsc010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4" y="3089"/>
              <a:ext cx="2073"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Text Box 11"/>
            <p:cNvSpPr txBox="1">
              <a:spLocks noChangeArrowheads="1"/>
            </p:cNvSpPr>
            <p:nvPr/>
          </p:nvSpPr>
          <p:spPr bwMode="auto">
            <a:xfrm>
              <a:off x="3318" y="3066"/>
              <a:ext cx="8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t>NAVSHIPS </a:t>
              </a:r>
            </a:p>
          </p:txBody>
        </p:sp>
      </p:grpSp>
    </p:spTree>
    <p:extLst>
      <p:ext uri="{BB962C8B-B14F-4D97-AF65-F5344CB8AC3E}">
        <p14:creationId xmlns:p14="http://schemas.microsoft.com/office/powerpoint/2010/main" val="2952816446"/>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39268"/>
                                        </p:tgtEl>
                                        <p:attrNameLst>
                                          <p:attrName>style.visibility</p:attrName>
                                        </p:attrNameLst>
                                      </p:cBhvr>
                                      <p:to>
                                        <p:strVal val="visible"/>
                                      </p:to>
                                    </p:set>
                                    <p:animEffect transition="in" filter="strips(downRight)">
                                      <p:cBhvr>
                                        <p:cTn id="7" dur="500"/>
                                        <p:tgtEl>
                                          <p:spTgt spid="139268"/>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39269"/>
                                        </p:tgtEl>
                                        <p:attrNameLst>
                                          <p:attrName>style.visibility</p:attrName>
                                        </p:attrNameLst>
                                      </p:cBhvr>
                                      <p:to>
                                        <p:strVal val="visible"/>
                                      </p:to>
                                    </p:set>
                                    <p:animEffect transition="in" filter="strips(downRight)">
                                      <p:cBhvr>
                                        <p:cTn id="11" dur="500"/>
                                        <p:tgtEl>
                                          <p:spTgt spid="139269"/>
                                        </p:tgtEl>
                                      </p:cBhvr>
                                    </p:animEffect>
                                  </p:childTnLst>
                                </p:cTn>
                              </p:par>
                            </p:childTnLst>
                          </p:cTn>
                        </p:par>
                        <p:par>
                          <p:cTn id="12" fill="hold" nodeType="afterGroup">
                            <p:stCondLst>
                              <p:cond delay="1000"/>
                            </p:stCondLst>
                            <p:childTnLst>
                              <p:par>
                                <p:cTn id="13" presetID="2" presetClass="entr" presetSubtype="4" fill="hold" nodeType="afterEffect">
                                  <p:stCondLst>
                                    <p:cond delay="0"/>
                                  </p:stCondLst>
                                  <p:childTnLst>
                                    <p:set>
                                      <p:cBhvr>
                                        <p:cTn id="14" dur="1" fill="hold">
                                          <p:stCondLst>
                                            <p:cond delay="0"/>
                                          </p:stCondLst>
                                        </p:cTn>
                                        <p:tgtEl>
                                          <p:spTgt spid="139267"/>
                                        </p:tgtEl>
                                        <p:attrNameLst>
                                          <p:attrName>style.visibility</p:attrName>
                                        </p:attrNameLst>
                                      </p:cBhvr>
                                      <p:to>
                                        <p:strVal val="visible"/>
                                      </p:to>
                                    </p:set>
                                    <p:anim calcmode="lin" valueType="num">
                                      <p:cBhvr additive="base">
                                        <p:cTn id="15" dur="500" fill="hold"/>
                                        <p:tgtEl>
                                          <p:spTgt spid="139267"/>
                                        </p:tgtEl>
                                        <p:attrNameLst>
                                          <p:attrName>ppt_x</p:attrName>
                                        </p:attrNameLst>
                                      </p:cBhvr>
                                      <p:tavLst>
                                        <p:tav tm="0">
                                          <p:val>
                                            <p:strVal val="#ppt_x"/>
                                          </p:val>
                                        </p:tav>
                                        <p:tav tm="100000">
                                          <p:val>
                                            <p:strVal val="#ppt_x"/>
                                          </p:val>
                                        </p:tav>
                                      </p:tavLst>
                                    </p:anim>
                                    <p:anim calcmode="lin" valueType="num">
                                      <p:cBhvr additive="base">
                                        <p:cTn id="16" dur="500" fill="hold"/>
                                        <p:tgtEl>
                                          <p:spTgt spid="139267"/>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200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P spid="139269"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600" smtClean="0"/>
              <a:t>Calibration Standards (cont.)</a:t>
            </a:r>
          </a:p>
        </p:txBody>
      </p:sp>
      <p:sp>
        <p:nvSpPr>
          <p:cNvPr id="140291" name="Text Box 3"/>
          <p:cNvSpPr txBox="1">
            <a:spLocks noChangeArrowheads="1"/>
          </p:cNvSpPr>
          <p:nvPr/>
        </p:nvSpPr>
        <p:spPr bwMode="auto">
          <a:xfrm>
            <a:off x="723900" y="1606550"/>
            <a:ext cx="43434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50000"/>
              </a:spcBef>
            </a:pPr>
            <a:r>
              <a:rPr lang="en-US" sz="2800" b="1">
                <a:solidFill>
                  <a:schemeClr val="hlink"/>
                </a:solidFill>
              </a:rPr>
              <a:t>There are also calibration standards for use in angle beam inspections when flaws are not parallel to entry surface. </a:t>
            </a:r>
          </a:p>
          <a:p>
            <a:pPr>
              <a:lnSpc>
                <a:spcPct val="80000"/>
              </a:lnSpc>
              <a:spcBef>
                <a:spcPct val="50000"/>
              </a:spcBef>
            </a:pPr>
            <a:r>
              <a:rPr lang="en-US" sz="2800" b="1">
                <a:solidFill>
                  <a:schemeClr val="hlink"/>
                </a:solidFill>
              </a:rPr>
              <a:t>These standards utilized side drilled holes, notches, and geometric configuration to establish time distance and amplitude relationships.</a:t>
            </a:r>
            <a:r>
              <a:rPr lang="en-US" sz="2000">
                <a:solidFill>
                  <a:schemeClr val="hlink"/>
                </a:solidFill>
              </a:rPr>
              <a:t>	</a:t>
            </a:r>
          </a:p>
        </p:txBody>
      </p:sp>
      <p:grpSp>
        <p:nvGrpSpPr>
          <p:cNvPr id="2" name="Group 4"/>
          <p:cNvGrpSpPr>
            <a:grpSpLocks/>
          </p:cNvGrpSpPr>
          <p:nvPr/>
        </p:nvGrpSpPr>
        <p:grpSpPr bwMode="auto">
          <a:xfrm>
            <a:off x="5200650" y="1654175"/>
            <a:ext cx="3524250" cy="1725613"/>
            <a:chOff x="3276" y="858"/>
            <a:chExt cx="2220" cy="1087"/>
          </a:xfrm>
        </p:grpSpPr>
        <p:pic>
          <p:nvPicPr>
            <p:cNvPr id="37900" name="Picture 5" descr="Dsc01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 y="858"/>
              <a:ext cx="2220"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1" name="Text Box 6"/>
            <p:cNvSpPr txBox="1">
              <a:spLocks noChangeArrowheads="1"/>
            </p:cNvSpPr>
            <p:nvPr/>
          </p:nvSpPr>
          <p:spPr bwMode="auto">
            <a:xfrm>
              <a:off x="3468" y="858"/>
              <a:ext cx="3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t>IIW</a:t>
              </a:r>
            </a:p>
          </p:txBody>
        </p:sp>
      </p:grpSp>
      <p:grpSp>
        <p:nvGrpSpPr>
          <p:cNvPr id="3" name="Group 7"/>
          <p:cNvGrpSpPr>
            <a:grpSpLocks/>
          </p:cNvGrpSpPr>
          <p:nvPr/>
        </p:nvGrpSpPr>
        <p:grpSpPr bwMode="auto">
          <a:xfrm>
            <a:off x="4972050" y="3025775"/>
            <a:ext cx="3429000" cy="1976438"/>
            <a:chOff x="3132" y="1722"/>
            <a:chExt cx="2160" cy="1245"/>
          </a:xfrm>
        </p:grpSpPr>
        <p:pic>
          <p:nvPicPr>
            <p:cNvPr id="37897" name="Picture 8" descr="Dsc010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 y="1722"/>
              <a:ext cx="2157" cy="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 Box 9"/>
            <p:cNvSpPr txBox="1">
              <a:spLocks noChangeArrowheads="1"/>
            </p:cNvSpPr>
            <p:nvPr/>
          </p:nvSpPr>
          <p:spPr bwMode="auto">
            <a:xfrm>
              <a:off x="3228" y="1770"/>
              <a:ext cx="20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t>DSC               DC             Rhompas</a:t>
              </a:r>
            </a:p>
          </p:txBody>
        </p:sp>
        <p:sp>
          <p:nvSpPr>
            <p:cNvPr id="37899" name="Text Box 10"/>
            <p:cNvSpPr txBox="1">
              <a:spLocks noChangeArrowheads="1"/>
            </p:cNvSpPr>
            <p:nvPr/>
          </p:nvSpPr>
          <p:spPr bwMode="auto">
            <a:xfrm>
              <a:off x="3276" y="2586"/>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t>   SC</a:t>
              </a:r>
            </a:p>
          </p:txBody>
        </p:sp>
      </p:grpSp>
      <p:grpSp>
        <p:nvGrpSpPr>
          <p:cNvPr id="4" name="Group 11"/>
          <p:cNvGrpSpPr>
            <a:grpSpLocks/>
          </p:cNvGrpSpPr>
          <p:nvPr/>
        </p:nvGrpSpPr>
        <p:grpSpPr bwMode="auto">
          <a:xfrm>
            <a:off x="6191250" y="4702175"/>
            <a:ext cx="2514600" cy="1885950"/>
            <a:chOff x="3900" y="2778"/>
            <a:chExt cx="1584" cy="1188"/>
          </a:xfrm>
        </p:grpSpPr>
        <p:pic>
          <p:nvPicPr>
            <p:cNvPr id="37895" name="Picture 12" descr="DSC010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 y="2778"/>
              <a:ext cx="1584" cy="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13"/>
            <p:cNvSpPr txBox="1">
              <a:spLocks noChangeArrowheads="1"/>
            </p:cNvSpPr>
            <p:nvPr/>
          </p:nvSpPr>
          <p:spPr bwMode="auto">
            <a:xfrm>
              <a:off x="3948" y="3738"/>
              <a:ext cx="15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t>ASME Pipe Sec. XI</a:t>
              </a:r>
            </a:p>
          </p:txBody>
        </p:sp>
      </p:grpSp>
    </p:spTree>
    <p:extLst>
      <p:ext uri="{BB962C8B-B14F-4D97-AF65-F5344CB8AC3E}">
        <p14:creationId xmlns:p14="http://schemas.microsoft.com/office/powerpoint/2010/main" val="598994501"/>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0291"/>
                                        </p:tgtEl>
                                        <p:attrNameLst>
                                          <p:attrName>style.visibility</p:attrName>
                                        </p:attrNameLst>
                                      </p:cBhvr>
                                      <p:to>
                                        <p:strVal val="visible"/>
                                      </p:to>
                                    </p:set>
                                    <p:animEffect transition="in" filter="strips(downRight)">
                                      <p:cBhvr>
                                        <p:cTn id="7" dur="500"/>
                                        <p:tgtEl>
                                          <p:spTgt spid="140291"/>
                                        </p:tgtEl>
                                      </p:cBhvr>
                                    </p:animEffect>
                                  </p:childTnLst>
                                </p:cTn>
                              </p:par>
                            </p:childTnLst>
                          </p:cTn>
                        </p:par>
                        <p:par>
                          <p:cTn id="8" fill="hold" nodeType="afterGroup">
                            <p:stCondLst>
                              <p:cond delay="500"/>
                            </p:stCondLst>
                            <p:childTnLst>
                              <p:par>
                                <p:cTn id="9" presetID="2" presetClass="entr" presetSubtype="1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600" smtClean="0"/>
              <a:t>Qualification Standards</a:t>
            </a:r>
          </a:p>
        </p:txBody>
      </p:sp>
      <p:pic>
        <p:nvPicPr>
          <p:cNvPr id="141315" name="Picture 3" descr="Dsc010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1673225"/>
            <a:ext cx="4710113"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6" name="Picture 4" descr="Dsc010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0" y="4292600"/>
            <a:ext cx="470217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Text Box 5"/>
          <p:cNvSpPr txBox="1">
            <a:spLocks noChangeArrowheads="1"/>
          </p:cNvSpPr>
          <p:nvPr/>
        </p:nvSpPr>
        <p:spPr bwMode="auto">
          <a:xfrm>
            <a:off x="673100" y="1600200"/>
            <a:ext cx="3514725"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50000"/>
              </a:spcBef>
            </a:pPr>
            <a:r>
              <a:rPr lang="en-US" sz="2800" b="1">
                <a:solidFill>
                  <a:schemeClr val="hlink"/>
                </a:solidFill>
              </a:rPr>
              <a:t>Qualification standards differ from calibration standards in that their use is for purposes of varying proper equipment operation and qualification of equipment use for specific codes and standards.</a:t>
            </a:r>
          </a:p>
          <a:p>
            <a:pPr>
              <a:spcBef>
                <a:spcPct val="50000"/>
              </a:spcBef>
            </a:pPr>
            <a:r>
              <a:rPr lang="en-US" sz="2000"/>
              <a:t>	</a:t>
            </a:r>
          </a:p>
        </p:txBody>
      </p:sp>
      <p:sp>
        <p:nvSpPr>
          <p:cNvPr id="141318" name="Text Box 6"/>
          <p:cNvSpPr txBox="1">
            <a:spLocks noChangeArrowheads="1"/>
          </p:cNvSpPr>
          <p:nvPr/>
        </p:nvSpPr>
        <p:spPr bwMode="auto">
          <a:xfrm>
            <a:off x="4305300" y="1812925"/>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t>AWS Resolution</a:t>
            </a:r>
          </a:p>
        </p:txBody>
      </p:sp>
      <p:sp>
        <p:nvSpPr>
          <p:cNvPr id="141319" name="Text Box 7"/>
          <p:cNvSpPr txBox="1">
            <a:spLocks noChangeArrowheads="1"/>
          </p:cNvSpPr>
          <p:nvPr/>
        </p:nvSpPr>
        <p:spPr bwMode="auto">
          <a:xfrm>
            <a:off x="4486275" y="4397375"/>
            <a:ext cx="373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t>IOW Beam Profile</a:t>
            </a:r>
          </a:p>
        </p:txBody>
      </p:sp>
      <p:sp>
        <p:nvSpPr>
          <p:cNvPr id="141320" name="Text Box 8"/>
          <p:cNvSpPr txBox="1">
            <a:spLocks noChangeArrowheads="1"/>
          </p:cNvSpPr>
          <p:nvPr/>
        </p:nvSpPr>
        <p:spPr bwMode="auto">
          <a:xfrm>
            <a:off x="6591300" y="1736725"/>
            <a:ext cx="213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t>DC-dB Accuracy</a:t>
            </a:r>
          </a:p>
        </p:txBody>
      </p:sp>
    </p:spTree>
    <p:extLst>
      <p:ext uri="{BB962C8B-B14F-4D97-AF65-F5344CB8AC3E}">
        <p14:creationId xmlns:p14="http://schemas.microsoft.com/office/powerpoint/2010/main" val="866077639"/>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1317"/>
                                        </p:tgtEl>
                                        <p:attrNameLst>
                                          <p:attrName>style.visibility</p:attrName>
                                        </p:attrNameLst>
                                      </p:cBhvr>
                                      <p:to>
                                        <p:strVal val="visible"/>
                                      </p:to>
                                    </p:set>
                                    <p:animEffect transition="in" filter="strips(downRight)">
                                      <p:cBhvr>
                                        <p:cTn id="7" dur="500"/>
                                        <p:tgtEl>
                                          <p:spTgt spid="14131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41315"/>
                                        </p:tgtEl>
                                        <p:attrNameLst>
                                          <p:attrName>style.visibility</p:attrName>
                                        </p:attrNameLst>
                                      </p:cBhvr>
                                      <p:to>
                                        <p:strVal val="visible"/>
                                      </p:to>
                                    </p:set>
                                    <p:animEffect transition="in" filter="dissolve">
                                      <p:cBhvr>
                                        <p:cTn id="11" dur="500"/>
                                        <p:tgtEl>
                                          <p:spTgt spid="141315"/>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41316"/>
                                        </p:tgtEl>
                                        <p:attrNameLst>
                                          <p:attrName>style.visibility</p:attrName>
                                        </p:attrNameLst>
                                      </p:cBhvr>
                                      <p:to>
                                        <p:strVal val="visible"/>
                                      </p:to>
                                    </p:set>
                                    <p:animEffect transition="in" filter="dissolve">
                                      <p:cBhvr>
                                        <p:cTn id="15" dur="500"/>
                                        <p:tgtEl>
                                          <p:spTgt spid="141316"/>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1318"/>
                                        </p:tgtEl>
                                        <p:attrNameLst>
                                          <p:attrName>style.visibility</p:attrName>
                                        </p:attrNameLst>
                                      </p:cBhvr>
                                      <p:to>
                                        <p:strVal val="visible"/>
                                      </p:to>
                                    </p:set>
                                    <p:animEffect transition="in" filter="fade">
                                      <p:cBhvr>
                                        <p:cTn id="19" dur="2000"/>
                                        <p:tgtEl>
                                          <p:spTgt spid="1413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1320"/>
                                        </p:tgtEl>
                                        <p:attrNameLst>
                                          <p:attrName>style.visibility</p:attrName>
                                        </p:attrNameLst>
                                      </p:cBhvr>
                                      <p:to>
                                        <p:strVal val="visible"/>
                                      </p:to>
                                    </p:set>
                                    <p:animEffect transition="in" filter="fade">
                                      <p:cBhvr>
                                        <p:cTn id="22" dur="2000"/>
                                        <p:tgtEl>
                                          <p:spTgt spid="1413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1319"/>
                                        </p:tgtEl>
                                        <p:attrNameLst>
                                          <p:attrName>style.visibility</p:attrName>
                                        </p:attrNameLst>
                                      </p:cBhvr>
                                      <p:to>
                                        <p:strVal val="visible"/>
                                      </p:to>
                                    </p:set>
                                    <p:animEffect transition="in" filter="fade">
                                      <p:cBhvr>
                                        <p:cTn id="25" dur="2000"/>
                                        <p:tgtEl>
                                          <p:spTgt spid="141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7" grpId="0"/>
      <p:bldP spid="141318" grpId="0"/>
      <p:bldP spid="141319" grpId="0"/>
      <p:bldP spid="141320"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3600" smtClean="0"/>
              <a:t>Data Presentation</a:t>
            </a:r>
          </a:p>
        </p:txBody>
      </p:sp>
      <p:sp>
        <p:nvSpPr>
          <p:cNvPr id="142339" name="Rectangle 3"/>
          <p:cNvSpPr>
            <a:spLocks noGrp="1" noChangeArrowheads="1"/>
          </p:cNvSpPr>
          <p:nvPr>
            <p:ph type="body" idx="1"/>
          </p:nvPr>
        </p:nvSpPr>
        <p:spPr>
          <a:xfrm>
            <a:off x="711200" y="1711325"/>
            <a:ext cx="7772400" cy="4114800"/>
          </a:xfrm>
        </p:spPr>
        <p:txBody>
          <a:bodyPr/>
          <a:lstStyle/>
          <a:p>
            <a:pPr marL="228600" indent="-228600" eaLnBrk="1" hangingPunct="1">
              <a:lnSpc>
                <a:spcPct val="80000"/>
              </a:lnSpc>
              <a:spcBef>
                <a:spcPct val="50000"/>
              </a:spcBef>
            </a:pPr>
            <a:r>
              <a:rPr lang="en-US" sz="2400" smtClean="0"/>
              <a:t>Information from ultrasonic testing can be presented in a number of differing formats.</a:t>
            </a:r>
          </a:p>
          <a:p>
            <a:pPr marL="228600" indent="-228600" eaLnBrk="1" hangingPunct="1">
              <a:lnSpc>
                <a:spcPct val="80000"/>
              </a:lnSpc>
              <a:spcBef>
                <a:spcPct val="50000"/>
              </a:spcBef>
            </a:pPr>
            <a:r>
              <a:rPr lang="en-US" sz="2400" smtClean="0"/>
              <a:t>Three of the more common formats include: </a:t>
            </a:r>
          </a:p>
          <a:p>
            <a:pPr lvl="1" eaLnBrk="1" hangingPunct="1">
              <a:lnSpc>
                <a:spcPct val="80000"/>
              </a:lnSpc>
              <a:spcBef>
                <a:spcPct val="50000"/>
              </a:spcBef>
            </a:pPr>
            <a:r>
              <a:rPr lang="en-US" sz="2400" smtClean="0"/>
              <a:t>A-scan</a:t>
            </a:r>
          </a:p>
          <a:p>
            <a:pPr lvl="1" eaLnBrk="1" hangingPunct="1">
              <a:lnSpc>
                <a:spcPct val="80000"/>
              </a:lnSpc>
              <a:spcBef>
                <a:spcPct val="50000"/>
              </a:spcBef>
            </a:pPr>
            <a:r>
              <a:rPr lang="en-US" sz="2400" smtClean="0"/>
              <a:t>B-scan</a:t>
            </a:r>
          </a:p>
          <a:p>
            <a:pPr lvl="1" eaLnBrk="1" hangingPunct="1">
              <a:lnSpc>
                <a:spcPct val="80000"/>
              </a:lnSpc>
              <a:spcBef>
                <a:spcPct val="50000"/>
              </a:spcBef>
            </a:pPr>
            <a:r>
              <a:rPr lang="en-US" sz="2400" smtClean="0"/>
              <a:t>C-scan</a:t>
            </a:r>
          </a:p>
          <a:p>
            <a:pPr lvl="1" eaLnBrk="1" hangingPunct="1">
              <a:lnSpc>
                <a:spcPct val="80000"/>
              </a:lnSpc>
              <a:spcBef>
                <a:spcPct val="50000"/>
              </a:spcBef>
            </a:pPr>
            <a:endParaRPr lang="en-US" sz="2400" smtClean="0"/>
          </a:p>
          <a:p>
            <a:pPr marL="228600" indent="-228600" eaLnBrk="1" hangingPunct="1">
              <a:lnSpc>
                <a:spcPct val="80000"/>
              </a:lnSpc>
              <a:spcBef>
                <a:spcPct val="50000"/>
              </a:spcBef>
              <a:buFontTx/>
              <a:buNone/>
            </a:pPr>
            <a:r>
              <a:rPr lang="en-US" sz="2400" smtClean="0"/>
              <a:t>These three formats will be discussed in the next few slides.</a:t>
            </a:r>
          </a:p>
        </p:txBody>
      </p:sp>
    </p:spTree>
    <p:extLst>
      <p:ext uri="{BB962C8B-B14F-4D97-AF65-F5344CB8AC3E}">
        <p14:creationId xmlns:p14="http://schemas.microsoft.com/office/powerpoint/2010/main" val="2891927225"/>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strips(downRight)">
                                      <p:cBhvr>
                                        <p:cTn id="7" dur="500"/>
                                        <p:tgtEl>
                                          <p:spTgt spid="142339">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animEffect transition="in" filter="strips(downRight)">
                                      <p:cBhvr>
                                        <p:cTn id="11" dur="500"/>
                                        <p:tgtEl>
                                          <p:spTgt spid="142339">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animEffect transition="in" filter="strips(downRight)">
                                      <p:cBhvr>
                                        <p:cTn id="15" dur="500"/>
                                        <p:tgtEl>
                                          <p:spTgt spid="142339">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42339">
                                            <p:txEl>
                                              <p:pRg st="3" end="3"/>
                                            </p:txEl>
                                          </p:spTgt>
                                        </p:tgtEl>
                                        <p:attrNameLst>
                                          <p:attrName>style.visibility</p:attrName>
                                        </p:attrNameLst>
                                      </p:cBhvr>
                                      <p:to>
                                        <p:strVal val="visible"/>
                                      </p:to>
                                    </p:set>
                                    <p:animEffect transition="in" filter="strips(downRight)">
                                      <p:cBhvr>
                                        <p:cTn id="19" dur="500"/>
                                        <p:tgtEl>
                                          <p:spTgt spid="142339">
                                            <p:txEl>
                                              <p:pRg st="3" end="3"/>
                                            </p:txEl>
                                          </p:spTgt>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42339">
                                            <p:txEl>
                                              <p:pRg st="4" end="4"/>
                                            </p:txEl>
                                          </p:spTgt>
                                        </p:tgtEl>
                                        <p:attrNameLst>
                                          <p:attrName>style.visibility</p:attrName>
                                        </p:attrNameLst>
                                      </p:cBhvr>
                                      <p:to>
                                        <p:strVal val="visible"/>
                                      </p:to>
                                    </p:set>
                                    <p:animEffect transition="in" filter="strips(downRight)">
                                      <p:cBhvr>
                                        <p:cTn id="23" dur="500"/>
                                        <p:tgtEl>
                                          <p:spTgt spid="142339">
                                            <p:txEl>
                                              <p:pRg st="4" end="4"/>
                                            </p:txEl>
                                          </p:spTgt>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142339">
                                            <p:txEl>
                                              <p:pRg st="6" end="6"/>
                                            </p:txEl>
                                          </p:spTgt>
                                        </p:tgtEl>
                                        <p:attrNameLst>
                                          <p:attrName>style.visibility</p:attrName>
                                        </p:attrNameLst>
                                      </p:cBhvr>
                                      <p:to>
                                        <p:strVal val="visible"/>
                                      </p:to>
                                    </p:set>
                                    <p:animEffect transition="in" filter="strips(downRight)">
                                      <p:cBhvr>
                                        <p:cTn id="27" dur="500"/>
                                        <p:tgtEl>
                                          <p:spTgt spid="142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bldLvl="2"/>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600" smtClean="0"/>
              <a:t>Data Presentation - A-scan</a:t>
            </a:r>
          </a:p>
        </p:txBody>
      </p:sp>
      <p:sp>
        <p:nvSpPr>
          <p:cNvPr id="143363" name="Rectangle 3"/>
          <p:cNvSpPr>
            <a:spLocks noGrp="1" noChangeArrowheads="1"/>
          </p:cNvSpPr>
          <p:nvPr>
            <p:ph type="body" sz="half" idx="1"/>
          </p:nvPr>
        </p:nvSpPr>
        <p:spPr>
          <a:xfrm>
            <a:off x="685800" y="1689100"/>
            <a:ext cx="4279900" cy="4114800"/>
          </a:xfrm>
        </p:spPr>
        <p:txBody>
          <a:bodyPr/>
          <a:lstStyle/>
          <a:p>
            <a:pPr eaLnBrk="1" hangingPunct="1">
              <a:lnSpc>
                <a:spcPct val="80000"/>
              </a:lnSpc>
              <a:spcBef>
                <a:spcPct val="40000"/>
              </a:spcBef>
            </a:pPr>
            <a:r>
              <a:rPr lang="en-US" sz="2400" smtClean="0"/>
              <a:t>A-scan presentation displays the amount of received ultrasonic energy as a function of time.</a:t>
            </a:r>
          </a:p>
          <a:p>
            <a:pPr eaLnBrk="1" hangingPunct="1">
              <a:lnSpc>
                <a:spcPct val="80000"/>
              </a:lnSpc>
              <a:spcBef>
                <a:spcPct val="40000"/>
              </a:spcBef>
            </a:pPr>
            <a:r>
              <a:rPr lang="en-US" sz="2400" smtClean="0"/>
              <a:t>Relative discontinuity size can be estimated by comparing the signal amplitude to that from a known reflector. </a:t>
            </a:r>
          </a:p>
          <a:p>
            <a:pPr eaLnBrk="1" hangingPunct="1">
              <a:lnSpc>
                <a:spcPct val="80000"/>
              </a:lnSpc>
              <a:spcBef>
                <a:spcPct val="40000"/>
              </a:spcBef>
            </a:pPr>
            <a:r>
              <a:rPr lang="en-US" sz="2400" smtClean="0"/>
              <a:t>Reflector depth can be determined by the position of the signal on the horizontal sweep.</a:t>
            </a:r>
          </a:p>
        </p:txBody>
      </p:sp>
      <p:pic>
        <p:nvPicPr>
          <p:cNvPr id="143364" name="Picture 4" descr="A-SCAN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481638" y="1535113"/>
            <a:ext cx="2736850" cy="1919287"/>
          </a:xfrm>
          <a:noFill/>
        </p:spPr>
      </p:pic>
      <p:grpSp>
        <p:nvGrpSpPr>
          <p:cNvPr id="2" name="Group 5"/>
          <p:cNvGrpSpPr>
            <a:grpSpLocks/>
          </p:cNvGrpSpPr>
          <p:nvPr/>
        </p:nvGrpSpPr>
        <p:grpSpPr bwMode="auto">
          <a:xfrm>
            <a:off x="6527800" y="3441700"/>
            <a:ext cx="673100" cy="336550"/>
            <a:chOff x="4112" y="2168"/>
            <a:chExt cx="424" cy="212"/>
          </a:xfrm>
        </p:grpSpPr>
        <p:sp>
          <p:nvSpPr>
            <p:cNvPr id="40976" name="Text Box 6"/>
            <p:cNvSpPr txBox="1">
              <a:spLocks noChangeArrowheads="1"/>
            </p:cNvSpPr>
            <p:nvPr/>
          </p:nvSpPr>
          <p:spPr bwMode="auto">
            <a:xfrm>
              <a:off x="4112" y="2168"/>
              <a:ext cx="4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a:solidFill>
                    <a:schemeClr val="hlink"/>
                  </a:solidFill>
                  <a:latin typeface="Arial" charset="0"/>
                </a:rPr>
                <a:t>Time</a:t>
              </a:r>
            </a:p>
          </p:txBody>
        </p:sp>
        <p:sp>
          <p:nvSpPr>
            <p:cNvPr id="40977" name="Line 7"/>
            <p:cNvSpPr>
              <a:spLocks noChangeShapeType="1"/>
            </p:cNvSpPr>
            <p:nvPr/>
          </p:nvSpPr>
          <p:spPr bwMode="auto">
            <a:xfrm>
              <a:off x="4188" y="2352"/>
              <a:ext cx="348" cy="0"/>
            </a:xfrm>
            <a:prstGeom prst="line">
              <a:avLst/>
            </a:prstGeom>
            <a:noFill/>
            <a:ln w="57150" cap="sq">
              <a:solidFill>
                <a:schemeClr val="hlink"/>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IN"/>
            </a:p>
          </p:txBody>
        </p:sp>
      </p:grpSp>
      <p:grpSp>
        <p:nvGrpSpPr>
          <p:cNvPr id="3" name="Group 8"/>
          <p:cNvGrpSpPr>
            <a:grpSpLocks/>
          </p:cNvGrpSpPr>
          <p:nvPr/>
        </p:nvGrpSpPr>
        <p:grpSpPr bwMode="auto">
          <a:xfrm>
            <a:off x="5032375" y="1558925"/>
            <a:ext cx="336550" cy="1844675"/>
            <a:chOff x="3122" y="982"/>
            <a:chExt cx="212" cy="1162"/>
          </a:xfrm>
        </p:grpSpPr>
        <p:sp>
          <p:nvSpPr>
            <p:cNvPr id="40974" name="Text Box 9"/>
            <p:cNvSpPr txBox="1">
              <a:spLocks noChangeArrowheads="1"/>
            </p:cNvSpPr>
            <p:nvPr/>
          </p:nvSpPr>
          <p:spPr bwMode="auto">
            <a:xfrm rot="-5400000">
              <a:off x="2647" y="1457"/>
              <a:ext cx="11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a:solidFill>
                    <a:schemeClr val="hlink"/>
                  </a:solidFill>
                  <a:latin typeface="Arial" charset="0"/>
                </a:rPr>
                <a:t>Signal Amplitude</a:t>
              </a:r>
            </a:p>
          </p:txBody>
        </p:sp>
        <p:sp>
          <p:nvSpPr>
            <p:cNvPr id="40975" name="Line 10"/>
            <p:cNvSpPr>
              <a:spLocks noChangeShapeType="1"/>
            </p:cNvSpPr>
            <p:nvPr/>
          </p:nvSpPr>
          <p:spPr bwMode="auto">
            <a:xfrm flipV="1">
              <a:off x="3306" y="984"/>
              <a:ext cx="0" cy="1086"/>
            </a:xfrm>
            <a:prstGeom prst="line">
              <a:avLst/>
            </a:prstGeom>
            <a:noFill/>
            <a:ln w="57150" cap="sq">
              <a:solidFill>
                <a:schemeClr val="hlink"/>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IN"/>
            </a:p>
          </p:txBody>
        </p:sp>
      </p:grpSp>
      <p:grpSp>
        <p:nvGrpSpPr>
          <p:cNvPr id="4" name="Group 11"/>
          <p:cNvGrpSpPr>
            <a:grpSpLocks/>
          </p:cNvGrpSpPr>
          <p:nvPr/>
        </p:nvGrpSpPr>
        <p:grpSpPr bwMode="auto">
          <a:xfrm>
            <a:off x="4994275" y="4149725"/>
            <a:ext cx="336550" cy="1844675"/>
            <a:chOff x="3122" y="982"/>
            <a:chExt cx="212" cy="1162"/>
          </a:xfrm>
        </p:grpSpPr>
        <p:sp>
          <p:nvSpPr>
            <p:cNvPr id="40972" name="Text Box 12"/>
            <p:cNvSpPr txBox="1">
              <a:spLocks noChangeArrowheads="1"/>
            </p:cNvSpPr>
            <p:nvPr/>
          </p:nvSpPr>
          <p:spPr bwMode="auto">
            <a:xfrm rot="-5400000">
              <a:off x="2647" y="1457"/>
              <a:ext cx="11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a:solidFill>
                    <a:schemeClr val="hlink"/>
                  </a:solidFill>
                  <a:latin typeface="Arial" charset="0"/>
                </a:rPr>
                <a:t>Signal Amplitude</a:t>
              </a:r>
            </a:p>
          </p:txBody>
        </p:sp>
        <p:sp>
          <p:nvSpPr>
            <p:cNvPr id="40973" name="Line 13"/>
            <p:cNvSpPr>
              <a:spLocks noChangeShapeType="1"/>
            </p:cNvSpPr>
            <p:nvPr/>
          </p:nvSpPr>
          <p:spPr bwMode="auto">
            <a:xfrm flipV="1">
              <a:off x="3306" y="984"/>
              <a:ext cx="0" cy="1086"/>
            </a:xfrm>
            <a:prstGeom prst="line">
              <a:avLst/>
            </a:prstGeom>
            <a:noFill/>
            <a:ln w="57150" cap="sq">
              <a:solidFill>
                <a:schemeClr val="hlink"/>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IN"/>
            </a:p>
          </p:txBody>
        </p:sp>
      </p:grpSp>
      <p:grpSp>
        <p:nvGrpSpPr>
          <p:cNvPr id="5" name="Group 14"/>
          <p:cNvGrpSpPr>
            <a:grpSpLocks/>
          </p:cNvGrpSpPr>
          <p:nvPr/>
        </p:nvGrpSpPr>
        <p:grpSpPr bwMode="auto">
          <a:xfrm>
            <a:off x="6584950" y="6042025"/>
            <a:ext cx="673100" cy="336550"/>
            <a:chOff x="4112" y="2168"/>
            <a:chExt cx="424" cy="212"/>
          </a:xfrm>
        </p:grpSpPr>
        <p:sp>
          <p:nvSpPr>
            <p:cNvPr id="40970" name="Text Box 15"/>
            <p:cNvSpPr txBox="1">
              <a:spLocks noChangeArrowheads="1"/>
            </p:cNvSpPr>
            <p:nvPr/>
          </p:nvSpPr>
          <p:spPr bwMode="auto">
            <a:xfrm>
              <a:off x="4112" y="2168"/>
              <a:ext cx="4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a:solidFill>
                    <a:schemeClr val="hlink"/>
                  </a:solidFill>
                  <a:latin typeface="Arial" charset="0"/>
                </a:rPr>
                <a:t>Time</a:t>
              </a:r>
            </a:p>
          </p:txBody>
        </p:sp>
        <p:sp>
          <p:nvSpPr>
            <p:cNvPr id="40971" name="Line 16"/>
            <p:cNvSpPr>
              <a:spLocks noChangeShapeType="1"/>
            </p:cNvSpPr>
            <p:nvPr/>
          </p:nvSpPr>
          <p:spPr bwMode="auto">
            <a:xfrm>
              <a:off x="4188" y="2352"/>
              <a:ext cx="348" cy="0"/>
            </a:xfrm>
            <a:prstGeom prst="line">
              <a:avLst/>
            </a:prstGeom>
            <a:noFill/>
            <a:ln w="57150" cap="sq">
              <a:solidFill>
                <a:schemeClr val="hlink"/>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IN"/>
            </a:p>
          </p:txBody>
        </p:sp>
      </p:grpSp>
      <p:pic>
        <p:nvPicPr>
          <p:cNvPr id="143377" name="Picture 17" descr="usn60"/>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5434013" y="3857625"/>
            <a:ext cx="2809875" cy="2205038"/>
          </a:xfrm>
          <a:noFill/>
        </p:spPr>
      </p:pic>
    </p:spTree>
    <p:extLst>
      <p:ext uri="{BB962C8B-B14F-4D97-AF65-F5344CB8AC3E}">
        <p14:creationId xmlns:p14="http://schemas.microsoft.com/office/powerpoint/2010/main" val="83292732"/>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strips(downRight)">
                                      <p:cBhvr>
                                        <p:cTn id="7" dur="500"/>
                                        <p:tgtEl>
                                          <p:spTgt spid="143363">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43363">
                                            <p:txEl>
                                              <p:pRg st="1" end="1"/>
                                            </p:txEl>
                                          </p:spTgt>
                                        </p:tgtEl>
                                        <p:attrNameLst>
                                          <p:attrName>style.visibility</p:attrName>
                                        </p:attrNameLst>
                                      </p:cBhvr>
                                      <p:to>
                                        <p:strVal val="visible"/>
                                      </p:to>
                                    </p:set>
                                    <p:animEffect transition="in" filter="strips(downRight)">
                                      <p:cBhvr>
                                        <p:cTn id="11" dur="500"/>
                                        <p:tgtEl>
                                          <p:spTgt spid="143363">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43363">
                                            <p:txEl>
                                              <p:pRg st="2" end="2"/>
                                            </p:txEl>
                                          </p:spTgt>
                                        </p:tgtEl>
                                        <p:attrNameLst>
                                          <p:attrName>style.visibility</p:attrName>
                                        </p:attrNameLst>
                                      </p:cBhvr>
                                      <p:to>
                                        <p:strVal val="visible"/>
                                      </p:to>
                                    </p:set>
                                    <p:animEffect transition="in" filter="strips(downRight)">
                                      <p:cBhvr>
                                        <p:cTn id="15" dur="500"/>
                                        <p:tgtEl>
                                          <p:spTgt spid="143363">
                                            <p:txEl>
                                              <p:pRg st="2" end="2"/>
                                            </p:txEl>
                                          </p:spTgt>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143364"/>
                                        </p:tgtEl>
                                        <p:attrNameLst>
                                          <p:attrName>style.visibility</p:attrName>
                                        </p:attrNameLst>
                                      </p:cBhvr>
                                      <p:to>
                                        <p:strVal val="visible"/>
                                      </p:to>
                                    </p:set>
                                    <p:animEffect transition="in" filter="checkerboard(across)">
                                      <p:cBhvr>
                                        <p:cTn id="19" dur="500"/>
                                        <p:tgtEl>
                                          <p:spTgt spid="143364"/>
                                        </p:tgtEl>
                                      </p:cBhvr>
                                    </p:animEffect>
                                  </p:child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143377"/>
                                        </p:tgtEl>
                                        <p:attrNameLst>
                                          <p:attrName>style.visibility</p:attrName>
                                        </p:attrNameLst>
                                      </p:cBhvr>
                                      <p:to>
                                        <p:strVal val="visible"/>
                                      </p:to>
                                    </p:set>
                                    <p:animEffect transition="in" filter="checkerboard(across)">
                                      <p:cBhvr>
                                        <p:cTn id="23" dur="500"/>
                                        <p:tgtEl>
                                          <p:spTgt spid="143377"/>
                                        </p:tgtEl>
                                      </p:cBhvr>
                                    </p:animEffect>
                                  </p:childTnLst>
                                </p:cTn>
                              </p:par>
                            </p:childTnLst>
                          </p:cTn>
                        </p:par>
                        <p:par>
                          <p:cTn id="24" fill="hold" nodeType="afterGroup">
                            <p:stCondLst>
                              <p:cond delay="2500"/>
                            </p:stCondLst>
                            <p:childTnLst>
                              <p:par>
                                <p:cTn id="25" presetID="1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lide(fromLeft)">
                                      <p:cBhvr>
                                        <p:cTn id="27" dur="500"/>
                                        <p:tgtEl>
                                          <p:spTgt spid="2"/>
                                        </p:tgtEl>
                                      </p:cBhvr>
                                    </p:animEffect>
                                  </p:childTnLst>
                                </p:cTn>
                              </p:par>
                              <p:par>
                                <p:cTn id="28" presetID="12" presetClass="entr" presetSubtype="4"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slide(fromBottom)">
                                      <p:cBhvr>
                                        <p:cTn id="30" dur="500"/>
                                        <p:tgtEl>
                                          <p:spTgt spid="3"/>
                                        </p:tgtEl>
                                      </p:cBhvr>
                                    </p:animEffect>
                                  </p:childTnLst>
                                </p:cTn>
                              </p:par>
                              <p:par>
                                <p:cTn id="31" presetID="12" presetClass="entr" presetSubtype="8"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lide(fromLeft)">
                                      <p:cBhvr>
                                        <p:cTn id="33" dur="500"/>
                                        <p:tgtEl>
                                          <p:spTgt spid="5"/>
                                        </p:tgtEl>
                                      </p:cBhvr>
                                    </p:animEffect>
                                  </p:childTnLst>
                                </p:cTn>
                              </p:par>
                              <p:par>
                                <p:cTn id="34" presetID="12" presetClass="entr" presetSubtype="4"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slide(fromBottom)">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600" smtClean="0"/>
              <a:t>Data Presentation - B-scan</a:t>
            </a:r>
          </a:p>
        </p:txBody>
      </p:sp>
      <p:sp>
        <p:nvSpPr>
          <p:cNvPr id="144387" name="Rectangle 3"/>
          <p:cNvSpPr>
            <a:spLocks noGrp="1" noChangeArrowheads="1"/>
          </p:cNvSpPr>
          <p:nvPr>
            <p:ph type="body" idx="1"/>
          </p:nvPr>
        </p:nvSpPr>
        <p:spPr>
          <a:xfrm>
            <a:off x="698500" y="1600200"/>
            <a:ext cx="4914900" cy="4876800"/>
          </a:xfrm>
        </p:spPr>
        <p:txBody>
          <a:bodyPr/>
          <a:lstStyle/>
          <a:p>
            <a:pPr marL="228600" indent="-228600" eaLnBrk="1" hangingPunct="1">
              <a:lnSpc>
                <a:spcPct val="80000"/>
              </a:lnSpc>
              <a:spcBef>
                <a:spcPct val="40000"/>
              </a:spcBef>
            </a:pPr>
            <a:r>
              <a:rPr lang="en-US" smtClean="0"/>
              <a:t>B-scan presentations display a profile view (cross-sectional) of a test specimen.</a:t>
            </a:r>
          </a:p>
          <a:p>
            <a:pPr marL="228600" indent="-228600" eaLnBrk="1" hangingPunct="1">
              <a:lnSpc>
                <a:spcPct val="80000"/>
              </a:lnSpc>
              <a:spcBef>
                <a:spcPct val="40000"/>
              </a:spcBef>
            </a:pPr>
            <a:r>
              <a:rPr lang="en-US" smtClean="0"/>
              <a:t>Only the reflector depth in the cross-section and the linear dimensions can be determined.</a:t>
            </a:r>
          </a:p>
          <a:p>
            <a:pPr marL="228600" indent="-228600" eaLnBrk="1" hangingPunct="1">
              <a:lnSpc>
                <a:spcPct val="80000"/>
              </a:lnSpc>
              <a:spcBef>
                <a:spcPct val="40000"/>
              </a:spcBef>
            </a:pPr>
            <a:r>
              <a:rPr lang="en-US" smtClean="0"/>
              <a:t>A limitation to this display technique is that reflectors may be masked by larger reflectors near the surface.</a:t>
            </a:r>
          </a:p>
        </p:txBody>
      </p:sp>
      <p:pic>
        <p:nvPicPr>
          <p:cNvPr id="144388" name="Picture 4" descr="Dsc01102"/>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5818188" y="1644650"/>
            <a:ext cx="2727325"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9" name="Picture 5" descr="Dsc01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763" y="4362450"/>
            <a:ext cx="26543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261452"/>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strips(downRight)">
                                      <p:cBhvr>
                                        <p:cTn id="7" dur="500"/>
                                        <p:tgtEl>
                                          <p:spTgt spid="144387">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44387">
                                            <p:txEl>
                                              <p:pRg st="1" end="1"/>
                                            </p:txEl>
                                          </p:spTgt>
                                        </p:tgtEl>
                                        <p:attrNameLst>
                                          <p:attrName>style.visibility</p:attrName>
                                        </p:attrNameLst>
                                      </p:cBhvr>
                                      <p:to>
                                        <p:strVal val="visible"/>
                                      </p:to>
                                    </p:set>
                                    <p:animEffect transition="in" filter="strips(downRight)">
                                      <p:cBhvr>
                                        <p:cTn id="11" dur="500"/>
                                        <p:tgtEl>
                                          <p:spTgt spid="144387">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44387">
                                            <p:txEl>
                                              <p:pRg st="2" end="2"/>
                                            </p:txEl>
                                          </p:spTgt>
                                        </p:tgtEl>
                                        <p:attrNameLst>
                                          <p:attrName>style.visibility</p:attrName>
                                        </p:attrNameLst>
                                      </p:cBhvr>
                                      <p:to>
                                        <p:strVal val="visible"/>
                                      </p:to>
                                    </p:set>
                                    <p:animEffect transition="in" filter="strips(downRight)">
                                      <p:cBhvr>
                                        <p:cTn id="15" dur="500"/>
                                        <p:tgtEl>
                                          <p:spTgt spid="144387">
                                            <p:txEl>
                                              <p:pRg st="2" end="2"/>
                                            </p:txEl>
                                          </p:spTgt>
                                        </p:tgtEl>
                                      </p:cBhvr>
                                    </p:animEffect>
                                  </p:childTnLst>
                                </p:cTn>
                              </p:par>
                            </p:childTnLst>
                          </p:cTn>
                        </p:par>
                        <p:par>
                          <p:cTn id="16" fill="hold" nodeType="afterGroup">
                            <p:stCondLst>
                              <p:cond delay="1500"/>
                            </p:stCondLst>
                            <p:childTnLst>
                              <p:par>
                                <p:cTn id="17" presetID="2" presetClass="entr" presetSubtype="4" fill="hold" nodeType="afterEffect">
                                  <p:stCondLst>
                                    <p:cond delay="0"/>
                                  </p:stCondLst>
                                  <p:childTnLst>
                                    <p:set>
                                      <p:cBhvr>
                                        <p:cTn id="18" dur="1" fill="hold">
                                          <p:stCondLst>
                                            <p:cond delay="0"/>
                                          </p:stCondLst>
                                        </p:cTn>
                                        <p:tgtEl>
                                          <p:spTgt spid="144389"/>
                                        </p:tgtEl>
                                        <p:attrNameLst>
                                          <p:attrName>style.visibility</p:attrName>
                                        </p:attrNameLst>
                                      </p:cBhvr>
                                      <p:to>
                                        <p:strVal val="visible"/>
                                      </p:to>
                                    </p:set>
                                    <p:anim calcmode="lin" valueType="num">
                                      <p:cBhvr additive="base">
                                        <p:cTn id="19" dur="500" fill="hold"/>
                                        <p:tgtEl>
                                          <p:spTgt spid="144389"/>
                                        </p:tgtEl>
                                        <p:attrNameLst>
                                          <p:attrName>ppt_x</p:attrName>
                                        </p:attrNameLst>
                                      </p:cBhvr>
                                      <p:tavLst>
                                        <p:tav tm="0">
                                          <p:val>
                                            <p:strVal val="#ppt_x"/>
                                          </p:val>
                                        </p:tav>
                                        <p:tav tm="100000">
                                          <p:val>
                                            <p:strVal val="#ppt_x"/>
                                          </p:val>
                                        </p:tav>
                                      </p:tavLst>
                                    </p:anim>
                                    <p:anim calcmode="lin" valueType="num">
                                      <p:cBhvr additive="base">
                                        <p:cTn id="20" dur="500" fill="hold"/>
                                        <p:tgtEl>
                                          <p:spTgt spid="144389"/>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000"/>
                            </p:stCondLst>
                            <p:childTnLst>
                              <p:par>
                                <p:cTn id="22" presetID="2" presetClass="entr" presetSubtype="4" fill="hold" nodeType="afterEffect">
                                  <p:stCondLst>
                                    <p:cond delay="0"/>
                                  </p:stCondLst>
                                  <p:childTnLst>
                                    <p:set>
                                      <p:cBhvr>
                                        <p:cTn id="23" dur="1" fill="hold">
                                          <p:stCondLst>
                                            <p:cond delay="0"/>
                                          </p:stCondLst>
                                        </p:cTn>
                                        <p:tgtEl>
                                          <p:spTgt spid="144388"/>
                                        </p:tgtEl>
                                        <p:attrNameLst>
                                          <p:attrName>style.visibility</p:attrName>
                                        </p:attrNameLst>
                                      </p:cBhvr>
                                      <p:to>
                                        <p:strVal val="visible"/>
                                      </p:to>
                                    </p:set>
                                    <p:anim calcmode="lin" valueType="num">
                                      <p:cBhvr additive="base">
                                        <p:cTn id="24" dur="500" fill="hold"/>
                                        <p:tgtEl>
                                          <p:spTgt spid="144388"/>
                                        </p:tgtEl>
                                        <p:attrNameLst>
                                          <p:attrName>ppt_x</p:attrName>
                                        </p:attrNameLst>
                                      </p:cBhvr>
                                      <p:tavLst>
                                        <p:tav tm="0">
                                          <p:val>
                                            <p:strVal val="#ppt_x"/>
                                          </p:val>
                                        </p:tav>
                                        <p:tav tm="100000">
                                          <p:val>
                                            <p:strVal val="#ppt_x"/>
                                          </p:val>
                                        </p:tav>
                                      </p:tavLst>
                                    </p:anim>
                                    <p:anim calcmode="lin" valueType="num">
                                      <p:cBhvr additive="base">
                                        <p:cTn id="25" dur="500" fill="hold"/>
                                        <p:tgtEl>
                                          <p:spTgt spid="144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95325" y="381000"/>
            <a:ext cx="7915275" cy="990600"/>
          </a:xfrm>
        </p:spPr>
        <p:txBody>
          <a:bodyPr/>
          <a:lstStyle/>
          <a:p>
            <a:pPr eaLnBrk="1" hangingPunct="1"/>
            <a:r>
              <a:rPr lang="en-US" sz="3600" smtClean="0"/>
              <a:t>Data Presentation - C-scan</a:t>
            </a:r>
          </a:p>
        </p:txBody>
      </p:sp>
      <p:sp>
        <p:nvSpPr>
          <p:cNvPr id="145411" name="Rectangle 3"/>
          <p:cNvSpPr>
            <a:spLocks noGrp="1" noChangeArrowheads="1"/>
          </p:cNvSpPr>
          <p:nvPr>
            <p:ph type="body" idx="1"/>
          </p:nvPr>
        </p:nvSpPr>
        <p:spPr>
          <a:xfrm>
            <a:off x="688975" y="1606550"/>
            <a:ext cx="7924800" cy="2667000"/>
          </a:xfrm>
        </p:spPr>
        <p:txBody>
          <a:bodyPr/>
          <a:lstStyle/>
          <a:p>
            <a:pPr marL="228600" indent="-228600" eaLnBrk="1" hangingPunct="1">
              <a:lnSpc>
                <a:spcPct val="80000"/>
              </a:lnSpc>
              <a:spcBef>
                <a:spcPct val="40000"/>
              </a:spcBef>
            </a:pPr>
            <a:r>
              <a:rPr lang="en-US" sz="2400" smtClean="0"/>
              <a:t>The C-scan presentation displays a plan type view of the test specimen and discontinuities.</a:t>
            </a:r>
          </a:p>
          <a:p>
            <a:pPr marL="228600" indent="-228600" eaLnBrk="1" hangingPunct="1">
              <a:lnSpc>
                <a:spcPct val="80000"/>
              </a:lnSpc>
              <a:spcBef>
                <a:spcPct val="40000"/>
              </a:spcBef>
            </a:pPr>
            <a:r>
              <a:rPr lang="en-US" sz="2400" smtClean="0"/>
              <a:t>C-scan presentations are produced with an automated data acquisition system, such as in immersion scanning.</a:t>
            </a:r>
          </a:p>
          <a:p>
            <a:pPr marL="228600" indent="-228600" eaLnBrk="1" hangingPunct="1">
              <a:lnSpc>
                <a:spcPct val="80000"/>
              </a:lnSpc>
              <a:spcBef>
                <a:spcPct val="40000"/>
              </a:spcBef>
            </a:pPr>
            <a:r>
              <a:rPr lang="en-US" sz="2400" smtClean="0"/>
              <a:t>Use of A-scan in conjunction with C-scan is necessary when depth determination is desired.</a:t>
            </a:r>
          </a:p>
        </p:txBody>
      </p:sp>
      <p:pic>
        <p:nvPicPr>
          <p:cNvPr id="145412" name="Picture 4" descr="GRP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975" y="4083050"/>
            <a:ext cx="21145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3" name="Picture 5" descr="Dsc01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800" y="4083050"/>
            <a:ext cx="211296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4" name="Text Box 6"/>
          <p:cNvSpPr txBox="1">
            <a:spLocks noChangeArrowheads="1"/>
          </p:cNvSpPr>
          <p:nvPr/>
        </p:nvSpPr>
        <p:spPr bwMode="auto">
          <a:xfrm>
            <a:off x="3860800" y="6407150"/>
            <a:ext cx="2209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50000"/>
              </a:spcBef>
            </a:pPr>
            <a:r>
              <a:rPr lang="en-US" sz="1400">
                <a:solidFill>
                  <a:schemeClr val="hlink"/>
                </a:solidFill>
                <a:latin typeface="Arial" charset="0"/>
              </a:rPr>
              <a:t>Photo of a Composite Component</a:t>
            </a:r>
          </a:p>
        </p:txBody>
      </p:sp>
      <p:sp>
        <p:nvSpPr>
          <p:cNvPr id="145415" name="Text Box 7"/>
          <p:cNvSpPr txBox="1">
            <a:spLocks noChangeArrowheads="1"/>
          </p:cNvSpPr>
          <p:nvPr/>
        </p:nvSpPr>
        <p:spPr bwMode="auto">
          <a:xfrm>
            <a:off x="6061075" y="6426200"/>
            <a:ext cx="20478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50000"/>
              </a:spcBef>
            </a:pPr>
            <a:r>
              <a:rPr lang="en-US" sz="1400">
                <a:solidFill>
                  <a:schemeClr val="hlink"/>
                </a:solidFill>
                <a:latin typeface="Arial" charset="0"/>
              </a:rPr>
              <a:t>C-Scan Image of Internal Features</a:t>
            </a:r>
          </a:p>
        </p:txBody>
      </p:sp>
      <p:pic>
        <p:nvPicPr>
          <p:cNvPr id="145416" name="Picture 8" descr="Ta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4083050"/>
            <a:ext cx="28670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7" name="Line 9"/>
          <p:cNvSpPr>
            <a:spLocks noChangeShapeType="1"/>
          </p:cNvSpPr>
          <p:nvPr/>
        </p:nvSpPr>
        <p:spPr bwMode="auto">
          <a:xfrm flipH="1">
            <a:off x="3013075" y="5492750"/>
            <a:ext cx="885825" cy="504825"/>
          </a:xfrm>
          <a:prstGeom prst="line">
            <a:avLst/>
          </a:prstGeom>
          <a:noFill/>
          <a:ln w="38100" cap="sq">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IN"/>
          </a:p>
        </p:txBody>
      </p:sp>
    </p:spTree>
    <p:extLst>
      <p:ext uri="{BB962C8B-B14F-4D97-AF65-F5344CB8AC3E}">
        <p14:creationId xmlns:p14="http://schemas.microsoft.com/office/powerpoint/2010/main" val="577439275"/>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strips(downRight)">
                                      <p:cBhvr>
                                        <p:cTn id="7" dur="500"/>
                                        <p:tgtEl>
                                          <p:spTgt spid="145411">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45411">
                                            <p:txEl>
                                              <p:pRg st="1" end="1"/>
                                            </p:txEl>
                                          </p:spTgt>
                                        </p:tgtEl>
                                        <p:attrNameLst>
                                          <p:attrName>style.visibility</p:attrName>
                                        </p:attrNameLst>
                                      </p:cBhvr>
                                      <p:to>
                                        <p:strVal val="visible"/>
                                      </p:to>
                                    </p:set>
                                    <p:animEffect transition="in" filter="strips(downRight)">
                                      <p:cBhvr>
                                        <p:cTn id="11" dur="500"/>
                                        <p:tgtEl>
                                          <p:spTgt spid="145411">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45411">
                                            <p:txEl>
                                              <p:pRg st="2" end="2"/>
                                            </p:txEl>
                                          </p:spTgt>
                                        </p:tgtEl>
                                        <p:attrNameLst>
                                          <p:attrName>style.visibility</p:attrName>
                                        </p:attrNameLst>
                                      </p:cBhvr>
                                      <p:to>
                                        <p:strVal val="visible"/>
                                      </p:to>
                                    </p:set>
                                    <p:animEffect transition="in" filter="strips(downRight)">
                                      <p:cBhvr>
                                        <p:cTn id="15" dur="500"/>
                                        <p:tgtEl>
                                          <p:spTgt spid="145411">
                                            <p:txEl>
                                              <p:pRg st="2" end="2"/>
                                            </p:txEl>
                                          </p:spTgt>
                                        </p:tgtEl>
                                      </p:cBhvr>
                                    </p:animEffect>
                                  </p:childTnLst>
                                </p:cTn>
                              </p:par>
                            </p:childTnLst>
                          </p:cTn>
                        </p:par>
                        <p:par>
                          <p:cTn id="16" fill="hold" nodeType="afterGroup">
                            <p:stCondLst>
                              <p:cond delay="1500"/>
                            </p:stCondLst>
                            <p:childTnLst>
                              <p:par>
                                <p:cTn id="17" presetID="12" presetClass="entr" presetSubtype="8" fill="hold" nodeType="afterEffect">
                                  <p:stCondLst>
                                    <p:cond delay="0"/>
                                  </p:stCondLst>
                                  <p:childTnLst>
                                    <p:set>
                                      <p:cBhvr>
                                        <p:cTn id="18" dur="1" fill="hold">
                                          <p:stCondLst>
                                            <p:cond delay="0"/>
                                          </p:stCondLst>
                                        </p:cTn>
                                        <p:tgtEl>
                                          <p:spTgt spid="145416"/>
                                        </p:tgtEl>
                                        <p:attrNameLst>
                                          <p:attrName>style.visibility</p:attrName>
                                        </p:attrNameLst>
                                      </p:cBhvr>
                                      <p:to>
                                        <p:strVal val="visible"/>
                                      </p:to>
                                    </p:set>
                                    <p:animEffect transition="in" filter="slide(fromLeft)">
                                      <p:cBhvr>
                                        <p:cTn id="19" dur="500"/>
                                        <p:tgtEl>
                                          <p:spTgt spid="145416"/>
                                        </p:tgtEl>
                                      </p:cBhvr>
                                    </p:animEffect>
                                  </p:childTnLst>
                                </p:cTn>
                              </p:par>
                            </p:childTnLst>
                          </p:cTn>
                        </p:par>
                        <p:par>
                          <p:cTn id="20" fill="hold" nodeType="afterGroup">
                            <p:stCondLst>
                              <p:cond delay="2000"/>
                            </p:stCondLst>
                            <p:childTnLst>
                              <p:par>
                                <p:cTn id="21" presetID="12" presetClass="entr" presetSubtype="8" fill="hold" nodeType="afterEffect">
                                  <p:stCondLst>
                                    <p:cond delay="0"/>
                                  </p:stCondLst>
                                  <p:childTnLst>
                                    <p:set>
                                      <p:cBhvr>
                                        <p:cTn id="22" dur="1" fill="hold">
                                          <p:stCondLst>
                                            <p:cond delay="0"/>
                                          </p:stCondLst>
                                        </p:cTn>
                                        <p:tgtEl>
                                          <p:spTgt spid="145413"/>
                                        </p:tgtEl>
                                        <p:attrNameLst>
                                          <p:attrName>style.visibility</p:attrName>
                                        </p:attrNameLst>
                                      </p:cBhvr>
                                      <p:to>
                                        <p:strVal val="visible"/>
                                      </p:to>
                                    </p:set>
                                    <p:animEffect transition="in" filter="slide(fromLeft)">
                                      <p:cBhvr>
                                        <p:cTn id="23" dur="500"/>
                                        <p:tgtEl>
                                          <p:spTgt spid="145413"/>
                                        </p:tgtEl>
                                      </p:cBhvr>
                                    </p:animEffect>
                                  </p:childTnLst>
                                </p:cTn>
                              </p:par>
                            </p:childTnLst>
                          </p:cTn>
                        </p:par>
                        <p:par>
                          <p:cTn id="24" fill="hold" nodeType="afterGroup">
                            <p:stCondLst>
                              <p:cond delay="2500"/>
                            </p:stCondLst>
                            <p:childTnLst>
                              <p:par>
                                <p:cTn id="25" presetID="12" presetClass="entr" presetSubtype="8" fill="hold" nodeType="afterEffect">
                                  <p:stCondLst>
                                    <p:cond delay="0"/>
                                  </p:stCondLst>
                                  <p:childTnLst>
                                    <p:set>
                                      <p:cBhvr>
                                        <p:cTn id="26" dur="1" fill="hold">
                                          <p:stCondLst>
                                            <p:cond delay="0"/>
                                          </p:stCondLst>
                                        </p:cTn>
                                        <p:tgtEl>
                                          <p:spTgt spid="145412"/>
                                        </p:tgtEl>
                                        <p:attrNameLst>
                                          <p:attrName>style.visibility</p:attrName>
                                        </p:attrNameLst>
                                      </p:cBhvr>
                                      <p:to>
                                        <p:strVal val="visible"/>
                                      </p:to>
                                    </p:set>
                                    <p:animEffect transition="in" filter="slide(fromLeft)">
                                      <p:cBhvr>
                                        <p:cTn id="27" dur="500"/>
                                        <p:tgtEl>
                                          <p:spTgt spid="145412"/>
                                        </p:tgtEl>
                                      </p:cBhvr>
                                    </p:animEffect>
                                  </p:childTnLst>
                                </p:cTn>
                              </p:par>
                            </p:childTnLst>
                          </p:cTn>
                        </p:par>
                        <p:par>
                          <p:cTn id="28" fill="hold" nodeType="afterGroup">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145417"/>
                                        </p:tgtEl>
                                        <p:attrNameLst>
                                          <p:attrName>style.visibility</p:attrName>
                                        </p:attrNameLst>
                                      </p:cBhvr>
                                      <p:to>
                                        <p:strVal val="visible"/>
                                      </p:to>
                                    </p:set>
                                    <p:animEffect transition="in" filter="strips(downLeft)">
                                      <p:cBhvr>
                                        <p:cTn id="31" dur="500"/>
                                        <p:tgtEl>
                                          <p:spTgt spid="145417"/>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5414"/>
                                        </p:tgtEl>
                                        <p:attrNameLst>
                                          <p:attrName>style.visibility</p:attrName>
                                        </p:attrNameLst>
                                      </p:cBhvr>
                                      <p:to>
                                        <p:strVal val="visible"/>
                                      </p:to>
                                    </p:set>
                                    <p:animEffect transition="in" filter="fade">
                                      <p:cBhvr>
                                        <p:cTn id="35" dur="1000"/>
                                        <p:tgtEl>
                                          <p:spTgt spid="145414"/>
                                        </p:tgtEl>
                                      </p:cBhvr>
                                    </p:animEffect>
                                  </p:childTnLst>
                                </p:cTn>
                              </p:par>
                            </p:childTnLst>
                          </p:cTn>
                        </p:par>
                        <p:par>
                          <p:cTn id="36" fill="hold" nodeType="afterGroup">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45415"/>
                                        </p:tgtEl>
                                        <p:attrNameLst>
                                          <p:attrName>style.visibility</p:attrName>
                                        </p:attrNameLst>
                                      </p:cBhvr>
                                      <p:to>
                                        <p:strVal val="visible"/>
                                      </p:to>
                                    </p:set>
                                    <p:animEffect transition="in" filter="fade">
                                      <p:cBhvr>
                                        <p:cTn id="39" dur="1000"/>
                                        <p:tgtEl>
                                          <p:spTgt spid="145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P spid="145414" grpId="0"/>
      <p:bldP spid="145415" grpId="0"/>
      <p:bldP spid="1454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18256"/>
            <a:ext cx="6299835" cy="2986405"/>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Times New Roman"/>
                <a:cs typeface="Times New Roman"/>
              </a:rPr>
              <a:t>Critical factors </a:t>
            </a:r>
            <a:r>
              <a:rPr sz="2800" b="1" dirty="0">
                <a:latin typeface="Times New Roman"/>
                <a:cs typeface="Times New Roman"/>
              </a:rPr>
              <a:t>for </a:t>
            </a:r>
            <a:r>
              <a:rPr sz="2800" b="1" spc="-5" dirty="0">
                <a:latin typeface="Times New Roman"/>
                <a:cs typeface="Times New Roman"/>
              </a:rPr>
              <a:t>Penetrant</a:t>
            </a:r>
            <a:r>
              <a:rPr sz="2800" b="1" spc="-160" dirty="0">
                <a:latin typeface="Times New Roman"/>
                <a:cs typeface="Times New Roman"/>
              </a:rPr>
              <a:t> </a:t>
            </a:r>
            <a:r>
              <a:rPr sz="2800" b="1" spc="-5" dirty="0">
                <a:latin typeface="Times New Roman"/>
                <a:cs typeface="Times New Roman"/>
              </a:rPr>
              <a:t>Application</a:t>
            </a: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3200">
              <a:latin typeface="Times New Roman"/>
              <a:cs typeface="Times New Roman"/>
            </a:endParaRPr>
          </a:p>
          <a:p>
            <a:pPr marL="355600" indent="-343535">
              <a:lnSpc>
                <a:spcPct val="100000"/>
              </a:lnSpc>
              <a:buFont typeface="Arial"/>
              <a:buChar char="•"/>
              <a:tabLst>
                <a:tab pos="355600" algn="l"/>
                <a:tab pos="356235" algn="l"/>
              </a:tabLst>
            </a:pPr>
            <a:r>
              <a:rPr sz="3200" dirty="0">
                <a:latin typeface="Times New Roman"/>
                <a:cs typeface="Times New Roman"/>
              </a:rPr>
              <a:t>Penetration / Dwell</a:t>
            </a:r>
            <a:r>
              <a:rPr sz="3200" spc="-55" dirty="0">
                <a:latin typeface="Times New Roman"/>
                <a:cs typeface="Times New Roman"/>
              </a:rPr>
              <a:t> </a:t>
            </a:r>
            <a:r>
              <a:rPr sz="3200" dirty="0">
                <a:latin typeface="Times New Roman"/>
                <a:cs typeface="Times New Roman"/>
              </a:rPr>
              <a:t>time</a:t>
            </a:r>
            <a:endParaRPr sz="3200">
              <a:latin typeface="Times New Roman"/>
              <a:cs typeface="Times New Roman"/>
            </a:endParaRPr>
          </a:p>
          <a:p>
            <a:pPr>
              <a:lnSpc>
                <a:spcPct val="100000"/>
              </a:lnSpc>
              <a:spcBef>
                <a:spcPts val="25"/>
              </a:spcBef>
              <a:buFont typeface="Arial"/>
              <a:buChar char="•"/>
            </a:pPr>
            <a:endParaRPr sz="4650">
              <a:latin typeface="Times New Roman"/>
              <a:cs typeface="Times New Roman"/>
            </a:endParaRPr>
          </a:p>
          <a:p>
            <a:pPr marL="355600" indent="-343535">
              <a:lnSpc>
                <a:spcPct val="100000"/>
              </a:lnSpc>
              <a:spcBef>
                <a:spcPts val="5"/>
              </a:spcBef>
              <a:buFont typeface="Arial"/>
              <a:buChar char="•"/>
              <a:tabLst>
                <a:tab pos="355600" algn="l"/>
                <a:tab pos="356235" algn="l"/>
              </a:tabLst>
            </a:pPr>
            <a:r>
              <a:rPr sz="3200" dirty="0">
                <a:latin typeface="Times New Roman"/>
                <a:cs typeface="Times New Roman"/>
              </a:rPr>
              <a:t>Component</a:t>
            </a:r>
            <a:r>
              <a:rPr sz="3200" spc="-105" dirty="0">
                <a:latin typeface="Times New Roman"/>
                <a:cs typeface="Times New Roman"/>
              </a:rPr>
              <a:t> </a:t>
            </a:r>
            <a:r>
              <a:rPr sz="3200" spc="-20" dirty="0">
                <a:latin typeface="Times New Roman"/>
                <a:cs typeface="Times New Roman"/>
              </a:rPr>
              <a:t>Temperature</a:t>
            </a:r>
            <a:endParaRPr sz="3200">
              <a:latin typeface="Times New Roman"/>
              <a:cs typeface="Times New Roman"/>
            </a:endParaRPr>
          </a:p>
        </p:txBody>
      </p:sp>
    </p:spTree>
    <p:extLst>
      <p:ext uri="{BB962C8B-B14F-4D97-AF65-F5344CB8AC3E}">
        <p14:creationId xmlns:p14="http://schemas.microsoft.com/office/powerpoint/2010/main" val="32244601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3600" smtClean="0"/>
              <a:t>Advantage of Ultrasonic Testing</a:t>
            </a:r>
          </a:p>
        </p:txBody>
      </p:sp>
      <p:sp>
        <p:nvSpPr>
          <p:cNvPr id="146435" name="Rectangle 3"/>
          <p:cNvSpPr>
            <a:spLocks noGrp="1" noChangeArrowheads="1"/>
          </p:cNvSpPr>
          <p:nvPr>
            <p:ph type="body" idx="1"/>
          </p:nvPr>
        </p:nvSpPr>
        <p:spPr>
          <a:xfrm>
            <a:off x="736600" y="1711325"/>
            <a:ext cx="7915275" cy="4562475"/>
          </a:xfrm>
        </p:spPr>
        <p:txBody>
          <a:bodyPr/>
          <a:lstStyle/>
          <a:p>
            <a:pPr marL="228600" indent="-228600" eaLnBrk="1" hangingPunct="1">
              <a:lnSpc>
                <a:spcPct val="80000"/>
              </a:lnSpc>
              <a:spcBef>
                <a:spcPct val="50000"/>
              </a:spcBef>
            </a:pPr>
            <a:r>
              <a:rPr lang="en-US" sz="2200" smtClean="0"/>
              <a:t>Sensitive to small discontinuities both surface and subsurface.</a:t>
            </a:r>
          </a:p>
          <a:p>
            <a:pPr marL="228600" indent="-228600" eaLnBrk="1" hangingPunct="1">
              <a:lnSpc>
                <a:spcPct val="80000"/>
              </a:lnSpc>
              <a:spcBef>
                <a:spcPct val="50000"/>
              </a:spcBef>
            </a:pPr>
            <a:r>
              <a:rPr lang="en-US" sz="2200" smtClean="0"/>
              <a:t>Depth of penetration for flaw detection or measurement is superior to other methods.</a:t>
            </a:r>
          </a:p>
          <a:p>
            <a:pPr marL="228600" indent="-228600" eaLnBrk="1" hangingPunct="1">
              <a:lnSpc>
                <a:spcPct val="80000"/>
              </a:lnSpc>
              <a:spcBef>
                <a:spcPct val="50000"/>
              </a:spcBef>
            </a:pPr>
            <a:r>
              <a:rPr lang="en-US" sz="2200" smtClean="0"/>
              <a:t>Only single-sided access is needed when pulse-echo technique is used.</a:t>
            </a:r>
          </a:p>
          <a:p>
            <a:pPr marL="228600" indent="-228600" eaLnBrk="1" hangingPunct="1">
              <a:lnSpc>
                <a:spcPct val="80000"/>
              </a:lnSpc>
              <a:spcBef>
                <a:spcPct val="50000"/>
              </a:spcBef>
            </a:pPr>
            <a:r>
              <a:rPr lang="en-US" sz="2200" smtClean="0"/>
              <a:t>High accuracy in determining reflector position and estimating size and shape.</a:t>
            </a:r>
          </a:p>
          <a:p>
            <a:pPr marL="228600" indent="-228600" eaLnBrk="1" hangingPunct="1">
              <a:lnSpc>
                <a:spcPct val="80000"/>
              </a:lnSpc>
              <a:spcBef>
                <a:spcPct val="50000"/>
              </a:spcBef>
            </a:pPr>
            <a:r>
              <a:rPr lang="en-US" sz="2200" smtClean="0"/>
              <a:t>Minimal part preparation required.</a:t>
            </a:r>
          </a:p>
          <a:p>
            <a:pPr marL="228600" indent="-228600" eaLnBrk="1" hangingPunct="1">
              <a:lnSpc>
                <a:spcPct val="80000"/>
              </a:lnSpc>
              <a:spcBef>
                <a:spcPct val="50000"/>
              </a:spcBef>
            </a:pPr>
            <a:r>
              <a:rPr lang="en-US" sz="2200" smtClean="0"/>
              <a:t>Electronic equipment provides instantaneous results.</a:t>
            </a:r>
          </a:p>
          <a:p>
            <a:pPr marL="228600" indent="-228600" eaLnBrk="1" hangingPunct="1">
              <a:lnSpc>
                <a:spcPct val="80000"/>
              </a:lnSpc>
              <a:spcBef>
                <a:spcPct val="50000"/>
              </a:spcBef>
            </a:pPr>
            <a:r>
              <a:rPr lang="en-US" sz="2200" smtClean="0"/>
              <a:t>Detailed images can be produced with automated systems. </a:t>
            </a:r>
          </a:p>
          <a:p>
            <a:pPr marL="228600" indent="-228600" eaLnBrk="1" hangingPunct="1">
              <a:lnSpc>
                <a:spcPct val="80000"/>
              </a:lnSpc>
              <a:spcBef>
                <a:spcPct val="50000"/>
              </a:spcBef>
            </a:pPr>
            <a:r>
              <a:rPr lang="en-US" sz="2200" smtClean="0"/>
              <a:t>Has other uses such as thickness measurements, in addition to flaw detection.</a:t>
            </a:r>
          </a:p>
          <a:p>
            <a:pPr marL="228600" indent="-228600" eaLnBrk="1" hangingPunct="1">
              <a:lnSpc>
                <a:spcPct val="80000"/>
              </a:lnSpc>
            </a:pPr>
            <a:endParaRPr lang="en-US" sz="2200" smtClean="0"/>
          </a:p>
        </p:txBody>
      </p:sp>
    </p:spTree>
    <p:extLst>
      <p:ext uri="{BB962C8B-B14F-4D97-AF65-F5344CB8AC3E}">
        <p14:creationId xmlns:p14="http://schemas.microsoft.com/office/powerpoint/2010/main" val="548066880"/>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 calcmode="lin" valueType="num">
                                      <p:cBhvr additive="base">
                                        <p:cTn id="7" dur="500" fill="hold"/>
                                        <p:tgtEl>
                                          <p:spTgt spid="146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43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6435">
                                            <p:txEl>
                                              <p:pRg st="1" end="1"/>
                                            </p:txEl>
                                          </p:spTgt>
                                        </p:tgtEl>
                                        <p:attrNameLst>
                                          <p:attrName>style.visibility</p:attrName>
                                        </p:attrNameLst>
                                      </p:cBhvr>
                                      <p:to>
                                        <p:strVal val="visible"/>
                                      </p:to>
                                    </p:set>
                                    <p:anim calcmode="lin" valueType="num">
                                      <p:cBhvr additive="base">
                                        <p:cTn id="12" dur="500" fill="hold"/>
                                        <p:tgtEl>
                                          <p:spTgt spid="14643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643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6435">
                                            <p:txEl>
                                              <p:pRg st="2" end="2"/>
                                            </p:txEl>
                                          </p:spTgt>
                                        </p:tgtEl>
                                        <p:attrNameLst>
                                          <p:attrName>style.visibility</p:attrName>
                                        </p:attrNameLst>
                                      </p:cBhvr>
                                      <p:to>
                                        <p:strVal val="visible"/>
                                      </p:to>
                                    </p:set>
                                    <p:anim calcmode="lin" valueType="num">
                                      <p:cBhvr additive="base">
                                        <p:cTn id="17" dur="500" fill="hold"/>
                                        <p:tgtEl>
                                          <p:spTgt spid="1464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6435">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46435">
                                            <p:txEl>
                                              <p:pRg st="3" end="3"/>
                                            </p:txEl>
                                          </p:spTgt>
                                        </p:tgtEl>
                                        <p:attrNameLst>
                                          <p:attrName>style.visibility</p:attrName>
                                        </p:attrNameLst>
                                      </p:cBhvr>
                                      <p:to>
                                        <p:strVal val="visible"/>
                                      </p:to>
                                    </p:set>
                                    <p:anim calcmode="lin" valueType="num">
                                      <p:cBhvr additive="base">
                                        <p:cTn id="22" dur="500" fill="hold"/>
                                        <p:tgtEl>
                                          <p:spTgt spid="14643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6435">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46435">
                                            <p:txEl>
                                              <p:pRg st="4" end="4"/>
                                            </p:txEl>
                                          </p:spTgt>
                                        </p:tgtEl>
                                        <p:attrNameLst>
                                          <p:attrName>style.visibility</p:attrName>
                                        </p:attrNameLst>
                                      </p:cBhvr>
                                      <p:to>
                                        <p:strVal val="visible"/>
                                      </p:to>
                                    </p:set>
                                    <p:anim calcmode="lin" valueType="num">
                                      <p:cBhvr additive="base">
                                        <p:cTn id="27" dur="500" fill="hold"/>
                                        <p:tgtEl>
                                          <p:spTgt spid="14643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6435">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46435">
                                            <p:txEl>
                                              <p:pRg st="5" end="5"/>
                                            </p:txEl>
                                          </p:spTgt>
                                        </p:tgtEl>
                                        <p:attrNameLst>
                                          <p:attrName>style.visibility</p:attrName>
                                        </p:attrNameLst>
                                      </p:cBhvr>
                                      <p:to>
                                        <p:strVal val="visible"/>
                                      </p:to>
                                    </p:set>
                                    <p:anim calcmode="lin" valueType="num">
                                      <p:cBhvr additive="base">
                                        <p:cTn id="32" dur="500" fill="hold"/>
                                        <p:tgtEl>
                                          <p:spTgt spid="14643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6435">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46435">
                                            <p:txEl>
                                              <p:pRg st="6" end="6"/>
                                            </p:txEl>
                                          </p:spTgt>
                                        </p:tgtEl>
                                        <p:attrNameLst>
                                          <p:attrName>style.visibility</p:attrName>
                                        </p:attrNameLst>
                                      </p:cBhvr>
                                      <p:to>
                                        <p:strVal val="visible"/>
                                      </p:to>
                                    </p:set>
                                    <p:anim calcmode="lin" valueType="num">
                                      <p:cBhvr additive="base">
                                        <p:cTn id="37" dur="500" fill="hold"/>
                                        <p:tgtEl>
                                          <p:spTgt spid="14643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6435">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46435">
                                            <p:txEl>
                                              <p:pRg st="7" end="7"/>
                                            </p:txEl>
                                          </p:spTgt>
                                        </p:tgtEl>
                                        <p:attrNameLst>
                                          <p:attrName>style.visibility</p:attrName>
                                        </p:attrNameLst>
                                      </p:cBhvr>
                                      <p:to>
                                        <p:strVal val="visible"/>
                                      </p:to>
                                    </p:set>
                                    <p:anim calcmode="lin" valueType="num">
                                      <p:cBhvr additive="base">
                                        <p:cTn id="42" dur="500" fill="hold"/>
                                        <p:tgtEl>
                                          <p:spTgt spid="14643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643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600" smtClean="0"/>
              <a:t>Limitations of Ultrasonic Testing</a:t>
            </a:r>
          </a:p>
        </p:txBody>
      </p:sp>
      <p:sp>
        <p:nvSpPr>
          <p:cNvPr id="147459" name="Rectangle 3"/>
          <p:cNvSpPr>
            <a:spLocks noGrp="1" noChangeArrowheads="1"/>
          </p:cNvSpPr>
          <p:nvPr>
            <p:ph type="body" idx="1"/>
          </p:nvPr>
        </p:nvSpPr>
        <p:spPr>
          <a:xfrm>
            <a:off x="685800" y="1692275"/>
            <a:ext cx="8077200" cy="4114800"/>
          </a:xfrm>
        </p:spPr>
        <p:txBody>
          <a:bodyPr/>
          <a:lstStyle/>
          <a:p>
            <a:pPr marL="228600" indent="-228600" eaLnBrk="1" hangingPunct="1">
              <a:lnSpc>
                <a:spcPct val="80000"/>
              </a:lnSpc>
              <a:spcBef>
                <a:spcPct val="40000"/>
              </a:spcBef>
            </a:pPr>
            <a:r>
              <a:rPr lang="en-US" sz="2200" smtClean="0"/>
              <a:t>Surface must be accessible to transmit ultrasound.</a:t>
            </a:r>
          </a:p>
          <a:p>
            <a:pPr marL="228600" indent="-228600" eaLnBrk="1" hangingPunct="1">
              <a:lnSpc>
                <a:spcPct val="80000"/>
              </a:lnSpc>
              <a:spcBef>
                <a:spcPct val="40000"/>
              </a:spcBef>
            </a:pPr>
            <a:r>
              <a:rPr lang="en-US" sz="2200" smtClean="0"/>
              <a:t>Skill and training is more extensive than with some other methods.</a:t>
            </a:r>
          </a:p>
          <a:p>
            <a:pPr marL="228600" indent="-228600" eaLnBrk="1" hangingPunct="1">
              <a:lnSpc>
                <a:spcPct val="80000"/>
              </a:lnSpc>
              <a:spcBef>
                <a:spcPct val="40000"/>
              </a:spcBef>
            </a:pPr>
            <a:r>
              <a:rPr lang="en-US" sz="2200" smtClean="0"/>
              <a:t>Normally requires a coupling medium to promote transfer of sound energy into test specimen.</a:t>
            </a:r>
          </a:p>
          <a:p>
            <a:pPr marL="228600" indent="-228600" eaLnBrk="1" hangingPunct="1">
              <a:lnSpc>
                <a:spcPct val="80000"/>
              </a:lnSpc>
              <a:spcBef>
                <a:spcPct val="40000"/>
              </a:spcBef>
            </a:pPr>
            <a:r>
              <a:rPr lang="en-US" sz="2200" smtClean="0"/>
              <a:t>Materials that are rough, irregular in shape, very small, exceptionally thin or not homogeneous are difficult to inspect.</a:t>
            </a:r>
          </a:p>
          <a:p>
            <a:pPr marL="228600" indent="-228600" eaLnBrk="1" hangingPunct="1">
              <a:lnSpc>
                <a:spcPct val="80000"/>
              </a:lnSpc>
              <a:spcBef>
                <a:spcPct val="40000"/>
              </a:spcBef>
            </a:pPr>
            <a:r>
              <a:rPr lang="en-US" sz="2200" smtClean="0"/>
              <a:t>Cast iron and other coarse grained materials are difficult to inspect due to low sound transmission and high signal noise.</a:t>
            </a:r>
          </a:p>
          <a:p>
            <a:pPr marL="228600" indent="-228600" eaLnBrk="1" hangingPunct="1">
              <a:lnSpc>
                <a:spcPct val="80000"/>
              </a:lnSpc>
              <a:spcBef>
                <a:spcPct val="40000"/>
              </a:spcBef>
            </a:pPr>
            <a:r>
              <a:rPr lang="en-US" sz="2200" smtClean="0"/>
              <a:t>Linear defects oriented parallel to the sound beam may go undetected.</a:t>
            </a:r>
          </a:p>
          <a:p>
            <a:pPr marL="228600" indent="-228600" eaLnBrk="1" hangingPunct="1">
              <a:lnSpc>
                <a:spcPct val="80000"/>
              </a:lnSpc>
              <a:spcBef>
                <a:spcPct val="40000"/>
              </a:spcBef>
            </a:pPr>
            <a:r>
              <a:rPr lang="en-US" sz="2200" smtClean="0"/>
              <a:t>Reference standards are required for both equipment calibration, and characterization of flaws.</a:t>
            </a:r>
          </a:p>
        </p:txBody>
      </p:sp>
    </p:spTree>
    <p:extLst>
      <p:ext uri="{BB962C8B-B14F-4D97-AF65-F5344CB8AC3E}">
        <p14:creationId xmlns:p14="http://schemas.microsoft.com/office/powerpoint/2010/main" val="2112169409"/>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7459">
                                            <p:txEl>
                                              <p:pRg st="1" end="1"/>
                                            </p:txEl>
                                          </p:spTgt>
                                        </p:tgtEl>
                                        <p:attrNameLst>
                                          <p:attrName>style.visibility</p:attrName>
                                        </p:attrNameLst>
                                      </p:cBhvr>
                                      <p:to>
                                        <p:strVal val="visible"/>
                                      </p:to>
                                    </p:set>
                                    <p:anim calcmode="lin" valueType="num">
                                      <p:cBhvr additive="base">
                                        <p:cTn id="12" dur="500" fill="hold"/>
                                        <p:tgtEl>
                                          <p:spTgt spid="14745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745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7459">
                                            <p:txEl>
                                              <p:pRg st="2" end="2"/>
                                            </p:txEl>
                                          </p:spTgt>
                                        </p:tgtEl>
                                        <p:attrNameLst>
                                          <p:attrName>style.visibility</p:attrName>
                                        </p:attrNameLst>
                                      </p:cBhvr>
                                      <p:to>
                                        <p:strVal val="visible"/>
                                      </p:to>
                                    </p:set>
                                    <p:anim calcmode="lin" valueType="num">
                                      <p:cBhvr additive="base">
                                        <p:cTn id="17" dur="500" fill="hold"/>
                                        <p:tgtEl>
                                          <p:spTgt spid="1474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7459">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47459">
                                            <p:txEl>
                                              <p:pRg st="3" end="3"/>
                                            </p:txEl>
                                          </p:spTgt>
                                        </p:tgtEl>
                                        <p:attrNameLst>
                                          <p:attrName>style.visibility</p:attrName>
                                        </p:attrNameLst>
                                      </p:cBhvr>
                                      <p:to>
                                        <p:strVal val="visible"/>
                                      </p:to>
                                    </p:set>
                                    <p:anim calcmode="lin" valueType="num">
                                      <p:cBhvr additive="base">
                                        <p:cTn id="22" dur="500" fill="hold"/>
                                        <p:tgtEl>
                                          <p:spTgt spid="14745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7459">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47459">
                                            <p:txEl>
                                              <p:pRg st="4" end="4"/>
                                            </p:txEl>
                                          </p:spTgt>
                                        </p:tgtEl>
                                        <p:attrNameLst>
                                          <p:attrName>style.visibility</p:attrName>
                                        </p:attrNameLst>
                                      </p:cBhvr>
                                      <p:to>
                                        <p:strVal val="visible"/>
                                      </p:to>
                                    </p:set>
                                    <p:anim calcmode="lin" valueType="num">
                                      <p:cBhvr additive="base">
                                        <p:cTn id="27" dur="500" fill="hold"/>
                                        <p:tgtEl>
                                          <p:spTgt spid="14745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7459">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47459">
                                            <p:txEl>
                                              <p:pRg st="5" end="5"/>
                                            </p:txEl>
                                          </p:spTgt>
                                        </p:tgtEl>
                                        <p:attrNameLst>
                                          <p:attrName>style.visibility</p:attrName>
                                        </p:attrNameLst>
                                      </p:cBhvr>
                                      <p:to>
                                        <p:strVal val="visible"/>
                                      </p:to>
                                    </p:set>
                                    <p:anim calcmode="lin" valueType="num">
                                      <p:cBhvr additive="base">
                                        <p:cTn id="32" dur="500" fill="hold"/>
                                        <p:tgtEl>
                                          <p:spTgt spid="14745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7459">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47459">
                                            <p:txEl>
                                              <p:pRg st="6" end="6"/>
                                            </p:txEl>
                                          </p:spTgt>
                                        </p:tgtEl>
                                        <p:attrNameLst>
                                          <p:attrName>style.visibility</p:attrName>
                                        </p:attrNameLst>
                                      </p:cBhvr>
                                      <p:to>
                                        <p:strVal val="visible"/>
                                      </p:to>
                                    </p:set>
                                    <p:anim calcmode="lin" valueType="num">
                                      <p:cBhvr additive="base">
                                        <p:cTn id="37" dur="500" fill="hold"/>
                                        <p:tgtEl>
                                          <p:spTgt spid="14745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74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3600" smtClean="0"/>
              <a:t>Glossary of Terms</a:t>
            </a:r>
          </a:p>
        </p:txBody>
      </p:sp>
      <p:sp>
        <p:nvSpPr>
          <p:cNvPr id="148483" name="Rectangle 3"/>
          <p:cNvSpPr>
            <a:spLocks noGrp="1" noChangeArrowheads="1"/>
          </p:cNvSpPr>
          <p:nvPr>
            <p:ph type="body" idx="1"/>
          </p:nvPr>
        </p:nvSpPr>
        <p:spPr>
          <a:xfrm>
            <a:off x="635000" y="1682750"/>
            <a:ext cx="7772400" cy="4495800"/>
          </a:xfrm>
        </p:spPr>
        <p:txBody>
          <a:bodyPr/>
          <a:lstStyle/>
          <a:p>
            <a:pPr marL="171450" indent="-171450" eaLnBrk="1" hangingPunct="1">
              <a:lnSpc>
                <a:spcPct val="80000"/>
              </a:lnSpc>
              <a:spcBef>
                <a:spcPct val="40000"/>
              </a:spcBef>
            </a:pPr>
            <a:r>
              <a:rPr lang="en-US" sz="2200" smtClean="0"/>
              <a:t>Acoustical properties:</a:t>
            </a:r>
            <a:r>
              <a:rPr lang="en-US" sz="2200" b="0" smtClean="0"/>
              <a:t> ultrasonic material characteristics such as velocity, impedance, and attenuation.</a:t>
            </a:r>
          </a:p>
          <a:p>
            <a:pPr marL="171450" indent="-171450" eaLnBrk="1" hangingPunct="1">
              <a:lnSpc>
                <a:spcPct val="80000"/>
              </a:lnSpc>
              <a:spcBef>
                <a:spcPct val="40000"/>
              </a:spcBef>
            </a:pPr>
            <a:r>
              <a:rPr lang="en-US" sz="2200" smtClean="0"/>
              <a:t>ASTM: </a:t>
            </a:r>
            <a:r>
              <a:rPr lang="en-US" sz="2200" b="0" smtClean="0"/>
              <a:t>acronym for American Society for Testing and Materials.  This society is extensively involved in establishing standards for materials and the testing of materials.</a:t>
            </a:r>
          </a:p>
          <a:p>
            <a:pPr marL="171450" indent="-171450" eaLnBrk="1" hangingPunct="1">
              <a:lnSpc>
                <a:spcPct val="80000"/>
              </a:lnSpc>
              <a:spcBef>
                <a:spcPct val="40000"/>
              </a:spcBef>
            </a:pPr>
            <a:r>
              <a:rPr lang="en-US" sz="2200" smtClean="0"/>
              <a:t>Back reflection:</a:t>
            </a:r>
            <a:r>
              <a:rPr lang="en-US" sz="2200" b="0" smtClean="0"/>
              <a:t> a display signal that corresponds to the far surface of a test specimen, side opposite to transducer when testing with longitudinal waves.</a:t>
            </a:r>
          </a:p>
          <a:p>
            <a:pPr marL="171450" indent="-171450" eaLnBrk="1" hangingPunct="1">
              <a:lnSpc>
                <a:spcPct val="80000"/>
              </a:lnSpc>
              <a:spcBef>
                <a:spcPct val="40000"/>
              </a:spcBef>
            </a:pPr>
            <a:r>
              <a:rPr lang="en-US" sz="2200" smtClean="0"/>
              <a:t>Band width: </a:t>
            </a:r>
            <a:r>
              <a:rPr lang="en-US" sz="2200" b="0" smtClean="0"/>
              <a:t>a range of frequencies either transmitted or received, may be narrow or broad range.</a:t>
            </a:r>
          </a:p>
          <a:p>
            <a:pPr marL="171450" indent="-171450" eaLnBrk="1" hangingPunct="1">
              <a:lnSpc>
                <a:spcPct val="80000"/>
              </a:lnSpc>
              <a:spcBef>
                <a:spcPct val="40000"/>
              </a:spcBef>
            </a:pPr>
            <a:r>
              <a:rPr lang="en-US" sz="2200" smtClean="0"/>
              <a:t>B-scan: </a:t>
            </a:r>
            <a:r>
              <a:rPr lang="en-US" sz="2200" b="0" smtClean="0"/>
              <a:t>presentation technique displaying data in a cross-sectional view.</a:t>
            </a:r>
          </a:p>
          <a:p>
            <a:pPr marL="171450" indent="-171450" eaLnBrk="1" hangingPunct="1">
              <a:lnSpc>
                <a:spcPct val="80000"/>
              </a:lnSpc>
              <a:spcBef>
                <a:spcPct val="80000"/>
              </a:spcBef>
            </a:pPr>
            <a:endParaRPr lang="en-US" sz="2200" b="0" smtClean="0"/>
          </a:p>
          <a:p>
            <a:pPr marL="171450" indent="-171450" eaLnBrk="1" hangingPunct="1">
              <a:lnSpc>
                <a:spcPct val="90000"/>
              </a:lnSpc>
            </a:pPr>
            <a:endParaRPr lang="en-US" sz="2000" b="0" smtClean="0"/>
          </a:p>
        </p:txBody>
      </p:sp>
    </p:spTree>
    <p:extLst>
      <p:ext uri="{BB962C8B-B14F-4D97-AF65-F5344CB8AC3E}">
        <p14:creationId xmlns:p14="http://schemas.microsoft.com/office/powerpoint/2010/main" val="1923290976"/>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strips(downRight)">
                                      <p:cBhvr>
                                        <p:cTn id="7" dur="500"/>
                                        <p:tgtEl>
                                          <p:spTgt spid="148483">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48483">
                                            <p:txEl>
                                              <p:pRg st="1" end="1"/>
                                            </p:txEl>
                                          </p:spTgt>
                                        </p:tgtEl>
                                        <p:attrNameLst>
                                          <p:attrName>style.visibility</p:attrName>
                                        </p:attrNameLst>
                                      </p:cBhvr>
                                      <p:to>
                                        <p:strVal val="visible"/>
                                      </p:to>
                                    </p:set>
                                    <p:animEffect transition="in" filter="strips(downRight)">
                                      <p:cBhvr>
                                        <p:cTn id="11" dur="500"/>
                                        <p:tgtEl>
                                          <p:spTgt spid="148483">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48483">
                                            <p:txEl>
                                              <p:pRg st="2" end="2"/>
                                            </p:txEl>
                                          </p:spTgt>
                                        </p:tgtEl>
                                        <p:attrNameLst>
                                          <p:attrName>style.visibility</p:attrName>
                                        </p:attrNameLst>
                                      </p:cBhvr>
                                      <p:to>
                                        <p:strVal val="visible"/>
                                      </p:to>
                                    </p:set>
                                    <p:animEffect transition="in" filter="strips(downRight)">
                                      <p:cBhvr>
                                        <p:cTn id="15" dur="500"/>
                                        <p:tgtEl>
                                          <p:spTgt spid="148483">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48483">
                                            <p:txEl>
                                              <p:pRg st="3" end="3"/>
                                            </p:txEl>
                                          </p:spTgt>
                                        </p:tgtEl>
                                        <p:attrNameLst>
                                          <p:attrName>style.visibility</p:attrName>
                                        </p:attrNameLst>
                                      </p:cBhvr>
                                      <p:to>
                                        <p:strVal val="visible"/>
                                      </p:to>
                                    </p:set>
                                    <p:animEffect transition="in" filter="strips(downRight)">
                                      <p:cBhvr>
                                        <p:cTn id="19" dur="500"/>
                                        <p:tgtEl>
                                          <p:spTgt spid="148483">
                                            <p:txEl>
                                              <p:pRg st="3" end="3"/>
                                            </p:txEl>
                                          </p:spTgt>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48483">
                                            <p:txEl>
                                              <p:pRg st="4" end="4"/>
                                            </p:txEl>
                                          </p:spTgt>
                                        </p:tgtEl>
                                        <p:attrNameLst>
                                          <p:attrName>style.visibility</p:attrName>
                                        </p:attrNameLst>
                                      </p:cBhvr>
                                      <p:to>
                                        <p:strVal val="visible"/>
                                      </p:to>
                                    </p:set>
                                    <p:animEffect transition="in" filter="strips(downRight)">
                                      <p:cBhvr>
                                        <p:cTn id="23" dur="500"/>
                                        <p:tgtEl>
                                          <p:spTgt spid="148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3600" smtClean="0"/>
              <a:t>Glossary of Terms</a:t>
            </a:r>
          </a:p>
        </p:txBody>
      </p:sp>
      <p:sp>
        <p:nvSpPr>
          <p:cNvPr id="149507" name="Rectangle 3"/>
          <p:cNvSpPr>
            <a:spLocks noGrp="1" noChangeArrowheads="1"/>
          </p:cNvSpPr>
          <p:nvPr>
            <p:ph type="body" idx="1"/>
          </p:nvPr>
        </p:nvSpPr>
        <p:spPr>
          <a:xfrm>
            <a:off x="723900" y="1679575"/>
            <a:ext cx="7772400" cy="4495800"/>
          </a:xfrm>
        </p:spPr>
        <p:txBody>
          <a:bodyPr/>
          <a:lstStyle/>
          <a:p>
            <a:pPr marL="171450" indent="-171450" eaLnBrk="1" hangingPunct="1">
              <a:lnSpc>
                <a:spcPct val="80000"/>
              </a:lnSpc>
              <a:spcBef>
                <a:spcPct val="40000"/>
              </a:spcBef>
            </a:pPr>
            <a:r>
              <a:rPr lang="en-US" sz="2200" smtClean="0"/>
              <a:t>Calibration: </a:t>
            </a:r>
            <a:r>
              <a:rPr lang="en-US" sz="2200" b="0" smtClean="0"/>
              <a:t>a sequence of instrument control adjustments/instrument responses using known values to verify instrument operating characteristics.  Allows determination of unknown quantities from test materials.</a:t>
            </a:r>
          </a:p>
          <a:p>
            <a:pPr marL="171450" indent="-171450" eaLnBrk="1" hangingPunct="1">
              <a:lnSpc>
                <a:spcPct val="80000"/>
              </a:lnSpc>
              <a:spcBef>
                <a:spcPct val="40000"/>
              </a:spcBef>
            </a:pPr>
            <a:r>
              <a:rPr lang="en-US" sz="2200" smtClean="0"/>
              <a:t>CRT: </a:t>
            </a:r>
            <a:r>
              <a:rPr lang="en-US" sz="2200" b="0" smtClean="0"/>
              <a:t>acronym for Cathode Ray Tube.  Vacuum tube that utilizes one or more electron guns for generating an image.</a:t>
            </a:r>
          </a:p>
          <a:p>
            <a:pPr marL="171450" indent="-171450" eaLnBrk="1" hangingPunct="1">
              <a:lnSpc>
                <a:spcPct val="80000"/>
              </a:lnSpc>
              <a:spcBef>
                <a:spcPct val="40000"/>
              </a:spcBef>
            </a:pPr>
            <a:r>
              <a:rPr lang="en-US" sz="2200" smtClean="0"/>
              <a:t>C-scan: </a:t>
            </a:r>
            <a:r>
              <a:rPr lang="en-US" sz="2200" b="0" smtClean="0"/>
              <a:t>presentation technique that displays specimen data in a plan type view.</a:t>
            </a:r>
          </a:p>
          <a:p>
            <a:pPr marL="171450" indent="-171450" eaLnBrk="1" hangingPunct="1">
              <a:lnSpc>
                <a:spcPct val="80000"/>
              </a:lnSpc>
              <a:spcBef>
                <a:spcPct val="40000"/>
              </a:spcBef>
            </a:pPr>
            <a:r>
              <a:rPr lang="en-US" sz="2200" smtClean="0"/>
              <a:t>DAC (Distance Amplitude Correction-curves): </a:t>
            </a:r>
            <a:r>
              <a:rPr lang="en-US" sz="2200" b="0" smtClean="0"/>
              <a:t>a graphical method of allowing for material attenuation.  Percentage of DAC is often used as a means of acceptance criteria.</a:t>
            </a:r>
          </a:p>
          <a:p>
            <a:pPr marL="171450" indent="-171450" eaLnBrk="1" hangingPunct="1">
              <a:lnSpc>
                <a:spcPct val="80000"/>
              </a:lnSpc>
              <a:spcBef>
                <a:spcPct val="40000"/>
              </a:spcBef>
            </a:pPr>
            <a:r>
              <a:rPr lang="en-US" sz="2200" smtClean="0"/>
              <a:t>Discontinuity: </a:t>
            </a:r>
            <a:r>
              <a:rPr lang="en-US" sz="2200" b="0" smtClean="0"/>
              <a:t>an interruption in the physical structure of a material, examples include fissures, cracks, and porosity.</a:t>
            </a:r>
          </a:p>
        </p:txBody>
      </p:sp>
    </p:spTree>
    <p:extLst>
      <p:ext uri="{BB962C8B-B14F-4D97-AF65-F5344CB8AC3E}">
        <p14:creationId xmlns:p14="http://schemas.microsoft.com/office/powerpoint/2010/main" val="102266933"/>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strips(downRight)">
                                      <p:cBhvr>
                                        <p:cTn id="7" dur="500"/>
                                        <p:tgtEl>
                                          <p:spTgt spid="149507">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49507">
                                            <p:txEl>
                                              <p:pRg st="1" end="1"/>
                                            </p:txEl>
                                          </p:spTgt>
                                        </p:tgtEl>
                                        <p:attrNameLst>
                                          <p:attrName>style.visibility</p:attrName>
                                        </p:attrNameLst>
                                      </p:cBhvr>
                                      <p:to>
                                        <p:strVal val="visible"/>
                                      </p:to>
                                    </p:set>
                                    <p:animEffect transition="in" filter="strips(downRight)">
                                      <p:cBhvr>
                                        <p:cTn id="11" dur="500"/>
                                        <p:tgtEl>
                                          <p:spTgt spid="149507">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49507">
                                            <p:txEl>
                                              <p:pRg st="2" end="2"/>
                                            </p:txEl>
                                          </p:spTgt>
                                        </p:tgtEl>
                                        <p:attrNameLst>
                                          <p:attrName>style.visibility</p:attrName>
                                        </p:attrNameLst>
                                      </p:cBhvr>
                                      <p:to>
                                        <p:strVal val="visible"/>
                                      </p:to>
                                    </p:set>
                                    <p:animEffect transition="in" filter="strips(downRight)">
                                      <p:cBhvr>
                                        <p:cTn id="15" dur="500"/>
                                        <p:tgtEl>
                                          <p:spTgt spid="149507">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49507">
                                            <p:txEl>
                                              <p:pRg st="3" end="3"/>
                                            </p:txEl>
                                          </p:spTgt>
                                        </p:tgtEl>
                                        <p:attrNameLst>
                                          <p:attrName>style.visibility</p:attrName>
                                        </p:attrNameLst>
                                      </p:cBhvr>
                                      <p:to>
                                        <p:strVal val="visible"/>
                                      </p:to>
                                    </p:set>
                                    <p:animEffect transition="in" filter="strips(downRight)">
                                      <p:cBhvr>
                                        <p:cTn id="19" dur="500"/>
                                        <p:tgtEl>
                                          <p:spTgt spid="149507">
                                            <p:txEl>
                                              <p:pRg st="3" end="3"/>
                                            </p:txEl>
                                          </p:spTgt>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49507">
                                            <p:txEl>
                                              <p:pRg st="4" end="4"/>
                                            </p:txEl>
                                          </p:spTgt>
                                        </p:tgtEl>
                                        <p:attrNameLst>
                                          <p:attrName>style.visibility</p:attrName>
                                        </p:attrNameLst>
                                      </p:cBhvr>
                                      <p:to>
                                        <p:strVal val="visible"/>
                                      </p:to>
                                    </p:set>
                                    <p:animEffect transition="in" filter="strips(downRight)">
                                      <p:cBhvr>
                                        <p:cTn id="23" dur="500"/>
                                        <p:tgtEl>
                                          <p:spTgt spid="149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3600" smtClean="0"/>
              <a:t>Glossary of Terms</a:t>
            </a:r>
          </a:p>
        </p:txBody>
      </p:sp>
      <p:sp>
        <p:nvSpPr>
          <p:cNvPr id="150531" name="Rectangle 3"/>
          <p:cNvSpPr>
            <a:spLocks noGrp="1" noChangeArrowheads="1"/>
          </p:cNvSpPr>
          <p:nvPr>
            <p:ph type="body" idx="1"/>
          </p:nvPr>
        </p:nvSpPr>
        <p:spPr>
          <a:xfrm>
            <a:off x="698500" y="1660525"/>
            <a:ext cx="8255000" cy="4495800"/>
          </a:xfrm>
        </p:spPr>
        <p:txBody>
          <a:bodyPr/>
          <a:lstStyle/>
          <a:p>
            <a:pPr eaLnBrk="1" hangingPunct="1">
              <a:lnSpc>
                <a:spcPct val="80000"/>
              </a:lnSpc>
              <a:spcBef>
                <a:spcPct val="40000"/>
              </a:spcBef>
            </a:pPr>
            <a:r>
              <a:rPr lang="en-US" sz="2200" smtClean="0"/>
              <a:t>IIW:</a:t>
            </a:r>
            <a:r>
              <a:rPr lang="en-US" sz="2200" b="0" smtClean="0"/>
              <a:t> calibration standard meeting the specification of the International Institute of Welding.</a:t>
            </a:r>
          </a:p>
          <a:p>
            <a:pPr eaLnBrk="1" hangingPunct="1">
              <a:lnSpc>
                <a:spcPct val="80000"/>
              </a:lnSpc>
              <a:spcBef>
                <a:spcPct val="40000"/>
              </a:spcBef>
            </a:pPr>
            <a:r>
              <a:rPr lang="en-US" sz="2200" smtClean="0"/>
              <a:t>Longitudinal (Compression) waves:</a:t>
            </a:r>
            <a:r>
              <a:rPr lang="en-US" sz="2200" b="0" smtClean="0"/>
              <a:t> ultrasonic mode of propagation in which the particle vibration is parallel to the direction of propagation.</a:t>
            </a:r>
          </a:p>
          <a:p>
            <a:pPr eaLnBrk="1" hangingPunct="1">
              <a:lnSpc>
                <a:spcPct val="80000"/>
              </a:lnSpc>
              <a:spcBef>
                <a:spcPct val="40000"/>
              </a:spcBef>
            </a:pPr>
            <a:r>
              <a:rPr lang="en-US" sz="2200" smtClean="0"/>
              <a:t>Near Surface Resolution:</a:t>
            </a:r>
            <a:r>
              <a:rPr lang="en-US" sz="2200" b="0" smtClean="0"/>
              <a:t> the ability of an ultrasonic system to display reflectors located close to the entry surface.</a:t>
            </a:r>
          </a:p>
          <a:p>
            <a:pPr eaLnBrk="1" hangingPunct="1">
              <a:lnSpc>
                <a:spcPct val="80000"/>
              </a:lnSpc>
              <a:spcBef>
                <a:spcPct val="40000"/>
              </a:spcBef>
            </a:pPr>
            <a:r>
              <a:rPr lang="en-US" sz="2200" smtClean="0"/>
              <a:t>Pulse-echo:</a:t>
            </a:r>
            <a:r>
              <a:rPr lang="en-US" sz="2200" b="0" smtClean="0"/>
              <a:t> ultrasonic test method that utilizes reflected sound as a means of collecting test data.</a:t>
            </a:r>
          </a:p>
          <a:p>
            <a:pPr eaLnBrk="1" hangingPunct="1">
              <a:lnSpc>
                <a:spcPct val="80000"/>
              </a:lnSpc>
              <a:spcBef>
                <a:spcPct val="40000"/>
              </a:spcBef>
            </a:pPr>
            <a:r>
              <a:rPr lang="en-US" sz="2200" smtClean="0"/>
              <a:t>Rayleigh (Surface) waves:</a:t>
            </a:r>
            <a:r>
              <a:rPr lang="en-US" sz="2200" b="0" smtClean="0"/>
              <a:t> ultrasonic mode of propagation where the sound travels along the surface, particle vibration is elliptical.</a:t>
            </a:r>
          </a:p>
        </p:txBody>
      </p:sp>
    </p:spTree>
    <p:extLst>
      <p:ext uri="{BB962C8B-B14F-4D97-AF65-F5344CB8AC3E}">
        <p14:creationId xmlns:p14="http://schemas.microsoft.com/office/powerpoint/2010/main" val="2534890539"/>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strips(downRight)">
                                      <p:cBhvr>
                                        <p:cTn id="7" dur="500"/>
                                        <p:tgtEl>
                                          <p:spTgt spid="150531">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50531">
                                            <p:txEl>
                                              <p:pRg st="1" end="1"/>
                                            </p:txEl>
                                          </p:spTgt>
                                        </p:tgtEl>
                                        <p:attrNameLst>
                                          <p:attrName>style.visibility</p:attrName>
                                        </p:attrNameLst>
                                      </p:cBhvr>
                                      <p:to>
                                        <p:strVal val="visible"/>
                                      </p:to>
                                    </p:set>
                                    <p:animEffect transition="in" filter="strips(downRight)">
                                      <p:cBhvr>
                                        <p:cTn id="11" dur="500"/>
                                        <p:tgtEl>
                                          <p:spTgt spid="150531">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50531">
                                            <p:txEl>
                                              <p:pRg st="2" end="2"/>
                                            </p:txEl>
                                          </p:spTgt>
                                        </p:tgtEl>
                                        <p:attrNameLst>
                                          <p:attrName>style.visibility</p:attrName>
                                        </p:attrNameLst>
                                      </p:cBhvr>
                                      <p:to>
                                        <p:strVal val="visible"/>
                                      </p:to>
                                    </p:set>
                                    <p:animEffect transition="in" filter="strips(downRight)">
                                      <p:cBhvr>
                                        <p:cTn id="15" dur="500"/>
                                        <p:tgtEl>
                                          <p:spTgt spid="150531">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50531">
                                            <p:txEl>
                                              <p:pRg st="3" end="3"/>
                                            </p:txEl>
                                          </p:spTgt>
                                        </p:tgtEl>
                                        <p:attrNameLst>
                                          <p:attrName>style.visibility</p:attrName>
                                        </p:attrNameLst>
                                      </p:cBhvr>
                                      <p:to>
                                        <p:strVal val="visible"/>
                                      </p:to>
                                    </p:set>
                                    <p:animEffect transition="in" filter="strips(downRight)">
                                      <p:cBhvr>
                                        <p:cTn id="19" dur="500"/>
                                        <p:tgtEl>
                                          <p:spTgt spid="150531">
                                            <p:txEl>
                                              <p:pRg st="3" end="3"/>
                                            </p:txEl>
                                          </p:spTgt>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50531">
                                            <p:txEl>
                                              <p:pRg st="4" end="4"/>
                                            </p:txEl>
                                          </p:spTgt>
                                        </p:tgtEl>
                                        <p:attrNameLst>
                                          <p:attrName>style.visibility</p:attrName>
                                        </p:attrNameLst>
                                      </p:cBhvr>
                                      <p:to>
                                        <p:strVal val="visible"/>
                                      </p:to>
                                    </p:set>
                                    <p:animEffect transition="in" filter="strips(downRight)">
                                      <p:cBhvr>
                                        <p:cTn id="23" dur="500"/>
                                        <p:tgtEl>
                                          <p:spTgt spid="150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 </a:t>
            </a:r>
            <a:r>
              <a:rPr lang="en-US" sz="3600" smtClean="0"/>
              <a:t>Glossary of Terms</a:t>
            </a:r>
          </a:p>
        </p:txBody>
      </p:sp>
      <p:sp>
        <p:nvSpPr>
          <p:cNvPr id="151555" name="Rectangle 3"/>
          <p:cNvSpPr>
            <a:spLocks noGrp="1" noChangeArrowheads="1"/>
          </p:cNvSpPr>
          <p:nvPr>
            <p:ph type="body" idx="1"/>
          </p:nvPr>
        </p:nvSpPr>
        <p:spPr>
          <a:xfrm>
            <a:off x="708025" y="1651000"/>
            <a:ext cx="8166100" cy="4495800"/>
          </a:xfrm>
        </p:spPr>
        <p:txBody>
          <a:bodyPr/>
          <a:lstStyle/>
          <a:p>
            <a:pPr eaLnBrk="1" hangingPunct="1">
              <a:lnSpc>
                <a:spcPct val="80000"/>
              </a:lnSpc>
              <a:spcBef>
                <a:spcPct val="40000"/>
              </a:spcBef>
            </a:pPr>
            <a:r>
              <a:rPr lang="en-US" sz="2200" smtClean="0"/>
              <a:t>Reflection:</a:t>
            </a:r>
            <a:r>
              <a:rPr lang="en-US" sz="2200" b="0" smtClean="0"/>
              <a:t> the changing in direction of sound waves as they strike a surface.</a:t>
            </a:r>
          </a:p>
          <a:p>
            <a:pPr eaLnBrk="1" hangingPunct="1">
              <a:lnSpc>
                <a:spcPct val="80000"/>
              </a:lnSpc>
              <a:spcBef>
                <a:spcPct val="40000"/>
              </a:spcBef>
            </a:pPr>
            <a:r>
              <a:rPr lang="en-US" sz="2200" smtClean="0"/>
              <a:t>Snell’s Law:</a:t>
            </a:r>
            <a:r>
              <a:rPr lang="en-US" sz="2200" b="0" smtClean="0"/>
              <a:t> an equation of ratios used to determine incident or refracted angle of sound, denotes angle/velocity relationship.</a:t>
            </a:r>
          </a:p>
          <a:p>
            <a:pPr eaLnBrk="1" hangingPunct="1">
              <a:lnSpc>
                <a:spcPct val="80000"/>
              </a:lnSpc>
              <a:spcBef>
                <a:spcPct val="40000"/>
              </a:spcBef>
            </a:pPr>
            <a:r>
              <a:rPr lang="en-US" sz="2200" smtClean="0"/>
              <a:t>Sweep display:</a:t>
            </a:r>
            <a:r>
              <a:rPr lang="en-US" sz="2200" b="0" smtClean="0"/>
              <a:t> horizontal line on the lower portion of the display, often called the time base line.</a:t>
            </a:r>
          </a:p>
          <a:p>
            <a:pPr eaLnBrk="1" hangingPunct="1">
              <a:lnSpc>
                <a:spcPct val="80000"/>
              </a:lnSpc>
              <a:spcBef>
                <a:spcPct val="40000"/>
              </a:spcBef>
            </a:pPr>
            <a:r>
              <a:rPr lang="en-US" sz="2200" smtClean="0"/>
              <a:t>Through transmission:</a:t>
            </a:r>
            <a:r>
              <a:rPr lang="en-US" sz="2200" b="0" smtClean="0"/>
              <a:t> test technique in which ultrasound is transmitted from one transducer and received by a separate transducer on the opposite side of the test specimen.</a:t>
            </a:r>
          </a:p>
          <a:p>
            <a:pPr eaLnBrk="1" hangingPunct="1">
              <a:lnSpc>
                <a:spcPct val="80000"/>
              </a:lnSpc>
              <a:spcBef>
                <a:spcPct val="40000"/>
              </a:spcBef>
            </a:pPr>
            <a:r>
              <a:rPr lang="en-US" sz="2200" smtClean="0"/>
              <a:t>Wavelength:</a:t>
            </a:r>
            <a:r>
              <a:rPr lang="en-US" sz="2200" b="0" smtClean="0"/>
              <a:t> the distance that a sound wave travels as it completes one cycle, normally measured in inches or millimeters.</a:t>
            </a:r>
          </a:p>
        </p:txBody>
      </p:sp>
    </p:spTree>
    <p:extLst>
      <p:ext uri="{BB962C8B-B14F-4D97-AF65-F5344CB8AC3E}">
        <p14:creationId xmlns:p14="http://schemas.microsoft.com/office/powerpoint/2010/main" val="350366099"/>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strips(downRight)">
                                      <p:cBhvr>
                                        <p:cTn id="7" dur="500"/>
                                        <p:tgtEl>
                                          <p:spTgt spid="151555">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51555">
                                            <p:txEl>
                                              <p:pRg st="1" end="1"/>
                                            </p:txEl>
                                          </p:spTgt>
                                        </p:tgtEl>
                                        <p:attrNameLst>
                                          <p:attrName>style.visibility</p:attrName>
                                        </p:attrNameLst>
                                      </p:cBhvr>
                                      <p:to>
                                        <p:strVal val="visible"/>
                                      </p:to>
                                    </p:set>
                                    <p:animEffect transition="in" filter="strips(downRight)">
                                      <p:cBhvr>
                                        <p:cTn id="11" dur="500"/>
                                        <p:tgtEl>
                                          <p:spTgt spid="151555">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51555">
                                            <p:txEl>
                                              <p:pRg st="2" end="2"/>
                                            </p:txEl>
                                          </p:spTgt>
                                        </p:tgtEl>
                                        <p:attrNameLst>
                                          <p:attrName>style.visibility</p:attrName>
                                        </p:attrNameLst>
                                      </p:cBhvr>
                                      <p:to>
                                        <p:strVal val="visible"/>
                                      </p:to>
                                    </p:set>
                                    <p:animEffect transition="in" filter="strips(downRight)">
                                      <p:cBhvr>
                                        <p:cTn id="15" dur="500"/>
                                        <p:tgtEl>
                                          <p:spTgt spid="151555">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51555">
                                            <p:txEl>
                                              <p:pRg st="3" end="3"/>
                                            </p:txEl>
                                          </p:spTgt>
                                        </p:tgtEl>
                                        <p:attrNameLst>
                                          <p:attrName>style.visibility</p:attrName>
                                        </p:attrNameLst>
                                      </p:cBhvr>
                                      <p:to>
                                        <p:strVal val="visible"/>
                                      </p:to>
                                    </p:set>
                                    <p:animEffect transition="in" filter="strips(downRight)">
                                      <p:cBhvr>
                                        <p:cTn id="19" dur="500"/>
                                        <p:tgtEl>
                                          <p:spTgt spid="151555">
                                            <p:txEl>
                                              <p:pRg st="3" end="3"/>
                                            </p:txEl>
                                          </p:spTgt>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51555">
                                            <p:txEl>
                                              <p:pRg st="4" end="4"/>
                                            </p:txEl>
                                          </p:spTgt>
                                        </p:tgtEl>
                                        <p:attrNameLst>
                                          <p:attrName>style.visibility</p:attrName>
                                        </p:attrNameLst>
                                      </p:cBhvr>
                                      <p:to>
                                        <p:strVal val="visible"/>
                                      </p:to>
                                    </p:set>
                                    <p:animEffect transition="in" filter="strips(downRight)">
                                      <p:cBhvr>
                                        <p:cTn id="23" dur="500"/>
                                        <p:tgtEl>
                                          <p:spTgt spid="151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40" y="186938"/>
            <a:ext cx="6698615" cy="513715"/>
          </a:xfrm>
          <a:prstGeom prst="rect">
            <a:avLst/>
          </a:prstGeom>
        </p:spPr>
        <p:txBody>
          <a:bodyPr vert="horz" wrap="square" lIns="0" tIns="13335" rIns="0" bIns="0" rtlCol="0">
            <a:spAutoFit/>
          </a:bodyPr>
          <a:lstStyle/>
          <a:p>
            <a:pPr marL="12700">
              <a:lnSpc>
                <a:spcPct val="100000"/>
              </a:lnSpc>
              <a:spcBef>
                <a:spcPts val="105"/>
              </a:spcBef>
            </a:pPr>
            <a:r>
              <a:rPr sz="3200" b="1" dirty="0">
                <a:latin typeface="Times New Roman"/>
                <a:cs typeface="Times New Roman"/>
              </a:rPr>
              <a:t>Characteristics of Penetrant</a:t>
            </a:r>
            <a:r>
              <a:rPr sz="3200" b="1" spc="-95" dirty="0">
                <a:latin typeface="Times New Roman"/>
                <a:cs typeface="Times New Roman"/>
              </a:rPr>
              <a:t> </a:t>
            </a:r>
            <a:r>
              <a:rPr sz="3200" b="1" dirty="0">
                <a:latin typeface="Times New Roman"/>
                <a:cs typeface="Times New Roman"/>
              </a:rPr>
              <a:t>Materials</a:t>
            </a:r>
            <a:endParaRPr sz="3200">
              <a:latin typeface="Times New Roman"/>
              <a:cs typeface="Times New Roman"/>
            </a:endParaRPr>
          </a:p>
        </p:txBody>
      </p:sp>
      <p:sp>
        <p:nvSpPr>
          <p:cNvPr id="3" name="object 3"/>
          <p:cNvSpPr txBox="1"/>
          <p:nvPr/>
        </p:nvSpPr>
        <p:spPr>
          <a:xfrm>
            <a:off x="7311404" y="749545"/>
            <a:ext cx="1754505" cy="391160"/>
          </a:xfrm>
          <a:prstGeom prst="rect">
            <a:avLst/>
          </a:prstGeom>
        </p:spPr>
        <p:txBody>
          <a:bodyPr vert="horz" wrap="square" lIns="0" tIns="12700" rIns="0" bIns="0" rtlCol="0">
            <a:spAutoFit/>
          </a:bodyPr>
          <a:lstStyle/>
          <a:p>
            <a:pPr marL="12700">
              <a:lnSpc>
                <a:spcPct val="100000"/>
              </a:lnSpc>
              <a:spcBef>
                <a:spcPts val="100"/>
              </a:spcBef>
              <a:tabLst>
                <a:tab pos="558165" algn="l"/>
              </a:tabLst>
            </a:pPr>
            <a:r>
              <a:rPr sz="2400" dirty="0">
                <a:latin typeface="Times New Roman"/>
                <a:cs typeface="Times New Roman"/>
              </a:rPr>
              <a:t>of	i</a:t>
            </a:r>
            <a:r>
              <a:rPr sz="2400" spc="-15" dirty="0">
                <a:latin typeface="Times New Roman"/>
                <a:cs typeface="Times New Roman"/>
              </a:rPr>
              <a:t>m</a:t>
            </a:r>
            <a:r>
              <a:rPr sz="2400" dirty="0">
                <a:latin typeface="Times New Roman"/>
                <a:cs typeface="Times New Roman"/>
              </a:rPr>
              <a:t>por</a:t>
            </a:r>
            <a:r>
              <a:rPr sz="2400" spc="5" dirty="0">
                <a:latin typeface="Times New Roman"/>
                <a:cs typeface="Times New Roman"/>
              </a:rPr>
              <a:t>t</a:t>
            </a:r>
            <a:r>
              <a:rPr sz="2400" dirty="0">
                <a:latin typeface="Times New Roman"/>
                <a:cs typeface="Times New Roman"/>
              </a:rPr>
              <a:t>a</a:t>
            </a:r>
            <a:r>
              <a:rPr sz="2400" spc="-10" dirty="0">
                <a:latin typeface="Times New Roman"/>
                <a:cs typeface="Times New Roman"/>
              </a:rPr>
              <a:t>n</a:t>
            </a:r>
            <a:r>
              <a:rPr sz="2400" dirty="0">
                <a:latin typeface="Times New Roman"/>
                <a:cs typeface="Times New Roman"/>
              </a:rPr>
              <a:t>t</a:t>
            </a:r>
            <a:endParaRPr sz="2400">
              <a:latin typeface="Times New Roman"/>
              <a:cs typeface="Times New Roman"/>
            </a:endParaRPr>
          </a:p>
        </p:txBody>
      </p:sp>
      <p:sp>
        <p:nvSpPr>
          <p:cNvPr id="4" name="object 4"/>
          <p:cNvSpPr txBox="1"/>
          <p:nvPr/>
        </p:nvSpPr>
        <p:spPr>
          <a:xfrm>
            <a:off x="78740" y="566665"/>
            <a:ext cx="6966584" cy="1122680"/>
          </a:xfrm>
          <a:prstGeom prst="rect">
            <a:avLst/>
          </a:prstGeom>
        </p:spPr>
        <p:txBody>
          <a:bodyPr vert="horz" wrap="square" lIns="0" tIns="12700" rIns="0" bIns="0" rtlCol="0">
            <a:spAutoFit/>
          </a:bodyPr>
          <a:lstStyle/>
          <a:p>
            <a:pPr marL="12700" marR="5080">
              <a:lnSpc>
                <a:spcPct val="150000"/>
              </a:lnSpc>
              <a:spcBef>
                <a:spcPts val="100"/>
              </a:spcBef>
              <a:tabLst>
                <a:tab pos="1571625" algn="l"/>
                <a:tab pos="1975485" algn="l"/>
                <a:tab pos="2235835" algn="l"/>
                <a:tab pos="3862704" algn="l"/>
                <a:tab pos="4391660" algn="l"/>
                <a:tab pos="5596890" algn="l"/>
                <a:tab pos="6024245" algn="l"/>
              </a:tabLst>
            </a:pPr>
            <a:r>
              <a:rPr sz="2400" dirty="0">
                <a:latin typeface="Times New Roman"/>
                <a:cs typeface="Times New Roman"/>
              </a:rPr>
              <a:t>Penetra</a:t>
            </a:r>
            <a:r>
              <a:rPr sz="2400" spc="-10" dirty="0">
                <a:latin typeface="Times New Roman"/>
                <a:cs typeface="Times New Roman"/>
              </a:rPr>
              <a:t>n</a:t>
            </a:r>
            <a:r>
              <a:rPr sz="2400" dirty="0">
                <a:latin typeface="Times New Roman"/>
                <a:cs typeface="Times New Roman"/>
              </a:rPr>
              <a:t>ts	are		for</a:t>
            </a:r>
            <a:r>
              <a:rPr sz="2400" spc="-25" dirty="0">
                <a:latin typeface="Times New Roman"/>
                <a:cs typeface="Times New Roman"/>
              </a:rPr>
              <a:t>m</a:t>
            </a:r>
            <a:r>
              <a:rPr sz="2400" dirty="0">
                <a:latin typeface="Times New Roman"/>
                <a:cs typeface="Times New Roman"/>
              </a:rPr>
              <a:t>ulated	to	</a:t>
            </a:r>
            <a:r>
              <a:rPr sz="2400" spc="-15" dirty="0">
                <a:latin typeface="Times New Roman"/>
                <a:cs typeface="Times New Roman"/>
              </a:rPr>
              <a:t>p</a:t>
            </a:r>
            <a:r>
              <a:rPr sz="2400" dirty="0">
                <a:latin typeface="Times New Roman"/>
                <a:cs typeface="Times New Roman"/>
              </a:rPr>
              <a:t>osse</a:t>
            </a:r>
            <a:r>
              <a:rPr sz="2400" spc="-5" dirty="0">
                <a:latin typeface="Times New Roman"/>
                <a:cs typeface="Times New Roman"/>
              </a:rPr>
              <a:t>ss</a:t>
            </a:r>
            <a:r>
              <a:rPr sz="2400" dirty="0">
                <a:latin typeface="Times New Roman"/>
                <a:cs typeface="Times New Roman"/>
              </a:rPr>
              <a:t>	a	nu</a:t>
            </a:r>
            <a:r>
              <a:rPr sz="2400" spc="-20" dirty="0">
                <a:latin typeface="Times New Roman"/>
                <a:cs typeface="Times New Roman"/>
              </a:rPr>
              <a:t>m</a:t>
            </a:r>
            <a:r>
              <a:rPr sz="2400" dirty="0">
                <a:latin typeface="Times New Roman"/>
                <a:cs typeface="Times New Roman"/>
              </a:rPr>
              <a:t>ber  characteristics.	</a:t>
            </a:r>
            <a:r>
              <a:rPr sz="2400" spc="-85" dirty="0">
                <a:latin typeface="Times New Roman"/>
                <a:cs typeface="Times New Roman"/>
              </a:rPr>
              <a:t>To </a:t>
            </a:r>
            <a:r>
              <a:rPr sz="2400" dirty="0">
                <a:latin typeface="Times New Roman"/>
                <a:cs typeface="Times New Roman"/>
              </a:rPr>
              <a:t>perform well, a penetrant</a:t>
            </a:r>
            <a:r>
              <a:rPr sz="2400" spc="-5" dirty="0">
                <a:latin typeface="Times New Roman"/>
                <a:cs typeface="Times New Roman"/>
              </a:rPr>
              <a:t> must:</a:t>
            </a:r>
            <a:endParaRPr sz="2400">
              <a:latin typeface="Times New Roman"/>
              <a:cs typeface="Times New Roman"/>
            </a:endParaRPr>
          </a:p>
        </p:txBody>
      </p:sp>
      <p:sp>
        <p:nvSpPr>
          <p:cNvPr id="5" name="object 5"/>
          <p:cNvSpPr txBox="1"/>
          <p:nvPr/>
        </p:nvSpPr>
        <p:spPr>
          <a:xfrm>
            <a:off x="193032" y="1993206"/>
            <a:ext cx="8874125" cy="4818380"/>
          </a:xfrm>
          <a:prstGeom prst="rect">
            <a:avLst/>
          </a:prstGeom>
        </p:spPr>
        <p:txBody>
          <a:bodyPr vert="horz" wrap="square" lIns="0" tIns="12700" rIns="0" bIns="0" rtlCol="0">
            <a:spAutoFit/>
          </a:bodyPr>
          <a:lstStyle/>
          <a:p>
            <a:pPr marL="241300" indent="-229235">
              <a:lnSpc>
                <a:spcPct val="100000"/>
              </a:lnSpc>
              <a:spcBef>
                <a:spcPts val="100"/>
              </a:spcBef>
              <a:buFont typeface="Arial"/>
              <a:buChar char="–"/>
              <a:tabLst>
                <a:tab pos="241935" algn="l"/>
              </a:tabLst>
            </a:pPr>
            <a:r>
              <a:rPr sz="2400" dirty="0">
                <a:latin typeface="Times New Roman"/>
                <a:cs typeface="Times New Roman"/>
              </a:rPr>
              <a:t>Spread easily over the surface being</a:t>
            </a:r>
            <a:r>
              <a:rPr sz="2400" spc="-85" dirty="0">
                <a:latin typeface="Times New Roman"/>
                <a:cs typeface="Times New Roman"/>
              </a:rPr>
              <a:t> </a:t>
            </a:r>
            <a:r>
              <a:rPr sz="2400" dirty="0">
                <a:latin typeface="Times New Roman"/>
                <a:cs typeface="Times New Roman"/>
              </a:rPr>
              <a:t>inspected.</a:t>
            </a:r>
            <a:endParaRPr sz="2400">
              <a:latin typeface="Times New Roman"/>
              <a:cs typeface="Times New Roman"/>
            </a:endParaRPr>
          </a:p>
          <a:p>
            <a:pPr marL="241300" marR="5080" indent="-228600">
              <a:lnSpc>
                <a:spcPct val="150100"/>
              </a:lnSpc>
              <a:spcBef>
                <a:spcPts val="1150"/>
              </a:spcBef>
              <a:buFont typeface="Arial"/>
              <a:buChar char="–"/>
              <a:tabLst>
                <a:tab pos="241935" algn="l"/>
              </a:tabLst>
            </a:pPr>
            <a:r>
              <a:rPr sz="2400" spc="-5" dirty="0">
                <a:latin typeface="Times New Roman"/>
                <a:cs typeface="Times New Roman"/>
              </a:rPr>
              <a:t>Be </a:t>
            </a:r>
            <a:r>
              <a:rPr sz="2400" dirty="0">
                <a:latin typeface="Times New Roman"/>
                <a:cs typeface="Times New Roman"/>
              </a:rPr>
              <a:t>drawn </a:t>
            </a:r>
            <a:r>
              <a:rPr sz="2400" spc="-5" dirty="0">
                <a:latin typeface="Times New Roman"/>
                <a:cs typeface="Times New Roman"/>
              </a:rPr>
              <a:t>into surface breaking defects </a:t>
            </a:r>
            <a:r>
              <a:rPr sz="2400" dirty="0">
                <a:latin typeface="Times New Roman"/>
                <a:cs typeface="Times New Roman"/>
              </a:rPr>
              <a:t>by </a:t>
            </a:r>
            <a:r>
              <a:rPr sz="2400" spc="-5" dirty="0">
                <a:latin typeface="Times New Roman"/>
                <a:cs typeface="Times New Roman"/>
              </a:rPr>
              <a:t>capillary action </a:t>
            </a:r>
            <a:r>
              <a:rPr sz="2400" dirty="0">
                <a:latin typeface="Times New Roman"/>
                <a:cs typeface="Times New Roman"/>
              </a:rPr>
              <a:t>or </a:t>
            </a:r>
            <a:r>
              <a:rPr sz="2400" spc="-5" dirty="0">
                <a:latin typeface="Times New Roman"/>
                <a:cs typeface="Times New Roman"/>
              </a:rPr>
              <a:t>other  mechanisms.</a:t>
            </a:r>
            <a:endParaRPr sz="2400">
              <a:latin typeface="Times New Roman"/>
              <a:cs typeface="Times New Roman"/>
            </a:endParaRPr>
          </a:p>
          <a:p>
            <a:pPr>
              <a:lnSpc>
                <a:spcPct val="100000"/>
              </a:lnSpc>
              <a:spcBef>
                <a:spcPts val="5"/>
              </a:spcBef>
              <a:buFont typeface="Arial"/>
              <a:buChar char="–"/>
            </a:pPr>
            <a:endParaRPr sz="2250">
              <a:latin typeface="Times New Roman"/>
              <a:cs typeface="Times New Roman"/>
            </a:endParaRPr>
          </a:p>
          <a:p>
            <a:pPr marL="241300" indent="-229235">
              <a:lnSpc>
                <a:spcPct val="100000"/>
              </a:lnSpc>
              <a:buFont typeface="Arial"/>
              <a:buChar char="–"/>
              <a:tabLst>
                <a:tab pos="241935" algn="l"/>
              </a:tabLst>
            </a:pPr>
            <a:r>
              <a:rPr sz="2400" spc="-5" dirty="0">
                <a:latin typeface="Times New Roman"/>
                <a:cs typeface="Times New Roman"/>
              </a:rPr>
              <a:t>Remain </a:t>
            </a:r>
            <a:r>
              <a:rPr sz="2400" dirty="0">
                <a:latin typeface="Times New Roman"/>
                <a:cs typeface="Times New Roman"/>
              </a:rPr>
              <a:t>in the defect but </a:t>
            </a:r>
            <a:r>
              <a:rPr sz="2400" spc="-5" dirty="0">
                <a:latin typeface="Times New Roman"/>
                <a:cs typeface="Times New Roman"/>
              </a:rPr>
              <a:t>remove </a:t>
            </a:r>
            <a:r>
              <a:rPr sz="2400" dirty="0">
                <a:latin typeface="Times New Roman"/>
                <a:cs typeface="Times New Roman"/>
              </a:rPr>
              <a:t>easily from the surface of the</a:t>
            </a:r>
            <a:r>
              <a:rPr sz="2400" spc="-140" dirty="0">
                <a:latin typeface="Times New Roman"/>
                <a:cs typeface="Times New Roman"/>
              </a:rPr>
              <a:t> </a:t>
            </a:r>
            <a:r>
              <a:rPr sz="2400" dirty="0">
                <a:latin typeface="Times New Roman"/>
                <a:cs typeface="Times New Roman"/>
              </a:rPr>
              <a:t>part.</a:t>
            </a:r>
            <a:endParaRPr sz="2400">
              <a:latin typeface="Times New Roman"/>
              <a:cs typeface="Times New Roman"/>
            </a:endParaRPr>
          </a:p>
          <a:p>
            <a:pPr marL="241300" marR="6350" indent="-228600">
              <a:lnSpc>
                <a:spcPct val="150000"/>
              </a:lnSpc>
              <a:spcBef>
                <a:spcPts val="1155"/>
              </a:spcBef>
              <a:buFont typeface="Arial"/>
              <a:buChar char="–"/>
              <a:tabLst>
                <a:tab pos="241935" algn="l"/>
                <a:tab pos="1316990" algn="l"/>
                <a:tab pos="2021205" algn="l"/>
                <a:tab pos="3100705" algn="l"/>
                <a:tab pos="3601720" algn="l"/>
                <a:tab pos="4528820" algn="l"/>
                <a:tab pos="5097145" algn="l"/>
                <a:tab pos="6580505" algn="l"/>
                <a:tab pos="7320915" algn="l"/>
                <a:tab pos="7722234" algn="l"/>
                <a:tab pos="8022590" algn="l"/>
                <a:tab pos="8574405" algn="l"/>
              </a:tabLst>
            </a:pPr>
            <a:r>
              <a:rPr sz="2400" dirty="0">
                <a:latin typeface="Times New Roman"/>
                <a:cs typeface="Times New Roman"/>
              </a:rPr>
              <a:t>Re</a:t>
            </a:r>
            <a:r>
              <a:rPr sz="2400" spc="-25" dirty="0">
                <a:latin typeface="Times New Roman"/>
                <a:cs typeface="Times New Roman"/>
              </a:rPr>
              <a:t>m</a:t>
            </a:r>
            <a:r>
              <a:rPr sz="2400" dirty="0">
                <a:latin typeface="Times New Roman"/>
                <a:cs typeface="Times New Roman"/>
              </a:rPr>
              <a:t>ain	flu</a:t>
            </a:r>
            <a:r>
              <a:rPr sz="2400" spc="-10" dirty="0">
                <a:latin typeface="Times New Roman"/>
                <a:cs typeface="Times New Roman"/>
              </a:rPr>
              <a:t>i</a:t>
            </a:r>
            <a:r>
              <a:rPr sz="2400" dirty="0">
                <a:latin typeface="Times New Roman"/>
                <a:cs typeface="Times New Roman"/>
              </a:rPr>
              <a:t>d	th</a:t>
            </a:r>
            <a:r>
              <a:rPr sz="2400" spc="5" dirty="0">
                <a:latin typeface="Times New Roman"/>
                <a:cs typeface="Times New Roman"/>
              </a:rPr>
              <a:t>r</a:t>
            </a:r>
            <a:r>
              <a:rPr sz="2400" dirty="0">
                <a:latin typeface="Times New Roman"/>
                <a:cs typeface="Times New Roman"/>
              </a:rPr>
              <a:t>ough	t</a:t>
            </a:r>
            <a:r>
              <a:rPr sz="2400" spc="-10" dirty="0">
                <a:latin typeface="Times New Roman"/>
                <a:cs typeface="Times New Roman"/>
              </a:rPr>
              <a:t>h</a:t>
            </a:r>
            <a:r>
              <a:rPr sz="2400" dirty="0">
                <a:latin typeface="Times New Roman"/>
                <a:cs typeface="Times New Roman"/>
              </a:rPr>
              <a:t>e	dry</a:t>
            </a:r>
            <a:r>
              <a:rPr sz="2400" spc="5" dirty="0">
                <a:latin typeface="Times New Roman"/>
                <a:cs typeface="Times New Roman"/>
              </a:rPr>
              <a:t>i</a:t>
            </a:r>
            <a:r>
              <a:rPr sz="2400" dirty="0">
                <a:latin typeface="Times New Roman"/>
                <a:cs typeface="Times New Roman"/>
              </a:rPr>
              <a:t>ng	</a:t>
            </a:r>
            <a:r>
              <a:rPr sz="2400" spc="-10" dirty="0">
                <a:latin typeface="Times New Roman"/>
                <a:cs typeface="Times New Roman"/>
              </a:rPr>
              <a:t>a</a:t>
            </a:r>
            <a:r>
              <a:rPr sz="2400" dirty="0">
                <a:latin typeface="Times New Roman"/>
                <a:cs typeface="Times New Roman"/>
              </a:rPr>
              <a:t>nd	deve</a:t>
            </a:r>
            <a:r>
              <a:rPr sz="2400" spc="5" dirty="0">
                <a:latin typeface="Times New Roman"/>
                <a:cs typeface="Times New Roman"/>
              </a:rPr>
              <a:t>l</a:t>
            </a:r>
            <a:r>
              <a:rPr sz="2400" dirty="0">
                <a:latin typeface="Times New Roman"/>
                <a:cs typeface="Times New Roman"/>
              </a:rPr>
              <a:t>o</a:t>
            </a:r>
            <a:r>
              <a:rPr sz="2400" spc="-15" dirty="0">
                <a:latin typeface="Times New Roman"/>
                <a:cs typeface="Times New Roman"/>
              </a:rPr>
              <a:t>p</a:t>
            </a:r>
            <a:r>
              <a:rPr sz="2400" dirty="0">
                <a:latin typeface="Times New Roman"/>
                <a:cs typeface="Times New Roman"/>
              </a:rPr>
              <a:t>i</a:t>
            </a:r>
            <a:r>
              <a:rPr sz="2400" spc="-10" dirty="0">
                <a:latin typeface="Times New Roman"/>
                <a:cs typeface="Times New Roman"/>
              </a:rPr>
              <a:t>n</a:t>
            </a:r>
            <a:r>
              <a:rPr sz="2400" dirty="0">
                <a:latin typeface="Times New Roman"/>
                <a:cs typeface="Times New Roman"/>
              </a:rPr>
              <a:t>g	st</a:t>
            </a:r>
            <a:r>
              <a:rPr sz="2400" spc="5" dirty="0">
                <a:latin typeface="Times New Roman"/>
                <a:cs typeface="Times New Roman"/>
              </a:rPr>
              <a:t>e</a:t>
            </a:r>
            <a:r>
              <a:rPr sz="2400" spc="-5" dirty="0">
                <a:latin typeface="Times New Roman"/>
                <a:cs typeface="Times New Roman"/>
              </a:rPr>
              <a:t>ps</a:t>
            </a:r>
            <a:r>
              <a:rPr sz="2400" dirty="0">
                <a:latin typeface="Times New Roman"/>
                <a:cs typeface="Times New Roman"/>
              </a:rPr>
              <a:t>	</a:t>
            </a:r>
            <a:r>
              <a:rPr sz="2400" spc="-5" dirty="0">
                <a:latin typeface="Times New Roman"/>
                <a:cs typeface="Times New Roman"/>
              </a:rPr>
              <a:t>so</a:t>
            </a:r>
            <a:r>
              <a:rPr sz="2400" dirty="0">
                <a:latin typeface="Times New Roman"/>
                <a:cs typeface="Times New Roman"/>
              </a:rPr>
              <a:t>	it	</a:t>
            </a:r>
            <a:r>
              <a:rPr sz="2400" spc="-10" dirty="0">
                <a:latin typeface="Times New Roman"/>
                <a:cs typeface="Times New Roman"/>
              </a:rPr>
              <a:t>c</a:t>
            </a:r>
            <a:r>
              <a:rPr sz="2400" dirty="0">
                <a:latin typeface="Times New Roman"/>
                <a:cs typeface="Times New Roman"/>
              </a:rPr>
              <a:t>an	</a:t>
            </a:r>
            <a:r>
              <a:rPr sz="2400" spc="-15" dirty="0">
                <a:latin typeface="Times New Roman"/>
                <a:cs typeface="Times New Roman"/>
              </a:rPr>
              <a:t>be  </a:t>
            </a:r>
            <a:r>
              <a:rPr sz="2400" dirty="0">
                <a:latin typeface="Times New Roman"/>
                <a:cs typeface="Times New Roman"/>
              </a:rPr>
              <a:t>drawn back to the</a:t>
            </a:r>
            <a:r>
              <a:rPr sz="2400" spc="-45" dirty="0">
                <a:latin typeface="Times New Roman"/>
                <a:cs typeface="Times New Roman"/>
              </a:rPr>
              <a:t> </a:t>
            </a:r>
            <a:r>
              <a:rPr sz="2400" dirty="0">
                <a:latin typeface="Times New Roman"/>
                <a:cs typeface="Times New Roman"/>
              </a:rPr>
              <a:t>surface.</a:t>
            </a:r>
            <a:endParaRPr sz="2400">
              <a:latin typeface="Times New Roman"/>
              <a:cs typeface="Times New Roman"/>
            </a:endParaRPr>
          </a:p>
          <a:p>
            <a:pPr marL="241300" marR="5080" indent="-228600">
              <a:lnSpc>
                <a:spcPct val="150000"/>
              </a:lnSpc>
              <a:spcBef>
                <a:spcPts val="1155"/>
              </a:spcBef>
              <a:buFont typeface="Arial"/>
              <a:buChar char="–"/>
              <a:tabLst>
                <a:tab pos="241935" algn="l"/>
                <a:tab pos="775970" algn="l"/>
                <a:tab pos="1751330" algn="l"/>
                <a:tab pos="2760980" algn="l"/>
                <a:tab pos="3211830" algn="l"/>
                <a:tab pos="4525645" algn="l"/>
                <a:tab pos="5687060" algn="l"/>
                <a:tab pos="6120130" algn="l"/>
                <a:tab pos="7299959" algn="l"/>
                <a:tab pos="8035925" algn="l"/>
                <a:tab pos="8470265" algn="l"/>
              </a:tabLst>
            </a:pPr>
            <a:r>
              <a:rPr sz="2400" spc="-5" dirty="0">
                <a:latin typeface="Times New Roman"/>
                <a:cs typeface="Times New Roman"/>
              </a:rPr>
              <a:t>B</a:t>
            </a:r>
            <a:r>
              <a:rPr sz="2400" dirty="0">
                <a:latin typeface="Times New Roman"/>
                <a:cs typeface="Times New Roman"/>
              </a:rPr>
              <a:t>e	high</a:t>
            </a:r>
            <a:r>
              <a:rPr sz="2400" spc="5" dirty="0">
                <a:latin typeface="Times New Roman"/>
                <a:cs typeface="Times New Roman"/>
              </a:rPr>
              <a:t>l</a:t>
            </a:r>
            <a:r>
              <a:rPr sz="2400" dirty="0">
                <a:latin typeface="Times New Roman"/>
                <a:cs typeface="Times New Roman"/>
              </a:rPr>
              <a:t>y	vis</a:t>
            </a:r>
            <a:r>
              <a:rPr sz="2400" spc="5" dirty="0">
                <a:latin typeface="Times New Roman"/>
                <a:cs typeface="Times New Roman"/>
              </a:rPr>
              <a:t>i</a:t>
            </a:r>
            <a:r>
              <a:rPr sz="2400" spc="-15" dirty="0">
                <a:latin typeface="Times New Roman"/>
                <a:cs typeface="Times New Roman"/>
              </a:rPr>
              <a:t>b</a:t>
            </a:r>
            <a:r>
              <a:rPr sz="2400" dirty="0">
                <a:latin typeface="Times New Roman"/>
                <a:cs typeface="Times New Roman"/>
              </a:rPr>
              <a:t>le	or	fluores</a:t>
            </a:r>
            <a:r>
              <a:rPr sz="2400" spc="-10" dirty="0">
                <a:latin typeface="Times New Roman"/>
                <a:cs typeface="Times New Roman"/>
              </a:rPr>
              <a:t>c</a:t>
            </a:r>
            <a:r>
              <a:rPr sz="2400" dirty="0">
                <a:latin typeface="Times New Roman"/>
                <a:cs typeface="Times New Roman"/>
              </a:rPr>
              <a:t>e	br</a:t>
            </a:r>
            <a:r>
              <a:rPr sz="2400" spc="5" dirty="0">
                <a:latin typeface="Times New Roman"/>
                <a:cs typeface="Times New Roman"/>
              </a:rPr>
              <a:t>i</a:t>
            </a:r>
            <a:r>
              <a:rPr sz="2400" dirty="0">
                <a:latin typeface="Times New Roman"/>
                <a:cs typeface="Times New Roman"/>
              </a:rPr>
              <a:t>g</a:t>
            </a:r>
            <a:r>
              <a:rPr sz="2400" spc="-15" dirty="0">
                <a:latin typeface="Times New Roman"/>
                <a:cs typeface="Times New Roman"/>
              </a:rPr>
              <a:t>h</a:t>
            </a:r>
            <a:r>
              <a:rPr sz="2400" dirty="0">
                <a:latin typeface="Times New Roman"/>
                <a:cs typeface="Times New Roman"/>
              </a:rPr>
              <a:t>tly	to	produce	</a:t>
            </a:r>
            <a:r>
              <a:rPr sz="2400" spc="-10" dirty="0">
                <a:latin typeface="Times New Roman"/>
                <a:cs typeface="Times New Roman"/>
              </a:rPr>
              <a:t>ea</a:t>
            </a:r>
            <a:r>
              <a:rPr sz="2400" spc="-5" dirty="0">
                <a:latin typeface="Times New Roman"/>
                <a:cs typeface="Times New Roman"/>
              </a:rPr>
              <a:t>sy</a:t>
            </a:r>
            <a:r>
              <a:rPr sz="2400" dirty="0">
                <a:latin typeface="Times New Roman"/>
                <a:cs typeface="Times New Roman"/>
              </a:rPr>
              <a:t>	to	see  indications.</a:t>
            </a:r>
            <a:endParaRPr sz="2400">
              <a:latin typeface="Times New Roman"/>
              <a:cs typeface="Times New Roman"/>
            </a:endParaRPr>
          </a:p>
        </p:txBody>
      </p:sp>
    </p:spTree>
    <p:extLst>
      <p:ext uri="{BB962C8B-B14F-4D97-AF65-F5344CB8AC3E}">
        <p14:creationId xmlns:p14="http://schemas.microsoft.com/office/powerpoint/2010/main" val="787797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347" y="104642"/>
            <a:ext cx="4182110" cy="452120"/>
          </a:xfrm>
          <a:prstGeom prst="rect">
            <a:avLst/>
          </a:prstGeom>
        </p:spPr>
        <p:txBody>
          <a:bodyPr vert="horz" wrap="square" lIns="0" tIns="12065" rIns="0" bIns="0" rtlCol="0">
            <a:spAutoFit/>
          </a:bodyPr>
          <a:lstStyle/>
          <a:p>
            <a:pPr marL="12700">
              <a:lnSpc>
                <a:spcPct val="100000"/>
              </a:lnSpc>
              <a:spcBef>
                <a:spcPts val="95"/>
              </a:spcBef>
            </a:pPr>
            <a:r>
              <a:rPr sz="2800" b="1" spc="-20" dirty="0">
                <a:latin typeface="Times New Roman"/>
                <a:cs typeface="Times New Roman"/>
              </a:rPr>
              <a:t>Visible </a:t>
            </a:r>
            <a:r>
              <a:rPr sz="2800" b="1" spc="-5" dirty="0">
                <a:latin typeface="Times New Roman"/>
                <a:cs typeface="Times New Roman"/>
              </a:rPr>
              <a:t>And </a:t>
            </a:r>
            <a:r>
              <a:rPr sz="2800" b="1" spc="-10" dirty="0">
                <a:latin typeface="Times New Roman"/>
                <a:cs typeface="Times New Roman"/>
              </a:rPr>
              <a:t>Fluorescent</a:t>
            </a:r>
            <a:r>
              <a:rPr sz="2800" b="1" spc="-150" dirty="0">
                <a:latin typeface="Times New Roman"/>
                <a:cs typeface="Times New Roman"/>
              </a:rPr>
              <a:t> </a:t>
            </a:r>
            <a:r>
              <a:rPr sz="2800" b="1" spc="-5" dirty="0">
                <a:latin typeface="Times New Roman"/>
                <a:cs typeface="Times New Roman"/>
              </a:rPr>
              <a:t>PT</a:t>
            </a:r>
            <a:endParaRPr sz="2800">
              <a:latin typeface="Times New Roman"/>
              <a:cs typeface="Times New Roman"/>
            </a:endParaRPr>
          </a:p>
        </p:txBody>
      </p:sp>
      <p:sp>
        <p:nvSpPr>
          <p:cNvPr id="3" name="object 3"/>
          <p:cNvSpPr txBox="1"/>
          <p:nvPr/>
        </p:nvSpPr>
        <p:spPr>
          <a:xfrm>
            <a:off x="78740" y="642865"/>
            <a:ext cx="5939790" cy="5805805"/>
          </a:xfrm>
          <a:prstGeom prst="rect">
            <a:avLst/>
          </a:prstGeom>
        </p:spPr>
        <p:txBody>
          <a:bodyPr vert="horz" wrap="square" lIns="0" tIns="12700" rIns="0" bIns="0" rtlCol="0">
            <a:spAutoFit/>
          </a:bodyPr>
          <a:lstStyle/>
          <a:p>
            <a:pPr marL="241300" marR="5715" indent="-228600" algn="just">
              <a:lnSpc>
                <a:spcPct val="150000"/>
              </a:lnSpc>
              <a:spcBef>
                <a:spcPts val="100"/>
              </a:spcBef>
              <a:buSzPct val="150000"/>
              <a:buChar char="•"/>
              <a:tabLst>
                <a:tab pos="241300" algn="l"/>
              </a:tabLst>
            </a:pPr>
            <a:r>
              <a:rPr sz="2400" spc="-5" dirty="0">
                <a:latin typeface="Times New Roman"/>
                <a:cs typeface="Times New Roman"/>
              </a:rPr>
              <a:t>Inspection can </a:t>
            </a:r>
            <a:r>
              <a:rPr sz="2400" dirty="0">
                <a:latin typeface="Times New Roman"/>
                <a:cs typeface="Times New Roman"/>
              </a:rPr>
              <a:t>be </a:t>
            </a:r>
            <a:r>
              <a:rPr sz="2400" spc="-5" dirty="0">
                <a:latin typeface="Times New Roman"/>
                <a:cs typeface="Times New Roman"/>
              </a:rPr>
              <a:t>performed </a:t>
            </a:r>
            <a:r>
              <a:rPr sz="2400" dirty="0">
                <a:latin typeface="Times New Roman"/>
                <a:cs typeface="Times New Roman"/>
              </a:rPr>
              <a:t>using </a:t>
            </a:r>
            <a:r>
              <a:rPr sz="2400" spc="-5" dirty="0">
                <a:latin typeface="Times New Roman"/>
                <a:cs typeface="Times New Roman"/>
              </a:rPr>
              <a:t>visible </a:t>
            </a:r>
            <a:r>
              <a:rPr sz="2400" dirty="0">
                <a:latin typeface="Times New Roman"/>
                <a:cs typeface="Times New Roman"/>
              </a:rPr>
              <a:t>(or  red dye) or fluorescent penetrant</a:t>
            </a:r>
            <a:r>
              <a:rPr sz="2400" spc="-90" dirty="0">
                <a:latin typeface="Times New Roman"/>
                <a:cs typeface="Times New Roman"/>
              </a:rPr>
              <a:t> </a:t>
            </a:r>
            <a:r>
              <a:rPr sz="2400" spc="-5" dirty="0">
                <a:latin typeface="Times New Roman"/>
                <a:cs typeface="Times New Roman"/>
              </a:rPr>
              <a:t>materials.</a:t>
            </a:r>
            <a:endParaRPr sz="2400">
              <a:latin typeface="Times New Roman"/>
              <a:cs typeface="Times New Roman"/>
            </a:endParaRPr>
          </a:p>
          <a:p>
            <a:pPr marL="240665" marR="5080" indent="-228600" algn="just">
              <a:lnSpc>
                <a:spcPct val="150000"/>
              </a:lnSpc>
              <a:spcBef>
                <a:spcPts val="1155"/>
              </a:spcBef>
              <a:buSzPct val="150000"/>
              <a:buChar char="•"/>
              <a:tabLst>
                <a:tab pos="241300" algn="l"/>
              </a:tabLst>
            </a:pPr>
            <a:r>
              <a:rPr sz="2400" spc="-25" dirty="0">
                <a:latin typeface="Times New Roman"/>
                <a:cs typeface="Times New Roman"/>
              </a:rPr>
              <a:t>Visible </a:t>
            </a:r>
            <a:r>
              <a:rPr sz="2400" spc="-5" dirty="0">
                <a:latin typeface="Times New Roman"/>
                <a:cs typeface="Times New Roman"/>
              </a:rPr>
              <a:t>Pt </a:t>
            </a:r>
            <a:r>
              <a:rPr sz="2400" dirty="0">
                <a:latin typeface="Times New Roman"/>
                <a:cs typeface="Times New Roman"/>
              </a:rPr>
              <a:t>is </a:t>
            </a:r>
            <a:r>
              <a:rPr sz="2400" spc="-5" dirty="0">
                <a:latin typeface="Times New Roman"/>
                <a:cs typeface="Times New Roman"/>
              </a:rPr>
              <a:t>performed </a:t>
            </a:r>
            <a:r>
              <a:rPr sz="2400" dirty="0">
                <a:latin typeface="Times New Roman"/>
                <a:cs typeface="Times New Roman"/>
              </a:rPr>
              <a:t>under </a:t>
            </a:r>
            <a:r>
              <a:rPr sz="2400" spc="-5" dirty="0">
                <a:latin typeface="Times New Roman"/>
                <a:cs typeface="Times New Roman"/>
              </a:rPr>
              <a:t>white light  </a:t>
            </a:r>
            <a:r>
              <a:rPr sz="2400" dirty="0">
                <a:latin typeface="Times New Roman"/>
                <a:cs typeface="Times New Roman"/>
              </a:rPr>
              <a:t>while </a:t>
            </a:r>
            <a:r>
              <a:rPr sz="2400" spc="-5" dirty="0">
                <a:latin typeface="Times New Roman"/>
                <a:cs typeface="Times New Roman"/>
              </a:rPr>
              <a:t>fluorescent PT must </a:t>
            </a:r>
            <a:r>
              <a:rPr sz="2400" dirty="0">
                <a:latin typeface="Times New Roman"/>
                <a:cs typeface="Times New Roman"/>
              </a:rPr>
              <a:t>be </a:t>
            </a:r>
            <a:r>
              <a:rPr sz="2400" spc="-5" dirty="0">
                <a:latin typeface="Times New Roman"/>
                <a:cs typeface="Times New Roman"/>
              </a:rPr>
              <a:t>performed </a:t>
            </a:r>
            <a:r>
              <a:rPr sz="2400" dirty="0">
                <a:latin typeface="Times New Roman"/>
                <a:cs typeface="Times New Roman"/>
              </a:rPr>
              <a:t>using  an </a:t>
            </a:r>
            <a:r>
              <a:rPr sz="2400" spc="-5" dirty="0">
                <a:latin typeface="Times New Roman"/>
                <a:cs typeface="Times New Roman"/>
              </a:rPr>
              <a:t>ultraviolet light </a:t>
            </a:r>
            <a:r>
              <a:rPr sz="2400" dirty="0">
                <a:latin typeface="Times New Roman"/>
                <a:cs typeface="Times New Roman"/>
              </a:rPr>
              <a:t>in a darkened </a:t>
            </a:r>
            <a:r>
              <a:rPr sz="2400" spc="-5" dirty="0">
                <a:latin typeface="Times New Roman"/>
                <a:cs typeface="Times New Roman"/>
              </a:rPr>
              <a:t>area. </a:t>
            </a:r>
            <a:r>
              <a:rPr sz="2400" dirty="0">
                <a:latin typeface="Times New Roman"/>
                <a:cs typeface="Times New Roman"/>
              </a:rPr>
              <a:t>All </a:t>
            </a:r>
            <a:r>
              <a:rPr sz="2400" spc="-5" dirty="0">
                <a:latin typeface="Times New Roman"/>
                <a:cs typeface="Times New Roman"/>
              </a:rPr>
              <a:t>are  </a:t>
            </a:r>
            <a:r>
              <a:rPr sz="2400" dirty="0">
                <a:latin typeface="Times New Roman"/>
                <a:cs typeface="Times New Roman"/>
              </a:rPr>
              <a:t>all in the level 1 sensitivity</a:t>
            </a:r>
            <a:r>
              <a:rPr sz="2400" spc="-125" dirty="0">
                <a:latin typeface="Times New Roman"/>
                <a:cs typeface="Times New Roman"/>
              </a:rPr>
              <a:t> </a:t>
            </a:r>
            <a:r>
              <a:rPr sz="2400" dirty="0">
                <a:latin typeface="Times New Roman"/>
                <a:cs typeface="Times New Roman"/>
              </a:rPr>
              <a:t>range.</a:t>
            </a:r>
            <a:endParaRPr sz="2400">
              <a:latin typeface="Times New Roman"/>
              <a:cs typeface="Times New Roman"/>
            </a:endParaRPr>
          </a:p>
          <a:p>
            <a:pPr marL="241300" marR="5080" indent="-228600" algn="just">
              <a:lnSpc>
                <a:spcPct val="150000"/>
              </a:lnSpc>
              <a:spcBef>
                <a:spcPts val="1155"/>
              </a:spcBef>
              <a:buSzPct val="150000"/>
              <a:buChar char="•"/>
              <a:tabLst>
                <a:tab pos="241300" algn="l"/>
              </a:tabLst>
            </a:pPr>
            <a:r>
              <a:rPr sz="2400" spc="-5" dirty="0">
                <a:latin typeface="Times New Roman"/>
                <a:cs typeface="Times New Roman"/>
              </a:rPr>
              <a:t>Fluorescent PT </a:t>
            </a:r>
            <a:r>
              <a:rPr sz="2400" dirty="0">
                <a:latin typeface="Times New Roman"/>
                <a:cs typeface="Times New Roman"/>
              </a:rPr>
              <a:t>is </a:t>
            </a:r>
            <a:r>
              <a:rPr sz="2400" spc="-5" dirty="0">
                <a:latin typeface="Times New Roman"/>
                <a:cs typeface="Times New Roman"/>
              </a:rPr>
              <a:t>more sensitive than visible  PT </a:t>
            </a:r>
            <a:r>
              <a:rPr sz="2400" dirty="0">
                <a:latin typeface="Times New Roman"/>
                <a:cs typeface="Times New Roman"/>
              </a:rPr>
              <a:t>because the eye is </a:t>
            </a:r>
            <a:r>
              <a:rPr sz="2400" spc="-5" dirty="0">
                <a:latin typeface="Times New Roman"/>
                <a:cs typeface="Times New Roman"/>
              </a:rPr>
              <a:t>more sensitive </a:t>
            </a:r>
            <a:r>
              <a:rPr sz="2400" dirty="0">
                <a:latin typeface="Times New Roman"/>
                <a:cs typeface="Times New Roman"/>
              </a:rPr>
              <a:t>to a  </a:t>
            </a:r>
            <a:r>
              <a:rPr sz="2400" spc="-5" dirty="0">
                <a:latin typeface="Times New Roman"/>
                <a:cs typeface="Times New Roman"/>
              </a:rPr>
              <a:t>bright indication </a:t>
            </a:r>
            <a:r>
              <a:rPr sz="2400" dirty="0">
                <a:latin typeface="Times New Roman"/>
                <a:cs typeface="Times New Roman"/>
              </a:rPr>
              <a:t>on a dark </a:t>
            </a:r>
            <a:r>
              <a:rPr sz="2400" spc="-5" dirty="0">
                <a:latin typeface="Times New Roman"/>
                <a:cs typeface="Times New Roman"/>
              </a:rPr>
              <a:t>background.  </a:t>
            </a:r>
            <a:r>
              <a:rPr sz="2400" dirty="0">
                <a:latin typeface="Times New Roman"/>
                <a:cs typeface="Times New Roman"/>
              </a:rPr>
              <a:t>Sensitivity ranges </a:t>
            </a:r>
            <a:r>
              <a:rPr sz="2400" spc="-5" dirty="0">
                <a:latin typeface="Times New Roman"/>
                <a:cs typeface="Times New Roman"/>
              </a:rPr>
              <a:t>from </a:t>
            </a:r>
            <a:r>
              <a:rPr sz="2400" dirty="0">
                <a:latin typeface="Times New Roman"/>
                <a:cs typeface="Times New Roman"/>
              </a:rPr>
              <a:t>1 to</a:t>
            </a:r>
            <a:r>
              <a:rPr sz="2400" spc="-70" dirty="0">
                <a:latin typeface="Times New Roman"/>
                <a:cs typeface="Times New Roman"/>
              </a:rPr>
              <a:t> </a:t>
            </a:r>
            <a:r>
              <a:rPr sz="2400" spc="-5" dirty="0">
                <a:latin typeface="Times New Roman"/>
                <a:cs typeface="Times New Roman"/>
              </a:rPr>
              <a:t>4.</a:t>
            </a:r>
            <a:endParaRPr sz="2400">
              <a:latin typeface="Times New Roman"/>
              <a:cs typeface="Times New Roman"/>
            </a:endParaRPr>
          </a:p>
        </p:txBody>
      </p:sp>
      <p:sp>
        <p:nvSpPr>
          <p:cNvPr id="4" name="object 4"/>
          <p:cNvSpPr/>
          <p:nvPr/>
        </p:nvSpPr>
        <p:spPr>
          <a:xfrm>
            <a:off x="6333987" y="228600"/>
            <a:ext cx="2810003" cy="21907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329294" y="2344576"/>
            <a:ext cx="2807335" cy="337185"/>
          </a:xfrm>
          <a:custGeom>
            <a:avLst/>
            <a:gdLst/>
            <a:ahLst/>
            <a:cxnLst/>
            <a:rect l="l" t="t" r="r" b="b"/>
            <a:pathLst>
              <a:path w="2807334" h="337185">
                <a:moveTo>
                  <a:pt x="0" y="336779"/>
                </a:moveTo>
                <a:lnTo>
                  <a:pt x="2806827" y="336779"/>
                </a:lnTo>
                <a:lnTo>
                  <a:pt x="2806827" y="0"/>
                </a:lnTo>
                <a:lnTo>
                  <a:pt x="0" y="0"/>
                </a:lnTo>
                <a:lnTo>
                  <a:pt x="0" y="336779"/>
                </a:lnTo>
                <a:close/>
              </a:path>
            </a:pathLst>
          </a:custGeom>
          <a:solidFill>
            <a:srgbClr val="000000"/>
          </a:solidFill>
        </p:spPr>
        <p:txBody>
          <a:bodyPr wrap="square" lIns="0" tIns="0" rIns="0" bIns="0" rtlCol="0"/>
          <a:lstStyle/>
          <a:p>
            <a:endParaRPr/>
          </a:p>
        </p:txBody>
      </p:sp>
      <p:sp>
        <p:nvSpPr>
          <p:cNvPr id="6" name="object 6"/>
          <p:cNvSpPr txBox="1"/>
          <p:nvPr/>
        </p:nvSpPr>
        <p:spPr>
          <a:xfrm>
            <a:off x="6409187" y="2372102"/>
            <a:ext cx="231394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0000"/>
                </a:solidFill>
                <a:latin typeface="Times New Roman"/>
                <a:cs typeface="Times New Roman"/>
              </a:rPr>
              <a:t>Photo Courtesy of</a:t>
            </a:r>
            <a:r>
              <a:rPr sz="1600" spc="5" dirty="0">
                <a:solidFill>
                  <a:srgbClr val="FF0000"/>
                </a:solidFill>
                <a:latin typeface="Times New Roman"/>
                <a:cs typeface="Times New Roman"/>
              </a:rPr>
              <a:t> </a:t>
            </a:r>
            <a:r>
              <a:rPr sz="1600" spc="-5" dirty="0">
                <a:solidFill>
                  <a:srgbClr val="FF0000"/>
                </a:solidFill>
                <a:latin typeface="Times New Roman"/>
                <a:cs typeface="Times New Roman"/>
              </a:rPr>
              <a:t>Contesco</a:t>
            </a:r>
            <a:endParaRPr sz="1600">
              <a:latin typeface="Times New Roman"/>
              <a:cs typeface="Times New Roman"/>
            </a:endParaRPr>
          </a:p>
        </p:txBody>
      </p:sp>
      <p:sp>
        <p:nvSpPr>
          <p:cNvPr id="7" name="object 7"/>
          <p:cNvSpPr/>
          <p:nvPr/>
        </p:nvSpPr>
        <p:spPr>
          <a:xfrm>
            <a:off x="6126236" y="3581400"/>
            <a:ext cx="3017763" cy="226377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7716827" y="4510087"/>
            <a:ext cx="85724" cy="8572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84376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40" y="106166"/>
            <a:ext cx="8232775" cy="5952490"/>
          </a:xfrm>
          <a:prstGeom prst="rect">
            <a:avLst/>
          </a:prstGeom>
        </p:spPr>
        <p:txBody>
          <a:bodyPr vert="horz" wrap="square" lIns="0" tIns="12700" rIns="0" bIns="0" rtlCol="0">
            <a:spAutoFit/>
          </a:bodyPr>
          <a:lstStyle/>
          <a:p>
            <a:pPr marL="4064635" marR="5080" indent="-3196590" algn="just">
              <a:lnSpc>
                <a:spcPct val="100000"/>
              </a:lnSpc>
              <a:spcBef>
                <a:spcPts val="100"/>
              </a:spcBef>
            </a:pPr>
            <a:r>
              <a:rPr sz="2400" b="1" spc="-5" dirty="0">
                <a:latin typeface="Times New Roman"/>
                <a:cs typeface="Times New Roman"/>
              </a:rPr>
              <a:t>Why is </a:t>
            </a:r>
            <a:r>
              <a:rPr sz="2400" b="1" spc="-15" dirty="0">
                <a:latin typeface="Times New Roman"/>
                <a:cs typeface="Times New Roman"/>
              </a:rPr>
              <a:t>Visible </a:t>
            </a:r>
            <a:r>
              <a:rPr sz="2400" b="1" dirty="0">
                <a:latin typeface="Times New Roman"/>
                <a:cs typeface="Times New Roman"/>
              </a:rPr>
              <a:t>Penetrant </a:t>
            </a:r>
            <a:r>
              <a:rPr sz="2400" b="1" dirty="0">
                <a:solidFill>
                  <a:srgbClr val="CC3200"/>
                </a:solidFill>
                <a:latin typeface="Times New Roman"/>
                <a:cs typeface="Times New Roman"/>
              </a:rPr>
              <a:t>Red </a:t>
            </a:r>
            <a:r>
              <a:rPr sz="2400" b="1" spc="-5" dirty="0">
                <a:latin typeface="Times New Roman"/>
                <a:cs typeface="Times New Roman"/>
              </a:rPr>
              <a:t>and Fluorescent</a:t>
            </a:r>
            <a:r>
              <a:rPr sz="2400" b="1" spc="-80" dirty="0">
                <a:latin typeface="Times New Roman"/>
                <a:cs typeface="Times New Roman"/>
              </a:rPr>
              <a:t> </a:t>
            </a:r>
            <a:r>
              <a:rPr sz="2400" b="1" dirty="0">
                <a:latin typeface="Times New Roman"/>
                <a:cs typeface="Times New Roman"/>
              </a:rPr>
              <a:t>Penetrant  </a:t>
            </a:r>
            <a:r>
              <a:rPr sz="2400" b="1" spc="-10" dirty="0">
                <a:solidFill>
                  <a:srgbClr val="01EC3F"/>
                </a:solidFill>
                <a:latin typeface="Times New Roman"/>
                <a:cs typeface="Times New Roman"/>
              </a:rPr>
              <a:t>Green</a:t>
            </a:r>
            <a:r>
              <a:rPr sz="2400" b="1" spc="-10" dirty="0">
                <a:latin typeface="Times New Roman"/>
                <a:cs typeface="Times New Roman"/>
              </a:rPr>
              <a:t>?</a:t>
            </a:r>
            <a:endParaRPr sz="2400">
              <a:latin typeface="Times New Roman"/>
              <a:cs typeface="Times New Roman"/>
            </a:endParaRPr>
          </a:p>
          <a:p>
            <a:pPr marL="241300" marR="3516629" indent="-228600" algn="just">
              <a:lnSpc>
                <a:spcPct val="150000"/>
              </a:lnSpc>
              <a:spcBef>
                <a:spcPts val="865"/>
              </a:spcBef>
              <a:buSzPct val="150000"/>
              <a:buChar char="•"/>
              <a:tabLst>
                <a:tab pos="241300" algn="l"/>
              </a:tabLst>
            </a:pPr>
            <a:r>
              <a:rPr sz="2400" spc="-25" dirty="0">
                <a:latin typeface="Times New Roman"/>
                <a:cs typeface="Times New Roman"/>
              </a:rPr>
              <a:t>Visible </a:t>
            </a:r>
            <a:r>
              <a:rPr sz="2400" spc="-5" dirty="0">
                <a:latin typeface="Times New Roman"/>
                <a:cs typeface="Times New Roman"/>
              </a:rPr>
              <a:t>penetrant </a:t>
            </a:r>
            <a:r>
              <a:rPr sz="2400" dirty="0">
                <a:latin typeface="Times New Roman"/>
                <a:cs typeface="Times New Roman"/>
              </a:rPr>
              <a:t>is </a:t>
            </a:r>
            <a:r>
              <a:rPr sz="2400" spc="-5" dirty="0">
                <a:latin typeface="Times New Roman"/>
                <a:cs typeface="Times New Roman"/>
              </a:rPr>
              <a:t>usually </a:t>
            </a:r>
            <a:r>
              <a:rPr sz="2400" dirty="0">
                <a:latin typeface="Times New Roman"/>
                <a:cs typeface="Times New Roman"/>
              </a:rPr>
              <a:t>red  </a:t>
            </a:r>
            <a:r>
              <a:rPr sz="2400" spc="-5" dirty="0">
                <a:latin typeface="Times New Roman"/>
                <a:cs typeface="Times New Roman"/>
              </a:rPr>
              <a:t>because </a:t>
            </a:r>
            <a:r>
              <a:rPr sz="2400" dirty="0">
                <a:latin typeface="Times New Roman"/>
                <a:cs typeface="Times New Roman"/>
              </a:rPr>
              <a:t>red stands </a:t>
            </a:r>
            <a:r>
              <a:rPr sz="2400" spc="-5" dirty="0">
                <a:latin typeface="Times New Roman"/>
                <a:cs typeface="Times New Roman"/>
              </a:rPr>
              <a:t>out and provides  </a:t>
            </a:r>
            <a:r>
              <a:rPr sz="2400" dirty="0">
                <a:latin typeface="Times New Roman"/>
                <a:cs typeface="Times New Roman"/>
              </a:rPr>
              <a:t>a high </a:t>
            </a:r>
            <a:r>
              <a:rPr sz="2400" spc="-5" dirty="0">
                <a:latin typeface="Times New Roman"/>
                <a:cs typeface="Times New Roman"/>
              </a:rPr>
              <a:t>level </a:t>
            </a:r>
            <a:r>
              <a:rPr sz="2400" dirty="0">
                <a:latin typeface="Times New Roman"/>
                <a:cs typeface="Times New Roman"/>
              </a:rPr>
              <a:t>of </a:t>
            </a:r>
            <a:r>
              <a:rPr sz="2400" spc="-5" dirty="0">
                <a:latin typeface="Times New Roman"/>
                <a:cs typeface="Times New Roman"/>
              </a:rPr>
              <a:t>contrast against </a:t>
            </a:r>
            <a:r>
              <a:rPr sz="2400" dirty="0">
                <a:latin typeface="Times New Roman"/>
                <a:cs typeface="Times New Roman"/>
              </a:rPr>
              <a:t>a  light</a:t>
            </a:r>
            <a:r>
              <a:rPr sz="2400" spc="-20" dirty="0">
                <a:latin typeface="Times New Roman"/>
                <a:cs typeface="Times New Roman"/>
              </a:rPr>
              <a:t> </a:t>
            </a:r>
            <a:r>
              <a:rPr sz="2400" dirty="0">
                <a:latin typeface="Times New Roman"/>
                <a:cs typeface="Times New Roman"/>
              </a:rPr>
              <a:t>background</a:t>
            </a:r>
            <a:endParaRPr sz="2400">
              <a:latin typeface="Times New Roman"/>
              <a:cs typeface="Times New Roman"/>
            </a:endParaRPr>
          </a:p>
          <a:p>
            <a:pPr marL="241300" marR="3516629" indent="-228600" algn="just">
              <a:lnSpc>
                <a:spcPct val="150000"/>
              </a:lnSpc>
              <a:spcBef>
                <a:spcPts val="1155"/>
              </a:spcBef>
              <a:buSzPct val="150000"/>
              <a:buChar char="•"/>
              <a:tabLst>
                <a:tab pos="241300" algn="l"/>
              </a:tabLst>
            </a:pPr>
            <a:r>
              <a:rPr sz="2400" spc="-5" dirty="0">
                <a:latin typeface="Times New Roman"/>
                <a:cs typeface="Times New Roman"/>
              </a:rPr>
              <a:t>Fluorescent penetrant </a:t>
            </a:r>
            <a:r>
              <a:rPr sz="2400" dirty="0">
                <a:latin typeface="Times New Roman"/>
                <a:cs typeface="Times New Roman"/>
              </a:rPr>
              <a:t>is </a:t>
            </a:r>
            <a:r>
              <a:rPr sz="2400" spc="-10" dirty="0">
                <a:latin typeface="Times New Roman"/>
                <a:cs typeface="Times New Roman"/>
              </a:rPr>
              <a:t>green  </a:t>
            </a:r>
            <a:r>
              <a:rPr sz="2400" spc="-5" dirty="0">
                <a:latin typeface="Times New Roman"/>
                <a:cs typeface="Times New Roman"/>
              </a:rPr>
              <a:t>because </a:t>
            </a:r>
            <a:r>
              <a:rPr sz="2400" dirty="0">
                <a:latin typeface="Times New Roman"/>
                <a:cs typeface="Times New Roman"/>
              </a:rPr>
              <a:t>the eye is </a:t>
            </a:r>
            <a:r>
              <a:rPr sz="2400" spc="-5" dirty="0">
                <a:latin typeface="Times New Roman"/>
                <a:cs typeface="Times New Roman"/>
              </a:rPr>
              <a:t>most sensitive </a:t>
            </a:r>
            <a:r>
              <a:rPr sz="2400" dirty="0">
                <a:latin typeface="Times New Roman"/>
                <a:cs typeface="Times New Roman"/>
              </a:rPr>
              <a:t>to  the </a:t>
            </a:r>
            <a:r>
              <a:rPr sz="2400" spc="-5" dirty="0">
                <a:latin typeface="Times New Roman"/>
                <a:cs typeface="Times New Roman"/>
              </a:rPr>
              <a:t>color green due </a:t>
            </a:r>
            <a:r>
              <a:rPr sz="2400" dirty="0">
                <a:latin typeface="Times New Roman"/>
                <a:cs typeface="Times New Roman"/>
              </a:rPr>
              <a:t>to the </a:t>
            </a:r>
            <a:r>
              <a:rPr sz="2400" spc="-5" dirty="0">
                <a:latin typeface="Times New Roman"/>
                <a:cs typeface="Times New Roman"/>
              </a:rPr>
              <a:t>number  </a:t>
            </a:r>
            <a:r>
              <a:rPr sz="2400" dirty="0">
                <a:latin typeface="Times New Roman"/>
                <a:cs typeface="Times New Roman"/>
              </a:rPr>
              <a:t>and </a:t>
            </a:r>
            <a:r>
              <a:rPr sz="2400" spc="-5" dirty="0">
                <a:latin typeface="Times New Roman"/>
                <a:cs typeface="Times New Roman"/>
              </a:rPr>
              <a:t>arrangement </a:t>
            </a:r>
            <a:r>
              <a:rPr sz="2400" dirty="0">
                <a:latin typeface="Times New Roman"/>
                <a:cs typeface="Times New Roman"/>
              </a:rPr>
              <a:t>of the cones </a:t>
            </a:r>
            <a:r>
              <a:rPr sz="2400" spc="-5" dirty="0">
                <a:latin typeface="Times New Roman"/>
                <a:cs typeface="Times New Roman"/>
              </a:rPr>
              <a:t>(the  </a:t>
            </a:r>
            <a:r>
              <a:rPr sz="2400" dirty="0">
                <a:latin typeface="Times New Roman"/>
                <a:cs typeface="Times New Roman"/>
              </a:rPr>
              <a:t>color receptors) in the</a:t>
            </a:r>
            <a:r>
              <a:rPr sz="2400" spc="-75" dirty="0">
                <a:latin typeface="Times New Roman"/>
                <a:cs typeface="Times New Roman"/>
              </a:rPr>
              <a:t> </a:t>
            </a:r>
            <a:r>
              <a:rPr sz="2400" dirty="0">
                <a:latin typeface="Times New Roman"/>
                <a:cs typeface="Times New Roman"/>
              </a:rPr>
              <a:t>eye.</a:t>
            </a:r>
            <a:endParaRPr sz="2400">
              <a:latin typeface="Times New Roman"/>
              <a:cs typeface="Times New Roman"/>
            </a:endParaRPr>
          </a:p>
        </p:txBody>
      </p:sp>
      <p:sp>
        <p:nvSpPr>
          <p:cNvPr id="3" name="object 3"/>
          <p:cNvSpPr/>
          <p:nvPr/>
        </p:nvSpPr>
        <p:spPr>
          <a:xfrm>
            <a:off x="5029882" y="1754535"/>
            <a:ext cx="3767263" cy="378144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083686" y="3624071"/>
            <a:ext cx="584835" cy="151130"/>
          </a:xfrm>
          <a:custGeom>
            <a:avLst/>
            <a:gdLst/>
            <a:ahLst/>
            <a:cxnLst/>
            <a:rect l="l" t="t" r="r" b="b"/>
            <a:pathLst>
              <a:path w="584834" h="151129">
                <a:moveTo>
                  <a:pt x="509229" y="118125"/>
                </a:moveTo>
                <a:lnTo>
                  <a:pt x="502279" y="150754"/>
                </a:lnTo>
                <a:lnTo>
                  <a:pt x="584697" y="129418"/>
                </a:lnTo>
                <a:lnTo>
                  <a:pt x="573874" y="120761"/>
                </a:lnTo>
                <a:lnTo>
                  <a:pt x="521573" y="120761"/>
                </a:lnTo>
                <a:lnTo>
                  <a:pt x="509229" y="118125"/>
                </a:lnTo>
                <a:close/>
              </a:path>
              <a:path w="584834" h="151129">
                <a:moveTo>
                  <a:pt x="511206" y="108843"/>
                </a:moveTo>
                <a:lnTo>
                  <a:pt x="509229" y="118125"/>
                </a:lnTo>
                <a:lnTo>
                  <a:pt x="521573" y="120761"/>
                </a:lnTo>
                <a:lnTo>
                  <a:pt x="523615" y="111495"/>
                </a:lnTo>
                <a:lnTo>
                  <a:pt x="511206" y="108843"/>
                </a:lnTo>
                <a:close/>
              </a:path>
              <a:path w="584834" h="151129">
                <a:moveTo>
                  <a:pt x="518160" y="76200"/>
                </a:moveTo>
                <a:lnTo>
                  <a:pt x="511206" y="108843"/>
                </a:lnTo>
                <a:lnTo>
                  <a:pt x="523615" y="111495"/>
                </a:lnTo>
                <a:lnTo>
                  <a:pt x="521573" y="120761"/>
                </a:lnTo>
                <a:lnTo>
                  <a:pt x="573874" y="120761"/>
                </a:lnTo>
                <a:lnTo>
                  <a:pt x="518160" y="76200"/>
                </a:lnTo>
                <a:close/>
              </a:path>
              <a:path w="584834" h="151129">
                <a:moveTo>
                  <a:pt x="2042" y="0"/>
                </a:moveTo>
                <a:lnTo>
                  <a:pt x="0" y="9387"/>
                </a:lnTo>
                <a:lnTo>
                  <a:pt x="509229" y="118125"/>
                </a:lnTo>
                <a:lnTo>
                  <a:pt x="511206" y="108843"/>
                </a:lnTo>
                <a:lnTo>
                  <a:pt x="2042" y="0"/>
                </a:lnTo>
                <a:close/>
              </a:path>
            </a:pathLst>
          </a:custGeom>
          <a:solidFill>
            <a:srgbClr val="000000"/>
          </a:solidFill>
        </p:spPr>
        <p:txBody>
          <a:bodyPr wrap="square" lIns="0" tIns="0" rIns="0" bIns="0" rtlCol="0"/>
          <a:lstStyle/>
          <a:p>
            <a:endParaRPr/>
          </a:p>
        </p:txBody>
      </p:sp>
      <p:sp>
        <p:nvSpPr>
          <p:cNvPr id="5" name="object 5"/>
          <p:cNvSpPr/>
          <p:nvPr/>
        </p:nvSpPr>
        <p:spPr>
          <a:xfrm>
            <a:off x="6245352" y="2988442"/>
            <a:ext cx="299085" cy="80010"/>
          </a:xfrm>
          <a:custGeom>
            <a:avLst/>
            <a:gdLst/>
            <a:ahLst/>
            <a:cxnLst/>
            <a:rect l="l" t="t" r="r" b="b"/>
            <a:pathLst>
              <a:path w="299084" h="80010">
                <a:moveTo>
                  <a:pt x="222908" y="46669"/>
                </a:moveTo>
                <a:lnTo>
                  <a:pt x="217413" y="79491"/>
                </a:lnTo>
                <a:lnTo>
                  <a:pt x="298825" y="54467"/>
                </a:lnTo>
                <a:lnTo>
                  <a:pt x="291006" y="48768"/>
                </a:lnTo>
                <a:lnTo>
                  <a:pt x="235458" y="48768"/>
                </a:lnTo>
                <a:lnTo>
                  <a:pt x="222908" y="46669"/>
                </a:lnTo>
                <a:close/>
              </a:path>
              <a:path w="299084" h="80010">
                <a:moveTo>
                  <a:pt x="224483" y="37260"/>
                </a:moveTo>
                <a:lnTo>
                  <a:pt x="222908" y="46669"/>
                </a:lnTo>
                <a:lnTo>
                  <a:pt x="235458" y="48768"/>
                </a:lnTo>
                <a:lnTo>
                  <a:pt x="236982" y="39349"/>
                </a:lnTo>
                <a:lnTo>
                  <a:pt x="224483" y="37260"/>
                </a:lnTo>
                <a:close/>
              </a:path>
              <a:path w="299084" h="80010">
                <a:moveTo>
                  <a:pt x="230002" y="4297"/>
                </a:moveTo>
                <a:lnTo>
                  <a:pt x="224483" y="37260"/>
                </a:lnTo>
                <a:lnTo>
                  <a:pt x="236982" y="39349"/>
                </a:lnTo>
                <a:lnTo>
                  <a:pt x="235458" y="48768"/>
                </a:lnTo>
                <a:lnTo>
                  <a:pt x="291006" y="48768"/>
                </a:lnTo>
                <a:lnTo>
                  <a:pt x="230002" y="4297"/>
                </a:lnTo>
                <a:close/>
              </a:path>
              <a:path w="299084" h="80010">
                <a:moveTo>
                  <a:pt x="1524" y="0"/>
                </a:moveTo>
                <a:lnTo>
                  <a:pt x="0" y="9387"/>
                </a:lnTo>
                <a:lnTo>
                  <a:pt x="222908" y="46669"/>
                </a:lnTo>
                <a:lnTo>
                  <a:pt x="224483" y="37260"/>
                </a:lnTo>
                <a:lnTo>
                  <a:pt x="1524" y="0"/>
                </a:lnTo>
                <a:close/>
              </a:path>
            </a:pathLst>
          </a:custGeom>
          <a:solidFill>
            <a:srgbClr val="000000"/>
          </a:solidFill>
        </p:spPr>
        <p:txBody>
          <a:bodyPr wrap="square" lIns="0" tIns="0" rIns="0" bIns="0" rtlCol="0"/>
          <a:lstStyle/>
          <a:p>
            <a:endParaRPr/>
          </a:p>
        </p:txBody>
      </p:sp>
      <p:sp>
        <p:nvSpPr>
          <p:cNvPr id="6" name="object 6"/>
          <p:cNvSpPr/>
          <p:nvPr/>
        </p:nvSpPr>
        <p:spPr>
          <a:xfrm>
            <a:off x="7848234" y="3225911"/>
            <a:ext cx="300990" cy="203835"/>
          </a:xfrm>
          <a:custGeom>
            <a:avLst/>
            <a:gdLst/>
            <a:ahLst/>
            <a:cxnLst/>
            <a:rect l="l" t="t" r="r" b="b"/>
            <a:pathLst>
              <a:path w="300990" h="203835">
                <a:moveTo>
                  <a:pt x="42153" y="129418"/>
                </a:moveTo>
                <a:lnTo>
                  <a:pt x="0" y="203454"/>
                </a:lnTo>
                <a:lnTo>
                  <a:pt x="84429" y="192664"/>
                </a:lnTo>
                <a:lnTo>
                  <a:pt x="70677" y="172090"/>
                </a:lnTo>
                <a:lnTo>
                  <a:pt x="55351" y="172090"/>
                </a:lnTo>
                <a:lnTo>
                  <a:pt x="50139" y="164226"/>
                </a:lnTo>
                <a:lnTo>
                  <a:pt x="60695" y="157157"/>
                </a:lnTo>
                <a:lnTo>
                  <a:pt x="42153" y="129418"/>
                </a:lnTo>
                <a:close/>
              </a:path>
              <a:path w="300990" h="203835">
                <a:moveTo>
                  <a:pt x="60695" y="157157"/>
                </a:moveTo>
                <a:lnTo>
                  <a:pt x="50139" y="164226"/>
                </a:lnTo>
                <a:lnTo>
                  <a:pt x="55351" y="172090"/>
                </a:lnTo>
                <a:lnTo>
                  <a:pt x="65943" y="165007"/>
                </a:lnTo>
                <a:lnTo>
                  <a:pt x="60695" y="157157"/>
                </a:lnTo>
                <a:close/>
              </a:path>
              <a:path w="300990" h="203835">
                <a:moveTo>
                  <a:pt x="65943" y="165007"/>
                </a:moveTo>
                <a:lnTo>
                  <a:pt x="55351" y="172090"/>
                </a:lnTo>
                <a:lnTo>
                  <a:pt x="70677" y="172090"/>
                </a:lnTo>
                <a:lnTo>
                  <a:pt x="65943" y="165007"/>
                </a:lnTo>
                <a:close/>
              </a:path>
              <a:path w="300990" h="203835">
                <a:moveTo>
                  <a:pt x="295381" y="0"/>
                </a:moveTo>
                <a:lnTo>
                  <a:pt x="60695" y="157157"/>
                </a:lnTo>
                <a:lnTo>
                  <a:pt x="65943" y="165007"/>
                </a:lnTo>
                <a:lnTo>
                  <a:pt x="300715" y="8016"/>
                </a:lnTo>
                <a:lnTo>
                  <a:pt x="295381"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3355007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0" y="186938"/>
            <a:ext cx="3883660" cy="513715"/>
          </a:xfrm>
          <a:prstGeom prst="rect">
            <a:avLst/>
          </a:prstGeom>
        </p:spPr>
        <p:txBody>
          <a:bodyPr vert="horz" wrap="square" lIns="0" tIns="13335" rIns="0" bIns="0" rtlCol="0">
            <a:spAutoFit/>
          </a:bodyPr>
          <a:lstStyle/>
          <a:p>
            <a:pPr marL="12700">
              <a:lnSpc>
                <a:spcPct val="100000"/>
              </a:lnSpc>
              <a:spcBef>
                <a:spcPts val="105"/>
              </a:spcBef>
            </a:pPr>
            <a:r>
              <a:rPr sz="3200" b="1" dirty="0">
                <a:latin typeface="Times New Roman"/>
                <a:cs typeface="Times New Roman"/>
              </a:rPr>
              <a:t>Sensitivity</a:t>
            </a:r>
            <a:r>
              <a:rPr sz="3200" b="1" spc="-95" dirty="0">
                <a:latin typeface="Times New Roman"/>
                <a:cs typeface="Times New Roman"/>
              </a:rPr>
              <a:t> </a:t>
            </a:r>
            <a:r>
              <a:rPr sz="3200" b="1" dirty="0">
                <a:latin typeface="Times New Roman"/>
                <a:cs typeface="Times New Roman"/>
              </a:rPr>
              <a:t>Levels</a:t>
            </a:r>
            <a:endParaRPr sz="3200" dirty="0">
              <a:latin typeface="Times New Roman"/>
              <a:cs typeface="Times New Roman"/>
            </a:endParaRPr>
          </a:p>
        </p:txBody>
      </p:sp>
      <p:sp>
        <p:nvSpPr>
          <p:cNvPr id="3" name="object 3"/>
          <p:cNvSpPr txBox="1"/>
          <p:nvPr/>
        </p:nvSpPr>
        <p:spPr>
          <a:xfrm>
            <a:off x="78740" y="733695"/>
            <a:ext cx="8988425" cy="5927725"/>
          </a:xfrm>
          <a:prstGeom prst="rect">
            <a:avLst/>
          </a:prstGeom>
        </p:spPr>
        <p:txBody>
          <a:bodyPr vert="horz" wrap="square" lIns="0" tIns="12065" rIns="0" bIns="0" rtlCol="0">
            <a:spAutoFit/>
          </a:bodyPr>
          <a:lstStyle/>
          <a:p>
            <a:pPr marL="355600" marR="6985" indent="-342900" algn="just">
              <a:lnSpc>
                <a:spcPct val="140100"/>
              </a:lnSpc>
              <a:spcBef>
                <a:spcPts val="95"/>
              </a:spcBef>
              <a:buSzPct val="150000"/>
              <a:buChar char="•"/>
              <a:tabLst>
                <a:tab pos="355600" algn="l"/>
              </a:tabLst>
            </a:pPr>
            <a:r>
              <a:rPr sz="2200" spc="-5" dirty="0">
                <a:latin typeface="Times New Roman"/>
                <a:cs typeface="Times New Roman"/>
              </a:rPr>
              <a:t>Penetrants </a:t>
            </a:r>
            <a:r>
              <a:rPr sz="2200" dirty="0">
                <a:latin typeface="Times New Roman"/>
                <a:cs typeface="Times New Roman"/>
              </a:rPr>
              <a:t>are </a:t>
            </a:r>
            <a:r>
              <a:rPr sz="2200" spc="-5" dirty="0">
                <a:latin typeface="Times New Roman"/>
                <a:cs typeface="Times New Roman"/>
              </a:rPr>
              <a:t>also formulated to produce a </a:t>
            </a:r>
            <a:r>
              <a:rPr sz="2200" dirty="0">
                <a:latin typeface="Times New Roman"/>
                <a:cs typeface="Times New Roman"/>
              </a:rPr>
              <a:t>variety </a:t>
            </a:r>
            <a:r>
              <a:rPr sz="2200" spc="-10" dirty="0">
                <a:latin typeface="Times New Roman"/>
                <a:cs typeface="Times New Roman"/>
              </a:rPr>
              <a:t>of </a:t>
            </a:r>
            <a:r>
              <a:rPr sz="2200" spc="-5" dirty="0">
                <a:latin typeface="Times New Roman"/>
                <a:cs typeface="Times New Roman"/>
              </a:rPr>
              <a:t>sensitivity levels. </a:t>
            </a:r>
            <a:r>
              <a:rPr sz="2200" dirty="0">
                <a:latin typeface="Times New Roman"/>
                <a:cs typeface="Times New Roman"/>
              </a:rPr>
              <a:t>The  </a:t>
            </a:r>
            <a:r>
              <a:rPr sz="2200" spc="-5" dirty="0">
                <a:latin typeface="Times New Roman"/>
                <a:cs typeface="Times New Roman"/>
              </a:rPr>
              <a:t>higher the sensitivity level, the smaller the defect that the penetrant system is  capable of</a:t>
            </a:r>
            <a:r>
              <a:rPr sz="2200" spc="5" dirty="0">
                <a:latin typeface="Times New Roman"/>
                <a:cs typeface="Times New Roman"/>
              </a:rPr>
              <a:t> </a:t>
            </a:r>
            <a:r>
              <a:rPr sz="2200" spc="-5" dirty="0">
                <a:latin typeface="Times New Roman"/>
                <a:cs typeface="Times New Roman"/>
              </a:rPr>
              <a:t>detecting.</a:t>
            </a:r>
            <a:endParaRPr sz="2200">
              <a:latin typeface="Times New Roman"/>
              <a:cs typeface="Times New Roman"/>
            </a:endParaRPr>
          </a:p>
          <a:p>
            <a:pPr>
              <a:lnSpc>
                <a:spcPct val="100000"/>
              </a:lnSpc>
              <a:spcBef>
                <a:spcPts val="45"/>
              </a:spcBef>
              <a:buFont typeface="Times New Roman"/>
              <a:buChar char="•"/>
            </a:pPr>
            <a:endParaRPr sz="1800">
              <a:latin typeface="Times New Roman"/>
              <a:cs typeface="Times New Roman"/>
            </a:endParaRPr>
          </a:p>
          <a:p>
            <a:pPr marL="355600" indent="-342900">
              <a:lnSpc>
                <a:spcPct val="100000"/>
              </a:lnSpc>
              <a:buSzPct val="150000"/>
              <a:buChar char="•"/>
              <a:tabLst>
                <a:tab pos="354965" algn="l"/>
                <a:tab pos="355600" algn="l"/>
              </a:tabLst>
            </a:pPr>
            <a:r>
              <a:rPr sz="2200" spc="-5" dirty="0">
                <a:latin typeface="Times New Roman"/>
                <a:cs typeface="Times New Roman"/>
              </a:rPr>
              <a:t>The four sensitivity levels</a:t>
            </a:r>
            <a:r>
              <a:rPr sz="2200" spc="25" dirty="0">
                <a:latin typeface="Times New Roman"/>
                <a:cs typeface="Times New Roman"/>
              </a:rPr>
              <a:t> </a:t>
            </a:r>
            <a:r>
              <a:rPr sz="2200" spc="-5" dirty="0">
                <a:latin typeface="Times New Roman"/>
                <a:cs typeface="Times New Roman"/>
              </a:rPr>
              <a:t>are:</a:t>
            </a:r>
            <a:endParaRPr sz="2200">
              <a:latin typeface="Times New Roman"/>
              <a:cs typeface="Times New Roman"/>
            </a:endParaRPr>
          </a:p>
          <a:p>
            <a:pPr marL="756285" lvl="1" indent="-287020" algn="just">
              <a:lnSpc>
                <a:spcPct val="100000"/>
              </a:lnSpc>
              <a:spcBef>
                <a:spcPts val="2110"/>
              </a:spcBef>
              <a:buFont typeface="Arial"/>
              <a:buChar char="–"/>
              <a:tabLst>
                <a:tab pos="756920" algn="l"/>
              </a:tabLst>
            </a:pPr>
            <a:r>
              <a:rPr sz="2200" spc="-5" dirty="0">
                <a:latin typeface="Times New Roman"/>
                <a:cs typeface="Times New Roman"/>
              </a:rPr>
              <a:t>Level 4 - Ultra-High</a:t>
            </a:r>
            <a:r>
              <a:rPr sz="2200" spc="45" dirty="0">
                <a:latin typeface="Times New Roman"/>
                <a:cs typeface="Times New Roman"/>
              </a:rPr>
              <a:t> </a:t>
            </a:r>
            <a:r>
              <a:rPr sz="2200" spc="-5" dirty="0">
                <a:latin typeface="Times New Roman"/>
                <a:cs typeface="Times New Roman"/>
              </a:rPr>
              <a:t>Sensitivity</a:t>
            </a:r>
            <a:endParaRPr sz="2200">
              <a:latin typeface="Times New Roman"/>
              <a:cs typeface="Times New Roman"/>
            </a:endParaRPr>
          </a:p>
          <a:p>
            <a:pPr marL="756285" lvl="1" indent="-287020" algn="just">
              <a:lnSpc>
                <a:spcPct val="100000"/>
              </a:lnSpc>
              <a:spcBef>
                <a:spcPts val="2115"/>
              </a:spcBef>
              <a:buFont typeface="Arial"/>
              <a:buChar char="–"/>
              <a:tabLst>
                <a:tab pos="756920" algn="l"/>
              </a:tabLst>
            </a:pPr>
            <a:r>
              <a:rPr sz="2200" spc="-5" dirty="0">
                <a:latin typeface="Times New Roman"/>
                <a:cs typeface="Times New Roman"/>
              </a:rPr>
              <a:t>Level 3 - High</a:t>
            </a:r>
            <a:r>
              <a:rPr sz="2200" spc="30" dirty="0">
                <a:latin typeface="Times New Roman"/>
                <a:cs typeface="Times New Roman"/>
              </a:rPr>
              <a:t> </a:t>
            </a:r>
            <a:r>
              <a:rPr sz="2200" spc="-5" dirty="0">
                <a:latin typeface="Times New Roman"/>
                <a:cs typeface="Times New Roman"/>
              </a:rPr>
              <a:t>Sensitivity</a:t>
            </a:r>
            <a:endParaRPr sz="2200">
              <a:latin typeface="Times New Roman"/>
              <a:cs typeface="Times New Roman"/>
            </a:endParaRPr>
          </a:p>
          <a:p>
            <a:pPr marL="756285" lvl="1" indent="-287020" algn="just">
              <a:lnSpc>
                <a:spcPct val="100000"/>
              </a:lnSpc>
              <a:spcBef>
                <a:spcPts val="2110"/>
              </a:spcBef>
              <a:buFont typeface="Arial"/>
              <a:buChar char="–"/>
              <a:tabLst>
                <a:tab pos="756920" algn="l"/>
              </a:tabLst>
            </a:pPr>
            <a:r>
              <a:rPr sz="2200" spc="-5" dirty="0">
                <a:latin typeface="Times New Roman"/>
                <a:cs typeface="Times New Roman"/>
              </a:rPr>
              <a:t>Level 2 - Medium</a:t>
            </a:r>
            <a:r>
              <a:rPr sz="2200" spc="25" dirty="0">
                <a:latin typeface="Times New Roman"/>
                <a:cs typeface="Times New Roman"/>
              </a:rPr>
              <a:t> </a:t>
            </a:r>
            <a:r>
              <a:rPr sz="2200" spc="-5" dirty="0">
                <a:latin typeface="Times New Roman"/>
                <a:cs typeface="Times New Roman"/>
              </a:rPr>
              <a:t>Sensitivity</a:t>
            </a:r>
            <a:endParaRPr sz="2200">
              <a:latin typeface="Times New Roman"/>
              <a:cs typeface="Times New Roman"/>
            </a:endParaRPr>
          </a:p>
          <a:p>
            <a:pPr marL="756285" lvl="1" indent="-287020" algn="just">
              <a:lnSpc>
                <a:spcPct val="100000"/>
              </a:lnSpc>
              <a:spcBef>
                <a:spcPts val="2115"/>
              </a:spcBef>
              <a:buFont typeface="Arial"/>
              <a:buChar char="–"/>
              <a:tabLst>
                <a:tab pos="756920" algn="l"/>
              </a:tabLst>
            </a:pPr>
            <a:r>
              <a:rPr sz="2200" spc="-5" dirty="0">
                <a:latin typeface="Times New Roman"/>
                <a:cs typeface="Times New Roman"/>
              </a:rPr>
              <a:t>Level 1 - Low</a:t>
            </a:r>
            <a:r>
              <a:rPr sz="2200" spc="25" dirty="0">
                <a:latin typeface="Times New Roman"/>
                <a:cs typeface="Times New Roman"/>
              </a:rPr>
              <a:t> </a:t>
            </a:r>
            <a:r>
              <a:rPr sz="2200" spc="-5" dirty="0">
                <a:latin typeface="Times New Roman"/>
                <a:cs typeface="Times New Roman"/>
              </a:rPr>
              <a:t>Sensitivity</a:t>
            </a:r>
            <a:endParaRPr sz="2200">
              <a:latin typeface="Times New Roman"/>
              <a:cs typeface="Times New Roman"/>
            </a:endParaRPr>
          </a:p>
          <a:p>
            <a:pPr marL="355600" marR="5080" indent="-342900" algn="just">
              <a:lnSpc>
                <a:spcPct val="140000"/>
              </a:lnSpc>
              <a:spcBef>
                <a:spcPts val="530"/>
              </a:spcBef>
              <a:buSzPct val="150000"/>
              <a:buChar char="•"/>
              <a:tabLst>
                <a:tab pos="355600" algn="l"/>
              </a:tabLst>
            </a:pPr>
            <a:r>
              <a:rPr sz="2200" spc="-10" dirty="0">
                <a:latin typeface="Times New Roman"/>
                <a:cs typeface="Times New Roman"/>
              </a:rPr>
              <a:t>As </a:t>
            </a:r>
            <a:r>
              <a:rPr sz="2200" spc="-5" dirty="0">
                <a:latin typeface="Times New Roman"/>
                <a:cs typeface="Times New Roman"/>
              </a:rPr>
              <a:t>the sensitivity level increases, so does the number </a:t>
            </a:r>
            <a:r>
              <a:rPr sz="2200" dirty="0">
                <a:latin typeface="Times New Roman"/>
                <a:cs typeface="Times New Roman"/>
              </a:rPr>
              <a:t>of </a:t>
            </a:r>
            <a:r>
              <a:rPr sz="2200" spc="-5" dirty="0">
                <a:latin typeface="Times New Roman"/>
                <a:cs typeface="Times New Roman"/>
              </a:rPr>
              <a:t>non-relevent  indications. </a:t>
            </a:r>
            <a:r>
              <a:rPr sz="2200" dirty="0">
                <a:latin typeface="Times New Roman"/>
                <a:cs typeface="Times New Roman"/>
              </a:rPr>
              <a:t>Therefore, </a:t>
            </a:r>
            <a:r>
              <a:rPr sz="2200" spc="-5" dirty="0">
                <a:latin typeface="Times New Roman"/>
                <a:cs typeface="Times New Roman"/>
              </a:rPr>
              <a:t>a penetrant needs to be selected that will find </a:t>
            </a:r>
            <a:r>
              <a:rPr sz="2200" spc="-10" dirty="0">
                <a:latin typeface="Times New Roman"/>
                <a:cs typeface="Times New Roman"/>
              </a:rPr>
              <a:t>the  </a:t>
            </a:r>
            <a:r>
              <a:rPr sz="2200" spc="-5" dirty="0">
                <a:latin typeface="Times New Roman"/>
                <a:cs typeface="Times New Roman"/>
              </a:rPr>
              <a:t>defects </a:t>
            </a:r>
            <a:r>
              <a:rPr sz="2200" dirty="0">
                <a:latin typeface="Times New Roman"/>
                <a:cs typeface="Times New Roman"/>
              </a:rPr>
              <a:t>of </a:t>
            </a:r>
            <a:r>
              <a:rPr sz="2200" spc="-5" dirty="0">
                <a:latin typeface="Times New Roman"/>
                <a:cs typeface="Times New Roman"/>
              </a:rPr>
              <a:t>interest </a:t>
            </a:r>
            <a:r>
              <a:rPr sz="2200" dirty="0">
                <a:latin typeface="Times New Roman"/>
                <a:cs typeface="Times New Roman"/>
              </a:rPr>
              <a:t>but not </a:t>
            </a:r>
            <a:r>
              <a:rPr sz="2200" spc="-5" dirty="0">
                <a:latin typeface="Times New Roman"/>
                <a:cs typeface="Times New Roman"/>
              </a:rPr>
              <a:t>produce too </a:t>
            </a:r>
            <a:r>
              <a:rPr sz="2200" spc="-10" dirty="0">
                <a:latin typeface="Times New Roman"/>
                <a:cs typeface="Times New Roman"/>
              </a:rPr>
              <a:t>many </a:t>
            </a:r>
            <a:r>
              <a:rPr sz="2200" spc="-5" dirty="0">
                <a:latin typeface="Times New Roman"/>
                <a:cs typeface="Times New Roman"/>
              </a:rPr>
              <a:t>non-relevent</a:t>
            </a:r>
            <a:r>
              <a:rPr sz="2200" spc="100" dirty="0">
                <a:latin typeface="Times New Roman"/>
                <a:cs typeface="Times New Roman"/>
              </a:rPr>
              <a:t> </a:t>
            </a:r>
            <a:r>
              <a:rPr sz="2200" spc="-5" dirty="0">
                <a:latin typeface="Times New Roman"/>
                <a:cs typeface="Times New Roman"/>
              </a:rPr>
              <a:t>indications.</a:t>
            </a:r>
            <a:endParaRPr sz="2200">
              <a:latin typeface="Times New Roman"/>
              <a:cs typeface="Times New Roman"/>
            </a:endParaRPr>
          </a:p>
        </p:txBody>
      </p:sp>
    </p:spTree>
    <p:extLst>
      <p:ext uri="{BB962C8B-B14F-4D97-AF65-F5344CB8AC3E}">
        <p14:creationId xmlns:p14="http://schemas.microsoft.com/office/powerpoint/2010/main" val="2168076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7660" y="116834"/>
            <a:ext cx="4641340" cy="574040"/>
          </a:xfrm>
          <a:prstGeom prst="rect">
            <a:avLst/>
          </a:prstGeom>
        </p:spPr>
        <p:txBody>
          <a:bodyPr vert="horz" wrap="square" lIns="0" tIns="12700" rIns="0" bIns="0" rtlCol="0">
            <a:spAutoFit/>
          </a:bodyPr>
          <a:lstStyle/>
          <a:p>
            <a:pPr marL="12700">
              <a:lnSpc>
                <a:spcPct val="100000"/>
              </a:lnSpc>
              <a:spcBef>
                <a:spcPts val="100"/>
              </a:spcBef>
            </a:pPr>
            <a:r>
              <a:rPr sz="3600" b="1" dirty="0">
                <a:latin typeface="Times New Roman"/>
                <a:cs typeface="Times New Roman"/>
              </a:rPr>
              <a:t>3. Penetrant</a:t>
            </a:r>
            <a:r>
              <a:rPr sz="3600" b="1" spc="-85" dirty="0">
                <a:latin typeface="Times New Roman"/>
                <a:cs typeface="Times New Roman"/>
              </a:rPr>
              <a:t> </a:t>
            </a:r>
            <a:r>
              <a:rPr sz="3600" b="1" dirty="0">
                <a:latin typeface="Times New Roman"/>
                <a:cs typeface="Times New Roman"/>
              </a:rPr>
              <a:t>Dwell</a:t>
            </a:r>
            <a:endParaRPr sz="3600" dirty="0">
              <a:latin typeface="Times New Roman"/>
              <a:cs typeface="Times New Roman"/>
            </a:endParaRPr>
          </a:p>
        </p:txBody>
      </p:sp>
      <p:sp>
        <p:nvSpPr>
          <p:cNvPr id="3" name="object 3"/>
          <p:cNvSpPr txBox="1"/>
          <p:nvPr/>
        </p:nvSpPr>
        <p:spPr>
          <a:xfrm>
            <a:off x="78727" y="795265"/>
            <a:ext cx="8683625" cy="5732780"/>
          </a:xfrm>
          <a:prstGeom prst="rect">
            <a:avLst/>
          </a:prstGeom>
        </p:spPr>
        <p:txBody>
          <a:bodyPr vert="horz" wrap="square" lIns="0" tIns="12065" rIns="0" bIns="0" rtlCol="0">
            <a:spAutoFit/>
          </a:bodyPr>
          <a:lstStyle/>
          <a:p>
            <a:pPr marL="355600" marR="5080" indent="-343535" algn="just">
              <a:lnSpc>
                <a:spcPct val="150100"/>
              </a:lnSpc>
              <a:spcBef>
                <a:spcPts val="95"/>
              </a:spcBef>
              <a:buFont typeface="Arial"/>
              <a:buChar char="•"/>
              <a:tabLst>
                <a:tab pos="355600" algn="l"/>
              </a:tabLst>
            </a:pPr>
            <a:r>
              <a:rPr sz="2400" dirty="0">
                <a:latin typeface="Times New Roman"/>
                <a:cs typeface="Times New Roman"/>
              </a:rPr>
              <a:t>The </a:t>
            </a:r>
            <a:r>
              <a:rPr sz="2400" spc="-5" dirty="0">
                <a:latin typeface="Times New Roman"/>
                <a:cs typeface="Times New Roman"/>
              </a:rPr>
              <a:t>penetrant </a:t>
            </a:r>
            <a:r>
              <a:rPr sz="2400" dirty="0">
                <a:latin typeface="Times New Roman"/>
                <a:cs typeface="Times New Roman"/>
              </a:rPr>
              <a:t>is </a:t>
            </a:r>
            <a:r>
              <a:rPr sz="2400" spc="-5" dirty="0">
                <a:latin typeface="Times New Roman"/>
                <a:cs typeface="Times New Roman"/>
              </a:rPr>
              <a:t>left </a:t>
            </a:r>
            <a:r>
              <a:rPr sz="2400" dirty="0">
                <a:latin typeface="Times New Roman"/>
                <a:cs typeface="Times New Roman"/>
              </a:rPr>
              <a:t>on the surface for a </a:t>
            </a:r>
            <a:r>
              <a:rPr sz="2400" spc="-10" dirty="0">
                <a:latin typeface="Times New Roman"/>
                <a:cs typeface="Times New Roman"/>
              </a:rPr>
              <a:t>sufficient time </a:t>
            </a:r>
            <a:r>
              <a:rPr sz="2400" dirty="0">
                <a:latin typeface="Times New Roman"/>
                <a:cs typeface="Times New Roman"/>
              </a:rPr>
              <a:t>to </a:t>
            </a:r>
            <a:r>
              <a:rPr sz="2400" spc="-5" dirty="0">
                <a:latin typeface="Times New Roman"/>
                <a:cs typeface="Times New Roman"/>
              </a:rPr>
              <a:t>allow </a:t>
            </a:r>
            <a:r>
              <a:rPr sz="2400" dirty="0">
                <a:latin typeface="Times New Roman"/>
                <a:cs typeface="Times New Roman"/>
              </a:rPr>
              <a:t>as  </a:t>
            </a:r>
            <a:r>
              <a:rPr sz="2400" spc="-5" dirty="0">
                <a:latin typeface="Times New Roman"/>
                <a:cs typeface="Times New Roman"/>
              </a:rPr>
              <a:t>much </a:t>
            </a:r>
            <a:r>
              <a:rPr sz="2400" dirty="0">
                <a:latin typeface="Times New Roman"/>
                <a:cs typeface="Times New Roman"/>
              </a:rPr>
              <a:t>penetrant as </a:t>
            </a:r>
            <a:r>
              <a:rPr sz="2400" spc="-5" dirty="0">
                <a:latin typeface="Times New Roman"/>
                <a:cs typeface="Times New Roman"/>
              </a:rPr>
              <a:t>possible </a:t>
            </a:r>
            <a:r>
              <a:rPr sz="2400" dirty="0">
                <a:latin typeface="Times New Roman"/>
                <a:cs typeface="Times New Roman"/>
              </a:rPr>
              <a:t>to </a:t>
            </a:r>
            <a:r>
              <a:rPr sz="2400" spc="-10" dirty="0">
                <a:latin typeface="Times New Roman"/>
                <a:cs typeface="Times New Roman"/>
              </a:rPr>
              <a:t>be </a:t>
            </a:r>
            <a:r>
              <a:rPr sz="2400" dirty="0">
                <a:latin typeface="Times New Roman"/>
                <a:cs typeface="Times New Roman"/>
              </a:rPr>
              <a:t>drawn from or to </a:t>
            </a:r>
            <a:r>
              <a:rPr sz="2400" spc="-5" dirty="0">
                <a:latin typeface="Times New Roman"/>
                <a:cs typeface="Times New Roman"/>
              </a:rPr>
              <a:t>seep into </a:t>
            </a:r>
            <a:r>
              <a:rPr sz="2400" dirty="0">
                <a:latin typeface="Times New Roman"/>
                <a:cs typeface="Times New Roman"/>
              </a:rPr>
              <a:t>a  defect.</a:t>
            </a:r>
            <a:endParaRPr sz="2400">
              <a:latin typeface="Times New Roman"/>
              <a:cs typeface="Times New Roman"/>
            </a:endParaRPr>
          </a:p>
          <a:p>
            <a:pPr marL="355600" marR="5080" indent="-343535" algn="just">
              <a:lnSpc>
                <a:spcPct val="150100"/>
              </a:lnSpc>
              <a:spcBef>
                <a:spcPts val="575"/>
              </a:spcBef>
              <a:buFont typeface="Arial"/>
              <a:buChar char="•"/>
              <a:tabLst>
                <a:tab pos="356235" algn="l"/>
              </a:tabLst>
            </a:pPr>
            <a:r>
              <a:rPr sz="2400" spc="-5" dirty="0">
                <a:latin typeface="Times New Roman"/>
                <a:cs typeface="Times New Roman"/>
              </a:rPr>
              <a:t>Penetrant dwell time </a:t>
            </a:r>
            <a:r>
              <a:rPr sz="2400" dirty="0">
                <a:latin typeface="Times New Roman"/>
                <a:cs typeface="Times New Roman"/>
              </a:rPr>
              <a:t>is the </a:t>
            </a:r>
            <a:r>
              <a:rPr sz="2400" spc="-5" dirty="0">
                <a:latin typeface="Times New Roman"/>
                <a:cs typeface="Times New Roman"/>
              </a:rPr>
              <a:t>total time </a:t>
            </a:r>
            <a:r>
              <a:rPr sz="2400" dirty="0">
                <a:latin typeface="Times New Roman"/>
                <a:cs typeface="Times New Roman"/>
              </a:rPr>
              <a:t>that </a:t>
            </a:r>
            <a:r>
              <a:rPr sz="2400" spc="-5" dirty="0">
                <a:latin typeface="Times New Roman"/>
                <a:cs typeface="Times New Roman"/>
              </a:rPr>
              <a:t>the penetrant </a:t>
            </a:r>
            <a:r>
              <a:rPr sz="2400" dirty="0">
                <a:latin typeface="Times New Roman"/>
                <a:cs typeface="Times New Roman"/>
              </a:rPr>
              <a:t>is in </a:t>
            </a:r>
            <a:r>
              <a:rPr sz="2400" spc="-5" dirty="0">
                <a:latin typeface="Times New Roman"/>
                <a:cs typeface="Times New Roman"/>
              </a:rPr>
              <a:t>contact  </a:t>
            </a:r>
            <a:r>
              <a:rPr sz="2400" dirty="0">
                <a:latin typeface="Times New Roman"/>
                <a:cs typeface="Times New Roman"/>
              </a:rPr>
              <a:t>with the part</a:t>
            </a:r>
            <a:r>
              <a:rPr sz="2400" spc="-45" dirty="0">
                <a:latin typeface="Times New Roman"/>
                <a:cs typeface="Times New Roman"/>
              </a:rPr>
              <a:t> </a:t>
            </a:r>
            <a:r>
              <a:rPr sz="2400" dirty="0">
                <a:latin typeface="Times New Roman"/>
                <a:cs typeface="Times New Roman"/>
              </a:rPr>
              <a:t>surface.</a:t>
            </a:r>
            <a:endParaRPr sz="2400">
              <a:latin typeface="Times New Roman"/>
              <a:cs typeface="Times New Roman"/>
            </a:endParaRPr>
          </a:p>
          <a:p>
            <a:pPr marL="355600" marR="5715" indent="-342900" algn="just">
              <a:lnSpc>
                <a:spcPct val="150000"/>
              </a:lnSpc>
              <a:spcBef>
                <a:spcPts val="575"/>
              </a:spcBef>
              <a:buFont typeface="Arial"/>
              <a:buChar char="•"/>
              <a:tabLst>
                <a:tab pos="356235" algn="l"/>
              </a:tabLst>
            </a:pPr>
            <a:r>
              <a:rPr sz="2400" dirty="0">
                <a:latin typeface="Times New Roman"/>
                <a:cs typeface="Times New Roman"/>
              </a:rPr>
              <a:t>Dwell </a:t>
            </a:r>
            <a:r>
              <a:rPr sz="2400" spc="-5" dirty="0">
                <a:latin typeface="Times New Roman"/>
                <a:cs typeface="Times New Roman"/>
              </a:rPr>
              <a:t>times </a:t>
            </a:r>
            <a:r>
              <a:rPr sz="2400" dirty="0">
                <a:latin typeface="Times New Roman"/>
                <a:cs typeface="Times New Roman"/>
              </a:rPr>
              <a:t>are </a:t>
            </a:r>
            <a:r>
              <a:rPr sz="2400" spc="-5" dirty="0">
                <a:latin typeface="Times New Roman"/>
                <a:cs typeface="Times New Roman"/>
              </a:rPr>
              <a:t>usually recommended </a:t>
            </a:r>
            <a:r>
              <a:rPr sz="2400" dirty="0">
                <a:latin typeface="Times New Roman"/>
                <a:cs typeface="Times New Roman"/>
              </a:rPr>
              <a:t>by the </a:t>
            </a:r>
            <a:r>
              <a:rPr sz="2400" spc="-5" dirty="0">
                <a:latin typeface="Times New Roman"/>
                <a:cs typeface="Times New Roman"/>
              </a:rPr>
              <a:t>penetrant producers  </a:t>
            </a:r>
            <a:r>
              <a:rPr sz="2400" dirty="0">
                <a:latin typeface="Times New Roman"/>
                <a:cs typeface="Times New Roman"/>
              </a:rPr>
              <a:t>or required by the specification being</a:t>
            </a:r>
            <a:r>
              <a:rPr sz="2400" spc="-95" dirty="0">
                <a:latin typeface="Times New Roman"/>
                <a:cs typeface="Times New Roman"/>
              </a:rPr>
              <a:t> </a:t>
            </a:r>
            <a:r>
              <a:rPr sz="2400" dirty="0">
                <a:latin typeface="Times New Roman"/>
                <a:cs typeface="Times New Roman"/>
              </a:rPr>
              <a:t>followed.</a:t>
            </a:r>
            <a:endParaRPr sz="2400">
              <a:latin typeface="Times New Roman"/>
              <a:cs typeface="Times New Roman"/>
            </a:endParaRPr>
          </a:p>
          <a:p>
            <a:pPr marL="355600" marR="5080" indent="-342900" algn="just">
              <a:lnSpc>
                <a:spcPct val="150000"/>
              </a:lnSpc>
              <a:spcBef>
                <a:spcPts val="580"/>
              </a:spcBef>
              <a:buFont typeface="Arial"/>
              <a:buChar char="•"/>
              <a:tabLst>
                <a:tab pos="356235" algn="l"/>
              </a:tabLst>
            </a:pPr>
            <a:r>
              <a:rPr sz="2400" dirty="0">
                <a:latin typeface="Times New Roman"/>
                <a:cs typeface="Times New Roman"/>
              </a:rPr>
              <a:t>The </a:t>
            </a:r>
            <a:r>
              <a:rPr sz="2400" spc="-5" dirty="0">
                <a:latin typeface="Times New Roman"/>
                <a:cs typeface="Times New Roman"/>
              </a:rPr>
              <a:t>times vary depending </a:t>
            </a:r>
            <a:r>
              <a:rPr sz="2400" dirty="0">
                <a:latin typeface="Times New Roman"/>
                <a:cs typeface="Times New Roman"/>
              </a:rPr>
              <a:t>on </a:t>
            </a:r>
            <a:r>
              <a:rPr sz="2400" spc="-5" dirty="0">
                <a:latin typeface="Times New Roman"/>
                <a:cs typeface="Times New Roman"/>
              </a:rPr>
              <a:t>the application, penetrant materials  </a:t>
            </a:r>
            <a:r>
              <a:rPr sz="2400" dirty="0">
                <a:latin typeface="Times New Roman"/>
                <a:cs typeface="Times New Roman"/>
              </a:rPr>
              <a:t>used, </a:t>
            </a:r>
            <a:r>
              <a:rPr sz="2400" spc="-5" dirty="0">
                <a:latin typeface="Times New Roman"/>
                <a:cs typeface="Times New Roman"/>
              </a:rPr>
              <a:t>the material, </a:t>
            </a:r>
            <a:r>
              <a:rPr sz="2400" dirty="0">
                <a:latin typeface="Times New Roman"/>
                <a:cs typeface="Times New Roman"/>
              </a:rPr>
              <a:t>the form of the </a:t>
            </a:r>
            <a:r>
              <a:rPr sz="2400" spc="-5" dirty="0">
                <a:latin typeface="Times New Roman"/>
                <a:cs typeface="Times New Roman"/>
              </a:rPr>
              <a:t>material being inspected, and the  </a:t>
            </a:r>
            <a:r>
              <a:rPr sz="2400" dirty="0">
                <a:latin typeface="Times New Roman"/>
                <a:cs typeface="Times New Roman"/>
              </a:rPr>
              <a:t>type of defect being inspected</a:t>
            </a:r>
            <a:r>
              <a:rPr sz="2400" spc="-75" dirty="0">
                <a:latin typeface="Times New Roman"/>
                <a:cs typeface="Times New Roman"/>
              </a:rPr>
              <a:t> </a:t>
            </a:r>
            <a:r>
              <a:rPr sz="2400" spc="-35" dirty="0">
                <a:latin typeface="Times New Roman"/>
                <a:cs typeface="Times New Roman"/>
              </a:rPr>
              <a:t>for.</a:t>
            </a:r>
            <a:endParaRPr sz="2400">
              <a:latin typeface="Times New Roman"/>
              <a:cs typeface="Times New Roman"/>
            </a:endParaRPr>
          </a:p>
        </p:txBody>
      </p:sp>
    </p:spTree>
    <p:extLst>
      <p:ext uri="{BB962C8B-B14F-4D97-AF65-F5344CB8AC3E}">
        <p14:creationId xmlns:p14="http://schemas.microsoft.com/office/powerpoint/2010/main" val="3152028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a:t>
            </a:r>
            <a:r>
              <a:rPr lang="en-US" dirty="0" smtClean="0"/>
              <a:t>2</a:t>
            </a:r>
            <a:endParaRPr lang="en-IN" dirty="0"/>
          </a:p>
        </p:txBody>
      </p:sp>
      <p:sp>
        <p:nvSpPr>
          <p:cNvPr id="3" name="Content Placeholder 2"/>
          <p:cNvSpPr>
            <a:spLocks noGrp="1"/>
          </p:cNvSpPr>
          <p:nvPr>
            <p:ph sz="quarter" idx="1"/>
          </p:nvPr>
        </p:nvSpPr>
        <p:spPr/>
        <p:txBody>
          <a:bodyPr>
            <a:normAutofit lnSpcReduction="10000"/>
          </a:bodyPr>
          <a:lstStyle/>
          <a:p>
            <a:r>
              <a:rPr lang="en-US" dirty="0"/>
              <a:t>Dye penetrant Methods, Basic Principles, Capillary Action, Wetting and Non-Wetting </a:t>
            </a:r>
            <a:r>
              <a:rPr lang="en-US" dirty="0" smtClean="0"/>
              <a:t>Characteristics</a:t>
            </a:r>
            <a:r>
              <a:rPr lang="en-US" dirty="0"/>
              <a:t>, Different Types of Penetrants, Detailed Procedure and Recent Developments in DPT.</a:t>
            </a:r>
            <a:endParaRPr lang="en-IN" dirty="0"/>
          </a:p>
          <a:p>
            <a:r>
              <a:rPr lang="en-US" dirty="0"/>
              <a:t>Magnetic Particle Testing methods, Basic Principles of  MPT, magnetization methods demagnetization methods, MPT equipment &amp; instruments, sensitivity calibration of MPT equipment.</a:t>
            </a:r>
            <a:endParaRPr lang="en-IN" dirty="0"/>
          </a:p>
          <a:p>
            <a:r>
              <a:rPr lang="en-US" dirty="0"/>
              <a:t>Ultrasonic methods of NDT-Basic principles of wave propagation, types of waves, transducers and transducer materials, advantages and limitations of UT.</a:t>
            </a:r>
            <a:endParaRPr lang="en-IN" dirty="0"/>
          </a:p>
          <a:p>
            <a:endParaRPr lang="en-IN" dirty="0"/>
          </a:p>
        </p:txBody>
      </p:sp>
    </p:spTree>
    <p:extLst>
      <p:ext uri="{BB962C8B-B14F-4D97-AF65-F5344CB8AC3E}">
        <p14:creationId xmlns:p14="http://schemas.microsoft.com/office/powerpoint/2010/main" val="4157344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130549"/>
            <a:ext cx="8074025" cy="3903979"/>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Lst>
            </a:pPr>
            <a:r>
              <a:rPr sz="2400" spc="-5" dirty="0">
                <a:latin typeface="Times New Roman"/>
                <a:cs typeface="Times New Roman"/>
              </a:rPr>
              <a:t>Minimum </a:t>
            </a:r>
            <a:r>
              <a:rPr sz="2400" dirty="0">
                <a:latin typeface="Times New Roman"/>
                <a:cs typeface="Times New Roman"/>
              </a:rPr>
              <a:t>dwell </a:t>
            </a:r>
            <a:r>
              <a:rPr sz="2400" spc="-5" dirty="0">
                <a:latin typeface="Times New Roman"/>
                <a:cs typeface="Times New Roman"/>
              </a:rPr>
              <a:t>time </a:t>
            </a:r>
            <a:r>
              <a:rPr sz="2400" dirty="0">
                <a:latin typeface="Times New Roman"/>
                <a:cs typeface="Times New Roman"/>
              </a:rPr>
              <a:t>typically range from five to 60</a:t>
            </a:r>
            <a:r>
              <a:rPr sz="2400" spc="-110" dirty="0">
                <a:latin typeface="Times New Roman"/>
                <a:cs typeface="Times New Roman"/>
              </a:rPr>
              <a:t> </a:t>
            </a:r>
            <a:r>
              <a:rPr sz="2400" spc="-5" dirty="0">
                <a:latin typeface="Times New Roman"/>
                <a:cs typeface="Times New Roman"/>
              </a:rPr>
              <a:t>minutes.</a:t>
            </a:r>
            <a:endParaRPr sz="2400">
              <a:latin typeface="Times New Roman"/>
              <a:cs typeface="Times New Roman"/>
            </a:endParaRPr>
          </a:p>
          <a:p>
            <a:pPr marL="355600" marR="5080" indent="-343535">
              <a:lnSpc>
                <a:spcPct val="150000"/>
              </a:lnSpc>
              <a:spcBef>
                <a:spcPts val="580"/>
              </a:spcBef>
              <a:buFont typeface="Arial"/>
              <a:buChar char="•"/>
              <a:tabLst>
                <a:tab pos="355600" algn="l"/>
                <a:tab pos="356235" algn="l"/>
              </a:tabLst>
            </a:pPr>
            <a:r>
              <a:rPr sz="2400" spc="-20" dirty="0">
                <a:latin typeface="Times New Roman"/>
                <a:cs typeface="Times New Roman"/>
              </a:rPr>
              <a:t>Generally, </a:t>
            </a:r>
            <a:r>
              <a:rPr sz="2400" spc="-5" dirty="0">
                <a:latin typeface="Times New Roman"/>
                <a:cs typeface="Times New Roman"/>
              </a:rPr>
              <a:t>there </a:t>
            </a:r>
            <a:r>
              <a:rPr sz="2400" dirty="0">
                <a:latin typeface="Times New Roman"/>
                <a:cs typeface="Times New Roman"/>
              </a:rPr>
              <a:t>is no harm in using a longer </a:t>
            </a:r>
            <a:r>
              <a:rPr sz="2400" spc="-5" dirty="0">
                <a:latin typeface="Times New Roman"/>
                <a:cs typeface="Times New Roman"/>
              </a:rPr>
              <a:t>penetrant dwell  time </a:t>
            </a:r>
            <a:r>
              <a:rPr sz="2400" dirty="0">
                <a:latin typeface="Times New Roman"/>
                <a:cs typeface="Times New Roman"/>
              </a:rPr>
              <a:t>as long as the penetrant is not allowed to</a:t>
            </a:r>
            <a:r>
              <a:rPr sz="2400" spc="-125" dirty="0">
                <a:latin typeface="Times New Roman"/>
                <a:cs typeface="Times New Roman"/>
              </a:rPr>
              <a:t> </a:t>
            </a:r>
            <a:r>
              <a:rPr sz="2400" spc="-40" dirty="0">
                <a:latin typeface="Times New Roman"/>
                <a:cs typeface="Times New Roman"/>
              </a:rPr>
              <a:t>dry.</a:t>
            </a:r>
            <a:endParaRPr sz="2400">
              <a:latin typeface="Times New Roman"/>
              <a:cs typeface="Times New Roman"/>
            </a:endParaRPr>
          </a:p>
          <a:p>
            <a:pPr marL="355600" marR="8890" indent="-343535">
              <a:lnSpc>
                <a:spcPct val="150100"/>
              </a:lnSpc>
              <a:spcBef>
                <a:spcPts val="570"/>
              </a:spcBef>
              <a:buFont typeface="Arial"/>
              <a:buChar char="•"/>
              <a:tabLst>
                <a:tab pos="355600" algn="l"/>
                <a:tab pos="356235" algn="l"/>
              </a:tabLst>
            </a:pPr>
            <a:r>
              <a:rPr sz="2400" dirty="0">
                <a:latin typeface="Times New Roman"/>
                <a:cs typeface="Times New Roman"/>
              </a:rPr>
              <a:t>The </a:t>
            </a:r>
            <a:r>
              <a:rPr sz="2400" spc="-5" dirty="0">
                <a:latin typeface="Times New Roman"/>
                <a:cs typeface="Times New Roman"/>
              </a:rPr>
              <a:t>ideal </a:t>
            </a:r>
            <a:r>
              <a:rPr sz="2400" dirty="0">
                <a:latin typeface="Times New Roman"/>
                <a:cs typeface="Times New Roman"/>
              </a:rPr>
              <a:t>dwell </a:t>
            </a:r>
            <a:r>
              <a:rPr sz="2400" spc="-5" dirty="0">
                <a:latin typeface="Times New Roman"/>
                <a:cs typeface="Times New Roman"/>
              </a:rPr>
              <a:t>time </a:t>
            </a:r>
            <a:r>
              <a:rPr sz="2400" dirty="0">
                <a:latin typeface="Times New Roman"/>
                <a:cs typeface="Times New Roman"/>
              </a:rPr>
              <a:t>is </a:t>
            </a:r>
            <a:r>
              <a:rPr sz="2400" spc="-5" dirty="0">
                <a:latin typeface="Times New Roman"/>
                <a:cs typeface="Times New Roman"/>
              </a:rPr>
              <a:t>often determined </a:t>
            </a:r>
            <a:r>
              <a:rPr sz="2400" dirty="0">
                <a:latin typeface="Times New Roman"/>
                <a:cs typeface="Times New Roman"/>
              </a:rPr>
              <a:t>by </a:t>
            </a:r>
            <a:r>
              <a:rPr sz="2400" spc="-5" dirty="0">
                <a:latin typeface="Times New Roman"/>
                <a:cs typeface="Times New Roman"/>
              </a:rPr>
              <a:t>experimentation  </a:t>
            </a:r>
            <a:r>
              <a:rPr sz="2400" dirty="0">
                <a:latin typeface="Times New Roman"/>
                <a:cs typeface="Times New Roman"/>
              </a:rPr>
              <a:t>and </a:t>
            </a:r>
            <a:r>
              <a:rPr sz="2400" spc="-10" dirty="0">
                <a:latin typeface="Times New Roman"/>
                <a:cs typeface="Times New Roman"/>
              </a:rPr>
              <a:t>may </a:t>
            </a:r>
            <a:r>
              <a:rPr sz="2400" dirty="0">
                <a:latin typeface="Times New Roman"/>
                <a:cs typeface="Times New Roman"/>
              </a:rPr>
              <a:t>be very specific to a particular</a:t>
            </a:r>
            <a:r>
              <a:rPr sz="2400" spc="-105" dirty="0">
                <a:latin typeface="Times New Roman"/>
                <a:cs typeface="Times New Roman"/>
              </a:rPr>
              <a:t> </a:t>
            </a:r>
            <a:r>
              <a:rPr sz="2400" dirty="0">
                <a:latin typeface="Times New Roman"/>
                <a:cs typeface="Times New Roman"/>
              </a:rPr>
              <a:t>application.</a:t>
            </a:r>
            <a:endParaRPr sz="2400">
              <a:latin typeface="Times New Roman"/>
              <a:cs typeface="Times New Roman"/>
            </a:endParaRPr>
          </a:p>
          <a:p>
            <a:pPr marL="355600" marR="8890" indent="-343535">
              <a:lnSpc>
                <a:spcPct val="150100"/>
              </a:lnSpc>
              <a:spcBef>
                <a:spcPts val="575"/>
              </a:spcBef>
              <a:buFont typeface="Arial"/>
              <a:buChar char="•"/>
              <a:tabLst>
                <a:tab pos="355600" algn="l"/>
                <a:tab pos="356235" algn="l"/>
              </a:tabLst>
            </a:pPr>
            <a:r>
              <a:rPr sz="2400" dirty="0">
                <a:latin typeface="Times New Roman"/>
                <a:cs typeface="Times New Roman"/>
              </a:rPr>
              <a:t>The </a:t>
            </a:r>
            <a:r>
              <a:rPr sz="2400" spc="-5" dirty="0">
                <a:latin typeface="Times New Roman"/>
                <a:cs typeface="Times New Roman"/>
              </a:rPr>
              <a:t>dwell </a:t>
            </a:r>
            <a:r>
              <a:rPr sz="2400" spc="-10" dirty="0">
                <a:latin typeface="Times New Roman"/>
                <a:cs typeface="Times New Roman"/>
              </a:rPr>
              <a:t>time </a:t>
            </a:r>
            <a:r>
              <a:rPr sz="2400" b="1" dirty="0">
                <a:latin typeface="Times New Roman"/>
                <a:cs typeface="Times New Roman"/>
              </a:rPr>
              <a:t>vary according </a:t>
            </a:r>
            <a:r>
              <a:rPr sz="2400" dirty="0">
                <a:latin typeface="Times New Roman"/>
                <a:cs typeface="Times New Roman"/>
              </a:rPr>
              <a:t>to </a:t>
            </a:r>
            <a:r>
              <a:rPr sz="2400" spc="-5" dirty="0">
                <a:latin typeface="Times New Roman"/>
                <a:cs typeface="Times New Roman"/>
              </a:rPr>
              <a:t>penetrant type, temperature,  material </a:t>
            </a:r>
            <a:r>
              <a:rPr sz="2400" dirty="0">
                <a:latin typeface="Times New Roman"/>
                <a:cs typeface="Times New Roman"/>
              </a:rPr>
              <a:t>type and surface</a:t>
            </a:r>
            <a:r>
              <a:rPr sz="2400" spc="-50" dirty="0">
                <a:latin typeface="Times New Roman"/>
                <a:cs typeface="Times New Roman"/>
              </a:rPr>
              <a:t> </a:t>
            </a:r>
            <a:r>
              <a:rPr sz="2400" dirty="0">
                <a:latin typeface="Times New Roman"/>
                <a:cs typeface="Times New Roman"/>
              </a:rPr>
              <a:t>finish.</a:t>
            </a:r>
            <a:endParaRPr sz="2400">
              <a:latin typeface="Times New Roman"/>
              <a:cs typeface="Times New Roman"/>
            </a:endParaRPr>
          </a:p>
        </p:txBody>
      </p:sp>
    </p:spTree>
    <p:extLst>
      <p:ext uri="{BB962C8B-B14F-4D97-AF65-F5344CB8AC3E}">
        <p14:creationId xmlns:p14="http://schemas.microsoft.com/office/powerpoint/2010/main" val="3701132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9266" y="277036"/>
            <a:ext cx="6795134" cy="566822"/>
          </a:xfrm>
          <a:prstGeom prst="rect">
            <a:avLst/>
          </a:prstGeom>
        </p:spPr>
        <p:txBody>
          <a:bodyPr vert="horz" wrap="square" lIns="0" tIns="12700" rIns="0" bIns="0" rtlCol="0">
            <a:spAutoFit/>
          </a:bodyPr>
          <a:lstStyle/>
          <a:p>
            <a:pPr marL="12700">
              <a:lnSpc>
                <a:spcPct val="100000"/>
              </a:lnSpc>
              <a:spcBef>
                <a:spcPts val="100"/>
              </a:spcBef>
            </a:pPr>
            <a:r>
              <a:rPr sz="3600" b="1" dirty="0">
                <a:latin typeface="Times New Roman"/>
                <a:cs typeface="Times New Roman"/>
              </a:rPr>
              <a:t>4. Excess Penetrant</a:t>
            </a:r>
            <a:r>
              <a:rPr sz="3600" b="1" spc="-65" dirty="0">
                <a:latin typeface="Times New Roman"/>
                <a:cs typeface="Times New Roman"/>
              </a:rPr>
              <a:t> </a:t>
            </a:r>
            <a:r>
              <a:rPr sz="3600" b="1" dirty="0">
                <a:latin typeface="Times New Roman"/>
                <a:cs typeface="Times New Roman"/>
              </a:rPr>
              <a:t>Removal</a:t>
            </a:r>
            <a:endParaRPr sz="3600" dirty="0">
              <a:latin typeface="Times New Roman"/>
              <a:cs typeface="Times New Roman"/>
            </a:endParaRPr>
          </a:p>
        </p:txBody>
      </p:sp>
      <p:sp>
        <p:nvSpPr>
          <p:cNvPr id="3" name="object 3"/>
          <p:cNvSpPr txBox="1"/>
          <p:nvPr/>
        </p:nvSpPr>
        <p:spPr>
          <a:xfrm>
            <a:off x="535927" y="947669"/>
            <a:ext cx="8073390" cy="4232910"/>
          </a:xfrm>
          <a:prstGeom prst="rect">
            <a:avLst/>
          </a:prstGeom>
        </p:spPr>
        <p:txBody>
          <a:bodyPr vert="horz" wrap="square" lIns="0" tIns="12700" rIns="0" bIns="0" rtlCol="0">
            <a:spAutoFit/>
          </a:bodyPr>
          <a:lstStyle/>
          <a:p>
            <a:pPr marL="355600" marR="5080" indent="-343535">
              <a:lnSpc>
                <a:spcPct val="150000"/>
              </a:lnSpc>
              <a:spcBef>
                <a:spcPts val="100"/>
              </a:spcBef>
              <a:buFont typeface="Arial"/>
              <a:buChar char="•"/>
              <a:tabLst>
                <a:tab pos="355600" algn="l"/>
                <a:tab pos="356235" algn="l"/>
                <a:tab pos="1097915" algn="l"/>
                <a:tab pos="1890395" algn="l"/>
                <a:tab pos="3088640" algn="l"/>
                <a:tab pos="3626485" algn="l"/>
                <a:tab pos="4670425" algn="l"/>
                <a:tab pos="5074285" algn="l"/>
                <a:tab pos="6929755" algn="l"/>
                <a:tab pos="7469505" algn="l"/>
              </a:tabLst>
            </a:pPr>
            <a:r>
              <a:rPr sz="2400" dirty="0">
                <a:latin typeface="Times New Roman"/>
                <a:cs typeface="Times New Roman"/>
              </a:rPr>
              <a:t>Four	bas</a:t>
            </a:r>
            <a:r>
              <a:rPr sz="2400" spc="5" dirty="0">
                <a:latin typeface="Times New Roman"/>
                <a:cs typeface="Times New Roman"/>
              </a:rPr>
              <a:t>i</a:t>
            </a:r>
            <a:r>
              <a:rPr sz="2400" dirty="0">
                <a:latin typeface="Times New Roman"/>
                <a:cs typeface="Times New Roman"/>
              </a:rPr>
              <a:t>c	</a:t>
            </a:r>
            <a:r>
              <a:rPr sz="2400" spc="-20" dirty="0">
                <a:latin typeface="Times New Roman"/>
                <a:cs typeface="Times New Roman"/>
              </a:rPr>
              <a:t>m</a:t>
            </a:r>
            <a:r>
              <a:rPr sz="2400" dirty="0">
                <a:latin typeface="Times New Roman"/>
                <a:cs typeface="Times New Roman"/>
              </a:rPr>
              <a:t>et</a:t>
            </a:r>
            <a:r>
              <a:rPr sz="2400" spc="-5" dirty="0">
                <a:latin typeface="Times New Roman"/>
                <a:cs typeface="Times New Roman"/>
              </a:rPr>
              <a:t>hods	</a:t>
            </a:r>
            <a:r>
              <a:rPr sz="2400" dirty="0">
                <a:latin typeface="Times New Roman"/>
                <a:cs typeface="Times New Roman"/>
              </a:rPr>
              <a:t>are	for</a:t>
            </a:r>
            <a:r>
              <a:rPr sz="2400" spc="-25" dirty="0">
                <a:latin typeface="Times New Roman"/>
                <a:cs typeface="Times New Roman"/>
              </a:rPr>
              <a:t>m</a:t>
            </a:r>
            <a:r>
              <a:rPr sz="2400" dirty="0">
                <a:latin typeface="Times New Roman"/>
                <a:cs typeface="Times New Roman"/>
              </a:rPr>
              <a:t>ed	to	acco</a:t>
            </a:r>
            <a:r>
              <a:rPr sz="2400" spc="-20" dirty="0">
                <a:latin typeface="Times New Roman"/>
                <a:cs typeface="Times New Roman"/>
              </a:rPr>
              <a:t>mm</a:t>
            </a:r>
            <a:r>
              <a:rPr sz="2400" spc="5" dirty="0">
                <a:latin typeface="Times New Roman"/>
                <a:cs typeface="Times New Roman"/>
              </a:rPr>
              <a:t>o</a:t>
            </a:r>
            <a:r>
              <a:rPr sz="2400" dirty="0">
                <a:latin typeface="Times New Roman"/>
                <a:cs typeface="Times New Roman"/>
              </a:rPr>
              <a:t>date	the	w</a:t>
            </a:r>
            <a:r>
              <a:rPr sz="2400" spc="-15" dirty="0">
                <a:latin typeface="Times New Roman"/>
                <a:cs typeface="Times New Roman"/>
              </a:rPr>
              <a:t>i</a:t>
            </a:r>
            <a:r>
              <a:rPr sz="2400" dirty="0">
                <a:latin typeface="Times New Roman"/>
                <a:cs typeface="Times New Roman"/>
              </a:rPr>
              <a:t>de  variations in the following principal</a:t>
            </a:r>
            <a:r>
              <a:rPr sz="2400" spc="-100" dirty="0">
                <a:latin typeface="Times New Roman"/>
                <a:cs typeface="Times New Roman"/>
              </a:rPr>
              <a:t> </a:t>
            </a:r>
            <a:r>
              <a:rPr sz="2400" dirty="0">
                <a:latin typeface="Times New Roman"/>
                <a:cs typeface="Times New Roman"/>
              </a:rPr>
              <a:t>factors:</a:t>
            </a:r>
            <a:endParaRPr sz="2400">
              <a:latin typeface="Times New Roman"/>
              <a:cs typeface="Times New Roman"/>
            </a:endParaRPr>
          </a:p>
          <a:p>
            <a:pPr marL="756285" lvl="1" indent="-287020">
              <a:lnSpc>
                <a:spcPct val="100000"/>
              </a:lnSpc>
              <a:spcBef>
                <a:spcPts val="2020"/>
              </a:spcBef>
              <a:buFont typeface="Arial"/>
              <a:buChar char="–"/>
              <a:tabLst>
                <a:tab pos="756920" algn="l"/>
              </a:tabLst>
            </a:pPr>
            <a:r>
              <a:rPr sz="2400" dirty="0">
                <a:latin typeface="Times New Roman"/>
                <a:cs typeface="Times New Roman"/>
              </a:rPr>
              <a:t>Surface condition of the work-piece being</a:t>
            </a:r>
            <a:r>
              <a:rPr sz="2400" spc="-105" dirty="0">
                <a:latin typeface="Times New Roman"/>
                <a:cs typeface="Times New Roman"/>
              </a:rPr>
              <a:t> </a:t>
            </a:r>
            <a:r>
              <a:rPr sz="2400" dirty="0">
                <a:latin typeface="Times New Roman"/>
                <a:cs typeface="Times New Roman"/>
              </a:rPr>
              <a:t>inspected</a:t>
            </a:r>
            <a:endParaRPr sz="2400">
              <a:latin typeface="Times New Roman"/>
              <a:cs typeface="Times New Roman"/>
            </a:endParaRPr>
          </a:p>
          <a:p>
            <a:pPr marL="756285" lvl="1" indent="-287020">
              <a:lnSpc>
                <a:spcPct val="100000"/>
              </a:lnSpc>
              <a:spcBef>
                <a:spcPts val="2014"/>
              </a:spcBef>
              <a:buFont typeface="Arial"/>
              <a:buChar char="–"/>
              <a:tabLst>
                <a:tab pos="756920" algn="l"/>
              </a:tabLst>
            </a:pPr>
            <a:r>
              <a:rPr sz="2400" spc="-5" dirty="0">
                <a:latin typeface="Times New Roman"/>
                <a:cs typeface="Times New Roman"/>
              </a:rPr>
              <a:t>Characteristics </a:t>
            </a:r>
            <a:r>
              <a:rPr sz="2400" dirty="0">
                <a:latin typeface="Times New Roman"/>
                <a:cs typeface="Times New Roman"/>
              </a:rPr>
              <a:t>of the flaws to be</a:t>
            </a:r>
            <a:r>
              <a:rPr sz="2400" spc="-55" dirty="0">
                <a:latin typeface="Times New Roman"/>
                <a:cs typeface="Times New Roman"/>
              </a:rPr>
              <a:t> </a:t>
            </a:r>
            <a:r>
              <a:rPr sz="2400" dirty="0">
                <a:latin typeface="Times New Roman"/>
                <a:cs typeface="Times New Roman"/>
              </a:rPr>
              <a:t>detected</a:t>
            </a:r>
            <a:endParaRPr sz="2400">
              <a:latin typeface="Times New Roman"/>
              <a:cs typeface="Times New Roman"/>
            </a:endParaRPr>
          </a:p>
          <a:p>
            <a:pPr marL="756285" lvl="1" indent="-287020">
              <a:lnSpc>
                <a:spcPct val="100000"/>
              </a:lnSpc>
              <a:spcBef>
                <a:spcPts val="2014"/>
              </a:spcBef>
              <a:buFont typeface="Arial"/>
              <a:buChar char="–"/>
              <a:tabLst>
                <a:tab pos="756920" algn="l"/>
              </a:tabLst>
            </a:pPr>
            <a:r>
              <a:rPr sz="2400" spc="-30" dirty="0">
                <a:latin typeface="Times New Roman"/>
                <a:cs typeface="Times New Roman"/>
              </a:rPr>
              <a:t>Time </a:t>
            </a:r>
            <a:r>
              <a:rPr sz="2400" dirty="0">
                <a:latin typeface="Times New Roman"/>
                <a:cs typeface="Times New Roman"/>
              </a:rPr>
              <a:t>and place of</a:t>
            </a:r>
            <a:r>
              <a:rPr sz="2400" spc="-5" dirty="0">
                <a:latin typeface="Times New Roman"/>
                <a:cs typeface="Times New Roman"/>
              </a:rPr>
              <a:t> </a:t>
            </a:r>
            <a:r>
              <a:rPr sz="2400" dirty="0">
                <a:latin typeface="Times New Roman"/>
                <a:cs typeface="Times New Roman"/>
              </a:rPr>
              <a:t>inspection</a:t>
            </a:r>
            <a:endParaRPr sz="2400">
              <a:latin typeface="Times New Roman"/>
              <a:cs typeface="Times New Roman"/>
            </a:endParaRPr>
          </a:p>
          <a:p>
            <a:pPr marL="756285" lvl="1" indent="-287020">
              <a:lnSpc>
                <a:spcPct val="100000"/>
              </a:lnSpc>
              <a:spcBef>
                <a:spcPts val="2020"/>
              </a:spcBef>
              <a:buFont typeface="Arial"/>
              <a:buChar char="–"/>
              <a:tabLst>
                <a:tab pos="756920" algn="l"/>
              </a:tabLst>
            </a:pPr>
            <a:r>
              <a:rPr sz="2400" dirty="0">
                <a:latin typeface="Times New Roman"/>
                <a:cs typeface="Times New Roman"/>
              </a:rPr>
              <a:t>Size of the</a:t>
            </a:r>
            <a:r>
              <a:rPr sz="2400" spc="-25" dirty="0">
                <a:latin typeface="Times New Roman"/>
                <a:cs typeface="Times New Roman"/>
              </a:rPr>
              <a:t> </a:t>
            </a:r>
            <a:r>
              <a:rPr sz="2400" dirty="0">
                <a:latin typeface="Times New Roman"/>
                <a:cs typeface="Times New Roman"/>
              </a:rPr>
              <a:t>work-piece</a:t>
            </a:r>
            <a:endParaRPr sz="2400">
              <a:latin typeface="Times New Roman"/>
              <a:cs typeface="Times New Roman"/>
            </a:endParaRPr>
          </a:p>
          <a:p>
            <a:pPr marL="756285" lvl="1" indent="-287020">
              <a:lnSpc>
                <a:spcPct val="100000"/>
              </a:lnSpc>
              <a:spcBef>
                <a:spcPts val="2014"/>
              </a:spcBef>
              <a:buFont typeface="Arial"/>
              <a:buChar char="–"/>
              <a:tabLst>
                <a:tab pos="756920" algn="l"/>
              </a:tabLst>
            </a:pPr>
            <a:r>
              <a:rPr sz="2400" dirty="0">
                <a:latin typeface="Times New Roman"/>
                <a:cs typeface="Times New Roman"/>
              </a:rPr>
              <a:t>Sensitivity</a:t>
            </a:r>
            <a:r>
              <a:rPr sz="2400" spc="-45" dirty="0">
                <a:latin typeface="Times New Roman"/>
                <a:cs typeface="Times New Roman"/>
              </a:rPr>
              <a:t> </a:t>
            </a:r>
            <a:r>
              <a:rPr sz="2400" dirty="0">
                <a:latin typeface="Times New Roman"/>
                <a:cs typeface="Times New Roman"/>
              </a:rPr>
              <a:t>required</a:t>
            </a:r>
            <a:endParaRPr sz="2400">
              <a:latin typeface="Times New Roman"/>
              <a:cs typeface="Times New Roman"/>
            </a:endParaRPr>
          </a:p>
        </p:txBody>
      </p:sp>
    </p:spTree>
    <p:extLst>
      <p:ext uri="{BB962C8B-B14F-4D97-AF65-F5344CB8AC3E}">
        <p14:creationId xmlns:p14="http://schemas.microsoft.com/office/powerpoint/2010/main" val="1273927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8865" y="116834"/>
            <a:ext cx="2780535" cy="574040"/>
          </a:xfrm>
          <a:prstGeom prst="rect">
            <a:avLst/>
          </a:prstGeom>
        </p:spPr>
        <p:txBody>
          <a:bodyPr vert="horz" wrap="square" lIns="0" tIns="12700" rIns="0" bIns="0" rtlCol="0">
            <a:spAutoFit/>
          </a:bodyPr>
          <a:lstStyle/>
          <a:p>
            <a:pPr marL="12700">
              <a:lnSpc>
                <a:spcPct val="100000"/>
              </a:lnSpc>
              <a:spcBef>
                <a:spcPts val="100"/>
              </a:spcBef>
            </a:pPr>
            <a:r>
              <a:rPr sz="3600" dirty="0"/>
              <a:t>Cont..</a:t>
            </a:r>
          </a:p>
        </p:txBody>
      </p:sp>
      <p:sp>
        <p:nvSpPr>
          <p:cNvPr id="3" name="object 3"/>
          <p:cNvSpPr txBox="1"/>
          <p:nvPr/>
        </p:nvSpPr>
        <p:spPr>
          <a:xfrm>
            <a:off x="78740" y="795265"/>
            <a:ext cx="8682355" cy="4708525"/>
          </a:xfrm>
          <a:prstGeom prst="rect">
            <a:avLst/>
          </a:prstGeom>
        </p:spPr>
        <p:txBody>
          <a:bodyPr vert="horz" wrap="square" lIns="0" tIns="12065" rIns="0" bIns="0" rtlCol="0">
            <a:spAutoFit/>
          </a:bodyPr>
          <a:lstStyle/>
          <a:p>
            <a:pPr marL="355600" marR="5080" indent="-342900" algn="just">
              <a:lnSpc>
                <a:spcPct val="150100"/>
              </a:lnSpc>
              <a:spcBef>
                <a:spcPts val="95"/>
              </a:spcBef>
              <a:buFont typeface="Arial"/>
              <a:buChar char="•"/>
              <a:tabLst>
                <a:tab pos="355600" algn="l"/>
              </a:tabLst>
            </a:pPr>
            <a:r>
              <a:rPr sz="2400" dirty="0">
                <a:latin typeface="Times New Roman"/>
                <a:cs typeface="Times New Roman"/>
              </a:rPr>
              <a:t>This is </a:t>
            </a:r>
            <a:r>
              <a:rPr sz="2400" spc="-5" dirty="0">
                <a:latin typeface="Times New Roman"/>
                <a:cs typeface="Times New Roman"/>
              </a:rPr>
              <a:t>the most delicate </a:t>
            </a:r>
            <a:r>
              <a:rPr sz="2400" dirty="0">
                <a:latin typeface="Times New Roman"/>
                <a:cs typeface="Times New Roman"/>
              </a:rPr>
              <a:t>part of </a:t>
            </a:r>
            <a:r>
              <a:rPr sz="2400" spc="-5" dirty="0">
                <a:latin typeface="Times New Roman"/>
                <a:cs typeface="Times New Roman"/>
              </a:rPr>
              <a:t>the inspection procedure because  </a:t>
            </a:r>
            <a:r>
              <a:rPr sz="2400" dirty="0">
                <a:latin typeface="Times New Roman"/>
                <a:cs typeface="Times New Roman"/>
              </a:rPr>
              <a:t>the excess </a:t>
            </a:r>
            <a:r>
              <a:rPr sz="2400" spc="-5" dirty="0">
                <a:latin typeface="Times New Roman"/>
                <a:cs typeface="Times New Roman"/>
              </a:rPr>
              <a:t>penetrant must </a:t>
            </a:r>
            <a:r>
              <a:rPr sz="2400" dirty="0">
                <a:latin typeface="Times New Roman"/>
                <a:cs typeface="Times New Roman"/>
              </a:rPr>
              <a:t>be </a:t>
            </a:r>
            <a:r>
              <a:rPr sz="2400" spc="-5" dirty="0">
                <a:latin typeface="Times New Roman"/>
                <a:cs typeface="Times New Roman"/>
              </a:rPr>
              <a:t>removed </a:t>
            </a:r>
            <a:r>
              <a:rPr sz="2400" dirty="0">
                <a:latin typeface="Times New Roman"/>
                <a:cs typeface="Times New Roman"/>
              </a:rPr>
              <a:t>from the </a:t>
            </a:r>
            <a:r>
              <a:rPr sz="2400" spc="-5" dirty="0">
                <a:latin typeface="Times New Roman"/>
                <a:cs typeface="Times New Roman"/>
              </a:rPr>
              <a:t>surface </a:t>
            </a:r>
            <a:r>
              <a:rPr sz="2400" dirty="0">
                <a:latin typeface="Times New Roman"/>
                <a:cs typeface="Times New Roman"/>
              </a:rPr>
              <a:t>of the  </a:t>
            </a:r>
            <a:r>
              <a:rPr sz="2400" spc="-5" dirty="0">
                <a:latin typeface="Times New Roman"/>
                <a:cs typeface="Times New Roman"/>
              </a:rPr>
              <a:t>sample </a:t>
            </a:r>
            <a:r>
              <a:rPr sz="2400" dirty="0">
                <a:latin typeface="Times New Roman"/>
                <a:cs typeface="Times New Roman"/>
              </a:rPr>
              <a:t>while </a:t>
            </a:r>
            <a:r>
              <a:rPr sz="2400" spc="-5" dirty="0">
                <a:latin typeface="Times New Roman"/>
                <a:cs typeface="Times New Roman"/>
              </a:rPr>
              <a:t>removing </a:t>
            </a:r>
            <a:r>
              <a:rPr sz="2400" dirty="0">
                <a:latin typeface="Times New Roman"/>
                <a:cs typeface="Times New Roman"/>
              </a:rPr>
              <a:t>as little penetrant as possible from</a:t>
            </a:r>
            <a:r>
              <a:rPr sz="2400" spc="-125" dirty="0">
                <a:latin typeface="Times New Roman"/>
                <a:cs typeface="Times New Roman"/>
              </a:rPr>
              <a:t> </a:t>
            </a:r>
            <a:r>
              <a:rPr sz="2400" dirty="0">
                <a:latin typeface="Times New Roman"/>
                <a:cs typeface="Times New Roman"/>
              </a:rPr>
              <a:t>defects.</a:t>
            </a:r>
            <a:endParaRPr sz="2400">
              <a:latin typeface="Times New Roman"/>
              <a:cs typeface="Times New Roman"/>
            </a:endParaRPr>
          </a:p>
          <a:p>
            <a:pPr marL="355600" indent="-343535" algn="just">
              <a:lnSpc>
                <a:spcPct val="100000"/>
              </a:lnSpc>
              <a:spcBef>
                <a:spcPts val="2014"/>
              </a:spcBef>
              <a:buFont typeface="Arial"/>
              <a:buChar char="•"/>
              <a:tabLst>
                <a:tab pos="356235" algn="l"/>
              </a:tabLst>
            </a:pPr>
            <a:r>
              <a:rPr sz="2400" dirty="0">
                <a:latin typeface="Times New Roman"/>
                <a:cs typeface="Times New Roman"/>
              </a:rPr>
              <a:t>Depending on the penetrant system used, this step </a:t>
            </a:r>
            <a:r>
              <a:rPr sz="2400" spc="-10" dirty="0">
                <a:latin typeface="Times New Roman"/>
                <a:cs typeface="Times New Roman"/>
              </a:rPr>
              <a:t>may</a:t>
            </a:r>
            <a:r>
              <a:rPr sz="2400" spc="-110" dirty="0">
                <a:latin typeface="Times New Roman"/>
                <a:cs typeface="Times New Roman"/>
              </a:rPr>
              <a:t> </a:t>
            </a:r>
            <a:r>
              <a:rPr sz="2400" dirty="0">
                <a:latin typeface="Times New Roman"/>
                <a:cs typeface="Times New Roman"/>
              </a:rPr>
              <a:t>involve:</a:t>
            </a:r>
            <a:endParaRPr sz="2400">
              <a:latin typeface="Times New Roman"/>
              <a:cs typeface="Times New Roman"/>
            </a:endParaRPr>
          </a:p>
          <a:p>
            <a:pPr marL="756285" lvl="1" indent="-287020">
              <a:lnSpc>
                <a:spcPct val="100000"/>
              </a:lnSpc>
              <a:spcBef>
                <a:spcPts val="2020"/>
              </a:spcBef>
              <a:buFont typeface="Arial"/>
              <a:buChar char="–"/>
              <a:tabLst>
                <a:tab pos="756920" algn="l"/>
              </a:tabLst>
            </a:pPr>
            <a:r>
              <a:rPr sz="2400" dirty="0">
                <a:latin typeface="Times New Roman"/>
                <a:cs typeface="Times New Roman"/>
              </a:rPr>
              <a:t>cleaning with a solvent (Solvent</a:t>
            </a:r>
            <a:r>
              <a:rPr sz="2400" spc="-105" dirty="0">
                <a:latin typeface="Times New Roman"/>
                <a:cs typeface="Times New Roman"/>
              </a:rPr>
              <a:t> </a:t>
            </a:r>
            <a:r>
              <a:rPr sz="2400" spc="-5" dirty="0">
                <a:latin typeface="Times New Roman"/>
                <a:cs typeface="Times New Roman"/>
              </a:rPr>
              <a:t>Removable)</a:t>
            </a:r>
            <a:endParaRPr sz="2400">
              <a:latin typeface="Times New Roman"/>
              <a:cs typeface="Times New Roman"/>
            </a:endParaRPr>
          </a:p>
          <a:p>
            <a:pPr marL="756285" lvl="1" indent="-287020">
              <a:lnSpc>
                <a:spcPct val="100000"/>
              </a:lnSpc>
              <a:spcBef>
                <a:spcPts val="2014"/>
              </a:spcBef>
              <a:buFont typeface="Arial"/>
              <a:buChar char="–"/>
              <a:tabLst>
                <a:tab pos="756920" algn="l"/>
              </a:tabLst>
            </a:pPr>
            <a:r>
              <a:rPr sz="2400" dirty="0">
                <a:latin typeface="Times New Roman"/>
                <a:cs typeface="Times New Roman"/>
              </a:rPr>
              <a:t>direct rinsing with water </a:t>
            </a:r>
            <a:r>
              <a:rPr sz="2400" spc="-35" dirty="0">
                <a:latin typeface="Times New Roman"/>
                <a:cs typeface="Times New Roman"/>
              </a:rPr>
              <a:t>(Water</a:t>
            </a:r>
            <a:r>
              <a:rPr sz="2400" spc="-80" dirty="0">
                <a:latin typeface="Times New Roman"/>
                <a:cs typeface="Times New Roman"/>
              </a:rPr>
              <a:t> </a:t>
            </a:r>
            <a:r>
              <a:rPr sz="2400" dirty="0">
                <a:latin typeface="Times New Roman"/>
                <a:cs typeface="Times New Roman"/>
              </a:rPr>
              <a:t>washable)</a:t>
            </a:r>
            <a:endParaRPr sz="2400">
              <a:latin typeface="Times New Roman"/>
              <a:cs typeface="Times New Roman"/>
            </a:endParaRPr>
          </a:p>
          <a:p>
            <a:pPr marL="756285" marR="150495" lvl="1" indent="-287020">
              <a:lnSpc>
                <a:spcPct val="150000"/>
              </a:lnSpc>
              <a:spcBef>
                <a:spcPts val="580"/>
              </a:spcBef>
              <a:buFont typeface="Arial"/>
              <a:buChar char="–"/>
              <a:tabLst>
                <a:tab pos="756920" algn="l"/>
              </a:tabLst>
            </a:pPr>
            <a:r>
              <a:rPr sz="2400" dirty="0">
                <a:latin typeface="Times New Roman"/>
                <a:cs typeface="Times New Roman"/>
              </a:rPr>
              <a:t>or first </a:t>
            </a:r>
            <a:r>
              <a:rPr sz="2400" spc="-5" dirty="0">
                <a:latin typeface="Times New Roman"/>
                <a:cs typeface="Times New Roman"/>
              </a:rPr>
              <a:t>treating </a:t>
            </a:r>
            <a:r>
              <a:rPr sz="2400" dirty="0">
                <a:latin typeface="Times New Roman"/>
                <a:cs typeface="Times New Roman"/>
              </a:rPr>
              <a:t>the part with an </a:t>
            </a:r>
            <a:r>
              <a:rPr sz="2400" spc="-5" dirty="0">
                <a:latin typeface="Times New Roman"/>
                <a:cs typeface="Times New Roman"/>
              </a:rPr>
              <a:t>emulsifier </a:t>
            </a:r>
            <a:r>
              <a:rPr sz="2400" dirty="0">
                <a:latin typeface="Times New Roman"/>
                <a:cs typeface="Times New Roman"/>
              </a:rPr>
              <a:t>and then rinsing</a:t>
            </a:r>
            <a:r>
              <a:rPr sz="2400" spc="-140" dirty="0">
                <a:latin typeface="Times New Roman"/>
                <a:cs typeface="Times New Roman"/>
              </a:rPr>
              <a:t> </a:t>
            </a:r>
            <a:r>
              <a:rPr sz="2400" dirty="0">
                <a:latin typeface="Times New Roman"/>
                <a:cs typeface="Times New Roman"/>
              </a:rPr>
              <a:t>with  water (Post</a:t>
            </a:r>
            <a:r>
              <a:rPr sz="2400" spc="-20" dirty="0">
                <a:latin typeface="Times New Roman"/>
                <a:cs typeface="Times New Roman"/>
              </a:rPr>
              <a:t> </a:t>
            </a:r>
            <a:r>
              <a:rPr sz="2400" spc="-5" dirty="0">
                <a:latin typeface="Times New Roman"/>
                <a:cs typeface="Times New Roman"/>
              </a:rPr>
              <a:t>Emulsifiable)</a:t>
            </a:r>
            <a:endParaRPr sz="2400">
              <a:latin typeface="Times New Roman"/>
              <a:cs typeface="Times New Roman"/>
            </a:endParaRPr>
          </a:p>
        </p:txBody>
      </p:sp>
    </p:spTree>
    <p:extLst>
      <p:ext uri="{BB962C8B-B14F-4D97-AF65-F5344CB8AC3E}">
        <p14:creationId xmlns:p14="http://schemas.microsoft.com/office/powerpoint/2010/main" val="637606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0" y="116834"/>
            <a:ext cx="3121660" cy="574040"/>
          </a:xfrm>
          <a:prstGeom prst="rect">
            <a:avLst/>
          </a:prstGeom>
        </p:spPr>
        <p:txBody>
          <a:bodyPr vert="horz" wrap="square" lIns="0" tIns="12700" rIns="0" bIns="0" rtlCol="0">
            <a:spAutoFit/>
          </a:bodyPr>
          <a:lstStyle/>
          <a:p>
            <a:pPr marL="12700">
              <a:lnSpc>
                <a:spcPct val="100000"/>
              </a:lnSpc>
              <a:spcBef>
                <a:spcPts val="100"/>
              </a:spcBef>
            </a:pPr>
            <a:r>
              <a:rPr sz="3600" dirty="0"/>
              <a:t>Cont..</a:t>
            </a:r>
          </a:p>
        </p:txBody>
      </p:sp>
      <p:sp>
        <p:nvSpPr>
          <p:cNvPr id="3" name="object 3"/>
          <p:cNvSpPr txBox="1"/>
          <p:nvPr/>
        </p:nvSpPr>
        <p:spPr>
          <a:xfrm>
            <a:off x="459740" y="1599938"/>
            <a:ext cx="5742305" cy="287909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Four </a:t>
            </a:r>
            <a:r>
              <a:rPr sz="2400" dirty="0">
                <a:latin typeface="Times New Roman"/>
                <a:cs typeface="Times New Roman"/>
              </a:rPr>
              <a:t>Basic </a:t>
            </a:r>
            <a:r>
              <a:rPr sz="2400" spc="-5" dirty="0">
                <a:latin typeface="Times New Roman"/>
                <a:cs typeface="Times New Roman"/>
              </a:rPr>
              <a:t>methods Used </a:t>
            </a:r>
            <a:r>
              <a:rPr sz="2400" dirty="0">
                <a:latin typeface="Times New Roman"/>
                <a:cs typeface="Times New Roman"/>
              </a:rPr>
              <a:t>are:</a:t>
            </a:r>
            <a:endParaRPr sz="2400">
              <a:latin typeface="Times New Roman"/>
              <a:cs typeface="Times New Roman"/>
            </a:endParaRPr>
          </a:p>
          <a:p>
            <a:pPr marL="756285" indent="-287020">
              <a:lnSpc>
                <a:spcPct val="100000"/>
              </a:lnSpc>
              <a:spcBef>
                <a:spcPts val="2020"/>
              </a:spcBef>
              <a:buFont typeface="Arial"/>
              <a:buChar char="–"/>
              <a:tabLst>
                <a:tab pos="756920" algn="l"/>
              </a:tabLst>
            </a:pPr>
            <a:r>
              <a:rPr sz="2400" spc="-45" dirty="0">
                <a:latin typeface="Times New Roman"/>
                <a:cs typeface="Times New Roman"/>
              </a:rPr>
              <a:t>Water </a:t>
            </a:r>
            <a:r>
              <a:rPr sz="2400" dirty="0">
                <a:latin typeface="Times New Roman"/>
                <a:cs typeface="Times New Roman"/>
              </a:rPr>
              <a:t>washable, </a:t>
            </a:r>
            <a:r>
              <a:rPr sz="2400" spc="-5" dirty="0">
                <a:latin typeface="Times New Roman"/>
                <a:cs typeface="Times New Roman"/>
              </a:rPr>
              <a:t>method</a:t>
            </a:r>
            <a:r>
              <a:rPr sz="2400" spc="-105" dirty="0">
                <a:latin typeface="Times New Roman"/>
                <a:cs typeface="Times New Roman"/>
              </a:rPr>
              <a:t> </a:t>
            </a:r>
            <a:r>
              <a:rPr sz="2400" spc="-5" dirty="0">
                <a:latin typeface="Times New Roman"/>
                <a:cs typeface="Times New Roman"/>
              </a:rPr>
              <a:t>A</a:t>
            </a:r>
            <a:endParaRPr sz="2400">
              <a:latin typeface="Times New Roman"/>
              <a:cs typeface="Times New Roman"/>
            </a:endParaRPr>
          </a:p>
          <a:p>
            <a:pPr marL="756285" indent="-287020">
              <a:lnSpc>
                <a:spcPct val="100000"/>
              </a:lnSpc>
              <a:spcBef>
                <a:spcPts val="2014"/>
              </a:spcBef>
              <a:buFont typeface="Arial"/>
              <a:buChar char="–"/>
              <a:tabLst>
                <a:tab pos="756920" algn="l"/>
              </a:tabLst>
            </a:pPr>
            <a:r>
              <a:rPr sz="2400" spc="-5" dirty="0">
                <a:latin typeface="Times New Roman"/>
                <a:cs typeface="Times New Roman"/>
              </a:rPr>
              <a:t>Post-emulsifiable </a:t>
            </a:r>
            <a:r>
              <a:rPr sz="2400" dirty="0">
                <a:latin typeface="Times New Roman"/>
                <a:cs typeface="Times New Roman"/>
              </a:rPr>
              <a:t>lipophilic, </a:t>
            </a:r>
            <a:r>
              <a:rPr sz="2400" spc="-5" dirty="0">
                <a:latin typeface="Times New Roman"/>
                <a:cs typeface="Times New Roman"/>
              </a:rPr>
              <a:t>method</a:t>
            </a:r>
            <a:r>
              <a:rPr sz="2400" spc="-75" dirty="0">
                <a:latin typeface="Times New Roman"/>
                <a:cs typeface="Times New Roman"/>
              </a:rPr>
              <a:t> </a:t>
            </a:r>
            <a:r>
              <a:rPr sz="2400" dirty="0">
                <a:latin typeface="Times New Roman"/>
                <a:cs typeface="Times New Roman"/>
              </a:rPr>
              <a:t>B</a:t>
            </a:r>
            <a:endParaRPr sz="2400">
              <a:latin typeface="Times New Roman"/>
              <a:cs typeface="Times New Roman"/>
            </a:endParaRPr>
          </a:p>
          <a:p>
            <a:pPr marL="756285" indent="-287020">
              <a:lnSpc>
                <a:spcPct val="100000"/>
              </a:lnSpc>
              <a:spcBef>
                <a:spcPts val="2014"/>
              </a:spcBef>
              <a:buFont typeface="Arial"/>
              <a:buChar char="–"/>
              <a:tabLst>
                <a:tab pos="756920" algn="l"/>
              </a:tabLst>
            </a:pPr>
            <a:r>
              <a:rPr sz="2400" dirty="0">
                <a:latin typeface="Times New Roman"/>
                <a:cs typeface="Times New Roman"/>
              </a:rPr>
              <a:t>Solvent </a:t>
            </a:r>
            <a:r>
              <a:rPr sz="2400" spc="-5" dirty="0">
                <a:latin typeface="Times New Roman"/>
                <a:cs typeface="Times New Roman"/>
              </a:rPr>
              <a:t>removable, method</a:t>
            </a:r>
            <a:r>
              <a:rPr sz="2400" spc="-35" dirty="0">
                <a:latin typeface="Times New Roman"/>
                <a:cs typeface="Times New Roman"/>
              </a:rPr>
              <a:t> </a:t>
            </a:r>
            <a:r>
              <a:rPr sz="2400" dirty="0">
                <a:latin typeface="Times New Roman"/>
                <a:cs typeface="Times New Roman"/>
              </a:rPr>
              <a:t>C</a:t>
            </a:r>
            <a:endParaRPr sz="2400">
              <a:latin typeface="Times New Roman"/>
              <a:cs typeface="Times New Roman"/>
            </a:endParaRPr>
          </a:p>
          <a:p>
            <a:pPr marL="756285" indent="-287020">
              <a:lnSpc>
                <a:spcPct val="100000"/>
              </a:lnSpc>
              <a:spcBef>
                <a:spcPts val="2020"/>
              </a:spcBef>
              <a:buFont typeface="Arial"/>
              <a:buChar char="–"/>
              <a:tabLst>
                <a:tab pos="756920" algn="l"/>
              </a:tabLst>
            </a:pPr>
            <a:r>
              <a:rPr sz="2400" spc="-5" dirty="0">
                <a:latin typeface="Times New Roman"/>
                <a:cs typeface="Times New Roman"/>
              </a:rPr>
              <a:t>Post-emulsifiable </a:t>
            </a:r>
            <a:r>
              <a:rPr sz="2400" dirty="0">
                <a:latin typeface="Times New Roman"/>
                <a:cs typeface="Times New Roman"/>
              </a:rPr>
              <a:t>hydrophilic, </a:t>
            </a:r>
            <a:r>
              <a:rPr sz="2400" spc="-5" dirty="0">
                <a:latin typeface="Times New Roman"/>
                <a:cs typeface="Times New Roman"/>
              </a:rPr>
              <a:t>method</a:t>
            </a:r>
            <a:r>
              <a:rPr sz="2400" spc="-55" dirty="0">
                <a:latin typeface="Times New Roman"/>
                <a:cs typeface="Times New Roman"/>
              </a:rPr>
              <a:t> </a:t>
            </a:r>
            <a:r>
              <a:rPr sz="2400" spc="-5" dirty="0">
                <a:latin typeface="Times New Roman"/>
                <a:cs typeface="Times New Roman"/>
              </a:rPr>
              <a:t>D</a:t>
            </a:r>
            <a:endParaRPr sz="2400">
              <a:latin typeface="Times New Roman"/>
              <a:cs typeface="Times New Roman"/>
            </a:endParaRPr>
          </a:p>
        </p:txBody>
      </p:sp>
    </p:spTree>
    <p:extLst>
      <p:ext uri="{BB962C8B-B14F-4D97-AF65-F5344CB8AC3E}">
        <p14:creationId xmlns:p14="http://schemas.microsoft.com/office/powerpoint/2010/main" val="3294388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7907" y="0"/>
            <a:ext cx="8229600" cy="1143000"/>
          </a:xfrm>
          <a:custGeom>
            <a:avLst/>
            <a:gdLst/>
            <a:ahLst/>
            <a:cxnLst/>
            <a:rect l="l" t="t" r="r" b="b"/>
            <a:pathLst>
              <a:path w="8229600" h="1143000">
                <a:moveTo>
                  <a:pt x="0" y="1142999"/>
                </a:moveTo>
                <a:lnTo>
                  <a:pt x="8229599" y="1142999"/>
                </a:lnTo>
                <a:lnTo>
                  <a:pt x="8229599" y="0"/>
                </a:lnTo>
                <a:lnTo>
                  <a:pt x="0" y="0"/>
                </a:lnTo>
                <a:lnTo>
                  <a:pt x="0" y="1142999"/>
                </a:lnTo>
                <a:close/>
              </a:path>
            </a:pathLst>
          </a:custGeom>
          <a:ln w="9524">
            <a:solidFill>
              <a:srgbClr val="000000"/>
            </a:solidFill>
          </a:ln>
        </p:spPr>
        <p:txBody>
          <a:bodyPr wrap="square" lIns="0" tIns="0" rIns="0" bIns="0" rtlCol="0"/>
          <a:lstStyle/>
          <a:p>
            <a:endParaRPr/>
          </a:p>
        </p:txBody>
      </p:sp>
      <p:sp>
        <p:nvSpPr>
          <p:cNvPr id="3" name="object 3"/>
          <p:cNvSpPr txBox="1">
            <a:spLocks noGrp="1"/>
          </p:cNvSpPr>
          <p:nvPr>
            <p:ph type="title"/>
          </p:nvPr>
        </p:nvSpPr>
        <p:spPr>
          <a:xfrm>
            <a:off x="548640" y="576194"/>
            <a:ext cx="7413625" cy="513715"/>
          </a:xfrm>
          <a:prstGeom prst="rect">
            <a:avLst/>
          </a:prstGeom>
        </p:spPr>
        <p:txBody>
          <a:bodyPr vert="horz" wrap="square" lIns="0" tIns="13335" rIns="0" bIns="0" rtlCol="0">
            <a:spAutoFit/>
          </a:bodyPr>
          <a:lstStyle/>
          <a:p>
            <a:pPr>
              <a:lnSpc>
                <a:spcPct val="100000"/>
              </a:lnSpc>
              <a:spcBef>
                <a:spcPts val="105"/>
              </a:spcBef>
              <a:tabLst>
                <a:tab pos="743585" algn="l"/>
              </a:tabLst>
            </a:pPr>
            <a:r>
              <a:rPr sz="3200" b="1" dirty="0">
                <a:latin typeface="Times New Roman"/>
                <a:cs typeface="Times New Roman"/>
              </a:rPr>
              <a:t>1.	</a:t>
            </a:r>
            <a:r>
              <a:rPr sz="3200" b="1" spc="-20" dirty="0">
                <a:latin typeface="Times New Roman"/>
                <a:cs typeface="Times New Roman"/>
              </a:rPr>
              <a:t>Water-washable </a:t>
            </a:r>
            <a:r>
              <a:rPr sz="3200" b="1" dirty="0">
                <a:latin typeface="Times New Roman"/>
                <a:cs typeface="Times New Roman"/>
              </a:rPr>
              <a:t>penetrant (method</a:t>
            </a:r>
            <a:r>
              <a:rPr sz="3200" b="1" spc="-300" dirty="0">
                <a:latin typeface="Times New Roman"/>
                <a:cs typeface="Times New Roman"/>
              </a:rPr>
              <a:t> </a:t>
            </a:r>
            <a:r>
              <a:rPr sz="3200" b="1" dirty="0">
                <a:latin typeface="Times New Roman"/>
                <a:cs typeface="Times New Roman"/>
              </a:rPr>
              <a:t>A)</a:t>
            </a:r>
            <a:endParaRPr sz="3200" dirty="0">
              <a:latin typeface="Times New Roman"/>
              <a:cs typeface="Times New Roman"/>
            </a:endParaRPr>
          </a:p>
        </p:txBody>
      </p:sp>
      <p:sp>
        <p:nvSpPr>
          <p:cNvPr id="4" name="object 4"/>
          <p:cNvSpPr txBox="1"/>
          <p:nvPr/>
        </p:nvSpPr>
        <p:spPr>
          <a:xfrm>
            <a:off x="304800" y="2666957"/>
            <a:ext cx="2588260" cy="468630"/>
          </a:xfrm>
          <a:prstGeom prst="rect">
            <a:avLst/>
          </a:prstGeom>
          <a:ln w="9524">
            <a:solidFill>
              <a:srgbClr val="000000"/>
            </a:solidFill>
          </a:ln>
        </p:spPr>
        <p:txBody>
          <a:bodyPr vert="horz" wrap="square" lIns="0" tIns="38735" rIns="0" bIns="0" rtlCol="0">
            <a:spAutoFit/>
          </a:bodyPr>
          <a:lstStyle/>
          <a:p>
            <a:pPr marL="97790">
              <a:lnSpc>
                <a:spcPct val="100000"/>
              </a:lnSpc>
              <a:spcBef>
                <a:spcPts val="305"/>
              </a:spcBef>
            </a:pPr>
            <a:r>
              <a:rPr sz="2400" dirty="0">
                <a:latin typeface="Times New Roman"/>
                <a:cs typeface="Times New Roman"/>
              </a:rPr>
              <a:t>Spray</a:t>
            </a:r>
            <a:r>
              <a:rPr sz="2400" spc="-5" dirty="0">
                <a:latin typeface="Times New Roman"/>
                <a:cs typeface="Times New Roman"/>
              </a:rPr>
              <a:t> </a:t>
            </a:r>
            <a:r>
              <a:rPr sz="2400" dirty="0">
                <a:latin typeface="Times New Roman"/>
                <a:cs typeface="Times New Roman"/>
              </a:rPr>
              <a:t>wash</a:t>
            </a:r>
            <a:endParaRPr sz="2400">
              <a:latin typeface="Times New Roman"/>
              <a:cs typeface="Times New Roman"/>
            </a:endParaRPr>
          </a:p>
        </p:txBody>
      </p:sp>
      <p:sp>
        <p:nvSpPr>
          <p:cNvPr id="5" name="object 5"/>
          <p:cNvSpPr txBox="1"/>
          <p:nvPr/>
        </p:nvSpPr>
        <p:spPr>
          <a:xfrm>
            <a:off x="3886200" y="1417685"/>
            <a:ext cx="4876800" cy="498475"/>
          </a:xfrm>
          <a:prstGeom prst="rect">
            <a:avLst/>
          </a:prstGeom>
          <a:ln w="9524">
            <a:solidFill>
              <a:srgbClr val="000000"/>
            </a:solidFill>
          </a:ln>
        </p:spPr>
        <p:txBody>
          <a:bodyPr vert="horz" wrap="square" lIns="0" tIns="68580" rIns="0" bIns="0" rtlCol="0">
            <a:spAutoFit/>
          </a:bodyPr>
          <a:lstStyle/>
          <a:p>
            <a:pPr marL="98425">
              <a:lnSpc>
                <a:spcPct val="100000"/>
              </a:lnSpc>
              <a:spcBef>
                <a:spcPts val="540"/>
              </a:spcBef>
            </a:pPr>
            <a:r>
              <a:rPr sz="2400" spc="-5" dirty="0">
                <a:latin typeface="Times New Roman"/>
                <a:cs typeface="Times New Roman"/>
              </a:rPr>
              <a:t>Minimise mechanical</a:t>
            </a:r>
            <a:r>
              <a:rPr sz="2400" spc="-30" dirty="0">
                <a:latin typeface="Times New Roman"/>
                <a:cs typeface="Times New Roman"/>
              </a:rPr>
              <a:t> </a:t>
            </a:r>
            <a:r>
              <a:rPr sz="2400" dirty="0">
                <a:latin typeface="Times New Roman"/>
                <a:cs typeface="Times New Roman"/>
              </a:rPr>
              <a:t>action</a:t>
            </a:r>
            <a:endParaRPr sz="2400">
              <a:latin typeface="Times New Roman"/>
              <a:cs typeface="Times New Roman"/>
            </a:endParaRPr>
          </a:p>
        </p:txBody>
      </p:sp>
      <p:sp>
        <p:nvSpPr>
          <p:cNvPr id="6" name="object 6"/>
          <p:cNvSpPr txBox="1"/>
          <p:nvPr/>
        </p:nvSpPr>
        <p:spPr>
          <a:xfrm>
            <a:off x="4267200" y="2590757"/>
            <a:ext cx="4349115" cy="468630"/>
          </a:xfrm>
          <a:prstGeom prst="rect">
            <a:avLst/>
          </a:prstGeom>
          <a:ln w="9524">
            <a:solidFill>
              <a:srgbClr val="000000"/>
            </a:solidFill>
          </a:ln>
        </p:spPr>
        <p:txBody>
          <a:bodyPr vert="horz" wrap="square" lIns="0" tIns="38735" rIns="0" bIns="0" rtlCol="0">
            <a:spAutoFit/>
          </a:bodyPr>
          <a:lstStyle/>
          <a:p>
            <a:pPr marL="98425">
              <a:lnSpc>
                <a:spcPct val="100000"/>
              </a:lnSpc>
              <a:spcBef>
                <a:spcPts val="305"/>
              </a:spcBef>
            </a:pPr>
            <a:r>
              <a:rPr sz="2400" dirty="0">
                <a:latin typeface="Times New Roman"/>
                <a:cs typeface="Times New Roman"/>
              </a:rPr>
              <a:t>Pressure as low as</a:t>
            </a:r>
            <a:r>
              <a:rPr sz="2400" spc="-40" dirty="0">
                <a:latin typeface="Times New Roman"/>
                <a:cs typeface="Times New Roman"/>
              </a:rPr>
              <a:t> </a:t>
            </a:r>
            <a:r>
              <a:rPr sz="2400" dirty="0">
                <a:latin typeface="Times New Roman"/>
                <a:cs typeface="Times New Roman"/>
              </a:rPr>
              <a:t>possible</a:t>
            </a:r>
            <a:endParaRPr sz="2400">
              <a:latin typeface="Times New Roman"/>
              <a:cs typeface="Times New Roman"/>
            </a:endParaRPr>
          </a:p>
        </p:txBody>
      </p:sp>
      <p:sp>
        <p:nvSpPr>
          <p:cNvPr id="7" name="object 7"/>
          <p:cNvSpPr txBox="1"/>
          <p:nvPr/>
        </p:nvSpPr>
        <p:spPr>
          <a:xfrm>
            <a:off x="4038600" y="3733763"/>
            <a:ext cx="4922520" cy="468630"/>
          </a:xfrm>
          <a:prstGeom prst="rect">
            <a:avLst/>
          </a:prstGeom>
          <a:ln w="9524">
            <a:solidFill>
              <a:srgbClr val="000000"/>
            </a:solidFill>
          </a:ln>
        </p:spPr>
        <p:txBody>
          <a:bodyPr vert="horz" wrap="square" lIns="0" tIns="39370" rIns="0" bIns="0" rtlCol="0">
            <a:spAutoFit/>
          </a:bodyPr>
          <a:lstStyle/>
          <a:p>
            <a:pPr marL="98425">
              <a:lnSpc>
                <a:spcPct val="100000"/>
              </a:lnSpc>
              <a:spcBef>
                <a:spcPts val="310"/>
              </a:spcBef>
            </a:pPr>
            <a:r>
              <a:rPr sz="2400" spc="-20" dirty="0">
                <a:latin typeface="Times New Roman"/>
                <a:cs typeface="Times New Roman"/>
              </a:rPr>
              <a:t>Temperature </a:t>
            </a:r>
            <a:r>
              <a:rPr sz="2400" dirty="0">
                <a:latin typeface="Times New Roman"/>
                <a:cs typeface="Times New Roman"/>
              </a:rPr>
              <a:t>less than</a:t>
            </a:r>
            <a:r>
              <a:rPr sz="2400" spc="-20" dirty="0">
                <a:latin typeface="Times New Roman"/>
                <a:cs typeface="Times New Roman"/>
              </a:rPr>
              <a:t> </a:t>
            </a:r>
            <a:r>
              <a:rPr sz="2400" dirty="0">
                <a:latin typeface="Times New Roman"/>
                <a:cs typeface="Times New Roman"/>
              </a:rPr>
              <a:t>50ºC</a:t>
            </a:r>
            <a:endParaRPr sz="2400">
              <a:latin typeface="Times New Roman"/>
              <a:cs typeface="Times New Roman"/>
            </a:endParaRPr>
          </a:p>
        </p:txBody>
      </p:sp>
      <p:sp>
        <p:nvSpPr>
          <p:cNvPr id="8" name="object 8"/>
          <p:cNvSpPr/>
          <p:nvPr/>
        </p:nvSpPr>
        <p:spPr>
          <a:xfrm>
            <a:off x="2971800" y="1485899"/>
            <a:ext cx="941705" cy="1403985"/>
          </a:xfrm>
          <a:custGeom>
            <a:avLst/>
            <a:gdLst/>
            <a:ahLst/>
            <a:cxnLst/>
            <a:rect l="l" t="t" r="r" b="b"/>
            <a:pathLst>
              <a:path w="941704" h="1403985">
                <a:moveTo>
                  <a:pt x="431810" y="1327160"/>
                </a:moveTo>
                <a:lnTo>
                  <a:pt x="0" y="1327160"/>
                </a:lnTo>
                <a:lnTo>
                  <a:pt x="0" y="1403360"/>
                </a:lnTo>
                <a:lnTo>
                  <a:pt x="508010" y="1403360"/>
                </a:lnTo>
                <a:lnTo>
                  <a:pt x="508010" y="1365260"/>
                </a:lnTo>
                <a:lnTo>
                  <a:pt x="431810" y="1365260"/>
                </a:lnTo>
                <a:lnTo>
                  <a:pt x="431810" y="1327160"/>
                </a:lnTo>
                <a:close/>
              </a:path>
              <a:path w="941704" h="1403985">
                <a:moveTo>
                  <a:pt x="712591" y="76200"/>
                </a:moveTo>
                <a:lnTo>
                  <a:pt x="431810" y="76200"/>
                </a:lnTo>
                <a:lnTo>
                  <a:pt x="431810" y="1365260"/>
                </a:lnTo>
                <a:lnTo>
                  <a:pt x="469910" y="1327160"/>
                </a:lnTo>
                <a:lnTo>
                  <a:pt x="508010" y="1327160"/>
                </a:lnTo>
                <a:lnTo>
                  <a:pt x="508010" y="152400"/>
                </a:lnTo>
                <a:lnTo>
                  <a:pt x="469910" y="152400"/>
                </a:lnTo>
                <a:lnTo>
                  <a:pt x="508010" y="114300"/>
                </a:lnTo>
                <a:lnTo>
                  <a:pt x="712591" y="114300"/>
                </a:lnTo>
                <a:lnTo>
                  <a:pt x="712591" y="76200"/>
                </a:lnTo>
                <a:close/>
              </a:path>
              <a:path w="941704" h="1403985">
                <a:moveTo>
                  <a:pt x="508010" y="1327160"/>
                </a:moveTo>
                <a:lnTo>
                  <a:pt x="469910" y="1327160"/>
                </a:lnTo>
                <a:lnTo>
                  <a:pt x="431810" y="1365260"/>
                </a:lnTo>
                <a:lnTo>
                  <a:pt x="508010" y="1365260"/>
                </a:lnTo>
                <a:lnTo>
                  <a:pt x="508010" y="1327160"/>
                </a:lnTo>
                <a:close/>
              </a:path>
              <a:path w="941704" h="1403985">
                <a:moveTo>
                  <a:pt x="712591" y="0"/>
                </a:moveTo>
                <a:lnTo>
                  <a:pt x="712591" y="228600"/>
                </a:lnTo>
                <a:lnTo>
                  <a:pt x="864991" y="152400"/>
                </a:lnTo>
                <a:lnTo>
                  <a:pt x="750691" y="152400"/>
                </a:lnTo>
                <a:lnTo>
                  <a:pt x="750691" y="76200"/>
                </a:lnTo>
                <a:lnTo>
                  <a:pt x="864991" y="76200"/>
                </a:lnTo>
                <a:lnTo>
                  <a:pt x="712591" y="0"/>
                </a:lnTo>
                <a:close/>
              </a:path>
              <a:path w="941704" h="1403985">
                <a:moveTo>
                  <a:pt x="508010" y="114300"/>
                </a:moveTo>
                <a:lnTo>
                  <a:pt x="469910" y="152400"/>
                </a:lnTo>
                <a:lnTo>
                  <a:pt x="508010" y="152400"/>
                </a:lnTo>
                <a:lnTo>
                  <a:pt x="508010" y="114300"/>
                </a:lnTo>
                <a:close/>
              </a:path>
              <a:path w="941704" h="1403985">
                <a:moveTo>
                  <a:pt x="712591" y="114300"/>
                </a:moveTo>
                <a:lnTo>
                  <a:pt x="508010" y="114300"/>
                </a:lnTo>
                <a:lnTo>
                  <a:pt x="508010" y="152400"/>
                </a:lnTo>
                <a:lnTo>
                  <a:pt x="712591" y="152400"/>
                </a:lnTo>
                <a:lnTo>
                  <a:pt x="712591" y="114300"/>
                </a:lnTo>
                <a:close/>
              </a:path>
              <a:path w="941704" h="1403985">
                <a:moveTo>
                  <a:pt x="864991" y="76200"/>
                </a:moveTo>
                <a:lnTo>
                  <a:pt x="750691" y="76200"/>
                </a:lnTo>
                <a:lnTo>
                  <a:pt x="750691" y="152400"/>
                </a:lnTo>
                <a:lnTo>
                  <a:pt x="864991" y="152400"/>
                </a:lnTo>
                <a:lnTo>
                  <a:pt x="941191" y="114300"/>
                </a:lnTo>
                <a:lnTo>
                  <a:pt x="864991" y="76200"/>
                </a:lnTo>
                <a:close/>
              </a:path>
            </a:pathLst>
          </a:custGeom>
          <a:solidFill>
            <a:srgbClr val="000000"/>
          </a:solidFill>
        </p:spPr>
        <p:txBody>
          <a:bodyPr wrap="square" lIns="0" tIns="0" rIns="0" bIns="0" rtlCol="0"/>
          <a:lstStyle/>
          <a:p>
            <a:endParaRPr/>
          </a:p>
        </p:txBody>
      </p:sp>
      <p:sp>
        <p:nvSpPr>
          <p:cNvPr id="9" name="object 9"/>
          <p:cNvSpPr/>
          <p:nvPr/>
        </p:nvSpPr>
        <p:spPr>
          <a:xfrm>
            <a:off x="3390900" y="2819399"/>
            <a:ext cx="459105" cy="1171575"/>
          </a:xfrm>
          <a:custGeom>
            <a:avLst/>
            <a:gdLst/>
            <a:ahLst/>
            <a:cxnLst/>
            <a:rect l="l" t="t" r="r" b="b"/>
            <a:pathLst>
              <a:path w="459104" h="1171575">
                <a:moveTo>
                  <a:pt x="230002" y="942959"/>
                </a:moveTo>
                <a:lnTo>
                  <a:pt x="230002" y="1171575"/>
                </a:lnTo>
                <a:lnTo>
                  <a:pt x="382402" y="1095375"/>
                </a:lnTo>
                <a:lnTo>
                  <a:pt x="268102" y="1095375"/>
                </a:lnTo>
                <a:lnTo>
                  <a:pt x="268102" y="1019175"/>
                </a:lnTo>
                <a:lnTo>
                  <a:pt x="382412" y="1019175"/>
                </a:lnTo>
                <a:lnTo>
                  <a:pt x="230002" y="942959"/>
                </a:lnTo>
                <a:close/>
              </a:path>
              <a:path w="459104" h="1171575">
                <a:moveTo>
                  <a:pt x="76200" y="0"/>
                </a:moveTo>
                <a:lnTo>
                  <a:pt x="0" y="0"/>
                </a:lnTo>
                <a:lnTo>
                  <a:pt x="0" y="1095375"/>
                </a:lnTo>
                <a:lnTo>
                  <a:pt x="230002" y="1095375"/>
                </a:lnTo>
                <a:lnTo>
                  <a:pt x="230002" y="1057275"/>
                </a:lnTo>
                <a:lnTo>
                  <a:pt x="76200" y="1057275"/>
                </a:lnTo>
                <a:lnTo>
                  <a:pt x="38100" y="1019175"/>
                </a:lnTo>
                <a:lnTo>
                  <a:pt x="76200" y="1019175"/>
                </a:lnTo>
                <a:lnTo>
                  <a:pt x="76200" y="0"/>
                </a:lnTo>
                <a:close/>
              </a:path>
              <a:path w="459104" h="1171575">
                <a:moveTo>
                  <a:pt x="382412" y="1019175"/>
                </a:moveTo>
                <a:lnTo>
                  <a:pt x="268102" y="1019175"/>
                </a:lnTo>
                <a:lnTo>
                  <a:pt x="268102" y="1095375"/>
                </a:lnTo>
                <a:lnTo>
                  <a:pt x="382402" y="1095375"/>
                </a:lnTo>
                <a:lnTo>
                  <a:pt x="458602" y="1057275"/>
                </a:lnTo>
                <a:lnTo>
                  <a:pt x="382412" y="1019175"/>
                </a:lnTo>
                <a:close/>
              </a:path>
              <a:path w="459104" h="1171575">
                <a:moveTo>
                  <a:pt x="76200" y="1019175"/>
                </a:moveTo>
                <a:lnTo>
                  <a:pt x="38100" y="1019175"/>
                </a:lnTo>
                <a:lnTo>
                  <a:pt x="76200" y="1057275"/>
                </a:lnTo>
                <a:lnTo>
                  <a:pt x="76200" y="1019175"/>
                </a:lnTo>
                <a:close/>
              </a:path>
              <a:path w="459104" h="1171575">
                <a:moveTo>
                  <a:pt x="230002" y="1019175"/>
                </a:moveTo>
                <a:lnTo>
                  <a:pt x="76200" y="1019175"/>
                </a:lnTo>
                <a:lnTo>
                  <a:pt x="76200" y="1057275"/>
                </a:lnTo>
                <a:lnTo>
                  <a:pt x="230002" y="1057275"/>
                </a:lnTo>
                <a:lnTo>
                  <a:pt x="230002" y="1019175"/>
                </a:lnTo>
                <a:close/>
              </a:path>
            </a:pathLst>
          </a:custGeom>
          <a:solidFill>
            <a:srgbClr val="000000"/>
          </a:solidFill>
        </p:spPr>
        <p:txBody>
          <a:bodyPr wrap="square" lIns="0" tIns="0" rIns="0" bIns="0" rtlCol="0"/>
          <a:lstStyle/>
          <a:p>
            <a:endParaRPr/>
          </a:p>
        </p:txBody>
      </p:sp>
      <p:sp>
        <p:nvSpPr>
          <p:cNvPr id="10" name="object 10"/>
          <p:cNvSpPr/>
          <p:nvPr/>
        </p:nvSpPr>
        <p:spPr>
          <a:xfrm>
            <a:off x="3426714" y="2718937"/>
            <a:ext cx="764540" cy="228600"/>
          </a:xfrm>
          <a:custGeom>
            <a:avLst/>
            <a:gdLst/>
            <a:ahLst/>
            <a:cxnLst/>
            <a:rect l="l" t="t" r="r" b="b"/>
            <a:pathLst>
              <a:path w="764539" h="228600">
                <a:moveTo>
                  <a:pt x="701883" y="73792"/>
                </a:moveTo>
                <a:lnTo>
                  <a:pt x="571896" y="73792"/>
                </a:lnTo>
                <a:lnTo>
                  <a:pt x="576468" y="149870"/>
                </a:lnTo>
                <a:lnTo>
                  <a:pt x="538368" y="152154"/>
                </a:lnTo>
                <a:lnTo>
                  <a:pt x="542940" y="228234"/>
                </a:lnTo>
                <a:lnTo>
                  <a:pt x="764286" y="100462"/>
                </a:lnTo>
                <a:lnTo>
                  <a:pt x="701883" y="73792"/>
                </a:lnTo>
                <a:close/>
              </a:path>
              <a:path w="764539" h="228600">
                <a:moveTo>
                  <a:pt x="533796" y="76084"/>
                </a:moveTo>
                <a:lnTo>
                  <a:pt x="0" y="108204"/>
                </a:lnTo>
                <a:lnTo>
                  <a:pt x="4572" y="184160"/>
                </a:lnTo>
                <a:lnTo>
                  <a:pt x="538368" y="152154"/>
                </a:lnTo>
                <a:lnTo>
                  <a:pt x="533796" y="76084"/>
                </a:lnTo>
                <a:close/>
              </a:path>
              <a:path w="764539" h="228600">
                <a:moveTo>
                  <a:pt x="571896" y="73792"/>
                </a:moveTo>
                <a:lnTo>
                  <a:pt x="533796" y="76084"/>
                </a:lnTo>
                <a:lnTo>
                  <a:pt x="538368" y="152154"/>
                </a:lnTo>
                <a:lnTo>
                  <a:pt x="576468" y="149870"/>
                </a:lnTo>
                <a:lnTo>
                  <a:pt x="571896" y="73792"/>
                </a:lnTo>
                <a:close/>
              </a:path>
              <a:path w="764539" h="228600">
                <a:moveTo>
                  <a:pt x="529224" y="0"/>
                </a:moveTo>
                <a:lnTo>
                  <a:pt x="533796" y="76084"/>
                </a:lnTo>
                <a:lnTo>
                  <a:pt x="571896" y="73792"/>
                </a:lnTo>
                <a:lnTo>
                  <a:pt x="701883" y="73792"/>
                </a:lnTo>
                <a:lnTo>
                  <a:pt x="529224" y="0"/>
                </a:lnTo>
                <a:close/>
              </a:path>
            </a:pathLst>
          </a:custGeom>
          <a:solidFill>
            <a:srgbClr val="000000"/>
          </a:solidFill>
        </p:spPr>
        <p:txBody>
          <a:bodyPr wrap="square" lIns="0" tIns="0" rIns="0" bIns="0" rtlCol="0"/>
          <a:lstStyle/>
          <a:p>
            <a:endParaRPr/>
          </a:p>
        </p:txBody>
      </p:sp>
      <p:sp>
        <p:nvSpPr>
          <p:cNvPr id="11" name="object 11"/>
          <p:cNvSpPr/>
          <p:nvPr/>
        </p:nvSpPr>
        <p:spPr>
          <a:xfrm>
            <a:off x="304800" y="3962387"/>
            <a:ext cx="2819400" cy="258457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04591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212846"/>
            <a:ext cx="8454390" cy="6236335"/>
          </a:xfrm>
          <a:prstGeom prst="rect">
            <a:avLst/>
          </a:prstGeom>
        </p:spPr>
        <p:txBody>
          <a:bodyPr vert="horz" wrap="square" lIns="0" tIns="12700" rIns="0" bIns="0" rtlCol="0">
            <a:spAutoFit/>
          </a:bodyPr>
          <a:lstStyle/>
          <a:p>
            <a:pPr marL="88900">
              <a:lnSpc>
                <a:spcPct val="100000"/>
              </a:lnSpc>
              <a:spcBef>
                <a:spcPts val="100"/>
              </a:spcBef>
            </a:pPr>
            <a:r>
              <a:rPr sz="2400" b="1" spc="-20" dirty="0">
                <a:latin typeface="Times New Roman"/>
                <a:cs typeface="Times New Roman"/>
              </a:rPr>
              <a:t>Water-washable </a:t>
            </a:r>
            <a:r>
              <a:rPr sz="2400" b="1" dirty="0">
                <a:latin typeface="Times New Roman"/>
                <a:cs typeface="Times New Roman"/>
              </a:rPr>
              <a:t>penetrant (method</a:t>
            </a:r>
            <a:r>
              <a:rPr sz="2400" b="1" spc="-145" dirty="0">
                <a:latin typeface="Times New Roman"/>
                <a:cs typeface="Times New Roman"/>
              </a:rPr>
              <a:t> </a:t>
            </a:r>
            <a:r>
              <a:rPr sz="2400" b="1" spc="-5" dirty="0">
                <a:latin typeface="Times New Roman"/>
                <a:cs typeface="Times New Roman"/>
              </a:rPr>
              <a:t>A)</a:t>
            </a:r>
            <a:endParaRPr sz="2400">
              <a:latin typeface="Times New Roman"/>
              <a:cs typeface="Times New Roman"/>
            </a:endParaRPr>
          </a:p>
          <a:p>
            <a:pPr marL="355600" marR="5715" indent="-343535">
              <a:lnSpc>
                <a:spcPct val="150000"/>
              </a:lnSpc>
              <a:spcBef>
                <a:spcPts val="505"/>
              </a:spcBef>
              <a:buFont typeface="Arial"/>
              <a:buChar char="•"/>
              <a:tabLst>
                <a:tab pos="354965" algn="l"/>
                <a:tab pos="355600" algn="l"/>
                <a:tab pos="1029335" algn="l"/>
                <a:tab pos="2071370" algn="l"/>
                <a:tab pos="2407285" algn="l"/>
                <a:tab pos="3618865" algn="l"/>
                <a:tab pos="4021454" algn="l"/>
                <a:tab pos="4606290" algn="l"/>
                <a:tab pos="5109210" algn="l"/>
                <a:tab pos="6370320" algn="l"/>
                <a:tab pos="6705600" algn="l"/>
                <a:tab pos="7763509" algn="l"/>
              </a:tabLst>
            </a:pPr>
            <a:r>
              <a:rPr sz="2400" dirty="0">
                <a:latin typeface="Times New Roman"/>
                <a:cs typeface="Times New Roman"/>
              </a:rPr>
              <a:t>This	</a:t>
            </a:r>
            <a:r>
              <a:rPr sz="2400" spc="-20" dirty="0">
                <a:latin typeface="Times New Roman"/>
                <a:cs typeface="Times New Roman"/>
              </a:rPr>
              <a:t>m</a:t>
            </a:r>
            <a:r>
              <a:rPr sz="2400" dirty="0">
                <a:latin typeface="Times New Roman"/>
                <a:cs typeface="Times New Roman"/>
              </a:rPr>
              <a:t>eth</a:t>
            </a:r>
            <a:r>
              <a:rPr sz="2400" spc="-15" dirty="0">
                <a:latin typeface="Times New Roman"/>
                <a:cs typeface="Times New Roman"/>
              </a:rPr>
              <a:t>o</a:t>
            </a:r>
            <a:r>
              <a:rPr sz="2400" dirty="0">
                <a:latin typeface="Times New Roman"/>
                <a:cs typeface="Times New Roman"/>
              </a:rPr>
              <a:t>d	is	</a:t>
            </a:r>
            <a:r>
              <a:rPr sz="2400" spc="-15" dirty="0">
                <a:latin typeface="Times New Roman"/>
                <a:cs typeface="Times New Roman"/>
              </a:rPr>
              <a:t>d</a:t>
            </a:r>
            <a:r>
              <a:rPr sz="2400" dirty="0">
                <a:latin typeface="Times New Roman"/>
                <a:cs typeface="Times New Roman"/>
              </a:rPr>
              <a:t>esign</a:t>
            </a:r>
            <a:r>
              <a:rPr sz="2400" spc="-15" dirty="0">
                <a:latin typeface="Times New Roman"/>
                <a:cs typeface="Times New Roman"/>
              </a:rPr>
              <a:t>e</a:t>
            </a:r>
            <a:r>
              <a:rPr sz="2400" dirty="0">
                <a:latin typeface="Times New Roman"/>
                <a:cs typeface="Times New Roman"/>
              </a:rPr>
              <a:t>d	</a:t>
            </a:r>
            <a:r>
              <a:rPr sz="2400" spc="-5" dirty="0">
                <a:latin typeface="Times New Roman"/>
                <a:cs typeface="Times New Roman"/>
              </a:rPr>
              <a:t>so</a:t>
            </a:r>
            <a:r>
              <a:rPr sz="2400" dirty="0">
                <a:latin typeface="Times New Roman"/>
                <a:cs typeface="Times New Roman"/>
              </a:rPr>
              <a:t>	t</a:t>
            </a:r>
            <a:r>
              <a:rPr sz="2400" spc="-10" dirty="0">
                <a:latin typeface="Times New Roman"/>
                <a:cs typeface="Times New Roman"/>
              </a:rPr>
              <a:t>ha</a:t>
            </a:r>
            <a:r>
              <a:rPr sz="2400" dirty="0">
                <a:latin typeface="Times New Roman"/>
                <a:cs typeface="Times New Roman"/>
              </a:rPr>
              <a:t>t	t</a:t>
            </a:r>
            <a:r>
              <a:rPr sz="2400" spc="-10" dirty="0">
                <a:latin typeface="Times New Roman"/>
                <a:cs typeface="Times New Roman"/>
              </a:rPr>
              <a:t>h</a:t>
            </a:r>
            <a:r>
              <a:rPr sz="2400" dirty="0">
                <a:latin typeface="Times New Roman"/>
                <a:cs typeface="Times New Roman"/>
              </a:rPr>
              <a:t>e	pe</a:t>
            </a:r>
            <a:r>
              <a:rPr sz="2400" spc="-10" dirty="0">
                <a:latin typeface="Times New Roman"/>
                <a:cs typeface="Times New Roman"/>
              </a:rPr>
              <a:t>ne</a:t>
            </a:r>
            <a:r>
              <a:rPr sz="2400" dirty="0">
                <a:latin typeface="Times New Roman"/>
                <a:cs typeface="Times New Roman"/>
              </a:rPr>
              <a:t>t</a:t>
            </a:r>
            <a:r>
              <a:rPr sz="2400" spc="5" dirty="0">
                <a:latin typeface="Times New Roman"/>
                <a:cs typeface="Times New Roman"/>
              </a:rPr>
              <a:t>r</a:t>
            </a:r>
            <a:r>
              <a:rPr sz="2400" dirty="0">
                <a:latin typeface="Times New Roman"/>
                <a:cs typeface="Times New Roman"/>
              </a:rPr>
              <a:t>a</a:t>
            </a:r>
            <a:r>
              <a:rPr sz="2400" spc="-10" dirty="0">
                <a:latin typeface="Times New Roman"/>
                <a:cs typeface="Times New Roman"/>
              </a:rPr>
              <a:t>n</a:t>
            </a:r>
            <a:r>
              <a:rPr sz="2400" dirty="0">
                <a:latin typeface="Times New Roman"/>
                <a:cs typeface="Times New Roman"/>
              </a:rPr>
              <a:t>t	is	</a:t>
            </a:r>
            <a:r>
              <a:rPr sz="2400" spc="-15" dirty="0">
                <a:latin typeface="Times New Roman"/>
                <a:cs typeface="Times New Roman"/>
              </a:rPr>
              <a:t>d</a:t>
            </a:r>
            <a:r>
              <a:rPr sz="2400" dirty="0">
                <a:latin typeface="Times New Roman"/>
                <a:cs typeface="Times New Roman"/>
              </a:rPr>
              <a:t>ire</a:t>
            </a:r>
            <a:r>
              <a:rPr sz="2400" spc="-10" dirty="0">
                <a:latin typeface="Times New Roman"/>
                <a:cs typeface="Times New Roman"/>
              </a:rPr>
              <a:t>c</a:t>
            </a:r>
            <a:r>
              <a:rPr sz="2400" dirty="0">
                <a:latin typeface="Times New Roman"/>
                <a:cs typeface="Times New Roman"/>
              </a:rPr>
              <a:t>tly	water  washable from the surface of the</a:t>
            </a:r>
            <a:r>
              <a:rPr sz="2400" spc="-55" dirty="0">
                <a:latin typeface="Times New Roman"/>
                <a:cs typeface="Times New Roman"/>
              </a:rPr>
              <a:t> </a:t>
            </a:r>
            <a:r>
              <a:rPr sz="2400" dirty="0">
                <a:latin typeface="Times New Roman"/>
                <a:cs typeface="Times New Roman"/>
              </a:rPr>
              <a:t>work-piece;</a:t>
            </a:r>
            <a:endParaRPr sz="2400">
              <a:latin typeface="Times New Roman"/>
              <a:cs typeface="Times New Roman"/>
            </a:endParaRPr>
          </a:p>
          <a:p>
            <a:pPr marL="355600" indent="-343535">
              <a:lnSpc>
                <a:spcPct val="100000"/>
              </a:lnSpc>
              <a:spcBef>
                <a:spcPts val="2020"/>
              </a:spcBef>
              <a:buFont typeface="Arial"/>
              <a:buChar char="•"/>
              <a:tabLst>
                <a:tab pos="354965" algn="l"/>
                <a:tab pos="356235" algn="l"/>
              </a:tabLst>
            </a:pPr>
            <a:r>
              <a:rPr sz="2400" dirty="0">
                <a:latin typeface="Times New Roman"/>
                <a:cs typeface="Times New Roman"/>
              </a:rPr>
              <a:t>It </a:t>
            </a:r>
            <a:r>
              <a:rPr sz="2400" spc="-5" dirty="0">
                <a:latin typeface="Times New Roman"/>
                <a:cs typeface="Times New Roman"/>
              </a:rPr>
              <a:t>does not require </a:t>
            </a:r>
            <a:r>
              <a:rPr sz="2400" dirty="0">
                <a:latin typeface="Times New Roman"/>
                <a:cs typeface="Times New Roman"/>
              </a:rPr>
              <a:t>a </a:t>
            </a:r>
            <a:r>
              <a:rPr sz="2400" spc="-5" dirty="0">
                <a:latin typeface="Times New Roman"/>
                <a:cs typeface="Times New Roman"/>
              </a:rPr>
              <a:t>separate emulsification step, </a:t>
            </a:r>
            <a:r>
              <a:rPr sz="2400" dirty="0">
                <a:latin typeface="Times New Roman"/>
                <a:cs typeface="Times New Roman"/>
              </a:rPr>
              <a:t>as does </a:t>
            </a:r>
            <a:r>
              <a:rPr sz="2400" spc="-5" dirty="0">
                <a:latin typeface="Times New Roman"/>
                <a:cs typeface="Times New Roman"/>
              </a:rPr>
              <a:t>the</a:t>
            </a:r>
            <a:r>
              <a:rPr sz="2400" spc="170" dirty="0">
                <a:latin typeface="Times New Roman"/>
                <a:cs typeface="Times New Roman"/>
              </a:rPr>
              <a:t> </a:t>
            </a:r>
            <a:r>
              <a:rPr sz="2400" dirty="0">
                <a:latin typeface="Times New Roman"/>
                <a:cs typeface="Times New Roman"/>
              </a:rPr>
              <a:t>post-</a:t>
            </a:r>
            <a:endParaRPr sz="2400">
              <a:latin typeface="Times New Roman"/>
              <a:cs typeface="Times New Roman"/>
            </a:endParaRPr>
          </a:p>
          <a:p>
            <a:pPr marL="355600">
              <a:lnSpc>
                <a:spcPct val="100000"/>
              </a:lnSpc>
              <a:spcBef>
                <a:spcPts val="1440"/>
              </a:spcBef>
            </a:pPr>
            <a:r>
              <a:rPr sz="2400" spc="-5" dirty="0">
                <a:latin typeface="Times New Roman"/>
                <a:cs typeface="Times New Roman"/>
              </a:rPr>
              <a:t>emulsifiable </a:t>
            </a:r>
            <a:r>
              <a:rPr sz="2400" dirty="0">
                <a:latin typeface="Times New Roman"/>
                <a:cs typeface="Times New Roman"/>
              </a:rPr>
              <a:t>penetrant</a:t>
            </a:r>
            <a:r>
              <a:rPr sz="2400" spc="-50" dirty="0">
                <a:latin typeface="Times New Roman"/>
                <a:cs typeface="Times New Roman"/>
              </a:rPr>
              <a:t> </a:t>
            </a:r>
            <a:r>
              <a:rPr sz="2400" spc="-5" dirty="0">
                <a:latin typeface="Times New Roman"/>
                <a:cs typeface="Times New Roman"/>
              </a:rPr>
              <a:t>methods.</a:t>
            </a:r>
            <a:endParaRPr sz="2400">
              <a:latin typeface="Times New Roman"/>
              <a:cs typeface="Times New Roman"/>
            </a:endParaRPr>
          </a:p>
          <a:p>
            <a:pPr marL="355600" indent="-343535" algn="just">
              <a:lnSpc>
                <a:spcPct val="100000"/>
              </a:lnSpc>
              <a:spcBef>
                <a:spcPts val="2014"/>
              </a:spcBef>
              <a:buFont typeface="Arial"/>
              <a:buChar char="•"/>
              <a:tabLst>
                <a:tab pos="356235" algn="l"/>
              </a:tabLst>
            </a:pPr>
            <a:r>
              <a:rPr sz="2400" dirty="0">
                <a:latin typeface="Times New Roman"/>
                <a:cs typeface="Times New Roman"/>
              </a:rPr>
              <a:t>It can be used to </a:t>
            </a:r>
            <a:r>
              <a:rPr sz="2400" spc="-5" dirty="0">
                <a:latin typeface="Times New Roman"/>
                <a:cs typeface="Times New Roman"/>
              </a:rPr>
              <a:t>process </a:t>
            </a:r>
            <a:r>
              <a:rPr sz="2400" dirty="0">
                <a:latin typeface="Times New Roman"/>
                <a:cs typeface="Times New Roman"/>
              </a:rPr>
              <a:t>work-pieces quickly and</a:t>
            </a:r>
            <a:r>
              <a:rPr sz="2400" spc="-80" dirty="0">
                <a:latin typeface="Times New Roman"/>
                <a:cs typeface="Times New Roman"/>
              </a:rPr>
              <a:t> </a:t>
            </a:r>
            <a:r>
              <a:rPr sz="2400" spc="-20" dirty="0">
                <a:latin typeface="Times New Roman"/>
                <a:cs typeface="Times New Roman"/>
              </a:rPr>
              <a:t>efficiently.</a:t>
            </a:r>
            <a:endParaRPr sz="2400">
              <a:latin typeface="Times New Roman"/>
              <a:cs typeface="Times New Roman"/>
            </a:endParaRPr>
          </a:p>
          <a:p>
            <a:pPr marL="355600" marR="5080" indent="-342900" algn="just">
              <a:lnSpc>
                <a:spcPct val="150100"/>
              </a:lnSpc>
              <a:spcBef>
                <a:spcPts val="575"/>
              </a:spcBef>
              <a:buFont typeface="Arial"/>
              <a:buChar char="•"/>
              <a:tabLst>
                <a:tab pos="356235" algn="l"/>
              </a:tabLst>
            </a:pPr>
            <a:r>
              <a:rPr sz="2400" dirty="0">
                <a:latin typeface="Times New Roman"/>
                <a:cs typeface="Times New Roman"/>
              </a:rPr>
              <a:t>It is </a:t>
            </a:r>
            <a:r>
              <a:rPr sz="2400" spc="-5" dirty="0">
                <a:latin typeface="Times New Roman"/>
                <a:cs typeface="Times New Roman"/>
              </a:rPr>
              <a:t>important, </a:t>
            </a:r>
            <a:r>
              <a:rPr sz="2400" spc="-15" dirty="0">
                <a:latin typeface="Times New Roman"/>
                <a:cs typeface="Times New Roman"/>
              </a:rPr>
              <a:t>however, </a:t>
            </a:r>
            <a:r>
              <a:rPr sz="2400" dirty="0">
                <a:latin typeface="Times New Roman"/>
                <a:cs typeface="Times New Roman"/>
              </a:rPr>
              <a:t>that the </a:t>
            </a:r>
            <a:r>
              <a:rPr sz="2400" spc="-5" dirty="0">
                <a:latin typeface="Times New Roman"/>
                <a:cs typeface="Times New Roman"/>
              </a:rPr>
              <a:t>washing operation </a:t>
            </a:r>
            <a:r>
              <a:rPr sz="2400" dirty="0">
                <a:latin typeface="Times New Roman"/>
                <a:cs typeface="Times New Roman"/>
              </a:rPr>
              <a:t>be </a:t>
            </a:r>
            <a:r>
              <a:rPr sz="2400" spc="-5" dirty="0">
                <a:latin typeface="Times New Roman"/>
                <a:cs typeface="Times New Roman"/>
              </a:rPr>
              <a:t>carefully  controlled because water-washable penetrants are susceptible </a:t>
            </a:r>
            <a:r>
              <a:rPr sz="2400" spc="-10" dirty="0">
                <a:latin typeface="Times New Roman"/>
                <a:cs typeface="Times New Roman"/>
              </a:rPr>
              <a:t>to  </a:t>
            </a:r>
            <a:r>
              <a:rPr sz="2400" spc="-5" dirty="0">
                <a:latin typeface="Times New Roman"/>
                <a:cs typeface="Times New Roman"/>
              </a:rPr>
              <a:t>over-washing.</a:t>
            </a:r>
            <a:endParaRPr sz="2400">
              <a:latin typeface="Times New Roman"/>
              <a:cs typeface="Times New Roman"/>
            </a:endParaRPr>
          </a:p>
          <a:p>
            <a:pPr marL="355600" marR="6350" indent="-342900" algn="just">
              <a:lnSpc>
                <a:spcPct val="150100"/>
              </a:lnSpc>
              <a:spcBef>
                <a:spcPts val="570"/>
              </a:spcBef>
              <a:buFont typeface="Arial"/>
              <a:buChar char="•"/>
              <a:tabLst>
                <a:tab pos="356235" algn="l"/>
              </a:tabLst>
            </a:pPr>
            <a:r>
              <a:rPr sz="2400" dirty="0">
                <a:latin typeface="Times New Roman"/>
                <a:cs typeface="Times New Roman"/>
              </a:rPr>
              <a:t>The </a:t>
            </a:r>
            <a:r>
              <a:rPr sz="2400" spc="-5" dirty="0">
                <a:latin typeface="Times New Roman"/>
                <a:cs typeface="Times New Roman"/>
              </a:rPr>
              <a:t>essential operations involved in </a:t>
            </a:r>
            <a:r>
              <a:rPr sz="2400" dirty="0">
                <a:latin typeface="Times New Roman"/>
                <a:cs typeface="Times New Roman"/>
              </a:rPr>
              <a:t>this </a:t>
            </a:r>
            <a:r>
              <a:rPr sz="2400" spc="-10" dirty="0">
                <a:latin typeface="Times New Roman"/>
                <a:cs typeface="Times New Roman"/>
              </a:rPr>
              <a:t>method </a:t>
            </a:r>
            <a:r>
              <a:rPr sz="2400" dirty="0">
                <a:latin typeface="Times New Roman"/>
                <a:cs typeface="Times New Roman"/>
              </a:rPr>
              <a:t>are </a:t>
            </a:r>
            <a:r>
              <a:rPr sz="2400" spc="-5" dirty="0">
                <a:latin typeface="Times New Roman"/>
                <a:cs typeface="Times New Roman"/>
              </a:rPr>
              <a:t>illustrated  </a:t>
            </a:r>
            <a:r>
              <a:rPr sz="2400" dirty="0">
                <a:latin typeface="Times New Roman"/>
                <a:cs typeface="Times New Roman"/>
              </a:rPr>
              <a:t>schematically in </a:t>
            </a:r>
            <a:r>
              <a:rPr sz="2400" spc="-5" dirty="0">
                <a:latin typeface="Times New Roman"/>
                <a:cs typeface="Times New Roman"/>
              </a:rPr>
              <a:t>Fig.</a:t>
            </a:r>
            <a:r>
              <a:rPr sz="2400" spc="-60" dirty="0">
                <a:latin typeface="Times New Roman"/>
                <a:cs typeface="Times New Roman"/>
              </a:rPr>
              <a:t> </a:t>
            </a:r>
            <a:r>
              <a:rPr sz="2400" dirty="0">
                <a:latin typeface="Times New Roman"/>
                <a:cs typeface="Times New Roman"/>
              </a:rPr>
              <a:t>1</a:t>
            </a:r>
            <a:endParaRPr sz="2400">
              <a:latin typeface="Times New Roman"/>
              <a:cs typeface="Times New Roman"/>
            </a:endParaRPr>
          </a:p>
        </p:txBody>
      </p:sp>
    </p:spTree>
    <p:extLst>
      <p:ext uri="{BB962C8B-B14F-4D97-AF65-F5344CB8AC3E}">
        <p14:creationId xmlns:p14="http://schemas.microsoft.com/office/powerpoint/2010/main" val="2602552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304800"/>
            <a:ext cx="8855565" cy="3810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64540" y="4911148"/>
            <a:ext cx="7614284" cy="1122680"/>
          </a:xfrm>
          <a:prstGeom prst="rect">
            <a:avLst/>
          </a:prstGeom>
        </p:spPr>
        <p:txBody>
          <a:bodyPr vert="horz" wrap="square" lIns="0" tIns="12700" rIns="0" bIns="0" rtlCol="0">
            <a:spAutoFit/>
          </a:bodyPr>
          <a:lstStyle/>
          <a:p>
            <a:pPr marL="12700" marR="5080">
              <a:lnSpc>
                <a:spcPct val="150000"/>
              </a:lnSpc>
              <a:spcBef>
                <a:spcPts val="100"/>
              </a:spcBef>
            </a:pPr>
            <a:r>
              <a:rPr sz="2400" dirty="0">
                <a:latin typeface="Times New Roman"/>
                <a:cs typeface="Times New Roman"/>
              </a:rPr>
              <a:t>Five </a:t>
            </a:r>
            <a:r>
              <a:rPr sz="2400" spc="-5" dirty="0">
                <a:latin typeface="Times New Roman"/>
                <a:cs typeface="Times New Roman"/>
              </a:rPr>
              <a:t>essential operations </a:t>
            </a:r>
            <a:r>
              <a:rPr sz="2400" dirty="0">
                <a:latin typeface="Times New Roman"/>
                <a:cs typeface="Times New Roman"/>
              </a:rPr>
              <a:t>for liquid </a:t>
            </a:r>
            <a:r>
              <a:rPr sz="2400" spc="-5" dirty="0">
                <a:latin typeface="Times New Roman"/>
                <a:cs typeface="Times New Roman"/>
              </a:rPr>
              <a:t>penetrant inspection using  </a:t>
            </a:r>
            <a:r>
              <a:rPr sz="2400" dirty="0">
                <a:latin typeface="Times New Roman"/>
                <a:cs typeface="Times New Roman"/>
              </a:rPr>
              <a:t>the </a:t>
            </a:r>
            <a:r>
              <a:rPr sz="2400" spc="-5" dirty="0">
                <a:latin typeface="Times New Roman"/>
                <a:cs typeface="Times New Roman"/>
              </a:rPr>
              <a:t>water-washable</a:t>
            </a:r>
            <a:r>
              <a:rPr sz="2400" spc="-50" dirty="0">
                <a:latin typeface="Times New Roman"/>
                <a:cs typeface="Times New Roman"/>
              </a:rPr>
              <a:t> </a:t>
            </a:r>
            <a:r>
              <a:rPr sz="2400" dirty="0">
                <a:latin typeface="Times New Roman"/>
                <a:cs typeface="Times New Roman"/>
              </a:rPr>
              <a:t>system</a:t>
            </a:r>
            <a:endParaRPr sz="2400">
              <a:latin typeface="Times New Roman"/>
              <a:cs typeface="Times New Roman"/>
            </a:endParaRPr>
          </a:p>
        </p:txBody>
      </p:sp>
    </p:spTree>
    <p:extLst>
      <p:ext uri="{BB962C8B-B14F-4D97-AF65-F5344CB8AC3E}">
        <p14:creationId xmlns:p14="http://schemas.microsoft.com/office/powerpoint/2010/main" val="757265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838200"/>
            <a:ext cx="9105900" cy="3543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83540" y="4911148"/>
            <a:ext cx="8225790" cy="1122680"/>
          </a:xfrm>
          <a:prstGeom prst="rect">
            <a:avLst/>
          </a:prstGeom>
        </p:spPr>
        <p:txBody>
          <a:bodyPr vert="horz" wrap="square" lIns="0" tIns="12700" rIns="0" bIns="0" rtlCol="0">
            <a:spAutoFit/>
          </a:bodyPr>
          <a:lstStyle/>
          <a:p>
            <a:pPr marL="12700" marR="5080">
              <a:lnSpc>
                <a:spcPct val="150000"/>
              </a:lnSpc>
              <a:spcBef>
                <a:spcPts val="100"/>
              </a:spcBef>
            </a:pPr>
            <a:r>
              <a:rPr sz="2400" dirty="0">
                <a:latin typeface="Times New Roman"/>
                <a:cs typeface="Times New Roman"/>
              </a:rPr>
              <a:t>Processing flow </a:t>
            </a:r>
            <a:r>
              <a:rPr sz="2400" spc="-5" dirty="0">
                <a:latin typeface="Times New Roman"/>
                <a:cs typeface="Times New Roman"/>
              </a:rPr>
              <a:t>diagram </a:t>
            </a:r>
            <a:r>
              <a:rPr sz="2400" dirty="0">
                <a:latin typeface="Times New Roman"/>
                <a:cs typeface="Times New Roman"/>
              </a:rPr>
              <a:t>for the </a:t>
            </a:r>
            <a:r>
              <a:rPr sz="2400" spc="-5" dirty="0">
                <a:latin typeface="Times New Roman"/>
                <a:cs typeface="Times New Roman"/>
              </a:rPr>
              <a:t>water-washable </a:t>
            </a:r>
            <a:r>
              <a:rPr sz="2400" dirty="0">
                <a:latin typeface="Times New Roman"/>
                <a:cs typeface="Times New Roman"/>
              </a:rPr>
              <a:t>liquid </a:t>
            </a:r>
            <a:r>
              <a:rPr sz="2400" spc="-5" dirty="0">
                <a:latin typeface="Times New Roman"/>
                <a:cs typeface="Times New Roman"/>
              </a:rPr>
              <a:t>penetrant  </a:t>
            </a:r>
            <a:r>
              <a:rPr sz="2400" dirty="0">
                <a:latin typeface="Times New Roman"/>
                <a:cs typeface="Times New Roman"/>
              </a:rPr>
              <a:t>system</a:t>
            </a:r>
            <a:endParaRPr sz="2400">
              <a:latin typeface="Times New Roman"/>
              <a:cs typeface="Times New Roman"/>
            </a:endParaRPr>
          </a:p>
        </p:txBody>
      </p:sp>
    </p:spTree>
    <p:extLst>
      <p:ext uri="{BB962C8B-B14F-4D97-AF65-F5344CB8AC3E}">
        <p14:creationId xmlns:p14="http://schemas.microsoft.com/office/powerpoint/2010/main" val="2946075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685800"/>
            <a:ext cx="3808729" cy="3352800"/>
          </a:xfrm>
          <a:custGeom>
            <a:avLst/>
            <a:gdLst/>
            <a:ahLst/>
            <a:cxnLst/>
            <a:rect l="l" t="t" r="r" b="b"/>
            <a:pathLst>
              <a:path w="3808729" h="3352800">
                <a:moveTo>
                  <a:pt x="0" y="3352799"/>
                </a:moveTo>
                <a:lnTo>
                  <a:pt x="3808597" y="3352799"/>
                </a:lnTo>
                <a:lnTo>
                  <a:pt x="3808597" y="0"/>
                </a:lnTo>
                <a:lnTo>
                  <a:pt x="0" y="0"/>
                </a:lnTo>
                <a:lnTo>
                  <a:pt x="0" y="3352799"/>
                </a:lnTo>
                <a:close/>
              </a:path>
            </a:pathLst>
          </a:custGeom>
          <a:ln w="9524">
            <a:solidFill>
              <a:srgbClr val="000000"/>
            </a:solidFill>
          </a:ln>
        </p:spPr>
        <p:txBody>
          <a:bodyPr wrap="square" lIns="0" tIns="0" rIns="0" bIns="0" rtlCol="0"/>
          <a:lstStyle/>
          <a:p>
            <a:endParaRPr/>
          </a:p>
        </p:txBody>
      </p:sp>
      <p:sp>
        <p:nvSpPr>
          <p:cNvPr id="3" name="object 3"/>
          <p:cNvSpPr txBox="1"/>
          <p:nvPr/>
        </p:nvSpPr>
        <p:spPr>
          <a:xfrm>
            <a:off x="396240" y="844037"/>
            <a:ext cx="1791335" cy="452120"/>
          </a:xfrm>
          <a:prstGeom prst="rect">
            <a:avLst/>
          </a:prstGeom>
        </p:spPr>
        <p:txBody>
          <a:bodyPr vert="horz" wrap="square" lIns="0" tIns="12065" rIns="0" bIns="0" rtlCol="0">
            <a:spAutoFit/>
          </a:bodyPr>
          <a:lstStyle/>
          <a:p>
            <a:pPr>
              <a:lnSpc>
                <a:spcPct val="100000"/>
              </a:lnSpc>
              <a:spcBef>
                <a:spcPts val="95"/>
              </a:spcBef>
            </a:pPr>
            <a:r>
              <a:rPr sz="2800" b="1" spc="-5" dirty="0">
                <a:latin typeface="Times New Roman"/>
                <a:cs typeface="Times New Roman"/>
              </a:rPr>
              <a:t>Advantages</a:t>
            </a:r>
            <a:endParaRPr sz="2800">
              <a:latin typeface="Times New Roman"/>
              <a:cs typeface="Times New Roman"/>
            </a:endParaRPr>
          </a:p>
        </p:txBody>
      </p:sp>
      <p:sp>
        <p:nvSpPr>
          <p:cNvPr id="4" name="object 4"/>
          <p:cNvSpPr txBox="1"/>
          <p:nvPr/>
        </p:nvSpPr>
        <p:spPr>
          <a:xfrm>
            <a:off x="396240" y="1538981"/>
            <a:ext cx="3638550" cy="2184400"/>
          </a:xfrm>
          <a:prstGeom prst="rect">
            <a:avLst/>
          </a:prstGeom>
        </p:spPr>
        <p:txBody>
          <a:bodyPr vert="horz" wrap="square" lIns="0" tIns="12700" rIns="0" bIns="0" rtlCol="0">
            <a:spAutoFit/>
          </a:bodyPr>
          <a:lstStyle/>
          <a:p>
            <a:pPr marL="342265" indent="-342265">
              <a:lnSpc>
                <a:spcPct val="100000"/>
              </a:lnSpc>
              <a:spcBef>
                <a:spcPts val="100"/>
              </a:spcBef>
              <a:buFont typeface="Arial"/>
              <a:buChar char="•"/>
              <a:tabLst>
                <a:tab pos="342265" algn="l"/>
                <a:tab pos="342900" algn="l"/>
              </a:tabLst>
            </a:pPr>
            <a:r>
              <a:rPr sz="2400" dirty="0">
                <a:latin typeface="Times New Roman"/>
                <a:cs typeface="Times New Roman"/>
              </a:rPr>
              <a:t>Usable on rough</a:t>
            </a:r>
            <a:r>
              <a:rPr sz="2400" spc="-55" dirty="0">
                <a:latin typeface="Times New Roman"/>
                <a:cs typeface="Times New Roman"/>
              </a:rPr>
              <a:t> </a:t>
            </a:r>
            <a:r>
              <a:rPr sz="2400" dirty="0">
                <a:latin typeface="Times New Roman"/>
                <a:cs typeface="Times New Roman"/>
              </a:rPr>
              <a:t>surfaces</a:t>
            </a:r>
            <a:endParaRPr sz="2400">
              <a:latin typeface="Times New Roman"/>
              <a:cs typeface="Times New Roman"/>
            </a:endParaRPr>
          </a:p>
          <a:p>
            <a:pPr marL="342265" indent="-342265">
              <a:lnSpc>
                <a:spcPct val="100000"/>
              </a:lnSpc>
              <a:spcBef>
                <a:spcPts val="2020"/>
              </a:spcBef>
              <a:buFont typeface="Arial"/>
              <a:buChar char="•"/>
              <a:tabLst>
                <a:tab pos="342265" algn="l"/>
                <a:tab pos="342900" algn="l"/>
              </a:tabLst>
            </a:pPr>
            <a:r>
              <a:rPr sz="2400" dirty="0">
                <a:latin typeface="Times New Roman"/>
                <a:cs typeface="Times New Roman"/>
              </a:rPr>
              <a:t>Suitable for batch</a:t>
            </a:r>
            <a:r>
              <a:rPr sz="2400" spc="-85" dirty="0">
                <a:latin typeface="Times New Roman"/>
                <a:cs typeface="Times New Roman"/>
              </a:rPr>
              <a:t> </a:t>
            </a:r>
            <a:r>
              <a:rPr sz="2400" dirty="0">
                <a:latin typeface="Times New Roman"/>
                <a:cs typeface="Times New Roman"/>
              </a:rPr>
              <a:t>testing</a:t>
            </a:r>
            <a:endParaRPr sz="2400">
              <a:latin typeface="Times New Roman"/>
              <a:cs typeface="Times New Roman"/>
            </a:endParaRPr>
          </a:p>
          <a:p>
            <a:pPr marL="342265" marR="5080" indent="-342265">
              <a:lnSpc>
                <a:spcPct val="150100"/>
              </a:lnSpc>
              <a:spcBef>
                <a:spcPts val="570"/>
              </a:spcBef>
              <a:buFont typeface="Arial"/>
              <a:buChar char="•"/>
              <a:tabLst>
                <a:tab pos="342265" algn="l"/>
                <a:tab pos="342900" algn="l"/>
                <a:tab pos="1917064" algn="l"/>
                <a:tab pos="3001010" algn="l"/>
              </a:tabLst>
            </a:pPr>
            <a:r>
              <a:rPr sz="2400" dirty="0">
                <a:latin typeface="Times New Roman"/>
                <a:cs typeface="Times New Roman"/>
              </a:rPr>
              <a:t>Cheaper	than	ot</a:t>
            </a:r>
            <a:r>
              <a:rPr sz="2400" spc="-10" dirty="0">
                <a:latin typeface="Times New Roman"/>
                <a:cs typeface="Times New Roman"/>
              </a:rPr>
              <a:t>he</a:t>
            </a:r>
            <a:r>
              <a:rPr sz="2400" dirty="0">
                <a:latin typeface="Times New Roman"/>
                <a:cs typeface="Times New Roman"/>
              </a:rPr>
              <a:t>r  </a:t>
            </a:r>
            <a:r>
              <a:rPr sz="2400" spc="-5" dirty="0">
                <a:latin typeface="Times New Roman"/>
                <a:cs typeface="Times New Roman"/>
              </a:rPr>
              <a:t>methods</a:t>
            </a:r>
            <a:endParaRPr sz="2400">
              <a:latin typeface="Times New Roman"/>
              <a:cs typeface="Times New Roman"/>
            </a:endParaRPr>
          </a:p>
        </p:txBody>
      </p:sp>
      <p:sp>
        <p:nvSpPr>
          <p:cNvPr id="5" name="object 5"/>
          <p:cNvSpPr/>
          <p:nvPr/>
        </p:nvSpPr>
        <p:spPr>
          <a:xfrm>
            <a:off x="4800600" y="609600"/>
            <a:ext cx="3811904" cy="3733800"/>
          </a:xfrm>
          <a:custGeom>
            <a:avLst/>
            <a:gdLst/>
            <a:ahLst/>
            <a:cxnLst/>
            <a:rect l="l" t="t" r="r" b="b"/>
            <a:pathLst>
              <a:path w="3811904" h="3733800">
                <a:moveTo>
                  <a:pt x="0" y="3733799"/>
                </a:moveTo>
                <a:lnTo>
                  <a:pt x="3811401" y="3733799"/>
                </a:lnTo>
                <a:lnTo>
                  <a:pt x="3811401" y="0"/>
                </a:lnTo>
                <a:lnTo>
                  <a:pt x="0" y="0"/>
                </a:lnTo>
                <a:lnTo>
                  <a:pt x="0" y="3733799"/>
                </a:lnTo>
                <a:close/>
              </a:path>
            </a:pathLst>
          </a:custGeom>
          <a:ln w="9524">
            <a:solidFill>
              <a:srgbClr val="000000"/>
            </a:solidFill>
          </a:ln>
        </p:spPr>
        <p:txBody>
          <a:bodyPr wrap="square" lIns="0" tIns="0" rIns="0" bIns="0" rtlCol="0"/>
          <a:lstStyle/>
          <a:p>
            <a:endParaRPr/>
          </a:p>
        </p:txBody>
      </p:sp>
      <p:sp>
        <p:nvSpPr>
          <p:cNvPr id="6" name="object 6"/>
          <p:cNvSpPr txBox="1">
            <a:spLocks noGrp="1"/>
          </p:cNvSpPr>
          <p:nvPr>
            <p:ph type="title"/>
          </p:nvPr>
        </p:nvSpPr>
        <p:spPr>
          <a:xfrm>
            <a:off x="4880232" y="767837"/>
            <a:ext cx="2739768" cy="45212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Times New Roman"/>
                <a:cs typeface="Times New Roman"/>
              </a:rPr>
              <a:t>Disadvantages</a:t>
            </a:r>
            <a:endParaRPr sz="2800" dirty="0">
              <a:latin typeface="Times New Roman"/>
              <a:cs typeface="Times New Roman"/>
            </a:endParaRPr>
          </a:p>
        </p:txBody>
      </p:sp>
      <p:sp>
        <p:nvSpPr>
          <p:cNvPr id="7" name="object 7"/>
          <p:cNvSpPr txBox="1"/>
          <p:nvPr/>
        </p:nvSpPr>
        <p:spPr>
          <a:xfrm>
            <a:off x="7981190" y="1462781"/>
            <a:ext cx="553085" cy="391160"/>
          </a:xfrm>
          <a:prstGeom prst="rect">
            <a:avLst/>
          </a:prstGeom>
        </p:spPr>
        <p:txBody>
          <a:bodyPr vert="horz" wrap="square" lIns="0" tIns="12700" rIns="0" bIns="0" rtlCol="0">
            <a:spAutoFit/>
          </a:bodyPr>
          <a:lstStyle/>
          <a:p>
            <a:pPr>
              <a:lnSpc>
                <a:spcPct val="100000"/>
              </a:lnSpc>
              <a:spcBef>
                <a:spcPts val="100"/>
              </a:spcBef>
            </a:pPr>
            <a:r>
              <a:rPr sz="2400" spc="-15" dirty="0">
                <a:latin typeface="Times New Roman"/>
                <a:cs typeface="Times New Roman"/>
              </a:rPr>
              <a:t>o</a:t>
            </a:r>
            <a:r>
              <a:rPr sz="2400" dirty="0">
                <a:latin typeface="Times New Roman"/>
                <a:cs typeface="Times New Roman"/>
              </a:rPr>
              <a:t>ver</a:t>
            </a:r>
            <a:endParaRPr sz="2400">
              <a:latin typeface="Times New Roman"/>
              <a:cs typeface="Times New Roman"/>
            </a:endParaRPr>
          </a:p>
        </p:txBody>
      </p:sp>
      <p:sp>
        <p:nvSpPr>
          <p:cNvPr id="8" name="object 8"/>
          <p:cNvSpPr txBox="1"/>
          <p:nvPr/>
        </p:nvSpPr>
        <p:spPr>
          <a:xfrm>
            <a:off x="4880232" y="1280008"/>
            <a:ext cx="2562860" cy="1123315"/>
          </a:xfrm>
          <a:prstGeom prst="rect">
            <a:avLst/>
          </a:prstGeom>
        </p:spPr>
        <p:txBody>
          <a:bodyPr vert="horz" wrap="square" lIns="0" tIns="12065" rIns="0" bIns="0" rtlCol="0">
            <a:spAutoFit/>
          </a:bodyPr>
          <a:lstStyle/>
          <a:p>
            <a:pPr marL="355600" marR="5080" indent="-342900">
              <a:lnSpc>
                <a:spcPct val="150100"/>
              </a:lnSpc>
              <a:spcBef>
                <a:spcPts val="95"/>
              </a:spcBef>
              <a:buFont typeface="Arial"/>
              <a:buChar char="•"/>
              <a:tabLst>
                <a:tab pos="354965" algn="l"/>
                <a:tab pos="355600" algn="l"/>
                <a:tab pos="2310765" algn="l"/>
              </a:tabLst>
            </a:pPr>
            <a:r>
              <a:rPr sz="2400" dirty="0">
                <a:latin typeface="Times New Roman"/>
                <a:cs typeface="Times New Roman"/>
              </a:rPr>
              <a:t>Suscepti</a:t>
            </a:r>
            <a:r>
              <a:rPr sz="2400" spc="-10" dirty="0">
                <a:latin typeface="Times New Roman"/>
                <a:cs typeface="Times New Roman"/>
              </a:rPr>
              <a:t>b</a:t>
            </a:r>
            <a:r>
              <a:rPr sz="2400" dirty="0">
                <a:latin typeface="Times New Roman"/>
                <a:cs typeface="Times New Roman"/>
              </a:rPr>
              <a:t>le	to  washing</a:t>
            </a:r>
            <a:endParaRPr sz="2400">
              <a:latin typeface="Times New Roman"/>
              <a:cs typeface="Times New Roman"/>
            </a:endParaRPr>
          </a:p>
        </p:txBody>
      </p:sp>
      <p:sp>
        <p:nvSpPr>
          <p:cNvPr id="9" name="object 9"/>
          <p:cNvSpPr txBox="1"/>
          <p:nvPr/>
        </p:nvSpPr>
        <p:spPr>
          <a:xfrm>
            <a:off x="4892932" y="2633595"/>
            <a:ext cx="3641725" cy="1562100"/>
          </a:xfrm>
          <a:prstGeom prst="rect">
            <a:avLst/>
          </a:prstGeom>
        </p:spPr>
        <p:txBody>
          <a:bodyPr vert="horz" wrap="square" lIns="0" tIns="12700" rIns="0" bIns="0" rtlCol="0">
            <a:spAutoFit/>
          </a:bodyPr>
          <a:lstStyle/>
          <a:p>
            <a:pPr marL="342265" indent="-342265">
              <a:lnSpc>
                <a:spcPct val="100000"/>
              </a:lnSpc>
              <a:spcBef>
                <a:spcPts val="100"/>
              </a:spcBef>
              <a:buFont typeface="Arial"/>
              <a:buChar char="•"/>
              <a:tabLst>
                <a:tab pos="342265" algn="l"/>
                <a:tab pos="342900" algn="l"/>
              </a:tabLst>
            </a:pPr>
            <a:r>
              <a:rPr sz="2400" dirty="0">
                <a:latin typeface="Times New Roman"/>
                <a:cs typeface="Times New Roman"/>
              </a:rPr>
              <a:t>Least sensitive</a:t>
            </a:r>
            <a:r>
              <a:rPr sz="2400" spc="-60" dirty="0">
                <a:latin typeface="Times New Roman"/>
                <a:cs typeface="Times New Roman"/>
              </a:rPr>
              <a:t> </a:t>
            </a:r>
            <a:r>
              <a:rPr sz="2400" spc="-5" dirty="0">
                <a:latin typeface="Times New Roman"/>
                <a:cs typeface="Times New Roman"/>
              </a:rPr>
              <a:t>method</a:t>
            </a:r>
            <a:endParaRPr sz="2400">
              <a:latin typeface="Times New Roman"/>
              <a:cs typeface="Times New Roman"/>
            </a:endParaRPr>
          </a:p>
          <a:p>
            <a:pPr marL="342265" indent="-342265">
              <a:lnSpc>
                <a:spcPct val="100000"/>
              </a:lnSpc>
              <a:spcBef>
                <a:spcPts val="2014"/>
              </a:spcBef>
              <a:buFont typeface="Arial"/>
              <a:buChar char="•"/>
              <a:tabLst>
                <a:tab pos="342265" algn="l"/>
                <a:tab pos="342900" algn="l"/>
                <a:tab pos="2098675" algn="l"/>
                <a:tab pos="2635250" algn="l"/>
                <a:tab pos="2952115" algn="l"/>
              </a:tabLst>
            </a:pPr>
            <a:r>
              <a:rPr sz="2400" dirty="0">
                <a:latin typeface="Times New Roman"/>
                <a:cs typeface="Times New Roman"/>
              </a:rPr>
              <a:t>Req</a:t>
            </a:r>
            <a:r>
              <a:rPr sz="2400" spc="-10" dirty="0">
                <a:latin typeface="Times New Roman"/>
                <a:cs typeface="Times New Roman"/>
              </a:rPr>
              <a:t>u</a:t>
            </a:r>
            <a:r>
              <a:rPr sz="2400" dirty="0">
                <a:latin typeface="Times New Roman"/>
                <a:cs typeface="Times New Roman"/>
              </a:rPr>
              <a:t>ire</a:t>
            </a:r>
            <a:r>
              <a:rPr sz="2400" spc="-25" dirty="0">
                <a:latin typeface="Times New Roman"/>
                <a:cs typeface="Times New Roman"/>
              </a:rPr>
              <a:t>m</a:t>
            </a:r>
            <a:r>
              <a:rPr sz="2400" dirty="0">
                <a:latin typeface="Times New Roman"/>
                <a:cs typeface="Times New Roman"/>
              </a:rPr>
              <a:t>ent	</a:t>
            </a:r>
            <a:r>
              <a:rPr sz="2400" spc="-10" dirty="0">
                <a:latin typeface="Times New Roman"/>
                <a:cs typeface="Times New Roman"/>
              </a:rPr>
              <a:t>f</a:t>
            </a:r>
            <a:r>
              <a:rPr sz="2400" dirty="0">
                <a:latin typeface="Times New Roman"/>
                <a:cs typeface="Times New Roman"/>
              </a:rPr>
              <a:t>or	a	wat</a:t>
            </a:r>
            <a:r>
              <a:rPr sz="2400" spc="-15" dirty="0">
                <a:latin typeface="Times New Roman"/>
                <a:cs typeface="Times New Roman"/>
              </a:rPr>
              <a:t>e</a:t>
            </a:r>
            <a:r>
              <a:rPr sz="2400" dirty="0">
                <a:latin typeface="Times New Roman"/>
                <a:cs typeface="Times New Roman"/>
              </a:rPr>
              <a:t>r</a:t>
            </a:r>
            <a:endParaRPr sz="2400">
              <a:latin typeface="Times New Roman"/>
              <a:cs typeface="Times New Roman"/>
            </a:endParaRPr>
          </a:p>
          <a:p>
            <a:pPr marL="342900">
              <a:lnSpc>
                <a:spcPct val="100000"/>
              </a:lnSpc>
              <a:spcBef>
                <a:spcPts val="1440"/>
              </a:spcBef>
            </a:pPr>
            <a:r>
              <a:rPr sz="2400" dirty="0">
                <a:latin typeface="Times New Roman"/>
                <a:cs typeface="Times New Roman"/>
              </a:rPr>
              <a:t>source</a:t>
            </a:r>
            <a:endParaRPr sz="2400">
              <a:latin typeface="Times New Roman"/>
              <a:cs typeface="Times New Roman"/>
            </a:endParaRPr>
          </a:p>
        </p:txBody>
      </p:sp>
    </p:spTree>
    <p:extLst>
      <p:ext uri="{BB962C8B-B14F-4D97-AF65-F5344CB8AC3E}">
        <p14:creationId xmlns:p14="http://schemas.microsoft.com/office/powerpoint/2010/main" val="150137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785824"/>
            <a:ext cx="4415155" cy="4013200"/>
          </a:xfrm>
          <a:prstGeom prst="rect">
            <a:avLst/>
          </a:prstGeom>
        </p:spPr>
        <p:txBody>
          <a:bodyPr vert="horz" wrap="square" lIns="0" tIns="195580" rIns="0" bIns="0" rtlCol="0">
            <a:spAutoFit/>
          </a:bodyPr>
          <a:lstStyle/>
          <a:p>
            <a:pPr marL="355600" indent="-342900">
              <a:lnSpc>
                <a:spcPct val="100000"/>
              </a:lnSpc>
              <a:spcBef>
                <a:spcPts val="1540"/>
              </a:spcBef>
              <a:buFont typeface="Arial"/>
              <a:buChar char="•"/>
              <a:tabLst>
                <a:tab pos="354965" algn="l"/>
                <a:tab pos="355600" algn="l"/>
              </a:tabLst>
            </a:pPr>
            <a:r>
              <a:rPr sz="2400" dirty="0">
                <a:latin typeface="Times New Roman"/>
                <a:cs typeface="Times New Roman"/>
              </a:rPr>
              <a:t>Clean</a:t>
            </a:r>
            <a:r>
              <a:rPr sz="2400" spc="350" dirty="0">
                <a:latin typeface="Times New Roman"/>
                <a:cs typeface="Times New Roman"/>
              </a:rPr>
              <a:t> </a:t>
            </a:r>
            <a:r>
              <a:rPr sz="2400" spc="-20" dirty="0">
                <a:latin typeface="Times New Roman"/>
                <a:cs typeface="Times New Roman"/>
              </a:rPr>
              <a:t>off</a:t>
            </a:r>
            <a:r>
              <a:rPr sz="2400" spc="350" dirty="0">
                <a:latin typeface="Times New Roman"/>
                <a:cs typeface="Times New Roman"/>
              </a:rPr>
              <a:t> </a:t>
            </a:r>
            <a:r>
              <a:rPr sz="2400" dirty="0">
                <a:latin typeface="Times New Roman"/>
                <a:cs typeface="Times New Roman"/>
              </a:rPr>
              <a:t>the</a:t>
            </a:r>
            <a:r>
              <a:rPr sz="2400" spc="370" dirty="0">
                <a:latin typeface="Times New Roman"/>
                <a:cs typeface="Times New Roman"/>
              </a:rPr>
              <a:t> </a:t>
            </a:r>
            <a:r>
              <a:rPr sz="2400" spc="-5" dirty="0">
                <a:latin typeface="Times New Roman"/>
                <a:cs typeface="Times New Roman"/>
              </a:rPr>
              <a:t>excess</a:t>
            </a:r>
            <a:r>
              <a:rPr sz="2400" spc="370" dirty="0">
                <a:latin typeface="Times New Roman"/>
                <a:cs typeface="Times New Roman"/>
              </a:rPr>
              <a:t> </a:t>
            </a:r>
            <a:r>
              <a:rPr sz="2400" spc="-5" dirty="0">
                <a:latin typeface="Times New Roman"/>
                <a:cs typeface="Times New Roman"/>
              </a:rPr>
              <a:t>with</a:t>
            </a:r>
            <a:r>
              <a:rPr sz="2400" spc="350" dirty="0">
                <a:latin typeface="Times New Roman"/>
                <a:cs typeface="Times New Roman"/>
              </a:rPr>
              <a:t> </a:t>
            </a:r>
            <a:r>
              <a:rPr sz="2400" dirty="0">
                <a:latin typeface="Times New Roman"/>
                <a:cs typeface="Times New Roman"/>
              </a:rPr>
              <a:t>a</a:t>
            </a:r>
            <a:r>
              <a:rPr sz="2400" spc="355" dirty="0">
                <a:latin typeface="Times New Roman"/>
                <a:cs typeface="Times New Roman"/>
              </a:rPr>
              <a:t> </a:t>
            </a:r>
            <a:r>
              <a:rPr sz="2400" spc="-5" dirty="0">
                <a:latin typeface="Times New Roman"/>
                <a:cs typeface="Times New Roman"/>
              </a:rPr>
              <a:t>lint</a:t>
            </a:r>
            <a:endParaRPr sz="2400">
              <a:latin typeface="Times New Roman"/>
              <a:cs typeface="Times New Roman"/>
            </a:endParaRPr>
          </a:p>
          <a:p>
            <a:pPr marL="355600" algn="just">
              <a:lnSpc>
                <a:spcPct val="100000"/>
              </a:lnSpc>
              <a:spcBef>
                <a:spcPts val="1440"/>
              </a:spcBef>
            </a:pPr>
            <a:r>
              <a:rPr sz="2400" dirty="0">
                <a:latin typeface="Times New Roman"/>
                <a:cs typeface="Times New Roman"/>
              </a:rPr>
              <a:t>free</a:t>
            </a:r>
            <a:r>
              <a:rPr sz="2400" spc="-15" dirty="0">
                <a:latin typeface="Times New Roman"/>
                <a:cs typeface="Times New Roman"/>
              </a:rPr>
              <a:t> </a:t>
            </a:r>
            <a:r>
              <a:rPr sz="2400" dirty="0">
                <a:latin typeface="Times New Roman"/>
                <a:cs typeface="Times New Roman"/>
              </a:rPr>
              <a:t>cloth.</a:t>
            </a:r>
            <a:endParaRPr sz="2400">
              <a:latin typeface="Times New Roman"/>
              <a:cs typeface="Times New Roman"/>
            </a:endParaRPr>
          </a:p>
          <a:p>
            <a:pPr marL="355600" marR="5080" indent="-342900" algn="just">
              <a:lnSpc>
                <a:spcPct val="150000"/>
              </a:lnSpc>
              <a:spcBef>
                <a:spcPts val="580"/>
              </a:spcBef>
              <a:buFont typeface="Arial"/>
              <a:buChar char="•"/>
              <a:tabLst>
                <a:tab pos="355600" algn="l"/>
              </a:tabLst>
            </a:pPr>
            <a:r>
              <a:rPr sz="2400" spc="-30" dirty="0">
                <a:latin typeface="Times New Roman"/>
                <a:cs typeface="Times New Roman"/>
              </a:rPr>
              <a:t>Wipe </a:t>
            </a:r>
            <a:r>
              <a:rPr sz="2400" dirty="0">
                <a:latin typeface="Times New Roman"/>
                <a:cs typeface="Times New Roman"/>
              </a:rPr>
              <a:t>with a solvent </a:t>
            </a:r>
            <a:r>
              <a:rPr sz="2400" spc="-5" dirty="0">
                <a:latin typeface="Times New Roman"/>
                <a:cs typeface="Times New Roman"/>
              </a:rPr>
              <a:t>dampened  </a:t>
            </a:r>
            <a:r>
              <a:rPr sz="2400" dirty="0">
                <a:latin typeface="Times New Roman"/>
                <a:cs typeface="Times New Roman"/>
              </a:rPr>
              <a:t>rag.</a:t>
            </a:r>
            <a:endParaRPr sz="2400">
              <a:latin typeface="Times New Roman"/>
              <a:cs typeface="Times New Roman"/>
            </a:endParaRPr>
          </a:p>
          <a:p>
            <a:pPr marL="355600" marR="5080" indent="-342900" algn="just">
              <a:lnSpc>
                <a:spcPct val="150000"/>
              </a:lnSpc>
              <a:spcBef>
                <a:spcPts val="575"/>
              </a:spcBef>
              <a:buFont typeface="Arial"/>
              <a:buChar char="•"/>
              <a:tabLst>
                <a:tab pos="355600" algn="l"/>
              </a:tabLst>
            </a:pPr>
            <a:r>
              <a:rPr sz="2400" dirty="0">
                <a:latin typeface="Times New Roman"/>
                <a:cs typeface="Times New Roman"/>
              </a:rPr>
              <a:t>Though shall </a:t>
            </a:r>
            <a:r>
              <a:rPr sz="2400" spc="-5" dirty="0">
                <a:latin typeface="Times New Roman"/>
                <a:cs typeface="Times New Roman"/>
              </a:rPr>
              <a:t>not spray the  cleaner directly onto the item  </a:t>
            </a:r>
            <a:r>
              <a:rPr sz="2400" dirty="0">
                <a:latin typeface="Times New Roman"/>
                <a:cs typeface="Times New Roman"/>
              </a:rPr>
              <a:t>under</a:t>
            </a:r>
            <a:r>
              <a:rPr sz="2400" spc="-10" dirty="0">
                <a:latin typeface="Times New Roman"/>
                <a:cs typeface="Times New Roman"/>
              </a:rPr>
              <a:t> </a:t>
            </a:r>
            <a:r>
              <a:rPr sz="2400" dirty="0">
                <a:latin typeface="Times New Roman"/>
                <a:cs typeface="Times New Roman"/>
              </a:rPr>
              <a:t>test.</a:t>
            </a:r>
            <a:endParaRPr sz="2400">
              <a:latin typeface="Times New Roman"/>
              <a:cs typeface="Times New Roman"/>
            </a:endParaRPr>
          </a:p>
        </p:txBody>
      </p:sp>
      <p:sp>
        <p:nvSpPr>
          <p:cNvPr id="3" name="object 3"/>
          <p:cNvSpPr txBox="1">
            <a:spLocks noGrp="1"/>
          </p:cNvSpPr>
          <p:nvPr>
            <p:ph type="title"/>
          </p:nvPr>
        </p:nvSpPr>
        <p:spPr>
          <a:xfrm>
            <a:off x="381000" y="228600"/>
            <a:ext cx="8229600" cy="1143000"/>
          </a:xfrm>
          <a:prstGeom prst="rect">
            <a:avLst/>
          </a:prstGeom>
          <a:ln w="9524">
            <a:solidFill>
              <a:srgbClr val="000000"/>
            </a:solidFill>
          </a:ln>
        </p:spPr>
        <p:txBody>
          <a:bodyPr vert="horz" wrap="square" lIns="0" tIns="314325" rIns="0" bIns="0" rtlCol="0">
            <a:spAutoFit/>
          </a:bodyPr>
          <a:lstStyle/>
          <a:p>
            <a:pPr marL="91440">
              <a:lnSpc>
                <a:spcPct val="100000"/>
              </a:lnSpc>
              <a:spcBef>
                <a:spcPts val="2475"/>
              </a:spcBef>
            </a:pPr>
            <a:r>
              <a:rPr sz="3200" b="1" dirty="0">
                <a:latin typeface="Times New Roman"/>
                <a:cs typeface="Times New Roman"/>
              </a:rPr>
              <a:t>2. </a:t>
            </a:r>
            <a:r>
              <a:rPr sz="3200" b="1" spc="-5" dirty="0">
                <a:latin typeface="Times New Roman"/>
                <a:cs typeface="Times New Roman"/>
              </a:rPr>
              <a:t>Solvent-removable </a:t>
            </a:r>
            <a:r>
              <a:rPr sz="3200" b="1" dirty="0">
                <a:latin typeface="Times New Roman"/>
                <a:cs typeface="Times New Roman"/>
              </a:rPr>
              <a:t>penetrant (method</a:t>
            </a:r>
            <a:r>
              <a:rPr sz="3200" b="1" spc="-110" dirty="0">
                <a:latin typeface="Times New Roman"/>
                <a:cs typeface="Times New Roman"/>
              </a:rPr>
              <a:t> </a:t>
            </a:r>
            <a:r>
              <a:rPr sz="3200" b="1" dirty="0">
                <a:latin typeface="Times New Roman"/>
                <a:cs typeface="Times New Roman"/>
              </a:rPr>
              <a:t>C)</a:t>
            </a:r>
            <a:endParaRPr sz="3200">
              <a:latin typeface="Times New Roman"/>
              <a:cs typeface="Times New Roman"/>
            </a:endParaRPr>
          </a:p>
        </p:txBody>
      </p:sp>
      <p:sp>
        <p:nvSpPr>
          <p:cNvPr id="4" name="object 4"/>
          <p:cNvSpPr/>
          <p:nvPr/>
        </p:nvSpPr>
        <p:spPr>
          <a:xfrm>
            <a:off x="5410200" y="1676400"/>
            <a:ext cx="2959098" cy="221932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562600" y="4267200"/>
            <a:ext cx="2946401" cy="22098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15255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482" y="2502785"/>
            <a:ext cx="6020435" cy="696595"/>
          </a:xfrm>
          <a:prstGeom prst="rect">
            <a:avLst/>
          </a:prstGeom>
        </p:spPr>
        <p:txBody>
          <a:bodyPr vert="horz" wrap="square" lIns="0" tIns="13335" rIns="0" bIns="0" rtlCol="0">
            <a:spAutoFit/>
          </a:bodyPr>
          <a:lstStyle/>
          <a:p>
            <a:pPr marL="12700">
              <a:lnSpc>
                <a:spcPct val="100000"/>
              </a:lnSpc>
              <a:spcBef>
                <a:spcPts val="105"/>
              </a:spcBef>
            </a:pPr>
            <a:r>
              <a:rPr sz="4400" b="1" dirty="0">
                <a:solidFill>
                  <a:srgbClr val="1F487C"/>
                </a:solidFill>
                <a:latin typeface="Arial"/>
                <a:cs typeface="Arial"/>
              </a:rPr>
              <a:t>PENETRANT</a:t>
            </a:r>
            <a:r>
              <a:rPr sz="4400" b="1" spc="-80" dirty="0">
                <a:solidFill>
                  <a:srgbClr val="1F487C"/>
                </a:solidFill>
                <a:latin typeface="Arial"/>
                <a:cs typeface="Arial"/>
              </a:rPr>
              <a:t> </a:t>
            </a:r>
            <a:r>
              <a:rPr sz="4400" b="1" dirty="0">
                <a:solidFill>
                  <a:srgbClr val="1F487C"/>
                </a:solidFill>
                <a:latin typeface="Arial"/>
                <a:cs typeface="Arial"/>
              </a:rPr>
              <a:t>TESTING</a:t>
            </a:r>
            <a:endParaRPr sz="4400">
              <a:latin typeface="Arial"/>
              <a:cs typeface="Arial"/>
            </a:endParaRPr>
          </a:p>
        </p:txBody>
      </p:sp>
    </p:spTree>
    <p:extLst>
      <p:ext uri="{BB962C8B-B14F-4D97-AF65-F5344CB8AC3E}">
        <p14:creationId xmlns:p14="http://schemas.microsoft.com/office/powerpoint/2010/main" val="3988145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0" y="189892"/>
            <a:ext cx="7388860" cy="44307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Times New Roman"/>
                <a:cs typeface="Times New Roman"/>
              </a:rPr>
              <a:t>Solvent-removable penetrant (method</a:t>
            </a:r>
            <a:r>
              <a:rPr sz="2800" b="1" spc="25" dirty="0">
                <a:latin typeface="Times New Roman"/>
                <a:cs typeface="Times New Roman"/>
              </a:rPr>
              <a:t> </a:t>
            </a:r>
            <a:r>
              <a:rPr sz="2800" b="1" spc="-5" dirty="0">
                <a:latin typeface="Times New Roman"/>
                <a:cs typeface="Times New Roman"/>
              </a:rPr>
              <a:t>C)</a:t>
            </a:r>
            <a:endParaRPr sz="2800" dirty="0">
              <a:latin typeface="Times New Roman"/>
              <a:cs typeface="Times New Roman"/>
            </a:endParaRPr>
          </a:p>
        </p:txBody>
      </p:sp>
      <p:sp>
        <p:nvSpPr>
          <p:cNvPr id="3" name="object 3"/>
          <p:cNvSpPr txBox="1"/>
          <p:nvPr/>
        </p:nvSpPr>
        <p:spPr>
          <a:xfrm>
            <a:off x="78740" y="795265"/>
            <a:ext cx="8684260" cy="5184140"/>
          </a:xfrm>
          <a:prstGeom prst="rect">
            <a:avLst/>
          </a:prstGeom>
        </p:spPr>
        <p:txBody>
          <a:bodyPr vert="horz" wrap="square" lIns="0" tIns="12065" rIns="0" bIns="0" rtlCol="0">
            <a:spAutoFit/>
          </a:bodyPr>
          <a:lstStyle/>
          <a:p>
            <a:pPr marL="355600" marR="5715" indent="-343535" algn="just">
              <a:lnSpc>
                <a:spcPct val="150100"/>
              </a:lnSpc>
              <a:spcBef>
                <a:spcPts val="95"/>
              </a:spcBef>
              <a:buFont typeface="Arial"/>
              <a:buChar char="•"/>
              <a:tabLst>
                <a:tab pos="355600" algn="l"/>
              </a:tabLst>
            </a:pPr>
            <a:r>
              <a:rPr sz="2400" dirty="0">
                <a:latin typeface="Times New Roman"/>
                <a:cs typeface="Times New Roman"/>
              </a:rPr>
              <a:t>This </a:t>
            </a:r>
            <a:r>
              <a:rPr sz="2400" spc="-10" dirty="0">
                <a:latin typeface="Times New Roman"/>
                <a:cs typeface="Times New Roman"/>
              </a:rPr>
              <a:t>method </a:t>
            </a:r>
            <a:r>
              <a:rPr sz="2400" dirty="0">
                <a:latin typeface="Times New Roman"/>
                <a:cs typeface="Times New Roman"/>
              </a:rPr>
              <a:t>is </a:t>
            </a:r>
            <a:r>
              <a:rPr sz="2400" spc="-5" dirty="0">
                <a:latin typeface="Times New Roman"/>
                <a:cs typeface="Times New Roman"/>
              </a:rPr>
              <a:t>available </a:t>
            </a:r>
            <a:r>
              <a:rPr sz="2400" dirty="0">
                <a:latin typeface="Times New Roman"/>
                <a:cs typeface="Times New Roman"/>
              </a:rPr>
              <a:t>for use when it is </a:t>
            </a:r>
            <a:r>
              <a:rPr sz="2400" b="1" dirty="0">
                <a:latin typeface="Times New Roman"/>
                <a:cs typeface="Times New Roman"/>
              </a:rPr>
              <a:t>necessary </a:t>
            </a:r>
            <a:r>
              <a:rPr sz="2400" b="1" spc="-5" dirty="0">
                <a:latin typeface="Times New Roman"/>
                <a:cs typeface="Times New Roman"/>
              </a:rPr>
              <a:t>to </a:t>
            </a:r>
            <a:r>
              <a:rPr sz="2400" b="1" dirty="0">
                <a:latin typeface="Times New Roman"/>
                <a:cs typeface="Times New Roman"/>
              </a:rPr>
              <a:t>inspect  only a </a:t>
            </a:r>
            <a:r>
              <a:rPr sz="2400" b="1" spc="-5" dirty="0">
                <a:latin typeface="Times New Roman"/>
                <a:cs typeface="Times New Roman"/>
              </a:rPr>
              <a:t>localized </a:t>
            </a:r>
            <a:r>
              <a:rPr sz="2400" b="1" spc="-15" dirty="0">
                <a:latin typeface="Times New Roman"/>
                <a:cs typeface="Times New Roman"/>
              </a:rPr>
              <a:t>area </a:t>
            </a:r>
            <a:r>
              <a:rPr sz="2400" dirty="0">
                <a:latin typeface="Times New Roman"/>
                <a:cs typeface="Times New Roman"/>
              </a:rPr>
              <a:t>of a </a:t>
            </a:r>
            <a:r>
              <a:rPr sz="2400" spc="-5" dirty="0">
                <a:latin typeface="Times New Roman"/>
                <a:cs typeface="Times New Roman"/>
              </a:rPr>
              <a:t>work-piece </a:t>
            </a:r>
            <a:r>
              <a:rPr sz="2400" dirty="0">
                <a:latin typeface="Times New Roman"/>
                <a:cs typeface="Times New Roman"/>
              </a:rPr>
              <a:t>or to inspect a </a:t>
            </a:r>
            <a:r>
              <a:rPr sz="2400" spc="-5" dirty="0">
                <a:latin typeface="Times New Roman"/>
                <a:cs typeface="Times New Roman"/>
              </a:rPr>
              <a:t>work-piece </a:t>
            </a:r>
            <a:r>
              <a:rPr sz="2400" dirty="0">
                <a:latin typeface="Times New Roman"/>
                <a:cs typeface="Times New Roman"/>
              </a:rPr>
              <a:t>at  the site rather than on a production inspection</a:t>
            </a:r>
            <a:r>
              <a:rPr sz="2400" spc="-140" dirty="0">
                <a:latin typeface="Times New Roman"/>
                <a:cs typeface="Times New Roman"/>
              </a:rPr>
              <a:t> </a:t>
            </a:r>
            <a:r>
              <a:rPr sz="2400" dirty="0">
                <a:latin typeface="Times New Roman"/>
                <a:cs typeface="Times New Roman"/>
              </a:rPr>
              <a:t>basis.</a:t>
            </a:r>
            <a:endParaRPr sz="2400">
              <a:latin typeface="Times New Roman"/>
              <a:cs typeface="Times New Roman"/>
            </a:endParaRPr>
          </a:p>
          <a:p>
            <a:pPr marL="355600" marR="8255" indent="-342900" algn="just">
              <a:lnSpc>
                <a:spcPct val="150100"/>
              </a:lnSpc>
              <a:spcBef>
                <a:spcPts val="575"/>
              </a:spcBef>
              <a:buFont typeface="Arial"/>
              <a:buChar char="•"/>
              <a:tabLst>
                <a:tab pos="356235" algn="l"/>
              </a:tabLst>
            </a:pPr>
            <a:r>
              <a:rPr sz="2400" spc="-20" dirty="0">
                <a:latin typeface="Times New Roman"/>
                <a:cs typeface="Times New Roman"/>
              </a:rPr>
              <a:t>Normally, </a:t>
            </a:r>
            <a:r>
              <a:rPr sz="2400" spc="-5" dirty="0">
                <a:latin typeface="Times New Roman"/>
                <a:cs typeface="Times New Roman"/>
              </a:rPr>
              <a:t>the same type </a:t>
            </a:r>
            <a:r>
              <a:rPr sz="2400" dirty="0">
                <a:latin typeface="Times New Roman"/>
                <a:cs typeface="Times New Roman"/>
              </a:rPr>
              <a:t>of </a:t>
            </a:r>
            <a:r>
              <a:rPr sz="2400" spc="-5" dirty="0">
                <a:latin typeface="Times New Roman"/>
                <a:cs typeface="Times New Roman"/>
              </a:rPr>
              <a:t>solvent </a:t>
            </a:r>
            <a:r>
              <a:rPr sz="2400" dirty="0">
                <a:latin typeface="Times New Roman"/>
                <a:cs typeface="Times New Roman"/>
              </a:rPr>
              <a:t>is used for </a:t>
            </a:r>
            <a:r>
              <a:rPr sz="2400" spc="-5" dirty="0">
                <a:latin typeface="Times New Roman"/>
                <a:cs typeface="Times New Roman"/>
              </a:rPr>
              <a:t>pre-cleaning and </a:t>
            </a:r>
            <a:r>
              <a:rPr sz="2400" dirty="0">
                <a:latin typeface="Times New Roman"/>
                <a:cs typeface="Times New Roman"/>
              </a:rPr>
              <a:t>for  </a:t>
            </a:r>
            <a:r>
              <a:rPr sz="2400" spc="-5" dirty="0">
                <a:latin typeface="Times New Roman"/>
                <a:cs typeface="Times New Roman"/>
              </a:rPr>
              <a:t>removing </a:t>
            </a:r>
            <a:r>
              <a:rPr sz="2400" dirty="0">
                <a:latin typeface="Times New Roman"/>
                <a:cs typeface="Times New Roman"/>
              </a:rPr>
              <a:t>excess</a:t>
            </a:r>
            <a:r>
              <a:rPr sz="2400" spc="-10" dirty="0">
                <a:latin typeface="Times New Roman"/>
                <a:cs typeface="Times New Roman"/>
              </a:rPr>
              <a:t> </a:t>
            </a:r>
            <a:r>
              <a:rPr sz="2400" dirty="0">
                <a:latin typeface="Times New Roman"/>
                <a:cs typeface="Times New Roman"/>
              </a:rPr>
              <a:t>penetrant.</a:t>
            </a:r>
            <a:endParaRPr sz="2400">
              <a:latin typeface="Times New Roman"/>
              <a:cs typeface="Times New Roman"/>
            </a:endParaRPr>
          </a:p>
          <a:p>
            <a:pPr marL="355600" marR="5080" indent="-342900" algn="just">
              <a:lnSpc>
                <a:spcPct val="150000"/>
              </a:lnSpc>
              <a:spcBef>
                <a:spcPts val="575"/>
              </a:spcBef>
              <a:buFont typeface="Arial"/>
              <a:buChar char="•"/>
              <a:tabLst>
                <a:tab pos="356235" algn="l"/>
              </a:tabLst>
            </a:pPr>
            <a:r>
              <a:rPr sz="2400" dirty="0">
                <a:latin typeface="Times New Roman"/>
                <a:cs typeface="Times New Roman"/>
              </a:rPr>
              <a:t>This </a:t>
            </a:r>
            <a:r>
              <a:rPr sz="2400" spc="-5" dirty="0">
                <a:latin typeface="Times New Roman"/>
                <a:cs typeface="Times New Roman"/>
              </a:rPr>
              <a:t>penetrant process </a:t>
            </a:r>
            <a:r>
              <a:rPr sz="2400" dirty="0">
                <a:latin typeface="Times New Roman"/>
                <a:cs typeface="Times New Roman"/>
              </a:rPr>
              <a:t>is </a:t>
            </a:r>
            <a:r>
              <a:rPr sz="2400" spc="-5" dirty="0">
                <a:latin typeface="Times New Roman"/>
                <a:cs typeface="Times New Roman"/>
              </a:rPr>
              <a:t>convenient </a:t>
            </a:r>
            <a:r>
              <a:rPr sz="2400" dirty="0">
                <a:latin typeface="Times New Roman"/>
                <a:cs typeface="Times New Roman"/>
              </a:rPr>
              <a:t>and </a:t>
            </a:r>
            <a:r>
              <a:rPr sz="2400" spc="-5" dirty="0">
                <a:latin typeface="Times New Roman"/>
                <a:cs typeface="Times New Roman"/>
              </a:rPr>
              <a:t>broadens </a:t>
            </a:r>
            <a:r>
              <a:rPr sz="2400" dirty="0">
                <a:latin typeface="Times New Roman"/>
                <a:cs typeface="Times New Roman"/>
              </a:rPr>
              <a:t>the range</a:t>
            </a:r>
            <a:r>
              <a:rPr sz="2400" spc="440" dirty="0">
                <a:latin typeface="Times New Roman"/>
                <a:cs typeface="Times New Roman"/>
              </a:rPr>
              <a:t> </a:t>
            </a:r>
            <a:r>
              <a:rPr sz="2400" dirty="0">
                <a:latin typeface="Times New Roman"/>
                <a:cs typeface="Times New Roman"/>
              </a:rPr>
              <a:t>of  </a:t>
            </a:r>
            <a:r>
              <a:rPr sz="2400" spc="-5" dirty="0">
                <a:latin typeface="Times New Roman"/>
                <a:cs typeface="Times New Roman"/>
              </a:rPr>
              <a:t>applications </a:t>
            </a:r>
            <a:r>
              <a:rPr sz="2400" dirty="0">
                <a:latin typeface="Times New Roman"/>
                <a:cs typeface="Times New Roman"/>
              </a:rPr>
              <a:t>of penetrant</a:t>
            </a:r>
            <a:r>
              <a:rPr sz="2400" spc="-50" dirty="0">
                <a:latin typeface="Times New Roman"/>
                <a:cs typeface="Times New Roman"/>
              </a:rPr>
              <a:t> </a:t>
            </a:r>
            <a:r>
              <a:rPr sz="2400" dirty="0">
                <a:latin typeface="Times New Roman"/>
                <a:cs typeface="Times New Roman"/>
              </a:rPr>
              <a:t>inspections.</a:t>
            </a:r>
            <a:endParaRPr sz="2400">
              <a:latin typeface="Times New Roman"/>
              <a:cs typeface="Times New Roman"/>
            </a:endParaRPr>
          </a:p>
          <a:p>
            <a:pPr marL="355600" marR="6350" indent="-342900" algn="just">
              <a:lnSpc>
                <a:spcPct val="150000"/>
              </a:lnSpc>
              <a:spcBef>
                <a:spcPts val="580"/>
              </a:spcBef>
              <a:buFont typeface="Arial"/>
              <a:buChar char="•"/>
              <a:tabLst>
                <a:tab pos="356235" algn="l"/>
              </a:tabLst>
            </a:pPr>
            <a:r>
              <a:rPr sz="2400" spc="-15" dirty="0">
                <a:latin typeface="Times New Roman"/>
                <a:cs typeface="Times New Roman"/>
              </a:rPr>
              <a:t>However, </a:t>
            </a:r>
            <a:r>
              <a:rPr sz="2400" spc="-5" dirty="0">
                <a:latin typeface="Times New Roman"/>
                <a:cs typeface="Times New Roman"/>
              </a:rPr>
              <a:t>because </a:t>
            </a:r>
            <a:r>
              <a:rPr sz="2400" dirty="0">
                <a:latin typeface="Times New Roman"/>
                <a:cs typeface="Times New Roman"/>
              </a:rPr>
              <a:t>the </a:t>
            </a:r>
            <a:r>
              <a:rPr sz="2400" spc="-5" dirty="0">
                <a:latin typeface="Times New Roman"/>
                <a:cs typeface="Times New Roman"/>
              </a:rPr>
              <a:t>solvent-removable method </a:t>
            </a:r>
            <a:r>
              <a:rPr sz="2400" dirty="0">
                <a:latin typeface="Times New Roman"/>
                <a:cs typeface="Times New Roman"/>
              </a:rPr>
              <a:t>is labor </a:t>
            </a:r>
            <a:r>
              <a:rPr sz="2400" spc="-5" dirty="0">
                <a:latin typeface="Times New Roman"/>
                <a:cs typeface="Times New Roman"/>
              </a:rPr>
              <a:t>intensive,  </a:t>
            </a:r>
            <a:r>
              <a:rPr sz="2400" dirty="0">
                <a:latin typeface="Times New Roman"/>
                <a:cs typeface="Times New Roman"/>
              </a:rPr>
              <a:t>it is not </a:t>
            </a:r>
            <a:r>
              <a:rPr sz="2400" spc="-5" dirty="0">
                <a:latin typeface="Times New Roman"/>
                <a:cs typeface="Times New Roman"/>
              </a:rPr>
              <a:t>practical </a:t>
            </a:r>
            <a:r>
              <a:rPr sz="2400" dirty="0">
                <a:latin typeface="Times New Roman"/>
                <a:cs typeface="Times New Roman"/>
              </a:rPr>
              <a:t>for </a:t>
            </a:r>
            <a:r>
              <a:rPr sz="2400" spc="-5" dirty="0">
                <a:latin typeface="Times New Roman"/>
                <a:cs typeface="Times New Roman"/>
              </a:rPr>
              <a:t>many </a:t>
            </a:r>
            <a:r>
              <a:rPr sz="2400" dirty="0">
                <a:latin typeface="Times New Roman"/>
                <a:cs typeface="Times New Roman"/>
              </a:rPr>
              <a:t>production</a:t>
            </a:r>
            <a:r>
              <a:rPr sz="2400" spc="-80" dirty="0">
                <a:latin typeface="Times New Roman"/>
                <a:cs typeface="Times New Roman"/>
              </a:rPr>
              <a:t> </a:t>
            </a:r>
            <a:r>
              <a:rPr sz="2400" dirty="0">
                <a:latin typeface="Times New Roman"/>
                <a:cs typeface="Times New Roman"/>
              </a:rPr>
              <a:t>applications.</a:t>
            </a:r>
            <a:endParaRPr sz="2400">
              <a:latin typeface="Times New Roman"/>
              <a:cs typeface="Times New Roman"/>
            </a:endParaRPr>
          </a:p>
        </p:txBody>
      </p:sp>
    </p:spTree>
    <p:extLst>
      <p:ext uri="{BB962C8B-B14F-4D97-AF65-F5344CB8AC3E}">
        <p14:creationId xmlns:p14="http://schemas.microsoft.com/office/powerpoint/2010/main" val="110182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5672916"/>
            <a:ext cx="8759190" cy="1123315"/>
          </a:xfrm>
          <a:prstGeom prst="rect">
            <a:avLst/>
          </a:prstGeom>
        </p:spPr>
        <p:txBody>
          <a:bodyPr vert="horz" wrap="square" lIns="0" tIns="195580" rIns="0" bIns="0" rtlCol="0">
            <a:spAutoFit/>
          </a:bodyPr>
          <a:lstStyle/>
          <a:p>
            <a:pPr marL="12700">
              <a:lnSpc>
                <a:spcPct val="100000"/>
              </a:lnSpc>
              <a:spcBef>
                <a:spcPts val="1540"/>
              </a:spcBef>
              <a:tabLst>
                <a:tab pos="1521460" algn="l"/>
                <a:tab pos="2033270" algn="l"/>
                <a:tab pos="3201035" algn="l"/>
                <a:tab pos="3611245" algn="l"/>
                <a:tab pos="5406390" algn="l"/>
                <a:tab pos="5934075" algn="l"/>
                <a:tab pos="6480175" algn="l"/>
              </a:tabLst>
            </a:pPr>
            <a:r>
              <a:rPr sz="2400" dirty="0">
                <a:latin typeface="Times New Roman"/>
                <a:cs typeface="Times New Roman"/>
              </a:rPr>
              <a:t>Operations	(in	</a:t>
            </a:r>
            <a:r>
              <a:rPr sz="2400" spc="-5" dirty="0">
                <a:latin typeface="Times New Roman"/>
                <a:cs typeface="Times New Roman"/>
              </a:rPr>
              <a:t>addition	</a:t>
            </a:r>
            <a:r>
              <a:rPr sz="2400" dirty="0">
                <a:latin typeface="Times New Roman"/>
                <a:cs typeface="Times New Roman"/>
              </a:rPr>
              <a:t>to	</a:t>
            </a:r>
            <a:r>
              <a:rPr sz="2400" spc="-5" dirty="0">
                <a:latin typeface="Times New Roman"/>
                <a:cs typeface="Times New Roman"/>
              </a:rPr>
              <a:t>pre-cleaning)	for	</a:t>
            </a:r>
            <a:r>
              <a:rPr sz="2400" dirty="0">
                <a:latin typeface="Times New Roman"/>
                <a:cs typeface="Times New Roman"/>
              </a:rPr>
              <a:t>the	</a:t>
            </a:r>
            <a:r>
              <a:rPr sz="2400" spc="-5" dirty="0">
                <a:latin typeface="Times New Roman"/>
                <a:cs typeface="Times New Roman"/>
              </a:rPr>
              <a:t>solvent-removable</a:t>
            </a:r>
            <a:endParaRPr sz="2400">
              <a:latin typeface="Times New Roman"/>
              <a:cs typeface="Times New Roman"/>
            </a:endParaRPr>
          </a:p>
          <a:p>
            <a:pPr marL="12700">
              <a:lnSpc>
                <a:spcPct val="100000"/>
              </a:lnSpc>
              <a:spcBef>
                <a:spcPts val="1440"/>
              </a:spcBef>
            </a:pPr>
            <a:r>
              <a:rPr sz="2400" dirty="0">
                <a:latin typeface="Times New Roman"/>
                <a:cs typeface="Times New Roman"/>
              </a:rPr>
              <a:t>liquid penetrant</a:t>
            </a:r>
            <a:r>
              <a:rPr sz="2400" spc="-60" dirty="0">
                <a:latin typeface="Times New Roman"/>
                <a:cs typeface="Times New Roman"/>
              </a:rPr>
              <a:t> </a:t>
            </a:r>
            <a:r>
              <a:rPr sz="2400" dirty="0">
                <a:latin typeface="Times New Roman"/>
                <a:cs typeface="Times New Roman"/>
              </a:rPr>
              <a:t>system</a:t>
            </a:r>
            <a:endParaRPr sz="2400">
              <a:latin typeface="Times New Roman"/>
              <a:cs typeface="Times New Roman"/>
            </a:endParaRPr>
          </a:p>
        </p:txBody>
      </p:sp>
      <p:sp>
        <p:nvSpPr>
          <p:cNvPr id="3" name="object 3"/>
          <p:cNvSpPr txBox="1"/>
          <p:nvPr/>
        </p:nvSpPr>
        <p:spPr>
          <a:xfrm>
            <a:off x="307336" y="0"/>
            <a:ext cx="8759825" cy="2220595"/>
          </a:xfrm>
          <a:prstGeom prst="rect">
            <a:avLst/>
          </a:prstGeom>
        </p:spPr>
        <p:txBody>
          <a:bodyPr vert="horz" wrap="square" lIns="0" tIns="12065" rIns="0" bIns="0" rtlCol="0">
            <a:spAutoFit/>
          </a:bodyPr>
          <a:lstStyle/>
          <a:p>
            <a:pPr marL="12700" marR="5080" algn="just">
              <a:lnSpc>
                <a:spcPct val="150000"/>
              </a:lnSpc>
              <a:spcBef>
                <a:spcPts val="95"/>
              </a:spcBef>
              <a:buSzPct val="95833"/>
              <a:buFont typeface="Arial"/>
              <a:buChar char="•"/>
              <a:tabLst>
                <a:tab pos="120650" algn="l"/>
              </a:tabLst>
            </a:pPr>
            <a:r>
              <a:rPr sz="2400" spc="-5" dirty="0">
                <a:latin typeface="Times New Roman"/>
                <a:cs typeface="Times New Roman"/>
              </a:rPr>
              <a:t>When </a:t>
            </a:r>
            <a:r>
              <a:rPr sz="2400" dirty="0">
                <a:latin typeface="Times New Roman"/>
                <a:cs typeface="Times New Roman"/>
              </a:rPr>
              <a:t>properly </a:t>
            </a:r>
            <a:r>
              <a:rPr sz="2400" spc="-5" dirty="0">
                <a:latin typeface="Times New Roman"/>
                <a:cs typeface="Times New Roman"/>
              </a:rPr>
              <a:t>conducted </a:t>
            </a:r>
            <a:r>
              <a:rPr sz="2400" dirty="0">
                <a:latin typeface="Times New Roman"/>
                <a:cs typeface="Times New Roman"/>
              </a:rPr>
              <a:t>and when used in the </a:t>
            </a:r>
            <a:r>
              <a:rPr sz="2400" spc="-5" dirty="0">
                <a:latin typeface="Times New Roman"/>
                <a:cs typeface="Times New Roman"/>
              </a:rPr>
              <a:t>appropriate  applications, </a:t>
            </a:r>
            <a:r>
              <a:rPr sz="2400" dirty="0">
                <a:latin typeface="Times New Roman"/>
                <a:cs typeface="Times New Roman"/>
              </a:rPr>
              <a:t>the </a:t>
            </a:r>
            <a:r>
              <a:rPr sz="2400" spc="-5" dirty="0">
                <a:latin typeface="Times New Roman"/>
                <a:cs typeface="Times New Roman"/>
              </a:rPr>
              <a:t>solvent-removable method </a:t>
            </a:r>
            <a:r>
              <a:rPr sz="2400" dirty="0">
                <a:latin typeface="Times New Roman"/>
                <a:cs typeface="Times New Roman"/>
              </a:rPr>
              <a:t>can </a:t>
            </a:r>
            <a:r>
              <a:rPr sz="2400" spc="-5" dirty="0">
                <a:latin typeface="Times New Roman"/>
                <a:cs typeface="Times New Roman"/>
              </a:rPr>
              <a:t>be one of </a:t>
            </a:r>
            <a:r>
              <a:rPr sz="2400" dirty="0">
                <a:latin typeface="Times New Roman"/>
                <a:cs typeface="Times New Roman"/>
              </a:rPr>
              <a:t>the </a:t>
            </a:r>
            <a:r>
              <a:rPr sz="2400" spc="-5" dirty="0">
                <a:latin typeface="Times New Roman"/>
                <a:cs typeface="Times New Roman"/>
              </a:rPr>
              <a:t>most  </a:t>
            </a:r>
            <a:r>
              <a:rPr sz="2400" dirty="0">
                <a:latin typeface="Times New Roman"/>
                <a:cs typeface="Times New Roman"/>
              </a:rPr>
              <a:t>sensitive penetrant </a:t>
            </a:r>
            <a:r>
              <a:rPr sz="2400" spc="-5" dirty="0">
                <a:latin typeface="Times New Roman"/>
                <a:cs typeface="Times New Roman"/>
              </a:rPr>
              <a:t>methods</a:t>
            </a:r>
            <a:r>
              <a:rPr sz="2400" spc="-55" dirty="0">
                <a:latin typeface="Times New Roman"/>
                <a:cs typeface="Times New Roman"/>
              </a:rPr>
              <a:t> </a:t>
            </a:r>
            <a:r>
              <a:rPr sz="2400" dirty="0">
                <a:latin typeface="Times New Roman"/>
                <a:cs typeface="Times New Roman"/>
              </a:rPr>
              <a:t>available.</a:t>
            </a:r>
            <a:endParaRPr sz="2400">
              <a:latin typeface="Times New Roman"/>
              <a:cs typeface="Times New Roman"/>
            </a:endParaRPr>
          </a:p>
          <a:p>
            <a:pPr marL="120014" indent="-107950" algn="just">
              <a:lnSpc>
                <a:spcPct val="100000"/>
              </a:lnSpc>
              <a:spcBef>
                <a:spcPts val="1445"/>
              </a:spcBef>
              <a:buSzPct val="95833"/>
              <a:buFont typeface="Arial"/>
              <a:buChar char="•"/>
              <a:tabLst>
                <a:tab pos="120650" algn="l"/>
              </a:tabLst>
            </a:pPr>
            <a:r>
              <a:rPr sz="2400" dirty="0">
                <a:latin typeface="Times New Roman"/>
                <a:cs typeface="Times New Roman"/>
              </a:rPr>
              <a:t>The operations for this </a:t>
            </a:r>
            <a:r>
              <a:rPr sz="2400" spc="-5" dirty="0">
                <a:latin typeface="Times New Roman"/>
                <a:cs typeface="Times New Roman"/>
              </a:rPr>
              <a:t>process </a:t>
            </a:r>
            <a:r>
              <a:rPr sz="2400" dirty="0">
                <a:latin typeface="Times New Roman"/>
                <a:cs typeface="Times New Roman"/>
              </a:rPr>
              <a:t>are </a:t>
            </a:r>
            <a:r>
              <a:rPr sz="2400" spc="-5" dirty="0">
                <a:latin typeface="Times New Roman"/>
                <a:cs typeface="Times New Roman"/>
              </a:rPr>
              <a:t>illustrated schematically </a:t>
            </a:r>
            <a:r>
              <a:rPr sz="2400" dirty="0">
                <a:latin typeface="Times New Roman"/>
                <a:cs typeface="Times New Roman"/>
              </a:rPr>
              <a:t>in</a:t>
            </a:r>
            <a:r>
              <a:rPr sz="2400" spc="-100" dirty="0">
                <a:latin typeface="Times New Roman"/>
                <a:cs typeface="Times New Roman"/>
              </a:rPr>
              <a:t> </a:t>
            </a:r>
            <a:r>
              <a:rPr sz="2400" dirty="0">
                <a:latin typeface="Times New Roman"/>
                <a:cs typeface="Times New Roman"/>
              </a:rPr>
              <a:t>Fig.</a:t>
            </a:r>
            <a:endParaRPr sz="2400">
              <a:latin typeface="Times New Roman"/>
              <a:cs typeface="Times New Roman"/>
            </a:endParaRPr>
          </a:p>
        </p:txBody>
      </p:sp>
      <p:sp>
        <p:nvSpPr>
          <p:cNvPr id="4" name="object 4"/>
          <p:cNvSpPr/>
          <p:nvPr/>
        </p:nvSpPr>
        <p:spPr>
          <a:xfrm>
            <a:off x="533400" y="2500365"/>
            <a:ext cx="8305800" cy="321463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47802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 y="685784"/>
            <a:ext cx="9075420" cy="375118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64540" y="5129020"/>
            <a:ext cx="7541895" cy="756920"/>
          </a:xfrm>
          <a:prstGeom prst="rect">
            <a:avLst/>
          </a:prstGeom>
        </p:spPr>
        <p:txBody>
          <a:bodyPr vert="horz" wrap="square" lIns="0" tIns="12700" rIns="0" bIns="0" rtlCol="0">
            <a:spAutoFit/>
          </a:bodyPr>
          <a:lstStyle/>
          <a:p>
            <a:pPr marL="12700" marR="5080">
              <a:lnSpc>
                <a:spcPct val="100000"/>
              </a:lnSpc>
              <a:spcBef>
                <a:spcPts val="100"/>
              </a:spcBef>
              <a:tabLst>
                <a:tab pos="1489075" algn="l"/>
                <a:tab pos="2202815" algn="l"/>
                <a:tab pos="3356610" algn="l"/>
                <a:tab pos="3867150" algn="l"/>
                <a:tab pos="4396105" algn="l"/>
                <a:tab pos="6817995" algn="l"/>
              </a:tabLst>
            </a:pPr>
            <a:r>
              <a:rPr sz="2400" spc="-5" dirty="0">
                <a:latin typeface="Times New Roman"/>
                <a:cs typeface="Times New Roman"/>
              </a:rPr>
              <a:t>Pro</a:t>
            </a:r>
            <a:r>
              <a:rPr sz="2400" dirty="0">
                <a:latin typeface="Times New Roman"/>
                <a:cs typeface="Times New Roman"/>
              </a:rPr>
              <a:t>c</a:t>
            </a:r>
            <a:r>
              <a:rPr sz="2400" spc="5" dirty="0">
                <a:latin typeface="Times New Roman"/>
                <a:cs typeface="Times New Roman"/>
              </a:rPr>
              <a:t>e</a:t>
            </a:r>
            <a:r>
              <a:rPr sz="2400" spc="-5" dirty="0">
                <a:latin typeface="Times New Roman"/>
                <a:cs typeface="Times New Roman"/>
              </a:rPr>
              <a:t>s</a:t>
            </a:r>
            <a:r>
              <a:rPr sz="2400" dirty="0">
                <a:latin typeface="Times New Roman"/>
                <a:cs typeface="Times New Roman"/>
              </a:rPr>
              <a:t>sing	flow	di</a:t>
            </a:r>
            <a:r>
              <a:rPr sz="2400" spc="5" dirty="0">
                <a:latin typeface="Times New Roman"/>
                <a:cs typeface="Times New Roman"/>
              </a:rPr>
              <a:t>a</a:t>
            </a:r>
            <a:r>
              <a:rPr sz="2400" dirty="0">
                <a:latin typeface="Times New Roman"/>
                <a:cs typeface="Times New Roman"/>
              </a:rPr>
              <a:t>gram	for	the	</a:t>
            </a:r>
            <a:r>
              <a:rPr sz="2400" spc="-5" dirty="0">
                <a:latin typeface="Times New Roman"/>
                <a:cs typeface="Times New Roman"/>
              </a:rPr>
              <a:t>so</a:t>
            </a:r>
            <a:r>
              <a:rPr sz="2400" dirty="0">
                <a:latin typeface="Times New Roman"/>
                <a:cs typeface="Times New Roman"/>
              </a:rPr>
              <a:t>lven</a:t>
            </a:r>
            <a:r>
              <a:rPr sz="2400" spc="-10" dirty="0">
                <a:latin typeface="Times New Roman"/>
                <a:cs typeface="Times New Roman"/>
              </a:rPr>
              <a:t>t</a:t>
            </a:r>
            <a:r>
              <a:rPr sz="2400" spc="-5" dirty="0">
                <a:latin typeface="Times New Roman"/>
                <a:cs typeface="Times New Roman"/>
              </a:rPr>
              <a:t>-</a:t>
            </a:r>
            <a:r>
              <a:rPr sz="2400" dirty="0">
                <a:latin typeface="Times New Roman"/>
                <a:cs typeface="Times New Roman"/>
              </a:rPr>
              <a:t>r</a:t>
            </a:r>
            <a:r>
              <a:rPr sz="2400" spc="5" dirty="0">
                <a:latin typeface="Times New Roman"/>
                <a:cs typeface="Times New Roman"/>
              </a:rPr>
              <a:t>e</a:t>
            </a:r>
            <a:r>
              <a:rPr sz="2400" spc="-20" dirty="0">
                <a:latin typeface="Times New Roman"/>
                <a:cs typeface="Times New Roman"/>
              </a:rPr>
              <a:t>m</a:t>
            </a:r>
            <a:r>
              <a:rPr sz="2400" dirty="0">
                <a:latin typeface="Times New Roman"/>
                <a:cs typeface="Times New Roman"/>
              </a:rPr>
              <a:t>ov</a:t>
            </a:r>
            <a:r>
              <a:rPr sz="2400" spc="5" dirty="0">
                <a:latin typeface="Times New Roman"/>
                <a:cs typeface="Times New Roman"/>
              </a:rPr>
              <a:t>a</a:t>
            </a:r>
            <a:r>
              <a:rPr sz="2400" dirty="0">
                <a:latin typeface="Times New Roman"/>
                <a:cs typeface="Times New Roman"/>
              </a:rPr>
              <a:t>ble	liq</a:t>
            </a:r>
            <a:r>
              <a:rPr sz="2400" spc="-10" dirty="0">
                <a:latin typeface="Times New Roman"/>
                <a:cs typeface="Times New Roman"/>
              </a:rPr>
              <a:t>u</a:t>
            </a:r>
            <a:r>
              <a:rPr sz="2400" dirty="0">
                <a:latin typeface="Times New Roman"/>
                <a:cs typeface="Times New Roman"/>
              </a:rPr>
              <a:t>id  penetrant</a:t>
            </a:r>
            <a:r>
              <a:rPr sz="2400" spc="-40" dirty="0">
                <a:latin typeface="Times New Roman"/>
                <a:cs typeface="Times New Roman"/>
              </a:rPr>
              <a:t> </a:t>
            </a:r>
            <a:r>
              <a:rPr sz="2400" dirty="0">
                <a:latin typeface="Times New Roman"/>
                <a:cs typeface="Times New Roman"/>
              </a:rPr>
              <a:t>system</a:t>
            </a:r>
            <a:endParaRPr sz="2400">
              <a:latin typeface="Times New Roman"/>
              <a:cs typeface="Times New Roman"/>
            </a:endParaRPr>
          </a:p>
        </p:txBody>
      </p:sp>
    </p:spTree>
    <p:extLst>
      <p:ext uri="{BB962C8B-B14F-4D97-AF65-F5344CB8AC3E}">
        <p14:creationId xmlns:p14="http://schemas.microsoft.com/office/powerpoint/2010/main" val="2665875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762000"/>
            <a:ext cx="3587115" cy="2286000"/>
          </a:xfrm>
          <a:custGeom>
            <a:avLst/>
            <a:gdLst/>
            <a:ahLst/>
            <a:cxnLst/>
            <a:rect l="l" t="t" r="r" b="b"/>
            <a:pathLst>
              <a:path w="3587115" h="2286000">
                <a:moveTo>
                  <a:pt x="0" y="2285999"/>
                </a:moveTo>
                <a:lnTo>
                  <a:pt x="3586977" y="2285999"/>
                </a:lnTo>
                <a:lnTo>
                  <a:pt x="3586977" y="0"/>
                </a:lnTo>
                <a:lnTo>
                  <a:pt x="0" y="0"/>
                </a:lnTo>
                <a:lnTo>
                  <a:pt x="0" y="2285999"/>
                </a:lnTo>
                <a:close/>
              </a:path>
            </a:pathLst>
          </a:custGeom>
          <a:ln w="9524">
            <a:solidFill>
              <a:srgbClr val="000000"/>
            </a:solidFill>
          </a:ln>
        </p:spPr>
        <p:txBody>
          <a:bodyPr wrap="square" lIns="0" tIns="0" rIns="0" bIns="0" rtlCol="0"/>
          <a:lstStyle/>
          <a:p>
            <a:endParaRPr/>
          </a:p>
        </p:txBody>
      </p:sp>
      <p:sp>
        <p:nvSpPr>
          <p:cNvPr id="3" name="object 3"/>
          <p:cNvSpPr txBox="1"/>
          <p:nvPr/>
        </p:nvSpPr>
        <p:spPr>
          <a:xfrm>
            <a:off x="320040" y="920237"/>
            <a:ext cx="1791335" cy="452120"/>
          </a:xfrm>
          <a:prstGeom prst="rect">
            <a:avLst/>
          </a:prstGeom>
        </p:spPr>
        <p:txBody>
          <a:bodyPr vert="horz" wrap="square" lIns="0" tIns="12065" rIns="0" bIns="0" rtlCol="0">
            <a:spAutoFit/>
          </a:bodyPr>
          <a:lstStyle/>
          <a:p>
            <a:pPr>
              <a:lnSpc>
                <a:spcPct val="100000"/>
              </a:lnSpc>
              <a:spcBef>
                <a:spcPts val="95"/>
              </a:spcBef>
            </a:pPr>
            <a:r>
              <a:rPr sz="2800" b="1" spc="-5" dirty="0">
                <a:latin typeface="Times New Roman"/>
                <a:cs typeface="Times New Roman"/>
              </a:rPr>
              <a:t>Advantages</a:t>
            </a:r>
            <a:endParaRPr sz="2800">
              <a:latin typeface="Times New Roman"/>
              <a:cs typeface="Times New Roman"/>
            </a:endParaRPr>
          </a:p>
        </p:txBody>
      </p:sp>
      <p:sp>
        <p:nvSpPr>
          <p:cNvPr id="4" name="object 4"/>
          <p:cNvSpPr txBox="1"/>
          <p:nvPr/>
        </p:nvSpPr>
        <p:spPr>
          <a:xfrm>
            <a:off x="320040" y="1615181"/>
            <a:ext cx="3311525" cy="1013460"/>
          </a:xfrm>
          <a:prstGeom prst="rect">
            <a:avLst/>
          </a:prstGeom>
        </p:spPr>
        <p:txBody>
          <a:bodyPr vert="horz" wrap="square" lIns="0" tIns="12700" rIns="0" bIns="0" rtlCol="0">
            <a:spAutoFit/>
          </a:bodyPr>
          <a:lstStyle/>
          <a:p>
            <a:pPr marL="342265" indent="-342265">
              <a:lnSpc>
                <a:spcPct val="100000"/>
              </a:lnSpc>
              <a:spcBef>
                <a:spcPts val="100"/>
              </a:spcBef>
              <a:buFont typeface="Arial"/>
              <a:buChar char="•"/>
              <a:tabLst>
                <a:tab pos="342265" algn="l"/>
                <a:tab pos="342900" algn="l"/>
              </a:tabLst>
            </a:pPr>
            <a:r>
              <a:rPr sz="2400" dirty="0">
                <a:latin typeface="Times New Roman"/>
                <a:cs typeface="Times New Roman"/>
              </a:rPr>
              <a:t>Portability</a:t>
            </a:r>
            <a:endParaRPr sz="2400">
              <a:latin typeface="Times New Roman"/>
              <a:cs typeface="Times New Roman"/>
            </a:endParaRPr>
          </a:p>
          <a:p>
            <a:pPr marL="342265" indent="-342265">
              <a:lnSpc>
                <a:spcPct val="100000"/>
              </a:lnSpc>
              <a:spcBef>
                <a:spcPts val="2020"/>
              </a:spcBef>
              <a:buFont typeface="Arial"/>
              <a:buChar char="•"/>
              <a:tabLst>
                <a:tab pos="342265" algn="l"/>
                <a:tab pos="342900" algn="l"/>
              </a:tabLst>
            </a:pPr>
            <a:r>
              <a:rPr sz="2400" spc="-5" dirty="0">
                <a:latin typeface="Times New Roman"/>
                <a:cs typeface="Times New Roman"/>
              </a:rPr>
              <a:t>No </a:t>
            </a:r>
            <a:r>
              <a:rPr sz="2400" dirty="0">
                <a:latin typeface="Times New Roman"/>
                <a:cs typeface="Times New Roman"/>
              </a:rPr>
              <a:t>water supply</a:t>
            </a:r>
            <a:r>
              <a:rPr sz="2400" spc="-90" dirty="0">
                <a:latin typeface="Times New Roman"/>
                <a:cs typeface="Times New Roman"/>
              </a:rPr>
              <a:t> </a:t>
            </a:r>
            <a:r>
              <a:rPr sz="2400" dirty="0">
                <a:latin typeface="Times New Roman"/>
                <a:cs typeface="Times New Roman"/>
              </a:rPr>
              <a:t>needed</a:t>
            </a:r>
            <a:endParaRPr sz="2400">
              <a:latin typeface="Times New Roman"/>
              <a:cs typeface="Times New Roman"/>
            </a:endParaRPr>
          </a:p>
        </p:txBody>
      </p:sp>
      <p:sp>
        <p:nvSpPr>
          <p:cNvPr id="5" name="object 5"/>
          <p:cNvSpPr/>
          <p:nvPr/>
        </p:nvSpPr>
        <p:spPr>
          <a:xfrm>
            <a:off x="4114800" y="762009"/>
            <a:ext cx="4730115" cy="4119879"/>
          </a:xfrm>
          <a:custGeom>
            <a:avLst/>
            <a:gdLst/>
            <a:ahLst/>
            <a:cxnLst/>
            <a:rect l="l" t="t" r="r" b="b"/>
            <a:pathLst>
              <a:path w="4730115" h="4119879">
                <a:moveTo>
                  <a:pt x="0" y="4119493"/>
                </a:moveTo>
                <a:lnTo>
                  <a:pt x="4729977" y="4119493"/>
                </a:lnTo>
                <a:lnTo>
                  <a:pt x="4729977" y="0"/>
                </a:lnTo>
                <a:lnTo>
                  <a:pt x="0" y="0"/>
                </a:lnTo>
                <a:lnTo>
                  <a:pt x="0" y="4119493"/>
                </a:lnTo>
                <a:close/>
              </a:path>
            </a:pathLst>
          </a:custGeom>
          <a:ln w="9524">
            <a:solidFill>
              <a:srgbClr val="000000"/>
            </a:solidFill>
          </a:ln>
        </p:spPr>
        <p:txBody>
          <a:bodyPr wrap="square" lIns="0" tIns="0" rIns="0" bIns="0" rtlCol="0"/>
          <a:lstStyle/>
          <a:p>
            <a:endParaRPr/>
          </a:p>
        </p:txBody>
      </p:sp>
      <p:sp>
        <p:nvSpPr>
          <p:cNvPr id="6" name="object 6"/>
          <p:cNvSpPr txBox="1">
            <a:spLocks noGrp="1"/>
          </p:cNvSpPr>
          <p:nvPr>
            <p:ph type="title"/>
          </p:nvPr>
        </p:nvSpPr>
        <p:spPr>
          <a:xfrm>
            <a:off x="4206878" y="897283"/>
            <a:ext cx="2955922" cy="443070"/>
          </a:xfrm>
          <a:prstGeom prst="rect">
            <a:avLst/>
          </a:prstGeom>
        </p:spPr>
        <p:txBody>
          <a:bodyPr vert="horz" wrap="square" lIns="0" tIns="12065" rIns="0" bIns="0" rtlCol="0">
            <a:spAutoFit/>
          </a:bodyPr>
          <a:lstStyle/>
          <a:p>
            <a:pPr>
              <a:lnSpc>
                <a:spcPct val="100000"/>
              </a:lnSpc>
              <a:spcBef>
                <a:spcPts val="95"/>
              </a:spcBef>
            </a:pPr>
            <a:r>
              <a:rPr sz="2800" b="1" spc="-5" dirty="0">
                <a:latin typeface="Times New Roman"/>
                <a:cs typeface="Times New Roman"/>
              </a:rPr>
              <a:t>Di</a:t>
            </a:r>
            <a:r>
              <a:rPr sz="2800" b="1" dirty="0">
                <a:latin typeface="Times New Roman"/>
                <a:cs typeface="Times New Roman"/>
              </a:rPr>
              <a:t>sa</a:t>
            </a:r>
            <a:r>
              <a:rPr sz="2800" b="1" spc="-5" dirty="0">
                <a:latin typeface="Times New Roman"/>
                <a:cs typeface="Times New Roman"/>
              </a:rPr>
              <a:t>d</a:t>
            </a:r>
            <a:r>
              <a:rPr sz="2800" b="1" spc="5" dirty="0">
                <a:latin typeface="Times New Roman"/>
                <a:cs typeface="Times New Roman"/>
              </a:rPr>
              <a:t>v</a:t>
            </a:r>
            <a:r>
              <a:rPr sz="2800" b="1" dirty="0">
                <a:latin typeface="Times New Roman"/>
                <a:cs typeface="Times New Roman"/>
              </a:rPr>
              <a:t>a</a:t>
            </a:r>
            <a:r>
              <a:rPr sz="2800" b="1" spc="-5" dirty="0">
                <a:latin typeface="Times New Roman"/>
                <a:cs typeface="Times New Roman"/>
              </a:rPr>
              <a:t>n</a:t>
            </a:r>
            <a:r>
              <a:rPr sz="2800" b="1" spc="5" dirty="0">
                <a:latin typeface="Times New Roman"/>
                <a:cs typeface="Times New Roman"/>
              </a:rPr>
              <a:t>t</a:t>
            </a:r>
            <a:r>
              <a:rPr sz="2800" b="1" dirty="0">
                <a:latin typeface="Times New Roman"/>
                <a:cs typeface="Times New Roman"/>
              </a:rPr>
              <a:t>ag</a:t>
            </a:r>
            <a:r>
              <a:rPr sz="2800" b="1" spc="-5" dirty="0">
                <a:latin typeface="Times New Roman"/>
                <a:cs typeface="Times New Roman"/>
              </a:rPr>
              <a:t>es</a:t>
            </a:r>
            <a:endParaRPr sz="2800" dirty="0">
              <a:latin typeface="Times New Roman"/>
              <a:cs typeface="Times New Roman"/>
            </a:endParaRPr>
          </a:p>
        </p:txBody>
      </p:sp>
      <p:sp>
        <p:nvSpPr>
          <p:cNvPr id="7" name="object 7"/>
          <p:cNvSpPr txBox="1"/>
          <p:nvPr/>
        </p:nvSpPr>
        <p:spPr>
          <a:xfrm>
            <a:off x="4206869" y="1545077"/>
            <a:ext cx="4561840" cy="3171825"/>
          </a:xfrm>
          <a:prstGeom prst="rect">
            <a:avLst/>
          </a:prstGeom>
        </p:spPr>
        <p:txBody>
          <a:bodyPr vert="horz" wrap="square" lIns="0" tIns="12700" rIns="0" bIns="0" rtlCol="0">
            <a:spAutoFit/>
          </a:bodyPr>
          <a:lstStyle/>
          <a:p>
            <a:pPr marL="342900" indent="-343535">
              <a:lnSpc>
                <a:spcPct val="100000"/>
              </a:lnSpc>
              <a:spcBef>
                <a:spcPts val="100"/>
              </a:spcBef>
              <a:buFont typeface="Arial"/>
              <a:buChar char="•"/>
              <a:tabLst>
                <a:tab pos="342900" algn="l"/>
                <a:tab pos="343535" algn="l"/>
              </a:tabLst>
            </a:pPr>
            <a:r>
              <a:rPr sz="2400" dirty="0">
                <a:latin typeface="Times New Roman"/>
                <a:cs typeface="Times New Roman"/>
              </a:rPr>
              <a:t>Not suited to batch</a:t>
            </a:r>
            <a:r>
              <a:rPr sz="2400" spc="-70" dirty="0">
                <a:latin typeface="Times New Roman"/>
                <a:cs typeface="Times New Roman"/>
              </a:rPr>
              <a:t> </a:t>
            </a:r>
            <a:r>
              <a:rPr sz="2400" dirty="0">
                <a:latin typeface="Times New Roman"/>
                <a:cs typeface="Times New Roman"/>
              </a:rPr>
              <a:t>testing</a:t>
            </a:r>
            <a:endParaRPr sz="2400">
              <a:latin typeface="Times New Roman"/>
              <a:cs typeface="Times New Roman"/>
            </a:endParaRPr>
          </a:p>
          <a:p>
            <a:pPr marL="342900" marR="6350" indent="-343535">
              <a:lnSpc>
                <a:spcPct val="140000"/>
              </a:lnSpc>
              <a:spcBef>
                <a:spcPts val="580"/>
              </a:spcBef>
              <a:buFont typeface="Arial"/>
              <a:buChar char="•"/>
              <a:tabLst>
                <a:tab pos="342900" algn="l"/>
                <a:tab pos="343535" algn="l"/>
                <a:tab pos="1644014" algn="l"/>
                <a:tab pos="2453640" algn="l"/>
                <a:tab pos="3517900" algn="l"/>
                <a:tab pos="4006850" algn="l"/>
              </a:tabLst>
            </a:pPr>
            <a:r>
              <a:rPr sz="2400" dirty="0">
                <a:latin typeface="Times New Roman"/>
                <a:cs typeface="Times New Roman"/>
              </a:rPr>
              <a:t>Requires	</a:t>
            </a:r>
            <a:r>
              <a:rPr sz="2400" spc="-10" dirty="0">
                <a:latin typeface="Times New Roman"/>
                <a:cs typeface="Times New Roman"/>
              </a:rPr>
              <a:t>h</a:t>
            </a:r>
            <a:r>
              <a:rPr sz="2400" dirty="0">
                <a:latin typeface="Times New Roman"/>
                <a:cs typeface="Times New Roman"/>
              </a:rPr>
              <a:t>and	wip</a:t>
            </a:r>
            <a:r>
              <a:rPr sz="2400" spc="5" dirty="0">
                <a:latin typeface="Times New Roman"/>
                <a:cs typeface="Times New Roman"/>
              </a:rPr>
              <a:t>i</a:t>
            </a:r>
            <a:r>
              <a:rPr sz="2400" dirty="0">
                <a:latin typeface="Times New Roman"/>
                <a:cs typeface="Times New Roman"/>
              </a:rPr>
              <a:t>ng	</a:t>
            </a:r>
            <a:r>
              <a:rPr sz="2400" spc="-5" dirty="0">
                <a:latin typeface="Times New Roman"/>
                <a:cs typeface="Times New Roman"/>
              </a:rPr>
              <a:t>so</a:t>
            </a:r>
            <a:r>
              <a:rPr sz="2400" dirty="0">
                <a:latin typeface="Times New Roman"/>
                <a:cs typeface="Times New Roman"/>
              </a:rPr>
              <a:t>	ti</a:t>
            </a:r>
            <a:r>
              <a:rPr sz="2400" spc="-20" dirty="0">
                <a:latin typeface="Times New Roman"/>
                <a:cs typeface="Times New Roman"/>
              </a:rPr>
              <a:t>m</a:t>
            </a:r>
            <a:r>
              <a:rPr sz="2400" dirty="0">
                <a:latin typeface="Times New Roman"/>
                <a:cs typeface="Times New Roman"/>
              </a:rPr>
              <a:t>e  </a:t>
            </a:r>
            <a:r>
              <a:rPr sz="2400" spc="-5" dirty="0">
                <a:latin typeface="Times New Roman"/>
                <a:cs typeface="Times New Roman"/>
              </a:rPr>
              <a:t>consuming</a:t>
            </a:r>
            <a:endParaRPr sz="2400">
              <a:latin typeface="Times New Roman"/>
              <a:cs typeface="Times New Roman"/>
            </a:endParaRPr>
          </a:p>
          <a:p>
            <a:pPr marL="342900" indent="-343535">
              <a:lnSpc>
                <a:spcPct val="100000"/>
              </a:lnSpc>
              <a:spcBef>
                <a:spcPts val="1730"/>
              </a:spcBef>
              <a:buFont typeface="Arial"/>
              <a:buChar char="•"/>
              <a:tabLst>
                <a:tab pos="342900" algn="l"/>
                <a:tab pos="343535" algn="l"/>
                <a:tab pos="1379220" algn="l"/>
                <a:tab pos="2971800" algn="l"/>
                <a:tab pos="3869690" algn="l"/>
              </a:tabLst>
            </a:pPr>
            <a:r>
              <a:rPr sz="2400" dirty="0">
                <a:latin typeface="Times New Roman"/>
                <a:cs typeface="Times New Roman"/>
              </a:rPr>
              <a:t>More	expensive	th</a:t>
            </a:r>
            <a:r>
              <a:rPr sz="2400" spc="-15" dirty="0">
                <a:latin typeface="Times New Roman"/>
                <a:cs typeface="Times New Roman"/>
              </a:rPr>
              <a:t>a</a:t>
            </a:r>
            <a:r>
              <a:rPr sz="2400" dirty="0">
                <a:latin typeface="Times New Roman"/>
                <a:cs typeface="Times New Roman"/>
              </a:rPr>
              <a:t>n	water</a:t>
            </a:r>
            <a:endParaRPr sz="2400">
              <a:latin typeface="Times New Roman"/>
              <a:cs typeface="Times New Roman"/>
            </a:endParaRPr>
          </a:p>
          <a:p>
            <a:pPr marL="342900">
              <a:lnSpc>
                <a:spcPct val="100000"/>
              </a:lnSpc>
              <a:spcBef>
                <a:spcPts val="1150"/>
              </a:spcBef>
            </a:pPr>
            <a:r>
              <a:rPr sz="2400" dirty="0">
                <a:latin typeface="Times New Roman"/>
                <a:cs typeface="Times New Roman"/>
              </a:rPr>
              <a:t>washable</a:t>
            </a:r>
            <a:endParaRPr sz="2400">
              <a:latin typeface="Times New Roman"/>
              <a:cs typeface="Times New Roman"/>
            </a:endParaRPr>
          </a:p>
          <a:p>
            <a:pPr marL="342900" indent="-343535">
              <a:lnSpc>
                <a:spcPct val="100000"/>
              </a:lnSpc>
              <a:spcBef>
                <a:spcPts val="1730"/>
              </a:spcBef>
              <a:buFont typeface="Arial"/>
              <a:buChar char="•"/>
              <a:tabLst>
                <a:tab pos="342900" algn="l"/>
                <a:tab pos="343535" algn="l"/>
              </a:tabLst>
            </a:pPr>
            <a:r>
              <a:rPr sz="2400" dirty="0">
                <a:latin typeface="Times New Roman"/>
                <a:cs typeface="Times New Roman"/>
              </a:rPr>
              <a:t>Potentially hazardous</a:t>
            </a:r>
            <a:r>
              <a:rPr sz="2400" spc="-80" dirty="0">
                <a:latin typeface="Times New Roman"/>
                <a:cs typeface="Times New Roman"/>
              </a:rPr>
              <a:t> </a:t>
            </a:r>
            <a:r>
              <a:rPr sz="2400" spc="-5" dirty="0">
                <a:latin typeface="Times New Roman"/>
                <a:cs typeface="Times New Roman"/>
              </a:rPr>
              <a:t>chemicals</a:t>
            </a:r>
            <a:endParaRPr sz="2400">
              <a:latin typeface="Times New Roman"/>
              <a:cs typeface="Times New Roman"/>
            </a:endParaRPr>
          </a:p>
        </p:txBody>
      </p:sp>
    </p:spTree>
    <p:extLst>
      <p:ext uri="{BB962C8B-B14F-4D97-AF65-F5344CB8AC3E}">
        <p14:creationId xmlns:p14="http://schemas.microsoft.com/office/powerpoint/2010/main" val="620772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938" y="487209"/>
            <a:ext cx="8568055" cy="514350"/>
          </a:xfrm>
          <a:prstGeom prst="rect">
            <a:avLst/>
          </a:prstGeom>
        </p:spPr>
        <p:txBody>
          <a:bodyPr vert="horz" wrap="square" lIns="0" tIns="13335" rIns="0" bIns="0" rtlCol="0">
            <a:spAutoFit/>
          </a:bodyPr>
          <a:lstStyle/>
          <a:p>
            <a:pPr marL="12700">
              <a:lnSpc>
                <a:spcPct val="100000"/>
              </a:lnSpc>
              <a:spcBef>
                <a:spcPts val="105"/>
              </a:spcBef>
            </a:pPr>
            <a:r>
              <a:rPr sz="3200" b="1" dirty="0">
                <a:latin typeface="Times New Roman"/>
                <a:cs typeface="Times New Roman"/>
              </a:rPr>
              <a:t>3. Post-emulsifiable penetrant (methods B and</a:t>
            </a:r>
            <a:r>
              <a:rPr sz="3200" b="1" spc="-150" dirty="0">
                <a:latin typeface="Times New Roman"/>
                <a:cs typeface="Times New Roman"/>
              </a:rPr>
              <a:t> </a:t>
            </a:r>
            <a:r>
              <a:rPr sz="3200" b="1" dirty="0">
                <a:latin typeface="Times New Roman"/>
                <a:cs typeface="Times New Roman"/>
              </a:rPr>
              <a:t>D)</a:t>
            </a:r>
            <a:endParaRPr sz="3200" dirty="0">
              <a:latin typeface="Times New Roman"/>
              <a:cs typeface="Times New Roman"/>
            </a:endParaRPr>
          </a:p>
        </p:txBody>
      </p:sp>
      <p:sp>
        <p:nvSpPr>
          <p:cNvPr id="3" name="object 3"/>
          <p:cNvSpPr txBox="1"/>
          <p:nvPr/>
        </p:nvSpPr>
        <p:spPr>
          <a:xfrm>
            <a:off x="243332" y="923860"/>
            <a:ext cx="8743315" cy="5631815"/>
          </a:xfrm>
          <a:prstGeom prst="rect">
            <a:avLst/>
          </a:prstGeom>
        </p:spPr>
        <p:txBody>
          <a:bodyPr vert="horz" wrap="square" lIns="0" tIns="240665" rIns="0" bIns="0" rtlCol="0">
            <a:spAutoFit/>
          </a:bodyPr>
          <a:lstStyle/>
          <a:p>
            <a:pPr marL="12700">
              <a:lnSpc>
                <a:spcPct val="100000"/>
              </a:lnSpc>
              <a:spcBef>
                <a:spcPts val="1895"/>
              </a:spcBef>
            </a:pPr>
            <a:r>
              <a:rPr sz="2800" b="1" spc="-5" dirty="0">
                <a:latin typeface="Times New Roman"/>
                <a:cs typeface="Times New Roman"/>
              </a:rPr>
              <a:t>Emulsifiers</a:t>
            </a:r>
            <a:endParaRPr sz="2800">
              <a:latin typeface="Times New Roman"/>
              <a:cs typeface="Times New Roman"/>
            </a:endParaRPr>
          </a:p>
          <a:p>
            <a:pPr marL="12700" marR="5080">
              <a:lnSpc>
                <a:spcPct val="150000"/>
              </a:lnSpc>
              <a:spcBef>
                <a:spcPts val="100"/>
              </a:spcBef>
              <a:buFont typeface="Arial"/>
              <a:buChar char="•"/>
              <a:tabLst>
                <a:tab pos="195580" algn="l"/>
              </a:tabLst>
            </a:pPr>
            <a:r>
              <a:rPr sz="2400" spc="-5" dirty="0">
                <a:latin typeface="Times New Roman"/>
                <a:cs typeface="Times New Roman"/>
              </a:rPr>
              <a:t>Emulsifiers </a:t>
            </a:r>
            <a:r>
              <a:rPr sz="2400" dirty="0">
                <a:latin typeface="Times New Roman"/>
                <a:cs typeface="Times New Roman"/>
              </a:rPr>
              <a:t>are </a:t>
            </a:r>
            <a:r>
              <a:rPr sz="2400" spc="-5" dirty="0">
                <a:latin typeface="Times New Roman"/>
                <a:cs typeface="Times New Roman"/>
              </a:rPr>
              <a:t>liquids </a:t>
            </a:r>
            <a:r>
              <a:rPr sz="2400" dirty="0">
                <a:latin typeface="Times New Roman"/>
                <a:cs typeface="Times New Roman"/>
              </a:rPr>
              <a:t>used to </a:t>
            </a:r>
            <a:r>
              <a:rPr sz="2400" spc="-5" dirty="0">
                <a:latin typeface="Times New Roman"/>
                <a:cs typeface="Times New Roman"/>
              </a:rPr>
              <a:t>render excess penetrant </a:t>
            </a:r>
            <a:r>
              <a:rPr sz="2400" dirty="0">
                <a:latin typeface="Times New Roman"/>
                <a:cs typeface="Times New Roman"/>
              </a:rPr>
              <a:t>on </a:t>
            </a:r>
            <a:r>
              <a:rPr sz="2400" spc="-5" dirty="0">
                <a:latin typeface="Times New Roman"/>
                <a:cs typeface="Times New Roman"/>
              </a:rPr>
              <a:t>the </a:t>
            </a:r>
            <a:r>
              <a:rPr sz="2400" dirty="0">
                <a:latin typeface="Times New Roman"/>
                <a:cs typeface="Times New Roman"/>
              </a:rPr>
              <a:t>surface  of a work-piece water</a:t>
            </a:r>
            <a:r>
              <a:rPr sz="2400" spc="-40" dirty="0">
                <a:latin typeface="Times New Roman"/>
                <a:cs typeface="Times New Roman"/>
              </a:rPr>
              <a:t> </a:t>
            </a:r>
            <a:r>
              <a:rPr sz="2400" dirty="0">
                <a:latin typeface="Times New Roman"/>
                <a:cs typeface="Times New Roman"/>
              </a:rPr>
              <a:t>washable.</a:t>
            </a:r>
            <a:endParaRPr sz="2400">
              <a:latin typeface="Times New Roman"/>
              <a:cs typeface="Times New Roman"/>
            </a:endParaRPr>
          </a:p>
          <a:p>
            <a:pPr marL="12700" marR="5080">
              <a:lnSpc>
                <a:spcPct val="150000"/>
              </a:lnSpc>
              <a:buFont typeface="Arial"/>
              <a:buChar char="•"/>
              <a:tabLst>
                <a:tab pos="120650" algn="l"/>
              </a:tabLst>
            </a:pPr>
            <a:r>
              <a:rPr sz="2400" dirty="0">
                <a:latin typeface="Times New Roman"/>
                <a:cs typeface="Times New Roman"/>
              </a:rPr>
              <a:t>There are </a:t>
            </a:r>
            <a:r>
              <a:rPr sz="2400" spc="-5" dirty="0">
                <a:latin typeface="Times New Roman"/>
                <a:cs typeface="Times New Roman"/>
              </a:rPr>
              <a:t>two methods used </a:t>
            </a:r>
            <a:r>
              <a:rPr sz="2400" dirty="0">
                <a:latin typeface="Times New Roman"/>
                <a:cs typeface="Times New Roman"/>
              </a:rPr>
              <a:t>in </a:t>
            </a:r>
            <a:r>
              <a:rPr sz="2400" spc="-5" dirty="0">
                <a:latin typeface="Times New Roman"/>
                <a:cs typeface="Times New Roman"/>
              </a:rPr>
              <a:t>the post-emulsifiable method: method  B, </a:t>
            </a:r>
            <a:r>
              <a:rPr sz="2400" dirty="0">
                <a:latin typeface="Times New Roman"/>
                <a:cs typeface="Times New Roman"/>
              </a:rPr>
              <a:t>lipophilic, and </a:t>
            </a:r>
            <a:r>
              <a:rPr sz="2400" spc="-5" dirty="0">
                <a:latin typeface="Times New Roman"/>
                <a:cs typeface="Times New Roman"/>
              </a:rPr>
              <a:t>method D,</a:t>
            </a:r>
            <a:r>
              <a:rPr sz="2400" spc="-30" dirty="0">
                <a:latin typeface="Times New Roman"/>
                <a:cs typeface="Times New Roman"/>
              </a:rPr>
              <a:t> </a:t>
            </a:r>
            <a:r>
              <a:rPr sz="2400" dirty="0">
                <a:latin typeface="Times New Roman"/>
                <a:cs typeface="Times New Roman"/>
              </a:rPr>
              <a:t>hydrophilic.</a:t>
            </a:r>
            <a:endParaRPr sz="2400">
              <a:latin typeface="Times New Roman"/>
              <a:cs typeface="Times New Roman"/>
            </a:endParaRPr>
          </a:p>
          <a:p>
            <a:pPr marL="120014" indent="-107950">
              <a:lnSpc>
                <a:spcPct val="100000"/>
              </a:lnSpc>
              <a:spcBef>
                <a:spcPts val="1445"/>
              </a:spcBef>
              <a:buFont typeface="Arial"/>
              <a:buChar char="•"/>
              <a:tabLst>
                <a:tab pos="120650" algn="l"/>
              </a:tabLst>
            </a:pPr>
            <a:r>
              <a:rPr sz="2400" spc="-5" dirty="0">
                <a:latin typeface="Times New Roman"/>
                <a:cs typeface="Times New Roman"/>
              </a:rPr>
              <a:t>Both</a:t>
            </a:r>
            <a:r>
              <a:rPr sz="2400" spc="155" dirty="0">
                <a:latin typeface="Times New Roman"/>
                <a:cs typeface="Times New Roman"/>
              </a:rPr>
              <a:t> </a:t>
            </a:r>
            <a:r>
              <a:rPr sz="2400" dirty="0">
                <a:latin typeface="Times New Roman"/>
                <a:cs typeface="Times New Roman"/>
              </a:rPr>
              <a:t>can</a:t>
            </a:r>
            <a:r>
              <a:rPr sz="2400" spc="145" dirty="0">
                <a:latin typeface="Times New Roman"/>
                <a:cs typeface="Times New Roman"/>
              </a:rPr>
              <a:t> </a:t>
            </a:r>
            <a:r>
              <a:rPr sz="2400" spc="-5" dirty="0">
                <a:latin typeface="Times New Roman"/>
                <a:cs typeface="Times New Roman"/>
              </a:rPr>
              <a:t>act</a:t>
            </a:r>
            <a:r>
              <a:rPr sz="2400" spc="165" dirty="0">
                <a:latin typeface="Times New Roman"/>
                <a:cs typeface="Times New Roman"/>
              </a:rPr>
              <a:t> </a:t>
            </a:r>
            <a:r>
              <a:rPr sz="2400" dirty="0">
                <a:latin typeface="Times New Roman"/>
                <a:cs typeface="Times New Roman"/>
              </a:rPr>
              <a:t>over</a:t>
            </a:r>
            <a:r>
              <a:rPr sz="2400" spc="150" dirty="0">
                <a:latin typeface="Times New Roman"/>
                <a:cs typeface="Times New Roman"/>
              </a:rPr>
              <a:t> </a:t>
            </a:r>
            <a:r>
              <a:rPr sz="2400" dirty="0">
                <a:latin typeface="Times New Roman"/>
                <a:cs typeface="Times New Roman"/>
              </a:rPr>
              <a:t>a</a:t>
            </a:r>
            <a:r>
              <a:rPr sz="2400" spc="160" dirty="0">
                <a:latin typeface="Times New Roman"/>
                <a:cs typeface="Times New Roman"/>
              </a:rPr>
              <a:t> </a:t>
            </a:r>
            <a:r>
              <a:rPr sz="2400" spc="-5" dirty="0">
                <a:latin typeface="Times New Roman"/>
                <a:cs typeface="Times New Roman"/>
              </a:rPr>
              <a:t>range</a:t>
            </a:r>
            <a:r>
              <a:rPr sz="2400" spc="155" dirty="0">
                <a:latin typeface="Times New Roman"/>
                <a:cs typeface="Times New Roman"/>
              </a:rPr>
              <a:t> </a:t>
            </a:r>
            <a:r>
              <a:rPr sz="2400" spc="-5" dirty="0">
                <a:latin typeface="Times New Roman"/>
                <a:cs typeface="Times New Roman"/>
              </a:rPr>
              <a:t>of</a:t>
            </a:r>
            <a:r>
              <a:rPr sz="2400" spc="150" dirty="0">
                <a:latin typeface="Times New Roman"/>
                <a:cs typeface="Times New Roman"/>
              </a:rPr>
              <a:t> </a:t>
            </a:r>
            <a:r>
              <a:rPr sz="2400" spc="-5" dirty="0">
                <a:latin typeface="Times New Roman"/>
                <a:cs typeface="Times New Roman"/>
              </a:rPr>
              <a:t>durations</a:t>
            </a:r>
            <a:r>
              <a:rPr sz="2400" spc="160" dirty="0">
                <a:latin typeface="Times New Roman"/>
                <a:cs typeface="Times New Roman"/>
              </a:rPr>
              <a:t> </a:t>
            </a:r>
            <a:r>
              <a:rPr sz="2400" dirty="0">
                <a:latin typeface="Times New Roman"/>
                <a:cs typeface="Times New Roman"/>
              </a:rPr>
              <a:t>from</a:t>
            </a:r>
            <a:r>
              <a:rPr sz="2400" spc="140" dirty="0">
                <a:latin typeface="Times New Roman"/>
                <a:cs typeface="Times New Roman"/>
              </a:rPr>
              <a:t> </a:t>
            </a:r>
            <a:r>
              <a:rPr sz="2400" dirty="0">
                <a:latin typeface="Times New Roman"/>
                <a:cs typeface="Times New Roman"/>
              </a:rPr>
              <a:t>a</a:t>
            </a:r>
            <a:r>
              <a:rPr sz="2400" spc="160" dirty="0">
                <a:latin typeface="Times New Roman"/>
                <a:cs typeface="Times New Roman"/>
              </a:rPr>
              <a:t> </a:t>
            </a:r>
            <a:r>
              <a:rPr sz="2400" dirty="0">
                <a:latin typeface="Times New Roman"/>
                <a:cs typeface="Times New Roman"/>
              </a:rPr>
              <a:t>few</a:t>
            </a:r>
            <a:r>
              <a:rPr sz="2400" spc="155" dirty="0">
                <a:latin typeface="Times New Roman"/>
                <a:cs typeface="Times New Roman"/>
              </a:rPr>
              <a:t> </a:t>
            </a:r>
            <a:r>
              <a:rPr sz="2400" dirty="0">
                <a:latin typeface="Times New Roman"/>
                <a:cs typeface="Times New Roman"/>
              </a:rPr>
              <a:t>seconds</a:t>
            </a:r>
            <a:r>
              <a:rPr sz="2400" spc="160" dirty="0">
                <a:latin typeface="Times New Roman"/>
                <a:cs typeface="Times New Roman"/>
              </a:rPr>
              <a:t> </a:t>
            </a:r>
            <a:r>
              <a:rPr sz="2400" dirty="0">
                <a:latin typeface="Times New Roman"/>
                <a:cs typeface="Times New Roman"/>
              </a:rPr>
              <a:t>to</a:t>
            </a:r>
            <a:r>
              <a:rPr sz="2400" spc="155" dirty="0">
                <a:latin typeface="Times New Roman"/>
                <a:cs typeface="Times New Roman"/>
              </a:rPr>
              <a:t> </a:t>
            </a:r>
            <a:r>
              <a:rPr sz="2400" spc="-5" dirty="0">
                <a:latin typeface="Times New Roman"/>
                <a:cs typeface="Times New Roman"/>
              </a:rPr>
              <a:t>several</a:t>
            </a:r>
            <a:endParaRPr sz="2400">
              <a:latin typeface="Times New Roman"/>
              <a:cs typeface="Times New Roman"/>
            </a:endParaRPr>
          </a:p>
          <a:p>
            <a:pPr marL="12700" algn="just">
              <a:lnSpc>
                <a:spcPct val="100000"/>
              </a:lnSpc>
              <a:spcBef>
                <a:spcPts val="1440"/>
              </a:spcBef>
            </a:pPr>
            <a:r>
              <a:rPr sz="2400" spc="-5" dirty="0">
                <a:latin typeface="Times New Roman"/>
                <a:cs typeface="Times New Roman"/>
              </a:rPr>
              <a:t>minutes, </a:t>
            </a:r>
            <a:r>
              <a:rPr sz="2400" b="1" dirty="0">
                <a:latin typeface="Times New Roman"/>
                <a:cs typeface="Times New Roman"/>
              </a:rPr>
              <a:t>depending</a:t>
            </a:r>
            <a:r>
              <a:rPr sz="2400" b="1" spc="5" dirty="0">
                <a:latin typeface="Times New Roman"/>
                <a:cs typeface="Times New Roman"/>
              </a:rPr>
              <a:t> </a:t>
            </a:r>
            <a:r>
              <a:rPr sz="2400" dirty="0">
                <a:latin typeface="Times New Roman"/>
                <a:cs typeface="Times New Roman"/>
              </a:rPr>
              <a:t>on:</a:t>
            </a:r>
            <a:endParaRPr sz="2400">
              <a:latin typeface="Times New Roman"/>
              <a:cs typeface="Times New Roman"/>
            </a:endParaRPr>
          </a:p>
          <a:p>
            <a:pPr marL="469900" marR="5715" lvl="1" algn="just">
              <a:lnSpc>
                <a:spcPct val="150000"/>
              </a:lnSpc>
              <a:buFont typeface="Arial"/>
              <a:buChar char="•"/>
              <a:tabLst>
                <a:tab pos="653415" algn="l"/>
              </a:tabLst>
            </a:pPr>
            <a:r>
              <a:rPr sz="2400" dirty="0">
                <a:latin typeface="Times New Roman"/>
                <a:cs typeface="Times New Roman"/>
              </a:rPr>
              <a:t>the </a:t>
            </a:r>
            <a:r>
              <a:rPr sz="2400" spc="-20" dirty="0">
                <a:latin typeface="Times New Roman"/>
                <a:cs typeface="Times New Roman"/>
              </a:rPr>
              <a:t>viscosity, </a:t>
            </a:r>
            <a:r>
              <a:rPr sz="2400" spc="-5" dirty="0">
                <a:latin typeface="Times New Roman"/>
                <a:cs typeface="Times New Roman"/>
              </a:rPr>
              <a:t>concentration, </a:t>
            </a:r>
            <a:r>
              <a:rPr sz="2400" spc="-10" dirty="0">
                <a:latin typeface="Times New Roman"/>
                <a:cs typeface="Times New Roman"/>
              </a:rPr>
              <a:t>method </a:t>
            </a:r>
            <a:r>
              <a:rPr sz="2400" dirty="0">
                <a:latin typeface="Times New Roman"/>
                <a:cs typeface="Times New Roman"/>
              </a:rPr>
              <a:t>of </a:t>
            </a:r>
            <a:r>
              <a:rPr sz="2400" spc="-5" dirty="0">
                <a:latin typeface="Times New Roman"/>
                <a:cs typeface="Times New Roman"/>
              </a:rPr>
              <a:t>application, </a:t>
            </a:r>
            <a:r>
              <a:rPr sz="2400" dirty="0">
                <a:latin typeface="Times New Roman"/>
                <a:cs typeface="Times New Roman"/>
              </a:rPr>
              <a:t>and </a:t>
            </a:r>
            <a:r>
              <a:rPr sz="2400" spc="-5" dirty="0">
                <a:latin typeface="Times New Roman"/>
                <a:cs typeface="Times New Roman"/>
              </a:rPr>
              <a:t>chemical  composition </a:t>
            </a:r>
            <a:r>
              <a:rPr sz="2400" dirty="0">
                <a:latin typeface="Times New Roman"/>
                <a:cs typeface="Times New Roman"/>
              </a:rPr>
              <a:t>of the </a:t>
            </a:r>
            <a:r>
              <a:rPr sz="2400" spc="-15" dirty="0">
                <a:latin typeface="Times New Roman"/>
                <a:cs typeface="Times New Roman"/>
              </a:rPr>
              <a:t>emulsifier, </a:t>
            </a:r>
            <a:r>
              <a:rPr sz="2400" dirty="0">
                <a:latin typeface="Times New Roman"/>
                <a:cs typeface="Times New Roman"/>
              </a:rPr>
              <a:t>as </a:t>
            </a:r>
            <a:r>
              <a:rPr sz="2400" spc="-5" dirty="0">
                <a:latin typeface="Times New Roman"/>
                <a:cs typeface="Times New Roman"/>
              </a:rPr>
              <a:t>well </a:t>
            </a:r>
            <a:r>
              <a:rPr sz="2400" dirty="0">
                <a:latin typeface="Times New Roman"/>
                <a:cs typeface="Times New Roman"/>
              </a:rPr>
              <a:t>as on </a:t>
            </a:r>
            <a:r>
              <a:rPr sz="2400" spc="-5" dirty="0">
                <a:latin typeface="Times New Roman"/>
                <a:cs typeface="Times New Roman"/>
              </a:rPr>
              <a:t>the roughness </a:t>
            </a:r>
            <a:r>
              <a:rPr sz="2400" dirty="0">
                <a:latin typeface="Times New Roman"/>
                <a:cs typeface="Times New Roman"/>
              </a:rPr>
              <a:t>of the  workpiece</a:t>
            </a:r>
            <a:r>
              <a:rPr sz="2400" spc="-25" dirty="0">
                <a:latin typeface="Times New Roman"/>
                <a:cs typeface="Times New Roman"/>
              </a:rPr>
              <a:t> </a:t>
            </a:r>
            <a:r>
              <a:rPr sz="2400" dirty="0">
                <a:latin typeface="Times New Roman"/>
                <a:cs typeface="Times New Roman"/>
              </a:rPr>
              <a:t>surface</a:t>
            </a:r>
            <a:endParaRPr sz="2400">
              <a:latin typeface="Times New Roman"/>
              <a:cs typeface="Times New Roman"/>
            </a:endParaRPr>
          </a:p>
        </p:txBody>
      </p:sp>
    </p:spTree>
    <p:extLst>
      <p:ext uri="{BB962C8B-B14F-4D97-AF65-F5344CB8AC3E}">
        <p14:creationId xmlns:p14="http://schemas.microsoft.com/office/powerpoint/2010/main" val="2236586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746" y="176524"/>
            <a:ext cx="5858454" cy="45212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Times New Roman"/>
                <a:cs typeface="Times New Roman"/>
              </a:rPr>
              <a:t>Method B, </a:t>
            </a:r>
            <a:r>
              <a:rPr sz="2800" b="1" dirty="0">
                <a:latin typeface="Times New Roman"/>
                <a:cs typeface="Times New Roman"/>
              </a:rPr>
              <a:t>lipophilic</a:t>
            </a:r>
            <a:r>
              <a:rPr sz="2800" b="1" spc="-25" dirty="0">
                <a:latin typeface="Times New Roman"/>
                <a:cs typeface="Times New Roman"/>
              </a:rPr>
              <a:t> </a:t>
            </a:r>
            <a:r>
              <a:rPr sz="2800" b="1" spc="-5" dirty="0">
                <a:latin typeface="Times New Roman"/>
                <a:cs typeface="Times New Roman"/>
              </a:rPr>
              <a:t>emulsifiers</a:t>
            </a:r>
            <a:endParaRPr sz="2800" dirty="0">
              <a:latin typeface="Times New Roman"/>
              <a:cs typeface="Times New Roman"/>
            </a:endParaRPr>
          </a:p>
        </p:txBody>
      </p:sp>
      <p:sp>
        <p:nvSpPr>
          <p:cNvPr id="3" name="object 3"/>
          <p:cNvSpPr txBox="1"/>
          <p:nvPr/>
        </p:nvSpPr>
        <p:spPr>
          <a:xfrm>
            <a:off x="313740" y="645535"/>
            <a:ext cx="8519160" cy="6062345"/>
          </a:xfrm>
          <a:prstGeom prst="rect">
            <a:avLst/>
          </a:prstGeom>
        </p:spPr>
        <p:txBody>
          <a:bodyPr vert="horz" wrap="square" lIns="0" tIns="12700" rIns="0" bIns="0" rtlCol="0">
            <a:spAutoFit/>
          </a:bodyPr>
          <a:lstStyle/>
          <a:p>
            <a:pPr marL="12700" marR="6985" algn="just">
              <a:lnSpc>
                <a:spcPct val="150100"/>
              </a:lnSpc>
              <a:spcBef>
                <a:spcPts val="100"/>
              </a:spcBef>
              <a:buSzPct val="95833"/>
              <a:buFont typeface="Arial"/>
              <a:buChar char="•"/>
              <a:tabLst>
                <a:tab pos="120650" algn="l"/>
              </a:tabLst>
            </a:pPr>
            <a:r>
              <a:rPr sz="2400" dirty="0">
                <a:latin typeface="Times New Roman"/>
                <a:cs typeface="Times New Roman"/>
              </a:rPr>
              <a:t>Method </a:t>
            </a:r>
            <a:r>
              <a:rPr sz="2400" spc="-5" dirty="0">
                <a:latin typeface="Times New Roman"/>
                <a:cs typeface="Times New Roman"/>
              </a:rPr>
              <a:t>B, lipophilic emulsifiers </a:t>
            </a:r>
            <a:r>
              <a:rPr sz="2400" dirty="0">
                <a:latin typeface="Times New Roman"/>
                <a:cs typeface="Times New Roman"/>
              </a:rPr>
              <a:t>are </a:t>
            </a:r>
            <a:r>
              <a:rPr sz="2400" spc="-5" dirty="0">
                <a:latin typeface="Times New Roman"/>
                <a:cs typeface="Times New Roman"/>
              </a:rPr>
              <a:t>oil </a:t>
            </a:r>
            <a:r>
              <a:rPr sz="2400" dirty="0">
                <a:latin typeface="Times New Roman"/>
                <a:cs typeface="Times New Roman"/>
              </a:rPr>
              <a:t>based, are used as </a:t>
            </a:r>
            <a:r>
              <a:rPr sz="2400" spc="-5" dirty="0">
                <a:latin typeface="Times New Roman"/>
                <a:cs typeface="Times New Roman"/>
              </a:rPr>
              <a:t>supplied,  </a:t>
            </a:r>
            <a:r>
              <a:rPr sz="2400" dirty="0">
                <a:latin typeface="Times New Roman"/>
                <a:cs typeface="Times New Roman"/>
              </a:rPr>
              <a:t>and function by </a:t>
            </a:r>
            <a:r>
              <a:rPr sz="2400" spc="-10" dirty="0">
                <a:latin typeface="Times New Roman"/>
                <a:cs typeface="Times New Roman"/>
              </a:rPr>
              <a:t>diffusion</a:t>
            </a:r>
            <a:r>
              <a:rPr sz="2400" spc="-25" dirty="0">
                <a:latin typeface="Times New Roman"/>
                <a:cs typeface="Times New Roman"/>
              </a:rPr>
              <a:t> </a:t>
            </a:r>
            <a:r>
              <a:rPr sz="2400" dirty="0">
                <a:latin typeface="Times New Roman"/>
                <a:cs typeface="Times New Roman"/>
              </a:rPr>
              <a:t>.</a:t>
            </a:r>
            <a:endParaRPr sz="2400">
              <a:latin typeface="Times New Roman"/>
              <a:cs typeface="Times New Roman"/>
            </a:endParaRPr>
          </a:p>
          <a:p>
            <a:pPr marL="12700" marR="6350" algn="just">
              <a:lnSpc>
                <a:spcPts val="4320"/>
              </a:lnSpc>
              <a:spcBef>
                <a:spcPts val="384"/>
              </a:spcBef>
              <a:buSzPct val="95833"/>
              <a:buFont typeface="Arial"/>
              <a:buChar char="•"/>
              <a:tabLst>
                <a:tab pos="120650" algn="l"/>
              </a:tabLst>
            </a:pPr>
            <a:r>
              <a:rPr sz="2400" dirty="0">
                <a:latin typeface="Times New Roman"/>
                <a:cs typeface="Times New Roman"/>
              </a:rPr>
              <a:t>The </a:t>
            </a:r>
            <a:r>
              <a:rPr sz="2400" spc="-5" dirty="0">
                <a:latin typeface="Times New Roman"/>
                <a:cs typeface="Times New Roman"/>
              </a:rPr>
              <a:t>emulsifier </a:t>
            </a:r>
            <a:r>
              <a:rPr sz="2400" spc="-10" dirty="0">
                <a:latin typeface="Times New Roman"/>
                <a:cs typeface="Times New Roman"/>
              </a:rPr>
              <a:t>diffuses </a:t>
            </a:r>
            <a:r>
              <a:rPr sz="2400" dirty="0">
                <a:latin typeface="Times New Roman"/>
                <a:cs typeface="Times New Roman"/>
              </a:rPr>
              <a:t>into </a:t>
            </a:r>
            <a:r>
              <a:rPr sz="2400" spc="-5" dirty="0">
                <a:latin typeface="Times New Roman"/>
                <a:cs typeface="Times New Roman"/>
              </a:rPr>
              <a:t>the penetrant film </a:t>
            </a:r>
            <a:r>
              <a:rPr sz="2400" dirty="0">
                <a:latin typeface="Times New Roman"/>
                <a:cs typeface="Times New Roman"/>
              </a:rPr>
              <a:t>and </a:t>
            </a:r>
            <a:r>
              <a:rPr sz="2400" spc="-5" dirty="0">
                <a:latin typeface="Times New Roman"/>
                <a:cs typeface="Times New Roman"/>
              </a:rPr>
              <a:t>renders </a:t>
            </a:r>
            <a:r>
              <a:rPr sz="2400" spc="-10" dirty="0">
                <a:latin typeface="Times New Roman"/>
                <a:cs typeface="Times New Roman"/>
              </a:rPr>
              <a:t>it  </a:t>
            </a:r>
            <a:r>
              <a:rPr sz="2400" dirty="0">
                <a:latin typeface="Times New Roman"/>
                <a:cs typeface="Times New Roman"/>
              </a:rPr>
              <a:t>spontaneously </a:t>
            </a:r>
            <a:r>
              <a:rPr sz="2400" spc="-5" dirty="0">
                <a:latin typeface="Times New Roman"/>
                <a:cs typeface="Times New Roman"/>
              </a:rPr>
              <a:t>emulsifiable </a:t>
            </a:r>
            <a:r>
              <a:rPr sz="2400" dirty="0">
                <a:latin typeface="Times New Roman"/>
                <a:cs typeface="Times New Roman"/>
              </a:rPr>
              <a:t>in</a:t>
            </a:r>
            <a:r>
              <a:rPr sz="2400" spc="-65" dirty="0">
                <a:latin typeface="Times New Roman"/>
                <a:cs typeface="Times New Roman"/>
              </a:rPr>
              <a:t> </a:t>
            </a:r>
            <a:r>
              <a:rPr sz="2400" spc="-20" dirty="0">
                <a:latin typeface="Times New Roman"/>
                <a:cs typeface="Times New Roman"/>
              </a:rPr>
              <a:t>water.</a:t>
            </a:r>
            <a:endParaRPr sz="2400">
              <a:latin typeface="Times New Roman"/>
              <a:cs typeface="Times New Roman"/>
            </a:endParaRPr>
          </a:p>
          <a:p>
            <a:pPr marL="12700" marR="5080" algn="just">
              <a:lnSpc>
                <a:spcPts val="4320"/>
              </a:lnSpc>
              <a:buSzPct val="95833"/>
              <a:buFont typeface="Arial"/>
              <a:buChar char="•"/>
              <a:tabLst>
                <a:tab pos="120650" algn="l"/>
              </a:tabLst>
            </a:pPr>
            <a:r>
              <a:rPr sz="2400" dirty="0">
                <a:latin typeface="Times New Roman"/>
                <a:cs typeface="Times New Roman"/>
              </a:rPr>
              <a:t>The rate </a:t>
            </a:r>
            <a:r>
              <a:rPr sz="2400" spc="-5" dirty="0">
                <a:latin typeface="Times New Roman"/>
                <a:cs typeface="Times New Roman"/>
              </a:rPr>
              <a:t>at </a:t>
            </a:r>
            <a:r>
              <a:rPr sz="2400" dirty="0">
                <a:latin typeface="Times New Roman"/>
                <a:cs typeface="Times New Roman"/>
              </a:rPr>
              <a:t>which it </a:t>
            </a:r>
            <a:r>
              <a:rPr sz="2400" spc="-10" dirty="0">
                <a:latin typeface="Times New Roman"/>
                <a:cs typeface="Times New Roman"/>
              </a:rPr>
              <a:t>diffuses </a:t>
            </a:r>
            <a:r>
              <a:rPr sz="2400" dirty="0">
                <a:latin typeface="Times New Roman"/>
                <a:cs typeface="Times New Roman"/>
              </a:rPr>
              <a:t>into the </a:t>
            </a:r>
            <a:r>
              <a:rPr sz="2400" spc="-5" dirty="0">
                <a:latin typeface="Times New Roman"/>
                <a:cs typeface="Times New Roman"/>
              </a:rPr>
              <a:t>penetrant establishes the  emulsification</a:t>
            </a:r>
            <a:r>
              <a:rPr sz="2400" spc="-30" dirty="0">
                <a:latin typeface="Times New Roman"/>
                <a:cs typeface="Times New Roman"/>
              </a:rPr>
              <a:t> </a:t>
            </a:r>
            <a:r>
              <a:rPr sz="2400" spc="-5" dirty="0">
                <a:latin typeface="Times New Roman"/>
                <a:cs typeface="Times New Roman"/>
              </a:rPr>
              <a:t>time.</a:t>
            </a:r>
            <a:endParaRPr sz="2400">
              <a:latin typeface="Times New Roman"/>
              <a:cs typeface="Times New Roman"/>
            </a:endParaRPr>
          </a:p>
          <a:p>
            <a:pPr marL="12700" marR="5715" algn="just">
              <a:lnSpc>
                <a:spcPts val="4320"/>
              </a:lnSpc>
              <a:spcBef>
                <a:spcPts val="5"/>
              </a:spcBef>
              <a:buSzPct val="95833"/>
              <a:buFont typeface="Arial"/>
              <a:buChar char="•"/>
              <a:tabLst>
                <a:tab pos="120650" algn="l"/>
              </a:tabLst>
            </a:pPr>
            <a:r>
              <a:rPr sz="2400" dirty="0">
                <a:latin typeface="Times New Roman"/>
                <a:cs typeface="Times New Roman"/>
              </a:rPr>
              <a:t>The </a:t>
            </a:r>
            <a:r>
              <a:rPr sz="2400" spc="-5" dirty="0">
                <a:latin typeface="Times New Roman"/>
                <a:cs typeface="Times New Roman"/>
              </a:rPr>
              <a:t>emulsifier </a:t>
            </a:r>
            <a:r>
              <a:rPr sz="2400" dirty="0">
                <a:latin typeface="Times New Roman"/>
                <a:cs typeface="Times New Roman"/>
              </a:rPr>
              <a:t>is fast acting, </a:t>
            </a:r>
            <a:r>
              <a:rPr sz="2400" spc="-5" dirty="0">
                <a:latin typeface="Times New Roman"/>
                <a:cs typeface="Times New Roman"/>
              </a:rPr>
              <a:t>thus making </a:t>
            </a:r>
            <a:r>
              <a:rPr sz="2400" dirty="0">
                <a:latin typeface="Times New Roman"/>
                <a:cs typeface="Times New Roman"/>
              </a:rPr>
              <a:t>the </a:t>
            </a:r>
            <a:r>
              <a:rPr sz="2400" spc="-5" dirty="0">
                <a:latin typeface="Times New Roman"/>
                <a:cs typeface="Times New Roman"/>
              </a:rPr>
              <a:t>emulsification </a:t>
            </a:r>
            <a:r>
              <a:rPr sz="2400" spc="590" dirty="0">
                <a:latin typeface="Times New Roman"/>
                <a:cs typeface="Times New Roman"/>
              </a:rPr>
              <a:t> </a:t>
            </a:r>
            <a:r>
              <a:rPr sz="2400" dirty="0">
                <a:latin typeface="Times New Roman"/>
                <a:cs typeface="Times New Roman"/>
              </a:rPr>
              <a:t>operation very</a:t>
            </a:r>
            <a:r>
              <a:rPr sz="2400" spc="-40" dirty="0">
                <a:latin typeface="Times New Roman"/>
                <a:cs typeface="Times New Roman"/>
              </a:rPr>
              <a:t> </a:t>
            </a:r>
            <a:r>
              <a:rPr sz="2400" dirty="0">
                <a:latin typeface="Times New Roman"/>
                <a:cs typeface="Times New Roman"/>
              </a:rPr>
              <a:t>critical.</a:t>
            </a:r>
            <a:endParaRPr sz="2400">
              <a:latin typeface="Times New Roman"/>
              <a:cs typeface="Times New Roman"/>
            </a:endParaRPr>
          </a:p>
          <a:p>
            <a:pPr marL="12700" marR="5080" algn="just">
              <a:lnSpc>
                <a:spcPts val="4320"/>
              </a:lnSpc>
              <a:buSzPct val="95833"/>
              <a:buFont typeface="Arial"/>
              <a:buChar char="•"/>
              <a:tabLst>
                <a:tab pos="120650" algn="l"/>
              </a:tabLst>
            </a:pPr>
            <a:r>
              <a:rPr sz="2400" dirty="0">
                <a:latin typeface="Times New Roman"/>
                <a:cs typeface="Times New Roman"/>
              </a:rPr>
              <a:t>The </a:t>
            </a:r>
            <a:r>
              <a:rPr sz="2400" spc="-5" dirty="0">
                <a:latin typeface="Times New Roman"/>
                <a:cs typeface="Times New Roman"/>
              </a:rPr>
              <a:t>emulsifier continues </a:t>
            </a:r>
            <a:r>
              <a:rPr sz="2400" dirty="0">
                <a:latin typeface="Times New Roman"/>
                <a:cs typeface="Times New Roman"/>
              </a:rPr>
              <a:t>to </a:t>
            </a:r>
            <a:r>
              <a:rPr sz="2400" spc="-5" dirty="0">
                <a:latin typeface="Times New Roman"/>
                <a:cs typeface="Times New Roman"/>
              </a:rPr>
              <a:t>act </a:t>
            </a:r>
            <a:r>
              <a:rPr sz="2400" dirty="0">
                <a:latin typeface="Times New Roman"/>
                <a:cs typeface="Times New Roman"/>
              </a:rPr>
              <a:t>as </a:t>
            </a:r>
            <a:r>
              <a:rPr sz="2400" spc="-5" dirty="0">
                <a:latin typeface="Times New Roman"/>
                <a:cs typeface="Times New Roman"/>
              </a:rPr>
              <a:t>long </a:t>
            </a:r>
            <a:r>
              <a:rPr sz="2400" dirty="0">
                <a:latin typeface="Times New Roman"/>
                <a:cs typeface="Times New Roman"/>
              </a:rPr>
              <a:t>as it is in </a:t>
            </a:r>
            <a:r>
              <a:rPr sz="2400" spc="-5" dirty="0">
                <a:latin typeface="Times New Roman"/>
                <a:cs typeface="Times New Roman"/>
              </a:rPr>
              <a:t>contact </a:t>
            </a:r>
            <a:r>
              <a:rPr sz="2400" dirty="0">
                <a:latin typeface="Times New Roman"/>
                <a:cs typeface="Times New Roman"/>
              </a:rPr>
              <a:t>with </a:t>
            </a:r>
            <a:r>
              <a:rPr sz="2400" spc="-10" dirty="0">
                <a:latin typeface="Times New Roman"/>
                <a:cs typeface="Times New Roman"/>
              </a:rPr>
              <a:t>the  </a:t>
            </a:r>
            <a:r>
              <a:rPr sz="2400" spc="-5" dirty="0">
                <a:latin typeface="Times New Roman"/>
                <a:cs typeface="Times New Roman"/>
              </a:rPr>
              <a:t>work-piece; therefore, the </a:t>
            </a:r>
            <a:r>
              <a:rPr sz="2400" dirty="0">
                <a:latin typeface="Times New Roman"/>
                <a:cs typeface="Times New Roman"/>
              </a:rPr>
              <a:t>rinse </a:t>
            </a:r>
            <a:r>
              <a:rPr sz="2400" spc="-5" dirty="0">
                <a:latin typeface="Times New Roman"/>
                <a:cs typeface="Times New Roman"/>
              </a:rPr>
              <a:t>operation </a:t>
            </a:r>
            <a:r>
              <a:rPr sz="2400" dirty="0">
                <a:latin typeface="Times New Roman"/>
                <a:cs typeface="Times New Roman"/>
              </a:rPr>
              <a:t>should take </a:t>
            </a:r>
            <a:r>
              <a:rPr sz="2400" spc="-5" dirty="0">
                <a:latin typeface="Times New Roman"/>
                <a:cs typeface="Times New Roman"/>
              </a:rPr>
              <a:t>place quickly  </a:t>
            </a:r>
            <a:r>
              <a:rPr sz="2400" dirty="0">
                <a:latin typeface="Times New Roman"/>
                <a:cs typeface="Times New Roman"/>
              </a:rPr>
              <a:t>to avoid</a:t>
            </a:r>
            <a:r>
              <a:rPr sz="2400" spc="-30" dirty="0">
                <a:latin typeface="Times New Roman"/>
                <a:cs typeface="Times New Roman"/>
              </a:rPr>
              <a:t> </a:t>
            </a:r>
            <a:r>
              <a:rPr sz="2400" spc="-5" dirty="0">
                <a:latin typeface="Times New Roman"/>
                <a:cs typeface="Times New Roman"/>
              </a:rPr>
              <a:t>over-emulsification.</a:t>
            </a:r>
            <a:endParaRPr sz="2400">
              <a:latin typeface="Times New Roman"/>
              <a:cs typeface="Times New Roman"/>
            </a:endParaRPr>
          </a:p>
        </p:txBody>
      </p:sp>
    </p:spTree>
    <p:extLst>
      <p:ext uri="{BB962C8B-B14F-4D97-AF65-F5344CB8AC3E}">
        <p14:creationId xmlns:p14="http://schemas.microsoft.com/office/powerpoint/2010/main" val="3024499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1294" y="228600"/>
            <a:ext cx="7916248" cy="54864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64540" y="6119875"/>
            <a:ext cx="640143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Elements </a:t>
            </a:r>
            <a:r>
              <a:rPr sz="2400" dirty="0">
                <a:latin typeface="Times New Roman"/>
                <a:cs typeface="Times New Roman"/>
              </a:rPr>
              <a:t>in the functioning of lipophilic</a:t>
            </a:r>
            <a:r>
              <a:rPr sz="2400" spc="-135" dirty="0">
                <a:latin typeface="Times New Roman"/>
                <a:cs typeface="Times New Roman"/>
              </a:rPr>
              <a:t> </a:t>
            </a:r>
            <a:r>
              <a:rPr sz="2400" spc="-5" dirty="0">
                <a:latin typeface="Times New Roman"/>
                <a:cs typeface="Times New Roman"/>
              </a:rPr>
              <a:t>emulsifiers</a:t>
            </a:r>
            <a:endParaRPr sz="2400">
              <a:latin typeface="Times New Roman"/>
              <a:cs typeface="Times New Roman"/>
            </a:endParaRPr>
          </a:p>
        </p:txBody>
      </p:sp>
    </p:spTree>
    <p:extLst>
      <p:ext uri="{BB962C8B-B14F-4D97-AF65-F5344CB8AC3E}">
        <p14:creationId xmlns:p14="http://schemas.microsoft.com/office/powerpoint/2010/main" val="507437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746" y="185574"/>
            <a:ext cx="7458654" cy="44307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Times New Roman"/>
                <a:cs typeface="Times New Roman"/>
              </a:rPr>
              <a:t>Method D, hydrophilic</a:t>
            </a:r>
            <a:r>
              <a:rPr sz="2800" b="1" spc="-30" dirty="0">
                <a:latin typeface="Times New Roman"/>
                <a:cs typeface="Times New Roman"/>
              </a:rPr>
              <a:t> </a:t>
            </a:r>
            <a:r>
              <a:rPr sz="2800" b="1" spc="-5" dirty="0">
                <a:latin typeface="Times New Roman"/>
                <a:cs typeface="Times New Roman"/>
              </a:rPr>
              <a:t>emulsifiers</a:t>
            </a:r>
            <a:endParaRPr sz="2800" dirty="0">
              <a:latin typeface="Times New Roman"/>
              <a:cs typeface="Times New Roman"/>
            </a:endParaRPr>
          </a:p>
        </p:txBody>
      </p:sp>
      <p:sp>
        <p:nvSpPr>
          <p:cNvPr id="3" name="object 3"/>
          <p:cNvSpPr txBox="1"/>
          <p:nvPr/>
        </p:nvSpPr>
        <p:spPr>
          <a:xfrm>
            <a:off x="313746" y="645535"/>
            <a:ext cx="8519160" cy="6062345"/>
          </a:xfrm>
          <a:prstGeom prst="rect">
            <a:avLst/>
          </a:prstGeom>
        </p:spPr>
        <p:txBody>
          <a:bodyPr vert="horz" wrap="square" lIns="0" tIns="12700" rIns="0" bIns="0" rtlCol="0">
            <a:spAutoFit/>
          </a:bodyPr>
          <a:lstStyle/>
          <a:p>
            <a:pPr marL="12700" marR="5080" algn="just">
              <a:lnSpc>
                <a:spcPct val="150100"/>
              </a:lnSpc>
              <a:spcBef>
                <a:spcPts val="100"/>
              </a:spcBef>
              <a:buSzPct val="95833"/>
              <a:buFont typeface="Arial"/>
              <a:buChar char="•"/>
              <a:tabLst>
                <a:tab pos="120650" algn="l"/>
              </a:tabLst>
            </a:pPr>
            <a:r>
              <a:rPr sz="2400" dirty="0">
                <a:latin typeface="Times New Roman"/>
                <a:cs typeface="Times New Roman"/>
              </a:rPr>
              <a:t>Method </a:t>
            </a:r>
            <a:r>
              <a:rPr sz="2400" spc="-5" dirty="0">
                <a:latin typeface="Times New Roman"/>
                <a:cs typeface="Times New Roman"/>
              </a:rPr>
              <a:t>D, hydrophilic emulsifiers </a:t>
            </a:r>
            <a:r>
              <a:rPr sz="2400" dirty="0">
                <a:latin typeface="Times New Roman"/>
                <a:cs typeface="Times New Roman"/>
              </a:rPr>
              <a:t>are </a:t>
            </a:r>
            <a:r>
              <a:rPr sz="2400" spc="-5" dirty="0">
                <a:latin typeface="Times New Roman"/>
                <a:cs typeface="Times New Roman"/>
              </a:rPr>
              <a:t>water based </a:t>
            </a:r>
            <a:r>
              <a:rPr sz="2400" dirty="0">
                <a:latin typeface="Times New Roman"/>
                <a:cs typeface="Times New Roman"/>
              </a:rPr>
              <a:t>and are usually  supplied as </a:t>
            </a:r>
            <a:r>
              <a:rPr sz="2400" spc="-5" dirty="0">
                <a:latin typeface="Times New Roman"/>
                <a:cs typeface="Times New Roman"/>
              </a:rPr>
              <a:t>concentrates that are diluted </a:t>
            </a:r>
            <a:r>
              <a:rPr sz="2400" dirty="0">
                <a:latin typeface="Times New Roman"/>
                <a:cs typeface="Times New Roman"/>
              </a:rPr>
              <a:t>in </a:t>
            </a:r>
            <a:r>
              <a:rPr sz="2400" spc="-5" dirty="0">
                <a:latin typeface="Times New Roman"/>
                <a:cs typeface="Times New Roman"/>
              </a:rPr>
              <a:t>water </a:t>
            </a:r>
            <a:r>
              <a:rPr sz="2400" dirty="0">
                <a:latin typeface="Times New Roman"/>
                <a:cs typeface="Times New Roman"/>
              </a:rPr>
              <a:t>to </a:t>
            </a:r>
            <a:r>
              <a:rPr sz="2400" spc="-5" dirty="0">
                <a:latin typeface="Times New Roman"/>
                <a:cs typeface="Times New Roman"/>
              </a:rPr>
              <a:t>concentrations </a:t>
            </a:r>
            <a:r>
              <a:rPr sz="2400" dirty="0">
                <a:latin typeface="Times New Roman"/>
                <a:cs typeface="Times New Roman"/>
              </a:rPr>
              <a:t>of  5 to 30% for dip </a:t>
            </a:r>
            <a:r>
              <a:rPr sz="2400" spc="-5" dirty="0">
                <a:latin typeface="Times New Roman"/>
                <a:cs typeface="Times New Roman"/>
              </a:rPr>
              <a:t>applications </a:t>
            </a:r>
            <a:r>
              <a:rPr sz="2400" dirty="0">
                <a:latin typeface="Times New Roman"/>
                <a:cs typeface="Times New Roman"/>
              </a:rPr>
              <a:t>and 0.05 to 5% for spray</a:t>
            </a:r>
            <a:r>
              <a:rPr sz="2400" spc="-105" dirty="0">
                <a:latin typeface="Times New Roman"/>
                <a:cs typeface="Times New Roman"/>
              </a:rPr>
              <a:t> </a:t>
            </a:r>
            <a:r>
              <a:rPr sz="2400" dirty="0">
                <a:latin typeface="Times New Roman"/>
                <a:cs typeface="Times New Roman"/>
              </a:rPr>
              <a:t>applications.</a:t>
            </a:r>
            <a:endParaRPr sz="2400">
              <a:latin typeface="Times New Roman"/>
              <a:cs typeface="Times New Roman"/>
            </a:endParaRPr>
          </a:p>
          <a:p>
            <a:pPr marL="120014" indent="-107950" algn="just">
              <a:lnSpc>
                <a:spcPct val="100000"/>
              </a:lnSpc>
              <a:spcBef>
                <a:spcPts val="1440"/>
              </a:spcBef>
              <a:buSzPct val="95833"/>
              <a:buFont typeface="Arial"/>
              <a:buChar char="•"/>
              <a:tabLst>
                <a:tab pos="120650" algn="l"/>
              </a:tabLst>
            </a:pPr>
            <a:r>
              <a:rPr sz="2400" dirty="0">
                <a:latin typeface="Times New Roman"/>
                <a:cs typeface="Times New Roman"/>
              </a:rPr>
              <a:t>Hydrophilic</a:t>
            </a:r>
            <a:r>
              <a:rPr sz="2400" spc="185" dirty="0">
                <a:latin typeface="Times New Roman"/>
                <a:cs typeface="Times New Roman"/>
              </a:rPr>
              <a:t> </a:t>
            </a:r>
            <a:r>
              <a:rPr sz="2400" spc="-5" dirty="0">
                <a:latin typeface="Times New Roman"/>
                <a:cs typeface="Times New Roman"/>
              </a:rPr>
              <a:t>emulsifiers</a:t>
            </a:r>
            <a:r>
              <a:rPr sz="2400" spc="200" dirty="0">
                <a:latin typeface="Times New Roman"/>
                <a:cs typeface="Times New Roman"/>
              </a:rPr>
              <a:t> </a:t>
            </a:r>
            <a:r>
              <a:rPr sz="2400" spc="-5" dirty="0">
                <a:latin typeface="Times New Roman"/>
                <a:cs typeface="Times New Roman"/>
              </a:rPr>
              <a:t>function</a:t>
            </a:r>
            <a:r>
              <a:rPr sz="2400" spc="204" dirty="0">
                <a:latin typeface="Times New Roman"/>
                <a:cs typeface="Times New Roman"/>
              </a:rPr>
              <a:t> </a:t>
            </a:r>
            <a:r>
              <a:rPr sz="2400" spc="-10" dirty="0">
                <a:latin typeface="Times New Roman"/>
                <a:cs typeface="Times New Roman"/>
              </a:rPr>
              <a:t>by</a:t>
            </a:r>
            <a:r>
              <a:rPr sz="2400" spc="210" dirty="0">
                <a:latin typeface="Times New Roman"/>
                <a:cs typeface="Times New Roman"/>
              </a:rPr>
              <a:t> </a:t>
            </a:r>
            <a:r>
              <a:rPr sz="2400" spc="-5" dirty="0">
                <a:latin typeface="Times New Roman"/>
                <a:cs typeface="Times New Roman"/>
              </a:rPr>
              <a:t>displacing</a:t>
            </a:r>
            <a:r>
              <a:rPr sz="2400" spc="204" dirty="0">
                <a:latin typeface="Times New Roman"/>
                <a:cs typeface="Times New Roman"/>
              </a:rPr>
              <a:t> </a:t>
            </a:r>
            <a:r>
              <a:rPr sz="2400" dirty="0">
                <a:latin typeface="Times New Roman"/>
                <a:cs typeface="Times New Roman"/>
              </a:rPr>
              <a:t>excess</a:t>
            </a:r>
            <a:r>
              <a:rPr sz="2400" spc="200" dirty="0">
                <a:latin typeface="Times New Roman"/>
                <a:cs typeface="Times New Roman"/>
              </a:rPr>
              <a:t> </a:t>
            </a:r>
            <a:r>
              <a:rPr sz="2400" spc="-5" dirty="0">
                <a:latin typeface="Times New Roman"/>
                <a:cs typeface="Times New Roman"/>
              </a:rPr>
              <a:t>penetrant</a:t>
            </a:r>
            <a:endParaRPr sz="2400">
              <a:latin typeface="Times New Roman"/>
              <a:cs typeface="Times New Roman"/>
            </a:endParaRPr>
          </a:p>
          <a:p>
            <a:pPr marL="12700">
              <a:lnSpc>
                <a:spcPct val="100000"/>
              </a:lnSpc>
              <a:spcBef>
                <a:spcPts val="1440"/>
              </a:spcBef>
            </a:pPr>
            <a:r>
              <a:rPr sz="2400" dirty="0">
                <a:latin typeface="Times New Roman"/>
                <a:cs typeface="Times New Roman"/>
              </a:rPr>
              <a:t>from the surface of the part by </a:t>
            </a:r>
            <a:r>
              <a:rPr sz="2400" spc="-5" dirty="0">
                <a:latin typeface="Times New Roman"/>
                <a:cs typeface="Times New Roman"/>
              </a:rPr>
              <a:t>detergent</a:t>
            </a:r>
            <a:r>
              <a:rPr sz="2400" spc="-95" dirty="0">
                <a:latin typeface="Times New Roman"/>
                <a:cs typeface="Times New Roman"/>
              </a:rPr>
              <a:t> </a:t>
            </a:r>
            <a:r>
              <a:rPr sz="2400" dirty="0">
                <a:latin typeface="Times New Roman"/>
                <a:cs typeface="Times New Roman"/>
              </a:rPr>
              <a:t>action.</a:t>
            </a:r>
            <a:endParaRPr sz="2400">
              <a:latin typeface="Times New Roman"/>
              <a:cs typeface="Times New Roman"/>
            </a:endParaRPr>
          </a:p>
          <a:p>
            <a:pPr marL="12700" marR="5080">
              <a:lnSpc>
                <a:spcPts val="4320"/>
              </a:lnSpc>
              <a:spcBef>
                <a:spcPts val="385"/>
              </a:spcBef>
              <a:buSzPct val="95833"/>
              <a:buFont typeface="Arial"/>
              <a:buChar char="•"/>
              <a:tabLst>
                <a:tab pos="120650" algn="l"/>
                <a:tab pos="762635" algn="l"/>
                <a:tab pos="1556385" algn="l"/>
                <a:tab pos="1978660" algn="l"/>
                <a:tab pos="2521585" algn="l"/>
                <a:tab pos="3365500" algn="l"/>
                <a:tab pos="4196715" algn="l"/>
                <a:tab pos="4617085" algn="l"/>
                <a:tab pos="5158105" algn="l"/>
                <a:tab pos="5647690" algn="l"/>
                <a:tab pos="6882130" algn="l"/>
                <a:tab pos="7304405" algn="l"/>
                <a:tab pos="7860665" algn="l"/>
              </a:tabLst>
            </a:pPr>
            <a:r>
              <a:rPr sz="2400" dirty="0">
                <a:latin typeface="Times New Roman"/>
                <a:cs typeface="Times New Roman"/>
              </a:rPr>
              <a:t>The	force	of	the	wa</a:t>
            </a:r>
            <a:r>
              <a:rPr sz="2400" spc="-10" dirty="0">
                <a:latin typeface="Times New Roman"/>
                <a:cs typeface="Times New Roman"/>
              </a:rPr>
              <a:t>te</a:t>
            </a:r>
            <a:r>
              <a:rPr sz="2400" dirty="0">
                <a:latin typeface="Times New Roman"/>
                <a:cs typeface="Times New Roman"/>
              </a:rPr>
              <a:t>r	</a:t>
            </a:r>
            <a:r>
              <a:rPr sz="2400" spc="-5" dirty="0">
                <a:latin typeface="Times New Roman"/>
                <a:cs typeface="Times New Roman"/>
              </a:rPr>
              <a:t>spr</a:t>
            </a:r>
            <a:r>
              <a:rPr sz="2400" dirty="0">
                <a:latin typeface="Times New Roman"/>
                <a:cs typeface="Times New Roman"/>
              </a:rPr>
              <a:t>ay	</a:t>
            </a:r>
            <a:r>
              <a:rPr sz="2400" spc="-15" dirty="0">
                <a:latin typeface="Times New Roman"/>
                <a:cs typeface="Times New Roman"/>
              </a:rPr>
              <a:t>o</a:t>
            </a:r>
            <a:r>
              <a:rPr sz="2400" dirty="0">
                <a:latin typeface="Times New Roman"/>
                <a:cs typeface="Times New Roman"/>
              </a:rPr>
              <a:t>r	the	</a:t>
            </a:r>
            <a:r>
              <a:rPr sz="2400" spc="-10" dirty="0">
                <a:latin typeface="Times New Roman"/>
                <a:cs typeface="Times New Roman"/>
              </a:rPr>
              <a:t>a</a:t>
            </a:r>
            <a:r>
              <a:rPr sz="2400" dirty="0">
                <a:latin typeface="Times New Roman"/>
                <a:cs typeface="Times New Roman"/>
              </a:rPr>
              <a:t>ir	agi</a:t>
            </a:r>
            <a:r>
              <a:rPr sz="2400" spc="-15" dirty="0">
                <a:latin typeface="Times New Roman"/>
                <a:cs typeface="Times New Roman"/>
              </a:rPr>
              <a:t>t</a:t>
            </a:r>
            <a:r>
              <a:rPr sz="2400" dirty="0">
                <a:latin typeface="Times New Roman"/>
                <a:cs typeface="Times New Roman"/>
              </a:rPr>
              <a:t>ation	of	</a:t>
            </a:r>
            <a:r>
              <a:rPr sz="2400" spc="-15" dirty="0">
                <a:latin typeface="Times New Roman"/>
                <a:cs typeface="Times New Roman"/>
              </a:rPr>
              <a:t>d</a:t>
            </a:r>
            <a:r>
              <a:rPr sz="2400" dirty="0">
                <a:latin typeface="Times New Roman"/>
                <a:cs typeface="Times New Roman"/>
              </a:rPr>
              <a:t>ip	ta</a:t>
            </a:r>
            <a:r>
              <a:rPr sz="2400" spc="-5" dirty="0">
                <a:latin typeface="Times New Roman"/>
                <a:cs typeface="Times New Roman"/>
              </a:rPr>
              <a:t>nks  </a:t>
            </a:r>
            <a:r>
              <a:rPr sz="2400" dirty="0">
                <a:latin typeface="Times New Roman"/>
                <a:cs typeface="Times New Roman"/>
              </a:rPr>
              <a:t>provides a scrubbing</a:t>
            </a:r>
            <a:r>
              <a:rPr sz="2400" spc="-25" dirty="0">
                <a:latin typeface="Times New Roman"/>
                <a:cs typeface="Times New Roman"/>
              </a:rPr>
              <a:t> </a:t>
            </a:r>
            <a:r>
              <a:rPr sz="2400" dirty="0">
                <a:latin typeface="Times New Roman"/>
                <a:cs typeface="Times New Roman"/>
              </a:rPr>
              <a:t>action.</a:t>
            </a:r>
            <a:endParaRPr sz="2400">
              <a:latin typeface="Times New Roman"/>
              <a:cs typeface="Times New Roman"/>
            </a:endParaRPr>
          </a:p>
          <a:p>
            <a:pPr marL="12700" marR="5080">
              <a:lnSpc>
                <a:spcPts val="4320"/>
              </a:lnSpc>
              <a:spcBef>
                <a:spcPts val="5"/>
              </a:spcBef>
              <a:buSzPct val="95833"/>
              <a:buFont typeface="Arial"/>
              <a:buChar char="•"/>
              <a:tabLst>
                <a:tab pos="120650" algn="l"/>
                <a:tab pos="1856739" algn="l"/>
                <a:tab pos="3356610" algn="l"/>
                <a:tab pos="3826510" algn="l"/>
                <a:tab pos="4904105" algn="l"/>
                <a:tab pos="5913120" algn="l"/>
                <a:tab pos="6702425" algn="l"/>
                <a:tab pos="7339965" algn="l"/>
              </a:tabLst>
            </a:pPr>
            <a:r>
              <a:rPr sz="2400" dirty="0">
                <a:latin typeface="Times New Roman"/>
                <a:cs typeface="Times New Roman"/>
              </a:rPr>
              <a:t>Hydrophilic	e</a:t>
            </a:r>
            <a:r>
              <a:rPr sz="2400" spc="-20" dirty="0">
                <a:latin typeface="Times New Roman"/>
                <a:cs typeface="Times New Roman"/>
              </a:rPr>
              <a:t>m</a:t>
            </a:r>
            <a:r>
              <a:rPr sz="2400" dirty="0">
                <a:latin typeface="Times New Roman"/>
                <a:cs typeface="Times New Roman"/>
              </a:rPr>
              <a:t>uls</a:t>
            </a:r>
            <a:r>
              <a:rPr sz="2400" spc="5" dirty="0">
                <a:latin typeface="Times New Roman"/>
                <a:cs typeface="Times New Roman"/>
              </a:rPr>
              <a:t>i</a:t>
            </a:r>
            <a:r>
              <a:rPr sz="2400" dirty="0">
                <a:latin typeface="Times New Roman"/>
                <a:cs typeface="Times New Roman"/>
              </a:rPr>
              <a:t>fier	is	slower	acting	t</a:t>
            </a:r>
            <a:r>
              <a:rPr sz="2400" spc="-10" dirty="0">
                <a:latin typeface="Times New Roman"/>
                <a:cs typeface="Times New Roman"/>
              </a:rPr>
              <a:t>h</a:t>
            </a:r>
            <a:r>
              <a:rPr sz="2400" dirty="0">
                <a:latin typeface="Times New Roman"/>
                <a:cs typeface="Times New Roman"/>
              </a:rPr>
              <a:t>an	the	li</a:t>
            </a:r>
            <a:r>
              <a:rPr sz="2400" spc="-15" dirty="0">
                <a:latin typeface="Times New Roman"/>
                <a:cs typeface="Times New Roman"/>
              </a:rPr>
              <a:t>p</a:t>
            </a:r>
            <a:r>
              <a:rPr sz="2400" dirty="0">
                <a:latin typeface="Times New Roman"/>
                <a:cs typeface="Times New Roman"/>
              </a:rPr>
              <a:t>oph</a:t>
            </a:r>
            <a:r>
              <a:rPr sz="2400" spc="-10" dirty="0">
                <a:latin typeface="Times New Roman"/>
                <a:cs typeface="Times New Roman"/>
              </a:rPr>
              <a:t>i</a:t>
            </a:r>
            <a:r>
              <a:rPr sz="2400" dirty="0">
                <a:latin typeface="Times New Roman"/>
                <a:cs typeface="Times New Roman"/>
              </a:rPr>
              <a:t>lic  </a:t>
            </a:r>
            <a:r>
              <a:rPr sz="2400" spc="-5" dirty="0">
                <a:latin typeface="Times New Roman"/>
                <a:cs typeface="Times New Roman"/>
              </a:rPr>
              <a:t>emulsifier; </a:t>
            </a:r>
            <a:r>
              <a:rPr sz="2400" dirty="0">
                <a:latin typeface="Times New Roman"/>
                <a:cs typeface="Times New Roman"/>
              </a:rPr>
              <a:t>therefore, it is easier to control the cleaning</a:t>
            </a:r>
            <a:r>
              <a:rPr sz="2400" spc="-170" dirty="0">
                <a:latin typeface="Times New Roman"/>
                <a:cs typeface="Times New Roman"/>
              </a:rPr>
              <a:t> </a:t>
            </a:r>
            <a:r>
              <a:rPr sz="2400" dirty="0">
                <a:latin typeface="Times New Roman"/>
                <a:cs typeface="Times New Roman"/>
              </a:rPr>
              <a:t>action.</a:t>
            </a:r>
            <a:endParaRPr sz="2400">
              <a:latin typeface="Times New Roman"/>
              <a:cs typeface="Times New Roman"/>
            </a:endParaRPr>
          </a:p>
          <a:p>
            <a:pPr marL="12700" marR="5080">
              <a:lnSpc>
                <a:spcPts val="4320"/>
              </a:lnSpc>
              <a:buSzPct val="95833"/>
              <a:buFont typeface="Arial"/>
              <a:buChar char="•"/>
              <a:tabLst>
                <a:tab pos="120650" algn="l"/>
              </a:tabLst>
            </a:pPr>
            <a:r>
              <a:rPr sz="2400" dirty="0">
                <a:latin typeface="Times New Roman"/>
                <a:cs typeface="Times New Roman"/>
              </a:rPr>
              <a:t>In </a:t>
            </a:r>
            <a:r>
              <a:rPr sz="2400" spc="-5" dirty="0">
                <a:latin typeface="Times New Roman"/>
                <a:cs typeface="Times New Roman"/>
              </a:rPr>
              <a:t>addition </a:t>
            </a:r>
            <a:r>
              <a:rPr sz="2400" dirty="0">
                <a:latin typeface="Times New Roman"/>
                <a:cs typeface="Times New Roman"/>
              </a:rPr>
              <a:t>to the </a:t>
            </a:r>
            <a:r>
              <a:rPr sz="2400" spc="-5" dirty="0">
                <a:latin typeface="Times New Roman"/>
                <a:cs typeface="Times New Roman"/>
              </a:rPr>
              <a:t>emulsifier application, </a:t>
            </a:r>
            <a:r>
              <a:rPr sz="2400" spc="-10" dirty="0">
                <a:latin typeface="Times New Roman"/>
                <a:cs typeface="Times New Roman"/>
              </a:rPr>
              <a:t>method </a:t>
            </a:r>
            <a:r>
              <a:rPr sz="2400" spc="-5" dirty="0">
                <a:latin typeface="Times New Roman"/>
                <a:cs typeface="Times New Roman"/>
              </a:rPr>
              <a:t>D </a:t>
            </a:r>
            <a:r>
              <a:rPr sz="2400" dirty="0">
                <a:latin typeface="Times New Roman"/>
                <a:cs typeface="Times New Roman"/>
              </a:rPr>
              <a:t>also </a:t>
            </a:r>
            <a:r>
              <a:rPr sz="2400" spc="-5" dirty="0">
                <a:latin typeface="Times New Roman"/>
                <a:cs typeface="Times New Roman"/>
              </a:rPr>
              <a:t>requires </a:t>
            </a:r>
            <a:r>
              <a:rPr sz="2400" dirty="0">
                <a:latin typeface="Times New Roman"/>
                <a:cs typeface="Times New Roman"/>
              </a:rPr>
              <a:t>a  pre-rinse.</a:t>
            </a:r>
            <a:endParaRPr sz="2400">
              <a:latin typeface="Times New Roman"/>
              <a:cs typeface="Times New Roman"/>
            </a:endParaRPr>
          </a:p>
        </p:txBody>
      </p:sp>
    </p:spTree>
    <p:extLst>
      <p:ext uri="{BB962C8B-B14F-4D97-AF65-F5344CB8AC3E}">
        <p14:creationId xmlns:p14="http://schemas.microsoft.com/office/powerpoint/2010/main" val="1750933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228609"/>
            <a:ext cx="8654849" cy="512926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64540" y="5814770"/>
            <a:ext cx="6640195"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Elements in the functioning of hydrophilic</a:t>
            </a:r>
            <a:r>
              <a:rPr sz="2400" spc="-190" dirty="0">
                <a:latin typeface="Times New Roman"/>
                <a:cs typeface="Times New Roman"/>
              </a:rPr>
              <a:t> </a:t>
            </a:r>
            <a:r>
              <a:rPr sz="2400" dirty="0">
                <a:latin typeface="Times New Roman"/>
                <a:cs typeface="Times New Roman"/>
              </a:rPr>
              <a:t>emulsifiers</a:t>
            </a:r>
            <a:endParaRPr sz="2400">
              <a:latin typeface="Times New Roman"/>
              <a:cs typeface="Times New Roman"/>
            </a:endParaRPr>
          </a:p>
        </p:txBody>
      </p:sp>
    </p:spTree>
    <p:extLst>
      <p:ext uri="{BB962C8B-B14F-4D97-AF65-F5344CB8AC3E}">
        <p14:creationId xmlns:p14="http://schemas.microsoft.com/office/powerpoint/2010/main" val="4263861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36" y="188821"/>
            <a:ext cx="8608060" cy="5810885"/>
          </a:xfrm>
          <a:prstGeom prst="rect">
            <a:avLst/>
          </a:prstGeom>
        </p:spPr>
        <p:txBody>
          <a:bodyPr vert="horz" wrap="square" lIns="0" tIns="12065" rIns="0" bIns="0" rtlCol="0">
            <a:spAutoFit/>
          </a:bodyPr>
          <a:lstStyle/>
          <a:p>
            <a:pPr marL="12700" marR="7620">
              <a:lnSpc>
                <a:spcPct val="150100"/>
              </a:lnSpc>
              <a:spcBef>
                <a:spcPts val="95"/>
              </a:spcBef>
              <a:buSzPct val="95652"/>
              <a:buFont typeface="Arial"/>
              <a:buChar char="•"/>
              <a:tabLst>
                <a:tab pos="116205" algn="l"/>
              </a:tabLst>
            </a:pPr>
            <a:r>
              <a:rPr sz="2300" spc="-5" dirty="0">
                <a:latin typeface="Times New Roman"/>
                <a:cs typeface="Times New Roman"/>
              </a:rPr>
              <a:t>Utilizing </a:t>
            </a:r>
            <a:r>
              <a:rPr sz="2300" dirty="0">
                <a:latin typeface="Times New Roman"/>
                <a:cs typeface="Times New Roman"/>
              </a:rPr>
              <a:t>a coarse water </a:t>
            </a:r>
            <a:r>
              <a:rPr sz="2300" spc="-25" dirty="0">
                <a:latin typeface="Times New Roman"/>
                <a:cs typeface="Times New Roman"/>
              </a:rPr>
              <a:t>spray, </a:t>
            </a:r>
            <a:r>
              <a:rPr sz="2300" dirty="0">
                <a:latin typeface="Times New Roman"/>
                <a:cs typeface="Times New Roman"/>
              </a:rPr>
              <a:t>the </a:t>
            </a:r>
            <a:r>
              <a:rPr sz="2300" spc="-5" dirty="0">
                <a:latin typeface="Times New Roman"/>
                <a:cs typeface="Times New Roman"/>
              </a:rPr>
              <a:t>pre-rinse helps remove </a:t>
            </a:r>
            <a:r>
              <a:rPr sz="2300" dirty="0">
                <a:latin typeface="Times New Roman"/>
                <a:cs typeface="Times New Roman"/>
              </a:rPr>
              <a:t>the excess  penetrant </a:t>
            </a:r>
            <a:r>
              <a:rPr sz="2300" spc="-5" dirty="0">
                <a:latin typeface="Times New Roman"/>
                <a:cs typeface="Times New Roman"/>
              </a:rPr>
              <a:t>to </a:t>
            </a:r>
            <a:r>
              <a:rPr sz="2300" spc="-10" dirty="0">
                <a:latin typeface="Times New Roman"/>
                <a:cs typeface="Times New Roman"/>
              </a:rPr>
              <a:t>minimize </a:t>
            </a:r>
            <a:r>
              <a:rPr sz="2300" spc="-5" dirty="0">
                <a:latin typeface="Times New Roman"/>
                <a:cs typeface="Times New Roman"/>
              </a:rPr>
              <a:t>contamination </a:t>
            </a:r>
            <a:r>
              <a:rPr sz="2300" dirty="0">
                <a:latin typeface="Times New Roman"/>
                <a:cs typeface="Times New Roman"/>
              </a:rPr>
              <a:t>of the</a:t>
            </a:r>
            <a:r>
              <a:rPr sz="2300" spc="65" dirty="0">
                <a:latin typeface="Times New Roman"/>
                <a:cs typeface="Times New Roman"/>
              </a:rPr>
              <a:t> </a:t>
            </a:r>
            <a:r>
              <a:rPr sz="2300" spc="-15" dirty="0">
                <a:latin typeface="Times New Roman"/>
                <a:cs typeface="Times New Roman"/>
              </a:rPr>
              <a:t>emulsifier.</a:t>
            </a:r>
            <a:endParaRPr sz="2300">
              <a:latin typeface="Times New Roman"/>
              <a:cs typeface="Times New Roman"/>
            </a:endParaRPr>
          </a:p>
          <a:p>
            <a:pPr marL="115570" indent="-103505">
              <a:lnSpc>
                <a:spcPct val="100000"/>
              </a:lnSpc>
              <a:spcBef>
                <a:spcPts val="1380"/>
              </a:spcBef>
              <a:buSzPct val="95652"/>
              <a:buFont typeface="Arial"/>
              <a:buChar char="•"/>
              <a:tabLst>
                <a:tab pos="116205" algn="l"/>
              </a:tabLst>
            </a:pPr>
            <a:r>
              <a:rPr sz="2300" dirty="0">
                <a:latin typeface="Times New Roman"/>
                <a:cs typeface="Times New Roman"/>
              </a:rPr>
              <a:t>Of</a:t>
            </a:r>
            <a:r>
              <a:rPr sz="2300" spc="120" dirty="0">
                <a:latin typeface="Times New Roman"/>
                <a:cs typeface="Times New Roman"/>
              </a:rPr>
              <a:t> </a:t>
            </a:r>
            <a:r>
              <a:rPr sz="2300" spc="-5" dirty="0">
                <a:latin typeface="Times New Roman"/>
                <a:cs typeface="Times New Roman"/>
              </a:rPr>
              <a:t>greater</a:t>
            </a:r>
            <a:r>
              <a:rPr sz="2300" spc="120" dirty="0">
                <a:latin typeface="Times New Roman"/>
                <a:cs typeface="Times New Roman"/>
              </a:rPr>
              <a:t> </a:t>
            </a:r>
            <a:r>
              <a:rPr sz="2300" dirty="0">
                <a:latin typeface="Times New Roman"/>
                <a:cs typeface="Times New Roman"/>
              </a:rPr>
              <a:t>significance,</a:t>
            </a:r>
            <a:r>
              <a:rPr sz="2300" spc="125" dirty="0">
                <a:latin typeface="Times New Roman"/>
                <a:cs typeface="Times New Roman"/>
              </a:rPr>
              <a:t> </a:t>
            </a:r>
            <a:r>
              <a:rPr sz="2300" dirty="0">
                <a:latin typeface="Times New Roman"/>
                <a:cs typeface="Times New Roman"/>
              </a:rPr>
              <a:t>only</a:t>
            </a:r>
            <a:r>
              <a:rPr sz="2300" spc="135" dirty="0">
                <a:latin typeface="Times New Roman"/>
                <a:cs typeface="Times New Roman"/>
              </a:rPr>
              <a:t> </a:t>
            </a:r>
            <a:r>
              <a:rPr sz="2300" dirty="0">
                <a:latin typeface="Times New Roman"/>
                <a:cs typeface="Times New Roman"/>
              </a:rPr>
              <a:t>a</a:t>
            </a:r>
            <a:r>
              <a:rPr sz="2300" spc="120" dirty="0">
                <a:latin typeface="Times New Roman"/>
                <a:cs typeface="Times New Roman"/>
              </a:rPr>
              <a:t> </a:t>
            </a:r>
            <a:r>
              <a:rPr sz="2300" spc="-5" dirty="0">
                <a:latin typeface="Times New Roman"/>
                <a:cs typeface="Times New Roman"/>
              </a:rPr>
              <a:t>very</a:t>
            </a:r>
            <a:r>
              <a:rPr sz="2300" spc="135" dirty="0">
                <a:latin typeface="Times New Roman"/>
                <a:cs typeface="Times New Roman"/>
              </a:rPr>
              <a:t> </a:t>
            </a:r>
            <a:r>
              <a:rPr sz="2300" spc="-5" dirty="0">
                <a:latin typeface="Times New Roman"/>
                <a:cs typeface="Times New Roman"/>
              </a:rPr>
              <a:t>thin</a:t>
            </a:r>
            <a:r>
              <a:rPr sz="2300" spc="120" dirty="0">
                <a:latin typeface="Times New Roman"/>
                <a:cs typeface="Times New Roman"/>
              </a:rPr>
              <a:t> </a:t>
            </a:r>
            <a:r>
              <a:rPr sz="2300" dirty="0">
                <a:latin typeface="Times New Roman"/>
                <a:cs typeface="Times New Roman"/>
              </a:rPr>
              <a:t>and</a:t>
            </a:r>
            <a:r>
              <a:rPr sz="2300" spc="120" dirty="0">
                <a:latin typeface="Times New Roman"/>
                <a:cs typeface="Times New Roman"/>
              </a:rPr>
              <a:t> </a:t>
            </a:r>
            <a:r>
              <a:rPr sz="2300" spc="-5" dirty="0">
                <a:latin typeface="Times New Roman"/>
                <a:cs typeface="Times New Roman"/>
              </a:rPr>
              <a:t>uniform</a:t>
            </a:r>
            <a:r>
              <a:rPr sz="2300" spc="110" dirty="0">
                <a:latin typeface="Times New Roman"/>
                <a:cs typeface="Times New Roman"/>
              </a:rPr>
              <a:t> </a:t>
            </a:r>
            <a:r>
              <a:rPr sz="2300" dirty="0">
                <a:latin typeface="Times New Roman"/>
                <a:cs typeface="Times New Roman"/>
              </a:rPr>
              <a:t>layer</a:t>
            </a:r>
            <a:r>
              <a:rPr sz="2300" spc="125" dirty="0">
                <a:latin typeface="Times New Roman"/>
                <a:cs typeface="Times New Roman"/>
              </a:rPr>
              <a:t> </a:t>
            </a:r>
            <a:r>
              <a:rPr sz="2300" dirty="0">
                <a:latin typeface="Times New Roman"/>
                <a:cs typeface="Times New Roman"/>
              </a:rPr>
              <a:t>of</a:t>
            </a:r>
            <a:r>
              <a:rPr sz="2300" spc="125" dirty="0">
                <a:latin typeface="Times New Roman"/>
                <a:cs typeface="Times New Roman"/>
              </a:rPr>
              <a:t> </a:t>
            </a:r>
            <a:r>
              <a:rPr sz="2300" spc="-5" dirty="0">
                <a:latin typeface="Times New Roman"/>
                <a:cs typeface="Times New Roman"/>
              </a:rPr>
              <a:t>penetrant</a:t>
            </a:r>
            <a:endParaRPr sz="2300">
              <a:latin typeface="Times New Roman"/>
              <a:cs typeface="Times New Roman"/>
            </a:endParaRPr>
          </a:p>
          <a:p>
            <a:pPr marL="12700">
              <a:lnSpc>
                <a:spcPct val="100000"/>
              </a:lnSpc>
              <a:spcBef>
                <a:spcPts val="1385"/>
              </a:spcBef>
            </a:pPr>
            <a:r>
              <a:rPr sz="2300" dirty="0">
                <a:latin typeface="Times New Roman"/>
                <a:cs typeface="Times New Roman"/>
              </a:rPr>
              <a:t>will</a:t>
            </a:r>
            <a:r>
              <a:rPr sz="2300" spc="355" dirty="0">
                <a:latin typeface="Times New Roman"/>
                <a:cs typeface="Times New Roman"/>
              </a:rPr>
              <a:t> </a:t>
            </a:r>
            <a:r>
              <a:rPr sz="2300" spc="-5" dirty="0">
                <a:latin typeface="Times New Roman"/>
                <a:cs typeface="Times New Roman"/>
              </a:rPr>
              <a:t>remain</a:t>
            </a:r>
            <a:r>
              <a:rPr sz="2300" spc="370" dirty="0">
                <a:latin typeface="Times New Roman"/>
                <a:cs typeface="Times New Roman"/>
              </a:rPr>
              <a:t> </a:t>
            </a:r>
            <a:r>
              <a:rPr sz="2300" dirty="0">
                <a:latin typeface="Times New Roman"/>
                <a:cs typeface="Times New Roman"/>
              </a:rPr>
              <a:t>on</a:t>
            </a:r>
            <a:r>
              <a:rPr sz="2300" spc="355" dirty="0">
                <a:latin typeface="Times New Roman"/>
                <a:cs typeface="Times New Roman"/>
              </a:rPr>
              <a:t> </a:t>
            </a:r>
            <a:r>
              <a:rPr sz="2300" dirty="0">
                <a:latin typeface="Times New Roman"/>
                <a:cs typeface="Times New Roman"/>
              </a:rPr>
              <a:t>the</a:t>
            </a:r>
            <a:r>
              <a:rPr sz="2300" spc="350" dirty="0">
                <a:latin typeface="Times New Roman"/>
                <a:cs typeface="Times New Roman"/>
              </a:rPr>
              <a:t> </a:t>
            </a:r>
            <a:r>
              <a:rPr sz="2300" dirty="0">
                <a:latin typeface="Times New Roman"/>
                <a:cs typeface="Times New Roman"/>
              </a:rPr>
              <a:t>surface,</a:t>
            </a:r>
            <a:r>
              <a:rPr sz="2300" spc="360" dirty="0">
                <a:latin typeface="Times New Roman"/>
                <a:cs typeface="Times New Roman"/>
              </a:rPr>
              <a:t> </a:t>
            </a:r>
            <a:r>
              <a:rPr sz="2300" dirty="0">
                <a:latin typeface="Times New Roman"/>
                <a:cs typeface="Times New Roman"/>
              </a:rPr>
              <a:t>thus</a:t>
            </a:r>
            <a:r>
              <a:rPr sz="2300" spc="375" dirty="0">
                <a:latin typeface="Times New Roman"/>
                <a:cs typeface="Times New Roman"/>
              </a:rPr>
              <a:t> </a:t>
            </a:r>
            <a:r>
              <a:rPr sz="2300" dirty="0">
                <a:latin typeface="Times New Roman"/>
                <a:cs typeface="Times New Roman"/>
              </a:rPr>
              <a:t>allowing</a:t>
            </a:r>
            <a:r>
              <a:rPr sz="2300" spc="355" dirty="0">
                <a:latin typeface="Times New Roman"/>
                <a:cs typeface="Times New Roman"/>
              </a:rPr>
              <a:t> </a:t>
            </a:r>
            <a:r>
              <a:rPr sz="2300" dirty="0">
                <a:latin typeface="Times New Roman"/>
                <a:cs typeface="Times New Roman"/>
              </a:rPr>
              <a:t>easy</a:t>
            </a:r>
            <a:r>
              <a:rPr sz="2300" spc="380" dirty="0">
                <a:latin typeface="Times New Roman"/>
                <a:cs typeface="Times New Roman"/>
              </a:rPr>
              <a:t> </a:t>
            </a:r>
            <a:r>
              <a:rPr sz="2300" spc="-5" dirty="0">
                <a:latin typeface="Times New Roman"/>
                <a:cs typeface="Times New Roman"/>
              </a:rPr>
              <a:t>removal</a:t>
            </a:r>
            <a:r>
              <a:rPr sz="2300" spc="360" dirty="0">
                <a:latin typeface="Times New Roman"/>
                <a:cs typeface="Times New Roman"/>
              </a:rPr>
              <a:t> </a:t>
            </a:r>
            <a:r>
              <a:rPr sz="2300" dirty="0">
                <a:latin typeface="Times New Roman"/>
                <a:cs typeface="Times New Roman"/>
              </a:rPr>
              <a:t>of</a:t>
            </a:r>
            <a:r>
              <a:rPr sz="2300" spc="360" dirty="0">
                <a:latin typeface="Times New Roman"/>
                <a:cs typeface="Times New Roman"/>
              </a:rPr>
              <a:t> </a:t>
            </a:r>
            <a:r>
              <a:rPr sz="2300" dirty="0">
                <a:latin typeface="Times New Roman"/>
                <a:cs typeface="Times New Roman"/>
              </a:rPr>
              <a:t>the</a:t>
            </a:r>
            <a:r>
              <a:rPr sz="2300" spc="360" dirty="0">
                <a:latin typeface="Times New Roman"/>
                <a:cs typeface="Times New Roman"/>
              </a:rPr>
              <a:t> </a:t>
            </a:r>
            <a:r>
              <a:rPr sz="2300" dirty="0">
                <a:latin typeface="Times New Roman"/>
                <a:cs typeface="Times New Roman"/>
              </a:rPr>
              <a:t>surface</a:t>
            </a:r>
            <a:endParaRPr sz="2300">
              <a:latin typeface="Times New Roman"/>
              <a:cs typeface="Times New Roman"/>
            </a:endParaRPr>
          </a:p>
          <a:p>
            <a:pPr marL="12700">
              <a:lnSpc>
                <a:spcPct val="100000"/>
              </a:lnSpc>
              <a:spcBef>
                <a:spcPts val="1380"/>
              </a:spcBef>
            </a:pPr>
            <a:r>
              <a:rPr sz="2300" dirty="0">
                <a:latin typeface="Times New Roman"/>
                <a:cs typeface="Times New Roman"/>
              </a:rPr>
              <a:t>layer with </a:t>
            </a:r>
            <a:r>
              <a:rPr sz="2300" spc="-5" dirty="0">
                <a:latin typeface="Times New Roman"/>
                <a:cs typeface="Times New Roman"/>
              </a:rPr>
              <a:t>minimum </a:t>
            </a:r>
            <a:r>
              <a:rPr sz="2300" dirty="0">
                <a:latin typeface="Times New Roman"/>
                <a:cs typeface="Times New Roman"/>
              </a:rPr>
              <a:t>opportunity of </a:t>
            </a:r>
            <a:r>
              <a:rPr sz="2300" spc="-5" dirty="0">
                <a:latin typeface="Times New Roman"/>
                <a:cs typeface="Times New Roman"/>
              </a:rPr>
              <a:t>removing </a:t>
            </a:r>
            <a:r>
              <a:rPr sz="2300" dirty="0">
                <a:latin typeface="Times New Roman"/>
                <a:cs typeface="Times New Roman"/>
              </a:rPr>
              <a:t>penetrant from the</a:t>
            </a:r>
            <a:r>
              <a:rPr sz="2300" spc="-60" dirty="0">
                <a:latin typeface="Times New Roman"/>
                <a:cs typeface="Times New Roman"/>
              </a:rPr>
              <a:t> </a:t>
            </a:r>
            <a:r>
              <a:rPr sz="2300" dirty="0">
                <a:latin typeface="Times New Roman"/>
                <a:cs typeface="Times New Roman"/>
              </a:rPr>
              <a:t>flaws.</a:t>
            </a:r>
            <a:endParaRPr sz="2300">
              <a:latin typeface="Times New Roman"/>
              <a:cs typeface="Times New Roman"/>
            </a:endParaRPr>
          </a:p>
          <a:p>
            <a:pPr marL="12700" marR="5715" indent="-635">
              <a:lnSpc>
                <a:spcPts val="4140"/>
              </a:lnSpc>
              <a:spcBef>
                <a:spcPts val="370"/>
              </a:spcBef>
              <a:buSzPct val="95652"/>
              <a:buFont typeface="Arial"/>
              <a:buChar char="•"/>
              <a:tabLst>
                <a:tab pos="116205" algn="l"/>
                <a:tab pos="771525" algn="l"/>
                <a:tab pos="1379855" algn="l"/>
                <a:tab pos="1711960" algn="l"/>
                <a:tab pos="2823210" algn="l"/>
                <a:tab pos="3885565" algn="l"/>
                <a:tab pos="4380865" algn="l"/>
                <a:tab pos="5606415" algn="l"/>
                <a:tab pos="5939155" algn="l"/>
                <a:tab pos="6450965" algn="l"/>
                <a:tab pos="7578725" algn="l"/>
                <a:tab pos="8235950" algn="l"/>
              </a:tabLst>
            </a:pPr>
            <a:r>
              <a:rPr sz="2300" dirty="0">
                <a:latin typeface="Times New Roman"/>
                <a:cs typeface="Times New Roman"/>
              </a:rPr>
              <a:t>Th</a:t>
            </a:r>
            <a:r>
              <a:rPr sz="2300" spc="-10" dirty="0">
                <a:latin typeface="Times New Roman"/>
                <a:cs typeface="Times New Roman"/>
              </a:rPr>
              <a:t>i</a:t>
            </a:r>
            <a:r>
              <a:rPr sz="2300" dirty="0">
                <a:latin typeface="Times New Roman"/>
                <a:cs typeface="Times New Roman"/>
              </a:rPr>
              <a:t>s	step	</a:t>
            </a:r>
            <a:r>
              <a:rPr sz="2300" spc="-5" dirty="0">
                <a:latin typeface="Times New Roman"/>
                <a:cs typeface="Times New Roman"/>
              </a:rPr>
              <a:t>i</a:t>
            </a:r>
            <a:r>
              <a:rPr sz="2300" dirty="0">
                <a:latin typeface="Times New Roman"/>
                <a:cs typeface="Times New Roman"/>
              </a:rPr>
              <a:t>s	requir</a:t>
            </a:r>
            <a:r>
              <a:rPr sz="2300" spc="-10" dirty="0">
                <a:latin typeface="Times New Roman"/>
                <a:cs typeface="Times New Roman"/>
              </a:rPr>
              <a:t>e</a:t>
            </a:r>
            <a:r>
              <a:rPr sz="2300" dirty="0">
                <a:latin typeface="Times New Roman"/>
                <a:cs typeface="Times New Roman"/>
              </a:rPr>
              <a:t>d	bec</a:t>
            </a:r>
            <a:r>
              <a:rPr sz="2300" spc="-10" dirty="0">
                <a:latin typeface="Times New Roman"/>
                <a:cs typeface="Times New Roman"/>
              </a:rPr>
              <a:t>a</a:t>
            </a:r>
            <a:r>
              <a:rPr sz="2300" dirty="0">
                <a:latin typeface="Times New Roman"/>
                <a:cs typeface="Times New Roman"/>
              </a:rPr>
              <a:t>use	the	p</a:t>
            </a:r>
            <a:r>
              <a:rPr sz="2300" spc="5" dirty="0">
                <a:latin typeface="Times New Roman"/>
                <a:cs typeface="Times New Roman"/>
              </a:rPr>
              <a:t>e</a:t>
            </a:r>
            <a:r>
              <a:rPr sz="2300" dirty="0">
                <a:latin typeface="Times New Roman"/>
                <a:cs typeface="Times New Roman"/>
              </a:rPr>
              <a:t>ne</a:t>
            </a:r>
            <a:r>
              <a:rPr sz="2300" spc="-10" dirty="0">
                <a:latin typeface="Times New Roman"/>
                <a:cs typeface="Times New Roman"/>
              </a:rPr>
              <a:t>t</a:t>
            </a:r>
            <a:r>
              <a:rPr sz="2300" dirty="0">
                <a:latin typeface="Times New Roman"/>
                <a:cs typeface="Times New Roman"/>
              </a:rPr>
              <a:t>rant	</a:t>
            </a:r>
            <a:r>
              <a:rPr sz="2300" spc="-5" dirty="0">
                <a:latin typeface="Times New Roman"/>
                <a:cs typeface="Times New Roman"/>
              </a:rPr>
              <a:t>i</a:t>
            </a:r>
            <a:r>
              <a:rPr sz="2300" dirty="0">
                <a:latin typeface="Times New Roman"/>
                <a:cs typeface="Times New Roman"/>
              </a:rPr>
              <a:t>s	</a:t>
            </a:r>
            <a:r>
              <a:rPr sz="2300" spc="5" dirty="0">
                <a:latin typeface="Times New Roman"/>
                <a:cs typeface="Times New Roman"/>
              </a:rPr>
              <a:t>n</a:t>
            </a:r>
            <a:r>
              <a:rPr sz="2300" dirty="0">
                <a:latin typeface="Times New Roman"/>
                <a:cs typeface="Times New Roman"/>
              </a:rPr>
              <a:t>ot	</a:t>
            </a:r>
            <a:r>
              <a:rPr sz="2300" spc="-20" dirty="0">
                <a:latin typeface="Times New Roman"/>
                <a:cs typeface="Times New Roman"/>
              </a:rPr>
              <a:t>m</a:t>
            </a:r>
            <a:r>
              <a:rPr sz="2300" dirty="0">
                <a:latin typeface="Times New Roman"/>
                <a:cs typeface="Times New Roman"/>
              </a:rPr>
              <a:t>i</a:t>
            </a:r>
            <a:r>
              <a:rPr sz="2300" spc="5" dirty="0">
                <a:latin typeface="Times New Roman"/>
                <a:cs typeface="Times New Roman"/>
              </a:rPr>
              <a:t>s</a:t>
            </a:r>
            <a:r>
              <a:rPr sz="2300" dirty="0">
                <a:latin typeface="Times New Roman"/>
                <a:cs typeface="Times New Roman"/>
              </a:rPr>
              <a:t>c</a:t>
            </a:r>
            <a:r>
              <a:rPr sz="2300" spc="-10" dirty="0">
                <a:latin typeface="Times New Roman"/>
                <a:cs typeface="Times New Roman"/>
              </a:rPr>
              <a:t>i</a:t>
            </a:r>
            <a:r>
              <a:rPr sz="2300" dirty="0">
                <a:latin typeface="Times New Roman"/>
                <a:cs typeface="Times New Roman"/>
              </a:rPr>
              <a:t>ble	with	the  hydrophilic</a:t>
            </a:r>
            <a:r>
              <a:rPr sz="2300" spc="-30" dirty="0">
                <a:latin typeface="Times New Roman"/>
                <a:cs typeface="Times New Roman"/>
              </a:rPr>
              <a:t> </a:t>
            </a:r>
            <a:r>
              <a:rPr sz="2300" spc="-15" dirty="0">
                <a:latin typeface="Times New Roman"/>
                <a:cs typeface="Times New Roman"/>
              </a:rPr>
              <a:t>emulsifier.</a:t>
            </a:r>
            <a:endParaRPr sz="2300">
              <a:latin typeface="Times New Roman"/>
              <a:cs typeface="Times New Roman"/>
            </a:endParaRPr>
          </a:p>
          <a:p>
            <a:pPr marL="115570" indent="-103505">
              <a:lnSpc>
                <a:spcPct val="100000"/>
              </a:lnSpc>
              <a:spcBef>
                <a:spcPts val="1010"/>
              </a:spcBef>
              <a:buSzPct val="95652"/>
              <a:buFont typeface="Arial"/>
              <a:buChar char="•"/>
              <a:tabLst>
                <a:tab pos="116205" algn="l"/>
              </a:tabLst>
            </a:pPr>
            <a:r>
              <a:rPr sz="2300" dirty="0">
                <a:latin typeface="Times New Roman"/>
                <a:cs typeface="Times New Roman"/>
              </a:rPr>
              <a:t>The penetrant </a:t>
            </a:r>
            <a:r>
              <a:rPr sz="2300" spc="-5" dirty="0">
                <a:latin typeface="Times New Roman"/>
                <a:cs typeface="Times New Roman"/>
              </a:rPr>
              <a:t>manufacturer </a:t>
            </a:r>
            <a:r>
              <a:rPr sz="2300" dirty="0">
                <a:latin typeface="Times New Roman"/>
                <a:cs typeface="Times New Roman"/>
              </a:rPr>
              <a:t>should recommend </a:t>
            </a:r>
            <a:r>
              <a:rPr sz="2300" spc="-5" dirty="0">
                <a:latin typeface="Times New Roman"/>
                <a:cs typeface="Times New Roman"/>
              </a:rPr>
              <a:t>nominal</a:t>
            </a:r>
            <a:r>
              <a:rPr sz="2300" spc="95" dirty="0">
                <a:latin typeface="Times New Roman"/>
                <a:cs typeface="Times New Roman"/>
              </a:rPr>
              <a:t> </a:t>
            </a:r>
            <a:r>
              <a:rPr sz="2300" spc="-5" dirty="0">
                <a:latin typeface="Times New Roman"/>
                <a:cs typeface="Times New Roman"/>
              </a:rPr>
              <a:t>emulsification</a:t>
            </a:r>
            <a:endParaRPr sz="2300">
              <a:latin typeface="Times New Roman"/>
              <a:cs typeface="Times New Roman"/>
            </a:endParaRPr>
          </a:p>
          <a:p>
            <a:pPr marL="12700">
              <a:lnSpc>
                <a:spcPct val="100000"/>
              </a:lnSpc>
              <a:spcBef>
                <a:spcPts val="1385"/>
              </a:spcBef>
            </a:pPr>
            <a:r>
              <a:rPr sz="2300" spc="-5" dirty="0">
                <a:latin typeface="Times New Roman"/>
                <a:cs typeface="Times New Roman"/>
              </a:rPr>
              <a:t>times </a:t>
            </a:r>
            <a:r>
              <a:rPr sz="2300" dirty="0">
                <a:latin typeface="Times New Roman"/>
                <a:cs typeface="Times New Roman"/>
              </a:rPr>
              <a:t>for the specific type of </a:t>
            </a:r>
            <a:r>
              <a:rPr sz="2300" spc="-5" dirty="0">
                <a:latin typeface="Times New Roman"/>
                <a:cs typeface="Times New Roman"/>
              </a:rPr>
              <a:t>emulsifier in</a:t>
            </a:r>
            <a:r>
              <a:rPr sz="2300" spc="-10" dirty="0">
                <a:latin typeface="Times New Roman"/>
                <a:cs typeface="Times New Roman"/>
              </a:rPr>
              <a:t> </a:t>
            </a:r>
            <a:r>
              <a:rPr sz="2300" dirty="0">
                <a:latin typeface="Times New Roman"/>
                <a:cs typeface="Times New Roman"/>
              </a:rPr>
              <a:t>use.</a:t>
            </a:r>
            <a:endParaRPr sz="2300">
              <a:latin typeface="Times New Roman"/>
              <a:cs typeface="Times New Roman"/>
            </a:endParaRPr>
          </a:p>
          <a:p>
            <a:pPr marL="12700" marR="6350">
              <a:lnSpc>
                <a:spcPct val="150000"/>
              </a:lnSpc>
              <a:buSzPct val="95652"/>
              <a:buFont typeface="Arial"/>
              <a:buChar char="•"/>
              <a:tabLst>
                <a:tab pos="116205" algn="l"/>
              </a:tabLst>
            </a:pPr>
            <a:r>
              <a:rPr sz="2300" dirty="0">
                <a:latin typeface="Times New Roman"/>
                <a:cs typeface="Times New Roman"/>
              </a:rPr>
              <a:t>The </a:t>
            </a:r>
            <a:r>
              <a:rPr sz="2300" spc="-5" dirty="0">
                <a:latin typeface="Times New Roman"/>
                <a:cs typeface="Times New Roman"/>
              </a:rPr>
              <a:t>emulsification time must </a:t>
            </a:r>
            <a:r>
              <a:rPr sz="2300" dirty="0">
                <a:latin typeface="Times New Roman"/>
                <a:cs typeface="Times New Roman"/>
              </a:rPr>
              <a:t>be </a:t>
            </a:r>
            <a:r>
              <a:rPr sz="2300" spc="-5" dirty="0">
                <a:latin typeface="Times New Roman"/>
                <a:cs typeface="Times New Roman"/>
              </a:rPr>
              <a:t>carefully controlled </a:t>
            </a:r>
            <a:r>
              <a:rPr sz="2300" dirty="0">
                <a:latin typeface="Times New Roman"/>
                <a:cs typeface="Times New Roman"/>
              </a:rPr>
              <a:t>so </a:t>
            </a:r>
            <a:r>
              <a:rPr sz="2300" spc="-5" dirty="0">
                <a:latin typeface="Times New Roman"/>
                <a:cs typeface="Times New Roman"/>
              </a:rPr>
              <a:t>that </a:t>
            </a:r>
            <a:r>
              <a:rPr sz="2300" dirty="0">
                <a:latin typeface="Times New Roman"/>
                <a:cs typeface="Times New Roman"/>
              </a:rPr>
              <a:t>the surface  penetrant </a:t>
            </a:r>
            <a:r>
              <a:rPr sz="2300" spc="-5" dirty="0">
                <a:latin typeface="Times New Roman"/>
                <a:cs typeface="Times New Roman"/>
              </a:rPr>
              <a:t>becomes </a:t>
            </a:r>
            <a:r>
              <a:rPr sz="2300" dirty="0">
                <a:latin typeface="Times New Roman"/>
                <a:cs typeface="Times New Roman"/>
              </a:rPr>
              <a:t>water soluble but the penetrant </a:t>
            </a:r>
            <a:r>
              <a:rPr sz="2300" spc="-5" dirty="0">
                <a:latin typeface="Times New Roman"/>
                <a:cs typeface="Times New Roman"/>
              </a:rPr>
              <a:t>in </a:t>
            </a:r>
            <a:r>
              <a:rPr sz="2300" dirty="0">
                <a:latin typeface="Times New Roman"/>
                <a:cs typeface="Times New Roman"/>
              </a:rPr>
              <a:t>the flaws does</a:t>
            </a:r>
            <a:r>
              <a:rPr sz="2300" spc="-20" dirty="0">
                <a:latin typeface="Times New Roman"/>
                <a:cs typeface="Times New Roman"/>
              </a:rPr>
              <a:t> </a:t>
            </a:r>
            <a:r>
              <a:rPr sz="2300" dirty="0">
                <a:latin typeface="Times New Roman"/>
                <a:cs typeface="Times New Roman"/>
              </a:rPr>
              <a:t>not.</a:t>
            </a:r>
            <a:endParaRPr sz="2300">
              <a:latin typeface="Times New Roman"/>
              <a:cs typeface="Times New Roman"/>
            </a:endParaRPr>
          </a:p>
        </p:txBody>
      </p:sp>
    </p:spTree>
    <p:extLst>
      <p:ext uri="{BB962C8B-B14F-4D97-AF65-F5344CB8AC3E}">
        <p14:creationId xmlns:p14="http://schemas.microsoft.com/office/powerpoint/2010/main" val="2673793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907" y="-228600"/>
            <a:ext cx="7467600" cy="1143000"/>
          </a:xfrm>
          <a:prstGeom prst="rect">
            <a:avLst/>
          </a:prstGeom>
        </p:spPr>
        <p:txBody>
          <a:bodyPr vert="horz" wrap="square" lIns="0" tIns="12065" rIns="0" bIns="0" rtlCol="0">
            <a:spAutoFit/>
          </a:bodyPr>
          <a:lstStyle/>
          <a:p>
            <a:pPr marL="12700">
              <a:lnSpc>
                <a:spcPct val="100000"/>
              </a:lnSpc>
              <a:spcBef>
                <a:spcPts val="95"/>
              </a:spcBef>
            </a:pPr>
            <a:r>
              <a:rPr spc="-5" dirty="0"/>
              <a:t>Intr</a:t>
            </a:r>
            <a:r>
              <a:rPr spc="5" dirty="0"/>
              <a:t>o</a:t>
            </a:r>
            <a:r>
              <a:rPr spc="-5" dirty="0"/>
              <a:t>duc</a:t>
            </a:r>
            <a:r>
              <a:rPr spc="5" dirty="0"/>
              <a:t>t</a:t>
            </a:r>
            <a:r>
              <a:rPr spc="-5" dirty="0"/>
              <a:t>ion</a:t>
            </a:r>
          </a:p>
        </p:txBody>
      </p:sp>
      <p:sp>
        <p:nvSpPr>
          <p:cNvPr id="3" name="object 3"/>
          <p:cNvSpPr txBox="1"/>
          <p:nvPr/>
        </p:nvSpPr>
        <p:spPr>
          <a:xfrm>
            <a:off x="307340" y="990600"/>
            <a:ext cx="8530590" cy="5659755"/>
          </a:xfrm>
          <a:prstGeom prst="rect">
            <a:avLst/>
          </a:prstGeom>
        </p:spPr>
        <p:txBody>
          <a:bodyPr vert="horz" wrap="square" lIns="0" tIns="12065" rIns="0" bIns="0" rtlCol="0">
            <a:spAutoFit/>
          </a:bodyPr>
          <a:lstStyle/>
          <a:p>
            <a:pPr marL="355600" marR="5080" indent="-342900" algn="just">
              <a:lnSpc>
                <a:spcPct val="150100"/>
              </a:lnSpc>
              <a:spcBef>
                <a:spcPts val="95"/>
              </a:spcBef>
              <a:buFont typeface="Arial"/>
              <a:buChar char="•"/>
              <a:tabLst>
                <a:tab pos="355600" algn="l"/>
              </a:tabLst>
            </a:pPr>
            <a:r>
              <a:rPr sz="2400" spc="-5" dirty="0">
                <a:latin typeface="Times New Roman"/>
                <a:cs typeface="Times New Roman"/>
              </a:rPr>
              <a:t>LIQUID PENETRANT </a:t>
            </a:r>
            <a:r>
              <a:rPr sz="2400" dirty="0">
                <a:latin typeface="Times New Roman"/>
                <a:cs typeface="Times New Roman"/>
              </a:rPr>
              <a:t>INSPECTION is a </a:t>
            </a:r>
            <a:r>
              <a:rPr sz="2400" spc="-5" dirty="0">
                <a:latin typeface="Times New Roman"/>
                <a:cs typeface="Times New Roman"/>
              </a:rPr>
              <a:t>nondestructive method  </a:t>
            </a:r>
            <a:r>
              <a:rPr sz="2400" dirty="0">
                <a:latin typeface="Times New Roman"/>
                <a:cs typeface="Times New Roman"/>
              </a:rPr>
              <a:t>of </a:t>
            </a:r>
            <a:r>
              <a:rPr sz="2400" spc="-5" dirty="0">
                <a:latin typeface="Times New Roman"/>
                <a:cs typeface="Times New Roman"/>
              </a:rPr>
              <a:t>revealing discontinuities </a:t>
            </a:r>
            <a:r>
              <a:rPr sz="2400" dirty="0">
                <a:latin typeface="Times New Roman"/>
                <a:cs typeface="Times New Roman"/>
              </a:rPr>
              <a:t>that are open to </a:t>
            </a:r>
            <a:r>
              <a:rPr sz="2400" spc="-5" dirty="0">
                <a:latin typeface="Times New Roman"/>
                <a:cs typeface="Times New Roman"/>
              </a:rPr>
              <a:t>the </a:t>
            </a:r>
            <a:r>
              <a:rPr sz="2400" dirty="0">
                <a:latin typeface="Times New Roman"/>
                <a:cs typeface="Times New Roman"/>
              </a:rPr>
              <a:t>surfaces of solid  and </a:t>
            </a:r>
            <a:r>
              <a:rPr sz="2400" spc="-5" dirty="0">
                <a:latin typeface="Times New Roman"/>
                <a:cs typeface="Times New Roman"/>
              </a:rPr>
              <a:t>essentially </a:t>
            </a:r>
            <a:r>
              <a:rPr sz="2400" dirty="0">
                <a:latin typeface="Times New Roman"/>
                <a:cs typeface="Times New Roman"/>
              </a:rPr>
              <a:t>nonporous</a:t>
            </a:r>
            <a:r>
              <a:rPr sz="2400" spc="-20" dirty="0">
                <a:latin typeface="Times New Roman"/>
                <a:cs typeface="Times New Roman"/>
              </a:rPr>
              <a:t> </a:t>
            </a:r>
            <a:r>
              <a:rPr sz="2400" spc="-5" dirty="0">
                <a:latin typeface="Times New Roman"/>
                <a:cs typeface="Times New Roman"/>
              </a:rPr>
              <a:t>materials.</a:t>
            </a:r>
            <a:endParaRPr sz="2400" dirty="0">
              <a:latin typeface="Times New Roman"/>
              <a:cs typeface="Times New Roman"/>
            </a:endParaRPr>
          </a:p>
          <a:p>
            <a:pPr marL="355600" marR="5080" indent="-342900" algn="just">
              <a:lnSpc>
                <a:spcPct val="150000"/>
              </a:lnSpc>
              <a:spcBef>
                <a:spcPts val="575"/>
              </a:spcBef>
              <a:buFont typeface="Arial"/>
              <a:buChar char="•"/>
              <a:tabLst>
                <a:tab pos="355600" algn="l"/>
              </a:tabLst>
            </a:pPr>
            <a:r>
              <a:rPr sz="2400" dirty="0">
                <a:latin typeface="Times New Roman"/>
                <a:cs typeface="Times New Roman"/>
              </a:rPr>
              <a:t>The </a:t>
            </a:r>
            <a:r>
              <a:rPr sz="2400" spc="-5" dirty="0">
                <a:latin typeface="Times New Roman"/>
                <a:cs typeface="Times New Roman"/>
              </a:rPr>
              <a:t>advantage that </a:t>
            </a:r>
            <a:r>
              <a:rPr sz="2400" dirty="0">
                <a:latin typeface="Times New Roman"/>
                <a:cs typeface="Times New Roman"/>
              </a:rPr>
              <a:t>a </a:t>
            </a:r>
            <a:r>
              <a:rPr sz="2400" spc="-5" dirty="0">
                <a:latin typeface="Times New Roman"/>
                <a:cs typeface="Times New Roman"/>
              </a:rPr>
              <a:t>liquid penetrant inspection </a:t>
            </a:r>
            <a:r>
              <a:rPr sz="2400" dirty="0">
                <a:latin typeface="Times New Roman"/>
                <a:cs typeface="Times New Roman"/>
              </a:rPr>
              <a:t>(LPI) </a:t>
            </a:r>
            <a:r>
              <a:rPr sz="2400" spc="-10" dirty="0">
                <a:latin typeface="Times New Roman"/>
                <a:cs typeface="Times New Roman"/>
              </a:rPr>
              <a:t>offers </a:t>
            </a:r>
            <a:r>
              <a:rPr sz="2400" dirty="0">
                <a:latin typeface="Times New Roman"/>
                <a:cs typeface="Times New Roman"/>
              </a:rPr>
              <a:t>over  an </a:t>
            </a:r>
            <a:r>
              <a:rPr sz="2400" spc="-5" dirty="0">
                <a:latin typeface="Times New Roman"/>
                <a:cs typeface="Times New Roman"/>
              </a:rPr>
              <a:t>unaided visual inspection </a:t>
            </a:r>
            <a:r>
              <a:rPr sz="2400" dirty="0">
                <a:latin typeface="Times New Roman"/>
                <a:cs typeface="Times New Roman"/>
              </a:rPr>
              <a:t>is </a:t>
            </a:r>
            <a:r>
              <a:rPr sz="2400" spc="-5" dirty="0">
                <a:latin typeface="Times New Roman"/>
                <a:cs typeface="Times New Roman"/>
              </a:rPr>
              <a:t>that </a:t>
            </a:r>
            <a:r>
              <a:rPr sz="2400" dirty="0">
                <a:latin typeface="Times New Roman"/>
                <a:cs typeface="Times New Roman"/>
              </a:rPr>
              <a:t>it </a:t>
            </a:r>
            <a:r>
              <a:rPr sz="2400" spc="-5" dirty="0">
                <a:latin typeface="Times New Roman"/>
                <a:cs typeface="Times New Roman"/>
              </a:rPr>
              <a:t>makes defects easier </a:t>
            </a:r>
            <a:r>
              <a:rPr sz="2400" dirty="0">
                <a:latin typeface="Times New Roman"/>
                <a:cs typeface="Times New Roman"/>
              </a:rPr>
              <a:t>to see  for the</a:t>
            </a:r>
            <a:r>
              <a:rPr sz="2400" spc="-15" dirty="0">
                <a:latin typeface="Times New Roman"/>
                <a:cs typeface="Times New Roman"/>
              </a:rPr>
              <a:t> inspector.</a:t>
            </a:r>
            <a:endParaRPr sz="2400" dirty="0">
              <a:latin typeface="Times New Roman"/>
              <a:cs typeface="Times New Roman"/>
            </a:endParaRPr>
          </a:p>
          <a:p>
            <a:pPr marL="355600" marR="5080" indent="-343535" algn="just">
              <a:lnSpc>
                <a:spcPct val="150000"/>
              </a:lnSpc>
              <a:spcBef>
                <a:spcPts val="580"/>
              </a:spcBef>
              <a:buFont typeface="Arial"/>
              <a:buChar char="•"/>
              <a:tabLst>
                <a:tab pos="355600" algn="l"/>
              </a:tabLst>
            </a:pPr>
            <a:r>
              <a:rPr sz="2400" spc="-5" dirty="0">
                <a:latin typeface="Times New Roman"/>
                <a:cs typeface="Times New Roman"/>
              </a:rPr>
              <a:t>Liquid penetrant </a:t>
            </a:r>
            <a:r>
              <a:rPr sz="2400" dirty="0">
                <a:latin typeface="Times New Roman"/>
                <a:cs typeface="Times New Roman"/>
              </a:rPr>
              <a:t>seep into </a:t>
            </a:r>
            <a:r>
              <a:rPr sz="2400" spc="-5" dirty="0">
                <a:latin typeface="Times New Roman"/>
                <a:cs typeface="Times New Roman"/>
              </a:rPr>
              <a:t>various </a:t>
            </a:r>
            <a:r>
              <a:rPr sz="2400" dirty="0">
                <a:latin typeface="Times New Roman"/>
                <a:cs typeface="Times New Roman"/>
              </a:rPr>
              <a:t>types </a:t>
            </a:r>
            <a:r>
              <a:rPr sz="2400" spc="-10" dirty="0">
                <a:latin typeface="Times New Roman"/>
                <a:cs typeface="Times New Roman"/>
              </a:rPr>
              <a:t>of </a:t>
            </a:r>
            <a:r>
              <a:rPr sz="2400" spc="-5" dirty="0">
                <a:latin typeface="Times New Roman"/>
                <a:cs typeface="Times New Roman"/>
              </a:rPr>
              <a:t>minute surface  </a:t>
            </a:r>
            <a:r>
              <a:rPr sz="2400" dirty="0">
                <a:latin typeface="Times New Roman"/>
                <a:cs typeface="Times New Roman"/>
              </a:rPr>
              <a:t>openings by </a:t>
            </a:r>
            <a:r>
              <a:rPr sz="2400" spc="-5" dirty="0">
                <a:latin typeface="Times New Roman"/>
                <a:cs typeface="Times New Roman"/>
              </a:rPr>
              <a:t>capillary action. Because </a:t>
            </a:r>
            <a:r>
              <a:rPr sz="2400" dirty="0">
                <a:latin typeface="Times New Roman"/>
                <a:cs typeface="Times New Roman"/>
              </a:rPr>
              <a:t>of this, </a:t>
            </a:r>
            <a:r>
              <a:rPr sz="2400" spc="-5" dirty="0">
                <a:latin typeface="Times New Roman"/>
                <a:cs typeface="Times New Roman"/>
              </a:rPr>
              <a:t>the process </a:t>
            </a:r>
            <a:r>
              <a:rPr sz="2400" dirty="0">
                <a:latin typeface="Times New Roman"/>
                <a:cs typeface="Times New Roman"/>
              </a:rPr>
              <a:t>is </a:t>
            </a:r>
            <a:r>
              <a:rPr sz="2400" spc="-5" dirty="0">
                <a:latin typeface="Times New Roman"/>
                <a:cs typeface="Times New Roman"/>
              </a:rPr>
              <a:t>well  </a:t>
            </a:r>
            <a:r>
              <a:rPr sz="2400" dirty="0">
                <a:latin typeface="Times New Roman"/>
                <a:cs typeface="Times New Roman"/>
              </a:rPr>
              <a:t>suited to </a:t>
            </a:r>
            <a:r>
              <a:rPr sz="2400" spc="-5" dirty="0">
                <a:latin typeface="Times New Roman"/>
                <a:cs typeface="Times New Roman"/>
              </a:rPr>
              <a:t>the detection </a:t>
            </a:r>
            <a:r>
              <a:rPr sz="2400" dirty="0">
                <a:latin typeface="Times New Roman"/>
                <a:cs typeface="Times New Roman"/>
              </a:rPr>
              <a:t>of </a:t>
            </a:r>
            <a:r>
              <a:rPr sz="2400" spc="-5" dirty="0">
                <a:latin typeface="Times New Roman"/>
                <a:cs typeface="Times New Roman"/>
              </a:rPr>
              <a:t>all types </a:t>
            </a:r>
            <a:r>
              <a:rPr sz="2400" dirty="0">
                <a:latin typeface="Times New Roman"/>
                <a:cs typeface="Times New Roman"/>
              </a:rPr>
              <a:t>of surface </a:t>
            </a:r>
            <a:r>
              <a:rPr sz="2400" spc="-5" dirty="0">
                <a:latin typeface="Times New Roman"/>
                <a:cs typeface="Times New Roman"/>
              </a:rPr>
              <a:t>cracks, </a:t>
            </a:r>
            <a:r>
              <a:rPr sz="2400" dirty="0">
                <a:latin typeface="Times New Roman"/>
                <a:cs typeface="Times New Roman"/>
              </a:rPr>
              <a:t>laps, </a:t>
            </a:r>
            <a:r>
              <a:rPr sz="2400" spc="-20" dirty="0">
                <a:latin typeface="Times New Roman"/>
                <a:cs typeface="Times New Roman"/>
              </a:rPr>
              <a:t>porosity,  </a:t>
            </a:r>
            <a:r>
              <a:rPr sz="2400" dirty="0">
                <a:latin typeface="Times New Roman"/>
                <a:cs typeface="Times New Roman"/>
              </a:rPr>
              <a:t>shrinkage areas, </a:t>
            </a:r>
            <a:r>
              <a:rPr sz="2400" spc="-5" dirty="0">
                <a:latin typeface="Times New Roman"/>
                <a:cs typeface="Times New Roman"/>
              </a:rPr>
              <a:t>laminations, </a:t>
            </a:r>
            <a:r>
              <a:rPr sz="2400" dirty="0">
                <a:latin typeface="Times New Roman"/>
                <a:cs typeface="Times New Roman"/>
              </a:rPr>
              <a:t>and </a:t>
            </a:r>
            <a:r>
              <a:rPr sz="2400" spc="-5" dirty="0">
                <a:latin typeface="Times New Roman"/>
                <a:cs typeface="Times New Roman"/>
              </a:rPr>
              <a:t>similar</a:t>
            </a:r>
            <a:r>
              <a:rPr sz="2400" spc="-75" dirty="0">
                <a:latin typeface="Times New Roman"/>
                <a:cs typeface="Times New Roman"/>
              </a:rPr>
              <a:t> </a:t>
            </a:r>
            <a:r>
              <a:rPr sz="2400" dirty="0">
                <a:latin typeface="Times New Roman"/>
                <a:cs typeface="Times New Roman"/>
              </a:rPr>
              <a:t>discontinuities.</a:t>
            </a:r>
          </a:p>
        </p:txBody>
      </p:sp>
    </p:spTree>
    <p:extLst>
      <p:ext uri="{BB962C8B-B14F-4D97-AF65-F5344CB8AC3E}">
        <p14:creationId xmlns:p14="http://schemas.microsoft.com/office/powerpoint/2010/main" val="2508785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7546" y="25648"/>
            <a:ext cx="8591550" cy="6605905"/>
          </a:xfrm>
          <a:prstGeom prst="rect">
            <a:avLst/>
          </a:prstGeom>
        </p:spPr>
        <p:txBody>
          <a:bodyPr vert="horz" wrap="square" lIns="0" tIns="12700" rIns="0" bIns="0" rtlCol="0">
            <a:spAutoFit/>
          </a:bodyPr>
          <a:lstStyle/>
          <a:p>
            <a:pPr marL="12700">
              <a:lnSpc>
                <a:spcPct val="100000"/>
              </a:lnSpc>
              <a:spcBef>
                <a:spcPts val="100"/>
              </a:spcBef>
            </a:pPr>
            <a:r>
              <a:rPr sz="2400" b="1" dirty="0">
                <a:latin typeface="Times New Roman"/>
                <a:cs typeface="Times New Roman"/>
              </a:rPr>
              <a:t>Post-emulsifiable penetrant (methods B </a:t>
            </a:r>
            <a:r>
              <a:rPr sz="2400" b="1" spc="-5" dirty="0">
                <a:latin typeface="Times New Roman"/>
                <a:cs typeface="Times New Roman"/>
              </a:rPr>
              <a:t>and</a:t>
            </a:r>
            <a:r>
              <a:rPr sz="2400" b="1" spc="-45" dirty="0">
                <a:latin typeface="Times New Roman"/>
                <a:cs typeface="Times New Roman"/>
              </a:rPr>
              <a:t> </a:t>
            </a:r>
            <a:r>
              <a:rPr sz="2400" b="1" spc="-10" dirty="0">
                <a:latin typeface="Times New Roman"/>
                <a:cs typeface="Times New Roman"/>
              </a:rPr>
              <a:t>D)</a:t>
            </a:r>
            <a:endParaRPr sz="2400">
              <a:latin typeface="Times New Roman"/>
              <a:cs typeface="Times New Roman"/>
            </a:endParaRPr>
          </a:p>
          <a:p>
            <a:pPr marL="165100" marR="6350">
              <a:lnSpc>
                <a:spcPct val="150100"/>
              </a:lnSpc>
              <a:spcBef>
                <a:spcPts val="1400"/>
              </a:spcBef>
              <a:buSzPct val="95833"/>
              <a:buFont typeface="Arial"/>
              <a:buChar char="•"/>
              <a:tabLst>
                <a:tab pos="273050" algn="l"/>
                <a:tab pos="1216660" algn="l"/>
                <a:tab pos="3089910" algn="l"/>
                <a:tab pos="3882390" algn="l"/>
                <a:tab pos="4830445" algn="l"/>
                <a:tab pos="5252720" algn="l"/>
                <a:tab pos="6754495" algn="l"/>
              </a:tabLst>
            </a:pPr>
            <a:r>
              <a:rPr sz="2400" dirty="0">
                <a:latin typeface="Times New Roman"/>
                <a:cs typeface="Times New Roman"/>
              </a:rPr>
              <a:t>Actu</a:t>
            </a:r>
            <a:r>
              <a:rPr sz="2400" spc="-10" dirty="0">
                <a:latin typeface="Times New Roman"/>
                <a:cs typeface="Times New Roman"/>
              </a:rPr>
              <a:t>a</a:t>
            </a:r>
            <a:r>
              <a:rPr sz="2400" dirty="0">
                <a:latin typeface="Times New Roman"/>
                <a:cs typeface="Times New Roman"/>
              </a:rPr>
              <a:t>l	e</a:t>
            </a:r>
            <a:r>
              <a:rPr sz="2400" spc="-20" dirty="0">
                <a:latin typeface="Times New Roman"/>
                <a:cs typeface="Times New Roman"/>
              </a:rPr>
              <a:t>m</a:t>
            </a:r>
            <a:r>
              <a:rPr sz="2400" dirty="0">
                <a:latin typeface="Times New Roman"/>
                <a:cs typeface="Times New Roman"/>
              </a:rPr>
              <a:t>uls</a:t>
            </a:r>
            <a:r>
              <a:rPr sz="2400" spc="5" dirty="0">
                <a:latin typeface="Times New Roman"/>
                <a:cs typeface="Times New Roman"/>
              </a:rPr>
              <a:t>i</a:t>
            </a:r>
            <a:r>
              <a:rPr sz="2400" dirty="0">
                <a:latin typeface="Times New Roman"/>
                <a:cs typeface="Times New Roman"/>
              </a:rPr>
              <a:t>fi</a:t>
            </a:r>
            <a:r>
              <a:rPr sz="2400" spc="-15" dirty="0">
                <a:latin typeface="Times New Roman"/>
                <a:cs typeface="Times New Roman"/>
              </a:rPr>
              <a:t>c</a:t>
            </a:r>
            <a:r>
              <a:rPr sz="2400" spc="-10" dirty="0">
                <a:latin typeface="Times New Roman"/>
                <a:cs typeface="Times New Roman"/>
              </a:rPr>
              <a:t>a</a:t>
            </a:r>
            <a:r>
              <a:rPr sz="2400" dirty="0">
                <a:latin typeface="Times New Roman"/>
                <a:cs typeface="Times New Roman"/>
              </a:rPr>
              <a:t>t</a:t>
            </a:r>
            <a:r>
              <a:rPr sz="2400" spc="5" dirty="0">
                <a:latin typeface="Times New Roman"/>
                <a:cs typeface="Times New Roman"/>
              </a:rPr>
              <a:t>i</a:t>
            </a:r>
            <a:r>
              <a:rPr sz="2400" dirty="0">
                <a:latin typeface="Times New Roman"/>
                <a:cs typeface="Times New Roman"/>
              </a:rPr>
              <a:t>on	ti</a:t>
            </a:r>
            <a:r>
              <a:rPr sz="2400" spc="-25" dirty="0">
                <a:latin typeface="Times New Roman"/>
                <a:cs typeface="Times New Roman"/>
              </a:rPr>
              <a:t>m</a:t>
            </a:r>
            <a:r>
              <a:rPr sz="2400" dirty="0">
                <a:latin typeface="Times New Roman"/>
                <a:cs typeface="Times New Roman"/>
              </a:rPr>
              <a:t>es	should	be	</a:t>
            </a:r>
            <a:r>
              <a:rPr sz="2400" spc="-15" dirty="0">
                <a:latin typeface="Times New Roman"/>
                <a:cs typeface="Times New Roman"/>
              </a:rPr>
              <a:t>d</a:t>
            </a:r>
            <a:r>
              <a:rPr sz="2400" spc="-10" dirty="0">
                <a:latin typeface="Times New Roman"/>
                <a:cs typeface="Times New Roman"/>
              </a:rPr>
              <a:t>e</a:t>
            </a:r>
            <a:r>
              <a:rPr sz="2400" dirty="0">
                <a:latin typeface="Times New Roman"/>
                <a:cs typeface="Times New Roman"/>
              </a:rPr>
              <a:t>ter</a:t>
            </a:r>
            <a:r>
              <a:rPr sz="2400" spc="-15" dirty="0">
                <a:latin typeface="Times New Roman"/>
                <a:cs typeface="Times New Roman"/>
              </a:rPr>
              <a:t>m</a:t>
            </a:r>
            <a:r>
              <a:rPr sz="2400" dirty="0">
                <a:latin typeface="Times New Roman"/>
                <a:cs typeface="Times New Roman"/>
              </a:rPr>
              <a:t>i</a:t>
            </a:r>
            <a:r>
              <a:rPr sz="2400" spc="-10" dirty="0">
                <a:latin typeface="Times New Roman"/>
                <a:cs typeface="Times New Roman"/>
              </a:rPr>
              <a:t>n</a:t>
            </a:r>
            <a:r>
              <a:rPr sz="2400" dirty="0">
                <a:latin typeface="Times New Roman"/>
                <a:cs typeface="Times New Roman"/>
              </a:rPr>
              <a:t>ed	ex</a:t>
            </a:r>
            <a:r>
              <a:rPr sz="2400" spc="-10" dirty="0">
                <a:latin typeface="Times New Roman"/>
                <a:cs typeface="Times New Roman"/>
              </a:rPr>
              <a:t>p</a:t>
            </a:r>
            <a:r>
              <a:rPr sz="2400" dirty="0">
                <a:latin typeface="Times New Roman"/>
                <a:cs typeface="Times New Roman"/>
              </a:rPr>
              <a:t>er</a:t>
            </a:r>
            <a:r>
              <a:rPr sz="2400" spc="-15" dirty="0">
                <a:latin typeface="Times New Roman"/>
                <a:cs typeface="Times New Roman"/>
              </a:rPr>
              <a:t>i</a:t>
            </a:r>
            <a:r>
              <a:rPr sz="2400" spc="-20" dirty="0">
                <a:latin typeface="Times New Roman"/>
                <a:cs typeface="Times New Roman"/>
              </a:rPr>
              <a:t>m</a:t>
            </a:r>
            <a:r>
              <a:rPr sz="2400" dirty="0">
                <a:latin typeface="Times New Roman"/>
                <a:cs typeface="Times New Roman"/>
              </a:rPr>
              <a:t>ental</a:t>
            </a:r>
            <a:r>
              <a:rPr sz="2400" spc="-15" dirty="0">
                <a:latin typeface="Times New Roman"/>
                <a:cs typeface="Times New Roman"/>
              </a:rPr>
              <a:t>l</a:t>
            </a:r>
            <a:r>
              <a:rPr sz="2400" dirty="0">
                <a:latin typeface="Times New Roman"/>
                <a:cs typeface="Times New Roman"/>
              </a:rPr>
              <a:t>y  </a:t>
            </a:r>
            <a:r>
              <a:rPr sz="2400" spc="-5" dirty="0">
                <a:latin typeface="Times New Roman"/>
                <a:cs typeface="Times New Roman"/>
              </a:rPr>
              <a:t>for </a:t>
            </a:r>
            <a:r>
              <a:rPr sz="2400" dirty="0">
                <a:latin typeface="Times New Roman"/>
                <a:cs typeface="Times New Roman"/>
              </a:rPr>
              <a:t>the particular</a:t>
            </a:r>
            <a:r>
              <a:rPr sz="2400" spc="-40" dirty="0">
                <a:latin typeface="Times New Roman"/>
                <a:cs typeface="Times New Roman"/>
              </a:rPr>
              <a:t> </a:t>
            </a:r>
            <a:r>
              <a:rPr sz="2400" spc="-5" dirty="0">
                <a:latin typeface="Times New Roman"/>
                <a:cs typeface="Times New Roman"/>
              </a:rPr>
              <a:t>application.</a:t>
            </a:r>
            <a:endParaRPr sz="2400">
              <a:latin typeface="Times New Roman"/>
              <a:cs typeface="Times New Roman"/>
            </a:endParaRPr>
          </a:p>
          <a:p>
            <a:pPr marL="165100" marR="8255">
              <a:lnSpc>
                <a:spcPts val="4320"/>
              </a:lnSpc>
              <a:spcBef>
                <a:spcPts val="385"/>
              </a:spcBef>
              <a:buSzPct val="95833"/>
              <a:buFont typeface="Arial"/>
              <a:buChar char="•"/>
              <a:tabLst>
                <a:tab pos="273050" algn="l"/>
                <a:tab pos="3662679" algn="l"/>
              </a:tabLst>
            </a:pPr>
            <a:r>
              <a:rPr sz="2400" dirty="0">
                <a:latin typeface="Times New Roman"/>
                <a:cs typeface="Times New Roman"/>
              </a:rPr>
              <a:t>The</a:t>
            </a:r>
            <a:r>
              <a:rPr sz="2400" spc="365" dirty="0">
                <a:latin typeface="Times New Roman"/>
                <a:cs typeface="Times New Roman"/>
              </a:rPr>
              <a:t> </a:t>
            </a:r>
            <a:r>
              <a:rPr sz="2400" spc="-5" dirty="0">
                <a:latin typeface="Times New Roman"/>
                <a:cs typeface="Times New Roman"/>
              </a:rPr>
              <a:t>manufacturer</a:t>
            </a:r>
            <a:r>
              <a:rPr sz="2400" spc="375" dirty="0">
                <a:latin typeface="Times New Roman"/>
                <a:cs typeface="Times New Roman"/>
              </a:rPr>
              <a:t> </a:t>
            </a:r>
            <a:r>
              <a:rPr sz="2400" spc="-5" dirty="0">
                <a:latin typeface="Times New Roman"/>
                <a:cs typeface="Times New Roman"/>
              </a:rPr>
              <a:t>should	</a:t>
            </a:r>
            <a:r>
              <a:rPr sz="2400" dirty="0">
                <a:latin typeface="Times New Roman"/>
                <a:cs typeface="Times New Roman"/>
              </a:rPr>
              <a:t>also </a:t>
            </a:r>
            <a:r>
              <a:rPr sz="2400" spc="-5" dirty="0">
                <a:latin typeface="Times New Roman"/>
                <a:cs typeface="Times New Roman"/>
              </a:rPr>
              <a:t>recommend </a:t>
            </a:r>
            <a:r>
              <a:rPr sz="2400" dirty="0">
                <a:latin typeface="Times New Roman"/>
                <a:cs typeface="Times New Roman"/>
              </a:rPr>
              <a:t>the </a:t>
            </a:r>
            <a:r>
              <a:rPr sz="2400" spc="-5" dirty="0">
                <a:latin typeface="Times New Roman"/>
                <a:cs typeface="Times New Roman"/>
              </a:rPr>
              <a:t>concentrations </a:t>
            </a:r>
            <a:r>
              <a:rPr sz="2400" dirty="0">
                <a:latin typeface="Times New Roman"/>
                <a:cs typeface="Times New Roman"/>
              </a:rPr>
              <a:t>for  hydrophilic</a:t>
            </a:r>
            <a:r>
              <a:rPr sz="2400" spc="-35" dirty="0">
                <a:latin typeface="Times New Roman"/>
                <a:cs typeface="Times New Roman"/>
              </a:rPr>
              <a:t> </a:t>
            </a:r>
            <a:r>
              <a:rPr sz="2400" spc="-5" dirty="0">
                <a:latin typeface="Times New Roman"/>
                <a:cs typeface="Times New Roman"/>
              </a:rPr>
              <a:t>emulsifiers.</a:t>
            </a:r>
            <a:endParaRPr sz="2400">
              <a:latin typeface="Times New Roman"/>
              <a:cs typeface="Times New Roman"/>
            </a:endParaRPr>
          </a:p>
          <a:p>
            <a:pPr>
              <a:lnSpc>
                <a:spcPct val="100000"/>
              </a:lnSpc>
              <a:spcBef>
                <a:spcPts val="25"/>
              </a:spcBef>
              <a:buFont typeface="Arial"/>
              <a:buChar char="•"/>
            </a:pPr>
            <a:endParaRPr sz="3400">
              <a:latin typeface="Times New Roman"/>
              <a:cs typeface="Times New Roman"/>
            </a:endParaRPr>
          </a:p>
          <a:p>
            <a:pPr marL="165100" marR="5080" algn="just">
              <a:lnSpc>
                <a:spcPct val="150100"/>
              </a:lnSpc>
              <a:buSzPct val="95833"/>
              <a:buFont typeface="Arial"/>
              <a:buChar char="•"/>
              <a:tabLst>
                <a:tab pos="273050" algn="l"/>
              </a:tabLst>
            </a:pPr>
            <a:r>
              <a:rPr sz="2400" dirty="0">
                <a:latin typeface="Times New Roman"/>
                <a:cs typeface="Times New Roman"/>
              </a:rPr>
              <a:t>The </a:t>
            </a:r>
            <a:r>
              <a:rPr sz="2400" spc="-5" dirty="0">
                <a:latin typeface="Times New Roman"/>
                <a:cs typeface="Times New Roman"/>
              </a:rPr>
              <a:t>operations involved </a:t>
            </a:r>
            <a:r>
              <a:rPr sz="2400" dirty="0">
                <a:latin typeface="Times New Roman"/>
                <a:cs typeface="Times New Roman"/>
              </a:rPr>
              <a:t>in </a:t>
            </a:r>
            <a:r>
              <a:rPr sz="2400" spc="-5" dirty="0">
                <a:latin typeface="Times New Roman"/>
                <a:cs typeface="Times New Roman"/>
              </a:rPr>
              <a:t>the post-emulsifiable </a:t>
            </a:r>
            <a:r>
              <a:rPr sz="2400" spc="-10" dirty="0">
                <a:latin typeface="Times New Roman"/>
                <a:cs typeface="Times New Roman"/>
              </a:rPr>
              <a:t>method </a:t>
            </a:r>
            <a:r>
              <a:rPr sz="2400" dirty="0">
                <a:latin typeface="Times New Roman"/>
                <a:cs typeface="Times New Roman"/>
              </a:rPr>
              <a:t>are  </a:t>
            </a:r>
            <a:r>
              <a:rPr sz="2400" spc="-5" dirty="0">
                <a:latin typeface="Times New Roman"/>
                <a:cs typeface="Times New Roman"/>
              </a:rPr>
              <a:t>illustrated schematically </a:t>
            </a:r>
            <a:r>
              <a:rPr sz="2400" dirty="0">
                <a:latin typeface="Times New Roman"/>
                <a:cs typeface="Times New Roman"/>
              </a:rPr>
              <a:t>in Fig. 2a for the </a:t>
            </a:r>
            <a:r>
              <a:rPr sz="2400" spc="-5" dirty="0">
                <a:latin typeface="Times New Roman"/>
                <a:cs typeface="Times New Roman"/>
              </a:rPr>
              <a:t>lipophilic </a:t>
            </a:r>
            <a:r>
              <a:rPr sz="2400" dirty="0">
                <a:latin typeface="Times New Roman"/>
                <a:cs typeface="Times New Roman"/>
              </a:rPr>
              <a:t>system and in  Fig. 2b for the hydrophilic</a:t>
            </a:r>
            <a:r>
              <a:rPr sz="2400" spc="-50" dirty="0">
                <a:latin typeface="Times New Roman"/>
                <a:cs typeface="Times New Roman"/>
              </a:rPr>
              <a:t> </a:t>
            </a:r>
            <a:r>
              <a:rPr sz="2400" spc="-5" dirty="0">
                <a:latin typeface="Times New Roman"/>
                <a:cs typeface="Times New Roman"/>
              </a:rPr>
              <a:t>system.</a:t>
            </a:r>
            <a:endParaRPr sz="2400">
              <a:latin typeface="Times New Roman"/>
              <a:cs typeface="Times New Roman"/>
            </a:endParaRPr>
          </a:p>
          <a:p>
            <a:pPr marL="165100" marR="5080" algn="just">
              <a:lnSpc>
                <a:spcPct val="150000"/>
              </a:lnSpc>
              <a:buSzPct val="95833"/>
              <a:buFont typeface="Arial"/>
              <a:buChar char="•"/>
              <a:tabLst>
                <a:tab pos="273050" algn="l"/>
              </a:tabLst>
            </a:pPr>
            <a:r>
              <a:rPr sz="2400" spc="-5" dirty="0">
                <a:latin typeface="Times New Roman"/>
                <a:cs typeface="Times New Roman"/>
              </a:rPr>
              <a:t>Despite </a:t>
            </a:r>
            <a:r>
              <a:rPr sz="2400" dirty="0">
                <a:latin typeface="Times New Roman"/>
                <a:cs typeface="Times New Roman"/>
              </a:rPr>
              <a:t>the </a:t>
            </a:r>
            <a:r>
              <a:rPr sz="2400" spc="-5" dirty="0">
                <a:latin typeface="Times New Roman"/>
                <a:cs typeface="Times New Roman"/>
              </a:rPr>
              <a:t>additional </a:t>
            </a:r>
            <a:r>
              <a:rPr sz="2400" dirty="0">
                <a:latin typeface="Times New Roman"/>
                <a:cs typeface="Times New Roman"/>
              </a:rPr>
              <a:t>processing steps </a:t>
            </a:r>
            <a:r>
              <a:rPr sz="2400" spc="-5" dirty="0">
                <a:latin typeface="Times New Roman"/>
                <a:cs typeface="Times New Roman"/>
              </a:rPr>
              <a:t>involved </a:t>
            </a:r>
            <a:r>
              <a:rPr sz="2400" dirty="0">
                <a:latin typeface="Times New Roman"/>
                <a:cs typeface="Times New Roman"/>
              </a:rPr>
              <a:t>with </a:t>
            </a:r>
            <a:r>
              <a:rPr sz="2400" spc="-5" dirty="0">
                <a:latin typeface="Times New Roman"/>
                <a:cs typeface="Times New Roman"/>
              </a:rPr>
              <a:t>the </a:t>
            </a:r>
            <a:r>
              <a:rPr sz="2400" dirty="0">
                <a:latin typeface="Times New Roman"/>
                <a:cs typeface="Times New Roman"/>
              </a:rPr>
              <a:t>post-  </a:t>
            </a:r>
            <a:r>
              <a:rPr sz="2400" spc="-5" dirty="0">
                <a:latin typeface="Times New Roman"/>
                <a:cs typeface="Times New Roman"/>
              </a:rPr>
              <a:t>emulsifiable methods B </a:t>
            </a:r>
            <a:r>
              <a:rPr sz="2400" dirty="0">
                <a:latin typeface="Times New Roman"/>
                <a:cs typeface="Times New Roman"/>
              </a:rPr>
              <a:t>and </a:t>
            </a:r>
            <a:r>
              <a:rPr sz="2400" spc="-5" dirty="0">
                <a:latin typeface="Times New Roman"/>
                <a:cs typeface="Times New Roman"/>
              </a:rPr>
              <a:t>D, these methods are </a:t>
            </a:r>
            <a:r>
              <a:rPr sz="2400" dirty="0">
                <a:latin typeface="Times New Roman"/>
                <a:cs typeface="Times New Roman"/>
              </a:rPr>
              <a:t>the </a:t>
            </a:r>
            <a:r>
              <a:rPr sz="2400" spc="-5" dirty="0">
                <a:latin typeface="Times New Roman"/>
                <a:cs typeface="Times New Roman"/>
              </a:rPr>
              <a:t>most reliable  </a:t>
            </a:r>
            <a:r>
              <a:rPr sz="2400" dirty="0">
                <a:latin typeface="Times New Roman"/>
                <a:cs typeface="Times New Roman"/>
              </a:rPr>
              <a:t>for detecting </a:t>
            </a:r>
            <a:r>
              <a:rPr sz="2400" spc="-5" dirty="0">
                <a:latin typeface="Times New Roman"/>
                <a:cs typeface="Times New Roman"/>
              </a:rPr>
              <a:t>minute</a:t>
            </a:r>
            <a:r>
              <a:rPr sz="2400" spc="-45" dirty="0">
                <a:latin typeface="Times New Roman"/>
                <a:cs typeface="Times New Roman"/>
              </a:rPr>
              <a:t> </a:t>
            </a:r>
            <a:r>
              <a:rPr sz="2400" spc="-5" dirty="0">
                <a:latin typeface="Times New Roman"/>
                <a:cs typeface="Times New Roman"/>
              </a:rPr>
              <a:t>flaws.</a:t>
            </a:r>
            <a:endParaRPr sz="2400">
              <a:latin typeface="Times New Roman"/>
              <a:cs typeface="Times New Roman"/>
            </a:endParaRPr>
          </a:p>
        </p:txBody>
      </p:sp>
    </p:spTree>
    <p:extLst>
      <p:ext uri="{BB962C8B-B14F-4D97-AF65-F5344CB8AC3E}">
        <p14:creationId xmlns:p14="http://schemas.microsoft.com/office/powerpoint/2010/main" val="2796820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39694"/>
            <a:ext cx="228346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Times New Roman"/>
                <a:cs typeface="Times New Roman"/>
              </a:rPr>
              <a:t>Stages</a:t>
            </a:r>
            <a:endParaRPr sz="2400" dirty="0">
              <a:latin typeface="Times New Roman"/>
              <a:cs typeface="Times New Roman"/>
            </a:endParaRPr>
          </a:p>
        </p:txBody>
      </p:sp>
      <p:sp>
        <p:nvSpPr>
          <p:cNvPr id="3" name="object 3"/>
          <p:cNvSpPr txBox="1"/>
          <p:nvPr/>
        </p:nvSpPr>
        <p:spPr>
          <a:xfrm>
            <a:off x="535948" y="871164"/>
            <a:ext cx="7997190" cy="5030470"/>
          </a:xfrm>
          <a:prstGeom prst="rect">
            <a:avLst/>
          </a:prstGeom>
        </p:spPr>
        <p:txBody>
          <a:bodyPr vert="horz" wrap="square" lIns="0" tIns="12700" rIns="0" bIns="0" rtlCol="0">
            <a:spAutoFit/>
          </a:bodyPr>
          <a:lstStyle/>
          <a:p>
            <a:pPr marL="820419" indent="-351155">
              <a:lnSpc>
                <a:spcPct val="100000"/>
              </a:lnSpc>
              <a:spcBef>
                <a:spcPts val="100"/>
              </a:spcBef>
              <a:buSzPct val="83333"/>
              <a:buFont typeface="Wingdings"/>
              <a:buChar char=""/>
              <a:tabLst>
                <a:tab pos="820419" algn="l"/>
                <a:tab pos="821055" algn="l"/>
              </a:tabLst>
            </a:pPr>
            <a:r>
              <a:rPr sz="2400" spc="-5" dirty="0">
                <a:latin typeface="Times New Roman"/>
                <a:cs typeface="Times New Roman"/>
              </a:rPr>
              <a:t>Immerse component </a:t>
            </a:r>
            <a:r>
              <a:rPr sz="2400" dirty="0">
                <a:latin typeface="Times New Roman"/>
                <a:cs typeface="Times New Roman"/>
              </a:rPr>
              <a:t>in penetrant</a:t>
            </a:r>
            <a:endParaRPr sz="2400">
              <a:latin typeface="Times New Roman"/>
              <a:cs typeface="Times New Roman"/>
            </a:endParaRPr>
          </a:p>
          <a:p>
            <a:pPr>
              <a:lnSpc>
                <a:spcPct val="100000"/>
              </a:lnSpc>
              <a:spcBef>
                <a:spcPts val="5"/>
              </a:spcBef>
              <a:buChar char=""/>
            </a:pPr>
            <a:endParaRPr sz="2500">
              <a:latin typeface="Times New Roman"/>
              <a:cs typeface="Times New Roman"/>
            </a:endParaRPr>
          </a:p>
          <a:p>
            <a:pPr marL="832485" indent="-363220">
              <a:lnSpc>
                <a:spcPct val="100000"/>
              </a:lnSpc>
              <a:buFont typeface="Wingdings"/>
              <a:buChar char=""/>
              <a:tabLst>
                <a:tab pos="832485" algn="l"/>
                <a:tab pos="833119" algn="l"/>
              </a:tabLst>
            </a:pPr>
            <a:r>
              <a:rPr sz="2400" spc="-5" dirty="0">
                <a:latin typeface="Times New Roman"/>
                <a:cs typeface="Times New Roman"/>
              </a:rPr>
              <a:t>Immerse component </a:t>
            </a:r>
            <a:r>
              <a:rPr sz="2400" dirty="0">
                <a:latin typeface="Times New Roman"/>
                <a:cs typeface="Times New Roman"/>
              </a:rPr>
              <a:t>in</a:t>
            </a:r>
            <a:r>
              <a:rPr sz="2400" spc="15" dirty="0">
                <a:latin typeface="Times New Roman"/>
                <a:cs typeface="Times New Roman"/>
              </a:rPr>
              <a:t> </a:t>
            </a:r>
            <a:r>
              <a:rPr sz="2400" spc="-5" dirty="0">
                <a:latin typeface="Times New Roman"/>
                <a:cs typeface="Times New Roman"/>
              </a:rPr>
              <a:t>emulsifier</a:t>
            </a:r>
            <a:endParaRPr sz="2400">
              <a:latin typeface="Times New Roman"/>
              <a:cs typeface="Times New Roman"/>
            </a:endParaRPr>
          </a:p>
          <a:p>
            <a:pPr marL="756285" marR="5080" indent="-287020">
              <a:lnSpc>
                <a:spcPct val="150000"/>
              </a:lnSpc>
              <a:spcBef>
                <a:spcPts val="1445"/>
              </a:spcBef>
              <a:buFont typeface="Wingdings"/>
              <a:buChar char=""/>
              <a:tabLst>
                <a:tab pos="832485" algn="l"/>
                <a:tab pos="833119" algn="l"/>
                <a:tab pos="2285365" algn="l"/>
                <a:tab pos="3411220" algn="l"/>
                <a:tab pos="4053204" algn="l"/>
                <a:tab pos="4594225" algn="l"/>
                <a:tab pos="5893435" algn="l"/>
                <a:tab pos="6972300" algn="l"/>
                <a:tab pos="7309484" algn="l"/>
              </a:tabLst>
            </a:pPr>
            <a:r>
              <a:rPr dirty="0"/>
              <a:t>	</a:t>
            </a:r>
            <a:r>
              <a:rPr sz="2400" dirty="0">
                <a:latin typeface="Times New Roman"/>
                <a:cs typeface="Times New Roman"/>
              </a:rPr>
              <a:t>E</a:t>
            </a:r>
            <a:r>
              <a:rPr sz="2400" spc="-25" dirty="0">
                <a:latin typeface="Times New Roman"/>
                <a:cs typeface="Times New Roman"/>
              </a:rPr>
              <a:t>m</a:t>
            </a:r>
            <a:r>
              <a:rPr sz="2400" dirty="0">
                <a:latin typeface="Times New Roman"/>
                <a:cs typeface="Times New Roman"/>
              </a:rPr>
              <a:t>uls</a:t>
            </a:r>
            <a:r>
              <a:rPr sz="2400" spc="5" dirty="0">
                <a:latin typeface="Times New Roman"/>
                <a:cs typeface="Times New Roman"/>
              </a:rPr>
              <a:t>i</a:t>
            </a:r>
            <a:r>
              <a:rPr sz="2400" dirty="0">
                <a:latin typeface="Times New Roman"/>
                <a:cs typeface="Times New Roman"/>
              </a:rPr>
              <a:t>fier	di</a:t>
            </a:r>
            <a:r>
              <a:rPr sz="2400" spc="-55" dirty="0">
                <a:latin typeface="Times New Roman"/>
                <a:cs typeface="Times New Roman"/>
              </a:rPr>
              <a:t>f</a:t>
            </a:r>
            <a:r>
              <a:rPr sz="2400" spc="-5" dirty="0">
                <a:latin typeface="Times New Roman"/>
                <a:cs typeface="Times New Roman"/>
              </a:rPr>
              <a:t>fuses	</a:t>
            </a:r>
            <a:r>
              <a:rPr sz="2400" dirty="0">
                <a:latin typeface="Times New Roman"/>
                <a:cs typeface="Times New Roman"/>
              </a:rPr>
              <a:t>into	the	</a:t>
            </a:r>
            <a:r>
              <a:rPr sz="2400" spc="-15" dirty="0">
                <a:latin typeface="Times New Roman"/>
                <a:cs typeface="Times New Roman"/>
              </a:rPr>
              <a:t>p</a:t>
            </a:r>
            <a:r>
              <a:rPr sz="2400" dirty="0">
                <a:latin typeface="Times New Roman"/>
                <a:cs typeface="Times New Roman"/>
              </a:rPr>
              <a:t>ene</a:t>
            </a:r>
            <a:r>
              <a:rPr sz="2400" spc="-15" dirty="0">
                <a:latin typeface="Times New Roman"/>
                <a:cs typeface="Times New Roman"/>
              </a:rPr>
              <a:t>t</a:t>
            </a:r>
            <a:r>
              <a:rPr sz="2400" dirty="0">
                <a:latin typeface="Times New Roman"/>
                <a:cs typeface="Times New Roman"/>
              </a:rPr>
              <a:t>ra</a:t>
            </a:r>
            <a:r>
              <a:rPr sz="2400" spc="-15" dirty="0">
                <a:latin typeface="Times New Roman"/>
                <a:cs typeface="Times New Roman"/>
              </a:rPr>
              <a:t>n</a:t>
            </a:r>
            <a:r>
              <a:rPr sz="2400" dirty="0">
                <a:latin typeface="Times New Roman"/>
                <a:cs typeface="Times New Roman"/>
              </a:rPr>
              <a:t>t	</a:t>
            </a:r>
            <a:r>
              <a:rPr sz="2400" spc="-20" dirty="0">
                <a:latin typeface="Times New Roman"/>
                <a:cs typeface="Times New Roman"/>
              </a:rPr>
              <a:t>m</a:t>
            </a:r>
            <a:r>
              <a:rPr sz="2400" dirty="0">
                <a:latin typeface="Times New Roman"/>
                <a:cs typeface="Times New Roman"/>
              </a:rPr>
              <a:t>aking	</a:t>
            </a:r>
            <a:r>
              <a:rPr sz="2400" spc="-10" dirty="0">
                <a:latin typeface="Times New Roman"/>
                <a:cs typeface="Times New Roman"/>
              </a:rPr>
              <a:t>i</a:t>
            </a:r>
            <a:r>
              <a:rPr sz="2400" dirty="0">
                <a:latin typeface="Times New Roman"/>
                <a:cs typeface="Times New Roman"/>
              </a:rPr>
              <a:t>t	wa</a:t>
            </a:r>
            <a:r>
              <a:rPr sz="2400" spc="-10" dirty="0">
                <a:latin typeface="Times New Roman"/>
                <a:cs typeface="Times New Roman"/>
              </a:rPr>
              <a:t>te</a:t>
            </a:r>
            <a:r>
              <a:rPr sz="2400" dirty="0">
                <a:latin typeface="Times New Roman"/>
                <a:cs typeface="Times New Roman"/>
              </a:rPr>
              <a:t>r  washable</a:t>
            </a:r>
            <a:endParaRPr sz="2400">
              <a:latin typeface="Times New Roman"/>
              <a:cs typeface="Times New Roman"/>
            </a:endParaRPr>
          </a:p>
          <a:p>
            <a:pPr>
              <a:lnSpc>
                <a:spcPct val="100000"/>
              </a:lnSpc>
              <a:spcBef>
                <a:spcPts val="5"/>
              </a:spcBef>
              <a:buChar char=""/>
            </a:pPr>
            <a:endParaRPr sz="2500">
              <a:latin typeface="Times New Roman"/>
              <a:cs typeface="Times New Roman"/>
            </a:endParaRPr>
          </a:p>
          <a:p>
            <a:pPr marL="826769" indent="-356870">
              <a:lnSpc>
                <a:spcPct val="100000"/>
              </a:lnSpc>
              <a:buFont typeface="Wingdings"/>
              <a:buChar char=""/>
              <a:tabLst>
                <a:tab pos="826135" algn="l"/>
                <a:tab pos="826769" algn="l"/>
              </a:tabLst>
            </a:pPr>
            <a:r>
              <a:rPr sz="2400" spc="-45" dirty="0">
                <a:latin typeface="Times New Roman"/>
                <a:cs typeface="Times New Roman"/>
              </a:rPr>
              <a:t>Water </a:t>
            </a:r>
            <a:r>
              <a:rPr sz="2400" dirty="0">
                <a:latin typeface="Times New Roman"/>
                <a:cs typeface="Times New Roman"/>
              </a:rPr>
              <a:t>wash </a:t>
            </a:r>
            <a:r>
              <a:rPr sz="2400" spc="-5" dirty="0">
                <a:latin typeface="Times New Roman"/>
                <a:cs typeface="Times New Roman"/>
              </a:rPr>
              <a:t>removes </a:t>
            </a:r>
            <a:r>
              <a:rPr sz="2400" dirty="0">
                <a:latin typeface="Times New Roman"/>
                <a:cs typeface="Times New Roman"/>
              </a:rPr>
              <a:t>excess penetrant /</a:t>
            </a:r>
            <a:r>
              <a:rPr sz="2400" spc="10" dirty="0">
                <a:latin typeface="Times New Roman"/>
                <a:cs typeface="Times New Roman"/>
              </a:rPr>
              <a:t> </a:t>
            </a:r>
            <a:r>
              <a:rPr sz="2400" spc="-5" dirty="0">
                <a:latin typeface="Times New Roman"/>
                <a:cs typeface="Times New Roman"/>
              </a:rPr>
              <a:t>emulsifier</a:t>
            </a:r>
            <a:endParaRPr sz="2400">
              <a:latin typeface="Times New Roman"/>
              <a:cs typeface="Times New Roman"/>
            </a:endParaRPr>
          </a:p>
          <a:p>
            <a:pPr>
              <a:lnSpc>
                <a:spcPct val="100000"/>
              </a:lnSpc>
              <a:spcBef>
                <a:spcPts val="5"/>
              </a:spcBef>
              <a:buChar char=""/>
            </a:pPr>
            <a:endParaRPr sz="2500">
              <a:latin typeface="Times New Roman"/>
              <a:cs typeface="Times New Roman"/>
            </a:endParaRPr>
          </a:p>
          <a:p>
            <a:pPr marL="832485" indent="-363220">
              <a:lnSpc>
                <a:spcPct val="100000"/>
              </a:lnSpc>
              <a:buFont typeface="Wingdings"/>
              <a:buChar char=""/>
              <a:tabLst>
                <a:tab pos="832485" algn="l"/>
                <a:tab pos="833119" algn="l"/>
              </a:tabLst>
            </a:pPr>
            <a:r>
              <a:rPr sz="2400" dirty="0">
                <a:latin typeface="Times New Roman"/>
                <a:cs typeface="Times New Roman"/>
              </a:rPr>
              <a:t>Penetrant in defects left</a:t>
            </a:r>
            <a:r>
              <a:rPr sz="2400" spc="-65" dirty="0">
                <a:latin typeface="Times New Roman"/>
                <a:cs typeface="Times New Roman"/>
              </a:rPr>
              <a:t> </a:t>
            </a:r>
            <a:r>
              <a:rPr sz="2400" spc="-10" dirty="0">
                <a:latin typeface="Times New Roman"/>
                <a:cs typeface="Times New Roman"/>
              </a:rPr>
              <a:t>unaffected</a:t>
            </a:r>
            <a:endParaRPr sz="2400">
              <a:latin typeface="Times New Roman"/>
              <a:cs typeface="Times New Roman"/>
            </a:endParaRPr>
          </a:p>
          <a:p>
            <a:pPr marL="355600" indent="-343535">
              <a:lnSpc>
                <a:spcPct val="100000"/>
              </a:lnSpc>
              <a:spcBef>
                <a:spcPts val="1960"/>
              </a:spcBef>
              <a:buFont typeface="Arial"/>
              <a:buChar char="•"/>
              <a:tabLst>
                <a:tab pos="355600" algn="l"/>
                <a:tab pos="356235" algn="l"/>
              </a:tabLst>
            </a:pPr>
            <a:r>
              <a:rPr sz="2400" dirty="0">
                <a:latin typeface="Times New Roman"/>
                <a:cs typeface="Times New Roman"/>
              </a:rPr>
              <a:t>Contact </a:t>
            </a:r>
            <a:r>
              <a:rPr sz="2400" spc="-5" dirty="0">
                <a:latin typeface="Times New Roman"/>
                <a:cs typeface="Times New Roman"/>
              </a:rPr>
              <a:t>time</a:t>
            </a:r>
            <a:r>
              <a:rPr sz="2400" spc="-35" dirty="0">
                <a:latin typeface="Times New Roman"/>
                <a:cs typeface="Times New Roman"/>
              </a:rPr>
              <a:t> </a:t>
            </a:r>
            <a:r>
              <a:rPr sz="2400" dirty="0">
                <a:latin typeface="Times New Roman"/>
                <a:cs typeface="Times New Roman"/>
              </a:rPr>
              <a:t>critical</a:t>
            </a:r>
            <a:endParaRPr sz="2400">
              <a:latin typeface="Times New Roman"/>
              <a:cs typeface="Times New Roman"/>
            </a:endParaRPr>
          </a:p>
          <a:p>
            <a:pPr marL="355600" indent="-343535">
              <a:lnSpc>
                <a:spcPct val="100000"/>
              </a:lnSpc>
              <a:spcBef>
                <a:spcPts val="1440"/>
              </a:spcBef>
              <a:buFont typeface="Arial"/>
              <a:buChar char="•"/>
              <a:tabLst>
                <a:tab pos="355600" algn="l"/>
                <a:tab pos="356235" algn="l"/>
              </a:tabLst>
            </a:pPr>
            <a:r>
              <a:rPr sz="2400" spc="-5" dirty="0">
                <a:latin typeface="Times New Roman"/>
                <a:cs typeface="Times New Roman"/>
              </a:rPr>
              <a:t>Determined </a:t>
            </a:r>
            <a:r>
              <a:rPr sz="2400" dirty="0">
                <a:latin typeface="Times New Roman"/>
                <a:cs typeface="Times New Roman"/>
              </a:rPr>
              <a:t>by</a:t>
            </a:r>
            <a:r>
              <a:rPr sz="2400" spc="-10" dirty="0">
                <a:latin typeface="Times New Roman"/>
                <a:cs typeface="Times New Roman"/>
              </a:rPr>
              <a:t> </a:t>
            </a:r>
            <a:r>
              <a:rPr sz="2400" spc="-5" dirty="0">
                <a:latin typeface="Times New Roman"/>
                <a:cs typeface="Times New Roman"/>
              </a:rPr>
              <a:t>experimentation</a:t>
            </a:r>
            <a:endParaRPr sz="2400">
              <a:latin typeface="Times New Roman"/>
              <a:cs typeface="Times New Roman"/>
            </a:endParaRPr>
          </a:p>
        </p:txBody>
      </p:sp>
    </p:spTree>
    <p:extLst>
      <p:ext uri="{BB962C8B-B14F-4D97-AF65-F5344CB8AC3E}">
        <p14:creationId xmlns:p14="http://schemas.microsoft.com/office/powerpoint/2010/main" val="475304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 y="228600"/>
            <a:ext cx="8915400" cy="378372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12140" y="4301487"/>
            <a:ext cx="8073390" cy="1122680"/>
          </a:xfrm>
          <a:prstGeom prst="rect">
            <a:avLst/>
          </a:prstGeom>
        </p:spPr>
        <p:txBody>
          <a:bodyPr vert="horz" wrap="square" lIns="0" tIns="12700" rIns="0" bIns="0" rtlCol="0">
            <a:spAutoFit/>
          </a:bodyPr>
          <a:lstStyle/>
          <a:p>
            <a:pPr marL="12700" marR="5080">
              <a:lnSpc>
                <a:spcPct val="150000"/>
              </a:lnSpc>
              <a:spcBef>
                <a:spcPts val="100"/>
              </a:spcBef>
              <a:tabLst>
                <a:tab pos="663575" algn="l"/>
                <a:tab pos="1118870" algn="l"/>
                <a:tab pos="2623820" algn="l"/>
                <a:tab pos="3128010" algn="l"/>
                <a:tab pos="4293870" algn="l"/>
                <a:tab pos="4697730" algn="l"/>
                <a:tab pos="6386830" algn="l"/>
                <a:tab pos="6909434" algn="l"/>
                <a:tab pos="7449184" algn="l"/>
              </a:tabLst>
            </a:pPr>
            <a:r>
              <a:rPr sz="2400" dirty="0">
                <a:latin typeface="Times New Roman"/>
                <a:cs typeface="Times New Roman"/>
              </a:rPr>
              <a:t>Fig.	2a	Opera</a:t>
            </a:r>
            <a:r>
              <a:rPr sz="2400" spc="-15" dirty="0">
                <a:latin typeface="Times New Roman"/>
                <a:cs typeface="Times New Roman"/>
              </a:rPr>
              <a:t>t</a:t>
            </a:r>
            <a:r>
              <a:rPr sz="2400" dirty="0">
                <a:latin typeface="Times New Roman"/>
                <a:cs typeface="Times New Roman"/>
              </a:rPr>
              <a:t>ions	(in	addi</a:t>
            </a:r>
            <a:r>
              <a:rPr sz="2400" spc="-15" dirty="0">
                <a:latin typeface="Times New Roman"/>
                <a:cs typeface="Times New Roman"/>
              </a:rPr>
              <a:t>t</a:t>
            </a:r>
            <a:r>
              <a:rPr sz="2400" dirty="0">
                <a:latin typeface="Times New Roman"/>
                <a:cs typeface="Times New Roman"/>
              </a:rPr>
              <a:t>ion	</a:t>
            </a:r>
            <a:r>
              <a:rPr sz="2400" spc="-10" dirty="0">
                <a:latin typeface="Times New Roman"/>
                <a:cs typeface="Times New Roman"/>
              </a:rPr>
              <a:t>t</a:t>
            </a:r>
            <a:r>
              <a:rPr sz="2400" dirty="0">
                <a:latin typeface="Times New Roman"/>
                <a:cs typeface="Times New Roman"/>
              </a:rPr>
              <a:t>o	pre</a:t>
            </a:r>
            <a:r>
              <a:rPr sz="2400" spc="-10" dirty="0">
                <a:latin typeface="Times New Roman"/>
                <a:cs typeface="Times New Roman"/>
              </a:rPr>
              <a:t>c</a:t>
            </a:r>
            <a:r>
              <a:rPr sz="2400" dirty="0">
                <a:latin typeface="Times New Roman"/>
                <a:cs typeface="Times New Roman"/>
              </a:rPr>
              <a:t>lea</a:t>
            </a:r>
            <a:r>
              <a:rPr sz="2400" spc="-15" dirty="0">
                <a:latin typeface="Times New Roman"/>
                <a:cs typeface="Times New Roman"/>
              </a:rPr>
              <a:t>n</a:t>
            </a:r>
            <a:r>
              <a:rPr sz="2400" dirty="0">
                <a:latin typeface="Times New Roman"/>
                <a:cs typeface="Times New Roman"/>
              </a:rPr>
              <a:t>i</a:t>
            </a:r>
            <a:r>
              <a:rPr sz="2400" spc="-10" dirty="0">
                <a:latin typeface="Times New Roman"/>
                <a:cs typeface="Times New Roman"/>
              </a:rPr>
              <a:t>n</a:t>
            </a:r>
            <a:r>
              <a:rPr sz="2400" spc="5" dirty="0">
                <a:latin typeface="Times New Roman"/>
                <a:cs typeface="Times New Roman"/>
              </a:rPr>
              <a:t>g</a:t>
            </a:r>
            <a:r>
              <a:rPr sz="2400" dirty="0">
                <a:latin typeface="Times New Roman"/>
                <a:cs typeface="Times New Roman"/>
              </a:rPr>
              <a:t>)	for	the	pos</a:t>
            </a:r>
            <a:r>
              <a:rPr sz="2400" spc="5" dirty="0">
                <a:latin typeface="Times New Roman"/>
                <a:cs typeface="Times New Roman"/>
              </a:rPr>
              <a:t>t</a:t>
            </a:r>
            <a:r>
              <a:rPr sz="2400" dirty="0">
                <a:latin typeface="Times New Roman"/>
                <a:cs typeface="Times New Roman"/>
              </a:rPr>
              <a:t>-  </a:t>
            </a:r>
            <a:r>
              <a:rPr sz="2400" spc="-5" dirty="0">
                <a:latin typeface="Times New Roman"/>
                <a:cs typeface="Times New Roman"/>
              </a:rPr>
              <a:t>emulsifiable, method B, </a:t>
            </a:r>
            <a:r>
              <a:rPr sz="2400" dirty="0">
                <a:latin typeface="Times New Roman"/>
                <a:cs typeface="Times New Roman"/>
              </a:rPr>
              <a:t>lipophilic liquid penetrant</a:t>
            </a:r>
            <a:r>
              <a:rPr sz="2400" spc="-110" dirty="0">
                <a:latin typeface="Times New Roman"/>
                <a:cs typeface="Times New Roman"/>
              </a:rPr>
              <a:t> </a:t>
            </a:r>
            <a:r>
              <a:rPr sz="2400" dirty="0">
                <a:latin typeface="Times New Roman"/>
                <a:cs typeface="Times New Roman"/>
              </a:rPr>
              <a:t>system</a:t>
            </a:r>
            <a:endParaRPr sz="2400">
              <a:latin typeface="Times New Roman"/>
              <a:cs typeface="Times New Roman"/>
            </a:endParaRPr>
          </a:p>
        </p:txBody>
      </p:sp>
    </p:spTree>
    <p:extLst>
      <p:ext uri="{BB962C8B-B14F-4D97-AF65-F5344CB8AC3E}">
        <p14:creationId xmlns:p14="http://schemas.microsoft.com/office/powerpoint/2010/main" val="3846519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40" y="5615443"/>
            <a:ext cx="8072755" cy="1123315"/>
          </a:xfrm>
          <a:prstGeom prst="rect">
            <a:avLst/>
          </a:prstGeom>
        </p:spPr>
        <p:txBody>
          <a:bodyPr vert="horz" wrap="square" lIns="0" tIns="12700" rIns="0" bIns="0" rtlCol="0">
            <a:spAutoFit/>
          </a:bodyPr>
          <a:lstStyle/>
          <a:p>
            <a:pPr marL="12700" marR="5080" indent="-635">
              <a:lnSpc>
                <a:spcPct val="150100"/>
              </a:lnSpc>
              <a:spcBef>
                <a:spcPts val="100"/>
              </a:spcBef>
              <a:tabLst>
                <a:tab pos="745490" algn="l"/>
                <a:tab pos="1300480" algn="l"/>
                <a:tab pos="2888615" algn="l"/>
                <a:tab pos="3475354" algn="l"/>
                <a:tab pos="4722495" algn="l"/>
                <a:tab pos="5210175" algn="l"/>
                <a:tab pos="7083425" algn="l"/>
                <a:tab pos="7687309" algn="l"/>
              </a:tabLst>
            </a:pPr>
            <a:r>
              <a:rPr sz="2400" dirty="0">
                <a:latin typeface="Times New Roman"/>
                <a:cs typeface="Times New Roman"/>
              </a:rPr>
              <a:t>Fig.	2b	Oper</a:t>
            </a:r>
            <a:r>
              <a:rPr sz="2400" spc="-10" dirty="0">
                <a:latin typeface="Times New Roman"/>
                <a:cs typeface="Times New Roman"/>
              </a:rPr>
              <a:t>a</a:t>
            </a:r>
            <a:r>
              <a:rPr sz="2400" dirty="0">
                <a:latin typeface="Times New Roman"/>
                <a:cs typeface="Times New Roman"/>
              </a:rPr>
              <a:t>tions	</a:t>
            </a:r>
            <a:r>
              <a:rPr sz="2400" spc="-10" dirty="0">
                <a:latin typeface="Times New Roman"/>
                <a:cs typeface="Times New Roman"/>
              </a:rPr>
              <a:t>(i</a:t>
            </a:r>
            <a:r>
              <a:rPr sz="2400" dirty="0">
                <a:latin typeface="Times New Roman"/>
                <a:cs typeface="Times New Roman"/>
              </a:rPr>
              <a:t>n	addi</a:t>
            </a:r>
            <a:r>
              <a:rPr sz="2400" spc="-15" dirty="0">
                <a:latin typeface="Times New Roman"/>
                <a:cs typeface="Times New Roman"/>
              </a:rPr>
              <a:t>t</a:t>
            </a:r>
            <a:r>
              <a:rPr sz="2400" dirty="0">
                <a:latin typeface="Times New Roman"/>
                <a:cs typeface="Times New Roman"/>
              </a:rPr>
              <a:t>ion	to	p</a:t>
            </a:r>
            <a:r>
              <a:rPr sz="2400" spc="-10" dirty="0">
                <a:latin typeface="Times New Roman"/>
                <a:cs typeface="Times New Roman"/>
              </a:rPr>
              <a:t>r</a:t>
            </a:r>
            <a:r>
              <a:rPr sz="2400" spc="5" dirty="0">
                <a:latin typeface="Times New Roman"/>
                <a:cs typeface="Times New Roman"/>
              </a:rPr>
              <a:t>e</a:t>
            </a:r>
            <a:r>
              <a:rPr sz="2400" dirty="0">
                <a:latin typeface="Times New Roman"/>
                <a:cs typeface="Times New Roman"/>
              </a:rPr>
              <a:t>-</a:t>
            </a:r>
            <a:r>
              <a:rPr sz="2400" spc="-10" dirty="0">
                <a:latin typeface="Times New Roman"/>
                <a:cs typeface="Times New Roman"/>
              </a:rPr>
              <a:t>c</a:t>
            </a:r>
            <a:r>
              <a:rPr sz="2400" dirty="0">
                <a:latin typeface="Times New Roman"/>
                <a:cs typeface="Times New Roman"/>
              </a:rPr>
              <a:t>lea</a:t>
            </a:r>
            <a:r>
              <a:rPr sz="2400" spc="-15" dirty="0">
                <a:latin typeface="Times New Roman"/>
                <a:cs typeface="Times New Roman"/>
              </a:rPr>
              <a:t>n</a:t>
            </a:r>
            <a:r>
              <a:rPr sz="2400" dirty="0">
                <a:latin typeface="Times New Roman"/>
                <a:cs typeface="Times New Roman"/>
              </a:rPr>
              <a:t>ing)	for	the  postemulsifiable, </a:t>
            </a:r>
            <a:r>
              <a:rPr sz="2400" spc="-5" dirty="0">
                <a:latin typeface="Times New Roman"/>
                <a:cs typeface="Times New Roman"/>
              </a:rPr>
              <a:t>method D, </a:t>
            </a:r>
            <a:r>
              <a:rPr sz="2400" dirty="0">
                <a:latin typeface="Times New Roman"/>
                <a:cs typeface="Times New Roman"/>
              </a:rPr>
              <a:t>hydrophilic liquid penetrant</a:t>
            </a:r>
            <a:r>
              <a:rPr sz="2400" spc="-145" dirty="0">
                <a:latin typeface="Times New Roman"/>
                <a:cs typeface="Times New Roman"/>
              </a:rPr>
              <a:t> </a:t>
            </a:r>
            <a:r>
              <a:rPr sz="2400" dirty="0">
                <a:latin typeface="Times New Roman"/>
                <a:cs typeface="Times New Roman"/>
              </a:rPr>
              <a:t>system</a:t>
            </a:r>
            <a:endParaRPr sz="2400">
              <a:latin typeface="Times New Roman"/>
              <a:cs typeface="Times New Roman"/>
            </a:endParaRPr>
          </a:p>
        </p:txBody>
      </p:sp>
      <p:sp>
        <p:nvSpPr>
          <p:cNvPr id="3" name="object 3"/>
          <p:cNvSpPr/>
          <p:nvPr/>
        </p:nvSpPr>
        <p:spPr>
          <a:xfrm>
            <a:off x="609600" y="228600"/>
            <a:ext cx="7467600" cy="5410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21994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219200"/>
            <a:ext cx="3808729" cy="3352800"/>
          </a:xfrm>
          <a:custGeom>
            <a:avLst/>
            <a:gdLst/>
            <a:ahLst/>
            <a:cxnLst/>
            <a:rect l="l" t="t" r="r" b="b"/>
            <a:pathLst>
              <a:path w="3808729" h="3352800">
                <a:moveTo>
                  <a:pt x="0" y="3352799"/>
                </a:moveTo>
                <a:lnTo>
                  <a:pt x="3808597" y="3352799"/>
                </a:lnTo>
                <a:lnTo>
                  <a:pt x="3808597" y="0"/>
                </a:lnTo>
                <a:lnTo>
                  <a:pt x="0" y="0"/>
                </a:lnTo>
                <a:lnTo>
                  <a:pt x="0" y="3352799"/>
                </a:lnTo>
                <a:close/>
              </a:path>
            </a:pathLst>
          </a:custGeom>
          <a:ln w="9524">
            <a:solidFill>
              <a:srgbClr val="000000"/>
            </a:solidFill>
          </a:ln>
        </p:spPr>
        <p:txBody>
          <a:bodyPr wrap="square" lIns="0" tIns="0" rIns="0" bIns="0" rtlCol="0"/>
          <a:lstStyle/>
          <a:p>
            <a:endParaRPr/>
          </a:p>
        </p:txBody>
      </p:sp>
      <p:sp>
        <p:nvSpPr>
          <p:cNvPr id="3" name="object 3"/>
          <p:cNvSpPr txBox="1">
            <a:spLocks noGrp="1"/>
          </p:cNvSpPr>
          <p:nvPr>
            <p:ph type="title"/>
          </p:nvPr>
        </p:nvSpPr>
        <p:spPr>
          <a:xfrm>
            <a:off x="459740" y="1377437"/>
            <a:ext cx="1804035" cy="45212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Times New Roman"/>
                <a:cs typeface="Times New Roman"/>
              </a:rPr>
              <a:t>Advantages</a:t>
            </a:r>
            <a:endParaRPr sz="2800">
              <a:latin typeface="Times New Roman"/>
              <a:cs typeface="Times New Roman"/>
            </a:endParaRPr>
          </a:p>
        </p:txBody>
      </p:sp>
      <p:sp>
        <p:nvSpPr>
          <p:cNvPr id="4" name="object 4"/>
          <p:cNvSpPr txBox="1"/>
          <p:nvPr/>
        </p:nvSpPr>
        <p:spPr>
          <a:xfrm>
            <a:off x="2728594" y="2072458"/>
            <a:ext cx="1382395" cy="391795"/>
          </a:xfrm>
          <a:prstGeom prst="rect">
            <a:avLst/>
          </a:prstGeom>
        </p:spPr>
        <p:txBody>
          <a:bodyPr vert="horz" wrap="square" lIns="0" tIns="12700" rIns="0" bIns="0" rtlCol="0">
            <a:spAutoFit/>
          </a:bodyPr>
          <a:lstStyle/>
          <a:p>
            <a:pPr>
              <a:lnSpc>
                <a:spcPct val="100000"/>
              </a:lnSpc>
              <a:spcBef>
                <a:spcPts val="100"/>
              </a:spcBef>
            </a:pPr>
            <a:r>
              <a:rPr sz="2400" spc="-5" dirty="0">
                <a:latin typeface="Times New Roman"/>
                <a:cs typeface="Times New Roman"/>
              </a:rPr>
              <a:t>penetrating</a:t>
            </a:r>
            <a:endParaRPr sz="2400">
              <a:latin typeface="Times New Roman"/>
              <a:cs typeface="Times New Roman"/>
            </a:endParaRPr>
          </a:p>
        </p:txBody>
      </p:sp>
      <p:sp>
        <p:nvSpPr>
          <p:cNvPr id="5" name="object 5"/>
          <p:cNvSpPr txBox="1"/>
          <p:nvPr/>
        </p:nvSpPr>
        <p:spPr>
          <a:xfrm>
            <a:off x="459740" y="1889456"/>
            <a:ext cx="1637664" cy="1123315"/>
          </a:xfrm>
          <a:prstGeom prst="rect">
            <a:avLst/>
          </a:prstGeom>
        </p:spPr>
        <p:txBody>
          <a:bodyPr vert="horz" wrap="square" lIns="0" tIns="195580" rIns="0" bIns="0" rtlCol="0">
            <a:spAutoFit/>
          </a:bodyPr>
          <a:lstStyle/>
          <a:p>
            <a:pPr marL="355600" indent="-342900">
              <a:lnSpc>
                <a:spcPct val="100000"/>
              </a:lnSpc>
              <a:spcBef>
                <a:spcPts val="1540"/>
              </a:spcBef>
              <a:buFont typeface="Arial"/>
              <a:buChar char="•"/>
              <a:tabLst>
                <a:tab pos="354965" algn="l"/>
                <a:tab pos="355600" algn="l"/>
              </a:tabLst>
            </a:pPr>
            <a:r>
              <a:rPr sz="2400" dirty="0">
                <a:latin typeface="Times New Roman"/>
                <a:cs typeface="Times New Roman"/>
              </a:rPr>
              <a:t>Maxi</a:t>
            </a:r>
            <a:r>
              <a:rPr sz="2400" spc="-20" dirty="0">
                <a:latin typeface="Times New Roman"/>
                <a:cs typeface="Times New Roman"/>
              </a:rPr>
              <a:t>m</a:t>
            </a:r>
            <a:r>
              <a:rPr sz="2400" dirty="0">
                <a:latin typeface="Times New Roman"/>
                <a:cs typeface="Times New Roman"/>
              </a:rPr>
              <a:t>um</a:t>
            </a:r>
            <a:endParaRPr sz="2400">
              <a:latin typeface="Times New Roman"/>
              <a:cs typeface="Times New Roman"/>
            </a:endParaRPr>
          </a:p>
          <a:p>
            <a:pPr marL="355600">
              <a:lnSpc>
                <a:spcPct val="100000"/>
              </a:lnSpc>
              <a:spcBef>
                <a:spcPts val="1440"/>
              </a:spcBef>
            </a:pPr>
            <a:r>
              <a:rPr sz="2400" dirty="0">
                <a:latin typeface="Times New Roman"/>
                <a:cs typeface="Times New Roman"/>
              </a:rPr>
              <a:t>ability</a:t>
            </a:r>
            <a:endParaRPr sz="2400">
              <a:latin typeface="Times New Roman"/>
              <a:cs typeface="Times New Roman"/>
            </a:endParaRPr>
          </a:p>
        </p:txBody>
      </p:sp>
      <p:sp>
        <p:nvSpPr>
          <p:cNvPr id="6" name="object 6"/>
          <p:cNvSpPr txBox="1"/>
          <p:nvPr/>
        </p:nvSpPr>
        <p:spPr>
          <a:xfrm>
            <a:off x="472440" y="3060150"/>
            <a:ext cx="3638550" cy="1123315"/>
          </a:xfrm>
          <a:prstGeom prst="rect">
            <a:avLst/>
          </a:prstGeom>
        </p:spPr>
        <p:txBody>
          <a:bodyPr vert="horz" wrap="square" lIns="0" tIns="195580" rIns="0" bIns="0" rtlCol="0">
            <a:spAutoFit/>
          </a:bodyPr>
          <a:lstStyle/>
          <a:p>
            <a:pPr marL="342265" indent="-342265">
              <a:lnSpc>
                <a:spcPct val="100000"/>
              </a:lnSpc>
              <a:spcBef>
                <a:spcPts val="1540"/>
              </a:spcBef>
              <a:buFont typeface="Arial"/>
              <a:buChar char="•"/>
              <a:tabLst>
                <a:tab pos="342265" algn="l"/>
                <a:tab pos="342900" algn="l"/>
                <a:tab pos="1738630" algn="l"/>
                <a:tab pos="3084830" algn="l"/>
              </a:tabLst>
            </a:pPr>
            <a:r>
              <a:rPr sz="2400" dirty="0">
                <a:latin typeface="Times New Roman"/>
                <a:cs typeface="Times New Roman"/>
              </a:rPr>
              <a:t>Grea</a:t>
            </a:r>
            <a:r>
              <a:rPr sz="2400" spc="-10" dirty="0">
                <a:latin typeface="Times New Roman"/>
                <a:cs typeface="Times New Roman"/>
              </a:rPr>
              <a:t>t</a:t>
            </a:r>
            <a:r>
              <a:rPr sz="2400" dirty="0">
                <a:latin typeface="Times New Roman"/>
                <a:cs typeface="Times New Roman"/>
              </a:rPr>
              <a:t>er	</a:t>
            </a:r>
            <a:r>
              <a:rPr sz="2400" spc="-10" dirty="0">
                <a:latin typeface="Times New Roman"/>
                <a:cs typeface="Times New Roman"/>
              </a:rPr>
              <a:t>c</a:t>
            </a:r>
            <a:r>
              <a:rPr sz="2400" dirty="0">
                <a:latin typeface="Times New Roman"/>
                <a:cs typeface="Times New Roman"/>
              </a:rPr>
              <a:t>ontr</a:t>
            </a:r>
            <a:r>
              <a:rPr sz="2400" spc="-10" dirty="0">
                <a:latin typeface="Times New Roman"/>
                <a:cs typeface="Times New Roman"/>
              </a:rPr>
              <a:t>o</a:t>
            </a:r>
            <a:r>
              <a:rPr sz="2400" dirty="0">
                <a:latin typeface="Times New Roman"/>
                <a:cs typeface="Times New Roman"/>
              </a:rPr>
              <a:t>l	o</a:t>
            </a:r>
            <a:r>
              <a:rPr sz="2400" spc="-15" dirty="0">
                <a:latin typeface="Times New Roman"/>
                <a:cs typeface="Times New Roman"/>
              </a:rPr>
              <a:t>v</a:t>
            </a:r>
            <a:r>
              <a:rPr sz="2400" dirty="0">
                <a:latin typeface="Times New Roman"/>
                <a:cs typeface="Times New Roman"/>
              </a:rPr>
              <a:t>er</a:t>
            </a:r>
            <a:endParaRPr sz="2400">
              <a:latin typeface="Times New Roman"/>
              <a:cs typeface="Times New Roman"/>
            </a:endParaRPr>
          </a:p>
          <a:p>
            <a:pPr marL="342900">
              <a:lnSpc>
                <a:spcPct val="100000"/>
              </a:lnSpc>
              <a:spcBef>
                <a:spcPts val="1440"/>
              </a:spcBef>
            </a:pPr>
            <a:r>
              <a:rPr sz="2400" dirty="0">
                <a:latin typeface="Times New Roman"/>
                <a:cs typeface="Times New Roman"/>
              </a:rPr>
              <a:t>penetrant</a:t>
            </a:r>
            <a:r>
              <a:rPr sz="2400" spc="-30" dirty="0">
                <a:latin typeface="Times New Roman"/>
                <a:cs typeface="Times New Roman"/>
              </a:rPr>
              <a:t> </a:t>
            </a:r>
            <a:r>
              <a:rPr sz="2400" spc="-5" dirty="0">
                <a:latin typeface="Times New Roman"/>
                <a:cs typeface="Times New Roman"/>
              </a:rPr>
              <a:t>removal</a:t>
            </a:r>
            <a:endParaRPr sz="2400">
              <a:latin typeface="Times New Roman"/>
              <a:cs typeface="Times New Roman"/>
            </a:endParaRPr>
          </a:p>
        </p:txBody>
      </p:sp>
      <p:sp>
        <p:nvSpPr>
          <p:cNvPr id="7" name="object 7"/>
          <p:cNvSpPr/>
          <p:nvPr/>
        </p:nvSpPr>
        <p:spPr>
          <a:xfrm>
            <a:off x="4666488" y="1262115"/>
            <a:ext cx="3811904" cy="3310254"/>
          </a:xfrm>
          <a:custGeom>
            <a:avLst/>
            <a:gdLst/>
            <a:ahLst/>
            <a:cxnLst/>
            <a:rect l="l" t="t" r="r" b="b"/>
            <a:pathLst>
              <a:path w="3811904" h="3310254">
                <a:moveTo>
                  <a:pt x="0" y="3309884"/>
                </a:moveTo>
                <a:lnTo>
                  <a:pt x="3811401" y="3309884"/>
                </a:lnTo>
                <a:lnTo>
                  <a:pt x="3811401" y="0"/>
                </a:lnTo>
                <a:lnTo>
                  <a:pt x="0" y="0"/>
                </a:lnTo>
                <a:lnTo>
                  <a:pt x="0" y="3309884"/>
                </a:lnTo>
                <a:close/>
              </a:path>
            </a:pathLst>
          </a:custGeom>
          <a:ln w="9524">
            <a:solidFill>
              <a:srgbClr val="000000"/>
            </a:solidFill>
          </a:ln>
        </p:spPr>
        <p:txBody>
          <a:bodyPr wrap="square" lIns="0" tIns="0" rIns="0" bIns="0" rtlCol="0"/>
          <a:lstStyle/>
          <a:p>
            <a:endParaRPr/>
          </a:p>
        </p:txBody>
      </p:sp>
      <p:sp>
        <p:nvSpPr>
          <p:cNvPr id="8" name="object 8"/>
          <p:cNvSpPr txBox="1"/>
          <p:nvPr/>
        </p:nvSpPr>
        <p:spPr>
          <a:xfrm>
            <a:off x="7054347" y="2115435"/>
            <a:ext cx="1346200" cy="391160"/>
          </a:xfrm>
          <a:prstGeom prst="rect">
            <a:avLst/>
          </a:prstGeom>
        </p:spPr>
        <p:txBody>
          <a:bodyPr vert="horz" wrap="square" lIns="0" tIns="12700" rIns="0" bIns="0" rtlCol="0">
            <a:spAutoFit/>
          </a:bodyPr>
          <a:lstStyle/>
          <a:p>
            <a:pPr>
              <a:lnSpc>
                <a:spcPct val="100000"/>
              </a:lnSpc>
              <a:spcBef>
                <a:spcPts val="100"/>
              </a:spcBef>
              <a:tabLst>
                <a:tab pos="621665" algn="l"/>
              </a:tabLst>
            </a:pPr>
            <a:r>
              <a:rPr sz="2400" dirty="0">
                <a:latin typeface="Times New Roman"/>
                <a:cs typeface="Times New Roman"/>
              </a:rPr>
              <a:t>to	rough</a:t>
            </a:r>
            <a:endParaRPr sz="2400">
              <a:latin typeface="Times New Roman"/>
              <a:cs typeface="Times New Roman"/>
            </a:endParaRPr>
          </a:p>
        </p:txBody>
      </p:sp>
      <p:sp>
        <p:nvSpPr>
          <p:cNvPr id="9" name="object 9"/>
          <p:cNvSpPr txBox="1"/>
          <p:nvPr/>
        </p:nvSpPr>
        <p:spPr>
          <a:xfrm>
            <a:off x="4758820" y="1420490"/>
            <a:ext cx="2207260" cy="1635125"/>
          </a:xfrm>
          <a:prstGeom prst="rect">
            <a:avLst/>
          </a:prstGeom>
        </p:spPr>
        <p:txBody>
          <a:bodyPr vert="horz" wrap="square" lIns="0" tIns="12065" rIns="0" bIns="0" rtlCol="0">
            <a:spAutoFit/>
          </a:bodyPr>
          <a:lstStyle/>
          <a:p>
            <a:pPr>
              <a:lnSpc>
                <a:spcPct val="100000"/>
              </a:lnSpc>
              <a:spcBef>
                <a:spcPts val="95"/>
              </a:spcBef>
            </a:pPr>
            <a:r>
              <a:rPr sz="2800" b="1" spc="-5" dirty="0">
                <a:latin typeface="Times New Roman"/>
                <a:cs typeface="Times New Roman"/>
              </a:rPr>
              <a:t>Disadvantages</a:t>
            </a:r>
            <a:endParaRPr sz="2800">
              <a:latin typeface="Times New Roman"/>
              <a:cs typeface="Times New Roman"/>
            </a:endParaRPr>
          </a:p>
          <a:p>
            <a:pPr marL="342265" marR="287655" indent="-342265">
              <a:lnSpc>
                <a:spcPct val="150100"/>
              </a:lnSpc>
              <a:spcBef>
                <a:spcPts val="675"/>
              </a:spcBef>
              <a:buFont typeface="Arial"/>
              <a:buChar char="•"/>
              <a:tabLst>
                <a:tab pos="342265" algn="l"/>
                <a:tab pos="342900" algn="l"/>
                <a:tab pos="1184275" algn="l"/>
              </a:tabLst>
            </a:pPr>
            <a:r>
              <a:rPr sz="2400" dirty="0">
                <a:latin typeface="Times New Roman"/>
                <a:cs typeface="Times New Roman"/>
              </a:rPr>
              <a:t>Not	suit</a:t>
            </a:r>
            <a:r>
              <a:rPr sz="2400" spc="-10" dirty="0">
                <a:latin typeface="Times New Roman"/>
                <a:cs typeface="Times New Roman"/>
              </a:rPr>
              <a:t>e</a:t>
            </a:r>
            <a:r>
              <a:rPr sz="2400" dirty="0">
                <a:latin typeface="Times New Roman"/>
                <a:cs typeface="Times New Roman"/>
              </a:rPr>
              <a:t>d  surfaces</a:t>
            </a:r>
            <a:endParaRPr sz="2400">
              <a:latin typeface="Times New Roman"/>
              <a:cs typeface="Times New Roman"/>
            </a:endParaRPr>
          </a:p>
        </p:txBody>
      </p:sp>
      <p:sp>
        <p:nvSpPr>
          <p:cNvPr id="10" name="object 10"/>
          <p:cNvSpPr txBox="1"/>
          <p:nvPr/>
        </p:nvSpPr>
        <p:spPr>
          <a:xfrm>
            <a:off x="4758820" y="3286129"/>
            <a:ext cx="3044190" cy="1013460"/>
          </a:xfrm>
          <a:prstGeom prst="rect">
            <a:avLst/>
          </a:prstGeom>
        </p:spPr>
        <p:txBody>
          <a:bodyPr vert="horz" wrap="square" lIns="0" tIns="12700" rIns="0" bIns="0" rtlCol="0">
            <a:spAutoFit/>
          </a:bodyPr>
          <a:lstStyle/>
          <a:p>
            <a:pPr marL="342265" indent="-342265">
              <a:lnSpc>
                <a:spcPct val="100000"/>
              </a:lnSpc>
              <a:spcBef>
                <a:spcPts val="100"/>
              </a:spcBef>
              <a:buFont typeface="Arial"/>
              <a:buChar char="•"/>
              <a:tabLst>
                <a:tab pos="342265" algn="l"/>
                <a:tab pos="342900" algn="l"/>
              </a:tabLst>
            </a:pPr>
            <a:r>
              <a:rPr sz="2400" dirty="0">
                <a:latin typeface="Times New Roman"/>
                <a:cs typeface="Times New Roman"/>
              </a:rPr>
              <a:t>More</a:t>
            </a:r>
            <a:r>
              <a:rPr sz="2400" spc="-15" dirty="0">
                <a:latin typeface="Times New Roman"/>
                <a:cs typeface="Times New Roman"/>
              </a:rPr>
              <a:t> </a:t>
            </a:r>
            <a:r>
              <a:rPr sz="2400" dirty="0">
                <a:latin typeface="Times New Roman"/>
                <a:cs typeface="Times New Roman"/>
              </a:rPr>
              <a:t>expensive</a:t>
            </a:r>
            <a:endParaRPr sz="2400">
              <a:latin typeface="Times New Roman"/>
              <a:cs typeface="Times New Roman"/>
            </a:endParaRPr>
          </a:p>
          <a:p>
            <a:pPr marL="342265" indent="-342265">
              <a:lnSpc>
                <a:spcPct val="100000"/>
              </a:lnSpc>
              <a:spcBef>
                <a:spcPts val="2020"/>
              </a:spcBef>
              <a:buFont typeface="Arial"/>
              <a:buChar char="•"/>
              <a:tabLst>
                <a:tab pos="342265" algn="l"/>
                <a:tab pos="342900" algn="l"/>
              </a:tabLst>
            </a:pPr>
            <a:r>
              <a:rPr sz="2400" dirty="0">
                <a:latin typeface="Times New Roman"/>
                <a:cs typeface="Times New Roman"/>
              </a:rPr>
              <a:t>More </a:t>
            </a:r>
            <a:r>
              <a:rPr sz="2400" spc="-5" dirty="0">
                <a:latin typeface="Times New Roman"/>
                <a:cs typeface="Times New Roman"/>
              </a:rPr>
              <a:t>time</a:t>
            </a:r>
            <a:r>
              <a:rPr sz="2400" spc="-75" dirty="0">
                <a:latin typeface="Times New Roman"/>
                <a:cs typeface="Times New Roman"/>
              </a:rPr>
              <a:t> </a:t>
            </a:r>
            <a:r>
              <a:rPr sz="2400" spc="-5" dirty="0">
                <a:latin typeface="Times New Roman"/>
                <a:cs typeface="Times New Roman"/>
              </a:rPr>
              <a:t>consuming</a:t>
            </a:r>
            <a:endParaRPr sz="2400">
              <a:latin typeface="Times New Roman"/>
              <a:cs typeface="Times New Roman"/>
            </a:endParaRPr>
          </a:p>
        </p:txBody>
      </p:sp>
    </p:spTree>
    <p:extLst>
      <p:ext uri="{BB962C8B-B14F-4D97-AF65-F5344CB8AC3E}">
        <p14:creationId xmlns:p14="http://schemas.microsoft.com/office/powerpoint/2010/main" val="1645603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6842" y="543885"/>
            <a:ext cx="4831080" cy="574675"/>
          </a:xfrm>
          <a:prstGeom prst="rect">
            <a:avLst/>
          </a:prstGeom>
        </p:spPr>
        <p:txBody>
          <a:bodyPr vert="horz" wrap="square" lIns="0" tIns="12700" rIns="0" bIns="0" rtlCol="0">
            <a:spAutoFit/>
          </a:bodyPr>
          <a:lstStyle/>
          <a:p>
            <a:pPr marL="12700">
              <a:lnSpc>
                <a:spcPct val="100000"/>
              </a:lnSpc>
              <a:spcBef>
                <a:spcPts val="100"/>
              </a:spcBef>
            </a:pPr>
            <a:r>
              <a:rPr sz="3600" b="1" dirty="0">
                <a:latin typeface="Times New Roman"/>
                <a:cs typeface="Times New Roman"/>
              </a:rPr>
              <a:t>5. </a:t>
            </a:r>
            <a:r>
              <a:rPr sz="3600" b="1" spc="-5" dirty="0">
                <a:latin typeface="Times New Roman"/>
                <a:cs typeface="Times New Roman"/>
              </a:rPr>
              <a:t>Developer</a:t>
            </a:r>
            <a:r>
              <a:rPr sz="3600" b="1" spc="-265" dirty="0">
                <a:latin typeface="Times New Roman"/>
                <a:cs typeface="Times New Roman"/>
              </a:rPr>
              <a:t> </a:t>
            </a:r>
            <a:r>
              <a:rPr sz="3600" b="1" spc="-5" dirty="0">
                <a:latin typeface="Times New Roman"/>
                <a:cs typeface="Times New Roman"/>
              </a:rPr>
              <a:t>Application</a:t>
            </a:r>
            <a:endParaRPr sz="3600">
              <a:latin typeface="Times New Roman"/>
              <a:cs typeface="Times New Roman"/>
            </a:endParaRPr>
          </a:p>
        </p:txBody>
      </p:sp>
      <p:sp>
        <p:nvSpPr>
          <p:cNvPr id="3" name="object 3"/>
          <p:cNvSpPr txBox="1"/>
          <p:nvPr/>
        </p:nvSpPr>
        <p:spPr>
          <a:xfrm>
            <a:off x="535915" y="1557650"/>
            <a:ext cx="8072120" cy="3464560"/>
          </a:xfrm>
          <a:prstGeom prst="rect">
            <a:avLst/>
          </a:prstGeom>
        </p:spPr>
        <p:txBody>
          <a:bodyPr vert="horz" wrap="square" lIns="0" tIns="12700" rIns="0" bIns="0" rtlCol="0">
            <a:spAutoFit/>
          </a:bodyPr>
          <a:lstStyle/>
          <a:p>
            <a:pPr marL="355600" marR="5080" indent="-343535" algn="just">
              <a:lnSpc>
                <a:spcPct val="150000"/>
              </a:lnSpc>
              <a:spcBef>
                <a:spcPts val="100"/>
              </a:spcBef>
              <a:buFont typeface="Arial"/>
              <a:buChar char="•"/>
              <a:tabLst>
                <a:tab pos="356235" algn="l"/>
              </a:tabLst>
            </a:pPr>
            <a:r>
              <a:rPr sz="2400" spc="-5" dirty="0">
                <a:latin typeface="Times New Roman"/>
                <a:cs typeface="Times New Roman"/>
              </a:rPr>
              <a:t>A </a:t>
            </a:r>
            <a:r>
              <a:rPr sz="2400" dirty="0">
                <a:latin typeface="Times New Roman"/>
                <a:cs typeface="Times New Roman"/>
              </a:rPr>
              <a:t>thin </a:t>
            </a:r>
            <a:r>
              <a:rPr sz="2400" spc="-5" dirty="0">
                <a:latin typeface="Times New Roman"/>
                <a:cs typeface="Times New Roman"/>
              </a:rPr>
              <a:t>layer </a:t>
            </a:r>
            <a:r>
              <a:rPr sz="2400" dirty="0">
                <a:latin typeface="Times New Roman"/>
                <a:cs typeface="Times New Roman"/>
              </a:rPr>
              <a:t>of </a:t>
            </a:r>
            <a:r>
              <a:rPr sz="2400" spc="-5" dirty="0">
                <a:latin typeface="Times New Roman"/>
                <a:cs typeface="Times New Roman"/>
              </a:rPr>
              <a:t>developer </a:t>
            </a:r>
            <a:r>
              <a:rPr sz="2400" dirty="0">
                <a:latin typeface="Times New Roman"/>
                <a:cs typeface="Times New Roman"/>
              </a:rPr>
              <a:t>is </a:t>
            </a:r>
            <a:r>
              <a:rPr sz="2400" spc="-5" dirty="0">
                <a:latin typeface="Times New Roman"/>
                <a:cs typeface="Times New Roman"/>
              </a:rPr>
              <a:t>then applied </a:t>
            </a:r>
            <a:r>
              <a:rPr sz="2400" dirty="0">
                <a:latin typeface="Times New Roman"/>
                <a:cs typeface="Times New Roman"/>
              </a:rPr>
              <a:t>to the </a:t>
            </a:r>
            <a:r>
              <a:rPr sz="2400" spc="-10" dirty="0">
                <a:latin typeface="Times New Roman"/>
                <a:cs typeface="Times New Roman"/>
              </a:rPr>
              <a:t>sample </a:t>
            </a:r>
            <a:r>
              <a:rPr sz="2400" dirty="0">
                <a:latin typeface="Times New Roman"/>
                <a:cs typeface="Times New Roman"/>
              </a:rPr>
              <a:t>to </a:t>
            </a:r>
            <a:r>
              <a:rPr sz="2400" spc="-5" dirty="0">
                <a:latin typeface="Times New Roman"/>
                <a:cs typeface="Times New Roman"/>
              </a:rPr>
              <a:t>draw  penetrant trapped </a:t>
            </a:r>
            <a:r>
              <a:rPr sz="2400" dirty="0">
                <a:latin typeface="Times New Roman"/>
                <a:cs typeface="Times New Roman"/>
              </a:rPr>
              <a:t>in </a:t>
            </a:r>
            <a:r>
              <a:rPr sz="2400" spc="-5" dirty="0">
                <a:latin typeface="Times New Roman"/>
                <a:cs typeface="Times New Roman"/>
              </a:rPr>
              <a:t>flaws </a:t>
            </a:r>
            <a:r>
              <a:rPr sz="2400" dirty="0">
                <a:latin typeface="Times New Roman"/>
                <a:cs typeface="Times New Roman"/>
              </a:rPr>
              <a:t>back to </a:t>
            </a:r>
            <a:r>
              <a:rPr sz="2400" spc="-5" dirty="0">
                <a:latin typeface="Times New Roman"/>
                <a:cs typeface="Times New Roman"/>
              </a:rPr>
              <a:t>the </a:t>
            </a:r>
            <a:r>
              <a:rPr sz="2400" dirty="0">
                <a:latin typeface="Times New Roman"/>
                <a:cs typeface="Times New Roman"/>
              </a:rPr>
              <a:t>surface where </a:t>
            </a:r>
            <a:r>
              <a:rPr sz="2400" spc="-5" dirty="0">
                <a:latin typeface="Times New Roman"/>
                <a:cs typeface="Times New Roman"/>
              </a:rPr>
              <a:t>it will </a:t>
            </a:r>
            <a:r>
              <a:rPr sz="2400" dirty="0">
                <a:latin typeface="Times New Roman"/>
                <a:cs typeface="Times New Roman"/>
              </a:rPr>
              <a:t>be  visible.</a:t>
            </a:r>
            <a:endParaRPr sz="2400">
              <a:latin typeface="Times New Roman"/>
              <a:cs typeface="Times New Roman"/>
            </a:endParaRPr>
          </a:p>
          <a:p>
            <a:pPr marL="355600" indent="-343535" algn="just">
              <a:lnSpc>
                <a:spcPct val="100000"/>
              </a:lnSpc>
              <a:spcBef>
                <a:spcPts val="2014"/>
              </a:spcBef>
              <a:buFont typeface="Arial"/>
              <a:buChar char="•"/>
              <a:tabLst>
                <a:tab pos="356235" algn="l"/>
              </a:tabLst>
            </a:pPr>
            <a:r>
              <a:rPr sz="2400" spc="-5" dirty="0">
                <a:latin typeface="Times New Roman"/>
                <a:cs typeface="Times New Roman"/>
              </a:rPr>
              <a:t>Developers</a:t>
            </a:r>
            <a:r>
              <a:rPr sz="2400" spc="125" dirty="0">
                <a:latin typeface="Times New Roman"/>
                <a:cs typeface="Times New Roman"/>
              </a:rPr>
              <a:t> </a:t>
            </a:r>
            <a:r>
              <a:rPr sz="2400" spc="-5" dirty="0">
                <a:latin typeface="Times New Roman"/>
                <a:cs typeface="Times New Roman"/>
              </a:rPr>
              <a:t>come</a:t>
            </a:r>
            <a:r>
              <a:rPr sz="2400" spc="125" dirty="0">
                <a:latin typeface="Times New Roman"/>
                <a:cs typeface="Times New Roman"/>
              </a:rPr>
              <a:t> </a:t>
            </a:r>
            <a:r>
              <a:rPr sz="2400" dirty="0">
                <a:latin typeface="Times New Roman"/>
                <a:cs typeface="Times New Roman"/>
              </a:rPr>
              <a:t>in</a:t>
            </a:r>
            <a:r>
              <a:rPr sz="2400" spc="120" dirty="0">
                <a:latin typeface="Times New Roman"/>
                <a:cs typeface="Times New Roman"/>
              </a:rPr>
              <a:t> </a:t>
            </a:r>
            <a:r>
              <a:rPr sz="2400" dirty="0">
                <a:latin typeface="Times New Roman"/>
                <a:cs typeface="Times New Roman"/>
              </a:rPr>
              <a:t>a</a:t>
            </a:r>
            <a:r>
              <a:rPr sz="2400" spc="120" dirty="0">
                <a:latin typeface="Times New Roman"/>
                <a:cs typeface="Times New Roman"/>
              </a:rPr>
              <a:t> </a:t>
            </a:r>
            <a:r>
              <a:rPr sz="2400" spc="-5" dirty="0">
                <a:latin typeface="Times New Roman"/>
                <a:cs typeface="Times New Roman"/>
              </a:rPr>
              <a:t>variety</a:t>
            </a:r>
            <a:r>
              <a:rPr sz="2400" spc="120" dirty="0">
                <a:latin typeface="Times New Roman"/>
                <a:cs typeface="Times New Roman"/>
              </a:rPr>
              <a:t> </a:t>
            </a:r>
            <a:r>
              <a:rPr sz="2400" spc="-5" dirty="0">
                <a:latin typeface="Times New Roman"/>
                <a:cs typeface="Times New Roman"/>
              </a:rPr>
              <a:t>of</a:t>
            </a:r>
            <a:r>
              <a:rPr sz="2400" spc="114" dirty="0">
                <a:latin typeface="Times New Roman"/>
                <a:cs typeface="Times New Roman"/>
              </a:rPr>
              <a:t> </a:t>
            </a:r>
            <a:r>
              <a:rPr sz="2400" spc="-5" dirty="0">
                <a:latin typeface="Times New Roman"/>
                <a:cs typeface="Times New Roman"/>
              </a:rPr>
              <a:t>forms</a:t>
            </a:r>
            <a:r>
              <a:rPr sz="2400" spc="120" dirty="0">
                <a:latin typeface="Times New Roman"/>
                <a:cs typeface="Times New Roman"/>
              </a:rPr>
              <a:t> </a:t>
            </a:r>
            <a:r>
              <a:rPr sz="2400" dirty="0">
                <a:latin typeface="Times New Roman"/>
                <a:cs typeface="Times New Roman"/>
              </a:rPr>
              <a:t>that</a:t>
            </a:r>
            <a:r>
              <a:rPr sz="2400" spc="135" dirty="0">
                <a:latin typeface="Times New Roman"/>
                <a:cs typeface="Times New Roman"/>
              </a:rPr>
              <a:t> </a:t>
            </a:r>
            <a:r>
              <a:rPr sz="2400" spc="-10" dirty="0">
                <a:latin typeface="Times New Roman"/>
                <a:cs typeface="Times New Roman"/>
              </a:rPr>
              <a:t>may</a:t>
            </a:r>
            <a:r>
              <a:rPr sz="2400" spc="120" dirty="0">
                <a:latin typeface="Times New Roman"/>
                <a:cs typeface="Times New Roman"/>
              </a:rPr>
              <a:t> </a:t>
            </a:r>
            <a:r>
              <a:rPr sz="2400" spc="-5" dirty="0">
                <a:latin typeface="Times New Roman"/>
                <a:cs typeface="Times New Roman"/>
              </a:rPr>
              <a:t>be</a:t>
            </a:r>
            <a:r>
              <a:rPr sz="2400" spc="120" dirty="0">
                <a:latin typeface="Times New Roman"/>
                <a:cs typeface="Times New Roman"/>
              </a:rPr>
              <a:t> </a:t>
            </a:r>
            <a:r>
              <a:rPr sz="2400" spc="-5" dirty="0">
                <a:latin typeface="Times New Roman"/>
                <a:cs typeface="Times New Roman"/>
              </a:rPr>
              <a:t>applied</a:t>
            </a:r>
            <a:r>
              <a:rPr sz="2400" spc="114" dirty="0">
                <a:latin typeface="Times New Roman"/>
                <a:cs typeface="Times New Roman"/>
              </a:rPr>
              <a:t> </a:t>
            </a:r>
            <a:r>
              <a:rPr sz="2400" spc="-5" dirty="0">
                <a:latin typeface="Times New Roman"/>
                <a:cs typeface="Times New Roman"/>
              </a:rPr>
              <a:t>by</a:t>
            </a:r>
            <a:endParaRPr sz="2400">
              <a:latin typeface="Times New Roman"/>
              <a:cs typeface="Times New Roman"/>
            </a:endParaRPr>
          </a:p>
          <a:p>
            <a:pPr marL="355600">
              <a:lnSpc>
                <a:spcPct val="100000"/>
              </a:lnSpc>
              <a:spcBef>
                <a:spcPts val="1440"/>
              </a:spcBef>
            </a:pPr>
            <a:r>
              <a:rPr sz="2400" dirty="0">
                <a:latin typeface="Times New Roman"/>
                <a:cs typeface="Times New Roman"/>
              </a:rPr>
              <a:t>dusting (dry powdered), dipping, or spraying (wet</a:t>
            </a:r>
            <a:r>
              <a:rPr sz="2400" spc="-125" dirty="0">
                <a:latin typeface="Times New Roman"/>
                <a:cs typeface="Times New Roman"/>
              </a:rPr>
              <a:t> </a:t>
            </a:r>
            <a:r>
              <a:rPr sz="2400" dirty="0">
                <a:latin typeface="Times New Roman"/>
                <a:cs typeface="Times New Roman"/>
              </a:rPr>
              <a:t>developers).</a:t>
            </a:r>
            <a:endParaRPr sz="2400">
              <a:latin typeface="Times New Roman"/>
              <a:cs typeface="Times New Roman"/>
            </a:endParaRPr>
          </a:p>
          <a:p>
            <a:pPr marL="355600" indent="-343535" algn="just">
              <a:lnSpc>
                <a:spcPct val="100000"/>
              </a:lnSpc>
              <a:spcBef>
                <a:spcPts val="2020"/>
              </a:spcBef>
              <a:buFont typeface="Arial"/>
              <a:buChar char="•"/>
              <a:tabLst>
                <a:tab pos="356235" algn="l"/>
              </a:tabLst>
            </a:pPr>
            <a:r>
              <a:rPr sz="2400" dirty="0">
                <a:latin typeface="Times New Roman"/>
                <a:cs typeface="Times New Roman"/>
              </a:rPr>
              <a:t>Developing depends </a:t>
            </a:r>
            <a:r>
              <a:rPr sz="2400" spc="-5" dirty="0">
                <a:latin typeface="Times New Roman"/>
                <a:cs typeface="Times New Roman"/>
              </a:rPr>
              <a:t>on </a:t>
            </a:r>
            <a:r>
              <a:rPr sz="2400" dirty="0">
                <a:latin typeface="Times New Roman"/>
                <a:cs typeface="Times New Roman"/>
              </a:rPr>
              <a:t>the </a:t>
            </a:r>
            <a:r>
              <a:rPr sz="2400" spc="-5" dirty="0">
                <a:latin typeface="Times New Roman"/>
                <a:cs typeface="Times New Roman"/>
              </a:rPr>
              <a:t>form of </a:t>
            </a:r>
            <a:r>
              <a:rPr sz="2400" dirty="0">
                <a:latin typeface="Times New Roman"/>
                <a:cs typeface="Times New Roman"/>
              </a:rPr>
              <a:t>developer to </a:t>
            </a:r>
            <a:r>
              <a:rPr sz="2400" spc="-5" dirty="0">
                <a:latin typeface="Times New Roman"/>
                <a:cs typeface="Times New Roman"/>
              </a:rPr>
              <a:t>be</a:t>
            </a:r>
            <a:r>
              <a:rPr sz="2400" spc="-85" dirty="0">
                <a:latin typeface="Times New Roman"/>
                <a:cs typeface="Times New Roman"/>
              </a:rPr>
              <a:t> </a:t>
            </a:r>
            <a:r>
              <a:rPr sz="2400" dirty="0">
                <a:latin typeface="Times New Roman"/>
                <a:cs typeface="Times New Roman"/>
              </a:rPr>
              <a:t>used.</a:t>
            </a:r>
            <a:endParaRPr sz="2400">
              <a:latin typeface="Times New Roman"/>
              <a:cs typeface="Times New Roman"/>
            </a:endParaRPr>
          </a:p>
        </p:txBody>
      </p:sp>
    </p:spTree>
    <p:extLst>
      <p:ext uri="{BB962C8B-B14F-4D97-AF65-F5344CB8AC3E}">
        <p14:creationId xmlns:p14="http://schemas.microsoft.com/office/powerpoint/2010/main" val="1281820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40" y="180842"/>
            <a:ext cx="3216275" cy="45212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Times New Roman"/>
                <a:cs typeface="Times New Roman"/>
              </a:rPr>
              <a:t>Developer</a:t>
            </a:r>
            <a:r>
              <a:rPr sz="2800" b="1" spc="-100" dirty="0">
                <a:latin typeface="Times New Roman"/>
                <a:cs typeface="Times New Roman"/>
              </a:rPr>
              <a:t> </a:t>
            </a:r>
            <a:r>
              <a:rPr sz="2800" b="1" spc="-10" dirty="0">
                <a:latin typeface="Times New Roman"/>
                <a:cs typeface="Times New Roman"/>
              </a:rPr>
              <a:t>Properties</a:t>
            </a:r>
            <a:endParaRPr sz="2800">
              <a:latin typeface="Times New Roman"/>
              <a:cs typeface="Times New Roman"/>
            </a:endParaRPr>
          </a:p>
        </p:txBody>
      </p:sp>
      <p:sp>
        <p:nvSpPr>
          <p:cNvPr id="3" name="object 3"/>
          <p:cNvSpPr txBox="1"/>
          <p:nvPr/>
        </p:nvSpPr>
        <p:spPr>
          <a:xfrm>
            <a:off x="380802" y="749545"/>
            <a:ext cx="4829175" cy="5988685"/>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400" dirty="0">
                <a:latin typeface="Times New Roman"/>
                <a:cs typeface="Times New Roman"/>
              </a:rPr>
              <a:t>Absorptive</a:t>
            </a:r>
            <a:endParaRPr sz="2400">
              <a:latin typeface="Times New Roman"/>
              <a:cs typeface="Times New Roman"/>
            </a:endParaRPr>
          </a:p>
          <a:p>
            <a:pPr marL="355600" indent="-342900">
              <a:lnSpc>
                <a:spcPct val="100000"/>
              </a:lnSpc>
              <a:spcBef>
                <a:spcPts val="2014"/>
              </a:spcBef>
              <a:buFont typeface="Arial"/>
              <a:buChar char="•"/>
              <a:tabLst>
                <a:tab pos="354965" algn="l"/>
                <a:tab pos="355600" algn="l"/>
              </a:tabLst>
            </a:pPr>
            <a:r>
              <a:rPr sz="2400" dirty="0">
                <a:latin typeface="Times New Roman"/>
                <a:cs typeface="Times New Roman"/>
              </a:rPr>
              <a:t>Fine</a:t>
            </a:r>
            <a:r>
              <a:rPr sz="2400" spc="-15" dirty="0">
                <a:latin typeface="Times New Roman"/>
                <a:cs typeface="Times New Roman"/>
              </a:rPr>
              <a:t> </a:t>
            </a:r>
            <a:r>
              <a:rPr sz="2400" dirty="0">
                <a:latin typeface="Times New Roman"/>
                <a:cs typeface="Times New Roman"/>
              </a:rPr>
              <a:t>texture</a:t>
            </a:r>
            <a:endParaRPr sz="2400">
              <a:latin typeface="Times New Roman"/>
              <a:cs typeface="Times New Roman"/>
            </a:endParaRPr>
          </a:p>
          <a:p>
            <a:pPr marL="355600" indent="-342900">
              <a:lnSpc>
                <a:spcPct val="100000"/>
              </a:lnSpc>
              <a:spcBef>
                <a:spcPts val="2020"/>
              </a:spcBef>
              <a:buFont typeface="Arial"/>
              <a:buChar char="•"/>
              <a:tabLst>
                <a:tab pos="354965" algn="l"/>
                <a:tab pos="355600" algn="l"/>
              </a:tabLst>
            </a:pPr>
            <a:r>
              <a:rPr sz="2400" spc="-5" dirty="0">
                <a:latin typeface="Times New Roman"/>
                <a:cs typeface="Times New Roman"/>
              </a:rPr>
              <a:t>Able </a:t>
            </a:r>
            <a:r>
              <a:rPr sz="2400" dirty="0">
                <a:latin typeface="Times New Roman"/>
                <a:cs typeface="Times New Roman"/>
              </a:rPr>
              <a:t>to </a:t>
            </a:r>
            <a:r>
              <a:rPr sz="2400" spc="-5" dirty="0">
                <a:latin typeface="Times New Roman"/>
                <a:cs typeface="Times New Roman"/>
              </a:rPr>
              <a:t>mask out </a:t>
            </a:r>
            <a:r>
              <a:rPr sz="2400" dirty="0">
                <a:latin typeface="Times New Roman"/>
                <a:cs typeface="Times New Roman"/>
              </a:rPr>
              <a:t>background</a:t>
            </a:r>
            <a:r>
              <a:rPr sz="2400" spc="-65" dirty="0">
                <a:latin typeface="Times New Roman"/>
                <a:cs typeface="Times New Roman"/>
              </a:rPr>
              <a:t> </a:t>
            </a:r>
            <a:r>
              <a:rPr sz="2400" dirty="0">
                <a:latin typeface="Times New Roman"/>
                <a:cs typeface="Times New Roman"/>
              </a:rPr>
              <a:t>colour</a:t>
            </a:r>
            <a:endParaRPr sz="2400">
              <a:latin typeface="Times New Roman"/>
              <a:cs typeface="Times New Roman"/>
            </a:endParaRPr>
          </a:p>
          <a:p>
            <a:pPr marL="355600" indent="-342900">
              <a:lnSpc>
                <a:spcPct val="100000"/>
              </a:lnSpc>
              <a:spcBef>
                <a:spcPts val="2014"/>
              </a:spcBef>
              <a:buFont typeface="Arial"/>
              <a:buChar char="•"/>
              <a:tabLst>
                <a:tab pos="354965" algn="l"/>
                <a:tab pos="355600" algn="l"/>
              </a:tabLst>
            </a:pPr>
            <a:r>
              <a:rPr sz="2400" dirty="0">
                <a:latin typeface="Times New Roman"/>
                <a:cs typeface="Times New Roman"/>
              </a:rPr>
              <a:t>Evenly and easily</a:t>
            </a:r>
            <a:r>
              <a:rPr sz="2400" spc="-55" dirty="0">
                <a:latin typeface="Times New Roman"/>
                <a:cs typeface="Times New Roman"/>
              </a:rPr>
              <a:t> </a:t>
            </a:r>
            <a:r>
              <a:rPr sz="2400" dirty="0">
                <a:latin typeface="Times New Roman"/>
                <a:cs typeface="Times New Roman"/>
              </a:rPr>
              <a:t>applicable</a:t>
            </a:r>
            <a:endParaRPr sz="2400">
              <a:latin typeface="Times New Roman"/>
              <a:cs typeface="Times New Roman"/>
            </a:endParaRPr>
          </a:p>
          <a:p>
            <a:pPr marL="355600" indent="-342900">
              <a:lnSpc>
                <a:spcPct val="100000"/>
              </a:lnSpc>
              <a:spcBef>
                <a:spcPts val="2020"/>
              </a:spcBef>
              <a:buFont typeface="Arial"/>
              <a:buChar char="•"/>
              <a:tabLst>
                <a:tab pos="354965" algn="l"/>
                <a:tab pos="355600" algn="l"/>
              </a:tabLst>
            </a:pPr>
            <a:r>
              <a:rPr sz="2400" dirty="0">
                <a:latin typeface="Times New Roman"/>
                <a:cs typeface="Times New Roman"/>
              </a:rPr>
              <a:t>Light and even</a:t>
            </a:r>
            <a:r>
              <a:rPr sz="2400" spc="-50" dirty="0">
                <a:latin typeface="Times New Roman"/>
                <a:cs typeface="Times New Roman"/>
              </a:rPr>
              <a:t> </a:t>
            </a:r>
            <a:r>
              <a:rPr sz="2400" dirty="0">
                <a:latin typeface="Times New Roman"/>
                <a:cs typeface="Times New Roman"/>
              </a:rPr>
              <a:t>coat</a:t>
            </a:r>
            <a:endParaRPr sz="2400">
              <a:latin typeface="Times New Roman"/>
              <a:cs typeface="Times New Roman"/>
            </a:endParaRPr>
          </a:p>
          <a:p>
            <a:pPr marL="355600" indent="-342900">
              <a:lnSpc>
                <a:spcPct val="100000"/>
              </a:lnSpc>
              <a:spcBef>
                <a:spcPts val="2014"/>
              </a:spcBef>
              <a:buFont typeface="Arial"/>
              <a:buChar char="•"/>
              <a:tabLst>
                <a:tab pos="354965" algn="l"/>
                <a:tab pos="355600" algn="l"/>
              </a:tabLst>
            </a:pPr>
            <a:r>
              <a:rPr sz="2400" spc="-5" dirty="0">
                <a:latin typeface="Times New Roman"/>
                <a:cs typeface="Times New Roman"/>
              </a:rPr>
              <a:t>Non-fluorescing</a:t>
            </a:r>
            <a:endParaRPr sz="2400">
              <a:latin typeface="Times New Roman"/>
              <a:cs typeface="Times New Roman"/>
            </a:endParaRPr>
          </a:p>
          <a:p>
            <a:pPr marL="355600" indent="-342900">
              <a:lnSpc>
                <a:spcPct val="100000"/>
              </a:lnSpc>
              <a:spcBef>
                <a:spcPts val="2020"/>
              </a:spcBef>
              <a:buFont typeface="Arial"/>
              <a:buChar char="•"/>
              <a:tabLst>
                <a:tab pos="354965" algn="l"/>
                <a:tab pos="355600" algn="l"/>
              </a:tabLst>
            </a:pPr>
            <a:r>
              <a:rPr sz="2400" dirty="0">
                <a:latin typeface="Times New Roman"/>
                <a:cs typeface="Times New Roman"/>
              </a:rPr>
              <a:t>Easily</a:t>
            </a:r>
            <a:r>
              <a:rPr sz="2400" spc="-20" dirty="0">
                <a:latin typeface="Times New Roman"/>
                <a:cs typeface="Times New Roman"/>
              </a:rPr>
              <a:t> </a:t>
            </a:r>
            <a:r>
              <a:rPr sz="2400" dirty="0">
                <a:latin typeface="Times New Roman"/>
                <a:cs typeface="Times New Roman"/>
              </a:rPr>
              <a:t>wetted</a:t>
            </a:r>
            <a:endParaRPr sz="2400">
              <a:latin typeface="Times New Roman"/>
              <a:cs typeface="Times New Roman"/>
            </a:endParaRPr>
          </a:p>
          <a:p>
            <a:pPr marL="355600" indent="-342900">
              <a:lnSpc>
                <a:spcPct val="100000"/>
              </a:lnSpc>
              <a:spcBef>
                <a:spcPts val="2014"/>
              </a:spcBef>
              <a:buFont typeface="Arial"/>
              <a:buChar char="•"/>
              <a:tabLst>
                <a:tab pos="354965" algn="l"/>
                <a:tab pos="355600" algn="l"/>
              </a:tabLst>
            </a:pPr>
            <a:r>
              <a:rPr sz="2400" dirty="0">
                <a:latin typeface="Times New Roman"/>
                <a:cs typeface="Times New Roman"/>
              </a:rPr>
              <a:t>Contrasting</a:t>
            </a:r>
            <a:r>
              <a:rPr sz="2400" spc="-35" dirty="0">
                <a:latin typeface="Times New Roman"/>
                <a:cs typeface="Times New Roman"/>
              </a:rPr>
              <a:t> </a:t>
            </a:r>
            <a:r>
              <a:rPr sz="2400" dirty="0">
                <a:latin typeface="Times New Roman"/>
                <a:cs typeface="Times New Roman"/>
              </a:rPr>
              <a:t>colour</a:t>
            </a:r>
            <a:endParaRPr sz="2400">
              <a:latin typeface="Times New Roman"/>
              <a:cs typeface="Times New Roman"/>
            </a:endParaRPr>
          </a:p>
          <a:p>
            <a:pPr marL="355600" indent="-342900">
              <a:lnSpc>
                <a:spcPct val="100000"/>
              </a:lnSpc>
              <a:spcBef>
                <a:spcPts val="2014"/>
              </a:spcBef>
              <a:buFont typeface="Arial"/>
              <a:buChar char="•"/>
              <a:tabLst>
                <a:tab pos="354965" algn="l"/>
                <a:tab pos="355600" algn="l"/>
              </a:tabLst>
            </a:pPr>
            <a:r>
              <a:rPr sz="2400" dirty="0">
                <a:latin typeface="Times New Roman"/>
                <a:cs typeface="Times New Roman"/>
              </a:rPr>
              <a:t>Easily</a:t>
            </a:r>
            <a:r>
              <a:rPr sz="2400" spc="-20" dirty="0">
                <a:latin typeface="Times New Roman"/>
                <a:cs typeface="Times New Roman"/>
              </a:rPr>
              <a:t> </a:t>
            </a:r>
            <a:r>
              <a:rPr sz="2400" spc="-5" dirty="0">
                <a:latin typeface="Times New Roman"/>
                <a:cs typeface="Times New Roman"/>
              </a:rPr>
              <a:t>removed</a:t>
            </a:r>
            <a:endParaRPr sz="2400">
              <a:latin typeface="Times New Roman"/>
              <a:cs typeface="Times New Roman"/>
            </a:endParaRPr>
          </a:p>
          <a:p>
            <a:pPr marL="355600" indent="-342900">
              <a:lnSpc>
                <a:spcPct val="100000"/>
              </a:lnSpc>
              <a:spcBef>
                <a:spcPts val="2020"/>
              </a:spcBef>
              <a:buFont typeface="Arial"/>
              <a:buChar char="•"/>
              <a:tabLst>
                <a:tab pos="354965" algn="l"/>
                <a:tab pos="355600" algn="l"/>
              </a:tabLst>
            </a:pPr>
            <a:r>
              <a:rPr sz="2400" dirty="0">
                <a:latin typeface="Times New Roman"/>
                <a:cs typeface="Times New Roman"/>
              </a:rPr>
              <a:t>Non-toxic and</a:t>
            </a:r>
            <a:r>
              <a:rPr sz="2400" spc="-30" dirty="0">
                <a:latin typeface="Times New Roman"/>
                <a:cs typeface="Times New Roman"/>
              </a:rPr>
              <a:t> </a:t>
            </a:r>
            <a:r>
              <a:rPr sz="2400" dirty="0">
                <a:latin typeface="Times New Roman"/>
                <a:cs typeface="Times New Roman"/>
              </a:rPr>
              <a:t>Non-irritant</a:t>
            </a:r>
            <a:endParaRPr sz="2400">
              <a:latin typeface="Times New Roman"/>
              <a:cs typeface="Times New Roman"/>
            </a:endParaRPr>
          </a:p>
        </p:txBody>
      </p:sp>
    </p:spTree>
    <p:extLst>
      <p:ext uri="{BB962C8B-B14F-4D97-AF65-F5344CB8AC3E}">
        <p14:creationId xmlns:p14="http://schemas.microsoft.com/office/powerpoint/2010/main" val="196702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13004" y="3047999"/>
            <a:ext cx="14604" cy="24130"/>
          </a:xfrm>
          <a:custGeom>
            <a:avLst/>
            <a:gdLst/>
            <a:ahLst/>
            <a:cxnLst/>
            <a:rect l="l" t="t" r="r" b="b"/>
            <a:pathLst>
              <a:path w="14605" h="24130">
                <a:moveTo>
                  <a:pt x="10917" y="0"/>
                </a:moveTo>
                <a:lnTo>
                  <a:pt x="3166" y="0"/>
                </a:lnTo>
                <a:lnTo>
                  <a:pt x="0" y="5334"/>
                </a:lnTo>
                <a:lnTo>
                  <a:pt x="0" y="18531"/>
                </a:lnTo>
                <a:lnTo>
                  <a:pt x="3166" y="23865"/>
                </a:lnTo>
                <a:lnTo>
                  <a:pt x="10917" y="23865"/>
                </a:lnTo>
                <a:lnTo>
                  <a:pt x="14097" y="18531"/>
                </a:lnTo>
                <a:lnTo>
                  <a:pt x="14097" y="5334"/>
                </a:lnTo>
                <a:lnTo>
                  <a:pt x="10917" y="0"/>
                </a:lnTo>
                <a:close/>
              </a:path>
            </a:pathLst>
          </a:custGeom>
          <a:solidFill>
            <a:srgbClr val="CCFF32"/>
          </a:solidFill>
        </p:spPr>
        <p:txBody>
          <a:bodyPr wrap="square" lIns="0" tIns="0" rIns="0" bIns="0" rtlCol="0"/>
          <a:lstStyle/>
          <a:p>
            <a:endParaRPr/>
          </a:p>
        </p:txBody>
      </p:sp>
      <p:sp>
        <p:nvSpPr>
          <p:cNvPr id="3" name="object 3"/>
          <p:cNvSpPr/>
          <p:nvPr/>
        </p:nvSpPr>
        <p:spPr>
          <a:xfrm>
            <a:off x="1223259" y="1524755"/>
            <a:ext cx="2506345" cy="4774565"/>
          </a:xfrm>
          <a:custGeom>
            <a:avLst/>
            <a:gdLst/>
            <a:ahLst/>
            <a:cxnLst/>
            <a:rect l="l" t="t" r="r" b="b"/>
            <a:pathLst>
              <a:path w="2506345" h="4774565">
                <a:moveTo>
                  <a:pt x="0" y="4774448"/>
                </a:moveTo>
                <a:lnTo>
                  <a:pt x="2506349" y="4774448"/>
                </a:lnTo>
                <a:lnTo>
                  <a:pt x="2506349" y="0"/>
                </a:lnTo>
                <a:lnTo>
                  <a:pt x="0" y="0"/>
                </a:lnTo>
                <a:lnTo>
                  <a:pt x="0" y="4774448"/>
                </a:lnTo>
                <a:close/>
              </a:path>
            </a:pathLst>
          </a:custGeom>
          <a:solidFill>
            <a:srgbClr val="7F007F"/>
          </a:solidFill>
        </p:spPr>
        <p:txBody>
          <a:bodyPr wrap="square" lIns="0" tIns="0" rIns="0" bIns="0" rtlCol="0"/>
          <a:lstStyle/>
          <a:p>
            <a:endParaRPr/>
          </a:p>
        </p:txBody>
      </p:sp>
      <p:sp>
        <p:nvSpPr>
          <p:cNvPr id="4" name="object 4"/>
          <p:cNvSpPr/>
          <p:nvPr/>
        </p:nvSpPr>
        <p:spPr>
          <a:xfrm>
            <a:off x="1223259" y="1524756"/>
            <a:ext cx="2506345" cy="4774565"/>
          </a:xfrm>
          <a:custGeom>
            <a:avLst/>
            <a:gdLst/>
            <a:ahLst/>
            <a:cxnLst/>
            <a:rect l="l" t="t" r="r" b="b"/>
            <a:pathLst>
              <a:path w="2506345" h="4774565">
                <a:moveTo>
                  <a:pt x="0" y="4774448"/>
                </a:moveTo>
                <a:lnTo>
                  <a:pt x="2506349" y="4774448"/>
                </a:lnTo>
                <a:lnTo>
                  <a:pt x="2506349" y="0"/>
                </a:lnTo>
                <a:lnTo>
                  <a:pt x="0" y="0"/>
                </a:lnTo>
                <a:lnTo>
                  <a:pt x="0" y="4774448"/>
                </a:lnTo>
                <a:close/>
              </a:path>
            </a:pathLst>
          </a:custGeom>
          <a:ln w="9524">
            <a:solidFill>
              <a:srgbClr val="000000"/>
            </a:solidFill>
          </a:ln>
        </p:spPr>
        <p:txBody>
          <a:bodyPr wrap="square" lIns="0" tIns="0" rIns="0" bIns="0" rtlCol="0"/>
          <a:lstStyle/>
          <a:p>
            <a:endParaRPr/>
          </a:p>
        </p:txBody>
      </p:sp>
      <p:sp>
        <p:nvSpPr>
          <p:cNvPr id="5" name="object 5"/>
          <p:cNvSpPr/>
          <p:nvPr/>
        </p:nvSpPr>
        <p:spPr>
          <a:xfrm>
            <a:off x="2371856" y="2668401"/>
            <a:ext cx="44450" cy="44450"/>
          </a:xfrm>
          <a:custGeom>
            <a:avLst/>
            <a:gdLst/>
            <a:ahLst/>
            <a:cxnLst/>
            <a:rect l="l" t="t" r="r" b="b"/>
            <a:pathLst>
              <a:path w="44450" h="44450">
                <a:moveTo>
                  <a:pt x="22216" y="0"/>
                </a:moveTo>
                <a:lnTo>
                  <a:pt x="13551" y="1740"/>
                </a:lnTo>
                <a:lnTo>
                  <a:pt x="6491" y="6492"/>
                </a:lnTo>
                <a:lnTo>
                  <a:pt x="1740" y="13553"/>
                </a:lnTo>
                <a:lnTo>
                  <a:pt x="0" y="22219"/>
                </a:lnTo>
                <a:lnTo>
                  <a:pt x="1740" y="30835"/>
                </a:lnTo>
                <a:lnTo>
                  <a:pt x="6491" y="37901"/>
                </a:lnTo>
                <a:lnTo>
                  <a:pt x="13551" y="42682"/>
                </a:lnTo>
                <a:lnTo>
                  <a:pt x="22216" y="44439"/>
                </a:lnTo>
                <a:lnTo>
                  <a:pt x="30813" y="42682"/>
                </a:lnTo>
                <a:lnTo>
                  <a:pt x="37837" y="37901"/>
                </a:lnTo>
                <a:lnTo>
                  <a:pt x="42576" y="30835"/>
                </a:lnTo>
                <a:lnTo>
                  <a:pt x="44314" y="22219"/>
                </a:lnTo>
                <a:lnTo>
                  <a:pt x="42576" y="13553"/>
                </a:lnTo>
                <a:lnTo>
                  <a:pt x="37837" y="6492"/>
                </a:lnTo>
                <a:lnTo>
                  <a:pt x="30813" y="1740"/>
                </a:lnTo>
                <a:lnTo>
                  <a:pt x="22216" y="0"/>
                </a:lnTo>
                <a:close/>
              </a:path>
            </a:pathLst>
          </a:custGeom>
          <a:solidFill>
            <a:srgbClr val="CCFF32"/>
          </a:solidFill>
        </p:spPr>
        <p:txBody>
          <a:bodyPr wrap="square" lIns="0" tIns="0" rIns="0" bIns="0" rtlCol="0"/>
          <a:lstStyle/>
          <a:p>
            <a:endParaRPr/>
          </a:p>
        </p:txBody>
      </p:sp>
      <p:sp>
        <p:nvSpPr>
          <p:cNvPr id="6" name="object 6"/>
          <p:cNvSpPr/>
          <p:nvPr/>
        </p:nvSpPr>
        <p:spPr>
          <a:xfrm>
            <a:off x="2215002" y="2731769"/>
            <a:ext cx="49530" cy="49530"/>
          </a:xfrm>
          <a:custGeom>
            <a:avLst/>
            <a:gdLst/>
            <a:ahLst/>
            <a:cxnLst/>
            <a:rect l="l" t="t" r="r" b="b"/>
            <a:pathLst>
              <a:path w="49530" h="49530">
                <a:moveTo>
                  <a:pt x="24515" y="0"/>
                </a:moveTo>
                <a:lnTo>
                  <a:pt x="15003" y="1936"/>
                </a:lnTo>
                <a:lnTo>
                  <a:pt x="7207" y="7216"/>
                </a:lnTo>
                <a:lnTo>
                  <a:pt x="1936" y="15044"/>
                </a:lnTo>
                <a:lnTo>
                  <a:pt x="0" y="24627"/>
                </a:lnTo>
                <a:lnTo>
                  <a:pt x="1936" y="34215"/>
                </a:lnTo>
                <a:lnTo>
                  <a:pt x="7207" y="42054"/>
                </a:lnTo>
                <a:lnTo>
                  <a:pt x="15003" y="47344"/>
                </a:lnTo>
                <a:lnTo>
                  <a:pt x="24515" y="49286"/>
                </a:lnTo>
                <a:lnTo>
                  <a:pt x="34095" y="47344"/>
                </a:lnTo>
                <a:lnTo>
                  <a:pt x="41926" y="42054"/>
                </a:lnTo>
                <a:lnTo>
                  <a:pt x="47210" y="34215"/>
                </a:lnTo>
                <a:lnTo>
                  <a:pt x="49149" y="24627"/>
                </a:lnTo>
                <a:lnTo>
                  <a:pt x="47210" y="15044"/>
                </a:lnTo>
                <a:lnTo>
                  <a:pt x="41926" y="7216"/>
                </a:lnTo>
                <a:lnTo>
                  <a:pt x="34095" y="1936"/>
                </a:lnTo>
                <a:lnTo>
                  <a:pt x="24515" y="0"/>
                </a:lnTo>
                <a:close/>
              </a:path>
            </a:pathLst>
          </a:custGeom>
          <a:solidFill>
            <a:srgbClr val="CCFF32"/>
          </a:solidFill>
        </p:spPr>
        <p:txBody>
          <a:bodyPr wrap="square" lIns="0" tIns="0" rIns="0" bIns="0" rtlCol="0"/>
          <a:lstStyle/>
          <a:p>
            <a:endParaRPr/>
          </a:p>
        </p:txBody>
      </p:sp>
      <p:sp>
        <p:nvSpPr>
          <p:cNvPr id="7" name="object 7"/>
          <p:cNvSpPr/>
          <p:nvPr/>
        </p:nvSpPr>
        <p:spPr>
          <a:xfrm>
            <a:off x="2297430" y="2674741"/>
            <a:ext cx="24130" cy="24130"/>
          </a:xfrm>
          <a:custGeom>
            <a:avLst/>
            <a:gdLst/>
            <a:ahLst/>
            <a:cxnLst/>
            <a:rect l="l" t="t" r="r" b="b"/>
            <a:pathLst>
              <a:path w="24130" h="24130">
                <a:moveTo>
                  <a:pt x="18419" y="0"/>
                </a:moveTo>
                <a:lnTo>
                  <a:pt x="5334" y="0"/>
                </a:lnTo>
                <a:lnTo>
                  <a:pt x="0" y="5334"/>
                </a:lnTo>
                <a:lnTo>
                  <a:pt x="0" y="18409"/>
                </a:lnTo>
                <a:lnTo>
                  <a:pt x="5334" y="23743"/>
                </a:lnTo>
                <a:lnTo>
                  <a:pt x="18419" y="23743"/>
                </a:lnTo>
                <a:lnTo>
                  <a:pt x="23753" y="18409"/>
                </a:lnTo>
                <a:lnTo>
                  <a:pt x="23753" y="5334"/>
                </a:lnTo>
                <a:lnTo>
                  <a:pt x="18419" y="0"/>
                </a:lnTo>
                <a:close/>
              </a:path>
            </a:pathLst>
          </a:custGeom>
          <a:solidFill>
            <a:srgbClr val="CCFF32"/>
          </a:solidFill>
        </p:spPr>
        <p:txBody>
          <a:bodyPr wrap="square" lIns="0" tIns="0" rIns="0" bIns="0" rtlCol="0"/>
          <a:lstStyle/>
          <a:p>
            <a:endParaRPr/>
          </a:p>
        </p:txBody>
      </p:sp>
      <p:sp>
        <p:nvSpPr>
          <p:cNvPr id="8" name="object 8"/>
          <p:cNvSpPr/>
          <p:nvPr/>
        </p:nvSpPr>
        <p:spPr>
          <a:xfrm>
            <a:off x="2438400" y="2611251"/>
            <a:ext cx="8255" cy="8255"/>
          </a:xfrm>
          <a:custGeom>
            <a:avLst/>
            <a:gdLst/>
            <a:ahLst/>
            <a:cxnLst/>
            <a:rect l="l" t="t" r="r" b="b"/>
            <a:pathLst>
              <a:path w="8255" h="8255">
                <a:moveTo>
                  <a:pt x="6096" y="0"/>
                </a:moveTo>
                <a:lnTo>
                  <a:pt x="1773" y="0"/>
                </a:lnTo>
                <a:lnTo>
                  <a:pt x="0" y="1767"/>
                </a:lnTo>
                <a:lnTo>
                  <a:pt x="0" y="6217"/>
                </a:lnTo>
                <a:lnTo>
                  <a:pt x="1773" y="7985"/>
                </a:lnTo>
                <a:lnTo>
                  <a:pt x="6096" y="7985"/>
                </a:lnTo>
                <a:lnTo>
                  <a:pt x="7869" y="6217"/>
                </a:lnTo>
                <a:lnTo>
                  <a:pt x="7869" y="1767"/>
                </a:lnTo>
                <a:lnTo>
                  <a:pt x="6096" y="0"/>
                </a:lnTo>
                <a:close/>
              </a:path>
            </a:pathLst>
          </a:custGeom>
          <a:solidFill>
            <a:srgbClr val="CCFF32"/>
          </a:solidFill>
        </p:spPr>
        <p:txBody>
          <a:bodyPr wrap="square" lIns="0" tIns="0" rIns="0" bIns="0" rtlCol="0"/>
          <a:lstStyle/>
          <a:p>
            <a:endParaRPr/>
          </a:p>
        </p:txBody>
      </p:sp>
      <p:sp>
        <p:nvSpPr>
          <p:cNvPr id="9" name="object 9"/>
          <p:cNvSpPr/>
          <p:nvPr/>
        </p:nvSpPr>
        <p:spPr>
          <a:xfrm>
            <a:off x="2333874" y="3125205"/>
            <a:ext cx="12700" cy="13335"/>
          </a:xfrm>
          <a:custGeom>
            <a:avLst/>
            <a:gdLst/>
            <a:ahLst/>
            <a:cxnLst/>
            <a:rect l="l" t="t" r="r" b="b"/>
            <a:pathLst>
              <a:path w="12700" h="13335">
                <a:moveTo>
                  <a:pt x="9787" y="0"/>
                </a:moveTo>
                <a:lnTo>
                  <a:pt x="2798" y="0"/>
                </a:lnTo>
                <a:lnTo>
                  <a:pt x="0" y="2804"/>
                </a:lnTo>
                <a:lnTo>
                  <a:pt x="0" y="9784"/>
                </a:lnTo>
                <a:lnTo>
                  <a:pt x="2798" y="12710"/>
                </a:lnTo>
                <a:lnTo>
                  <a:pt x="9787" y="12710"/>
                </a:lnTo>
                <a:lnTo>
                  <a:pt x="12573" y="9784"/>
                </a:lnTo>
                <a:lnTo>
                  <a:pt x="12573" y="2804"/>
                </a:lnTo>
                <a:lnTo>
                  <a:pt x="9787" y="0"/>
                </a:lnTo>
                <a:close/>
              </a:path>
            </a:pathLst>
          </a:custGeom>
          <a:solidFill>
            <a:srgbClr val="CCFF32"/>
          </a:solidFill>
        </p:spPr>
        <p:txBody>
          <a:bodyPr wrap="square" lIns="0" tIns="0" rIns="0" bIns="0" rtlCol="0"/>
          <a:lstStyle/>
          <a:p>
            <a:endParaRPr/>
          </a:p>
        </p:txBody>
      </p:sp>
      <p:sp>
        <p:nvSpPr>
          <p:cNvPr id="10" name="object 10"/>
          <p:cNvSpPr/>
          <p:nvPr/>
        </p:nvSpPr>
        <p:spPr>
          <a:xfrm>
            <a:off x="2313182" y="2577967"/>
            <a:ext cx="17780" cy="17780"/>
          </a:xfrm>
          <a:custGeom>
            <a:avLst/>
            <a:gdLst/>
            <a:ahLst/>
            <a:cxnLst/>
            <a:rect l="l" t="t" r="r" b="b"/>
            <a:pathLst>
              <a:path w="17780" h="17780">
                <a:moveTo>
                  <a:pt x="13584" y="0"/>
                </a:moveTo>
                <a:lnTo>
                  <a:pt x="3928" y="0"/>
                </a:lnTo>
                <a:lnTo>
                  <a:pt x="0" y="3931"/>
                </a:lnTo>
                <a:lnTo>
                  <a:pt x="0" y="13594"/>
                </a:lnTo>
                <a:lnTo>
                  <a:pt x="3928" y="17404"/>
                </a:lnTo>
                <a:lnTo>
                  <a:pt x="13584" y="17404"/>
                </a:lnTo>
                <a:lnTo>
                  <a:pt x="17526" y="13594"/>
                </a:lnTo>
                <a:lnTo>
                  <a:pt x="17526" y="3931"/>
                </a:lnTo>
                <a:lnTo>
                  <a:pt x="13584" y="0"/>
                </a:lnTo>
                <a:close/>
              </a:path>
            </a:pathLst>
          </a:custGeom>
          <a:solidFill>
            <a:srgbClr val="CCFF32"/>
          </a:solidFill>
        </p:spPr>
        <p:txBody>
          <a:bodyPr wrap="square" lIns="0" tIns="0" rIns="0" bIns="0" rtlCol="0"/>
          <a:lstStyle/>
          <a:p>
            <a:endParaRPr/>
          </a:p>
        </p:txBody>
      </p:sp>
      <p:sp>
        <p:nvSpPr>
          <p:cNvPr id="11" name="object 11"/>
          <p:cNvSpPr/>
          <p:nvPr/>
        </p:nvSpPr>
        <p:spPr>
          <a:xfrm>
            <a:off x="2329052" y="2302001"/>
            <a:ext cx="44450" cy="44450"/>
          </a:xfrm>
          <a:custGeom>
            <a:avLst/>
            <a:gdLst/>
            <a:ahLst/>
            <a:cxnLst/>
            <a:rect l="l" t="t" r="r" b="b"/>
            <a:pathLst>
              <a:path w="44450" h="44450">
                <a:moveTo>
                  <a:pt x="22229" y="0"/>
                </a:moveTo>
                <a:lnTo>
                  <a:pt x="13556" y="1740"/>
                </a:lnTo>
                <a:lnTo>
                  <a:pt x="6493" y="6492"/>
                </a:lnTo>
                <a:lnTo>
                  <a:pt x="1740" y="13553"/>
                </a:lnTo>
                <a:lnTo>
                  <a:pt x="0" y="22219"/>
                </a:lnTo>
                <a:lnTo>
                  <a:pt x="1740" y="30816"/>
                </a:lnTo>
                <a:lnTo>
                  <a:pt x="6493" y="37840"/>
                </a:lnTo>
                <a:lnTo>
                  <a:pt x="13556" y="42579"/>
                </a:lnTo>
                <a:lnTo>
                  <a:pt x="22229" y="44317"/>
                </a:lnTo>
                <a:lnTo>
                  <a:pt x="30825" y="42579"/>
                </a:lnTo>
                <a:lnTo>
                  <a:pt x="37850" y="37840"/>
                </a:lnTo>
                <a:lnTo>
                  <a:pt x="42588" y="30816"/>
                </a:lnTo>
                <a:lnTo>
                  <a:pt x="44327" y="22219"/>
                </a:lnTo>
                <a:lnTo>
                  <a:pt x="42588" y="13553"/>
                </a:lnTo>
                <a:lnTo>
                  <a:pt x="37850" y="6492"/>
                </a:lnTo>
                <a:lnTo>
                  <a:pt x="30825" y="1740"/>
                </a:lnTo>
                <a:lnTo>
                  <a:pt x="22229" y="0"/>
                </a:lnTo>
                <a:close/>
              </a:path>
            </a:pathLst>
          </a:custGeom>
          <a:solidFill>
            <a:srgbClr val="CCFF32"/>
          </a:solidFill>
        </p:spPr>
        <p:txBody>
          <a:bodyPr wrap="square" lIns="0" tIns="0" rIns="0" bIns="0" rtlCol="0"/>
          <a:lstStyle/>
          <a:p>
            <a:endParaRPr/>
          </a:p>
        </p:txBody>
      </p:sp>
      <p:sp>
        <p:nvSpPr>
          <p:cNvPr id="12" name="object 12"/>
          <p:cNvSpPr/>
          <p:nvPr/>
        </p:nvSpPr>
        <p:spPr>
          <a:xfrm>
            <a:off x="2333874" y="2858779"/>
            <a:ext cx="82296" cy="74523"/>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2432054" y="2804799"/>
            <a:ext cx="17780" cy="17780"/>
          </a:xfrm>
          <a:custGeom>
            <a:avLst/>
            <a:gdLst/>
            <a:ahLst/>
            <a:cxnLst/>
            <a:rect l="l" t="t" r="r" b="b"/>
            <a:pathLst>
              <a:path w="17780" h="17780">
                <a:moveTo>
                  <a:pt x="13584" y="0"/>
                </a:moveTo>
                <a:lnTo>
                  <a:pt x="3928" y="0"/>
                </a:lnTo>
                <a:lnTo>
                  <a:pt x="0" y="3931"/>
                </a:lnTo>
                <a:lnTo>
                  <a:pt x="0" y="13594"/>
                </a:lnTo>
                <a:lnTo>
                  <a:pt x="3928" y="17404"/>
                </a:lnTo>
                <a:lnTo>
                  <a:pt x="13584" y="17404"/>
                </a:lnTo>
                <a:lnTo>
                  <a:pt x="17394" y="13594"/>
                </a:lnTo>
                <a:lnTo>
                  <a:pt x="17394" y="3931"/>
                </a:lnTo>
                <a:lnTo>
                  <a:pt x="13584" y="0"/>
                </a:lnTo>
                <a:close/>
              </a:path>
            </a:pathLst>
          </a:custGeom>
          <a:solidFill>
            <a:srgbClr val="CCFF32"/>
          </a:solidFill>
        </p:spPr>
        <p:txBody>
          <a:bodyPr wrap="square" lIns="0" tIns="0" rIns="0" bIns="0" rtlCol="0"/>
          <a:lstStyle/>
          <a:p>
            <a:endParaRPr/>
          </a:p>
        </p:txBody>
      </p:sp>
      <p:sp>
        <p:nvSpPr>
          <p:cNvPr id="14" name="object 14"/>
          <p:cNvSpPr/>
          <p:nvPr/>
        </p:nvSpPr>
        <p:spPr>
          <a:xfrm>
            <a:off x="2455795" y="3394831"/>
            <a:ext cx="44450" cy="44450"/>
          </a:xfrm>
          <a:custGeom>
            <a:avLst/>
            <a:gdLst/>
            <a:ahLst/>
            <a:cxnLst/>
            <a:rect l="l" t="t" r="r" b="b"/>
            <a:pathLst>
              <a:path w="44450" h="44450">
                <a:moveTo>
                  <a:pt x="22229" y="0"/>
                </a:moveTo>
                <a:lnTo>
                  <a:pt x="13556" y="1740"/>
                </a:lnTo>
                <a:lnTo>
                  <a:pt x="6493" y="6492"/>
                </a:lnTo>
                <a:lnTo>
                  <a:pt x="1740" y="13553"/>
                </a:lnTo>
                <a:lnTo>
                  <a:pt x="0" y="22219"/>
                </a:lnTo>
                <a:lnTo>
                  <a:pt x="1740" y="30886"/>
                </a:lnTo>
                <a:lnTo>
                  <a:pt x="6493" y="37947"/>
                </a:lnTo>
                <a:lnTo>
                  <a:pt x="13556" y="42699"/>
                </a:lnTo>
                <a:lnTo>
                  <a:pt x="22229" y="44439"/>
                </a:lnTo>
                <a:lnTo>
                  <a:pt x="30825" y="42699"/>
                </a:lnTo>
                <a:lnTo>
                  <a:pt x="37850" y="37947"/>
                </a:lnTo>
                <a:lnTo>
                  <a:pt x="42588" y="30886"/>
                </a:lnTo>
                <a:lnTo>
                  <a:pt x="44327" y="22219"/>
                </a:lnTo>
                <a:lnTo>
                  <a:pt x="42588" y="13553"/>
                </a:lnTo>
                <a:lnTo>
                  <a:pt x="37850" y="6492"/>
                </a:lnTo>
                <a:lnTo>
                  <a:pt x="30825" y="1740"/>
                </a:lnTo>
                <a:lnTo>
                  <a:pt x="22229" y="0"/>
                </a:lnTo>
                <a:close/>
              </a:path>
            </a:pathLst>
          </a:custGeom>
          <a:solidFill>
            <a:srgbClr val="CCFF32"/>
          </a:solidFill>
        </p:spPr>
        <p:txBody>
          <a:bodyPr wrap="square" lIns="0" tIns="0" rIns="0" bIns="0" rtlCol="0"/>
          <a:lstStyle/>
          <a:p>
            <a:endParaRPr/>
          </a:p>
        </p:txBody>
      </p:sp>
      <p:sp>
        <p:nvSpPr>
          <p:cNvPr id="15" name="object 15"/>
          <p:cNvSpPr/>
          <p:nvPr/>
        </p:nvSpPr>
        <p:spPr>
          <a:xfrm>
            <a:off x="2363973" y="3204453"/>
            <a:ext cx="49530" cy="49530"/>
          </a:xfrm>
          <a:custGeom>
            <a:avLst/>
            <a:gdLst/>
            <a:ahLst/>
            <a:cxnLst/>
            <a:rect l="l" t="t" r="r" b="b"/>
            <a:pathLst>
              <a:path w="49530" h="49529">
                <a:moveTo>
                  <a:pt x="24515" y="0"/>
                </a:moveTo>
                <a:lnTo>
                  <a:pt x="14953" y="1941"/>
                </a:lnTo>
                <a:lnTo>
                  <a:pt x="7163" y="7231"/>
                </a:lnTo>
                <a:lnTo>
                  <a:pt x="1920" y="15070"/>
                </a:lnTo>
                <a:lnTo>
                  <a:pt x="0" y="24658"/>
                </a:lnTo>
                <a:lnTo>
                  <a:pt x="1920" y="34228"/>
                </a:lnTo>
                <a:lnTo>
                  <a:pt x="7163" y="42058"/>
                </a:lnTo>
                <a:lnTo>
                  <a:pt x="14953" y="47345"/>
                </a:lnTo>
                <a:lnTo>
                  <a:pt x="24515" y="49286"/>
                </a:lnTo>
                <a:lnTo>
                  <a:pt x="34076" y="47345"/>
                </a:lnTo>
                <a:lnTo>
                  <a:pt x="41866" y="42058"/>
                </a:lnTo>
                <a:lnTo>
                  <a:pt x="47110" y="34228"/>
                </a:lnTo>
                <a:lnTo>
                  <a:pt x="49030" y="24658"/>
                </a:lnTo>
                <a:lnTo>
                  <a:pt x="47110" y="15070"/>
                </a:lnTo>
                <a:lnTo>
                  <a:pt x="41866" y="7231"/>
                </a:lnTo>
                <a:lnTo>
                  <a:pt x="34076" y="1941"/>
                </a:lnTo>
                <a:lnTo>
                  <a:pt x="24515" y="0"/>
                </a:lnTo>
                <a:close/>
              </a:path>
            </a:pathLst>
          </a:custGeom>
          <a:solidFill>
            <a:srgbClr val="CCFF32"/>
          </a:solidFill>
        </p:spPr>
        <p:txBody>
          <a:bodyPr wrap="square" lIns="0" tIns="0" rIns="0" bIns="0" rtlCol="0"/>
          <a:lstStyle/>
          <a:p>
            <a:endParaRPr/>
          </a:p>
        </p:txBody>
      </p:sp>
      <p:sp>
        <p:nvSpPr>
          <p:cNvPr id="16" name="object 16"/>
          <p:cNvSpPr/>
          <p:nvPr/>
        </p:nvSpPr>
        <p:spPr>
          <a:xfrm>
            <a:off x="2436745" y="3315583"/>
            <a:ext cx="24130" cy="24130"/>
          </a:xfrm>
          <a:custGeom>
            <a:avLst/>
            <a:gdLst/>
            <a:ahLst/>
            <a:cxnLst/>
            <a:rect l="l" t="t" r="r" b="b"/>
            <a:pathLst>
              <a:path w="24130" h="24129">
                <a:moveTo>
                  <a:pt x="18550" y="0"/>
                </a:moveTo>
                <a:lnTo>
                  <a:pt x="5334" y="0"/>
                </a:lnTo>
                <a:lnTo>
                  <a:pt x="0" y="5334"/>
                </a:lnTo>
                <a:lnTo>
                  <a:pt x="0" y="18409"/>
                </a:lnTo>
                <a:lnTo>
                  <a:pt x="5334" y="23743"/>
                </a:lnTo>
                <a:lnTo>
                  <a:pt x="18550" y="23743"/>
                </a:lnTo>
                <a:lnTo>
                  <a:pt x="23884" y="18409"/>
                </a:lnTo>
                <a:lnTo>
                  <a:pt x="23884" y="5334"/>
                </a:lnTo>
                <a:lnTo>
                  <a:pt x="18550" y="0"/>
                </a:lnTo>
                <a:close/>
              </a:path>
            </a:pathLst>
          </a:custGeom>
          <a:solidFill>
            <a:srgbClr val="CCFF32"/>
          </a:solidFill>
        </p:spPr>
        <p:txBody>
          <a:bodyPr wrap="square" lIns="0" tIns="0" rIns="0" bIns="0" rtlCol="0"/>
          <a:lstStyle/>
          <a:p>
            <a:endParaRPr/>
          </a:p>
        </p:txBody>
      </p:sp>
      <p:sp>
        <p:nvSpPr>
          <p:cNvPr id="17" name="object 17"/>
          <p:cNvSpPr/>
          <p:nvPr/>
        </p:nvSpPr>
        <p:spPr>
          <a:xfrm>
            <a:off x="2599944" y="5104769"/>
            <a:ext cx="8255" cy="8255"/>
          </a:xfrm>
          <a:custGeom>
            <a:avLst/>
            <a:gdLst/>
            <a:ahLst/>
            <a:cxnLst/>
            <a:rect l="l" t="t" r="r" b="b"/>
            <a:pathLst>
              <a:path w="8255" h="8254">
                <a:moveTo>
                  <a:pt x="6227" y="0"/>
                </a:moveTo>
                <a:lnTo>
                  <a:pt x="1773" y="0"/>
                </a:lnTo>
                <a:lnTo>
                  <a:pt x="0" y="1773"/>
                </a:lnTo>
                <a:lnTo>
                  <a:pt x="0" y="6214"/>
                </a:lnTo>
                <a:lnTo>
                  <a:pt x="1773" y="8001"/>
                </a:lnTo>
                <a:lnTo>
                  <a:pt x="6227" y="8001"/>
                </a:lnTo>
                <a:lnTo>
                  <a:pt x="8001" y="6214"/>
                </a:lnTo>
                <a:lnTo>
                  <a:pt x="8001" y="1773"/>
                </a:lnTo>
                <a:lnTo>
                  <a:pt x="6227" y="0"/>
                </a:lnTo>
                <a:close/>
              </a:path>
            </a:pathLst>
          </a:custGeom>
          <a:solidFill>
            <a:srgbClr val="CCFF32"/>
          </a:solidFill>
        </p:spPr>
        <p:txBody>
          <a:bodyPr wrap="square" lIns="0" tIns="0" rIns="0" bIns="0" rtlCol="0"/>
          <a:lstStyle/>
          <a:p>
            <a:endParaRPr/>
          </a:p>
        </p:txBody>
      </p:sp>
      <p:sp>
        <p:nvSpPr>
          <p:cNvPr id="18" name="object 18"/>
          <p:cNvSpPr/>
          <p:nvPr/>
        </p:nvSpPr>
        <p:spPr>
          <a:xfrm>
            <a:off x="2549271" y="4770120"/>
            <a:ext cx="12700" cy="12700"/>
          </a:xfrm>
          <a:custGeom>
            <a:avLst/>
            <a:gdLst/>
            <a:ahLst/>
            <a:cxnLst/>
            <a:rect l="l" t="t" r="r" b="b"/>
            <a:pathLst>
              <a:path w="12700" h="12700">
                <a:moveTo>
                  <a:pt x="9906" y="0"/>
                </a:moveTo>
                <a:lnTo>
                  <a:pt x="2798" y="0"/>
                </a:lnTo>
                <a:lnTo>
                  <a:pt x="0" y="2798"/>
                </a:lnTo>
                <a:lnTo>
                  <a:pt x="0" y="9774"/>
                </a:lnTo>
                <a:lnTo>
                  <a:pt x="2798" y="12704"/>
                </a:lnTo>
                <a:lnTo>
                  <a:pt x="9906" y="12704"/>
                </a:lnTo>
                <a:lnTo>
                  <a:pt x="12704" y="9774"/>
                </a:lnTo>
                <a:lnTo>
                  <a:pt x="12704" y="2798"/>
                </a:lnTo>
                <a:lnTo>
                  <a:pt x="9906" y="0"/>
                </a:lnTo>
                <a:close/>
              </a:path>
            </a:pathLst>
          </a:custGeom>
          <a:solidFill>
            <a:srgbClr val="CCFF32"/>
          </a:solidFill>
        </p:spPr>
        <p:txBody>
          <a:bodyPr wrap="square" lIns="0" tIns="0" rIns="0" bIns="0" rtlCol="0"/>
          <a:lstStyle/>
          <a:p>
            <a:endParaRPr/>
          </a:p>
        </p:txBody>
      </p:sp>
      <p:sp>
        <p:nvSpPr>
          <p:cNvPr id="19" name="object 19"/>
          <p:cNvSpPr/>
          <p:nvPr/>
        </p:nvSpPr>
        <p:spPr>
          <a:xfrm>
            <a:off x="2389251" y="2552577"/>
            <a:ext cx="17780" cy="17780"/>
          </a:xfrm>
          <a:custGeom>
            <a:avLst/>
            <a:gdLst/>
            <a:ahLst/>
            <a:cxnLst/>
            <a:rect l="l" t="t" r="r" b="b"/>
            <a:pathLst>
              <a:path w="17780" h="17780">
                <a:moveTo>
                  <a:pt x="13584" y="0"/>
                </a:moveTo>
                <a:lnTo>
                  <a:pt x="3941" y="0"/>
                </a:lnTo>
                <a:lnTo>
                  <a:pt x="0" y="3931"/>
                </a:lnTo>
                <a:lnTo>
                  <a:pt x="0" y="13594"/>
                </a:lnTo>
                <a:lnTo>
                  <a:pt x="3941" y="17526"/>
                </a:lnTo>
                <a:lnTo>
                  <a:pt x="13584" y="17526"/>
                </a:lnTo>
                <a:lnTo>
                  <a:pt x="17394" y="13594"/>
                </a:lnTo>
                <a:lnTo>
                  <a:pt x="17394" y="3931"/>
                </a:lnTo>
                <a:lnTo>
                  <a:pt x="13584" y="0"/>
                </a:lnTo>
                <a:close/>
              </a:path>
            </a:pathLst>
          </a:custGeom>
          <a:solidFill>
            <a:srgbClr val="CCFF32"/>
          </a:solidFill>
        </p:spPr>
        <p:txBody>
          <a:bodyPr wrap="square" lIns="0" tIns="0" rIns="0" bIns="0" rtlCol="0"/>
          <a:lstStyle/>
          <a:p>
            <a:endParaRPr/>
          </a:p>
        </p:txBody>
      </p:sp>
      <p:sp>
        <p:nvSpPr>
          <p:cNvPr id="20" name="object 20"/>
          <p:cNvSpPr/>
          <p:nvPr/>
        </p:nvSpPr>
        <p:spPr>
          <a:xfrm>
            <a:off x="2425695" y="3778757"/>
            <a:ext cx="44450" cy="44450"/>
          </a:xfrm>
          <a:custGeom>
            <a:avLst/>
            <a:gdLst/>
            <a:ahLst/>
            <a:cxnLst/>
            <a:rect l="l" t="t" r="r" b="b"/>
            <a:pathLst>
              <a:path w="44450" h="44450">
                <a:moveTo>
                  <a:pt x="22229" y="0"/>
                </a:moveTo>
                <a:lnTo>
                  <a:pt x="13556" y="1740"/>
                </a:lnTo>
                <a:lnTo>
                  <a:pt x="6493" y="6492"/>
                </a:lnTo>
                <a:lnTo>
                  <a:pt x="1740" y="13553"/>
                </a:lnTo>
                <a:lnTo>
                  <a:pt x="0" y="22219"/>
                </a:lnTo>
                <a:lnTo>
                  <a:pt x="1740" y="30821"/>
                </a:lnTo>
                <a:lnTo>
                  <a:pt x="6493" y="37848"/>
                </a:lnTo>
                <a:lnTo>
                  <a:pt x="13556" y="42588"/>
                </a:lnTo>
                <a:lnTo>
                  <a:pt x="22229" y="44327"/>
                </a:lnTo>
                <a:lnTo>
                  <a:pt x="30825" y="42588"/>
                </a:lnTo>
                <a:lnTo>
                  <a:pt x="37850" y="37848"/>
                </a:lnTo>
                <a:lnTo>
                  <a:pt x="42588" y="30821"/>
                </a:lnTo>
                <a:lnTo>
                  <a:pt x="44327" y="22219"/>
                </a:lnTo>
                <a:lnTo>
                  <a:pt x="42588" y="13553"/>
                </a:lnTo>
                <a:lnTo>
                  <a:pt x="37850" y="6492"/>
                </a:lnTo>
                <a:lnTo>
                  <a:pt x="30825" y="1740"/>
                </a:lnTo>
                <a:lnTo>
                  <a:pt x="22229" y="0"/>
                </a:lnTo>
                <a:close/>
              </a:path>
            </a:pathLst>
          </a:custGeom>
          <a:solidFill>
            <a:srgbClr val="CCFF32"/>
          </a:solidFill>
        </p:spPr>
        <p:txBody>
          <a:bodyPr wrap="square" lIns="0" tIns="0" rIns="0" bIns="0" rtlCol="0"/>
          <a:lstStyle/>
          <a:p>
            <a:endParaRPr/>
          </a:p>
        </p:txBody>
      </p:sp>
      <p:sp>
        <p:nvSpPr>
          <p:cNvPr id="21" name="object 21"/>
          <p:cNvSpPr/>
          <p:nvPr/>
        </p:nvSpPr>
        <p:spPr>
          <a:xfrm>
            <a:off x="2355973" y="3478895"/>
            <a:ext cx="49530" cy="49530"/>
          </a:xfrm>
          <a:custGeom>
            <a:avLst/>
            <a:gdLst/>
            <a:ahLst/>
            <a:cxnLst/>
            <a:rect l="l" t="t" r="r" b="b"/>
            <a:pathLst>
              <a:path w="49530" h="49529">
                <a:moveTo>
                  <a:pt x="24646" y="0"/>
                </a:moveTo>
                <a:lnTo>
                  <a:pt x="15058" y="1941"/>
                </a:lnTo>
                <a:lnTo>
                  <a:pt x="7224" y="7231"/>
                </a:lnTo>
                <a:lnTo>
                  <a:pt x="1938" y="15070"/>
                </a:lnTo>
                <a:lnTo>
                  <a:pt x="0" y="24658"/>
                </a:lnTo>
                <a:lnTo>
                  <a:pt x="1938" y="34222"/>
                </a:lnTo>
                <a:lnTo>
                  <a:pt x="7224" y="42009"/>
                </a:lnTo>
                <a:lnTo>
                  <a:pt x="15058" y="47246"/>
                </a:lnTo>
                <a:lnTo>
                  <a:pt x="24646" y="49164"/>
                </a:lnTo>
                <a:lnTo>
                  <a:pt x="34150" y="47246"/>
                </a:lnTo>
                <a:lnTo>
                  <a:pt x="41942" y="42009"/>
                </a:lnTo>
                <a:lnTo>
                  <a:pt x="47212" y="34222"/>
                </a:lnTo>
                <a:lnTo>
                  <a:pt x="49149" y="24658"/>
                </a:lnTo>
                <a:lnTo>
                  <a:pt x="47212" y="15070"/>
                </a:lnTo>
                <a:lnTo>
                  <a:pt x="41942" y="7231"/>
                </a:lnTo>
                <a:lnTo>
                  <a:pt x="34150" y="1941"/>
                </a:lnTo>
                <a:lnTo>
                  <a:pt x="24646" y="0"/>
                </a:lnTo>
                <a:close/>
              </a:path>
            </a:pathLst>
          </a:custGeom>
          <a:solidFill>
            <a:srgbClr val="CCFF32"/>
          </a:solidFill>
        </p:spPr>
        <p:txBody>
          <a:bodyPr wrap="square" lIns="0" tIns="0" rIns="0" bIns="0" rtlCol="0"/>
          <a:lstStyle/>
          <a:p>
            <a:endParaRPr/>
          </a:p>
        </p:txBody>
      </p:sp>
      <p:sp>
        <p:nvSpPr>
          <p:cNvPr id="22" name="object 22"/>
          <p:cNvSpPr/>
          <p:nvPr/>
        </p:nvSpPr>
        <p:spPr>
          <a:xfrm>
            <a:off x="2368677" y="3350392"/>
            <a:ext cx="24130" cy="24130"/>
          </a:xfrm>
          <a:custGeom>
            <a:avLst/>
            <a:gdLst/>
            <a:ahLst/>
            <a:cxnLst/>
            <a:rect l="l" t="t" r="r" b="b"/>
            <a:pathLst>
              <a:path w="24130" h="24129">
                <a:moveTo>
                  <a:pt x="18419" y="0"/>
                </a:moveTo>
                <a:lnTo>
                  <a:pt x="5334" y="0"/>
                </a:lnTo>
                <a:lnTo>
                  <a:pt x="0" y="5334"/>
                </a:lnTo>
                <a:lnTo>
                  <a:pt x="0" y="18531"/>
                </a:lnTo>
                <a:lnTo>
                  <a:pt x="5334" y="23865"/>
                </a:lnTo>
                <a:lnTo>
                  <a:pt x="18419" y="23865"/>
                </a:lnTo>
                <a:lnTo>
                  <a:pt x="23753" y="18531"/>
                </a:lnTo>
                <a:lnTo>
                  <a:pt x="23753" y="5334"/>
                </a:lnTo>
                <a:lnTo>
                  <a:pt x="18419" y="0"/>
                </a:lnTo>
                <a:close/>
              </a:path>
            </a:pathLst>
          </a:custGeom>
          <a:solidFill>
            <a:srgbClr val="CCFF32"/>
          </a:solidFill>
        </p:spPr>
        <p:txBody>
          <a:bodyPr wrap="square" lIns="0" tIns="0" rIns="0" bIns="0" rtlCol="0"/>
          <a:lstStyle/>
          <a:p>
            <a:endParaRPr/>
          </a:p>
        </p:txBody>
      </p:sp>
      <p:sp>
        <p:nvSpPr>
          <p:cNvPr id="23" name="object 23"/>
          <p:cNvSpPr/>
          <p:nvPr/>
        </p:nvSpPr>
        <p:spPr>
          <a:xfrm>
            <a:off x="2406645" y="3704203"/>
            <a:ext cx="12700" cy="13335"/>
          </a:xfrm>
          <a:custGeom>
            <a:avLst/>
            <a:gdLst/>
            <a:ahLst/>
            <a:cxnLst/>
            <a:rect l="l" t="t" r="r" b="b"/>
            <a:pathLst>
              <a:path w="12700" h="13335">
                <a:moveTo>
                  <a:pt x="9906" y="0"/>
                </a:moveTo>
                <a:lnTo>
                  <a:pt x="2929" y="0"/>
                </a:lnTo>
                <a:lnTo>
                  <a:pt x="0" y="2804"/>
                </a:lnTo>
                <a:lnTo>
                  <a:pt x="0" y="9784"/>
                </a:lnTo>
                <a:lnTo>
                  <a:pt x="2929" y="12710"/>
                </a:lnTo>
                <a:lnTo>
                  <a:pt x="9906" y="12710"/>
                </a:lnTo>
                <a:lnTo>
                  <a:pt x="12704" y="9784"/>
                </a:lnTo>
                <a:lnTo>
                  <a:pt x="12704" y="2804"/>
                </a:lnTo>
                <a:lnTo>
                  <a:pt x="9906" y="0"/>
                </a:lnTo>
                <a:close/>
              </a:path>
            </a:pathLst>
          </a:custGeom>
          <a:solidFill>
            <a:srgbClr val="CCFF32"/>
          </a:solidFill>
        </p:spPr>
        <p:txBody>
          <a:bodyPr wrap="square" lIns="0" tIns="0" rIns="0" bIns="0" rtlCol="0"/>
          <a:lstStyle/>
          <a:p>
            <a:endParaRPr/>
          </a:p>
        </p:txBody>
      </p:sp>
      <p:sp>
        <p:nvSpPr>
          <p:cNvPr id="24" name="object 24"/>
          <p:cNvSpPr/>
          <p:nvPr/>
        </p:nvSpPr>
        <p:spPr>
          <a:xfrm>
            <a:off x="2422529" y="3137915"/>
            <a:ext cx="17780" cy="17780"/>
          </a:xfrm>
          <a:custGeom>
            <a:avLst/>
            <a:gdLst/>
            <a:ahLst/>
            <a:cxnLst/>
            <a:rect l="l" t="t" r="r" b="b"/>
            <a:pathLst>
              <a:path w="17780" h="17780">
                <a:moveTo>
                  <a:pt x="13584" y="0"/>
                </a:moveTo>
                <a:lnTo>
                  <a:pt x="3928" y="0"/>
                </a:lnTo>
                <a:lnTo>
                  <a:pt x="0" y="3931"/>
                </a:lnTo>
                <a:lnTo>
                  <a:pt x="0" y="13472"/>
                </a:lnTo>
                <a:lnTo>
                  <a:pt x="3928" y="17404"/>
                </a:lnTo>
                <a:lnTo>
                  <a:pt x="13584" y="17404"/>
                </a:lnTo>
                <a:lnTo>
                  <a:pt x="17394" y="13472"/>
                </a:lnTo>
                <a:lnTo>
                  <a:pt x="17394" y="3931"/>
                </a:lnTo>
                <a:lnTo>
                  <a:pt x="13584" y="0"/>
                </a:lnTo>
                <a:close/>
              </a:path>
            </a:pathLst>
          </a:custGeom>
          <a:solidFill>
            <a:srgbClr val="CCFF32"/>
          </a:solidFill>
        </p:spPr>
        <p:txBody>
          <a:bodyPr wrap="square" lIns="0" tIns="0" rIns="0" bIns="0" rtlCol="0"/>
          <a:lstStyle/>
          <a:p>
            <a:endParaRPr/>
          </a:p>
        </p:txBody>
      </p:sp>
      <p:sp>
        <p:nvSpPr>
          <p:cNvPr id="25" name="object 25"/>
          <p:cNvSpPr/>
          <p:nvPr/>
        </p:nvSpPr>
        <p:spPr>
          <a:xfrm>
            <a:off x="2571500" y="4876419"/>
            <a:ext cx="44450" cy="44450"/>
          </a:xfrm>
          <a:custGeom>
            <a:avLst/>
            <a:gdLst/>
            <a:ahLst/>
            <a:cxnLst/>
            <a:rect l="l" t="t" r="r" b="b"/>
            <a:pathLst>
              <a:path w="44450" h="44450">
                <a:moveTo>
                  <a:pt x="22098" y="0"/>
                </a:moveTo>
                <a:lnTo>
                  <a:pt x="13501" y="1740"/>
                </a:lnTo>
                <a:lnTo>
                  <a:pt x="6477" y="6493"/>
                </a:lnTo>
                <a:lnTo>
                  <a:pt x="1738" y="13556"/>
                </a:lnTo>
                <a:lnTo>
                  <a:pt x="0" y="22229"/>
                </a:lnTo>
                <a:lnTo>
                  <a:pt x="1738" y="30825"/>
                </a:lnTo>
                <a:lnTo>
                  <a:pt x="6477" y="37850"/>
                </a:lnTo>
                <a:lnTo>
                  <a:pt x="13501" y="42588"/>
                </a:lnTo>
                <a:lnTo>
                  <a:pt x="22098" y="44327"/>
                </a:lnTo>
                <a:lnTo>
                  <a:pt x="30763" y="42588"/>
                </a:lnTo>
                <a:lnTo>
                  <a:pt x="37823" y="37850"/>
                </a:lnTo>
                <a:lnTo>
                  <a:pt x="42574" y="30825"/>
                </a:lnTo>
                <a:lnTo>
                  <a:pt x="44314" y="22229"/>
                </a:lnTo>
                <a:lnTo>
                  <a:pt x="42574" y="13556"/>
                </a:lnTo>
                <a:lnTo>
                  <a:pt x="37823" y="6493"/>
                </a:lnTo>
                <a:lnTo>
                  <a:pt x="30763" y="1740"/>
                </a:lnTo>
                <a:lnTo>
                  <a:pt x="22098" y="0"/>
                </a:lnTo>
                <a:close/>
              </a:path>
            </a:pathLst>
          </a:custGeom>
          <a:solidFill>
            <a:srgbClr val="CCFF32"/>
          </a:solidFill>
        </p:spPr>
        <p:txBody>
          <a:bodyPr wrap="square" lIns="0" tIns="0" rIns="0" bIns="0" rtlCol="0"/>
          <a:lstStyle/>
          <a:p>
            <a:endParaRPr/>
          </a:p>
        </p:txBody>
      </p:sp>
      <p:sp>
        <p:nvSpPr>
          <p:cNvPr id="26" name="object 26"/>
          <p:cNvSpPr/>
          <p:nvPr/>
        </p:nvSpPr>
        <p:spPr>
          <a:xfrm>
            <a:off x="2458974" y="3504315"/>
            <a:ext cx="49530" cy="49530"/>
          </a:xfrm>
          <a:custGeom>
            <a:avLst/>
            <a:gdLst/>
            <a:ahLst/>
            <a:cxnLst/>
            <a:rect l="l" t="t" r="r" b="b"/>
            <a:pathLst>
              <a:path w="49530" h="49529">
                <a:moveTo>
                  <a:pt x="24515" y="0"/>
                </a:moveTo>
                <a:lnTo>
                  <a:pt x="15003" y="1936"/>
                </a:lnTo>
                <a:lnTo>
                  <a:pt x="7207" y="7216"/>
                </a:lnTo>
                <a:lnTo>
                  <a:pt x="1936" y="15044"/>
                </a:lnTo>
                <a:lnTo>
                  <a:pt x="0" y="24627"/>
                </a:lnTo>
                <a:lnTo>
                  <a:pt x="1936" y="34191"/>
                </a:lnTo>
                <a:lnTo>
                  <a:pt x="7207" y="41978"/>
                </a:lnTo>
                <a:lnTo>
                  <a:pt x="15003" y="47216"/>
                </a:lnTo>
                <a:lnTo>
                  <a:pt x="24515" y="49133"/>
                </a:lnTo>
                <a:lnTo>
                  <a:pt x="34095" y="47216"/>
                </a:lnTo>
                <a:lnTo>
                  <a:pt x="41926" y="41978"/>
                </a:lnTo>
                <a:lnTo>
                  <a:pt x="47210" y="34191"/>
                </a:lnTo>
                <a:lnTo>
                  <a:pt x="49149" y="24627"/>
                </a:lnTo>
                <a:lnTo>
                  <a:pt x="47210" y="15044"/>
                </a:lnTo>
                <a:lnTo>
                  <a:pt x="41926" y="7216"/>
                </a:lnTo>
                <a:lnTo>
                  <a:pt x="34095" y="1936"/>
                </a:lnTo>
                <a:lnTo>
                  <a:pt x="24515" y="0"/>
                </a:lnTo>
                <a:close/>
              </a:path>
            </a:pathLst>
          </a:custGeom>
          <a:solidFill>
            <a:srgbClr val="CCFF32"/>
          </a:solidFill>
        </p:spPr>
        <p:txBody>
          <a:bodyPr wrap="square" lIns="0" tIns="0" rIns="0" bIns="0" rtlCol="0"/>
          <a:lstStyle/>
          <a:p>
            <a:endParaRPr/>
          </a:p>
        </p:txBody>
      </p:sp>
      <p:sp>
        <p:nvSpPr>
          <p:cNvPr id="27" name="object 27"/>
          <p:cNvSpPr/>
          <p:nvPr/>
        </p:nvSpPr>
        <p:spPr>
          <a:xfrm>
            <a:off x="2473202" y="3618494"/>
            <a:ext cx="24130" cy="24130"/>
          </a:xfrm>
          <a:custGeom>
            <a:avLst/>
            <a:gdLst/>
            <a:ahLst/>
            <a:cxnLst/>
            <a:rect l="l" t="t" r="r" b="b"/>
            <a:pathLst>
              <a:path w="24130" h="24129">
                <a:moveTo>
                  <a:pt x="18537" y="0"/>
                </a:moveTo>
                <a:lnTo>
                  <a:pt x="5334" y="0"/>
                </a:lnTo>
                <a:lnTo>
                  <a:pt x="0" y="5334"/>
                </a:lnTo>
                <a:lnTo>
                  <a:pt x="0" y="18531"/>
                </a:lnTo>
                <a:lnTo>
                  <a:pt x="5334" y="23865"/>
                </a:lnTo>
                <a:lnTo>
                  <a:pt x="18537" y="23865"/>
                </a:lnTo>
                <a:lnTo>
                  <a:pt x="23740" y="18531"/>
                </a:lnTo>
                <a:lnTo>
                  <a:pt x="23740" y="5334"/>
                </a:lnTo>
                <a:lnTo>
                  <a:pt x="18537" y="0"/>
                </a:lnTo>
                <a:close/>
              </a:path>
            </a:pathLst>
          </a:custGeom>
          <a:solidFill>
            <a:srgbClr val="CCFF32"/>
          </a:solidFill>
        </p:spPr>
        <p:txBody>
          <a:bodyPr wrap="square" lIns="0" tIns="0" rIns="0" bIns="0" rtlCol="0"/>
          <a:lstStyle/>
          <a:p>
            <a:endParaRPr/>
          </a:p>
        </p:txBody>
      </p:sp>
      <p:sp>
        <p:nvSpPr>
          <p:cNvPr id="28" name="object 28"/>
          <p:cNvSpPr/>
          <p:nvPr/>
        </p:nvSpPr>
        <p:spPr>
          <a:xfrm>
            <a:off x="2458974" y="4024633"/>
            <a:ext cx="12700" cy="12700"/>
          </a:xfrm>
          <a:custGeom>
            <a:avLst/>
            <a:gdLst/>
            <a:ahLst/>
            <a:cxnLst/>
            <a:rect l="l" t="t" r="r" b="b"/>
            <a:pathLst>
              <a:path w="12700" h="12700">
                <a:moveTo>
                  <a:pt x="9906" y="0"/>
                </a:moveTo>
                <a:lnTo>
                  <a:pt x="2798" y="0"/>
                </a:lnTo>
                <a:lnTo>
                  <a:pt x="0" y="2785"/>
                </a:lnTo>
                <a:lnTo>
                  <a:pt x="0" y="9774"/>
                </a:lnTo>
                <a:lnTo>
                  <a:pt x="2798" y="12691"/>
                </a:lnTo>
                <a:lnTo>
                  <a:pt x="9906" y="12691"/>
                </a:lnTo>
                <a:lnTo>
                  <a:pt x="12704" y="9774"/>
                </a:lnTo>
                <a:lnTo>
                  <a:pt x="12704" y="2785"/>
                </a:lnTo>
                <a:lnTo>
                  <a:pt x="9906" y="0"/>
                </a:lnTo>
                <a:close/>
              </a:path>
            </a:pathLst>
          </a:custGeom>
          <a:solidFill>
            <a:srgbClr val="CCFF32"/>
          </a:solidFill>
        </p:spPr>
        <p:txBody>
          <a:bodyPr wrap="square" lIns="0" tIns="0" rIns="0" bIns="0" rtlCol="0"/>
          <a:lstStyle/>
          <a:p>
            <a:endParaRPr/>
          </a:p>
        </p:txBody>
      </p:sp>
      <p:sp>
        <p:nvSpPr>
          <p:cNvPr id="29" name="object 29"/>
          <p:cNvSpPr/>
          <p:nvPr/>
        </p:nvSpPr>
        <p:spPr>
          <a:xfrm>
            <a:off x="2394073" y="3583563"/>
            <a:ext cx="17780" cy="17780"/>
          </a:xfrm>
          <a:custGeom>
            <a:avLst/>
            <a:gdLst/>
            <a:ahLst/>
            <a:cxnLst/>
            <a:rect l="l" t="t" r="r" b="b"/>
            <a:pathLst>
              <a:path w="17780" h="17779">
                <a:moveTo>
                  <a:pt x="13466" y="0"/>
                </a:moveTo>
                <a:lnTo>
                  <a:pt x="3810" y="0"/>
                </a:lnTo>
                <a:lnTo>
                  <a:pt x="0" y="3931"/>
                </a:lnTo>
                <a:lnTo>
                  <a:pt x="0" y="13594"/>
                </a:lnTo>
                <a:lnTo>
                  <a:pt x="3810" y="17526"/>
                </a:lnTo>
                <a:lnTo>
                  <a:pt x="13466" y="17526"/>
                </a:lnTo>
                <a:lnTo>
                  <a:pt x="17407" y="13594"/>
                </a:lnTo>
                <a:lnTo>
                  <a:pt x="17407" y="3931"/>
                </a:lnTo>
                <a:lnTo>
                  <a:pt x="13466" y="0"/>
                </a:lnTo>
                <a:close/>
              </a:path>
            </a:pathLst>
          </a:custGeom>
          <a:solidFill>
            <a:srgbClr val="CCFF32"/>
          </a:solidFill>
        </p:spPr>
        <p:txBody>
          <a:bodyPr wrap="square" lIns="0" tIns="0" rIns="0" bIns="0" rtlCol="0"/>
          <a:lstStyle/>
          <a:p>
            <a:endParaRPr/>
          </a:p>
        </p:txBody>
      </p:sp>
      <p:sp>
        <p:nvSpPr>
          <p:cNvPr id="30" name="object 30"/>
          <p:cNvSpPr/>
          <p:nvPr/>
        </p:nvSpPr>
        <p:spPr>
          <a:xfrm>
            <a:off x="2349627" y="3742182"/>
            <a:ext cx="44450" cy="44450"/>
          </a:xfrm>
          <a:custGeom>
            <a:avLst/>
            <a:gdLst/>
            <a:ahLst/>
            <a:cxnLst/>
            <a:rect l="l" t="t" r="r" b="b"/>
            <a:pathLst>
              <a:path w="44450" h="44450">
                <a:moveTo>
                  <a:pt x="22229" y="0"/>
                </a:moveTo>
                <a:lnTo>
                  <a:pt x="13612" y="1757"/>
                </a:lnTo>
                <a:lnTo>
                  <a:pt x="6542" y="6537"/>
                </a:lnTo>
                <a:lnTo>
                  <a:pt x="1758" y="13604"/>
                </a:lnTo>
                <a:lnTo>
                  <a:pt x="0" y="22219"/>
                </a:lnTo>
                <a:lnTo>
                  <a:pt x="1758" y="30886"/>
                </a:lnTo>
                <a:lnTo>
                  <a:pt x="6542" y="37947"/>
                </a:lnTo>
                <a:lnTo>
                  <a:pt x="13612" y="42699"/>
                </a:lnTo>
                <a:lnTo>
                  <a:pt x="22229" y="44439"/>
                </a:lnTo>
                <a:lnTo>
                  <a:pt x="30843" y="42699"/>
                </a:lnTo>
                <a:lnTo>
                  <a:pt x="37909" y="37947"/>
                </a:lnTo>
                <a:lnTo>
                  <a:pt x="42689" y="30886"/>
                </a:lnTo>
                <a:lnTo>
                  <a:pt x="44445" y="22219"/>
                </a:lnTo>
                <a:lnTo>
                  <a:pt x="42689" y="13604"/>
                </a:lnTo>
                <a:lnTo>
                  <a:pt x="37909" y="6537"/>
                </a:lnTo>
                <a:lnTo>
                  <a:pt x="30843" y="1757"/>
                </a:lnTo>
                <a:lnTo>
                  <a:pt x="22229" y="0"/>
                </a:lnTo>
                <a:close/>
              </a:path>
            </a:pathLst>
          </a:custGeom>
          <a:solidFill>
            <a:srgbClr val="CCFF32"/>
          </a:solidFill>
        </p:spPr>
        <p:txBody>
          <a:bodyPr wrap="square" lIns="0" tIns="0" rIns="0" bIns="0" rtlCol="0"/>
          <a:lstStyle/>
          <a:p>
            <a:endParaRPr/>
          </a:p>
        </p:txBody>
      </p:sp>
      <p:sp>
        <p:nvSpPr>
          <p:cNvPr id="31" name="object 31"/>
          <p:cNvSpPr/>
          <p:nvPr/>
        </p:nvSpPr>
        <p:spPr>
          <a:xfrm>
            <a:off x="2308479" y="2980821"/>
            <a:ext cx="49530" cy="49530"/>
          </a:xfrm>
          <a:custGeom>
            <a:avLst/>
            <a:gdLst/>
            <a:ahLst/>
            <a:cxnLst/>
            <a:rect l="l" t="t" r="r" b="b"/>
            <a:pathLst>
              <a:path w="49530" h="49530">
                <a:moveTo>
                  <a:pt x="24515" y="0"/>
                </a:moveTo>
                <a:lnTo>
                  <a:pt x="15003" y="1936"/>
                </a:lnTo>
                <a:lnTo>
                  <a:pt x="7207" y="7216"/>
                </a:lnTo>
                <a:lnTo>
                  <a:pt x="1936" y="15044"/>
                </a:lnTo>
                <a:lnTo>
                  <a:pt x="0" y="24627"/>
                </a:lnTo>
                <a:lnTo>
                  <a:pt x="1936" y="34210"/>
                </a:lnTo>
                <a:lnTo>
                  <a:pt x="7207" y="42039"/>
                </a:lnTo>
                <a:lnTo>
                  <a:pt x="15003" y="47319"/>
                </a:lnTo>
                <a:lnTo>
                  <a:pt x="24515" y="49255"/>
                </a:lnTo>
                <a:lnTo>
                  <a:pt x="34095" y="47319"/>
                </a:lnTo>
                <a:lnTo>
                  <a:pt x="41926" y="42039"/>
                </a:lnTo>
                <a:lnTo>
                  <a:pt x="47210" y="34210"/>
                </a:lnTo>
                <a:lnTo>
                  <a:pt x="49149" y="24627"/>
                </a:lnTo>
                <a:lnTo>
                  <a:pt x="47210" y="15044"/>
                </a:lnTo>
                <a:lnTo>
                  <a:pt x="41926" y="7216"/>
                </a:lnTo>
                <a:lnTo>
                  <a:pt x="34095" y="1936"/>
                </a:lnTo>
                <a:lnTo>
                  <a:pt x="24515" y="0"/>
                </a:lnTo>
                <a:close/>
              </a:path>
            </a:pathLst>
          </a:custGeom>
          <a:solidFill>
            <a:srgbClr val="CCFF32"/>
          </a:solidFill>
        </p:spPr>
        <p:txBody>
          <a:bodyPr wrap="square" lIns="0" tIns="0" rIns="0" bIns="0" rtlCol="0"/>
          <a:lstStyle/>
          <a:p>
            <a:endParaRPr/>
          </a:p>
        </p:txBody>
      </p:sp>
      <p:sp>
        <p:nvSpPr>
          <p:cNvPr id="32" name="object 32"/>
          <p:cNvSpPr/>
          <p:nvPr/>
        </p:nvSpPr>
        <p:spPr>
          <a:xfrm>
            <a:off x="2503301" y="3880234"/>
            <a:ext cx="24130" cy="24130"/>
          </a:xfrm>
          <a:custGeom>
            <a:avLst/>
            <a:gdLst/>
            <a:ahLst/>
            <a:cxnLst/>
            <a:rect l="l" t="t" r="r" b="b"/>
            <a:pathLst>
              <a:path w="24130" h="24129">
                <a:moveTo>
                  <a:pt x="18537" y="0"/>
                </a:moveTo>
                <a:lnTo>
                  <a:pt x="5334" y="0"/>
                </a:lnTo>
                <a:lnTo>
                  <a:pt x="0" y="5334"/>
                </a:lnTo>
                <a:lnTo>
                  <a:pt x="0" y="18406"/>
                </a:lnTo>
                <a:lnTo>
                  <a:pt x="5334" y="23740"/>
                </a:lnTo>
                <a:lnTo>
                  <a:pt x="18537" y="23740"/>
                </a:lnTo>
                <a:lnTo>
                  <a:pt x="23871" y="18406"/>
                </a:lnTo>
                <a:lnTo>
                  <a:pt x="23871" y="5334"/>
                </a:lnTo>
                <a:lnTo>
                  <a:pt x="18537" y="0"/>
                </a:lnTo>
                <a:close/>
              </a:path>
            </a:pathLst>
          </a:custGeom>
          <a:solidFill>
            <a:srgbClr val="CCFF32"/>
          </a:solidFill>
        </p:spPr>
        <p:txBody>
          <a:bodyPr wrap="square" lIns="0" tIns="0" rIns="0" bIns="0" rtlCol="0"/>
          <a:lstStyle/>
          <a:p>
            <a:endParaRPr/>
          </a:p>
        </p:txBody>
      </p:sp>
      <p:sp>
        <p:nvSpPr>
          <p:cNvPr id="33" name="object 33"/>
          <p:cNvSpPr/>
          <p:nvPr/>
        </p:nvSpPr>
        <p:spPr>
          <a:xfrm>
            <a:off x="2498598" y="4216526"/>
            <a:ext cx="8255" cy="8255"/>
          </a:xfrm>
          <a:custGeom>
            <a:avLst/>
            <a:gdLst/>
            <a:ahLst/>
            <a:cxnLst/>
            <a:rect l="l" t="t" r="r" b="b"/>
            <a:pathLst>
              <a:path w="8255" h="8254">
                <a:moveTo>
                  <a:pt x="6096" y="0"/>
                </a:moveTo>
                <a:lnTo>
                  <a:pt x="1773" y="0"/>
                </a:lnTo>
                <a:lnTo>
                  <a:pt x="0" y="1773"/>
                </a:lnTo>
                <a:lnTo>
                  <a:pt x="0" y="6096"/>
                </a:lnTo>
                <a:lnTo>
                  <a:pt x="1773" y="7869"/>
                </a:lnTo>
                <a:lnTo>
                  <a:pt x="6096" y="7869"/>
                </a:lnTo>
                <a:lnTo>
                  <a:pt x="7869" y="6096"/>
                </a:lnTo>
                <a:lnTo>
                  <a:pt x="7869" y="1773"/>
                </a:lnTo>
                <a:lnTo>
                  <a:pt x="6096" y="0"/>
                </a:lnTo>
                <a:close/>
              </a:path>
            </a:pathLst>
          </a:custGeom>
          <a:solidFill>
            <a:srgbClr val="CCFF32"/>
          </a:solidFill>
        </p:spPr>
        <p:txBody>
          <a:bodyPr wrap="square" lIns="0" tIns="0" rIns="0" bIns="0" rtlCol="0"/>
          <a:lstStyle/>
          <a:p>
            <a:endParaRPr/>
          </a:p>
        </p:txBody>
      </p:sp>
      <p:sp>
        <p:nvSpPr>
          <p:cNvPr id="34" name="object 34"/>
          <p:cNvSpPr/>
          <p:nvPr/>
        </p:nvSpPr>
        <p:spPr>
          <a:xfrm>
            <a:off x="2512826" y="4143505"/>
            <a:ext cx="12700" cy="12700"/>
          </a:xfrm>
          <a:custGeom>
            <a:avLst/>
            <a:gdLst/>
            <a:ahLst/>
            <a:cxnLst/>
            <a:rect l="l" t="t" r="r" b="b"/>
            <a:pathLst>
              <a:path w="12700" h="12700">
                <a:moveTo>
                  <a:pt x="9906" y="0"/>
                </a:moveTo>
                <a:lnTo>
                  <a:pt x="2916" y="0"/>
                </a:lnTo>
                <a:lnTo>
                  <a:pt x="0" y="2916"/>
                </a:lnTo>
                <a:lnTo>
                  <a:pt x="0" y="9906"/>
                </a:lnTo>
                <a:lnTo>
                  <a:pt x="2916" y="12691"/>
                </a:lnTo>
                <a:lnTo>
                  <a:pt x="9906" y="12691"/>
                </a:lnTo>
                <a:lnTo>
                  <a:pt x="12691" y="9906"/>
                </a:lnTo>
                <a:lnTo>
                  <a:pt x="12691" y="2916"/>
                </a:lnTo>
                <a:lnTo>
                  <a:pt x="9906" y="0"/>
                </a:lnTo>
                <a:close/>
              </a:path>
            </a:pathLst>
          </a:custGeom>
          <a:solidFill>
            <a:srgbClr val="CCFF32"/>
          </a:solidFill>
        </p:spPr>
        <p:txBody>
          <a:bodyPr wrap="square" lIns="0" tIns="0" rIns="0" bIns="0" rtlCol="0"/>
          <a:lstStyle/>
          <a:p>
            <a:endParaRPr/>
          </a:p>
        </p:txBody>
      </p:sp>
      <p:sp>
        <p:nvSpPr>
          <p:cNvPr id="35" name="object 35"/>
          <p:cNvSpPr/>
          <p:nvPr/>
        </p:nvSpPr>
        <p:spPr>
          <a:xfrm>
            <a:off x="2500122" y="4446519"/>
            <a:ext cx="17780" cy="17780"/>
          </a:xfrm>
          <a:custGeom>
            <a:avLst/>
            <a:gdLst/>
            <a:ahLst/>
            <a:cxnLst/>
            <a:rect l="l" t="t" r="r" b="b"/>
            <a:pathLst>
              <a:path w="17780" h="17779">
                <a:moveTo>
                  <a:pt x="13584" y="0"/>
                </a:moveTo>
                <a:lnTo>
                  <a:pt x="3941" y="0"/>
                </a:lnTo>
                <a:lnTo>
                  <a:pt x="0" y="3941"/>
                </a:lnTo>
                <a:lnTo>
                  <a:pt x="0" y="13597"/>
                </a:lnTo>
                <a:lnTo>
                  <a:pt x="3941" y="17407"/>
                </a:lnTo>
                <a:lnTo>
                  <a:pt x="13584" y="17407"/>
                </a:lnTo>
                <a:lnTo>
                  <a:pt x="17526" y="13597"/>
                </a:lnTo>
                <a:lnTo>
                  <a:pt x="17526" y="3941"/>
                </a:lnTo>
                <a:lnTo>
                  <a:pt x="13584" y="0"/>
                </a:lnTo>
                <a:close/>
              </a:path>
            </a:pathLst>
          </a:custGeom>
          <a:solidFill>
            <a:srgbClr val="CCFF32"/>
          </a:solidFill>
        </p:spPr>
        <p:txBody>
          <a:bodyPr wrap="square" lIns="0" tIns="0" rIns="0" bIns="0" rtlCol="0"/>
          <a:lstStyle/>
          <a:p>
            <a:endParaRPr/>
          </a:p>
        </p:txBody>
      </p:sp>
      <p:sp>
        <p:nvSpPr>
          <p:cNvPr id="36" name="object 36"/>
          <p:cNvSpPr/>
          <p:nvPr/>
        </p:nvSpPr>
        <p:spPr>
          <a:xfrm>
            <a:off x="2355973" y="3859660"/>
            <a:ext cx="45085" cy="44450"/>
          </a:xfrm>
          <a:custGeom>
            <a:avLst/>
            <a:gdLst/>
            <a:ahLst/>
            <a:cxnLst/>
            <a:rect l="l" t="t" r="r" b="b"/>
            <a:pathLst>
              <a:path w="45085" h="44450">
                <a:moveTo>
                  <a:pt x="22229" y="0"/>
                </a:moveTo>
                <a:lnTo>
                  <a:pt x="13556" y="1740"/>
                </a:lnTo>
                <a:lnTo>
                  <a:pt x="6493" y="6491"/>
                </a:lnTo>
                <a:lnTo>
                  <a:pt x="1740" y="13551"/>
                </a:lnTo>
                <a:lnTo>
                  <a:pt x="0" y="22216"/>
                </a:lnTo>
                <a:lnTo>
                  <a:pt x="1740" y="30813"/>
                </a:lnTo>
                <a:lnTo>
                  <a:pt x="6493" y="37837"/>
                </a:lnTo>
                <a:lnTo>
                  <a:pt x="13556" y="42576"/>
                </a:lnTo>
                <a:lnTo>
                  <a:pt x="22229" y="44314"/>
                </a:lnTo>
                <a:lnTo>
                  <a:pt x="30845" y="42576"/>
                </a:lnTo>
                <a:lnTo>
                  <a:pt x="37915" y="37837"/>
                </a:lnTo>
                <a:lnTo>
                  <a:pt x="42699" y="30813"/>
                </a:lnTo>
                <a:lnTo>
                  <a:pt x="44458" y="22216"/>
                </a:lnTo>
                <a:lnTo>
                  <a:pt x="42699" y="13551"/>
                </a:lnTo>
                <a:lnTo>
                  <a:pt x="37915" y="6491"/>
                </a:lnTo>
                <a:lnTo>
                  <a:pt x="30845" y="1740"/>
                </a:lnTo>
                <a:lnTo>
                  <a:pt x="22229" y="0"/>
                </a:lnTo>
                <a:close/>
              </a:path>
            </a:pathLst>
          </a:custGeom>
          <a:solidFill>
            <a:srgbClr val="CCFF32"/>
          </a:solidFill>
        </p:spPr>
        <p:txBody>
          <a:bodyPr wrap="square" lIns="0" tIns="0" rIns="0" bIns="0" rtlCol="0"/>
          <a:lstStyle/>
          <a:p>
            <a:endParaRPr/>
          </a:p>
        </p:txBody>
      </p:sp>
      <p:sp>
        <p:nvSpPr>
          <p:cNvPr id="37" name="object 37"/>
          <p:cNvSpPr/>
          <p:nvPr/>
        </p:nvSpPr>
        <p:spPr>
          <a:xfrm>
            <a:off x="2444745" y="4264151"/>
            <a:ext cx="49530" cy="49530"/>
          </a:xfrm>
          <a:custGeom>
            <a:avLst/>
            <a:gdLst/>
            <a:ahLst/>
            <a:cxnLst/>
            <a:rect l="l" t="t" r="r" b="b"/>
            <a:pathLst>
              <a:path w="49530" h="49529">
                <a:moveTo>
                  <a:pt x="24515" y="0"/>
                </a:moveTo>
                <a:lnTo>
                  <a:pt x="14953" y="1918"/>
                </a:lnTo>
                <a:lnTo>
                  <a:pt x="7163" y="7158"/>
                </a:lnTo>
                <a:lnTo>
                  <a:pt x="1920" y="14948"/>
                </a:lnTo>
                <a:lnTo>
                  <a:pt x="0" y="24515"/>
                </a:lnTo>
                <a:lnTo>
                  <a:pt x="1920" y="34095"/>
                </a:lnTo>
                <a:lnTo>
                  <a:pt x="7163" y="41926"/>
                </a:lnTo>
                <a:lnTo>
                  <a:pt x="14953" y="47210"/>
                </a:lnTo>
                <a:lnTo>
                  <a:pt x="24515" y="49149"/>
                </a:lnTo>
                <a:lnTo>
                  <a:pt x="34095" y="47210"/>
                </a:lnTo>
                <a:lnTo>
                  <a:pt x="41926" y="41926"/>
                </a:lnTo>
                <a:lnTo>
                  <a:pt x="47210" y="34095"/>
                </a:lnTo>
                <a:lnTo>
                  <a:pt x="49149" y="24515"/>
                </a:lnTo>
                <a:lnTo>
                  <a:pt x="47210" y="14948"/>
                </a:lnTo>
                <a:lnTo>
                  <a:pt x="41926" y="7158"/>
                </a:lnTo>
                <a:lnTo>
                  <a:pt x="34095" y="1918"/>
                </a:lnTo>
                <a:lnTo>
                  <a:pt x="24515" y="0"/>
                </a:lnTo>
                <a:close/>
              </a:path>
            </a:pathLst>
          </a:custGeom>
          <a:solidFill>
            <a:srgbClr val="CCFF32"/>
          </a:solidFill>
        </p:spPr>
        <p:txBody>
          <a:bodyPr wrap="square" lIns="0" tIns="0" rIns="0" bIns="0" rtlCol="0"/>
          <a:lstStyle/>
          <a:p>
            <a:endParaRPr/>
          </a:p>
        </p:txBody>
      </p:sp>
      <p:sp>
        <p:nvSpPr>
          <p:cNvPr id="38" name="object 38"/>
          <p:cNvSpPr/>
          <p:nvPr/>
        </p:nvSpPr>
        <p:spPr>
          <a:xfrm>
            <a:off x="2522351" y="4528946"/>
            <a:ext cx="24130" cy="24130"/>
          </a:xfrm>
          <a:custGeom>
            <a:avLst/>
            <a:gdLst/>
            <a:ahLst/>
            <a:cxnLst/>
            <a:rect l="l" t="t" r="r" b="b"/>
            <a:pathLst>
              <a:path w="24130" h="24129">
                <a:moveTo>
                  <a:pt x="18406" y="0"/>
                </a:moveTo>
                <a:lnTo>
                  <a:pt x="5334" y="0"/>
                </a:lnTo>
                <a:lnTo>
                  <a:pt x="0" y="5334"/>
                </a:lnTo>
                <a:lnTo>
                  <a:pt x="0" y="18537"/>
                </a:lnTo>
                <a:lnTo>
                  <a:pt x="5334" y="23871"/>
                </a:lnTo>
                <a:lnTo>
                  <a:pt x="18406" y="23871"/>
                </a:lnTo>
                <a:lnTo>
                  <a:pt x="23740" y="18537"/>
                </a:lnTo>
                <a:lnTo>
                  <a:pt x="23740" y="5334"/>
                </a:lnTo>
                <a:lnTo>
                  <a:pt x="18406" y="0"/>
                </a:lnTo>
                <a:close/>
              </a:path>
            </a:pathLst>
          </a:custGeom>
          <a:solidFill>
            <a:srgbClr val="CCFF32"/>
          </a:solidFill>
        </p:spPr>
        <p:txBody>
          <a:bodyPr wrap="square" lIns="0" tIns="0" rIns="0" bIns="0" rtlCol="0"/>
          <a:lstStyle/>
          <a:p>
            <a:endParaRPr/>
          </a:p>
        </p:txBody>
      </p:sp>
      <p:sp>
        <p:nvSpPr>
          <p:cNvPr id="39" name="object 39"/>
          <p:cNvSpPr/>
          <p:nvPr/>
        </p:nvSpPr>
        <p:spPr>
          <a:xfrm>
            <a:off x="2422529" y="4124574"/>
            <a:ext cx="17780" cy="17780"/>
          </a:xfrm>
          <a:custGeom>
            <a:avLst/>
            <a:gdLst/>
            <a:ahLst/>
            <a:cxnLst/>
            <a:rect l="l" t="t" r="r" b="b"/>
            <a:pathLst>
              <a:path w="17780" h="17779">
                <a:moveTo>
                  <a:pt x="13584" y="0"/>
                </a:moveTo>
                <a:lnTo>
                  <a:pt x="3928" y="0"/>
                </a:lnTo>
                <a:lnTo>
                  <a:pt x="0" y="3810"/>
                </a:lnTo>
                <a:lnTo>
                  <a:pt x="0" y="13466"/>
                </a:lnTo>
                <a:lnTo>
                  <a:pt x="3928" y="17407"/>
                </a:lnTo>
                <a:lnTo>
                  <a:pt x="13584" y="17407"/>
                </a:lnTo>
                <a:lnTo>
                  <a:pt x="17394" y="13466"/>
                </a:lnTo>
                <a:lnTo>
                  <a:pt x="17394" y="3810"/>
                </a:lnTo>
                <a:lnTo>
                  <a:pt x="13584" y="0"/>
                </a:lnTo>
                <a:close/>
              </a:path>
            </a:pathLst>
          </a:custGeom>
          <a:solidFill>
            <a:srgbClr val="CCFF32"/>
          </a:solidFill>
        </p:spPr>
        <p:txBody>
          <a:bodyPr wrap="square" lIns="0" tIns="0" rIns="0" bIns="0" rtlCol="0"/>
          <a:lstStyle/>
          <a:p>
            <a:endParaRPr/>
          </a:p>
        </p:txBody>
      </p:sp>
      <p:sp>
        <p:nvSpPr>
          <p:cNvPr id="40" name="object 40"/>
          <p:cNvSpPr txBox="1"/>
          <p:nvPr/>
        </p:nvSpPr>
        <p:spPr>
          <a:xfrm>
            <a:off x="1101951" y="497275"/>
            <a:ext cx="2752090" cy="589280"/>
          </a:xfrm>
          <a:prstGeom prst="rect">
            <a:avLst/>
          </a:prstGeom>
        </p:spPr>
        <p:txBody>
          <a:bodyPr vert="horz" wrap="square" lIns="0" tIns="12065" rIns="0" bIns="0" rtlCol="0">
            <a:spAutoFit/>
          </a:bodyPr>
          <a:lstStyle/>
          <a:p>
            <a:pPr marL="12700">
              <a:lnSpc>
                <a:spcPct val="100000"/>
              </a:lnSpc>
              <a:spcBef>
                <a:spcPts val="95"/>
              </a:spcBef>
            </a:pPr>
            <a:r>
              <a:rPr sz="3700" b="1" spc="-5" dirty="0">
                <a:latin typeface="Times New Roman"/>
                <a:cs typeface="Times New Roman"/>
              </a:rPr>
              <a:t>No</a:t>
            </a:r>
            <a:r>
              <a:rPr sz="3700" b="1" spc="-55" dirty="0">
                <a:latin typeface="Times New Roman"/>
                <a:cs typeface="Times New Roman"/>
              </a:rPr>
              <a:t> </a:t>
            </a:r>
            <a:r>
              <a:rPr sz="3700" b="1" spc="-5" dirty="0">
                <a:latin typeface="Times New Roman"/>
                <a:cs typeface="Times New Roman"/>
              </a:rPr>
              <a:t>Developer</a:t>
            </a:r>
            <a:endParaRPr sz="3700">
              <a:latin typeface="Times New Roman"/>
              <a:cs typeface="Times New Roman"/>
            </a:endParaRPr>
          </a:p>
        </p:txBody>
      </p:sp>
      <p:sp>
        <p:nvSpPr>
          <p:cNvPr id="41" name="object 41"/>
          <p:cNvSpPr/>
          <p:nvPr/>
        </p:nvSpPr>
        <p:spPr>
          <a:xfrm>
            <a:off x="5443362" y="1524755"/>
            <a:ext cx="2515235" cy="4774565"/>
          </a:xfrm>
          <a:custGeom>
            <a:avLst/>
            <a:gdLst/>
            <a:ahLst/>
            <a:cxnLst/>
            <a:rect l="l" t="t" r="r" b="b"/>
            <a:pathLst>
              <a:path w="2515234" h="4774565">
                <a:moveTo>
                  <a:pt x="0" y="4774448"/>
                </a:moveTo>
                <a:lnTo>
                  <a:pt x="2514850" y="4774448"/>
                </a:lnTo>
                <a:lnTo>
                  <a:pt x="2514850" y="0"/>
                </a:lnTo>
                <a:lnTo>
                  <a:pt x="0" y="0"/>
                </a:lnTo>
                <a:lnTo>
                  <a:pt x="0" y="4774448"/>
                </a:lnTo>
                <a:close/>
              </a:path>
            </a:pathLst>
          </a:custGeom>
          <a:solidFill>
            <a:srgbClr val="7F007F"/>
          </a:solidFill>
        </p:spPr>
        <p:txBody>
          <a:bodyPr wrap="square" lIns="0" tIns="0" rIns="0" bIns="0" rtlCol="0"/>
          <a:lstStyle/>
          <a:p>
            <a:endParaRPr/>
          </a:p>
        </p:txBody>
      </p:sp>
      <p:sp>
        <p:nvSpPr>
          <p:cNvPr id="42" name="object 42"/>
          <p:cNvSpPr/>
          <p:nvPr/>
        </p:nvSpPr>
        <p:spPr>
          <a:xfrm>
            <a:off x="5443361" y="1524756"/>
            <a:ext cx="2515235" cy="4774565"/>
          </a:xfrm>
          <a:custGeom>
            <a:avLst/>
            <a:gdLst/>
            <a:ahLst/>
            <a:cxnLst/>
            <a:rect l="l" t="t" r="r" b="b"/>
            <a:pathLst>
              <a:path w="2515234" h="4774565">
                <a:moveTo>
                  <a:pt x="0" y="4774448"/>
                </a:moveTo>
                <a:lnTo>
                  <a:pt x="2514849" y="4774448"/>
                </a:lnTo>
                <a:lnTo>
                  <a:pt x="2514849" y="0"/>
                </a:lnTo>
                <a:lnTo>
                  <a:pt x="0" y="0"/>
                </a:lnTo>
                <a:lnTo>
                  <a:pt x="0" y="4774448"/>
                </a:lnTo>
                <a:close/>
              </a:path>
            </a:pathLst>
          </a:custGeom>
          <a:ln w="9524">
            <a:solidFill>
              <a:srgbClr val="000000"/>
            </a:solidFill>
          </a:ln>
        </p:spPr>
        <p:txBody>
          <a:bodyPr wrap="square" lIns="0" tIns="0" rIns="0" bIns="0" rtlCol="0"/>
          <a:lstStyle/>
          <a:p>
            <a:endParaRPr/>
          </a:p>
        </p:txBody>
      </p:sp>
      <p:sp>
        <p:nvSpPr>
          <p:cNvPr id="43" name="object 43"/>
          <p:cNvSpPr/>
          <p:nvPr/>
        </p:nvSpPr>
        <p:spPr>
          <a:xfrm>
            <a:off x="6595872" y="2668401"/>
            <a:ext cx="149860" cy="149225"/>
          </a:xfrm>
          <a:custGeom>
            <a:avLst/>
            <a:gdLst/>
            <a:ahLst/>
            <a:cxnLst/>
            <a:rect l="l" t="t" r="r" b="b"/>
            <a:pathLst>
              <a:path w="149859" h="149225">
                <a:moveTo>
                  <a:pt x="74676" y="0"/>
                </a:moveTo>
                <a:lnTo>
                  <a:pt x="45597" y="5862"/>
                </a:lnTo>
                <a:lnTo>
                  <a:pt x="21861" y="21846"/>
                </a:lnTo>
                <a:lnTo>
                  <a:pt x="5864" y="45545"/>
                </a:lnTo>
                <a:lnTo>
                  <a:pt x="0" y="74554"/>
                </a:lnTo>
                <a:lnTo>
                  <a:pt x="5864" y="103557"/>
                </a:lnTo>
                <a:lnTo>
                  <a:pt x="21861" y="127246"/>
                </a:lnTo>
                <a:lnTo>
                  <a:pt x="45597" y="143219"/>
                </a:lnTo>
                <a:lnTo>
                  <a:pt x="74676" y="149077"/>
                </a:lnTo>
                <a:lnTo>
                  <a:pt x="103754" y="143219"/>
                </a:lnTo>
                <a:lnTo>
                  <a:pt x="127490" y="127246"/>
                </a:lnTo>
                <a:lnTo>
                  <a:pt x="143487" y="103557"/>
                </a:lnTo>
                <a:lnTo>
                  <a:pt x="149352" y="74554"/>
                </a:lnTo>
                <a:lnTo>
                  <a:pt x="143487" y="45545"/>
                </a:lnTo>
                <a:lnTo>
                  <a:pt x="127490" y="21846"/>
                </a:lnTo>
                <a:lnTo>
                  <a:pt x="103754" y="5862"/>
                </a:lnTo>
                <a:lnTo>
                  <a:pt x="74676" y="0"/>
                </a:lnTo>
                <a:close/>
              </a:path>
            </a:pathLst>
          </a:custGeom>
          <a:solidFill>
            <a:srgbClr val="CCFF32"/>
          </a:solidFill>
        </p:spPr>
        <p:txBody>
          <a:bodyPr wrap="square" lIns="0" tIns="0" rIns="0" bIns="0" rtlCol="0"/>
          <a:lstStyle/>
          <a:p>
            <a:endParaRPr/>
          </a:p>
        </p:txBody>
      </p:sp>
      <p:sp>
        <p:nvSpPr>
          <p:cNvPr id="44" name="object 44"/>
          <p:cNvSpPr/>
          <p:nvPr/>
        </p:nvSpPr>
        <p:spPr>
          <a:xfrm>
            <a:off x="6438534" y="2731769"/>
            <a:ext cx="165735" cy="165100"/>
          </a:xfrm>
          <a:custGeom>
            <a:avLst/>
            <a:gdLst/>
            <a:ahLst/>
            <a:cxnLst/>
            <a:rect l="l" t="t" r="r" b="b"/>
            <a:pathLst>
              <a:path w="165734" h="165100">
                <a:moveTo>
                  <a:pt x="82539" y="0"/>
                </a:moveTo>
                <a:lnTo>
                  <a:pt x="50406" y="6484"/>
                </a:lnTo>
                <a:lnTo>
                  <a:pt x="24170" y="24170"/>
                </a:lnTo>
                <a:lnTo>
                  <a:pt x="6484" y="50406"/>
                </a:lnTo>
                <a:lnTo>
                  <a:pt x="0" y="82539"/>
                </a:lnTo>
                <a:lnTo>
                  <a:pt x="6484" y="114654"/>
                </a:lnTo>
                <a:lnTo>
                  <a:pt x="24170" y="140848"/>
                </a:lnTo>
                <a:lnTo>
                  <a:pt x="50406" y="158492"/>
                </a:lnTo>
                <a:lnTo>
                  <a:pt x="82539" y="164957"/>
                </a:lnTo>
                <a:lnTo>
                  <a:pt x="114743" y="158492"/>
                </a:lnTo>
                <a:lnTo>
                  <a:pt x="141015" y="140848"/>
                </a:lnTo>
                <a:lnTo>
                  <a:pt x="158715" y="114654"/>
                </a:lnTo>
                <a:lnTo>
                  <a:pt x="165201" y="82539"/>
                </a:lnTo>
                <a:lnTo>
                  <a:pt x="158715" y="50406"/>
                </a:lnTo>
                <a:lnTo>
                  <a:pt x="141015" y="24170"/>
                </a:lnTo>
                <a:lnTo>
                  <a:pt x="114743" y="6484"/>
                </a:lnTo>
                <a:lnTo>
                  <a:pt x="82539" y="0"/>
                </a:lnTo>
                <a:close/>
              </a:path>
            </a:pathLst>
          </a:custGeom>
          <a:solidFill>
            <a:srgbClr val="CCFF32"/>
          </a:solidFill>
        </p:spPr>
        <p:txBody>
          <a:bodyPr wrap="square" lIns="0" tIns="0" rIns="0" bIns="0" rtlCol="0"/>
          <a:lstStyle/>
          <a:p>
            <a:endParaRPr/>
          </a:p>
        </p:txBody>
      </p:sp>
      <p:sp>
        <p:nvSpPr>
          <p:cNvPr id="45" name="object 45"/>
          <p:cNvSpPr/>
          <p:nvPr/>
        </p:nvSpPr>
        <p:spPr>
          <a:xfrm>
            <a:off x="6521074" y="2674741"/>
            <a:ext cx="80010" cy="79375"/>
          </a:xfrm>
          <a:custGeom>
            <a:avLst/>
            <a:gdLst/>
            <a:ahLst/>
            <a:cxnLst/>
            <a:rect l="l" t="t" r="r" b="b"/>
            <a:pathLst>
              <a:path w="80009" h="79375">
                <a:moveTo>
                  <a:pt x="39745" y="0"/>
                </a:moveTo>
                <a:lnTo>
                  <a:pt x="24315" y="3118"/>
                </a:lnTo>
                <a:lnTo>
                  <a:pt x="11677" y="11616"/>
                </a:lnTo>
                <a:lnTo>
                  <a:pt x="3137" y="24213"/>
                </a:lnTo>
                <a:lnTo>
                  <a:pt x="0" y="39624"/>
                </a:lnTo>
                <a:lnTo>
                  <a:pt x="3137" y="55086"/>
                </a:lnTo>
                <a:lnTo>
                  <a:pt x="11677" y="67677"/>
                </a:lnTo>
                <a:lnTo>
                  <a:pt x="24315" y="76147"/>
                </a:lnTo>
                <a:lnTo>
                  <a:pt x="39745" y="79248"/>
                </a:lnTo>
                <a:lnTo>
                  <a:pt x="55227" y="76147"/>
                </a:lnTo>
                <a:lnTo>
                  <a:pt x="67859" y="67677"/>
                </a:lnTo>
                <a:lnTo>
                  <a:pt x="76371" y="55086"/>
                </a:lnTo>
                <a:lnTo>
                  <a:pt x="79491" y="39624"/>
                </a:lnTo>
                <a:lnTo>
                  <a:pt x="76371" y="24213"/>
                </a:lnTo>
                <a:lnTo>
                  <a:pt x="67859" y="11616"/>
                </a:lnTo>
                <a:lnTo>
                  <a:pt x="55227" y="3118"/>
                </a:lnTo>
                <a:lnTo>
                  <a:pt x="39745" y="0"/>
                </a:lnTo>
                <a:close/>
              </a:path>
            </a:pathLst>
          </a:custGeom>
          <a:solidFill>
            <a:srgbClr val="CCFF32"/>
          </a:solidFill>
        </p:spPr>
        <p:txBody>
          <a:bodyPr wrap="square" lIns="0" tIns="0" rIns="0" bIns="0" rtlCol="0"/>
          <a:lstStyle/>
          <a:p>
            <a:endParaRPr/>
          </a:p>
        </p:txBody>
      </p:sp>
      <p:sp>
        <p:nvSpPr>
          <p:cNvPr id="46" name="object 46"/>
          <p:cNvSpPr/>
          <p:nvPr/>
        </p:nvSpPr>
        <p:spPr>
          <a:xfrm>
            <a:off x="6662562" y="2611251"/>
            <a:ext cx="29209" cy="28575"/>
          </a:xfrm>
          <a:custGeom>
            <a:avLst/>
            <a:gdLst/>
            <a:ahLst/>
            <a:cxnLst/>
            <a:rect l="l" t="t" r="r" b="b"/>
            <a:pathLst>
              <a:path w="29209" h="28575">
                <a:moveTo>
                  <a:pt x="22219" y="0"/>
                </a:moveTo>
                <a:lnTo>
                  <a:pt x="6461" y="0"/>
                </a:lnTo>
                <a:lnTo>
                  <a:pt x="0" y="6461"/>
                </a:lnTo>
                <a:lnTo>
                  <a:pt x="0" y="22219"/>
                </a:lnTo>
                <a:lnTo>
                  <a:pt x="6461" y="28559"/>
                </a:lnTo>
                <a:lnTo>
                  <a:pt x="22219" y="28559"/>
                </a:lnTo>
                <a:lnTo>
                  <a:pt x="28681" y="22219"/>
                </a:lnTo>
                <a:lnTo>
                  <a:pt x="28681" y="6461"/>
                </a:lnTo>
                <a:lnTo>
                  <a:pt x="22219" y="0"/>
                </a:lnTo>
                <a:close/>
              </a:path>
            </a:pathLst>
          </a:custGeom>
          <a:solidFill>
            <a:srgbClr val="CCFF32"/>
          </a:solidFill>
        </p:spPr>
        <p:txBody>
          <a:bodyPr wrap="square" lIns="0" tIns="0" rIns="0" bIns="0" rtlCol="0"/>
          <a:lstStyle/>
          <a:p>
            <a:endParaRPr/>
          </a:p>
        </p:txBody>
      </p:sp>
      <p:sp>
        <p:nvSpPr>
          <p:cNvPr id="47" name="object 47"/>
          <p:cNvSpPr/>
          <p:nvPr/>
        </p:nvSpPr>
        <p:spPr>
          <a:xfrm>
            <a:off x="6557650" y="3125205"/>
            <a:ext cx="45085" cy="45085"/>
          </a:xfrm>
          <a:custGeom>
            <a:avLst/>
            <a:gdLst/>
            <a:ahLst/>
            <a:cxnLst/>
            <a:rect l="l" t="t" r="r" b="b"/>
            <a:pathLst>
              <a:path w="45084" h="45085">
                <a:moveTo>
                  <a:pt x="22341" y="0"/>
                </a:moveTo>
                <a:lnTo>
                  <a:pt x="13655" y="1740"/>
                </a:lnTo>
                <a:lnTo>
                  <a:pt x="6553" y="6492"/>
                </a:lnTo>
                <a:lnTo>
                  <a:pt x="1759" y="13553"/>
                </a:lnTo>
                <a:lnTo>
                  <a:pt x="0" y="22219"/>
                </a:lnTo>
                <a:lnTo>
                  <a:pt x="1759" y="30840"/>
                </a:lnTo>
                <a:lnTo>
                  <a:pt x="6553" y="37917"/>
                </a:lnTo>
                <a:lnTo>
                  <a:pt x="13655" y="42708"/>
                </a:lnTo>
                <a:lnTo>
                  <a:pt x="22341" y="44470"/>
                </a:lnTo>
                <a:lnTo>
                  <a:pt x="30957" y="42708"/>
                </a:lnTo>
                <a:lnTo>
                  <a:pt x="38023" y="37917"/>
                </a:lnTo>
                <a:lnTo>
                  <a:pt x="42804" y="30840"/>
                </a:lnTo>
                <a:lnTo>
                  <a:pt x="44561" y="22219"/>
                </a:lnTo>
                <a:lnTo>
                  <a:pt x="42804" y="13553"/>
                </a:lnTo>
                <a:lnTo>
                  <a:pt x="38023" y="6492"/>
                </a:lnTo>
                <a:lnTo>
                  <a:pt x="30957" y="1740"/>
                </a:lnTo>
                <a:lnTo>
                  <a:pt x="22341" y="0"/>
                </a:lnTo>
                <a:close/>
              </a:path>
            </a:pathLst>
          </a:custGeom>
          <a:solidFill>
            <a:srgbClr val="CCFF32"/>
          </a:solidFill>
        </p:spPr>
        <p:txBody>
          <a:bodyPr wrap="square" lIns="0" tIns="0" rIns="0" bIns="0" rtlCol="0"/>
          <a:lstStyle/>
          <a:p>
            <a:endParaRPr/>
          </a:p>
        </p:txBody>
      </p:sp>
      <p:sp>
        <p:nvSpPr>
          <p:cNvPr id="48" name="object 48"/>
          <p:cNvSpPr/>
          <p:nvPr/>
        </p:nvSpPr>
        <p:spPr>
          <a:xfrm>
            <a:off x="6537076" y="2577967"/>
            <a:ext cx="57150" cy="57150"/>
          </a:xfrm>
          <a:custGeom>
            <a:avLst/>
            <a:gdLst/>
            <a:ahLst/>
            <a:cxnLst/>
            <a:rect l="l" t="t" r="r" b="b"/>
            <a:pathLst>
              <a:path w="57150" h="57150">
                <a:moveTo>
                  <a:pt x="28559" y="0"/>
                </a:moveTo>
                <a:lnTo>
                  <a:pt x="17410" y="2251"/>
                </a:lnTo>
                <a:lnTo>
                  <a:pt x="8336" y="8385"/>
                </a:lnTo>
                <a:lnTo>
                  <a:pt x="2233" y="17475"/>
                </a:lnTo>
                <a:lnTo>
                  <a:pt x="0" y="28590"/>
                </a:lnTo>
                <a:lnTo>
                  <a:pt x="2233" y="39687"/>
                </a:lnTo>
                <a:lnTo>
                  <a:pt x="8336" y="48768"/>
                </a:lnTo>
                <a:lnTo>
                  <a:pt x="17410" y="54899"/>
                </a:lnTo>
                <a:lnTo>
                  <a:pt x="28559" y="57150"/>
                </a:lnTo>
                <a:lnTo>
                  <a:pt x="39674" y="54899"/>
                </a:lnTo>
                <a:lnTo>
                  <a:pt x="48764" y="48768"/>
                </a:lnTo>
                <a:lnTo>
                  <a:pt x="54898" y="39687"/>
                </a:lnTo>
                <a:lnTo>
                  <a:pt x="57150" y="28590"/>
                </a:lnTo>
                <a:lnTo>
                  <a:pt x="54898" y="17475"/>
                </a:lnTo>
                <a:lnTo>
                  <a:pt x="48764" y="8385"/>
                </a:lnTo>
                <a:lnTo>
                  <a:pt x="39674" y="2251"/>
                </a:lnTo>
                <a:lnTo>
                  <a:pt x="28559" y="0"/>
                </a:lnTo>
                <a:close/>
              </a:path>
            </a:pathLst>
          </a:custGeom>
          <a:solidFill>
            <a:srgbClr val="CCFF32"/>
          </a:solidFill>
        </p:spPr>
        <p:txBody>
          <a:bodyPr wrap="square" lIns="0" tIns="0" rIns="0" bIns="0" rtlCol="0"/>
          <a:lstStyle/>
          <a:p>
            <a:endParaRPr/>
          </a:p>
        </p:txBody>
      </p:sp>
      <p:sp>
        <p:nvSpPr>
          <p:cNvPr id="49" name="object 49"/>
          <p:cNvSpPr/>
          <p:nvPr/>
        </p:nvSpPr>
        <p:spPr>
          <a:xfrm>
            <a:off x="6552956" y="2302001"/>
            <a:ext cx="149352" cy="149108"/>
          </a:xfrm>
          <a:prstGeom prst="rect">
            <a:avLst/>
          </a:prstGeom>
          <a:blipFill>
            <a:blip r:embed="rId3" cstate="print"/>
            <a:stretch>
              <a:fillRect/>
            </a:stretch>
          </a:blipFill>
        </p:spPr>
        <p:txBody>
          <a:bodyPr wrap="square" lIns="0" tIns="0" rIns="0" bIns="0" rtlCol="0"/>
          <a:lstStyle/>
          <a:p>
            <a:endParaRPr/>
          </a:p>
        </p:txBody>
      </p:sp>
      <p:sp>
        <p:nvSpPr>
          <p:cNvPr id="50" name="object 50"/>
          <p:cNvSpPr/>
          <p:nvPr/>
        </p:nvSpPr>
        <p:spPr>
          <a:xfrm>
            <a:off x="6591056" y="2884047"/>
            <a:ext cx="165735" cy="165100"/>
          </a:xfrm>
          <a:custGeom>
            <a:avLst/>
            <a:gdLst/>
            <a:ahLst/>
            <a:cxnLst/>
            <a:rect l="l" t="t" r="r" b="b"/>
            <a:pathLst>
              <a:path w="165734" h="165100">
                <a:moveTo>
                  <a:pt x="82661" y="0"/>
                </a:moveTo>
                <a:lnTo>
                  <a:pt x="50509" y="6484"/>
                </a:lnTo>
                <a:lnTo>
                  <a:pt x="24231" y="24170"/>
                </a:lnTo>
                <a:lnTo>
                  <a:pt x="6503" y="50406"/>
                </a:lnTo>
                <a:lnTo>
                  <a:pt x="0" y="82539"/>
                </a:lnTo>
                <a:lnTo>
                  <a:pt x="6503" y="114654"/>
                </a:lnTo>
                <a:lnTo>
                  <a:pt x="24231" y="140848"/>
                </a:lnTo>
                <a:lnTo>
                  <a:pt x="50509" y="158492"/>
                </a:lnTo>
                <a:lnTo>
                  <a:pt x="82661" y="164957"/>
                </a:lnTo>
                <a:lnTo>
                  <a:pt x="114819" y="158492"/>
                </a:lnTo>
                <a:lnTo>
                  <a:pt x="141107" y="140848"/>
                </a:lnTo>
                <a:lnTo>
                  <a:pt x="158845" y="114654"/>
                </a:lnTo>
                <a:lnTo>
                  <a:pt x="165354" y="82539"/>
                </a:lnTo>
                <a:lnTo>
                  <a:pt x="158845" y="50406"/>
                </a:lnTo>
                <a:lnTo>
                  <a:pt x="141107" y="24170"/>
                </a:lnTo>
                <a:lnTo>
                  <a:pt x="114819" y="6484"/>
                </a:lnTo>
                <a:lnTo>
                  <a:pt x="82661" y="0"/>
                </a:lnTo>
                <a:close/>
              </a:path>
            </a:pathLst>
          </a:custGeom>
          <a:solidFill>
            <a:srgbClr val="CCFF32"/>
          </a:solidFill>
        </p:spPr>
        <p:txBody>
          <a:bodyPr wrap="square" lIns="0" tIns="0" rIns="0" bIns="0" rtlCol="0"/>
          <a:lstStyle/>
          <a:p>
            <a:endParaRPr/>
          </a:p>
        </p:txBody>
      </p:sp>
      <p:sp>
        <p:nvSpPr>
          <p:cNvPr id="51" name="object 51"/>
          <p:cNvSpPr/>
          <p:nvPr/>
        </p:nvSpPr>
        <p:spPr>
          <a:xfrm>
            <a:off x="6557650" y="2858779"/>
            <a:ext cx="80010" cy="79375"/>
          </a:xfrm>
          <a:custGeom>
            <a:avLst/>
            <a:gdLst/>
            <a:ahLst/>
            <a:cxnLst/>
            <a:rect l="l" t="t" r="r" b="b"/>
            <a:pathLst>
              <a:path w="80009" h="79375">
                <a:moveTo>
                  <a:pt x="39745" y="0"/>
                </a:moveTo>
                <a:lnTo>
                  <a:pt x="24264" y="3100"/>
                </a:lnTo>
                <a:lnTo>
                  <a:pt x="11631" y="11570"/>
                </a:lnTo>
                <a:lnTo>
                  <a:pt x="3119" y="24161"/>
                </a:lnTo>
                <a:lnTo>
                  <a:pt x="0" y="39624"/>
                </a:lnTo>
                <a:lnTo>
                  <a:pt x="3119" y="55022"/>
                </a:lnTo>
                <a:lnTo>
                  <a:pt x="11631" y="67619"/>
                </a:lnTo>
                <a:lnTo>
                  <a:pt x="24264" y="76125"/>
                </a:lnTo>
                <a:lnTo>
                  <a:pt x="39745" y="79248"/>
                </a:lnTo>
                <a:lnTo>
                  <a:pt x="55227" y="76125"/>
                </a:lnTo>
                <a:lnTo>
                  <a:pt x="67859" y="67619"/>
                </a:lnTo>
                <a:lnTo>
                  <a:pt x="76371" y="55022"/>
                </a:lnTo>
                <a:lnTo>
                  <a:pt x="79491" y="39624"/>
                </a:lnTo>
                <a:lnTo>
                  <a:pt x="76371" y="24161"/>
                </a:lnTo>
                <a:lnTo>
                  <a:pt x="67859" y="11570"/>
                </a:lnTo>
                <a:lnTo>
                  <a:pt x="55227" y="3100"/>
                </a:lnTo>
                <a:lnTo>
                  <a:pt x="39745" y="0"/>
                </a:lnTo>
                <a:close/>
              </a:path>
            </a:pathLst>
          </a:custGeom>
          <a:solidFill>
            <a:srgbClr val="CCFF32"/>
          </a:solidFill>
        </p:spPr>
        <p:txBody>
          <a:bodyPr wrap="square" lIns="0" tIns="0" rIns="0" bIns="0" rtlCol="0"/>
          <a:lstStyle/>
          <a:p>
            <a:endParaRPr/>
          </a:p>
        </p:txBody>
      </p:sp>
      <p:sp>
        <p:nvSpPr>
          <p:cNvPr id="52" name="object 52"/>
          <p:cNvSpPr/>
          <p:nvPr/>
        </p:nvSpPr>
        <p:spPr>
          <a:xfrm>
            <a:off x="6543416" y="2202057"/>
            <a:ext cx="29209" cy="28575"/>
          </a:xfrm>
          <a:custGeom>
            <a:avLst/>
            <a:gdLst/>
            <a:ahLst/>
            <a:cxnLst/>
            <a:rect l="l" t="t" r="r" b="b"/>
            <a:pathLst>
              <a:path w="29209" h="28575">
                <a:moveTo>
                  <a:pt x="22219" y="0"/>
                </a:moveTo>
                <a:lnTo>
                  <a:pt x="6370" y="0"/>
                </a:lnTo>
                <a:lnTo>
                  <a:pt x="0" y="6339"/>
                </a:lnTo>
                <a:lnTo>
                  <a:pt x="0" y="22098"/>
                </a:lnTo>
                <a:lnTo>
                  <a:pt x="6370" y="28559"/>
                </a:lnTo>
                <a:lnTo>
                  <a:pt x="22219" y="28559"/>
                </a:lnTo>
                <a:lnTo>
                  <a:pt x="28590" y="22098"/>
                </a:lnTo>
                <a:lnTo>
                  <a:pt x="28590" y="6339"/>
                </a:lnTo>
                <a:lnTo>
                  <a:pt x="22219" y="0"/>
                </a:lnTo>
                <a:close/>
              </a:path>
            </a:pathLst>
          </a:custGeom>
          <a:solidFill>
            <a:srgbClr val="CCFF32"/>
          </a:solidFill>
        </p:spPr>
        <p:txBody>
          <a:bodyPr wrap="square" lIns="0" tIns="0" rIns="0" bIns="0" rtlCol="0"/>
          <a:lstStyle/>
          <a:p>
            <a:endParaRPr/>
          </a:p>
        </p:txBody>
      </p:sp>
      <p:sp>
        <p:nvSpPr>
          <p:cNvPr id="53" name="object 53"/>
          <p:cNvSpPr/>
          <p:nvPr/>
        </p:nvSpPr>
        <p:spPr>
          <a:xfrm>
            <a:off x="6649852" y="3050651"/>
            <a:ext cx="45085" cy="45085"/>
          </a:xfrm>
          <a:custGeom>
            <a:avLst/>
            <a:gdLst/>
            <a:ahLst/>
            <a:cxnLst/>
            <a:rect l="l" t="t" r="r" b="b"/>
            <a:pathLst>
              <a:path w="45084" h="45085">
                <a:moveTo>
                  <a:pt x="22341" y="0"/>
                </a:moveTo>
                <a:lnTo>
                  <a:pt x="13655" y="1740"/>
                </a:lnTo>
                <a:lnTo>
                  <a:pt x="6553" y="6496"/>
                </a:lnTo>
                <a:lnTo>
                  <a:pt x="1759" y="13565"/>
                </a:lnTo>
                <a:lnTo>
                  <a:pt x="0" y="22250"/>
                </a:lnTo>
                <a:lnTo>
                  <a:pt x="1759" y="30865"/>
                </a:lnTo>
                <a:lnTo>
                  <a:pt x="6553" y="37932"/>
                </a:lnTo>
                <a:lnTo>
                  <a:pt x="13655" y="42712"/>
                </a:lnTo>
                <a:lnTo>
                  <a:pt x="22341" y="44470"/>
                </a:lnTo>
                <a:lnTo>
                  <a:pt x="30957" y="42712"/>
                </a:lnTo>
                <a:lnTo>
                  <a:pt x="38023" y="37932"/>
                </a:lnTo>
                <a:lnTo>
                  <a:pt x="42804" y="30865"/>
                </a:lnTo>
                <a:lnTo>
                  <a:pt x="44561" y="22250"/>
                </a:lnTo>
                <a:lnTo>
                  <a:pt x="42804" y="13565"/>
                </a:lnTo>
                <a:lnTo>
                  <a:pt x="38023" y="6496"/>
                </a:lnTo>
                <a:lnTo>
                  <a:pt x="30957" y="1740"/>
                </a:lnTo>
                <a:lnTo>
                  <a:pt x="22341" y="0"/>
                </a:lnTo>
                <a:close/>
              </a:path>
            </a:pathLst>
          </a:custGeom>
          <a:solidFill>
            <a:srgbClr val="CCFF32"/>
          </a:solidFill>
        </p:spPr>
        <p:txBody>
          <a:bodyPr wrap="square" lIns="0" tIns="0" rIns="0" bIns="0" rtlCol="0"/>
          <a:lstStyle/>
          <a:p>
            <a:endParaRPr/>
          </a:p>
        </p:txBody>
      </p:sp>
      <p:sp>
        <p:nvSpPr>
          <p:cNvPr id="54" name="object 54"/>
          <p:cNvSpPr/>
          <p:nvPr/>
        </p:nvSpPr>
        <p:spPr>
          <a:xfrm>
            <a:off x="6656192" y="2804799"/>
            <a:ext cx="57785" cy="57150"/>
          </a:xfrm>
          <a:custGeom>
            <a:avLst/>
            <a:gdLst/>
            <a:ahLst/>
            <a:cxnLst/>
            <a:rect l="l" t="t" r="r" b="b"/>
            <a:pathLst>
              <a:path w="57784" h="57150">
                <a:moveTo>
                  <a:pt x="28712" y="0"/>
                </a:moveTo>
                <a:lnTo>
                  <a:pt x="17526" y="2250"/>
                </a:lnTo>
                <a:lnTo>
                  <a:pt x="8401" y="8382"/>
                </a:lnTo>
                <a:lnTo>
                  <a:pt x="2253" y="17462"/>
                </a:lnTo>
                <a:lnTo>
                  <a:pt x="0" y="28559"/>
                </a:lnTo>
                <a:lnTo>
                  <a:pt x="2253" y="39674"/>
                </a:lnTo>
                <a:lnTo>
                  <a:pt x="8401" y="48764"/>
                </a:lnTo>
                <a:lnTo>
                  <a:pt x="17526" y="54898"/>
                </a:lnTo>
                <a:lnTo>
                  <a:pt x="28712" y="57150"/>
                </a:lnTo>
                <a:lnTo>
                  <a:pt x="39822" y="54898"/>
                </a:lnTo>
                <a:lnTo>
                  <a:pt x="48901" y="48764"/>
                </a:lnTo>
                <a:lnTo>
                  <a:pt x="55025" y="39674"/>
                </a:lnTo>
                <a:lnTo>
                  <a:pt x="57271" y="28559"/>
                </a:lnTo>
                <a:lnTo>
                  <a:pt x="55025" y="17462"/>
                </a:lnTo>
                <a:lnTo>
                  <a:pt x="48901" y="8382"/>
                </a:lnTo>
                <a:lnTo>
                  <a:pt x="39822" y="2250"/>
                </a:lnTo>
                <a:lnTo>
                  <a:pt x="28712" y="0"/>
                </a:lnTo>
                <a:close/>
              </a:path>
            </a:pathLst>
          </a:custGeom>
          <a:solidFill>
            <a:srgbClr val="CCFF32"/>
          </a:solidFill>
        </p:spPr>
        <p:txBody>
          <a:bodyPr wrap="square" lIns="0" tIns="0" rIns="0" bIns="0" rtlCol="0"/>
          <a:lstStyle/>
          <a:p>
            <a:endParaRPr/>
          </a:p>
        </p:txBody>
      </p:sp>
      <p:sp>
        <p:nvSpPr>
          <p:cNvPr id="55" name="object 55"/>
          <p:cNvSpPr/>
          <p:nvPr/>
        </p:nvSpPr>
        <p:spPr>
          <a:xfrm>
            <a:off x="6680088" y="3394831"/>
            <a:ext cx="149860" cy="149225"/>
          </a:xfrm>
          <a:custGeom>
            <a:avLst/>
            <a:gdLst/>
            <a:ahLst/>
            <a:cxnLst/>
            <a:rect l="l" t="t" r="r" b="b"/>
            <a:pathLst>
              <a:path w="149859" h="149225">
                <a:moveTo>
                  <a:pt x="74676" y="0"/>
                </a:moveTo>
                <a:lnTo>
                  <a:pt x="45584" y="5862"/>
                </a:lnTo>
                <a:lnTo>
                  <a:pt x="21850" y="21846"/>
                </a:lnTo>
                <a:lnTo>
                  <a:pt x="5860" y="45545"/>
                </a:lnTo>
                <a:lnTo>
                  <a:pt x="0" y="74554"/>
                </a:lnTo>
                <a:lnTo>
                  <a:pt x="5860" y="103562"/>
                </a:lnTo>
                <a:lnTo>
                  <a:pt x="21850" y="127261"/>
                </a:lnTo>
                <a:lnTo>
                  <a:pt x="45584" y="143245"/>
                </a:lnTo>
                <a:lnTo>
                  <a:pt x="74676" y="149108"/>
                </a:lnTo>
                <a:lnTo>
                  <a:pt x="103773" y="143245"/>
                </a:lnTo>
                <a:lnTo>
                  <a:pt x="127551" y="127261"/>
                </a:lnTo>
                <a:lnTo>
                  <a:pt x="143590" y="103562"/>
                </a:lnTo>
                <a:lnTo>
                  <a:pt x="149473" y="74554"/>
                </a:lnTo>
                <a:lnTo>
                  <a:pt x="143590" y="45545"/>
                </a:lnTo>
                <a:lnTo>
                  <a:pt x="127551" y="21846"/>
                </a:lnTo>
                <a:lnTo>
                  <a:pt x="103773" y="5862"/>
                </a:lnTo>
                <a:lnTo>
                  <a:pt x="74676" y="0"/>
                </a:lnTo>
                <a:close/>
              </a:path>
            </a:pathLst>
          </a:custGeom>
          <a:solidFill>
            <a:srgbClr val="CCFF32"/>
          </a:solidFill>
        </p:spPr>
        <p:txBody>
          <a:bodyPr wrap="square" lIns="0" tIns="0" rIns="0" bIns="0" rtlCol="0"/>
          <a:lstStyle/>
          <a:p>
            <a:endParaRPr/>
          </a:p>
        </p:txBody>
      </p:sp>
      <p:sp>
        <p:nvSpPr>
          <p:cNvPr id="56" name="object 56"/>
          <p:cNvSpPr/>
          <p:nvPr/>
        </p:nvSpPr>
        <p:spPr>
          <a:xfrm>
            <a:off x="6587886" y="3204453"/>
            <a:ext cx="165735" cy="165100"/>
          </a:xfrm>
          <a:custGeom>
            <a:avLst/>
            <a:gdLst/>
            <a:ahLst/>
            <a:cxnLst/>
            <a:rect l="l" t="t" r="r" b="b"/>
            <a:pathLst>
              <a:path w="165734" h="165100">
                <a:moveTo>
                  <a:pt x="82661" y="0"/>
                </a:moveTo>
                <a:lnTo>
                  <a:pt x="50509" y="6489"/>
                </a:lnTo>
                <a:lnTo>
                  <a:pt x="24231" y="24185"/>
                </a:lnTo>
                <a:lnTo>
                  <a:pt x="6503" y="50432"/>
                </a:lnTo>
                <a:lnTo>
                  <a:pt x="0" y="82570"/>
                </a:lnTo>
                <a:lnTo>
                  <a:pt x="6503" y="114671"/>
                </a:lnTo>
                <a:lnTo>
                  <a:pt x="24231" y="140867"/>
                </a:lnTo>
                <a:lnTo>
                  <a:pt x="50509" y="158518"/>
                </a:lnTo>
                <a:lnTo>
                  <a:pt x="82661" y="164988"/>
                </a:lnTo>
                <a:lnTo>
                  <a:pt x="114819" y="158518"/>
                </a:lnTo>
                <a:lnTo>
                  <a:pt x="141107" y="140867"/>
                </a:lnTo>
                <a:lnTo>
                  <a:pt x="158845" y="114671"/>
                </a:lnTo>
                <a:lnTo>
                  <a:pt x="165354" y="82570"/>
                </a:lnTo>
                <a:lnTo>
                  <a:pt x="158845" y="50432"/>
                </a:lnTo>
                <a:lnTo>
                  <a:pt x="141107" y="24185"/>
                </a:lnTo>
                <a:lnTo>
                  <a:pt x="114819" y="6489"/>
                </a:lnTo>
                <a:lnTo>
                  <a:pt x="82661" y="0"/>
                </a:lnTo>
                <a:close/>
              </a:path>
            </a:pathLst>
          </a:custGeom>
          <a:solidFill>
            <a:srgbClr val="CCFF32"/>
          </a:solidFill>
        </p:spPr>
        <p:txBody>
          <a:bodyPr wrap="square" lIns="0" tIns="0" rIns="0" bIns="0" rtlCol="0"/>
          <a:lstStyle/>
          <a:p>
            <a:endParaRPr/>
          </a:p>
        </p:txBody>
      </p:sp>
      <p:sp>
        <p:nvSpPr>
          <p:cNvPr id="57" name="object 57"/>
          <p:cNvSpPr/>
          <p:nvPr/>
        </p:nvSpPr>
        <p:spPr>
          <a:xfrm>
            <a:off x="6661038" y="3315583"/>
            <a:ext cx="80010" cy="79375"/>
          </a:xfrm>
          <a:custGeom>
            <a:avLst/>
            <a:gdLst/>
            <a:ahLst/>
            <a:cxnLst/>
            <a:rect l="l" t="t" r="r" b="b"/>
            <a:pathLst>
              <a:path w="80009" h="79375">
                <a:moveTo>
                  <a:pt x="39745" y="0"/>
                </a:moveTo>
                <a:lnTo>
                  <a:pt x="24264" y="3118"/>
                </a:lnTo>
                <a:lnTo>
                  <a:pt x="11631" y="11616"/>
                </a:lnTo>
                <a:lnTo>
                  <a:pt x="3119" y="24213"/>
                </a:lnTo>
                <a:lnTo>
                  <a:pt x="0" y="39624"/>
                </a:lnTo>
                <a:lnTo>
                  <a:pt x="3119" y="55034"/>
                </a:lnTo>
                <a:lnTo>
                  <a:pt x="11631" y="67631"/>
                </a:lnTo>
                <a:lnTo>
                  <a:pt x="24264" y="76129"/>
                </a:lnTo>
                <a:lnTo>
                  <a:pt x="39745" y="79248"/>
                </a:lnTo>
                <a:lnTo>
                  <a:pt x="55227" y="76129"/>
                </a:lnTo>
                <a:lnTo>
                  <a:pt x="67859" y="67631"/>
                </a:lnTo>
                <a:lnTo>
                  <a:pt x="76371" y="55034"/>
                </a:lnTo>
                <a:lnTo>
                  <a:pt x="79491" y="39624"/>
                </a:lnTo>
                <a:lnTo>
                  <a:pt x="76371" y="24213"/>
                </a:lnTo>
                <a:lnTo>
                  <a:pt x="67859" y="11616"/>
                </a:lnTo>
                <a:lnTo>
                  <a:pt x="55227" y="3118"/>
                </a:lnTo>
                <a:lnTo>
                  <a:pt x="39745" y="0"/>
                </a:lnTo>
                <a:close/>
              </a:path>
            </a:pathLst>
          </a:custGeom>
          <a:solidFill>
            <a:srgbClr val="CCFF32"/>
          </a:solidFill>
        </p:spPr>
        <p:txBody>
          <a:bodyPr wrap="square" lIns="0" tIns="0" rIns="0" bIns="0" rtlCol="0"/>
          <a:lstStyle/>
          <a:p>
            <a:endParaRPr/>
          </a:p>
        </p:txBody>
      </p:sp>
      <p:sp>
        <p:nvSpPr>
          <p:cNvPr id="58" name="object 58"/>
          <p:cNvSpPr/>
          <p:nvPr/>
        </p:nvSpPr>
        <p:spPr>
          <a:xfrm>
            <a:off x="6824715" y="5104769"/>
            <a:ext cx="29209" cy="28575"/>
          </a:xfrm>
          <a:custGeom>
            <a:avLst/>
            <a:gdLst/>
            <a:ahLst/>
            <a:cxnLst/>
            <a:rect l="l" t="t" r="r" b="b"/>
            <a:pathLst>
              <a:path w="29209" h="28575">
                <a:moveTo>
                  <a:pt x="22250" y="0"/>
                </a:moveTo>
                <a:lnTo>
                  <a:pt x="6492" y="0"/>
                </a:lnTo>
                <a:lnTo>
                  <a:pt x="0" y="6477"/>
                </a:lnTo>
                <a:lnTo>
                  <a:pt x="0" y="22216"/>
                </a:lnTo>
                <a:lnTo>
                  <a:pt x="6492" y="28575"/>
                </a:lnTo>
                <a:lnTo>
                  <a:pt x="22250" y="28575"/>
                </a:lnTo>
                <a:lnTo>
                  <a:pt x="28590" y="22216"/>
                </a:lnTo>
                <a:lnTo>
                  <a:pt x="28590" y="6477"/>
                </a:lnTo>
                <a:lnTo>
                  <a:pt x="22250" y="0"/>
                </a:lnTo>
                <a:close/>
              </a:path>
            </a:pathLst>
          </a:custGeom>
          <a:solidFill>
            <a:srgbClr val="CCFF32"/>
          </a:solidFill>
        </p:spPr>
        <p:txBody>
          <a:bodyPr wrap="square" lIns="0" tIns="0" rIns="0" bIns="0" rtlCol="0"/>
          <a:lstStyle/>
          <a:p>
            <a:endParaRPr/>
          </a:p>
        </p:txBody>
      </p:sp>
      <p:sp>
        <p:nvSpPr>
          <p:cNvPr id="59" name="object 59"/>
          <p:cNvSpPr/>
          <p:nvPr/>
        </p:nvSpPr>
        <p:spPr>
          <a:xfrm>
            <a:off x="6773936" y="4770120"/>
            <a:ext cx="44450" cy="44450"/>
          </a:xfrm>
          <a:custGeom>
            <a:avLst/>
            <a:gdLst/>
            <a:ahLst/>
            <a:cxnLst/>
            <a:rect l="l" t="t" r="r" b="b"/>
            <a:pathLst>
              <a:path w="44450" h="44450">
                <a:moveTo>
                  <a:pt x="22219" y="0"/>
                </a:moveTo>
                <a:lnTo>
                  <a:pt x="13553" y="1740"/>
                </a:lnTo>
                <a:lnTo>
                  <a:pt x="6492" y="6493"/>
                </a:lnTo>
                <a:lnTo>
                  <a:pt x="1740" y="13556"/>
                </a:lnTo>
                <a:lnTo>
                  <a:pt x="0" y="22229"/>
                </a:lnTo>
                <a:lnTo>
                  <a:pt x="1740" y="30843"/>
                </a:lnTo>
                <a:lnTo>
                  <a:pt x="6492" y="37909"/>
                </a:lnTo>
                <a:lnTo>
                  <a:pt x="13553" y="42689"/>
                </a:lnTo>
                <a:lnTo>
                  <a:pt x="22219" y="44445"/>
                </a:lnTo>
                <a:lnTo>
                  <a:pt x="30886" y="42689"/>
                </a:lnTo>
                <a:lnTo>
                  <a:pt x="37947" y="37909"/>
                </a:lnTo>
                <a:lnTo>
                  <a:pt x="42699" y="30843"/>
                </a:lnTo>
                <a:lnTo>
                  <a:pt x="44439" y="22229"/>
                </a:lnTo>
                <a:lnTo>
                  <a:pt x="42699" y="13556"/>
                </a:lnTo>
                <a:lnTo>
                  <a:pt x="37947" y="6493"/>
                </a:lnTo>
                <a:lnTo>
                  <a:pt x="30886" y="1740"/>
                </a:lnTo>
                <a:lnTo>
                  <a:pt x="22219" y="0"/>
                </a:lnTo>
                <a:close/>
              </a:path>
            </a:pathLst>
          </a:custGeom>
          <a:solidFill>
            <a:srgbClr val="CCFF32"/>
          </a:solidFill>
        </p:spPr>
        <p:txBody>
          <a:bodyPr wrap="square" lIns="0" tIns="0" rIns="0" bIns="0" rtlCol="0"/>
          <a:lstStyle/>
          <a:p>
            <a:endParaRPr/>
          </a:p>
        </p:txBody>
      </p:sp>
      <p:sp>
        <p:nvSpPr>
          <p:cNvPr id="60" name="object 60"/>
          <p:cNvSpPr/>
          <p:nvPr/>
        </p:nvSpPr>
        <p:spPr>
          <a:xfrm>
            <a:off x="6613276" y="2552577"/>
            <a:ext cx="57785" cy="57150"/>
          </a:xfrm>
          <a:custGeom>
            <a:avLst/>
            <a:gdLst/>
            <a:ahLst/>
            <a:cxnLst/>
            <a:rect l="l" t="t" r="r" b="b"/>
            <a:pathLst>
              <a:path w="57784" h="57150">
                <a:moveTo>
                  <a:pt x="28712" y="0"/>
                </a:moveTo>
                <a:lnTo>
                  <a:pt x="17526" y="2250"/>
                </a:lnTo>
                <a:lnTo>
                  <a:pt x="8401" y="8382"/>
                </a:lnTo>
                <a:lnTo>
                  <a:pt x="2253" y="17462"/>
                </a:lnTo>
                <a:lnTo>
                  <a:pt x="0" y="28559"/>
                </a:lnTo>
                <a:lnTo>
                  <a:pt x="2253" y="39674"/>
                </a:lnTo>
                <a:lnTo>
                  <a:pt x="8401" y="48764"/>
                </a:lnTo>
                <a:lnTo>
                  <a:pt x="17526" y="54898"/>
                </a:lnTo>
                <a:lnTo>
                  <a:pt x="28712" y="57150"/>
                </a:lnTo>
                <a:lnTo>
                  <a:pt x="39809" y="54898"/>
                </a:lnTo>
                <a:lnTo>
                  <a:pt x="48889" y="48764"/>
                </a:lnTo>
                <a:lnTo>
                  <a:pt x="55021" y="39674"/>
                </a:lnTo>
                <a:lnTo>
                  <a:pt x="57271" y="28559"/>
                </a:lnTo>
                <a:lnTo>
                  <a:pt x="55021" y="17462"/>
                </a:lnTo>
                <a:lnTo>
                  <a:pt x="48889" y="8382"/>
                </a:lnTo>
                <a:lnTo>
                  <a:pt x="39809" y="2250"/>
                </a:lnTo>
                <a:lnTo>
                  <a:pt x="28712" y="0"/>
                </a:lnTo>
                <a:close/>
              </a:path>
            </a:pathLst>
          </a:custGeom>
          <a:solidFill>
            <a:srgbClr val="CCFF32"/>
          </a:solidFill>
        </p:spPr>
        <p:txBody>
          <a:bodyPr wrap="square" lIns="0" tIns="0" rIns="0" bIns="0" rtlCol="0"/>
          <a:lstStyle/>
          <a:p>
            <a:endParaRPr/>
          </a:p>
        </p:txBody>
      </p:sp>
      <p:sp>
        <p:nvSpPr>
          <p:cNvPr id="61" name="object 61"/>
          <p:cNvSpPr/>
          <p:nvPr/>
        </p:nvSpPr>
        <p:spPr>
          <a:xfrm>
            <a:off x="6649852" y="3778757"/>
            <a:ext cx="149860" cy="149225"/>
          </a:xfrm>
          <a:custGeom>
            <a:avLst/>
            <a:gdLst/>
            <a:ahLst/>
            <a:cxnLst/>
            <a:rect l="l" t="t" r="r" b="b"/>
            <a:pathLst>
              <a:path w="149859" h="149225">
                <a:moveTo>
                  <a:pt x="74797" y="0"/>
                </a:moveTo>
                <a:lnTo>
                  <a:pt x="45699" y="5861"/>
                </a:lnTo>
                <a:lnTo>
                  <a:pt x="21922" y="21841"/>
                </a:lnTo>
                <a:lnTo>
                  <a:pt x="5883" y="45537"/>
                </a:lnTo>
                <a:lnTo>
                  <a:pt x="0" y="74544"/>
                </a:lnTo>
                <a:lnTo>
                  <a:pt x="5883" y="103553"/>
                </a:lnTo>
                <a:lnTo>
                  <a:pt x="21922" y="127254"/>
                </a:lnTo>
                <a:lnTo>
                  <a:pt x="45699" y="143238"/>
                </a:lnTo>
                <a:lnTo>
                  <a:pt x="74797" y="149102"/>
                </a:lnTo>
                <a:lnTo>
                  <a:pt x="103825" y="143238"/>
                </a:lnTo>
                <a:lnTo>
                  <a:pt x="127566" y="127254"/>
                </a:lnTo>
                <a:lnTo>
                  <a:pt x="143592" y="103553"/>
                </a:lnTo>
                <a:lnTo>
                  <a:pt x="149473" y="74544"/>
                </a:lnTo>
                <a:lnTo>
                  <a:pt x="143592" y="45537"/>
                </a:lnTo>
                <a:lnTo>
                  <a:pt x="127566" y="21841"/>
                </a:lnTo>
                <a:lnTo>
                  <a:pt x="103825" y="5861"/>
                </a:lnTo>
                <a:lnTo>
                  <a:pt x="74797" y="0"/>
                </a:lnTo>
                <a:close/>
              </a:path>
            </a:pathLst>
          </a:custGeom>
          <a:solidFill>
            <a:srgbClr val="CCFF32"/>
          </a:solidFill>
        </p:spPr>
        <p:txBody>
          <a:bodyPr wrap="square" lIns="0" tIns="0" rIns="0" bIns="0" rtlCol="0"/>
          <a:lstStyle/>
          <a:p>
            <a:endParaRPr/>
          </a:p>
        </p:txBody>
      </p:sp>
      <p:sp>
        <p:nvSpPr>
          <p:cNvPr id="62" name="object 62"/>
          <p:cNvSpPr/>
          <p:nvPr/>
        </p:nvSpPr>
        <p:spPr>
          <a:xfrm>
            <a:off x="6579992" y="3478895"/>
            <a:ext cx="165735" cy="165100"/>
          </a:xfrm>
          <a:custGeom>
            <a:avLst/>
            <a:gdLst/>
            <a:ahLst/>
            <a:cxnLst/>
            <a:rect l="l" t="t" r="r" b="b"/>
            <a:pathLst>
              <a:path w="165734" h="165100">
                <a:moveTo>
                  <a:pt x="82570" y="0"/>
                </a:moveTo>
                <a:lnTo>
                  <a:pt x="50432" y="6489"/>
                </a:lnTo>
                <a:lnTo>
                  <a:pt x="24185" y="24185"/>
                </a:lnTo>
                <a:lnTo>
                  <a:pt x="6489" y="50432"/>
                </a:lnTo>
                <a:lnTo>
                  <a:pt x="0" y="82570"/>
                </a:lnTo>
                <a:lnTo>
                  <a:pt x="6489" y="114620"/>
                </a:lnTo>
                <a:lnTo>
                  <a:pt x="24185" y="140821"/>
                </a:lnTo>
                <a:lnTo>
                  <a:pt x="50432" y="158501"/>
                </a:lnTo>
                <a:lnTo>
                  <a:pt x="82570" y="164988"/>
                </a:lnTo>
                <a:lnTo>
                  <a:pt x="114774" y="158501"/>
                </a:lnTo>
                <a:lnTo>
                  <a:pt x="141046" y="140821"/>
                </a:lnTo>
                <a:lnTo>
                  <a:pt x="158745" y="114620"/>
                </a:lnTo>
                <a:lnTo>
                  <a:pt x="165232" y="82570"/>
                </a:lnTo>
                <a:lnTo>
                  <a:pt x="158745" y="50432"/>
                </a:lnTo>
                <a:lnTo>
                  <a:pt x="141046" y="24185"/>
                </a:lnTo>
                <a:lnTo>
                  <a:pt x="114774" y="6489"/>
                </a:lnTo>
                <a:lnTo>
                  <a:pt x="82570" y="0"/>
                </a:lnTo>
                <a:close/>
              </a:path>
            </a:pathLst>
          </a:custGeom>
          <a:solidFill>
            <a:srgbClr val="CCFF32"/>
          </a:solidFill>
        </p:spPr>
        <p:txBody>
          <a:bodyPr wrap="square" lIns="0" tIns="0" rIns="0" bIns="0" rtlCol="0"/>
          <a:lstStyle/>
          <a:p>
            <a:endParaRPr/>
          </a:p>
        </p:txBody>
      </p:sp>
      <p:sp>
        <p:nvSpPr>
          <p:cNvPr id="63" name="object 63"/>
          <p:cNvSpPr/>
          <p:nvPr/>
        </p:nvSpPr>
        <p:spPr>
          <a:xfrm>
            <a:off x="6592702" y="3350392"/>
            <a:ext cx="80010" cy="79375"/>
          </a:xfrm>
          <a:custGeom>
            <a:avLst/>
            <a:gdLst/>
            <a:ahLst/>
            <a:cxnLst/>
            <a:rect l="l" t="t" r="r" b="b"/>
            <a:pathLst>
              <a:path w="80009" h="79375">
                <a:moveTo>
                  <a:pt x="39745" y="0"/>
                </a:moveTo>
                <a:lnTo>
                  <a:pt x="24264" y="3119"/>
                </a:lnTo>
                <a:lnTo>
                  <a:pt x="11631" y="11631"/>
                </a:lnTo>
                <a:lnTo>
                  <a:pt x="3119" y="24264"/>
                </a:lnTo>
                <a:lnTo>
                  <a:pt x="0" y="39745"/>
                </a:lnTo>
                <a:lnTo>
                  <a:pt x="3119" y="55156"/>
                </a:lnTo>
                <a:lnTo>
                  <a:pt x="11631" y="67753"/>
                </a:lnTo>
                <a:lnTo>
                  <a:pt x="24264" y="76251"/>
                </a:lnTo>
                <a:lnTo>
                  <a:pt x="39745" y="79369"/>
                </a:lnTo>
                <a:lnTo>
                  <a:pt x="55175" y="76251"/>
                </a:lnTo>
                <a:lnTo>
                  <a:pt x="67814" y="67753"/>
                </a:lnTo>
                <a:lnTo>
                  <a:pt x="76354" y="55156"/>
                </a:lnTo>
                <a:lnTo>
                  <a:pt x="79491" y="39745"/>
                </a:lnTo>
                <a:lnTo>
                  <a:pt x="76354" y="24264"/>
                </a:lnTo>
                <a:lnTo>
                  <a:pt x="67814" y="11631"/>
                </a:lnTo>
                <a:lnTo>
                  <a:pt x="55175" y="3119"/>
                </a:lnTo>
                <a:lnTo>
                  <a:pt x="39745" y="0"/>
                </a:lnTo>
                <a:close/>
              </a:path>
            </a:pathLst>
          </a:custGeom>
          <a:solidFill>
            <a:srgbClr val="CCFF32"/>
          </a:solidFill>
        </p:spPr>
        <p:txBody>
          <a:bodyPr wrap="square" lIns="0" tIns="0" rIns="0" bIns="0" rtlCol="0"/>
          <a:lstStyle/>
          <a:p>
            <a:endParaRPr/>
          </a:p>
        </p:txBody>
      </p:sp>
      <p:sp>
        <p:nvSpPr>
          <p:cNvPr id="64" name="object 64"/>
          <p:cNvSpPr/>
          <p:nvPr/>
        </p:nvSpPr>
        <p:spPr>
          <a:xfrm>
            <a:off x="6905762" y="5161919"/>
            <a:ext cx="29209" cy="28575"/>
          </a:xfrm>
          <a:custGeom>
            <a:avLst/>
            <a:gdLst/>
            <a:ahLst/>
            <a:cxnLst/>
            <a:rect l="l" t="t" r="r" b="b"/>
            <a:pathLst>
              <a:path w="29209" h="28575">
                <a:moveTo>
                  <a:pt x="22219" y="0"/>
                </a:moveTo>
                <a:lnTo>
                  <a:pt x="6461" y="0"/>
                </a:lnTo>
                <a:lnTo>
                  <a:pt x="0" y="6345"/>
                </a:lnTo>
                <a:lnTo>
                  <a:pt x="0" y="22098"/>
                </a:lnTo>
                <a:lnTo>
                  <a:pt x="6461" y="28575"/>
                </a:lnTo>
                <a:lnTo>
                  <a:pt x="22219" y="28575"/>
                </a:lnTo>
                <a:lnTo>
                  <a:pt x="28681" y="22098"/>
                </a:lnTo>
                <a:lnTo>
                  <a:pt x="28681" y="6345"/>
                </a:lnTo>
                <a:lnTo>
                  <a:pt x="22219" y="0"/>
                </a:lnTo>
                <a:close/>
              </a:path>
            </a:pathLst>
          </a:custGeom>
          <a:solidFill>
            <a:srgbClr val="CCFF32"/>
          </a:solidFill>
        </p:spPr>
        <p:txBody>
          <a:bodyPr wrap="square" lIns="0" tIns="0" rIns="0" bIns="0" rtlCol="0"/>
          <a:lstStyle/>
          <a:p>
            <a:endParaRPr/>
          </a:p>
        </p:txBody>
      </p:sp>
      <p:sp>
        <p:nvSpPr>
          <p:cNvPr id="65" name="object 65"/>
          <p:cNvSpPr/>
          <p:nvPr/>
        </p:nvSpPr>
        <p:spPr>
          <a:xfrm>
            <a:off x="6630802" y="3704203"/>
            <a:ext cx="45085" cy="44450"/>
          </a:xfrm>
          <a:custGeom>
            <a:avLst/>
            <a:gdLst/>
            <a:ahLst/>
            <a:cxnLst/>
            <a:rect l="l" t="t" r="r" b="b"/>
            <a:pathLst>
              <a:path w="45084" h="44450">
                <a:moveTo>
                  <a:pt x="22219" y="0"/>
                </a:moveTo>
                <a:lnTo>
                  <a:pt x="13604" y="1740"/>
                </a:lnTo>
                <a:lnTo>
                  <a:pt x="6537" y="6492"/>
                </a:lnTo>
                <a:lnTo>
                  <a:pt x="1757" y="13553"/>
                </a:lnTo>
                <a:lnTo>
                  <a:pt x="0" y="22219"/>
                </a:lnTo>
                <a:lnTo>
                  <a:pt x="1757" y="30816"/>
                </a:lnTo>
                <a:lnTo>
                  <a:pt x="6537" y="37840"/>
                </a:lnTo>
                <a:lnTo>
                  <a:pt x="13604" y="42579"/>
                </a:lnTo>
                <a:lnTo>
                  <a:pt x="22219" y="44317"/>
                </a:lnTo>
                <a:lnTo>
                  <a:pt x="30905" y="42579"/>
                </a:lnTo>
                <a:lnTo>
                  <a:pt x="38008" y="37840"/>
                </a:lnTo>
                <a:lnTo>
                  <a:pt x="42802" y="30816"/>
                </a:lnTo>
                <a:lnTo>
                  <a:pt x="44561" y="22219"/>
                </a:lnTo>
                <a:lnTo>
                  <a:pt x="42802" y="13553"/>
                </a:lnTo>
                <a:lnTo>
                  <a:pt x="38008" y="6492"/>
                </a:lnTo>
                <a:lnTo>
                  <a:pt x="30905" y="1740"/>
                </a:lnTo>
                <a:lnTo>
                  <a:pt x="22219" y="0"/>
                </a:lnTo>
                <a:close/>
              </a:path>
            </a:pathLst>
          </a:custGeom>
          <a:solidFill>
            <a:srgbClr val="CCFF32"/>
          </a:solidFill>
        </p:spPr>
        <p:txBody>
          <a:bodyPr wrap="square" lIns="0" tIns="0" rIns="0" bIns="0" rtlCol="0"/>
          <a:lstStyle/>
          <a:p>
            <a:endParaRPr/>
          </a:p>
        </p:txBody>
      </p:sp>
      <p:sp>
        <p:nvSpPr>
          <p:cNvPr id="66" name="object 66"/>
          <p:cNvSpPr/>
          <p:nvPr/>
        </p:nvSpPr>
        <p:spPr>
          <a:xfrm>
            <a:off x="6646682" y="3137915"/>
            <a:ext cx="57785" cy="57150"/>
          </a:xfrm>
          <a:custGeom>
            <a:avLst/>
            <a:gdLst/>
            <a:ahLst/>
            <a:cxnLst/>
            <a:rect l="l" t="t" r="r" b="b"/>
            <a:pathLst>
              <a:path w="57784" h="57150">
                <a:moveTo>
                  <a:pt x="28681" y="0"/>
                </a:moveTo>
                <a:lnTo>
                  <a:pt x="17513" y="2250"/>
                </a:lnTo>
                <a:lnTo>
                  <a:pt x="8397" y="8382"/>
                </a:lnTo>
                <a:lnTo>
                  <a:pt x="2252" y="17462"/>
                </a:lnTo>
                <a:lnTo>
                  <a:pt x="0" y="28559"/>
                </a:lnTo>
                <a:lnTo>
                  <a:pt x="2252" y="39655"/>
                </a:lnTo>
                <a:lnTo>
                  <a:pt x="8397" y="48703"/>
                </a:lnTo>
                <a:lnTo>
                  <a:pt x="17513" y="54795"/>
                </a:lnTo>
                <a:lnTo>
                  <a:pt x="28681" y="57028"/>
                </a:lnTo>
                <a:lnTo>
                  <a:pt x="39796" y="54795"/>
                </a:lnTo>
                <a:lnTo>
                  <a:pt x="48886" y="48703"/>
                </a:lnTo>
                <a:lnTo>
                  <a:pt x="55020" y="39655"/>
                </a:lnTo>
                <a:lnTo>
                  <a:pt x="57271" y="28559"/>
                </a:lnTo>
                <a:lnTo>
                  <a:pt x="55020" y="17462"/>
                </a:lnTo>
                <a:lnTo>
                  <a:pt x="48886" y="8382"/>
                </a:lnTo>
                <a:lnTo>
                  <a:pt x="39796" y="2250"/>
                </a:lnTo>
                <a:lnTo>
                  <a:pt x="28681" y="0"/>
                </a:lnTo>
                <a:close/>
              </a:path>
            </a:pathLst>
          </a:custGeom>
          <a:solidFill>
            <a:srgbClr val="CCFF32"/>
          </a:solidFill>
        </p:spPr>
        <p:txBody>
          <a:bodyPr wrap="square" lIns="0" tIns="0" rIns="0" bIns="0" rtlCol="0"/>
          <a:lstStyle/>
          <a:p>
            <a:endParaRPr/>
          </a:p>
        </p:txBody>
      </p:sp>
      <p:sp>
        <p:nvSpPr>
          <p:cNvPr id="67" name="object 67"/>
          <p:cNvSpPr/>
          <p:nvPr/>
        </p:nvSpPr>
        <p:spPr>
          <a:xfrm>
            <a:off x="6796156" y="4876419"/>
            <a:ext cx="149860" cy="149225"/>
          </a:xfrm>
          <a:custGeom>
            <a:avLst/>
            <a:gdLst/>
            <a:ahLst/>
            <a:cxnLst/>
            <a:rect l="l" t="t" r="r" b="b"/>
            <a:pathLst>
              <a:path w="149859" h="149225">
                <a:moveTo>
                  <a:pt x="74676" y="0"/>
                </a:moveTo>
                <a:lnTo>
                  <a:pt x="45597" y="5844"/>
                </a:lnTo>
                <a:lnTo>
                  <a:pt x="21861" y="21797"/>
                </a:lnTo>
                <a:lnTo>
                  <a:pt x="5864" y="45487"/>
                </a:lnTo>
                <a:lnTo>
                  <a:pt x="0" y="74544"/>
                </a:lnTo>
                <a:lnTo>
                  <a:pt x="5864" y="103553"/>
                </a:lnTo>
                <a:lnTo>
                  <a:pt x="21861" y="127254"/>
                </a:lnTo>
                <a:lnTo>
                  <a:pt x="45597" y="143238"/>
                </a:lnTo>
                <a:lnTo>
                  <a:pt x="74676" y="149102"/>
                </a:lnTo>
                <a:lnTo>
                  <a:pt x="103754" y="143238"/>
                </a:lnTo>
                <a:lnTo>
                  <a:pt x="127490" y="127254"/>
                </a:lnTo>
                <a:lnTo>
                  <a:pt x="143487" y="103553"/>
                </a:lnTo>
                <a:lnTo>
                  <a:pt x="149352" y="74544"/>
                </a:lnTo>
                <a:lnTo>
                  <a:pt x="143487" y="45487"/>
                </a:lnTo>
                <a:lnTo>
                  <a:pt x="127490" y="21797"/>
                </a:lnTo>
                <a:lnTo>
                  <a:pt x="103754" y="5844"/>
                </a:lnTo>
                <a:lnTo>
                  <a:pt x="74676" y="0"/>
                </a:lnTo>
                <a:close/>
              </a:path>
            </a:pathLst>
          </a:custGeom>
          <a:solidFill>
            <a:srgbClr val="CCFF32"/>
          </a:solidFill>
        </p:spPr>
        <p:txBody>
          <a:bodyPr wrap="square" lIns="0" tIns="0" rIns="0" bIns="0" rtlCol="0"/>
          <a:lstStyle/>
          <a:p>
            <a:endParaRPr/>
          </a:p>
        </p:txBody>
      </p:sp>
      <p:sp>
        <p:nvSpPr>
          <p:cNvPr id="68" name="object 68"/>
          <p:cNvSpPr/>
          <p:nvPr/>
        </p:nvSpPr>
        <p:spPr>
          <a:xfrm>
            <a:off x="6683258" y="3504315"/>
            <a:ext cx="165735" cy="165100"/>
          </a:xfrm>
          <a:custGeom>
            <a:avLst/>
            <a:gdLst/>
            <a:ahLst/>
            <a:cxnLst/>
            <a:rect l="l" t="t" r="r" b="b"/>
            <a:pathLst>
              <a:path w="165734" h="165100">
                <a:moveTo>
                  <a:pt x="82661" y="0"/>
                </a:moveTo>
                <a:lnTo>
                  <a:pt x="50509" y="6482"/>
                </a:lnTo>
                <a:lnTo>
                  <a:pt x="24231" y="24155"/>
                </a:lnTo>
                <a:lnTo>
                  <a:pt x="6503" y="50354"/>
                </a:lnTo>
                <a:lnTo>
                  <a:pt x="0" y="82417"/>
                </a:lnTo>
                <a:lnTo>
                  <a:pt x="6503" y="114551"/>
                </a:lnTo>
                <a:lnTo>
                  <a:pt x="24231" y="140787"/>
                </a:lnTo>
                <a:lnTo>
                  <a:pt x="50509" y="158473"/>
                </a:lnTo>
                <a:lnTo>
                  <a:pt x="82661" y="164957"/>
                </a:lnTo>
                <a:lnTo>
                  <a:pt x="114819" y="158473"/>
                </a:lnTo>
                <a:lnTo>
                  <a:pt x="141107" y="140787"/>
                </a:lnTo>
                <a:lnTo>
                  <a:pt x="158845" y="114551"/>
                </a:lnTo>
                <a:lnTo>
                  <a:pt x="165354" y="82417"/>
                </a:lnTo>
                <a:lnTo>
                  <a:pt x="158845" y="50354"/>
                </a:lnTo>
                <a:lnTo>
                  <a:pt x="141107" y="24155"/>
                </a:lnTo>
                <a:lnTo>
                  <a:pt x="114819" y="6482"/>
                </a:lnTo>
                <a:lnTo>
                  <a:pt x="82661" y="0"/>
                </a:lnTo>
                <a:close/>
              </a:path>
            </a:pathLst>
          </a:custGeom>
          <a:solidFill>
            <a:srgbClr val="CCFF32"/>
          </a:solidFill>
        </p:spPr>
        <p:txBody>
          <a:bodyPr wrap="square" lIns="0" tIns="0" rIns="0" bIns="0" rtlCol="0"/>
          <a:lstStyle/>
          <a:p>
            <a:endParaRPr/>
          </a:p>
        </p:txBody>
      </p:sp>
      <p:sp>
        <p:nvSpPr>
          <p:cNvPr id="69" name="object 69"/>
          <p:cNvSpPr/>
          <p:nvPr/>
        </p:nvSpPr>
        <p:spPr>
          <a:xfrm>
            <a:off x="6697614" y="3618494"/>
            <a:ext cx="80010" cy="79375"/>
          </a:xfrm>
          <a:custGeom>
            <a:avLst/>
            <a:gdLst/>
            <a:ahLst/>
            <a:cxnLst/>
            <a:rect l="l" t="t" r="r" b="b"/>
            <a:pathLst>
              <a:path w="80009" h="79375">
                <a:moveTo>
                  <a:pt x="39745" y="0"/>
                </a:moveTo>
                <a:lnTo>
                  <a:pt x="24264" y="3119"/>
                </a:lnTo>
                <a:lnTo>
                  <a:pt x="11631" y="11631"/>
                </a:lnTo>
                <a:lnTo>
                  <a:pt x="3119" y="24264"/>
                </a:lnTo>
                <a:lnTo>
                  <a:pt x="0" y="39745"/>
                </a:lnTo>
                <a:lnTo>
                  <a:pt x="3119" y="55144"/>
                </a:lnTo>
                <a:lnTo>
                  <a:pt x="11631" y="67741"/>
                </a:lnTo>
                <a:lnTo>
                  <a:pt x="24264" y="76247"/>
                </a:lnTo>
                <a:lnTo>
                  <a:pt x="39745" y="79369"/>
                </a:lnTo>
                <a:lnTo>
                  <a:pt x="55227" y="76247"/>
                </a:lnTo>
                <a:lnTo>
                  <a:pt x="67859" y="67741"/>
                </a:lnTo>
                <a:lnTo>
                  <a:pt x="76371" y="55144"/>
                </a:lnTo>
                <a:lnTo>
                  <a:pt x="79491" y="39745"/>
                </a:lnTo>
                <a:lnTo>
                  <a:pt x="76371" y="24264"/>
                </a:lnTo>
                <a:lnTo>
                  <a:pt x="67859" y="11631"/>
                </a:lnTo>
                <a:lnTo>
                  <a:pt x="55227" y="3119"/>
                </a:lnTo>
                <a:lnTo>
                  <a:pt x="39745" y="0"/>
                </a:lnTo>
                <a:close/>
              </a:path>
            </a:pathLst>
          </a:custGeom>
          <a:solidFill>
            <a:srgbClr val="CCFF32"/>
          </a:solidFill>
        </p:spPr>
        <p:txBody>
          <a:bodyPr wrap="square" lIns="0" tIns="0" rIns="0" bIns="0" rtlCol="0"/>
          <a:lstStyle/>
          <a:p>
            <a:endParaRPr/>
          </a:p>
        </p:txBody>
      </p:sp>
      <p:sp>
        <p:nvSpPr>
          <p:cNvPr id="70" name="object 70"/>
          <p:cNvSpPr/>
          <p:nvPr/>
        </p:nvSpPr>
        <p:spPr>
          <a:xfrm>
            <a:off x="6891528" y="5014340"/>
            <a:ext cx="29209" cy="28575"/>
          </a:xfrm>
          <a:custGeom>
            <a:avLst/>
            <a:gdLst/>
            <a:ahLst/>
            <a:cxnLst/>
            <a:rect l="l" t="t" r="r" b="b"/>
            <a:pathLst>
              <a:path w="29209" h="28575">
                <a:moveTo>
                  <a:pt x="22219" y="0"/>
                </a:moveTo>
                <a:lnTo>
                  <a:pt x="6339" y="0"/>
                </a:lnTo>
                <a:lnTo>
                  <a:pt x="0" y="6477"/>
                </a:lnTo>
                <a:lnTo>
                  <a:pt x="0" y="22229"/>
                </a:lnTo>
                <a:lnTo>
                  <a:pt x="6339" y="28575"/>
                </a:lnTo>
                <a:lnTo>
                  <a:pt x="22219" y="28575"/>
                </a:lnTo>
                <a:lnTo>
                  <a:pt x="28590" y="22229"/>
                </a:lnTo>
                <a:lnTo>
                  <a:pt x="28590" y="6477"/>
                </a:lnTo>
                <a:lnTo>
                  <a:pt x="22219" y="0"/>
                </a:lnTo>
                <a:close/>
              </a:path>
            </a:pathLst>
          </a:custGeom>
          <a:solidFill>
            <a:srgbClr val="CCFF32"/>
          </a:solidFill>
        </p:spPr>
        <p:txBody>
          <a:bodyPr wrap="square" lIns="0" tIns="0" rIns="0" bIns="0" rtlCol="0"/>
          <a:lstStyle/>
          <a:p>
            <a:endParaRPr/>
          </a:p>
        </p:txBody>
      </p:sp>
      <p:sp>
        <p:nvSpPr>
          <p:cNvPr id="71" name="object 71"/>
          <p:cNvSpPr/>
          <p:nvPr/>
        </p:nvSpPr>
        <p:spPr>
          <a:xfrm>
            <a:off x="6683258" y="4024633"/>
            <a:ext cx="45085" cy="44450"/>
          </a:xfrm>
          <a:custGeom>
            <a:avLst/>
            <a:gdLst/>
            <a:ahLst/>
            <a:cxnLst/>
            <a:rect l="l" t="t" r="r" b="b"/>
            <a:pathLst>
              <a:path w="45084" h="44450">
                <a:moveTo>
                  <a:pt x="22219" y="0"/>
                </a:moveTo>
                <a:lnTo>
                  <a:pt x="13604" y="1740"/>
                </a:lnTo>
                <a:lnTo>
                  <a:pt x="6537" y="6491"/>
                </a:lnTo>
                <a:lnTo>
                  <a:pt x="1757" y="13551"/>
                </a:lnTo>
                <a:lnTo>
                  <a:pt x="0" y="22216"/>
                </a:lnTo>
                <a:lnTo>
                  <a:pt x="1757" y="30813"/>
                </a:lnTo>
                <a:lnTo>
                  <a:pt x="6537" y="37837"/>
                </a:lnTo>
                <a:lnTo>
                  <a:pt x="13604" y="42576"/>
                </a:lnTo>
                <a:lnTo>
                  <a:pt x="22219" y="44314"/>
                </a:lnTo>
                <a:lnTo>
                  <a:pt x="30905" y="42576"/>
                </a:lnTo>
                <a:lnTo>
                  <a:pt x="38008" y="37837"/>
                </a:lnTo>
                <a:lnTo>
                  <a:pt x="42802" y="30813"/>
                </a:lnTo>
                <a:lnTo>
                  <a:pt x="44561" y="22216"/>
                </a:lnTo>
                <a:lnTo>
                  <a:pt x="42802" y="13551"/>
                </a:lnTo>
                <a:lnTo>
                  <a:pt x="38008" y="6491"/>
                </a:lnTo>
                <a:lnTo>
                  <a:pt x="30905" y="1740"/>
                </a:lnTo>
                <a:lnTo>
                  <a:pt x="22219" y="0"/>
                </a:lnTo>
                <a:close/>
              </a:path>
            </a:pathLst>
          </a:custGeom>
          <a:solidFill>
            <a:srgbClr val="CCFF32"/>
          </a:solidFill>
        </p:spPr>
        <p:txBody>
          <a:bodyPr wrap="square" lIns="0" tIns="0" rIns="0" bIns="0" rtlCol="0"/>
          <a:lstStyle/>
          <a:p>
            <a:endParaRPr/>
          </a:p>
        </p:txBody>
      </p:sp>
      <p:sp>
        <p:nvSpPr>
          <p:cNvPr id="72" name="object 72"/>
          <p:cNvSpPr/>
          <p:nvPr/>
        </p:nvSpPr>
        <p:spPr>
          <a:xfrm>
            <a:off x="6618092" y="3583563"/>
            <a:ext cx="57785" cy="57150"/>
          </a:xfrm>
          <a:custGeom>
            <a:avLst/>
            <a:gdLst/>
            <a:ahLst/>
            <a:cxnLst/>
            <a:rect l="l" t="t" r="r" b="b"/>
            <a:pathLst>
              <a:path w="57784" h="57150">
                <a:moveTo>
                  <a:pt x="28590" y="0"/>
                </a:moveTo>
                <a:lnTo>
                  <a:pt x="17475" y="2250"/>
                </a:lnTo>
                <a:lnTo>
                  <a:pt x="8385" y="8382"/>
                </a:lnTo>
                <a:lnTo>
                  <a:pt x="2251" y="17462"/>
                </a:lnTo>
                <a:lnTo>
                  <a:pt x="0" y="28559"/>
                </a:lnTo>
                <a:lnTo>
                  <a:pt x="2251" y="39674"/>
                </a:lnTo>
                <a:lnTo>
                  <a:pt x="8385" y="48764"/>
                </a:lnTo>
                <a:lnTo>
                  <a:pt x="17475" y="54898"/>
                </a:lnTo>
                <a:lnTo>
                  <a:pt x="28590" y="57150"/>
                </a:lnTo>
                <a:lnTo>
                  <a:pt x="39771" y="54898"/>
                </a:lnTo>
                <a:lnTo>
                  <a:pt x="48886" y="48764"/>
                </a:lnTo>
                <a:lnTo>
                  <a:pt x="55023" y="39674"/>
                </a:lnTo>
                <a:lnTo>
                  <a:pt x="57271" y="28559"/>
                </a:lnTo>
                <a:lnTo>
                  <a:pt x="55023" y="17462"/>
                </a:lnTo>
                <a:lnTo>
                  <a:pt x="48886" y="8382"/>
                </a:lnTo>
                <a:lnTo>
                  <a:pt x="39771" y="2250"/>
                </a:lnTo>
                <a:lnTo>
                  <a:pt x="28590" y="0"/>
                </a:lnTo>
                <a:close/>
              </a:path>
            </a:pathLst>
          </a:custGeom>
          <a:solidFill>
            <a:srgbClr val="CCFF32"/>
          </a:solidFill>
        </p:spPr>
        <p:txBody>
          <a:bodyPr wrap="square" lIns="0" tIns="0" rIns="0" bIns="0" rtlCol="0"/>
          <a:lstStyle/>
          <a:p>
            <a:endParaRPr/>
          </a:p>
        </p:txBody>
      </p:sp>
      <p:sp>
        <p:nvSpPr>
          <p:cNvPr id="73" name="object 73"/>
          <p:cNvSpPr/>
          <p:nvPr/>
        </p:nvSpPr>
        <p:spPr>
          <a:xfrm>
            <a:off x="6573530" y="3742182"/>
            <a:ext cx="149860" cy="149225"/>
          </a:xfrm>
          <a:custGeom>
            <a:avLst/>
            <a:gdLst/>
            <a:ahLst/>
            <a:cxnLst/>
            <a:rect l="l" t="t" r="r" b="b"/>
            <a:pathLst>
              <a:path w="149859" h="149225">
                <a:moveTo>
                  <a:pt x="74797" y="0"/>
                </a:moveTo>
                <a:lnTo>
                  <a:pt x="45699" y="5862"/>
                </a:lnTo>
                <a:lnTo>
                  <a:pt x="21922" y="21845"/>
                </a:lnTo>
                <a:lnTo>
                  <a:pt x="5883" y="45541"/>
                </a:lnTo>
                <a:lnTo>
                  <a:pt x="0" y="74544"/>
                </a:lnTo>
                <a:lnTo>
                  <a:pt x="5883" y="103627"/>
                </a:lnTo>
                <a:lnTo>
                  <a:pt x="21922" y="127362"/>
                </a:lnTo>
                <a:lnTo>
                  <a:pt x="45699" y="143357"/>
                </a:lnTo>
                <a:lnTo>
                  <a:pt x="74797" y="149220"/>
                </a:lnTo>
                <a:lnTo>
                  <a:pt x="103876" y="143357"/>
                </a:lnTo>
                <a:lnTo>
                  <a:pt x="127612" y="127362"/>
                </a:lnTo>
                <a:lnTo>
                  <a:pt x="143609" y="103627"/>
                </a:lnTo>
                <a:lnTo>
                  <a:pt x="149473" y="74544"/>
                </a:lnTo>
                <a:lnTo>
                  <a:pt x="143609" y="45541"/>
                </a:lnTo>
                <a:lnTo>
                  <a:pt x="127612" y="21845"/>
                </a:lnTo>
                <a:lnTo>
                  <a:pt x="103876" y="5862"/>
                </a:lnTo>
                <a:lnTo>
                  <a:pt x="74797" y="0"/>
                </a:lnTo>
                <a:close/>
              </a:path>
            </a:pathLst>
          </a:custGeom>
          <a:solidFill>
            <a:srgbClr val="CCFF32"/>
          </a:solidFill>
        </p:spPr>
        <p:txBody>
          <a:bodyPr wrap="square" lIns="0" tIns="0" rIns="0" bIns="0" rtlCol="0"/>
          <a:lstStyle/>
          <a:p>
            <a:endParaRPr/>
          </a:p>
        </p:txBody>
      </p:sp>
      <p:sp>
        <p:nvSpPr>
          <p:cNvPr id="74" name="object 74"/>
          <p:cNvSpPr/>
          <p:nvPr/>
        </p:nvSpPr>
        <p:spPr>
          <a:xfrm>
            <a:off x="6532260" y="2980821"/>
            <a:ext cx="165735" cy="165100"/>
          </a:xfrm>
          <a:custGeom>
            <a:avLst/>
            <a:gdLst/>
            <a:ahLst/>
            <a:cxnLst/>
            <a:rect l="l" t="t" r="r" b="b"/>
            <a:pathLst>
              <a:path w="165734" h="165100">
                <a:moveTo>
                  <a:pt x="82661" y="0"/>
                </a:moveTo>
                <a:lnTo>
                  <a:pt x="50457" y="6484"/>
                </a:lnTo>
                <a:lnTo>
                  <a:pt x="24185" y="24170"/>
                </a:lnTo>
                <a:lnTo>
                  <a:pt x="6486" y="50406"/>
                </a:lnTo>
                <a:lnTo>
                  <a:pt x="0" y="82539"/>
                </a:lnTo>
                <a:lnTo>
                  <a:pt x="6486" y="114654"/>
                </a:lnTo>
                <a:lnTo>
                  <a:pt x="24185" y="140848"/>
                </a:lnTo>
                <a:lnTo>
                  <a:pt x="50457" y="158492"/>
                </a:lnTo>
                <a:lnTo>
                  <a:pt x="82661" y="164957"/>
                </a:lnTo>
                <a:lnTo>
                  <a:pt x="114819" y="158492"/>
                </a:lnTo>
                <a:lnTo>
                  <a:pt x="141107" y="140848"/>
                </a:lnTo>
                <a:lnTo>
                  <a:pt x="158845" y="114654"/>
                </a:lnTo>
                <a:lnTo>
                  <a:pt x="165354" y="82539"/>
                </a:lnTo>
                <a:lnTo>
                  <a:pt x="158845" y="50406"/>
                </a:lnTo>
                <a:lnTo>
                  <a:pt x="141107" y="24170"/>
                </a:lnTo>
                <a:lnTo>
                  <a:pt x="114819" y="6484"/>
                </a:lnTo>
                <a:lnTo>
                  <a:pt x="82661" y="0"/>
                </a:lnTo>
                <a:close/>
              </a:path>
            </a:pathLst>
          </a:custGeom>
          <a:solidFill>
            <a:srgbClr val="CCFF32"/>
          </a:solidFill>
        </p:spPr>
        <p:txBody>
          <a:bodyPr wrap="square" lIns="0" tIns="0" rIns="0" bIns="0" rtlCol="0"/>
          <a:lstStyle/>
          <a:p>
            <a:endParaRPr/>
          </a:p>
        </p:txBody>
      </p:sp>
      <p:sp>
        <p:nvSpPr>
          <p:cNvPr id="75" name="object 75"/>
          <p:cNvSpPr/>
          <p:nvPr/>
        </p:nvSpPr>
        <p:spPr>
          <a:xfrm>
            <a:off x="6727820" y="3880234"/>
            <a:ext cx="79375" cy="79375"/>
          </a:xfrm>
          <a:custGeom>
            <a:avLst/>
            <a:gdLst/>
            <a:ahLst/>
            <a:cxnLst/>
            <a:rect l="l" t="t" r="r" b="b"/>
            <a:pathLst>
              <a:path w="79375" h="79375">
                <a:moveTo>
                  <a:pt x="39745" y="0"/>
                </a:moveTo>
                <a:lnTo>
                  <a:pt x="24277" y="3118"/>
                </a:lnTo>
                <a:lnTo>
                  <a:pt x="11643" y="11618"/>
                </a:lnTo>
                <a:lnTo>
                  <a:pt x="3124" y="24215"/>
                </a:lnTo>
                <a:lnTo>
                  <a:pt x="0" y="39624"/>
                </a:lnTo>
                <a:lnTo>
                  <a:pt x="3124" y="55101"/>
                </a:lnTo>
                <a:lnTo>
                  <a:pt x="11643" y="67733"/>
                </a:lnTo>
                <a:lnTo>
                  <a:pt x="24277" y="76246"/>
                </a:lnTo>
                <a:lnTo>
                  <a:pt x="39745" y="79366"/>
                </a:lnTo>
                <a:lnTo>
                  <a:pt x="55156" y="76246"/>
                </a:lnTo>
                <a:lnTo>
                  <a:pt x="67753" y="67733"/>
                </a:lnTo>
                <a:lnTo>
                  <a:pt x="76251" y="55101"/>
                </a:lnTo>
                <a:lnTo>
                  <a:pt x="79369" y="39624"/>
                </a:lnTo>
                <a:lnTo>
                  <a:pt x="76251" y="24215"/>
                </a:lnTo>
                <a:lnTo>
                  <a:pt x="67753" y="11618"/>
                </a:lnTo>
                <a:lnTo>
                  <a:pt x="55156" y="3118"/>
                </a:lnTo>
                <a:lnTo>
                  <a:pt x="39745" y="0"/>
                </a:lnTo>
                <a:close/>
              </a:path>
            </a:pathLst>
          </a:custGeom>
          <a:solidFill>
            <a:srgbClr val="CCFF32"/>
          </a:solidFill>
        </p:spPr>
        <p:txBody>
          <a:bodyPr wrap="square" lIns="0" tIns="0" rIns="0" bIns="0" rtlCol="0"/>
          <a:lstStyle/>
          <a:p>
            <a:endParaRPr/>
          </a:p>
        </p:txBody>
      </p:sp>
      <p:sp>
        <p:nvSpPr>
          <p:cNvPr id="76" name="object 76"/>
          <p:cNvSpPr/>
          <p:nvPr/>
        </p:nvSpPr>
        <p:spPr>
          <a:xfrm>
            <a:off x="6723004" y="4216526"/>
            <a:ext cx="28575" cy="28575"/>
          </a:xfrm>
          <a:custGeom>
            <a:avLst/>
            <a:gdLst/>
            <a:ahLst/>
            <a:cxnLst/>
            <a:rect l="l" t="t" r="r" b="b"/>
            <a:pathLst>
              <a:path w="28575" h="28575">
                <a:moveTo>
                  <a:pt x="22219" y="0"/>
                </a:moveTo>
                <a:lnTo>
                  <a:pt x="6339" y="0"/>
                </a:lnTo>
                <a:lnTo>
                  <a:pt x="0" y="6345"/>
                </a:lnTo>
                <a:lnTo>
                  <a:pt x="0" y="22098"/>
                </a:lnTo>
                <a:lnTo>
                  <a:pt x="6339" y="28575"/>
                </a:lnTo>
                <a:lnTo>
                  <a:pt x="22219" y="28575"/>
                </a:lnTo>
                <a:lnTo>
                  <a:pt x="28559" y="22098"/>
                </a:lnTo>
                <a:lnTo>
                  <a:pt x="28559" y="6345"/>
                </a:lnTo>
                <a:lnTo>
                  <a:pt x="22219" y="0"/>
                </a:lnTo>
                <a:close/>
              </a:path>
            </a:pathLst>
          </a:custGeom>
          <a:solidFill>
            <a:srgbClr val="CCFF32"/>
          </a:solidFill>
        </p:spPr>
        <p:txBody>
          <a:bodyPr wrap="square" lIns="0" tIns="0" rIns="0" bIns="0" rtlCol="0"/>
          <a:lstStyle/>
          <a:p>
            <a:endParaRPr/>
          </a:p>
        </p:txBody>
      </p:sp>
      <p:sp>
        <p:nvSpPr>
          <p:cNvPr id="77" name="object 77"/>
          <p:cNvSpPr/>
          <p:nvPr/>
        </p:nvSpPr>
        <p:spPr>
          <a:xfrm>
            <a:off x="6737360" y="4143505"/>
            <a:ext cx="44450" cy="44450"/>
          </a:xfrm>
          <a:custGeom>
            <a:avLst/>
            <a:gdLst/>
            <a:ahLst/>
            <a:cxnLst/>
            <a:rect l="l" t="t" r="r" b="b"/>
            <a:pathLst>
              <a:path w="44450" h="44450">
                <a:moveTo>
                  <a:pt x="22219" y="0"/>
                </a:moveTo>
                <a:lnTo>
                  <a:pt x="13553" y="1756"/>
                </a:lnTo>
                <a:lnTo>
                  <a:pt x="6492" y="6536"/>
                </a:lnTo>
                <a:lnTo>
                  <a:pt x="1740" y="13601"/>
                </a:lnTo>
                <a:lnTo>
                  <a:pt x="0" y="22216"/>
                </a:lnTo>
                <a:lnTo>
                  <a:pt x="1740" y="30888"/>
                </a:lnTo>
                <a:lnTo>
                  <a:pt x="6492" y="37952"/>
                </a:lnTo>
                <a:lnTo>
                  <a:pt x="13553" y="42705"/>
                </a:lnTo>
                <a:lnTo>
                  <a:pt x="22219" y="44445"/>
                </a:lnTo>
                <a:lnTo>
                  <a:pt x="30886" y="42705"/>
                </a:lnTo>
                <a:lnTo>
                  <a:pt x="37947" y="37952"/>
                </a:lnTo>
                <a:lnTo>
                  <a:pt x="42699" y="30888"/>
                </a:lnTo>
                <a:lnTo>
                  <a:pt x="44439" y="22216"/>
                </a:lnTo>
                <a:lnTo>
                  <a:pt x="42699" y="13601"/>
                </a:lnTo>
                <a:lnTo>
                  <a:pt x="37947" y="6536"/>
                </a:lnTo>
                <a:lnTo>
                  <a:pt x="30886" y="1756"/>
                </a:lnTo>
                <a:lnTo>
                  <a:pt x="22219" y="0"/>
                </a:lnTo>
                <a:close/>
              </a:path>
            </a:pathLst>
          </a:custGeom>
          <a:solidFill>
            <a:srgbClr val="CCFF32"/>
          </a:solidFill>
        </p:spPr>
        <p:txBody>
          <a:bodyPr wrap="square" lIns="0" tIns="0" rIns="0" bIns="0" rtlCol="0"/>
          <a:lstStyle/>
          <a:p>
            <a:endParaRPr/>
          </a:p>
        </p:txBody>
      </p:sp>
      <p:sp>
        <p:nvSpPr>
          <p:cNvPr id="78" name="object 78"/>
          <p:cNvSpPr/>
          <p:nvPr/>
        </p:nvSpPr>
        <p:spPr>
          <a:xfrm>
            <a:off x="6724650" y="4446519"/>
            <a:ext cx="57150" cy="57150"/>
          </a:xfrm>
          <a:custGeom>
            <a:avLst/>
            <a:gdLst/>
            <a:ahLst/>
            <a:cxnLst/>
            <a:rect l="l" t="t" r="r" b="b"/>
            <a:pathLst>
              <a:path w="57150" h="57150">
                <a:moveTo>
                  <a:pt x="28590" y="0"/>
                </a:moveTo>
                <a:lnTo>
                  <a:pt x="17423" y="2251"/>
                </a:lnTo>
                <a:lnTo>
                  <a:pt x="8340" y="8385"/>
                </a:lnTo>
                <a:lnTo>
                  <a:pt x="2234" y="17469"/>
                </a:lnTo>
                <a:lnTo>
                  <a:pt x="0" y="28575"/>
                </a:lnTo>
                <a:lnTo>
                  <a:pt x="2234" y="39685"/>
                </a:lnTo>
                <a:lnTo>
                  <a:pt x="8340" y="48769"/>
                </a:lnTo>
                <a:lnTo>
                  <a:pt x="17423" y="54900"/>
                </a:lnTo>
                <a:lnTo>
                  <a:pt x="28590" y="57150"/>
                </a:lnTo>
                <a:lnTo>
                  <a:pt x="39687" y="54900"/>
                </a:lnTo>
                <a:lnTo>
                  <a:pt x="48768" y="48769"/>
                </a:lnTo>
                <a:lnTo>
                  <a:pt x="54899" y="39685"/>
                </a:lnTo>
                <a:lnTo>
                  <a:pt x="57150" y="28575"/>
                </a:lnTo>
                <a:lnTo>
                  <a:pt x="54899" y="17469"/>
                </a:lnTo>
                <a:lnTo>
                  <a:pt x="48768" y="8385"/>
                </a:lnTo>
                <a:lnTo>
                  <a:pt x="39687" y="2251"/>
                </a:lnTo>
                <a:lnTo>
                  <a:pt x="28590" y="0"/>
                </a:lnTo>
                <a:close/>
              </a:path>
            </a:pathLst>
          </a:custGeom>
          <a:solidFill>
            <a:srgbClr val="CCFF32"/>
          </a:solidFill>
        </p:spPr>
        <p:txBody>
          <a:bodyPr wrap="square" lIns="0" tIns="0" rIns="0" bIns="0" rtlCol="0"/>
          <a:lstStyle/>
          <a:p>
            <a:endParaRPr/>
          </a:p>
        </p:txBody>
      </p:sp>
      <p:sp>
        <p:nvSpPr>
          <p:cNvPr id="79" name="object 79"/>
          <p:cNvSpPr/>
          <p:nvPr/>
        </p:nvSpPr>
        <p:spPr>
          <a:xfrm>
            <a:off x="6579992" y="3859660"/>
            <a:ext cx="149860" cy="149225"/>
          </a:xfrm>
          <a:custGeom>
            <a:avLst/>
            <a:gdLst/>
            <a:ahLst/>
            <a:cxnLst/>
            <a:rect l="l" t="t" r="r" b="b"/>
            <a:pathLst>
              <a:path w="149859" h="149225">
                <a:moveTo>
                  <a:pt x="74676" y="0"/>
                </a:moveTo>
                <a:lnTo>
                  <a:pt x="45597" y="5861"/>
                </a:lnTo>
                <a:lnTo>
                  <a:pt x="21861" y="21841"/>
                </a:lnTo>
                <a:lnTo>
                  <a:pt x="5864" y="45537"/>
                </a:lnTo>
                <a:lnTo>
                  <a:pt x="0" y="74544"/>
                </a:lnTo>
                <a:lnTo>
                  <a:pt x="5864" y="103551"/>
                </a:lnTo>
                <a:lnTo>
                  <a:pt x="21861" y="127247"/>
                </a:lnTo>
                <a:lnTo>
                  <a:pt x="45597" y="143228"/>
                </a:lnTo>
                <a:lnTo>
                  <a:pt x="74676" y="149089"/>
                </a:lnTo>
                <a:lnTo>
                  <a:pt x="103754" y="143228"/>
                </a:lnTo>
                <a:lnTo>
                  <a:pt x="127490" y="127247"/>
                </a:lnTo>
                <a:lnTo>
                  <a:pt x="143487" y="103551"/>
                </a:lnTo>
                <a:lnTo>
                  <a:pt x="149352" y="74544"/>
                </a:lnTo>
                <a:lnTo>
                  <a:pt x="143487" y="45537"/>
                </a:lnTo>
                <a:lnTo>
                  <a:pt x="127490" y="21841"/>
                </a:lnTo>
                <a:lnTo>
                  <a:pt x="103754" y="5861"/>
                </a:lnTo>
                <a:lnTo>
                  <a:pt x="74676" y="0"/>
                </a:lnTo>
                <a:close/>
              </a:path>
            </a:pathLst>
          </a:custGeom>
          <a:solidFill>
            <a:srgbClr val="CCFF32"/>
          </a:solidFill>
        </p:spPr>
        <p:txBody>
          <a:bodyPr wrap="square" lIns="0" tIns="0" rIns="0" bIns="0" rtlCol="0"/>
          <a:lstStyle/>
          <a:p>
            <a:endParaRPr/>
          </a:p>
        </p:txBody>
      </p:sp>
      <p:sp>
        <p:nvSpPr>
          <p:cNvPr id="80" name="object 80"/>
          <p:cNvSpPr/>
          <p:nvPr/>
        </p:nvSpPr>
        <p:spPr>
          <a:xfrm>
            <a:off x="6668902" y="4264151"/>
            <a:ext cx="165735" cy="165100"/>
          </a:xfrm>
          <a:custGeom>
            <a:avLst/>
            <a:gdLst/>
            <a:ahLst/>
            <a:cxnLst/>
            <a:rect l="l" t="t" r="r" b="b"/>
            <a:pathLst>
              <a:path w="165734" h="165100">
                <a:moveTo>
                  <a:pt x="82661" y="0"/>
                </a:moveTo>
                <a:lnTo>
                  <a:pt x="50522" y="6466"/>
                </a:lnTo>
                <a:lnTo>
                  <a:pt x="24243" y="24113"/>
                </a:lnTo>
                <a:lnTo>
                  <a:pt x="6507" y="50309"/>
                </a:lnTo>
                <a:lnTo>
                  <a:pt x="0" y="82427"/>
                </a:lnTo>
                <a:lnTo>
                  <a:pt x="6507" y="114557"/>
                </a:lnTo>
                <a:lnTo>
                  <a:pt x="24243" y="140795"/>
                </a:lnTo>
                <a:lnTo>
                  <a:pt x="50522" y="158486"/>
                </a:lnTo>
                <a:lnTo>
                  <a:pt x="82661" y="164973"/>
                </a:lnTo>
                <a:lnTo>
                  <a:pt x="114870" y="158486"/>
                </a:lnTo>
                <a:lnTo>
                  <a:pt x="141152" y="140795"/>
                </a:lnTo>
                <a:lnTo>
                  <a:pt x="158862" y="114557"/>
                </a:lnTo>
                <a:lnTo>
                  <a:pt x="165354" y="82427"/>
                </a:lnTo>
                <a:lnTo>
                  <a:pt x="158862" y="50309"/>
                </a:lnTo>
                <a:lnTo>
                  <a:pt x="141152" y="24113"/>
                </a:lnTo>
                <a:lnTo>
                  <a:pt x="114870" y="6466"/>
                </a:lnTo>
                <a:lnTo>
                  <a:pt x="82661" y="0"/>
                </a:lnTo>
                <a:close/>
              </a:path>
            </a:pathLst>
          </a:custGeom>
          <a:solidFill>
            <a:srgbClr val="CCFF32"/>
          </a:solidFill>
        </p:spPr>
        <p:txBody>
          <a:bodyPr wrap="square" lIns="0" tIns="0" rIns="0" bIns="0" rtlCol="0"/>
          <a:lstStyle/>
          <a:p>
            <a:endParaRPr/>
          </a:p>
        </p:txBody>
      </p:sp>
      <p:sp>
        <p:nvSpPr>
          <p:cNvPr id="81" name="object 81"/>
          <p:cNvSpPr/>
          <p:nvPr/>
        </p:nvSpPr>
        <p:spPr>
          <a:xfrm>
            <a:off x="6746870" y="4528946"/>
            <a:ext cx="79522" cy="79379"/>
          </a:xfrm>
          <a:prstGeom prst="rect">
            <a:avLst/>
          </a:prstGeom>
          <a:blipFill>
            <a:blip r:embed="rId4" cstate="print"/>
            <a:stretch>
              <a:fillRect/>
            </a:stretch>
          </a:blipFill>
        </p:spPr>
        <p:txBody>
          <a:bodyPr wrap="square" lIns="0" tIns="0" rIns="0" bIns="0" rtlCol="0"/>
          <a:lstStyle/>
          <a:p>
            <a:endParaRPr/>
          </a:p>
        </p:txBody>
      </p:sp>
      <p:sp>
        <p:nvSpPr>
          <p:cNvPr id="82" name="object 82"/>
          <p:cNvSpPr/>
          <p:nvPr/>
        </p:nvSpPr>
        <p:spPr>
          <a:xfrm>
            <a:off x="6810390" y="4638425"/>
            <a:ext cx="29209" cy="28575"/>
          </a:xfrm>
          <a:custGeom>
            <a:avLst/>
            <a:gdLst/>
            <a:ahLst/>
            <a:cxnLst/>
            <a:rect l="l" t="t" r="r" b="b"/>
            <a:pathLst>
              <a:path w="29209" h="28575">
                <a:moveTo>
                  <a:pt x="22219" y="0"/>
                </a:moveTo>
                <a:lnTo>
                  <a:pt x="6461" y="0"/>
                </a:lnTo>
                <a:lnTo>
                  <a:pt x="0" y="6477"/>
                </a:lnTo>
                <a:lnTo>
                  <a:pt x="0" y="22216"/>
                </a:lnTo>
                <a:lnTo>
                  <a:pt x="6461" y="28575"/>
                </a:lnTo>
                <a:lnTo>
                  <a:pt x="22219" y="28575"/>
                </a:lnTo>
                <a:lnTo>
                  <a:pt x="28681" y="22216"/>
                </a:lnTo>
                <a:lnTo>
                  <a:pt x="28681" y="6477"/>
                </a:lnTo>
                <a:lnTo>
                  <a:pt x="22219" y="0"/>
                </a:lnTo>
                <a:close/>
              </a:path>
            </a:pathLst>
          </a:custGeom>
          <a:solidFill>
            <a:srgbClr val="CCFF32"/>
          </a:solidFill>
        </p:spPr>
        <p:txBody>
          <a:bodyPr wrap="square" lIns="0" tIns="0" rIns="0" bIns="0" rtlCol="0"/>
          <a:lstStyle/>
          <a:p>
            <a:endParaRPr/>
          </a:p>
        </p:txBody>
      </p:sp>
      <p:sp>
        <p:nvSpPr>
          <p:cNvPr id="83" name="object 83"/>
          <p:cNvSpPr/>
          <p:nvPr/>
        </p:nvSpPr>
        <p:spPr>
          <a:xfrm>
            <a:off x="6745223" y="4061078"/>
            <a:ext cx="45085" cy="44450"/>
          </a:xfrm>
          <a:custGeom>
            <a:avLst/>
            <a:gdLst/>
            <a:ahLst/>
            <a:cxnLst/>
            <a:rect l="l" t="t" r="r" b="b"/>
            <a:pathLst>
              <a:path w="45084" h="44450">
                <a:moveTo>
                  <a:pt x="22341" y="0"/>
                </a:moveTo>
                <a:lnTo>
                  <a:pt x="13655" y="1740"/>
                </a:lnTo>
                <a:lnTo>
                  <a:pt x="6553" y="6493"/>
                </a:lnTo>
                <a:lnTo>
                  <a:pt x="1759" y="13556"/>
                </a:lnTo>
                <a:lnTo>
                  <a:pt x="0" y="22229"/>
                </a:lnTo>
                <a:lnTo>
                  <a:pt x="1759" y="30843"/>
                </a:lnTo>
                <a:lnTo>
                  <a:pt x="6553" y="37909"/>
                </a:lnTo>
                <a:lnTo>
                  <a:pt x="13655" y="42689"/>
                </a:lnTo>
                <a:lnTo>
                  <a:pt x="22341" y="44445"/>
                </a:lnTo>
                <a:lnTo>
                  <a:pt x="30961" y="42689"/>
                </a:lnTo>
                <a:lnTo>
                  <a:pt x="38039" y="37909"/>
                </a:lnTo>
                <a:lnTo>
                  <a:pt x="42830" y="30843"/>
                </a:lnTo>
                <a:lnTo>
                  <a:pt x="44592" y="22229"/>
                </a:lnTo>
                <a:lnTo>
                  <a:pt x="42830" y="13556"/>
                </a:lnTo>
                <a:lnTo>
                  <a:pt x="38039" y="6493"/>
                </a:lnTo>
                <a:lnTo>
                  <a:pt x="30961" y="1740"/>
                </a:lnTo>
                <a:lnTo>
                  <a:pt x="22341" y="0"/>
                </a:lnTo>
                <a:close/>
              </a:path>
            </a:pathLst>
          </a:custGeom>
          <a:solidFill>
            <a:srgbClr val="CCFF32"/>
          </a:solidFill>
        </p:spPr>
        <p:txBody>
          <a:bodyPr wrap="square" lIns="0" tIns="0" rIns="0" bIns="0" rtlCol="0"/>
          <a:lstStyle/>
          <a:p>
            <a:endParaRPr/>
          </a:p>
        </p:txBody>
      </p:sp>
      <p:sp>
        <p:nvSpPr>
          <p:cNvPr id="84" name="object 84"/>
          <p:cNvSpPr/>
          <p:nvPr/>
        </p:nvSpPr>
        <p:spPr>
          <a:xfrm>
            <a:off x="6646682" y="4124574"/>
            <a:ext cx="57785" cy="57150"/>
          </a:xfrm>
          <a:custGeom>
            <a:avLst/>
            <a:gdLst/>
            <a:ahLst/>
            <a:cxnLst/>
            <a:rect l="l" t="t" r="r" b="b"/>
            <a:pathLst>
              <a:path w="57784" h="57150">
                <a:moveTo>
                  <a:pt x="28681" y="0"/>
                </a:moveTo>
                <a:lnTo>
                  <a:pt x="17513" y="2231"/>
                </a:lnTo>
                <a:lnTo>
                  <a:pt x="8397" y="8321"/>
                </a:lnTo>
                <a:lnTo>
                  <a:pt x="2252" y="17364"/>
                </a:lnTo>
                <a:lnTo>
                  <a:pt x="0" y="28456"/>
                </a:lnTo>
                <a:lnTo>
                  <a:pt x="2252" y="39561"/>
                </a:lnTo>
                <a:lnTo>
                  <a:pt x="8397" y="48646"/>
                </a:lnTo>
                <a:lnTo>
                  <a:pt x="17513" y="54779"/>
                </a:lnTo>
                <a:lnTo>
                  <a:pt x="28681" y="57031"/>
                </a:lnTo>
                <a:lnTo>
                  <a:pt x="39796" y="54779"/>
                </a:lnTo>
                <a:lnTo>
                  <a:pt x="48886" y="48646"/>
                </a:lnTo>
                <a:lnTo>
                  <a:pt x="55020" y="39561"/>
                </a:lnTo>
                <a:lnTo>
                  <a:pt x="57271" y="28456"/>
                </a:lnTo>
                <a:lnTo>
                  <a:pt x="55020" y="17364"/>
                </a:lnTo>
                <a:lnTo>
                  <a:pt x="48886" y="8321"/>
                </a:lnTo>
                <a:lnTo>
                  <a:pt x="39796" y="2231"/>
                </a:lnTo>
                <a:lnTo>
                  <a:pt x="28681" y="0"/>
                </a:lnTo>
                <a:close/>
              </a:path>
            </a:pathLst>
          </a:custGeom>
          <a:solidFill>
            <a:srgbClr val="CCFF32"/>
          </a:solidFill>
        </p:spPr>
        <p:txBody>
          <a:bodyPr wrap="square" lIns="0" tIns="0" rIns="0" bIns="0" rtlCol="0"/>
          <a:lstStyle/>
          <a:p>
            <a:endParaRPr/>
          </a:p>
        </p:txBody>
      </p:sp>
      <p:sp>
        <p:nvSpPr>
          <p:cNvPr id="85" name="object 85"/>
          <p:cNvSpPr txBox="1">
            <a:spLocks noGrp="1"/>
          </p:cNvSpPr>
          <p:nvPr>
            <p:ph type="title"/>
          </p:nvPr>
        </p:nvSpPr>
        <p:spPr>
          <a:xfrm>
            <a:off x="5106166" y="497275"/>
            <a:ext cx="3187700" cy="589280"/>
          </a:xfrm>
          <a:prstGeom prst="rect">
            <a:avLst/>
          </a:prstGeom>
        </p:spPr>
        <p:txBody>
          <a:bodyPr vert="horz" wrap="square" lIns="0" tIns="12065" rIns="0" bIns="0" rtlCol="0">
            <a:spAutoFit/>
          </a:bodyPr>
          <a:lstStyle/>
          <a:p>
            <a:pPr marL="12700">
              <a:lnSpc>
                <a:spcPct val="100000"/>
              </a:lnSpc>
              <a:spcBef>
                <a:spcPts val="95"/>
              </a:spcBef>
            </a:pPr>
            <a:r>
              <a:rPr sz="3700" b="1" spc="-20" dirty="0">
                <a:latin typeface="Times New Roman"/>
                <a:cs typeface="Times New Roman"/>
              </a:rPr>
              <a:t>With</a:t>
            </a:r>
            <a:r>
              <a:rPr sz="3700" b="1" spc="-45" dirty="0">
                <a:latin typeface="Times New Roman"/>
                <a:cs typeface="Times New Roman"/>
              </a:rPr>
              <a:t> </a:t>
            </a:r>
            <a:r>
              <a:rPr sz="3700" b="1" spc="-5" dirty="0">
                <a:latin typeface="Times New Roman"/>
                <a:cs typeface="Times New Roman"/>
              </a:rPr>
              <a:t>Developer</a:t>
            </a:r>
            <a:endParaRPr sz="3700">
              <a:latin typeface="Times New Roman"/>
              <a:cs typeface="Times New Roman"/>
            </a:endParaRPr>
          </a:p>
        </p:txBody>
      </p:sp>
    </p:spTree>
    <p:extLst>
      <p:ext uri="{BB962C8B-B14F-4D97-AF65-F5344CB8AC3E}">
        <p14:creationId xmlns:p14="http://schemas.microsoft.com/office/powerpoint/2010/main" val="34719856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1489" y="2203460"/>
            <a:ext cx="17145" cy="11430"/>
          </a:xfrm>
          <a:custGeom>
            <a:avLst/>
            <a:gdLst/>
            <a:ahLst/>
            <a:cxnLst/>
            <a:rect l="l" t="t" r="r" b="b"/>
            <a:pathLst>
              <a:path w="17144" h="11430">
                <a:moveTo>
                  <a:pt x="13216" y="0"/>
                </a:moveTo>
                <a:lnTo>
                  <a:pt x="3810" y="0"/>
                </a:lnTo>
                <a:lnTo>
                  <a:pt x="0" y="2529"/>
                </a:lnTo>
                <a:lnTo>
                  <a:pt x="0" y="8625"/>
                </a:lnTo>
                <a:lnTo>
                  <a:pt x="3810" y="11155"/>
                </a:lnTo>
                <a:lnTo>
                  <a:pt x="13216" y="11155"/>
                </a:lnTo>
                <a:lnTo>
                  <a:pt x="17026" y="8625"/>
                </a:lnTo>
                <a:lnTo>
                  <a:pt x="17026" y="2529"/>
                </a:lnTo>
                <a:lnTo>
                  <a:pt x="13216" y="0"/>
                </a:lnTo>
                <a:close/>
              </a:path>
            </a:pathLst>
          </a:custGeom>
          <a:solidFill>
            <a:srgbClr val="CCFF32"/>
          </a:solidFill>
        </p:spPr>
        <p:txBody>
          <a:bodyPr wrap="square" lIns="0" tIns="0" rIns="0" bIns="0" rtlCol="0"/>
          <a:lstStyle/>
          <a:p>
            <a:endParaRPr/>
          </a:p>
        </p:txBody>
      </p:sp>
      <p:sp>
        <p:nvSpPr>
          <p:cNvPr id="3" name="object 3"/>
          <p:cNvSpPr/>
          <p:nvPr/>
        </p:nvSpPr>
        <p:spPr>
          <a:xfrm>
            <a:off x="2413004" y="3047999"/>
            <a:ext cx="14604" cy="24130"/>
          </a:xfrm>
          <a:custGeom>
            <a:avLst/>
            <a:gdLst/>
            <a:ahLst/>
            <a:cxnLst/>
            <a:rect l="l" t="t" r="r" b="b"/>
            <a:pathLst>
              <a:path w="14605" h="24130">
                <a:moveTo>
                  <a:pt x="10917" y="0"/>
                </a:moveTo>
                <a:lnTo>
                  <a:pt x="3166" y="0"/>
                </a:lnTo>
                <a:lnTo>
                  <a:pt x="0" y="5334"/>
                </a:lnTo>
                <a:lnTo>
                  <a:pt x="0" y="18531"/>
                </a:lnTo>
                <a:lnTo>
                  <a:pt x="3166" y="23865"/>
                </a:lnTo>
                <a:lnTo>
                  <a:pt x="10917" y="23865"/>
                </a:lnTo>
                <a:lnTo>
                  <a:pt x="14097" y="18531"/>
                </a:lnTo>
                <a:lnTo>
                  <a:pt x="14097" y="5334"/>
                </a:lnTo>
                <a:lnTo>
                  <a:pt x="10917" y="0"/>
                </a:lnTo>
                <a:close/>
              </a:path>
            </a:pathLst>
          </a:custGeom>
          <a:solidFill>
            <a:srgbClr val="CCFF32"/>
          </a:solidFill>
        </p:spPr>
        <p:txBody>
          <a:bodyPr wrap="square" lIns="0" tIns="0" rIns="0" bIns="0" rtlCol="0"/>
          <a:lstStyle/>
          <a:p>
            <a:endParaRPr/>
          </a:p>
        </p:txBody>
      </p:sp>
      <p:sp>
        <p:nvSpPr>
          <p:cNvPr id="4" name="object 4"/>
          <p:cNvSpPr/>
          <p:nvPr/>
        </p:nvSpPr>
        <p:spPr>
          <a:xfrm>
            <a:off x="2652902" y="5011673"/>
            <a:ext cx="14604" cy="11430"/>
          </a:xfrm>
          <a:custGeom>
            <a:avLst/>
            <a:gdLst/>
            <a:ahLst/>
            <a:cxnLst/>
            <a:rect l="l" t="t" r="r" b="b"/>
            <a:pathLst>
              <a:path w="14605" h="11429">
                <a:moveTo>
                  <a:pt x="10917" y="0"/>
                </a:moveTo>
                <a:lnTo>
                  <a:pt x="3179" y="0"/>
                </a:lnTo>
                <a:lnTo>
                  <a:pt x="0" y="2535"/>
                </a:lnTo>
                <a:lnTo>
                  <a:pt x="0" y="8631"/>
                </a:lnTo>
                <a:lnTo>
                  <a:pt x="3179" y="11180"/>
                </a:lnTo>
                <a:lnTo>
                  <a:pt x="10917" y="11180"/>
                </a:lnTo>
                <a:lnTo>
                  <a:pt x="14097" y="8631"/>
                </a:lnTo>
                <a:lnTo>
                  <a:pt x="14097" y="2535"/>
                </a:lnTo>
                <a:lnTo>
                  <a:pt x="10917" y="0"/>
                </a:lnTo>
                <a:close/>
              </a:path>
            </a:pathLst>
          </a:custGeom>
          <a:solidFill>
            <a:srgbClr val="CCFF32"/>
          </a:solidFill>
        </p:spPr>
        <p:txBody>
          <a:bodyPr wrap="square" lIns="0" tIns="0" rIns="0" bIns="0" rtlCol="0"/>
          <a:lstStyle/>
          <a:p>
            <a:endParaRPr/>
          </a:p>
        </p:txBody>
      </p:sp>
      <p:sp>
        <p:nvSpPr>
          <p:cNvPr id="5" name="object 5"/>
          <p:cNvSpPr/>
          <p:nvPr/>
        </p:nvSpPr>
        <p:spPr>
          <a:xfrm>
            <a:off x="2572512" y="4643377"/>
            <a:ext cx="15875" cy="11430"/>
          </a:xfrm>
          <a:custGeom>
            <a:avLst/>
            <a:gdLst/>
            <a:ahLst/>
            <a:cxnLst/>
            <a:rect l="l" t="t" r="r" b="b"/>
            <a:pathLst>
              <a:path w="15875" h="11429">
                <a:moveTo>
                  <a:pt x="11942" y="0"/>
                </a:moveTo>
                <a:lnTo>
                  <a:pt x="3429" y="0"/>
                </a:lnTo>
                <a:lnTo>
                  <a:pt x="0" y="2535"/>
                </a:lnTo>
                <a:lnTo>
                  <a:pt x="0" y="8631"/>
                </a:lnTo>
                <a:lnTo>
                  <a:pt x="3429" y="11167"/>
                </a:lnTo>
                <a:lnTo>
                  <a:pt x="11942" y="11167"/>
                </a:lnTo>
                <a:lnTo>
                  <a:pt x="15489" y="8631"/>
                </a:lnTo>
                <a:lnTo>
                  <a:pt x="15489" y="2535"/>
                </a:lnTo>
                <a:lnTo>
                  <a:pt x="11942" y="0"/>
                </a:lnTo>
                <a:close/>
              </a:path>
            </a:pathLst>
          </a:custGeom>
          <a:solidFill>
            <a:srgbClr val="CCFF32"/>
          </a:solidFill>
        </p:spPr>
        <p:txBody>
          <a:bodyPr wrap="square" lIns="0" tIns="0" rIns="0" bIns="0" rtlCol="0"/>
          <a:lstStyle/>
          <a:p>
            <a:endParaRPr/>
          </a:p>
        </p:txBody>
      </p:sp>
      <p:sp>
        <p:nvSpPr>
          <p:cNvPr id="6" name="object 6"/>
          <p:cNvSpPr/>
          <p:nvPr/>
        </p:nvSpPr>
        <p:spPr>
          <a:xfrm>
            <a:off x="2509016" y="4059304"/>
            <a:ext cx="15875" cy="12700"/>
          </a:xfrm>
          <a:custGeom>
            <a:avLst/>
            <a:gdLst/>
            <a:ahLst/>
            <a:cxnLst/>
            <a:rect l="l" t="t" r="r" b="b"/>
            <a:pathLst>
              <a:path w="15875" h="12700">
                <a:moveTo>
                  <a:pt x="11929" y="0"/>
                </a:moveTo>
                <a:lnTo>
                  <a:pt x="3429" y="0"/>
                </a:lnTo>
                <a:lnTo>
                  <a:pt x="0" y="2785"/>
                </a:lnTo>
                <a:lnTo>
                  <a:pt x="0" y="9774"/>
                </a:lnTo>
                <a:lnTo>
                  <a:pt x="3429" y="12691"/>
                </a:lnTo>
                <a:lnTo>
                  <a:pt x="11929" y="12691"/>
                </a:lnTo>
                <a:lnTo>
                  <a:pt x="15489" y="9774"/>
                </a:lnTo>
                <a:lnTo>
                  <a:pt x="15489" y="2785"/>
                </a:lnTo>
                <a:lnTo>
                  <a:pt x="11929" y="0"/>
                </a:lnTo>
                <a:close/>
              </a:path>
            </a:pathLst>
          </a:custGeom>
          <a:solidFill>
            <a:srgbClr val="CCFF32"/>
          </a:solidFill>
        </p:spPr>
        <p:txBody>
          <a:bodyPr wrap="square" lIns="0" tIns="0" rIns="0" bIns="0" rtlCol="0"/>
          <a:lstStyle/>
          <a:p>
            <a:endParaRPr/>
          </a:p>
        </p:txBody>
      </p:sp>
      <p:sp>
        <p:nvSpPr>
          <p:cNvPr id="7" name="object 7"/>
          <p:cNvSpPr/>
          <p:nvPr/>
        </p:nvSpPr>
        <p:spPr>
          <a:xfrm>
            <a:off x="1223427" y="1523993"/>
            <a:ext cx="2509016" cy="477521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223427" y="1523993"/>
            <a:ext cx="2509520" cy="4775835"/>
          </a:xfrm>
          <a:custGeom>
            <a:avLst/>
            <a:gdLst/>
            <a:ahLst/>
            <a:cxnLst/>
            <a:rect l="l" t="t" r="r" b="b"/>
            <a:pathLst>
              <a:path w="2509520" h="4775835">
                <a:moveTo>
                  <a:pt x="0" y="4775210"/>
                </a:moveTo>
                <a:lnTo>
                  <a:pt x="2509016" y="4775210"/>
                </a:lnTo>
                <a:lnTo>
                  <a:pt x="2509016" y="0"/>
                </a:lnTo>
                <a:lnTo>
                  <a:pt x="0" y="0"/>
                </a:lnTo>
                <a:lnTo>
                  <a:pt x="0" y="4775210"/>
                </a:lnTo>
                <a:close/>
              </a:path>
            </a:pathLst>
          </a:custGeom>
          <a:ln w="9524">
            <a:solidFill>
              <a:srgbClr val="000000"/>
            </a:solidFill>
          </a:ln>
        </p:spPr>
        <p:txBody>
          <a:bodyPr wrap="square" lIns="0" tIns="0" rIns="0" bIns="0" rtlCol="0"/>
          <a:lstStyle/>
          <a:p>
            <a:endParaRPr/>
          </a:p>
        </p:txBody>
      </p:sp>
      <p:sp>
        <p:nvSpPr>
          <p:cNvPr id="9" name="object 9"/>
          <p:cNvSpPr/>
          <p:nvPr/>
        </p:nvSpPr>
        <p:spPr>
          <a:xfrm>
            <a:off x="2364998" y="2666999"/>
            <a:ext cx="17145" cy="11430"/>
          </a:xfrm>
          <a:custGeom>
            <a:avLst/>
            <a:gdLst/>
            <a:ahLst/>
            <a:cxnLst/>
            <a:rect l="l" t="t" r="r" b="b"/>
            <a:pathLst>
              <a:path w="17144" h="11430">
                <a:moveTo>
                  <a:pt x="13203" y="0"/>
                </a:moveTo>
                <a:lnTo>
                  <a:pt x="3810" y="0"/>
                </a:lnTo>
                <a:lnTo>
                  <a:pt x="0" y="2529"/>
                </a:lnTo>
                <a:lnTo>
                  <a:pt x="0" y="8625"/>
                </a:lnTo>
                <a:lnTo>
                  <a:pt x="3810" y="11186"/>
                </a:lnTo>
                <a:lnTo>
                  <a:pt x="13203" y="11186"/>
                </a:lnTo>
                <a:lnTo>
                  <a:pt x="17013" y="8625"/>
                </a:lnTo>
                <a:lnTo>
                  <a:pt x="17013" y="2529"/>
                </a:lnTo>
                <a:lnTo>
                  <a:pt x="13203" y="0"/>
                </a:lnTo>
                <a:close/>
              </a:path>
            </a:pathLst>
          </a:custGeom>
          <a:solidFill>
            <a:srgbClr val="FF0000"/>
          </a:solidFill>
        </p:spPr>
        <p:txBody>
          <a:bodyPr wrap="square" lIns="0" tIns="0" rIns="0" bIns="0" rtlCol="0"/>
          <a:lstStyle/>
          <a:p>
            <a:endParaRPr/>
          </a:p>
        </p:txBody>
      </p:sp>
      <p:sp>
        <p:nvSpPr>
          <p:cNvPr id="10" name="object 10"/>
          <p:cNvSpPr/>
          <p:nvPr/>
        </p:nvSpPr>
        <p:spPr>
          <a:xfrm>
            <a:off x="2427101" y="2608203"/>
            <a:ext cx="18415" cy="11430"/>
          </a:xfrm>
          <a:custGeom>
            <a:avLst/>
            <a:gdLst/>
            <a:ahLst/>
            <a:cxnLst/>
            <a:rect l="l" t="t" r="r" b="b"/>
            <a:pathLst>
              <a:path w="18414" h="11430">
                <a:moveTo>
                  <a:pt x="14215" y="0"/>
                </a:moveTo>
                <a:lnTo>
                  <a:pt x="4059" y="0"/>
                </a:lnTo>
                <a:lnTo>
                  <a:pt x="0" y="2529"/>
                </a:lnTo>
                <a:lnTo>
                  <a:pt x="0" y="8625"/>
                </a:lnTo>
                <a:lnTo>
                  <a:pt x="4059" y="11155"/>
                </a:lnTo>
                <a:lnTo>
                  <a:pt x="14215" y="11155"/>
                </a:lnTo>
                <a:lnTo>
                  <a:pt x="18406" y="8625"/>
                </a:lnTo>
                <a:lnTo>
                  <a:pt x="18406" y="2529"/>
                </a:lnTo>
                <a:lnTo>
                  <a:pt x="14215" y="0"/>
                </a:lnTo>
                <a:close/>
              </a:path>
            </a:pathLst>
          </a:custGeom>
          <a:solidFill>
            <a:srgbClr val="CCFF32"/>
          </a:solidFill>
        </p:spPr>
        <p:txBody>
          <a:bodyPr wrap="square" lIns="0" tIns="0" rIns="0" bIns="0" rtlCol="0"/>
          <a:lstStyle/>
          <a:p>
            <a:endParaRPr/>
          </a:p>
        </p:txBody>
      </p:sp>
      <p:sp>
        <p:nvSpPr>
          <p:cNvPr id="11" name="object 11"/>
          <p:cNvSpPr/>
          <p:nvPr/>
        </p:nvSpPr>
        <p:spPr>
          <a:xfrm>
            <a:off x="2364998" y="2881365"/>
            <a:ext cx="17145" cy="13335"/>
          </a:xfrm>
          <a:custGeom>
            <a:avLst/>
            <a:gdLst/>
            <a:ahLst/>
            <a:cxnLst/>
            <a:rect l="l" t="t" r="r" b="b"/>
            <a:pathLst>
              <a:path w="17144" h="13335">
                <a:moveTo>
                  <a:pt x="13203" y="0"/>
                </a:moveTo>
                <a:lnTo>
                  <a:pt x="3810" y="0"/>
                </a:lnTo>
                <a:lnTo>
                  <a:pt x="0" y="2804"/>
                </a:lnTo>
                <a:lnTo>
                  <a:pt x="0" y="9784"/>
                </a:lnTo>
                <a:lnTo>
                  <a:pt x="3810" y="12710"/>
                </a:lnTo>
                <a:lnTo>
                  <a:pt x="13203" y="12710"/>
                </a:lnTo>
                <a:lnTo>
                  <a:pt x="17013" y="9784"/>
                </a:lnTo>
                <a:lnTo>
                  <a:pt x="17013" y="2804"/>
                </a:lnTo>
                <a:lnTo>
                  <a:pt x="13203" y="0"/>
                </a:lnTo>
                <a:close/>
              </a:path>
            </a:pathLst>
          </a:custGeom>
          <a:solidFill>
            <a:srgbClr val="FF0000"/>
          </a:solidFill>
        </p:spPr>
        <p:txBody>
          <a:bodyPr wrap="square" lIns="0" tIns="0" rIns="0" bIns="0" rtlCol="0"/>
          <a:lstStyle/>
          <a:p>
            <a:endParaRPr/>
          </a:p>
        </p:txBody>
      </p:sp>
      <p:sp>
        <p:nvSpPr>
          <p:cNvPr id="12" name="object 12"/>
          <p:cNvSpPr/>
          <p:nvPr/>
        </p:nvSpPr>
        <p:spPr>
          <a:xfrm>
            <a:off x="2348102" y="3476609"/>
            <a:ext cx="17145" cy="13335"/>
          </a:xfrm>
          <a:custGeom>
            <a:avLst/>
            <a:gdLst/>
            <a:ahLst/>
            <a:cxnLst/>
            <a:rect l="l" t="t" r="r" b="b"/>
            <a:pathLst>
              <a:path w="17144" h="13335">
                <a:moveTo>
                  <a:pt x="13085" y="0"/>
                </a:moveTo>
                <a:lnTo>
                  <a:pt x="3810" y="0"/>
                </a:lnTo>
                <a:lnTo>
                  <a:pt x="0" y="2804"/>
                </a:lnTo>
                <a:lnTo>
                  <a:pt x="0" y="9906"/>
                </a:lnTo>
                <a:lnTo>
                  <a:pt x="3810" y="12710"/>
                </a:lnTo>
                <a:lnTo>
                  <a:pt x="13085" y="12710"/>
                </a:lnTo>
                <a:lnTo>
                  <a:pt x="16895" y="9906"/>
                </a:lnTo>
                <a:lnTo>
                  <a:pt x="16895" y="2804"/>
                </a:lnTo>
                <a:lnTo>
                  <a:pt x="13085" y="0"/>
                </a:lnTo>
                <a:close/>
              </a:path>
            </a:pathLst>
          </a:custGeom>
          <a:solidFill>
            <a:srgbClr val="FF0000"/>
          </a:solidFill>
        </p:spPr>
        <p:txBody>
          <a:bodyPr wrap="square" lIns="0" tIns="0" rIns="0" bIns="0" rtlCol="0"/>
          <a:lstStyle/>
          <a:p>
            <a:endParaRPr/>
          </a:p>
        </p:txBody>
      </p:sp>
      <p:sp>
        <p:nvSpPr>
          <p:cNvPr id="13" name="object 13"/>
          <p:cNvSpPr/>
          <p:nvPr/>
        </p:nvSpPr>
        <p:spPr>
          <a:xfrm>
            <a:off x="2491989" y="4216395"/>
            <a:ext cx="17145" cy="11430"/>
          </a:xfrm>
          <a:custGeom>
            <a:avLst/>
            <a:gdLst/>
            <a:ahLst/>
            <a:cxnLst/>
            <a:rect l="l" t="t" r="r" b="b"/>
            <a:pathLst>
              <a:path w="17144" h="11429">
                <a:moveTo>
                  <a:pt x="13216" y="0"/>
                </a:moveTo>
                <a:lnTo>
                  <a:pt x="3810" y="0"/>
                </a:lnTo>
                <a:lnTo>
                  <a:pt x="0" y="2548"/>
                </a:lnTo>
                <a:lnTo>
                  <a:pt x="0" y="8644"/>
                </a:lnTo>
                <a:lnTo>
                  <a:pt x="3810" y="11180"/>
                </a:lnTo>
                <a:lnTo>
                  <a:pt x="13216" y="11180"/>
                </a:lnTo>
                <a:lnTo>
                  <a:pt x="17026" y="8644"/>
                </a:lnTo>
                <a:lnTo>
                  <a:pt x="17026" y="2548"/>
                </a:lnTo>
                <a:lnTo>
                  <a:pt x="13216" y="0"/>
                </a:lnTo>
                <a:close/>
              </a:path>
            </a:pathLst>
          </a:custGeom>
          <a:solidFill>
            <a:srgbClr val="CCFF32"/>
          </a:solidFill>
        </p:spPr>
        <p:txBody>
          <a:bodyPr wrap="square" lIns="0" tIns="0" rIns="0" bIns="0" rtlCol="0"/>
          <a:lstStyle/>
          <a:p>
            <a:endParaRPr/>
          </a:p>
        </p:txBody>
      </p:sp>
      <p:sp>
        <p:nvSpPr>
          <p:cNvPr id="14" name="object 14"/>
          <p:cNvSpPr/>
          <p:nvPr/>
        </p:nvSpPr>
        <p:spPr>
          <a:xfrm>
            <a:off x="2348102" y="3857625"/>
            <a:ext cx="17145" cy="11430"/>
          </a:xfrm>
          <a:custGeom>
            <a:avLst/>
            <a:gdLst/>
            <a:ahLst/>
            <a:cxnLst/>
            <a:rect l="l" t="t" r="r" b="b"/>
            <a:pathLst>
              <a:path w="17144" h="11429">
                <a:moveTo>
                  <a:pt x="13085" y="0"/>
                </a:moveTo>
                <a:lnTo>
                  <a:pt x="3810" y="0"/>
                </a:lnTo>
                <a:lnTo>
                  <a:pt x="0" y="2535"/>
                </a:lnTo>
                <a:lnTo>
                  <a:pt x="0" y="8631"/>
                </a:lnTo>
                <a:lnTo>
                  <a:pt x="3810" y="11180"/>
                </a:lnTo>
                <a:lnTo>
                  <a:pt x="13085" y="11180"/>
                </a:lnTo>
                <a:lnTo>
                  <a:pt x="16895" y="8631"/>
                </a:lnTo>
                <a:lnTo>
                  <a:pt x="16895" y="2535"/>
                </a:lnTo>
                <a:lnTo>
                  <a:pt x="13085" y="0"/>
                </a:lnTo>
                <a:close/>
              </a:path>
            </a:pathLst>
          </a:custGeom>
          <a:solidFill>
            <a:srgbClr val="FF0000"/>
          </a:solidFill>
        </p:spPr>
        <p:txBody>
          <a:bodyPr wrap="square" lIns="0" tIns="0" rIns="0" bIns="0" rtlCol="0"/>
          <a:lstStyle/>
          <a:p>
            <a:endParaRPr/>
          </a:p>
        </p:txBody>
      </p:sp>
      <p:sp>
        <p:nvSpPr>
          <p:cNvPr id="15" name="object 15"/>
          <p:cNvSpPr txBox="1"/>
          <p:nvPr/>
        </p:nvSpPr>
        <p:spPr>
          <a:xfrm>
            <a:off x="1101951" y="497275"/>
            <a:ext cx="2752090" cy="589280"/>
          </a:xfrm>
          <a:prstGeom prst="rect">
            <a:avLst/>
          </a:prstGeom>
        </p:spPr>
        <p:txBody>
          <a:bodyPr vert="horz" wrap="square" lIns="0" tIns="12065" rIns="0" bIns="0" rtlCol="0">
            <a:spAutoFit/>
          </a:bodyPr>
          <a:lstStyle/>
          <a:p>
            <a:pPr marL="12700">
              <a:lnSpc>
                <a:spcPct val="100000"/>
              </a:lnSpc>
              <a:spcBef>
                <a:spcPts val="95"/>
              </a:spcBef>
            </a:pPr>
            <a:r>
              <a:rPr sz="3700" b="1" spc="-5" dirty="0">
                <a:latin typeface="Times New Roman"/>
                <a:cs typeface="Times New Roman"/>
              </a:rPr>
              <a:t>No</a:t>
            </a:r>
            <a:r>
              <a:rPr sz="3700" b="1" spc="-55" dirty="0">
                <a:latin typeface="Times New Roman"/>
                <a:cs typeface="Times New Roman"/>
              </a:rPr>
              <a:t> </a:t>
            </a:r>
            <a:r>
              <a:rPr sz="3700" b="1" spc="-5" dirty="0">
                <a:latin typeface="Times New Roman"/>
                <a:cs typeface="Times New Roman"/>
              </a:rPr>
              <a:t>Developer</a:t>
            </a:r>
            <a:endParaRPr sz="3700">
              <a:latin typeface="Times New Roman"/>
              <a:cs typeface="Times New Roman"/>
            </a:endParaRPr>
          </a:p>
        </p:txBody>
      </p:sp>
      <p:sp>
        <p:nvSpPr>
          <p:cNvPr id="16" name="object 16"/>
          <p:cNvSpPr/>
          <p:nvPr/>
        </p:nvSpPr>
        <p:spPr>
          <a:xfrm>
            <a:off x="5444124" y="1523993"/>
            <a:ext cx="2509520" cy="4775835"/>
          </a:xfrm>
          <a:custGeom>
            <a:avLst/>
            <a:gdLst/>
            <a:ahLst/>
            <a:cxnLst/>
            <a:rect l="l" t="t" r="r" b="b"/>
            <a:pathLst>
              <a:path w="2509520" h="4775835">
                <a:moveTo>
                  <a:pt x="0" y="4775210"/>
                </a:moveTo>
                <a:lnTo>
                  <a:pt x="2509016" y="4775210"/>
                </a:lnTo>
                <a:lnTo>
                  <a:pt x="2509016" y="0"/>
                </a:lnTo>
                <a:lnTo>
                  <a:pt x="0" y="0"/>
                </a:lnTo>
                <a:lnTo>
                  <a:pt x="0" y="4775210"/>
                </a:lnTo>
                <a:close/>
              </a:path>
            </a:pathLst>
          </a:custGeom>
          <a:ln w="9524">
            <a:solidFill>
              <a:srgbClr val="000000"/>
            </a:solidFill>
          </a:ln>
        </p:spPr>
        <p:txBody>
          <a:bodyPr wrap="square" lIns="0" tIns="0" rIns="0" bIns="0" rtlCol="0"/>
          <a:lstStyle/>
          <a:p>
            <a:endParaRPr/>
          </a:p>
        </p:txBody>
      </p:sp>
      <p:sp>
        <p:nvSpPr>
          <p:cNvPr id="17" name="object 17"/>
          <p:cNvSpPr/>
          <p:nvPr/>
        </p:nvSpPr>
        <p:spPr>
          <a:xfrm>
            <a:off x="6588496" y="2666999"/>
            <a:ext cx="158115" cy="154305"/>
          </a:xfrm>
          <a:custGeom>
            <a:avLst/>
            <a:gdLst/>
            <a:ahLst/>
            <a:cxnLst/>
            <a:rect l="l" t="t" r="r" b="b"/>
            <a:pathLst>
              <a:path w="158115" h="154305">
                <a:moveTo>
                  <a:pt x="79004" y="0"/>
                </a:moveTo>
                <a:lnTo>
                  <a:pt x="48233" y="6041"/>
                </a:lnTo>
                <a:lnTo>
                  <a:pt x="23122" y="22524"/>
                </a:lnTo>
                <a:lnTo>
                  <a:pt x="6202" y="46985"/>
                </a:lnTo>
                <a:lnTo>
                  <a:pt x="0" y="76962"/>
                </a:lnTo>
                <a:lnTo>
                  <a:pt x="6202" y="106957"/>
                </a:lnTo>
                <a:lnTo>
                  <a:pt x="23122" y="131460"/>
                </a:lnTo>
                <a:lnTo>
                  <a:pt x="48233" y="147985"/>
                </a:lnTo>
                <a:lnTo>
                  <a:pt x="79004" y="154045"/>
                </a:lnTo>
                <a:lnTo>
                  <a:pt x="109775" y="147985"/>
                </a:lnTo>
                <a:lnTo>
                  <a:pt x="134885" y="131460"/>
                </a:lnTo>
                <a:lnTo>
                  <a:pt x="151806" y="106957"/>
                </a:lnTo>
                <a:lnTo>
                  <a:pt x="158008" y="76962"/>
                </a:lnTo>
                <a:lnTo>
                  <a:pt x="151806" y="46985"/>
                </a:lnTo>
                <a:lnTo>
                  <a:pt x="134885" y="22524"/>
                </a:lnTo>
                <a:lnTo>
                  <a:pt x="109775" y="6041"/>
                </a:lnTo>
                <a:lnTo>
                  <a:pt x="79004" y="0"/>
                </a:lnTo>
                <a:close/>
              </a:path>
            </a:pathLst>
          </a:custGeom>
          <a:solidFill>
            <a:srgbClr val="FF0000"/>
          </a:solidFill>
        </p:spPr>
        <p:txBody>
          <a:bodyPr wrap="square" lIns="0" tIns="0" rIns="0" bIns="0" rtlCol="0"/>
          <a:lstStyle/>
          <a:p>
            <a:endParaRPr/>
          </a:p>
        </p:txBody>
      </p:sp>
      <p:sp>
        <p:nvSpPr>
          <p:cNvPr id="18" name="object 18"/>
          <p:cNvSpPr/>
          <p:nvPr/>
        </p:nvSpPr>
        <p:spPr>
          <a:xfrm>
            <a:off x="6428994" y="2736860"/>
            <a:ext cx="176530" cy="168275"/>
          </a:xfrm>
          <a:custGeom>
            <a:avLst/>
            <a:gdLst/>
            <a:ahLst/>
            <a:cxnLst/>
            <a:rect l="l" t="t" r="r" b="b"/>
            <a:pathLst>
              <a:path w="176529" h="168275">
                <a:moveTo>
                  <a:pt x="88270" y="0"/>
                </a:moveTo>
                <a:lnTo>
                  <a:pt x="53903" y="6617"/>
                </a:lnTo>
                <a:lnTo>
                  <a:pt x="25847" y="24662"/>
                </a:lnTo>
                <a:lnTo>
                  <a:pt x="6934" y="51422"/>
                </a:lnTo>
                <a:lnTo>
                  <a:pt x="0" y="84185"/>
                </a:lnTo>
                <a:lnTo>
                  <a:pt x="6934" y="116878"/>
                </a:lnTo>
                <a:lnTo>
                  <a:pt x="25847" y="143602"/>
                </a:lnTo>
                <a:lnTo>
                  <a:pt x="53903" y="161634"/>
                </a:lnTo>
                <a:lnTo>
                  <a:pt x="88270" y="168249"/>
                </a:lnTo>
                <a:lnTo>
                  <a:pt x="122565" y="161634"/>
                </a:lnTo>
                <a:lnTo>
                  <a:pt x="150586" y="143602"/>
                </a:lnTo>
                <a:lnTo>
                  <a:pt x="169485" y="116878"/>
                </a:lnTo>
                <a:lnTo>
                  <a:pt x="176418" y="84185"/>
                </a:lnTo>
                <a:lnTo>
                  <a:pt x="169485" y="51422"/>
                </a:lnTo>
                <a:lnTo>
                  <a:pt x="150586" y="24662"/>
                </a:lnTo>
                <a:lnTo>
                  <a:pt x="122565" y="6617"/>
                </a:lnTo>
                <a:lnTo>
                  <a:pt x="88270" y="0"/>
                </a:lnTo>
                <a:close/>
              </a:path>
            </a:pathLst>
          </a:custGeom>
          <a:solidFill>
            <a:srgbClr val="FF0000"/>
          </a:solidFill>
        </p:spPr>
        <p:txBody>
          <a:bodyPr wrap="square" lIns="0" tIns="0" rIns="0" bIns="0" rtlCol="0"/>
          <a:lstStyle/>
          <a:p>
            <a:endParaRPr/>
          </a:p>
        </p:txBody>
      </p:sp>
      <p:sp>
        <p:nvSpPr>
          <p:cNvPr id="19" name="object 19"/>
          <p:cNvSpPr/>
          <p:nvPr/>
        </p:nvSpPr>
        <p:spPr>
          <a:xfrm>
            <a:off x="6526408" y="2678185"/>
            <a:ext cx="79375" cy="71755"/>
          </a:xfrm>
          <a:custGeom>
            <a:avLst/>
            <a:gdLst/>
            <a:ahLst/>
            <a:cxnLst/>
            <a:rect l="l" t="t" r="r" b="b"/>
            <a:pathLst>
              <a:path w="79375" h="71755">
                <a:moveTo>
                  <a:pt x="39502" y="0"/>
                </a:moveTo>
                <a:lnTo>
                  <a:pt x="24110" y="2786"/>
                </a:lnTo>
                <a:lnTo>
                  <a:pt x="11555" y="10401"/>
                </a:lnTo>
                <a:lnTo>
                  <a:pt x="3098" y="21731"/>
                </a:lnTo>
                <a:lnTo>
                  <a:pt x="0" y="35661"/>
                </a:lnTo>
                <a:lnTo>
                  <a:pt x="3098" y="49545"/>
                </a:lnTo>
                <a:lnTo>
                  <a:pt x="11555" y="60891"/>
                </a:lnTo>
                <a:lnTo>
                  <a:pt x="24110" y="68545"/>
                </a:lnTo>
                <a:lnTo>
                  <a:pt x="39502" y="71353"/>
                </a:lnTo>
                <a:lnTo>
                  <a:pt x="54881" y="68545"/>
                </a:lnTo>
                <a:lnTo>
                  <a:pt x="67437" y="60891"/>
                </a:lnTo>
                <a:lnTo>
                  <a:pt x="75900" y="49545"/>
                </a:lnTo>
                <a:lnTo>
                  <a:pt x="79004" y="35661"/>
                </a:lnTo>
                <a:lnTo>
                  <a:pt x="75900" y="21731"/>
                </a:lnTo>
                <a:lnTo>
                  <a:pt x="67437" y="10401"/>
                </a:lnTo>
                <a:lnTo>
                  <a:pt x="54881" y="2786"/>
                </a:lnTo>
                <a:lnTo>
                  <a:pt x="39502" y="0"/>
                </a:lnTo>
                <a:close/>
              </a:path>
            </a:pathLst>
          </a:custGeom>
          <a:solidFill>
            <a:srgbClr val="FF0000"/>
          </a:solidFill>
        </p:spPr>
        <p:txBody>
          <a:bodyPr wrap="square" lIns="0" tIns="0" rIns="0" bIns="0" rtlCol="0"/>
          <a:lstStyle/>
          <a:p>
            <a:endParaRPr/>
          </a:p>
        </p:txBody>
      </p:sp>
      <p:sp>
        <p:nvSpPr>
          <p:cNvPr id="20" name="object 20"/>
          <p:cNvSpPr/>
          <p:nvPr/>
        </p:nvSpPr>
        <p:spPr>
          <a:xfrm>
            <a:off x="6652016" y="2608325"/>
            <a:ext cx="32384" cy="33655"/>
          </a:xfrm>
          <a:custGeom>
            <a:avLst/>
            <a:gdLst/>
            <a:ahLst/>
            <a:cxnLst/>
            <a:rect l="l" t="t" r="r" b="b"/>
            <a:pathLst>
              <a:path w="32384" h="33655">
                <a:moveTo>
                  <a:pt x="25146" y="0"/>
                </a:moveTo>
                <a:lnTo>
                  <a:pt x="7223" y="0"/>
                </a:lnTo>
                <a:lnTo>
                  <a:pt x="0" y="7376"/>
                </a:lnTo>
                <a:lnTo>
                  <a:pt x="0" y="25786"/>
                </a:lnTo>
                <a:lnTo>
                  <a:pt x="7223" y="33284"/>
                </a:lnTo>
                <a:lnTo>
                  <a:pt x="25146" y="33284"/>
                </a:lnTo>
                <a:lnTo>
                  <a:pt x="32369" y="25786"/>
                </a:lnTo>
                <a:lnTo>
                  <a:pt x="32369" y="7376"/>
                </a:lnTo>
                <a:lnTo>
                  <a:pt x="25146" y="0"/>
                </a:lnTo>
                <a:close/>
              </a:path>
            </a:pathLst>
          </a:custGeom>
          <a:solidFill>
            <a:srgbClr val="FF0000"/>
          </a:solidFill>
        </p:spPr>
        <p:txBody>
          <a:bodyPr wrap="square" lIns="0" tIns="0" rIns="0" bIns="0" rtlCol="0"/>
          <a:lstStyle/>
          <a:p>
            <a:endParaRPr/>
          </a:p>
        </p:txBody>
      </p:sp>
      <p:sp>
        <p:nvSpPr>
          <p:cNvPr id="21" name="object 21"/>
          <p:cNvSpPr/>
          <p:nvPr/>
        </p:nvSpPr>
        <p:spPr>
          <a:xfrm>
            <a:off x="6556004" y="3130539"/>
            <a:ext cx="49530" cy="36830"/>
          </a:xfrm>
          <a:custGeom>
            <a:avLst/>
            <a:gdLst/>
            <a:ahLst/>
            <a:cxnLst/>
            <a:rect l="l" t="t" r="r" b="b"/>
            <a:pathLst>
              <a:path w="49529" h="36830">
                <a:moveTo>
                  <a:pt x="24749" y="0"/>
                </a:moveTo>
                <a:lnTo>
                  <a:pt x="15096" y="1430"/>
                </a:lnTo>
                <a:lnTo>
                  <a:pt x="7231" y="5337"/>
                </a:lnTo>
                <a:lnTo>
                  <a:pt x="1938" y="11148"/>
                </a:lnTo>
                <a:lnTo>
                  <a:pt x="0" y="18288"/>
                </a:lnTo>
                <a:lnTo>
                  <a:pt x="1938" y="25376"/>
                </a:lnTo>
                <a:lnTo>
                  <a:pt x="7231" y="31192"/>
                </a:lnTo>
                <a:lnTo>
                  <a:pt x="15096" y="35128"/>
                </a:lnTo>
                <a:lnTo>
                  <a:pt x="24749" y="36576"/>
                </a:lnTo>
                <a:lnTo>
                  <a:pt x="34337" y="35128"/>
                </a:lnTo>
                <a:lnTo>
                  <a:pt x="42176" y="31192"/>
                </a:lnTo>
                <a:lnTo>
                  <a:pt x="47466" y="25376"/>
                </a:lnTo>
                <a:lnTo>
                  <a:pt x="49408" y="18288"/>
                </a:lnTo>
                <a:lnTo>
                  <a:pt x="47466" y="11148"/>
                </a:lnTo>
                <a:lnTo>
                  <a:pt x="42176" y="5337"/>
                </a:lnTo>
                <a:lnTo>
                  <a:pt x="34337" y="1430"/>
                </a:lnTo>
                <a:lnTo>
                  <a:pt x="24749" y="0"/>
                </a:lnTo>
                <a:close/>
              </a:path>
            </a:pathLst>
          </a:custGeom>
          <a:solidFill>
            <a:srgbClr val="FF0000"/>
          </a:solidFill>
        </p:spPr>
        <p:txBody>
          <a:bodyPr wrap="square" lIns="0" tIns="0" rIns="0" bIns="0" rtlCol="0"/>
          <a:lstStyle/>
          <a:p>
            <a:endParaRPr/>
          </a:p>
        </p:txBody>
      </p:sp>
      <p:sp>
        <p:nvSpPr>
          <p:cNvPr id="22" name="object 22"/>
          <p:cNvSpPr/>
          <p:nvPr/>
        </p:nvSpPr>
        <p:spPr>
          <a:xfrm>
            <a:off x="6540489" y="2582935"/>
            <a:ext cx="48260" cy="47625"/>
          </a:xfrm>
          <a:custGeom>
            <a:avLst/>
            <a:gdLst/>
            <a:ahLst/>
            <a:cxnLst/>
            <a:rect l="l" t="t" r="r" b="b"/>
            <a:pathLst>
              <a:path w="48259" h="47625">
                <a:moveTo>
                  <a:pt x="24018" y="0"/>
                </a:moveTo>
                <a:lnTo>
                  <a:pt x="14697" y="1849"/>
                </a:lnTo>
                <a:lnTo>
                  <a:pt x="7059" y="6911"/>
                </a:lnTo>
                <a:lnTo>
                  <a:pt x="1896" y="14453"/>
                </a:lnTo>
                <a:lnTo>
                  <a:pt x="0" y="23743"/>
                </a:lnTo>
                <a:lnTo>
                  <a:pt x="1896" y="33040"/>
                </a:lnTo>
                <a:lnTo>
                  <a:pt x="7059" y="40626"/>
                </a:lnTo>
                <a:lnTo>
                  <a:pt x="14697" y="45736"/>
                </a:lnTo>
                <a:lnTo>
                  <a:pt x="24018" y="47609"/>
                </a:lnTo>
                <a:lnTo>
                  <a:pt x="33334" y="45736"/>
                </a:lnTo>
                <a:lnTo>
                  <a:pt x="40961" y="40626"/>
                </a:lnTo>
                <a:lnTo>
                  <a:pt x="46113" y="33040"/>
                </a:lnTo>
                <a:lnTo>
                  <a:pt x="48006" y="23743"/>
                </a:lnTo>
                <a:lnTo>
                  <a:pt x="46113" y="14453"/>
                </a:lnTo>
                <a:lnTo>
                  <a:pt x="40961" y="6911"/>
                </a:lnTo>
                <a:lnTo>
                  <a:pt x="33334" y="1849"/>
                </a:lnTo>
                <a:lnTo>
                  <a:pt x="24018" y="0"/>
                </a:lnTo>
                <a:close/>
              </a:path>
            </a:pathLst>
          </a:custGeom>
          <a:solidFill>
            <a:srgbClr val="FF0000"/>
          </a:solidFill>
        </p:spPr>
        <p:txBody>
          <a:bodyPr wrap="square" lIns="0" tIns="0" rIns="0" bIns="0" rtlCol="0"/>
          <a:lstStyle/>
          <a:p>
            <a:endParaRPr/>
          </a:p>
        </p:txBody>
      </p:sp>
      <p:sp>
        <p:nvSpPr>
          <p:cNvPr id="23" name="object 23"/>
          <p:cNvSpPr/>
          <p:nvPr/>
        </p:nvSpPr>
        <p:spPr>
          <a:xfrm>
            <a:off x="6556004" y="2298710"/>
            <a:ext cx="144018" cy="154045"/>
          </a:xfrm>
          <a:prstGeom prst="rect">
            <a:avLst/>
          </a:prstGeom>
          <a:blipFill>
            <a:blip r:embed="rId3" cstate="print"/>
            <a:stretch>
              <a:fillRect/>
            </a:stretch>
          </a:blipFill>
        </p:spPr>
        <p:txBody>
          <a:bodyPr wrap="square" lIns="0" tIns="0" rIns="0" bIns="0" rtlCol="0"/>
          <a:lstStyle/>
          <a:p>
            <a:endParaRPr/>
          </a:p>
        </p:txBody>
      </p:sp>
      <p:sp>
        <p:nvSpPr>
          <p:cNvPr id="24" name="object 24"/>
          <p:cNvSpPr/>
          <p:nvPr/>
        </p:nvSpPr>
        <p:spPr>
          <a:xfrm>
            <a:off x="6588496" y="2881365"/>
            <a:ext cx="158115" cy="167005"/>
          </a:xfrm>
          <a:custGeom>
            <a:avLst/>
            <a:gdLst/>
            <a:ahLst/>
            <a:cxnLst/>
            <a:rect l="l" t="t" r="r" b="b"/>
            <a:pathLst>
              <a:path w="158115" h="167005">
                <a:moveTo>
                  <a:pt x="79004" y="0"/>
                </a:moveTo>
                <a:lnTo>
                  <a:pt x="48233" y="6535"/>
                </a:lnTo>
                <a:lnTo>
                  <a:pt x="23122" y="24372"/>
                </a:lnTo>
                <a:lnTo>
                  <a:pt x="6202" y="50856"/>
                </a:lnTo>
                <a:lnTo>
                  <a:pt x="0" y="83332"/>
                </a:lnTo>
                <a:lnTo>
                  <a:pt x="6202" y="115739"/>
                </a:lnTo>
                <a:lnTo>
                  <a:pt x="23122" y="142219"/>
                </a:lnTo>
                <a:lnTo>
                  <a:pt x="48233" y="160081"/>
                </a:lnTo>
                <a:lnTo>
                  <a:pt x="79004" y="166634"/>
                </a:lnTo>
                <a:lnTo>
                  <a:pt x="109775" y="160081"/>
                </a:lnTo>
                <a:lnTo>
                  <a:pt x="134885" y="142219"/>
                </a:lnTo>
                <a:lnTo>
                  <a:pt x="151806" y="115739"/>
                </a:lnTo>
                <a:lnTo>
                  <a:pt x="158008" y="83332"/>
                </a:lnTo>
                <a:lnTo>
                  <a:pt x="151806" y="50856"/>
                </a:lnTo>
                <a:lnTo>
                  <a:pt x="134885" y="24372"/>
                </a:lnTo>
                <a:lnTo>
                  <a:pt x="109775" y="6535"/>
                </a:lnTo>
                <a:lnTo>
                  <a:pt x="79004" y="0"/>
                </a:lnTo>
                <a:close/>
              </a:path>
            </a:pathLst>
          </a:custGeom>
          <a:solidFill>
            <a:srgbClr val="FF0000"/>
          </a:solidFill>
        </p:spPr>
        <p:txBody>
          <a:bodyPr wrap="square" lIns="0" tIns="0" rIns="0" bIns="0" rtlCol="0"/>
          <a:lstStyle/>
          <a:p>
            <a:endParaRPr/>
          </a:p>
        </p:txBody>
      </p:sp>
      <p:sp>
        <p:nvSpPr>
          <p:cNvPr id="25" name="object 25"/>
          <p:cNvSpPr/>
          <p:nvPr/>
        </p:nvSpPr>
        <p:spPr>
          <a:xfrm>
            <a:off x="6556004" y="2857499"/>
            <a:ext cx="81915" cy="82550"/>
          </a:xfrm>
          <a:custGeom>
            <a:avLst/>
            <a:gdLst/>
            <a:ahLst/>
            <a:cxnLst/>
            <a:rect l="l" t="t" r="r" b="b"/>
            <a:pathLst>
              <a:path w="81915" h="82550">
                <a:moveTo>
                  <a:pt x="40873" y="0"/>
                </a:moveTo>
                <a:lnTo>
                  <a:pt x="24958" y="3250"/>
                </a:lnTo>
                <a:lnTo>
                  <a:pt x="11967" y="12108"/>
                </a:lnTo>
                <a:lnTo>
                  <a:pt x="3210" y="25228"/>
                </a:lnTo>
                <a:lnTo>
                  <a:pt x="0" y="41269"/>
                </a:lnTo>
                <a:lnTo>
                  <a:pt x="3210" y="57310"/>
                </a:lnTo>
                <a:lnTo>
                  <a:pt x="11967" y="70431"/>
                </a:lnTo>
                <a:lnTo>
                  <a:pt x="24958" y="79288"/>
                </a:lnTo>
                <a:lnTo>
                  <a:pt x="40873" y="82539"/>
                </a:lnTo>
                <a:lnTo>
                  <a:pt x="56825" y="79288"/>
                </a:lnTo>
                <a:lnTo>
                  <a:pt x="69867" y="70431"/>
                </a:lnTo>
                <a:lnTo>
                  <a:pt x="78669" y="57310"/>
                </a:lnTo>
                <a:lnTo>
                  <a:pt x="81899" y="41269"/>
                </a:lnTo>
                <a:lnTo>
                  <a:pt x="78669" y="25228"/>
                </a:lnTo>
                <a:lnTo>
                  <a:pt x="69867" y="12108"/>
                </a:lnTo>
                <a:lnTo>
                  <a:pt x="56825" y="3250"/>
                </a:lnTo>
                <a:lnTo>
                  <a:pt x="40873" y="0"/>
                </a:lnTo>
                <a:close/>
              </a:path>
            </a:pathLst>
          </a:custGeom>
          <a:solidFill>
            <a:srgbClr val="FF0000"/>
          </a:solidFill>
        </p:spPr>
        <p:txBody>
          <a:bodyPr wrap="square" lIns="0" tIns="0" rIns="0" bIns="0" rtlCol="0"/>
          <a:lstStyle/>
          <a:p>
            <a:endParaRPr/>
          </a:p>
        </p:txBody>
      </p:sp>
      <p:sp>
        <p:nvSpPr>
          <p:cNvPr id="26" name="object 26"/>
          <p:cNvSpPr/>
          <p:nvPr/>
        </p:nvSpPr>
        <p:spPr>
          <a:xfrm>
            <a:off x="6540489" y="2203460"/>
            <a:ext cx="33020" cy="24130"/>
          </a:xfrm>
          <a:custGeom>
            <a:avLst/>
            <a:gdLst/>
            <a:ahLst/>
            <a:cxnLst/>
            <a:rect l="l" t="t" r="r" b="b"/>
            <a:pathLst>
              <a:path w="33020" h="24130">
                <a:moveTo>
                  <a:pt x="25146" y="0"/>
                </a:moveTo>
                <a:lnTo>
                  <a:pt x="7254" y="0"/>
                </a:lnTo>
                <a:lnTo>
                  <a:pt x="0" y="5334"/>
                </a:lnTo>
                <a:lnTo>
                  <a:pt x="0" y="18531"/>
                </a:lnTo>
                <a:lnTo>
                  <a:pt x="7254" y="23865"/>
                </a:lnTo>
                <a:lnTo>
                  <a:pt x="25146" y="23865"/>
                </a:lnTo>
                <a:lnTo>
                  <a:pt x="32522" y="18531"/>
                </a:lnTo>
                <a:lnTo>
                  <a:pt x="32522" y="5334"/>
                </a:lnTo>
                <a:lnTo>
                  <a:pt x="25146" y="0"/>
                </a:lnTo>
                <a:close/>
              </a:path>
            </a:pathLst>
          </a:custGeom>
          <a:solidFill>
            <a:srgbClr val="FF0000"/>
          </a:solidFill>
        </p:spPr>
        <p:txBody>
          <a:bodyPr wrap="square" lIns="0" tIns="0" rIns="0" bIns="0" rtlCol="0"/>
          <a:lstStyle/>
          <a:p>
            <a:endParaRPr/>
          </a:p>
        </p:txBody>
      </p:sp>
      <p:sp>
        <p:nvSpPr>
          <p:cNvPr id="27" name="object 27"/>
          <p:cNvSpPr/>
          <p:nvPr/>
        </p:nvSpPr>
        <p:spPr>
          <a:xfrm>
            <a:off x="6652016" y="3047999"/>
            <a:ext cx="32384" cy="47625"/>
          </a:xfrm>
          <a:custGeom>
            <a:avLst/>
            <a:gdLst/>
            <a:ahLst/>
            <a:cxnLst/>
            <a:rect l="l" t="t" r="r" b="b"/>
            <a:pathLst>
              <a:path w="32384" h="47625">
                <a:moveTo>
                  <a:pt x="16245" y="0"/>
                </a:moveTo>
                <a:lnTo>
                  <a:pt x="9901" y="1873"/>
                </a:lnTo>
                <a:lnTo>
                  <a:pt x="4739" y="6983"/>
                </a:lnTo>
                <a:lnTo>
                  <a:pt x="1269" y="14568"/>
                </a:lnTo>
                <a:lnTo>
                  <a:pt x="0" y="23865"/>
                </a:lnTo>
                <a:lnTo>
                  <a:pt x="1269" y="33092"/>
                </a:lnTo>
                <a:lnTo>
                  <a:pt x="4739" y="40641"/>
                </a:lnTo>
                <a:lnTo>
                  <a:pt x="9901" y="45738"/>
                </a:lnTo>
                <a:lnTo>
                  <a:pt x="16245" y="47609"/>
                </a:lnTo>
                <a:lnTo>
                  <a:pt x="22519" y="45738"/>
                </a:lnTo>
                <a:lnTo>
                  <a:pt x="27645" y="40641"/>
                </a:lnTo>
                <a:lnTo>
                  <a:pt x="31101" y="33092"/>
                </a:lnTo>
                <a:lnTo>
                  <a:pt x="32369" y="23865"/>
                </a:lnTo>
                <a:lnTo>
                  <a:pt x="31101" y="14568"/>
                </a:lnTo>
                <a:lnTo>
                  <a:pt x="27645" y="6983"/>
                </a:lnTo>
                <a:lnTo>
                  <a:pt x="22519" y="1873"/>
                </a:lnTo>
                <a:lnTo>
                  <a:pt x="16245" y="0"/>
                </a:lnTo>
                <a:close/>
              </a:path>
            </a:pathLst>
          </a:custGeom>
          <a:solidFill>
            <a:srgbClr val="FF0000"/>
          </a:solidFill>
        </p:spPr>
        <p:txBody>
          <a:bodyPr wrap="square" lIns="0" tIns="0" rIns="0" bIns="0" rtlCol="0"/>
          <a:lstStyle/>
          <a:p>
            <a:endParaRPr/>
          </a:p>
        </p:txBody>
      </p:sp>
      <p:sp>
        <p:nvSpPr>
          <p:cNvPr id="28" name="object 28"/>
          <p:cNvSpPr/>
          <p:nvPr/>
        </p:nvSpPr>
        <p:spPr>
          <a:xfrm>
            <a:off x="6652016" y="2809859"/>
            <a:ext cx="65405" cy="62230"/>
          </a:xfrm>
          <a:custGeom>
            <a:avLst/>
            <a:gdLst/>
            <a:ahLst/>
            <a:cxnLst/>
            <a:rect l="l" t="t" r="r" b="b"/>
            <a:pathLst>
              <a:path w="65404" h="62230">
                <a:moveTo>
                  <a:pt x="32369" y="0"/>
                </a:moveTo>
                <a:lnTo>
                  <a:pt x="19763" y="2434"/>
                </a:lnTo>
                <a:lnTo>
                  <a:pt x="9475" y="9075"/>
                </a:lnTo>
                <a:lnTo>
                  <a:pt x="2541" y="18928"/>
                </a:lnTo>
                <a:lnTo>
                  <a:pt x="0" y="30998"/>
                </a:lnTo>
                <a:lnTo>
                  <a:pt x="2541" y="43016"/>
                </a:lnTo>
                <a:lnTo>
                  <a:pt x="9475" y="52875"/>
                </a:lnTo>
                <a:lnTo>
                  <a:pt x="19763" y="59544"/>
                </a:lnTo>
                <a:lnTo>
                  <a:pt x="32369" y="61996"/>
                </a:lnTo>
                <a:lnTo>
                  <a:pt x="45012" y="59544"/>
                </a:lnTo>
                <a:lnTo>
                  <a:pt x="55351" y="52875"/>
                </a:lnTo>
                <a:lnTo>
                  <a:pt x="62330" y="43016"/>
                </a:lnTo>
                <a:lnTo>
                  <a:pt x="64891" y="30998"/>
                </a:lnTo>
                <a:lnTo>
                  <a:pt x="62330" y="18928"/>
                </a:lnTo>
                <a:lnTo>
                  <a:pt x="55351" y="9075"/>
                </a:lnTo>
                <a:lnTo>
                  <a:pt x="45012" y="2434"/>
                </a:lnTo>
                <a:lnTo>
                  <a:pt x="32369" y="0"/>
                </a:lnTo>
                <a:close/>
              </a:path>
            </a:pathLst>
          </a:custGeom>
          <a:solidFill>
            <a:srgbClr val="FF0000"/>
          </a:solidFill>
        </p:spPr>
        <p:txBody>
          <a:bodyPr wrap="square" lIns="0" tIns="0" rIns="0" bIns="0" rtlCol="0"/>
          <a:lstStyle/>
          <a:p>
            <a:endParaRPr/>
          </a:p>
        </p:txBody>
      </p:sp>
      <p:sp>
        <p:nvSpPr>
          <p:cNvPr id="29" name="object 29"/>
          <p:cNvSpPr/>
          <p:nvPr/>
        </p:nvSpPr>
        <p:spPr>
          <a:xfrm>
            <a:off x="6684385" y="3390900"/>
            <a:ext cx="142875" cy="157480"/>
          </a:xfrm>
          <a:custGeom>
            <a:avLst/>
            <a:gdLst/>
            <a:ahLst/>
            <a:cxnLst/>
            <a:rect l="l" t="t" r="r" b="b"/>
            <a:pathLst>
              <a:path w="142875" h="157479">
                <a:moveTo>
                  <a:pt x="71262" y="0"/>
                </a:moveTo>
                <a:lnTo>
                  <a:pt x="43565" y="6174"/>
                </a:lnTo>
                <a:lnTo>
                  <a:pt x="20909" y="23016"/>
                </a:lnTo>
                <a:lnTo>
                  <a:pt x="5614" y="48001"/>
                </a:lnTo>
                <a:lnTo>
                  <a:pt x="0" y="78607"/>
                </a:lnTo>
                <a:lnTo>
                  <a:pt x="5614" y="109162"/>
                </a:lnTo>
                <a:lnTo>
                  <a:pt x="20909" y="134153"/>
                </a:lnTo>
                <a:lnTo>
                  <a:pt x="43565" y="151024"/>
                </a:lnTo>
                <a:lnTo>
                  <a:pt x="71262" y="157215"/>
                </a:lnTo>
                <a:lnTo>
                  <a:pt x="99011" y="151024"/>
                </a:lnTo>
                <a:lnTo>
                  <a:pt x="121695" y="134153"/>
                </a:lnTo>
                <a:lnTo>
                  <a:pt x="137000" y="109162"/>
                </a:lnTo>
                <a:lnTo>
                  <a:pt x="142615" y="78607"/>
                </a:lnTo>
                <a:lnTo>
                  <a:pt x="137000" y="48001"/>
                </a:lnTo>
                <a:lnTo>
                  <a:pt x="121695" y="23016"/>
                </a:lnTo>
                <a:lnTo>
                  <a:pt x="99011" y="6174"/>
                </a:lnTo>
                <a:lnTo>
                  <a:pt x="71262" y="0"/>
                </a:lnTo>
                <a:close/>
              </a:path>
            </a:pathLst>
          </a:custGeom>
          <a:solidFill>
            <a:srgbClr val="FF0000"/>
          </a:solidFill>
        </p:spPr>
        <p:txBody>
          <a:bodyPr wrap="square" lIns="0" tIns="0" rIns="0" bIns="0" rtlCol="0"/>
          <a:lstStyle/>
          <a:p>
            <a:endParaRPr/>
          </a:p>
        </p:txBody>
      </p:sp>
      <p:sp>
        <p:nvSpPr>
          <p:cNvPr id="30" name="object 30"/>
          <p:cNvSpPr/>
          <p:nvPr/>
        </p:nvSpPr>
        <p:spPr>
          <a:xfrm>
            <a:off x="6588496" y="3202045"/>
            <a:ext cx="158115" cy="167005"/>
          </a:xfrm>
          <a:custGeom>
            <a:avLst/>
            <a:gdLst/>
            <a:ahLst/>
            <a:cxnLst/>
            <a:rect l="l" t="t" r="r" b="b"/>
            <a:pathLst>
              <a:path w="158115" h="167004">
                <a:moveTo>
                  <a:pt x="79004" y="0"/>
                </a:moveTo>
                <a:lnTo>
                  <a:pt x="48233" y="6535"/>
                </a:lnTo>
                <a:lnTo>
                  <a:pt x="23122" y="24368"/>
                </a:lnTo>
                <a:lnTo>
                  <a:pt x="6202" y="50843"/>
                </a:lnTo>
                <a:lnTo>
                  <a:pt x="0" y="83301"/>
                </a:lnTo>
                <a:lnTo>
                  <a:pt x="6202" y="115726"/>
                </a:lnTo>
                <a:lnTo>
                  <a:pt x="23122" y="142215"/>
                </a:lnTo>
                <a:lnTo>
                  <a:pt x="48233" y="160081"/>
                </a:lnTo>
                <a:lnTo>
                  <a:pt x="79004" y="166634"/>
                </a:lnTo>
                <a:lnTo>
                  <a:pt x="109775" y="160081"/>
                </a:lnTo>
                <a:lnTo>
                  <a:pt x="134885" y="142215"/>
                </a:lnTo>
                <a:lnTo>
                  <a:pt x="151806" y="115726"/>
                </a:lnTo>
                <a:lnTo>
                  <a:pt x="158008" y="83301"/>
                </a:lnTo>
                <a:lnTo>
                  <a:pt x="151806" y="50843"/>
                </a:lnTo>
                <a:lnTo>
                  <a:pt x="134885" y="24368"/>
                </a:lnTo>
                <a:lnTo>
                  <a:pt x="109775" y="6535"/>
                </a:lnTo>
                <a:lnTo>
                  <a:pt x="79004" y="0"/>
                </a:lnTo>
                <a:close/>
              </a:path>
            </a:pathLst>
          </a:custGeom>
          <a:solidFill>
            <a:srgbClr val="FF0000"/>
          </a:solidFill>
        </p:spPr>
        <p:txBody>
          <a:bodyPr wrap="square" lIns="0" tIns="0" rIns="0" bIns="0" rtlCol="0"/>
          <a:lstStyle/>
          <a:p>
            <a:endParaRPr/>
          </a:p>
        </p:txBody>
      </p:sp>
      <p:sp>
        <p:nvSpPr>
          <p:cNvPr id="31" name="object 31"/>
          <p:cNvSpPr/>
          <p:nvPr/>
        </p:nvSpPr>
        <p:spPr>
          <a:xfrm>
            <a:off x="6652016" y="3321039"/>
            <a:ext cx="79375" cy="70485"/>
          </a:xfrm>
          <a:custGeom>
            <a:avLst/>
            <a:gdLst/>
            <a:ahLst/>
            <a:cxnLst/>
            <a:rect l="l" t="t" r="r" b="b"/>
            <a:pathLst>
              <a:path w="79375" h="70485">
                <a:moveTo>
                  <a:pt x="39502" y="0"/>
                </a:moveTo>
                <a:lnTo>
                  <a:pt x="24110" y="2744"/>
                </a:lnTo>
                <a:lnTo>
                  <a:pt x="11555" y="10229"/>
                </a:lnTo>
                <a:lnTo>
                  <a:pt x="3098" y="21332"/>
                </a:lnTo>
                <a:lnTo>
                  <a:pt x="0" y="34930"/>
                </a:lnTo>
                <a:lnTo>
                  <a:pt x="3098" y="48527"/>
                </a:lnTo>
                <a:lnTo>
                  <a:pt x="11555" y="59630"/>
                </a:lnTo>
                <a:lnTo>
                  <a:pt x="24110" y="67115"/>
                </a:lnTo>
                <a:lnTo>
                  <a:pt x="39502" y="69860"/>
                </a:lnTo>
                <a:lnTo>
                  <a:pt x="54876" y="67115"/>
                </a:lnTo>
                <a:lnTo>
                  <a:pt x="67421" y="59630"/>
                </a:lnTo>
                <a:lnTo>
                  <a:pt x="75875" y="48527"/>
                </a:lnTo>
                <a:lnTo>
                  <a:pt x="78973" y="34930"/>
                </a:lnTo>
                <a:lnTo>
                  <a:pt x="75875" y="21332"/>
                </a:lnTo>
                <a:lnTo>
                  <a:pt x="67421" y="10229"/>
                </a:lnTo>
                <a:lnTo>
                  <a:pt x="54876" y="2744"/>
                </a:lnTo>
                <a:lnTo>
                  <a:pt x="39502" y="0"/>
                </a:lnTo>
                <a:close/>
              </a:path>
            </a:pathLst>
          </a:custGeom>
          <a:solidFill>
            <a:srgbClr val="FF0000"/>
          </a:solidFill>
        </p:spPr>
        <p:txBody>
          <a:bodyPr wrap="square" lIns="0" tIns="0" rIns="0" bIns="0" rtlCol="0"/>
          <a:lstStyle/>
          <a:p>
            <a:endParaRPr/>
          </a:p>
        </p:txBody>
      </p:sp>
      <p:sp>
        <p:nvSpPr>
          <p:cNvPr id="32" name="object 32"/>
          <p:cNvSpPr/>
          <p:nvPr/>
        </p:nvSpPr>
        <p:spPr>
          <a:xfrm>
            <a:off x="6827001" y="5106923"/>
            <a:ext cx="15875" cy="36830"/>
          </a:xfrm>
          <a:custGeom>
            <a:avLst/>
            <a:gdLst/>
            <a:ahLst/>
            <a:cxnLst/>
            <a:rect l="l" t="t" r="r" b="b"/>
            <a:pathLst>
              <a:path w="15875" h="36829">
                <a:moveTo>
                  <a:pt x="11948" y="0"/>
                </a:moveTo>
                <a:lnTo>
                  <a:pt x="3444" y="0"/>
                </a:lnTo>
                <a:lnTo>
                  <a:pt x="0" y="8250"/>
                </a:lnTo>
                <a:lnTo>
                  <a:pt x="0" y="28443"/>
                </a:lnTo>
                <a:lnTo>
                  <a:pt x="3444" y="36576"/>
                </a:lnTo>
                <a:lnTo>
                  <a:pt x="11948" y="36576"/>
                </a:lnTo>
                <a:lnTo>
                  <a:pt x="15514" y="28443"/>
                </a:lnTo>
                <a:lnTo>
                  <a:pt x="15514" y="8250"/>
                </a:lnTo>
                <a:lnTo>
                  <a:pt x="11948" y="0"/>
                </a:lnTo>
                <a:close/>
              </a:path>
            </a:pathLst>
          </a:custGeom>
          <a:solidFill>
            <a:srgbClr val="FF0000"/>
          </a:solidFill>
        </p:spPr>
        <p:txBody>
          <a:bodyPr wrap="square" lIns="0" tIns="0" rIns="0" bIns="0" rtlCol="0"/>
          <a:lstStyle/>
          <a:p>
            <a:endParaRPr/>
          </a:p>
        </p:txBody>
      </p:sp>
      <p:sp>
        <p:nvSpPr>
          <p:cNvPr id="33" name="object 33"/>
          <p:cNvSpPr/>
          <p:nvPr/>
        </p:nvSpPr>
        <p:spPr>
          <a:xfrm>
            <a:off x="6763511" y="4775203"/>
            <a:ext cx="46990" cy="46355"/>
          </a:xfrm>
          <a:custGeom>
            <a:avLst/>
            <a:gdLst/>
            <a:ahLst/>
            <a:cxnLst/>
            <a:rect l="l" t="t" r="r" b="b"/>
            <a:pathLst>
              <a:path w="46990" h="46354">
                <a:moveTo>
                  <a:pt x="23256" y="0"/>
                </a:moveTo>
                <a:lnTo>
                  <a:pt x="14208" y="1805"/>
                </a:lnTo>
                <a:lnTo>
                  <a:pt x="6816" y="6729"/>
                </a:lnTo>
                <a:lnTo>
                  <a:pt x="1829" y="14034"/>
                </a:lnTo>
                <a:lnTo>
                  <a:pt x="0" y="22978"/>
                </a:lnTo>
                <a:lnTo>
                  <a:pt x="1829" y="31930"/>
                </a:lnTo>
                <a:lnTo>
                  <a:pt x="6816" y="39238"/>
                </a:lnTo>
                <a:lnTo>
                  <a:pt x="14208" y="44164"/>
                </a:lnTo>
                <a:lnTo>
                  <a:pt x="23256" y="45969"/>
                </a:lnTo>
                <a:lnTo>
                  <a:pt x="32285" y="44164"/>
                </a:lnTo>
                <a:lnTo>
                  <a:pt x="39669" y="39238"/>
                </a:lnTo>
                <a:lnTo>
                  <a:pt x="44653" y="31930"/>
                </a:lnTo>
                <a:lnTo>
                  <a:pt x="46482" y="22978"/>
                </a:lnTo>
                <a:lnTo>
                  <a:pt x="44653" y="14034"/>
                </a:lnTo>
                <a:lnTo>
                  <a:pt x="39669" y="6729"/>
                </a:lnTo>
                <a:lnTo>
                  <a:pt x="32285" y="1805"/>
                </a:lnTo>
                <a:lnTo>
                  <a:pt x="23256" y="0"/>
                </a:lnTo>
                <a:close/>
              </a:path>
            </a:pathLst>
          </a:custGeom>
          <a:solidFill>
            <a:srgbClr val="FF0000"/>
          </a:solidFill>
        </p:spPr>
        <p:txBody>
          <a:bodyPr wrap="square" lIns="0" tIns="0" rIns="0" bIns="0" rtlCol="0"/>
          <a:lstStyle/>
          <a:p>
            <a:endParaRPr/>
          </a:p>
        </p:txBody>
      </p:sp>
      <p:sp>
        <p:nvSpPr>
          <p:cNvPr id="34" name="object 34"/>
          <p:cNvSpPr/>
          <p:nvPr/>
        </p:nvSpPr>
        <p:spPr>
          <a:xfrm>
            <a:off x="6605412" y="2559039"/>
            <a:ext cx="62230" cy="49530"/>
          </a:xfrm>
          <a:custGeom>
            <a:avLst/>
            <a:gdLst/>
            <a:ahLst/>
            <a:cxnLst/>
            <a:rect l="l" t="t" r="r" b="b"/>
            <a:pathLst>
              <a:path w="62229" h="49530">
                <a:moveTo>
                  <a:pt x="31089" y="0"/>
                </a:moveTo>
                <a:lnTo>
                  <a:pt x="19005" y="1941"/>
                </a:lnTo>
                <a:lnTo>
                  <a:pt x="9121" y="7231"/>
                </a:lnTo>
                <a:lnTo>
                  <a:pt x="2448" y="15070"/>
                </a:lnTo>
                <a:lnTo>
                  <a:pt x="0" y="24658"/>
                </a:lnTo>
                <a:lnTo>
                  <a:pt x="2448" y="34228"/>
                </a:lnTo>
                <a:lnTo>
                  <a:pt x="9121" y="42058"/>
                </a:lnTo>
                <a:lnTo>
                  <a:pt x="19005" y="47345"/>
                </a:lnTo>
                <a:lnTo>
                  <a:pt x="31089" y="49286"/>
                </a:lnTo>
                <a:lnTo>
                  <a:pt x="43172" y="47345"/>
                </a:lnTo>
                <a:lnTo>
                  <a:pt x="53023" y="42058"/>
                </a:lnTo>
                <a:lnTo>
                  <a:pt x="59657" y="34228"/>
                </a:lnTo>
                <a:lnTo>
                  <a:pt x="62087" y="24658"/>
                </a:lnTo>
                <a:lnTo>
                  <a:pt x="59657" y="15070"/>
                </a:lnTo>
                <a:lnTo>
                  <a:pt x="53023" y="7231"/>
                </a:lnTo>
                <a:lnTo>
                  <a:pt x="43172" y="1941"/>
                </a:lnTo>
                <a:lnTo>
                  <a:pt x="31089" y="0"/>
                </a:lnTo>
                <a:close/>
              </a:path>
            </a:pathLst>
          </a:custGeom>
          <a:solidFill>
            <a:srgbClr val="FF0000"/>
          </a:solidFill>
        </p:spPr>
        <p:txBody>
          <a:bodyPr wrap="square" lIns="0" tIns="0" rIns="0" bIns="0" rtlCol="0"/>
          <a:lstStyle/>
          <a:p>
            <a:endParaRPr/>
          </a:p>
        </p:txBody>
      </p:sp>
      <p:sp>
        <p:nvSpPr>
          <p:cNvPr id="35" name="object 35"/>
          <p:cNvSpPr/>
          <p:nvPr/>
        </p:nvSpPr>
        <p:spPr>
          <a:xfrm>
            <a:off x="6652016" y="3786134"/>
            <a:ext cx="144145" cy="141605"/>
          </a:xfrm>
          <a:custGeom>
            <a:avLst/>
            <a:gdLst/>
            <a:ahLst/>
            <a:cxnLst/>
            <a:rect l="l" t="t" r="r" b="b"/>
            <a:pathLst>
              <a:path w="144145" h="141604">
                <a:moveTo>
                  <a:pt x="71871" y="0"/>
                </a:moveTo>
                <a:lnTo>
                  <a:pt x="43874" y="5567"/>
                </a:lnTo>
                <a:lnTo>
                  <a:pt x="21031" y="20742"/>
                </a:lnTo>
                <a:lnTo>
                  <a:pt x="5640" y="43227"/>
                </a:lnTo>
                <a:lnTo>
                  <a:pt x="0" y="70728"/>
                </a:lnTo>
                <a:lnTo>
                  <a:pt x="5640" y="98212"/>
                </a:lnTo>
                <a:lnTo>
                  <a:pt x="21031" y="120659"/>
                </a:lnTo>
                <a:lnTo>
                  <a:pt x="43874" y="135794"/>
                </a:lnTo>
                <a:lnTo>
                  <a:pt x="71871" y="141344"/>
                </a:lnTo>
                <a:lnTo>
                  <a:pt x="99893" y="135794"/>
                </a:lnTo>
                <a:lnTo>
                  <a:pt x="122788" y="120659"/>
                </a:lnTo>
                <a:lnTo>
                  <a:pt x="138231" y="98212"/>
                </a:lnTo>
                <a:lnTo>
                  <a:pt x="143896" y="70728"/>
                </a:lnTo>
                <a:lnTo>
                  <a:pt x="138231" y="43227"/>
                </a:lnTo>
                <a:lnTo>
                  <a:pt x="122788" y="20742"/>
                </a:lnTo>
                <a:lnTo>
                  <a:pt x="99893" y="5567"/>
                </a:lnTo>
                <a:lnTo>
                  <a:pt x="71871" y="0"/>
                </a:lnTo>
                <a:close/>
              </a:path>
            </a:pathLst>
          </a:custGeom>
          <a:solidFill>
            <a:srgbClr val="FF0000"/>
          </a:solidFill>
        </p:spPr>
        <p:txBody>
          <a:bodyPr wrap="square" lIns="0" tIns="0" rIns="0" bIns="0" rtlCol="0"/>
          <a:lstStyle/>
          <a:p>
            <a:endParaRPr/>
          </a:p>
        </p:txBody>
      </p:sp>
      <p:sp>
        <p:nvSpPr>
          <p:cNvPr id="36" name="object 36"/>
          <p:cNvSpPr/>
          <p:nvPr/>
        </p:nvSpPr>
        <p:spPr>
          <a:xfrm>
            <a:off x="6573011" y="3476609"/>
            <a:ext cx="173990" cy="167005"/>
          </a:xfrm>
          <a:custGeom>
            <a:avLst/>
            <a:gdLst/>
            <a:ahLst/>
            <a:cxnLst/>
            <a:rect l="l" t="t" r="r" b="b"/>
            <a:pathLst>
              <a:path w="173990" h="167004">
                <a:moveTo>
                  <a:pt x="86746" y="0"/>
                </a:moveTo>
                <a:lnTo>
                  <a:pt x="52939" y="6552"/>
                </a:lnTo>
                <a:lnTo>
                  <a:pt x="25370" y="24418"/>
                </a:lnTo>
                <a:lnTo>
                  <a:pt x="6803" y="50907"/>
                </a:lnTo>
                <a:lnTo>
                  <a:pt x="0" y="83332"/>
                </a:lnTo>
                <a:lnTo>
                  <a:pt x="6803" y="115790"/>
                </a:lnTo>
                <a:lnTo>
                  <a:pt x="25370" y="142265"/>
                </a:lnTo>
                <a:lnTo>
                  <a:pt x="52939" y="160099"/>
                </a:lnTo>
                <a:lnTo>
                  <a:pt x="86746" y="166634"/>
                </a:lnTo>
                <a:lnTo>
                  <a:pt x="120501" y="160099"/>
                </a:lnTo>
                <a:lnTo>
                  <a:pt x="148075" y="142265"/>
                </a:lnTo>
                <a:lnTo>
                  <a:pt x="166671" y="115790"/>
                </a:lnTo>
                <a:lnTo>
                  <a:pt x="173492" y="83332"/>
                </a:lnTo>
                <a:lnTo>
                  <a:pt x="166671" y="50907"/>
                </a:lnTo>
                <a:lnTo>
                  <a:pt x="148075" y="24418"/>
                </a:lnTo>
                <a:lnTo>
                  <a:pt x="120501" y="6552"/>
                </a:lnTo>
                <a:lnTo>
                  <a:pt x="86746" y="0"/>
                </a:lnTo>
                <a:close/>
              </a:path>
            </a:pathLst>
          </a:custGeom>
          <a:solidFill>
            <a:srgbClr val="FF0000"/>
          </a:solidFill>
        </p:spPr>
        <p:txBody>
          <a:bodyPr wrap="square" lIns="0" tIns="0" rIns="0" bIns="0" rtlCol="0"/>
          <a:lstStyle/>
          <a:p>
            <a:endParaRPr/>
          </a:p>
        </p:txBody>
      </p:sp>
      <p:sp>
        <p:nvSpPr>
          <p:cNvPr id="37" name="object 37"/>
          <p:cNvSpPr/>
          <p:nvPr/>
        </p:nvSpPr>
        <p:spPr>
          <a:xfrm>
            <a:off x="6588496" y="3357493"/>
            <a:ext cx="79375" cy="70485"/>
          </a:xfrm>
          <a:custGeom>
            <a:avLst/>
            <a:gdLst/>
            <a:ahLst/>
            <a:cxnLst/>
            <a:rect l="l" t="t" r="r" b="b"/>
            <a:pathLst>
              <a:path w="79375" h="70485">
                <a:moveTo>
                  <a:pt x="39502" y="0"/>
                </a:moveTo>
                <a:lnTo>
                  <a:pt x="24123" y="2761"/>
                </a:lnTo>
                <a:lnTo>
                  <a:pt x="11567" y="10275"/>
                </a:lnTo>
                <a:lnTo>
                  <a:pt x="3103" y="21384"/>
                </a:lnTo>
                <a:lnTo>
                  <a:pt x="0" y="34930"/>
                </a:lnTo>
                <a:lnTo>
                  <a:pt x="3103" y="48527"/>
                </a:lnTo>
                <a:lnTo>
                  <a:pt x="11567" y="59630"/>
                </a:lnTo>
                <a:lnTo>
                  <a:pt x="24123" y="67115"/>
                </a:lnTo>
                <a:lnTo>
                  <a:pt x="39502" y="69860"/>
                </a:lnTo>
                <a:lnTo>
                  <a:pt x="54894" y="67115"/>
                </a:lnTo>
                <a:lnTo>
                  <a:pt x="67448" y="59630"/>
                </a:lnTo>
                <a:lnTo>
                  <a:pt x="75905" y="48527"/>
                </a:lnTo>
                <a:lnTo>
                  <a:pt x="79004" y="34930"/>
                </a:lnTo>
                <a:lnTo>
                  <a:pt x="75905" y="21384"/>
                </a:lnTo>
                <a:lnTo>
                  <a:pt x="67448" y="10275"/>
                </a:lnTo>
                <a:lnTo>
                  <a:pt x="54894" y="2761"/>
                </a:lnTo>
                <a:lnTo>
                  <a:pt x="39502" y="0"/>
                </a:lnTo>
                <a:close/>
              </a:path>
            </a:pathLst>
          </a:custGeom>
          <a:solidFill>
            <a:srgbClr val="FF0000"/>
          </a:solidFill>
        </p:spPr>
        <p:txBody>
          <a:bodyPr wrap="square" lIns="0" tIns="0" rIns="0" bIns="0" rtlCol="0"/>
          <a:lstStyle/>
          <a:p>
            <a:endParaRPr/>
          </a:p>
        </p:txBody>
      </p:sp>
      <p:sp>
        <p:nvSpPr>
          <p:cNvPr id="38" name="object 38"/>
          <p:cNvSpPr/>
          <p:nvPr/>
        </p:nvSpPr>
        <p:spPr>
          <a:xfrm>
            <a:off x="6906006" y="5167253"/>
            <a:ext cx="31115" cy="24130"/>
          </a:xfrm>
          <a:custGeom>
            <a:avLst/>
            <a:gdLst/>
            <a:ahLst/>
            <a:cxnLst/>
            <a:rect l="l" t="t" r="r" b="b"/>
            <a:pathLst>
              <a:path w="31115" h="24129">
                <a:moveTo>
                  <a:pt x="24018" y="0"/>
                </a:moveTo>
                <a:lnTo>
                  <a:pt x="6858" y="0"/>
                </a:lnTo>
                <a:lnTo>
                  <a:pt x="0" y="5334"/>
                </a:lnTo>
                <a:lnTo>
                  <a:pt x="0" y="18537"/>
                </a:lnTo>
                <a:lnTo>
                  <a:pt x="6858" y="23871"/>
                </a:lnTo>
                <a:lnTo>
                  <a:pt x="24018" y="23871"/>
                </a:lnTo>
                <a:lnTo>
                  <a:pt x="30998" y="18537"/>
                </a:lnTo>
                <a:lnTo>
                  <a:pt x="30998" y="5334"/>
                </a:lnTo>
                <a:lnTo>
                  <a:pt x="24018" y="0"/>
                </a:lnTo>
                <a:close/>
              </a:path>
            </a:pathLst>
          </a:custGeom>
          <a:solidFill>
            <a:srgbClr val="FF0000"/>
          </a:solidFill>
        </p:spPr>
        <p:txBody>
          <a:bodyPr wrap="square" lIns="0" tIns="0" rIns="0" bIns="0" rtlCol="0"/>
          <a:lstStyle/>
          <a:p>
            <a:endParaRPr/>
          </a:p>
        </p:txBody>
      </p:sp>
      <p:sp>
        <p:nvSpPr>
          <p:cNvPr id="39" name="object 39"/>
          <p:cNvSpPr/>
          <p:nvPr/>
        </p:nvSpPr>
        <p:spPr>
          <a:xfrm>
            <a:off x="6619494" y="3714750"/>
            <a:ext cx="48260" cy="36830"/>
          </a:xfrm>
          <a:custGeom>
            <a:avLst/>
            <a:gdLst/>
            <a:ahLst/>
            <a:cxnLst/>
            <a:rect l="l" t="t" r="r" b="b"/>
            <a:pathLst>
              <a:path w="48259" h="36829">
                <a:moveTo>
                  <a:pt x="24018" y="0"/>
                </a:moveTo>
                <a:lnTo>
                  <a:pt x="14684" y="1430"/>
                </a:lnTo>
                <a:lnTo>
                  <a:pt x="7048" y="5337"/>
                </a:lnTo>
                <a:lnTo>
                  <a:pt x="1892" y="11148"/>
                </a:lnTo>
                <a:lnTo>
                  <a:pt x="0" y="18288"/>
                </a:lnTo>
                <a:lnTo>
                  <a:pt x="1892" y="25376"/>
                </a:lnTo>
                <a:lnTo>
                  <a:pt x="7048" y="31192"/>
                </a:lnTo>
                <a:lnTo>
                  <a:pt x="14684" y="35128"/>
                </a:lnTo>
                <a:lnTo>
                  <a:pt x="24018" y="36576"/>
                </a:lnTo>
                <a:lnTo>
                  <a:pt x="33334" y="35128"/>
                </a:lnTo>
                <a:lnTo>
                  <a:pt x="40961" y="31192"/>
                </a:lnTo>
                <a:lnTo>
                  <a:pt x="46113" y="25376"/>
                </a:lnTo>
                <a:lnTo>
                  <a:pt x="48006" y="18288"/>
                </a:lnTo>
                <a:lnTo>
                  <a:pt x="46113" y="11148"/>
                </a:lnTo>
                <a:lnTo>
                  <a:pt x="40961" y="5337"/>
                </a:lnTo>
                <a:lnTo>
                  <a:pt x="33334" y="1430"/>
                </a:lnTo>
                <a:lnTo>
                  <a:pt x="24018" y="0"/>
                </a:lnTo>
                <a:close/>
              </a:path>
            </a:pathLst>
          </a:custGeom>
          <a:solidFill>
            <a:srgbClr val="FF0000"/>
          </a:solidFill>
        </p:spPr>
        <p:txBody>
          <a:bodyPr wrap="square" lIns="0" tIns="0" rIns="0" bIns="0" rtlCol="0"/>
          <a:lstStyle/>
          <a:p>
            <a:endParaRPr/>
          </a:p>
        </p:txBody>
      </p:sp>
      <p:sp>
        <p:nvSpPr>
          <p:cNvPr id="40" name="object 40"/>
          <p:cNvSpPr/>
          <p:nvPr/>
        </p:nvSpPr>
        <p:spPr>
          <a:xfrm>
            <a:off x="6637904" y="3143249"/>
            <a:ext cx="62230" cy="47625"/>
          </a:xfrm>
          <a:custGeom>
            <a:avLst/>
            <a:gdLst/>
            <a:ahLst/>
            <a:cxnLst/>
            <a:rect l="l" t="t" r="r" b="b"/>
            <a:pathLst>
              <a:path w="62229" h="47625">
                <a:moveTo>
                  <a:pt x="30998" y="0"/>
                </a:moveTo>
                <a:lnTo>
                  <a:pt x="18915" y="1873"/>
                </a:lnTo>
                <a:lnTo>
                  <a:pt x="9063" y="6983"/>
                </a:lnTo>
                <a:lnTo>
                  <a:pt x="2430" y="14568"/>
                </a:lnTo>
                <a:lnTo>
                  <a:pt x="0" y="23865"/>
                </a:lnTo>
                <a:lnTo>
                  <a:pt x="2430" y="33092"/>
                </a:lnTo>
                <a:lnTo>
                  <a:pt x="9063" y="40641"/>
                </a:lnTo>
                <a:lnTo>
                  <a:pt x="18915" y="45738"/>
                </a:lnTo>
                <a:lnTo>
                  <a:pt x="30998" y="47609"/>
                </a:lnTo>
                <a:lnTo>
                  <a:pt x="43087" y="45738"/>
                </a:lnTo>
                <a:lnTo>
                  <a:pt x="52981" y="40641"/>
                </a:lnTo>
                <a:lnTo>
                  <a:pt x="59664" y="33092"/>
                </a:lnTo>
                <a:lnTo>
                  <a:pt x="62118" y="23865"/>
                </a:lnTo>
                <a:lnTo>
                  <a:pt x="59664" y="14568"/>
                </a:lnTo>
                <a:lnTo>
                  <a:pt x="52981" y="6983"/>
                </a:lnTo>
                <a:lnTo>
                  <a:pt x="43087" y="1873"/>
                </a:lnTo>
                <a:lnTo>
                  <a:pt x="30998" y="0"/>
                </a:lnTo>
                <a:close/>
              </a:path>
            </a:pathLst>
          </a:custGeom>
          <a:solidFill>
            <a:srgbClr val="FF0000"/>
          </a:solidFill>
        </p:spPr>
        <p:txBody>
          <a:bodyPr wrap="square" lIns="0" tIns="0" rIns="0" bIns="0" rtlCol="0"/>
          <a:lstStyle/>
          <a:p>
            <a:endParaRPr/>
          </a:p>
        </p:txBody>
      </p:sp>
      <p:sp>
        <p:nvSpPr>
          <p:cNvPr id="41" name="object 41"/>
          <p:cNvSpPr/>
          <p:nvPr/>
        </p:nvSpPr>
        <p:spPr>
          <a:xfrm>
            <a:off x="6795912" y="4881621"/>
            <a:ext cx="141605" cy="141605"/>
          </a:xfrm>
          <a:custGeom>
            <a:avLst/>
            <a:gdLst/>
            <a:ahLst/>
            <a:cxnLst/>
            <a:rect l="l" t="t" r="r" b="b"/>
            <a:pathLst>
              <a:path w="141604" h="141604">
                <a:moveTo>
                  <a:pt x="70591" y="0"/>
                </a:moveTo>
                <a:lnTo>
                  <a:pt x="43115" y="5550"/>
                </a:lnTo>
                <a:lnTo>
                  <a:pt x="20676" y="20685"/>
                </a:lnTo>
                <a:lnTo>
                  <a:pt x="5547" y="43132"/>
                </a:lnTo>
                <a:lnTo>
                  <a:pt x="0" y="70616"/>
                </a:lnTo>
                <a:lnTo>
                  <a:pt x="5547" y="98100"/>
                </a:lnTo>
                <a:lnTo>
                  <a:pt x="20676" y="120546"/>
                </a:lnTo>
                <a:lnTo>
                  <a:pt x="43115" y="135681"/>
                </a:lnTo>
                <a:lnTo>
                  <a:pt x="70591" y="141232"/>
                </a:lnTo>
                <a:lnTo>
                  <a:pt x="98002" y="135681"/>
                </a:lnTo>
                <a:lnTo>
                  <a:pt x="120415" y="120546"/>
                </a:lnTo>
                <a:lnTo>
                  <a:pt x="135541" y="98100"/>
                </a:lnTo>
                <a:lnTo>
                  <a:pt x="141091" y="70616"/>
                </a:lnTo>
                <a:lnTo>
                  <a:pt x="135541" y="43132"/>
                </a:lnTo>
                <a:lnTo>
                  <a:pt x="120415" y="20685"/>
                </a:lnTo>
                <a:lnTo>
                  <a:pt x="98002" y="5550"/>
                </a:lnTo>
                <a:lnTo>
                  <a:pt x="70591" y="0"/>
                </a:lnTo>
                <a:close/>
              </a:path>
            </a:pathLst>
          </a:custGeom>
          <a:solidFill>
            <a:srgbClr val="FF0000"/>
          </a:solidFill>
        </p:spPr>
        <p:txBody>
          <a:bodyPr wrap="square" lIns="0" tIns="0" rIns="0" bIns="0" rtlCol="0"/>
          <a:lstStyle/>
          <a:p>
            <a:endParaRPr/>
          </a:p>
        </p:txBody>
      </p:sp>
      <p:sp>
        <p:nvSpPr>
          <p:cNvPr id="42" name="object 42"/>
          <p:cNvSpPr/>
          <p:nvPr/>
        </p:nvSpPr>
        <p:spPr>
          <a:xfrm>
            <a:off x="6684385" y="3511539"/>
            <a:ext cx="158750" cy="168275"/>
          </a:xfrm>
          <a:custGeom>
            <a:avLst/>
            <a:gdLst/>
            <a:ahLst/>
            <a:cxnLst/>
            <a:rect l="l" t="t" r="r" b="b"/>
            <a:pathLst>
              <a:path w="158750" h="168275">
                <a:moveTo>
                  <a:pt x="79126" y="0"/>
                </a:moveTo>
                <a:lnTo>
                  <a:pt x="48336" y="6622"/>
                </a:lnTo>
                <a:lnTo>
                  <a:pt x="23183" y="24677"/>
                </a:lnTo>
                <a:lnTo>
                  <a:pt x="6221" y="51447"/>
                </a:lnTo>
                <a:lnTo>
                  <a:pt x="0" y="84216"/>
                </a:lnTo>
                <a:lnTo>
                  <a:pt x="6221" y="116909"/>
                </a:lnTo>
                <a:lnTo>
                  <a:pt x="23183" y="143633"/>
                </a:lnTo>
                <a:lnTo>
                  <a:pt x="48336" y="161664"/>
                </a:lnTo>
                <a:lnTo>
                  <a:pt x="79126" y="168280"/>
                </a:lnTo>
                <a:lnTo>
                  <a:pt x="109845" y="161664"/>
                </a:lnTo>
                <a:lnTo>
                  <a:pt x="134961" y="143633"/>
                </a:lnTo>
                <a:lnTo>
                  <a:pt x="151910" y="116909"/>
                </a:lnTo>
                <a:lnTo>
                  <a:pt x="158130" y="84216"/>
                </a:lnTo>
                <a:lnTo>
                  <a:pt x="151910" y="51447"/>
                </a:lnTo>
                <a:lnTo>
                  <a:pt x="134961" y="24677"/>
                </a:lnTo>
                <a:lnTo>
                  <a:pt x="109845" y="6622"/>
                </a:lnTo>
                <a:lnTo>
                  <a:pt x="79126" y="0"/>
                </a:lnTo>
                <a:close/>
              </a:path>
            </a:pathLst>
          </a:custGeom>
          <a:solidFill>
            <a:srgbClr val="FF0000"/>
          </a:solidFill>
        </p:spPr>
        <p:txBody>
          <a:bodyPr wrap="square" lIns="0" tIns="0" rIns="0" bIns="0" rtlCol="0"/>
          <a:lstStyle/>
          <a:p>
            <a:endParaRPr/>
          </a:p>
        </p:txBody>
      </p:sp>
      <p:sp>
        <p:nvSpPr>
          <p:cNvPr id="43" name="object 43"/>
          <p:cNvSpPr/>
          <p:nvPr/>
        </p:nvSpPr>
        <p:spPr>
          <a:xfrm>
            <a:off x="6700022" y="3621145"/>
            <a:ext cx="79375" cy="81280"/>
          </a:xfrm>
          <a:custGeom>
            <a:avLst/>
            <a:gdLst/>
            <a:ahLst/>
            <a:cxnLst/>
            <a:rect l="l" t="t" r="r" b="b"/>
            <a:pathLst>
              <a:path w="79375" h="81279">
                <a:moveTo>
                  <a:pt x="39502" y="0"/>
                </a:moveTo>
                <a:lnTo>
                  <a:pt x="24110" y="3168"/>
                </a:lnTo>
                <a:lnTo>
                  <a:pt x="11555" y="11814"/>
                </a:lnTo>
                <a:lnTo>
                  <a:pt x="3098" y="24650"/>
                </a:lnTo>
                <a:lnTo>
                  <a:pt x="0" y="40386"/>
                </a:lnTo>
                <a:lnTo>
                  <a:pt x="3098" y="56140"/>
                </a:lnTo>
                <a:lnTo>
                  <a:pt x="11555" y="69018"/>
                </a:lnTo>
                <a:lnTo>
                  <a:pt x="24110" y="77706"/>
                </a:lnTo>
                <a:lnTo>
                  <a:pt x="39502" y="80893"/>
                </a:lnTo>
                <a:lnTo>
                  <a:pt x="54824" y="77706"/>
                </a:lnTo>
                <a:lnTo>
                  <a:pt x="67376" y="69018"/>
                </a:lnTo>
                <a:lnTo>
                  <a:pt x="75858" y="56140"/>
                </a:lnTo>
                <a:lnTo>
                  <a:pt x="78973" y="40386"/>
                </a:lnTo>
                <a:lnTo>
                  <a:pt x="75858" y="24650"/>
                </a:lnTo>
                <a:lnTo>
                  <a:pt x="67376" y="11814"/>
                </a:lnTo>
                <a:lnTo>
                  <a:pt x="54824" y="3168"/>
                </a:lnTo>
                <a:lnTo>
                  <a:pt x="39502" y="0"/>
                </a:lnTo>
                <a:close/>
              </a:path>
            </a:pathLst>
          </a:custGeom>
          <a:solidFill>
            <a:srgbClr val="FF0000"/>
          </a:solidFill>
        </p:spPr>
        <p:txBody>
          <a:bodyPr wrap="square" lIns="0" tIns="0" rIns="0" bIns="0" rtlCol="0"/>
          <a:lstStyle/>
          <a:p>
            <a:endParaRPr/>
          </a:p>
        </p:txBody>
      </p:sp>
      <p:sp>
        <p:nvSpPr>
          <p:cNvPr id="44" name="object 44"/>
          <p:cNvSpPr/>
          <p:nvPr/>
        </p:nvSpPr>
        <p:spPr>
          <a:xfrm>
            <a:off x="6890522" y="5011673"/>
            <a:ext cx="29845" cy="36830"/>
          </a:xfrm>
          <a:custGeom>
            <a:avLst/>
            <a:gdLst/>
            <a:ahLst/>
            <a:cxnLst/>
            <a:rect l="l" t="t" r="r" b="b"/>
            <a:pathLst>
              <a:path w="29845" h="36829">
                <a:moveTo>
                  <a:pt x="22981" y="0"/>
                </a:moveTo>
                <a:lnTo>
                  <a:pt x="6583" y="0"/>
                </a:lnTo>
                <a:lnTo>
                  <a:pt x="0" y="8250"/>
                </a:lnTo>
                <a:lnTo>
                  <a:pt x="0" y="28443"/>
                </a:lnTo>
                <a:lnTo>
                  <a:pt x="6583" y="36576"/>
                </a:lnTo>
                <a:lnTo>
                  <a:pt x="22981" y="36576"/>
                </a:lnTo>
                <a:lnTo>
                  <a:pt x="29596" y="28443"/>
                </a:lnTo>
                <a:lnTo>
                  <a:pt x="29596" y="8250"/>
                </a:lnTo>
                <a:lnTo>
                  <a:pt x="22981" y="0"/>
                </a:lnTo>
                <a:close/>
              </a:path>
            </a:pathLst>
          </a:custGeom>
          <a:solidFill>
            <a:srgbClr val="FF0000"/>
          </a:solidFill>
        </p:spPr>
        <p:txBody>
          <a:bodyPr wrap="square" lIns="0" tIns="0" rIns="0" bIns="0" rtlCol="0"/>
          <a:lstStyle/>
          <a:p>
            <a:endParaRPr/>
          </a:p>
        </p:txBody>
      </p:sp>
      <p:sp>
        <p:nvSpPr>
          <p:cNvPr id="45" name="object 45"/>
          <p:cNvSpPr/>
          <p:nvPr/>
        </p:nvSpPr>
        <p:spPr>
          <a:xfrm>
            <a:off x="6684385" y="4025895"/>
            <a:ext cx="46990" cy="46355"/>
          </a:xfrm>
          <a:custGeom>
            <a:avLst/>
            <a:gdLst/>
            <a:ahLst/>
            <a:cxnLst/>
            <a:rect l="l" t="t" r="r" b="b"/>
            <a:pathLst>
              <a:path w="46990" h="46354">
                <a:moveTo>
                  <a:pt x="23378" y="0"/>
                </a:moveTo>
                <a:lnTo>
                  <a:pt x="14260" y="1805"/>
                </a:lnTo>
                <a:lnTo>
                  <a:pt x="6831" y="6731"/>
                </a:lnTo>
                <a:lnTo>
                  <a:pt x="1831" y="14039"/>
                </a:lnTo>
                <a:lnTo>
                  <a:pt x="0" y="22991"/>
                </a:lnTo>
                <a:lnTo>
                  <a:pt x="1831" y="31961"/>
                </a:lnTo>
                <a:lnTo>
                  <a:pt x="6831" y="39310"/>
                </a:lnTo>
                <a:lnTo>
                  <a:pt x="14260" y="44276"/>
                </a:lnTo>
                <a:lnTo>
                  <a:pt x="23378" y="46101"/>
                </a:lnTo>
                <a:lnTo>
                  <a:pt x="32420" y="44276"/>
                </a:lnTo>
                <a:lnTo>
                  <a:pt x="39803" y="39310"/>
                </a:lnTo>
                <a:lnTo>
                  <a:pt x="44779" y="31961"/>
                </a:lnTo>
                <a:lnTo>
                  <a:pt x="46603" y="22991"/>
                </a:lnTo>
                <a:lnTo>
                  <a:pt x="44779" y="14039"/>
                </a:lnTo>
                <a:lnTo>
                  <a:pt x="39803" y="6731"/>
                </a:lnTo>
                <a:lnTo>
                  <a:pt x="32420" y="1805"/>
                </a:lnTo>
                <a:lnTo>
                  <a:pt x="23378" y="0"/>
                </a:lnTo>
                <a:close/>
              </a:path>
            </a:pathLst>
          </a:custGeom>
          <a:solidFill>
            <a:srgbClr val="FF0000"/>
          </a:solidFill>
        </p:spPr>
        <p:txBody>
          <a:bodyPr wrap="square" lIns="0" tIns="0" rIns="0" bIns="0" rtlCol="0"/>
          <a:lstStyle/>
          <a:p>
            <a:endParaRPr/>
          </a:p>
        </p:txBody>
      </p:sp>
      <p:sp>
        <p:nvSpPr>
          <p:cNvPr id="46" name="object 46"/>
          <p:cNvSpPr/>
          <p:nvPr/>
        </p:nvSpPr>
        <p:spPr>
          <a:xfrm>
            <a:off x="6619494" y="3584569"/>
            <a:ext cx="48260" cy="59055"/>
          </a:xfrm>
          <a:custGeom>
            <a:avLst/>
            <a:gdLst/>
            <a:ahLst/>
            <a:cxnLst/>
            <a:rect l="l" t="t" r="r" b="b"/>
            <a:pathLst>
              <a:path w="48259" h="59054">
                <a:moveTo>
                  <a:pt x="24018" y="0"/>
                </a:moveTo>
                <a:lnTo>
                  <a:pt x="14684" y="2314"/>
                </a:lnTo>
                <a:lnTo>
                  <a:pt x="7048" y="8618"/>
                </a:lnTo>
                <a:lnTo>
                  <a:pt x="1892" y="17950"/>
                </a:lnTo>
                <a:lnTo>
                  <a:pt x="0" y="29352"/>
                </a:lnTo>
                <a:lnTo>
                  <a:pt x="1892" y="40787"/>
                </a:lnTo>
                <a:lnTo>
                  <a:pt x="7048" y="50105"/>
                </a:lnTo>
                <a:lnTo>
                  <a:pt x="14684" y="56377"/>
                </a:lnTo>
                <a:lnTo>
                  <a:pt x="24018" y="58674"/>
                </a:lnTo>
                <a:lnTo>
                  <a:pt x="33334" y="56377"/>
                </a:lnTo>
                <a:lnTo>
                  <a:pt x="40961" y="50105"/>
                </a:lnTo>
                <a:lnTo>
                  <a:pt x="46113" y="40787"/>
                </a:lnTo>
                <a:lnTo>
                  <a:pt x="48006" y="29352"/>
                </a:lnTo>
                <a:lnTo>
                  <a:pt x="46113" y="17950"/>
                </a:lnTo>
                <a:lnTo>
                  <a:pt x="40961" y="8618"/>
                </a:lnTo>
                <a:lnTo>
                  <a:pt x="33334" y="2314"/>
                </a:lnTo>
                <a:lnTo>
                  <a:pt x="24018" y="0"/>
                </a:lnTo>
                <a:close/>
              </a:path>
            </a:pathLst>
          </a:custGeom>
          <a:solidFill>
            <a:srgbClr val="FF0000"/>
          </a:solidFill>
        </p:spPr>
        <p:txBody>
          <a:bodyPr wrap="square" lIns="0" tIns="0" rIns="0" bIns="0" rtlCol="0"/>
          <a:lstStyle/>
          <a:p>
            <a:endParaRPr/>
          </a:p>
        </p:txBody>
      </p:sp>
      <p:sp>
        <p:nvSpPr>
          <p:cNvPr id="47" name="object 47"/>
          <p:cNvSpPr/>
          <p:nvPr/>
        </p:nvSpPr>
        <p:spPr>
          <a:xfrm>
            <a:off x="6573011" y="3751326"/>
            <a:ext cx="144145" cy="139700"/>
          </a:xfrm>
          <a:custGeom>
            <a:avLst/>
            <a:gdLst/>
            <a:ahLst/>
            <a:cxnLst/>
            <a:rect l="l" t="t" r="r" b="b"/>
            <a:pathLst>
              <a:path w="144145" h="139700">
                <a:moveTo>
                  <a:pt x="71871" y="0"/>
                </a:moveTo>
                <a:lnTo>
                  <a:pt x="43874" y="5484"/>
                </a:lnTo>
                <a:lnTo>
                  <a:pt x="21031" y="20447"/>
                </a:lnTo>
                <a:lnTo>
                  <a:pt x="5640" y="42649"/>
                </a:lnTo>
                <a:lnTo>
                  <a:pt x="0" y="69854"/>
                </a:lnTo>
                <a:lnTo>
                  <a:pt x="5640" y="97001"/>
                </a:lnTo>
                <a:lnTo>
                  <a:pt x="21031" y="119205"/>
                </a:lnTo>
                <a:lnTo>
                  <a:pt x="43874" y="134194"/>
                </a:lnTo>
                <a:lnTo>
                  <a:pt x="71871" y="139695"/>
                </a:lnTo>
                <a:lnTo>
                  <a:pt x="99906" y="134194"/>
                </a:lnTo>
                <a:lnTo>
                  <a:pt x="122800" y="119205"/>
                </a:lnTo>
                <a:lnTo>
                  <a:pt x="138235" y="97001"/>
                </a:lnTo>
                <a:lnTo>
                  <a:pt x="143896" y="69854"/>
                </a:lnTo>
                <a:lnTo>
                  <a:pt x="138235" y="42649"/>
                </a:lnTo>
                <a:lnTo>
                  <a:pt x="122800" y="20447"/>
                </a:lnTo>
                <a:lnTo>
                  <a:pt x="99906" y="5484"/>
                </a:lnTo>
                <a:lnTo>
                  <a:pt x="71871" y="0"/>
                </a:lnTo>
                <a:close/>
              </a:path>
            </a:pathLst>
          </a:custGeom>
          <a:solidFill>
            <a:srgbClr val="FF0000"/>
          </a:solidFill>
        </p:spPr>
        <p:txBody>
          <a:bodyPr wrap="square" lIns="0" tIns="0" rIns="0" bIns="0" rtlCol="0"/>
          <a:lstStyle/>
          <a:p>
            <a:endParaRPr/>
          </a:p>
        </p:txBody>
      </p:sp>
      <p:sp>
        <p:nvSpPr>
          <p:cNvPr id="48" name="object 48"/>
          <p:cNvSpPr/>
          <p:nvPr/>
        </p:nvSpPr>
        <p:spPr>
          <a:xfrm>
            <a:off x="6526408" y="2989325"/>
            <a:ext cx="173990" cy="154305"/>
          </a:xfrm>
          <a:custGeom>
            <a:avLst/>
            <a:gdLst/>
            <a:ahLst/>
            <a:cxnLst/>
            <a:rect l="l" t="t" r="r" b="b"/>
            <a:pathLst>
              <a:path w="173990" h="154305">
                <a:moveTo>
                  <a:pt x="86746" y="0"/>
                </a:moveTo>
                <a:lnTo>
                  <a:pt x="52990" y="6041"/>
                </a:lnTo>
                <a:lnTo>
                  <a:pt x="25416" y="22524"/>
                </a:lnTo>
                <a:lnTo>
                  <a:pt x="6820" y="46985"/>
                </a:lnTo>
                <a:lnTo>
                  <a:pt x="0" y="76962"/>
                </a:lnTo>
                <a:lnTo>
                  <a:pt x="6820" y="106938"/>
                </a:lnTo>
                <a:lnTo>
                  <a:pt x="25416" y="131399"/>
                </a:lnTo>
                <a:lnTo>
                  <a:pt x="52990" y="147882"/>
                </a:lnTo>
                <a:lnTo>
                  <a:pt x="86746" y="153924"/>
                </a:lnTo>
                <a:lnTo>
                  <a:pt x="120571" y="147882"/>
                </a:lnTo>
                <a:lnTo>
                  <a:pt x="148182" y="131399"/>
                </a:lnTo>
                <a:lnTo>
                  <a:pt x="166791" y="106938"/>
                </a:lnTo>
                <a:lnTo>
                  <a:pt x="173614" y="76962"/>
                </a:lnTo>
                <a:lnTo>
                  <a:pt x="166791" y="46985"/>
                </a:lnTo>
                <a:lnTo>
                  <a:pt x="148182" y="22524"/>
                </a:lnTo>
                <a:lnTo>
                  <a:pt x="120571" y="6041"/>
                </a:lnTo>
                <a:lnTo>
                  <a:pt x="86746" y="0"/>
                </a:lnTo>
                <a:close/>
              </a:path>
            </a:pathLst>
          </a:custGeom>
          <a:solidFill>
            <a:srgbClr val="FF0000"/>
          </a:solidFill>
        </p:spPr>
        <p:txBody>
          <a:bodyPr wrap="square" lIns="0" tIns="0" rIns="0" bIns="0" rtlCol="0"/>
          <a:lstStyle/>
          <a:p>
            <a:endParaRPr/>
          </a:p>
        </p:txBody>
      </p:sp>
      <p:sp>
        <p:nvSpPr>
          <p:cNvPr id="49" name="object 49"/>
          <p:cNvSpPr/>
          <p:nvPr/>
        </p:nvSpPr>
        <p:spPr>
          <a:xfrm>
            <a:off x="6730989" y="3881377"/>
            <a:ext cx="79375" cy="82550"/>
          </a:xfrm>
          <a:custGeom>
            <a:avLst/>
            <a:gdLst/>
            <a:ahLst/>
            <a:cxnLst/>
            <a:rect l="l" t="t" r="r" b="b"/>
            <a:pathLst>
              <a:path w="79375" h="82550">
                <a:moveTo>
                  <a:pt x="39502" y="0"/>
                </a:moveTo>
                <a:lnTo>
                  <a:pt x="24123" y="3251"/>
                </a:lnTo>
                <a:lnTo>
                  <a:pt x="11567" y="12110"/>
                </a:lnTo>
                <a:lnTo>
                  <a:pt x="3103" y="25230"/>
                </a:lnTo>
                <a:lnTo>
                  <a:pt x="0" y="41266"/>
                </a:lnTo>
                <a:lnTo>
                  <a:pt x="3103" y="57360"/>
                </a:lnTo>
                <a:lnTo>
                  <a:pt x="11567" y="70478"/>
                </a:lnTo>
                <a:lnTo>
                  <a:pt x="24123" y="79310"/>
                </a:lnTo>
                <a:lnTo>
                  <a:pt x="39502" y="82545"/>
                </a:lnTo>
                <a:lnTo>
                  <a:pt x="54894" y="79310"/>
                </a:lnTo>
                <a:lnTo>
                  <a:pt x="67448" y="70478"/>
                </a:lnTo>
                <a:lnTo>
                  <a:pt x="75905" y="57360"/>
                </a:lnTo>
                <a:lnTo>
                  <a:pt x="79004" y="41266"/>
                </a:lnTo>
                <a:lnTo>
                  <a:pt x="75905" y="25230"/>
                </a:lnTo>
                <a:lnTo>
                  <a:pt x="67448" y="12110"/>
                </a:lnTo>
                <a:lnTo>
                  <a:pt x="54894" y="3251"/>
                </a:lnTo>
                <a:lnTo>
                  <a:pt x="39502" y="0"/>
                </a:lnTo>
                <a:close/>
              </a:path>
            </a:pathLst>
          </a:custGeom>
          <a:solidFill>
            <a:srgbClr val="FF0000"/>
          </a:solidFill>
        </p:spPr>
        <p:txBody>
          <a:bodyPr wrap="square" lIns="0" tIns="0" rIns="0" bIns="0" rtlCol="0"/>
          <a:lstStyle/>
          <a:p>
            <a:endParaRPr/>
          </a:p>
        </p:txBody>
      </p:sp>
      <p:sp>
        <p:nvSpPr>
          <p:cNvPr id="50" name="object 50"/>
          <p:cNvSpPr/>
          <p:nvPr/>
        </p:nvSpPr>
        <p:spPr>
          <a:xfrm>
            <a:off x="6716908" y="4216395"/>
            <a:ext cx="29845" cy="33655"/>
          </a:xfrm>
          <a:custGeom>
            <a:avLst/>
            <a:gdLst/>
            <a:ahLst/>
            <a:cxnLst/>
            <a:rect l="l" t="t" r="r" b="b"/>
            <a:pathLst>
              <a:path w="29845" h="33654">
                <a:moveTo>
                  <a:pt x="22981" y="0"/>
                </a:moveTo>
                <a:lnTo>
                  <a:pt x="6614" y="0"/>
                </a:lnTo>
                <a:lnTo>
                  <a:pt x="0" y="7501"/>
                </a:lnTo>
                <a:lnTo>
                  <a:pt x="0" y="25908"/>
                </a:lnTo>
                <a:lnTo>
                  <a:pt x="6614" y="33409"/>
                </a:lnTo>
                <a:lnTo>
                  <a:pt x="22981" y="33409"/>
                </a:lnTo>
                <a:lnTo>
                  <a:pt x="29596" y="25908"/>
                </a:lnTo>
                <a:lnTo>
                  <a:pt x="29596" y="7501"/>
                </a:lnTo>
                <a:lnTo>
                  <a:pt x="22981" y="0"/>
                </a:lnTo>
                <a:close/>
              </a:path>
            </a:pathLst>
          </a:custGeom>
          <a:solidFill>
            <a:srgbClr val="FF0000"/>
          </a:solidFill>
        </p:spPr>
        <p:txBody>
          <a:bodyPr wrap="square" lIns="0" tIns="0" rIns="0" bIns="0" rtlCol="0"/>
          <a:lstStyle/>
          <a:p>
            <a:endParaRPr/>
          </a:p>
        </p:txBody>
      </p:sp>
      <p:sp>
        <p:nvSpPr>
          <p:cNvPr id="51" name="object 51"/>
          <p:cNvSpPr/>
          <p:nvPr/>
        </p:nvSpPr>
        <p:spPr>
          <a:xfrm>
            <a:off x="6730989" y="4143375"/>
            <a:ext cx="48260" cy="47625"/>
          </a:xfrm>
          <a:custGeom>
            <a:avLst/>
            <a:gdLst/>
            <a:ahLst/>
            <a:cxnLst/>
            <a:rect l="l" t="t" r="r" b="b"/>
            <a:pathLst>
              <a:path w="48259" h="47625">
                <a:moveTo>
                  <a:pt x="24018" y="0"/>
                </a:moveTo>
                <a:lnTo>
                  <a:pt x="14697" y="1871"/>
                </a:lnTo>
                <a:lnTo>
                  <a:pt x="7059" y="6969"/>
                </a:lnTo>
                <a:lnTo>
                  <a:pt x="1896" y="14521"/>
                </a:lnTo>
                <a:lnTo>
                  <a:pt x="0" y="23753"/>
                </a:lnTo>
                <a:lnTo>
                  <a:pt x="1896" y="33053"/>
                </a:lnTo>
                <a:lnTo>
                  <a:pt x="7059" y="40640"/>
                </a:lnTo>
                <a:lnTo>
                  <a:pt x="14697" y="45751"/>
                </a:lnTo>
                <a:lnTo>
                  <a:pt x="24018" y="47625"/>
                </a:lnTo>
                <a:lnTo>
                  <a:pt x="33334" y="45751"/>
                </a:lnTo>
                <a:lnTo>
                  <a:pt x="40961" y="40640"/>
                </a:lnTo>
                <a:lnTo>
                  <a:pt x="46113" y="33053"/>
                </a:lnTo>
                <a:lnTo>
                  <a:pt x="48006" y="23753"/>
                </a:lnTo>
                <a:lnTo>
                  <a:pt x="46113" y="14521"/>
                </a:lnTo>
                <a:lnTo>
                  <a:pt x="40961" y="6969"/>
                </a:lnTo>
                <a:lnTo>
                  <a:pt x="33334" y="1871"/>
                </a:lnTo>
                <a:lnTo>
                  <a:pt x="24018" y="0"/>
                </a:lnTo>
                <a:close/>
              </a:path>
            </a:pathLst>
          </a:custGeom>
          <a:solidFill>
            <a:srgbClr val="FF0000"/>
          </a:solidFill>
        </p:spPr>
        <p:txBody>
          <a:bodyPr wrap="square" lIns="0" tIns="0" rIns="0" bIns="0" rtlCol="0"/>
          <a:lstStyle/>
          <a:p>
            <a:endParaRPr/>
          </a:p>
        </p:txBody>
      </p:sp>
      <p:sp>
        <p:nvSpPr>
          <p:cNvPr id="52" name="object 52"/>
          <p:cNvSpPr/>
          <p:nvPr/>
        </p:nvSpPr>
        <p:spPr>
          <a:xfrm>
            <a:off x="6716908" y="4452996"/>
            <a:ext cx="62230" cy="60325"/>
          </a:xfrm>
          <a:custGeom>
            <a:avLst/>
            <a:gdLst/>
            <a:ahLst/>
            <a:cxnLst/>
            <a:rect l="l" t="t" r="r" b="b"/>
            <a:pathLst>
              <a:path w="62229" h="60325">
                <a:moveTo>
                  <a:pt x="30998" y="0"/>
                </a:moveTo>
                <a:lnTo>
                  <a:pt x="18915" y="2363"/>
                </a:lnTo>
                <a:lnTo>
                  <a:pt x="9063" y="8812"/>
                </a:lnTo>
                <a:lnTo>
                  <a:pt x="2430" y="18379"/>
                </a:lnTo>
                <a:lnTo>
                  <a:pt x="0" y="30099"/>
                </a:lnTo>
                <a:lnTo>
                  <a:pt x="2430" y="41844"/>
                </a:lnTo>
                <a:lnTo>
                  <a:pt x="9063" y="51455"/>
                </a:lnTo>
                <a:lnTo>
                  <a:pt x="18915" y="57946"/>
                </a:lnTo>
                <a:lnTo>
                  <a:pt x="30998" y="60329"/>
                </a:lnTo>
                <a:lnTo>
                  <a:pt x="43082" y="57946"/>
                </a:lnTo>
                <a:lnTo>
                  <a:pt x="52966" y="51455"/>
                </a:lnTo>
                <a:lnTo>
                  <a:pt x="59638" y="41844"/>
                </a:lnTo>
                <a:lnTo>
                  <a:pt x="62087" y="30099"/>
                </a:lnTo>
                <a:lnTo>
                  <a:pt x="59638" y="18379"/>
                </a:lnTo>
                <a:lnTo>
                  <a:pt x="52966" y="8812"/>
                </a:lnTo>
                <a:lnTo>
                  <a:pt x="43082" y="2363"/>
                </a:lnTo>
                <a:lnTo>
                  <a:pt x="30998" y="0"/>
                </a:lnTo>
                <a:close/>
              </a:path>
            </a:pathLst>
          </a:custGeom>
          <a:solidFill>
            <a:srgbClr val="FF0000"/>
          </a:solidFill>
        </p:spPr>
        <p:txBody>
          <a:bodyPr wrap="square" lIns="0" tIns="0" rIns="0" bIns="0" rtlCol="0"/>
          <a:lstStyle/>
          <a:p>
            <a:endParaRPr/>
          </a:p>
        </p:txBody>
      </p:sp>
      <p:sp>
        <p:nvSpPr>
          <p:cNvPr id="53" name="object 53"/>
          <p:cNvSpPr/>
          <p:nvPr/>
        </p:nvSpPr>
        <p:spPr>
          <a:xfrm>
            <a:off x="6573011" y="3857625"/>
            <a:ext cx="158115" cy="155575"/>
          </a:xfrm>
          <a:custGeom>
            <a:avLst/>
            <a:gdLst/>
            <a:ahLst/>
            <a:cxnLst/>
            <a:rect l="l" t="t" r="r" b="b"/>
            <a:pathLst>
              <a:path w="158115" h="155575">
                <a:moveTo>
                  <a:pt x="79004" y="0"/>
                </a:moveTo>
                <a:lnTo>
                  <a:pt x="48220" y="6110"/>
                </a:lnTo>
                <a:lnTo>
                  <a:pt x="23111" y="22782"/>
                </a:lnTo>
                <a:lnTo>
                  <a:pt x="6197" y="47527"/>
                </a:lnTo>
                <a:lnTo>
                  <a:pt x="0" y="77855"/>
                </a:lnTo>
                <a:lnTo>
                  <a:pt x="6197" y="108107"/>
                </a:lnTo>
                <a:lnTo>
                  <a:pt x="23111" y="132812"/>
                </a:lnTo>
                <a:lnTo>
                  <a:pt x="48220" y="149470"/>
                </a:lnTo>
                <a:lnTo>
                  <a:pt x="79004" y="155579"/>
                </a:lnTo>
                <a:lnTo>
                  <a:pt x="109718" y="149470"/>
                </a:lnTo>
                <a:lnTo>
                  <a:pt x="134824" y="132812"/>
                </a:lnTo>
                <a:lnTo>
                  <a:pt x="151763" y="108107"/>
                </a:lnTo>
                <a:lnTo>
                  <a:pt x="157977" y="77855"/>
                </a:lnTo>
                <a:lnTo>
                  <a:pt x="151763" y="47527"/>
                </a:lnTo>
                <a:lnTo>
                  <a:pt x="134824" y="22782"/>
                </a:lnTo>
                <a:lnTo>
                  <a:pt x="109718" y="6110"/>
                </a:lnTo>
                <a:lnTo>
                  <a:pt x="79004" y="0"/>
                </a:lnTo>
                <a:close/>
              </a:path>
            </a:pathLst>
          </a:custGeom>
          <a:solidFill>
            <a:srgbClr val="FF0000"/>
          </a:solidFill>
        </p:spPr>
        <p:txBody>
          <a:bodyPr wrap="square" lIns="0" tIns="0" rIns="0" bIns="0" rtlCol="0"/>
          <a:lstStyle/>
          <a:p>
            <a:endParaRPr/>
          </a:p>
        </p:txBody>
      </p:sp>
      <p:sp>
        <p:nvSpPr>
          <p:cNvPr id="54" name="object 54"/>
          <p:cNvSpPr/>
          <p:nvPr/>
        </p:nvSpPr>
        <p:spPr>
          <a:xfrm>
            <a:off x="6667500" y="4262377"/>
            <a:ext cx="160020" cy="165100"/>
          </a:xfrm>
          <a:custGeom>
            <a:avLst/>
            <a:gdLst/>
            <a:ahLst/>
            <a:cxnLst/>
            <a:rect l="l" t="t" r="r" b="b"/>
            <a:pathLst>
              <a:path w="160020" h="165100">
                <a:moveTo>
                  <a:pt x="79766" y="0"/>
                </a:moveTo>
                <a:lnTo>
                  <a:pt x="48708" y="6503"/>
                </a:lnTo>
                <a:lnTo>
                  <a:pt x="23355" y="24221"/>
                </a:lnTo>
                <a:lnTo>
                  <a:pt x="6265" y="50465"/>
                </a:lnTo>
                <a:lnTo>
                  <a:pt x="0" y="82545"/>
                </a:lnTo>
                <a:lnTo>
                  <a:pt x="6265" y="114676"/>
                </a:lnTo>
                <a:lnTo>
                  <a:pt x="23355" y="140914"/>
                </a:lnTo>
                <a:lnTo>
                  <a:pt x="48708" y="158605"/>
                </a:lnTo>
                <a:lnTo>
                  <a:pt x="79766" y="165091"/>
                </a:lnTo>
                <a:lnTo>
                  <a:pt x="110754" y="158605"/>
                </a:lnTo>
                <a:lnTo>
                  <a:pt x="136104" y="140914"/>
                </a:lnTo>
                <a:lnTo>
                  <a:pt x="153219" y="114676"/>
                </a:lnTo>
                <a:lnTo>
                  <a:pt x="159501" y="82545"/>
                </a:lnTo>
                <a:lnTo>
                  <a:pt x="153219" y="50465"/>
                </a:lnTo>
                <a:lnTo>
                  <a:pt x="136104" y="24221"/>
                </a:lnTo>
                <a:lnTo>
                  <a:pt x="110754" y="6503"/>
                </a:lnTo>
                <a:lnTo>
                  <a:pt x="79766" y="0"/>
                </a:lnTo>
                <a:close/>
              </a:path>
            </a:pathLst>
          </a:custGeom>
          <a:solidFill>
            <a:srgbClr val="FF0000"/>
          </a:solidFill>
        </p:spPr>
        <p:txBody>
          <a:bodyPr wrap="square" lIns="0" tIns="0" rIns="0" bIns="0" rtlCol="0"/>
          <a:lstStyle/>
          <a:p>
            <a:endParaRPr/>
          </a:p>
        </p:txBody>
      </p:sp>
      <p:sp>
        <p:nvSpPr>
          <p:cNvPr id="55" name="object 55"/>
          <p:cNvSpPr/>
          <p:nvPr/>
        </p:nvSpPr>
        <p:spPr>
          <a:xfrm>
            <a:off x="6746504" y="4535554"/>
            <a:ext cx="80497" cy="73020"/>
          </a:xfrm>
          <a:prstGeom prst="rect">
            <a:avLst/>
          </a:prstGeom>
          <a:blipFill>
            <a:blip r:embed="rId4" cstate="print"/>
            <a:stretch>
              <a:fillRect/>
            </a:stretch>
          </a:blipFill>
        </p:spPr>
        <p:txBody>
          <a:bodyPr wrap="square" lIns="0" tIns="0" rIns="0" bIns="0" rtlCol="0"/>
          <a:lstStyle/>
          <a:p>
            <a:endParaRPr/>
          </a:p>
        </p:txBody>
      </p:sp>
      <p:sp>
        <p:nvSpPr>
          <p:cNvPr id="56" name="object 56"/>
          <p:cNvSpPr/>
          <p:nvPr/>
        </p:nvSpPr>
        <p:spPr>
          <a:xfrm>
            <a:off x="6809994" y="4643377"/>
            <a:ext cx="33020" cy="24130"/>
          </a:xfrm>
          <a:custGeom>
            <a:avLst/>
            <a:gdLst/>
            <a:ahLst/>
            <a:cxnLst/>
            <a:rect l="l" t="t" r="r" b="b"/>
            <a:pathLst>
              <a:path w="33020" h="24129">
                <a:moveTo>
                  <a:pt x="25267" y="0"/>
                </a:moveTo>
                <a:lnTo>
                  <a:pt x="7254" y="0"/>
                </a:lnTo>
                <a:lnTo>
                  <a:pt x="0" y="5334"/>
                </a:lnTo>
                <a:lnTo>
                  <a:pt x="0" y="18537"/>
                </a:lnTo>
                <a:lnTo>
                  <a:pt x="7254" y="23871"/>
                </a:lnTo>
                <a:lnTo>
                  <a:pt x="25267" y="23871"/>
                </a:lnTo>
                <a:lnTo>
                  <a:pt x="32522" y="18537"/>
                </a:lnTo>
                <a:lnTo>
                  <a:pt x="32522" y="5334"/>
                </a:lnTo>
                <a:lnTo>
                  <a:pt x="25267" y="0"/>
                </a:lnTo>
                <a:close/>
              </a:path>
            </a:pathLst>
          </a:custGeom>
          <a:solidFill>
            <a:srgbClr val="FF0000"/>
          </a:solidFill>
        </p:spPr>
        <p:txBody>
          <a:bodyPr wrap="square" lIns="0" tIns="0" rIns="0" bIns="0" rtlCol="0"/>
          <a:lstStyle/>
          <a:p>
            <a:endParaRPr/>
          </a:p>
        </p:txBody>
      </p:sp>
      <p:sp>
        <p:nvSpPr>
          <p:cNvPr id="57" name="object 57"/>
          <p:cNvSpPr/>
          <p:nvPr/>
        </p:nvSpPr>
        <p:spPr>
          <a:xfrm>
            <a:off x="6746504" y="4059304"/>
            <a:ext cx="33020" cy="49530"/>
          </a:xfrm>
          <a:custGeom>
            <a:avLst/>
            <a:gdLst/>
            <a:ahLst/>
            <a:cxnLst/>
            <a:rect l="l" t="t" r="r" b="b"/>
            <a:pathLst>
              <a:path w="33020" h="49529">
                <a:moveTo>
                  <a:pt x="16245" y="0"/>
                </a:moveTo>
                <a:lnTo>
                  <a:pt x="9901" y="1918"/>
                </a:lnTo>
                <a:lnTo>
                  <a:pt x="4739" y="7157"/>
                </a:lnTo>
                <a:lnTo>
                  <a:pt x="1269" y="14943"/>
                </a:lnTo>
                <a:lnTo>
                  <a:pt x="0" y="24502"/>
                </a:lnTo>
                <a:lnTo>
                  <a:pt x="1269" y="34090"/>
                </a:lnTo>
                <a:lnTo>
                  <a:pt x="4739" y="41924"/>
                </a:lnTo>
                <a:lnTo>
                  <a:pt x="9901" y="47210"/>
                </a:lnTo>
                <a:lnTo>
                  <a:pt x="16245" y="49149"/>
                </a:lnTo>
                <a:lnTo>
                  <a:pt x="22590" y="47210"/>
                </a:lnTo>
                <a:lnTo>
                  <a:pt x="27752" y="41924"/>
                </a:lnTo>
                <a:lnTo>
                  <a:pt x="31221" y="34090"/>
                </a:lnTo>
                <a:lnTo>
                  <a:pt x="32491" y="24502"/>
                </a:lnTo>
                <a:lnTo>
                  <a:pt x="31221" y="14943"/>
                </a:lnTo>
                <a:lnTo>
                  <a:pt x="27752" y="7157"/>
                </a:lnTo>
                <a:lnTo>
                  <a:pt x="22590" y="1918"/>
                </a:lnTo>
                <a:lnTo>
                  <a:pt x="16245" y="0"/>
                </a:lnTo>
                <a:close/>
              </a:path>
            </a:pathLst>
          </a:custGeom>
          <a:solidFill>
            <a:srgbClr val="FF0000"/>
          </a:solidFill>
        </p:spPr>
        <p:txBody>
          <a:bodyPr wrap="square" lIns="0" tIns="0" rIns="0" bIns="0" rtlCol="0"/>
          <a:lstStyle/>
          <a:p>
            <a:endParaRPr/>
          </a:p>
        </p:txBody>
      </p:sp>
      <p:sp>
        <p:nvSpPr>
          <p:cNvPr id="58" name="object 58"/>
          <p:cNvSpPr/>
          <p:nvPr/>
        </p:nvSpPr>
        <p:spPr>
          <a:xfrm>
            <a:off x="6637904" y="4132326"/>
            <a:ext cx="62230" cy="47625"/>
          </a:xfrm>
          <a:custGeom>
            <a:avLst/>
            <a:gdLst/>
            <a:ahLst/>
            <a:cxnLst/>
            <a:rect l="l" t="t" r="r" b="b"/>
            <a:pathLst>
              <a:path w="62229" h="47625">
                <a:moveTo>
                  <a:pt x="30998" y="0"/>
                </a:moveTo>
                <a:lnTo>
                  <a:pt x="18915" y="1852"/>
                </a:lnTo>
                <a:lnTo>
                  <a:pt x="9063" y="6920"/>
                </a:lnTo>
                <a:lnTo>
                  <a:pt x="2430" y="14466"/>
                </a:lnTo>
                <a:lnTo>
                  <a:pt x="0" y="23753"/>
                </a:lnTo>
                <a:lnTo>
                  <a:pt x="2430" y="33053"/>
                </a:lnTo>
                <a:lnTo>
                  <a:pt x="9063" y="40640"/>
                </a:lnTo>
                <a:lnTo>
                  <a:pt x="18915" y="45751"/>
                </a:lnTo>
                <a:lnTo>
                  <a:pt x="30998" y="47625"/>
                </a:lnTo>
                <a:lnTo>
                  <a:pt x="43087" y="45751"/>
                </a:lnTo>
                <a:lnTo>
                  <a:pt x="52981" y="40640"/>
                </a:lnTo>
                <a:lnTo>
                  <a:pt x="59664" y="33053"/>
                </a:lnTo>
                <a:lnTo>
                  <a:pt x="62118" y="23753"/>
                </a:lnTo>
                <a:lnTo>
                  <a:pt x="59664" y="14466"/>
                </a:lnTo>
                <a:lnTo>
                  <a:pt x="52981" y="6920"/>
                </a:lnTo>
                <a:lnTo>
                  <a:pt x="43087" y="1852"/>
                </a:lnTo>
                <a:lnTo>
                  <a:pt x="30998" y="0"/>
                </a:lnTo>
                <a:close/>
              </a:path>
            </a:pathLst>
          </a:custGeom>
          <a:solidFill>
            <a:srgbClr val="FF0000"/>
          </a:solidFill>
        </p:spPr>
        <p:txBody>
          <a:bodyPr wrap="square" lIns="0" tIns="0" rIns="0" bIns="0" rtlCol="0"/>
          <a:lstStyle/>
          <a:p>
            <a:endParaRPr/>
          </a:p>
        </p:txBody>
      </p:sp>
      <p:sp>
        <p:nvSpPr>
          <p:cNvPr id="59" name="object 59"/>
          <p:cNvSpPr txBox="1">
            <a:spLocks noGrp="1"/>
          </p:cNvSpPr>
          <p:nvPr>
            <p:ph type="title"/>
          </p:nvPr>
        </p:nvSpPr>
        <p:spPr>
          <a:xfrm>
            <a:off x="5106166" y="497275"/>
            <a:ext cx="3187700" cy="589280"/>
          </a:xfrm>
          <a:prstGeom prst="rect">
            <a:avLst/>
          </a:prstGeom>
        </p:spPr>
        <p:txBody>
          <a:bodyPr vert="horz" wrap="square" lIns="0" tIns="12065" rIns="0" bIns="0" rtlCol="0">
            <a:spAutoFit/>
          </a:bodyPr>
          <a:lstStyle/>
          <a:p>
            <a:pPr marL="12700">
              <a:lnSpc>
                <a:spcPct val="100000"/>
              </a:lnSpc>
              <a:spcBef>
                <a:spcPts val="95"/>
              </a:spcBef>
            </a:pPr>
            <a:r>
              <a:rPr sz="3700" b="1" spc="-20" dirty="0">
                <a:latin typeface="Times New Roman"/>
                <a:cs typeface="Times New Roman"/>
              </a:rPr>
              <a:t>With</a:t>
            </a:r>
            <a:r>
              <a:rPr sz="3700" b="1" spc="-45" dirty="0">
                <a:latin typeface="Times New Roman"/>
                <a:cs typeface="Times New Roman"/>
              </a:rPr>
              <a:t> </a:t>
            </a:r>
            <a:r>
              <a:rPr sz="3700" b="1" spc="-5" dirty="0">
                <a:latin typeface="Times New Roman"/>
                <a:cs typeface="Times New Roman"/>
              </a:rPr>
              <a:t>Developer</a:t>
            </a:r>
            <a:endParaRPr sz="3700">
              <a:latin typeface="Times New Roman"/>
              <a:cs typeface="Times New Roman"/>
            </a:endParaRPr>
          </a:p>
        </p:txBody>
      </p:sp>
    </p:spTree>
    <p:extLst>
      <p:ext uri="{BB962C8B-B14F-4D97-AF65-F5344CB8AC3E}">
        <p14:creationId xmlns:p14="http://schemas.microsoft.com/office/powerpoint/2010/main" val="324510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40940" y="34538"/>
            <a:ext cx="2883535" cy="513715"/>
          </a:xfrm>
          <a:prstGeom prst="rect">
            <a:avLst/>
          </a:prstGeom>
        </p:spPr>
        <p:txBody>
          <a:bodyPr vert="horz" wrap="square" lIns="0" tIns="13335" rIns="0" bIns="0" rtlCol="0">
            <a:spAutoFit/>
          </a:bodyPr>
          <a:lstStyle/>
          <a:p>
            <a:pPr marL="12700">
              <a:lnSpc>
                <a:spcPct val="100000"/>
              </a:lnSpc>
              <a:spcBef>
                <a:spcPts val="105"/>
              </a:spcBef>
            </a:pPr>
            <a:r>
              <a:rPr sz="3200" b="1" dirty="0">
                <a:latin typeface="Times New Roman"/>
                <a:cs typeface="Times New Roman"/>
              </a:rPr>
              <a:t>Developer</a:t>
            </a:r>
            <a:r>
              <a:rPr sz="3200" b="1" spc="-195" dirty="0">
                <a:latin typeface="Times New Roman"/>
                <a:cs typeface="Times New Roman"/>
              </a:rPr>
              <a:t> </a:t>
            </a:r>
            <a:r>
              <a:rPr sz="3200" b="1" spc="-50" dirty="0">
                <a:latin typeface="Times New Roman"/>
                <a:cs typeface="Times New Roman"/>
              </a:rPr>
              <a:t>Types</a:t>
            </a:r>
            <a:endParaRPr sz="3200">
              <a:latin typeface="Times New Roman"/>
              <a:cs typeface="Times New Roman"/>
            </a:endParaRPr>
          </a:p>
        </p:txBody>
      </p:sp>
      <p:sp>
        <p:nvSpPr>
          <p:cNvPr id="3" name="object 3"/>
          <p:cNvSpPr txBox="1"/>
          <p:nvPr/>
        </p:nvSpPr>
        <p:spPr>
          <a:xfrm>
            <a:off x="78740" y="555106"/>
            <a:ext cx="5482590" cy="5887720"/>
          </a:xfrm>
          <a:prstGeom prst="rect">
            <a:avLst/>
          </a:prstGeom>
        </p:spPr>
        <p:txBody>
          <a:bodyPr vert="horz" wrap="square" lIns="0" tIns="130810" rIns="0" bIns="0" rtlCol="0">
            <a:spAutoFit/>
          </a:bodyPr>
          <a:lstStyle/>
          <a:p>
            <a:pPr marL="12700" algn="just">
              <a:lnSpc>
                <a:spcPct val="100000"/>
              </a:lnSpc>
              <a:spcBef>
                <a:spcPts val="1030"/>
              </a:spcBef>
            </a:pPr>
            <a:r>
              <a:rPr sz="2400" b="1" dirty="0">
                <a:latin typeface="Times New Roman"/>
                <a:cs typeface="Times New Roman"/>
              </a:rPr>
              <a:t>Dry </a:t>
            </a:r>
            <a:r>
              <a:rPr sz="2400" b="1" spc="-5" dirty="0">
                <a:latin typeface="Times New Roman"/>
                <a:cs typeface="Times New Roman"/>
              </a:rPr>
              <a:t>Powder</a:t>
            </a:r>
            <a:r>
              <a:rPr sz="2400" b="1" spc="-40" dirty="0">
                <a:latin typeface="Times New Roman"/>
                <a:cs typeface="Times New Roman"/>
              </a:rPr>
              <a:t> </a:t>
            </a:r>
            <a:r>
              <a:rPr sz="2400" b="1" dirty="0">
                <a:latin typeface="Times New Roman"/>
                <a:cs typeface="Times New Roman"/>
              </a:rPr>
              <a:t>Developer</a:t>
            </a:r>
            <a:endParaRPr sz="2400">
              <a:latin typeface="Times New Roman"/>
              <a:cs typeface="Times New Roman"/>
            </a:endParaRPr>
          </a:p>
          <a:p>
            <a:pPr marL="241300" marR="5080" indent="-228600" algn="just">
              <a:lnSpc>
                <a:spcPct val="150000"/>
              </a:lnSpc>
              <a:spcBef>
                <a:spcPts val="1150"/>
              </a:spcBef>
              <a:buSzPct val="150000"/>
              <a:buChar char="•"/>
              <a:tabLst>
                <a:tab pos="241300" algn="l"/>
              </a:tabLst>
            </a:pPr>
            <a:r>
              <a:rPr sz="2400" dirty="0">
                <a:latin typeface="Times New Roman"/>
                <a:cs typeface="Times New Roman"/>
              </a:rPr>
              <a:t>Prior to </a:t>
            </a:r>
            <a:r>
              <a:rPr sz="2400" spc="-5" dirty="0">
                <a:latin typeface="Times New Roman"/>
                <a:cs typeface="Times New Roman"/>
              </a:rPr>
              <a:t>applying </a:t>
            </a:r>
            <a:r>
              <a:rPr sz="2400" dirty="0">
                <a:latin typeface="Times New Roman"/>
                <a:cs typeface="Times New Roman"/>
              </a:rPr>
              <a:t>a dry powder </a:t>
            </a:r>
            <a:r>
              <a:rPr sz="2400" spc="-15" dirty="0">
                <a:latin typeface="Times New Roman"/>
                <a:cs typeface="Times New Roman"/>
              </a:rPr>
              <a:t>developer,  </a:t>
            </a:r>
            <a:r>
              <a:rPr sz="2400" dirty="0">
                <a:latin typeface="Times New Roman"/>
                <a:cs typeface="Times New Roman"/>
              </a:rPr>
              <a:t>the </a:t>
            </a:r>
            <a:r>
              <a:rPr sz="2400" spc="-5" dirty="0">
                <a:latin typeface="Times New Roman"/>
                <a:cs typeface="Times New Roman"/>
              </a:rPr>
              <a:t>component must be thoroughly </a:t>
            </a:r>
            <a:r>
              <a:rPr sz="2400" dirty="0">
                <a:latin typeface="Times New Roman"/>
                <a:cs typeface="Times New Roman"/>
              </a:rPr>
              <a:t>dried.  Drying is </a:t>
            </a:r>
            <a:r>
              <a:rPr sz="2400" spc="-5" dirty="0">
                <a:latin typeface="Times New Roman"/>
                <a:cs typeface="Times New Roman"/>
              </a:rPr>
              <a:t>usually accomplished </a:t>
            </a:r>
            <a:r>
              <a:rPr sz="2400" dirty="0">
                <a:latin typeface="Times New Roman"/>
                <a:cs typeface="Times New Roman"/>
              </a:rPr>
              <a:t>in a </a:t>
            </a:r>
            <a:r>
              <a:rPr sz="2400" spc="-5" dirty="0">
                <a:latin typeface="Times New Roman"/>
                <a:cs typeface="Times New Roman"/>
              </a:rPr>
              <a:t>hot  </a:t>
            </a:r>
            <a:r>
              <a:rPr sz="2400" dirty="0">
                <a:latin typeface="Times New Roman"/>
                <a:cs typeface="Times New Roman"/>
              </a:rPr>
              <a:t>air circulating</a:t>
            </a:r>
            <a:r>
              <a:rPr sz="2400" spc="-55" dirty="0">
                <a:latin typeface="Times New Roman"/>
                <a:cs typeface="Times New Roman"/>
              </a:rPr>
              <a:t> </a:t>
            </a:r>
            <a:r>
              <a:rPr sz="2400" dirty="0">
                <a:latin typeface="Times New Roman"/>
                <a:cs typeface="Times New Roman"/>
              </a:rPr>
              <a:t>oven.</a:t>
            </a:r>
            <a:endParaRPr sz="2400">
              <a:latin typeface="Times New Roman"/>
              <a:cs typeface="Times New Roman"/>
            </a:endParaRPr>
          </a:p>
          <a:p>
            <a:pPr marL="241300" marR="5080" indent="-228600" algn="just">
              <a:lnSpc>
                <a:spcPct val="150100"/>
              </a:lnSpc>
              <a:spcBef>
                <a:spcPts val="1155"/>
              </a:spcBef>
              <a:buSzPct val="150000"/>
              <a:buChar char="•"/>
              <a:tabLst>
                <a:tab pos="241300" algn="l"/>
              </a:tabLst>
            </a:pPr>
            <a:r>
              <a:rPr sz="2400" dirty="0">
                <a:latin typeface="Times New Roman"/>
                <a:cs typeface="Times New Roman"/>
              </a:rPr>
              <a:t>The </a:t>
            </a:r>
            <a:r>
              <a:rPr sz="2400" spc="-5" dirty="0">
                <a:latin typeface="Times New Roman"/>
                <a:cs typeface="Times New Roman"/>
              </a:rPr>
              <a:t>developer </a:t>
            </a:r>
            <a:r>
              <a:rPr sz="2400" dirty="0">
                <a:latin typeface="Times New Roman"/>
                <a:cs typeface="Times New Roman"/>
              </a:rPr>
              <a:t>is </a:t>
            </a:r>
            <a:r>
              <a:rPr sz="2400" spc="-5" dirty="0">
                <a:latin typeface="Times New Roman"/>
                <a:cs typeface="Times New Roman"/>
              </a:rPr>
              <a:t>then applied </a:t>
            </a:r>
            <a:r>
              <a:rPr sz="2400" dirty="0">
                <a:latin typeface="Times New Roman"/>
                <a:cs typeface="Times New Roman"/>
              </a:rPr>
              <a:t>by  </a:t>
            </a:r>
            <a:r>
              <a:rPr sz="2400" spc="-5" dirty="0">
                <a:latin typeface="Times New Roman"/>
                <a:cs typeface="Times New Roman"/>
              </a:rPr>
              <a:t>immersing the part </a:t>
            </a:r>
            <a:r>
              <a:rPr sz="2400" dirty="0">
                <a:latin typeface="Times New Roman"/>
                <a:cs typeface="Times New Roman"/>
              </a:rPr>
              <a:t>in </a:t>
            </a:r>
            <a:r>
              <a:rPr sz="2400" spc="-5" dirty="0">
                <a:latin typeface="Times New Roman"/>
                <a:cs typeface="Times New Roman"/>
              </a:rPr>
              <a:t>the </a:t>
            </a:r>
            <a:r>
              <a:rPr sz="2400" dirty="0">
                <a:latin typeface="Times New Roman"/>
                <a:cs typeface="Times New Roman"/>
              </a:rPr>
              <a:t>powder or by  dusting of the part with the</a:t>
            </a:r>
            <a:r>
              <a:rPr sz="2400" spc="-85" dirty="0">
                <a:latin typeface="Times New Roman"/>
                <a:cs typeface="Times New Roman"/>
              </a:rPr>
              <a:t> </a:t>
            </a:r>
            <a:r>
              <a:rPr sz="2400" spc="-20" dirty="0">
                <a:latin typeface="Times New Roman"/>
                <a:cs typeface="Times New Roman"/>
              </a:rPr>
              <a:t>powder.</a:t>
            </a:r>
            <a:endParaRPr sz="2400">
              <a:latin typeface="Times New Roman"/>
              <a:cs typeface="Times New Roman"/>
            </a:endParaRPr>
          </a:p>
          <a:p>
            <a:pPr marL="241300" marR="6350" indent="-228600" algn="just">
              <a:lnSpc>
                <a:spcPct val="150100"/>
              </a:lnSpc>
              <a:spcBef>
                <a:spcPts val="1145"/>
              </a:spcBef>
              <a:buSzPct val="150000"/>
              <a:buChar char="•"/>
              <a:tabLst>
                <a:tab pos="241300" algn="l"/>
              </a:tabLst>
            </a:pPr>
            <a:r>
              <a:rPr sz="2400" dirty="0">
                <a:latin typeface="Times New Roman"/>
                <a:cs typeface="Times New Roman"/>
              </a:rPr>
              <a:t>The </a:t>
            </a:r>
            <a:r>
              <a:rPr sz="2400" spc="-5" dirty="0">
                <a:latin typeface="Times New Roman"/>
                <a:cs typeface="Times New Roman"/>
              </a:rPr>
              <a:t>part can also </a:t>
            </a:r>
            <a:r>
              <a:rPr sz="2400" dirty="0">
                <a:latin typeface="Times New Roman"/>
                <a:cs typeface="Times New Roman"/>
              </a:rPr>
              <a:t>be </a:t>
            </a:r>
            <a:r>
              <a:rPr sz="2400" spc="-5" dirty="0">
                <a:latin typeface="Times New Roman"/>
                <a:cs typeface="Times New Roman"/>
              </a:rPr>
              <a:t>placed </a:t>
            </a:r>
            <a:r>
              <a:rPr sz="2400" dirty="0">
                <a:latin typeface="Times New Roman"/>
                <a:cs typeface="Times New Roman"/>
              </a:rPr>
              <a:t>in a </a:t>
            </a:r>
            <a:r>
              <a:rPr sz="2400" spc="-5" dirty="0">
                <a:latin typeface="Times New Roman"/>
                <a:cs typeface="Times New Roman"/>
              </a:rPr>
              <a:t>developer  </a:t>
            </a:r>
            <a:r>
              <a:rPr sz="2400" dirty="0">
                <a:latin typeface="Times New Roman"/>
                <a:cs typeface="Times New Roman"/>
              </a:rPr>
              <a:t>dust cloud</a:t>
            </a:r>
            <a:r>
              <a:rPr sz="2400" spc="-30" dirty="0">
                <a:latin typeface="Times New Roman"/>
                <a:cs typeface="Times New Roman"/>
              </a:rPr>
              <a:t> </a:t>
            </a:r>
            <a:r>
              <a:rPr sz="2400" spc="-20" dirty="0">
                <a:latin typeface="Times New Roman"/>
                <a:cs typeface="Times New Roman"/>
              </a:rPr>
              <a:t>chamber.</a:t>
            </a:r>
            <a:endParaRPr sz="2400">
              <a:latin typeface="Times New Roman"/>
              <a:cs typeface="Times New Roman"/>
            </a:endParaRPr>
          </a:p>
        </p:txBody>
      </p:sp>
      <p:sp>
        <p:nvSpPr>
          <p:cNvPr id="4" name="object 4"/>
          <p:cNvSpPr/>
          <p:nvPr/>
        </p:nvSpPr>
        <p:spPr>
          <a:xfrm>
            <a:off x="5867400" y="609600"/>
            <a:ext cx="3144895" cy="19050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827653" y="3048000"/>
            <a:ext cx="3163945" cy="229362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66638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5" dirty="0"/>
              <a:t>Intr</a:t>
            </a:r>
            <a:r>
              <a:rPr spc="5" dirty="0"/>
              <a:t>o</a:t>
            </a:r>
            <a:r>
              <a:rPr spc="-5" dirty="0"/>
              <a:t>duc</a:t>
            </a:r>
            <a:r>
              <a:rPr spc="5" dirty="0"/>
              <a:t>t</a:t>
            </a:r>
            <a:r>
              <a:rPr spc="-5" dirty="0"/>
              <a:t>ion</a:t>
            </a:r>
          </a:p>
        </p:txBody>
      </p:sp>
      <p:sp>
        <p:nvSpPr>
          <p:cNvPr id="3" name="object 3"/>
          <p:cNvSpPr txBox="1"/>
          <p:nvPr/>
        </p:nvSpPr>
        <p:spPr>
          <a:xfrm>
            <a:off x="307340" y="1600200"/>
            <a:ext cx="8530590" cy="4006215"/>
          </a:xfrm>
          <a:prstGeom prst="rect">
            <a:avLst/>
          </a:prstGeom>
        </p:spPr>
        <p:txBody>
          <a:bodyPr vert="horz" wrap="square" lIns="0" tIns="12065" rIns="0" bIns="0" rtlCol="0">
            <a:spAutoFit/>
          </a:bodyPr>
          <a:lstStyle/>
          <a:p>
            <a:pPr marL="355600" marR="5080" indent="-342900" algn="just">
              <a:lnSpc>
                <a:spcPct val="150100"/>
              </a:lnSpc>
              <a:spcBef>
                <a:spcPts val="95"/>
              </a:spcBef>
              <a:buFont typeface="Arial"/>
              <a:buChar char="•"/>
              <a:tabLst>
                <a:tab pos="355600" algn="l"/>
              </a:tabLst>
            </a:pPr>
            <a:r>
              <a:rPr sz="2400" dirty="0">
                <a:latin typeface="Times New Roman"/>
                <a:cs typeface="Times New Roman"/>
              </a:rPr>
              <a:t>It is </a:t>
            </a:r>
            <a:r>
              <a:rPr sz="2400" spc="-5" dirty="0">
                <a:latin typeface="Times New Roman"/>
                <a:cs typeface="Times New Roman"/>
              </a:rPr>
              <a:t>extensively </a:t>
            </a:r>
            <a:r>
              <a:rPr sz="2400" dirty="0">
                <a:latin typeface="Times New Roman"/>
                <a:cs typeface="Times New Roman"/>
              </a:rPr>
              <a:t>used for the </a:t>
            </a:r>
            <a:r>
              <a:rPr sz="2400" spc="-5" dirty="0">
                <a:latin typeface="Times New Roman"/>
                <a:cs typeface="Times New Roman"/>
              </a:rPr>
              <a:t>inspection </a:t>
            </a:r>
            <a:r>
              <a:rPr sz="2400" dirty="0">
                <a:latin typeface="Times New Roman"/>
                <a:cs typeface="Times New Roman"/>
              </a:rPr>
              <a:t>of wrought </a:t>
            </a:r>
            <a:r>
              <a:rPr sz="2400" spc="-5" dirty="0">
                <a:latin typeface="Times New Roman"/>
                <a:cs typeface="Times New Roman"/>
              </a:rPr>
              <a:t>and </a:t>
            </a:r>
            <a:r>
              <a:rPr sz="2400" dirty="0">
                <a:latin typeface="Times New Roman"/>
                <a:cs typeface="Times New Roman"/>
              </a:rPr>
              <a:t>cast  products </a:t>
            </a:r>
            <a:r>
              <a:rPr sz="2400" spc="-10" dirty="0">
                <a:latin typeface="Times New Roman"/>
                <a:cs typeface="Times New Roman"/>
              </a:rPr>
              <a:t>of </a:t>
            </a:r>
            <a:r>
              <a:rPr sz="2400" dirty="0">
                <a:latin typeface="Times New Roman"/>
                <a:cs typeface="Times New Roman"/>
              </a:rPr>
              <a:t>both </a:t>
            </a:r>
            <a:r>
              <a:rPr sz="2400" spc="-5" dirty="0">
                <a:latin typeface="Times New Roman"/>
                <a:cs typeface="Times New Roman"/>
              </a:rPr>
              <a:t>ferrous </a:t>
            </a:r>
            <a:r>
              <a:rPr sz="2400" dirty="0">
                <a:latin typeface="Times New Roman"/>
                <a:cs typeface="Times New Roman"/>
              </a:rPr>
              <a:t>and nonferrous </a:t>
            </a:r>
            <a:r>
              <a:rPr sz="2400" spc="-5" dirty="0">
                <a:latin typeface="Times New Roman"/>
                <a:cs typeface="Times New Roman"/>
              </a:rPr>
              <a:t>metals, </a:t>
            </a:r>
            <a:r>
              <a:rPr sz="2400" dirty="0">
                <a:latin typeface="Times New Roman"/>
                <a:cs typeface="Times New Roman"/>
              </a:rPr>
              <a:t>powder  </a:t>
            </a:r>
            <a:r>
              <a:rPr sz="2400" spc="-10" dirty="0">
                <a:latin typeface="Times New Roman"/>
                <a:cs typeface="Times New Roman"/>
              </a:rPr>
              <a:t>metallurgy </a:t>
            </a:r>
            <a:r>
              <a:rPr sz="2400" dirty="0">
                <a:latin typeface="Times New Roman"/>
                <a:cs typeface="Times New Roman"/>
              </a:rPr>
              <a:t>parts, </a:t>
            </a:r>
            <a:r>
              <a:rPr sz="2400" spc="-5" dirty="0">
                <a:latin typeface="Times New Roman"/>
                <a:cs typeface="Times New Roman"/>
              </a:rPr>
              <a:t>ceramics, </a:t>
            </a:r>
            <a:r>
              <a:rPr sz="2400" dirty="0">
                <a:latin typeface="Times New Roman"/>
                <a:cs typeface="Times New Roman"/>
              </a:rPr>
              <a:t>plastics, and glass</a:t>
            </a:r>
            <a:r>
              <a:rPr sz="2400" spc="-85" dirty="0">
                <a:latin typeface="Times New Roman"/>
                <a:cs typeface="Times New Roman"/>
              </a:rPr>
              <a:t> </a:t>
            </a:r>
            <a:r>
              <a:rPr sz="2400" dirty="0">
                <a:latin typeface="Times New Roman"/>
                <a:cs typeface="Times New Roman"/>
              </a:rPr>
              <a:t>objects.</a:t>
            </a:r>
          </a:p>
          <a:p>
            <a:pPr marL="355600" indent="-342900" algn="just">
              <a:lnSpc>
                <a:spcPct val="100000"/>
              </a:lnSpc>
              <a:spcBef>
                <a:spcPts val="2014"/>
              </a:spcBef>
              <a:buFont typeface="Arial"/>
              <a:buChar char="•"/>
              <a:tabLst>
                <a:tab pos="355600" algn="l"/>
              </a:tabLst>
            </a:pPr>
            <a:r>
              <a:rPr sz="2400" dirty="0">
                <a:latin typeface="Times New Roman"/>
                <a:cs typeface="Times New Roman"/>
              </a:rPr>
              <a:t>Also known as:</a:t>
            </a:r>
          </a:p>
          <a:p>
            <a:pPr marL="756285" lvl="1" indent="-287020">
              <a:lnSpc>
                <a:spcPct val="100000"/>
              </a:lnSpc>
              <a:spcBef>
                <a:spcPts val="1960"/>
              </a:spcBef>
              <a:buFont typeface="Arial"/>
              <a:buChar char="–"/>
              <a:tabLst>
                <a:tab pos="756920" algn="l"/>
              </a:tabLst>
            </a:pPr>
            <a:r>
              <a:rPr sz="2400" spc="-5" dirty="0">
                <a:latin typeface="Times New Roman"/>
                <a:cs typeface="Times New Roman"/>
              </a:rPr>
              <a:t>Dye </a:t>
            </a:r>
            <a:r>
              <a:rPr sz="2400" dirty="0">
                <a:latin typeface="Times New Roman"/>
                <a:cs typeface="Times New Roman"/>
              </a:rPr>
              <a:t>Penetrant</a:t>
            </a:r>
            <a:r>
              <a:rPr sz="2400" spc="-15" dirty="0">
                <a:latin typeface="Times New Roman"/>
                <a:cs typeface="Times New Roman"/>
              </a:rPr>
              <a:t> </a:t>
            </a:r>
            <a:r>
              <a:rPr sz="2400" dirty="0">
                <a:latin typeface="Times New Roman"/>
                <a:cs typeface="Times New Roman"/>
              </a:rPr>
              <a:t>Inspection(DPI)</a:t>
            </a:r>
          </a:p>
          <a:p>
            <a:pPr marL="756285" lvl="1" indent="-287020">
              <a:lnSpc>
                <a:spcPct val="100000"/>
              </a:lnSpc>
              <a:spcBef>
                <a:spcPts val="1440"/>
              </a:spcBef>
              <a:buFont typeface="Arial"/>
              <a:buChar char="–"/>
              <a:tabLst>
                <a:tab pos="756920" algn="l"/>
              </a:tabLst>
            </a:pPr>
            <a:r>
              <a:rPr sz="2400" dirty="0">
                <a:latin typeface="Times New Roman"/>
                <a:cs typeface="Times New Roman"/>
              </a:rPr>
              <a:t>Penetrant Flaw Detection</a:t>
            </a:r>
            <a:r>
              <a:rPr sz="2400" spc="-70" dirty="0">
                <a:latin typeface="Times New Roman"/>
                <a:cs typeface="Times New Roman"/>
              </a:rPr>
              <a:t> </a:t>
            </a:r>
            <a:r>
              <a:rPr sz="2400" spc="-5" dirty="0">
                <a:latin typeface="Times New Roman"/>
                <a:cs typeface="Times New Roman"/>
              </a:rPr>
              <a:t>(PFD)</a:t>
            </a:r>
            <a:endParaRPr sz="2400" dirty="0">
              <a:latin typeface="Times New Roman"/>
              <a:cs typeface="Times New Roman"/>
            </a:endParaRPr>
          </a:p>
          <a:p>
            <a:pPr marL="756285" lvl="1" indent="-287020">
              <a:lnSpc>
                <a:spcPct val="100000"/>
              </a:lnSpc>
              <a:spcBef>
                <a:spcPts val="1445"/>
              </a:spcBef>
              <a:buFont typeface="Arial"/>
              <a:buChar char="–"/>
              <a:tabLst>
                <a:tab pos="756920" algn="l"/>
              </a:tabLst>
            </a:pPr>
            <a:r>
              <a:rPr sz="2400" dirty="0">
                <a:latin typeface="Times New Roman"/>
                <a:cs typeface="Times New Roman"/>
              </a:rPr>
              <a:t>Penetrant </a:t>
            </a:r>
            <a:r>
              <a:rPr sz="2400" spc="-25" dirty="0">
                <a:latin typeface="Times New Roman"/>
                <a:cs typeface="Times New Roman"/>
              </a:rPr>
              <a:t>Testing</a:t>
            </a:r>
            <a:r>
              <a:rPr sz="2400" spc="-85" dirty="0">
                <a:latin typeface="Times New Roman"/>
                <a:cs typeface="Times New Roman"/>
              </a:rPr>
              <a:t> </a:t>
            </a:r>
            <a:r>
              <a:rPr sz="2400" dirty="0">
                <a:latin typeface="Times New Roman"/>
                <a:cs typeface="Times New Roman"/>
              </a:rPr>
              <a:t>(PT)</a:t>
            </a:r>
          </a:p>
        </p:txBody>
      </p:sp>
    </p:spTree>
    <p:extLst>
      <p:ext uri="{BB962C8B-B14F-4D97-AF65-F5344CB8AC3E}">
        <p14:creationId xmlns:p14="http://schemas.microsoft.com/office/powerpoint/2010/main" val="21928039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940" y="185164"/>
            <a:ext cx="8759825" cy="5513705"/>
          </a:xfrm>
          <a:prstGeom prst="rect">
            <a:avLst/>
          </a:prstGeom>
        </p:spPr>
        <p:txBody>
          <a:bodyPr vert="horz" wrap="square" lIns="0" tIns="12700" rIns="0" bIns="0" rtlCol="0">
            <a:spAutoFit/>
          </a:bodyPr>
          <a:lstStyle/>
          <a:p>
            <a:pPr marL="12700" marR="5080" indent="-635">
              <a:lnSpc>
                <a:spcPct val="150100"/>
              </a:lnSpc>
              <a:spcBef>
                <a:spcPts val="100"/>
              </a:spcBef>
              <a:buSzPct val="95833"/>
              <a:buFont typeface="Arial"/>
              <a:buChar char="•"/>
              <a:tabLst>
                <a:tab pos="120650" algn="l"/>
              </a:tabLst>
            </a:pPr>
            <a:r>
              <a:rPr sz="2400" spc="-5" dirty="0">
                <a:latin typeface="Times New Roman"/>
                <a:cs typeface="Times New Roman"/>
              </a:rPr>
              <a:t>Dry-developer </a:t>
            </a:r>
            <a:r>
              <a:rPr sz="2400" dirty="0">
                <a:latin typeface="Times New Roman"/>
                <a:cs typeface="Times New Roman"/>
              </a:rPr>
              <a:t>powder </a:t>
            </a:r>
            <a:r>
              <a:rPr sz="2400" spc="-5" dirty="0">
                <a:latin typeface="Times New Roman"/>
                <a:cs typeface="Times New Roman"/>
              </a:rPr>
              <a:t>(form A) </a:t>
            </a:r>
            <a:r>
              <a:rPr sz="2400" dirty="0">
                <a:latin typeface="Times New Roman"/>
                <a:cs typeface="Times New Roman"/>
              </a:rPr>
              <a:t>is </a:t>
            </a:r>
            <a:r>
              <a:rPr sz="2400" spc="-5" dirty="0">
                <a:latin typeface="Times New Roman"/>
                <a:cs typeface="Times New Roman"/>
              </a:rPr>
              <a:t>applied after </a:t>
            </a:r>
            <a:r>
              <a:rPr sz="2400" dirty="0">
                <a:latin typeface="Times New Roman"/>
                <a:cs typeface="Times New Roman"/>
              </a:rPr>
              <a:t>the </a:t>
            </a:r>
            <a:r>
              <a:rPr sz="2400" spc="-5" dirty="0">
                <a:latin typeface="Times New Roman"/>
                <a:cs typeface="Times New Roman"/>
              </a:rPr>
              <a:t>work-piece </a:t>
            </a:r>
            <a:r>
              <a:rPr sz="2400" dirty="0">
                <a:latin typeface="Times New Roman"/>
                <a:cs typeface="Times New Roman"/>
              </a:rPr>
              <a:t>has  been dried and can be applied in a variety of</a:t>
            </a:r>
            <a:r>
              <a:rPr sz="2400" spc="-135" dirty="0">
                <a:latin typeface="Times New Roman"/>
                <a:cs typeface="Times New Roman"/>
              </a:rPr>
              <a:t> </a:t>
            </a:r>
            <a:r>
              <a:rPr sz="2400" dirty="0">
                <a:latin typeface="Times New Roman"/>
                <a:cs typeface="Times New Roman"/>
              </a:rPr>
              <a:t>ways.</a:t>
            </a:r>
            <a:endParaRPr sz="2400">
              <a:latin typeface="Times New Roman"/>
              <a:cs typeface="Times New Roman"/>
            </a:endParaRPr>
          </a:p>
          <a:p>
            <a:pPr marL="12700" marR="5080">
              <a:lnSpc>
                <a:spcPts val="4320"/>
              </a:lnSpc>
              <a:spcBef>
                <a:spcPts val="380"/>
              </a:spcBef>
              <a:buSzPct val="95833"/>
              <a:buFont typeface="Arial"/>
              <a:buChar char="•"/>
              <a:tabLst>
                <a:tab pos="120650" algn="l"/>
              </a:tabLst>
            </a:pPr>
            <a:r>
              <a:rPr sz="2400" spc="-5" dirty="0">
                <a:latin typeface="Times New Roman"/>
                <a:cs typeface="Times New Roman"/>
              </a:rPr>
              <a:t>For simple applications, especially </a:t>
            </a:r>
            <a:r>
              <a:rPr sz="2400" dirty="0">
                <a:latin typeface="Times New Roman"/>
                <a:cs typeface="Times New Roman"/>
              </a:rPr>
              <a:t>when only a portion of the surface  </a:t>
            </a:r>
            <a:r>
              <a:rPr sz="2400" spc="-5" dirty="0">
                <a:latin typeface="Times New Roman"/>
                <a:cs typeface="Times New Roman"/>
              </a:rPr>
              <a:t>of</a:t>
            </a:r>
            <a:r>
              <a:rPr sz="2400" spc="265" dirty="0">
                <a:latin typeface="Times New Roman"/>
                <a:cs typeface="Times New Roman"/>
              </a:rPr>
              <a:t> </a:t>
            </a:r>
            <a:r>
              <a:rPr sz="2400" dirty="0">
                <a:latin typeface="Times New Roman"/>
                <a:cs typeface="Times New Roman"/>
              </a:rPr>
              <a:t>a</a:t>
            </a:r>
            <a:r>
              <a:rPr sz="2400" spc="280" dirty="0">
                <a:latin typeface="Times New Roman"/>
                <a:cs typeface="Times New Roman"/>
              </a:rPr>
              <a:t> </a:t>
            </a:r>
            <a:r>
              <a:rPr sz="2400" spc="-10" dirty="0">
                <a:latin typeface="Times New Roman"/>
                <a:cs typeface="Times New Roman"/>
              </a:rPr>
              <a:t>large</a:t>
            </a:r>
            <a:r>
              <a:rPr sz="2400" spc="275" dirty="0">
                <a:latin typeface="Times New Roman"/>
                <a:cs typeface="Times New Roman"/>
              </a:rPr>
              <a:t> </a:t>
            </a:r>
            <a:r>
              <a:rPr sz="2400" spc="-5" dirty="0">
                <a:latin typeface="Times New Roman"/>
                <a:cs typeface="Times New Roman"/>
              </a:rPr>
              <a:t>part</a:t>
            </a:r>
            <a:r>
              <a:rPr sz="2400" spc="280" dirty="0">
                <a:latin typeface="Times New Roman"/>
                <a:cs typeface="Times New Roman"/>
              </a:rPr>
              <a:t> </a:t>
            </a:r>
            <a:r>
              <a:rPr sz="2400" dirty="0">
                <a:latin typeface="Times New Roman"/>
                <a:cs typeface="Times New Roman"/>
              </a:rPr>
              <a:t>is</a:t>
            </a:r>
            <a:r>
              <a:rPr sz="2400" spc="275" dirty="0">
                <a:latin typeface="Times New Roman"/>
                <a:cs typeface="Times New Roman"/>
              </a:rPr>
              <a:t> </a:t>
            </a:r>
            <a:r>
              <a:rPr sz="2400" spc="-5" dirty="0">
                <a:latin typeface="Times New Roman"/>
                <a:cs typeface="Times New Roman"/>
              </a:rPr>
              <a:t>being</a:t>
            </a:r>
            <a:r>
              <a:rPr sz="2400" spc="285" dirty="0">
                <a:latin typeface="Times New Roman"/>
                <a:cs typeface="Times New Roman"/>
              </a:rPr>
              <a:t> </a:t>
            </a:r>
            <a:r>
              <a:rPr sz="2400" dirty="0">
                <a:latin typeface="Times New Roman"/>
                <a:cs typeface="Times New Roman"/>
              </a:rPr>
              <a:t>inspected,</a:t>
            </a:r>
            <a:r>
              <a:rPr sz="2400" spc="275" dirty="0">
                <a:latin typeface="Times New Roman"/>
                <a:cs typeface="Times New Roman"/>
              </a:rPr>
              <a:t> </a:t>
            </a:r>
            <a:r>
              <a:rPr sz="2400" spc="-5" dirty="0">
                <a:latin typeface="Times New Roman"/>
                <a:cs typeface="Times New Roman"/>
              </a:rPr>
              <a:t>applying</a:t>
            </a:r>
            <a:r>
              <a:rPr sz="2400" spc="275" dirty="0">
                <a:latin typeface="Times New Roman"/>
                <a:cs typeface="Times New Roman"/>
              </a:rPr>
              <a:t> </a:t>
            </a:r>
            <a:r>
              <a:rPr sz="2400" spc="-5" dirty="0">
                <a:latin typeface="Times New Roman"/>
                <a:cs typeface="Times New Roman"/>
              </a:rPr>
              <a:t>with</a:t>
            </a:r>
            <a:r>
              <a:rPr sz="2400" spc="290" dirty="0">
                <a:latin typeface="Times New Roman"/>
                <a:cs typeface="Times New Roman"/>
              </a:rPr>
              <a:t> </a:t>
            </a:r>
            <a:r>
              <a:rPr sz="2400" dirty="0">
                <a:latin typeface="Times New Roman"/>
                <a:cs typeface="Times New Roman"/>
              </a:rPr>
              <a:t>a</a:t>
            </a:r>
            <a:r>
              <a:rPr sz="2400" spc="285" dirty="0">
                <a:latin typeface="Times New Roman"/>
                <a:cs typeface="Times New Roman"/>
              </a:rPr>
              <a:t> </a:t>
            </a:r>
            <a:r>
              <a:rPr sz="2400" spc="-5" dirty="0">
                <a:latin typeface="Times New Roman"/>
                <a:cs typeface="Times New Roman"/>
              </a:rPr>
              <a:t>soft</a:t>
            </a:r>
            <a:r>
              <a:rPr sz="2400" spc="280" dirty="0">
                <a:latin typeface="Times New Roman"/>
                <a:cs typeface="Times New Roman"/>
              </a:rPr>
              <a:t> </a:t>
            </a:r>
            <a:r>
              <a:rPr sz="2400" spc="-5" dirty="0">
                <a:latin typeface="Times New Roman"/>
                <a:cs typeface="Times New Roman"/>
              </a:rPr>
              <a:t>brush</a:t>
            </a:r>
            <a:r>
              <a:rPr sz="2400" spc="290" dirty="0">
                <a:latin typeface="Times New Roman"/>
                <a:cs typeface="Times New Roman"/>
              </a:rPr>
              <a:t> </a:t>
            </a:r>
            <a:r>
              <a:rPr sz="2400" dirty="0">
                <a:latin typeface="Times New Roman"/>
                <a:cs typeface="Times New Roman"/>
              </a:rPr>
              <a:t>is</a:t>
            </a:r>
            <a:r>
              <a:rPr sz="2400" spc="285" dirty="0">
                <a:latin typeface="Times New Roman"/>
                <a:cs typeface="Times New Roman"/>
              </a:rPr>
              <a:t> </a:t>
            </a:r>
            <a:r>
              <a:rPr sz="2400" spc="-5" dirty="0">
                <a:latin typeface="Times New Roman"/>
                <a:cs typeface="Times New Roman"/>
              </a:rPr>
              <a:t>often</a:t>
            </a:r>
            <a:endParaRPr sz="2400">
              <a:latin typeface="Times New Roman"/>
              <a:cs typeface="Times New Roman"/>
            </a:endParaRPr>
          </a:p>
          <a:p>
            <a:pPr marL="12700">
              <a:lnSpc>
                <a:spcPct val="100000"/>
              </a:lnSpc>
              <a:spcBef>
                <a:spcPts val="1060"/>
              </a:spcBef>
            </a:pPr>
            <a:r>
              <a:rPr sz="2400" dirty="0">
                <a:latin typeface="Times New Roman"/>
                <a:cs typeface="Times New Roman"/>
              </a:rPr>
              <a:t>adequate.</a:t>
            </a:r>
            <a:endParaRPr sz="2400">
              <a:latin typeface="Times New Roman"/>
              <a:cs typeface="Times New Roman"/>
            </a:endParaRPr>
          </a:p>
          <a:p>
            <a:pPr marL="12700" marR="5080" algn="just">
              <a:lnSpc>
                <a:spcPct val="150000"/>
              </a:lnSpc>
              <a:spcBef>
                <a:spcPts val="5"/>
              </a:spcBef>
              <a:buSzPct val="95833"/>
              <a:buFont typeface="Arial"/>
              <a:buChar char="•"/>
              <a:tabLst>
                <a:tab pos="120650" algn="l"/>
              </a:tabLst>
            </a:pPr>
            <a:r>
              <a:rPr sz="2400" dirty="0">
                <a:latin typeface="Times New Roman"/>
                <a:cs typeface="Times New Roman"/>
              </a:rPr>
              <a:t>Excess </a:t>
            </a:r>
            <a:r>
              <a:rPr sz="2400" spc="-5" dirty="0">
                <a:latin typeface="Times New Roman"/>
                <a:cs typeface="Times New Roman"/>
              </a:rPr>
              <a:t>developer can </a:t>
            </a:r>
            <a:r>
              <a:rPr sz="2400" spc="-10" dirty="0">
                <a:latin typeface="Times New Roman"/>
                <a:cs typeface="Times New Roman"/>
              </a:rPr>
              <a:t>be </a:t>
            </a:r>
            <a:r>
              <a:rPr sz="2400" spc="-5" dirty="0">
                <a:latin typeface="Times New Roman"/>
                <a:cs typeface="Times New Roman"/>
              </a:rPr>
              <a:t>removed </a:t>
            </a:r>
            <a:r>
              <a:rPr sz="2400" dirty="0">
                <a:latin typeface="Times New Roman"/>
                <a:cs typeface="Times New Roman"/>
              </a:rPr>
              <a:t>from the </a:t>
            </a:r>
            <a:r>
              <a:rPr sz="2400" spc="-5" dirty="0">
                <a:latin typeface="Times New Roman"/>
                <a:cs typeface="Times New Roman"/>
              </a:rPr>
              <a:t>work-piece </a:t>
            </a:r>
            <a:r>
              <a:rPr sz="2400" dirty="0">
                <a:latin typeface="Times New Roman"/>
                <a:cs typeface="Times New Roman"/>
              </a:rPr>
              <a:t>by a </a:t>
            </a:r>
            <a:r>
              <a:rPr sz="2400" spc="-5" dirty="0">
                <a:latin typeface="Times New Roman"/>
                <a:cs typeface="Times New Roman"/>
              </a:rPr>
              <a:t>gentle </a:t>
            </a:r>
            <a:r>
              <a:rPr sz="2400" dirty="0">
                <a:latin typeface="Times New Roman"/>
                <a:cs typeface="Times New Roman"/>
              </a:rPr>
              <a:t>air  blast (140 kPa, or 20 psi, </a:t>
            </a:r>
            <a:r>
              <a:rPr sz="2400" spc="-10" dirty="0">
                <a:latin typeface="Times New Roman"/>
                <a:cs typeface="Times New Roman"/>
              </a:rPr>
              <a:t>maximum) </a:t>
            </a:r>
            <a:r>
              <a:rPr sz="2400" dirty="0">
                <a:latin typeface="Times New Roman"/>
                <a:cs typeface="Times New Roman"/>
              </a:rPr>
              <a:t>or by shaking or gentle</a:t>
            </a:r>
            <a:r>
              <a:rPr sz="2400" spc="-70" dirty="0">
                <a:latin typeface="Times New Roman"/>
                <a:cs typeface="Times New Roman"/>
              </a:rPr>
              <a:t> </a:t>
            </a:r>
            <a:r>
              <a:rPr sz="2400" dirty="0">
                <a:latin typeface="Times New Roman"/>
                <a:cs typeface="Times New Roman"/>
              </a:rPr>
              <a:t>tapping.</a:t>
            </a:r>
            <a:endParaRPr sz="2400">
              <a:latin typeface="Times New Roman"/>
              <a:cs typeface="Times New Roman"/>
            </a:endParaRPr>
          </a:p>
          <a:p>
            <a:pPr marL="12700" marR="6350" algn="just">
              <a:lnSpc>
                <a:spcPct val="150000"/>
              </a:lnSpc>
              <a:buSzPct val="95833"/>
              <a:buFont typeface="Arial"/>
              <a:buChar char="•"/>
              <a:tabLst>
                <a:tab pos="120650" algn="l"/>
              </a:tabLst>
            </a:pPr>
            <a:r>
              <a:rPr sz="2400" spc="-5" dirty="0">
                <a:latin typeface="Times New Roman"/>
                <a:cs typeface="Times New Roman"/>
              </a:rPr>
              <a:t>Whichever means </a:t>
            </a:r>
            <a:r>
              <a:rPr sz="2400" dirty="0">
                <a:latin typeface="Times New Roman"/>
                <a:cs typeface="Times New Roman"/>
              </a:rPr>
              <a:t>of </a:t>
            </a:r>
            <a:r>
              <a:rPr sz="2400" spc="-5" dirty="0">
                <a:latin typeface="Times New Roman"/>
                <a:cs typeface="Times New Roman"/>
              </a:rPr>
              <a:t>application </a:t>
            </a:r>
            <a:r>
              <a:rPr sz="2400" dirty="0">
                <a:latin typeface="Times New Roman"/>
                <a:cs typeface="Times New Roman"/>
              </a:rPr>
              <a:t>is chosen, </a:t>
            </a:r>
            <a:r>
              <a:rPr sz="2400" spc="-5" dirty="0">
                <a:latin typeface="Times New Roman"/>
                <a:cs typeface="Times New Roman"/>
              </a:rPr>
              <a:t>it </a:t>
            </a:r>
            <a:r>
              <a:rPr sz="2400" dirty="0">
                <a:latin typeface="Times New Roman"/>
                <a:cs typeface="Times New Roman"/>
              </a:rPr>
              <a:t>is </a:t>
            </a:r>
            <a:r>
              <a:rPr sz="2400" spc="-5" dirty="0">
                <a:latin typeface="Times New Roman"/>
                <a:cs typeface="Times New Roman"/>
              </a:rPr>
              <a:t>important </a:t>
            </a:r>
            <a:r>
              <a:rPr sz="2400" dirty="0">
                <a:latin typeface="Times New Roman"/>
                <a:cs typeface="Times New Roman"/>
              </a:rPr>
              <a:t>that </a:t>
            </a:r>
            <a:r>
              <a:rPr sz="2400" spc="-5" dirty="0">
                <a:latin typeface="Times New Roman"/>
                <a:cs typeface="Times New Roman"/>
              </a:rPr>
              <a:t>the  work-piece be completely </a:t>
            </a:r>
            <a:r>
              <a:rPr sz="2400" dirty="0">
                <a:latin typeface="Times New Roman"/>
                <a:cs typeface="Times New Roman"/>
              </a:rPr>
              <a:t>and </a:t>
            </a:r>
            <a:r>
              <a:rPr sz="2400" spc="-5" dirty="0">
                <a:latin typeface="Times New Roman"/>
                <a:cs typeface="Times New Roman"/>
              </a:rPr>
              <a:t>evenly covered by </a:t>
            </a:r>
            <a:r>
              <a:rPr sz="2400" dirty="0">
                <a:latin typeface="Times New Roman"/>
                <a:cs typeface="Times New Roman"/>
              </a:rPr>
              <a:t>a fine </a:t>
            </a:r>
            <a:r>
              <a:rPr sz="2400" spc="-5" dirty="0">
                <a:latin typeface="Times New Roman"/>
                <a:cs typeface="Times New Roman"/>
              </a:rPr>
              <a:t>film of  </a:t>
            </a:r>
            <a:r>
              <a:rPr sz="2400" spc="-15" dirty="0">
                <a:latin typeface="Times New Roman"/>
                <a:cs typeface="Times New Roman"/>
              </a:rPr>
              <a:t>developer.</a:t>
            </a:r>
            <a:endParaRPr sz="2400">
              <a:latin typeface="Times New Roman"/>
              <a:cs typeface="Times New Roman"/>
            </a:endParaRPr>
          </a:p>
        </p:txBody>
      </p:sp>
    </p:spTree>
    <p:extLst>
      <p:ext uri="{BB962C8B-B14F-4D97-AF65-F5344CB8AC3E}">
        <p14:creationId xmlns:p14="http://schemas.microsoft.com/office/powerpoint/2010/main" val="27959900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40" y="192983"/>
            <a:ext cx="1449070" cy="574675"/>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Times New Roman"/>
                <a:cs typeface="Times New Roman"/>
              </a:rPr>
              <a:t>Cont…</a:t>
            </a:r>
            <a:endParaRPr sz="3600">
              <a:latin typeface="Times New Roman"/>
              <a:cs typeface="Times New Roman"/>
            </a:endParaRPr>
          </a:p>
        </p:txBody>
      </p:sp>
      <p:sp>
        <p:nvSpPr>
          <p:cNvPr id="3" name="object 3"/>
          <p:cNvSpPr/>
          <p:nvPr/>
        </p:nvSpPr>
        <p:spPr>
          <a:xfrm>
            <a:off x="6172200" y="1981209"/>
            <a:ext cx="2593976" cy="406398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31140" y="957868"/>
            <a:ext cx="6960234" cy="5384165"/>
          </a:xfrm>
          <a:prstGeom prst="rect">
            <a:avLst/>
          </a:prstGeom>
        </p:spPr>
        <p:txBody>
          <a:bodyPr vert="horz" wrap="square" lIns="0" tIns="148590" rIns="0" bIns="0" rtlCol="0">
            <a:spAutoFit/>
          </a:bodyPr>
          <a:lstStyle/>
          <a:p>
            <a:pPr marL="12700">
              <a:lnSpc>
                <a:spcPct val="100000"/>
              </a:lnSpc>
              <a:spcBef>
                <a:spcPts val="1170"/>
              </a:spcBef>
            </a:pPr>
            <a:r>
              <a:rPr sz="2400" b="1" spc="-45" dirty="0">
                <a:latin typeface="Times New Roman"/>
                <a:cs typeface="Times New Roman"/>
              </a:rPr>
              <a:t>Wet </a:t>
            </a:r>
            <a:r>
              <a:rPr sz="2400" b="1" dirty="0">
                <a:latin typeface="Times New Roman"/>
                <a:cs typeface="Times New Roman"/>
              </a:rPr>
              <a:t>Developer </a:t>
            </a:r>
            <a:r>
              <a:rPr sz="2400" b="1" spc="-15" dirty="0">
                <a:latin typeface="Times New Roman"/>
                <a:cs typeface="Times New Roman"/>
              </a:rPr>
              <a:t>(water- </a:t>
            </a:r>
            <a:r>
              <a:rPr sz="2400" b="1" spc="-5" dirty="0">
                <a:latin typeface="Times New Roman"/>
                <a:cs typeface="Times New Roman"/>
              </a:rPr>
              <a:t>suspended and </a:t>
            </a:r>
            <a:r>
              <a:rPr sz="2400" b="1" spc="-20" dirty="0">
                <a:latin typeface="Times New Roman"/>
                <a:cs typeface="Times New Roman"/>
              </a:rPr>
              <a:t>water-</a:t>
            </a:r>
            <a:r>
              <a:rPr sz="2400" b="1" spc="20" dirty="0">
                <a:latin typeface="Times New Roman"/>
                <a:cs typeface="Times New Roman"/>
              </a:rPr>
              <a:t> </a:t>
            </a:r>
            <a:r>
              <a:rPr sz="2400" b="1" dirty="0">
                <a:latin typeface="Times New Roman"/>
                <a:cs typeface="Times New Roman"/>
              </a:rPr>
              <a:t>soluble)</a:t>
            </a:r>
            <a:endParaRPr sz="2400">
              <a:latin typeface="Times New Roman"/>
              <a:cs typeface="Times New Roman"/>
            </a:endParaRPr>
          </a:p>
          <a:p>
            <a:pPr marL="317500" marR="1252855" indent="-228600" algn="just">
              <a:lnSpc>
                <a:spcPct val="150000"/>
              </a:lnSpc>
              <a:spcBef>
                <a:spcPts val="1370"/>
              </a:spcBef>
              <a:buSzPct val="150000"/>
              <a:buChar char="•"/>
              <a:tabLst>
                <a:tab pos="317500" algn="l"/>
              </a:tabLst>
            </a:pPr>
            <a:r>
              <a:rPr sz="2400" spc="-75" dirty="0">
                <a:latin typeface="Times New Roman"/>
                <a:cs typeface="Times New Roman"/>
              </a:rPr>
              <a:t>Wet </a:t>
            </a:r>
            <a:r>
              <a:rPr sz="2400" spc="-5" dirty="0">
                <a:latin typeface="Times New Roman"/>
                <a:cs typeface="Times New Roman"/>
              </a:rPr>
              <a:t>developers </a:t>
            </a:r>
            <a:r>
              <a:rPr sz="2400" dirty="0">
                <a:latin typeface="Times New Roman"/>
                <a:cs typeface="Times New Roman"/>
              </a:rPr>
              <a:t>are </a:t>
            </a:r>
            <a:r>
              <a:rPr sz="2400" spc="-5" dirty="0">
                <a:latin typeface="Times New Roman"/>
                <a:cs typeface="Times New Roman"/>
              </a:rPr>
              <a:t>applied </a:t>
            </a:r>
            <a:r>
              <a:rPr sz="2400" dirty="0">
                <a:latin typeface="Times New Roman"/>
                <a:cs typeface="Times New Roman"/>
              </a:rPr>
              <a:t>by </a:t>
            </a:r>
            <a:r>
              <a:rPr sz="2400" spc="-5" dirty="0">
                <a:latin typeface="Times New Roman"/>
                <a:cs typeface="Times New Roman"/>
              </a:rPr>
              <a:t>immersing  </a:t>
            </a:r>
            <a:r>
              <a:rPr sz="2400" dirty="0">
                <a:latin typeface="Times New Roman"/>
                <a:cs typeface="Times New Roman"/>
              </a:rPr>
              <a:t>or </a:t>
            </a:r>
            <a:r>
              <a:rPr sz="2400" spc="-5" dirty="0">
                <a:latin typeface="Times New Roman"/>
                <a:cs typeface="Times New Roman"/>
              </a:rPr>
              <a:t>spraying the part while </a:t>
            </a:r>
            <a:r>
              <a:rPr sz="2400" dirty="0">
                <a:latin typeface="Times New Roman"/>
                <a:cs typeface="Times New Roman"/>
              </a:rPr>
              <a:t>it is </a:t>
            </a:r>
            <a:r>
              <a:rPr sz="2400" spc="-5" dirty="0">
                <a:latin typeface="Times New Roman"/>
                <a:cs typeface="Times New Roman"/>
              </a:rPr>
              <a:t>still </a:t>
            </a:r>
            <a:r>
              <a:rPr sz="2400" dirty="0">
                <a:latin typeface="Times New Roman"/>
                <a:cs typeface="Times New Roman"/>
              </a:rPr>
              <a:t>wet from  the penetrant </a:t>
            </a:r>
            <a:r>
              <a:rPr sz="2400" spc="-5" dirty="0">
                <a:latin typeface="Times New Roman"/>
                <a:cs typeface="Times New Roman"/>
              </a:rPr>
              <a:t>removal</a:t>
            </a:r>
            <a:r>
              <a:rPr sz="2400" spc="-45" dirty="0">
                <a:latin typeface="Times New Roman"/>
                <a:cs typeface="Times New Roman"/>
              </a:rPr>
              <a:t> </a:t>
            </a:r>
            <a:r>
              <a:rPr sz="2400" dirty="0">
                <a:latin typeface="Times New Roman"/>
                <a:cs typeface="Times New Roman"/>
              </a:rPr>
              <a:t>process.</a:t>
            </a:r>
            <a:endParaRPr sz="2400">
              <a:latin typeface="Times New Roman"/>
              <a:cs typeface="Times New Roman"/>
            </a:endParaRPr>
          </a:p>
          <a:p>
            <a:pPr marL="317500" marR="1254125" indent="-228600" algn="just">
              <a:lnSpc>
                <a:spcPct val="150100"/>
              </a:lnSpc>
              <a:spcBef>
                <a:spcPts val="1150"/>
              </a:spcBef>
              <a:buSzPct val="150000"/>
              <a:buChar char="•"/>
              <a:tabLst>
                <a:tab pos="317500" algn="l"/>
              </a:tabLst>
            </a:pPr>
            <a:r>
              <a:rPr sz="2400" dirty="0">
                <a:latin typeface="Times New Roman"/>
                <a:cs typeface="Times New Roman"/>
              </a:rPr>
              <a:t>The part </a:t>
            </a:r>
            <a:r>
              <a:rPr sz="2400" spc="-5" dirty="0">
                <a:latin typeface="Times New Roman"/>
                <a:cs typeface="Times New Roman"/>
              </a:rPr>
              <a:t>is completely </a:t>
            </a:r>
            <a:r>
              <a:rPr sz="2400" dirty="0">
                <a:latin typeface="Times New Roman"/>
                <a:cs typeface="Times New Roman"/>
              </a:rPr>
              <a:t>coated </a:t>
            </a:r>
            <a:r>
              <a:rPr sz="2400" spc="-5" dirty="0">
                <a:latin typeface="Times New Roman"/>
                <a:cs typeface="Times New Roman"/>
              </a:rPr>
              <a:t>and the  </a:t>
            </a:r>
            <a:r>
              <a:rPr sz="2400" dirty="0">
                <a:latin typeface="Times New Roman"/>
                <a:cs typeface="Times New Roman"/>
              </a:rPr>
              <a:t>excess </a:t>
            </a:r>
            <a:r>
              <a:rPr sz="2400" spc="-5" dirty="0">
                <a:latin typeface="Times New Roman"/>
                <a:cs typeface="Times New Roman"/>
              </a:rPr>
              <a:t>liquid </a:t>
            </a:r>
            <a:r>
              <a:rPr sz="2400" dirty="0">
                <a:latin typeface="Times New Roman"/>
                <a:cs typeface="Times New Roman"/>
              </a:rPr>
              <a:t>allowed </a:t>
            </a:r>
            <a:r>
              <a:rPr sz="2400" spc="-5" dirty="0">
                <a:latin typeface="Times New Roman"/>
                <a:cs typeface="Times New Roman"/>
              </a:rPr>
              <a:t>to </a:t>
            </a:r>
            <a:r>
              <a:rPr sz="2400" dirty="0">
                <a:latin typeface="Times New Roman"/>
                <a:cs typeface="Times New Roman"/>
              </a:rPr>
              <a:t>drain to </a:t>
            </a:r>
            <a:r>
              <a:rPr sz="2400" spc="-5" dirty="0">
                <a:latin typeface="Times New Roman"/>
                <a:cs typeface="Times New Roman"/>
              </a:rPr>
              <a:t>prevent  </a:t>
            </a:r>
            <a:r>
              <a:rPr sz="2400" dirty="0">
                <a:latin typeface="Times New Roman"/>
                <a:cs typeface="Times New Roman"/>
              </a:rPr>
              <a:t>pooling</a:t>
            </a:r>
            <a:endParaRPr sz="2400">
              <a:latin typeface="Times New Roman"/>
              <a:cs typeface="Times New Roman"/>
            </a:endParaRPr>
          </a:p>
          <a:p>
            <a:pPr marL="317500" marR="1254760" indent="-228600" algn="just">
              <a:lnSpc>
                <a:spcPct val="150100"/>
              </a:lnSpc>
              <a:spcBef>
                <a:spcPts val="1150"/>
              </a:spcBef>
              <a:buSzPct val="150000"/>
              <a:buChar char="•"/>
              <a:tabLst>
                <a:tab pos="317500" algn="l"/>
              </a:tabLst>
            </a:pPr>
            <a:r>
              <a:rPr sz="2400" dirty="0">
                <a:latin typeface="Times New Roman"/>
                <a:cs typeface="Times New Roman"/>
              </a:rPr>
              <a:t>The part is </a:t>
            </a:r>
            <a:r>
              <a:rPr sz="2400" spc="-5" dirty="0">
                <a:latin typeface="Times New Roman"/>
                <a:cs typeface="Times New Roman"/>
              </a:rPr>
              <a:t>then dried </a:t>
            </a:r>
            <a:r>
              <a:rPr sz="2400" dirty="0">
                <a:latin typeface="Times New Roman"/>
                <a:cs typeface="Times New Roman"/>
              </a:rPr>
              <a:t>in a hot </a:t>
            </a:r>
            <a:r>
              <a:rPr sz="2400" spc="-5" dirty="0">
                <a:latin typeface="Times New Roman"/>
                <a:cs typeface="Times New Roman"/>
              </a:rPr>
              <a:t>air circulating  </a:t>
            </a:r>
            <a:r>
              <a:rPr sz="2400" dirty="0">
                <a:latin typeface="Times New Roman"/>
                <a:cs typeface="Times New Roman"/>
              </a:rPr>
              <a:t>oven.</a:t>
            </a:r>
            <a:endParaRPr sz="2400">
              <a:latin typeface="Times New Roman"/>
              <a:cs typeface="Times New Roman"/>
            </a:endParaRPr>
          </a:p>
        </p:txBody>
      </p:sp>
    </p:spTree>
    <p:extLst>
      <p:ext uri="{BB962C8B-B14F-4D97-AF65-F5344CB8AC3E}">
        <p14:creationId xmlns:p14="http://schemas.microsoft.com/office/powerpoint/2010/main" val="861177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30578" y="203651"/>
            <a:ext cx="4485005" cy="697230"/>
          </a:xfrm>
          <a:prstGeom prst="rect">
            <a:avLst/>
          </a:prstGeom>
        </p:spPr>
        <p:txBody>
          <a:bodyPr vert="horz" wrap="square" lIns="0" tIns="13335" rIns="0" bIns="0" rtlCol="0">
            <a:spAutoFit/>
          </a:bodyPr>
          <a:lstStyle/>
          <a:p>
            <a:pPr marL="12700">
              <a:lnSpc>
                <a:spcPct val="100000"/>
              </a:lnSpc>
              <a:spcBef>
                <a:spcPts val="105"/>
              </a:spcBef>
            </a:pPr>
            <a:r>
              <a:rPr sz="4400" dirty="0"/>
              <a:t>Aqueous</a:t>
            </a:r>
            <a:r>
              <a:rPr sz="4400" spc="-60" dirty="0"/>
              <a:t> </a:t>
            </a:r>
            <a:r>
              <a:rPr sz="4400" dirty="0"/>
              <a:t>Developer</a:t>
            </a:r>
            <a:endParaRPr sz="4400"/>
          </a:p>
        </p:txBody>
      </p:sp>
      <p:sp>
        <p:nvSpPr>
          <p:cNvPr id="3" name="object 3"/>
          <p:cNvSpPr txBox="1"/>
          <p:nvPr/>
        </p:nvSpPr>
        <p:spPr>
          <a:xfrm>
            <a:off x="557276" y="1328776"/>
            <a:ext cx="8129270" cy="4561840"/>
          </a:xfrm>
          <a:prstGeom prst="rect">
            <a:avLst/>
          </a:prstGeom>
        </p:spPr>
        <p:txBody>
          <a:bodyPr vert="horz" wrap="square" lIns="0" tIns="12065" rIns="0" bIns="0" rtlCol="0">
            <a:spAutoFit/>
          </a:bodyPr>
          <a:lstStyle/>
          <a:p>
            <a:pPr marL="355600" marR="5080" indent="-343535" algn="just">
              <a:lnSpc>
                <a:spcPct val="150100"/>
              </a:lnSpc>
              <a:spcBef>
                <a:spcPts val="95"/>
              </a:spcBef>
              <a:buFont typeface="Arial"/>
              <a:buChar char="•"/>
              <a:tabLst>
                <a:tab pos="355600" algn="l"/>
              </a:tabLst>
            </a:pPr>
            <a:r>
              <a:rPr sz="2400" b="1" spc="-20" dirty="0">
                <a:latin typeface="Times New Roman"/>
                <a:cs typeface="Times New Roman"/>
              </a:rPr>
              <a:t>Water-soluble </a:t>
            </a:r>
            <a:r>
              <a:rPr sz="2400" b="1" spc="-5" dirty="0">
                <a:latin typeface="Times New Roman"/>
                <a:cs typeface="Times New Roman"/>
              </a:rPr>
              <a:t>developer (form B) </a:t>
            </a:r>
            <a:r>
              <a:rPr sz="2400" dirty="0">
                <a:latin typeface="Times New Roman"/>
                <a:cs typeface="Times New Roman"/>
              </a:rPr>
              <a:t>is </a:t>
            </a:r>
            <a:r>
              <a:rPr sz="2400" spc="-5" dirty="0">
                <a:latin typeface="Times New Roman"/>
                <a:cs typeface="Times New Roman"/>
              </a:rPr>
              <a:t>applied </a:t>
            </a:r>
            <a:r>
              <a:rPr sz="2400" dirty="0">
                <a:latin typeface="Times New Roman"/>
                <a:cs typeface="Times New Roman"/>
              </a:rPr>
              <a:t>just </a:t>
            </a:r>
            <a:r>
              <a:rPr sz="2400" spc="-5" dirty="0">
                <a:latin typeface="Times New Roman"/>
                <a:cs typeface="Times New Roman"/>
              </a:rPr>
              <a:t>after the  final </a:t>
            </a:r>
            <a:r>
              <a:rPr sz="2400" dirty="0">
                <a:latin typeface="Times New Roman"/>
                <a:cs typeface="Times New Roman"/>
              </a:rPr>
              <a:t>wash </a:t>
            </a:r>
            <a:r>
              <a:rPr sz="2400" spc="-5" dirty="0">
                <a:latin typeface="Times New Roman"/>
                <a:cs typeface="Times New Roman"/>
              </a:rPr>
              <a:t>and immediately prior </a:t>
            </a:r>
            <a:r>
              <a:rPr sz="2400" dirty="0">
                <a:latin typeface="Times New Roman"/>
                <a:cs typeface="Times New Roman"/>
              </a:rPr>
              <a:t>to drying </a:t>
            </a:r>
            <a:r>
              <a:rPr sz="2400" spc="-5" dirty="0">
                <a:latin typeface="Times New Roman"/>
                <a:cs typeface="Times New Roman"/>
              </a:rPr>
              <a:t>by dip, flowon, </a:t>
            </a:r>
            <a:r>
              <a:rPr sz="2400" spc="10" dirty="0">
                <a:latin typeface="Times New Roman"/>
                <a:cs typeface="Times New Roman"/>
              </a:rPr>
              <a:t>or  </a:t>
            </a:r>
            <a:r>
              <a:rPr sz="2400" dirty="0">
                <a:latin typeface="Times New Roman"/>
                <a:cs typeface="Times New Roman"/>
              </a:rPr>
              <a:t>spray</a:t>
            </a:r>
            <a:r>
              <a:rPr sz="2400" spc="-15" dirty="0">
                <a:latin typeface="Times New Roman"/>
                <a:cs typeface="Times New Roman"/>
              </a:rPr>
              <a:t> </a:t>
            </a:r>
            <a:r>
              <a:rPr sz="2400" dirty="0">
                <a:latin typeface="Times New Roman"/>
                <a:cs typeface="Times New Roman"/>
              </a:rPr>
              <a:t>techniques.</a:t>
            </a:r>
            <a:endParaRPr sz="2400">
              <a:latin typeface="Times New Roman"/>
              <a:cs typeface="Times New Roman"/>
            </a:endParaRPr>
          </a:p>
          <a:p>
            <a:pPr marL="355600" indent="-343535" algn="just">
              <a:lnSpc>
                <a:spcPct val="100000"/>
              </a:lnSpc>
              <a:spcBef>
                <a:spcPts val="2020"/>
              </a:spcBef>
              <a:buFont typeface="Arial"/>
              <a:buChar char="•"/>
              <a:tabLst>
                <a:tab pos="356235" algn="l"/>
              </a:tabLst>
            </a:pPr>
            <a:r>
              <a:rPr sz="2400" spc="-5" dirty="0">
                <a:latin typeface="Times New Roman"/>
                <a:cs typeface="Times New Roman"/>
              </a:rPr>
              <a:t>No </a:t>
            </a:r>
            <a:r>
              <a:rPr sz="2400" dirty="0">
                <a:latin typeface="Times New Roman"/>
                <a:cs typeface="Times New Roman"/>
              </a:rPr>
              <a:t>agitation of the developer bath is</a:t>
            </a:r>
            <a:r>
              <a:rPr sz="2400" spc="-150" dirty="0">
                <a:latin typeface="Times New Roman"/>
                <a:cs typeface="Times New Roman"/>
              </a:rPr>
              <a:t> </a:t>
            </a:r>
            <a:r>
              <a:rPr sz="2400" dirty="0">
                <a:latin typeface="Times New Roman"/>
                <a:cs typeface="Times New Roman"/>
              </a:rPr>
              <a:t>required.</a:t>
            </a:r>
            <a:endParaRPr sz="2400">
              <a:latin typeface="Times New Roman"/>
              <a:cs typeface="Times New Roman"/>
            </a:endParaRPr>
          </a:p>
          <a:p>
            <a:pPr marL="355600" marR="5715" indent="-342900" algn="just">
              <a:lnSpc>
                <a:spcPct val="150000"/>
              </a:lnSpc>
              <a:spcBef>
                <a:spcPts val="575"/>
              </a:spcBef>
              <a:buFont typeface="Arial"/>
              <a:buChar char="•"/>
              <a:tabLst>
                <a:tab pos="356235" algn="l"/>
              </a:tabLst>
            </a:pPr>
            <a:r>
              <a:rPr sz="2400" spc="-5" dirty="0">
                <a:latin typeface="Times New Roman"/>
                <a:cs typeface="Times New Roman"/>
              </a:rPr>
              <a:t>Removal </a:t>
            </a:r>
            <a:r>
              <a:rPr sz="2400" dirty="0">
                <a:latin typeface="Times New Roman"/>
                <a:cs typeface="Times New Roman"/>
              </a:rPr>
              <a:t>of the </a:t>
            </a:r>
            <a:r>
              <a:rPr sz="2400" spc="-5" dirty="0">
                <a:latin typeface="Times New Roman"/>
                <a:cs typeface="Times New Roman"/>
              </a:rPr>
              <a:t>developer coating </a:t>
            </a:r>
            <a:r>
              <a:rPr sz="2400" dirty="0">
                <a:latin typeface="Times New Roman"/>
                <a:cs typeface="Times New Roman"/>
              </a:rPr>
              <a:t>from the surface of </a:t>
            </a:r>
            <a:r>
              <a:rPr sz="2400" spc="-5" dirty="0">
                <a:latin typeface="Times New Roman"/>
                <a:cs typeface="Times New Roman"/>
              </a:rPr>
              <a:t>the  </a:t>
            </a:r>
            <a:r>
              <a:rPr sz="2400" dirty="0">
                <a:latin typeface="Times New Roman"/>
                <a:cs typeface="Times New Roman"/>
              </a:rPr>
              <a:t>workpiece </a:t>
            </a:r>
            <a:r>
              <a:rPr sz="2400" spc="-5" dirty="0">
                <a:latin typeface="Times New Roman"/>
                <a:cs typeface="Times New Roman"/>
              </a:rPr>
              <a:t>is </a:t>
            </a:r>
            <a:r>
              <a:rPr sz="2400" dirty="0">
                <a:latin typeface="Times New Roman"/>
                <a:cs typeface="Times New Roman"/>
              </a:rPr>
              <a:t>required and easily </a:t>
            </a:r>
            <a:r>
              <a:rPr sz="2400" spc="-5" dirty="0">
                <a:latin typeface="Times New Roman"/>
                <a:cs typeface="Times New Roman"/>
              </a:rPr>
              <a:t>accomplished </a:t>
            </a:r>
            <a:r>
              <a:rPr sz="2400" dirty="0">
                <a:latin typeface="Times New Roman"/>
                <a:cs typeface="Times New Roman"/>
              </a:rPr>
              <a:t>because </a:t>
            </a:r>
            <a:r>
              <a:rPr sz="2400" spc="-5" dirty="0">
                <a:latin typeface="Times New Roman"/>
                <a:cs typeface="Times New Roman"/>
              </a:rPr>
              <a:t>the  </a:t>
            </a:r>
            <a:r>
              <a:rPr sz="2400" dirty="0">
                <a:latin typeface="Times New Roman"/>
                <a:cs typeface="Times New Roman"/>
              </a:rPr>
              <a:t>dried </a:t>
            </a:r>
            <a:r>
              <a:rPr sz="2400" spc="-5" dirty="0">
                <a:latin typeface="Times New Roman"/>
                <a:cs typeface="Times New Roman"/>
              </a:rPr>
              <a:t>developer coating </a:t>
            </a:r>
            <a:r>
              <a:rPr sz="2400" dirty="0">
                <a:latin typeface="Times New Roman"/>
                <a:cs typeface="Times New Roman"/>
              </a:rPr>
              <a:t>is water soluble </a:t>
            </a:r>
            <a:r>
              <a:rPr sz="2400" spc="-5" dirty="0">
                <a:latin typeface="Times New Roman"/>
                <a:cs typeface="Times New Roman"/>
              </a:rPr>
              <a:t>and therefore  completely removable </a:t>
            </a:r>
            <a:r>
              <a:rPr sz="2400" dirty="0">
                <a:latin typeface="Times New Roman"/>
                <a:cs typeface="Times New Roman"/>
              </a:rPr>
              <a:t>by a water</a:t>
            </a:r>
            <a:r>
              <a:rPr sz="2400" spc="-40" dirty="0">
                <a:latin typeface="Times New Roman"/>
                <a:cs typeface="Times New Roman"/>
              </a:rPr>
              <a:t> </a:t>
            </a:r>
            <a:r>
              <a:rPr sz="2400" dirty="0">
                <a:latin typeface="Times New Roman"/>
                <a:cs typeface="Times New Roman"/>
              </a:rPr>
              <a:t>rinse.</a:t>
            </a:r>
            <a:endParaRPr sz="2400">
              <a:latin typeface="Times New Roman"/>
              <a:cs typeface="Times New Roman"/>
            </a:endParaRPr>
          </a:p>
        </p:txBody>
      </p:sp>
    </p:spTree>
    <p:extLst>
      <p:ext uri="{BB962C8B-B14F-4D97-AF65-F5344CB8AC3E}">
        <p14:creationId xmlns:p14="http://schemas.microsoft.com/office/powerpoint/2010/main" val="36396329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30578" y="51302"/>
            <a:ext cx="4483100" cy="696595"/>
          </a:xfrm>
          <a:prstGeom prst="rect">
            <a:avLst/>
          </a:prstGeom>
        </p:spPr>
        <p:txBody>
          <a:bodyPr vert="horz" wrap="square" lIns="0" tIns="13335" rIns="0" bIns="0" rtlCol="0">
            <a:spAutoFit/>
          </a:bodyPr>
          <a:lstStyle/>
          <a:p>
            <a:pPr marL="12700">
              <a:lnSpc>
                <a:spcPct val="100000"/>
              </a:lnSpc>
              <a:spcBef>
                <a:spcPts val="105"/>
              </a:spcBef>
            </a:pPr>
            <a:r>
              <a:rPr sz="4400" dirty="0"/>
              <a:t>Aqueous</a:t>
            </a:r>
            <a:r>
              <a:rPr sz="4400" spc="-75" dirty="0"/>
              <a:t> </a:t>
            </a:r>
            <a:r>
              <a:rPr sz="4400" dirty="0"/>
              <a:t>Developer</a:t>
            </a:r>
            <a:endParaRPr sz="4400"/>
          </a:p>
        </p:txBody>
      </p:sp>
      <p:sp>
        <p:nvSpPr>
          <p:cNvPr id="3" name="object 3"/>
          <p:cNvSpPr txBox="1"/>
          <p:nvPr/>
        </p:nvSpPr>
        <p:spPr>
          <a:xfrm>
            <a:off x="78740" y="719065"/>
            <a:ext cx="8759825" cy="5805805"/>
          </a:xfrm>
          <a:prstGeom prst="rect">
            <a:avLst/>
          </a:prstGeom>
        </p:spPr>
        <p:txBody>
          <a:bodyPr vert="horz" wrap="square" lIns="0" tIns="12700" rIns="0" bIns="0" rtlCol="0">
            <a:spAutoFit/>
          </a:bodyPr>
          <a:lstStyle/>
          <a:p>
            <a:pPr marL="355600" marR="6985" indent="-342900" algn="just">
              <a:lnSpc>
                <a:spcPct val="150000"/>
              </a:lnSpc>
              <a:spcBef>
                <a:spcPts val="100"/>
              </a:spcBef>
              <a:buFont typeface="Arial"/>
              <a:buChar char="•"/>
              <a:tabLst>
                <a:tab pos="355600" algn="l"/>
              </a:tabLst>
            </a:pPr>
            <a:r>
              <a:rPr sz="2400" b="1" spc="-15" dirty="0">
                <a:latin typeface="Times New Roman"/>
                <a:cs typeface="Times New Roman"/>
              </a:rPr>
              <a:t>Water-suspendible </a:t>
            </a:r>
            <a:r>
              <a:rPr sz="2400" b="1" spc="-5" dirty="0">
                <a:latin typeface="Times New Roman"/>
                <a:cs typeface="Times New Roman"/>
              </a:rPr>
              <a:t>developer (form C) </a:t>
            </a:r>
            <a:r>
              <a:rPr sz="2400" dirty="0">
                <a:latin typeface="Times New Roman"/>
                <a:cs typeface="Times New Roman"/>
              </a:rPr>
              <a:t>is applied just </a:t>
            </a:r>
            <a:r>
              <a:rPr sz="2400" spc="-5" dirty="0">
                <a:latin typeface="Times New Roman"/>
                <a:cs typeface="Times New Roman"/>
              </a:rPr>
              <a:t>after the  </a:t>
            </a:r>
            <a:r>
              <a:rPr sz="2400" dirty="0">
                <a:latin typeface="Times New Roman"/>
                <a:cs typeface="Times New Roman"/>
              </a:rPr>
              <a:t>final wash and </a:t>
            </a:r>
            <a:r>
              <a:rPr sz="2400" spc="-5" dirty="0">
                <a:latin typeface="Times New Roman"/>
                <a:cs typeface="Times New Roman"/>
              </a:rPr>
              <a:t>immediately </a:t>
            </a:r>
            <a:r>
              <a:rPr sz="2400" dirty="0">
                <a:latin typeface="Times New Roman"/>
                <a:cs typeface="Times New Roman"/>
              </a:rPr>
              <a:t>before</a:t>
            </a:r>
            <a:r>
              <a:rPr sz="2400" spc="-40" dirty="0">
                <a:latin typeface="Times New Roman"/>
                <a:cs typeface="Times New Roman"/>
              </a:rPr>
              <a:t> </a:t>
            </a:r>
            <a:r>
              <a:rPr sz="2400" dirty="0">
                <a:latin typeface="Times New Roman"/>
                <a:cs typeface="Times New Roman"/>
              </a:rPr>
              <a:t>drying.</a:t>
            </a:r>
            <a:endParaRPr sz="2400">
              <a:latin typeface="Times New Roman"/>
              <a:cs typeface="Times New Roman"/>
            </a:endParaRPr>
          </a:p>
          <a:p>
            <a:pPr marL="355600" indent="-342900" algn="just">
              <a:lnSpc>
                <a:spcPct val="100000"/>
              </a:lnSpc>
              <a:spcBef>
                <a:spcPts val="2020"/>
              </a:spcBef>
              <a:buFont typeface="Arial"/>
              <a:buChar char="•"/>
              <a:tabLst>
                <a:tab pos="355600" algn="l"/>
              </a:tabLst>
            </a:pPr>
            <a:r>
              <a:rPr sz="2400" dirty="0">
                <a:latin typeface="Times New Roman"/>
                <a:cs typeface="Times New Roman"/>
              </a:rPr>
              <a:t>Dip, </a:t>
            </a:r>
            <a:r>
              <a:rPr sz="2400" spc="-5" dirty="0">
                <a:latin typeface="Times New Roman"/>
                <a:cs typeface="Times New Roman"/>
              </a:rPr>
              <a:t>flow-on, </a:t>
            </a:r>
            <a:r>
              <a:rPr sz="2400" dirty="0">
                <a:latin typeface="Times New Roman"/>
                <a:cs typeface="Times New Roman"/>
              </a:rPr>
              <a:t>and spray are </a:t>
            </a:r>
            <a:r>
              <a:rPr sz="2400" spc="-10" dirty="0">
                <a:latin typeface="Times New Roman"/>
                <a:cs typeface="Times New Roman"/>
              </a:rPr>
              <a:t>common </a:t>
            </a:r>
            <a:r>
              <a:rPr sz="2400" spc="-5" dirty="0">
                <a:latin typeface="Times New Roman"/>
                <a:cs typeface="Times New Roman"/>
              </a:rPr>
              <a:t>methods of</a:t>
            </a:r>
            <a:r>
              <a:rPr sz="2400" spc="10" dirty="0">
                <a:latin typeface="Times New Roman"/>
                <a:cs typeface="Times New Roman"/>
              </a:rPr>
              <a:t> </a:t>
            </a:r>
            <a:r>
              <a:rPr sz="2400" dirty="0">
                <a:latin typeface="Times New Roman"/>
                <a:cs typeface="Times New Roman"/>
              </a:rPr>
              <a:t>application.</a:t>
            </a:r>
            <a:endParaRPr sz="2400">
              <a:latin typeface="Times New Roman"/>
              <a:cs typeface="Times New Roman"/>
            </a:endParaRPr>
          </a:p>
          <a:p>
            <a:pPr marL="355600" marR="5080" indent="-343535" algn="just">
              <a:lnSpc>
                <a:spcPct val="150000"/>
              </a:lnSpc>
              <a:spcBef>
                <a:spcPts val="575"/>
              </a:spcBef>
              <a:buFont typeface="Arial"/>
              <a:buChar char="•"/>
              <a:tabLst>
                <a:tab pos="356235" algn="l"/>
              </a:tabLst>
            </a:pPr>
            <a:r>
              <a:rPr sz="2400" dirty="0">
                <a:latin typeface="Times New Roman"/>
                <a:cs typeface="Times New Roman"/>
              </a:rPr>
              <a:t>Care </a:t>
            </a:r>
            <a:r>
              <a:rPr sz="2400" spc="-5" dirty="0">
                <a:latin typeface="Times New Roman"/>
                <a:cs typeface="Times New Roman"/>
              </a:rPr>
              <a:t>must </a:t>
            </a:r>
            <a:r>
              <a:rPr sz="2400" dirty="0">
                <a:latin typeface="Times New Roman"/>
                <a:cs typeface="Times New Roman"/>
              </a:rPr>
              <a:t>be taken to </a:t>
            </a:r>
            <a:r>
              <a:rPr sz="2400" spc="-5" dirty="0">
                <a:latin typeface="Times New Roman"/>
                <a:cs typeface="Times New Roman"/>
              </a:rPr>
              <a:t>agitate the developer thoroughly so that all </a:t>
            </a:r>
            <a:r>
              <a:rPr sz="2400" spc="590" dirty="0">
                <a:latin typeface="Times New Roman"/>
                <a:cs typeface="Times New Roman"/>
              </a:rPr>
              <a:t> </a:t>
            </a:r>
            <a:r>
              <a:rPr sz="2400" spc="-5" dirty="0">
                <a:latin typeface="Times New Roman"/>
                <a:cs typeface="Times New Roman"/>
              </a:rPr>
              <a:t>particles </a:t>
            </a:r>
            <a:r>
              <a:rPr sz="2400" dirty="0">
                <a:latin typeface="Times New Roman"/>
                <a:cs typeface="Times New Roman"/>
              </a:rPr>
              <a:t>are in </a:t>
            </a:r>
            <a:r>
              <a:rPr sz="2400" spc="-5" dirty="0">
                <a:latin typeface="Times New Roman"/>
                <a:cs typeface="Times New Roman"/>
              </a:rPr>
              <a:t>suspension; otherwise, control of </a:t>
            </a:r>
            <a:r>
              <a:rPr sz="2400" dirty="0">
                <a:latin typeface="Times New Roman"/>
                <a:cs typeface="Times New Roman"/>
              </a:rPr>
              <a:t>the </a:t>
            </a:r>
            <a:r>
              <a:rPr sz="2400" spc="-5" dirty="0">
                <a:latin typeface="Times New Roman"/>
                <a:cs typeface="Times New Roman"/>
              </a:rPr>
              <a:t>concentration  </a:t>
            </a:r>
            <a:r>
              <a:rPr sz="2400" dirty="0">
                <a:latin typeface="Times New Roman"/>
                <a:cs typeface="Times New Roman"/>
              </a:rPr>
              <a:t>of the applied coating is</a:t>
            </a:r>
            <a:r>
              <a:rPr sz="2400" spc="-75" dirty="0">
                <a:latin typeface="Times New Roman"/>
                <a:cs typeface="Times New Roman"/>
              </a:rPr>
              <a:t> </a:t>
            </a:r>
            <a:r>
              <a:rPr sz="2400" dirty="0">
                <a:latin typeface="Times New Roman"/>
                <a:cs typeface="Times New Roman"/>
              </a:rPr>
              <a:t>impossible.</a:t>
            </a:r>
            <a:endParaRPr sz="2400">
              <a:latin typeface="Times New Roman"/>
              <a:cs typeface="Times New Roman"/>
            </a:endParaRPr>
          </a:p>
          <a:p>
            <a:pPr marL="355600" marR="7620" indent="-342900" algn="just">
              <a:lnSpc>
                <a:spcPct val="150000"/>
              </a:lnSpc>
              <a:spcBef>
                <a:spcPts val="580"/>
              </a:spcBef>
              <a:buFont typeface="Arial"/>
              <a:buChar char="•"/>
              <a:tabLst>
                <a:tab pos="356235" algn="l"/>
              </a:tabLst>
            </a:pPr>
            <a:r>
              <a:rPr sz="2400" spc="-5" dirty="0">
                <a:latin typeface="Times New Roman"/>
                <a:cs typeface="Times New Roman"/>
              </a:rPr>
              <a:t>Removal </a:t>
            </a:r>
            <a:r>
              <a:rPr sz="2400" dirty="0">
                <a:latin typeface="Times New Roman"/>
                <a:cs typeface="Times New Roman"/>
              </a:rPr>
              <a:t>of the </a:t>
            </a:r>
            <a:r>
              <a:rPr sz="2400" spc="-5" dirty="0">
                <a:latin typeface="Times New Roman"/>
                <a:cs typeface="Times New Roman"/>
              </a:rPr>
              <a:t>water-suspendible developer can best </a:t>
            </a:r>
            <a:r>
              <a:rPr sz="2400" dirty="0">
                <a:latin typeface="Times New Roman"/>
                <a:cs typeface="Times New Roman"/>
              </a:rPr>
              <a:t>be </a:t>
            </a:r>
            <a:r>
              <a:rPr sz="2400" spc="-5" dirty="0">
                <a:latin typeface="Times New Roman"/>
                <a:cs typeface="Times New Roman"/>
              </a:rPr>
              <a:t>achieved  </a:t>
            </a:r>
            <a:r>
              <a:rPr sz="2400" dirty="0">
                <a:latin typeface="Times New Roman"/>
                <a:cs typeface="Times New Roman"/>
              </a:rPr>
              <a:t>by water spray</a:t>
            </a:r>
            <a:r>
              <a:rPr sz="2400" spc="-20" dirty="0">
                <a:latin typeface="Times New Roman"/>
                <a:cs typeface="Times New Roman"/>
              </a:rPr>
              <a:t> </a:t>
            </a:r>
            <a:r>
              <a:rPr sz="2400" dirty="0">
                <a:latin typeface="Times New Roman"/>
                <a:cs typeface="Times New Roman"/>
              </a:rPr>
              <a:t>rinsing.</a:t>
            </a:r>
            <a:endParaRPr sz="2400">
              <a:latin typeface="Times New Roman"/>
              <a:cs typeface="Times New Roman"/>
            </a:endParaRPr>
          </a:p>
          <a:p>
            <a:pPr marL="355600" marR="8255" indent="-343535" algn="just">
              <a:lnSpc>
                <a:spcPct val="150100"/>
              </a:lnSpc>
              <a:spcBef>
                <a:spcPts val="570"/>
              </a:spcBef>
              <a:buFont typeface="Arial"/>
              <a:buChar char="•"/>
              <a:tabLst>
                <a:tab pos="356235" algn="l"/>
              </a:tabLst>
            </a:pPr>
            <a:r>
              <a:rPr sz="2400" dirty="0">
                <a:latin typeface="Times New Roman"/>
                <a:cs typeface="Times New Roman"/>
              </a:rPr>
              <a:t>If allowed </a:t>
            </a:r>
            <a:r>
              <a:rPr sz="2400" spc="-5" dirty="0">
                <a:latin typeface="Times New Roman"/>
                <a:cs typeface="Times New Roman"/>
              </a:rPr>
              <a:t>to remain indefinitely </a:t>
            </a:r>
            <a:r>
              <a:rPr sz="2400" spc="-10" dirty="0">
                <a:latin typeface="Times New Roman"/>
                <a:cs typeface="Times New Roman"/>
              </a:rPr>
              <a:t>on </a:t>
            </a:r>
            <a:r>
              <a:rPr sz="2400" spc="-5" dirty="0">
                <a:latin typeface="Times New Roman"/>
                <a:cs typeface="Times New Roman"/>
              </a:rPr>
              <a:t>the workpiece, the developer </a:t>
            </a:r>
            <a:r>
              <a:rPr sz="2400" spc="590" dirty="0">
                <a:latin typeface="Times New Roman"/>
                <a:cs typeface="Times New Roman"/>
              </a:rPr>
              <a:t> </a:t>
            </a:r>
            <a:r>
              <a:rPr sz="2400" dirty="0">
                <a:latin typeface="Times New Roman"/>
                <a:cs typeface="Times New Roman"/>
              </a:rPr>
              <a:t>can </a:t>
            </a:r>
            <a:r>
              <a:rPr sz="2400" spc="-5" dirty="0">
                <a:latin typeface="Times New Roman"/>
                <a:cs typeface="Times New Roman"/>
              </a:rPr>
              <a:t>become </a:t>
            </a:r>
            <a:r>
              <a:rPr sz="2400" spc="-10" dirty="0">
                <a:latin typeface="Times New Roman"/>
                <a:cs typeface="Times New Roman"/>
              </a:rPr>
              <a:t>difficult </a:t>
            </a:r>
            <a:r>
              <a:rPr sz="2400" dirty="0">
                <a:latin typeface="Times New Roman"/>
                <a:cs typeface="Times New Roman"/>
              </a:rPr>
              <a:t>to</a:t>
            </a:r>
            <a:r>
              <a:rPr sz="2400" spc="-30" dirty="0">
                <a:latin typeface="Times New Roman"/>
                <a:cs typeface="Times New Roman"/>
              </a:rPr>
              <a:t> </a:t>
            </a:r>
            <a:r>
              <a:rPr sz="2400" spc="-5" dirty="0">
                <a:latin typeface="Times New Roman"/>
                <a:cs typeface="Times New Roman"/>
              </a:rPr>
              <a:t>remove.</a:t>
            </a:r>
            <a:endParaRPr sz="2400">
              <a:latin typeface="Times New Roman"/>
              <a:cs typeface="Times New Roman"/>
            </a:endParaRPr>
          </a:p>
        </p:txBody>
      </p:sp>
    </p:spTree>
    <p:extLst>
      <p:ext uri="{BB962C8B-B14F-4D97-AF65-F5344CB8AC3E}">
        <p14:creationId xmlns:p14="http://schemas.microsoft.com/office/powerpoint/2010/main" val="10023766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40" y="154934"/>
            <a:ext cx="1219200"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Times New Roman"/>
                <a:cs typeface="Times New Roman"/>
              </a:rPr>
              <a:t>Cont..</a:t>
            </a:r>
            <a:endParaRPr sz="3600">
              <a:latin typeface="Times New Roman"/>
              <a:cs typeface="Times New Roman"/>
            </a:endParaRPr>
          </a:p>
        </p:txBody>
      </p:sp>
      <p:sp>
        <p:nvSpPr>
          <p:cNvPr id="3" name="object 3"/>
          <p:cNvSpPr txBox="1"/>
          <p:nvPr/>
        </p:nvSpPr>
        <p:spPr>
          <a:xfrm>
            <a:off x="2383280" y="999481"/>
            <a:ext cx="134620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Times New Roman"/>
                <a:cs typeface="Times New Roman"/>
              </a:rPr>
              <a:t>Developer</a:t>
            </a:r>
            <a:endParaRPr sz="2400">
              <a:latin typeface="Times New Roman"/>
              <a:cs typeface="Times New Roman"/>
            </a:endParaRPr>
          </a:p>
        </p:txBody>
      </p:sp>
      <p:sp>
        <p:nvSpPr>
          <p:cNvPr id="4" name="object 4"/>
          <p:cNvSpPr txBox="1"/>
          <p:nvPr/>
        </p:nvSpPr>
        <p:spPr>
          <a:xfrm>
            <a:off x="4290186" y="999481"/>
            <a:ext cx="119443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Times New Roman"/>
                <a:cs typeface="Times New Roman"/>
              </a:rPr>
              <a:t>(Solvent-</a:t>
            </a:r>
            <a:endParaRPr sz="2400">
              <a:latin typeface="Times New Roman"/>
              <a:cs typeface="Times New Roman"/>
            </a:endParaRPr>
          </a:p>
        </p:txBody>
      </p:sp>
      <p:sp>
        <p:nvSpPr>
          <p:cNvPr id="5" name="object 5"/>
          <p:cNvSpPr txBox="1"/>
          <p:nvPr/>
        </p:nvSpPr>
        <p:spPr>
          <a:xfrm>
            <a:off x="78740" y="889753"/>
            <a:ext cx="1973580" cy="1580515"/>
          </a:xfrm>
          <a:prstGeom prst="rect">
            <a:avLst/>
          </a:prstGeom>
        </p:spPr>
        <p:txBody>
          <a:bodyPr vert="horz" wrap="square" lIns="0" tIns="12700" rIns="0" bIns="0" rtlCol="0">
            <a:spAutoFit/>
          </a:bodyPr>
          <a:lstStyle/>
          <a:p>
            <a:pPr marL="12700" marR="241935">
              <a:lnSpc>
                <a:spcPct val="130000"/>
              </a:lnSpc>
              <a:spcBef>
                <a:spcPts val="100"/>
              </a:spcBef>
            </a:pPr>
            <a:r>
              <a:rPr sz="2400" b="1" spc="-5" dirty="0">
                <a:latin typeface="Times New Roman"/>
                <a:cs typeface="Times New Roman"/>
              </a:rPr>
              <a:t>No</a:t>
            </a:r>
            <a:r>
              <a:rPr sz="2400" b="1" spc="-15" dirty="0">
                <a:latin typeface="Times New Roman"/>
                <a:cs typeface="Times New Roman"/>
              </a:rPr>
              <a:t>n</a:t>
            </a:r>
            <a:r>
              <a:rPr sz="2400" b="1" dirty="0">
                <a:latin typeface="Times New Roman"/>
                <a:cs typeface="Times New Roman"/>
              </a:rPr>
              <a:t>-</a:t>
            </a:r>
            <a:r>
              <a:rPr sz="2400" b="1" spc="-5" dirty="0">
                <a:latin typeface="Times New Roman"/>
                <a:cs typeface="Times New Roman"/>
              </a:rPr>
              <a:t>a</a:t>
            </a:r>
            <a:r>
              <a:rPr sz="2400" b="1" dirty="0">
                <a:latin typeface="Times New Roman"/>
                <a:cs typeface="Times New Roman"/>
              </a:rPr>
              <a:t>q</a:t>
            </a:r>
            <a:r>
              <a:rPr sz="2400" b="1" spc="-5" dirty="0">
                <a:latin typeface="Times New Roman"/>
                <a:cs typeface="Times New Roman"/>
              </a:rPr>
              <a:t>ueous  Suspended)</a:t>
            </a:r>
            <a:endParaRPr sz="2400">
              <a:latin typeface="Times New Roman"/>
              <a:cs typeface="Times New Roman"/>
            </a:endParaRPr>
          </a:p>
          <a:p>
            <a:pPr marL="469900" indent="-279400">
              <a:lnSpc>
                <a:spcPct val="100000"/>
              </a:lnSpc>
              <a:spcBef>
                <a:spcPts val="1895"/>
              </a:spcBef>
              <a:buSzPct val="150000"/>
              <a:buChar char="•"/>
              <a:tabLst>
                <a:tab pos="469900" algn="l"/>
              </a:tabLst>
            </a:pPr>
            <a:r>
              <a:rPr sz="2200" spc="-5" dirty="0">
                <a:latin typeface="Times New Roman"/>
                <a:cs typeface="Times New Roman"/>
              </a:rPr>
              <a:t>Non-aqueous</a:t>
            </a:r>
            <a:endParaRPr sz="2200">
              <a:latin typeface="Times New Roman"/>
              <a:cs typeface="Times New Roman"/>
            </a:endParaRPr>
          </a:p>
        </p:txBody>
      </p:sp>
      <p:sp>
        <p:nvSpPr>
          <p:cNvPr id="6" name="object 6"/>
          <p:cNvSpPr txBox="1"/>
          <p:nvPr/>
        </p:nvSpPr>
        <p:spPr>
          <a:xfrm>
            <a:off x="2209544" y="2081602"/>
            <a:ext cx="3274695" cy="360680"/>
          </a:xfrm>
          <a:prstGeom prst="rect">
            <a:avLst/>
          </a:prstGeom>
        </p:spPr>
        <p:txBody>
          <a:bodyPr vert="horz" wrap="square" lIns="0" tIns="12065" rIns="0" bIns="0" rtlCol="0">
            <a:spAutoFit/>
          </a:bodyPr>
          <a:lstStyle/>
          <a:p>
            <a:pPr marL="12700">
              <a:lnSpc>
                <a:spcPct val="100000"/>
              </a:lnSpc>
              <a:spcBef>
                <a:spcPts val="95"/>
              </a:spcBef>
              <a:tabLst>
                <a:tab pos="1299210" algn="l"/>
                <a:tab pos="1667510" algn="l"/>
                <a:tab pos="2673985" algn="l"/>
                <a:tab pos="3136900" algn="l"/>
              </a:tabLst>
            </a:pPr>
            <a:r>
              <a:rPr sz="2200" spc="-5" dirty="0">
                <a:latin typeface="Times New Roman"/>
                <a:cs typeface="Times New Roman"/>
              </a:rPr>
              <a:t>developer	</a:t>
            </a:r>
            <a:r>
              <a:rPr sz="2200" spc="-20" dirty="0">
                <a:latin typeface="Times New Roman"/>
                <a:cs typeface="Times New Roman"/>
              </a:rPr>
              <a:t>i</a:t>
            </a:r>
            <a:r>
              <a:rPr sz="2200" spc="-5" dirty="0">
                <a:latin typeface="Times New Roman"/>
                <a:cs typeface="Times New Roman"/>
              </a:rPr>
              <a:t>s</a:t>
            </a:r>
            <a:r>
              <a:rPr sz="2200" dirty="0">
                <a:latin typeface="Times New Roman"/>
                <a:cs typeface="Times New Roman"/>
              </a:rPr>
              <a:t>	</a:t>
            </a:r>
            <a:r>
              <a:rPr sz="2200" spc="-5" dirty="0">
                <a:latin typeface="Times New Roman"/>
                <a:cs typeface="Times New Roman"/>
              </a:rPr>
              <a:t>applied</a:t>
            </a:r>
            <a:r>
              <a:rPr sz="2200" dirty="0">
                <a:latin typeface="Times New Roman"/>
                <a:cs typeface="Times New Roman"/>
              </a:rPr>
              <a:t>	</a:t>
            </a:r>
            <a:r>
              <a:rPr sz="2200" spc="-15" dirty="0">
                <a:latin typeface="Times New Roman"/>
                <a:cs typeface="Times New Roman"/>
              </a:rPr>
              <a:t>b</a:t>
            </a:r>
            <a:r>
              <a:rPr sz="2200" spc="-5" dirty="0">
                <a:latin typeface="Times New Roman"/>
                <a:cs typeface="Times New Roman"/>
              </a:rPr>
              <a:t>y</a:t>
            </a:r>
            <a:r>
              <a:rPr sz="2200" dirty="0">
                <a:latin typeface="Times New Roman"/>
                <a:cs typeface="Times New Roman"/>
              </a:rPr>
              <a:t>	</a:t>
            </a:r>
            <a:r>
              <a:rPr sz="2200" spc="-5" dirty="0">
                <a:latin typeface="Times New Roman"/>
                <a:cs typeface="Times New Roman"/>
              </a:rPr>
              <a:t>a</a:t>
            </a:r>
            <a:endParaRPr sz="2200">
              <a:latin typeface="Times New Roman"/>
              <a:cs typeface="Times New Roman"/>
            </a:endParaRPr>
          </a:p>
        </p:txBody>
      </p:sp>
      <p:sp>
        <p:nvSpPr>
          <p:cNvPr id="7" name="object 7"/>
          <p:cNvSpPr txBox="1">
            <a:spLocks noGrp="1"/>
          </p:cNvSpPr>
          <p:nvPr>
            <p:ph type="body" idx="1"/>
          </p:nvPr>
        </p:nvSpPr>
        <p:spPr>
          <a:prstGeom prst="rect">
            <a:avLst/>
          </a:prstGeom>
        </p:spPr>
        <p:txBody>
          <a:bodyPr vert="horz" wrap="square" lIns="0" tIns="12700" rIns="0" bIns="0" rtlCol="0">
            <a:spAutoFit/>
          </a:bodyPr>
          <a:lstStyle/>
          <a:p>
            <a:pPr marL="291465" marR="5080" algn="just">
              <a:lnSpc>
                <a:spcPct val="130000"/>
              </a:lnSpc>
              <a:spcBef>
                <a:spcPts val="100"/>
              </a:spcBef>
            </a:pPr>
            <a:r>
              <a:rPr spc="-5" dirty="0"/>
              <a:t>aerosol spray to a thoroughly dried and  cooled</a:t>
            </a:r>
            <a:r>
              <a:rPr spc="-10" dirty="0"/>
              <a:t> </a:t>
            </a:r>
            <a:r>
              <a:rPr spc="-5" dirty="0"/>
              <a:t>part.</a:t>
            </a:r>
          </a:p>
          <a:p>
            <a:pPr marL="291465" marR="5080" indent="-279400" algn="just">
              <a:lnSpc>
                <a:spcPct val="130000"/>
              </a:lnSpc>
              <a:spcBef>
                <a:spcPts val="1055"/>
              </a:spcBef>
              <a:buSzPct val="150000"/>
              <a:buChar char="•"/>
              <a:tabLst>
                <a:tab pos="292100" algn="l"/>
              </a:tabLst>
            </a:pPr>
            <a:r>
              <a:rPr spc="-5" dirty="0"/>
              <a:t>A thin even coating should </a:t>
            </a:r>
            <a:r>
              <a:rPr dirty="0"/>
              <a:t>be </a:t>
            </a:r>
            <a:r>
              <a:rPr spc="-5" dirty="0"/>
              <a:t>applied. The  coating should </a:t>
            </a:r>
            <a:r>
              <a:rPr dirty="0"/>
              <a:t>be </a:t>
            </a:r>
            <a:r>
              <a:rPr spc="-5" dirty="0"/>
              <a:t>white </a:t>
            </a:r>
            <a:r>
              <a:rPr dirty="0"/>
              <a:t>but </a:t>
            </a:r>
            <a:r>
              <a:rPr spc="-5" dirty="0"/>
              <a:t>still slightly  transparent when performing a visible dye  penetrant inspection, and even thinner  when performing a fluorescent penetrant  inspection.</a:t>
            </a:r>
          </a:p>
        </p:txBody>
      </p:sp>
      <p:sp>
        <p:nvSpPr>
          <p:cNvPr id="8" name="object 8"/>
          <p:cNvSpPr/>
          <p:nvPr/>
        </p:nvSpPr>
        <p:spPr>
          <a:xfrm>
            <a:off x="5791200" y="1346210"/>
            <a:ext cx="2692398" cy="2266950"/>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853165" y="3873498"/>
            <a:ext cx="2657475" cy="24384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337616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32" y="74797"/>
            <a:ext cx="8149590" cy="6610350"/>
          </a:xfrm>
          <a:prstGeom prst="rect">
            <a:avLst/>
          </a:prstGeom>
        </p:spPr>
        <p:txBody>
          <a:bodyPr vert="horz" wrap="square" lIns="0" tIns="12700" rIns="0" bIns="0" rtlCol="0">
            <a:spAutoFit/>
          </a:bodyPr>
          <a:lstStyle/>
          <a:p>
            <a:pPr marL="12700" marR="5080" algn="just">
              <a:lnSpc>
                <a:spcPct val="150000"/>
              </a:lnSpc>
              <a:spcBef>
                <a:spcPts val="100"/>
              </a:spcBef>
              <a:buSzPct val="95833"/>
              <a:buFont typeface="Arial"/>
              <a:buChar char="•"/>
              <a:tabLst>
                <a:tab pos="120650" algn="l"/>
              </a:tabLst>
            </a:pPr>
            <a:r>
              <a:rPr sz="2400" b="1" dirty="0">
                <a:latin typeface="Times New Roman"/>
                <a:cs typeface="Times New Roman"/>
              </a:rPr>
              <a:t>Solvent-suspendible </a:t>
            </a:r>
            <a:r>
              <a:rPr sz="2400" b="1" spc="-5" dirty="0">
                <a:latin typeface="Times New Roman"/>
                <a:cs typeface="Times New Roman"/>
              </a:rPr>
              <a:t>nonaqueous </a:t>
            </a:r>
            <a:r>
              <a:rPr sz="2400" b="1" dirty="0">
                <a:latin typeface="Times New Roman"/>
                <a:cs typeface="Times New Roman"/>
              </a:rPr>
              <a:t>developer </a:t>
            </a:r>
            <a:r>
              <a:rPr sz="2400" b="1" spc="-5" dirty="0">
                <a:latin typeface="Times New Roman"/>
                <a:cs typeface="Times New Roman"/>
              </a:rPr>
              <a:t>(form D) </a:t>
            </a:r>
            <a:r>
              <a:rPr sz="2400" dirty="0">
                <a:latin typeface="Times New Roman"/>
                <a:cs typeface="Times New Roman"/>
              </a:rPr>
              <a:t>is </a:t>
            </a:r>
            <a:r>
              <a:rPr sz="2400" spc="-5" dirty="0">
                <a:latin typeface="Times New Roman"/>
                <a:cs typeface="Times New Roman"/>
              </a:rPr>
              <a:t>always  applied after </a:t>
            </a:r>
            <a:r>
              <a:rPr sz="2400" dirty="0">
                <a:latin typeface="Times New Roman"/>
                <a:cs typeface="Times New Roman"/>
              </a:rPr>
              <a:t>drying by </a:t>
            </a:r>
            <a:r>
              <a:rPr sz="2400" spc="-5" dirty="0">
                <a:latin typeface="Times New Roman"/>
                <a:cs typeface="Times New Roman"/>
              </a:rPr>
              <a:t>spraying, either </a:t>
            </a:r>
            <a:r>
              <a:rPr sz="2400" dirty="0">
                <a:latin typeface="Times New Roman"/>
                <a:cs typeface="Times New Roman"/>
              </a:rPr>
              <a:t>with </a:t>
            </a:r>
            <a:r>
              <a:rPr sz="2400" spc="-5" dirty="0">
                <a:latin typeface="Times New Roman"/>
                <a:cs typeface="Times New Roman"/>
              </a:rPr>
              <a:t>aerosol containers </a:t>
            </a:r>
            <a:r>
              <a:rPr sz="2400" dirty="0">
                <a:latin typeface="Times New Roman"/>
                <a:cs typeface="Times New Roman"/>
              </a:rPr>
              <a:t>or  by conventional or </a:t>
            </a:r>
            <a:r>
              <a:rPr sz="2400" spc="-5" dirty="0">
                <a:latin typeface="Times New Roman"/>
                <a:cs typeface="Times New Roman"/>
              </a:rPr>
              <a:t>electrostatic</a:t>
            </a:r>
            <a:r>
              <a:rPr sz="2400" spc="-85" dirty="0">
                <a:latin typeface="Times New Roman"/>
                <a:cs typeface="Times New Roman"/>
              </a:rPr>
              <a:t> </a:t>
            </a:r>
            <a:r>
              <a:rPr sz="2400" spc="-5" dirty="0">
                <a:latin typeface="Times New Roman"/>
                <a:cs typeface="Times New Roman"/>
              </a:rPr>
              <a:t>methods.</a:t>
            </a:r>
            <a:endParaRPr sz="2400">
              <a:latin typeface="Times New Roman"/>
              <a:cs typeface="Times New Roman"/>
            </a:endParaRPr>
          </a:p>
          <a:p>
            <a:pPr marL="12700" marR="5080" algn="just">
              <a:lnSpc>
                <a:spcPct val="150000"/>
              </a:lnSpc>
              <a:buSzPct val="95833"/>
              <a:buFont typeface="Arial"/>
              <a:buChar char="•"/>
              <a:tabLst>
                <a:tab pos="196215" algn="l"/>
              </a:tabLst>
            </a:pPr>
            <a:r>
              <a:rPr sz="2400" dirty="0">
                <a:latin typeface="Times New Roman"/>
                <a:cs typeface="Times New Roman"/>
              </a:rPr>
              <a:t>Proper spraying </a:t>
            </a:r>
            <a:r>
              <a:rPr sz="2400" spc="-5" dirty="0">
                <a:latin typeface="Times New Roman"/>
                <a:cs typeface="Times New Roman"/>
              </a:rPr>
              <a:t>produces </a:t>
            </a:r>
            <a:r>
              <a:rPr sz="2400" dirty="0">
                <a:latin typeface="Times New Roman"/>
                <a:cs typeface="Times New Roman"/>
              </a:rPr>
              <a:t>a </a:t>
            </a:r>
            <a:r>
              <a:rPr sz="2400" spc="-5" dirty="0">
                <a:latin typeface="Times New Roman"/>
                <a:cs typeface="Times New Roman"/>
              </a:rPr>
              <a:t>thin, </a:t>
            </a:r>
            <a:r>
              <a:rPr sz="2400" dirty="0">
                <a:latin typeface="Times New Roman"/>
                <a:cs typeface="Times New Roman"/>
              </a:rPr>
              <a:t>uniform layer that is very  sensitive in producing either fluorescent or red visible</a:t>
            </a:r>
            <a:r>
              <a:rPr sz="2400" spc="-210" dirty="0">
                <a:latin typeface="Times New Roman"/>
                <a:cs typeface="Times New Roman"/>
              </a:rPr>
              <a:t> </a:t>
            </a:r>
            <a:r>
              <a:rPr sz="2400" dirty="0">
                <a:latin typeface="Times New Roman"/>
                <a:cs typeface="Times New Roman"/>
              </a:rPr>
              <a:t>indications.</a:t>
            </a:r>
            <a:endParaRPr sz="2400">
              <a:latin typeface="Times New Roman"/>
              <a:cs typeface="Times New Roman"/>
            </a:endParaRPr>
          </a:p>
          <a:p>
            <a:pPr marL="120014" indent="-107950" algn="just">
              <a:lnSpc>
                <a:spcPct val="100000"/>
              </a:lnSpc>
              <a:spcBef>
                <a:spcPts val="1445"/>
              </a:spcBef>
              <a:buSzPct val="95833"/>
              <a:buFont typeface="Arial"/>
              <a:buChar char="•"/>
              <a:tabLst>
                <a:tab pos="120650" algn="l"/>
              </a:tabLst>
            </a:pPr>
            <a:r>
              <a:rPr sz="2400" dirty="0">
                <a:latin typeface="Times New Roman"/>
                <a:cs typeface="Times New Roman"/>
              </a:rPr>
              <a:t>The</a:t>
            </a:r>
            <a:r>
              <a:rPr sz="2400" spc="220" dirty="0">
                <a:latin typeface="Times New Roman"/>
                <a:cs typeface="Times New Roman"/>
              </a:rPr>
              <a:t> </a:t>
            </a:r>
            <a:r>
              <a:rPr sz="2400" spc="-5" dirty="0">
                <a:latin typeface="Times New Roman"/>
                <a:cs typeface="Times New Roman"/>
              </a:rPr>
              <a:t>volatility</a:t>
            </a:r>
            <a:r>
              <a:rPr sz="2400" spc="220" dirty="0">
                <a:latin typeface="Times New Roman"/>
                <a:cs typeface="Times New Roman"/>
              </a:rPr>
              <a:t> </a:t>
            </a:r>
            <a:r>
              <a:rPr sz="2400" spc="-5" dirty="0">
                <a:latin typeface="Times New Roman"/>
                <a:cs typeface="Times New Roman"/>
              </a:rPr>
              <a:t>of</a:t>
            </a:r>
            <a:r>
              <a:rPr sz="2400" spc="215" dirty="0">
                <a:latin typeface="Times New Roman"/>
                <a:cs typeface="Times New Roman"/>
              </a:rPr>
              <a:t> </a:t>
            </a:r>
            <a:r>
              <a:rPr sz="2400" dirty="0">
                <a:latin typeface="Times New Roman"/>
                <a:cs typeface="Times New Roman"/>
              </a:rPr>
              <a:t>the</a:t>
            </a:r>
            <a:r>
              <a:rPr sz="2400" spc="229" dirty="0">
                <a:latin typeface="Times New Roman"/>
                <a:cs typeface="Times New Roman"/>
              </a:rPr>
              <a:t> </a:t>
            </a:r>
            <a:r>
              <a:rPr sz="2400" spc="-5" dirty="0">
                <a:latin typeface="Times New Roman"/>
                <a:cs typeface="Times New Roman"/>
              </a:rPr>
              <a:t>solvent</a:t>
            </a:r>
            <a:r>
              <a:rPr sz="2400" spc="229" dirty="0">
                <a:latin typeface="Times New Roman"/>
                <a:cs typeface="Times New Roman"/>
              </a:rPr>
              <a:t> </a:t>
            </a:r>
            <a:r>
              <a:rPr sz="2400" spc="-5" dirty="0">
                <a:latin typeface="Times New Roman"/>
                <a:cs typeface="Times New Roman"/>
              </a:rPr>
              <a:t>makes</a:t>
            </a:r>
            <a:r>
              <a:rPr sz="2400" spc="215" dirty="0">
                <a:latin typeface="Times New Roman"/>
                <a:cs typeface="Times New Roman"/>
              </a:rPr>
              <a:t> </a:t>
            </a:r>
            <a:r>
              <a:rPr sz="2400" spc="-5" dirty="0">
                <a:latin typeface="Times New Roman"/>
                <a:cs typeface="Times New Roman"/>
              </a:rPr>
              <a:t>it</a:t>
            </a:r>
            <a:r>
              <a:rPr sz="2400" spc="229" dirty="0">
                <a:latin typeface="Times New Roman"/>
                <a:cs typeface="Times New Roman"/>
              </a:rPr>
              <a:t> </a:t>
            </a:r>
            <a:r>
              <a:rPr sz="2400" spc="-5" dirty="0">
                <a:latin typeface="Times New Roman"/>
                <a:cs typeface="Times New Roman"/>
              </a:rPr>
              <a:t>impractical</a:t>
            </a:r>
            <a:r>
              <a:rPr sz="2400" spc="220" dirty="0">
                <a:latin typeface="Times New Roman"/>
                <a:cs typeface="Times New Roman"/>
              </a:rPr>
              <a:t> </a:t>
            </a:r>
            <a:r>
              <a:rPr sz="2400" dirty="0">
                <a:latin typeface="Times New Roman"/>
                <a:cs typeface="Times New Roman"/>
              </a:rPr>
              <a:t>to</a:t>
            </a:r>
            <a:r>
              <a:rPr sz="2400" spc="220" dirty="0">
                <a:latin typeface="Times New Roman"/>
                <a:cs typeface="Times New Roman"/>
              </a:rPr>
              <a:t> </a:t>
            </a:r>
            <a:r>
              <a:rPr sz="2400" dirty="0">
                <a:latin typeface="Times New Roman"/>
                <a:cs typeface="Times New Roman"/>
              </a:rPr>
              <a:t>use</a:t>
            </a:r>
            <a:r>
              <a:rPr sz="2400" spc="215" dirty="0">
                <a:latin typeface="Times New Roman"/>
                <a:cs typeface="Times New Roman"/>
              </a:rPr>
              <a:t> </a:t>
            </a:r>
            <a:r>
              <a:rPr sz="2400" dirty="0">
                <a:latin typeface="Times New Roman"/>
                <a:cs typeface="Times New Roman"/>
              </a:rPr>
              <a:t>in</a:t>
            </a:r>
            <a:r>
              <a:rPr sz="2400" spc="225" dirty="0">
                <a:latin typeface="Times New Roman"/>
                <a:cs typeface="Times New Roman"/>
              </a:rPr>
              <a:t> </a:t>
            </a:r>
            <a:r>
              <a:rPr sz="2400" spc="-5" dirty="0">
                <a:latin typeface="Times New Roman"/>
                <a:cs typeface="Times New Roman"/>
              </a:rPr>
              <a:t>open</a:t>
            </a:r>
            <a:endParaRPr sz="2400">
              <a:latin typeface="Times New Roman"/>
              <a:cs typeface="Times New Roman"/>
            </a:endParaRPr>
          </a:p>
          <a:p>
            <a:pPr marL="12700">
              <a:lnSpc>
                <a:spcPct val="100000"/>
              </a:lnSpc>
              <a:spcBef>
                <a:spcPts val="1440"/>
              </a:spcBef>
            </a:pPr>
            <a:r>
              <a:rPr sz="2400" dirty="0">
                <a:latin typeface="Times New Roman"/>
                <a:cs typeface="Times New Roman"/>
              </a:rPr>
              <a:t>tanks.</a:t>
            </a:r>
            <a:endParaRPr sz="2400">
              <a:latin typeface="Times New Roman"/>
              <a:cs typeface="Times New Roman"/>
            </a:endParaRPr>
          </a:p>
          <a:p>
            <a:pPr marL="12700" marR="5080" algn="just">
              <a:lnSpc>
                <a:spcPct val="150000"/>
              </a:lnSpc>
              <a:buSzPct val="95833"/>
              <a:buFont typeface="Arial"/>
              <a:buChar char="•"/>
              <a:tabLst>
                <a:tab pos="120650" algn="l"/>
              </a:tabLst>
            </a:pPr>
            <a:r>
              <a:rPr sz="2400" dirty="0">
                <a:latin typeface="Times New Roman"/>
                <a:cs typeface="Times New Roman"/>
              </a:rPr>
              <a:t>Not only would </a:t>
            </a:r>
            <a:r>
              <a:rPr sz="2400" spc="-5" dirty="0">
                <a:latin typeface="Times New Roman"/>
                <a:cs typeface="Times New Roman"/>
              </a:rPr>
              <a:t>there </a:t>
            </a:r>
            <a:r>
              <a:rPr sz="2400" dirty="0">
                <a:latin typeface="Times New Roman"/>
                <a:cs typeface="Times New Roman"/>
              </a:rPr>
              <a:t>be </a:t>
            </a:r>
            <a:r>
              <a:rPr sz="2400" spc="-5" dirty="0">
                <a:latin typeface="Times New Roman"/>
                <a:cs typeface="Times New Roman"/>
              </a:rPr>
              <a:t>solvent loss, reducing </a:t>
            </a:r>
            <a:r>
              <a:rPr sz="2400" dirty="0">
                <a:latin typeface="Times New Roman"/>
                <a:cs typeface="Times New Roman"/>
              </a:rPr>
              <a:t>the </a:t>
            </a:r>
            <a:r>
              <a:rPr sz="2400" spc="-10" dirty="0">
                <a:latin typeface="Times New Roman"/>
                <a:cs typeface="Times New Roman"/>
              </a:rPr>
              <a:t>effectiveness  </a:t>
            </a:r>
            <a:r>
              <a:rPr sz="2400" dirty="0">
                <a:latin typeface="Times New Roman"/>
                <a:cs typeface="Times New Roman"/>
              </a:rPr>
              <a:t>of the </a:t>
            </a:r>
            <a:r>
              <a:rPr sz="2400" spc="-15" dirty="0">
                <a:latin typeface="Times New Roman"/>
                <a:cs typeface="Times New Roman"/>
              </a:rPr>
              <a:t>developer, </a:t>
            </a:r>
            <a:r>
              <a:rPr sz="2400" dirty="0">
                <a:latin typeface="Times New Roman"/>
                <a:cs typeface="Times New Roman"/>
              </a:rPr>
              <a:t>but </a:t>
            </a:r>
            <a:r>
              <a:rPr sz="2400" spc="-5" dirty="0">
                <a:latin typeface="Times New Roman"/>
                <a:cs typeface="Times New Roman"/>
              </a:rPr>
              <a:t>there </a:t>
            </a:r>
            <a:r>
              <a:rPr sz="2400" dirty="0">
                <a:latin typeface="Times New Roman"/>
                <a:cs typeface="Times New Roman"/>
              </a:rPr>
              <a:t>would also </a:t>
            </a:r>
            <a:r>
              <a:rPr sz="2400" spc="-10" dirty="0">
                <a:latin typeface="Times New Roman"/>
                <a:cs typeface="Times New Roman"/>
              </a:rPr>
              <a:t>be </a:t>
            </a:r>
            <a:r>
              <a:rPr sz="2400" dirty="0">
                <a:latin typeface="Times New Roman"/>
                <a:cs typeface="Times New Roman"/>
              </a:rPr>
              <a:t>a hazardous vapor  condition.</a:t>
            </a:r>
            <a:endParaRPr sz="2400">
              <a:latin typeface="Times New Roman"/>
              <a:cs typeface="Times New Roman"/>
            </a:endParaRPr>
          </a:p>
          <a:p>
            <a:pPr marL="120014" indent="-107950" algn="just">
              <a:lnSpc>
                <a:spcPct val="100000"/>
              </a:lnSpc>
              <a:spcBef>
                <a:spcPts val="1440"/>
              </a:spcBef>
              <a:buSzPct val="95833"/>
              <a:buFont typeface="Arial"/>
              <a:buChar char="•"/>
              <a:tabLst>
                <a:tab pos="120650" algn="l"/>
              </a:tabLst>
            </a:pPr>
            <a:r>
              <a:rPr sz="2400" dirty="0">
                <a:latin typeface="Times New Roman"/>
                <a:cs typeface="Times New Roman"/>
              </a:rPr>
              <a:t>Dipping, </a:t>
            </a:r>
            <a:r>
              <a:rPr sz="2400" spc="-5" dirty="0">
                <a:latin typeface="Times New Roman"/>
                <a:cs typeface="Times New Roman"/>
              </a:rPr>
              <a:t>pouring, </a:t>
            </a:r>
            <a:r>
              <a:rPr sz="2400" dirty="0">
                <a:latin typeface="Times New Roman"/>
                <a:cs typeface="Times New Roman"/>
              </a:rPr>
              <a:t>and brushing </a:t>
            </a:r>
            <a:r>
              <a:rPr sz="2400" spc="-10" dirty="0">
                <a:latin typeface="Times New Roman"/>
                <a:cs typeface="Times New Roman"/>
              </a:rPr>
              <a:t>are </a:t>
            </a:r>
            <a:r>
              <a:rPr sz="2400" spc="-5" dirty="0">
                <a:latin typeface="Times New Roman"/>
                <a:cs typeface="Times New Roman"/>
              </a:rPr>
              <a:t>not suitable for</a:t>
            </a:r>
            <a:r>
              <a:rPr sz="2400" spc="550" dirty="0">
                <a:latin typeface="Times New Roman"/>
                <a:cs typeface="Times New Roman"/>
              </a:rPr>
              <a:t> </a:t>
            </a:r>
            <a:r>
              <a:rPr sz="2400" spc="-5" dirty="0">
                <a:latin typeface="Times New Roman"/>
                <a:cs typeface="Times New Roman"/>
              </a:rPr>
              <a:t>applying</a:t>
            </a:r>
            <a:endParaRPr sz="2400">
              <a:latin typeface="Times New Roman"/>
              <a:cs typeface="Times New Roman"/>
            </a:endParaRPr>
          </a:p>
          <a:p>
            <a:pPr marL="12700">
              <a:lnSpc>
                <a:spcPct val="100000"/>
              </a:lnSpc>
              <a:spcBef>
                <a:spcPts val="1440"/>
              </a:spcBef>
            </a:pPr>
            <a:r>
              <a:rPr sz="2400" dirty="0">
                <a:latin typeface="Times New Roman"/>
                <a:cs typeface="Times New Roman"/>
              </a:rPr>
              <a:t>solvent-suspendible</a:t>
            </a:r>
            <a:r>
              <a:rPr sz="2400" spc="-35" dirty="0">
                <a:latin typeface="Times New Roman"/>
                <a:cs typeface="Times New Roman"/>
              </a:rPr>
              <a:t> </a:t>
            </a:r>
            <a:r>
              <a:rPr sz="2400" spc="-15" dirty="0">
                <a:latin typeface="Times New Roman"/>
                <a:cs typeface="Times New Roman"/>
              </a:rPr>
              <a:t>developer.</a:t>
            </a:r>
            <a:endParaRPr sz="2400">
              <a:latin typeface="Times New Roman"/>
              <a:cs typeface="Times New Roman"/>
            </a:endParaRPr>
          </a:p>
        </p:txBody>
      </p:sp>
    </p:spTree>
    <p:extLst>
      <p:ext uri="{BB962C8B-B14F-4D97-AF65-F5344CB8AC3E}">
        <p14:creationId xmlns:p14="http://schemas.microsoft.com/office/powerpoint/2010/main" val="7586295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228600"/>
            <a:ext cx="8382000" cy="646634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02299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01166" y="84830"/>
            <a:ext cx="5742305" cy="635000"/>
          </a:xfrm>
          <a:prstGeom prst="rect">
            <a:avLst/>
          </a:prstGeom>
        </p:spPr>
        <p:txBody>
          <a:bodyPr vert="horz" wrap="square" lIns="0" tIns="12065" rIns="0" bIns="0" rtlCol="0">
            <a:spAutoFit/>
          </a:bodyPr>
          <a:lstStyle/>
          <a:p>
            <a:pPr marL="12700">
              <a:lnSpc>
                <a:spcPct val="100000"/>
              </a:lnSpc>
              <a:spcBef>
                <a:spcPts val="95"/>
              </a:spcBef>
            </a:pPr>
            <a:r>
              <a:rPr b="1" spc="-5" dirty="0">
                <a:latin typeface="Times New Roman"/>
                <a:cs typeface="Times New Roman"/>
              </a:rPr>
              <a:t>6. </a:t>
            </a:r>
            <a:r>
              <a:rPr b="1" dirty="0">
                <a:latin typeface="Times New Roman"/>
                <a:cs typeface="Times New Roman"/>
              </a:rPr>
              <a:t>Indication</a:t>
            </a:r>
            <a:r>
              <a:rPr b="1" spc="-85" dirty="0">
                <a:latin typeface="Times New Roman"/>
                <a:cs typeface="Times New Roman"/>
              </a:rPr>
              <a:t> </a:t>
            </a:r>
            <a:r>
              <a:rPr b="1" dirty="0">
                <a:latin typeface="Times New Roman"/>
                <a:cs typeface="Times New Roman"/>
              </a:rPr>
              <a:t>Development</a:t>
            </a:r>
          </a:p>
        </p:txBody>
      </p:sp>
      <p:sp>
        <p:nvSpPr>
          <p:cNvPr id="3" name="object 3"/>
          <p:cNvSpPr txBox="1"/>
          <p:nvPr/>
        </p:nvSpPr>
        <p:spPr>
          <a:xfrm>
            <a:off x="383540" y="853181"/>
            <a:ext cx="8455025" cy="5952490"/>
          </a:xfrm>
          <a:prstGeom prst="rect">
            <a:avLst/>
          </a:prstGeom>
        </p:spPr>
        <p:txBody>
          <a:bodyPr vert="horz" wrap="square" lIns="0" tIns="12700" rIns="0" bIns="0" rtlCol="0">
            <a:spAutoFit/>
          </a:bodyPr>
          <a:lstStyle/>
          <a:p>
            <a:pPr marL="355600" indent="-342900" algn="just">
              <a:lnSpc>
                <a:spcPct val="100000"/>
              </a:lnSpc>
              <a:spcBef>
                <a:spcPts val="100"/>
              </a:spcBef>
              <a:buFont typeface="Arial"/>
              <a:buChar char="•"/>
              <a:tabLst>
                <a:tab pos="355600" algn="l"/>
              </a:tabLst>
            </a:pPr>
            <a:r>
              <a:rPr sz="2400" dirty="0">
                <a:latin typeface="Times New Roman"/>
                <a:cs typeface="Times New Roman"/>
              </a:rPr>
              <a:t>The</a:t>
            </a:r>
            <a:r>
              <a:rPr sz="2400" spc="250" dirty="0">
                <a:latin typeface="Times New Roman"/>
                <a:cs typeface="Times New Roman"/>
              </a:rPr>
              <a:t> </a:t>
            </a:r>
            <a:r>
              <a:rPr sz="2400" spc="-5" dirty="0">
                <a:latin typeface="Times New Roman"/>
                <a:cs typeface="Times New Roman"/>
              </a:rPr>
              <a:t>developing</a:t>
            </a:r>
            <a:r>
              <a:rPr sz="2400" spc="254" dirty="0">
                <a:latin typeface="Times New Roman"/>
                <a:cs typeface="Times New Roman"/>
              </a:rPr>
              <a:t> </a:t>
            </a:r>
            <a:r>
              <a:rPr sz="2400" spc="-10" dirty="0">
                <a:latin typeface="Times New Roman"/>
                <a:cs typeface="Times New Roman"/>
              </a:rPr>
              <a:t>time</a:t>
            </a:r>
            <a:r>
              <a:rPr sz="2400" spc="250" dirty="0">
                <a:latin typeface="Times New Roman"/>
                <a:cs typeface="Times New Roman"/>
              </a:rPr>
              <a:t> </a:t>
            </a:r>
            <a:r>
              <a:rPr sz="2400" dirty="0">
                <a:latin typeface="Times New Roman"/>
                <a:cs typeface="Times New Roman"/>
              </a:rPr>
              <a:t>begins</a:t>
            </a:r>
            <a:r>
              <a:rPr sz="2400" spc="260" dirty="0">
                <a:latin typeface="Times New Roman"/>
                <a:cs typeface="Times New Roman"/>
              </a:rPr>
              <a:t> </a:t>
            </a:r>
            <a:r>
              <a:rPr sz="2400" spc="-5" dirty="0">
                <a:latin typeface="Times New Roman"/>
                <a:cs typeface="Times New Roman"/>
              </a:rPr>
              <a:t>immediately</a:t>
            </a:r>
            <a:r>
              <a:rPr sz="2400" spc="254" dirty="0">
                <a:latin typeface="Times New Roman"/>
                <a:cs typeface="Times New Roman"/>
              </a:rPr>
              <a:t> </a:t>
            </a:r>
            <a:r>
              <a:rPr sz="2400" spc="-5" dirty="0">
                <a:latin typeface="Times New Roman"/>
                <a:cs typeface="Times New Roman"/>
              </a:rPr>
              <a:t>after</a:t>
            </a:r>
            <a:r>
              <a:rPr sz="2400" spc="260" dirty="0">
                <a:latin typeface="Times New Roman"/>
                <a:cs typeface="Times New Roman"/>
              </a:rPr>
              <a:t> </a:t>
            </a:r>
            <a:r>
              <a:rPr sz="2400" spc="-5" dirty="0">
                <a:latin typeface="Times New Roman"/>
                <a:cs typeface="Times New Roman"/>
              </a:rPr>
              <a:t>application</a:t>
            </a:r>
            <a:r>
              <a:rPr sz="2400" spc="254" dirty="0">
                <a:latin typeface="Times New Roman"/>
                <a:cs typeface="Times New Roman"/>
              </a:rPr>
              <a:t> </a:t>
            </a:r>
            <a:r>
              <a:rPr sz="2400" spc="-10" dirty="0">
                <a:latin typeface="Times New Roman"/>
                <a:cs typeface="Times New Roman"/>
              </a:rPr>
              <a:t>of</a:t>
            </a:r>
            <a:r>
              <a:rPr sz="2400" spc="240" dirty="0">
                <a:latin typeface="Times New Roman"/>
                <a:cs typeface="Times New Roman"/>
              </a:rPr>
              <a:t> </a:t>
            </a:r>
            <a:r>
              <a:rPr sz="2400" dirty="0">
                <a:latin typeface="Times New Roman"/>
                <a:cs typeface="Times New Roman"/>
              </a:rPr>
              <a:t>the</a:t>
            </a:r>
            <a:endParaRPr sz="2400">
              <a:latin typeface="Times New Roman"/>
              <a:cs typeface="Times New Roman"/>
            </a:endParaRPr>
          </a:p>
          <a:p>
            <a:pPr marL="355600">
              <a:lnSpc>
                <a:spcPct val="100000"/>
              </a:lnSpc>
              <a:spcBef>
                <a:spcPts val="1725"/>
              </a:spcBef>
            </a:pPr>
            <a:r>
              <a:rPr sz="2400" spc="-15" dirty="0">
                <a:latin typeface="Times New Roman"/>
                <a:cs typeface="Times New Roman"/>
              </a:rPr>
              <a:t>developer.</a:t>
            </a:r>
            <a:endParaRPr sz="2400">
              <a:latin typeface="Times New Roman"/>
              <a:cs typeface="Times New Roman"/>
            </a:endParaRPr>
          </a:p>
          <a:p>
            <a:pPr marL="355600" marR="6350" indent="-343535" algn="just">
              <a:lnSpc>
                <a:spcPct val="160000"/>
              </a:lnSpc>
              <a:spcBef>
                <a:spcPts val="580"/>
              </a:spcBef>
              <a:buFont typeface="Arial"/>
              <a:buChar char="•"/>
              <a:tabLst>
                <a:tab pos="355600" algn="l"/>
              </a:tabLst>
            </a:pPr>
            <a:r>
              <a:rPr sz="2400" dirty="0">
                <a:latin typeface="Times New Roman"/>
                <a:cs typeface="Times New Roman"/>
              </a:rPr>
              <a:t>The </a:t>
            </a:r>
            <a:r>
              <a:rPr sz="2400" spc="-5" dirty="0">
                <a:latin typeface="Times New Roman"/>
                <a:cs typeface="Times New Roman"/>
              </a:rPr>
              <a:t>developer </a:t>
            </a:r>
            <a:r>
              <a:rPr sz="2400" dirty="0">
                <a:latin typeface="Times New Roman"/>
                <a:cs typeface="Times New Roman"/>
              </a:rPr>
              <a:t>is </a:t>
            </a:r>
            <a:r>
              <a:rPr sz="2400" spc="-5" dirty="0">
                <a:latin typeface="Times New Roman"/>
                <a:cs typeface="Times New Roman"/>
              </a:rPr>
              <a:t>allowed </a:t>
            </a:r>
            <a:r>
              <a:rPr sz="2400" dirty="0">
                <a:latin typeface="Times New Roman"/>
                <a:cs typeface="Times New Roman"/>
              </a:rPr>
              <a:t>to stand </a:t>
            </a:r>
            <a:r>
              <a:rPr sz="2400" spc="-10" dirty="0">
                <a:latin typeface="Times New Roman"/>
                <a:cs typeface="Times New Roman"/>
              </a:rPr>
              <a:t>on </a:t>
            </a:r>
            <a:r>
              <a:rPr sz="2400" dirty="0">
                <a:latin typeface="Times New Roman"/>
                <a:cs typeface="Times New Roman"/>
              </a:rPr>
              <a:t>the </a:t>
            </a:r>
            <a:r>
              <a:rPr sz="2400" spc="-5" dirty="0">
                <a:latin typeface="Times New Roman"/>
                <a:cs typeface="Times New Roman"/>
              </a:rPr>
              <a:t>part surface for </a:t>
            </a:r>
            <a:r>
              <a:rPr sz="2400" dirty="0">
                <a:latin typeface="Times New Roman"/>
                <a:cs typeface="Times New Roman"/>
              </a:rPr>
              <a:t>a </a:t>
            </a:r>
            <a:r>
              <a:rPr sz="2400" spc="-5" dirty="0">
                <a:latin typeface="Times New Roman"/>
                <a:cs typeface="Times New Roman"/>
              </a:rPr>
              <a:t>period  </a:t>
            </a:r>
            <a:r>
              <a:rPr sz="2400" dirty="0">
                <a:latin typeface="Times New Roman"/>
                <a:cs typeface="Times New Roman"/>
              </a:rPr>
              <a:t>of </a:t>
            </a:r>
            <a:r>
              <a:rPr sz="2400" spc="-5" dirty="0">
                <a:latin typeface="Times New Roman"/>
                <a:cs typeface="Times New Roman"/>
              </a:rPr>
              <a:t>time </a:t>
            </a:r>
            <a:r>
              <a:rPr sz="2400" spc="-10" dirty="0">
                <a:latin typeface="Times New Roman"/>
                <a:cs typeface="Times New Roman"/>
              </a:rPr>
              <a:t>sufficient </a:t>
            </a:r>
            <a:r>
              <a:rPr sz="2400" dirty="0">
                <a:latin typeface="Times New Roman"/>
                <a:cs typeface="Times New Roman"/>
              </a:rPr>
              <a:t>to </a:t>
            </a:r>
            <a:r>
              <a:rPr sz="2400" spc="-10" dirty="0">
                <a:latin typeface="Times New Roman"/>
                <a:cs typeface="Times New Roman"/>
              </a:rPr>
              <a:t>permit </a:t>
            </a:r>
            <a:r>
              <a:rPr sz="2400" dirty="0">
                <a:latin typeface="Times New Roman"/>
                <a:cs typeface="Times New Roman"/>
              </a:rPr>
              <a:t>the </a:t>
            </a:r>
            <a:r>
              <a:rPr sz="2400" spc="-5" dirty="0">
                <a:latin typeface="Times New Roman"/>
                <a:cs typeface="Times New Roman"/>
              </a:rPr>
              <a:t>extraction </a:t>
            </a:r>
            <a:r>
              <a:rPr sz="2400" dirty="0">
                <a:latin typeface="Times New Roman"/>
                <a:cs typeface="Times New Roman"/>
              </a:rPr>
              <a:t>of the trapped </a:t>
            </a:r>
            <a:r>
              <a:rPr sz="2400" spc="-5" dirty="0">
                <a:latin typeface="Times New Roman"/>
                <a:cs typeface="Times New Roman"/>
              </a:rPr>
              <a:t>penetrant  out of </a:t>
            </a:r>
            <a:r>
              <a:rPr sz="2400" dirty="0">
                <a:latin typeface="Times New Roman"/>
                <a:cs typeface="Times New Roman"/>
              </a:rPr>
              <a:t>any surface</a:t>
            </a:r>
            <a:r>
              <a:rPr sz="2400" spc="-20" dirty="0">
                <a:latin typeface="Times New Roman"/>
                <a:cs typeface="Times New Roman"/>
              </a:rPr>
              <a:t> </a:t>
            </a:r>
            <a:r>
              <a:rPr sz="2400" spc="-5" dirty="0">
                <a:latin typeface="Times New Roman"/>
                <a:cs typeface="Times New Roman"/>
              </a:rPr>
              <a:t>flaws.</a:t>
            </a:r>
            <a:endParaRPr sz="2400">
              <a:latin typeface="Times New Roman"/>
              <a:cs typeface="Times New Roman"/>
            </a:endParaRPr>
          </a:p>
          <a:p>
            <a:pPr>
              <a:lnSpc>
                <a:spcPct val="100000"/>
              </a:lnSpc>
              <a:spcBef>
                <a:spcPts val="5"/>
              </a:spcBef>
              <a:buFont typeface="Arial"/>
              <a:buChar char="•"/>
            </a:pPr>
            <a:endParaRPr sz="2000">
              <a:latin typeface="Times New Roman"/>
              <a:cs typeface="Times New Roman"/>
            </a:endParaRPr>
          </a:p>
          <a:p>
            <a:pPr marL="355600" indent="-343535" algn="just">
              <a:lnSpc>
                <a:spcPct val="100000"/>
              </a:lnSpc>
              <a:buFont typeface="Arial"/>
              <a:buChar char="•"/>
              <a:tabLst>
                <a:tab pos="356235" algn="l"/>
              </a:tabLst>
            </a:pPr>
            <a:r>
              <a:rPr sz="2400" dirty="0">
                <a:latin typeface="Times New Roman"/>
                <a:cs typeface="Times New Roman"/>
              </a:rPr>
              <a:t>This </a:t>
            </a:r>
            <a:r>
              <a:rPr sz="2400" spc="-5" dirty="0">
                <a:latin typeface="Times New Roman"/>
                <a:cs typeface="Times New Roman"/>
              </a:rPr>
              <a:t>development time </a:t>
            </a:r>
            <a:r>
              <a:rPr sz="2400" dirty="0">
                <a:latin typeface="Times New Roman"/>
                <a:cs typeface="Times New Roman"/>
              </a:rPr>
              <a:t>is usually a </a:t>
            </a:r>
            <a:r>
              <a:rPr sz="2400" spc="-5" dirty="0">
                <a:latin typeface="Times New Roman"/>
                <a:cs typeface="Times New Roman"/>
              </a:rPr>
              <a:t>minimum </a:t>
            </a:r>
            <a:r>
              <a:rPr sz="2400" dirty="0">
                <a:latin typeface="Times New Roman"/>
                <a:cs typeface="Times New Roman"/>
              </a:rPr>
              <a:t>of 10</a:t>
            </a:r>
            <a:r>
              <a:rPr sz="2400" spc="-45" dirty="0">
                <a:latin typeface="Times New Roman"/>
                <a:cs typeface="Times New Roman"/>
              </a:rPr>
              <a:t> </a:t>
            </a:r>
            <a:r>
              <a:rPr sz="2400" spc="-5" dirty="0">
                <a:latin typeface="Times New Roman"/>
                <a:cs typeface="Times New Roman"/>
              </a:rPr>
              <a:t>minutes.</a:t>
            </a:r>
            <a:endParaRPr sz="2400">
              <a:latin typeface="Times New Roman"/>
              <a:cs typeface="Times New Roman"/>
            </a:endParaRPr>
          </a:p>
          <a:p>
            <a:pPr marL="355600" indent="-343535" algn="just">
              <a:lnSpc>
                <a:spcPct val="100000"/>
              </a:lnSpc>
              <a:spcBef>
                <a:spcPts val="2305"/>
              </a:spcBef>
              <a:buFont typeface="Arial"/>
              <a:buChar char="•"/>
              <a:tabLst>
                <a:tab pos="356235" algn="l"/>
              </a:tabLst>
            </a:pPr>
            <a:r>
              <a:rPr sz="2400" dirty="0">
                <a:latin typeface="Times New Roman"/>
                <a:cs typeface="Times New Roman"/>
              </a:rPr>
              <a:t>Significantly longer </a:t>
            </a:r>
            <a:r>
              <a:rPr sz="2400" spc="-5" dirty="0">
                <a:latin typeface="Times New Roman"/>
                <a:cs typeface="Times New Roman"/>
              </a:rPr>
              <a:t>times </a:t>
            </a:r>
            <a:r>
              <a:rPr sz="2400" spc="-10" dirty="0">
                <a:latin typeface="Times New Roman"/>
                <a:cs typeface="Times New Roman"/>
              </a:rPr>
              <a:t>may </a:t>
            </a:r>
            <a:r>
              <a:rPr sz="2400" dirty="0">
                <a:latin typeface="Times New Roman"/>
                <a:cs typeface="Times New Roman"/>
              </a:rPr>
              <a:t>be necessary for tight</a:t>
            </a:r>
            <a:r>
              <a:rPr sz="2400" spc="-95" dirty="0">
                <a:latin typeface="Times New Roman"/>
                <a:cs typeface="Times New Roman"/>
              </a:rPr>
              <a:t> </a:t>
            </a:r>
            <a:r>
              <a:rPr sz="2400" dirty="0">
                <a:latin typeface="Times New Roman"/>
                <a:cs typeface="Times New Roman"/>
              </a:rPr>
              <a:t>cracks.</a:t>
            </a:r>
            <a:endParaRPr sz="2400">
              <a:latin typeface="Times New Roman"/>
              <a:cs typeface="Times New Roman"/>
            </a:endParaRPr>
          </a:p>
          <a:p>
            <a:pPr marL="355600" marR="5080" indent="-342900" algn="just">
              <a:lnSpc>
                <a:spcPct val="160000"/>
              </a:lnSpc>
              <a:spcBef>
                <a:spcPts val="580"/>
              </a:spcBef>
              <a:buFont typeface="Arial"/>
              <a:buChar char="•"/>
              <a:tabLst>
                <a:tab pos="355600" algn="l"/>
              </a:tabLst>
            </a:pPr>
            <a:r>
              <a:rPr sz="2400" dirty="0">
                <a:latin typeface="Times New Roman"/>
                <a:cs typeface="Times New Roman"/>
              </a:rPr>
              <a:t>Excessive </a:t>
            </a:r>
            <a:r>
              <a:rPr sz="2400" spc="-5" dirty="0">
                <a:latin typeface="Times New Roman"/>
                <a:cs typeface="Times New Roman"/>
              </a:rPr>
              <a:t>developing </a:t>
            </a:r>
            <a:r>
              <a:rPr sz="2400" spc="-10" dirty="0">
                <a:latin typeface="Times New Roman"/>
                <a:cs typeface="Times New Roman"/>
              </a:rPr>
              <a:t>time </a:t>
            </a:r>
            <a:r>
              <a:rPr sz="2400" dirty="0">
                <a:latin typeface="Times New Roman"/>
                <a:cs typeface="Times New Roman"/>
              </a:rPr>
              <a:t>is </a:t>
            </a:r>
            <a:r>
              <a:rPr sz="2400" spc="-5" dirty="0">
                <a:latin typeface="Times New Roman"/>
                <a:cs typeface="Times New Roman"/>
              </a:rPr>
              <a:t>seldom </a:t>
            </a:r>
            <a:r>
              <a:rPr sz="2400" dirty="0">
                <a:latin typeface="Times New Roman"/>
                <a:cs typeface="Times New Roman"/>
              </a:rPr>
              <a:t>necessary and </a:t>
            </a:r>
            <a:r>
              <a:rPr sz="2400" spc="-5" dirty="0">
                <a:latin typeface="Times New Roman"/>
                <a:cs typeface="Times New Roman"/>
              </a:rPr>
              <a:t>usually  </a:t>
            </a:r>
            <a:r>
              <a:rPr sz="2400" dirty="0">
                <a:latin typeface="Times New Roman"/>
                <a:cs typeface="Times New Roman"/>
              </a:rPr>
              <a:t>results in </a:t>
            </a:r>
            <a:r>
              <a:rPr sz="2400" spc="-5" dirty="0">
                <a:latin typeface="Times New Roman"/>
                <a:cs typeface="Times New Roman"/>
              </a:rPr>
              <a:t>excessive bleeding </a:t>
            </a:r>
            <a:r>
              <a:rPr sz="2400" dirty="0">
                <a:latin typeface="Times New Roman"/>
                <a:cs typeface="Times New Roman"/>
              </a:rPr>
              <a:t>of </a:t>
            </a:r>
            <a:r>
              <a:rPr sz="2400" spc="-5" dirty="0">
                <a:latin typeface="Times New Roman"/>
                <a:cs typeface="Times New Roman"/>
              </a:rPr>
              <a:t>indications, which </a:t>
            </a:r>
            <a:r>
              <a:rPr sz="2400" dirty="0">
                <a:latin typeface="Times New Roman"/>
                <a:cs typeface="Times New Roman"/>
              </a:rPr>
              <a:t>can </a:t>
            </a:r>
            <a:r>
              <a:rPr sz="2400" spc="-5" dirty="0">
                <a:latin typeface="Times New Roman"/>
                <a:cs typeface="Times New Roman"/>
              </a:rPr>
              <a:t>obscure  </a:t>
            </a:r>
            <a:r>
              <a:rPr sz="2400" dirty="0">
                <a:latin typeface="Times New Roman"/>
                <a:cs typeface="Times New Roman"/>
              </a:rPr>
              <a:t>flaw</a:t>
            </a:r>
            <a:r>
              <a:rPr sz="2400" spc="-10" dirty="0">
                <a:latin typeface="Times New Roman"/>
                <a:cs typeface="Times New Roman"/>
              </a:rPr>
              <a:t> </a:t>
            </a:r>
            <a:r>
              <a:rPr sz="2400" dirty="0">
                <a:latin typeface="Times New Roman"/>
                <a:cs typeface="Times New Roman"/>
              </a:rPr>
              <a:t>delineation.</a:t>
            </a:r>
            <a:endParaRPr sz="2400">
              <a:latin typeface="Times New Roman"/>
              <a:cs typeface="Times New Roman"/>
            </a:endParaRPr>
          </a:p>
        </p:txBody>
      </p:sp>
    </p:spTree>
    <p:extLst>
      <p:ext uri="{BB962C8B-B14F-4D97-AF65-F5344CB8AC3E}">
        <p14:creationId xmlns:p14="http://schemas.microsoft.com/office/powerpoint/2010/main" val="1565041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76780" y="160725"/>
            <a:ext cx="2793365" cy="635000"/>
          </a:xfrm>
          <a:prstGeom prst="rect">
            <a:avLst/>
          </a:prstGeom>
        </p:spPr>
        <p:txBody>
          <a:bodyPr vert="horz" wrap="square" lIns="0" tIns="12065" rIns="0" bIns="0" rtlCol="0">
            <a:spAutoFit/>
          </a:bodyPr>
          <a:lstStyle/>
          <a:p>
            <a:pPr marL="12700">
              <a:lnSpc>
                <a:spcPct val="100000"/>
              </a:lnSpc>
              <a:spcBef>
                <a:spcPts val="95"/>
              </a:spcBef>
            </a:pPr>
            <a:r>
              <a:rPr b="1" spc="-5" dirty="0">
                <a:latin typeface="Times New Roman"/>
                <a:cs typeface="Times New Roman"/>
              </a:rPr>
              <a:t>7.</a:t>
            </a:r>
            <a:r>
              <a:rPr b="1" spc="-85" dirty="0">
                <a:latin typeface="Times New Roman"/>
                <a:cs typeface="Times New Roman"/>
              </a:rPr>
              <a:t> </a:t>
            </a:r>
            <a:r>
              <a:rPr b="1" dirty="0">
                <a:latin typeface="Times New Roman"/>
                <a:cs typeface="Times New Roman"/>
              </a:rPr>
              <a:t>Inspection</a:t>
            </a:r>
          </a:p>
        </p:txBody>
      </p:sp>
      <p:sp>
        <p:nvSpPr>
          <p:cNvPr id="3" name="object 3"/>
          <p:cNvSpPr txBox="1"/>
          <p:nvPr/>
        </p:nvSpPr>
        <p:spPr>
          <a:xfrm>
            <a:off x="307340" y="853177"/>
            <a:ext cx="8760460" cy="330835"/>
          </a:xfrm>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4965" algn="l"/>
                <a:tab pos="355600" algn="l"/>
              </a:tabLst>
            </a:pPr>
            <a:r>
              <a:rPr sz="2000" spc="-5" dirty="0">
                <a:latin typeface="Times New Roman"/>
                <a:cs typeface="Times New Roman"/>
              </a:rPr>
              <a:t>Inspection</a:t>
            </a:r>
            <a:r>
              <a:rPr sz="2000" spc="105" dirty="0">
                <a:latin typeface="Times New Roman"/>
                <a:cs typeface="Times New Roman"/>
              </a:rPr>
              <a:t> </a:t>
            </a:r>
            <a:r>
              <a:rPr sz="2000" spc="-10" dirty="0">
                <a:latin typeface="Times New Roman"/>
                <a:cs typeface="Times New Roman"/>
              </a:rPr>
              <a:t>is</a:t>
            </a:r>
            <a:r>
              <a:rPr sz="2000" spc="90" dirty="0">
                <a:latin typeface="Times New Roman"/>
                <a:cs typeface="Times New Roman"/>
              </a:rPr>
              <a:t> </a:t>
            </a:r>
            <a:r>
              <a:rPr sz="2000" spc="-5" dirty="0">
                <a:latin typeface="Times New Roman"/>
                <a:cs typeface="Times New Roman"/>
              </a:rPr>
              <a:t>then</a:t>
            </a:r>
            <a:r>
              <a:rPr sz="2000" spc="90" dirty="0">
                <a:latin typeface="Times New Roman"/>
                <a:cs typeface="Times New Roman"/>
              </a:rPr>
              <a:t> </a:t>
            </a:r>
            <a:r>
              <a:rPr sz="2000" spc="-5" dirty="0">
                <a:latin typeface="Times New Roman"/>
                <a:cs typeface="Times New Roman"/>
              </a:rPr>
              <a:t>performed</a:t>
            </a:r>
            <a:r>
              <a:rPr sz="2000" spc="90" dirty="0">
                <a:latin typeface="Times New Roman"/>
                <a:cs typeface="Times New Roman"/>
              </a:rPr>
              <a:t> </a:t>
            </a:r>
            <a:r>
              <a:rPr sz="2000" spc="-5" dirty="0">
                <a:latin typeface="Times New Roman"/>
                <a:cs typeface="Times New Roman"/>
              </a:rPr>
              <a:t>under</a:t>
            </a:r>
            <a:r>
              <a:rPr sz="2000" spc="100" dirty="0">
                <a:latin typeface="Times New Roman"/>
                <a:cs typeface="Times New Roman"/>
              </a:rPr>
              <a:t> </a:t>
            </a:r>
            <a:r>
              <a:rPr sz="2000" spc="-5" dirty="0">
                <a:latin typeface="Times New Roman"/>
                <a:cs typeface="Times New Roman"/>
              </a:rPr>
              <a:t>appropriate</a:t>
            </a:r>
            <a:r>
              <a:rPr sz="2000" spc="85" dirty="0">
                <a:latin typeface="Times New Roman"/>
                <a:cs typeface="Times New Roman"/>
              </a:rPr>
              <a:t> </a:t>
            </a:r>
            <a:r>
              <a:rPr sz="2000" spc="-5" dirty="0">
                <a:latin typeface="Times New Roman"/>
                <a:cs typeface="Times New Roman"/>
              </a:rPr>
              <a:t>lighting</a:t>
            </a:r>
            <a:r>
              <a:rPr sz="2000" spc="95" dirty="0">
                <a:latin typeface="Times New Roman"/>
                <a:cs typeface="Times New Roman"/>
              </a:rPr>
              <a:t> </a:t>
            </a:r>
            <a:r>
              <a:rPr sz="2000" spc="-5" dirty="0">
                <a:latin typeface="Times New Roman"/>
                <a:cs typeface="Times New Roman"/>
              </a:rPr>
              <a:t>to</a:t>
            </a:r>
            <a:r>
              <a:rPr sz="2000" spc="90" dirty="0">
                <a:latin typeface="Times New Roman"/>
                <a:cs typeface="Times New Roman"/>
              </a:rPr>
              <a:t> </a:t>
            </a:r>
            <a:r>
              <a:rPr sz="2000" dirty="0">
                <a:latin typeface="Times New Roman"/>
                <a:cs typeface="Times New Roman"/>
              </a:rPr>
              <a:t>detect</a:t>
            </a:r>
            <a:r>
              <a:rPr sz="2000" spc="80" dirty="0">
                <a:latin typeface="Times New Roman"/>
                <a:cs typeface="Times New Roman"/>
              </a:rPr>
              <a:t> </a:t>
            </a:r>
            <a:r>
              <a:rPr sz="2000" spc="-5" dirty="0">
                <a:latin typeface="Times New Roman"/>
                <a:cs typeface="Times New Roman"/>
              </a:rPr>
              <a:t>indications</a:t>
            </a:r>
            <a:r>
              <a:rPr sz="2000" spc="95" dirty="0">
                <a:latin typeface="Times New Roman"/>
                <a:cs typeface="Times New Roman"/>
              </a:rPr>
              <a:t> </a:t>
            </a:r>
            <a:r>
              <a:rPr sz="2000" spc="-5" dirty="0">
                <a:latin typeface="Times New Roman"/>
                <a:cs typeface="Times New Roman"/>
              </a:rPr>
              <a:t>from</a:t>
            </a:r>
            <a:endParaRPr sz="2000">
              <a:latin typeface="Times New Roman"/>
              <a:cs typeface="Times New Roman"/>
            </a:endParaRPr>
          </a:p>
        </p:txBody>
      </p:sp>
      <p:sp>
        <p:nvSpPr>
          <p:cNvPr id="4" name="object 4"/>
          <p:cNvSpPr txBox="1"/>
          <p:nvPr/>
        </p:nvSpPr>
        <p:spPr>
          <a:xfrm>
            <a:off x="4238374" y="1950538"/>
            <a:ext cx="4828540" cy="331470"/>
          </a:xfrm>
          <a:prstGeom prst="rect">
            <a:avLst/>
          </a:prstGeom>
        </p:spPr>
        <p:txBody>
          <a:bodyPr vert="horz" wrap="square" lIns="0" tIns="13335" rIns="0" bIns="0" rtlCol="0">
            <a:spAutoFit/>
          </a:bodyPr>
          <a:lstStyle/>
          <a:p>
            <a:pPr marL="12700">
              <a:lnSpc>
                <a:spcPct val="100000"/>
              </a:lnSpc>
              <a:spcBef>
                <a:spcPts val="105"/>
              </a:spcBef>
              <a:tabLst>
                <a:tab pos="1033780" algn="l"/>
                <a:tab pos="2126615" algn="l"/>
                <a:tab pos="2583815" algn="l"/>
                <a:tab pos="3870325" algn="l"/>
              </a:tabLst>
            </a:pPr>
            <a:r>
              <a:rPr sz="2000" spc="-5" dirty="0">
                <a:latin typeface="Times New Roman"/>
                <a:cs typeface="Times New Roman"/>
              </a:rPr>
              <a:t>properly	darkened	for	fluorescent	penetrant</a:t>
            </a:r>
            <a:endParaRPr sz="2000">
              <a:latin typeface="Times New Roman"/>
              <a:cs typeface="Times New Roman"/>
            </a:endParaRPr>
          </a:p>
        </p:txBody>
      </p:sp>
      <p:sp>
        <p:nvSpPr>
          <p:cNvPr id="5" name="object 5"/>
          <p:cNvSpPr txBox="1"/>
          <p:nvPr/>
        </p:nvSpPr>
        <p:spPr>
          <a:xfrm>
            <a:off x="307340" y="1371337"/>
            <a:ext cx="3796029" cy="1428750"/>
          </a:xfrm>
          <a:prstGeom prst="rect">
            <a:avLst/>
          </a:prstGeom>
        </p:spPr>
        <p:txBody>
          <a:bodyPr vert="horz" wrap="square" lIns="0" tIns="13335" rIns="0" bIns="0" rtlCol="0">
            <a:spAutoFit/>
          </a:bodyPr>
          <a:lstStyle/>
          <a:p>
            <a:pPr marL="355600">
              <a:lnSpc>
                <a:spcPct val="100000"/>
              </a:lnSpc>
              <a:spcBef>
                <a:spcPts val="105"/>
              </a:spcBef>
            </a:pPr>
            <a:r>
              <a:rPr sz="2000" dirty="0">
                <a:latin typeface="Times New Roman"/>
                <a:cs typeface="Times New Roman"/>
              </a:rPr>
              <a:t>any flaws which </a:t>
            </a:r>
            <a:r>
              <a:rPr sz="2000" spc="-10" dirty="0">
                <a:latin typeface="Times New Roman"/>
                <a:cs typeface="Times New Roman"/>
              </a:rPr>
              <a:t>may </a:t>
            </a:r>
            <a:r>
              <a:rPr sz="2000" dirty="0">
                <a:latin typeface="Times New Roman"/>
                <a:cs typeface="Times New Roman"/>
              </a:rPr>
              <a:t>be</a:t>
            </a:r>
            <a:r>
              <a:rPr sz="2000" spc="-65" dirty="0">
                <a:latin typeface="Times New Roman"/>
                <a:cs typeface="Times New Roman"/>
              </a:rPr>
              <a:t> </a:t>
            </a:r>
            <a:r>
              <a:rPr sz="2000" dirty="0">
                <a:latin typeface="Times New Roman"/>
                <a:cs typeface="Times New Roman"/>
              </a:rPr>
              <a:t>present.</a:t>
            </a:r>
            <a:endParaRPr sz="2000">
              <a:latin typeface="Times New Roman"/>
              <a:cs typeface="Times New Roman"/>
            </a:endParaRPr>
          </a:p>
          <a:p>
            <a:pPr>
              <a:lnSpc>
                <a:spcPct val="100000"/>
              </a:lnSpc>
              <a:spcBef>
                <a:spcPts val="30"/>
              </a:spcBef>
            </a:pPr>
            <a:endParaRPr sz="1850">
              <a:latin typeface="Times New Roman"/>
              <a:cs typeface="Times New Roman"/>
            </a:endParaRPr>
          </a:p>
          <a:p>
            <a:pPr marL="355600" indent="-342900">
              <a:lnSpc>
                <a:spcPct val="100000"/>
              </a:lnSpc>
              <a:spcBef>
                <a:spcPts val="5"/>
              </a:spcBef>
              <a:buFont typeface="Arial"/>
              <a:buChar char="•"/>
              <a:tabLst>
                <a:tab pos="354965" algn="l"/>
                <a:tab pos="355600" algn="l"/>
                <a:tab pos="915035" algn="l"/>
                <a:tab pos="2118995" algn="l"/>
                <a:tab pos="2702560" algn="l"/>
                <a:tab pos="3540760" algn="l"/>
              </a:tabLst>
            </a:pPr>
            <a:r>
              <a:rPr sz="2000" dirty="0">
                <a:latin typeface="Times New Roman"/>
                <a:cs typeface="Times New Roman"/>
              </a:rPr>
              <a:t>The	</a:t>
            </a:r>
            <a:r>
              <a:rPr sz="2000" spc="-20" dirty="0">
                <a:latin typeface="Times New Roman"/>
                <a:cs typeface="Times New Roman"/>
              </a:rPr>
              <a:t>i</a:t>
            </a:r>
            <a:r>
              <a:rPr sz="2000" dirty="0">
                <a:latin typeface="Times New Roman"/>
                <a:cs typeface="Times New Roman"/>
              </a:rPr>
              <a:t>n</a:t>
            </a:r>
            <a:r>
              <a:rPr sz="2000" spc="-10" dirty="0">
                <a:latin typeface="Times New Roman"/>
                <a:cs typeface="Times New Roman"/>
              </a:rPr>
              <a:t>s</a:t>
            </a:r>
            <a:r>
              <a:rPr sz="2000" dirty="0">
                <a:latin typeface="Times New Roman"/>
                <a:cs typeface="Times New Roman"/>
              </a:rPr>
              <a:t>pec</a:t>
            </a:r>
            <a:r>
              <a:rPr sz="2000" spc="-10" dirty="0">
                <a:latin typeface="Times New Roman"/>
                <a:cs typeface="Times New Roman"/>
              </a:rPr>
              <a:t>t</a:t>
            </a:r>
            <a:r>
              <a:rPr sz="2000" spc="-20" dirty="0">
                <a:latin typeface="Times New Roman"/>
                <a:cs typeface="Times New Roman"/>
              </a:rPr>
              <a:t>i</a:t>
            </a:r>
            <a:r>
              <a:rPr sz="2000" spc="-10" dirty="0">
                <a:latin typeface="Times New Roman"/>
                <a:cs typeface="Times New Roman"/>
              </a:rPr>
              <a:t>o</a:t>
            </a:r>
            <a:r>
              <a:rPr sz="2000" dirty="0">
                <a:latin typeface="Times New Roman"/>
                <a:cs typeface="Times New Roman"/>
              </a:rPr>
              <a:t>n	</a:t>
            </a:r>
            <a:r>
              <a:rPr sz="2000" spc="-15" dirty="0">
                <a:latin typeface="Times New Roman"/>
                <a:cs typeface="Times New Roman"/>
              </a:rPr>
              <a:t>a</a:t>
            </a:r>
            <a:r>
              <a:rPr sz="2000" dirty="0">
                <a:latin typeface="Times New Roman"/>
                <a:cs typeface="Times New Roman"/>
              </a:rPr>
              <a:t>rea	</a:t>
            </a:r>
            <a:r>
              <a:rPr sz="2000" spc="-15" dirty="0">
                <a:latin typeface="Times New Roman"/>
                <a:cs typeface="Times New Roman"/>
              </a:rPr>
              <a:t>s</a:t>
            </a:r>
            <a:r>
              <a:rPr sz="2000" dirty="0">
                <a:latin typeface="Times New Roman"/>
                <a:cs typeface="Times New Roman"/>
              </a:rPr>
              <a:t>hou</a:t>
            </a:r>
            <a:r>
              <a:rPr sz="2000" spc="-20" dirty="0">
                <a:latin typeface="Times New Roman"/>
                <a:cs typeface="Times New Roman"/>
              </a:rPr>
              <a:t>l</a:t>
            </a:r>
            <a:r>
              <a:rPr sz="2000" dirty="0">
                <a:latin typeface="Times New Roman"/>
                <a:cs typeface="Times New Roman"/>
              </a:rPr>
              <a:t>d	be</a:t>
            </a:r>
            <a:endParaRPr sz="2000">
              <a:latin typeface="Times New Roman"/>
              <a:cs typeface="Times New Roman"/>
            </a:endParaRPr>
          </a:p>
          <a:p>
            <a:pPr marL="355600">
              <a:lnSpc>
                <a:spcPct val="100000"/>
              </a:lnSpc>
              <a:spcBef>
                <a:spcPts val="1680"/>
              </a:spcBef>
            </a:pPr>
            <a:r>
              <a:rPr sz="2000" dirty="0">
                <a:latin typeface="Times New Roman"/>
                <a:cs typeface="Times New Roman"/>
              </a:rPr>
              <a:t>inspection.</a:t>
            </a:r>
            <a:endParaRPr sz="2000">
              <a:latin typeface="Times New Roman"/>
              <a:cs typeface="Times New Roman"/>
            </a:endParaRPr>
          </a:p>
        </p:txBody>
      </p:sp>
      <p:sp>
        <p:nvSpPr>
          <p:cNvPr id="6" name="object 6"/>
          <p:cNvSpPr txBox="1"/>
          <p:nvPr/>
        </p:nvSpPr>
        <p:spPr>
          <a:xfrm>
            <a:off x="205740" y="3048124"/>
            <a:ext cx="8973185" cy="3562985"/>
          </a:xfrm>
          <a:prstGeom prst="rect">
            <a:avLst/>
          </a:prstGeom>
        </p:spPr>
        <p:txBody>
          <a:bodyPr vert="horz" wrap="square" lIns="0" tIns="13335" rIns="0" bIns="0" rtlCol="0">
            <a:spAutoFit/>
          </a:bodyPr>
          <a:lstStyle/>
          <a:p>
            <a:pPr marL="457200" indent="-342900">
              <a:lnSpc>
                <a:spcPct val="100000"/>
              </a:lnSpc>
              <a:spcBef>
                <a:spcPts val="105"/>
              </a:spcBef>
              <a:buFont typeface="Arial"/>
              <a:buChar char="•"/>
              <a:tabLst>
                <a:tab pos="456565" algn="l"/>
                <a:tab pos="457200" algn="l"/>
              </a:tabLst>
            </a:pPr>
            <a:r>
              <a:rPr sz="2000" spc="-5" dirty="0">
                <a:latin typeface="Times New Roman"/>
                <a:cs typeface="Times New Roman"/>
              </a:rPr>
              <a:t>Recommended</a:t>
            </a:r>
            <a:r>
              <a:rPr sz="2000" spc="180" dirty="0">
                <a:latin typeface="Times New Roman"/>
                <a:cs typeface="Times New Roman"/>
              </a:rPr>
              <a:t> </a:t>
            </a:r>
            <a:r>
              <a:rPr sz="2000" dirty="0">
                <a:latin typeface="Times New Roman"/>
                <a:cs typeface="Times New Roman"/>
              </a:rPr>
              <a:t>black</a:t>
            </a:r>
            <a:r>
              <a:rPr sz="2000" spc="195" dirty="0">
                <a:latin typeface="Times New Roman"/>
                <a:cs typeface="Times New Roman"/>
              </a:rPr>
              <a:t> </a:t>
            </a:r>
            <a:r>
              <a:rPr sz="2000" spc="-10" dirty="0">
                <a:latin typeface="Times New Roman"/>
                <a:cs typeface="Times New Roman"/>
              </a:rPr>
              <a:t>light</a:t>
            </a:r>
            <a:r>
              <a:rPr sz="2000" spc="190" dirty="0">
                <a:latin typeface="Times New Roman"/>
                <a:cs typeface="Times New Roman"/>
              </a:rPr>
              <a:t> </a:t>
            </a:r>
            <a:r>
              <a:rPr sz="2000" spc="-5" dirty="0">
                <a:latin typeface="Times New Roman"/>
                <a:cs typeface="Times New Roman"/>
              </a:rPr>
              <a:t>intensity</a:t>
            </a:r>
            <a:r>
              <a:rPr sz="2000" spc="175" dirty="0">
                <a:latin typeface="Times New Roman"/>
                <a:cs typeface="Times New Roman"/>
              </a:rPr>
              <a:t> </a:t>
            </a:r>
            <a:r>
              <a:rPr sz="2000" spc="-10" dirty="0">
                <a:latin typeface="Times New Roman"/>
                <a:cs typeface="Times New Roman"/>
              </a:rPr>
              <a:t>is</a:t>
            </a:r>
            <a:r>
              <a:rPr sz="2000" spc="185" dirty="0">
                <a:latin typeface="Times New Roman"/>
                <a:cs typeface="Times New Roman"/>
              </a:rPr>
              <a:t> </a:t>
            </a:r>
            <a:r>
              <a:rPr sz="2000" dirty="0">
                <a:latin typeface="Times New Roman"/>
                <a:cs typeface="Times New Roman"/>
              </a:rPr>
              <a:t>1000</a:t>
            </a:r>
            <a:r>
              <a:rPr sz="2000" spc="175" dirty="0">
                <a:latin typeface="Times New Roman"/>
                <a:cs typeface="Times New Roman"/>
              </a:rPr>
              <a:t> </a:t>
            </a:r>
            <a:r>
              <a:rPr sz="2000" spc="-5" dirty="0">
                <a:latin typeface="Times New Roman"/>
                <a:cs typeface="Times New Roman"/>
              </a:rPr>
              <a:t>to</a:t>
            </a:r>
            <a:r>
              <a:rPr sz="2000" spc="195" dirty="0">
                <a:latin typeface="Times New Roman"/>
                <a:cs typeface="Times New Roman"/>
              </a:rPr>
              <a:t> </a:t>
            </a:r>
            <a:r>
              <a:rPr sz="2000" spc="-5" dirty="0">
                <a:latin typeface="Times New Roman"/>
                <a:cs typeface="Times New Roman"/>
              </a:rPr>
              <a:t>1600</a:t>
            </a:r>
            <a:r>
              <a:rPr sz="2000" spc="185" dirty="0">
                <a:latin typeface="Times New Roman"/>
                <a:cs typeface="Times New Roman"/>
              </a:rPr>
              <a:t> </a:t>
            </a:r>
            <a:r>
              <a:rPr sz="2000" dirty="0">
                <a:latin typeface="Times New Roman"/>
                <a:cs typeface="Times New Roman"/>
              </a:rPr>
              <a:t>W/cm</a:t>
            </a:r>
            <a:r>
              <a:rPr sz="1950" baseline="25641" dirty="0">
                <a:latin typeface="Times New Roman"/>
                <a:cs typeface="Times New Roman"/>
              </a:rPr>
              <a:t>2</a:t>
            </a:r>
            <a:r>
              <a:rPr sz="2000" dirty="0">
                <a:latin typeface="Times New Roman"/>
                <a:cs typeface="Times New Roman"/>
              </a:rPr>
              <a:t>.</a:t>
            </a:r>
            <a:r>
              <a:rPr sz="2000" spc="190" dirty="0">
                <a:latin typeface="Times New Roman"/>
                <a:cs typeface="Times New Roman"/>
              </a:rPr>
              <a:t> </a:t>
            </a:r>
            <a:r>
              <a:rPr sz="2000" spc="-5" dirty="0">
                <a:latin typeface="Times New Roman"/>
                <a:cs typeface="Times New Roman"/>
              </a:rPr>
              <a:t>The</a:t>
            </a:r>
            <a:r>
              <a:rPr sz="2000" spc="190" dirty="0">
                <a:latin typeface="Times New Roman"/>
                <a:cs typeface="Times New Roman"/>
              </a:rPr>
              <a:t> </a:t>
            </a:r>
            <a:r>
              <a:rPr sz="2000" spc="-5" dirty="0">
                <a:latin typeface="Times New Roman"/>
                <a:cs typeface="Times New Roman"/>
              </a:rPr>
              <a:t>intensity</a:t>
            </a:r>
            <a:r>
              <a:rPr sz="2000" spc="195" dirty="0">
                <a:latin typeface="Times New Roman"/>
                <a:cs typeface="Times New Roman"/>
              </a:rPr>
              <a:t> </a:t>
            </a:r>
            <a:r>
              <a:rPr sz="2000" spc="-5" dirty="0">
                <a:latin typeface="Times New Roman"/>
                <a:cs typeface="Times New Roman"/>
              </a:rPr>
              <a:t>of</a:t>
            </a:r>
            <a:r>
              <a:rPr sz="2000" spc="185" dirty="0">
                <a:latin typeface="Times New Roman"/>
                <a:cs typeface="Times New Roman"/>
              </a:rPr>
              <a:t> </a:t>
            </a:r>
            <a:r>
              <a:rPr sz="2000" spc="-5" dirty="0">
                <a:latin typeface="Times New Roman"/>
                <a:cs typeface="Times New Roman"/>
              </a:rPr>
              <a:t>the</a:t>
            </a:r>
            <a:endParaRPr sz="2000">
              <a:latin typeface="Times New Roman"/>
              <a:cs typeface="Times New Roman"/>
            </a:endParaRPr>
          </a:p>
          <a:p>
            <a:pPr marL="457200">
              <a:lnSpc>
                <a:spcPct val="100000"/>
              </a:lnSpc>
              <a:spcBef>
                <a:spcPts val="1680"/>
              </a:spcBef>
            </a:pPr>
            <a:r>
              <a:rPr sz="2000" dirty="0">
                <a:latin typeface="Times New Roman"/>
                <a:cs typeface="Times New Roman"/>
              </a:rPr>
              <a:t>black light should be allowed </a:t>
            </a:r>
            <a:r>
              <a:rPr sz="2000" spc="-5" dirty="0">
                <a:latin typeface="Times New Roman"/>
                <a:cs typeface="Times New Roman"/>
              </a:rPr>
              <a:t>to </a:t>
            </a:r>
            <a:r>
              <a:rPr sz="2000" dirty="0">
                <a:latin typeface="Times New Roman"/>
                <a:cs typeface="Times New Roman"/>
              </a:rPr>
              <a:t>warm up prior </a:t>
            </a:r>
            <a:r>
              <a:rPr sz="2000" spc="-5" dirty="0">
                <a:latin typeface="Times New Roman"/>
                <a:cs typeface="Times New Roman"/>
              </a:rPr>
              <a:t>to </a:t>
            </a:r>
            <a:r>
              <a:rPr sz="2000" dirty="0">
                <a:latin typeface="Times New Roman"/>
                <a:cs typeface="Times New Roman"/>
              </a:rPr>
              <a:t>use--generally for about 10</a:t>
            </a:r>
            <a:r>
              <a:rPr sz="2000" spc="-254" dirty="0">
                <a:latin typeface="Times New Roman"/>
                <a:cs typeface="Times New Roman"/>
              </a:rPr>
              <a:t> </a:t>
            </a:r>
            <a:r>
              <a:rPr sz="2000" spc="-5" dirty="0">
                <a:latin typeface="Times New Roman"/>
                <a:cs typeface="Times New Roman"/>
              </a:rPr>
              <a:t>min.</a:t>
            </a:r>
            <a:endParaRPr sz="2000">
              <a:latin typeface="Times New Roman"/>
              <a:cs typeface="Times New Roman"/>
            </a:endParaRPr>
          </a:p>
          <a:p>
            <a:pPr>
              <a:lnSpc>
                <a:spcPct val="100000"/>
              </a:lnSpc>
              <a:spcBef>
                <a:spcPts val="30"/>
              </a:spcBef>
            </a:pPr>
            <a:endParaRPr sz="1850">
              <a:latin typeface="Times New Roman"/>
              <a:cs typeface="Times New Roman"/>
            </a:endParaRPr>
          </a:p>
          <a:p>
            <a:pPr marL="457200" indent="-342900">
              <a:lnSpc>
                <a:spcPct val="100000"/>
              </a:lnSpc>
              <a:buFont typeface="Arial"/>
              <a:buChar char="•"/>
              <a:tabLst>
                <a:tab pos="456565" algn="l"/>
                <a:tab pos="457200" algn="l"/>
              </a:tabLst>
            </a:pPr>
            <a:r>
              <a:rPr sz="2000" dirty="0">
                <a:latin typeface="Times New Roman"/>
                <a:cs typeface="Times New Roman"/>
              </a:rPr>
              <a:t>White</a:t>
            </a:r>
            <a:r>
              <a:rPr sz="2000" spc="114" dirty="0">
                <a:latin typeface="Times New Roman"/>
                <a:cs typeface="Times New Roman"/>
              </a:rPr>
              <a:t> </a:t>
            </a:r>
            <a:r>
              <a:rPr sz="2000" spc="-10" dirty="0">
                <a:latin typeface="Times New Roman"/>
                <a:cs typeface="Times New Roman"/>
              </a:rPr>
              <a:t>light</a:t>
            </a:r>
            <a:r>
              <a:rPr sz="2000" spc="114" dirty="0">
                <a:latin typeface="Times New Roman"/>
                <a:cs typeface="Times New Roman"/>
              </a:rPr>
              <a:t> </a:t>
            </a:r>
            <a:r>
              <a:rPr sz="2000" spc="-5" dirty="0">
                <a:latin typeface="Times New Roman"/>
                <a:cs typeface="Times New Roman"/>
              </a:rPr>
              <a:t>intensity</a:t>
            </a:r>
            <a:r>
              <a:rPr sz="2000" spc="110" dirty="0">
                <a:latin typeface="Times New Roman"/>
                <a:cs typeface="Times New Roman"/>
              </a:rPr>
              <a:t> </a:t>
            </a:r>
            <a:r>
              <a:rPr sz="2000" spc="-5" dirty="0">
                <a:latin typeface="Times New Roman"/>
                <a:cs typeface="Times New Roman"/>
              </a:rPr>
              <a:t>should</a:t>
            </a:r>
            <a:r>
              <a:rPr sz="2000" spc="120" dirty="0">
                <a:latin typeface="Times New Roman"/>
                <a:cs typeface="Times New Roman"/>
              </a:rPr>
              <a:t> </a:t>
            </a:r>
            <a:r>
              <a:rPr sz="2000" dirty="0">
                <a:latin typeface="Times New Roman"/>
                <a:cs typeface="Times New Roman"/>
              </a:rPr>
              <a:t>not</a:t>
            </a:r>
            <a:r>
              <a:rPr sz="2000" spc="114" dirty="0">
                <a:latin typeface="Times New Roman"/>
                <a:cs typeface="Times New Roman"/>
              </a:rPr>
              <a:t> </a:t>
            </a:r>
            <a:r>
              <a:rPr sz="2000" spc="-5" dirty="0">
                <a:latin typeface="Times New Roman"/>
                <a:cs typeface="Times New Roman"/>
              </a:rPr>
              <a:t>exceed</a:t>
            </a:r>
            <a:r>
              <a:rPr sz="2000" spc="125" dirty="0">
                <a:latin typeface="Times New Roman"/>
                <a:cs typeface="Times New Roman"/>
              </a:rPr>
              <a:t> </a:t>
            </a:r>
            <a:r>
              <a:rPr sz="2000" dirty="0">
                <a:latin typeface="Times New Roman"/>
                <a:cs typeface="Times New Roman"/>
              </a:rPr>
              <a:t>20</a:t>
            </a:r>
            <a:r>
              <a:rPr sz="2000" spc="110" dirty="0">
                <a:latin typeface="Times New Roman"/>
                <a:cs typeface="Times New Roman"/>
              </a:rPr>
              <a:t> </a:t>
            </a:r>
            <a:r>
              <a:rPr sz="2000" spc="-5" dirty="0">
                <a:latin typeface="Times New Roman"/>
                <a:cs typeface="Times New Roman"/>
              </a:rPr>
              <a:t>lx</a:t>
            </a:r>
            <a:r>
              <a:rPr sz="2000" spc="120" dirty="0">
                <a:latin typeface="Times New Roman"/>
                <a:cs typeface="Times New Roman"/>
              </a:rPr>
              <a:t> </a:t>
            </a:r>
            <a:r>
              <a:rPr sz="2000" spc="-5" dirty="0">
                <a:latin typeface="Times New Roman"/>
                <a:cs typeface="Times New Roman"/>
              </a:rPr>
              <a:t>(2</a:t>
            </a:r>
            <a:r>
              <a:rPr sz="2000" spc="114" dirty="0">
                <a:latin typeface="Times New Roman"/>
                <a:cs typeface="Times New Roman"/>
              </a:rPr>
              <a:t> </a:t>
            </a:r>
            <a:r>
              <a:rPr sz="2000" spc="-5" dirty="0">
                <a:latin typeface="Times New Roman"/>
                <a:cs typeface="Times New Roman"/>
              </a:rPr>
              <a:t>ftc)</a:t>
            </a:r>
            <a:r>
              <a:rPr sz="2000" spc="120" dirty="0">
                <a:latin typeface="Times New Roman"/>
                <a:cs typeface="Times New Roman"/>
              </a:rPr>
              <a:t> </a:t>
            </a:r>
            <a:r>
              <a:rPr sz="2000" spc="-5" dirty="0">
                <a:latin typeface="Times New Roman"/>
                <a:cs typeface="Times New Roman"/>
              </a:rPr>
              <a:t>to</a:t>
            </a:r>
            <a:r>
              <a:rPr sz="2000" spc="120" dirty="0">
                <a:latin typeface="Times New Roman"/>
                <a:cs typeface="Times New Roman"/>
              </a:rPr>
              <a:t> </a:t>
            </a:r>
            <a:r>
              <a:rPr sz="2000" spc="-5" dirty="0">
                <a:latin typeface="Times New Roman"/>
                <a:cs typeface="Times New Roman"/>
              </a:rPr>
              <a:t>ensure</a:t>
            </a:r>
            <a:r>
              <a:rPr sz="2000" spc="120" dirty="0">
                <a:latin typeface="Times New Roman"/>
                <a:cs typeface="Times New Roman"/>
              </a:rPr>
              <a:t> </a:t>
            </a:r>
            <a:r>
              <a:rPr sz="2000" dirty="0">
                <a:latin typeface="Times New Roman"/>
                <a:cs typeface="Times New Roman"/>
              </a:rPr>
              <a:t>the</a:t>
            </a:r>
            <a:r>
              <a:rPr sz="2000" spc="110" dirty="0">
                <a:latin typeface="Times New Roman"/>
                <a:cs typeface="Times New Roman"/>
              </a:rPr>
              <a:t> </a:t>
            </a:r>
            <a:r>
              <a:rPr sz="2000" spc="-5" dirty="0">
                <a:latin typeface="Times New Roman"/>
                <a:cs typeface="Times New Roman"/>
              </a:rPr>
              <a:t>best</a:t>
            </a:r>
            <a:r>
              <a:rPr sz="2000" spc="110" dirty="0">
                <a:latin typeface="Times New Roman"/>
                <a:cs typeface="Times New Roman"/>
              </a:rPr>
              <a:t> </a:t>
            </a:r>
            <a:r>
              <a:rPr sz="2000" spc="-5" dirty="0">
                <a:latin typeface="Times New Roman"/>
                <a:cs typeface="Times New Roman"/>
              </a:rPr>
              <a:t>inspection</a:t>
            </a:r>
            <a:endParaRPr sz="2000">
              <a:latin typeface="Times New Roman"/>
              <a:cs typeface="Times New Roman"/>
            </a:endParaRPr>
          </a:p>
          <a:p>
            <a:pPr marL="457200">
              <a:lnSpc>
                <a:spcPct val="100000"/>
              </a:lnSpc>
              <a:spcBef>
                <a:spcPts val="1685"/>
              </a:spcBef>
            </a:pPr>
            <a:r>
              <a:rPr sz="2000" dirty="0">
                <a:latin typeface="Times New Roman"/>
                <a:cs typeface="Times New Roman"/>
              </a:rPr>
              <a:t>environment.</a:t>
            </a:r>
            <a:endParaRPr sz="2000">
              <a:latin typeface="Times New Roman"/>
              <a:cs typeface="Times New Roman"/>
            </a:endParaRPr>
          </a:p>
          <a:p>
            <a:pPr marL="456565" marR="116839" indent="-342900" algn="just">
              <a:lnSpc>
                <a:spcPct val="170000"/>
              </a:lnSpc>
              <a:spcBef>
                <a:spcPts val="480"/>
              </a:spcBef>
              <a:buFont typeface="Arial"/>
              <a:buChar char="•"/>
              <a:tabLst>
                <a:tab pos="457200" algn="l"/>
              </a:tabLst>
            </a:pPr>
            <a:r>
              <a:rPr sz="2000" spc="-10" dirty="0">
                <a:latin typeface="Times New Roman"/>
                <a:cs typeface="Times New Roman"/>
              </a:rPr>
              <a:t>Visible-penetrant systems </a:t>
            </a:r>
            <a:r>
              <a:rPr sz="2000" spc="-5" dirty="0">
                <a:latin typeface="Times New Roman"/>
                <a:cs typeface="Times New Roman"/>
              </a:rPr>
              <a:t>provide vivid red indications </a:t>
            </a:r>
            <a:r>
              <a:rPr sz="2000" spc="-10" dirty="0">
                <a:latin typeface="Times New Roman"/>
                <a:cs typeface="Times New Roman"/>
              </a:rPr>
              <a:t>that </a:t>
            </a:r>
            <a:r>
              <a:rPr sz="2000" spc="-5" dirty="0">
                <a:latin typeface="Times New Roman"/>
                <a:cs typeface="Times New Roman"/>
              </a:rPr>
              <a:t>can </a:t>
            </a:r>
            <a:r>
              <a:rPr sz="2000" dirty="0">
                <a:latin typeface="Times New Roman"/>
                <a:cs typeface="Times New Roman"/>
              </a:rPr>
              <a:t>be seen </a:t>
            </a:r>
            <a:r>
              <a:rPr sz="2000" spc="-10" dirty="0">
                <a:latin typeface="Times New Roman"/>
                <a:cs typeface="Times New Roman"/>
              </a:rPr>
              <a:t>in </a:t>
            </a:r>
            <a:r>
              <a:rPr sz="2000" spc="-5" dirty="0">
                <a:latin typeface="Times New Roman"/>
                <a:cs typeface="Times New Roman"/>
              </a:rPr>
              <a:t>visible  light. Lighting intensity should </a:t>
            </a:r>
            <a:r>
              <a:rPr sz="2000" dirty="0">
                <a:latin typeface="Times New Roman"/>
                <a:cs typeface="Times New Roman"/>
              </a:rPr>
              <a:t>be </a:t>
            </a:r>
            <a:r>
              <a:rPr sz="2000" spc="-5" dirty="0">
                <a:latin typeface="Times New Roman"/>
                <a:cs typeface="Times New Roman"/>
              </a:rPr>
              <a:t>adequate to ensure proper inspection; </a:t>
            </a:r>
            <a:r>
              <a:rPr sz="2000" dirty="0">
                <a:latin typeface="Times New Roman"/>
                <a:cs typeface="Times New Roman"/>
              </a:rPr>
              <a:t>320 </a:t>
            </a:r>
            <a:r>
              <a:rPr sz="2000" spc="-20" dirty="0">
                <a:latin typeface="Times New Roman"/>
                <a:cs typeface="Times New Roman"/>
              </a:rPr>
              <a:t>to  </a:t>
            </a:r>
            <a:r>
              <a:rPr sz="2000" spc="5" dirty="0">
                <a:latin typeface="Times New Roman"/>
                <a:cs typeface="Times New Roman"/>
              </a:rPr>
              <a:t>540 </a:t>
            </a:r>
            <a:r>
              <a:rPr sz="2000" spc="-5" dirty="0">
                <a:latin typeface="Times New Roman"/>
                <a:cs typeface="Times New Roman"/>
              </a:rPr>
              <a:t>lx </a:t>
            </a:r>
            <a:r>
              <a:rPr sz="2000" dirty="0">
                <a:latin typeface="Times New Roman"/>
                <a:cs typeface="Times New Roman"/>
              </a:rPr>
              <a:t>(30 </a:t>
            </a:r>
            <a:r>
              <a:rPr sz="2000" spc="-5" dirty="0">
                <a:latin typeface="Times New Roman"/>
                <a:cs typeface="Times New Roman"/>
              </a:rPr>
              <a:t>to </a:t>
            </a:r>
            <a:r>
              <a:rPr sz="2000" dirty="0">
                <a:latin typeface="Times New Roman"/>
                <a:cs typeface="Times New Roman"/>
              </a:rPr>
              <a:t>50 ftc) </a:t>
            </a:r>
            <a:r>
              <a:rPr sz="2000" spc="-5" dirty="0">
                <a:latin typeface="Times New Roman"/>
                <a:cs typeface="Times New Roman"/>
              </a:rPr>
              <a:t>is</a:t>
            </a:r>
            <a:r>
              <a:rPr sz="2000" spc="-95" dirty="0">
                <a:latin typeface="Times New Roman"/>
                <a:cs typeface="Times New Roman"/>
              </a:rPr>
              <a:t> </a:t>
            </a:r>
            <a:r>
              <a:rPr sz="2000" spc="-5" dirty="0">
                <a:latin typeface="Times New Roman"/>
                <a:cs typeface="Times New Roman"/>
              </a:rPr>
              <a:t>recommended.</a:t>
            </a:r>
            <a:endParaRPr sz="2000">
              <a:latin typeface="Times New Roman"/>
              <a:cs typeface="Times New Roman"/>
            </a:endParaRPr>
          </a:p>
        </p:txBody>
      </p:sp>
    </p:spTree>
    <p:extLst>
      <p:ext uri="{BB962C8B-B14F-4D97-AF65-F5344CB8AC3E}">
        <p14:creationId xmlns:p14="http://schemas.microsoft.com/office/powerpoint/2010/main" val="39540694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45234" y="511881"/>
            <a:ext cx="4656455" cy="635000"/>
          </a:xfrm>
          <a:prstGeom prst="rect">
            <a:avLst/>
          </a:prstGeom>
        </p:spPr>
        <p:txBody>
          <a:bodyPr vert="horz" wrap="square" lIns="0" tIns="12065" rIns="0" bIns="0" rtlCol="0">
            <a:spAutoFit/>
          </a:bodyPr>
          <a:lstStyle/>
          <a:p>
            <a:pPr marL="12700">
              <a:lnSpc>
                <a:spcPct val="100000"/>
              </a:lnSpc>
              <a:spcBef>
                <a:spcPts val="95"/>
              </a:spcBef>
            </a:pPr>
            <a:r>
              <a:rPr b="1" spc="-5" dirty="0">
                <a:latin typeface="Times New Roman"/>
                <a:cs typeface="Times New Roman"/>
              </a:rPr>
              <a:t>8. Post Clean</a:t>
            </a:r>
            <a:r>
              <a:rPr b="1" spc="-25" dirty="0">
                <a:latin typeface="Times New Roman"/>
                <a:cs typeface="Times New Roman"/>
              </a:rPr>
              <a:t> </a:t>
            </a:r>
            <a:r>
              <a:rPr b="1" dirty="0">
                <a:latin typeface="Times New Roman"/>
                <a:cs typeface="Times New Roman"/>
              </a:rPr>
              <a:t>Surface</a:t>
            </a:r>
          </a:p>
        </p:txBody>
      </p:sp>
      <p:sp>
        <p:nvSpPr>
          <p:cNvPr id="3" name="object 3"/>
          <p:cNvSpPr txBox="1"/>
          <p:nvPr/>
        </p:nvSpPr>
        <p:spPr>
          <a:xfrm>
            <a:off x="535927" y="1557650"/>
            <a:ext cx="8072755" cy="3859529"/>
          </a:xfrm>
          <a:prstGeom prst="rect">
            <a:avLst/>
          </a:prstGeom>
        </p:spPr>
        <p:txBody>
          <a:bodyPr vert="horz" wrap="square" lIns="0" tIns="12700" rIns="0" bIns="0" rtlCol="0">
            <a:spAutoFit/>
          </a:bodyPr>
          <a:lstStyle/>
          <a:p>
            <a:pPr marL="355600" marR="5080" indent="-343535" algn="just">
              <a:lnSpc>
                <a:spcPct val="150000"/>
              </a:lnSpc>
              <a:spcBef>
                <a:spcPts val="100"/>
              </a:spcBef>
              <a:buFont typeface="Arial"/>
              <a:buChar char="•"/>
              <a:tabLst>
                <a:tab pos="356235" algn="l"/>
              </a:tabLst>
            </a:pPr>
            <a:r>
              <a:rPr sz="2400" dirty="0">
                <a:latin typeface="Times New Roman"/>
                <a:cs typeface="Times New Roman"/>
              </a:rPr>
              <a:t>The </a:t>
            </a:r>
            <a:r>
              <a:rPr sz="2400" spc="-5" dirty="0">
                <a:latin typeface="Times New Roman"/>
                <a:cs typeface="Times New Roman"/>
              </a:rPr>
              <a:t>final </a:t>
            </a:r>
            <a:r>
              <a:rPr sz="2400" dirty="0">
                <a:latin typeface="Times New Roman"/>
                <a:cs typeface="Times New Roman"/>
              </a:rPr>
              <a:t>step in </a:t>
            </a:r>
            <a:r>
              <a:rPr sz="2400" spc="-5" dirty="0">
                <a:latin typeface="Times New Roman"/>
                <a:cs typeface="Times New Roman"/>
              </a:rPr>
              <a:t>the process </a:t>
            </a:r>
            <a:r>
              <a:rPr sz="2400" dirty="0">
                <a:latin typeface="Times New Roman"/>
                <a:cs typeface="Times New Roman"/>
              </a:rPr>
              <a:t>is to </a:t>
            </a:r>
            <a:r>
              <a:rPr sz="2400" spc="-5" dirty="0">
                <a:latin typeface="Times New Roman"/>
                <a:cs typeface="Times New Roman"/>
              </a:rPr>
              <a:t>thoroughly </a:t>
            </a:r>
            <a:r>
              <a:rPr sz="2400" dirty="0">
                <a:latin typeface="Times New Roman"/>
                <a:cs typeface="Times New Roman"/>
              </a:rPr>
              <a:t>clean the </a:t>
            </a:r>
            <a:r>
              <a:rPr sz="2400" spc="-5" dirty="0">
                <a:latin typeface="Times New Roman"/>
                <a:cs typeface="Times New Roman"/>
              </a:rPr>
              <a:t>part  </a:t>
            </a:r>
            <a:r>
              <a:rPr sz="2400" dirty="0">
                <a:latin typeface="Times New Roman"/>
                <a:cs typeface="Times New Roman"/>
              </a:rPr>
              <a:t>surface to </a:t>
            </a:r>
            <a:r>
              <a:rPr sz="2400" spc="-5" dirty="0">
                <a:latin typeface="Times New Roman"/>
                <a:cs typeface="Times New Roman"/>
              </a:rPr>
              <a:t>remove </a:t>
            </a:r>
            <a:r>
              <a:rPr sz="2400" dirty="0">
                <a:latin typeface="Times New Roman"/>
                <a:cs typeface="Times New Roman"/>
              </a:rPr>
              <a:t>the </a:t>
            </a:r>
            <a:r>
              <a:rPr sz="2400" spc="-5" dirty="0">
                <a:latin typeface="Times New Roman"/>
                <a:cs typeface="Times New Roman"/>
              </a:rPr>
              <a:t>developer from </a:t>
            </a:r>
            <a:r>
              <a:rPr sz="2400" dirty="0">
                <a:latin typeface="Times New Roman"/>
                <a:cs typeface="Times New Roman"/>
              </a:rPr>
              <a:t>the </a:t>
            </a:r>
            <a:r>
              <a:rPr sz="2400" spc="-5" dirty="0">
                <a:latin typeface="Times New Roman"/>
                <a:cs typeface="Times New Roman"/>
              </a:rPr>
              <a:t>parts that </a:t>
            </a:r>
            <a:r>
              <a:rPr sz="2400" dirty="0">
                <a:latin typeface="Times New Roman"/>
                <a:cs typeface="Times New Roman"/>
              </a:rPr>
              <a:t>were </a:t>
            </a:r>
            <a:r>
              <a:rPr sz="2400" spc="-5" dirty="0">
                <a:latin typeface="Times New Roman"/>
                <a:cs typeface="Times New Roman"/>
              </a:rPr>
              <a:t>found  </a:t>
            </a:r>
            <a:r>
              <a:rPr sz="2400" dirty="0">
                <a:latin typeface="Times New Roman"/>
                <a:cs typeface="Times New Roman"/>
              </a:rPr>
              <a:t>to be</a:t>
            </a:r>
            <a:r>
              <a:rPr sz="2400" spc="-20" dirty="0">
                <a:latin typeface="Times New Roman"/>
                <a:cs typeface="Times New Roman"/>
              </a:rPr>
              <a:t> </a:t>
            </a:r>
            <a:r>
              <a:rPr sz="2400" spc="-5" dirty="0">
                <a:latin typeface="Times New Roman"/>
                <a:cs typeface="Times New Roman"/>
              </a:rPr>
              <a:t>acceptable.</a:t>
            </a:r>
            <a:endParaRPr sz="2400">
              <a:latin typeface="Times New Roman"/>
              <a:cs typeface="Times New Roman"/>
            </a:endParaRPr>
          </a:p>
          <a:p>
            <a:pPr marL="355600" indent="-343535" algn="just">
              <a:lnSpc>
                <a:spcPct val="100000"/>
              </a:lnSpc>
              <a:spcBef>
                <a:spcPts val="1095"/>
              </a:spcBef>
              <a:buFont typeface="Arial"/>
              <a:buChar char="•"/>
              <a:tabLst>
                <a:tab pos="356235" algn="l"/>
              </a:tabLst>
            </a:pPr>
            <a:r>
              <a:rPr sz="2400" spc="-5" dirty="0">
                <a:latin typeface="Times New Roman"/>
                <a:cs typeface="Times New Roman"/>
              </a:rPr>
              <a:t>After </a:t>
            </a:r>
            <a:r>
              <a:rPr sz="2400" spc="-35" dirty="0">
                <a:latin typeface="Times New Roman"/>
                <a:cs typeface="Times New Roman"/>
              </a:rPr>
              <a:t>Test/ </a:t>
            </a:r>
            <a:r>
              <a:rPr sz="2400" spc="-5" dirty="0">
                <a:latin typeface="Times New Roman"/>
                <a:cs typeface="Times New Roman"/>
              </a:rPr>
              <a:t>Inspection residues </a:t>
            </a:r>
            <a:r>
              <a:rPr sz="2400" dirty="0">
                <a:latin typeface="Times New Roman"/>
                <a:cs typeface="Times New Roman"/>
              </a:rPr>
              <a:t>are </a:t>
            </a:r>
            <a:r>
              <a:rPr sz="2400" spc="-5" dirty="0">
                <a:latin typeface="Times New Roman"/>
                <a:cs typeface="Times New Roman"/>
              </a:rPr>
              <a:t>required </a:t>
            </a:r>
            <a:r>
              <a:rPr sz="2400" dirty="0">
                <a:latin typeface="Times New Roman"/>
                <a:cs typeface="Times New Roman"/>
              </a:rPr>
              <a:t>to </a:t>
            </a:r>
            <a:r>
              <a:rPr sz="2400" spc="-5" dirty="0">
                <a:latin typeface="Times New Roman"/>
                <a:cs typeface="Times New Roman"/>
              </a:rPr>
              <a:t>be</a:t>
            </a:r>
            <a:r>
              <a:rPr sz="2400" spc="220" dirty="0">
                <a:latin typeface="Times New Roman"/>
                <a:cs typeface="Times New Roman"/>
              </a:rPr>
              <a:t> </a:t>
            </a:r>
            <a:r>
              <a:rPr sz="2400" spc="-5" dirty="0">
                <a:latin typeface="Times New Roman"/>
                <a:cs typeface="Times New Roman"/>
              </a:rPr>
              <a:t>removed</a:t>
            </a:r>
            <a:endParaRPr sz="2400">
              <a:latin typeface="Times New Roman"/>
              <a:cs typeface="Times New Roman"/>
            </a:endParaRPr>
          </a:p>
          <a:p>
            <a:pPr marL="355600">
              <a:lnSpc>
                <a:spcPct val="100000"/>
              </a:lnSpc>
            </a:pPr>
            <a:r>
              <a:rPr sz="2400" dirty="0">
                <a:latin typeface="Times New Roman"/>
                <a:cs typeface="Times New Roman"/>
              </a:rPr>
              <a:t>because</a:t>
            </a:r>
            <a:endParaRPr sz="2400">
              <a:latin typeface="Times New Roman"/>
              <a:cs typeface="Times New Roman"/>
            </a:endParaRPr>
          </a:p>
          <a:p>
            <a:pPr marL="756285" lvl="1" indent="-287020">
              <a:lnSpc>
                <a:spcPct val="100000"/>
              </a:lnSpc>
              <a:spcBef>
                <a:spcPts val="575"/>
              </a:spcBef>
              <a:buFont typeface="Arial"/>
              <a:buChar char="–"/>
              <a:tabLst>
                <a:tab pos="756920" algn="l"/>
              </a:tabLst>
            </a:pPr>
            <a:r>
              <a:rPr sz="2400" dirty="0">
                <a:latin typeface="Times New Roman"/>
                <a:cs typeface="Times New Roman"/>
              </a:rPr>
              <a:t>They </a:t>
            </a:r>
            <a:r>
              <a:rPr sz="2400" spc="-10" dirty="0">
                <a:latin typeface="Times New Roman"/>
                <a:cs typeface="Times New Roman"/>
              </a:rPr>
              <a:t>may </a:t>
            </a:r>
            <a:r>
              <a:rPr sz="2400" dirty="0">
                <a:latin typeface="Times New Roman"/>
                <a:cs typeface="Times New Roman"/>
              </a:rPr>
              <a:t>be </a:t>
            </a:r>
            <a:r>
              <a:rPr sz="2400" spc="-5" dirty="0">
                <a:latin typeface="Times New Roman"/>
                <a:cs typeface="Times New Roman"/>
              </a:rPr>
              <a:t>harmful </a:t>
            </a:r>
            <a:r>
              <a:rPr sz="2400" dirty="0">
                <a:latin typeface="Times New Roman"/>
                <a:cs typeface="Times New Roman"/>
              </a:rPr>
              <a:t>to the</a:t>
            </a:r>
            <a:r>
              <a:rPr sz="2400" spc="-15" dirty="0">
                <a:latin typeface="Times New Roman"/>
                <a:cs typeface="Times New Roman"/>
              </a:rPr>
              <a:t> </a:t>
            </a:r>
            <a:r>
              <a:rPr sz="2400" spc="-5" dirty="0">
                <a:latin typeface="Times New Roman"/>
                <a:cs typeface="Times New Roman"/>
              </a:rPr>
              <a:t>component</a:t>
            </a:r>
            <a:endParaRPr sz="2400">
              <a:latin typeface="Times New Roman"/>
              <a:cs typeface="Times New Roman"/>
            </a:endParaRPr>
          </a:p>
          <a:p>
            <a:pPr marL="4137025">
              <a:lnSpc>
                <a:spcPct val="100000"/>
              </a:lnSpc>
              <a:spcBef>
                <a:spcPts val="580"/>
              </a:spcBef>
            </a:pPr>
            <a:r>
              <a:rPr sz="2400" spc="-5" dirty="0">
                <a:latin typeface="Times New Roman"/>
                <a:cs typeface="Times New Roman"/>
              </a:rPr>
              <a:t>or</a:t>
            </a:r>
            <a:endParaRPr sz="2400">
              <a:latin typeface="Times New Roman"/>
              <a:cs typeface="Times New Roman"/>
            </a:endParaRPr>
          </a:p>
          <a:p>
            <a:pPr marL="756285" lvl="1" indent="-287020">
              <a:lnSpc>
                <a:spcPct val="100000"/>
              </a:lnSpc>
              <a:spcBef>
                <a:spcPts val="575"/>
              </a:spcBef>
              <a:buFont typeface="Arial"/>
              <a:buChar char="–"/>
              <a:tabLst>
                <a:tab pos="756920" algn="l"/>
              </a:tabLst>
            </a:pPr>
            <a:r>
              <a:rPr sz="2400" dirty="0">
                <a:latin typeface="Times New Roman"/>
                <a:cs typeface="Times New Roman"/>
              </a:rPr>
              <a:t>They </a:t>
            </a:r>
            <a:r>
              <a:rPr sz="2400" spc="-10" dirty="0">
                <a:latin typeface="Times New Roman"/>
                <a:cs typeface="Times New Roman"/>
              </a:rPr>
              <a:t>may </a:t>
            </a:r>
            <a:r>
              <a:rPr sz="2400" spc="-5" dirty="0">
                <a:latin typeface="Times New Roman"/>
                <a:cs typeface="Times New Roman"/>
              </a:rPr>
              <a:t>impair </a:t>
            </a:r>
            <a:r>
              <a:rPr sz="2400" dirty="0">
                <a:latin typeface="Times New Roman"/>
                <a:cs typeface="Times New Roman"/>
              </a:rPr>
              <a:t>subsequent</a:t>
            </a:r>
            <a:r>
              <a:rPr sz="2400" spc="-10" dirty="0">
                <a:latin typeface="Times New Roman"/>
                <a:cs typeface="Times New Roman"/>
              </a:rPr>
              <a:t> </a:t>
            </a:r>
            <a:r>
              <a:rPr sz="2400" dirty="0">
                <a:latin typeface="Times New Roman"/>
                <a:cs typeface="Times New Roman"/>
              </a:rPr>
              <a:t>processing</a:t>
            </a:r>
            <a:endParaRPr sz="2400">
              <a:latin typeface="Times New Roman"/>
              <a:cs typeface="Times New Roman"/>
            </a:endParaRPr>
          </a:p>
        </p:txBody>
      </p:sp>
    </p:spTree>
    <p:extLst>
      <p:ext uri="{BB962C8B-B14F-4D97-AF65-F5344CB8AC3E}">
        <p14:creationId xmlns:p14="http://schemas.microsoft.com/office/powerpoint/2010/main" val="589264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135122"/>
            <a:ext cx="5788025" cy="45212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Times New Roman"/>
                <a:cs typeface="Times New Roman"/>
              </a:rPr>
              <a:t>What </a:t>
            </a:r>
            <a:r>
              <a:rPr sz="2800" b="1" spc="-10" dirty="0">
                <a:latin typeface="Times New Roman"/>
                <a:cs typeface="Times New Roman"/>
              </a:rPr>
              <a:t>Makes </a:t>
            </a:r>
            <a:r>
              <a:rPr sz="2800" b="1" spc="-5" dirty="0">
                <a:latin typeface="Times New Roman"/>
                <a:cs typeface="Times New Roman"/>
              </a:rPr>
              <a:t>PT</a:t>
            </a:r>
            <a:r>
              <a:rPr sz="2800" b="1" spc="-125" dirty="0">
                <a:latin typeface="Times New Roman"/>
                <a:cs typeface="Times New Roman"/>
              </a:rPr>
              <a:t> </a:t>
            </a:r>
            <a:r>
              <a:rPr sz="2800" b="1" spc="-40" dirty="0">
                <a:latin typeface="Times New Roman"/>
                <a:cs typeface="Times New Roman"/>
              </a:rPr>
              <a:t>Work?</a:t>
            </a:r>
            <a:endParaRPr sz="2800" dirty="0">
              <a:latin typeface="Times New Roman"/>
              <a:cs typeface="Times New Roman"/>
            </a:endParaRPr>
          </a:p>
        </p:txBody>
      </p:sp>
      <p:sp>
        <p:nvSpPr>
          <p:cNvPr id="3" name="object 3"/>
          <p:cNvSpPr txBox="1"/>
          <p:nvPr/>
        </p:nvSpPr>
        <p:spPr>
          <a:xfrm>
            <a:off x="307340" y="642865"/>
            <a:ext cx="5940425" cy="5981065"/>
          </a:xfrm>
          <a:prstGeom prst="rect">
            <a:avLst/>
          </a:prstGeom>
        </p:spPr>
        <p:txBody>
          <a:bodyPr vert="horz" wrap="square" lIns="0" tIns="12700" rIns="0" bIns="0" rtlCol="0">
            <a:spAutoFit/>
          </a:bodyPr>
          <a:lstStyle/>
          <a:p>
            <a:pPr marL="241300" marR="5080" indent="-228600" algn="just">
              <a:lnSpc>
                <a:spcPct val="150000"/>
              </a:lnSpc>
              <a:spcBef>
                <a:spcPts val="100"/>
              </a:spcBef>
              <a:buSzPct val="150000"/>
              <a:buChar char="•"/>
              <a:tabLst>
                <a:tab pos="241300" algn="l"/>
              </a:tabLst>
            </a:pPr>
            <a:r>
              <a:rPr sz="2400" dirty="0">
                <a:latin typeface="Times New Roman"/>
                <a:cs typeface="Times New Roman"/>
              </a:rPr>
              <a:t>Every step of the penetrant </a:t>
            </a:r>
            <a:r>
              <a:rPr sz="2400" spc="-5" dirty="0">
                <a:latin typeface="Times New Roman"/>
                <a:cs typeface="Times New Roman"/>
              </a:rPr>
              <a:t>process </a:t>
            </a:r>
            <a:r>
              <a:rPr sz="2400" dirty="0">
                <a:latin typeface="Times New Roman"/>
                <a:cs typeface="Times New Roman"/>
              </a:rPr>
              <a:t>is done to  </a:t>
            </a:r>
            <a:r>
              <a:rPr sz="2400" spc="-5" dirty="0">
                <a:latin typeface="Times New Roman"/>
                <a:cs typeface="Times New Roman"/>
              </a:rPr>
              <a:t>promote </a:t>
            </a:r>
            <a:r>
              <a:rPr sz="2400" dirty="0">
                <a:latin typeface="Times New Roman"/>
                <a:cs typeface="Times New Roman"/>
              </a:rPr>
              <a:t>capillary</a:t>
            </a:r>
            <a:r>
              <a:rPr sz="2400" spc="-25" dirty="0">
                <a:latin typeface="Times New Roman"/>
                <a:cs typeface="Times New Roman"/>
              </a:rPr>
              <a:t> </a:t>
            </a:r>
            <a:r>
              <a:rPr sz="2400" dirty="0">
                <a:latin typeface="Times New Roman"/>
                <a:cs typeface="Times New Roman"/>
              </a:rPr>
              <a:t>action.</a:t>
            </a:r>
            <a:endParaRPr sz="2400">
              <a:latin typeface="Times New Roman"/>
              <a:cs typeface="Times New Roman"/>
            </a:endParaRPr>
          </a:p>
          <a:p>
            <a:pPr marL="241300" marR="6350" indent="-229235" algn="just">
              <a:lnSpc>
                <a:spcPct val="150000"/>
              </a:lnSpc>
              <a:spcBef>
                <a:spcPts val="1155"/>
              </a:spcBef>
              <a:buSzPct val="150000"/>
              <a:buChar char="•"/>
              <a:tabLst>
                <a:tab pos="241300" algn="l"/>
              </a:tabLst>
            </a:pPr>
            <a:r>
              <a:rPr sz="2400" dirty="0">
                <a:latin typeface="Times New Roman"/>
                <a:cs typeface="Times New Roman"/>
              </a:rPr>
              <a:t>This is the </a:t>
            </a:r>
            <a:r>
              <a:rPr sz="2400" spc="-5" dirty="0">
                <a:latin typeface="Times New Roman"/>
                <a:cs typeface="Times New Roman"/>
              </a:rPr>
              <a:t>phenomenon of </a:t>
            </a:r>
            <a:r>
              <a:rPr sz="2400" dirty="0">
                <a:latin typeface="Times New Roman"/>
                <a:cs typeface="Times New Roman"/>
              </a:rPr>
              <a:t>a </a:t>
            </a:r>
            <a:r>
              <a:rPr sz="2400" spc="-5" dirty="0">
                <a:latin typeface="Times New Roman"/>
                <a:cs typeface="Times New Roman"/>
              </a:rPr>
              <a:t>liquid rising </a:t>
            </a:r>
            <a:r>
              <a:rPr sz="2400" spc="-15" dirty="0">
                <a:latin typeface="Times New Roman"/>
                <a:cs typeface="Times New Roman"/>
              </a:rPr>
              <a:t>or  </a:t>
            </a:r>
            <a:r>
              <a:rPr sz="2400" spc="-5" dirty="0">
                <a:latin typeface="Times New Roman"/>
                <a:cs typeface="Times New Roman"/>
              </a:rPr>
              <a:t>climbing </a:t>
            </a:r>
            <a:r>
              <a:rPr sz="2400" dirty="0">
                <a:latin typeface="Times New Roman"/>
                <a:cs typeface="Times New Roman"/>
              </a:rPr>
              <a:t>when </a:t>
            </a:r>
            <a:r>
              <a:rPr sz="2400" spc="-5" dirty="0">
                <a:latin typeface="Times New Roman"/>
                <a:cs typeface="Times New Roman"/>
              </a:rPr>
              <a:t>confined </a:t>
            </a:r>
            <a:r>
              <a:rPr sz="2400" dirty="0">
                <a:latin typeface="Times New Roman"/>
                <a:cs typeface="Times New Roman"/>
              </a:rPr>
              <a:t>to </a:t>
            </a:r>
            <a:r>
              <a:rPr sz="2400" spc="-5" dirty="0">
                <a:latin typeface="Times New Roman"/>
                <a:cs typeface="Times New Roman"/>
              </a:rPr>
              <a:t>small openings  due </a:t>
            </a:r>
            <a:r>
              <a:rPr sz="2400" dirty="0">
                <a:latin typeface="Times New Roman"/>
                <a:cs typeface="Times New Roman"/>
              </a:rPr>
              <a:t>to surface wetting properties </a:t>
            </a:r>
            <a:r>
              <a:rPr sz="2400" spc="-5" dirty="0">
                <a:latin typeface="Times New Roman"/>
                <a:cs typeface="Times New Roman"/>
              </a:rPr>
              <a:t>of </a:t>
            </a:r>
            <a:r>
              <a:rPr sz="2400" dirty="0">
                <a:latin typeface="Times New Roman"/>
                <a:cs typeface="Times New Roman"/>
              </a:rPr>
              <a:t>the</a:t>
            </a:r>
            <a:r>
              <a:rPr sz="2400" spc="-120" dirty="0">
                <a:latin typeface="Times New Roman"/>
                <a:cs typeface="Times New Roman"/>
              </a:rPr>
              <a:t> </a:t>
            </a:r>
            <a:r>
              <a:rPr sz="2400" dirty="0">
                <a:latin typeface="Times New Roman"/>
                <a:cs typeface="Times New Roman"/>
              </a:rPr>
              <a:t>liquid.</a:t>
            </a:r>
            <a:endParaRPr sz="2400">
              <a:latin typeface="Times New Roman"/>
              <a:cs typeface="Times New Roman"/>
            </a:endParaRPr>
          </a:p>
          <a:p>
            <a:pPr marL="241300" indent="-229235">
              <a:lnSpc>
                <a:spcPct val="100000"/>
              </a:lnSpc>
              <a:spcBef>
                <a:spcPts val="1664"/>
              </a:spcBef>
              <a:buSzPct val="150000"/>
              <a:buChar char="•"/>
              <a:tabLst>
                <a:tab pos="241935" algn="l"/>
              </a:tabLst>
            </a:pPr>
            <a:r>
              <a:rPr sz="2400" spc="-10" dirty="0">
                <a:latin typeface="Times New Roman"/>
                <a:cs typeface="Times New Roman"/>
              </a:rPr>
              <a:t>Some</a:t>
            </a:r>
            <a:r>
              <a:rPr sz="2400" spc="10" dirty="0">
                <a:latin typeface="Times New Roman"/>
                <a:cs typeface="Times New Roman"/>
              </a:rPr>
              <a:t> </a:t>
            </a:r>
            <a:r>
              <a:rPr sz="2400" spc="-5" dirty="0">
                <a:latin typeface="Times New Roman"/>
                <a:cs typeface="Times New Roman"/>
              </a:rPr>
              <a:t>examples:</a:t>
            </a:r>
            <a:endParaRPr sz="2400">
              <a:latin typeface="Times New Roman"/>
              <a:cs typeface="Times New Roman"/>
            </a:endParaRPr>
          </a:p>
          <a:p>
            <a:pPr marL="584200" marR="5080" lvl="1" indent="-229235" algn="just">
              <a:lnSpc>
                <a:spcPct val="100000"/>
              </a:lnSpc>
              <a:spcBef>
                <a:spcPts val="1155"/>
              </a:spcBef>
              <a:buFont typeface="Arial"/>
              <a:buChar char="–"/>
              <a:tabLst>
                <a:tab pos="584835" algn="l"/>
              </a:tabLst>
            </a:pPr>
            <a:r>
              <a:rPr sz="2400" spc="-5" dirty="0">
                <a:latin typeface="Times New Roman"/>
                <a:cs typeface="Times New Roman"/>
              </a:rPr>
              <a:t>Plants </a:t>
            </a:r>
            <a:r>
              <a:rPr sz="2400" dirty="0">
                <a:latin typeface="Times New Roman"/>
                <a:cs typeface="Times New Roman"/>
              </a:rPr>
              <a:t>and trees draw water up from the  ground to </a:t>
            </a:r>
            <a:r>
              <a:rPr sz="2400" spc="-5" dirty="0">
                <a:latin typeface="Times New Roman"/>
                <a:cs typeface="Times New Roman"/>
              </a:rPr>
              <a:t>their branches </a:t>
            </a:r>
            <a:r>
              <a:rPr sz="2400" dirty="0">
                <a:latin typeface="Times New Roman"/>
                <a:cs typeface="Times New Roman"/>
              </a:rPr>
              <a:t>and </a:t>
            </a:r>
            <a:r>
              <a:rPr sz="2400" spc="-5" dirty="0">
                <a:latin typeface="Times New Roman"/>
                <a:cs typeface="Times New Roman"/>
              </a:rPr>
              <a:t>leaves </a:t>
            </a:r>
            <a:r>
              <a:rPr sz="2400" dirty="0">
                <a:latin typeface="Times New Roman"/>
                <a:cs typeface="Times New Roman"/>
              </a:rPr>
              <a:t>to  supply their</a:t>
            </a:r>
            <a:r>
              <a:rPr sz="2400" spc="-30" dirty="0">
                <a:latin typeface="Times New Roman"/>
                <a:cs typeface="Times New Roman"/>
              </a:rPr>
              <a:t> </a:t>
            </a:r>
            <a:r>
              <a:rPr sz="2400" spc="-5" dirty="0">
                <a:latin typeface="Times New Roman"/>
                <a:cs typeface="Times New Roman"/>
              </a:rPr>
              <a:t>nourishment.</a:t>
            </a:r>
            <a:endParaRPr sz="2400">
              <a:latin typeface="Times New Roman"/>
              <a:cs typeface="Times New Roman"/>
            </a:endParaRPr>
          </a:p>
          <a:p>
            <a:pPr marL="584200" marR="5080" lvl="1" indent="-229235" algn="just">
              <a:lnSpc>
                <a:spcPct val="100000"/>
              </a:lnSpc>
              <a:spcBef>
                <a:spcPts val="1155"/>
              </a:spcBef>
              <a:buFont typeface="Arial"/>
              <a:buChar char="–"/>
              <a:tabLst>
                <a:tab pos="584835" algn="l"/>
              </a:tabLst>
            </a:pPr>
            <a:r>
              <a:rPr sz="2400" dirty="0">
                <a:latin typeface="Times New Roman"/>
                <a:cs typeface="Times New Roman"/>
              </a:rPr>
              <a:t>The </a:t>
            </a:r>
            <a:r>
              <a:rPr sz="2400" spc="-5" dirty="0">
                <a:latin typeface="Times New Roman"/>
                <a:cs typeface="Times New Roman"/>
              </a:rPr>
              <a:t>human </a:t>
            </a:r>
            <a:r>
              <a:rPr sz="2400" dirty="0">
                <a:latin typeface="Times New Roman"/>
                <a:cs typeface="Times New Roman"/>
              </a:rPr>
              <a:t>body has </a:t>
            </a:r>
            <a:r>
              <a:rPr sz="2400" spc="-5" dirty="0">
                <a:latin typeface="Times New Roman"/>
                <a:cs typeface="Times New Roman"/>
              </a:rPr>
              <a:t>miles </a:t>
            </a:r>
            <a:r>
              <a:rPr sz="2400" dirty="0">
                <a:latin typeface="Times New Roman"/>
                <a:cs typeface="Times New Roman"/>
              </a:rPr>
              <a:t>of </a:t>
            </a:r>
            <a:r>
              <a:rPr sz="2400" spc="-5" dirty="0">
                <a:latin typeface="Times New Roman"/>
                <a:cs typeface="Times New Roman"/>
              </a:rPr>
              <a:t>capillaries  that </a:t>
            </a:r>
            <a:r>
              <a:rPr sz="2400" dirty="0">
                <a:latin typeface="Times New Roman"/>
                <a:cs typeface="Times New Roman"/>
              </a:rPr>
              <a:t>carry </a:t>
            </a:r>
            <a:r>
              <a:rPr sz="2400" spc="-5" dirty="0">
                <a:latin typeface="Times New Roman"/>
                <a:cs typeface="Times New Roman"/>
              </a:rPr>
              <a:t>life sustaining </a:t>
            </a:r>
            <a:r>
              <a:rPr sz="2400" dirty="0">
                <a:latin typeface="Times New Roman"/>
                <a:cs typeface="Times New Roman"/>
              </a:rPr>
              <a:t>blood to </a:t>
            </a:r>
            <a:r>
              <a:rPr sz="2400" spc="-5" dirty="0">
                <a:latin typeface="Times New Roman"/>
                <a:cs typeface="Times New Roman"/>
              </a:rPr>
              <a:t>our entire  </a:t>
            </a:r>
            <a:r>
              <a:rPr sz="2400" spc="-35" dirty="0">
                <a:latin typeface="Times New Roman"/>
                <a:cs typeface="Times New Roman"/>
              </a:rPr>
              <a:t>body.</a:t>
            </a:r>
            <a:endParaRPr sz="2400">
              <a:latin typeface="Times New Roman"/>
              <a:cs typeface="Times New Roman"/>
            </a:endParaRPr>
          </a:p>
        </p:txBody>
      </p:sp>
      <p:sp>
        <p:nvSpPr>
          <p:cNvPr id="4" name="object 4"/>
          <p:cNvSpPr/>
          <p:nvPr/>
        </p:nvSpPr>
        <p:spPr>
          <a:xfrm>
            <a:off x="6629400" y="3048079"/>
            <a:ext cx="2514600" cy="349718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6495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252470"/>
            <a:ext cx="8608695" cy="636270"/>
          </a:xfrm>
          <a:prstGeom prst="rect">
            <a:avLst/>
          </a:prstGeom>
        </p:spPr>
        <p:txBody>
          <a:bodyPr vert="horz" wrap="square" lIns="0" tIns="13335" rIns="0" bIns="0" rtlCol="0">
            <a:spAutoFit/>
          </a:bodyPr>
          <a:lstStyle/>
          <a:p>
            <a:pPr marL="12700">
              <a:lnSpc>
                <a:spcPct val="100000"/>
              </a:lnSpc>
              <a:spcBef>
                <a:spcPts val="105"/>
              </a:spcBef>
            </a:pPr>
            <a:r>
              <a:rPr sz="2000" spc="-5" dirty="0">
                <a:latin typeface="Times New Roman"/>
                <a:cs typeface="Times New Roman"/>
              </a:rPr>
              <a:t>Common types, locations, and characteristics of </a:t>
            </a:r>
            <a:r>
              <a:rPr sz="2000" dirty="0">
                <a:latin typeface="Times New Roman"/>
                <a:cs typeface="Times New Roman"/>
              </a:rPr>
              <a:t>flaws </a:t>
            </a:r>
            <a:r>
              <a:rPr sz="2000" spc="-5" dirty="0">
                <a:latin typeface="Times New Roman"/>
                <a:cs typeface="Times New Roman"/>
              </a:rPr>
              <a:t>or discontinuities revealed</a:t>
            </a:r>
            <a:r>
              <a:rPr sz="2000" spc="455" dirty="0">
                <a:latin typeface="Times New Roman"/>
                <a:cs typeface="Times New Roman"/>
              </a:rPr>
              <a:t> </a:t>
            </a:r>
            <a:r>
              <a:rPr sz="2000" spc="5" dirty="0">
                <a:latin typeface="Times New Roman"/>
                <a:cs typeface="Times New Roman"/>
              </a:rPr>
              <a:t>by</a:t>
            </a:r>
            <a:endParaRPr sz="2000">
              <a:latin typeface="Times New Roman"/>
              <a:cs typeface="Times New Roman"/>
            </a:endParaRPr>
          </a:p>
          <a:p>
            <a:pPr marL="12700">
              <a:lnSpc>
                <a:spcPct val="100000"/>
              </a:lnSpc>
            </a:pPr>
            <a:r>
              <a:rPr sz="2000" dirty="0">
                <a:latin typeface="Times New Roman"/>
                <a:cs typeface="Times New Roman"/>
              </a:rPr>
              <a:t>liquid penetrant</a:t>
            </a:r>
            <a:r>
              <a:rPr sz="2000" spc="-70" dirty="0">
                <a:latin typeface="Times New Roman"/>
                <a:cs typeface="Times New Roman"/>
              </a:rPr>
              <a:t> </a:t>
            </a:r>
            <a:r>
              <a:rPr sz="2000" dirty="0">
                <a:latin typeface="Times New Roman"/>
                <a:cs typeface="Times New Roman"/>
              </a:rPr>
              <a:t>inspection</a:t>
            </a:r>
            <a:endParaRPr sz="2000">
              <a:latin typeface="Times New Roman"/>
              <a:cs typeface="Times New Roman"/>
            </a:endParaRPr>
          </a:p>
        </p:txBody>
      </p:sp>
      <p:sp>
        <p:nvSpPr>
          <p:cNvPr id="3" name="object 3"/>
          <p:cNvSpPr/>
          <p:nvPr/>
        </p:nvSpPr>
        <p:spPr>
          <a:xfrm>
            <a:off x="762000" y="838200"/>
            <a:ext cx="7696200" cy="5791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517787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4127" y="11984"/>
            <a:ext cx="8246472" cy="673394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589751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eaLnBrk="1" hangingPunct="1"/>
            <a:r>
              <a:rPr lang="en-US" sz="3600" b="1" smtClean="0"/>
              <a:t>MAGNETIC PARTICLE TESTING</a:t>
            </a:r>
          </a:p>
        </p:txBody>
      </p:sp>
      <p:pic>
        <p:nvPicPr>
          <p:cNvPr id="3075" name="Picture 4" descr="MT13c"/>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r="4645"/>
          <a:stretch>
            <a:fillRect/>
          </a:stretch>
        </p:blipFill>
        <p:spPr>
          <a:xfrm>
            <a:off x="4127500" y="1911350"/>
            <a:ext cx="4432300" cy="3276600"/>
          </a:xfrm>
          <a:noFill/>
        </p:spPr>
      </p:pic>
      <p:pic>
        <p:nvPicPr>
          <p:cNvPr id="3076" name="Picture 17" descr="splinedflou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977900" y="1905000"/>
            <a:ext cx="3276600" cy="3276600"/>
          </a:xfrm>
          <a:noFill/>
        </p:spPr>
      </p:pic>
    </p:spTree>
    <p:extLst>
      <p:ext uri="{BB962C8B-B14F-4D97-AF65-F5344CB8AC3E}">
        <p14:creationId xmlns:p14="http://schemas.microsoft.com/office/powerpoint/2010/main" val="4140805159"/>
      </p:ext>
    </p:extLst>
  </p:cSld>
  <p:clrMapOvr>
    <a:masterClrMapping/>
  </p:clrMapOvr>
  <p:transition spd="med">
    <p:cover dir="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00125" y="773113"/>
            <a:ext cx="7391400" cy="463550"/>
          </a:xfrm>
        </p:spPr>
        <p:txBody>
          <a:bodyPr/>
          <a:lstStyle/>
          <a:p>
            <a:pPr algn="ctr" eaLnBrk="1" hangingPunct="1"/>
            <a:r>
              <a:rPr lang="en-US" b="1" smtClean="0"/>
              <a:t>Introduction</a:t>
            </a:r>
          </a:p>
        </p:txBody>
      </p:sp>
      <p:sp>
        <p:nvSpPr>
          <p:cNvPr id="2051" name="Rectangle 3"/>
          <p:cNvSpPr>
            <a:spLocks noGrp="1" noChangeArrowheads="1"/>
          </p:cNvSpPr>
          <p:nvPr>
            <p:ph type="body" idx="1"/>
          </p:nvPr>
        </p:nvSpPr>
        <p:spPr>
          <a:xfrm>
            <a:off x="711200" y="1638300"/>
            <a:ext cx="7772400" cy="4572000"/>
          </a:xfrm>
        </p:spPr>
        <p:txBody>
          <a:bodyPr/>
          <a:lstStyle/>
          <a:p>
            <a:pPr eaLnBrk="1" hangingPunct="1">
              <a:buClr>
                <a:schemeClr val="hlink"/>
              </a:buClr>
              <a:buSzPct val="150000"/>
              <a:buFontTx/>
              <a:buChar char="•"/>
            </a:pPr>
            <a:r>
              <a:rPr lang="en-US" sz="2800" b="1" smtClean="0">
                <a:solidFill>
                  <a:schemeClr val="hlink"/>
                </a:solidFill>
              </a:rPr>
              <a:t>This module is intended to present information on the widely used method of magnetic particle inspection. </a:t>
            </a:r>
          </a:p>
          <a:p>
            <a:pPr eaLnBrk="1" hangingPunct="1">
              <a:buClr>
                <a:schemeClr val="hlink"/>
              </a:buClr>
              <a:buSzPct val="150000"/>
              <a:buFontTx/>
              <a:buChar char="•"/>
            </a:pPr>
            <a:r>
              <a:rPr lang="en-US" sz="2800" b="1" smtClean="0">
                <a:solidFill>
                  <a:schemeClr val="hlink"/>
                </a:solidFill>
              </a:rPr>
              <a:t>Magnetic particle inspection can detect both production discontinuities (seams, laps, grinding cracks and quenching cracks) and in-service damage (fatigue and overload cracks). </a:t>
            </a:r>
          </a:p>
          <a:p>
            <a:pPr lvl="1" eaLnBrk="1" hangingPunct="1">
              <a:buFont typeface="Wingdings" pitchFamily="2" charset="2"/>
              <a:buNone/>
            </a:pPr>
            <a:endParaRPr lang="en-US" sz="2400" b="1" smtClean="0">
              <a:solidFill>
                <a:schemeClr val="hlink"/>
              </a:solidFill>
            </a:endParaRPr>
          </a:p>
        </p:txBody>
      </p:sp>
    </p:spTree>
    <p:extLst>
      <p:ext uri="{BB962C8B-B14F-4D97-AF65-F5344CB8AC3E}">
        <p14:creationId xmlns:p14="http://schemas.microsoft.com/office/powerpoint/2010/main" val="2450262780"/>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10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05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0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2051">
                                            <p:txEl>
                                              <p:pRg st="1" end="1"/>
                                            </p:txEl>
                                          </p:spTgt>
                                        </p:tgtEl>
                                        <p:attrNameLst>
                                          <p:attrName>style.visibility</p:attrName>
                                        </p:attrNameLst>
                                      </p:cBhvr>
                                      <p:to>
                                        <p:strVal val="visible"/>
                                      </p:to>
                                    </p:set>
                                    <p:anim calcmode="lin" valueType="num">
                                      <p:cBhvr>
                                        <p:cTn id="14" dur="1000" fill="hold"/>
                                        <p:tgtEl>
                                          <p:spTgt spid="205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051">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205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05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advAuto="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b="1" smtClean="0"/>
              <a:t>Outline</a:t>
            </a:r>
          </a:p>
        </p:txBody>
      </p:sp>
      <p:sp>
        <p:nvSpPr>
          <p:cNvPr id="90115" name="Rectangle 3"/>
          <p:cNvSpPr>
            <a:spLocks noGrp="1" noChangeArrowheads="1"/>
          </p:cNvSpPr>
          <p:nvPr>
            <p:ph type="body" idx="1"/>
          </p:nvPr>
        </p:nvSpPr>
        <p:spPr>
          <a:xfrm>
            <a:off x="647700" y="1657350"/>
            <a:ext cx="7924800" cy="4114800"/>
          </a:xfrm>
        </p:spPr>
        <p:txBody>
          <a:bodyPr/>
          <a:lstStyle/>
          <a:p>
            <a:pPr eaLnBrk="1" hangingPunct="1">
              <a:lnSpc>
                <a:spcPct val="80000"/>
              </a:lnSpc>
              <a:spcBef>
                <a:spcPct val="40000"/>
              </a:spcBef>
              <a:buClr>
                <a:schemeClr val="hlink"/>
              </a:buClr>
              <a:buSzPct val="150000"/>
              <a:buFontTx/>
              <a:buChar char="•"/>
            </a:pPr>
            <a:r>
              <a:rPr lang="en-US" sz="2800" b="1" smtClean="0">
                <a:solidFill>
                  <a:schemeClr val="hlink"/>
                </a:solidFill>
              </a:rPr>
              <a:t>Magnetism and Ferromagnetic Materials</a:t>
            </a:r>
          </a:p>
          <a:p>
            <a:pPr eaLnBrk="1" hangingPunct="1">
              <a:lnSpc>
                <a:spcPct val="80000"/>
              </a:lnSpc>
              <a:spcBef>
                <a:spcPct val="40000"/>
              </a:spcBef>
              <a:buClr>
                <a:schemeClr val="hlink"/>
              </a:buClr>
              <a:buSzPct val="150000"/>
              <a:buFontTx/>
              <a:buChar char="•"/>
            </a:pPr>
            <a:r>
              <a:rPr lang="en-US" sz="2800" b="1" smtClean="0">
                <a:solidFill>
                  <a:schemeClr val="hlink"/>
                </a:solidFill>
              </a:rPr>
              <a:t>Introduction of Magnetic Particle Inspection</a:t>
            </a:r>
          </a:p>
          <a:p>
            <a:pPr eaLnBrk="1" hangingPunct="1">
              <a:lnSpc>
                <a:spcPct val="80000"/>
              </a:lnSpc>
              <a:spcBef>
                <a:spcPct val="40000"/>
              </a:spcBef>
              <a:buClr>
                <a:schemeClr val="hlink"/>
              </a:buClr>
              <a:buSzPct val="150000"/>
              <a:buFontTx/>
              <a:buChar char="•"/>
            </a:pPr>
            <a:r>
              <a:rPr lang="en-US" sz="2800" b="1" smtClean="0">
                <a:solidFill>
                  <a:schemeClr val="hlink"/>
                </a:solidFill>
              </a:rPr>
              <a:t>Basic Procedure and Important Considerations</a:t>
            </a:r>
          </a:p>
          <a:p>
            <a:pPr marL="1047750" lvl="1" indent="-304800" eaLnBrk="1" hangingPunct="1">
              <a:lnSpc>
                <a:spcPct val="80000"/>
              </a:lnSpc>
              <a:spcBef>
                <a:spcPct val="0"/>
              </a:spcBef>
              <a:buClr>
                <a:schemeClr val="hlink"/>
              </a:buClr>
              <a:buFontTx/>
              <a:buAutoNum type="arabicPeriod"/>
            </a:pPr>
            <a:r>
              <a:rPr lang="en-US" b="1" smtClean="0">
                <a:solidFill>
                  <a:schemeClr val="hlink"/>
                </a:solidFill>
              </a:rPr>
              <a:t>Component pre-cleaning</a:t>
            </a:r>
          </a:p>
          <a:p>
            <a:pPr marL="1047750" lvl="1" indent="-304800" eaLnBrk="1" hangingPunct="1">
              <a:lnSpc>
                <a:spcPct val="80000"/>
              </a:lnSpc>
              <a:spcBef>
                <a:spcPct val="0"/>
              </a:spcBef>
              <a:buClr>
                <a:schemeClr val="hlink"/>
              </a:buClr>
              <a:buFontTx/>
              <a:buAutoNum type="arabicPeriod"/>
            </a:pPr>
            <a:r>
              <a:rPr lang="en-US" b="1" smtClean="0">
                <a:solidFill>
                  <a:schemeClr val="hlink"/>
                </a:solidFill>
              </a:rPr>
              <a:t>Introduction of magnetic field</a:t>
            </a:r>
          </a:p>
          <a:p>
            <a:pPr marL="1047750" lvl="1" indent="-304800" eaLnBrk="1" hangingPunct="1">
              <a:lnSpc>
                <a:spcPct val="80000"/>
              </a:lnSpc>
              <a:spcBef>
                <a:spcPct val="0"/>
              </a:spcBef>
              <a:buClr>
                <a:schemeClr val="hlink"/>
              </a:buClr>
              <a:buFontTx/>
              <a:buAutoNum type="arabicPeriod"/>
            </a:pPr>
            <a:r>
              <a:rPr lang="en-US" b="1" smtClean="0">
                <a:solidFill>
                  <a:schemeClr val="hlink"/>
                </a:solidFill>
              </a:rPr>
              <a:t>Application of magnetic media</a:t>
            </a:r>
          </a:p>
          <a:p>
            <a:pPr marL="1047750" lvl="1" indent="-304800" eaLnBrk="1" hangingPunct="1">
              <a:lnSpc>
                <a:spcPct val="80000"/>
              </a:lnSpc>
              <a:spcBef>
                <a:spcPct val="0"/>
              </a:spcBef>
              <a:buClr>
                <a:schemeClr val="hlink"/>
              </a:buClr>
              <a:buFontTx/>
              <a:buAutoNum type="arabicPeriod"/>
            </a:pPr>
            <a:r>
              <a:rPr lang="en-US" b="1" smtClean="0">
                <a:solidFill>
                  <a:schemeClr val="hlink"/>
                </a:solidFill>
              </a:rPr>
              <a:t>Interpretation of magnetic particle indications</a:t>
            </a:r>
            <a:endParaRPr lang="en-US" sz="2400" b="1" smtClean="0">
              <a:solidFill>
                <a:schemeClr val="hlink"/>
              </a:solidFill>
            </a:endParaRPr>
          </a:p>
          <a:p>
            <a:pPr eaLnBrk="1" hangingPunct="1">
              <a:lnSpc>
                <a:spcPct val="80000"/>
              </a:lnSpc>
              <a:spcBef>
                <a:spcPct val="40000"/>
              </a:spcBef>
              <a:buClr>
                <a:schemeClr val="hlink"/>
              </a:buClr>
              <a:buSzPct val="150000"/>
              <a:buFontTx/>
              <a:buChar char="•"/>
            </a:pPr>
            <a:r>
              <a:rPr lang="en-US" sz="2800" b="1" smtClean="0">
                <a:solidFill>
                  <a:schemeClr val="hlink"/>
                </a:solidFill>
              </a:rPr>
              <a:t>Examples of MPI Indications</a:t>
            </a:r>
          </a:p>
        </p:txBody>
      </p:sp>
    </p:spTree>
    <p:extLst>
      <p:ext uri="{BB962C8B-B14F-4D97-AF65-F5344CB8AC3E}">
        <p14:creationId xmlns:p14="http://schemas.microsoft.com/office/powerpoint/2010/main" val="1175563301"/>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 calcmode="lin" valueType="num">
                                      <p:cBhvr additive="base">
                                        <p:cTn id="12" dur="500" fill="hold"/>
                                        <p:tgtEl>
                                          <p:spTgt spid="9011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0115">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 calcmode="lin" valueType="num">
                                      <p:cBhvr additive="base">
                                        <p:cTn id="17" dur="500" fill="hold"/>
                                        <p:tgtEl>
                                          <p:spTgt spid="9011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0115">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90115">
                                            <p:txEl>
                                              <p:pRg st="3" end="3"/>
                                            </p:txEl>
                                          </p:spTgt>
                                        </p:tgtEl>
                                        <p:attrNameLst>
                                          <p:attrName>style.visibility</p:attrName>
                                        </p:attrNameLst>
                                      </p:cBhvr>
                                      <p:to>
                                        <p:strVal val="visible"/>
                                      </p:to>
                                    </p:set>
                                    <p:anim calcmode="lin" valueType="num">
                                      <p:cBhvr additive="base">
                                        <p:cTn id="22" dur="500" fill="hold"/>
                                        <p:tgtEl>
                                          <p:spTgt spid="90115">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90115">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9" fill="hold" grpId="0" nodeType="afterEffect">
                                  <p:stCondLst>
                                    <p:cond delay="0"/>
                                  </p:stCondLst>
                                  <p:childTnLst>
                                    <p:set>
                                      <p:cBhvr>
                                        <p:cTn id="26" dur="1" fill="hold">
                                          <p:stCondLst>
                                            <p:cond delay="0"/>
                                          </p:stCondLst>
                                        </p:cTn>
                                        <p:tgtEl>
                                          <p:spTgt spid="90115">
                                            <p:txEl>
                                              <p:pRg st="4" end="4"/>
                                            </p:txEl>
                                          </p:spTgt>
                                        </p:tgtEl>
                                        <p:attrNameLst>
                                          <p:attrName>style.visibility</p:attrName>
                                        </p:attrNameLst>
                                      </p:cBhvr>
                                      <p:to>
                                        <p:strVal val="visible"/>
                                      </p:to>
                                    </p:set>
                                    <p:anim calcmode="lin" valueType="num">
                                      <p:cBhvr additive="base">
                                        <p:cTn id="27" dur="500" fill="hold"/>
                                        <p:tgtEl>
                                          <p:spTgt spid="9011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0115">
                                            <p:txEl>
                                              <p:pRg st="4" end="4"/>
                                            </p:txEl>
                                          </p:spTgt>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9" fill="hold" grpId="0" nodeType="afterEffect">
                                  <p:stCondLst>
                                    <p:cond delay="0"/>
                                  </p:stCondLst>
                                  <p:childTnLst>
                                    <p:set>
                                      <p:cBhvr>
                                        <p:cTn id="31" dur="1" fill="hold">
                                          <p:stCondLst>
                                            <p:cond delay="0"/>
                                          </p:stCondLst>
                                        </p:cTn>
                                        <p:tgtEl>
                                          <p:spTgt spid="90115">
                                            <p:txEl>
                                              <p:pRg st="5" end="5"/>
                                            </p:txEl>
                                          </p:spTgt>
                                        </p:tgtEl>
                                        <p:attrNameLst>
                                          <p:attrName>style.visibility</p:attrName>
                                        </p:attrNameLst>
                                      </p:cBhvr>
                                      <p:to>
                                        <p:strVal val="visible"/>
                                      </p:to>
                                    </p:set>
                                    <p:anim calcmode="lin" valueType="num">
                                      <p:cBhvr additive="base">
                                        <p:cTn id="32" dur="500" fill="hold"/>
                                        <p:tgtEl>
                                          <p:spTgt spid="90115">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90115">
                                            <p:txEl>
                                              <p:pRg st="5" end="5"/>
                                            </p:txEl>
                                          </p:spTgt>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2" presetClass="entr" presetSubtype="9" fill="hold" grpId="0" nodeType="afterEffect">
                                  <p:stCondLst>
                                    <p:cond delay="0"/>
                                  </p:stCondLst>
                                  <p:childTnLst>
                                    <p:set>
                                      <p:cBhvr>
                                        <p:cTn id="36" dur="1" fill="hold">
                                          <p:stCondLst>
                                            <p:cond delay="0"/>
                                          </p:stCondLst>
                                        </p:cTn>
                                        <p:tgtEl>
                                          <p:spTgt spid="90115">
                                            <p:txEl>
                                              <p:pRg st="6" end="6"/>
                                            </p:txEl>
                                          </p:spTgt>
                                        </p:tgtEl>
                                        <p:attrNameLst>
                                          <p:attrName>style.visibility</p:attrName>
                                        </p:attrNameLst>
                                      </p:cBhvr>
                                      <p:to>
                                        <p:strVal val="visible"/>
                                      </p:to>
                                    </p:set>
                                    <p:anim calcmode="lin" valueType="num">
                                      <p:cBhvr additive="base">
                                        <p:cTn id="37" dur="500" fill="hold"/>
                                        <p:tgtEl>
                                          <p:spTgt spid="9011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0115">
                                            <p:txEl>
                                              <p:pRg st="6" end="6"/>
                                            </p:txEl>
                                          </p:spTgt>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3500"/>
                            </p:stCondLst>
                            <p:childTnLst>
                              <p:par>
                                <p:cTn id="40" presetID="2" presetClass="entr" presetSubtype="9" fill="hold" grpId="0" nodeType="afterEffect">
                                  <p:stCondLst>
                                    <p:cond delay="0"/>
                                  </p:stCondLst>
                                  <p:childTnLst>
                                    <p:set>
                                      <p:cBhvr>
                                        <p:cTn id="41" dur="1" fill="hold">
                                          <p:stCondLst>
                                            <p:cond delay="0"/>
                                          </p:stCondLst>
                                        </p:cTn>
                                        <p:tgtEl>
                                          <p:spTgt spid="90115">
                                            <p:txEl>
                                              <p:pRg st="7" end="7"/>
                                            </p:txEl>
                                          </p:spTgt>
                                        </p:tgtEl>
                                        <p:attrNameLst>
                                          <p:attrName>style.visibility</p:attrName>
                                        </p:attrNameLst>
                                      </p:cBhvr>
                                      <p:to>
                                        <p:strVal val="visible"/>
                                      </p:to>
                                    </p:set>
                                    <p:anim calcmode="lin" valueType="num">
                                      <p:cBhvr additive="base">
                                        <p:cTn id="42" dur="500" fill="hold"/>
                                        <p:tgtEl>
                                          <p:spTgt spid="90115">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90115">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bldLvl="2" autoUpdateAnimBg="0"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2" name="Picture 12" descr="Magnetograp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4406900"/>
            <a:ext cx="2384425"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3" name="Picture 13" descr="Magnetograph2"/>
          <p:cNvPicPr>
            <a:picLocks noChangeAspect="1" noChangeArrowheads="1"/>
          </p:cNvPicPr>
          <p:nvPr/>
        </p:nvPicPr>
        <p:blipFill>
          <a:blip r:embed="rId3">
            <a:extLst>
              <a:ext uri="{28A0092B-C50C-407E-A947-70E740481C1C}">
                <a14:useLocalDpi xmlns:a14="http://schemas.microsoft.com/office/drawing/2010/main" val="0"/>
              </a:ext>
            </a:extLst>
          </a:blip>
          <a:srcRect b="1942"/>
          <a:stretch>
            <a:fillRect/>
          </a:stretch>
        </p:blipFill>
        <p:spPr bwMode="auto">
          <a:xfrm>
            <a:off x="3390900" y="4406900"/>
            <a:ext cx="2246313"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4" name="Picture 14" descr="Magnetograph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525" y="4406900"/>
            <a:ext cx="22320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 Box 5"/>
          <p:cNvSpPr txBox="1">
            <a:spLocks noChangeArrowheads="1"/>
          </p:cNvSpPr>
          <p:nvPr/>
        </p:nvSpPr>
        <p:spPr bwMode="auto">
          <a:xfrm>
            <a:off x="781050" y="6115050"/>
            <a:ext cx="2581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1600" smtClean="0">
                <a:solidFill>
                  <a:srgbClr val="FFFFFF"/>
                </a:solidFill>
                <a:latin typeface="Arial" charset="0"/>
              </a:rPr>
              <a:t>Magnetic lines of force around a bar magnet</a:t>
            </a:r>
          </a:p>
        </p:txBody>
      </p:sp>
      <p:sp>
        <p:nvSpPr>
          <p:cNvPr id="71686" name="Text Box 6"/>
          <p:cNvSpPr txBox="1">
            <a:spLocks noChangeArrowheads="1"/>
          </p:cNvSpPr>
          <p:nvPr/>
        </p:nvSpPr>
        <p:spPr bwMode="auto">
          <a:xfrm>
            <a:off x="3238500" y="6115050"/>
            <a:ext cx="2581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1600" smtClean="0">
                <a:solidFill>
                  <a:srgbClr val="FFFFFF"/>
                </a:solidFill>
                <a:latin typeface="Arial" charset="0"/>
              </a:rPr>
              <a:t>Opposite poles attracting</a:t>
            </a:r>
          </a:p>
        </p:txBody>
      </p:sp>
      <p:sp>
        <p:nvSpPr>
          <p:cNvPr id="71687" name="Text Box 7"/>
          <p:cNvSpPr txBox="1">
            <a:spLocks noChangeArrowheads="1"/>
          </p:cNvSpPr>
          <p:nvPr/>
        </p:nvSpPr>
        <p:spPr bwMode="auto">
          <a:xfrm>
            <a:off x="5667375" y="6115050"/>
            <a:ext cx="2581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1600" smtClean="0">
                <a:solidFill>
                  <a:srgbClr val="FFFFFF"/>
                </a:solidFill>
                <a:latin typeface="Arial" charset="0"/>
              </a:rPr>
              <a:t>Similar poles repelling</a:t>
            </a:r>
          </a:p>
        </p:txBody>
      </p:sp>
      <p:sp>
        <p:nvSpPr>
          <p:cNvPr id="6152" name="Text Box 8"/>
          <p:cNvSpPr txBox="1">
            <a:spLocks noChangeArrowheads="1"/>
          </p:cNvSpPr>
          <p:nvPr/>
        </p:nvSpPr>
        <p:spPr bwMode="auto">
          <a:xfrm>
            <a:off x="1857375" y="657225"/>
            <a:ext cx="5724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3200" b="1" smtClean="0">
                <a:solidFill>
                  <a:srgbClr val="FFFF00"/>
                </a:solidFill>
                <a:latin typeface="Arial" charset="0"/>
              </a:rPr>
              <a:t>Introduction to Magnetism</a:t>
            </a:r>
          </a:p>
        </p:txBody>
      </p:sp>
      <p:sp>
        <p:nvSpPr>
          <p:cNvPr id="71691" name="Rectangle 11"/>
          <p:cNvSpPr>
            <a:spLocks noChangeArrowheads="1"/>
          </p:cNvSpPr>
          <p:nvPr/>
        </p:nvSpPr>
        <p:spPr bwMode="auto">
          <a:xfrm>
            <a:off x="663575" y="1736725"/>
            <a:ext cx="4367213" cy="230187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fontAlgn="base">
              <a:lnSpc>
                <a:spcPct val="80000"/>
              </a:lnSpc>
              <a:spcBef>
                <a:spcPct val="0"/>
              </a:spcBef>
              <a:spcAft>
                <a:spcPct val="0"/>
              </a:spcAft>
              <a:tabLst>
                <a:tab pos="342900" algn="l"/>
              </a:tabLst>
            </a:pPr>
            <a:r>
              <a:rPr lang="en-US" sz="2000" b="1" smtClean="0">
                <a:solidFill>
                  <a:srgbClr val="FFFFFF"/>
                </a:solidFill>
                <a:latin typeface="Times New Roman" pitchFamily="18" charset="0"/>
              </a:rPr>
              <a:t>Magnetism is the ability of matter to attract other matter to itself.  Objects that possess the property of magnetism are said to be magnetic or magnetized and magnetic lines of force can be found in and around the objects.  A magnetic pole is a point where the a magnetic line of force exits or enters a material.</a:t>
            </a:r>
          </a:p>
        </p:txBody>
      </p:sp>
      <p:sp>
        <p:nvSpPr>
          <p:cNvPr id="71695" name="Rectangle 15"/>
          <p:cNvSpPr>
            <a:spLocks noChangeArrowheads="1"/>
          </p:cNvSpPr>
          <p:nvPr/>
        </p:nvSpPr>
        <p:spPr bwMode="auto">
          <a:xfrm>
            <a:off x="5159375" y="1727200"/>
            <a:ext cx="3378200" cy="230187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171450" indent="-171450" fontAlgn="base">
              <a:lnSpc>
                <a:spcPct val="80000"/>
              </a:lnSpc>
              <a:spcBef>
                <a:spcPct val="0"/>
              </a:spcBef>
              <a:spcAft>
                <a:spcPct val="0"/>
              </a:spcAft>
              <a:tabLst>
                <a:tab pos="228600" algn="l"/>
              </a:tabLst>
            </a:pPr>
            <a:r>
              <a:rPr lang="en-US" sz="2000" b="1" smtClean="0">
                <a:solidFill>
                  <a:srgbClr val="FFFFFF"/>
                </a:solidFill>
                <a:latin typeface="Times New Roman" pitchFamily="18" charset="0"/>
              </a:rPr>
              <a:t>Magnetic field lines:</a:t>
            </a:r>
          </a:p>
          <a:p>
            <a:pPr marL="171450" indent="-171450" fontAlgn="base">
              <a:lnSpc>
                <a:spcPct val="80000"/>
              </a:lnSpc>
              <a:spcBef>
                <a:spcPct val="0"/>
              </a:spcBef>
              <a:spcAft>
                <a:spcPct val="0"/>
              </a:spcAft>
              <a:buFontTx/>
              <a:buChar char="•"/>
              <a:tabLst>
                <a:tab pos="228600" algn="l"/>
              </a:tabLst>
            </a:pPr>
            <a:r>
              <a:rPr lang="en-US" sz="2000" b="1" smtClean="0">
                <a:solidFill>
                  <a:srgbClr val="FFFFFF"/>
                </a:solidFill>
                <a:latin typeface="Times New Roman" pitchFamily="18" charset="0"/>
              </a:rPr>
              <a:t>Form complete loops.</a:t>
            </a:r>
          </a:p>
          <a:p>
            <a:pPr marL="171450" indent="-171450" fontAlgn="base">
              <a:lnSpc>
                <a:spcPct val="80000"/>
              </a:lnSpc>
              <a:spcBef>
                <a:spcPct val="0"/>
              </a:spcBef>
              <a:spcAft>
                <a:spcPct val="0"/>
              </a:spcAft>
              <a:buFontTx/>
              <a:buChar char="•"/>
              <a:tabLst>
                <a:tab pos="228600" algn="l"/>
              </a:tabLst>
            </a:pPr>
            <a:r>
              <a:rPr lang="en-US" sz="2000" b="1" smtClean="0">
                <a:solidFill>
                  <a:srgbClr val="FFFFFF"/>
                </a:solidFill>
                <a:latin typeface="Times New Roman" pitchFamily="18" charset="0"/>
              </a:rPr>
              <a:t>Do not cross.</a:t>
            </a:r>
          </a:p>
          <a:p>
            <a:pPr marL="171450" indent="-171450" fontAlgn="base">
              <a:lnSpc>
                <a:spcPct val="80000"/>
              </a:lnSpc>
              <a:spcBef>
                <a:spcPct val="0"/>
              </a:spcBef>
              <a:spcAft>
                <a:spcPct val="0"/>
              </a:spcAft>
              <a:buFontTx/>
              <a:buChar char="•"/>
              <a:tabLst>
                <a:tab pos="228600" algn="l"/>
              </a:tabLst>
            </a:pPr>
            <a:r>
              <a:rPr lang="en-US" sz="2000" b="1" smtClean="0">
                <a:solidFill>
                  <a:srgbClr val="FFFFFF"/>
                </a:solidFill>
                <a:latin typeface="Times New Roman" pitchFamily="18" charset="0"/>
              </a:rPr>
              <a:t>Follow the path of least resistance.</a:t>
            </a:r>
          </a:p>
          <a:p>
            <a:pPr marL="171450" indent="-171450" fontAlgn="base">
              <a:lnSpc>
                <a:spcPct val="80000"/>
              </a:lnSpc>
              <a:spcBef>
                <a:spcPct val="0"/>
              </a:spcBef>
              <a:spcAft>
                <a:spcPct val="0"/>
              </a:spcAft>
              <a:buFontTx/>
              <a:buChar char="•"/>
              <a:tabLst>
                <a:tab pos="228600" algn="l"/>
              </a:tabLst>
            </a:pPr>
            <a:r>
              <a:rPr lang="en-US" sz="2000" b="1" smtClean="0">
                <a:solidFill>
                  <a:srgbClr val="FFFFFF"/>
                </a:solidFill>
                <a:latin typeface="Times New Roman" pitchFamily="18" charset="0"/>
              </a:rPr>
              <a:t>All have the same strength.</a:t>
            </a:r>
          </a:p>
          <a:p>
            <a:pPr marL="171450" indent="-171450" fontAlgn="base">
              <a:lnSpc>
                <a:spcPct val="80000"/>
              </a:lnSpc>
              <a:spcBef>
                <a:spcPct val="0"/>
              </a:spcBef>
              <a:spcAft>
                <a:spcPct val="0"/>
              </a:spcAft>
              <a:buFontTx/>
              <a:buChar char="•"/>
              <a:tabLst>
                <a:tab pos="228600" algn="l"/>
              </a:tabLst>
            </a:pPr>
            <a:r>
              <a:rPr lang="en-US" sz="2000" b="1" smtClean="0">
                <a:solidFill>
                  <a:srgbClr val="FFFFFF"/>
                </a:solidFill>
                <a:latin typeface="Times New Roman" pitchFamily="18" charset="0"/>
              </a:rPr>
              <a:t>Have a direction such that they cause poles to attract or repel.</a:t>
            </a:r>
          </a:p>
        </p:txBody>
      </p:sp>
    </p:spTree>
    <p:extLst>
      <p:ext uri="{BB962C8B-B14F-4D97-AF65-F5344CB8AC3E}">
        <p14:creationId xmlns:p14="http://schemas.microsoft.com/office/powerpoint/2010/main" val="1950376757"/>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691"/>
                                        </p:tgtEl>
                                        <p:attrNameLst>
                                          <p:attrName>style.visibility</p:attrName>
                                        </p:attrNameLst>
                                      </p:cBhvr>
                                      <p:to>
                                        <p:strVal val="visible"/>
                                      </p:to>
                                    </p:set>
                                    <p:anim calcmode="lin" valueType="num">
                                      <p:cBhvr additive="base">
                                        <p:cTn id="7" dur="500" fill="hold"/>
                                        <p:tgtEl>
                                          <p:spTgt spid="71691"/>
                                        </p:tgtEl>
                                        <p:attrNameLst>
                                          <p:attrName>ppt_x</p:attrName>
                                        </p:attrNameLst>
                                      </p:cBhvr>
                                      <p:tavLst>
                                        <p:tav tm="0">
                                          <p:val>
                                            <p:strVal val="0-#ppt_w/2"/>
                                          </p:val>
                                        </p:tav>
                                        <p:tav tm="100000">
                                          <p:val>
                                            <p:strVal val="#ppt_x"/>
                                          </p:val>
                                        </p:tav>
                                      </p:tavLst>
                                    </p:anim>
                                    <p:anim calcmode="lin" valueType="num">
                                      <p:cBhvr additive="base">
                                        <p:cTn id="8" dur="500" fill="hold"/>
                                        <p:tgtEl>
                                          <p:spTgt spid="7169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1695"/>
                                        </p:tgtEl>
                                        <p:attrNameLst>
                                          <p:attrName>style.visibility</p:attrName>
                                        </p:attrNameLst>
                                      </p:cBhvr>
                                      <p:to>
                                        <p:strVal val="visible"/>
                                      </p:to>
                                    </p:set>
                                    <p:anim calcmode="lin" valueType="num">
                                      <p:cBhvr additive="base">
                                        <p:cTn id="12" dur="500" fill="hold"/>
                                        <p:tgtEl>
                                          <p:spTgt spid="71695"/>
                                        </p:tgtEl>
                                        <p:attrNameLst>
                                          <p:attrName>ppt_x</p:attrName>
                                        </p:attrNameLst>
                                      </p:cBhvr>
                                      <p:tavLst>
                                        <p:tav tm="0">
                                          <p:val>
                                            <p:strVal val="1+#ppt_w/2"/>
                                          </p:val>
                                        </p:tav>
                                        <p:tav tm="100000">
                                          <p:val>
                                            <p:strVal val="#ppt_x"/>
                                          </p:val>
                                        </p:tav>
                                      </p:tavLst>
                                    </p:anim>
                                    <p:anim calcmode="lin" valueType="num">
                                      <p:cBhvr additive="base">
                                        <p:cTn id="13" dur="500" fill="hold"/>
                                        <p:tgtEl>
                                          <p:spTgt spid="7169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12" fill="hold" nodeType="afterEffect">
                                  <p:stCondLst>
                                    <p:cond delay="0"/>
                                  </p:stCondLst>
                                  <p:childTnLst>
                                    <p:set>
                                      <p:cBhvr>
                                        <p:cTn id="16" dur="1" fill="hold">
                                          <p:stCondLst>
                                            <p:cond delay="0"/>
                                          </p:stCondLst>
                                        </p:cTn>
                                        <p:tgtEl>
                                          <p:spTgt spid="71692"/>
                                        </p:tgtEl>
                                        <p:attrNameLst>
                                          <p:attrName>style.visibility</p:attrName>
                                        </p:attrNameLst>
                                      </p:cBhvr>
                                      <p:to>
                                        <p:strVal val="visible"/>
                                      </p:to>
                                    </p:set>
                                    <p:anim calcmode="lin" valueType="num">
                                      <p:cBhvr additive="base">
                                        <p:cTn id="17" dur="500" fill="hold"/>
                                        <p:tgtEl>
                                          <p:spTgt spid="71692"/>
                                        </p:tgtEl>
                                        <p:attrNameLst>
                                          <p:attrName>ppt_x</p:attrName>
                                        </p:attrNameLst>
                                      </p:cBhvr>
                                      <p:tavLst>
                                        <p:tav tm="0">
                                          <p:val>
                                            <p:strVal val="0-#ppt_w/2"/>
                                          </p:val>
                                        </p:tav>
                                        <p:tav tm="100000">
                                          <p:val>
                                            <p:strVal val="#ppt_x"/>
                                          </p:val>
                                        </p:tav>
                                      </p:tavLst>
                                    </p:anim>
                                    <p:anim calcmode="lin" valueType="num">
                                      <p:cBhvr additive="base">
                                        <p:cTn id="18" dur="500" fill="hold"/>
                                        <p:tgtEl>
                                          <p:spTgt spid="7169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1" presetClass="entr" presetSubtype="0" fill="hold" grpId="0" nodeType="afterEffect">
                                  <p:stCondLst>
                                    <p:cond delay="0"/>
                                  </p:stCondLst>
                                  <p:childTnLst>
                                    <p:set>
                                      <p:cBhvr>
                                        <p:cTn id="21" dur="1" fill="hold">
                                          <p:stCondLst>
                                            <p:cond delay="499"/>
                                          </p:stCondLst>
                                        </p:cTn>
                                        <p:tgtEl>
                                          <p:spTgt spid="71685"/>
                                        </p:tgtEl>
                                        <p:attrNameLst>
                                          <p:attrName>style.visibility</p:attrName>
                                        </p:attrNameLst>
                                      </p:cBhvr>
                                      <p:to>
                                        <p:strVal val="visible"/>
                                      </p:to>
                                    </p:set>
                                  </p:childTnLst>
                                </p:cTn>
                              </p:par>
                            </p:childTnLst>
                          </p:cTn>
                        </p:par>
                        <p:par>
                          <p:cTn id="22" fill="hold" nodeType="afterGroup">
                            <p:stCondLst>
                              <p:cond delay="2000"/>
                            </p:stCondLst>
                            <p:childTnLst>
                              <p:par>
                                <p:cTn id="23" presetID="2" presetClass="entr" presetSubtype="4" fill="hold" nodeType="afterEffect">
                                  <p:stCondLst>
                                    <p:cond delay="0"/>
                                  </p:stCondLst>
                                  <p:childTnLst>
                                    <p:set>
                                      <p:cBhvr>
                                        <p:cTn id="24" dur="1" fill="hold">
                                          <p:stCondLst>
                                            <p:cond delay="0"/>
                                          </p:stCondLst>
                                        </p:cTn>
                                        <p:tgtEl>
                                          <p:spTgt spid="71693"/>
                                        </p:tgtEl>
                                        <p:attrNameLst>
                                          <p:attrName>style.visibility</p:attrName>
                                        </p:attrNameLst>
                                      </p:cBhvr>
                                      <p:to>
                                        <p:strVal val="visible"/>
                                      </p:to>
                                    </p:set>
                                    <p:anim calcmode="lin" valueType="num">
                                      <p:cBhvr additive="base">
                                        <p:cTn id="25" dur="500" fill="hold"/>
                                        <p:tgtEl>
                                          <p:spTgt spid="71693"/>
                                        </p:tgtEl>
                                        <p:attrNameLst>
                                          <p:attrName>ppt_x</p:attrName>
                                        </p:attrNameLst>
                                      </p:cBhvr>
                                      <p:tavLst>
                                        <p:tav tm="0">
                                          <p:val>
                                            <p:strVal val="#ppt_x"/>
                                          </p:val>
                                        </p:tav>
                                        <p:tav tm="100000">
                                          <p:val>
                                            <p:strVal val="#ppt_x"/>
                                          </p:val>
                                        </p:tav>
                                      </p:tavLst>
                                    </p:anim>
                                    <p:anim calcmode="lin" valueType="num">
                                      <p:cBhvr additive="base">
                                        <p:cTn id="26" dur="500" fill="hold"/>
                                        <p:tgtEl>
                                          <p:spTgt spid="71693"/>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2500"/>
                            </p:stCondLst>
                            <p:childTnLst>
                              <p:par>
                                <p:cTn id="28" presetID="1" presetClass="entr" presetSubtype="0" fill="hold" grpId="0" nodeType="afterEffect">
                                  <p:stCondLst>
                                    <p:cond delay="0"/>
                                  </p:stCondLst>
                                  <p:childTnLst>
                                    <p:set>
                                      <p:cBhvr>
                                        <p:cTn id="29" dur="1" fill="hold">
                                          <p:stCondLst>
                                            <p:cond delay="499"/>
                                          </p:stCondLst>
                                        </p:cTn>
                                        <p:tgtEl>
                                          <p:spTgt spid="71686"/>
                                        </p:tgtEl>
                                        <p:attrNameLst>
                                          <p:attrName>style.visibility</p:attrName>
                                        </p:attrNameLst>
                                      </p:cBhvr>
                                      <p:to>
                                        <p:strVal val="visible"/>
                                      </p:to>
                                    </p:set>
                                  </p:childTnLst>
                                </p:cTn>
                              </p:par>
                            </p:childTnLst>
                          </p:cTn>
                        </p:par>
                        <p:par>
                          <p:cTn id="30" fill="hold" nodeType="afterGroup">
                            <p:stCondLst>
                              <p:cond delay="3000"/>
                            </p:stCondLst>
                            <p:childTnLst>
                              <p:par>
                                <p:cTn id="31" presetID="2" presetClass="entr" presetSubtype="6" fill="hold" nodeType="afterEffect">
                                  <p:stCondLst>
                                    <p:cond delay="0"/>
                                  </p:stCondLst>
                                  <p:childTnLst>
                                    <p:set>
                                      <p:cBhvr>
                                        <p:cTn id="32" dur="1" fill="hold">
                                          <p:stCondLst>
                                            <p:cond delay="0"/>
                                          </p:stCondLst>
                                        </p:cTn>
                                        <p:tgtEl>
                                          <p:spTgt spid="71694"/>
                                        </p:tgtEl>
                                        <p:attrNameLst>
                                          <p:attrName>style.visibility</p:attrName>
                                        </p:attrNameLst>
                                      </p:cBhvr>
                                      <p:to>
                                        <p:strVal val="visible"/>
                                      </p:to>
                                    </p:set>
                                    <p:anim calcmode="lin" valueType="num">
                                      <p:cBhvr additive="base">
                                        <p:cTn id="33" dur="500" fill="hold"/>
                                        <p:tgtEl>
                                          <p:spTgt spid="71694"/>
                                        </p:tgtEl>
                                        <p:attrNameLst>
                                          <p:attrName>ppt_x</p:attrName>
                                        </p:attrNameLst>
                                      </p:cBhvr>
                                      <p:tavLst>
                                        <p:tav tm="0">
                                          <p:val>
                                            <p:strVal val="1+#ppt_w/2"/>
                                          </p:val>
                                        </p:tav>
                                        <p:tav tm="100000">
                                          <p:val>
                                            <p:strVal val="#ppt_x"/>
                                          </p:val>
                                        </p:tav>
                                      </p:tavLst>
                                    </p:anim>
                                    <p:anim calcmode="lin" valueType="num">
                                      <p:cBhvr additive="base">
                                        <p:cTn id="34" dur="500" fill="hold"/>
                                        <p:tgtEl>
                                          <p:spTgt spid="71694"/>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3500"/>
                            </p:stCondLst>
                            <p:childTnLst>
                              <p:par>
                                <p:cTn id="36" presetID="1" presetClass="entr" presetSubtype="0" fill="hold" grpId="0" nodeType="afterEffect">
                                  <p:stCondLst>
                                    <p:cond delay="0"/>
                                  </p:stCondLst>
                                  <p:childTnLst>
                                    <p:set>
                                      <p:cBhvr>
                                        <p:cTn id="37" dur="1" fill="hold">
                                          <p:stCondLst>
                                            <p:cond delay="499"/>
                                          </p:stCondLst>
                                        </p:cTn>
                                        <p:tgtEl>
                                          <p:spTgt spid="716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utoUpdateAnimBg="0"/>
      <p:bldP spid="71686" grpId="0" autoUpdateAnimBg="0"/>
      <p:bldP spid="71687" grpId="0" autoUpdateAnimBg="0"/>
      <p:bldP spid="71691" grpId="0" animBg="1" autoUpdateAnimBg="0"/>
      <p:bldP spid="71695"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724025" y="657225"/>
            <a:ext cx="5438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3200" b="1" smtClean="0">
                <a:solidFill>
                  <a:srgbClr val="FFFF00"/>
                </a:solidFill>
                <a:latin typeface="Arial" charset="0"/>
              </a:rPr>
              <a:t>Ferromagnetic Materials</a:t>
            </a:r>
          </a:p>
        </p:txBody>
      </p:sp>
      <p:sp>
        <p:nvSpPr>
          <p:cNvPr id="64515" name="Text Box 3"/>
          <p:cNvSpPr txBox="1">
            <a:spLocks noChangeArrowheads="1"/>
          </p:cNvSpPr>
          <p:nvPr/>
        </p:nvSpPr>
        <p:spPr bwMode="auto">
          <a:xfrm>
            <a:off x="581025" y="1571625"/>
            <a:ext cx="826770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buFontTx/>
              <a:buChar char="•"/>
            </a:pPr>
            <a:r>
              <a:rPr lang="en-US" sz="2200" b="1" smtClean="0">
                <a:solidFill>
                  <a:srgbClr val="FFFFFF"/>
                </a:solidFill>
                <a:latin typeface="Arial" charset="0"/>
              </a:rPr>
              <a:t>A material is considered ferromagnetic if it can be magnetized.  Materials with a significant Iron, nickel or cobalt content are generally ferromagnetic. </a:t>
            </a:r>
          </a:p>
          <a:p>
            <a:pPr fontAlgn="base">
              <a:spcBef>
                <a:spcPct val="50000"/>
              </a:spcBef>
              <a:spcAft>
                <a:spcPct val="0"/>
              </a:spcAft>
              <a:buFontTx/>
              <a:buChar char="•"/>
            </a:pPr>
            <a:r>
              <a:rPr lang="en-US" sz="2200" b="1" smtClean="0">
                <a:solidFill>
                  <a:srgbClr val="FFFFFF"/>
                </a:solidFill>
                <a:latin typeface="Arial" charset="0"/>
              </a:rPr>
              <a:t>Ferromagnetic materials are made up of many regions in which the magnetic fields of atoms are aligned.  These regions are call magnetic domains. </a:t>
            </a:r>
          </a:p>
          <a:p>
            <a:pPr fontAlgn="base">
              <a:spcBef>
                <a:spcPct val="50000"/>
              </a:spcBef>
              <a:spcAft>
                <a:spcPct val="0"/>
              </a:spcAft>
              <a:buFontTx/>
              <a:buChar char="•"/>
            </a:pPr>
            <a:r>
              <a:rPr lang="en-US" sz="2200" b="1" smtClean="0">
                <a:solidFill>
                  <a:srgbClr val="FFFFFF"/>
                </a:solidFill>
                <a:latin typeface="Arial" charset="0"/>
              </a:rPr>
              <a:t>Magnetic domains point randomly in demagnetized material, but can be aligned using electrical current or an external magnetic field to magnetize the material.</a:t>
            </a:r>
          </a:p>
        </p:txBody>
      </p:sp>
      <p:grpSp>
        <p:nvGrpSpPr>
          <p:cNvPr id="2" name="Group 66"/>
          <p:cNvGrpSpPr>
            <a:grpSpLocks/>
          </p:cNvGrpSpPr>
          <p:nvPr/>
        </p:nvGrpSpPr>
        <p:grpSpPr bwMode="auto">
          <a:xfrm>
            <a:off x="1752600" y="5457825"/>
            <a:ext cx="2514600" cy="806450"/>
            <a:chOff x="1104" y="3438"/>
            <a:chExt cx="1584" cy="508"/>
          </a:xfrm>
        </p:grpSpPr>
        <p:sp>
          <p:nvSpPr>
            <p:cNvPr id="7201" name="Rectangle 4"/>
            <p:cNvSpPr>
              <a:spLocks noChangeArrowheads="1"/>
            </p:cNvSpPr>
            <p:nvPr/>
          </p:nvSpPr>
          <p:spPr bwMode="auto">
            <a:xfrm>
              <a:off x="1146" y="3438"/>
              <a:ext cx="1500" cy="264"/>
            </a:xfrm>
            <a:prstGeom prst="rect">
              <a:avLst/>
            </a:prstGeom>
            <a:solidFill>
              <a:schemeClr val="accent1"/>
            </a:solidFill>
            <a:ln w="28575">
              <a:solidFill>
                <a:srgbClr val="777777"/>
              </a:solidFill>
              <a:miter lim="800000"/>
              <a:headEnd/>
              <a:tailEnd/>
            </a:ln>
          </p:spPr>
          <p:txBody>
            <a:bodyPr anchor="ctr">
              <a:spAutoFit/>
            </a:bodyP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7202" name="Freeform 13"/>
            <p:cNvSpPr>
              <a:spLocks/>
            </p:cNvSpPr>
            <p:nvPr/>
          </p:nvSpPr>
          <p:spPr bwMode="auto">
            <a:xfrm>
              <a:off x="1150" y="3445"/>
              <a:ext cx="266" cy="156"/>
            </a:xfrm>
            <a:custGeom>
              <a:avLst/>
              <a:gdLst>
                <a:gd name="T0" fmla="*/ 147 w 358"/>
                <a:gd name="T1" fmla="*/ 0 h 256"/>
                <a:gd name="T2" fmla="*/ 132 w 358"/>
                <a:gd name="T3" fmla="*/ 12 h 256"/>
                <a:gd name="T4" fmla="*/ 127 w 358"/>
                <a:gd name="T5" fmla="*/ 20 h 256"/>
                <a:gd name="T6" fmla="*/ 129 w 358"/>
                <a:gd name="T7" fmla="*/ 33 h 256"/>
                <a:gd name="T8" fmla="*/ 127 w 358"/>
                <a:gd name="T9" fmla="*/ 46 h 256"/>
                <a:gd name="T10" fmla="*/ 81 w 358"/>
                <a:gd name="T11" fmla="*/ 58 h 256"/>
                <a:gd name="T12" fmla="*/ 53 w 358"/>
                <a:gd name="T13" fmla="*/ 53 h 256"/>
                <a:gd name="T14" fmla="*/ 36 w 358"/>
                <a:gd name="T15" fmla="*/ 51 h 256"/>
                <a:gd name="T16" fmla="*/ 7 w 358"/>
                <a:gd name="T17" fmla="*/ 52 h 256"/>
                <a:gd name="T18" fmla="*/ 0 w 358"/>
                <a:gd name="T19" fmla="*/ 54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8"/>
                <a:gd name="T31" fmla="*/ 0 h 256"/>
                <a:gd name="T32" fmla="*/ 358 w 358"/>
                <a:gd name="T33" fmla="*/ 256 h 2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8" h="256">
                  <a:moveTo>
                    <a:pt x="358" y="0"/>
                  </a:moveTo>
                  <a:cubicBezTo>
                    <a:pt x="336" y="7"/>
                    <a:pt x="327" y="31"/>
                    <a:pt x="320" y="53"/>
                  </a:cubicBezTo>
                  <a:cubicBezTo>
                    <a:pt x="316" y="64"/>
                    <a:pt x="310" y="85"/>
                    <a:pt x="310" y="85"/>
                  </a:cubicBezTo>
                  <a:cubicBezTo>
                    <a:pt x="312" y="105"/>
                    <a:pt x="315" y="124"/>
                    <a:pt x="315" y="144"/>
                  </a:cubicBezTo>
                  <a:cubicBezTo>
                    <a:pt x="315" y="163"/>
                    <a:pt x="315" y="183"/>
                    <a:pt x="310" y="202"/>
                  </a:cubicBezTo>
                  <a:cubicBezTo>
                    <a:pt x="299" y="240"/>
                    <a:pt x="227" y="245"/>
                    <a:pt x="198" y="256"/>
                  </a:cubicBezTo>
                  <a:cubicBezTo>
                    <a:pt x="155" y="249"/>
                    <a:pt x="161" y="246"/>
                    <a:pt x="128" y="234"/>
                  </a:cubicBezTo>
                  <a:cubicBezTo>
                    <a:pt x="114" y="229"/>
                    <a:pt x="86" y="224"/>
                    <a:pt x="86" y="224"/>
                  </a:cubicBezTo>
                  <a:cubicBezTo>
                    <a:pt x="63" y="226"/>
                    <a:pt x="39" y="225"/>
                    <a:pt x="16" y="229"/>
                  </a:cubicBezTo>
                  <a:cubicBezTo>
                    <a:pt x="10" y="230"/>
                    <a:pt x="0" y="240"/>
                    <a:pt x="0" y="240"/>
                  </a:cubicBezTo>
                </a:path>
              </a:pathLst>
            </a:custGeom>
            <a:solidFill>
              <a:schemeClr val="accent1"/>
            </a:solidFill>
            <a:ln w="19050">
              <a:solidFill>
                <a:srgbClr val="777777"/>
              </a:solidFill>
              <a:round/>
              <a:headEnd/>
              <a:tailEnd/>
            </a:ln>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7203" name="Freeform 14"/>
            <p:cNvSpPr>
              <a:spLocks/>
            </p:cNvSpPr>
            <p:nvPr/>
          </p:nvSpPr>
          <p:spPr bwMode="auto">
            <a:xfrm>
              <a:off x="1384" y="3555"/>
              <a:ext cx="250" cy="144"/>
            </a:xfrm>
            <a:custGeom>
              <a:avLst/>
              <a:gdLst>
                <a:gd name="T0" fmla="*/ 0 w 347"/>
                <a:gd name="T1" fmla="*/ 0 h 272"/>
                <a:gd name="T2" fmla="*/ 26 w 347"/>
                <a:gd name="T3" fmla="*/ 3 h 272"/>
                <a:gd name="T4" fmla="*/ 68 w 347"/>
                <a:gd name="T5" fmla="*/ 17 h 272"/>
                <a:gd name="T6" fmla="*/ 110 w 347"/>
                <a:gd name="T7" fmla="*/ 34 h 272"/>
                <a:gd name="T8" fmla="*/ 130 w 347"/>
                <a:gd name="T9" fmla="*/ 40 h 272"/>
                <a:gd name="T10" fmla="*/ 0 60000 65536"/>
                <a:gd name="T11" fmla="*/ 0 60000 65536"/>
                <a:gd name="T12" fmla="*/ 0 60000 65536"/>
                <a:gd name="T13" fmla="*/ 0 60000 65536"/>
                <a:gd name="T14" fmla="*/ 0 60000 65536"/>
                <a:gd name="T15" fmla="*/ 0 w 347"/>
                <a:gd name="T16" fmla="*/ 0 h 272"/>
                <a:gd name="T17" fmla="*/ 347 w 347"/>
                <a:gd name="T18" fmla="*/ 272 h 272"/>
              </a:gdLst>
              <a:ahLst/>
              <a:cxnLst>
                <a:cxn ang="T10">
                  <a:pos x="T0" y="T1"/>
                </a:cxn>
                <a:cxn ang="T11">
                  <a:pos x="T2" y="T3"/>
                </a:cxn>
                <a:cxn ang="T12">
                  <a:pos x="T4" y="T5"/>
                </a:cxn>
                <a:cxn ang="T13">
                  <a:pos x="T6" y="T7"/>
                </a:cxn>
                <a:cxn ang="T14">
                  <a:pos x="T8" y="T9"/>
                </a:cxn>
              </a:cxnLst>
              <a:rect l="T15" t="T16" r="T17" b="T18"/>
              <a:pathLst>
                <a:path w="347" h="272">
                  <a:moveTo>
                    <a:pt x="0" y="0"/>
                  </a:moveTo>
                  <a:cubicBezTo>
                    <a:pt x="24" y="6"/>
                    <a:pt x="46" y="14"/>
                    <a:pt x="70" y="21"/>
                  </a:cubicBezTo>
                  <a:cubicBezTo>
                    <a:pt x="111" y="52"/>
                    <a:pt x="150" y="78"/>
                    <a:pt x="182" y="117"/>
                  </a:cubicBezTo>
                  <a:cubicBezTo>
                    <a:pt x="217" y="160"/>
                    <a:pt x="238" y="211"/>
                    <a:pt x="294" y="229"/>
                  </a:cubicBezTo>
                  <a:cubicBezTo>
                    <a:pt x="317" y="244"/>
                    <a:pt x="330" y="251"/>
                    <a:pt x="347" y="272"/>
                  </a:cubicBezTo>
                </a:path>
              </a:pathLst>
            </a:custGeom>
            <a:solidFill>
              <a:schemeClr val="accent1"/>
            </a:solidFill>
            <a:ln w="19050">
              <a:solidFill>
                <a:srgbClr val="777777"/>
              </a:solidFill>
              <a:round/>
              <a:headEnd/>
              <a:tailEnd/>
            </a:ln>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7204" name="Freeform 15"/>
            <p:cNvSpPr>
              <a:spLocks/>
            </p:cNvSpPr>
            <p:nvPr/>
          </p:nvSpPr>
          <p:spPr bwMode="auto">
            <a:xfrm>
              <a:off x="1518" y="3448"/>
              <a:ext cx="492" cy="173"/>
            </a:xfrm>
            <a:custGeom>
              <a:avLst/>
              <a:gdLst>
                <a:gd name="T0" fmla="*/ 0 w 661"/>
                <a:gd name="T1" fmla="*/ 64 h 284"/>
                <a:gd name="T2" fmla="*/ 23 w 661"/>
                <a:gd name="T3" fmla="*/ 62 h 284"/>
                <a:gd name="T4" fmla="*/ 54 w 661"/>
                <a:gd name="T5" fmla="*/ 55 h 284"/>
                <a:gd name="T6" fmla="*/ 213 w 661"/>
                <a:gd name="T7" fmla="*/ 45 h 284"/>
                <a:gd name="T8" fmla="*/ 229 w 661"/>
                <a:gd name="T9" fmla="*/ 41 h 284"/>
                <a:gd name="T10" fmla="*/ 240 w 661"/>
                <a:gd name="T11" fmla="*/ 38 h 284"/>
                <a:gd name="T12" fmla="*/ 249 w 661"/>
                <a:gd name="T13" fmla="*/ 32 h 284"/>
                <a:gd name="T14" fmla="*/ 251 w 661"/>
                <a:gd name="T15" fmla="*/ 29 h 284"/>
                <a:gd name="T16" fmla="*/ 255 w 661"/>
                <a:gd name="T17" fmla="*/ 26 h 284"/>
                <a:gd name="T18" fmla="*/ 267 w 661"/>
                <a:gd name="T19" fmla="*/ 15 h 284"/>
                <a:gd name="T20" fmla="*/ 270 w 661"/>
                <a:gd name="T21" fmla="*/ 9 h 284"/>
                <a:gd name="T22" fmla="*/ 272 w 661"/>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1"/>
                <a:gd name="T37" fmla="*/ 0 h 284"/>
                <a:gd name="T38" fmla="*/ 661 w 661"/>
                <a:gd name="T39" fmla="*/ 284 h 2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1" h="284">
                  <a:moveTo>
                    <a:pt x="0" y="284"/>
                  </a:moveTo>
                  <a:cubicBezTo>
                    <a:pt x="19" y="280"/>
                    <a:pt x="38" y="277"/>
                    <a:pt x="56" y="272"/>
                  </a:cubicBezTo>
                  <a:cubicBezTo>
                    <a:pt x="89" y="262"/>
                    <a:pt x="94" y="249"/>
                    <a:pt x="132" y="244"/>
                  </a:cubicBezTo>
                  <a:cubicBezTo>
                    <a:pt x="253" y="204"/>
                    <a:pt x="391" y="203"/>
                    <a:pt x="516" y="200"/>
                  </a:cubicBezTo>
                  <a:cubicBezTo>
                    <a:pt x="533" y="194"/>
                    <a:pt x="541" y="193"/>
                    <a:pt x="556" y="184"/>
                  </a:cubicBezTo>
                  <a:cubicBezTo>
                    <a:pt x="564" y="179"/>
                    <a:pt x="580" y="168"/>
                    <a:pt x="580" y="168"/>
                  </a:cubicBezTo>
                  <a:cubicBezTo>
                    <a:pt x="601" y="125"/>
                    <a:pt x="572" y="179"/>
                    <a:pt x="604" y="140"/>
                  </a:cubicBezTo>
                  <a:cubicBezTo>
                    <a:pt x="607" y="137"/>
                    <a:pt x="606" y="132"/>
                    <a:pt x="608" y="128"/>
                  </a:cubicBezTo>
                  <a:cubicBezTo>
                    <a:pt x="611" y="123"/>
                    <a:pt x="616" y="120"/>
                    <a:pt x="620" y="116"/>
                  </a:cubicBezTo>
                  <a:cubicBezTo>
                    <a:pt x="626" y="97"/>
                    <a:pt x="640" y="82"/>
                    <a:pt x="648" y="64"/>
                  </a:cubicBezTo>
                  <a:cubicBezTo>
                    <a:pt x="651" y="56"/>
                    <a:pt x="656" y="40"/>
                    <a:pt x="656" y="40"/>
                  </a:cubicBezTo>
                  <a:cubicBezTo>
                    <a:pt x="661" y="8"/>
                    <a:pt x="660" y="21"/>
                    <a:pt x="660" y="0"/>
                  </a:cubicBezTo>
                </a:path>
              </a:pathLst>
            </a:custGeom>
            <a:solidFill>
              <a:schemeClr val="accent1"/>
            </a:solidFill>
            <a:ln w="19050">
              <a:solidFill>
                <a:srgbClr val="777777"/>
              </a:solidFill>
              <a:round/>
              <a:headEnd/>
              <a:tailEnd/>
            </a:ln>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7205" name="Freeform 16"/>
            <p:cNvSpPr>
              <a:spLocks/>
            </p:cNvSpPr>
            <p:nvPr/>
          </p:nvSpPr>
          <p:spPr bwMode="auto">
            <a:xfrm>
              <a:off x="1953" y="3548"/>
              <a:ext cx="223" cy="152"/>
            </a:xfrm>
            <a:custGeom>
              <a:avLst/>
              <a:gdLst>
                <a:gd name="T0" fmla="*/ 0 w 300"/>
                <a:gd name="T1" fmla="*/ 0 h 248"/>
                <a:gd name="T2" fmla="*/ 59 w 300"/>
                <a:gd name="T3" fmla="*/ 7 h 248"/>
                <a:gd name="T4" fmla="*/ 79 w 300"/>
                <a:gd name="T5" fmla="*/ 14 h 248"/>
                <a:gd name="T6" fmla="*/ 85 w 300"/>
                <a:gd name="T7" fmla="*/ 19 h 248"/>
                <a:gd name="T8" fmla="*/ 92 w 300"/>
                <a:gd name="T9" fmla="*/ 37 h 248"/>
                <a:gd name="T10" fmla="*/ 105 w 300"/>
                <a:gd name="T11" fmla="*/ 43 h 248"/>
                <a:gd name="T12" fmla="*/ 118 w 300"/>
                <a:gd name="T13" fmla="*/ 50 h 248"/>
                <a:gd name="T14" fmla="*/ 123 w 300"/>
                <a:gd name="T15" fmla="*/ 57 h 248"/>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248"/>
                <a:gd name="T26" fmla="*/ 300 w 300"/>
                <a:gd name="T27" fmla="*/ 248 h 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248">
                  <a:moveTo>
                    <a:pt x="0" y="0"/>
                  </a:moveTo>
                  <a:cubicBezTo>
                    <a:pt x="33" y="33"/>
                    <a:pt x="99" y="13"/>
                    <a:pt x="144" y="32"/>
                  </a:cubicBezTo>
                  <a:cubicBezTo>
                    <a:pt x="153" y="36"/>
                    <a:pt x="182" y="49"/>
                    <a:pt x="192" y="60"/>
                  </a:cubicBezTo>
                  <a:cubicBezTo>
                    <a:pt x="198" y="67"/>
                    <a:pt x="208" y="84"/>
                    <a:pt x="208" y="84"/>
                  </a:cubicBezTo>
                  <a:cubicBezTo>
                    <a:pt x="214" y="109"/>
                    <a:pt x="212" y="137"/>
                    <a:pt x="224" y="160"/>
                  </a:cubicBezTo>
                  <a:cubicBezTo>
                    <a:pt x="230" y="173"/>
                    <a:pt x="256" y="188"/>
                    <a:pt x="256" y="188"/>
                  </a:cubicBezTo>
                  <a:cubicBezTo>
                    <a:pt x="264" y="200"/>
                    <a:pt x="288" y="216"/>
                    <a:pt x="288" y="216"/>
                  </a:cubicBezTo>
                  <a:cubicBezTo>
                    <a:pt x="297" y="243"/>
                    <a:pt x="292" y="232"/>
                    <a:pt x="300" y="248"/>
                  </a:cubicBezTo>
                </a:path>
              </a:pathLst>
            </a:custGeom>
            <a:solidFill>
              <a:schemeClr val="accent1"/>
            </a:solidFill>
            <a:ln w="19050">
              <a:solidFill>
                <a:srgbClr val="777777"/>
              </a:solidFill>
              <a:round/>
              <a:headEnd/>
              <a:tailEnd/>
            </a:ln>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7206" name="Freeform 17"/>
            <p:cNvSpPr>
              <a:spLocks/>
            </p:cNvSpPr>
            <p:nvPr/>
          </p:nvSpPr>
          <p:spPr bwMode="auto">
            <a:xfrm>
              <a:off x="2116" y="3445"/>
              <a:ext cx="453" cy="186"/>
            </a:xfrm>
            <a:custGeom>
              <a:avLst/>
              <a:gdLst>
                <a:gd name="T0" fmla="*/ 0 w 608"/>
                <a:gd name="T1" fmla="*/ 70 h 304"/>
                <a:gd name="T2" fmla="*/ 76 w 608"/>
                <a:gd name="T3" fmla="*/ 69 h 304"/>
                <a:gd name="T4" fmla="*/ 129 w 608"/>
                <a:gd name="T5" fmla="*/ 59 h 304"/>
                <a:gd name="T6" fmla="*/ 167 w 608"/>
                <a:gd name="T7" fmla="*/ 49 h 304"/>
                <a:gd name="T8" fmla="*/ 192 w 608"/>
                <a:gd name="T9" fmla="*/ 34 h 304"/>
                <a:gd name="T10" fmla="*/ 206 w 608"/>
                <a:gd name="T11" fmla="*/ 26 h 304"/>
                <a:gd name="T12" fmla="*/ 213 w 608"/>
                <a:gd name="T13" fmla="*/ 19 h 304"/>
                <a:gd name="T14" fmla="*/ 252 w 608"/>
                <a:gd name="T15" fmla="*/ 0 h 304"/>
                <a:gd name="T16" fmla="*/ 0 60000 65536"/>
                <a:gd name="T17" fmla="*/ 0 60000 65536"/>
                <a:gd name="T18" fmla="*/ 0 60000 65536"/>
                <a:gd name="T19" fmla="*/ 0 60000 65536"/>
                <a:gd name="T20" fmla="*/ 0 60000 65536"/>
                <a:gd name="T21" fmla="*/ 0 60000 65536"/>
                <a:gd name="T22" fmla="*/ 0 60000 65536"/>
                <a:gd name="T23" fmla="*/ 0 60000 65536"/>
                <a:gd name="T24" fmla="*/ 0 w 608"/>
                <a:gd name="T25" fmla="*/ 0 h 304"/>
                <a:gd name="T26" fmla="*/ 608 w 608"/>
                <a:gd name="T27" fmla="*/ 304 h 3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8" h="304">
                  <a:moveTo>
                    <a:pt x="0" y="304"/>
                  </a:moveTo>
                  <a:cubicBezTo>
                    <a:pt x="61" y="303"/>
                    <a:pt x="123" y="304"/>
                    <a:pt x="184" y="300"/>
                  </a:cubicBezTo>
                  <a:cubicBezTo>
                    <a:pt x="230" y="297"/>
                    <a:pt x="267" y="267"/>
                    <a:pt x="312" y="260"/>
                  </a:cubicBezTo>
                  <a:cubicBezTo>
                    <a:pt x="340" y="232"/>
                    <a:pt x="368" y="228"/>
                    <a:pt x="404" y="212"/>
                  </a:cubicBezTo>
                  <a:cubicBezTo>
                    <a:pt x="423" y="193"/>
                    <a:pt x="442" y="162"/>
                    <a:pt x="464" y="148"/>
                  </a:cubicBezTo>
                  <a:cubicBezTo>
                    <a:pt x="473" y="134"/>
                    <a:pt x="486" y="129"/>
                    <a:pt x="496" y="116"/>
                  </a:cubicBezTo>
                  <a:cubicBezTo>
                    <a:pt x="525" y="75"/>
                    <a:pt x="480" y="126"/>
                    <a:pt x="516" y="84"/>
                  </a:cubicBezTo>
                  <a:cubicBezTo>
                    <a:pt x="543" y="52"/>
                    <a:pt x="579" y="29"/>
                    <a:pt x="608" y="0"/>
                  </a:cubicBezTo>
                </a:path>
              </a:pathLst>
            </a:custGeom>
            <a:solidFill>
              <a:schemeClr val="accent1"/>
            </a:solidFill>
            <a:ln w="19050">
              <a:solidFill>
                <a:srgbClr val="777777"/>
              </a:solidFill>
              <a:round/>
              <a:headEnd/>
              <a:tailEnd/>
            </a:ln>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7207" name="Text Box 30"/>
            <p:cNvSpPr txBox="1">
              <a:spLocks noChangeArrowheads="1"/>
            </p:cNvSpPr>
            <p:nvPr/>
          </p:nvSpPr>
          <p:spPr bwMode="auto">
            <a:xfrm>
              <a:off x="1104" y="3696"/>
              <a:ext cx="15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2000" smtClean="0">
                  <a:solidFill>
                    <a:srgbClr val="FFFFFF"/>
                  </a:solidFill>
                  <a:latin typeface="Arial" charset="0"/>
                </a:rPr>
                <a:t>Demagnetized</a:t>
              </a:r>
            </a:p>
          </p:txBody>
        </p:sp>
        <p:sp>
          <p:nvSpPr>
            <p:cNvPr id="7208" name="AutoShape 47"/>
            <p:cNvSpPr>
              <a:spLocks noChangeArrowheads="1"/>
            </p:cNvSpPr>
            <p:nvPr/>
          </p:nvSpPr>
          <p:spPr bwMode="auto">
            <a:xfrm rot="864184">
              <a:off x="1248" y="3612"/>
              <a:ext cx="150" cy="56"/>
            </a:xfrm>
            <a:prstGeom prst="rightArrow">
              <a:avLst>
                <a:gd name="adj1" fmla="val 50000"/>
                <a:gd name="adj2" fmla="val 66964"/>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7209" name="AutoShape 48"/>
            <p:cNvSpPr>
              <a:spLocks noChangeArrowheads="1"/>
            </p:cNvSpPr>
            <p:nvPr/>
          </p:nvSpPr>
          <p:spPr bwMode="auto">
            <a:xfrm>
              <a:off x="1242" y="3462"/>
              <a:ext cx="60" cy="102"/>
            </a:xfrm>
            <a:prstGeom prst="upArrow">
              <a:avLst>
                <a:gd name="adj1" fmla="val 50000"/>
                <a:gd name="adj2" fmla="val 42500"/>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7210" name="AutoShape 49"/>
            <p:cNvSpPr>
              <a:spLocks noChangeArrowheads="1"/>
            </p:cNvSpPr>
            <p:nvPr/>
          </p:nvSpPr>
          <p:spPr bwMode="auto">
            <a:xfrm rot="-1309757">
              <a:off x="1602" y="3480"/>
              <a:ext cx="156" cy="56"/>
            </a:xfrm>
            <a:prstGeom prst="leftArrow">
              <a:avLst>
                <a:gd name="adj1" fmla="val 50000"/>
                <a:gd name="adj2" fmla="val 69643"/>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7211" name="AutoShape 50"/>
            <p:cNvSpPr>
              <a:spLocks noChangeArrowheads="1"/>
            </p:cNvSpPr>
            <p:nvPr/>
          </p:nvSpPr>
          <p:spPr bwMode="auto">
            <a:xfrm rot="-1015103">
              <a:off x="2490" y="3558"/>
              <a:ext cx="56" cy="108"/>
            </a:xfrm>
            <a:prstGeom prst="downArrow">
              <a:avLst>
                <a:gd name="adj1" fmla="val 50000"/>
                <a:gd name="adj2" fmla="val 48214"/>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7212" name="AutoShape 51"/>
            <p:cNvSpPr>
              <a:spLocks noChangeArrowheads="1"/>
            </p:cNvSpPr>
            <p:nvPr/>
          </p:nvSpPr>
          <p:spPr bwMode="auto">
            <a:xfrm rot="-5068444">
              <a:off x="1858" y="3582"/>
              <a:ext cx="56" cy="102"/>
            </a:xfrm>
            <a:prstGeom prst="upArrow">
              <a:avLst>
                <a:gd name="adj1" fmla="val 50000"/>
                <a:gd name="adj2" fmla="val 45536"/>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7213" name="AutoShape 52"/>
            <p:cNvSpPr>
              <a:spLocks noChangeArrowheads="1"/>
            </p:cNvSpPr>
            <p:nvPr/>
          </p:nvSpPr>
          <p:spPr bwMode="auto">
            <a:xfrm rot="-2306413">
              <a:off x="2136" y="3492"/>
              <a:ext cx="150" cy="56"/>
            </a:xfrm>
            <a:prstGeom prst="rightArrow">
              <a:avLst>
                <a:gd name="adj1" fmla="val 50000"/>
                <a:gd name="adj2" fmla="val 66964"/>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grpSp>
      <p:grpSp>
        <p:nvGrpSpPr>
          <p:cNvPr id="3" name="Group 67"/>
          <p:cNvGrpSpPr>
            <a:grpSpLocks/>
          </p:cNvGrpSpPr>
          <p:nvPr/>
        </p:nvGrpSpPr>
        <p:grpSpPr bwMode="auto">
          <a:xfrm>
            <a:off x="4943475" y="4997450"/>
            <a:ext cx="3016250" cy="1393825"/>
            <a:chOff x="3114" y="3148"/>
            <a:chExt cx="1900" cy="878"/>
          </a:xfrm>
        </p:grpSpPr>
        <p:sp>
          <p:nvSpPr>
            <p:cNvPr id="7176" name="Oval 44"/>
            <p:cNvSpPr>
              <a:spLocks noChangeArrowheads="1"/>
            </p:cNvSpPr>
            <p:nvPr/>
          </p:nvSpPr>
          <p:spPr bwMode="auto">
            <a:xfrm>
              <a:off x="3180" y="3528"/>
              <a:ext cx="1752" cy="444"/>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7177" name="Oval 46"/>
            <p:cNvSpPr>
              <a:spLocks noChangeArrowheads="1"/>
            </p:cNvSpPr>
            <p:nvPr/>
          </p:nvSpPr>
          <p:spPr bwMode="auto">
            <a:xfrm>
              <a:off x="3236" y="3564"/>
              <a:ext cx="1650" cy="348"/>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7178" name="Oval 42"/>
            <p:cNvSpPr>
              <a:spLocks noChangeArrowheads="1"/>
            </p:cNvSpPr>
            <p:nvPr/>
          </p:nvSpPr>
          <p:spPr bwMode="auto">
            <a:xfrm>
              <a:off x="3114" y="3498"/>
              <a:ext cx="1884" cy="528"/>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7179" name="Oval 41"/>
            <p:cNvSpPr>
              <a:spLocks noChangeArrowheads="1"/>
            </p:cNvSpPr>
            <p:nvPr/>
          </p:nvSpPr>
          <p:spPr bwMode="auto">
            <a:xfrm>
              <a:off x="3130" y="3148"/>
              <a:ext cx="1884" cy="528"/>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7180" name="Oval 43"/>
            <p:cNvSpPr>
              <a:spLocks noChangeArrowheads="1"/>
            </p:cNvSpPr>
            <p:nvPr/>
          </p:nvSpPr>
          <p:spPr bwMode="auto">
            <a:xfrm>
              <a:off x="3186" y="3202"/>
              <a:ext cx="1770" cy="444"/>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7181" name="Oval 45"/>
            <p:cNvSpPr>
              <a:spLocks noChangeArrowheads="1"/>
            </p:cNvSpPr>
            <p:nvPr/>
          </p:nvSpPr>
          <p:spPr bwMode="auto">
            <a:xfrm>
              <a:off x="3242" y="3270"/>
              <a:ext cx="1650" cy="348"/>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7182" name="Rectangle 5"/>
            <p:cNvSpPr>
              <a:spLocks noChangeArrowheads="1"/>
            </p:cNvSpPr>
            <p:nvPr/>
          </p:nvSpPr>
          <p:spPr bwMode="auto">
            <a:xfrm>
              <a:off x="3313" y="3437"/>
              <a:ext cx="1510" cy="281"/>
            </a:xfrm>
            <a:prstGeom prst="rect">
              <a:avLst/>
            </a:prstGeom>
            <a:solidFill>
              <a:schemeClr val="accent1"/>
            </a:solidFill>
            <a:ln w="28575">
              <a:solidFill>
                <a:srgbClr val="777777"/>
              </a:solidFill>
              <a:miter lim="800000"/>
              <a:headEnd/>
              <a:tailEnd/>
            </a:ln>
          </p:spPr>
          <p:txBody>
            <a:bodyPr anchor="ctr">
              <a:spAutoFit/>
            </a:bodyP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7183" name="Freeform 18"/>
            <p:cNvSpPr>
              <a:spLocks/>
            </p:cNvSpPr>
            <p:nvPr/>
          </p:nvSpPr>
          <p:spPr bwMode="auto">
            <a:xfrm>
              <a:off x="3323" y="3442"/>
              <a:ext cx="268" cy="167"/>
            </a:xfrm>
            <a:custGeom>
              <a:avLst/>
              <a:gdLst>
                <a:gd name="T0" fmla="*/ 150 w 358"/>
                <a:gd name="T1" fmla="*/ 0 h 256"/>
                <a:gd name="T2" fmla="*/ 135 w 358"/>
                <a:gd name="T3" fmla="*/ 15 h 256"/>
                <a:gd name="T4" fmla="*/ 130 w 358"/>
                <a:gd name="T5" fmla="*/ 23 h 256"/>
                <a:gd name="T6" fmla="*/ 133 w 358"/>
                <a:gd name="T7" fmla="*/ 40 h 256"/>
                <a:gd name="T8" fmla="*/ 130 w 358"/>
                <a:gd name="T9" fmla="*/ 56 h 256"/>
                <a:gd name="T10" fmla="*/ 83 w 358"/>
                <a:gd name="T11" fmla="*/ 71 h 256"/>
                <a:gd name="T12" fmla="*/ 54 w 358"/>
                <a:gd name="T13" fmla="*/ 65 h 256"/>
                <a:gd name="T14" fmla="*/ 36 w 358"/>
                <a:gd name="T15" fmla="*/ 62 h 256"/>
                <a:gd name="T16" fmla="*/ 7 w 358"/>
                <a:gd name="T17" fmla="*/ 63 h 256"/>
                <a:gd name="T18" fmla="*/ 0 w 358"/>
                <a:gd name="T19" fmla="*/ 67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8"/>
                <a:gd name="T31" fmla="*/ 0 h 256"/>
                <a:gd name="T32" fmla="*/ 358 w 358"/>
                <a:gd name="T33" fmla="*/ 256 h 2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8" h="256">
                  <a:moveTo>
                    <a:pt x="358" y="0"/>
                  </a:moveTo>
                  <a:cubicBezTo>
                    <a:pt x="336" y="7"/>
                    <a:pt x="327" y="31"/>
                    <a:pt x="320" y="53"/>
                  </a:cubicBezTo>
                  <a:cubicBezTo>
                    <a:pt x="316" y="64"/>
                    <a:pt x="310" y="85"/>
                    <a:pt x="310" y="85"/>
                  </a:cubicBezTo>
                  <a:cubicBezTo>
                    <a:pt x="312" y="105"/>
                    <a:pt x="315" y="124"/>
                    <a:pt x="315" y="144"/>
                  </a:cubicBezTo>
                  <a:cubicBezTo>
                    <a:pt x="315" y="163"/>
                    <a:pt x="315" y="183"/>
                    <a:pt x="310" y="202"/>
                  </a:cubicBezTo>
                  <a:cubicBezTo>
                    <a:pt x="299" y="240"/>
                    <a:pt x="227" y="245"/>
                    <a:pt x="198" y="256"/>
                  </a:cubicBezTo>
                  <a:cubicBezTo>
                    <a:pt x="155" y="249"/>
                    <a:pt x="161" y="246"/>
                    <a:pt x="128" y="234"/>
                  </a:cubicBezTo>
                  <a:cubicBezTo>
                    <a:pt x="114" y="229"/>
                    <a:pt x="86" y="224"/>
                    <a:pt x="86" y="224"/>
                  </a:cubicBezTo>
                  <a:cubicBezTo>
                    <a:pt x="63" y="226"/>
                    <a:pt x="39" y="225"/>
                    <a:pt x="16" y="229"/>
                  </a:cubicBezTo>
                  <a:cubicBezTo>
                    <a:pt x="10" y="230"/>
                    <a:pt x="0" y="240"/>
                    <a:pt x="0" y="240"/>
                  </a:cubicBezTo>
                </a:path>
              </a:pathLst>
            </a:custGeom>
            <a:noFill/>
            <a:ln w="190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7184" name="Freeform 19"/>
            <p:cNvSpPr>
              <a:spLocks/>
            </p:cNvSpPr>
            <p:nvPr/>
          </p:nvSpPr>
          <p:spPr bwMode="auto">
            <a:xfrm>
              <a:off x="3559" y="3560"/>
              <a:ext cx="251" cy="153"/>
            </a:xfrm>
            <a:custGeom>
              <a:avLst/>
              <a:gdLst>
                <a:gd name="T0" fmla="*/ 0 w 347"/>
                <a:gd name="T1" fmla="*/ 0 h 272"/>
                <a:gd name="T2" fmla="*/ 27 w 347"/>
                <a:gd name="T3" fmla="*/ 4 h 272"/>
                <a:gd name="T4" fmla="*/ 69 w 347"/>
                <a:gd name="T5" fmla="*/ 21 h 272"/>
                <a:gd name="T6" fmla="*/ 111 w 347"/>
                <a:gd name="T7" fmla="*/ 41 h 272"/>
                <a:gd name="T8" fmla="*/ 132 w 347"/>
                <a:gd name="T9" fmla="*/ 48 h 272"/>
                <a:gd name="T10" fmla="*/ 0 60000 65536"/>
                <a:gd name="T11" fmla="*/ 0 60000 65536"/>
                <a:gd name="T12" fmla="*/ 0 60000 65536"/>
                <a:gd name="T13" fmla="*/ 0 60000 65536"/>
                <a:gd name="T14" fmla="*/ 0 60000 65536"/>
                <a:gd name="T15" fmla="*/ 0 w 347"/>
                <a:gd name="T16" fmla="*/ 0 h 272"/>
                <a:gd name="T17" fmla="*/ 347 w 347"/>
                <a:gd name="T18" fmla="*/ 272 h 272"/>
              </a:gdLst>
              <a:ahLst/>
              <a:cxnLst>
                <a:cxn ang="T10">
                  <a:pos x="T0" y="T1"/>
                </a:cxn>
                <a:cxn ang="T11">
                  <a:pos x="T2" y="T3"/>
                </a:cxn>
                <a:cxn ang="T12">
                  <a:pos x="T4" y="T5"/>
                </a:cxn>
                <a:cxn ang="T13">
                  <a:pos x="T6" y="T7"/>
                </a:cxn>
                <a:cxn ang="T14">
                  <a:pos x="T8" y="T9"/>
                </a:cxn>
              </a:cxnLst>
              <a:rect l="T15" t="T16" r="T17" b="T18"/>
              <a:pathLst>
                <a:path w="347" h="272">
                  <a:moveTo>
                    <a:pt x="0" y="0"/>
                  </a:moveTo>
                  <a:cubicBezTo>
                    <a:pt x="24" y="6"/>
                    <a:pt x="46" y="14"/>
                    <a:pt x="70" y="21"/>
                  </a:cubicBezTo>
                  <a:cubicBezTo>
                    <a:pt x="111" y="52"/>
                    <a:pt x="150" y="78"/>
                    <a:pt x="182" y="117"/>
                  </a:cubicBezTo>
                  <a:cubicBezTo>
                    <a:pt x="217" y="160"/>
                    <a:pt x="238" y="211"/>
                    <a:pt x="294" y="229"/>
                  </a:cubicBezTo>
                  <a:cubicBezTo>
                    <a:pt x="317" y="244"/>
                    <a:pt x="330" y="251"/>
                    <a:pt x="347" y="272"/>
                  </a:cubicBezTo>
                </a:path>
              </a:pathLst>
            </a:custGeom>
            <a:noFill/>
            <a:ln w="190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7185" name="Freeform 20"/>
            <p:cNvSpPr>
              <a:spLocks/>
            </p:cNvSpPr>
            <p:nvPr/>
          </p:nvSpPr>
          <p:spPr bwMode="auto">
            <a:xfrm>
              <a:off x="3694" y="3445"/>
              <a:ext cx="495" cy="185"/>
            </a:xfrm>
            <a:custGeom>
              <a:avLst/>
              <a:gdLst>
                <a:gd name="T0" fmla="*/ 0 w 661"/>
                <a:gd name="T1" fmla="*/ 79 h 284"/>
                <a:gd name="T2" fmla="*/ 23 w 661"/>
                <a:gd name="T3" fmla="*/ 75 h 284"/>
                <a:gd name="T4" fmla="*/ 55 w 661"/>
                <a:gd name="T5" fmla="*/ 68 h 284"/>
                <a:gd name="T6" fmla="*/ 216 w 661"/>
                <a:gd name="T7" fmla="*/ 55 h 284"/>
                <a:gd name="T8" fmla="*/ 234 w 661"/>
                <a:gd name="T9" fmla="*/ 51 h 284"/>
                <a:gd name="T10" fmla="*/ 243 w 661"/>
                <a:gd name="T11" fmla="*/ 46 h 284"/>
                <a:gd name="T12" fmla="*/ 253 w 661"/>
                <a:gd name="T13" fmla="*/ 38 h 284"/>
                <a:gd name="T14" fmla="*/ 255 w 661"/>
                <a:gd name="T15" fmla="*/ 35 h 284"/>
                <a:gd name="T16" fmla="*/ 260 w 661"/>
                <a:gd name="T17" fmla="*/ 33 h 284"/>
                <a:gd name="T18" fmla="*/ 272 w 661"/>
                <a:gd name="T19" fmla="*/ 18 h 284"/>
                <a:gd name="T20" fmla="*/ 276 w 661"/>
                <a:gd name="T21" fmla="*/ 11 h 284"/>
                <a:gd name="T22" fmla="*/ 277 w 661"/>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1"/>
                <a:gd name="T37" fmla="*/ 0 h 284"/>
                <a:gd name="T38" fmla="*/ 661 w 661"/>
                <a:gd name="T39" fmla="*/ 284 h 2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1" h="284">
                  <a:moveTo>
                    <a:pt x="0" y="284"/>
                  </a:moveTo>
                  <a:cubicBezTo>
                    <a:pt x="19" y="280"/>
                    <a:pt x="38" y="277"/>
                    <a:pt x="56" y="272"/>
                  </a:cubicBezTo>
                  <a:cubicBezTo>
                    <a:pt x="89" y="262"/>
                    <a:pt x="94" y="249"/>
                    <a:pt x="132" y="244"/>
                  </a:cubicBezTo>
                  <a:cubicBezTo>
                    <a:pt x="253" y="204"/>
                    <a:pt x="391" y="203"/>
                    <a:pt x="516" y="200"/>
                  </a:cubicBezTo>
                  <a:cubicBezTo>
                    <a:pt x="533" y="194"/>
                    <a:pt x="541" y="193"/>
                    <a:pt x="556" y="184"/>
                  </a:cubicBezTo>
                  <a:cubicBezTo>
                    <a:pt x="564" y="179"/>
                    <a:pt x="580" y="168"/>
                    <a:pt x="580" y="168"/>
                  </a:cubicBezTo>
                  <a:cubicBezTo>
                    <a:pt x="601" y="125"/>
                    <a:pt x="572" y="179"/>
                    <a:pt x="604" y="140"/>
                  </a:cubicBezTo>
                  <a:cubicBezTo>
                    <a:pt x="607" y="137"/>
                    <a:pt x="606" y="132"/>
                    <a:pt x="608" y="128"/>
                  </a:cubicBezTo>
                  <a:cubicBezTo>
                    <a:pt x="611" y="123"/>
                    <a:pt x="616" y="120"/>
                    <a:pt x="620" y="116"/>
                  </a:cubicBezTo>
                  <a:cubicBezTo>
                    <a:pt x="626" y="97"/>
                    <a:pt x="640" y="82"/>
                    <a:pt x="648" y="64"/>
                  </a:cubicBezTo>
                  <a:cubicBezTo>
                    <a:pt x="651" y="56"/>
                    <a:pt x="656" y="40"/>
                    <a:pt x="656" y="40"/>
                  </a:cubicBezTo>
                  <a:cubicBezTo>
                    <a:pt x="661" y="8"/>
                    <a:pt x="660" y="21"/>
                    <a:pt x="660" y="0"/>
                  </a:cubicBezTo>
                </a:path>
              </a:pathLst>
            </a:custGeom>
            <a:noFill/>
            <a:ln w="190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7186" name="Freeform 21"/>
            <p:cNvSpPr>
              <a:spLocks/>
            </p:cNvSpPr>
            <p:nvPr/>
          </p:nvSpPr>
          <p:spPr bwMode="auto">
            <a:xfrm>
              <a:off x="4131" y="3552"/>
              <a:ext cx="224" cy="161"/>
            </a:xfrm>
            <a:custGeom>
              <a:avLst/>
              <a:gdLst>
                <a:gd name="T0" fmla="*/ 0 w 300"/>
                <a:gd name="T1" fmla="*/ 0 h 248"/>
                <a:gd name="T2" fmla="*/ 60 w 300"/>
                <a:gd name="T3" fmla="*/ 9 h 248"/>
                <a:gd name="T4" fmla="*/ 80 w 300"/>
                <a:gd name="T5" fmla="*/ 16 h 248"/>
                <a:gd name="T6" fmla="*/ 87 w 300"/>
                <a:gd name="T7" fmla="*/ 23 h 248"/>
                <a:gd name="T8" fmla="*/ 93 w 300"/>
                <a:gd name="T9" fmla="*/ 44 h 248"/>
                <a:gd name="T10" fmla="*/ 107 w 300"/>
                <a:gd name="T11" fmla="*/ 51 h 248"/>
                <a:gd name="T12" fmla="*/ 120 w 300"/>
                <a:gd name="T13" fmla="*/ 59 h 248"/>
                <a:gd name="T14" fmla="*/ 125 w 300"/>
                <a:gd name="T15" fmla="*/ 68 h 248"/>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248"/>
                <a:gd name="T26" fmla="*/ 300 w 300"/>
                <a:gd name="T27" fmla="*/ 248 h 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248">
                  <a:moveTo>
                    <a:pt x="0" y="0"/>
                  </a:moveTo>
                  <a:cubicBezTo>
                    <a:pt x="33" y="33"/>
                    <a:pt x="99" y="13"/>
                    <a:pt x="144" y="32"/>
                  </a:cubicBezTo>
                  <a:cubicBezTo>
                    <a:pt x="153" y="36"/>
                    <a:pt x="182" y="49"/>
                    <a:pt x="192" y="60"/>
                  </a:cubicBezTo>
                  <a:cubicBezTo>
                    <a:pt x="198" y="67"/>
                    <a:pt x="208" y="84"/>
                    <a:pt x="208" y="84"/>
                  </a:cubicBezTo>
                  <a:cubicBezTo>
                    <a:pt x="214" y="109"/>
                    <a:pt x="212" y="137"/>
                    <a:pt x="224" y="160"/>
                  </a:cubicBezTo>
                  <a:cubicBezTo>
                    <a:pt x="230" y="173"/>
                    <a:pt x="256" y="188"/>
                    <a:pt x="256" y="188"/>
                  </a:cubicBezTo>
                  <a:cubicBezTo>
                    <a:pt x="264" y="200"/>
                    <a:pt x="288" y="216"/>
                    <a:pt x="288" y="216"/>
                  </a:cubicBezTo>
                  <a:cubicBezTo>
                    <a:pt x="297" y="243"/>
                    <a:pt x="292" y="232"/>
                    <a:pt x="300" y="248"/>
                  </a:cubicBezTo>
                </a:path>
              </a:pathLst>
            </a:custGeom>
            <a:noFill/>
            <a:ln w="190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7187" name="Freeform 22"/>
            <p:cNvSpPr>
              <a:spLocks/>
            </p:cNvSpPr>
            <p:nvPr/>
          </p:nvSpPr>
          <p:spPr bwMode="auto">
            <a:xfrm>
              <a:off x="4296" y="3443"/>
              <a:ext cx="455" cy="197"/>
            </a:xfrm>
            <a:custGeom>
              <a:avLst/>
              <a:gdLst>
                <a:gd name="T0" fmla="*/ 0 w 608"/>
                <a:gd name="T1" fmla="*/ 83 h 304"/>
                <a:gd name="T2" fmla="*/ 77 w 608"/>
                <a:gd name="T3" fmla="*/ 82 h 304"/>
                <a:gd name="T4" fmla="*/ 130 w 608"/>
                <a:gd name="T5" fmla="*/ 71 h 304"/>
                <a:gd name="T6" fmla="*/ 169 w 608"/>
                <a:gd name="T7" fmla="*/ 58 h 304"/>
                <a:gd name="T8" fmla="*/ 195 w 608"/>
                <a:gd name="T9" fmla="*/ 40 h 304"/>
                <a:gd name="T10" fmla="*/ 208 w 608"/>
                <a:gd name="T11" fmla="*/ 32 h 304"/>
                <a:gd name="T12" fmla="*/ 216 w 608"/>
                <a:gd name="T13" fmla="*/ 23 h 304"/>
                <a:gd name="T14" fmla="*/ 255 w 608"/>
                <a:gd name="T15" fmla="*/ 0 h 304"/>
                <a:gd name="T16" fmla="*/ 0 60000 65536"/>
                <a:gd name="T17" fmla="*/ 0 60000 65536"/>
                <a:gd name="T18" fmla="*/ 0 60000 65536"/>
                <a:gd name="T19" fmla="*/ 0 60000 65536"/>
                <a:gd name="T20" fmla="*/ 0 60000 65536"/>
                <a:gd name="T21" fmla="*/ 0 60000 65536"/>
                <a:gd name="T22" fmla="*/ 0 60000 65536"/>
                <a:gd name="T23" fmla="*/ 0 60000 65536"/>
                <a:gd name="T24" fmla="*/ 0 w 608"/>
                <a:gd name="T25" fmla="*/ 0 h 304"/>
                <a:gd name="T26" fmla="*/ 608 w 608"/>
                <a:gd name="T27" fmla="*/ 304 h 3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8" h="304">
                  <a:moveTo>
                    <a:pt x="0" y="304"/>
                  </a:moveTo>
                  <a:cubicBezTo>
                    <a:pt x="61" y="303"/>
                    <a:pt x="123" y="304"/>
                    <a:pt x="184" y="300"/>
                  </a:cubicBezTo>
                  <a:cubicBezTo>
                    <a:pt x="230" y="297"/>
                    <a:pt x="267" y="267"/>
                    <a:pt x="312" y="260"/>
                  </a:cubicBezTo>
                  <a:cubicBezTo>
                    <a:pt x="340" y="232"/>
                    <a:pt x="368" y="228"/>
                    <a:pt x="404" y="212"/>
                  </a:cubicBezTo>
                  <a:cubicBezTo>
                    <a:pt x="423" y="193"/>
                    <a:pt x="442" y="162"/>
                    <a:pt x="464" y="148"/>
                  </a:cubicBezTo>
                  <a:cubicBezTo>
                    <a:pt x="473" y="134"/>
                    <a:pt x="486" y="129"/>
                    <a:pt x="496" y="116"/>
                  </a:cubicBezTo>
                  <a:cubicBezTo>
                    <a:pt x="525" y="75"/>
                    <a:pt x="480" y="126"/>
                    <a:pt x="516" y="84"/>
                  </a:cubicBezTo>
                  <a:cubicBezTo>
                    <a:pt x="543" y="52"/>
                    <a:pt x="579" y="29"/>
                    <a:pt x="608" y="0"/>
                  </a:cubicBezTo>
                </a:path>
              </a:pathLst>
            </a:custGeom>
            <a:noFill/>
            <a:ln w="190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7188" name="Text Box 31"/>
            <p:cNvSpPr txBox="1">
              <a:spLocks noChangeArrowheads="1"/>
            </p:cNvSpPr>
            <p:nvPr/>
          </p:nvSpPr>
          <p:spPr bwMode="auto">
            <a:xfrm>
              <a:off x="3385" y="3688"/>
              <a:ext cx="13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2000" smtClean="0">
                  <a:solidFill>
                    <a:srgbClr val="FFFFFF"/>
                  </a:solidFill>
                  <a:latin typeface="Arial" charset="0"/>
                </a:rPr>
                <a:t>Magnetized</a:t>
              </a:r>
            </a:p>
          </p:txBody>
        </p:sp>
        <p:sp>
          <p:nvSpPr>
            <p:cNvPr id="7189" name="AutoShape 53"/>
            <p:cNvSpPr>
              <a:spLocks noChangeArrowheads="1"/>
            </p:cNvSpPr>
            <p:nvPr/>
          </p:nvSpPr>
          <p:spPr bwMode="auto">
            <a:xfrm rot="86608">
              <a:off x="3354" y="3492"/>
              <a:ext cx="150" cy="56"/>
            </a:xfrm>
            <a:prstGeom prst="rightArrow">
              <a:avLst>
                <a:gd name="adj1" fmla="val 50000"/>
                <a:gd name="adj2" fmla="val 66964"/>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7190" name="AutoShape 55"/>
            <p:cNvSpPr>
              <a:spLocks noChangeArrowheads="1"/>
            </p:cNvSpPr>
            <p:nvPr/>
          </p:nvSpPr>
          <p:spPr bwMode="auto">
            <a:xfrm rot="86608">
              <a:off x="3450" y="3630"/>
              <a:ext cx="150" cy="56"/>
            </a:xfrm>
            <a:prstGeom prst="rightArrow">
              <a:avLst>
                <a:gd name="adj1" fmla="val 50000"/>
                <a:gd name="adj2" fmla="val 66964"/>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7191" name="AutoShape 56"/>
            <p:cNvSpPr>
              <a:spLocks noChangeArrowheads="1"/>
            </p:cNvSpPr>
            <p:nvPr/>
          </p:nvSpPr>
          <p:spPr bwMode="auto">
            <a:xfrm rot="86608">
              <a:off x="3720" y="3480"/>
              <a:ext cx="150" cy="56"/>
            </a:xfrm>
            <a:prstGeom prst="rightArrow">
              <a:avLst>
                <a:gd name="adj1" fmla="val 50000"/>
                <a:gd name="adj2" fmla="val 66964"/>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7192" name="AutoShape 57"/>
            <p:cNvSpPr>
              <a:spLocks noChangeArrowheads="1"/>
            </p:cNvSpPr>
            <p:nvPr/>
          </p:nvSpPr>
          <p:spPr bwMode="auto">
            <a:xfrm rot="86608">
              <a:off x="3912" y="3618"/>
              <a:ext cx="150" cy="56"/>
            </a:xfrm>
            <a:prstGeom prst="rightArrow">
              <a:avLst>
                <a:gd name="adj1" fmla="val 50000"/>
                <a:gd name="adj2" fmla="val 66964"/>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7193" name="AutoShape 58"/>
            <p:cNvSpPr>
              <a:spLocks noChangeArrowheads="1"/>
            </p:cNvSpPr>
            <p:nvPr/>
          </p:nvSpPr>
          <p:spPr bwMode="auto">
            <a:xfrm rot="86608">
              <a:off x="4314" y="3492"/>
              <a:ext cx="150" cy="56"/>
            </a:xfrm>
            <a:prstGeom prst="rightArrow">
              <a:avLst>
                <a:gd name="adj1" fmla="val 50000"/>
                <a:gd name="adj2" fmla="val 66964"/>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7194" name="AutoShape 59"/>
            <p:cNvSpPr>
              <a:spLocks noChangeArrowheads="1"/>
            </p:cNvSpPr>
            <p:nvPr/>
          </p:nvSpPr>
          <p:spPr bwMode="auto">
            <a:xfrm rot="86608">
              <a:off x="4560" y="3630"/>
              <a:ext cx="150" cy="56"/>
            </a:xfrm>
            <a:prstGeom prst="rightArrow">
              <a:avLst>
                <a:gd name="adj1" fmla="val 50000"/>
                <a:gd name="adj2" fmla="val 66964"/>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7195" name="Line 60"/>
            <p:cNvSpPr>
              <a:spLocks noChangeShapeType="1"/>
            </p:cNvSpPr>
            <p:nvPr/>
          </p:nvSpPr>
          <p:spPr bwMode="auto">
            <a:xfrm flipV="1">
              <a:off x="3300" y="3506"/>
              <a:ext cx="1532" cy="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7196" name="Line 61"/>
            <p:cNvSpPr>
              <a:spLocks noChangeShapeType="1"/>
            </p:cNvSpPr>
            <p:nvPr/>
          </p:nvSpPr>
          <p:spPr bwMode="auto">
            <a:xfrm>
              <a:off x="3304" y="3534"/>
              <a:ext cx="1528" cy="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7197" name="Line 62"/>
            <p:cNvSpPr>
              <a:spLocks noChangeShapeType="1"/>
            </p:cNvSpPr>
            <p:nvPr/>
          </p:nvSpPr>
          <p:spPr bwMode="auto">
            <a:xfrm>
              <a:off x="3302" y="3564"/>
              <a:ext cx="1536" cy="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7198" name="Line 63"/>
            <p:cNvSpPr>
              <a:spLocks noChangeShapeType="1"/>
            </p:cNvSpPr>
            <p:nvPr/>
          </p:nvSpPr>
          <p:spPr bwMode="auto">
            <a:xfrm>
              <a:off x="3302" y="3606"/>
              <a:ext cx="1534" cy="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7199" name="Line 64"/>
            <p:cNvSpPr>
              <a:spLocks noChangeShapeType="1"/>
            </p:cNvSpPr>
            <p:nvPr/>
          </p:nvSpPr>
          <p:spPr bwMode="auto">
            <a:xfrm>
              <a:off x="3298" y="3640"/>
              <a:ext cx="1538" cy="1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7200" name="Line 65"/>
            <p:cNvSpPr>
              <a:spLocks noChangeShapeType="1"/>
            </p:cNvSpPr>
            <p:nvPr/>
          </p:nvSpPr>
          <p:spPr bwMode="auto">
            <a:xfrm>
              <a:off x="3302" y="3668"/>
              <a:ext cx="1532" cy="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grpSp>
      <p:sp>
        <p:nvSpPr>
          <p:cNvPr id="64580" name="Text Box 68"/>
          <p:cNvSpPr txBox="1">
            <a:spLocks noChangeArrowheads="1"/>
          </p:cNvSpPr>
          <p:nvPr/>
        </p:nvSpPr>
        <p:spPr bwMode="auto">
          <a:xfrm>
            <a:off x="4921250" y="550545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1800" smtClean="0">
                <a:solidFill>
                  <a:srgbClr val="FFFFFF"/>
                </a:solidFill>
              </a:rPr>
              <a:t>S</a:t>
            </a:r>
          </a:p>
        </p:txBody>
      </p:sp>
      <p:sp>
        <p:nvSpPr>
          <p:cNvPr id="64581" name="Text Box 69"/>
          <p:cNvSpPr txBox="1">
            <a:spLocks noChangeArrowheads="1"/>
          </p:cNvSpPr>
          <p:nvPr/>
        </p:nvSpPr>
        <p:spPr bwMode="auto">
          <a:xfrm>
            <a:off x="7731125" y="55245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1800" smtClean="0">
                <a:solidFill>
                  <a:srgbClr val="FFFFFF"/>
                </a:solidFill>
              </a:rPr>
              <a:t>N</a:t>
            </a:r>
          </a:p>
        </p:txBody>
      </p:sp>
    </p:spTree>
    <p:extLst>
      <p:ext uri="{BB962C8B-B14F-4D97-AF65-F5344CB8AC3E}">
        <p14:creationId xmlns:p14="http://schemas.microsoft.com/office/powerpoint/2010/main" val="4275552060"/>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strips(downRight)">
                                      <p:cBhvr>
                                        <p:cTn id="7" dur="500"/>
                                        <p:tgtEl>
                                          <p:spTgt spid="64515"/>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4580"/>
                                        </p:tgtEl>
                                        <p:attrNameLst>
                                          <p:attrName>style.visibility</p:attrName>
                                        </p:attrNameLst>
                                      </p:cBhvr>
                                      <p:to>
                                        <p:strVal val="visible"/>
                                      </p:to>
                                    </p:set>
                                    <p:animEffect transition="in" filter="dissolve">
                                      <p:cBhvr>
                                        <p:cTn id="19" dur="500"/>
                                        <p:tgtEl>
                                          <p:spTgt spid="64580"/>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64581"/>
                                        </p:tgtEl>
                                        <p:attrNameLst>
                                          <p:attrName>style.visibility</p:attrName>
                                        </p:attrNameLst>
                                      </p:cBhvr>
                                      <p:to>
                                        <p:strVal val="visible"/>
                                      </p:to>
                                    </p:set>
                                    <p:animEffect transition="in" filter="dissolve">
                                      <p:cBhvr>
                                        <p:cTn id="23" dur="500"/>
                                        <p:tgtEl>
                                          <p:spTgt spid="6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utoUpdateAnimBg="0"/>
      <p:bldP spid="64580" grpId="0" autoUpdateAnimBg="0"/>
      <p:bldP spid="64581"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b="1" smtClean="0"/>
              <a:t>How Does Magnetic Particle </a:t>
            </a:r>
            <a:br>
              <a:rPr lang="en-US" b="1" smtClean="0"/>
            </a:br>
            <a:r>
              <a:rPr lang="en-US" b="1" smtClean="0"/>
              <a:t>Inspection Work?</a:t>
            </a:r>
          </a:p>
        </p:txBody>
      </p:sp>
      <p:sp>
        <p:nvSpPr>
          <p:cNvPr id="9219" name="Rectangle 3"/>
          <p:cNvSpPr>
            <a:spLocks noGrp="1" noChangeArrowheads="1"/>
          </p:cNvSpPr>
          <p:nvPr>
            <p:ph type="body" sz="half" idx="1"/>
          </p:nvPr>
        </p:nvSpPr>
        <p:spPr>
          <a:xfrm>
            <a:off x="685800" y="1600200"/>
            <a:ext cx="7620000" cy="4419600"/>
          </a:xfrm>
        </p:spPr>
        <p:txBody>
          <a:bodyPr/>
          <a:lstStyle/>
          <a:p>
            <a:pPr marL="0" indent="0" eaLnBrk="1" hangingPunct="1">
              <a:lnSpc>
                <a:spcPct val="80000"/>
              </a:lnSpc>
              <a:spcBef>
                <a:spcPct val="40000"/>
              </a:spcBef>
              <a:buFont typeface="Wingdings" pitchFamily="2" charset="2"/>
              <a:buNone/>
            </a:pPr>
            <a:r>
              <a:rPr lang="en-US" sz="2400" b="1" smtClean="0">
                <a:solidFill>
                  <a:schemeClr val="hlink"/>
                </a:solidFill>
              </a:rPr>
              <a:t>A ferromagnetic test specimen is magnetized with a strong magnetic field created by a magnet or special equipment.</a:t>
            </a:r>
            <a:r>
              <a:rPr lang="en-US" sz="2000" b="1" smtClean="0">
                <a:solidFill>
                  <a:schemeClr val="hlink"/>
                </a:solidFill>
              </a:rPr>
              <a:t>  </a:t>
            </a:r>
            <a:r>
              <a:rPr lang="en-US" sz="2400" b="1" smtClean="0">
                <a:solidFill>
                  <a:schemeClr val="hlink"/>
                </a:solidFill>
              </a:rPr>
              <a:t>If the specimen has a discontinuity, the discontinuity will interrupt the magnetic field flowing through the specimen and a leakage field will occur.</a:t>
            </a:r>
          </a:p>
        </p:txBody>
      </p:sp>
      <p:grpSp>
        <p:nvGrpSpPr>
          <p:cNvPr id="2" name="Group 21"/>
          <p:cNvGrpSpPr>
            <a:grpSpLocks/>
          </p:cNvGrpSpPr>
          <p:nvPr/>
        </p:nvGrpSpPr>
        <p:grpSpPr bwMode="auto">
          <a:xfrm>
            <a:off x="4400550" y="3562350"/>
            <a:ext cx="3286125" cy="3162300"/>
            <a:chOff x="2772" y="2244"/>
            <a:chExt cx="2070" cy="1992"/>
          </a:xfrm>
        </p:grpSpPr>
        <p:sp>
          <p:nvSpPr>
            <p:cNvPr id="8205" name="Oval 14"/>
            <p:cNvSpPr>
              <a:spLocks noChangeArrowheads="1"/>
            </p:cNvSpPr>
            <p:nvPr/>
          </p:nvSpPr>
          <p:spPr bwMode="auto">
            <a:xfrm>
              <a:off x="2772" y="2244"/>
              <a:ext cx="2070" cy="1992"/>
            </a:xfrm>
            <a:prstGeom prst="ellipse">
              <a:avLst/>
            </a:prstGeom>
            <a:solidFill>
              <a:schemeClr val="hlink"/>
            </a:solidFill>
            <a:ln w="19050">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pic>
          <p:nvPicPr>
            <p:cNvPr id="8206" name="Picture 18" descr="Bar Mag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 y="2727"/>
              <a:ext cx="1700" cy="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0"/>
          <p:cNvGrpSpPr>
            <a:grpSpLocks/>
          </p:cNvGrpSpPr>
          <p:nvPr/>
        </p:nvGrpSpPr>
        <p:grpSpPr bwMode="auto">
          <a:xfrm>
            <a:off x="1219200" y="3581400"/>
            <a:ext cx="2838450" cy="2981325"/>
            <a:chOff x="768" y="2256"/>
            <a:chExt cx="1788" cy="1878"/>
          </a:xfrm>
        </p:grpSpPr>
        <p:sp>
          <p:nvSpPr>
            <p:cNvPr id="8201" name="Oval 13"/>
            <p:cNvSpPr>
              <a:spLocks noChangeArrowheads="1"/>
            </p:cNvSpPr>
            <p:nvPr/>
          </p:nvSpPr>
          <p:spPr bwMode="auto">
            <a:xfrm>
              <a:off x="768" y="2256"/>
              <a:ext cx="1788" cy="1878"/>
            </a:xfrm>
            <a:prstGeom prst="ellipse">
              <a:avLst/>
            </a:prstGeom>
            <a:solidFill>
              <a:schemeClr val="hlink"/>
            </a:solidFill>
            <a:ln w="19050">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pic>
          <p:nvPicPr>
            <p:cNvPr id="8202" name="Picture 17" descr="Magnet"/>
            <p:cNvPicPr>
              <a:picLocks noChangeAspect="1" noChangeArrowheads="1"/>
            </p:cNvPicPr>
            <p:nvPr/>
          </p:nvPicPr>
          <p:blipFill>
            <a:blip r:embed="rId3">
              <a:extLst>
                <a:ext uri="{28A0092B-C50C-407E-A947-70E740481C1C}">
                  <a14:useLocalDpi xmlns:a14="http://schemas.microsoft.com/office/drawing/2010/main" val="0"/>
                </a:ext>
              </a:extLst>
            </a:blip>
            <a:srcRect l="9390" b="2553"/>
            <a:stretch>
              <a:fillRect/>
            </a:stretch>
          </p:blipFill>
          <p:spPr bwMode="auto">
            <a:xfrm>
              <a:off x="1071" y="2511"/>
              <a:ext cx="1158" cy="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Line 15"/>
            <p:cNvSpPr>
              <a:spLocks noChangeShapeType="1"/>
            </p:cNvSpPr>
            <p:nvPr/>
          </p:nvSpPr>
          <p:spPr bwMode="auto">
            <a:xfrm flipH="1">
              <a:off x="1560" y="3354"/>
              <a:ext cx="84" cy="6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8204" name="Line 19"/>
            <p:cNvSpPr>
              <a:spLocks noChangeShapeType="1"/>
            </p:cNvSpPr>
            <p:nvPr/>
          </p:nvSpPr>
          <p:spPr bwMode="auto">
            <a:xfrm flipH="1">
              <a:off x="1548" y="3414"/>
              <a:ext cx="6" cy="4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grpSp>
      <p:grpSp>
        <p:nvGrpSpPr>
          <p:cNvPr id="4" name="Group 22"/>
          <p:cNvGrpSpPr>
            <a:grpSpLocks/>
          </p:cNvGrpSpPr>
          <p:nvPr/>
        </p:nvGrpSpPr>
        <p:grpSpPr bwMode="auto">
          <a:xfrm>
            <a:off x="2447925" y="3714750"/>
            <a:ext cx="3181350" cy="2962275"/>
            <a:chOff x="1542" y="2340"/>
            <a:chExt cx="2004" cy="1866"/>
          </a:xfrm>
        </p:grpSpPr>
        <p:sp>
          <p:nvSpPr>
            <p:cNvPr id="8199" name="Line 10"/>
            <p:cNvSpPr>
              <a:spLocks noChangeShapeType="1"/>
            </p:cNvSpPr>
            <p:nvPr/>
          </p:nvSpPr>
          <p:spPr bwMode="auto">
            <a:xfrm flipV="1">
              <a:off x="1626" y="2340"/>
              <a:ext cx="1734" cy="96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8200" name="Line 11"/>
            <p:cNvSpPr>
              <a:spLocks noChangeShapeType="1"/>
            </p:cNvSpPr>
            <p:nvPr/>
          </p:nvSpPr>
          <p:spPr bwMode="auto">
            <a:xfrm>
              <a:off x="1542" y="3456"/>
              <a:ext cx="2004" cy="75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grpSp>
    </p:spTree>
    <p:extLst>
      <p:ext uri="{BB962C8B-B14F-4D97-AF65-F5344CB8AC3E}">
        <p14:creationId xmlns:p14="http://schemas.microsoft.com/office/powerpoint/2010/main" val="1039813518"/>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strips(downRight)">
                                      <p:cBhvr>
                                        <p:cTn id="7" dur="500"/>
                                        <p:tgtEl>
                                          <p:spTgt spid="9219">
                                            <p:txEl>
                                              <p:pRg st="0" end="0"/>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nodeType="afterGroup">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advAuto="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b="1" smtClean="0"/>
              <a:t>How Does Magnetic Particle </a:t>
            </a:r>
            <a:br>
              <a:rPr lang="en-US" b="1" smtClean="0"/>
            </a:br>
            <a:r>
              <a:rPr lang="en-US" b="1" smtClean="0"/>
              <a:t>Inspection Work? (Cont.)</a:t>
            </a:r>
          </a:p>
        </p:txBody>
      </p:sp>
      <p:sp>
        <p:nvSpPr>
          <p:cNvPr id="13315" name="Rectangle 3"/>
          <p:cNvSpPr>
            <a:spLocks noGrp="1" noChangeArrowheads="1"/>
          </p:cNvSpPr>
          <p:nvPr>
            <p:ph type="body" sz="half" idx="1"/>
          </p:nvPr>
        </p:nvSpPr>
        <p:spPr>
          <a:xfrm>
            <a:off x="685800" y="1689100"/>
            <a:ext cx="7924800" cy="4495800"/>
          </a:xfrm>
        </p:spPr>
        <p:txBody>
          <a:bodyPr/>
          <a:lstStyle/>
          <a:p>
            <a:pPr marL="0" indent="0" eaLnBrk="1" hangingPunct="1">
              <a:lnSpc>
                <a:spcPct val="80000"/>
              </a:lnSpc>
              <a:spcBef>
                <a:spcPct val="40000"/>
              </a:spcBef>
              <a:buFont typeface="Wingdings" pitchFamily="2" charset="2"/>
              <a:buNone/>
            </a:pPr>
            <a:r>
              <a:rPr lang="en-US" sz="2400" b="1" smtClean="0">
                <a:solidFill>
                  <a:schemeClr val="hlink"/>
                </a:solidFill>
              </a:rPr>
              <a:t>Finely milled iron particles coated with a dye pigment are applied to the test specimen. These particles are attracted to leakage fields and will cluster to form an indication directly over the discontinuity.  This indication can be visually detected under proper lighting conditions.</a:t>
            </a:r>
            <a:r>
              <a:rPr lang="en-US" sz="2400" b="1" smtClean="0"/>
              <a:t> </a:t>
            </a:r>
          </a:p>
        </p:txBody>
      </p:sp>
      <p:pic>
        <p:nvPicPr>
          <p:cNvPr id="13318"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038600"/>
            <a:ext cx="533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172959"/>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strips(downRight)">
                                      <p:cBhvr>
                                        <p:cTn id="7" dur="500"/>
                                        <p:tgtEl>
                                          <p:spTgt spid="13315">
                                            <p:txEl>
                                              <p:pRg st="0" end="0"/>
                                            </p:txEl>
                                          </p:spTgt>
                                        </p:tgtEl>
                                      </p:cBhvr>
                                    </p:animEffect>
                                  </p:childTnLst>
                                </p:cTn>
                              </p:par>
                            </p:childTnLst>
                          </p:cTn>
                        </p:par>
                        <p:par>
                          <p:cTn id="8" fill="hold" nodeType="afterGroup">
                            <p:stCondLst>
                              <p:cond delay="500"/>
                            </p:stCondLst>
                            <p:childTnLst>
                              <p:par>
                                <p:cTn id="9" presetID="17" presetClass="entr" presetSubtype="8" fill="hold" nodeType="after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p:cTn id="11" dur="500" fill="hold"/>
                                        <p:tgtEl>
                                          <p:spTgt spid="13318"/>
                                        </p:tgtEl>
                                        <p:attrNameLst>
                                          <p:attrName>ppt_x</p:attrName>
                                        </p:attrNameLst>
                                      </p:cBhvr>
                                      <p:tavLst>
                                        <p:tav tm="0">
                                          <p:val>
                                            <p:strVal val="#ppt_x-#ppt_w/2"/>
                                          </p:val>
                                        </p:tav>
                                        <p:tav tm="100000">
                                          <p:val>
                                            <p:strVal val="#ppt_x"/>
                                          </p:val>
                                        </p:tav>
                                      </p:tavLst>
                                    </p:anim>
                                    <p:anim calcmode="lin" valueType="num">
                                      <p:cBhvr>
                                        <p:cTn id="12" dur="500" fill="hold"/>
                                        <p:tgtEl>
                                          <p:spTgt spid="13318"/>
                                        </p:tgtEl>
                                        <p:attrNameLst>
                                          <p:attrName>ppt_y</p:attrName>
                                        </p:attrNameLst>
                                      </p:cBhvr>
                                      <p:tavLst>
                                        <p:tav tm="0">
                                          <p:val>
                                            <p:strVal val="#ppt_y"/>
                                          </p:val>
                                        </p:tav>
                                        <p:tav tm="100000">
                                          <p:val>
                                            <p:strVal val="#ppt_y"/>
                                          </p:val>
                                        </p:tav>
                                      </p:tavLst>
                                    </p:anim>
                                    <p:anim calcmode="lin" valueType="num">
                                      <p:cBhvr>
                                        <p:cTn id="13" dur="500" fill="hold"/>
                                        <p:tgtEl>
                                          <p:spTgt spid="13318"/>
                                        </p:tgtEl>
                                        <p:attrNameLst>
                                          <p:attrName>ppt_w</p:attrName>
                                        </p:attrNameLst>
                                      </p:cBhvr>
                                      <p:tavLst>
                                        <p:tav tm="0">
                                          <p:val>
                                            <p:fltVal val="0"/>
                                          </p:val>
                                        </p:tav>
                                        <p:tav tm="100000">
                                          <p:val>
                                            <p:strVal val="#ppt_w"/>
                                          </p:val>
                                        </p:tav>
                                      </p:tavLst>
                                    </p:anim>
                                    <p:anim calcmode="lin" valueType="num">
                                      <p:cBhvr>
                                        <p:cTn id="14" dur="500" fill="hold"/>
                                        <p:tgtEl>
                                          <p:spTgt spid="133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advAuto="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b="1" smtClean="0"/>
              <a:t>Basic Procedure</a:t>
            </a:r>
          </a:p>
        </p:txBody>
      </p:sp>
      <p:sp>
        <p:nvSpPr>
          <p:cNvPr id="16387" name="Rectangle 3"/>
          <p:cNvSpPr>
            <a:spLocks noGrp="1" noChangeArrowheads="1"/>
          </p:cNvSpPr>
          <p:nvPr>
            <p:ph type="body" idx="1"/>
          </p:nvPr>
        </p:nvSpPr>
        <p:spPr>
          <a:xfrm>
            <a:off x="685800" y="1771650"/>
            <a:ext cx="7772400" cy="4114800"/>
          </a:xfrm>
        </p:spPr>
        <p:txBody>
          <a:bodyPr/>
          <a:lstStyle/>
          <a:p>
            <a:pPr marL="609600" indent="-609600" eaLnBrk="1" hangingPunct="1">
              <a:buClr>
                <a:schemeClr val="hlink"/>
              </a:buClr>
              <a:buSzTx/>
              <a:buFont typeface="Wingdings" pitchFamily="2" charset="2"/>
              <a:buNone/>
            </a:pPr>
            <a:r>
              <a:rPr lang="en-US" sz="2400" smtClean="0"/>
              <a:t>      </a:t>
            </a:r>
            <a:r>
              <a:rPr lang="en-US" sz="2400" b="1" smtClean="0">
                <a:solidFill>
                  <a:schemeClr val="hlink"/>
                </a:solidFill>
              </a:rPr>
              <a:t>Basic steps involved:</a:t>
            </a:r>
          </a:p>
          <a:p>
            <a:pPr marL="609600" indent="-609600" eaLnBrk="1" hangingPunct="1">
              <a:buClr>
                <a:schemeClr val="hlink"/>
              </a:buClr>
              <a:buSzTx/>
              <a:buFont typeface="Wingdings" pitchFamily="2" charset="2"/>
              <a:buNone/>
            </a:pPr>
            <a:endParaRPr lang="en-US" sz="1000" b="1" smtClean="0">
              <a:solidFill>
                <a:schemeClr val="hlink"/>
              </a:solidFill>
            </a:endParaRPr>
          </a:p>
          <a:p>
            <a:pPr marL="781050" lvl="1" indent="-323850" eaLnBrk="1" hangingPunct="1">
              <a:buClr>
                <a:schemeClr val="hlink"/>
              </a:buClr>
              <a:buSzTx/>
              <a:buFontTx/>
              <a:buAutoNum type="arabicPeriod"/>
            </a:pPr>
            <a:r>
              <a:rPr lang="en-US" sz="2400" b="1" smtClean="0">
                <a:solidFill>
                  <a:schemeClr val="hlink"/>
                </a:solidFill>
              </a:rPr>
              <a:t>Component pre-cleaning</a:t>
            </a:r>
          </a:p>
          <a:p>
            <a:pPr marL="781050" lvl="1" indent="-323850" eaLnBrk="1" hangingPunct="1">
              <a:buClr>
                <a:schemeClr val="hlink"/>
              </a:buClr>
              <a:buSzTx/>
              <a:buFontTx/>
              <a:buAutoNum type="arabicPeriod"/>
            </a:pPr>
            <a:endParaRPr lang="en-US" sz="2400" b="1" smtClean="0">
              <a:solidFill>
                <a:schemeClr val="hlink"/>
              </a:solidFill>
            </a:endParaRPr>
          </a:p>
          <a:p>
            <a:pPr marL="781050" lvl="1" indent="-323850" eaLnBrk="1" hangingPunct="1">
              <a:buClr>
                <a:schemeClr val="hlink"/>
              </a:buClr>
              <a:buSzTx/>
              <a:buFontTx/>
              <a:buAutoNum type="arabicPeriod"/>
            </a:pPr>
            <a:r>
              <a:rPr lang="en-US" sz="2400" b="1" smtClean="0">
                <a:solidFill>
                  <a:schemeClr val="hlink"/>
                </a:solidFill>
              </a:rPr>
              <a:t>Introduction of magnetic field</a:t>
            </a:r>
          </a:p>
          <a:p>
            <a:pPr marL="781050" lvl="1" indent="-323850" eaLnBrk="1" hangingPunct="1">
              <a:buClr>
                <a:schemeClr val="hlink"/>
              </a:buClr>
              <a:buSzTx/>
              <a:buFontTx/>
              <a:buAutoNum type="arabicPeriod"/>
            </a:pPr>
            <a:endParaRPr lang="en-US" sz="2400" b="1" smtClean="0">
              <a:solidFill>
                <a:schemeClr val="hlink"/>
              </a:solidFill>
            </a:endParaRPr>
          </a:p>
          <a:p>
            <a:pPr marL="781050" lvl="1" indent="-323850" eaLnBrk="1" hangingPunct="1">
              <a:buClr>
                <a:schemeClr val="hlink"/>
              </a:buClr>
              <a:buSzTx/>
              <a:buFontTx/>
              <a:buAutoNum type="arabicPeriod"/>
            </a:pPr>
            <a:r>
              <a:rPr lang="en-US" sz="2400" b="1" smtClean="0">
                <a:solidFill>
                  <a:schemeClr val="hlink"/>
                </a:solidFill>
              </a:rPr>
              <a:t>Application of magnetic media</a:t>
            </a:r>
            <a:br>
              <a:rPr lang="en-US" sz="2400" b="1" smtClean="0">
                <a:solidFill>
                  <a:schemeClr val="hlink"/>
                </a:solidFill>
              </a:rPr>
            </a:br>
            <a:endParaRPr lang="en-US" sz="2400" b="1" smtClean="0">
              <a:solidFill>
                <a:schemeClr val="hlink"/>
              </a:solidFill>
            </a:endParaRPr>
          </a:p>
          <a:p>
            <a:pPr marL="781050" lvl="1" indent="-323850" eaLnBrk="1" hangingPunct="1">
              <a:buClr>
                <a:schemeClr val="hlink"/>
              </a:buClr>
              <a:buSzTx/>
              <a:buFontTx/>
              <a:buAutoNum type="arabicPeriod"/>
            </a:pPr>
            <a:r>
              <a:rPr lang="en-US" sz="2400" b="1" smtClean="0">
                <a:solidFill>
                  <a:schemeClr val="hlink"/>
                </a:solidFill>
              </a:rPr>
              <a:t>Interpretation of magnetic particle indications</a:t>
            </a:r>
          </a:p>
          <a:p>
            <a:pPr marL="781050" lvl="1" indent="-323850" eaLnBrk="1" hangingPunct="1">
              <a:buFontTx/>
              <a:buAutoNum type="arabicPeriod"/>
            </a:pPr>
            <a:endParaRPr lang="en-US" sz="2000" b="1" smtClean="0">
              <a:solidFill>
                <a:schemeClr val="hlink"/>
              </a:solidFill>
            </a:endParaRPr>
          </a:p>
        </p:txBody>
      </p:sp>
    </p:spTree>
    <p:extLst>
      <p:ext uri="{BB962C8B-B14F-4D97-AF65-F5344CB8AC3E}">
        <p14:creationId xmlns:p14="http://schemas.microsoft.com/office/powerpoint/2010/main" val="3963360771"/>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 calcmode="lin" valueType="num">
                                      <p:cBhvr additive="base">
                                        <p:cTn id="12"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387">
                                            <p:txEl>
                                              <p:pRg st="2" end="2"/>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 calcmode="lin" valueType="num">
                                      <p:cBhvr additive="base">
                                        <p:cTn id="17"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387">
                                            <p:txEl>
                                              <p:pRg st="4" end="4"/>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16387">
                                            <p:txEl>
                                              <p:pRg st="6" end="6"/>
                                            </p:txEl>
                                          </p:spTgt>
                                        </p:tgtEl>
                                        <p:attrNameLst>
                                          <p:attrName>style.visibility</p:attrName>
                                        </p:attrNameLst>
                                      </p:cBhvr>
                                      <p:to>
                                        <p:strVal val="visible"/>
                                      </p:to>
                                    </p:set>
                                    <p:anim calcmode="lin" valueType="num">
                                      <p:cBhvr additive="base">
                                        <p:cTn id="22" dur="500" fill="hold"/>
                                        <p:tgtEl>
                                          <p:spTgt spid="16387">
                                            <p:txEl>
                                              <p:pRg st="6" end="6"/>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6387">
                                            <p:txEl>
                                              <p:pRg st="6" end="6"/>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9" fill="hold" grpId="0" nodeType="afterEffect">
                                  <p:stCondLst>
                                    <p:cond delay="0"/>
                                  </p:stCondLst>
                                  <p:childTnLst>
                                    <p:set>
                                      <p:cBhvr>
                                        <p:cTn id="26" dur="1" fill="hold">
                                          <p:stCondLst>
                                            <p:cond delay="0"/>
                                          </p:stCondLst>
                                        </p:cTn>
                                        <p:tgtEl>
                                          <p:spTgt spid="16387">
                                            <p:txEl>
                                              <p:pRg st="7" end="7"/>
                                            </p:txEl>
                                          </p:spTgt>
                                        </p:tgtEl>
                                        <p:attrNameLst>
                                          <p:attrName>style.visibility</p:attrName>
                                        </p:attrNameLst>
                                      </p:cBhvr>
                                      <p:to>
                                        <p:strVal val="visible"/>
                                      </p:to>
                                    </p:set>
                                    <p:anim calcmode="lin" valueType="num">
                                      <p:cBhvr additive="base">
                                        <p:cTn id="27" dur="500" fill="hold"/>
                                        <p:tgtEl>
                                          <p:spTgt spid="16387">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387">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563" y="269564"/>
            <a:ext cx="8729345" cy="1123315"/>
          </a:xfrm>
          <a:prstGeom prst="rect">
            <a:avLst/>
          </a:prstGeom>
        </p:spPr>
        <p:txBody>
          <a:bodyPr vert="horz" wrap="square" lIns="0" tIns="12700" rIns="0" bIns="0" rtlCol="0">
            <a:spAutoFit/>
          </a:bodyPr>
          <a:lstStyle/>
          <a:p>
            <a:pPr marL="3347720" marR="5080" indent="-3335654">
              <a:lnSpc>
                <a:spcPct val="100000"/>
              </a:lnSpc>
              <a:spcBef>
                <a:spcPts val="100"/>
              </a:spcBef>
            </a:pPr>
            <a:r>
              <a:rPr sz="3600" b="1" dirty="0">
                <a:latin typeface="Times New Roman"/>
                <a:cs typeface="Times New Roman"/>
              </a:rPr>
              <a:t>Basic </a:t>
            </a:r>
            <a:r>
              <a:rPr sz="3600" b="1" spc="-10" dirty="0">
                <a:latin typeface="Times New Roman"/>
                <a:cs typeface="Times New Roman"/>
              </a:rPr>
              <a:t>Processing </a:t>
            </a:r>
            <a:r>
              <a:rPr sz="3600" b="1" dirty="0">
                <a:latin typeface="Times New Roman"/>
                <a:cs typeface="Times New Roman"/>
              </a:rPr>
              <a:t>Steps of a </a:t>
            </a:r>
            <a:r>
              <a:rPr sz="3600" b="1" spc="-5" dirty="0">
                <a:latin typeface="Times New Roman"/>
                <a:cs typeface="Times New Roman"/>
              </a:rPr>
              <a:t>Liquid Penetrant  </a:t>
            </a:r>
            <a:r>
              <a:rPr sz="3600" b="1" dirty="0">
                <a:latin typeface="Times New Roman"/>
                <a:cs typeface="Times New Roman"/>
              </a:rPr>
              <a:t>Inspection</a:t>
            </a:r>
            <a:endParaRPr sz="3600">
              <a:latin typeface="Times New Roman"/>
              <a:cs typeface="Times New Roman"/>
            </a:endParaRPr>
          </a:p>
        </p:txBody>
      </p:sp>
      <p:sp>
        <p:nvSpPr>
          <p:cNvPr id="3" name="object 3"/>
          <p:cNvSpPr txBox="1"/>
          <p:nvPr/>
        </p:nvSpPr>
        <p:spPr>
          <a:xfrm>
            <a:off x="78750" y="1740530"/>
            <a:ext cx="3614420" cy="4744720"/>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400" dirty="0">
                <a:latin typeface="Times New Roman"/>
                <a:cs typeface="Times New Roman"/>
              </a:rPr>
              <a:t>Surface</a:t>
            </a:r>
            <a:r>
              <a:rPr sz="2400" spc="-20" dirty="0">
                <a:latin typeface="Times New Roman"/>
                <a:cs typeface="Times New Roman"/>
              </a:rPr>
              <a:t> </a:t>
            </a:r>
            <a:r>
              <a:rPr sz="2400" dirty="0">
                <a:latin typeface="Times New Roman"/>
                <a:cs typeface="Times New Roman"/>
              </a:rPr>
              <a:t>Preparation</a:t>
            </a:r>
            <a:endParaRPr sz="2400">
              <a:latin typeface="Times New Roman"/>
              <a:cs typeface="Times New Roman"/>
            </a:endParaRPr>
          </a:p>
          <a:p>
            <a:pPr marL="355600" indent="-342900">
              <a:lnSpc>
                <a:spcPct val="100000"/>
              </a:lnSpc>
              <a:spcBef>
                <a:spcPts val="2014"/>
              </a:spcBef>
              <a:buFont typeface="Arial"/>
              <a:buChar char="•"/>
              <a:tabLst>
                <a:tab pos="354965" algn="l"/>
                <a:tab pos="355600" algn="l"/>
              </a:tabLst>
            </a:pPr>
            <a:r>
              <a:rPr sz="2400" dirty="0">
                <a:latin typeface="Times New Roman"/>
                <a:cs typeface="Times New Roman"/>
              </a:rPr>
              <a:t>Penetration</a:t>
            </a:r>
            <a:r>
              <a:rPr sz="2400" spc="-180" dirty="0">
                <a:latin typeface="Times New Roman"/>
                <a:cs typeface="Times New Roman"/>
              </a:rPr>
              <a:t> </a:t>
            </a:r>
            <a:r>
              <a:rPr sz="2400" dirty="0">
                <a:latin typeface="Times New Roman"/>
                <a:cs typeface="Times New Roman"/>
              </a:rPr>
              <a:t>Application</a:t>
            </a:r>
            <a:endParaRPr sz="2400">
              <a:latin typeface="Times New Roman"/>
              <a:cs typeface="Times New Roman"/>
            </a:endParaRPr>
          </a:p>
          <a:p>
            <a:pPr marL="355600" indent="-342900">
              <a:lnSpc>
                <a:spcPct val="100000"/>
              </a:lnSpc>
              <a:spcBef>
                <a:spcPts val="2014"/>
              </a:spcBef>
              <a:buFont typeface="Arial"/>
              <a:buChar char="•"/>
              <a:tabLst>
                <a:tab pos="354965" algn="l"/>
                <a:tab pos="355600" algn="l"/>
              </a:tabLst>
            </a:pPr>
            <a:r>
              <a:rPr sz="2400" dirty="0">
                <a:latin typeface="Times New Roman"/>
                <a:cs typeface="Times New Roman"/>
              </a:rPr>
              <a:t>Penetrant</a:t>
            </a:r>
            <a:r>
              <a:rPr sz="2400" spc="-30" dirty="0">
                <a:latin typeface="Times New Roman"/>
                <a:cs typeface="Times New Roman"/>
              </a:rPr>
              <a:t> </a:t>
            </a:r>
            <a:r>
              <a:rPr sz="2400" spc="-5" dirty="0">
                <a:latin typeface="Times New Roman"/>
                <a:cs typeface="Times New Roman"/>
              </a:rPr>
              <a:t>Dwell</a:t>
            </a:r>
            <a:endParaRPr sz="2400">
              <a:latin typeface="Times New Roman"/>
              <a:cs typeface="Times New Roman"/>
            </a:endParaRPr>
          </a:p>
          <a:p>
            <a:pPr marL="355600" indent="-342900">
              <a:lnSpc>
                <a:spcPct val="100000"/>
              </a:lnSpc>
              <a:spcBef>
                <a:spcPts val="2020"/>
              </a:spcBef>
              <a:buFont typeface="Arial"/>
              <a:buChar char="•"/>
              <a:tabLst>
                <a:tab pos="354965" algn="l"/>
                <a:tab pos="355600" algn="l"/>
              </a:tabLst>
            </a:pPr>
            <a:r>
              <a:rPr sz="2400" dirty="0">
                <a:latin typeface="Times New Roman"/>
                <a:cs typeface="Times New Roman"/>
              </a:rPr>
              <a:t>Excess Penetrant</a:t>
            </a:r>
            <a:r>
              <a:rPr sz="2400" spc="-110" dirty="0">
                <a:latin typeface="Times New Roman"/>
                <a:cs typeface="Times New Roman"/>
              </a:rPr>
              <a:t> </a:t>
            </a:r>
            <a:r>
              <a:rPr sz="2400" spc="-5" dirty="0">
                <a:latin typeface="Times New Roman"/>
                <a:cs typeface="Times New Roman"/>
              </a:rPr>
              <a:t>Removal</a:t>
            </a:r>
            <a:endParaRPr sz="2400">
              <a:latin typeface="Times New Roman"/>
              <a:cs typeface="Times New Roman"/>
            </a:endParaRPr>
          </a:p>
          <a:p>
            <a:pPr marL="355600" indent="-342900">
              <a:lnSpc>
                <a:spcPct val="100000"/>
              </a:lnSpc>
              <a:spcBef>
                <a:spcPts val="2014"/>
              </a:spcBef>
              <a:buFont typeface="Arial"/>
              <a:buChar char="•"/>
              <a:tabLst>
                <a:tab pos="354965" algn="l"/>
                <a:tab pos="355600" algn="l"/>
              </a:tabLst>
            </a:pPr>
            <a:r>
              <a:rPr sz="2400" dirty="0">
                <a:latin typeface="Times New Roman"/>
                <a:cs typeface="Times New Roman"/>
              </a:rPr>
              <a:t>Developer</a:t>
            </a:r>
            <a:r>
              <a:rPr sz="2400" spc="-165" dirty="0">
                <a:latin typeface="Times New Roman"/>
                <a:cs typeface="Times New Roman"/>
              </a:rPr>
              <a:t> </a:t>
            </a:r>
            <a:r>
              <a:rPr sz="2400" dirty="0">
                <a:latin typeface="Times New Roman"/>
                <a:cs typeface="Times New Roman"/>
              </a:rPr>
              <a:t>Application</a:t>
            </a:r>
            <a:endParaRPr sz="2400">
              <a:latin typeface="Times New Roman"/>
              <a:cs typeface="Times New Roman"/>
            </a:endParaRPr>
          </a:p>
          <a:p>
            <a:pPr marL="355600" indent="-342900">
              <a:lnSpc>
                <a:spcPct val="100000"/>
              </a:lnSpc>
              <a:spcBef>
                <a:spcPts val="2020"/>
              </a:spcBef>
              <a:buFont typeface="Arial"/>
              <a:buChar char="•"/>
              <a:tabLst>
                <a:tab pos="354965" algn="l"/>
                <a:tab pos="355600" algn="l"/>
              </a:tabLst>
            </a:pPr>
            <a:r>
              <a:rPr sz="2400" dirty="0">
                <a:latin typeface="Times New Roman"/>
                <a:cs typeface="Times New Roman"/>
              </a:rPr>
              <a:t>Indication</a:t>
            </a:r>
            <a:r>
              <a:rPr sz="2400" spc="-90" dirty="0">
                <a:latin typeface="Times New Roman"/>
                <a:cs typeface="Times New Roman"/>
              </a:rPr>
              <a:t> </a:t>
            </a:r>
            <a:r>
              <a:rPr sz="2400" spc="-5" dirty="0">
                <a:latin typeface="Times New Roman"/>
                <a:cs typeface="Times New Roman"/>
              </a:rPr>
              <a:t>Development</a:t>
            </a:r>
            <a:endParaRPr sz="2400">
              <a:latin typeface="Times New Roman"/>
              <a:cs typeface="Times New Roman"/>
            </a:endParaRPr>
          </a:p>
          <a:p>
            <a:pPr marL="355600" indent="-342900">
              <a:lnSpc>
                <a:spcPct val="100000"/>
              </a:lnSpc>
              <a:spcBef>
                <a:spcPts val="2014"/>
              </a:spcBef>
              <a:buFont typeface="Arial"/>
              <a:buChar char="•"/>
              <a:tabLst>
                <a:tab pos="354965" algn="l"/>
                <a:tab pos="355600" algn="l"/>
              </a:tabLst>
            </a:pPr>
            <a:r>
              <a:rPr sz="2400" dirty="0">
                <a:latin typeface="Times New Roman"/>
                <a:cs typeface="Times New Roman"/>
              </a:rPr>
              <a:t>Inspection</a:t>
            </a:r>
            <a:endParaRPr sz="2400">
              <a:latin typeface="Times New Roman"/>
              <a:cs typeface="Times New Roman"/>
            </a:endParaRPr>
          </a:p>
          <a:p>
            <a:pPr marL="355600" indent="-342900">
              <a:lnSpc>
                <a:spcPct val="100000"/>
              </a:lnSpc>
              <a:spcBef>
                <a:spcPts val="2020"/>
              </a:spcBef>
              <a:buFont typeface="Arial"/>
              <a:buChar char="•"/>
              <a:tabLst>
                <a:tab pos="354965" algn="l"/>
                <a:tab pos="355600" algn="l"/>
              </a:tabLst>
            </a:pPr>
            <a:r>
              <a:rPr sz="2400" dirty="0">
                <a:latin typeface="Times New Roman"/>
                <a:cs typeface="Times New Roman"/>
              </a:rPr>
              <a:t>Clean</a:t>
            </a:r>
            <a:r>
              <a:rPr sz="2400" spc="-20" dirty="0">
                <a:latin typeface="Times New Roman"/>
                <a:cs typeface="Times New Roman"/>
              </a:rPr>
              <a:t> </a:t>
            </a:r>
            <a:r>
              <a:rPr sz="2400" spc="-5" dirty="0">
                <a:latin typeface="Times New Roman"/>
                <a:cs typeface="Times New Roman"/>
              </a:rPr>
              <a:t>Surface</a:t>
            </a:r>
            <a:endParaRPr sz="2400">
              <a:latin typeface="Times New Roman"/>
              <a:cs typeface="Times New Roman"/>
            </a:endParaRPr>
          </a:p>
        </p:txBody>
      </p:sp>
    </p:spTree>
    <p:extLst>
      <p:ext uri="{BB962C8B-B14F-4D97-AF65-F5344CB8AC3E}">
        <p14:creationId xmlns:p14="http://schemas.microsoft.com/office/powerpoint/2010/main" val="21672157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b="1" smtClean="0"/>
              <a:t>Pre-cleaning</a:t>
            </a:r>
          </a:p>
        </p:txBody>
      </p:sp>
      <p:sp>
        <p:nvSpPr>
          <p:cNvPr id="17411" name="Rectangle 3"/>
          <p:cNvSpPr>
            <a:spLocks noGrp="1" noChangeArrowheads="1"/>
          </p:cNvSpPr>
          <p:nvPr>
            <p:ph type="body" idx="1"/>
          </p:nvPr>
        </p:nvSpPr>
        <p:spPr>
          <a:xfrm>
            <a:off x="657225" y="1638300"/>
            <a:ext cx="7839075" cy="5095875"/>
          </a:xfrm>
        </p:spPr>
        <p:txBody>
          <a:bodyPr/>
          <a:lstStyle/>
          <a:p>
            <a:pPr eaLnBrk="1" hangingPunct="1">
              <a:lnSpc>
                <a:spcPct val="80000"/>
              </a:lnSpc>
              <a:spcBef>
                <a:spcPct val="40000"/>
              </a:spcBef>
              <a:buFont typeface="Wingdings" pitchFamily="2" charset="2"/>
              <a:buNone/>
            </a:pPr>
            <a:r>
              <a:rPr lang="en-US" sz="4000" smtClean="0"/>
              <a:t>  </a:t>
            </a:r>
            <a:r>
              <a:rPr lang="en-US" sz="2400" b="1" smtClean="0">
                <a:solidFill>
                  <a:schemeClr val="hlink"/>
                </a:solidFill>
              </a:rPr>
              <a:t>When inspecting a test part with the magnetic particle method it is essential for the particles to have an unimpeded path for migration to both strong and weak leakage fields alike. The part’s surface should be </a:t>
            </a:r>
            <a:r>
              <a:rPr lang="en-US" sz="2400" b="1" u="sng" smtClean="0">
                <a:solidFill>
                  <a:schemeClr val="hlink"/>
                </a:solidFill>
              </a:rPr>
              <a:t>clean</a:t>
            </a:r>
            <a:r>
              <a:rPr lang="en-US" sz="2400" b="1" smtClean="0">
                <a:solidFill>
                  <a:schemeClr val="hlink"/>
                </a:solidFill>
              </a:rPr>
              <a:t> and </a:t>
            </a:r>
            <a:r>
              <a:rPr lang="en-US" sz="2400" b="1" u="sng" smtClean="0">
                <a:solidFill>
                  <a:schemeClr val="hlink"/>
                </a:solidFill>
              </a:rPr>
              <a:t>dry</a:t>
            </a:r>
            <a:r>
              <a:rPr lang="en-US" sz="2400" b="1" smtClean="0">
                <a:solidFill>
                  <a:schemeClr val="hlink"/>
                </a:solidFill>
              </a:rPr>
              <a:t> before inspection.</a:t>
            </a:r>
          </a:p>
          <a:p>
            <a:pPr eaLnBrk="1" hangingPunct="1">
              <a:lnSpc>
                <a:spcPct val="80000"/>
              </a:lnSpc>
              <a:spcBef>
                <a:spcPct val="40000"/>
              </a:spcBef>
              <a:buFont typeface="Wingdings" pitchFamily="2" charset="2"/>
              <a:buNone/>
            </a:pPr>
            <a:r>
              <a:rPr lang="en-US" sz="2400" b="1" smtClean="0">
                <a:solidFill>
                  <a:schemeClr val="hlink"/>
                </a:solidFill>
              </a:rPr>
              <a:t>	Contaminants such as oil, </a:t>
            </a:r>
            <a:br>
              <a:rPr lang="en-US" sz="2400" b="1" smtClean="0">
                <a:solidFill>
                  <a:schemeClr val="hlink"/>
                </a:solidFill>
              </a:rPr>
            </a:br>
            <a:r>
              <a:rPr lang="en-US" sz="2400" b="1" smtClean="0">
                <a:solidFill>
                  <a:schemeClr val="hlink"/>
                </a:solidFill>
              </a:rPr>
              <a:t>grease, or scale may not </a:t>
            </a:r>
            <a:br>
              <a:rPr lang="en-US" sz="2400" b="1" smtClean="0">
                <a:solidFill>
                  <a:schemeClr val="hlink"/>
                </a:solidFill>
              </a:rPr>
            </a:br>
            <a:r>
              <a:rPr lang="en-US" sz="2400" b="1" smtClean="0">
                <a:solidFill>
                  <a:schemeClr val="hlink"/>
                </a:solidFill>
              </a:rPr>
              <a:t>only prevent particles from </a:t>
            </a:r>
            <a:br>
              <a:rPr lang="en-US" sz="2400" b="1" smtClean="0">
                <a:solidFill>
                  <a:schemeClr val="hlink"/>
                </a:solidFill>
              </a:rPr>
            </a:br>
            <a:r>
              <a:rPr lang="en-US" sz="2400" b="1" smtClean="0">
                <a:solidFill>
                  <a:schemeClr val="hlink"/>
                </a:solidFill>
              </a:rPr>
              <a:t>being attracted to leakage </a:t>
            </a:r>
            <a:br>
              <a:rPr lang="en-US" sz="2400" b="1" smtClean="0">
                <a:solidFill>
                  <a:schemeClr val="hlink"/>
                </a:solidFill>
              </a:rPr>
            </a:br>
            <a:r>
              <a:rPr lang="en-US" sz="2400" b="1" smtClean="0">
                <a:solidFill>
                  <a:schemeClr val="hlink"/>
                </a:solidFill>
              </a:rPr>
              <a:t>fields, they may also </a:t>
            </a:r>
            <a:br>
              <a:rPr lang="en-US" sz="2400" b="1" smtClean="0">
                <a:solidFill>
                  <a:schemeClr val="hlink"/>
                </a:solidFill>
              </a:rPr>
            </a:br>
            <a:r>
              <a:rPr lang="en-US" sz="2400" b="1" smtClean="0">
                <a:solidFill>
                  <a:schemeClr val="hlink"/>
                </a:solidFill>
              </a:rPr>
              <a:t>interfere with interpretation </a:t>
            </a:r>
            <a:br>
              <a:rPr lang="en-US" sz="2400" b="1" smtClean="0">
                <a:solidFill>
                  <a:schemeClr val="hlink"/>
                </a:solidFill>
              </a:rPr>
            </a:br>
            <a:r>
              <a:rPr lang="en-US" sz="2400" b="1" smtClean="0">
                <a:solidFill>
                  <a:schemeClr val="hlink"/>
                </a:solidFill>
              </a:rPr>
              <a:t>of indications.</a:t>
            </a:r>
          </a:p>
        </p:txBody>
      </p:sp>
      <p:pic>
        <p:nvPicPr>
          <p:cNvPr id="17412" name="Picture 4" descr="steamcleaning"/>
          <p:cNvPicPr>
            <a:picLocks noChangeAspect="1" noChangeArrowheads="1"/>
          </p:cNvPicPr>
          <p:nvPr/>
        </p:nvPicPr>
        <p:blipFill>
          <a:blip r:embed="rId2" cstate="print">
            <a:extLst>
              <a:ext uri="{28A0092B-C50C-407E-A947-70E740481C1C}">
                <a14:useLocalDpi xmlns:a14="http://schemas.microsoft.com/office/drawing/2010/main" val="0"/>
              </a:ext>
            </a:extLst>
          </a:blip>
          <a:srcRect r="20229"/>
          <a:stretch>
            <a:fillRect/>
          </a:stretch>
        </p:blipFill>
        <p:spPr bwMode="auto">
          <a:xfrm>
            <a:off x="5495925" y="3848100"/>
            <a:ext cx="26543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242526"/>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strips(downRight)">
                                      <p:cBhvr>
                                        <p:cTn id="7" dur="500"/>
                                        <p:tgtEl>
                                          <p:spTgt spid="17411">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Effect transition="in" filter="strips(downRight)">
                                      <p:cBhvr>
                                        <p:cTn id="11" dur="500"/>
                                        <p:tgtEl>
                                          <p:spTgt spid="17411">
                                            <p:txEl>
                                              <p:pRg st="1" end="1"/>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7412"/>
                                        </p:tgtEl>
                                        <p:attrNameLst>
                                          <p:attrName>style.visibility</p:attrName>
                                        </p:attrNameLst>
                                      </p:cBhvr>
                                      <p:to>
                                        <p:strVal val="visible"/>
                                      </p:to>
                                    </p:set>
                                    <p:animEffect transition="in" filter="dissolve">
                                      <p:cBhvr>
                                        <p:cTn id="15"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advAuto="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b="1" smtClean="0"/>
              <a:t>Introduction of the Magnetic Field</a:t>
            </a:r>
          </a:p>
        </p:txBody>
      </p:sp>
      <p:sp>
        <p:nvSpPr>
          <p:cNvPr id="22531" name="Rectangle 3"/>
          <p:cNvSpPr>
            <a:spLocks noGrp="1" noChangeArrowheads="1"/>
          </p:cNvSpPr>
          <p:nvPr>
            <p:ph type="body" idx="1"/>
          </p:nvPr>
        </p:nvSpPr>
        <p:spPr>
          <a:xfrm>
            <a:off x="685800" y="1524000"/>
            <a:ext cx="7772400" cy="2971800"/>
          </a:xfrm>
        </p:spPr>
        <p:txBody>
          <a:bodyPr/>
          <a:lstStyle/>
          <a:p>
            <a:pPr marL="117475" indent="-117475" eaLnBrk="1" hangingPunct="1">
              <a:lnSpc>
                <a:spcPct val="90000"/>
              </a:lnSpc>
              <a:buFont typeface="Wingdings" pitchFamily="2" charset="2"/>
              <a:buNone/>
              <a:defRPr/>
            </a:pPr>
            <a:r>
              <a:rPr lang="en-US" sz="2800" smtClean="0"/>
              <a:t> </a:t>
            </a:r>
            <a:r>
              <a:rPr lang="en-US" sz="2000" b="1" smtClean="0">
                <a:solidFill>
                  <a:schemeClr val="hlink"/>
                </a:solidFill>
              </a:rPr>
              <a:t>The required magnetic field can be introduced into a component in a number of different ways. </a:t>
            </a:r>
            <a:endParaRPr lang="en-US" sz="2000" b="1" smtClean="0">
              <a:solidFill>
                <a:schemeClr val="hlink"/>
              </a:solidFill>
              <a:effectLst>
                <a:outerShdw blurRad="38100" dist="38100" dir="2700000" algn="tl">
                  <a:srgbClr val="000000"/>
                </a:outerShdw>
              </a:effectLst>
            </a:endParaRPr>
          </a:p>
          <a:p>
            <a:pPr marL="628650" lvl="1" eaLnBrk="1" hangingPunct="1">
              <a:lnSpc>
                <a:spcPct val="90000"/>
              </a:lnSpc>
              <a:spcBef>
                <a:spcPct val="50000"/>
              </a:spcBef>
              <a:buClrTx/>
              <a:buSzTx/>
              <a:buFontTx/>
              <a:buAutoNum type="arabicPeriod"/>
              <a:defRPr/>
            </a:pPr>
            <a:r>
              <a:rPr lang="en-US" sz="2000" b="1" smtClean="0">
                <a:solidFill>
                  <a:schemeClr val="hlink"/>
                </a:solidFill>
              </a:rPr>
              <a:t>Using a permanent magnet or an electromagnet that contacts the test piece </a:t>
            </a:r>
          </a:p>
          <a:p>
            <a:pPr marL="628650" lvl="1" eaLnBrk="1" hangingPunct="1">
              <a:lnSpc>
                <a:spcPct val="90000"/>
              </a:lnSpc>
              <a:spcBef>
                <a:spcPct val="50000"/>
              </a:spcBef>
              <a:buClrTx/>
              <a:buSzTx/>
              <a:buFontTx/>
              <a:buAutoNum type="arabicPeriod"/>
              <a:defRPr/>
            </a:pPr>
            <a:r>
              <a:rPr lang="en-US" sz="2000" b="1" smtClean="0">
                <a:solidFill>
                  <a:schemeClr val="hlink"/>
                </a:solidFill>
              </a:rPr>
              <a:t>Flowing an electrical current through the specimen</a:t>
            </a:r>
          </a:p>
          <a:p>
            <a:pPr marL="628650" lvl="1" eaLnBrk="1" hangingPunct="1">
              <a:lnSpc>
                <a:spcPct val="90000"/>
              </a:lnSpc>
              <a:spcBef>
                <a:spcPct val="50000"/>
              </a:spcBef>
              <a:buClrTx/>
              <a:buSzTx/>
              <a:buFontTx/>
              <a:buAutoNum type="arabicPeriod"/>
              <a:defRPr/>
            </a:pPr>
            <a:r>
              <a:rPr lang="en-US" sz="2000" b="1" smtClean="0">
                <a:solidFill>
                  <a:schemeClr val="hlink"/>
                </a:solidFill>
              </a:rPr>
              <a:t>Flowing an electrical current through a coil of wire around the part or through a central conductor running near the part.</a:t>
            </a:r>
            <a:endParaRPr lang="en-US" sz="2400" b="1" smtClean="0">
              <a:solidFill>
                <a:schemeClr val="hlink"/>
              </a:solidFill>
            </a:endParaRPr>
          </a:p>
        </p:txBody>
      </p:sp>
      <p:pic>
        <p:nvPicPr>
          <p:cNvPr id="22532" name="Picture 4" descr="Wet MPI1"/>
          <p:cNvPicPr>
            <a:picLocks noChangeAspect="1" noChangeArrowheads="1"/>
          </p:cNvPicPr>
          <p:nvPr/>
        </p:nvPicPr>
        <p:blipFill>
          <a:blip r:embed="rId2">
            <a:extLst>
              <a:ext uri="{28A0092B-C50C-407E-A947-70E740481C1C}">
                <a14:useLocalDpi xmlns:a14="http://schemas.microsoft.com/office/drawing/2010/main" val="0"/>
              </a:ext>
            </a:extLst>
          </a:blip>
          <a:srcRect l="15152" r="3030"/>
          <a:stretch>
            <a:fillRect/>
          </a:stretch>
        </p:blipFill>
        <p:spPr bwMode="auto">
          <a:xfrm>
            <a:off x="3581400" y="4495800"/>
            <a:ext cx="20574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Wet MPI4"/>
          <p:cNvPicPr>
            <a:picLocks noChangeAspect="1" noChangeArrowheads="1"/>
          </p:cNvPicPr>
          <p:nvPr/>
        </p:nvPicPr>
        <p:blipFill>
          <a:blip r:embed="rId3" cstate="print">
            <a:extLst>
              <a:ext uri="{28A0092B-C50C-407E-A947-70E740481C1C}">
                <a14:useLocalDpi xmlns:a14="http://schemas.microsoft.com/office/drawing/2010/main" val="0"/>
              </a:ext>
            </a:extLst>
          </a:blip>
          <a:srcRect l="4765" t="6667" r="33281" b="15521"/>
          <a:stretch>
            <a:fillRect/>
          </a:stretch>
        </p:blipFill>
        <p:spPr bwMode="auto">
          <a:xfrm>
            <a:off x="5715000" y="4495800"/>
            <a:ext cx="20574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yoke"/>
          <p:cNvPicPr>
            <a:picLocks noChangeAspect="1" noChangeArrowheads="1"/>
          </p:cNvPicPr>
          <p:nvPr/>
        </p:nvPicPr>
        <p:blipFill>
          <a:blip r:embed="rId4">
            <a:extLst>
              <a:ext uri="{28A0092B-C50C-407E-A947-70E740481C1C}">
                <a14:useLocalDpi xmlns:a14="http://schemas.microsoft.com/office/drawing/2010/main" val="0"/>
              </a:ext>
            </a:extLst>
          </a:blip>
          <a:srcRect l="13875" r="22125" b="18500"/>
          <a:stretch>
            <a:fillRect/>
          </a:stretch>
        </p:blipFill>
        <p:spPr bwMode="auto">
          <a:xfrm>
            <a:off x="1447800" y="4495800"/>
            <a:ext cx="20574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920589"/>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 calcmode="lin" valueType="num">
                                      <p:cBhvr additive="base">
                                        <p:cTn id="12"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2531">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 calcmode="lin" valueType="num">
                                      <p:cBhvr additive="base">
                                        <p:cTn id="17"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2531">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 calcmode="lin" valueType="num">
                                      <p:cBhvr additive="base">
                                        <p:cTn id="22"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2531">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22534"/>
                                        </p:tgtEl>
                                        <p:attrNameLst>
                                          <p:attrName>style.visibility</p:attrName>
                                        </p:attrNameLst>
                                      </p:cBhvr>
                                      <p:to>
                                        <p:strVal val="visible"/>
                                      </p:to>
                                    </p:set>
                                    <p:anim calcmode="lin" valueType="num">
                                      <p:cBhvr additive="base">
                                        <p:cTn id="27" dur="500" fill="hold"/>
                                        <p:tgtEl>
                                          <p:spTgt spid="22534"/>
                                        </p:tgtEl>
                                        <p:attrNameLst>
                                          <p:attrName>ppt_x</p:attrName>
                                        </p:attrNameLst>
                                      </p:cBhvr>
                                      <p:tavLst>
                                        <p:tav tm="0">
                                          <p:val>
                                            <p:strVal val="0-#ppt_w/2"/>
                                          </p:val>
                                        </p:tav>
                                        <p:tav tm="100000">
                                          <p:val>
                                            <p:strVal val="#ppt_x"/>
                                          </p:val>
                                        </p:tav>
                                      </p:tavLst>
                                    </p:anim>
                                    <p:anim calcmode="lin" valueType="num">
                                      <p:cBhvr additive="base">
                                        <p:cTn id="28" dur="500" fill="hold"/>
                                        <p:tgtEl>
                                          <p:spTgt spid="22534"/>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nodeType="afterEffect">
                                  <p:stCondLst>
                                    <p:cond delay="0"/>
                                  </p:stCondLst>
                                  <p:childTnLst>
                                    <p:set>
                                      <p:cBhvr>
                                        <p:cTn id="31" dur="1" fill="hold">
                                          <p:stCondLst>
                                            <p:cond delay="0"/>
                                          </p:stCondLst>
                                        </p:cTn>
                                        <p:tgtEl>
                                          <p:spTgt spid="22532"/>
                                        </p:tgtEl>
                                        <p:attrNameLst>
                                          <p:attrName>style.visibility</p:attrName>
                                        </p:attrNameLst>
                                      </p:cBhvr>
                                      <p:to>
                                        <p:strVal val="visible"/>
                                      </p:to>
                                    </p:set>
                                    <p:anim calcmode="lin" valueType="num">
                                      <p:cBhvr additive="base">
                                        <p:cTn id="32" dur="500" fill="hold"/>
                                        <p:tgtEl>
                                          <p:spTgt spid="22532"/>
                                        </p:tgtEl>
                                        <p:attrNameLst>
                                          <p:attrName>ppt_x</p:attrName>
                                        </p:attrNameLst>
                                      </p:cBhvr>
                                      <p:tavLst>
                                        <p:tav tm="0">
                                          <p:val>
                                            <p:strVal val="0-#ppt_w/2"/>
                                          </p:val>
                                        </p:tav>
                                        <p:tav tm="100000">
                                          <p:val>
                                            <p:strVal val="#ppt_x"/>
                                          </p:val>
                                        </p:tav>
                                      </p:tavLst>
                                    </p:anim>
                                    <p:anim calcmode="lin" valueType="num">
                                      <p:cBhvr additive="base">
                                        <p:cTn id="33" dur="500" fill="hold"/>
                                        <p:tgtEl>
                                          <p:spTgt spid="2253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nodeType="afterEffect">
                                  <p:stCondLst>
                                    <p:cond delay="0"/>
                                  </p:stCondLst>
                                  <p:childTnLst>
                                    <p:set>
                                      <p:cBhvr>
                                        <p:cTn id="36" dur="1" fill="hold">
                                          <p:stCondLst>
                                            <p:cond delay="0"/>
                                          </p:stCondLst>
                                        </p:cTn>
                                        <p:tgtEl>
                                          <p:spTgt spid="22533"/>
                                        </p:tgtEl>
                                        <p:attrNameLst>
                                          <p:attrName>style.visibility</p:attrName>
                                        </p:attrNameLst>
                                      </p:cBhvr>
                                      <p:to>
                                        <p:strVal val="visible"/>
                                      </p:to>
                                    </p:set>
                                    <p:anim calcmode="lin" valueType="num">
                                      <p:cBhvr additive="base">
                                        <p:cTn id="37" dur="500" fill="hold"/>
                                        <p:tgtEl>
                                          <p:spTgt spid="22533"/>
                                        </p:tgtEl>
                                        <p:attrNameLst>
                                          <p:attrName>ppt_x</p:attrName>
                                        </p:attrNameLst>
                                      </p:cBhvr>
                                      <p:tavLst>
                                        <p:tav tm="0">
                                          <p:val>
                                            <p:strVal val="0-#ppt_w/2"/>
                                          </p:val>
                                        </p:tav>
                                        <p:tav tm="100000">
                                          <p:val>
                                            <p:strVal val="#ppt_x"/>
                                          </p:val>
                                        </p:tav>
                                      </p:tavLst>
                                    </p:anim>
                                    <p:anim calcmode="lin" valueType="num">
                                      <p:cBhvr additive="base">
                                        <p:cTn id="38"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advAuto="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609600"/>
            <a:ext cx="7772400" cy="838200"/>
          </a:xfrm>
        </p:spPr>
        <p:txBody>
          <a:bodyPr/>
          <a:lstStyle/>
          <a:p>
            <a:pPr algn="ctr" eaLnBrk="1" hangingPunct="1"/>
            <a:r>
              <a:rPr lang="en-US" b="1" smtClean="0"/>
              <a:t>Direction of the Magnetic Field</a:t>
            </a:r>
            <a:r>
              <a:rPr lang="en-US" sz="2000" b="1" smtClean="0"/>
              <a:t/>
            </a:r>
            <a:br>
              <a:rPr lang="en-US" sz="2000" b="1" smtClean="0"/>
            </a:br>
            <a:endParaRPr lang="en-US" sz="2000" b="1" smtClean="0"/>
          </a:p>
        </p:txBody>
      </p:sp>
      <p:sp>
        <p:nvSpPr>
          <p:cNvPr id="23555" name="Rectangle 3"/>
          <p:cNvSpPr>
            <a:spLocks noGrp="1" noChangeArrowheads="1"/>
          </p:cNvSpPr>
          <p:nvPr>
            <p:ph type="body" idx="1"/>
          </p:nvPr>
        </p:nvSpPr>
        <p:spPr>
          <a:xfrm>
            <a:off x="762000" y="1600200"/>
            <a:ext cx="7791450" cy="1628775"/>
          </a:xfrm>
        </p:spPr>
        <p:txBody>
          <a:bodyPr/>
          <a:lstStyle/>
          <a:p>
            <a:pPr marL="0" indent="0" eaLnBrk="1" hangingPunct="1">
              <a:lnSpc>
                <a:spcPct val="80000"/>
              </a:lnSpc>
              <a:buFont typeface="Wingdings" pitchFamily="2" charset="2"/>
              <a:buNone/>
            </a:pPr>
            <a:r>
              <a:rPr lang="en-US" sz="2400" b="1" smtClean="0">
                <a:solidFill>
                  <a:schemeClr val="hlink"/>
                </a:solidFill>
              </a:rPr>
              <a:t>Two general types of magnetic fields (longitudinal and circular) may be established within the specimen. The type of magnetic field established is determined by the method used to magnetize the specimen. </a:t>
            </a:r>
          </a:p>
        </p:txBody>
      </p:sp>
      <p:grpSp>
        <p:nvGrpSpPr>
          <p:cNvPr id="2" name="Group 93"/>
          <p:cNvGrpSpPr>
            <a:grpSpLocks/>
          </p:cNvGrpSpPr>
          <p:nvPr/>
        </p:nvGrpSpPr>
        <p:grpSpPr bwMode="auto">
          <a:xfrm>
            <a:off x="6334125" y="3514725"/>
            <a:ext cx="1619250" cy="923925"/>
            <a:chOff x="3990" y="2214"/>
            <a:chExt cx="1020" cy="582"/>
          </a:xfrm>
        </p:grpSpPr>
        <p:sp>
          <p:nvSpPr>
            <p:cNvPr id="13338" name="Oval 18"/>
            <p:cNvSpPr>
              <a:spLocks noChangeArrowheads="1"/>
            </p:cNvSpPr>
            <p:nvPr/>
          </p:nvSpPr>
          <p:spPr bwMode="auto">
            <a:xfrm>
              <a:off x="3990" y="2214"/>
              <a:ext cx="498" cy="582"/>
            </a:xfrm>
            <a:prstGeom prst="ellipse">
              <a:avLst/>
            </a:prstGeom>
            <a:solidFill>
              <a:schemeClr val="accent1"/>
            </a:solidFill>
            <a:ln w="9525">
              <a:round/>
              <a:headEnd/>
              <a:tailEnd/>
            </a:ln>
            <a:scene3d>
              <a:camera prst="legacyPerspectiveTopRight">
                <a:rot lat="21299994" lon="1799997" rev="0"/>
              </a:camera>
              <a:lightRig rig="legacyFlat2" dir="t"/>
            </a:scene3d>
            <a:sp3d extrusionH="1801800" prstMaterial="legacyMatte">
              <a:bevelT w="13500" h="13500" prst="angle"/>
              <a:bevelB w="13500" h="13500" prst="angle"/>
              <a:extrusionClr>
                <a:schemeClr val="accent1"/>
              </a:extrusionClr>
            </a:sp3d>
          </p:spPr>
          <p:txBody>
            <a:bodyPr wrap="none" anchor="ctr">
              <a:flatTx/>
            </a:bodyP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13339" name="Line 45"/>
            <p:cNvSpPr>
              <a:spLocks noChangeShapeType="1"/>
            </p:cNvSpPr>
            <p:nvPr/>
          </p:nvSpPr>
          <p:spPr bwMode="auto">
            <a:xfrm flipH="1">
              <a:off x="4429" y="2224"/>
              <a:ext cx="475" cy="45"/>
            </a:xfrm>
            <a:prstGeom prst="line">
              <a:avLst/>
            </a:prstGeom>
            <a:noFill/>
            <a:ln w="9525">
              <a:solidFill>
                <a:schemeClr val="tx1"/>
              </a:solidFill>
              <a:miter lim="800000"/>
              <a:headEnd/>
              <a:tailEnd type="stealth" w="med"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13340" name="Line 46"/>
            <p:cNvSpPr>
              <a:spLocks noChangeShapeType="1"/>
            </p:cNvSpPr>
            <p:nvPr/>
          </p:nvSpPr>
          <p:spPr bwMode="auto">
            <a:xfrm flipH="1">
              <a:off x="4512" y="2348"/>
              <a:ext cx="493" cy="54"/>
            </a:xfrm>
            <a:prstGeom prst="line">
              <a:avLst/>
            </a:prstGeom>
            <a:noFill/>
            <a:ln w="9525">
              <a:solidFill>
                <a:schemeClr val="tx1"/>
              </a:solidFill>
              <a:miter lim="800000"/>
              <a:headEnd/>
              <a:tailEnd type="stealth" w="med"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13341" name="Line 47"/>
            <p:cNvSpPr>
              <a:spLocks noChangeShapeType="1"/>
            </p:cNvSpPr>
            <p:nvPr/>
          </p:nvSpPr>
          <p:spPr bwMode="auto">
            <a:xfrm flipH="1">
              <a:off x="4464" y="2610"/>
              <a:ext cx="474" cy="84"/>
            </a:xfrm>
            <a:prstGeom prst="line">
              <a:avLst/>
            </a:prstGeom>
            <a:noFill/>
            <a:ln w="9525">
              <a:solidFill>
                <a:schemeClr val="tx1"/>
              </a:solidFill>
              <a:miter lim="800000"/>
              <a:headEnd/>
              <a:tailEnd type="stealth" w="med"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13342" name="Line 48"/>
            <p:cNvSpPr>
              <a:spLocks noChangeShapeType="1"/>
            </p:cNvSpPr>
            <p:nvPr/>
          </p:nvSpPr>
          <p:spPr bwMode="auto">
            <a:xfrm flipH="1">
              <a:off x="4514" y="2474"/>
              <a:ext cx="496" cy="57"/>
            </a:xfrm>
            <a:prstGeom prst="line">
              <a:avLst/>
            </a:prstGeom>
            <a:noFill/>
            <a:ln w="9525">
              <a:solidFill>
                <a:schemeClr val="tx1"/>
              </a:solidFill>
              <a:miter lim="800000"/>
              <a:headEnd/>
              <a:tailEnd type="stealth" w="med"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grpSp>
      <p:sp>
        <p:nvSpPr>
          <p:cNvPr id="23630" name="Rectangle 78"/>
          <p:cNvSpPr>
            <a:spLocks noChangeArrowheads="1"/>
          </p:cNvSpPr>
          <p:nvPr/>
        </p:nvSpPr>
        <p:spPr bwMode="auto">
          <a:xfrm>
            <a:off x="852488" y="3381375"/>
            <a:ext cx="5411787"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fontAlgn="base">
              <a:spcBef>
                <a:spcPct val="50000"/>
              </a:spcBef>
              <a:spcAft>
                <a:spcPct val="0"/>
              </a:spcAft>
              <a:buClr>
                <a:srgbClr val="FFFFFF"/>
              </a:buClr>
              <a:buSzPct val="150000"/>
              <a:buFontTx/>
              <a:buChar char="•"/>
            </a:pPr>
            <a:r>
              <a:rPr lang="en-US" sz="2400" b="1" smtClean="0">
                <a:solidFill>
                  <a:srgbClr val="FFFFFF"/>
                </a:solidFill>
              </a:rPr>
              <a:t>A longitudinal magnetic field has  magnetic lines of force that run parallel to the long axis of the part. </a:t>
            </a:r>
          </a:p>
          <a:p>
            <a:pPr marL="285750" indent="-285750" fontAlgn="base">
              <a:spcBef>
                <a:spcPct val="20000"/>
              </a:spcBef>
              <a:spcAft>
                <a:spcPct val="0"/>
              </a:spcAft>
              <a:buClr>
                <a:srgbClr val="FFFFFF"/>
              </a:buClr>
              <a:buSzPct val="150000"/>
              <a:buFontTx/>
              <a:buChar char="•"/>
            </a:pPr>
            <a:r>
              <a:rPr lang="en-US" sz="2400" b="1" smtClean="0">
                <a:solidFill>
                  <a:srgbClr val="FFFFFF"/>
                </a:solidFill>
              </a:rPr>
              <a:t>A circular magnetic field has magnetic lines of force that run circumferentially around the perimeter of a part.</a:t>
            </a:r>
          </a:p>
        </p:txBody>
      </p:sp>
      <p:grpSp>
        <p:nvGrpSpPr>
          <p:cNvPr id="3" name="Group 92"/>
          <p:cNvGrpSpPr>
            <a:grpSpLocks/>
          </p:cNvGrpSpPr>
          <p:nvPr/>
        </p:nvGrpSpPr>
        <p:grpSpPr bwMode="auto">
          <a:xfrm>
            <a:off x="6376988" y="4816475"/>
            <a:ext cx="1563687" cy="1003300"/>
            <a:chOff x="4017" y="3034"/>
            <a:chExt cx="985" cy="632"/>
          </a:xfrm>
        </p:grpSpPr>
        <p:sp>
          <p:nvSpPr>
            <p:cNvPr id="13319" name="Oval 44"/>
            <p:cNvSpPr>
              <a:spLocks noChangeArrowheads="1"/>
            </p:cNvSpPr>
            <p:nvPr/>
          </p:nvSpPr>
          <p:spPr bwMode="auto">
            <a:xfrm>
              <a:off x="4017" y="3072"/>
              <a:ext cx="536" cy="594"/>
            </a:xfrm>
            <a:prstGeom prst="ellipse">
              <a:avLst/>
            </a:prstGeom>
            <a:solidFill>
              <a:schemeClr val="accent1"/>
            </a:solidFill>
            <a:ln w="9525">
              <a:round/>
              <a:headEnd/>
              <a:tailEnd/>
            </a:ln>
            <a:scene3d>
              <a:camera prst="legacyPerspectiveTopRight">
                <a:rot lat="21299994" lon="1799997" rev="0"/>
              </a:camera>
              <a:lightRig rig="legacyFlat2" dir="t"/>
            </a:scene3d>
            <a:sp3d extrusionH="1801800" prstMaterial="legacyMatte">
              <a:bevelT w="13500" h="13500" prst="angle"/>
              <a:bevelB w="13500" h="13500" prst="angle"/>
              <a:extrusionClr>
                <a:schemeClr val="accent1"/>
              </a:extrusionClr>
            </a:sp3d>
          </p:spPr>
          <p:txBody>
            <a:bodyPr wrap="none" anchor="ctr">
              <a:flatTx/>
            </a:bodyPr>
            <a:lstStyle/>
            <a:p>
              <a:pPr algn="ctr" fontAlgn="base">
                <a:spcBef>
                  <a:spcPct val="0"/>
                </a:spcBef>
                <a:spcAft>
                  <a:spcPct val="0"/>
                </a:spcAft>
              </a:pPr>
              <a:endParaRPr lang="en-IN" sz="2400" smtClean="0">
                <a:solidFill>
                  <a:srgbClr val="000000"/>
                </a:solidFill>
                <a:latin typeface="Times New Roman" pitchFamily="18" charset="0"/>
              </a:endParaRPr>
            </a:p>
          </p:txBody>
        </p:sp>
        <p:grpSp>
          <p:nvGrpSpPr>
            <p:cNvPr id="13320" name="Group 40"/>
            <p:cNvGrpSpPr>
              <a:grpSpLocks/>
            </p:cNvGrpSpPr>
            <p:nvPr/>
          </p:nvGrpSpPr>
          <p:grpSpPr bwMode="auto">
            <a:xfrm>
              <a:off x="4097" y="3084"/>
              <a:ext cx="367" cy="562"/>
              <a:chOff x="4656" y="1536"/>
              <a:chExt cx="144" cy="336"/>
            </a:xfrm>
          </p:grpSpPr>
          <p:sp>
            <p:nvSpPr>
              <p:cNvPr id="13336" name="Oval 24"/>
              <p:cNvSpPr>
                <a:spLocks noChangeArrowheads="1"/>
              </p:cNvSpPr>
              <p:nvPr/>
            </p:nvSpPr>
            <p:spPr bwMode="auto">
              <a:xfrm>
                <a:off x="4656" y="1536"/>
                <a:ext cx="144" cy="336"/>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13337" name="Line 25"/>
              <p:cNvSpPr>
                <a:spLocks noChangeShapeType="1"/>
              </p:cNvSpPr>
              <p:nvPr/>
            </p:nvSpPr>
            <p:spPr bwMode="auto">
              <a:xfrm flipV="1">
                <a:off x="4800" y="1632"/>
                <a:ext cx="0" cy="96"/>
              </a:xfrm>
              <a:prstGeom prst="line">
                <a:avLst/>
              </a:prstGeom>
              <a:noFill/>
              <a:ln w="9525">
                <a:solidFill>
                  <a:schemeClr val="tx1"/>
                </a:solidFill>
                <a:miter lim="800000"/>
                <a:headEnd/>
                <a:tailEnd type="stealth" w="med"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grpSp>
        <p:grpSp>
          <p:nvGrpSpPr>
            <p:cNvPr id="13321" name="Group 41"/>
            <p:cNvGrpSpPr>
              <a:grpSpLocks/>
            </p:cNvGrpSpPr>
            <p:nvPr/>
          </p:nvGrpSpPr>
          <p:grpSpPr bwMode="auto">
            <a:xfrm>
              <a:off x="4715" y="3034"/>
              <a:ext cx="287" cy="506"/>
              <a:chOff x="4841" y="1513"/>
              <a:chExt cx="144" cy="336"/>
            </a:xfrm>
          </p:grpSpPr>
          <p:sp>
            <p:nvSpPr>
              <p:cNvPr id="13334" name="Oval 42"/>
              <p:cNvSpPr>
                <a:spLocks noChangeArrowheads="1"/>
              </p:cNvSpPr>
              <p:nvPr/>
            </p:nvSpPr>
            <p:spPr bwMode="auto">
              <a:xfrm>
                <a:off x="4841" y="1513"/>
                <a:ext cx="144" cy="336"/>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13335" name="Line 43"/>
              <p:cNvSpPr>
                <a:spLocks noChangeShapeType="1"/>
              </p:cNvSpPr>
              <p:nvPr/>
            </p:nvSpPr>
            <p:spPr bwMode="auto">
              <a:xfrm flipV="1">
                <a:off x="4985" y="1627"/>
                <a:ext cx="0" cy="89"/>
              </a:xfrm>
              <a:prstGeom prst="line">
                <a:avLst/>
              </a:prstGeom>
              <a:noFill/>
              <a:ln w="9525">
                <a:solidFill>
                  <a:schemeClr val="tx1"/>
                </a:solidFill>
                <a:miter lim="800000"/>
                <a:headEnd/>
                <a:tailEnd type="stealth" w="med"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grpSp>
        <p:grpSp>
          <p:nvGrpSpPr>
            <p:cNvPr id="13322" name="Group 80"/>
            <p:cNvGrpSpPr>
              <a:grpSpLocks/>
            </p:cNvGrpSpPr>
            <p:nvPr/>
          </p:nvGrpSpPr>
          <p:grpSpPr bwMode="auto">
            <a:xfrm>
              <a:off x="4619" y="3052"/>
              <a:ext cx="287" cy="506"/>
              <a:chOff x="4841" y="1513"/>
              <a:chExt cx="144" cy="336"/>
            </a:xfrm>
          </p:grpSpPr>
          <p:sp>
            <p:nvSpPr>
              <p:cNvPr id="13332" name="Oval 81"/>
              <p:cNvSpPr>
                <a:spLocks noChangeArrowheads="1"/>
              </p:cNvSpPr>
              <p:nvPr/>
            </p:nvSpPr>
            <p:spPr bwMode="auto">
              <a:xfrm>
                <a:off x="4841" y="1513"/>
                <a:ext cx="144" cy="336"/>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13333" name="Line 82"/>
              <p:cNvSpPr>
                <a:spLocks noChangeShapeType="1"/>
              </p:cNvSpPr>
              <p:nvPr/>
            </p:nvSpPr>
            <p:spPr bwMode="auto">
              <a:xfrm flipV="1">
                <a:off x="4985" y="1627"/>
                <a:ext cx="0" cy="89"/>
              </a:xfrm>
              <a:prstGeom prst="line">
                <a:avLst/>
              </a:prstGeom>
              <a:noFill/>
              <a:ln w="9525">
                <a:solidFill>
                  <a:schemeClr val="tx1"/>
                </a:solidFill>
                <a:miter lim="800000"/>
                <a:headEnd/>
                <a:tailEnd type="stealth" w="med"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grpSp>
        <p:grpSp>
          <p:nvGrpSpPr>
            <p:cNvPr id="13323" name="Group 83"/>
            <p:cNvGrpSpPr>
              <a:grpSpLocks/>
            </p:cNvGrpSpPr>
            <p:nvPr/>
          </p:nvGrpSpPr>
          <p:grpSpPr bwMode="auto">
            <a:xfrm>
              <a:off x="4535" y="3064"/>
              <a:ext cx="287" cy="506"/>
              <a:chOff x="4841" y="1513"/>
              <a:chExt cx="144" cy="336"/>
            </a:xfrm>
          </p:grpSpPr>
          <p:sp>
            <p:nvSpPr>
              <p:cNvPr id="13330" name="Oval 84"/>
              <p:cNvSpPr>
                <a:spLocks noChangeArrowheads="1"/>
              </p:cNvSpPr>
              <p:nvPr/>
            </p:nvSpPr>
            <p:spPr bwMode="auto">
              <a:xfrm>
                <a:off x="4841" y="1513"/>
                <a:ext cx="144" cy="336"/>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13331" name="Line 85"/>
              <p:cNvSpPr>
                <a:spLocks noChangeShapeType="1"/>
              </p:cNvSpPr>
              <p:nvPr/>
            </p:nvSpPr>
            <p:spPr bwMode="auto">
              <a:xfrm flipV="1">
                <a:off x="4985" y="1627"/>
                <a:ext cx="0" cy="89"/>
              </a:xfrm>
              <a:prstGeom prst="line">
                <a:avLst/>
              </a:prstGeom>
              <a:noFill/>
              <a:ln w="9525">
                <a:solidFill>
                  <a:schemeClr val="tx1"/>
                </a:solidFill>
                <a:miter lim="800000"/>
                <a:headEnd/>
                <a:tailEnd type="stealth" w="med"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grpSp>
        <p:grpSp>
          <p:nvGrpSpPr>
            <p:cNvPr id="13324" name="Group 86"/>
            <p:cNvGrpSpPr>
              <a:grpSpLocks/>
            </p:cNvGrpSpPr>
            <p:nvPr/>
          </p:nvGrpSpPr>
          <p:grpSpPr bwMode="auto">
            <a:xfrm>
              <a:off x="4151" y="3138"/>
              <a:ext cx="253" cy="430"/>
              <a:chOff x="4656" y="1536"/>
              <a:chExt cx="144" cy="336"/>
            </a:xfrm>
          </p:grpSpPr>
          <p:sp>
            <p:nvSpPr>
              <p:cNvPr id="13328" name="Oval 87"/>
              <p:cNvSpPr>
                <a:spLocks noChangeArrowheads="1"/>
              </p:cNvSpPr>
              <p:nvPr/>
            </p:nvSpPr>
            <p:spPr bwMode="auto">
              <a:xfrm>
                <a:off x="4656" y="1536"/>
                <a:ext cx="144" cy="336"/>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13329" name="Line 88"/>
              <p:cNvSpPr>
                <a:spLocks noChangeShapeType="1"/>
              </p:cNvSpPr>
              <p:nvPr/>
            </p:nvSpPr>
            <p:spPr bwMode="auto">
              <a:xfrm flipV="1">
                <a:off x="4800" y="1632"/>
                <a:ext cx="0" cy="96"/>
              </a:xfrm>
              <a:prstGeom prst="line">
                <a:avLst/>
              </a:prstGeom>
              <a:noFill/>
              <a:ln w="9525">
                <a:solidFill>
                  <a:schemeClr val="tx1"/>
                </a:solidFill>
                <a:miter lim="800000"/>
                <a:headEnd/>
                <a:tailEnd type="stealth" w="med"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grpSp>
        <p:grpSp>
          <p:nvGrpSpPr>
            <p:cNvPr id="13325" name="Group 89"/>
            <p:cNvGrpSpPr>
              <a:grpSpLocks/>
            </p:cNvGrpSpPr>
            <p:nvPr/>
          </p:nvGrpSpPr>
          <p:grpSpPr bwMode="auto">
            <a:xfrm>
              <a:off x="4199" y="3204"/>
              <a:ext cx="151" cy="310"/>
              <a:chOff x="4656" y="1536"/>
              <a:chExt cx="144" cy="336"/>
            </a:xfrm>
          </p:grpSpPr>
          <p:sp>
            <p:nvSpPr>
              <p:cNvPr id="13326" name="Oval 90"/>
              <p:cNvSpPr>
                <a:spLocks noChangeArrowheads="1"/>
              </p:cNvSpPr>
              <p:nvPr/>
            </p:nvSpPr>
            <p:spPr bwMode="auto">
              <a:xfrm>
                <a:off x="4656" y="1536"/>
                <a:ext cx="144" cy="336"/>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13327" name="Line 91"/>
              <p:cNvSpPr>
                <a:spLocks noChangeShapeType="1"/>
              </p:cNvSpPr>
              <p:nvPr/>
            </p:nvSpPr>
            <p:spPr bwMode="auto">
              <a:xfrm flipV="1">
                <a:off x="4800" y="1632"/>
                <a:ext cx="0" cy="96"/>
              </a:xfrm>
              <a:prstGeom prst="line">
                <a:avLst/>
              </a:prstGeom>
              <a:noFill/>
              <a:ln w="9525">
                <a:solidFill>
                  <a:schemeClr val="tx1"/>
                </a:solidFill>
                <a:miter lim="800000"/>
                <a:headEnd/>
                <a:tailEnd type="stealth" w="med"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grpSp>
      </p:grpSp>
    </p:spTree>
    <p:extLst>
      <p:ext uri="{BB962C8B-B14F-4D97-AF65-F5344CB8AC3E}">
        <p14:creationId xmlns:p14="http://schemas.microsoft.com/office/powerpoint/2010/main" val="492823129"/>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strips(downRight)">
                                      <p:cBhvr>
                                        <p:cTn id="7" dur="500"/>
                                        <p:tgtEl>
                                          <p:spTgt spid="23555">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3630"/>
                                        </p:tgtEl>
                                        <p:attrNameLst>
                                          <p:attrName>style.visibility</p:attrName>
                                        </p:attrNameLst>
                                      </p:cBhvr>
                                      <p:to>
                                        <p:strVal val="visible"/>
                                      </p:to>
                                    </p:set>
                                    <p:animEffect transition="in" filter="strips(downRight)">
                                      <p:cBhvr>
                                        <p:cTn id="11" dur="500"/>
                                        <p:tgtEl>
                                          <p:spTgt spid="23630"/>
                                        </p:tgtEl>
                                      </p:cBhvr>
                                    </p:animEffect>
                                  </p:childTnLst>
                                </p:cTn>
                              </p:par>
                            </p:childTnLst>
                          </p:cTn>
                        </p:par>
                        <p:par>
                          <p:cTn id="12" fill="hold" nodeType="afterGroup">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500"/>
                            </p:stCondLst>
                            <p:childTnLst>
                              <p:par>
                                <p:cTn id="18" presetID="2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advAuto="0"/>
      <p:bldP spid="23630"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b="1" smtClean="0"/>
              <a:t>Importance of Magnetic Field Direction</a:t>
            </a:r>
          </a:p>
        </p:txBody>
      </p:sp>
      <p:sp>
        <p:nvSpPr>
          <p:cNvPr id="27653" name="Rectangle 5"/>
          <p:cNvSpPr>
            <a:spLocks noChangeArrowheads="1"/>
          </p:cNvSpPr>
          <p:nvPr/>
        </p:nvSpPr>
        <p:spPr bwMode="auto">
          <a:xfrm>
            <a:off x="503238" y="1633538"/>
            <a:ext cx="6073775"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80000"/>
              </a:lnSpc>
              <a:spcBef>
                <a:spcPct val="40000"/>
              </a:spcBef>
              <a:spcAft>
                <a:spcPct val="0"/>
              </a:spcAft>
              <a:buClr>
                <a:srgbClr val="00EEE8"/>
              </a:buClr>
              <a:buSzPct val="75000"/>
              <a:buFont typeface="Wingdings" pitchFamily="2" charset="2"/>
              <a:buNone/>
            </a:pPr>
            <a:r>
              <a:rPr lang="en-US" sz="2000" b="1" smtClean="0">
                <a:solidFill>
                  <a:srgbClr val="FFFFFF"/>
                </a:solidFill>
              </a:rPr>
              <a:t>Being able to magnetize the part in two directions is important because the best detection of defects occurs when the lines of magnetic force are established at right angles to the longest dimension of the defect.  This orientation creates the largest disruption of the magnetic field within the part and the greatest flux leakage at the surface of the part. An orientation of 45 to 90 degrees between the magnetic field and the defect is necessary to form an indication.</a:t>
            </a:r>
          </a:p>
          <a:p>
            <a:pPr fontAlgn="base">
              <a:spcBef>
                <a:spcPct val="20000"/>
              </a:spcBef>
              <a:spcAft>
                <a:spcPct val="0"/>
              </a:spcAft>
              <a:buClr>
                <a:srgbClr val="00EEE8"/>
              </a:buClr>
              <a:buSzPct val="75000"/>
              <a:buFont typeface="Wingdings" pitchFamily="2" charset="2"/>
              <a:buNone/>
            </a:pPr>
            <a:endParaRPr lang="en-US" b="1" smtClean="0">
              <a:solidFill>
                <a:srgbClr val="FFFFFF"/>
              </a:solidFill>
            </a:endParaRPr>
          </a:p>
        </p:txBody>
      </p:sp>
      <p:pic>
        <p:nvPicPr>
          <p:cNvPr id="27654" name="Picture 6" descr="Crack Det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225" y="4462463"/>
            <a:ext cx="46291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7"/>
          <p:cNvSpPr>
            <a:spLocks noChangeArrowheads="1"/>
          </p:cNvSpPr>
          <p:nvPr/>
        </p:nvSpPr>
        <p:spPr bwMode="auto">
          <a:xfrm>
            <a:off x="552450" y="4529138"/>
            <a:ext cx="300355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80000"/>
              </a:lnSpc>
              <a:spcBef>
                <a:spcPct val="20000"/>
              </a:spcBef>
              <a:spcAft>
                <a:spcPct val="0"/>
              </a:spcAft>
              <a:buClr>
                <a:srgbClr val="00EEE8"/>
              </a:buClr>
              <a:buSzPct val="75000"/>
              <a:buFont typeface="Wingdings" pitchFamily="2" charset="2"/>
              <a:buNone/>
            </a:pPr>
            <a:r>
              <a:rPr lang="en-US" sz="2000" b="1" smtClean="0">
                <a:solidFill>
                  <a:srgbClr val="FFFFFF"/>
                </a:solidFill>
              </a:rPr>
              <a:t>Since defects may occur in various and unknown directions, each part is normally magnetized in two directions at right angles to each other.</a:t>
            </a:r>
          </a:p>
        </p:txBody>
      </p:sp>
      <p:grpSp>
        <p:nvGrpSpPr>
          <p:cNvPr id="2" name="Group 30"/>
          <p:cNvGrpSpPr>
            <a:grpSpLocks/>
          </p:cNvGrpSpPr>
          <p:nvPr/>
        </p:nvGrpSpPr>
        <p:grpSpPr bwMode="auto">
          <a:xfrm>
            <a:off x="6707188" y="1668463"/>
            <a:ext cx="1716087" cy="2724150"/>
            <a:chOff x="4225" y="1051"/>
            <a:chExt cx="1081" cy="1716"/>
          </a:xfrm>
        </p:grpSpPr>
        <p:sp>
          <p:nvSpPr>
            <p:cNvPr id="14343" name="Oval 9"/>
            <p:cNvSpPr>
              <a:spLocks noChangeArrowheads="1"/>
            </p:cNvSpPr>
            <p:nvPr/>
          </p:nvSpPr>
          <p:spPr bwMode="auto">
            <a:xfrm>
              <a:off x="4225" y="1461"/>
              <a:ext cx="266" cy="1022"/>
            </a:xfrm>
            <a:prstGeom prst="ellipse">
              <a:avLst/>
            </a:prstGeom>
            <a:solidFill>
              <a:schemeClr val="accent1"/>
            </a:solidFill>
            <a:ln w="9525">
              <a:round/>
              <a:headEnd/>
              <a:tailEnd/>
            </a:ln>
            <a:scene3d>
              <a:camera prst="legacyPerspectiveTopRight">
                <a:rot lat="21299994" lon="1799997" rev="0"/>
              </a:camera>
              <a:lightRig rig="legacyFlat3" dir="r"/>
            </a:scene3d>
            <a:sp3d extrusionH="1801800" prstMaterial="legacyMatte">
              <a:bevelT w="13500" h="13500" prst="angle"/>
              <a:bevelB w="13500" h="13500" prst="angle"/>
              <a:extrusionClr>
                <a:schemeClr val="accent1"/>
              </a:extrusionClr>
            </a:sp3d>
          </p:spPr>
          <p:txBody>
            <a:bodyPr wrap="none" anchor="ctr">
              <a:flatTx/>
            </a:bodyP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14344" name="Freeform 10"/>
            <p:cNvSpPr>
              <a:spLocks/>
            </p:cNvSpPr>
            <p:nvPr/>
          </p:nvSpPr>
          <p:spPr bwMode="auto">
            <a:xfrm>
              <a:off x="4603" y="1424"/>
              <a:ext cx="35" cy="136"/>
            </a:xfrm>
            <a:custGeom>
              <a:avLst/>
              <a:gdLst>
                <a:gd name="T0" fmla="*/ 14 w 35"/>
                <a:gd name="T1" fmla="*/ 0 h 136"/>
                <a:gd name="T2" fmla="*/ 1 w 35"/>
                <a:gd name="T3" fmla="*/ 36 h 136"/>
                <a:gd name="T4" fmla="*/ 35 w 35"/>
                <a:gd name="T5" fmla="*/ 44 h 136"/>
                <a:gd name="T6" fmla="*/ 8 w 35"/>
                <a:gd name="T7" fmla="*/ 74 h 136"/>
                <a:gd name="T8" fmla="*/ 33 w 35"/>
                <a:gd name="T9" fmla="*/ 136 h 136"/>
                <a:gd name="T10" fmla="*/ 0 60000 65536"/>
                <a:gd name="T11" fmla="*/ 0 60000 65536"/>
                <a:gd name="T12" fmla="*/ 0 60000 65536"/>
                <a:gd name="T13" fmla="*/ 0 60000 65536"/>
                <a:gd name="T14" fmla="*/ 0 60000 65536"/>
                <a:gd name="T15" fmla="*/ 0 w 35"/>
                <a:gd name="T16" fmla="*/ 0 h 136"/>
                <a:gd name="T17" fmla="*/ 35 w 35"/>
                <a:gd name="T18" fmla="*/ 136 h 136"/>
              </a:gdLst>
              <a:ahLst/>
              <a:cxnLst>
                <a:cxn ang="T10">
                  <a:pos x="T0" y="T1"/>
                </a:cxn>
                <a:cxn ang="T11">
                  <a:pos x="T2" y="T3"/>
                </a:cxn>
                <a:cxn ang="T12">
                  <a:pos x="T4" y="T5"/>
                </a:cxn>
                <a:cxn ang="T13">
                  <a:pos x="T6" y="T7"/>
                </a:cxn>
                <a:cxn ang="T14">
                  <a:pos x="T8" y="T9"/>
                </a:cxn>
              </a:cxnLst>
              <a:rect l="T15" t="T16" r="T17" b="T18"/>
              <a:pathLst>
                <a:path w="35" h="136">
                  <a:moveTo>
                    <a:pt x="14" y="0"/>
                  </a:moveTo>
                  <a:cubicBezTo>
                    <a:pt x="12" y="8"/>
                    <a:pt x="0" y="28"/>
                    <a:pt x="1" y="36"/>
                  </a:cubicBezTo>
                  <a:cubicBezTo>
                    <a:pt x="2" y="42"/>
                    <a:pt x="23" y="44"/>
                    <a:pt x="35" y="44"/>
                  </a:cubicBezTo>
                  <a:cubicBezTo>
                    <a:pt x="35" y="66"/>
                    <a:pt x="8" y="74"/>
                    <a:pt x="8" y="74"/>
                  </a:cubicBezTo>
                  <a:cubicBezTo>
                    <a:pt x="16" y="97"/>
                    <a:pt x="33" y="110"/>
                    <a:pt x="33" y="136"/>
                  </a:cubicBezTo>
                </a:path>
              </a:pathLst>
            </a:custGeom>
            <a:solidFill>
              <a:srgbClr val="777777"/>
            </a:solidFill>
            <a:ln w="28575">
              <a:solidFill>
                <a:srgbClr val="777777"/>
              </a:solidFill>
              <a:miter lim="800000"/>
              <a:headEnd/>
              <a:tailEnd/>
            </a:ln>
          </p:spPr>
          <p:txBody>
            <a:bodyPr wrap="none"/>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14345" name="Freeform 11"/>
            <p:cNvSpPr>
              <a:spLocks/>
            </p:cNvSpPr>
            <p:nvPr/>
          </p:nvSpPr>
          <p:spPr bwMode="auto">
            <a:xfrm>
              <a:off x="4706" y="1970"/>
              <a:ext cx="152" cy="50"/>
            </a:xfrm>
            <a:custGeom>
              <a:avLst/>
              <a:gdLst>
                <a:gd name="T0" fmla="*/ 0 w 152"/>
                <a:gd name="T1" fmla="*/ 50 h 50"/>
                <a:gd name="T2" fmla="*/ 28 w 152"/>
                <a:gd name="T3" fmla="*/ 42 h 50"/>
                <a:gd name="T4" fmla="*/ 54 w 152"/>
                <a:gd name="T5" fmla="*/ 16 h 50"/>
                <a:gd name="T6" fmla="*/ 103 w 152"/>
                <a:gd name="T7" fmla="*/ 30 h 50"/>
                <a:gd name="T8" fmla="*/ 152 w 152"/>
                <a:gd name="T9" fmla="*/ 5 h 50"/>
                <a:gd name="T10" fmla="*/ 0 60000 65536"/>
                <a:gd name="T11" fmla="*/ 0 60000 65536"/>
                <a:gd name="T12" fmla="*/ 0 60000 65536"/>
                <a:gd name="T13" fmla="*/ 0 60000 65536"/>
                <a:gd name="T14" fmla="*/ 0 60000 65536"/>
                <a:gd name="T15" fmla="*/ 0 w 152"/>
                <a:gd name="T16" fmla="*/ 0 h 50"/>
                <a:gd name="T17" fmla="*/ 152 w 152"/>
                <a:gd name="T18" fmla="*/ 50 h 50"/>
              </a:gdLst>
              <a:ahLst/>
              <a:cxnLst>
                <a:cxn ang="T10">
                  <a:pos x="T0" y="T1"/>
                </a:cxn>
                <a:cxn ang="T11">
                  <a:pos x="T2" y="T3"/>
                </a:cxn>
                <a:cxn ang="T12">
                  <a:pos x="T4" y="T5"/>
                </a:cxn>
                <a:cxn ang="T13">
                  <a:pos x="T6" y="T7"/>
                </a:cxn>
                <a:cxn ang="T14">
                  <a:pos x="T8" y="T9"/>
                </a:cxn>
              </a:cxnLst>
              <a:rect l="T15" t="T16" r="T17" b="T18"/>
              <a:pathLst>
                <a:path w="152" h="50">
                  <a:moveTo>
                    <a:pt x="0" y="50"/>
                  </a:moveTo>
                  <a:cubicBezTo>
                    <a:pt x="14" y="8"/>
                    <a:pt x="3" y="32"/>
                    <a:pt x="28" y="42"/>
                  </a:cubicBezTo>
                  <a:cubicBezTo>
                    <a:pt x="34" y="44"/>
                    <a:pt x="48" y="18"/>
                    <a:pt x="54" y="16"/>
                  </a:cubicBezTo>
                  <a:cubicBezTo>
                    <a:pt x="78" y="0"/>
                    <a:pt x="77" y="14"/>
                    <a:pt x="103" y="30"/>
                  </a:cubicBezTo>
                  <a:cubicBezTo>
                    <a:pt x="119" y="20"/>
                    <a:pt x="139" y="18"/>
                    <a:pt x="152" y="5"/>
                  </a:cubicBezTo>
                </a:path>
              </a:pathLst>
            </a:custGeom>
            <a:noFill/>
            <a:ln w="28575">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14346" name="Line 12"/>
            <p:cNvSpPr>
              <a:spLocks noChangeShapeType="1"/>
            </p:cNvSpPr>
            <p:nvPr/>
          </p:nvSpPr>
          <p:spPr bwMode="auto">
            <a:xfrm flipH="1">
              <a:off x="4509" y="1598"/>
              <a:ext cx="432" cy="73"/>
            </a:xfrm>
            <a:prstGeom prst="line">
              <a:avLst/>
            </a:prstGeom>
            <a:noFill/>
            <a:ln w="9525">
              <a:solidFill>
                <a:schemeClr val="tx1"/>
              </a:solidFill>
              <a:miter lim="800000"/>
              <a:headEnd/>
              <a:tailEnd type="stealth" w="med"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14347" name="Line 13"/>
            <p:cNvSpPr>
              <a:spLocks noChangeShapeType="1"/>
            </p:cNvSpPr>
            <p:nvPr/>
          </p:nvSpPr>
          <p:spPr bwMode="auto">
            <a:xfrm flipH="1">
              <a:off x="4519" y="1691"/>
              <a:ext cx="428" cy="79"/>
            </a:xfrm>
            <a:prstGeom prst="line">
              <a:avLst/>
            </a:prstGeom>
            <a:noFill/>
            <a:ln w="9525">
              <a:solidFill>
                <a:schemeClr val="tx1"/>
              </a:solidFill>
              <a:miter lim="800000"/>
              <a:headEnd/>
              <a:tailEnd type="stealth" w="med"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14348" name="Line 14"/>
            <p:cNvSpPr>
              <a:spLocks noChangeShapeType="1"/>
            </p:cNvSpPr>
            <p:nvPr/>
          </p:nvSpPr>
          <p:spPr bwMode="auto">
            <a:xfrm flipH="1">
              <a:off x="4524" y="1897"/>
              <a:ext cx="432" cy="85"/>
            </a:xfrm>
            <a:prstGeom prst="line">
              <a:avLst/>
            </a:prstGeom>
            <a:noFill/>
            <a:ln w="9525">
              <a:solidFill>
                <a:schemeClr val="tx1"/>
              </a:solidFill>
              <a:miter lim="800000"/>
              <a:headEnd/>
              <a:tailEnd type="stealth" w="med"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14349" name="Line 15"/>
            <p:cNvSpPr>
              <a:spLocks noChangeShapeType="1"/>
            </p:cNvSpPr>
            <p:nvPr/>
          </p:nvSpPr>
          <p:spPr bwMode="auto">
            <a:xfrm flipH="1">
              <a:off x="4510" y="2006"/>
              <a:ext cx="426" cy="86"/>
            </a:xfrm>
            <a:prstGeom prst="line">
              <a:avLst/>
            </a:prstGeom>
            <a:noFill/>
            <a:ln w="9525">
              <a:solidFill>
                <a:schemeClr val="tx1"/>
              </a:solidFill>
              <a:miter lim="800000"/>
              <a:headEnd/>
              <a:tailEnd type="stealth" w="med"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14350" name="Line 16"/>
            <p:cNvSpPr>
              <a:spLocks noChangeShapeType="1"/>
            </p:cNvSpPr>
            <p:nvPr/>
          </p:nvSpPr>
          <p:spPr bwMode="auto">
            <a:xfrm flipH="1">
              <a:off x="4505" y="2107"/>
              <a:ext cx="428" cy="100"/>
            </a:xfrm>
            <a:prstGeom prst="line">
              <a:avLst/>
            </a:prstGeom>
            <a:noFill/>
            <a:ln w="9525">
              <a:solidFill>
                <a:schemeClr val="tx1"/>
              </a:solidFill>
              <a:miter lim="800000"/>
              <a:headEnd/>
              <a:tailEnd type="stealth" w="med"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14351" name="Line 17"/>
            <p:cNvSpPr>
              <a:spLocks noChangeShapeType="1"/>
            </p:cNvSpPr>
            <p:nvPr/>
          </p:nvSpPr>
          <p:spPr bwMode="auto">
            <a:xfrm flipH="1">
              <a:off x="4530" y="1798"/>
              <a:ext cx="434" cy="79"/>
            </a:xfrm>
            <a:prstGeom prst="line">
              <a:avLst/>
            </a:prstGeom>
            <a:noFill/>
            <a:ln w="9525">
              <a:solidFill>
                <a:schemeClr val="tx1"/>
              </a:solidFill>
              <a:miter lim="800000"/>
              <a:headEnd/>
              <a:tailEnd type="stealth" w="med"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14352" name="Freeform 18"/>
            <p:cNvSpPr>
              <a:spLocks/>
            </p:cNvSpPr>
            <p:nvPr/>
          </p:nvSpPr>
          <p:spPr bwMode="auto">
            <a:xfrm>
              <a:off x="4480" y="1508"/>
              <a:ext cx="438" cy="66"/>
            </a:xfrm>
            <a:custGeom>
              <a:avLst/>
              <a:gdLst>
                <a:gd name="T0" fmla="*/ 438 w 438"/>
                <a:gd name="T1" fmla="*/ 0 h 66"/>
                <a:gd name="T2" fmla="*/ 296 w 438"/>
                <a:gd name="T3" fmla="*/ 22 h 66"/>
                <a:gd name="T4" fmla="*/ 192 w 438"/>
                <a:gd name="T5" fmla="*/ 36 h 66"/>
                <a:gd name="T6" fmla="*/ 180 w 438"/>
                <a:gd name="T7" fmla="*/ 58 h 66"/>
                <a:gd name="T8" fmla="*/ 166 w 438"/>
                <a:gd name="T9" fmla="*/ 66 h 66"/>
                <a:gd name="T10" fmla="*/ 152 w 438"/>
                <a:gd name="T11" fmla="*/ 62 h 66"/>
                <a:gd name="T12" fmla="*/ 120 w 438"/>
                <a:gd name="T13" fmla="*/ 46 h 66"/>
                <a:gd name="T14" fmla="*/ 0 w 438"/>
                <a:gd name="T15" fmla="*/ 62 h 66"/>
                <a:gd name="T16" fmla="*/ 0 60000 65536"/>
                <a:gd name="T17" fmla="*/ 0 60000 65536"/>
                <a:gd name="T18" fmla="*/ 0 60000 65536"/>
                <a:gd name="T19" fmla="*/ 0 60000 65536"/>
                <a:gd name="T20" fmla="*/ 0 60000 65536"/>
                <a:gd name="T21" fmla="*/ 0 60000 65536"/>
                <a:gd name="T22" fmla="*/ 0 60000 65536"/>
                <a:gd name="T23" fmla="*/ 0 60000 65536"/>
                <a:gd name="T24" fmla="*/ 0 w 438"/>
                <a:gd name="T25" fmla="*/ 0 h 66"/>
                <a:gd name="T26" fmla="*/ 438 w 438"/>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8" h="66">
                  <a:moveTo>
                    <a:pt x="438" y="0"/>
                  </a:moveTo>
                  <a:lnTo>
                    <a:pt x="296" y="22"/>
                  </a:lnTo>
                  <a:lnTo>
                    <a:pt x="192" y="36"/>
                  </a:lnTo>
                  <a:lnTo>
                    <a:pt x="180" y="58"/>
                  </a:lnTo>
                  <a:lnTo>
                    <a:pt x="166" y="66"/>
                  </a:lnTo>
                  <a:lnTo>
                    <a:pt x="152" y="62"/>
                  </a:lnTo>
                  <a:lnTo>
                    <a:pt x="120" y="46"/>
                  </a:lnTo>
                  <a:lnTo>
                    <a:pt x="0" y="62"/>
                  </a:lnTo>
                </a:path>
              </a:pathLst>
            </a:custGeom>
            <a:noFill/>
            <a:ln w="9525">
              <a:solidFill>
                <a:schemeClr val="tx1"/>
              </a:solidFill>
              <a:miter lim="800000"/>
              <a:headEnd/>
              <a:tailEnd type="stealth" w="med" len="lg"/>
            </a:ln>
            <a:extLst>
              <a:ext uri="{909E8E84-426E-40DD-AFC4-6F175D3DCCD1}">
                <a14:hiddenFill xmlns:a14="http://schemas.microsoft.com/office/drawing/2010/main">
                  <a:solidFill>
                    <a:srgbClr val="FFFFFF"/>
                  </a:solidFill>
                </a14:hiddenFill>
              </a:ext>
            </a:extLst>
          </p:spPr>
          <p:txBody>
            <a:bodyPr wrap="none"/>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14353" name="Freeform 19"/>
            <p:cNvSpPr>
              <a:spLocks/>
            </p:cNvSpPr>
            <p:nvPr/>
          </p:nvSpPr>
          <p:spPr bwMode="auto">
            <a:xfrm>
              <a:off x="4416" y="1400"/>
              <a:ext cx="430" cy="80"/>
            </a:xfrm>
            <a:custGeom>
              <a:avLst/>
              <a:gdLst>
                <a:gd name="T0" fmla="*/ 430 w 430"/>
                <a:gd name="T1" fmla="*/ 36 h 80"/>
                <a:gd name="T2" fmla="*/ 300 w 430"/>
                <a:gd name="T3" fmla="*/ 48 h 80"/>
                <a:gd name="T4" fmla="*/ 270 w 430"/>
                <a:gd name="T5" fmla="*/ 46 h 80"/>
                <a:gd name="T6" fmla="*/ 250 w 430"/>
                <a:gd name="T7" fmla="*/ 42 h 80"/>
                <a:gd name="T8" fmla="*/ 230 w 430"/>
                <a:gd name="T9" fmla="*/ 24 h 80"/>
                <a:gd name="T10" fmla="*/ 214 w 430"/>
                <a:gd name="T11" fmla="*/ 4 h 80"/>
                <a:gd name="T12" fmla="*/ 198 w 430"/>
                <a:gd name="T13" fmla="*/ 0 h 80"/>
                <a:gd name="T14" fmla="*/ 186 w 430"/>
                <a:gd name="T15" fmla="*/ 6 h 80"/>
                <a:gd name="T16" fmla="*/ 174 w 430"/>
                <a:gd name="T17" fmla="*/ 20 h 80"/>
                <a:gd name="T18" fmla="*/ 168 w 430"/>
                <a:gd name="T19" fmla="*/ 40 h 80"/>
                <a:gd name="T20" fmla="*/ 150 w 430"/>
                <a:gd name="T21" fmla="*/ 66 h 80"/>
                <a:gd name="T22" fmla="*/ 108 w 430"/>
                <a:gd name="T23" fmla="*/ 70 h 80"/>
                <a:gd name="T24" fmla="*/ 0 w 430"/>
                <a:gd name="T25" fmla="*/ 8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0"/>
                <a:gd name="T40" fmla="*/ 0 h 80"/>
                <a:gd name="T41" fmla="*/ 430 w 430"/>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0" h="80">
                  <a:moveTo>
                    <a:pt x="430" y="36"/>
                  </a:moveTo>
                  <a:lnTo>
                    <a:pt x="300" y="48"/>
                  </a:lnTo>
                  <a:lnTo>
                    <a:pt x="270" y="46"/>
                  </a:lnTo>
                  <a:lnTo>
                    <a:pt x="250" y="42"/>
                  </a:lnTo>
                  <a:lnTo>
                    <a:pt x="230" y="24"/>
                  </a:lnTo>
                  <a:lnTo>
                    <a:pt x="214" y="4"/>
                  </a:lnTo>
                  <a:lnTo>
                    <a:pt x="198" y="0"/>
                  </a:lnTo>
                  <a:lnTo>
                    <a:pt x="186" y="6"/>
                  </a:lnTo>
                  <a:lnTo>
                    <a:pt x="174" y="20"/>
                  </a:lnTo>
                  <a:lnTo>
                    <a:pt x="168" y="40"/>
                  </a:lnTo>
                  <a:lnTo>
                    <a:pt x="150" y="66"/>
                  </a:lnTo>
                  <a:lnTo>
                    <a:pt x="108" y="70"/>
                  </a:lnTo>
                  <a:lnTo>
                    <a:pt x="0" y="80"/>
                  </a:lnTo>
                </a:path>
              </a:pathLst>
            </a:custGeom>
            <a:noFill/>
            <a:ln w="9525">
              <a:solidFill>
                <a:schemeClr val="tx1"/>
              </a:solidFill>
              <a:miter lim="800000"/>
              <a:headEnd/>
              <a:tailEnd type="stealth" w="med" len="lg"/>
            </a:ln>
            <a:extLst>
              <a:ext uri="{909E8E84-426E-40DD-AFC4-6F175D3DCCD1}">
                <a14:hiddenFill xmlns:a14="http://schemas.microsoft.com/office/drawing/2010/main">
                  <a:solidFill>
                    <a:srgbClr val="FFFFFF"/>
                  </a:solidFill>
                </a14:hiddenFill>
              </a:ext>
            </a:extLst>
          </p:spPr>
          <p:txBody>
            <a:bodyPr wrap="none"/>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14354" name="Line 20"/>
            <p:cNvSpPr>
              <a:spLocks noChangeShapeType="1"/>
            </p:cNvSpPr>
            <p:nvPr/>
          </p:nvSpPr>
          <p:spPr bwMode="auto">
            <a:xfrm flipH="1">
              <a:off x="4473" y="2197"/>
              <a:ext cx="440" cy="124"/>
            </a:xfrm>
            <a:prstGeom prst="line">
              <a:avLst/>
            </a:prstGeom>
            <a:noFill/>
            <a:ln w="9525">
              <a:solidFill>
                <a:schemeClr val="tx1"/>
              </a:solidFill>
              <a:miter lim="800000"/>
              <a:headEnd/>
              <a:tailEnd type="stealth" w="med"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14355" name="Line 21"/>
            <p:cNvSpPr>
              <a:spLocks noChangeShapeType="1"/>
            </p:cNvSpPr>
            <p:nvPr/>
          </p:nvSpPr>
          <p:spPr bwMode="auto">
            <a:xfrm flipH="1">
              <a:off x="4437" y="2287"/>
              <a:ext cx="440" cy="136"/>
            </a:xfrm>
            <a:prstGeom prst="line">
              <a:avLst/>
            </a:prstGeom>
            <a:noFill/>
            <a:ln w="9525">
              <a:solidFill>
                <a:schemeClr val="tx1"/>
              </a:solidFill>
              <a:miter lim="800000"/>
              <a:headEnd/>
              <a:tailEnd type="stealth" w="med"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grpSp>
          <p:nvGrpSpPr>
            <p:cNvPr id="14356" name="Group 29"/>
            <p:cNvGrpSpPr>
              <a:grpSpLocks/>
            </p:cNvGrpSpPr>
            <p:nvPr/>
          </p:nvGrpSpPr>
          <p:grpSpPr bwMode="auto">
            <a:xfrm>
              <a:off x="4344" y="1051"/>
              <a:ext cx="767" cy="329"/>
              <a:chOff x="4344" y="1051"/>
              <a:chExt cx="767" cy="329"/>
            </a:xfrm>
          </p:grpSpPr>
          <p:sp>
            <p:nvSpPr>
              <p:cNvPr id="14360" name="Text Box 23"/>
              <p:cNvSpPr txBox="1">
                <a:spLocks noChangeArrowheads="1"/>
              </p:cNvSpPr>
              <p:nvPr/>
            </p:nvSpPr>
            <p:spPr bwMode="auto">
              <a:xfrm>
                <a:off x="4382" y="1051"/>
                <a:ext cx="72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1400" smtClean="0">
                    <a:solidFill>
                      <a:srgbClr val="FFFFFF"/>
                    </a:solidFill>
                  </a:rPr>
                  <a:t>Flux Leakage</a:t>
                </a:r>
              </a:p>
            </p:txBody>
          </p:sp>
          <p:sp>
            <p:nvSpPr>
              <p:cNvPr id="14361" name="Line 24"/>
              <p:cNvSpPr>
                <a:spLocks noChangeShapeType="1"/>
              </p:cNvSpPr>
              <p:nvPr/>
            </p:nvSpPr>
            <p:spPr bwMode="auto">
              <a:xfrm>
                <a:off x="4344" y="1164"/>
                <a:ext cx="180" cy="216"/>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14362" name="Line 25"/>
              <p:cNvSpPr>
                <a:spLocks noChangeShapeType="1"/>
              </p:cNvSpPr>
              <p:nvPr/>
            </p:nvSpPr>
            <p:spPr bwMode="auto">
              <a:xfrm flipV="1">
                <a:off x="4350" y="1164"/>
                <a:ext cx="66" cy="0"/>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grpSp>
        <p:sp>
          <p:nvSpPr>
            <p:cNvPr id="14357" name="Text Box 26"/>
            <p:cNvSpPr txBox="1">
              <a:spLocks noChangeArrowheads="1"/>
            </p:cNvSpPr>
            <p:nvPr/>
          </p:nvSpPr>
          <p:spPr bwMode="auto">
            <a:xfrm>
              <a:off x="4412" y="2575"/>
              <a:ext cx="8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1400" smtClean="0">
                  <a:solidFill>
                    <a:srgbClr val="FFFFFF"/>
                  </a:solidFill>
                </a:rPr>
                <a:t>No Flux Leakage</a:t>
              </a:r>
            </a:p>
          </p:txBody>
        </p:sp>
        <p:sp>
          <p:nvSpPr>
            <p:cNvPr id="14358" name="Line 27"/>
            <p:cNvSpPr>
              <a:spLocks noChangeShapeType="1"/>
            </p:cNvSpPr>
            <p:nvPr/>
          </p:nvSpPr>
          <p:spPr bwMode="auto">
            <a:xfrm flipV="1">
              <a:off x="4374" y="2058"/>
              <a:ext cx="360" cy="630"/>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14359" name="Line 28"/>
            <p:cNvSpPr>
              <a:spLocks noChangeShapeType="1"/>
            </p:cNvSpPr>
            <p:nvPr/>
          </p:nvSpPr>
          <p:spPr bwMode="auto">
            <a:xfrm flipV="1">
              <a:off x="4380" y="2688"/>
              <a:ext cx="66" cy="0"/>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grpSp>
    </p:spTree>
    <p:extLst>
      <p:ext uri="{BB962C8B-B14F-4D97-AF65-F5344CB8AC3E}">
        <p14:creationId xmlns:p14="http://schemas.microsoft.com/office/powerpoint/2010/main" val="3582984572"/>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strips(downRight)">
                                      <p:cBhvr>
                                        <p:cTn id="7" dur="500"/>
                                        <p:tgtEl>
                                          <p:spTgt spid="2765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nodeType="afterGroup">
                            <p:stCondLst>
                              <p:cond delay="1000"/>
                            </p:stCondLst>
                            <p:childTnLst>
                              <p:par>
                                <p:cTn id="13" presetID="18" presetClass="entr" presetSubtype="6" fill="hold" grpId="0" nodeType="afterEffect">
                                  <p:stCondLst>
                                    <p:cond delay="3000"/>
                                  </p:stCondLst>
                                  <p:childTnLst>
                                    <p:set>
                                      <p:cBhvr>
                                        <p:cTn id="14" dur="1" fill="hold">
                                          <p:stCondLst>
                                            <p:cond delay="0"/>
                                          </p:stCondLst>
                                        </p:cTn>
                                        <p:tgtEl>
                                          <p:spTgt spid="27655"/>
                                        </p:tgtEl>
                                        <p:attrNameLst>
                                          <p:attrName>style.visibility</p:attrName>
                                        </p:attrNameLst>
                                      </p:cBhvr>
                                      <p:to>
                                        <p:strVal val="visible"/>
                                      </p:to>
                                    </p:set>
                                    <p:animEffect transition="in" filter="strips(downRight)">
                                      <p:cBhvr>
                                        <p:cTn id="15" dur="500"/>
                                        <p:tgtEl>
                                          <p:spTgt spid="27655"/>
                                        </p:tgtEl>
                                      </p:cBhvr>
                                    </p:animEffect>
                                  </p:childTnLst>
                                </p:cTn>
                              </p:par>
                            </p:childTnLst>
                          </p:cTn>
                        </p:par>
                        <p:par>
                          <p:cTn id="16" fill="hold" nodeType="afterGroup">
                            <p:stCondLst>
                              <p:cond delay="4500"/>
                            </p:stCondLst>
                            <p:childTnLst>
                              <p:par>
                                <p:cTn id="17" presetID="9" presetClass="entr" presetSubtype="0" fill="hold" nodeType="afterEffect">
                                  <p:stCondLst>
                                    <p:cond delay="0"/>
                                  </p:stCondLst>
                                  <p:childTnLst>
                                    <p:set>
                                      <p:cBhvr>
                                        <p:cTn id="18" dur="1" fill="hold">
                                          <p:stCondLst>
                                            <p:cond delay="0"/>
                                          </p:stCondLst>
                                        </p:cTn>
                                        <p:tgtEl>
                                          <p:spTgt spid="27654"/>
                                        </p:tgtEl>
                                        <p:attrNameLst>
                                          <p:attrName>style.visibility</p:attrName>
                                        </p:attrNameLst>
                                      </p:cBhvr>
                                      <p:to>
                                        <p:strVal val="visible"/>
                                      </p:to>
                                    </p:set>
                                    <p:animEffect transition="in" filter="dissolve">
                                      <p:cBhvr>
                                        <p:cTn id="19"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utoUpdateAnimBg="0"/>
      <p:bldP spid="27655"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p:cNvSpPr>
            <a:spLocks noChangeArrowheads="1"/>
          </p:cNvSpPr>
          <p:nvPr/>
        </p:nvSpPr>
        <p:spPr bwMode="auto">
          <a:xfrm>
            <a:off x="561975" y="1562100"/>
            <a:ext cx="685800" cy="838200"/>
          </a:xfrm>
          <a:custGeom>
            <a:avLst/>
            <a:gdLst>
              <a:gd name="T0" fmla="*/ 518496743 w 21600"/>
              <a:gd name="T1" fmla="*/ 0 h 21600"/>
              <a:gd name="T2" fmla="*/ 0 w 21600"/>
              <a:gd name="T3" fmla="*/ 631110510 h 21600"/>
              <a:gd name="T4" fmla="*/ 518496743 w 21600"/>
              <a:gd name="T5" fmla="*/ 1262221019 h 21600"/>
              <a:gd name="T6" fmla="*/ 691329076 w 21600"/>
              <a:gd name="T7" fmla="*/ 63111051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15363" name="Text Box 3"/>
          <p:cNvSpPr txBox="1">
            <a:spLocks noChangeArrowheads="1"/>
          </p:cNvSpPr>
          <p:nvPr/>
        </p:nvSpPr>
        <p:spPr bwMode="auto">
          <a:xfrm>
            <a:off x="800100" y="714375"/>
            <a:ext cx="480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3200" b="1" smtClean="0">
                <a:solidFill>
                  <a:srgbClr val="FFFF00"/>
                </a:solidFill>
                <a:latin typeface="Arial" charset="0"/>
              </a:rPr>
              <a:t>Question</a:t>
            </a:r>
          </a:p>
        </p:txBody>
      </p:sp>
      <p:pic>
        <p:nvPicPr>
          <p:cNvPr id="81924" name="Picture 4" descr="magpart6"/>
          <p:cNvPicPr>
            <a:picLocks noChangeAspect="1" noChangeArrowheads="1"/>
          </p:cNvPicPr>
          <p:nvPr/>
        </p:nvPicPr>
        <p:blipFill>
          <a:blip r:embed="rId2"/>
          <a:srcRect/>
          <a:stretch>
            <a:fillRect/>
          </a:stretch>
        </p:blipFill>
        <p:spPr bwMode="auto">
          <a:xfrm>
            <a:off x="4724400" y="3400425"/>
            <a:ext cx="3656013" cy="1644650"/>
          </a:xfrm>
          <a:prstGeom prst="rect">
            <a:avLst/>
          </a:prstGeom>
          <a:noFill/>
          <a:ln w="9525">
            <a:noFill/>
            <a:miter lim="800000"/>
            <a:headEnd/>
            <a:tailEnd/>
          </a:ln>
          <a:effectLst>
            <a:outerShdw dist="35921" dir="2700000" algn="ctr" rotWithShape="0">
              <a:schemeClr val="bg2"/>
            </a:outerShdw>
          </a:effectLst>
        </p:spPr>
      </p:pic>
      <p:pic>
        <p:nvPicPr>
          <p:cNvPr id="81925" name="Picture 5" descr="magpart7"/>
          <p:cNvPicPr>
            <a:picLocks noChangeAspect="1" noChangeArrowheads="1"/>
          </p:cNvPicPr>
          <p:nvPr/>
        </p:nvPicPr>
        <p:blipFill>
          <a:blip r:embed="rId3"/>
          <a:srcRect/>
          <a:stretch>
            <a:fillRect/>
          </a:stretch>
        </p:blipFill>
        <p:spPr bwMode="auto">
          <a:xfrm>
            <a:off x="952500" y="3390900"/>
            <a:ext cx="3656013" cy="1643063"/>
          </a:xfrm>
          <a:prstGeom prst="rect">
            <a:avLst/>
          </a:prstGeom>
          <a:noFill/>
          <a:ln w="9525">
            <a:noFill/>
            <a:miter lim="800000"/>
            <a:headEnd/>
            <a:tailEnd/>
          </a:ln>
          <a:effectLst>
            <a:outerShdw dist="35921" dir="2700000" algn="ctr" rotWithShape="0">
              <a:schemeClr val="bg2"/>
            </a:outerShdw>
          </a:effectLst>
        </p:spPr>
      </p:pic>
      <p:sp>
        <p:nvSpPr>
          <p:cNvPr id="81926" name="Text Box 6"/>
          <p:cNvSpPr txBox="1">
            <a:spLocks noChangeArrowheads="1"/>
          </p:cNvSpPr>
          <p:nvPr/>
        </p:nvSpPr>
        <p:spPr bwMode="auto">
          <a:xfrm>
            <a:off x="695325" y="1771650"/>
            <a:ext cx="8229600" cy="1187450"/>
          </a:xfrm>
          <a:prstGeom prst="rect">
            <a:avLst/>
          </a:prstGeom>
          <a:noFill/>
          <a:ln>
            <a:noFill/>
          </a:ln>
          <a:effectLst/>
          <a:extLst/>
        </p:spPr>
        <p:txBody>
          <a:bodyPr>
            <a:spAutoFit/>
          </a:bodyPr>
          <a:lstStyle>
            <a:lvl1pPr marL="628650" indent="-628650" algn="l">
              <a:defRPr sz="2400">
                <a:solidFill>
                  <a:schemeClr val="tx1"/>
                </a:solidFill>
                <a:latin typeface="Times New Roman" panose="02020603050405020304" pitchFamily="18" charset="0"/>
              </a:defRPr>
            </a:lvl1pPr>
            <a:lvl2pPr marL="1084263" algn="l">
              <a:defRPr sz="2400">
                <a:solidFill>
                  <a:schemeClr val="tx1"/>
                </a:solidFill>
                <a:latin typeface="Times New Roman" panose="02020603050405020304" pitchFamily="18" charset="0"/>
              </a:defRPr>
            </a:lvl2pPr>
            <a:lvl3pPr marL="1198563"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defRPr/>
            </a:pPr>
            <a:r>
              <a:rPr lang="en-US" sz="2000" smtClean="0">
                <a:solidFill>
                  <a:srgbClr val="009999"/>
                </a:solidFill>
                <a:effectLst>
                  <a:outerShdw blurRad="38100" dist="38100" dir="2700000" algn="tl">
                    <a:srgbClr val="000000"/>
                  </a:outerShdw>
                </a:effectLst>
                <a:latin typeface="Arial" panose="020B0604020202020204" pitchFamily="34" charset="0"/>
              </a:rPr>
              <a:t>? </a:t>
            </a:r>
            <a:r>
              <a:rPr lang="en-US" sz="2000" smtClean="0">
                <a:solidFill>
                  <a:srgbClr val="000000"/>
                </a:solidFill>
                <a:latin typeface="Arial" panose="020B0604020202020204" pitchFamily="34" charset="0"/>
              </a:rPr>
              <a:t>	</a:t>
            </a:r>
            <a:r>
              <a:rPr lang="en-US" b="1" smtClean="0">
                <a:solidFill>
                  <a:srgbClr val="FFFFFF"/>
                </a:solidFill>
                <a:latin typeface="Arial" panose="020B0604020202020204" pitchFamily="34" charset="0"/>
              </a:rPr>
              <a:t>From the previous slide regarding the optimum test sensitivity, which kinds of defect are easily found in the images below?</a:t>
            </a:r>
          </a:p>
        </p:txBody>
      </p:sp>
      <p:grpSp>
        <p:nvGrpSpPr>
          <p:cNvPr id="2" name="Group 13"/>
          <p:cNvGrpSpPr>
            <a:grpSpLocks/>
          </p:cNvGrpSpPr>
          <p:nvPr/>
        </p:nvGrpSpPr>
        <p:grpSpPr bwMode="auto">
          <a:xfrm>
            <a:off x="1238250" y="4095750"/>
            <a:ext cx="7162800" cy="1374775"/>
            <a:chOff x="780" y="2580"/>
            <a:chExt cx="4512" cy="866"/>
          </a:xfrm>
        </p:grpSpPr>
        <p:grpSp>
          <p:nvGrpSpPr>
            <p:cNvPr id="15368" name="Group 7"/>
            <p:cNvGrpSpPr>
              <a:grpSpLocks/>
            </p:cNvGrpSpPr>
            <p:nvPr/>
          </p:nvGrpSpPr>
          <p:grpSpPr bwMode="auto">
            <a:xfrm>
              <a:off x="780" y="2580"/>
              <a:ext cx="1920" cy="836"/>
              <a:chOff x="768" y="2928"/>
              <a:chExt cx="1920" cy="836"/>
            </a:xfrm>
          </p:grpSpPr>
          <p:sp>
            <p:nvSpPr>
              <p:cNvPr id="15372" name="Freeform 8"/>
              <p:cNvSpPr>
                <a:spLocks/>
              </p:cNvSpPr>
              <p:nvPr/>
            </p:nvSpPr>
            <p:spPr bwMode="auto">
              <a:xfrm>
                <a:off x="1392" y="2928"/>
                <a:ext cx="432" cy="192"/>
              </a:xfrm>
              <a:custGeom>
                <a:avLst/>
                <a:gdLst>
                  <a:gd name="T0" fmla="*/ 0 w 432"/>
                  <a:gd name="T1" fmla="*/ 0 h 192"/>
                  <a:gd name="T2" fmla="*/ 144 w 432"/>
                  <a:gd name="T3" fmla="*/ 48 h 192"/>
                  <a:gd name="T4" fmla="*/ 288 w 432"/>
                  <a:gd name="T5" fmla="*/ 48 h 192"/>
                  <a:gd name="T6" fmla="*/ 432 w 432"/>
                  <a:gd name="T7" fmla="*/ 192 h 192"/>
                  <a:gd name="T8" fmla="*/ 0 60000 65536"/>
                  <a:gd name="T9" fmla="*/ 0 60000 65536"/>
                  <a:gd name="T10" fmla="*/ 0 60000 65536"/>
                  <a:gd name="T11" fmla="*/ 0 60000 65536"/>
                  <a:gd name="T12" fmla="*/ 0 w 432"/>
                  <a:gd name="T13" fmla="*/ 0 h 192"/>
                  <a:gd name="T14" fmla="*/ 432 w 432"/>
                  <a:gd name="T15" fmla="*/ 192 h 192"/>
                </a:gdLst>
                <a:ahLst/>
                <a:cxnLst>
                  <a:cxn ang="T8">
                    <a:pos x="T0" y="T1"/>
                  </a:cxn>
                  <a:cxn ang="T9">
                    <a:pos x="T2" y="T3"/>
                  </a:cxn>
                  <a:cxn ang="T10">
                    <a:pos x="T4" y="T5"/>
                  </a:cxn>
                  <a:cxn ang="T11">
                    <a:pos x="T6" y="T7"/>
                  </a:cxn>
                </a:cxnLst>
                <a:rect l="T12" t="T13" r="T14" b="T15"/>
                <a:pathLst>
                  <a:path w="432" h="192">
                    <a:moveTo>
                      <a:pt x="0" y="0"/>
                    </a:moveTo>
                    <a:cubicBezTo>
                      <a:pt x="48" y="20"/>
                      <a:pt x="96" y="40"/>
                      <a:pt x="144" y="48"/>
                    </a:cubicBezTo>
                    <a:cubicBezTo>
                      <a:pt x="192" y="56"/>
                      <a:pt x="240" y="24"/>
                      <a:pt x="288" y="48"/>
                    </a:cubicBezTo>
                    <a:cubicBezTo>
                      <a:pt x="336" y="72"/>
                      <a:pt x="392" y="176"/>
                      <a:pt x="432" y="192"/>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15373" name="Text Box 9"/>
              <p:cNvSpPr txBox="1">
                <a:spLocks noChangeArrowheads="1"/>
              </p:cNvSpPr>
              <p:nvPr/>
            </p:nvSpPr>
            <p:spPr bwMode="auto">
              <a:xfrm>
                <a:off x="768" y="3552"/>
                <a:ext cx="19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1600" smtClean="0">
                    <a:solidFill>
                      <a:srgbClr val="FFFFFF"/>
                    </a:solidFill>
                    <a:latin typeface="Arial" charset="0"/>
                  </a:rPr>
                  <a:t>Longitudinal (along the axis)</a:t>
                </a:r>
              </a:p>
            </p:txBody>
          </p:sp>
        </p:grpSp>
        <p:grpSp>
          <p:nvGrpSpPr>
            <p:cNvPr id="15369" name="Group 10"/>
            <p:cNvGrpSpPr>
              <a:grpSpLocks/>
            </p:cNvGrpSpPr>
            <p:nvPr/>
          </p:nvGrpSpPr>
          <p:grpSpPr bwMode="auto">
            <a:xfrm>
              <a:off x="3132" y="2658"/>
              <a:ext cx="2160" cy="788"/>
              <a:chOff x="3120" y="2976"/>
              <a:chExt cx="2160" cy="788"/>
            </a:xfrm>
          </p:grpSpPr>
          <p:sp>
            <p:nvSpPr>
              <p:cNvPr id="15370" name="Freeform 11"/>
              <p:cNvSpPr>
                <a:spLocks/>
              </p:cNvSpPr>
              <p:nvPr/>
            </p:nvSpPr>
            <p:spPr bwMode="auto">
              <a:xfrm>
                <a:off x="4128" y="2976"/>
                <a:ext cx="144" cy="192"/>
              </a:xfrm>
              <a:custGeom>
                <a:avLst/>
                <a:gdLst>
                  <a:gd name="T0" fmla="*/ 92 w 64"/>
                  <a:gd name="T1" fmla="*/ 341 h 144"/>
                  <a:gd name="T2" fmla="*/ 92 w 64"/>
                  <a:gd name="T3" fmla="*/ 113 h 144"/>
                  <a:gd name="T4" fmla="*/ 639 w 64"/>
                  <a:gd name="T5" fmla="*/ 113 h 144"/>
                  <a:gd name="T6" fmla="*/ 639 w 64"/>
                  <a:gd name="T7" fmla="*/ 0 h 144"/>
                  <a:gd name="T8" fmla="*/ 0 60000 65536"/>
                  <a:gd name="T9" fmla="*/ 0 60000 65536"/>
                  <a:gd name="T10" fmla="*/ 0 60000 65536"/>
                  <a:gd name="T11" fmla="*/ 0 60000 65536"/>
                  <a:gd name="T12" fmla="*/ 0 w 64"/>
                  <a:gd name="T13" fmla="*/ 0 h 144"/>
                  <a:gd name="T14" fmla="*/ 64 w 64"/>
                  <a:gd name="T15" fmla="*/ 144 h 144"/>
                </a:gdLst>
                <a:ahLst/>
                <a:cxnLst>
                  <a:cxn ang="T8">
                    <a:pos x="T0" y="T1"/>
                  </a:cxn>
                  <a:cxn ang="T9">
                    <a:pos x="T2" y="T3"/>
                  </a:cxn>
                  <a:cxn ang="T10">
                    <a:pos x="T4" y="T5"/>
                  </a:cxn>
                  <a:cxn ang="T11">
                    <a:pos x="T6" y="T7"/>
                  </a:cxn>
                </a:cxnLst>
                <a:rect l="T12" t="T13" r="T14" b="T15"/>
                <a:pathLst>
                  <a:path w="64" h="144">
                    <a:moveTo>
                      <a:pt x="8" y="144"/>
                    </a:moveTo>
                    <a:cubicBezTo>
                      <a:pt x="4" y="104"/>
                      <a:pt x="0" y="64"/>
                      <a:pt x="8" y="48"/>
                    </a:cubicBezTo>
                    <a:cubicBezTo>
                      <a:pt x="16" y="32"/>
                      <a:pt x="48" y="56"/>
                      <a:pt x="56" y="48"/>
                    </a:cubicBezTo>
                    <a:cubicBezTo>
                      <a:pt x="64" y="40"/>
                      <a:pt x="24" y="16"/>
                      <a:pt x="56" y="0"/>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15371" name="Text Box 12"/>
              <p:cNvSpPr txBox="1">
                <a:spLocks noChangeArrowheads="1"/>
              </p:cNvSpPr>
              <p:nvPr/>
            </p:nvSpPr>
            <p:spPr bwMode="auto">
              <a:xfrm>
                <a:off x="3120" y="3552"/>
                <a:ext cx="216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1600" smtClean="0">
                    <a:solidFill>
                      <a:srgbClr val="FFFFFF"/>
                    </a:solidFill>
                    <a:latin typeface="Arial" charset="0"/>
                  </a:rPr>
                  <a:t>Transverse (perpendicular the axis)</a:t>
                </a:r>
              </a:p>
            </p:txBody>
          </p:sp>
        </p:grpSp>
      </p:grpSp>
    </p:spTree>
    <p:extLst>
      <p:ext uri="{BB962C8B-B14F-4D97-AF65-F5344CB8AC3E}">
        <p14:creationId xmlns:p14="http://schemas.microsoft.com/office/powerpoint/2010/main" val="1883898479"/>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wipe(left)">
                                      <p:cBhvr>
                                        <p:cTn id="7" dur="500"/>
                                        <p:tgtEl>
                                          <p:spTgt spid="8192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1926"/>
                                        </p:tgtEl>
                                        <p:attrNameLst>
                                          <p:attrName>style.visibility</p:attrName>
                                        </p:attrNameLst>
                                      </p:cBhvr>
                                      <p:to>
                                        <p:strVal val="visible"/>
                                      </p:to>
                                    </p:set>
                                    <p:animEffect transition="in" filter="wipe(left)">
                                      <p:cBhvr>
                                        <p:cTn id="11" dur="500"/>
                                        <p:tgtEl>
                                          <p:spTgt spid="81926"/>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81925"/>
                                        </p:tgtEl>
                                        <p:attrNameLst>
                                          <p:attrName>style.visibility</p:attrName>
                                        </p:attrNameLst>
                                      </p:cBhvr>
                                      <p:to>
                                        <p:strVal val="visible"/>
                                      </p:to>
                                    </p:set>
                                    <p:animEffect transition="in" filter="dissolve">
                                      <p:cBhvr>
                                        <p:cTn id="15" dur="500"/>
                                        <p:tgtEl>
                                          <p:spTgt spid="81925"/>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81924"/>
                                        </p:tgtEl>
                                        <p:attrNameLst>
                                          <p:attrName>style.visibility</p:attrName>
                                        </p:attrNameLst>
                                      </p:cBhvr>
                                      <p:to>
                                        <p:strVal val="visible"/>
                                      </p:to>
                                    </p:set>
                                    <p:animEffect transition="in" filter="dissolve">
                                      <p:cBhvr>
                                        <p:cTn id="19" dur="500"/>
                                        <p:tgtEl>
                                          <p:spTgt spid="819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p:bldP spid="81926"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b="1" smtClean="0"/>
              <a:t>Producing a Longitudinal Magnetic Field Using a Coil</a:t>
            </a:r>
          </a:p>
        </p:txBody>
      </p:sp>
      <p:sp>
        <p:nvSpPr>
          <p:cNvPr id="88067" name="Rectangle 3"/>
          <p:cNvSpPr>
            <a:spLocks noGrp="1" noChangeArrowheads="1"/>
          </p:cNvSpPr>
          <p:nvPr>
            <p:ph type="body" idx="1"/>
          </p:nvPr>
        </p:nvSpPr>
        <p:spPr>
          <a:xfrm>
            <a:off x="800100" y="3657600"/>
            <a:ext cx="4343400" cy="2676525"/>
          </a:xfrm>
        </p:spPr>
        <p:txBody>
          <a:bodyPr/>
          <a:lstStyle/>
          <a:p>
            <a:pPr marL="0" indent="0" eaLnBrk="1" hangingPunct="1">
              <a:lnSpc>
                <a:spcPct val="80000"/>
              </a:lnSpc>
              <a:spcBef>
                <a:spcPct val="50000"/>
              </a:spcBef>
              <a:buFont typeface="Wingdings" pitchFamily="2" charset="2"/>
              <a:buNone/>
            </a:pPr>
            <a:r>
              <a:rPr lang="en-US" sz="2400" b="1" smtClean="0">
                <a:solidFill>
                  <a:schemeClr val="hlink"/>
                </a:solidFill>
              </a:rPr>
              <a:t>A longitudinal magnetic field is usually established by placing the part near the inside or a coil’s annulus. This produces  magnetic lines of force that are parallel to the long axis of the test part. </a:t>
            </a:r>
          </a:p>
        </p:txBody>
      </p:sp>
      <p:pic>
        <p:nvPicPr>
          <p:cNvPr id="88068" name="Picture 4" descr="magpart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1704975"/>
            <a:ext cx="365601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5" descr="Coil1a"/>
          <p:cNvPicPr>
            <a:picLocks noChangeAspect="1" noChangeArrowheads="1"/>
          </p:cNvPicPr>
          <p:nvPr/>
        </p:nvPicPr>
        <p:blipFill>
          <a:blip r:embed="rId3">
            <a:extLst>
              <a:ext uri="{28A0092B-C50C-407E-A947-70E740481C1C}">
                <a14:useLocalDpi xmlns:a14="http://schemas.microsoft.com/office/drawing/2010/main" val="0"/>
              </a:ext>
            </a:extLst>
          </a:blip>
          <a:srcRect l="1222" r="4688"/>
          <a:stretch>
            <a:fillRect/>
          </a:stretch>
        </p:blipFill>
        <p:spPr bwMode="auto">
          <a:xfrm>
            <a:off x="5267325" y="4162425"/>
            <a:ext cx="29337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3" name="Picture 9" descr="MT7"/>
          <p:cNvPicPr>
            <a:picLocks noChangeAspect="1" noChangeArrowheads="1"/>
          </p:cNvPicPr>
          <p:nvPr/>
        </p:nvPicPr>
        <p:blipFill>
          <a:blip r:embed="rId4">
            <a:extLst>
              <a:ext uri="{28A0092B-C50C-407E-A947-70E740481C1C}">
                <a14:useLocalDpi xmlns:a14="http://schemas.microsoft.com/office/drawing/2010/main" val="0"/>
              </a:ext>
            </a:extLst>
          </a:blip>
          <a:srcRect r="14668"/>
          <a:stretch>
            <a:fillRect/>
          </a:stretch>
        </p:blipFill>
        <p:spPr bwMode="auto">
          <a:xfrm>
            <a:off x="5260975" y="1514475"/>
            <a:ext cx="29368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4" name="Text Box 10"/>
          <p:cNvSpPr txBox="1">
            <a:spLocks noChangeArrowheads="1"/>
          </p:cNvSpPr>
          <p:nvPr/>
        </p:nvSpPr>
        <p:spPr bwMode="auto">
          <a:xfrm>
            <a:off x="5260975" y="3819525"/>
            <a:ext cx="2936875" cy="2746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1200" b="1" smtClean="0">
                <a:solidFill>
                  <a:srgbClr val="000000"/>
                </a:solidFill>
              </a:rPr>
              <a:t>Coil on Wet Horizontal Inspection Unit </a:t>
            </a:r>
          </a:p>
        </p:txBody>
      </p:sp>
      <p:sp>
        <p:nvSpPr>
          <p:cNvPr id="88075" name="Text Box 11"/>
          <p:cNvSpPr txBox="1">
            <a:spLocks noChangeArrowheads="1"/>
          </p:cNvSpPr>
          <p:nvPr/>
        </p:nvSpPr>
        <p:spPr bwMode="auto">
          <a:xfrm>
            <a:off x="5260975" y="6430963"/>
            <a:ext cx="2936875" cy="27463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1200" b="1" smtClean="0">
                <a:solidFill>
                  <a:srgbClr val="000000"/>
                </a:solidFill>
              </a:rPr>
              <a:t>Portable Coil </a:t>
            </a:r>
          </a:p>
        </p:txBody>
      </p:sp>
    </p:spTree>
    <p:extLst>
      <p:ext uri="{BB962C8B-B14F-4D97-AF65-F5344CB8AC3E}">
        <p14:creationId xmlns:p14="http://schemas.microsoft.com/office/powerpoint/2010/main" val="2173221854"/>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88068"/>
                                        </p:tgtEl>
                                        <p:attrNameLst>
                                          <p:attrName>style.visibility</p:attrName>
                                        </p:attrNameLst>
                                      </p:cBhvr>
                                      <p:to>
                                        <p:strVal val="visible"/>
                                      </p:to>
                                    </p:set>
                                    <p:anim calcmode="lin" valueType="num">
                                      <p:cBhvr additive="base">
                                        <p:cTn id="7" dur="500" fill="hold"/>
                                        <p:tgtEl>
                                          <p:spTgt spid="88068"/>
                                        </p:tgtEl>
                                        <p:attrNameLst>
                                          <p:attrName>ppt_x</p:attrName>
                                        </p:attrNameLst>
                                      </p:cBhvr>
                                      <p:tavLst>
                                        <p:tav tm="0">
                                          <p:val>
                                            <p:strVal val="0-#ppt_w/2"/>
                                          </p:val>
                                        </p:tav>
                                        <p:tav tm="100000">
                                          <p:val>
                                            <p:strVal val="#ppt_x"/>
                                          </p:val>
                                        </p:tav>
                                      </p:tavLst>
                                    </p:anim>
                                    <p:anim calcmode="lin" valueType="num">
                                      <p:cBhvr additive="base">
                                        <p:cTn id="8" dur="500" fill="hold"/>
                                        <p:tgtEl>
                                          <p:spTgt spid="8806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8067">
                                            <p:txEl>
                                              <p:pRg st="0" end="0"/>
                                            </p:txEl>
                                          </p:spTgt>
                                        </p:tgtEl>
                                        <p:attrNameLst>
                                          <p:attrName>style.visibility</p:attrName>
                                        </p:attrNameLst>
                                      </p:cBhvr>
                                      <p:to>
                                        <p:strVal val="visible"/>
                                      </p:to>
                                    </p:set>
                                    <p:anim calcmode="lin" valueType="num">
                                      <p:cBhvr additive="base">
                                        <p:cTn id="12" dur="500" fill="hold"/>
                                        <p:tgtEl>
                                          <p:spTgt spid="8806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8067">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6" fill="hold" nodeType="afterEffect">
                                  <p:stCondLst>
                                    <p:cond delay="0"/>
                                  </p:stCondLst>
                                  <p:childTnLst>
                                    <p:set>
                                      <p:cBhvr>
                                        <p:cTn id="16" dur="1" fill="hold">
                                          <p:stCondLst>
                                            <p:cond delay="0"/>
                                          </p:stCondLst>
                                        </p:cTn>
                                        <p:tgtEl>
                                          <p:spTgt spid="88073"/>
                                        </p:tgtEl>
                                        <p:attrNameLst>
                                          <p:attrName>style.visibility</p:attrName>
                                        </p:attrNameLst>
                                      </p:cBhvr>
                                      <p:to>
                                        <p:strVal val="visible"/>
                                      </p:to>
                                    </p:set>
                                    <p:anim calcmode="lin" valueType="num">
                                      <p:cBhvr additive="base">
                                        <p:cTn id="17" dur="500" fill="hold"/>
                                        <p:tgtEl>
                                          <p:spTgt spid="88073"/>
                                        </p:tgtEl>
                                        <p:attrNameLst>
                                          <p:attrName>ppt_x</p:attrName>
                                        </p:attrNameLst>
                                      </p:cBhvr>
                                      <p:tavLst>
                                        <p:tav tm="0">
                                          <p:val>
                                            <p:strVal val="1+#ppt_w/2"/>
                                          </p:val>
                                        </p:tav>
                                        <p:tav tm="100000">
                                          <p:val>
                                            <p:strVal val="#ppt_x"/>
                                          </p:val>
                                        </p:tav>
                                      </p:tavLst>
                                    </p:anim>
                                    <p:anim calcmode="lin" valueType="num">
                                      <p:cBhvr additive="base">
                                        <p:cTn id="18" dur="500" fill="hold"/>
                                        <p:tgtEl>
                                          <p:spTgt spid="88073"/>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88074"/>
                                        </p:tgtEl>
                                        <p:attrNameLst>
                                          <p:attrName>style.visibility</p:attrName>
                                        </p:attrNameLst>
                                      </p:cBhvr>
                                      <p:to>
                                        <p:strVal val="visible"/>
                                      </p:to>
                                    </p:set>
                                    <p:animEffect transition="in" filter="slide(fromBottom)">
                                      <p:cBhvr>
                                        <p:cTn id="22" dur="500"/>
                                        <p:tgtEl>
                                          <p:spTgt spid="88074"/>
                                        </p:tgtEl>
                                      </p:cBhvr>
                                    </p:animEffect>
                                  </p:childTnLst>
                                </p:cTn>
                              </p:par>
                            </p:childTnLst>
                          </p:cTn>
                        </p:par>
                        <p:par>
                          <p:cTn id="23" fill="hold" nodeType="afterGroup">
                            <p:stCondLst>
                              <p:cond delay="2000"/>
                            </p:stCondLst>
                            <p:childTnLst>
                              <p:par>
                                <p:cTn id="24" presetID="2" presetClass="entr" presetSubtype="6" fill="hold" nodeType="afterEffect">
                                  <p:stCondLst>
                                    <p:cond delay="0"/>
                                  </p:stCondLst>
                                  <p:childTnLst>
                                    <p:set>
                                      <p:cBhvr>
                                        <p:cTn id="25" dur="1" fill="hold">
                                          <p:stCondLst>
                                            <p:cond delay="0"/>
                                          </p:stCondLst>
                                        </p:cTn>
                                        <p:tgtEl>
                                          <p:spTgt spid="88069"/>
                                        </p:tgtEl>
                                        <p:attrNameLst>
                                          <p:attrName>style.visibility</p:attrName>
                                        </p:attrNameLst>
                                      </p:cBhvr>
                                      <p:to>
                                        <p:strVal val="visible"/>
                                      </p:to>
                                    </p:set>
                                    <p:anim calcmode="lin" valueType="num">
                                      <p:cBhvr additive="base">
                                        <p:cTn id="26" dur="500" fill="hold"/>
                                        <p:tgtEl>
                                          <p:spTgt spid="88069"/>
                                        </p:tgtEl>
                                        <p:attrNameLst>
                                          <p:attrName>ppt_x</p:attrName>
                                        </p:attrNameLst>
                                      </p:cBhvr>
                                      <p:tavLst>
                                        <p:tav tm="0">
                                          <p:val>
                                            <p:strVal val="1+#ppt_w/2"/>
                                          </p:val>
                                        </p:tav>
                                        <p:tav tm="100000">
                                          <p:val>
                                            <p:strVal val="#ppt_x"/>
                                          </p:val>
                                        </p:tav>
                                      </p:tavLst>
                                    </p:anim>
                                    <p:anim calcmode="lin" valueType="num">
                                      <p:cBhvr additive="base">
                                        <p:cTn id="27" dur="500" fill="hold"/>
                                        <p:tgtEl>
                                          <p:spTgt spid="88069"/>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88075"/>
                                        </p:tgtEl>
                                        <p:attrNameLst>
                                          <p:attrName>style.visibility</p:attrName>
                                        </p:attrNameLst>
                                      </p:cBhvr>
                                      <p:to>
                                        <p:strVal val="visible"/>
                                      </p:to>
                                    </p:set>
                                    <p:animEffect transition="in" filter="slide(fromBottom)">
                                      <p:cBhvr>
                                        <p:cTn id="31" dur="500"/>
                                        <p:tgtEl>
                                          <p:spTgt spid="88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advAuto="0"/>
      <p:bldP spid="88074" grpId="0" animBg="1" autoUpdateAnimBg="0"/>
      <p:bldP spid="88075"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533400"/>
            <a:ext cx="8064500" cy="838200"/>
          </a:xfrm>
        </p:spPr>
        <p:txBody>
          <a:bodyPr/>
          <a:lstStyle/>
          <a:p>
            <a:pPr algn="ctr" eaLnBrk="1" hangingPunct="1"/>
            <a:r>
              <a:rPr lang="en-US" b="1" smtClean="0"/>
              <a:t>Producing a Longitudinal Field Using Permanent or Electromagnetic Magnets</a:t>
            </a:r>
          </a:p>
        </p:txBody>
      </p:sp>
      <p:sp>
        <p:nvSpPr>
          <p:cNvPr id="56323" name="Rectangle 3"/>
          <p:cNvSpPr>
            <a:spLocks noGrp="1" noChangeArrowheads="1"/>
          </p:cNvSpPr>
          <p:nvPr>
            <p:ph type="body" sz="half" idx="1"/>
          </p:nvPr>
        </p:nvSpPr>
        <p:spPr/>
        <p:txBody>
          <a:bodyPr/>
          <a:lstStyle/>
          <a:p>
            <a:pPr marL="0" indent="0" eaLnBrk="1" hangingPunct="1">
              <a:lnSpc>
                <a:spcPct val="90000"/>
              </a:lnSpc>
              <a:buFont typeface="Wingdings" pitchFamily="2" charset="2"/>
              <a:buNone/>
            </a:pPr>
            <a:r>
              <a:rPr lang="en-US" sz="2400" b="1" smtClean="0">
                <a:solidFill>
                  <a:schemeClr val="hlink"/>
                </a:solidFill>
              </a:rPr>
              <a:t>Permanent magnets and electromagnetic yokes are also often used to produce a longitudinal magnetic field.  The magnetic lines of force run from one pole to the other, and the poles are positioned such that any flaws present run normal to these lines of force.</a:t>
            </a:r>
            <a:r>
              <a:rPr lang="en-US" sz="2400" b="1" smtClean="0"/>
              <a:t>  </a:t>
            </a:r>
            <a:r>
              <a:rPr lang="en-US" sz="2800" b="1" smtClean="0"/>
              <a:t> </a:t>
            </a:r>
          </a:p>
        </p:txBody>
      </p:sp>
      <p:pic>
        <p:nvPicPr>
          <p:cNvPr id="56331" name="Picture 11" descr="Yoke3a"/>
          <p:cNvPicPr>
            <a:picLocks noChangeAspect="1" noChangeArrowheads="1"/>
          </p:cNvPicPr>
          <p:nvPr/>
        </p:nvPicPr>
        <p:blipFill>
          <a:blip r:embed="rId2">
            <a:extLst>
              <a:ext uri="{28A0092B-C50C-407E-A947-70E740481C1C}">
                <a14:useLocalDpi xmlns:a14="http://schemas.microsoft.com/office/drawing/2010/main" val="0"/>
              </a:ext>
            </a:extLst>
          </a:blip>
          <a:srcRect b="8333"/>
          <a:stretch>
            <a:fillRect/>
          </a:stretch>
        </p:blipFill>
        <p:spPr bwMode="auto">
          <a:xfrm>
            <a:off x="4810125" y="1514475"/>
            <a:ext cx="3657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12" descr="Yok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22825" y="4084638"/>
            <a:ext cx="3646488" cy="2474912"/>
          </a:xfrm>
          <a:noFill/>
        </p:spPr>
      </p:pic>
    </p:spTree>
    <p:extLst>
      <p:ext uri="{BB962C8B-B14F-4D97-AF65-F5344CB8AC3E}">
        <p14:creationId xmlns:p14="http://schemas.microsoft.com/office/powerpoint/2010/main" val="2538686139"/>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strips(downRight)">
                                      <p:cBhvr>
                                        <p:cTn id="7" dur="500"/>
                                        <p:tgtEl>
                                          <p:spTgt spid="56323">
                                            <p:txEl>
                                              <p:pRg st="0" end="0"/>
                                            </p:txEl>
                                          </p:spTgt>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56331"/>
                                        </p:tgtEl>
                                        <p:attrNameLst>
                                          <p:attrName>style.visibility</p:attrName>
                                        </p:attrNameLst>
                                      </p:cBhvr>
                                      <p:to>
                                        <p:strVal val="visible"/>
                                      </p:to>
                                    </p:set>
                                    <p:animEffect transition="in" filter="box(out)">
                                      <p:cBhvr>
                                        <p:cTn id="11" dur="500"/>
                                        <p:tgtEl>
                                          <p:spTgt spid="56331"/>
                                        </p:tgtEl>
                                      </p:cBhvr>
                                    </p:animEffect>
                                  </p:childTnLst>
                                </p:cTn>
                              </p:par>
                            </p:childTnLst>
                          </p:cTn>
                        </p:par>
                        <p:par>
                          <p:cTn id="12" fill="hold" nodeType="afterGroup">
                            <p:stCondLst>
                              <p:cond delay="1000"/>
                            </p:stCondLst>
                            <p:childTnLst>
                              <p:par>
                                <p:cTn id="13" presetID="4" presetClass="entr" presetSubtype="32" fill="hold" nodeType="afterEffect">
                                  <p:stCondLst>
                                    <p:cond delay="0"/>
                                  </p:stCondLst>
                                  <p:childTnLst>
                                    <p:set>
                                      <p:cBhvr>
                                        <p:cTn id="14" dur="1" fill="hold">
                                          <p:stCondLst>
                                            <p:cond delay="0"/>
                                          </p:stCondLst>
                                        </p:cTn>
                                        <p:tgtEl>
                                          <p:spTgt spid="56332"/>
                                        </p:tgtEl>
                                        <p:attrNameLst>
                                          <p:attrName>style.visibility</p:attrName>
                                        </p:attrNameLst>
                                      </p:cBhvr>
                                      <p:to>
                                        <p:strVal val="visible"/>
                                      </p:to>
                                    </p:set>
                                    <p:animEffect transition="in" filter="box(out)">
                                      <p:cBhvr>
                                        <p:cTn id="15" dur="500"/>
                                        <p:tgtEl>
                                          <p:spTgt spid="56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advAuto="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n-US" b="1" smtClean="0"/>
              <a:t>Circular Magnetic Fields</a:t>
            </a:r>
          </a:p>
        </p:txBody>
      </p:sp>
      <p:sp>
        <p:nvSpPr>
          <p:cNvPr id="57347" name="Rectangle 3"/>
          <p:cNvSpPr>
            <a:spLocks noGrp="1" noChangeArrowheads="1"/>
          </p:cNvSpPr>
          <p:nvPr>
            <p:ph type="body" idx="1"/>
          </p:nvPr>
        </p:nvSpPr>
        <p:spPr>
          <a:xfrm>
            <a:off x="609600" y="3086100"/>
            <a:ext cx="5267325" cy="3648075"/>
          </a:xfrm>
        </p:spPr>
        <p:txBody>
          <a:bodyPr/>
          <a:lstStyle/>
          <a:p>
            <a:pPr marL="0" indent="0" eaLnBrk="1" hangingPunct="1">
              <a:lnSpc>
                <a:spcPct val="80000"/>
              </a:lnSpc>
              <a:spcBef>
                <a:spcPct val="40000"/>
              </a:spcBef>
              <a:buFont typeface="Wingdings" pitchFamily="2" charset="2"/>
              <a:buNone/>
            </a:pPr>
            <a:r>
              <a:rPr lang="en-US" sz="2000" b="1" smtClean="0">
                <a:solidFill>
                  <a:schemeClr val="hlink"/>
                </a:solidFill>
              </a:rPr>
              <a:t>Circular magnetic fields are produced by passing current through the part or by placing the part in a strong circular magnet field.</a:t>
            </a:r>
            <a:r>
              <a:rPr lang="en-US" sz="2400" b="1" smtClean="0">
                <a:solidFill>
                  <a:schemeClr val="hlink"/>
                </a:solidFill>
              </a:rPr>
              <a:t>  </a:t>
            </a:r>
          </a:p>
          <a:p>
            <a:pPr marL="0" indent="0" eaLnBrk="1" hangingPunct="1">
              <a:lnSpc>
                <a:spcPct val="80000"/>
              </a:lnSpc>
              <a:spcBef>
                <a:spcPct val="40000"/>
              </a:spcBef>
              <a:buFont typeface="Wingdings" pitchFamily="2" charset="2"/>
              <a:buNone/>
            </a:pPr>
            <a:r>
              <a:rPr lang="en-US" sz="2000" b="1" smtClean="0">
                <a:solidFill>
                  <a:schemeClr val="hlink"/>
                </a:solidFill>
              </a:rPr>
              <a:t>A headshot on a wet horizontal  test unit and the use of prods are several common methods of injecting current in a part to produce a circular magnetic field.  Placing  parts on a central conductors carrying high current is another way to produce the field.</a:t>
            </a:r>
          </a:p>
        </p:txBody>
      </p:sp>
      <p:pic>
        <p:nvPicPr>
          <p:cNvPr id="57348" name="Picture 4" descr="MT15a1 copy"/>
          <p:cNvPicPr>
            <a:picLocks noChangeAspect="1" noChangeArrowheads="1"/>
          </p:cNvPicPr>
          <p:nvPr/>
        </p:nvPicPr>
        <p:blipFill>
          <a:blip r:embed="rId2">
            <a:lum bright="36000" contrast="12000"/>
            <a:extLst>
              <a:ext uri="{28A0092B-C50C-407E-A947-70E740481C1C}">
                <a14:useLocalDpi xmlns:a14="http://schemas.microsoft.com/office/drawing/2010/main" val="0"/>
              </a:ext>
            </a:extLst>
          </a:blip>
          <a:srcRect/>
          <a:stretch>
            <a:fillRect/>
          </a:stretch>
        </p:blipFill>
        <p:spPr bwMode="auto">
          <a:xfrm>
            <a:off x="5953125" y="4902200"/>
            <a:ext cx="26384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5" descr="MT12a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3125" y="3186113"/>
            <a:ext cx="261937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descr="MT14a "/>
          <p:cNvPicPr>
            <a:picLocks noChangeAspect="1" noChangeArrowheads="1"/>
          </p:cNvPicPr>
          <p:nvPr/>
        </p:nvPicPr>
        <p:blipFill>
          <a:blip r:embed="rId4" cstate="print">
            <a:lum bright="18000" contrast="12000"/>
            <a:extLst>
              <a:ext uri="{28A0092B-C50C-407E-A947-70E740481C1C}">
                <a14:useLocalDpi xmlns:a14="http://schemas.microsoft.com/office/drawing/2010/main" val="0"/>
              </a:ext>
            </a:extLst>
          </a:blip>
          <a:srcRect/>
          <a:stretch>
            <a:fillRect/>
          </a:stretch>
        </p:blipFill>
        <p:spPr bwMode="auto">
          <a:xfrm>
            <a:off x="5953125" y="1492250"/>
            <a:ext cx="26193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752475" y="1600200"/>
            <a:ext cx="3189288" cy="1433513"/>
            <a:chOff x="384" y="990"/>
            <a:chExt cx="2009" cy="903"/>
          </a:xfrm>
        </p:grpSpPr>
        <p:pic>
          <p:nvPicPr>
            <p:cNvPr id="18440" name="Picture 7" descr="magpart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990"/>
              <a:ext cx="2009"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8"/>
            <p:cNvSpPr txBox="1">
              <a:spLocks noChangeArrowheads="1"/>
            </p:cNvSpPr>
            <p:nvPr/>
          </p:nvSpPr>
          <p:spPr bwMode="auto">
            <a:xfrm>
              <a:off x="1436" y="1103"/>
              <a:ext cx="670" cy="154"/>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1000" b="1" smtClean="0">
                  <a:solidFill>
                    <a:srgbClr val="000000"/>
                  </a:solidFill>
                  <a:latin typeface="Arial" charset="0"/>
                </a:rPr>
                <a:t>Magnetic Field</a:t>
              </a:r>
            </a:p>
          </p:txBody>
        </p:sp>
        <p:sp>
          <p:nvSpPr>
            <p:cNvPr id="18442" name="Text Box 9"/>
            <p:cNvSpPr txBox="1">
              <a:spLocks noChangeArrowheads="1"/>
            </p:cNvSpPr>
            <p:nvPr/>
          </p:nvSpPr>
          <p:spPr bwMode="auto">
            <a:xfrm>
              <a:off x="1886" y="1697"/>
              <a:ext cx="418" cy="19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1000" b="1" smtClean="0">
                  <a:solidFill>
                    <a:srgbClr val="000000"/>
                  </a:solidFill>
                  <a:latin typeface="Arial" charset="0"/>
                </a:rPr>
                <a:t>Electric</a:t>
              </a:r>
            </a:p>
            <a:p>
              <a:pPr algn="ctr" fontAlgn="base">
                <a:spcBef>
                  <a:spcPct val="0"/>
                </a:spcBef>
                <a:spcAft>
                  <a:spcPct val="0"/>
                </a:spcAft>
              </a:pPr>
              <a:r>
                <a:rPr lang="en-US" sz="1000" b="1" smtClean="0">
                  <a:solidFill>
                    <a:srgbClr val="000000"/>
                  </a:solidFill>
                  <a:latin typeface="Arial" charset="0"/>
                </a:rPr>
                <a:t>Current</a:t>
              </a:r>
            </a:p>
          </p:txBody>
        </p:sp>
      </p:grpSp>
    </p:spTree>
    <p:extLst>
      <p:ext uri="{BB962C8B-B14F-4D97-AF65-F5344CB8AC3E}">
        <p14:creationId xmlns:p14="http://schemas.microsoft.com/office/powerpoint/2010/main" val="620982436"/>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7347">
                                            <p:txEl>
                                              <p:pRg st="0" end="0"/>
                                            </p:txEl>
                                          </p:spTgt>
                                        </p:tgtEl>
                                        <p:attrNameLst>
                                          <p:attrName>style.visibility</p:attrName>
                                        </p:attrNameLst>
                                      </p:cBhvr>
                                      <p:to>
                                        <p:strVal val="visible"/>
                                      </p:to>
                                    </p:set>
                                    <p:animEffect transition="in" filter="strips(downRight)">
                                      <p:cBhvr>
                                        <p:cTn id="11" dur="500"/>
                                        <p:tgtEl>
                                          <p:spTgt spid="57347">
                                            <p:txEl>
                                              <p:pRg st="0" end="0"/>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57347">
                                            <p:txEl>
                                              <p:pRg st="1" end="1"/>
                                            </p:txEl>
                                          </p:spTgt>
                                        </p:tgtEl>
                                        <p:attrNameLst>
                                          <p:attrName>style.visibility</p:attrName>
                                        </p:attrNameLst>
                                      </p:cBhvr>
                                      <p:to>
                                        <p:strVal val="visible"/>
                                      </p:to>
                                    </p:set>
                                    <p:animEffect transition="in" filter="strips(downRight)">
                                      <p:cBhvr>
                                        <p:cTn id="15" dur="500"/>
                                        <p:tgtEl>
                                          <p:spTgt spid="57347">
                                            <p:txEl>
                                              <p:pRg st="1" end="1"/>
                                            </p:txEl>
                                          </p:spTgt>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57350"/>
                                        </p:tgtEl>
                                        <p:attrNameLst>
                                          <p:attrName>style.visibility</p:attrName>
                                        </p:attrNameLst>
                                      </p:cBhvr>
                                      <p:to>
                                        <p:strVal val="visible"/>
                                      </p:to>
                                    </p:set>
                                    <p:animEffect transition="in" filter="dissolve">
                                      <p:cBhvr>
                                        <p:cTn id="19" dur="500"/>
                                        <p:tgtEl>
                                          <p:spTgt spid="57350"/>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57349"/>
                                        </p:tgtEl>
                                        <p:attrNameLst>
                                          <p:attrName>style.visibility</p:attrName>
                                        </p:attrNameLst>
                                      </p:cBhvr>
                                      <p:to>
                                        <p:strVal val="visible"/>
                                      </p:to>
                                    </p:set>
                                    <p:animEffect transition="in" filter="dissolve">
                                      <p:cBhvr>
                                        <p:cTn id="23" dur="500"/>
                                        <p:tgtEl>
                                          <p:spTgt spid="57349"/>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57348"/>
                                        </p:tgtEl>
                                        <p:attrNameLst>
                                          <p:attrName>style.visibility</p:attrName>
                                        </p:attrNameLst>
                                      </p:cBhvr>
                                      <p:to>
                                        <p:strVal val="visible"/>
                                      </p:to>
                                    </p:set>
                                    <p:animEffect transition="in" filter="dissolve">
                                      <p:cBhvr>
                                        <p:cTn id="27"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advAuto="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762125" y="466725"/>
            <a:ext cx="5753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3200" b="1" smtClean="0">
                <a:solidFill>
                  <a:srgbClr val="FFFF00"/>
                </a:solidFill>
                <a:latin typeface="Arial" charset="0"/>
              </a:rPr>
              <a:t>Application of Magnetic Media </a:t>
            </a:r>
            <a:r>
              <a:rPr lang="en-US" sz="2800" b="1" smtClean="0">
                <a:solidFill>
                  <a:srgbClr val="FFFF00"/>
                </a:solidFill>
                <a:latin typeface="Arial" charset="0"/>
              </a:rPr>
              <a:t>(Wet Versus Dry)</a:t>
            </a:r>
          </a:p>
        </p:txBody>
      </p:sp>
      <p:sp>
        <p:nvSpPr>
          <p:cNvPr id="77827" name="Text Box 3"/>
          <p:cNvSpPr txBox="1">
            <a:spLocks noChangeArrowheads="1"/>
          </p:cNvSpPr>
          <p:nvPr/>
        </p:nvSpPr>
        <p:spPr bwMode="auto">
          <a:xfrm>
            <a:off x="565150" y="1695450"/>
            <a:ext cx="5229225" cy="4035425"/>
          </a:xfrm>
          <a:prstGeom prst="rect">
            <a:avLst/>
          </a:prstGeom>
          <a:noFill/>
          <a:ln>
            <a:noFill/>
          </a:ln>
          <a:effectLst/>
          <a:extLst/>
        </p:spPr>
        <p:txBody>
          <a:bodyPr>
            <a:spAutoFit/>
          </a:bodyPr>
          <a:lstStyle/>
          <a:p>
            <a:pPr fontAlgn="base">
              <a:lnSpc>
                <a:spcPct val="80000"/>
              </a:lnSpc>
              <a:spcBef>
                <a:spcPct val="40000"/>
              </a:spcBef>
              <a:spcAft>
                <a:spcPct val="0"/>
              </a:spcAft>
              <a:defRPr/>
            </a:pPr>
            <a:r>
              <a:rPr lang="en-US" sz="2400" b="1">
                <a:solidFill>
                  <a:srgbClr val="FFFFFF"/>
                </a:solidFill>
              </a:rPr>
              <a:t>MPI can be performed using either dry particles, or particles suspended in a liquid.  With the dry method, the particles are lightly dusted on to the surface.  With the wet method, the part is flooded with a solution carrying the particles. </a:t>
            </a:r>
          </a:p>
          <a:p>
            <a:pPr fontAlgn="base">
              <a:lnSpc>
                <a:spcPct val="80000"/>
              </a:lnSpc>
              <a:spcBef>
                <a:spcPct val="40000"/>
              </a:spcBef>
              <a:spcAft>
                <a:spcPct val="0"/>
              </a:spcAft>
              <a:defRPr/>
            </a:pPr>
            <a:r>
              <a:rPr lang="en-US" sz="2400" b="1">
                <a:solidFill>
                  <a:srgbClr val="FFFFFF"/>
                </a:solidFill>
              </a:rPr>
              <a:t>The dry method is more portable.  The wet method is generally more sensitive since the liquid carrier gives the magnetic particles additional mobility.</a:t>
            </a:r>
            <a:r>
              <a:rPr lang="en-US" sz="2000" b="1">
                <a:solidFill>
                  <a:srgbClr val="FFFFFF"/>
                </a:solidFill>
              </a:rPr>
              <a:t> </a:t>
            </a:r>
            <a:r>
              <a:rPr lang="en-US" sz="2000" b="1">
                <a:solidFill>
                  <a:srgbClr val="FFFFFF"/>
                </a:solidFill>
                <a:effectLst>
                  <a:outerShdw blurRad="38100" dist="38100" dir="2700000" algn="tl">
                    <a:srgbClr val="000000"/>
                  </a:outerShdw>
                </a:effectLst>
              </a:rPr>
              <a:t>  </a:t>
            </a:r>
          </a:p>
        </p:txBody>
      </p:sp>
      <p:pic>
        <p:nvPicPr>
          <p:cNvPr id="77829" name="Picture 5" descr="yoke"/>
          <p:cNvPicPr>
            <a:picLocks noChangeAspect="1" noChangeArrowheads="1"/>
          </p:cNvPicPr>
          <p:nvPr/>
        </p:nvPicPr>
        <p:blipFill>
          <a:blip r:embed="rId2">
            <a:extLst>
              <a:ext uri="{28A0092B-C50C-407E-A947-70E740481C1C}">
                <a14:useLocalDpi xmlns:a14="http://schemas.microsoft.com/office/drawing/2010/main" val="0"/>
              </a:ext>
            </a:extLst>
          </a:blip>
          <a:srcRect r="19482"/>
          <a:stretch>
            <a:fillRect/>
          </a:stretch>
        </p:blipFill>
        <p:spPr bwMode="auto">
          <a:xfrm>
            <a:off x="6143625" y="1571625"/>
            <a:ext cx="24114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4" name="Picture 10" descr="Mag Particle Do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150" y="4013200"/>
            <a:ext cx="24003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102917"/>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strips(downRight)">
                                      <p:cBhvr>
                                        <p:cTn id="7" dur="500"/>
                                        <p:tgtEl>
                                          <p:spTgt spid="77827"/>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77829"/>
                                        </p:tgtEl>
                                        <p:attrNameLst>
                                          <p:attrName>style.visibility</p:attrName>
                                        </p:attrNameLst>
                                      </p:cBhvr>
                                      <p:to>
                                        <p:strVal val="visible"/>
                                      </p:to>
                                    </p:set>
                                    <p:animEffect transition="in" filter="blinds(vertical)">
                                      <p:cBhvr>
                                        <p:cTn id="11" dur="500"/>
                                        <p:tgtEl>
                                          <p:spTgt spid="77829"/>
                                        </p:tgtEl>
                                      </p:cBhvr>
                                    </p:animEffect>
                                  </p:childTnLst>
                                </p:cTn>
                              </p:par>
                            </p:childTnLst>
                          </p:cTn>
                        </p:par>
                        <p:par>
                          <p:cTn id="12" fill="hold" nodeType="afterGroup">
                            <p:stCondLst>
                              <p:cond delay="1000"/>
                            </p:stCondLst>
                            <p:childTnLst>
                              <p:par>
                                <p:cTn id="13" presetID="3" presetClass="entr" presetSubtype="5" fill="hold" nodeType="afterEffect">
                                  <p:stCondLst>
                                    <p:cond delay="0"/>
                                  </p:stCondLst>
                                  <p:childTnLst>
                                    <p:set>
                                      <p:cBhvr>
                                        <p:cTn id="14" dur="1" fill="hold">
                                          <p:stCondLst>
                                            <p:cond delay="0"/>
                                          </p:stCondLst>
                                        </p:cTn>
                                        <p:tgtEl>
                                          <p:spTgt spid="77834"/>
                                        </p:tgtEl>
                                        <p:attrNameLst>
                                          <p:attrName>style.visibility</p:attrName>
                                        </p:attrNameLst>
                                      </p:cBhvr>
                                      <p:to>
                                        <p:strVal val="visible"/>
                                      </p:to>
                                    </p:set>
                                    <p:animEffect transition="in" filter="blinds(vertical)">
                                      <p:cBhvr>
                                        <p:cTn id="15" dur="5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n-US" b="1" smtClean="0"/>
              <a:t>Dry Magnetic Particles</a:t>
            </a:r>
            <a:r>
              <a:rPr lang="en-US" sz="2000" smtClean="0"/>
              <a:t> </a:t>
            </a:r>
          </a:p>
        </p:txBody>
      </p:sp>
      <p:sp>
        <p:nvSpPr>
          <p:cNvPr id="25603" name="Rectangle 3"/>
          <p:cNvSpPr>
            <a:spLocks noGrp="1" noChangeArrowheads="1"/>
          </p:cNvSpPr>
          <p:nvPr>
            <p:ph type="body" idx="1"/>
          </p:nvPr>
        </p:nvSpPr>
        <p:spPr>
          <a:xfrm>
            <a:off x="542925" y="1552575"/>
            <a:ext cx="7772400" cy="1409700"/>
          </a:xfrm>
        </p:spPr>
        <p:txBody>
          <a:bodyPr/>
          <a:lstStyle/>
          <a:p>
            <a:pPr eaLnBrk="1" hangingPunct="1">
              <a:buFont typeface="Wingdings" pitchFamily="2" charset="2"/>
              <a:buNone/>
            </a:pPr>
            <a:r>
              <a:rPr lang="en-US" sz="2800" smtClean="0"/>
              <a:t>   </a:t>
            </a:r>
            <a:r>
              <a:rPr lang="en-US" sz="2400" b="1" smtClean="0">
                <a:solidFill>
                  <a:schemeClr val="hlink"/>
                </a:solidFill>
              </a:rPr>
              <a:t>Magnetic particles come in a variety of colors.  A color that produces a high level of contrast against the background should be used.</a:t>
            </a:r>
            <a:endParaRPr lang="en-US" sz="2800" b="1" smtClean="0">
              <a:solidFill>
                <a:schemeClr val="hlink"/>
              </a:solidFill>
            </a:endParaRPr>
          </a:p>
          <a:p>
            <a:pPr eaLnBrk="1" hangingPunct="1">
              <a:buFont typeface="Wingdings" pitchFamily="2" charset="2"/>
              <a:buNone/>
            </a:pPr>
            <a:endParaRPr lang="en-US" sz="2800" b="1" smtClean="0">
              <a:solidFill>
                <a:schemeClr val="hlink"/>
              </a:solidFill>
            </a:endParaRPr>
          </a:p>
          <a:p>
            <a:pPr eaLnBrk="1" hangingPunct="1">
              <a:buFont typeface="Wingdings" pitchFamily="2" charset="2"/>
              <a:buNone/>
            </a:pPr>
            <a:endParaRPr lang="en-US" sz="2800" smtClean="0">
              <a:solidFill>
                <a:schemeClr val="hlink"/>
              </a:solidFill>
            </a:endParaRPr>
          </a:p>
          <a:p>
            <a:pPr eaLnBrk="1" hangingPunct="1">
              <a:buFont typeface="Wingdings" pitchFamily="2" charset="2"/>
              <a:buNone/>
            </a:pPr>
            <a:endParaRPr lang="en-US" sz="2800" smtClean="0"/>
          </a:p>
        </p:txBody>
      </p:sp>
      <p:pic>
        <p:nvPicPr>
          <p:cNvPr id="25605" name="Picture 5" descr="drypow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025" y="3414713"/>
            <a:ext cx="3276600"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005361"/>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trips(downRight)">
                                      <p:cBhvr>
                                        <p:cTn id="7" dur="500"/>
                                        <p:tgtEl>
                                          <p:spTgt spid="25603">
                                            <p:txEl>
                                              <p:pRg st="0" end="0"/>
                                            </p:txEl>
                                          </p:spTgt>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25605"/>
                                        </p:tgtEl>
                                        <p:attrNameLst>
                                          <p:attrName>style.visibility</p:attrName>
                                        </p:attrNameLst>
                                      </p:cBhvr>
                                      <p:to>
                                        <p:strVal val="visible"/>
                                      </p:to>
                                    </p:set>
                                    <p:animEffect transition="in" filter="randombar(horizontal)">
                                      <p:cBhvr>
                                        <p:cTn id="11"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0821" y="-276962"/>
            <a:ext cx="7447379" cy="1120820"/>
          </a:xfrm>
          <a:prstGeom prst="rect">
            <a:avLst/>
          </a:prstGeom>
        </p:spPr>
        <p:txBody>
          <a:bodyPr vert="horz" wrap="square" lIns="0" tIns="12700" rIns="0" bIns="0" rtlCol="0">
            <a:spAutoFit/>
          </a:bodyPr>
          <a:lstStyle/>
          <a:p>
            <a:pPr marL="12700">
              <a:lnSpc>
                <a:spcPct val="100000"/>
              </a:lnSpc>
              <a:spcBef>
                <a:spcPts val="100"/>
              </a:spcBef>
            </a:pPr>
            <a:r>
              <a:rPr sz="3600" dirty="0"/>
              <a:t>1. Surface </a:t>
            </a:r>
            <a:r>
              <a:rPr sz="3600" spc="-5" dirty="0"/>
              <a:t>Preparation </a:t>
            </a:r>
            <a:r>
              <a:rPr sz="3600" dirty="0"/>
              <a:t>Or</a:t>
            </a:r>
            <a:r>
              <a:rPr sz="3600" spc="15" dirty="0"/>
              <a:t> </a:t>
            </a:r>
            <a:r>
              <a:rPr sz="3600" spc="-5" dirty="0"/>
              <a:t>Pre-cleaning</a:t>
            </a:r>
            <a:endParaRPr sz="3600" dirty="0"/>
          </a:p>
        </p:txBody>
      </p:sp>
      <p:sp>
        <p:nvSpPr>
          <p:cNvPr id="3" name="object 3"/>
          <p:cNvSpPr txBox="1"/>
          <p:nvPr/>
        </p:nvSpPr>
        <p:spPr>
          <a:xfrm>
            <a:off x="383540" y="947669"/>
            <a:ext cx="8529320" cy="3610610"/>
          </a:xfrm>
          <a:prstGeom prst="rect">
            <a:avLst/>
          </a:prstGeom>
        </p:spPr>
        <p:txBody>
          <a:bodyPr vert="horz" wrap="square" lIns="0" tIns="12700" rIns="0" bIns="0" rtlCol="0">
            <a:spAutoFit/>
          </a:bodyPr>
          <a:lstStyle/>
          <a:p>
            <a:pPr marL="241300" marR="6350" indent="-228600">
              <a:lnSpc>
                <a:spcPct val="150000"/>
              </a:lnSpc>
              <a:spcBef>
                <a:spcPts val="100"/>
              </a:spcBef>
              <a:buSzPct val="150000"/>
              <a:buChar char="•"/>
              <a:tabLst>
                <a:tab pos="241300" algn="l"/>
              </a:tabLst>
            </a:pPr>
            <a:r>
              <a:rPr sz="2400" dirty="0">
                <a:latin typeface="Times New Roman"/>
                <a:cs typeface="Times New Roman"/>
              </a:rPr>
              <a:t>Parts </a:t>
            </a:r>
            <a:r>
              <a:rPr sz="2400" spc="-5" dirty="0">
                <a:latin typeface="Times New Roman"/>
                <a:cs typeface="Times New Roman"/>
              </a:rPr>
              <a:t>must </a:t>
            </a:r>
            <a:r>
              <a:rPr sz="2400" dirty="0">
                <a:latin typeface="Times New Roman"/>
                <a:cs typeface="Times New Roman"/>
              </a:rPr>
              <a:t>be free of </a:t>
            </a:r>
            <a:r>
              <a:rPr sz="2400" spc="-5" dirty="0">
                <a:latin typeface="Times New Roman"/>
                <a:cs typeface="Times New Roman"/>
              </a:rPr>
              <a:t>dirt, </a:t>
            </a:r>
            <a:r>
              <a:rPr sz="2400" dirty="0">
                <a:latin typeface="Times New Roman"/>
                <a:cs typeface="Times New Roman"/>
              </a:rPr>
              <a:t>rust, </a:t>
            </a:r>
            <a:r>
              <a:rPr sz="2400" spc="-5" dirty="0">
                <a:latin typeface="Times New Roman"/>
                <a:cs typeface="Times New Roman"/>
              </a:rPr>
              <a:t>scale, oil, </a:t>
            </a:r>
            <a:r>
              <a:rPr sz="2400" dirty="0">
                <a:latin typeface="Times New Roman"/>
                <a:cs typeface="Times New Roman"/>
              </a:rPr>
              <a:t>grease, </a:t>
            </a:r>
            <a:r>
              <a:rPr sz="2400" spc="-5" dirty="0">
                <a:latin typeface="Times New Roman"/>
                <a:cs typeface="Times New Roman"/>
              </a:rPr>
              <a:t>etc. </a:t>
            </a:r>
            <a:r>
              <a:rPr sz="2400" dirty="0">
                <a:latin typeface="Times New Roman"/>
                <a:cs typeface="Times New Roman"/>
              </a:rPr>
              <a:t>to </a:t>
            </a:r>
            <a:r>
              <a:rPr sz="2400" spc="-5" dirty="0">
                <a:latin typeface="Times New Roman"/>
                <a:cs typeface="Times New Roman"/>
              </a:rPr>
              <a:t>perform </a:t>
            </a:r>
            <a:r>
              <a:rPr sz="2400" dirty="0">
                <a:latin typeface="Times New Roman"/>
                <a:cs typeface="Times New Roman"/>
              </a:rPr>
              <a:t>a  reliable</a:t>
            </a:r>
            <a:r>
              <a:rPr sz="2400" spc="-40" dirty="0">
                <a:latin typeface="Times New Roman"/>
                <a:cs typeface="Times New Roman"/>
              </a:rPr>
              <a:t> </a:t>
            </a:r>
            <a:r>
              <a:rPr sz="2400" dirty="0">
                <a:latin typeface="Times New Roman"/>
                <a:cs typeface="Times New Roman"/>
              </a:rPr>
              <a:t>inspection.</a:t>
            </a:r>
            <a:endParaRPr sz="2400">
              <a:latin typeface="Times New Roman"/>
              <a:cs typeface="Times New Roman"/>
            </a:endParaRPr>
          </a:p>
          <a:p>
            <a:pPr marL="241300" marR="5080" indent="-228600">
              <a:lnSpc>
                <a:spcPct val="150000"/>
              </a:lnSpc>
              <a:spcBef>
                <a:spcPts val="1155"/>
              </a:spcBef>
              <a:buSzPct val="150000"/>
              <a:buChar char="•"/>
              <a:tabLst>
                <a:tab pos="241300" algn="l"/>
              </a:tabLst>
            </a:pPr>
            <a:r>
              <a:rPr sz="2400" dirty="0">
                <a:latin typeface="Times New Roman"/>
                <a:cs typeface="Times New Roman"/>
              </a:rPr>
              <a:t>The </a:t>
            </a:r>
            <a:r>
              <a:rPr sz="2400" spc="-5" dirty="0">
                <a:latin typeface="Times New Roman"/>
                <a:cs typeface="Times New Roman"/>
              </a:rPr>
              <a:t>cleaning process must remove contaminants </a:t>
            </a:r>
            <a:r>
              <a:rPr sz="2400" dirty="0">
                <a:latin typeface="Times New Roman"/>
                <a:cs typeface="Times New Roman"/>
              </a:rPr>
              <a:t>from the </a:t>
            </a:r>
            <a:r>
              <a:rPr sz="2400" spc="-5" dirty="0">
                <a:latin typeface="Times New Roman"/>
                <a:cs typeface="Times New Roman"/>
              </a:rPr>
              <a:t>surfaces  </a:t>
            </a:r>
            <a:r>
              <a:rPr sz="2400" dirty="0">
                <a:latin typeface="Times New Roman"/>
                <a:cs typeface="Times New Roman"/>
              </a:rPr>
              <a:t>of the part and defects, and </a:t>
            </a:r>
            <a:r>
              <a:rPr sz="2400" spc="-5" dirty="0">
                <a:latin typeface="Times New Roman"/>
                <a:cs typeface="Times New Roman"/>
              </a:rPr>
              <a:t>must </a:t>
            </a:r>
            <a:r>
              <a:rPr sz="2400" dirty="0">
                <a:latin typeface="Times New Roman"/>
                <a:cs typeface="Times New Roman"/>
              </a:rPr>
              <a:t>not plug any of the</a:t>
            </a:r>
            <a:r>
              <a:rPr sz="2400" spc="-114" dirty="0">
                <a:latin typeface="Times New Roman"/>
                <a:cs typeface="Times New Roman"/>
              </a:rPr>
              <a:t> </a:t>
            </a:r>
            <a:r>
              <a:rPr sz="2400" dirty="0">
                <a:latin typeface="Times New Roman"/>
                <a:cs typeface="Times New Roman"/>
              </a:rPr>
              <a:t>defects.</a:t>
            </a:r>
            <a:endParaRPr sz="2400">
              <a:latin typeface="Times New Roman"/>
              <a:cs typeface="Times New Roman"/>
            </a:endParaRPr>
          </a:p>
          <a:p>
            <a:pPr marL="241300" marR="5080" indent="-228600">
              <a:lnSpc>
                <a:spcPct val="150000"/>
              </a:lnSpc>
              <a:spcBef>
                <a:spcPts val="1155"/>
              </a:spcBef>
              <a:buSzPct val="150000"/>
              <a:buChar char="•"/>
              <a:tabLst>
                <a:tab pos="241300" algn="l"/>
              </a:tabLst>
            </a:pPr>
            <a:r>
              <a:rPr sz="2400" spc="-5" dirty="0">
                <a:latin typeface="Times New Roman"/>
                <a:cs typeface="Times New Roman"/>
              </a:rPr>
              <a:t>Mechanical operations can smear </a:t>
            </a:r>
            <a:r>
              <a:rPr sz="2400" spc="-10" dirty="0">
                <a:latin typeface="Times New Roman"/>
                <a:cs typeface="Times New Roman"/>
              </a:rPr>
              <a:t>metal </a:t>
            </a:r>
            <a:r>
              <a:rPr sz="2400" spc="-5" dirty="0">
                <a:latin typeface="Times New Roman"/>
                <a:cs typeface="Times New Roman"/>
              </a:rPr>
              <a:t>over </a:t>
            </a:r>
            <a:r>
              <a:rPr sz="2400" dirty="0">
                <a:latin typeface="Times New Roman"/>
                <a:cs typeface="Times New Roman"/>
              </a:rPr>
              <a:t>the flaw </a:t>
            </a:r>
            <a:r>
              <a:rPr sz="2400" spc="-5" dirty="0">
                <a:latin typeface="Times New Roman"/>
                <a:cs typeface="Times New Roman"/>
              </a:rPr>
              <a:t>opening </a:t>
            </a:r>
            <a:r>
              <a:rPr sz="2400" dirty="0">
                <a:latin typeface="Times New Roman"/>
                <a:cs typeface="Times New Roman"/>
              </a:rPr>
              <a:t>and  prevent the penetrant from</a:t>
            </a:r>
            <a:r>
              <a:rPr sz="2400" spc="-70" dirty="0">
                <a:latin typeface="Times New Roman"/>
                <a:cs typeface="Times New Roman"/>
              </a:rPr>
              <a:t> </a:t>
            </a:r>
            <a:r>
              <a:rPr sz="2400" dirty="0">
                <a:latin typeface="Times New Roman"/>
                <a:cs typeface="Times New Roman"/>
              </a:rPr>
              <a:t>entering.</a:t>
            </a:r>
            <a:endParaRPr sz="2400">
              <a:latin typeface="Times New Roman"/>
              <a:cs typeface="Times New Roman"/>
            </a:endParaRPr>
          </a:p>
        </p:txBody>
      </p:sp>
      <p:sp>
        <p:nvSpPr>
          <p:cNvPr id="4" name="object 4"/>
          <p:cNvSpPr txBox="1"/>
          <p:nvPr/>
        </p:nvSpPr>
        <p:spPr>
          <a:xfrm>
            <a:off x="389946" y="4534289"/>
            <a:ext cx="2981325" cy="2315845"/>
          </a:xfrm>
          <a:prstGeom prst="rect">
            <a:avLst/>
          </a:prstGeom>
        </p:spPr>
        <p:txBody>
          <a:bodyPr vert="horz" wrap="square" lIns="0" tIns="227329" rIns="0" bIns="0" rtlCol="0">
            <a:spAutoFit/>
          </a:bodyPr>
          <a:lstStyle/>
          <a:p>
            <a:pPr marL="137160" indent="-125095">
              <a:lnSpc>
                <a:spcPct val="100000"/>
              </a:lnSpc>
              <a:spcBef>
                <a:spcPts val="1789"/>
              </a:spcBef>
              <a:buSzPct val="96428"/>
              <a:buFont typeface="Arial"/>
              <a:buChar char="•"/>
              <a:tabLst>
                <a:tab pos="137795" algn="l"/>
              </a:tabLst>
            </a:pPr>
            <a:r>
              <a:rPr sz="2800" b="1" spc="-5" dirty="0">
                <a:latin typeface="Times New Roman"/>
                <a:cs typeface="Times New Roman"/>
              </a:rPr>
              <a:t>Physical</a:t>
            </a:r>
            <a:r>
              <a:rPr sz="2800" b="1" spc="-20" dirty="0">
                <a:latin typeface="Times New Roman"/>
                <a:cs typeface="Times New Roman"/>
              </a:rPr>
              <a:t> </a:t>
            </a:r>
            <a:r>
              <a:rPr sz="2800" b="1" spc="-5" dirty="0">
                <a:latin typeface="Times New Roman"/>
                <a:cs typeface="Times New Roman"/>
              </a:rPr>
              <a:t>Methods</a:t>
            </a:r>
            <a:endParaRPr sz="2800" dirty="0">
              <a:latin typeface="Times New Roman"/>
              <a:cs typeface="Times New Roman"/>
            </a:endParaRPr>
          </a:p>
          <a:p>
            <a:pPr marL="622300">
              <a:lnSpc>
                <a:spcPct val="100000"/>
              </a:lnSpc>
              <a:spcBef>
                <a:spcPts val="1455"/>
              </a:spcBef>
            </a:pPr>
            <a:r>
              <a:rPr sz="2400" dirty="0">
                <a:latin typeface="Times New Roman"/>
                <a:cs typeface="Times New Roman"/>
              </a:rPr>
              <a:t>Scale</a:t>
            </a:r>
          </a:p>
          <a:p>
            <a:pPr marL="622300">
              <a:lnSpc>
                <a:spcPct val="100000"/>
              </a:lnSpc>
              <a:spcBef>
                <a:spcPts val="1440"/>
              </a:spcBef>
            </a:pPr>
            <a:r>
              <a:rPr sz="2400" dirty="0">
                <a:latin typeface="Times New Roman"/>
                <a:cs typeface="Times New Roman"/>
              </a:rPr>
              <a:t>Slag</a:t>
            </a:r>
          </a:p>
          <a:p>
            <a:pPr marL="622300">
              <a:lnSpc>
                <a:spcPct val="100000"/>
              </a:lnSpc>
              <a:spcBef>
                <a:spcPts val="1445"/>
              </a:spcBef>
            </a:pPr>
            <a:r>
              <a:rPr sz="2400" dirty="0">
                <a:latin typeface="Times New Roman"/>
                <a:cs typeface="Times New Roman"/>
              </a:rPr>
              <a:t>Corrosion</a:t>
            </a:r>
            <a:r>
              <a:rPr sz="2400" spc="-90" dirty="0">
                <a:latin typeface="Times New Roman"/>
                <a:cs typeface="Times New Roman"/>
              </a:rPr>
              <a:t> </a:t>
            </a:r>
            <a:r>
              <a:rPr sz="2400" dirty="0">
                <a:latin typeface="Times New Roman"/>
                <a:cs typeface="Times New Roman"/>
              </a:rPr>
              <a:t>products</a:t>
            </a:r>
          </a:p>
        </p:txBody>
      </p:sp>
      <p:sp>
        <p:nvSpPr>
          <p:cNvPr id="5" name="object 5"/>
          <p:cNvSpPr txBox="1"/>
          <p:nvPr/>
        </p:nvSpPr>
        <p:spPr>
          <a:xfrm>
            <a:off x="5185043" y="4759633"/>
            <a:ext cx="3002280" cy="1767205"/>
          </a:xfrm>
          <a:prstGeom prst="rect">
            <a:avLst/>
          </a:prstGeom>
        </p:spPr>
        <p:txBody>
          <a:bodyPr vert="horz" wrap="square" lIns="0" tIns="27940" rIns="0" bIns="0" rtlCol="0">
            <a:spAutoFit/>
          </a:bodyPr>
          <a:lstStyle/>
          <a:p>
            <a:pPr marL="137795" marR="5080" indent="-137795">
              <a:lnSpc>
                <a:spcPct val="146700"/>
              </a:lnSpc>
              <a:spcBef>
                <a:spcPts val="220"/>
              </a:spcBef>
              <a:buSzPct val="96428"/>
              <a:buFont typeface="Arial"/>
              <a:buChar char="•"/>
              <a:tabLst>
                <a:tab pos="137795" algn="l"/>
              </a:tabLst>
            </a:pPr>
            <a:r>
              <a:rPr sz="2800" b="1" spc="-5" dirty="0">
                <a:latin typeface="Times New Roman"/>
                <a:cs typeface="Times New Roman"/>
              </a:rPr>
              <a:t>Chemical</a:t>
            </a:r>
            <a:r>
              <a:rPr sz="2800" b="1" spc="-45" dirty="0">
                <a:latin typeface="Times New Roman"/>
                <a:cs typeface="Times New Roman"/>
              </a:rPr>
              <a:t> </a:t>
            </a:r>
            <a:r>
              <a:rPr sz="2800" b="1" spc="-5" dirty="0">
                <a:latin typeface="Times New Roman"/>
                <a:cs typeface="Times New Roman"/>
              </a:rPr>
              <a:t>Methods  </a:t>
            </a:r>
            <a:r>
              <a:rPr sz="2400" dirty="0">
                <a:latin typeface="Times New Roman"/>
                <a:cs typeface="Times New Roman"/>
              </a:rPr>
              <a:t>Oils and Greases  Paints</a:t>
            </a:r>
            <a:endParaRPr sz="2400">
              <a:latin typeface="Times New Roman"/>
              <a:cs typeface="Times New Roman"/>
            </a:endParaRPr>
          </a:p>
        </p:txBody>
      </p:sp>
    </p:spTree>
    <p:extLst>
      <p:ext uri="{BB962C8B-B14F-4D97-AF65-F5344CB8AC3E}">
        <p14:creationId xmlns:p14="http://schemas.microsoft.com/office/powerpoint/2010/main" val="10896669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n-US" b="1" smtClean="0"/>
              <a:t>Wet Magnetic Particles</a:t>
            </a:r>
          </a:p>
        </p:txBody>
      </p:sp>
      <p:pic>
        <p:nvPicPr>
          <p:cNvPr id="28676" name="Picture 4" descr="orangeflu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4441825"/>
            <a:ext cx="25527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fluorhis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75" y="4452938"/>
            <a:ext cx="254000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fluorlows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75" y="4441825"/>
            <a:ext cx="25527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descr="wetvisi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260600"/>
            <a:ext cx="25146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Rectangle 10"/>
          <p:cNvSpPr>
            <a:spLocks noChangeArrowheads="1"/>
          </p:cNvSpPr>
          <p:nvPr/>
        </p:nvSpPr>
        <p:spPr bwMode="auto">
          <a:xfrm>
            <a:off x="515938" y="1681163"/>
            <a:ext cx="569118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lvl="1" fontAlgn="base">
              <a:spcBef>
                <a:spcPct val="20000"/>
              </a:spcBef>
              <a:spcAft>
                <a:spcPct val="0"/>
              </a:spcAft>
              <a:buClr>
                <a:srgbClr val="009999"/>
              </a:buClr>
              <a:buSzPct val="70000"/>
              <a:buFont typeface="Wingdings" pitchFamily="2" charset="2"/>
              <a:buNone/>
            </a:pPr>
            <a:r>
              <a:rPr lang="en-US" sz="2400" b="1" smtClean="0">
                <a:solidFill>
                  <a:srgbClr val="FFFFFF"/>
                </a:solidFill>
              </a:rPr>
              <a:t>Wet particles are typically supplied as visible or fluorescent. Visible particles are viewed under normal white light and fluorescent particles are viewed under black light.</a:t>
            </a:r>
          </a:p>
        </p:txBody>
      </p:sp>
    </p:spTree>
    <p:extLst>
      <p:ext uri="{BB962C8B-B14F-4D97-AF65-F5344CB8AC3E}">
        <p14:creationId xmlns:p14="http://schemas.microsoft.com/office/powerpoint/2010/main" val="300526963"/>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8682"/>
                                        </p:tgtEl>
                                        <p:attrNameLst>
                                          <p:attrName>style.visibility</p:attrName>
                                        </p:attrNameLst>
                                      </p:cBhvr>
                                      <p:to>
                                        <p:strVal val="visible"/>
                                      </p:to>
                                    </p:set>
                                    <p:animEffect transition="in" filter="strips(downRight)">
                                      <p:cBhvr>
                                        <p:cTn id="7" dur="500"/>
                                        <p:tgtEl>
                                          <p:spTgt spid="28682"/>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28680"/>
                                        </p:tgtEl>
                                        <p:attrNameLst>
                                          <p:attrName>style.visibility</p:attrName>
                                        </p:attrNameLst>
                                      </p:cBhvr>
                                      <p:to>
                                        <p:strVal val="visible"/>
                                      </p:to>
                                    </p:set>
                                    <p:anim calcmode="lin" valueType="num">
                                      <p:cBhvr additive="base">
                                        <p:cTn id="11" dur="500" fill="hold"/>
                                        <p:tgtEl>
                                          <p:spTgt spid="28680"/>
                                        </p:tgtEl>
                                        <p:attrNameLst>
                                          <p:attrName>ppt_x</p:attrName>
                                        </p:attrNameLst>
                                      </p:cBhvr>
                                      <p:tavLst>
                                        <p:tav tm="0">
                                          <p:val>
                                            <p:strVal val="1+#ppt_w/2"/>
                                          </p:val>
                                        </p:tav>
                                        <p:tav tm="100000">
                                          <p:val>
                                            <p:strVal val="#ppt_x"/>
                                          </p:val>
                                        </p:tav>
                                      </p:tavLst>
                                    </p:anim>
                                    <p:anim calcmode="lin" valueType="num">
                                      <p:cBhvr additive="base">
                                        <p:cTn id="12" dur="500" fill="hold"/>
                                        <p:tgtEl>
                                          <p:spTgt spid="2868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6" fill="hold" nodeType="afterEffect">
                                  <p:stCondLst>
                                    <p:cond delay="0"/>
                                  </p:stCondLst>
                                  <p:childTnLst>
                                    <p:set>
                                      <p:cBhvr>
                                        <p:cTn id="15" dur="1" fill="hold">
                                          <p:stCondLst>
                                            <p:cond delay="0"/>
                                          </p:stCondLst>
                                        </p:cTn>
                                        <p:tgtEl>
                                          <p:spTgt spid="28679"/>
                                        </p:tgtEl>
                                        <p:attrNameLst>
                                          <p:attrName>style.visibility</p:attrName>
                                        </p:attrNameLst>
                                      </p:cBhvr>
                                      <p:to>
                                        <p:strVal val="visible"/>
                                      </p:to>
                                    </p:set>
                                    <p:anim calcmode="lin" valueType="num">
                                      <p:cBhvr additive="base">
                                        <p:cTn id="16" dur="500" fill="hold"/>
                                        <p:tgtEl>
                                          <p:spTgt spid="28679"/>
                                        </p:tgtEl>
                                        <p:attrNameLst>
                                          <p:attrName>ppt_x</p:attrName>
                                        </p:attrNameLst>
                                      </p:cBhvr>
                                      <p:tavLst>
                                        <p:tav tm="0">
                                          <p:val>
                                            <p:strVal val="1+#ppt_w/2"/>
                                          </p:val>
                                        </p:tav>
                                        <p:tav tm="100000">
                                          <p:val>
                                            <p:strVal val="#ppt_x"/>
                                          </p:val>
                                        </p:tav>
                                      </p:tavLst>
                                    </p:anim>
                                    <p:anim calcmode="lin" valueType="num">
                                      <p:cBhvr additive="base">
                                        <p:cTn id="17" dur="500" fill="hold"/>
                                        <p:tgtEl>
                                          <p:spTgt spid="28679"/>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 presetClass="entr" presetSubtype="4" fill="hold" nodeType="afterEffect">
                                  <p:stCondLst>
                                    <p:cond delay="0"/>
                                  </p:stCondLst>
                                  <p:childTnLst>
                                    <p:set>
                                      <p:cBhvr>
                                        <p:cTn id="20" dur="1" fill="hold">
                                          <p:stCondLst>
                                            <p:cond delay="0"/>
                                          </p:stCondLst>
                                        </p:cTn>
                                        <p:tgtEl>
                                          <p:spTgt spid="28677"/>
                                        </p:tgtEl>
                                        <p:attrNameLst>
                                          <p:attrName>style.visibility</p:attrName>
                                        </p:attrNameLst>
                                      </p:cBhvr>
                                      <p:to>
                                        <p:strVal val="visible"/>
                                      </p:to>
                                    </p:set>
                                    <p:anim calcmode="lin" valueType="num">
                                      <p:cBhvr additive="base">
                                        <p:cTn id="21" dur="500" fill="hold"/>
                                        <p:tgtEl>
                                          <p:spTgt spid="28677"/>
                                        </p:tgtEl>
                                        <p:attrNameLst>
                                          <p:attrName>ppt_x</p:attrName>
                                        </p:attrNameLst>
                                      </p:cBhvr>
                                      <p:tavLst>
                                        <p:tav tm="0">
                                          <p:val>
                                            <p:strVal val="#ppt_x"/>
                                          </p:val>
                                        </p:tav>
                                        <p:tav tm="100000">
                                          <p:val>
                                            <p:strVal val="#ppt_x"/>
                                          </p:val>
                                        </p:tav>
                                      </p:tavLst>
                                    </p:anim>
                                    <p:anim calcmode="lin" valueType="num">
                                      <p:cBhvr additive="base">
                                        <p:cTn id="22" dur="500" fill="hold"/>
                                        <p:tgtEl>
                                          <p:spTgt spid="28677"/>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2" presetClass="entr" presetSubtype="12" fill="hold" nodeType="afterEffect">
                                  <p:stCondLst>
                                    <p:cond delay="0"/>
                                  </p:stCondLst>
                                  <p:childTnLst>
                                    <p:set>
                                      <p:cBhvr>
                                        <p:cTn id="25" dur="1" fill="hold">
                                          <p:stCondLst>
                                            <p:cond delay="0"/>
                                          </p:stCondLst>
                                        </p:cTn>
                                        <p:tgtEl>
                                          <p:spTgt spid="28676"/>
                                        </p:tgtEl>
                                        <p:attrNameLst>
                                          <p:attrName>style.visibility</p:attrName>
                                        </p:attrNameLst>
                                      </p:cBhvr>
                                      <p:to>
                                        <p:strVal val="visible"/>
                                      </p:to>
                                    </p:set>
                                    <p:anim calcmode="lin" valueType="num">
                                      <p:cBhvr additive="base">
                                        <p:cTn id="26" dur="500" fill="hold"/>
                                        <p:tgtEl>
                                          <p:spTgt spid="28676"/>
                                        </p:tgtEl>
                                        <p:attrNameLst>
                                          <p:attrName>ppt_x</p:attrName>
                                        </p:attrNameLst>
                                      </p:cBhvr>
                                      <p:tavLst>
                                        <p:tav tm="0">
                                          <p:val>
                                            <p:strVal val="0-#ppt_w/2"/>
                                          </p:val>
                                        </p:tav>
                                        <p:tav tm="100000">
                                          <p:val>
                                            <p:strVal val="#ppt_x"/>
                                          </p:val>
                                        </p:tav>
                                      </p:tavLst>
                                    </p:anim>
                                    <p:anim calcmode="lin" valueType="num">
                                      <p:cBhvr additive="base">
                                        <p:cTn id="27"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n-US" b="1" smtClean="0"/>
              <a:t>Interpretation of Indications</a:t>
            </a:r>
          </a:p>
        </p:txBody>
      </p:sp>
      <p:sp>
        <p:nvSpPr>
          <p:cNvPr id="31747" name="Rectangle 3"/>
          <p:cNvSpPr>
            <a:spLocks noGrp="1" noChangeArrowheads="1"/>
          </p:cNvSpPr>
          <p:nvPr>
            <p:ph type="body" idx="1"/>
          </p:nvPr>
        </p:nvSpPr>
        <p:spPr>
          <a:xfrm>
            <a:off x="733425" y="1628775"/>
            <a:ext cx="7772400" cy="4114800"/>
          </a:xfrm>
        </p:spPr>
        <p:txBody>
          <a:bodyPr/>
          <a:lstStyle/>
          <a:p>
            <a:pPr eaLnBrk="1" hangingPunct="1">
              <a:buFont typeface="Wingdings" pitchFamily="2" charset="2"/>
              <a:buNone/>
            </a:pPr>
            <a:r>
              <a:rPr lang="en-US" sz="2800" smtClean="0"/>
              <a:t>   </a:t>
            </a:r>
            <a:r>
              <a:rPr lang="en-US" sz="2400" b="1" smtClean="0">
                <a:solidFill>
                  <a:schemeClr val="hlink"/>
                </a:solidFill>
              </a:rPr>
              <a:t>After applying the magnetic field, indications that form must interpreted. This process requires that the inspector distinguish between relevant and non-relevant indications.</a:t>
            </a:r>
          </a:p>
        </p:txBody>
      </p:sp>
      <p:pic>
        <p:nvPicPr>
          <p:cNvPr id="31748" name="Picture 4" descr="insp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3609975"/>
            <a:ext cx="12144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p:cNvSpPr>
            <a:spLocks noChangeArrowheads="1"/>
          </p:cNvSpPr>
          <p:nvPr/>
        </p:nvSpPr>
        <p:spPr bwMode="auto">
          <a:xfrm>
            <a:off x="2973388" y="3922713"/>
            <a:ext cx="56086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buClr>
                <a:srgbClr val="00EEE8"/>
              </a:buClr>
              <a:buSzPct val="75000"/>
              <a:buFont typeface="Wingdings" pitchFamily="2" charset="2"/>
              <a:buNone/>
            </a:pPr>
            <a:r>
              <a:rPr lang="en-US" sz="2400" b="1" smtClean="0">
                <a:solidFill>
                  <a:srgbClr val="FFFFFF"/>
                </a:solidFill>
              </a:rPr>
              <a:t>The following series of images depict relevant indications produced from a variety of components inspected with the magnetic particle method.</a:t>
            </a:r>
          </a:p>
        </p:txBody>
      </p:sp>
    </p:spTree>
    <p:extLst>
      <p:ext uri="{BB962C8B-B14F-4D97-AF65-F5344CB8AC3E}">
        <p14:creationId xmlns:p14="http://schemas.microsoft.com/office/powerpoint/2010/main" val="4041931128"/>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strips(downRight)">
                                      <p:cBhvr>
                                        <p:cTn id="7" dur="500"/>
                                        <p:tgtEl>
                                          <p:spTgt spid="31747">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1748"/>
                                        </p:tgtEl>
                                        <p:attrNameLst>
                                          <p:attrName>style.visibility</p:attrName>
                                        </p:attrNameLst>
                                      </p:cBhvr>
                                      <p:to>
                                        <p:strVal val="visible"/>
                                      </p:to>
                                    </p:set>
                                    <p:animEffect transition="in" filter="dissolve">
                                      <p:cBhvr>
                                        <p:cTn id="11" dur="500"/>
                                        <p:tgtEl>
                                          <p:spTgt spid="31748"/>
                                        </p:tgtEl>
                                      </p:cBhvr>
                                    </p:animEffect>
                                  </p:childTnLst>
                                </p:cTn>
                              </p:par>
                            </p:childTnLst>
                          </p:cTn>
                        </p:par>
                        <p:par>
                          <p:cTn id="12" fill="hold" nodeType="after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31749"/>
                                        </p:tgtEl>
                                        <p:attrNameLst>
                                          <p:attrName>style.visibility</p:attrName>
                                        </p:attrNameLst>
                                      </p:cBhvr>
                                      <p:to>
                                        <p:strVal val="visible"/>
                                      </p:to>
                                    </p:set>
                                    <p:animEffect transition="in" filter="slide(fromLeft)">
                                      <p:cBhvr>
                                        <p:cTn id="15"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advAuto="0"/>
      <p:bldP spid="31749"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en-US" b="1" smtClean="0"/>
              <a:t>Crane Hook with </a:t>
            </a:r>
            <a:br>
              <a:rPr lang="en-US" b="1" smtClean="0"/>
            </a:br>
            <a:r>
              <a:rPr lang="en-US" b="1" smtClean="0"/>
              <a:t>Service Induced Crack</a:t>
            </a:r>
          </a:p>
        </p:txBody>
      </p:sp>
      <p:sp>
        <p:nvSpPr>
          <p:cNvPr id="23555" name="Rectangle 3"/>
          <p:cNvSpPr>
            <a:spLocks noGrp="1" noChangeArrowheads="1"/>
          </p:cNvSpPr>
          <p:nvPr>
            <p:ph type="body" idx="1"/>
          </p:nvPr>
        </p:nvSpPr>
        <p:spPr/>
        <p:txBody>
          <a:bodyPr/>
          <a:lstStyle/>
          <a:p>
            <a:pPr eaLnBrk="1" hangingPunct="1">
              <a:buFont typeface="Wingdings" pitchFamily="2" charset="2"/>
              <a:buNone/>
            </a:pPr>
            <a:r>
              <a:rPr lang="en-US" sz="2800" smtClean="0"/>
              <a:t>     </a:t>
            </a:r>
          </a:p>
        </p:txBody>
      </p:sp>
      <p:pic>
        <p:nvPicPr>
          <p:cNvPr id="33796" name="Picture 4" descr="hookwhite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30505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hookflour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2293938"/>
            <a:ext cx="3733800"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 Box 9"/>
          <p:cNvSpPr txBox="1">
            <a:spLocks noChangeArrowheads="1"/>
          </p:cNvSpPr>
          <p:nvPr/>
        </p:nvSpPr>
        <p:spPr bwMode="auto">
          <a:xfrm>
            <a:off x="4732338" y="5367338"/>
            <a:ext cx="3668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2000" smtClean="0">
                <a:solidFill>
                  <a:srgbClr val="FFFFFF"/>
                </a:solidFill>
              </a:rPr>
              <a:t>Fluorescent, Wet Particle Method</a:t>
            </a:r>
            <a:r>
              <a:rPr lang="en-US" sz="2000" smtClean="0">
                <a:solidFill>
                  <a:srgbClr val="000000"/>
                </a:solidFill>
              </a:rPr>
              <a:t> </a:t>
            </a:r>
          </a:p>
        </p:txBody>
      </p:sp>
    </p:spTree>
    <p:extLst>
      <p:ext uri="{BB962C8B-B14F-4D97-AF65-F5344CB8AC3E}">
        <p14:creationId xmlns:p14="http://schemas.microsoft.com/office/powerpoint/2010/main" val="1463797485"/>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0-#ppt_w/2"/>
                                          </p:val>
                                        </p:tav>
                                        <p:tav tm="100000">
                                          <p:val>
                                            <p:strVal val="#ppt_x"/>
                                          </p:val>
                                        </p:tav>
                                      </p:tavLst>
                                    </p:anim>
                                    <p:anim calcmode="lin" valueType="num">
                                      <p:cBhvr additive="base">
                                        <p:cTn id="8" dur="500" fill="hold"/>
                                        <p:tgtEl>
                                          <p:spTgt spid="3379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3800"/>
                                        </p:tgtEl>
                                        <p:attrNameLst>
                                          <p:attrName>style.visibility</p:attrName>
                                        </p:attrNameLst>
                                      </p:cBhvr>
                                      <p:to>
                                        <p:strVal val="visible"/>
                                      </p:to>
                                    </p:set>
                                    <p:anim calcmode="lin" valueType="num">
                                      <p:cBhvr additive="base">
                                        <p:cTn id="12" dur="500" fill="hold"/>
                                        <p:tgtEl>
                                          <p:spTgt spid="33800"/>
                                        </p:tgtEl>
                                        <p:attrNameLst>
                                          <p:attrName>ppt_x</p:attrName>
                                        </p:attrNameLst>
                                      </p:cBhvr>
                                      <p:tavLst>
                                        <p:tav tm="0">
                                          <p:val>
                                            <p:strVal val="0-#ppt_w/2"/>
                                          </p:val>
                                        </p:tav>
                                        <p:tav tm="100000">
                                          <p:val>
                                            <p:strVal val="#ppt_x"/>
                                          </p:val>
                                        </p:tav>
                                      </p:tavLst>
                                    </p:anim>
                                    <p:anim calcmode="lin" valueType="num">
                                      <p:cBhvr additive="base">
                                        <p:cTn id="13" dur="500" fill="hold"/>
                                        <p:tgtEl>
                                          <p:spTgt spid="3380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3801"/>
                                        </p:tgtEl>
                                        <p:attrNameLst>
                                          <p:attrName>style.visibility</p:attrName>
                                        </p:attrNameLst>
                                      </p:cBhvr>
                                      <p:to>
                                        <p:strVal val="visible"/>
                                      </p:to>
                                    </p:set>
                                    <p:anim calcmode="lin" valueType="num">
                                      <p:cBhvr additive="base">
                                        <p:cTn id="17" dur="500" fill="hold"/>
                                        <p:tgtEl>
                                          <p:spTgt spid="33801"/>
                                        </p:tgtEl>
                                        <p:attrNameLst>
                                          <p:attrName>ppt_x</p:attrName>
                                        </p:attrNameLst>
                                      </p:cBhvr>
                                      <p:tavLst>
                                        <p:tav tm="0">
                                          <p:val>
                                            <p:strVal val="0-#ppt_w/2"/>
                                          </p:val>
                                        </p:tav>
                                        <p:tav tm="100000">
                                          <p:val>
                                            <p:strVal val="#ppt_x"/>
                                          </p:val>
                                        </p:tav>
                                      </p:tavLst>
                                    </p:anim>
                                    <p:anim calcmode="lin" valueType="num">
                                      <p:cBhvr additive="base">
                                        <p:cTn id="18" dur="500" fill="hold"/>
                                        <p:tgtEl>
                                          <p:spTgt spid="338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b="1" smtClean="0"/>
              <a:t>Gear with </a:t>
            </a:r>
            <a:br>
              <a:rPr lang="en-US" b="1" smtClean="0"/>
            </a:br>
            <a:r>
              <a:rPr lang="en-US" b="1" smtClean="0"/>
              <a:t>Service Induced Crack</a:t>
            </a:r>
          </a:p>
        </p:txBody>
      </p:sp>
      <p:sp>
        <p:nvSpPr>
          <p:cNvPr id="24579" name="Rectangle 3"/>
          <p:cNvSpPr>
            <a:spLocks noGrp="1" noChangeArrowheads="1"/>
          </p:cNvSpPr>
          <p:nvPr>
            <p:ph type="body" idx="1"/>
          </p:nvPr>
        </p:nvSpPr>
        <p:spPr/>
        <p:txBody>
          <a:bodyPr/>
          <a:lstStyle/>
          <a:p>
            <a:pPr eaLnBrk="1" hangingPunct="1">
              <a:buFont typeface="Wingdings" pitchFamily="2" charset="2"/>
              <a:buNone/>
            </a:pPr>
            <a:r>
              <a:rPr lang="en-US" sz="2800" smtClean="0"/>
              <a:t>          </a:t>
            </a:r>
          </a:p>
        </p:txBody>
      </p:sp>
      <p:pic>
        <p:nvPicPr>
          <p:cNvPr id="34820" name="Picture 4" descr="sproketwhite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2505075"/>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sproketflour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2505075"/>
            <a:ext cx="381000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6"/>
          <p:cNvSpPr txBox="1">
            <a:spLocks noChangeArrowheads="1"/>
          </p:cNvSpPr>
          <p:nvPr/>
        </p:nvSpPr>
        <p:spPr bwMode="auto">
          <a:xfrm>
            <a:off x="4732338" y="5367338"/>
            <a:ext cx="3668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2000" smtClean="0">
                <a:solidFill>
                  <a:srgbClr val="FFFFFF"/>
                </a:solidFill>
              </a:rPr>
              <a:t>Fluorescent, Wet Particle Method </a:t>
            </a:r>
          </a:p>
        </p:txBody>
      </p:sp>
    </p:spTree>
    <p:extLst>
      <p:ext uri="{BB962C8B-B14F-4D97-AF65-F5344CB8AC3E}">
        <p14:creationId xmlns:p14="http://schemas.microsoft.com/office/powerpoint/2010/main" val="3018752302"/>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0-#ppt_w/2"/>
                                          </p:val>
                                        </p:tav>
                                        <p:tav tm="100000">
                                          <p:val>
                                            <p:strVal val="#ppt_x"/>
                                          </p:val>
                                        </p:tav>
                                      </p:tavLst>
                                    </p:anim>
                                    <p:anim calcmode="lin" valueType="num">
                                      <p:cBhvr additive="base">
                                        <p:cTn id="8" dur="500" fill="hold"/>
                                        <p:tgtEl>
                                          <p:spTgt spid="3482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4821"/>
                                        </p:tgtEl>
                                        <p:attrNameLst>
                                          <p:attrName>style.visibility</p:attrName>
                                        </p:attrNameLst>
                                      </p:cBhvr>
                                      <p:to>
                                        <p:strVal val="visible"/>
                                      </p:to>
                                    </p:set>
                                    <p:anim calcmode="lin" valueType="num">
                                      <p:cBhvr additive="base">
                                        <p:cTn id="12" dur="500" fill="hold"/>
                                        <p:tgtEl>
                                          <p:spTgt spid="34821"/>
                                        </p:tgtEl>
                                        <p:attrNameLst>
                                          <p:attrName>ppt_x</p:attrName>
                                        </p:attrNameLst>
                                      </p:cBhvr>
                                      <p:tavLst>
                                        <p:tav tm="0">
                                          <p:val>
                                            <p:strVal val="0-#ppt_w/2"/>
                                          </p:val>
                                        </p:tav>
                                        <p:tav tm="100000">
                                          <p:val>
                                            <p:strVal val="#ppt_x"/>
                                          </p:val>
                                        </p:tav>
                                      </p:tavLst>
                                    </p:anim>
                                    <p:anim calcmode="lin" valueType="num">
                                      <p:cBhvr additive="base">
                                        <p:cTn id="13" dur="500" fill="hold"/>
                                        <p:tgtEl>
                                          <p:spTgt spid="3482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4822"/>
                                        </p:tgtEl>
                                        <p:attrNameLst>
                                          <p:attrName>style.visibility</p:attrName>
                                        </p:attrNameLst>
                                      </p:cBhvr>
                                      <p:to>
                                        <p:strVal val="visible"/>
                                      </p:to>
                                    </p:set>
                                    <p:anim calcmode="lin" valueType="num">
                                      <p:cBhvr additive="base">
                                        <p:cTn id="17" dur="500" fill="hold"/>
                                        <p:tgtEl>
                                          <p:spTgt spid="34822"/>
                                        </p:tgtEl>
                                        <p:attrNameLst>
                                          <p:attrName>ppt_x</p:attrName>
                                        </p:attrNameLst>
                                      </p:cBhvr>
                                      <p:tavLst>
                                        <p:tav tm="0">
                                          <p:val>
                                            <p:strVal val="0-#ppt_w/2"/>
                                          </p:val>
                                        </p:tav>
                                        <p:tav tm="100000">
                                          <p:val>
                                            <p:strVal val="#ppt_x"/>
                                          </p:val>
                                        </p:tav>
                                      </p:tavLst>
                                    </p:anim>
                                    <p:anim calcmode="lin" valueType="num">
                                      <p:cBhvr additive="base">
                                        <p:cTn id="18" dur="500" fill="hold"/>
                                        <p:tgtEl>
                                          <p:spTgt spid="348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b="1" smtClean="0"/>
              <a:t>Drive Shaft with </a:t>
            </a:r>
            <a:br>
              <a:rPr lang="en-US" b="1" smtClean="0"/>
            </a:br>
            <a:r>
              <a:rPr lang="en-US" b="1" smtClean="0"/>
              <a:t>Heat Treatment Induced Cracks</a:t>
            </a:r>
          </a:p>
        </p:txBody>
      </p:sp>
      <p:sp>
        <p:nvSpPr>
          <p:cNvPr id="25603" name="Rectangle 3"/>
          <p:cNvSpPr>
            <a:spLocks noGrp="1" noChangeArrowheads="1"/>
          </p:cNvSpPr>
          <p:nvPr>
            <p:ph type="body" idx="1"/>
          </p:nvPr>
        </p:nvSpPr>
        <p:spPr/>
        <p:txBody>
          <a:bodyPr/>
          <a:lstStyle/>
          <a:p>
            <a:pPr eaLnBrk="1" hangingPunct="1">
              <a:buFont typeface="Wingdings" pitchFamily="2" charset="2"/>
              <a:buNone/>
            </a:pPr>
            <a:r>
              <a:rPr lang="en-US" sz="2800" smtClean="0"/>
              <a:t>   </a:t>
            </a:r>
          </a:p>
        </p:txBody>
      </p:sp>
      <p:pic>
        <p:nvPicPr>
          <p:cNvPr id="35845" name="Picture 5" descr="shaftwhite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2447925"/>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shaftflour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925" y="2447925"/>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 Box 7"/>
          <p:cNvSpPr txBox="1">
            <a:spLocks noChangeArrowheads="1"/>
          </p:cNvSpPr>
          <p:nvPr/>
        </p:nvSpPr>
        <p:spPr bwMode="auto">
          <a:xfrm>
            <a:off x="4732338" y="5367338"/>
            <a:ext cx="3668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2000" smtClean="0">
                <a:solidFill>
                  <a:srgbClr val="FFFFFF"/>
                </a:solidFill>
              </a:rPr>
              <a:t>Fluorescent, Wet Particle Method </a:t>
            </a:r>
          </a:p>
        </p:txBody>
      </p:sp>
    </p:spTree>
    <p:extLst>
      <p:ext uri="{BB962C8B-B14F-4D97-AF65-F5344CB8AC3E}">
        <p14:creationId xmlns:p14="http://schemas.microsoft.com/office/powerpoint/2010/main" val="2262991507"/>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5845"/>
                                        </p:tgtEl>
                                        <p:attrNameLst>
                                          <p:attrName>style.visibility</p:attrName>
                                        </p:attrNameLst>
                                      </p:cBhvr>
                                      <p:to>
                                        <p:strVal val="visible"/>
                                      </p:to>
                                    </p:set>
                                    <p:anim calcmode="lin" valueType="num">
                                      <p:cBhvr additive="base">
                                        <p:cTn id="7" dur="500" fill="hold"/>
                                        <p:tgtEl>
                                          <p:spTgt spid="35845"/>
                                        </p:tgtEl>
                                        <p:attrNameLst>
                                          <p:attrName>ppt_x</p:attrName>
                                        </p:attrNameLst>
                                      </p:cBhvr>
                                      <p:tavLst>
                                        <p:tav tm="0">
                                          <p:val>
                                            <p:strVal val="0-#ppt_w/2"/>
                                          </p:val>
                                        </p:tav>
                                        <p:tav tm="100000">
                                          <p:val>
                                            <p:strVal val="#ppt_x"/>
                                          </p:val>
                                        </p:tav>
                                      </p:tavLst>
                                    </p:anim>
                                    <p:anim calcmode="lin" valueType="num">
                                      <p:cBhvr additive="base">
                                        <p:cTn id="8" dur="500" fill="hold"/>
                                        <p:tgtEl>
                                          <p:spTgt spid="3584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5846"/>
                                        </p:tgtEl>
                                        <p:attrNameLst>
                                          <p:attrName>style.visibility</p:attrName>
                                        </p:attrNameLst>
                                      </p:cBhvr>
                                      <p:to>
                                        <p:strVal val="visible"/>
                                      </p:to>
                                    </p:set>
                                    <p:anim calcmode="lin" valueType="num">
                                      <p:cBhvr additive="base">
                                        <p:cTn id="12" dur="500" fill="hold"/>
                                        <p:tgtEl>
                                          <p:spTgt spid="35846"/>
                                        </p:tgtEl>
                                        <p:attrNameLst>
                                          <p:attrName>ppt_x</p:attrName>
                                        </p:attrNameLst>
                                      </p:cBhvr>
                                      <p:tavLst>
                                        <p:tav tm="0">
                                          <p:val>
                                            <p:strVal val="0-#ppt_w/2"/>
                                          </p:val>
                                        </p:tav>
                                        <p:tav tm="100000">
                                          <p:val>
                                            <p:strVal val="#ppt_x"/>
                                          </p:val>
                                        </p:tav>
                                      </p:tavLst>
                                    </p:anim>
                                    <p:anim calcmode="lin" valueType="num">
                                      <p:cBhvr additive="base">
                                        <p:cTn id="13" dur="500" fill="hold"/>
                                        <p:tgtEl>
                                          <p:spTgt spid="3584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5847"/>
                                        </p:tgtEl>
                                        <p:attrNameLst>
                                          <p:attrName>style.visibility</p:attrName>
                                        </p:attrNameLst>
                                      </p:cBhvr>
                                      <p:to>
                                        <p:strVal val="visible"/>
                                      </p:to>
                                    </p:set>
                                    <p:anim calcmode="lin" valueType="num">
                                      <p:cBhvr additive="base">
                                        <p:cTn id="17" dur="500" fill="hold"/>
                                        <p:tgtEl>
                                          <p:spTgt spid="35847"/>
                                        </p:tgtEl>
                                        <p:attrNameLst>
                                          <p:attrName>ppt_x</p:attrName>
                                        </p:attrNameLst>
                                      </p:cBhvr>
                                      <p:tavLst>
                                        <p:tav tm="0">
                                          <p:val>
                                            <p:strVal val="0-#ppt_w/2"/>
                                          </p:val>
                                        </p:tav>
                                        <p:tav tm="100000">
                                          <p:val>
                                            <p:strVal val="#ppt_x"/>
                                          </p:val>
                                        </p:tav>
                                      </p:tavLst>
                                    </p:anim>
                                    <p:anim calcmode="lin" valueType="num">
                                      <p:cBhvr additive="base">
                                        <p:cTn id="18" dur="500" fill="hold"/>
                                        <p:tgtEl>
                                          <p:spTgt spid="358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7"/>
          <p:cNvSpPr>
            <a:spLocks noGrp="1" noChangeArrowheads="1"/>
          </p:cNvSpPr>
          <p:nvPr>
            <p:ph type="body" idx="1"/>
          </p:nvPr>
        </p:nvSpPr>
        <p:spPr/>
        <p:txBody>
          <a:bodyPr/>
          <a:lstStyle/>
          <a:p>
            <a:pPr eaLnBrk="1" hangingPunct="1">
              <a:buFont typeface="Wingdings" pitchFamily="2" charset="2"/>
              <a:buNone/>
            </a:pPr>
            <a:r>
              <a:rPr lang="en-US" sz="2800" smtClean="0"/>
              <a:t>     </a:t>
            </a:r>
          </a:p>
        </p:txBody>
      </p:sp>
      <p:sp>
        <p:nvSpPr>
          <p:cNvPr id="26627" name="Rectangle 1029"/>
          <p:cNvSpPr>
            <a:spLocks noGrp="1" noChangeArrowheads="1"/>
          </p:cNvSpPr>
          <p:nvPr>
            <p:ph type="title"/>
          </p:nvPr>
        </p:nvSpPr>
        <p:spPr/>
        <p:txBody>
          <a:bodyPr/>
          <a:lstStyle/>
          <a:p>
            <a:pPr algn="ctr" eaLnBrk="1" hangingPunct="1"/>
            <a:r>
              <a:rPr lang="en-US" b="1" smtClean="0"/>
              <a:t>Splined Shaft with </a:t>
            </a:r>
            <a:br>
              <a:rPr lang="en-US" b="1" smtClean="0"/>
            </a:br>
            <a:r>
              <a:rPr lang="en-US" b="1" smtClean="0"/>
              <a:t>Service Induced Cracks</a:t>
            </a:r>
          </a:p>
        </p:txBody>
      </p:sp>
      <p:pic>
        <p:nvPicPr>
          <p:cNvPr id="36872" name="Picture 1032" descr="splinedwhite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234315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034" descr="splinedflour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234315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Text Box 1035"/>
          <p:cNvSpPr txBox="1">
            <a:spLocks noChangeArrowheads="1"/>
          </p:cNvSpPr>
          <p:nvPr/>
        </p:nvSpPr>
        <p:spPr bwMode="auto">
          <a:xfrm>
            <a:off x="4732338" y="5367338"/>
            <a:ext cx="3668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2000" smtClean="0">
                <a:solidFill>
                  <a:srgbClr val="FFFFFF"/>
                </a:solidFill>
              </a:rPr>
              <a:t>Fluorescent, Wet Particle Method </a:t>
            </a:r>
          </a:p>
        </p:txBody>
      </p:sp>
    </p:spTree>
    <p:extLst>
      <p:ext uri="{BB962C8B-B14F-4D97-AF65-F5344CB8AC3E}">
        <p14:creationId xmlns:p14="http://schemas.microsoft.com/office/powerpoint/2010/main" val="2715898227"/>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6872"/>
                                        </p:tgtEl>
                                        <p:attrNameLst>
                                          <p:attrName>style.visibility</p:attrName>
                                        </p:attrNameLst>
                                      </p:cBhvr>
                                      <p:to>
                                        <p:strVal val="visible"/>
                                      </p:to>
                                    </p:set>
                                    <p:anim calcmode="lin" valueType="num">
                                      <p:cBhvr additive="base">
                                        <p:cTn id="7" dur="500" fill="hold"/>
                                        <p:tgtEl>
                                          <p:spTgt spid="36872"/>
                                        </p:tgtEl>
                                        <p:attrNameLst>
                                          <p:attrName>ppt_x</p:attrName>
                                        </p:attrNameLst>
                                      </p:cBhvr>
                                      <p:tavLst>
                                        <p:tav tm="0">
                                          <p:val>
                                            <p:strVal val="0-#ppt_w/2"/>
                                          </p:val>
                                        </p:tav>
                                        <p:tav tm="100000">
                                          <p:val>
                                            <p:strVal val="#ppt_x"/>
                                          </p:val>
                                        </p:tav>
                                      </p:tavLst>
                                    </p:anim>
                                    <p:anim calcmode="lin" valueType="num">
                                      <p:cBhvr additive="base">
                                        <p:cTn id="8" dur="500" fill="hold"/>
                                        <p:tgtEl>
                                          <p:spTgt spid="3687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6874"/>
                                        </p:tgtEl>
                                        <p:attrNameLst>
                                          <p:attrName>style.visibility</p:attrName>
                                        </p:attrNameLst>
                                      </p:cBhvr>
                                      <p:to>
                                        <p:strVal val="visible"/>
                                      </p:to>
                                    </p:set>
                                    <p:anim calcmode="lin" valueType="num">
                                      <p:cBhvr additive="base">
                                        <p:cTn id="12" dur="500" fill="hold"/>
                                        <p:tgtEl>
                                          <p:spTgt spid="36874"/>
                                        </p:tgtEl>
                                        <p:attrNameLst>
                                          <p:attrName>ppt_x</p:attrName>
                                        </p:attrNameLst>
                                      </p:cBhvr>
                                      <p:tavLst>
                                        <p:tav tm="0">
                                          <p:val>
                                            <p:strVal val="0-#ppt_w/2"/>
                                          </p:val>
                                        </p:tav>
                                        <p:tav tm="100000">
                                          <p:val>
                                            <p:strVal val="#ppt_x"/>
                                          </p:val>
                                        </p:tav>
                                      </p:tavLst>
                                    </p:anim>
                                    <p:anim calcmode="lin" valueType="num">
                                      <p:cBhvr additive="base">
                                        <p:cTn id="13" dur="500" fill="hold"/>
                                        <p:tgtEl>
                                          <p:spTgt spid="3687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6875"/>
                                        </p:tgtEl>
                                        <p:attrNameLst>
                                          <p:attrName>style.visibility</p:attrName>
                                        </p:attrNameLst>
                                      </p:cBhvr>
                                      <p:to>
                                        <p:strVal val="visible"/>
                                      </p:to>
                                    </p:set>
                                    <p:anim calcmode="lin" valueType="num">
                                      <p:cBhvr additive="base">
                                        <p:cTn id="17" dur="500" fill="hold"/>
                                        <p:tgtEl>
                                          <p:spTgt spid="36875"/>
                                        </p:tgtEl>
                                        <p:attrNameLst>
                                          <p:attrName>ppt_x</p:attrName>
                                        </p:attrNameLst>
                                      </p:cBhvr>
                                      <p:tavLst>
                                        <p:tav tm="0">
                                          <p:val>
                                            <p:strVal val="0-#ppt_w/2"/>
                                          </p:val>
                                        </p:tav>
                                        <p:tav tm="100000">
                                          <p:val>
                                            <p:strVal val="#ppt_x"/>
                                          </p:val>
                                        </p:tav>
                                      </p:tavLst>
                                    </p:anim>
                                    <p:anim calcmode="lin" valueType="num">
                                      <p:cBhvr additive="base">
                                        <p:cTn id="18" dur="500" fill="hold"/>
                                        <p:tgtEl>
                                          <p:spTgt spid="368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p:txBody>
          <a:bodyPr/>
          <a:lstStyle/>
          <a:p>
            <a:pPr eaLnBrk="1" hangingPunct="1">
              <a:buFont typeface="Wingdings" pitchFamily="2" charset="2"/>
              <a:buNone/>
            </a:pPr>
            <a:r>
              <a:rPr lang="en-US" sz="2800" smtClean="0"/>
              <a:t>    </a:t>
            </a:r>
          </a:p>
        </p:txBody>
      </p:sp>
      <p:sp>
        <p:nvSpPr>
          <p:cNvPr id="27651" name="Rectangle 5"/>
          <p:cNvSpPr>
            <a:spLocks noGrp="1" noChangeArrowheads="1"/>
          </p:cNvSpPr>
          <p:nvPr>
            <p:ph type="title"/>
          </p:nvPr>
        </p:nvSpPr>
        <p:spPr/>
        <p:txBody>
          <a:bodyPr/>
          <a:lstStyle/>
          <a:p>
            <a:pPr algn="ctr" eaLnBrk="1" hangingPunct="1"/>
            <a:r>
              <a:rPr lang="en-US" b="1" smtClean="0"/>
              <a:t>Threaded Shaft with</a:t>
            </a:r>
            <a:br>
              <a:rPr lang="en-US" b="1" smtClean="0"/>
            </a:br>
            <a:r>
              <a:rPr lang="en-US" b="1" smtClean="0"/>
              <a:t>Service Induced Crack</a:t>
            </a:r>
          </a:p>
        </p:txBody>
      </p:sp>
      <p:pic>
        <p:nvPicPr>
          <p:cNvPr id="37896" name="Picture 8" descr="SE030white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 y="2371725"/>
            <a:ext cx="3886200"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9" descr="SE030flour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975" y="2333625"/>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 Box 10"/>
          <p:cNvSpPr txBox="1">
            <a:spLocks noChangeArrowheads="1"/>
          </p:cNvSpPr>
          <p:nvPr/>
        </p:nvSpPr>
        <p:spPr bwMode="auto">
          <a:xfrm>
            <a:off x="4741863" y="5186363"/>
            <a:ext cx="3668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2000" smtClean="0">
                <a:solidFill>
                  <a:srgbClr val="FFFFFF"/>
                </a:solidFill>
              </a:rPr>
              <a:t>Fluorescent, Wet Particle Method</a:t>
            </a:r>
            <a:r>
              <a:rPr lang="en-US" sz="2000" smtClean="0">
                <a:solidFill>
                  <a:srgbClr val="000000"/>
                </a:solidFill>
              </a:rPr>
              <a:t> </a:t>
            </a:r>
          </a:p>
        </p:txBody>
      </p:sp>
    </p:spTree>
    <p:extLst>
      <p:ext uri="{BB962C8B-B14F-4D97-AF65-F5344CB8AC3E}">
        <p14:creationId xmlns:p14="http://schemas.microsoft.com/office/powerpoint/2010/main" val="2157651211"/>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7896"/>
                                        </p:tgtEl>
                                        <p:attrNameLst>
                                          <p:attrName>style.visibility</p:attrName>
                                        </p:attrNameLst>
                                      </p:cBhvr>
                                      <p:to>
                                        <p:strVal val="visible"/>
                                      </p:to>
                                    </p:set>
                                    <p:anim calcmode="lin" valueType="num">
                                      <p:cBhvr additive="base">
                                        <p:cTn id="7" dur="500" fill="hold"/>
                                        <p:tgtEl>
                                          <p:spTgt spid="37896"/>
                                        </p:tgtEl>
                                        <p:attrNameLst>
                                          <p:attrName>ppt_x</p:attrName>
                                        </p:attrNameLst>
                                      </p:cBhvr>
                                      <p:tavLst>
                                        <p:tav tm="0">
                                          <p:val>
                                            <p:strVal val="0-#ppt_w/2"/>
                                          </p:val>
                                        </p:tav>
                                        <p:tav tm="100000">
                                          <p:val>
                                            <p:strVal val="#ppt_x"/>
                                          </p:val>
                                        </p:tav>
                                      </p:tavLst>
                                    </p:anim>
                                    <p:anim calcmode="lin" valueType="num">
                                      <p:cBhvr additive="base">
                                        <p:cTn id="8" dur="500" fill="hold"/>
                                        <p:tgtEl>
                                          <p:spTgt spid="3789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7897"/>
                                        </p:tgtEl>
                                        <p:attrNameLst>
                                          <p:attrName>style.visibility</p:attrName>
                                        </p:attrNameLst>
                                      </p:cBhvr>
                                      <p:to>
                                        <p:strVal val="visible"/>
                                      </p:to>
                                    </p:set>
                                    <p:anim calcmode="lin" valueType="num">
                                      <p:cBhvr additive="base">
                                        <p:cTn id="12" dur="500" fill="hold"/>
                                        <p:tgtEl>
                                          <p:spTgt spid="37897"/>
                                        </p:tgtEl>
                                        <p:attrNameLst>
                                          <p:attrName>ppt_x</p:attrName>
                                        </p:attrNameLst>
                                      </p:cBhvr>
                                      <p:tavLst>
                                        <p:tav tm="0">
                                          <p:val>
                                            <p:strVal val="0-#ppt_w/2"/>
                                          </p:val>
                                        </p:tav>
                                        <p:tav tm="100000">
                                          <p:val>
                                            <p:strVal val="#ppt_x"/>
                                          </p:val>
                                        </p:tav>
                                      </p:tavLst>
                                    </p:anim>
                                    <p:anim calcmode="lin" valueType="num">
                                      <p:cBhvr additive="base">
                                        <p:cTn id="13" dur="500" fill="hold"/>
                                        <p:tgtEl>
                                          <p:spTgt spid="3789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7898"/>
                                        </p:tgtEl>
                                        <p:attrNameLst>
                                          <p:attrName>style.visibility</p:attrName>
                                        </p:attrNameLst>
                                      </p:cBhvr>
                                      <p:to>
                                        <p:strVal val="visible"/>
                                      </p:to>
                                    </p:set>
                                    <p:anim calcmode="lin" valueType="num">
                                      <p:cBhvr additive="base">
                                        <p:cTn id="17" dur="500" fill="hold"/>
                                        <p:tgtEl>
                                          <p:spTgt spid="37898"/>
                                        </p:tgtEl>
                                        <p:attrNameLst>
                                          <p:attrName>ppt_x</p:attrName>
                                        </p:attrNameLst>
                                      </p:cBhvr>
                                      <p:tavLst>
                                        <p:tav tm="0">
                                          <p:val>
                                            <p:strVal val="0-#ppt_w/2"/>
                                          </p:val>
                                        </p:tav>
                                        <p:tav tm="100000">
                                          <p:val>
                                            <p:strVal val="#ppt_x"/>
                                          </p:val>
                                        </p:tav>
                                      </p:tavLst>
                                    </p:anim>
                                    <p:anim calcmode="lin" valueType="num">
                                      <p:cBhvr additive="base">
                                        <p:cTn id="18" dur="500" fill="hold"/>
                                        <p:tgtEl>
                                          <p:spTgt spid="378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b="1" smtClean="0"/>
              <a:t>Large Bolt with </a:t>
            </a:r>
            <a:br>
              <a:rPr lang="en-US" b="1" smtClean="0"/>
            </a:br>
            <a:r>
              <a:rPr lang="en-US" b="1" smtClean="0"/>
              <a:t>Service Induced Crack</a:t>
            </a:r>
          </a:p>
        </p:txBody>
      </p:sp>
      <p:pic>
        <p:nvPicPr>
          <p:cNvPr id="38917" name="Picture 5" descr="SE033white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228600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SE0332flour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925" y="2286000"/>
            <a:ext cx="39338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 Box 9"/>
          <p:cNvSpPr txBox="1">
            <a:spLocks noChangeArrowheads="1"/>
          </p:cNvSpPr>
          <p:nvPr/>
        </p:nvSpPr>
        <p:spPr bwMode="auto">
          <a:xfrm>
            <a:off x="4732338" y="5367338"/>
            <a:ext cx="3668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2000" smtClean="0">
                <a:solidFill>
                  <a:srgbClr val="FFFFFF"/>
                </a:solidFill>
              </a:rPr>
              <a:t>Fluorescent, Wet Particle Method</a:t>
            </a:r>
            <a:r>
              <a:rPr lang="en-US" sz="2000" smtClean="0">
                <a:solidFill>
                  <a:srgbClr val="000000"/>
                </a:solidFill>
              </a:rPr>
              <a:t> </a:t>
            </a:r>
          </a:p>
        </p:txBody>
      </p:sp>
    </p:spTree>
    <p:extLst>
      <p:ext uri="{BB962C8B-B14F-4D97-AF65-F5344CB8AC3E}">
        <p14:creationId xmlns:p14="http://schemas.microsoft.com/office/powerpoint/2010/main" val="238338606"/>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additive="base">
                                        <p:cTn id="7" dur="500" fill="hold"/>
                                        <p:tgtEl>
                                          <p:spTgt spid="38917"/>
                                        </p:tgtEl>
                                        <p:attrNameLst>
                                          <p:attrName>ppt_x</p:attrName>
                                        </p:attrNameLst>
                                      </p:cBhvr>
                                      <p:tavLst>
                                        <p:tav tm="0">
                                          <p:val>
                                            <p:strVal val="0-#ppt_w/2"/>
                                          </p:val>
                                        </p:tav>
                                        <p:tav tm="100000">
                                          <p:val>
                                            <p:strVal val="#ppt_x"/>
                                          </p:val>
                                        </p:tav>
                                      </p:tavLst>
                                    </p:anim>
                                    <p:anim calcmode="lin" valueType="num">
                                      <p:cBhvr additive="base">
                                        <p:cTn id="8" dur="500" fill="hold"/>
                                        <p:tgtEl>
                                          <p:spTgt spid="3891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8919"/>
                                        </p:tgtEl>
                                        <p:attrNameLst>
                                          <p:attrName>style.visibility</p:attrName>
                                        </p:attrNameLst>
                                      </p:cBhvr>
                                      <p:to>
                                        <p:strVal val="visible"/>
                                      </p:to>
                                    </p:set>
                                    <p:anim calcmode="lin" valueType="num">
                                      <p:cBhvr additive="base">
                                        <p:cTn id="12" dur="500" fill="hold"/>
                                        <p:tgtEl>
                                          <p:spTgt spid="38919"/>
                                        </p:tgtEl>
                                        <p:attrNameLst>
                                          <p:attrName>ppt_x</p:attrName>
                                        </p:attrNameLst>
                                      </p:cBhvr>
                                      <p:tavLst>
                                        <p:tav tm="0">
                                          <p:val>
                                            <p:strVal val="0-#ppt_w/2"/>
                                          </p:val>
                                        </p:tav>
                                        <p:tav tm="100000">
                                          <p:val>
                                            <p:strVal val="#ppt_x"/>
                                          </p:val>
                                        </p:tav>
                                      </p:tavLst>
                                    </p:anim>
                                    <p:anim calcmode="lin" valueType="num">
                                      <p:cBhvr additive="base">
                                        <p:cTn id="13" dur="500" fill="hold"/>
                                        <p:tgtEl>
                                          <p:spTgt spid="3891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8921"/>
                                        </p:tgtEl>
                                        <p:attrNameLst>
                                          <p:attrName>style.visibility</p:attrName>
                                        </p:attrNameLst>
                                      </p:cBhvr>
                                      <p:to>
                                        <p:strVal val="visible"/>
                                      </p:to>
                                    </p:set>
                                    <p:anim calcmode="lin" valueType="num">
                                      <p:cBhvr additive="base">
                                        <p:cTn id="17" dur="500" fill="hold"/>
                                        <p:tgtEl>
                                          <p:spTgt spid="38921"/>
                                        </p:tgtEl>
                                        <p:attrNameLst>
                                          <p:attrName>ppt_x</p:attrName>
                                        </p:attrNameLst>
                                      </p:cBhvr>
                                      <p:tavLst>
                                        <p:tav tm="0">
                                          <p:val>
                                            <p:strVal val="0-#ppt_w/2"/>
                                          </p:val>
                                        </p:tav>
                                        <p:tav tm="100000">
                                          <p:val>
                                            <p:strVal val="#ppt_x"/>
                                          </p:val>
                                        </p:tav>
                                      </p:tavLst>
                                    </p:anim>
                                    <p:anim calcmode="lin" valueType="num">
                                      <p:cBhvr additive="base">
                                        <p:cTn id="18" dur="500" fill="hold"/>
                                        <p:tgtEl>
                                          <p:spTgt spid="389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p:txBody>
          <a:bodyPr/>
          <a:lstStyle/>
          <a:p>
            <a:pPr algn="ctr" eaLnBrk="1" hangingPunct="1"/>
            <a:r>
              <a:rPr lang="en-US" b="1" smtClean="0"/>
              <a:t>Crank Shaft with </a:t>
            </a:r>
            <a:br>
              <a:rPr lang="en-US" b="1" smtClean="0"/>
            </a:br>
            <a:r>
              <a:rPr lang="en-US" b="1" smtClean="0"/>
              <a:t>Service Induced Crack Near Lube Hole</a:t>
            </a:r>
          </a:p>
        </p:txBody>
      </p:sp>
      <p:pic>
        <p:nvPicPr>
          <p:cNvPr id="39944" name="Picture 8" descr="crankwhite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6695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9" descr="crankflour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175" y="226695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Text Box 11"/>
          <p:cNvSpPr txBox="1">
            <a:spLocks noChangeArrowheads="1"/>
          </p:cNvSpPr>
          <p:nvPr/>
        </p:nvSpPr>
        <p:spPr bwMode="auto">
          <a:xfrm>
            <a:off x="4732338" y="5367338"/>
            <a:ext cx="3668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2000" smtClean="0">
                <a:solidFill>
                  <a:srgbClr val="FFFFFF"/>
                </a:solidFill>
              </a:rPr>
              <a:t>Fluorescent, Wet Particle Method</a:t>
            </a:r>
            <a:r>
              <a:rPr lang="en-US" sz="2000" smtClean="0">
                <a:solidFill>
                  <a:srgbClr val="000000"/>
                </a:solidFill>
              </a:rPr>
              <a:t> </a:t>
            </a:r>
          </a:p>
        </p:txBody>
      </p:sp>
    </p:spTree>
    <p:extLst>
      <p:ext uri="{BB962C8B-B14F-4D97-AF65-F5344CB8AC3E}">
        <p14:creationId xmlns:p14="http://schemas.microsoft.com/office/powerpoint/2010/main" val="3609538137"/>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9944"/>
                                        </p:tgtEl>
                                        <p:attrNameLst>
                                          <p:attrName>style.visibility</p:attrName>
                                        </p:attrNameLst>
                                      </p:cBhvr>
                                      <p:to>
                                        <p:strVal val="visible"/>
                                      </p:to>
                                    </p:set>
                                    <p:anim calcmode="lin" valueType="num">
                                      <p:cBhvr additive="base">
                                        <p:cTn id="7" dur="500" fill="hold"/>
                                        <p:tgtEl>
                                          <p:spTgt spid="39944"/>
                                        </p:tgtEl>
                                        <p:attrNameLst>
                                          <p:attrName>ppt_x</p:attrName>
                                        </p:attrNameLst>
                                      </p:cBhvr>
                                      <p:tavLst>
                                        <p:tav tm="0">
                                          <p:val>
                                            <p:strVal val="0-#ppt_w/2"/>
                                          </p:val>
                                        </p:tav>
                                        <p:tav tm="100000">
                                          <p:val>
                                            <p:strVal val="#ppt_x"/>
                                          </p:val>
                                        </p:tav>
                                      </p:tavLst>
                                    </p:anim>
                                    <p:anim calcmode="lin" valueType="num">
                                      <p:cBhvr additive="base">
                                        <p:cTn id="8" dur="500" fill="hold"/>
                                        <p:tgtEl>
                                          <p:spTgt spid="3994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9945"/>
                                        </p:tgtEl>
                                        <p:attrNameLst>
                                          <p:attrName>style.visibility</p:attrName>
                                        </p:attrNameLst>
                                      </p:cBhvr>
                                      <p:to>
                                        <p:strVal val="visible"/>
                                      </p:to>
                                    </p:set>
                                    <p:anim calcmode="lin" valueType="num">
                                      <p:cBhvr additive="base">
                                        <p:cTn id="12" dur="500" fill="hold"/>
                                        <p:tgtEl>
                                          <p:spTgt spid="39945"/>
                                        </p:tgtEl>
                                        <p:attrNameLst>
                                          <p:attrName>ppt_x</p:attrName>
                                        </p:attrNameLst>
                                      </p:cBhvr>
                                      <p:tavLst>
                                        <p:tav tm="0">
                                          <p:val>
                                            <p:strVal val="0-#ppt_w/2"/>
                                          </p:val>
                                        </p:tav>
                                        <p:tav tm="100000">
                                          <p:val>
                                            <p:strVal val="#ppt_x"/>
                                          </p:val>
                                        </p:tav>
                                      </p:tavLst>
                                    </p:anim>
                                    <p:anim calcmode="lin" valueType="num">
                                      <p:cBhvr additive="base">
                                        <p:cTn id="13" dur="500" fill="hold"/>
                                        <p:tgtEl>
                                          <p:spTgt spid="3994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9947"/>
                                        </p:tgtEl>
                                        <p:attrNameLst>
                                          <p:attrName>style.visibility</p:attrName>
                                        </p:attrNameLst>
                                      </p:cBhvr>
                                      <p:to>
                                        <p:strVal val="visible"/>
                                      </p:to>
                                    </p:set>
                                    <p:anim calcmode="lin" valueType="num">
                                      <p:cBhvr additive="base">
                                        <p:cTn id="17" dur="500" fill="hold"/>
                                        <p:tgtEl>
                                          <p:spTgt spid="39947"/>
                                        </p:tgtEl>
                                        <p:attrNameLst>
                                          <p:attrName>ppt_x</p:attrName>
                                        </p:attrNameLst>
                                      </p:cBhvr>
                                      <p:tavLst>
                                        <p:tav tm="0">
                                          <p:val>
                                            <p:strVal val="0-#ppt_w/2"/>
                                          </p:val>
                                        </p:tav>
                                        <p:tav tm="100000">
                                          <p:val>
                                            <p:strVal val="#ppt_x"/>
                                          </p:val>
                                        </p:tav>
                                      </p:tavLst>
                                    </p:anim>
                                    <p:anim calcmode="lin" valueType="num">
                                      <p:cBhvr additive="base">
                                        <p:cTn id="18" dur="500" fill="hold"/>
                                        <p:tgtEl>
                                          <p:spTgt spid="399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en-US" b="1" smtClean="0"/>
              <a:t>Lack of Fusion in SMAW Weld</a:t>
            </a:r>
          </a:p>
        </p:txBody>
      </p:sp>
      <p:sp>
        <p:nvSpPr>
          <p:cNvPr id="40963" name="Rectangle 3"/>
          <p:cNvSpPr>
            <a:spLocks noGrp="1" noChangeArrowheads="1"/>
          </p:cNvSpPr>
          <p:nvPr>
            <p:ph type="body" idx="1"/>
          </p:nvPr>
        </p:nvSpPr>
        <p:spPr>
          <a:xfrm>
            <a:off x="2371725" y="5095875"/>
            <a:ext cx="3429000" cy="476250"/>
          </a:xfrm>
        </p:spPr>
        <p:txBody>
          <a:bodyPr/>
          <a:lstStyle/>
          <a:p>
            <a:pPr eaLnBrk="1" hangingPunct="1">
              <a:buFont typeface="Wingdings" pitchFamily="2" charset="2"/>
              <a:buNone/>
            </a:pPr>
            <a:r>
              <a:rPr lang="en-US" sz="2000" smtClean="0">
                <a:solidFill>
                  <a:schemeClr val="hlink"/>
                </a:solidFill>
              </a:rPr>
              <a:t>Visible, Dry Powder Method</a:t>
            </a:r>
          </a:p>
        </p:txBody>
      </p:sp>
      <p:pic>
        <p:nvPicPr>
          <p:cNvPr id="40964" name="Picture 4" descr="TLOF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725" y="19431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5"/>
          <p:cNvSpPr txBox="1">
            <a:spLocks noChangeArrowheads="1"/>
          </p:cNvSpPr>
          <p:nvPr/>
        </p:nvSpPr>
        <p:spPr bwMode="auto">
          <a:xfrm>
            <a:off x="3714750" y="2060575"/>
            <a:ext cx="1417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mtClean="0">
                <a:solidFill>
                  <a:srgbClr val="000000"/>
                </a:solidFill>
              </a:rPr>
              <a:t>Indication</a:t>
            </a:r>
          </a:p>
        </p:txBody>
      </p:sp>
    </p:spTree>
    <p:extLst>
      <p:ext uri="{BB962C8B-B14F-4D97-AF65-F5344CB8AC3E}">
        <p14:creationId xmlns:p14="http://schemas.microsoft.com/office/powerpoint/2010/main" val="1060150164"/>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 fill="hold"/>
                                        <p:tgtEl>
                                          <p:spTgt spid="40964"/>
                                        </p:tgtEl>
                                        <p:attrNameLst>
                                          <p:attrName>ppt_x</p:attrName>
                                        </p:attrNameLst>
                                      </p:cBhvr>
                                      <p:tavLst>
                                        <p:tav tm="0">
                                          <p:val>
                                            <p:strVal val="0-#ppt_w/2"/>
                                          </p:val>
                                        </p:tav>
                                        <p:tav tm="100000">
                                          <p:val>
                                            <p:strVal val="#ppt_x"/>
                                          </p:val>
                                        </p:tav>
                                      </p:tavLst>
                                    </p:anim>
                                    <p:anim calcmode="lin" valueType="num">
                                      <p:cBhvr additive="base">
                                        <p:cTn id="8" dur="500" fill="hold"/>
                                        <p:tgtEl>
                                          <p:spTgt spid="4096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965"/>
                                        </p:tgtEl>
                                        <p:attrNameLst>
                                          <p:attrName>style.visibility</p:attrName>
                                        </p:attrNameLst>
                                      </p:cBhvr>
                                      <p:to>
                                        <p:strVal val="visible"/>
                                      </p:to>
                                    </p:set>
                                    <p:anim calcmode="lin" valueType="num">
                                      <p:cBhvr additive="base">
                                        <p:cTn id="12" dur="500" fill="hold"/>
                                        <p:tgtEl>
                                          <p:spTgt spid="40965"/>
                                        </p:tgtEl>
                                        <p:attrNameLst>
                                          <p:attrName>ppt_x</p:attrName>
                                        </p:attrNameLst>
                                      </p:cBhvr>
                                      <p:tavLst>
                                        <p:tav tm="0">
                                          <p:val>
                                            <p:strVal val="0-#ppt_w/2"/>
                                          </p:val>
                                        </p:tav>
                                        <p:tav tm="100000">
                                          <p:val>
                                            <p:strVal val="#ppt_x"/>
                                          </p:val>
                                        </p:tav>
                                      </p:tavLst>
                                    </p:anim>
                                    <p:anim calcmode="lin" valueType="num">
                                      <p:cBhvr additive="base">
                                        <p:cTn id="13" dur="500" fill="hold"/>
                                        <p:tgtEl>
                                          <p:spTgt spid="4096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0963">
                                            <p:txEl>
                                              <p:pRg st="0" end="0"/>
                                            </p:txEl>
                                          </p:spTgt>
                                        </p:tgtEl>
                                        <p:attrNameLst>
                                          <p:attrName>style.visibility</p:attrName>
                                        </p:attrNameLst>
                                      </p:cBhvr>
                                      <p:to>
                                        <p:strVal val="visible"/>
                                      </p:to>
                                    </p:set>
                                    <p:anim calcmode="lin" valueType="num">
                                      <p:cBhvr additive="base">
                                        <p:cTn id="1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advAuto="0"/>
      <p:bldP spid="4096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76194"/>
            <a:ext cx="3289935" cy="513715"/>
          </a:xfrm>
          <a:prstGeom prst="rect">
            <a:avLst/>
          </a:prstGeom>
        </p:spPr>
        <p:txBody>
          <a:bodyPr vert="horz" wrap="square" lIns="0" tIns="13335" rIns="0" bIns="0" rtlCol="0">
            <a:spAutoFit/>
          </a:bodyPr>
          <a:lstStyle/>
          <a:p>
            <a:pPr marL="12700">
              <a:lnSpc>
                <a:spcPct val="100000"/>
              </a:lnSpc>
              <a:spcBef>
                <a:spcPts val="105"/>
              </a:spcBef>
            </a:pPr>
            <a:r>
              <a:rPr sz="3200" b="1" dirty="0">
                <a:latin typeface="Times New Roman"/>
                <a:cs typeface="Times New Roman"/>
              </a:rPr>
              <a:t>Chemical</a:t>
            </a:r>
            <a:r>
              <a:rPr sz="3200" b="1" spc="-80" dirty="0">
                <a:latin typeface="Times New Roman"/>
                <a:cs typeface="Times New Roman"/>
              </a:rPr>
              <a:t> </a:t>
            </a:r>
            <a:r>
              <a:rPr sz="3200" b="1" dirty="0">
                <a:latin typeface="Times New Roman"/>
                <a:cs typeface="Times New Roman"/>
              </a:rPr>
              <a:t>Methods</a:t>
            </a:r>
            <a:endParaRPr sz="3200">
              <a:latin typeface="Times New Roman"/>
              <a:cs typeface="Times New Roman"/>
            </a:endParaRPr>
          </a:p>
        </p:txBody>
      </p:sp>
      <p:sp>
        <p:nvSpPr>
          <p:cNvPr id="3" name="object 3"/>
          <p:cNvSpPr txBox="1"/>
          <p:nvPr/>
        </p:nvSpPr>
        <p:spPr>
          <a:xfrm>
            <a:off x="535940" y="1511549"/>
            <a:ext cx="4588510" cy="4123054"/>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Lst>
            </a:pPr>
            <a:r>
              <a:rPr sz="2400" spc="-45" dirty="0">
                <a:latin typeface="Times New Roman"/>
                <a:cs typeface="Times New Roman"/>
              </a:rPr>
              <a:t>Vapour</a:t>
            </a:r>
            <a:r>
              <a:rPr sz="2400" dirty="0">
                <a:latin typeface="Times New Roman"/>
                <a:cs typeface="Times New Roman"/>
              </a:rPr>
              <a:t> Degreasing</a:t>
            </a:r>
            <a:endParaRPr sz="2400">
              <a:latin typeface="Times New Roman"/>
              <a:cs typeface="Times New Roman"/>
            </a:endParaRPr>
          </a:p>
          <a:p>
            <a:pPr marL="355600" indent="-343535">
              <a:lnSpc>
                <a:spcPct val="100000"/>
              </a:lnSpc>
              <a:spcBef>
                <a:spcPts val="2020"/>
              </a:spcBef>
              <a:buFont typeface="Arial"/>
              <a:buChar char="•"/>
              <a:tabLst>
                <a:tab pos="355600" algn="l"/>
                <a:tab pos="356235" algn="l"/>
              </a:tabLst>
            </a:pPr>
            <a:r>
              <a:rPr sz="2400" spc="-5" dirty="0">
                <a:latin typeface="Times New Roman"/>
                <a:cs typeface="Times New Roman"/>
              </a:rPr>
              <a:t>Hot </a:t>
            </a:r>
            <a:r>
              <a:rPr sz="2400" dirty="0">
                <a:latin typeface="Times New Roman"/>
                <a:cs typeface="Times New Roman"/>
              </a:rPr>
              <a:t>Solvent</a:t>
            </a:r>
            <a:r>
              <a:rPr sz="2400" spc="-30" dirty="0">
                <a:latin typeface="Times New Roman"/>
                <a:cs typeface="Times New Roman"/>
              </a:rPr>
              <a:t> </a:t>
            </a:r>
            <a:r>
              <a:rPr sz="2400" dirty="0">
                <a:latin typeface="Times New Roman"/>
                <a:cs typeface="Times New Roman"/>
              </a:rPr>
              <a:t>Degreasing</a:t>
            </a:r>
            <a:endParaRPr sz="2400">
              <a:latin typeface="Times New Roman"/>
              <a:cs typeface="Times New Roman"/>
            </a:endParaRPr>
          </a:p>
          <a:p>
            <a:pPr marL="355600" indent="-343535">
              <a:lnSpc>
                <a:spcPct val="100000"/>
              </a:lnSpc>
              <a:spcBef>
                <a:spcPts val="2014"/>
              </a:spcBef>
              <a:buFont typeface="Arial"/>
              <a:buChar char="•"/>
              <a:tabLst>
                <a:tab pos="355600" algn="l"/>
                <a:tab pos="356235" algn="l"/>
              </a:tabLst>
            </a:pPr>
            <a:r>
              <a:rPr sz="2400" dirty="0">
                <a:latin typeface="Times New Roman"/>
                <a:cs typeface="Times New Roman"/>
              </a:rPr>
              <a:t>Cold solvent</a:t>
            </a:r>
            <a:r>
              <a:rPr sz="2400" spc="-35" dirty="0">
                <a:latin typeface="Times New Roman"/>
                <a:cs typeface="Times New Roman"/>
              </a:rPr>
              <a:t> </a:t>
            </a:r>
            <a:r>
              <a:rPr sz="2400" dirty="0">
                <a:latin typeface="Times New Roman"/>
                <a:cs typeface="Times New Roman"/>
              </a:rPr>
              <a:t>Degreasing</a:t>
            </a:r>
            <a:endParaRPr sz="2400">
              <a:latin typeface="Times New Roman"/>
              <a:cs typeface="Times New Roman"/>
            </a:endParaRPr>
          </a:p>
          <a:p>
            <a:pPr marL="355600" indent="-343535">
              <a:lnSpc>
                <a:spcPct val="100000"/>
              </a:lnSpc>
              <a:spcBef>
                <a:spcPts val="2014"/>
              </a:spcBef>
              <a:buFont typeface="Arial"/>
              <a:buChar char="•"/>
              <a:tabLst>
                <a:tab pos="355600" algn="l"/>
                <a:tab pos="356235" algn="l"/>
              </a:tabLst>
            </a:pPr>
            <a:r>
              <a:rPr sz="2400" dirty="0">
                <a:latin typeface="Times New Roman"/>
                <a:cs typeface="Times New Roman"/>
              </a:rPr>
              <a:t>Solvent </a:t>
            </a:r>
            <a:r>
              <a:rPr sz="2400" spc="-5" dirty="0">
                <a:latin typeface="Times New Roman"/>
                <a:cs typeface="Times New Roman"/>
              </a:rPr>
              <a:t>materials </a:t>
            </a:r>
            <a:r>
              <a:rPr sz="2400" dirty="0">
                <a:latin typeface="Times New Roman"/>
                <a:cs typeface="Times New Roman"/>
              </a:rPr>
              <a:t>with</a:t>
            </a:r>
            <a:r>
              <a:rPr sz="2400" spc="-55" dirty="0">
                <a:latin typeface="Times New Roman"/>
                <a:cs typeface="Times New Roman"/>
              </a:rPr>
              <a:t> </a:t>
            </a:r>
            <a:r>
              <a:rPr sz="2400" spc="-5" dirty="0">
                <a:latin typeface="Times New Roman"/>
                <a:cs typeface="Times New Roman"/>
              </a:rPr>
              <a:t>Emulsifiers</a:t>
            </a:r>
            <a:endParaRPr sz="2400">
              <a:latin typeface="Times New Roman"/>
              <a:cs typeface="Times New Roman"/>
            </a:endParaRPr>
          </a:p>
          <a:p>
            <a:pPr marL="355600" indent="-343535">
              <a:lnSpc>
                <a:spcPct val="100000"/>
              </a:lnSpc>
              <a:spcBef>
                <a:spcPts val="2020"/>
              </a:spcBef>
              <a:buFont typeface="Arial"/>
              <a:buChar char="•"/>
              <a:tabLst>
                <a:tab pos="355600" algn="l"/>
                <a:tab pos="356235" algn="l"/>
              </a:tabLst>
            </a:pPr>
            <a:r>
              <a:rPr sz="2400" dirty="0">
                <a:latin typeface="Times New Roman"/>
                <a:cs typeface="Times New Roman"/>
              </a:rPr>
              <a:t>Acid / Alkaline</a:t>
            </a:r>
            <a:r>
              <a:rPr sz="2400" spc="-180" dirty="0">
                <a:latin typeface="Times New Roman"/>
                <a:cs typeface="Times New Roman"/>
              </a:rPr>
              <a:t> </a:t>
            </a:r>
            <a:r>
              <a:rPr sz="2400" dirty="0">
                <a:latin typeface="Times New Roman"/>
                <a:cs typeface="Times New Roman"/>
              </a:rPr>
              <a:t>Cleaning</a:t>
            </a:r>
            <a:endParaRPr sz="2400">
              <a:latin typeface="Times New Roman"/>
              <a:cs typeface="Times New Roman"/>
            </a:endParaRPr>
          </a:p>
          <a:p>
            <a:pPr marL="355600" indent="-343535">
              <a:lnSpc>
                <a:spcPct val="100000"/>
              </a:lnSpc>
              <a:spcBef>
                <a:spcPts val="2014"/>
              </a:spcBef>
              <a:buFont typeface="Arial"/>
              <a:buChar char="•"/>
              <a:tabLst>
                <a:tab pos="355600" algn="l"/>
                <a:tab pos="356235" algn="l"/>
              </a:tabLst>
            </a:pPr>
            <a:r>
              <a:rPr sz="2400" dirty="0">
                <a:latin typeface="Times New Roman"/>
                <a:cs typeface="Times New Roman"/>
              </a:rPr>
              <a:t>Steam</a:t>
            </a:r>
            <a:r>
              <a:rPr sz="2400" spc="-25" dirty="0">
                <a:latin typeface="Times New Roman"/>
                <a:cs typeface="Times New Roman"/>
              </a:rPr>
              <a:t> </a:t>
            </a:r>
            <a:r>
              <a:rPr sz="2400" dirty="0">
                <a:latin typeface="Times New Roman"/>
                <a:cs typeface="Times New Roman"/>
              </a:rPr>
              <a:t>cleaning</a:t>
            </a:r>
            <a:endParaRPr sz="2400">
              <a:latin typeface="Times New Roman"/>
              <a:cs typeface="Times New Roman"/>
            </a:endParaRPr>
          </a:p>
          <a:p>
            <a:pPr marL="355600" indent="-343535">
              <a:lnSpc>
                <a:spcPct val="100000"/>
              </a:lnSpc>
              <a:spcBef>
                <a:spcPts val="2020"/>
              </a:spcBef>
              <a:buFont typeface="Arial"/>
              <a:buChar char="•"/>
              <a:tabLst>
                <a:tab pos="355600" algn="l"/>
                <a:tab pos="356235" algn="l"/>
              </a:tabLst>
            </a:pPr>
            <a:r>
              <a:rPr sz="2400" dirty="0">
                <a:latin typeface="Times New Roman"/>
                <a:cs typeface="Times New Roman"/>
              </a:rPr>
              <a:t>Paint</a:t>
            </a:r>
            <a:r>
              <a:rPr sz="2400" spc="-20" dirty="0">
                <a:latin typeface="Times New Roman"/>
                <a:cs typeface="Times New Roman"/>
              </a:rPr>
              <a:t> </a:t>
            </a:r>
            <a:r>
              <a:rPr sz="2400" spc="-5" dirty="0">
                <a:latin typeface="Times New Roman"/>
                <a:cs typeface="Times New Roman"/>
              </a:rPr>
              <a:t>Removal</a:t>
            </a:r>
            <a:endParaRPr sz="2400">
              <a:latin typeface="Times New Roman"/>
              <a:cs typeface="Times New Roman"/>
            </a:endParaRPr>
          </a:p>
        </p:txBody>
      </p:sp>
    </p:spTree>
    <p:extLst>
      <p:ext uri="{BB962C8B-B14F-4D97-AF65-F5344CB8AC3E}">
        <p14:creationId xmlns:p14="http://schemas.microsoft.com/office/powerpoint/2010/main" val="20228931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r>
              <a:rPr lang="en-US" b="1" smtClean="0"/>
              <a:t>Toe Crack in SMAW Weld</a:t>
            </a:r>
          </a:p>
        </p:txBody>
      </p:sp>
      <p:pic>
        <p:nvPicPr>
          <p:cNvPr id="41988" name="Picture 4" descr="toecrack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75" y="201930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5"/>
          <p:cNvSpPr>
            <a:spLocks noGrp="1" noChangeArrowheads="1"/>
          </p:cNvSpPr>
          <p:nvPr>
            <p:ph type="body" idx="1"/>
          </p:nvPr>
        </p:nvSpPr>
        <p:spPr>
          <a:xfrm>
            <a:off x="2162175" y="5562600"/>
            <a:ext cx="3495675" cy="476250"/>
          </a:xfrm>
          <a:noFill/>
        </p:spPr>
        <p:txBody>
          <a:bodyPr/>
          <a:lstStyle/>
          <a:p>
            <a:pPr eaLnBrk="1" hangingPunct="1">
              <a:buFont typeface="Wingdings" pitchFamily="2" charset="2"/>
              <a:buNone/>
            </a:pPr>
            <a:r>
              <a:rPr lang="en-US" sz="2000" smtClean="0">
                <a:solidFill>
                  <a:schemeClr val="hlink"/>
                </a:solidFill>
              </a:rPr>
              <a:t>Visible, Dry Powder Method</a:t>
            </a:r>
          </a:p>
        </p:txBody>
      </p:sp>
    </p:spTree>
    <p:extLst>
      <p:ext uri="{BB962C8B-B14F-4D97-AF65-F5344CB8AC3E}">
        <p14:creationId xmlns:p14="http://schemas.microsoft.com/office/powerpoint/2010/main" val="2773663875"/>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additive="base">
                                        <p:cTn id="7" dur="500" fill="hold"/>
                                        <p:tgtEl>
                                          <p:spTgt spid="41988"/>
                                        </p:tgtEl>
                                        <p:attrNameLst>
                                          <p:attrName>ppt_x</p:attrName>
                                        </p:attrNameLst>
                                      </p:cBhvr>
                                      <p:tavLst>
                                        <p:tav tm="0">
                                          <p:val>
                                            <p:strVal val="0-#ppt_w/2"/>
                                          </p:val>
                                        </p:tav>
                                        <p:tav tm="100000">
                                          <p:val>
                                            <p:strVal val="#ppt_x"/>
                                          </p:val>
                                        </p:tav>
                                      </p:tavLst>
                                    </p:anim>
                                    <p:anim calcmode="lin" valueType="num">
                                      <p:cBhvr additive="base">
                                        <p:cTn id="8" dur="500" fill="hold"/>
                                        <p:tgtEl>
                                          <p:spTgt spid="419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1989">
                                            <p:txEl>
                                              <p:pRg st="0" end="0"/>
                                            </p:txEl>
                                          </p:spTgt>
                                        </p:tgtEl>
                                        <p:attrNameLst>
                                          <p:attrName>style.visibility</p:attrName>
                                        </p:attrNameLst>
                                      </p:cBhvr>
                                      <p:to>
                                        <p:strVal val="visible"/>
                                      </p:to>
                                    </p:set>
                                    <p:anim calcmode="lin" valueType="num">
                                      <p:cBhvr additive="base">
                                        <p:cTn id="12" dur="500" fill="hold"/>
                                        <p:tgtEl>
                                          <p:spTgt spid="4198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198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uild="p" autoUpdateAnimBg="0" advAuto="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en-US" b="1" smtClean="0"/>
              <a:t>Throat and Toe Cracks in </a:t>
            </a:r>
            <a:br>
              <a:rPr lang="en-US" b="1" smtClean="0"/>
            </a:br>
            <a:r>
              <a:rPr lang="en-US" b="1" smtClean="0"/>
              <a:t>Partially Ground Weld</a:t>
            </a:r>
          </a:p>
        </p:txBody>
      </p:sp>
      <p:pic>
        <p:nvPicPr>
          <p:cNvPr id="43012" name="Picture 4" descr="LOF&amp;crack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812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5"/>
          <p:cNvSpPr>
            <a:spLocks noGrp="1" noChangeArrowheads="1"/>
          </p:cNvSpPr>
          <p:nvPr>
            <p:ph type="body" idx="1"/>
          </p:nvPr>
        </p:nvSpPr>
        <p:spPr>
          <a:xfrm>
            <a:off x="2200275" y="5438775"/>
            <a:ext cx="3419475" cy="476250"/>
          </a:xfrm>
          <a:noFill/>
        </p:spPr>
        <p:txBody>
          <a:bodyPr/>
          <a:lstStyle/>
          <a:p>
            <a:pPr eaLnBrk="1" hangingPunct="1">
              <a:buFont typeface="Wingdings" pitchFamily="2" charset="2"/>
              <a:buNone/>
            </a:pPr>
            <a:r>
              <a:rPr lang="en-US" sz="2000" smtClean="0">
                <a:solidFill>
                  <a:schemeClr val="hlink"/>
                </a:solidFill>
              </a:rPr>
              <a:t>Visible, Dry Powder Method</a:t>
            </a:r>
          </a:p>
        </p:txBody>
      </p:sp>
    </p:spTree>
    <p:extLst>
      <p:ext uri="{BB962C8B-B14F-4D97-AF65-F5344CB8AC3E}">
        <p14:creationId xmlns:p14="http://schemas.microsoft.com/office/powerpoint/2010/main" val="3564204331"/>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0-#ppt_w/2"/>
                                          </p:val>
                                        </p:tav>
                                        <p:tav tm="100000">
                                          <p:val>
                                            <p:strVal val="#ppt_x"/>
                                          </p:val>
                                        </p:tav>
                                      </p:tavLst>
                                    </p:anim>
                                    <p:anim calcmode="lin" valueType="num">
                                      <p:cBhvr additive="base">
                                        <p:cTn id="8" dur="500" fill="hold"/>
                                        <p:tgtEl>
                                          <p:spTgt spid="4301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3013">
                                            <p:txEl>
                                              <p:pRg st="0" end="0"/>
                                            </p:txEl>
                                          </p:spTgt>
                                        </p:tgtEl>
                                        <p:attrNameLst>
                                          <p:attrName>style.visibility</p:attrName>
                                        </p:attrNameLst>
                                      </p:cBhvr>
                                      <p:to>
                                        <p:strVal val="visible"/>
                                      </p:to>
                                    </p:set>
                                    <p:anim calcmode="lin" valueType="num">
                                      <p:cBhvr additive="base">
                                        <p:cTn id="12" dur="500" fill="hold"/>
                                        <p:tgtEl>
                                          <p:spTgt spid="4301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30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autoUpdateAnimBg="0" advAuto="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en-US" b="1" smtClean="0"/>
              <a:t>Demagnetization</a:t>
            </a:r>
          </a:p>
        </p:txBody>
      </p:sp>
      <p:sp>
        <p:nvSpPr>
          <p:cNvPr id="91139" name="Rectangle 3"/>
          <p:cNvSpPr>
            <a:spLocks noGrp="1" noChangeArrowheads="1"/>
          </p:cNvSpPr>
          <p:nvPr>
            <p:ph type="body" idx="1"/>
          </p:nvPr>
        </p:nvSpPr>
        <p:spPr>
          <a:xfrm>
            <a:off x="647700" y="1676400"/>
            <a:ext cx="7772400" cy="4114800"/>
          </a:xfrm>
        </p:spPr>
        <p:txBody>
          <a:bodyPr/>
          <a:lstStyle/>
          <a:p>
            <a:pPr eaLnBrk="1" hangingPunct="1">
              <a:lnSpc>
                <a:spcPct val="80000"/>
              </a:lnSpc>
              <a:spcBef>
                <a:spcPct val="40000"/>
              </a:spcBef>
              <a:buClr>
                <a:schemeClr val="hlink"/>
              </a:buClr>
              <a:buSzPct val="150000"/>
              <a:buFontTx/>
              <a:buChar char="•"/>
            </a:pPr>
            <a:r>
              <a:rPr lang="en-US" sz="2400" b="1" smtClean="0">
                <a:solidFill>
                  <a:schemeClr val="hlink"/>
                </a:solidFill>
              </a:rPr>
              <a:t>Parts inspected by the magnetic particle method may sometimes have an objectionable residual magnetic field that may interfere with subsequent manufacturing operations or service of the component.</a:t>
            </a:r>
          </a:p>
          <a:p>
            <a:pPr eaLnBrk="1" hangingPunct="1">
              <a:lnSpc>
                <a:spcPct val="80000"/>
              </a:lnSpc>
              <a:spcBef>
                <a:spcPct val="40000"/>
              </a:spcBef>
              <a:buClr>
                <a:schemeClr val="hlink"/>
              </a:buClr>
              <a:buSzPct val="150000"/>
              <a:buFontTx/>
              <a:buChar char="•"/>
            </a:pPr>
            <a:r>
              <a:rPr lang="en-US" sz="2400" b="1" smtClean="0">
                <a:solidFill>
                  <a:schemeClr val="hlink"/>
                </a:solidFill>
              </a:rPr>
              <a:t>Possible reasons for demagnetization include:</a:t>
            </a:r>
          </a:p>
          <a:p>
            <a:pPr lvl="1" eaLnBrk="1" hangingPunct="1">
              <a:lnSpc>
                <a:spcPct val="80000"/>
              </a:lnSpc>
              <a:spcBef>
                <a:spcPct val="40000"/>
              </a:spcBef>
              <a:buClr>
                <a:schemeClr val="hlink"/>
              </a:buClr>
              <a:buSzTx/>
              <a:buFont typeface="Arial" charset="0"/>
              <a:buChar char="–"/>
            </a:pPr>
            <a:r>
              <a:rPr lang="en-US" sz="2400" b="1" smtClean="0">
                <a:solidFill>
                  <a:schemeClr val="hlink"/>
                </a:solidFill>
              </a:rPr>
              <a:t>May interfere with welding and/or machining operations</a:t>
            </a:r>
          </a:p>
          <a:p>
            <a:pPr lvl="1" eaLnBrk="1" hangingPunct="1">
              <a:lnSpc>
                <a:spcPct val="80000"/>
              </a:lnSpc>
              <a:spcBef>
                <a:spcPct val="40000"/>
              </a:spcBef>
              <a:buClr>
                <a:schemeClr val="hlink"/>
              </a:buClr>
              <a:buSzTx/>
              <a:buFont typeface="Arial" charset="0"/>
              <a:buChar char="–"/>
            </a:pPr>
            <a:r>
              <a:rPr lang="en-US" sz="2400" b="1" smtClean="0">
                <a:solidFill>
                  <a:schemeClr val="hlink"/>
                </a:solidFill>
              </a:rPr>
              <a:t>Can effect gauges that are sensitive to magnetic fields if placed in close proximity.</a:t>
            </a:r>
          </a:p>
          <a:p>
            <a:pPr lvl="1" eaLnBrk="1" hangingPunct="1">
              <a:lnSpc>
                <a:spcPct val="80000"/>
              </a:lnSpc>
              <a:spcBef>
                <a:spcPct val="40000"/>
              </a:spcBef>
              <a:buClr>
                <a:schemeClr val="hlink"/>
              </a:buClr>
              <a:buSzTx/>
              <a:buFont typeface="Arial" charset="0"/>
              <a:buChar char="–"/>
            </a:pPr>
            <a:r>
              <a:rPr lang="en-US" sz="2400" b="1" smtClean="0">
                <a:solidFill>
                  <a:schemeClr val="hlink"/>
                </a:solidFill>
              </a:rPr>
              <a:t>Abrasive particles may adhere to components surface and cause and increase in wear to engines components, gears, bearings etc. </a:t>
            </a:r>
          </a:p>
        </p:txBody>
      </p:sp>
    </p:spTree>
    <p:extLst>
      <p:ext uri="{BB962C8B-B14F-4D97-AF65-F5344CB8AC3E}">
        <p14:creationId xmlns:p14="http://schemas.microsoft.com/office/powerpoint/2010/main" val="2449216315"/>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strips(downRight)">
                                      <p:cBhvr>
                                        <p:cTn id="7" dur="500"/>
                                        <p:tgtEl>
                                          <p:spTgt spid="91139">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animEffect transition="in" filter="strips(downRight)">
                                      <p:cBhvr>
                                        <p:cTn id="11" dur="500"/>
                                        <p:tgtEl>
                                          <p:spTgt spid="91139">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animEffect transition="in" filter="strips(downRight)">
                                      <p:cBhvr>
                                        <p:cTn id="15" dur="500"/>
                                        <p:tgtEl>
                                          <p:spTgt spid="91139">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animEffect transition="in" filter="strips(downRight)">
                                      <p:cBhvr>
                                        <p:cTn id="19" dur="500"/>
                                        <p:tgtEl>
                                          <p:spTgt spid="91139">
                                            <p:txEl>
                                              <p:pRg st="3" end="3"/>
                                            </p:txEl>
                                          </p:spTgt>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91139">
                                            <p:txEl>
                                              <p:pRg st="4" end="4"/>
                                            </p:txEl>
                                          </p:spTgt>
                                        </p:tgtEl>
                                        <p:attrNameLst>
                                          <p:attrName>style.visibility</p:attrName>
                                        </p:attrNameLst>
                                      </p:cBhvr>
                                      <p:to>
                                        <p:strVal val="visible"/>
                                      </p:to>
                                    </p:set>
                                    <p:animEffect transition="in" filter="strips(downRight)">
                                      <p:cBhvr>
                                        <p:cTn id="23" dur="500"/>
                                        <p:tgtEl>
                                          <p:spTgt spid="911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bldLvl="2"/>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en-US" b="1" smtClean="0"/>
              <a:t>Demagnetization (Cont.)</a:t>
            </a:r>
          </a:p>
        </p:txBody>
      </p:sp>
      <p:sp>
        <p:nvSpPr>
          <p:cNvPr id="62467" name="Rectangle 3"/>
          <p:cNvSpPr>
            <a:spLocks noGrp="1" noChangeArrowheads="1"/>
          </p:cNvSpPr>
          <p:nvPr>
            <p:ph type="body" sz="half" idx="1"/>
          </p:nvPr>
        </p:nvSpPr>
        <p:spPr>
          <a:xfrm>
            <a:off x="638175" y="1714500"/>
            <a:ext cx="7772400" cy="4114800"/>
          </a:xfrm>
        </p:spPr>
        <p:txBody>
          <a:bodyPr/>
          <a:lstStyle/>
          <a:p>
            <a:pPr eaLnBrk="1" hangingPunct="1">
              <a:lnSpc>
                <a:spcPct val="80000"/>
              </a:lnSpc>
              <a:spcBef>
                <a:spcPct val="40000"/>
              </a:spcBef>
              <a:buClr>
                <a:schemeClr val="hlink"/>
              </a:buClr>
              <a:buSzTx/>
              <a:buFontTx/>
              <a:buChar char="•"/>
            </a:pPr>
            <a:r>
              <a:rPr lang="en-US" sz="2400" b="1" smtClean="0">
                <a:solidFill>
                  <a:schemeClr val="hlink"/>
                </a:solidFill>
              </a:rPr>
              <a:t>Demagnetization requires that the residual magnetic field is reversed and reduced by the inspector.</a:t>
            </a:r>
          </a:p>
          <a:p>
            <a:pPr eaLnBrk="1" hangingPunct="1">
              <a:lnSpc>
                <a:spcPct val="80000"/>
              </a:lnSpc>
              <a:spcBef>
                <a:spcPct val="40000"/>
              </a:spcBef>
              <a:buClr>
                <a:schemeClr val="hlink"/>
              </a:buClr>
              <a:buSzTx/>
              <a:buFontTx/>
              <a:buChar char="•"/>
            </a:pPr>
            <a:r>
              <a:rPr lang="en-US" sz="2400" b="1" smtClean="0">
                <a:solidFill>
                  <a:schemeClr val="hlink"/>
                </a:solidFill>
              </a:rPr>
              <a:t>This process will scramble the magnetic domains and reduce the strength of the residual field to an acceptable level.</a:t>
            </a:r>
          </a:p>
        </p:txBody>
      </p:sp>
      <p:grpSp>
        <p:nvGrpSpPr>
          <p:cNvPr id="2" name="Group 30"/>
          <p:cNvGrpSpPr>
            <a:grpSpLocks/>
          </p:cNvGrpSpPr>
          <p:nvPr/>
        </p:nvGrpSpPr>
        <p:grpSpPr bwMode="auto">
          <a:xfrm>
            <a:off x="5038725" y="4581525"/>
            <a:ext cx="2857500" cy="995363"/>
            <a:chOff x="1104" y="3438"/>
            <a:chExt cx="1584" cy="428"/>
          </a:xfrm>
        </p:grpSpPr>
        <p:sp>
          <p:nvSpPr>
            <p:cNvPr id="34847" name="Rectangle 31"/>
            <p:cNvSpPr>
              <a:spLocks noChangeArrowheads="1"/>
            </p:cNvSpPr>
            <p:nvPr/>
          </p:nvSpPr>
          <p:spPr bwMode="auto">
            <a:xfrm>
              <a:off x="1146" y="3438"/>
              <a:ext cx="1500" cy="264"/>
            </a:xfrm>
            <a:prstGeom prst="rect">
              <a:avLst/>
            </a:prstGeom>
            <a:solidFill>
              <a:schemeClr val="accent1"/>
            </a:solidFill>
            <a:ln w="28575">
              <a:solidFill>
                <a:srgbClr val="777777"/>
              </a:solidFill>
              <a:miter lim="800000"/>
              <a:headEnd/>
              <a:tailEnd/>
            </a:ln>
          </p:spPr>
          <p:txBody>
            <a:bodyPr anchor="ctr">
              <a:spAutoFit/>
            </a:bodyP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34848" name="Freeform 32"/>
            <p:cNvSpPr>
              <a:spLocks/>
            </p:cNvSpPr>
            <p:nvPr/>
          </p:nvSpPr>
          <p:spPr bwMode="auto">
            <a:xfrm>
              <a:off x="1150" y="3445"/>
              <a:ext cx="266" cy="156"/>
            </a:xfrm>
            <a:custGeom>
              <a:avLst/>
              <a:gdLst>
                <a:gd name="T0" fmla="*/ 147 w 358"/>
                <a:gd name="T1" fmla="*/ 0 h 256"/>
                <a:gd name="T2" fmla="*/ 132 w 358"/>
                <a:gd name="T3" fmla="*/ 12 h 256"/>
                <a:gd name="T4" fmla="*/ 127 w 358"/>
                <a:gd name="T5" fmla="*/ 20 h 256"/>
                <a:gd name="T6" fmla="*/ 129 w 358"/>
                <a:gd name="T7" fmla="*/ 33 h 256"/>
                <a:gd name="T8" fmla="*/ 127 w 358"/>
                <a:gd name="T9" fmla="*/ 46 h 256"/>
                <a:gd name="T10" fmla="*/ 81 w 358"/>
                <a:gd name="T11" fmla="*/ 58 h 256"/>
                <a:gd name="T12" fmla="*/ 53 w 358"/>
                <a:gd name="T13" fmla="*/ 53 h 256"/>
                <a:gd name="T14" fmla="*/ 36 w 358"/>
                <a:gd name="T15" fmla="*/ 51 h 256"/>
                <a:gd name="T16" fmla="*/ 7 w 358"/>
                <a:gd name="T17" fmla="*/ 52 h 256"/>
                <a:gd name="T18" fmla="*/ 0 w 358"/>
                <a:gd name="T19" fmla="*/ 54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8"/>
                <a:gd name="T31" fmla="*/ 0 h 256"/>
                <a:gd name="T32" fmla="*/ 358 w 358"/>
                <a:gd name="T33" fmla="*/ 256 h 2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8" h="256">
                  <a:moveTo>
                    <a:pt x="358" y="0"/>
                  </a:moveTo>
                  <a:cubicBezTo>
                    <a:pt x="336" y="7"/>
                    <a:pt x="327" y="31"/>
                    <a:pt x="320" y="53"/>
                  </a:cubicBezTo>
                  <a:cubicBezTo>
                    <a:pt x="316" y="64"/>
                    <a:pt x="310" y="85"/>
                    <a:pt x="310" y="85"/>
                  </a:cubicBezTo>
                  <a:cubicBezTo>
                    <a:pt x="312" y="105"/>
                    <a:pt x="315" y="124"/>
                    <a:pt x="315" y="144"/>
                  </a:cubicBezTo>
                  <a:cubicBezTo>
                    <a:pt x="315" y="163"/>
                    <a:pt x="315" y="183"/>
                    <a:pt x="310" y="202"/>
                  </a:cubicBezTo>
                  <a:cubicBezTo>
                    <a:pt x="299" y="240"/>
                    <a:pt x="227" y="245"/>
                    <a:pt x="198" y="256"/>
                  </a:cubicBezTo>
                  <a:cubicBezTo>
                    <a:pt x="155" y="249"/>
                    <a:pt x="161" y="246"/>
                    <a:pt x="128" y="234"/>
                  </a:cubicBezTo>
                  <a:cubicBezTo>
                    <a:pt x="114" y="229"/>
                    <a:pt x="86" y="224"/>
                    <a:pt x="86" y="224"/>
                  </a:cubicBezTo>
                  <a:cubicBezTo>
                    <a:pt x="63" y="226"/>
                    <a:pt x="39" y="225"/>
                    <a:pt x="16" y="229"/>
                  </a:cubicBezTo>
                  <a:cubicBezTo>
                    <a:pt x="10" y="230"/>
                    <a:pt x="0" y="240"/>
                    <a:pt x="0" y="240"/>
                  </a:cubicBezTo>
                </a:path>
              </a:pathLst>
            </a:custGeom>
            <a:solidFill>
              <a:schemeClr val="accent1"/>
            </a:solidFill>
            <a:ln w="19050">
              <a:solidFill>
                <a:srgbClr val="777777"/>
              </a:solidFill>
              <a:round/>
              <a:headEnd/>
              <a:tailEnd/>
            </a:ln>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4849" name="Freeform 33"/>
            <p:cNvSpPr>
              <a:spLocks/>
            </p:cNvSpPr>
            <p:nvPr/>
          </p:nvSpPr>
          <p:spPr bwMode="auto">
            <a:xfrm>
              <a:off x="1384" y="3555"/>
              <a:ext cx="250" cy="144"/>
            </a:xfrm>
            <a:custGeom>
              <a:avLst/>
              <a:gdLst>
                <a:gd name="T0" fmla="*/ 0 w 347"/>
                <a:gd name="T1" fmla="*/ 0 h 272"/>
                <a:gd name="T2" fmla="*/ 26 w 347"/>
                <a:gd name="T3" fmla="*/ 3 h 272"/>
                <a:gd name="T4" fmla="*/ 68 w 347"/>
                <a:gd name="T5" fmla="*/ 17 h 272"/>
                <a:gd name="T6" fmla="*/ 110 w 347"/>
                <a:gd name="T7" fmla="*/ 34 h 272"/>
                <a:gd name="T8" fmla="*/ 130 w 347"/>
                <a:gd name="T9" fmla="*/ 40 h 272"/>
                <a:gd name="T10" fmla="*/ 0 60000 65536"/>
                <a:gd name="T11" fmla="*/ 0 60000 65536"/>
                <a:gd name="T12" fmla="*/ 0 60000 65536"/>
                <a:gd name="T13" fmla="*/ 0 60000 65536"/>
                <a:gd name="T14" fmla="*/ 0 60000 65536"/>
                <a:gd name="T15" fmla="*/ 0 w 347"/>
                <a:gd name="T16" fmla="*/ 0 h 272"/>
                <a:gd name="T17" fmla="*/ 347 w 347"/>
                <a:gd name="T18" fmla="*/ 272 h 272"/>
              </a:gdLst>
              <a:ahLst/>
              <a:cxnLst>
                <a:cxn ang="T10">
                  <a:pos x="T0" y="T1"/>
                </a:cxn>
                <a:cxn ang="T11">
                  <a:pos x="T2" y="T3"/>
                </a:cxn>
                <a:cxn ang="T12">
                  <a:pos x="T4" y="T5"/>
                </a:cxn>
                <a:cxn ang="T13">
                  <a:pos x="T6" y="T7"/>
                </a:cxn>
                <a:cxn ang="T14">
                  <a:pos x="T8" y="T9"/>
                </a:cxn>
              </a:cxnLst>
              <a:rect l="T15" t="T16" r="T17" b="T18"/>
              <a:pathLst>
                <a:path w="347" h="272">
                  <a:moveTo>
                    <a:pt x="0" y="0"/>
                  </a:moveTo>
                  <a:cubicBezTo>
                    <a:pt x="24" y="6"/>
                    <a:pt x="46" y="14"/>
                    <a:pt x="70" y="21"/>
                  </a:cubicBezTo>
                  <a:cubicBezTo>
                    <a:pt x="111" y="52"/>
                    <a:pt x="150" y="78"/>
                    <a:pt x="182" y="117"/>
                  </a:cubicBezTo>
                  <a:cubicBezTo>
                    <a:pt x="217" y="160"/>
                    <a:pt x="238" y="211"/>
                    <a:pt x="294" y="229"/>
                  </a:cubicBezTo>
                  <a:cubicBezTo>
                    <a:pt x="317" y="244"/>
                    <a:pt x="330" y="251"/>
                    <a:pt x="347" y="272"/>
                  </a:cubicBezTo>
                </a:path>
              </a:pathLst>
            </a:custGeom>
            <a:solidFill>
              <a:schemeClr val="accent1"/>
            </a:solidFill>
            <a:ln w="19050">
              <a:solidFill>
                <a:srgbClr val="777777"/>
              </a:solidFill>
              <a:round/>
              <a:headEnd/>
              <a:tailEnd/>
            </a:ln>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4850" name="Freeform 34"/>
            <p:cNvSpPr>
              <a:spLocks/>
            </p:cNvSpPr>
            <p:nvPr/>
          </p:nvSpPr>
          <p:spPr bwMode="auto">
            <a:xfrm>
              <a:off x="1518" y="3448"/>
              <a:ext cx="492" cy="173"/>
            </a:xfrm>
            <a:custGeom>
              <a:avLst/>
              <a:gdLst>
                <a:gd name="T0" fmla="*/ 0 w 661"/>
                <a:gd name="T1" fmla="*/ 64 h 284"/>
                <a:gd name="T2" fmla="*/ 23 w 661"/>
                <a:gd name="T3" fmla="*/ 62 h 284"/>
                <a:gd name="T4" fmla="*/ 54 w 661"/>
                <a:gd name="T5" fmla="*/ 55 h 284"/>
                <a:gd name="T6" fmla="*/ 213 w 661"/>
                <a:gd name="T7" fmla="*/ 45 h 284"/>
                <a:gd name="T8" fmla="*/ 229 w 661"/>
                <a:gd name="T9" fmla="*/ 41 h 284"/>
                <a:gd name="T10" fmla="*/ 240 w 661"/>
                <a:gd name="T11" fmla="*/ 38 h 284"/>
                <a:gd name="T12" fmla="*/ 249 w 661"/>
                <a:gd name="T13" fmla="*/ 32 h 284"/>
                <a:gd name="T14" fmla="*/ 251 w 661"/>
                <a:gd name="T15" fmla="*/ 29 h 284"/>
                <a:gd name="T16" fmla="*/ 255 w 661"/>
                <a:gd name="T17" fmla="*/ 26 h 284"/>
                <a:gd name="T18" fmla="*/ 267 w 661"/>
                <a:gd name="T19" fmla="*/ 15 h 284"/>
                <a:gd name="T20" fmla="*/ 270 w 661"/>
                <a:gd name="T21" fmla="*/ 9 h 284"/>
                <a:gd name="T22" fmla="*/ 272 w 661"/>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1"/>
                <a:gd name="T37" fmla="*/ 0 h 284"/>
                <a:gd name="T38" fmla="*/ 661 w 661"/>
                <a:gd name="T39" fmla="*/ 284 h 2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1" h="284">
                  <a:moveTo>
                    <a:pt x="0" y="284"/>
                  </a:moveTo>
                  <a:cubicBezTo>
                    <a:pt x="19" y="280"/>
                    <a:pt x="38" y="277"/>
                    <a:pt x="56" y="272"/>
                  </a:cubicBezTo>
                  <a:cubicBezTo>
                    <a:pt x="89" y="262"/>
                    <a:pt x="94" y="249"/>
                    <a:pt x="132" y="244"/>
                  </a:cubicBezTo>
                  <a:cubicBezTo>
                    <a:pt x="253" y="204"/>
                    <a:pt x="391" y="203"/>
                    <a:pt x="516" y="200"/>
                  </a:cubicBezTo>
                  <a:cubicBezTo>
                    <a:pt x="533" y="194"/>
                    <a:pt x="541" y="193"/>
                    <a:pt x="556" y="184"/>
                  </a:cubicBezTo>
                  <a:cubicBezTo>
                    <a:pt x="564" y="179"/>
                    <a:pt x="580" y="168"/>
                    <a:pt x="580" y="168"/>
                  </a:cubicBezTo>
                  <a:cubicBezTo>
                    <a:pt x="601" y="125"/>
                    <a:pt x="572" y="179"/>
                    <a:pt x="604" y="140"/>
                  </a:cubicBezTo>
                  <a:cubicBezTo>
                    <a:pt x="607" y="137"/>
                    <a:pt x="606" y="132"/>
                    <a:pt x="608" y="128"/>
                  </a:cubicBezTo>
                  <a:cubicBezTo>
                    <a:pt x="611" y="123"/>
                    <a:pt x="616" y="120"/>
                    <a:pt x="620" y="116"/>
                  </a:cubicBezTo>
                  <a:cubicBezTo>
                    <a:pt x="626" y="97"/>
                    <a:pt x="640" y="82"/>
                    <a:pt x="648" y="64"/>
                  </a:cubicBezTo>
                  <a:cubicBezTo>
                    <a:pt x="651" y="56"/>
                    <a:pt x="656" y="40"/>
                    <a:pt x="656" y="40"/>
                  </a:cubicBezTo>
                  <a:cubicBezTo>
                    <a:pt x="661" y="8"/>
                    <a:pt x="660" y="21"/>
                    <a:pt x="660" y="0"/>
                  </a:cubicBezTo>
                </a:path>
              </a:pathLst>
            </a:custGeom>
            <a:solidFill>
              <a:schemeClr val="accent1"/>
            </a:solidFill>
            <a:ln w="19050">
              <a:solidFill>
                <a:srgbClr val="777777"/>
              </a:solidFill>
              <a:round/>
              <a:headEnd/>
              <a:tailEnd/>
            </a:ln>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4851" name="Freeform 35"/>
            <p:cNvSpPr>
              <a:spLocks/>
            </p:cNvSpPr>
            <p:nvPr/>
          </p:nvSpPr>
          <p:spPr bwMode="auto">
            <a:xfrm>
              <a:off x="1953" y="3548"/>
              <a:ext cx="223" cy="152"/>
            </a:xfrm>
            <a:custGeom>
              <a:avLst/>
              <a:gdLst>
                <a:gd name="T0" fmla="*/ 0 w 300"/>
                <a:gd name="T1" fmla="*/ 0 h 248"/>
                <a:gd name="T2" fmla="*/ 59 w 300"/>
                <a:gd name="T3" fmla="*/ 7 h 248"/>
                <a:gd name="T4" fmla="*/ 79 w 300"/>
                <a:gd name="T5" fmla="*/ 14 h 248"/>
                <a:gd name="T6" fmla="*/ 85 w 300"/>
                <a:gd name="T7" fmla="*/ 19 h 248"/>
                <a:gd name="T8" fmla="*/ 92 w 300"/>
                <a:gd name="T9" fmla="*/ 37 h 248"/>
                <a:gd name="T10" fmla="*/ 105 w 300"/>
                <a:gd name="T11" fmla="*/ 43 h 248"/>
                <a:gd name="T12" fmla="*/ 118 w 300"/>
                <a:gd name="T13" fmla="*/ 50 h 248"/>
                <a:gd name="T14" fmla="*/ 123 w 300"/>
                <a:gd name="T15" fmla="*/ 57 h 248"/>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248"/>
                <a:gd name="T26" fmla="*/ 300 w 300"/>
                <a:gd name="T27" fmla="*/ 248 h 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248">
                  <a:moveTo>
                    <a:pt x="0" y="0"/>
                  </a:moveTo>
                  <a:cubicBezTo>
                    <a:pt x="33" y="33"/>
                    <a:pt x="99" y="13"/>
                    <a:pt x="144" y="32"/>
                  </a:cubicBezTo>
                  <a:cubicBezTo>
                    <a:pt x="153" y="36"/>
                    <a:pt x="182" y="49"/>
                    <a:pt x="192" y="60"/>
                  </a:cubicBezTo>
                  <a:cubicBezTo>
                    <a:pt x="198" y="67"/>
                    <a:pt x="208" y="84"/>
                    <a:pt x="208" y="84"/>
                  </a:cubicBezTo>
                  <a:cubicBezTo>
                    <a:pt x="214" y="109"/>
                    <a:pt x="212" y="137"/>
                    <a:pt x="224" y="160"/>
                  </a:cubicBezTo>
                  <a:cubicBezTo>
                    <a:pt x="230" y="173"/>
                    <a:pt x="256" y="188"/>
                    <a:pt x="256" y="188"/>
                  </a:cubicBezTo>
                  <a:cubicBezTo>
                    <a:pt x="264" y="200"/>
                    <a:pt x="288" y="216"/>
                    <a:pt x="288" y="216"/>
                  </a:cubicBezTo>
                  <a:cubicBezTo>
                    <a:pt x="297" y="243"/>
                    <a:pt x="292" y="232"/>
                    <a:pt x="300" y="248"/>
                  </a:cubicBezTo>
                </a:path>
              </a:pathLst>
            </a:custGeom>
            <a:solidFill>
              <a:schemeClr val="accent1"/>
            </a:solidFill>
            <a:ln w="19050">
              <a:solidFill>
                <a:srgbClr val="777777"/>
              </a:solidFill>
              <a:round/>
              <a:headEnd/>
              <a:tailEnd/>
            </a:ln>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4852" name="Freeform 36"/>
            <p:cNvSpPr>
              <a:spLocks/>
            </p:cNvSpPr>
            <p:nvPr/>
          </p:nvSpPr>
          <p:spPr bwMode="auto">
            <a:xfrm>
              <a:off x="2116" y="3445"/>
              <a:ext cx="453" cy="186"/>
            </a:xfrm>
            <a:custGeom>
              <a:avLst/>
              <a:gdLst>
                <a:gd name="T0" fmla="*/ 0 w 608"/>
                <a:gd name="T1" fmla="*/ 70 h 304"/>
                <a:gd name="T2" fmla="*/ 76 w 608"/>
                <a:gd name="T3" fmla="*/ 69 h 304"/>
                <a:gd name="T4" fmla="*/ 129 w 608"/>
                <a:gd name="T5" fmla="*/ 59 h 304"/>
                <a:gd name="T6" fmla="*/ 167 w 608"/>
                <a:gd name="T7" fmla="*/ 49 h 304"/>
                <a:gd name="T8" fmla="*/ 192 w 608"/>
                <a:gd name="T9" fmla="*/ 34 h 304"/>
                <a:gd name="T10" fmla="*/ 206 w 608"/>
                <a:gd name="T11" fmla="*/ 26 h 304"/>
                <a:gd name="T12" fmla="*/ 213 w 608"/>
                <a:gd name="T13" fmla="*/ 19 h 304"/>
                <a:gd name="T14" fmla="*/ 252 w 608"/>
                <a:gd name="T15" fmla="*/ 0 h 304"/>
                <a:gd name="T16" fmla="*/ 0 60000 65536"/>
                <a:gd name="T17" fmla="*/ 0 60000 65536"/>
                <a:gd name="T18" fmla="*/ 0 60000 65536"/>
                <a:gd name="T19" fmla="*/ 0 60000 65536"/>
                <a:gd name="T20" fmla="*/ 0 60000 65536"/>
                <a:gd name="T21" fmla="*/ 0 60000 65536"/>
                <a:gd name="T22" fmla="*/ 0 60000 65536"/>
                <a:gd name="T23" fmla="*/ 0 60000 65536"/>
                <a:gd name="T24" fmla="*/ 0 w 608"/>
                <a:gd name="T25" fmla="*/ 0 h 304"/>
                <a:gd name="T26" fmla="*/ 608 w 608"/>
                <a:gd name="T27" fmla="*/ 304 h 3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8" h="304">
                  <a:moveTo>
                    <a:pt x="0" y="304"/>
                  </a:moveTo>
                  <a:cubicBezTo>
                    <a:pt x="61" y="303"/>
                    <a:pt x="123" y="304"/>
                    <a:pt x="184" y="300"/>
                  </a:cubicBezTo>
                  <a:cubicBezTo>
                    <a:pt x="230" y="297"/>
                    <a:pt x="267" y="267"/>
                    <a:pt x="312" y="260"/>
                  </a:cubicBezTo>
                  <a:cubicBezTo>
                    <a:pt x="340" y="232"/>
                    <a:pt x="368" y="228"/>
                    <a:pt x="404" y="212"/>
                  </a:cubicBezTo>
                  <a:cubicBezTo>
                    <a:pt x="423" y="193"/>
                    <a:pt x="442" y="162"/>
                    <a:pt x="464" y="148"/>
                  </a:cubicBezTo>
                  <a:cubicBezTo>
                    <a:pt x="473" y="134"/>
                    <a:pt x="486" y="129"/>
                    <a:pt x="496" y="116"/>
                  </a:cubicBezTo>
                  <a:cubicBezTo>
                    <a:pt x="525" y="75"/>
                    <a:pt x="480" y="126"/>
                    <a:pt x="516" y="84"/>
                  </a:cubicBezTo>
                  <a:cubicBezTo>
                    <a:pt x="543" y="52"/>
                    <a:pt x="579" y="29"/>
                    <a:pt x="608" y="0"/>
                  </a:cubicBezTo>
                </a:path>
              </a:pathLst>
            </a:custGeom>
            <a:solidFill>
              <a:schemeClr val="accent1"/>
            </a:solidFill>
            <a:ln w="19050">
              <a:solidFill>
                <a:srgbClr val="777777"/>
              </a:solidFill>
              <a:round/>
              <a:headEnd/>
              <a:tailEnd/>
            </a:ln>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4853" name="Text Box 37"/>
            <p:cNvSpPr txBox="1">
              <a:spLocks noChangeArrowheads="1"/>
            </p:cNvSpPr>
            <p:nvPr/>
          </p:nvSpPr>
          <p:spPr bwMode="auto">
            <a:xfrm>
              <a:off x="1104" y="3696"/>
              <a:ext cx="158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2000" smtClean="0">
                  <a:solidFill>
                    <a:srgbClr val="FFFFFF"/>
                  </a:solidFill>
                  <a:latin typeface="Arial" charset="0"/>
                </a:rPr>
                <a:t>Demagnetized</a:t>
              </a:r>
            </a:p>
          </p:txBody>
        </p:sp>
        <p:sp>
          <p:nvSpPr>
            <p:cNvPr id="34854" name="AutoShape 38"/>
            <p:cNvSpPr>
              <a:spLocks noChangeArrowheads="1"/>
            </p:cNvSpPr>
            <p:nvPr/>
          </p:nvSpPr>
          <p:spPr bwMode="auto">
            <a:xfrm rot="864184">
              <a:off x="1248" y="3612"/>
              <a:ext cx="150" cy="56"/>
            </a:xfrm>
            <a:prstGeom prst="rightArrow">
              <a:avLst>
                <a:gd name="adj1" fmla="val 50000"/>
                <a:gd name="adj2" fmla="val 66964"/>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34855" name="AutoShape 39"/>
            <p:cNvSpPr>
              <a:spLocks noChangeArrowheads="1"/>
            </p:cNvSpPr>
            <p:nvPr/>
          </p:nvSpPr>
          <p:spPr bwMode="auto">
            <a:xfrm>
              <a:off x="1242" y="3462"/>
              <a:ext cx="60" cy="102"/>
            </a:xfrm>
            <a:prstGeom prst="upArrow">
              <a:avLst>
                <a:gd name="adj1" fmla="val 50000"/>
                <a:gd name="adj2" fmla="val 42500"/>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34856" name="AutoShape 40"/>
            <p:cNvSpPr>
              <a:spLocks noChangeArrowheads="1"/>
            </p:cNvSpPr>
            <p:nvPr/>
          </p:nvSpPr>
          <p:spPr bwMode="auto">
            <a:xfrm rot="-1309757">
              <a:off x="1602" y="3480"/>
              <a:ext cx="156" cy="56"/>
            </a:xfrm>
            <a:prstGeom prst="leftArrow">
              <a:avLst>
                <a:gd name="adj1" fmla="val 50000"/>
                <a:gd name="adj2" fmla="val 69643"/>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34857" name="AutoShape 41"/>
            <p:cNvSpPr>
              <a:spLocks noChangeArrowheads="1"/>
            </p:cNvSpPr>
            <p:nvPr/>
          </p:nvSpPr>
          <p:spPr bwMode="auto">
            <a:xfrm rot="-1015103">
              <a:off x="2490" y="3558"/>
              <a:ext cx="56" cy="108"/>
            </a:xfrm>
            <a:prstGeom prst="downArrow">
              <a:avLst>
                <a:gd name="adj1" fmla="val 50000"/>
                <a:gd name="adj2" fmla="val 48214"/>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34858" name="AutoShape 42"/>
            <p:cNvSpPr>
              <a:spLocks noChangeArrowheads="1"/>
            </p:cNvSpPr>
            <p:nvPr/>
          </p:nvSpPr>
          <p:spPr bwMode="auto">
            <a:xfrm rot="-5068444">
              <a:off x="1858" y="3582"/>
              <a:ext cx="56" cy="102"/>
            </a:xfrm>
            <a:prstGeom prst="upArrow">
              <a:avLst>
                <a:gd name="adj1" fmla="val 50000"/>
                <a:gd name="adj2" fmla="val 45536"/>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34859" name="AutoShape 43"/>
            <p:cNvSpPr>
              <a:spLocks noChangeArrowheads="1"/>
            </p:cNvSpPr>
            <p:nvPr/>
          </p:nvSpPr>
          <p:spPr bwMode="auto">
            <a:xfrm rot="-2306413">
              <a:off x="2136" y="3492"/>
              <a:ext cx="150" cy="56"/>
            </a:xfrm>
            <a:prstGeom prst="rightArrow">
              <a:avLst>
                <a:gd name="adj1" fmla="val 50000"/>
                <a:gd name="adj2" fmla="val 66964"/>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grpSp>
      <p:grpSp>
        <p:nvGrpSpPr>
          <p:cNvPr id="3" name="Group 44"/>
          <p:cNvGrpSpPr>
            <a:grpSpLocks/>
          </p:cNvGrpSpPr>
          <p:nvPr/>
        </p:nvGrpSpPr>
        <p:grpSpPr bwMode="auto">
          <a:xfrm>
            <a:off x="1009650" y="3959225"/>
            <a:ext cx="3663950" cy="1889125"/>
            <a:chOff x="3114" y="3148"/>
            <a:chExt cx="1900" cy="878"/>
          </a:xfrm>
        </p:grpSpPr>
        <p:sp>
          <p:nvSpPr>
            <p:cNvPr id="34822" name="Oval 45"/>
            <p:cNvSpPr>
              <a:spLocks noChangeArrowheads="1"/>
            </p:cNvSpPr>
            <p:nvPr/>
          </p:nvSpPr>
          <p:spPr bwMode="auto">
            <a:xfrm>
              <a:off x="3180" y="3528"/>
              <a:ext cx="1752" cy="444"/>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34823" name="Oval 46"/>
            <p:cNvSpPr>
              <a:spLocks noChangeArrowheads="1"/>
            </p:cNvSpPr>
            <p:nvPr/>
          </p:nvSpPr>
          <p:spPr bwMode="auto">
            <a:xfrm>
              <a:off x="3236" y="3564"/>
              <a:ext cx="1650" cy="348"/>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34824" name="Oval 47"/>
            <p:cNvSpPr>
              <a:spLocks noChangeArrowheads="1"/>
            </p:cNvSpPr>
            <p:nvPr/>
          </p:nvSpPr>
          <p:spPr bwMode="auto">
            <a:xfrm>
              <a:off x="3114" y="3498"/>
              <a:ext cx="1884" cy="528"/>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34825" name="Oval 48"/>
            <p:cNvSpPr>
              <a:spLocks noChangeArrowheads="1"/>
            </p:cNvSpPr>
            <p:nvPr/>
          </p:nvSpPr>
          <p:spPr bwMode="auto">
            <a:xfrm>
              <a:off x="3130" y="3148"/>
              <a:ext cx="1884" cy="528"/>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34826" name="Oval 49"/>
            <p:cNvSpPr>
              <a:spLocks noChangeArrowheads="1"/>
            </p:cNvSpPr>
            <p:nvPr/>
          </p:nvSpPr>
          <p:spPr bwMode="auto">
            <a:xfrm>
              <a:off x="3186" y="3202"/>
              <a:ext cx="1770" cy="444"/>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34827" name="Oval 50"/>
            <p:cNvSpPr>
              <a:spLocks noChangeArrowheads="1"/>
            </p:cNvSpPr>
            <p:nvPr/>
          </p:nvSpPr>
          <p:spPr bwMode="auto">
            <a:xfrm>
              <a:off x="3242" y="3270"/>
              <a:ext cx="1650" cy="348"/>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34828" name="Rectangle 51"/>
            <p:cNvSpPr>
              <a:spLocks noChangeArrowheads="1"/>
            </p:cNvSpPr>
            <p:nvPr/>
          </p:nvSpPr>
          <p:spPr bwMode="auto">
            <a:xfrm>
              <a:off x="3313" y="3437"/>
              <a:ext cx="1510" cy="281"/>
            </a:xfrm>
            <a:prstGeom prst="rect">
              <a:avLst/>
            </a:prstGeom>
            <a:solidFill>
              <a:schemeClr val="accent1"/>
            </a:solidFill>
            <a:ln w="28575">
              <a:solidFill>
                <a:srgbClr val="777777"/>
              </a:solidFill>
              <a:miter lim="800000"/>
              <a:headEnd/>
              <a:tailEnd/>
            </a:ln>
          </p:spPr>
          <p:txBody>
            <a:bodyPr anchor="ctr">
              <a:spAutoFit/>
            </a:bodyP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34829" name="Freeform 52"/>
            <p:cNvSpPr>
              <a:spLocks/>
            </p:cNvSpPr>
            <p:nvPr/>
          </p:nvSpPr>
          <p:spPr bwMode="auto">
            <a:xfrm>
              <a:off x="3323" y="3442"/>
              <a:ext cx="268" cy="167"/>
            </a:xfrm>
            <a:custGeom>
              <a:avLst/>
              <a:gdLst>
                <a:gd name="T0" fmla="*/ 150 w 358"/>
                <a:gd name="T1" fmla="*/ 0 h 256"/>
                <a:gd name="T2" fmla="*/ 135 w 358"/>
                <a:gd name="T3" fmla="*/ 15 h 256"/>
                <a:gd name="T4" fmla="*/ 130 w 358"/>
                <a:gd name="T5" fmla="*/ 23 h 256"/>
                <a:gd name="T6" fmla="*/ 133 w 358"/>
                <a:gd name="T7" fmla="*/ 40 h 256"/>
                <a:gd name="T8" fmla="*/ 130 w 358"/>
                <a:gd name="T9" fmla="*/ 56 h 256"/>
                <a:gd name="T10" fmla="*/ 83 w 358"/>
                <a:gd name="T11" fmla="*/ 71 h 256"/>
                <a:gd name="T12" fmla="*/ 54 w 358"/>
                <a:gd name="T13" fmla="*/ 65 h 256"/>
                <a:gd name="T14" fmla="*/ 36 w 358"/>
                <a:gd name="T15" fmla="*/ 62 h 256"/>
                <a:gd name="T16" fmla="*/ 7 w 358"/>
                <a:gd name="T17" fmla="*/ 63 h 256"/>
                <a:gd name="T18" fmla="*/ 0 w 358"/>
                <a:gd name="T19" fmla="*/ 67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8"/>
                <a:gd name="T31" fmla="*/ 0 h 256"/>
                <a:gd name="T32" fmla="*/ 358 w 358"/>
                <a:gd name="T33" fmla="*/ 256 h 2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8" h="256">
                  <a:moveTo>
                    <a:pt x="358" y="0"/>
                  </a:moveTo>
                  <a:cubicBezTo>
                    <a:pt x="336" y="7"/>
                    <a:pt x="327" y="31"/>
                    <a:pt x="320" y="53"/>
                  </a:cubicBezTo>
                  <a:cubicBezTo>
                    <a:pt x="316" y="64"/>
                    <a:pt x="310" y="85"/>
                    <a:pt x="310" y="85"/>
                  </a:cubicBezTo>
                  <a:cubicBezTo>
                    <a:pt x="312" y="105"/>
                    <a:pt x="315" y="124"/>
                    <a:pt x="315" y="144"/>
                  </a:cubicBezTo>
                  <a:cubicBezTo>
                    <a:pt x="315" y="163"/>
                    <a:pt x="315" y="183"/>
                    <a:pt x="310" y="202"/>
                  </a:cubicBezTo>
                  <a:cubicBezTo>
                    <a:pt x="299" y="240"/>
                    <a:pt x="227" y="245"/>
                    <a:pt x="198" y="256"/>
                  </a:cubicBezTo>
                  <a:cubicBezTo>
                    <a:pt x="155" y="249"/>
                    <a:pt x="161" y="246"/>
                    <a:pt x="128" y="234"/>
                  </a:cubicBezTo>
                  <a:cubicBezTo>
                    <a:pt x="114" y="229"/>
                    <a:pt x="86" y="224"/>
                    <a:pt x="86" y="224"/>
                  </a:cubicBezTo>
                  <a:cubicBezTo>
                    <a:pt x="63" y="226"/>
                    <a:pt x="39" y="225"/>
                    <a:pt x="16" y="229"/>
                  </a:cubicBezTo>
                  <a:cubicBezTo>
                    <a:pt x="10" y="230"/>
                    <a:pt x="0" y="240"/>
                    <a:pt x="0" y="240"/>
                  </a:cubicBezTo>
                </a:path>
              </a:pathLst>
            </a:custGeom>
            <a:noFill/>
            <a:ln w="190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4830" name="Freeform 53"/>
            <p:cNvSpPr>
              <a:spLocks/>
            </p:cNvSpPr>
            <p:nvPr/>
          </p:nvSpPr>
          <p:spPr bwMode="auto">
            <a:xfrm>
              <a:off x="3559" y="3560"/>
              <a:ext cx="251" cy="153"/>
            </a:xfrm>
            <a:custGeom>
              <a:avLst/>
              <a:gdLst>
                <a:gd name="T0" fmla="*/ 0 w 347"/>
                <a:gd name="T1" fmla="*/ 0 h 272"/>
                <a:gd name="T2" fmla="*/ 27 w 347"/>
                <a:gd name="T3" fmla="*/ 4 h 272"/>
                <a:gd name="T4" fmla="*/ 69 w 347"/>
                <a:gd name="T5" fmla="*/ 21 h 272"/>
                <a:gd name="T6" fmla="*/ 111 w 347"/>
                <a:gd name="T7" fmla="*/ 41 h 272"/>
                <a:gd name="T8" fmla="*/ 132 w 347"/>
                <a:gd name="T9" fmla="*/ 48 h 272"/>
                <a:gd name="T10" fmla="*/ 0 60000 65536"/>
                <a:gd name="T11" fmla="*/ 0 60000 65536"/>
                <a:gd name="T12" fmla="*/ 0 60000 65536"/>
                <a:gd name="T13" fmla="*/ 0 60000 65536"/>
                <a:gd name="T14" fmla="*/ 0 60000 65536"/>
                <a:gd name="T15" fmla="*/ 0 w 347"/>
                <a:gd name="T16" fmla="*/ 0 h 272"/>
                <a:gd name="T17" fmla="*/ 347 w 347"/>
                <a:gd name="T18" fmla="*/ 272 h 272"/>
              </a:gdLst>
              <a:ahLst/>
              <a:cxnLst>
                <a:cxn ang="T10">
                  <a:pos x="T0" y="T1"/>
                </a:cxn>
                <a:cxn ang="T11">
                  <a:pos x="T2" y="T3"/>
                </a:cxn>
                <a:cxn ang="T12">
                  <a:pos x="T4" y="T5"/>
                </a:cxn>
                <a:cxn ang="T13">
                  <a:pos x="T6" y="T7"/>
                </a:cxn>
                <a:cxn ang="T14">
                  <a:pos x="T8" y="T9"/>
                </a:cxn>
              </a:cxnLst>
              <a:rect l="T15" t="T16" r="T17" b="T18"/>
              <a:pathLst>
                <a:path w="347" h="272">
                  <a:moveTo>
                    <a:pt x="0" y="0"/>
                  </a:moveTo>
                  <a:cubicBezTo>
                    <a:pt x="24" y="6"/>
                    <a:pt x="46" y="14"/>
                    <a:pt x="70" y="21"/>
                  </a:cubicBezTo>
                  <a:cubicBezTo>
                    <a:pt x="111" y="52"/>
                    <a:pt x="150" y="78"/>
                    <a:pt x="182" y="117"/>
                  </a:cubicBezTo>
                  <a:cubicBezTo>
                    <a:pt x="217" y="160"/>
                    <a:pt x="238" y="211"/>
                    <a:pt x="294" y="229"/>
                  </a:cubicBezTo>
                  <a:cubicBezTo>
                    <a:pt x="317" y="244"/>
                    <a:pt x="330" y="251"/>
                    <a:pt x="347" y="272"/>
                  </a:cubicBezTo>
                </a:path>
              </a:pathLst>
            </a:custGeom>
            <a:noFill/>
            <a:ln w="190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4831" name="Freeform 54"/>
            <p:cNvSpPr>
              <a:spLocks/>
            </p:cNvSpPr>
            <p:nvPr/>
          </p:nvSpPr>
          <p:spPr bwMode="auto">
            <a:xfrm>
              <a:off x="3694" y="3445"/>
              <a:ext cx="495" cy="185"/>
            </a:xfrm>
            <a:custGeom>
              <a:avLst/>
              <a:gdLst>
                <a:gd name="T0" fmla="*/ 0 w 661"/>
                <a:gd name="T1" fmla="*/ 79 h 284"/>
                <a:gd name="T2" fmla="*/ 23 w 661"/>
                <a:gd name="T3" fmla="*/ 75 h 284"/>
                <a:gd name="T4" fmla="*/ 55 w 661"/>
                <a:gd name="T5" fmla="*/ 68 h 284"/>
                <a:gd name="T6" fmla="*/ 216 w 661"/>
                <a:gd name="T7" fmla="*/ 55 h 284"/>
                <a:gd name="T8" fmla="*/ 234 w 661"/>
                <a:gd name="T9" fmla="*/ 51 h 284"/>
                <a:gd name="T10" fmla="*/ 243 w 661"/>
                <a:gd name="T11" fmla="*/ 46 h 284"/>
                <a:gd name="T12" fmla="*/ 253 w 661"/>
                <a:gd name="T13" fmla="*/ 38 h 284"/>
                <a:gd name="T14" fmla="*/ 255 w 661"/>
                <a:gd name="T15" fmla="*/ 35 h 284"/>
                <a:gd name="T16" fmla="*/ 260 w 661"/>
                <a:gd name="T17" fmla="*/ 33 h 284"/>
                <a:gd name="T18" fmla="*/ 272 w 661"/>
                <a:gd name="T19" fmla="*/ 18 h 284"/>
                <a:gd name="T20" fmla="*/ 276 w 661"/>
                <a:gd name="T21" fmla="*/ 11 h 284"/>
                <a:gd name="T22" fmla="*/ 277 w 661"/>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1"/>
                <a:gd name="T37" fmla="*/ 0 h 284"/>
                <a:gd name="T38" fmla="*/ 661 w 661"/>
                <a:gd name="T39" fmla="*/ 284 h 2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1" h="284">
                  <a:moveTo>
                    <a:pt x="0" y="284"/>
                  </a:moveTo>
                  <a:cubicBezTo>
                    <a:pt x="19" y="280"/>
                    <a:pt x="38" y="277"/>
                    <a:pt x="56" y="272"/>
                  </a:cubicBezTo>
                  <a:cubicBezTo>
                    <a:pt x="89" y="262"/>
                    <a:pt x="94" y="249"/>
                    <a:pt x="132" y="244"/>
                  </a:cubicBezTo>
                  <a:cubicBezTo>
                    <a:pt x="253" y="204"/>
                    <a:pt x="391" y="203"/>
                    <a:pt x="516" y="200"/>
                  </a:cubicBezTo>
                  <a:cubicBezTo>
                    <a:pt x="533" y="194"/>
                    <a:pt x="541" y="193"/>
                    <a:pt x="556" y="184"/>
                  </a:cubicBezTo>
                  <a:cubicBezTo>
                    <a:pt x="564" y="179"/>
                    <a:pt x="580" y="168"/>
                    <a:pt x="580" y="168"/>
                  </a:cubicBezTo>
                  <a:cubicBezTo>
                    <a:pt x="601" y="125"/>
                    <a:pt x="572" y="179"/>
                    <a:pt x="604" y="140"/>
                  </a:cubicBezTo>
                  <a:cubicBezTo>
                    <a:pt x="607" y="137"/>
                    <a:pt x="606" y="132"/>
                    <a:pt x="608" y="128"/>
                  </a:cubicBezTo>
                  <a:cubicBezTo>
                    <a:pt x="611" y="123"/>
                    <a:pt x="616" y="120"/>
                    <a:pt x="620" y="116"/>
                  </a:cubicBezTo>
                  <a:cubicBezTo>
                    <a:pt x="626" y="97"/>
                    <a:pt x="640" y="82"/>
                    <a:pt x="648" y="64"/>
                  </a:cubicBezTo>
                  <a:cubicBezTo>
                    <a:pt x="651" y="56"/>
                    <a:pt x="656" y="40"/>
                    <a:pt x="656" y="40"/>
                  </a:cubicBezTo>
                  <a:cubicBezTo>
                    <a:pt x="661" y="8"/>
                    <a:pt x="660" y="21"/>
                    <a:pt x="660" y="0"/>
                  </a:cubicBezTo>
                </a:path>
              </a:pathLst>
            </a:custGeom>
            <a:noFill/>
            <a:ln w="190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4832" name="Freeform 55"/>
            <p:cNvSpPr>
              <a:spLocks/>
            </p:cNvSpPr>
            <p:nvPr/>
          </p:nvSpPr>
          <p:spPr bwMode="auto">
            <a:xfrm>
              <a:off x="4131" y="3552"/>
              <a:ext cx="224" cy="161"/>
            </a:xfrm>
            <a:custGeom>
              <a:avLst/>
              <a:gdLst>
                <a:gd name="T0" fmla="*/ 0 w 300"/>
                <a:gd name="T1" fmla="*/ 0 h 248"/>
                <a:gd name="T2" fmla="*/ 60 w 300"/>
                <a:gd name="T3" fmla="*/ 9 h 248"/>
                <a:gd name="T4" fmla="*/ 80 w 300"/>
                <a:gd name="T5" fmla="*/ 16 h 248"/>
                <a:gd name="T6" fmla="*/ 87 w 300"/>
                <a:gd name="T7" fmla="*/ 23 h 248"/>
                <a:gd name="T8" fmla="*/ 93 w 300"/>
                <a:gd name="T9" fmla="*/ 44 h 248"/>
                <a:gd name="T10" fmla="*/ 107 w 300"/>
                <a:gd name="T11" fmla="*/ 51 h 248"/>
                <a:gd name="T12" fmla="*/ 120 w 300"/>
                <a:gd name="T13" fmla="*/ 59 h 248"/>
                <a:gd name="T14" fmla="*/ 125 w 300"/>
                <a:gd name="T15" fmla="*/ 68 h 248"/>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248"/>
                <a:gd name="T26" fmla="*/ 300 w 300"/>
                <a:gd name="T27" fmla="*/ 248 h 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248">
                  <a:moveTo>
                    <a:pt x="0" y="0"/>
                  </a:moveTo>
                  <a:cubicBezTo>
                    <a:pt x="33" y="33"/>
                    <a:pt x="99" y="13"/>
                    <a:pt x="144" y="32"/>
                  </a:cubicBezTo>
                  <a:cubicBezTo>
                    <a:pt x="153" y="36"/>
                    <a:pt x="182" y="49"/>
                    <a:pt x="192" y="60"/>
                  </a:cubicBezTo>
                  <a:cubicBezTo>
                    <a:pt x="198" y="67"/>
                    <a:pt x="208" y="84"/>
                    <a:pt x="208" y="84"/>
                  </a:cubicBezTo>
                  <a:cubicBezTo>
                    <a:pt x="214" y="109"/>
                    <a:pt x="212" y="137"/>
                    <a:pt x="224" y="160"/>
                  </a:cubicBezTo>
                  <a:cubicBezTo>
                    <a:pt x="230" y="173"/>
                    <a:pt x="256" y="188"/>
                    <a:pt x="256" y="188"/>
                  </a:cubicBezTo>
                  <a:cubicBezTo>
                    <a:pt x="264" y="200"/>
                    <a:pt x="288" y="216"/>
                    <a:pt x="288" y="216"/>
                  </a:cubicBezTo>
                  <a:cubicBezTo>
                    <a:pt x="297" y="243"/>
                    <a:pt x="292" y="232"/>
                    <a:pt x="300" y="248"/>
                  </a:cubicBezTo>
                </a:path>
              </a:pathLst>
            </a:custGeom>
            <a:noFill/>
            <a:ln w="190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4833" name="Freeform 56"/>
            <p:cNvSpPr>
              <a:spLocks/>
            </p:cNvSpPr>
            <p:nvPr/>
          </p:nvSpPr>
          <p:spPr bwMode="auto">
            <a:xfrm>
              <a:off x="4296" y="3443"/>
              <a:ext cx="455" cy="197"/>
            </a:xfrm>
            <a:custGeom>
              <a:avLst/>
              <a:gdLst>
                <a:gd name="T0" fmla="*/ 0 w 608"/>
                <a:gd name="T1" fmla="*/ 83 h 304"/>
                <a:gd name="T2" fmla="*/ 77 w 608"/>
                <a:gd name="T3" fmla="*/ 82 h 304"/>
                <a:gd name="T4" fmla="*/ 130 w 608"/>
                <a:gd name="T5" fmla="*/ 71 h 304"/>
                <a:gd name="T6" fmla="*/ 169 w 608"/>
                <a:gd name="T7" fmla="*/ 58 h 304"/>
                <a:gd name="T8" fmla="*/ 195 w 608"/>
                <a:gd name="T9" fmla="*/ 40 h 304"/>
                <a:gd name="T10" fmla="*/ 208 w 608"/>
                <a:gd name="T11" fmla="*/ 32 h 304"/>
                <a:gd name="T12" fmla="*/ 216 w 608"/>
                <a:gd name="T13" fmla="*/ 23 h 304"/>
                <a:gd name="T14" fmla="*/ 255 w 608"/>
                <a:gd name="T15" fmla="*/ 0 h 304"/>
                <a:gd name="T16" fmla="*/ 0 60000 65536"/>
                <a:gd name="T17" fmla="*/ 0 60000 65536"/>
                <a:gd name="T18" fmla="*/ 0 60000 65536"/>
                <a:gd name="T19" fmla="*/ 0 60000 65536"/>
                <a:gd name="T20" fmla="*/ 0 60000 65536"/>
                <a:gd name="T21" fmla="*/ 0 60000 65536"/>
                <a:gd name="T22" fmla="*/ 0 60000 65536"/>
                <a:gd name="T23" fmla="*/ 0 60000 65536"/>
                <a:gd name="T24" fmla="*/ 0 w 608"/>
                <a:gd name="T25" fmla="*/ 0 h 304"/>
                <a:gd name="T26" fmla="*/ 608 w 608"/>
                <a:gd name="T27" fmla="*/ 304 h 3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8" h="304">
                  <a:moveTo>
                    <a:pt x="0" y="304"/>
                  </a:moveTo>
                  <a:cubicBezTo>
                    <a:pt x="61" y="303"/>
                    <a:pt x="123" y="304"/>
                    <a:pt x="184" y="300"/>
                  </a:cubicBezTo>
                  <a:cubicBezTo>
                    <a:pt x="230" y="297"/>
                    <a:pt x="267" y="267"/>
                    <a:pt x="312" y="260"/>
                  </a:cubicBezTo>
                  <a:cubicBezTo>
                    <a:pt x="340" y="232"/>
                    <a:pt x="368" y="228"/>
                    <a:pt x="404" y="212"/>
                  </a:cubicBezTo>
                  <a:cubicBezTo>
                    <a:pt x="423" y="193"/>
                    <a:pt x="442" y="162"/>
                    <a:pt x="464" y="148"/>
                  </a:cubicBezTo>
                  <a:cubicBezTo>
                    <a:pt x="473" y="134"/>
                    <a:pt x="486" y="129"/>
                    <a:pt x="496" y="116"/>
                  </a:cubicBezTo>
                  <a:cubicBezTo>
                    <a:pt x="525" y="75"/>
                    <a:pt x="480" y="126"/>
                    <a:pt x="516" y="84"/>
                  </a:cubicBezTo>
                  <a:cubicBezTo>
                    <a:pt x="543" y="52"/>
                    <a:pt x="579" y="29"/>
                    <a:pt x="608" y="0"/>
                  </a:cubicBezTo>
                </a:path>
              </a:pathLst>
            </a:custGeom>
            <a:noFill/>
            <a:ln w="19050">
              <a:solidFill>
                <a:srgbClr val="777777"/>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34834" name="Text Box 57"/>
            <p:cNvSpPr txBox="1">
              <a:spLocks noChangeArrowheads="1"/>
            </p:cNvSpPr>
            <p:nvPr/>
          </p:nvSpPr>
          <p:spPr bwMode="auto">
            <a:xfrm>
              <a:off x="3385" y="3688"/>
              <a:ext cx="1312"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2000" smtClean="0">
                  <a:solidFill>
                    <a:srgbClr val="FFFFFF"/>
                  </a:solidFill>
                  <a:latin typeface="Arial" charset="0"/>
                </a:rPr>
                <a:t>Magnetized</a:t>
              </a:r>
            </a:p>
          </p:txBody>
        </p:sp>
        <p:sp>
          <p:nvSpPr>
            <p:cNvPr id="34835" name="AutoShape 58"/>
            <p:cNvSpPr>
              <a:spLocks noChangeArrowheads="1"/>
            </p:cNvSpPr>
            <p:nvPr/>
          </p:nvSpPr>
          <p:spPr bwMode="auto">
            <a:xfrm rot="86608">
              <a:off x="3354" y="3492"/>
              <a:ext cx="150" cy="56"/>
            </a:xfrm>
            <a:prstGeom prst="rightArrow">
              <a:avLst>
                <a:gd name="adj1" fmla="val 50000"/>
                <a:gd name="adj2" fmla="val 66964"/>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34836" name="AutoShape 59"/>
            <p:cNvSpPr>
              <a:spLocks noChangeArrowheads="1"/>
            </p:cNvSpPr>
            <p:nvPr/>
          </p:nvSpPr>
          <p:spPr bwMode="auto">
            <a:xfrm rot="86608">
              <a:off x="3450" y="3630"/>
              <a:ext cx="150" cy="56"/>
            </a:xfrm>
            <a:prstGeom prst="rightArrow">
              <a:avLst>
                <a:gd name="adj1" fmla="val 50000"/>
                <a:gd name="adj2" fmla="val 66964"/>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34837" name="AutoShape 60"/>
            <p:cNvSpPr>
              <a:spLocks noChangeArrowheads="1"/>
            </p:cNvSpPr>
            <p:nvPr/>
          </p:nvSpPr>
          <p:spPr bwMode="auto">
            <a:xfrm rot="86608">
              <a:off x="3720" y="3480"/>
              <a:ext cx="150" cy="56"/>
            </a:xfrm>
            <a:prstGeom prst="rightArrow">
              <a:avLst>
                <a:gd name="adj1" fmla="val 50000"/>
                <a:gd name="adj2" fmla="val 66964"/>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34838" name="AutoShape 61"/>
            <p:cNvSpPr>
              <a:spLocks noChangeArrowheads="1"/>
            </p:cNvSpPr>
            <p:nvPr/>
          </p:nvSpPr>
          <p:spPr bwMode="auto">
            <a:xfrm rot="86608">
              <a:off x="3912" y="3618"/>
              <a:ext cx="150" cy="56"/>
            </a:xfrm>
            <a:prstGeom prst="rightArrow">
              <a:avLst>
                <a:gd name="adj1" fmla="val 50000"/>
                <a:gd name="adj2" fmla="val 66964"/>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34839" name="AutoShape 62"/>
            <p:cNvSpPr>
              <a:spLocks noChangeArrowheads="1"/>
            </p:cNvSpPr>
            <p:nvPr/>
          </p:nvSpPr>
          <p:spPr bwMode="auto">
            <a:xfrm rot="86608">
              <a:off x="4314" y="3492"/>
              <a:ext cx="150" cy="56"/>
            </a:xfrm>
            <a:prstGeom prst="rightArrow">
              <a:avLst>
                <a:gd name="adj1" fmla="val 50000"/>
                <a:gd name="adj2" fmla="val 66964"/>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34840" name="AutoShape 63"/>
            <p:cNvSpPr>
              <a:spLocks noChangeArrowheads="1"/>
            </p:cNvSpPr>
            <p:nvPr/>
          </p:nvSpPr>
          <p:spPr bwMode="auto">
            <a:xfrm rot="86608">
              <a:off x="4560" y="3630"/>
              <a:ext cx="150" cy="56"/>
            </a:xfrm>
            <a:prstGeom prst="rightArrow">
              <a:avLst>
                <a:gd name="adj1" fmla="val 50000"/>
                <a:gd name="adj2" fmla="val 66964"/>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IN" sz="2400" smtClean="0">
                <a:solidFill>
                  <a:srgbClr val="000000"/>
                </a:solidFill>
                <a:latin typeface="Times New Roman" pitchFamily="18" charset="0"/>
              </a:endParaRPr>
            </a:p>
          </p:txBody>
        </p:sp>
        <p:sp>
          <p:nvSpPr>
            <p:cNvPr id="34841" name="Line 64"/>
            <p:cNvSpPr>
              <a:spLocks noChangeShapeType="1"/>
            </p:cNvSpPr>
            <p:nvPr/>
          </p:nvSpPr>
          <p:spPr bwMode="auto">
            <a:xfrm flipV="1">
              <a:off x="3300" y="3506"/>
              <a:ext cx="1532" cy="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34842" name="Line 65"/>
            <p:cNvSpPr>
              <a:spLocks noChangeShapeType="1"/>
            </p:cNvSpPr>
            <p:nvPr/>
          </p:nvSpPr>
          <p:spPr bwMode="auto">
            <a:xfrm>
              <a:off x="3304" y="3534"/>
              <a:ext cx="1528" cy="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34843" name="Line 66"/>
            <p:cNvSpPr>
              <a:spLocks noChangeShapeType="1"/>
            </p:cNvSpPr>
            <p:nvPr/>
          </p:nvSpPr>
          <p:spPr bwMode="auto">
            <a:xfrm>
              <a:off x="3302" y="3564"/>
              <a:ext cx="1536" cy="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34844" name="Line 67"/>
            <p:cNvSpPr>
              <a:spLocks noChangeShapeType="1"/>
            </p:cNvSpPr>
            <p:nvPr/>
          </p:nvSpPr>
          <p:spPr bwMode="auto">
            <a:xfrm>
              <a:off x="3302" y="3606"/>
              <a:ext cx="1534" cy="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34845" name="Line 68"/>
            <p:cNvSpPr>
              <a:spLocks noChangeShapeType="1"/>
            </p:cNvSpPr>
            <p:nvPr/>
          </p:nvSpPr>
          <p:spPr bwMode="auto">
            <a:xfrm>
              <a:off x="3298" y="3640"/>
              <a:ext cx="1538" cy="1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sp>
          <p:nvSpPr>
            <p:cNvPr id="34846" name="Line 69"/>
            <p:cNvSpPr>
              <a:spLocks noChangeShapeType="1"/>
            </p:cNvSpPr>
            <p:nvPr/>
          </p:nvSpPr>
          <p:spPr bwMode="auto">
            <a:xfrm>
              <a:off x="3302" y="3668"/>
              <a:ext cx="1532" cy="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sz="2400" smtClean="0">
                <a:solidFill>
                  <a:srgbClr val="000000"/>
                </a:solidFill>
                <a:latin typeface="Times New Roman" pitchFamily="18" charset="0"/>
              </a:endParaRPr>
            </a:p>
          </p:txBody>
        </p:sp>
      </p:grpSp>
    </p:spTree>
    <p:extLst>
      <p:ext uri="{BB962C8B-B14F-4D97-AF65-F5344CB8AC3E}">
        <p14:creationId xmlns:p14="http://schemas.microsoft.com/office/powerpoint/2010/main" val="1456044729"/>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strips(downRight)">
                                      <p:cBhvr>
                                        <p:cTn id="7" dur="500"/>
                                        <p:tgtEl>
                                          <p:spTgt spid="62467">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animEffect transition="in" filter="strips(downRight)">
                                      <p:cBhvr>
                                        <p:cTn id="11" dur="500"/>
                                        <p:tgtEl>
                                          <p:spTgt spid="62467">
                                            <p:txEl>
                                              <p:pRg st="1" end="1"/>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en-US" b="1" smtClean="0"/>
              <a:t>Advantages of </a:t>
            </a:r>
            <a:br>
              <a:rPr lang="en-US" b="1" smtClean="0"/>
            </a:br>
            <a:r>
              <a:rPr lang="en-US" b="1" smtClean="0"/>
              <a:t>Magnetic Particle Inspection</a:t>
            </a:r>
            <a:r>
              <a:rPr lang="en-US" sz="2400" smtClean="0"/>
              <a:t> </a:t>
            </a:r>
          </a:p>
        </p:txBody>
      </p:sp>
      <p:sp>
        <p:nvSpPr>
          <p:cNvPr id="14339" name="Rectangle 3"/>
          <p:cNvSpPr>
            <a:spLocks noGrp="1" noChangeArrowheads="1"/>
          </p:cNvSpPr>
          <p:nvPr>
            <p:ph type="body" idx="1"/>
          </p:nvPr>
        </p:nvSpPr>
        <p:spPr>
          <a:xfrm>
            <a:off x="714375" y="1638300"/>
            <a:ext cx="7772400" cy="4114800"/>
          </a:xfrm>
        </p:spPr>
        <p:txBody>
          <a:bodyPr/>
          <a:lstStyle/>
          <a:p>
            <a:pPr eaLnBrk="1" hangingPunct="1">
              <a:lnSpc>
                <a:spcPct val="90000"/>
              </a:lnSpc>
              <a:buClr>
                <a:schemeClr val="hlink"/>
              </a:buClr>
              <a:buSzTx/>
              <a:buFontTx/>
              <a:buChar char="•"/>
            </a:pPr>
            <a:r>
              <a:rPr lang="en-US" sz="2400" b="1" smtClean="0">
                <a:solidFill>
                  <a:schemeClr val="hlink"/>
                </a:solidFill>
              </a:rPr>
              <a:t>Can detect both surface and near sub-surface defects.</a:t>
            </a:r>
          </a:p>
          <a:p>
            <a:pPr eaLnBrk="1" hangingPunct="1">
              <a:lnSpc>
                <a:spcPct val="90000"/>
              </a:lnSpc>
              <a:buClr>
                <a:schemeClr val="hlink"/>
              </a:buClr>
              <a:buSzTx/>
              <a:buFontTx/>
              <a:buChar char="•"/>
            </a:pPr>
            <a:r>
              <a:rPr lang="en-US" sz="2400" b="1" smtClean="0">
                <a:solidFill>
                  <a:schemeClr val="hlink"/>
                </a:solidFill>
              </a:rPr>
              <a:t>Can inspect parts with irregular shapes easily.</a:t>
            </a:r>
          </a:p>
          <a:p>
            <a:pPr eaLnBrk="1" hangingPunct="1">
              <a:lnSpc>
                <a:spcPct val="90000"/>
              </a:lnSpc>
              <a:buClr>
                <a:schemeClr val="hlink"/>
              </a:buClr>
              <a:buSzTx/>
              <a:buFontTx/>
              <a:buChar char="•"/>
            </a:pPr>
            <a:r>
              <a:rPr lang="en-US" sz="2400" b="1" smtClean="0">
                <a:solidFill>
                  <a:schemeClr val="hlink"/>
                </a:solidFill>
              </a:rPr>
              <a:t>Precleaning of components is not as critical as it is for some other inspection methods.  Most contaminants within a flaw will not hinder flaw detectability.</a:t>
            </a:r>
          </a:p>
          <a:p>
            <a:pPr eaLnBrk="1" hangingPunct="1">
              <a:lnSpc>
                <a:spcPct val="90000"/>
              </a:lnSpc>
              <a:buClr>
                <a:schemeClr val="hlink"/>
              </a:buClr>
              <a:buSzTx/>
              <a:buFontTx/>
              <a:buChar char="•"/>
            </a:pPr>
            <a:r>
              <a:rPr lang="en-US" sz="2400" b="1" smtClean="0">
                <a:solidFill>
                  <a:schemeClr val="hlink"/>
                </a:solidFill>
              </a:rPr>
              <a:t>Fast method of inspection and indications are visible directly on the specimen surface.</a:t>
            </a:r>
          </a:p>
          <a:p>
            <a:pPr eaLnBrk="1" hangingPunct="1">
              <a:lnSpc>
                <a:spcPct val="90000"/>
              </a:lnSpc>
              <a:buClr>
                <a:schemeClr val="hlink"/>
              </a:buClr>
              <a:buSzTx/>
              <a:buFontTx/>
              <a:buChar char="•"/>
            </a:pPr>
            <a:r>
              <a:rPr lang="en-US" sz="2400" b="1" smtClean="0">
                <a:solidFill>
                  <a:schemeClr val="hlink"/>
                </a:solidFill>
              </a:rPr>
              <a:t>Considered low cost compared to many other NDT methods.</a:t>
            </a:r>
          </a:p>
          <a:p>
            <a:pPr eaLnBrk="1" hangingPunct="1">
              <a:lnSpc>
                <a:spcPct val="90000"/>
              </a:lnSpc>
              <a:buClr>
                <a:schemeClr val="hlink"/>
              </a:buClr>
              <a:buSzTx/>
              <a:buFontTx/>
              <a:buChar char="•"/>
            </a:pPr>
            <a:r>
              <a:rPr lang="en-US" sz="2400" b="1" smtClean="0">
                <a:solidFill>
                  <a:schemeClr val="hlink"/>
                </a:solidFill>
              </a:rPr>
              <a:t>Is a very portable inspection method especially when used with battery powered equipment.</a:t>
            </a:r>
          </a:p>
        </p:txBody>
      </p:sp>
    </p:spTree>
    <p:extLst>
      <p:ext uri="{BB962C8B-B14F-4D97-AF65-F5344CB8AC3E}">
        <p14:creationId xmlns:p14="http://schemas.microsoft.com/office/powerpoint/2010/main" val="4060834029"/>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 calcmode="lin" valueType="num">
                                      <p:cBhvr additive="base">
                                        <p:cTn id="12"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additive="base">
                                        <p:cTn id="17"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 calcmode="lin" valueType="num">
                                      <p:cBhvr additive="base">
                                        <p:cTn id="22"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 calcmode="lin" valueType="num">
                                      <p:cBhvr additive="base">
                                        <p:cTn id="27"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 calcmode="lin" valueType="num">
                                      <p:cBhvr additive="base">
                                        <p:cTn id="32"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advAuto="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r>
              <a:rPr lang="en-US" b="1" smtClean="0"/>
              <a:t>Limitations of</a:t>
            </a:r>
            <a:br>
              <a:rPr lang="en-US" b="1" smtClean="0"/>
            </a:br>
            <a:r>
              <a:rPr lang="en-US" b="1" smtClean="0"/>
              <a:t>Magnetic Particle Inspection</a:t>
            </a:r>
          </a:p>
        </p:txBody>
      </p:sp>
      <p:sp>
        <p:nvSpPr>
          <p:cNvPr id="15363" name="Rectangle 3"/>
          <p:cNvSpPr>
            <a:spLocks noGrp="1" noChangeArrowheads="1"/>
          </p:cNvSpPr>
          <p:nvPr>
            <p:ph type="body" idx="1"/>
          </p:nvPr>
        </p:nvSpPr>
        <p:spPr>
          <a:xfrm>
            <a:off x="657225" y="1628775"/>
            <a:ext cx="7772400" cy="4114800"/>
          </a:xfrm>
        </p:spPr>
        <p:txBody>
          <a:bodyPr/>
          <a:lstStyle/>
          <a:p>
            <a:pPr indent="-228600" eaLnBrk="1" hangingPunct="1">
              <a:lnSpc>
                <a:spcPct val="80000"/>
              </a:lnSpc>
              <a:spcBef>
                <a:spcPct val="40000"/>
              </a:spcBef>
              <a:buClr>
                <a:schemeClr val="hlink"/>
              </a:buClr>
              <a:buSzPct val="150000"/>
              <a:buFontTx/>
              <a:buChar char="•"/>
            </a:pPr>
            <a:r>
              <a:rPr lang="en-US" sz="2400" b="1" smtClean="0">
                <a:solidFill>
                  <a:schemeClr val="hlink"/>
                </a:solidFill>
              </a:rPr>
              <a:t>Cannot inspect non-ferrous materials such as aluminum, magnesium or most stainless steels.</a:t>
            </a:r>
          </a:p>
          <a:p>
            <a:pPr indent="-228600" eaLnBrk="1" hangingPunct="1">
              <a:lnSpc>
                <a:spcPct val="80000"/>
              </a:lnSpc>
              <a:spcBef>
                <a:spcPct val="40000"/>
              </a:spcBef>
              <a:buClr>
                <a:schemeClr val="hlink"/>
              </a:buClr>
              <a:buSzPct val="150000"/>
              <a:buFontTx/>
              <a:buChar char="•"/>
            </a:pPr>
            <a:r>
              <a:rPr lang="en-US" sz="2400" b="1" smtClean="0">
                <a:solidFill>
                  <a:schemeClr val="hlink"/>
                </a:solidFill>
              </a:rPr>
              <a:t>Inspection of large parts may require use of equipment with special power requirements.</a:t>
            </a:r>
          </a:p>
          <a:p>
            <a:pPr indent="-228600" eaLnBrk="1" hangingPunct="1">
              <a:lnSpc>
                <a:spcPct val="80000"/>
              </a:lnSpc>
              <a:spcBef>
                <a:spcPct val="40000"/>
              </a:spcBef>
              <a:buClr>
                <a:schemeClr val="hlink"/>
              </a:buClr>
              <a:buSzPct val="150000"/>
              <a:buFontTx/>
              <a:buChar char="•"/>
            </a:pPr>
            <a:r>
              <a:rPr lang="en-US" sz="2400" b="1" smtClean="0">
                <a:solidFill>
                  <a:schemeClr val="hlink"/>
                </a:solidFill>
              </a:rPr>
              <a:t>Some parts may require removal of coating or plating to achieve desired inspection sensitivity.</a:t>
            </a:r>
          </a:p>
          <a:p>
            <a:pPr indent="-228600" eaLnBrk="1" hangingPunct="1">
              <a:lnSpc>
                <a:spcPct val="80000"/>
              </a:lnSpc>
              <a:spcBef>
                <a:spcPct val="40000"/>
              </a:spcBef>
              <a:buClr>
                <a:schemeClr val="hlink"/>
              </a:buClr>
              <a:buSzPct val="150000"/>
              <a:buFontTx/>
              <a:buChar char="•"/>
            </a:pPr>
            <a:r>
              <a:rPr lang="en-US" sz="2400" b="1" smtClean="0">
                <a:solidFill>
                  <a:schemeClr val="hlink"/>
                </a:solidFill>
              </a:rPr>
              <a:t>Limited subsurface discontinuity detection capabilities. </a:t>
            </a:r>
            <a:r>
              <a:rPr lang="en-US" sz="2000" b="1" smtClean="0">
                <a:solidFill>
                  <a:schemeClr val="hlink"/>
                </a:solidFill>
              </a:rPr>
              <a:t>Maximum depth sensitivity is approximately 0.6” (under ideal conditions).</a:t>
            </a:r>
          </a:p>
          <a:p>
            <a:pPr indent="-228600" eaLnBrk="1" hangingPunct="1">
              <a:lnSpc>
                <a:spcPct val="80000"/>
              </a:lnSpc>
              <a:spcBef>
                <a:spcPct val="40000"/>
              </a:spcBef>
              <a:buClr>
                <a:schemeClr val="hlink"/>
              </a:buClr>
              <a:buSzPct val="150000"/>
              <a:buFontTx/>
              <a:buChar char="•"/>
            </a:pPr>
            <a:r>
              <a:rPr lang="en-US" sz="2400" b="1" smtClean="0">
                <a:solidFill>
                  <a:schemeClr val="hlink"/>
                </a:solidFill>
              </a:rPr>
              <a:t>Post cleaning, and post demagnetization is often necessary.</a:t>
            </a:r>
          </a:p>
          <a:p>
            <a:pPr indent="-228600" eaLnBrk="1" hangingPunct="1">
              <a:lnSpc>
                <a:spcPct val="80000"/>
              </a:lnSpc>
              <a:spcBef>
                <a:spcPct val="40000"/>
              </a:spcBef>
              <a:buClr>
                <a:schemeClr val="hlink"/>
              </a:buClr>
              <a:buSzPct val="150000"/>
              <a:buFontTx/>
              <a:buChar char="•"/>
            </a:pPr>
            <a:r>
              <a:rPr lang="en-US" sz="2400" b="1" smtClean="0">
                <a:solidFill>
                  <a:schemeClr val="hlink"/>
                </a:solidFill>
              </a:rPr>
              <a:t>Alignment between magnetic flux and defect is important</a:t>
            </a:r>
          </a:p>
        </p:txBody>
      </p:sp>
    </p:spTree>
    <p:extLst>
      <p:ext uri="{BB962C8B-B14F-4D97-AF65-F5344CB8AC3E}">
        <p14:creationId xmlns:p14="http://schemas.microsoft.com/office/powerpoint/2010/main" val="2122535109"/>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 calcmode="lin" valueType="num">
                                      <p:cBhvr additive="base">
                                        <p:cTn id="12"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 calcmode="lin" valueType="num">
                                      <p:cBhvr additive="base">
                                        <p:cTn id="17"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 calcmode="lin" valueType="num">
                                      <p:cBhvr additive="base">
                                        <p:cTn id="22"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 calcmode="lin" valueType="num">
                                      <p:cBhvr additive="base">
                                        <p:cTn id="27"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 calcmode="lin" valueType="num">
                                      <p:cBhvr additive="base">
                                        <p:cTn id="32"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advAuto="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r>
              <a:rPr lang="en-US" smtClean="0"/>
              <a:t>Glossary of Terms</a:t>
            </a:r>
          </a:p>
        </p:txBody>
      </p:sp>
      <p:sp>
        <p:nvSpPr>
          <p:cNvPr id="60419" name="Rectangle 3"/>
          <p:cNvSpPr>
            <a:spLocks noGrp="1" noChangeArrowheads="1"/>
          </p:cNvSpPr>
          <p:nvPr>
            <p:ph type="body" idx="1"/>
          </p:nvPr>
        </p:nvSpPr>
        <p:spPr>
          <a:xfrm>
            <a:off x="647700" y="1714500"/>
            <a:ext cx="7772400" cy="4114800"/>
          </a:xfrm>
        </p:spPr>
        <p:txBody>
          <a:bodyPr/>
          <a:lstStyle/>
          <a:p>
            <a:pPr eaLnBrk="1" hangingPunct="1">
              <a:lnSpc>
                <a:spcPct val="80000"/>
              </a:lnSpc>
              <a:spcBef>
                <a:spcPct val="40000"/>
              </a:spcBef>
              <a:buClr>
                <a:schemeClr val="hlink"/>
              </a:buClr>
              <a:buSzPct val="150000"/>
              <a:buFontTx/>
              <a:buChar char="•"/>
            </a:pPr>
            <a:r>
              <a:rPr lang="en-US" sz="2400" b="1" smtClean="0">
                <a:solidFill>
                  <a:schemeClr val="hlink"/>
                </a:solidFill>
              </a:rPr>
              <a:t>Black Light:</a:t>
            </a:r>
            <a:r>
              <a:rPr lang="en-US" sz="2400" smtClean="0">
                <a:solidFill>
                  <a:schemeClr val="hlink"/>
                </a:solidFill>
              </a:rPr>
              <a:t>  ultraviolet light which is filtered to produce a wavelength of approximately 365 nanometers. Black light will cause certain materials to fluoresce.</a:t>
            </a:r>
          </a:p>
          <a:p>
            <a:pPr eaLnBrk="1" hangingPunct="1">
              <a:lnSpc>
                <a:spcPct val="80000"/>
              </a:lnSpc>
              <a:spcBef>
                <a:spcPct val="40000"/>
              </a:spcBef>
              <a:buClr>
                <a:schemeClr val="hlink"/>
              </a:buClr>
              <a:buSzPct val="150000"/>
              <a:buFontTx/>
              <a:buChar char="•"/>
            </a:pPr>
            <a:r>
              <a:rPr lang="en-US" sz="2400" b="1" smtClean="0">
                <a:solidFill>
                  <a:schemeClr val="hlink"/>
                </a:solidFill>
              </a:rPr>
              <a:t>Central conductor:</a:t>
            </a:r>
            <a:r>
              <a:rPr lang="en-US" sz="2400" smtClean="0">
                <a:solidFill>
                  <a:schemeClr val="hlink"/>
                </a:solidFill>
              </a:rPr>
              <a:t>  an electrically conductive bar usually made of copper used to introduce a circular magnetic field in to a test specimen.</a:t>
            </a:r>
          </a:p>
          <a:p>
            <a:pPr eaLnBrk="1" hangingPunct="1">
              <a:lnSpc>
                <a:spcPct val="80000"/>
              </a:lnSpc>
              <a:spcBef>
                <a:spcPct val="40000"/>
              </a:spcBef>
              <a:buClr>
                <a:schemeClr val="hlink"/>
              </a:buClr>
              <a:buSzPct val="150000"/>
              <a:buFontTx/>
              <a:buChar char="•"/>
            </a:pPr>
            <a:r>
              <a:rPr lang="en-US" sz="2400" b="1" smtClean="0">
                <a:solidFill>
                  <a:schemeClr val="hlink"/>
                </a:solidFill>
              </a:rPr>
              <a:t>Coil:</a:t>
            </a:r>
            <a:r>
              <a:rPr lang="en-US" sz="2400" smtClean="0">
                <a:solidFill>
                  <a:schemeClr val="hlink"/>
                </a:solidFill>
              </a:rPr>
              <a:t>  an electrical conductor such a copper wire or cable that is wrapped in several or many loops that are brought close to one another to form a strong longitudinal magnetic field.</a:t>
            </a:r>
          </a:p>
        </p:txBody>
      </p:sp>
    </p:spTree>
    <p:extLst>
      <p:ext uri="{BB962C8B-B14F-4D97-AF65-F5344CB8AC3E}">
        <p14:creationId xmlns:p14="http://schemas.microsoft.com/office/powerpoint/2010/main" val="1007690023"/>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strips(downRight)">
                                      <p:cBhvr>
                                        <p:cTn id="7" dur="500"/>
                                        <p:tgtEl>
                                          <p:spTgt spid="60419">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Effect transition="in" filter="strips(downRight)">
                                      <p:cBhvr>
                                        <p:cTn id="11" dur="500"/>
                                        <p:tgtEl>
                                          <p:spTgt spid="60419">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strips(downRight)">
                                      <p:cBhvr>
                                        <p:cTn id="15" dur="5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r>
              <a:rPr lang="en-US" smtClean="0"/>
              <a:t>Glossary of Terms</a:t>
            </a:r>
          </a:p>
        </p:txBody>
      </p:sp>
      <p:sp>
        <p:nvSpPr>
          <p:cNvPr id="61443" name="Rectangle 3"/>
          <p:cNvSpPr>
            <a:spLocks noGrp="1" noChangeArrowheads="1"/>
          </p:cNvSpPr>
          <p:nvPr>
            <p:ph type="body" idx="1"/>
          </p:nvPr>
        </p:nvSpPr>
        <p:spPr>
          <a:xfrm>
            <a:off x="676275" y="1781175"/>
            <a:ext cx="7772400" cy="4114800"/>
          </a:xfrm>
        </p:spPr>
        <p:txBody>
          <a:bodyPr/>
          <a:lstStyle/>
          <a:p>
            <a:pPr eaLnBrk="1" hangingPunct="1">
              <a:lnSpc>
                <a:spcPct val="80000"/>
              </a:lnSpc>
              <a:spcBef>
                <a:spcPct val="40000"/>
              </a:spcBef>
              <a:buClr>
                <a:schemeClr val="hlink"/>
              </a:buClr>
              <a:buSzPct val="150000"/>
              <a:buFontTx/>
              <a:buChar char="•"/>
            </a:pPr>
            <a:r>
              <a:rPr lang="en-US" sz="2400" b="1" smtClean="0">
                <a:solidFill>
                  <a:schemeClr val="hlink"/>
                </a:solidFill>
              </a:rPr>
              <a:t>Discontinuity:</a:t>
            </a:r>
            <a:r>
              <a:rPr lang="en-US" sz="2400" smtClean="0">
                <a:solidFill>
                  <a:schemeClr val="hlink"/>
                </a:solidFill>
              </a:rPr>
              <a:t>  an interruption in the structure of the material such as a crack.</a:t>
            </a:r>
          </a:p>
          <a:p>
            <a:pPr eaLnBrk="1" hangingPunct="1">
              <a:lnSpc>
                <a:spcPct val="80000"/>
              </a:lnSpc>
              <a:spcBef>
                <a:spcPct val="40000"/>
              </a:spcBef>
              <a:buClr>
                <a:schemeClr val="hlink"/>
              </a:buClr>
              <a:buSzPct val="150000"/>
              <a:buFontTx/>
              <a:buChar char="•"/>
            </a:pPr>
            <a:r>
              <a:rPr lang="en-US" sz="2400" b="1" smtClean="0">
                <a:solidFill>
                  <a:schemeClr val="hlink"/>
                </a:solidFill>
              </a:rPr>
              <a:t>Ferromagnetic:</a:t>
            </a:r>
            <a:r>
              <a:rPr lang="en-US" sz="2400" smtClean="0">
                <a:solidFill>
                  <a:schemeClr val="hlink"/>
                </a:solidFill>
              </a:rPr>
              <a:t>  a material such as iron, nickel and cobalt or one of it’s alloys that is strongly attracted to a magnetic field.</a:t>
            </a:r>
          </a:p>
          <a:p>
            <a:pPr eaLnBrk="1" hangingPunct="1">
              <a:lnSpc>
                <a:spcPct val="80000"/>
              </a:lnSpc>
              <a:spcBef>
                <a:spcPct val="40000"/>
              </a:spcBef>
              <a:buClr>
                <a:schemeClr val="hlink"/>
              </a:buClr>
              <a:buSzPct val="150000"/>
              <a:buFontTx/>
              <a:buChar char="•"/>
            </a:pPr>
            <a:r>
              <a:rPr lang="en-US" sz="2400" b="1" smtClean="0">
                <a:solidFill>
                  <a:schemeClr val="hlink"/>
                </a:solidFill>
              </a:rPr>
              <a:t>Heads:</a:t>
            </a:r>
            <a:r>
              <a:rPr lang="en-US" sz="2400" smtClean="0">
                <a:solidFill>
                  <a:schemeClr val="hlink"/>
                </a:solidFill>
              </a:rPr>
              <a:t>  electrical contact pads on a wet horizontal magnetic particle inspection machine. The part to be inspected is clamped and held in place between the heads and shot of current is sent through the part from the heads to create a circular magnetic field in the part.</a:t>
            </a:r>
          </a:p>
          <a:p>
            <a:pPr eaLnBrk="1" hangingPunct="1">
              <a:lnSpc>
                <a:spcPct val="80000"/>
              </a:lnSpc>
              <a:spcBef>
                <a:spcPct val="40000"/>
              </a:spcBef>
              <a:buClr>
                <a:schemeClr val="hlink"/>
              </a:buClr>
              <a:buSzPct val="150000"/>
              <a:buFontTx/>
              <a:buChar char="•"/>
            </a:pPr>
            <a:r>
              <a:rPr lang="en-US" sz="2400" b="1" smtClean="0">
                <a:solidFill>
                  <a:schemeClr val="hlink"/>
                </a:solidFill>
              </a:rPr>
              <a:t>Leakage field:</a:t>
            </a:r>
            <a:r>
              <a:rPr lang="en-US" sz="2400" smtClean="0">
                <a:solidFill>
                  <a:schemeClr val="hlink"/>
                </a:solidFill>
              </a:rPr>
              <a:t>  a disruption in the magnetic field. This disruption must extend to the surface of the part for particles to be attracted.</a:t>
            </a:r>
          </a:p>
          <a:p>
            <a:pPr eaLnBrk="1" hangingPunct="1">
              <a:lnSpc>
                <a:spcPct val="90000"/>
              </a:lnSpc>
              <a:buFont typeface="Wingdings" pitchFamily="2" charset="2"/>
              <a:buNone/>
            </a:pPr>
            <a:endParaRPr lang="en-US" sz="2400" smtClean="0">
              <a:solidFill>
                <a:schemeClr val="hlink"/>
              </a:solidFill>
            </a:endParaRPr>
          </a:p>
        </p:txBody>
      </p:sp>
    </p:spTree>
    <p:extLst>
      <p:ext uri="{BB962C8B-B14F-4D97-AF65-F5344CB8AC3E}">
        <p14:creationId xmlns:p14="http://schemas.microsoft.com/office/powerpoint/2010/main" val="2886464422"/>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strips(downRight)">
                                      <p:cBhvr>
                                        <p:cTn id="7" dur="500"/>
                                        <p:tgtEl>
                                          <p:spTgt spid="61443">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animEffect transition="in" filter="strips(downRight)">
                                      <p:cBhvr>
                                        <p:cTn id="11" dur="500"/>
                                        <p:tgtEl>
                                          <p:spTgt spid="61443">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animEffect transition="in" filter="strips(downRight)">
                                      <p:cBhvr>
                                        <p:cTn id="15" dur="500"/>
                                        <p:tgtEl>
                                          <p:spTgt spid="61443">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animEffect transition="in" filter="strips(downRight)">
                                      <p:cBhvr>
                                        <p:cTn id="19" dur="500"/>
                                        <p:tgtEl>
                                          <p:spTgt spid="6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r>
              <a:rPr lang="en-US" smtClean="0"/>
              <a:t>Glossary of Terms</a:t>
            </a:r>
          </a:p>
        </p:txBody>
      </p:sp>
      <p:sp>
        <p:nvSpPr>
          <p:cNvPr id="92163" name="Rectangle 3"/>
          <p:cNvSpPr>
            <a:spLocks noGrp="1" noChangeArrowheads="1"/>
          </p:cNvSpPr>
          <p:nvPr>
            <p:ph type="body" idx="1"/>
          </p:nvPr>
        </p:nvSpPr>
        <p:spPr>
          <a:xfrm>
            <a:off x="685800" y="1638300"/>
            <a:ext cx="7772400" cy="4533900"/>
          </a:xfrm>
        </p:spPr>
        <p:txBody>
          <a:bodyPr/>
          <a:lstStyle/>
          <a:p>
            <a:pPr eaLnBrk="1" hangingPunct="1">
              <a:lnSpc>
                <a:spcPct val="80000"/>
              </a:lnSpc>
              <a:spcBef>
                <a:spcPct val="40000"/>
              </a:spcBef>
              <a:buClr>
                <a:schemeClr val="hlink"/>
              </a:buClr>
              <a:buSzPct val="150000"/>
              <a:buFontTx/>
              <a:buChar char="•"/>
            </a:pPr>
            <a:r>
              <a:rPr lang="en-US" sz="2400" b="1" smtClean="0">
                <a:solidFill>
                  <a:schemeClr val="hlink"/>
                </a:solidFill>
              </a:rPr>
              <a:t>Non-relevant indications:</a:t>
            </a:r>
            <a:r>
              <a:rPr lang="en-US" sz="2400" smtClean="0">
                <a:solidFill>
                  <a:schemeClr val="hlink"/>
                </a:solidFill>
              </a:rPr>
              <a:t>  indications produced due to some intended design feature of a specimen such a keyways, splines or press fits.</a:t>
            </a:r>
          </a:p>
          <a:p>
            <a:pPr eaLnBrk="1" hangingPunct="1">
              <a:lnSpc>
                <a:spcPct val="80000"/>
              </a:lnSpc>
              <a:spcBef>
                <a:spcPct val="40000"/>
              </a:spcBef>
              <a:buClr>
                <a:schemeClr val="hlink"/>
              </a:buClr>
              <a:buSzPct val="150000"/>
              <a:buFontTx/>
              <a:buChar char="•"/>
            </a:pPr>
            <a:r>
              <a:rPr lang="en-US" sz="2400" b="1" smtClean="0">
                <a:solidFill>
                  <a:schemeClr val="hlink"/>
                </a:solidFill>
              </a:rPr>
              <a:t>Prods:</a:t>
            </a:r>
            <a:r>
              <a:rPr lang="en-US" sz="2400" smtClean="0">
                <a:solidFill>
                  <a:schemeClr val="hlink"/>
                </a:solidFill>
              </a:rPr>
              <a:t>  two electrodes usually made of copper or aluminum that are used to introduce current in to a test part. This current in turn creates a circular magnetic field where each prod touches the part. (Similar in principal to a welding electrode and ground clamp).</a:t>
            </a:r>
          </a:p>
          <a:p>
            <a:pPr eaLnBrk="1" hangingPunct="1">
              <a:lnSpc>
                <a:spcPct val="80000"/>
              </a:lnSpc>
              <a:spcBef>
                <a:spcPct val="40000"/>
              </a:spcBef>
              <a:buClr>
                <a:schemeClr val="hlink"/>
              </a:buClr>
              <a:buSzPct val="150000"/>
              <a:buFontTx/>
              <a:buChar char="•"/>
            </a:pPr>
            <a:r>
              <a:rPr lang="en-US" sz="2400" b="1" smtClean="0">
                <a:solidFill>
                  <a:schemeClr val="hlink"/>
                </a:solidFill>
              </a:rPr>
              <a:t>Relevant indications:</a:t>
            </a:r>
            <a:r>
              <a:rPr lang="en-US" sz="2400" smtClean="0">
                <a:solidFill>
                  <a:schemeClr val="hlink"/>
                </a:solidFill>
              </a:rPr>
              <a:t>  indications produced from something other than a design feature of a test specimen. Cracks, stringers, or laps are examples of relevant indications.</a:t>
            </a:r>
          </a:p>
        </p:txBody>
      </p:sp>
    </p:spTree>
    <p:extLst>
      <p:ext uri="{BB962C8B-B14F-4D97-AF65-F5344CB8AC3E}">
        <p14:creationId xmlns:p14="http://schemas.microsoft.com/office/powerpoint/2010/main" val="2513611939"/>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strips(downRight)">
                                      <p:cBhvr>
                                        <p:cTn id="7" dur="500"/>
                                        <p:tgtEl>
                                          <p:spTgt spid="92163">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animEffect transition="in" filter="strips(downRight)">
                                      <p:cBhvr>
                                        <p:cTn id="11" dur="500"/>
                                        <p:tgtEl>
                                          <p:spTgt spid="92163">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2163">
                                            <p:txEl>
                                              <p:pRg st="2" end="2"/>
                                            </p:txEl>
                                          </p:spTgt>
                                        </p:tgtEl>
                                        <p:attrNameLst>
                                          <p:attrName>style.visibility</p:attrName>
                                        </p:attrNameLst>
                                      </p:cBhvr>
                                      <p:to>
                                        <p:strVal val="visible"/>
                                      </p:to>
                                    </p:set>
                                    <p:animEffect transition="in" filter="strips(downRight)">
                                      <p:cBhvr>
                                        <p:cTn id="15" dur="500"/>
                                        <p:tgtEl>
                                          <p:spTgt spid="92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r>
              <a:rPr lang="en-US" smtClean="0"/>
              <a:t>Glossary of Terms</a:t>
            </a:r>
          </a:p>
        </p:txBody>
      </p:sp>
      <p:sp>
        <p:nvSpPr>
          <p:cNvPr id="63491" name="Rectangle 3"/>
          <p:cNvSpPr>
            <a:spLocks noGrp="1" noChangeArrowheads="1"/>
          </p:cNvSpPr>
          <p:nvPr>
            <p:ph type="body" idx="1"/>
          </p:nvPr>
        </p:nvSpPr>
        <p:spPr>
          <a:xfrm>
            <a:off x="666750" y="1628775"/>
            <a:ext cx="7772400" cy="4114800"/>
          </a:xfrm>
        </p:spPr>
        <p:txBody>
          <a:bodyPr/>
          <a:lstStyle/>
          <a:p>
            <a:pPr eaLnBrk="1" hangingPunct="1">
              <a:lnSpc>
                <a:spcPct val="80000"/>
              </a:lnSpc>
              <a:spcBef>
                <a:spcPct val="40000"/>
              </a:spcBef>
              <a:buClr>
                <a:schemeClr val="hlink"/>
              </a:buClr>
              <a:buSzPct val="150000"/>
              <a:buFontTx/>
              <a:buChar char="•"/>
            </a:pPr>
            <a:r>
              <a:rPr lang="en-US" sz="2400" b="1" smtClean="0">
                <a:solidFill>
                  <a:schemeClr val="hlink"/>
                </a:solidFill>
              </a:rPr>
              <a:t>Suspension:</a:t>
            </a:r>
            <a:r>
              <a:rPr lang="en-US" sz="2400" smtClean="0">
                <a:solidFill>
                  <a:schemeClr val="hlink"/>
                </a:solidFill>
              </a:rPr>
              <a:t>  a bath created by mixing particles with either oil or water.</a:t>
            </a:r>
          </a:p>
          <a:p>
            <a:pPr eaLnBrk="1" hangingPunct="1">
              <a:lnSpc>
                <a:spcPct val="80000"/>
              </a:lnSpc>
              <a:spcBef>
                <a:spcPct val="40000"/>
              </a:spcBef>
              <a:buClr>
                <a:schemeClr val="hlink"/>
              </a:buClr>
              <a:buSzPct val="150000"/>
              <a:buFontTx/>
              <a:buChar char="•"/>
            </a:pPr>
            <a:r>
              <a:rPr lang="en-US" sz="2400" b="1" smtClean="0">
                <a:solidFill>
                  <a:schemeClr val="hlink"/>
                </a:solidFill>
              </a:rPr>
              <a:t>Yoke:</a:t>
            </a:r>
            <a:r>
              <a:rPr lang="en-US" sz="2400" smtClean="0">
                <a:solidFill>
                  <a:schemeClr val="hlink"/>
                </a:solidFill>
              </a:rPr>
              <a:t>  a horseshoe magnet used to create a longitudinal magnetic field. Yokes may be made from permanent magnets or electromagnets.</a:t>
            </a:r>
          </a:p>
        </p:txBody>
      </p:sp>
    </p:spTree>
    <p:extLst>
      <p:ext uri="{BB962C8B-B14F-4D97-AF65-F5344CB8AC3E}">
        <p14:creationId xmlns:p14="http://schemas.microsoft.com/office/powerpoint/2010/main" val="3425445800"/>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strips(downRight)">
                                      <p:cBhvr>
                                        <p:cTn id="7" dur="500"/>
                                        <p:tgtEl>
                                          <p:spTgt spid="63491">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animEffect transition="in" filter="strips(downRight)">
                                      <p:cBhvr>
                                        <p:cTn id="11" dur="500"/>
                                        <p:tgtEl>
                                          <p:spTgt spid="63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heckers">
  <a:themeElements>
    <a:clrScheme name="">
      <a:dk1>
        <a:srgbClr val="000000"/>
      </a:dk1>
      <a:lt1>
        <a:srgbClr val="83C1C0"/>
      </a:lt1>
      <a:dk2>
        <a:srgbClr val="FFFF00"/>
      </a:dk2>
      <a:lt2>
        <a:srgbClr val="009999"/>
      </a:lt2>
      <a:accent1>
        <a:srgbClr val="C0C0C0"/>
      </a:accent1>
      <a:accent2>
        <a:srgbClr val="00EEE8"/>
      </a:accent2>
      <a:accent3>
        <a:srgbClr val="C1DDDC"/>
      </a:accent3>
      <a:accent4>
        <a:srgbClr val="000000"/>
      </a:accent4>
      <a:accent5>
        <a:srgbClr val="DCDCDC"/>
      </a:accent5>
      <a:accent6>
        <a:srgbClr val="00D8D2"/>
      </a:accent6>
      <a:hlink>
        <a:srgbClr val="FFFFFF"/>
      </a:hlink>
      <a:folHlink>
        <a:srgbClr val="CFD1E7"/>
      </a:folHlink>
    </a:clrScheme>
    <a:fontScheme name="Check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heckers 1">
        <a:dk1>
          <a:srgbClr val="000000"/>
        </a:dk1>
        <a:lt1>
          <a:srgbClr val="83C1C0"/>
        </a:lt1>
        <a:dk2>
          <a:srgbClr val="FFFFFF"/>
        </a:dk2>
        <a:lt2>
          <a:srgbClr val="009999"/>
        </a:lt2>
        <a:accent1>
          <a:srgbClr val="C0C0C0"/>
        </a:accent1>
        <a:accent2>
          <a:srgbClr val="00EEE8"/>
        </a:accent2>
        <a:accent3>
          <a:srgbClr val="C1DDDC"/>
        </a:accent3>
        <a:accent4>
          <a:srgbClr val="000000"/>
        </a:accent4>
        <a:accent5>
          <a:srgbClr val="DCDCDC"/>
        </a:accent5>
        <a:accent6>
          <a:srgbClr val="00D8D2"/>
        </a:accent6>
        <a:hlink>
          <a:srgbClr val="FFFFFF"/>
        </a:hlink>
        <a:folHlink>
          <a:srgbClr val="CFD1E7"/>
        </a:folHlink>
      </a:clrScheme>
      <a:clrMap bg1="lt1" tx1="dk1" bg2="lt2" tx2="dk2" accent1="accent1" accent2="accent2" accent3="accent3" accent4="accent4" accent5="accent5" accent6="accent6" hlink="hlink" folHlink="folHlink"/>
    </a:extraClrScheme>
    <a:extraClrScheme>
      <a:clrScheme name="Checkers 2">
        <a:dk1>
          <a:srgbClr val="000000"/>
        </a:dk1>
        <a:lt1>
          <a:srgbClr val="FFFFFF"/>
        </a:lt1>
        <a:dk2>
          <a:srgbClr val="5F5F5F"/>
        </a:dk2>
        <a:lt2>
          <a:srgbClr val="47979D"/>
        </a:lt2>
        <a:accent1>
          <a:srgbClr val="DDDDDD"/>
        </a:accent1>
        <a:accent2>
          <a:srgbClr val="9DCDCD"/>
        </a:accent2>
        <a:accent3>
          <a:srgbClr val="FFFFFF"/>
        </a:accent3>
        <a:accent4>
          <a:srgbClr val="000000"/>
        </a:accent4>
        <a:accent5>
          <a:srgbClr val="EBEBEB"/>
        </a:accent5>
        <a:accent6>
          <a:srgbClr val="8EBABA"/>
        </a:accent6>
        <a:hlink>
          <a:srgbClr val="AFCDE3"/>
        </a:hlink>
        <a:folHlink>
          <a:srgbClr val="CFD1E7"/>
        </a:folHlink>
      </a:clrScheme>
      <a:clrMap bg1="lt1" tx1="dk1" bg2="lt2" tx2="dk2" accent1="accent1" accent2="accent2" accent3="accent3" accent4="accent4" accent5="accent5" accent6="accent6" hlink="hlink" folHlink="folHlink"/>
    </a:extraClrScheme>
    <a:extraClrScheme>
      <a:clrScheme name="Checkers 3">
        <a:dk1>
          <a:srgbClr val="000000"/>
        </a:dk1>
        <a:lt1>
          <a:srgbClr val="FFFFFF"/>
        </a:lt1>
        <a:dk2>
          <a:srgbClr val="000000"/>
        </a:dk2>
        <a:lt2>
          <a:srgbClr val="777777"/>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276</TotalTime>
  <Words>7637</Words>
  <Application>Microsoft Office PowerPoint</Application>
  <PresentationFormat>On-screen Show (4:3)</PresentationFormat>
  <Paragraphs>799</Paragraphs>
  <Slides>145</Slides>
  <Notes>5</Notes>
  <HiddenSlides>1</HiddenSlides>
  <MMClips>1</MMClips>
  <ScaleCrop>false</ScaleCrop>
  <HeadingPairs>
    <vt:vector size="4" baseType="variant">
      <vt:variant>
        <vt:lpstr>Theme</vt:lpstr>
      </vt:variant>
      <vt:variant>
        <vt:i4>2</vt:i4>
      </vt:variant>
      <vt:variant>
        <vt:lpstr>Slide Titles</vt:lpstr>
      </vt:variant>
      <vt:variant>
        <vt:i4>145</vt:i4>
      </vt:variant>
    </vt:vector>
  </HeadingPairs>
  <TitlesOfParts>
    <vt:vector size="147" baseType="lpstr">
      <vt:lpstr>Oriel</vt:lpstr>
      <vt:lpstr>Checkers</vt:lpstr>
      <vt:lpstr>Non-Destructive Testing</vt:lpstr>
      <vt:lpstr>Unit 2</vt:lpstr>
      <vt:lpstr>PENETRANT TESTING</vt:lpstr>
      <vt:lpstr>Introduction</vt:lpstr>
      <vt:lpstr>Introduction</vt:lpstr>
      <vt:lpstr>What Makes PT Work?</vt:lpstr>
      <vt:lpstr>Basic Processing Steps of a Liquid Penetrant  Inspection</vt:lpstr>
      <vt:lpstr>1. Surface Preparation Or Pre-cleaning</vt:lpstr>
      <vt:lpstr>Chemical Methods</vt:lpstr>
      <vt:lpstr>Step 2–Penetrant Application</vt:lpstr>
      <vt:lpstr>Cont…</vt:lpstr>
      <vt:lpstr>Cont…</vt:lpstr>
      <vt:lpstr>PowerPoint Presentation</vt:lpstr>
      <vt:lpstr>PowerPoint Presentation</vt:lpstr>
      <vt:lpstr>Characteristics of Penetrant Materials</vt:lpstr>
      <vt:lpstr>Visible And Fluorescent PT</vt:lpstr>
      <vt:lpstr>PowerPoint Presentation</vt:lpstr>
      <vt:lpstr>Sensitivity Levels</vt:lpstr>
      <vt:lpstr>3. Penetrant Dwell</vt:lpstr>
      <vt:lpstr>PowerPoint Presentation</vt:lpstr>
      <vt:lpstr>4. Excess Penetrant Removal</vt:lpstr>
      <vt:lpstr>Cont..</vt:lpstr>
      <vt:lpstr>Cont..</vt:lpstr>
      <vt:lpstr>1. Water-washable penetrant (method A)</vt:lpstr>
      <vt:lpstr>PowerPoint Presentation</vt:lpstr>
      <vt:lpstr>PowerPoint Presentation</vt:lpstr>
      <vt:lpstr>PowerPoint Presentation</vt:lpstr>
      <vt:lpstr>Disadvantages</vt:lpstr>
      <vt:lpstr>2. Solvent-removable penetrant (method C)</vt:lpstr>
      <vt:lpstr>Solvent-removable penetrant (method C)</vt:lpstr>
      <vt:lpstr>PowerPoint Presentation</vt:lpstr>
      <vt:lpstr>PowerPoint Presentation</vt:lpstr>
      <vt:lpstr>Disadvantages</vt:lpstr>
      <vt:lpstr>3. Post-emulsifiable penetrant (methods B and D)</vt:lpstr>
      <vt:lpstr>Method B, lipophilic emulsifiers</vt:lpstr>
      <vt:lpstr>PowerPoint Presentation</vt:lpstr>
      <vt:lpstr>Method D, hydrophilic emulsifiers</vt:lpstr>
      <vt:lpstr>PowerPoint Presentation</vt:lpstr>
      <vt:lpstr>PowerPoint Presentation</vt:lpstr>
      <vt:lpstr>PowerPoint Presentation</vt:lpstr>
      <vt:lpstr>Stages</vt:lpstr>
      <vt:lpstr>PowerPoint Presentation</vt:lpstr>
      <vt:lpstr>PowerPoint Presentation</vt:lpstr>
      <vt:lpstr>Advantages</vt:lpstr>
      <vt:lpstr>5. Developer Application</vt:lpstr>
      <vt:lpstr>Developer Properties</vt:lpstr>
      <vt:lpstr>With Developer</vt:lpstr>
      <vt:lpstr>With Developer</vt:lpstr>
      <vt:lpstr>Developer Types</vt:lpstr>
      <vt:lpstr>PowerPoint Presentation</vt:lpstr>
      <vt:lpstr>Cont…</vt:lpstr>
      <vt:lpstr>Aqueous Developer</vt:lpstr>
      <vt:lpstr>Aqueous Developer</vt:lpstr>
      <vt:lpstr>Cont..</vt:lpstr>
      <vt:lpstr>PowerPoint Presentation</vt:lpstr>
      <vt:lpstr>PowerPoint Presentation</vt:lpstr>
      <vt:lpstr>6. Indication Development</vt:lpstr>
      <vt:lpstr>7. Inspection</vt:lpstr>
      <vt:lpstr>8. Post Clean Surface</vt:lpstr>
      <vt:lpstr>PowerPoint Presentation</vt:lpstr>
      <vt:lpstr>PowerPoint Presentation</vt:lpstr>
      <vt:lpstr>MAGNETIC PARTICLE TESTING</vt:lpstr>
      <vt:lpstr>Introduction</vt:lpstr>
      <vt:lpstr>Outline</vt:lpstr>
      <vt:lpstr>PowerPoint Presentation</vt:lpstr>
      <vt:lpstr>PowerPoint Presentation</vt:lpstr>
      <vt:lpstr>How Does Magnetic Particle  Inspection Work?</vt:lpstr>
      <vt:lpstr>How Does Magnetic Particle  Inspection Work? (Cont.)</vt:lpstr>
      <vt:lpstr>Basic Procedure</vt:lpstr>
      <vt:lpstr>Pre-cleaning</vt:lpstr>
      <vt:lpstr>Introduction of the Magnetic Field</vt:lpstr>
      <vt:lpstr>Direction of the Magnetic Field </vt:lpstr>
      <vt:lpstr>Importance of Magnetic Field Direction</vt:lpstr>
      <vt:lpstr>PowerPoint Presentation</vt:lpstr>
      <vt:lpstr>Producing a Longitudinal Magnetic Field Using a Coil</vt:lpstr>
      <vt:lpstr>Producing a Longitudinal Field Using Permanent or Electromagnetic Magnets</vt:lpstr>
      <vt:lpstr>Circular Magnetic Fields</vt:lpstr>
      <vt:lpstr>PowerPoint Presentation</vt:lpstr>
      <vt:lpstr>Dry Magnetic Particles </vt:lpstr>
      <vt:lpstr>Wet Magnetic Particles</vt:lpstr>
      <vt:lpstr>Interpretation of Indications</vt:lpstr>
      <vt:lpstr>Crane Hook with  Service Induced Crack</vt:lpstr>
      <vt:lpstr>Gear with  Service Induced Crack</vt:lpstr>
      <vt:lpstr>Drive Shaft with  Heat Treatment Induced Cracks</vt:lpstr>
      <vt:lpstr>Splined Shaft with  Service Induced Cracks</vt:lpstr>
      <vt:lpstr>Threaded Shaft with Service Induced Crack</vt:lpstr>
      <vt:lpstr>Large Bolt with  Service Induced Crack</vt:lpstr>
      <vt:lpstr>Crank Shaft with  Service Induced Crack Near Lube Hole</vt:lpstr>
      <vt:lpstr>Lack of Fusion in SMAW Weld</vt:lpstr>
      <vt:lpstr>Toe Crack in SMAW Weld</vt:lpstr>
      <vt:lpstr>Throat and Toe Cracks in  Partially Ground Weld</vt:lpstr>
      <vt:lpstr>Demagnetization</vt:lpstr>
      <vt:lpstr>Demagnetization (Cont.)</vt:lpstr>
      <vt:lpstr>Advantages of  Magnetic Particle Inspection </vt:lpstr>
      <vt:lpstr>Limitations of Magnetic Particle Inspection</vt:lpstr>
      <vt:lpstr>Glossary of Terms</vt:lpstr>
      <vt:lpstr>Glossary of Terms</vt:lpstr>
      <vt:lpstr>Glossary of Terms</vt:lpstr>
      <vt:lpstr>Glossary of Terms</vt:lpstr>
      <vt:lpstr>Ultrasonic Testing</vt:lpstr>
      <vt:lpstr>Introduction</vt:lpstr>
      <vt:lpstr>Outline</vt:lpstr>
      <vt:lpstr>Basic Principles of Sound</vt:lpstr>
      <vt:lpstr>Basic Principles of Sound (cont.)</vt:lpstr>
      <vt:lpstr>Basic Principles of Sound (cont.)</vt:lpstr>
      <vt:lpstr>Ultrasound Generation</vt:lpstr>
      <vt:lpstr>Principles of Ultrasonic Inspection</vt:lpstr>
      <vt:lpstr>Test Techniques</vt:lpstr>
      <vt:lpstr>PowerPoint Presentation</vt:lpstr>
      <vt:lpstr>Test Techniques – Pulse-Echo (cont.)</vt:lpstr>
      <vt:lpstr>PowerPoint Presentation</vt:lpstr>
      <vt:lpstr>PowerPoint Presentation</vt:lpstr>
      <vt:lpstr>PowerPoint Presentation</vt:lpstr>
      <vt:lpstr>PowerPoint Presentation</vt:lpstr>
      <vt:lpstr>Inspection Applications</vt:lpstr>
      <vt:lpstr>Thickness Gauging</vt:lpstr>
      <vt:lpstr>Flaw Detection - Delaminations</vt:lpstr>
      <vt:lpstr>Flaw Detection in Welds</vt:lpstr>
      <vt:lpstr>Equipment</vt:lpstr>
      <vt:lpstr>Transducers</vt:lpstr>
      <vt:lpstr>Contact Transducers</vt:lpstr>
      <vt:lpstr>Contact Transducers (cont.)</vt:lpstr>
      <vt:lpstr>Contact Transducers (cont.)</vt:lpstr>
      <vt:lpstr>Transducers (cont.)</vt:lpstr>
      <vt:lpstr>Transducers (cont.)</vt:lpstr>
      <vt:lpstr>Instrumentation</vt:lpstr>
      <vt:lpstr>Instrumentation (cont.)</vt:lpstr>
      <vt:lpstr>Instrumentation (cont.)</vt:lpstr>
      <vt:lpstr>Instrumentation (cont.)</vt:lpstr>
      <vt:lpstr>Instrumentation (cont.)</vt:lpstr>
      <vt:lpstr>Images of a Quarter Produced With an Ultrasonic Immersion Scanning System</vt:lpstr>
      <vt:lpstr>Calibration Standards</vt:lpstr>
      <vt:lpstr>Calibration Standards (cont.)</vt:lpstr>
      <vt:lpstr>Calibration Standards (cont.)</vt:lpstr>
      <vt:lpstr>Qualification Standards</vt:lpstr>
      <vt:lpstr>Data Presentation</vt:lpstr>
      <vt:lpstr>Data Presentation - A-scan</vt:lpstr>
      <vt:lpstr>Data Presentation - B-scan</vt:lpstr>
      <vt:lpstr>Data Presentation - C-scan</vt:lpstr>
      <vt:lpstr>Advantage of Ultrasonic Testing</vt:lpstr>
      <vt:lpstr>Limitations of Ultrasonic Testing</vt:lpstr>
      <vt:lpstr>Glossary of Terms</vt:lpstr>
      <vt:lpstr>Glossary of Terms</vt:lpstr>
      <vt:lpstr>Glossary of Terms</vt:lpstr>
      <vt:lpstr> Glossary of Terms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Mineral Processing</dc:title>
  <dc:creator>DELL</dc:creator>
  <cp:lastModifiedBy>DELL</cp:lastModifiedBy>
  <cp:revision>9</cp:revision>
  <dcterms:created xsi:type="dcterms:W3CDTF">2006-08-16T00:00:00Z</dcterms:created>
  <dcterms:modified xsi:type="dcterms:W3CDTF">2020-06-23T11:41:29Z</dcterms:modified>
</cp:coreProperties>
</file>