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50" r:id="rId92"/>
    <p:sldId id="349" r:id="rId93"/>
    <p:sldId id="351" r:id="rId94"/>
    <p:sldId id="352" r:id="rId95"/>
    <p:sldId id="353" r:id="rId96"/>
    <p:sldId id="354" r:id="rId97"/>
    <p:sldId id="355" r:id="rId98"/>
    <p:sldId id="356" r:id="rId99"/>
    <p:sldId id="357" r:id="rId100"/>
    <p:sldId id="358"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12444"/>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3" Type="http://schemas.openxmlformats.org/officeDocument/2006/relationships/slide" Target="slides/slide11.xml"/><Relationship Id="rId7" Type="http://schemas.openxmlformats.org/officeDocument/2006/relationships/slide" Target="slides/slide26.xml"/><Relationship Id="rId2" Type="http://schemas.openxmlformats.org/officeDocument/2006/relationships/slide" Target="slides/slide10.xml"/><Relationship Id="rId1" Type="http://schemas.openxmlformats.org/officeDocument/2006/relationships/slide" Target="slides/slide9.xml"/><Relationship Id="rId6" Type="http://schemas.openxmlformats.org/officeDocument/2006/relationships/slide" Target="slides/slide25.xml"/><Relationship Id="rId5" Type="http://schemas.openxmlformats.org/officeDocument/2006/relationships/slide" Target="slides/slide24.xml"/><Relationship Id="rId4" Type="http://schemas.openxmlformats.org/officeDocument/2006/relationships/slide" Target="slides/slide15.xml"/><Relationship Id="rId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E4BED-6D08-495A-B5B8-A2D0126849CD}" type="datetimeFigureOut">
              <a:rPr lang="en-IN" smtClean="0"/>
              <a:t>23-06-2020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8C3F6-21C1-4BFB-B923-82F35078D98D}" type="slidenum">
              <a:rPr lang="en-IN" smtClean="0"/>
              <a:t>‹#›</a:t>
            </a:fld>
            <a:endParaRPr lang="en-IN"/>
          </a:p>
        </p:txBody>
      </p:sp>
    </p:spTree>
    <p:extLst>
      <p:ext uri="{BB962C8B-B14F-4D97-AF65-F5344CB8AC3E}">
        <p14:creationId xmlns:p14="http://schemas.microsoft.com/office/powerpoint/2010/main" val="69853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noTextEdit="1"/>
          </p:cNvSpPr>
          <p:nvPr>
            <p:ph type="sldImg"/>
          </p:nvPr>
        </p:nvSpPr>
        <p:spPr>
          <a:xfrm>
            <a:off x="1157357" y="691181"/>
            <a:ext cx="4543287" cy="3416630"/>
          </a:xfrm>
          <a:ln cap="flat"/>
        </p:spPr>
      </p:sp>
      <p:sp>
        <p:nvSpPr>
          <p:cNvPr id="45059" name="Rectangle 3"/>
          <p:cNvSpPr>
            <a:spLocks noGrp="1" noChangeArrowheads="1"/>
          </p:cNvSpPr>
          <p:nvPr>
            <p:ph type="body" idx="1"/>
          </p:nvPr>
        </p:nvSpPr>
        <p:spPr>
          <a:xfrm>
            <a:off x="913043" y="4343440"/>
            <a:ext cx="5031914" cy="41140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09" tIns="43724" rIns="89009" bIns="43724"/>
          <a:lstStyle/>
          <a:p>
            <a:pPr defTabSz="916160"/>
            <a:r>
              <a:rPr lang="en-US" sz="1000">
                <a:latin typeface="Arial" pitchFamily="34" charset="0"/>
              </a:rPr>
              <a:t>This presentation was developed by the Collaboration for NDT Education to provide students and other audiences with a general introduction to nondestructive testing.  The material by itself is not intended to train individuals to perform NDT functions, but rather to acquaint individuals with some of the common NDT methods and their uses.  All rights are reserved by the authors but the </a:t>
            </a:r>
            <a:r>
              <a:rPr lang="en-US" smtClean="0">
                <a:latin typeface="Arial" pitchFamily="34" charset="0"/>
              </a:rPr>
              <a:t>material may be freely used by individuals and organizations for educational purposes.  The materials may not be sold commercially, or used in commercial products or services.</a:t>
            </a:r>
            <a:endParaRPr lang="en-US" sz="1000">
              <a:latin typeface="Arial" pitchFamily="34" charset="0"/>
            </a:endParaRPr>
          </a:p>
          <a:p>
            <a:pPr defTabSz="916160"/>
            <a:endParaRPr lang="en-US" sz="1000">
              <a:latin typeface="Arial" pitchFamily="34" charset="0"/>
            </a:endParaRPr>
          </a:p>
          <a:p>
            <a:pPr defTabSz="916160"/>
            <a:r>
              <a:rPr lang="en-US" sz="1000">
                <a:latin typeface="Arial" pitchFamily="34" charset="0"/>
              </a:rPr>
              <a:t>Comments are welcome at NDT-ed@cnde.iastate.edu.</a:t>
            </a:r>
          </a:p>
          <a:p>
            <a:pPr defTabSz="916160">
              <a:spcBef>
                <a:spcPct val="30000"/>
              </a:spcBef>
            </a:pPr>
            <a:endParaRPr lang="en-US" sz="100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a:xfrm>
            <a:off x="1160489" y="694322"/>
            <a:ext cx="4537023" cy="3411917"/>
          </a:xfrm>
          <a:ln cap="flat"/>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93" tIns="48408" rIns="93693" bIns="48408"/>
          <a:lstStyle/>
          <a:p>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noTextEdit="1"/>
          </p:cNvSpPr>
          <p:nvPr>
            <p:ph type="sldImg"/>
          </p:nvPr>
        </p:nvSpPr>
        <p:spPr>
          <a:xfrm>
            <a:off x="1157356" y="691181"/>
            <a:ext cx="4541722" cy="3416630"/>
          </a:xfrm>
          <a:ln cap="flat"/>
        </p:spPr>
      </p:sp>
      <p:sp>
        <p:nvSpPr>
          <p:cNvPr id="46083" name="Rectangle 3"/>
          <p:cNvSpPr>
            <a:spLocks noGrp="1" noChangeArrowheads="1"/>
          </p:cNvSpPr>
          <p:nvPr>
            <p:ph type="body" idx="1"/>
          </p:nvPr>
        </p:nvSpPr>
        <p:spPr>
          <a:xfrm>
            <a:off x="913043" y="4343440"/>
            <a:ext cx="5031914" cy="41140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09" tIns="43724" rIns="89009" bIns="43724"/>
          <a:lstStyle/>
          <a:p>
            <a:pPr defTabSz="916160">
              <a:spcBef>
                <a:spcPct val="30000"/>
              </a:spcBef>
            </a:pPr>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a:xfrm>
            <a:off x="1157357" y="691181"/>
            <a:ext cx="4543287" cy="3416630"/>
          </a:xfrm>
          <a:ln cap="flat"/>
        </p:spPr>
      </p:sp>
      <p:sp>
        <p:nvSpPr>
          <p:cNvPr id="71683" name="Rectangle 3"/>
          <p:cNvSpPr>
            <a:spLocks noGrp="1" noChangeArrowheads="1"/>
          </p:cNvSpPr>
          <p:nvPr>
            <p:ph type="body" idx="1"/>
          </p:nvPr>
        </p:nvSpPr>
        <p:spPr>
          <a:xfrm>
            <a:off x="916176" y="4343440"/>
            <a:ext cx="5025649" cy="41140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09" tIns="48408" rIns="89009" bIns="48408"/>
          <a:lstStyle/>
          <a:p>
            <a:pPr defTabSz="950673">
              <a:spcBef>
                <a:spcPct val="30000"/>
              </a:spcBef>
            </a:pPr>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pPr>
            <a:r>
              <a:rPr lang="en-US" smtClean="0">
                <a:latin typeface="Arial" pitchFamily="34" charset="0"/>
              </a:rPr>
              <a:t>The heavy loads that trains place on the railroad tracks can result in the formation of cracks in the rail.  If these cracks are not detected, they can lead to a derailment.  Special rail cars equipped with NDT equipment are used to detect rail defects before they are big enough to cause serious problems</a:t>
            </a:r>
            <a:r>
              <a:rPr lang="en-US" b="1" smtClean="0">
                <a:latin typeface="Arial" pitchFamily="34" charset="0"/>
              </a:rPr>
              <a:t>.  </a:t>
            </a:r>
          </a:p>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noTextEdit="1"/>
          </p:cNvSpPr>
          <p:nvPr>
            <p:ph type="sldImg"/>
          </p:nvPr>
        </p:nvSpPr>
        <p:spPr>
          <a:ln cap="flat"/>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09" tIns="46847" rIns="89009" bIns="46847"/>
          <a:lstStyle/>
          <a:p>
            <a:pPr defTabSz="917729"/>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69000"/>
              </a:lnSpc>
            </a:pPr>
            <a:r>
              <a:rPr lang="en-US" sz="1000">
                <a:latin typeface="Arial" pitchFamily="34" charset="0"/>
              </a:rPr>
              <a:t>The US has 578,000 highway bridges, which are the lifelines of US commerce. Corrosion, cracking and other damage can all affect the bridges load carrying capacity. Therefore, all of the elements that directly affect performance of the bridge including the footing, substructure, deck, and superstructure must be periodically inspected or monitored. Visual inspection is the primary NDE method used to evaluate the condition of the majority of the nation's highway bridges. Inspectors periodically (about every two years) pay each bridge a visit to assess its condition. However, it is not uncommon for a fisherman, canoeist and other passerby to alert officials to major damage that may have occurred between inspections.</a:t>
            </a:r>
          </a:p>
          <a:p>
            <a:pPr>
              <a:lnSpc>
                <a:spcPct val="69000"/>
              </a:lnSpc>
            </a:pPr>
            <a:endParaRPr lang="en-US" sz="1000">
              <a:latin typeface="Arial" pitchFamily="34" charset="0"/>
            </a:endParaRPr>
          </a:p>
          <a:p>
            <a:pPr>
              <a:lnSpc>
                <a:spcPct val="69000"/>
              </a:lnSpc>
            </a:pPr>
            <a:r>
              <a:rPr lang="en-US" sz="1000">
                <a:latin typeface="Arial" pitchFamily="34" charset="0"/>
              </a:rPr>
              <a:t>The potential penalties for ineffective inspection of bridges can be very severe. Instances of major bridge collapse are very rare, but the results are truly catastrophic. The collapse of the famous Silver Bridge at Point Pleasant, Ohio in 1967 resulted in loss of 47 lives. The cost of this disaster was 175 million dollars but some experts estimate the same occurrence today would cost between 2.1 and 5.6 billion dollars. Furthermore, these cost figures do not take into account factors such as loss of business resulting from loss of access or detours, the cost resulting from blockage of a major river shipping channel, and potential environmental damage due to hazardous materials being transported over the bridge at the time of collapse. </a:t>
            </a:r>
          </a:p>
          <a:p>
            <a:pPr>
              <a:lnSpc>
                <a:spcPct val="69000"/>
              </a:lnSpc>
            </a:pPr>
            <a:endParaRPr lang="en-US" sz="1000">
              <a:latin typeface="Arial" pitchFamily="34" charset="0"/>
            </a:endParaRPr>
          </a:p>
          <a:p>
            <a:pPr>
              <a:lnSpc>
                <a:spcPct val="69000"/>
              </a:lnSpc>
            </a:pPr>
            <a:r>
              <a:rPr lang="en-US" sz="1000">
                <a:latin typeface="Arial" pitchFamily="34" charset="0"/>
              </a:rPr>
              <a:t>Fatigue cracking and corrosion will become increasingly important considerations as we go beyond the 75 year life expectancy and current visual inspection techniques will not suffice. The life extension approach will require increased use of NDE in a coordinated effort to obtain reliability assurance for these structures. NDE techniques such as magnetic particle inspection and ultrasonic inspection are being used with greater frequency. One of the newer NDE technologies being used is acoustic emission (AE) monitoring. Some bridges are being fitted with AE instruments that listen to the sounds that a bridge makes. These sophisticated systems can detect the sound energy produced when a crack grows and alert the inspector to the cracks presence. Sensors can be permanently fixed to the bridge and the data transmitted back to the lab so that continuous bridge condition monitoring is possible. The image provided here shows field engineers installing an AE monitoring system on the lift cables of the Ben Franklin Bridge in Philadelphia, PA </a:t>
            </a:r>
          </a:p>
          <a:p>
            <a:pPr>
              <a:lnSpc>
                <a:spcPct val="69000"/>
              </a:lnSpc>
            </a:pPr>
            <a:endParaRPr lang="en-US" sz="100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5790" y="692752"/>
            <a:ext cx="4547986" cy="3421342"/>
          </a:xfrm>
          <a:ln/>
        </p:spPr>
      </p:sp>
      <p:sp>
        <p:nvSpPr>
          <p:cNvPr id="63491" name="Rectangle 3"/>
          <p:cNvSpPr>
            <a:spLocks noGrp="1" noChangeArrowheads="1"/>
          </p:cNvSpPr>
          <p:nvPr>
            <p:ph type="body" idx="1"/>
          </p:nvPr>
        </p:nvSpPr>
        <p:spPr>
          <a:xfrm>
            <a:off x="914609" y="4335585"/>
            <a:ext cx="5028783" cy="46686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a:ln cap="flat"/>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09" tIns="46847" rIns="89009" bIns="46847"/>
          <a:lstStyle/>
          <a:p>
            <a:pPr defTabSz="917729"/>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noTextEdit="1"/>
          </p:cNvSpPr>
          <p:nvPr>
            <p:ph type="sldImg"/>
          </p:nvPr>
        </p:nvSpPr>
        <p:spPr>
          <a:xfrm>
            <a:off x="1155790" y="692752"/>
            <a:ext cx="4547986" cy="3421342"/>
          </a:xfrm>
          <a:ln/>
        </p:spPr>
      </p:sp>
      <p:sp>
        <p:nvSpPr>
          <p:cNvPr id="51203" name="Rectangle 3"/>
          <p:cNvSpPr>
            <a:spLocks noGrp="1" noChangeArrowheads="1"/>
          </p:cNvSpPr>
          <p:nvPr>
            <p:ph type="body" idx="1"/>
          </p:nvPr>
        </p:nvSpPr>
        <p:spPr>
          <a:xfrm>
            <a:off x="914609" y="4335585"/>
            <a:ext cx="5028783" cy="46686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93" tIns="48409" rIns="93693" bIns="48409"/>
          <a:lstStyle/>
          <a:p>
            <a:endParaRPr lang="en-US" smtClean="0">
              <a:latin typeface="Arial" pitchFamily="34" charset="0"/>
            </a:endParaRPr>
          </a:p>
        </p:txBody>
      </p:sp>
      <p:sp>
        <p:nvSpPr>
          <p:cNvPr id="52227" name="Rectangle 3"/>
          <p:cNvSpPr>
            <a:spLocks noChangeArrowheads="1" noTextEdit="1"/>
          </p:cNvSpPr>
          <p:nvPr>
            <p:ph type="sldImg"/>
          </p:nvPr>
        </p:nvSpPr>
        <p:spPr>
          <a:xfrm>
            <a:off x="1154113" y="693738"/>
            <a:ext cx="4549775" cy="3413125"/>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6/23/2020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4685310"/>
      </p:ext>
    </p:extLst>
  </p:cSld>
  <p:clrMapOvr>
    <a:masterClrMapping/>
  </p:clrMapOvr>
  <p:transition spd="med">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609600"/>
            <a:ext cx="7162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776660"/>
      </p:ext>
    </p:extLst>
  </p:cSld>
  <p:clrMapOvr>
    <a:masterClrMapping/>
  </p:clrMapOvr>
  <p:transition spd="med">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8563153"/>
      </p:ext>
    </p:extLst>
  </p:cSld>
  <p:clrMapOvr>
    <a:masterClrMapping/>
  </p:clrMapOvr>
  <p:transition spd="med">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8758196"/>
      </p:ext>
    </p:extLst>
  </p:cSld>
  <p:clrMapOvr>
    <a:masterClrMapping/>
  </p:clrMapOvr>
  <p:transition spd="med">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6/23/2020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6/23/2020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6/23/2020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6/23/2020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6/23/2020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6/23/2020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22.xml"/><Relationship Id="rId7"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64.jpeg"/><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67.jpeg"/><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0.wmf"/><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3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5.xml"/><Relationship Id="rId4" Type="http://schemas.openxmlformats.org/officeDocument/2006/relationships/image" Target="../media/image94.jpeg"/></Relationships>
</file>

<file path=ppt/slides/_rels/slide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5.xml"/><Relationship Id="rId4" Type="http://schemas.openxmlformats.org/officeDocument/2006/relationships/image" Target="../media/image107.jpeg"/></Relationships>
</file>

<file path=ppt/slides/_rels/slide6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15.xml"/><Relationship Id="rId4" Type="http://schemas.openxmlformats.org/officeDocument/2006/relationships/image" Target="../media/image113.jpeg"/></Relationships>
</file>

<file path=ppt/slides/_rels/slide7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15.xml"/><Relationship Id="rId4" Type="http://schemas.openxmlformats.org/officeDocument/2006/relationships/image" Target="../media/image121.jpeg"/></Relationships>
</file>

<file path=ppt/slides/_rels/slide78.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371600"/>
            <a:ext cx="6172200" cy="1894362"/>
          </a:xfrm>
        </p:spPr>
        <p:txBody>
          <a:bodyPr/>
          <a:lstStyle/>
          <a:p>
            <a:r>
              <a:rPr lang="en-US" dirty="0" smtClean="0"/>
              <a:t>Non-Destructive Testing</a:t>
            </a:r>
            <a:endParaRPr lang="en-IN" dirty="0"/>
          </a:p>
        </p:txBody>
      </p:sp>
      <p:sp>
        <p:nvSpPr>
          <p:cNvPr id="3" name="Subtitle 2"/>
          <p:cNvSpPr>
            <a:spLocks noGrp="1"/>
          </p:cNvSpPr>
          <p:nvPr>
            <p:ph type="subTitle" idx="1"/>
          </p:nvPr>
        </p:nvSpPr>
        <p:spPr/>
        <p:txBody>
          <a:bodyPr/>
          <a:lstStyle/>
          <a:p>
            <a:pPr algn="r"/>
            <a:r>
              <a:rPr lang="en-US" dirty="0" err="1" smtClean="0"/>
              <a:t>Monil</a:t>
            </a:r>
            <a:r>
              <a:rPr lang="en-US" dirty="0" smtClean="0"/>
              <a:t> </a:t>
            </a:r>
            <a:r>
              <a:rPr lang="en-US" dirty="0" err="1" smtClean="0"/>
              <a:t>Salot</a:t>
            </a:r>
            <a:endParaRPr lang="en-IN" dirty="0"/>
          </a:p>
        </p:txBody>
      </p:sp>
    </p:spTree>
    <p:extLst>
      <p:ext uri="{BB962C8B-B14F-4D97-AF65-F5344CB8AC3E}">
        <p14:creationId xmlns:p14="http://schemas.microsoft.com/office/powerpoint/2010/main" val="640347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533400" y="152400"/>
            <a:ext cx="7696200" cy="1143000"/>
          </a:xfrm>
        </p:spPr>
        <p:txBody>
          <a:bodyPr rtlCol="0">
            <a:normAutofit/>
          </a:bodyPr>
          <a:lstStyle/>
          <a:p>
            <a:pPr eaLnBrk="1" fontAlgn="auto" hangingPunct="1">
              <a:lnSpc>
                <a:spcPct val="90000"/>
              </a:lnSpc>
              <a:spcAft>
                <a:spcPts val="0"/>
              </a:spcAft>
              <a:defRPr/>
            </a:pPr>
            <a:r>
              <a:rPr lang="en-US" smtClean="0"/>
              <a:t>What are Some Uses </a:t>
            </a:r>
            <a:br>
              <a:rPr lang="en-US" smtClean="0"/>
            </a:br>
            <a:r>
              <a:rPr lang="en-US" smtClean="0"/>
              <a:t>of NDE Methods?</a:t>
            </a:r>
          </a:p>
        </p:txBody>
      </p:sp>
      <p:sp>
        <p:nvSpPr>
          <p:cNvPr id="144387" name="Rectangle 1027"/>
          <p:cNvSpPr>
            <a:spLocks noGrp="1" noChangeArrowheads="1"/>
          </p:cNvSpPr>
          <p:nvPr>
            <p:ph idx="1"/>
          </p:nvPr>
        </p:nvSpPr>
        <p:spPr>
          <a:xfrm>
            <a:off x="533400" y="1358900"/>
            <a:ext cx="8001000" cy="4724400"/>
          </a:xfrm>
        </p:spPr>
        <p:txBody>
          <a:bodyPr rtlCol="0">
            <a:normAutofit/>
          </a:bodyPr>
          <a:lstStyle/>
          <a:p>
            <a:pPr eaLnBrk="1" fontAlgn="auto" hangingPunct="1">
              <a:lnSpc>
                <a:spcPct val="110000"/>
              </a:lnSpc>
              <a:spcAft>
                <a:spcPts val="0"/>
              </a:spcAft>
              <a:defRPr/>
            </a:pPr>
            <a:r>
              <a:rPr lang="en-US" dirty="0" smtClean="0"/>
              <a:t>Flaw Detection and Evaluation</a:t>
            </a:r>
          </a:p>
          <a:p>
            <a:pPr eaLnBrk="1" fontAlgn="auto" hangingPunct="1">
              <a:lnSpc>
                <a:spcPct val="110000"/>
              </a:lnSpc>
              <a:spcAft>
                <a:spcPts val="0"/>
              </a:spcAft>
              <a:defRPr/>
            </a:pPr>
            <a:r>
              <a:rPr lang="en-US" dirty="0" smtClean="0"/>
              <a:t>Leak Detection </a:t>
            </a:r>
          </a:p>
          <a:p>
            <a:pPr eaLnBrk="1" fontAlgn="auto" hangingPunct="1">
              <a:lnSpc>
                <a:spcPct val="110000"/>
              </a:lnSpc>
              <a:spcAft>
                <a:spcPts val="0"/>
              </a:spcAft>
              <a:defRPr/>
            </a:pPr>
            <a:r>
              <a:rPr lang="en-US" dirty="0" smtClean="0"/>
              <a:t>Location Determination</a:t>
            </a:r>
          </a:p>
          <a:p>
            <a:pPr eaLnBrk="1" fontAlgn="auto" hangingPunct="1">
              <a:lnSpc>
                <a:spcPct val="110000"/>
              </a:lnSpc>
              <a:spcAft>
                <a:spcPts val="0"/>
              </a:spcAft>
              <a:defRPr/>
            </a:pPr>
            <a:r>
              <a:rPr lang="en-US" dirty="0" smtClean="0"/>
              <a:t>Dimensional Measurements </a:t>
            </a:r>
          </a:p>
          <a:p>
            <a:pPr eaLnBrk="1" fontAlgn="auto" hangingPunct="1">
              <a:lnSpc>
                <a:spcPct val="110000"/>
              </a:lnSpc>
              <a:spcAft>
                <a:spcPts val="0"/>
              </a:spcAft>
              <a:defRPr/>
            </a:pPr>
            <a:r>
              <a:rPr lang="en-US" dirty="0" smtClean="0"/>
              <a:t>Structure and Microstructure Characterization </a:t>
            </a:r>
            <a:endParaRPr lang="en-US" sz="1400" dirty="0" smtClean="0">
              <a:solidFill>
                <a:schemeClr val="bg2"/>
              </a:solidFill>
            </a:endParaRPr>
          </a:p>
          <a:p>
            <a:pPr eaLnBrk="1" fontAlgn="auto" hangingPunct="1">
              <a:lnSpc>
                <a:spcPct val="110000"/>
              </a:lnSpc>
              <a:spcAft>
                <a:spcPts val="0"/>
              </a:spcAft>
              <a:defRPr/>
            </a:pPr>
            <a:r>
              <a:rPr lang="en-US" dirty="0" smtClean="0"/>
              <a:t>Estimation of Mechanical and Physical Properties </a:t>
            </a:r>
            <a:endParaRPr lang="en-US" sz="1400" dirty="0" smtClean="0">
              <a:solidFill>
                <a:schemeClr val="bg2"/>
              </a:solidFill>
            </a:endParaRPr>
          </a:p>
          <a:p>
            <a:pPr eaLnBrk="1" fontAlgn="auto" hangingPunct="1">
              <a:lnSpc>
                <a:spcPct val="110000"/>
              </a:lnSpc>
              <a:spcAft>
                <a:spcPts val="0"/>
              </a:spcAft>
              <a:defRPr/>
            </a:pPr>
            <a:r>
              <a:rPr lang="en-US" dirty="0" smtClean="0"/>
              <a:t>Stress (Strain) and Dynamic Response Measurements </a:t>
            </a:r>
            <a:endParaRPr lang="en-US" sz="1400" dirty="0" smtClean="0">
              <a:solidFill>
                <a:schemeClr val="bg2"/>
              </a:solidFill>
            </a:endParaRPr>
          </a:p>
          <a:p>
            <a:pPr eaLnBrk="1" fontAlgn="auto" hangingPunct="1">
              <a:lnSpc>
                <a:spcPct val="110000"/>
              </a:lnSpc>
              <a:spcAft>
                <a:spcPts val="0"/>
              </a:spcAft>
              <a:defRPr/>
            </a:pPr>
            <a:r>
              <a:rPr lang="en-US" dirty="0" smtClean="0"/>
              <a:t>Material Sorting and Chemical Composition Determination </a:t>
            </a:r>
            <a:endParaRPr lang="en-US" sz="1400" dirty="0" smtClean="0">
              <a:solidFill>
                <a:schemeClr val="bg2"/>
              </a:solidFill>
            </a:endParaRPr>
          </a:p>
          <a:p>
            <a:pPr eaLnBrk="1" fontAlgn="auto" hangingPunct="1">
              <a:lnSpc>
                <a:spcPct val="90000"/>
              </a:lnSpc>
              <a:spcAft>
                <a:spcPts val="0"/>
              </a:spcAft>
              <a:defRPr/>
            </a:pPr>
            <a:endParaRPr lang="en-US" sz="1400" dirty="0" smtClean="0">
              <a:solidFill>
                <a:schemeClr val="bg2"/>
              </a:solidFill>
            </a:endParaRPr>
          </a:p>
        </p:txBody>
      </p:sp>
      <p:sp>
        <p:nvSpPr>
          <p:cNvPr id="15364" name="Rectangle 1028"/>
          <p:cNvSpPr>
            <a:spLocks noChangeArrowheads="1"/>
          </p:cNvSpPr>
          <p:nvPr/>
        </p:nvSpPr>
        <p:spPr bwMode="auto">
          <a:xfrm>
            <a:off x="5165725" y="1965325"/>
            <a:ext cx="34417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44392" name="Picture 1032" descr="LPI Connecting R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1270000"/>
            <a:ext cx="2924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3" name="Text Box 1033"/>
          <p:cNvSpPr txBox="1">
            <a:spLocks noChangeArrowheads="1"/>
          </p:cNvSpPr>
          <p:nvPr/>
        </p:nvSpPr>
        <p:spPr bwMode="auto">
          <a:xfrm>
            <a:off x="5511800" y="3111500"/>
            <a:ext cx="289560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rIns="0">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r>
              <a:rPr lang="en-US" sz="1400">
                <a:solidFill>
                  <a:srgbClr val="000000"/>
                </a:solidFill>
              </a:rPr>
              <a:t>Fluorescent penetrant indication</a:t>
            </a:r>
            <a:endParaRPr lang="en-US"/>
          </a:p>
        </p:txBody>
      </p:sp>
    </p:spTree>
    <p:extLst>
      <p:ext uri="{BB962C8B-B14F-4D97-AF65-F5344CB8AC3E}">
        <p14:creationId xmlns:p14="http://schemas.microsoft.com/office/powerpoint/2010/main" val="33701916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4392"/>
                                        </p:tgtEl>
                                        <p:attrNameLst>
                                          <p:attrName>style.visibility</p:attrName>
                                        </p:attrNameLst>
                                      </p:cBhvr>
                                      <p:to>
                                        <p:strVal val="visible"/>
                                      </p:to>
                                    </p:set>
                                    <p:animEffect transition="in" filter="dissolve">
                                      <p:cBhvr>
                                        <p:cTn id="7" dur="500"/>
                                        <p:tgtEl>
                                          <p:spTgt spid="144392"/>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44393"/>
                                        </p:tgtEl>
                                        <p:attrNameLst>
                                          <p:attrName>style.visibility</p:attrName>
                                        </p:attrNameLst>
                                      </p:cBhvr>
                                      <p:to>
                                        <p:strVal val="visible"/>
                                      </p:to>
                                    </p:set>
                                    <p:animEffect transition="in" filter="slide(fromTop)">
                                      <p:cBhvr>
                                        <p:cTn id="11" dur="500"/>
                                        <p:tgtEl>
                                          <p:spTgt spid="144393"/>
                                        </p:tgtEl>
                                      </p:cBhvr>
                                    </p:animEffect>
                                  </p:childTnLst>
                                </p:cTn>
                              </p:par>
                            </p:childTnLst>
                          </p:cTn>
                        </p:par>
                        <p:par>
                          <p:cTn id="12" fill="hold" nodeType="afterGroup">
                            <p:stCondLst>
                              <p:cond delay="1000"/>
                            </p:stCondLst>
                            <p:childTnLst>
                              <p:par>
                                <p:cTn id="13" presetID="17" presetClass="entr" presetSubtype="10" fill="hold" grpId="0" nodeType="afterEffect">
                                  <p:stCondLst>
                                    <p:cond delay="0"/>
                                  </p:stCondLst>
                                  <p:childTnLst>
                                    <p:set>
                                      <p:cBhvr>
                                        <p:cTn id="14" dur="1" fill="hold">
                                          <p:stCondLst>
                                            <p:cond delay="0"/>
                                          </p:stCondLst>
                                        </p:cTn>
                                        <p:tgtEl>
                                          <p:spTgt spid="144387">
                                            <p:txEl>
                                              <p:pRg st="0" end="0"/>
                                            </p:txEl>
                                          </p:spTgt>
                                        </p:tgtEl>
                                        <p:attrNameLst>
                                          <p:attrName>style.visibility</p:attrName>
                                        </p:attrNameLst>
                                      </p:cBhvr>
                                      <p:to>
                                        <p:strVal val="visible"/>
                                      </p:to>
                                    </p:set>
                                    <p:anim calcmode="lin" valueType="num">
                                      <p:cBhvr>
                                        <p:cTn id="15" dur="500" fill="hold"/>
                                        <p:tgtEl>
                                          <p:spTgt spid="14438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4387">
                                            <p:txEl>
                                              <p:pRg st="0" end="0"/>
                                            </p:txEl>
                                          </p:spTgt>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144387">
                                            <p:txEl>
                                              <p:pRg st="1" end="1"/>
                                            </p:txEl>
                                          </p:spTgt>
                                        </p:tgtEl>
                                        <p:attrNameLst>
                                          <p:attrName>style.visibility</p:attrName>
                                        </p:attrNameLst>
                                      </p:cBhvr>
                                      <p:to>
                                        <p:strVal val="visible"/>
                                      </p:to>
                                    </p:set>
                                    <p:anim calcmode="lin" valueType="num">
                                      <p:cBhvr>
                                        <p:cTn id="20" dur="500" fill="hold"/>
                                        <p:tgtEl>
                                          <p:spTgt spid="14438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44387">
                                            <p:txEl>
                                              <p:pRg st="1" end="1"/>
                                            </p:txEl>
                                          </p:spTgt>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2000"/>
                            </p:stCondLst>
                            <p:childTnLst>
                              <p:par>
                                <p:cTn id="23" presetID="17" presetClass="entr" presetSubtype="10" fill="hold" grpId="0" nodeType="afterEffect">
                                  <p:stCondLst>
                                    <p:cond delay="0"/>
                                  </p:stCondLst>
                                  <p:childTnLst>
                                    <p:set>
                                      <p:cBhvr>
                                        <p:cTn id="24" dur="1" fill="hold">
                                          <p:stCondLst>
                                            <p:cond delay="0"/>
                                          </p:stCondLst>
                                        </p:cTn>
                                        <p:tgtEl>
                                          <p:spTgt spid="144387">
                                            <p:txEl>
                                              <p:pRg st="2" end="2"/>
                                            </p:txEl>
                                          </p:spTgt>
                                        </p:tgtEl>
                                        <p:attrNameLst>
                                          <p:attrName>style.visibility</p:attrName>
                                        </p:attrNameLst>
                                      </p:cBhvr>
                                      <p:to>
                                        <p:strVal val="visible"/>
                                      </p:to>
                                    </p:set>
                                    <p:anim calcmode="lin" valueType="num">
                                      <p:cBhvr>
                                        <p:cTn id="25" dur="500" fill="hold"/>
                                        <p:tgtEl>
                                          <p:spTgt spid="14438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44387">
                                            <p:txEl>
                                              <p:pRg st="2" end="2"/>
                                            </p:txEl>
                                          </p:spTgt>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2500"/>
                            </p:stCondLst>
                            <p:childTnLst>
                              <p:par>
                                <p:cTn id="28" presetID="17" presetClass="entr" presetSubtype="10" fill="hold" grpId="0" nodeType="afterEffect">
                                  <p:stCondLst>
                                    <p:cond delay="0"/>
                                  </p:stCondLst>
                                  <p:childTnLst>
                                    <p:set>
                                      <p:cBhvr>
                                        <p:cTn id="29" dur="1" fill="hold">
                                          <p:stCondLst>
                                            <p:cond delay="0"/>
                                          </p:stCondLst>
                                        </p:cTn>
                                        <p:tgtEl>
                                          <p:spTgt spid="144387">
                                            <p:txEl>
                                              <p:pRg st="3" end="3"/>
                                            </p:txEl>
                                          </p:spTgt>
                                        </p:tgtEl>
                                        <p:attrNameLst>
                                          <p:attrName>style.visibility</p:attrName>
                                        </p:attrNameLst>
                                      </p:cBhvr>
                                      <p:to>
                                        <p:strVal val="visible"/>
                                      </p:to>
                                    </p:set>
                                    <p:anim calcmode="lin" valueType="num">
                                      <p:cBhvr>
                                        <p:cTn id="30" dur="500" fill="hold"/>
                                        <p:tgtEl>
                                          <p:spTgt spid="144387">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44387">
                                            <p:txEl>
                                              <p:pRg st="3" end="3"/>
                                            </p:txEl>
                                          </p:spTgt>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3000"/>
                            </p:stCondLst>
                            <p:childTnLst>
                              <p:par>
                                <p:cTn id="33" presetID="17" presetClass="entr" presetSubtype="10" fill="hold" grpId="0" nodeType="afterEffect">
                                  <p:stCondLst>
                                    <p:cond delay="0"/>
                                  </p:stCondLst>
                                  <p:childTnLst>
                                    <p:set>
                                      <p:cBhvr>
                                        <p:cTn id="34" dur="1" fill="hold">
                                          <p:stCondLst>
                                            <p:cond delay="0"/>
                                          </p:stCondLst>
                                        </p:cTn>
                                        <p:tgtEl>
                                          <p:spTgt spid="144387">
                                            <p:txEl>
                                              <p:pRg st="4" end="4"/>
                                            </p:txEl>
                                          </p:spTgt>
                                        </p:tgtEl>
                                        <p:attrNameLst>
                                          <p:attrName>style.visibility</p:attrName>
                                        </p:attrNameLst>
                                      </p:cBhvr>
                                      <p:to>
                                        <p:strVal val="visible"/>
                                      </p:to>
                                    </p:set>
                                    <p:anim calcmode="lin" valueType="num">
                                      <p:cBhvr>
                                        <p:cTn id="35" dur="500" fill="hold"/>
                                        <p:tgtEl>
                                          <p:spTgt spid="1443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44387">
                                            <p:txEl>
                                              <p:pRg st="4" end="4"/>
                                            </p:txEl>
                                          </p:spTgt>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3500"/>
                            </p:stCondLst>
                            <p:childTnLst>
                              <p:par>
                                <p:cTn id="38" presetID="17" presetClass="entr" presetSubtype="10" fill="hold" grpId="0" nodeType="afterEffect">
                                  <p:stCondLst>
                                    <p:cond delay="0"/>
                                  </p:stCondLst>
                                  <p:childTnLst>
                                    <p:set>
                                      <p:cBhvr>
                                        <p:cTn id="39" dur="1" fill="hold">
                                          <p:stCondLst>
                                            <p:cond delay="0"/>
                                          </p:stCondLst>
                                        </p:cTn>
                                        <p:tgtEl>
                                          <p:spTgt spid="144387">
                                            <p:txEl>
                                              <p:pRg st="5" end="5"/>
                                            </p:txEl>
                                          </p:spTgt>
                                        </p:tgtEl>
                                        <p:attrNameLst>
                                          <p:attrName>style.visibility</p:attrName>
                                        </p:attrNameLst>
                                      </p:cBhvr>
                                      <p:to>
                                        <p:strVal val="visible"/>
                                      </p:to>
                                    </p:set>
                                    <p:anim calcmode="lin" valueType="num">
                                      <p:cBhvr>
                                        <p:cTn id="40" dur="500" fill="hold"/>
                                        <p:tgtEl>
                                          <p:spTgt spid="144387">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144387">
                                            <p:txEl>
                                              <p:pRg st="5" end="5"/>
                                            </p:txEl>
                                          </p:spTgt>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4000"/>
                            </p:stCondLst>
                            <p:childTnLst>
                              <p:par>
                                <p:cTn id="43" presetID="17" presetClass="entr" presetSubtype="10" fill="hold" grpId="0" nodeType="afterEffect">
                                  <p:stCondLst>
                                    <p:cond delay="0"/>
                                  </p:stCondLst>
                                  <p:childTnLst>
                                    <p:set>
                                      <p:cBhvr>
                                        <p:cTn id="44" dur="1" fill="hold">
                                          <p:stCondLst>
                                            <p:cond delay="0"/>
                                          </p:stCondLst>
                                        </p:cTn>
                                        <p:tgtEl>
                                          <p:spTgt spid="144387">
                                            <p:txEl>
                                              <p:pRg st="6" end="6"/>
                                            </p:txEl>
                                          </p:spTgt>
                                        </p:tgtEl>
                                        <p:attrNameLst>
                                          <p:attrName>style.visibility</p:attrName>
                                        </p:attrNameLst>
                                      </p:cBhvr>
                                      <p:to>
                                        <p:strVal val="visible"/>
                                      </p:to>
                                    </p:set>
                                    <p:anim calcmode="lin" valueType="num">
                                      <p:cBhvr>
                                        <p:cTn id="45" dur="500" fill="hold"/>
                                        <p:tgtEl>
                                          <p:spTgt spid="144387">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144387">
                                            <p:txEl>
                                              <p:pRg st="6" end="6"/>
                                            </p:txEl>
                                          </p:spTgt>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4500"/>
                            </p:stCondLst>
                            <p:childTnLst>
                              <p:par>
                                <p:cTn id="48" presetID="17" presetClass="entr" presetSubtype="10" fill="hold" grpId="0" nodeType="afterEffect">
                                  <p:stCondLst>
                                    <p:cond delay="0"/>
                                  </p:stCondLst>
                                  <p:childTnLst>
                                    <p:set>
                                      <p:cBhvr>
                                        <p:cTn id="49" dur="1" fill="hold">
                                          <p:stCondLst>
                                            <p:cond delay="0"/>
                                          </p:stCondLst>
                                        </p:cTn>
                                        <p:tgtEl>
                                          <p:spTgt spid="144387">
                                            <p:txEl>
                                              <p:pRg st="7" end="7"/>
                                            </p:txEl>
                                          </p:spTgt>
                                        </p:tgtEl>
                                        <p:attrNameLst>
                                          <p:attrName>style.visibility</p:attrName>
                                        </p:attrNameLst>
                                      </p:cBhvr>
                                      <p:to>
                                        <p:strVal val="visible"/>
                                      </p:to>
                                    </p:set>
                                    <p:anim calcmode="lin" valueType="num">
                                      <p:cBhvr>
                                        <p:cTn id="50" dur="500" fill="hold"/>
                                        <p:tgtEl>
                                          <p:spTgt spid="144387">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144387">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P spid="14439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a:t>The HLD is a system containing the following modules: </a:t>
            </a:r>
          </a:p>
          <a:p>
            <a:r>
              <a:rPr lang="en-IN" dirty="0" smtClean="0"/>
              <a:t>Helium </a:t>
            </a:r>
            <a:r>
              <a:rPr lang="en-IN" dirty="0"/>
              <a:t>mass spectrometer leak detector, </a:t>
            </a:r>
          </a:p>
          <a:p>
            <a:r>
              <a:rPr lang="en-IN" dirty="0" smtClean="0"/>
              <a:t>Control </a:t>
            </a:r>
            <a:r>
              <a:rPr lang="en-IN" dirty="0"/>
              <a:t>system and valves which control individual steps of the measuring cycle, from evacuation to testing to </a:t>
            </a:r>
            <a:r>
              <a:rPr lang="en-IN" dirty="0" smtClean="0"/>
              <a:t>venting,</a:t>
            </a:r>
          </a:p>
          <a:p>
            <a:r>
              <a:rPr lang="en-IN" dirty="0" smtClean="0"/>
              <a:t>Rotary </a:t>
            </a:r>
            <a:r>
              <a:rPr lang="en-IN" dirty="0"/>
              <a:t>&amp; TMP vacuum pumps to maintain sufficiently low pressure in the spectrometer, </a:t>
            </a:r>
          </a:p>
          <a:p>
            <a:r>
              <a:rPr lang="en-IN" dirty="0" smtClean="0"/>
              <a:t>Vacuum </a:t>
            </a:r>
            <a:r>
              <a:rPr lang="en-IN" dirty="0"/>
              <a:t>Gauge for measuring the </a:t>
            </a:r>
            <a:r>
              <a:rPr lang="en-IN"/>
              <a:t>vacuum </a:t>
            </a:r>
            <a:r>
              <a:rPr lang="en-IN" smtClean="0"/>
              <a:t>and</a:t>
            </a:r>
          </a:p>
          <a:p>
            <a:r>
              <a:rPr lang="en-IN" smtClean="0"/>
              <a:t>Fixtures</a:t>
            </a:r>
            <a:r>
              <a:rPr lang="en-IN" dirty="0"/>
              <a:t>, which connect the unit to be tested with the detector. </a:t>
            </a:r>
          </a:p>
        </p:txBody>
      </p:sp>
    </p:spTree>
    <p:extLst>
      <p:ext uri="{BB962C8B-B14F-4D97-AF65-F5344CB8AC3E}">
        <p14:creationId xmlns:p14="http://schemas.microsoft.com/office/powerpoint/2010/main" val="34441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368300"/>
            <a:ext cx="7162800" cy="1143000"/>
          </a:xfrm>
        </p:spPr>
        <p:txBody>
          <a:bodyPr rtlCol="0">
            <a:normAutofit/>
          </a:bodyPr>
          <a:lstStyle/>
          <a:p>
            <a:pPr eaLnBrk="1" fontAlgn="auto" hangingPunct="1">
              <a:spcAft>
                <a:spcPts val="0"/>
              </a:spcAft>
              <a:defRPr/>
            </a:pPr>
            <a:r>
              <a:rPr lang="en-US" smtClean="0"/>
              <a:t>When are NDE Methods Used?</a:t>
            </a:r>
          </a:p>
        </p:txBody>
      </p:sp>
      <p:sp>
        <p:nvSpPr>
          <p:cNvPr id="150531" name="Rectangle 3"/>
          <p:cNvSpPr>
            <a:spLocks noGrp="1" noChangeArrowheads="1"/>
          </p:cNvSpPr>
          <p:nvPr>
            <p:ph idx="1"/>
          </p:nvPr>
        </p:nvSpPr>
        <p:spPr>
          <a:xfrm>
            <a:off x="927100" y="2387600"/>
            <a:ext cx="7162800" cy="3505200"/>
          </a:xfrm>
        </p:spPr>
        <p:txBody>
          <a:bodyPr/>
          <a:lstStyle/>
          <a:p>
            <a:pPr lvl="1" eaLnBrk="1" hangingPunct="1"/>
            <a:r>
              <a:rPr lang="en-US" sz="2400" smtClean="0"/>
              <a:t>To assist in product development </a:t>
            </a:r>
          </a:p>
          <a:p>
            <a:pPr lvl="1" eaLnBrk="1" hangingPunct="1"/>
            <a:r>
              <a:rPr lang="en-US" sz="2400" smtClean="0"/>
              <a:t>To screen or sort incoming materials</a:t>
            </a:r>
          </a:p>
          <a:p>
            <a:pPr lvl="1" eaLnBrk="1" hangingPunct="1"/>
            <a:r>
              <a:rPr lang="en-US" sz="2400" smtClean="0"/>
              <a:t>To monitor, improve or control manufacturing processes</a:t>
            </a:r>
          </a:p>
          <a:p>
            <a:pPr lvl="1" eaLnBrk="1" hangingPunct="1"/>
            <a:r>
              <a:rPr lang="en-US" sz="2400" smtClean="0"/>
              <a:t>To verify proper processing such as heat treating</a:t>
            </a:r>
          </a:p>
          <a:p>
            <a:pPr lvl="1" eaLnBrk="1" hangingPunct="1"/>
            <a:r>
              <a:rPr lang="en-US" sz="2400" smtClean="0"/>
              <a:t>To verify proper assembly</a:t>
            </a:r>
          </a:p>
          <a:p>
            <a:pPr lvl="1" eaLnBrk="1" hangingPunct="1"/>
            <a:r>
              <a:rPr lang="en-US" sz="2400" smtClean="0"/>
              <a:t>To inspect for in-service damage</a:t>
            </a:r>
          </a:p>
        </p:txBody>
      </p:sp>
      <p:sp>
        <p:nvSpPr>
          <p:cNvPr id="150532" name="Text Box 4"/>
          <p:cNvSpPr txBox="1">
            <a:spLocks noChangeArrowheads="1"/>
          </p:cNvSpPr>
          <p:nvPr/>
        </p:nvSpPr>
        <p:spPr bwMode="auto">
          <a:xfrm>
            <a:off x="1343025" y="1398588"/>
            <a:ext cx="6319838" cy="830262"/>
          </a:xfrm>
          <a:prstGeom prst="rect">
            <a:avLst/>
          </a:prstGeom>
          <a:noFill/>
          <a:ln w="12700">
            <a:noFill/>
            <a:miter lim="800000"/>
            <a:headEnd type="none" w="sm" len="sm"/>
            <a:tailEnd type="none" w="sm" len="sm"/>
          </a:ln>
          <a:effectLst/>
        </p:spPr>
        <p:txBody>
          <a:bodyPr wrap="none">
            <a:spAutoFit/>
          </a:bodyPr>
          <a:lstStyle/>
          <a:p>
            <a:pPr>
              <a:defRPr/>
            </a:pPr>
            <a:r>
              <a:rPr lang="en-US" sz="2400" dirty="0">
                <a:latin typeface="+mn-lt"/>
              </a:rPr>
              <a:t>There are NDE application at almost any stage</a:t>
            </a:r>
          </a:p>
          <a:p>
            <a:pPr>
              <a:defRPr/>
            </a:pPr>
            <a:r>
              <a:rPr lang="en-US" sz="2400" dirty="0">
                <a:latin typeface="+mn-lt"/>
              </a:rPr>
              <a:t> in the production or life cycle of a component.</a:t>
            </a:r>
            <a:endParaRPr lang="en-US" sz="2400" b="0" dirty="0">
              <a:latin typeface="+mn-lt"/>
            </a:endParaRPr>
          </a:p>
        </p:txBody>
      </p:sp>
    </p:spTree>
    <p:extLst>
      <p:ext uri="{BB962C8B-B14F-4D97-AF65-F5344CB8AC3E}">
        <p14:creationId xmlns:p14="http://schemas.microsoft.com/office/powerpoint/2010/main" val="190369526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50532"/>
                                        </p:tgtEl>
                                        <p:attrNameLst>
                                          <p:attrName>style.visibility</p:attrName>
                                        </p:attrNameLst>
                                      </p:cBhvr>
                                      <p:to>
                                        <p:strVal val="visible"/>
                                      </p:to>
                                    </p:set>
                                    <p:anim calcmode="lin" valueType="num">
                                      <p:cBhvr>
                                        <p:cTn id="7" dur="500" fill="hold"/>
                                        <p:tgtEl>
                                          <p:spTgt spid="150532"/>
                                        </p:tgtEl>
                                        <p:attrNameLst>
                                          <p:attrName>ppt_w</p:attrName>
                                        </p:attrNameLst>
                                      </p:cBhvr>
                                      <p:tavLst>
                                        <p:tav tm="0">
                                          <p:val>
                                            <p:fltVal val="0"/>
                                          </p:val>
                                        </p:tav>
                                        <p:tav tm="100000">
                                          <p:val>
                                            <p:strVal val="#ppt_w"/>
                                          </p:val>
                                        </p:tav>
                                      </p:tavLst>
                                    </p:anim>
                                    <p:anim calcmode="lin" valueType="num">
                                      <p:cBhvr>
                                        <p:cTn id="8" dur="500" fill="hold"/>
                                        <p:tgtEl>
                                          <p:spTgt spid="15053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150531">
                                            <p:txEl>
                                              <p:pRg st="0" end="0"/>
                                            </p:txEl>
                                          </p:spTgt>
                                        </p:tgtEl>
                                        <p:attrNameLst>
                                          <p:attrName>style.visibility</p:attrName>
                                        </p:attrNameLst>
                                      </p:cBhvr>
                                      <p:to>
                                        <p:strVal val="visible"/>
                                      </p:to>
                                    </p:set>
                                    <p:anim calcmode="lin" valueType="num">
                                      <p:cBhvr>
                                        <p:cTn id="12" dur="500" fill="hold"/>
                                        <p:tgtEl>
                                          <p:spTgt spid="15053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0531">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150531">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150531">
                                            <p:txEl>
                                              <p:pRg st="0" end="0"/>
                                            </p:txEl>
                                          </p:spTgt>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150531">
                                            <p:txEl>
                                              <p:pRg st="1" end="1"/>
                                            </p:txEl>
                                          </p:spTgt>
                                        </p:tgtEl>
                                        <p:attrNameLst>
                                          <p:attrName>style.visibility</p:attrName>
                                        </p:attrNameLst>
                                      </p:cBhvr>
                                      <p:to>
                                        <p:strVal val="visible"/>
                                      </p:to>
                                    </p:set>
                                    <p:anim calcmode="lin" valueType="num">
                                      <p:cBhvr>
                                        <p:cTn id="18" dur="500" fill="hold"/>
                                        <p:tgtEl>
                                          <p:spTgt spid="15053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50531">
                                            <p:txEl>
                                              <p:pRg st="1" end="1"/>
                                            </p:txEl>
                                          </p:spTgt>
                                        </p:tgtEl>
                                        <p:attrNameLst>
                                          <p:attrName>ppt_h</p:attrName>
                                        </p:attrNameLst>
                                      </p:cBhvr>
                                      <p:tavLst>
                                        <p:tav tm="0">
                                          <p:val>
                                            <p:fltVal val="0"/>
                                          </p:val>
                                        </p:tav>
                                        <p:tav tm="100000">
                                          <p:val>
                                            <p:strVal val="#ppt_h"/>
                                          </p:val>
                                        </p:tav>
                                      </p:tavLst>
                                    </p:anim>
                                    <p:anim calcmode="lin" valueType="num">
                                      <p:cBhvr>
                                        <p:cTn id="20" dur="500" fill="hold"/>
                                        <p:tgtEl>
                                          <p:spTgt spid="150531">
                                            <p:txEl>
                                              <p:pRg st="1" end="1"/>
                                            </p:txEl>
                                          </p:spTgt>
                                        </p:tgtEl>
                                        <p:attrNameLst>
                                          <p:attrName>ppt_x</p:attrName>
                                        </p:attrNameLst>
                                      </p:cBhvr>
                                      <p:tavLst>
                                        <p:tav tm="0">
                                          <p:val>
                                            <p:fltVal val="0.5"/>
                                          </p:val>
                                        </p:tav>
                                        <p:tav tm="100000">
                                          <p:val>
                                            <p:strVal val="#ppt_x"/>
                                          </p:val>
                                        </p:tav>
                                      </p:tavLst>
                                    </p:anim>
                                    <p:anim calcmode="lin" valueType="num">
                                      <p:cBhvr>
                                        <p:cTn id="21" dur="500" fill="hold"/>
                                        <p:tgtEl>
                                          <p:spTgt spid="150531">
                                            <p:txEl>
                                              <p:pRg st="1" end="1"/>
                                            </p:txEl>
                                          </p:spTgt>
                                        </p:tgtEl>
                                        <p:attrNameLst>
                                          <p:attrName>ppt_y</p:attrName>
                                        </p:attrNameLst>
                                      </p:cBhvr>
                                      <p:tavLst>
                                        <p:tav tm="0">
                                          <p:val>
                                            <p:fltVal val="0.5"/>
                                          </p:val>
                                        </p:tav>
                                        <p:tav tm="100000">
                                          <p:val>
                                            <p:strVal val="#ppt_y"/>
                                          </p:val>
                                        </p:tav>
                                      </p:tavLst>
                                    </p:anim>
                                  </p:childTnLst>
                                </p:cTn>
                              </p:par>
                              <p:par>
                                <p:cTn id="22" presetID="23" presetClass="entr" presetSubtype="528" fill="hold" grpId="0" nodeType="withEffect">
                                  <p:stCondLst>
                                    <p:cond delay="0"/>
                                  </p:stCondLst>
                                  <p:childTnLst>
                                    <p:set>
                                      <p:cBhvr>
                                        <p:cTn id="23" dur="1" fill="hold">
                                          <p:stCondLst>
                                            <p:cond delay="0"/>
                                          </p:stCondLst>
                                        </p:cTn>
                                        <p:tgtEl>
                                          <p:spTgt spid="150531">
                                            <p:txEl>
                                              <p:pRg st="2" end="2"/>
                                            </p:txEl>
                                          </p:spTgt>
                                        </p:tgtEl>
                                        <p:attrNameLst>
                                          <p:attrName>style.visibility</p:attrName>
                                        </p:attrNameLst>
                                      </p:cBhvr>
                                      <p:to>
                                        <p:strVal val="visible"/>
                                      </p:to>
                                    </p:set>
                                    <p:anim calcmode="lin" valueType="num">
                                      <p:cBhvr>
                                        <p:cTn id="24" dur="500" fill="hold"/>
                                        <p:tgtEl>
                                          <p:spTgt spid="150531">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50531">
                                            <p:txEl>
                                              <p:pRg st="2" end="2"/>
                                            </p:txEl>
                                          </p:spTgt>
                                        </p:tgtEl>
                                        <p:attrNameLst>
                                          <p:attrName>ppt_h</p:attrName>
                                        </p:attrNameLst>
                                      </p:cBhvr>
                                      <p:tavLst>
                                        <p:tav tm="0">
                                          <p:val>
                                            <p:fltVal val="0"/>
                                          </p:val>
                                        </p:tav>
                                        <p:tav tm="100000">
                                          <p:val>
                                            <p:strVal val="#ppt_h"/>
                                          </p:val>
                                        </p:tav>
                                      </p:tavLst>
                                    </p:anim>
                                    <p:anim calcmode="lin" valueType="num">
                                      <p:cBhvr>
                                        <p:cTn id="26" dur="500" fill="hold"/>
                                        <p:tgtEl>
                                          <p:spTgt spid="150531">
                                            <p:txEl>
                                              <p:pRg st="2" end="2"/>
                                            </p:txEl>
                                          </p:spTgt>
                                        </p:tgtEl>
                                        <p:attrNameLst>
                                          <p:attrName>ppt_x</p:attrName>
                                        </p:attrNameLst>
                                      </p:cBhvr>
                                      <p:tavLst>
                                        <p:tav tm="0">
                                          <p:val>
                                            <p:fltVal val="0.5"/>
                                          </p:val>
                                        </p:tav>
                                        <p:tav tm="100000">
                                          <p:val>
                                            <p:strVal val="#ppt_x"/>
                                          </p:val>
                                        </p:tav>
                                      </p:tavLst>
                                    </p:anim>
                                    <p:anim calcmode="lin" valueType="num">
                                      <p:cBhvr>
                                        <p:cTn id="27" dur="500" fill="hold"/>
                                        <p:tgtEl>
                                          <p:spTgt spid="150531">
                                            <p:txEl>
                                              <p:pRg st="2" end="2"/>
                                            </p:txEl>
                                          </p:spTgt>
                                        </p:tgtEl>
                                        <p:attrNameLst>
                                          <p:attrName>ppt_y</p:attrName>
                                        </p:attrNameLst>
                                      </p:cBhvr>
                                      <p:tavLst>
                                        <p:tav tm="0">
                                          <p:val>
                                            <p:fltVal val="0.5"/>
                                          </p:val>
                                        </p:tav>
                                        <p:tav tm="100000">
                                          <p:val>
                                            <p:strVal val="#ppt_y"/>
                                          </p:val>
                                        </p:tav>
                                      </p:tavLst>
                                    </p:anim>
                                  </p:childTnLst>
                                </p:cTn>
                              </p:par>
                              <p:par>
                                <p:cTn id="28" presetID="23" presetClass="entr" presetSubtype="528" fill="hold" grpId="0" nodeType="withEffect">
                                  <p:stCondLst>
                                    <p:cond delay="0"/>
                                  </p:stCondLst>
                                  <p:childTnLst>
                                    <p:set>
                                      <p:cBhvr>
                                        <p:cTn id="29" dur="1" fill="hold">
                                          <p:stCondLst>
                                            <p:cond delay="0"/>
                                          </p:stCondLst>
                                        </p:cTn>
                                        <p:tgtEl>
                                          <p:spTgt spid="150531">
                                            <p:txEl>
                                              <p:pRg st="3" end="3"/>
                                            </p:txEl>
                                          </p:spTgt>
                                        </p:tgtEl>
                                        <p:attrNameLst>
                                          <p:attrName>style.visibility</p:attrName>
                                        </p:attrNameLst>
                                      </p:cBhvr>
                                      <p:to>
                                        <p:strVal val="visible"/>
                                      </p:to>
                                    </p:set>
                                    <p:anim calcmode="lin" valueType="num">
                                      <p:cBhvr>
                                        <p:cTn id="30" dur="500" fill="hold"/>
                                        <p:tgtEl>
                                          <p:spTgt spid="150531">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50531">
                                            <p:txEl>
                                              <p:pRg st="3" end="3"/>
                                            </p:txEl>
                                          </p:spTgt>
                                        </p:tgtEl>
                                        <p:attrNameLst>
                                          <p:attrName>ppt_h</p:attrName>
                                        </p:attrNameLst>
                                      </p:cBhvr>
                                      <p:tavLst>
                                        <p:tav tm="0">
                                          <p:val>
                                            <p:fltVal val="0"/>
                                          </p:val>
                                        </p:tav>
                                        <p:tav tm="100000">
                                          <p:val>
                                            <p:strVal val="#ppt_h"/>
                                          </p:val>
                                        </p:tav>
                                      </p:tavLst>
                                    </p:anim>
                                    <p:anim calcmode="lin" valueType="num">
                                      <p:cBhvr>
                                        <p:cTn id="32" dur="500" fill="hold"/>
                                        <p:tgtEl>
                                          <p:spTgt spid="150531">
                                            <p:txEl>
                                              <p:pRg st="3" end="3"/>
                                            </p:txEl>
                                          </p:spTgt>
                                        </p:tgtEl>
                                        <p:attrNameLst>
                                          <p:attrName>ppt_x</p:attrName>
                                        </p:attrNameLst>
                                      </p:cBhvr>
                                      <p:tavLst>
                                        <p:tav tm="0">
                                          <p:val>
                                            <p:fltVal val="0.5"/>
                                          </p:val>
                                        </p:tav>
                                        <p:tav tm="100000">
                                          <p:val>
                                            <p:strVal val="#ppt_x"/>
                                          </p:val>
                                        </p:tav>
                                      </p:tavLst>
                                    </p:anim>
                                    <p:anim calcmode="lin" valueType="num">
                                      <p:cBhvr>
                                        <p:cTn id="33" dur="500" fill="hold"/>
                                        <p:tgtEl>
                                          <p:spTgt spid="150531">
                                            <p:txEl>
                                              <p:pRg st="3" end="3"/>
                                            </p:txEl>
                                          </p:spTgt>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0"/>
                                  </p:stCondLst>
                                  <p:childTnLst>
                                    <p:set>
                                      <p:cBhvr>
                                        <p:cTn id="35" dur="1" fill="hold">
                                          <p:stCondLst>
                                            <p:cond delay="0"/>
                                          </p:stCondLst>
                                        </p:cTn>
                                        <p:tgtEl>
                                          <p:spTgt spid="150531">
                                            <p:txEl>
                                              <p:pRg st="4" end="4"/>
                                            </p:txEl>
                                          </p:spTgt>
                                        </p:tgtEl>
                                        <p:attrNameLst>
                                          <p:attrName>style.visibility</p:attrName>
                                        </p:attrNameLst>
                                      </p:cBhvr>
                                      <p:to>
                                        <p:strVal val="visible"/>
                                      </p:to>
                                    </p:set>
                                    <p:anim calcmode="lin" valueType="num">
                                      <p:cBhvr>
                                        <p:cTn id="36" dur="500" fill="hold"/>
                                        <p:tgtEl>
                                          <p:spTgt spid="150531">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50531">
                                            <p:txEl>
                                              <p:pRg st="4" end="4"/>
                                            </p:txEl>
                                          </p:spTgt>
                                        </p:tgtEl>
                                        <p:attrNameLst>
                                          <p:attrName>ppt_h</p:attrName>
                                        </p:attrNameLst>
                                      </p:cBhvr>
                                      <p:tavLst>
                                        <p:tav tm="0">
                                          <p:val>
                                            <p:fltVal val="0"/>
                                          </p:val>
                                        </p:tav>
                                        <p:tav tm="100000">
                                          <p:val>
                                            <p:strVal val="#ppt_h"/>
                                          </p:val>
                                        </p:tav>
                                      </p:tavLst>
                                    </p:anim>
                                    <p:anim calcmode="lin" valueType="num">
                                      <p:cBhvr>
                                        <p:cTn id="38" dur="500" fill="hold"/>
                                        <p:tgtEl>
                                          <p:spTgt spid="150531">
                                            <p:txEl>
                                              <p:pRg st="4" end="4"/>
                                            </p:txEl>
                                          </p:spTgt>
                                        </p:tgtEl>
                                        <p:attrNameLst>
                                          <p:attrName>ppt_x</p:attrName>
                                        </p:attrNameLst>
                                      </p:cBhvr>
                                      <p:tavLst>
                                        <p:tav tm="0">
                                          <p:val>
                                            <p:fltVal val="0.5"/>
                                          </p:val>
                                        </p:tav>
                                        <p:tav tm="100000">
                                          <p:val>
                                            <p:strVal val="#ppt_x"/>
                                          </p:val>
                                        </p:tav>
                                      </p:tavLst>
                                    </p:anim>
                                    <p:anim calcmode="lin" valueType="num">
                                      <p:cBhvr>
                                        <p:cTn id="39" dur="500" fill="hold"/>
                                        <p:tgtEl>
                                          <p:spTgt spid="150531">
                                            <p:txEl>
                                              <p:pRg st="4" end="4"/>
                                            </p:txEl>
                                          </p:spTgt>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150531">
                                            <p:txEl>
                                              <p:pRg st="5" end="5"/>
                                            </p:txEl>
                                          </p:spTgt>
                                        </p:tgtEl>
                                        <p:attrNameLst>
                                          <p:attrName>style.visibility</p:attrName>
                                        </p:attrNameLst>
                                      </p:cBhvr>
                                      <p:to>
                                        <p:strVal val="visible"/>
                                      </p:to>
                                    </p:set>
                                    <p:anim calcmode="lin" valueType="num">
                                      <p:cBhvr>
                                        <p:cTn id="42" dur="500" fill="hold"/>
                                        <p:tgtEl>
                                          <p:spTgt spid="150531">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50531">
                                            <p:txEl>
                                              <p:pRg st="5" end="5"/>
                                            </p:txEl>
                                          </p:spTgt>
                                        </p:tgtEl>
                                        <p:attrNameLst>
                                          <p:attrName>ppt_h</p:attrName>
                                        </p:attrNameLst>
                                      </p:cBhvr>
                                      <p:tavLst>
                                        <p:tav tm="0">
                                          <p:val>
                                            <p:fltVal val="0"/>
                                          </p:val>
                                        </p:tav>
                                        <p:tav tm="100000">
                                          <p:val>
                                            <p:strVal val="#ppt_h"/>
                                          </p:val>
                                        </p:tav>
                                      </p:tavLst>
                                    </p:anim>
                                    <p:anim calcmode="lin" valueType="num">
                                      <p:cBhvr>
                                        <p:cTn id="44" dur="500" fill="hold"/>
                                        <p:tgtEl>
                                          <p:spTgt spid="150531">
                                            <p:txEl>
                                              <p:pRg st="5" end="5"/>
                                            </p:txEl>
                                          </p:spTgt>
                                        </p:tgtEl>
                                        <p:attrNameLst>
                                          <p:attrName>ppt_x</p:attrName>
                                        </p:attrNameLst>
                                      </p:cBhvr>
                                      <p:tavLst>
                                        <p:tav tm="0">
                                          <p:val>
                                            <p:fltVal val="0.5"/>
                                          </p:val>
                                        </p:tav>
                                        <p:tav tm="100000">
                                          <p:val>
                                            <p:strVal val="#ppt_x"/>
                                          </p:val>
                                        </p:tav>
                                      </p:tavLst>
                                    </p:anim>
                                    <p:anim calcmode="lin" valueType="num">
                                      <p:cBhvr>
                                        <p:cTn id="45" dur="500" fill="hold"/>
                                        <p:tgtEl>
                                          <p:spTgt spid="150531">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advAuto="1000"/>
      <p:bldP spid="15053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003300" y="292100"/>
            <a:ext cx="7162800" cy="1143000"/>
          </a:xfrm>
        </p:spPr>
        <p:txBody>
          <a:bodyPr rtlCol="0">
            <a:normAutofit/>
          </a:bodyPr>
          <a:lstStyle/>
          <a:p>
            <a:pPr eaLnBrk="1" fontAlgn="auto" hangingPunct="1">
              <a:spcAft>
                <a:spcPts val="0"/>
              </a:spcAft>
              <a:defRPr/>
            </a:pPr>
            <a:r>
              <a:rPr lang="en-US" smtClean="0"/>
              <a:t>Six Most Common NDT Methods</a:t>
            </a:r>
          </a:p>
        </p:txBody>
      </p:sp>
      <p:sp>
        <p:nvSpPr>
          <p:cNvPr id="162831" name="Text Box 15"/>
          <p:cNvSpPr txBox="1">
            <a:spLocks noChangeArrowheads="1"/>
          </p:cNvSpPr>
          <p:nvPr/>
        </p:nvSpPr>
        <p:spPr bwMode="auto">
          <a:xfrm>
            <a:off x="762000" y="1295400"/>
            <a:ext cx="3733800" cy="2678113"/>
          </a:xfrm>
          <a:prstGeom prst="rect">
            <a:avLst/>
          </a:prstGeom>
          <a:noFill/>
          <a:ln w="12700">
            <a:noFill/>
            <a:miter lim="800000"/>
            <a:headEnd type="none" w="sm" len="sm"/>
            <a:tailEnd type="none" w="sm" len="sm"/>
          </a:ln>
        </p:spPr>
        <p:txBody>
          <a:bodyPr>
            <a:spAutoFit/>
          </a:bodyPr>
          <a:lstStyle/>
          <a:p>
            <a:pPr algn="just">
              <a:buFontTx/>
              <a:buChar char="•"/>
              <a:defRPr/>
            </a:pPr>
            <a:r>
              <a:rPr lang="en-US" sz="2400" b="0" dirty="0">
                <a:latin typeface="+mn-lt"/>
              </a:rPr>
              <a:t>  Visual</a:t>
            </a:r>
          </a:p>
          <a:p>
            <a:pPr algn="just">
              <a:buFontTx/>
              <a:buChar char="•"/>
              <a:defRPr/>
            </a:pPr>
            <a:r>
              <a:rPr lang="en-US" sz="2400" b="0" dirty="0">
                <a:latin typeface="+mn-lt"/>
              </a:rPr>
              <a:t>  Liquid Penetrant </a:t>
            </a:r>
          </a:p>
          <a:p>
            <a:pPr algn="just">
              <a:buFontTx/>
              <a:buChar char="•"/>
              <a:defRPr/>
            </a:pPr>
            <a:r>
              <a:rPr lang="en-US" sz="2400" b="0" dirty="0">
                <a:latin typeface="+mn-lt"/>
              </a:rPr>
              <a:t>  Magnetic </a:t>
            </a:r>
          </a:p>
          <a:p>
            <a:pPr algn="just">
              <a:buFontTx/>
              <a:buChar char="•"/>
              <a:defRPr/>
            </a:pPr>
            <a:r>
              <a:rPr lang="en-US" sz="2400" b="0" dirty="0">
                <a:latin typeface="+mn-lt"/>
              </a:rPr>
              <a:t>  Ultrasonic</a:t>
            </a:r>
          </a:p>
          <a:p>
            <a:pPr algn="just">
              <a:buFontTx/>
              <a:buChar char="•"/>
              <a:defRPr/>
            </a:pPr>
            <a:r>
              <a:rPr lang="en-US" sz="2400" b="0" dirty="0">
                <a:latin typeface="+mn-lt"/>
              </a:rPr>
              <a:t>  Eddy Current</a:t>
            </a:r>
          </a:p>
          <a:p>
            <a:pPr algn="just">
              <a:buFontTx/>
              <a:buChar char="•"/>
              <a:defRPr/>
            </a:pPr>
            <a:r>
              <a:rPr lang="en-US" sz="2400" b="0" dirty="0">
                <a:latin typeface="+mn-lt"/>
              </a:rPr>
              <a:t>  X-ray/ Radiography</a:t>
            </a:r>
          </a:p>
          <a:p>
            <a:pPr algn="just">
              <a:defRPr/>
            </a:pPr>
            <a:endParaRPr lang="en-US" sz="2400" b="0" dirty="0">
              <a:latin typeface="+mn-lt"/>
            </a:endParaRPr>
          </a:p>
        </p:txBody>
      </p:sp>
      <p:pic>
        <p:nvPicPr>
          <p:cNvPr id="162835" name="Picture 19" descr="Real-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025" y="1681163"/>
            <a:ext cx="3781425"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2" name="Picture 6" descr="Miz-21_Eddy_Ins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0" y="4000500"/>
            <a:ext cx="27432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8174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162835"/>
                                        </p:tgtEl>
                                        <p:attrNameLst>
                                          <p:attrName>style.visibility</p:attrName>
                                        </p:attrNameLst>
                                      </p:cBhvr>
                                      <p:to>
                                        <p:strVal val="visible"/>
                                      </p:to>
                                    </p:set>
                                    <p:animEffect transition="in" filter="slide(fromLeft)">
                                      <p:cBhvr>
                                        <p:cTn id="7" dur="500"/>
                                        <p:tgtEl>
                                          <p:spTgt spid="162835"/>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162822"/>
                                        </p:tgtEl>
                                        <p:attrNameLst>
                                          <p:attrName>style.visibility</p:attrName>
                                        </p:attrNameLst>
                                      </p:cBhvr>
                                      <p:to>
                                        <p:strVal val="visible"/>
                                      </p:to>
                                    </p:set>
                                    <p:animEffect transition="in" filter="slide(fromLeft)">
                                      <p:cBhvr>
                                        <p:cTn id="11" dur="500"/>
                                        <p:tgtEl>
                                          <p:spTgt spid="162822"/>
                                        </p:tgtEl>
                                      </p:cBhvr>
                                    </p:animEffect>
                                  </p:childTnLst>
                                </p:cTn>
                              </p:par>
                            </p:childTnLst>
                          </p:cTn>
                        </p:par>
                        <p:par>
                          <p:cTn id="12" fill="hold" nodeType="after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62831">
                                            <p:txEl>
                                              <p:pRg st="0" end="0"/>
                                            </p:txEl>
                                          </p:spTgt>
                                        </p:tgtEl>
                                        <p:attrNameLst>
                                          <p:attrName>style.visibility</p:attrName>
                                        </p:attrNameLst>
                                      </p:cBhvr>
                                      <p:to>
                                        <p:strVal val="visible"/>
                                      </p:to>
                                    </p:set>
                                    <p:animEffect transition="in" filter="slide(fromLeft)">
                                      <p:cBhvr>
                                        <p:cTn id="15" dur="500"/>
                                        <p:tgtEl>
                                          <p:spTgt spid="162831">
                                            <p:txEl>
                                              <p:pRg st="0" end="0"/>
                                            </p:txEl>
                                          </p:spTgt>
                                        </p:tgtEl>
                                      </p:cBhvr>
                                    </p:animEffect>
                                  </p:childTnLst>
                                </p:cTn>
                              </p:par>
                            </p:childTnLst>
                          </p:cTn>
                        </p:par>
                        <p:par>
                          <p:cTn id="16" fill="hold" nodeType="after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62831">
                                            <p:txEl>
                                              <p:pRg st="1" end="1"/>
                                            </p:txEl>
                                          </p:spTgt>
                                        </p:tgtEl>
                                        <p:attrNameLst>
                                          <p:attrName>style.visibility</p:attrName>
                                        </p:attrNameLst>
                                      </p:cBhvr>
                                      <p:to>
                                        <p:strVal val="visible"/>
                                      </p:to>
                                    </p:set>
                                    <p:animEffect transition="in" filter="slide(fromLeft)">
                                      <p:cBhvr>
                                        <p:cTn id="19" dur="500"/>
                                        <p:tgtEl>
                                          <p:spTgt spid="162831">
                                            <p:txEl>
                                              <p:pRg st="1" end="1"/>
                                            </p:txEl>
                                          </p:spTgt>
                                        </p:tgtEl>
                                      </p:cBhvr>
                                    </p:animEffect>
                                  </p:childTnLst>
                                </p:cTn>
                              </p:par>
                            </p:childTnLst>
                          </p:cTn>
                        </p:par>
                        <p:par>
                          <p:cTn id="20" fill="hold" nodeType="afterGroup">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162831">
                                            <p:txEl>
                                              <p:pRg st="2" end="2"/>
                                            </p:txEl>
                                          </p:spTgt>
                                        </p:tgtEl>
                                        <p:attrNameLst>
                                          <p:attrName>style.visibility</p:attrName>
                                        </p:attrNameLst>
                                      </p:cBhvr>
                                      <p:to>
                                        <p:strVal val="visible"/>
                                      </p:to>
                                    </p:set>
                                    <p:animEffect transition="in" filter="slide(fromLeft)">
                                      <p:cBhvr>
                                        <p:cTn id="23" dur="500"/>
                                        <p:tgtEl>
                                          <p:spTgt spid="162831">
                                            <p:txEl>
                                              <p:pRg st="2" end="2"/>
                                            </p:txEl>
                                          </p:spTgt>
                                        </p:tgtEl>
                                      </p:cBhvr>
                                    </p:animEffect>
                                  </p:childTnLst>
                                </p:cTn>
                              </p:par>
                            </p:childTnLst>
                          </p:cTn>
                        </p:par>
                        <p:par>
                          <p:cTn id="24" fill="hold" nodeType="afterGroup">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162831">
                                            <p:txEl>
                                              <p:pRg st="3" end="3"/>
                                            </p:txEl>
                                          </p:spTgt>
                                        </p:tgtEl>
                                        <p:attrNameLst>
                                          <p:attrName>style.visibility</p:attrName>
                                        </p:attrNameLst>
                                      </p:cBhvr>
                                      <p:to>
                                        <p:strVal val="visible"/>
                                      </p:to>
                                    </p:set>
                                    <p:animEffect transition="in" filter="slide(fromLeft)">
                                      <p:cBhvr>
                                        <p:cTn id="27" dur="500"/>
                                        <p:tgtEl>
                                          <p:spTgt spid="162831">
                                            <p:txEl>
                                              <p:pRg st="3" end="3"/>
                                            </p:txEl>
                                          </p:spTgt>
                                        </p:tgtEl>
                                      </p:cBhvr>
                                    </p:animEffect>
                                  </p:childTnLst>
                                </p:cTn>
                              </p:par>
                            </p:childTnLst>
                          </p:cTn>
                        </p:par>
                        <p:par>
                          <p:cTn id="28" fill="hold" nodeType="afterGroup">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62831">
                                            <p:txEl>
                                              <p:pRg st="4" end="4"/>
                                            </p:txEl>
                                          </p:spTgt>
                                        </p:tgtEl>
                                        <p:attrNameLst>
                                          <p:attrName>style.visibility</p:attrName>
                                        </p:attrNameLst>
                                      </p:cBhvr>
                                      <p:to>
                                        <p:strVal val="visible"/>
                                      </p:to>
                                    </p:set>
                                    <p:animEffect transition="in" filter="slide(fromLeft)">
                                      <p:cBhvr>
                                        <p:cTn id="31" dur="500"/>
                                        <p:tgtEl>
                                          <p:spTgt spid="162831">
                                            <p:txEl>
                                              <p:pRg st="4" end="4"/>
                                            </p:txEl>
                                          </p:spTgt>
                                        </p:tgtEl>
                                      </p:cBhvr>
                                    </p:animEffect>
                                  </p:childTnLst>
                                </p:cTn>
                              </p:par>
                            </p:childTnLst>
                          </p:cTn>
                        </p:par>
                        <p:par>
                          <p:cTn id="32" fill="hold" nodeType="afterGroup">
                            <p:stCondLst>
                              <p:cond delay="3500"/>
                            </p:stCondLst>
                            <p:childTnLst>
                              <p:par>
                                <p:cTn id="33" presetID="12" presetClass="entr" presetSubtype="8" fill="hold" grpId="0" nodeType="afterEffect">
                                  <p:stCondLst>
                                    <p:cond delay="0"/>
                                  </p:stCondLst>
                                  <p:childTnLst>
                                    <p:set>
                                      <p:cBhvr>
                                        <p:cTn id="34" dur="1" fill="hold">
                                          <p:stCondLst>
                                            <p:cond delay="0"/>
                                          </p:stCondLst>
                                        </p:cTn>
                                        <p:tgtEl>
                                          <p:spTgt spid="162831">
                                            <p:txEl>
                                              <p:pRg st="5" end="5"/>
                                            </p:txEl>
                                          </p:spTgt>
                                        </p:tgtEl>
                                        <p:attrNameLst>
                                          <p:attrName>style.visibility</p:attrName>
                                        </p:attrNameLst>
                                      </p:cBhvr>
                                      <p:to>
                                        <p:strVal val="visible"/>
                                      </p:to>
                                    </p:set>
                                    <p:animEffect transition="in" filter="slide(fromLeft)">
                                      <p:cBhvr>
                                        <p:cTn id="35" dur="500"/>
                                        <p:tgtEl>
                                          <p:spTgt spid="1628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1"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508000" y="1181100"/>
            <a:ext cx="6584950" cy="3143250"/>
            <a:chOff x="320" y="744"/>
            <a:chExt cx="4076" cy="1980"/>
          </a:xfrm>
        </p:grpSpPr>
        <p:pic>
          <p:nvPicPr>
            <p:cNvPr id="18442"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 y="760"/>
              <a:ext cx="2047" cy="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Rectangle 5"/>
            <p:cNvSpPr>
              <a:spLocks noChangeArrowheads="1"/>
            </p:cNvSpPr>
            <p:nvPr/>
          </p:nvSpPr>
          <p:spPr bwMode="auto">
            <a:xfrm>
              <a:off x="2408" y="744"/>
              <a:ext cx="1988" cy="1222"/>
            </a:xfrm>
            <a:prstGeom prst="rect">
              <a:avLst/>
            </a:prstGeom>
            <a:noFill/>
            <a:ln w="9525">
              <a:noFill/>
              <a:miter lim="800000"/>
              <a:headEnd/>
              <a:tailEnd/>
            </a:ln>
          </p:spPr>
          <p:txBody>
            <a:bodyPr lIns="92075" tIns="46038" rIns="92075" bIns="46038">
              <a:spAutoFit/>
            </a:bodyPr>
            <a:lstStyle/>
            <a:p>
              <a:pPr>
                <a:defRPr/>
              </a:pPr>
              <a:r>
                <a:rPr lang="en-US" sz="2000" b="0" dirty="0">
                  <a:latin typeface="+mn-lt"/>
                </a:rPr>
                <a:t>Most basic and common inspection method.</a:t>
              </a:r>
            </a:p>
            <a:p>
              <a:pPr>
                <a:buFontTx/>
                <a:buChar char="•"/>
                <a:defRPr/>
              </a:pPr>
              <a:endParaRPr lang="en-US" sz="2000" b="0" dirty="0">
                <a:latin typeface="+mn-lt"/>
              </a:endParaRPr>
            </a:p>
            <a:p>
              <a:pPr>
                <a:defRPr/>
              </a:pPr>
              <a:r>
                <a:rPr lang="en-US" sz="2000" b="0" dirty="0">
                  <a:latin typeface="+mn-lt"/>
                </a:rPr>
                <a:t>Tools include </a:t>
              </a:r>
              <a:r>
                <a:rPr lang="en-US" sz="2000" b="0" dirty="0" err="1">
                  <a:latin typeface="+mn-lt"/>
                </a:rPr>
                <a:t>fiberscopes</a:t>
              </a:r>
              <a:r>
                <a:rPr lang="en-US" sz="2000" b="0" dirty="0">
                  <a:latin typeface="+mn-lt"/>
                </a:rPr>
                <a:t>, borescopes, magnifying glasses and mirrors.</a:t>
              </a:r>
            </a:p>
          </p:txBody>
        </p:sp>
      </p:grpSp>
      <p:grpSp>
        <p:nvGrpSpPr>
          <p:cNvPr id="3" name="Group 14"/>
          <p:cNvGrpSpPr>
            <a:grpSpLocks/>
          </p:cNvGrpSpPr>
          <p:nvPr/>
        </p:nvGrpSpPr>
        <p:grpSpPr bwMode="auto">
          <a:xfrm>
            <a:off x="496888" y="4659313"/>
            <a:ext cx="5675312" cy="1947862"/>
            <a:chOff x="313" y="2935"/>
            <a:chExt cx="3575" cy="1227"/>
          </a:xfrm>
        </p:grpSpPr>
        <p:sp>
          <p:nvSpPr>
            <p:cNvPr id="15368" name="Text Box 7"/>
            <p:cNvSpPr txBox="1">
              <a:spLocks noChangeArrowheads="1"/>
            </p:cNvSpPr>
            <p:nvPr/>
          </p:nvSpPr>
          <p:spPr bwMode="auto">
            <a:xfrm>
              <a:off x="1629" y="3328"/>
              <a:ext cx="2259" cy="834"/>
            </a:xfrm>
            <a:prstGeom prst="rect">
              <a:avLst/>
            </a:prstGeom>
            <a:noFill/>
            <a:ln w="9525">
              <a:noFill/>
              <a:miter lim="800000"/>
              <a:headEnd/>
              <a:tailEnd/>
            </a:ln>
          </p:spPr>
          <p:txBody>
            <a:bodyPr>
              <a:spAutoFit/>
            </a:bodyPr>
            <a:lstStyle/>
            <a:p>
              <a:pPr>
                <a:defRPr/>
              </a:pPr>
              <a:r>
                <a:rPr lang="en-US" sz="2000" b="0">
                  <a:latin typeface="+mn-lt"/>
                </a:rPr>
                <a:t>Robotic crawlers permit observation in hazardous or tight areas, such as air ducts, reactors, pipelines.</a:t>
              </a:r>
            </a:p>
          </p:txBody>
        </p:sp>
        <p:pic>
          <p:nvPicPr>
            <p:cNvPr id="18441" name="Picture 8" descr="rovver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 y="2935"/>
              <a:ext cx="1268"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4197350" y="673100"/>
            <a:ext cx="4551363" cy="4675188"/>
            <a:chOff x="2652" y="400"/>
            <a:chExt cx="2867" cy="2945"/>
          </a:xfrm>
        </p:grpSpPr>
        <p:pic>
          <p:nvPicPr>
            <p:cNvPr id="18438" name="Picture 10" descr="quick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 y="400"/>
              <a:ext cx="1090" cy="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1"/>
            <p:cNvSpPr txBox="1">
              <a:spLocks noChangeArrowheads="1"/>
            </p:cNvSpPr>
            <p:nvPr/>
          </p:nvSpPr>
          <p:spPr bwMode="auto">
            <a:xfrm>
              <a:off x="2652" y="2220"/>
              <a:ext cx="2091" cy="834"/>
            </a:xfrm>
            <a:prstGeom prst="rect">
              <a:avLst/>
            </a:prstGeom>
            <a:noFill/>
            <a:ln w="9525">
              <a:noFill/>
              <a:miter lim="800000"/>
              <a:headEnd/>
              <a:tailEnd/>
            </a:ln>
          </p:spPr>
          <p:txBody>
            <a:bodyPr>
              <a:spAutoFit/>
            </a:bodyPr>
            <a:lstStyle/>
            <a:p>
              <a:pPr algn="r">
                <a:defRPr/>
              </a:pPr>
              <a:r>
                <a:rPr lang="en-US" sz="2000" b="0" dirty="0">
                  <a:latin typeface="+mn-lt"/>
                </a:rPr>
                <a:t>Portable video inspection unit with zoom allows inspection of large tanks and vessels, railroad tank cars, sewer lines.</a:t>
              </a:r>
            </a:p>
          </p:txBody>
        </p:sp>
      </p:grpSp>
      <p:sp>
        <p:nvSpPr>
          <p:cNvPr id="15365" name="Rectangle 15"/>
          <p:cNvSpPr>
            <a:spLocks noGrp="1" noChangeArrowheads="1"/>
          </p:cNvSpPr>
          <p:nvPr>
            <p:ph type="title" idx="4294967295"/>
          </p:nvPr>
        </p:nvSpPr>
        <p:spPr>
          <a:xfrm>
            <a:off x="927100" y="111125"/>
            <a:ext cx="7162800" cy="1143000"/>
          </a:xfrm>
        </p:spPr>
        <p:txBody>
          <a:bodyPr/>
          <a:lstStyle/>
          <a:p>
            <a:pPr eaLnBrk="1" hangingPunct="1">
              <a:defRPr/>
            </a:pPr>
            <a:r>
              <a:rPr lang="en-US" sz="2800" b="1" dirty="0" smtClean="0">
                <a:solidFill>
                  <a:srgbClr val="FF0000"/>
                </a:solidFill>
                <a:latin typeface="+mn-lt"/>
              </a:rPr>
              <a:t>Visual Inspection</a:t>
            </a:r>
          </a:p>
        </p:txBody>
      </p:sp>
    </p:spTree>
    <p:extLst>
      <p:ext uri="{BB962C8B-B14F-4D97-AF65-F5344CB8AC3E}">
        <p14:creationId xmlns:p14="http://schemas.microsoft.com/office/powerpoint/2010/main" val="85595387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defRPr/>
            </a:pPr>
            <a:endParaRPr lang="en-US" sz="2000" b="0">
              <a:latin typeface="+mn-lt"/>
            </a:endParaRPr>
          </a:p>
        </p:txBody>
      </p:sp>
      <p:sp>
        <p:nvSpPr>
          <p:cNvPr id="1638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defRPr/>
            </a:pPr>
            <a:endParaRPr lang="en-US" sz="2000" b="0">
              <a:latin typeface="+mn-lt"/>
            </a:endParaRPr>
          </a:p>
        </p:txBody>
      </p:sp>
      <p:sp>
        <p:nvSpPr>
          <p:cNvPr id="16388" name="Rectangle 5"/>
          <p:cNvSpPr>
            <a:spLocks noChangeArrowheads="1"/>
          </p:cNvSpPr>
          <p:nvPr/>
        </p:nvSpPr>
        <p:spPr bwMode="auto">
          <a:xfrm>
            <a:off x="1333500" y="228600"/>
            <a:ext cx="6781800" cy="400050"/>
          </a:xfrm>
          <a:prstGeom prst="rect">
            <a:avLst/>
          </a:prstGeom>
          <a:noFill/>
          <a:ln w="9525">
            <a:noFill/>
            <a:miter lim="800000"/>
            <a:headEnd/>
            <a:tailEnd/>
          </a:ln>
        </p:spPr>
        <p:txBody>
          <a:bodyPr lIns="92075" tIns="46038" rIns="92075" bIns="46038">
            <a:spAutoFit/>
          </a:bodyPr>
          <a:lstStyle/>
          <a:p>
            <a:pPr algn="ctr">
              <a:defRPr/>
            </a:pPr>
            <a:endParaRPr lang="en-US" sz="2000" b="0">
              <a:solidFill>
                <a:schemeClr val="folHlink"/>
              </a:solidFill>
              <a:latin typeface="+mn-lt"/>
            </a:endParaRPr>
          </a:p>
        </p:txBody>
      </p:sp>
      <p:grpSp>
        <p:nvGrpSpPr>
          <p:cNvPr id="2" name="Group 26"/>
          <p:cNvGrpSpPr>
            <a:grpSpLocks/>
          </p:cNvGrpSpPr>
          <p:nvPr/>
        </p:nvGrpSpPr>
        <p:grpSpPr bwMode="auto">
          <a:xfrm>
            <a:off x="430213" y="863600"/>
            <a:ext cx="8237537" cy="2828925"/>
            <a:chOff x="279" y="592"/>
            <a:chExt cx="5189" cy="1782"/>
          </a:xfrm>
        </p:grpSpPr>
        <p:sp>
          <p:nvSpPr>
            <p:cNvPr id="16399" name="Rectangle 6"/>
            <p:cNvSpPr>
              <a:spLocks noChangeArrowheads="1"/>
            </p:cNvSpPr>
            <p:nvPr/>
          </p:nvSpPr>
          <p:spPr bwMode="auto">
            <a:xfrm>
              <a:off x="279" y="617"/>
              <a:ext cx="4042" cy="640"/>
            </a:xfrm>
            <a:prstGeom prst="rect">
              <a:avLst/>
            </a:prstGeom>
            <a:noFill/>
            <a:ln w="9525">
              <a:noFill/>
              <a:miter lim="800000"/>
              <a:headEnd/>
              <a:tailEnd/>
            </a:ln>
          </p:spPr>
          <p:txBody>
            <a:bodyPr lIns="92075" tIns="46038" rIns="92075" bIns="46038">
              <a:spAutoFit/>
            </a:bodyPr>
            <a:lstStyle/>
            <a:p>
              <a:pPr marL="228600" indent="-228600">
                <a:buFontTx/>
                <a:buChar char="•"/>
                <a:defRPr/>
              </a:pPr>
              <a:r>
                <a:rPr lang="en-US" sz="2000" b="0" dirty="0">
                  <a:latin typeface="+mn-lt"/>
                </a:rPr>
                <a:t>A liquid with high surface wetting characteristics is applied to the surface of the part and allowed time to seep into surface breaking defects.</a:t>
              </a:r>
            </a:p>
          </p:txBody>
        </p:sp>
        <p:pic>
          <p:nvPicPr>
            <p:cNvPr id="19472" name="Picture 22" descr="Pen_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 y="592"/>
              <a:ext cx="1236" cy="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7111" name="Rectangle 23"/>
          <p:cNvSpPr>
            <a:spLocks noChangeArrowheads="1"/>
          </p:cNvSpPr>
          <p:nvPr/>
        </p:nvSpPr>
        <p:spPr bwMode="auto">
          <a:xfrm>
            <a:off x="444500" y="1858963"/>
            <a:ext cx="6210300" cy="708025"/>
          </a:xfrm>
          <a:prstGeom prst="rect">
            <a:avLst/>
          </a:prstGeom>
          <a:noFill/>
          <a:ln w="12700">
            <a:noFill/>
            <a:miter lim="800000"/>
            <a:headEnd type="none" w="sm" len="sm"/>
            <a:tailEnd type="none" w="sm" len="sm"/>
          </a:ln>
        </p:spPr>
        <p:txBody>
          <a:bodyPr>
            <a:spAutoFit/>
          </a:bodyPr>
          <a:lstStyle/>
          <a:p>
            <a:pPr marL="228600" indent="-228600">
              <a:buFontTx/>
              <a:buChar char="•"/>
              <a:defRPr/>
            </a:pPr>
            <a:r>
              <a:rPr lang="en-US" sz="2000" b="0" dirty="0">
                <a:latin typeface="+mn-lt"/>
              </a:rPr>
              <a:t>The excess liquid is removed from the surface of the part.  </a:t>
            </a:r>
          </a:p>
        </p:txBody>
      </p:sp>
      <p:grpSp>
        <p:nvGrpSpPr>
          <p:cNvPr id="3" name="Group 29"/>
          <p:cNvGrpSpPr>
            <a:grpSpLocks/>
          </p:cNvGrpSpPr>
          <p:nvPr/>
        </p:nvGrpSpPr>
        <p:grpSpPr bwMode="auto">
          <a:xfrm>
            <a:off x="444500" y="2535238"/>
            <a:ext cx="8035925" cy="3116262"/>
            <a:chOff x="280" y="1597"/>
            <a:chExt cx="5062" cy="1963"/>
          </a:xfrm>
        </p:grpSpPr>
        <p:sp>
          <p:nvSpPr>
            <p:cNvPr id="16397" name="Rectangle 24"/>
            <p:cNvSpPr>
              <a:spLocks noChangeArrowheads="1"/>
            </p:cNvSpPr>
            <p:nvPr/>
          </p:nvSpPr>
          <p:spPr bwMode="auto">
            <a:xfrm>
              <a:off x="280" y="1597"/>
              <a:ext cx="3767" cy="640"/>
            </a:xfrm>
            <a:prstGeom prst="rect">
              <a:avLst/>
            </a:prstGeom>
            <a:noFill/>
            <a:ln w="12700">
              <a:noFill/>
              <a:miter lim="800000"/>
              <a:headEnd type="none" w="sm" len="sm"/>
              <a:tailEnd type="none" w="sm" len="sm"/>
            </a:ln>
          </p:spPr>
          <p:txBody>
            <a:bodyPr>
              <a:spAutoFit/>
            </a:bodyPr>
            <a:lstStyle/>
            <a:p>
              <a:pPr marL="228600" indent="-228600">
                <a:buFontTx/>
                <a:buChar char="•"/>
                <a:defRPr/>
              </a:pPr>
              <a:r>
                <a:rPr lang="en-US" sz="2000" b="0" dirty="0">
                  <a:latin typeface="+mn-lt"/>
                </a:rPr>
                <a:t>A developer (powder) is applied to pull the trapped penetrant out the defect and spread it on the surface where it can be seen.  </a:t>
              </a:r>
            </a:p>
          </p:txBody>
        </p:sp>
        <p:pic>
          <p:nvPicPr>
            <p:cNvPr id="19470" name="Picture 19" descr="FPI_PowDe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 y="2096"/>
              <a:ext cx="1339"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0"/>
          <p:cNvGrpSpPr>
            <a:grpSpLocks/>
          </p:cNvGrpSpPr>
          <p:nvPr/>
        </p:nvGrpSpPr>
        <p:grpSpPr bwMode="auto">
          <a:xfrm>
            <a:off x="422275" y="3514725"/>
            <a:ext cx="6537325" cy="3063875"/>
            <a:chOff x="266" y="2214"/>
            <a:chExt cx="4118" cy="1930"/>
          </a:xfrm>
        </p:grpSpPr>
        <p:sp>
          <p:nvSpPr>
            <p:cNvPr id="16395" name="Rectangle 25"/>
            <p:cNvSpPr>
              <a:spLocks noChangeArrowheads="1"/>
            </p:cNvSpPr>
            <p:nvPr/>
          </p:nvSpPr>
          <p:spPr bwMode="auto">
            <a:xfrm>
              <a:off x="266" y="2214"/>
              <a:ext cx="3773" cy="834"/>
            </a:xfrm>
            <a:prstGeom prst="rect">
              <a:avLst/>
            </a:prstGeom>
            <a:noFill/>
            <a:ln w="12700">
              <a:noFill/>
              <a:miter lim="800000"/>
              <a:headEnd type="none" w="sm" len="sm"/>
              <a:tailEnd type="none" w="sm" len="sm"/>
            </a:ln>
          </p:spPr>
          <p:txBody>
            <a:bodyPr>
              <a:spAutoFit/>
            </a:bodyPr>
            <a:lstStyle/>
            <a:p>
              <a:pPr marL="228600" indent="-228600">
                <a:buFontTx/>
                <a:buChar char="•"/>
                <a:defRPr/>
              </a:pPr>
              <a:r>
                <a:rPr lang="en-US" sz="2000" b="0" dirty="0">
                  <a:latin typeface="+mn-lt"/>
                </a:rPr>
                <a:t>Visual inspection is the final step in the process.  The penetrant used is often loaded with a fluorescent dye and the inspection is done under UV light to increase test sensitivity.</a:t>
              </a:r>
            </a:p>
          </p:txBody>
        </p:sp>
        <p:pic>
          <p:nvPicPr>
            <p:cNvPr id="19468" name="Picture 18" descr="FPI-LCF-Indi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6" y="3085"/>
              <a:ext cx="1828"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7103" name="Picture 15" descr="GitsFtop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5092700"/>
            <a:ext cx="2846388"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31"/>
          <p:cNvSpPr>
            <a:spLocks noGrp="1" noChangeArrowheads="1"/>
          </p:cNvSpPr>
          <p:nvPr>
            <p:ph type="title" idx="4294967295"/>
          </p:nvPr>
        </p:nvSpPr>
        <p:spPr>
          <a:xfrm>
            <a:off x="0" y="0"/>
            <a:ext cx="7162800" cy="863600"/>
          </a:xfrm>
        </p:spPr>
        <p:txBody>
          <a:bodyPr/>
          <a:lstStyle/>
          <a:p>
            <a:pPr eaLnBrk="1" hangingPunct="1">
              <a:defRPr/>
            </a:pPr>
            <a:r>
              <a:rPr lang="en-US" sz="2800" b="1" dirty="0" smtClean="0">
                <a:solidFill>
                  <a:srgbClr val="FF0000"/>
                </a:solidFill>
                <a:latin typeface="+mn-lt"/>
              </a:rPr>
              <a:t>Liquid Penetrant Inspection</a:t>
            </a:r>
          </a:p>
        </p:txBody>
      </p:sp>
    </p:spTree>
    <p:extLst>
      <p:ext uri="{BB962C8B-B14F-4D97-AF65-F5344CB8AC3E}">
        <p14:creationId xmlns:p14="http://schemas.microsoft.com/office/powerpoint/2010/main" val="2068209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7111"/>
                                        </p:tgtEl>
                                        <p:attrNameLst>
                                          <p:attrName>style.visibility</p:attrName>
                                        </p:attrNameLst>
                                      </p:cBhvr>
                                      <p:to>
                                        <p:strVal val="visible"/>
                                      </p:to>
                                    </p:set>
                                    <p:animEffect transition="in" filter="dissolve">
                                      <p:cBhvr>
                                        <p:cTn id="12" dur="500"/>
                                        <p:tgtEl>
                                          <p:spTgt spid="2171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par>
                          <p:cTn id="23" fill="hold" nodeType="afterGroup">
                            <p:stCondLst>
                              <p:cond delay="500"/>
                            </p:stCondLst>
                            <p:childTnLst>
                              <p:par>
                                <p:cTn id="24" presetID="9" presetClass="entr" presetSubtype="0" fill="hold" nodeType="afterEffect">
                                  <p:stCondLst>
                                    <p:cond delay="500"/>
                                  </p:stCondLst>
                                  <p:childTnLst>
                                    <p:set>
                                      <p:cBhvr>
                                        <p:cTn id="25" dur="1" fill="hold">
                                          <p:stCondLst>
                                            <p:cond delay="0"/>
                                          </p:stCondLst>
                                        </p:cTn>
                                        <p:tgtEl>
                                          <p:spTgt spid="217103"/>
                                        </p:tgtEl>
                                        <p:attrNameLst>
                                          <p:attrName>style.visibility</p:attrName>
                                        </p:attrNameLst>
                                      </p:cBhvr>
                                      <p:to>
                                        <p:strVal val="visible"/>
                                      </p:to>
                                    </p:set>
                                    <p:animEffect transition="in" filter="dissolve">
                                      <p:cBhvr>
                                        <p:cTn id="26" dur="500"/>
                                        <p:tgtEl>
                                          <p:spTgt spid="217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292100"/>
            <a:ext cx="7162800" cy="1143000"/>
          </a:xfrm>
        </p:spPr>
        <p:txBody>
          <a:bodyPr/>
          <a:lstStyle/>
          <a:p>
            <a:pPr eaLnBrk="1" hangingPunct="1"/>
            <a:r>
              <a:rPr lang="en-US" smtClean="0"/>
              <a:t>Magnetic Particle Inspection</a:t>
            </a:r>
          </a:p>
        </p:txBody>
      </p:sp>
      <p:sp>
        <p:nvSpPr>
          <p:cNvPr id="169987" name="Rectangle 3"/>
          <p:cNvSpPr>
            <a:spLocks noGrp="1" noChangeArrowheads="1"/>
          </p:cNvSpPr>
          <p:nvPr>
            <p:ph type="body" sz="half" idx="1"/>
          </p:nvPr>
        </p:nvSpPr>
        <p:spPr>
          <a:xfrm>
            <a:off x="685800" y="1447800"/>
            <a:ext cx="8077200" cy="1562100"/>
          </a:xfrm>
        </p:spPr>
        <p:txBody>
          <a:bodyPr rtlCol="0">
            <a:normAutofit fontScale="77500" lnSpcReduction="20000"/>
          </a:bodyPr>
          <a:lstStyle/>
          <a:p>
            <a:pPr marL="0" indent="0" algn="just" eaLnBrk="1" fontAlgn="auto" hangingPunct="1">
              <a:lnSpc>
                <a:spcPct val="170000"/>
              </a:lnSpc>
              <a:spcAft>
                <a:spcPts val="0"/>
              </a:spcAft>
              <a:buFontTx/>
              <a:buNone/>
              <a:defRPr/>
            </a:pPr>
            <a:r>
              <a:rPr lang="en-US" sz="2000" dirty="0" smtClean="0"/>
              <a:t>The part is magnetized.  Finely milled iron particles coated with a dye pigment are then applied to the specimen. These particles are attracted to magnetic flux leakage fields and will cluster to form an indication directly over the discontinuity.  This indication can be visually detected under proper lighting conditions.</a:t>
            </a:r>
            <a:r>
              <a:rPr lang="en-US" sz="1800" dirty="0" smtClean="0"/>
              <a:t> </a:t>
            </a:r>
          </a:p>
        </p:txBody>
      </p:sp>
      <p:pic>
        <p:nvPicPr>
          <p:cNvPr id="169989" name="Picture 5" descr="splinedflou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51463" y="3390900"/>
            <a:ext cx="2454275" cy="2667000"/>
          </a:xfrm>
          <a:noFill/>
        </p:spPr>
      </p:pic>
      <p:pic>
        <p:nvPicPr>
          <p:cNvPr id="16998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3771900"/>
            <a:ext cx="4953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6396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strips(downRight)">
                                      <p:cBhvr>
                                        <p:cTn id="7" dur="500"/>
                                        <p:tgtEl>
                                          <p:spTgt spid="169987">
                                            <p:txEl>
                                              <p:pRg st="0" end="0"/>
                                            </p:txEl>
                                          </p:spTgt>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169988"/>
                                        </p:tgtEl>
                                        <p:attrNameLst>
                                          <p:attrName>style.visibility</p:attrName>
                                        </p:attrNameLst>
                                      </p:cBhvr>
                                      <p:to>
                                        <p:strVal val="visible"/>
                                      </p:to>
                                    </p:set>
                                    <p:animEffect transition="in" filter="strips(downRight)">
                                      <p:cBhvr>
                                        <p:cTn id="11" dur="500"/>
                                        <p:tgtEl>
                                          <p:spTgt spid="169988"/>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9989"/>
                                        </p:tgtEl>
                                        <p:attrNameLst>
                                          <p:attrName>style.visibility</p:attrName>
                                        </p:attrNameLst>
                                      </p:cBhvr>
                                      <p:to>
                                        <p:strVal val="visible"/>
                                      </p:to>
                                    </p:set>
                                    <p:animEffect transition="in" filter="fade">
                                      <p:cBhvr>
                                        <p:cTn id="15" dur="2000"/>
                                        <p:tgtEl>
                                          <p:spTgt spid="169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49275" y="228600"/>
            <a:ext cx="8001000" cy="1143000"/>
          </a:xfrm>
        </p:spPr>
        <p:txBody>
          <a:bodyPr rtlCol="0">
            <a:normAutofit/>
          </a:bodyPr>
          <a:lstStyle/>
          <a:p>
            <a:pPr eaLnBrk="1" fontAlgn="auto" hangingPunct="1">
              <a:spcAft>
                <a:spcPts val="0"/>
              </a:spcAft>
              <a:defRPr/>
            </a:pPr>
            <a:r>
              <a:rPr lang="en-US" smtClean="0"/>
              <a:t>Magnetic Particle Crack Indications</a:t>
            </a:r>
            <a:r>
              <a:rPr lang="en-US" sz="3200" smtClean="0"/>
              <a:t> </a:t>
            </a:r>
          </a:p>
        </p:txBody>
      </p:sp>
      <p:sp>
        <p:nvSpPr>
          <p:cNvPr id="21507" name="Rectangle 3"/>
          <p:cNvSpPr>
            <a:spLocks noGrp="1" noChangeArrowheads="1"/>
          </p:cNvSpPr>
          <p:nvPr>
            <p:ph type="body" sz="half" idx="1"/>
          </p:nvPr>
        </p:nvSpPr>
        <p:spPr>
          <a:xfrm>
            <a:off x="990600" y="3530600"/>
            <a:ext cx="3505200" cy="2565400"/>
          </a:xfrm>
        </p:spPr>
        <p:txBody>
          <a:bodyPr/>
          <a:lstStyle/>
          <a:p>
            <a:pPr eaLnBrk="1" hangingPunct="1">
              <a:buFontTx/>
              <a:buNone/>
            </a:pPr>
            <a:endParaRPr lang="en-US" sz="1800" smtClean="0"/>
          </a:p>
        </p:txBody>
      </p:sp>
      <p:pic>
        <p:nvPicPr>
          <p:cNvPr id="171015" name="Picture 7" descr="sproketwhite2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83100" y="1419225"/>
            <a:ext cx="3713163" cy="2784475"/>
          </a:xfrm>
          <a:noFill/>
        </p:spPr>
      </p:pic>
      <p:pic>
        <p:nvPicPr>
          <p:cNvPr id="171017" name="Picture 9" descr="sproketflour3a"/>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22800" y="3441700"/>
            <a:ext cx="3733800" cy="2727325"/>
          </a:xfrm>
          <a:noFill/>
        </p:spPr>
      </p:pic>
      <p:pic>
        <p:nvPicPr>
          <p:cNvPr id="171012" name="Picture 4" descr="hookwhite2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1460500"/>
            <a:ext cx="35306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3" name="Picture 5" descr="hookflour1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00" y="3492500"/>
            <a:ext cx="34290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03421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71012"/>
                                        </p:tgtEl>
                                        <p:attrNameLst>
                                          <p:attrName>style.visibility</p:attrName>
                                        </p:attrNameLst>
                                      </p:cBhvr>
                                      <p:to>
                                        <p:strVal val="visible"/>
                                      </p:to>
                                    </p:set>
                                    <p:anim calcmode="lin" valueType="num">
                                      <p:cBhvr additive="base">
                                        <p:cTn id="7" dur="500" fill="hold"/>
                                        <p:tgtEl>
                                          <p:spTgt spid="171012"/>
                                        </p:tgtEl>
                                        <p:attrNameLst>
                                          <p:attrName>ppt_x</p:attrName>
                                        </p:attrNameLst>
                                      </p:cBhvr>
                                      <p:tavLst>
                                        <p:tav tm="0">
                                          <p:val>
                                            <p:strVal val="0-#ppt_w/2"/>
                                          </p:val>
                                        </p:tav>
                                        <p:tav tm="100000">
                                          <p:val>
                                            <p:strVal val="#ppt_x"/>
                                          </p:val>
                                        </p:tav>
                                      </p:tavLst>
                                    </p:anim>
                                    <p:anim calcmode="lin" valueType="num">
                                      <p:cBhvr additive="base">
                                        <p:cTn id="8" dur="500" fill="hold"/>
                                        <p:tgtEl>
                                          <p:spTgt spid="1710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71013"/>
                                        </p:tgtEl>
                                        <p:attrNameLst>
                                          <p:attrName>style.visibility</p:attrName>
                                        </p:attrNameLst>
                                      </p:cBhvr>
                                      <p:to>
                                        <p:strVal val="visible"/>
                                      </p:to>
                                    </p:set>
                                    <p:anim calcmode="lin" valueType="num">
                                      <p:cBhvr additive="base">
                                        <p:cTn id="12" dur="500" fill="hold"/>
                                        <p:tgtEl>
                                          <p:spTgt spid="171013"/>
                                        </p:tgtEl>
                                        <p:attrNameLst>
                                          <p:attrName>ppt_x</p:attrName>
                                        </p:attrNameLst>
                                      </p:cBhvr>
                                      <p:tavLst>
                                        <p:tav tm="0">
                                          <p:val>
                                            <p:strVal val="0-#ppt_w/2"/>
                                          </p:val>
                                        </p:tav>
                                        <p:tav tm="100000">
                                          <p:val>
                                            <p:strVal val="#ppt_x"/>
                                          </p:val>
                                        </p:tav>
                                      </p:tavLst>
                                    </p:anim>
                                    <p:anim calcmode="lin" valueType="num">
                                      <p:cBhvr additive="base">
                                        <p:cTn id="13" dur="500" fill="hold"/>
                                        <p:tgtEl>
                                          <p:spTgt spid="17101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71015"/>
                                        </p:tgtEl>
                                        <p:attrNameLst>
                                          <p:attrName>style.visibility</p:attrName>
                                        </p:attrNameLst>
                                      </p:cBhvr>
                                      <p:to>
                                        <p:strVal val="visible"/>
                                      </p:to>
                                    </p:set>
                                    <p:anim calcmode="lin" valueType="num">
                                      <p:cBhvr additive="base">
                                        <p:cTn id="17" dur="500" fill="hold"/>
                                        <p:tgtEl>
                                          <p:spTgt spid="171015"/>
                                        </p:tgtEl>
                                        <p:attrNameLst>
                                          <p:attrName>ppt_x</p:attrName>
                                        </p:attrNameLst>
                                      </p:cBhvr>
                                      <p:tavLst>
                                        <p:tav tm="0">
                                          <p:val>
                                            <p:strVal val="0-#ppt_w/2"/>
                                          </p:val>
                                        </p:tav>
                                        <p:tav tm="100000">
                                          <p:val>
                                            <p:strVal val="#ppt_x"/>
                                          </p:val>
                                        </p:tav>
                                      </p:tavLst>
                                    </p:anim>
                                    <p:anim calcmode="lin" valueType="num">
                                      <p:cBhvr additive="base">
                                        <p:cTn id="18" dur="500" fill="hold"/>
                                        <p:tgtEl>
                                          <p:spTgt spid="17101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171017"/>
                                        </p:tgtEl>
                                        <p:attrNameLst>
                                          <p:attrName>style.visibility</p:attrName>
                                        </p:attrNameLst>
                                      </p:cBhvr>
                                      <p:to>
                                        <p:strVal val="visible"/>
                                      </p:to>
                                    </p:set>
                                    <p:anim calcmode="lin" valueType="num">
                                      <p:cBhvr additive="base">
                                        <p:cTn id="22" dur="500" fill="hold"/>
                                        <p:tgtEl>
                                          <p:spTgt spid="171017"/>
                                        </p:tgtEl>
                                        <p:attrNameLst>
                                          <p:attrName>ppt_x</p:attrName>
                                        </p:attrNameLst>
                                      </p:cBhvr>
                                      <p:tavLst>
                                        <p:tav tm="0">
                                          <p:val>
                                            <p:strVal val="0-#ppt_w/2"/>
                                          </p:val>
                                        </p:tav>
                                        <p:tav tm="100000">
                                          <p:val>
                                            <p:strVal val="#ppt_x"/>
                                          </p:val>
                                        </p:tav>
                                      </p:tavLst>
                                    </p:anim>
                                    <p:anim calcmode="lin" valueType="num">
                                      <p:cBhvr additive="base">
                                        <p:cTn id="23" dur="500" fill="hold"/>
                                        <p:tgtEl>
                                          <p:spTgt spid="1710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990600" y="0"/>
            <a:ext cx="7162800" cy="1143000"/>
          </a:xfrm>
        </p:spPr>
        <p:txBody>
          <a:bodyPr/>
          <a:lstStyle/>
          <a:p>
            <a:pPr eaLnBrk="1" hangingPunct="1"/>
            <a:r>
              <a:rPr lang="en-US" smtClean="0"/>
              <a:t>Radiography</a:t>
            </a:r>
          </a:p>
        </p:txBody>
      </p:sp>
      <p:pic>
        <p:nvPicPr>
          <p:cNvPr id="167967" name="Picture 31" descr="RAD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77875" y="3116263"/>
            <a:ext cx="4552950" cy="3187700"/>
          </a:xfrm>
          <a:noFill/>
        </p:spPr>
      </p:pic>
      <p:sp>
        <p:nvSpPr>
          <p:cNvPr id="167960" name="Rectangle 24"/>
          <p:cNvSpPr>
            <a:spLocks noChangeArrowheads="1"/>
          </p:cNvSpPr>
          <p:nvPr/>
        </p:nvSpPr>
        <p:spPr bwMode="auto">
          <a:xfrm>
            <a:off x="228600" y="990600"/>
            <a:ext cx="5270500" cy="2085975"/>
          </a:xfrm>
          <a:prstGeom prst="rect">
            <a:avLst/>
          </a:prstGeom>
          <a:noFill/>
          <a:ln w="12700">
            <a:noFill/>
            <a:miter lim="800000"/>
            <a:headEnd type="none" w="sm" len="sm"/>
            <a:tailEnd type="none" w="sm" len="sm"/>
          </a:ln>
        </p:spPr>
        <p:txBody>
          <a:bodyPr>
            <a:spAutoFit/>
          </a:bodyPr>
          <a:lstStyle/>
          <a:p>
            <a:pPr algn="just">
              <a:lnSpc>
                <a:spcPct val="90000"/>
              </a:lnSpc>
              <a:buClr>
                <a:schemeClr val="tx1"/>
              </a:buClr>
              <a:defRPr/>
            </a:pPr>
            <a:r>
              <a:rPr lang="en-US" sz="2400" b="0" dirty="0">
                <a:latin typeface="+mj-lt"/>
              </a:rPr>
              <a:t>The radiation used in radiography testing is a higher energy (shorter wavelength) version of the electromagnetic waves that we see as visible light.  The radiation can come from an X-ray generator or a radioactive source.  </a:t>
            </a:r>
          </a:p>
        </p:txBody>
      </p:sp>
      <p:grpSp>
        <p:nvGrpSpPr>
          <p:cNvPr id="2" name="Group 32"/>
          <p:cNvGrpSpPr>
            <a:grpSpLocks/>
          </p:cNvGrpSpPr>
          <p:nvPr/>
        </p:nvGrpSpPr>
        <p:grpSpPr bwMode="auto">
          <a:xfrm>
            <a:off x="5611813" y="1409700"/>
            <a:ext cx="2868612" cy="4495800"/>
            <a:chOff x="3535" y="888"/>
            <a:chExt cx="1807" cy="2832"/>
          </a:xfrm>
        </p:grpSpPr>
        <p:sp>
          <p:nvSpPr>
            <p:cNvPr id="22534" name="Rectangle 26"/>
            <p:cNvSpPr>
              <a:spLocks noChangeArrowheads="1"/>
            </p:cNvSpPr>
            <p:nvPr/>
          </p:nvSpPr>
          <p:spPr bwMode="auto">
            <a:xfrm>
              <a:off x="3544" y="888"/>
              <a:ext cx="1776" cy="392"/>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pic>
          <p:nvPicPr>
            <p:cNvPr id="22535" name="Picture 4" descr="xray generator ani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44" y="1264"/>
              <a:ext cx="1770"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25"/>
            <p:cNvSpPr>
              <a:spLocks noChangeArrowheads="1"/>
            </p:cNvSpPr>
            <p:nvPr/>
          </p:nvSpPr>
          <p:spPr bwMode="auto">
            <a:xfrm>
              <a:off x="3544" y="2000"/>
              <a:ext cx="1760" cy="172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22537" name="Text Box 11"/>
            <p:cNvSpPr txBox="1">
              <a:spLocks noChangeArrowheads="1"/>
            </p:cNvSpPr>
            <p:nvPr/>
          </p:nvSpPr>
          <p:spPr bwMode="auto">
            <a:xfrm>
              <a:off x="3680" y="928"/>
              <a:ext cx="16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eaLnBrk="1" hangingPunct="1">
                <a:spcBef>
                  <a:spcPct val="50000"/>
                </a:spcBef>
              </a:pPr>
              <a:r>
                <a:rPr lang="en-US" sz="1400">
                  <a:solidFill>
                    <a:srgbClr val="000000"/>
                  </a:solidFill>
                </a:rPr>
                <a:t>High Electrical Potential</a:t>
              </a:r>
            </a:p>
          </p:txBody>
        </p:sp>
        <p:sp>
          <p:nvSpPr>
            <p:cNvPr id="22538" name="Line 13"/>
            <p:cNvSpPr>
              <a:spLocks noChangeShapeType="1"/>
            </p:cNvSpPr>
            <p:nvPr/>
          </p:nvSpPr>
          <p:spPr bwMode="auto">
            <a:xfrm>
              <a:off x="3952" y="1120"/>
              <a:ext cx="0" cy="3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IN"/>
            </a:p>
          </p:txBody>
        </p:sp>
        <p:sp>
          <p:nvSpPr>
            <p:cNvPr id="22539" name="Line 14"/>
            <p:cNvSpPr>
              <a:spLocks noChangeShapeType="1"/>
            </p:cNvSpPr>
            <p:nvPr/>
          </p:nvSpPr>
          <p:spPr bwMode="auto">
            <a:xfrm>
              <a:off x="4704" y="1152"/>
              <a:ext cx="0" cy="3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IN"/>
            </a:p>
          </p:txBody>
        </p:sp>
        <p:sp>
          <p:nvSpPr>
            <p:cNvPr id="22540" name="Text Box 16"/>
            <p:cNvSpPr txBox="1">
              <a:spLocks noChangeArrowheads="1"/>
            </p:cNvSpPr>
            <p:nvPr/>
          </p:nvSpPr>
          <p:spPr bwMode="auto">
            <a:xfrm>
              <a:off x="4008" y="1312"/>
              <a:ext cx="6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eaLnBrk="1" hangingPunct="1">
                <a:spcBef>
                  <a:spcPct val="50000"/>
                </a:spcBef>
              </a:pPr>
              <a:r>
                <a:rPr lang="en-US" sz="1400"/>
                <a:t>Electrons</a:t>
              </a:r>
            </a:p>
          </p:txBody>
        </p:sp>
        <p:sp>
          <p:nvSpPr>
            <p:cNvPr id="22541" name="Text Box 17"/>
            <p:cNvSpPr txBox="1">
              <a:spLocks noChangeArrowheads="1"/>
            </p:cNvSpPr>
            <p:nvPr/>
          </p:nvSpPr>
          <p:spPr bwMode="auto">
            <a:xfrm>
              <a:off x="4624" y="1488"/>
              <a:ext cx="1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eaLnBrk="1" hangingPunct="1">
                <a:spcBef>
                  <a:spcPct val="50000"/>
                </a:spcBef>
              </a:pPr>
              <a:r>
                <a:rPr lang="en-US" sz="1400"/>
                <a:t>-</a:t>
              </a:r>
            </a:p>
          </p:txBody>
        </p:sp>
        <p:sp>
          <p:nvSpPr>
            <p:cNvPr id="22542" name="Text Box 18"/>
            <p:cNvSpPr txBox="1">
              <a:spLocks noChangeArrowheads="1"/>
            </p:cNvSpPr>
            <p:nvPr/>
          </p:nvSpPr>
          <p:spPr bwMode="auto">
            <a:xfrm>
              <a:off x="3864" y="1480"/>
              <a:ext cx="2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eaLnBrk="1" hangingPunct="1">
                <a:spcBef>
                  <a:spcPct val="50000"/>
                </a:spcBef>
              </a:pPr>
              <a:r>
                <a:rPr lang="en-US" sz="1400"/>
                <a:t>+</a:t>
              </a:r>
            </a:p>
          </p:txBody>
        </p:sp>
        <p:sp>
          <p:nvSpPr>
            <p:cNvPr id="22543" name="Rectangle 19"/>
            <p:cNvSpPr>
              <a:spLocks noChangeArrowheads="1"/>
            </p:cNvSpPr>
            <p:nvPr/>
          </p:nvSpPr>
          <p:spPr bwMode="auto">
            <a:xfrm>
              <a:off x="4357" y="1904"/>
              <a:ext cx="985"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400">
                  <a:solidFill>
                    <a:srgbClr val="000000"/>
                  </a:solidFill>
                </a:rPr>
                <a:t>X-ray Generator or Radioactive Source Creates Radiation</a:t>
              </a:r>
            </a:p>
          </p:txBody>
        </p:sp>
        <p:sp>
          <p:nvSpPr>
            <p:cNvPr id="22544" name="Rectangle 21"/>
            <p:cNvSpPr>
              <a:spLocks noChangeArrowheads="1"/>
            </p:cNvSpPr>
            <p:nvPr/>
          </p:nvSpPr>
          <p:spPr bwMode="auto">
            <a:xfrm>
              <a:off x="3535" y="3526"/>
              <a:ext cx="14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200">
                  <a:solidFill>
                    <a:srgbClr val="000000"/>
                  </a:solidFill>
                </a:rPr>
                <a:t>Exposure Recording Device</a:t>
              </a:r>
            </a:p>
          </p:txBody>
        </p:sp>
        <p:sp>
          <p:nvSpPr>
            <p:cNvPr id="22545" name="Rectangle 5"/>
            <p:cNvSpPr>
              <a:spLocks noChangeArrowheads="1"/>
            </p:cNvSpPr>
            <p:nvPr/>
          </p:nvSpPr>
          <p:spPr bwMode="auto">
            <a:xfrm>
              <a:off x="3600" y="3416"/>
              <a:ext cx="1160" cy="136"/>
            </a:xfrm>
            <a:prstGeom prst="rect">
              <a:avLst/>
            </a:prstGeom>
            <a:gradFill rotWithShape="0">
              <a:gsLst>
                <a:gs pos="0">
                  <a:srgbClr val="000000"/>
                </a:gs>
                <a:gs pos="50000">
                  <a:srgbClr val="CFCFCF"/>
                </a:gs>
                <a:gs pos="100000">
                  <a:srgbClr val="000000"/>
                </a:gs>
              </a:gsLst>
              <a:lin ang="0" scaled="1"/>
            </a:gradFill>
            <a:ln w="9525">
              <a:solidFill>
                <a:schemeClr val="tx1"/>
              </a:solidFill>
              <a:miter lim="800000"/>
              <a:headEnd/>
              <a:tailEnd/>
            </a:ln>
          </p:spPr>
          <p:txBody>
            <a:bodyPr anchor="ctr">
              <a:spAutoFit/>
            </a:bodyPr>
            <a:lstStyle/>
            <a:p>
              <a:endParaRPr lang="en-US"/>
            </a:p>
          </p:txBody>
        </p:sp>
        <p:sp>
          <p:nvSpPr>
            <p:cNvPr id="22546" name="Line 6"/>
            <p:cNvSpPr>
              <a:spLocks noChangeShapeType="1"/>
            </p:cNvSpPr>
            <p:nvPr/>
          </p:nvSpPr>
          <p:spPr bwMode="auto">
            <a:xfrm flipH="1">
              <a:off x="3672" y="2008"/>
              <a:ext cx="376" cy="1408"/>
            </a:xfrm>
            <a:prstGeom prst="line">
              <a:avLst/>
            </a:prstGeom>
            <a:noFill/>
            <a:ln w="28575">
              <a:solidFill>
                <a:srgbClr val="FFCC00"/>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IN"/>
            </a:p>
          </p:txBody>
        </p:sp>
        <p:sp>
          <p:nvSpPr>
            <p:cNvPr id="22547" name="Line 7"/>
            <p:cNvSpPr>
              <a:spLocks noChangeShapeType="1"/>
            </p:cNvSpPr>
            <p:nvPr/>
          </p:nvSpPr>
          <p:spPr bwMode="auto">
            <a:xfrm flipH="1">
              <a:off x="3912" y="2016"/>
              <a:ext cx="176" cy="1384"/>
            </a:xfrm>
            <a:prstGeom prst="line">
              <a:avLst/>
            </a:prstGeom>
            <a:noFill/>
            <a:ln w="28575">
              <a:solidFill>
                <a:srgbClr val="FFCC00"/>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IN"/>
            </a:p>
          </p:txBody>
        </p:sp>
        <p:sp>
          <p:nvSpPr>
            <p:cNvPr id="22548" name="Line 8"/>
            <p:cNvSpPr>
              <a:spLocks noChangeShapeType="1"/>
            </p:cNvSpPr>
            <p:nvPr/>
          </p:nvSpPr>
          <p:spPr bwMode="auto">
            <a:xfrm>
              <a:off x="4128" y="2008"/>
              <a:ext cx="8" cy="1408"/>
            </a:xfrm>
            <a:prstGeom prst="line">
              <a:avLst/>
            </a:prstGeom>
            <a:noFill/>
            <a:ln w="28575">
              <a:solidFill>
                <a:srgbClr val="FFCC00"/>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IN"/>
            </a:p>
          </p:txBody>
        </p:sp>
        <p:sp>
          <p:nvSpPr>
            <p:cNvPr id="22549" name="Line 9"/>
            <p:cNvSpPr>
              <a:spLocks noChangeShapeType="1"/>
            </p:cNvSpPr>
            <p:nvPr/>
          </p:nvSpPr>
          <p:spPr bwMode="auto">
            <a:xfrm>
              <a:off x="4168" y="2016"/>
              <a:ext cx="176" cy="1392"/>
            </a:xfrm>
            <a:prstGeom prst="line">
              <a:avLst/>
            </a:prstGeom>
            <a:noFill/>
            <a:ln w="28575">
              <a:solidFill>
                <a:srgbClr val="FFCC00"/>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IN"/>
            </a:p>
          </p:txBody>
        </p:sp>
        <p:sp>
          <p:nvSpPr>
            <p:cNvPr id="22550" name="Line 10"/>
            <p:cNvSpPr>
              <a:spLocks noChangeShapeType="1"/>
            </p:cNvSpPr>
            <p:nvPr/>
          </p:nvSpPr>
          <p:spPr bwMode="auto">
            <a:xfrm>
              <a:off x="4216" y="2016"/>
              <a:ext cx="352" cy="1376"/>
            </a:xfrm>
            <a:prstGeom prst="line">
              <a:avLst/>
            </a:prstGeom>
            <a:noFill/>
            <a:ln w="28575">
              <a:solidFill>
                <a:srgbClr val="FFCC00"/>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IN"/>
            </a:p>
          </p:txBody>
        </p:sp>
        <p:sp>
          <p:nvSpPr>
            <p:cNvPr id="22551" name="AutoShape 2"/>
            <p:cNvSpPr>
              <a:spLocks noChangeArrowheads="1"/>
            </p:cNvSpPr>
            <p:nvPr/>
          </p:nvSpPr>
          <p:spPr bwMode="auto">
            <a:xfrm>
              <a:off x="3816" y="2696"/>
              <a:ext cx="624" cy="624"/>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2552" name="Rectangle 20"/>
            <p:cNvSpPr>
              <a:spLocks noChangeArrowheads="1"/>
            </p:cNvSpPr>
            <p:nvPr/>
          </p:nvSpPr>
          <p:spPr bwMode="auto">
            <a:xfrm>
              <a:off x="4535" y="2990"/>
              <a:ext cx="712"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50000"/>
                </a:lnSpc>
                <a:spcBef>
                  <a:spcPct val="50000"/>
                </a:spcBef>
              </a:pPr>
              <a:r>
                <a:rPr lang="en-US" sz="1400">
                  <a:solidFill>
                    <a:srgbClr val="000000"/>
                  </a:solidFill>
                </a:rPr>
                <a:t>Radiation </a:t>
              </a:r>
            </a:p>
            <a:p>
              <a:pPr algn="ctr" eaLnBrk="1" hangingPunct="1">
                <a:lnSpc>
                  <a:spcPct val="50000"/>
                </a:lnSpc>
                <a:spcBef>
                  <a:spcPct val="50000"/>
                </a:spcBef>
              </a:pPr>
              <a:r>
                <a:rPr lang="en-US" sz="1400">
                  <a:solidFill>
                    <a:srgbClr val="000000"/>
                  </a:solidFill>
                </a:rPr>
                <a:t>Penetrate </a:t>
              </a:r>
            </a:p>
            <a:p>
              <a:pPr algn="ctr" eaLnBrk="1" hangingPunct="1">
                <a:lnSpc>
                  <a:spcPct val="50000"/>
                </a:lnSpc>
                <a:spcBef>
                  <a:spcPct val="50000"/>
                </a:spcBef>
              </a:pPr>
              <a:r>
                <a:rPr lang="en-US" sz="1400">
                  <a:solidFill>
                    <a:srgbClr val="000000"/>
                  </a:solidFill>
                </a:rPr>
                <a:t>the Sample</a:t>
              </a:r>
            </a:p>
          </p:txBody>
        </p:sp>
        <p:sp>
          <p:nvSpPr>
            <p:cNvPr id="22553" name="Line 27"/>
            <p:cNvSpPr>
              <a:spLocks noChangeShapeType="1"/>
            </p:cNvSpPr>
            <p:nvPr/>
          </p:nvSpPr>
          <p:spPr bwMode="auto">
            <a:xfrm>
              <a:off x="3536" y="1304"/>
              <a:ext cx="0" cy="600"/>
            </a:xfrm>
            <a:prstGeom prst="line">
              <a:avLst/>
            </a:prstGeom>
            <a:noFill/>
            <a:ln w="2857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sp>
          <p:nvSpPr>
            <p:cNvPr id="22554" name="Line 28"/>
            <p:cNvSpPr>
              <a:spLocks noChangeShapeType="1"/>
            </p:cNvSpPr>
            <p:nvPr/>
          </p:nvSpPr>
          <p:spPr bwMode="auto">
            <a:xfrm>
              <a:off x="5304" y="1296"/>
              <a:ext cx="0" cy="600"/>
            </a:xfrm>
            <a:prstGeom prst="line">
              <a:avLst/>
            </a:prstGeom>
            <a:noFill/>
            <a:ln w="2857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grpSp>
    </p:spTree>
    <p:extLst>
      <p:ext uri="{BB962C8B-B14F-4D97-AF65-F5344CB8AC3E}">
        <p14:creationId xmlns:p14="http://schemas.microsoft.com/office/powerpoint/2010/main" val="396436912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7960"/>
                                        </p:tgtEl>
                                        <p:attrNameLst>
                                          <p:attrName>style.visibility</p:attrName>
                                        </p:attrNameLst>
                                      </p:cBhvr>
                                      <p:to>
                                        <p:strVal val="visible"/>
                                      </p:to>
                                    </p:set>
                                    <p:animEffect transition="in" filter="strips(downRight)">
                                      <p:cBhvr>
                                        <p:cTn id="7" dur="500"/>
                                        <p:tgtEl>
                                          <p:spTgt spid="16796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67967"/>
                                        </p:tgtEl>
                                        <p:attrNameLst>
                                          <p:attrName>style.visibility</p:attrName>
                                        </p:attrNameLst>
                                      </p:cBhvr>
                                      <p:to>
                                        <p:strVal val="visible"/>
                                      </p:to>
                                    </p:set>
                                    <p:animEffect transition="in" filter="dissolve">
                                      <p:cBhvr>
                                        <p:cTn id="11" dur="500"/>
                                        <p:tgtEl>
                                          <p:spTgt spid="1679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22300" y="4432300"/>
            <a:ext cx="4327525" cy="1816100"/>
            <a:chOff x="240" y="2608"/>
            <a:chExt cx="2726" cy="1144"/>
          </a:xfrm>
        </p:grpSpPr>
        <p:sp>
          <p:nvSpPr>
            <p:cNvPr id="23601" name="Rectangle 3"/>
            <p:cNvSpPr>
              <a:spLocks noChangeArrowheads="1"/>
            </p:cNvSpPr>
            <p:nvPr/>
          </p:nvSpPr>
          <p:spPr bwMode="auto">
            <a:xfrm>
              <a:off x="258" y="2608"/>
              <a:ext cx="2708" cy="31"/>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602" name="Rectangle 4"/>
            <p:cNvSpPr>
              <a:spLocks noChangeArrowheads="1"/>
            </p:cNvSpPr>
            <p:nvPr/>
          </p:nvSpPr>
          <p:spPr bwMode="auto">
            <a:xfrm>
              <a:off x="240" y="2944"/>
              <a:ext cx="2708" cy="808"/>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23555" name="Rectangle 5"/>
          <p:cNvSpPr>
            <a:spLocks noGrp="1" noChangeArrowheads="1"/>
          </p:cNvSpPr>
          <p:nvPr>
            <p:ph type="title"/>
          </p:nvPr>
        </p:nvSpPr>
        <p:spPr>
          <a:xfrm>
            <a:off x="1816100" y="520700"/>
            <a:ext cx="5537200" cy="876300"/>
          </a:xfrm>
        </p:spPr>
        <p:txBody>
          <a:bodyPr/>
          <a:lstStyle/>
          <a:p>
            <a:pPr eaLnBrk="1" hangingPunct="1"/>
            <a:r>
              <a:rPr lang="en-US" smtClean="0"/>
              <a:t>Film Radiography</a:t>
            </a:r>
          </a:p>
        </p:txBody>
      </p:sp>
      <p:grpSp>
        <p:nvGrpSpPr>
          <p:cNvPr id="3" name="Group 51"/>
          <p:cNvGrpSpPr>
            <a:grpSpLocks/>
          </p:cNvGrpSpPr>
          <p:nvPr/>
        </p:nvGrpSpPr>
        <p:grpSpPr bwMode="auto">
          <a:xfrm>
            <a:off x="2041525" y="1816100"/>
            <a:ext cx="1235075" cy="990600"/>
            <a:chOff x="1286" y="1144"/>
            <a:chExt cx="778" cy="624"/>
          </a:xfrm>
        </p:grpSpPr>
        <p:sp>
          <p:nvSpPr>
            <p:cNvPr id="23596" name="Rectangle 7"/>
            <p:cNvSpPr>
              <a:spLocks noChangeArrowheads="1"/>
            </p:cNvSpPr>
            <p:nvPr/>
          </p:nvSpPr>
          <p:spPr bwMode="auto">
            <a:xfrm rot="-5460000">
              <a:off x="1618" y="1152"/>
              <a:ext cx="115" cy="66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nSpc>
                  <a:spcPct val="89000"/>
                </a:lnSpc>
                <a:spcBef>
                  <a:spcPct val="30000"/>
                </a:spcBef>
                <a:buFontTx/>
                <a:buChar char="•"/>
              </a:pPr>
              <a:endParaRPr lang="en-US" sz="2400"/>
            </a:p>
          </p:txBody>
        </p:sp>
        <p:sp>
          <p:nvSpPr>
            <p:cNvPr id="23597" name="Oval 8"/>
            <p:cNvSpPr>
              <a:spLocks noChangeArrowheads="1"/>
            </p:cNvSpPr>
            <p:nvPr/>
          </p:nvSpPr>
          <p:spPr bwMode="auto">
            <a:xfrm rot="-2460000">
              <a:off x="1296" y="1392"/>
              <a:ext cx="733" cy="1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8" name="Oval 9"/>
            <p:cNvSpPr>
              <a:spLocks noChangeArrowheads="1"/>
            </p:cNvSpPr>
            <p:nvPr/>
          </p:nvSpPr>
          <p:spPr bwMode="auto">
            <a:xfrm rot="2100000">
              <a:off x="1286" y="1384"/>
              <a:ext cx="778" cy="1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9" name="Oval 10"/>
            <p:cNvSpPr>
              <a:spLocks noChangeArrowheads="1"/>
            </p:cNvSpPr>
            <p:nvPr/>
          </p:nvSpPr>
          <p:spPr bwMode="auto">
            <a:xfrm rot="-5460000">
              <a:off x="1364" y="1364"/>
              <a:ext cx="624" cy="1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0" name="Oval 11"/>
            <p:cNvSpPr>
              <a:spLocks noChangeArrowheads="1"/>
            </p:cNvSpPr>
            <p:nvPr/>
          </p:nvSpPr>
          <p:spPr bwMode="auto">
            <a:xfrm>
              <a:off x="1656" y="1448"/>
              <a:ext cx="56" cy="40"/>
            </a:xfrm>
            <a:prstGeom prst="ellipse">
              <a:avLst/>
            </a:prstGeom>
            <a:solidFill>
              <a:schemeClr val="tx2"/>
            </a:solidFill>
            <a:ln w="12700">
              <a:solidFill>
                <a:srgbClr val="000000"/>
              </a:solidFill>
              <a:round/>
              <a:headEnd/>
              <a:tailEnd/>
            </a:ln>
          </p:spPr>
          <p:txBody>
            <a:bodyPr wrap="none" anchor="ctr"/>
            <a:lstStyle/>
            <a:p>
              <a:pPr algn="ctr" eaLnBrk="1" hangingPunct="1"/>
              <a:endParaRPr lang="en-US" sz="2400" b="0">
                <a:solidFill>
                  <a:srgbClr val="131313"/>
                </a:solidFill>
                <a:latin typeface="Times New Roman" pitchFamily="18" charset="0"/>
              </a:endParaRPr>
            </a:p>
          </p:txBody>
        </p:sp>
      </p:grpSp>
      <p:sp>
        <p:nvSpPr>
          <p:cNvPr id="245772" name="Text Box 12"/>
          <p:cNvSpPr txBox="1">
            <a:spLocks noChangeArrowheads="1"/>
          </p:cNvSpPr>
          <p:nvPr/>
        </p:nvSpPr>
        <p:spPr bwMode="auto">
          <a:xfrm>
            <a:off x="939800" y="62484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eaLnBrk="1" hangingPunct="1">
              <a:spcBef>
                <a:spcPct val="50000"/>
              </a:spcBef>
            </a:pPr>
            <a:r>
              <a:rPr lang="en-US" sz="2000"/>
              <a:t>Top view of developed film</a:t>
            </a:r>
            <a:r>
              <a:rPr lang="en-US" sz="2400" b="0"/>
              <a:t> </a:t>
            </a:r>
          </a:p>
        </p:txBody>
      </p:sp>
      <p:sp>
        <p:nvSpPr>
          <p:cNvPr id="245773" name="Text Box 13"/>
          <p:cNvSpPr txBox="1">
            <a:spLocks noChangeArrowheads="1"/>
          </p:cNvSpPr>
          <p:nvPr/>
        </p:nvSpPr>
        <p:spPr bwMode="auto">
          <a:xfrm>
            <a:off x="2044700" y="44450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eaLnBrk="1" hangingPunct="1">
              <a:spcBef>
                <a:spcPct val="50000"/>
              </a:spcBef>
            </a:pPr>
            <a:r>
              <a:rPr lang="en-US" sz="2400">
                <a:latin typeface="Times New Roman" pitchFamily="18" charset="0"/>
              </a:rPr>
              <a:t>X-ray film</a:t>
            </a:r>
          </a:p>
        </p:txBody>
      </p:sp>
      <p:grpSp>
        <p:nvGrpSpPr>
          <p:cNvPr id="4" name="Group 14"/>
          <p:cNvGrpSpPr>
            <a:grpSpLocks/>
          </p:cNvGrpSpPr>
          <p:nvPr/>
        </p:nvGrpSpPr>
        <p:grpSpPr bwMode="auto">
          <a:xfrm>
            <a:off x="889000" y="1498600"/>
            <a:ext cx="8255000" cy="2781300"/>
            <a:chOff x="416" y="760"/>
            <a:chExt cx="5200" cy="1752"/>
          </a:xfrm>
        </p:grpSpPr>
        <p:grpSp>
          <p:nvGrpSpPr>
            <p:cNvPr id="23592" name="Group 15"/>
            <p:cNvGrpSpPr>
              <a:grpSpLocks/>
            </p:cNvGrpSpPr>
            <p:nvPr/>
          </p:nvGrpSpPr>
          <p:grpSpPr bwMode="auto">
            <a:xfrm>
              <a:off x="416" y="2223"/>
              <a:ext cx="2369" cy="289"/>
              <a:chOff x="416" y="2223"/>
              <a:chExt cx="2369" cy="289"/>
            </a:xfrm>
          </p:grpSpPr>
          <p:sp>
            <p:nvSpPr>
              <p:cNvPr id="23594" name="Freeform 16"/>
              <p:cNvSpPr>
                <a:spLocks/>
              </p:cNvSpPr>
              <p:nvPr/>
            </p:nvSpPr>
            <p:spPr bwMode="auto">
              <a:xfrm>
                <a:off x="416" y="2223"/>
                <a:ext cx="2369" cy="289"/>
              </a:xfrm>
              <a:custGeom>
                <a:avLst/>
                <a:gdLst>
                  <a:gd name="T0" fmla="*/ 384 w 2369"/>
                  <a:gd name="T1" fmla="*/ 0 h 289"/>
                  <a:gd name="T2" fmla="*/ 1920 w 2369"/>
                  <a:gd name="T3" fmla="*/ 0 h 289"/>
                  <a:gd name="T4" fmla="*/ 1920 w 2369"/>
                  <a:gd name="T5" fmla="*/ 144 h 289"/>
                  <a:gd name="T6" fmla="*/ 2368 w 2369"/>
                  <a:gd name="T7" fmla="*/ 144 h 289"/>
                  <a:gd name="T8" fmla="*/ 2368 w 2369"/>
                  <a:gd name="T9" fmla="*/ 288 h 289"/>
                  <a:gd name="T10" fmla="*/ 0 w 2369"/>
                  <a:gd name="T11" fmla="*/ 288 h 289"/>
                  <a:gd name="T12" fmla="*/ 0 w 2369"/>
                  <a:gd name="T13" fmla="*/ 144 h 289"/>
                  <a:gd name="T14" fmla="*/ 384 w 2369"/>
                  <a:gd name="T15" fmla="*/ 144 h 289"/>
                  <a:gd name="T16" fmla="*/ 384 w 2369"/>
                  <a:gd name="T17" fmla="*/ 0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9"/>
                  <a:gd name="T28" fmla="*/ 0 h 289"/>
                  <a:gd name="T29" fmla="*/ 2369 w 2369"/>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9" h="289">
                    <a:moveTo>
                      <a:pt x="384" y="0"/>
                    </a:moveTo>
                    <a:lnTo>
                      <a:pt x="1920" y="0"/>
                    </a:lnTo>
                    <a:lnTo>
                      <a:pt x="1920" y="144"/>
                    </a:lnTo>
                    <a:lnTo>
                      <a:pt x="2368" y="144"/>
                    </a:lnTo>
                    <a:lnTo>
                      <a:pt x="2368" y="288"/>
                    </a:lnTo>
                    <a:lnTo>
                      <a:pt x="0" y="288"/>
                    </a:lnTo>
                    <a:lnTo>
                      <a:pt x="0" y="144"/>
                    </a:lnTo>
                    <a:lnTo>
                      <a:pt x="384" y="144"/>
                    </a:lnTo>
                    <a:lnTo>
                      <a:pt x="384" y="0"/>
                    </a:lnTo>
                  </a:path>
                </a:pathLst>
              </a:custGeom>
              <a:solidFill>
                <a:srgbClr val="62626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3595" name="Freeform 17"/>
              <p:cNvSpPr>
                <a:spLocks/>
              </p:cNvSpPr>
              <p:nvPr/>
            </p:nvSpPr>
            <p:spPr bwMode="auto">
              <a:xfrm>
                <a:off x="1520" y="2320"/>
                <a:ext cx="192" cy="96"/>
              </a:xfrm>
              <a:custGeom>
                <a:avLst/>
                <a:gdLst>
                  <a:gd name="T0" fmla="*/ 8 w 201"/>
                  <a:gd name="T1" fmla="*/ 78 h 82"/>
                  <a:gd name="T2" fmla="*/ 31 w 201"/>
                  <a:gd name="T3" fmla="*/ 105 h 82"/>
                  <a:gd name="T4" fmla="*/ 42 w 201"/>
                  <a:gd name="T5" fmla="*/ 112 h 82"/>
                  <a:gd name="T6" fmla="*/ 51 w 201"/>
                  <a:gd name="T7" fmla="*/ 139 h 82"/>
                  <a:gd name="T8" fmla="*/ 61 w 201"/>
                  <a:gd name="T9" fmla="*/ 152 h 82"/>
                  <a:gd name="T10" fmla="*/ 73 w 201"/>
                  <a:gd name="T11" fmla="*/ 171 h 82"/>
                  <a:gd name="T12" fmla="*/ 86 w 201"/>
                  <a:gd name="T13" fmla="*/ 178 h 82"/>
                  <a:gd name="T14" fmla="*/ 96 w 201"/>
                  <a:gd name="T15" fmla="*/ 178 h 82"/>
                  <a:gd name="T16" fmla="*/ 108 w 201"/>
                  <a:gd name="T17" fmla="*/ 178 h 82"/>
                  <a:gd name="T18" fmla="*/ 117 w 201"/>
                  <a:gd name="T19" fmla="*/ 178 h 82"/>
                  <a:gd name="T20" fmla="*/ 124 w 201"/>
                  <a:gd name="T21" fmla="*/ 158 h 82"/>
                  <a:gd name="T22" fmla="*/ 133 w 201"/>
                  <a:gd name="T23" fmla="*/ 144 h 82"/>
                  <a:gd name="T24" fmla="*/ 146 w 201"/>
                  <a:gd name="T25" fmla="*/ 131 h 82"/>
                  <a:gd name="T26" fmla="*/ 156 w 201"/>
                  <a:gd name="T27" fmla="*/ 125 h 82"/>
                  <a:gd name="T28" fmla="*/ 159 w 201"/>
                  <a:gd name="T29" fmla="*/ 105 h 82"/>
                  <a:gd name="T30" fmla="*/ 159 w 201"/>
                  <a:gd name="T31" fmla="*/ 87 h 82"/>
                  <a:gd name="T32" fmla="*/ 159 w 201"/>
                  <a:gd name="T33" fmla="*/ 66 h 82"/>
                  <a:gd name="T34" fmla="*/ 156 w 201"/>
                  <a:gd name="T35" fmla="*/ 47 h 82"/>
                  <a:gd name="T36" fmla="*/ 146 w 201"/>
                  <a:gd name="T37" fmla="*/ 34 h 82"/>
                  <a:gd name="T38" fmla="*/ 137 w 201"/>
                  <a:gd name="T39" fmla="*/ 34 h 82"/>
                  <a:gd name="T40" fmla="*/ 127 w 201"/>
                  <a:gd name="T41" fmla="*/ 40 h 82"/>
                  <a:gd name="T42" fmla="*/ 117 w 201"/>
                  <a:gd name="T43" fmla="*/ 47 h 82"/>
                  <a:gd name="T44" fmla="*/ 108 w 201"/>
                  <a:gd name="T45" fmla="*/ 59 h 82"/>
                  <a:gd name="T46" fmla="*/ 98 w 201"/>
                  <a:gd name="T47" fmla="*/ 66 h 82"/>
                  <a:gd name="T48" fmla="*/ 89 w 201"/>
                  <a:gd name="T49" fmla="*/ 66 h 82"/>
                  <a:gd name="T50" fmla="*/ 80 w 201"/>
                  <a:gd name="T51" fmla="*/ 74 h 82"/>
                  <a:gd name="T52" fmla="*/ 70 w 201"/>
                  <a:gd name="T53" fmla="*/ 59 h 82"/>
                  <a:gd name="T54" fmla="*/ 64 w 201"/>
                  <a:gd name="T55" fmla="*/ 40 h 82"/>
                  <a:gd name="T56" fmla="*/ 53 w 201"/>
                  <a:gd name="T57" fmla="*/ 21 h 82"/>
                  <a:gd name="T58" fmla="*/ 48 w 201"/>
                  <a:gd name="T59" fmla="*/ 0 h 82"/>
                  <a:gd name="T60" fmla="*/ 38 w 201"/>
                  <a:gd name="T61" fmla="*/ 0 h 82"/>
                  <a:gd name="T62" fmla="*/ 29 w 201"/>
                  <a:gd name="T63" fmla="*/ 8 h 82"/>
                  <a:gd name="T64" fmla="*/ 19 w 201"/>
                  <a:gd name="T65" fmla="*/ 21 h 82"/>
                  <a:gd name="T66" fmla="*/ 11 w 201"/>
                  <a:gd name="T67" fmla="*/ 40 h 82"/>
                  <a:gd name="T68" fmla="*/ 4 w 201"/>
                  <a:gd name="T69" fmla="*/ 47 h 82"/>
                  <a:gd name="T70" fmla="*/ 0 w 201"/>
                  <a:gd name="T71" fmla="*/ 66 h 82"/>
                  <a:gd name="T72" fmla="*/ 4 w 201"/>
                  <a:gd name="T73" fmla="*/ 87 h 82"/>
                  <a:gd name="T74" fmla="*/ 8 w 201"/>
                  <a:gd name="T75" fmla="*/ 78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1"/>
                  <a:gd name="T115" fmla="*/ 0 h 82"/>
                  <a:gd name="T116" fmla="*/ 201 w 201"/>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1" h="82">
                    <a:moveTo>
                      <a:pt x="8" y="36"/>
                    </a:moveTo>
                    <a:lnTo>
                      <a:pt x="40" y="48"/>
                    </a:lnTo>
                    <a:lnTo>
                      <a:pt x="52" y="51"/>
                    </a:lnTo>
                    <a:lnTo>
                      <a:pt x="64" y="63"/>
                    </a:lnTo>
                    <a:lnTo>
                      <a:pt x="76" y="69"/>
                    </a:lnTo>
                    <a:lnTo>
                      <a:pt x="92" y="78"/>
                    </a:lnTo>
                    <a:lnTo>
                      <a:pt x="108" y="81"/>
                    </a:lnTo>
                    <a:lnTo>
                      <a:pt x="120" y="81"/>
                    </a:lnTo>
                    <a:lnTo>
                      <a:pt x="136" y="81"/>
                    </a:lnTo>
                    <a:lnTo>
                      <a:pt x="148" y="81"/>
                    </a:lnTo>
                    <a:lnTo>
                      <a:pt x="156" y="72"/>
                    </a:lnTo>
                    <a:lnTo>
                      <a:pt x="168" y="66"/>
                    </a:lnTo>
                    <a:lnTo>
                      <a:pt x="184" y="60"/>
                    </a:lnTo>
                    <a:lnTo>
                      <a:pt x="196" y="57"/>
                    </a:lnTo>
                    <a:lnTo>
                      <a:pt x="200" y="48"/>
                    </a:lnTo>
                    <a:lnTo>
                      <a:pt x="200" y="39"/>
                    </a:lnTo>
                    <a:lnTo>
                      <a:pt x="200" y="30"/>
                    </a:lnTo>
                    <a:lnTo>
                      <a:pt x="196" y="21"/>
                    </a:lnTo>
                    <a:lnTo>
                      <a:pt x="184" y="15"/>
                    </a:lnTo>
                    <a:lnTo>
                      <a:pt x="172" y="15"/>
                    </a:lnTo>
                    <a:lnTo>
                      <a:pt x="160" y="18"/>
                    </a:lnTo>
                    <a:lnTo>
                      <a:pt x="148" y="21"/>
                    </a:lnTo>
                    <a:lnTo>
                      <a:pt x="136" y="27"/>
                    </a:lnTo>
                    <a:lnTo>
                      <a:pt x="124" y="30"/>
                    </a:lnTo>
                    <a:lnTo>
                      <a:pt x="112" y="30"/>
                    </a:lnTo>
                    <a:lnTo>
                      <a:pt x="100" y="33"/>
                    </a:lnTo>
                    <a:lnTo>
                      <a:pt x="88" y="27"/>
                    </a:lnTo>
                    <a:lnTo>
                      <a:pt x="80" y="18"/>
                    </a:lnTo>
                    <a:lnTo>
                      <a:pt x="68" y="9"/>
                    </a:lnTo>
                    <a:lnTo>
                      <a:pt x="60" y="0"/>
                    </a:lnTo>
                    <a:lnTo>
                      <a:pt x="48" y="0"/>
                    </a:lnTo>
                    <a:lnTo>
                      <a:pt x="36" y="3"/>
                    </a:lnTo>
                    <a:lnTo>
                      <a:pt x="24" y="9"/>
                    </a:lnTo>
                    <a:lnTo>
                      <a:pt x="16" y="18"/>
                    </a:lnTo>
                    <a:lnTo>
                      <a:pt x="4" y="21"/>
                    </a:lnTo>
                    <a:lnTo>
                      <a:pt x="0" y="30"/>
                    </a:lnTo>
                    <a:lnTo>
                      <a:pt x="4" y="39"/>
                    </a:lnTo>
                    <a:lnTo>
                      <a:pt x="8" y="36"/>
                    </a:lnTo>
                  </a:path>
                </a:pathLst>
              </a:custGeom>
              <a:solidFill>
                <a:schemeClr val="tx1"/>
              </a:solidFill>
              <a:ln>
                <a:noFill/>
              </a:ln>
              <a:extLst>
                <a:ext uri="{91240B29-F687-4F45-9708-019B960494DF}">
                  <a14:hiddenLine xmlns:a14="http://schemas.microsoft.com/office/drawing/2010/main" w="28575" cap="rnd">
                    <a:solidFill>
                      <a:srgbClr val="000000"/>
                    </a:solidFill>
                    <a:round/>
                    <a:headEnd/>
                    <a:tailEnd/>
                  </a14:hiddenLine>
                </a:ext>
              </a:extLst>
            </p:spPr>
            <p:txBody>
              <a:bodyPr/>
              <a:lstStyle/>
              <a:p>
                <a:endParaRPr lang="en-US"/>
              </a:p>
            </p:txBody>
          </p:sp>
        </p:grpSp>
        <p:sp>
          <p:nvSpPr>
            <p:cNvPr id="23593" name="Text Box 18"/>
            <p:cNvSpPr txBox="1">
              <a:spLocks noChangeArrowheads="1"/>
            </p:cNvSpPr>
            <p:nvPr/>
          </p:nvSpPr>
          <p:spPr bwMode="auto">
            <a:xfrm>
              <a:off x="1984" y="760"/>
              <a:ext cx="3632"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eaLnBrk="1" hangingPunct="1">
                <a:spcBef>
                  <a:spcPct val="50000"/>
                </a:spcBef>
              </a:pPr>
              <a:r>
                <a:rPr lang="en-US" sz="2400"/>
                <a:t>The part is placed between the radiation source and a piece of film.  The part will stop some of the radiation.  Thicker and more dense area will stop more of the radiation.  </a:t>
              </a:r>
            </a:p>
          </p:txBody>
        </p:sp>
      </p:grpSp>
      <p:sp>
        <p:nvSpPr>
          <p:cNvPr id="245779" name="Rectangle 19"/>
          <p:cNvSpPr>
            <a:spLocks noChangeArrowheads="1"/>
          </p:cNvSpPr>
          <p:nvPr/>
        </p:nvSpPr>
        <p:spPr bwMode="auto">
          <a:xfrm>
            <a:off x="654050" y="4429125"/>
            <a:ext cx="860425" cy="49213"/>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780" name="Rectangle 20"/>
          <p:cNvSpPr>
            <a:spLocks noChangeArrowheads="1"/>
          </p:cNvSpPr>
          <p:nvPr/>
        </p:nvSpPr>
        <p:spPr bwMode="auto">
          <a:xfrm>
            <a:off x="3946525" y="4425950"/>
            <a:ext cx="996950" cy="52388"/>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781" name="Rectangle 21"/>
          <p:cNvSpPr>
            <a:spLocks noChangeArrowheads="1"/>
          </p:cNvSpPr>
          <p:nvPr/>
        </p:nvSpPr>
        <p:spPr bwMode="auto">
          <a:xfrm>
            <a:off x="3997325" y="4965700"/>
            <a:ext cx="923925" cy="1282700"/>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782" name="Rectangle 22"/>
          <p:cNvSpPr>
            <a:spLocks noChangeArrowheads="1"/>
          </p:cNvSpPr>
          <p:nvPr/>
        </p:nvSpPr>
        <p:spPr bwMode="auto">
          <a:xfrm>
            <a:off x="622300" y="4965700"/>
            <a:ext cx="854075" cy="1289050"/>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783" name="Freeform 23"/>
          <p:cNvSpPr>
            <a:spLocks/>
          </p:cNvSpPr>
          <p:nvPr/>
        </p:nvSpPr>
        <p:spPr bwMode="auto">
          <a:xfrm>
            <a:off x="2690813" y="5461000"/>
            <a:ext cx="284162" cy="330200"/>
          </a:xfrm>
          <a:custGeom>
            <a:avLst/>
            <a:gdLst>
              <a:gd name="T0" fmla="*/ 2147483647 w 201"/>
              <a:gd name="T1" fmla="*/ 2147483647 h 82"/>
              <a:gd name="T2" fmla="*/ 2147483647 w 201"/>
              <a:gd name="T3" fmla="*/ 2147483647 h 82"/>
              <a:gd name="T4" fmla="*/ 2147483647 w 201"/>
              <a:gd name="T5" fmla="*/ 2147483647 h 82"/>
              <a:gd name="T6" fmla="*/ 2147483647 w 201"/>
              <a:gd name="T7" fmla="*/ 2147483647 h 82"/>
              <a:gd name="T8" fmla="*/ 2147483647 w 201"/>
              <a:gd name="T9" fmla="*/ 2147483647 h 82"/>
              <a:gd name="T10" fmla="*/ 2147483647 w 201"/>
              <a:gd name="T11" fmla="*/ 2147483647 h 82"/>
              <a:gd name="T12" fmla="*/ 2147483647 w 201"/>
              <a:gd name="T13" fmla="*/ 2147483647 h 82"/>
              <a:gd name="T14" fmla="*/ 2147483647 w 201"/>
              <a:gd name="T15" fmla="*/ 2147483647 h 82"/>
              <a:gd name="T16" fmla="*/ 2147483647 w 201"/>
              <a:gd name="T17" fmla="*/ 2147483647 h 82"/>
              <a:gd name="T18" fmla="*/ 2147483647 w 201"/>
              <a:gd name="T19" fmla="*/ 2147483647 h 82"/>
              <a:gd name="T20" fmla="*/ 2147483647 w 201"/>
              <a:gd name="T21" fmla="*/ 2147483647 h 82"/>
              <a:gd name="T22" fmla="*/ 2147483647 w 201"/>
              <a:gd name="T23" fmla="*/ 2147483647 h 82"/>
              <a:gd name="T24" fmla="*/ 2147483647 w 201"/>
              <a:gd name="T25" fmla="*/ 2147483647 h 82"/>
              <a:gd name="T26" fmla="*/ 2147483647 w 201"/>
              <a:gd name="T27" fmla="*/ 2147483647 h 82"/>
              <a:gd name="T28" fmla="*/ 2147483647 w 201"/>
              <a:gd name="T29" fmla="*/ 2147483647 h 82"/>
              <a:gd name="T30" fmla="*/ 2147483647 w 201"/>
              <a:gd name="T31" fmla="*/ 2147483647 h 82"/>
              <a:gd name="T32" fmla="*/ 2147483647 w 201"/>
              <a:gd name="T33" fmla="*/ 2147483647 h 82"/>
              <a:gd name="T34" fmla="*/ 2147483647 w 201"/>
              <a:gd name="T35" fmla="*/ 2147483647 h 82"/>
              <a:gd name="T36" fmla="*/ 2147483647 w 201"/>
              <a:gd name="T37" fmla="*/ 2147483647 h 82"/>
              <a:gd name="T38" fmla="*/ 2147483647 w 201"/>
              <a:gd name="T39" fmla="*/ 2147483647 h 82"/>
              <a:gd name="T40" fmla="*/ 2147483647 w 201"/>
              <a:gd name="T41" fmla="*/ 2147483647 h 82"/>
              <a:gd name="T42" fmla="*/ 2147483647 w 201"/>
              <a:gd name="T43" fmla="*/ 2147483647 h 82"/>
              <a:gd name="T44" fmla="*/ 2147483647 w 201"/>
              <a:gd name="T45" fmla="*/ 2147483647 h 82"/>
              <a:gd name="T46" fmla="*/ 2147483647 w 201"/>
              <a:gd name="T47" fmla="*/ 2147483647 h 82"/>
              <a:gd name="T48" fmla="*/ 2147483647 w 201"/>
              <a:gd name="T49" fmla="*/ 2147483647 h 82"/>
              <a:gd name="T50" fmla="*/ 2147483647 w 201"/>
              <a:gd name="T51" fmla="*/ 2147483647 h 82"/>
              <a:gd name="T52" fmla="*/ 2147483647 w 201"/>
              <a:gd name="T53" fmla="*/ 2147483647 h 82"/>
              <a:gd name="T54" fmla="*/ 2147483647 w 201"/>
              <a:gd name="T55" fmla="*/ 2147483647 h 82"/>
              <a:gd name="T56" fmla="*/ 2147483647 w 201"/>
              <a:gd name="T57" fmla="*/ 2147483647 h 82"/>
              <a:gd name="T58" fmla="*/ 2147483647 w 201"/>
              <a:gd name="T59" fmla="*/ 0 h 82"/>
              <a:gd name="T60" fmla="*/ 2147483647 w 201"/>
              <a:gd name="T61" fmla="*/ 0 h 82"/>
              <a:gd name="T62" fmla="*/ 2147483647 w 201"/>
              <a:gd name="T63" fmla="*/ 2147483647 h 82"/>
              <a:gd name="T64" fmla="*/ 2147483647 w 201"/>
              <a:gd name="T65" fmla="*/ 2147483647 h 82"/>
              <a:gd name="T66" fmla="*/ 2147483647 w 201"/>
              <a:gd name="T67" fmla="*/ 2147483647 h 82"/>
              <a:gd name="T68" fmla="*/ 2147483647 w 201"/>
              <a:gd name="T69" fmla="*/ 2147483647 h 82"/>
              <a:gd name="T70" fmla="*/ 0 w 201"/>
              <a:gd name="T71" fmla="*/ 2147483647 h 82"/>
              <a:gd name="T72" fmla="*/ 2147483647 w 201"/>
              <a:gd name="T73" fmla="*/ 2147483647 h 82"/>
              <a:gd name="T74" fmla="*/ 2147483647 w 201"/>
              <a:gd name="T75" fmla="*/ 2147483647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1"/>
              <a:gd name="T115" fmla="*/ 0 h 82"/>
              <a:gd name="T116" fmla="*/ 201 w 201"/>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1" h="82">
                <a:moveTo>
                  <a:pt x="8" y="36"/>
                </a:moveTo>
                <a:lnTo>
                  <a:pt x="40" y="48"/>
                </a:lnTo>
                <a:lnTo>
                  <a:pt x="52" y="51"/>
                </a:lnTo>
                <a:lnTo>
                  <a:pt x="64" y="63"/>
                </a:lnTo>
                <a:lnTo>
                  <a:pt x="76" y="69"/>
                </a:lnTo>
                <a:lnTo>
                  <a:pt x="92" y="78"/>
                </a:lnTo>
                <a:lnTo>
                  <a:pt x="108" y="81"/>
                </a:lnTo>
                <a:lnTo>
                  <a:pt x="120" y="81"/>
                </a:lnTo>
                <a:lnTo>
                  <a:pt x="136" y="81"/>
                </a:lnTo>
                <a:lnTo>
                  <a:pt x="148" y="81"/>
                </a:lnTo>
                <a:lnTo>
                  <a:pt x="156" y="72"/>
                </a:lnTo>
                <a:lnTo>
                  <a:pt x="168" y="66"/>
                </a:lnTo>
                <a:lnTo>
                  <a:pt x="184" y="60"/>
                </a:lnTo>
                <a:lnTo>
                  <a:pt x="196" y="57"/>
                </a:lnTo>
                <a:lnTo>
                  <a:pt x="200" y="48"/>
                </a:lnTo>
                <a:lnTo>
                  <a:pt x="200" y="39"/>
                </a:lnTo>
                <a:lnTo>
                  <a:pt x="200" y="30"/>
                </a:lnTo>
                <a:lnTo>
                  <a:pt x="196" y="21"/>
                </a:lnTo>
                <a:lnTo>
                  <a:pt x="184" y="15"/>
                </a:lnTo>
                <a:lnTo>
                  <a:pt x="172" y="15"/>
                </a:lnTo>
                <a:lnTo>
                  <a:pt x="160" y="18"/>
                </a:lnTo>
                <a:lnTo>
                  <a:pt x="148" y="21"/>
                </a:lnTo>
                <a:lnTo>
                  <a:pt x="136" y="27"/>
                </a:lnTo>
                <a:lnTo>
                  <a:pt x="124" y="30"/>
                </a:lnTo>
                <a:lnTo>
                  <a:pt x="112" y="30"/>
                </a:lnTo>
                <a:lnTo>
                  <a:pt x="100" y="33"/>
                </a:lnTo>
                <a:lnTo>
                  <a:pt x="88" y="27"/>
                </a:lnTo>
                <a:lnTo>
                  <a:pt x="80" y="18"/>
                </a:lnTo>
                <a:lnTo>
                  <a:pt x="68" y="9"/>
                </a:lnTo>
                <a:lnTo>
                  <a:pt x="60" y="0"/>
                </a:lnTo>
                <a:lnTo>
                  <a:pt x="48" y="0"/>
                </a:lnTo>
                <a:lnTo>
                  <a:pt x="36" y="3"/>
                </a:lnTo>
                <a:lnTo>
                  <a:pt x="24" y="9"/>
                </a:lnTo>
                <a:lnTo>
                  <a:pt x="16" y="18"/>
                </a:lnTo>
                <a:lnTo>
                  <a:pt x="4" y="21"/>
                </a:lnTo>
                <a:lnTo>
                  <a:pt x="0" y="30"/>
                </a:lnTo>
                <a:lnTo>
                  <a:pt x="4" y="39"/>
                </a:lnTo>
                <a:lnTo>
                  <a:pt x="8" y="36"/>
                </a:lnTo>
              </a:path>
            </a:pathLst>
          </a:custGeom>
          <a:solidFill>
            <a:srgbClr val="969696"/>
          </a:solidFill>
          <a:ln>
            <a:noFill/>
          </a:ln>
          <a:extLst>
            <a:ext uri="{91240B29-F687-4F45-9708-019B960494DF}">
              <a14:hiddenLine xmlns:a14="http://schemas.microsoft.com/office/drawing/2010/main" w="28575" cap="rnd">
                <a:solidFill>
                  <a:srgbClr val="000000"/>
                </a:solidFill>
                <a:round/>
                <a:headEnd/>
                <a:tailEnd/>
              </a14:hiddenLine>
            </a:ext>
          </a:extLst>
        </p:spPr>
        <p:txBody>
          <a:bodyPr/>
          <a:lstStyle/>
          <a:p>
            <a:endParaRPr lang="en-US"/>
          </a:p>
        </p:txBody>
      </p:sp>
      <p:grpSp>
        <p:nvGrpSpPr>
          <p:cNvPr id="6" name="Group 24"/>
          <p:cNvGrpSpPr>
            <a:grpSpLocks/>
          </p:cNvGrpSpPr>
          <p:nvPr/>
        </p:nvGrpSpPr>
        <p:grpSpPr bwMode="auto">
          <a:xfrm>
            <a:off x="5410200" y="5930900"/>
            <a:ext cx="3543300" cy="457200"/>
            <a:chOff x="3560" y="3520"/>
            <a:chExt cx="2064" cy="288"/>
          </a:xfrm>
        </p:grpSpPr>
        <p:sp>
          <p:nvSpPr>
            <p:cNvPr id="23590" name="Rectangle 25"/>
            <p:cNvSpPr>
              <a:spLocks noChangeArrowheads="1"/>
            </p:cNvSpPr>
            <p:nvPr/>
          </p:nvSpPr>
          <p:spPr bwMode="auto">
            <a:xfrm>
              <a:off x="3560" y="3568"/>
              <a:ext cx="384" cy="240"/>
            </a:xfrm>
            <a:prstGeom prst="rect">
              <a:avLst/>
            </a:prstGeom>
            <a:solidFill>
              <a:srgbClr val="888888"/>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endParaRPr lang="en-US"/>
            </a:p>
          </p:txBody>
        </p:sp>
        <p:sp>
          <p:nvSpPr>
            <p:cNvPr id="23591" name="Text Box 26"/>
            <p:cNvSpPr txBox="1">
              <a:spLocks noChangeArrowheads="1"/>
            </p:cNvSpPr>
            <p:nvPr/>
          </p:nvSpPr>
          <p:spPr bwMode="auto">
            <a:xfrm>
              <a:off x="4040" y="3520"/>
              <a:ext cx="15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eaLnBrk="1" hangingPunct="1">
                <a:spcBef>
                  <a:spcPct val="50000"/>
                </a:spcBef>
              </a:pPr>
              <a:r>
                <a:rPr lang="en-US" sz="2400"/>
                <a:t>= more exposure</a:t>
              </a:r>
            </a:p>
          </p:txBody>
        </p:sp>
      </p:grpSp>
      <p:grpSp>
        <p:nvGrpSpPr>
          <p:cNvPr id="7" name="Group 27"/>
          <p:cNvGrpSpPr>
            <a:grpSpLocks/>
          </p:cNvGrpSpPr>
          <p:nvPr/>
        </p:nvGrpSpPr>
        <p:grpSpPr bwMode="auto">
          <a:xfrm>
            <a:off x="5422900" y="5372100"/>
            <a:ext cx="3314700" cy="457200"/>
            <a:chOff x="3568" y="3176"/>
            <a:chExt cx="1920" cy="288"/>
          </a:xfrm>
        </p:grpSpPr>
        <p:sp>
          <p:nvSpPr>
            <p:cNvPr id="23588" name="Rectangle 28"/>
            <p:cNvSpPr>
              <a:spLocks noChangeArrowheads="1"/>
            </p:cNvSpPr>
            <p:nvPr/>
          </p:nvSpPr>
          <p:spPr bwMode="auto">
            <a:xfrm>
              <a:off x="3568" y="3224"/>
              <a:ext cx="384" cy="24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3589" name="Text Box 29"/>
            <p:cNvSpPr txBox="1">
              <a:spLocks noChangeArrowheads="1"/>
            </p:cNvSpPr>
            <p:nvPr/>
          </p:nvSpPr>
          <p:spPr bwMode="auto">
            <a:xfrm>
              <a:off x="4048" y="3176"/>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eaLnBrk="1" hangingPunct="1">
                <a:spcBef>
                  <a:spcPct val="50000"/>
                </a:spcBef>
              </a:pPr>
              <a:r>
                <a:rPr lang="en-US" sz="2400"/>
                <a:t>= less exposure</a:t>
              </a:r>
            </a:p>
          </p:txBody>
        </p:sp>
      </p:grpSp>
      <p:sp>
        <p:nvSpPr>
          <p:cNvPr id="245790" name="Rectangle 30"/>
          <p:cNvSpPr>
            <a:spLocks noChangeArrowheads="1"/>
          </p:cNvSpPr>
          <p:nvPr/>
        </p:nvSpPr>
        <p:spPr bwMode="auto">
          <a:xfrm>
            <a:off x="5280025" y="3438525"/>
            <a:ext cx="36258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2400"/>
              <a:t>The film darkness (density) will vary with the amount of radiation reaching the film through the test object.</a:t>
            </a:r>
          </a:p>
        </p:txBody>
      </p:sp>
      <p:sp>
        <p:nvSpPr>
          <p:cNvPr id="245791" name="Rectangle 31"/>
          <p:cNvSpPr>
            <a:spLocks noChangeArrowheads="1"/>
          </p:cNvSpPr>
          <p:nvPr/>
        </p:nvSpPr>
        <p:spPr bwMode="auto">
          <a:xfrm>
            <a:off x="4716463" y="4965700"/>
            <a:ext cx="201612" cy="1279525"/>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245792" name="Rectangle 32"/>
          <p:cNvSpPr>
            <a:spLocks noChangeArrowheads="1"/>
          </p:cNvSpPr>
          <p:nvPr/>
        </p:nvSpPr>
        <p:spPr bwMode="auto">
          <a:xfrm>
            <a:off x="623888" y="4957763"/>
            <a:ext cx="201612" cy="1303337"/>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793" name="Rectangle 33"/>
          <p:cNvSpPr>
            <a:spLocks noChangeArrowheads="1"/>
          </p:cNvSpPr>
          <p:nvPr/>
        </p:nvSpPr>
        <p:spPr bwMode="auto">
          <a:xfrm>
            <a:off x="647700" y="4422775"/>
            <a:ext cx="215900" cy="50800"/>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245794" name="Rectangle 34"/>
          <p:cNvSpPr>
            <a:spLocks noChangeArrowheads="1"/>
          </p:cNvSpPr>
          <p:nvPr/>
        </p:nvSpPr>
        <p:spPr bwMode="auto">
          <a:xfrm>
            <a:off x="4724400" y="4425950"/>
            <a:ext cx="215900" cy="60325"/>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245795" name="Rectangle 35"/>
          <p:cNvSpPr>
            <a:spLocks noChangeArrowheads="1"/>
          </p:cNvSpPr>
          <p:nvPr/>
        </p:nvSpPr>
        <p:spPr bwMode="auto">
          <a:xfrm>
            <a:off x="2600325" y="4437063"/>
            <a:ext cx="406400" cy="42862"/>
          </a:xfrm>
          <a:prstGeom prst="rect">
            <a:avLst/>
          </a:prstGeom>
          <a:solidFill>
            <a:srgbClr val="96969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8" name="Group 36"/>
          <p:cNvGrpSpPr>
            <a:grpSpLocks/>
          </p:cNvGrpSpPr>
          <p:nvPr/>
        </p:nvGrpSpPr>
        <p:grpSpPr bwMode="auto">
          <a:xfrm>
            <a:off x="1727200" y="2851150"/>
            <a:ext cx="1866900" cy="850900"/>
            <a:chOff x="1088" y="1796"/>
            <a:chExt cx="1176" cy="536"/>
          </a:xfrm>
        </p:grpSpPr>
        <p:sp>
          <p:nvSpPr>
            <p:cNvPr id="23574" name="Line 37"/>
            <p:cNvSpPr>
              <a:spLocks noChangeShapeType="1"/>
            </p:cNvSpPr>
            <p:nvPr/>
          </p:nvSpPr>
          <p:spPr bwMode="auto">
            <a:xfrm>
              <a:off x="1672" y="1804"/>
              <a:ext cx="0" cy="524"/>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IN"/>
            </a:p>
          </p:txBody>
        </p:sp>
        <p:grpSp>
          <p:nvGrpSpPr>
            <p:cNvPr id="23575" name="Group 38"/>
            <p:cNvGrpSpPr>
              <a:grpSpLocks/>
            </p:cNvGrpSpPr>
            <p:nvPr/>
          </p:nvGrpSpPr>
          <p:grpSpPr bwMode="auto">
            <a:xfrm>
              <a:off x="1088" y="1796"/>
              <a:ext cx="1176" cy="536"/>
              <a:chOff x="1088" y="1796"/>
              <a:chExt cx="1176" cy="536"/>
            </a:xfrm>
          </p:grpSpPr>
          <p:grpSp>
            <p:nvGrpSpPr>
              <p:cNvPr id="23576" name="Group 39"/>
              <p:cNvGrpSpPr>
                <a:grpSpLocks/>
              </p:cNvGrpSpPr>
              <p:nvPr/>
            </p:nvGrpSpPr>
            <p:grpSpPr bwMode="auto">
              <a:xfrm>
                <a:off x="1724" y="1796"/>
                <a:ext cx="540" cy="528"/>
                <a:chOff x="1724" y="1796"/>
                <a:chExt cx="540" cy="528"/>
              </a:xfrm>
            </p:grpSpPr>
            <p:sp>
              <p:nvSpPr>
                <p:cNvPr id="23583" name="Line 40"/>
                <p:cNvSpPr>
                  <a:spLocks noChangeShapeType="1"/>
                </p:cNvSpPr>
                <p:nvPr/>
              </p:nvSpPr>
              <p:spPr bwMode="auto">
                <a:xfrm>
                  <a:off x="1828" y="1804"/>
                  <a:ext cx="204"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IN"/>
                </a:p>
              </p:txBody>
            </p:sp>
            <p:sp>
              <p:nvSpPr>
                <p:cNvPr id="23584" name="Line 41"/>
                <p:cNvSpPr>
                  <a:spLocks noChangeShapeType="1"/>
                </p:cNvSpPr>
                <p:nvPr/>
              </p:nvSpPr>
              <p:spPr bwMode="auto">
                <a:xfrm>
                  <a:off x="1724" y="1812"/>
                  <a:ext cx="72"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IN"/>
                </a:p>
              </p:txBody>
            </p:sp>
            <p:sp>
              <p:nvSpPr>
                <p:cNvPr id="23585" name="Line 42"/>
                <p:cNvSpPr>
                  <a:spLocks noChangeShapeType="1"/>
                </p:cNvSpPr>
                <p:nvPr/>
              </p:nvSpPr>
              <p:spPr bwMode="auto">
                <a:xfrm>
                  <a:off x="1892" y="1800"/>
                  <a:ext cx="256"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IN"/>
                </a:p>
              </p:txBody>
            </p:sp>
            <p:sp>
              <p:nvSpPr>
                <p:cNvPr id="23586" name="Line 43"/>
                <p:cNvSpPr>
                  <a:spLocks noChangeShapeType="1"/>
                </p:cNvSpPr>
                <p:nvPr/>
              </p:nvSpPr>
              <p:spPr bwMode="auto">
                <a:xfrm>
                  <a:off x="1776" y="1808"/>
                  <a:ext cx="136"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IN"/>
                </a:p>
              </p:txBody>
            </p:sp>
            <p:sp>
              <p:nvSpPr>
                <p:cNvPr id="23587" name="Line 44"/>
                <p:cNvSpPr>
                  <a:spLocks noChangeShapeType="1"/>
                </p:cNvSpPr>
                <p:nvPr/>
              </p:nvSpPr>
              <p:spPr bwMode="auto">
                <a:xfrm>
                  <a:off x="1948" y="1796"/>
                  <a:ext cx="316" cy="52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IN"/>
                </a:p>
              </p:txBody>
            </p:sp>
          </p:grpSp>
          <p:grpSp>
            <p:nvGrpSpPr>
              <p:cNvPr id="23577" name="Group 45"/>
              <p:cNvGrpSpPr>
                <a:grpSpLocks/>
              </p:cNvGrpSpPr>
              <p:nvPr/>
            </p:nvGrpSpPr>
            <p:grpSpPr bwMode="auto">
              <a:xfrm flipH="1">
                <a:off x="1088" y="1804"/>
                <a:ext cx="540" cy="528"/>
                <a:chOff x="1724" y="1796"/>
                <a:chExt cx="540" cy="528"/>
              </a:xfrm>
            </p:grpSpPr>
            <p:sp>
              <p:nvSpPr>
                <p:cNvPr id="23578" name="Line 46"/>
                <p:cNvSpPr>
                  <a:spLocks noChangeShapeType="1"/>
                </p:cNvSpPr>
                <p:nvPr/>
              </p:nvSpPr>
              <p:spPr bwMode="auto">
                <a:xfrm>
                  <a:off x="1828" y="1804"/>
                  <a:ext cx="204"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IN"/>
                </a:p>
              </p:txBody>
            </p:sp>
            <p:sp>
              <p:nvSpPr>
                <p:cNvPr id="23579" name="Line 47"/>
                <p:cNvSpPr>
                  <a:spLocks noChangeShapeType="1"/>
                </p:cNvSpPr>
                <p:nvPr/>
              </p:nvSpPr>
              <p:spPr bwMode="auto">
                <a:xfrm>
                  <a:off x="1724" y="1812"/>
                  <a:ext cx="72"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IN"/>
                </a:p>
              </p:txBody>
            </p:sp>
            <p:sp>
              <p:nvSpPr>
                <p:cNvPr id="23580" name="Line 48"/>
                <p:cNvSpPr>
                  <a:spLocks noChangeShapeType="1"/>
                </p:cNvSpPr>
                <p:nvPr/>
              </p:nvSpPr>
              <p:spPr bwMode="auto">
                <a:xfrm>
                  <a:off x="1892" y="1800"/>
                  <a:ext cx="256"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IN"/>
                </a:p>
              </p:txBody>
            </p:sp>
            <p:sp>
              <p:nvSpPr>
                <p:cNvPr id="23581" name="Line 49"/>
                <p:cNvSpPr>
                  <a:spLocks noChangeShapeType="1"/>
                </p:cNvSpPr>
                <p:nvPr/>
              </p:nvSpPr>
              <p:spPr bwMode="auto">
                <a:xfrm>
                  <a:off x="1776" y="1808"/>
                  <a:ext cx="136"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IN"/>
                </a:p>
              </p:txBody>
            </p:sp>
            <p:sp>
              <p:nvSpPr>
                <p:cNvPr id="23582" name="Line 50"/>
                <p:cNvSpPr>
                  <a:spLocks noChangeShapeType="1"/>
                </p:cNvSpPr>
                <p:nvPr/>
              </p:nvSpPr>
              <p:spPr bwMode="auto">
                <a:xfrm>
                  <a:off x="1948" y="1796"/>
                  <a:ext cx="316" cy="52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IN"/>
                </a:p>
              </p:txBody>
            </p:sp>
          </p:grpSp>
        </p:grpSp>
      </p:grpSp>
    </p:spTree>
    <p:extLst>
      <p:ext uri="{BB962C8B-B14F-4D97-AF65-F5344CB8AC3E}">
        <p14:creationId xmlns:p14="http://schemas.microsoft.com/office/powerpoint/2010/main" val="170497944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1000"/>
                                        <p:tgtEl>
                                          <p:spTgt spid="2"/>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45773"/>
                                        </p:tgtEl>
                                        <p:attrNameLst>
                                          <p:attrName>style.visibility</p:attrName>
                                        </p:attrNameLst>
                                      </p:cBhvr>
                                      <p:to>
                                        <p:strVal val="visible"/>
                                      </p:to>
                                    </p:set>
                                    <p:animEffect transition="in" filter="slide(fromLeft)">
                                      <p:cBhvr>
                                        <p:cTn id="14" dur="500"/>
                                        <p:tgtEl>
                                          <p:spTgt spid="245773"/>
                                        </p:tgtEl>
                                      </p:cBhvr>
                                    </p:animEffect>
                                  </p:childTnLst>
                                </p:cTn>
                              </p:par>
                            </p:childTnLst>
                          </p:cTn>
                        </p:par>
                        <p:par>
                          <p:cTn id="15" fill="hold" nodeType="afterGroup">
                            <p:stCondLst>
                              <p:cond delay="1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par>
                          <p:cTn id="19" fill="hold" nodeType="afterGroup">
                            <p:stCondLst>
                              <p:cond delay="3500"/>
                            </p:stCondLst>
                            <p:childTnLst>
                              <p:par>
                                <p:cTn id="20" presetID="2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0"/>
                                        </p:tgtEl>
                                        <p:attrNameLst>
                                          <p:attrName>style.visibility</p:attrName>
                                        </p:attrNameLst>
                                      </p:cBhvr>
                                      <p:to>
                                        <p:strVal val="visible"/>
                                      </p:to>
                                    </p:set>
                                    <p:animEffect transition="in" filter="dissolve">
                                      <p:cBhvr>
                                        <p:cTn id="27" dur="500"/>
                                        <p:tgtEl>
                                          <p:spTgt spid="2457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5781"/>
                                        </p:tgtEl>
                                        <p:attrNameLst>
                                          <p:attrName>style.visibility</p:attrName>
                                        </p:attrNameLst>
                                      </p:cBhvr>
                                      <p:to>
                                        <p:strVal val="visible"/>
                                      </p:to>
                                    </p:set>
                                    <p:animEffect transition="in" filter="fade">
                                      <p:cBhvr>
                                        <p:cTn id="30" dur="2000"/>
                                        <p:tgtEl>
                                          <p:spTgt spid="24578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5782"/>
                                        </p:tgtEl>
                                        <p:attrNameLst>
                                          <p:attrName>style.visibility</p:attrName>
                                        </p:attrNameLst>
                                      </p:cBhvr>
                                      <p:to>
                                        <p:strVal val="visible"/>
                                      </p:to>
                                    </p:set>
                                    <p:animEffect transition="in" filter="fade">
                                      <p:cBhvr>
                                        <p:cTn id="33" dur="2000"/>
                                        <p:tgtEl>
                                          <p:spTgt spid="2457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5780"/>
                                        </p:tgtEl>
                                        <p:attrNameLst>
                                          <p:attrName>style.visibility</p:attrName>
                                        </p:attrNameLst>
                                      </p:cBhvr>
                                      <p:to>
                                        <p:strVal val="visible"/>
                                      </p:to>
                                    </p:set>
                                    <p:animEffect transition="in" filter="fade">
                                      <p:cBhvr>
                                        <p:cTn id="36" dur="2000"/>
                                        <p:tgtEl>
                                          <p:spTgt spid="24578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5779"/>
                                        </p:tgtEl>
                                        <p:attrNameLst>
                                          <p:attrName>style.visibility</p:attrName>
                                        </p:attrNameLst>
                                      </p:cBhvr>
                                      <p:to>
                                        <p:strVal val="visible"/>
                                      </p:to>
                                    </p:set>
                                    <p:animEffect transition="in" filter="fade">
                                      <p:cBhvr>
                                        <p:cTn id="39" dur="2000"/>
                                        <p:tgtEl>
                                          <p:spTgt spid="24577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5795"/>
                                        </p:tgtEl>
                                        <p:attrNameLst>
                                          <p:attrName>style.visibility</p:attrName>
                                        </p:attrNameLst>
                                      </p:cBhvr>
                                      <p:to>
                                        <p:strVal val="visible"/>
                                      </p:to>
                                    </p:set>
                                    <p:animEffect transition="in" filter="fade">
                                      <p:cBhvr>
                                        <p:cTn id="42" dur="2000"/>
                                        <p:tgtEl>
                                          <p:spTgt spid="24579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5783"/>
                                        </p:tgtEl>
                                        <p:attrNameLst>
                                          <p:attrName>style.visibility</p:attrName>
                                        </p:attrNameLst>
                                      </p:cBhvr>
                                      <p:to>
                                        <p:strVal val="visible"/>
                                      </p:to>
                                    </p:set>
                                    <p:animEffect transition="in" filter="fade">
                                      <p:cBhvr>
                                        <p:cTn id="45" dur="2000"/>
                                        <p:tgtEl>
                                          <p:spTgt spid="245783"/>
                                        </p:tgtEl>
                                      </p:cBhvr>
                                    </p:animEffect>
                                  </p:childTnLst>
                                </p:cTn>
                              </p:par>
                            </p:childTnLst>
                          </p:cTn>
                        </p:par>
                        <p:par>
                          <p:cTn id="46" fill="hold" nodeType="afterGroup">
                            <p:stCondLst>
                              <p:cond delay="2000"/>
                            </p:stCondLst>
                            <p:childTnLst>
                              <p:par>
                                <p:cTn id="47" presetID="12" presetClass="entr" presetSubtype="4" fill="hold" grpId="0" nodeType="afterEffect">
                                  <p:stCondLst>
                                    <p:cond delay="0"/>
                                  </p:stCondLst>
                                  <p:childTnLst>
                                    <p:set>
                                      <p:cBhvr>
                                        <p:cTn id="48" dur="1" fill="hold">
                                          <p:stCondLst>
                                            <p:cond delay="0"/>
                                          </p:stCondLst>
                                        </p:cTn>
                                        <p:tgtEl>
                                          <p:spTgt spid="245772"/>
                                        </p:tgtEl>
                                        <p:attrNameLst>
                                          <p:attrName>style.visibility</p:attrName>
                                        </p:attrNameLst>
                                      </p:cBhvr>
                                      <p:to>
                                        <p:strVal val="visible"/>
                                      </p:to>
                                    </p:set>
                                    <p:animEffect transition="in" filter="slide(fromBottom)">
                                      <p:cBhvr>
                                        <p:cTn id="49" dur="500"/>
                                        <p:tgtEl>
                                          <p:spTgt spid="245772"/>
                                        </p:tgtEl>
                                      </p:cBhvr>
                                    </p:animEffect>
                                  </p:childTnLst>
                                </p:cTn>
                              </p:par>
                            </p:childTnLst>
                          </p:cTn>
                        </p:par>
                        <p:par>
                          <p:cTn id="50" fill="hold" nodeType="afterGroup">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245792"/>
                                        </p:tgtEl>
                                        <p:attrNameLst>
                                          <p:attrName>style.visibility</p:attrName>
                                        </p:attrNameLst>
                                      </p:cBhvr>
                                      <p:to>
                                        <p:strVal val="visible"/>
                                      </p:to>
                                    </p:set>
                                    <p:animEffect transition="in" filter="fade">
                                      <p:cBhvr>
                                        <p:cTn id="53" dur="2000"/>
                                        <p:tgtEl>
                                          <p:spTgt spid="24579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5793"/>
                                        </p:tgtEl>
                                        <p:attrNameLst>
                                          <p:attrName>style.visibility</p:attrName>
                                        </p:attrNameLst>
                                      </p:cBhvr>
                                      <p:to>
                                        <p:strVal val="visible"/>
                                      </p:to>
                                    </p:set>
                                    <p:animEffect transition="in" filter="fade">
                                      <p:cBhvr>
                                        <p:cTn id="56" dur="2000"/>
                                        <p:tgtEl>
                                          <p:spTgt spid="24579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5794"/>
                                        </p:tgtEl>
                                        <p:attrNameLst>
                                          <p:attrName>style.visibility</p:attrName>
                                        </p:attrNameLst>
                                      </p:cBhvr>
                                      <p:to>
                                        <p:strVal val="visible"/>
                                      </p:to>
                                    </p:set>
                                    <p:animEffect transition="in" filter="fade">
                                      <p:cBhvr>
                                        <p:cTn id="59" dur="2000"/>
                                        <p:tgtEl>
                                          <p:spTgt spid="24579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5791"/>
                                        </p:tgtEl>
                                        <p:attrNameLst>
                                          <p:attrName>style.visibility</p:attrName>
                                        </p:attrNameLst>
                                      </p:cBhvr>
                                      <p:to>
                                        <p:strVal val="visible"/>
                                      </p:to>
                                    </p:set>
                                    <p:animEffect transition="in" filter="fade">
                                      <p:cBhvr>
                                        <p:cTn id="62" dur="2000"/>
                                        <p:tgtEl>
                                          <p:spTgt spid="245791"/>
                                        </p:tgtEl>
                                      </p:cBhvr>
                                    </p:animEffect>
                                  </p:childTnLst>
                                </p:cTn>
                              </p:par>
                            </p:childTnLst>
                          </p:cTn>
                        </p:par>
                        <p:par>
                          <p:cTn id="63" fill="hold" nodeType="afterGroup">
                            <p:stCondLst>
                              <p:cond delay="4500"/>
                            </p:stCondLst>
                            <p:childTnLst>
                              <p:par>
                                <p:cTn id="64" presetID="10"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childTnLst>
                                </p:cTn>
                              </p:par>
                            </p:childTnLst>
                          </p:cTn>
                        </p:par>
                        <p:par>
                          <p:cTn id="67" fill="hold" nodeType="afterGroup">
                            <p:stCondLst>
                              <p:cond delay="5500"/>
                            </p:stCondLst>
                            <p:childTnLst>
                              <p:par>
                                <p:cTn id="68" presetID="10" presetClass="entr" presetSubtype="0"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2" grpId="0"/>
      <p:bldP spid="245773" grpId="0"/>
      <p:bldP spid="245779" grpId="0" animBg="1"/>
      <p:bldP spid="245780" grpId="0" animBg="1"/>
      <p:bldP spid="245781" grpId="0" animBg="1"/>
      <p:bldP spid="245782" grpId="0" animBg="1"/>
      <p:bldP spid="245783" grpId="0" animBg="1"/>
      <p:bldP spid="245790" grpId="0"/>
      <p:bldP spid="245791" grpId="0" animBg="1"/>
      <p:bldP spid="245792" grpId="0" animBg="1"/>
      <p:bldP spid="245793" grpId="0" animBg="1"/>
      <p:bldP spid="245794" grpId="0" animBg="1"/>
      <p:bldP spid="2457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90600" y="165100"/>
            <a:ext cx="7162800" cy="1143000"/>
          </a:xfrm>
        </p:spPr>
        <p:txBody>
          <a:bodyPr/>
          <a:lstStyle/>
          <a:p>
            <a:pPr eaLnBrk="1" hangingPunct="1"/>
            <a:r>
              <a:rPr lang="en-US" smtClean="0"/>
              <a:t>Radiographic Images</a:t>
            </a:r>
          </a:p>
        </p:txBody>
      </p:sp>
      <p:pic>
        <p:nvPicPr>
          <p:cNvPr id="165909" name="Picture 21" descr="Casti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1143000"/>
            <a:ext cx="2895600" cy="2335213"/>
          </a:xfrm>
          <a:noFill/>
          <a:ln>
            <a:solidFill>
              <a:schemeClr val="tx1"/>
            </a:solidFill>
            <a:miter lim="800000"/>
            <a:headEnd/>
            <a:tailEnd/>
          </a:ln>
        </p:spPr>
      </p:pic>
      <p:pic>
        <p:nvPicPr>
          <p:cNvPr id="165912" name="Picture 24" descr="CastingRad"/>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838200" y="3556000"/>
            <a:ext cx="2895600" cy="2446338"/>
          </a:xfrm>
          <a:noFill/>
          <a:ln>
            <a:solidFill>
              <a:schemeClr val="tx1"/>
            </a:solidFill>
            <a:miter lim="800000"/>
            <a:headEnd/>
            <a:tailEnd/>
          </a:ln>
        </p:spPr>
      </p:pic>
      <p:pic>
        <p:nvPicPr>
          <p:cNvPr id="165892" name="Picture 4" descr="ISU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3556000"/>
            <a:ext cx="2384425" cy="24257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5893" name="Picture 5" descr="circuitboard-radiograp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568700"/>
            <a:ext cx="2178050" cy="24145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5895" name="Picture 7" descr="circuitboard-pho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143000"/>
            <a:ext cx="2160588" cy="2336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5896" name="Picture 8" descr="19a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7900" y="1143000"/>
            <a:ext cx="2376488" cy="23256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097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65895"/>
                                        </p:tgtEl>
                                        <p:attrNameLst>
                                          <p:attrName>style.visibility</p:attrName>
                                        </p:attrNameLst>
                                      </p:cBhvr>
                                      <p:to>
                                        <p:strVal val="visible"/>
                                      </p:to>
                                    </p:set>
                                    <p:animEffect transition="in" filter="slide(fromBottom)">
                                      <p:cBhvr>
                                        <p:cTn id="7" dur="500"/>
                                        <p:tgtEl>
                                          <p:spTgt spid="165895"/>
                                        </p:tgtEl>
                                      </p:cBhvr>
                                    </p:animEffect>
                                  </p:childTnLst>
                                </p:cTn>
                              </p:par>
                              <p:par>
                                <p:cTn id="8" presetID="12" presetClass="entr" presetSubtype="1" fill="hold" nodeType="withEffect">
                                  <p:stCondLst>
                                    <p:cond delay="0"/>
                                  </p:stCondLst>
                                  <p:childTnLst>
                                    <p:set>
                                      <p:cBhvr>
                                        <p:cTn id="9" dur="1" fill="hold">
                                          <p:stCondLst>
                                            <p:cond delay="0"/>
                                          </p:stCondLst>
                                        </p:cTn>
                                        <p:tgtEl>
                                          <p:spTgt spid="165893"/>
                                        </p:tgtEl>
                                        <p:attrNameLst>
                                          <p:attrName>style.visibility</p:attrName>
                                        </p:attrNameLst>
                                      </p:cBhvr>
                                      <p:to>
                                        <p:strVal val="visible"/>
                                      </p:to>
                                    </p:set>
                                    <p:animEffect transition="in" filter="slide(fromTop)">
                                      <p:cBhvr>
                                        <p:cTn id="10" dur="500"/>
                                        <p:tgtEl>
                                          <p:spTgt spid="165893"/>
                                        </p:tgtEl>
                                      </p:cBhvr>
                                    </p:animEffect>
                                  </p:childTnLst>
                                </p:cTn>
                              </p:par>
                            </p:childTnLst>
                          </p:cTn>
                        </p:par>
                        <p:par>
                          <p:cTn id="11" fill="hold" nodeType="afterGroup">
                            <p:stCondLst>
                              <p:cond delay="500"/>
                            </p:stCondLst>
                            <p:childTnLst>
                              <p:par>
                                <p:cTn id="12" presetID="12" presetClass="entr" presetSubtype="2" fill="hold" nodeType="afterEffect">
                                  <p:stCondLst>
                                    <p:cond delay="0"/>
                                  </p:stCondLst>
                                  <p:childTnLst>
                                    <p:set>
                                      <p:cBhvr>
                                        <p:cTn id="13" dur="1" fill="hold">
                                          <p:stCondLst>
                                            <p:cond delay="0"/>
                                          </p:stCondLst>
                                        </p:cTn>
                                        <p:tgtEl>
                                          <p:spTgt spid="165909"/>
                                        </p:tgtEl>
                                        <p:attrNameLst>
                                          <p:attrName>style.visibility</p:attrName>
                                        </p:attrNameLst>
                                      </p:cBhvr>
                                      <p:to>
                                        <p:strVal val="visible"/>
                                      </p:to>
                                    </p:set>
                                    <p:animEffect transition="in" filter="slide(fromRight)">
                                      <p:cBhvr>
                                        <p:cTn id="14" dur="500"/>
                                        <p:tgtEl>
                                          <p:spTgt spid="165909"/>
                                        </p:tgtEl>
                                      </p:cBhvr>
                                    </p:animEffect>
                                  </p:childTnLst>
                                </p:cTn>
                              </p:par>
                              <p:par>
                                <p:cTn id="15" presetID="12" presetClass="entr" presetSubtype="2" fill="hold" nodeType="withEffect">
                                  <p:stCondLst>
                                    <p:cond delay="0"/>
                                  </p:stCondLst>
                                  <p:childTnLst>
                                    <p:set>
                                      <p:cBhvr>
                                        <p:cTn id="16" dur="1" fill="hold">
                                          <p:stCondLst>
                                            <p:cond delay="0"/>
                                          </p:stCondLst>
                                        </p:cTn>
                                        <p:tgtEl>
                                          <p:spTgt spid="165912"/>
                                        </p:tgtEl>
                                        <p:attrNameLst>
                                          <p:attrName>style.visibility</p:attrName>
                                        </p:attrNameLst>
                                      </p:cBhvr>
                                      <p:to>
                                        <p:strVal val="visible"/>
                                      </p:to>
                                    </p:set>
                                    <p:animEffect transition="in" filter="slide(fromRight)">
                                      <p:cBhvr>
                                        <p:cTn id="17" dur="500"/>
                                        <p:tgtEl>
                                          <p:spTgt spid="165912"/>
                                        </p:tgtEl>
                                      </p:cBhvr>
                                    </p:animEffect>
                                  </p:childTnLst>
                                </p:cTn>
                              </p:par>
                              <p:par>
                                <p:cTn id="18" presetID="12" presetClass="entr" presetSubtype="8" fill="hold" nodeType="withEffect">
                                  <p:stCondLst>
                                    <p:cond delay="0"/>
                                  </p:stCondLst>
                                  <p:childTnLst>
                                    <p:set>
                                      <p:cBhvr>
                                        <p:cTn id="19" dur="1" fill="hold">
                                          <p:stCondLst>
                                            <p:cond delay="0"/>
                                          </p:stCondLst>
                                        </p:cTn>
                                        <p:tgtEl>
                                          <p:spTgt spid="165896"/>
                                        </p:tgtEl>
                                        <p:attrNameLst>
                                          <p:attrName>style.visibility</p:attrName>
                                        </p:attrNameLst>
                                      </p:cBhvr>
                                      <p:to>
                                        <p:strVal val="visible"/>
                                      </p:to>
                                    </p:set>
                                    <p:animEffect transition="in" filter="slide(fromLeft)">
                                      <p:cBhvr>
                                        <p:cTn id="20" dur="500"/>
                                        <p:tgtEl>
                                          <p:spTgt spid="165896"/>
                                        </p:tgtEl>
                                      </p:cBhvr>
                                    </p:animEffect>
                                  </p:childTnLst>
                                </p:cTn>
                              </p:par>
                              <p:par>
                                <p:cTn id="21" presetID="12" presetClass="entr" presetSubtype="8" fill="hold" nodeType="withEffect">
                                  <p:stCondLst>
                                    <p:cond delay="0"/>
                                  </p:stCondLst>
                                  <p:childTnLst>
                                    <p:set>
                                      <p:cBhvr>
                                        <p:cTn id="22" dur="1" fill="hold">
                                          <p:stCondLst>
                                            <p:cond delay="0"/>
                                          </p:stCondLst>
                                        </p:cTn>
                                        <p:tgtEl>
                                          <p:spTgt spid="165892"/>
                                        </p:tgtEl>
                                        <p:attrNameLst>
                                          <p:attrName>style.visibility</p:attrName>
                                        </p:attrNameLst>
                                      </p:cBhvr>
                                      <p:to>
                                        <p:strVal val="visible"/>
                                      </p:to>
                                    </p:set>
                                    <p:animEffect transition="in" filter="slide(fromLeft)">
                                      <p:cBhvr>
                                        <p:cTn id="23"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a:t>
            </a:r>
            <a:endParaRPr lang="en-IN" dirty="0"/>
          </a:p>
        </p:txBody>
      </p:sp>
      <p:sp>
        <p:nvSpPr>
          <p:cNvPr id="3" name="Content Placeholder 2"/>
          <p:cNvSpPr>
            <a:spLocks noGrp="1"/>
          </p:cNvSpPr>
          <p:nvPr>
            <p:ph sz="quarter" idx="1"/>
          </p:nvPr>
        </p:nvSpPr>
        <p:spPr/>
        <p:txBody>
          <a:bodyPr/>
          <a:lstStyle/>
          <a:p>
            <a:r>
              <a:rPr lang="en-US" dirty="0"/>
              <a:t>Fundamentals and introduction to non-destructive testing. Scope and limitations of NDT </a:t>
            </a:r>
            <a:endParaRPr lang="en-IN" dirty="0"/>
          </a:p>
          <a:p>
            <a:r>
              <a:rPr lang="en-US" dirty="0"/>
              <a:t>Visual examination methods.  Different visual examination aids. </a:t>
            </a:r>
            <a:endParaRPr lang="en-IN" dirty="0"/>
          </a:p>
          <a:p>
            <a:r>
              <a:rPr lang="en-US" dirty="0"/>
              <a:t>Leak and pressure testing of industrial components. Various methods of pressure and leak testing underlying principles of these testing systems.</a:t>
            </a:r>
            <a:endParaRPr lang="en-IN" dirty="0"/>
          </a:p>
        </p:txBody>
      </p:sp>
    </p:spTree>
    <p:extLst>
      <p:ext uri="{BB962C8B-B14F-4D97-AF65-F5344CB8AC3E}">
        <p14:creationId xmlns:p14="http://schemas.microsoft.com/office/powerpoint/2010/main" val="4157344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520700" y="1136650"/>
            <a:ext cx="8343900" cy="546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2995" name="Rectangle 3"/>
          <p:cNvSpPr>
            <a:spLocks noChangeArrowheads="1"/>
          </p:cNvSpPr>
          <p:nvPr/>
        </p:nvSpPr>
        <p:spPr bwMode="auto">
          <a:xfrm>
            <a:off x="6921500" y="5689600"/>
            <a:ext cx="17145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r>
              <a:rPr lang="en-US" sz="2700" b="0">
                <a:solidFill>
                  <a:srgbClr val="000000"/>
                </a:solidFill>
              </a:rPr>
              <a:t>Conductive</a:t>
            </a:r>
          </a:p>
          <a:p>
            <a:pPr>
              <a:lnSpc>
                <a:spcPct val="80000"/>
              </a:lnSpc>
            </a:pPr>
            <a:r>
              <a:rPr lang="en-US" sz="2700" b="0">
                <a:solidFill>
                  <a:srgbClr val="000000"/>
                </a:solidFill>
                <a:latin typeface="Arial MT"/>
              </a:rPr>
              <a:t> </a:t>
            </a:r>
            <a:r>
              <a:rPr lang="en-US" sz="2700" b="0">
                <a:solidFill>
                  <a:srgbClr val="000000"/>
                </a:solidFill>
              </a:rPr>
              <a:t>material</a:t>
            </a:r>
            <a:endParaRPr lang="en-US" sz="2000"/>
          </a:p>
        </p:txBody>
      </p:sp>
      <p:grpSp>
        <p:nvGrpSpPr>
          <p:cNvPr id="2" name="Group 4"/>
          <p:cNvGrpSpPr>
            <a:grpSpLocks/>
          </p:cNvGrpSpPr>
          <p:nvPr/>
        </p:nvGrpSpPr>
        <p:grpSpPr bwMode="auto">
          <a:xfrm>
            <a:off x="623888" y="4481513"/>
            <a:ext cx="7096125" cy="2047875"/>
            <a:chOff x="367" y="2783"/>
            <a:chExt cx="4470" cy="1290"/>
          </a:xfrm>
        </p:grpSpPr>
        <p:sp>
          <p:nvSpPr>
            <p:cNvPr id="25669" name="Freeform 5"/>
            <p:cNvSpPr>
              <a:spLocks/>
            </p:cNvSpPr>
            <p:nvPr/>
          </p:nvSpPr>
          <p:spPr bwMode="auto">
            <a:xfrm>
              <a:off x="367" y="2783"/>
              <a:ext cx="4470" cy="1107"/>
            </a:xfrm>
            <a:custGeom>
              <a:avLst/>
              <a:gdLst>
                <a:gd name="T0" fmla="*/ 0 w 8939"/>
                <a:gd name="T1" fmla="*/ 70 h 2213"/>
                <a:gd name="T2" fmla="*/ 94 w 8939"/>
                <a:gd name="T3" fmla="*/ 0 h 2213"/>
                <a:gd name="T4" fmla="*/ 280 w 8939"/>
                <a:gd name="T5" fmla="*/ 0 h 2213"/>
                <a:gd name="T6" fmla="*/ 187 w 8939"/>
                <a:gd name="T7" fmla="*/ 70 h 2213"/>
                <a:gd name="T8" fmla="*/ 0 w 8939"/>
                <a:gd name="T9" fmla="*/ 70 h 2213"/>
                <a:gd name="T10" fmla="*/ 0 60000 65536"/>
                <a:gd name="T11" fmla="*/ 0 60000 65536"/>
                <a:gd name="T12" fmla="*/ 0 60000 65536"/>
                <a:gd name="T13" fmla="*/ 0 60000 65536"/>
                <a:gd name="T14" fmla="*/ 0 60000 65536"/>
                <a:gd name="T15" fmla="*/ 0 w 8939"/>
                <a:gd name="T16" fmla="*/ 0 h 2213"/>
                <a:gd name="T17" fmla="*/ 8939 w 8939"/>
                <a:gd name="T18" fmla="*/ 2213 h 2213"/>
              </a:gdLst>
              <a:ahLst/>
              <a:cxnLst>
                <a:cxn ang="T10">
                  <a:pos x="T0" y="T1"/>
                </a:cxn>
                <a:cxn ang="T11">
                  <a:pos x="T2" y="T3"/>
                </a:cxn>
                <a:cxn ang="T12">
                  <a:pos x="T4" y="T5"/>
                </a:cxn>
                <a:cxn ang="T13">
                  <a:pos x="T6" y="T7"/>
                </a:cxn>
                <a:cxn ang="T14">
                  <a:pos x="T8" y="T9"/>
                </a:cxn>
              </a:cxnLst>
              <a:rect l="T15" t="T16" r="T17" b="T18"/>
              <a:pathLst>
                <a:path w="8939" h="2213">
                  <a:moveTo>
                    <a:pt x="0" y="2213"/>
                  </a:moveTo>
                  <a:lnTo>
                    <a:pt x="2980" y="0"/>
                  </a:lnTo>
                  <a:lnTo>
                    <a:pt x="8939" y="0"/>
                  </a:lnTo>
                  <a:lnTo>
                    <a:pt x="5961" y="2213"/>
                  </a:lnTo>
                  <a:lnTo>
                    <a:pt x="0" y="2213"/>
                  </a:lnTo>
                  <a:close/>
                </a:path>
              </a:pathLst>
            </a:custGeom>
            <a:solidFill>
              <a:srgbClr val="B2B2B2"/>
            </a:solidFill>
            <a:ln w="11113">
              <a:solidFill>
                <a:srgbClr val="000000"/>
              </a:solidFill>
              <a:round/>
              <a:headEnd/>
              <a:tailEnd/>
            </a:ln>
          </p:spPr>
          <p:txBody>
            <a:bodyPr/>
            <a:lstStyle/>
            <a:p>
              <a:endParaRPr lang="en-US"/>
            </a:p>
          </p:txBody>
        </p:sp>
        <p:sp>
          <p:nvSpPr>
            <p:cNvPr id="25670" name="Freeform 6"/>
            <p:cNvSpPr>
              <a:spLocks/>
            </p:cNvSpPr>
            <p:nvPr/>
          </p:nvSpPr>
          <p:spPr bwMode="auto">
            <a:xfrm>
              <a:off x="367" y="2783"/>
              <a:ext cx="4470" cy="1290"/>
            </a:xfrm>
            <a:custGeom>
              <a:avLst/>
              <a:gdLst>
                <a:gd name="T0" fmla="*/ 0 w 8939"/>
                <a:gd name="T1" fmla="*/ 69 h 2581"/>
                <a:gd name="T2" fmla="*/ 0 w 8939"/>
                <a:gd name="T3" fmla="*/ 80 h 2581"/>
                <a:gd name="T4" fmla="*/ 187 w 8939"/>
                <a:gd name="T5" fmla="*/ 80 h 2581"/>
                <a:gd name="T6" fmla="*/ 280 w 8939"/>
                <a:gd name="T7" fmla="*/ 11 h 2581"/>
                <a:gd name="T8" fmla="*/ 280 w 8939"/>
                <a:gd name="T9" fmla="*/ 0 h 2581"/>
                <a:gd name="T10" fmla="*/ 187 w 8939"/>
                <a:gd name="T11" fmla="*/ 69 h 2581"/>
                <a:gd name="T12" fmla="*/ 187 w 8939"/>
                <a:gd name="T13" fmla="*/ 80 h 2581"/>
                <a:gd name="T14" fmla="*/ 187 w 8939"/>
                <a:gd name="T15" fmla="*/ 69 h 2581"/>
                <a:gd name="T16" fmla="*/ 0 w 8939"/>
                <a:gd name="T17" fmla="*/ 69 h 25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39"/>
                <a:gd name="T28" fmla="*/ 0 h 2581"/>
                <a:gd name="T29" fmla="*/ 8939 w 8939"/>
                <a:gd name="T30" fmla="*/ 2581 h 25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39" h="2581">
                  <a:moveTo>
                    <a:pt x="0" y="2213"/>
                  </a:moveTo>
                  <a:lnTo>
                    <a:pt x="0" y="2581"/>
                  </a:lnTo>
                  <a:lnTo>
                    <a:pt x="5961" y="2581"/>
                  </a:lnTo>
                  <a:lnTo>
                    <a:pt x="8939" y="368"/>
                  </a:lnTo>
                  <a:lnTo>
                    <a:pt x="8939" y="0"/>
                  </a:lnTo>
                  <a:lnTo>
                    <a:pt x="5961" y="2213"/>
                  </a:lnTo>
                  <a:lnTo>
                    <a:pt x="5961" y="2581"/>
                  </a:lnTo>
                  <a:lnTo>
                    <a:pt x="5961" y="2213"/>
                  </a:lnTo>
                  <a:lnTo>
                    <a:pt x="0" y="2213"/>
                  </a:lnTo>
                  <a:close/>
                </a:path>
              </a:pathLst>
            </a:custGeom>
            <a:solidFill>
              <a:srgbClr val="B2B2B2"/>
            </a:solidFill>
            <a:ln w="11113">
              <a:solidFill>
                <a:srgbClr val="000000"/>
              </a:solidFill>
              <a:round/>
              <a:headEnd/>
              <a:tailEnd/>
            </a:ln>
          </p:spPr>
          <p:txBody>
            <a:bodyPr/>
            <a:lstStyle/>
            <a:p>
              <a:endParaRPr lang="en-US"/>
            </a:p>
          </p:txBody>
        </p:sp>
      </p:grpSp>
      <p:sp>
        <p:nvSpPr>
          <p:cNvPr id="212999" name="Rectangle 7"/>
          <p:cNvSpPr>
            <a:spLocks noChangeArrowheads="1"/>
          </p:cNvSpPr>
          <p:nvPr/>
        </p:nvSpPr>
        <p:spPr bwMode="auto">
          <a:xfrm>
            <a:off x="1981200" y="1981200"/>
            <a:ext cx="5905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b="0">
                <a:solidFill>
                  <a:srgbClr val="000000"/>
                </a:solidFill>
              </a:rPr>
              <a:t>Coil</a:t>
            </a:r>
            <a:endParaRPr lang="en-US" sz="2000"/>
          </a:p>
        </p:txBody>
      </p:sp>
      <p:grpSp>
        <p:nvGrpSpPr>
          <p:cNvPr id="3" name="Group 8"/>
          <p:cNvGrpSpPr>
            <a:grpSpLocks/>
          </p:cNvGrpSpPr>
          <p:nvPr/>
        </p:nvGrpSpPr>
        <p:grpSpPr bwMode="auto">
          <a:xfrm>
            <a:off x="6629400" y="1600200"/>
            <a:ext cx="2114550" cy="808038"/>
            <a:chOff x="3528" y="643"/>
            <a:chExt cx="1332" cy="509"/>
          </a:xfrm>
        </p:grpSpPr>
        <p:sp>
          <p:nvSpPr>
            <p:cNvPr id="25667" name="Rectangle 9"/>
            <p:cNvSpPr>
              <a:spLocks noChangeArrowheads="1"/>
            </p:cNvSpPr>
            <p:nvPr/>
          </p:nvSpPr>
          <p:spPr bwMode="auto">
            <a:xfrm>
              <a:off x="3528" y="643"/>
              <a:ext cx="581"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b="0">
                  <a:solidFill>
                    <a:srgbClr val="000000"/>
                  </a:solidFill>
                </a:rPr>
                <a:t>Coil's </a:t>
              </a:r>
              <a:endParaRPr lang="en-US" sz="2000"/>
            </a:p>
          </p:txBody>
        </p:sp>
        <p:sp>
          <p:nvSpPr>
            <p:cNvPr id="25668" name="Rectangle 10"/>
            <p:cNvSpPr>
              <a:spLocks noChangeArrowheads="1"/>
            </p:cNvSpPr>
            <p:nvPr/>
          </p:nvSpPr>
          <p:spPr bwMode="auto">
            <a:xfrm>
              <a:off x="3528" y="893"/>
              <a:ext cx="133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b="0">
                  <a:solidFill>
                    <a:srgbClr val="000000"/>
                  </a:solidFill>
                </a:rPr>
                <a:t>magnetic field</a:t>
              </a:r>
              <a:endParaRPr lang="en-US" sz="2000"/>
            </a:p>
          </p:txBody>
        </p:sp>
      </p:grpSp>
      <p:grpSp>
        <p:nvGrpSpPr>
          <p:cNvPr id="4" name="Group 11"/>
          <p:cNvGrpSpPr>
            <a:grpSpLocks/>
          </p:cNvGrpSpPr>
          <p:nvPr/>
        </p:nvGrpSpPr>
        <p:grpSpPr bwMode="auto">
          <a:xfrm>
            <a:off x="627063" y="4498975"/>
            <a:ext cx="1238250" cy="806450"/>
            <a:chOff x="350" y="1797"/>
            <a:chExt cx="780" cy="508"/>
          </a:xfrm>
        </p:grpSpPr>
        <p:sp>
          <p:nvSpPr>
            <p:cNvPr id="25665" name="Rectangle 12"/>
            <p:cNvSpPr>
              <a:spLocks noChangeArrowheads="1"/>
            </p:cNvSpPr>
            <p:nvPr/>
          </p:nvSpPr>
          <p:spPr bwMode="auto">
            <a:xfrm>
              <a:off x="350" y="1797"/>
              <a:ext cx="55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b="0">
                  <a:solidFill>
                    <a:srgbClr val="000000"/>
                  </a:solidFill>
                </a:rPr>
                <a:t>Eddy </a:t>
              </a:r>
              <a:endParaRPr lang="en-US" sz="2000"/>
            </a:p>
          </p:txBody>
        </p:sp>
        <p:sp>
          <p:nvSpPr>
            <p:cNvPr id="25666" name="Rectangle 13"/>
            <p:cNvSpPr>
              <a:spLocks noChangeArrowheads="1"/>
            </p:cNvSpPr>
            <p:nvPr/>
          </p:nvSpPr>
          <p:spPr bwMode="auto">
            <a:xfrm>
              <a:off x="350" y="2046"/>
              <a:ext cx="78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b="0">
                  <a:solidFill>
                    <a:srgbClr val="000000"/>
                  </a:solidFill>
                </a:rPr>
                <a:t>currents</a:t>
              </a:r>
              <a:endParaRPr lang="en-US" sz="2000"/>
            </a:p>
          </p:txBody>
        </p:sp>
      </p:grpSp>
      <p:grpSp>
        <p:nvGrpSpPr>
          <p:cNvPr id="5" name="Group 14"/>
          <p:cNvGrpSpPr>
            <a:grpSpLocks/>
          </p:cNvGrpSpPr>
          <p:nvPr/>
        </p:nvGrpSpPr>
        <p:grpSpPr bwMode="auto">
          <a:xfrm>
            <a:off x="6637338" y="3513138"/>
            <a:ext cx="2274887" cy="808037"/>
            <a:chOff x="4269" y="1744"/>
            <a:chExt cx="1433" cy="509"/>
          </a:xfrm>
        </p:grpSpPr>
        <p:sp>
          <p:nvSpPr>
            <p:cNvPr id="25663" name="Rectangle 15"/>
            <p:cNvSpPr>
              <a:spLocks noChangeArrowheads="1"/>
            </p:cNvSpPr>
            <p:nvPr/>
          </p:nvSpPr>
          <p:spPr bwMode="auto">
            <a:xfrm>
              <a:off x="4269" y="1744"/>
              <a:ext cx="1433"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b="0">
                  <a:solidFill>
                    <a:srgbClr val="000000"/>
                  </a:solidFill>
                </a:rPr>
                <a:t>Eddy current's </a:t>
              </a:r>
              <a:endParaRPr lang="en-US" sz="2000"/>
            </a:p>
          </p:txBody>
        </p:sp>
        <p:sp>
          <p:nvSpPr>
            <p:cNvPr id="25664" name="Rectangle 16"/>
            <p:cNvSpPr>
              <a:spLocks noChangeArrowheads="1"/>
            </p:cNvSpPr>
            <p:nvPr/>
          </p:nvSpPr>
          <p:spPr bwMode="auto">
            <a:xfrm>
              <a:off x="4269" y="1994"/>
              <a:ext cx="133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b="0">
                  <a:solidFill>
                    <a:srgbClr val="000000"/>
                  </a:solidFill>
                </a:rPr>
                <a:t>magnetic field</a:t>
              </a:r>
              <a:endParaRPr lang="en-US" sz="2000"/>
            </a:p>
          </p:txBody>
        </p:sp>
      </p:grpSp>
      <p:grpSp>
        <p:nvGrpSpPr>
          <p:cNvPr id="6" name="Group 17"/>
          <p:cNvGrpSpPr>
            <a:grpSpLocks/>
          </p:cNvGrpSpPr>
          <p:nvPr/>
        </p:nvGrpSpPr>
        <p:grpSpPr bwMode="auto">
          <a:xfrm>
            <a:off x="3813175" y="1698625"/>
            <a:ext cx="1047750" cy="2752725"/>
            <a:chOff x="2402" y="1070"/>
            <a:chExt cx="660" cy="1734"/>
          </a:xfrm>
        </p:grpSpPr>
        <p:grpSp>
          <p:nvGrpSpPr>
            <p:cNvPr id="25652" name="Group 18"/>
            <p:cNvGrpSpPr>
              <a:grpSpLocks/>
            </p:cNvGrpSpPr>
            <p:nvPr/>
          </p:nvGrpSpPr>
          <p:grpSpPr bwMode="auto">
            <a:xfrm>
              <a:off x="2448" y="1104"/>
              <a:ext cx="614" cy="1700"/>
              <a:chOff x="2448" y="1104"/>
              <a:chExt cx="614" cy="1700"/>
            </a:xfrm>
          </p:grpSpPr>
          <p:sp>
            <p:nvSpPr>
              <p:cNvPr id="25655" name="Freeform 19"/>
              <p:cNvSpPr>
                <a:spLocks/>
              </p:cNvSpPr>
              <p:nvPr/>
            </p:nvSpPr>
            <p:spPr bwMode="auto">
              <a:xfrm>
                <a:off x="2516" y="2325"/>
                <a:ext cx="537" cy="198"/>
              </a:xfrm>
              <a:custGeom>
                <a:avLst/>
                <a:gdLst>
                  <a:gd name="T0" fmla="*/ 0 w 1074"/>
                  <a:gd name="T1" fmla="*/ 6 h 398"/>
                  <a:gd name="T2" fmla="*/ 1 w 1074"/>
                  <a:gd name="T3" fmla="*/ 3 h 398"/>
                  <a:gd name="T4" fmla="*/ 5 w 1074"/>
                  <a:gd name="T5" fmla="*/ 1 h 398"/>
                  <a:gd name="T6" fmla="*/ 17 w 1074"/>
                  <a:gd name="T7" fmla="*/ 0 h 398"/>
                  <a:gd name="T8" fmla="*/ 18 w 1074"/>
                  <a:gd name="T9" fmla="*/ 0 h 398"/>
                  <a:gd name="T10" fmla="*/ 19 w 1074"/>
                  <a:gd name="T11" fmla="*/ 0 h 398"/>
                  <a:gd name="T12" fmla="*/ 22 w 1074"/>
                  <a:gd name="T13" fmla="*/ 0 h 398"/>
                  <a:gd name="T14" fmla="*/ 28 w 1074"/>
                  <a:gd name="T15" fmla="*/ 1 h 398"/>
                  <a:gd name="T16" fmla="*/ 33 w 1074"/>
                  <a:gd name="T17" fmla="*/ 3 h 398"/>
                  <a:gd name="T18" fmla="*/ 34 w 1074"/>
                  <a:gd name="T19" fmla="*/ 6 h 398"/>
                  <a:gd name="T20" fmla="*/ 34 w 1074"/>
                  <a:gd name="T21" fmla="*/ 7 h 398"/>
                  <a:gd name="T22" fmla="*/ 33 w 1074"/>
                  <a:gd name="T23" fmla="*/ 8 h 398"/>
                  <a:gd name="T24" fmla="*/ 28 w 1074"/>
                  <a:gd name="T25" fmla="*/ 10 h 398"/>
                  <a:gd name="T26" fmla="*/ 17 w 1074"/>
                  <a:gd name="T27" fmla="*/ 12 h 398"/>
                  <a:gd name="T28" fmla="*/ 5 w 1074"/>
                  <a:gd name="T29" fmla="*/ 10 h 398"/>
                  <a:gd name="T30" fmla="*/ 1 w 1074"/>
                  <a:gd name="T31" fmla="*/ 8 h 398"/>
                  <a:gd name="T32" fmla="*/ 0 w 1074"/>
                  <a:gd name="T33" fmla="*/ 6 h 3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4"/>
                  <a:gd name="T52" fmla="*/ 0 h 398"/>
                  <a:gd name="T53" fmla="*/ 1074 w 1074"/>
                  <a:gd name="T54" fmla="*/ 398 h 3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4" h="398">
                    <a:moveTo>
                      <a:pt x="0" y="199"/>
                    </a:moveTo>
                    <a:lnTo>
                      <a:pt x="45" y="113"/>
                    </a:lnTo>
                    <a:lnTo>
                      <a:pt x="167" y="50"/>
                    </a:lnTo>
                    <a:lnTo>
                      <a:pt x="537" y="0"/>
                    </a:lnTo>
                    <a:lnTo>
                      <a:pt x="585" y="0"/>
                    </a:lnTo>
                    <a:lnTo>
                      <a:pt x="635" y="1"/>
                    </a:lnTo>
                    <a:lnTo>
                      <a:pt x="733" y="11"/>
                    </a:lnTo>
                    <a:lnTo>
                      <a:pt x="906" y="49"/>
                    </a:lnTo>
                    <a:lnTo>
                      <a:pt x="1027" y="110"/>
                    </a:lnTo>
                    <a:lnTo>
                      <a:pt x="1074" y="199"/>
                    </a:lnTo>
                    <a:lnTo>
                      <a:pt x="1063" y="245"/>
                    </a:lnTo>
                    <a:lnTo>
                      <a:pt x="1030" y="285"/>
                    </a:lnTo>
                    <a:lnTo>
                      <a:pt x="908" y="348"/>
                    </a:lnTo>
                    <a:lnTo>
                      <a:pt x="537" y="398"/>
                    </a:lnTo>
                    <a:lnTo>
                      <a:pt x="169" y="348"/>
                    </a:lnTo>
                    <a:lnTo>
                      <a:pt x="48" y="287"/>
                    </a:lnTo>
                    <a:lnTo>
                      <a:pt x="0" y="199"/>
                    </a:lnTo>
                  </a:path>
                </a:pathLst>
              </a:custGeom>
              <a:noFill/>
              <a:ln w="31750">
                <a:solidFill>
                  <a:srgbClr val="C2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5656" name="Group 20"/>
              <p:cNvGrpSpPr>
                <a:grpSpLocks/>
              </p:cNvGrpSpPr>
              <p:nvPr/>
            </p:nvGrpSpPr>
            <p:grpSpPr bwMode="auto">
              <a:xfrm>
                <a:off x="2448" y="1104"/>
                <a:ext cx="614" cy="1700"/>
                <a:chOff x="2448" y="1104"/>
                <a:chExt cx="614" cy="1700"/>
              </a:xfrm>
            </p:grpSpPr>
            <p:sp>
              <p:nvSpPr>
                <p:cNvPr id="25657" name="Freeform 21"/>
                <p:cNvSpPr>
                  <a:spLocks/>
                </p:cNvSpPr>
                <p:nvPr/>
              </p:nvSpPr>
              <p:spPr bwMode="auto">
                <a:xfrm>
                  <a:off x="2516" y="2414"/>
                  <a:ext cx="537" cy="197"/>
                </a:xfrm>
                <a:custGeom>
                  <a:avLst/>
                  <a:gdLst>
                    <a:gd name="T0" fmla="*/ 0 w 1074"/>
                    <a:gd name="T1" fmla="*/ 6 h 394"/>
                    <a:gd name="T2" fmla="*/ 1 w 1074"/>
                    <a:gd name="T3" fmla="*/ 3 h 394"/>
                    <a:gd name="T4" fmla="*/ 5 w 1074"/>
                    <a:gd name="T5" fmla="*/ 2 h 394"/>
                    <a:gd name="T6" fmla="*/ 17 w 1074"/>
                    <a:gd name="T7" fmla="*/ 0 h 394"/>
                    <a:gd name="T8" fmla="*/ 18 w 1074"/>
                    <a:gd name="T9" fmla="*/ 0 h 394"/>
                    <a:gd name="T10" fmla="*/ 19 w 1074"/>
                    <a:gd name="T11" fmla="*/ 1 h 394"/>
                    <a:gd name="T12" fmla="*/ 22 w 1074"/>
                    <a:gd name="T13" fmla="*/ 1 h 394"/>
                    <a:gd name="T14" fmla="*/ 28 w 1074"/>
                    <a:gd name="T15" fmla="*/ 2 h 394"/>
                    <a:gd name="T16" fmla="*/ 33 w 1074"/>
                    <a:gd name="T17" fmla="*/ 3 h 394"/>
                    <a:gd name="T18" fmla="*/ 34 w 1074"/>
                    <a:gd name="T19" fmla="*/ 6 h 394"/>
                    <a:gd name="T20" fmla="*/ 34 w 1074"/>
                    <a:gd name="T21" fmla="*/ 7 h 394"/>
                    <a:gd name="T22" fmla="*/ 33 w 1074"/>
                    <a:gd name="T23" fmla="*/ 9 h 394"/>
                    <a:gd name="T24" fmla="*/ 28 w 1074"/>
                    <a:gd name="T25" fmla="*/ 11 h 394"/>
                    <a:gd name="T26" fmla="*/ 17 w 1074"/>
                    <a:gd name="T27" fmla="*/ 12 h 394"/>
                    <a:gd name="T28" fmla="*/ 5 w 1074"/>
                    <a:gd name="T29" fmla="*/ 11 h 394"/>
                    <a:gd name="T30" fmla="*/ 1 w 1074"/>
                    <a:gd name="T31" fmla="*/ 9 h 394"/>
                    <a:gd name="T32" fmla="*/ 0 w 1074"/>
                    <a:gd name="T33" fmla="*/ 6 h 3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4"/>
                    <a:gd name="T52" fmla="*/ 0 h 394"/>
                    <a:gd name="T53" fmla="*/ 1074 w 1074"/>
                    <a:gd name="T54" fmla="*/ 394 h 3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4" h="394">
                      <a:moveTo>
                        <a:pt x="0" y="198"/>
                      </a:moveTo>
                      <a:lnTo>
                        <a:pt x="45" y="113"/>
                      </a:lnTo>
                      <a:lnTo>
                        <a:pt x="167" y="49"/>
                      </a:lnTo>
                      <a:lnTo>
                        <a:pt x="537" y="0"/>
                      </a:lnTo>
                      <a:lnTo>
                        <a:pt x="585" y="0"/>
                      </a:lnTo>
                      <a:lnTo>
                        <a:pt x="635" y="1"/>
                      </a:lnTo>
                      <a:lnTo>
                        <a:pt x="733" y="11"/>
                      </a:lnTo>
                      <a:lnTo>
                        <a:pt x="906" y="48"/>
                      </a:lnTo>
                      <a:lnTo>
                        <a:pt x="1027" y="109"/>
                      </a:lnTo>
                      <a:lnTo>
                        <a:pt x="1074" y="198"/>
                      </a:lnTo>
                      <a:lnTo>
                        <a:pt x="1063" y="243"/>
                      </a:lnTo>
                      <a:lnTo>
                        <a:pt x="1030" y="283"/>
                      </a:lnTo>
                      <a:lnTo>
                        <a:pt x="908" y="344"/>
                      </a:lnTo>
                      <a:lnTo>
                        <a:pt x="537" y="394"/>
                      </a:lnTo>
                      <a:lnTo>
                        <a:pt x="169" y="346"/>
                      </a:lnTo>
                      <a:lnTo>
                        <a:pt x="48" y="286"/>
                      </a:lnTo>
                      <a:lnTo>
                        <a:pt x="0" y="198"/>
                      </a:lnTo>
                    </a:path>
                  </a:pathLst>
                </a:custGeom>
                <a:noFill/>
                <a:ln w="31750">
                  <a:solidFill>
                    <a:srgbClr val="C2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5658" name="Group 22"/>
                <p:cNvGrpSpPr>
                  <a:grpSpLocks/>
                </p:cNvGrpSpPr>
                <p:nvPr/>
              </p:nvGrpSpPr>
              <p:grpSpPr bwMode="auto">
                <a:xfrm>
                  <a:off x="2448" y="1104"/>
                  <a:ext cx="614" cy="1700"/>
                  <a:chOff x="2448" y="1104"/>
                  <a:chExt cx="614" cy="1700"/>
                </a:xfrm>
              </p:grpSpPr>
              <p:sp>
                <p:nvSpPr>
                  <p:cNvPr id="25660" name="Freeform 23"/>
                  <p:cNvSpPr>
                    <a:spLocks/>
                  </p:cNvSpPr>
                  <p:nvPr/>
                </p:nvSpPr>
                <p:spPr bwMode="auto">
                  <a:xfrm>
                    <a:off x="2516" y="2500"/>
                    <a:ext cx="536" cy="198"/>
                  </a:xfrm>
                  <a:custGeom>
                    <a:avLst/>
                    <a:gdLst>
                      <a:gd name="T0" fmla="*/ 0 w 1071"/>
                      <a:gd name="T1" fmla="*/ 6 h 397"/>
                      <a:gd name="T2" fmla="*/ 2 w 1071"/>
                      <a:gd name="T3" fmla="*/ 3 h 397"/>
                      <a:gd name="T4" fmla="*/ 6 w 1071"/>
                      <a:gd name="T5" fmla="*/ 1 h 397"/>
                      <a:gd name="T6" fmla="*/ 17 w 1071"/>
                      <a:gd name="T7" fmla="*/ 0 h 397"/>
                      <a:gd name="T8" fmla="*/ 19 w 1071"/>
                      <a:gd name="T9" fmla="*/ 0 h 397"/>
                      <a:gd name="T10" fmla="*/ 20 w 1071"/>
                      <a:gd name="T11" fmla="*/ 0 h 397"/>
                      <a:gd name="T12" fmla="*/ 23 w 1071"/>
                      <a:gd name="T13" fmla="*/ 0 h 397"/>
                      <a:gd name="T14" fmla="*/ 29 w 1071"/>
                      <a:gd name="T15" fmla="*/ 1 h 397"/>
                      <a:gd name="T16" fmla="*/ 32 w 1071"/>
                      <a:gd name="T17" fmla="*/ 3 h 397"/>
                      <a:gd name="T18" fmla="*/ 34 w 1071"/>
                      <a:gd name="T19" fmla="*/ 6 h 397"/>
                      <a:gd name="T20" fmla="*/ 34 w 1071"/>
                      <a:gd name="T21" fmla="*/ 7 h 397"/>
                      <a:gd name="T22" fmla="*/ 33 w 1071"/>
                      <a:gd name="T23" fmla="*/ 8 h 397"/>
                      <a:gd name="T24" fmla="*/ 29 w 1071"/>
                      <a:gd name="T25" fmla="*/ 10 h 397"/>
                      <a:gd name="T26" fmla="*/ 17 w 1071"/>
                      <a:gd name="T27" fmla="*/ 12 h 397"/>
                      <a:gd name="T28" fmla="*/ 6 w 1071"/>
                      <a:gd name="T29" fmla="*/ 10 h 397"/>
                      <a:gd name="T30" fmla="*/ 2 w 1071"/>
                      <a:gd name="T31" fmla="*/ 8 h 397"/>
                      <a:gd name="T32" fmla="*/ 0 w 1071"/>
                      <a:gd name="T33" fmla="*/ 6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1"/>
                      <a:gd name="T52" fmla="*/ 0 h 397"/>
                      <a:gd name="T53" fmla="*/ 1071 w 1071"/>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1" h="397">
                        <a:moveTo>
                          <a:pt x="0" y="199"/>
                        </a:moveTo>
                        <a:lnTo>
                          <a:pt x="45" y="113"/>
                        </a:lnTo>
                        <a:lnTo>
                          <a:pt x="167" y="50"/>
                        </a:lnTo>
                        <a:lnTo>
                          <a:pt x="535" y="0"/>
                        </a:lnTo>
                        <a:lnTo>
                          <a:pt x="582" y="0"/>
                        </a:lnTo>
                        <a:lnTo>
                          <a:pt x="633" y="1"/>
                        </a:lnTo>
                        <a:lnTo>
                          <a:pt x="731" y="11"/>
                        </a:lnTo>
                        <a:lnTo>
                          <a:pt x="903" y="49"/>
                        </a:lnTo>
                        <a:lnTo>
                          <a:pt x="1024" y="110"/>
                        </a:lnTo>
                        <a:lnTo>
                          <a:pt x="1071" y="199"/>
                        </a:lnTo>
                        <a:lnTo>
                          <a:pt x="1060" y="244"/>
                        </a:lnTo>
                        <a:lnTo>
                          <a:pt x="1026" y="284"/>
                        </a:lnTo>
                        <a:lnTo>
                          <a:pt x="905" y="347"/>
                        </a:lnTo>
                        <a:lnTo>
                          <a:pt x="536" y="397"/>
                        </a:lnTo>
                        <a:lnTo>
                          <a:pt x="169" y="348"/>
                        </a:lnTo>
                        <a:lnTo>
                          <a:pt x="48" y="287"/>
                        </a:lnTo>
                        <a:lnTo>
                          <a:pt x="0" y="199"/>
                        </a:lnTo>
                      </a:path>
                    </a:pathLst>
                  </a:custGeom>
                  <a:noFill/>
                  <a:ln w="31750">
                    <a:solidFill>
                      <a:srgbClr val="C2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1" name="Freeform 24"/>
                  <p:cNvSpPr>
                    <a:spLocks/>
                  </p:cNvSpPr>
                  <p:nvPr/>
                </p:nvSpPr>
                <p:spPr bwMode="auto">
                  <a:xfrm>
                    <a:off x="2448" y="1104"/>
                    <a:ext cx="606" cy="1700"/>
                  </a:xfrm>
                  <a:custGeom>
                    <a:avLst/>
                    <a:gdLst>
                      <a:gd name="T0" fmla="*/ 7 w 1213"/>
                      <a:gd name="T1" fmla="*/ 97 h 3399"/>
                      <a:gd name="T2" fmla="*/ 10 w 1213"/>
                      <a:gd name="T3" fmla="*/ 96 h 3399"/>
                      <a:gd name="T4" fmla="*/ 13 w 1213"/>
                      <a:gd name="T5" fmla="*/ 94 h 3399"/>
                      <a:gd name="T6" fmla="*/ 18 w 1213"/>
                      <a:gd name="T7" fmla="*/ 94 h 3399"/>
                      <a:gd name="T8" fmla="*/ 25 w 1213"/>
                      <a:gd name="T9" fmla="*/ 94 h 3399"/>
                      <a:gd name="T10" fmla="*/ 33 w 1213"/>
                      <a:gd name="T11" fmla="*/ 95 h 3399"/>
                      <a:gd name="T12" fmla="*/ 36 w 1213"/>
                      <a:gd name="T13" fmla="*/ 97 h 3399"/>
                      <a:gd name="T14" fmla="*/ 37 w 1213"/>
                      <a:gd name="T15" fmla="*/ 101 h 3399"/>
                      <a:gd name="T16" fmla="*/ 33 w 1213"/>
                      <a:gd name="T17" fmla="*/ 105 h 3399"/>
                      <a:gd name="T18" fmla="*/ 27 w 1213"/>
                      <a:gd name="T19" fmla="*/ 107 h 3399"/>
                      <a:gd name="T20" fmla="*/ 19 w 1213"/>
                      <a:gd name="T21" fmla="*/ 107 h 3399"/>
                      <a:gd name="T22" fmla="*/ 0 w 1213"/>
                      <a:gd name="T23" fmla="*/ 107 h 3399"/>
                      <a:gd name="T24" fmla="*/ 0 w 1213"/>
                      <a:gd name="T25" fmla="*/ 0 h 33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3"/>
                      <a:gd name="T40" fmla="*/ 0 h 3399"/>
                      <a:gd name="T41" fmla="*/ 1213 w 1213"/>
                      <a:gd name="T42" fmla="*/ 3399 h 33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3" h="3399">
                        <a:moveTo>
                          <a:pt x="235" y="3103"/>
                        </a:moveTo>
                        <a:lnTo>
                          <a:pt x="325" y="3054"/>
                        </a:lnTo>
                        <a:lnTo>
                          <a:pt x="422" y="3007"/>
                        </a:lnTo>
                        <a:lnTo>
                          <a:pt x="582" y="2985"/>
                        </a:lnTo>
                        <a:lnTo>
                          <a:pt x="806" y="2985"/>
                        </a:lnTo>
                        <a:lnTo>
                          <a:pt x="1056" y="3032"/>
                        </a:lnTo>
                        <a:lnTo>
                          <a:pt x="1181" y="3100"/>
                        </a:lnTo>
                        <a:lnTo>
                          <a:pt x="1213" y="3213"/>
                        </a:lnTo>
                        <a:lnTo>
                          <a:pt x="1056" y="3354"/>
                        </a:lnTo>
                        <a:lnTo>
                          <a:pt x="867" y="3399"/>
                        </a:lnTo>
                        <a:lnTo>
                          <a:pt x="616" y="3399"/>
                        </a:lnTo>
                        <a:lnTo>
                          <a:pt x="0" y="3399"/>
                        </a:lnTo>
                        <a:lnTo>
                          <a:pt x="0" y="0"/>
                        </a:lnTo>
                      </a:path>
                    </a:pathLst>
                  </a:custGeom>
                  <a:noFill/>
                  <a:ln w="31750">
                    <a:solidFill>
                      <a:srgbClr val="C2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2" name="Freeform 25"/>
                  <p:cNvSpPr>
                    <a:spLocks/>
                  </p:cNvSpPr>
                  <p:nvPr/>
                </p:nvSpPr>
                <p:spPr bwMode="auto">
                  <a:xfrm>
                    <a:off x="2528" y="2240"/>
                    <a:ext cx="534" cy="196"/>
                  </a:xfrm>
                  <a:custGeom>
                    <a:avLst/>
                    <a:gdLst>
                      <a:gd name="T0" fmla="*/ 0 w 1068"/>
                      <a:gd name="T1" fmla="*/ 6 h 392"/>
                      <a:gd name="T2" fmla="*/ 1 w 1068"/>
                      <a:gd name="T3" fmla="*/ 3 h 392"/>
                      <a:gd name="T4" fmla="*/ 5 w 1068"/>
                      <a:gd name="T5" fmla="*/ 2 h 392"/>
                      <a:gd name="T6" fmla="*/ 17 w 1068"/>
                      <a:gd name="T7" fmla="*/ 0 h 392"/>
                      <a:gd name="T8" fmla="*/ 18 w 1068"/>
                      <a:gd name="T9" fmla="*/ 0 h 392"/>
                      <a:gd name="T10" fmla="*/ 19 w 1068"/>
                      <a:gd name="T11" fmla="*/ 1 h 392"/>
                      <a:gd name="T12" fmla="*/ 22 w 1068"/>
                      <a:gd name="T13" fmla="*/ 1 h 392"/>
                      <a:gd name="T14" fmla="*/ 28 w 1068"/>
                      <a:gd name="T15" fmla="*/ 2 h 392"/>
                      <a:gd name="T16" fmla="*/ 31 w 1068"/>
                      <a:gd name="T17" fmla="*/ 3 h 392"/>
                      <a:gd name="T18" fmla="*/ 33 w 1068"/>
                      <a:gd name="T19" fmla="*/ 6 h 392"/>
                      <a:gd name="T20" fmla="*/ 33 w 1068"/>
                      <a:gd name="T21" fmla="*/ 7 h 392"/>
                      <a:gd name="T22" fmla="*/ 32 w 1068"/>
                      <a:gd name="T23" fmla="*/ 9 h 392"/>
                      <a:gd name="T24" fmla="*/ 28 w 1068"/>
                      <a:gd name="T25" fmla="*/ 11 h 392"/>
                      <a:gd name="T26" fmla="*/ 17 w 1068"/>
                      <a:gd name="T27" fmla="*/ 12 h 392"/>
                      <a:gd name="T28" fmla="*/ 5 w 1068"/>
                      <a:gd name="T29" fmla="*/ 11 h 392"/>
                      <a:gd name="T30" fmla="*/ 1 w 1068"/>
                      <a:gd name="T31" fmla="*/ 9 h 392"/>
                      <a:gd name="T32" fmla="*/ 0 w 1068"/>
                      <a:gd name="T33" fmla="*/ 6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8"/>
                      <a:gd name="T52" fmla="*/ 0 h 392"/>
                      <a:gd name="T53" fmla="*/ 1068 w 1068"/>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8" h="392">
                        <a:moveTo>
                          <a:pt x="0" y="193"/>
                        </a:moveTo>
                        <a:lnTo>
                          <a:pt x="45" y="110"/>
                        </a:lnTo>
                        <a:lnTo>
                          <a:pt x="166" y="49"/>
                        </a:lnTo>
                        <a:lnTo>
                          <a:pt x="534" y="0"/>
                        </a:lnTo>
                        <a:lnTo>
                          <a:pt x="581" y="0"/>
                        </a:lnTo>
                        <a:lnTo>
                          <a:pt x="631" y="1"/>
                        </a:lnTo>
                        <a:lnTo>
                          <a:pt x="729" y="11"/>
                        </a:lnTo>
                        <a:lnTo>
                          <a:pt x="901" y="46"/>
                        </a:lnTo>
                        <a:lnTo>
                          <a:pt x="1021" y="106"/>
                        </a:lnTo>
                        <a:lnTo>
                          <a:pt x="1068" y="193"/>
                        </a:lnTo>
                        <a:lnTo>
                          <a:pt x="1057" y="239"/>
                        </a:lnTo>
                        <a:lnTo>
                          <a:pt x="1024" y="279"/>
                        </a:lnTo>
                        <a:lnTo>
                          <a:pt x="902" y="342"/>
                        </a:lnTo>
                        <a:lnTo>
                          <a:pt x="535" y="392"/>
                        </a:lnTo>
                        <a:lnTo>
                          <a:pt x="167" y="342"/>
                        </a:lnTo>
                        <a:lnTo>
                          <a:pt x="47" y="281"/>
                        </a:lnTo>
                        <a:lnTo>
                          <a:pt x="0" y="193"/>
                        </a:lnTo>
                      </a:path>
                    </a:pathLst>
                  </a:custGeom>
                  <a:noFill/>
                  <a:ln w="31750">
                    <a:solidFill>
                      <a:srgbClr val="C2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659" name="Freeform 26"/>
                <p:cNvSpPr>
                  <a:spLocks/>
                </p:cNvSpPr>
                <p:nvPr/>
              </p:nvSpPr>
              <p:spPr bwMode="auto">
                <a:xfrm>
                  <a:off x="2530" y="1116"/>
                  <a:ext cx="515" cy="1230"/>
                </a:xfrm>
                <a:custGeom>
                  <a:avLst/>
                  <a:gdLst>
                    <a:gd name="T0" fmla="*/ 0 w 1029"/>
                    <a:gd name="T1" fmla="*/ 74 h 2462"/>
                    <a:gd name="T2" fmla="*/ 9 w 1029"/>
                    <a:gd name="T3" fmla="*/ 76 h 2462"/>
                    <a:gd name="T4" fmla="*/ 14 w 1029"/>
                    <a:gd name="T5" fmla="*/ 76 h 2462"/>
                    <a:gd name="T6" fmla="*/ 17 w 1029"/>
                    <a:gd name="T7" fmla="*/ 76 h 2462"/>
                    <a:gd name="T8" fmla="*/ 19 w 1029"/>
                    <a:gd name="T9" fmla="*/ 76 h 2462"/>
                    <a:gd name="T10" fmla="*/ 25 w 1029"/>
                    <a:gd name="T11" fmla="*/ 76 h 2462"/>
                    <a:gd name="T12" fmla="*/ 30 w 1029"/>
                    <a:gd name="T13" fmla="*/ 76 h 2462"/>
                    <a:gd name="T14" fmla="*/ 32 w 1029"/>
                    <a:gd name="T15" fmla="*/ 73 h 2462"/>
                    <a:gd name="T16" fmla="*/ 33 w 1029"/>
                    <a:gd name="T17" fmla="*/ 70 h 2462"/>
                    <a:gd name="T18" fmla="*/ 32 w 1029"/>
                    <a:gd name="T19" fmla="*/ 68 h 2462"/>
                    <a:gd name="T20" fmla="*/ 31 w 1029"/>
                    <a:gd name="T21" fmla="*/ 67 h 2462"/>
                    <a:gd name="T22" fmla="*/ 28 w 1029"/>
                    <a:gd name="T23" fmla="*/ 66 h 2462"/>
                    <a:gd name="T24" fmla="*/ 24 w 1029"/>
                    <a:gd name="T25" fmla="*/ 65 h 2462"/>
                    <a:gd name="T26" fmla="*/ 19 w 1029"/>
                    <a:gd name="T27" fmla="*/ 65 h 2462"/>
                    <a:gd name="T28" fmla="*/ 16 w 1029"/>
                    <a:gd name="T29" fmla="*/ 65 h 2462"/>
                    <a:gd name="T30" fmla="*/ 16 w 1029"/>
                    <a:gd name="T31" fmla="*/ 0 h 24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9"/>
                    <a:gd name="T49" fmla="*/ 0 h 2462"/>
                    <a:gd name="T50" fmla="*/ 1029 w 1029"/>
                    <a:gd name="T51" fmla="*/ 2462 h 24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9" h="2462">
                      <a:moveTo>
                        <a:pt x="0" y="2390"/>
                      </a:moveTo>
                      <a:lnTo>
                        <a:pt x="270" y="2459"/>
                      </a:lnTo>
                      <a:lnTo>
                        <a:pt x="429" y="2462"/>
                      </a:lnTo>
                      <a:lnTo>
                        <a:pt x="514" y="2462"/>
                      </a:lnTo>
                      <a:lnTo>
                        <a:pt x="588" y="2459"/>
                      </a:lnTo>
                      <a:lnTo>
                        <a:pt x="777" y="2452"/>
                      </a:lnTo>
                      <a:lnTo>
                        <a:pt x="934" y="2435"/>
                      </a:lnTo>
                      <a:lnTo>
                        <a:pt x="994" y="2342"/>
                      </a:lnTo>
                      <a:lnTo>
                        <a:pt x="1029" y="2251"/>
                      </a:lnTo>
                      <a:lnTo>
                        <a:pt x="1007" y="2201"/>
                      </a:lnTo>
                      <a:lnTo>
                        <a:pt x="966" y="2158"/>
                      </a:lnTo>
                      <a:lnTo>
                        <a:pt x="872" y="2134"/>
                      </a:lnTo>
                      <a:lnTo>
                        <a:pt x="746" y="2112"/>
                      </a:lnTo>
                      <a:lnTo>
                        <a:pt x="588" y="2090"/>
                      </a:lnTo>
                      <a:lnTo>
                        <a:pt x="492" y="2090"/>
                      </a:lnTo>
                      <a:lnTo>
                        <a:pt x="492" y="0"/>
                      </a:lnTo>
                    </a:path>
                  </a:pathLst>
                </a:custGeom>
                <a:noFill/>
                <a:ln w="31750">
                  <a:solidFill>
                    <a:srgbClr val="C2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5653" name="Oval 27"/>
            <p:cNvSpPr>
              <a:spLocks noChangeArrowheads="1"/>
            </p:cNvSpPr>
            <p:nvPr/>
          </p:nvSpPr>
          <p:spPr bwMode="auto">
            <a:xfrm>
              <a:off x="2748" y="1070"/>
              <a:ext cx="74" cy="49"/>
            </a:xfrm>
            <a:prstGeom prst="ellipse">
              <a:avLst/>
            </a:prstGeom>
            <a:solidFill>
              <a:srgbClr val="C20000"/>
            </a:solidFill>
            <a:ln w="31750">
              <a:solidFill>
                <a:srgbClr val="C20000"/>
              </a:solidFill>
              <a:round/>
              <a:headEnd/>
              <a:tailEnd/>
            </a:ln>
          </p:spPr>
          <p:txBody>
            <a:bodyPr/>
            <a:lstStyle/>
            <a:p>
              <a:endParaRPr lang="en-US"/>
            </a:p>
          </p:txBody>
        </p:sp>
        <p:sp>
          <p:nvSpPr>
            <p:cNvPr id="25654" name="Oval 28"/>
            <p:cNvSpPr>
              <a:spLocks noChangeArrowheads="1"/>
            </p:cNvSpPr>
            <p:nvPr/>
          </p:nvSpPr>
          <p:spPr bwMode="auto">
            <a:xfrm>
              <a:off x="2402" y="1070"/>
              <a:ext cx="76" cy="49"/>
            </a:xfrm>
            <a:prstGeom prst="ellipse">
              <a:avLst/>
            </a:prstGeom>
            <a:solidFill>
              <a:srgbClr val="C20000"/>
            </a:solidFill>
            <a:ln w="31750">
              <a:solidFill>
                <a:srgbClr val="C20000"/>
              </a:solidFill>
              <a:round/>
              <a:headEnd/>
              <a:tailEnd/>
            </a:ln>
          </p:spPr>
          <p:txBody>
            <a:bodyPr/>
            <a:lstStyle/>
            <a:p>
              <a:endParaRPr lang="en-US"/>
            </a:p>
          </p:txBody>
        </p:sp>
      </p:grpSp>
      <p:grpSp>
        <p:nvGrpSpPr>
          <p:cNvPr id="10" name="Group 29"/>
          <p:cNvGrpSpPr>
            <a:grpSpLocks/>
          </p:cNvGrpSpPr>
          <p:nvPr/>
        </p:nvGrpSpPr>
        <p:grpSpPr bwMode="auto">
          <a:xfrm>
            <a:off x="2667000" y="2514600"/>
            <a:ext cx="3354388" cy="2879725"/>
            <a:chOff x="1719" y="1596"/>
            <a:chExt cx="2113" cy="1814"/>
          </a:xfrm>
        </p:grpSpPr>
        <p:sp>
          <p:nvSpPr>
            <p:cNvPr id="25638" name="Freeform 30"/>
            <p:cNvSpPr>
              <a:spLocks/>
            </p:cNvSpPr>
            <p:nvPr/>
          </p:nvSpPr>
          <p:spPr bwMode="auto">
            <a:xfrm>
              <a:off x="1719" y="1604"/>
              <a:ext cx="1065" cy="1806"/>
            </a:xfrm>
            <a:custGeom>
              <a:avLst/>
              <a:gdLst>
                <a:gd name="T0" fmla="*/ 0 w 2130"/>
                <a:gd name="T1" fmla="*/ 56 h 3613"/>
                <a:gd name="T2" fmla="*/ 1 w 2130"/>
                <a:gd name="T3" fmla="*/ 43 h 3613"/>
                <a:gd name="T4" fmla="*/ 2 w 2130"/>
                <a:gd name="T5" fmla="*/ 31 h 3613"/>
                <a:gd name="T6" fmla="*/ 6 w 2130"/>
                <a:gd name="T7" fmla="*/ 22 h 3613"/>
                <a:gd name="T8" fmla="*/ 10 w 2130"/>
                <a:gd name="T9" fmla="*/ 14 h 3613"/>
                <a:gd name="T10" fmla="*/ 15 w 2130"/>
                <a:gd name="T11" fmla="*/ 7 h 3613"/>
                <a:gd name="T12" fmla="*/ 21 w 2130"/>
                <a:gd name="T13" fmla="*/ 3 h 3613"/>
                <a:gd name="T14" fmla="*/ 26 w 2130"/>
                <a:gd name="T15" fmla="*/ 0 h 3613"/>
                <a:gd name="T16" fmla="*/ 33 w 2130"/>
                <a:gd name="T17" fmla="*/ 0 h 3613"/>
                <a:gd name="T18" fmla="*/ 36 w 2130"/>
                <a:gd name="T19" fmla="*/ 0 h 3613"/>
                <a:gd name="T20" fmla="*/ 39 w 2130"/>
                <a:gd name="T21" fmla="*/ 0 h 3613"/>
                <a:gd name="T22" fmla="*/ 45 w 2130"/>
                <a:gd name="T23" fmla="*/ 3 h 3613"/>
                <a:gd name="T24" fmla="*/ 51 w 2130"/>
                <a:gd name="T25" fmla="*/ 7 h 3613"/>
                <a:gd name="T26" fmla="*/ 56 w 2130"/>
                <a:gd name="T27" fmla="*/ 14 h 3613"/>
                <a:gd name="T28" fmla="*/ 60 w 2130"/>
                <a:gd name="T29" fmla="*/ 22 h 3613"/>
                <a:gd name="T30" fmla="*/ 63 w 2130"/>
                <a:gd name="T31" fmla="*/ 31 h 3613"/>
                <a:gd name="T32" fmla="*/ 66 w 2130"/>
                <a:gd name="T33" fmla="*/ 43 h 3613"/>
                <a:gd name="T34" fmla="*/ 67 w 2130"/>
                <a:gd name="T35" fmla="*/ 56 h 3613"/>
                <a:gd name="T36" fmla="*/ 67 w 2130"/>
                <a:gd name="T37" fmla="*/ 63 h 3613"/>
                <a:gd name="T38" fmla="*/ 66 w 2130"/>
                <a:gd name="T39" fmla="*/ 69 h 3613"/>
                <a:gd name="T40" fmla="*/ 63 w 2130"/>
                <a:gd name="T41" fmla="*/ 81 h 3613"/>
                <a:gd name="T42" fmla="*/ 60 w 2130"/>
                <a:gd name="T43" fmla="*/ 90 h 3613"/>
                <a:gd name="T44" fmla="*/ 56 w 2130"/>
                <a:gd name="T45" fmla="*/ 98 h 3613"/>
                <a:gd name="T46" fmla="*/ 51 w 2130"/>
                <a:gd name="T47" fmla="*/ 104 h 3613"/>
                <a:gd name="T48" fmla="*/ 45 w 2130"/>
                <a:gd name="T49" fmla="*/ 109 h 3613"/>
                <a:gd name="T50" fmla="*/ 39 w 2130"/>
                <a:gd name="T51" fmla="*/ 112 h 3613"/>
                <a:gd name="T52" fmla="*/ 33 w 2130"/>
                <a:gd name="T53" fmla="*/ 112 h 3613"/>
                <a:gd name="T54" fmla="*/ 27 w 2130"/>
                <a:gd name="T55" fmla="*/ 112 h 3613"/>
                <a:gd name="T56" fmla="*/ 21 w 2130"/>
                <a:gd name="T57" fmla="*/ 109 h 3613"/>
                <a:gd name="T58" fmla="*/ 15 w 2130"/>
                <a:gd name="T59" fmla="*/ 105 h 3613"/>
                <a:gd name="T60" fmla="*/ 10 w 2130"/>
                <a:gd name="T61" fmla="*/ 98 h 3613"/>
                <a:gd name="T62" fmla="*/ 6 w 2130"/>
                <a:gd name="T63" fmla="*/ 90 h 3613"/>
                <a:gd name="T64" fmla="*/ 2 w 2130"/>
                <a:gd name="T65" fmla="*/ 81 h 3613"/>
                <a:gd name="T66" fmla="*/ 1 w 2130"/>
                <a:gd name="T67" fmla="*/ 69 h 3613"/>
                <a:gd name="T68" fmla="*/ 0 w 2130"/>
                <a:gd name="T69" fmla="*/ 56 h 36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30"/>
                <a:gd name="T106" fmla="*/ 0 h 3613"/>
                <a:gd name="T107" fmla="*/ 2130 w 2130"/>
                <a:gd name="T108" fmla="*/ 3613 h 36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30" h="3613">
                  <a:moveTo>
                    <a:pt x="0" y="1807"/>
                  </a:moveTo>
                  <a:lnTo>
                    <a:pt x="22" y="1384"/>
                  </a:lnTo>
                  <a:lnTo>
                    <a:pt x="91" y="1016"/>
                  </a:lnTo>
                  <a:lnTo>
                    <a:pt x="195" y="706"/>
                  </a:lnTo>
                  <a:lnTo>
                    <a:pt x="332" y="452"/>
                  </a:lnTo>
                  <a:lnTo>
                    <a:pt x="492" y="254"/>
                  </a:lnTo>
                  <a:lnTo>
                    <a:pt x="672" y="113"/>
                  </a:lnTo>
                  <a:lnTo>
                    <a:pt x="863" y="29"/>
                  </a:lnTo>
                  <a:lnTo>
                    <a:pt x="1065" y="0"/>
                  </a:lnTo>
                  <a:lnTo>
                    <a:pt x="1162" y="6"/>
                  </a:lnTo>
                  <a:lnTo>
                    <a:pt x="1262" y="27"/>
                  </a:lnTo>
                  <a:lnTo>
                    <a:pt x="1454" y="113"/>
                  </a:lnTo>
                  <a:lnTo>
                    <a:pt x="1634" y="253"/>
                  </a:lnTo>
                  <a:lnTo>
                    <a:pt x="1796" y="452"/>
                  </a:lnTo>
                  <a:lnTo>
                    <a:pt x="1932" y="705"/>
                  </a:lnTo>
                  <a:lnTo>
                    <a:pt x="2037" y="1016"/>
                  </a:lnTo>
                  <a:lnTo>
                    <a:pt x="2105" y="1383"/>
                  </a:lnTo>
                  <a:lnTo>
                    <a:pt x="2130" y="1807"/>
                  </a:lnTo>
                  <a:lnTo>
                    <a:pt x="2125" y="2023"/>
                  </a:lnTo>
                  <a:lnTo>
                    <a:pt x="2107" y="2229"/>
                  </a:lnTo>
                  <a:lnTo>
                    <a:pt x="2039" y="2596"/>
                  </a:lnTo>
                  <a:lnTo>
                    <a:pt x="1934" y="2906"/>
                  </a:lnTo>
                  <a:lnTo>
                    <a:pt x="1797" y="3161"/>
                  </a:lnTo>
                  <a:lnTo>
                    <a:pt x="1637" y="3358"/>
                  </a:lnTo>
                  <a:lnTo>
                    <a:pt x="1457" y="3500"/>
                  </a:lnTo>
                  <a:lnTo>
                    <a:pt x="1266" y="3584"/>
                  </a:lnTo>
                  <a:lnTo>
                    <a:pt x="1065" y="3613"/>
                  </a:lnTo>
                  <a:lnTo>
                    <a:pt x="867" y="3586"/>
                  </a:lnTo>
                  <a:lnTo>
                    <a:pt x="675" y="3501"/>
                  </a:lnTo>
                  <a:lnTo>
                    <a:pt x="495" y="3360"/>
                  </a:lnTo>
                  <a:lnTo>
                    <a:pt x="333" y="3162"/>
                  </a:lnTo>
                  <a:lnTo>
                    <a:pt x="197" y="2908"/>
                  </a:lnTo>
                  <a:lnTo>
                    <a:pt x="92" y="2597"/>
                  </a:lnTo>
                  <a:lnTo>
                    <a:pt x="24" y="2231"/>
                  </a:lnTo>
                  <a:lnTo>
                    <a:pt x="0" y="1807"/>
                  </a:ln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9" name="Freeform 31"/>
            <p:cNvSpPr>
              <a:spLocks/>
            </p:cNvSpPr>
            <p:nvPr/>
          </p:nvSpPr>
          <p:spPr bwMode="auto">
            <a:xfrm>
              <a:off x="1810" y="1865"/>
              <a:ext cx="47" cy="78"/>
            </a:xfrm>
            <a:custGeom>
              <a:avLst/>
              <a:gdLst>
                <a:gd name="T0" fmla="*/ 0 w 93"/>
                <a:gd name="T1" fmla="*/ 4 h 158"/>
                <a:gd name="T2" fmla="*/ 3 w 93"/>
                <a:gd name="T3" fmla="*/ 0 h 158"/>
                <a:gd name="T4" fmla="*/ 3 w 93"/>
                <a:gd name="T5" fmla="*/ 4 h 158"/>
                <a:gd name="T6" fmla="*/ 0 w 93"/>
                <a:gd name="T7" fmla="*/ 4 h 158"/>
                <a:gd name="T8" fmla="*/ 0 60000 65536"/>
                <a:gd name="T9" fmla="*/ 0 60000 65536"/>
                <a:gd name="T10" fmla="*/ 0 60000 65536"/>
                <a:gd name="T11" fmla="*/ 0 60000 65536"/>
                <a:gd name="T12" fmla="*/ 0 w 93"/>
                <a:gd name="T13" fmla="*/ 0 h 158"/>
                <a:gd name="T14" fmla="*/ 93 w 93"/>
                <a:gd name="T15" fmla="*/ 158 h 158"/>
              </a:gdLst>
              <a:ahLst/>
              <a:cxnLst>
                <a:cxn ang="T8">
                  <a:pos x="T0" y="T1"/>
                </a:cxn>
                <a:cxn ang="T9">
                  <a:pos x="T2" y="T3"/>
                </a:cxn>
                <a:cxn ang="T10">
                  <a:pos x="T4" y="T5"/>
                </a:cxn>
                <a:cxn ang="T11">
                  <a:pos x="T6" y="T7"/>
                </a:cxn>
              </a:cxnLst>
              <a:rect l="T12" t="T13" r="T14" b="T15"/>
              <a:pathLst>
                <a:path w="93" h="158">
                  <a:moveTo>
                    <a:pt x="0" y="130"/>
                  </a:moveTo>
                  <a:lnTo>
                    <a:pt x="93" y="0"/>
                  </a:lnTo>
                  <a:lnTo>
                    <a:pt x="73" y="158"/>
                  </a:lnTo>
                  <a:lnTo>
                    <a:pt x="0" y="130"/>
                  </a:lnTo>
                  <a:close/>
                </a:path>
              </a:pathLst>
            </a:custGeom>
            <a:solidFill>
              <a:srgbClr val="0000FF"/>
            </a:solidFill>
            <a:ln w="20638">
              <a:solidFill>
                <a:srgbClr val="0000FF"/>
              </a:solidFill>
              <a:round/>
              <a:headEnd/>
              <a:tailEnd/>
            </a:ln>
          </p:spPr>
          <p:txBody>
            <a:bodyPr/>
            <a:lstStyle/>
            <a:p>
              <a:endParaRPr lang="en-US"/>
            </a:p>
          </p:txBody>
        </p:sp>
        <p:sp>
          <p:nvSpPr>
            <p:cNvPr id="25640" name="Freeform 32"/>
            <p:cNvSpPr>
              <a:spLocks/>
            </p:cNvSpPr>
            <p:nvPr/>
          </p:nvSpPr>
          <p:spPr bwMode="auto">
            <a:xfrm>
              <a:off x="2597" y="3141"/>
              <a:ext cx="55" cy="76"/>
            </a:xfrm>
            <a:custGeom>
              <a:avLst/>
              <a:gdLst>
                <a:gd name="T0" fmla="*/ 4 w 109"/>
                <a:gd name="T1" fmla="*/ 1 h 152"/>
                <a:gd name="T2" fmla="*/ 0 w 109"/>
                <a:gd name="T3" fmla="*/ 5 h 152"/>
                <a:gd name="T4" fmla="*/ 2 w 109"/>
                <a:gd name="T5" fmla="*/ 0 h 152"/>
                <a:gd name="T6" fmla="*/ 4 w 109"/>
                <a:gd name="T7" fmla="*/ 1 h 152"/>
                <a:gd name="T8" fmla="*/ 0 60000 65536"/>
                <a:gd name="T9" fmla="*/ 0 60000 65536"/>
                <a:gd name="T10" fmla="*/ 0 60000 65536"/>
                <a:gd name="T11" fmla="*/ 0 60000 65536"/>
                <a:gd name="T12" fmla="*/ 0 w 109"/>
                <a:gd name="T13" fmla="*/ 0 h 152"/>
                <a:gd name="T14" fmla="*/ 109 w 109"/>
                <a:gd name="T15" fmla="*/ 152 h 152"/>
              </a:gdLst>
              <a:ahLst/>
              <a:cxnLst>
                <a:cxn ang="T8">
                  <a:pos x="T0" y="T1"/>
                </a:cxn>
                <a:cxn ang="T9">
                  <a:pos x="T2" y="T3"/>
                </a:cxn>
                <a:cxn ang="T10">
                  <a:pos x="T4" y="T5"/>
                </a:cxn>
                <a:cxn ang="T11">
                  <a:pos x="T6" y="T7"/>
                </a:cxn>
              </a:cxnLst>
              <a:rect l="T12" t="T13" r="T14" b="T15"/>
              <a:pathLst>
                <a:path w="109" h="152">
                  <a:moveTo>
                    <a:pt x="109" y="38"/>
                  </a:moveTo>
                  <a:lnTo>
                    <a:pt x="0" y="152"/>
                  </a:lnTo>
                  <a:lnTo>
                    <a:pt x="42" y="0"/>
                  </a:lnTo>
                  <a:lnTo>
                    <a:pt x="109" y="38"/>
                  </a:lnTo>
                  <a:close/>
                </a:path>
              </a:pathLst>
            </a:custGeom>
            <a:solidFill>
              <a:srgbClr val="0000FF"/>
            </a:solidFill>
            <a:ln w="20638">
              <a:solidFill>
                <a:srgbClr val="0000FF"/>
              </a:solidFill>
              <a:round/>
              <a:headEnd/>
              <a:tailEnd/>
            </a:ln>
          </p:spPr>
          <p:txBody>
            <a:bodyPr/>
            <a:lstStyle/>
            <a:p>
              <a:endParaRPr lang="en-US"/>
            </a:p>
          </p:txBody>
        </p:sp>
        <p:sp>
          <p:nvSpPr>
            <p:cNvPr id="25641" name="Freeform 33"/>
            <p:cNvSpPr>
              <a:spLocks/>
            </p:cNvSpPr>
            <p:nvPr/>
          </p:nvSpPr>
          <p:spPr bwMode="auto">
            <a:xfrm>
              <a:off x="1726" y="2755"/>
              <a:ext cx="38" cy="78"/>
            </a:xfrm>
            <a:custGeom>
              <a:avLst/>
              <a:gdLst>
                <a:gd name="T0" fmla="*/ 0 w 76"/>
                <a:gd name="T1" fmla="*/ 4 h 157"/>
                <a:gd name="T2" fmla="*/ 1 w 76"/>
                <a:gd name="T3" fmla="*/ 0 h 157"/>
                <a:gd name="T4" fmla="*/ 2 w 76"/>
                <a:gd name="T5" fmla="*/ 4 h 157"/>
                <a:gd name="T6" fmla="*/ 0 w 76"/>
                <a:gd name="T7" fmla="*/ 4 h 157"/>
                <a:gd name="T8" fmla="*/ 0 60000 65536"/>
                <a:gd name="T9" fmla="*/ 0 60000 65536"/>
                <a:gd name="T10" fmla="*/ 0 60000 65536"/>
                <a:gd name="T11" fmla="*/ 0 60000 65536"/>
                <a:gd name="T12" fmla="*/ 0 w 76"/>
                <a:gd name="T13" fmla="*/ 0 h 157"/>
                <a:gd name="T14" fmla="*/ 76 w 76"/>
                <a:gd name="T15" fmla="*/ 157 h 157"/>
              </a:gdLst>
              <a:ahLst/>
              <a:cxnLst>
                <a:cxn ang="T8">
                  <a:pos x="T0" y="T1"/>
                </a:cxn>
                <a:cxn ang="T9">
                  <a:pos x="T2" y="T3"/>
                </a:cxn>
                <a:cxn ang="T10">
                  <a:pos x="T4" y="T5"/>
                </a:cxn>
                <a:cxn ang="T11">
                  <a:pos x="T6" y="T7"/>
                </a:cxn>
              </a:cxnLst>
              <a:rect l="T12" t="T13" r="T14" b="T15"/>
              <a:pathLst>
                <a:path w="76" h="157">
                  <a:moveTo>
                    <a:pt x="0" y="157"/>
                  </a:moveTo>
                  <a:lnTo>
                    <a:pt x="15" y="0"/>
                  </a:lnTo>
                  <a:lnTo>
                    <a:pt x="76" y="146"/>
                  </a:lnTo>
                  <a:lnTo>
                    <a:pt x="0" y="157"/>
                  </a:lnTo>
                  <a:close/>
                </a:path>
              </a:pathLst>
            </a:custGeom>
            <a:solidFill>
              <a:srgbClr val="0000FF"/>
            </a:solidFill>
            <a:ln w="20638">
              <a:solidFill>
                <a:srgbClr val="0000FF"/>
              </a:solidFill>
              <a:round/>
              <a:headEnd/>
              <a:tailEnd/>
            </a:ln>
          </p:spPr>
          <p:txBody>
            <a:bodyPr/>
            <a:lstStyle/>
            <a:p>
              <a:endParaRPr lang="en-US"/>
            </a:p>
          </p:txBody>
        </p:sp>
        <p:sp>
          <p:nvSpPr>
            <p:cNvPr id="25642" name="Freeform 34"/>
            <p:cNvSpPr>
              <a:spLocks/>
            </p:cNvSpPr>
            <p:nvPr/>
          </p:nvSpPr>
          <p:spPr bwMode="auto">
            <a:xfrm>
              <a:off x="2768" y="1596"/>
              <a:ext cx="1064" cy="1807"/>
            </a:xfrm>
            <a:custGeom>
              <a:avLst/>
              <a:gdLst>
                <a:gd name="T0" fmla="*/ 67 w 2128"/>
                <a:gd name="T1" fmla="*/ 57 h 3613"/>
                <a:gd name="T2" fmla="*/ 67 w 2128"/>
                <a:gd name="T3" fmla="*/ 50 h 3613"/>
                <a:gd name="T4" fmla="*/ 66 w 2128"/>
                <a:gd name="T5" fmla="*/ 44 h 3613"/>
                <a:gd name="T6" fmla="*/ 63 w 2128"/>
                <a:gd name="T7" fmla="*/ 32 h 3613"/>
                <a:gd name="T8" fmla="*/ 60 w 2128"/>
                <a:gd name="T9" fmla="*/ 23 h 3613"/>
                <a:gd name="T10" fmla="*/ 56 w 2128"/>
                <a:gd name="T11" fmla="*/ 15 h 3613"/>
                <a:gd name="T12" fmla="*/ 51 w 2128"/>
                <a:gd name="T13" fmla="*/ 8 h 3613"/>
                <a:gd name="T14" fmla="*/ 45 w 2128"/>
                <a:gd name="T15" fmla="*/ 4 h 3613"/>
                <a:gd name="T16" fmla="*/ 39 w 2128"/>
                <a:gd name="T17" fmla="*/ 1 h 3613"/>
                <a:gd name="T18" fmla="*/ 33 w 2128"/>
                <a:gd name="T19" fmla="*/ 0 h 3613"/>
                <a:gd name="T20" fmla="*/ 30 w 2128"/>
                <a:gd name="T21" fmla="*/ 1 h 3613"/>
                <a:gd name="T22" fmla="*/ 27 w 2128"/>
                <a:gd name="T23" fmla="*/ 1 h 3613"/>
                <a:gd name="T24" fmla="*/ 21 w 2128"/>
                <a:gd name="T25" fmla="*/ 4 h 3613"/>
                <a:gd name="T26" fmla="*/ 15 w 2128"/>
                <a:gd name="T27" fmla="*/ 8 h 3613"/>
                <a:gd name="T28" fmla="*/ 10 w 2128"/>
                <a:gd name="T29" fmla="*/ 15 h 3613"/>
                <a:gd name="T30" fmla="*/ 6 w 2128"/>
                <a:gd name="T31" fmla="*/ 23 h 3613"/>
                <a:gd name="T32" fmla="*/ 2 w 2128"/>
                <a:gd name="T33" fmla="*/ 32 h 3613"/>
                <a:gd name="T34" fmla="*/ 1 w 2128"/>
                <a:gd name="T35" fmla="*/ 44 h 3613"/>
                <a:gd name="T36" fmla="*/ 0 w 2128"/>
                <a:gd name="T37" fmla="*/ 57 h 3613"/>
                <a:gd name="T38" fmla="*/ 1 w 2128"/>
                <a:gd name="T39" fmla="*/ 70 h 3613"/>
                <a:gd name="T40" fmla="*/ 2 w 2128"/>
                <a:gd name="T41" fmla="*/ 82 h 3613"/>
                <a:gd name="T42" fmla="*/ 6 w 2128"/>
                <a:gd name="T43" fmla="*/ 91 h 3613"/>
                <a:gd name="T44" fmla="*/ 10 w 2128"/>
                <a:gd name="T45" fmla="*/ 99 h 3613"/>
                <a:gd name="T46" fmla="*/ 15 w 2128"/>
                <a:gd name="T47" fmla="*/ 105 h 3613"/>
                <a:gd name="T48" fmla="*/ 20 w 2128"/>
                <a:gd name="T49" fmla="*/ 110 h 3613"/>
                <a:gd name="T50" fmla="*/ 26 w 2128"/>
                <a:gd name="T51" fmla="*/ 112 h 3613"/>
                <a:gd name="T52" fmla="*/ 33 w 2128"/>
                <a:gd name="T53" fmla="*/ 113 h 3613"/>
                <a:gd name="T54" fmla="*/ 39 w 2128"/>
                <a:gd name="T55" fmla="*/ 113 h 3613"/>
                <a:gd name="T56" fmla="*/ 45 w 2128"/>
                <a:gd name="T57" fmla="*/ 110 h 3613"/>
                <a:gd name="T58" fmla="*/ 51 w 2128"/>
                <a:gd name="T59" fmla="*/ 106 h 3613"/>
                <a:gd name="T60" fmla="*/ 56 w 2128"/>
                <a:gd name="T61" fmla="*/ 99 h 3613"/>
                <a:gd name="T62" fmla="*/ 60 w 2128"/>
                <a:gd name="T63" fmla="*/ 91 h 3613"/>
                <a:gd name="T64" fmla="*/ 63 w 2128"/>
                <a:gd name="T65" fmla="*/ 82 h 3613"/>
                <a:gd name="T66" fmla="*/ 66 w 2128"/>
                <a:gd name="T67" fmla="*/ 70 h 3613"/>
                <a:gd name="T68" fmla="*/ 67 w 2128"/>
                <a:gd name="T69" fmla="*/ 57 h 36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28"/>
                <a:gd name="T106" fmla="*/ 0 h 3613"/>
                <a:gd name="T107" fmla="*/ 2128 w 2128"/>
                <a:gd name="T108" fmla="*/ 3613 h 36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28" h="3613">
                  <a:moveTo>
                    <a:pt x="2128" y="1807"/>
                  </a:moveTo>
                  <a:lnTo>
                    <a:pt x="2123" y="1590"/>
                  </a:lnTo>
                  <a:lnTo>
                    <a:pt x="2105" y="1384"/>
                  </a:lnTo>
                  <a:lnTo>
                    <a:pt x="2038" y="1017"/>
                  </a:lnTo>
                  <a:lnTo>
                    <a:pt x="1933" y="707"/>
                  </a:lnTo>
                  <a:lnTo>
                    <a:pt x="1796" y="452"/>
                  </a:lnTo>
                  <a:lnTo>
                    <a:pt x="1638" y="255"/>
                  </a:lnTo>
                  <a:lnTo>
                    <a:pt x="1457" y="113"/>
                  </a:lnTo>
                  <a:lnTo>
                    <a:pt x="1266" y="29"/>
                  </a:lnTo>
                  <a:lnTo>
                    <a:pt x="1065" y="0"/>
                  </a:lnTo>
                  <a:lnTo>
                    <a:pt x="967" y="7"/>
                  </a:lnTo>
                  <a:lnTo>
                    <a:pt x="867" y="28"/>
                  </a:lnTo>
                  <a:lnTo>
                    <a:pt x="675" y="113"/>
                  </a:lnTo>
                  <a:lnTo>
                    <a:pt x="495" y="254"/>
                  </a:lnTo>
                  <a:lnTo>
                    <a:pt x="333" y="452"/>
                  </a:lnTo>
                  <a:lnTo>
                    <a:pt x="197" y="706"/>
                  </a:lnTo>
                  <a:lnTo>
                    <a:pt x="92" y="1017"/>
                  </a:lnTo>
                  <a:lnTo>
                    <a:pt x="24" y="1383"/>
                  </a:lnTo>
                  <a:lnTo>
                    <a:pt x="0" y="1807"/>
                  </a:lnTo>
                  <a:lnTo>
                    <a:pt x="22" y="2229"/>
                  </a:lnTo>
                  <a:lnTo>
                    <a:pt x="90" y="2597"/>
                  </a:lnTo>
                  <a:lnTo>
                    <a:pt x="194" y="2907"/>
                  </a:lnTo>
                  <a:lnTo>
                    <a:pt x="331" y="3161"/>
                  </a:lnTo>
                  <a:lnTo>
                    <a:pt x="490" y="3358"/>
                  </a:lnTo>
                  <a:lnTo>
                    <a:pt x="670" y="3500"/>
                  </a:lnTo>
                  <a:lnTo>
                    <a:pt x="861" y="3584"/>
                  </a:lnTo>
                  <a:lnTo>
                    <a:pt x="1063" y="3613"/>
                  </a:lnTo>
                  <a:lnTo>
                    <a:pt x="1260" y="3586"/>
                  </a:lnTo>
                  <a:lnTo>
                    <a:pt x="1452" y="3501"/>
                  </a:lnTo>
                  <a:lnTo>
                    <a:pt x="1632" y="3361"/>
                  </a:lnTo>
                  <a:lnTo>
                    <a:pt x="1794" y="3162"/>
                  </a:lnTo>
                  <a:lnTo>
                    <a:pt x="1930" y="2909"/>
                  </a:lnTo>
                  <a:lnTo>
                    <a:pt x="2035" y="2598"/>
                  </a:lnTo>
                  <a:lnTo>
                    <a:pt x="2103" y="2231"/>
                  </a:lnTo>
                  <a:lnTo>
                    <a:pt x="2128" y="1807"/>
                  </a:ln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3" name="Freeform 35"/>
            <p:cNvSpPr>
              <a:spLocks/>
            </p:cNvSpPr>
            <p:nvPr/>
          </p:nvSpPr>
          <p:spPr bwMode="auto">
            <a:xfrm>
              <a:off x="2907" y="3142"/>
              <a:ext cx="63" cy="72"/>
            </a:xfrm>
            <a:custGeom>
              <a:avLst/>
              <a:gdLst>
                <a:gd name="T0" fmla="*/ 2 w 126"/>
                <a:gd name="T1" fmla="*/ 0 h 144"/>
                <a:gd name="T2" fmla="*/ 4 w 126"/>
                <a:gd name="T3" fmla="*/ 5 h 144"/>
                <a:gd name="T4" fmla="*/ 0 w 126"/>
                <a:gd name="T5" fmla="*/ 1 h 144"/>
                <a:gd name="T6" fmla="*/ 2 w 126"/>
                <a:gd name="T7" fmla="*/ 0 h 144"/>
                <a:gd name="T8" fmla="*/ 0 60000 65536"/>
                <a:gd name="T9" fmla="*/ 0 60000 65536"/>
                <a:gd name="T10" fmla="*/ 0 60000 65536"/>
                <a:gd name="T11" fmla="*/ 0 60000 65536"/>
                <a:gd name="T12" fmla="*/ 0 w 126"/>
                <a:gd name="T13" fmla="*/ 0 h 144"/>
                <a:gd name="T14" fmla="*/ 126 w 126"/>
                <a:gd name="T15" fmla="*/ 144 h 144"/>
              </a:gdLst>
              <a:ahLst/>
              <a:cxnLst>
                <a:cxn ang="T8">
                  <a:pos x="T0" y="T1"/>
                </a:cxn>
                <a:cxn ang="T9">
                  <a:pos x="T2" y="T3"/>
                </a:cxn>
                <a:cxn ang="T10">
                  <a:pos x="T4" y="T5"/>
                </a:cxn>
                <a:cxn ang="T11">
                  <a:pos x="T6" y="T7"/>
                </a:cxn>
              </a:cxnLst>
              <a:rect l="T12" t="T13" r="T14" b="T15"/>
              <a:pathLst>
                <a:path w="126" h="144">
                  <a:moveTo>
                    <a:pt x="61" y="0"/>
                  </a:moveTo>
                  <a:lnTo>
                    <a:pt x="126" y="144"/>
                  </a:lnTo>
                  <a:lnTo>
                    <a:pt x="0" y="47"/>
                  </a:lnTo>
                  <a:lnTo>
                    <a:pt x="61" y="0"/>
                  </a:lnTo>
                  <a:close/>
                </a:path>
              </a:pathLst>
            </a:custGeom>
            <a:solidFill>
              <a:srgbClr val="0000FF"/>
            </a:solidFill>
            <a:ln w="20638">
              <a:solidFill>
                <a:srgbClr val="0000FF"/>
              </a:solidFill>
              <a:round/>
              <a:headEnd/>
              <a:tailEnd/>
            </a:ln>
          </p:spPr>
          <p:txBody>
            <a:bodyPr/>
            <a:lstStyle/>
            <a:p>
              <a:endParaRPr lang="en-US"/>
            </a:p>
          </p:txBody>
        </p:sp>
        <p:sp>
          <p:nvSpPr>
            <p:cNvPr id="25644" name="Freeform 36"/>
            <p:cNvSpPr>
              <a:spLocks/>
            </p:cNvSpPr>
            <p:nvPr/>
          </p:nvSpPr>
          <p:spPr bwMode="auto">
            <a:xfrm>
              <a:off x="3780" y="2721"/>
              <a:ext cx="37" cy="79"/>
            </a:xfrm>
            <a:custGeom>
              <a:avLst/>
              <a:gdLst>
                <a:gd name="T0" fmla="*/ 0 w 75"/>
                <a:gd name="T1" fmla="*/ 5 h 158"/>
                <a:gd name="T2" fmla="*/ 2 w 75"/>
                <a:gd name="T3" fmla="*/ 0 h 158"/>
                <a:gd name="T4" fmla="*/ 2 w 75"/>
                <a:gd name="T5" fmla="*/ 5 h 158"/>
                <a:gd name="T6" fmla="*/ 0 w 75"/>
                <a:gd name="T7" fmla="*/ 5 h 158"/>
                <a:gd name="T8" fmla="*/ 0 60000 65536"/>
                <a:gd name="T9" fmla="*/ 0 60000 65536"/>
                <a:gd name="T10" fmla="*/ 0 60000 65536"/>
                <a:gd name="T11" fmla="*/ 0 60000 65536"/>
                <a:gd name="T12" fmla="*/ 0 w 75"/>
                <a:gd name="T13" fmla="*/ 0 h 158"/>
                <a:gd name="T14" fmla="*/ 75 w 75"/>
                <a:gd name="T15" fmla="*/ 158 h 158"/>
              </a:gdLst>
              <a:ahLst/>
              <a:cxnLst>
                <a:cxn ang="T8">
                  <a:pos x="T0" y="T1"/>
                </a:cxn>
                <a:cxn ang="T9">
                  <a:pos x="T2" y="T3"/>
                </a:cxn>
                <a:cxn ang="T10">
                  <a:pos x="T4" y="T5"/>
                </a:cxn>
                <a:cxn ang="T11">
                  <a:pos x="T6" y="T7"/>
                </a:cxn>
              </a:cxnLst>
              <a:rect l="T12" t="T13" r="T14" b="T15"/>
              <a:pathLst>
                <a:path w="75" h="158">
                  <a:moveTo>
                    <a:pt x="0" y="141"/>
                  </a:moveTo>
                  <a:lnTo>
                    <a:pt x="74" y="0"/>
                  </a:lnTo>
                  <a:lnTo>
                    <a:pt x="75" y="158"/>
                  </a:lnTo>
                  <a:lnTo>
                    <a:pt x="0" y="141"/>
                  </a:lnTo>
                  <a:close/>
                </a:path>
              </a:pathLst>
            </a:custGeom>
            <a:solidFill>
              <a:srgbClr val="0000FF"/>
            </a:solidFill>
            <a:ln w="20638">
              <a:solidFill>
                <a:srgbClr val="0000FF"/>
              </a:solidFill>
              <a:round/>
              <a:headEnd/>
              <a:tailEnd/>
            </a:ln>
          </p:spPr>
          <p:txBody>
            <a:bodyPr/>
            <a:lstStyle/>
            <a:p>
              <a:endParaRPr lang="en-US"/>
            </a:p>
          </p:txBody>
        </p:sp>
        <p:sp>
          <p:nvSpPr>
            <p:cNvPr id="25645" name="Freeform 37"/>
            <p:cNvSpPr>
              <a:spLocks/>
            </p:cNvSpPr>
            <p:nvPr/>
          </p:nvSpPr>
          <p:spPr bwMode="auto">
            <a:xfrm>
              <a:off x="3723" y="1936"/>
              <a:ext cx="46" cy="78"/>
            </a:xfrm>
            <a:custGeom>
              <a:avLst/>
              <a:gdLst>
                <a:gd name="T0" fmla="*/ 1 w 91"/>
                <a:gd name="T1" fmla="*/ 4 h 157"/>
                <a:gd name="T2" fmla="*/ 0 w 91"/>
                <a:gd name="T3" fmla="*/ 0 h 157"/>
                <a:gd name="T4" fmla="*/ 3 w 91"/>
                <a:gd name="T5" fmla="*/ 4 h 157"/>
                <a:gd name="T6" fmla="*/ 1 w 91"/>
                <a:gd name="T7" fmla="*/ 4 h 157"/>
                <a:gd name="T8" fmla="*/ 0 60000 65536"/>
                <a:gd name="T9" fmla="*/ 0 60000 65536"/>
                <a:gd name="T10" fmla="*/ 0 60000 65536"/>
                <a:gd name="T11" fmla="*/ 0 60000 65536"/>
                <a:gd name="T12" fmla="*/ 0 w 91"/>
                <a:gd name="T13" fmla="*/ 0 h 157"/>
                <a:gd name="T14" fmla="*/ 91 w 91"/>
                <a:gd name="T15" fmla="*/ 157 h 157"/>
              </a:gdLst>
              <a:ahLst/>
              <a:cxnLst>
                <a:cxn ang="T8">
                  <a:pos x="T0" y="T1"/>
                </a:cxn>
                <a:cxn ang="T9">
                  <a:pos x="T2" y="T3"/>
                </a:cxn>
                <a:cxn ang="T10">
                  <a:pos x="T4" y="T5"/>
                </a:cxn>
                <a:cxn ang="T11">
                  <a:pos x="T6" y="T7"/>
                </a:cxn>
              </a:cxnLst>
              <a:rect l="T12" t="T13" r="T14" b="T15"/>
              <a:pathLst>
                <a:path w="91" h="157">
                  <a:moveTo>
                    <a:pt x="19" y="157"/>
                  </a:moveTo>
                  <a:lnTo>
                    <a:pt x="0" y="0"/>
                  </a:lnTo>
                  <a:lnTo>
                    <a:pt x="91" y="130"/>
                  </a:lnTo>
                  <a:lnTo>
                    <a:pt x="19" y="157"/>
                  </a:lnTo>
                  <a:close/>
                </a:path>
              </a:pathLst>
            </a:custGeom>
            <a:solidFill>
              <a:srgbClr val="0000FF"/>
            </a:solidFill>
            <a:ln w="20638">
              <a:solidFill>
                <a:srgbClr val="0000FF"/>
              </a:solidFill>
              <a:round/>
              <a:headEnd/>
              <a:tailEnd/>
            </a:ln>
          </p:spPr>
          <p:txBody>
            <a:bodyPr/>
            <a:lstStyle/>
            <a:p>
              <a:endParaRPr lang="en-US"/>
            </a:p>
          </p:txBody>
        </p:sp>
        <p:sp>
          <p:nvSpPr>
            <p:cNvPr id="25646" name="Freeform 38"/>
            <p:cNvSpPr>
              <a:spLocks/>
            </p:cNvSpPr>
            <p:nvPr/>
          </p:nvSpPr>
          <p:spPr bwMode="auto">
            <a:xfrm>
              <a:off x="2042" y="1947"/>
              <a:ext cx="621" cy="1117"/>
            </a:xfrm>
            <a:custGeom>
              <a:avLst/>
              <a:gdLst>
                <a:gd name="T0" fmla="*/ 0 w 1243"/>
                <a:gd name="T1" fmla="*/ 34 h 2236"/>
                <a:gd name="T2" fmla="*/ 1 w 1243"/>
                <a:gd name="T3" fmla="*/ 19 h 2236"/>
                <a:gd name="T4" fmla="*/ 3 w 1243"/>
                <a:gd name="T5" fmla="*/ 13 h 2236"/>
                <a:gd name="T6" fmla="*/ 6 w 1243"/>
                <a:gd name="T7" fmla="*/ 8 h 2236"/>
                <a:gd name="T8" fmla="*/ 8 w 1243"/>
                <a:gd name="T9" fmla="*/ 5 h 2236"/>
                <a:gd name="T10" fmla="*/ 12 w 1243"/>
                <a:gd name="T11" fmla="*/ 2 h 2236"/>
                <a:gd name="T12" fmla="*/ 15 w 1243"/>
                <a:gd name="T13" fmla="*/ 0 h 2236"/>
                <a:gd name="T14" fmla="*/ 19 w 1243"/>
                <a:gd name="T15" fmla="*/ 0 h 2236"/>
                <a:gd name="T16" fmla="*/ 21 w 1243"/>
                <a:gd name="T17" fmla="*/ 0 h 2236"/>
                <a:gd name="T18" fmla="*/ 22 w 1243"/>
                <a:gd name="T19" fmla="*/ 0 h 2236"/>
                <a:gd name="T20" fmla="*/ 26 w 1243"/>
                <a:gd name="T21" fmla="*/ 2 h 2236"/>
                <a:gd name="T22" fmla="*/ 29 w 1243"/>
                <a:gd name="T23" fmla="*/ 4 h 2236"/>
                <a:gd name="T24" fmla="*/ 32 w 1243"/>
                <a:gd name="T25" fmla="*/ 8 h 2236"/>
                <a:gd name="T26" fmla="*/ 35 w 1243"/>
                <a:gd name="T27" fmla="*/ 13 h 2236"/>
                <a:gd name="T28" fmla="*/ 37 w 1243"/>
                <a:gd name="T29" fmla="*/ 19 h 2236"/>
                <a:gd name="T30" fmla="*/ 38 w 1243"/>
                <a:gd name="T31" fmla="*/ 34 h 2236"/>
                <a:gd name="T32" fmla="*/ 38 w 1243"/>
                <a:gd name="T33" fmla="*/ 39 h 2236"/>
                <a:gd name="T34" fmla="*/ 38 w 1243"/>
                <a:gd name="T35" fmla="*/ 43 h 2236"/>
                <a:gd name="T36" fmla="*/ 37 w 1243"/>
                <a:gd name="T37" fmla="*/ 50 h 2236"/>
                <a:gd name="T38" fmla="*/ 35 w 1243"/>
                <a:gd name="T39" fmla="*/ 56 h 2236"/>
                <a:gd name="T40" fmla="*/ 32 w 1243"/>
                <a:gd name="T41" fmla="*/ 61 h 2236"/>
                <a:gd name="T42" fmla="*/ 29 w 1243"/>
                <a:gd name="T43" fmla="*/ 64 h 2236"/>
                <a:gd name="T44" fmla="*/ 26 w 1243"/>
                <a:gd name="T45" fmla="*/ 67 h 2236"/>
                <a:gd name="T46" fmla="*/ 23 w 1243"/>
                <a:gd name="T47" fmla="*/ 69 h 2236"/>
                <a:gd name="T48" fmla="*/ 19 w 1243"/>
                <a:gd name="T49" fmla="*/ 69 h 2236"/>
                <a:gd name="T50" fmla="*/ 15 w 1243"/>
                <a:gd name="T51" fmla="*/ 69 h 2236"/>
                <a:gd name="T52" fmla="*/ 12 w 1243"/>
                <a:gd name="T53" fmla="*/ 67 h 2236"/>
                <a:gd name="T54" fmla="*/ 9 w 1243"/>
                <a:gd name="T55" fmla="*/ 65 h 2236"/>
                <a:gd name="T56" fmla="*/ 6 w 1243"/>
                <a:gd name="T57" fmla="*/ 61 h 2236"/>
                <a:gd name="T58" fmla="*/ 3 w 1243"/>
                <a:gd name="T59" fmla="*/ 56 h 2236"/>
                <a:gd name="T60" fmla="*/ 1 w 1243"/>
                <a:gd name="T61" fmla="*/ 50 h 2236"/>
                <a:gd name="T62" fmla="*/ 0 w 1243"/>
                <a:gd name="T63" fmla="*/ 34 h 2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3"/>
                <a:gd name="T97" fmla="*/ 0 h 2236"/>
                <a:gd name="T98" fmla="*/ 1243 w 1243"/>
                <a:gd name="T99" fmla="*/ 2236 h 2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3" h="2236">
                  <a:moveTo>
                    <a:pt x="0" y="1118"/>
                  </a:moveTo>
                  <a:lnTo>
                    <a:pt x="53" y="630"/>
                  </a:lnTo>
                  <a:lnTo>
                    <a:pt x="114" y="440"/>
                  </a:lnTo>
                  <a:lnTo>
                    <a:pt x="193" y="281"/>
                  </a:lnTo>
                  <a:lnTo>
                    <a:pt x="287" y="161"/>
                  </a:lnTo>
                  <a:lnTo>
                    <a:pt x="392" y="72"/>
                  </a:lnTo>
                  <a:lnTo>
                    <a:pt x="503" y="19"/>
                  </a:lnTo>
                  <a:lnTo>
                    <a:pt x="620" y="0"/>
                  </a:lnTo>
                  <a:lnTo>
                    <a:pt x="678" y="3"/>
                  </a:lnTo>
                  <a:lnTo>
                    <a:pt x="735" y="17"/>
                  </a:lnTo>
                  <a:lnTo>
                    <a:pt x="847" y="69"/>
                  </a:lnTo>
                  <a:lnTo>
                    <a:pt x="952" y="155"/>
                  </a:lnTo>
                  <a:lnTo>
                    <a:pt x="1047" y="278"/>
                  </a:lnTo>
                  <a:lnTo>
                    <a:pt x="1126" y="434"/>
                  </a:lnTo>
                  <a:lnTo>
                    <a:pt x="1188" y="627"/>
                  </a:lnTo>
                  <a:lnTo>
                    <a:pt x="1243" y="1118"/>
                  </a:lnTo>
                  <a:lnTo>
                    <a:pt x="1239" y="1252"/>
                  </a:lnTo>
                  <a:lnTo>
                    <a:pt x="1229" y="1379"/>
                  </a:lnTo>
                  <a:lnTo>
                    <a:pt x="1190" y="1607"/>
                  </a:lnTo>
                  <a:lnTo>
                    <a:pt x="1129" y="1797"/>
                  </a:lnTo>
                  <a:lnTo>
                    <a:pt x="1049" y="1955"/>
                  </a:lnTo>
                  <a:lnTo>
                    <a:pt x="956" y="2076"/>
                  </a:lnTo>
                  <a:lnTo>
                    <a:pt x="851" y="2165"/>
                  </a:lnTo>
                  <a:lnTo>
                    <a:pt x="739" y="2217"/>
                  </a:lnTo>
                  <a:lnTo>
                    <a:pt x="623" y="2236"/>
                  </a:lnTo>
                  <a:lnTo>
                    <a:pt x="508" y="2219"/>
                  </a:lnTo>
                  <a:lnTo>
                    <a:pt x="396" y="2167"/>
                  </a:lnTo>
                  <a:lnTo>
                    <a:pt x="291" y="2081"/>
                  </a:lnTo>
                  <a:lnTo>
                    <a:pt x="196" y="1958"/>
                  </a:lnTo>
                  <a:lnTo>
                    <a:pt x="117" y="1802"/>
                  </a:lnTo>
                  <a:lnTo>
                    <a:pt x="55" y="1609"/>
                  </a:lnTo>
                  <a:lnTo>
                    <a:pt x="0" y="1118"/>
                  </a:ln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7" name="Freeform 39"/>
            <p:cNvSpPr>
              <a:spLocks/>
            </p:cNvSpPr>
            <p:nvPr/>
          </p:nvSpPr>
          <p:spPr bwMode="auto">
            <a:xfrm>
              <a:off x="2864" y="1944"/>
              <a:ext cx="622" cy="1118"/>
            </a:xfrm>
            <a:custGeom>
              <a:avLst/>
              <a:gdLst>
                <a:gd name="T0" fmla="*/ 39 w 1244"/>
                <a:gd name="T1" fmla="*/ 35 h 2236"/>
                <a:gd name="T2" fmla="*/ 39 w 1244"/>
                <a:gd name="T3" fmla="*/ 30 h 2236"/>
                <a:gd name="T4" fmla="*/ 39 w 1244"/>
                <a:gd name="T5" fmla="*/ 26 h 2236"/>
                <a:gd name="T6" fmla="*/ 38 w 1244"/>
                <a:gd name="T7" fmla="*/ 19 h 2236"/>
                <a:gd name="T8" fmla="*/ 36 w 1244"/>
                <a:gd name="T9" fmla="*/ 13 h 2236"/>
                <a:gd name="T10" fmla="*/ 33 w 1244"/>
                <a:gd name="T11" fmla="*/ 9 h 2236"/>
                <a:gd name="T12" fmla="*/ 29 w 1244"/>
                <a:gd name="T13" fmla="*/ 4 h 2236"/>
                <a:gd name="T14" fmla="*/ 26 w 1244"/>
                <a:gd name="T15" fmla="*/ 2 h 2236"/>
                <a:gd name="T16" fmla="*/ 23 w 1244"/>
                <a:gd name="T17" fmla="*/ 1 h 2236"/>
                <a:gd name="T18" fmla="*/ 19 w 1244"/>
                <a:gd name="T19" fmla="*/ 0 h 2236"/>
                <a:gd name="T20" fmla="*/ 18 w 1244"/>
                <a:gd name="T21" fmla="*/ 1 h 2236"/>
                <a:gd name="T22" fmla="*/ 15 w 1244"/>
                <a:gd name="T23" fmla="*/ 1 h 2236"/>
                <a:gd name="T24" fmla="*/ 12 w 1244"/>
                <a:gd name="T25" fmla="*/ 2 h 2236"/>
                <a:gd name="T26" fmla="*/ 10 w 1244"/>
                <a:gd name="T27" fmla="*/ 4 h 2236"/>
                <a:gd name="T28" fmla="*/ 6 w 1244"/>
                <a:gd name="T29" fmla="*/ 9 h 2236"/>
                <a:gd name="T30" fmla="*/ 3 w 1244"/>
                <a:gd name="T31" fmla="*/ 13 h 2236"/>
                <a:gd name="T32" fmla="*/ 1 w 1244"/>
                <a:gd name="T33" fmla="*/ 19 h 2236"/>
                <a:gd name="T34" fmla="*/ 0 w 1244"/>
                <a:gd name="T35" fmla="*/ 35 h 2236"/>
                <a:gd name="T36" fmla="*/ 1 w 1244"/>
                <a:gd name="T37" fmla="*/ 50 h 2236"/>
                <a:gd name="T38" fmla="*/ 3 w 1244"/>
                <a:gd name="T39" fmla="*/ 56 h 2236"/>
                <a:gd name="T40" fmla="*/ 6 w 1244"/>
                <a:gd name="T41" fmla="*/ 61 h 2236"/>
                <a:gd name="T42" fmla="*/ 9 w 1244"/>
                <a:gd name="T43" fmla="*/ 65 h 2236"/>
                <a:gd name="T44" fmla="*/ 12 w 1244"/>
                <a:gd name="T45" fmla="*/ 68 h 2236"/>
                <a:gd name="T46" fmla="*/ 15 w 1244"/>
                <a:gd name="T47" fmla="*/ 70 h 2236"/>
                <a:gd name="T48" fmla="*/ 19 w 1244"/>
                <a:gd name="T49" fmla="*/ 70 h 2236"/>
                <a:gd name="T50" fmla="*/ 23 w 1244"/>
                <a:gd name="T51" fmla="*/ 70 h 2236"/>
                <a:gd name="T52" fmla="*/ 26 w 1244"/>
                <a:gd name="T53" fmla="*/ 68 h 2236"/>
                <a:gd name="T54" fmla="*/ 29 w 1244"/>
                <a:gd name="T55" fmla="*/ 66 h 2236"/>
                <a:gd name="T56" fmla="*/ 33 w 1244"/>
                <a:gd name="T57" fmla="*/ 61 h 2236"/>
                <a:gd name="T58" fmla="*/ 36 w 1244"/>
                <a:gd name="T59" fmla="*/ 56 h 2236"/>
                <a:gd name="T60" fmla="*/ 38 w 1244"/>
                <a:gd name="T61" fmla="*/ 50 h 2236"/>
                <a:gd name="T62" fmla="*/ 39 w 1244"/>
                <a:gd name="T63" fmla="*/ 35 h 2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4"/>
                <a:gd name="T97" fmla="*/ 0 h 2236"/>
                <a:gd name="T98" fmla="*/ 1244 w 1244"/>
                <a:gd name="T99" fmla="*/ 2236 h 2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4" h="2236">
                  <a:moveTo>
                    <a:pt x="1244" y="1117"/>
                  </a:moveTo>
                  <a:lnTo>
                    <a:pt x="1240" y="983"/>
                  </a:lnTo>
                  <a:lnTo>
                    <a:pt x="1230" y="857"/>
                  </a:lnTo>
                  <a:lnTo>
                    <a:pt x="1191" y="629"/>
                  </a:lnTo>
                  <a:lnTo>
                    <a:pt x="1130" y="438"/>
                  </a:lnTo>
                  <a:lnTo>
                    <a:pt x="1050" y="280"/>
                  </a:lnTo>
                  <a:lnTo>
                    <a:pt x="957" y="159"/>
                  </a:lnTo>
                  <a:lnTo>
                    <a:pt x="851" y="70"/>
                  </a:lnTo>
                  <a:lnTo>
                    <a:pt x="740" y="18"/>
                  </a:lnTo>
                  <a:lnTo>
                    <a:pt x="622" y="0"/>
                  </a:lnTo>
                  <a:lnTo>
                    <a:pt x="565" y="3"/>
                  </a:lnTo>
                  <a:lnTo>
                    <a:pt x="508" y="16"/>
                  </a:lnTo>
                  <a:lnTo>
                    <a:pt x="395" y="68"/>
                  </a:lnTo>
                  <a:lnTo>
                    <a:pt x="291" y="155"/>
                  </a:lnTo>
                  <a:lnTo>
                    <a:pt x="195" y="278"/>
                  </a:lnTo>
                  <a:lnTo>
                    <a:pt x="117" y="434"/>
                  </a:lnTo>
                  <a:lnTo>
                    <a:pt x="55" y="626"/>
                  </a:lnTo>
                  <a:lnTo>
                    <a:pt x="0" y="1117"/>
                  </a:lnTo>
                  <a:lnTo>
                    <a:pt x="53" y="1605"/>
                  </a:lnTo>
                  <a:lnTo>
                    <a:pt x="113" y="1797"/>
                  </a:lnTo>
                  <a:lnTo>
                    <a:pt x="193" y="1955"/>
                  </a:lnTo>
                  <a:lnTo>
                    <a:pt x="286" y="2076"/>
                  </a:lnTo>
                  <a:lnTo>
                    <a:pt x="392" y="2164"/>
                  </a:lnTo>
                  <a:lnTo>
                    <a:pt x="503" y="2217"/>
                  </a:lnTo>
                  <a:lnTo>
                    <a:pt x="621" y="2236"/>
                  </a:lnTo>
                  <a:lnTo>
                    <a:pt x="736" y="2220"/>
                  </a:lnTo>
                  <a:lnTo>
                    <a:pt x="848" y="2167"/>
                  </a:lnTo>
                  <a:lnTo>
                    <a:pt x="953" y="2081"/>
                  </a:lnTo>
                  <a:lnTo>
                    <a:pt x="1048" y="1958"/>
                  </a:lnTo>
                  <a:lnTo>
                    <a:pt x="1127" y="1802"/>
                  </a:lnTo>
                  <a:lnTo>
                    <a:pt x="1188" y="1608"/>
                  </a:lnTo>
                  <a:lnTo>
                    <a:pt x="1244" y="1117"/>
                  </a:ln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8" name="Freeform 40"/>
            <p:cNvSpPr>
              <a:spLocks/>
            </p:cNvSpPr>
            <p:nvPr/>
          </p:nvSpPr>
          <p:spPr bwMode="auto">
            <a:xfrm>
              <a:off x="3434" y="2667"/>
              <a:ext cx="47" cy="79"/>
            </a:xfrm>
            <a:custGeom>
              <a:avLst/>
              <a:gdLst>
                <a:gd name="T0" fmla="*/ 0 w 93"/>
                <a:gd name="T1" fmla="*/ 5 h 157"/>
                <a:gd name="T2" fmla="*/ 3 w 93"/>
                <a:gd name="T3" fmla="*/ 0 h 157"/>
                <a:gd name="T4" fmla="*/ 3 w 93"/>
                <a:gd name="T5" fmla="*/ 5 h 157"/>
                <a:gd name="T6" fmla="*/ 0 w 93"/>
                <a:gd name="T7" fmla="*/ 5 h 157"/>
                <a:gd name="T8" fmla="*/ 0 60000 65536"/>
                <a:gd name="T9" fmla="*/ 0 60000 65536"/>
                <a:gd name="T10" fmla="*/ 0 60000 65536"/>
                <a:gd name="T11" fmla="*/ 0 60000 65536"/>
                <a:gd name="T12" fmla="*/ 0 w 93"/>
                <a:gd name="T13" fmla="*/ 0 h 157"/>
                <a:gd name="T14" fmla="*/ 93 w 93"/>
                <a:gd name="T15" fmla="*/ 157 h 157"/>
              </a:gdLst>
              <a:ahLst/>
              <a:cxnLst>
                <a:cxn ang="T8">
                  <a:pos x="T0" y="T1"/>
                </a:cxn>
                <a:cxn ang="T9">
                  <a:pos x="T2" y="T3"/>
                </a:cxn>
                <a:cxn ang="T10">
                  <a:pos x="T4" y="T5"/>
                </a:cxn>
                <a:cxn ang="T11">
                  <a:pos x="T6" y="T7"/>
                </a:cxn>
              </a:cxnLst>
              <a:rect l="T12" t="T13" r="T14" b="T15"/>
              <a:pathLst>
                <a:path w="93" h="157">
                  <a:moveTo>
                    <a:pt x="0" y="129"/>
                  </a:moveTo>
                  <a:lnTo>
                    <a:pt x="93" y="0"/>
                  </a:lnTo>
                  <a:lnTo>
                    <a:pt x="73" y="157"/>
                  </a:lnTo>
                  <a:lnTo>
                    <a:pt x="0" y="129"/>
                  </a:lnTo>
                  <a:close/>
                </a:path>
              </a:pathLst>
            </a:custGeom>
            <a:solidFill>
              <a:srgbClr val="0000FF"/>
            </a:solidFill>
            <a:ln w="20638">
              <a:solidFill>
                <a:srgbClr val="0000FF"/>
              </a:solidFill>
              <a:round/>
              <a:headEnd/>
              <a:tailEnd/>
            </a:ln>
          </p:spPr>
          <p:txBody>
            <a:bodyPr/>
            <a:lstStyle/>
            <a:p>
              <a:endParaRPr lang="en-US"/>
            </a:p>
          </p:txBody>
        </p:sp>
        <p:sp>
          <p:nvSpPr>
            <p:cNvPr id="25649" name="Freeform 41"/>
            <p:cNvSpPr>
              <a:spLocks/>
            </p:cNvSpPr>
            <p:nvPr/>
          </p:nvSpPr>
          <p:spPr bwMode="auto">
            <a:xfrm>
              <a:off x="3436" y="2169"/>
              <a:ext cx="39" cy="79"/>
            </a:xfrm>
            <a:custGeom>
              <a:avLst/>
              <a:gdLst>
                <a:gd name="T0" fmla="*/ 1 w 76"/>
                <a:gd name="T1" fmla="*/ 4 h 159"/>
                <a:gd name="T2" fmla="*/ 0 w 76"/>
                <a:gd name="T3" fmla="*/ 0 h 159"/>
                <a:gd name="T4" fmla="*/ 3 w 76"/>
                <a:gd name="T5" fmla="*/ 4 h 159"/>
                <a:gd name="T6" fmla="*/ 1 w 76"/>
                <a:gd name="T7" fmla="*/ 4 h 159"/>
                <a:gd name="T8" fmla="*/ 0 60000 65536"/>
                <a:gd name="T9" fmla="*/ 0 60000 65536"/>
                <a:gd name="T10" fmla="*/ 0 60000 65536"/>
                <a:gd name="T11" fmla="*/ 0 60000 65536"/>
                <a:gd name="T12" fmla="*/ 0 w 76"/>
                <a:gd name="T13" fmla="*/ 0 h 159"/>
                <a:gd name="T14" fmla="*/ 76 w 76"/>
                <a:gd name="T15" fmla="*/ 159 h 159"/>
              </a:gdLst>
              <a:ahLst/>
              <a:cxnLst>
                <a:cxn ang="T8">
                  <a:pos x="T0" y="T1"/>
                </a:cxn>
                <a:cxn ang="T9">
                  <a:pos x="T2" y="T3"/>
                </a:cxn>
                <a:cxn ang="T10">
                  <a:pos x="T4" y="T5"/>
                </a:cxn>
                <a:cxn ang="T11">
                  <a:pos x="T6" y="T7"/>
                </a:cxn>
              </a:cxnLst>
              <a:rect l="T12" t="T13" r="T14" b="T15"/>
              <a:pathLst>
                <a:path w="76" h="159">
                  <a:moveTo>
                    <a:pt x="1" y="159"/>
                  </a:moveTo>
                  <a:lnTo>
                    <a:pt x="0" y="0"/>
                  </a:lnTo>
                  <a:lnTo>
                    <a:pt x="76" y="139"/>
                  </a:lnTo>
                  <a:lnTo>
                    <a:pt x="1" y="159"/>
                  </a:lnTo>
                  <a:close/>
                </a:path>
              </a:pathLst>
            </a:custGeom>
            <a:solidFill>
              <a:srgbClr val="0000FF"/>
            </a:solidFill>
            <a:ln w="20638">
              <a:solidFill>
                <a:srgbClr val="0000FF"/>
              </a:solidFill>
              <a:round/>
              <a:headEnd/>
              <a:tailEnd/>
            </a:ln>
          </p:spPr>
          <p:txBody>
            <a:bodyPr/>
            <a:lstStyle/>
            <a:p>
              <a:endParaRPr lang="en-US"/>
            </a:p>
          </p:txBody>
        </p:sp>
        <p:sp>
          <p:nvSpPr>
            <p:cNvPr id="25650" name="Freeform 42"/>
            <p:cNvSpPr>
              <a:spLocks/>
            </p:cNvSpPr>
            <p:nvPr/>
          </p:nvSpPr>
          <p:spPr bwMode="auto">
            <a:xfrm>
              <a:off x="2064" y="2208"/>
              <a:ext cx="41" cy="79"/>
            </a:xfrm>
            <a:custGeom>
              <a:avLst/>
              <a:gdLst>
                <a:gd name="T0" fmla="*/ 0 w 82"/>
                <a:gd name="T1" fmla="*/ 5 h 158"/>
                <a:gd name="T2" fmla="*/ 3 w 82"/>
                <a:gd name="T3" fmla="*/ 0 h 158"/>
                <a:gd name="T4" fmla="*/ 3 w 82"/>
                <a:gd name="T5" fmla="*/ 5 h 158"/>
                <a:gd name="T6" fmla="*/ 0 w 82"/>
                <a:gd name="T7" fmla="*/ 5 h 158"/>
                <a:gd name="T8" fmla="*/ 0 60000 65536"/>
                <a:gd name="T9" fmla="*/ 0 60000 65536"/>
                <a:gd name="T10" fmla="*/ 0 60000 65536"/>
                <a:gd name="T11" fmla="*/ 0 60000 65536"/>
                <a:gd name="T12" fmla="*/ 0 w 82"/>
                <a:gd name="T13" fmla="*/ 0 h 158"/>
                <a:gd name="T14" fmla="*/ 82 w 82"/>
                <a:gd name="T15" fmla="*/ 158 h 158"/>
              </a:gdLst>
              <a:ahLst/>
              <a:cxnLst>
                <a:cxn ang="T8">
                  <a:pos x="T0" y="T1"/>
                </a:cxn>
                <a:cxn ang="T9">
                  <a:pos x="T2" y="T3"/>
                </a:cxn>
                <a:cxn ang="T10">
                  <a:pos x="T4" y="T5"/>
                </a:cxn>
                <a:cxn ang="T11">
                  <a:pos x="T6" y="T7"/>
                </a:cxn>
              </a:cxnLst>
              <a:rect l="T12" t="T13" r="T14" b="T15"/>
              <a:pathLst>
                <a:path w="82" h="158">
                  <a:moveTo>
                    <a:pt x="0" y="136"/>
                  </a:moveTo>
                  <a:lnTo>
                    <a:pt x="82" y="0"/>
                  </a:lnTo>
                  <a:lnTo>
                    <a:pt x="74" y="158"/>
                  </a:lnTo>
                  <a:lnTo>
                    <a:pt x="0" y="136"/>
                  </a:lnTo>
                  <a:close/>
                </a:path>
              </a:pathLst>
            </a:custGeom>
            <a:solidFill>
              <a:srgbClr val="0000FF"/>
            </a:solidFill>
            <a:ln w="20638">
              <a:solidFill>
                <a:srgbClr val="0000FF"/>
              </a:solidFill>
              <a:round/>
              <a:headEnd/>
              <a:tailEnd/>
            </a:ln>
          </p:spPr>
          <p:txBody>
            <a:bodyPr/>
            <a:lstStyle/>
            <a:p>
              <a:endParaRPr lang="en-US"/>
            </a:p>
          </p:txBody>
        </p:sp>
        <p:sp>
          <p:nvSpPr>
            <p:cNvPr id="25651" name="Freeform 43"/>
            <p:cNvSpPr>
              <a:spLocks/>
            </p:cNvSpPr>
            <p:nvPr/>
          </p:nvSpPr>
          <p:spPr bwMode="auto">
            <a:xfrm>
              <a:off x="2071" y="2701"/>
              <a:ext cx="49" cy="78"/>
            </a:xfrm>
            <a:custGeom>
              <a:avLst/>
              <a:gdLst>
                <a:gd name="T0" fmla="*/ 1 w 98"/>
                <a:gd name="T1" fmla="*/ 5 h 156"/>
                <a:gd name="T2" fmla="*/ 0 w 98"/>
                <a:gd name="T3" fmla="*/ 0 h 156"/>
                <a:gd name="T4" fmla="*/ 3 w 98"/>
                <a:gd name="T5" fmla="*/ 3 h 156"/>
                <a:gd name="T6" fmla="*/ 1 w 98"/>
                <a:gd name="T7" fmla="*/ 5 h 156"/>
                <a:gd name="T8" fmla="*/ 0 60000 65536"/>
                <a:gd name="T9" fmla="*/ 0 60000 65536"/>
                <a:gd name="T10" fmla="*/ 0 60000 65536"/>
                <a:gd name="T11" fmla="*/ 0 60000 65536"/>
                <a:gd name="T12" fmla="*/ 0 w 98"/>
                <a:gd name="T13" fmla="*/ 0 h 156"/>
                <a:gd name="T14" fmla="*/ 98 w 98"/>
                <a:gd name="T15" fmla="*/ 156 h 156"/>
              </a:gdLst>
              <a:ahLst/>
              <a:cxnLst>
                <a:cxn ang="T8">
                  <a:pos x="T0" y="T1"/>
                </a:cxn>
                <a:cxn ang="T9">
                  <a:pos x="T2" y="T3"/>
                </a:cxn>
                <a:cxn ang="T10">
                  <a:pos x="T4" y="T5"/>
                </a:cxn>
                <a:cxn ang="T11">
                  <a:pos x="T6" y="T7"/>
                </a:cxn>
              </a:cxnLst>
              <a:rect l="T12" t="T13" r="T14" b="T15"/>
              <a:pathLst>
                <a:path w="98" h="156">
                  <a:moveTo>
                    <a:pt x="27" y="156"/>
                  </a:moveTo>
                  <a:lnTo>
                    <a:pt x="0" y="0"/>
                  </a:lnTo>
                  <a:lnTo>
                    <a:pt x="98" y="124"/>
                  </a:lnTo>
                  <a:lnTo>
                    <a:pt x="27" y="156"/>
                  </a:lnTo>
                  <a:close/>
                </a:path>
              </a:pathLst>
            </a:custGeom>
            <a:solidFill>
              <a:srgbClr val="0000FF"/>
            </a:solidFill>
            <a:ln w="20638">
              <a:solidFill>
                <a:srgbClr val="0000FF"/>
              </a:solidFill>
              <a:round/>
              <a:headEnd/>
              <a:tailEnd/>
            </a:ln>
          </p:spPr>
          <p:txBody>
            <a:bodyPr/>
            <a:lstStyle/>
            <a:p>
              <a:endParaRPr lang="en-US"/>
            </a:p>
          </p:txBody>
        </p:sp>
      </p:grpSp>
      <p:sp>
        <p:nvSpPr>
          <p:cNvPr id="213036" name="Rectangle 44"/>
          <p:cNvSpPr>
            <a:spLocks noGrp="1" noChangeArrowheads="1"/>
          </p:cNvSpPr>
          <p:nvPr>
            <p:ph type="title"/>
          </p:nvPr>
        </p:nvSpPr>
        <p:spPr>
          <a:xfrm>
            <a:off x="663575" y="0"/>
            <a:ext cx="7642225" cy="1143000"/>
          </a:xfrm>
          <a:noFill/>
        </p:spPr>
        <p:txBody>
          <a:bodyPr lIns="92075" tIns="46038" rIns="92075" bIns="46038"/>
          <a:lstStyle/>
          <a:p>
            <a:pPr eaLnBrk="1" hangingPunct="1"/>
            <a:r>
              <a:rPr lang="en-US" smtClean="0">
                <a:solidFill>
                  <a:srgbClr val="FF0000"/>
                </a:solidFill>
              </a:rPr>
              <a:t>Eddy Current Testing</a:t>
            </a:r>
          </a:p>
        </p:txBody>
      </p:sp>
      <p:grpSp>
        <p:nvGrpSpPr>
          <p:cNvPr id="11" name="Group 45"/>
          <p:cNvGrpSpPr>
            <a:grpSpLocks/>
          </p:cNvGrpSpPr>
          <p:nvPr/>
        </p:nvGrpSpPr>
        <p:grpSpPr bwMode="auto">
          <a:xfrm>
            <a:off x="3886200" y="1447800"/>
            <a:ext cx="533400" cy="381000"/>
            <a:chOff x="2448" y="912"/>
            <a:chExt cx="336" cy="240"/>
          </a:xfrm>
        </p:grpSpPr>
        <p:sp>
          <p:nvSpPr>
            <p:cNvPr id="25636" name="Oval 46"/>
            <p:cNvSpPr>
              <a:spLocks noChangeArrowheads="1"/>
            </p:cNvSpPr>
            <p:nvPr/>
          </p:nvSpPr>
          <p:spPr bwMode="auto">
            <a:xfrm>
              <a:off x="2448" y="912"/>
              <a:ext cx="336" cy="240"/>
            </a:xfrm>
            <a:prstGeom prst="ellipse">
              <a:avLst/>
            </a:prstGeom>
            <a:solidFill>
              <a:schemeClr val="folHlink"/>
            </a:solidFill>
            <a:ln w="12700">
              <a:solidFill>
                <a:schemeClr val="tx1"/>
              </a:solidFill>
              <a:round/>
              <a:headEnd type="none" w="sm" len="sm"/>
              <a:tailEnd type="none" w="sm" len="sm"/>
            </a:ln>
          </p:spPr>
          <p:txBody>
            <a:bodyPr wrap="none" anchor="ctr"/>
            <a:lstStyle/>
            <a:p>
              <a:endParaRPr lang="en-US"/>
            </a:p>
          </p:txBody>
        </p:sp>
        <p:sp>
          <p:nvSpPr>
            <p:cNvPr id="25637" name="Freeform 47"/>
            <p:cNvSpPr>
              <a:spLocks/>
            </p:cNvSpPr>
            <p:nvPr/>
          </p:nvSpPr>
          <p:spPr bwMode="auto">
            <a:xfrm>
              <a:off x="2496" y="952"/>
              <a:ext cx="192" cy="160"/>
            </a:xfrm>
            <a:custGeom>
              <a:avLst/>
              <a:gdLst>
                <a:gd name="T0" fmla="*/ 0 w 192"/>
                <a:gd name="T1" fmla="*/ 104 h 160"/>
                <a:gd name="T2" fmla="*/ 48 w 192"/>
                <a:gd name="T3" fmla="*/ 8 h 160"/>
                <a:gd name="T4" fmla="*/ 144 w 192"/>
                <a:gd name="T5" fmla="*/ 152 h 160"/>
                <a:gd name="T6" fmla="*/ 192 w 192"/>
                <a:gd name="T7" fmla="*/ 56 h 160"/>
                <a:gd name="T8" fmla="*/ 0 60000 65536"/>
                <a:gd name="T9" fmla="*/ 0 60000 65536"/>
                <a:gd name="T10" fmla="*/ 0 60000 65536"/>
                <a:gd name="T11" fmla="*/ 0 60000 65536"/>
                <a:gd name="T12" fmla="*/ 0 w 192"/>
                <a:gd name="T13" fmla="*/ 0 h 160"/>
                <a:gd name="T14" fmla="*/ 192 w 192"/>
                <a:gd name="T15" fmla="*/ 160 h 160"/>
              </a:gdLst>
              <a:ahLst/>
              <a:cxnLst>
                <a:cxn ang="T8">
                  <a:pos x="T0" y="T1"/>
                </a:cxn>
                <a:cxn ang="T9">
                  <a:pos x="T2" y="T3"/>
                </a:cxn>
                <a:cxn ang="T10">
                  <a:pos x="T4" y="T5"/>
                </a:cxn>
                <a:cxn ang="T11">
                  <a:pos x="T6" y="T7"/>
                </a:cxn>
              </a:cxnLst>
              <a:rect l="T12" t="T13" r="T14" b="T15"/>
              <a:pathLst>
                <a:path w="192" h="160">
                  <a:moveTo>
                    <a:pt x="0" y="104"/>
                  </a:moveTo>
                  <a:cubicBezTo>
                    <a:pt x="12" y="52"/>
                    <a:pt x="24" y="0"/>
                    <a:pt x="48" y="8"/>
                  </a:cubicBezTo>
                  <a:cubicBezTo>
                    <a:pt x="72" y="16"/>
                    <a:pt x="120" y="144"/>
                    <a:pt x="144" y="152"/>
                  </a:cubicBezTo>
                  <a:cubicBezTo>
                    <a:pt x="168" y="160"/>
                    <a:pt x="184" y="80"/>
                    <a:pt x="192" y="56"/>
                  </a:cubicBez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3040" name="Line 48"/>
          <p:cNvSpPr>
            <a:spLocks noChangeShapeType="1"/>
          </p:cNvSpPr>
          <p:nvPr/>
        </p:nvSpPr>
        <p:spPr bwMode="auto">
          <a:xfrm>
            <a:off x="1682750" y="4899025"/>
            <a:ext cx="1905000" cy="722313"/>
          </a:xfrm>
          <a:prstGeom prst="line">
            <a:avLst/>
          </a:prstGeom>
          <a:noFill/>
          <a:ln w="28575">
            <a:solidFill>
              <a:srgbClr val="000000"/>
            </a:solidFill>
            <a:round/>
            <a:headEnd type="none" w="sm" len="sm"/>
            <a:tailEnd type="stealth" w="lg" len="lg"/>
          </a:ln>
          <a:extLst>
            <a:ext uri="{909E8E84-426E-40DD-AFC4-6F175D3DCCD1}">
              <a14:hiddenFill xmlns:a14="http://schemas.microsoft.com/office/drawing/2010/main">
                <a:noFill/>
              </a14:hiddenFill>
            </a:ext>
          </a:extLst>
        </p:spPr>
        <p:txBody>
          <a:bodyPr wrap="none" anchor="ctr"/>
          <a:lstStyle/>
          <a:p>
            <a:endParaRPr lang="en-IN"/>
          </a:p>
        </p:txBody>
      </p:sp>
      <p:sp>
        <p:nvSpPr>
          <p:cNvPr id="213041" name="Line 49"/>
          <p:cNvSpPr>
            <a:spLocks noChangeShapeType="1"/>
          </p:cNvSpPr>
          <p:nvPr/>
        </p:nvSpPr>
        <p:spPr bwMode="auto">
          <a:xfrm>
            <a:off x="2286000" y="2362200"/>
            <a:ext cx="1524000" cy="1295400"/>
          </a:xfrm>
          <a:prstGeom prst="line">
            <a:avLst/>
          </a:prstGeom>
          <a:noFill/>
          <a:ln w="28575">
            <a:solidFill>
              <a:srgbClr val="000000"/>
            </a:solidFill>
            <a:round/>
            <a:headEnd type="none" w="sm" len="sm"/>
            <a:tailEnd type="stealth" w="lg" len="lg"/>
          </a:ln>
          <a:extLst>
            <a:ext uri="{909E8E84-426E-40DD-AFC4-6F175D3DCCD1}">
              <a14:hiddenFill xmlns:a14="http://schemas.microsoft.com/office/drawing/2010/main">
                <a:noFill/>
              </a14:hiddenFill>
            </a:ext>
          </a:extLst>
        </p:spPr>
        <p:txBody>
          <a:bodyPr wrap="none" anchor="ctr"/>
          <a:lstStyle/>
          <a:p>
            <a:endParaRPr lang="en-IN"/>
          </a:p>
        </p:txBody>
      </p:sp>
      <p:sp>
        <p:nvSpPr>
          <p:cNvPr id="213042" name="Line 50"/>
          <p:cNvSpPr>
            <a:spLocks noChangeShapeType="1"/>
          </p:cNvSpPr>
          <p:nvPr/>
        </p:nvSpPr>
        <p:spPr bwMode="auto">
          <a:xfrm flipH="1">
            <a:off x="5791200" y="1905000"/>
            <a:ext cx="762000" cy="838200"/>
          </a:xfrm>
          <a:prstGeom prst="line">
            <a:avLst/>
          </a:prstGeom>
          <a:noFill/>
          <a:ln w="28575">
            <a:solidFill>
              <a:srgbClr val="000000"/>
            </a:solidFill>
            <a:round/>
            <a:headEnd type="none" w="sm" len="sm"/>
            <a:tailEnd type="stealth" w="lg" len="lg"/>
          </a:ln>
          <a:extLst>
            <a:ext uri="{909E8E84-426E-40DD-AFC4-6F175D3DCCD1}">
              <a14:hiddenFill xmlns:a14="http://schemas.microsoft.com/office/drawing/2010/main">
                <a:noFill/>
              </a14:hiddenFill>
            </a:ext>
          </a:extLst>
        </p:spPr>
        <p:txBody>
          <a:bodyPr wrap="none" anchor="ctr"/>
          <a:lstStyle/>
          <a:p>
            <a:endParaRPr lang="en-IN"/>
          </a:p>
        </p:txBody>
      </p:sp>
      <p:sp>
        <p:nvSpPr>
          <p:cNvPr id="213043" name="Line 51"/>
          <p:cNvSpPr>
            <a:spLocks noChangeShapeType="1"/>
          </p:cNvSpPr>
          <p:nvPr/>
        </p:nvSpPr>
        <p:spPr bwMode="auto">
          <a:xfrm flipH="1" flipV="1">
            <a:off x="6235700" y="5778500"/>
            <a:ext cx="609600" cy="12700"/>
          </a:xfrm>
          <a:prstGeom prst="line">
            <a:avLst/>
          </a:prstGeom>
          <a:noFill/>
          <a:ln w="28575">
            <a:solidFill>
              <a:srgbClr val="000000"/>
            </a:solidFill>
            <a:round/>
            <a:headEnd type="none" w="sm" len="sm"/>
            <a:tailEnd type="stealth" w="lg" len="lg"/>
          </a:ln>
          <a:extLst>
            <a:ext uri="{909E8E84-426E-40DD-AFC4-6F175D3DCCD1}">
              <a14:hiddenFill xmlns:a14="http://schemas.microsoft.com/office/drawing/2010/main">
                <a:noFill/>
              </a14:hiddenFill>
            </a:ext>
          </a:extLst>
        </p:spPr>
        <p:txBody>
          <a:bodyPr wrap="none" anchor="ctr"/>
          <a:lstStyle/>
          <a:p>
            <a:endParaRPr lang="en-IN"/>
          </a:p>
        </p:txBody>
      </p:sp>
      <p:sp>
        <p:nvSpPr>
          <p:cNvPr id="213044" name="Line 52"/>
          <p:cNvSpPr>
            <a:spLocks noChangeShapeType="1"/>
          </p:cNvSpPr>
          <p:nvPr/>
        </p:nvSpPr>
        <p:spPr bwMode="auto">
          <a:xfrm flipH="1">
            <a:off x="5321300" y="4059238"/>
            <a:ext cx="1260475" cy="1012825"/>
          </a:xfrm>
          <a:prstGeom prst="line">
            <a:avLst/>
          </a:prstGeom>
          <a:noFill/>
          <a:ln w="28575">
            <a:solidFill>
              <a:srgbClr val="000000"/>
            </a:solidFill>
            <a:round/>
            <a:headEnd type="none" w="sm" len="sm"/>
            <a:tailEnd type="stealth" w="lg" len="lg"/>
          </a:ln>
          <a:extLst>
            <a:ext uri="{909E8E84-426E-40DD-AFC4-6F175D3DCCD1}">
              <a14:hiddenFill xmlns:a14="http://schemas.microsoft.com/office/drawing/2010/main">
                <a:noFill/>
              </a14:hiddenFill>
            </a:ext>
          </a:extLst>
        </p:spPr>
        <p:txBody>
          <a:bodyPr wrap="none" anchor="ctr"/>
          <a:lstStyle/>
          <a:p>
            <a:endParaRPr lang="en-IN"/>
          </a:p>
        </p:txBody>
      </p:sp>
      <p:grpSp>
        <p:nvGrpSpPr>
          <p:cNvPr id="12" name="Group 53"/>
          <p:cNvGrpSpPr>
            <a:grpSpLocks/>
          </p:cNvGrpSpPr>
          <p:nvPr/>
        </p:nvGrpSpPr>
        <p:grpSpPr bwMode="auto">
          <a:xfrm>
            <a:off x="3581400" y="5257800"/>
            <a:ext cx="1600200" cy="609600"/>
            <a:chOff x="2256" y="3312"/>
            <a:chExt cx="1008" cy="384"/>
          </a:xfrm>
        </p:grpSpPr>
        <p:grpSp>
          <p:nvGrpSpPr>
            <p:cNvPr id="25626" name="Group 54"/>
            <p:cNvGrpSpPr>
              <a:grpSpLocks/>
            </p:cNvGrpSpPr>
            <p:nvPr/>
          </p:nvGrpSpPr>
          <p:grpSpPr bwMode="auto">
            <a:xfrm>
              <a:off x="2256" y="3312"/>
              <a:ext cx="1008" cy="384"/>
              <a:chOff x="2256" y="3312"/>
              <a:chExt cx="1008" cy="384"/>
            </a:xfrm>
          </p:grpSpPr>
          <p:sp>
            <p:nvSpPr>
              <p:cNvPr id="25631" name="Oval 55"/>
              <p:cNvSpPr>
                <a:spLocks noChangeArrowheads="1"/>
              </p:cNvSpPr>
              <p:nvPr/>
            </p:nvSpPr>
            <p:spPr bwMode="auto">
              <a:xfrm>
                <a:off x="2544" y="3456"/>
                <a:ext cx="432" cy="96"/>
              </a:xfrm>
              <a:prstGeom prst="ellipse">
                <a:avLst/>
              </a:prstGeom>
              <a:noFill/>
              <a:ln w="12700">
                <a:solidFill>
                  <a:srgbClr val="008A5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2" name="Oval 56"/>
              <p:cNvSpPr>
                <a:spLocks noChangeArrowheads="1"/>
              </p:cNvSpPr>
              <p:nvPr/>
            </p:nvSpPr>
            <p:spPr bwMode="auto">
              <a:xfrm>
                <a:off x="2448" y="3408"/>
                <a:ext cx="624" cy="192"/>
              </a:xfrm>
              <a:prstGeom prst="ellipse">
                <a:avLst/>
              </a:prstGeom>
              <a:noFill/>
              <a:ln w="12700">
                <a:solidFill>
                  <a:srgbClr val="008A5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3" name="Oval 57"/>
              <p:cNvSpPr>
                <a:spLocks noChangeArrowheads="1"/>
              </p:cNvSpPr>
              <p:nvPr/>
            </p:nvSpPr>
            <p:spPr bwMode="auto">
              <a:xfrm>
                <a:off x="2352" y="3360"/>
                <a:ext cx="816" cy="288"/>
              </a:xfrm>
              <a:prstGeom prst="ellipse">
                <a:avLst/>
              </a:prstGeom>
              <a:noFill/>
              <a:ln w="12700">
                <a:solidFill>
                  <a:srgbClr val="008A5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4" name="Oval 58"/>
              <p:cNvSpPr>
                <a:spLocks noChangeArrowheads="1"/>
              </p:cNvSpPr>
              <p:nvPr/>
            </p:nvSpPr>
            <p:spPr bwMode="auto">
              <a:xfrm>
                <a:off x="2256" y="3312"/>
                <a:ext cx="1008" cy="384"/>
              </a:xfrm>
              <a:prstGeom prst="ellipse">
                <a:avLst/>
              </a:prstGeom>
              <a:noFill/>
              <a:ln w="12700">
                <a:solidFill>
                  <a:srgbClr val="008A5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5" name="Oval 59"/>
              <p:cNvSpPr>
                <a:spLocks noChangeArrowheads="1"/>
              </p:cNvSpPr>
              <p:nvPr/>
            </p:nvSpPr>
            <p:spPr bwMode="auto">
              <a:xfrm>
                <a:off x="2688" y="3486"/>
                <a:ext cx="135" cy="39"/>
              </a:xfrm>
              <a:prstGeom prst="ellipse">
                <a:avLst/>
              </a:prstGeom>
              <a:noFill/>
              <a:ln w="12700">
                <a:solidFill>
                  <a:srgbClr val="008A5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627" name="Line 60"/>
            <p:cNvSpPr>
              <a:spLocks noChangeShapeType="1"/>
            </p:cNvSpPr>
            <p:nvPr/>
          </p:nvSpPr>
          <p:spPr bwMode="auto">
            <a:xfrm flipH="1">
              <a:off x="2881" y="3666"/>
              <a:ext cx="127" cy="10"/>
            </a:xfrm>
            <a:prstGeom prst="line">
              <a:avLst/>
            </a:prstGeom>
            <a:noFill/>
            <a:ln w="12700">
              <a:solidFill>
                <a:srgbClr val="008A55"/>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IN"/>
            </a:p>
          </p:txBody>
        </p:sp>
        <p:sp>
          <p:nvSpPr>
            <p:cNvPr id="25628" name="Line 61"/>
            <p:cNvSpPr>
              <a:spLocks noChangeShapeType="1"/>
            </p:cNvSpPr>
            <p:nvPr/>
          </p:nvSpPr>
          <p:spPr bwMode="auto">
            <a:xfrm flipH="1" flipV="1">
              <a:off x="2758" y="3626"/>
              <a:ext cx="109" cy="9"/>
            </a:xfrm>
            <a:prstGeom prst="line">
              <a:avLst/>
            </a:prstGeom>
            <a:noFill/>
            <a:ln w="12700">
              <a:solidFill>
                <a:srgbClr val="008A55"/>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IN"/>
            </a:p>
          </p:txBody>
        </p:sp>
        <p:sp>
          <p:nvSpPr>
            <p:cNvPr id="25629" name="Line 62"/>
            <p:cNvSpPr>
              <a:spLocks noChangeShapeType="1"/>
            </p:cNvSpPr>
            <p:nvPr/>
          </p:nvSpPr>
          <p:spPr bwMode="auto">
            <a:xfrm flipH="1" flipV="1">
              <a:off x="2656" y="3580"/>
              <a:ext cx="128" cy="18"/>
            </a:xfrm>
            <a:prstGeom prst="line">
              <a:avLst/>
            </a:prstGeom>
            <a:noFill/>
            <a:ln w="12700">
              <a:solidFill>
                <a:srgbClr val="008A55"/>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IN"/>
            </a:p>
          </p:txBody>
        </p:sp>
        <p:sp>
          <p:nvSpPr>
            <p:cNvPr id="25630" name="Line 63"/>
            <p:cNvSpPr>
              <a:spLocks noChangeShapeType="1"/>
            </p:cNvSpPr>
            <p:nvPr/>
          </p:nvSpPr>
          <p:spPr bwMode="auto">
            <a:xfrm flipH="1" flipV="1">
              <a:off x="2534" y="3502"/>
              <a:ext cx="108" cy="45"/>
            </a:xfrm>
            <a:prstGeom prst="line">
              <a:avLst/>
            </a:prstGeom>
            <a:noFill/>
            <a:ln w="12700">
              <a:solidFill>
                <a:srgbClr val="008A55"/>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IN"/>
            </a:p>
          </p:txBody>
        </p:sp>
      </p:grpSp>
      <p:grpSp>
        <p:nvGrpSpPr>
          <p:cNvPr id="14" name="Group 64"/>
          <p:cNvGrpSpPr>
            <a:grpSpLocks/>
          </p:cNvGrpSpPr>
          <p:nvPr/>
        </p:nvGrpSpPr>
        <p:grpSpPr bwMode="auto">
          <a:xfrm>
            <a:off x="3214688" y="4921250"/>
            <a:ext cx="2271712" cy="884238"/>
            <a:chOff x="2025" y="3100"/>
            <a:chExt cx="1431" cy="557"/>
          </a:xfrm>
        </p:grpSpPr>
        <p:grpSp>
          <p:nvGrpSpPr>
            <p:cNvPr id="25620" name="Group 65"/>
            <p:cNvGrpSpPr>
              <a:grpSpLocks/>
            </p:cNvGrpSpPr>
            <p:nvPr/>
          </p:nvGrpSpPr>
          <p:grpSpPr bwMode="auto">
            <a:xfrm>
              <a:off x="2743" y="3122"/>
              <a:ext cx="713" cy="535"/>
              <a:chOff x="2743" y="3122"/>
              <a:chExt cx="713" cy="535"/>
            </a:xfrm>
          </p:grpSpPr>
          <p:sp>
            <p:nvSpPr>
              <p:cNvPr id="25624" name="Freeform 66"/>
              <p:cNvSpPr>
                <a:spLocks/>
              </p:cNvSpPr>
              <p:nvPr/>
            </p:nvSpPr>
            <p:spPr bwMode="auto">
              <a:xfrm>
                <a:off x="2743" y="3122"/>
                <a:ext cx="713" cy="535"/>
              </a:xfrm>
              <a:custGeom>
                <a:avLst/>
                <a:gdLst>
                  <a:gd name="T0" fmla="*/ 0 w 713"/>
                  <a:gd name="T1" fmla="*/ 412 h 535"/>
                  <a:gd name="T2" fmla="*/ 66 w 713"/>
                  <a:gd name="T3" fmla="*/ 171 h 535"/>
                  <a:gd name="T4" fmla="*/ 311 w 713"/>
                  <a:gd name="T5" fmla="*/ 14 h 535"/>
                  <a:gd name="T6" fmla="*/ 558 w 713"/>
                  <a:gd name="T7" fmla="*/ 87 h 535"/>
                  <a:gd name="T8" fmla="*/ 667 w 713"/>
                  <a:gd name="T9" fmla="*/ 261 h 535"/>
                  <a:gd name="T10" fmla="*/ 686 w 713"/>
                  <a:gd name="T11" fmla="*/ 371 h 535"/>
                  <a:gd name="T12" fmla="*/ 713 w 713"/>
                  <a:gd name="T13" fmla="*/ 535 h 535"/>
                  <a:gd name="T14" fmla="*/ 0 60000 65536"/>
                  <a:gd name="T15" fmla="*/ 0 60000 65536"/>
                  <a:gd name="T16" fmla="*/ 0 60000 65536"/>
                  <a:gd name="T17" fmla="*/ 0 60000 65536"/>
                  <a:gd name="T18" fmla="*/ 0 60000 65536"/>
                  <a:gd name="T19" fmla="*/ 0 60000 65536"/>
                  <a:gd name="T20" fmla="*/ 0 60000 65536"/>
                  <a:gd name="T21" fmla="*/ 0 w 713"/>
                  <a:gd name="T22" fmla="*/ 0 h 535"/>
                  <a:gd name="T23" fmla="*/ 713 w 713"/>
                  <a:gd name="T24" fmla="*/ 535 h 5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3" h="535">
                    <a:moveTo>
                      <a:pt x="0" y="412"/>
                    </a:moveTo>
                    <a:cubicBezTo>
                      <a:pt x="11" y="372"/>
                      <a:pt x="14" y="237"/>
                      <a:pt x="66" y="171"/>
                    </a:cubicBezTo>
                    <a:cubicBezTo>
                      <a:pt x="118" y="105"/>
                      <a:pt x="229" y="28"/>
                      <a:pt x="311" y="14"/>
                    </a:cubicBezTo>
                    <a:cubicBezTo>
                      <a:pt x="393" y="0"/>
                      <a:pt x="499" y="46"/>
                      <a:pt x="558" y="87"/>
                    </a:cubicBezTo>
                    <a:cubicBezTo>
                      <a:pt x="617" y="128"/>
                      <a:pt x="646" y="214"/>
                      <a:pt x="667" y="261"/>
                    </a:cubicBezTo>
                    <a:cubicBezTo>
                      <a:pt x="688" y="308"/>
                      <a:pt x="678" y="325"/>
                      <a:pt x="686" y="371"/>
                    </a:cubicBezTo>
                    <a:cubicBezTo>
                      <a:pt x="694" y="417"/>
                      <a:pt x="708" y="501"/>
                      <a:pt x="713" y="535"/>
                    </a:cubicBezTo>
                  </a:path>
                </a:pathLst>
              </a:custGeom>
              <a:noFill/>
              <a:ln w="12700">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5" name="Freeform 67"/>
              <p:cNvSpPr>
                <a:spLocks/>
              </p:cNvSpPr>
              <p:nvPr/>
            </p:nvSpPr>
            <p:spPr bwMode="auto">
              <a:xfrm>
                <a:off x="2783" y="3223"/>
                <a:ext cx="536" cy="370"/>
              </a:xfrm>
              <a:custGeom>
                <a:avLst/>
                <a:gdLst>
                  <a:gd name="T0" fmla="*/ 1 w 536"/>
                  <a:gd name="T1" fmla="*/ 302 h 370"/>
                  <a:gd name="T2" fmla="*/ 49 w 536"/>
                  <a:gd name="T3" fmla="*/ 103 h 370"/>
                  <a:gd name="T4" fmla="*/ 298 w 536"/>
                  <a:gd name="T5" fmla="*/ 4 h 370"/>
                  <a:gd name="T6" fmla="*/ 435 w 536"/>
                  <a:gd name="T7" fmla="*/ 78 h 370"/>
                  <a:gd name="T8" fmla="*/ 518 w 536"/>
                  <a:gd name="T9" fmla="*/ 206 h 370"/>
                  <a:gd name="T10" fmla="*/ 536 w 536"/>
                  <a:gd name="T11" fmla="*/ 370 h 370"/>
                  <a:gd name="T12" fmla="*/ 0 60000 65536"/>
                  <a:gd name="T13" fmla="*/ 0 60000 65536"/>
                  <a:gd name="T14" fmla="*/ 0 60000 65536"/>
                  <a:gd name="T15" fmla="*/ 0 60000 65536"/>
                  <a:gd name="T16" fmla="*/ 0 60000 65536"/>
                  <a:gd name="T17" fmla="*/ 0 60000 65536"/>
                  <a:gd name="T18" fmla="*/ 0 w 536"/>
                  <a:gd name="T19" fmla="*/ 0 h 370"/>
                  <a:gd name="T20" fmla="*/ 536 w 536"/>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536" h="370">
                    <a:moveTo>
                      <a:pt x="1" y="302"/>
                    </a:moveTo>
                    <a:cubicBezTo>
                      <a:pt x="9" y="269"/>
                      <a:pt x="0" y="153"/>
                      <a:pt x="49" y="103"/>
                    </a:cubicBezTo>
                    <a:cubicBezTo>
                      <a:pt x="98" y="53"/>
                      <a:pt x="234" y="8"/>
                      <a:pt x="298" y="4"/>
                    </a:cubicBezTo>
                    <a:cubicBezTo>
                      <a:pt x="362" y="0"/>
                      <a:pt x="398" y="44"/>
                      <a:pt x="435" y="78"/>
                    </a:cubicBezTo>
                    <a:cubicBezTo>
                      <a:pt x="472" y="112"/>
                      <a:pt x="501" y="157"/>
                      <a:pt x="518" y="206"/>
                    </a:cubicBezTo>
                    <a:cubicBezTo>
                      <a:pt x="535" y="255"/>
                      <a:pt x="532" y="336"/>
                      <a:pt x="536" y="370"/>
                    </a:cubicBezTo>
                  </a:path>
                </a:pathLst>
              </a:custGeom>
              <a:noFill/>
              <a:ln w="12700">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5621" name="Group 68"/>
            <p:cNvGrpSpPr>
              <a:grpSpLocks/>
            </p:cNvGrpSpPr>
            <p:nvPr/>
          </p:nvGrpSpPr>
          <p:grpSpPr bwMode="auto">
            <a:xfrm flipH="1">
              <a:off x="2025" y="3100"/>
              <a:ext cx="713" cy="535"/>
              <a:chOff x="2743" y="3122"/>
              <a:chExt cx="713" cy="535"/>
            </a:xfrm>
          </p:grpSpPr>
          <p:sp>
            <p:nvSpPr>
              <p:cNvPr id="25622" name="Freeform 69"/>
              <p:cNvSpPr>
                <a:spLocks/>
              </p:cNvSpPr>
              <p:nvPr/>
            </p:nvSpPr>
            <p:spPr bwMode="auto">
              <a:xfrm>
                <a:off x="2743" y="3122"/>
                <a:ext cx="713" cy="535"/>
              </a:xfrm>
              <a:custGeom>
                <a:avLst/>
                <a:gdLst>
                  <a:gd name="T0" fmla="*/ 0 w 713"/>
                  <a:gd name="T1" fmla="*/ 412 h 535"/>
                  <a:gd name="T2" fmla="*/ 66 w 713"/>
                  <a:gd name="T3" fmla="*/ 171 h 535"/>
                  <a:gd name="T4" fmla="*/ 311 w 713"/>
                  <a:gd name="T5" fmla="*/ 14 h 535"/>
                  <a:gd name="T6" fmla="*/ 558 w 713"/>
                  <a:gd name="T7" fmla="*/ 87 h 535"/>
                  <a:gd name="T8" fmla="*/ 667 w 713"/>
                  <a:gd name="T9" fmla="*/ 261 h 535"/>
                  <a:gd name="T10" fmla="*/ 686 w 713"/>
                  <a:gd name="T11" fmla="*/ 371 h 535"/>
                  <a:gd name="T12" fmla="*/ 713 w 713"/>
                  <a:gd name="T13" fmla="*/ 535 h 535"/>
                  <a:gd name="T14" fmla="*/ 0 60000 65536"/>
                  <a:gd name="T15" fmla="*/ 0 60000 65536"/>
                  <a:gd name="T16" fmla="*/ 0 60000 65536"/>
                  <a:gd name="T17" fmla="*/ 0 60000 65536"/>
                  <a:gd name="T18" fmla="*/ 0 60000 65536"/>
                  <a:gd name="T19" fmla="*/ 0 60000 65536"/>
                  <a:gd name="T20" fmla="*/ 0 60000 65536"/>
                  <a:gd name="T21" fmla="*/ 0 w 713"/>
                  <a:gd name="T22" fmla="*/ 0 h 535"/>
                  <a:gd name="T23" fmla="*/ 713 w 713"/>
                  <a:gd name="T24" fmla="*/ 535 h 5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3" h="535">
                    <a:moveTo>
                      <a:pt x="0" y="412"/>
                    </a:moveTo>
                    <a:cubicBezTo>
                      <a:pt x="11" y="372"/>
                      <a:pt x="14" y="237"/>
                      <a:pt x="66" y="171"/>
                    </a:cubicBezTo>
                    <a:cubicBezTo>
                      <a:pt x="118" y="105"/>
                      <a:pt x="229" y="28"/>
                      <a:pt x="311" y="14"/>
                    </a:cubicBezTo>
                    <a:cubicBezTo>
                      <a:pt x="393" y="0"/>
                      <a:pt x="499" y="46"/>
                      <a:pt x="558" y="87"/>
                    </a:cubicBezTo>
                    <a:cubicBezTo>
                      <a:pt x="617" y="128"/>
                      <a:pt x="646" y="214"/>
                      <a:pt x="667" y="261"/>
                    </a:cubicBezTo>
                    <a:cubicBezTo>
                      <a:pt x="688" y="308"/>
                      <a:pt x="678" y="325"/>
                      <a:pt x="686" y="371"/>
                    </a:cubicBezTo>
                    <a:cubicBezTo>
                      <a:pt x="694" y="417"/>
                      <a:pt x="708" y="501"/>
                      <a:pt x="713" y="535"/>
                    </a:cubicBezTo>
                  </a:path>
                </a:pathLst>
              </a:custGeom>
              <a:noFill/>
              <a:ln w="12700">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3" name="Freeform 70"/>
              <p:cNvSpPr>
                <a:spLocks/>
              </p:cNvSpPr>
              <p:nvPr/>
            </p:nvSpPr>
            <p:spPr bwMode="auto">
              <a:xfrm>
                <a:off x="2783" y="3223"/>
                <a:ext cx="536" cy="370"/>
              </a:xfrm>
              <a:custGeom>
                <a:avLst/>
                <a:gdLst>
                  <a:gd name="T0" fmla="*/ 1 w 536"/>
                  <a:gd name="T1" fmla="*/ 302 h 370"/>
                  <a:gd name="T2" fmla="*/ 49 w 536"/>
                  <a:gd name="T3" fmla="*/ 103 h 370"/>
                  <a:gd name="T4" fmla="*/ 298 w 536"/>
                  <a:gd name="T5" fmla="*/ 4 h 370"/>
                  <a:gd name="T6" fmla="*/ 435 w 536"/>
                  <a:gd name="T7" fmla="*/ 78 h 370"/>
                  <a:gd name="T8" fmla="*/ 518 w 536"/>
                  <a:gd name="T9" fmla="*/ 206 h 370"/>
                  <a:gd name="T10" fmla="*/ 536 w 536"/>
                  <a:gd name="T11" fmla="*/ 370 h 370"/>
                  <a:gd name="T12" fmla="*/ 0 60000 65536"/>
                  <a:gd name="T13" fmla="*/ 0 60000 65536"/>
                  <a:gd name="T14" fmla="*/ 0 60000 65536"/>
                  <a:gd name="T15" fmla="*/ 0 60000 65536"/>
                  <a:gd name="T16" fmla="*/ 0 60000 65536"/>
                  <a:gd name="T17" fmla="*/ 0 60000 65536"/>
                  <a:gd name="T18" fmla="*/ 0 w 536"/>
                  <a:gd name="T19" fmla="*/ 0 h 370"/>
                  <a:gd name="T20" fmla="*/ 536 w 536"/>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536" h="370">
                    <a:moveTo>
                      <a:pt x="1" y="302"/>
                    </a:moveTo>
                    <a:cubicBezTo>
                      <a:pt x="9" y="269"/>
                      <a:pt x="0" y="153"/>
                      <a:pt x="49" y="103"/>
                    </a:cubicBezTo>
                    <a:cubicBezTo>
                      <a:pt x="98" y="53"/>
                      <a:pt x="234" y="8"/>
                      <a:pt x="298" y="4"/>
                    </a:cubicBezTo>
                    <a:cubicBezTo>
                      <a:pt x="362" y="0"/>
                      <a:pt x="398" y="44"/>
                      <a:pt x="435" y="78"/>
                    </a:cubicBezTo>
                    <a:cubicBezTo>
                      <a:pt x="472" y="112"/>
                      <a:pt x="501" y="157"/>
                      <a:pt x="518" y="206"/>
                    </a:cubicBezTo>
                    <a:cubicBezTo>
                      <a:pt x="535" y="255"/>
                      <a:pt x="532" y="336"/>
                      <a:pt x="536" y="370"/>
                    </a:cubicBezTo>
                  </a:path>
                </a:pathLst>
              </a:custGeom>
              <a:noFill/>
              <a:ln w="12700">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spTree>
    <p:extLst>
      <p:ext uri="{BB962C8B-B14F-4D97-AF65-F5344CB8AC3E}">
        <p14:creationId xmlns:p14="http://schemas.microsoft.com/office/powerpoint/2010/main" val="14795445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13036"/>
                                        </p:tgtEl>
                                        <p:attrNameLst>
                                          <p:attrName>style.visibility</p:attrName>
                                        </p:attrNameLst>
                                      </p:cBhvr>
                                      <p:to>
                                        <p:strVal val="visible"/>
                                      </p:to>
                                    </p:set>
                                    <p:anim calcmode="lin" valueType="num">
                                      <p:cBhvr>
                                        <p:cTn id="7" dur="1000" fill="hold"/>
                                        <p:tgtEl>
                                          <p:spTgt spid="213036"/>
                                        </p:tgtEl>
                                        <p:attrNameLst>
                                          <p:attrName>ppt_w</p:attrName>
                                        </p:attrNameLst>
                                      </p:cBhvr>
                                      <p:tavLst>
                                        <p:tav tm="0">
                                          <p:val>
                                            <p:fltVal val="0"/>
                                          </p:val>
                                        </p:tav>
                                        <p:tav tm="100000">
                                          <p:val>
                                            <p:strVal val="#ppt_w"/>
                                          </p:val>
                                        </p:tav>
                                      </p:tavLst>
                                    </p:anim>
                                    <p:anim calcmode="lin" valueType="num">
                                      <p:cBhvr>
                                        <p:cTn id="8" dur="1000" fill="hold"/>
                                        <p:tgtEl>
                                          <p:spTgt spid="213036"/>
                                        </p:tgtEl>
                                        <p:attrNameLst>
                                          <p:attrName>ppt_h</p:attrName>
                                        </p:attrNameLst>
                                      </p:cBhvr>
                                      <p:tavLst>
                                        <p:tav tm="0">
                                          <p:val>
                                            <p:fltVal val="0"/>
                                          </p:val>
                                        </p:tav>
                                        <p:tav tm="100000">
                                          <p:val>
                                            <p:strVal val="#ppt_h"/>
                                          </p:val>
                                        </p:tav>
                                      </p:tavLst>
                                    </p:anim>
                                    <p:anim calcmode="lin" valueType="num">
                                      <p:cBhvr>
                                        <p:cTn id="9" dur="1000" fill="hold"/>
                                        <p:tgtEl>
                                          <p:spTgt spid="21303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3036"/>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212994"/>
                                        </p:tgtEl>
                                        <p:attrNameLst>
                                          <p:attrName>style.visibility</p:attrName>
                                        </p:attrNameLst>
                                      </p:cBhvr>
                                      <p:to>
                                        <p:strVal val="visible"/>
                                      </p:to>
                                    </p:set>
                                    <p:animEffect transition="in" filter="checkerboard(across)">
                                      <p:cBhvr>
                                        <p:cTn id="14" dur="500"/>
                                        <p:tgtEl>
                                          <p:spTgt spid="212994"/>
                                        </p:tgtEl>
                                      </p:cBhvr>
                                    </p:animEffect>
                                  </p:childTnLst>
                                </p:cTn>
                              </p:par>
                            </p:childTnLst>
                          </p:cTn>
                        </p:par>
                        <p:par>
                          <p:cTn id="15" fill="hold" nodeType="afterGroup">
                            <p:stCondLst>
                              <p:cond delay="1500"/>
                            </p:stCondLst>
                            <p:childTnLst>
                              <p:par>
                                <p:cTn id="16" presetID="2" presetClass="entr" presetSubtype="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213041"/>
                                        </p:tgtEl>
                                        <p:attrNameLst>
                                          <p:attrName>style.visibility</p:attrName>
                                        </p:attrNameLst>
                                      </p:cBhvr>
                                      <p:to>
                                        <p:strVal val="visible"/>
                                      </p:to>
                                    </p:set>
                                    <p:anim calcmode="lin" valueType="num">
                                      <p:cBhvr additive="base">
                                        <p:cTn id="23" dur="500" fill="hold"/>
                                        <p:tgtEl>
                                          <p:spTgt spid="213041"/>
                                        </p:tgtEl>
                                        <p:attrNameLst>
                                          <p:attrName>ppt_x</p:attrName>
                                        </p:attrNameLst>
                                      </p:cBhvr>
                                      <p:tavLst>
                                        <p:tav tm="0">
                                          <p:val>
                                            <p:strVal val="0-#ppt_w/2"/>
                                          </p:val>
                                        </p:tav>
                                        <p:tav tm="100000">
                                          <p:val>
                                            <p:strVal val="#ppt_x"/>
                                          </p:val>
                                        </p:tav>
                                      </p:tavLst>
                                    </p:anim>
                                    <p:anim calcmode="lin" valueType="num">
                                      <p:cBhvr additive="base">
                                        <p:cTn id="24" dur="500" fill="hold"/>
                                        <p:tgtEl>
                                          <p:spTgt spid="213041"/>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2500"/>
                            </p:stCondLst>
                            <p:childTnLst>
                              <p:par>
                                <p:cTn id="26" presetID="2" presetClass="entr" presetSubtype="9" fill="hold" grpId="0" nodeType="afterEffect">
                                  <p:stCondLst>
                                    <p:cond delay="0"/>
                                  </p:stCondLst>
                                  <p:childTnLst>
                                    <p:set>
                                      <p:cBhvr>
                                        <p:cTn id="27" dur="1" fill="hold">
                                          <p:stCondLst>
                                            <p:cond delay="0"/>
                                          </p:stCondLst>
                                        </p:cTn>
                                        <p:tgtEl>
                                          <p:spTgt spid="212999"/>
                                        </p:tgtEl>
                                        <p:attrNameLst>
                                          <p:attrName>style.visibility</p:attrName>
                                        </p:attrNameLst>
                                      </p:cBhvr>
                                      <p:to>
                                        <p:strVal val="visible"/>
                                      </p:to>
                                    </p:set>
                                    <p:anim calcmode="lin" valueType="num">
                                      <p:cBhvr additive="base">
                                        <p:cTn id="28" dur="500" fill="hold"/>
                                        <p:tgtEl>
                                          <p:spTgt spid="212999"/>
                                        </p:tgtEl>
                                        <p:attrNameLst>
                                          <p:attrName>ppt_x</p:attrName>
                                        </p:attrNameLst>
                                      </p:cBhvr>
                                      <p:tavLst>
                                        <p:tav tm="0">
                                          <p:val>
                                            <p:strVal val="0-#ppt_w/2"/>
                                          </p:val>
                                        </p:tav>
                                        <p:tav tm="100000">
                                          <p:val>
                                            <p:strVal val="#ppt_x"/>
                                          </p:val>
                                        </p:tav>
                                      </p:tavLst>
                                    </p:anim>
                                    <p:anim calcmode="lin" valueType="num">
                                      <p:cBhvr additive="base">
                                        <p:cTn id="29" dur="500" fill="hold"/>
                                        <p:tgtEl>
                                          <p:spTgt spid="212999"/>
                                        </p:tgtEl>
                                        <p:attrNameLst>
                                          <p:attrName>ppt_y</p:attrName>
                                        </p:attrNameLst>
                                      </p:cBhvr>
                                      <p:tavLst>
                                        <p:tav tm="0">
                                          <p:val>
                                            <p:strVal val="0-#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499"/>
                                          </p:stCondLst>
                                        </p:cTn>
                                        <p:tgtEl>
                                          <p:spTgt spid="11"/>
                                        </p:tgtEl>
                                        <p:attrNameLst>
                                          <p:attrName>style.visibility</p:attrName>
                                        </p:attrNameLst>
                                      </p:cBhvr>
                                      <p:to>
                                        <p:strVal val="visible"/>
                                      </p:to>
                                    </p:set>
                                  </p:childTnLst>
                                </p:cTn>
                              </p:par>
                            </p:childTnLst>
                          </p:cTn>
                        </p:par>
                        <p:par>
                          <p:cTn id="34" fill="hold" nodeType="afterGroup">
                            <p:stCondLst>
                              <p:cond delay="500"/>
                            </p:stCondLst>
                            <p:childTnLst>
                              <p:par>
                                <p:cTn id="35" presetID="23" presetClass="entr" presetSubtype="52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ppt_x</p:attrName>
                                        </p:attrNameLst>
                                      </p:cBhvr>
                                      <p:tavLst>
                                        <p:tav tm="0">
                                          <p:val>
                                            <p:fltVal val="0.5"/>
                                          </p:val>
                                        </p:tav>
                                        <p:tav tm="100000">
                                          <p:val>
                                            <p:strVal val="#ppt_x"/>
                                          </p:val>
                                        </p:tav>
                                      </p:tavLst>
                                    </p:anim>
                                    <p:anim calcmode="lin" valueType="num">
                                      <p:cBhvr>
                                        <p:cTn id="40" dur="500" fill="hold"/>
                                        <p:tgtEl>
                                          <p:spTgt spid="10"/>
                                        </p:tgtEl>
                                        <p:attrNameLst>
                                          <p:attrName>ppt_y</p:attrName>
                                        </p:attrNameLst>
                                      </p:cBhvr>
                                      <p:tavLst>
                                        <p:tav tm="0">
                                          <p:val>
                                            <p:fltVal val="0.5"/>
                                          </p:val>
                                        </p:tav>
                                        <p:tav tm="100000">
                                          <p:val>
                                            <p:strVal val="#ppt_y"/>
                                          </p:val>
                                        </p:tav>
                                      </p:tavLst>
                                    </p:anim>
                                  </p:childTnLst>
                                </p:cTn>
                              </p:par>
                            </p:childTnLst>
                          </p:cTn>
                        </p:par>
                        <p:par>
                          <p:cTn id="41" fill="hold" nodeType="afterGroup">
                            <p:stCondLst>
                              <p:cond delay="1000"/>
                            </p:stCondLst>
                            <p:childTnLst>
                              <p:par>
                                <p:cTn id="42" presetID="2" presetClass="entr" presetSubtype="3" fill="hold" grpId="0" nodeType="afterEffect">
                                  <p:stCondLst>
                                    <p:cond delay="0"/>
                                  </p:stCondLst>
                                  <p:childTnLst>
                                    <p:set>
                                      <p:cBhvr>
                                        <p:cTn id="43" dur="1" fill="hold">
                                          <p:stCondLst>
                                            <p:cond delay="0"/>
                                          </p:stCondLst>
                                        </p:cTn>
                                        <p:tgtEl>
                                          <p:spTgt spid="213042"/>
                                        </p:tgtEl>
                                        <p:attrNameLst>
                                          <p:attrName>style.visibility</p:attrName>
                                        </p:attrNameLst>
                                      </p:cBhvr>
                                      <p:to>
                                        <p:strVal val="visible"/>
                                      </p:to>
                                    </p:set>
                                    <p:anim calcmode="lin" valueType="num">
                                      <p:cBhvr additive="base">
                                        <p:cTn id="44" dur="500" fill="hold"/>
                                        <p:tgtEl>
                                          <p:spTgt spid="213042"/>
                                        </p:tgtEl>
                                        <p:attrNameLst>
                                          <p:attrName>ppt_x</p:attrName>
                                        </p:attrNameLst>
                                      </p:cBhvr>
                                      <p:tavLst>
                                        <p:tav tm="0">
                                          <p:val>
                                            <p:strVal val="1+#ppt_w/2"/>
                                          </p:val>
                                        </p:tav>
                                        <p:tav tm="100000">
                                          <p:val>
                                            <p:strVal val="#ppt_x"/>
                                          </p:val>
                                        </p:tav>
                                      </p:tavLst>
                                    </p:anim>
                                    <p:anim calcmode="lin" valueType="num">
                                      <p:cBhvr additive="base">
                                        <p:cTn id="45" dur="500" fill="hold"/>
                                        <p:tgtEl>
                                          <p:spTgt spid="213042"/>
                                        </p:tgtEl>
                                        <p:attrNameLst>
                                          <p:attrName>ppt_y</p:attrName>
                                        </p:attrNameLst>
                                      </p:cBhvr>
                                      <p:tavLst>
                                        <p:tav tm="0">
                                          <p:val>
                                            <p:strVal val="0-#ppt_h/2"/>
                                          </p:val>
                                        </p:tav>
                                        <p:tav tm="100000">
                                          <p:val>
                                            <p:strVal val="#ppt_y"/>
                                          </p:val>
                                        </p:tav>
                                      </p:tavLst>
                                    </p:anim>
                                  </p:childTnLst>
                                </p:cTn>
                              </p:par>
                            </p:childTnLst>
                          </p:cTn>
                        </p:par>
                        <p:par>
                          <p:cTn id="46" fill="hold" nodeType="afterGroup">
                            <p:stCondLst>
                              <p:cond delay="1500"/>
                            </p:stCondLst>
                            <p:childTnLst>
                              <p:par>
                                <p:cTn id="47" presetID="2" presetClass="entr" presetSubtype="3"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1+#ppt_w/2"/>
                                          </p:val>
                                        </p:tav>
                                        <p:tav tm="100000">
                                          <p:val>
                                            <p:strVal val="#ppt_x"/>
                                          </p:val>
                                        </p:tav>
                                      </p:tavLst>
                                    </p:anim>
                                    <p:anim calcmode="lin" valueType="num">
                                      <p:cBhvr additive="base">
                                        <p:cTn id="5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500"/>
                            </p:stCondLst>
                            <p:childTnLst>
                              <p:par>
                                <p:cTn id="58" presetID="2" presetClass="entr" presetSubtype="6" fill="hold" grpId="0" nodeType="afterEffect">
                                  <p:stCondLst>
                                    <p:cond delay="0"/>
                                  </p:stCondLst>
                                  <p:childTnLst>
                                    <p:set>
                                      <p:cBhvr>
                                        <p:cTn id="59" dur="1" fill="hold">
                                          <p:stCondLst>
                                            <p:cond delay="0"/>
                                          </p:stCondLst>
                                        </p:cTn>
                                        <p:tgtEl>
                                          <p:spTgt spid="213043"/>
                                        </p:tgtEl>
                                        <p:attrNameLst>
                                          <p:attrName>style.visibility</p:attrName>
                                        </p:attrNameLst>
                                      </p:cBhvr>
                                      <p:to>
                                        <p:strVal val="visible"/>
                                      </p:to>
                                    </p:set>
                                    <p:anim calcmode="lin" valueType="num">
                                      <p:cBhvr additive="base">
                                        <p:cTn id="60" dur="500" fill="hold"/>
                                        <p:tgtEl>
                                          <p:spTgt spid="213043"/>
                                        </p:tgtEl>
                                        <p:attrNameLst>
                                          <p:attrName>ppt_x</p:attrName>
                                        </p:attrNameLst>
                                      </p:cBhvr>
                                      <p:tavLst>
                                        <p:tav tm="0">
                                          <p:val>
                                            <p:strVal val="1+#ppt_w/2"/>
                                          </p:val>
                                        </p:tav>
                                        <p:tav tm="100000">
                                          <p:val>
                                            <p:strVal val="#ppt_x"/>
                                          </p:val>
                                        </p:tav>
                                      </p:tavLst>
                                    </p:anim>
                                    <p:anim calcmode="lin" valueType="num">
                                      <p:cBhvr additive="base">
                                        <p:cTn id="61" dur="500" fill="hold"/>
                                        <p:tgtEl>
                                          <p:spTgt spid="213043"/>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1000"/>
                            </p:stCondLst>
                            <p:childTnLst>
                              <p:par>
                                <p:cTn id="63" presetID="2" presetClass="entr" presetSubtype="6" fill="hold" grpId="0" nodeType="afterEffect">
                                  <p:stCondLst>
                                    <p:cond delay="0"/>
                                  </p:stCondLst>
                                  <p:childTnLst>
                                    <p:set>
                                      <p:cBhvr>
                                        <p:cTn id="64" dur="1" fill="hold">
                                          <p:stCondLst>
                                            <p:cond delay="0"/>
                                          </p:stCondLst>
                                        </p:cTn>
                                        <p:tgtEl>
                                          <p:spTgt spid="212995"/>
                                        </p:tgtEl>
                                        <p:attrNameLst>
                                          <p:attrName>style.visibility</p:attrName>
                                        </p:attrNameLst>
                                      </p:cBhvr>
                                      <p:to>
                                        <p:strVal val="visible"/>
                                      </p:to>
                                    </p:set>
                                    <p:anim calcmode="lin" valueType="num">
                                      <p:cBhvr additive="base">
                                        <p:cTn id="65" dur="500" fill="hold"/>
                                        <p:tgtEl>
                                          <p:spTgt spid="212995"/>
                                        </p:tgtEl>
                                        <p:attrNameLst>
                                          <p:attrName>ppt_x</p:attrName>
                                        </p:attrNameLst>
                                      </p:cBhvr>
                                      <p:tavLst>
                                        <p:tav tm="0">
                                          <p:val>
                                            <p:strVal val="1+#ppt_w/2"/>
                                          </p:val>
                                        </p:tav>
                                        <p:tav tm="100000">
                                          <p:val>
                                            <p:strVal val="#ppt_x"/>
                                          </p:val>
                                        </p:tav>
                                      </p:tavLst>
                                    </p:anim>
                                    <p:anim calcmode="lin" valueType="num">
                                      <p:cBhvr additive="base">
                                        <p:cTn id="66" dur="500" fill="hold"/>
                                        <p:tgtEl>
                                          <p:spTgt spid="212995"/>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0-#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500"/>
                            </p:stCondLst>
                            <p:childTnLst>
                              <p:par>
                                <p:cTn id="74" presetID="2" presetClass="entr" presetSubtype="12" fill="hold" grpId="0" nodeType="afterEffect">
                                  <p:stCondLst>
                                    <p:cond delay="0"/>
                                  </p:stCondLst>
                                  <p:childTnLst>
                                    <p:set>
                                      <p:cBhvr>
                                        <p:cTn id="75" dur="1" fill="hold">
                                          <p:stCondLst>
                                            <p:cond delay="0"/>
                                          </p:stCondLst>
                                        </p:cTn>
                                        <p:tgtEl>
                                          <p:spTgt spid="213040"/>
                                        </p:tgtEl>
                                        <p:attrNameLst>
                                          <p:attrName>style.visibility</p:attrName>
                                        </p:attrNameLst>
                                      </p:cBhvr>
                                      <p:to>
                                        <p:strVal val="visible"/>
                                      </p:to>
                                    </p:set>
                                    <p:anim calcmode="lin" valueType="num">
                                      <p:cBhvr additive="base">
                                        <p:cTn id="76" dur="500" fill="hold"/>
                                        <p:tgtEl>
                                          <p:spTgt spid="213040"/>
                                        </p:tgtEl>
                                        <p:attrNameLst>
                                          <p:attrName>ppt_x</p:attrName>
                                        </p:attrNameLst>
                                      </p:cBhvr>
                                      <p:tavLst>
                                        <p:tav tm="0">
                                          <p:val>
                                            <p:strVal val="0-#ppt_w/2"/>
                                          </p:val>
                                        </p:tav>
                                        <p:tav tm="100000">
                                          <p:val>
                                            <p:strVal val="#ppt_x"/>
                                          </p:val>
                                        </p:tav>
                                      </p:tavLst>
                                    </p:anim>
                                    <p:anim calcmode="lin" valueType="num">
                                      <p:cBhvr additive="base">
                                        <p:cTn id="77" dur="500" fill="hold"/>
                                        <p:tgtEl>
                                          <p:spTgt spid="213040"/>
                                        </p:tgtEl>
                                        <p:attrNameLst>
                                          <p:attrName>ppt_y</p:attrName>
                                        </p:attrNameLst>
                                      </p:cBhvr>
                                      <p:tavLst>
                                        <p:tav tm="0">
                                          <p:val>
                                            <p:strVal val="1+#ppt_h/2"/>
                                          </p:val>
                                        </p:tav>
                                        <p:tav tm="100000">
                                          <p:val>
                                            <p:strVal val="#ppt_y"/>
                                          </p:val>
                                        </p:tav>
                                      </p:tavLst>
                                    </p:anim>
                                  </p:childTnLst>
                                </p:cTn>
                              </p:par>
                            </p:childTnLst>
                          </p:cTn>
                        </p:par>
                        <p:par>
                          <p:cTn id="78" fill="hold" nodeType="afterGroup">
                            <p:stCondLst>
                              <p:cond delay="1000"/>
                            </p:stCondLst>
                            <p:childTnLst>
                              <p:par>
                                <p:cTn id="79" presetID="2" presetClass="entr" presetSubtype="8"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500" fill="hold"/>
                                        <p:tgtEl>
                                          <p:spTgt spid="4"/>
                                        </p:tgtEl>
                                        <p:attrNameLst>
                                          <p:attrName>ppt_x</p:attrName>
                                        </p:attrNameLst>
                                      </p:cBhvr>
                                      <p:tavLst>
                                        <p:tav tm="0">
                                          <p:val>
                                            <p:strVal val="0-#ppt_w/2"/>
                                          </p:val>
                                        </p:tav>
                                        <p:tav tm="100000">
                                          <p:val>
                                            <p:strVal val="#ppt_x"/>
                                          </p:val>
                                        </p:tav>
                                      </p:tavLst>
                                    </p:anim>
                                    <p:anim calcmode="lin" valueType="num">
                                      <p:cBhvr additive="base">
                                        <p:cTn id="8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500" fill="hold"/>
                                        <p:tgtEl>
                                          <p:spTgt spid="14"/>
                                        </p:tgtEl>
                                        <p:attrNameLst>
                                          <p:attrName>ppt_x</p:attrName>
                                        </p:attrNameLst>
                                      </p:cBhvr>
                                      <p:tavLst>
                                        <p:tav tm="0">
                                          <p:val>
                                            <p:strVal val="0-#ppt_w/2"/>
                                          </p:val>
                                        </p:tav>
                                        <p:tav tm="100000">
                                          <p:val>
                                            <p:strVal val="#ppt_x"/>
                                          </p:val>
                                        </p:tav>
                                      </p:tavLst>
                                    </p:anim>
                                    <p:anim calcmode="lin" valueType="num">
                                      <p:cBhvr additive="base">
                                        <p:cTn id="88" dur="500" fill="hold"/>
                                        <p:tgtEl>
                                          <p:spTgt spid="14"/>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500"/>
                            </p:stCondLst>
                            <p:childTnLst>
                              <p:par>
                                <p:cTn id="90" presetID="2" presetClass="entr" presetSubtype="2" fill="hold" grpId="0" nodeType="afterEffect">
                                  <p:stCondLst>
                                    <p:cond delay="0"/>
                                  </p:stCondLst>
                                  <p:childTnLst>
                                    <p:set>
                                      <p:cBhvr>
                                        <p:cTn id="91" dur="1" fill="hold">
                                          <p:stCondLst>
                                            <p:cond delay="0"/>
                                          </p:stCondLst>
                                        </p:cTn>
                                        <p:tgtEl>
                                          <p:spTgt spid="213044"/>
                                        </p:tgtEl>
                                        <p:attrNameLst>
                                          <p:attrName>style.visibility</p:attrName>
                                        </p:attrNameLst>
                                      </p:cBhvr>
                                      <p:to>
                                        <p:strVal val="visible"/>
                                      </p:to>
                                    </p:set>
                                    <p:anim calcmode="lin" valueType="num">
                                      <p:cBhvr additive="base">
                                        <p:cTn id="92" dur="500" fill="hold"/>
                                        <p:tgtEl>
                                          <p:spTgt spid="213044"/>
                                        </p:tgtEl>
                                        <p:attrNameLst>
                                          <p:attrName>ppt_x</p:attrName>
                                        </p:attrNameLst>
                                      </p:cBhvr>
                                      <p:tavLst>
                                        <p:tav tm="0">
                                          <p:val>
                                            <p:strVal val="1+#ppt_w/2"/>
                                          </p:val>
                                        </p:tav>
                                        <p:tav tm="100000">
                                          <p:val>
                                            <p:strVal val="#ppt_x"/>
                                          </p:val>
                                        </p:tav>
                                      </p:tavLst>
                                    </p:anim>
                                    <p:anim calcmode="lin" valueType="num">
                                      <p:cBhvr additive="base">
                                        <p:cTn id="93" dur="500" fill="hold"/>
                                        <p:tgtEl>
                                          <p:spTgt spid="213044"/>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1000"/>
                            </p:stCondLst>
                            <p:childTnLst>
                              <p:par>
                                <p:cTn id="95" presetID="2" presetClass="entr" presetSubtype="2" fill="hold" nodeType="after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additive="base">
                                        <p:cTn id="97" dur="500" fill="hold"/>
                                        <p:tgtEl>
                                          <p:spTgt spid="5"/>
                                        </p:tgtEl>
                                        <p:attrNameLst>
                                          <p:attrName>ppt_x</p:attrName>
                                        </p:attrNameLst>
                                      </p:cBhvr>
                                      <p:tavLst>
                                        <p:tav tm="0">
                                          <p:val>
                                            <p:strVal val="1+#ppt_w/2"/>
                                          </p:val>
                                        </p:tav>
                                        <p:tav tm="100000">
                                          <p:val>
                                            <p:strVal val="#ppt_x"/>
                                          </p:val>
                                        </p:tav>
                                      </p:tavLst>
                                    </p:anim>
                                    <p:anim calcmode="lin" valueType="num">
                                      <p:cBhvr additive="base">
                                        <p:cTn id="9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animBg="1"/>
      <p:bldP spid="212995" grpId="0" autoUpdateAnimBg="0"/>
      <p:bldP spid="212999" grpId="0" autoUpdateAnimBg="0"/>
      <p:bldP spid="213036" grpId="0" autoUpdateAnimBg="0"/>
      <p:bldP spid="213040" grpId="0" animBg="1"/>
      <p:bldP spid="213041" grpId="0" animBg="1"/>
      <p:bldP spid="213042" grpId="0" animBg="1"/>
      <p:bldP spid="213043" grpId="0" animBg="1"/>
      <p:bldP spid="2130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16000" y="0"/>
            <a:ext cx="7162800" cy="1143000"/>
          </a:xfrm>
        </p:spPr>
        <p:txBody>
          <a:bodyPr/>
          <a:lstStyle/>
          <a:p>
            <a:pPr eaLnBrk="1" hangingPunct="1"/>
            <a:r>
              <a:rPr lang="en-US" smtClean="0"/>
              <a:t>Eddy Current Testing</a:t>
            </a:r>
          </a:p>
        </p:txBody>
      </p:sp>
      <p:pic>
        <p:nvPicPr>
          <p:cNvPr id="238596" name="Picture 4" descr="casticrack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675" y="2278063"/>
            <a:ext cx="4579938"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7" name="Picture 5" descr="castinginspcl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2290763"/>
            <a:ext cx="2951162"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9" name="Text Box 7"/>
          <p:cNvSpPr txBox="1">
            <a:spLocks noChangeArrowheads="1"/>
          </p:cNvSpPr>
          <p:nvPr/>
        </p:nvSpPr>
        <p:spPr bwMode="auto">
          <a:xfrm>
            <a:off x="479425" y="911225"/>
            <a:ext cx="8321675" cy="1311275"/>
          </a:xfrm>
          <a:prstGeom prst="rect">
            <a:avLst/>
          </a:prstGeom>
          <a:noFill/>
          <a:ln w="12700">
            <a:noFill/>
            <a:miter lim="800000"/>
            <a:headEnd type="none" w="sm" len="sm"/>
            <a:tailEnd type="none" w="sm" len="sm"/>
          </a:ln>
          <a:effectLst/>
        </p:spPr>
        <p:txBody>
          <a:bodyPr>
            <a:spAutoFit/>
          </a:bodyPr>
          <a:lstStyle/>
          <a:p>
            <a:pPr algn="just">
              <a:defRPr/>
            </a:pPr>
            <a:r>
              <a:rPr lang="en-US" sz="2000" b="0" dirty="0">
                <a:latin typeface="+mn-lt"/>
              </a:rPr>
              <a:t>Eddy current testing is particularly well suited for detecting surface cracks but can also be used to make electrical conductivity and coating thickness measurements.</a:t>
            </a:r>
            <a:r>
              <a:rPr lang="en-US" b="0" dirty="0">
                <a:latin typeface="+mn-lt"/>
              </a:rPr>
              <a:t>  </a:t>
            </a:r>
            <a:r>
              <a:rPr lang="en-US" sz="2000" b="0" dirty="0">
                <a:latin typeface="+mn-lt"/>
              </a:rPr>
              <a:t>Here a small surface probe is scanned over the part surface in an attempt to detect a crack.</a:t>
            </a:r>
          </a:p>
        </p:txBody>
      </p:sp>
    </p:spTree>
    <p:extLst>
      <p:ext uri="{BB962C8B-B14F-4D97-AF65-F5344CB8AC3E}">
        <p14:creationId xmlns:p14="http://schemas.microsoft.com/office/powerpoint/2010/main" val="93725213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38599"/>
                                        </p:tgtEl>
                                        <p:attrNameLst>
                                          <p:attrName>style.visibility</p:attrName>
                                        </p:attrNameLst>
                                      </p:cBhvr>
                                      <p:to>
                                        <p:strVal val="visible"/>
                                      </p:to>
                                    </p:set>
                                    <p:animEffect transition="in" filter="strips(downRight)">
                                      <p:cBhvr>
                                        <p:cTn id="7" dur="500"/>
                                        <p:tgtEl>
                                          <p:spTgt spid="238599"/>
                                        </p:tgtEl>
                                      </p:cBhvr>
                                    </p:animEffect>
                                  </p:childTnLst>
                                </p:cTn>
                              </p:par>
                            </p:childTnLst>
                          </p:cTn>
                        </p:par>
                        <p:par>
                          <p:cTn id="8" fill="hold" nodeType="afterGroup">
                            <p:stCondLst>
                              <p:cond delay="5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238596"/>
                                        </p:tgtEl>
                                        <p:attrNameLst>
                                          <p:attrName>style.visibility</p:attrName>
                                        </p:attrNameLst>
                                      </p:cBhvr>
                                      <p:to>
                                        <p:strVal val="visible"/>
                                      </p:to>
                                    </p:set>
                                    <p:anim calcmode="lin" valueType="num">
                                      <p:cBhvr>
                                        <p:cTn id="11" dur="1000" fill="hold"/>
                                        <p:tgtEl>
                                          <p:spTgt spid="238596"/>
                                        </p:tgtEl>
                                        <p:attrNameLst>
                                          <p:attrName>ppt_w</p:attrName>
                                        </p:attrNameLst>
                                      </p:cBhvr>
                                      <p:tavLst>
                                        <p:tav tm="0">
                                          <p:val>
                                            <p:fltVal val="0"/>
                                          </p:val>
                                        </p:tav>
                                        <p:tav tm="100000">
                                          <p:val>
                                            <p:strVal val="#ppt_w"/>
                                          </p:val>
                                        </p:tav>
                                      </p:tavLst>
                                    </p:anim>
                                    <p:anim calcmode="lin" valueType="num">
                                      <p:cBhvr>
                                        <p:cTn id="12" dur="1000" fill="hold"/>
                                        <p:tgtEl>
                                          <p:spTgt spid="238596"/>
                                        </p:tgtEl>
                                        <p:attrNameLst>
                                          <p:attrName>ppt_h</p:attrName>
                                        </p:attrNameLst>
                                      </p:cBhvr>
                                      <p:tavLst>
                                        <p:tav tm="0">
                                          <p:val>
                                            <p:fltVal val="0"/>
                                          </p:val>
                                        </p:tav>
                                        <p:tav tm="100000">
                                          <p:val>
                                            <p:strVal val="#ppt_h"/>
                                          </p:val>
                                        </p:tav>
                                      </p:tavLst>
                                    </p:anim>
                                    <p:anim calcmode="lin" valueType="num">
                                      <p:cBhvr>
                                        <p:cTn id="13" dur="1000" fill="hold"/>
                                        <p:tgtEl>
                                          <p:spTgt spid="238596"/>
                                        </p:tgtEl>
                                        <p:attrNameLst>
                                          <p:attrName>style.rotation</p:attrName>
                                        </p:attrNameLst>
                                      </p:cBhvr>
                                      <p:tavLst>
                                        <p:tav tm="0">
                                          <p:val>
                                            <p:fltVal val="90"/>
                                          </p:val>
                                        </p:tav>
                                        <p:tav tm="100000">
                                          <p:val>
                                            <p:fltVal val="0"/>
                                          </p:val>
                                        </p:tav>
                                      </p:tavLst>
                                    </p:anim>
                                    <p:animEffect transition="in" filter="fade">
                                      <p:cBhvr>
                                        <p:cTn id="14" dur="1000"/>
                                        <p:tgtEl>
                                          <p:spTgt spid="238596"/>
                                        </p:tgtEl>
                                      </p:cBhvr>
                                    </p:animEffect>
                                  </p:childTnLst>
                                </p:cTn>
                              </p:par>
                            </p:childTnLst>
                          </p:cTn>
                        </p:par>
                        <p:par>
                          <p:cTn id="15" fill="hold" nodeType="afterGroup">
                            <p:stCondLst>
                              <p:cond delay="15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238597"/>
                                        </p:tgtEl>
                                        <p:attrNameLst>
                                          <p:attrName>style.visibility</p:attrName>
                                        </p:attrNameLst>
                                      </p:cBhvr>
                                      <p:to>
                                        <p:strVal val="visible"/>
                                      </p:to>
                                    </p:set>
                                    <p:anim calcmode="lin" valueType="num">
                                      <p:cBhvr>
                                        <p:cTn id="18" dur="1000" fill="hold"/>
                                        <p:tgtEl>
                                          <p:spTgt spid="238597"/>
                                        </p:tgtEl>
                                        <p:attrNameLst>
                                          <p:attrName>ppt_w</p:attrName>
                                        </p:attrNameLst>
                                      </p:cBhvr>
                                      <p:tavLst>
                                        <p:tav tm="0">
                                          <p:val>
                                            <p:fltVal val="0"/>
                                          </p:val>
                                        </p:tav>
                                        <p:tav tm="100000">
                                          <p:val>
                                            <p:strVal val="#ppt_w"/>
                                          </p:val>
                                        </p:tav>
                                      </p:tavLst>
                                    </p:anim>
                                    <p:anim calcmode="lin" valueType="num">
                                      <p:cBhvr>
                                        <p:cTn id="19" dur="1000" fill="hold"/>
                                        <p:tgtEl>
                                          <p:spTgt spid="238597"/>
                                        </p:tgtEl>
                                        <p:attrNameLst>
                                          <p:attrName>ppt_h</p:attrName>
                                        </p:attrNameLst>
                                      </p:cBhvr>
                                      <p:tavLst>
                                        <p:tav tm="0">
                                          <p:val>
                                            <p:fltVal val="0"/>
                                          </p:val>
                                        </p:tav>
                                        <p:tav tm="100000">
                                          <p:val>
                                            <p:strVal val="#ppt_h"/>
                                          </p:val>
                                        </p:tav>
                                      </p:tavLst>
                                    </p:anim>
                                    <p:anim calcmode="lin" valueType="num">
                                      <p:cBhvr>
                                        <p:cTn id="20" dur="1000" fill="hold"/>
                                        <p:tgtEl>
                                          <p:spTgt spid="238597"/>
                                        </p:tgtEl>
                                        <p:attrNameLst>
                                          <p:attrName>style.rotation</p:attrName>
                                        </p:attrNameLst>
                                      </p:cBhvr>
                                      <p:tavLst>
                                        <p:tav tm="0">
                                          <p:val>
                                            <p:fltVal val="90"/>
                                          </p:val>
                                        </p:tav>
                                        <p:tav tm="100000">
                                          <p:val>
                                            <p:fltVal val="0"/>
                                          </p:val>
                                        </p:tav>
                                      </p:tavLst>
                                    </p:anim>
                                    <p:animEffect transition="in" filter="fade">
                                      <p:cBhvr>
                                        <p:cTn id="21" dur="1000"/>
                                        <p:tgtEl>
                                          <p:spTgt spid="23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9"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475" y="3321050"/>
            <a:ext cx="392112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Rectangle 9"/>
          <p:cNvSpPr>
            <a:spLocks noChangeArrowheads="1"/>
          </p:cNvSpPr>
          <p:nvPr/>
        </p:nvSpPr>
        <p:spPr bwMode="auto">
          <a:xfrm>
            <a:off x="469900" y="977900"/>
            <a:ext cx="85090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80000"/>
              </a:lnSpc>
            </a:pPr>
            <a:r>
              <a:rPr lang="en-US" sz="2400"/>
              <a:t>High frequency sound waves are introduced into a material and they are reflected back from surfaces or flaws.</a:t>
            </a:r>
          </a:p>
          <a:p>
            <a:pPr>
              <a:lnSpc>
                <a:spcPct val="80000"/>
              </a:lnSpc>
            </a:pPr>
            <a:endParaRPr lang="en-US" sz="2400"/>
          </a:p>
          <a:p>
            <a:pPr>
              <a:lnSpc>
                <a:spcPct val="80000"/>
              </a:lnSpc>
            </a:pPr>
            <a:r>
              <a:rPr lang="en-US" sz="2400"/>
              <a:t>Reflected sound energy is displayed versus time, and inspector can visualize a cross section of the specimen showing the depth of features that reflect sound. </a:t>
            </a:r>
          </a:p>
        </p:txBody>
      </p:sp>
      <p:sp>
        <p:nvSpPr>
          <p:cNvPr id="27652" name="Rectangle 4"/>
          <p:cNvSpPr>
            <a:spLocks noChangeArrowheads="1"/>
          </p:cNvSpPr>
          <p:nvPr/>
        </p:nvSpPr>
        <p:spPr bwMode="auto">
          <a:xfrm>
            <a:off x="8289925" y="2560638"/>
            <a:ext cx="234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chemeClr val="bg1"/>
                </a:solidFill>
              </a:rPr>
              <a:t>f</a:t>
            </a:r>
          </a:p>
        </p:txBody>
      </p:sp>
      <p:sp>
        <p:nvSpPr>
          <p:cNvPr id="27653" name="Rectangle 5"/>
          <p:cNvSpPr>
            <a:spLocks noChangeArrowheads="1"/>
          </p:cNvSpPr>
          <p:nvPr/>
        </p:nvSpPr>
        <p:spPr bwMode="auto">
          <a:xfrm>
            <a:off x="495300" y="304800"/>
            <a:ext cx="8042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endParaRPr lang="en-US" sz="3600">
              <a:solidFill>
                <a:schemeClr val="folHlink"/>
              </a:solidFill>
            </a:endParaRPr>
          </a:p>
        </p:txBody>
      </p:sp>
      <p:sp>
        <p:nvSpPr>
          <p:cNvPr id="27654" name="Rectangle 6"/>
          <p:cNvSpPr>
            <a:spLocks noChangeArrowheads="1"/>
          </p:cNvSpPr>
          <p:nvPr/>
        </p:nvSpPr>
        <p:spPr bwMode="auto">
          <a:xfrm>
            <a:off x="5305425" y="3249613"/>
            <a:ext cx="1866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297" name="Rectangle 17"/>
          <p:cNvSpPr>
            <a:spLocks noChangeArrowheads="1"/>
          </p:cNvSpPr>
          <p:nvPr/>
        </p:nvSpPr>
        <p:spPr bwMode="auto">
          <a:xfrm>
            <a:off x="4862513" y="5554663"/>
            <a:ext cx="620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0488" tIns="44450" rIns="90488" bIns="44450">
            <a:spAutoFit/>
          </a:bodyPr>
          <a:lstStyle/>
          <a:p>
            <a:r>
              <a:rPr lang="en-US" b="0">
                <a:solidFill>
                  <a:schemeClr val="bg1"/>
                </a:solidFill>
              </a:rPr>
              <a:t>plate</a:t>
            </a:r>
          </a:p>
        </p:txBody>
      </p:sp>
      <p:sp>
        <p:nvSpPr>
          <p:cNvPr id="225298" name="Rectangle 18"/>
          <p:cNvSpPr>
            <a:spLocks noChangeArrowheads="1"/>
          </p:cNvSpPr>
          <p:nvPr/>
        </p:nvSpPr>
        <p:spPr bwMode="auto">
          <a:xfrm>
            <a:off x="6959600" y="5164138"/>
            <a:ext cx="6667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b="0">
                <a:solidFill>
                  <a:schemeClr val="bg1"/>
                </a:solidFill>
              </a:rPr>
              <a:t>crack</a:t>
            </a:r>
          </a:p>
        </p:txBody>
      </p:sp>
      <p:grpSp>
        <p:nvGrpSpPr>
          <p:cNvPr id="2" name="Group 19"/>
          <p:cNvGrpSpPr>
            <a:grpSpLocks/>
          </p:cNvGrpSpPr>
          <p:nvPr/>
        </p:nvGrpSpPr>
        <p:grpSpPr bwMode="auto">
          <a:xfrm>
            <a:off x="4019550" y="3749675"/>
            <a:ext cx="1987550" cy="2076450"/>
            <a:chOff x="2196" y="2586"/>
            <a:chExt cx="1588" cy="812"/>
          </a:xfrm>
        </p:grpSpPr>
        <p:sp>
          <p:nvSpPr>
            <p:cNvPr id="27688" name="Arc 20"/>
            <p:cNvSpPr>
              <a:spLocks/>
            </p:cNvSpPr>
            <p:nvPr/>
          </p:nvSpPr>
          <p:spPr bwMode="auto">
            <a:xfrm>
              <a:off x="2196" y="3210"/>
              <a:ext cx="236" cy="1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89" name="Line 21"/>
            <p:cNvSpPr>
              <a:spLocks noChangeShapeType="1"/>
            </p:cNvSpPr>
            <p:nvPr/>
          </p:nvSpPr>
          <p:spPr bwMode="auto">
            <a:xfrm flipH="1">
              <a:off x="2576" y="2586"/>
              <a:ext cx="1208"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7690" name="Line 22"/>
            <p:cNvSpPr>
              <a:spLocks noChangeShapeType="1"/>
            </p:cNvSpPr>
            <p:nvPr/>
          </p:nvSpPr>
          <p:spPr bwMode="auto">
            <a:xfrm flipV="1">
              <a:off x="2436" y="2726"/>
              <a:ext cx="0" cy="488"/>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7691" name="Arc 23"/>
            <p:cNvSpPr>
              <a:spLocks/>
            </p:cNvSpPr>
            <p:nvPr/>
          </p:nvSpPr>
          <p:spPr bwMode="auto">
            <a:xfrm>
              <a:off x="2441" y="2591"/>
              <a:ext cx="140" cy="14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29"/>
                    <a:pt x="9577" y="84"/>
                    <a:pt x="21445" y="-1"/>
                  </a:cubicBezTo>
                </a:path>
                <a:path w="21600" h="21599" stroke="0" extrusionOk="0">
                  <a:moveTo>
                    <a:pt x="0" y="21599"/>
                  </a:moveTo>
                  <a:cubicBezTo>
                    <a:pt x="0" y="9729"/>
                    <a:pt x="9577" y="84"/>
                    <a:pt x="21445" y="-1"/>
                  </a:cubicBezTo>
                  <a:lnTo>
                    <a:pt x="21600" y="21599"/>
                  </a:lnTo>
                  <a:close/>
                </a:path>
              </a:pathLst>
            </a:custGeom>
            <a:noFill/>
            <a:ln w="28575"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55"/>
          <p:cNvGrpSpPr>
            <a:grpSpLocks/>
          </p:cNvGrpSpPr>
          <p:nvPr/>
        </p:nvGrpSpPr>
        <p:grpSpPr bwMode="auto">
          <a:xfrm>
            <a:off x="812800" y="3378200"/>
            <a:ext cx="3203575" cy="2735263"/>
            <a:chOff x="512" y="2128"/>
            <a:chExt cx="2018" cy="1723"/>
          </a:xfrm>
        </p:grpSpPr>
        <p:grpSp>
          <p:nvGrpSpPr>
            <p:cNvPr id="27671" name="Group 53"/>
            <p:cNvGrpSpPr>
              <a:grpSpLocks/>
            </p:cNvGrpSpPr>
            <p:nvPr/>
          </p:nvGrpSpPr>
          <p:grpSpPr bwMode="auto">
            <a:xfrm>
              <a:off x="512" y="2128"/>
              <a:ext cx="2018" cy="1723"/>
              <a:chOff x="512" y="2128"/>
              <a:chExt cx="2018" cy="1723"/>
            </a:xfrm>
          </p:grpSpPr>
          <p:sp>
            <p:nvSpPr>
              <p:cNvPr id="27686" name="Freeform 25"/>
              <p:cNvSpPr>
                <a:spLocks/>
              </p:cNvSpPr>
              <p:nvPr/>
            </p:nvSpPr>
            <p:spPr bwMode="auto">
              <a:xfrm>
                <a:off x="512" y="2128"/>
                <a:ext cx="2018" cy="1723"/>
              </a:xfrm>
              <a:custGeom>
                <a:avLst/>
                <a:gdLst>
                  <a:gd name="T0" fmla="*/ 169 w 1770"/>
                  <a:gd name="T1" fmla="*/ 0 h 1275"/>
                  <a:gd name="T2" fmla="*/ 140 w 1770"/>
                  <a:gd name="T3" fmla="*/ 1 h 1275"/>
                  <a:gd name="T4" fmla="*/ 109 w 1770"/>
                  <a:gd name="T5" fmla="*/ 30 h 1275"/>
                  <a:gd name="T6" fmla="*/ 54 w 1770"/>
                  <a:gd name="T7" fmla="*/ 120 h 1275"/>
                  <a:gd name="T8" fmla="*/ 17 w 1770"/>
                  <a:gd name="T9" fmla="*/ 246 h 1275"/>
                  <a:gd name="T10" fmla="*/ 0 w 1770"/>
                  <a:gd name="T11" fmla="*/ 399 h 1275"/>
                  <a:gd name="T12" fmla="*/ 0 w 1770"/>
                  <a:gd name="T13" fmla="*/ 5345 h 1275"/>
                  <a:gd name="T14" fmla="*/ 13 w 1770"/>
                  <a:gd name="T15" fmla="*/ 5493 h 1275"/>
                  <a:gd name="T16" fmla="*/ 54 w 1770"/>
                  <a:gd name="T17" fmla="*/ 5619 h 1275"/>
                  <a:gd name="T18" fmla="*/ 106 w 1770"/>
                  <a:gd name="T19" fmla="*/ 5711 h 1275"/>
                  <a:gd name="T20" fmla="*/ 169 w 1770"/>
                  <a:gd name="T21" fmla="*/ 5743 h 1275"/>
                  <a:gd name="T22" fmla="*/ 3239 w 1770"/>
                  <a:gd name="T23" fmla="*/ 5743 h 1275"/>
                  <a:gd name="T24" fmla="*/ 3299 w 1770"/>
                  <a:gd name="T25" fmla="*/ 5716 h 1275"/>
                  <a:gd name="T26" fmla="*/ 3353 w 1770"/>
                  <a:gd name="T27" fmla="*/ 5619 h 1275"/>
                  <a:gd name="T28" fmla="*/ 3392 w 1770"/>
                  <a:gd name="T29" fmla="*/ 5493 h 1275"/>
                  <a:gd name="T30" fmla="*/ 3408 w 1770"/>
                  <a:gd name="T31" fmla="*/ 5345 h 1275"/>
                  <a:gd name="T32" fmla="*/ 3408 w 1770"/>
                  <a:gd name="T33" fmla="*/ 399 h 1275"/>
                  <a:gd name="T34" fmla="*/ 3402 w 1770"/>
                  <a:gd name="T35" fmla="*/ 323 h 1275"/>
                  <a:gd name="T36" fmla="*/ 3394 w 1770"/>
                  <a:gd name="T37" fmla="*/ 246 h 1275"/>
                  <a:gd name="T38" fmla="*/ 3353 w 1770"/>
                  <a:gd name="T39" fmla="*/ 120 h 1275"/>
                  <a:gd name="T40" fmla="*/ 3299 w 1770"/>
                  <a:gd name="T41" fmla="*/ 30 h 1275"/>
                  <a:gd name="T42" fmla="*/ 3239 w 1770"/>
                  <a:gd name="T43" fmla="*/ 0 h 1275"/>
                  <a:gd name="T44" fmla="*/ 169 w 1770"/>
                  <a:gd name="T45" fmla="*/ 0 h 12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0"/>
                  <a:gd name="T70" fmla="*/ 0 h 1275"/>
                  <a:gd name="T71" fmla="*/ 1770 w 1770"/>
                  <a:gd name="T72" fmla="*/ 1275 h 12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0" h="1275">
                    <a:moveTo>
                      <a:pt x="88" y="0"/>
                    </a:moveTo>
                    <a:lnTo>
                      <a:pt x="73" y="1"/>
                    </a:lnTo>
                    <a:lnTo>
                      <a:pt x="57" y="7"/>
                    </a:lnTo>
                    <a:lnTo>
                      <a:pt x="28" y="27"/>
                    </a:lnTo>
                    <a:lnTo>
                      <a:pt x="9" y="55"/>
                    </a:lnTo>
                    <a:lnTo>
                      <a:pt x="0" y="88"/>
                    </a:lnTo>
                    <a:lnTo>
                      <a:pt x="0" y="1186"/>
                    </a:lnTo>
                    <a:lnTo>
                      <a:pt x="7" y="1219"/>
                    </a:lnTo>
                    <a:lnTo>
                      <a:pt x="28" y="1247"/>
                    </a:lnTo>
                    <a:lnTo>
                      <a:pt x="55" y="1267"/>
                    </a:lnTo>
                    <a:lnTo>
                      <a:pt x="88" y="1274"/>
                    </a:lnTo>
                    <a:lnTo>
                      <a:pt x="1681" y="1274"/>
                    </a:lnTo>
                    <a:lnTo>
                      <a:pt x="1712" y="1268"/>
                    </a:lnTo>
                    <a:lnTo>
                      <a:pt x="1741" y="1247"/>
                    </a:lnTo>
                    <a:lnTo>
                      <a:pt x="1760" y="1219"/>
                    </a:lnTo>
                    <a:lnTo>
                      <a:pt x="1769" y="1186"/>
                    </a:lnTo>
                    <a:lnTo>
                      <a:pt x="1769" y="88"/>
                    </a:lnTo>
                    <a:lnTo>
                      <a:pt x="1766" y="72"/>
                    </a:lnTo>
                    <a:lnTo>
                      <a:pt x="1762" y="55"/>
                    </a:lnTo>
                    <a:lnTo>
                      <a:pt x="1741" y="27"/>
                    </a:lnTo>
                    <a:lnTo>
                      <a:pt x="1712" y="7"/>
                    </a:lnTo>
                    <a:lnTo>
                      <a:pt x="1681" y="0"/>
                    </a:lnTo>
                    <a:lnTo>
                      <a:pt x="88" y="0"/>
                    </a:lnTo>
                  </a:path>
                </a:pathLst>
              </a:custGeom>
              <a:solidFill>
                <a:srgbClr val="D2D2D2"/>
              </a:solidFill>
              <a:ln w="12700" cap="rnd">
                <a:solidFill>
                  <a:srgbClr val="D2D2D2"/>
                </a:solidFill>
                <a:round/>
                <a:headEnd/>
                <a:tailEnd/>
              </a:ln>
            </p:spPr>
            <p:txBody>
              <a:bodyPr/>
              <a:lstStyle/>
              <a:p>
                <a:endParaRPr lang="en-US"/>
              </a:p>
            </p:txBody>
          </p:sp>
          <p:sp>
            <p:nvSpPr>
              <p:cNvPr id="27687" name="Freeform 26"/>
              <p:cNvSpPr>
                <a:spLocks/>
              </p:cNvSpPr>
              <p:nvPr/>
            </p:nvSpPr>
            <p:spPr bwMode="auto">
              <a:xfrm>
                <a:off x="629" y="2239"/>
                <a:ext cx="1782" cy="1335"/>
              </a:xfrm>
              <a:custGeom>
                <a:avLst/>
                <a:gdLst>
                  <a:gd name="T0" fmla="*/ 0 w 1563"/>
                  <a:gd name="T1" fmla="*/ 4448 h 988"/>
                  <a:gd name="T2" fmla="*/ 3011 w 1563"/>
                  <a:gd name="T3" fmla="*/ 4448 h 988"/>
                  <a:gd name="T4" fmla="*/ 3011 w 1563"/>
                  <a:gd name="T5" fmla="*/ 0 h 988"/>
                  <a:gd name="T6" fmla="*/ 0 w 1563"/>
                  <a:gd name="T7" fmla="*/ 0 h 988"/>
                  <a:gd name="T8" fmla="*/ 0 w 1563"/>
                  <a:gd name="T9" fmla="*/ 4448 h 988"/>
                  <a:gd name="T10" fmla="*/ 0 60000 65536"/>
                  <a:gd name="T11" fmla="*/ 0 60000 65536"/>
                  <a:gd name="T12" fmla="*/ 0 60000 65536"/>
                  <a:gd name="T13" fmla="*/ 0 60000 65536"/>
                  <a:gd name="T14" fmla="*/ 0 60000 65536"/>
                  <a:gd name="T15" fmla="*/ 0 w 1563"/>
                  <a:gd name="T16" fmla="*/ 0 h 988"/>
                  <a:gd name="T17" fmla="*/ 1563 w 1563"/>
                  <a:gd name="T18" fmla="*/ 988 h 988"/>
                </a:gdLst>
                <a:ahLst/>
                <a:cxnLst>
                  <a:cxn ang="T10">
                    <a:pos x="T0" y="T1"/>
                  </a:cxn>
                  <a:cxn ang="T11">
                    <a:pos x="T2" y="T3"/>
                  </a:cxn>
                  <a:cxn ang="T12">
                    <a:pos x="T4" y="T5"/>
                  </a:cxn>
                  <a:cxn ang="T13">
                    <a:pos x="T6" y="T7"/>
                  </a:cxn>
                  <a:cxn ang="T14">
                    <a:pos x="T8" y="T9"/>
                  </a:cxn>
                </a:cxnLst>
                <a:rect l="T15" t="T16" r="T17" b="T18"/>
                <a:pathLst>
                  <a:path w="1563" h="988">
                    <a:moveTo>
                      <a:pt x="0" y="987"/>
                    </a:moveTo>
                    <a:lnTo>
                      <a:pt x="1562" y="987"/>
                    </a:lnTo>
                    <a:lnTo>
                      <a:pt x="1562" y="0"/>
                    </a:lnTo>
                    <a:lnTo>
                      <a:pt x="0" y="0"/>
                    </a:lnTo>
                    <a:lnTo>
                      <a:pt x="0" y="987"/>
                    </a:lnTo>
                  </a:path>
                </a:pathLst>
              </a:custGeom>
              <a:solidFill>
                <a:srgbClr val="FFFFFF"/>
              </a:solidFill>
              <a:ln w="12700" cap="rnd">
                <a:solidFill>
                  <a:srgbClr val="000000"/>
                </a:solidFill>
                <a:round/>
                <a:headEnd/>
                <a:tailEnd/>
              </a:ln>
            </p:spPr>
            <p:txBody>
              <a:bodyPr/>
              <a:lstStyle/>
              <a:p>
                <a:endParaRPr lang="en-US"/>
              </a:p>
            </p:txBody>
          </p:sp>
        </p:grpSp>
        <p:grpSp>
          <p:nvGrpSpPr>
            <p:cNvPr id="27672" name="Group 54"/>
            <p:cNvGrpSpPr>
              <a:grpSpLocks/>
            </p:cNvGrpSpPr>
            <p:nvPr/>
          </p:nvGrpSpPr>
          <p:grpSpPr bwMode="auto">
            <a:xfrm>
              <a:off x="582" y="2233"/>
              <a:ext cx="1828" cy="1510"/>
              <a:chOff x="582" y="2233"/>
              <a:chExt cx="1828" cy="1510"/>
            </a:xfrm>
          </p:grpSpPr>
          <p:sp>
            <p:nvSpPr>
              <p:cNvPr id="27673" name="Line 27"/>
              <p:cNvSpPr>
                <a:spLocks noChangeShapeType="1"/>
              </p:cNvSpPr>
              <p:nvPr/>
            </p:nvSpPr>
            <p:spPr bwMode="auto">
              <a:xfrm>
                <a:off x="2338" y="3469"/>
                <a:ext cx="0" cy="1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7674" name="Line 28"/>
              <p:cNvSpPr>
                <a:spLocks noChangeShapeType="1"/>
              </p:cNvSpPr>
              <p:nvPr/>
            </p:nvSpPr>
            <p:spPr bwMode="auto">
              <a:xfrm>
                <a:off x="683" y="3463"/>
                <a:ext cx="0" cy="1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7675" name="Line 29"/>
              <p:cNvSpPr>
                <a:spLocks noChangeShapeType="1"/>
              </p:cNvSpPr>
              <p:nvPr/>
            </p:nvSpPr>
            <p:spPr bwMode="auto">
              <a:xfrm>
                <a:off x="1028" y="3471"/>
                <a:ext cx="0" cy="1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7676" name="Line 30"/>
              <p:cNvSpPr>
                <a:spLocks noChangeShapeType="1"/>
              </p:cNvSpPr>
              <p:nvPr/>
            </p:nvSpPr>
            <p:spPr bwMode="auto">
              <a:xfrm>
                <a:off x="1341" y="3463"/>
                <a:ext cx="0" cy="1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7677" name="Line 31"/>
              <p:cNvSpPr>
                <a:spLocks noChangeShapeType="1"/>
              </p:cNvSpPr>
              <p:nvPr/>
            </p:nvSpPr>
            <p:spPr bwMode="auto">
              <a:xfrm>
                <a:off x="1685" y="3471"/>
                <a:ext cx="0" cy="1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7678" name="Line 32"/>
              <p:cNvSpPr>
                <a:spLocks noChangeShapeType="1"/>
              </p:cNvSpPr>
              <p:nvPr/>
            </p:nvSpPr>
            <p:spPr bwMode="auto">
              <a:xfrm>
                <a:off x="2008" y="3465"/>
                <a:ext cx="0" cy="1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7679" name="Rectangle 33"/>
              <p:cNvSpPr>
                <a:spLocks noChangeArrowheads="1"/>
              </p:cNvSpPr>
              <p:nvPr/>
            </p:nvSpPr>
            <p:spPr bwMode="auto">
              <a:xfrm>
                <a:off x="582" y="3543"/>
                <a:ext cx="18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500" b="0">
                    <a:solidFill>
                      <a:srgbClr val="000000"/>
                    </a:solidFill>
                    <a:latin typeface="Arial MT"/>
                  </a:rPr>
                  <a:t>0</a:t>
                </a:r>
              </a:p>
            </p:txBody>
          </p:sp>
          <p:sp>
            <p:nvSpPr>
              <p:cNvPr id="27680" name="Rectangle 34"/>
              <p:cNvSpPr>
                <a:spLocks noChangeArrowheads="1"/>
              </p:cNvSpPr>
              <p:nvPr/>
            </p:nvSpPr>
            <p:spPr bwMode="auto">
              <a:xfrm>
                <a:off x="921" y="3543"/>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500" b="0">
                    <a:solidFill>
                      <a:srgbClr val="000000"/>
                    </a:solidFill>
                    <a:latin typeface="Arial MT"/>
                  </a:rPr>
                  <a:t>2</a:t>
                </a:r>
              </a:p>
            </p:txBody>
          </p:sp>
          <p:sp>
            <p:nvSpPr>
              <p:cNvPr id="27681" name="Rectangle 35"/>
              <p:cNvSpPr>
                <a:spLocks noChangeArrowheads="1"/>
              </p:cNvSpPr>
              <p:nvPr/>
            </p:nvSpPr>
            <p:spPr bwMode="auto">
              <a:xfrm>
                <a:off x="1227" y="3543"/>
                <a:ext cx="18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500" b="0">
                    <a:solidFill>
                      <a:srgbClr val="000000"/>
                    </a:solidFill>
                    <a:latin typeface="Arial MT"/>
                  </a:rPr>
                  <a:t>4</a:t>
                </a:r>
              </a:p>
            </p:txBody>
          </p:sp>
          <p:sp>
            <p:nvSpPr>
              <p:cNvPr id="27682" name="Rectangle 36"/>
              <p:cNvSpPr>
                <a:spLocks noChangeArrowheads="1"/>
              </p:cNvSpPr>
              <p:nvPr/>
            </p:nvSpPr>
            <p:spPr bwMode="auto">
              <a:xfrm>
                <a:off x="1577" y="3543"/>
                <a:ext cx="18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500" b="0">
                    <a:solidFill>
                      <a:srgbClr val="000000"/>
                    </a:solidFill>
                    <a:latin typeface="Arial MT"/>
                  </a:rPr>
                  <a:t>6</a:t>
                </a:r>
              </a:p>
            </p:txBody>
          </p:sp>
          <p:sp>
            <p:nvSpPr>
              <p:cNvPr id="27683" name="Rectangle 37"/>
              <p:cNvSpPr>
                <a:spLocks noChangeArrowheads="1"/>
              </p:cNvSpPr>
              <p:nvPr/>
            </p:nvSpPr>
            <p:spPr bwMode="auto">
              <a:xfrm>
                <a:off x="1894" y="3543"/>
                <a:ext cx="18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500" b="0">
                    <a:solidFill>
                      <a:srgbClr val="000000"/>
                    </a:solidFill>
                    <a:latin typeface="Arial MT"/>
                  </a:rPr>
                  <a:t>8</a:t>
                </a:r>
              </a:p>
            </p:txBody>
          </p:sp>
          <p:sp>
            <p:nvSpPr>
              <p:cNvPr id="27684" name="Rectangle 38"/>
              <p:cNvSpPr>
                <a:spLocks noChangeArrowheads="1"/>
              </p:cNvSpPr>
              <p:nvPr/>
            </p:nvSpPr>
            <p:spPr bwMode="auto">
              <a:xfrm>
                <a:off x="2162" y="3543"/>
                <a:ext cx="24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500" b="0">
                    <a:solidFill>
                      <a:srgbClr val="000000"/>
                    </a:solidFill>
                    <a:latin typeface="Arial MT"/>
                  </a:rPr>
                  <a:t>10</a:t>
                </a:r>
              </a:p>
            </p:txBody>
          </p:sp>
          <p:sp>
            <p:nvSpPr>
              <p:cNvPr id="27685" name="Line 40"/>
              <p:cNvSpPr>
                <a:spLocks noChangeShapeType="1"/>
              </p:cNvSpPr>
              <p:nvPr/>
            </p:nvSpPr>
            <p:spPr bwMode="auto">
              <a:xfrm flipH="1" flipV="1">
                <a:off x="731" y="2233"/>
                <a:ext cx="55" cy="12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grpSp>
      <p:sp>
        <p:nvSpPr>
          <p:cNvPr id="225321" name="Freeform 41"/>
          <p:cNvSpPr>
            <a:spLocks/>
          </p:cNvSpPr>
          <p:nvPr/>
        </p:nvSpPr>
        <p:spPr bwMode="auto">
          <a:xfrm>
            <a:off x="1239838" y="4308475"/>
            <a:ext cx="2549525" cy="1255713"/>
          </a:xfrm>
          <a:custGeom>
            <a:avLst/>
            <a:gdLst>
              <a:gd name="T0" fmla="*/ 0 w 1409"/>
              <a:gd name="T1" fmla="*/ 2147483647 h 585"/>
              <a:gd name="T2" fmla="*/ 2147483647 w 1409"/>
              <a:gd name="T3" fmla="*/ 2147483647 h 585"/>
              <a:gd name="T4" fmla="*/ 2147483647 w 1409"/>
              <a:gd name="T5" fmla="*/ 2147483647 h 585"/>
              <a:gd name="T6" fmla="*/ 2147483647 w 1409"/>
              <a:gd name="T7" fmla="*/ 2147483647 h 585"/>
              <a:gd name="T8" fmla="*/ 2147483647 w 1409"/>
              <a:gd name="T9" fmla="*/ 2147483647 h 585"/>
              <a:gd name="T10" fmla="*/ 2147483647 w 1409"/>
              <a:gd name="T11" fmla="*/ 0 h 585"/>
              <a:gd name="T12" fmla="*/ 2147483647 w 1409"/>
              <a:gd name="T13" fmla="*/ 2147483647 h 585"/>
              <a:gd name="T14" fmla="*/ 2147483647 w 1409"/>
              <a:gd name="T15" fmla="*/ 2147483647 h 585"/>
              <a:gd name="T16" fmla="*/ 0 60000 65536"/>
              <a:gd name="T17" fmla="*/ 0 60000 65536"/>
              <a:gd name="T18" fmla="*/ 0 60000 65536"/>
              <a:gd name="T19" fmla="*/ 0 60000 65536"/>
              <a:gd name="T20" fmla="*/ 0 60000 65536"/>
              <a:gd name="T21" fmla="*/ 0 60000 65536"/>
              <a:gd name="T22" fmla="*/ 0 60000 65536"/>
              <a:gd name="T23" fmla="*/ 0 60000 65536"/>
              <a:gd name="T24" fmla="*/ 0 w 1409"/>
              <a:gd name="T25" fmla="*/ 0 h 585"/>
              <a:gd name="T26" fmla="*/ 1409 w 1409"/>
              <a:gd name="T27" fmla="*/ 585 h 5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9" h="585">
                <a:moveTo>
                  <a:pt x="0" y="584"/>
                </a:moveTo>
                <a:lnTo>
                  <a:pt x="319" y="584"/>
                </a:lnTo>
                <a:lnTo>
                  <a:pt x="340" y="419"/>
                </a:lnTo>
                <a:lnTo>
                  <a:pt x="391" y="584"/>
                </a:lnTo>
                <a:lnTo>
                  <a:pt x="627" y="584"/>
                </a:lnTo>
                <a:lnTo>
                  <a:pt x="637" y="0"/>
                </a:lnTo>
                <a:lnTo>
                  <a:pt x="709" y="584"/>
                </a:lnTo>
                <a:lnTo>
                  <a:pt x="1408" y="58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22" name="Rectangle 42"/>
          <p:cNvSpPr>
            <a:spLocks noChangeArrowheads="1"/>
          </p:cNvSpPr>
          <p:nvPr/>
        </p:nvSpPr>
        <p:spPr bwMode="auto">
          <a:xfrm>
            <a:off x="1146175" y="3505200"/>
            <a:ext cx="654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0">
                <a:solidFill>
                  <a:srgbClr val="000000"/>
                </a:solidFill>
              </a:rPr>
              <a:t>initial </a:t>
            </a:r>
          </a:p>
          <a:p>
            <a:r>
              <a:rPr lang="en-US" sz="1400" b="0">
                <a:solidFill>
                  <a:srgbClr val="000000"/>
                </a:solidFill>
              </a:rPr>
              <a:t> pulse</a:t>
            </a:r>
          </a:p>
        </p:txBody>
      </p:sp>
      <p:sp>
        <p:nvSpPr>
          <p:cNvPr id="225323" name="Rectangle 43"/>
          <p:cNvSpPr>
            <a:spLocks noChangeArrowheads="1"/>
          </p:cNvSpPr>
          <p:nvPr/>
        </p:nvSpPr>
        <p:spPr bwMode="auto">
          <a:xfrm>
            <a:off x="1508125" y="4511675"/>
            <a:ext cx="7127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0">
                <a:solidFill>
                  <a:srgbClr val="000000"/>
                </a:solidFill>
              </a:rPr>
              <a:t>crack</a:t>
            </a:r>
          </a:p>
          <a:p>
            <a:r>
              <a:rPr lang="en-US" sz="1400" b="0">
                <a:solidFill>
                  <a:srgbClr val="000000"/>
                </a:solidFill>
              </a:rPr>
              <a:t>   echo</a:t>
            </a:r>
          </a:p>
        </p:txBody>
      </p:sp>
      <p:sp>
        <p:nvSpPr>
          <p:cNvPr id="225324" name="Rectangle 44"/>
          <p:cNvSpPr>
            <a:spLocks noChangeArrowheads="1"/>
          </p:cNvSpPr>
          <p:nvPr/>
        </p:nvSpPr>
        <p:spPr bwMode="auto">
          <a:xfrm>
            <a:off x="2393950" y="4143375"/>
            <a:ext cx="118586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0">
                <a:solidFill>
                  <a:srgbClr val="000000"/>
                </a:solidFill>
              </a:rPr>
              <a:t>back surface</a:t>
            </a:r>
          </a:p>
          <a:p>
            <a:r>
              <a:rPr lang="en-US" sz="1400" b="0">
                <a:solidFill>
                  <a:srgbClr val="000000"/>
                </a:solidFill>
              </a:rPr>
              <a:t>   echo</a:t>
            </a:r>
          </a:p>
        </p:txBody>
      </p:sp>
      <p:sp>
        <p:nvSpPr>
          <p:cNvPr id="225325" name="Text Box 45"/>
          <p:cNvSpPr txBox="1">
            <a:spLocks noChangeArrowheads="1"/>
          </p:cNvSpPr>
          <p:nvPr/>
        </p:nvSpPr>
        <p:spPr bwMode="auto">
          <a:xfrm>
            <a:off x="1265238" y="6099175"/>
            <a:ext cx="2073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r>
              <a:rPr lang="en-US" b="0"/>
              <a:t>Oscilloscope, or flaw detector screen</a:t>
            </a:r>
          </a:p>
        </p:txBody>
      </p:sp>
      <p:sp>
        <p:nvSpPr>
          <p:cNvPr id="225296" name="Line 16"/>
          <p:cNvSpPr>
            <a:spLocks noChangeShapeType="1"/>
          </p:cNvSpPr>
          <p:nvPr/>
        </p:nvSpPr>
        <p:spPr bwMode="auto">
          <a:xfrm>
            <a:off x="6261100" y="5013325"/>
            <a:ext cx="0" cy="644525"/>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25326" name="Freeform 46"/>
          <p:cNvSpPr>
            <a:spLocks/>
          </p:cNvSpPr>
          <p:nvPr/>
        </p:nvSpPr>
        <p:spPr bwMode="auto">
          <a:xfrm>
            <a:off x="6269038" y="5753100"/>
            <a:ext cx="120650" cy="220663"/>
          </a:xfrm>
          <a:custGeom>
            <a:avLst/>
            <a:gdLst>
              <a:gd name="T0" fmla="*/ 2147483647 w 76"/>
              <a:gd name="T1" fmla="*/ 0 h 139"/>
              <a:gd name="T2" fmla="*/ 2147483647 w 76"/>
              <a:gd name="T3" fmla="*/ 2147483647 h 139"/>
              <a:gd name="T4" fmla="*/ 2147483647 w 76"/>
              <a:gd name="T5" fmla="*/ 2147483647 h 139"/>
              <a:gd name="T6" fmla="*/ 2147483647 w 76"/>
              <a:gd name="T7" fmla="*/ 2147483647 h 139"/>
              <a:gd name="T8" fmla="*/ 0 60000 65536"/>
              <a:gd name="T9" fmla="*/ 0 60000 65536"/>
              <a:gd name="T10" fmla="*/ 0 60000 65536"/>
              <a:gd name="T11" fmla="*/ 0 60000 65536"/>
              <a:gd name="T12" fmla="*/ 0 w 76"/>
              <a:gd name="T13" fmla="*/ 0 h 139"/>
              <a:gd name="T14" fmla="*/ 76 w 76"/>
              <a:gd name="T15" fmla="*/ 139 h 139"/>
            </a:gdLst>
            <a:ahLst/>
            <a:cxnLst>
              <a:cxn ang="T8">
                <a:pos x="T0" y="T1"/>
              </a:cxn>
              <a:cxn ang="T9">
                <a:pos x="T2" y="T3"/>
              </a:cxn>
              <a:cxn ang="T10">
                <a:pos x="T4" y="T5"/>
              </a:cxn>
              <a:cxn ang="T11">
                <a:pos x="T6" y="T7"/>
              </a:cxn>
            </a:cxnLst>
            <a:rect l="T12" t="T13" r="T14" b="T15"/>
            <a:pathLst>
              <a:path w="76" h="139">
                <a:moveTo>
                  <a:pt x="3" y="0"/>
                </a:moveTo>
                <a:cubicBezTo>
                  <a:pt x="1" y="50"/>
                  <a:pt x="0" y="101"/>
                  <a:pt x="11" y="120"/>
                </a:cubicBezTo>
                <a:cubicBezTo>
                  <a:pt x="22" y="139"/>
                  <a:pt x="58" y="128"/>
                  <a:pt x="67" y="112"/>
                </a:cubicBezTo>
                <a:cubicBezTo>
                  <a:pt x="76" y="96"/>
                  <a:pt x="67" y="39"/>
                  <a:pt x="67" y="24"/>
                </a:cubicBezTo>
              </a:path>
            </a:pathLst>
          </a:custGeom>
          <a:noFill/>
          <a:ln w="12700">
            <a:solidFill>
              <a:schemeClr val="hlink"/>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27" name="Line 47"/>
          <p:cNvSpPr>
            <a:spLocks noChangeShapeType="1"/>
          </p:cNvSpPr>
          <p:nvPr/>
        </p:nvSpPr>
        <p:spPr bwMode="auto">
          <a:xfrm flipH="1" flipV="1">
            <a:off x="6375400" y="5022850"/>
            <a:ext cx="0" cy="676275"/>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25295" name="Line 15"/>
          <p:cNvSpPr>
            <a:spLocks noChangeShapeType="1"/>
          </p:cNvSpPr>
          <p:nvPr/>
        </p:nvSpPr>
        <p:spPr bwMode="auto">
          <a:xfrm>
            <a:off x="6588125" y="4975225"/>
            <a:ext cx="0" cy="2413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225331" name="Freeform 51"/>
          <p:cNvSpPr>
            <a:spLocks/>
          </p:cNvSpPr>
          <p:nvPr/>
        </p:nvSpPr>
        <p:spPr bwMode="auto">
          <a:xfrm>
            <a:off x="6586538" y="5270500"/>
            <a:ext cx="120650" cy="246063"/>
          </a:xfrm>
          <a:custGeom>
            <a:avLst/>
            <a:gdLst>
              <a:gd name="T0" fmla="*/ 2147483647 w 76"/>
              <a:gd name="T1" fmla="*/ 0 h 139"/>
              <a:gd name="T2" fmla="*/ 2147483647 w 76"/>
              <a:gd name="T3" fmla="*/ 2147483647 h 139"/>
              <a:gd name="T4" fmla="*/ 2147483647 w 76"/>
              <a:gd name="T5" fmla="*/ 2147483647 h 139"/>
              <a:gd name="T6" fmla="*/ 2147483647 w 76"/>
              <a:gd name="T7" fmla="*/ 2147483647 h 139"/>
              <a:gd name="T8" fmla="*/ 0 60000 65536"/>
              <a:gd name="T9" fmla="*/ 0 60000 65536"/>
              <a:gd name="T10" fmla="*/ 0 60000 65536"/>
              <a:gd name="T11" fmla="*/ 0 60000 65536"/>
              <a:gd name="T12" fmla="*/ 0 w 76"/>
              <a:gd name="T13" fmla="*/ 0 h 139"/>
              <a:gd name="T14" fmla="*/ 76 w 76"/>
              <a:gd name="T15" fmla="*/ 139 h 139"/>
            </a:gdLst>
            <a:ahLst/>
            <a:cxnLst>
              <a:cxn ang="T8">
                <a:pos x="T0" y="T1"/>
              </a:cxn>
              <a:cxn ang="T9">
                <a:pos x="T2" y="T3"/>
              </a:cxn>
              <a:cxn ang="T10">
                <a:pos x="T4" y="T5"/>
              </a:cxn>
              <a:cxn ang="T11">
                <a:pos x="T6" y="T7"/>
              </a:cxn>
            </a:cxnLst>
            <a:rect l="T12" t="T13" r="T14" b="T15"/>
            <a:pathLst>
              <a:path w="76" h="139">
                <a:moveTo>
                  <a:pt x="3" y="0"/>
                </a:moveTo>
                <a:cubicBezTo>
                  <a:pt x="1" y="50"/>
                  <a:pt x="0" y="101"/>
                  <a:pt x="11" y="120"/>
                </a:cubicBezTo>
                <a:cubicBezTo>
                  <a:pt x="22" y="139"/>
                  <a:pt x="58" y="128"/>
                  <a:pt x="67" y="112"/>
                </a:cubicBezTo>
                <a:cubicBezTo>
                  <a:pt x="76" y="96"/>
                  <a:pt x="67" y="39"/>
                  <a:pt x="67" y="24"/>
                </a:cubicBezTo>
              </a:path>
            </a:pathLst>
          </a:custGeom>
          <a:noFill/>
          <a:ln w="12700">
            <a:solidFill>
              <a:schemeClr val="hlink"/>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32" name="Line 52"/>
          <p:cNvSpPr>
            <a:spLocks noChangeShapeType="1"/>
          </p:cNvSpPr>
          <p:nvPr/>
        </p:nvSpPr>
        <p:spPr bwMode="auto">
          <a:xfrm flipH="1" flipV="1">
            <a:off x="6702425" y="5013325"/>
            <a:ext cx="0" cy="2413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19478" name="Rectangle 60"/>
          <p:cNvSpPr>
            <a:spLocks noGrp="1" noChangeArrowheads="1"/>
          </p:cNvSpPr>
          <p:nvPr>
            <p:ph type="title"/>
          </p:nvPr>
        </p:nvSpPr>
        <p:spPr>
          <a:xfrm>
            <a:off x="571500" y="0"/>
            <a:ext cx="7975600" cy="1143000"/>
          </a:xfrm>
        </p:spPr>
        <p:txBody>
          <a:bodyPr rtlCol="0">
            <a:normAutofit/>
          </a:bodyPr>
          <a:lstStyle/>
          <a:p>
            <a:pPr eaLnBrk="1" fontAlgn="auto" hangingPunct="1">
              <a:spcAft>
                <a:spcPts val="0"/>
              </a:spcAft>
              <a:defRPr/>
            </a:pPr>
            <a:r>
              <a:rPr lang="en-US" smtClean="0">
                <a:solidFill>
                  <a:schemeClr val="folHlink"/>
                </a:solidFill>
              </a:rPr>
              <a:t>Ultrasonic Inspection (Pulse-Echo) </a:t>
            </a:r>
          </a:p>
        </p:txBody>
      </p:sp>
    </p:spTree>
    <p:extLst>
      <p:ext uri="{BB962C8B-B14F-4D97-AF65-F5344CB8AC3E}">
        <p14:creationId xmlns:p14="http://schemas.microsoft.com/office/powerpoint/2010/main" val="89029742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25339"/>
                                        </p:tgtEl>
                                        <p:attrNameLst>
                                          <p:attrName>style.visibility</p:attrName>
                                        </p:attrNameLst>
                                      </p:cBhvr>
                                      <p:to>
                                        <p:strVal val="visible"/>
                                      </p:to>
                                    </p:set>
                                    <p:animEffect transition="in" filter="dissolve">
                                      <p:cBhvr>
                                        <p:cTn id="7" dur="500"/>
                                        <p:tgtEl>
                                          <p:spTgt spid="22533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5289"/>
                                        </p:tgtEl>
                                        <p:attrNameLst>
                                          <p:attrName>style.visibility</p:attrName>
                                        </p:attrNameLst>
                                      </p:cBhvr>
                                      <p:to>
                                        <p:strVal val="visible"/>
                                      </p:to>
                                    </p:set>
                                    <p:animEffect transition="in" filter="wipe(left)">
                                      <p:cBhvr>
                                        <p:cTn id="11" dur="500"/>
                                        <p:tgtEl>
                                          <p:spTgt spid="225289"/>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225297"/>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225298"/>
                                        </p:tgtEl>
                                        <p:attrNameLst>
                                          <p:attrName>style.visibility</p:attrName>
                                        </p:attrNameLst>
                                      </p:cBhvr>
                                      <p:to>
                                        <p:strVal val="visible"/>
                                      </p:to>
                                    </p:set>
                                  </p:childTnLst>
                                </p:cTn>
                              </p:par>
                            </p:childTnLst>
                          </p:cTn>
                        </p:par>
                        <p:par>
                          <p:cTn id="18" fill="hold" nodeType="afterGroup">
                            <p:stCondLst>
                              <p:cond delay="2000"/>
                            </p:stCondLst>
                            <p:childTnLst>
                              <p:par>
                                <p:cTn id="19" presetID="22" presetClass="entr" presetSubtype="2"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childTnLst>
                          </p:cTn>
                        </p:par>
                        <p:par>
                          <p:cTn id="22" fill="hold" nodeType="afterGroup">
                            <p:stCondLst>
                              <p:cond delay="2500"/>
                            </p:stCondLst>
                            <p:childTnLst>
                              <p:par>
                                <p:cTn id="23" presetID="9"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par>
                          <p:cTn id="26" fill="hold" nodeType="afterGroup">
                            <p:stCondLst>
                              <p:cond delay="3000"/>
                            </p:stCondLst>
                            <p:childTnLst>
                              <p:par>
                                <p:cTn id="27" presetID="9" presetClass="entr" presetSubtype="0" fill="hold" grpId="0" nodeType="afterEffect">
                                  <p:stCondLst>
                                    <p:cond delay="0"/>
                                  </p:stCondLst>
                                  <p:childTnLst>
                                    <p:set>
                                      <p:cBhvr>
                                        <p:cTn id="28" dur="1" fill="hold">
                                          <p:stCondLst>
                                            <p:cond delay="0"/>
                                          </p:stCondLst>
                                        </p:cTn>
                                        <p:tgtEl>
                                          <p:spTgt spid="225325"/>
                                        </p:tgtEl>
                                        <p:attrNameLst>
                                          <p:attrName>style.visibility</p:attrName>
                                        </p:attrNameLst>
                                      </p:cBhvr>
                                      <p:to>
                                        <p:strVal val="visible"/>
                                      </p:to>
                                    </p:set>
                                    <p:animEffect transition="in" filter="dissolve">
                                      <p:cBhvr>
                                        <p:cTn id="29" dur="500"/>
                                        <p:tgtEl>
                                          <p:spTgt spid="225325"/>
                                        </p:tgtEl>
                                      </p:cBhvr>
                                    </p:animEffect>
                                  </p:childTnLst>
                                </p:cTn>
                              </p:par>
                            </p:childTnLst>
                          </p:cTn>
                        </p:par>
                        <p:par>
                          <p:cTn id="30" fill="hold" nodeType="afterGroup">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225296"/>
                                        </p:tgtEl>
                                        <p:attrNameLst>
                                          <p:attrName>style.visibility</p:attrName>
                                        </p:attrNameLst>
                                      </p:cBhvr>
                                      <p:to>
                                        <p:strVal val="visible"/>
                                      </p:to>
                                    </p:set>
                                    <p:animEffect transition="in" filter="wipe(up)">
                                      <p:cBhvr>
                                        <p:cTn id="33" dur="500"/>
                                        <p:tgtEl>
                                          <p:spTgt spid="225296"/>
                                        </p:tgtEl>
                                      </p:cBhvr>
                                    </p:animEffect>
                                  </p:childTnLst>
                                </p:cTn>
                              </p:par>
                            </p:childTnLst>
                          </p:cTn>
                        </p:par>
                        <p:par>
                          <p:cTn id="34" fill="hold" nodeType="afterGroup">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25295"/>
                                        </p:tgtEl>
                                        <p:attrNameLst>
                                          <p:attrName>style.visibility</p:attrName>
                                        </p:attrNameLst>
                                      </p:cBhvr>
                                      <p:to>
                                        <p:strVal val="visible"/>
                                      </p:to>
                                    </p:set>
                                    <p:animEffect transition="in" filter="wipe(up)">
                                      <p:cBhvr>
                                        <p:cTn id="37" dur="500"/>
                                        <p:tgtEl>
                                          <p:spTgt spid="225295"/>
                                        </p:tgtEl>
                                      </p:cBhvr>
                                    </p:animEffect>
                                  </p:childTnLst>
                                </p:cTn>
                              </p:par>
                            </p:childTnLst>
                          </p:cTn>
                        </p:par>
                        <p:par>
                          <p:cTn id="38" fill="hold" nodeType="afterGroup">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225331"/>
                                        </p:tgtEl>
                                        <p:attrNameLst>
                                          <p:attrName>style.visibility</p:attrName>
                                        </p:attrNameLst>
                                      </p:cBhvr>
                                      <p:to>
                                        <p:strVal val="visible"/>
                                      </p:to>
                                    </p:set>
                                    <p:animEffect transition="in" filter="wipe(left)">
                                      <p:cBhvr>
                                        <p:cTn id="41" dur="500"/>
                                        <p:tgtEl>
                                          <p:spTgt spid="225331"/>
                                        </p:tgtEl>
                                      </p:cBhvr>
                                    </p:animEffect>
                                  </p:childTnLst>
                                </p:cTn>
                              </p:par>
                            </p:childTnLst>
                          </p:cTn>
                        </p:par>
                        <p:par>
                          <p:cTn id="42" fill="hold" nodeType="afterGroup">
                            <p:stCondLst>
                              <p:cond delay="5000"/>
                            </p:stCondLst>
                            <p:childTnLst>
                              <p:par>
                                <p:cTn id="43" presetID="22" presetClass="entr" presetSubtype="4" fill="hold" grpId="0" nodeType="afterEffect">
                                  <p:stCondLst>
                                    <p:cond delay="0"/>
                                  </p:stCondLst>
                                  <p:childTnLst>
                                    <p:set>
                                      <p:cBhvr>
                                        <p:cTn id="44" dur="1" fill="hold">
                                          <p:stCondLst>
                                            <p:cond delay="0"/>
                                          </p:stCondLst>
                                        </p:cTn>
                                        <p:tgtEl>
                                          <p:spTgt spid="225332"/>
                                        </p:tgtEl>
                                        <p:attrNameLst>
                                          <p:attrName>style.visibility</p:attrName>
                                        </p:attrNameLst>
                                      </p:cBhvr>
                                      <p:to>
                                        <p:strVal val="visible"/>
                                      </p:to>
                                    </p:set>
                                    <p:animEffect transition="in" filter="wipe(down)">
                                      <p:cBhvr>
                                        <p:cTn id="45" dur="500"/>
                                        <p:tgtEl>
                                          <p:spTgt spid="225332"/>
                                        </p:tgtEl>
                                      </p:cBhvr>
                                    </p:animEffect>
                                  </p:childTnLst>
                                </p:cTn>
                              </p:par>
                            </p:childTnLst>
                          </p:cTn>
                        </p:par>
                        <p:par>
                          <p:cTn id="46" fill="hold" nodeType="afterGroup">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25326"/>
                                        </p:tgtEl>
                                        <p:attrNameLst>
                                          <p:attrName>style.visibility</p:attrName>
                                        </p:attrNameLst>
                                      </p:cBhvr>
                                      <p:to>
                                        <p:strVal val="visible"/>
                                      </p:to>
                                    </p:set>
                                    <p:animEffect transition="in" filter="wipe(left)">
                                      <p:cBhvr>
                                        <p:cTn id="49" dur="500"/>
                                        <p:tgtEl>
                                          <p:spTgt spid="225326"/>
                                        </p:tgtEl>
                                      </p:cBhvr>
                                    </p:animEffect>
                                  </p:childTnLst>
                                </p:cTn>
                              </p:par>
                            </p:childTnLst>
                          </p:cTn>
                        </p:par>
                        <p:par>
                          <p:cTn id="50" fill="hold" nodeType="afterGroup">
                            <p:stCondLst>
                              <p:cond delay="6000"/>
                            </p:stCondLst>
                            <p:childTnLst>
                              <p:par>
                                <p:cTn id="51" presetID="22" presetClass="entr" presetSubtype="4" fill="hold" grpId="0" nodeType="afterEffect">
                                  <p:stCondLst>
                                    <p:cond delay="0"/>
                                  </p:stCondLst>
                                  <p:childTnLst>
                                    <p:set>
                                      <p:cBhvr>
                                        <p:cTn id="52" dur="1" fill="hold">
                                          <p:stCondLst>
                                            <p:cond delay="0"/>
                                          </p:stCondLst>
                                        </p:cTn>
                                        <p:tgtEl>
                                          <p:spTgt spid="225327"/>
                                        </p:tgtEl>
                                        <p:attrNameLst>
                                          <p:attrName>style.visibility</p:attrName>
                                        </p:attrNameLst>
                                      </p:cBhvr>
                                      <p:to>
                                        <p:strVal val="visible"/>
                                      </p:to>
                                    </p:set>
                                    <p:animEffect transition="in" filter="wipe(down)">
                                      <p:cBhvr>
                                        <p:cTn id="53" dur="500"/>
                                        <p:tgtEl>
                                          <p:spTgt spid="225327"/>
                                        </p:tgtEl>
                                      </p:cBhvr>
                                    </p:animEffect>
                                  </p:childTnLst>
                                </p:cTn>
                              </p:par>
                            </p:childTnLst>
                          </p:cTn>
                        </p:par>
                        <p:par>
                          <p:cTn id="54" fill="hold" nodeType="afterGroup">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225321"/>
                                        </p:tgtEl>
                                        <p:attrNameLst>
                                          <p:attrName>style.visibility</p:attrName>
                                        </p:attrNameLst>
                                      </p:cBhvr>
                                      <p:to>
                                        <p:strVal val="visible"/>
                                      </p:to>
                                    </p:set>
                                    <p:animEffect transition="in" filter="wipe(left)">
                                      <p:cBhvr>
                                        <p:cTn id="57" dur="500"/>
                                        <p:tgtEl>
                                          <p:spTgt spid="225321"/>
                                        </p:tgtEl>
                                      </p:cBhvr>
                                    </p:animEffect>
                                  </p:childTnLst>
                                </p:cTn>
                              </p:par>
                            </p:childTnLst>
                          </p:cTn>
                        </p:par>
                        <p:par>
                          <p:cTn id="58" fill="hold" nodeType="afterGroup">
                            <p:stCondLst>
                              <p:cond delay="7000"/>
                            </p:stCondLst>
                            <p:childTnLst>
                              <p:par>
                                <p:cTn id="59" presetID="1" presetClass="entr" presetSubtype="0" fill="hold" grpId="0" nodeType="afterEffect">
                                  <p:stCondLst>
                                    <p:cond delay="0"/>
                                  </p:stCondLst>
                                  <p:childTnLst>
                                    <p:set>
                                      <p:cBhvr>
                                        <p:cTn id="60" dur="1" fill="hold">
                                          <p:stCondLst>
                                            <p:cond delay="499"/>
                                          </p:stCondLst>
                                        </p:cTn>
                                        <p:tgtEl>
                                          <p:spTgt spid="225322"/>
                                        </p:tgtEl>
                                        <p:attrNameLst>
                                          <p:attrName>style.visibility</p:attrName>
                                        </p:attrNameLst>
                                      </p:cBhvr>
                                      <p:to>
                                        <p:strVal val="visible"/>
                                      </p:to>
                                    </p:set>
                                  </p:childTnLst>
                                </p:cTn>
                              </p:par>
                            </p:childTnLst>
                          </p:cTn>
                        </p:par>
                        <p:par>
                          <p:cTn id="61" fill="hold" nodeType="afterGroup">
                            <p:stCondLst>
                              <p:cond delay="7500"/>
                            </p:stCondLst>
                            <p:childTnLst>
                              <p:par>
                                <p:cTn id="62" presetID="1" presetClass="entr" presetSubtype="0" fill="hold" grpId="0" nodeType="afterEffect">
                                  <p:stCondLst>
                                    <p:cond delay="0"/>
                                  </p:stCondLst>
                                  <p:childTnLst>
                                    <p:set>
                                      <p:cBhvr>
                                        <p:cTn id="63" dur="1" fill="hold">
                                          <p:stCondLst>
                                            <p:cond delay="499"/>
                                          </p:stCondLst>
                                        </p:cTn>
                                        <p:tgtEl>
                                          <p:spTgt spid="225323"/>
                                        </p:tgtEl>
                                        <p:attrNameLst>
                                          <p:attrName>style.visibility</p:attrName>
                                        </p:attrNameLst>
                                      </p:cBhvr>
                                      <p:to>
                                        <p:strVal val="visible"/>
                                      </p:to>
                                    </p:set>
                                  </p:childTnLst>
                                </p:cTn>
                              </p:par>
                            </p:childTnLst>
                          </p:cTn>
                        </p:par>
                        <p:par>
                          <p:cTn id="64" fill="hold" nodeType="afterGroup">
                            <p:stCondLst>
                              <p:cond delay="8000"/>
                            </p:stCondLst>
                            <p:childTnLst>
                              <p:par>
                                <p:cTn id="65" presetID="1" presetClass="entr" presetSubtype="0" fill="hold" grpId="0" nodeType="afterEffect">
                                  <p:stCondLst>
                                    <p:cond delay="0"/>
                                  </p:stCondLst>
                                  <p:childTnLst>
                                    <p:set>
                                      <p:cBhvr>
                                        <p:cTn id="66" dur="1" fill="hold">
                                          <p:stCondLst>
                                            <p:cond delay="499"/>
                                          </p:stCondLst>
                                        </p:cTn>
                                        <p:tgtEl>
                                          <p:spTgt spid="225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autoUpdateAnimBg="0"/>
      <p:bldP spid="225297" grpId="0" autoUpdateAnimBg="0"/>
      <p:bldP spid="225298" grpId="0" autoUpdateAnimBg="0"/>
      <p:bldP spid="225321" grpId="0" animBg="1"/>
      <p:bldP spid="225322" grpId="0" autoUpdateAnimBg="0"/>
      <p:bldP spid="225323" grpId="0" autoUpdateAnimBg="0"/>
      <p:bldP spid="225324" grpId="0" autoUpdateAnimBg="0"/>
      <p:bldP spid="225325" grpId="0" autoUpdateAnimBg="0"/>
      <p:bldP spid="225296" grpId="0" animBg="1"/>
      <p:bldP spid="225326" grpId="0" animBg="1"/>
      <p:bldP spid="225327" grpId="0" animBg="1"/>
      <p:bldP spid="225295" grpId="0" animBg="1"/>
      <p:bldP spid="225331" grpId="0" animBg="1"/>
      <p:bldP spid="2253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03300" y="401638"/>
            <a:ext cx="5195888" cy="373062"/>
          </a:xfrm>
        </p:spPr>
        <p:txBody>
          <a:bodyPr rtlCol="0">
            <a:normAutofit fontScale="90000"/>
          </a:bodyPr>
          <a:lstStyle/>
          <a:p>
            <a:pPr eaLnBrk="1" fontAlgn="auto" hangingPunct="1">
              <a:spcAft>
                <a:spcPts val="0"/>
              </a:spcAft>
              <a:defRPr/>
            </a:pPr>
            <a:r>
              <a:rPr lang="en-US" dirty="0" smtClean="0">
                <a:solidFill>
                  <a:srgbClr val="FF0000"/>
                </a:solidFill>
              </a:rPr>
              <a:t>Ultrasonic Imaging</a:t>
            </a:r>
          </a:p>
        </p:txBody>
      </p:sp>
      <p:pic>
        <p:nvPicPr>
          <p:cNvPr id="211975" name="Picture 7" descr="UTsyste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84200" y="2619375"/>
            <a:ext cx="2184400" cy="1719263"/>
          </a:xfrm>
          <a:noFill/>
        </p:spPr>
      </p:pic>
      <p:pic>
        <p:nvPicPr>
          <p:cNvPr id="211978" name="Picture 10" descr="UTWaveConv"/>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538913" y="1209675"/>
            <a:ext cx="2084387" cy="2389188"/>
          </a:xfrm>
          <a:noFill/>
        </p:spPr>
      </p:pic>
      <p:pic>
        <p:nvPicPr>
          <p:cNvPr id="211971" name="Picture 3" descr="Quartf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4002088"/>
            <a:ext cx="14097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2" name="Picture 4" descr="Quartf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9538" y="4321175"/>
            <a:ext cx="1757362"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3" name="Text Box 5"/>
          <p:cNvSpPr txBox="1">
            <a:spLocks noChangeArrowheads="1"/>
          </p:cNvSpPr>
          <p:nvPr/>
        </p:nvSpPr>
        <p:spPr bwMode="auto">
          <a:xfrm>
            <a:off x="704850" y="5892800"/>
            <a:ext cx="3422650" cy="922338"/>
          </a:xfrm>
          <a:prstGeom prst="rect">
            <a:avLst/>
          </a:prstGeom>
          <a:noFill/>
          <a:ln w="12700">
            <a:noFill/>
            <a:miter lim="800000"/>
            <a:headEnd/>
            <a:tailEnd/>
          </a:ln>
        </p:spPr>
        <p:txBody>
          <a:bodyPr>
            <a:spAutoFit/>
          </a:bodyPr>
          <a:lstStyle/>
          <a:p>
            <a:pPr>
              <a:defRPr/>
            </a:pPr>
            <a:r>
              <a:rPr lang="en-US" sz="1800" b="0" dirty="0">
                <a:latin typeface="+mj-lt"/>
              </a:rPr>
              <a:t>Gray scale image produced using the sound reflected from the front surface of the coin</a:t>
            </a:r>
          </a:p>
        </p:txBody>
      </p:sp>
      <p:sp>
        <p:nvSpPr>
          <p:cNvPr id="211974" name="Text Box 6"/>
          <p:cNvSpPr txBox="1">
            <a:spLocks noChangeArrowheads="1"/>
          </p:cNvSpPr>
          <p:nvPr/>
        </p:nvSpPr>
        <p:spPr bwMode="auto">
          <a:xfrm>
            <a:off x="5765800" y="5411788"/>
            <a:ext cx="2944813" cy="1446212"/>
          </a:xfrm>
          <a:prstGeom prst="rect">
            <a:avLst/>
          </a:prstGeom>
          <a:noFill/>
          <a:ln w="12700">
            <a:noFill/>
            <a:miter lim="800000"/>
            <a:headEnd/>
            <a:tailEnd/>
          </a:ln>
        </p:spPr>
        <p:txBody>
          <a:bodyPr>
            <a:spAutoFit/>
          </a:bodyPr>
          <a:lstStyle/>
          <a:p>
            <a:pPr>
              <a:defRPr/>
            </a:pPr>
            <a:r>
              <a:rPr lang="en-US" sz="1800" b="0" dirty="0">
                <a:latin typeface="+mj-lt"/>
              </a:rPr>
              <a:t>Gray scale image produced using the sound reflected from the back surface of the coin </a:t>
            </a:r>
            <a:r>
              <a:rPr lang="en-US" b="0" dirty="0">
                <a:latin typeface="+mj-lt"/>
              </a:rPr>
              <a:t>(inspected from “heads” side)</a:t>
            </a:r>
          </a:p>
        </p:txBody>
      </p:sp>
      <p:sp>
        <p:nvSpPr>
          <p:cNvPr id="211977" name="Text Box 9"/>
          <p:cNvSpPr txBox="1">
            <a:spLocks noChangeArrowheads="1"/>
          </p:cNvSpPr>
          <p:nvPr/>
        </p:nvSpPr>
        <p:spPr bwMode="auto">
          <a:xfrm>
            <a:off x="568325" y="1150938"/>
            <a:ext cx="5910263" cy="1200150"/>
          </a:xfrm>
          <a:prstGeom prst="rect">
            <a:avLst/>
          </a:prstGeom>
          <a:noFill/>
          <a:ln w="12700">
            <a:noFill/>
            <a:miter lim="800000"/>
            <a:headEnd type="none" w="sm" len="sm"/>
            <a:tailEnd type="none" w="sm" len="sm"/>
          </a:ln>
        </p:spPr>
        <p:txBody>
          <a:bodyPr>
            <a:spAutoFit/>
          </a:bodyPr>
          <a:lstStyle/>
          <a:p>
            <a:pPr>
              <a:defRPr/>
            </a:pPr>
            <a:r>
              <a:rPr lang="en-US" sz="2400" b="0">
                <a:latin typeface="+mj-lt"/>
              </a:rPr>
              <a:t>High resolution images can be produced by plotting signal strength or time-of-flight using a computer-controlled scanning system.</a:t>
            </a:r>
          </a:p>
        </p:txBody>
      </p:sp>
    </p:spTree>
    <p:extLst>
      <p:ext uri="{BB962C8B-B14F-4D97-AF65-F5344CB8AC3E}">
        <p14:creationId xmlns:p14="http://schemas.microsoft.com/office/powerpoint/2010/main" val="301052413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11977"/>
                                        </p:tgtEl>
                                        <p:attrNameLst>
                                          <p:attrName>style.visibility</p:attrName>
                                        </p:attrNameLst>
                                      </p:cBhvr>
                                      <p:to>
                                        <p:strVal val="visible"/>
                                      </p:to>
                                    </p:set>
                                    <p:animEffect transition="in" filter="strips(downRight)">
                                      <p:cBhvr>
                                        <p:cTn id="7" dur="500"/>
                                        <p:tgtEl>
                                          <p:spTgt spid="21197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11975"/>
                                        </p:tgtEl>
                                        <p:attrNameLst>
                                          <p:attrName>style.visibility</p:attrName>
                                        </p:attrNameLst>
                                      </p:cBhvr>
                                      <p:to>
                                        <p:strVal val="visible"/>
                                      </p:to>
                                    </p:set>
                                    <p:animEffect transition="in" filter="dissolve">
                                      <p:cBhvr>
                                        <p:cTn id="11" dur="500"/>
                                        <p:tgtEl>
                                          <p:spTgt spid="21197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11978"/>
                                        </p:tgtEl>
                                        <p:attrNameLst>
                                          <p:attrName>style.visibility</p:attrName>
                                        </p:attrNameLst>
                                      </p:cBhvr>
                                      <p:to>
                                        <p:strVal val="visible"/>
                                      </p:to>
                                    </p:set>
                                    <p:animEffect transition="in" filter="dissolve">
                                      <p:cBhvr>
                                        <p:cTn id="15" dur="500"/>
                                        <p:tgtEl>
                                          <p:spTgt spid="21197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211975"/>
                                        </p:tgtEl>
                                      </p:cBhvr>
                                    </p:animEffect>
                                    <p:set>
                                      <p:cBhvr>
                                        <p:cTn id="20" dur="1" fill="hold">
                                          <p:stCondLst>
                                            <p:cond delay="499"/>
                                          </p:stCondLst>
                                        </p:cTn>
                                        <p:tgtEl>
                                          <p:spTgt spid="211975"/>
                                        </p:tgtEl>
                                        <p:attrNameLst>
                                          <p:attrName>style.visibility</p:attrName>
                                        </p:attrNameLst>
                                      </p:cBhvr>
                                      <p:to>
                                        <p:strVal val="hidden"/>
                                      </p:to>
                                    </p:set>
                                  </p:childTnLst>
                                </p:cTn>
                              </p:par>
                            </p:childTnLst>
                          </p:cTn>
                        </p:par>
                        <p:par>
                          <p:cTn id="21" fill="hold" nodeType="afterGroup">
                            <p:stCondLst>
                              <p:cond delay="500"/>
                            </p:stCondLst>
                            <p:childTnLst>
                              <p:par>
                                <p:cTn id="22" presetID="9" presetClass="exit" presetSubtype="0" fill="hold" nodeType="afterEffect">
                                  <p:stCondLst>
                                    <p:cond delay="0"/>
                                  </p:stCondLst>
                                  <p:childTnLst>
                                    <p:animEffect transition="out" filter="dissolve">
                                      <p:cBhvr>
                                        <p:cTn id="23" dur="500"/>
                                        <p:tgtEl>
                                          <p:spTgt spid="211978"/>
                                        </p:tgtEl>
                                      </p:cBhvr>
                                    </p:animEffect>
                                    <p:set>
                                      <p:cBhvr>
                                        <p:cTn id="24" dur="1" fill="hold">
                                          <p:stCondLst>
                                            <p:cond delay="499"/>
                                          </p:stCondLst>
                                        </p:cTn>
                                        <p:tgtEl>
                                          <p:spTgt spid="211978"/>
                                        </p:tgtEl>
                                        <p:attrNameLst>
                                          <p:attrName>style.visibility</p:attrName>
                                        </p:attrNameLst>
                                      </p:cBhvr>
                                      <p:to>
                                        <p:strVal val="hidden"/>
                                      </p:to>
                                    </p:set>
                                  </p:childTnLst>
                                </p:cTn>
                              </p:par>
                            </p:childTnLst>
                          </p:cTn>
                        </p:par>
                        <p:par>
                          <p:cTn id="25" fill="hold" nodeType="afterGroup">
                            <p:stCondLst>
                              <p:cond delay="1000"/>
                            </p:stCondLst>
                            <p:childTnLst>
                              <p:par>
                                <p:cTn id="26" presetID="9" presetClass="entr" presetSubtype="0" fill="hold" nodeType="afterEffect">
                                  <p:stCondLst>
                                    <p:cond delay="0"/>
                                  </p:stCondLst>
                                  <p:childTnLst>
                                    <p:set>
                                      <p:cBhvr>
                                        <p:cTn id="27" dur="1" fill="hold">
                                          <p:stCondLst>
                                            <p:cond delay="0"/>
                                          </p:stCondLst>
                                        </p:cTn>
                                        <p:tgtEl>
                                          <p:spTgt spid="211972"/>
                                        </p:tgtEl>
                                        <p:attrNameLst>
                                          <p:attrName>style.visibility</p:attrName>
                                        </p:attrNameLst>
                                      </p:cBhvr>
                                      <p:to>
                                        <p:strVal val="visible"/>
                                      </p:to>
                                    </p:set>
                                    <p:animEffect transition="in" filter="dissolve">
                                      <p:cBhvr>
                                        <p:cTn id="28" dur="500"/>
                                        <p:tgtEl>
                                          <p:spTgt spid="211972"/>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11973"/>
                                        </p:tgtEl>
                                        <p:attrNameLst>
                                          <p:attrName>style.visibility</p:attrName>
                                        </p:attrNameLst>
                                      </p:cBhvr>
                                      <p:to>
                                        <p:strVal val="visible"/>
                                      </p:to>
                                    </p:set>
                                    <p:animEffect transition="in" filter="wipe(left)">
                                      <p:cBhvr>
                                        <p:cTn id="32" dur="500"/>
                                        <p:tgtEl>
                                          <p:spTgt spid="2119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11971"/>
                                        </p:tgtEl>
                                        <p:attrNameLst>
                                          <p:attrName>style.visibility</p:attrName>
                                        </p:attrNameLst>
                                      </p:cBhvr>
                                      <p:to>
                                        <p:strVal val="visible"/>
                                      </p:to>
                                    </p:set>
                                    <p:animEffect transition="in" filter="dissolve">
                                      <p:cBhvr>
                                        <p:cTn id="37" dur="500"/>
                                        <p:tgtEl>
                                          <p:spTgt spid="211971"/>
                                        </p:tgtEl>
                                      </p:cBhvr>
                                    </p:animEffect>
                                  </p:childTnLst>
                                </p:cTn>
                              </p:par>
                            </p:childTnLst>
                          </p:cTn>
                        </p:par>
                        <p:par>
                          <p:cTn id="38" fill="hold" nodeType="afterGroup">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11974"/>
                                        </p:tgtEl>
                                        <p:attrNameLst>
                                          <p:attrName>style.visibility</p:attrName>
                                        </p:attrNameLst>
                                      </p:cBhvr>
                                      <p:to>
                                        <p:strVal val="visible"/>
                                      </p:to>
                                    </p:set>
                                    <p:animEffect transition="in" filter="wipe(left)">
                                      <p:cBhvr>
                                        <p:cTn id="41" dur="500"/>
                                        <p:tgtEl>
                                          <p:spTgt spid="211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3" grpId="0" autoUpdateAnimBg="0"/>
      <p:bldP spid="211974" grpId="0" autoUpdateAnimBg="0"/>
      <p:bldP spid="2119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90600" y="393700"/>
            <a:ext cx="7162800" cy="1143000"/>
          </a:xfrm>
        </p:spPr>
        <p:txBody>
          <a:bodyPr/>
          <a:lstStyle/>
          <a:p>
            <a:pPr eaLnBrk="1" hangingPunct="1"/>
            <a:r>
              <a:rPr lang="en-US" smtClean="0"/>
              <a:t>Common Application of NDT</a:t>
            </a:r>
          </a:p>
        </p:txBody>
      </p:sp>
      <p:sp>
        <p:nvSpPr>
          <p:cNvPr id="253955" name="Rectangle 3"/>
          <p:cNvSpPr>
            <a:spLocks noGrp="1" noChangeArrowheads="1"/>
          </p:cNvSpPr>
          <p:nvPr>
            <p:ph idx="1"/>
          </p:nvPr>
        </p:nvSpPr>
        <p:spPr>
          <a:xfrm>
            <a:off x="990600" y="1739900"/>
            <a:ext cx="6959600" cy="4356100"/>
          </a:xfrm>
        </p:spPr>
        <p:txBody>
          <a:bodyPr/>
          <a:lstStyle/>
          <a:p>
            <a:pPr eaLnBrk="1" hangingPunct="1"/>
            <a:r>
              <a:rPr lang="en-US" smtClean="0"/>
              <a:t>Inspection of Raw Products</a:t>
            </a:r>
          </a:p>
          <a:p>
            <a:pPr eaLnBrk="1" hangingPunct="1"/>
            <a:r>
              <a:rPr lang="en-US" smtClean="0"/>
              <a:t>Inspection Following Secondary Processing</a:t>
            </a:r>
          </a:p>
          <a:p>
            <a:pPr eaLnBrk="1" hangingPunct="1"/>
            <a:r>
              <a:rPr lang="en-US" smtClean="0"/>
              <a:t>In-Services Damage Inspection</a:t>
            </a:r>
          </a:p>
        </p:txBody>
      </p:sp>
    </p:spTree>
    <p:extLst>
      <p:ext uri="{BB962C8B-B14F-4D97-AF65-F5344CB8AC3E}">
        <p14:creationId xmlns:p14="http://schemas.microsoft.com/office/powerpoint/2010/main" val="367325043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strips(downRight)">
                                      <p:cBhvr>
                                        <p:cTn id="7" dur="500"/>
                                        <p:tgtEl>
                                          <p:spTgt spid="253955">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53955">
                                            <p:txEl>
                                              <p:pRg st="1" end="1"/>
                                            </p:txEl>
                                          </p:spTgt>
                                        </p:tgtEl>
                                        <p:attrNameLst>
                                          <p:attrName>style.visibility</p:attrName>
                                        </p:attrNameLst>
                                      </p:cBhvr>
                                      <p:to>
                                        <p:strVal val="visible"/>
                                      </p:to>
                                    </p:set>
                                    <p:animEffect transition="in" filter="strips(downRight)">
                                      <p:cBhvr>
                                        <p:cTn id="11" dur="500"/>
                                        <p:tgtEl>
                                          <p:spTgt spid="253955">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53955">
                                            <p:txEl>
                                              <p:pRg st="2" end="2"/>
                                            </p:txEl>
                                          </p:spTgt>
                                        </p:tgtEl>
                                        <p:attrNameLst>
                                          <p:attrName>style.visibility</p:attrName>
                                        </p:attrNameLst>
                                      </p:cBhvr>
                                      <p:to>
                                        <p:strVal val="visible"/>
                                      </p:to>
                                    </p:set>
                                    <p:animEffect transition="in" filter="strips(downRight)">
                                      <p:cBhvr>
                                        <p:cTn id="15" dur="500"/>
                                        <p:tgtEl>
                                          <p:spTgt spid="253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01700" y="330200"/>
            <a:ext cx="7670800" cy="1143000"/>
          </a:xfrm>
        </p:spPr>
        <p:txBody>
          <a:bodyPr/>
          <a:lstStyle/>
          <a:p>
            <a:pPr eaLnBrk="1" hangingPunct="1"/>
            <a:r>
              <a:rPr lang="en-US" smtClean="0"/>
              <a:t>Inspection of Raw Products</a:t>
            </a:r>
          </a:p>
        </p:txBody>
      </p:sp>
      <p:sp>
        <p:nvSpPr>
          <p:cNvPr id="254979" name="Rectangle 3"/>
          <p:cNvSpPr>
            <a:spLocks noGrp="1" noChangeArrowheads="1"/>
          </p:cNvSpPr>
          <p:nvPr>
            <p:ph type="body" sz="half" idx="1"/>
          </p:nvPr>
        </p:nvSpPr>
        <p:spPr>
          <a:xfrm>
            <a:off x="1295400" y="1574800"/>
            <a:ext cx="2806700" cy="1866900"/>
          </a:xfrm>
        </p:spPr>
        <p:txBody>
          <a:bodyPr/>
          <a:lstStyle/>
          <a:p>
            <a:pPr marL="228600" indent="-228600" eaLnBrk="1" hangingPunct="1">
              <a:spcBef>
                <a:spcPct val="0"/>
              </a:spcBef>
            </a:pPr>
            <a:r>
              <a:rPr lang="en-US" sz="2800" smtClean="0"/>
              <a:t>Forgings,</a:t>
            </a:r>
          </a:p>
          <a:p>
            <a:pPr marL="228600" indent="-228600" eaLnBrk="1" hangingPunct="1">
              <a:spcBef>
                <a:spcPct val="0"/>
              </a:spcBef>
            </a:pPr>
            <a:r>
              <a:rPr lang="en-US" sz="2800" smtClean="0"/>
              <a:t>Castings,</a:t>
            </a:r>
          </a:p>
          <a:p>
            <a:pPr marL="228600" indent="-228600" eaLnBrk="1" hangingPunct="1">
              <a:spcBef>
                <a:spcPct val="0"/>
              </a:spcBef>
            </a:pPr>
            <a:r>
              <a:rPr lang="en-US" sz="2800" smtClean="0"/>
              <a:t>Extrusions,</a:t>
            </a:r>
          </a:p>
          <a:p>
            <a:pPr marL="228600" indent="-228600" eaLnBrk="1" hangingPunct="1">
              <a:spcBef>
                <a:spcPct val="0"/>
              </a:spcBef>
            </a:pPr>
            <a:r>
              <a:rPr lang="en-US" sz="2800" smtClean="0"/>
              <a:t>etc.</a:t>
            </a:r>
          </a:p>
        </p:txBody>
      </p:sp>
      <p:pic>
        <p:nvPicPr>
          <p:cNvPr id="254980" name="Picture 4" descr="Casting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802063" y="2887663"/>
            <a:ext cx="3171825" cy="2852737"/>
          </a:xfrm>
          <a:noFill/>
        </p:spPr>
      </p:pic>
      <p:pic>
        <p:nvPicPr>
          <p:cNvPr id="254989" name="Picture 13" descr="Extrusio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36600" y="3975100"/>
            <a:ext cx="2971800" cy="2146300"/>
          </a:xfrm>
          <a:noFill/>
        </p:spPr>
      </p:pic>
      <p:pic>
        <p:nvPicPr>
          <p:cNvPr id="254985" name="Picture 9" descr="forg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0" y="1781175"/>
            <a:ext cx="22828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5474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Effect transition="in" filter="strips(downRight)">
                                      <p:cBhvr>
                                        <p:cTn id="7" dur="500"/>
                                        <p:tgtEl>
                                          <p:spTgt spid="254979">
                                            <p:txEl>
                                              <p:pRg st="0" end="0"/>
                                            </p:txEl>
                                          </p:spTgt>
                                        </p:tgtEl>
                                      </p:cBhvr>
                                    </p:animEffect>
                                  </p:childTnLst>
                                </p:cTn>
                              </p:par>
                              <p:par>
                                <p:cTn id="8" presetID="12" presetClass="entr" presetSubtype="2" fill="hold" nodeType="withEffect">
                                  <p:stCondLst>
                                    <p:cond delay="0"/>
                                  </p:stCondLst>
                                  <p:childTnLst>
                                    <p:set>
                                      <p:cBhvr>
                                        <p:cTn id="9" dur="1" fill="hold">
                                          <p:stCondLst>
                                            <p:cond delay="0"/>
                                          </p:stCondLst>
                                        </p:cTn>
                                        <p:tgtEl>
                                          <p:spTgt spid="254985"/>
                                        </p:tgtEl>
                                        <p:attrNameLst>
                                          <p:attrName>style.visibility</p:attrName>
                                        </p:attrNameLst>
                                      </p:cBhvr>
                                      <p:to>
                                        <p:strVal val="visible"/>
                                      </p:to>
                                    </p:set>
                                    <p:animEffect transition="in" filter="slide(fromRight)">
                                      <p:cBhvr>
                                        <p:cTn id="10" dur="500"/>
                                        <p:tgtEl>
                                          <p:spTgt spid="254985"/>
                                        </p:tgtEl>
                                      </p:cBhvr>
                                    </p:animEffect>
                                  </p:childTnLst>
                                </p:cTn>
                              </p:par>
                            </p:childTnLst>
                          </p:cTn>
                        </p:par>
                        <p:par>
                          <p:cTn id="11" fill="hold" nodeType="afterGroup">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54979">
                                            <p:txEl>
                                              <p:pRg st="1" end="1"/>
                                            </p:txEl>
                                          </p:spTgt>
                                        </p:tgtEl>
                                        <p:attrNameLst>
                                          <p:attrName>style.visibility</p:attrName>
                                        </p:attrNameLst>
                                      </p:cBhvr>
                                      <p:to>
                                        <p:strVal val="visible"/>
                                      </p:to>
                                    </p:set>
                                    <p:animEffect transition="in" filter="strips(downRight)">
                                      <p:cBhvr>
                                        <p:cTn id="14" dur="500"/>
                                        <p:tgtEl>
                                          <p:spTgt spid="254979">
                                            <p:txEl>
                                              <p:pRg st="1" end="1"/>
                                            </p:txEl>
                                          </p:spTgt>
                                        </p:tgtEl>
                                      </p:cBhvr>
                                    </p:animEffect>
                                  </p:childTnLst>
                                </p:cTn>
                              </p:par>
                              <p:par>
                                <p:cTn id="15" presetID="12" presetClass="entr" presetSubtype="2" fill="hold" nodeType="withEffect">
                                  <p:stCondLst>
                                    <p:cond delay="0"/>
                                  </p:stCondLst>
                                  <p:childTnLst>
                                    <p:set>
                                      <p:cBhvr>
                                        <p:cTn id="16" dur="1" fill="hold">
                                          <p:stCondLst>
                                            <p:cond delay="0"/>
                                          </p:stCondLst>
                                        </p:cTn>
                                        <p:tgtEl>
                                          <p:spTgt spid="254980"/>
                                        </p:tgtEl>
                                        <p:attrNameLst>
                                          <p:attrName>style.visibility</p:attrName>
                                        </p:attrNameLst>
                                      </p:cBhvr>
                                      <p:to>
                                        <p:strVal val="visible"/>
                                      </p:to>
                                    </p:set>
                                    <p:animEffect transition="in" filter="slide(fromRight)">
                                      <p:cBhvr>
                                        <p:cTn id="17" dur="500"/>
                                        <p:tgtEl>
                                          <p:spTgt spid="254980"/>
                                        </p:tgtEl>
                                      </p:cBhvr>
                                    </p:animEffect>
                                  </p:childTnLst>
                                </p:cTn>
                              </p:par>
                            </p:childTnLst>
                          </p:cTn>
                        </p:par>
                        <p:par>
                          <p:cTn id="18" fill="hold" nodeType="afterGroup">
                            <p:stCondLst>
                              <p:cond delay="1000"/>
                            </p:stCondLst>
                            <p:childTnLst>
                              <p:par>
                                <p:cTn id="19" presetID="18" presetClass="entr" presetSubtype="6" fill="hold" grpId="0" nodeType="afterEffect">
                                  <p:stCondLst>
                                    <p:cond delay="0"/>
                                  </p:stCondLst>
                                  <p:childTnLst>
                                    <p:set>
                                      <p:cBhvr>
                                        <p:cTn id="20" dur="1" fill="hold">
                                          <p:stCondLst>
                                            <p:cond delay="0"/>
                                          </p:stCondLst>
                                        </p:cTn>
                                        <p:tgtEl>
                                          <p:spTgt spid="254979">
                                            <p:txEl>
                                              <p:pRg st="2" end="2"/>
                                            </p:txEl>
                                          </p:spTgt>
                                        </p:tgtEl>
                                        <p:attrNameLst>
                                          <p:attrName>style.visibility</p:attrName>
                                        </p:attrNameLst>
                                      </p:cBhvr>
                                      <p:to>
                                        <p:strVal val="visible"/>
                                      </p:to>
                                    </p:set>
                                    <p:animEffect transition="in" filter="strips(downRight)">
                                      <p:cBhvr>
                                        <p:cTn id="21" dur="500"/>
                                        <p:tgtEl>
                                          <p:spTgt spid="254979">
                                            <p:txEl>
                                              <p:pRg st="2" end="2"/>
                                            </p:txEl>
                                          </p:spTgt>
                                        </p:tgtEl>
                                      </p:cBhvr>
                                    </p:animEffect>
                                  </p:childTnLst>
                                </p:cTn>
                              </p:par>
                              <p:par>
                                <p:cTn id="22" presetID="12" presetClass="entr" presetSubtype="2" fill="hold" nodeType="withEffect">
                                  <p:stCondLst>
                                    <p:cond delay="0"/>
                                  </p:stCondLst>
                                  <p:childTnLst>
                                    <p:set>
                                      <p:cBhvr>
                                        <p:cTn id="23" dur="1" fill="hold">
                                          <p:stCondLst>
                                            <p:cond delay="0"/>
                                          </p:stCondLst>
                                        </p:cTn>
                                        <p:tgtEl>
                                          <p:spTgt spid="254989"/>
                                        </p:tgtEl>
                                        <p:attrNameLst>
                                          <p:attrName>style.visibility</p:attrName>
                                        </p:attrNameLst>
                                      </p:cBhvr>
                                      <p:to>
                                        <p:strVal val="visible"/>
                                      </p:to>
                                    </p:set>
                                    <p:animEffect transition="in" filter="slide(fromRight)">
                                      <p:cBhvr>
                                        <p:cTn id="24" dur="500"/>
                                        <p:tgtEl>
                                          <p:spTgt spid="254989"/>
                                        </p:tgtEl>
                                      </p:cBhvr>
                                    </p:animEffect>
                                  </p:childTnLst>
                                </p:cTn>
                              </p:par>
                            </p:childTnLst>
                          </p:cTn>
                        </p:par>
                        <p:par>
                          <p:cTn id="25" fill="hold" nodeType="afterGroup">
                            <p:stCondLst>
                              <p:cond delay="1500"/>
                            </p:stCondLst>
                            <p:childTnLst>
                              <p:par>
                                <p:cTn id="26" presetID="18" presetClass="entr" presetSubtype="6" fill="hold" grpId="0" nodeType="afterEffect">
                                  <p:stCondLst>
                                    <p:cond delay="0"/>
                                  </p:stCondLst>
                                  <p:childTnLst>
                                    <p:set>
                                      <p:cBhvr>
                                        <p:cTn id="27" dur="1" fill="hold">
                                          <p:stCondLst>
                                            <p:cond delay="0"/>
                                          </p:stCondLst>
                                        </p:cTn>
                                        <p:tgtEl>
                                          <p:spTgt spid="254979">
                                            <p:txEl>
                                              <p:pRg st="3" end="3"/>
                                            </p:txEl>
                                          </p:spTgt>
                                        </p:tgtEl>
                                        <p:attrNameLst>
                                          <p:attrName>style.visibility</p:attrName>
                                        </p:attrNameLst>
                                      </p:cBhvr>
                                      <p:to>
                                        <p:strVal val="visible"/>
                                      </p:to>
                                    </p:set>
                                    <p:animEffect transition="in" filter="strips(downRight)">
                                      <p:cBhvr>
                                        <p:cTn id="28" dur="500"/>
                                        <p:tgtEl>
                                          <p:spTgt spid="2549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9"/>
          <p:cNvSpPr>
            <a:spLocks noGrp="1" noChangeArrowheads="1"/>
          </p:cNvSpPr>
          <p:nvPr>
            <p:ph type="title"/>
          </p:nvPr>
        </p:nvSpPr>
        <p:spPr>
          <a:xfrm>
            <a:off x="419100" y="431800"/>
            <a:ext cx="8140700" cy="990600"/>
          </a:xfrm>
        </p:spPr>
        <p:txBody>
          <a:bodyPr rtlCol="0">
            <a:normAutofit fontScale="90000"/>
          </a:bodyPr>
          <a:lstStyle/>
          <a:p>
            <a:pPr eaLnBrk="1" fontAlgn="auto" hangingPunct="1">
              <a:spcAft>
                <a:spcPts val="0"/>
              </a:spcAft>
              <a:defRPr/>
            </a:pPr>
            <a:r>
              <a:rPr lang="en-US" smtClean="0"/>
              <a:t>Inspection Following </a:t>
            </a:r>
            <a:br>
              <a:rPr lang="en-US" smtClean="0"/>
            </a:br>
            <a:r>
              <a:rPr lang="en-US" smtClean="0"/>
              <a:t>Secondary Processing</a:t>
            </a:r>
          </a:p>
        </p:txBody>
      </p:sp>
      <p:sp>
        <p:nvSpPr>
          <p:cNvPr id="256002" name="Rectangle 2"/>
          <p:cNvSpPr>
            <a:spLocks noGrp="1" noChangeArrowheads="1"/>
          </p:cNvSpPr>
          <p:nvPr>
            <p:ph type="body" sz="half" idx="1"/>
          </p:nvPr>
        </p:nvSpPr>
        <p:spPr>
          <a:xfrm>
            <a:off x="800100" y="1498600"/>
            <a:ext cx="3175000" cy="2400300"/>
          </a:xfrm>
        </p:spPr>
        <p:txBody>
          <a:bodyPr rtlCol="0">
            <a:normAutofit lnSpcReduction="10000"/>
          </a:bodyPr>
          <a:lstStyle/>
          <a:p>
            <a:pPr marL="228600" indent="-228600" eaLnBrk="1" fontAlgn="auto" hangingPunct="1">
              <a:spcBef>
                <a:spcPct val="0"/>
              </a:spcBef>
              <a:spcAft>
                <a:spcPts val="0"/>
              </a:spcAft>
              <a:defRPr/>
            </a:pPr>
            <a:r>
              <a:rPr lang="en-US" sz="2800" smtClean="0"/>
              <a:t>Machining</a:t>
            </a:r>
          </a:p>
          <a:p>
            <a:pPr marL="228600" indent="-228600" eaLnBrk="1" fontAlgn="auto" hangingPunct="1">
              <a:spcBef>
                <a:spcPct val="0"/>
              </a:spcBef>
              <a:spcAft>
                <a:spcPts val="0"/>
              </a:spcAft>
              <a:defRPr/>
            </a:pPr>
            <a:r>
              <a:rPr lang="en-US" sz="2800" smtClean="0"/>
              <a:t>Welding</a:t>
            </a:r>
          </a:p>
          <a:p>
            <a:pPr marL="228600" indent="-228600" eaLnBrk="1" fontAlgn="auto" hangingPunct="1">
              <a:spcBef>
                <a:spcPct val="0"/>
              </a:spcBef>
              <a:spcAft>
                <a:spcPts val="0"/>
              </a:spcAft>
              <a:defRPr/>
            </a:pPr>
            <a:r>
              <a:rPr lang="en-US" sz="2800" smtClean="0"/>
              <a:t>Grinding</a:t>
            </a:r>
          </a:p>
          <a:p>
            <a:pPr marL="228600" indent="-228600" eaLnBrk="1" fontAlgn="auto" hangingPunct="1">
              <a:spcBef>
                <a:spcPct val="0"/>
              </a:spcBef>
              <a:spcAft>
                <a:spcPts val="0"/>
              </a:spcAft>
              <a:defRPr/>
            </a:pPr>
            <a:r>
              <a:rPr lang="en-US" sz="2800" smtClean="0"/>
              <a:t>Heat treating</a:t>
            </a:r>
          </a:p>
          <a:p>
            <a:pPr marL="228600" indent="-228600" eaLnBrk="1" fontAlgn="auto" hangingPunct="1">
              <a:spcBef>
                <a:spcPct val="0"/>
              </a:spcBef>
              <a:spcAft>
                <a:spcPts val="0"/>
              </a:spcAft>
              <a:defRPr/>
            </a:pPr>
            <a:r>
              <a:rPr lang="en-US" sz="2800" smtClean="0"/>
              <a:t>Plating</a:t>
            </a:r>
          </a:p>
          <a:p>
            <a:pPr marL="228600" indent="-228600" eaLnBrk="1" fontAlgn="auto" hangingPunct="1">
              <a:spcBef>
                <a:spcPct val="0"/>
              </a:spcBef>
              <a:spcAft>
                <a:spcPts val="0"/>
              </a:spcAft>
              <a:defRPr/>
            </a:pPr>
            <a:r>
              <a:rPr lang="en-US" sz="2800" smtClean="0"/>
              <a:t>etc.</a:t>
            </a:r>
          </a:p>
        </p:txBody>
      </p:sp>
      <p:pic>
        <p:nvPicPr>
          <p:cNvPr id="256003"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540125" y="1587500"/>
            <a:ext cx="2819400" cy="2354263"/>
          </a:xfrm>
          <a:noFill/>
        </p:spPr>
      </p:pic>
      <p:pic>
        <p:nvPicPr>
          <p:cNvPr id="256004" name="Picture 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86325" y="4114800"/>
            <a:ext cx="3028950" cy="1981200"/>
          </a:xfrm>
          <a:noFill/>
        </p:spPr>
      </p:pic>
      <p:pic>
        <p:nvPicPr>
          <p:cNvPr id="256015" name="Picture 15" descr="Welding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825" y="1565275"/>
            <a:ext cx="1809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16" name="Picture 16" descr="Grin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388" y="4227513"/>
            <a:ext cx="23336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17" name="Picture 17" descr="HeatTreat"/>
          <p:cNvPicPr>
            <a:picLocks noChangeAspect="1" noChangeArrowheads="1"/>
          </p:cNvPicPr>
          <p:nvPr/>
        </p:nvPicPr>
        <p:blipFill>
          <a:blip r:embed="rId7">
            <a:extLst>
              <a:ext uri="{28A0092B-C50C-407E-A947-70E740481C1C}">
                <a14:useLocalDpi xmlns:a14="http://schemas.microsoft.com/office/drawing/2010/main" val="0"/>
              </a:ext>
            </a:extLst>
          </a:blip>
          <a:srcRect l="6351" t="2959" r="15872" b="4143"/>
          <a:stretch>
            <a:fillRect/>
          </a:stretch>
        </p:blipFill>
        <p:spPr bwMode="auto">
          <a:xfrm>
            <a:off x="3251200" y="4248150"/>
            <a:ext cx="240982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8034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6002">
                                            <p:txEl>
                                              <p:pRg st="0" end="0"/>
                                            </p:txEl>
                                          </p:spTgt>
                                        </p:tgtEl>
                                        <p:attrNameLst>
                                          <p:attrName>style.visibility</p:attrName>
                                        </p:attrNameLst>
                                      </p:cBhvr>
                                      <p:to>
                                        <p:strVal val="visible"/>
                                      </p:to>
                                    </p:set>
                                    <p:animEffect transition="in" filter="strips(downRight)">
                                      <p:cBhvr>
                                        <p:cTn id="7" dur="500"/>
                                        <p:tgtEl>
                                          <p:spTgt spid="256002">
                                            <p:txEl>
                                              <p:pRg st="0" end="0"/>
                                            </p:txEl>
                                          </p:spTgt>
                                        </p:tgtEl>
                                      </p:cBhvr>
                                    </p:animEffect>
                                  </p:childTnLst>
                                </p:cTn>
                              </p:par>
                              <p:par>
                                <p:cTn id="8" presetID="12" presetClass="entr" presetSubtype="8" fill="hold" nodeType="withEffect">
                                  <p:stCondLst>
                                    <p:cond delay="0"/>
                                  </p:stCondLst>
                                  <p:childTnLst>
                                    <p:set>
                                      <p:cBhvr>
                                        <p:cTn id="9" dur="1" fill="hold">
                                          <p:stCondLst>
                                            <p:cond delay="0"/>
                                          </p:stCondLst>
                                        </p:cTn>
                                        <p:tgtEl>
                                          <p:spTgt spid="256003"/>
                                        </p:tgtEl>
                                        <p:attrNameLst>
                                          <p:attrName>style.visibility</p:attrName>
                                        </p:attrNameLst>
                                      </p:cBhvr>
                                      <p:to>
                                        <p:strVal val="visible"/>
                                      </p:to>
                                    </p:set>
                                    <p:animEffect transition="in" filter="slide(fromLeft)">
                                      <p:cBhvr>
                                        <p:cTn id="10" dur="500"/>
                                        <p:tgtEl>
                                          <p:spTgt spid="256003"/>
                                        </p:tgtEl>
                                      </p:cBhvr>
                                    </p:animEffect>
                                  </p:childTnLst>
                                </p:cTn>
                              </p:par>
                            </p:childTnLst>
                          </p:cTn>
                        </p:par>
                        <p:par>
                          <p:cTn id="11" fill="hold" nodeType="afterGroup">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56002">
                                            <p:txEl>
                                              <p:pRg st="1" end="1"/>
                                            </p:txEl>
                                          </p:spTgt>
                                        </p:tgtEl>
                                        <p:attrNameLst>
                                          <p:attrName>style.visibility</p:attrName>
                                        </p:attrNameLst>
                                      </p:cBhvr>
                                      <p:to>
                                        <p:strVal val="visible"/>
                                      </p:to>
                                    </p:set>
                                    <p:animEffect transition="in" filter="strips(downRight)">
                                      <p:cBhvr>
                                        <p:cTn id="14" dur="500"/>
                                        <p:tgtEl>
                                          <p:spTgt spid="256002">
                                            <p:txEl>
                                              <p:pRg st="1" end="1"/>
                                            </p:txEl>
                                          </p:spTgt>
                                        </p:tgtEl>
                                      </p:cBhvr>
                                    </p:animEffect>
                                  </p:childTnLst>
                                </p:cTn>
                              </p:par>
                              <p:par>
                                <p:cTn id="15" presetID="12" presetClass="entr" presetSubtype="8" fill="hold" nodeType="withEffect">
                                  <p:stCondLst>
                                    <p:cond delay="0"/>
                                  </p:stCondLst>
                                  <p:childTnLst>
                                    <p:set>
                                      <p:cBhvr>
                                        <p:cTn id="16" dur="1" fill="hold">
                                          <p:stCondLst>
                                            <p:cond delay="0"/>
                                          </p:stCondLst>
                                        </p:cTn>
                                        <p:tgtEl>
                                          <p:spTgt spid="256015"/>
                                        </p:tgtEl>
                                        <p:attrNameLst>
                                          <p:attrName>style.visibility</p:attrName>
                                        </p:attrNameLst>
                                      </p:cBhvr>
                                      <p:to>
                                        <p:strVal val="visible"/>
                                      </p:to>
                                    </p:set>
                                    <p:animEffect transition="in" filter="slide(fromLeft)">
                                      <p:cBhvr>
                                        <p:cTn id="17" dur="500"/>
                                        <p:tgtEl>
                                          <p:spTgt spid="256015"/>
                                        </p:tgtEl>
                                      </p:cBhvr>
                                    </p:animEffect>
                                  </p:childTnLst>
                                </p:cTn>
                              </p:par>
                            </p:childTnLst>
                          </p:cTn>
                        </p:par>
                        <p:par>
                          <p:cTn id="18" fill="hold" nodeType="afterGroup">
                            <p:stCondLst>
                              <p:cond delay="1000"/>
                            </p:stCondLst>
                            <p:childTnLst>
                              <p:par>
                                <p:cTn id="19" presetID="18" presetClass="entr" presetSubtype="6" fill="hold" grpId="0" nodeType="afterEffect">
                                  <p:stCondLst>
                                    <p:cond delay="0"/>
                                  </p:stCondLst>
                                  <p:childTnLst>
                                    <p:set>
                                      <p:cBhvr>
                                        <p:cTn id="20" dur="1" fill="hold">
                                          <p:stCondLst>
                                            <p:cond delay="0"/>
                                          </p:stCondLst>
                                        </p:cTn>
                                        <p:tgtEl>
                                          <p:spTgt spid="256002">
                                            <p:txEl>
                                              <p:pRg st="2" end="2"/>
                                            </p:txEl>
                                          </p:spTgt>
                                        </p:tgtEl>
                                        <p:attrNameLst>
                                          <p:attrName>style.visibility</p:attrName>
                                        </p:attrNameLst>
                                      </p:cBhvr>
                                      <p:to>
                                        <p:strVal val="visible"/>
                                      </p:to>
                                    </p:set>
                                    <p:animEffect transition="in" filter="strips(downRight)">
                                      <p:cBhvr>
                                        <p:cTn id="21" dur="500"/>
                                        <p:tgtEl>
                                          <p:spTgt spid="256002">
                                            <p:txEl>
                                              <p:pRg st="2" end="2"/>
                                            </p:txEl>
                                          </p:spTgt>
                                        </p:tgtEl>
                                      </p:cBhvr>
                                    </p:animEffect>
                                  </p:childTnLst>
                                </p:cTn>
                              </p:par>
                              <p:par>
                                <p:cTn id="22" presetID="12" presetClass="entr" presetSubtype="8" fill="hold" nodeType="withEffect">
                                  <p:stCondLst>
                                    <p:cond delay="0"/>
                                  </p:stCondLst>
                                  <p:childTnLst>
                                    <p:set>
                                      <p:cBhvr>
                                        <p:cTn id="23" dur="1" fill="hold">
                                          <p:stCondLst>
                                            <p:cond delay="0"/>
                                          </p:stCondLst>
                                        </p:cTn>
                                        <p:tgtEl>
                                          <p:spTgt spid="256016"/>
                                        </p:tgtEl>
                                        <p:attrNameLst>
                                          <p:attrName>style.visibility</p:attrName>
                                        </p:attrNameLst>
                                      </p:cBhvr>
                                      <p:to>
                                        <p:strVal val="visible"/>
                                      </p:to>
                                    </p:set>
                                    <p:animEffect transition="in" filter="slide(fromLeft)">
                                      <p:cBhvr>
                                        <p:cTn id="24" dur="500"/>
                                        <p:tgtEl>
                                          <p:spTgt spid="256016"/>
                                        </p:tgtEl>
                                      </p:cBhvr>
                                    </p:animEffect>
                                  </p:childTnLst>
                                </p:cTn>
                              </p:par>
                            </p:childTnLst>
                          </p:cTn>
                        </p:par>
                        <p:par>
                          <p:cTn id="25" fill="hold" nodeType="afterGroup">
                            <p:stCondLst>
                              <p:cond delay="1500"/>
                            </p:stCondLst>
                            <p:childTnLst>
                              <p:par>
                                <p:cTn id="26" presetID="18" presetClass="entr" presetSubtype="6" fill="hold" grpId="0" nodeType="afterEffect">
                                  <p:stCondLst>
                                    <p:cond delay="0"/>
                                  </p:stCondLst>
                                  <p:childTnLst>
                                    <p:set>
                                      <p:cBhvr>
                                        <p:cTn id="27" dur="1" fill="hold">
                                          <p:stCondLst>
                                            <p:cond delay="0"/>
                                          </p:stCondLst>
                                        </p:cTn>
                                        <p:tgtEl>
                                          <p:spTgt spid="256002">
                                            <p:txEl>
                                              <p:pRg st="3" end="3"/>
                                            </p:txEl>
                                          </p:spTgt>
                                        </p:tgtEl>
                                        <p:attrNameLst>
                                          <p:attrName>style.visibility</p:attrName>
                                        </p:attrNameLst>
                                      </p:cBhvr>
                                      <p:to>
                                        <p:strVal val="visible"/>
                                      </p:to>
                                    </p:set>
                                    <p:animEffect transition="in" filter="strips(downRight)">
                                      <p:cBhvr>
                                        <p:cTn id="28" dur="500"/>
                                        <p:tgtEl>
                                          <p:spTgt spid="256002">
                                            <p:txEl>
                                              <p:pRg st="3" end="3"/>
                                            </p:txEl>
                                          </p:spTgt>
                                        </p:tgtEl>
                                      </p:cBhvr>
                                    </p:animEffect>
                                  </p:childTnLst>
                                </p:cTn>
                              </p:par>
                              <p:par>
                                <p:cTn id="29" presetID="12" presetClass="entr" presetSubtype="8" fill="hold" nodeType="withEffect">
                                  <p:stCondLst>
                                    <p:cond delay="0"/>
                                  </p:stCondLst>
                                  <p:childTnLst>
                                    <p:set>
                                      <p:cBhvr>
                                        <p:cTn id="30" dur="1" fill="hold">
                                          <p:stCondLst>
                                            <p:cond delay="0"/>
                                          </p:stCondLst>
                                        </p:cTn>
                                        <p:tgtEl>
                                          <p:spTgt spid="256017"/>
                                        </p:tgtEl>
                                        <p:attrNameLst>
                                          <p:attrName>style.visibility</p:attrName>
                                        </p:attrNameLst>
                                      </p:cBhvr>
                                      <p:to>
                                        <p:strVal val="visible"/>
                                      </p:to>
                                    </p:set>
                                    <p:animEffect transition="in" filter="slide(fromLeft)">
                                      <p:cBhvr>
                                        <p:cTn id="31" dur="500"/>
                                        <p:tgtEl>
                                          <p:spTgt spid="256017"/>
                                        </p:tgtEl>
                                      </p:cBhvr>
                                    </p:animEffect>
                                  </p:childTnLst>
                                </p:cTn>
                              </p:par>
                            </p:childTnLst>
                          </p:cTn>
                        </p:par>
                        <p:par>
                          <p:cTn id="32" fill="hold" nodeType="afterGroup">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256002">
                                            <p:txEl>
                                              <p:pRg st="4" end="4"/>
                                            </p:txEl>
                                          </p:spTgt>
                                        </p:tgtEl>
                                        <p:attrNameLst>
                                          <p:attrName>style.visibility</p:attrName>
                                        </p:attrNameLst>
                                      </p:cBhvr>
                                      <p:to>
                                        <p:strVal val="visible"/>
                                      </p:to>
                                    </p:set>
                                    <p:animEffect transition="in" filter="strips(downRight)">
                                      <p:cBhvr>
                                        <p:cTn id="35" dur="500"/>
                                        <p:tgtEl>
                                          <p:spTgt spid="256002">
                                            <p:txEl>
                                              <p:pRg st="4" end="4"/>
                                            </p:txEl>
                                          </p:spTgt>
                                        </p:tgtEl>
                                      </p:cBhvr>
                                    </p:animEffect>
                                  </p:childTnLst>
                                </p:cTn>
                              </p:par>
                              <p:par>
                                <p:cTn id="36" presetID="12" presetClass="entr" presetSubtype="8" fill="hold" nodeType="withEffect">
                                  <p:stCondLst>
                                    <p:cond delay="0"/>
                                  </p:stCondLst>
                                  <p:childTnLst>
                                    <p:set>
                                      <p:cBhvr>
                                        <p:cTn id="37" dur="1" fill="hold">
                                          <p:stCondLst>
                                            <p:cond delay="0"/>
                                          </p:stCondLst>
                                        </p:cTn>
                                        <p:tgtEl>
                                          <p:spTgt spid="256004"/>
                                        </p:tgtEl>
                                        <p:attrNameLst>
                                          <p:attrName>style.visibility</p:attrName>
                                        </p:attrNameLst>
                                      </p:cBhvr>
                                      <p:to>
                                        <p:strVal val="visible"/>
                                      </p:to>
                                    </p:set>
                                    <p:animEffect transition="in" filter="slide(fromLeft)">
                                      <p:cBhvr>
                                        <p:cTn id="38" dur="500"/>
                                        <p:tgtEl>
                                          <p:spTgt spid="256004"/>
                                        </p:tgtEl>
                                      </p:cBhvr>
                                    </p:animEffect>
                                  </p:childTnLst>
                                </p:cTn>
                              </p:par>
                            </p:childTnLst>
                          </p:cTn>
                        </p:par>
                        <p:par>
                          <p:cTn id="39" fill="hold" nodeType="afterGroup">
                            <p:stCondLst>
                              <p:cond delay="2500"/>
                            </p:stCondLst>
                            <p:childTnLst>
                              <p:par>
                                <p:cTn id="40" presetID="18" presetClass="entr" presetSubtype="6" fill="hold" grpId="0" nodeType="afterEffect">
                                  <p:stCondLst>
                                    <p:cond delay="0"/>
                                  </p:stCondLst>
                                  <p:childTnLst>
                                    <p:set>
                                      <p:cBhvr>
                                        <p:cTn id="41" dur="1" fill="hold">
                                          <p:stCondLst>
                                            <p:cond delay="0"/>
                                          </p:stCondLst>
                                        </p:cTn>
                                        <p:tgtEl>
                                          <p:spTgt spid="256002">
                                            <p:txEl>
                                              <p:pRg st="5" end="5"/>
                                            </p:txEl>
                                          </p:spTgt>
                                        </p:tgtEl>
                                        <p:attrNameLst>
                                          <p:attrName>style.visibility</p:attrName>
                                        </p:attrNameLst>
                                      </p:cBhvr>
                                      <p:to>
                                        <p:strVal val="visible"/>
                                      </p:to>
                                    </p:set>
                                    <p:animEffect transition="in" filter="strips(downRight)">
                                      <p:cBhvr>
                                        <p:cTn id="42" dur="500"/>
                                        <p:tgtEl>
                                          <p:spTgt spid="2560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19"/>
          <p:cNvSpPr>
            <a:spLocks noGrp="1" noChangeArrowheads="1"/>
          </p:cNvSpPr>
          <p:nvPr>
            <p:ph type="title"/>
          </p:nvPr>
        </p:nvSpPr>
        <p:spPr>
          <a:xfrm>
            <a:off x="1003300" y="444500"/>
            <a:ext cx="7162800" cy="1143000"/>
          </a:xfrm>
        </p:spPr>
        <p:txBody>
          <a:bodyPr rtlCol="0">
            <a:normAutofit/>
          </a:bodyPr>
          <a:lstStyle/>
          <a:p>
            <a:pPr eaLnBrk="1" fontAlgn="auto" hangingPunct="1">
              <a:spcAft>
                <a:spcPts val="0"/>
              </a:spcAft>
              <a:defRPr/>
            </a:pPr>
            <a:r>
              <a:rPr lang="en-US" smtClean="0"/>
              <a:t>Inspection For </a:t>
            </a:r>
            <a:br>
              <a:rPr lang="en-US" smtClean="0"/>
            </a:br>
            <a:r>
              <a:rPr lang="en-US" smtClean="0"/>
              <a:t>In-Service Damage</a:t>
            </a:r>
          </a:p>
        </p:txBody>
      </p:sp>
      <p:sp>
        <p:nvSpPr>
          <p:cNvPr id="257026" name="Rectangle 2"/>
          <p:cNvSpPr>
            <a:spLocks noGrp="1" noChangeArrowheads="1"/>
          </p:cNvSpPr>
          <p:nvPr>
            <p:ph type="body" sz="half" idx="1"/>
          </p:nvPr>
        </p:nvSpPr>
        <p:spPr>
          <a:xfrm>
            <a:off x="939800" y="2133600"/>
            <a:ext cx="2844800" cy="2590800"/>
          </a:xfrm>
        </p:spPr>
        <p:txBody>
          <a:bodyPr/>
          <a:lstStyle/>
          <a:p>
            <a:pPr marL="228600" indent="-228600" eaLnBrk="1" hangingPunct="1"/>
            <a:r>
              <a:rPr lang="en-US" sz="2800" smtClean="0"/>
              <a:t>Cracking</a:t>
            </a:r>
          </a:p>
          <a:p>
            <a:pPr marL="228600" indent="-228600" eaLnBrk="1" hangingPunct="1"/>
            <a:r>
              <a:rPr lang="en-US" sz="2800" smtClean="0"/>
              <a:t>Corrosion</a:t>
            </a:r>
          </a:p>
          <a:p>
            <a:pPr marL="228600" indent="-228600" eaLnBrk="1" hangingPunct="1"/>
            <a:r>
              <a:rPr lang="en-US" sz="2800" smtClean="0"/>
              <a:t>Erosion/Wear</a:t>
            </a:r>
          </a:p>
          <a:p>
            <a:pPr marL="228600" indent="-228600" eaLnBrk="1" hangingPunct="1"/>
            <a:r>
              <a:rPr lang="en-US" sz="2800" smtClean="0"/>
              <a:t>Heat Damage</a:t>
            </a:r>
          </a:p>
          <a:p>
            <a:pPr marL="228600" indent="-228600" eaLnBrk="1" hangingPunct="1"/>
            <a:r>
              <a:rPr lang="en-US" sz="2800" smtClean="0"/>
              <a:t>etc.</a:t>
            </a:r>
          </a:p>
        </p:txBody>
      </p:sp>
      <p:pic>
        <p:nvPicPr>
          <p:cNvPr id="257040" name="Picture 16" descr="Prt1436(Broken_Hook)"/>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90975" y="1993900"/>
            <a:ext cx="1554163" cy="1981200"/>
          </a:xfrm>
          <a:noFill/>
        </p:spPr>
      </p:pic>
      <p:pic>
        <p:nvPicPr>
          <p:cNvPr id="257038" name="Picture 14" descr="Corrosio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l="2428" t="2693" r="607" b="673"/>
          <a:stretch>
            <a:fillRect/>
          </a:stretch>
        </p:blipFill>
        <p:spPr>
          <a:xfrm>
            <a:off x="5524500" y="2011363"/>
            <a:ext cx="2193925" cy="1970087"/>
          </a:xfrm>
          <a:noFill/>
        </p:spPr>
      </p:pic>
      <p:sp>
        <p:nvSpPr>
          <p:cNvPr id="257028" name="Rectangle 4"/>
          <p:cNvSpPr>
            <a:spLocks noChangeArrowheads="1"/>
          </p:cNvSpPr>
          <p:nvPr/>
        </p:nvSpPr>
        <p:spPr bwMode="auto">
          <a:xfrm>
            <a:off x="877888" y="484188"/>
            <a:ext cx="7604125" cy="701675"/>
          </a:xfrm>
          <a:prstGeom prst="rect">
            <a:avLst/>
          </a:prstGeom>
          <a:noFill/>
          <a:ln w="12700">
            <a:noFill/>
            <a:miter lim="800000"/>
            <a:headEnd type="none" w="sm" len="sm"/>
            <a:tailEnd type="none" w="sm" len="sm"/>
          </a:ln>
          <a:effectLst>
            <a:outerShdw dist="107763" dir="2700000" algn="ctr" rotWithShape="0">
              <a:srgbClr val="00279F"/>
            </a:outerShdw>
          </a:effectLst>
        </p:spPr>
        <p:txBody>
          <a:bodyPr>
            <a:spAutoFit/>
          </a:bodyPr>
          <a:lstStyle/>
          <a:p>
            <a:pPr algn="ctr">
              <a:defRPr/>
            </a:pPr>
            <a:endParaRPr lang="en-US" sz="4000">
              <a:solidFill>
                <a:schemeClr val="tx2"/>
              </a:solidFill>
              <a:latin typeface="Arial" charset="0"/>
            </a:endParaRPr>
          </a:p>
        </p:txBody>
      </p:sp>
      <p:pic>
        <p:nvPicPr>
          <p:cNvPr id="257041" name="Picture 17" descr="pipe"/>
          <p:cNvPicPr>
            <a:picLocks noChangeAspect="1" noChangeArrowheads="1"/>
          </p:cNvPicPr>
          <p:nvPr/>
        </p:nvPicPr>
        <p:blipFill>
          <a:blip r:embed="rId5">
            <a:extLst>
              <a:ext uri="{28A0092B-C50C-407E-A947-70E740481C1C}">
                <a14:useLocalDpi xmlns:a14="http://schemas.microsoft.com/office/drawing/2010/main" val="0"/>
              </a:ext>
            </a:extLst>
          </a:blip>
          <a:srcRect r="31400"/>
          <a:stretch>
            <a:fillRect/>
          </a:stretch>
        </p:blipFill>
        <p:spPr bwMode="auto">
          <a:xfrm>
            <a:off x="5729288" y="3973513"/>
            <a:ext cx="20018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42" name="Picture 18" descr="heat damage"/>
          <p:cNvPicPr>
            <a:picLocks noChangeAspect="1" noChangeArrowheads="1"/>
          </p:cNvPicPr>
          <p:nvPr/>
        </p:nvPicPr>
        <p:blipFill>
          <a:blip r:embed="rId6">
            <a:extLst>
              <a:ext uri="{28A0092B-C50C-407E-A947-70E740481C1C}">
                <a14:useLocalDpi xmlns:a14="http://schemas.microsoft.com/office/drawing/2010/main" val="0"/>
              </a:ext>
            </a:extLst>
          </a:blip>
          <a:srcRect l="32394" t="3510" r="4176" b="2924"/>
          <a:stretch>
            <a:fillRect/>
          </a:stretch>
        </p:blipFill>
        <p:spPr bwMode="auto">
          <a:xfrm>
            <a:off x="3981450" y="3968750"/>
            <a:ext cx="17526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3530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7026">
                                            <p:txEl>
                                              <p:pRg st="0" end="0"/>
                                            </p:txEl>
                                          </p:spTgt>
                                        </p:tgtEl>
                                        <p:attrNameLst>
                                          <p:attrName>style.visibility</p:attrName>
                                        </p:attrNameLst>
                                      </p:cBhvr>
                                      <p:to>
                                        <p:strVal val="visible"/>
                                      </p:to>
                                    </p:set>
                                    <p:animEffect transition="in" filter="strips(downRight)">
                                      <p:cBhvr>
                                        <p:cTn id="7" dur="500"/>
                                        <p:tgtEl>
                                          <p:spTgt spid="257026">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57040"/>
                                        </p:tgtEl>
                                        <p:attrNameLst>
                                          <p:attrName>style.visibility</p:attrName>
                                        </p:attrNameLst>
                                      </p:cBhvr>
                                      <p:to>
                                        <p:strVal val="visible"/>
                                      </p:to>
                                    </p:set>
                                    <p:animEffect transition="in" filter="slide(fromBottom)">
                                      <p:cBhvr>
                                        <p:cTn id="10" dur="500"/>
                                        <p:tgtEl>
                                          <p:spTgt spid="257040"/>
                                        </p:tgtEl>
                                      </p:cBhvr>
                                    </p:animEffect>
                                  </p:childTnLst>
                                </p:cTn>
                              </p:par>
                            </p:childTnLst>
                          </p:cTn>
                        </p:par>
                        <p:par>
                          <p:cTn id="11" fill="hold" nodeType="afterGroup">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57026">
                                            <p:txEl>
                                              <p:pRg st="1" end="1"/>
                                            </p:txEl>
                                          </p:spTgt>
                                        </p:tgtEl>
                                        <p:attrNameLst>
                                          <p:attrName>style.visibility</p:attrName>
                                        </p:attrNameLst>
                                      </p:cBhvr>
                                      <p:to>
                                        <p:strVal val="visible"/>
                                      </p:to>
                                    </p:set>
                                    <p:animEffect transition="in" filter="strips(downRight)">
                                      <p:cBhvr>
                                        <p:cTn id="14" dur="500"/>
                                        <p:tgtEl>
                                          <p:spTgt spid="257026">
                                            <p:txEl>
                                              <p:pRg st="1" end="1"/>
                                            </p:txEl>
                                          </p:spTgt>
                                        </p:tgtEl>
                                      </p:cBhvr>
                                    </p:animEffect>
                                  </p:childTnLst>
                                </p:cTn>
                              </p:par>
                              <p:par>
                                <p:cTn id="15" presetID="12" presetClass="entr" presetSubtype="8" fill="hold" nodeType="withEffect">
                                  <p:stCondLst>
                                    <p:cond delay="0"/>
                                  </p:stCondLst>
                                  <p:childTnLst>
                                    <p:set>
                                      <p:cBhvr>
                                        <p:cTn id="16" dur="1" fill="hold">
                                          <p:stCondLst>
                                            <p:cond delay="0"/>
                                          </p:stCondLst>
                                        </p:cTn>
                                        <p:tgtEl>
                                          <p:spTgt spid="257038"/>
                                        </p:tgtEl>
                                        <p:attrNameLst>
                                          <p:attrName>style.visibility</p:attrName>
                                        </p:attrNameLst>
                                      </p:cBhvr>
                                      <p:to>
                                        <p:strVal val="visible"/>
                                      </p:to>
                                    </p:set>
                                    <p:animEffect transition="in" filter="slide(fromLeft)">
                                      <p:cBhvr>
                                        <p:cTn id="17" dur="500"/>
                                        <p:tgtEl>
                                          <p:spTgt spid="257038"/>
                                        </p:tgtEl>
                                      </p:cBhvr>
                                    </p:animEffect>
                                  </p:childTnLst>
                                </p:cTn>
                              </p:par>
                            </p:childTnLst>
                          </p:cTn>
                        </p:par>
                        <p:par>
                          <p:cTn id="18" fill="hold" nodeType="afterGroup">
                            <p:stCondLst>
                              <p:cond delay="1000"/>
                            </p:stCondLst>
                            <p:childTnLst>
                              <p:par>
                                <p:cTn id="19" presetID="18" presetClass="entr" presetSubtype="6" fill="hold" grpId="0" nodeType="afterEffect">
                                  <p:stCondLst>
                                    <p:cond delay="0"/>
                                  </p:stCondLst>
                                  <p:childTnLst>
                                    <p:set>
                                      <p:cBhvr>
                                        <p:cTn id="20" dur="1" fill="hold">
                                          <p:stCondLst>
                                            <p:cond delay="0"/>
                                          </p:stCondLst>
                                        </p:cTn>
                                        <p:tgtEl>
                                          <p:spTgt spid="257026">
                                            <p:txEl>
                                              <p:pRg st="2" end="2"/>
                                            </p:txEl>
                                          </p:spTgt>
                                        </p:tgtEl>
                                        <p:attrNameLst>
                                          <p:attrName>style.visibility</p:attrName>
                                        </p:attrNameLst>
                                      </p:cBhvr>
                                      <p:to>
                                        <p:strVal val="visible"/>
                                      </p:to>
                                    </p:set>
                                    <p:animEffect transition="in" filter="strips(downRight)">
                                      <p:cBhvr>
                                        <p:cTn id="21" dur="500"/>
                                        <p:tgtEl>
                                          <p:spTgt spid="257026">
                                            <p:txEl>
                                              <p:pRg st="2" end="2"/>
                                            </p:txEl>
                                          </p:spTgt>
                                        </p:tgtEl>
                                      </p:cBhvr>
                                    </p:animEffect>
                                  </p:childTnLst>
                                </p:cTn>
                              </p:par>
                              <p:par>
                                <p:cTn id="22" presetID="12" presetClass="entr" presetSubtype="1" fill="hold" nodeType="withEffect">
                                  <p:stCondLst>
                                    <p:cond delay="0"/>
                                  </p:stCondLst>
                                  <p:childTnLst>
                                    <p:set>
                                      <p:cBhvr>
                                        <p:cTn id="23" dur="1" fill="hold">
                                          <p:stCondLst>
                                            <p:cond delay="0"/>
                                          </p:stCondLst>
                                        </p:cTn>
                                        <p:tgtEl>
                                          <p:spTgt spid="257041"/>
                                        </p:tgtEl>
                                        <p:attrNameLst>
                                          <p:attrName>style.visibility</p:attrName>
                                        </p:attrNameLst>
                                      </p:cBhvr>
                                      <p:to>
                                        <p:strVal val="visible"/>
                                      </p:to>
                                    </p:set>
                                    <p:animEffect transition="in" filter="slide(fromTop)">
                                      <p:cBhvr>
                                        <p:cTn id="24" dur="500"/>
                                        <p:tgtEl>
                                          <p:spTgt spid="257041"/>
                                        </p:tgtEl>
                                      </p:cBhvr>
                                    </p:animEffect>
                                  </p:childTnLst>
                                </p:cTn>
                              </p:par>
                            </p:childTnLst>
                          </p:cTn>
                        </p:par>
                        <p:par>
                          <p:cTn id="25" fill="hold" nodeType="afterGroup">
                            <p:stCondLst>
                              <p:cond delay="1500"/>
                            </p:stCondLst>
                            <p:childTnLst>
                              <p:par>
                                <p:cTn id="26" presetID="18" presetClass="entr" presetSubtype="6" fill="hold" grpId="0" nodeType="afterEffect">
                                  <p:stCondLst>
                                    <p:cond delay="0"/>
                                  </p:stCondLst>
                                  <p:childTnLst>
                                    <p:set>
                                      <p:cBhvr>
                                        <p:cTn id="27" dur="1" fill="hold">
                                          <p:stCondLst>
                                            <p:cond delay="0"/>
                                          </p:stCondLst>
                                        </p:cTn>
                                        <p:tgtEl>
                                          <p:spTgt spid="257026">
                                            <p:txEl>
                                              <p:pRg st="3" end="3"/>
                                            </p:txEl>
                                          </p:spTgt>
                                        </p:tgtEl>
                                        <p:attrNameLst>
                                          <p:attrName>style.visibility</p:attrName>
                                        </p:attrNameLst>
                                      </p:cBhvr>
                                      <p:to>
                                        <p:strVal val="visible"/>
                                      </p:to>
                                    </p:set>
                                    <p:animEffect transition="in" filter="strips(downRight)">
                                      <p:cBhvr>
                                        <p:cTn id="28" dur="500"/>
                                        <p:tgtEl>
                                          <p:spTgt spid="257026">
                                            <p:txEl>
                                              <p:pRg st="3" end="3"/>
                                            </p:txEl>
                                          </p:spTgt>
                                        </p:tgtEl>
                                      </p:cBhvr>
                                    </p:animEffect>
                                  </p:childTnLst>
                                </p:cTn>
                              </p:par>
                              <p:par>
                                <p:cTn id="29" presetID="12" presetClass="entr" presetSubtype="2" fill="hold" nodeType="withEffect">
                                  <p:stCondLst>
                                    <p:cond delay="0"/>
                                  </p:stCondLst>
                                  <p:childTnLst>
                                    <p:set>
                                      <p:cBhvr>
                                        <p:cTn id="30" dur="1" fill="hold">
                                          <p:stCondLst>
                                            <p:cond delay="0"/>
                                          </p:stCondLst>
                                        </p:cTn>
                                        <p:tgtEl>
                                          <p:spTgt spid="257042"/>
                                        </p:tgtEl>
                                        <p:attrNameLst>
                                          <p:attrName>style.visibility</p:attrName>
                                        </p:attrNameLst>
                                      </p:cBhvr>
                                      <p:to>
                                        <p:strVal val="visible"/>
                                      </p:to>
                                    </p:set>
                                    <p:animEffect transition="in" filter="slide(fromRight)">
                                      <p:cBhvr>
                                        <p:cTn id="31" dur="500"/>
                                        <p:tgtEl>
                                          <p:spTgt spid="257042"/>
                                        </p:tgtEl>
                                      </p:cBhvr>
                                    </p:animEffect>
                                  </p:childTnLst>
                                </p:cTn>
                              </p:par>
                            </p:childTnLst>
                          </p:cTn>
                        </p:par>
                        <p:par>
                          <p:cTn id="32" fill="hold" nodeType="afterGroup">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257026">
                                            <p:txEl>
                                              <p:pRg st="4" end="4"/>
                                            </p:txEl>
                                          </p:spTgt>
                                        </p:tgtEl>
                                        <p:attrNameLst>
                                          <p:attrName>style.visibility</p:attrName>
                                        </p:attrNameLst>
                                      </p:cBhvr>
                                      <p:to>
                                        <p:strVal val="visible"/>
                                      </p:to>
                                    </p:set>
                                    <p:animEffect transition="in" filter="strips(downRight)">
                                      <p:cBhvr>
                                        <p:cTn id="35" dur="500"/>
                                        <p:tgtEl>
                                          <p:spTgt spid="257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6"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5151"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200400"/>
            <a:ext cx="28194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a:xfrm>
            <a:off x="990600" y="177800"/>
            <a:ext cx="7162800" cy="1143000"/>
          </a:xfrm>
        </p:spPr>
        <p:txBody>
          <a:bodyPr/>
          <a:lstStyle/>
          <a:p>
            <a:pPr eaLnBrk="1" hangingPunct="1"/>
            <a:r>
              <a:rPr lang="en-US" smtClean="0"/>
              <a:t>Power Plant Inspection</a:t>
            </a:r>
          </a:p>
        </p:txBody>
      </p:sp>
      <p:pic>
        <p:nvPicPr>
          <p:cNvPr id="175125" name="Picture 21" descr="0002nucl"/>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762000" y="1219200"/>
            <a:ext cx="3429000" cy="1828800"/>
          </a:xfrm>
          <a:noFill/>
        </p:spPr>
      </p:pic>
      <p:pic>
        <p:nvPicPr>
          <p:cNvPr id="175134" name="Picture 30" descr="P00009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200400"/>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6"/>
          <p:cNvGrpSpPr>
            <a:grpSpLocks/>
          </p:cNvGrpSpPr>
          <p:nvPr/>
        </p:nvGrpSpPr>
        <p:grpSpPr bwMode="auto">
          <a:xfrm>
            <a:off x="7315200" y="3581400"/>
            <a:ext cx="792163" cy="717550"/>
            <a:chOff x="4608" y="2256"/>
            <a:chExt cx="499" cy="452"/>
          </a:xfrm>
        </p:grpSpPr>
        <p:sp>
          <p:nvSpPr>
            <p:cNvPr id="1038" name="Rectangle 35"/>
            <p:cNvSpPr>
              <a:spLocks noChangeArrowheads="1"/>
            </p:cNvSpPr>
            <p:nvPr/>
          </p:nvSpPr>
          <p:spPr bwMode="auto">
            <a:xfrm>
              <a:off x="4608" y="2496"/>
              <a:ext cx="49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a:t>Probe</a:t>
              </a:r>
            </a:p>
          </p:txBody>
        </p:sp>
        <p:sp>
          <p:nvSpPr>
            <p:cNvPr id="1039" name="Line 36"/>
            <p:cNvSpPr>
              <a:spLocks noChangeShapeType="1"/>
            </p:cNvSpPr>
            <p:nvPr/>
          </p:nvSpPr>
          <p:spPr bwMode="auto">
            <a:xfrm flipV="1">
              <a:off x="4848" y="2256"/>
              <a:ext cx="212" cy="336"/>
            </a:xfrm>
            <a:prstGeom prst="line">
              <a:avLst/>
            </a:prstGeom>
            <a:noFill/>
            <a:ln w="254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IN"/>
            </a:p>
          </p:txBody>
        </p:sp>
      </p:grpSp>
      <p:grpSp>
        <p:nvGrpSpPr>
          <p:cNvPr id="3" name="Group 44"/>
          <p:cNvGrpSpPr>
            <a:grpSpLocks/>
          </p:cNvGrpSpPr>
          <p:nvPr/>
        </p:nvGrpSpPr>
        <p:grpSpPr bwMode="auto">
          <a:xfrm>
            <a:off x="5105400" y="4419600"/>
            <a:ext cx="3429000" cy="2230438"/>
            <a:chOff x="3216" y="2784"/>
            <a:chExt cx="2160" cy="1405"/>
          </a:xfrm>
        </p:grpSpPr>
        <p:graphicFrame>
          <p:nvGraphicFramePr>
            <p:cNvPr id="1026" name="Object 40"/>
            <p:cNvGraphicFramePr>
              <a:graphicFrameLocks/>
            </p:cNvGraphicFramePr>
            <p:nvPr/>
          </p:nvGraphicFramePr>
          <p:xfrm>
            <a:off x="3216" y="2784"/>
            <a:ext cx="1820" cy="1405"/>
          </p:xfrm>
          <a:graphic>
            <a:graphicData uri="http://schemas.openxmlformats.org/presentationml/2006/ole">
              <mc:AlternateContent xmlns:mc="http://schemas.openxmlformats.org/markup-compatibility/2006">
                <mc:Choice xmlns:v="urn:schemas-microsoft-com:vml" Requires="v">
                  <p:oleObj spid="_x0000_s4101" name="Bitmap Image" r:id="rId7" imgW="2889000" imgH="2230200" progId="Paint.Picture">
                    <p:embed/>
                  </p:oleObj>
                </mc:Choice>
                <mc:Fallback>
                  <p:oleObj name="Bitmap Image" r:id="rId7" imgW="2889000" imgH="2230200" progId="Paint.Picture">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6" y="2784"/>
                          <a:ext cx="1820" cy="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 name="Rectangle 41"/>
            <p:cNvSpPr>
              <a:spLocks noChangeArrowheads="1"/>
            </p:cNvSpPr>
            <p:nvPr/>
          </p:nvSpPr>
          <p:spPr bwMode="auto">
            <a:xfrm>
              <a:off x="4320" y="2784"/>
              <a:ext cx="1056" cy="7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lang="en-US" sz="1400">
                  <a:solidFill>
                    <a:schemeClr val="bg1"/>
                  </a:solidFill>
                </a:rPr>
                <a:t>Signals produced by various amounts of corrosion thinning.</a:t>
              </a:r>
            </a:p>
          </p:txBody>
        </p:sp>
      </p:grpSp>
      <p:sp>
        <p:nvSpPr>
          <p:cNvPr id="175146" name="Text Box 42"/>
          <p:cNvSpPr txBox="1">
            <a:spLocks noChangeArrowheads="1"/>
          </p:cNvSpPr>
          <p:nvPr/>
        </p:nvSpPr>
        <p:spPr bwMode="auto">
          <a:xfrm>
            <a:off x="4419600" y="1219200"/>
            <a:ext cx="4038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r>
              <a:rPr lang="en-US" sz="2000"/>
              <a:t>Periodically, power plants are shutdown for inspection.  </a:t>
            </a:r>
          </a:p>
          <a:p>
            <a:r>
              <a:rPr lang="en-US" sz="2000"/>
              <a:t>Inspectors feed eddy current probes into heat exchanger tubes to check for corrosion damage.</a:t>
            </a:r>
          </a:p>
        </p:txBody>
      </p:sp>
      <p:grpSp>
        <p:nvGrpSpPr>
          <p:cNvPr id="4" name="Group 45"/>
          <p:cNvGrpSpPr>
            <a:grpSpLocks/>
          </p:cNvGrpSpPr>
          <p:nvPr/>
        </p:nvGrpSpPr>
        <p:grpSpPr bwMode="auto">
          <a:xfrm>
            <a:off x="5105400" y="3810000"/>
            <a:ext cx="2297113" cy="488950"/>
            <a:chOff x="3216" y="2400"/>
            <a:chExt cx="1447" cy="308"/>
          </a:xfrm>
        </p:grpSpPr>
        <p:sp>
          <p:nvSpPr>
            <p:cNvPr id="1035" name="Rectangle 37"/>
            <p:cNvSpPr>
              <a:spLocks noChangeArrowheads="1"/>
            </p:cNvSpPr>
            <p:nvPr/>
          </p:nvSpPr>
          <p:spPr bwMode="auto">
            <a:xfrm>
              <a:off x="3216" y="2496"/>
              <a:ext cx="144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a:t>Pipe with damage</a:t>
              </a:r>
            </a:p>
          </p:txBody>
        </p:sp>
        <p:sp>
          <p:nvSpPr>
            <p:cNvPr id="1036" name="Line 43"/>
            <p:cNvSpPr>
              <a:spLocks noChangeShapeType="1"/>
            </p:cNvSpPr>
            <p:nvPr/>
          </p:nvSpPr>
          <p:spPr bwMode="auto">
            <a:xfrm flipV="1">
              <a:off x="3552" y="2400"/>
              <a:ext cx="384" cy="144"/>
            </a:xfrm>
            <a:prstGeom prst="line">
              <a:avLst/>
            </a:prstGeom>
            <a:noFill/>
            <a:ln w="254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IN"/>
            </a:p>
          </p:txBody>
        </p:sp>
      </p:grpSp>
    </p:spTree>
    <p:extLst>
      <p:ext uri="{BB962C8B-B14F-4D97-AF65-F5344CB8AC3E}">
        <p14:creationId xmlns:p14="http://schemas.microsoft.com/office/powerpoint/2010/main" val="18412292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175125"/>
                                        </p:tgtEl>
                                        <p:attrNameLst>
                                          <p:attrName>style.visibility</p:attrName>
                                        </p:attrNameLst>
                                      </p:cBhvr>
                                      <p:to>
                                        <p:strVal val="visible"/>
                                      </p:to>
                                    </p:set>
                                    <p:animEffect transition="in" filter="circle(out)">
                                      <p:cBhvr>
                                        <p:cTn id="7" dur="1000"/>
                                        <p:tgtEl>
                                          <p:spTgt spid="175125"/>
                                        </p:tgtEl>
                                      </p:cBhvr>
                                    </p:animEffect>
                                  </p:childTnLst>
                                </p:cTn>
                              </p:par>
                            </p:childTnLst>
                          </p:cTn>
                        </p:par>
                        <p:par>
                          <p:cTn id="8" fill="hold" nodeType="afterGroup">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75146"/>
                                        </p:tgtEl>
                                        <p:attrNameLst>
                                          <p:attrName>style.visibility</p:attrName>
                                        </p:attrNameLst>
                                      </p:cBhvr>
                                      <p:to>
                                        <p:strVal val="visible"/>
                                      </p:to>
                                    </p:set>
                                    <p:animEffect transition="in" filter="strips(downRight)">
                                      <p:cBhvr>
                                        <p:cTn id="11" dur="500"/>
                                        <p:tgtEl>
                                          <p:spTgt spid="175146"/>
                                        </p:tgtEl>
                                      </p:cBhvr>
                                    </p:animEffect>
                                  </p:childTnLst>
                                </p:cTn>
                              </p:par>
                            </p:childTnLst>
                          </p:cTn>
                        </p:par>
                        <p:par>
                          <p:cTn id="12" fill="hold" nodeType="afterGroup">
                            <p:stCondLst>
                              <p:cond delay="1500"/>
                            </p:stCondLst>
                            <p:childTnLst>
                              <p:par>
                                <p:cTn id="13" presetID="6" presetClass="entr" presetSubtype="32" fill="hold" nodeType="afterEffect">
                                  <p:stCondLst>
                                    <p:cond delay="0"/>
                                  </p:stCondLst>
                                  <p:childTnLst>
                                    <p:set>
                                      <p:cBhvr>
                                        <p:cTn id="14" dur="1" fill="hold">
                                          <p:stCondLst>
                                            <p:cond delay="0"/>
                                          </p:stCondLst>
                                        </p:cTn>
                                        <p:tgtEl>
                                          <p:spTgt spid="175134"/>
                                        </p:tgtEl>
                                        <p:attrNameLst>
                                          <p:attrName>style.visibility</p:attrName>
                                        </p:attrNameLst>
                                      </p:cBhvr>
                                      <p:to>
                                        <p:strVal val="visible"/>
                                      </p:to>
                                    </p:set>
                                    <p:animEffect transition="in" filter="circle(out)">
                                      <p:cBhvr>
                                        <p:cTn id="15" dur="1000"/>
                                        <p:tgtEl>
                                          <p:spTgt spid="175134"/>
                                        </p:tgtEl>
                                      </p:cBhvr>
                                    </p:animEffect>
                                  </p:childTnLst>
                                </p:cTn>
                              </p:par>
                            </p:childTnLst>
                          </p:cTn>
                        </p:par>
                        <p:par>
                          <p:cTn id="16" fill="hold" nodeType="afterGroup">
                            <p:stCondLst>
                              <p:cond delay="2500"/>
                            </p:stCondLst>
                            <p:childTnLst>
                              <p:par>
                                <p:cTn id="17" presetID="2" presetClass="entr" presetSubtype="8" fill="hold" nodeType="afterEffect">
                                  <p:stCondLst>
                                    <p:cond delay="0"/>
                                  </p:stCondLst>
                                  <p:childTnLst>
                                    <p:set>
                                      <p:cBhvr>
                                        <p:cTn id="18" dur="1" fill="hold">
                                          <p:stCondLst>
                                            <p:cond delay="0"/>
                                          </p:stCondLst>
                                        </p:cTn>
                                        <p:tgtEl>
                                          <p:spTgt spid="175151"/>
                                        </p:tgtEl>
                                        <p:attrNameLst>
                                          <p:attrName>style.visibility</p:attrName>
                                        </p:attrNameLst>
                                      </p:cBhvr>
                                      <p:to>
                                        <p:strVal val="visible"/>
                                      </p:to>
                                    </p:set>
                                    <p:anim calcmode="lin" valueType="num">
                                      <p:cBhvr additive="base">
                                        <p:cTn id="19" dur="1000" fill="hold"/>
                                        <p:tgtEl>
                                          <p:spTgt spid="175151"/>
                                        </p:tgtEl>
                                        <p:attrNameLst>
                                          <p:attrName>ppt_x</p:attrName>
                                        </p:attrNameLst>
                                      </p:cBhvr>
                                      <p:tavLst>
                                        <p:tav tm="0">
                                          <p:val>
                                            <p:strVal val="0-#ppt_w/2"/>
                                          </p:val>
                                        </p:tav>
                                        <p:tav tm="100000">
                                          <p:val>
                                            <p:strVal val="#ppt_x"/>
                                          </p:val>
                                        </p:tav>
                                      </p:tavLst>
                                    </p:anim>
                                    <p:anim calcmode="lin" valueType="num">
                                      <p:cBhvr additive="base">
                                        <p:cTn id="20" dur="1000" fill="hold"/>
                                        <p:tgtEl>
                                          <p:spTgt spid="175151"/>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3500"/>
                            </p:stCondLst>
                            <p:childTnLst>
                              <p:par>
                                <p:cTn id="22" presetID="1" presetClass="entr" presetSubtype="0" fill="hold" nodeType="afterEffect">
                                  <p:stCondLst>
                                    <p:cond delay="0"/>
                                  </p:stCondLst>
                                  <p:childTnLst>
                                    <p:set>
                                      <p:cBhvr>
                                        <p:cTn id="23" dur="1" fill="hold">
                                          <p:stCondLst>
                                            <p:cond delay="499"/>
                                          </p:stCondLst>
                                        </p:cTn>
                                        <p:tgtEl>
                                          <p:spTgt spid="4"/>
                                        </p:tgtEl>
                                        <p:attrNameLst>
                                          <p:attrName>style.visibility</p:attrName>
                                        </p:attrNameLst>
                                      </p:cBhvr>
                                      <p:to>
                                        <p:strVal val="visible"/>
                                      </p:to>
                                    </p:set>
                                  </p:childTnLst>
                                </p:cTn>
                              </p:par>
                            </p:childTnLst>
                          </p:cTn>
                        </p:par>
                        <p:par>
                          <p:cTn id="24" fill="hold" nodeType="afterGroup">
                            <p:stCondLst>
                              <p:cond delay="4000"/>
                            </p:stCondLst>
                            <p:childTnLst>
                              <p:par>
                                <p:cTn id="25" presetID="1" presetClass="entr" presetSubtype="0" fill="hold" nodeType="after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par>
                          <p:cTn id="27" fill="hold" nodeType="afterGroup">
                            <p:stCondLst>
                              <p:cond delay="4500"/>
                            </p:stCondLst>
                            <p:childTnLst>
                              <p:par>
                                <p:cTn id="28" presetID="6" presetClass="entr" presetSubtype="32"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out)">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4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title"/>
          </p:nvPr>
        </p:nvSpPr>
        <p:spPr>
          <a:xfrm>
            <a:off x="977900" y="228600"/>
            <a:ext cx="7162800" cy="914400"/>
          </a:xfrm>
        </p:spPr>
        <p:txBody>
          <a:bodyPr/>
          <a:lstStyle/>
          <a:p>
            <a:pPr eaLnBrk="1" hangingPunct="1"/>
            <a:r>
              <a:rPr lang="en-US" smtClean="0"/>
              <a:t>Wire Rope Inspection</a:t>
            </a:r>
          </a:p>
        </p:txBody>
      </p:sp>
      <p:pic>
        <p:nvPicPr>
          <p:cNvPr id="190468" name="Picture 4" descr="RopeDamag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48200" y="1016000"/>
            <a:ext cx="2260600" cy="1824038"/>
          </a:xfrm>
          <a:noFill/>
        </p:spPr>
      </p:pic>
      <p:pic>
        <p:nvPicPr>
          <p:cNvPr id="190482" name="Picture 18" descr="chairlif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92138" y="3302000"/>
            <a:ext cx="3833812" cy="3136900"/>
          </a:xfrm>
          <a:noFill/>
        </p:spPr>
      </p:pic>
      <p:sp>
        <p:nvSpPr>
          <p:cNvPr id="190489" name="Text Box 25"/>
          <p:cNvSpPr txBox="1">
            <a:spLocks noChangeArrowheads="1"/>
          </p:cNvSpPr>
          <p:nvPr/>
        </p:nvSpPr>
        <p:spPr bwMode="auto">
          <a:xfrm>
            <a:off x="263525" y="966788"/>
            <a:ext cx="4359275" cy="1865312"/>
          </a:xfrm>
          <a:prstGeom prst="rect">
            <a:avLst/>
          </a:prstGeom>
          <a:noFill/>
          <a:ln w="12700">
            <a:noFill/>
            <a:miter lim="800000"/>
            <a:headEnd type="none" w="sm" len="sm"/>
            <a:tailEnd type="none" w="sm" len="sm"/>
          </a:ln>
        </p:spPr>
        <p:txBody>
          <a:bodyPr>
            <a:spAutoFit/>
          </a:bodyPr>
          <a:lstStyle/>
          <a:p>
            <a:pPr algn="just">
              <a:lnSpc>
                <a:spcPct val="80000"/>
              </a:lnSpc>
              <a:defRPr/>
            </a:pPr>
            <a:r>
              <a:rPr lang="en-US" sz="2400" b="0" dirty="0">
                <a:latin typeface="+mn-lt"/>
              </a:rPr>
              <a:t>Electromagnetic devices and visual inspections are used to find broken wires and other damage to the wire rope that is used in chairlifts, cranes and other lifting devices. </a:t>
            </a:r>
          </a:p>
        </p:txBody>
      </p:sp>
      <p:pic>
        <p:nvPicPr>
          <p:cNvPr id="190487" name="Picture 23" descr="HM250A"/>
          <p:cNvPicPr>
            <a:picLocks noChangeAspect="1" noChangeArrowheads="1"/>
          </p:cNvPicPr>
          <p:nvPr/>
        </p:nvPicPr>
        <p:blipFill>
          <a:blip r:embed="rId5">
            <a:extLst>
              <a:ext uri="{28A0092B-C50C-407E-A947-70E740481C1C}">
                <a14:useLocalDpi xmlns:a14="http://schemas.microsoft.com/office/drawing/2010/main" val="0"/>
              </a:ext>
            </a:extLst>
          </a:blip>
          <a:srcRect l="-999" r="18976"/>
          <a:stretch>
            <a:fillRect/>
          </a:stretch>
        </p:blipFill>
        <p:spPr bwMode="auto">
          <a:xfrm>
            <a:off x="6651625" y="1879600"/>
            <a:ext cx="2085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88" name="Picture 24" descr="inoften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0" y="32004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84" name="Picture 20" descr="cab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5700" y="4508500"/>
            <a:ext cx="24511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3305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90489"/>
                                        </p:tgtEl>
                                        <p:attrNameLst>
                                          <p:attrName>style.visibility</p:attrName>
                                        </p:attrNameLst>
                                      </p:cBhvr>
                                      <p:to>
                                        <p:strVal val="visible"/>
                                      </p:to>
                                    </p:set>
                                    <p:animEffect transition="in" filter="strips(downRight)">
                                      <p:cBhvr>
                                        <p:cTn id="7" dur="500"/>
                                        <p:tgtEl>
                                          <p:spTgt spid="19048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90482"/>
                                        </p:tgtEl>
                                        <p:attrNameLst>
                                          <p:attrName>style.visibility</p:attrName>
                                        </p:attrNameLst>
                                      </p:cBhvr>
                                      <p:to>
                                        <p:strVal val="visible"/>
                                      </p:to>
                                    </p:set>
                                    <p:animEffect transition="in" filter="fade">
                                      <p:cBhvr>
                                        <p:cTn id="11" dur="1000"/>
                                        <p:tgtEl>
                                          <p:spTgt spid="190482"/>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190468"/>
                                        </p:tgtEl>
                                        <p:attrNameLst>
                                          <p:attrName>style.visibility</p:attrName>
                                        </p:attrNameLst>
                                      </p:cBhvr>
                                      <p:to>
                                        <p:strVal val="visible"/>
                                      </p:to>
                                    </p:set>
                                    <p:animEffect transition="in" filter="fade">
                                      <p:cBhvr>
                                        <p:cTn id="15" dur="1000"/>
                                        <p:tgtEl>
                                          <p:spTgt spid="190468"/>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190487"/>
                                        </p:tgtEl>
                                        <p:attrNameLst>
                                          <p:attrName>style.visibility</p:attrName>
                                        </p:attrNameLst>
                                      </p:cBhvr>
                                      <p:to>
                                        <p:strVal val="visible"/>
                                      </p:to>
                                    </p:set>
                                    <p:animEffect transition="in" filter="fade">
                                      <p:cBhvr>
                                        <p:cTn id="19" dur="1000"/>
                                        <p:tgtEl>
                                          <p:spTgt spid="190487"/>
                                        </p:tgtEl>
                                      </p:cBhvr>
                                    </p:animEffect>
                                  </p:childTnLst>
                                </p:cTn>
                              </p:par>
                            </p:childTnLst>
                          </p:cTn>
                        </p:par>
                        <p:par>
                          <p:cTn id="20" fill="hold" nodeType="afterGroup">
                            <p:stCondLst>
                              <p:cond delay="3500"/>
                            </p:stCondLst>
                            <p:childTnLst>
                              <p:par>
                                <p:cTn id="21" presetID="10" presetClass="entr" presetSubtype="0" fill="hold" nodeType="afterEffect">
                                  <p:stCondLst>
                                    <p:cond delay="0"/>
                                  </p:stCondLst>
                                  <p:childTnLst>
                                    <p:set>
                                      <p:cBhvr>
                                        <p:cTn id="22" dur="1" fill="hold">
                                          <p:stCondLst>
                                            <p:cond delay="0"/>
                                          </p:stCondLst>
                                        </p:cTn>
                                        <p:tgtEl>
                                          <p:spTgt spid="190488"/>
                                        </p:tgtEl>
                                        <p:attrNameLst>
                                          <p:attrName>style.visibility</p:attrName>
                                        </p:attrNameLst>
                                      </p:cBhvr>
                                      <p:to>
                                        <p:strVal val="visible"/>
                                      </p:to>
                                    </p:set>
                                    <p:animEffect transition="in" filter="fade">
                                      <p:cBhvr>
                                        <p:cTn id="23" dur="1000"/>
                                        <p:tgtEl>
                                          <p:spTgt spid="190488"/>
                                        </p:tgtEl>
                                      </p:cBhvr>
                                    </p:animEffect>
                                  </p:childTnLst>
                                </p:cTn>
                              </p:par>
                            </p:childTnLst>
                          </p:cTn>
                        </p:par>
                        <p:par>
                          <p:cTn id="24" fill="hold" nodeType="afterGroup">
                            <p:stCondLst>
                              <p:cond delay="4500"/>
                            </p:stCondLst>
                            <p:childTnLst>
                              <p:par>
                                <p:cTn id="25" presetID="10" presetClass="entr" presetSubtype="0" fill="hold" nodeType="afterEffect">
                                  <p:stCondLst>
                                    <p:cond delay="0"/>
                                  </p:stCondLst>
                                  <p:childTnLst>
                                    <p:set>
                                      <p:cBhvr>
                                        <p:cTn id="26" dur="1" fill="hold">
                                          <p:stCondLst>
                                            <p:cond delay="0"/>
                                          </p:stCondLst>
                                        </p:cTn>
                                        <p:tgtEl>
                                          <p:spTgt spid="190484"/>
                                        </p:tgtEl>
                                        <p:attrNameLst>
                                          <p:attrName>style.visibility</p:attrName>
                                        </p:attrNameLst>
                                      </p:cBhvr>
                                      <p:to>
                                        <p:strVal val="visible"/>
                                      </p:to>
                                    </p:set>
                                    <p:animEffect transition="in" filter="fade">
                                      <p:cBhvr>
                                        <p:cTn id="27" dur="1000"/>
                                        <p:tgtEl>
                                          <p:spTgt spid="19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p:txBody>
          <a:bodyPr/>
          <a:lstStyle/>
          <a:p>
            <a:pPr eaLnBrk="1" hangingPunct="1"/>
            <a:r>
              <a:rPr lang="en-US" smtClean="0"/>
              <a:t>Material Testing </a:t>
            </a:r>
          </a:p>
        </p:txBody>
      </p:sp>
      <p:sp>
        <p:nvSpPr>
          <p:cNvPr id="8195" name="Content Placeholder 6"/>
          <p:cNvSpPr>
            <a:spLocks noGrp="1"/>
          </p:cNvSpPr>
          <p:nvPr>
            <p:ph idx="1"/>
          </p:nvPr>
        </p:nvSpPr>
        <p:spPr>
          <a:xfrm>
            <a:off x="457200" y="1384300"/>
            <a:ext cx="8229600" cy="4741863"/>
          </a:xfrm>
        </p:spPr>
        <p:txBody>
          <a:bodyPr/>
          <a:lstStyle/>
          <a:p>
            <a:pPr algn="just" eaLnBrk="1" hangingPunct="1"/>
            <a:r>
              <a:rPr lang="en-US" sz="2800" smtClean="0"/>
              <a:t>Prior to manufacturing, many materials, design, and production decisions are made to ensure product reliability and proper performance. </a:t>
            </a:r>
          </a:p>
          <a:p>
            <a:pPr algn="just" eaLnBrk="1" hangingPunct="1"/>
            <a:r>
              <a:rPr lang="en-US" sz="2800" smtClean="0"/>
              <a:t>Quality is related to the presence of those defects and imperfections in the finished product which impair the performance level.</a:t>
            </a:r>
          </a:p>
          <a:p>
            <a:pPr algn="just" eaLnBrk="1" hangingPunct="1"/>
            <a:r>
              <a:rPr lang="en-US" sz="2800" smtClean="0"/>
              <a:t>A variety of testing methods</a:t>
            </a:r>
          </a:p>
          <a:p>
            <a:pPr lvl="1" eaLnBrk="1" hangingPunct="1"/>
            <a:r>
              <a:rPr lang="en-US" smtClean="0"/>
              <a:t>Mechanical Testing</a:t>
            </a:r>
          </a:p>
          <a:p>
            <a:pPr lvl="1" eaLnBrk="1" hangingPunct="1"/>
            <a:r>
              <a:rPr lang="en-US" smtClean="0"/>
              <a:t>Non-Destructive Testing (NDT)</a:t>
            </a:r>
          </a:p>
          <a:p>
            <a:pPr lvl="1" algn="just" eaLnBrk="1" hangingPunct="1"/>
            <a:endParaRPr lang="en-US" sz="2400" smtClean="0"/>
          </a:p>
        </p:txBody>
      </p:sp>
    </p:spTree>
    <p:extLst>
      <p:ext uri="{BB962C8B-B14F-4D97-AF65-F5344CB8AC3E}">
        <p14:creationId xmlns:p14="http://schemas.microsoft.com/office/powerpoint/2010/main" val="35881133"/>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a:xfrm>
            <a:off x="1003300" y="0"/>
            <a:ext cx="7162800" cy="1143000"/>
          </a:xfrm>
        </p:spPr>
        <p:txBody>
          <a:bodyPr/>
          <a:lstStyle/>
          <a:p>
            <a:pPr eaLnBrk="1" hangingPunct="1"/>
            <a:r>
              <a:rPr lang="en-US" smtClean="0"/>
              <a:t>Storage Tank Inspection</a:t>
            </a:r>
          </a:p>
        </p:txBody>
      </p:sp>
      <p:pic>
        <p:nvPicPr>
          <p:cNvPr id="186376" name="Picture 8" descr="LargeTank"/>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467100" y="1035050"/>
            <a:ext cx="2359025" cy="2616200"/>
          </a:xfrm>
          <a:noFill/>
        </p:spPr>
      </p:pic>
      <p:pic>
        <p:nvPicPr>
          <p:cNvPr id="186380" name="Picture 12" descr="Double shell tank"/>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836863" y="3727450"/>
            <a:ext cx="4656137" cy="2741613"/>
          </a:xfrm>
          <a:noFill/>
        </p:spPr>
      </p:pic>
      <p:pic>
        <p:nvPicPr>
          <p:cNvPr id="186377" name="Picture 9" descr="craw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054100"/>
            <a:ext cx="26289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8" name="Picture 10" descr="LDU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708400"/>
            <a:ext cx="22352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82" name="Text Box 14"/>
          <p:cNvSpPr txBox="1">
            <a:spLocks noChangeArrowheads="1"/>
          </p:cNvSpPr>
          <p:nvPr/>
        </p:nvSpPr>
        <p:spPr bwMode="auto">
          <a:xfrm>
            <a:off x="250825" y="1076325"/>
            <a:ext cx="3179763" cy="1865313"/>
          </a:xfrm>
          <a:prstGeom prst="rect">
            <a:avLst/>
          </a:prstGeom>
          <a:noFill/>
          <a:ln w="12700">
            <a:noFill/>
            <a:miter lim="800000"/>
            <a:headEnd type="none" w="sm" len="sm"/>
            <a:tailEnd type="none" w="sm" len="sm"/>
          </a:ln>
        </p:spPr>
        <p:txBody>
          <a:bodyPr>
            <a:spAutoFit/>
          </a:bodyPr>
          <a:lstStyle/>
          <a:p>
            <a:pPr algn="just">
              <a:lnSpc>
                <a:spcPct val="80000"/>
              </a:lnSpc>
              <a:defRPr/>
            </a:pPr>
            <a:r>
              <a:rPr lang="en-US" sz="2400" b="0" dirty="0">
                <a:latin typeface="+mn-lt"/>
              </a:rPr>
              <a:t>Robotic crawlers use ultrasound to inspect the walls of large above ground tanks for signs of thinning due to corrosion.</a:t>
            </a:r>
          </a:p>
        </p:txBody>
      </p:sp>
      <p:sp>
        <p:nvSpPr>
          <p:cNvPr id="186383" name="Text Box 15"/>
          <p:cNvSpPr txBox="1">
            <a:spLocks noChangeArrowheads="1"/>
          </p:cNvSpPr>
          <p:nvPr/>
        </p:nvSpPr>
        <p:spPr bwMode="auto">
          <a:xfrm>
            <a:off x="225425" y="3717925"/>
            <a:ext cx="2284413" cy="2530475"/>
          </a:xfrm>
          <a:prstGeom prst="rect">
            <a:avLst/>
          </a:prstGeom>
          <a:noFill/>
          <a:ln w="12700">
            <a:noFill/>
            <a:miter lim="800000"/>
            <a:headEnd type="none" w="sm" len="sm"/>
            <a:tailEnd type="none" w="sm" len="sm"/>
          </a:ln>
        </p:spPr>
        <p:txBody>
          <a:bodyPr>
            <a:spAutoFit/>
          </a:bodyPr>
          <a:lstStyle/>
          <a:p>
            <a:pPr algn="just">
              <a:lnSpc>
                <a:spcPct val="80000"/>
              </a:lnSpc>
              <a:defRPr/>
            </a:pPr>
            <a:r>
              <a:rPr lang="en-US" sz="2400" b="0">
                <a:latin typeface="+mn-lt"/>
              </a:rPr>
              <a:t>Cameras on long articulating arms are used to inspect underground storage tanks for damage.  </a:t>
            </a:r>
          </a:p>
          <a:p>
            <a:pPr algn="just">
              <a:defRPr/>
            </a:pPr>
            <a:endParaRPr lang="en-US" sz="2400" b="0">
              <a:latin typeface="+mn-lt"/>
            </a:endParaRPr>
          </a:p>
        </p:txBody>
      </p:sp>
    </p:spTree>
    <p:extLst>
      <p:ext uri="{BB962C8B-B14F-4D97-AF65-F5344CB8AC3E}">
        <p14:creationId xmlns:p14="http://schemas.microsoft.com/office/powerpoint/2010/main" val="62225830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86382"/>
                                        </p:tgtEl>
                                        <p:attrNameLst>
                                          <p:attrName>style.visibility</p:attrName>
                                        </p:attrNameLst>
                                      </p:cBhvr>
                                      <p:to>
                                        <p:strVal val="visible"/>
                                      </p:to>
                                    </p:set>
                                    <p:animEffect transition="in" filter="strips(downRight)">
                                      <p:cBhvr>
                                        <p:cTn id="7" dur="500"/>
                                        <p:tgtEl>
                                          <p:spTgt spid="18638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86376"/>
                                        </p:tgtEl>
                                        <p:attrNameLst>
                                          <p:attrName>style.visibility</p:attrName>
                                        </p:attrNameLst>
                                      </p:cBhvr>
                                      <p:to>
                                        <p:strVal val="visible"/>
                                      </p:to>
                                    </p:set>
                                    <p:animEffect transition="in" filter="dissolve">
                                      <p:cBhvr>
                                        <p:cTn id="11" dur="1000"/>
                                        <p:tgtEl>
                                          <p:spTgt spid="186376"/>
                                        </p:tgtEl>
                                      </p:cBhvr>
                                    </p:animEffect>
                                  </p:childTnLst>
                                </p:cTn>
                              </p:par>
                            </p:childTnLst>
                          </p:cTn>
                        </p:par>
                        <p:par>
                          <p:cTn id="12" fill="hold" nodeType="afterGroup">
                            <p:stCondLst>
                              <p:cond delay="1500"/>
                            </p:stCondLst>
                            <p:childTnLst>
                              <p:par>
                                <p:cTn id="13" presetID="9" presetClass="entr" presetSubtype="0" fill="hold" nodeType="afterEffect">
                                  <p:stCondLst>
                                    <p:cond delay="0"/>
                                  </p:stCondLst>
                                  <p:childTnLst>
                                    <p:set>
                                      <p:cBhvr>
                                        <p:cTn id="14" dur="1" fill="hold">
                                          <p:stCondLst>
                                            <p:cond delay="0"/>
                                          </p:stCondLst>
                                        </p:cTn>
                                        <p:tgtEl>
                                          <p:spTgt spid="186377"/>
                                        </p:tgtEl>
                                        <p:attrNameLst>
                                          <p:attrName>style.visibility</p:attrName>
                                        </p:attrNameLst>
                                      </p:cBhvr>
                                      <p:to>
                                        <p:strVal val="visible"/>
                                      </p:to>
                                    </p:set>
                                    <p:animEffect transition="in" filter="dissolve">
                                      <p:cBhvr>
                                        <p:cTn id="15" dur="500"/>
                                        <p:tgtEl>
                                          <p:spTgt spid="18637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86383"/>
                                        </p:tgtEl>
                                        <p:attrNameLst>
                                          <p:attrName>style.visibility</p:attrName>
                                        </p:attrNameLst>
                                      </p:cBhvr>
                                      <p:to>
                                        <p:strVal val="visible"/>
                                      </p:to>
                                    </p:set>
                                    <p:animEffect transition="in" filter="strips(downRight)">
                                      <p:cBhvr>
                                        <p:cTn id="20" dur="500"/>
                                        <p:tgtEl>
                                          <p:spTgt spid="186383"/>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186380"/>
                                        </p:tgtEl>
                                        <p:attrNameLst>
                                          <p:attrName>style.visibility</p:attrName>
                                        </p:attrNameLst>
                                      </p:cBhvr>
                                      <p:to>
                                        <p:strVal val="visible"/>
                                      </p:to>
                                    </p:set>
                                    <p:animEffect transition="in" filter="dissolve">
                                      <p:cBhvr>
                                        <p:cTn id="24" dur="1000"/>
                                        <p:tgtEl>
                                          <p:spTgt spid="186380"/>
                                        </p:tgtEl>
                                      </p:cBhvr>
                                    </p:animEffect>
                                  </p:childTnLst>
                                </p:cTn>
                              </p:par>
                            </p:childTnLst>
                          </p:cTn>
                        </p:par>
                        <p:par>
                          <p:cTn id="25" fill="hold" nodeType="afterGroup">
                            <p:stCondLst>
                              <p:cond delay="1500"/>
                            </p:stCondLst>
                            <p:childTnLst>
                              <p:par>
                                <p:cTn id="26" presetID="9" presetClass="entr" presetSubtype="0" fill="hold" nodeType="afterEffect">
                                  <p:stCondLst>
                                    <p:cond delay="0"/>
                                  </p:stCondLst>
                                  <p:childTnLst>
                                    <p:set>
                                      <p:cBhvr>
                                        <p:cTn id="27" dur="1" fill="hold">
                                          <p:stCondLst>
                                            <p:cond delay="0"/>
                                          </p:stCondLst>
                                        </p:cTn>
                                        <p:tgtEl>
                                          <p:spTgt spid="186378"/>
                                        </p:tgtEl>
                                        <p:attrNameLst>
                                          <p:attrName>style.visibility</p:attrName>
                                        </p:attrNameLst>
                                      </p:cBhvr>
                                      <p:to>
                                        <p:strVal val="visible"/>
                                      </p:to>
                                    </p:set>
                                    <p:animEffect transition="in" filter="dissolve">
                                      <p:cBhvr>
                                        <p:cTn id="28" dur="1000"/>
                                        <p:tgtEl>
                                          <p:spTgt spid="186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82" grpId="0"/>
      <p:bldP spid="18638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90600" y="0"/>
            <a:ext cx="7162800" cy="1143000"/>
          </a:xfrm>
        </p:spPr>
        <p:txBody>
          <a:bodyPr/>
          <a:lstStyle/>
          <a:p>
            <a:pPr eaLnBrk="1" hangingPunct="1"/>
            <a:r>
              <a:rPr lang="en-US" smtClean="0"/>
              <a:t>Aircraft Inspection</a:t>
            </a:r>
          </a:p>
        </p:txBody>
      </p:sp>
      <p:pic>
        <p:nvPicPr>
          <p:cNvPr id="183305" name="Picture 9" descr="Lightning Strike"/>
          <p:cNvPicPr>
            <a:picLocks noGrp="1" noChangeAspect="1" noChangeArrowheads="1"/>
          </p:cNvPicPr>
          <p:nvPr>
            <p:ph sz="half" idx="1"/>
          </p:nvPr>
        </p:nvPicPr>
        <p:blipFill>
          <a:blip r:embed="rId3">
            <a:clrChange>
              <a:clrFrom>
                <a:srgbClr val="000390"/>
              </a:clrFrom>
              <a:clrTo>
                <a:srgbClr val="000390">
                  <a:alpha val="0"/>
                </a:srgbClr>
              </a:clrTo>
            </a:clrChange>
            <a:extLst>
              <a:ext uri="{28A0092B-C50C-407E-A947-70E740481C1C}">
                <a14:useLocalDpi xmlns:a14="http://schemas.microsoft.com/office/drawing/2010/main" val="0"/>
              </a:ext>
            </a:extLst>
          </a:blip>
          <a:srcRect/>
          <a:stretch>
            <a:fillRect/>
          </a:stretch>
        </p:blipFill>
        <p:spPr>
          <a:xfrm>
            <a:off x="990600" y="3611563"/>
            <a:ext cx="3505200" cy="2454275"/>
          </a:xfrm>
          <a:noFill/>
        </p:spPr>
      </p:pic>
      <p:pic>
        <p:nvPicPr>
          <p:cNvPr id="183302" name="Picture 6" descr="StaraEddy1"/>
          <p:cNvPicPr>
            <a:picLocks noGrp="1" noChangeAspect="1" noChangeArrowheads="1"/>
          </p:cNvPicPr>
          <p:nvPr>
            <p:ph sz="quarter" idx="2"/>
          </p:nvPr>
        </p:nvPicPr>
        <p:blipFill>
          <a:blip r:embed="rId4" cstate="print">
            <a:lum bright="6000" contrast="18000"/>
            <a:extLst>
              <a:ext uri="{28A0092B-C50C-407E-A947-70E740481C1C}">
                <a14:useLocalDpi xmlns:a14="http://schemas.microsoft.com/office/drawing/2010/main" val="0"/>
              </a:ext>
            </a:extLst>
          </a:blip>
          <a:srcRect/>
          <a:stretch>
            <a:fillRect/>
          </a:stretch>
        </p:blipFill>
        <p:spPr>
          <a:xfrm>
            <a:off x="5151438" y="3962400"/>
            <a:ext cx="2498725" cy="1981200"/>
          </a:xfrm>
          <a:noFill/>
        </p:spPr>
      </p:pic>
      <p:pic>
        <p:nvPicPr>
          <p:cNvPr id="183306" name="Picture 10" descr="Aircraft Factory"/>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956175" y="1092200"/>
            <a:ext cx="3492500" cy="2454275"/>
          </a:xfrm>
          <a:noFill/>
        </p:spPr>
      </p:pic>
      <p:sp>
        <p:nvSpPr>
          <p:cNvPr id="183309" name="Text Box 13"/>
          <p:cNvSpPr txBox="1">
            <a:spLocks noChangeArrowheads="1"/>
          </p:cNvSpPr>
          <p:nvPr/>
        </p:nvSpPr>
        <p:spPr bwMode="auto">
          <a:xfrm>
            <a:off x="390525" y="1017588"/>
            <a:ext cx="4162425" cy="2308225"/>
          </a:xfrm>
          <a:prstGeom prst="rect">
            <a:avLst/>
          </a:prstGeom>
          <a:noFill/>
          <a:ln w="12700">
            <a:noFill/>
            <a:miter lim="800000"/>
            <a:headEnd type="none" w="sm" len="sm"/>
            <a:tailEnd type="none" w="sm" len="sm"/>
          </a:ln>
        </p:spPr>
        <p:txBody>
          <a:bodyPr>
            <a:spAutoFit/>
          </a:bodyPr>
          <a:lstStyle/>
          <a:p>
            <a:pPr marL="177800" indent="-177800" algn="just">
              <a:lnSpc>
                <a:spcPct val="80000"/>
              </a:lnSpc>
              <a:spcBef>
                <a:spcPct val="40000"/>
              </a:spcBef>
              <a:buFontTx/>
              <a:buChar char="•"/>
              <a:defRPr/>
            </a:pPr>
            <a:r>
              <a:rPr lang="en-US" sz="2000" b="0" dirty="0">
                <a:latin typeface="+mn-lt"/>
              </a:rPr>
              <a:t>Nondestructive testing is used extensively during the manufacturing of aircraft.  </a:t>
            </a:r>
          </a:p>
          <a:p>
            <a:pPr marL="177800" indent="-177800" algn="just">
              <a:lnSpc>
                <a:spcPct val="80000"/>
              </a:lnSpc>
              <a:spcBef>
                <a:spcPct val="40000"/>
              </a:spcBef>
              <a:buFontTx/>
              <a:buChar char="•"/>
              <a:defRPr/>
            </a:pPr>
            <a:r>
              <a:rPr lang="en-US" sz="2000" b="0" dirty="0">
                <a:latin typeface="+mn-lt"/>
              </a:rPr>
              <a:t>NDT is also used to find cracks and corrosion damage during operation of the aircraft.</a:t>
            </a:r>
          </a:p>
          <a:p>
            <a:pPr marL="177800" indent="-177800" algn="just">
              <a:lnSpc>
                <a:spcPct val="80000"/>
              </a:lnSpc>
              <a:spcBef>
                <a:spcPct val="40000"/>
              </a:spcBef>
              <a:buFontTx/>
              <a:buChar char="•"/>
              <a:defRPr/>
            </a:pPr>
            <a:r>
              <a:rPr lang="en-US" sz="2000" b="0" dirty="0">
                <a:latin typeface="+mn-lt"/>
              </a:rPr>
              <a:t>A fatigue crack that started at the site of a lightning strike is shown below.  </a:t>
            </a:r>
          </a:p>
        </p:txBody>
      </p:sp>
    </p:spTree>
    <p:extLst>
      <p:ext uri="{BB962C8B-B14F-4D97-AF65-F5344CB8AC3E}">
        <p14:creationId xmlns:p14="http://schemas.microsoft.com/office/powerpoint/2010/main" val="12758127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83309"/>
                                        </p:tgtEl>
                                        <p:attrNameLst>
                                          <p:attrName>style.visibility</p:attrName>
                                        </p:attrNameLst>
                                      </p:cBhvr>
                                      <p:to>
                                        <p:strVal val="visible"/>
                                      </p:to>
                                    </p:set>
                                    <p:animEffect transition="in" filter="strips(downRight)">
                                      <p:cBhvr>
                                        <p:cTn id="7" dur="500"/>
                                        <p:tgtEl>
                                          <p:spTgt spid="183309"/>
                                        </p:tgtEl>
                                      </p:cBhvr>
                                    </p:animEffect>
                                  </p:childTnLst>
                                </p:cTn>
                              </p:par>
                            </p:childTnLst>
                          </p:cTn>
                        </p:par>
                        <p:par>
                          <p:cTn id="8" fill="hold" nodeType="afterGroup">
                            <p:stCondLst>
                              <p:cond delay="500"/>
                            </p:stCondLst>
                            <p:childTnLst>
                              <p:par>
                                <p:cTn id="9" presetID="2" presetClass="entr" presetSubtype="3" fill="hold" nodeType="afterEffect">
                                  <p:stCondLst>
                                    <p:cond delay="0"/>
                                  </p:stCondLst>
                                  <p:childTnLst>
                                    <p:set>
                                      <p:cBhvr>
                                        <p:cTn id="10" dur="1" fill="hold">
                                          <p:stCondLst>
                                            <p:cond delay="0"/>
                                          </p:stCondLst>
                                        </p:cTn>
                                        <p:tgtEl>
                                          <p:spTgt spid="183306"/>
                                        </p:tgtEl>
                                        <p:attrNameLst>
                                          <p:attrName>style.visibility</p:attrName>
                                        </p:attrNameLst>
                                      </p:cBhvr>
                                      <p:to>
                                        <p:strVal val="visible"/>
                                      </p:to>
                                    </p:set>
                                    <p:anim calcmode="lin" valueType="num">
                                      <p:cBhvr additive="base">
                                        <p:cTn id="11" dur="500" fill="hold"/>
                                        <p:tgtEl>
                                          <p:spTgt spid="183306"/>
                                        </p:tgtEl>
                                        <p:attrNameLst>
                                          <p:attrName>ppt_x</p:attrName>
                                        </p:attrNameLst>
                                      </p:cBhvr>
                                      <p:tavLst>
                                        <p:tav tm="0">
                                          <p:val>
                                            <p:strVal val="1+#ppt_w/2"/>
                                          </p:val>
                                        </p:tav>
                                        <p:tav tm="100000">
                                          <p:val>
                                            <p:strVal val="#ppt_x"/>
                                          </p:val>
                                        </p:tav>
                                      </p:tavLst>
                                    </p:anim>
                                    <p:anim calcmode="lin" valueType="num">
                                      <p:cBhvr additive="base">
                                        <p:cTn id="12" dur="500" fill="hold"/>
                                        <p:tgtEl>
                                          <p:spTgt spid="18330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 presetClass="entr" presetSubtype="6" fill="hold" nodeType="afterEffect">
                                  <p:stCondLst>
                                    <p:cond delay="0"/>
                                  </p:stCondLst>
                                  <p:childTnLst>
                                    <p:set>
                                      <p:cBhvr>
                                        <p:cTn id="15" dur="1" fill="hold">
                                          <p:stCondLst>
                                            <p:cond delay="0"/>
                                          </p:stCondLst>
                                        </p:cTn>
                                        <p:tgtEl>
                                          <p:spTgt spid="183302"/>
                                        </p:tgtEl>
                                        <p:attrNameLst>
                                          <p:attrName>style.visibility</p:attrName>
                                        </p:attrNameLst>
                                      </p:cBhvr>
                                      <p:to>
                                        <p:strVal val="visible"/>
                                      </p:to>
                                    </p:set>
                                    <p:anim calcmode="lin" valueType="num">
                                      <p:cBhvr additive="base">
                                        <p:cTn id="16" dur="500" fill="hold"/>
                                        <p:tgtEl>
                                          <p:spTgt spid="183302"/>
                                        </p:tgtEl>
                                        <p:attrNameLst>
                                          <p:attrName>ppt_x</p:attrName>
                                        </p:attrNameLst>
                                      </p:cBhvr>
                                      <p:tavLst>
                                        <p:tav tm="0">
                                          <p:val>
                                            <p:strVal val="1+#ppt_w/2"/>
                                          </p:val>
                                        </p:tav>
                                        <p:tav tm="100000">
                                          <p:val>
                                            <p:strVal val="#ppt_x"/>
                                          </p:val>
                                        </p:tav>
                                      </p:tavLst>
                                    </p:anim>
                                    <p:anim calcmode="lin" valueType="num">
                                      <p:cBhvr additive="base">
                                        <p:cTn id="17" dur="500" fill="hold"/>
                                        <p:tgtEl>
                                          <p:spTgt spid="183302"/>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12" fill="hold" nodeType="afterEffect">
                                  <p:stCondLst>
                                    <p:cond delay="0"/>
                                  </p:stCondLst>
                                  <p:childTnLst>
                                    <p:set>
                                      <p:cBhvr>
                                        <p:cTn id="20" dur="1" fill="hold">
                                          <p:stCondLst>
                                            <p:cond delay="0"/>
                                          </p:stCondLst>
                                        </p:cTn>
                                        <p:tgtEl>
                                          <p:spTgt spid="183305"/>
                                        </p:tgtEl>
                                        <p:attrNameLst>
                                          <p:attrName>style.visibility</p:attrName>
                                        </p:attrNameLst>
                                      </p:cBhvr>
                                      <p:to>
                                        <p:strVal val="visible"/>
                                      </p:to>
                                    </p:set>
                                    <p:anim calcmode="lin" valueType="num">
                                      <p:cBhvr additive="base">
                                        <p:cTn id="21" dur="500" fill="hold"/>
                                        <p:tgtEl>
                                          <p:spTgt spid="183305"/>
                                        </p:tgtEl>
                                        <p:attrNameLst>
                                          <p:attrName>ppt_x</p:attrName>
                                        </p:attrNameLst>
                                      </p:cBhvr>
                                      <p:tavLst>
                                        <p:tav tm="0">
                                          <p:val>
                                            <p:strVal val="0-#ppt_w/2"/>
                                          </p:val>
                                        </p:tav>
                                        <p:tav tm="100000">
                                          <p:val>
                                            <p:strVal val="#ppt_x"/>
                                          </p:val>
                                        </p:tav>
                                      </p:tavLst>
                                    </p:anim>
                                    <p:anim calcmode="lin" valueType="num">
                                      <p:cBhvr additive="base">
                                        <p:cTn id="22" dur="500" fill="hold"/>
                                        <p:tgtEl>
                                          <p:spTgt spid="183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95375" y="114300"/>
            <a:ext cx="7162800" cy="1143000"/>
          </a:xfrm>
        </p:spPr>
        <p:txBody>
          <a:bodyPr/>
          <a:lstStyle/>
          <a:p>
            <a:pPr eaLnBrk="1" hangingPunct="1"/>
            <a:r>
              <a:rPr lang="en-US" smtClean="0"/>
              <a:t>Jet Engine Inspection</a:t>
            </a:r>
          </a:p>
        </p:txBody>
      </p:sp>
      <p:pic>
        <p:nvPicPr>
          <p:cNvPr id="199691" name="Picture 11" descr="PA230013(Smal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62575" y="1101725"/>
            <a:ext cx="3338513" cy="2513013"/>
          </a:xfrm>
          <a:noFill/>
        </p:spPr>
      </p:pic>
      <p:pic>
        <p:nvPicPr>
          <p:cNvPr id="199692" name="Picture 12" descr="P6220078(small)"/>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346200" y="3741738"/>
            <a:ext cx="3905250" cy="2719387"/>
          </a:xfrm>
          <a:noFill/>
        </p:spPr>
      </p:pic>
      <p:pic>
        <p:nvPicPr>
          <p:cNvPr id="199684" name="Picture 4" descr="Disk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225" y="3727450"/>
            <a:ext cx="3351213"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94" name="Text Box 14"/>
          <p:cNvSpPr txBox="1">
            <a:spLocks noChangeArrowheads="1"/>
          </p:cNvSpPr>
          <p:nvPr/>
        </p:nvSpPr>
        <p:spPr bwMode="auto">
          <a:xfrm>
            <a:off x="282575" y="1200150"/>
            <a:ext cx="4646613" cy="1816100"/>
          </a:xfrm>
          <a:prstGeom prst="rect">
            <a:avLst/>
          </a:prstGeom>
          <a:noFill/>
          <a:ln w="12700">
            <a:noFill/>
            <a:miter lim="800000"/>
            <a:headEnd type="none" w="sm" len="sm"/>
            <a:tailEnd type="none" w="sm" len="sm"/>
          </a:ln>
        </p:spPr>
        <p:txBody>
          <a:bodyPr>
            <a:spAutoFit/>
          </a:bodyPr>
          <a:lstStyle/>
          <a:p>
            <a:pPr marL="177800" indent="-177800">
              <a:lnSpc>
                <a:spcPct val="80000"/>
              </a:lnSpc>
              <a:spcBef>
                <a:spcPct val="40000"/>
              </a:spcBef>
              <a:buFontTx/>
              <a:buChar char="•"/>
              <a:defRPr/>
            </a:pPr>
            <a:r>
              <a:rPr lang="en-US" sz="2000" b="0" dirty="0">
                <a:latin typeface="+mn-lt"/>
              </a:rPr>
              <a:t>Aircraft engines are overhauled after being in service for a period of time. </a:t>
            </a:r>
          </a:p>
          <a:p>
            <a:pPr marL="177800" indent="-177800">
              <a:lnSpc>
                <a:spcPct val="80000"/>
              </a:lnSpc>
              <a:spcBef>
                <a:spcPct val="40000"/>
              </a:spcBef>
              <a:buFontTx/>
              <a:buChar char="•"/>
              <a:defRPr/>
            </a:pPr>
            <a:r>
              <a:rPr lang="en-US" sz="2000" b="0" dirty="0">
                <a:latin typeface="+mn-lt"/>
              </a:rPr>
              <a:t>They are completely disassembled, cleaned, inspected and then reassembled. </a:t>
            </a:r>
          </a:p>
          <a:p>
            <a:pPr marL="177800" indent="-177800">
              <a:lnSpc>
                <a:spcPct val="80000"/>
              </a:lnSpc>
              <a:spcBef>
                <a:spcPct val="40000"/>
              </a:spcBef>
              <a:buFontTx/>
              <a:buChar char="•"/>
              <a:defRPr/>
            </a:pPr>
            <a:r>
              <a:rPr lang="en-US" sz="2000" b="0" dirty="0">
                <a:latin typeface="+mn-lt"/>
              </a:rPr>
              <a:t>Fluorescent penetrant inspection is used to check many of the parts for cracking.  </a:t>
            </a:r>
          </a:p>
        </p:txBody>
      </p:sp>
    </p:spTree>
    <p:extLst>
      <p:ext uri="{BB962C8B-B14F-4D97-AF65-F5344CB8AC3E}">
        <p14:creationId xmlns:p14="http://schemas.microsoft.com/office/powerpoint/2010/main" val="302659454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99694"/>
                                        </p:tgtEl>
                                        <p:attrNameLst>
                                          <p:attrName>style.visibility</p:attrName>
                                        </p:attrNameLst>
                                      </p:cBhvr>
                                      <p:to>
                                        <p:strVal val="visible"/>
                                      </p:to>
                                    </p:set>
                                    <p:animEffect transition="in" filter="strips(downRight)">
                                      <p:cBhvr>
                                        <p:cTn id="7" dur="500"/>
                                        <p:tgtEl>
                                          <p:spTgt spid="199694"/>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199691"/>
                                        </p:tgtEl>
                                        <p:attrNameLst>
                                          <p:attrName>style.visibility</p:attrName>
                                        </p:attrNameLst>
                                      </p:cBhvr>
                                      <p:to>
                                        <p:strVal val="visible"/>
                                      </p:to>
                                    </p:set>
                                    <p:anim calcmode="lin" valueType="num">
                                      <p:cBhvr>
                                        <p:cTn id="11" dur="1000" fill="hold"/>
                                        <p:tgtEl>
                                          <p:spTgt spid="199691"/>
                                        </p:tgtEl>
                                        <p:attrNameLst>
                                          <p:attrName>ppt_w</p:attrName>
                                        </p:attrNameLst>
                                      </p:cBhvr>
                                      <p:tavLst>
                                        <p:tav tm="0">
                                          <p:val>
                                            <p:fltVal val="0"/>
                                          </p:val>
                                        </p:tav>
                                        <p:tav tm="100000">
                                          <p:val>
                                            <p:strVal val="#ppt_w"/>
                                          </p:val>
                                        </p:tav>
                                      </p:tavLst>
                                    </p:anim>
                                    <p:anim calcmode="lin" valueType="num">
                                      <p:cBhvr>
                                        <p:cTn id="12" dur="1000" fill="hold"/>
                                        <p:tgtEl>
                                          <p:spTgt spid="199691"/>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500"/>
                            </p:stCondLst>
                            <p:childTnLst>
                              <p:par>
                                <p:cTn id="14" presetID="17" presetClass="entr" presetSubtype="10" fill="hold" nodeType="afterEffect">
                                  <p:stCondLst>
                                    <p:cond delay="0"/>
                                  </p:stCondLst>
                                  <p:childTnLst>
                                    <p:set>
                                      <p:cBhvr>
                                        <p:cTn id="15" dur="1" fill="hold">
                                          <p:stCondLst>
                                            <p:cond delay="0"/>
                                          </p:stCondLst>
                                        </p:cTn>
                                        <p:tgtEl>
                                          <p:spTgt spid="199684"/>
                                        </p:tgtEl>
                                        <p:attrNameLst>
                                          <p:attrName>style.visibility</p:attrName>
                                        </p:attrNameLst>
                                      </p:cBhvr>
                                      <p:to>
                                        <p:strVal val="visible"/>
                                      </p:to>
                                    </p:set>
                                    <p:anim calcmode="lin" valueType="num">
                                      <p:cBhvr>
                                        <p:cTn id="16" dur="1000" fill="hold"/>
                                        <p:tgtEl>
                                          <p:spTgt spid="199684"/>
                                        </p:tgtEl>
                                        <p:attrNameLst>
                                          <p:attrName>ppt_w</p:attrName>
                                        </p:attrNameLst>
                                      </p:cBhvr>
                                      <p:tavLst>
                                        <p:tav tm="0">
                                          <p:val>
                                            <p:fltVal val="0"/>
                                          </p:val>
                                        </p:tav>
                                        <p:tav tm="100000">
                                          <p:val>
                                            <p:strVal val="#ppt_w"/>
                                          </p:val>
                                        </p:tav>
                                      </p:tavLst>
                                    </p:anim>
                                    <p:anim calcmode="lin" valueType="num">
                                      <p:cBhvr>
                                        <p:cTn id="17" dur="1000" fill="hold"/>
                                        <p:tgtEl>
                                          <p:spTgt spid="199684"/>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500"/>
                            </p:stCondLst>
                            <p:childTnLst>
                              <p:par>
                                <p:cTn id="19" presetID="17" presetClass="entr" presetSubtype="10" fill="hold" nodeType="afterEffect">
                                  <p:stCondLst>
                                    <p:cond delay="0"/>
                                  </p:stCondLst>
                                  <p:childTnLst>
                                    <p:set>
                                      <p:cBhvr>
                                        <p:cTn id="20" dur="1" fill="hold">
                                          <p:stCondLst>
                                            <p:cond delay="0"/>
                                          </p:stCondLst>
                                        </p:cTn>
                                        <p:tgtEl>
                                          <p:spTgt spid="199692"/>
                                        </p:tgtEl>
                                        <p:attrNameLst>
                                          <p:attrName>style.visibility</p:attrName>
                                        </p:attrNameLst>
                                      </p:cBhvr>
                                      <p:to>
                                        <p:strVal val="visible"/>
                                      </p:to>
                                    </p:set>
                                    <p:anim calcmode="lin" valueType="num">
                                      <p:cBhvr>
                                        <p:cTn id="21" dur="1000" fill="hold"/>
                                        <p:tgtEl>
                                          <p:spTgt spid="199692"/>
                                        </p:tgtEl>
                                        <p:attrNameLst>
                                          <p:attrName>ppt_w</p:attrName>
                                        </p:attrNameLst>
                                      </p:cBhvr>
                                      <p:tavLst>
                                        <p:tav tm="0">
                                          <p:val>
                                            <p:fltVal val="0"/>
                                          </p:val>
                                        </p:tav>
                                        <p:tav tm="100000">
                                          <p:val>
                                            <p:strVal val="#ppt_w"/>
                                          </p:val>
                                        </p:tav>
                                      </p:tavLst>
                                    </p:anim>
                                    <p:anim calcmode="lin" valueType="num">
                                      <p:cBhvr>
                                        <p:cTn id="22" dur="1000" fill="hold"/>
                                        <p:tgtEl>
                                          <p:spTgt spid="1996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49300" y="698500"/>
            <a:ext cx="7620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lnSpc>
                <a:spcPct val="80000"/>
              </a:lnSpc>
            </a:pPr>
            <a:r>
              <a:rPr lang="en-US" sz="2800">
                <a:solidFill>
                  <a:srgbClr val="000000"/>
                </a:solidFill>
              </a:rPr>
              <a:t>Sioux City, Iowa</a:t>
            </a:r>
            <a:r>
              <a:rPr lang="en-US" sz="3600">
                <a:solidFill>
                  <a:srgbClr val="000000"/>
                </a:solidFill>
              </a:rPr>
              <a:t>, </a:t>
            </a:r>
            <a:r>
              <a:rPr lang="en-US" sz="2800">
                <a:solidFill>
                  <a:srgbClr val="000000"/>
                </a:solidFill>
              </a:rPr>
              <a:t>July 19, 1989</a:t>
            </a:r>
          </a:p>
        </p:txBody>
      </p:sp>
      <p:pic>
        <p:nvPicPr>
          <p:cNvPr id="20890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7700" y="1295400"/>
            <a:ext cx="56515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3" name="Text Box 7"/>
          <p:cNvSpPr txBox="1">
            <a:spLocks noChangeArrowheads="1"/>
          </p:cNvSpPr>
          <p:nvPr/>
        </p:nvSpPr>
        <p:spPr bwMode="auto">
          <a:xfrm>
            <a:off x="292100" y="1343025"/>
            <a:ext cx="2611438" cy="1631950"/>
          </a:xfrm>
          <a:prstGeom prst="rect">
            <a:avLst/>
          </a:prstGeom>
          <a:noFill/>
          <a:ln w="12700">
            <a:noFill/>
            <a:miter lim="800000"/>
            <a:headEnd type="none" w="sm" len="sm"/>
            <a:tailEnd type="none" w="sm" len="sm"/>
          </a:ln>
        </p:spPr>
        <p:txBody>
          <a:bodyPr>
            <a:spAutoFit/>
          </a:bodyPr>
          <a:lstStyle/>
          <a:p>
            <a:pPr algn="just">
              <a:defRPr/>
            </a:pPr>
            <a:r>
              <a:rPr lang="en-US" sz="2000" b="0" dirty="0">
                <a:latin typeface="+mn-lt"/>
              </a:rPr>
              <a:t>A defect that went undetected in an engine disk was responsible for the crash of United Flight 232. </a:t>
            </a:r>
          </a:p>
        </p:txBody>
      </p:sp>
      <p:pic>
        <p:nvPicPr>
          <p:cNvPr id="208904"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53060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99"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400" y="3289300"/>
            <a:ext cx="4168775"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9"/>
          <p:cNvSpPr>
            <a:spLocks noGrp="1" noChangeArrowheads="1"/>
          </p:cNvSpPr>
          <p:nvPr>
            <p:ph type="title" idx="4294967295"/>
          </p:nvPr>
        </p:nvSpPr>
        <p:spPr>
          <a:xfrm>
            <a:off x="0" y="0"/>
            <a:ext cx="7137400" cy="825500"/>
          </a:xfrm>
        </p:spPr>
        <p:txBody>
          <a:bodyPr/>
          <a:lstStyle/>
          <a:p>
            <a:pPr eaLnBrk="1" hangingPunct="1"/>
            <a:r>
              <a:rPr lang="en-US" smtClean="0">
                <a:solidFill>
                  <a:srgbClr val="000000"/>
                </a:solidFill>
              </a:rPr>
              <a:t>Crash of United Flight 232</a:t>
            </a:r>
          </a:p>
        </p:txBody>
      </p:sp>
    </p:spTree>
    <p:extLst>
      <p:ext uri="{BB962C8B-B14F-4D97-AF65-F5344CB8AC3E}">
        <p14:creationId xmlns:p14="http://schemas.microsoft.com/office/powerpoint/2010/main" val="133529696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08903"/>
                                        </p:tgtEl>
                                        <p:attrNameLst>
                                          <p:attrName>style.visibility</p:attrName>
                                        </p:attrNameLst>
                                      </p:cBhvr>
                                      <p:to>
                                        <p:strVal val="visible"/>
                                      </p:to>
                                    </p:set>
                                    <p:animEffect transition="in" filter="strips(downRight)">
                                      <p:cBhvr>
                                        <p:cTn id="7" dur="500"/>
                                        <p:tgtEl>
                                          <p:spTgt spid="208903"/>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08900"/>
                                        </p:tgtEl>
                                        <p:attrNameLst>
                                          <p:attrName>style.visibility</p:attrName>
                                        </p:attrNameLst>
                                      </p:cBhvr>
                                      <p:to>
                                        <p:strVal val="visible"/>
                                      </p:to>
                                    </p:set>
                                    <p:anim calcmode="lin" valueType="num">
                                      <p:cBhvr>
                                        <p:cTn id="11" dur="1000" fill="hold"/>
                                        <p:tgtEl>
                                          <p:spTgt spid="208900"/>
                                        </p:tgtEl>
                                        <p:attrNameLst>
                                          <p:attrName>ppt_w</p:attrName>
                                        </p:attrNameLst>
                                      </p:cBhvr>
                                      <p:tavLst>
                                        <p:tav tm="0">
                                          <p:val>
                                            <p:fltVal val="0"/>
                                          </p:val>
                                        </p:tav>
                                        <p:tav tm="100000">
                                          <p:val>
                                            <p:strVal val="#ppt_w"/>
                                          </p:val>
                                        </p:tav>
                                      </p:tavLst>
                                    </p:anim>
                                    <p:anim calcmode="lin" valueType="num">
                                      <p:cBhvr>
                                        <p:cTn id="12" dur="1000" fill="hold"/>
                                        <p:tgtEl>
                                          <p:spTgt spid="208900"/>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08904"/>
                                        </p:tgtEl>
                                        <p:attrNameLst>
                                          <p:attrName>style.visibility</p:attrName>
                                        </p:attrNameLst>
                                      </p:cBhvr>
                                      <p:to>
                                        <p:strVal val="visible"/>
                                      </p:to>
                                    </p:set>
                                    <p:anim calcmode="lin" valueType="num">
                                      <p:cBhvr>
                                        <p:cTn id="16" dur="1000" fill="hold"/>
                                        <p:tgtEl>
                                          <p:spTgt spid="208904"/>
                                        </p:tgtEl>
                                        <p:attrNameLst>
                                          <p:attrName>ppt_w</p:attrName>
                                        </p:attrNameLst>
                                      </p:cBhvr>
                                      <p:tavLst>
                                        <p:tav tm="0">
                                          <p:val>
                                            <p:fltVal val="0"/>
                                          </p:val>
                                        </p:tav>
                                        <p:tav tm="100000">
                                          <p:val>
                                            <p:strVal val="#ppt_w"/>
                                          </p:val>
                                        </p:tav>
                                      </p:tavLst>
                                    </p:anim>
                                    <p:anim calcmode="lin" valueType="num">
                                      <p:cBhvr>
                                        <p:cTn id="17" dur="1000" fill="hold"/>
                                        <p:tgtEl>
                                          <p:spTgt spid="208904"/>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500"/>
                            </p:stCondLst>
                            <p:childTnLst>
                              <p:par>
                                <p:cTn id="19" presetID="23" presetClass="entr" presetSubtype="16" fill="hold" nodeType="afterEffect">
                                  <p:stCondLst>
                                    <p:cond delay="0"/>
                                  </p:stCondLst>
                                  <p:childTnLst>
                                    <p:set>
                                      <p:cBhvr>
                                        <p:cTn id="20" dur="1" fill="hold">
                                          <p:stCondLst>
                                            <p:cond delay="0"/>
                                          </p:stCondLst>
                                        </p:cTn>
                                        <p:tgtEl>
                                          <p:spTgt spid="208899"/>
                                        </p:tgtEl>
                                        <p:attrNameLst>
                                          <p:attrName>style.visibility</p:attrName>
                                        </p:attrNameLst>
                                      </p:cBhvr>
                                      <p:to>
                                        <p:strVal val="visible"/>
                                      </p:to>
                                    </p:set>
                                    <p:anim calcmode="lin" valueType="num">
                                      <p:cBhvr>
                                        <p:cTn id="21" dur="1000" fill="hold"/>
                                        <p:tgtEl>
                                          <p:spTgt spid="208899"/>
                                        </p:tgtEl>
                                        <p:attrNameLst>
                                          <p:attrName>ppt_w</p:attrName>
                                        </p:attrNameLst>
                                      </p:cBhvr>
                                      <p:tavLst>
                                        <p:tav tm="0">
                                          <p:val>
                                            <p:fltVal val="0"/>
                                          </p:val>
                                        </p:tav>
                                        <p:tav tm="100000">
                                          <p:val>
                                            <p:strVal val="#ppt_w"/>
                                          </p:val>
                                        </p:tav>
                                      </p:tavLst>
                                    </p:anim>
                                    <p:anim calcmode="lin" valueType="num">
                                      <p:cBhvr>
                                        <p:cTn id="22" dur="1000" fill="hold"/>
                                        <p:tgtEl>
                                          <p:spTgt spid="2088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90600" y="0"/>
            <a:ext cx="7162800" cy="1143000"/>
          </a:xfrm>
        </p:spPr>
        <p:txBody>
          <a:bodyPr/>
          <a:lstStyle/>
          <a:p>
            <a:pPr eaLnBrk="1" hangingPunct="1"/>
            <a:r>
              <a:rPr lang="en-US" smtClean="0"/>
              <a:t>Pressure Vessel Inspection</a:t>
            </a:r>
          </a:p>
        </p:txBody>
      </p:sp>
      <p:pic>
        <p:nvPicPr>
          <p:cNvPr id="197636" name="Picture 4" descr="film-inside-vess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65200"/>
            <a:ext cx="39243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7" name="Picture 5" descr="isotope-radiography-pressure-vess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3133725"/>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43" name="Text Box 11"/>
          <p:cNvSpPr txBox="1">
            <a:spLocks noChangeArrowheads="1"/>
          </p:cNvSpPr>
          <p:nvPr/>
        </p:nvSpPr>
        <p:spPr bwMode="auto">
          <a:xfrm>
            <a:off x="466725" y="911225"/>
            <a:ext cx="41544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r>
              <a:rPr lang="en-US" sz="2000"/>
              <a:t>The failure of a pressure vessel can result in the rapid release of a large amount of energy.  To protect against this dangerous event, the tanks are inspected using radiography and ultrasonic testing.</a:t>
            </a:r>
          </a:p>
        </p:txBody>
      </p:sp>
    </p:spTree>
    <p:extLst>
      <p:ext uri="{BB962C8B-B14F-4D97-AF65-F5344CB8AC3E}">
        <p14:creationId xmlns:p14="http://schemas.microsoft.com/office/powerpoint/2010/main" val="103445173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97643"/>
                                        </p:tgtEl>
                                        <p:attrNameLst>
                                          <p:attrName>style.visibility</p:attrName>
                                        </p:attrNameLst>
                                      </p:cBhvr>
                                      <p:to>
                                        <p:strVal val="visible"/>
                                      </p:to>
                                    </p:set>
                                    <p:animEffect transition="in" filter="strips(downRight)">
                                      <p:cBhvr>
                                        <p:cTn id="7" dur="500"/>
                                        <p:tgtEl>
                                          <p:spTgt spid="197643"/>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197636"/>
                                        </p:tgtEl>
                                        <p:attrNameLst>
                                          <p:attrName>style.visibility</p:attrName>
                                        </p:attrNameLst>
                                      </p:cBhvr>
                                      <p:to>
                                        <p:strVal val="visible"/>
                                      </p:to>
                                    </p:set>
                                    <p:anim calcmode="lin" valueType="num">
                                      <p:cBhvr>
                                        <p:cTn id="11" dur="1000" fill="hold"/>
                                        <p:tgtEl>
                                          <p:spTgt spid="197636"/>
                                        </p:tgtEl>
                                        <p:attrNameLst>
                                          <p:attrName>ppt_w</p:attrName>
                                        </p:attrNameLst>
                                      </p:cBhvr>
                                      <p:tavLst>
                                        <p:tav tm="0">
                                          <p:val>
                                            <p:strVal val="#ppt_w*0.70"/>
                                          </p:val>
                                        </p:tav>
                                        <p:tav tm="100000">
                                          <p:val>
                                            <p:strVal val="#ppt_w"/>
                                          </p:val>
                                        </p:tav>
                                      </p:tavLst>
                                    </p:anim>
                                    <p:anim calcmode="lin" valueType="num">
                                      <p:cBhvr>
                                        <p:cTn id="12" dur="1000" fill="hold"/>
                                        <p:tgtEl>
                                          <p:spTgt spid="197636"/>
                                        </p:tgtEl>
                                        <p:attrNameLst>
                                          <p:attrName>ppt_h</p:attrName>
                                        </p:attrNameLst>
                                      </p:cBhvr>
                                      <p:tavLst>
                                        <p:tav tm="0">
                                          <p:val>
                                            <p:strVal val="#ppt_h"/>
                                          </p:val>
                                        </p:tav>
                                        <p:tav tm="100000">
                                          <p:val>
                                            <p:strVal val="#ppt_h"/>
                                          </p:val>
                                        </p:tav>
                                      </p:tavLst>
                                    </p:anim>
                                    <p:animEffect transition="in" filter="fade">
                                      <p:cBhvr>
                                        <p:cTn id="13" dur="1000"/>
                                        <p:tgtEl>
                                          <p:spTgt spid="197636"/>
                                        </p:tgtEl>
                                      </p:cBhvr>
                                    </p:animEffect>
                                  </p:childTnLst>
                                </p:cTn>
                              </p:par>
                            </p:childTnLst>
                          </p:cTn>
                        </p:par>
                        <p:par>
                          <p:cTn id="14" fill="hold" nodeType="afterGroup">
                            <p:stCondLst>
                              <p:cond delay="1500"/>
                            </p:stCondLst>
                            <p:childTnLst>
                              <p:par>
                                <p:cTn id="15" presetID="55" presetClass="entr" presetSubtype="0" fill="hold" nodeType="afterEffect">
                                  <p:stCondLst>
                                    <p:cond delay="0"/>
                                  </p:stCondLst>
                                  <p:childTnLst>
                                    <p:set>
                                      <p:cBhvr>
                                        <p:cTn id="16" dur="1" fill="hold">
                                          <p:stCondLst>
                                            <p:cond delay="0"/>
                                          </p:stCondLst>
                                        </p:cTn>
                                        <p:tgtEl>
                                          <p:spTgt spid="197637"/>
                                        </p:tgtEl>
                                        <p:attrNameLst>
                                          <p:attrName>style.visibility</p:attrName>
                                        </p:attrNameLst>
                                      </p:cBhvr>
                                      <p:to>
                                        <p:strVal val="visible"/>
                                      </p:to>
                                    </p:set>
                                    <p:anim calcmode="lin" valueType="num">
                                      <p:cBhvr>
                                        <p:cTn id="17" dur="1000" fill="hold"/>
                                        <p:tgtEl>
                                          <p:spTgt spid="197637"/>
                                        </p:tgtEl>
                                        <p:attrNameLst>
                                          <p:attrName>ppt_w</p:attrName>
                                        </p:attrNameLst>
                                      </p:cBhvr>
                                      <p:tavLst>
                                        <p:tav tm="0">
                                          <p:val>
                                            <p:strVal val="#ppt_w*0.70"/>
                                          </p:val>
                                        </p:tav>
                                        <p:tav tm="100000">
                                          <p:val>
                                            <p:strVal val="#ppt_w"/>
                                          </p:val>
                                        </p:tav>
                                      </p:tavLst>
                                    </p:anim>
                                    <p:anim calcmode="lin" valueType="num">
                                      <p:cBhvr>
                                        <p:cTn id="18" dur="1000" fill="hold"/>
                                        <p:tgtEl>
                                          <p:spTgt spid="197637"/>
                                        </p:tgtEl>
                                        <p:attrNameLst>
                                          <p:attrName>ppt_h</p:attrName>
                                        </p:attrNameLst>
                                      </p:cBhvr>
                                      <p:tavLst>
                                        <p:tav tm="0">
                                          <p:val>
                                            <p:strVal val="#ppt_h"/>
                                          </p:val>
                                        </p:tav>
                                        <p:tav tm="100000">
                                          <p:val>
                                            <p:strVal val="#ppt_h"/>
                                          </p:val>
                                        </p:tav>
                                      </p:tavLst>
                                    </p:anim>
                                    <p:animEffect transition="in" filter="fade">
                                      <p:cBhvr>
                                        <p:cTn id="19" dur="1000"/>
                                        <p:tgtEl>
                                          <p:spTgt spid="197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527300" y="0"/>
            <a:ext cx="3733800" cy="1143000"/>
          </a:xfrm>
        </p:spPr>
        <p:txBody>
          <a:bodyPr/>
          <a:lstStyle/>
          <a:p>
            <a:pPr algn="l" eaLnBrk="1" hangingPunct="1"/>
            <a:r>
              <a:rPr lang="en-US" smtClean="0"/>
              <a:t>Rail Inspection</a:t>
            </a:r>
          </a:p>
        </p:txBody>
      </p:sp>
      <p:sp>
        <p:nvSpPr>
          <p:cNvPr id="181256" name="Text Box 8"/>
          <p:cNvSpPr txBox="1">
            <a:spLocks noChangeArrowheads="1"/>
          </p:cNvSpPr>
          <p:nvPr/>
        </p:nvSpPr>
        <p:spPr bwMode="auto">
          <a:xfrm>
            <a:off x="1600200" y="1219200"/>
            <a:ext cx="7086600" cy="396875"/>
          </a:xfrm>
          <a:prstGeom prst="rect">
            <a:avLst/>
          </a:prstGeom>
          <a:noFill/>
          <a:ln w="12700">
            <a:noFill/>
            <a:miter lim="800000"/>
            <a:headEnd type="none" w="sm" len="sm"/>
            <a:tailEnd type="none" w="sm" len="sm"/>
          </a:ln>
          <a:effectLst>
            <a:outerShdw dist="107763" dir="2700000" algn="ctr" rotWithShape="0">
              <a:srgbClr val="00279F"/>
            </a:outerShdw>
          </a:effectLst>
        </p:spPr>
        <p:txBody>
          <a:bodyPr>
            <a:spAutoFit/>
          </a:bodyPr>
          <a:lstStyle/>
          <a:p>
            <a:pPr>
              <a:defRPr/>
            </a:pPr>
            <a:endParaRPr lang="en-US" sz="2000">
              <a:latin typeface="Arial" charset="0"/>
            </a:endParaRPr>
          </a:p>
        </p:txBody>
      </p:sp>
      <p:pic>
        <p:nvPicPr>
          <p:cNvPr id="181253" name="Picture 5" descr="Big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954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2" name="Picture 4" descr="DataDispl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733800"/>
            <a:ext cx="312420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990600" y="2895600"/>
            <a:ext cx="4038600" cy="3475038"/>
            <a:chOff x="624" y="1824"/>
            <a:chExt cx="2544" cy="2189"/>
          </a:xfrm>
        </p:grpSpPr>
        <p:pic>
          <p:nvPicPr>
            <p:cNvPr id="39944" name="Picture 7" descr="der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1824"/>
              <a:ext cx="2544" cy="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6" descr="FissureDef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2976"/>
              <a:ext cx="1104"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258" name="Text Box 10"/>
          <p:cNvSpPr txBox="1">
            <a:spLocks noChangeArrowheads="1"/>
          </p:cNvSpPr>
          <p:nvPr/>
        </p:nvSpPr>
        <p:spPr bwMode="auto">
          <a:xfrm>
            <a:off x="914400" y="1219200"/>
            <a:ext cx="413067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a:lnSpc>
                <a:spcPct val="90000"/>
              </a:lnSpc>
            </a:pPr>
            <a:r>
              <a:rPr lang="en-US" sz="2400"/>
              <a:t>Special cars are used to inspect thousands of miles of rail to find cracks that could lead to a derailment. </a:t>
            </a:r>
          </a:p>
        </p:txBody>
      </p:sp>
    </p:spTree>
    <p:extLst>
      <p:ext uri="{BB962C8B-B14F-4D97-AF65-F5344CB8AC3E}">
        <p14:creationId xmlns:p14="http://schemas.microsoft.com/office/powerpoint/2010/main" val="404594629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81258"/>
                                        </p:tgtEl>
                                        <p:attrNameLst>
                                          <p:attrName>style.visibility</p:attrName>
                                        </p:attrNameLst>
                                      </p:cBhvr>
                                      <p:to>
                                        <p:strVal val="visible"/>
                                      </p:to>
                                    </p:set>
                                    <p:animEffect transition="in" filter="strips(downRight)">
                                      <p:cBhvr>
                                        <p:cTn id="7" dur="500"/>
                                        <p:tgtEl>
                                          <p:spTgt spid="181258"/>
                                        </p:tgtEl>
                                      </p:cBhvr>
                                    </p:animEffect>
                                  </p:childTnLst>
                                </p:cTn>
                              </p:par>
                            </p:childTnLst>
                          </p:cTn>
                        </p:par>
                        <p:par>
                          <p:cTn id="8" fill="hold" nodeType="afterGroup">
                            <p:stCondLst>
                              <p:cond delay="500"/>
                            </p:stCondLst>
                            <p:childTnLst>
                              <p:par>
                                <p:cTn id="9" presetID="7" presetClass="entr" presetSubtype="8" fill="hold" nodeType="afterEffect">
                                  <p:stCondLst>
                                    <p:cond delay="0"/>
                                  </p:stCondLst>
                                  <p:childTnLst>
                                    <p:set>
                                      <p:cBhvr>
                                        <p:cTn id="10" dur="1" fill="hold">
                                          <p:stCondLst>
                                            <p:cond delay="0"/>
                                          </p:stCondLst>
                                        </p:cTn>
                                        <p:tgtEl>
                                          <p:spTgt spid="181253"/>
                                        </p:tgtEl>
                                        <p:attrNameLst>
                                          <p:attrName>style.visibility</p:attrName>
                                        </p:attrNameLst>
                                      </p:cBhvr>
                                      <p:to>
                                        <p:strVal val="visible"/>
                                      </p:to>
                                    </p:set>
                                    <p:anim calcmode="lin" valueType="num">
                                      <p:cBhvr additive="base">
                                        <p:cTn id="11" dur="2000" fill="hold"/>
                                        <p:tgtEl>
                                          <p:spTgt spid="181253"/>
                                        </p:tgtEl>
                                        <p:attrNameLst>
                                          <p:attrName>ppt_x</p:attrName>
                                        </p:attrNameLst>
                                      </p:cBhvr>
                                      <p:tavLst>
                                        <p:tav tm="0">
                                          <p:val>
                                            <p:strVal val="0-#ppt_w/2"/>
                                          </p:val>
                                        </p:tav>
                                        <p:tav tm="100000">
                                          <p:val>
                                            <p:strVal val="#ppt_x"/>
                                          </p:val>
                                        </p:tav>
                                      </p:tavLst>
                                    </p:anim>
                                    <p:anim calcmode="lin" valueType="num">
                                      <p:cBhvr additive="base">
                                        <p:cTn id="12" dur="2000" fill="hold"/>
                                        <p:tgtEl>
                                          <p:spTgt spid="18125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500"/>
                            </p:stCondLst>
                            <p:childTnLst>
                              <p:par>
                                <p:cTn id="14" presetID="23" presetClass="entr" presetSubtype="16" fill="hold" nodeType="afterEffect">
                                  <p:stCondLst>
                                    <p:cond delay="0"/>
                                  </p:stCondLst>
                                  <p:childTnLst>
                                    <p:set>
                                      <p:cBhvr>
                                        <p:cTn id="15" dur="1" fill="hold">
                                          <p:stCondLst>
                                            <p:cond delay="0"/>
                                          </p:stCondLst>
                                        </p:cTn>
                                        <p:tgtEl>
                                          <p:spTgt spid="181252"/>
                                        </p:tgtEl>
                                        <p:attrNameLst>
                                          <p:attrName>style.visibility</p:attrName>
                                        </p:attrNameLst>
                                      </p:cBhvr>
                                      <p:to>
                                        <p:strVal val="visible"/>
                                      </p:to>
                                    </p:set>
                                    <p:anim calcmode="lin" valueType="num">
                                      <p:cBhvr>
                                        <p:cTn id="16" dur="2000" fill="hold"/>
                                        <p:tgtEl>
                                          <p:spTgt spid="181252"/>
                                        </p:tgtEl>
                                        <p:attrNameLst>
                                          <p:attrName>ppt_w</p:attrName>
                                        </p:attrNameLst>
                                      </p:cBhvr>
                                      <p:tavLst>
                                        <p:tav tm="0">
                                          <p:val>
                                            <p:fltVal val="0"/>
                                          </p:val>
                                        </p:tav>
                                        <p:tav tm="100000">
                                          <p:val>
                                            <p:strVal val="#ppt_w"/>
                                          </p:val>
                                        </p:tav>
                                      </p:tavLst>
                                    </p:anim>
                                    <p:anim calcmode="lin" valueType="num">
                                      <p:cBhvr>
                                        <p:cTn id="17" dur="2000" fill="hold"/>
                                        <p:tgtEl>
                                          <p:spTgt spid="181252"/>
                                        </p:tgtEl>
                                        <p:attrNameLst>
                                          <p:attrName>ppt_h</p:attrName>
                                        </p:attrNameLst>
                                      </p:cBhvr>
                                      <p:tavLst>
                                        <p:tav tm="0">
                                          <p:val>
                                            <p:fltVal val="0"/>
                                          </p:val>
                                        </p:tav>
                                        <p:tav tm="100000">
                                          <p:val>
                                            <p:strVal val="#ppt_h"/>
                                          </p:val>
                                        </p:tav>
                                      </p:tavLst>
                                    </p:anim>
                                  </p:childTnLst>
                                </p:cTn>
                              </p:par>
                            </p:childTnLst>
                          </p:cTn>
                        </p:par>
                        <p:par>
                          <p:cTn id="18" fill="hold" nodeType="afterGroup">
                            <p:stCondLst>
                              <p:cond delay="4500"/>
                            </p:stCondLst>
                            <p:childTnLst>
                              <p:par>
                                <p:cTn id="19" presetID="2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2000" fill="hold"/>
                                        <p:tgtEl>
                                          <p:spTgt spid="2"/>
                                        </p:tgtEl>
                                        <p:attrNameLst>
                                          <p:attrName>ppt_w</p:attrName>
                                        </p:attrNameLst>
                                      </p:cBhvr>
                                      <p:tavLst>
                                        <p:tav tm="0">
                                          <p:val>
                                            <p:fltVal val="0"/>
                                          </p:val>
                                        </p:tav>
                                        <p:tav tm="100000">
                                          <p:val>
                                            <p:strVal val="#ppt_w"/>
                                          </p:val>
                                        </p:tav>
                                      </p:tavLst>
                                    </p:anim>
                                    <p:anim calcmode="lin" valueType="num">
                                      <p:cBhvr>
                                        <p:cTn id="22"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90600" y="152400"/>
            <a:ext cx="7162800" cy="1143000"/>
          </a:xfrm>
        </p:spPr>
        <p:txBody>
          <a:bodyPr/>
          <a:lstStyle/>
          <a:p>
            <a:pPr eaLnBrk="1" hangingPunct="1"/>
            <a:r>
              <a:rPr lang="en-US" smtClean="0"/>
              <a:t>Bridge Inspection</a:t>
            </a:r>
          </a:p>
        </p:txBody>
      </p:sp>
      <p:pic>
        <p:nvPicPr>
          <p:cNvPr id="201732" name="Picture 4" descr="silver_brid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91000" y="1295400"/>
            <a:ext cx="3810000" cy="2514600"/>
          </a:xfrm>
          <a:noFill/>
        </p:spPr>
      </p:pic>
      <p:sp>
        <p:nvSpPr>
          <p:cNvPr id="201738" name="Text Box 10"/>
          <p:cNvSpPr txBox="1">
            <a:spLocks noChangeArrowheads="1"/>
          </p:cNvSpPr>
          <p:nvPr/>
        </p:nvSpPr>
        <p:spPr bwMode="auto">
          <a:xfrm>
            <a:off x="533400" y="1181100"/>
            <a:ext cx="35814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7800" indent="-177800">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a:lnSpc>
                <a:spcPct val="90000"/>
              </a:lnSpc>
              <a:spcBef>
                <a:spcPct val="40000"/>
              </a:spcBef>
              <a:buFontTx/>
              <a:buChar char="•"/>
            </a:pPr>
            <a:r>
              <a:rPr lang="en-US" sz="2000"/>
              <a:t>The US has 578,000 highway bridges.</a:t>
            </a:r>
          </a:p>
          <a:p>
            <a:pPr>
              <a:lnSpc>
                <a:spcPct val="90000"/>
              </a:lnSpc>
              <a:spcBef>
                <a:spcPct val="40000"/>
              </a:spcBef>
              <a:buFontTx/>
              <a:buChar char="•"/>
            </a:pPr>
            <a:r>
              <a:rPr lang="en-US" sz="2000"/>
              <a:t>Corrosion, cracking and other damage can all affect a bridge’s performance.</a:t>
            </a:r>
          </a:p>
          <a:p>
            <a:pPr>
              <a:lnSpc>
                <a:spcPct val="90000"/>
              </a:lnSpc>
              <a:spcBef>
                <a:spcPct val="40000"/>
              </a:spcBef>
              <a:buFontTx/>
              <a:buChar char="•"/>
            </a:pPr>
            <a:r>
              <a:rPr lang="en-US" sz="2000"/>
              <a:t>The collapse of the Silver Bridge in 1967 resulted in loss of 47 lives.</a:t>
            </a:r>
          </a:p>
          <a:p>
            <a:pPr>
              <a:lnSpc>
                <a:spcPct val="90000"/>
              </a:lnSpc>
              <a:spcBef>
                <a:spcPct val="40000"/>
              </a:spcBef>
              <a:buFontTx/>
              <a:buChar char="•"/>
            </a:pPr>
            <a:r>
              <a:rPr lang="en-US" sz="2000"/>
              <a:t>Bridges get a visual inspection about every 2 years.</a:t>
            </a:r>
          </a:p>
          <a:p>
            <a:pPr>
              <a:lnSpc>
                <a:spcPct val="90000"/>
              </a:lnSpc>
              <a:spcBef>
                <a:spcPct val="40000"/>
              </a:spcBef>
              <a:buFontTx/>
              <a:buChar char="•"/>
            </a:pPr>
            <a:r>
              <a:rPr lang="en-US" sz="2000"/>
              <a:t>Some bridges are fitted with acoustic emission sensors that “listen” for sounds of cracks growing. </a:t>
            </a:r>
          </a:p>
          <a:p>
            <a:pPr>
              <a:buFontTx/>
              <a:buChar char="•"/>
            </a:pPr>
            <a:endParaRPr lang="en-US"/>
          </a:p>
        </p:txBody>
      </p:sp>
      <p:pic>
        <p:nvPicPr>
          <p:cNvPr id="201734" name="Picture 6" descr="Bridge_Visu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3048000"/>
            <a:ext cx="28956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5" name="Picture 7" descr="AE_Bridge_Inspe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508500"/>
            <a:ext cx="3076575"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382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01738"/>
                                        </p:tgtEl>
                                        <p:attrNameLst>
                                          <p:attrName>style.visibility</p:attrName>
                                        </p:attrNameLst>
                                      </p:cBhvr>
                                      <p:to>
                                        <p:strVal val="visible"/>
                                      </p:to>
                                    </p:set>
                                    <p:animEffect transition="in" filter="strips(downRight)">
                                      <p:cBhvr>
                                        <p:cTn id="7" dur="500"/>
                                        <p:tgtEl>
                                          <p:spTgt spid="201738"/>
                                        </p:tgtEl>
                                      </p:cBhvr>
                                    </p:animEffect>
                                  </p:childTnLst>
                                </p:cTn>
                              </p:par>
                            </p:childTnLst>
                          </p:cTn>
                        </p:par>
                        <p:par>
                          <p:cTn id="8" fill="hold" nodeType="afterGroup">
                            <p:stCondLst>
                              <p:cond delay="500"/>
                            </p:stCondLst>
                            <p:childTnLst>
                              <p:par>
                                <p:cTn id="9" presetID="14" presetClass="entr" presetSubtype="5" fill="hold" nodeType="afterEffect">
                                  <p:stCondLst>
                                    <p:cond delay="0"/>
                                  </p:stCondLst>
                                  <p:childTnLst>
                                    <p:set>
                                      <p:cBhvr>
                                        <p:cTn id="10" dur="1" fill="hold">
                                          <p:stCondLst>
                                            <p:cond delay="0"/>
                                          </p:stCondLst>
                                        </p:cTn>
                                        <p:tgtEl>
                                          <p:spTgt spid="201732"/>
                                        </p:tgtEl>
                                        <p:attrNameLst>
                                          <p:attrName>style.visibility</p:attrName>
                                        </p:attrNameLst>
                                      </p:cBhvr>
                                      <p:to>
                                        <p:strVal val="visible"/>
                                      </p:to>
                                    </p:set>
                                    <p:animEffect transition="in" filter="randombar(vertical)">
                                      <p:cBhvr>
                                        <p:cTn id="11" dur="1000"/>
                                        <p:tgtEl>
                                          <p:spTgt spid="201732"/>
                                        </p:tgtEl>
                                      </p:cBhvr>
                                    </p:animEffect>
                                  </p:childTnLst>
                                </p:cTn>
                              </p:par>
                            </p:childTnLst>
                          </p:cTn>
                        </p:par>
                        <p:par>
                          <p:cTn id="12" fill="hold" nodeType="afterGroup">
                            <p:stCondLst>
                              <p:cond delay="1500"/>
                            </p:stCondLst>
                            <p:childTnLst>
                              <p:par>
                                <p:cTn id="13" presetID="14" presetClass="entr" presetSubtype="5" fill="hold" nodeType="afterEffect">
                                  <p:stCondLst>
                                    <p:cond delay="0"/>
                                  </p:stCondLst>
                                  <p:childTnLst>
                                    <p:set>
                                      <p:cBhvr>
                                        <p:cTn id="14" dur="1" fill="hold">
                                          <p:stCondLst>
                                            <p:cond delay="0"/>
                                          </p:stCondLst>
                                        </p:cTn>
                                        <p:tgtEl>
                                          <p:spTgt spid="201734"/>
                                        </p:tgtEl>
                                        <p:attrNameLst>
                                          <p:attrName>style.visibility</p:attrName>
                                        </p:attrNameLst>
                                      </p:cBhvr>
                                      <p:to>
                                        <p:strVal val="visible"/>
                                      </p:to>
                                    </p:set>
                                    <p:animEffect transition="in" filter="randombar(vertical)">
                                      <p:cBhvr>
                                        <p:cTn id="15" dur="1000"/>
                                        <p:tgtEl>
                                          <p:spTgt spid="201734"/>
                                        </p:tgtEl>
                                      </p:cBhvr>
                                    </p:animEffect>
                                  </p:childTnLst>
                                </p:cTn>
                              </p:par>
                            </p:childTnLst>
                          </p:cTn>
                        </p:par>
                        <p:par>
                          <p:cTn id="16" fill="hold" nodeType="afterGroup">
                            <p:stCondLst>
                              <p:cond delay="2500"/>
                            </p:stCondLst>
                            <p:childTnLst>
                              <p:par>
                                <p:cTn id="17" presetID="14" presetClass="entr" presetSubtype="5" fill="hold" nodeType="afterEffect">
                                  <p:stCondLst>
                                    <p:cond delay="0"/>
                                  </p:stCondLst>
                                  <p:childTnLst>
                                    <p:set>
                                      <p:cBhvr>
                                        <p:cTn id="18" dur="1" fill="hold">
                                          <p:stCondLst>
                                            <p:cond delay="0"/>
                                          </p:stCondLst>
                                        </p:cTn>
                                        <p:tgtEl>
                                          <p:spTgt spid="201735"/>
                                        </p:tgtEl>
                                        <p:attrNameLst>
                                          <p:attrName>style.visibility</p:attrName>
                                        </p:attrNameLst>
                                      </p:cBhvr>
                                      <p:to>
                                        <p:strVal val="visible"/>
                                      </p:to>
                                    </p:set>
                                    <p:animEffect transition="in" filter="randombar(vertical)">
                                      <p:cBhvr>
                                        <p:cTn id="19" dur="1000"/>
                                        <p:tgtEl>
                                          <p:spTgt spid="201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8"/>
          <p:cNvSpPr>
            <a:spLocks noGrp="1" noChangeArrowheads="1"/>
          </p:cNvSpPr>
          <p:nvPr>
            <p:ph type="title" idx="4294967295"/>
          </p:nvPr>
        </p:nvSpPr>
        <p:spPr>
          <a:xfrm>
            <a:off x="0" y="0"/>
            <a:ext cx="7162800" cy="1143000"/>
          </a:xfrm>
        </p:spPr>
        <p:txBody>
          <a:bodyPr/>
          <a:lstStyle/>
          <a:p>
            <a:pPr eaLnBrk="1" hangingPunct="1"/>
            <a:r>
              <a:rPr lang="en-US" smtClean="0"/>
              <a:t>Pipeline Inspection</a:t>
            </a:r>
          </a:p>
        </p:txBody>
      </p:sp>
      <p:pic>
        <p:nvPicPr>
          <p:cNvPr id="179210" name="Picture 10" descr="PipeCraw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54300"/>
            <a:ext cx="333375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12" name="Picture 12" descr="art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2833688"/>
            <a:ext cx="381476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13"/>
          <p:cNvSpPr>
            <a:spLocks noChangeArrowheads="1"/>
          </p:cNvSpPr>
          <p:nvPr/>
        </p:nvSpPr>
        <p:spPr bwMode="auto">
          <a:xfrm>
            <a:off x="1028700" y="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p>
            <a:pPr algn="ctr">
              <a:lnSpc>
                <a:spcPct val="89000"/>
              </a:lnSpc>
            </a:pPr>
            <a:endParaRPr lang="en-US" sz="3200">
              <a:solidFill>
                <a:schemeClr val="tx2"/>
              </a:solidFill>
            </a:endParaRPr>
          </a:p>
        </p:txBody>
      </p:sp>
      <p:sp>
        <p:nvSpPr>
          <p:cNvPr id="179214" name="Text Box 14"/>
          <p:cNvSpPr txBox="1">
            <a:spLocks noChangeArrowheads="1"/>
          </p:cNvSpPr>
          <p:nvPr/>
        </p:nvSpPr>
        <p:spPr bwMode="auto">
          <a:xfrm>
            <a:off x="492125" y="963613"/>
            <a:ext cx="4379913" cy="1347787"/>
          </a:xfrm>
          <a:prstGeom prst="rect">
            <a:avLst/>
          </a:prstGeom>
          <a:noFill/>
          <a:ln w="12700">
            <a:noFill/>
            <a:miter lim="800000"/>
            <a:headEnd type="none" w="sm" len="sm"/>
            <a:tailEnd type="none" w="sm" len="sm"/>
          </a:ln>
        </p:spPr>
        <p:txBody>
          <a:bodyPr>
            <a:spAutoFit/>
          </a:bodyPr>
          <a:lstStyle/>
          <a:p>
            <a:pPr algn="just">
              <a:lnSpc>
                <a:spcPct val="80000"/>
              </a:lnSpc>
              <a:defRPr/>
            </a:pPr>
            <a:r>
              <a:rPr lang="en-US" sz="2000" b="0" dirty="0">
                <a:latin typeface="+mj-lt"/>
              </a:rPr>
              <a:t>NDT is used to inspect pipelines to prevent leaks that could damage the environment.  Visual inspection, radiography and electromagnetic testing are some of the NDT methods used.</a:t>
            </a:r>
            <a:r>
              <a:rPr lang="en-US" sz="2200" b="0" dirty="0">
                <a:latin typeface="+mj-lt"/>
              </a:rPr>
              <a:t>    </a:t>
            </a:r>
          </a:p>
        </p:txBody>
      </p:sp>
      <p:sp>
        <p:nvSpPr>
          <p:cNvPr id="179215" name="Text Box 15"/>
          <p:cNvSpPr txBox="1">
            <a:spLocks noChangeArrowheads="1"/>
          </p:cNvSpPr>
          <p:nvPr/>
        </p:nvSpPr>
        <p:spPr bwMode="auto">
          <a:xfrm>
            <a:off x="5108575" y="5343525"/>
            <a:ext cx="3603625" cy="495300"/>
          </a:xfrm>
          <a:prstGeom prst="rect">
            <a:avLst/>
          </a:prstGeom>
          <a:solidFill>
            <a:schemeClr val="bg1"/>
          </a:solidFill>
          <a:ln w="12700">
            <a:solidFill>
              <a:schemeClr val="tx1"/>
            </a:solidFill>
            <a:miter lim="800000"/>
            <a:headEnd type="none" w="sm" len="sm"/>
            <a:tailEnd type="none" w="sm" len="sm"/>
          </a:ln>
        </p:spPr>
        <p:txBody>
          <a:bodyPr>
            <a:spAutoFit/>
          </a:bodyPr>
          <a:lstStyle/>
          <a:p>
            <a:pPr>
              <a:lnSpc>
                <a:spcPct val="80000"/>
              </a:lnSpc>
              <a:defRPr/>
            </a:pPr>
            <a:r>
              <a:rPr lang="en-US" b="0" dirty="0">
                <a:solidFill>
                  <a:srgbClr val="000000"/>
                </a:solidFill>
                <a:latin typeface="+mn-lt"/>
              </a:rPr>
              <a:t>Remote visual inspection using a robotic crawler.</a:t>
            </a:r>
            <a:r>
              <a:rPr lang="en-US" b="0" dirty="0">
                <a:latin typeface="+mn-lt"/>
              </a:rPr>
              <a:t> </a:t>
            </a:r>
          </a:p>
        </p:txBody>
      </p:sp>
      <p:sp>
        <p:nvSpPr>
          <p:cNvPr id="179217" name="Text Box 17"/>
          <p:cNvSpPr txBox="1">
            <a:spLocks noChangeArrowheads="1"/>
          </p:cNvSpPr>
          <p:nvPr/>
        </p:nvSpPr>
        <p:spPr bwMode="auto">
          <a:xfrm>
            <a:off x="815975" y="5140325"/>
            <a:ext cx="3802063" cy="1077913"/>
          </a:xfrm>
          <a:prstGeom prst="rect">
            <a:avLst/>
          </a:prstGeom>
          <a:solidFill>
            <a:schemeClr val="bg1"/>
          </a:solidFill>
          <a:ln w="12700">
            <a:solidFill>
              <a:schemeClr val="tx1"/>
            </a:solidFill>
            <a:miter lim="800000"/>
            <a:headEnd type="none" w="sm" len="sm"/>
            <a:tailEnd type="none" w="sm" len="sm"/>
          </a:ln>
        </p:spPr>
        <p:txBody>
          <a:bodyPr>
            <a:spAutoFit/>
          </a:bodyPr>
          <a:lstStyle/>
          <a:p>
            <a:pPr>
              <a:lnSpc>
                <a:spcPct val="80000"/>
              </a:lnSpc>
              <a:defRPr/>
            </a:pPr>
            <a:r>
              <a:rPr lang="en-US" b="0" dirty="0">
                <a:solidFill>
                  <a:srgbClr val="000000"/>
                </a:solidFill>
                <a:latin typeface="+mn-lt"/>
              </a:rPr>
              <a:t>Magnetic flux leakage inspection.  This device, known as a pig, is placed in the pipeline and collects data on the condition of the pipe as it is pushed along by whatever is being transported. </a:t>
            </a:r>
            <a:endParaRPr lang="en-US" b="0" dirty="0">
              <a:latin typeface="+mn-lt"/>
            </a:endParaRPr>
          </a:p>
        </p:txBody>
      </p:sp>
    </p:spTree>
    <p:extLst>
      <p:ext uri="{BB962C8B-B14F-4D97-AF65-F5344CB8AC3E}">
        <p14:creationId xmlns:p14="http://schemas.microsoft.com/office/powerpoint/2010/main" val="65618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79214"/>
                                        </p:tgtEl>
                                        <p:attrNameLst>
                                          <p:attrName>style.visibility</p:attrName>
                                        </p:attrNameLst>
                                      </p:cBhvr>
                                      <p:to>
                                        <p:strVal val="visible"/>
                                      </p:to>
                                    </p:set>
                                    <p:animEffect transition="in" filter="strips(downRight)">
                                      <p:cBhvr>
                                        <p:cTn id="7" dur="500"/>
                                        <p:tgtEl>
                                          <p:spTgt spid="179214"/>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179210"/>
                                        </p:tgtEl>
                                        <p:attrNameLst>
                                          <p:attrName>style.visibility</p:attrName>
                                        </p:attrNameLst>
                                      </p:cBhvr>
                                      <p:to>
                                        <p:strVal val="visible"/>
                                      </p:to>
                                    </p:set>
                                    <p:anim calcmode="lin" valueType="num">
                                      <p:cBhvr>
                                        <p:cTn id="11" dur="1000" fill="hold"/>
                                        <p:tgtEl>
                                          <p:spTgt spid="179210"/>
                                        </p:tgtEl>
                                        <p:attrNameLst>
                                          <p:attrName>ppt_w</p:attrName>
                                        </p:attrNameLst>
                                      </p:cBhvr>
                                      <p:tavLst>
                                        <p:tav tm="0">
                                          <p:val>
                                            <p:strVal val="#ppt_w*0.70"/>
                                          </p:val>
                                        </p:tav>
                                        <p:tav tm="100000">
                                          <p:val>
                                            <p:strVal val="#ppt_w"/>
                                          </p:val>
                                        </p:tav>
                                      </p:tavLst>
                                    </p:anim>
                                    <p:anim calcmode="lin" valueType="num">
                                      <p:cBhvr>
                                        <p:cTn id="12" dur="1000" fill="hold"/>
                                        <p:tgtEl>
                                          <p:spTgt spid="179210"/>
                                        </p:tgtEl>
                                        <p:attrNameLst>
                                          <p:attrName>ppt_h</p:attrName>
                                        </p:attrNameLst>
                                      </p:cBhvr>
                                      <p:tavLst>
                                        <p:tav tm="0">
                                          <p:val>
                                            <p:strVal val="#ppt_h"/>
                                          </p:val>
                                        </p:tav>
                                        <p:tav tm="100000">
                                          <p:val>
                                            <p:strVal val="#ppt_h"/>
                                          </p:val>
                                        </p:tav>
                                      </p:tavLst>
                                    </p:anim>
                                    <p:animEffect transition="in" filter="fade">
                                      <p:cBhvr>
                                        <p:cTn id="13" dur="1000"/>
                                        <p:tgtEl>
                                          <p:spTgt spid="179210"/>
                                        </p:tgtEl>
                                      </p:cBhvr>
                                    </p:animEffect>
                                  </p:childTnLst>
                                </p:cTn>
                              </p:par>
                            </p:childTnLst>
                          </p:cTn>
                        </p:par>
                        <p:par>
                          <p:cTn id="14" fill="hold" nodeType="afterGroup">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179215"/>
                                        </p:tgtEl>
                                        <p:attrNameLst>
                                          <p:attrName>style.visibility</p:attrName>
                                        </p:attrNameLst>
                                      </p:cBhvr>
                                      <p:to>
                                        <p:strVal val="visible"/>
                                      </p:to>
                                    </p:set>
                                    <p:animEffect transition="in" filter="slide(fromTop)">
                                      <p:cBhvr>
                                        <p:cTn id="17" dur="500"/>
                                        <p:tgtEl>
                                          <p:spTgt spid="179215"/>
                                        </p:tgtEl>
                                      </p:cBhvr>
                                    </p:animEffect>
                                  </p:childTnLst>
                                </p:cTn>
                              </p:par>
                            </p:childTnLst>
                          </p:cTn>
                        </p:par>
                        <p:par>
                          <p:cTn id="18" fill="hold" nodeType="afterGroup">
                            <p:stCondLst>
                              <p:cond delay="2000"/>
                            </p:stCondLst>
                            <p:childTnLst>
                              <p:par>
                                <p:cTn id="19" presetID="55" presetClass="entr" presetSubtype="0" fill="hold" nodeType="afterEffect">
                                  <p:stCondLst>
                                    <p:cond delay="0"/>
                                  </p:stCondLst>
                                  <p:childTnLst>
                                    <p:set>
                                      <p:cBhvr>
                                        <p:cTn id="20" dur="1" fill="hold">
                                          <p:stCondLst>
                                            <p:cond delay="0"/>
                                          </p:stCondLst>
                                        </p:cTn>
                                        <p:tgtEl>
                                          <p:spTgt spid="179212"/>
                                        </p:tgtEl>
                                        <p:attrNameLst>
                                          <p:attrName>style.visibility</p:attrName>
                                        </p:attrNameLst>
                                      </p:cBhvr>
                                      <p:to>
                                        <p:strVal val="visible"/>
                                      </p:to>
                                    </p:set>
                                    <p:anim calcmode="lin" valueType="num">
                                      <p:cBhvr>
                                        <p:cTn id="21" dur="1000" fill="hold"/>
                                        <p:tgtEl>
                                          <p:spTgt spid="179212"/>
                                        </p:tgtEl>
                                        <p:attrNameLst>
                                          <p:attrName>ppt_w</p:attrName>
                                        </p:attrNameLst>
                                      </p:cBhvr>
                                      <p:tavLst>
                                        <p:tav tm="0">
                                          <p:val>
                                            <p:strVal val="#ppt_w*0.70"/>
                                          </p:val>
                                        </p:tav>
                                        <p:tav tm="100000">
                                          <p:val>
                                            <p:strVal val="#ppt_w"/>
                                          </p:val>
                                        </p:tav>
                                      </p:tavLst>
                                    </p:anim>
                                    <p:anim calcmode="lin" valueType="num">
                                      <p:cBhvr>
                                        <p:cTn id="22" dur="1000" fill="hold"/>
                                        <p:tgtEl>
                                          <p:spTgt spid="179212"/>
                                        </p:tgtEl>
                                        <p:attrNameLst>
                                          <p:attrName>ppt_h</p:attrName>
                                        </p:attrNameLst>
                                      </p:cBhvr>
                                      <p:tavLst>
                                        <p:tav tm="0">
                                          <p:val>
                                            <p:strVal val="#ppt_h"/>
                                          </p:val>
                                        </p:tav>
                                        <p:tav tm="100000">
                                          <p:val>
                                            <p:strVal val="#ppt_h"/>
                                          </p:val>
                                        </p:tav>
                                      </p:tavLst>
                                    </p:anim>
                                    <p:animEffect transition="in" filter="fade">
                                      <p:cBhvr>
                                        <p:cTn id="23" dur="1000"/>
                                        <p:tgtEl>
                                          <p:spTgt spid="179212"/>
                                        </p:tgtEl>
                                      </p:cBhvr>
                                    </p:animEffect>
                                  </p:childTnLst>
                                </p:cTn>
                              </p:par>
                            </p:childTnLst>
                          </p:cTn>
                        </p:par>
                        <p:par>
                          <p:cTn id="24" fill="hold" nodeType="afterGroup">
                            <p:stCondLst>
                              <p:cond delay="3000"/>
                            </p:stCondLst>
                            <p:childTnLst>
                              <p:par>
                                <p:cTn id="25" presetID="12" presetClass="entr" presetSubtype="1" fill="hold" grpId="0" nodeType="afterEffect">
                                  <p:stCondLst>
                                    <p:cond delay="0"/>
                                  </p:stCondLst>
                                  <p:childTnLst>
                                    <p:set>
                                      <p:cBhvr>
                                        <p:cTn id="26" dur="1" fill="hold">
                                          <p:stCondLst>
                                            <p:cond delay="0"/>
                                          </p:stCondLst>
                                        </p:cTn>
                                        <p:tgtEl>
                                          <p:spTgt spid="179217"/>
                                        </p:tgtEl>
                                        <p:attrNameLst>
                                          <p:attrName>style.visibility</p:attrName>
                                        </p:attrNameLst>
                                      </p:cBhvr>
                                      <p:to>
                                        <p:strVal val="visible"/>
                                      </p:to>
                                    </p:set>
                                    <p:animEffect transition="in" filter="slide(fromTop)">
                                      <p:cBhvr>
                                        <p:cTn id="27" dur="500"/>
                                        <p:tgtEl>
                                          <p:spTgt spid="17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14" grpId="0"/>
      <p:bldP spid="179215" grpId="0" animBg="1"/>
      <p:bldP spid="17921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177800"/>
            <a:ext cx="7162800" cy="1143000"/>
          </a:xfrm>
        </p:spPr>
        <p:txBody>
          <a:bodyPr/>
          <a:lstStyle/>
          <a:p>
            <a:pPr eaLnBrk="1" hangingPunct="1"/>
            <a:r>
              <a:rPr lang="en-US" smtClean="0"/>
              <a:t>Special Measurements</a:t>
            </a:r>
          </a:p>
        </p:txBody>
      </p:sp>
      <p:sp>
        <p:nvSpPr>
          <p:cNvPr id="180227" name="Rectangle 3"/>
          <p:cNvSpPr>
            <a:spLocks noGrp="1" noChangeArrowheads="1"/>
          </p:cNvSpPr>
          <p:nvPr>
            <p:ph idx="1"/>
          </p:nvPr>
        </p:nvSpPr>
        <p:spPr>
          <a:xfrm>
            <a:off x="711200" y="1130300"/>
            <a:ext cx="7772400" cy="1346200"/>
          </a:xfrm>
        </p:spPr>
        <p:txBody>
          <a:bodyPr/>
          <a:lstStyle/>
          <a:p>
            <a:pPr marL="0" indent="0" eaLnBrk="1" hangingPunct="1">
              <a:lnSpc>
                <a:spcPct val="80000"/>
              </a:lnSpc>
              <a:buFontTx/>
              <a:buNone/>
            </a:pPr>
            <a:r>
              <a:rPr lang="en-US" sz="2000" smtClean="0"/>
              <a:t>Boeing employees in Philadelphia were given the privilege of evaluating the Liberty Bell for damage using NDT techniques. </a:t>
            </a:r>
            <a:r>
              <a:rPr lang="en-US" sz="2000" smtClean="0">
                <a:cs typeface="Arial" pitchFamily="34" charset="0"/>
              </a:rPr>
              <a:t>Eddy current methods were used to measure the electrical conductivity of the Bell's bronze casing at various points to evaluate its uniformity. </a:t>
            </a:r>
            <a:endParaRPr lang="en-US" sz="2000" smtClean="0"/>
          </a:p>
        </p:txBody>
      </p:sp>
      <p:pic>
        <p:nvPicPr>
          <p:cNvPr id="180228" name="Picture 4" descr="Liberty%20B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2616200"/>
            <a:ext cx="3001962"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9" name="Picture 5" descr="bell-5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3025" y="2593975"/>
            <a:ext cx="4402138"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1911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strips(downRight)">
                                      <p:cBhvr>
                                        <p:cTn id="7" dur="500"/>
                                        <p:tgtEl>
                                          <p:spTgt spid="180227">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80228"/>
                                        </p:tgtEl>
                                        <p:attrNameLst>
                                          <p:attrName>style.visibility</p:attrName>
                                        </p:attrNameLst>
                                      </p:cBhvr>
                                      <p:to>
                                        <p:strVal val="visible"/>
                                      </p:to>
                                    </p:set>
                                    <p:animEffect transition="in" filter="dissolve">
                                      <p:cBhvr>
                                        <p:cTn id="11" dur="500"/>
                                        <p:tgtEl>
                                          <p:spTgt spid="180228"/>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80229"/>
                                        </p:tgtEl>
                                        <p:attrNameLst>
                                          <p:attrName>style.visibility</p:attrName>
                                        </p:attrNameLst>
                                      </p:cBhvr>
                                      <p:to>
                                        <p:strVal val="visible"/>
                                      </p:to>
                                    </p:set>
                                    <p:animEffect transition="in" filter="dissolve">
                                      <p:cBhvr>
                                        <p:cTn id="15" dur="500"/>
                                        <p:tgtEl>
                                          <p:spTgt spid="18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003300" y="292100"/>
            <a:ext cx="7162800" cy="1143000"/>
          </a:xfrm>
        </p:spPr>
        <p:txBody>
          <a:bodyPr rtlCol="0">
            <a:normAutofit/>
          </a:bodyPr>
          <a:lstStyle/>
          <a:p>
            <a:pPr eaLnBrk="1" fontAlgn="auto" hangingPunct="1">
              <a:spcAft>
                <a:spcPts val="0"/>
              </a:spcAft>
              <a:defRPr/>
            </a:pPr>
            <a:r>
              <a:rPr lang="en-US" smtClean="0"/>
              <a:t>Six Most Common NDT Methods</a:t>
            </a:r>
          </a:p>
        </p:txBody>
      </p:sp>
      <p:sp>
        <p:nvSpPr>
          <p:cNvPr id="162831" name="Text Box 15"/>
          <p:cNvSpPr txBox="1">
            <a:spLocks noChangeArrowheads="1"/>
          </p:cNvSpPr>
          <p:nvPr/>
        </p:nvSpPr>
        <p:spPr bwMode="auto">
          <a:xfrm>
            <a:off x="762000" y="1295400"/>
            <a:ext cx="3733800" cy="2678113"/>
          </a:xfrm>
          <a:prstGeom prst="rect">
            <a:avLst/>
          </a:prstGeom>
          <a:noFill/>
          <a:ln w="12700">
            <a:noFill/>
            <a:miter lim="800000"/>
            <a:headEnd type="none" w="sm" len="sm"/>
            <a:tailEnd type="none" w="sm" len="sm"/>
          </a:ln>
        </p:spPr>
        <p:txBody>
          <a:bodyPr>
            <a:spAutoFit/>
          </a:bodyPr>
          <a:lstStyle/>
          <a:p>
            <a:pPr algn="just">
              <a:buFontTx/>
              <a:buChar char="•"/>
              <a:defRPr/>
            </a:pPr>
            <a:r>
              <a:rPr lang="en-US" sz="2400" b="0" dirty="0">
                <a:latin typeface="+mn-lt"/>
              </a:rPr>
              <a:t>  Visual</a:t>
            </a:r>
          </a:p>
          <a:p>
            <a:pPr algn="just">
              <a:buFontTx/>
              <a:buChar char="•"/>
              <a:defRPr/>
            </a:pPr>
            <a:r>
              <a:rPr lang="en-US" sz="2400" b="0" dirty="0">
                <a:latin typeface="+mn-lt"/>
              </a:rPr>
              <a:t>  Liquid Penetrant </a:t>
            </a:r>
          </a:p>
          <a:p>
            <a:pPr algn="just">
              <a:buFontTx/>
              <a:buChar char="•"/>
              <a:defRPr/>
            </a:pPr>
            <a:r>
              <a:rPr lang="en-US" sz="2400" b="0" dirty="0">
                <a:latin typeface="+mn-lt"/>
              </a:rPr>
              <a:t>  Magnetic </a:t>
            </a:r>
          </a:p>
          <a:p>
            <a:pPr algn="just">
              <a:buFontTx/>
              <a:buChar char="•"/>
              <a:defRPr/>
            </a:pPr>
            <a:r>
              <a:rPr lang="en-US" sz="2400" b="0" dirty="0">
                <a:latin typeface="+mn-lt"/>
              </a:rPr>
              <a:t>  Ultrasonic</a:t>
            </a:r>
          </a:p>
          <a:p>
            <a:pPr algn="just">
              <a:buFontTx/>
              <a:buChar char="•"/>
              <a:defRPr/>
            </a:pPr>
            <a:r>
              <a:rPr lang="en-US" sz="2400" b="0" dirty="0">
                <a:latin typeface="+mn-lt"/>
              </a:rPr>
              <a:t>  Eddy Current</a:t>
            </a:r>
          </a:p>
          <a:p>
            <a:pPr algn="just">
              <a:buFontTx/>
              <a:buChar char="•"/>
              <a:defRPr/>
            </a:pPr>
            <a:r>
              <a:rPr lang="en-US" sz="2400" b="0" dirty="0">
                <a:latin typeface="+mn-lt"/>
              </a:rPr>
              <a:t>  X-ray/ Radiography</a:t>
            </a:r>
          </a:p>
          <a:p>
            <a:pPr algn="just">
              <a:defRPr/>
            </a:pPr>
            <a:endParaRPr lang="en-US" sz="2400" b="0" dirty="0">
              <a:latin typeface="+mn-lt"/>
            </a:endParaRPr>
          </a:p>
        </p:txBody>
      </p:sp>
      <p:pic>
        <p:nvPicPr>
          <p:cNvPr id="162835" name="Picture 19" descr="Real-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025" y="1681163"/>
            <a:ext cx="3781425"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2" name="Picture 6" descr="Miz-21_Eddy_Ins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0" y="4000500"/>
            <a:ext cx="27432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96590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162835"/>
                                        </p:tgtEl>
                                        <p:attrNameLst>
                                          <p:attrName>style.visibility</p:attrName>
                                        </p:attrNameLst>
                                      </p:cBhvr>
                                      <p:to>
                                        <p:strVal val="visible"/>
                                      </p:to>
                                    </p:set>
                                    <p:animEffect transition="in" filter="slide(fromLeft)">
                                      <p:cBhvr>
                                        <p:cTn id="7" dur="500"/>
                                        <p:tgtEl>
                                          <p:spTgt spid="162835"/>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162822"/>
                                        </p:tgtEl>
                                        <p:attrNameLst>
                                          <p:attrName>style.visibility</p:attrName>
                                        </p:attrNameLst>
                                      </p:cBhvr>
                                      <p:to>
                                        <p:strVal val="visible"/>
                                      </p:to>
                                    </p:set>
                                    <p:animEffect transition="in" filter="slide(fromLeft)">
                                      <p:cBhvr>
                                        <p:cTn id="11" dur="500"/>
                                        <p:tgtEl>
                                          <p:spTgt spid="162822"/>
                                        </p:tgtEl>
                                      </p:cBhvr>
                                    </p:animEffect>
                                  </p:childTnLst>
                                </p:cTn>
                              </p:par>
                            </p:childTnLst>
                          </p:cTn>
                        </p:par>
                        <p:par>
                          <p:cTn id="12" fill="hold" nodeType="after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62831">
                                            <p:txEl>
                                              <p:pRg st="0" end="0"/>
                                            </p:txEl>
                                          </p:spTgt>
                                        </p:tgtEl>
                                        <p:attrNameLst>
                                          <p:attrName>style.visibility</p:attrName>
                                        </p:attrNameLst>
                                      </p:cBhvr>
                                      <p:to>
                                        <p:strVal val="visible"/>
                                      </p:to>
                                    </p:set>
                                    <p:animEffect transition="in" filter="slide(fromLeft)">
                                      <p:cBhvr>
                                        <p:cTn id="15" dur="500"/>
                                        <p:tgtEl>
                                          <p:spTgt spid="162831">
                                            <p:txEl>
                                              <p:pRg st="0" end="0"/>
                                            </p:txEl>
                                          </p:spTgt>
                                        </p:tgtEl>
                                      </p:cBhvr>
                                    </p:animEffect>
                                  </p:childTnLst>
                                </p:cTn>
                              </p:par>
                            </p:childTnLst>
                          </p:cTn>
                        </p:par>
                        <p:par>
                          <p:cTn id="16" fill="hold" nodeType="after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62831">
                                            <p:txEl>
                                              <p:pRg st="1" end="1"/>
                                            </p:txEl>
                                          </p:spTgt>
                                        </p:tgtEl>
                                        <p:attrNameLst>
                                          <p:attrName>style.visibility</p:attrName>
                                        </p:attrNameLst>
                                      </p:cBhvr>
                                      <p:to>
                                        <p:strVal val="visible"/>
                                      </p:to>
                                    </p:set>
                                    <p:animEffect transition="in" filter="slide(fromLeft)">
                                      <p:cBhvr>
                                        <p:cTn id="19" dur="500"/>
                                        <p:tgtEl>
                                          <p:spTgt spid="162831">
                                            <p:txEl>
                                              <p:pRg st="1" end="1"/>
                                            </p:txEl>
                                          </p:spTgt>
                                        </p:tgtEl>
                                      </p:cBhvr>
                                    </p:animEffect>
                                  </p:childTnLst>
                                </p:cTn>
                              </p:par>
                            </p:childTnLst>
                          </p:cTn>
                        </p:par>
                        <p:par>
                          <p:cTn id="20" fill="hold" nodeType="afterGroup">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162831">
                                            <p:txEl>
                                              <p:pRg st="2" end="2"/>
                                            </p:txEl>
                                          </p:spTgt>
                                        </p:tgtEl>
                                        <p:attrNameLst>
                                          <p:attrName>style.visibility</p:attrName>
                                        </p:attrNameLst>
                                      </p:cBhvr>
                                      <p:to>
                                        <p:strVal val="visible"/>
                                      </p:to>
                                    </p:set>
                                    <p:animEffect transition="in" filter="slide(fromLeft)">
                                      <p:cBhvr>
                                        <p:cTn id="23" dur="500"/>
                                        <p:tgtEl>
                                          <p:spTgt spid="162831">
                                            <p:txEl>
                                              <p:pRg st="2" end="2"/>
                                            </p:txEl>
                                          </p:spTgt>
                                        </p:tgtEl>
                                      </p:cBhvr>
                                    </p:animEffect>
                                  </p:childTnLst>
                                </p:cTn>
                              </p:par>
                            </p:childTnLst>
                          </p:cTn>
                        </p:par>
                        <p:par>
                          <p:cTn id="24" fill="hold" nodeType="afterGroup">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162831">
                                            <p:txEl>
                                              <p:pRg st="3" end="3"/>
                                            </p:txEl>
                                          </p:spTgt>
                                        </p:tgtEl>
                                        <p:attrNameLst>
                                          <p:attrName>style.visibility</p:attrName>
                                        </p:attrNameLst>
                                      </p:cBhvr>
                                      <p:to>
                                        <p:strVal val="visible"/>
                                      </p:to>
                                    </p:set>
                                    <p:animEffect transition="in" filter="slide(fromLeft)">
                                      <p:cBhvr>
                                        <p:cTn id="27" dur="500"/>
                                        <p:tgtEl>
                                          <p:spTgt spid="162831">
                                            <p:txEl>
                                              <p:pRg st="3" end="3"/>
                                            </p:txEl>
                                          </p:spTgt>
                                        </p:tgtEl>
                                      </p:cBhvr>
                                    </p:animEffect>
                                  </p:childTnLst>
                                </p:cTn>
                              </p:par>
                            </p:childTnLst>
                          </p:cTn>
                        </p:par>
                        <p:par>
                          <p:cTn id="28" fill="hold" nodeType="afterGroup">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62831">
                                            <p:txEl>
                                              <p:pRg st="4" end="4"/>
                                            </p:txEl>
                                          </p:spTgt>
                                        </p:tgtEl>
                                        <p:attrNameLst>
                                          <p:attrName>style.visibility</p:attrName>
                                        </p:attrNameLst>
                                      </p:cBhvr>
                                      <p:to>
                                        <p:strVal val="visible"/>
                                      </p:to>
                                    </p:set>
                                    <p:animEffect transition="in" filter="slide(fromLeft)">
                                      <p:cBhvr>
                                        <p:cTn id="31" dur="500"/>
                                        <p:tgtEl>
                                          <p:spTgt spid="162831">
                                            <p:txEl>
                                              <p:pRg st="4" end="4"/>
                                            </p:txEl>
                                          </p:spTgt>
                                        </p:tgtEl>
                                      </p:cBhvr>
                                    </p:animEffect>
                                  </p:childTnLst>
                                </p:cTn>
                              </p:par>
                            </p:childTnLst>
                          </p:cTn>
                        </p:par>
                        <p:par>
                          <p:cTn id="32" fill="hold" nodeType="afterGroup">
                            <p:stCondLst>
                              <p:cond delay="3500"/>
                            </p:stCondLst>
                            <p:childTnLst>
                              <p:par>
                                <p:cTn id="33" presetID="12" presetClass="entr" presetSubtype="8" fill="hold" grpId="0" nodeType="afterEffect">
                                  <p:stCondLst>
                                    <p:cond delay="0"/>
                                  </p:stCondLst>
                                  <p:childTnLst>
                                    <p:set>
                                      <p:cBhvr>
                                        <p:cTn id="34" dur="1" fill="hold">
                                          <p:stCondLst>
                                            <p:cond delay="0"/>
                                          </p:stCondLst>
                                        </p:cTn>
                                        <p:tgtEl>
                                          <p:spTgt spid="162831">
                                            <p:txEl>
                                              <p:pRg st="5" end="5"/>
                                            </p:txEl>
                                          </p:spTgt>
                                        </p:tgtEl>
                                        <p:attrNameLst>
                                          <p:attrName>style.visibility</p:attrName>
                                        </p:attrNameLst>
                                      </p:cBhvr>
                                      <p:to>
                                        <p:strVal val="visible"/>
                                      </p:to>
                                    </p:set>
                                    <p:animEffect transition="in" filter="slide(fromLeft)">
                                      <p:cBhvr>
                                        <p:cTn id="35" dur="500"/>
                                        <p:tgtEl>
                                          <p:spTgt spid="1628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1"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32982"/>
            <a:ext cx="8229600" cy="825500"/>
          </a:xfrm>
        </p:spPr>
        <p:txBody>
          <a:bodyPr>
            <a:normAutofit fontScale="90000"/>
          </a:bodyPr>
          <a:lstStyle/>
          <a:p>
            <a:pPr algn="just"/>
            <a:r>
              <a:rPr lang="en-US" sz="3200" dirty="0" smtClean="0"/>
              <a:t>Inspection Planning consists of Five Essentials</a:t>
            </a:r>
          </a:p>
        </p:txBody>
      </p:sp>
      <p:sp>
        <p:nvSpPr>
          <p:cNvPr id="9219" name="Content Placeholder 2"/>
          <p:cNvSpPr>
            <a:spLocks noGrp="1"/>
          </p:cNvSpPr>
          <p:nvPr>
            <p:ph idx="1"/>
          </p:nvPr>
        </p:nvSpPr>
        <p:spPr>
          <a:xfrm>
            <a:off x="165100" y="914400"/>
            <a:ext cx="8737600" cy="5676900"/>
          </a:xfrm>
        </p:spPr>
        <p:txBody>
          <a:bodyPr/>
          <a:lstStyle/>
          <a:p>
            <a:pPr algn="just"/>
            <a:r>
              <a:rPr lang="en-US" sz="2800" b="1" smtClean="0"/>
              <a:t>What</a:t>
            </a:r>
            <a:r>
              <a:rPr lang="en-US" sz="2800" smtClean="0"/>
              <a:t> to inspect: To determine important characteristics to achieve desired quality.</a:t>
            </a:r>
          </a:p>
          <a:p>
            <a:pPr algn="just"/>
            <a:r>
              <a:rPr lang="en-US" sz="2800" b="1" smtClean="0"/>
              <a:t>How to </a:t>
            </a:r>
            <a:r>
              <a:rPr lang="en-US" sz="2800" smtClean="0"/>
              <a:t>inspect: Right equipment, clear definition and trained inspectors.</a:t>
            </a:r>
          </a:p>
          <a:p>
            <a:pPr algn="just"/>
            <a:r>
              <a:rPr lang="en-US" sz="2800" b="1" smtClean="0"/>
              <a:t>When </a:t>
            </a:r>
            <a:r>
              <a:rPr lang="en-US" sz="2800" smtClean="0"/>
              <a:t>to inspect: Inspection stages shall be such as to make least use for best results.</a:t>
            </a:r>
          </a:p>
          <a:p>
            <a:pPr algn="just"/>
            <a:r>
              <a:rPr lang="en-US" sz="2800" b="1" smtClean="0"/>
              <a:t>Where</a:t>
            </a:r>
            <a:r>
              <a:rPr lang="en-US" sz="2800" smtClean="0"/>
              <a:t> to inspect: The areas to be covered by inspection such as incoming material, manufacture and final product.</a:t>
            </a:r>
          </a:p>
          <a:p>
            <a:pPr algn="just"/>
            <a:r>
              <a:rPr lang="en-US" sz="2800" b="1" smtClean="0"/>
              <a:t>How</a:t>
            </a:r>
            <a:r>
              <a:rPr lang="en-US" sz="2800" smtClean="0"/>
              <a:t> </a:t>
            </a:r>
            <a:r>
              <a:rPr lang="en-US" sz="2800" b="1" smtClean="0"/>
              <a:t>much</a:t>
            </a:r>
            <a:r>
              <a:rPr lang="en-US" sz="2800" smtClean="0"/>
              <a:t> to inspect: Minimum inspection should be done consistent with the requirement.  </a:t>
            </a:r>
          </a:p>
        </p:txBody>
      </p:sp>
    </p:spTree>
    <p:extLst>
      <p:ext uri="{BB962C8B-B14F-4D97-AF65-F5344CB8AC3E}">
        <p14:creationId xmlns:p14="http://schemas.microsoft.com/office/powerpoint/2010/main" val="495371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00" y="1155700"/>
            <a:ext cx="3306763"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8" descr="rovver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488" y="3973513"/>
            <a:ext cx="20129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0" descr="quick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0" y="785813"/>
            <a:ext cx="1420813"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5"/>
          <p:cNvSpPr>
            <a:spLocks noGrp="1" noChangeArrowheads="1"/>
          </p:cNvSpPr>
          <p:nvPr>
            <p:ph type="title" idx="4294967295"/>
          </p:nvPr>
        </p:nvSpPr>
        <p:spPr>
          <a:xfrm>
            <a:off x="0" y="111125"/>
            <a:ext cx="7162800" cy="1143000"/>
          </a:xfrm>
        </p:spPr>
        <p:txBody>
          <a:bodyPr/>
          <a:lstStyle/>
          <a:p>
            <a:pPr eaLnBrk="1" hangingPunct="1">
              <a:defRPr/>
            </a:pPr>
            <a:r>
              <a:rPr lang="en-US" sz="2800" b="1" dirty="0" smtClean="0">
                <a:solidFill>
                  <a:srgbClr val="FF0000"/>
                </a:solidFill>
                <a:latin typeface="+mn-lt"/>
              </a:rPr>
              <a:t>Visual Inspection</a:t>
            </a:r>
          </a:p>
        </p:txBody>
      </p:sp>
    </p:spTree>
    <p:extLst>
      <p:ext uri="{BB962C8B-B14F-4D97-AF65-F5344CB8AC3E}">
        <p14:creationId xmlns:p14="http://schemas.microsoft.com/office/powerpoint/2010/main" val="3817022952"/>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700"/>
            <a:ext cx="8229600" cy="1252538"/>
          </a:xfrm>
        </p:spPr>
        <p:txBody>
          <a:bodyPr/>
          <a:lstStyle/>
          <a:p>
            <a:pPr>
              <a:defRPr/>
            </a:pPr>
            <a:r>
              <a:rPr lang="en-US" sz="3600" b="1" dirty="0" smtClean="0">
                <a:latin typeface="+mn-lt"/>
                <a:cs typeface="Arial" charset="0"/>
              </a:rPr>
              <a:t>What is Visual Inspection?</a:t>
            </a:r>
            <a:endParaRPr lang="en-US" sz="3600" b="1" dirty="0">
              <a:latin typeface="+mn-lt"/>
            </a:endParaRPr>
          </a:p>
        </p:txBody>
      </p:sp>
      <p:sp>
        <p:nvSpPr>
          <p:cNvPr id="4" name="Content Placeholder 3"/>
          <p:cNvSpPr>
            <a:spLocks noGrp="1"/>
          </p:cNvSpPr>
          <p:nvPr>
            <p:ph idx="1"/>
          </p:nvPr>
        </p:nvSpPr>
        <p:spPr>
          <a:xfrm>
            <a:off x="254000" y="1041400"/>
            <a:ext cx="8585200" cy="5816600"/>
          </a:xfrm>
        </p:spPr>
        <p:txBody>
          <a:bodyPr/>
          <a:lstStyle/>
          <a:p>
            <a:pPr marL="514350" indent="-514350" algn="just" eaLnBrk="1" hangingPunct="1">
              <a:lnSpc>
                <a:spcPct val="150000"/>
              </a:lnSpc>
              <a:buFont typeface="Arial" pitchFamily="34" charset="0"/>
              <a:buChar char="•"/>
              <a:defRPr/>
            </a:pPr>
            <a:r>
              <a:rPr lang="en-US" sz="2400" dirty="0" smtClean="0">
                <a:cs typeface="Arial" charset="0"/>
              </a:rPr>
              <a:t>NDT process – non destructive testing is the original term used to identify a method of inspection that does not destroy a product usefulness. </a:t>
            </a:r>
          </a:p>
          <a:p>
            <a:pPr algn="just">
              <a:lnSpc>
                <a:spcPct val="150000"/>
              </a:lnSpc>
              <a:buFont typeface="Arial" pitchFamily="34" charset="0"/>
              <a:buChar char="•"/>
              <a:defRPr/>
            </a:pPr>
            <a:r>
              <a:rPr lang="en-US" sz="2400" b="1" dirty="0" smtClean="0"/>
              <a:t>Visual Testing (VT) </a:t>
            </a:r>
            <a:r>
              <a:rPr lang="en-US" sz="2400" dirty="0" smtClean="0"/>
              <a:t>is the monitoring of specific parameters by visual and optical assessments of test objects and surfaces using the visible portion of the electromagnetic spectrum.</a:t>
            </a:r>
            <a:endParaRPr lang="en-US" sz="2400" dirty="0" smtClean="0">
              <a:cs typeface="Arial" charset="0"/>
            </a:endParaRPr>
          </a:p>
          <a:p>
            <a:pPr marL="514350" indent="-514350" algn="just" eaLnBrk="1" hangingPunct="1">
              <a:lnSpc>
                <a:spcPct val="150000"/>
              </a:lnSpc>
              <a:buFont typeface="Arial" pitchFamily="34" charset="0"/>
              <a:buChar char="•"/>
              <a:defRPr/>
            </a:pPr>
            <a:r>
              <a:rPr lang="en-US" sz="2400" dirty="0" smtClean="0">
                <a:cs typeface="Arial" charset="0"/>
              </a:rPr>
              <a:t>Examination with the eye – therefore you are only able to DETECT </a:t>
            </a:r>
            <a:r>
              <a:rPr lang="en-US" sz="2400" u="sng" dirty="0" smtClean="0">
                <a:cs typeface="Arial" charset="0"/>
              </a:rPr>
              <a:t>SURFACE</a:t>
            </a:r>
            <a:r>
              <a:rPr lang="en-US" sz="2400" dirty="0" smtClean="0">
                <a:cs typeface="Arial" charset="0"/>
              </a:rPr>
              <a:t> DISCONTINUITIES.</a:t>
            </a:r>
          </a:p>
          <a:p>
            <a:pPr marL="514350" indent="-514350" algn="just" eaLnBrk="1" hangingPunct="1">
              <a:lnSpc>
                <a:spcPct val="150000"/>
              </a:lnSpc>
              <a:buFont typeface="Arial" pitchFamily="34" charset="0"/>
              <a:buChar char="•"/>
              <a:defRPr/>
            </a:pPr>
            <a:r>
              <a:rPr lang="en-US" sz="2400" dirty="0" smtClean="0">
                <a:cs typeface="Arial" charset="0"/>
              </a:rPr>
              <a:t>Most important and most extensively used NDE/NDI/NDT method (before any NDT or DT be applied.)</a:t>
            </a:r>
          </a:p>
          <a:p>
            <a:pPr algn="just">
              <a:lnSpc>
                <a:spcPct val="150000"/>
              </a:lnSpc>
              <a:buFont typeface="Arial" pitchFamily="34" charset="0"/>
              <a:buChar char="•"/>
              <a:defRPr/>
            </a:pPr>
            <a:endParaRPr lang="en-US" sz="2400" dirty="0"/>
          </a:p>
        </p:txBody>
      </p:sp>
    </p:spTree>
    <p:extLst>
      <p:ext uri="{BB962C8B-B14F-4D97-AF65-F5344CB8AC3E}">
        <p14:creationId xmlns:p14="http://schemas.microsoft.com/office/powerpoint/2010/main" val="1854291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766762"/>
          </a:xfrm>
        </p:spPr>
        <p:txBody>
          <a:bodyPr/>
          <a:lstStyle/>
          <a:p>
            <a:pPr algn="l"/>
            <a:r>
              <a:rPr lang="en-US" sz="3600" smtClean="0"/>
              <a:t>Advantages</a:t>
            </a:r>
          </a:p>
        </p:txBody>
      </p:sp>
      <p:sp>
        <p:nvSpPr>
          <p:cNvPr id="3" name="Content Placeholder 2"/>
          <p:cNvSpPr>
            <a:spLocks noGrp="1"/>
          </p:cNvSpPr>
          <p:nvPr>
            <p:ph idx="1"/>
          </p:nvPr>
        </p:nvSpPr>
        <p:spPr>
          <a:xfrm>
            <a:off x="0" y="939800"/>
            <a:ext cx="9144000" cy="5918200"/>
          </a:xfrm>
        </p:spPr>
        <p:txBody>
          <a:bodyPr/>
          <a:lstStyle/>
          <a:p>
            <a:pPr marL="514350" indent="-514350" algn="just" eaLnBrk="1" hangingPunct="1">
              <a:lnSpc>
                <a:spcPct val="150000"/>
              </a:lnSpc>
              <a:buFont typeface="Arial" pitchFamily="34" charset="0"/>
              <a:buChar char="•"/>
              <a:defRPr/>
            </a:pPr>
            <a:r>
              <a:rPr lang="en-US" sz="2400" dirty="0" smtClean="0">
                <a:latin typeface="+mj-lt"/>
                <a:cs typeface="Arial" charset="0"/>
              </a:rPr>
              <a:t>Usually inexpensive  - the majority of expense will be in the inspector’s wage.</a:t>
            </a:r>
          </a:p>
          <a:p>
            <a:pPr marL="514350" indent="-514350" algn="just" eaLnBrk="1" hangingPunct="1">
              <a:lnSpc>
                <a:spcPct val="150000"/>
              </a:lnSpc>
              <a:buFont typeface="Arial" pitchFamily="34" charset="0"/>
              <a:buChar char="•"/>
              <a:defRPr/>
            </a:pPr>
            <a:r>
              <a:rPr lang="en-US" sz="2400" dirty="0" smtClean="0">
                <a:latin typeface="+mj-lt"/>
                <a:cs typeface="Arial" charset="0"/>
              </a:rPr>
              <a:t>Equipment is small and inexpensive – there’s a lot of equipment to aid in visual inspection, but all small and inexpensive.</a:t>
            </a:r>
          </a:p>
          <a:p>
            <a:pPr marL="514350" indent="-514350" algn="just" eaLnBrk="1" hangingPunct="1">
              <a:lnSpc>
                <a:spcPct val="150000"/>
              </a:lnSpc>
              <a:buFont typeface="Arial" pitchFamily="34" charset="0"/>
              <a:buChar char="•"/>
              <a:defRPr/>
            </a:pPr>
            <a:r>
              <a:rPr lang="en-US" sz="2400" dirty="0" smtClean="0">
                <a:latin typeface="+mj-lt"/>
                <a:cs typeface="Arial" pitchFamily="34" charset="0"/>
              </a:rPr>
              <a:t>VT is the most portable NDT process.</a:t>
            </a:r>
          </a:p>
          <a:p>
            <a:pPr marL="457200" indent="-457200" algn="just">
              <a:lnSpc>
                <a:spcPct val="150000"/>
              </a:lnSpc>
              <a:buFont typeface="Arial" pitchFamily="34" charset="0"/>
              <a:buChar char="•"/>
              <a:defRPr/>
            </a:pPr>
            <a:r>
              <a:rPr lang="en-US" sz="2400" dirty="0" smtClean="0">
                <a:latin typeface="+mj-lt"/>
              </a:rPr>
              <a:t>Testing is simple</a:t>
            </a:r>
          </a:p>
          <a:p>
            <a:pPr marL="457200" indent="-457200" algn="just">
              <a:lnSpc>
                <a:spcPct val="150000"/>
              </a:lnSpc>
              <a:buFont typeface="Arial" pitchFamily="34" charset="0"/>
              <a:buChar char="•"/>
              <a:defRPr/>
            </a:pPr>
            <a:r>
              <a:rPr lang="en-US" sz="2400" dirty="0" smtClean="0">
                <a:latin typeface="+mj-lt"/>
              </a:rPr>
              <a:t>Testing speed is high</a:t>
            </a:r>
          </a:p>
          <a:p>
            <a:pPr marL="457200" indent="-457200" algn="just">
              <a:lnSpc>
                <a:spcPct val="150000"/>
              </a:lnSpc>
              <a:buFont typeface="Arial" pitchFamily="34" charset="0"/>
              <a:buChar char="•"/>
              <a:defRPr/>
            </a:pPr>
            <a:r>
              <a:rPr lang="en-US" sz="2400" dirty="0" smtClean="0">
                <a:latin typeface="+mj-lt"/>
              </a:rPr>
              <a:t>Testing is possible while test object is being used</a:t>
            </a:r>
          </a:p>
          <a:p>
            <a:pPr marL="457200" indent="-457200" algn="just">
              <a:lnSpc>
                <a:spcPct val="150000"/>
              </a:lnSpc>
              <a:buFont typeface="Arial" pitchFamily="34" charset="0"/>
              <a:buChar char="•"/>
              <a:defRPr/>
            </a:pPr>
            <a:r>
              <a:rPr lang="en-US" sz="2400" dirty="0" smtClean="0">
                <a:latin typeface="+mj-lt"/>
              </a:rPr>
              <a:t>Permanent records are available when latest equipment are used</a:t>
            </a:r>
            <a:endParaRPr lang="en-US" sz="2400" dirty="0" smtClean="0">
              <a:latin typeface="+mj-lt"/>
              <a:cs typeface="Arial" charset="0"/>
            </a:endParaRPr>
          </a:p>
          <a:p>
            <a:pPr marL="457200" indent="-457200" algn="just">
              <a:lnSpc>
                <a:spcPct val="150000"/>
              </a:lnSpc>
              <a:buFont typeface="Arial" pitchFamily="34" charset="0"/>
              <a:buChar char="•"/>
              <a:defRPr/>
            </a:pPr>
            <a:endParaRPr lang="en-US" sz="2400" dirty="0">
              <a:latin typeface="+mj-lt"/>
            </a:endParaRPr>
          </a:p>
        </p:txBody>
      </p:sp>
    </p:spTree>
    <p:extLst>
      <p:ext uri="{BB962C8B-B14F-4D97-AF65-F5344CB8AC3E}">
        <p14:creationId xmlns:p14="http://schemas.microsoft.com/office/powerpoint/2010/main" val="2056016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41300" y="160338"/>
            <a:ext cx="8775700" cy="715962"/>
          </a:xfrm>
        </p:spPr>
        <p:txBody>
          <a:bodyPr/>
          <a:lstStyle/>
          <a:p>
            <a:pPr algn="l"/>
            <a:r>
              <a:rPr lang="en-US" sz="3600" smtClean="0"/>
              <a:t>Limitations</a:t>
            </a:r>
          </a:p>
        </p:txBody>
      </p:sp>
      <p:sp>
        <p:nvSpPr>
          <p:cNvPr id="11267" name="Content Placeholder 2"/>
          <p:cNvSpPr>
            <a:spLocks noGrp="1"/>
          </p:cNvSpPr>
          <p:nvPr>
            <p:ph idx="1"/>
          </p:nvPr>
        </p:nvSpPr>
        <p:spPr>
          <a:xfrm>
            <a:off x="266700" y="939800"/>
            <a:ext cx="8445500" cy="5918200"/>
          </a:xfrm>
        </p:spPr>
        <p:txBody>
          <a:bodyPr/>
          <a:lstStyle/>
          <a:p>
            <a:pPr algn="just">
              <a:lnSpc>
                <a:spcPct val="150000"/>
              </a:lnSpc>
            </a:pPr>
            <a:r>
              <a:rPr lang="en-US" sz="2400" smtClean="0"/>
              <a:t>Can detect only surface flaws</a:t>
            </a:r>
          </a:p>
          <a:p>
            <a:pPr algn="just">
              <a:lnSpc>
                <a:spcPct val="150000"/>
              </a:lnSpc>
            </a:pPr>
            <a:r>
              <a:rPr lang="en-US" sz="2400" smtClean="0"/>
              <a:t>Eye resolution is weak</a:t>
            </a:r>
          </a:p>
          <a:p>
            <a:pPr algn="just">
              <a:lnSpc>
                <a:spcPct val="150000"/>
              </a:lnSpc>
            </a:pPr>
            <a:r>
              <a:rPr lang="en-US" sz="2400" smtClean="0"/>
              <a:t>Eye fatigue</a:t>
            </a:r>
          </a:p>
          <a:p>
            <a:pPr algn="just">
              <a:lnSpc>
                <a:spcPct val="150000"/>
              </a:lnSpc>
            </a:pPr>
            <a:r>
              <a:rPr lang="en-US" sz="2400" smtClean="0">
                <a:cs typeface="Arial" charset="0"/>
              </a:rPr>
              <a:t>Subject to human error – must spend adequate time to prevent errors.</a:t>
            </a:r>
          </a:p>
          <a:p>
            <a:pPr algn="just">
              <a:lnSpc>
                <a:spcPct val="150000"/>
              </a:lnSpc>
            </a:pPr>
            <a:endParaRPr lang="en-US" sz="2400" smtClean="0"/>
          </a:p>
        </p:txBody>
      </p:sp>
    </p:spTree>
    <p:extLst>
      <p:ext uri="{BB962C8B-B14F-4D97-AF65-F5344CB8AC3E}">
        <p14:creationId xmlns:p14="http://schemas.microsoft.com/office/powerpoint/2010/main" val="204771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41300" y="160338"/>
            <a:ext cx="8775700" cy="715962"/>
          </a:xfrm>
        </p:spPr>
        <p:txBody>
          <a:bodyPr/>
          <a:lstStyle/>
          <a:p>
            <a:pPr algn="l"/>
            <a:r>
              <a:rPr lang="en-US" sz="3600" smtClean="0"/>
              <a:t>Applications</a:t>
            </a:r>
          </a:p>
        </p:txBody>
      </p:sp>
      <p:sp>
        <p:nvSpPr>
          <p:cNvPr id="12291" name="Content Placeholder 2"/>
          <p:cNvSpPr>
            <a:spLocks noGrp="1"/>
          </p:cNvSpPr>
          <p:nvPr>
            <p:ph idx="1"/>
          </p:nvPr>
        </p:nvSpPr>
        <p:spPr>
          <a:xfrm>
            <a:off x="266700" y="939800"/>
            <a:ext cx="8445500" cy="5918200"/>
          </a:xfrm>
        </p:spPr>
        <p:txBody>
          <a:bodyPr/>
          <a:lstStyle/>
          <a:p>
            <a:pPr algn="just">
              <a:lnSpc>
                <a:spcPct val="150000"/>
              </a:lnSpc>
            </a:pPr>
            <a:r>
              <a:rPr lang="en-US" sz="2400" smtClean="0"/>
              <a:t>Checking of the surface condition of the component.</a:t>
            </a:r>
          </a:p>
          <a:p>
            <a:pPr algn="just">
              <a:lnSpc>
                <a:spcPct val="150000"/>
              </a:lnSpc>
            </a:pPr>
            <a:r>
              <a:rPr lang="en-US" sz="2400" smtClean="0"/>
              <a:t>Checking of alignment of mating surfaces.</a:t>
            </a:r>
          </a:p>
          <a:p>
            <a:pPr algn="just">
              <a:lnSpc>
                <a:spcPct val="150000"/>
              </a:lnSpc>
            </a:pPr>
            <a:r>
              <a:rPr lang="en-US" sz="2400" smtClean="0"/>
              <a:t>Checking of shape of the component.</a:t>
            </a:r>
          </a:p>
          <a:p>
            <a:pPr algn="just">
              <a:lnSpc>
                <a:spcPct val="150000"/>
              </a:lnSpc>
            </a:pPr>
            <a:r>
              <a:rPr lang="en-US" sz="2400" smtClean="0"/>
              <a:t>Checking for evidence of leaking.</a:t>
            </a:r>
          </a:p>
          <a:p>
            <a:pPr algn="just">
              <a:lnSpc>
                <a:spcPct val="150000"/>
              </a:lnSpc>
            </a:pPr>
            <a:r>
              <a:rPr lang="en-US" sz="2400" smtClean="0"/>
              <a:t>Checking for internal side defects.</a:t>
            </a:r>
          </a:p>
        </p:txBody>
      </p:sp>
    </p:spTree>
    <p:extLst>
      <p:ext uri="{BB962C8B-B14F-4D97-AF65-F5344CB8AC3E}">
        <p14:creationId xmlns:p14="http://schemas.microsoft.com/office/powerpoint/2010/main" val="885745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77800" y="0"/>
            <a:ext cx="8483600" cy="1143000"/>
          </a:xfrm>
        </p:spPr>
        <p:txBody>
          <a:bodyPr/>
          <a:lstStyle/>
          <a:p>
            <a:r>
              <a:rPr lang="en-US" sz="3600" smtClean="0"/>
              <a:t>VISION</a:t>
            </a:r>
          </a:p>
        </p:txBody>
      </p:sp>
      <p:sp>
        <p:nvSpPr>
          <p:cNvPr id="13315" name="Content Placeholder 2"/>
          <p:cNvSpPr>
            <a:spLocks noGrp="1"/>
          </p:cNvSpPr>
          <p:nvPr>
            <p:ph idx="1"/>
          </p:nvPr>
        </p:nvSpPr>
        <p:spPr>
          <a:xfrm>
            <a:off x="457200" y="1143000"/>
            <a:ext cx="8534400" cy="4983163"/>
          </a:xfrm>
        </p:spPr>
        <p:txBody>
          <a:bodyPr/>
          <a:lstStyle/>
          <a:p>
            <a:pPr algn="just">
              <a:lnSpc>
                <a:spcPct val="150000"/>
              </a:lnSpc>
            </a:pPr>
            <a:r>
              <a:rPr lang="en-US" sz="2400" b="1" smtClean="0"/>
              <a:t>Eye: </a:t>
            </a:r>
            <a:r>
              <a:rPr lang="en-US" sz="2400" smtClean="0"/>
              <a:t>Various components of the human eye are illustrated in Fig. The eye operates in a similar way to a camera.</a:t>
            </a:r>
          </a:p>
        </p:txBody>
      </p:sp>
      <p:pic>
        <p:nvPicPr>
          <p:cNvPr id="94211" name="Picture 3"/>
          <p:cNvPicPr>
            <a:picLocks noChangeAspect="1" noChangeArrowheads="1"/>
          </p:cNvPicPr>
          <p:nvPr/>
        </p:nvPicPr>
        <p:blipFill>
          <a:blip r:embed="rId2"/>
          <a:srcRect/>
          <a:stretch>
            <a:fillRect/>
          </a:stretch>
        </p:blipFill>
        <p:spPr bwMode="auto">
          <a:xfrm>
            <a:off x="650875" y="2289175"/>
            <a:ext cx="6956425" cy="4181475"/>
          </a:xfrm>
          <a:prstGeom prst="rect">
            <a:avLst/>
          </a:prstGeom>
          <a:noFill/>
          <a:ln w="12700" cap="flat" cmpd="sng">
            <a:noFill/>
            <a:prstDash val="solid"/>
            <a:miter lim="800000"/>
            <a:headEnd type="none" w="sm" len="sm"/>
            <a:tailEnd type="none" w="sm" len="sm"/>
          </a:ln>
          <a:effectLst>
            <a:outerShdw dist="107763" dir="2700000" algn="ctr" rotWithShape="0">
              <a:schemeClr val="bg2"/>
            </a:outerShdw>
          </a:effectLst>
        </p:spPr>
      </p:pic>
    </p:spTree>
    <p:extLst>
      <p:ext uri="{BB962C8B-B14F-4D97-AF65-F5344CB8AC3E}">
        <p14:creationId xmlns:p14="http://schemas.microsoft.com/office/powerpoint/2010/main" val="217223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00" y="0"/>
            <a:ext cx="8839200" cy="6740525"/>
          </a:xfrm>
          <a:prstGeom prst="rect">
            <a:avLst/>
          </a:prstGeom>
        </p:spPr>
        <p:txBody>
          <a:bodyPr>
            <a:spAutoFit/>
          </a:bodyPr>
          <a:lstStyle/>
          <a:p>
            <a:pPr algn="just">
              <a:lnSpc>
                <a:spcPct val="150000"/>
              </a:lnSpc>
              <a:defRPr/>
            </a:pPr>
            <a:r>
              <a:rPr lang="en-US" sz="2400" b="0" i="1" dirty="0">
                <a:latin typeface="+mn-lt"/>
              </a:rPr>
              <a:t>Formation of an image in the eye</a:t>
            </a:r>
          </a:p>
          <a:p>
            <a:pPr algn="just">
              <a:lnSpc>
                <a:spcPct val="150000"/>
              </a:lnSpc>
              <a:buFont typeface="Arial" pitchFamily="34" charset="0"/>
              <a:buChar char="•"/>
              <a:defRPr/>
            </a:pPr>
            <a:r>
              <a:rPr lang="en-US" sz="2400" b="0" dirty="0">
                <a:latin typeface="+mn-lt"/>
              </a:rPr>
              <a:t>Light passes through the transparent cornea and enters the inner part of the eye through the pupil. </a:t>
            </a:r>
          </a:p>
          <a:p>
            <a:pPr algn="just">
              <a:lnSpc>
                <a:spcPct val="150000"/>
              </a:lnSpc>
              <a:buFont typeface="Arial" pitchFamily="34" charset="0"/>
              <a:buChar char="•"/>
              <a:defRPr/>
            </a:pPr>
            <a:r>
              <a:rPr lang="en-US" sz="2400" b="0" dirty="0">
                <a:latin typeface="+mn-lt"/>
              </a:rPr>
              <a:t>The size of the pupil and thus the amount of light entering the eye is controlled by the iris. </a:t>
            </a:r>
          </a:p>
          <a:p>
            <a:pPr algn="just">
              <a:lnSpc>
                <a:spcPct val="150000"/>
              </a:lnSpc>
              <a:buFont typeface="Arial" pitchFamily="34" charset="0"/>
              <a:buChar char="•"/>
              <a:defRPr/>
            </a:pPr>
            <a:r>
              <a:rPr lang="en-US" sz="2400" b="0" dirty="0">
                <a:latin typeface="+mn-lt"/>
              </a:rPr>
              <a:t>The lens focuses light rays from an object onto the retina, at the rear of the eyeball. </a:t>
            </a:r>
          </a:p>
          <a:p>
            <a:pPr algn="just">
              <a:lnSpc>
                <a:spcPct val="150000"/>
              </a:lnSpc>
              <a:buFont typeface="Arial" pitchFamily="34" charset="0"/>
              <a:buChar char="•"/>
              <a:defRPr/>
            </a:pPr>
            <a:r>
              <a:rPr lang="en-US" sz="2400" b="0" dirty="0">
                <a:latin typeface="+mn-lt"/>
              </a:rPr>
              <a:t>The retina is a complex part of the eye, and only the very back of it (an area of approximately 380 mm</a:t>
            </a:r>
            <a:r>
              <a:rPr lang="en-US" sz="2400" b="0" baseline="30000" dirty="0">
                <a:latin typeface="+mn-lt"/>
              </a:rPr>
              <a:t>2</a:t>
            </a:r>
            <a:r>
              <a:rPr lang="en-US" sz="2400" b="0" dirty="0">
                <a:latin typeface="+mn-lt"/>
              </a:rPr>
              <a:t>) is light sensitive.</a:t>
            </a:r>
          </a:p>
          <a:p>
            <a:pPr algn="just">
              <a:lnSpc>
                <a:spcPct val="150000"/>
              </a:lnSpc>
              <a:buFont typeface="Arial" pitchFamily="34" charset="0"/>
              <a:buChar char="•"/>
              <a:defRPr/>
            </a:pPr>
            <a:r>
              <a:rPr lang="en-US" sz="2400" b="0" dirty="0">
                <a:latin typeface="+mn-lt"/>
              </a:rPr>
              <a:t> It is packed with photosensitive cells called rods and cones and, by converting light to electrical signals, these allow us to see images in color and detail, and to see at night.</a:t>
            </a:r>
          </a:p>
        </p:txBody>
      </p:sp>
    </p:spTree>
    <p:extLst>
      <p:ext uri="{BB962C8B-B14F-4D97-AF65-F5344CB8AC3E}">
        <p14:creationId xmlns:p14="http://schemas.microsoft.com/office/powerpoint/2010/main" val="3582145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428625"/>
            <a:ext cx="7950200" cy="6186488"/>
          </a:xfrm>
          <a:prstGeom prst="rect">
            <a:avLst/>
          </a:prstGeom>
        </p:spPr>
        <p:txBody>
          <a:bodyPr>
            <a:spAutoFit/>
          </a:bodyPr>
          <a:lstStyle/>
          <a:p>
            <a:pPr algn="just">
              <a:lnSpc>
                <a:spcPct val="150000"/>
              </a:lnSpc>
              <a:buFont typeface="Arial" pitchFamily="34" charset="0"/>
              <a:buChar char="•"/>
              <a:defRPr/>
            </a:pPr>
            <a:r>
              <a:rPr lang="en-US" sz="2400" b="0" dirty="0">
                <a:latin typeface="+mn-lt"/>
              </a:rPr>
              <a:t>Rods are not color sensitive but detect the intensity of the light and can respond at very low levels, whereas cones are sensitive to different colors, responding according to the color's specific wavelength, but need a much higher intensity of light to respond. </a:t>
            </a:r>
          </a:p>
          <a:p>
            <a:pPr algn="just">
              <a:lnSpc>
                <a:spcPct val="150000"/>
              </a:lnSpc>
              <a:buFont typeface="Arial" pitchFamily="34" charset="0"/>
              <a:buChar char="•"/>
              <a:defRPr/>
            </a:pPr>
            <a:r>
              <a:rPr lang="en-US" sz="2400" b="0" dirty="0">
                <a:latin typeface="+mn-lt"/>
              </a:rPr>
              <a:t>These signals are passed along the optic nerve to the brain which then processes the information and forms the picture we see. </a:t>
            </a:r>
          </a:p>
          <a:p>
            <a:pPr algn="just">
              <a:lnSpc>
                <a:spcPct val="150000"/>
              </a:lnSpc>
              <a:buFont typeface="Arial" pitchFamily="34" charset="0"/>
              <a:buChar char="•"/>
              <a:defRPr/>
            </a:pPr>
            <a:r>
              <a:rPr lang="en-US" sz="2400" b="0" dirty="0">
                <a:latin typeface="+mn-lt"/>
              </a:rPr>
              <a:t>The brain requires process data to enable the picture to be formed and identified, which is gained by training and experience.</a:t>
            </a:r>
            <a:endParaRPr lang="en-US" sz="2400" dirty="0">
              <a:latin typeface="+mn-lt"/>
            </a:endParaRPr>
          </a:p>
        </p:txBody>
      </p:sp>
    </p:spTree>
    <p:extLst>
      <p:ext uri="{BB962C8B-B14F-4D97-AF65-F5344CB8AC3E}">
        <p14:creationId xmlns:p14="http://schemas.microsoft.com/office/powerpoint/2010/main" val="616941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812800"/>
          </a:xfrm>
        </p:spPr>
        <p:txBody>
          <a:bodyPr/>
          <a:lstStyle/>
          <a:p>
            <a:r>
              <a:rPr lang="en-US" sz="3200" smtClean="0"/>
              <a:t>Equipment And Accessories</a:t>
            </a:r>
          </a:p>
        </p:txBody>
      </p:sp>
      <p:sp>
        <p:nvSpPr>
          <p:cNvPr id="16387" name="Content Placeholder 2"/>
          <p:cNvSpPr>
            <a:spLocks noGrp="1"/>
          </p:cNvSpPr>
          <p:nvPr>
            <p:ph idx="1"/>
          </p:nvPr>
        </p:nvSpPr>
        <p:spPr>
          <a:xfrm>
            <a:off x="0" y="787400"/>
            <a:ext cx="5245100" cy="5994400"/>
          </a:xfrm>
        </p:spPr>
        <p:txBody>
          <a:bodyPr/>
          <a:lstStyle/>
          <a:p>
            <a:pPr algn="just">
              <a:lnSpc>
                <a:spcPct val="150000"/>
              </a:lnSpc>
            </a:pPr>
            <a:r>
              <a:rPr lang="en-US" sz="2400" b="1" smtClean="0"/>
              <a:t>Instruments for illumination</a:t>
            </a:r>
          </a:p>
          <a:p>
            <a:pPr lvl="1" algn="just">
              <a:lnSpc>
                <a:spcPct val="150000"/>
              </a:lnSpc>
            </a:pPr>
            <a:r>
              <a:rPr lang="en-US" sz="2000" smtClean="0"/>
              <a:t>An important factor affecting visual tests is lighting, an improper lighting condition existing during a visual examination is that can’t be rectified by improving upon the magnification. </a:t>
            </a:r>
          </a:p>
          <a:p>
            <a:pPr lvl="1" algn="just">
              <a:lnSpc>
                <a:spcPct val="150000"/>
              </a:lnSpc>
            </a:pPr>
            <a:r>
              <a:rPr lang="en-US" sz="2000" smtClean="0"/>
              <a:t>The amount of light required for visual test is dependent on several factors such as </a:t>
            </a:r>
          </a:p>
          <a:p>
            <a:pPr lvl="2" algn="just">
              <a:lnSpc>
                <a:spcPct val="150000"/>
              </a:lnSpc>
            </a:pPr>
            <a:r>
              <a:rPr lang="en-US" sz="1600" smtClean="0"/>
              <a:t>type of test, </a:t>
            </a:r>
          </a:p>
          <a:p>
            <a:pPr lvl="2" algn="just">
              <a:lnSpc>
                <a:spcPct val="150000"/>
              </a:lnSpc>
            </a:pPr>
            <a:r>
              <a:rPr lang="en-US" sz="1600" smtClean="0"/>
              <a:t>the importance of speed or accuracy, </a:t>
            </a:r>
          </a:p>
          <a:p>
            <a:pPr lvl="2" algn="just">
              <a:lnSpc>
                <a:spcPct val="150000"/>
              </a:lnSpc>
            </a:pPr>
            <a:r>
              <a:rPr lang="en-US" sz="1600" smtClean="0"/>
              <a:t>reflections from backgrounds and inspection variables.</a:t>
            </a:r>
            <a:endParaRPr lang="en-US" sz="1600" b="1" smtClean="0"/>
          </a:p>
          <a:p>
            <a:pPr algn="just">
              <a:lnSpc>
                <a:spcPct val="150000"/>
              </a:lnSpc>
            </a:pPr>
            <a:endParaRPr lang="en-US" sz="2400" b="1" smtClean="0"/>
          </a:p>
        </p:txBody>
      </p:sp>
      <p:pic>
        <p:nvPicPr>
          <p:cNvPr id="95235" name="Picture 3"/>
          <p:cNvPicPr>
            <a:picLocks noChangeAspect="1" noChangeArrowheads="1"/>
          </p:cNvPicPr>
          <p:nvPr/>
        </p:nvPicPr>
        <p:blipFill>
          <a:blip r:embed="rId2"/>
          <a:srcRect/>
          <a:stretch>
            <a:fillRect/>
          </a:stretch>
        </p:blipFill>
        <p:spPr bwMode="auto">
          <a:xfrm>
            <a:off x="5391150" y="2178050"/>
            <a:ext cx="3009900" cy="2705100"/>
          </a:xfrm>
          <a:prstGeom prst="rect">
            <a:avLst/>
          </a:prstGeom>
          <a:noFill/>
          <a:ln w="12700" cap="flat" cmpd="sng">
            <a:noFill/>
            <a:prstDash val="solid"/>
            <a:miter lim="800000"/>
            <a:headEnd type="none" w="sm" len="sm"/>
            <a:tailEnd type="none" w="sm" len="sm"/>
          </a:ln>
          <a:effectLst>
            <a:outerShdw dist="107763" dir="2700000" algn="ctr" rotWithShape="0">
              <a:schemeClr val="bg2"/>
            </a:outerShdw>
          </a:effectLst>
        </p:spPr>
      </p:pic>
      <p:sp>
        <p:nvSpPr>
          <p:cNvPr id="6" name="Rectangle 5"/>
          <p:cNvSpPr/>
          <p:nvPr/>
        </p:nvSpPr>
        <p:spPr>
          <a:xfrm>
            <a:off x="5857875" y="5087938"/>
            <a:ext cx="2492375" cy="369887"/>
          </a:xfrm>
          <a:prstGeom prst="rect">
            <a:avLst/>
          </a:prstGeom>
        </p:spPr>
        <p:txBody>
          <a:bodyPr wrap="none">
            <a:spAutoFit/>
          </a:bodyPr>
          <a:lstStyle/>
          <a:p>
            <a:pPr>
              <a:defRPr/>
            </a:pPr>
            <a:r>
              <a:rPr lang="en-US" sz="1800" i="1" dirty="0">
                <a:latin typeface="+mn-lt"/>
              </a:rPr>
              <a:t>General lighting devices</a:t>
            </a:r>
            <a:endParaRPr lang="en-US" sz="1800" dirty="0">
              <a:latin typeface="+mn-lt"/>
            </a:endParaRPr>
          </a:p>
        </p:txBody>
      </p:sp>
    </p:spTree>
    <p:extLst>
      <p:ext uri="{BB962C8B-B14F-4D97-AF65-F5344CB8AC3E}">
        <p14:creationId xmlns:p14="http://schemas.microsoft.com/office/powerpoint/2010/main" val="1773989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7800"/>
            <a:ext cx="9144000" cy="6186488"/>
          </a:xfrm>
          <a:prstGeom prst="rect">
            <a:avLst/>
          </a:prstGeom>
        </p:spPr>
        <p:txBody>
          <a:bodyPr>
            <a:spAutoFit/>
          </a:bodyPr>
          <a:lstStyle/>
          <a:p>
            <a:pPr marL="457200" indent="-457200" algn="just">
              <a:lnSpc>
                <a:spcPct val="150000"/>
              </a:lnSpc>
              <a:buFont typeface="+mj-lt"/>
              <a:buAutoNum type="alphaLcPeriod"/>
              <a:defRPr/>
            </a:pPr>
            <a:r>
              <a:rPr lang="en-US" sz="2400" dirty="0">
                <a:latin typeface="+mn-lt"/>
              </a:rPr>
              <a:t>Flash lamp: </a:t>
            </a:r>
            <a:r>
              <a:rPr lang="en-US" sz="2400" b="0" dirty="0">
                <a:latin typeface="+mn-lt"/>
              </a:rPr>
              <a:t>This is a tungsten filament bulb, with a battery supply up to 12 V. It is portable robust and easy to use</a:t>
            </a:r>
          </a:p>
          <a:p>
            <a:pPr marL="457200" indent="-457200" algn="just">
              <a:lnSpc>
                <a:spcPct val="150000"/>
              </a:lnSpc>
              <a:buFont typeface="+mj-lt"/>
              <a:buAutoNum type="alphaLcPeriod"/>
              <a:defRPr/>
            </a:pPr>
            <a:r>
              <a:rPr lang="en-US" sz="2400" dirty="0">
                <a:latin typeface="+mn-lt"/>
              </a:rPr>
              <a:t>Incandescent: </a:t>
            </a:r>
            <a:r>
              <a:rPr lang="en-US" sz="2400" b="0" dirty="0">
                <a:latin typeface="+mn-lt"/>
              </a:rPr>
              <a:t>These devices are most commonly sold as microscopic lights. Their useful life is not long as they burn out and overheat easily. They do not have sufficient intensity and tend to produce an image of light bulb filament on the subject being illuminated.</a:t>
            </a:r>
          </a:p>
          <a:p>
            <a:pPr marL="457200" indent="-457200" algn="just">
              <a:lnSpc>
                <a:spcPct val="150000"/>
              </a:lnSpc>
              <a:buFont typeface="+mj-lt"/>
              <a:buAutoNum type="alphaLcPeriod"/>
              <a:defRPr/>
            </a:pPr>
            <a:r>
              <a:rPr lang="en-US" sz="2400" dirty="0">
                <a:latin typeface="+mn-lt"/>
              </a:rPr>
              <a:t>Discharge: </a:t>
            </a:r>
            <a:r>
              <a:rPr lang="en-US" sz="2400" b="0" dirty="0">
                <a:latin typeface="+mn-lt"/>
              </a:rPr>
              <a:t>These are gas discharge lamps. They emit only certain (selective) wavelengths, so are usually only used where there is no other source available. Examples include: sodium and mercury </a:t>
            </a:r>
            <a:r>
              <a:rPr lang="en-US" sz="2400" b="0" dirty="0" err="1">
                <a:latin typeface="+mn-lt"/>
              </a:rPr>
              <a:t>vapour</a:t>
            </a:r>
            <a:r>
              <a:rPr lang="en-US" sz="2400" b="0" dirty="0">
                <a:latin typeface="+mn-lt"/>
              </a:rPr>
              <a:t> lamps.</a:t>
            </a:r>
          </a:p>
        </p:txBody>
      </p:sp>
    </p:spTree>
    <p:extLst>
      <p:ext uri="{BB962C8B-B14F-4D97-AF65-F5344CB8AC3E}">
        <p14:creationId xmlns:p14="http://schemas.microsoft.com/office/powerpoint/2010/main" val="1323500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4763"/>
            <a:ext cx="9144000" cy="969963"/>
          </a:xfrm>
        </p:spPr>
        <p:txBody>
          <a:bodyPr/>
          <a:lstStyle/>
          <a:p>
            <a:pPr eaLnBrk="1" hangingPunct="1"/>
            <a:r>
              <a:rPr lang="en-US" sz="3600" smtClean="0"/>
              <a:t>Advantages of NDT over MT/DT</a:t>
            </a:r>
          </a:p>
        </p:txBody>
      </p:sp>
      <p:sp>
        <p:nvSpPr>
          <p:cNvPr id="3" name="Content Placeholder 2"/>
          <p:cNvSpPr>
            <a:spLocks noGrp="1"/>
          </p:cNvSpPr>
          <p:nvPr>
            <p:ph idx="1"/>
          </p:nvPr>
        </p:nvSpPr>
        <p:spPr>
          <a:xfrm>
            <a:off x="457200" y="977900"/>
            <a:ext cx="8229600" cy="5148263"/>
          </a:xfrm>
        </p:spPr>
        <p:txBody>
          <a:bodyPr/>
          <a:lstStyle/>
          <a:p>
            <a:pPr eaLnBrk="1" hangingPunct="1">
              <a:defRPr/>
            </a:pPr>
            <a:r>
              <a:rPr lang="en-US" sz="2800" dirty="0" smtClean="0">
                <a:latin typeface="+mj-lt"/>
              </a:rPr>
              <a:t>Tests are made directly on the object. </a:t>
            </a:r>
          </a:p>
          <a:p>
            <a:pPr eaLnBrk="1" hangingPunct="1">
              <a:defRPr/>
            </a:pPr>
            <a:r>
              <a:rPr lang="en-US" sz="2800" dirty="0" smtClean="0">
                <a:latin typeface="+mj-lt"/>
              </a:rPr>
              <a:t>Various NDT methods can be applied on the same part and hence many or all properties of interest can be measured.</a:t>
            </a:r>
          </a:p>
          <a:p>
            <a:pPr eaLnBrk="1" hangingPunct="1">
              <a:defRPr/>
            </a:pPr>
            <a:r>
              <a:rPr lang="en-US" sz="2800" dirty="0" smtClean="0">
                <a:latin typeface="+mj-lt"/>
              </a:rPr>
              <a:t>In-service testing is possible.</a:t>
            </a:r>
          </a:p>
          <a:p>
            <a:pPr eaLnBrk="1" hangingPunct="1">
              <a:defRPr/>
            </a:pPr>
            <a:r>
              <a:rPr lang="en-US" sz="2800" dirty="0" smtClean="0">
                <a:latin typeface="+mj-lt"/>
              </a:rPr>
              <a:t>Repeated checks over a period of time is possible.</a:t>
            </a:r>
          </a:p>
          <a:p>
            <a:pPr eaLnBrk="1" hangingPunct="1">
              <a:defRPr/>
            </a:pPr>
            <a:r>
              <a:rPr lang="en-US" sz="2800" dirty="0" smtClean="0">
                <a:latin typeface="+mj-lt"/>
              </a:rPr>
              <a:t>Very little specimen preparation is sufficient.</a:t>
            </a:r>
          </a:p>
          <a:p>
            <a:pPr eaLnBrk="1" hangingPunct="1">
              <a:defRPr/>
            </a:pPr>
            <a:r>
              <a:rPr lang="en-US" sz="2800" dirty="0" smtClean="0">
                <a:latin typeface="+mj-lt"/>
              </a:rPr>
              <a:t>Time requirements are generally less.</a:t>
            </a:r>
          </a:p>
          <a:p>
            <a:pPr eaLnBrk="1" hangingPunct="1">
              <a:defRPr/>
            </a:pPr>
            <a:endParaRPr lang="en-US" sz="2800" dirty="0">
              <a:latin typeface="+mj-lt"/>
            </a:endParaRPr>
          </a:p>
        </p:txBody>
      </p:sp>
    </p:spTree>
    <p:extLst>
      <p:ext uri="{BB962C8B-B14F-4D97-AF65-F5344CB8AC3E}">
        <p14:creationId xmlns:p14="http://schemas.microsoft.com/office/powerpoint/2010/main" val="1563693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647700"/>
            <a:ext cx="8318500" cy="3903663"/>
          </a:xfrm>
          <a:prstGeom prst="rect">
            <a:avLst/>
          </a:prstGeom>
        </p:spPr>
        <p:txBody>
          <a:bodyPr>
            <a:spAutoFit/>
          </a:bodyPr>
          <a:lstStyle/>
          <a:p>
            <a:pPr marL="457200" indent="-457200" algn="just">
              <a:lnSpc>
                <a:spcPct val="150000"/>
              </a:lnSpc>
              <a:buFontTx/>
              <a:buAutoNum type="alphaLcPeriod" startAt="4"/>
              <a:defRPr/>
            </a:pPr>
            <a:r>
              <a:rPr lang="en-US" sz="2400" dirty="0">
                <a:latin typeface="+mn-lt"/>
              </a:rPr>
              <a:t>Fluorescent: </a:t>
            </a:r>
            <a:r>
              <a:rPr lang="en-US" sz="2400" b="0" dirty="0">
                <a:latin typeface="+mn-lt"/>
              </a:rPr>
              <a:t>This is a gas discharge tube, which can be battery operated or use mains voltages. Their usefulness is limited, but they give a soft uniform light over a large area.</a:t>
            </a:r>
          </a:p>
          <a:p>
            <a:pPr marL="457200" indent="-457200" algn="just">
              <a:lnSpc>
                <a:spcPct val="150000"/>
              </a:lnSpc>
              <a:buFontTx/>
              <a:buAutoNum type="alphaLcPeriod" startAt="4"/>
              <a:defRPr/>
            </a:pPr>
            <a:r>
              <a:rPr lang="en-US" sz="2400" dirty="0">
                <a:latin typeface="+mn-lt"/>
              </a:rPr>
              <a:t>Non-continuous - Electronic flash (stroboscopic): </a:t>
            </a:r>
            <a:r>
              <a:rPr lang="en-US" sz="2400" b="0" dirty="0">
                <a:latin typeface="+mn-lt"/>
              </a:rPr>
              <a:t>This method is using a </a:t>
            </a:r>
            <a:r>
              <a:rPr lang="en-US" sz="2400" b="0" dirty="0" err="1">
                <a:latin typeface="+mn-lt"/>
              </a:rPr>
              <a:t>synchronised</a:t>
            </a:r>
            <a:r>
              <a:rPr lang="en-US" sz="2400" b="0" dirty="0">
                <a:latin typeface="+mn-lt"/>
              </a:rPr>
              <a:t> pulse of light to inspect rapid moving machinery. This makes rotary/moving components appear still, so that they can be inspected more accurately.</a:t>
            </a:r>
          </a:p>
        </p:txBody>
      </p:sp>
    </p:spTree>
    <p:extLst>
      <p:ext uri="{BB962C8B-B14F-4D97-AF65-F5344CB8AC3E}">
        <p14:creationId xmlns:p14="http://schemas.microsoft.com/office/powerpoint/2010/main" val="1633966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 y="63500"/>
            <a:ext cx="8229600" cy="609600"/>
          </a:xfrm>
        </p:spPr>
        <p:txBody>
          <a:bodyPr/>
          <a:lstStyle/>
          <a:p>
            <a:pPr algn="l">
              <a:buFontTx/>
              <a:buChar char="•"/>
            </a:pPr>
            <a:r>
              <a:rPr lang="en-US" sz="2800" b="1" smtClean="0"/>
              <a:t>Machine vision technology</a:t>
            </a:r>
            <a:endParaRPr lang="en-US" sz="2800" smtClean="0"/>
          </a:p>
        </p:txBody>
      </p:sp>
      <p:sp>
        <p:nvSpPr>
          <p:cNvPr id="19459" name="Content Placeholder 2"/>
          <p:cNvSpPr>
            <a:spLocks noGrp="1"/>
          </p:cNvSpPr>
          <p:nvPr>
            <p:ph idx="1"/>
          </p:nvPr>
        </p:nvSpPr>
        <p:spPr>
          <a:xfrm>
            <a:off x="165100" y="774700"/>
            <a:ext cx="8978900" cy="6083300"/>
          </a:xfrm>
        </p:spPr>
        <p:txBody>
          <a:bodyPr/>
          <a:lstStyle/>
          <a:p>
            <a:pPr algn="just">
              <a:lnSpc>
                <a:spcPct val="150000"/>
              </a:lnSpc>
            </a:pPr>
            <a:r>
              <a:rPr lang="en-US" sz="2400" smtClean="0"/>
              <a:t>Machine vision acquires processes and analyzes an image to reach a conclusion automatically. </a:t>
            </a:r>
          </a:p>
          <a:p>
            <a:pPr algn="just">
              <a:lnSpc>
                <a:spcPct val="150000"/>
              </a:lnSpc>
            </a:pPr>
            <a:r>
              <a:rPr lang="en-US" sz="2400" smtClean="0"/>
              <a:t>A machine vision system consists of a light source, a video camera, a video digitizer a computer and an image display. </a:t>
            </a:r>
          </a:p>
          <a:p>
            <a:pPr algn="just">
              <a:lnSpc>
                <a:spcPct val="150000"/>
              </a:lnSpc>
            </a:pPr>
            <a:r>
              <a:rPr lang="en-US" sz="2400" smtClean="0"/>
              <a:t>The light source illuminates the test object for the camera to form image. </a:t>
            </a:r>
          </a:p>
          <a:p>
            <a:pPr algn="just">
              <a:lnSpc>
                <a:spcPct val="150000"/>
              </a:lnSpc>
            </a:pPr>
            <a:r>
              <a:rPr lang="en-US" sz="2400" smtClean="0"/>
              <a:t>The video digitizer converts the image into digital form and the digital image is then stored in a two dimensional memory. </a:t>
            </a:r>
          </a:p>
          <a:p>
            <a:pPr algn="just">
              <a:lnSpc>
                <a:spcPct val="150000"/>
              </a:lnSpc>
            </a:pPr>
            <a:r>
              <a:rPr lang="en-US" sz="2400" smtClean="0"/>
              <a:t>The computer first enhances the contrast of the image with a procedure known as image enhancement. </a:t>
            </a:r>
          </a:p>
        </p:txBody>
      </p:sp>
    </p:spTree>
    <p:extLst>
      <p:ext uri="{BB962C8B-B14F-4D97-AF65-F5344CB8AC3E}">
        <p14:creationId xmlns:p14="http://schemas.microsoft.com/office/powerpoint/2010/main" val="3359679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5100" y="660400"/>
            <a:ext cx="8559800" cy="1754188"/>
          </a:xfrm>
          <a:prstGeom prst="rect">
            <a:avLst/>
          </a:prstGeom>
        </p:spPr>
        <p:txBody>
          <a:bodyPr>
            <a:spAutoFit/>
          </a:bodyPr>
          <a:lstStyle/>
          <a:p>
            <a:pPr algn="just">
              <a:lnSpc>
                <a:spcPct val="150000"/>
              </a:lnSpc>
              <a:buFont typeface="Arial" pitchFamily="34" charset="0"/>
              <a:buChar char="•"/>
              <a:defRPr/>
            </a:pPr>
            <a:r>
              <a:rPr lang="en-US" sz="2400" b="0" dirty="0">
                <a:latin typeface="+mn-lt"/>
              </a:rPr>
              <a:t>The image is then simplified by the process image segmentation.</a:t>
            </a:r>
          </a:p>
          <a:p>
            <a:pPr algn="just">
              <a:lnSpc>
                <a:spcPct val="150000"/>
              </a:lnSpc>
              <a:buFont typeface="Arial" pitchFamily="34" charset="0"/>
              <a:buChar char="•"/>
              <a:defRPr/>
            </a:pPr>
            <a:r>
              <a:rPr lang="en-US" sz="2400" b="0" dirty="0">
                <a:latin typeface="+mn-lt"/>
              </a:rPr>
              <a:t>The next step is feature extraction and finally the computer identifies and groups objects in the image.</a:t>
            </a:r>
          </a:p>
        </p:txBody>
      </p:sp>
      <p:pic>
        <p:nvPicPr>
          <p:cNvPr id="96258" name="Picture 2"/>
          <p:cNvPicPr>
            <a:picLocks noChangeAspect="1" noChangeArrowheads="1"/>
          </p:cNvPicPr>
          <p:nvPr/>
        </p:nvPicPr>
        <p:blipFill>
          <a:blip r:embed="rId2"/>
          <a:srcRect/>
          <a:stretch>
            <a:fillRect/>
          </a:stretch>
        </p:blipFill>
        <p:spPr bwMode="auto">
          <a:xfrm>
            <a:off x="2679700" y="3160713"/>
            <a:ext cx="3733800" cy="1704975"/>
          </a:xfrm>
          <a:prstGeom prst="rect">
            <a:avLst/>
          </a:prstGeom>
          <a:noFill/>
          <a:ln w="12700" cap="flat" cmpd="sng">
            <a:noFill/>
            <a:prstDash val="solid"/>
            <a:miter lim="800000"/>
            <a:headEnd type="none" w="sm" len="sm"/>
            <a:tailEnd type="none" w="sm" len="sm"/>
          </a:ln>
          <a:effectLst>
            <a:outerShdw dist="107763" dir="2700000" algn="ctr" rotWithShape="0">
              <a:schemeClr val="bg2"/>
            </a:outerShdw>
          </a:effectLst>
        </p:spPr>
      </p:pic>
      <p:sp>
        <p:nvSpPr>
          <p:cNvPr id="20484" name="Rectangle 8"/>
          <p:cNvSpPr>
            <a:spLocks noChangeArrowheads="1"/>
          </p:cNvSpPr>
          <p:nvPr/>
        </p:nvSpPr>
        <p:spPr bwMode="auto">
          <a:xfrm>
            <a:off x="3198813" y="5430838"/>
            <a:ext cx="2365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t>Illuminated magnifiers</a:t>
            </a:r>
            <a:endParaRPr lang="en-US"/>
          </a:p>
        </p:txBody>
      </p:sp>
    </p:spTree>
    <p:extLst>
      <p:ext uri="{BB962C8B-B14F-4D97-AF65-F5344CB8AC3E}">
        <p14:creationId xmlns:p14="http://schemas.microsoft.com/office/powerpoint/2010/main" val="3831541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2025" y="203200"/>
            <a:ext cx="4483100" cy="461963"/>
          </a:xfrm>
          <a:prstGeom prst="rect">
            <a:avLst/>
          </a:prstGeom>
        </p:spPr>
        <p:txBody>
          <a:bodyPr wrap="none">
            <a:spAutoFit/>
          </a:bodyPr>
          <a:lstStyle/>
          <a:p>
            <a:pPr>
              <a:buFont typeface="Arial" pitchFamily="34" charset="0"/>
              <a:buChar char="•"/>
              <a:defRPr/>
            </a:pPr>
            <a:r>
              <a:rPr lang="en-US" sz="2400" dirty="0">
                <a:latin typeface="+mj-lt"/>
              </a:rPr>
              <a:t>Image transmitting instruments</a:t>
            </a:r>
          </a:p>
        </p:txBody>
      </p:sp>
      <p:sp>
        <p:nvSpPr>
          <p:cNvPr id="3" name="Rectangle 2"/>
          <p:cNvSpPr/>
          <p:nvPr/>
        </p:nvSpPr>
        <p:spPr>
          <a:xfrm>
            <a:off x="0" y="787400"/>
            <a:ext cx="9144000" cy="6186488"/>
          </a:xfrm>
          <a:prstGeom prst="rect">
            <a:avLst/>
          </a:prstGeom>
        </p:spPr>
        <p:txBody>
          <a:bodyPr>
            <a:spAutoFit/>
          </a:bodyPr>
          <a:lstStyle/>
          <a:p>
            <a:pPr algn="just">
              <a:lnSpc>
                <a:spcPct val="150000"/>
              </a:lnSpc>
              <a:defRPr/>
            </a:pPr>
            <a:r>
              <a:rPr lang="en-US" sz="2200" b="0" dirty="0">
                <a:latin typeface="+mn-lt"/>
              </a:rPr>
              <a:t>1. Rigid borescopes</a:t>
            </a:r>
          </a:p>
          <a:p>
            <a:pPr lvl="1" algn="just">
              <a:lnSpc>
                <a:spcPct val="150000"/>
              </a:lnSpc>
              <a:buFont typeface="Arial" pitchFamily="34" charset="0"/>
              <a:buChar char="•"/>
              <a:defRPr/>
            </a:pPr>
            <a:r>
              <a:rPr lang="en-US" sz="2200" b="0" dirty="0">
                <a:latin typeface="+mn-lt"/>
              </a:rPr>
              <a:t>A rigid </a:t>
            </a:r>
            <a:r>
              <a:rPr lang="en-US" sz="2200" b="0" dirty="0" err="1">
                <a:latin typeface="+mn-lt"/>
              </a:rPr>
              <a:t>borescope</a:t>
            </a:r>
            <a:r>
              <a:rPr lang="en-US" sz="2200" b="0" dirty="0">
                <a:latin typeface="+mn-lt"/>
              </a:rPr>
              <a:t> is used as visual inspection aid and equipment to inspect internal surfaces such as bores of rifles, cannons, in- service defects in a variety of equipment such as turbines, automotive components and process piping etc. </a:t>
            </a:r>
          </a:p>
          <a:p>
            <a:pPr lvl="1" algn="just">
              <a:lnSpc>
                <a:spcPct val="150000"/>
              </a:lnSpc>
              <a:buFont typeface="Arial" pitchFamily="34" charset="0"/>
              <a:buChar char="•"/>
              <a:defRPr/>
            </a:pPr>
            <a:r>
              <a:rPr lang="en-US" sz="2200" b="0" dirty="0">
                <a:latin typeface="+mn-lt"/>
              </a:rPr>
              <a:t>Similarly the borescopes are of immense use in aircraft and aerospace industry. </a:t>
            </a:r>
          </a:p>
          <a:p>
            <a:pPr lvl="1" algn="just">
              <a:lnSpc>
                <a:spcPct val="150000"/>
              </a:lnSpc>
              <a:buFont typeface="Arial" pitchFamily="34" charset="0"/>
              <a:buChar char="•"/>
              <a:defRPr/>
            </a:pPr>
            <a:r>
              <a:rPr lang="en-US" sz="2200" b="0" dirty="0">
                <a:latin typeface="+mn-lt"/>
              </a:rPr>
              <a:t>Rigid borescopes are generally limited to applications with a straight - line path between the observer and area to be observed. </a:t>
            </a:r>
          </a:p>
          <a:p>
            <a:pPr lvl="1" algn="just">
              <a:lnSpc>
                <a:spcPct val="150000"/>
              </a:lnSpc>
              <a:buFont typeface="Arial" pitchFamily="34" charset="0"/>
              <a:buChar char="•"/>
              <a:defRPr/>
            </a:pPr>
            <a:r>
              <a:rPr lang="en-US" sz="2200" b="0" dirty="0">
                <a:latin typeface="+mn-lt"/>
              </a:rPr>
              <a:t>Rigid borescopes in length in sizes ranging from 0.15 m to 30 m and in diameters from 0.9 mm to 70 mm are available. The magnification is usually 3X to 4X, but powers up to 50X are available.</a:t>
            </a:r>
          </a:p>
        </p:txBody>
      </p:sp>
    </p:spTree>
    <p:extLst>
      <p:ext uri="{BB962C8B-B14F-4D97-AF65-F5344CB8AC3E}">
        <p14:creationId xmlns:p14="http://schemas.microsoft.com/office/powerpoint/2010/main" val="2602156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l="3152" t="16867" r="6532" b="8032"/>
          <a:stretch>
            <a:fillRect/>
          </a:stretch>
        </p:blipFill>
        <p:spPr bwMode="auto">
          <a:xfrm>
            <a:off x="0" y="838200"/>
            <a:ext cx="8645525"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17700" y="5443538"/>
            <a:ext cx="5524500" cy="373062"/>
          </a:xfrm>
          <a:prstGeom prst="rect">
            <a:avLst/>
          </a:prstGeom>
        </p:spPr>
        <p:txBody>
          <a:bodyPr>
            <a:spAutoFit/>
          </a:bodyPr>
          <a:lstStyle/>
          <a:p>
            <a:pPr>
              <a:defRPr/>
            </a:pPr>
            <a:r>
              <a:rPr lang="en-US" sz="1800" dirty="0">
                <a:latin typeface="+mn-lt"/>
              </a:rPr>
              <a:t> Rigid borescopes</a:t>
            </a:r>
          </a:p>
        </p:txBody>
      </p:sp>
    </p:spTree>
    <p:extLst>
      <p:ext uri="{BB962C8B-B14F-4D97-AF65-F5344CB8AC3E}">
        <p14:creationId xmlns:p14="http://schemas.microsoft.com/office/powerpoint/2010/main" val="2036950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50800"/>
            <a:ext cx="9334500" cy="6186488"/>
          </a:xfrm>
          <a:prstGeom prst="rect">
            <a:avLst/>
          </a:prstGeom>
        </p:spPr>
        <p:txBody>
          <a:bodyPr>
            <a:spAutoFit/>
          </a:bodyPr>
          <a:lstStyle/>
          <a:p>
            <a:pPr algn="just">
              <a:lnSpc>
                <a:spcPct val="150000"/>
              </a:lnSpc>
              <a:defRPr/>
            </a:pPr>
            <a:r>
              <a:rPr lang="en-US" sz="2400" b="0" dirty="0">
                <a:latin typeface="+mn-lt"/>
              </a:rPr>
              <a:t>	2. </a:t>
            </a:r>
            <a:r>
              <a:rPr lang="en-US" sz="2400" dirty="0">
                <a:latin typeface="+mn-lt"/>
              </a:rPr>
              <a:t>Flexible </a:t>
            </a:r>
            <a:r>
              <a:rPr lang="en-US" sz="2400" dirty="0" err="1">
                <a:latin typeface="+mn-lt"/>
              </a:rPr>
              <a:t>fibrescopes</a:t>
            </a:r>
            <a:endParaRPr lang="en-US" sz="2400" dirty="0">
              <a:latin typeface="+mn-lt"/>
            </a:endParaRPr>
          </a:p>
          <a:p>
            <a:pPr lvl="1" algn="just">
              <a:lnSpc>
                <a:spcPct val="150000"/>
              </a:lnSpc>
              <a:buFont typeface="Arial" pitchFamily="34" charset="0"/>
              <a:buChar char="•"/>
              <a:defRPr/>
            </a:pPr>
            <a:r>
              <a:rPr lang="en-US" sz="2400" b="0" dirty="0">
                <a:latin typeface="+mn-lt"/>
              </a:rPr>
              <a:t>Flexible </a:t>
            </a:r>
            <a:r>
              <a:rPr lang="en-US" sz="2400" b="0" dirty="0" err="1">
                <a:latin typeface="+mn-lt"/>
              </a:rPr>
              <a:t>fibrescopes</a:t>
            </a:r>
            <a:r>
              <a:rPr lang="en-US" sz="2400" b="0" dirty="0">
                <a:latin typeface="+mn-lt"/>
              </a:rPr>
              <a:t> are generally used in situations that do not have a direct line of sight to the observer such as around bends and corners. </a:t>
            </a:r>
          </a:p>
          <a:p>
            <a:pPr lvl="1" algn="just">
              <a:lnSpc>
                <a:spcPct val="150000"/>
              </a:lnSpc>
              <a:buFont typeface="Arial" pitchFamily="34" charset="0"/>
              <a:buChar char="•"/>
              <a:defRPr/>
            </a:pPr>
            <a:r>
              <a:rPr lang="en-US" sz="2400" b="0" dirty="0">
                <a:latin typeface="+mn-lt"/>
              </a:rPr>
              <a:t>The flexible </a:t>
            </a:r>
            <a:r>
              <a:rPr lang="en-US" sz="2400" b="0" dirty="0" err="1">
                <a:latin typeface="+mn-lt"/>
              </a:rPr>
              <a:t>fibrescopes</a:t>
            </a:r>
            <a:r>
              <a:rPr lang="en-US" sz="2400" b="0" dirty="0">
                <a:latin typeface="+mn-lt"/>
              </a:rPr>
              <a:t> are available in diameters ranging from 1.4 mm to 13 mm and lengths up to12 m.</a:t>
            </a:r>
          </a:p>
          <a:p>
            <a:pPr lvl="1" algn="just">
              <a:lnSpc>
                <a:spcPct val="150000"/>
              </a:lnSpc>
              <a:buFont typeface="Arial" pitchFamily="34" charset="0"/>
              <a:buChar char="•"/>
              <a:defRPr/>
            </a:pPr>
            <a:r>
              <a:rPr lang="en-US" sz="2400" b="0" dirty="0">
                <a:latin typeface="+mn-lt"/>
              </a:rPr>
              <a:t>Special quartz </a:t>
            </a:r>
            <a:r>
              <a:rPr lang="en-US" sz="2400" b="0" dirty="0" err="1">
                <a:latin typeface="+mn-lt"/>
              </a:rPr>
              <a:t>fibrescopes</a:t>
            </a:r>
            <a:r>
              <a:rPr lang="en-US" sz="2400" b="0" dirty="0">
                <a:latin typeface="+mn-lt"/>
              </a:rPr>
              <a:t> are available in lengths up to 30 m.</a:t>
            </a:r>
          </a:p>
          <a:p>
            <a:pPr lvl="1" algn="just">
              <a:lnSpc>
                <a:spcPct val="150000"/>
              </a:lnSpc>
              <a:buFont typeface="Arial" pitchFamily="34" charset="0"/>
              <a:buChar char="•"/>
              <a:defRPr/>
            </a:pPr>
            <a:r>
              <a:rPr lang="en-US" sz="2400" b="0" dirty="0">
                <a:latin typeface="+mn-lt"/>
              </a:rPr>
              <a:t>The fibres used in the light guide bundle are generally 30 </a:t>
            </a:r>
            <a:r>
              <a:rPr lang="en-US" sz="2400" b="0" dirty="0" err="1">
                <a:latin typeface="+mn-lt"/>
              </a:rPr>
              <a:t>μm</a:t>
            </a:r>
            <a:r>
              <a:rPr lang="en-US" sz="2400" b="0" dirty="0">
                <a:latin typeface="+mn-lt"/>
              </a:rPr>
              <a:t> in diameter. The </a:t>
            </a:r>
            <a:r>
              <a:rPr lang="en-US" sz="2400" b="0" dirty="0" err="1">
                <a:latin typeface="+mn-lt"/>
              </a:rPr>
              <a:t>fibre</a:t>
            </a:r>
            <a:r>
              <a:rPr lang="en-US" sz="2400" b="0" dirty="0">
                <a:latin typeface="+mn-lt"/>
              </a:rPr>
              <a:t> diameter in the image guide range from 6.5 </a:t>
            </a:r>
            <a:r>
              <a:rPr lang="en-US" sz="2400" b="0" dirty="0" err="1">
                <a:latin typeface="+mn-lt"/>
              </a:rPr>
              <a:t>μm</a:t>
            </a:r>
            <a:r>
              <a:rPr lang="en-US" sz="2400" b="0" dirty="0">
                <a:latin typeface="+mn-lt"/>
              </a:rPr>
              <a:t> to 17 </a:t>
            </a:r>
            <a:r>
              <a:rPr lang="en-US" sz="2400" b="0" dirty="0" err="1">
                <a:latin typeface="+mn-lt"/>
              </a:rPr>
              <a:t>μm</a:t>
            </a:r>
            <a:r>
              <a:rPr lang="en-US" sz="2400" b="0" dirty="0">
                <a:latin typeface="+mn-lt"/>
              </a:rPr>
              <a:t> for better image resolution. </a:t>
            </a:r>
          </a:p>
          <a:p>
            <a:pPr lvl="1" algn="just">
              <a:lnSpc>
                <a:spcPct val="150000"/>
              </a:lnSpc>
              <a:buFont typeface="Arial" pitchFamily="34" charset="0"/>
              <a:buChar char="•"/>
              <a:defRPr/>
            </a:pPr>
            <a:r>
              <a:rPr lang="en-US" sz="2400" b="0" dirty="0">
                <a:latin typeface="+mn-lt"/>
              </a:rPr>
              <a:t>For enhancing image resolution further, an objective lens with a wider field of view and also to magnify the image at the eyepiece is used.</a:t>
            </a:r>
          </a:p>
        </p:txBody>
      </p:sp>
    </p:spTree>
    <p:extLst>
      <p:ext uri="{BB962C8B-B14F-4D97-AF65-F5344CB8AC3E}">
        <p14:creationId xmlns:p14="http://schemas.microsoft.com/office/powerpoint/2010/main" val="3586015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3538538" y="5456238"/>
            <a:ext cx="226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i="1">
                <a:solidFill>
                  <a:srgbClr val="000000"/>
                </a:solidFill>
                <a:latin typeface="Times New Roman" pitchFamily="18" charset="0"/>
              </a:rPr>
              <a:t>Flexible fibrescope.</a:t>
            </a:r>
            <a:endParaRPr lang="en-US" sz="2000"/>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l="5486" t="13716" r="2145" b="8850"/>
          <a:stretch>
            <a:fillRect/>
          </a:stretch>
        </p:blipFill>
        <p:spPr bwMode="auto">
          <a:xfrm>
            <a:off x="46038" y="254000"/>
            <a:ext cx="9034462"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65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698500"/>
            <a:ext cx="8178800" cy="4457700"/>
          </a:xfrm>
          <a:prstGeom prst="rect">
            <a:avLst/>
          </a:prstGeom>
        </p:spPr>
        <p:txBody>
          <a:bodyPr>
            <a:spAutoFit/>
          </a:bodyPr>
          <a:lstStyle/>
          <a:p>
            <a:pPr algn="ctr">
              <a:lnSpc>
                <a:spcPct val="150000"/>
              </a:lnSpc>
              <a:defRPr/>
            </a:pPr>
            <a:r>
              <a:rPr lang="en-US" sz="2400" dirty="0">
                <a:latin typeface="+mn-lt"/>
              </a:rPr>
              <a:t>Chemical aids</a:t>
            </a:r>
          </a:p>
          <a:p>
            <a:pPr algn="just">
              <a:lnSpc>
                <a:spcPct val="150000"/>
              </a:lnSpc>
              <a:buFont typeface="Arial" pitchFamily="34" charset="0"/>
              <a:buChar char="•"/>
              <a:defRPr/>
            </a:pPr>
            <a:r>
              <a:rPr lang="en-US" sz="2400" b="0" dirty="0">
                <a:latin typeface="+mn-lt"/>
              </a:rPr>
              <a:t>In visual testing, chemical techniques are used to clean and enhance the surface of the component to be tested. </a:t>
            </a:r>
          </a:p>
          <a:p>
            <a:pPr algn="just">
              <a:lnSpc>
                <a:spcPct val="150000"/>
              </a:lnSpc>
              <a:buFont typeface="Arial" pitchFamily="34" charset="0"/>
              <a:buChar char="•"/>
              <a:defRPr/>
            </a:pPr>
            <a:r>
              <a:rPr lang="en-US" sz="2400" b="0" dirty="0">
                <a:latin typeface="+mn-lt"/>
              </a:rPr>
              <a:t>Cleaning process removes dirt, grease, rust and mill scale.</a:t>
            </a:r>
          </a:p>
          <a:p>
            <a:pPr algn="just">
              <a:lnSpc>
                <a:spcPct val="150000"/>
              </a:lnSpc>
              <a:buFont typeface="Arial" pitchFamily="34" charset="0"/>
              <a:buChar char="•"/>
              <a:defRPr/>
            </a:pPr>
            <a:r>
              <a:rPr lang="en-US" sz="2400" b="0" dirty="0">
                <a:latin typeface="+mn-lt"/>
              </a:rPr>
              <a:t>Contrast is enhanced by chemical etching.</a:t>
            </a:r>
          </a:p>
          <a:p>
            <a:pPr algn="just">
              <a:lnSpc>
                <a:spcPct val="150000"/>
              </a:lnSpc>
              <a:buFont typeface="Arial" pitchFamily="34" charset="0"/>
              <a:buChar char="•"/>
              <a:defRPr/>
            </a:pPr>
            <a:r>
              <a:rPr lang="en-US" sz="2400" b="0" dirty="0">
                <a:latin typeface="+mn-lt"/>
              </a:rPr>
              <a:t>Macro etching is the use of chemicals to attack material surfaces to improve the visibility of discontinuities for visual inspection at normal and low power magnifications.</a:t>
            </a:r>
          </a:p>
        </p:txBody>
      </p:sp>
    </p:spTree>
    <p:extLst>
      <p:ext uri="{BB962C8B-B14F-4D97-AF65-F5344CB8AC3E}">
        <p14:creationId xmlns:p14="http://schemas.microsoft.com/office/powerpoint/2010/main" val="1483589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9900" y="-50800"/>
            <a:ext cx="8229600" cy="939800"/>
          </a:xfrm>
        </p:spPr>
        <p:txBody>
          <a:bodyPr/>
          <a:lstStyle/>
          <a:p>
            <a:r>
              <a:rPr lang="en-US" sz="3200" smtClean="0"/>
              <a:t>WORK PARAMETERS AND CONDITIONS</a:t>
            </a:r>
          </a:p>
        </p:txBody>
      </p:sp>
      <p:sp>
        <p:nvSpPr>
          <p:cNvPr id="26627" name="Content Placeholder 2"/>
          <p:cNvSpPr>
            <a:spLocks noGrp="1"/>
          </p:cNvSpPr>
          <p:nvPr>
            <p:ph idx="1"/>
          </p:nvPr>
        </p:nvSpPr>
        <p:spPr>
          <a:xfrm>
            <a:off x="63500" y="660400"/>
            <a:ext cx="9080500" cy="5969000"/>
          </a:xfrm>
        </p:spPr>
        <p:txBody>
          <a:bodyPr/>
          <a:lstStyle/>
          <a:p>
            <a:pPr algn="just"/>
            <a:r>
              <a:rPr lang="en-US" sz="2400" smtClean="0"/>
              <a:t>Surface preparation</a:t>
            </a:r>
          </a:p>
          <a:p>
            <a:pPr algn="just"/>
            <a:r>
              <a:rPr lang="en-US" sz="2400" smtClean="0"/>
              <a:t>Observation techniques</a:t>
            </a:r>
          </a:p>
          <a:p>
            <a:pPr lvl="1" algn="just"/>
            <a:r>
              <a:rPr lang="en-US" sz="2400" smtClean="0"/>
              <a:t>Visual angle and distance: </a:t>
            </a:r>
          </a:p>
          <a:p>
            <a:pPr lvl="2" algn="just"/>
            <a:r>
              <a:rPr lang="en-US" sz="2000" smtClean="0"/>
              <a:t>It is general recommendation for operator to be placed at a distance for his eye to be within 600 mm of the test surface at an angle not less than 30 degrees. </a:t>
            </a:r>
          </a:p>
          <a:p>
            <a:pPr lvl="2" algn="just"/>
            <a:r>
              <a:rPr lang="en-US" sz="2000" smtClean="0"/>
              <a:t>The criterion set above is based on the fact that the angle of vision and the distance of the eye from the test surface determine the minimum angular separation of the two points resolvable by the eye as shown in Fig. </a:t>
            </a:r>
          </a:p>
          <a:p>
            <a:pPr lvl="2" algn="just"/>
            <a:r>
              <a:rPr lang="en-US" sz="2000" smtClean="0"/>
              <a:t>This is known as eye’s resolving power.</a:t>
            </a:r>
            <a:endParaRPr lang="en-US" smtClean="0"/>
          </a:p>
          <a:p>
            <a:pPr lvl="1" algn="just"/>
            <a:r>
              <a:rPr lang="en-US" sz="2400" smtClean="0"/>
              <a:t>Illumination</a:t>
            </a:r>
          </a:p>
          <a:p>
            <a:pPr algn="just"/>
            <a:r>
              <a:rPr lang="en-US" sz="2400" smtClean="0"/>
              <a:t>Illumination conditions dependent on type of surface to be examined &amp; expected defects</a:t>
            </a:r>
          </a:p>
          <a:p>
            <a:pPr algn="just"/>
            <a:r>
              <a:rPr lang="en-US" sz="2400" smtClean="0"/>
              <a:t>Evaluation of visual acuity, calibration of the examination using reference samples</a:t>
            </a:r>
          </a:p>
          <a:p>
            <a:pPr algn="just"/>
            <a:r>
              <a:rPr lang="en-US" sz="2400" smtClean="0"/>
              <a:t>Presentation of results to be used in analysis, documentation and filing</a:t>
            </a:r>
          </a:p>
          <a:p>
            <a:pPr lvl="1" algn="just"/>
            <a:endParaRPr lang="en-US" sz="2400" smtClean="0"/>
          </a:p>
          <a:p>
            <a:pPr lvl="2" algn="just"/>
            <a:endParaRPr lang="en-US" sz="2000" smtClean="0"/>
          </a:p>
        </p:txBody>
      </p:sp>
    </p:spTree>
    <p:extLst>
      <p:ext uri="{BB962C8B-B14F-4D97-AF65-F5344CB8AC3E}">
        <p14:creationId xmlns:p14="http://schemas.microsoft.com/office/powerpoint/2010/main" val="1994291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l="19530" t="31580" r="16942" b="10048"/>
          <a:stretch>
            <a:fillRect/>
          </a:stretch>
        </p:blipFill>
        <p:spPr bwMode="auto">
          <a:xfrm>
            <a:off x="195263" y="1079500"/>
            <a:ext cx="819308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p:cNvSpPr>
            <a:spLocks noChangeArrowheads="1"/>
          </p:cNvSpPr>
          <p:nvPr/>
        </p:nvSpPr>
        <p:spPr bwMode="auto">
          <a:xfrm>
            <a:off x="2589213" y="4503738"/>
            <a:ext cx="4092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t>Minimum angle for typical visual testing</a:t>
            </a:r>
            <a:endParaRPr lang="en-US"/>
          </a:p>
        </p:txBody>
      </p:sp>
    </p:spTree>
    <p:extLst>
      <p:ext uri="{BB962C8B-B14F-4D97-AF65-F5344CB8AC3E}">
        <p14:creationId xmlns:p14="http://schemas.microsoft.com/office/powerpoint/2010/main" val="18858787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Limitations of NDT</a:t>
            </a:r>
          </a:p>
        </p:txBody>
      </p:sp>
      <p:sp>
        <p:nvSpPr>
          <p:cNvPr id="11267" name="Content Placeholder 2"/>
          <p:cNvSpPr>
            <a:spLocks noGrp="1"/>
          </p:cNvSpPr>
          <p:nvPr>
            <p:ph idx="1"/>
          </p:nvPr>
        </p:nvSpPr>
        <p:spPr>
          <a:xfrm>
            <a:off x="457200" y="1384300"/>
            <a:ext cx="8229600" cy="4741863"/>
          </a:xfrm>
        </p:spPr>
        <p:txBody>
          <a:bodyPr/>
          <a:lstStyle/>
          <a:p>
            <a:pPr algn="just" eaLnBrk="1" hangingPunct="1">
              <a:lnSpc>
                <a:spcPct val="150000"/>
              </a:lnSpc>
            </a:pPr>
            <a:r>
              <a:rPr lang="en-US" sz="2800" smtClean="0"/>
              <a:t>Measurements are indirect and hence reliability is to be verified.</a:t>
            </a:r>
          </a:p>
          <a:p>
            <a:pPr algn="just" eaLnBrk="1" hangingPunct="1">
              <a:lnSpc>
                <a:spcPct val="150000"/>
              </a:lnSpc>
            </a:pPr>
            <a:r>
              <a:rPr lang="en-US" sz="2800" smtClean="0"/>
              <a:t>Skilled judgment and experience are required to interpret indications.</a:t>
            </a:r>
          </a:p>
          <a:p>
            <a:pPr algn="just" eaLnBrk="1" hangingPunct="1">
              <a:lnSpc>
                <a:spcPct val="150000"/>
              </a:lnSpc>
            </a:pPr>
            <a:r>
              <a:rPr lang="en-US" sz="2800" smtClean="0"/>
              <a:t>Equipments are sometimes’ more costly and complicated.</a:t>
            </a:r>
          </a:p>
        </p:txBody>
      </p:sp>
    </p:spTree>
    <p:extLst>
      <p:ext uri="{BB962C8B-B14F-4D97-AF65-F5344CB8AC3E}">
        <p14:creationId xmlns:p14="http://schemas.microsoft.com/office/powerpoint/2010/main" val="3535714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1"/>
          </p:nvPr>
        </p:nvSpPr>
        <p:spPr>
          <a:xfrm>
            <a:off x="254000" y="1066800"/>
            <a:ext cx="4241800" cy="5359400"/>
          </a:xfrm>
        </p:spPr>
        <p:txBody>
          <a:bodyPr/>
          <a:lstStyle/>
          <a:p>
            <a:pPr marL="228600" indent="-228600" algn="just">
              <a:lnSpc>
                <a:spcPct val="150000"/>
              </a:lnSpc>
              <a:spcBef>
                <a:spcPct val="40000"/>
              </a:spcBef>
            </a:pPr>
            <a:r>
              <a:rPr lang="en-US" sz="2000" smtClean="0"/>
              <a:t>Sliding calipers are a precision refinement of the common rule, which results in greater accuracy of measurements.</a:t>
            </a:r>
          </a:p>
          <a:p>
            <a:pPr marL="228600" indent="-228600" algn="just">
              <a:lnSpc>
                <a:spcPct val="150000"/>
              </a:lnSpc>
              <a:spcBef>
                <a:spcPct val="40000"/>
              </a:spcBef>
            </a:pPr>
            <a:r>
              <a:rPr lang="en-US" sz="2000" smtClean="0"/>
              <a:t>They may incorporate either a dial indicator or digital readout.</a:t>
            </a:r>
          </a:p>
          <a:p>
            <a:pPr marL="228600" indent="-228600" algn="just">
              <a:lnSpc>
                <a:spcPct val="150000"/>
              </a:lnSpc>
              <a:spcBef>
                <a:spcPct val="40000"/>
              </a:spcBef>
            </a:pPr>
            <a:r>
              <a:rPr lang="en-US" sz="2000" smtClean="0"/>
              <a:t>Sliding-type calipers are commonly used to check dimensional tolerances of machined components, wear on components, and fit between components.</a:t>
            </a:r>
          </a:p>
        </p:txBody>
      </p:sp>
      <p:pic>
        <p:nvPicPr>
          <p:cNvPr id="22532" name="Picture 4" descr="DSC01887"/>
          <p:cNvPicPr>
            <a:picLocks noGrp="1" noChangeAspect="1" noChangeArrowheads="1"/>
          </p:cNvPicPr>
          <p:nvPr>
            <p:ph sz="quarter" idx="2"/>
          </p:nvPr>
        </p:nvPicPr>
        <p:blipFill>
          <a:blip r:embed="rId2">
            <a:lum bright="18000" contrast="12000"/>
            <a:extLst>
              <a:ext uri="{28A0092B-C50C-407E-A947-70E740481C1C}">
                <a14:useLocalDpi xmlns:a14="http://schemas.microsoft.com/office/drawing/2010/main" val="0"/>
              </a:ext>
            </a:extLst>
          </a:blip>
          <a:srcRect/>
          <a:stretch>
            <a:fillRect/>
          </a:stretch>
        </p:blipFill>
        <p:spPr>
          <a:xfrm>
            <a:off x="4953000" y="3962400"/>
            <a:ext cx="3200400" cy="2185988"/>
          </a:xfrm>
          <a:noFill/>
        </p:spPr>
      </p:pic>
      <p:pic>
        <p:nvPicPr>
          <p:cNvPr id="22534" name="Picture 6" descr="DSC02001"/>
          <p:cNvPicPr>
            <a:picLocks noGrp="1" noChangeAspect="1" noChangeArrowheads="1"/>
          </p:cNvPicPr>
          <p:nvPr>
            <p:ph sz="quarter" idx="3"/>
          </p:nvPr>
        </p:nvPicPr>
        <p:blipFill>
          <a:blip r:embed="rId3">
            <a:lum bright="18000" contrast="12000"/>
            <a:extLst>
              <a:ext uri="{28A0092B-C50C-407E-A947-70E740481C1C}">
                <a14:useLocalDpi xmlns:a14="http://schemas.microsoft.com/office/drawing/2010/main" val="0"/>
              </a:ext>
            </a:extLst>
          </a:blip>
          <a:srcRect/>
          <a:stretch>
            <a:fillRect/>
          </a:stretch>
        </p:blipFill>
        <p:spPr>
          <a:xfrm>
            <a:off x="4953000" y="1676400"/>
            <a:ext cx="3200400" cy="2187575"/>
          </a:xfrm>
          <a:noFill/>
        </p:spPr>
      </p:pic>
      <p:sp>
        <p:nvSpPr>
          <p:cNvPr id="22536" name="Rectangle 8"/>
          <p:cNvSpPr>
            <a:spLocks noChangeArrowheads="1"/>
          </p:cNvSpPr>
          <p:nvPr/>
        </p:nvSpPr>
        <p:spPr bwMode="auto">
          <a:xfrm>
            <a:off x="0" y="0"/>
            <a:ext cx="9144000" cy="1143000"/>
          </a:xfrm>
          <a:prstGeom prst="rect">
            <a:avLst/>
          </a:prstGeom>
          <a:noFill/>
          <a:ln w="9525">
            <a:noFill/>
            <a:miter lim="800000"/>
            <a:headEnd/>
            <a:tailEnd/>
          </a:ln>
          <a:effectLst/>
        </p:spPr>
        <p:txBody>
          <a:bodyPr anchor="ctr"/>
          <a:lstStyle/>
          <a:p>
            <a:pPr algn="ctr">
              <a:lnSpc>
                <a:spcPct val="85000"/>
              </a:lnSpc>
              <a:defRPr/>
            </a:pPr>
            <a:r>
              <a:rPr lang="en-US" sz="4000" b="0" dirty="0">
                <a:latin typeface="+mn-lt"/>
              </a:rPr>
              <a:t>Equipment – </a:t>
            </a:r>
            <a:br>
              <a:rPr lang="en-US" sz="4000" b="0" dirty="0">
                <a:latin typeface="+mn-lt"/>
              </a:rPr>
            </a:br>
            <a:r>
              <a:rPr lang="en-US" sz="4000" b="0" dirty="0">
                <a:latin typeface="+mn-lt"/>
              </a:rPr>
              <a:t>Precision Measurements</a:t>
            </a:r>
          </a:p>
        </p:txBody>
      </p:sp>
    </p:spTree>
    <p:extLst>
      <p:ext uri="{BB962C8B-B14F-4D97-AF65-F5344CB8AC3E}">
        <p14:creationId xmlns:p14="http://schemas.microsoft.com/office/powerpoint/2010/main" val="1686091368"/>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strips(downRight)">
                                      <p:cBhvr>
                                        <p:cTn id="7" dur="500"/>
                                        <p:tgtEl>
                                          <p:spTgt spid="22531">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strips(downRight)">
                                      <p:cBhvr>
                                        <p:cTn id="11" dur="500"/>
                                        <p:tgtEl>
                                          <p:spTgt spid="22531">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strips(downRight)">
                                      <p:cBhvr>
                                        <p:cTn id="15" dur="500"/>
                                        <p:tgtEl>
                                          <p:spTgt spid="22531">
                                            <p:txEl>
                                              <p:pRg st="2" end="2"/>
                                            </p:txEl>
                                          </p:spTgt>
                                        </p:tgtEl>
                                      </p:cBhvr>
                                    </p:animEffect>
                                  </p:childTnLst>
                                </p:cTn>
                              </p:par>
                            </p:childTnLst>
                          </p:cTn>
                        </p:par>
                        <p:par>
                          <p:cTn id="16" fill="hold" nodeType="afterGroup">
                            <p:stCondLst>
                              <p:cond delay="1500"/>
                            </p:stCondLst>
                            <p:childTnLst>
                              <p:par>
                                <p:cTn id="17" presetID="12" presetClass="entr" presetSubtype="4" fill="hold" nodeType="afterEffect">
                                  <p:stCondLst>
                                    <p:cond delay="0"/>
                                  </p:stCondLst>
                                  <p:childTnLst>
                                    <p:set>
                                      <p:cBhvr>
                                        <p:cTn id="18" dur="1" fill="hold">
                                          <p:stCondLst>
                                            <p:cond delay="0"/>
                                          </p:stCondLst>
                                        </p:cTn>
                                        <p:tgtEl>
                                          <p:spTgt spid="22534"/>
                                        </p:tgtEl>
                                        <p:attrNameLst>
                                          <p:attrName>style.visibility</p:attrName>
                                        </p:attrNameLst>
                                      </p:cBhvr>
                                      <p:to>
                                        <p:strVal val="visible"/>
                                      </p:to>
                                    </p:set>
                                    <p:animEffect transition="in" filter="slide(fromBottom)">
                                      <p:cBhvr>
                                        <p:cTn id="19" dur="500"/>
                                        <p:tgtEl>
                                          <p:spTgt spid="22534"/>
                                        </p:tgtEl>
                                      </p:cBhvr>
                                    </p:animEffect>
                                  </p:childTnLst>
                                </p:cTn>
                              </p:par>
                              <p:par>
                                <p:cTn id="20" presetID="12" presetClass="entr" presetSubtype="1" fill="hold" nodeType="withEffect">
                                  <p:stCondLst>
                                    <p:cond delay="0"/>
                                  </p:stCondLst>
                                  <p:childTnLst>
                                    <p:set>
                                      <p:cBhvr>
                                        <p:cTn id="21" dur="1" fill="hold">
                                          <p:stCondLst>
                                            <p:cond delay="0"/>
                                          </p:stCondLst>
                                        </p:cTn>
                                        <p:tgtEl>
                                          <p:spTgt spid="22532"/>
                                        </p:tgtEl>
                                        <p:attrNameLst>
                                          <p:attrName>style.visibility</p:attrName>
                                        </p:attrNameLst>
                                      </p:cBhvr>
                                      <p:to>
                                        <p:strVal val="visible"/>
                                      </p:to>
                                    </p:set>
                                    <p:animEffect transition="in" filter="slide(fromTop)">
                                      <p:cBhvr>
                                        <p:cTn id="22"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81000"/>
            <a:ext cx="8686800" cy="584200"/>
          </a:xfrm>
        </p:spPr>
        <p:txBody>
          <a:bodyPr/>
          <a:lstStyle/>
          <a:p>
            <a:pPr>
              <a:lnSpc>
                <a:spcPct val="85000"/>
              </a:lnSpc>
            </a:pPr>
            <a:r>
              <a:rPr lang="en-US" smtClean="0"/>
              <a:t>Equipment – </a:t>
            </a:r>
            <a:br>
              <a:rPr lang="en-US" smtClean="0"/>
            </a:br>
            <a:r>
              <a:rPr lang="en-US" smtClean="0"/>
              <a:t>Precision Measurements</a:t>
            </a:r>
          </a:p>
        </p:txBody>
      </p:sp>
      <p:sp>
        <p:nvSpPr>
          <p:cNvPr id="46083" name="Rectangle 3"/>
          <p:cNvSpPr>
            <a:spLocks noGrp="1" noChangeArrowheads="1"/>
          </p:cNvSpPr>
          <p:nvPr>
            <p:ph type="body" sz="half" idx="1"/>
          </p:nvPr>
        </p:nvSpPr>
        <p:spPr>
          <a:xfrm>
            <a:off x="254000" y="977900"/>
            <a:ext cx="4038600" cy="4525963"/>
          </a:xfrm>
        </p:spPr>
        <p:txBody>
          <a:bodyPr/>
          <a:lstStyle/>
          <a:p>
            <a:pPr marL="228600" indent="-228600" algn="just">
              <a:lnSpc>
                <a:spcPct val="150000"/>
              </a:lnSpc>
              <a:spcBef>
                <a:spcPct val="40000"/>
              </a:spcBef>
            </a:pPr>
            <a:r>
              <a:rPr lang="en-US" sz="2000" smtClean="0"/>
              <a:t>Micrometers are precise measurement instruments used to make accurate direct readings in contact measurements.</a:t>
            </a:r>
          </a:p>
          <a:p>
            <a:pPr marL="228600" indent="-228600" algn="just">
              <a:lnSpc>
                <a:spcPct val="150000"/>
              </a:lnSpc>
              <a:spcBef>
                <a:spcPct val="40000"/>
              </a:spcBef>
            </a:pPr>
            <a:r>
              <a:rPr lang="en-US" sz="2000" smtClean="0"/>
              <a:t>Micrometers are designed for inside, outside, and depth measurements, and are available in a wide variety of shapes and sizes.</a:t>
            </a:r>
          </a:p>
          <a:p>
            <a:pPr marL="228600" indent="-228600" algn="just">
              <a:lnSpc>
                <a:spcPct val="150000"/>
              </a:lnSpc>
              <a:spcBef>
                <a:spcPct val="40000"/>
              </a:spcBef>
            </a:pPr>
            <a:r>
              <a:rPr lang="en-US" sz="2000" smtClean="0"/>
              <a:t>Micrometers may be either  thousandth inch (.001”) or ten thousandth inch (.0001”) measurement capable.</a:t>
            </a:r>
          </a:p>
          <a:p>
            <a:pPr marL="228600" indent="-228600" algn="just">
              <a:lnSpc>
                <a:spcPct val="150000"/>
              </a:lnSpc>
            </a:pPr>
            <a:endParaRPr lang="en-US" sz="2000" smtClean="0"/>
          </a:p>
        </p:txBody>
      </p:sp>
      <p:pic>
        <p:nvPicPr>
          <p:cNvPr id="46087" name="Picture 7" descr="DSC02000"/>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57800" y="1752600"/>
            <a:ext cx="3049588" cy="2649538"/>
          </a:xfrm>
          <a:noFill/>
        </p:spPr>
      </p:pic>
      <p:pic>
        <p:nvPicPr>
          <p:cNvPr id="46089" name="Picture 9" descr="DSC0195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010400" y="4495800"/>
            <a:ext cx="1828800" cy="1692275"/>
          </a:xfrm>
          <a:noFill/>
        </p:spPr>
      </p:pic>
      <p:pic>
        <p:nvPicPr>
          <p:cNvPr id="46091" name="Picture 11" descr="DSC018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495800"/>
            <a:ext cx="23114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858170"/>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strips(downRight)">
                                      <p:cBhvr>
                                        <p:cTn id="7" dur="500"/>
                                        <p:tgtEl>
                                          <p:spTgt spid="4608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animEffect transition="in" filter="strips(downRight)">
                                      <p:cBhvr>
                                        <p:cTn id="11" dur="500"/>
                                        <p:tgtEl>
                                          <p:spTgt spid="46083">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Effect transition="in" filter="strips(downRight)">
                                      <p:cBhvr>
                                        <p:cTn id="15" dur="500"/>
                                        <p:tgtEl>
                                          <p:spTgt spid="46083">
                                            <p:txEl>
                                              <p:pRg st="2" end="2"/>
                                            </p:txEl>
                                          </p:spTgt>
                                        </p:tgtEl>
                                      </p:cBhvr>
                                    </p:animEffect>
                                  </p:childTnLst>
                                </p:cTn>
                              </p:par>
                            </p:childTnLst>
                          </p:cTn>
                        </p:par>
                        <p:par>
                          <p:cTn id="16" fill="hold" nodeType="afterGroup">
                            <p:stCondLst>
                              <p:cond delay="1500"/>
                            </p:stCondLst>
                            <p:childTnLst>
                              <p:par>
                                <p:cTn id="17" presetID="6" presetClass="entr" presetSubtype="32" fill="hold" nodeType="afterEffect">
                                  <p:stCondLst>
                                    <p:cond delay="0"/>
                                  </p:stCondLst>
                                  <p:childTnLst>
                                    <p:set>
                                      <p:cBhvr>
                                        <p:cTn id="18" dur="1" fill="hold">
                                          <p:stCondLst>
                                            <p:cond delay="0"/>
                                          </p:stCondLst>
                                        </p:cTn>
                                        <p:tgtEl>
                                          <p:spTgt spid="46087"/>
                                        </p:tgtEl>
                                        <p:attrNameLst>
                                          <p:attrName>style.visibility</p:attrName>
                                        </p:attrNameLst>
                                      </p:cBhvr>
                                      <p:to>
                                        <p:strVal val="visible"/>
                                      </p:to>
                                    </p:set>
                                    <p:animEffect transition="in" filter="circle(out)">
                                      <p:cBhvr>
                                        <p:cTn id="19" dur="2000"/>
                                        <p:tgtEl>
                                          <p:spTgt spid="46087"/>
                                        </p:tgtEl>
                                      </p:cBhvr>
                                    </p:animEffect>
                                  </p:childTnLst>
                                </p:cTn>
                              </p:par>
                              <p:par>
                                <p:cTn id="20" presetID="6" presetClass="entr" presetSubtype="32" fill="hold" nodeType="withEffect">
                                  <p:stCondLst>
                                    <p:cond delay="0"/>
                                  </p:stCondLst>
                                  <p:childTnLst>
                                    <p:set>
                                      <p:cBhvr>
                                        <p:cTn id="21" dur="1" fill="hold">
                                          <p:stCondLst>
                                            <p:cond delay="0"/>
                                          </p:stCondLst>
                                        </p:cTn>
                                        <p:tgtEl>
                                          <p:spTgt spid="46091"/>
                                        </p:tgtEl>
                                        <p:attrNameLst>
                                          <p:attrName>style.visibility</p:attrName>
                                        </p:attrNameLst>
                                      </p:cBhvr>
                                      <p:to>
                                        <p:strVal val="visible"/>
                                      </p:to>
                                    </p:set>
                                    <p:animEffect transition="in" filter="circle(out)">
                                      <p:cBhvr>
                                        <p:cTn id="22" dur="2000"/>
                                        <p:tgtEl>
                                          <p:spTgt spid="46091"/>
                                        </p:tgtEl>
                                      </p:cBhvr>
                                    </p:animEffect>
                                  </p:childTnLst>
                                </p:cTn>
                              </p:par>
                              <p:par>
                                <p:cTn id="23" presetID="6" presetClass="entr" presetSubtype="32" fill="hold" nodeType="withEffect">
                                  <p:stCondLst>
                                    <p:cond delay="0"/>
                                  </p:stCondLst>
                                  <p:childTnLst>
                                    <p:set>
                                      <p:cBhvr>
                                        <p:cTn id="24" dur="1" fill="hold">
                                          <p:stCondLst>
                                            <p:cond delay="0"/>
                                          </p:stCondLst>
                                        </p:cTn>
                                        <p:tgtEl>
                                          <p:spTgt spid="46089"/>
                                        </p:tgtEl>
                                        <p:attrNameLst>
                                          <p:attrName>style.visibility</p:attrName>
                                        </p:attrNameLst>
                                      </p:cBhvr>
                                      <p:to>
                                        <p:strVal val="visible"/>
                                      </p:to>
                                    </p:set>
                                    <p:animEffect transition="in" filter="circle(out)">
                                      <p:cBhvr>
                                        <p:cTn id="25" dur="2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sz="half" idx="1"/>
          </p:nvPr>
        </p:nvSpPr>
        <p:spPr>
          <a:xfrm>
            <a:off x="190500" y="1562100"/>
            <a:ext cx="4292600" cy="5118100"/>
          </a:xfrm>
        </p:spPr>
        <p:txBody>
          <a:bodyPr/>
          <a:lstStyle/>
          <a:p>
            <a:pPr algn="just">
              <a:lnSpc>
                <a:spcPct val="150000"/>
              </a:lnSpc>
              <a:spcBef>
                <a:spcPct val="40000"/>
              </a:spcBef>
            </a:pPr>
            <a:r>
              <a:rPr lang="en-US" sz="2000" smtClean="0"/>
              <a:t>Micrometers operate on the principle that a precision made screw with a pitch of forty threads per inch will advance one fortieth of an inch (.025”) with each complete turn.</a:t>
            </a:r>
          </a:p>
          <a:p>
            <a:pPr algn="just">
              <a:lnSpc>
                <a:spcPct val="150000"/>
              </a:lnSpc>
              <a:spcBef>
                <a:spcPct val="40000"/>
              </a:spcBef>
            </a:pPr>
            <a:r>
              <a:rPr lang="en-US" sz="2000" smtClean="0"/>
              <a:t>On a one inch micrometer, the sleeve is marked longitudinally with forty lines to the inch which corresponds to the number of threads on the spindle.</a:t>
            </a:r>
          </a:p>
        </p:txBody>
      </p:sp>
      <p:pic>
        <p:nvPicPr>
          <p:cNvPr id="47108" name="Picture 4" descr="micromete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00575" y="1657350"/>
            <a:ext cx="4191000" cy="2593975"/>
          </a:xfrm>
          <a:noFill/>
        </p:spPr>
      </p:pic>
      <p:pic>
        <p:nvPicPr>
          <p:cNvPr id="47110" name="Picture 6" descr="thimbleSpindl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648200" y="4467225"/>
            <a:ext cx="4114800" cy="1244600"/>
          </a:xfrm>
          <a:noFill/>
        </p:spPr>
      </p:pic>
      <p:sp>
        <p:nvSpPr>
          <p:cNvPr id="30725" name="Rectangle 9"/>
          <p:cNvSpPr>
            <a:spLocks noGrp="1" noChangeArrowheads="1"/>
          </p:cNvSpPr>
          <p:nvPr>
            <p:ph type="title"/>
          </p:nvPr>
        </p:nvSpPr>
        <p:spPr>
          <a:xfrm>
            <a:off x="457200" y="381000"/>
            <a:ext cx="8686800" cy="1143000"/>
          </a:xfrm>
          <a:noFill/>
        </p:spPr>
        <p:txBody>
          <a:bodyPr/>
          <a:lstStyle/>
          <a:p>
            <a:pPr>
              <a:lnSpc>
                <a:spcPct val="85000"/>
              </a:lnSpc>
            </a:pPr>
            <a:r>
              <a:rPr lang="en-US" sz="3200" smtClean="0"/>
              <a:t>Equipment – </a:t>
            </a:r>
            <a:br>
              <a:rPr lang="en-US" sz="3200" smtClean="0"/>
            </a:br>
            <a:r>
              <a:rPr lang="en-US" sz="3200" smtClean="0"/>
              <a:t>Precision Measurements</a:t>
            </a:r>
          </a:p>
        </p:txBody>
      </p:sp>
    </p:spTree>
    <p:extLst>
      <p:ext uri="{BB962C8B-B14F-4D97-AF65-F5344CB8AC3E}">
        <p14:creationId xmlns:p14="http://schemas.microsoft.com/office/powerpoint/2010/main" val="715904565"/>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strips(downRight)">
                                      <p:cBhvr>
                                        <p:cTn id="7" dur="500"/>
                                        <p:tgtEl>
                                          <p:spTgt spid="4710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animEffect transition="in" filter="strips(downRight)">
                                      <p:cBhvr>
                                        <p:cTn id="11" dur="500"/>
                                        <p:tgtEl>
                                          <p:spTgt spid="47107">
                                            <p:txEl>
                                              <p:pRg st="1" end="1"/>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47108"/>
                                        </p:tgtEl>
                                        <p:attrNameLst>
                                          <p:attrName>style.visibility</p:attrName>
                                        </p:attrNameLst>
                                      </p:cBhvr>
                                      <p:to>
                                        <p:strVal val="visible"/>
                                      </p:to>
                                    </p:set>
                                    <p:animEffect transition="in" filter="blinds(horizontal)">
                                      <p:cBhvr>
                                        <p:cTn id="15" dur="500"/>
                                        <p:tgtEl>
                                          <p:spTgt spid="47108"/>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47110"/>
                                        </p:tgtEl>
                                        <p:attrNameLst>
                                          <p:attrName>style.visibility</p:attrName>
                                        </p:attrNameLst>
                                      </p:cBhvr>
                                      <p:to>
                                        <p:strVal val="visible"/>
                                      </p:to>
                                    </p:set>
                                    <p:animEffect transition="in" filter="blinds(horizontal)">
                                      <p:cBhvr>
                                        <p:cTn id="19"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sz="half" idx="1"/>
          </p:nvPr>
        </p:nvSpPr>
        <p:spPr>
          <a:xfrm>
            <a:off x="0" y="1397000"/>
            <a:ext cx="4495800" cy="5181600"/>
          </a:xfrm>
        </p:spPr>
        <p:txBody>
          <a:bodyPr/>
          <a:lstStyle/>
          <a:p>
            <a:pPr algn="just">
              <a:lnSpc>
                <a:spcPct val="150000"/>
              </a:lnSpc>
              <a:spcBef>
                <a:spcPct val="40000"/>
              </a:spcBef>
            </a:pPr>
            <a:r>
              <a:rPr lang="en-US" sz="2000" smtClean="0"/>
              <a:t>The reading line on the sleeve is divided into forty equal parts by vertical lines, each designates 1/40</a:t>
            </a:r>
            <a:r>
              <a:rPr lang="en-US" sz="2000" baseline="30000" smtClean="0"/>
              <a:t>th</a:t>
            </a:r>
            <a:r>
              <a:rPr lang="en-US" sz="2000" smtClean="0"/>
              <a:t>” or .025” and every fourth line denotes hundreds of thousandths and is numbered 1 – 0.</a:t>
            </a:r>
          </a:p>
          <a:p>
            <a:pPr algn="just">
              <a:lnSpc>
                <a:spcPct val="150000"/>
              </a:lnSpc>
              <a:spcBef>
                <a:spcPct val="40000"/>
              </a:spcBef>
            </a:pPr>
            <a:r>
              <a:rPr lang="en-US" sz="2000" smtClean="0"/>
              <a:t>The beveled edge of the thimble is divided into twenty five equal parts with each representing .001”, with every line numbered from 0 -24.</a:t>
            </a:r>
          </a:p>
        </p:txBody>
      </p:sp>
      <p:pic>
        <p:nvPicPr>
          <p:cNvPr id="65545" name="Picture 9" descr="reading30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2209800"/>
            <a:ext cx="3714750" cy="2243138"/>
          </a:xfrm>
          <a:noFill/>
        </p:spPr>
      </p:pic>
      <p:sp>
        <p:nvSpPr>
          <p:cNvPr id="31748" name="Rectangle 11"/>
          <p:cNvSpPr>
            <a:spLocks noGrp="1" noChangeArrowheads="1"/>
          </p:cNvSpPr>
          <p:nvPr>
            <p:ph type="title"/>
          </p:nvPr>
        </p:nvSpPr>
        <p:spPr>
          <a:xfrm>
            <a:off x="292100" y="76200"/>
            <a:ext cx="8686800" cy="1143000"/>
          </a:xfrm>
          <a:noFill/>
        </p:spPr>
        <p:txBody>
          <a:bodyPr/>
          <a:lstStyle/>
          <a:p>
            <a:pPr>
              <a:lnSpc>
                <a:spcPct val="85000"/>
              </a:lnSpc>
            </a:pPr>
            <a:r>
              <a:rPr lang="en-US" smtClean="0"/>
              <a:t>Equipment – </a:t>
            </a:r>
            <a:br>
              <a:rPr lang="en-US" smtClean="0"/>
            </a:br>
            <a:r>
              <a:rPr lang="en-US" smtClean="0"/>
              <a:t>Precision Measurements</a:t>
            </a:r>
          </a:p>
        </p:txBody>
      </p:sp>
    </p:spTree>
    <p:extLst>
      <p:ext uri="{BB962C8B-B14F-4D97-AF65-F5344CB8AC3E}">
        <p14:creationId xmlns:p14="http://schemas.microsoft.com/office/powerpoint/2010/main" val="1809393117"/>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strips(downRight)">
                                      <p:cBhvr>
                                        <p:cTn id="7" dur="500"/>
                                        <p:tgtEl>
                                          <p:spTgt spid="6553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animEffect transition="in" filter="strips(downRight)">
                                      <p:cBhvr>
                                        <p:cTn id="11" dur="500"/>
                                        <p:tgtEl>
                                          <p:spTgt spid="65539">
                                            <p:txEl>
                                              <p:pRg st="1" end="1"/>
                                            </p:txEl>
                                          </p:spTgt>
                                        </p:tgtEl>
                                      </p:cBhvr>
                                    </p:animEffect>
                                  </p:childTnLst>
                                </p:cTn>
                              </p:par>
                            </p:childTnLst>
                          </p:cTn>
                        </p:par>
                        <p:par>
                          <p:cTn id="12" fill="hold" nodeType="afterGroup">
                            <p:stCondLst>
                              <p:cond delay="1000"/>
                            </p:stCondLst>
                            <p:childTnLst>
                              <p:par>
                                <p:cTn id="13" presetID="53" presetClass="entr" presetSubtype="0" fill="hold" nodeType="afterEffect">
                                  <p:stCondLst>
                                    <p:cond delay="0"/>
                                  </p:stCondLst>
                                  <p:childTnLst>
                                    <p:set>
                                      <p:cBhvr>
                                        <p:cTn id="14" dur="1" fill="hold">
                                          <p:stCondLst>
                                            <p:cond delay="0"/>
                                          </p:stCondLst>
                                        </p:cTn>
                                        <p:tgtEl>
                                          <p:spTgt spid="65545"/>
                                        </p:tgtEl>
                                        <p:attrNameLst>
                                          <p:attrName>style.visibility</p:attrName>
                                        </p:attrNameLst>
                                      </p:cBhvr>
                                      <p:to>
                                        <p:strVal val="visible"/>
                                      </p:to>
                                    </p:set>
                                    <p:anim calcmode="lin" valueType="num">
                                      <p:cBhvr>
                                        <p:cTn id="15" dur="500" fill="hold"/>
                                        <p:tgtEl>
                                          <p:spTgt spid="65545"/>
                                        </p:tgtEl>
                                        <p:attrNameLst>
                                          <p:attrName>ppt_w</p:attrName>
                                        </p:attrNameLst>
                                      </p:cBhvr>
                                      <p:tavLst>
                                        <p:tav tm="0">
                                          <p:val>
                                            <p:fltVal val="0"/>
                                          </p:val>
                                        </p:tav>
                                        <p:tav tm="100000">
                                          <p:val>
                                            <p:strVal val="#ppt_w"/>
                                          </p:val>
                                        </p:tav>
                                      </p:tavLst>
                                    </p:anim>
                                    <p:anim calcmode="lin" valueType="num">
                                      <p:cBhvr>
                                        <p:cTn id="16" dur="500" fill="hold"/>
                                        <p:tgtEl>
                                          <p:spTgt spid="65545"/>
                                        </p:tgtEl>
                                        <p:attrNameLst>
                                          <p:attrName>ppt_h</p:attrName>
                                        </p:attrNameLst>
                                      </p:cBhvr>
                                      <p:tavLst>
                                        <p:tav tm="0">
                                          <p:val>
                                            <p:fltVal val="0"/>
                                          </p:val>
                                        </p:tav>
                                        <p:tav tm="100000">
                                          <p:val>
                                            <p:strVal val="#ppt_h"/>
                                          </p:val>
                                        </p:tav>
                                      </p:tavLst>
                                    </p:anim>
                                    <p:animEffect transition="in" filter="fade">
                                      <p:cBhvr>
                                        <p:cTn id="17" dur="500"/>
                                        <p:tgtEl>
                                          <p:spTgt spid="65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sz="half" idx="1"/>
          </p:nvPr>
        </p:nvSpPr>
        <p:spPr>
          <a:xfrm>
            <a:off x="0" y="825500"/>
            <a:ext cx="4737100" cy="6032500"/>
          </a:xfrm>
        </p:spPr>
        <p:txBody>
          <a:bodyPr/>
          <a:lstStyle/>
          <a:p>
            <a:pPr marL="0" indent="0" algn="just">
              <a:lnSpc>
                <a:spcPct val="150000"/>
              </a:lnSpc>
              <a:buFontTx/>
              <a:buNone/>
            </a:pPr>
            <a:r>
              <a:rPr lang="en-US" sz="2000" smtClean="0"/>
              <a:t>Example: </a:t>
            </a:r>
          </a:p>
          <a:p>
            <a:pPr marL="342900" lvl="1" indent="-228600" algn="just">
              <a:lnSpc>
                <a:spcPct val="150000"/>
              </a:lnSpc>
              <a:spcBef>
                <a:spcPct val="40000"/>
              </a:spcBef>
            </a:pPr>
            <a:r>
              <a:rPr lang="en-US" sz="2000" smtClean="0"/>
              <a:t>One major division on the sleeve is visible, representing one tenth of an inch.</a:t>
            </a:r>
          </a:p>
          <a:p>
            <a:pPr marL="342900" lvl="1" indent="-228600" algn="just">
              <a:lnSpc>
                <a:spcPct val="150000"/>
              </a:lnSpc>
              <a:spcBef>
                <a:spcPct val="40000"/>
              </a:spcBef>
            </a:pPr>
            <a:r>
              <a:rPr lang="en-US" sz="2000" smtClean="0"/>
              <a:t>Two minor divisions are visible, which each represent an additional 25 thousandths.          </a:t>
            </a:r>
          </a:p>
          <a:p>
            <a:pPr marL="342900" lvl="1" indent="-228600" algn="just">
              <a:lnSpc>
                <a:spcPct val="150000"/>
              </a:lnSpc>
              <a:spcBef>
                <a:spcPct val="40000"/>
              </a:spcBef>
            </a:pPr>
            <a:r>
              <a:rPr lang="en-US" sz="2000" smtClean="0"/>
              <a:t>Line 15 on the thimble coincides with the reading line on the sleeve indicating that fifteen one thousandths of an inch should be added to the measurement.</a:t>
            </a:r>
          </a:p>
          <a:p>
            <a:pPr marL="342900" lvl="1" indent="-228600" algn="just">
              <a:lnSpc>
                <a:spcPct val="150000"/>
              </a:lnSpc>
              <a:spcBef>
                <a:spcPct val="40000"/>
              </a:spcBef>
            </a:pPr>
            <a:r>
              <a:rPr lang="en-US" sz="2000" smtClean="0"/>
              <a:t>By adding all three values, the micrometer reading is obtained.</a:t>
            </a:r>
          </a:p>
        </p:txBody>
      </p:sp>
      <p:pic>
        <p:nvPicPr>
          <p:cNvPr id="66564" name="Picture 4" descr="measuringStee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676400"/>
            <a:ext cx="3657600" cy="2362200"/>
          </a:xfrm>
          <a:noFill/>
        </p:spPr>
      </p:pic>
      <p:sp>
        <p:nvSpPr>
          <p:cNvPr id="32772" name="Rectangle 7"/>
          <p:cNvSpPr>
            <a:spLocks noGrp="1" noChangeArrowheads="1"/>
          </p:cNvSpPr>
          <p:nvPr>
            <p:ph type="title"/>
          </p:nvPr>
        </p:nvSpPr>
        <p:spPr>
          <a:xfrm>
            <a:off x="177800" y="0"/>
            <a:ext cx="8686800" cy="1143000"/>
          </a:xfrm>
          <a:noFill/>
        </p:spPr>
        <p:txBody>
          <a:bodyPr/>
          <a:lstStyle/>
          <a:p>
            <a:pPr>
              <a:lnSpc>
                <a:spcPct val="85000"/>
              </a:lnSpc>
            </a:pPr>
            <a:r>
              <a:rPr lang="en-US" smtClean="0"/>
              <a:t>Equipment – </a:t>
            </a:r>
            <a:br>
              <a:rPr lang="en-US" smtClean="0"/>
            </a:br>
            <a:r>
              <a:rPr lang="en-US" smtClean="0"/>
              <a:t>Precision Measurements</a:t>
            </a:r>
          </a:p>
        </p:txBody>
      </p:sp>
      <p:sp>
        <p:nvSpPr>
          <p:cNvPr id="66569" name="Text Box 9"/>
          <p:cNvSpPr txBox="1">
            <a:spLocks noChangeArrowheads="1"/>
          </p:cNvSpPr>
          <p:nvPr/>
        </p:nvSpPr>
        <p:spPr bwMode="auto">
          <a:xfrm>
            <a:off x="5638800" y="4267200"/>
            <a:ext cx="2667000" cy="1357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b="1">
                <a:solidFill>
                  <a:schemeClr val="tx1"/>
                </a:solidFill>
                <a:latin typeface="Arial" charset="0"/>
              </a:defRPr>
            </a:lvl1pPr>
            <a:lvl2pPr>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lvl="1" algn="r">
              <a:spcBef>
                <a:spcPct val="20000"/>
              </a:spcBef>
            </a:pPr>
            <a:r>
              <a:rPr lang="en-US"/>
              <a:t>0.100”</a:t>
            </a:r>
          </a:p>
          <a:p>
            <a:pPr lvl="1" algn="r">
              <a:spcBef>
                <a:spcPct val="20000"/>
              </a:spcBef>
            </a:pPr>
            <a:r>
              <a:rPr lang="en-US"/>
              <a:t>(2 X 0.025)  0.050”</a:t>
            </a:r>
          </a:p>
          <a:p>
            <a:pPr lvl="1" algn="r">
              <a:spcBef>
                <a:spcPct val="20000"/>
              </a:spcBef>
            </a:pPr>
            <a:r>
              <a:rPr lang="en-US" u="sng"/>
              <a:t>(15 X .001)  0.015”</a:t>
            </a:r>
          </a:p>
          <a:p>
            <a:pPr lvl="1" algn="r">
              <a:spcBef>
                <a:spcPct val="20000"/>
              </a:spcBef>
            </a:pPr>
            <a:r>
              <a:rPr lang="en-US"/>
              <a:t>0.165”</a:t>
            </a:r>
          </a:p>
        </p:txBody>
      </p:sp>
      <p:sp>
        <p:nvSpPr>
          <p:cNvPr id="66570" name="Line 10"/>
          <p:cNvSpPr>
            <a:spLocks noChangeShapeType="1"/>
          </p:cNvSpPr>
          <p:nvPr/>
        </p:nvSpPr>
        <p:spPr bwMode="auto">
          <a:xfrm>
            <a:off x="4495800" y="2819400"/>
            <a:ext cx="2971800" cy="16002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66571" name="Line 11"/>
          <p:cNvSpPr>
            <a:spLocks noChangeShapeType="1"/>
          </p:cNvSpPr>
          <p:nvPr/>
        </p:nvSpPr>
        <p:spPr bwMode="auto">
          <a:xfrm>
            <a:off x="4191000" y="3505200"/>
            <a:ext cx="2057400" cy="12192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66572" name="Line 12"/>
          <p:cNvSpPr>
            <a:spLocks noChangeShapeType="1"/>
          </p:cNvSpPr>
          <p:nvPr/>
        </p:nvSpPr>
        <p:spPr bwMode="auto">
          <a:xfrm>
            <a:off x="4572000" y="4495800"/>
            <a:ext cx="1676400" cy="6096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66573" name="Line 13"/>
          <p:cNvSpPr>
            <a:spLocks noChangeShapeType="1"/>
          </p:cNvSpPr>
          <p:nvPr/>
        </p:nvSpPr>
        <p:spPr bwMode="auto">
          <a:xfrm>
            <a:off x="4495800" y="5257800"/>
            <a:ext cx="2895600" cy="15240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extLst>
      <p:ext uri="{BB962C8B-B14F-4D97-AF65-F5344CB8AC3E}">
        <p14:creationId xmlns:p14="http://schemas.microsoft.com/office/powerpoint/2010/main" val="1799020774"/>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dissolve">
                                      <p:cBhvr>
                                        <p:cTn id="7" dur="500"/>
                                        <p:tgtEl>
                                          <p:spTgt spid="66564"/>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6563">
                                            <p:txEl>
                                              <p:pRg st="0" end="0"/>
                                            </p:txEl>
                                          </p:spTgt>
                                        </p:tgtEl>
                                        <p:attrNameLst>
                                          <p:attrName>style.visibility</p:attrName>
                                        </p:attrNameLst>
                                      </p:cBhvr>
                                      <p:to>
                                        <p:strVal val="visible"/>
                                      </p:to>
                                    </p:set>
                                    <p:animEffect transition="in" filter="strips(downRight)">
                                      <p:cBhvr>
                                        <p:cTn id="11" dur="500"/>
                                        <p:tgtEl>
                                          <p:spTgt spid="66563">
                                            <p:txEl>
                                              <p:pRg st="0" end="0"/>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6563">
                                            <p:txEl>
                                              <p:pRg st="1" end="1"/>
                                            </p:txEl>
                                          </p:spTgt>
                                        </p:tgtEl>
                                        <p:attrNameLst>
                                          <p:attrName>style.visibility</p:attrName>
                                        </p:attrNameLst>
                                      </p:cBhvr>
                                      <p:to>
                                        <p:strVal val="visible"/>
                                      </p:to>
                                    </p:set>
                                    <p:animEffect transition="in" filter="strips(downRight)">
                                      <p:cBhvr>
                                        <p:cTn id="15" dur="500"/>
                                        <p:tgtEl>
                                          <p:spTgt spid="66563">
                                            <p:txEl>
                                              <p:pRg st="1" end="1"/>
                                            </p:txEl>
                                          </p:spTgt>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66569"/>
                                        </p:tgtEl>
                                        <p:attrNameLst>
                                          <p:attrName>style.visibility</p:attrName>
                                        </p:attrNameLst>
                                      </p:cBhvr>
                                      <p:to>
                                        <p:strVal val="visible"/>
                                      </p:to>
                                    </p:set>
                                    <p:animEffect transition="in" filter="slide(fromTop)">
                                      <p:cBhvr>
                                        <p:cTn id="19" dur="500"/>
                                        <p:tgtEl>
                                          <p:spTgt spid="66569"/>
                                        </p:tgtEl>
                                      </p:cBhvr>
                                    </p:animEffect>
                                  </p:childTnLst>
                                </p:cTn>
                              </p:par>
                            </p:childTnLst>
                          </p:cTn>
                        </p:par>
                        <p:par>
                          <p:cTn id="20" fill="hold" nodeType="afterGroup">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66570"/>
                                        </p:tgtEl>
                                        <p:attrNameLst>
                                          <p:attrName>style.visibility</p:attrName>
                                        </p:attrNameLst>
                                      </p:cBhvr>
                                      <p:to>
                                        <p:strVal val="visible"/>
                                      </p:to>
                                    </p:set>
                                    <p:animEffect transition="in" filter="slide(fromLeft)">
                                      <p:cBhvr>
                                        <p:cTn id="23" dur="500"/>
                                        <p:tgtEl>
                                          <p:spTgt spid="66570"/>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66563">
                                            <p:txEl>
                                              <p:pRg st="2" end="2"/>
                                            </p:txEl>
                                          </p:spTgt>
                                        </p:tgtEl>
                                        <p:attrNameLst>
                                          <p:attrName>style.visibility</p:attrName>
                                        </p:attrNameLst>
                                      </p:cBhvr>
                                      <p:to>
                                        <p:strVal val="visible"/>
                                      </p:to>
                                    </p:set>
                                    <p:animEffect transition="in" filter="strips(downRight)">
                                      <p:cBhvr>
                                        <p:cTn id="27" dur="500"/>
                                        <p:tgtEl>
                                          <p:spTgt spid="66563">
                                            <p:txEl>
                                              <p:pRg st="2" end="2"/>
                                            </p:txEl>
                                          </p:spTgt>
                                        </p:tgtEl>
                                      </p:cBhvr>
                                    </p:animEffect>
                                  </p:childTnLst>
                                </p:cTn>
                              </p:par>
                            </p:childTnLst>
                          </p:cTn>
                        </p:par>
                        <p:par>
                          <p:cTn id="28" fill="hold" nodeType="afterGroup">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66571"/>
                                        </p:tgtEl>
                                        <p:attrNameLst>
                                          <p:attrName>style.visibility</p:attrName>
                                        </p:attrNameLst>
                                      </p:cBhvr>
                                      <p:to>
                                        <p:strVal val="visible"/>
                                      </p:to>
                                    </p:set>
                                    <p:animEffect transition="in" filter="slide(fromLeft)">
                                      <p:cBhvr>
                                        <p:cTn id="31" dur="500"/>
                                        <p:tgtEl>
                                          <p:spTgt spid="66571"/>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66563">
                                            <p:txEl>
                                              <p:pRg st="3" end="3"/>
                                            </p:txEl>
                                          </p:spTgt>
                                        </p:tgtEl>
                                        <p:attrNameLst>
                                          <p:attrName>style.visibility</p:attrName>
                                        </p:attrNameLst>
                                      </p:cBhvr>
                                      <p:to>
                                        <p:strVal val="visible"/>
                                      </p:to>
                                    </p:set>
                                    <p:animEffect transition="in" filter="strips(downRight)">
                                      <p:cBhvr>
                                        <p:cTn id="35" dur="500"/>
                                        <p:tgtEl>
                                          <p:spTgt spid="66563">
                                            <p:txEl>
                                              <p:pRg st="3" end="3"/>
                                            </p:txEl>
                                          </p:spTgt>
                                        </p:tgtEl>
                                      </p:cBhvr>
                                    </p:animEffect>
                                  </p:childTnLst>
                                </p:cTn>
                              </p:par>
                            </p:childTnLst>
                          </p:cTn>
                        </p:par>
                        <p:par>
                          <p:cTn id="36" fill="hold" nodeType="afterGroup">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66572"/>
                                        </p:tgtEl>
                                        <p:attrNameLst>
                                          <p:attrName>style.visibility</p:attrName>
                                        </p:attrNameLst>
                                      </p:cBhvr>
                                      <p:to>
                                        <p:strVal val="visible"/>
                                      </p:to>
                                    </p:set>
                                    <p:animEffect transition="in" filter="slide(fromLeft)">
                                      <p:cBhvr>
                                        <p:cTn id="39" dur="500"/>
                                        <p:tgtEl>
                                          <p:spTgt spid="66572"/>
                                        </p:tgtEl>
                                      </p:cBhvr>
                                    </p:animEffect>
                                  </p:childTnLst>
                                </p:cTn>
                              </p:par>
                            </p:childTnLst>
                          </p:cTn>
                        </p:par>
                        <p:par>
                          <p:cTn id="40" fill="hold" nodeType="afterGroup">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66563">
                                            <p:txEl>
                                              <p:pRg st="4" end="4"/>
                                            </p:txEl>
                                          </p:spTgt>
                                        </p:tgtEl>
                                        <p:attrNameLst>
                                          <p:attrName>style.visibility</p:attrName>
                                        </p:attrNameLst>
                                      </p:cBhvr>
                                      <p:to>
                                        <p:strVal val="visible"/>
                                      </p:to>
                                    </p:set>
                                    <p:animEffect transition="in" filter="strips(downRight)">
                                      <p:cBhvr>
                                        <p:cTn id="43" dur="500"/>
                                        <p:tgtEl>
                                          <p:spTgt spid="66563">
                                            <p:txEl>
                                              <p:pRg st="4" end="4"/>
                                            </p:txEl>
                                          </p:spTgt>
                                        </p:tgtEl>
                                      </p:cBhvr>
                                    </p:animEffect>
                                  </p:childTnLst>
                                </p:cTn>
                              </p:par>
                            </p:childTnLst>
                          </p:cTn>
                        </p:par>
                        <p:par>
                          <p:cTn id="44" fill="hold" nodeType="afterGroup">
                            <p:stCondLst>
                              <p:cond delay="5000"/>
                            </p:stCondLst>
                            <p:childTnLst>
                              <p:par>
                                <p:cTn id="45" presetID="12" presetClass="entr" presetSubtype="8" fill="hold" grpId="0" nodeType="afterEffect">
                                  <p:stCondLst>
                                    <p:cond delay="0"/>
                                  </p:stCondLst>
                                  <p:childTnLst>
                                    <p:set>
                                      <p:cBhvr>
                                        <p:cTn id="46" dur="1" fill="hold">
                                          <p:stCondLst>
                                            <p:cond delay="0"/>
                                          </p:stCondLst>
                                        </p:cTn>
                                        <p:tgtEl>
                                          <p:spTgt spid="66573"/>
                                        </p:tgtEl>
                                        <p:attrNameLst>
                                          <p:attrName>style.visibility</p:attrName>
                                        </p:attrNameLst>
                                      </p:cBhvr>
                                      <p:to>
                                        <p:strVal val="visible"/>
                                      </p:to>
                                    </p:set>
                                    <p:animEffect transition="in" filter="slide(fromLeft)">
                                      <p:cBhvr>
                                        <p:cTn id="47" dur="500"/>
                                        <p:tgtEl>
                                          <p:spTgt spid="66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66569" grpId="0" animBg="1"/>
      <p:bldP spid="66570" grpId="0" animBg="1"/>
      <p:bldP spid="66571" grpId="0" animBg="1"/>
      <p:bldP spid="66572" grpId="0" animBg="1"/>
      <p:bldP spid="6657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0"/>
            <a:ext cx="8458200" cy="1143000"/>
          </a:xfrm>
        </p:spPr>
        <p:txBody>
          <a:bodyPr/>
          <a:lstStyle/>
          <a:p>
            <a:r>
              <a:rPr lang="en-US" smtClean="0"/>
              <a:t>Equipment – Transferring Gauges</a:t>
            </a:r>
          </a:p>
        </p:txBody>
      </p:sp>
      <p:sp>
        <p:nvSpPr>
          <p:cNvPr id="25603" name="Rectangle 3"/>
          <p:cNvSpPr>
            <a:spLocks noGrp="1" noChangeArrowheads="1"/>
          </p:cNvSpPr>
          <p:nvPr>
            <p:ph type="body" sz="half" idx="1"/>
          </p:nvPr>
        </p:nvSpPr>
        <p:spPr>
          <a:xfrm>
            <a:off x="457200" y="965200"/>
            <a:ext cx="4038600" cy="4868863"/>
          </a:xfrm>
        </p:spPr>
        <p:txBody>
          <a:bodyPr/>
          <a:lstStyle/>
          <a:p>
            <a:pPr algn="just">
              <a:lnSpc>
                <a:spcPct val="150000"/>
              </a:lnSpc>
              <a:spcBef>
                <a:spcPct val="40000"/>
              </a:spcBef>
            </a:pPr>
            <a:r>
              <a:rPr lang="en-US" sz="2000" smtClean="0"/>
              <a:t>Transfer instruments are used to take measurements which are transferred to direct measurement devices.</a:t>
            </a:r>
          </a:p>
          <a:p>
            <a:pPr algn="just">
              <a:lnSpc>
                <a:spcPct val="150000"/>
              </a:lnSpc>
              <a:spcBef>
                <a:spcPct val="40000"/>
              </a:spcBef>
            </a:pPr>
            <a:r>
              <a:rPr lang="en-US" sz="2000" smtClean="0"/>
              <a:t>They consist of calipers, dividers, telescoping gages and small hole gages.</a:t>
            </a:r>
          </a:p>
        </p:txBody>
      </p:sp>
      <p:pic>
        <p:nvPicPr>
          <p:cNvPr id="25604" name="Picture 4" descr="DSC0193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22863" y="1714500"/>
            <a:ext cx="3449637" cy="2185988"/>
          </a:xfrm>
          <a:noFill/>
        </p:spPr>
      </p:pic>
      <p:pic>
        <p:nvPicPr>
          <p:cNvPr id="25608" name="Picture 8" descr="insideCali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4102100"/>
            <a:ext cx="34861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274096"/>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trips(downRight)">
                                      <p:cBhvr>
                                        <p:cTn id="7" dur="500"/>
                                        <p:tgtEl>
                                          <p:spTgt spid="2560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Effect transition="in" filter="strips(downRight)">
                                      <p:cBhvr>
                                        <p:cTn id="11" dur="500"/>
                                        <p:tgtEl>
                                          <p:spTgt spid="25603">
                                            <p:txEl>
                                              <p:pRg st="1" end="1"/>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5608"/>
                                        </p:tgtEl>
                                        <p:attrNameLst>
                                          <p:attrName>style.visibility</p:attrName>
                                        </p:attrNameLst>
                                      </p:cBhvr>
                                      <p:to>
                                        <p:strVal val="visible"/>
                                      </p:to>
                                    </p:set>
                                    <p:animEffect transition="in" filter="dissolve">
                                      <p:cBhvr>
                                        <p:cTn id="15" dur="500"/>
                                        <p:tgtEl>
                                          <p:spTgt spid="25608"/>
                                        </p:tgtEl>
                                      </p:cBhvr>
                                    </p:animEffect>
                                  </p:childTnLst>
                                </p:cTn>
                              </p:par>
                            </p:childTnLst>
                          </p:cTn>
                        </p:par>
                        <p:par>
                          <p:cTn id="16" fill="hold" nodeType="afterGroup">
                            <p:stCondLst>
                              <p:cond delay="1500"/>
                            </p:stCondLst>
                            <p:childTnLst>
                              <p:par>
                                <p:cTn id="17" presetID="13" presetClass="entr" presetSubtype="32" fill="hold" nodeType="afterEffect">
                                  <p:stCondLst>
                                    <p:cond delay="0"/>
                                  </p:stCondLst>
                                  <p:childTnLst>
                                    <p:set>
                                      <p:cBhvr>
                                        <p:cTn id="18" dur="1" fill="hold">
                                          <p:stCondLst>
                                            <p:cond delay="0"/>
                                          </p:stCondLst>
                                        </p:cTn>
                                        <p:tgtEl>
                                          <p:spTgt spid="25604"/>
                                        </p:tgtEl>
                                        <p:attrNameLst>
                                          <p:attrName>style.visibility</p:attrName>
                                        </p:attrNameLst>
                                      </p:cBhvr>
                                      <p:to>
                                        <p:strVal val="visible"/>
                                      </p:to>
                                    </p:set>
                                    <p:animEffect transition="in" filter="plus(out)">
                                      <p:cBhvr>
                                        <p:cTn id="19"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382000" cy="919162"/>
          </a:xfrm>
        </p:spPr>
        <p:txBody>
          <a:bodyPr/>
          <a:lstStyle/>
          <a:p>
            <a:r>
              <a:rPr lang="en-US" smtClean="0"/>
              <a:t>Equipment – Transferring Gauges</a:t>
            </a:r>
          </a:p>
        </p:txBody>
      </p:sp>
      <p:sp>
        <p:nvSpPr>
          <p:cNvPr id="53251" name="Rectangle 3"/>
          <p:cNvSpPr>
            <a:spLocks noGrp="1" noChangeArrowheads="1"/>
          </p:cNvSpPr>
          <p:nvPr>
            <p:ph type="body" sz="half" idx="1"/>
          </p:nvPr>
        </p:nvSpPr>
        <p:spPr>
          <a:xfrm>
            <a:off x="215900" y="990600"/>
            <a:ext cx="4864100" cy="5135563"/>
          </a:xfrm>
        </p:spPr>
        <p:txBody>
          <a:bodyPr/>
          <a:lstStyle/>
          <a:p>
            <a:pPr marL="228600" indent="-228600" algn="just">
              <a:lnSpc>
                <a:spcPct val="150000"/>
              </a:lnSpc>
              <a:spcBef>
                <a:spcPct val="40000"/>
              </a:spcBef>
            </a:pPr>
            <a:r>
              <a:rPr lang="en-US" sz="2000" smtClean="0"/>
              <a:t>Spring type calipers are available for contact measurements of inside and outside dimensions.</a:t>
            </a:r>
          </a:p>
          <a:p>
            <a:pPr marL="228600" indent="-228600" algn="just">
              <a:lnSpc>
                <a:spcPct val="150000"/>
              </a:lnSpc>
              <a:spcBef>
                <a:spcPct val="40000"/>
              </a:spcBef>
            </a:pPr>
            <a:r>
              <a:rPr lang="en-US" sz="2000" smtClean="0"/>
              <a:t>They are useful for measuring distances between and over surfaces.</a:t>
            </a:r>
          </a:p>
          <a:p>
            <a:pPr marL="228600" indent="-228600" algn="just">
              <a:lnSpc>
                <a:spcPct val="150000"/>
              </a:lnSpc>
              <a:spcBef>
                <a:spcPct val="40000"/>
              </a:spcBef>
            </a:pPr>
            <a:r>
              <a:rPr lang="en-US" sz="2000" smtClean="0"/>
              <a:t>They are commonly used to transfer dimensions or sizes between the work piece and standard measuring devices, such as graduated rules.</a:t>
            </a:r>
          </a:p>
          <a:p>
            <a:pPr marL="228600" indent="-228600" algn="just">
              <a:lnSpc>
                <a:spcPct val="150000"/>
              </a:lnSpc>
              <a:spcBef>
                <a:spcPct val="40000"/>
              </a:spcBef>
            </a:pPr>
            <a:r>
              <a:rPr lang="en-US" sz="2000" smtClean="0"/>
              <a:t>The size of a linear or rounded indication of a discontinuity may be measured with dividers.</a:t>
            </a:r>
          </a:p>
        </p:txBody>
      </p:sp>
      <p:pic>
        <p:nvPicPr>
          <p:cNvPr id="53254" name="Picture 6" descr="DSC01997"/>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257800" y="1676400"/>
            <a:ext cx="2895600" cy="2187575"/>
          </a:xfrm>
          <a:noFill/>
        </p:spPr>
      </p:pic>
      <p:pic>
        <p:nvPicPr>
          <p:cNvPr id="53257" name="Picture 9" descr="DSC0199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57800" y="3962400"/>
            <a:ext cx="2895600" cy="2617788"/>
          </a:xfrm>
          <a:noFill/>
        </p:spPr>
      </p:pic>
    </p:spTree>
    <p:extLst>
      <p:ext uri="{BB962C8B-B14F-4D97-AF65-F5344CB8AC3E}">
        <p14:creationId xmlns:p14="http://schemas.microsoft.com/office/powerpoint/2010/main" val="3127596876"/>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strips(downRight)">
                                      <p:cBhvr>
                                        <p:cTn id="7" dur="500"/>
                                        <p:tgtEl>
                                          <p:spTgt spid="53251">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animEffect transition="in" filter="strips(downRight)">
                                      <p:cBhvr>
                                        <p:cTn id="11" dur="500"/>
                                        <p:tgtEl>
                                          <p:spTgt spid="53251">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animEffect transition="in" filter="strips(downRight)">
                                      <p:cBhvr>
                                        <p:cTn id="15" dur="500"/>
                                        <p:tgtEl>
                                          <p:spTgt spid="53251">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animEffect transition="in" filter="strips(downRight)">
                                      <p:cBhvr>
                                        <p:cTn id="19" dur="500"/>
                                        <p:tgtEl>
                                          <p:spTgt spid="53251">
                                            <p:txEl>
                                              <p:pRg st="3" end="3"/>
                                            </p:txEl>
                                          </p:spTgt>
                                        </p:tgtEl>
                                      </p:cBhvr>
                                    </p:animEffect>
                                  </p:childTnLst>
                                </p:cTn>
                              </p:par>
                            </p:childTnLst>
                          </p:cTn>
                        </p:par>
                        <p:par>
                          <p:cTn id="20" fill="hold" nodeType="afterGroup">
                            <p:stCondLst>
                              <p:cond delay="2000"/>
                            </p:stCondLst>
                            <p:childTnLst>
                              <p:par>
                                <p:cTn id="21" presetID="12" presetClass="entr" presetSubtype="4" fill="hold" nodeType="after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slide(fromBottom)">
                                      <p:cBhvr>
                                        <p:cTn id="23" dur="500"/>
                                        <p:tgtEl>
                                          <p:spTgt spid="53254"/>
                                        </p:tgtEl>
                                      </p:cBhvr>
                                    </p:animEffect>
                                  </p:childTnLst>
                                </p:cTn>
                              </p:par>
                              <p:par>
                                <p:cTn id="24" presetID="12" presetClass="entr" presetSubtype="4" fill="hold" nodeType="withEffect">
                                  <p:stCondLst>
                                    <p:cond delay="0"/>
                                  </p:stCondLst>
                                  <p:childTnLst>
                                    <p:set>
                                      <p:cBhvr>
                                        <p:cTn id="25" dur="1" fill="hold">
                                          <p:stCondLst>
                                            <p:cond delay="0"/>
                                          </p:stCondLst>
                                        </p:cTn>
                                        <p:tgtEl>
                                          <p:spTgt spid="53257"/>
                                        </p:tgtEl>
                                        <p:attrNameLst>
                                          <p:attrName>style.visibility</p:attrName>
                                        </p:attrNameLst>
                                      </p:cBhvr>
                                      <p:to>
                                        <p:strVal val="visible"/>
                                      </p:to>
                                    </p:set>
                                    <p:animEffect transition="in" filter="slide(fromBottom)">
                                      <p:cBhvr>
                                        <p:cTn id="26" dur="5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382000" cy="1143000"/>
          </a:xfrm>
        </p:spPr>
        <p:txBody>
          <a:bodyPr/>
          <a:lstStyle/>
          <a:p>
            <a:r>
              <a:rPr lang="en-US" smtClean="0"/>
              <a:t>Equipment – Transferring Gauges</a:t>
            </a:r>
          </a:p>
        </p:txBody>
      </p:sp>
      <p:sp>
        <p:nvSpPr>
          <p:cNvPr id="43016" name="Rectangle 8"/>
          <p:cNvSpPr>
            <a:spLocks noGrp="1" noChangeArrowheads="1"/>
          </p:cNvSpPr>
          <p:nvPr>
            <p:ph type="body" idx="1"/>
          </p:nvPr>
        </p:nvSpPr>
        <p:spPr>
          <a:xfrm>
            <a:off x="0" y="1117600"/>
            <a:ext cx="9144000" cy="1676400"/>
          </a:xfrm>
        </p:spPr>
        <p:txBody>
          <a:bodyPr/>
          <a:lstStyle/>
          <a:p>
            <a:pPr marL="228600" indent="-228600" algn="just">
              <a:lnSpc>
                <a:spcPct val="150000"/>
              </a:lnSpc>
              <a:spcBef>
                <a:spcPct val="40000"/>
              </a:spcBef>
            </a:pPr>
            <a:r>
              <a:rPr lang="en-US" sz="2000" smtClean="0"/>
              <a:t>Small hole gages are a type of transfer instrument used to measure small holes or slots.</a:t>
            </a:r>
          </a:p>
          <a:p>
            <a:pPr marL="228600" indent="-228600" algn="just">
              <a:lnSpc>
                <a:spcPct val="150000"/>
              </a:lnSpc>
              <a:spcBef>
                <a:spcPct val="40000"/>
              </a:spcBef>
            </a:pPr>
            <a:r>
              <a:rPr lang="en-US" sz="2000" smtClean="0"/>
              <a:t>They are generally supplied in sets with a range of 1/8” - 1/2”.</a:t>
            </a:r>
          </a:p>
          <a:p>
            <a:pPr marL="228600" indent="-228600" algn="just">
              <a:lnSpc>
                <a:spcPct val="150000"/>
              </a:lnSpc>
              <a:spcBef>
                <a:spcPct val="40000"/>
              </a:spcBef>
            </a:pPr>
            <a:r>
              <a:rPr lang="en-US" sz="2000" smtClean="0"/>
              <a:t>The actual measurement is determined by transferring a properly adjusted gage to a micrometer.</a:t>
            </a:r>
          </a:p>
          <a:p>
            <a:pPr marL="228600" indent="-228600" algn="just">
              <a:lnSpc>
                <a:spcPct val="150000"/>
              </a:lnSpc>
              <a:spcBef>
                <a:spcPct val="40000"/>
              </a:spcBef>
              <a:buFontTx/>
              <a:buNone/>
            </a:pPr>
            <a:endParaRPr lang="en-US" sz="2000" smtClean="0"/>
          </a:p>
        </p:txBody>
      </p:sp>
      <p:pic>
        <p:nvPicPr>
          <p:cNvPr id="43012" name="Picture 4" descr="DSC0194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143000" y="3683000"/>
            <a:ext cx="2771775" cy="3048000"/>
          </a:xfrm>
          <a:noFill/>
        </p:spPr>
      </p:pic>
      <p:pic>
        <p:nvPicPr>
          <p:cNvPr id="43014" name="Picture 6" descr="DSC0194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267200" y="3784600"/>
            <a:ext cx="3505200" cy="2982913"/>
          </a:xfrm>
          <a:noFill/>
        </p:spPr>
      </p:pic>
    </p:spTree>
    <p:extLst>
      <p:ext uri="{BB962C8B-B14F-4D97-AF65-F5344CB8AC3E}">
        <p14:creationId xmlns:p14="http://schemas.microsoft.com/office/powerpoint/2010/main" val="2060830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3016">
                                            <p:txEl>
                                              <p:pRg st="0" end="0"/>
                                            </p:txEl>
                                          </p:spTgt>
                                        </p:tgtEl>
                                        <p:attrNameLst>
                                          <p:attrName>style.visibility</p:attrName>
                                        </p:attrNameLst>
                                      </p:cBhvr>
                                      <p:to>
                                        <p:strVal val="visible"/>
                                      </p:to>
                                    </p:set>
                                    <p:animEffect transition="in" filter="strips(downRight)">
                                      <p:cBhvr>
                                        <p:cTn id="7" dur="500"/>
                                        <p:tgtEl>
                                          <p:spTgt spid="43016">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43016">
                                            <p:txEl>
                                              <p:pRg st="1" end="1"/>
                                            </p:txEl>
                                          </p:spTgt>
                                        </p:tgtEl>
                                        <p:attrNameLst>
                                          <p:attrName>style.visibility</p:attrName>
                                        </p:attrNameLst>
                                      </p:cBhvr>
                                      <p:to>
                                        <p:strVal val="visible"/>
                                      </p:to>
                                    </p:set>
                                    <p:animEffect transition="in" filter="strips(downRight)">
                                      <p:cBhvr>
                                        <p:cTn id="11" dur="500"/>
                                        <p:tgtEl>
                                          <p:spTgt spid="43016">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3016">
                                            <p:txEl>
                                              <p:pRg st="2" end="2"/>
                                            </p:txEl>
                                          </p:spTgt>
                                        </p:tgtEl>
                                        <p:attrNameLst>
                                          <p:attrName>style.visibility</p:attrName>
                                        </p:attrNameLst>
                                      </p:cBhvr>
                                      <p:to>
                                        <p:strVal val="visible"/>
                                      </p:to>
                                    </p:set>
                                    <p:animEffect transition="in" filter="strips(downRight)">
                                      <p:cBhvr>
                                        <p:cTn id="15" dur="500"/>
                                        <p:tgtEl>
                                          <p:spTgt spid="43016">
                                            <p:txEl>
                                              <p:pRg st="2" end="2"/>
                                            </p:txEl>
                                          </p:spTgt>
                                        </p:tgtEl>
                                      </p:cBhvr>
                                    </p:animEffect>
                                  </p:childTnLst>
                                </p:cTn>
                              </p:par>
                            </p:childTnLst>
                          </p:cTn>
                        </p:par>
                        <p:par>
                          <p:cTn id="16" fill="hold" nodeType="afterGroup">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012"/>
                                        </p:tgtEl>
                                        <p:attrNameLst>
                                          <p:attrName>style.visibility</p:attrName>
                                        </p:attrNameLst>
                                      </p:cBhvr>
                                      <p:to>
                                        <p:strVal val="visible"/>
                                      </p:to>
                                    </p:set>
                                    <p:animEffect transition="in" filter="slide(fromLeft)">
                                      <p:cBhvr>
                                        <p:cTn id="19" dur="500"/>
                                        <p:tgtEl>
                                          <p:spTgt spid="43012"/>
                                        </p:tgtEl>
                                      </p:cBhvr>
                                    </p:animEffect>
                                  </p:childTnLst>
                                </p:cTn>
                              </p:par>
                            </p:childTnLst>
                          </p:cTn>
                        </p:par>
                        <p:par>
                          <p:cTn id="20" fill="hold" nodeType="afterGroup">
                            <p:stCondLst>
                              <p:cond delay="2000"/>
                            </p:stCondLst>
                            <p:childTnLst>
                              <p:par>
                                <p:cTn id="21" presetID="12" presetClass="entr" presetSubtype="8" fill="hold" nodeType="afterEffect">
                                  <p:stCondLst>
                                    <p:cond delay="0"/>
                                  </p:stCondLst>
                                  <p:childTnLst>
                                    <p:set>
                                      <p:cBhvr>
                                        <p:cTn id="22" dur="1" fill="hold">
                                          <p:stCondLst>
                                            <p:cond delay="0"/>
                                          </p:stCondLst>
                                        </p:cTn>
                                        <p:tgtEl>
                                          <p:spTgt spid="43014"/>
                                        </p:tgtEl>
                                        <p:attrNameLst>
                                          <p:attrName>style.visibility</p:attrName>
                                        </p:attrNameLst>
                                      </p:cBhvr>
                                      <p:to>
                                        <p:strVal val="visible"/>
                                      </p:to>
                                    </p:set>
                                    <p:animEffect transition="in" filter="slide(fromLeft)">
                                      <p:cBhvr>
                                        <p:cTn id="23"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a:xfrm>
            <a:off x="342900" y="0"/>
            <a:ext cx="8382000" cy="1143000"/>
          </a:xfrm>
        </p:spPr>
        <p:txBody>
          <a:bodyPr/>
          <a:lstStyle/>
          <a:p>
            <a:r>
              <a:rPr lang="en-US" smtClean="0"/>
              <a:t>Equipment – Transferring Gauges</a:t>
            </a:r>
          </a:p>
        </p:txBody>
      </p:sp>
      <p:sp>
        <p:nvSpPr>
          <p:cNvPr id="44035" name="Rectangle 3"/>
          <p:cNvSpPr>
            <a:spLocks noGrp="1" noChangeArrowheads="1"/>
          </p:cNvSpPr>
          <p:nvPr>
            <p:ph type="body" sz="half" idx="1"/>
          </p:nvPr>
        </p:nvSpPr>
        <p:spPr>
          <a:xfrm>
            <a:off x="254000" y="1193800"/>
            <a:ext cx="4241800" cy="5422900"/>
          </a:xfrm>
        </p:spPr>
        <p:txBody>
          <a:bodyPr/>
          <a:lstStyle/>
          <a:p>
            <a:pPr marL="228600" indent="-228600" algn="just">
              <a:lnSpc>
                <a:spcPct val="150000"/>
              </a:lnSpc>
              <a:spcBef>
                <a:spcPct val="40000"/>
              </a:spcBef>
            </a:pPr>
            <a:r>
              <a:rPr lang="en-US" sz="2000" smtClean="0"/>
              <a:t>Telescoping gages make inside measurements such as hole diameter and slot width.</a:t>
            </a:r>
          </a:p>
          <a:p>
            <a:pPr marL="228600" indent="-228600" algn="just">
              <a:lnSpc>
                <a:spcPct val="150000"/>
              </a:lnSpc>
              <a:spcBef>
                <a:spcPct val="40000"/>
              </a:spcBef>
            </a:pPr>
            <a:r>
              <a:rPr lang="en-US" sz="2000" smtClean="0"/>
              <a:t>They are designed to be measured by a micrometer after being set to the hole or slot size.</a:t>
            </a:r>
          </a:p>
          <a:p>
            <a:pPr marL="228600" indent="-228600" algn="just">
              <a:lnSpc>
                <a:spcPct val="150000"/>
              </a:lnSpc>
              <a:spcBef>
                <a:spcPct val="40000"/>
              </a:spcBef>
            </a:pPr>
            <a:r>
              <a:rPr lang="en-US" sz="2000" smtClean="0"/>
              <a:t>To make accurate measurements it is important to make sure the telescoping gage is aligned properly in the measuring faces of the micrometer.</a:t>
            </a:r>
          </a:p>
        </p:txBody>
      </p:sp>
      <p:pic>
        <p:nvPicPr>
          <p:cNvPr id="44038" name="Picture 6" descr="DSC01959"/>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00800" y="1295400"/>
            <a:ext cx="2154238" cy="1738313"/>
          </a:xfrm>
          <a:noFill/>
        </p:spPr>
      </p:pic>
      <p:pic>
        <p:nvPicPr>
          <p:cNvPr id="44040" name="Picture 8" descr="DSC01960"/>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72000" y="3200400"/>
            <a:ext cx="1836738" cy="2209800"/>
          </a:xfrm>
          <a:noFill/>
        </p:spPr>
      </p:pic>
      <p:pic>
        <p:nvPicPr>
          <p:cNvPr id="36870" name="Picture 11" descr="DSC023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250" y="4110038"/>
            <a:ext cx="218281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065823"/>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strips(downRight)">
                                      <p:cBhvr>
                                        <p:cTn id="7" dur="500"/>
                                        <p:tgtEl>
                                          <p:spTgt spid="44035">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strips(downRight)">
                                      <p:cBhvr>
                                        <p:cTn id="11" dur="500"/>
                                        <p:tgtEl>
                                          <p:spTgt spid="44035">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Effect transition="in" filter="strips(downRight)">
                                      <p:cBhvr>
                                        <p:cTn id="15" dur="500"/>
                                        <p:tgtEl>
                                          <p:spTgt spid="44035">
                                            <p:txEl>
                                              <p:pRg st="2" end="2"/>
                                            </p:txEl>
                                          </p:spTgt>
                                        </p:tgtEl>
                                      </p:cBhvr>
                                    </p:animEffect>
                                  </p:childTnLst>
                                </p:cTn>
                              </p:par>
                            </p:childTnLst>
                          </p:cTn>
                        </p:par>
                        <p:par>
                          <p:cTn id="16" fill="hold" nodeType="afterGroup">
                            <p:stCondLst>
                              <p:cond delay="1500"/>
                            </p:stCondLst>
                            <p:childTnLst>
                              <p:par>
                                <p:cTn id="17" presetID="18" presetClass="entr" presetSubtype="3" fill="hold" nodeType="afterEffect">
                                  <p:stCondLst>
                                    <p:cond delay="0"/>
                                  </p:stCondLst>
                                  <p:childTnLst>
                                    <p:set>
                                      <p:cBhvr>
                                        <p:cTn id="18" dur="1" fill="hold">
                                          <p:stCondLst>
                                            <p:cond delay="0"/>
                                          </p:stCondLst>
                                        </p:cTn>
                                        <p:tgtEl>
                                          <p:spTgt spid="44038"/>
                                        </p:tgtEl>
                                        <p:attrNameLst>
                                          <p:attrName>style.visibility</p:attrName>
                                        </p:attrNameLst>
                                      </p:cBhvr>
                                      <p:to>
                                        <p:strVal val="visible"/>
                                      </p:to>
                                    </p:set>
                                    <p:animEffect transition="in" filter="strips(upRight)">
                                      <p:cBhvr>
                                        <p:cTn id="19" dur="2000"/>
                                        <p:tgtEl>
                                          <p:spTgt spid="44038"/>
                                        </p:tgtEl>
                                      </p:cBhvr>
                                    </p:animEffect>
                                  </p:childTnLst>
                                </p:cTn>
                              </p:par>
                              <p:par>
                                <p:cTn id="20" presetID="18" presetClass="entr" presetSubtype="12" fill="hold" nodeType="withEffect">
                                  <p:stCondLst>
                                    <p:cond delay="0"/>
                                  </p:stCondLst>
                                  <p:childTnLst>
                                    <p:set>
                                      <p:cBhvr>
                                        <p:cTn id="21" dur="1" fill="hold">
                                          <p:stCondLst>
                                            <p:cond delay="0"/>
                                          </p:stCondLst>
                                        </p:cTn>
                                        <p:tgtEl>
                                          <p:spTgt spid="44040"/>
                                        </p:tgtEl>
                                        <p:attrNameLst>
                                          <p:attrName>style.visibility</p:attrName>
                                        </p:attrNameLst>
                                      </p:cBhvr>
                                      <p:to>
                                        <p:strVal val="visible"/>
                                      </p:to>
                                    </p:set>
                                    <p:animEffect transition="in" filter="strips(downLeft)">
                                      <p:cBhvr>
                                        <p:cTn id="22" dur="20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458200" cy="1143000"/>
          </a:xfrm>
        </p:spPr>
        <p:txBody>
          <a:bodyPr/>
          <a:lstStyle/>
          <a:p>
            <a:r>
              <a:rPr lang="en-US" smtClean="0"/>
              <a:t>Equipment – Screw Pitch Gage</a:t>
            </a:r>
          </a:p>
        </p:txBody>
      </p:sp>
      <p:sp>
        <p:nvSpPr>
          <p:cNvPr id="105475" name="Rectangle 3"/>
          <p:cNvSpPr>
            <a:spLocks noGrp="1" noChangeArrowheads="1"/>
          </p:cNvSpPr>
          <p:nvPr>
            <p:ph type="body" sz="half" idx="1"/>
          </p:nvPr>
        </p:nvSpPr>
        <p:spPr>
          <a:xfrm>
            <a:off x="457200" y="1676400"/>
            <a:ext cx="4038600" cy="4525963"/>
          </a:xfrm>
        </p:spPr>
        <p:txBody>
          <a:bodyPr/>
          <a:lstStyle/>
          <a:p>
            <a:pPr marL="228600" indent="-228600" algn="just">
              <a:lnSpc>
                <a:spcPct val="150000"/>
              </a:lnSpc>
              <a:spcBef>
                <a:spcPct val="40000"/>
              </a:spcBef>
            </a:pPr>
            <a:r>
              <a:rPr lang="en-US" sz="2000" smtClean="0"/>
              <a:t>The screw pitch gage is a basic visual aid for checking the number of threads per inch and rough inaccuracies of threads.</a:t>
            </a:r>
          </a:p>
          <a:p>
            <a:pPr marL="228600" indent="-228600" algn="just">
              <a:lnSpc>
                <a:spcPct val="150000"/>
              </a:lnSpc>
              <a:spcBef>
                <a:spcPct val="40000"/>
              </a:spcBef>
            </a:pPr>
            <a:r>
              <a:rPr lang="en-US" sz="2000" smtClean="0"/>
              <a:t>The gage consists of a steel case with a number of folding leaves at each end.</a:t>
            </a:r>
          </a:p>
          <a:p>
            <a:pPr marL="228600" indent="-228600" algn="just">
              <a:lnSpc>
                <a:spcPct val="150000"/>
              </a:lnSpc>
              <a:spcBef>
                <a:spcPct val="40000"/>
              </a:spcBef>
            </a:pPr>
            <a:r>
              <a:rPr lang="en-US" sz="2000" smtClean="0"/>
              <a:t>Each leaf is number and contains teeth corresponding to a specific thread pitch</a:t>
            </a:r>
            <a:r>
              <a:rPr lang="en-US" sz="2000" smtClean="0">
                <a:solidFill>
                  <a:srgbClr val="FECE00"/>
                </a:solidFill>
              </a:rPr>
              <a:t>.</a:t>
            </a:r>
          </a:p>
        </p:txBody>
      </p:sp>
      <p:pic>
        <p:nvPicPr>
          <p:cNvPr id="105478" name="Picture 6" descr="DSC02007"/>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257800" y="1600200"/>
            <a:ext cx="2819400" cy="2387600"/>
          </a:xfrm>
          <a:noFill/>
        </p:spPr>
      </p:pic>
      <p:pic>
        <p:nvPicPr>
          <p:cNvPr id="105481" name="Picture 9" descr="DSC02009"/>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57800" y="3962400"/>
            <a:ext cx="2819400" cy="2582863"/>
          </a:xfrm>
          <a:noFill/>
        </p:spPr>
      </p:pic>
    </p:spTree>
    <p:extLst>
      <p:ext uri="{BB962C8B-B14F-4D97-AF65-F5344CB8AC3E}">
        <p14:creationId xmlns:p14="http://schemas.microsoft.com/office/powerpoint/2010/main" val="2573471727"/>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strips(downRight)">
                                      <p:cBhvr>
                                        <p:cTn id="7" dur="500"/>
                                        <p:tgtEl>
                                          <p:spTgt spid="105475">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animEffect transition="in" filter="strips(downRight)">
                                      <p:cBhvr>
                                        <p:cTn id="11" dur="500"/>
                                        <p:tgtEl>
                                          <p:spTgt spid="105475">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animEffect transition="in" filter="strips(downRight)">
                                      <p:cBhvr>
                                        <p:cTn id="15" dur="500"/>
                                        <p:tgtEl>
                                          <p:spTgt spid="105475">
                                            <p:txEl>
                                              <p:pRg st="2" end="2"/>
                                            </p:txEl>
                                          </p:spTgt>
                                        </p:tgtEl>
                                      </p:cBhvr>
                                    </p:animEffect>
                                  </p:childTnLst>
                                </p:cTn>
                              </p:par>
                            </p:childTnLst>
                          </p:cTn>
                        </p:par>
                        <p:par>
                          <p:cTn id="16" fill="hold" nodeType="afterGroup">
                            <p:stCondLst>
                              <p:cond delay="1500"/>
                            </p:stCondLst>
                            <p:childTnLst>
                              <p:par>
                                <p:cTn id="17" presetID="12" presetClass="entr" presetSubtype="1" fill="hold" nodeType="afterEffect">
                                  <p:stCondLst>
                                    <p:cond delay="0"/>
                                  </p:stCondLst>
                                  <p:childTnLst>
                                    <p:set>
                                      <p:cBhvr>
                                        <p:cTn id="18" dur="1" fill="hold">
                                          <p:stCondLst>
                                            <p:cond delay="0"/>
                                          </p:stCondLst>
                                        </p:cTn>
                                        <p:tgtEl>
                                          <p:spTgt spid="105478"/>
                                        </p:tgtEl>
                                        <p:attrNameLst>
                                          <p:attrName>style.visibility</p:attrName>
                                        </p:attrNameLst>
                                      </p:cBhvr>
                                      <p:to>
                                        <p:strVal val="visible"/>
                                      </p:to>
                                    </p:set>
                                    <p:animEffect transition="in" filter="slide(fromTop)">
                                      <p:cBhvr>
                                        <p:cTn id="19" dur="500"/>
                                        <p:tgtEl>
                                          <p:spTgt spid="105478"/>
                                        </p:tgtEl>
                                      </p:cBhvr>
                                    </p:animEffect>
                                  </p:childTnLst>
                                </p:cTn>
                              </p:par>
                            </p:childTnLst>
                          </p:cTn>
                        </p:par>
                        <p:par>
                          <p:cTn id="20" fill="hold" nodeType="afterGroup">
                            <p:stCondLst>
                              <p:cond delay="2000"/>
                            </p:stCondLst>
                            <p:childTnLst>
                              <p:par>
                                <p:cTn id="21" presetID="12" presetClass="entr" presetSubtype="1" fill="hold" nodeType="afterEffect">
                                  <p:stCondLst>
                                    <p:cond delay="0"/>
                                  </p:stCondLst>
                                  <p:childTnLst>
                                    <p:set>
                                      <p:cBhvr>
                                        <p:cTn id="22" dur="1" fill="hold">
                                          <p:stCondLst>
                                            <p:cond delay="0"/>
                                          </p:stCondLst>
                                        </p:cTn>
                                        <p:tgtEl>
                                          <p:spTgt spid="105481"/>
                                        </p:tgtEl>
                                        <p:attrNameLst>
                                          <p:attrName>style.visibility</p:attrName>
                                        </p:attrNameLst>
                                      </p:cBhvr>
                                      <p:to>
                                        <p:strVal val="visible"/>
                                      </p:to>
                                    </p:set>
                                    <p:animEffect transition="in" filter="slide(fromTop)">
                                      <p:cBhvr>
                                        <p:cTn id="23" dur="500"/>
                                        <p:tgtEl>
                                          <p:spTgt spid="105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927100" y="596900"/>
            <a:ext cx="7467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endParaRPr lang="en-US" sz="4800">
              <a:solidFill>
                <a:srgbClr val="FFFF00"/>
              </a:solidFill>
            </a:endParaRPr>
          </a:p>
        </p:txBody>
      </p:sp>
      <p:pic>
        <p:nvPicPr>
          <p:cNvPr id="6163" name="Picture 19" descr="Tap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2544763"/>
            <a:ext cx="2676525"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34" descr="UT-Emily2(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5650" y="2544763"/>
            <a:ext cx="24907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40"/>
          <p:cNvSpPr>
            <a:spLocks noGrp="1" noChangeArrowheads="1"/>
          </p:cNvSpPr>
          <p:nvPr>
            <p:ph type="title"/>
          </p:nvPr>
        </p:nvSpPr>
        <p:spPr/>
        <p:txBody>
          <a:bodyPr/>
          <a:lstStyle/>
          <a:p>
            <a:pPr eaLnBrk="1" hangingPunct="1"/>
            <a:r>
              <a:rPr lang="en-US" smtClean="0">
                <a:solidFill>
                  <a:srgbClr val="000000"/>
                </a:solidFill>
              </a:rPr>
              <a:t>Non-Destructive Testing</a:t>
            </a:r>
          </a:p>
        </p:txBody>
      </p:sp>
      <p:pic>
        <p:nvPicPr>
          <p:cNvPr id="6183" name="Picture 39" descr="LPI Spray3"/>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r="18269"/>
          <a:stretch>
            <a:fillRect/>
          </a:stretch>
        </p:blipFill>
        <p:spPr>
          <a:xfrm>
            <a:off x="954088" y="2540000"/>
            <a:ext cx="2462212" cy="2260600"/>
          </a:xfrm>
          <a:noFill/>
        </p:spPr>
      </p:pic>
    </p:spTree>
    <p:extLst>
      <p:ext uri="{BB962C8B-B14F-4D97-AF65-F5344CB8AC3E}">
        <p14:creationId xmlns:p14="http://schemas.microsoft.com/office/powerpoint/2010/main" val="387172719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6183"/>
                                        </p:tgtEl>
                                        <p:attrNameLst>
                                          <p:attrName>style.visibility</p:attrName>
                                        </p:attrNameLst>
                                      </p:cBhvr>
                                      <p:to>
                                        <p:strVal val="visible"/>
                                      </p:to>
                                    </p:set>
                                    <p:animEffect transition="in" filter="slide(fromLeft)">
                                      <p:cBhvr>
                                        <p:cTn id="7" dur="500"/>
                                        <p:tgtEl>
                                          <p:spTgt spid="6183"/>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6163"/>
                                        </p:tgtEl>
                                        <p:attrNameLst>
                                          <p:attrName>style.visibility</p:attrName>
                                        </p:attrNameLst>
                                      </p:cBhvr>
                                      <p:to>
                                        <p:strVal val="visible"/>
                                      </p:to>
                                    </p:set>
                                    <p:animEffect transition="in" filter="slide(fromLeft)">
                                      <p:cBhvr>
                                        <p:cTn id="11" dur="500"/>
                                        <p:tgtEl>
                                          <p:spTgt spid="6163"/>
                                        </p:tgtEl>
                                      </p:cBhvr>
                                    </p:animEffect>
                                  </p:childTnLst>
                                </p:cTn>
                              </p:par>
                            </p:childTnLst>
                          </p:cTn>
                        </p:par>
                        <p:par>
                          <p:cTn id="12" fill="hold" nodeType="afterGroup">
                            <p:stCondLst>
                              <p:cond delay="1000"/>
                            </p:stCondLst>
                            <p:childTnLst>
                              <p:par>
                                <p:cTn id="13" presetID="12" presetClass="entr" presetSubtype="8" fill="hold" nodeType="afterEffect">
                                  <p:stCondLst>
                                    <p:cond delay="0"/>
                                  </p:stCondLst>
                                  <p:childTnLst>
                                    <p:set>
                                      <p:cBhvr>
                                        <p:cTn id="14" dur="1" fill="hold">
                                          <p:stCondLst>
                                            <p:cond delay="0"/>
                                          </p:stCondLst>
                                        </p:cTn>
                                        <p:tgtEl>
                                          <p:spTgt spid="6178"/>
                                        </p:tgtEl>
                                        <p:attrNameLst>
                                          <p:attrName>style.visibility</p:attrName>
                                        </p:attrNameLst>
                                      </p:cBhvr>
                                      <p:to>
                                        <p:strVal val="visible"/>
                                      </p:to>
                                    </p:set>
                                    <p:animEffect transition="in" filter="slide(fromLeft)">
                                      <p:cBhvr>
                                        <p:cTn id="15" dur="500"/>
                                        <p:tgtEl>
                                          <p:spTgt spid="6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Dimensional</a:t>
            </a:r>
            <a:r>
              <a:rPr lang="en-US" sz="3600" smtClean="0"/>
              <a:t> Conformance</a:t>
            </a:r>
          </a:p>
        </p:txBody>
      </p:sp>
      <p:sp>
        <p:nvSpPr>
          <p:cNvPr id="11267" name="Rectangle 3"/>
          <p:cNvSpPr>
            <a:spLocks noGrp="1" noChangeArrowheads="1"/>
          </p:cNvSpPr>
          <p:nvPr>
            <p:ph type="body" idx="1"/>
          </p:nvPr>
        </p:nvSpPr>
        <p:spPr>
          <a:xfrm>
            <a:off x="457200" y="1600200"/>
            <a:ext cx="8305800" cy="4495800"/>
          </a:xfrm>
        </p:spPr>
        <p:txBody>
          <a:bodyPr/>
          <a:lstStyle/>
          <a:p>
            <a:pPr marL="228600" indent="-228600" algn="just">
              <a:lnSpc>
                <a:spcPct val="150000"/>
              </a:lnSpc>
              <a:spcBef>
                <a:spcPct val="40000"/>
              </a:spcBef>
            </a:pPr>
            <a:r>
              <a:rPr lang="en-US" sz="2400" smtClean="0"/>
              <a:t>Visual inspection is commonly employed for general dimensional conformance, assembly fit, and alignment between components.</a:t>
            </a:r>
          </a:p>
          <a:p>
            <a:pPr marL="228600" indent="-228600" algn="just">
              <a:lnSpc>
                <a:spcPct val="150000"/>
              </a:lnSpc>
              <a:spcBef>
                <a:spcPct val="40000"/>
              </a:spcBef>
            </a:pPr>
            <a:r>
              <a:rPr lang="en-US" sz="2400" smtClean="0"/>
              <a:t>Common applications include determining:</a:t>
            </a:r>
          </a:p>
          <a:p>
            <a:pPr marL="571500" lvl="1" indent="-228600" algn="just">
              <a:lnSpc>
                <a:spcPct val="150000"/>
              </a:lnSpc>
              <a:spcBef>
                <a:spcPct val="40000"/>
              </a:spcBef>
            </a:pPr>
            <a:r>
              <a:rPr lang="en-US" sz="2400" smtClean="0"/>
              <a:t>Weld size and tolerance.</a:t>
            </a:r>
          </a:p>
          <a:p>
            <a:pPr marL="571500" lvl="1" indent="-228600" algn="just">
              <a:lnSpc>
                <a:spcPct val="150000"/>
              </a:lnSpc>
              <a:spcBef>
                <a:spcPct val="40000"/>
              </a:spcBef>
            </a:pPr>
            <a:r>
              <a:rPr lang="en-US" sz="2400" smtClean="0"/>
              <a:t>Component dimensions.</a:t>
            </a:r>
          </a:p>
          <a:p>
            <a:pPr marL="571500" lvl="1" indent="-228600" algn="just">
              <a:lnSpc>
                <a:spcPct val="150000"/>
              </a:lnSpc>
              <a:spcBef>
                <a:spcPct val="40000"/>
              </a:spcBef>
            </a:pPr>
            <a:r>
              <a:rPr lang="en-US" sz="2400" smtClean="0"/>
              <a:t>Material alignment and allowable distortion.</a:t>
            </a:r>
          </a:p>
          <a:p>
            <a:pPr marL="571500" lvl="1" indent="-228600" algn="just">
              <a:lnSpc>
                <a:spcPct val="150000"/>
              </a:lnSpc>
            </a:pPr>
            <a:endParaRPr lang="en-US" sz="2400" smtClean="0"/>
          </a:p>
        </p:txBody>
      </p:sp>
    </p:spTree>
    <p:extLst>
      <p:ext uri="{BB962C8B-B14F-4D97-AF65-F5344CB8AC3E}">
        <p14:creationId xmlns:p14="http://schemas.microsoft.com/office/powerpoint/2010/main" val="2341971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strips(downRight)">
                                      <p:cBhvr>
                                        <p:cTn id="7" dur="500"/>
                                        <p:tgtEl>
                                          <p:spTgt spid="1126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strips(downRight)">
                                      <p:cBhvr>
                                        <p:cTn id="11" dur="500"/>
                                        <p:tgtEl>
                                          <p:spTgt spid="11267">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strips(downRight)">
                                      <p:cBhvr>
                                        <p:cTn id="15" dur="500"/>
                                        <p:tgtEl>
                                          <p:spTgt spid="11267">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Effect transition="in" filter="strips(downRight)">
                                      <p:cBhvr>
                                        <p:cTn id="19" dur="500"/>
                                        <p:tgtEl>
                                          <p:spTgt spid="11267">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strips(downRight)">
                                      <p:cBhvr>
                                        <p:cTn id="23"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7800" y="-30163"/>
            <a:ext cx="8229600" cy="1143001"/>
          </a:xfrm>
        </p:spPr>
        <p:txBody>
          <a:bodyPr/>
          <a:lstStyle/>
          <a:p>
            <a:pPr algn="l"/>
            <a:r>
              <a:rPr lang="en-US" sz="3600" smtClean="0"/>
              <a:t>Cont…</a:t>
            </a:r>
          </a:p>
        </p:txBody>
      </p:sp>
      <p:sp>
        <p:nvSpPr>
          <p:cNvPr id="60419" name="Rectangle 3"/>
          <p:cNvSpPr>
            <a:spLocks noGrp="1" noChangeArrowheads="1"/>
          </p:cNvSpPr>
          <p:nvPr>
            <p:ph type="body" sz="half" idx="1"/>
          </p:nvPr>
        </p:nvSpPr>
        <p:spPr>
          <a:xfrm>
            <a:off x="266700" y="863600"/>
            <a:ext cx="8229600" cy="3111500"/>
          </a:xfrm>
        </p:spPr>
        <p:txBody>
          <a:bodyPr/>
          <a:lstStyle/>
          <a:p>
            <a:pPr marL="228600" indent="-228600" algn="just">
              <a:lnSpc>
                <a:spcPct val="150000"/>
              </a:lnSpc>
              <a:spcBef>
                <a:spcPct val="40000"/>
              </a:spcBef>
              <a:buFontTx/>
              <a:buNone/>
            </a:pPr>
            <a:r>
              <a:rPr lang="en-US" sz="2000" smtClean="0"/>
              <a:t>Welds are commonly inspected for dimensional tolerance.</a:t>
            </a:r>
          </a:p>
          <a:p>
            <a:pPr marL="228600" indent="-228600" algn="just">
              <a:lnSpc>
                <a:spcPct val="150000"/>
              </a:lnSpc>
              <a:spcBef>
                <a:spcPct val="40000"/>
              </a:spcBef>
            </a:pPr>
            <a:r>
              <a:rPr lang="en-US" sz="2000" smtClean="0"/>
              <a:t>There are several types of gages used to inspect welding fit up and finished weldments.</a:t>
            </a:r>
          </a:p>
          <a:p>
            <a:pPr marL="228600" indent="-228600" algn="just">
              <a:lnSpc>
                <a:spcPct val="150000"/>
              </a:lnSpc>
              <a:spcBef>
                <a:spcPct val="40000"/>
              </a:spcBef>
            </a:pPr>
            <a:r>
              <a:rPr lang="en-US" sz="2000" smtClean="0"/>
              <a:t>These gages are intended for general inspection where close tolerances are not required.</a:t>
            </a:r>
          </a:p>
          <a:p>
            <a:pPr marL="228600" indent="-228600" algn="just">
              <a:lnSpc>
                <a:spcPct val="150000"/>
              </a:lnSpc>
              <a:spcBef>
                <a:spcPct val="40000"/>
              </a:spcBef>
            </a:pPr>
            <a:r>
              <a:rPr lang="en-US" sz="2000" smtClean="0"/>
              <a:t>The gage used is determined by the application.</a:t>
            </a:r>
          </a:p>
        </p:txBody>
      </p:sp>
      <p:pic>
        <p:nvPicPr>
          <p:cNvPr id="60420" name="Picture 4" descr="DSC0193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44700" y="4216400"/>
            <a:ext cx="4038600" cy="2343150"/>
          </a:xfrm>
          <a:noFill/>
        </p:spPr>
      </p:pic>
      <p:sp>
        <p:nvSpPr>
          <p:cNvPr id="60422" name="Text Box 6"/>
          <p:cNvSpPr txBox="1">
            <a:spLocks noChangeArrowheads="1"/>
          </p:cNvSpPr>
          <p:nvPr/>
        </p:nvSpPr>
        <p:spPr bwMode="auto">
          <a:xfrm>
            <a:off x="584200" y="4546600"/>
            <a:ext cx="175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spcBef>
                <a:spcPct val="50000"/>
              </a:spcBef>
            </a:pPr>
            <a:r>
              <a:rPr lang="en-US"/>
              <a:t>Fillet gage set</a:t>
            </a:r>
          </a:p>
        </p:txBody>
      </p:sp>
      <p:sp>
        <p:nvSpPr>
          <p:cNvPr id="60423" name="Text Box 7"/>
          <p:cNvSpPr txBox="1">
            <a:spLocks noChangeArrowheads="1"/>
          </p:cNvSpPr>
          <p:nvPr/>
        </p:nvSpPr>
        <p:spPr bwMode="auto">
          <a:xfrm>
            <a:off x="5473700" y="4241800"/>
            <a:ext cx="198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spcBef>
                <a:spcPct val="50000"/>
              </a:spcBef>
            </a:pPr>
            <a:r>
              <a:rPr lang="en-US"/>
              <a:t>Palmgren gage</a:t>
            </a:r>
          </a:p>
        </p:txBody>
      </p:sp>
      <p:sp>
        <p:nvSpPr>
          <p:cNvPr id="60424" name="Text Box 8"/>
          <p:cNvSpPr txBox="1">
            <a:spLocks noChangeArrowheads="1"/>
          </p:cNvSpPr>
          <p:nvPr/>
        </p:nvSpPr>
        <p:spPr bwMode="auto">
          <a:xfrm>
            <a:off x="5588000" y="51308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spcBef>
                <a:spcPct val="50000"/>
              </a:spcBef>
            </a:pPr>
            <a:r>
              <a:rPr lang="en-US"/>
              <a:t>VWAC gage</a:t>
            </a:r>
          </a:p>
        </p:txBody>
      </p:sp>
      <p:sp>
        <p:nvSpPr>
          <p:cNvPr id="60425" name="Text Box 9"/>
          <p:cNvSpPr txBox="1">
            <a:spLocks noChangeArrowheads="1"/>
          </p:cNvSpPr>
          <p:nvPr/>
        </p:nvSpPr>
        <p:spPr bwMode="auto">
          <a:xfrm>
            <a:off x="5600700" y="60071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spcBef>
                <a:spcPct val="50000"/>
              </a:spcBef>
            </a:pPr>
            <a:r>
              <a:rPr lang="en-US"/>
              <a:t>Cambridge gage</a:t>
            </a:r>
          </a:p>
        </p:txBody>
      </p:sp>
    </p:spTree>
    <p:extLst>
      <p:ext uri="{BB962C8B-B14F-4D97-AF65-F5344CB8AC3E}">
        <p14:creationId xmlns:p14="http://schemas.microsoft.com/office/powerpoint/2010/main" val="784191000"/>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trips(downRight)">
                                      <p:cBhvr>
                                        <p:cTn id="7" dur="500"/>
                                        <p:tgtEl>
                                          <p:spTgt spid="6041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strips(downRight)">
                                      <p:cBhvr>
                                        <p:cTn id="11" dur="500"/>
                                        <p:tgtEl>
                                          <p:spTgt spid="60419">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strips(downRight)">
                                      <p:cBhvr>
                                        <p:cTn id="15" dur="500"/>
                                        <p:tgtEl>
                                          <p:spTgt spid="60419">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Effect transition="in" filter="strips(downRight)">
                                      <p:cBhvr>
                                        <p:cTn id="19" dur="500"/>
                                        <p:tgtEl>
                                          <p:spTgt spid="60419">
                                            <p:txEl>
                                              <p:pRg st="3" end="3"/>
                                            </p:txEl>
                                          </p:spTgt>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60420"/>
                                        </p:tgtEl>
                                        <p:attrNameLst>
                                          <p:attrName>style.visibility</p:attrName>
                                        </p:attrNameLst>
                                      </p:cBhvr>
                                      <p:to>
                                        <p:strVal val="visible"/>
                                      </p:to>
                                    </p:set>
                                    <p:animEffect transition="in" filter="dissolve">
                                      <p:cBhvr>
                                        <p:cTn id="23" dur="500"/>
                                        <p:tgtEl>
                                          <p:spTgt spid="60420"/>
                                        </p:tgtEl>
                                      </p:cBhvr>
                                    </p:animEffect>
                                  </p:childTnLst>
                                </p:cTn>
                              </p:par>
                            </p:childTnLst>
                          </p:cTn>
                        </p:par>
                        <p:par>
                          <p:cTn id="24" fill="hold" nodeType="afterGroup">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60422"/>
                                        </p:tgtEl>
                                        <p:attrNameLst>
                                          <p:attrName>style.visibility</p:attrName>
                                        </p:attrNameLst>
                                      </p:cBhvr>
                                      <p:to>
                                        <p:strVal val="visible"/>
                                      </p:to>
                                    </p:set>
                                    <p:anim calcmode="lin" valueType="num">
                                      <p:cBhvr additive="base">
                                        <p:cTn id="27" dur="500" fill="hold"/>
                                        <p:tgtEl>
                                          <p:spTgt spid="60422"/>
                                        </p:tgtEl>
                                        <p:attrNameLst>
                                          <p:attrName>ppt_x</p:attrName>
                                        </p:attrNameLst>
                                      </p:cBhvr>
                                      <p:tavLst>
                                        <p:tav tm="0">
                                          <p:val>
                                            <p:strVal val="0-#ppt_w/2"/>
                                          </p:val>
                                        </p:tav>
                                        <p:tav tm="100000">
                                          <p:val>
                                            <p:strVal val="#ppt_x"/>
                                          </p:val>
                                        </p:tav>
                                      </p:tavLst>
                                    </p:anim>
                                    <p:anim calcmode="lin" valueType="num">
                                      <p:cBhvr additive="base">
                                        <p:cTn id="28" dur="500" fill="hold"/>
                                        <p:tgtEl>
                                          <p:spTgt spid="6042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0423"/>
                                        </p:tgtEl>
                                        <p:attrNameLst>
                                          <p:attrName>style.visibility</p:attrName>
                                        </p:attrNameLst>
                                      </p:cBhvr>
                                      <p:to>
                                        <p:strVal val="visible"/>
                                      </p:to>
                                    </p:set>
                                    <p:anim calcmode="lin" valueType="num">
                                      <p:cBhvr additive="base">
                                        <p:cTn id="31" dur="500" fill="hold"/>
                                        <p:tgtEl>
                                          <p:spTgt spid="60423"/>
                                        </p:tgtEl>
                                        <p:attrNameLst>
                                          <p:attrName>ppt_x</p:attrName>
                                        </p:attrNameLst>
                                      </p:cBhvr>
                                      <p:tavLst>
                                        <p:tav tm="0">
                                          <p:val>
                                            <p:strVal val="1+#ppt_w/2"/>
                                          </p:val>
                                        </p:tav>
                                        <p:tav tm="100000">
                                          <p:val>
                                            <p:strVal val="#ppt_x"/>
                                          </p:val>
                                        </p:tav>
                                      </p:tavLst>
                                    </p:anim>
                                    <p:anim calcmode="lin" valueType="num">
                                      <p:cBhvr additive="base">
                                        <p:cTn id="32" dur="500" fill="hold"/>
                                        <p:tgtEl>
                                          <p:spTgt spid="6042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0424"/>
                                        </p:tgtEl>
                                        <p:attrNameLst>
                                          <p:attrName>style.visibility</p:attrName>
                                        </p:attrNameLst>
                                      </p:cBhvr>
                                      <p:to>
                                        <p:strVal val="visible"/>
                                      </p:to>
                                    </p:set>
                                    <p:anim calcmode="lin" valueType="num">
                                      <p:cBhvr additive="base">
                                        <p:cTn id="35" dur="500" fill="hold"/>
                                        <p:tgtEl>
                                          <p:spTgt spid="60424"/>
                                        </p:tgtEl>
                                        <p:attrNameLst>
                                          <p:attrName>ppt_x</p:attrName>
                                        </p:attrNameLst>
                                      </p:cBhvr>
                                      <p:tavLst>
                                        <p:tav tm="0">
                                          <p:val>
                                            <p:strVal val="1+#ppt_w/2"/>
                                          </p:val>
                                        </p:tav>
                                        <p:tav tm="100000">
                                          <p:val>
                                            <p:strVal val="#ppt_x"/>
                                          </p:val>
                                        </p:tav>
                                      </p:tavLst>
                                    </p:anim>
                                    <p:anim calcmode="lin" valueType="num">
                                      <p:cBhvr additive="base">
                                        <p:cTn id="36" dur="500" fill="hold"/>
                                        <p:tgtEl>
                                          <p:spTgt spid="6042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0425"/>
                                        </p:tgtEl>
                                        <p:attrNameLst>
                                          <p:attrName>style.visibility</p:attrName>
                                        </p:attrNameLst>
                                      </p:cBhvr>
                                      <p:to>
                                        <p:strVal val="visible"/>
                                      </p:to>
                                    </p:set>
                                    <p:anim calcmode="lin" valueType="num">
                                      <p:cBhvr additive="base">
                                        <p:cTn id="39" dur="500" fill="hold"/>
                                        <p:tgtEl>
                                          <p:spTgt spid="60425"/>
                                        </p:tgtEl>
                                        <p:attrNameLst>
                                          <p:attrName>ppt_x</p:attrName>
                                        </p:attrNameLst>
                                      </p:cBhvr>
                                      <p:tavLst>
                                        <p:tav tm="0">
                                          <p:val>
                                            <p:strVal val="1+#ppt_w/2"/>
                                          </p:val>
                                        </p:tav>
                                        <p:tav tm="100000">
                                          <p:val>
                                            <p:strVal val="#ppt_x"/>
                                          </p:val>
                                        </p:tav>
                                      </p:tavLst>
                                    </p:anim>
                                    <p:anim calcmode="lin" valueType="num">
                                      <p:cBhvr additive="base">
                                        <p:cTn id="40" dur="500" fill="hold"/>
                                        <p:tgtEl>
                                          <p:spTgt spid="604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P spid="60422" grpId="0"/>
      <p:bldP spid="60423" grpId="0"/>
      <p:bldP spid="60424" grpId="0"/>
      <p:bldP spid="6042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9700" y="0"/>
            <a:ext cx="8229600" cy="965200"/>
          </a:xfrm>
        </p:spPr>
        <p:txBody>
          <a:bodyPr/>
          <a:lstStyle/>
          <a:p>
            <a:pPr algn="just">
              <a:lnSpc>
                <a:spcPct val="150000"/>
              </a:lnSpc>
              <a:defRPr/>
            </a:pPr>
            <a:r>
              <a:rPr lang="en-US" sz="2800" b="1" dirty="0" smtClean="0">
                <a:latin typeface="+mn-lt"/>
              </a:rPr>
              <a:t>Cont…</a:t>
            </a:r>
            <a:endParaRPr lang="en-US" sz="2800" b="1" dirty="0">
              <a:latin typeface="+mn-lt"/>
            </a:endParaRPr>
          </a:p>
        </p:txBody>
      </p:sp>
      <p:sp>
        <p:nvSpPr>
          <p:cNvPr id="12291" name="Rectangle 3"/>
          <p:cNvSpPr>
            <a:spLocks noGrp="1" noChangeArrowheads="1"/>
          </p:cNvSpPr>
          <p:nvPr>
            <p:ph type="body" sz="half" idx="1"/>
          </p:nvPr>
        </p:nvSpPr>
        <p:spPr>
          <a:xfrm>
            <a:off x="215900" y="965200"/>
            <a:ext cx="8623300" cy="1447800"/>
          </a:xfrm>
        </p:spPr>
        <p:txBody>
          <a:bodyPr/>
          <a:lstStyle/>
          <a:p>
            <a:pPr marL="0" indent="0" algn="just">
              <a:lnSpc>
                <a:spcPct val="150000"/>
              </a:lnSpc>
              <a:buFontTx/>
              <a:buNone/>
            </a:pPr>
            <a:r>
              <a:rPr lang="en-US" sz="2400" smtClean="0"/>
              <a:t>Visual inspection is commonly used to determine weld size and tolerances according to standards and engineering specifications.</a:t>
            </a:r>
          </a:p>
        </p:txBody>
      </p:sp>
      <p:pic>
        <p:nvPicPr>
          <p:cNvPr id="12292" name="Picture 4" descr="DSC0193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263900" y="2349500"/>
            <a:ext cx="2667000" cy="2209800"/>
          </a:xfrm>
          <a:noFill/>
        </p:spPr>
      </p:pic>
      <p:pic>
        <p:nvPicPr>
          <p:cNvPr id="12294" name="Picture 6" descr="DSC01935"/>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30200" y="2501900"/>
            <a:ext cx="2362200" cy="2209800"/>
          </a:xfrm>
          <a:noFill/>
        </p:spPr>
      </p:pic>
      <p:pic>
        <p:nvPicPr>
          <p:cNvPr id="12296" name="Picture 8" descr="DSC018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100" y="2247900"/>
            <a:ext cx="25908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9"/>
          <p:cNvSpPr txBox="1">
            <a:spLocks noChangeArrowheads="1"/>
          </p:cNvSpPr>
          <p:nvPr/>
        </p:nvSpPr>
        <p:spPr bwMode="auto">
          <a:xfrm>
            <a:off x="279400" y="4813300"/>
            <a:ext cx="2667000" cy="873125"/>
          </a:xfrm>
          <a:prstGeom prst="rect">
            <a:avLst/>
          </a:prstGeom>
          <a:noFill/>
          <a:ln w="9525">
            <a:noFill/>
            <a:miter lim="800000"/>
            <a:headEnd/>
            <a:tailEnd/>
          </a:ln>
          <a:effectLst/>
        </p:spPr>
        <p:txBody>
          <a:bodyPr>
            <a:spAutoFit/>
          </a:bodyPr>
          <a:lstStyle/>
          <a:p>
            <a:pPr algn="just">
              <a:lnSpc>
                <a:spcPct val="150000"/>
              </a:lnSpc>
              <a:spcBef>
                <a:spcPct val="50000"/>
              </a:spcBef>
              <a:defRPr/>
            </a:pPr>
            <a:r>
              <a:rPr lang="en-US" sz="1800" b="0" dirty="0">
                <a:latin typeface="+mn-lt"/>
              </a:rPr>
              <a:t>Throat measurement using a </a:t>
            </a:r>
            <a:r>
              <a:rPr lang="en-US" sz="1800" b="0" dirty="0" err="1">
                <a:latin typeface="+mn-lt"/>
              </a:rPr>
              <a:t>Palmgren</a:t>
            </a:r>
            <a:r>
              <a:rPr lang="en-US" sz="1800" b="0" dirty="0">
                <a:latin typeface="+mn-lt"/>
              </a:rPr>
              <a:t> gage.</a:t>
            </a:r>
          </a:p>
        </p:txBody>
      </p:sp>
      <p:sp>
        <p:nvSpPr>
          <p:cNvPr id="12298" name="Text Box 10"/>
          <p:cNvSpPr txBox="1">
            <a:spLocks noChangeArrowheads="1"/>
          </p:cNvSpPr>
          <p:nvPr/>
        </p:nvSpPr>
        <p:spPr bwMode="auto">
          <a:xfrm>
            <a:off x="3251200" y="4686300"/>
            <a:ext cx="2667000" cy="873125"/>
          </a:xfrm>
          <a:prstGeom prst="rect">
            <a:avLst/>
          </a:prstGeom>
          <a:noFill/>
          <a:ln w="9525">
            <a:noFill/>
            <a:miter lim="800000"/>
            <a:headEnd/>
            <a:tailEnd/>
          </a:ln>
          <a:effectLst/>
        </p:spPr>
        <p:txBody>
          <a:bodyPr>
            <a:spAutoFit/>
          </a:bodyPr>
          <a:lstStyle/>
          <a:p>
            <a:pPr algn="just">
              <a:lnSpc>
                <a:spcPct val="150000"/>
              </a:lnSpc>
              <a:spcBef>
                <a:spcPct val="50000"/>
              </a:spcBef>
              <a:defRPr/>
            </a:pPr>
            <a:r>
              <a:rPr lang="en-US" sz="1800" b="0" dirty="0">
                <a:latin typeface="+mn-lt"/>
              </a:rPr>
              <a:t>Leg size determination with fillet gage.</a:t>
            </a:r>
          </a:p>
        </p:txBody>
      </p:sp>
      <p:sp>
        <p:nvSpPr>
          <p:cNvPr id="12299" name="Text Box 11"/>
          <p:cNvSpPr txBox="1">
            <a:spLocks noChangeArrowheads="1"/>
          </p:cNvSpPr>
          <p:nvPr/>
        </p:nvSpPr>
        <p:spPr bwMode="auto">
          <a:xfrm>
            <a:off x="6032500" y="4356100"/>
            <a:ext cx="3111500" cy="2586038"/>
          </a:xfrm>
          <a:prstGeom prst="rect">
            <a:avLst/>
          </a:prstGeom>
          <a:noFill/>
          <a:ln w="9525">
            <a:noFill/>
            <a:miter lim="800000"/>
            <a:headEnd/>
            <a:tailEnd/>
          </a:ln>
          <a:effectLst/>
        </p:spPr>
        <p:txBody>
          <a:bodyPr>
            <a:spAutoFit/>
          </a:bodyPr>
          <a:lstStyle/>
          <a:p>
            <a:pPr algn="just">
              <a:lnSpc>
                <a:spcPct val="150000"/>
              </a:lnSpc>
              <a:spcBef>
                <a:spcPct val="50000"/>
              </a:spcBef>
              <a:defRPr/>
            </a:pPr>
            <a:r>
              <a:rPr lang="en-US" sz="1800" b="0" dirty="0">
                <a:latin typeface="+mn-lt"/>
              </a:rPr>
              <a:t>Convexity measurement with VWAC gage. Certified-Used primarily to measure Undercut but can also be used to measure porosity. Suitable as a depth </a:t>
            </a:r>
            <a:r>
              <a:rPr lang="en-US" sz="1800" b="0" i="1" dirty="0">
                <a:latin typeface="+mn-lt"/>
              </a:rPr>
              <a:t>gage</a:t>
            </a:r>
            <a:r>
              <a:rPr lang="en-US" sz="1800" b="0" dirty="0">
                <a:latin typeface="+mn-lt"/>
              </a:rPr>
              <a:t> too</a:t>
            </a:r>
          </a:p>
        </p:txBody>
      </p:sp>
    </p:spTree>
    <p:extLst>
      <p:ext uri="{BB962C8B-B14F-4D97-AF65-F5344CB8AC3E}">
        <p14:creationId xmlns:p14="http://schemas.microsoft.com/office/powerpoint/2010/main" val="3001916992"/>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strips(downRight)">
                                      <p:cBhvr>
                                        <p:cTn id="7" dur="500"/>
                                        <p:tgtEl>
                                          <p:spTgt spid="12291">
                                            <p:txEl>
                                              <p:pRg st="0" end="0"/>
                                            </p:txEl>
                                          </p:spTgt>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slide(fromLeft)">
                                      <p:cBhvr>
                                        <p:cTn id="11" dur="500"/>
                                        <p:tgtEl>
                                          <p:spTgt spid="12294"/>
                                        </p:tgtEl>
                                      </p:cBhvr>
                                    </p:animEffect>
                                  </p:childTnLst>
                                </p:cTn>
                              </p:par>
                            </p:childTnLst>
                          </p:cTn>
                        </p:par>
                        <p:par>
                          <p:cTn id="12" fill="hold" nodeType="afterGroup">
                            <p:stCondLst>
                              <p:cond delay="1000"/>
                            </p:stCondLst>
                            <p:childTnLst>
                              <p:par>
                                <p:cTn id="13" presetID="12" presetClass="entr" presetSubtype="8" fill="hold" nodeType="after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slide(fromLeft)">
                                      <p:cBhvr>
                                        <p:cTn id="15" dur="500"/>
                                        <p:tgtEl>
                                          <p:spTgt spid="12292"/>
                                        </p:tgtEl>
                                      </p:cBhvr>
                                    </p:animEffect>
                                  </p:childTnLst>
                                </p:cTn>
                              </p:par>
                            </p:childTnLst>
                          </p:cTn>
                        </p:par>
                        <p:par>
                          <p:cTn id="16" fill="hold" nodeType="afterGroup">
                            <p:stCondLst>
                              <p:cond delay="1500"/>
                            </p:stCondLst>
                            <p:childTnLst>
                              <p:par>
                                <p:cTn id="17" presetID="12" presetClass="entr" presetSubtype="8" fill="hold" nodeType="afterEffect">
                                  <p:stCondLst>
                                    <p:cond delay="0"/>
                                  </p:stCondLst>
                                  <p:childTnLst>
                                    <p:set>
                                      <p:cBhvr>
                                        <p:cTn id="18" dur="1" fill="hold">
                                          <p:stCondLst>
                                            <p:cond delay="0"/>
                                          </p:stCondLst>
                                        </p:cTn>
                                        <p:tgtEl>
                                          <p:spTgt spid="12296"/>
                                        </p:tgtEl>
                                        <p:attrNameLst>
                                          <p:attrName>style.visibility</p:attrName>
                                        </p:attrNameLst>
                                      </p:cBhvr>
                                      <p:to>
                                        <p:strVal val="visible"/>
                                      </p:to>
                                    </p:set>
                                    <p:animEffect transition="in" filter="slide(fromLeft)">
                                      <p:cBhvr>
                                        <p:cTn id="19" dur="500"/>
                                        <p:tgtEl>
                                          <p:spTgt spid="12296"/>
                                        </p:tgtEl>
                                      </p:cBhvr>
                                    </p:animEffect>
                                  </p:childTnLst>
                                </p:cTn>
                              </p:par>
                            </p:childTnLst>
                          </p:cTn>
                        </p:par>
                        <p:par>
                          <p:cTn id="20" fill="hold" nodeType="afterGroup">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12297"/>
                                        </p:tgtEl>
                                        <p:attrNameLst>
                                          <p:attrName>style.visibility</p:attrName>
                                        </p:attrNameLst>
                                      </p:cBhvr>
                                      <p:to>
                                        <p:strVal val="visible"/>
                                      </p:to>
                                    </p:set>
                                    <p:animEffect transition="in" filter="slide(fromTop)">
                                      <p:cBhvr>
                                        <p:cTn id="23" dur="500"/>
                                        <p:tgtEl>
                                          <p:spTgt spid="12297"/>
                                        </p:tgtEl>
                                      </p:cBhvr>
                                    </p:animEffect>
                                  </p:childTnLst>
                                </p:cTn>
                              </p:par>
                            </p:childTnLst>
                          </p:cTn>
                        </p:par>
                        <p:par>
                          <p:cTn id="24" fill="hold" nodeType="afterGroup">
                            <p:stCondLst>
                              <p:cond delay="2500"/>
                            </p:stCondLst>
                            <p:childTnLst>
                              <p:par>
                                <p:cTn id="25" presetID="12" presetClass="entr" presetSubtype="1" fill="hold" grpId="0" nodeType="afterEffect">
                                  <p:stCondLst>
                                    <p:cond delay="0"/>
                                  </p:stCondLst>
                                  <p:childTnLst>
                                    <p:set>
                                      <p:cBhvr>
                                        <p:cTn id="26" dur="1" fill="hold">
                                          <p:stCondLst>
                                            <p:cond delay="0"/>
                                          </p:stCondLst>
                                        </p:cTn>
                                        <p:tgtEl>
                                          <p:spTgt spid="12298"/>
                                        </p:tgtEl>
                                        <p:attrNameLst>
                                          <p:attrName>style.visibility</p:attrName>
                                        </p:attrNameLst>
                                      </p:cBhvr>
                                      <p:to>
                                        <p:strVal val="visible"/>
                                      </p:to>
                                    </p:set>
                                    <p:animEffect transition="in" filter="slide(fromTop)">
                                      <p:cBhvr>
                                        <p:cTn id="27" dur="500"/>
                                        <p:tgtEl>
                                          <p:spTgt spid="12298"/>
                                        </p:tgtEl>
                                      </p:cBhvr>
                                    </p:animEffect>
                                  </p:childTnLst>
                                </p:cTn>
                              </p:par>
                            </p:childTnLst>
                          </p:cTn>
                        </p:par>
                        <p:par>
                          <p:cTn id="28" fill="hold" nodeType="afterGroup">
                            <p:stCondLst>
                              <p:cond delay="3000"/>
                            </p:stCondLst>
                            <p:childTnLst>
                              <p:par>
                                <p:cTn id="29" presetID="12" presetClass="entr" presetSubtype="1" fill="hold" grpId="0" nodeType="afterEffect">
                                  <p:stCondLst>
                                    <p:cond delay="0"/>
                                  </p:stCondLst>
                                  <p:childTnLst>
                                    <p:set>
                                      <p:cBhvr>
                                        <p:cTn id="30" dur="1" fill="hold">
                                          <p:stCondLst>
                                            <p:cond delay="0"/>
                                          </p:stCondLst>
                                        </p:cTn>
                                        <p:tgtEl>
                                          <p:spTgt spid="12299"/>
                                        </p:tgtEl>
                                        <p:attrNameLst>
                                          <p:attrName>style.visibility</p:attrName>
                                        </p:attrNameLst>
                                      </p:cBhvr>
                                      <p:to>
                                        <p:strVal val="visible"/>
                                      </p:to>
                                    </p:set>
                                    <p:animEffect transition="in" filter="slide(fromTop)">
                                      <p:cBhvr>
                                        <p:cTn id="31"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7" grpId="0"/>
      <p:bldP spid="12298" grpId="0"/>
      <p:bldP spid="1229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1"/>
          </p:nvPr>
        </p:nvSpPr>
        <p:spPr>
          <a:xfrm>
            <a:off x="342900" y="1663700"/>
            <a:ext cx="7886700" cy="927100"/>
          </a:xfrm>
        </p:spPr>
        <p:txBody>
          <a:bodyPr/>
          <a:lstStyle/>
          <a:p>
            <a:pPr marL="0" indent="0">
              <a:lnSpc>
                <a:spcPct val="150000"/>
              </a:lnSpc>
              <a:spcBef>
                <a:spcPct val="40000"/>
              </a:spcBef>
              <a:buFontTx/>
              <a:buNone/>
            </a:pPr>
            <a:r>
              <a:rPr lang="en-US" sz="2000" smtClean="0"/>
              <a:t>Undercut in a weld is readily seen visually.  In many cases its depth must be measured to determine if it exceeds code requirements.</a:t>
            </a:r>
          </a:p>
        </p:txBody>
      </p:sp>
      <p:pic>
        <p:nvPicPr>
          <p:cNvPr id="34820" name="Picture 4" descr="DSC0195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66713" y="2617788"/>
            <a:ext cx="4129087" cy="2898775"/>
          </a:xfrm>
          <a:noFill/>
        </p:spPr>
      </p:pic>
      <p:sp>
        <p:nvSpPr>
          <p:cNvPr id="34825" name="Text Box 9"/>
          <p:cNvSpPr txBox="1">
            <a:spLocks noChangeArrowheads="1"/>
          </p:cNvSpPr>
          <p:nvPr/>
        </p:nvSpPr>
        <p:spPr bwMode="auto">
          <a:xfrm>
            <a:off x="5073650" y="5173663"/>
            <a:ext cx="3092450" cy="831850"/>
          </a:xfrm>
          <a:prstGeom prst="rect">
            <a:avLst/>
          </a:prstGeom>
          <a:noFill/>
          <a:ln w="9525">
            <a:noFill/>
            <a:miter lim="800000"/>
            <a:headEnd/>
            <a:tailEnd/>
          </a:ln>
          <a:effectLst/>
        </p:spPr>
        <p:txBody>
          <a:bodyPr>
            <a:spAutoFit/>
          </a:bodyPr>
          <a:lstStyle/>
          <a:p>
            <a:pPr>
              <a:lnSpc>
                <a:spcPct val="150000"/>
              </a:lnSpc>
              <a:spcBef>
                <a:spcPct val="50000"/>
              </a:spcBef>
              <a:defRPr/>
            </a:pPr>
            <a:r>
              <a:rPr lang="en-US" b="0" dirty="0">
                <a:latin typeface="+mn-lt"/>
              </a:rPr>
              <a:t>Measurement of undercut depth with VWAC gage.</a:t>
            </a:r>
          </a:p>
        </p:txBody>
      </p:sp>
      <p:sp>
        <p:nvSpPr>
          <p:cNvPr id="34828" name="Line 12"/>
          <p:cNvSpPr>
            <a:spLocks noChangeShapeType="1"/>
          </p:cNvSpPr>
          <p:nvPr/>
        </p:nvSpPr>
        <p:spPr bwMode="auto">
          <a:xfrm flipH="1">
            <a:off x="2660650" y="3829050"/>
            <a:ext cx="463550" cy="590550"/>
          </a:xfrm>
          <a:prstGeom prst="line">
            <a:avLst/>
          </a:prstGeom>
          <a:noFill/>
          <a:ln w="76200">
            <a:solidFill>
              <a:schemeClr val="tx1"/>
            </a:solidFill>
            <a:round/>
            <a:headEnd/>
            <a:tailEnd type="triangle" w="med" len="med"/>
          </a:ln>
          <a:effectLst/>
        </p:spPr>
        <p:txBody>
          <a:bodyPr/>
          <a:lstStyle/>
          <a:p>
            <a:pPr>
              <a:lnSpc>
                <a:spcPct val="150000"/>
              </a:lnSpc>
              <a:defRPr/>
            </a:pPr>
            <a:endParaRPr lang="en-US" b="0">
              <a:latin typeface="+mn-lt"/>
            </a:endParaRPr>
          </a:p>
        </p:txBody>
      </p:sp>
      <p:sp>
        <p:nvSpPr>
          <p:cNvPr id="34835" name="Rectangle 19"/>
          <p:cNvSpPr>
            <a:spLocks noGrp="1" noChangeArrowheads="1"/>
          </p:cNvSpPr>
          <p:nvPr>
            <p:ph type="title"/>
          </p:nvPr>
        </p:nvSpPr>
        <p:spPr>
          <a:xfrm>
            <a:off x="336550" y="153988"/>
            <a:ext cx="8350250" cy="1263650"/>
          </a:xfrm>
        </p:spPr>
        <p:txBody>
          <a:bodyPr/>
          <a:lstStyle/>
          <a:p>
            <a:pPr>
              <a:lnSpc>
                <a:spcPct val="150000"/>
              </a:lnSpc>
              <a:defRPr/>
            </a:pPr>
            <a:r>
              <a:rPr lang="en-US">
                <a:latin typeface="+mn-lt"/>
              </a:rPr>
              <a:t>Dimensional Conformance</a:t>
            </a:r>
          </a:p>
        </p:txBody>
      </p:sp>
      <p:pic>
        <p:nvPicPr>
          <p:cNvPr id="41991" name="Picture 2" descr="http://www.caltechindia.com/images/V-WAC-1.jpg"/>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72038" y="3019425"/>
            <a:ext cx="3276600" cy="2106613"/>
          </a:xfrm>
          <a:noFill/>
        </p:spPr>
      </p:pic>
      <p:sp>
        <p:nvSpPr>
          <p:cNvPr id="9" name="Rectangle 8"/>
          <p:cNvSpPr/>
          <p:nvPr/>
        </p:nvSpPr>
        <p:spPr>
          <a:xfrm>
            <a:off x="5251450" y="6059488"/>
            <a:ext cx="2908300" cy="461962"/>
          </a:xfrm>
          <a:prstGeom prst="rect">
            <a:avLst/>
          </a:prstGeom>
        </p:spPr>
        <p:txBody>
          <a:bodyPr>
            <a:spAutoFit/>
          </a:bodyPr>
          <a:lstStyle/>
          <a:p>
            <a:pPr>
              <a:lnSpc>
                <a:spcPct val="150000"/>
              </a:lnSpc>
              <a:defRPr/>
            </a:pPr>
            <a:r>
              <a:rPr lang="en-US" b="0" dirty="0">
                <a:latin typeface="+mn-lt"/>
              </a:rPr>
              <a:t>Visual Weld Acceptance Criteria</a:t>
            </a:r>
          </a:p>
        </p:txBody>
      </p:sp>
    </p:spTree>
    <p:extLst>
      <p:ext uri="{BB962C8B-B14F-4D97-AF65-F5344CB8AC3E}">
        <p14:creationId xmlns:p14="http://schemas.microsoft.com/office/powerpoint/2010/main" val="3488949805"/>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strips(downRight)">
                                      <p:cBhvr>
                                        <p:cTn id="7" dur="500"/>
                                        <p:tgtEl>
                                          <p:spTgt spid="34819">
                                            <p:txEl>
                                              <p:pRg st="0" end="0"/>
                                            </p:txEl>
                                          </p:spTgt>
                                        </p:tgtEl>
                                      </p:cBhvr>
                                    </p:animEffect>
                                  </p:childTnLst>
                                </p:cTn>
                              </p:par>
                            </p:childTnLst>
                          </p:cTn>
                        </p:par>
                        <p:par>
                          <p:cTn id="8" fill="hold" nodeType="afterGroup">
                            <p:stCondLst>
                              <p:cond delay="500"/>
                            </p:stCondLst>
                            <p:childTnLst>
                              <p:par>
                                <p:cTn id="9" presetID="12" presetClass="entr" presetSubtype="2" fill="hold" nodeType="afterEffect">
                                  <p:stCondLst>
                                    <p:cond delay="0"/>
                                  </p:stCondLst>
                                  <p:childTnLst>
                                    <p:set>
                                      <p:cBhvr>
                                        <p:cTn id="10" dur="1" fill="hold">
                                          <p:stCondLst>
                                            <p:cond delay="0"/>
                                          </p:stCondLst>
                                        </p:cTn>
                                        <p:tgtEl>
                                          <p:spTgt spid="34820"/>
                                        </p:tgtEl>
                                        <p:attrNameLst>
                                          <p:attrName>style.visibility</p:attrName>
                                        </p:attrNameLst>
                                      </p:cBhvr>
                                      <p:to>
                                        <p:strVal val="visible"/>
                                      </p:to>
                                    </p:set>
                                    <p:animEffect transition="in" filter="slide(fromRight)">
                                      <p:cBhvr>
                                        <p:cTn id="11" dur="500"/>
                                        <p:tgtEl>
                                          <p:spTgt spid="34820"/>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825"/>
                                        </p:tgtEl>
                                        <p:attrNameLst>
                                          <p:attrName>style.visibility</p:attrName>
                                        </p:attrNameLst>
                                      </p:cBhvr>
                                      <p:to>
                                        <p:strVal val="visible"/>
                                      </p:to>
                                    </p:set>
                                    <p:animEffect transition="in" filter="fade">
                                      <p:cBhvr>
                                        <p:cTn id="15" dur="2000"/>
                                        <p:tgtEl>
                                          <p:spTgt spid="34825"/>
                                        </p:tgtEl>
                                      </p:cBhvr>
                                    </p:animEffect>
                                  </p:childTnLst>
                                </p:cTn>
                              </p:par>
                              <p:par>
                                <p:cTn id="16" presetID="10" presetClass="entr" presetSubtype="0" fill="hold" nodeType="withEffect">
                                  <p:stCondLst>
                                    <p:cond delay="0"/>
                                  </p:stCondLst>
                                  <p:childTnLst>
                                    <p:set>
                                      <p:cBhvr>
                                        <p:cTn id="17" dur="1" fill="hold">
                                          <p:stCondLst>
                                            <p:cond delay="0"/>
                                          </p:stCondLst>
                                        </p:cTn>
                                        <p:tgtEl>
                                          <p:spTgt spid="34828"/>
                                        </p:tgtEl>
                                        <p:attrNameLst>
                                          <p:attrName>style.visibility</p:attrName>
                                        </p:attrNameLst>
                                      </p:cBhvr>
                                      <p:to>
                                        <p:strVal val="visible"/>
                                      </p:to>
                                    </p:set>
                                    <p:animEffect transition="in" filter="fade">
                                      <p:cBhvr>
                                        <p:cTn id="18" dur="20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2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caltechindia.com/images/V-WA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558800"/>
            <a:ext cx="32035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93700" y="3022600"/>
            <a:ext cx="4572000" cy="368300"/>
          </a:xfrm>
          <a:prstGeom prst="rect">
            <a:avLst/>
          </a:prstGeom>
        </p:spPr>
        <p:txBody>
          <a:bodyPr>
            <a:spAutoFit/>
          </a:bodyPr>
          <a:lstStyle/>
          <a:p>
            <a:pPr algn="just">
              <a:defRPr/>
            </a:pPr>
            <a:r>
              <a:rPr lang="en-US" sz="1800" dirty="0">
                <a:latin typeface="+mn-lt"/>
              </a:rPr>
              <a:t>Checks Amount Of Porosity Per Linear Inch</a:t>
            </a:r>
          </a:p>
        </p:txBody>
      </p:sp>
      <p:pic>
        <p:nvPicPr>
          <p:cNvPr id="43012" name="Picture 4" descr="http://www.caltechindia.com/images/V-WAC-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525" y="355600"/>
            <a:ext cx="32575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8063" y="3005138"/>
            <a:ext cx="2360612" cy="369887"/>
          </a:xfrm>
          <a:prstGeom prst="rect">
            <a:avLst/>
          </a:prstGeom>
        </p:spPr>
        <p:txBody>
          <a:bodyPr wrap="none">
            <a:spAutoFit/>
          </a:bodyPr>
          <a:lstStyle/>
          <a:p>
            <a:pPr>
              <a:defRPr/>
            </a:pPr>
            <a:r>
              <a:rPr lang="en-US" sz="1800" dirty="0">
                <a:latin typeface="+mn-lt"/>
              </a:rPr>
              <a:t>Checks Crown Height</a:t>
            </a:r>
          </a:p>
        </p:txBody>
      </p:sp>
    </p:spTree>
    <p:extLst>
      <p:ext uri="{BB962C8B-B14F-4D97-AF65-F5344CB8AC3E}">
        <p14:creationId xmlns:p14="http://schemas.microsoft.com/office/powerpoint/2010/main" val="3972485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9900" y="376238"/>
            <a:ext cx="8229600" cy="1143000"/>
          </a:xfrm>
        </p:spPr>
        <p:txBody>
          <a:bodyPr/>
          <a:lstStyle/>
          <a:p>
            <a:pPr>
              <a:defRPr/>
            </a:pPr>
            <a:r>
              <a:rPr lang="en-US" dirty="0">
                <a:latin typeface="+mn-lt"/>
              </a:rPr>
              <a:t>Dimensional Conformance</a:t>
            </a:r>
          </a:p>
        </p:txBody>
      </p:sp>
      <p:sp>
        <p:nvSpPr>
          <p:cNvPr id="21512" name="Rectangle 8"/>
          <p:cNvSpPr>
            <a:spLocks noGrp="1" noChangeArrowheads="1"/>
          </p:cNvSpPr>
          <p:nvPr>
            <p:ph type="body" idx="1"/>
          </p:nvPr>
        </p:nvSpPr>
        <p:spPr>
          <a:xfrm>
            <a:off x="368300" y="1282700"/>
            <a:ext cx="8331200" cy="1333500"/>
          </a:xfrm>
        </p:spPr>
        <p:txBody>
          <a:bodyPr/>
          <a:lstStyle/>
          <a:p>
            <a:pPr marL="0" indent="0" algn="just">
              <a:lnSpc>
                <a:spcPct val="150000"/>
              </a:lnSpc>
              <a:spcBef>
                <a:spcPct val="40000"/>
              </a:spcBef>
              <a:buFontTx/>
              <a:buNone/>
            </a:pPr>
            <a:r>
              <a:rPr lang="en-US" sz="2400" smtClean="0"/>
              <a:t>Component finish dimensions are checked with the use of measurement devices, such as transferring gages and precision measurement gages.</a:t>
            </a:r>
          </a:p>
        </p:txBody>
      </p:sp>
      <p:pic>
        <p:nvPicPr>
          <p:cNvPr id="21508" name="Picture 4" descr="DSC01939"/>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33400" y="3136900"/>
            <a:ext cx="2244725" cy="2819400"/>
          </a:xfrm>
          <a:noFill/>
        </p:spPr>
      </p:pic>
      <p:pic>
        <p:nvPicPr>
          <p:cNvPr id="21510" name="Picture 6" descr="DSC01940"/>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575300" y="2717800"/>
            <a:ext cx="2525713" cy="2778125"/>
          </a:xfrm>
          <a:noFill/>
        </p:spPr>
      </p:pic>
      <p:sp>
        <p:nvSpPr>
          <p:cNvPr id="21513" name="Text Box 9"/>
          <p:cNvSpPr txBox="1">
            <a:spLocks noChangeArrowheads="1"/>
          </p:cNvSpPr>
          <p:nvPr/>
        </p:nvSpPr>
        <p:spPr bwMode="auto">
          <a:xfrm>
            <a:off x="368300" y="5778500"/>
            <a:ext cx="3200400" cy="830263"/>
          </a:xfrm>
          <a:prstGeom prst="rect">
            <a:avLst/>
          </a:prstGeom>
          <a:noFill/>
          <a:ln w="9525">
            <a:noFill/>
            <a:miter lim="800000"/>
            <a:headEnd/>
            <a:tailEnd/>
          </a:ln>
          <a:effectLst/>
        </p:spPr>
        <p:txBody>
          <a:bodyPr>
            <a:spAutoFit/>
          </a:bodyPr>
          <a:lstStyle/>
          <a:p>
            <a:pPr>
              <a:spcBef>
                <a:spcPct val="50000"/>
              </a:spcBef>
              <a:defRPr/>
            </a:pPr>
            <a:r>
              <a:rPr lang="en-US" dirty="0">
                <a:latin typeface="+mn-lt"/>
              </a:rPr>
              <a:t>The finished depth of a machined mold is determined with a depth micrometer.</a:t>
            </a:r>
          </a:p>
        </p:txBody>
      </p:sp>
      <p:sp>
        <p:nvSpPr>
          <p:cNvPr id="21514" name="Text Box 10"/>
          <p:cNvSpPr txBox="1">
            <a:spLocks noChangeArrowheads="1"/>
          </p:cNvSpPr>
          <p:nvPr/>
        </p:nvSpPr>
        <p:spPr bwMode="auto">
          <a:xfrm>
            <a:off x="5702300" y="5588000"/>
            <a:ext cx="2971800" cy="584200"/>
          </a:xfrm>
          <a:prstGeom prst="rect">
            <a:avLst/>
          </a:prstGeom>
          <a:noFill/>
          <a:ln w="9525">
            <a:noFill/>
            <a:miter lim="800000"/>
            <a:headEnd/>
            <a:tailEnd/>
          </a:ln>
          <a:effectLst/>
        </p:spPr>
        <p:txBody>
          <a:bodyPr>
            <a:spAutoFit/>
          </a:bodyPr>
          <a:lstStyle/>
          <a:p>
            <a:pPr>
              <a:spcBef>
                <a:spcPct val="50000"/>
              </a:spcBef>
              <a:defRPr/>
            </a:pPr>
            <a:r>
              <a:rPr lang="en-US" dirty="0">
                <a:latin typeface="+mn-lt"/>
              </a:rPr>
              <a:t>Small hole gage used in determining hole diameter.</a:t>
            </a:r>
          </a:p>
        </p:txBody>
      </p:sp>
    </p:spTree>
    <p:extLst>
      <p:ext uri="{BB962C8B-B14F-4D97-AF65-F5344CB8AC3E}">
        <p14:creationId xmlns:p14="http://schemas.microsoft.com/office/powerpoint/2010/main" val="796518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1512">
                                            <p:txEl>
                                              <p:pRg st="0" end="0"/>
                                            </p:txEl>
                                          </p:spTgt>
                                        </p:tgtEl>
                                        <p:attrNameLst>
                                          <p:attrName>style.visibility</p:attrName>
                                        </p:attrNameLst>
                                      </p:cBhvr>
                                      <p:to>
                                        <p:strVal val="visible"/>
                                      </p:to>
                                    </p:set>
                                    <p:animEffect transition="in" filter="strips(downRight)">
                                      <p:cBhvr>
                                        <p:cTn id="7" dur="500"/>
                                        <p:tgtEl>
                                          <p:spTgt spid="21512">
                                            <p:txEl>
                                              <p:pRg st="0" end="0"/>
                                            </p:txEl>
                                          </p:spTgt>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21508"/>
                                        </p:tgtEl>
                                        <p:attrNameLst>
                                          <p:attrName>style.visibility</p:attrName>
                                        </p:attrNameLst>
                                      </p:cBhvr>
                                      <p:to>
                                        <p:strVal val="visible"/>
                                      </p:to>
                                    </p:set>
                                    <p:anim calcmode="lin" valueType="num">
                                      <p:cBhvr>
                                        <p:cTn id="11" dur="1000" fill="hold"/>
                                        <p:tgtEl>
                                          <p:spTgt spid="21508"/>
                                        </p:tgtEl>
                                        <p:attrNameLst>
                                          <p:attrName>ppt_w</p:attrName>
                                        </p:attrNameLst>
                                      </p:cBhvr>
                                      <p:tavLst>
                                        <p:tav tm="0">
                                          <p:val>
                                            <p:strVal val="#ppt_w*0.70"/>
                                          </p:val>
                                        </p:tav>
                                        <p:tav tm="100000">
                                          <p:val>
                                            <p:strVal val="#ppt_w"/>
                                          </p:val>
                                        </p:tav>
                                      </p:tavLst>
                                    </p:anim>
                                    <p:anim calcmode="lin" valueType="num">
                                      <p:cBhvr>
                                        <p:cTn id="12" dur="1000" fill="hold"/>
                                        <p:tgtEl>
                                          <p:spTgt spid="21508"/>
                                        </p:tgtEl>
                                        <p:attrNameLst>
                                          <p:attrName>ppt_h</p:attrName>
                                        </p:attrNameLst>
                                      </p:cBhvr>
                                      <p:tavLst>
                                        <p:tav tm="0">
                                          <p:val>
                                            <p:strVal val="#ppt_h"/>
                                          </p:val>
                                        </p:tav>
                                        <p:tav tm="100000">
                                          <p:val>
                                            <p:strVal val="#ppt_h"/>
                                          </p:val>
                                        </p:tav>
                                      </p:tavLst>
                                    </p:anim>
                                    <p:animEffect transition="in" filter="fade">
                                      <p:cBhvr>
                                        <p:cTn id="13" dur="1000"/>
                                        <p:tgtEl>
                                          <p:spTgt spid="21508"/>
                                        </p:tgtEl>
                                      </p:cBhvr>
                                    </p:animEffect>
                                  </p:childTnLst>
                                </p:cTn>
                              </p:par>
                              <p:par>
                                <p:cTn id="14" presetID="55" presetClass="entr" presetSubtype="0" fill="hold" nodeType="withEffect">
                                  <p:stCondLst>
                                    <p:cond delay="0"/>
                                  </p:stCondLst>
                                  <p:childTnLst>
                                    <p:set>
                                      <p:cBhvr>
                                        <p:cTn id="15" dur="1" fill="hold">
                                          <p:stCondLst>
                                            <p:cond delay="0"/>
                                          </p:stCondLst>
                                        </p:cTn>
                                        <p:tgtEl>
                                          <p:spTgt spid="21510"/>
                                        </p:tgtEl>
                                        <p:attrNameLst>
                                          <p:attrName>style.visibility</p:attrName>
                                        </p:attrNameLst>
                                      </p:cBhvr>
                                      <p:to>
                                        <p:strVal val="visible"/>
                                      </p:to>
                                    </p:set>
                                    <p:anim calcmode="lin" valueType="num">
                                      <p:cBhvr>
                                        <p:cTn id="16" dur="1000" fill="hold"/>
                                        <p:tgtEl>
                                          <p:spTgt spid="21510"/>
                                        </p:tgtEl>
                                        <p:attrNameLst>
                                          <p:attrName>ppt_w</p:attrName>
                                        </p:attrNameLst>
                                      </p:cBhvr>
                                      <p:tavLst>
                                        <p:tav tm="0">
                                          <p:val>
                                            <p:strVal val="#ppt_w*0.70"/>
                                          </p:val>
                                        </p:tav>
                                        <p:tav tm="100000">
                                          <p:val>
                                            <p:strVal val="#ppt_w"/>
                                          </p:val>
                                        </p:tav>
                                      </p:tavLst>
                                    </p:anim>
                                    <p:anim calcmode="lin" valueType="num">
                                      <p:cBhvr>
                                        <p:cTn id="17" dur="1000" fill="hold"/>
                                        <p:tgtEl>
                                          <p:spTgt spid="21510"/>
                                        </p:tgtEl>
                                        <p:attrNameLst>
                                          <p:attrName>ppt_h</p:attrName>
                                        </p:attrNameLst>
                                      </p:cBhvr>
                                      <p:tavLst>
                                        <p:tav tm="0">
                                          <p:val>
                                            <p:strVal val="#ppt_h"/>
                                          </p:val>
                                        </p:tav>
                                        <p:tav tm="100000">
                                          <p:val>
                                            <p:strVal val="#ppt_h"/>
                                          </p:val>
                                        </p:tav>
                                      </p:tavLst>
                                    </p:anim>
                                    <p:animEffect transition="in" filter="fade">
                                      <p:cBhvr>
                                        <p:cTn id="18" dur="1000"/>
                                        <p:tgtEl>
                                          <p:spTgt spid="21510"/>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21513"/>
                                        </p:tgtEl>
                                        <p:attrNameLst>
                                          <p:attrName>style.visibility</p:attrName>
                                        </p:attrNameLst>
                                      </p:cBhvr>
                                      <p:to>
                                        <p:strVal val="visible"/>
                                      </p:to>
                                    </p:set>
                                    <p:animEffect transition="in" filter="slide(fromTop)">
                                      <p:cBhvr>
                                        <p:cTn id="21" dur="500"/>
                                        <p:tgtEl>
                                          <p:spTgt spid="21513"/>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21514"/>
                                        </p:tgtEl>
                                        <p:attrNameLst>
                                          <p:attrName>style.visibility</p:attrName>
                                        </p:attrNameLst>
                                      </p:cBhvr>
                                      <p:to>
                                        <p:strVal val="visible"/>
                                      </p:to>
                                    </p:set>
                                    <p:animEffect transition="in" filter="slide(fromTop)">
                                      <p:cBhvr>
                                        <p:cTn id="24"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build="p"/>
      <p:bldP spid="21513" grpId="0"/>
      <p:bldP spid="215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1800" y="0"/>
            <a:ext cx="8229600" cy="1143000"/>
          </a:xfrm>
        </p:spPr>
        <p:txBody>
          <a:bodyPr/>
          <a:lstStyle/>
          <a:p>
            <a:pPr>
              <a:defRPr/>
            </a:pPr>
            <a:r>
              <a:rPr lang="en-US" sz="2800" b="1" dirty="0">
                <a:latin typeface="+mn-lt"/>
              </a:rPr>
              <a:t>Inspection Applications</a:t>
            </a:r>
          </a:p>
        </p:txBody>
      </p:sp>
      <p:sp>
        <p:nvSpPr>
          <p:cNvPr id="9219" name="Rectangle 3"/>
          <p:cNvSpPr>
            <a:spLocks noGrp="1" noChangeArrowheads="1"/>
          </p:cNvSpPr>
          <p:nvPr>
            <p:ph type="body" idx="1"/>
          </p:nvPr>
        </p:nvSpPr>
        <p:spPr>
          <a:xfrm>
            <a:off x="228600" y="2641600"/>
            <a:ext cx="8483600" cy="3657600"/>
          </a:xfrm>
        </p:spPr>
        <p:txBody>
          <a:bodyPr/>
          <a:lstStyle/>
          <a:p>
            <a:pPr marL="228600" indent="-228600" algn="just">
              <a:lnSpc>
                <a:spcPct val="150000"/>
              </a:lnSpc>
            </a:pPr>
            <a:r>
              <a:rPr lang="en-US" sz="2400" smtClean="0"/>
              <a:t>Detection of surface anomalies such as scratches, excess surface roughness, and areas void of paint or plating. </a:t>
            </a:r>
          </a:p>
          <a:p>
            <a:pPr marL="228600" indent="-228600" algn="just">
              <a:lnSpc>
                <a:spcPct val="150000"/>
              </a:lnSpc>
            </a:pPr>
            <a:r>
              <a:rPr lang="en-US" sz="2400" smtClean="0"/>
              <a:t>Crack, porosity, corrosion or other flaw detection.</a:t>
            </a:r>
          </a:p>
          <a:p>
            <a:pPr marL="228600" indent="-228600" algn="just">
              <a:lnSpc>
                <a:spcPct val="150000"/>
              </a:lnSpc>
            </a:pPr>
            <a:r>
              <a:rPr lang="en-US" sz="2400" smtClean="0"/>
              <a:t>Dimensional conformance.</a:t>
            </a:r>
          </a:p>
          <a:p>
            <a:pPr marL="228600" indent="-228600" algn="just">
              <a:lnSpc>
                <a:spcPct val="150000"/>
              </a:lnSpc>
            </a:pPr>
            <a:r>
              <a:rPr lang="en-US" sz="2400" smtClean="0"/>
              <a:t>Precision measurements.</a:t>
            </a:r>
          </a:p>
          <a:p>
            <a:pPr marL="228600" indent="-228600" algn="just">
              <a:lnSpc>
                <a:spcPct val="150000"/>
              </a:lnSpc>
            </a:pPr>
            <a:r>
              <a:rPr lang="en-US" sz="2400" smtClean="0"/>
              <a:t>Foreign object detection.</a:t>
            </a:r>
          </a:p>
          <a:p>
            <a:pPr marL="228600" indent="-228600" algn="just">
              <a:lnSpc>
                <a:spcPct val="150000"/>
              </a:lnSpc>
            </a:pPr>
            <a:r>
              <a:rPr lang="en-US" sz="2400" smtClean="0"/>
              <a:t>Component location.</a:t>
            </a:r>
          </a:p>
        </p:txBody>
      </p:sp>
      <p:sp>
        <p:nvSpPr>
          <p:cNvPr id="9220" name="Rectangle 4"/>
          <p:cNvSpPr>
            <a:spLocks noChangeArrowheads="1"/>
          </p:cNvSpPr>
          <p:nvPr/>
        </p:nvSpPr>
        <p:spPr bwMode="auto">
          <a:xfrm>
            <a:off x="284163" y="914400"/>
            <a:ext cx="8643937" cy="1754188"/>
          </a:xfrm>
          <a:prstGeom prst="rect">
            <a:avLst/>
          </a:prstGeom>
          <a:noFill/>
          <a:ln w="9525">
            <a:noFill/>
            <a:miter lim="800000"/>
            <a:headEnd/>
            <a:tailEnd/>
          </a:ln>
          <a:effectLst/>
        </p:spPr>
        <p:txBody>
          <a:bodyPr>
            <a:spAutoFit/>
          </a:bodyPr>
          <a:lstStyle/>
          <a:p>
            <a:pPr algn="just">
              <a:lnSpc>
                <a:spcPct val="150000"/>
              </a:lnSpc>
              <a:spcBef>
                <a:spcPct val="20000"/>
              </a:spcBef>
              <a:defRPr/>
            </a:pPr>
            <a:r>
              <a:rPr lang="en-US" sz="2400" b="0" dirty="0">
                <a:latin typeface="+mn-lt"/>
              </a:rPr>
              <a:t>Applications for visual inspection and many and range from looking a product over for obvious defect to performing detailed inspections.  Some of the common applications include:</a:t>
            </a:r>
          </a:p>
        </p:txBody>
      </p:sp>
    </p:spTree>
    <p:extLst>
      <p:ext uri="{BB962C8B-B14F-4D97-AF65-F5344CB8AC3E}">
        <p14:creationId xmlns:p14="http://schemas.microsoft.com/office/powerpoint/2010/main" val="2488651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strips(downRight)">
                                      <p:cBhvr>
                                        <p:cTn id="7" dur="500"/>
                                        <p:tgtEl>
                                          <p:spTgt spid="9220"/>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strips(downRight)">
                                      <p:cBhvr>
                                        <p:cTn id="11" dur="500"/>
                                        <p:tgtEl>
                                          <p:spTgt spid="9219">
                                            <p:txEl>
                                              <p:pRg st="0" end="0"/>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Effect transition="in" filter="strips(downRight)">
                                      <p:cBhvr>
                                        <p:cTn id="15" dur="500"/>
                                        <p:tgtEl>
                                          <p:spTgt spid="9219">
                                            <p:txEl>
                                              <p:pRg st="1" end="1"/>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Effect transition="in" filter="strips(downRight)">
                                      <p:cBhvr>
                                        <p:cTn id="19" dur="500"/>
                                        <p:tgtEl>
                                          <p:spTgt spid="9219">
                                            <p:txEl>
                                              <p:pRg st="2" end="2"/>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animEffect transition="in" filter="strips(downRight)">
                                      <p:cBhvr>
                                        <p:cTn id="23" dur="500"/>
                                        <p:tgtEl>
                                          <p:spTgt spid="9219">
                                            <p:txEl>
                                              <p:pRg st="3" end="3"/>
                                            </p:txEl>
                                          </p:spTgt>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strips(downRight)">
                                      <p:cBhvr>
                                        <p:cTn id="27" dur="500"/>
                                        <p:tgtEl>
                                          <p:spTgt spid="9219">
                                            <p:txEl>
                                              <p:pRg st="4" end="4"/>
                                            </p:txEl>
                                          </p:spTgt>
                                        </p:tgtEl>
                                      </p:cBhvr>
                                    </p:animEffect>
                                  </p:childTnLst>
                                </p:cTn>
                              </p:par>
                            </p:childTnLst>
                          </p:cTn>
                        </p:par>
                        <p:par>
                          <p:cTn id="28" fill="hold" nodeType="afterGroup">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strips(downRight)">
                                      <p:cBhvr>
                                        <p:cTn id="3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sz="half" idx="1"/>
          </p:nvPr>
        </p:nvSpPr>
        <p:spPr>
          <a:xfrm>
            <a:off x="0" y="889000"/>
            <a:ext cx="4495800" cy="6007100"/>
          </a:xfrm>
        </p:spPr>
        <p:txBody>
          <a:bodyPr/>
          <a:lstStyle/>
          <a:p>
            <a:pPr algn="just">
              <a:lnSpc>
                <a:spcPct val="150000"/>
              </a:lnSpc>
              <a:spcBef>
                <a:spcPct val="40000"/>
              </a:spcBef>
            </a:pPr>
            <a:r>
              <a:rPr lang="en-US" sz="2200" smtClean="0"/>
              <a:t>Visual inspection of manufactured materials and components is a cost effective means of identifying flaws.</a:t>
            </a:r>
          </a:p>
          <a:p>
            <a:pPr algn="just">
              <a:lnSpc>
                <a:spcPct val="150000"/>
              </a:lnSpc>
              <a:spcBef>
                <a:spcPct val="40000"/>
              </a:spcBef>
            </a:pPr>
            <a:r>
              <a:rPr lang="en-US" sz="2200" smtClean="0"/>
              <a:t>Visual inspection of a casting reveals a crack between a threaded opening and a pressed fit.</a:t>
            </a:r>
          </a:p>
          <a:p>
            <a:pPr algn="just">
              <a:lnSpc>
                <a:spcPct val="150000"/>
              </a:lnSpc>
              <a:spcBef>
                <a:spcPct val="40000"/>
              </a:spcBef>
            </a:pPr>
            <a:r>
              <a:rPr lang="en-US" sz="2200" smtClean="0"/>
              <a:t>The aluminum sand casting has hot tears and shrinkage at the transition zones.</a:t>
            </a:r>
          </a:p>
        </p:txBody>
      </p:sp>
      <p:pic>
        <p:nvPicPr>
          <p:cNvPr id="27656" name="Picture 8" descr="DSC01124"/>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7162800" y="2095500"/>
            <a:ext cx="1827213" cy="2797175"/>
          </a:xfrm>
          <a:noFill/>
        </p:spPr>
      </p:pic>
      <p:pic>
        <p:nvPicPr>
          <p:cNvPr id="27659" name="Picture 11" descr="DSC0197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0" y="1308100"/>
            <a:ext cx="2438400" cy="1828800"/>
          </a:xfrm>
          <a:noFill/>
        </p:spPr>
      </p:pic>
      <p:sp>
        <p:nvSpPr>
          <p:cNvPr id="27661" name="Line 13"/>
          <p:cNvSpPr>
            <a:spLocks noChangeShapeType="1"/>
          </p:cNvSpPr>
          <p:nvPr/>
        </p:nvSpPr>
        <p:spPr bwMode="auto">
          <a:xfrm>
            <a:off x="7162800" y="3048000"/>
            <a:ext cx="685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pic>
        <p:nvPicPr>
          <p:cNvPr id="27662" name="Picture 14" descr="DSC02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98900"/>
            <a:ext cx="268763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Line 16"/>
          <p:cNvSpPr>
            <a:spLocks noChangeShapeType="1"/>
          </p:cNvSpPr>
          <p:nvPr/>
        </p:nvSpPr>
        <p:spPr bwMode="auto">
          <a:xfrm flipH="1" flipV="1">
            <a:off x="6400800" y="5562600"/>
            <a:ext cx="762000" cy="381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6088" name="Rectangle 18"/>
          <p:cNvSpPr>
            <a:spLocks noGrp="1" noChangeArrowheads="1"/>
          </p:cNvSpPr>
          <p:nvPr>
            <p:ph type="title"/>
          </p:nvPr>
        </p:nvSpPr>
        <p:spPr>
          <a:xfrm>
            <a:off x="368300" y="0"/>
            <a:ext cx="8229600" cy="977900"/>
          </a:xfrm>
          <a:noFill/>
        </p:spPr>
        <p:txBody>
          <a:bodyPr/>
          <a:lstStyle/>
          <a:p>
            <a:pPr>
              <a:lnSpc>
                <a:spcPct val="80000"/>
              </a:lnSpc>
            </a:pPr>
            <a:r>
              <a:rPr lang="en-US" sz="3600" smtClean="0"/>
              <a:t>Inspection Applications – </a:t>
            </a:r>
            <a:br>
              <a:rPr lang="en-US" sz="3600" smtClean="0"/>
            </a:br>
            <a:r>
              <a:rPr lang="en-US" sz="3600" smtClean="0"/>
              <a:t>Flaw Detection</a:t>
            </a:r>
          </a:p>
        </p:txBody>
      </p:sp>
    </p:spTree>
    <p:extLst>
      <p:ext uri="{BB962C8B-B14F-4D97-AF65-F5344CB8AC3E}">
        <p14:creationId xmlns:p14="http://schemas.microsoft.com/office/powerpoint/2010/main" val="2892147575"/>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trips(downRight)">
                                      <p:cBhvr>
                                        <p:cTn id="7" dur="500"/>
                                        <p:tgtEl>
                                          <p:spTgt spid="27651">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Effect transition="in" filter="strips(downRight)">
                                      <p:cBhvr>
                                        <p:cTn id="11" dur="500"/>
                                        <p:tgtEl>
                                          <p:spTgt spid="27651">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strips(downRight)">
                                      <p:cBhvr>
                                        <p:cTn id="15" dur="500"/>
                                        <p:tgtEl>
                                          <p:spTgt spid="27651">
                                            <p:txEl>
                                              <p:pRg st="2" end="2"/>
                                            </p:txEl>
                                          </p:spTgt>
                                        </p:tgtEl>
                                      </p:cBhvr>
                                    </p:animEffect>
                                  </p:childTnLst>
                                </p:cTn>
                              </p:par>
                            </p:childTnLst>
                          </p:cTn>
                        </p:par>
                        <p:par>
                          <p:cTn id="16" fill="hold" nodeType="afterGroup">
                            <p:stCondLst>
                              <p:cond delay="1500"/>
                            </p:stCondLst>
                            <p:childTnLst>
                              <p:par>
                                <p:cTn id="17" presetID="2" presetClass="entr" presetSubtype="9" fill="hold" nodeType="afterEffect">
                                  <p:stCondLst>
                                    <p:cond delay="0"/>
                                  </p:stCondLst>
                                  <p:childTnLst>
                                    <p:set>
                                      <p:cBhvr>
                                        <p:cTn id="18" dur="1" fill="hold">
                                          <p:stCondLst>
                                            <p:cond delay="0"/>
                                          </p:stCondLst>
                                        </p:cTn>
                                        <p:tgtEl>
                                          <p:spTgt spid="27659"/>
                                        </p:tgtEl>
                                        <p:attrNameLst>
                                          <p:attrName>style.visibility</p:attrName>
                                        </p:attrNameLst>
                                      </p:cBhvr>
                                      <p:to>
                                        <p:strVal val="visible"/>
                                      </p:to>
                                    </p:set>
                                    <p:anim calcmode="lin" valueType="num">
                                      <p:cBhvr additive="base">
                                        <p:cTn id="19" dur="500" fill="hold"/>
                                        <p:tgtEl>
                                          <p:spTgt spid="27659"/>
                                        </p:tgtEl>
                                        <p:attrNameLst>
                                          <p:attrName>ppt_x</p:attrName>
                                        </p:attrNameLst>
                                      </p:cBhvr>
                                      <p:tavLst>
                                        <p:tav tm="0">
                                          <p:val>
                                            <p:strVal val="0-#ppt_w/2"/>
                                          </p:val>
                                        </p:tav>
                                        <p:tav tm="100000">
                                          <p:val>
                                            <p:strVal val="#ppt_x"/>
                                          </p:val>
                                        </p:tav>
                                      </p:tavLst>
                                    </p:anim>
                                    <p:anim calcmode="lin" valueType="num">
                                      <p:cBhvr additive="base">
                                        <p:cTn id="20" dur="500" fill="hold"/>
                                        <p:tgtEl>
                                          <p:spTgt spid="27659"/>
                                        </p:tgtEl>
                                        <p:attrNameLst>
                                          <p:attrName>ppt_y</p:attrName>
                                        </p:attrNameLst>
                                      </p:cBhvr>
                                      <p:tavLst>
                                        <p:tav tm="0">
                                          <p:val>
                                            <p:strVal val="0-#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7656"/>
                                        </p:tgtEl>
                                        <p:attrNameLst>
                                          <p:attrName>style.visibility</p:attrName>
                                        </p:attrNameLst>
                                      </p:cBhvr>
                                      <p:to>
                                        <p:strVal val="visible"/>
                                      </p:to>
                                    </p:set>
                                    <p:anim calcmode="lin" valueType="num">
                                      <p:cBhvr additive="base">
                                        <p:cTn id="23" dur="500" fill="hold"/>
                                        <p:tgtEl>
                                          <p:spTgt spid="27656"/>
                                        </p:tgtEl>
                                        <p:attrNameLst>
                                          <p:attrName>ppt_x</p:attrName>
                                        </p:attrNameLst>
                                      </p:cBhvr>
                                      <p:tavLst>
                                        <p:tav tm="0">
                                          <p:val>
                                            <p:strVal val="1+#ppt_w/2"/>
                                          </p:val>
                                        </p:tav>
                                        <p:tav tm="100000">
                                          <p:val>
                                            <p:strVal val="#ppt_x"/>
                                          </p:val>
                                        </p:tav>
                                      </p:tavLst>
                                    </p:anim>
                                    <p:anim calcmode="lin" valueType="num">
                                      <p:cBhvr additive="base">
                                        <p:cTn id="24" dur="500" fill="hold"/>
                                        <p:tgtEl>
                                          <p:spTgt spid="27656"/>
                                        </p:tgtEl>
                                        <p:attrNameLst>
                                          <p:attrName>ppt_y</p:attrName>
                                        </p:attrNameLst>
                                      </p:cBhvr>
                                      <p:tavLst>
                                        <p:tav tm="0">
                                          <p:val>
                                            <p:strVal val="#ppt_y"/>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27662"/>
                                        </p:tgtEl>
                                        <p:attrNameLst>
                                          <p:attrName>style.visibility</p:attrName>
                                        </p:attrNameLst>
                                      </p:cBhvr>
                                      <p:to>
                                        <p:strVal val="visible"/>
                                      </p:to>
                                    </p:set>
                                    <p:anim calcmode="lin" valueType="num">
                                      <p:cBhvr additive="base">
                                        <p:cTn id="27" dur="500" fill="hold"/>
                                        <p:tgtEl>
                                          <p:spTgt spid="27662"/>
                                        </p:tgtEl>
                                        <p:attrNameLst>
                                          <p:attrName>ppt_x</p:attrName>
                                        </p:attrNameLst>
                                      </p:cBhvr>
                                      <p:tavLst>
                                        <p:tav tm="0">
                                          <p:val>
                                            <p:strVal val="0-#ppt_w/2"/>
                                          </p:val>
                                        </p:tav>
                                        <p:tav tm="100000">
                                          <p:val>
                                            <p:strVal val="#ppt_x"/>
                                          </p:val>
                                        </p:tav>
                                      </p:tavLst>
                                    </p:anim>
                                    <p:anim calcmode="lin" valueType="num">
                                      <p:cBhvr additive="base">
                                        <p:cTn id="28" dur="500" fill="hold"/>
                                        <p:tgtEl>
                                          <p:spTgt spid="2766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7661"/>
                                        </p:tgtEl>
                                        <p:attrNameLst>
                                          <p:attrName>style.visibility</p:attrName>
                                        </p:attrNameLst>
                                      </p:cBhvr>
                                      <p:to>
                                        <p:strVal val="visible"/>
                                      </p:to>
                                    </p:set>
                                    <p:animEffect transition="in" filter="fade">
                                      <p:cBhvr>
                                        <p:cTn id="32" dur="2000"/>
                                        <p:tgtEl>
                                          <p:spTgt spid="2766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664"/>
                                        </p:tgtEl>
                                        <p:attrNameLst>
                                          <p:attrName>style.visibility</p:attrName>
                                        </p:attrNameLst>
                                      </p:cBhvr>
                                      <p:to>
                                        <p:strVal val="visible"/>
                                      </p:to>
                                    </p:set>
                                    <p:animEffect transition="in" filter="fade">
                                      <p:cBhvr>
                                        <p:cTn id="35" dur="2000"/>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61" grpId="0" animBg="1"/>
      <p:bldP spid="2766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sz="half" idx="1"/>
          </p:nvPr>
        </p:nvSpPr>
        <p:spPr>
          <a:xfrm>
            <a:off x="165100" y="3009900"/>
            <a:ext cx="4838700" cy="3530600"/>
          </a:xfrm>
        </p:spPr>
        <p:txBody>
          <a:bodyPr/>
          <a:lstStyle/>
          <a:p>
            <a:pPr algn="just">
              <a:lnSpc>
                <a:spcPct val="150000"/>
              </a:lnSpc>
              <a:spcBef>
                <a:spcPct val="40000"/>
              </a:spcBef>
              <a:defRPr/>
            </a:pPr>
            <a:r>
              <a:rPr lang="en-US" sz="2400" dirty="0">
                <a:latin typeface="+mj-lt"/>
              </a:rPr>
              <a:t>In this example, visual inspection of a fire escape reveals a failure in a handrail tube.</a:t>
            </a:r>
          </a:p>
          <a:p>
            <a:pPr algn="just">
              <a:lnSpc>
                <a:spcPct val="150000"/>
              </a:lnSpc>
              <a:spcBef>
                <a:spcPct val="40000"/>
              </a:spcBef>
              <a:defRPr/>
            </a:pPr>
            <a:r>
              <a:rPr lang="en-US" sz="2400" dirty="0">
                <a:latin typeface="+mj-lt"/>
              </a:rPr>
              <a:t>The failure is in the tube seam and is likely the result of ice expansion.</a:t>
            </a:r>
          </a:p>
        </p:txBody>
      </p:sp>
      <p:pic>
        <p:nvPicPr>
          <p:cNvPr id="91140" name="Picture 4" descr="DSC0200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00650" y="1600200"/>
            <a:ext cx="3333750" cy="2484438"/>
          </a:xfrm>
          <a:noFill/>
        </p:spPr>
      </p:pic>
      <p:pic>
        <p:nvPicPr>
          <p:cNvPr id="91145" name="Picture 9" descr="DSC02005"/>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854700" y="4343400"/>
            <a:ext cx="2347913" cy="2187575"/>
          </a:xfrm>
          <a:noFill/>
        </p:spPr>
      </p:pic>
      <p:sp>
        <p:nvSpPr>
          <p:cNvPr id="91146" name="Line 10"/>
          <p:cNvSpPr>
            <a:spLocks noChangeShapeType="1"/>
          </p:cNvSpPr>
          <p:nvPr/>
        </p:nvSpPr>
        <p:spPr bwMode="auto">
          <a:xfrm>
            <a:off x="5883275" y="4845050"/>
            <a:ext cx="533400" cy="609600"/>
          </a:xfrm>
          <a:prstGeom prst="line">
            <a:avLst/>
          </a:prstGeom>
          <a:noFill/>
          <a:ln w="76200">
            <a:solidFill>
              <a:schemeClr val="tx1"/>
            </a:solidFill>
            <a:round/>
            <a:headEnd/>
            <a:tailEnd type="triangle" w="med" len="med"/>
          </a:ln>
          <a:effectLst/>
        </p:spPr>
        <p:txBody>
          <a:bodyPr/>
          <a:lstStyle/>
          <a:p>
            <a:pPr>
              <a:defRPr/>
            </a:pPr>
            <a:endParaRPr lang="en-US" sz="2400" b="0">
              <a:latin typeface="+mj-lt"/>
            </a:endParaRPr>
          </a:p>
        </p:txBody>
      </p:sp>
      <p:sp>
        <p:nvSpPr>
          <p:cNvPr id="47110" name="Rectangle 13"/>
          <p:cNvSpPr>
            <a:spLocks noGrp="1" noChangeArrowheads="1"/>
          </p:cNvSpPr>
          <p:nvPr>
            <p:ph type="title"/>
          </p:nvPr>
        </p:nvSpPr>
        <p:spPr>
          <a:xfrm>
            <a:off x="457200" y="381000"/>
            <a:ext cx="8229600" cy="774700"/>
          </a:xfrm>
          <a:noFill/>
        </p:spPr>
        <p:txBody>
          <a:bodyPr/>
          <a:lstStyle/>
          <a:p>
            <a:pPr>
              <a:lnSpc>
                <a:spcPct val="80000"/>
              </a:lnSpc>
            </a:pPr>
            <a:r>
              <a:rPr lang="en-US" sz="2400" b="1" smtClean="0"/>
              <a:t>Inspection Applications – </a:t>
            </a:r>
            <a:br>
              <a:rPr lang="en-US" sz="2400" b="1" smtClean="0"/>
            </a:br>
            <a:r>
              <a:rPr lang="en-US" sz="2400" b="1" smtClean="0"/>
              <a:t>Flaw Detection</a:t>
            </a:r>
          </a:p>
        </p:txBody>
      </p:sp>
      <p:sp>
        <p:nvSpPr>
          <p:cNvPr id="91150" name="Rectangle 14"/>
          <p:cNvSpPr>
            <a:spLocks noChangeArrowheads="1"/>
          </p:cNvSpPr>
          <p:nvPr/>
        </p:nvSpPr>
        <p:spPr bwMode="auto">
          <a:xfrm>
            <a:off x="342900" y="1155700"/>
            <a:ext cx="4572000" cy="1687513"/>
          </a:xfrm>
          <a:prstGeom prst="rect">
            <a:avLst/>
          </a:prstGeom>
          <a:noFill/>
          <a:ln w="9525">
            <a:noFill/>
            <a:miter lim="800000"/>
            <a:headEnd/>
            <a:tailEnd/>
          </a:ln>
          <a:effectLst/>
        </p:spPr>
        <p:txBody>
          <a:bodyPr>
            <a:spAutoFit/>
          </a:bodyPr>
          <a:lstStyle/>
          <a:p>
            <a:pPr algn="just">
              <a:lnSpc>
                <a:spcPct val="150000"/>
              </a:lnSpc>
              <a:spcBef>
                <a:spcPct val="40000"/>
              </a:spcBef>
              <a:defRPr/>
            </a:pPr>
            <a:r>
              <a:rPr lang="en-US" sz="2400" b="0" dirty="0">
                <a:latin typeface="+mj-lt"/>
              </a:rPr>
              <a:t>In-service inspections of existing components and structures is commonly accomplished visually.</a:t>
            </a:r>
          </a:p>
        </p:txBody>
      </p:sp>
    </p:spTree>
    <p:extLst>
      <p:ext uri="{BB962C8B-B14F-4D97-AF65-F5344CB8AC3E}">
        <p14:creationId xmlns:p14="http://schemas.microsoft.com/office/powerpoint/2010/main" val="474930820"/>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1150"/>
                                        </p:tgtEl>
                                        <p:attrNameLst>
                                          <p:attrName>style.visibility</p:attrName>
                                        </p:attrNameLst>
                                      </p:cBhvr>
                                      <p:to>
                                        <p:strVal val="visible"/>
                                      </p:to>
                                    </p:set>
                                    <p:animEffect transition="in" filter="strips(downRight)">
                                      <p:cBhvr>
                                        <p:cTn id="7" dur="500"/>
                                        <p:tgtEl>
                                          <p:spTgt spid="91150"/>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1139">
                                            <p:txEl>
                                              <p:pRg st="0" end="0"/>
                                            </p:txEl>
                                          </p:spTgt>
                                        </p:tgtEl>
                                        <p:attrNameLst>
                                          <p:attrName>style.visibility</p:attrName>
                                        </p:attrNameLst>
                                      </p:cBhvr>
                                      <p:to>
                                        <p:strVal val="visible"/>
                                      </p:to>
                                    </p:set>
                                    <p:animEffect transition="in" filter="strips(downRight)">
                                      <p:cBhvr>
                                        <p:cTn id="11" dur="500"/>
                                        <p:tgtEl>
                                          <p:spTgt spid="91139">
                                            <p:txEl>
                                              <p:pRg st="0" end="0"/>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1139">
                                            <p:txEl>
                                              <p:pRg st="1" end="1"/>
                                            </p:txEl>
                                          </p:spTgt>
                                        </p:tgtEl>
                                        <p:attrNameLst>
                                          <p:attrName>style.visibility</p:attrName>
                                        </p:attrNameLst>
                                      </p:cBhvr>
                                      <p:to>
                                        <p:strVal val="visible"/>
                                      </p:to>
                                    </p:set>
                                    <p:animEffect transition="in" filter="strips(downRight)">
                                      <p:cBhvr>
                                        <p:cTn id="15" dur="500"/>
                                        <p:tgtEl>
                                          <p:spTgt spid="91139">
                                            <p:txEl>
                                              <p:pRg st="1" end="1"/>
                                            </p:txEl>
                                          </p:spTgt>
                                        </p:tgtEl>
                                      </p:cBhvr>
                                    </p:animEffect>
                                  </p:childTnLst>
                                </p:cTn>
                              </p:par>
                            </p:childTnLst>
                          </p:cTn>
                        </p:par>
                        <p:par>
                          <p:cTn id="16" fill="hold" nodeType="afterGroup">
                            <p:stCondLst>
                              <p:cond delay="1500"/>
                            </p:stCondLst>
                            <p:childTnLst>
                              <p:par>
                                <p:cTn id="17" presetID="55" presetClass="entr" presetSubtype="0" fill="hold" nodeType="afterEffect">
                                  <p:stCondLst>
                                    <p:cond delay="0"/>
                                  </p:stCondLst>
                                  <p:childTnLst>
                                    <p:set>
                                      <p:cBhvr>
                                        <p:cTn id="18" dur="1" fill="hold">
                                          <p:stCondLst>
                                            <p:cond delay="0"/>
                                          </p:stCondLst>
                                        </p:cTn>
                                        <p:tgtEl>
                                          <p:spTgt spid="91140"/>
                                        </p:tgtEl>
                                        <p:attrNameLst>
                                          <p:attrName>style.visibility</p:attrName>
                                        </p:attrNameLst>
                                      </p:cBhvr>
                                      <p:to>
                                        <p:strVal val="visible"/>
                                      </p:to>
                                    </p:set>
                                    <p:anim calcmode="lin" valueType="num">
                                      <p:cBhvr>
                                        <p:cTn id="19" dur="1000" fill="hold"/>
                                        <p:tgtEl>
                                          <p:spTgt spid="91140"/>
                                        </p:tgtEl>
                                        <p:attrNameLst>
                                          <p:attrName>ppt_w</p:attrName>
                                        </p:attrNameLst>
                                      </p:cBhvr>
                                      <p:tavLst>
                                        <p:tav tm="0">
                                          <p:val>
                                            <p:strVal val="#ppt_w*0.70"/>
                                          </p:val>
                                        </p:tav>
                                        <p:tav tm="100000">
                                          <p:val>
                                            <p:strVal val="#ppt_w"/>
                                          </p:val>
                                        </p:tav>
                                      </p:tavLst>
                                    </p:anim>
                                    <p:anim calcmode="lin" valueType="num">
                                      <p:cBhvr>
                                        <p:cTn id="20" dur="1000" fill="hold"/>
                                        <p:tgtEl>
                                          <p:spTgt spid="91140"/>
                                        </p:tgtEl>
                                        <p:attrNameLst>
                                          <p:attrName>ppt_h</p:attrName>
                                        </p:attrNameLst>
                                      </p:cBhvr>
                                      <p:tavLst>
                                        <p:tav tm="0">
                                          <p:val>
                                            <p:strVal val="#ppt_h"/>
                                          </p:val>
                                        </p:tav>
                                        <p:tav tm="100000">
                                          <p:val>
                                            <p:strVal val="#ppt_h"/>
                                          </p:val>
                                        </p:tav>
                                      </p:tavLst>
                                    </p:anim>
                                    <p:animEffect transition="in" filter="fade">
                                      <p:cBhvr>
                                        <p:cTn id="21" dur="1000"/>
                                        <p:tgtEl>
                                          <p:spTgt spid="91140"/>
                                        </p:tgtEl>
                                      </p:cBhvr>
                                    </p:animEffect>
                                  </p:childTnLst>
                                </p:cTn>
                              </p:par>
                            </p:childTnLst>
                          </p:cTn>
                        </p:par>
                        <p:par>
                          <p:cTn id="22" fill="hold" nodeType="afterGroup">
                            <p:stCondLst>
                              <p:cond delay="2500"/>
                            </p:stCondLst>
                            <p:childTnLst>
                              <p:par>
                                <p:cTn id="23" presetID="53" presetClass="entr" presetSubtype="0" fill="hold" nodeType="afterEffect">
                                  <p:stCondLst>
                                    <p:cond delay="0"/>
                                  </p:stCondLst>
                                  <p:childTnLst>
                                    <p:set>
                                      <p:cBhvr>
                                        <p:cTn id="24" dur="1" fill="hold">
                                          <p:stCondLst>
                                            <p:cond delay="0"/>
                                          </p:stCondLst>
                                        </p:cTn>
                                        <p:tgtEl>
                                          <p:spTgt spid="91145"/>
                                        </p:tgtEl>
                                        <p:attrNameLst>
                                          <p:attrName>style.visibility</p:attrName>
                                        </p:attrNameLst>
                                      </p:cBhvr>
                                      <p:to>
                                        <p:strVal val="visible"/>
                                      </p:to>
                                    </p:set>
                                    <p:anim calcmode="lin" valueType="num">
                                      <p:cBhvr>
                                        <p:cTn id="25" dur="500" fill="hold"/>
                                        <p:tgtEl>
                                          <p:spTgt spid="91145"/>
                                        </p:tgtEl>
                                        <p:attrNameLst>
                                          <p:attrName>ppt_w</p:attrName>
                                        </p:attrNameLst>
                                      </p:cBhvr>
                                      <p:tavLst>
                                        <p:tav tm="0">
                                          <p:val>
                                            <p:fltVal val="0"/>
                                          </p:val>
                                        </p:tav>
                                        <p:tav tm="100000">
                                          <p:val>
                                            <p:strVal val="#ppt_w"/>
                                          </p:val>
                                        </p:tav>
                                      </p:tavLst>
                                    </p:anim>
                                    <p:anim calcmode="lin" valueType="num">
                                      <p:cBhvr>
                                        <p:cTn id="26" dur="500" fill="hold"/>
                                        <p:tgtEl>
                                          <p:spTgt spid="91145"/>
                                        </p:tgtEl>
                                        <p:attrNameLst>
                                          <p:attrName>ppt_h</p:attrName>
                                        </p:attrNameLst>
                                      </p:cBhvr>
                                      <p:tavLst>
                                        <p:tav tm="0">
                                          <p:val>
                                            <p:fltVal val="0"/>
                                          </p:val>
                                        </p:tav>
                                        <p:tav tm="100000">
                                          <p:val>
                                            <p:strVal val="#ppt_h"/>
                                          </p:val>
                                        </p:tav>
                                      </p:tavLst>
                                    </p:anim>
                                    <p:animEffect transition="in" filter="fade">
                                      <p:cBhvr>
                                        <p:cTn id="27" dur="500"/>
                                        <p:tgtEl>
                                          <p:spTgt spid="91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P spid="9115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type="body" idx="1"/>
          </p:nvPr>
        </p:nvSpPr>
        <p:spPr>
          <a:xfrm>
            <a:off x="190500" y="1397000"/>
            <a:ext cx="5105400" cy="4297363"/>
          </a:xfrm>
        </p:spPr>
        <p:txBody>
          <a:bodyPr/>
          <a:lstStyle/>
          <a:p>
            <a:pPr marL="0" indent="0" algn="just">
              <a:lnSpc>
                <a:spcPct val="150000"/>
              </a:lnSpc>
              <a:buFontTx/>
              <a:buNone/>
            </a:pPr>
            <a:r>
              <a:rPr lang="en-US" sz="2800" smtClean="0"/>
              <a:t>Normal inspection practices for highway bridges rely almost entirely on visual inspection to evaluate the condition of the bridges. </a:t>
            </a:r>
          </a:p>
        </p:txBody>
      </p:sp>
      <p:pic>
        <p:nvPicPr>
          <p:cNvPr id="224260" name="Picture 4" descr="Structural_Ins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47800"/>
            <a:ext cx="2819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1" name="Picture 5" descr="bridg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4267200"/>
            <a:ext cx="22891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8"/>
          <p:cNvSpPr>
            <a:spLocks noGrp="1" noChangeArrowheads="1"/>
          </p:cNvSpPr>
          <p:nvPr>
            <p:ph type="title"/>
          </p:nvPr>
        </p:nvSpPr>
        <p:spPr>
          <a:xfrm>
            <a:off x="152400" y="292100"/>
            <a:ext cx="8229600" cy="673100"/>
          </a:xfrm>
          <a:noFill/>
        </p:spPr>
        <p:txBody>
          <a:bodyPr/>
          <a:lstStyle/>
          <a:p>
            <a:pPr>
              <a:lnSpc>
                <a:spcPct val="80000"/>
              </a:lnSpc>
            </a:pPr>
            <a:r>
              <a:rPr lang="en-US" sz="4000" smtClean="0"/>
              <a:t>Inspection Applications – </a:t>
            </a:r>
            <a:br>
              <a:rPr lang="en-US" sz="4000" smtClean="0"/>
            </a:br>
            <a:r>
              <a:rPr lang="en-US" sz="4000" smtClean="0"/>
              <a:t>Flaw Detection</a:t>
            </a:r>
          </a:p>
        </p:txBody>
      </p:sp>
    </p:spTree>
    <p:extLst>
      <p:ext uri="{BB962C8B-B14F-4D97-AF65-F5344CB8AC3E}">
        <p14:creationId xmlns:p14="http://schemas.microsoft.com/office/powerpoint/2010/main" val="26658241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strips(downRight)">
                                      <p:cBhvr>
                                        <p:cTn id="7" dur="500"/>
                                        <p:tgtEl>
                                          <p:spTgt spid="224259">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24260"/>
                                        </p:tgtEl>
                                        <p:attrNameLst>
                                          <p:attrName>style.visibility</p:attrName>
                                        </p:attrNameLst>
                                      </p:cBhvr>
                                      <p:to>
                                        <p:strVal val="visible"/>
                                      </p:to>
                                    </p:set>
                                    <p:animEffect transition="in" filter="dissolve">
                                      <p:cBhvr>
                                        <p:cTn id="11" dur="500"/>
                                        <p:tgtEl>
                                          <p:spTgt spid="224260"/>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24261"/>
                                        </p:tgtEl>
                                        <p:attrNameLst>
                                          <p:attrName>style.visibility</p:attrName>
                                        </p:attrNameLst>
                                      </p:cBhvr>
                                      <p:to>
                                        <p:strVal val="visible"/>
                                      </p:to>
                                    </p:set>
                                    <p:animEffect transition="in" filter="dissolve">
                                      <p:cBhvr>
                                        <p:cTn id="15" dur="500"/>
                                        <p:tgtEl>
                                          <p:spTgt spid="224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533400" y="1371600"/>
            <a:ext cx="4651375" cy="3508375"/>
          </a:xfrm>
          <a:prstGeom prst="rect">
            <a:avLst/>
          </a:prstGeom>
          <a:noFill/>
          <a:ln w="9525">
            <a:noFill/>
            <a:miter lim="800000"/>
            <a:headEnd/>
            <a:tailEnd/>
          </a:ln>
        </p:spPr>
        <p:txBody>
          <a:bodyPr lIns="92075" tIns="46038" rIns="92075" bIns="46038">
            <a:spAutoFit/>
          </a:bodyPr>
          <a:lstStyle/>
          <a:p>
            <a:pPr>
              <a:defRPr/>
            </a:pPr>
            <a:r>
              <a:rPr lang="en-US" sz="2800" b="0" dirty="0">
                <a:latin typeface="+mn-lt"/>
              </a:rPr>
              <a:t>The use of noninvasive </a:t>
            </a:r>
          </a:p>
          <a:p>
            <a:pPr>
              <a:defRPr/>
            </a:pPr>
            <a:r>
              <a:rPr lang="en-US" sz="2800" b="0" dirty="0">
                <a:latin typeface="+mn-lt"/>
              </a:rPr>
              <a:t>techniques to determine </a:t>
            </a:r>
          </a:p>
          <a:p>
            <a:pPr>
              <a:defRPr/>
            </a:pPr>
            <a:r>
              <a:rPr lang="en-US" sz="2800" b="0" dirty="0">
                <a:latin typeface="+mn-lt"/>
              </a:rPr>
              <a:t>the integrity of a material, </a:t>
            </a:r>
          </a:p>
          <a:p>
            <a:pPr>
              <a:defRPr/>
            </a:pPr>
            <a:r>
              <a:rPr lang="en-US" sz="2800" b="0" dirty="0">
                <a:latin typeface="+mn-lt"/>
              </a:rPr>
              <a:t>component or structure </a:t>
            </a:r>
          </a:p>
          <a:p>
            <a:pPr>
              <a:defRPr/>
            </a:pPr>
            <a:r>
              <a:rPr lang="en-US" sz="2800" b="0" dirty="0">
                <a:latin typeface="+mn-lt"/>
              </a:rPr>
              <a:t>		or </a:t>
            </a:r>
          </a:p>
          <a:p>
            <a:pPr>
              <a:defRPr/>
            </a:pPr>
            <a:r>
              <a:rPr lang="en-US" sz="2800" b="0" dirty="0">
                <a:latin typeface="+mn-lt"/>
              </a:rPr>
              <a:t>quantitatively measure</a:t>
            </a:r>
          </a:p>
          <a:p>
            <a:pPr>
              <a:defRPr/>
            </a:pPr>
            <a:r>
              <a:rPr lang="en-US" sz="2800" b="0" dirty="0">
                <a:latin typeface="+mn-lt"/>
              </a:rPr>
              <a:t>some characteristic of</a:t>
            </a:r>
          </a:p>
          <a:p>
            <a:pPr>
              <a:defRPr/>
            </a:pPr>
            <a:r>
              <a:rPr lang="en-US" sz="2800" b="0" dirty="0">
                <a:latin typeface="+mn-lt"/>
              </a:rPr>
              <a:t>an object.</a:t>
            </a:r>
            <a:r>
              <a:rPr lang="en-US" sz="2400" b="0" dirty="0">
                <a:latin typeface="+mn-lt"/>
              </a:rPr>
              <a:t> </a:t>
            </a:r>
          </a:p>
        </p:txBody>
      </p:sp>
      <p:sp>
        <p:nvSpPr>
          <p:cNvPr id="8206" name="Text Box 14"/>
          <p:cNvSpPr txBox="1">
            <a:spLocks noChangeArrowheads="1"/>
          </p:cNvSpPr>
          <p:nvPr/>
        </p:nvSpPr>
        <p:spPr bwMode="auto">
          <a:xfrm>
            <a:off x="876300" y="5461000"/>
            <a:ext cx="656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r>
              <a:rPr lang="en-US" sz="2400"/>
              <a:t>i.e.  Inspect or measure without doing harm.</a:t>
            </a:r>
            <a:endParaRPr lang="en-US" sz="2400" b="0"/>
          </a:p>
        </p:txBody>
      </p:sp>
      <p:pic>
        <p:nvPicPr>
          <p:cNvPr id="8212" name="Picture 20" descr="Beam Modelling 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260975" y="1422400"/>
            <a:ext cx="2946400" cy="3771900"/>
          </a:xfrm>
          <a:noFill/>
        </p:spPr>
      </p:pic>
      <p:sp>
        <p:nvSpPr>
          <p:cNvPr id="13317" name="Rectangle 22"/>
          <p:cNvSpPr>
            <a:spLocks noGrp="1" noChangeArrowheads="1"/>
          </p:cNvSpPr>
          <p:nvPr>
            <p:ph type="title" idx="4294967295"/>
          </p:nvPr>
        </p:nvSpPr>
        <p:spPr>
          <a:xfrm>
            <a:off x="0" y="304800"/>
            <a:ext cx="7162800" cy="1143000"/>
          </a:xfrm>
        </p:spPr>
        <p:txBody>
          <a:bodyPr/>
          <a:lstStyle/>
          <a:p>
            <a:pPr eaLnBrk="1" hangingPunct="1"/>
            <a:r>
              <a:rPr lang="en-US" smtClean="0">
                <a:solidFill>
                  <a:srgbClr val="000000"/>
                </a:solidFill>
              </a:rPr>
              <a:t>Definition of NDT</a:t>
            </a:r>
          </a:p>
        </p:txBody>
      </p:sp>
    </p:spTree>
    <p:extLst>
      <p:ext uri="{BB962C8B-B14F-4D97-AF65-F5344CB8AC3E}">
        <p14:creationId xmlns:p14="http://schemas.microsoft.com/office/powerpoint/2010/main" val="176011801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out)">
                                      <p:cBhvr>
                                        <p:cTn id="7" dur="500"/>
                                        <p:tgtEl>
                                          <p:spTgt spid="8196"/>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8212"/>
                                        </p:tgtEl>
                                        <p:attrNameLst>
                                          <p:attrName>style.visibility</p:attrName>
                                        </p:attrNameLst>
                                      </p:cBhvr>
                                      <p:to>
                                        <p:strVal val="visible"/>
                                      </p:to>
                                    </p:set>
                                    <p:anim calcmode="lin" valueType="num">
                                      <p:cBhvr>
                                        <p:cTn id="11" dur="1000" fill="hold"/>
                                        <p:tgtEl>
                                          <p:spTgt spid="8212"/>
                                        </p:tgtEl>
                                        <p:attrNameLst>
                                          <p:attrName>ppt_w</p:attrName>
                                        </p:attrNameLst>
                                      </p:cBhvr>
                                      <p:tavLst>
                                        <p:tav tm="0">
                                          <p:val>
                                            <p:strVal val="#ppt_w*0.70"/>
                                          </p:val>
                                        </p:tav>
                                        <p:tav tm="100000">
                                          <p:val>
                                            <p:strVal val="#ppt_w"/>
                                          </p:val>
                                        </p:tav>
                                      </p:tavLst>
                                    </p:anim>
                                    <p:anim calcmode="lin" valueType="num">
                                      <p:cBhvr>
                                        <p:cTn id="12" dur="1000" fill="hold"/>
                                        <p:tgtEl>
                                          <p:spTgt spid="8212"/>
                                        </p:tgtEl>
                                        <p:attrNameLst>
                                          <p:attrName>ppt_h</p:attrName>
                                        </p:attrNameLst>
                                      </p:cBhvr>
                                      <p:tavLst>
                                        <p:tav tm="0">
                                          <p:val>
                                            <p:strVal val="#ppt_h"/>
                                          </p:val>
                                        </p:tav>
                                        <p:tav tm="100000">
                                          <p:val>
                                            <p:strVal val="#ppt_h"/>
                                          </p:val>
                                        </p:tav>
                                      </p:tavLst>
                                    </p:anim>
                                    <p:animEffect transition="in" filter="fade">
                                      <p:cBhvr>
                                        <p:cTn id="13" dur="1000"/>
                                        <p:tgtEl>
                                          <p:spTgt spid="8212"/>
                                        </p:tgtEl>
                                      </p:cBhvr>
                                    </p:animEffect>
                                  </p:childTnLst>
                                </p:cTn>
                              </p:par>
                            </p:childTnLst>
                          </p:cTn>
                        </p:par>
                        <p:par>
                          <p:cTn id="14" fill="hold" nodeType="afterGroup">
                            <p:stCondLst>
                              <p:cond delay="1500"/>
                            </p:stCondLst>
                            <p:childTnLst>
                              <p:par>
                                <p:cTn id="15" presetID="10" presetClass="entr" presetSubtype="0" fill="hold" grpId="0" nodeType="afterEffect">
                                  <p:stCondLst>
                                    <p:cond delay="1000"/>
                                  </p:stCondLst>
                                  <p:childTnLst>
                                    <p:set>
                                      <p:cBhvr>
                                        <p:cTn id="16" dur="1" fill="hold">
                                          <p:stCondLst>
                                            <p:cond delay="0"/>
                                          </p:stCondLst>
                                        </p:cTn>
                                        <p:tgtEl>
                                          <p:spTgt spid="8206"/>
                                        </p:tgtEl>
                                        <p:attrNameLst>
                                          <p:attrName>style.visibility</p:attrName>
                                        </p:attrNameLst>
                                      </p:cBhvr>
                                      <p:to>
                                        <p:strVal val="visible"/>
                                      </p:to>
                                    </p:set>
                                    <p:animEffect transition="in" filter="fade">
                                      <p:cBhvr>
                                        <p:cTn id="17" dur="20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P spid="8206"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descr="pl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575" y="1676400"/>
            <a:ext cx="2359025" cy="3733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27334" name="Picture 6" descr="Page-11-photo-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971800"/>
            <a:ext cx="19050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6" name="Text Box 8"/>
          <p:cNvSpPr txBox="1">
            <a:spLocks noChangeArrowheads="1"/>
          </p:cNvSpPr>
          <p:nvPr/>
        </p:nvSpPr>
        <p:spPr bwMode="auto">
          <a:xfrm>
            <a:off x="177800" y="1739900"/>
            <a:ext cx="5454650" cy="1308100"/>
          </a:xfrm>
          <a:prstGeom prst="rect">
            <a:avLst/>
          </a:prstGeom>
          <a:noFill/>
          <a:ln w="9525">
            <a:noFill/>
            <a:miter lim="800000"/>
            <a:headEnd/>
            <a:tailEnd/>
          </a:ln>
          <a:effectLst/>
        </p:spPr>
        <p:txBody>
          <a:bodyPr>
            <a:spAutoFit/>
          </a:bodyPr>
          <a:lstStyle/>
          <a:p>
            <a:pPr algn="just">
              <a:lnSpc>
                <a:spcPct val="150000"/>
              </a:lnSpc>
              <a:defRPr/>
            </a:pPr>
            <a:r>
              <a:rPr lang="en-US" sz="2800" b="0" dirty="0">
                <a:latin typeface="+mn-lt"/>
              </a:rPr>
              <a:t>Over 80 percent of all aircraft inspections are performed visually.</a:t>
            </a:r>
          </a:p>
        </p:txBody>
      </p:sp>
      <p:sp>
        <p:nvSpPr>
          <p:cNvPr id="49157" name="Rectangle 10"/>
          <p:cNvSpPr>
            <a:spLocks noGrp="1" noChangeArrowheads="1"/>
          </p:cNvSpPr>
          <p:nvPr>
            <p:ph type="title"/>
          </p:nvPr>
        </p:nvSpPr>
        <p:spPr>
          <a:xfrm>
            <a:off x="457200" y="381000"/>
            <a:ext cx="8229600" cy="1143000"/>
          </a:xfrm>
          <a:noFill/>
        </p:spPr>
        <p:txBody>
          <a:bodyPr/>
          <a:lstStyle/>
          <a:p>
            <a:pPr>
              <a:lnSpc>
                <a:spcPct val="80000"/>
              </a:lnSpc>
            </a:pPr>
            <a:r>
              <a:rPr lang="en-US" smtClean="0"/>
              <a:t>Inspection Applications – </a:t>
            </a:r>
            <a:br>
              <a:rPr lang="en-US" smtClean="0"/>
            </a:br>
            <a:r>
              <a:rPr lang="en-US" smtClean="0"/>
              <a:t>Flaw Detection</a:t>
            </a:r>
          </a:p>
        </p:txBody>
      </p:sp>
    </p:spTree>
    <p:extLst>
      <p:ext uri="{BB962C8B-B14F-4D97-AF65-F5344CB8AC3E}">
        <p14:creationId xmlns:p14="http://schemas.microsoft.com/office/powerpoint/2010/main" val="3356788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7336"/>
                                        </p:tgtEl>
                                        <p:attrNameLst>
                                          <p:attrName>style.visibility</p:attrName>
                                        </p:attrNameLst>
                                      </p:cBhvr>
                                      <p:to>
                                        <p:strVal val="visible"/>
                                      </p:to>
                                    </p:set>
                                    <p:animEffect transition="in" filter="strips(downRight)">
                                      <p:cBhvr>
                                        <p:cTn id="7" dur="500"/>
                                        <p:tgtEl>
                                          <p:spTgt spid="227336"/>
                                        </p:tgtEl>
                                      </p:cBhvr>
                                    </p:animEffect>
                                  </p:childTnLst>
                                </p:cTn>
                              </p:par>
                            </p:childTnLst>
                          </p:cTn>
                        </p:par>
                        <p:par>
                          <p:cTn id="8" fill="hold" nodeType="afterGroup">
                            <p:stCondLst>
                              <p:cond delay="500"/>
                            </p:stCondLst>
                            <p:childTnLst>
                              <p:par>
                                <p:cTn id="9" presetID="2" presetClass="entr" presetSubtype="3" fill="hold" nodeType="afterEffect">
                                  <p:stCondLst>
                                    <p:cond delay="0"/>
                                  </p:stCondLst>
                                  <p:childTnLst>
                                    <p:set>
                                      <p:cBhvr>
                                        <p:cTn id="10" dur="1" fill="hold">
                                          <p:stCondLst>
                                            <p:cond delay="0"/>
                                          </p:stCondLst>
                                        </p:cTn>
                                        <p:tgtEl>
                                          <p:spTgt spid="227332"/>
                                        </p:tgtEl>
                                        <p:attrNameLst>
                                          <p:attrName>style.visibility</p:attrName>
                                        </p:attrNameLst>
                                      </p:cBhvr>
                                      <p:to>
                                        <p:strVal val="visible"/>
                                      </p:to>
                                    </p:set>
                                    <p:anim calcmode="lin" valueType="num">
                                      <p:cBhvr additive="base">
                                        <p:cTn id="11" dur="500" fill="hold"/>
                                        <p:tgtEl>
                                          <p:spTgt spid="227332"/>
                                        </p:tgtEl>
                                        <p:attrNameLst>
                                          <p:attrName>ppt_x</p:attrName>
                                        </p:attrNameLst>
                                      </p:cBhvr>
                                      <p:tavLst>
                                        <p:tav tm="0">
                                          <p:val>
                                            <p:strVal val="1+#ppt_w/2"/>
                                          </p:val>
                                        </p:tav>
                                        <p:tav tm="100000">
                                          <p:val>
                                            <p:strVal val="#ppt_x"/>
                                          </p:val>
                                        </p:tav>
                                      </p:tavLst>
                                    </p:anim>
                                    <p:anim calcmode="lin" valueType="num">
                                      <p:cBhvr additive="base">
                                        <p:cTn id="12" dur="500" fill="hold"/>
                                        <p:tgtEl>
                                          <p:spTgt spid="227332"/>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227334"/>
                                        </p:tgtEl>
                                        <p:attrNameLst>
                                          <p:attrName>style.visibility</p:attrName>
                                        </p:attrNameLst>
                                      </p:cBhvr>
                                      <p:to>
                                        <p:strVal val="visible"/>
                                      </p:to>
                                    </p:set>
                                    <p:anim calcmode="lin" valueType="num">
                                      <p:cBhvr additive="base">
                                        <p:cTn id="15" dur="500" fill="hold"/>
                                        <p:tgtEl>
                                          <p:spTgt spid="227334"/>
                                        </p:tgtEl>
                                        <p:attrNameLst>
                                          <p:attrName>ppt_x</p:attrName>
                                        </p:attrNameLst>
                                      </p:cBhvr>
                                      <p:tavLst>
                                        <p:tav tm="0">
                                          <p:val>
                                            <p:strVal val="1+#ppt_w/2"/>
                                          </p:val>
                                        </p:tav>
                                        <p:tav tm="100000">
                                          <p:val>
                                            <p:strVal val="#ppt_x"/>
                                          </p:val>
                                        </p:tav>
                                      </p:tavLst>
                                    </p:anim>
                                    <p:anim calcmode="lin" valueType="num">
                                      <p:cBhvr additive="base">
                                        <p:cTn id="16" dur="500" fill="hold"/>
                                        <p:tgtEl>
                                          <p:spTgt spid="2273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sz="half" idx="1"/>
          </p:nvPr>
        </p:nvSpPr>
        <p:spPr>
          <a:xfrm>
            <a:off x="228600" y="1651000"/>
            <a:ext cx="3937000" cy="4525963"/>
          </a:xfrm>
        </p:spPr>
        <p:txBody>
          <a:bodyPr>
            <a:normAutofit lnSpcReduction="10000"/>
          </a:bodyPr>
          <a:lstStyle/>
          <a:p>
            <a:pPr algn="just">
              <a:lnSpc>
                <a:spcPct val="150000"/>
              </a:lnSpc>
              <a:spcBef>
                <a:spcPct val="40000"/>
              </a:spcBef>
            </a:pPr>
            <a:r>
              <a:rPr lang="en-US" sz="2400" smtClean="0"/>
              <a:t>Weld quality requirements are commonly determined through visual inspection.</a:t>
            </a:r>
          </a:p>
          <a:p>
            <a:pPr algn="just">
              <a:lnSpc>
                <a:spcPct val="150000"/>
              </a:lnSpc>
              <a:spcBef>
                <a:spcPct val="40000"/>
              </a:spcBef>
            </a:pPr>
            <a:r>
              <a:rPr lang="en-US" sz="2400" smtClean="0"/>
              <a:t>Many standards have established acceptance criteria for welds.</a:t>
            </a:r>
          </a:p>
          <a:p>
            <a:pPr algn="just">
              <a:lnSpc>
                <a:spcPct val="150000"/>
              </a:lnSpc>
              <a:spcBef>
                <a:spcPct val="40000"/>
              </a:spcBef>
              <a:buFontTx/>
              <a:buNone/>
            </a:pPr>
            <a:endParaRPr lang="en-US" sz="2400" smtClean="0"/>
          </a:p>
        </p:txBody>
      </p:sp>
      <p:pic>
        <p:nvPicPr>
          <p:cNvPr id="33796" name="Picture 4" descr="DSC0193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l="3281" r="4224"/>
          <a:stretch>
            <a:fillRect/>
          </a:stretch>
        </p:blipFill>
        <p:spPr>
          <a:xfrm>
            <a:off x="4864100" y="4343400"/>
            <a:ext cx="3581400" cy="2185988"/>
          </a:xfrm>
          <a:noFill/>
        </p:spPr>
      </p:pic>
      <p:sp>
        <p:nvSpPr>
          <p:cNvPr id="33799" name="Line 7"/>
          <p:cNvSpPr>
            <a:spLocks noChangeShapeType="1"/>
          </p:cNvSpPr>
          <p:nvPr/>
        </p:nvSpPr>
        <p:spPr bwMode="auto">
          <a:xfrm flipH="1" flipV="1">
            <a:off x="5219700" y="5537200"/>
            <a:ext cx="381000" cy="812800"/>
          </a:xfrm>
          <a:prstGeom prst="line">
            <a:avLst/>
          </a:prstGeom>
          <a:noFill/>
          <a:ln w="76200">
            <a:solidFill>
              <a:schemeClr val="tx1"/>
            </a:solidFill>
            <a:round/>
            <a:headEnd/>
            <a:tailEnd type="triangle" w="med" len="med"/>
          </a:ln>
          <a:effectLst/>
        </p:spPr>
        <p:txBody>
          <a:bodyPr/>
          <a:lstStyle/>
          <a:p>
            <a:pPr>
              <a:defRPr/>
            </a:pPr>
            <a:endParaRPr lang="en-US">
              <a:latin typeface="+mn-lt"/>
            </a:endParaRPr>
          </a:p>
        </p:txBody>
      </p:sp>
      <p:sp>
        <p:nvSpPr>
          <p:cNvPr id="33800" name="Text Box 8"/>
          <p:cNvSpPr txBox="1">
            <a:spLocks noChangeArrowheads="1"/>
          </p:cNvSpPr>
          <p:nvPr/>
        </p:nvSpPr>
        <p:spPr bwMode="auto">
          <a:xfrm>
            <a:off x="5283200" y="6519863"/>
            <a:ext cx="3048000" cy="338137"/>
          </a:xfrm>
          <a:prstGeom prst="rect">
            <a:avLst/>
          </a:prstGeom>
          <a:noFill/>
          <a:ln w="9525">
            <a:noFill/>
            <a:miter lim="800000"/>
            <a:headEnd/>
            <a:tailEnd/>
          </a:ln>
          <a:effectLst/>
        </p:spPr>
        <p:txBody>
          <a:bodyPr>
            <a:spAutoFit/>
          </a:bodyPr>
          <a:lstStyle/>
          <a:p>
            <a:pPr>
              <a:spcBef>
                <a:spcPct val="50000"/>
              </a:spcBef>
              <a:defRPr/>
            </a:pPr>
            <a:r>
              <a:rPr lang="en-US" dirty="0">
                <a:latin typeface="+mn-lt"/>
              </a:rPr>
              <a:t>Slag rolled into toe of weld</a:t>
            </a:r>
          </a:p>
        </p:txBody>
      </p:sp>
      <p:pic>
        <p:nvPicPr>
          <p:cNvPr id="33801" name="Picture 9" descr="DSC01128"/>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81600" y="1955800"/>
            <a:ext cx="2941638" cy="2187575"/>
          </a:xfrm>
          <a:noFill/>
        </p:spPr>
      </p:pic>
      <p:sp>
        <p:nvSpPr>
          <p:cNvPr id="33803" name="Line 11"/>
          <p:cNvSpPr>
            <a:spLocks noChangeShapeType="1"/>
          </p:cNvSpPr>
          <p:nvPr/>
        </p:nvSpPr>
        <p:spPr bwMode="auto">
          <a:xfrm>
            <a:off x="6184900" y="2006600"/>
            <a:ext cx="749300" cy="1092200"/>
          </a:xfrm>
          <a:prstGeom prst="line">
            <a:avLst/>
          </a:prstGeom>
          <a:noFill/>
          <a:ln w="76200">
            <a:solidFill>
              <a:schemeClr val="tx1"/>
            </a:solidFill>
            <a:round/>
            <a:headEnd/>
            <a:tailEnd type="triangle" w="med" len="med"/>
          </a:ln>
          <a:effectLst/>
        </p:spPr>
        <p:txBody>
          <a:bodyPr/>
          <a:lstStyle/>
          <a:p>
            <a:pPr>
              <a:defRPr/>
            </a:pPr>
            <a:endParaRPr lang="en-US">
              <a:latin typeface="+mn-lt"/>
            </a:endParaRPr>
          </a:p>
        </p:txBody>
      </p:sp>
      <p:sp>
        <p:nvSpPr>
          <p:cNvPr id="33804" name="Text Box 12"/>
          <p:cNvSpPr txBox="1">
            <a:spLocks noChangeArrowheads="1"/>
          </p:cNvSpPr>
          <p:nvPr/>
        </p:nvSpPr>
        <p:spPr bwMode="auto">
          <a:xfrm>
            <a:off x="5207000" y="1562100"/>
            <a:ext cx="2514600" cy="338138"/>
          </a:xfrm>
          <a:prstGeom prst="rect">
            <a:avLst/>
          </a:prstGeom>
          <a:noFill/>
          <a:ln w="9525">
            <a:noFill/>
            <a:miter lim="800000"/>
            <a:headEnd/>
            <a:tailEnd/>
          </a:ln>
          <a:effectLst/>
        </p:spPr>
        <p:txBody>
          <a:bodyPr>
            <a:spAutoFit/>
          </a:bodyPr>
          <a:lstStyle/>
          <a:p>
            <a:pPr algn="just">
              <a:spcBef>
                <a:spcPct val="50000"/>
              </a:spcBef>
              <a:defRPr/>
            </a:pPr>
            <a:r>
              <a:rPr lang="en-US" dirty="0">
                <a:latin typeface="+mn-lt"/>
              </a:rPr>
              <a:t>Transverse weld crack</a:t>
            </a:r>
          </a:p>
        </p:txBody>
      </p:sp>
      <p:sp>
        <p:nvSpPr>
          <p:cNvPr id="33808" name="Rectangle 16"/>
          <p:cNvSpPr>
            <a:spLocks noGrp="1" noChangeArrowheads="1"/>
          </p:cNvSpPr>
          <p:nvPr>
            <p:ph type="title"/>
          </p:nvPr>
        </p:nvSpPr>
        <p:spPr>
          <a:xfrm>
            <a:off x="228600" y="431800"/>
            <a:ext cx="8229600" cy="1143000"/>
          </a:xfrm>
        </p:spPr>
        <p:txBody>
          <a:bodyPr/>
          <a:lstStyle/>
          <a:p>
            <a:pPr>
              <a:lnSpc>
                <a:spcPct val="80000"/>
              </a:lnSpc>
              <a:defRPr/>
            </a:pPr>
            <a:r>
              <a:rPr lang="en-US">
                <a:latin typeface="+mn-lt"/>
              </a:rPr>
              <a:t>Inspection Applications – </a:t>
            </a:r>
            <a:br>
              <a:rPr lang="en-US">
                <a:latin typeface="+mn-lt"/>
              </a:rPr>
            </a:br>
            <a:r>
              <a:rPr lang="en-US">
                <a:latin typeface="+mn-lt"/>
              </a:rPr>
              <a:t>Flaw Detection</a:t>
            </a:r>
          </a:p>
        </p:txBody>
      </p:sp>
    </p:spTree>
    <p:extLst>
      <p:ext uri="{BB962C8B-B14F-4D97-AF65-F5344CB8AC3E}">
        <p14:creationId xmlns:p14="http://schemas.microsoft.com/office/powerpoint/2010/main" val="3573326770"/>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strips(downRight)">
                                      <p:cBhvr>
                                        <p:cTn id="7" dur="500"/>
                                        <p:tgtEl>
                                          <p:spTgt spid="33795">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Effect transition="in" filter="strips(downRight)">
                                      <p:cBhvr>
                                        <p:cTn id="11" dur="500"/>
                                        <p:tgtEl>
                                          <p:spTgt spid="33795">
                                            <p:txEl>
                                              <p:pRg st="1" end="1"/>
                                            </p:txEl>
                                          </p:spTgt>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strips(downRight)">
                                      <p:cBhvr>
                                        <p:cTn id="15" dur="500"/>
                                        <p:tgtEl>
                                          <p:spTgt spid="33796"/>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3800"/>
                                        </p:tgtEl>
                                        <p:attrNameLst>
                                          <p:attrName>style.visibility</p:attrName>
                                        </p:attrNameLst>
                                      </p:cBhvr>
                                      <p:to>
                                        <p:strVal val="visible"/>
                                      </p:to>
                                    </p:set>
                                    <p:animEffect transition="in" filter="strips(downRight)">
                                      <p:cBhvr>
                                        <p:cTn id="19" dur="500"/>
                                        <p:tgtEl>
                                          <p:spTgt spid="33800"/>
                                        </p:tgtEl>
                                      </p:cBhvr>
                                    </p:animEffect>
                                  </p:childTnLst>
                                </p:cTn>
                              </p:par>
                            </p:childTnLst>
                          </p:cTn>
                        </p:par>
                        <p:par>
                          <p:cTn id="20" fill="hold" nodeType="afterGroup">
                            <p:stCondLst>
                              <p:cond delay="2000"/>
                            </p:stCondLst>
                            <p:childTnLst>
                              <p:par>
                                <p:cTn id="21" presetID="18" presetClass="entr" presetSubtype="6" fill="hold" nodeType="afterEffect">
                                  <p:stCondLst>
                                    <p:cond delay="0"/>
                                  </p:stCondLst>
                                  <p:childTnLst>
                                    <p:set>
                                      <p:cBhvr>
                                        <p:cTn id="22" dur="1" fill="hold">
                                          <p:stCondLst>
                                            <p:cond delay="0"/>
                                          </p:stCondLst>
                                        </p:cTn>
                                        <p:tgtEl>
                                          <p:spTgt spid="33801"/>
                                        </p:tgtEl>
                                        <p:attrNameLst>
                                          <p:attrName>style.visibility</p:attrName>
                                        </p:attrNameLst>
                                      </p:cBhvr>
                                      <p:to>
                                        <p:strVal val="visible"/>
                                      </p:to>
                                    </p:set>
                                    <p:animEffect transition="in" filter="strips(downRight)">
                                      <p:cBhvr>
                                        <p:cTn id="23" dur="500"/>
                                        <p:tgtEl>
                                          <p:spTgt spid="33801"/>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33804"/>
                                        </p:tgtEl>
                                        <p:attrNameLst>
                                          <p:attrName>style.visibility</p:attrName>
                                        </p:attrNameLst>
                                      </p:cBhvr>
                                      <p:to>
                                        <p:strVal val="visible"/>
                                      </p:to>
                                    </p:set>
                                    <p:animEffect transition="in" filter="strips(downRight)">
                                      <p:cBhvr>
                                        <p:cTn id="27" dur="500"/>
                                        <p:tgtEl>
                                          <p:spTgt spid="33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800" grpId="0"/>
      <p:bldP spid="3380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sz="half" idx="1"/>
          </p:nvPr>
        </p:nvSpPr>
        <p:spPr/>
        <p:txBody>
          <a:bodyPr/>
          <a:lstStyle/>
          <a:p>
            <a:endParaRPr lang="en-IN"/>
          </a:p>
        </p:txBody>
      </p:sp>
      <p:sp>
        <p:nvSpPr>
          <p:cNvPr id="4" name="Content Placeholder 3"/>
          <p:cNvSpPr>
            <a:spLocks noGrp="1"/>
          </p:cNvSpPr>
          <p:nvPr>
            <p:ph sz="quarter" idx="2"/>
          </p:nvPr>
        </p:nvSpPr>
        <p:spPr/>
        <p:txBody>
          <a:bodyPr/>
          <a:lstStyle/>
          <a:p>
            <a:endParaRPr lang="en-IN"/>
          </a:p>
        </p:txBody>
      </p:sp>
      <p:sp>
        <p:nvSpPr>
          <p:cNvPr id="5" name="Content Placeholder 4"/>
          <p:cNvSpPr>
            <a:spLocks noGrp="1"/>
          </p:cNvSpPr>
          <p:nvPr>
            <p:ph sz="quarter" idx="3"/>
          </p:nvPr>
        </p:nvSpPr>
        <p:spPr/>
        <p:txBody>
          <a:bodyPr/>
          <a:lstStyle/>
          <a:p>
            <a:endParaRPr lang="en-IN"/>
          </a:p>
        </p:txBody>
      </p:sp>
    </p:spTree>
    <p:extLst>
      <p:ext uri="{BB962C8B-B14F-4D97-AF65-F5344CB8AC3E}">
        <p14:creationId xmlns:p14="http://schemas.microsoft.com/office/powerpoint/2010/main" val="1895831349"/>
      </p:ext>
    </p:extLst>
  </p:cSld>
  <p:clrMapOvr>
    <a:masterClrMapping/>
  </p:clrMapOvr>
  <p:transition spd="med">
    <p:pull dir="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 Testing</a:t>
            </a:r>
            <a:endParaRPr lang="en-IN" dirty="0"/>
          </a:p>
        </p:txBody>
      </p:sp>
      <p:sp>
        <p:nvSpPr>
          <p:cNvPr id="3" name="Content Placeholder 2"/>
          <p:cNvSpPr>
            <a:spLocks noGrp="1"/>
          </p:cNvSpPr>
          <p:nvPr>
            <p:ph sz="quarter" idx="1"/>
          </p:nvPr>
        </p:nvSpPr>
        <p:spPr/>
        <p:txBody>
          <a:bodyPr>
            <a:normAutofit fontScale="77500" lnSpcReduction="20000"/>
          </a:bodyPr>
          <a:lstStyle/>
          <a:p>
            <a:r>
              <a:rPr lang="en-IN" dirty="0"/>
              <a:t>LEAK TESTING is the branch of </a:t>
            </a:r>
            <a:r>
              <a:rPr lang="en-IN" dirty="0" err="1"/>
              <a:t>nondestructive</a:t>
            </a:r>
            <a:r>
              <a:rPr lang="en-IN" dirty="0"/>
              <a:t> testing that concerns the escape or entry of liquids or gases from pressurized or into evacuated components or systems intended to hold these liquids. </a:t>
            </a:r>
            <a:endParaRPr lang="en-IN" dirty="0" smtClean="0"/>
          </a:p>
          <a:p>
            <a:r>
              <a:rPr lang="en-IN" dirty="0" smtClean="0"/>
              <a:t>Leaking </a:t>
            </a:r>
            <a:r>
              <a:rPr lang="en-IN" dirty="0"/>
              <a:t>fluids (liquid or gas) can penetrate from inside a component or assembly to the outside, or vice versa, as a result of a pressure differential between the two regions or as a result of permeation through a somewhat extended barrier. </a:t>
            </a:r>
            <a:endParaRPr lang="en-IN" dirty="0" smtClean="0"/>
          </a:p>
          <a:p>
            <a:r>
              <a:rPr lang="en-IN" dirty="0" smtClean="0"/>
              <a:t>Leak </a:t>
            </a:r>
            <a:r>
              <a:rPr lang="en-IN" dirty="0"/>
              <a:t>testing encompasses procedures for one or a combination of the following: · </a:t>
            </a:r>
            <a:endParaRPr lang="en-IN" dirty="0" smtClean="0"/>
          </a:p>
          <a:p>
            <a:pPr lvl="1"/>
            <a:r>
              <a:rPr lang="en-IN" dirty="0" smtClean="0"/>
              <a:t>Locating </a:t>
            </a:r>
            <a:r>
              <a:rPr lang="en-IN" dirty="0"/>
              <a:t>(detecting and pinpointing) leaks · </a:t>
            </a:r>
            <a:endParaRPr lang="en-IN" dirty="0" smtClean="0"/>
          </a:p>
          <a:p>
            <a:pPr lvl="1"/>
            <a:r>
              <a:rPr lang="en-IN" dirty="0" smtClean="0"/>
              <a:t>Determining </a:t>
            </a:r>
            <a:r>
              <a:rPr lang="en-IN" dirty="0"/>
              <a:t>the rate of leakage from one leak or from a system · </a:t>
            </a:r>
            <a:endParaRPr lang="en-IN" dirty="0" smtClean="0"/>
          </a:p>
          <a:p>
            <a:pPr lvl="1"/>
            <a:r>
              <a:rPr lang="en-IN" dirty="0" smtClean="0"/>
              <a:t>Monitoring </a:t>
            </a:r>
            <a:r>
              <a:rPr lang="en-IN" dirty="0"/>
              <a:t>for leakage </a:t>
            </a:r>
            <a:endParaRPr lang="en-IN" dirty="0" smtClean="0"/>
          </a:p>
          <a:p>
            <a:r>
              <a:rPr lang="en-IN" dirty="0" smtClean="0"/>
              <a:t>Leak </a:t>
            </a:r>
            <a:r>
              <a:rPr lang="en-IN" dirty="0"/>
              <a:t>testing is increasing in importance because of the rising value of, and warranties on, manufactured products and because of the constantly increasing sensitivity of components and systems to external contaminants. Environmental concerns are causing additional emphasis on leak testing and its conduct.</a:t>
            </a:r>
          </a:p>
        </p:txBody>
      </p:sp>
    </p:spTree>
    <p:extLst>
      <p:ext uri="{BB962C8B-B14F-4D97-AF65-F5344CB8AC3E}">
        <p14:creationId xmlns:p14="http://schemas.microsoft.com/office/powerpoint/2010/main" val="21924879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Leak Testing Objectives</a:t>
            </a:r>
          </a:p>
        </p:txBody>
      </p:sp>
      <p:sp>
        <p:nvSpPr>
          <p:cNvPr id="3" name="Content Placeholder 2"/>
          <p:cNvSpPr>
            <a:spLocks noGrp="1"/>
          </p:cNvSpPr>
          <p:nvPr>
            <p:ph sz="quarter" idx="1"/>
          </p:nvPr>
        </p:nvSpPr>
        <p:spPr/>
        <p:txBody>
          <a:bodyPr/>
          <a:lstStyle/>
          <a:p>
            <a:r>
              <a:rPr lang="en-IN" dirty="0" smtClean="0"/>
              <a:t>To </a:t>
            </a:r>
            <a:r>
              <a:rPr lang="en-IN" dirty="0"/>
              <a:t>prevent the loss of costly materials or </a:t>
            </a:r>
            <a:r>
              <a:rPr lang="en-IN" dirty="0" smtClean="0"/>
              <a:t>energy</a:t>
            </a:r>
          </a:p>
          <a:p>
            <a:r>
              <a:rPr lang="en-IN" dirty="0" smtClean="0"/>
              <a:t>To </a:t>
            </a:r>
            <a:r>
              <a:rPr lang="en-IN" dirty="0"/>
              <a:t>prevent contamination of the environment </a:t>
            </a:r>
            <a:r>
              <a:rPr lang="en-IN" dirty="0" smtClean="0"/>
              <a:t>·</a:t>
            </a:r>
          </a:p>
          <a:p>
            <a:r>
              <a:rPr lang="en-IN" dirty="0" smtClean="0"/>
              <a:t>To </a:t>
            </a:r>
            <a:r>
              <a:rPr lang="en-IN" dirty="0"/>
              <a:t>ensure component or system reliability</a:t>
            </a:r>
          </a:p>
        </p:txBody>
      </p:sp>
    </p:spTree>
    <p:extLst>
      <p:ext uri="{BB962C8B-B14F-4D97-AF65-F5344CB8AC3E}">
        <p14:creationId xmlns:p14="http://schemas.microsoft.com/office/powerpoint/2010/main" val="36372826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Terminology</a:t>
            </a:r>
          </a:p>
        </p:txBody>
      </p:sp>
      <p:sp>
        <p:nvSpPr>
          <p:cNvPr id="3" name="Content Placeholder 2"/>
          <p:cNvSpPr>
            <a:spLocks noGrp="1"/>
          </p:cNvSpPr>
          <p:nvPr>
            <p:ph sz="quarter" idx="1"/>
          </p:nvPr>
        </p:nvSpPr>
        <p:spPr/>
        <p:txBody>
          <a:bodyPr>
            <a:normAutofit lnSpcReduction="10000"/>
          </a:bodyPr>
          <a:lstStyle/>
          <a:p>
            <a:r>
              <a:rPr lang="en-IN" dirty="0" smtClean="0"/>
              <a:t>Leak</a:t>
            </a:r>
            <a:r>
              <a:rPr lang="en-IN" dirty="0"/>
              <a:t>: An actual through-wall discontinuity or passage through which a fluid flows or permeates; a leak is simply a special type of </a:t>
            </a:r>
            <a:r>
              <a:rPr lang="en-IN" dirty="0" smtClean="0"/>
              <a:t>flaw</a:t>
            </a:r>
          </a:p>
          <a:p>
            <a:r>
              <a:rPr lang="en-IN" dirty="0" smtClean="0"/>
              <a:t>Leakage</a:t>
            </a:r>
            <a:r>
              <a:rPr lang="en-IN" dirty="0"/>
              <a:t>: The fluid that has flowed through a leak </a:t>
            </a:r>
            <a:endParaRPr lang="en-IN" dirty="0" smtClean="0"/>
          </a:p>
          <a:p>
            <a:r>
              <a:rPr lang="en-IN" dirty="0" smtClean="0"/>
              <a:t>Leak </a:t>
            </a:r>
            <a:r>
              <a:rPr lang="en-IN" dirty="0"/>
              <a:t>rate: The amount of fluid passing through the leak per unit of time under a given set of conditions; properly expressed in units of quantity or mass per unit of time </a:t>
            </a:r>
            <a:endParaRPr lang="en-IN" dirty="0" smtClean="0"/>
          </a:p>
          <a:p>
            <a:r>
              <a:rPr lang="en-IN" dirty="0" smtClean="0"/>
              <a:t>Minimum </a:t>
            </a:r>
            <a:r>
              <a:rPr lang="en-IN" dirty="0"/>
              <a:t>detectable leak: The smallest hole or discrete passage that can be detected </a:t>
            </a:r>
            <a:endParaRPr lang="en-IN" dirty="0" smtClean="0"/>
          </a:p>
          <a:p>
            <a:r>
              <a:rPr lang="en-IN" dirty="0" smtClean="0"/>
              <a:t>Minimum </a:t>
            </a:r>
            <a:r>
              <a:rPr lang="en-IN" dirty="0"/>
              <a:t>detectable leak rate: The smallest detectable fluid-flow rate</a:t>
            </a:r>
          </a:p>
        </p:txBody>
      </p:sp>
    </p:spTree>
    <p:extLst>
      <p:ext uri="{BB962C8B-B14F-4D97-AF65-F5344CB8AC3E}">
        <p14:creationId xmlns:p14="http://schemas.microsoft.com/office/powerpoint/2010/main" val="40522252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Measurement of Leakage:</a:t>
            </a:r>
          </a:p>
        </p:txBody>
      </p:sp>
      <p:sp>
        <p:nvSpPr>
          <p:cNvPr id="3" name="Content Placeholder 2"/>
          <p:cNvSpPr>
            <a:spLocks noGrp="1"/>
          </p:cNvSpPr>
          <p:nvPr>
            <p:ph sz="quarter" idx="1"/>
          </p:nvPr>
        </p:nvSpPr>
        <p:spPr/>
        <p:txBody>
          <a:bodyPr>
            <a:normAutofit fontScale="92500" lnSpcReduction="10000"/>
          </a:bodyPr>
          <a:lstStyle/>
          <a:p>
            <a:r>
              <a:rPr lang="en-IN" dirty="0"/>
              <a:t>A leak is measured by how much leakage it will pass under a given set of conditions. Because leakage will vary with conditions, it is necessary to state both the leak rate and the prevailing conditions to define a leak properly. </a:t>
            </a:r>
            <a:endParaRPr lang="en-IN" dirty="0" smtClean="0"/>
          </a:p>
          <a:p>
            <a:r>
              <a:rPr lang="en-IN" dirty="0" smtClean="0"/>
              <a:t>At </a:t>
            </a:r>
            <a:r>
              <a:rPr lang="en-IN" dirty="0"/>
              <a:t>a given temperature, the product of the pressure and the volume of a given quantity of gas is proportional to its mass. </a:t>
            </a:r>
            <a:endParaRPr lang="en-IN" dirty="0" smtClean="0"/>
          </a:p>
          <a:p>
            <a:r>
              <a:rPr lang="en-IN" dirty="0" smtClean="0"/>
              <a:t>Therefore</a:t>
            </a:r>
            <a:r>
              <a:rPr lang="en-IN" dirty="0"/>
              <a:t>, leak rate is often expressed as the product of some measure of pressure and volume per unit of time--for example, standard cubic </a:t>
            </a:r>
            <a:r>
              <a:rPr lang="en-IN" dirty="0" err="1"/>
              <a:t>centimeters</a:t>
            </a:r>
            <a:r>
              <a:rPr lang="en-IN" dirty="0"/>
              <a:t> per second (</a:t>
            </a:r>
            <a:r>
              <a:rPr lang="en-IN" dirty="0" err="1"/>
              <a:t>std</a:t>
            </a:r>
            <a:r>
              <a:rPr lang="en-IN" dirty="0"/>
              <a:t> cm3 /s) </a:t>
            </a:r>
            <a:r>
              <a:rPr lang="en-IN" dirty="0" err="1"/>
              <a:t>torr</a:t>
            </a:r>
            <a:r>
              <a:rPr lang="en-IN" dirty="0"/>
              <a:t> </a:t>
            </a:r>
            <a:r>
              <a:rPr lang="en-IN" dirty="0" err="1"/>
              <a:t>liters</a:t>
            </a:r>
            <a:r>
              <a:rPr lang="en-IN" dirty="0"/>
              <a:t> per second (</a:t>
            </a:r>
            <a:r>
              <a:rPr lang="en-IN" dirty="0" err="1"/>
              <a:t>torr</a:t>
            </a:r>
            <a:r>
              <a:rPr lang="en-IN" dirty="0"/>
              <a:t> · L/s), micron </a:t>
            </a:r>
            <a:r>
              <a:rPr lang="en-IN" dirty="0" err="1"/>
              <a:t>liters</a:t>
            </a:r>
            <a:r>
              <a:rPr lang="en-IN" dirty="0"/>
              <a:t> per second (L/s), and atmosphere cubic </a:t>
            </a:r>
            <a:r>
              <a:rPr lang="en-IN" dirty="0" err="1"/>
              <a:t>centimeters</a:t>
            </a:r>
            <a:r>
              <a:rPr lang="en-IN" dirty="0"/>
              <a:t> per second (</a:t>
            </a:r>
            <a:r>
              <a:rPr lang="en-IN" dirty="0" err="1"/>
              <a:t>atm</a:t>
            </a:r>
            <a:r>
              <a:rPr lang="en-IN" dirty="0"/>
              <a:t> cm3 /s)</a:t>
            </a:r>
          </a:p>
        </p:txBody>
      </p:sp>
    </p:spTree>
    <p:extLst>
      <p:ext uri="{BB962C8B-B14F-4D97-AF65-F5344CB8AC3E}">
        <p14:creationId xmlns:p14="http://schemas.microsoft.com/office/powerpoint/2010/main" val="29346311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Types of Leak</a:t>
            </a:r>
          </a:p>
        </p:txBody>
      </p:sp>
      <p:sp>
        <p:nvSpPr>
          <p:cNvPr id="3" name="Content Placeholder 2"/>
          <p:cNvSpPr>
            <a:spLocks noGrp="1"/>
          </p:cNvSpPr>
          <p:nvPr>
            <p:ph sz="quarter" idx="1"/>
          </p:nvPr>
        </p:nvSpPr>
        <p:spPr/>
        <p:txBody>
          <a:bodyPr>
            <a:normAutofit fontScale="77500" lnSpcReduction="20000"/>
          </a:bodyPr>
          <a:lstStyle/>
          <a:p>
            <a:r>
              <a:rPr lang="en-IN" dirty="0"/>
              <a:t>A real leak is an essentially localized leak, that is, a discrete passage through which fluid may flow (crudely, a hole). Such a leak may take the form of a tube, a crack, an orifice, or the like. As with flaws, all leaks are not the same. Leaks tend to grow over time, and they tend to operate differently under different conditions of pressure and temperature. A system may also leak because of permeation of a somewhat extended barrier; this type of real leak is called a distributed leak. A gas may flow through a solid having no holes large enough to permit more than a small fraction of the gas to flow through any one hole. This process involves diffusion through the solid and may also involve various surface phenomena, such as absorption, dissociation, migration, and desorption of gas molecules. </a:t>
            </a:r>
            <a:endParaRPr lang="en-IN" dirty="0" smtClean="0"/>
          </a:p>
          <a:p>
            <a:r>
              <a:rPr lang="en-IN" dirty="0" smtClean="0"/>
              <a:t>Virtual </a:t>
            </a:r>
            <a:r>
              <a:rPr lang="en-IN" dirty="0"/>
              <a:t>leaks involve the gradual desorption of gases from surfaces or escape of gases from nearly sealed components within a vacuum system. It is not uncommon for a vacuum system to have both real leaks and virtual leaks at the same time. </a:t>
            </a:r>
          </a:p>
        </p:txBody>
      </p:sp>
    </p:spTree>
    <p:extLst>
      <p:ext uri="{BB962C8B-B14F-4D97-AF65-F5344CB8AC3E}">
        <p14:creationId xmlns:p14="http://schemas.microsoft.com/office/powerpoint/2010/main" val="34435114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Types of Flow in Leaks</a:t>
            </a:r>
          </a:p>
        </p:txBody>
      </p:sp>
      <p:sp>
        <p:nvSpPr>
          <p:cNvPr id="3" name="Content Placeholder 2"/>
          <p:cNvSpPr>
            <a:spLocks noGrp="1"/>
          </p:cNvSpPr>
          <p:nvPr>
            <p:ph sz="quarter" idx="1"/>
          </p:nvPr>
        </p:nvSpPr>
        <p:spPr/>
        <p:txBody>
          <a:bodyPr>
            <a:normAutofit/>
          </a:bodyPr>
          <a:lstStyle/>
          <a:p>
            <a:r>
              <a:rPr lang="en-IN" dirty="0" smtClean="0"/>
              <a:t>Permeation.</a:t>
            </a:r>
          </a:p>
          <a:p>
            <a:r>
              <a:rPr lang="en-IN" dirty="0" smtClean="0"/>
              <a:t>Molecular Flow</a:t>
            </a:r>
          </a:p>
          <a:p>
            <a:r>
              <a:rPr lang="en-IN" dirty="0" smtClean="0"/>
              <a:t>Transitional flow</a:t>
            </a:r>
          </a:p>
          <a:p>
            <a:r>
              <a:rPr lang="en-IN" dirty="0" smtClean="0"/>
              <a:t>Viscous flow</a:t>
            </a:r>
          </a:p>
          <a:p>
            <a:r>
              <a:rPr lang="en-IN" dirty="0" smtClean="0"/>
              <a:t>Laminar </a:t>
            </a:r>
            <a:r>
              <a:rPr lang="en-IN" dirty="0"/>
              <a:t>and Turbulent </a:t>
            </a:r>
            <a:r>
              <a:rPr lang="en-IN" dirty="0" smtClean="0"/>
              <a:t>Flow</a:t>
            </a:r>
          </a:p>
          <a:p>
            <a:r>
              <a:rPr lang="en-IN" dirty="0" smtClean="0"/>
              <a:t>Choked flow</a:t>
            </a:r>
            <a:endParaRPr lang="en-IN" dirty="0"/>
          </a:p>
        </p:txBody>
      </p:sp>
    </p:spTree>
    <p:extLst>
      <p:ext uri="{BB962C8B-B14F-4D97-AF65-F5344CB8AC3E}">
        <p14:creationId xmlns:p14="http://schemas.microsoft.com/office/powerpoint/2010/main" val="12318039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a:t>If the leak rate is</a:t>
            </a:r>
            <a:r>
              <a:rPr lang="en-IN" dirty="0" smtClean="0"/>
              <a:t>:</a:t>
            </a:r>
          </a:p>
          <a:p>
            <a:r>
              <a:rPr lang="en-IN" dirty="0" smtClean="0"/>
              <a:t> </a:t>
            </a:r>
            <a:r>
              <a:rPr lang="en-IN" dirty="0"/>
              <a:t>Less than 10-6 </a:t>
            </a:r>
            <a:r>
              <a:rPr lang="en-IN" dirty="0" err="1"/>
              <a:t>atm</a:t>
            </a:r>
            <a:r>
              <a:rPr lang="en-IN" dirty="0"/>
              <a:t> cm3 /s, the flow is usually molecular </a:t>
            </a:r>
            <a:endParaRPr lang="en-IN" dirty="0" smtClean="0"/>
          </a:p>
          <a:p>
            <a:r>
              <a:rPr lang="en-IN" dirty="0" smtClean="0"/>
              <a:t>10-4 </a:t>
            </a:r>
            <a:r>
              <a:rPr lang="en-IN" dirty="0"/>
              <a:t>to 10-6 </a:t>
            </a:r>
            <a:r>
              <a:rPr lang="en-IN" dirty="0" err="1"/>
              <a:t>atm</a:t>
            </a:r>
            <a:r>
              <a:rPr lang="en-IN" dirty="0"/>
              <a:t> cm3 /s, the flow is usually transitional </a:t>
            </a:r>
            <a:endParaRPr lang="en-IN" dirty="0" smtClean="0"/>
          </a:p>
          <a:p>
            <a:r>
              <a:rPr lang="en-IN" dirty="0" smtClean="0"/>
              <a:t>10-2 </a:t>
            </a:r>
            <a:r>
              <a:rPr lang="en-IN" dirty="0"/>
              <a:t>to 10-6 </a:t>
            </a:r>
            <a:r>
              <a:rPr lang="en-IN" dirty="0" err="1"/>
              <a:t>atm</a:t>
            </a:r>
            <a:r>
              <a:rPr lang="en-IN" dirty="0"/>
              <a:t> cm3 /s, the flow is usually laminar </a:t>
            </a:r>
            <a:endParaRPr lang="en-IN" dirty="0" smtClean="0"/>
          </a:p>
          <a:p>
            <a:r>
              <a:rPr lang="en-IN" dirty="0" smtClean="0"/>
              <a:t>Greater </a:t>
            </a:r>
            <a:r>
              <a:rPr lang="en-IN" dirty="0"/>
              <a:t>than 10-2 </a:t>
            </a:r>
            <a:r>
              <a:rPr lang="en-IN" dirty="0" err="1"/>
              <a:t>atm</a:t>
            </a:r>
            <a:r>
              <a:rPr lang="en-IN" dirty="0"/>
              <a:t> cm3 /s, the flow is usually turbulent</a:t>
            </a:r>
          </a:p>
        </p:txBody>
      </p:sp>
    </p:spTree>
    <p:extLst>
      <p:ext uri="{BB962C8B-B14F-4D97-AF65-F5344CB8AC3E}">
        <p14:creationId xmlns:p14="http://schemas.microsoft.com/office/powerpoint/2010/main" val="3663218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927100" y="190500"/>
            <a:ext cx="7162800" cy="1143000"/>
          </a:xfrm>
          <a:noFill/>
        </p:spPr>
        <p:txBody>
          <a:bodyPr/>
          <a:lstStyle/>
          <a:p>
            <a:pPr eaLnBrk="1" hangingPunct="1">
              <a:lnSpc>
                <a:spcPct val="90000"/>
              </a:lnSpc>
            </a:pPr>
            <a:r>
              <a:rPr lang="en-US" smtClean="0"/>
              <a:t>Methods of NDT</a:t>
            </a:r>
          </a:p>
        </p:txBody>
      </p:sp>
      <p:sp>
        <p:nvSpPr>
          <p:cNvPr id="40963" name="Rectangle 1027"/>
          <p:cNvSpPr>
            <a:spLocks noGrp="1" noChangeArrowheads="1"/>
          </p:cNvSpPr>
          <p:nvPr>
            <p:ph idx="1"/>
          </p:nvPr>
        </p:nvSpPr>
        <p:spPr>
          <a:xfrm>
            <a:off x="977900" y="1320800"/>
            <a:ext cx="1143000" cy="914400"/>
          </a:xfrm>
        </p:spPr>
        <p:txBody>
          <a:bodyPr rtlCol="0">
            <a:normAutofit/>
          </a:bodyPr>
          <a:lstStyle/>
          <a:p>
            <a:pPr eaLnBrk="1" fontAlgn="auto" hangingPunct="1">
              <a:lnSpc>
                <a:spcPct val="90000"/>
              </a:lnSpc>
              <a:spcAft>
                <a:spcPts val="0"/>
              </a:spcAft>
              <a:buFontTx/>
              <a:buNone/>
              <a:defRPr/>
            </a:pPr>
            <a:endParaRPr lang="en-US" smtClean="0"/>
          </a:p>
          <a:p>
            <a:pPr eaLnBrk="1" fontAlgn="auto" hangingPunct="1">
              <a:lnSpc>
                <a:spcPct val="90000"/>
              </a:lnSpc>
              <a:spcAft>
                <a:spcPts val="0"/>
              </a:spcAft>
              <a:buFontTx/>
              <a:buNone/>
              <a:defRPr/>
            </a:pPr>
            <a:r>
              <a:rPr lang="en-US" smtClean="0">
                <a:solidFill>
                  <a:schemeClr val="tx2"/>
                </a:solidFill>
              </a:rPr>
              <a:t>Visual</a:t>
            </a:r>
          </a:p>
        </p:txBody>
      </p:sp>
      <p:sp>
        <p:nvSpPr>
          <p:cNvPr id="40964" name="Rectangle 1028"/>
          <p:cNvSpPr>
            <a:spLocks noChangeArrowheads="1"/>
          </p:cNvSpPr>
          <p:nvPr/>
        </p:nvSpPr>
        <p:spPr bwMode="auto">
          <a:xfrm rot="-900000">
            <a:off x="5700713" y="4075113"/>
            <a:ext cx="25828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US" sz="2400">
                <a:solidFill>
                  <a:schemeClr val="tx2"/>
                </a:solidFill>
              </a:rPr>
              <a:t>Liquid Penetrant</a:t>
            </a:r>
          </a:p>
        </p:txBody>
      </p:sp>
      <p:sp>
        <p:nvSpPr>
          <p:cNvPr id="40965" name="Rectangle 1029"/>
          <p:cNvSpPr>
            <a:spLocks noChangeArrowheads="1"/>
          </p:cNvSpPr>
          <p:nvPr/>
        </p:nvSpPr>
        <p:spPr bwMode="auto">
          <a:xfrm rot="-736485">
            <a:off x="5397500" y="2311400"/>
            <a:ext cx="2687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US" sz="2400">
                <a:solidFill>
                  <a:schemeClr val="tx2"/>
                </a:solidFill>
              </a:rPr>
              <a:t>Magnetic Particle</a:t>
            </a:r>
          </a:p>
        </p:txBody>
      </p:sp>
      <p:sp>
        <p:nvSpPr>
          <p:cNvPr id="40966" name="Rectangle 1030"/>
          <p:cNvSpPr>
            <a:spLocks noChangeArrowheads="1"/>
          </p:cNvSpPr>
          <p:nvPr/>
        </p:nvSpPr>
        <p:spPr bwMode="auto">
          <a:xfrm rot="897720">
            <a:off x="5918200" y="5613400"/>
            <a:ext cx="2111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US" sz="2400">
                <a:solidFill>
                  <a:schemeClr val="tx2"/>
                </a:solidFill>
              </a:rPr>
              <a:t>Eddy Current</a:t>
            </a:r>
          </a:p>
        </p:txBody>
      </p:sp>
      <p:sp>
        <p:nvSpPr>
          <p:cNvPr id="40967" name="Rectangle 1031"/>
          <p:cNvSpPr>
            <a:spLocks noChangeArrowheads="1"/>
          </p:cNvSpPr>
          <p:nvPr/>
        </p:nvSpPr>
        <p:spPr bwMode="auto">
          <a:xfrm rot="1530306">
            <a:off x="735013" y="4887913"/>
            <a:ext cx="167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US" sz="2400">
                <a:solidFill>
                  <a:schemeClr val="tx2"/>
                </a:solidFill>
              </a:rPr>
              <a:t>Ultrasonic</a:t>
            </a:r>
          </a:p>
        </p:txBody>
      </p:sp>
      <p:sp>
        <p:nvSpPr>
          <p:cNvPr id="40968" name="Rectangle 1032"/>
          <p:cNvSpPr>
            <a:spLocks noChangeArrowheads="1"/>
          </p:cNvSpPr>
          <p:nvPr/>
        </p:nvSpPr>
        <p:spPr bwMode="auto">
          <a:xfrm rot="-606950">
            <a:off x="2565400" y="3086100"/>
            <a:ext cx="13049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r>
              <a:rPr lang="en-US" sz="2400">
                <a:solidFill>
                  <a:schemeClr val="tx2"/>
                </a:solidFill>
              </a:rPr>
              <a:t>X-ray </a:t>
            </a:r>
          </a:p>
        </p:txBody>
      </p:sp>
      <p:sp>
        <p:nvSpPr>
          <p:cNvPr id="40969" name="Rectangle 1033"/>
          <p:cNvSpPr>
            <a:spLocks noChangeArrowheads="1"/>
          </p:cNvSpPr>
          <p:nvPr/>
        </p:nvSpPr>
        <p:spPr bwMode="auto">
          <a:xfrm rot="868879">
            <a:off x="3500438" y="1811338"/>
            <a:ext cx="17716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r>
              <a:rPr lang="en-US" sz="2400"/>
              <a:t>Microwave</a:t>
            </a:r>
          </a:p>
        </p:txBody>
      </p:sp>
      <p:sp>
        <p:nvSpPr>
          <p:cNvPr id="40970" name="Rectangle 1034"/>
          <p:cNvSpPr>
            <a:spLocks noChangeArrowheads="1"/>
          </p:cNvSpPr>
          <p:nvPr/>
        </p:nvSpPr>
        <p:spPr bwMode="auto">
          <a:xfrm rot="572926">
            <a:off x="582613" y="3744913"/>
            <a:ext cx="29067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US" sz="2400"/>
              <a:t>Acoustic Emission</a:t>
            </a:r>
          </a:p>
        </p:txBody>
      </p:sp>
      <p:sp>
        <p:nvSpPr>
          <p:cNvPr id="40971" name="Rectangle 1035"/>
          <p:cNvSpPr>
            <a:spLocks noChangeArrowheads="1"/>
          </p:cNvSpPr>
          <p:nvPr/>
        </p:nvSpPr>
        <p:spPr bwMode="auto">
          <a:xfrm rot="998456">
            <a:off x="6235700" y="1549400"/>
            <a:ext cx="2314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US" sz="2400"/>
              <a:t>Thermography</a:t>
            </a:r>
          </a:p>
        </p:txBody>
      </p:sp>
      <p:sp>
        <p:nvSpPr>
          <p:cNvPr id="40973" name="Rectangle 1037"/>
          <p:cNvSpPr>
            <a:spLocks noChangeArrowheads="1"/>
          </p:cNvSpPr>
          <p:nvPr/>
        </p:nvSpPr>
        <p:spPr bwMode="auto">
          <a:xfrm rot="13114">
            <a:off x="5041900" y="4864100"/>
            <a:ext cx="18224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US" sz="2400"/>
              <a:t>Replication</a:t>
            </a:r>
          </a:p>
        </p:txBody>
      </p:sp>
      <p:sp>
        <p:nvSpPr>
          <p:cNvPr id="40974" name="Rectangle 1038"/>
          <p:cNvSpPr>
            <a:spLocks noChangeArrowheads="1"/>
          </p:cNvSpPr>
          <p:nvPr/>
        </p:nvSpPr>
        <p:spPr bwMode="auto">
          <a:xfrm rot="-420000">
            <a:off x="774700" y="2578100"/>
            <a:ext cx="2111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US" sz="2400"/>
              <a:t>Flux Leakage</a:t>
            </a:r>
          </a:p>
        </p:txBody>
      </p:sp>
      <p:sp>
        <p:nvSpPr>
          <p:cNvPr id="40975" name="Rectangle 1039"/>
          <p:cNvSpPr>
            <a:spLocks noChangeArrowheads="1"/>
          </p:cNvSpPr>
          <p:nvPr/>
        </p:nvSpPr>
        <p:spPr bwMode="auto">
          <a:xfrm rot="484541">
            <a:off x="4635500" y="3149600"/>
            <a:ext cx="3349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r>
              <a:rPr lang="en-US" sz="2400"/>
              <a:t>Acoustic Microscopy</a:t>
            </a:r>
          </a:p>
        </p:txBody>
      </p:sp>
      <p:sp>
        <p:nvSpPr>
          <p:cNvPr id="40976" name="Rectangle 1040"/>
          <p:cNvSpPr>
            <a:spLocks noChangeArrowheads="1"/>
          </p:cNvSpPr>
          <p:nvPr/>
        </p:nvSpPr>
        <p:spPr bwMode="auto">
          <a:xfrm rot="-1198206">
            <a:off x="2298700" y="4191000"/>
            <a:ext cx="3725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2400"/>
              <a:t>Magnetic Measurements</a:t>
            </a:r>
          </a:p>
        </p:txBody>
      </p:sp>
    </p:spTree>
    <p:extLst>
      <p:ext uri="{BB962C8B-B14F-4D97-AF65-F5344CB8AC3E}">
        <p14:creationId xmlns:p14="http://schemas.microsoft.com/office/powerpoint/2010/main" val="17238942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76">
                                            <p:txEl>
                                              <p:pRg st="0" end="0"/>
                                            </p:txEl>
                                          </p:spTgt>
                                        </p:tgtEl>
                                        <p:attrNameLst>
                                          <p:attrName>style.visibility</p:attrName>
                                        </p:attrNameLst>
                                      </p:cBhvr>
                                      <p:to>
                                        <p:strVal val="visible"/>
                                      </p:to>
                                    </p:set>
                                    <p:anim calcmode="lin" valueType="num">
                                      <p:cBhvr additive="base">
                                        <p:cTn id="7" dur="500" fill="hold"/>
                                        <p:tgtEl>
                                          <p:spTgt spid="409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76">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969">
                                            <p:txEl>
                                              <p:pRg st="0" end="0"/>
                                            </p:txEl>
                                          </p:spTgt>
                                        </p:tgtEl>
                                        <p:attrNameLst>
                                          <p:attrName>style.visibility</p:attrName>
                                        </p:attrNameLst>
                                      </p:cBhvr>
                                      <p:to>
                                        <p:strVal val="visible"/>
                                      </p:to>
                                    </p:set>
                                    <p:anim calcmode="lin" valueType="num">
                                      <p:cBhvr additive="base">
                                        <p:cTn id="12" dur="500" fill="hold"/>
                                        <p:tgtEl>
                                          <p:spTgt spid="4096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0969">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0970">
                                            <p:txEl>
                                              <p:pRg st="0" end="0"/>
                                            </p:txEl>
                                          </p:spTgt>
                                        </p:tgtEl>
                                        <p:attrNameLst>
                                          <p:attrName>style.visibility</p:attrName>
                                        </p:attrNameLst>
                                      </p:cBhvr>
                                      <p:to>
                                        <p:strVal val="visible"/>
                                      </p:to>
                                    </p:set>
                                    <p:anim calcmode="lin" valueType="num">
                                      <p:cBhvr additive="base">
                                        <p:cTn id="17" dur="500" fill="hold"/>
                                        <p:tgtEl>
                                          <p:spTgt spid="40970">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70">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0975">
                                            <p:txEl>
                                              <p:pRg st="0" end="0"/>
                                            </p:txEl>
                                          </p:spTgt>
                                        </p:tgtEl>
                                        <p:attrNameLst>
                                          <p:attrName>style.visibility</p:attrName>
                                        </p:attrNameLst>
                                      </p:cBhvr>
                                      <p:to>
                                        <p:strVal val="visible"/>
                                      </p:to>
                                    </p:set>
                                    <p:anim calcmode="lin" valueType="num">
                                      <p:cBhvr additive="base">
                                        <p:cTn id="22" dur="500" fill="hold"/>
                                        <p:tgtEl>
                                          <p:spTgt spid="40975">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0975">
                                            <p:txEl>
                                              <p:pRg st="0" end="0"/>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0974">
                                            <p:txEl>
                                              <p:pRg st="0" end="0"/>
                                            </p:txEl>
                                          </p:spTgt>
                                        </p:tgtEl>
                                        <p:attrNameLst>
                                          <p:attrName>style.visibility</p:attrName>
                                        </p:attrNameLst>
                                      </p:cBhvr>
                                      <p:to>
                                        <p:strVal val="visible"/>
                                      </p:to>
                                    </p:set>
                                    <p:anim calcmode="lin" valueType="num">
                                      <p:cBhvr additive="base">
                                        <p:cTn id="27" dur="500" fill="hold"/>
                                        <p:tgtEl>
                                          <p:spTgt spid="4097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74">
                                            <p:txEl>
                                              <p:pRg st="0" end="0"/>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40973">
                                            <p:txEl>
                                              <p:pRg st="0" end="0"/>
                                            </p:txEl>
                                          </p:spTgt>
                                        </p:tgtEl>
                                        <p:attrNameLst>
                                          <p:attrName>style.visibility</p:attrName>
                                        </p:attrNameLst>
                                      </p:cBhvr>
                                      <p:to>
                                        <p:strVal val="visible"/>
                                      </p:to>
                                    </p:set>
                                    <p:anim calcmode="lin" valueType="num">
                                      <p:cBhvr additive="base">
                                        <p:cTn id="32" dur="500" fill="hold"/>
                                        <p:tgtEl>
                                          <p:spTgt spid="40973">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0973">
                                            <p:txEl>
                                              <p:pRg st="0" end="0"/>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40971">
                                            <p:txEl>
                                              <p:pRg st="0" end="0"/>
                                            </p:txEl>
                                          </p:spTgt>
                                        </p:tgtEl>
                                        <p:attrNameLst>
                                          <p:attrName>style.visibility</p:attrName>
                                        </p:attrNameLst>
                                      </p:cBhvr>
                                      <p:to>
                                        <p:strVal val="visible"/>
                                      </p:to>
                                    </p:set>
                                    <p:anim calcmode="lin" valueType="num">
                                      <p:cBhvr additive="base">
                                        <p:cTn id="37" dur="500" fill="hold"/>
                                        <p:tgtEl>
                                          <p:spTgt spid="40971">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71">
                                            <p:txEl>
                                              <p:pRg st="0" end="0"/>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15" presetClass="entr" presetSubtype="0" fill="hold" grpId="0" nodeType="afterEffect">
                                  <p:stCondLst>
                                    <p:cond delay="0"/>
                                  </p:stCondLst>
                                  <p:childTnLst>
                                    <p:set>
                                      <p:cBhvr>
                                        <p:cTn id="41" dur="1" fill="hold">
                                          <p:stCondLst>
                                            <p:cond delay="0"/>
                                          </p:stCondLst>
                                        </p:cTn>
                                        <p:tgtEl>
                                          <p:spTgt spid="40963">
                                            <p:txEl>
                                              <p:pRg st="1" end="1"/>
                                            </p:txEl>
                                          </p:spTgt>
                                        </p:tgtEl>
                                        <p:attrNameLst>
                                          <p:attrName>style.visibility</p:attrName>
                                        </p:attrNameLst>
                                      </p:cBhvr>
                                      <p:to>
                                        <p:strVal val="visible"/>
                                      </p:to>
                                    </p:set>
                                    <p:anim calcmode="lin" valueType="num">
                                      <p:cBhvr>
                                        <p:cTn id="42" dur="1000" fill="hold"/>
                                        <p:tgtEl>
                                          <p:spTgt spid="40963">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40963">
                                            <p:txEl>
                                              <p:pRg st="1" end="1"/>
                                            </p:txEl>
                                          </p:spTgt>
                                        </p:tgtEl>
                                        <p:attrNameLst>
                                          <p:attrName>ppt_h</p:attrName>
                                        </p:attrNameLst>
                                      </p:cBhvr>
                                      <p:tavLst>
                                        <p:tav tm="0">
                                          <p:val>
                                            <p:fltVal val="0"/>
                                          </p:val>
                                        </p:tav>
                                        <p:tav tm="100000">
                                          <p:val>
                                            <p:strVal val="#ppt_h"/>
                                          </p:val>
                                        </p:tav>
                                      </p:tavLst>
                                    </p:anim>
                                    <p:anim calcmode="lin" valueType="num">
                                      <p:cBhvr>
                                        <p:cTn id="44" dur="1000" fill="hold"/>
                                        <p:tgtEl>
                                          <p:spTgt spid="4096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4096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nodeType="afterGroup">
                            <p:stCondLst>
                              <p:cond delay="4500"/>
                            </p:stCondLst>
                            <p:childTnLst>
                              <p:par>
                                <p:cTn id="47" presetID="15" presetClass="entr" presetSubtype="0" fill="hold" grpId="0" nodeType="afterEffect">
                                  <p:stCondLst>
                                    <p:cond delay="0"/>
                                  </p:stCondLst>
                                  <p:childTnLst>
                                    <p:set>
                                      <p:cBhvr>
                                        <p:cTn id="48" dur="1" fill="hold">
                                          <p:stCondLst>
                                            <p:cond delay="0"/>
                                          </p:stCondLst>
                                        </p:cTn>
                                        <p:tgtEl>
                                          <p:spTgt spid="40964"/>
                                        </p:tgtEl>
                                        <p:attrNameLst>
                                          <p:attrName>style.visibility</p:attrName>
                                        </p:attrNameLst>
                                      </p:cBhvr>
                                      <p:to>
                                        <p:strVal val="visible"/>
                                      </p:to>
                                    </p:set>
                                    <p:anim calcmode="lin" valueType="num">
                                      <p:cBhvr>
                                        <p:cTn id="49" dur="1000" fill="hold"/>
                                        <p:tgtEl>
                                          <p:spTgt spid="40964"/>
                                        </p:tgtEl>
                                        <p:attrNameLst>
                                          <p:attrName>ppt_w</p:attrName>
                                        </p:attrNameLst>
                                      </p:cBhvr>
                                      <p:tavLst>
                                        <p:tav tm="0">
                                          <p:val>
                                            <p:fltVal val="0"/>
                                          </p:val>
                                        </p:tav>
                                        <p:tav tm="100000">
                                          <p:val>
                                            <p:strVal val="#ppt_w"/>
                                          </p:val>
                                        </p:tav>
                                      </p:tavLst>
                                    </p:anim>
                                    <p:anim calcmode="lin" valueType="num">
                                      <p:cBhvr>
                                        <p:cTn id="50" dur="1000" fill="hold"/>
                                        <p:tgtEl>
                                          <p:spTgt spid="40964"/>
                                        </p:tgtEl>
                                        <p:attrNameLst>
                                          <p:attrName>ppt_h</p:attrName>
                                        </p:attrNameLst>
                                      </p:cBhvr>
                                      <p:tavLst>
                                        <p:tav tm="0">
                                          <p:val>
                                            <p:fltVal val="0"/>
                                          </p:val>
                                        </p:tav>
                                        <p:tav tm="100000">
                                          <p:val>
                                            <p:strVal val="#ppt_h"/>
                                          </p:val>
                                        </p:tav>
                                      </p:tavLst>
                                    </p:anim>
                                    <p:anim calcmode="lin" valueType="num">
                                      <p:cBhvr>
                                        <p:cTn id="51" dur="1000" fill="hold"/>
                                        <p:tgtEl>
                                          <p:spTgt spid="40964"/>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0964"/>
                                        </p:tgtEl>
                                        <p:attrNameLst>
                                          <p:attrName>ppt_y</p:attrName>
                                        </p:attrNameLst>
                                      </p:cBhvr>
                                      <p:tavLst>
                                        <p:tav tm="0" fmla="#ppt_y+(sin(-2*pi*(1-$))*-#ppt_x+cos(-2*pi*(1-$))*(1-#ppt_y))*(1-$)">
                                          <p:val>
                                            <p:fltVal val="0"/>
                                          </p:val>
                                        </p:tav>
                                        <p:tav tm="100000">
                                          <p:val>
                                            <p:fltVal val="1"/>
                                          </p:val>
                                        </p:tav>
                                      </p:tavLst>
                                    </p:anim>
                                  </p:childTnLst>
                                </p:cTn>
                              </p:par>
                            </p:childTnLst>
                          </p:cTn>
                        </p:par>
                        <p:par>
                          <p:cTn id="53" fill="hold" nodeType="afterGroup">
                            <p:stCondLst>
                              <p:cond delay="5500"/>
                            </p:stCondLst>
                            <p:childTnLst>
                              <p:par>
                                <p:cTn id="54" presetID="15" presetClass="entr" presetSubtype="0" fill="hold" grpId="0" nodeType="afterEffect">
                                  <p:stCondLst>
                                    <p:cond delay="0"/>
                                  </p:stCondLst>
                                  <p:childTnLst>
                                    <p:set>
                                      <p:cBhvr>
                                        <p:cTn id="55" dur="1" fill="hold">
                                          <p:stCondLst>
                                            <p:cond delay="0"/>
                                          </p:stCondLst>
                                        </p:cTn>
                                        <p:tgtEl>
                                          <p:spTgt spid="40965"/>
                                        </p:tgtEl>
                                        <p:attrNameLst>
                                          <p:attrName>style.visibility</p:attrName>
                                        </p:attrNameLst>
                                      </p:cBhvr>
                                      <p:to>
                                        <p:strVal val="visible"/>
                                      </p:to>
                                    </p:set>
                                    <p:anim calcmode="lin" valueType="num">
                                      <p:cBhvr>
                                        <p:cTn id="56" dur="1000" fill="hold"/>
                                        <p:tgtEl>
                                          <p:spTgt spid="40965"/>
                                        </p:tgtEl>
                                        <p:attrNameLst>
                                          <p:attrName>ppt_w</p:attrName>
                                        </p:attrNameLst>
                                      </p:cBhvr>
                                      <p:tavLst>
                                        <p:tav tm="0">
                                          <p:val>
                                            <p:fltVal val="0"/>
                                          </p:val>
                                        </p:tav>
                                        <p:tav tm="100000">
                                          <p:val>
                                            <p:strVal val="#ppt_w"/>
                                          </p:val>
                                        </p:tav>
                                      </p:tavLst>
                                    </p:anim>
                                    <p:anim calcmode="lin" valueType="num">
                                      <p:cBhvr>
                                        <p:cTn id="57" dur="1000" fill="hold"/>
                                        <p:tgtEl>
                                          <p:spTgt spid="40965"/>
                                        </p:tgtEl>
                                        <p:attrNameLst>
                                          <p:attrName>ppt_h</p:attrName>
                                        </p:attrNameLst>
                                      </p:cBhvr>
                                      <p:tavLst>
                                        <p:tav tm="0">
                                          <p:val>
                                            <p:fltVal val="0"/>
                                          </p:val>
                                        </p:tav>
                                        <p:tav tm="100000">
                                          <p:val>
                                            <p:strVal val="#ppt_h"/>
                                          </p:val>
                                        </p:tav>
                                      </p:tavLst>
                                    </p:anim>
                                    <p:anim calcmode="lin" valueType="num">
                                      <p:cBhvr>
                                        <p:cTn id="58"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par>
                          <p:cTn id="60" fill="hold" nodeType="afterGroup">
                            <p:stCondLst>
                              <p:cond delay="6500"/>
                            </p:stCondLst>
                            <p:childTnLst>
                              <p:par>
                                <p:cTn id="61" presetID="15" presetClass="entr" presetSubtype="0" fill="hold" grpId="0" nodeType="afterEffect">
                                  <p:stCondLst>
                                    <p:cond delay="0"/>
                                  </p:stCondLst>
                                  <p:childTnLst>
                                    <p:set>
                                      <p:cBhvr>
                                        <p:cTn id="62" dur="1" fill="hold">
                                          <p:stCondLst>
                                            <p:cond delay="0"/>
                                          </p:stCondLst>
                                        </p:cTn>
                                        <p:tgtEl>
                                          <p:spTgt spid="40967"/>
                                        </p:tgtEl>
                                        <p:attrNameLst>
                                          <p:attrName>style.visibility</p:attrName>
                                        </p:attrNameLst>
                                      </p:cBhvr>
                                      <p:to>
                                        <p:strVal val="visible"/>
                                      </p:to>
                                    </p:set>
                                    <p:anim calcmode="lin" valueType="num">
                                      <p:cBhvr>
                                        <p:cTn id="63" dur="1000" fill="hold"/>
                                        <p:tgtEl>
                                          <p:spTgt spid="40967"/>
                                        </p:tgtEl>
                                        <p:attrNameLst>
                                          <p:attrName>ppt_w</p:attrName>
                                        </p:attrNameLst>
                                      </p:cBhvr>
                                      <p:tavLst>
                                        <p:tav tm="0">
                                          <p:val>
                                            <p:fltVal val="0"/>
                                          </p:val>
                                        </p:tav>
                                        <p:tav tm="100000">
                                          <p:val>
                                            <p:strVal val="#ppt_w"/>
                                          </p:val>
                                        </p:tav>
                                      </p:tavLst>
                                    </p:anim>
                                    <p:anim calcmode="lin" valueType="num">
                                      <p:cBhvr>
                                        <p:cTn id="64" dur="1000" fill="hold"/>
                                        <p:tgtEl>
                                          <p:spTgt spid="40967"/>
                                        </p:tgtEl>
                                        <p:attrNameLst>
                                          <p:attrName>ppt_h</p:attrName>
                                        </p:attrNameLst>
                                      </p:cBhvr>
                                      <p:tavLst>
                                        <p:tav tm="0">
                                          <p:val>
                                            <p:fltVal val="0"/>
                                          </p:val>
                                        </p:tav>
                                        <p:tav tm="100000">
                                          <p:val>
                                            <p:strVal val="#ppt_h"/>
                                          </p:val>
                                        </p:tav>
                                      </p:tavLst>
                                    </p:anim>
                                    <p:anim calcmode="lin" valueType="num">
                                      <p:cBhvr>
                                        <p:cTn id="65" dur="1000" fill="hold"/>
                                        <p:tgtEl>
                                          <p:spTgt spid="40967"/>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0967"/>
                                        </p:tgtEl>
                                        <p:attrNameLst>
                                          <p:attrName>ppt_y</p:attrName>
                                        </p:attrNameLst>
                                      </p:cBhvr>
                                      <p:tavLst>
                                        <p:tav tm="0" fmla="#ppt_y+(sin(-2*pi*(1-$))*-#ppt_x+cos(-2*pi*(1-$))*(1-#ppt_y))*(1-$)">
                                          <p:val>
                                            <p:fltVal val="0"/>
                                          </p:val>
                                        </p:tav>
                                        <p:tav tm="100000">
                                          <p:val>
                                            <p:fltVal val="1"/>
                                          </p:val>
                                        </p:tav>
                                      </p:tavLst>
                                    </p:anim>
                                  </p:childTnLst>
                                </p:cTn>
                              </p:par>
                            </p:childTnLst>
                          </p:cTn>
                        </p:par>
                        <p:par>
                          <p:cTn id="67" fill="hold" nodeType="afterGroup">
                            <p:stCondLst>
                              <p:cond delay="7500"/>
                            </p:stCondLst>
                            <p:childTnLst>
                              <p:par>
                                <p:cTn id="68" presetID="15" presetClass="entr" presetSubtype="0" fill="hold" grpId="0" nodeType="afterEffect">
                                  <p:stCondLst>
                                    <p:cond delay="0"/>
                                  </p:stCondLst>
                                  <p:childTnLst>
                                    <p:set>
                                      <p:cBhvr>
                                        <p:cTn id="69" dur="1" fill="hold">
                                          <p:stCondLst>
                                            <p:cond delay="0"/>
                                          </p:stCondLst>
                                        </p:cTn>
                                        <p:tgtEl>
                                          <p:spTgt spid="40966"/>
                                        </p:tgtEl>
                                        <p:attrNameLst>
                                          <p:attrName>style.visibility</p:attrName>
                                        </p:attrNameLst>
                                      </p:cBhvr>
                                      <p:to>
                                        <p:strVal val="visible"/>
                                      </p:to>
                                    </p:set>
                                    <p:anim calcmode="lin" valueType="num">
                                      <p:cBhvr>
                                        <p:cTn id="70" dur="1000" fill="hold"/>
                                        <p:tgtEl>
                                          <p:spTgt spid="40966"/>
                                        </p:tgtEl>
                                        <p:attrNameLst>
                                          <p:attrName>ppt_w</p:attrName>
                                        </p:attrNameLst>
                                      </p:cBhvr>
                                      <p:tavLst>
                                        <p:tav tm="0">
                                          <p:val>
                                            <p:fltVal val="0"/>
                                          </p:val>
                                        </p:tav>
                                        <p:tav tm="100000">
                                          <p:val>
                                            <p:strVal val="#ppt_w"/>
                                          </p:val>
                                        </p:tav>
                                      </p:tavLst>
                                    </p:anim>
                                    <p:anim calcmode="lin" valueType="num">
                                      <p:cBhvr>
                                        <p:cTn id="71" dur="1000" fill="hold"/>
                                        <p:tgtEl>
                                          <p:spTgt spid="40966"/>
                                        </p:tgtEl>
                                        <p:attrNameLst>
                                          <p:attrName>ppt_h</p:attrName>
                                        </p:attrNameLst>
                                      </p:cBhvr>
                                      <p:tavLst>
                                        <p:tav tm="0">
                                          <p:val>
                                            <p:fltVal val="0"/>
                                          </p:val>
                                        </p:tav>
                                        <p:tav tm="100000">
                                          <p:val>
                                            <p:strVal val="#ppt_h"/>
                                          </p:val>
                                        </p:tav>
                                      </p:tavLst>
                                    </p:anim>
                                    <p:anim calcmode="lin" valueType="num">
                                      <p:cBhvr>
                                        <p:cTn id="72" dur="1000" fill="hold"/>
                                        <p:tgtEl>
                                          <p:spTgt spid="40966"/>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40966"/>
                                        </p:tgtEl>
                                        <p:attrNameLst>
                                          <p:attrName>ppt_y</p:attrName>
                                        </p:attrNameLst>
                                      </p:cBhvr>
                                      <p:tavLst>
                                        <p:tav tm="0" fmla="#ppt_y+(sin(-2*pi*(1-$))*-#ppt_x+cos(-2*pi*(1-$))*(1-#ppt_y))*(1-$)">
                                          <p:val>
                                            <p:fltVal val="0"/>
                                          </p:val>
                                        </p:tav>
                                        <p:tav tm="100000">
                                          <p:val>
                                            <p:fltVal val="1"/>
                                          </p:val>
                                        </p:tav>
                                      </p:tavLst>
                                    </p:anim>
                                  </p:childTnLst>
                                </p:cTn>
                              </p:par>
                            </p:childTnLst>
                          </p:cTn>
                        </p:par>
                        <p:par>
                          <p:cTn id="74" fill="hold" nodeType="afterGroup">
                            <p:stCondLst>
                              <p:cond delay="8500"/>
                            </p:stCondLst>
                            <p:childTnLst>
                              <p:par>
                                <p:cTn id="75" presetID="15" presetClass="entr" presetSubtype="0" fill="hold" grpId="0" nodeType="afterEffect">
                                  <p:stCondLst>
                                    <p:cond delay="0"/>
                                  </p:stCondLst>
                                  <p:childTnLst>
                                    <p:set>
                                      <p:cBhvr>
                                        <p:cTn id="76" dur="1" fill="hold">
                                          <p:stCondLst>
                                            <p:cond delay="0"/>
                                          </p:stCondLst>
                                        </p:cTn>
                                        <p:tgtEl>
                                          <p:spTgt spid="40968"/>
                                        </p:tgtEl>
                                        <p:attrNameLst>
                                          <p:attrName>style.visibility</p:attrName>
                                        </p:attrNameLst>
                                      </p:cBhvr>
                                      <p:to>
                                        <p:strVal val="visible"/>
                                      </p:to>
                                    </p:set>
                                    <p:anim calcmode="lin" valueType="num">
                                      <p:cBhvr>
                                        <p:cTn id="77" dur="1000" fill="hold"/>
                                        <p:tgtEl>
                                          <p:spTgt spid="40968"/>
                                        </p:tgtEl>
                                        <p:attrNameLst>
                                          <p:attrName>ppt_w</p:attrName>
                                        </p:attrNameLst>
                                      </p:cBhvr>
                                      <p:tavLst>
                                        <p:tav tm="0">
                                          <p:val>
                                            <p:fltVal val="0"/>
                                          </p:val>
                                        </p:tav>
                                        <p:tav tm="100000">
                                          <p:val>
                                            <p:strVal val="#ppt_w"/>
                                          </p:val>
                                        </p:tav>
                                      </p:tavLst>
                                    </p:anim>
                                    <p:anim calcmode="lin" valueType="num">
                                      <p:cBhvr>
                                        <p:cTn id="78" dur="1000" fill="hold"/>
                                        <p:tgtEl>
                                          <p:spTgt spid="40968"/>
                                        </p:tgtEl>
                                        <p:attrNameLst>
                                          <p:attrName>ppt_h</p:attrName>
                                        </p:attrNameLst>
                                      </p:cBhvr>
                                      <p:tavLst>
                                        <p:tav tm="0">
                                          <p:val>
                                            <p:fltVal val="0"/>
                                          </p:val>
                                        </p:tav>
                                        <p:tav tm="100000">
                                          <p:val>
                                            <p:strVal val="#ppt_h"/>
                                          </p:val>
                                        </p:tav>
                                      </p:tavLst>
                                    </p:anim>
                                    <p:anim calcmode="lin" valueType="num">
                                      <p:cBhvr>
                                        <p:cTn id="79" dur="1000" fill="hold"/>
                                        <p:tgtEl>
                                          <p:spTgt spid="40968"/>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409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advAuto="0"/>
      <p:bldP spid="40964" grpId="0" autoUpdateAnimBg="0"/>
      <p:bldP spid="40965" grpId="0" autoUpdateAnimBg="0"/>
      <p:bldP spid="40966" grpId="0" autoUpdateAnimBg="0"/>
      <p:bldP spid="40967" grpId="0" autoUpdateAnimBg="0"/>
      <p:bldP spid="40968" grpId="0" autoUpdateAnimBg="0"/>
      <p:bldP spid="40969" grpId="0" build="p" autoUpdateAnimBg="0" advAuto="0"/>
      <p:bldP spid="40970" grpId="0" build="p" autoUpdateAnimBg="0" advAuto="0"/>
      <p:bldP spid="40971" grpId="0" build="p" autoUpdateAnimBg="0" advAuto="0"/>
      <p:bldP spid="40973" grpId="0" build="p" autoUpdateAnimBg="0" advAuto="0"/>
      <p:bldP spid="40974" grpId="0" build="p" autoUpdateAnimBg="0" advAuto="0"/>
      <p:bldP spid="40975" grpId="0" build="p" autoUpdateAnimBg="0" advAuto="0"/>
      <p:bldP spid="40976" grpId="0" build="p" autoUpdateAnimBg="0" advAuto="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Leak Testing-Acoustic Method</a:t>
            </a:r>
          </a:p>
        </p:txBody>
      </p:sp>
      <p:sp>
        <p:nvSpPr>
          <p:cNvPr id="3" name="Content Placeholder 2"/>
          <p:cNvSpPr>
            <a:spLocks noGrp="1"/>
          </p:cNvSpPr>
          <p:nvPr>
            <p:ph sz="quarter" idx="1"/>
          </p:nvPr>
        </p:nvSpPr>
        <p:spPr/>
        <p:txBody>
          <a:bodyPr>
            <a:normAutofit lnSpcReduction="10000"/>
          </a:bodyPr>
          <a:lstStyle/>
          <a:p>
            <a:r>
              <a:rPr lang="en-IN" dirty="0" smtClean="0"/>
              <a:t>The </a:t>
            </a:r>
            <a:r>
              <a:rPr lang="en-IN" dirty="0"/>
              <a:t>turbulent flow of a pressurized gas through a leak produces sound of both sonic and ultrasonic frequencies </a:t>
            </a:r>
            <a:r>
              <a:rPr lang="en-IN" dirty="0" smtClean="0"/>
              <a:t>If </a:t>
            </a:r>
            <a:r>
              <a:rPr lang="en-IN" dirty="0"/>
              <a:t>the leak is large, it can probably be detected with the ear. This is an economical and fast method of finding gross leaks. Sonic emissions are also detected with such instruments as stethoscopes or microphones, which have limited ability to locate as well as estimate the approximate size of a leak. Electronic transducers enhance detection sensitivity. Smaller leaks can be found with ultrasonic probes operating in the range of 35 to 40 kHz, although actual emissions from leaks range to over 100 kHz. </a:t>
            </a:r>
          </a:p>
        </p:txBody>
      </p:sp>
    </p:spTree>
    <p:extLst>
      <p:ext uri="{BB962C8B-B14F-4D97-AF65-F5344CB8AC3E}">
        <p14:creationId xmlns:p14="http://schemas.microsoft.com/office/powerpoint/2010/main" val="5182313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16" t="34515" r="33236" b="51953"/>
          <a:stretch/>
        </p:blipFill>
        <p:spPr bwMode="auto">
          <a:xfrm>
            <a:off x="685800" y="533400"/>
            <a:ext cx="7203314"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7046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fontScale="85000" lnSpcReduction="20000"/>
          </a:bodyPr>
          <a:lstStyle/>
          <a:p>
            <a:r>
              <a:rPr lang="en-IN" dirty="0"/>
              <a:t>Ultrasonic detectors are considerably more sensitive than sonic detectors for detecting gas Leaks and from distances of 15 m (50 </a:t>
            </a:r>
            <a:r>
              <a:rPr lang="en-IN" dirty="0" err="1"/>
              <a:t>ft</a:t>
            </a:r>
            <a:r>
              <a:rPr lang="en-IN" dirty="0"/>
              <a:t>) are capable of detecting air leaking through a 0.25 mm (0.010 in.) </a:t>
            </a:r>
            <a:r>
              <a:rPr lang="en-IN" dirty="0" err="1"/>
              <a:t>diam</a:t>
            </a:r>
            <a:r>
              <a:rPr lang="en-IN" dirty="0"/>
              <a:t> hole at 35 </a:t>
            </a:r>
            <a:r>
              <a:rPr lang="en-IN" dirty="0" err="1"/>
              <a:t>kPa</a:t>
            </a:r>
            <a:r>
              <a:rPr lang="en-IN" dirty="0"/>
              <a:t> (5 psi) of pressure. </a:t>
            </a:r>
            <a:endParaRPr lang="en-IN" dirty="0" smtClean="0"/>
          </a:p>
          <a:p>
            <a:r>
              <a:rPr lang="en-IN" dirty="0" smtClean="0"/>
              <a:t>The </a:t>
            </a:r>
            <a:r>
              <a:rPr lang="en-IN" dirty="0"/>
              <a:t>performance of an ultrasonic leak detector is a function of detection distance, orifice diameter, and internal air pressure. </a:t>
            </a:r>
            <a:endParaRPr lang="en-IN" dirty="0" smtClean="0"/>
          </a:p>
          <a:p>
            <a:r>
              <a:rPr lang="en-IN" dirty="0" smtClean="0"/>
              <a:t>The </a:t>
            </a:r>
            <a:r>
              <a:rPr lang="en-IN" dirty="0"/>
              <a:t>sound level produced is an inverse function of the molecular weight of the leaking gas. </a:t>
            </a:r>
            <a:endParaRPr lang="en-IN" dirty="0" smtClean="0"/>
          </a:p>
          <a:p>
            <a:r>
              <a:rPr lang="en-IN" dirty="0" smtClean="0"/>
              <a:t>Therefore</a:t>
            </a:r>
            <a:r>
              <a:rPr lang="en-IN" dirty="0"/>
              <a:t>, a given flow rate of a gas such as helium will produce more sound energy than the same flow rate of a heavier gas such as nitrogen, air, or carbon dioxide. If background noise is low, ultrasonic detectors can detect turbulent gas leakage of the order of 10-2 </a:t>
            </a:r>
            <a:r>
              <a:rPr lang="en-IN" dirty="0" err="1"/>
              <a:t>atm</a:t>
            </a:r>
            <a:r>
              <a:rPr lang="en-IN" dirty="0"/>
              <a:t> cm3 /s. </a:t>
            </a:r>
            <a:endParaRPr lang="en-IN" dirty="0" smtClean="0"/>
          </a:p>
          <a:p>
            <a:r>
              <a:rPr lang="en-IN" dirty="0" smtClean="0"/>
              <a:t>Ultrasonic </a:t>
            </a:r>
            <a:r>
              <a:rPr lang="en-IN" dirty="0"/>
              <a:t>leak detectors have also been successfully used with ultrasonic sound generators when the system to be tested could not be pressurized. </a:t>
            </a:r>
          </a:p>
          <a:p>
            <a:endParaRPr lang="en-IN" dirty="0"/>
          </a:p>
        </p:txBody>
      </p:sp>
    </p:spTree>
    <p:extLst>
      <p:ext uri="{BB962C8B-B14F-4D97-AF65-F5344CB8AC3E}">
        <p14:creationId xmlns:p14="http://schemas.microsoft.com/office/powerpoint/2010/main" val="16416458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Bubble Testing</a:t>
            </a:r>
          </a:p>
        </p:txBody>
      </p:sp>
      <p:sp>
        <p:nvSpPr>
          <p:cNvPr id="3" name="Content Placeholder 2"/>
          <p:cNvSpPr>
            <a:spLocks noGrp="1"/>
          </p:cNvSpPr>
          <p:nvPr>
            <p:ph sz="quarter" idx="1"/>
          </p:nvPr>
        </p:nvSpPr>
        <p:spPr/>
        <p:txBody>
          <a:bodyPr/>
          <a:lstStyle/>
          <a:p>
            <a:r>
              <a:rPr lang="en-IN" dirty="0"/>
              <a:t>A simple method for leak testing small vessels pressurized with any gas is to submerge them in a liquid and observe bubbles. </a:t>
            </a:r>
            <a:endParaRPr lang="en-IN" dirty="0" smtClean="0"/>
          </a:p>
          <a:p>
            <a:r>
              <a:rPr lang="en-IN" dirty="0" smtClean="0"/>
              <a:t>If </a:t>
            </a:r>
            <a:r>
              <a:rPr lang="en-IN" dirty="0"/>
              <a:t>the test vessel is sealed at atmospheric pressure, a pressure differential can be obtained by pumping a partial vacuum over the liquid or by heating the liquid. </a:t>
            </a:r>
            <a:endParaRPr lang="en-IN" dirty="0" smtClean="0"/>
          </a:p>
          <a:p>
            <a:r>
              <a:rPr lang="en-IN" dirty="0" smtClean="0"/>
              <a:t>The </a:t>
            </a:r>
            <a:r>
              <a:rPr lang="en-IN" dirty="0"/>
              <a:t>sensitivity of this test is increased by reducing the pressure above the liquid, the liquid, density, the depth of immersion in the liquid, and the surface tension of the liquid.</a:t>
            </a:r>
          </a:p>
        </p:txBody>
      </p:sp>
    </p:spTree>
    <p:extLst>
      <p:ext uri="{BB962C8B-B14F-4D97-AF65-F5344CB8AC3E}">
        <p14:creationId xmlns:p14="http://schemas.microsoft.com/office/powerpoint/2010/main" val="38848482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Immersion Testing:</a:t>
            </a:r>
          </a:p>
        </p:txBody>
      </p:sp>
      <p:sp>
        <p:nvSpPr>
          <p:cNvPr id="3" name="Content Placeholder 2"/>
          <p:cNvSpPr>
            <a:spLocks noGrp="1"/>
          </p:cNvSpPr>
          <p:nvPr>
            <p:ph sz="quarter" idx="1"/>
          </p:nvPr>
        </p:nvSpPr>
        <p:spPr/>
        <p:txBody>
          <a:bodyPr>
            <a:normAutofit lnSpcReduction="10000"/>
          </a:bodyPr>
          <a:lstStyle/>
          <a:p>
            <a:r>
              <a:rPr lang="en-IN" dirty="0"/>
              <a:t>Oils are a more sensitivity medium than ordinary water. Therefore, it is common practice to test electric components in a bath of hot per-fluorocarbon. </a:t>
            </a:r>
            <a:endParaRPr lang="en-IN" dirty="0" smtClean="0"/>
          </a:p>
          <a:p>
            <a:r>
              <a:rPr lang="en-IN" dirty="0" smtClean="0"/>
              <a:t>When </a:t>
            </a:r>
            <a:r>
              <a:rPr lang="en-IN" dirty="0"/>
              <a:t>testing by reducing the pressure above the liquid, several precautions must be observed, particularly if the reduced pressure brings the liquid close to its boiling point. If the liquid begins to boil, a false leak indication will be given. </a:t>
            </a:r>
            <a:endParaRPr lang="en-IN" dirty="0" smtClean="0"/>
          </a:p>
          <a:p>
            <a:r>
              <a:rPr lang="en-IN" dirty="0" smtClean="0"/>
              <a:t>The </a:t>
            </a:r>
            <a:r>
              <a:rPr lang="en-IN" dirty="0"/>
              <a:t>test vessel must be thoroughly cleaned to increase surface wetting, to prevent bubbles from clinging to its surface, and to prevent contamination of the fluid</a:t>
            </a:r>
            <a:r>
              <a:rPr lang="en-IN" dirty="0" smtClean="0"/>
              <a:t>..</a:t>
            </a:r>
            <a:endParaRPr lang="en-IN" dirty="0"/>
          </a:p>
        </p:txBody>
      </p:sp>
    </p:spTree>
    <p:extLst>
      <p:ext uri="{BB962C8B-B14F-4D97-AF65-F5344CB8AC3E}">
        <p14:creationId xmlns:p14="http://schemas.microsoft.com/office/powerpoint/2010/main" val="24660513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fontScale="92500" lnSpcReduction="20000"/>
          </a:bodyPr>
          <a:lstStyle/>
          <a:p>
            <a:r>
              <a:rPr lang="en-IN" dirty="0"/>
              <a:t>If water is used, it must be distilled or deionized and should be handled with minimal sloshing to reduce the absorbed-gas content. A small amount of wetting agent is normally added to water to reduce surface tension. </a:t>
            </a:r>
            <a:endParaRPr lang="en-IN" dirty="0" smtClean="0"/>
          </a:p>
          <a:p>
            <a:r>
              <a:rPr lang="en-IN" dirty="0" smtClean="0"/>
              <a:t>With </a:t>
            </a:r>
            <a:r>
              <a:rPr lang="en-IN" dirty="0"/>
              <a:t>the addition of the proper wetting agent, water can be even more sensitive than oils. Water-base surfactant solutions can be used successfully to detect leaks as small as 10-6 </a:t>
            </a:r>
            <a:r>
              <a:rPr lang="en-IN" dirty="0" err="1"/>
              <a:t>atm</a:t>
            </a:r>
            <a:r>
              <a:rPr lang="en-IN" dirty="0"/>
              <a:t> cm3 /s. Immersion testing can be used on any internally pressurized item that would not be damaged by the test liquid. </a:t>
            </a:r>
            <a:endParaRPr lang="en-IN" dirty="0" smtClean="0"/>
          </a:p>
          <a:p>
            <a:r>
              <a:rPr lang="en-IN" dirty="0" smtClean="0"/>
              <a:t>Although </a:t>
            </a:r>
            <a:r>
              <a:rPr lang="en-IN" dirty="0"/>
              <a:t>this test can be relatively sensitive, as previously stated, it is more commonly used as a preliminary test to detect gross leaks. This method is inexpensive, requires little operator skill for low-sensitivity testing, and enables an operator to locate a leak accurately</a:t>
            </a:r>
          </a:p>
        </p:txBody>
      </p:sp>
    </p:spTree>
    <p:extLst>
      <p:ext uri="{BB962C8B-B14F-4D97-AF65-F5344CB8AC3E}">
        <p14:creationId xmlns:p14="http://schemas.microsoft.com/office/powerpoint/2010/main" val="20705341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Helium Leak Detector</a:t>
            </a:r>
          </a:p>
        </p:txBody>
      </p:sp>
      <p:sp>
        <p:nvSpPr>
          <p:cNvPr id="3" name="Content Placeholder 2"/>
          <p:cNvSpPr>
            <a:spLocks noGrp="1"/>
          </p:cNvSpPr>
          <p:nvPr>
            <p:ph sz="quarter" idx="1"/>
          </p:nvPr>
        </p:nvSpPr>
        <p:spPr/>
        <p:txBody>
          <a:bodyPr>
            <a:normAutofit fontScale="92500"/>
          </a:bodyPr>
          <a:lstStyle/>
          <a:p>
            <a:r>
              <a:rPr lang="en-IN" dirty="0"/>
              <a:t>Why use helium for leak detection? </a:t>
            </a:r>
            <a:endParaRPr lang="en-IN" dirty="0" smtClean="0"/>
          </a:p>
          <a:p>
            <a:r>
              <a:rPr lang="en-IN" dirty="0" smtClean="0"/>
              <a:t>Helium </a:t>
            </a:r>
            <a:r>
              <a:rPr lang="en-IN" dirty="0"/>
              <a:t>is the best choice to find leaks because it is non-toxic, inert, non-condensable, non-flammable, present in the atmosphere in trace amounts (5 ppm). </a:t>
            </a:r>
            <a:endParaRPr lang="en-IN" dirty="0" smtClean="0"/>
          </a:p>
          <a:p>
            <a:r>
              <a:rPr lang="en-IN" dirty="0" smtClean="0"/>
              <a:t>Due </a:t>
            </a:r>
            <a:r>
              <a:rPr lang="en-IN" dirty="0"/>
              <a:t>to its small atomic size, helium passes easily through leaks. The only molecule smaller than helium is hydrogen which is not inert. Helium is lighter than the next inert gas neon, which is more expensive. It is also relatively inexpensive and is available in various size cylinders and also in pure form easily. </a:t>
            </a:r>
            <a:endParaRPr lang="en-IN" dirty="0" smtClean="0"/>
          </a:p>
          <a:p>
            <a:r>
              <a:rPr lang="en-IN" dirty="0" smtClean="0"/>
              <a:t>There </a:t>
            </a:r>
            <a:r>
              <a:rPr lang="en-IN" dirty="0"/>
              <a:t>are other leak detection methods but none of them is as accurate in terms of localization and quantification, as helium leak detection method.</a:t>
            </a:r>
          </a:p>
        </p:txBody>
      </p:sp>
    </p:spTree>
    <p:extLst>
      <p:ext uri="{BB962C8B-B14F-4D97-AF65-F5344CB8AC3E}">
        <p14:creationId xmlns:p14="http://schemas.microsoft.com/office/powerpoint/2010/main" val="5554859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Principle of helium leak detector (HLD)</a:t>
            </a:r>
          </a:p>
        </p:txBody>
      </p:sp>
      <p:sp>
        <p:nvSpPr>
          <p:cNvPr id="3" name="Content Placeholder 2"/>
          <p:cNvSpPr>
            <a:spLocks noGrp="1"/>
          </p:cNvSpPr>
          <p:nvPr>
            <p:ph sz="quarter" idx="1"/>
          </p:nvPr>
        </p:nvSpPr>
        <p:spPr/>
        <p:txBody>
          <a:bodyPr>
            <a:normAutofit/>
          </a:bodyPr>
          <a:lstStyle/>
          <a:p>
            <a:r>
              <a:rPr lang="en-IN" dirty="0"/>
              <a:t>The HLD leak detector is based on the principle of field mass spectrometer. The leaked helium gas is ionized by the electron beam from the filament within the ion chamber of the </a:t>
            </a:r>
            <a:r>
              <a:rPr lang="en-IN" dirty="0" err="1"/>
              <a:t>analyzing</a:t>
            </a:r>
            <a:r>
              <a:rPr lang="en-IN" dirty="0"/>
              <a:t> tube. </a:t>
            </a:r>
            <a:endParaRPr lang="en-IN" dirty="0" smtClean="0"/>
          </a:p>
          <a:p>
            <a:r>
              <a:rPr lang="en-IN" dirty="0" smtClean="0"/>
              <a:t>The </a:t>
            </a:r>
            <a:r>
              <a:rPr lang="en-IN" dirty="0"/>
              <a:t>ions are accelerated using added voltage and move out through a slit and then pass through the magnetic field generated by the </a:t>
            </a:r>
            <a:r>
              <a:rPr lang="en-IN" dirty="0" err="1"/>
              <a:t>analyzer</a:t>
            </a:r>
            <a:r>
              <a:rPr lang="en-IN" dirty="0"/>
              <a:t>. Since the circular trajectories of the ions depend on their mass, the collector can catch only the helium ions and detect helium. </a:t>
            </a:r>
          </a:p>
        </p:txBody>
      </p:sp>
    </p:spTree>
    <p:extLst>
      <p:ext uri="{BB962C8B-B14F-4D97-AF65-F5344CB8AC3E}">
        <p14:creationId xmlns:p14="http://schemas.microsoft.com/office/powerpoint/2010/main" val="22866081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a:t>Using a special detector the ion current is converted into an electric current. This current is accelerated and displayed on the screen using leak detection units. The measured current is in direct proportion to helium concentration and therefore equal to the measured leak.</a:t>
            </a:r>
          </a:p>
          <a:p>
            <a:endParaRPr lang="en-IN" dirty="0"/>
          </a:p>
        </p:txBody>
      </p:sp>
    </p:spTree>
    <p:extLst>
      <p:ext uri="{BB962C8B-B14F-4D97-AF65-F5344CB8AC3E}">
        <p14:creationId xmlns:p14="http://schemas.microsoft.com/office/powerpoint/2010/main" val="37478136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60" t="20312" r="37628" b="21484"/>
          <a:stretch/>
        </p:blipFill>
        <p:spPr bwMode="auto">
          <a:xfrm>
            <a:off x="533400" y="152400"/>
            <a:ext cx="7231842"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418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264</TotalTime>
  <Words>6116</Words>
  <Application>Microsoft Office PowerPoint</Application>
  <PresentationFormat>On-screen Show (4:3)</PresentationFormat>
  <Paragraphs>484</Paragraphs>
  <Slides>100</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02" baseType="lpstr">
      <vt:lpstr>Oriel</vt:lpstr>
      <vt:lpstr>Bitmap Image</vt:lpstr>
      <vt:lpstr>Non-Destructive Testing</vt:lpstr>
      <vt:lpstr>Unit 1</vt:lpstr>
      <vt:lpstr>Material Testing </vt:lpstr>
      <vt:lpstr>Inspection Planning consists of Five Essentials</vt:lpstr>
      <vt:lpstr>Advantages of NDT over MT/DT</vt:lpstr>
      <vt:lpstr>Limitations of NDT</vt:lpstr>
      <vt:lpstr>Non-Destructive Testing</vt:lpstr>
      <vt:lpstr>Definition of NDT</vt:lpstr>
      <vt:lpstr>Methods of NDT</vt:lpstr>
      <vt:lpstr>What are Some Uses  of NDE Methods?</vt:lpstr>
      <vt:lpstr>When are NDE Methods Used?</vt:lpstr>
      <vt:lpstr>Six Most Common NDT Methods</vt:lpstr>
      <vt:lpstr>Visual Inspection</vt:lpstr>
      <vt:lpstr>Liquid Penetrant Inspection</vt:lpstr>
      <vt:lpstr>Magnetic Particle Inspection</vt:lpstr>
      <vt:lpstr>Magnetic Particle Crack Indications </vt:lpstr>
      <vt:lpstr>Radiography</vt:lpstr>
      <vt:lpstr>Film Radiography</vt:lpstr>
      <vt:lpstr>Radiographic Images</vt:lpstr>
      <vt:lpstr>Eddy Current Testing</vt:lpstr>
      <vt:lpstr>Eddy Current Testing</vt:lpstr>
      <vt:lpstr>Ultrasonic Inspection (Pulse-Echo) </vt:lpstr>
      <vt:lpstr>Ultrasonic Imaging</vt:lpstr>
      <vt:lpstr>Common Application of NDT</vt:lpstr>
      <vt:lpstr>Inspection of Raw Products</vt:lpstr>
      <vt:lpstr>Inspection Following  Secondary Processing</vt:lpstr>
      <vt:lpstr>Inspection For  In-Service Damage</vt:lpstr>
      <vt:lpstr>Power Plant Inspection</vt:lpstr>
      <vt:lpstr>Wire Rope Inspection</vt:lpstr>
      <vt:lpstr>Storage Tank Inspection</vt:lpstr>
      <vt:lpstr>Aircraft Inspection</vt:lpstr>
      <vt:lpstr>Jet Engine Inspection</vt:lpstr>
      <vt:lpstr>Crash of United Flight 232</vt:lpstr>
      <vt:lpstr>Pressure Vessel Inspection</vt:lpstr>
      <vt:lpstr>Rail Inspection</vt:lpstr>
      <vt:lpstr>Bridge Inspection</vt:lpstr>
      <vt:lpstr>Pipeline Inspection</vt:lpstr>
      <vt:lpstr>Special Measurements</vt:lpstr>
      <vt:lpstr>Six Most Common NDT Methods</vt:lpstr>
      <vt:lpstr>Visual Inspection</vt:lpstr>
      <vt:lpstr>What is Visual Inspection?</vt:lpstr>
      <vt:lpstr>Advantages</vt:lpstr>
      <vt:lpstr>Limitations</vt:lpstr>
      <vt:lpstr>Applications</vt:lpstr>
      <vt:lpstr>VISION</vt:lpstr>
      <vt:lpstr>PowerPoint Presentation</vt:lpstr>
      <vt:lpstr>PowerPoint Presentation</vt:lpstr>
      <vt:lpstr>Equipment And Accessories</vt:lpstr>
      <vt:lpstr>PowerPoint Presentation</vt:lpstr>
      <vt:lpstr>PowerPoint Presentation</vt:lpstr>
      <vt:lpstr>Machine vision technology</vt:lpstr>
      <vt:lpstr>PowerPoint Presentation</vt:lpstr>
      <vt:lpstr>PowerPoint Presentation</vt:lpstr>
      <vt:lpstr>PowerPoint Presentation</vt:lpstr>
      <vt:lpstr>PowerPoint Presentation</vt:lpstr>
      <vt:lpstr>PowerPoint Presentation</vt:lpstr>
      <vt:lpstr>PowerPoint Presentation</vt:lpstr>
      <vt:lpstr>WORK PARAMETERS AND CONDITIONS</vt:lpstr>
      <vt:lpstr>PowerPoint Presentation</vt:lpstr>
      <vt:lpstr>PowerPoint Presentation</vt:lpstr>
      <vt:lpstr>Equipment –  Precision Measurements</vt:lpstr>
      <vt:lpstr>Equipment –  Precision Measurements</vt:lpstr>
      <vt:lpstr>Equipment –  Precision Measurements</vt:lpstr>
      <vt:lpstr>Equipment –  Precision Measurements</vt:lpstr>
      <vt:lpstr>Equipment – Transferring Gauges</vt:lpstr>
      <vt:lpstr>Equipment – Transferring Gauges</vt:lpstr>
      <vt:lpstr>Equipment – Transferring Gauges</vt:lpstr>
      <vt:lpstr>Equipment – Transferring Gauges</vt:lpstr>
      <vt:lpstr>Equipment – Screw Pitch Gage</vt:lpstr>
      <vt:lpstr>Dimensional Conformance</vt:lpstr>
      <vt:lpstr>Cont…</vt:lpstr>
      <vt:lpstr>Cont…</vt:lpstr>
      <vt:lpstr>Dimensional Conformance</vt:lpstr>
      <vt:lpstr>PowerPoint Presentation</vt:lpstr>
      <vt:lpstr>Dimensional Conformance</vt:lpstr>
      <vt:lpstr>Inspection Applications</vt:lpstr>
      <vt:lpstr>Inspection Applications –  Flaw Detection</vt:lpstr>
      <vt:lpstr>Inspection Applications –  Flaw Detection</vt:lpstr>
      <vt:lpstr>Inspection Applications –  Flaw Detection</vt:lpstr>
      <vt:lpstr>Inspection Applications –  Flaw Detection</vt:lpstr>
      <vt:lpstr>Inspection Applications –  Flaw Detection</vt:lpstr>
      <vt:lpstr>PowerPoint Presentation</vt:lpstr>
      <vt:lpstr>Leak Testing</vt:lpstr>
      <vt:lpstr>Leak Testing Objectives</vt:lpstr>
      <vt:lpstr>Terminology</vt:lpstr>
      <vt:lpstr>Measurement of Leakage:</vt:lpstr>
      <vt:lpstr>Types of Leak</vt:lpstr>
      <vt:lpstr>Types of Flow in Leaks</vt:lpstr>
      <vt:lpstr>PowerPoint Presentation</vt:lpstr>
      <vt:lpstr>Leak Testing-Acoustic Method</vt:lpstr>
      <vt:lpstr>PowerPoint Presentation</vt:lpstr>
      <vt:lpstr>PowerPoint Presentation</vt:lpstr>
      <vt:lpstr>Bubble Testing</vt:lpstr>
      <vt:lpstr>Immersion Testing:</vt:lpstr>
      <vt:lpstr>PowerPoint Presentation</vt:lpstr>
      <vt:lpstr>Helium Leak Detector</vt:lpstr>
      <vt:lpstr>Principle of helium leak detector (HLD)</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 Processing</dc:title>
  <dc:creator>DELL</dc:creator>
  <cp:lastModifiedBy>DELL</cp:lastModifiedBy>
  <cp:revision>7</cp:revision>
  <dcterms:created xsi:type="dcterms:W3CDTF">2006-08-16T00:00:00Z</dcterms:created>
  <dcterms:modified xsi:type="dcterms:W3CDTF">2020-06-23T11:28:51Z</dcterms:modified>
</cp:coreProperties>
</file>