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9" r:id="rId23"/>
    <p:sldId id="281" r:id="rId24"/>
    <p:sldId id="280" r:id="rId25"/>
    <p:sldId id="282" r:id="rId26"/>
    <p:sldId id="278"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22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D1EF-51A5-49D3-87B0-71F6535D6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763666-D93F-41F1-922E-6306ED17C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14F98-8A93-42B0-9773-6CD42EE0AC50}"/>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5" name="Footer Placeholder 4">
            <a:extLst>
              <a:ext uri="{FF2B5EF4-FFF2-40B4-BE49-F238E27FC236}">
                <a16:creationId xmlns:a16="http://schemas.microsoft.com/office/drawing/2014/main" id="{BA0CA7AB-9F2A-49E7-BB08-DE402EAF6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7640E-1C2C-41F5-A615-D124F27877EC}"/>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381484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E586-314D-4CB1-BD0E-CBA96FA0E4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0D6ADD-6C7A-464C-9655-8A7D07DFE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ABE25-90D4-45AE-9B22-285A43961C21}"/>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5" name="Footer Placeholder 4">
            <a:extLst>
              <a:ext uri="{FF2B5EF4-FFF2-40B4-BE49-F238E27FC236}">
                <a16:creationId xmlns:a16="http://schemas.microsoft.com/office/drawing/2014/main" id="{16C0B67F-2966-43E8-B95C-05D9C3618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DA7A2-9CE9-4D1E-99D1-42DC66092FB3}"/>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208455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4D0D27-AB55-4E82-9325-CF2CA7E02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EC9C76-E063-4022-A12F-2C5303C952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53142-6E3C-481A-9877-8F8D9AF4A9AE}"/>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5" name="Footer Placeholder 4">
            <a:extLst>
              <a:ext uri="{FF2B5EF4-FFF2-40B4-BE49-F238E27FC236}">
                <a16:creationId xmlns:a16="http://schemas.microsoft.com/office/drawing/2014/main" id="{6FE3CDD9-CC80-41EB-97E9-76AFD60E3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8FFC5-E900-4ACC-8F68-FEF10272CC36}"/>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239089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454-0C45-476C-BFD3-0D62C4CD8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F805B-476E-4067-B504-7EA8990C65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92E47-FBE7-472A-916B-777C1395B0A1}"/>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5" name="Footer Placeholder 4">
            <a:extLst>
              <a:ext uri="{FF2B5EF4-FFF2-40B4-BE49-F238E27FC236}">
                <a16:creationId xmlns:a16="http://schemas.microsoft.com/office/drawing/2014/main" id="{0F4F5711-9474-4B0D-B0F1-78896FB96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1AC11-84DD-4963-8E0F-8BE311118B3C}"/>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339503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7D7E-7501-41DC-92D4-1C1C7C29A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20FC98-A3FC-4C97-9778-BB8E20030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BF0632-C4E7-4E51-84E1-C2D895487C27}"/>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5" name="Footer Placeholder 4">
            <a:extLst>
              <a:ext uri="{FF2B5EF4-FFF2-40B4-BE49-F238E27FC236}">
                <a16:creationId xmlns:a16="http://schemas.microsoft.com/office/drawing/2014/main" id="{63DA07C5-3CBD-4BDA-9BD4-9C21C6A20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BD98A-1F4C-4385-BF69-9627B49C7C10}"/>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417472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31DF-78C0-4D9C-AC3A-2CE0062EC1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5522D3-12EF-40F2-ABFE-D32580D4F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2B12DF-FC19-4631-8EA3-1D541764BA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AF0AA-0451-4F5C-8DAA-9E4389DD4DD6}"/>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6" name="Footer Placeholder 5">
            <a:extLst>
              <a:ext uri="{FF2B5EF4-FFF2-40B4-BE49-F238E27FC236}">
                <a16:creationId xmlns:a16="http://schemas.microsoft.com/office/drawing/2014/main" id="{79491CA6-4785-45AC-95C1-9221A01EE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399A4-3461-4240-BE46-676C60C17374}"/>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105713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628B-0A44-4E22-8BE3-D2742B2F97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DDB5B-26C1-45A3-AD12-A18EBC89D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C4374-3518-4119-A964-FE0C91210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E417A2-FE06-4CC2-926E-876DB00EF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116438-3967-4BE2-A2B6-62CC62990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0D4CE-03A9-4528-A4B5-513F37FC2D27}"/>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8" name="Footer Placeholder 7">
            <a:extLst>
              <a:ext uri="{FF2B5EF4-FFF2-40B4-BE49-F238E27FC236}">
                <a16:creationId xmlns:a16="http://schemas.microsoft.com/office/drawing/2014/main" id="{0F420C5D-B3BA-48AE-9EDC-29ACE0413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6A2D3-D424-44F4-97A9-CFD788540D80}"/>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311214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D03D-2C7D-4D22-9C7C-D28299A2F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0331A3-E0AA-4CE7-8164-8E7FA03A7763}"/>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4" name="Footer Placeholder 3">
            <a:extLst>
              <a:ext uri="{FF2B5EF4-FFF2-40B4-BE49-F238E27FC236}">
                <a16:creationId xmlns:a16="http://schemas.microsoft.com/office/drawing/2014/main" id="{D1961326-C1FA-4F94-AA12-B10D0D9FAA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4E74A4-4F8C-4A26-9249-364F5AC50739}"/>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161089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D210A7-4947-4292-8BEE-264539C50086}"/>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3" name="Footer Placeholder 2">
            <a:extLst>
              <a:ext uri="{FF2B5EF4-FFF2-40B4-BE49-F238E27FC236}">
                <a16:creationId xmlns:a16="http://schemas.microsoft.com/office/drawing/2014/main" id="{6B3AA0D5-856A-4341-9714-6CCDD491C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7D8F4-AB5D-497E-B4C9-ED4B36C2069F}"/>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152242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9697-2D38-4035-9B89-CC42FFF7F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F0A45-8DE2-4D90-9149-3294ED6F6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9497AB-EA02-4BB2-9166-EC108B7B7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52EF5-C4EF-412D-8B6E-953D9ADDF67B}"/>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6" name="Footer Placeholder 5">
            <a:extLst>
              <a:ext uri="{FF2B5EF4-FFF2-40B4-BE49-F238E27FC236}">
                <a16:creationId xmlns:a16="http://schemas.microsoft.com/office/drawing/2014/main" id="{70667CA3-CBDB-4812-8855-7B206282C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B9928-84D0-419E-B8D4-9755DB2D0B06}"/>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278164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B61E-624C-4AEF-926A-5E59E91B5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644A87-D737-4704-BAA4-3D4C85FF6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89D10B-13C7-43B2-966D-5D3A59396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F8AA6-DC34-45D9-9933-FF9B7386C5F2}"/>
              </a:ext>
            </a:extLst>
          </p:cNvPr>
          <p:cNvSpPr>
            <a:spLocks noGrp="1"/>
          </p:cNvSpPr>
          <p:nvPr>
            <p:ph type="dt" sz="half" idx="10"/>
          </p:nvPr>
        </p:nvSpPr>
        <p:spPr/>
        <p:txBody>
          <a:bodyPr/>
          <a:lstStyle/>
          <a:p>
            <a:fld id="{06F0DEC1-73FC-45B3-BC1A-CA14E0E13935}" type="datetimeFigureOut">
              <a:rPr lang="en-US" smtClean="0"/>
              <a:t>4/18/2020</a:t>
            </a:fld>
            <a:endParaRPr lang="en-US"/>
          </a:p>
        </p:txBody>
      </p:sp>
      <p:sp>
        <p:nvSpPr>
          <p:cNvPr id="6" name="Footer Placeholder 5">
            <a:extLst>
              <a:ext uri="{FF2B5EF4-FFF2-40B4-BE49-F238E27FC236}">
                <a16:creationId xmlns:a16="http://schemas.microsoft.com/office/drawing/2014/main" id="{F3B183F6-6647-4C1A-BF4D-7C3746B17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DC0FA-9663-4473-8CB2-920B3CE03C5E}"/>
              </a:ext>
            </a:extLst>
          </p:cNvPr>
          <p:cNvSpPr>
            <a:spLocks noGrp="1"/>
          </p:cNvSpPr>
          <p:nvPr>
            <p:ph type="sldNum" sz="quarter" idx="12"/>
          </p:nvPr>
        </p:nvSpPr>
        <p:spPr/>
        <p:txBody>
          <a:bodyPr/>
          <a:lstStyle/>
          <a:p>
            <a:fld id="{15B32865-BFCD-4174-8EE5-E83CAFF75BFE}" type="slidenum">
              <a:rPr lang="en-US" smtClean="0"/>
              <a:t>‹#›</a:t>
            </a:fld>
            <a:endParaRPr lang="en-US"/>
          </a:p>
        </p:txBody>
      </p:sp>
    </p:spTree>
    <p:extLst>
      <p:ext uri="{BB962C8B-B14F-4D97-AF65-F5344CB8AC3E}">
        <p14:creationId xmlns:p14="http://schemas.microsoft.com/office/powerpoint/2010/main" val="8755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E0D02-3B70-4C48-A388-37A478A58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58AF05-3F6C-4E1A-91F8-7A7E0DDC4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A8856-1589-4E0D-B98D-F814ABA39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0DEC1-73FC-45B3-BC1A-CA14E0E13935}" type="datetimeFigureOut">
              <a:rPr lang="en-US" smtClean="0"/>
              <a:t>4/18/2020</a:t>
            </a:fld>
            <a:endParaRPr lang="en-US"/>
          </a:p>
        </p:txBody>
      </p:sp>
      <p:sp>
        <p:nvSpPr>
          <p:cNvPr id="5" name="Footer Placeholder 4">
            <a:extLst>
              <a:ext uri="{FF2B5EF4-FFF2-40B4-BE49-F238E27FC236}">
                <a16:creationId xmlns:a16="http://schemas.microsoft.com/office/drawing/2014/main" id="{0A47DE41-A74F-4E82-80C7-7B2C8F90E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6DEF9A-3AD1-4B7A-B2EC-F5351CB4DD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32865-BFCD-4174-8EE5-E83CAFF75BFE}" type="slidenum">
              <a:rPr lang="en-US" smtClean="0"/>
              <a:t>‹#›</a:t>
            </a:fld>
            <a:endParaRPr lang="en-US"/>
          </a:p>
        </p:txBody>
      </p:sp>
    </p:spTree>
    <p:extLst>
      <p:ext uri="{BB962C8B-B14F-4D97-AF65-F5344CB8AC3E}">
        <p14:creationId xmlns:p14="http://schemas.microsoft.com/office/powerpoint/2010/main" val="1175057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5A20-D803-4C0D-806B-8EE904F804F2}"/>
              </a:ext>
            </a:extLst>
          </p:cNvPr>
          <p:cNvSpPr>
            <a:spLocks noGrp="1"/>
          </p:cNvSpPr>
          <p:nvPr>
            <p:ph type="ctrTitle"/>
          </p:nvPr>
        </p:nvSpPr>
        <p:spPr/>
        <p:txBody>
          <a:bodyPr/>
          <a:lstStyle/>
          <a:p>
            <a:r>
              <a:rPr lang="en-US" dirty="0"/>
              <a:t>Module 2 </a:t>
            </a:r>
          </a:p>
        </p:txBody>
      </p:sp>
      <p:sp>
        <p:nvSpPr>
          <p:cNvPr id="3" name="Subtitle 2">
            <a:extLst>
              <a:ext uri="{FF2B5EF4-FFF2-40B4-BE49-F238E27FC236}">
                <a16:creationId xmlns:a16="http://schemas.microsoft.com/office/drawing/2014/main" id="{F5798391-EA24-4DDA-840B-880057752537}"/>
              </a:ext>
            </a:extLst>
          </p:cNvPr>
          <p:cNvSpPr>
            <a:spLocks noGrp="1"/>
          </p:cNvSpPr>
          <p:nvPr>
            <p:ph type="subTitle" idx="1"/>
          </p:nvPr>
        </p:nvSpPr>
        <p:spPr/>
        <p:txBody>
          <a:bodyPr>
            <a:normAutofit/>
          </a:bodyPr>
          <a:lstStyle/>
          <a:p>
            <a:r>
              <a:rPr lang="en-US" sz="4400" dirty="0"/>
              <a:t>Types of Development </a:t>
            </a:r>
          </a:p>
        </p:txBody>
      </p:sp>
    </p:spTree>
    <p:extLst>
      <p:ext uri="{BB962C8B-B14F-4D97-AF65-F5344CB8AC3E}">
        <p14:creationId xmlns:p14="http://schemas.microsoft.com/office/powerpoint/2010/main" val="402954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1161D-8FFA-44F1-9734-9D1FA7D585A4}"/>
              </a:ext>
            </a:extLst>
          </p:cNvPr>
          <p:cNvSpPr>
            <a:spLocks noGrp="1"/>
          </p:cNvSpPr>
          <p:nvPr>
            <p:ph idx="1"/>
          </p:nvPr>
        </p:nvSpPr>
        <p:spPr>
          <a:xfrm>
            <a:off x="838200" y="712380"/>
            <a:ext cx="10515600" cy="6039293"/>
          </a:xfrm>
        </p:spPr>
        <p:txBody>
          <a:bodyPr>
            <a:normAutofit fontScale="85000" lnSpcReduction="20000"/>
          </a:bodyPr>
          <a:lstStyle/>
          <a:p>
            <a:r>
              <a:rPr lang="en-US" b="1" i="1" dirty="0"/>
              <a:t>Environmental Considerations</a:t>
            </a:r>
            <a:br>
              <a:rPr lang="en-US" dirty="0"/>
            </a:b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i="1" dirty="0"/>
          </a:p>
          <a:p>
            <a:endParaRPr lang="en-US" b="1" i="1" dirty="0"/>
          </a:p>
          <a:p>
            <a:r>
              <a:rPr lang="en-US" b="1" i="1" dirty="0"/>
              <a:t>Aviation Forecasts</a:t>
            </a:r>
            <a:r>
              <a:rPr lang="en-US" b="1" dirty="0"/>
              <a:t>. </a:t>
            </a:r>
            <a:r>
              <a:rPr lang="en-US" dirty="0"/>
              <a:t>There is a need to develop short-, medium-, and long-term forecasts of aeronautical demand to permit well-conceived planning leading to the ultimate development of the airport site. </a:t>
            </a:r>
            <a:br>
              <a:rPr lang="en-US" dirty="0"/>
            </a:br>
            <a:br>
              <a:rPr lang="en-US" dirty="0"/>
            </a:br>
            <a:endParaRPr lang="en-US" dirty="0"/>
          </a:p>
        </p:txBody>
      </p:sp>
      <p:pic>
        <p:nvPicPr>
          <p:cNvPr id="4" name="Picture 3">
            <a:extLst>
              <a:ext uri="{FF2B5EF4-FFF2-40B4-BE49-F238E27FC236}">
                <a16:creationId xmlns:a16="http://schemas.microsoft.com/office/drawing/2014/main" id="{CE1C8BDF-732D-4124-B142-A9F6F298F425}"/>
              </a:ext>
            </a:extLst>
          </p:cNvPr>
          <p:cNvPicPr>
            <a:picLocks noChangeAspect="1"/>
          </p:cNvPicPr>
          <p:nvPr/>
        </p:nvPicPr>
        <p:blipFill>
          <a:blip r:embed="rId2"/>
          <a:stretch>
            <a:fillRect/>
          </a:stretch>
        </p:blipFill>
        <p:spPr>
          <a:xfrm>
            <a:off x="-70884" y="1254985"/>
            <a:ext cx="12192000" cy="3306042"/>
          </a:xfrm>
          <a:prstGeom prst="rect">
            <a:avLst/>
          </a:prstGeom>
        </p:spPr>
      </p:pic>
    </p:spTree>
    <p:extLst>
      <p:ext uri="{BB962C8B-B14F-4D97-AF65-F5344CB8AC3E}">
        <p14:creationId xmlns:p14="http://schemas.microsoft.com/office/powerpoint/2010/main" val="236218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0D91D-7A04-4575-AA9D-40AAAA91A8AF}"/>
              </a:ext>
            </a:extLst>
          </p:cNvPr>
          <p:cNvSpPr>
            <a:spLocks noGrp="1"/>
          </p:cNvSpPr>
          <p:nvPr>
            <p:ph idx="1"/>
          </p:nvPr>
        </p:nvSpPr>
        <p:spPr>
          <a:xfrm>
            <a:off x="838200" y="701750"/>
            <a:ext cx="10515600" cy="5475214"/>
          </a:xfrm>
        </p:spPr>
        <p:txBody>
          <a:bodyPr>
            <a:normAutofit fontScale="92500" lnSpcReduction="10000"/>
          </a:bodyPr>
          <a:lstStyle/>
          <a:p>
            <a:r>
              <a:rPr lang="en-US" b="1" i="1" dirty="0"/>
              <a:t>Facility Requirements</a:t>
            </a:r>
          </a:p>
          <a:p>
            <a:r>
              <a:rPr lang="en-US" dirty="0"/>
              <a:t>At this stage, having determined the levels of future demand, it is possible to assess the ability of the existing airport, both airside and landside, to support the forecast demand.</a:t>
            </a:r>
          </a:p>
          <a:p>
            <a:r>
              <a:rPr lang="en-US" dirty="0"/>
              <a:t>The requirements for new facilities can be driven by a number of factors:</a:t>
            </a:r>
            <a:br>
              <a:rPr lang="en-US" dirty="0"/>
            </a:br>
            <a:br>
              <a:rPr lang="en-US" dirty="0"/>
            </a:br>
            <a:r>
              <a:rPr lang="en-US" dirty="0"/>
              <a:t>• Lack of capacity due to increased demand</a:t>
            </a:r>
            <a:br>
              <a:rPr lang="en-US" dirty="0"/>
            </a:br>
            <a:r>
              <a:rPr lang="en-US" dirty="0"/>
              <a:t>• Changes in security requirements required by the Transportation Security</a:t>
            </a:r>
            <a:br>
              <a:rPr lang="en-US" dirty="0"/>
            </a:br>
            <a:r>
              <a:rPr lang="en-US" dirty="0"/>
              <a:t>Administration</a:t>
            </a:r>
            <a:br>
              <a:rPr lang="en-US" dirty="0"/>
            </a:br>
            <a:r>
              <a:rPr lang="en-US" dirty="0"/>
              <a:t>• Changes in Nodal </a:t>
            </a:r>
            <a:r>
              <a:rPr lang="en-US" dirty="0" err="1"/>
              <a:t>agecy</a:t>
            </a:r>
            <a:r>
              <a:rPr lang="en-US" dirty="0"/>
              <a:t>’ standards or noncompliance with existing standards</a:t>
            </a:r>
            <a:br>
              <a:rPr lang="en-US" dirty="0"/>
            </a:br>
            <a:r>
              <a:rPr lang="en-US" dirty="0"/>
              <a:t>• Changes in the nature of the airport’s vision of service provision</a:t>
            </a:r>
            <a:br>
              <a:rPr lang="en-US" dirty="0"/>
            </a:br>
            <a:r>
              <a:rPr lang="en-US" dirty="0"/>
              <a:t>• Outdated and unsuitable existing facilities</a:t>
            </a:r>
            <a:br>
              <a:rPr lang="en-US" dirty="0"/>
            </a:br>
            <a:br>
              <a:rPr lang="en-US" dirty="0"/>
            </a:br>
            <a:br>
              <a:rPr lang="en-US" dirty="0"/>
            </a:br>
            <a:endParaRPr lang="en-US" dirty="0"/>
          </a:p>
        </p:txBody>
      </p:sp>
    </p:spTree>
    <p:extLst>
      <p:ext uri="{BB962C8B-B14F-4D97-AF65-F5344CB8AC3E}">
        <p14:creationId xmlns:p14="http://schemas.microsoft.com/office/powerpoint/2010/main" val="262027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A15E8C-8BC6-49B9-84C1-E2EE011AC2AA}"/>
              </a:ext>
            </a:extLst>
          </p:cNvPr>
          <p:cNvSpPr>
            <a:spLocks noGrp="1"/>
          </p:cNvSpPr>
          <p:nvPr>
            <p:ph idx="1"/>
          </p:nvPr>
        </p:nvSpPr>
        <p:spPr>
          <a:xfrm>
            <a:off x="838200" y="680484"/>
            <a:ext cx="10515600" cy="5496479"/>
          </a:xfrm>
        </p:spPr>
        <p:txBody>
          <a:bodyPr>
            <a:normAutofit fontScale="92500" lnSpcReduction="20000"/>
          </a:bodyPr>
          <a:lstStyle/>
          <a:p>
            <a:r>
              <a:rPr lang="en-US" b="1" dirty="0"/>
              <a:t>Demand–Capacity Analysis</a:t>
            </a:r>
          </a:p>
          <a:p>
            <a:r>
              <a:rPr lang="en-US" dirty="0"/>
              <a:t>(a) Forecast aircraft operations vis-a-vis airspace capacity</a:t>
            </a:r>
            <a:br>
              <a:rPr lang="en-US" dirty="0"/>
            </a:br>
            <a:endParaRPr lang="en-US" dirty="0"/>
          </a:p>
          <a:p>
            <a:r>
              <a:rPr lang="en-US" dirty="0"/>
              <a:t>(b) Forecast aircraft operations vis-a-vis air traffic control facilities</a:t>
            </a:r>
            <a:br>
              <a:rPr lang="en-US" dirty="0"/>
            </a:br>
            <a:endParaRPr lang="en-US" dirty="0"/>
          </a:p>
          <a:p>
            <a:r>
              <a:rPr lang="en-US" dirty="0"/>
              <a:t>(c) Forecast aircraft operations vis-a-vis airfield capacity </a:t>
            </a:r>
            <a:br>
              <a:rPr lang="en-US" dirty="0"/>
            </a:br>
            <a:endParaRPr lang="en-US" dirty="0"/>
          </a:p>
          <a:p>
            <a:r>
              <a:rPr lang="en-US" dirty="0"/>
              <a:t>(d) Forecast passenger movements vis-a-vis passenger terminal capacity</a:t>
            </a:r>
            <a:br>
              <a:rPr lang="en-US" dirty="0"/>
            </a:br>
            <a:endParaRPr lang="en-US" dirty="0"/>
          </a:p>
          <a:p>
            <a:r>
              <a:rPr lang="en-US" dirty="0"/>
              <a:t>(e) Forecast cargo volumes vis-a-vis air cargo terminal capacity</a:t>
            </a:r>
            <a:br>
              <a:rPr lang="en-US" dirty="0"/>
            </a:br>
            <a:endParaRPr lang="en-US" dirty="0"/>
          </a:p>
          <a:p>
            <a:r>
              <a:rPr lang="en-US" dirty="0"/>
              <a:t>(f) Forecast access traffic vis-a-vis surface access route capacity</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97873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84133-53D0-49A4-BC60-5D6926BEDE0D}"/>
              </a:ext>
            </a:extLst>
          </p:cNvPr>
          <p:cNvSpPr>
            <a:spLocks noGrp="1"/>
          </p:cNvSpPr>
          <p:nvPr>
            <p:ph idx="1"/>
          </p:nvPr>
        </p:nvSpPr>
        <p:spPr>
          <a:xfrm>
            <a:off x="838200" y="691116"/>
            <a:ext cx="10515600" cy="6081824"/>
          </a:xfrm>
        </p:spPr>
        <p:txBody>
          <a:bodyPr>
            <a:normAutofit fontScale="85000" lnSpcReduction="10000"/>
          </a:bodyPr>
          <a:lstStyle/>
          <a:p>
            <a:pPr algn="just"/>
            <a:r>
              <a:rPr lang="en-US" dirty="0"/>
              <a:t>Facility also include:</a:t>
            </a:r>
          </a:p>
          <a:p>
            <a:pPr algn="just"/>
            <a:r>
              <a:rPr lang="en-US" dirty="0"/>
              <a:t>(a) </a:t>
            </a:r>
            <a:r>
              <a:rPr lang="en-US" i="1" dirty="0"/>
              <a:t>Runways. </a:t>
            </a:r>
            <a:r>
              <a:rPr lang="en-US" dirty="0"/>
              <a:t>Orientation, length, width, clearances, clear zones, approach slopes, orientation, crosswind runway provision, capacity, staged construction, cost implications of delay to aircraft, pavement design strength and cost effectiveness.</a:t>
            </a:r>
          </a:p>
          <a:p>
            <a:pPr algn="just"/>
            <a:r>
              <a:rPr lang="en-US" dirty="0"/>
              <a:t>(b) </a:t>
            </a:r>
            <a:r>
              <a:rPr lang="en-US" i="1" dirty="0"/>
              <a:t>Taxiways. </a:t>
            </a:r>
            <a:r>
              <a:rPr lang="en-US" dirty="0"/>
              <a:t>Width, location, clearances, design and location of exits, grades, effect on runway capacity, staged construction, pavement design strength and cost effectiveness.</a:t>
            </a:r>
          </a:p>
          <a:p>
            <a:pPr algn="just"/>
            <a:r>
              <a:rPr lang="en-US" dirty="0"/>
              <a:t>(c) </a:t>
            </a:r>
            <a:r>
              <a:rPr lang="en-US" i="1" dirty="0"/>
              <a:t>Electronic, Visual, and Satellite Aids to Navigation</a:t>
            </a:r>
            <a:r>
              <a:rPr lang="en-US" dirty="0"/>
              <a:t>. This provision depends on fleet mix, percent of time bad weather is present, and cost to users.</a:t>
            </a:r>
          </a:p>
          <a:p>
            <a:pPr algn="just"/>
            <a:r>
              <a:rPr lang="en-US" dirty="0"/>
              <a:t>(d) </a:t>
            </a:r>
            <a:r>
              <a:rPr lang="en-US" i="1" dirty="0"/>
              <a:t>Airspace Requirements</a:t>
            </a:r>
          </a:p>
          <a:p>
            <a:pPr algn="just"/>
            <a:r>
              <a:rPr lang="en-US" dirty="0"/>
              <a:t>(e) </a:t>
            </a:r>
            <a:r>
              <a:rPr lang="en-US" i="1" dirty="0"/>
              <a:t>Passenger Terminal Complex</a:t>
            </a:r>
          </a:p>
          <a:p>
            <a:pPr lvl="1" algn="just"/>
            <a:r>
              <a:rPr lang="en-US" dirty="0"/>
              <a:t>Gates and apron frontage: Clearances, grades, aircraft mix, number of aircraft gate positions by aircraft class, aircraft parking clearances, ground servicing equipment space requirements.</a:t>
            </a:r>
          </a:p>
          <a:p>
            <a:pPr lvl="1" algn="just"/>
            <a:r>
              <a:rPr lang="en-US" dirty="0"/>
              <a:t>Passenger terminal building: Public areas required for major functions such as baggage claim, check-in, government controls </a:t>
            </a:r>
            <a:r>
              <a:rPr lang="en-US" dirty="0" err="1"/>
              <a:t>etc;airline</a:t>
            </a:r>
            <a:r>
              <a:rPr lang="en-US" dirty="0"/>
              <a:t> and administration offices, maintenance and mechanical services; commercial space for shops and services.</a:t>
            </a:r>
          </a:p>
          <a:p>
            <a:pPr lvl="1" algn="just"/>
            <a:r>
              <a:rPr lang="en-US" dirty="0" err="1"/>
              <a:t>Curbfronts</a:t>
            </a:r>
            <a:r>
              <a:rPr lang="en-US" dirty="0"/>
              <a:t>: These are a function of the modal splits used by arriving and departing passengers and the needs of service vehicles</a:t>
            </a:r>
          </a:p>
        </p:txBody>
      </p:sp>
    </p:spTree>
    <p:extLst>
      <p:ext uri="{BB962C8B-B14F-4D97-AF65-F5344CB8AC3E}">
        <p14:creationId xmlns:p14="http://schemas.microsoft.com/office/powerpoint/2010/main" val="265650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DDF28-DA0A-406B-BB2E-38A3F5AF75CB}"/>
              </a:ext>
            </a:extLst>
          </p:cNvPr>
          <p:cNvSpPr>
            <a:spLocks noGrp="1"/>
          </p:cNvSpPr>
          <p:nvPr>
            <p:ph idx="1"/>
          </p:nvPr>
        </p:nvSpPr>
        <p:spPr>
          <a:xfrm>
            <a:off x="838200" y="669851"/>
            <a:ext cx="10515600" cy="5507112"/>
          </a:xfrm>
        </p:spPr>
        <p:txBody>
          <a:bodyPr>
            <a:normAutofit/>
          </a:bodyPr>
          <a:lstStyle/>
          <a:p>
            <a:pPr algn="just"/>
            <a:r>
              <a:rPr lang="en-US" dirty="0"/>
              <a:t>(g) </a:t>
            </a:r>
            <a:r>
              <a:rPr lang="en-US" i="1" dirty="0"/>
              <a:t>Air Cargo</a:t>
            </a:r>
          </a:p>
          <a:p>
            <a:pPr algn="just"/>
            <a:r>
              <a:rPr lang="en-US" dirty="0"/>
              <a:t>Belly freight carriers: passenger aircraft, using some of the belly space for containerized freight</a:t>
            </a:r>
          </a:p>
          <a:p>
            <a:pPr algn="just"/>
            <a:r>
              <a:rPr lang="en-US" dirty="0"/>
              <a:t>Combination carriers: passenger aircraft with a reconfigured cabin, using some of the main deck for containerized freight</a:t>
            </a:r>
          </a:p>
          <a:p>
            <a:pPr algn="just"/>
            <a:r>
              <a:rPr lang="en-US" dirty="0"/>
              <a:t>All cargo carriers: sell space to freight forwarders or companies and carry freight between airports </a:t>
            </a:r>
          </a:p>
          <a:p>
            <a:pPr algn="just"/>
            <a:r>
              <a:rPr lang="en-US" dirty="0"/>
              <a:t>Integrated carriers: door-to-door services using their own aircraft and trucks, often requiring their own freight terminal</a:t>
            </a:r>
          </a:p>
          <a:p>
            <a:pPr algn="just"/>
            <a:r>
              <a:rPr lang="en-US" dirty="0"/>
              <a:t>Freight forwarders: arrangers of transport which includes ground transport at either end of the flight and customs clearance where necessary.</a:t>
            </a:r>
          </a:p>
        </p:txBody>
      </p:sp>
    </p:spTree>
    <p:extLst>
      <p:ext uri="{BB962C8B-B14F-4D97-AF65-F5344CB8AC3E}">
        <p14:creationId xmlns:p14="http://schemas.microsoft.com/office/powerpoint/2010/main" val="311412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7B80A-641F-4B13-B796-BB1A5F495FE4}"/>
              </a:ext>
            </a:extLst>
          </p:cNvPr>
          <p:cNvSpPr>
            <a:spLocks noGrp="1"/>
          </p:cNvSpPr>
          <p:nvPr>
            <p:ph idx="1"/>
          </p:nvPr>
        </p:nvSpPr>
        <p:spPr>
          <a:xfrm>
            <a:off x="838200" y="648586"/>
            <a:ext cx="10515600" cy="5528377"/>
          </a:xfrm>
        </p:spPr>
        <p:txBody>
          <a:bodyPr>
            <a:normAutofit/>
          </a:bodyPr>
          <a:lstStyle/>
          <a:p>
            <a:r>
              <a:rPr lang="en-US" dirty="0"/>
              <a:t>(h) </a:t>
            </a:r>
            <a:r>
              <a:rPr lang="en-US" i="1" dirty="0"/>
              <a:t>Support Facilities -  </a:t>
            </a:r>
            <a:r>
              <a:rPr lang="en-US" dirty="0"/>
              <a:t>aircraft rescue and firefighting, airport maintenance, fuel storage, aircraft maintenance and deicing</a:t>
            </a:r>
          </a:p>
          <a:p>
            <a:r>
              <a:rPr lang="en-US" dirty="0"/>
              <a:t>(</a:t>
            </a:r>
            <a:r>
              <a:rPr lang="en-US" dirty="0" err="1"/>
              <a:t>i</a:t>
            </a:r>
            <a:r>
              <a:rPr lang="en-US" dirty="0"/>
              <a:t>) </a:t>
            </a:r>
            <a:r>
              <a:rPr lang="en-US" i="1" dirty="0"/>
              <a:t>Ground Access - </a:t>
            </a:r>
            <a:r>
              <a:rPr lang="en-US" dirty="0"/>
              <a:t>Regional transportation network</a:t>
            </a:r>
          </a:p>
          <a:p>
            <a:pPr lvl="1"/>
            <a:r>
              <a:rPr lang="en-US" dirty="0"/>
              <a:t>On-airport circulation roadways: The added demand from passengers and their meters and senders, employees, delivery vehicles, and others will be diverse in destinations and timing of peaks.</a:t>
            </a:r>
          </a:p>
          <a:p>
            <a:pPr lvl="1"/>
            <a:r>
              <a:rPr lang="en-US" dirty="0"/>
              <a:t>Parking must be supplied for passengers, </a:t>
            </a:r>
            <a:r>
              <a:rPr lang="en-US" dirty="0" err="1"/>
              <a:t>meeters</a:t>
            </a:r>
            <a:r>
              <a:rPr lang="en-US" dirty="0"/>
              <a:t> and senders, employees, visitors, and delivery vehicles.</a:t>
            </a:r>
          </a:p>
          <a:p>
            <a:pPr algn="just"/>
            <a:r>
              <a:rPr lang="en-US" dirty="0"/>
              <a:t>(j) </a:t>
            </a:r>
            <a:r>
              <a:rPr lang="en-US" i="1" dirty="0"/>
              <a:t>Utilities</a:t>
            </a:r>
            <a:r>
              <a:rPr lang="en-US" dirty="0"/>
              <a:t>. The master plan will address the future requirements for water, sanitary sewage, stormwater drainage, deicing run-off, industrial waste, communications, natural gas, and electric power supply</a:t>
            </a:r>
          </a:p>
        </p:txBody>
      </p:sp>
    </p:spTree>
    <p:extLst>
      <p:ext uri="{BB962C8B-B14F-4D97-AF65-F5344CB8AC3E}">
        <p14:creationId xmlns:p14="http://schemas.microsoft.com/office/powerpoint/2010/main" val="147620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566A2-5548-4175-92F6-9D1CD9B40793}"/>
              </a:ext>
            </a:extLst>
          </p:cNvPr>
          <p:cNvSpPr>
            <a:spLocks noGrp="1"/>
          </p:cNvSpPr>
          <p:nvPr>
            <p:ph idx="1"/>
          </p:nvPr>
        </p:nvSpPr>
        <p:spPr>
          <a:xfrm>
            <a:off x="838200" y="659219"/>
            <a:ext cx="10515600" cy="5517744"/>
          </a:xfrm>
        </p:spPr>
        <p:txBody>
          <a:bodyPr>
            <a:normAutofit fontScale="70000" lnSpcReduction="20000"/>
          </a:bodyPr>
          <a:lstStyle/>
          <a:p>
            <a:r>
              <a:rPr lang="en-US" b="1" i="1" dirty="0"/>
              <a:t>Airport Layout Plan Drawing Set</a:t>
            </a:r>
            <a:r>
              <a:rPr lang="en-US" b="1" dirty="0"/>
              <a:t>. </a:t>
            </a:r>
            <a:br>
              <a:rPr lang="en-US" dirty="0"/>
            </a:br>
            <a:r>
              <a:rPr lang="en-US" dirty="0"/>
              <a:t>The full set of recommended drawings comprises:</a:t>
            </a:r>
          </a:p>
          <a:p>
            <a:r>
              <a:rPr lang="en-US" dirty="0"/>
              <a:t>Cover sheet</a:t>
            </a:r>
          </a:p>
          <a:p>
            <a:r>
              <a:rPr lang="en-US" dirty="0"/>
              <a:t>Airport layout plan</a:t>
            </a:r>
          </a:p>
          <a:p>
            <a:r>
              <a:rPr lang="en-US" dirty="0"/>
              <a:t>Data sheet</a:t>
            </a:r>
          </a:p>
          <a:p>
            <a:r>
              <a:rPr lang="en-US" dirty="0"/>
              <a:t>Facilities layout plan</a:t>
            </a:r>
          </a:p>
          <a:p>
            <a:r>
              <a:rPr lang="en-US" dirty="0"/>
              <a:t>Terminal area plan</a:t>
            </a:r>
          </a:p>
          <a:p>
            <a:r>
              <a:rPr lang="en-US" dirty="0"/>
              <a:t>Airport airspace drawing</a:t>
            </a:r>
          </a:p>
          <a:p>
            <a:r>
              <a:rPr lang="en-US" dirty="0"/>
              <a:t>Inner portion of approach space drawing</a:t>
            </a:r>
          </a:p>
          <a:p>
            <a:r>
              <a:rPr lang="en-US" dirty="0"/>
              <a:t>On-airport land use drawing</a:t>
            </a:r>
          </a:p>
          <a:p>
            <a:r>
              <a:rPr lang="en-US" dirty="0"/>
              <a:t>Off-airport land use drawing</a:t>
            </a:r>
          </a:p>
          <a:p>
            <a:r>
              <a:rPr lang="en-US" dirty="0"/>
              <a:t>Airport property map</a:t>
            </a:r>
          </a:p>
          <a:p>
            <a:r>
              <a:rPr lang="en-US" dirty="0"/>
              <a:t>Runway departure surface drawing</a:t>
            </a:r>
          </a:p>
          <a:p>
            <a:r>
              <a:rPr lang="en-US" dirty="0"/>
              <a:t>Utility drawing</a:t>
            </a:r>
          </a:p>
          <a:p>
            <a:r>
              <a:rPr lang="en-US" dirty="0"/>
              <a:t>Airport access plan</a:t>
            </a:r>
          </a:p>
          <a:p>
            <a:r>
              <a:rPr lang="en-US" dirty="0"/>
              <a:t>Other necessary plans that are specific to the airport</a:t>
            </a:r>
          </a:p>
        </p:txBody>
      </p:sp>
    </p:spTree>
    <p:extLst>
      <p:ext uri="{BB962C8B-B14F-4D97-AF65-F5344CB8AC3E}">
        <p14:creationId xmlns:p14="http://schemas.microsoft.com/office/powerpoint/2010/main" val="28184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55A8-6559-4F9A-8C79-9974608356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1562AC-13FF-41A1-BB11-69B6761CD6B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C32B2A6-20CE-442F-9130-71171B690C59}"/>
              </a:ext>
            </a:extLst>
          </p:cNvPr>
          <p:cNvPicPr>
            <a:picLocks noChangeAspect="1"/>
          </p:cNvPicPr>
          <p:nvPr/>
        </p:nvPicPr>
        <p:blipFill>
          <a:blip r:embed="rId2"/>
          <a:stretch>
            <a:fillRect/>
          </a:stretch>
        </p:blipFill>
        <p:spPr>
          <a:xfrm>
            <a:off x="2802819" y="0"/>
            <a:ext cx="6586361" cy="6858000"/>
          </a:xfrm>
          <a:prstGeom prst="rect">
            <a:avLst/>
          </a:prstGeom>
        </p:spPr>
      </p:pic>
    </p:spTree>
    <p:extLst>
      <p:ext uri="{BB962C8B-B14F-4D97-AF65-F5344CB8AC3E}">
        <p14:creationId xmlns:p14="http://schemas.microsoft.com/office/powerpoint/2010/main" val="3547979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D8ED-0F37-40FD-8FAA-90F2AC966B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B0694C-50E1-4BF8-968A-A0E75B66AD0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AC2E92D-F47D-4CBD-B58F-7CD95E69D36F}"/>
              </a:ext>
            </a:extLst>
          </p:cNvPr>
          <p:cNvPicPr>
            <a:picLocks noChangeAspect="1"/>
          </p:cNvPicPr>
          <p:nvPr/>
        </p:nvPicPr>
        <p:blipFill>
          <a:blip r:embed="rId2"/>
          <a:stretch>
            <a:fillRect/>
          </a:stretch>
        </p:blipFill>
        <p:spPr>
          <a:xfrm>
            <a:off x="3308047" y="0"/>
            <a:ext cx="5575905" cy="6858000"/>
          </a:xfrm>
          <a:prstGeom prst="rect">
            <a:avLst/>
          </a:prstGeom>
        </p:spPr>
      </p:pic>
      <p:pic>
        <p:nvPicPr>
          <p:cNvPr id="5" name="Picture 4">
            <a:extLst>
              <a:ext uri="{FF2B5EF4-FFF2-40B4-BE49-F238E27FC236}">
                <a16:creationId xmlns:a16="http://schemas.microsoft.com/office/drawing/2014/main" id="{D73E1A83-9E37-4C0B-A053-8264C6C2FF15}"/>
              </a:ext>
            </a:extLst>
          </p:cNvPr>
          <p:cNvPicPr>
            <a:picLocks noChangeAspect="1"/>
          </p:cNvPicPr>
          <p:nvPr/>
        </p:nvPicPr>
        <p:blipFill>
          <a:blip r:embed="rId2"/>
          <a:stretch>
            <a:fillRect/>
          </a:stretch>
        </p:blipFill>
        <p:spPr>
          <a:xfrm>
            <a:off x="2325914" y="-220133"/>
            <a:ext cx="5575905" cy="6858000"/>
          </a:xfrm>
          <a:prstGeom prst="rect">
            <a:avLst/>
          </a:prstGeom>
        </p:spPr>
      </p:pic>
    </p:spTree>
    <p:extLst>
      <p:ext uri="{BB962C8B-B14F-4D97-AF65-F5344CB8AC3E}">
        <p14:creationId xmlns:p14="http://schemas.microsoft.com/office/powerpoint/2010/main" val="420537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CCB7-D0C8-4890-8C4D-6DE8D16E72CC}"/>
              </a:ext>
            </a:extLst>
          </p:cNvPr>
          <p:cNvSpPr>
            <a:spLocks noGrp="1"/>
          </p:cNvSpPr>
          <p:nvPr>
            <p:ph type="title"/>
          </p:nvPr>
        </p:nvSpPr>
        <p:spPr/>
        <p:txBody>
          <a:bodyPr/>
          <a:lstStyle/>
          <a:p>
            <a:r>
              <a:rPr lang="en-US" dirty="0"/>
              <a:t>Airport Layout Design</a:t>
            </a:r>
          </a:p>
        </p:txBody>
      </p:sp>
      <p:sp>
        <p:nvSpPr>
          <p:cNvPr id="3" name="Content Placeholder 2">
            <a:extLst>
              <a:ext uri="{FF2B5EF4-FFF2-40B4-BE49-F238E27FC236}">
                <a16:creationId xmlns:a16="http://schemas.microsoft.com/office/drawing/2014/main" id="{5F7A9F6A-C21E-40F8-9AA1-7AA53C7FD9FB}"/>
              </a:ext>
            </a:extLst>
          </p:cNvPr>
          <p:cNvSpPr>
            <a:spLocks noGrp="1"/>
          </p:cNvSpPr>
          <p:nvPr>
            <p:ph idx="1"/>
          </p:nvPr>
        </p:nvSpPr>
        <p:spPr>
          <a:xfrm>
            <a:off x="838200" y="1825624"/>
            <a:ext cx="10515600" cy="4798459"/>
          </a:xfrm>
        </p:spPr>
        <p:txBody>
          <a:bodyPr>
            <a:normAutofit fontScale="77500" lnSpcReduction="20000"/>
          </a:bodyPr>
          <a:lstStyle/>
          <a:p>
            <a:r>
              <a:rPr lang="en-US" dirty="0"/>
              <a:t>The layout of an airport is dependent upon a number of factors, of which the most important are:</a:t>
            </a:r>
          </a:p>
          <a:p>
            <a:pPr marL="514350" indent="-514350">
              <a:buAutoNum type="arabicPeriod"/>
            </a:pPr>
            <a:r>
              <a:rPr lang="en-US" dirty="0"/>
              <a:t>Number and orientation of runways</a:t>
            </a:r>
          </a:p>
          <a:p>
            <a:pPr marL="514350" indent="-514350">
              <a:buAutoNum type="arabicPeriod"/>
            </a:pPr>
            <a:r>
              <a:rPr lang="en-US" dirty="0"/>
              <a:t>Number of taxiways</a:t>
            </a:r>
          </a:p>
          <a:p>
            <a:pPr marL="514350" indent="-514350">
              <a:buAutoNum type="arabicPeriod"/>
            </a:pPr>
            <a:r>
              <a:rPr lang="en-US" dirty="0"/>
              <a:t>Size and shape of aprons</a:t>
            </a:r>
          </a:p>
          <a:p>
            <a:pPr marL="514350" indent="-514350">
              <a:buAutoNum type="arabicPeriod"/>
            </a:pPr>
            <a:r>
              <a:rPr lang="en-US" dirty="0"/>
              <a:t>Area and shape of available land</a:t>
            </a:r>
          </a:p>
          <a:p>
            <a:pPr marL="514350" indent="-514350">
              <a:buAutoNum type="arabicPeriod"/>
            </a:pPr>
            <a:r>
              <a:rPr lang="en-US" dirty="0"/>
              <a:t>Topography and site soil conditions</a:t>
            </a:r>
          </a:p>
          <a:p>
            <a:pPr marL="514350" indent="-514350">
              <a:buAutoNum type="arabicPeriod"/>
            </a:pPr>
            <a:r>
              <a:rPr lang="en-US" dirty="0"/>
              <a:t>Obstacles to air navigation</a:t>
            </a:r>
          </a:p>
          <a:p>
            <a:pPr marL="514350" indent="-514350">
              <a:buAutoNum type="arabicPeriod"/>
            </a:pPr>
            <a:r>
              <a:rPr lang="en-US" dirty="0"/>
              <a:t>Required proximity of land uses within the airport boundary</a:t>
            </a:r>
          </a:p>
          <a:p>
            <a:pPr marL="514350" indent="-514350">
              <a:buAutoNum type="arabicPeriod"/>
            </a:pPr>
            <a:r>
              <a:rPr lang="en-US" dirty="0"/>
              <a:t>Surrounding land uses</a:t>
            </a:r>
          </a:p>
          <a:p>
            <a:pPr marL="514350" indent="-514350">
              <a:buAutoNum type="arabicPeriod"/>
            </a:pPr>
            <a:r>
              <a:rPr lang="en-US" dirty="0"/>
              <a:t>Timing and scale of phased development of the airport</a:t>
            </a:r>
          </a:p>
          <a:p>
            <a:pPr marL="514350" indent="-514350">
              <a:buAutoNum type="arabicPeriod"/>
            </a:pPr>
            <a:r>
              <a:rPr lang="en-US" dirty="0"/>
              <a:t>Meteorology</a:t>
            </a:r>
          </a:p>
          <a:p>
            <a:pPr marL="514350" indent="-514350">
              <a:buAutoNum type="arabicPeriod"/>
            </a:pPr>
            <a:r>
              <a:rPr lang="en-US" dirty="0"/>
              <a:t>Size and scale of airport facilities being planned</a:t>
            </a:r>
          </a:p>
        </p:txBody>
      </p:sp>
    </p:spTree>
    <p:extLst>
      <p:ext uri="{BB962C8B-B14F-4D97-AF65-F5344CB8AC3E}">
        <p14:creationId xmlns:p14="http://schemas.microsoft.com/office/powerpoint/2010/main" val="68545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92E7E-D481-488B-8F9C-41962868BE43}"/>
              </a:ext>
            </a:extLst>
          </p:cNvPr>
          <p:cNvSpPr>
            <a:spLocks noGrp="1"/>
          </p:cNvSpPr>
          <p:nvPr>
            <p:ph type="title"/>
          </p:nvPr>
        </p:nvSpPr>
        <p:spPr/>
        <p:txBody>
          <a:bodyPr/>
          <a:lstStyle/>
          <a:p>
            <a:r>
              <a:rPr lang="en-US" dirty="0"/>
              <a:t>Forecasting Air Transport Demand</a:t>
            </a:r>
          </a:p>
        </p:txBody>
      </p:sp>
      <p:sp>
        <p:nvSpPr>
          <p:cNvPr id="3" name="Content Placeholder 2">
            <a:extLst>
              <a:ext uri="{FF2B5EF4-FFF2-40B4-BE49-F238E27FC236}">
                <a16:creationId xmlns:a16="http://schemas.microsoft.com/office/drawing/2014/main" id="{853C39F6-9CCF-4224-B34F-3BB74EC77D28}"/>
              </a:ext>
            </a:extLst>
          </p:cNvPr>
          <p:cNvSpPr>
            <a:spLocks noGrp="1"/>
          </p:cNvSpPr>
          <p:nvPr>
            <p:ph idx="1"/>
          </p:nvPr>
        </p:nvSpPr>
        <p:spPr>
          <a:xfrm>
            <a:off x="838200" y="1825624"/>
            <a:ext cx="10515600" cy="4915417"/>
          </a:xfrm>
        </p:spPr>
        <p:txBody>
          <a:bodyPr>
            <a:normAutofit fontScale="92500" lnSpcReduction="20000"/>
          </a:bodyPr>
          <a:lstStyle/>
          <a:p>
            <a:pPr algn="just"/>
            <a:r>
              <a:rPr lang="en-US" dirty="0"/>
              <a:t>Projecting air travel for an airport, city, or region is a critical and fundamental step in the airport planning process. </a:t>
            </a:r>
          </a:p>
          <a:p>
            <a:pPr algn="just"/>
            <a:r>
              <a:rPr lang="en-US" dirty="0"/>
              <a:t>Forecasting is an attempt replicate a future situation based on historical data, developing patterns and scenarios of future demand for air travel.</a:t>
            </a:r>
          </a:p>
          <a:p>
            <a:pPr algn="just"/>
            <a:r>
              <a:rPr lang="en-US" dirty="0"/>
              <a:t>Industry and market forces of today and yesterday to build a case for the future.</a:t>
            </a:r>
          </a:p>
          <a:p>
            <a:pPr algn="just"/>
            <a:r>
              <a:rPr lang="en-US" dirty="0"/>
              <a:t>History of the market, society, and air transport industry would provide the basic ingredients.</a:t>
            </a:r>
          </a:p>
          <a:p>
            <a:pPr algn="just"/>
            <a:r>
              <a:rPr lang="en-US" dirty="0"/>
              <a:t>(ICAO) has been compiling statistics on air travel since the start of commercial air travel.</a:t>
            </a:r>
          </a:p>
          <a:p>
            <a:pPr lvl="1" algn="just"/>
            <a:r>
              <a:rPr lang="en-US" dirty="0"/>
              <a:t>Passengers</a:t>
            </a:r>
          </a:p>
          <a:p>
            <a:pPr lvl="1" algn="just"/>
            <a:r>
              <a:rPr lang="en-US" dirty="0"/>
              <a:t>Aircraft movements</a:t>
            </a:r>
          </a:p>
          <a:p>
            <a:pPr lvl="1" algn="just"/>
            <a:r>
              <a:rPr lang="en-US" dirty="0"/>
              <a:t>Passenger-distance traveled, or more precisely “revenue” passengers traveled, in terms of revenue passenger-kilometers</a:t>
            </a:r>
          </a:p>
        </p:txBody>
      </p:sp>
    </p:spTree>
    <p:extLst>
      <p:ext uri="{BB962C8B-B14F-4D97-AF65-F5344CB8AC3E}">
        <p14:creationId xmlns:p14="http://schemas.microsoft.com/office/powerpoint/2010/main" val="159401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C7154A-3154-41D5-9C0E-CF6628BF7EDB}"/>
              </a:ext>
            </a:extLst>
          </p:cNvPr>
          <p:cNvSpPr>
            <a:spLocks noGrp="1"/>
          </p:cNvSpPr>
          <p:nvPr>
            <p:ph idx="1"/>
          </p:nvPr>
        </p:nvSpPr>
        <p:spPr>
          <a:xfrm>
            <a:off x="742507" y="0"/>
            <a:ext cx="10515600" cy="5613437"/>
          </a:xfrm>
        </p:spPr>
        <p:txBody>
          <a:bodyPr/>
          <a:lstStyle/>
          <a:p>
            <a:r>
              <a:rPr lang="en-US" dirty="0"/>
              <a:t>In a master planning exercise, the following </a:t>
            </a:r>
            <a:r>
              <a:rPr lang="en-US" b="1" dirty="0"/>
              <a:t>Data Requirements </a:t>
            </a:r>
            <a:r>
              <a:rPr lang="en-US" dirty="0"/>
              <a:t>could</a:t>
            </a:r>
            <a:br>
              <a:rPr lang="en-US" dirty="0"/>
            </a:br>
            <a:r>
              <a:rPr lang="en-US" dirty="0"/>
              <a:t>be expected</a:t>
            </a: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4CDBB7CC-20B0-4C4F-93D6-2B3EBA015460}"/>
              </a:ext>
            </a:extLst>
          </p:cNvPr>
          <p:cNvPicPr>
            <a:picLocks noChangeAspect="1"/>
          </p:cNvPicPr>
          <p:nvPr/>
        </p:nvPicPr>
        <p:blipFill>
          <a:blip r:embed="rId2"/>
          <a:stretch>
            <a:fillRect/>
          </a:stretch>
        </p:blipFill>
        <p:spPr>
          <a:xfrm>
            <a:off x="838200" y="1053176"/>
            <a:ext cx="9154882" cy="5613437"/>
          </a:xfrm>
          <a:prstGeom prst="rect">
            <a:avLst/>
          </a:prstGeom>
        </p:spPr>
      </p:pic>
    </p:spTree>
    <p:extLst>
      <p:ext uri="{BB962C8B-B14F-4D97-AF65-F5344CB8AC3E}">
        <p14:creationId xmlns:p14="http://schemas.microsoft.com/office/powerpoint/2010/main" val="299821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4D95-80F0-44FF-84D3-A0955A89718F}"/>
              </a:ext>
            </a:extLst>
          </p:cNvPr>
          <p:cNvSpPr>
            <a:spLocks noGrp="1"/>
          </p:cNvSpPr>
          <p:nvPr>
            <p:ph type="title"/>
          </p:nvPr>
        </p:nvSpPr>
        <p:spPr/>
        <p:txBody>
          <a:bodyPr/>
          <a:lstStyle/>
          <a:p>
            <a:r>
              <a:rPr lang="en-US" b="1" dirty="0"/>
              <a:t>Data Requirements</a:t>
            </a:r>
            <a:endParaRPr lang="en-US" dirty="0"/>
          </a:p>
        </p:txBody>
      </p:sp>
      <p:sp>
        <p:nvSpPr>
          <p:cNvPr id="3" name="Content Placeholder 2">
            <a:extLst>
              <a:ext uri="{FF2B5EF4-FFF2-40B4-BE49-F238E27FC236}">
                <a16:creationId xmlns:a16="http://schemas.microsoft.com/office/drawing/2014/main" id="{B10C86AA-B31B-4450-905C-F40D389F8D7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12F2A16-2CE5-4546-B3AD-F5DF44F18A6C}"/>
              </a:ext>
            </a:extLst>
          </p:cNvPr>
          <p:cNvPicPr>
            <a:picLocks noChangeAspect="1"/>
          </p:cNvPicPr>
          <p:nvPr/>
        </p:nvPicPr>
        <p:blipFill>
          <a:blip r:embed="rId2"/>
          <a:stretch>
            <a:fillRect/>
          </a:stretch>
        </p:blipFill>
        <p:spPr>
          <a:xfrm>
            <a:off x="838200" y="2234372"/>
            <a:ext cx="10396736" cy="2146243"/>
          </a:xfrm>
          <a:prstGeom prst="rect">
            <a:avLst/>
          </a:prstGeom>
        </p:spPr>
      </p:pic>
    </p:spTree>
    <p:extLst>
      <p:ext uri="{BB962C8B-B14F-4D97-AF65-F5344CB8AC3E}">
        <p14:creationId xmlns:p14="http://schemas.microsoft.com/office/powerpoint/2010/main" val="2040992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E0D2-ED3A-4D19-96D2-978DA68FB1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2AECAF-E46A-47CC-8B60-9775A931022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89CCC48-C734-4274-9CFF-08C9C3267BC2}"/>
              </a:ext>
            </a:extLst>
          </p:cNvPr>
          <p:cNvPicPr>
            <a:picLocks noChangeAspect="1"/>
          </p:cNvPicPr>
          <p:nvPr/>
        </p:nvPicPr>
        <p:blipFill>
          <a:blip r:embed="rId2"/>
          <a:stretch>
            <a:fillRect/>
          </a:stretch>
        </p:blipFill>
        <p:spPr>
          <a:xfrm>
            <a:off x="869372" y="0"/>
            <a:ext cx="10453255" cy="6858000"/>
          </a:xfrm>
          <a:prstGeom prst="rect">
            <a:avLst/>
          </a:prstGeom>
        </p:spPr>
      </p:pic>
    </p:spTree>
    <p:extLst>
      <p:ext uri="{BB962C8B-B14F-4D97-AF65-F5344CB8AC3E}">
        <p14:creationId xmlns:p14="http://schemas.microsoft.com/office/powerpoint/2010/main" val="3178469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A240-EB9F-48BB-B812-6D81789FF0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68E9C6-9D62-4C30-8F5A-2C0C911828F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8CB4272-E59F-456C-B0D4-473048E1A9C4}"/>
              </a:ext>
            </a:extLst>
          </p:cNvPr>
          <p:cNvPicPr>
            <a:picLocks noChangeAspect="1"/>
          </p:cNvPicPr>
          <p:nvPr/>
        </p:nvPicPr>
        <p:blipFill>
          <a:blip r:embed="rId2"/>
          <a:stretch>
            <a:fillRect/>
          </a:stretch>
        </p:blipFill>
        <p:spPr>
          <a:xfrm>
            <a:off x="1098899" y="0"/>
            <a:ext cx="9994201" cy="6858000"/>
          </a:xfrm>
          <a:prstGeom prst="rect">
            <a:avLst/>
          </a:prstGeom>
        </p:spPr>
      </p:pic>
    </p:spTree>
    <p:extLst>
      <p:ext uri="{BB962C8B-B14F-4D97-AF65-F5344CB8AC3E}">
        <p14:creationId xmlns:p14="http://schemas.microsoft.com/office/powerpoint/2010/main" val="3602982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5C7F-054D-4A23-8CC5-E684EC375A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8DF90C-982E-4969-B8B3-9E39762E337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8B9A20A-6EE3-4ECD-9D28-B017CC6958C6}"/>
              </a:ext>
            </a:extLst>
          </p:cNvPr>
          <p:cNvPicPr>
            <a:picLocks noChangeAspect="1"/>
          </p:cNvPicPr>
          <p:nvPr/>
        </p:nvPicPr>
        <p:blipFill>
          <a:blip r:embed="rId2"/>
          <a:stretch>
            <a:fillRect/>
          </a:stretch>
        </p:blipFill>
        <p:spPr>
          <a:xfrm>
            <a:off x="1937313" y="0"/>
            <a:ext cx="8317374" cy="6858000"/>
          </a:xfrm>
          <a:prstGeom prst="rect">
            <a:avLst/>
          </a:prstGeom>
        </p:spPr>
      </p:pic>
    </p:spTree>
    <p:extLst>
      <p:ext uri="{BB962C8B-B14F-4D97-AF65-F5344CB8AC3E}">
        <p14:creationId xmlns:p14="http://schemas.microsoft.com/office/powerpoint/2010/main" val="2773590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C2EB-BA9A-496F-96C7-0C6E989D92A0}"/>
              </a:ext>
            </a:extLst>
          </p:cNvPr>
          <p:cNvSpPr>
            <a:spLocks noGrp="1"/>
          </p:cNvSpPr>
          <p:nvPr>
            <p:ph type="title"/>
          </p:nvPr>
        </p:nvSpPr>
        <p:spPr/>
        <p:txBody>
          <a:bodyPr/>
          <a:lstStyle/>
          <a:p>
            <a:r>
              <a:rPr lang="en-US" dirty="0"/>
              <a:t>STRUCTURE OF MASTER PLAN REPORT</a:t>
            </a:r>
          </a:p>
        </p:txBody>
      </p:sp>
      <p:sp>
        <p:nvSpPr>
          <p:cNvPr id="3" name="Content Placeholder 2">
            <a:extLst>
              <a:ext uri="{FF2B5EF4-FFF2-40B4-BE49-F238E27FC236}">
                <a16:creationId xmlns:a16="http://schemas.microsoft.com/office/drawing/2014/main" id="{63D1BE80-1197-4D2B-B2CB-7D2CA6969BC1}"/>
              </a:ext>
            </a:extLst>
          </p:cNvPr>
          <p:cNvSpPr>
            <a:spLocks noGrp="1"/>
          </p:cNvSpPr>
          <p:nvPr>
            <p:ph idx="1"/>
          </p:nvPr>
        </p:nvSpPr>
        <p:spPr>
          <a:xfrm>
            <a:off x="838200" y="1562986"/>
            <a:ext cx="10515600" cy="5178055"/>
          </a:xfrm>
        </p:spPr>
        <p:txBody>
          <a:bodyPr>
            <a:normAutofit/>
          </a:bodyPr>
          <a:lstStyle/>
          <a:p>
            <a:r>
              <a:rPr lang="en-US" dirty="0"/>
              <a:t>Introduction and purpose of the master plan </a:t>
            </a:r>
          </a:p>
          <a:p>
            <a:r>
              <a:rPr lang="en-US" dirty="0"/>
              <a:t>Inventory of the existing conditions and facilities</a:t>
            </a:r>
          </a:p>
          <a:p>
            <a:r>
              <a:rPr lang="en-US" dirty="0"/>
              <a:t>Demand analysis: forecasts of passenger traffic , cargo traffic, air transport movements, general aviation and military movements, ground access traffic movements by public and private modes </a:t>
            </a:r>
          </a:p>
          <a:p>
            <a:r>
              <a:rPr lang="en-US" dirty="0"/>
              <a:t>Demand/capacity analysis: comparison of the existing capacity vis-a-vis the forecast demand—approaches, runways, taxiways, aprons, terminals, support facilities, access, and parking</a:t>
            </a:r>
            <a:br>
              <a:rPr lang="en-US" dirty="0"/>
            </a:br>
            <a:endParaRPr lang="en-US" dirty="0"/>
          </a:p>
        </p:txBody>
      </p:sp>
    </p:spTree>
    <p:extLst>
      <p:ext uri="{BB962C8B-B14F-4D97-AF65-F5344CB8AC3E}">
        <p14:creationId xmlns:p14="http://schemas.microsoft.com/office/powerpoint/2010/main" val="394031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4234FB-8BAC-49B3-80C5-7B890598A5A3}"/>
              </a:ext>
            </a:extLst>
          </p:cNvPr>
          <p:cNvSpPr>
            <a:spLocks noGrp="1"/>
          </p:cNvSpPr>
          <p:nvPr>
            <p:ph idx="1"/>
          </p:nvPr>
        </p:nvSpPr>
        <p:spPr>
          <a:xfrm>
            <a:off x="838200" y="669851"/>
            <a:ext cx="10515600" cy="5507112"/>
          </a:xfrm>
        </p:spPr>
        <p:txBody>
          <a:bodyPr>
            <a:normAutofit fontScale="77500" lnSpcReduction="20000"/>
          </a:bodyPr>
          <a:lstStyle/>
          <a:p>
            <a:r>
              <a:rPr lang="en-US" dirty="0"/>
              <a:t>Sequenced facility provision: sequenced and staged provision of capacity in accordance with the development of demand. Where necessary, capacity enhancement will be computed for:</a:t>
            </a:r>
          </a:p>
          <a:p>
            <a:r>
              <a:rPr lang="en-US" i="1" dirty="0"/>
              <a:t>Airside: </a:t>
            </a:r>
            <a:r>
              <a:rPr lang="en-US" dirty="0"/>
              <a:t>Runways, taxiways, apron, holding areas, support facilities</a:t>
            </a:r>
          </a:p>
          <a:p>
            <a:r>
              <a:rPr lang="en-US" i="1" dirty="0"/>
              <a:t>Terminals: </a:t>
            </a:r>
            <a:r>
              <a:rPr lang="en-US" dirty="0"/>
              <a:t>Passenger and cargo</a:t>
            </a:r>
          </a:p>
          <a:p>
            <a:r>
              <a:rPr lang="en-US" i="1" dirty="0"/>
              <a:t>Landside: </a:t>
            </a:r>
            <a:r>
              <a:rPr lang="en-US" dirty="0"/>
              <a:t>Access modes and parking, support facilities</a:t>
            </a:r>
          </a:p>
          <a:p>
            <a:r>
              <a:rPr lang="en-US" dirty="0"/>
              <a:t>Passenger terminal layout with preliminary sketches</a:t>
            </a:r>
          </a:p>
          <a:p>
            <a:r>
              <a:rPr lang="en-US" dirty="0"/>
              <a:t>Cargo terminal </a:t>
            </a:r>
          </a:p>
          <a:p>
            <a:r>
              <a:rPr lang="en-US" dirty="0"/>
              <a:t>Schedule of improvements: usually in the form of a Gantt chart showing major improvement items and timing</a:t>
            </a:r>
          </a:p>
          <a:p>
            <a:r>
              <a:rPr lang="en-US" dirty="0"/>
              <a:t>Cost estimates: runways, taxiways, aprons, and holding areas; cargo and passenger terminals; control tower</a:t>
            </a:r>
          </a:p>
          <a:p>
            <a:r>
              <a:rPr lang="en-US" dirty="0"/>
              <a:t>Utilities and support facilities (meteorological, fire, fuel, catering, security, etc.); roads, parking, and other access facilities; military areas; general aviation facilities; aircraft maintenance areas, airport maintenance areas </a:t>
            </a:r>
          </a:p>
          <a:p>
            <a:r>
              <a:rPr lang="en-US" dirty="0"/>
              <a:t>Capital improvement program: usually supplied in spreadsheet format</a:t>
            </a:r>
            <a:br>
              <a:rPr lang="en-US" dirty="0"/>
            </a:br>
            <a:endParaRPr lang="en-US" dirty="0"/>
          </a:p>
        </p:txBody>
      </p:sp>
    </p:spTree>
    <p:extLst>
      <p:ext uri="{BB962C8B-B14F-4D97-AF65-F5344CB8AC3E}">
        <p14:creationId xmlns:p14="http://schemas.microsoft.com/office/powerpoint/2010/main" val="2515496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A9E0-4078-4353-B9F4-41085EFE64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5CD698-2E9A-4164-A897-A46643DBB2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283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8F2CEF-374C-42EC-8BCA-28F0EF092341}"/>
              </a:ext>
            </a:extLst>
          </p:cNvPr>
          <p:cNvSpPr>
            <a:spLocks noGrp="1"/>
          </p:cNvSpPr>
          <p:nvPr>
            <p:ph idx="1"/>
          </p:nvPr>
        </p:nvSpPr>
        <p:spPr>
          <a:xfrm>
            <a:off x="838200" y="680484"/>
            <a:ext cx="10515600" cy="5496479"/>
          </a:xfrm>
        </p:spPr>
        <p:txBody>
          <a:bodyPr>
            <a:normAutofit fontScale="92500"/>
          </a:bodyPr>
          <a:lstStyle/>
          <a:p>
            <a:pPr algn="just"/>
            <a:r>
              <a:rPr lang="en-US" dirty="0"/>
              <a:t>To design facilities, forecasts of hourly passenger flows are required. </a:t>
            </a:r>
          </a:p>
          <a:p>
            <a:pPr algn="just"/>
            <a:r>
              <a:rPr lang="en-US" dirty="0"/>
              <a:t>To operate different facilities of the airport, weekly and daily patterns are also needed.</a:t>
            </a:r>
          </a:p>
          <a:p>
            <a:pPr algn="just"/>
            <a:r>
              <a:rPr lang="en-US" dirty="0"/>
              <a:t>The forecasts of aircraft on the airside and passengers on the landside are the basis for their respective facilities design.</a:t>
            </a:r>
          </a:p>
          <a:p>
            <a:pPr algn="just"/>
            <a:r>
              <a:rPr lang="en-US" dirty="0"/>
              <a:t>Estimate of ground vehicles on the airport access is important to design the airport access and parking infrastructure. </a:t>
            </a:r>
          </a:p>
          <a:p>
            <a:pPr algn="just"/>
            <a:r>
              <a:rPr lang="en-US" dirty="0"/>
              <a:t>All these separate facilities ultimately would rely on the basic air transport demand forecasts.</a:t>
            </a:r>
          </a:p>
          <a:p>
            <a:pPr algn="just"/>
            <a:r>
              <a:rPr lang="en-US" dirty="0"/>
              <a:t>The quality and accuracy of a forecast are reflective of the tools, data, and methodology adopted in the forecasting process. </a:t>
            </a:r>
          </a:p>
          <a:p>
            <a:pPr algn="just"/>
            <a:r>
              <a:rPr lang="en-US" dirty="0"/>
              <a:t>The logic of assumptions, analytical models used, and accuracy and validity of data all contribute to the quality and accuracy of the forecasts.</a:t>
            </a:r>
          </a:p>
        </p:txBody>
      </p:sp>
    </p:spTree>
    <p:extLst>
      <p:ext uri="{BB962C8B-B14F-4D97-AF65-F5344CB8AC3E}">
        <p14:creationId xmlns:p14="http://schemas.microsoft.com/office/powerpoint/2010/main" val="287154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FA94E3-CA5A-43FE-A360-76E4AF6A8120}"/>
              </a:ext>
            </a:extLst>
          </p:cNvPr>
          <p:cNvSpPr>
            <a:spLocks noGrp="1"/>
          </p:cNvSpPr>
          <p:nvPr>
            <p:ph idx="1"/>
          </p:nvPr>
        </p:nvSpPr>
        <p:spPr>
          <a:xfrm>
            <a:off x="838200" y="680484"/>
            <a:ext cx="10515600" cy="5496479"/>
          </a:xfrm>
        </p:spPr>
        <p:txBody>
          <a:bodyPr>
            <a:normAutofit fontScale="92500" lnSpcReduction="10000"/>
          </a:bodyPr>
          <a:lstStyle/>
          <a:p>
            <a:r>
              <a:rPr lang="en-US" dirty="0"/>
              <a:t>In conducting forecasts of airport demand, the following factors are considered </a:t>
            </a:r>
          </a:p>
          <a:p>
            <a:pPr marL="0" indent="0">
              <a:buNone/>
            </a:pPr>
            <a:r>
              <a:rPr lang="en-US" b="1" dirty="0"/>
              <a:t>1. </a:t>
            </a:r>
            <a:r>
              <a:rPr lang="en-US" dirty="0"/>
              <a:t>Availability of capacity; airports and airspace</a:t>
            </a:r>
            <a:br>
              <a:rPr lang="en-US" dirty="0"/>
            </a:br>
            <a:r>
              <a:rPr lang="en-US" b="1" dirty="0"/>
              <a:t>2. </a:t>
            </a:r>
            <a:r>
              <a:rPr lang="en-US" dirty="0"/>
              <a:t>General economic situation; locally, nationally, and internationally</a:t>
            </a:r>
            <a:br>
              <a:rPr lang="en-US" dirty="0"/>
            </a:br>
            <a:r>
              <a:rPr lang="en-US" b="1" dirty="0"/>
              <a:t>3. </a:t>
            </a:r>
            <a:r>
              <a:rPr lang="en-US" dirty="0"/>
              <a:t>Socioeconomic and demographic variables of the airport region</a:t>
            </a:r>
            <a:br>
              <a:rPr lang="en-US" dirty="0"/>
            </a:br>
            <a:r>
              <a:rPr lang="en-US" b="1" dirty="0"/>
              <a:t>4. </a:t>
            </a:r>
            <a:r>
              <a:rPr lang="en-US" dirty="0"/>
              <a:t>Economic factors directly related to airlines operating at the airport</a:t>
            </a:r>
            <a:br>
              <a:rPr lang="en-US" dirty="0"/>
            </a:br>
            <a:r>
              <a:rPr lang="en-US" b="1" dirty="0"/>
              <a:t>5. </a:t>
            </a:r>
            <a:r>
              <a:rPr lang="en-US" dirty="0"/>
              <a:t>Competition between airlines serving the airport as well as competition between the air and other modes of transport</a:t>
            </a:r>
            <a:br>
              <a:rPr lang="en-US" dirty="0"/>
            </a:br>
            <a:r>
              <a:rPr lang="en-US" b="1" dirty="0"/>
              <a:t>6. </a:t>
            </a:r>
            <a:r>
              <a:rPr lang="en-US" dirty="0"/>
              <a:t>Environmental and political constraints on the air transport system and airline industry</a:t>
            </a:r>
            <a:br>
              <a:rPr lang="en-US" dirty="0"/>
            </a:br>
            <a:r>
              <a:rPr lang="en-US" b="1" dirty="0"/>
              <a:t>7. </a:t>
            </a:r>
            <a:r>
              <a:rPr lang="en-US" dirty="0"/>
              <a:t>Technological advancement in aeronautics, telecommunication, air navigation, and other related fields</a:t>
            </a:r>
            <a:br>
              <a:rPr lang="en-US" dirty="0"/>
            </a:br>
            <a:r>
              <a:rPr lang="en-US" b="1" dirty="0"/>
              <a:t>8. </a:t>
            </a:r>
            <a:r>
              <a:rPr lang="en-US" dirty="0"/>
              <a:t>Overall safety, security, and convenience of air travel</a:t>
            </a:r>
            <a:br>
              <a:rPr lang="en-US" dirty="0"/>
            </a:br>
            <a:br>
              <a:rPr lang="en-US" dirty="0"/>
            </a:br>
            <a:endParaRPr lang="en-US" dirty="0"/>
          </a:p>
        </p:txBody>
      </p:sp>
    </p:spTree>
    <p:extLst>
      <p:ext uri="{BB962C8B-B14F-4D97-AF65-F5344CB8AC3E}">
        <p14:creationId xmlns:p14="http://schemas.microsoft.com/office/powerpoint/2010/main" val="12971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1B19-52D1-477E-89AF-879DDA16A3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0274BB-4B3E-4C20-AF79-AC8F8EF415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A473261-5595-43B4-A475-9DD33AE4EDC1}"/>
              </a:ext>
            </a:extLst>
          </p:cNvPr>
          <p:cNvPicPr>
            <a:picLocks noChangeAspect="1"/>
          </p:cNvPicPr>
          <p:nvPr/>
        </p:nvPicPr>
        <p:blipFill>
          <a:blip r:embed="rId2"/>
          <a:stretch>
            <a:fillRect/>
          </a:stretch>
        </p:blipFill>
        <p:spPr>
          <a:xfrm>
            <a:off x="1198179" y="0"/>
            <a:ext cx="9795641" cy="6858000"/>
          </a:xfrm>
          <a:prstGeom prst="rect">
            <a:avLst/>
          </a:prstGeom>
        </p:spPr>
      </p:pic>
    </p:spTree>
    <p:extLst>
      <p:ext uri="{BB962C8B-B14F-4D97-AF65-F5344CB8AC3E}">
        <p14:creationId xmlns:p14="http://schemas.microsoft.com/office/powerpoint/2010/main" val="21970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004E7-7D03-4996-A773-6B7751C3E0D9}"/>
              </a:ext>
            </a:extLst>
          </p:cNvPr>
          <p:cNvSpPr>
            <a:spLocks noGrp="1"/>
          </p:cNvSpPr>
          <p:nvPr>
            <p:ph type="title"/>
          </p:nvPr>
        </p:nvSpPr>
        <p:spPr>
          <a:xfrm>
            <a:off x="838200" y="-7013"/>
            <a:ext cx="10515600" cy="921414"/>
          </a:xfrm>
        </p:spPr>
        <p:txBody>
          <a:bodyPr/>
          <a:lstStyle/>
          <a:p>
            <a:r>
              <a:rPr lang="en-US" dirty="0"/>
              <a:t>COMPONENTS OF AIR TRANSPORT DEMAND</a:t>
            </a:r>
          </a:p>
        </p:txBody>
      </p:sp>
      <p:sp>
        <p:nvSpPr>
          <p:cNvPr id="3" name="Content Placeholder 2">
            <a:extLst>
              <a:ext uri="{FF2B5EF4-FFF2-40B4-BE49-F238E27FC236}">
                <a16:creationId xmlns:a16="http://schemas.microsoft.com/office/drawing/2014/main" id="{F2C5E8CA-F1E0-49F8-B8A1-FAABC7172349}"/>
              </a:ext>
            </a:extLst>
          </p:cNvPr>
          <p:cNvSpPr>
            <a:spLocks noGrp="1"/>
          </p:cNvSpPr>
          <p:nvPr>
            <p:ph idx="1"/>
          </p:nvPr>
        </p:nvSpPr>
        <p:spPr>
          <a:xfrm>
            <a:off x="74428" y="914401"/>
            <a:ext cx="11929730" cy="5858539"/>
          </a:xfrm>
        </p:spPr>
        <p:txBody>
          <a:bodyPr>
            <a:normAutofit fontScale="92500" lnSpcReduction="10000"/>
          </a:bodyPr>
          <a:lstStyle/>
          <a:p>
            <a:pPr algn="just"/>
            <a:r>
              <a:rPr lang="en-US" dirty="0"/>
              <a:t>On the local and regional levels, the socioeconomic/demographic variables and the shifts and directions the economy takes would play the major role in defining the number of passengers within the region or airport.</a:t>
            </a:r>
          </a:p>
          <a:p>
            <a:pPr algn="just"/>
            <a:r>
              <a:rPr lang="en-US" dirty="0"/>
              <a:t>On the </a:t>
            </a:r>
            <a:r>
              <a:rPr lang="en-US" i="1" dirty="0"/>
              <a:t>national level</a:t>
            </a:r>
            <a:r>
              <a:rPr lang="en-US" dirty="0"/>
              <a:t>, the state of the national economy and the state of the airline industry are the major factors that would dictate aviation demand. </a:t>
            </a:r>
          </a:p>
          <a:p>
            <a:pPr lvl="1" algn="just"/>
            <a:r>
              <a:rPr lang="en-US" dirty="0"/>
              <a:t>Other factors include geographic and demographic distribution of demand, technological advancement in the industry, and perhaps politically sensitive environmental issues.</a:t>
            </a:r>
          </a:p>
          <a:p>
            <a:pPr algn="just"/>
            <a:r>
              <a:rPr lang="en-US" i="1" dirty="0"/>
              <a:t>Internationally</a:t>
            </a:r>
            <a:r>
              <a:rPr lang="en-US" dirty="0"/>
              <a:t>, bilateral agreements, state of global and regional economies, political considerations vis-a-vis hostilities, regional turmoil and internal security, airline`</a:t>
            </a:r>
            <a:br>
              <a:rPr lang="en-US" dirty="0"/>
            </a:br>
            <a:r>
              <a:rPr lang="en-US" dirty="0"/>
              <a:t>globalization, cultural and social ties between nations, and advances in aeronautics,</a:t>
            </a:r>
            <a:br>
              <a:rPr lang="en-US" dirty="0"/>
            </a:br>
            <a:r>
              <a:rPr lang="en-US" dirty="0"/>
              <a:t>telecommunication, navigation, and surveillance technologies all may contribute to the size and kind of international air travel.</a:t>
            </a:r>
          </a:p>
          <a:p>
            <a:pPr algn="just"/>
            <a:r>
              <a:rPr lang="en-US" dirty="0"/>
              <a:t>In terms of components of air travel, the airports and airlines distinguish between</a:t>
            </a:r>
            <a:br>
              <a:rPr lang="en-US" dirty="0"/>
            </a:br>
            <a:r>
              <a:rPr lang="en-US" dirty="0"/>
              <a:t>the originating (origin–destination, or OD) passengers and the connecting passengers.</a:t>
            </a:r>
          </a:p>
          <a:p>
            <a:pPr lvl="1" algn="just"/>
            <a:r>
              <a:rPr lang="en-US" dirty="0"/>
              <a:t>The split of passenger demand between these two basic components of demand may</a:t>
            </a:r>
            <a:br>
              <a:rPr lang="en-US" dirty="0"/>
            </a:br>
            <a:r>
              <a:rPr lang="en-US" dirty="0"/>
              <a:t>impact how the airlines operate, but most importantly how the individual airport facilities are used.</a:t>
            </a:r>
          </a:p>
        </p:txBody>
      </p:sp>
    </p:spTree>
    <p:extLst>
      <p:ext uri="{BB962C8B-B14F-4D97-AF65-F5344CB8AC3E}">
        <p14:creationId xmlns:p14="http://schemas.microsoft.com/office/powerpoint/2010/main" val="17610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76E3-F034-490D-A369-93636B631E2F}"/>
              </a:ext>
            </a:extLst>
          </p:cNvPr>
          <p:cNvSpPr>
            <a:spLocks noGrp="1"/>
          </p:cNvSpPr>
          <p:nvPr>
            <p:ph type="title"/>
          </p:nvPr>
        </p:nvSpPr>
        <p:spPr/>
        <p:txBody>
          <a:bodyPr/>
          <a:lstStyle/>
          <a:p>
            <a:r>
              <a:rPr lang="en-US" dirty="0"/>
              <a:t>FACTORS AFFECTING AIRPORT CAPACITY</a:t>
            </a:r>
          </a:p>
        </p:txBody>
      </p:sp>
      <p:sp>
        <p:nvSpPr>
          <p:cNvPr id="3" name="Content Placeholder 2">
            <a:extLst>
              <a:ext uri="{FF2B5EF4-FFF2-40B4-BE49-F238E27FC236}">
                <a16:creationId xmlns:a16="http://schemas.microsoft.com/office/drawing/2014/main" id="{DF49B664-1633-4AED-B583-41E8D3F907DA}"/>
              </a:ext>
            </a:extLst>
          </p:cNvPr>
          <p:cNvSpPr>
            <a:spLocks noGrp="1"/>
          </p:cNvSpPr>
          <p:nvPr>
            <p:ph idx="1"/>
          </p:nvPr>
        </p:nvSpPr>
        <p:spPr/>
        <p:txBody>
          <a:bodyPr>
            <a:normAutofit lnSpcReduction="10000"/>
          </a:bodyPr>
          <a:lstStyle/>
          <a:p>
            <a:r>
              <a:rPr lang="en-US" b="1" dirty="0"/>
              <a:t>Runway Capacity</a:t>
            </a:r>
          </a:p>
          <a:p>
            <a:pPr lvl="1"/>
            <a:r>
              <a:rPr lang="en-US" dirty="0"/>
              <a:t>small aircraft usually require short runways only, a parallel runway can be utilized</a:t>
            </a:r>
          </a:p>
          <a:p>
            <a:r>
              <a:rPr lang="en-US" b="1" dirty="0"/>
              <a:t>Terminal Capacity</a:t>
            </a:r>
          </a:p>
          <a:p>
            <a:pPr lvl="1"/>
            <a:r>
              <a:rPr lang="en-US" dirty="0"/>
              <a:t>1. Apron requirements</a:t>
            </a:r>
          </a:p>
          <a:p>
            <a:pPr lvl="1"/>
            <a:r>
              <a:rPr lang="en-US" dirty="0"/>
              <a:t>2. Location of airbridges</a:t>
            </a:r>
          </a:p>
          <a:p>
            <a:pPr lvl="1"/>
            <a:r>
              <a:rPr lang="en-US" dirty="0"/>
              <a:t>3. Access to upper decks of wide-bodied aircraft</a:t>
            </a:r>
          </a:p>
          <a:p>
            <a:pPr lvl="1"/>
            <a:r>
              <a:rPr lang="en-US" dirty="0"/>
              <a:t>4. Baggage handling</a:t>
            </a:r>
          </a:p>
          <a:p>
            <a:pPr lvl="1"/>
            <a:r>
              <a:rPr lang="en-US" dirty="0"/>
              <a:t>5. Handling large batches inside the terminal</a:t>
            </a:r>
          </a:p>
          <a:p>
            <a:pPr lvl="1"/>
            <a:r>
              <a:rPr lang="en-US" dirty="0"/>
              <a:t>6. Security</a:t>
            </a:r>
            <a:br>
              <a:rPr lang="en-US" dirty="0"/>
            </a:br>
            <a:endParaRPr lang="en-US" dirty="0"/>
          </a:p>
        </p:txBody>
      </p:sp>
    </p:spTree>
    <p:extLst>
      <p:ext uri="{BB962C8B-B14F-4D97-AF65-F5344CB8AC3E}">
        <p14:creationId xmlns:p14="http://schemas.microsoft.com/office/powerpoint/2010/main" val="1606268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8EC9-E38A-4F0C-87D5-F92F3D1DB35C}"/>
              </a:ext>
            </a:extLst>
          </p:cNvPr>
          <p:cNvSpPr>
            <a:spLocks noGrp="1"/>
          </p:cNvSpPr>
          <p:nvPr>
            <p:ph type="title"/>
          </p:nvPr>
        </p:nvSpPr>
        <p:spPr/>
        <p:txBody>
          <a:bodyPr/>
          <a:lstStyle/>
          <a:p>
            <a:r>
              <a:rPr lang="en-US" dirty="0"/>
              <a:t>ELEMENTS OF AIRPORT MASTER PLAN (As per ICAO Guidelines)</a:t>
            </a:r>
          </a:p>
        </p:txBody>
      </p:sp>
      <p:sp>
        <p:nvSpPr>
          <p:cNvPr id="3" name="Content Placeholder 2">
            <a:extLst>
              <a:ext uri="{FF2B5EF4-FFF2-40B4-BE49-F238E27FC236}">
                <a16:creationId xmlns:a16="http://schemas.microsoft.com/office/drawing/2014/main" id="{E77A0721-08C2-45CF-8A45-C515920CCED4}"/>
              </a:ext>
            </a:extLst>
          </p:cNvPr>
          <p:cNvSpPr>
            <a:spLocks noGrp="1"/>
          </p:cNvSpPr>
          <p:nvPr>
            <p:ph idx="1"/>
          </p:nvPr>
        </p:nvSpPr>
        <p:spPr/>
        <p:txBody>
          <a:bodyPr>
            <a:normAutofit fontScale="92500" lnSpcReduction="20000"/>
          </a:bodyPr>
          <a:lstStyle/>
          <a:p>
            <a:pPr algn="just"/>
            <a:r>
              <a:rPr lang="en-US" b="1" i="1" dirty="0"/>
              <a:t>Preplanning</a:t>
            </a:r>
            <a:r>
              <a:rPr lang="en-US" b="1" dirty="0"/>
              <a:t>. </a:t>
            </a:r>
            <a:r>
              <a:rPr lang="en-US" dirty="0"/>
              <a:t>The preplanning process includes:</a:t>
            </a:r>
          </a:p>
          <a:p>
            <a:pPr algn="just"/>
            <a:r>
              <a:rPr lang="en-US" dirty="0"/>
              <a:t>Initial needs determination based on observed or potential deficiencies in the existing plan or airport</a:t>
            </a:r>
          </a:p>
          <a:p>
            <a:pPr algn="just"/>
            <a:r>
              <a:rPr lang="en-US" dirty="0"/>
              <a:t>The manner of calling for requests for proposals and subsequent consultant selection</a:t>
            </a:r>
          </a:p>
          <a:p>
            <a:pPr algn="just"/>
            <a:r>
              <a:rPr lang="en-US" dirty="0"/>
              <a:t>Development of study design, showing a scope of work that includes goals and objectives, data availability, forecast horizons, environmental considerations, schedules, and deliverables; organization of a formal structure of review committees for coordination and public involvement program; adjustment of the scope of work to </a:t>
            </a:r>
            <a:r>
              <a:rPr lang="en-US"/>
              <a:t>budgetary requirements.</a:t>
            </a:r>
            <a:endParaRPr lang="en-US" dirty="0"/>
          </a:p>
          <a:p>
            <a:pPr algn="just"/>
            <a:r>
              <a:rPr lang="en-US" dirty="0"/>
              <a:t>Negotiation of consultant contract</a:t>
            </a:r>
          </a:p>
          <a:p>
            <a:pPr algn="just"/>
            <a:r>
              <a:rPr lang="en-US" dirty="0"/>
              <a:t>Application for study funding</a:t>
            </a:r>
          </a:p>
        </p:txBody>
      </p:sp>
    </p:spTree>
    <p:extLst>
      <p:ext uri="{BB962C8B-B14F-4D97-AF65-F5344CB8AC3E}">
        <p14:creationId xmlns:p14="http://schemas.microsoft.com/office/powerpoint/2010/main" val="185257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8572D8-680B-4CCB-9FB4-1034E3C2C1FB}"/>
              </a:ext>
            </a:extLst>
          </p:cNvPr>
          <p:cNvSpPr>
            <a:spLocks noGrp="1"/>
          </p:cNvSpPr>
          <p:nvPr>
            <p:ph idx="1"/>
          </p:nvPr>
        </p:nvSpPr>
        <p:spPr>
          <a:xfrm>
            <a:off x="838200" y="691116"/>
            <a:ext cx="10515600" cy="5485847"/>
          </a:xfrm>
        </p:spPr>
        <p:txBody>
          <a:bodyPr>
            <a:normAutofit lnSpcReduction="10000"/>
          </a:bodyPr>
          <a:lstStyle/>
          <a:p>
            <a:r>
              <a:rPr lang="en-US" b="1" i="1" dirty="0"/>
              <a:t>Public Involvement</a:t>
            </a:r>
          </a:p>
          <a:p>
            <a:pPr algn="just"/>
            <a:r>
              <a:rPr lang="en-US" dirty="0"/>
              <a:t>Timing of public involvement that ensures that all major decisions are set before the public at an early stage of the planning process before irreversible decisions are made</a:t>
            </a:r>
          </a:p>
          <a:p>
            <a:pPr algn="just"/>
            <a:r>
              <a:rPr lang="en-US" dirty="0"/>
              <a:t>Appropriate public involvement techniques where appropriate: technical advisory and citizens’ advisory committees, public information meetings, </a:t>
            </a:r>
            <a:r>
              <a:rPr lang="en-US" dirty="0" err="1"/>
              <a:t>smallgroup</a:t>
            </a:r>
            <a:r>
              <a:rPr lang="en-US" dirty="0"/>
              <a:t> meetings and briefings, public awareness campaign, and Stakeholder identification, including potentially users and tenants, groups and individuals within the sponsor’s (airport’s) organization, Nodal agency personnel, resource agencies and governmental units with regulatory or review authority, and other interested groups</a:t>
            </a:r>
          </a:p>
          <a:p>
            <a:pPr algn="just"/>
            <a:r>
              <a:rPr lang="en-US" dirty="0"/>
              <a:t>Identification and Documentation of the key issues and the operation of the public involvement </a:t>
            </a:r>
            <a:r>
              <a:rPr lang="en-US" dirty="0" err="1"/>
              <a:t>progam</a:t>
            </a:r>
            <a:r>
              <a:rPr lang="en-US" dirty="0"/>
              <a:t> itself</a:t>
            </a:r>
          </a:p>
        </p:txBody>
      </p:sp>
    </p:spTree>
    <p:extLst>
      <p:ext uri="{BB962C8B-B14F-4D97-AF65-F5344CB8AC3E}">
        <p14:creationId xmlns:p14="http://schemas.microsoft.com/office/powerpoint/2010/main" val="3045911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1932</Words>
  <Application>Microsoft Office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Module 2 </vt:lpstr>
      <vt:lpstr>Forecasting Air Transport Demand</vt:lpstr>
      <vt:lpstr>PowerPoint Presentation</vt:lpstr>
      <vt:lpstr>PowerPoint Presentation</vt:lpstr>
      <vt:lpstr>PowerPoint Presentation</vt:lpstr>
      <vt:lpstr>COMPONENTS OF AIR TRANSPORT DEMAND</vt:lpstr>
      <vt:lpstr>FACTORS AFFECTING AIRPORT CAPACITY</vt:lpstr>
      <vt:lpstr>ELEMENTS OF AIRPORT MASTER PLAN (As per ICAO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Airport Layout Design</vt:lpstr>
      <vt:lpstr>PowerPoint Presentation</vt:lpstr>
      <vt:lpstr>Data Requirements</vt:lpstr>
      <vt:lpstr>PowerPoint Presentation</vt:lpstr>
      <vt:lpstr>PowerPoint Presentation</vt:lpstr>
      <vt:lpstr>PowerPoint Presentation</vt:lpstr>
      <vt:lpstr>STRUCTURE OF MASTER PLAN REPORT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c:title>
  <dc:creator>Anurodh Khanuja</dc:creator>
  <cp:lastModifiedBy>Anurodh Khanuja</cp:lastModifiedBy>
  <cp:revision>29</cp:revision>
  <dcterms:created xsi:type="dcterms:W3CDTF">2020-02-25T05:01:46Z</dcterms:created>
  <dcterms:modified xsi:type="dcterms:W3CDTF">2020-04-18T07:18:30Z</dcterms:modified>
</cp:coreProperties>
</file>