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0" d="100"/>
          <a:sy n="60" d="100"/>
        </p:scale>
        <p:origin x="81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0B204F-43BE-4C7D-BAD5-373C9E74F9F8}" type="datetimeFigureOut">
              <a:rPr lang="en-US" smtClean="0"/>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6FEBB-0382-444E-AE69-E3F0F3C3644D}" type="slidenum">
              <a:rPr lang="en-US" smtClean="0"/>
              <a:t>‹#›</a:t>
            </a:fld>
            <a:endParaRPr lang="en-US"/>
          </a:p>
        </p:txBody>
      </p:sp>
    </p:spTree>
    <p:extLst>
      <p:ext uri="{BB962C8B-B14F-4D97-AF65-F5344CB8AC3E}">
        <p14:creationId xmlns:p14="http://schemas.microsoft.com/office/powerpoint/2010/main" val="337080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CNS</a:t>
            </a:r>
            <a:r>
              <a:rPr lang="en-US" dirty="0"/>
              <a:t>/</a:t>
            </a:r>
            <a:r>
              <a:rPr lang="en-US" b="1" dirty="0"/>
              <a:t>ATM</a:t>
            </a:r>
            <a:r>
              <a:rPr lang="en-US" dirty="0"/>
              <a:t> stands for Communications, Navigation and Surveillance Systems for Air Traffic Management.</a:t>
            </a:r>
          </a:p>
        </p:txBody>
      </p:sp>
      <p:sp>
        <p:nvSpPr>
          <p:cNvPr id="4" name="Slide Number Placeholder 3"/>
          <p:cNvSpPr>
            <a:spLocks noGrp="1"/>
          </p:cNvSpPr>
          <p:nvPr>
            <p:ph type="sldNum" sz="quarter" idx="5"/>
          </p:nvPr>
        </p:nvSpPr>
        <p:spPr/>
        <p:txBody>
          <a:bodyPr/>
          <a:lstStyle/>
          <a:p>
            <a:fld id="{8D76FEBB-0382-444E-AE69-E3F0F3C3644D}" type="slidenum">
              <a:rPr lang="en-US" smtClean="0"/>
              <a:t>27</a:t>
            </a:fld>
            <a:endParaRPr lang="en-US"/>
          </a:p>
        </p:txBody>
      </p:sp>
    </p:spTree>
    <p:extLst>
      <p:ext uri="{BB962C8B-B14F-4D97-AF65-F5344CB8AC3E}">
        <p14:creationId xmlns:p14="http://schemas.microsoft.com/office/powerpoint/2010/main" val="3228636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A11DD-D7AA-4B83-AD42-CBA593D440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BAE1E1-2F65-4579-B576-7DE22914DC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35D0C0-4287-42BC-B526-C6FAF98CCF99}"/>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5" name="Footer Placeholder 4">
            <a:extLst>
              <a:ext uri="{FF2B5EF4-FFF2-40B4-BE49-F238E27FC236}">
                <a16:creationId xmlns:a16="http://schemas.microsoft.com/office/drawing/2014/main" id="{678C28D2-C0A5-43CE-81D4-806BE43CC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E18F6-99A2-406A-A2AC-A02BF706AD26}"/>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159334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E6AA-99DF-4BF3-B33C-CBA3257FFB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9BB2E8-FA8E-45F5-B928-9008A3C8A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CC7F6-536F-4004-B77A-659400A152D3}"/>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5" name="Footer Placeholder 4">
            <a:extLst>
              <a:ext uri="{FF2B5EF4-FFF2-40B4-BE49-F238E27FC236}">
                <a16:creationId xmlns:a16="http://schemas.microsoft.com/office/drawing/2014/main" id="{11BB9887-478E-4E90-88C4-15322558B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A88F2-E09A-4B76-AD7C-289017F87B32}"/>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58664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FBD5C-4322-4D19-B604-92A3561E18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1B199E-D6C5-4F2D-AFA0-0FAD2608A6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89BCF-41CC-4121-9B56-B53D171DFAFB}"/>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5" name="Footer Placeholder 4">
            <a:extLst>
              <a:ext uri="{FF2B5EF4-FFF2-40B4-BE49-F238E27FC236}">
                <a16:creationId xmlns:a16="http://schemas.microsoft.com/office/drawing/2014/main" id="{C7D21ABA-7726-49C7-916B-185ECFA86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436EE-8AA5-4241-9ADE-69735889F841}"/>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93514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4FE77-BE9E-4BF9-A2B1-C5137E39C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0A9D86-84A9-4F88-AC44-3D5B79AC5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AE8DC-6D9E-4EAD-B0B4-CEDE3F5245EA}"/>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5" name="Footer Placeholder 4">
            <a:extLst>
              <a:ext uri="{FF2B5EF4-FFF2-40B4-BE49-F238E27FC236}">
                <a16:creationId xmlns:a16="http://schemas.microsoft.com/office/drawing/2014/main" id="{36646303-0417-41B9-8C0C-6B9AF99B9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66CE3-9789-465C-8821-506EFA0ECAA1}"/>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342719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7D551-D3DC-482C-AB73-574B007945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7BA63-2FBF-4CC3-8113-3E10C9D49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B6FB17-432A-4A26-AAF2-29B4F4B31998}"/>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5" name="Footer Placeholder 4">
            <a:extLst>
              <a:ext uri="{FF2B5EF4-FFF2-40B4-BE49-F238E27FC236}">
                <a16:creationId xmlns:a16="http://schemas.microsoft.com/office/drawing/2014/main" id="{33E2BB7E-8B5C-4A3F-9D2D-167AF75F3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B4A30-BEBE-495A-8911-71BD16A0B079}"/>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14969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7845-A75C-4D11-BD7E-51517AD8D2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1B07A-0943-4E94-9008-A422189CE0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A08CF1-E60B-4D1D-B8AE-4087EA201F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C14B8C-E4F9-490E-B687-3A6B888BE144}"/>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6" name="Footer Placeholder 5">
            <a:extLst>
              <a:ext uri="{FF2B5EF4-FFF2-40B4-BE49-F238E27FC236}">
                <a16:creationId xmlns:a16="http://schemas.microsoft.com/office/drawing/2014/main" id="{038C3728-553A-4291-A98C-02FEC34B6D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F8B0EC-AC8F-49E0-B14B-E723942948AD}"/>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192705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8B2A-4707-40A2-971B-693B7A7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F6E179-DE38-441F-AEA8-0F4B98546B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25005D-C5FA-4C2F-AF8A-FB8458918C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180358-6B8F-4C19-97E0-9471558DC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1D3D1F-BFA8-4423-BC61-EFFDF62682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009A82-72E8-46DF-92C5-D2FBD2DC0756}"/>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8" name="Footer Placeholder 7">
            <a:extLst>
              <a:ext uri="{FF2B5EF4-FFF2-40B4-BE49-F238E27FC236}">
                <a16:creationId xmlns:a16="http://schemas.microsoft.com/office/drawing/2014/main" id="{CFED8F1B-E44E-4112-BD5E-BE1B728FC4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058529-C80E-4B69-AE89-7B0DC4508696}"/>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310195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8C15-A263-4E86-B051-0D24E880C6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543B89-A5A8-417F-A8E2-48382DEDE412}"/>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4" name="Footer Placeholder 3">
            <a:extLst>
              <a:ext uri="{FF2B5EF4-FFF2-40B4-BE49-F238E27FC236}">
                <a16:creationId xmlns:a16="http://schemas.microsoft.com/office/drawing/2014/main" id="{03F136F8-2551-4B3A-98CE-FCF6F87933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090261-643E-4257-8122-3DB24863344D}"/>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167185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F4F1EE-EB53-46FC-A4D9-BE6D0EE407E7}"/>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3" name="Footer Placeholder 2">
            <a:extLst>
              <a:ext uri="{FF2B5EF4-FFF2-40B4-BE49-F238E27FC236}">
                <a16:creationId xmlns:a16="http://schemas.microsoft.com/office/drawing/2014/main" id="{512A0BF2-7E70-43B4-A5FD-06B0C753EA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8693E8-1F9D-4F88-9FEE-5D5C316CF6CF}"/>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1033271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5DE04-ED6A-4E08-B99E-D6C528ADEA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4A5017-0653-4DD8-833F-86014F7D24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26F1A2-4845-4B89-B7B4-1968FEF8E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E0ED08-8A4C-4478-8CB1-87374452E9B8}"/>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6" name="Footer Placeholder 5">
            <a:extLst>
              <a:ext uri="{FF2B5EF4-FFF2-40B4-BE49-F238E27FC236}">
                <a16:creationId xmlns:a16="http://schemas.microsoft.com/office/drawing/2014/main" id="{B23BBF32-0735-4282-A3DF-1E2DCD6B11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16A949-49E4-4D55-85FA-E7292EE9FCB1}"/>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190861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CBFB6-E127-4565-8A92-EF857EC81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4C2D3D-3D88-47BE-9838-26BA71749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5C558D-3F66-493B-8D02-BEF38EE6A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C62F3-4042-493F-B318-97091E3C133E}"/>
              </a:ext>
            </a:extLst>
          </p:cNvPr>
          <p:cNvSpPr>
            <a:spLocks noGrp="1"/>
          </p:cNvSpPr>
          <p:nvPr>
            <p:ph type="dt" sz="half" idx="10"/>
          </p:nvPr>
        </p:nvSpPr>
        <p:spPr/>
        <p:txBody>
          <a:bodyPr/>
          <a:lstStyle/>
          <a:p>
            <a:fld id="{2B677074-C886-45E6-ACC4-DD99B9DDDDED}" type="datetimeFigureOut">
              <a:rPr lang="en-US" smtClean="0"/>
              <a:t>2/24/2020</a:t>
            </a:fld>
            <a:endParaRPr lang="en-US"/>
          </a:p>
        </p:txBody>
      </p:sp>
      <p:sp>
        <p:nvSpPr>
          <p:cNvPr id="6" name="Footer Placeholder 5">
            <a:extLst>
              <a:ext uri="{FF2B5EF4-FFF2-40B4-BE49-F238E27FC236}">
                <a16:creationId xmlns:a16="http://schemas.microsoft.com/office/drawing/2014/main" id="{A9BB090B-8CB5-41DC-B54A-839C91A7A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12321-E428-485C-A326-11EC7E8B2262}"/>
              </a:ext>
            </a:extLst>
          </p:cNvPr>
          <p:cNvSpPr>
            <a:spLocks noGrp="1"/>
          </p:cNvSpPr>
          <p:nvPr>
            <p:ph type="sldNum" sz="quarter" idx="12"/>
          </p:nvPr>
        </p:nvSpPr>
        <p:spPr/>
        <p:txBody>
          <a:bodyPr/>
          <a:lstStyle/>
          <a:p>
            <a:fld id="{A0D0614E-5E15-421F-BF89-F197CC6BF8CF}" type="slidenum">
              <a:rPr lang="en-US" smtClean="0"/>
              <a:t>‹#›</a:t>
            </a:fld>
            <a:endParaRPr lang="en-US"/>
          </a:p>
        </p:txBody>
      </p:sp>
    </p:spTree>
    <p:extLst>
      <p:ext uri="{BB962C8B-B14F-4D97-AF65-F5344CB8AC3E}">
        <p14:creationId xmlns:p14="http://schemas.microsoft.com/office/powerpoint/2010/main" val="272059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52A9D-6C59-4D46-B9AF-9CBED1676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586F81-F959-45C3-A150-667663E946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F12B7-CB72-4C3D-84D0-C2FD6B3ACA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77074-C886-45E6-ACC4-DD99B9DDDDED}" type="datetimeFigureOut">
              <a:rPr lang="en-US" smtClean="0"/>
              <a:t>2/24/2020</a:t>
            </a:fld>
            <a:endParaRPr lang="en-US"/>
          </a:p>
        </p:txBody>
      </p:sp>
      <p:sp>
        <p:nvSpPr>
          <p:cNvPr id="5" name="Footer Placeholder 4">
            <a:extLst>
              <a:ext uri="{FF2B5EF4-FFF2-40B4-BE49-F238E27FC236}">
                <a16:creationId xmlns:a16="http://schemas.microsoft.com/office/drawing/2014/main" id="{F4FDFF18-1E11-40FD-9278-08564D29B6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727FA1-23E3-4B39-9D28-9BC46F62E7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0614E-5E15-421F-BF89-F197CC6BF8CF}" type="slidenum">
              <a:rPr lang="en-US" smtClean="0"/>
              <a:t>‹#›</a:t>
            </a:fld>
            <a:endParaRPr lang="en-US"/>
          </a:p>
        </p:txBody>
      </p:sp>
    </p:spTree>
    <p:extLst>
      <p:ext uri="{BB962C8B-B14F-4D97-AF65-F5344CB8AC3E}">
        <p14:creationId xmlns:p14="http://schemas.microsoft.com/office/powerpoint/2010/main" val="3253586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E3DD-B4E6-43A9-A869-E0AE4CFABD8E}"/>
              </a:ext>
            </a:extLst>
          </p:cNvPr>
          <p:cNvSpPr>
            <a:spLocks noGrp="1"/>
          </p:cNvSpPr>
          <p:nvPr>
            <p:ph type="ctrTitle"/>
          </p:nvPr>
        </p:nvSpPr>
        <p:spPr/>
        <p:txBody>
          <a:bodyPr/>
          <a:lstStyle/>
          <a:p>
            <a:r>
              <a:rPr lang="en-US" dirty="0"/>
              <a:t>Airport Planning and Development Processes </a:t>
            </a:r>
          </a:p>
        </p:txBody>
      </p:sp>
      <p:sp>
        <p:nvSpPr>
          <p:cNvPr id="3" name="Subtitle 2">
            <a:extLst>
              <a:ext uri="{FF2B5EF4-FFF2-40B4-BE49-F238E27FC236}">
                <a16:creationId xmlns:a16="http://schemas.microsoft.com/office/drawing/2014/main" id="{D7B549FE-D514-4AC6-A552-8EFB26FE93A5}"/>
              </a:ext>
            </a:extLst>
          </p:cNvPr>
          <p:cNvSpPr>
            <a:spLocks noGrp="1"/>
          </p:cNvSpPr>
          <p:nvPr>
            <p:ph type="subTitle" idx="1"/>
          </p:nvPr>
        </p:nvSpPr>
        <p:spPr/>
        <p:txBody>
          <a:bodyPr>
            <a:normAutofit/>
          </a:bodyPr>
          <a:lstStyle/>
          <a:p>
            <a:r>
              <a:rPr lang="en-US" sz="3200" dirty="0"/>
              <a:t>Module 1</a:t>
            </a:r>
          </a:p>
        </p:txBody>
      </p:sp>
    </p:spTree>
    <p:extLst>
      <p:ext uri="{BB962C8B-B14F-4D97-AF65-F5344CB8AC3E}">
        <p14:creationId xmlns:p14="http://schemas.microsoft.com/office/powerpoint/2010/main" val="145936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A62CE-9D05-450E-9AF5-CEA7990AB0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A4653B-F122-4DA9-AEC8-353335B8183D}"/>
              </a:ext>
            </a:extLst>
          </p:cNvPr>
          <p:cNvSpPr>
            <a:spLocks noGrp="1"/>
          </p:cNvSpPr>
          <p:nvPr>
            <p:ph idx="1"/>
          </p:nvPr>
        </p:nvSpPr>
        <p:spPr/>
        <p:txBody>
          <a:bodyPr>
            <a:normAutofit/>
          </a:bodyPr>
          <a:lstStyle/>
          <a:p>
            <a:pPr algn="just"/>
            <a:r>
              <a:rPr lang="en-US" dirty="0"/>
              <a:t>The airport master planning process is multifaceted and brings strategic and tactical planning perspectives to a project—the airport. </a:t>
            </a:r>
          </a:p>
          <a:p>
            <a:pPr algn="just"/>
            <a:r>
              <a:rPr lang="en-US" dirty="0"/>
              <a:t>It is strategic in that the plan is long term vis-a-vis the airport’s ultimate role in the system. </a:t>
            </a:r>
          </a:p>
          <a:p>
            <a:pPr algn="just"/>
            <a:r>
              <a:rPr lang="en-US" dirty="0"/>
              <a:t>It is tactical in that it specifies` short- to medium-term steps the airport is required to take to reach the strategic goals of the aviation and airport system plans. </a:t>
            </a:r>
          </a:p>
          <a:p>
            <a:pPr algn="just"/>
            <a:r>
              <a:rPr lang="en-US" dirty="0"/>
              <a:t>The master plan is, after all, a project-level plan to determine specific development phases the airport is required to undertake to reach its ultimate goal.</a:t>
            </a:r>
          </a:p>
        </p:txBody>
      </p:sp>
    </p:spTree>
    <p:extLst>
      <p:ext uri="{BB962C8B-B14F-4D97-AF65-F5344CB8AC3E}">
        <p14:creationId xmlns:p14="http://schemas.microsoft.com/office/powerpoint/2010/main" val="170237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921C-1413-44E0-8693-829870FEF7F1}"/>
              </a:ext>
            </a:extLst>
          </p:cNvPr>
          <p:cNvSpPr>
            <a:spLocks noGrp="1"/>
          </p:cNvSpPr>
          <p:nvPr>
            <p:ph type="title"/>
          </p:nvPr>
        </p:nvSpPr>
        <p:spPr/>
        <p:txBody>
          <a:bodyPr/>
          <a:lstStyle/>
          <a:p>
            <a:r>
              <a:rPr lang="en-US" dirty="0"/>
              <a:t>Planning Airport System Under Different States of Industry</a:t>
            </a:r>
          </a:p>
        </p:txBody>
      </p:sp>
      <p:sp>
        <p:nvSpPr>
          <p:cNvPr id="3" name="Content Placeholder 2">
            <a:extLst>
              <a:ext uri="{FF2B5EF4-FFF2-40B4-BE49-F238E27FC236}">
                <a16:creationId xmlns:a16="http://schemas.microsoft.com/office/drawing/2014/main" id="{F4BD3185-9A13-42E9-9DF3-1D27157DFA09}"/>
              </a:ext>
            </a:extLst>
          </p:cNvPr>
          <p:cNvSpPr>
            <a:spLocks noGrp="1"/>
          </p:cNvSpPr>
          <p:nvPr>
            <p:ph idx="1"/>
          </p:nvPr>
        </p:nvSpPr>
        <p:spPr/>
        <p:txBody>
          <a:bodyPr>
            <a:normAutofit fontScale="85000" lnSpcReduction="20000"/>
          </a:bodyPr>
          <a:lstStyle/>
          <a:p>
            <a:pPr algn="just"/>
            <a:r>
              <a:rPr lang="en-US" dirty="0"/>
              <a:t>National economic and political landscape, stakeholders’ perceived outlook of the systems, as well as technological changes and advancements in the industry and their collective impacts on the planning process.</a:t>
            </a:r>
          </a:p>
          <a:p>
            <a:pPr algn="just"/>
            <a:r>
              <a:rPr lang="en-US" dirty="0"/>
              <a:t>These scenarios are dependent on government monopoly and laws dictating all activities in the system and an unregulated, deregulated, liberalized environment where all elements in the system play by the rules of the free market economy and promote privatization. </a:t>
            </a:r>
          </a:p>
          <a:p>
            <a:pPr algn="just"/>
            <a:r>
              <a:rPr lang="en-US" dirty="0"/>
              <a:t>The scenarios to be examined include: </a:t>
            </a:r>
          </a:p>
          <a:p>
            <a:pPr marL="0" indent="0" algn="just">
              <a:buNone/>
            </a:pPr>
            <a:r>
              <a:rPr lang="en-US" b="1" dirty="0"/>
              <a:t>1. </a:t>
            </a:r>
            <a:r>
              <a:rPr lang="en-US" dirty="0"/>
              <a:t>Government-regulated monopoly</a:t>
            </a:r>
          </a:p>
          <a:p>
            <a:pPr marL="0" indent="0" algn="just">
              <a:buNone/>
            </a:pPr>
            <a:r>
              <a:rPr lang="en-US" b="1" dirty="0"/>
              <a:t>2. </a:t>
            </a:r>
            <a:r>
              <a:rPr lang="en-US" dirty="0"/>
              <a:t>Deregulated free market</a:t>
            </a:r>
          </a:p>
          <a:p>
            <a:pPr marL="0" indent="0" algn="just">
              <a:buNone/>
            </a:pPr>
            <a:r>
              <a:rPr lang="en-US" b="1" dirty="0"/>
              <a:t>3. </a:t>
            </a:r>
            <a:r>
              <a:rPr lang="en-US" dirty="0"/>
              <a:t>Public–private partnership (PPP)</a:t>
            </a:r>
          </a:p>
          <a:p>
            <a:pPr marL="0" indent="0" algn="just">
              <a:buNone/>
            </a:pPr>
            <a:r>
              <a:rPr lang="en-US" b="1" dirty="0"/>
              <a:t>4. </a:t>
            </a:r>
            <a:r>
              <a:rPr lang="en-US" dirty="0"/>
              <a:t>Global partnership with foreign enterprise</a:t>
            </a:r>
          </a:p>
        </p:txBody>
      </p:sp>
    </p:spTree>
    <p:extLst>
      <p:ext uri="{BB962C8B-B14F-4D97-AF65-F5344CB8AC3E}">
        <p14:creationId xmlns:p14="http://schemas.microsoft.com/office/powerpoint/2010/main" val="153591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7168-3B2B-4F30-A8E4-568D1FCAA48A}"/>
              </a:ext>
            </a:extLst>
          </p:cNvPr>
          <p:cNvSpPr>
            <a:spLocks noGrp="1"/>
          </p:cNvSpPr>
          <p:nvPr>
            <p:ph type="title"/>
          </p:nvPr>
        </p:nvSpPr>
        <p:spPr/>
        <p:txBody>
          <a:bodyPr/>
          <a:lstStyle/>
          <a:p>
            <a:r>
              <a:rPr lang="en-US" dirty="0"/>
              <a:t>Government-Regulated Monopoly</a:t>
            </a:r>
          </a:p>
        </p:txBody>
      </p:sp>
      <p:sp>
        <p:nvSpPr>
          <p:cNvPr id="3" name="Content Placeholder 2">
            <a:extLst>
              <a:ext uri="{FF2B5EF4-FFF2-40B4-BE49-F238E27FC236}">
                <a16:creationId xmlns:a16="http://schemas.microsoft.com/office/drawing/2014/main" id="{B892AE55-88BF-49EA-9F7A-819A278B8EE4}"/>
              </a:ext>
            </a:extLst>
          </p:cNvPr>
          <p:cNvSpPr>
            <a:spLocks noGrp="1"/>
          </p:cNvSpPr>
          <p:nvPr>
            <p:ph idx="1"/>
          </p:nvPr>
        </p:nvSpPr>
        <p:spPr/>
        <p:txBody>
          <a:bodyPr>
            <a:normAutofit/>
          </a:bodyPr>
          <a:lstStyle/>
          <a:p>
            <a:r>
              <a:rPr lang="en-US" dirty="0"/>
              <a:t>Lack of innovation and development of new ideas or new technology</a:t>
            </a:r>
          </a:p>
          <a:p>
            <a:r>
              <a:rPr lang="en-US" dirty="0"/>
              <a:t>Lack of risk taking by civil servants with no motivation to enter into courses of action with uncertain outcomes</a:t>
            </a:r>
          </a:p>
          <a:p>
            <a:r>
              <a:rPr lang="en-US" dirty="0"/>
              <a:t>A career structure for professionals which bases advancement on length of service and not performance</a:t>
            </a:r>
          </a:p>
          <a:p>
            <a:r>
              <a:rPr lang="en-US" dirty="0"/>
              <a:t>Inadequate response to the needs of clients or customers, that is, the airlines or passengers</a:t>
            </a:r>
            <a:br>
              <a:rPr lang="en-US" dirty="0"/>
            </a:br>
            <a:br>
              <a:rPr lang="en-US" dirty="0"/>
            </a:br>
            <a:endParaRPr lang="en-US" dirty="0"/>
          </a:p>
        </p:txBody>
      </p:sp>
    </p:spTree>
    <p:extLst>
      <p:ext uri="{BB962C8B-B14F-4D97-AF65-F5344CB8AC3E}">
        <p14:creationId xmlns:p14="http://schemas.microsoft.com/office/powerpoint/2010/main" val="427704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D789BC-8D9D-425F-90D1-9E72C985FC02}"/>
              </a:ext>
            </a:extLst>
          </p:cNvPr>
          <p:cNvSpPr>
            <a:spLocks noGrp="1"/>
          </p:cNvSpPr>
          <p:nvPr>
            <p:ph idx="1"/>
          </p:nvPr>
        </p:nvSpPr>
        <p:spPr>
          <a:xfrm>
            <a:off x="838200" y="1531087"/>
            <a:ext cx="10515600" cy="4645875"/>
          </a:xfrm>
        </p:spPr>
        <p:txBody>
          <a:bodyPr>
            <a:normAutofit fontScale="92500" lnSpcReduction="10000"/>
          </a:bodyPr>
          <a:lstStyle/>
          <a:p>
            <a:pPr marL="0" indent="0">
              <a:buNone/>
            </a:pPr>
            <a:r>
              <a:rPr lang="en-US" b="1" dirty="0"/>
              <a:t>Government regulations on the air transport industry resulted in:</a:t>
            </a:r>
          </a:p>
          <a:p>
            <a:r>
              <a:rPr lang="en-US" dirty="0"/>
              <a:t>Limited access to medium to small markets and communities.</a:t>
            </a:r>
          </a:p>
          <a:p>
            <a:r>
              <a:rPr lang="en-US" dirty="0"/>
              <a:t>Airline competition was minimal and had no impact on entering new markets or on airfares that were preset by government</a:t>
            </a:r>
          </a:p>
          <a:p>
            <a:r>
              <a:rPr lang="en-US" dirty="0"/>
              <a:t>Most air transportation activity was concentrated in the primary airports, </a:t>
            </a:r>
          </a:p>
          <a:p>
            <a:r>
              <a:rPr lang="en-US" dirty="0"/>
              <a:t>The existence of “international gateways” where international flights served few airports</a:t>
            </a:r>
            <a:br>
              <a:rPr lang="en-US" dirty="0"/>
            </a:b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391648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A732-15E0-41CF-AC00-9C0D60CBA65B}"/>
              </a:ext>
            </a:extLst>
          </p:cNvPr>
          <p:cNvSpPr>
            <a:spLocks noGrp="1"/>
          </p:cNvSpPr>
          <p:nvPr>
            <p:ph type="title"/>
          </p:nvPr>
        </p:nvSpPr>
        <p:spPr/>
        <p:txBody>
          <a:bodyPr/>
          <a:lstStyle/>
          <a:p>
            <a:r>
              <a:rPr lang="en-US" dirty="0"/>
              <a:t>Deregulated free market	</a:t>
            </a:r>
          </a:p>
        </p:txBody>
      </p:sp>
      <p:sp>
        <p:nvSpPr>
          <p:cNvPr id="3" name="Content Placeholder 2">
            <a:extLst>
              <a:ext uri="{FF2B5EF4-FFF2-40B4-BE49-F238E27FC236}">
                <a16:creationId xmlns:a16="http://schemas.microsoft.com/office/drawing/2014/main" id="{7C4DFD81-EACB-4EBB-88CC-9CC50956C962}"/>
              </a:ext>
            </a:extLst>
          </p:cNvPr>
          <p:cNvSpPr>
            <a:spLocks noGrp="1"/>
          </p:cNvSpPr>
          <p:nvPr>
            <p:ph idx="1"/>
          </p:nvPr>
        </p:nvSpPr>
        <p:spPr/>
        <p:txBody>
          <a:bodyPr>
            <a:normAutofit lnSpcReduction="10000"/>
          </a:bodyPr>
          <a:lstStyle/>
          <a:p>
            <a:pPr marL="0" indent="0">
              <a:buNone/>
            </a:pPr>
            <a:r>
              <a:rPr lang="en-US" b="1" dirty="0"/>
              <a:t>The free market approach was considered by its proponents to have several overall advantages:</a:t>
            </a:r>
          </a:p>
          <a:p>
            <a:r>
              <a:rPr lang="en-US" dirty="0"/>
              <a:t>Access to finance in the normal commercial financial markets</a:t>
            </a:r>
          </a:p>
          <a:p>
            <a:r>
              <a:rPr lang="en-US" dirty="0"/>
              <a:t>Introduction of competition, bringing lowest costs to passengers and maximum service levels</a:t>
            </a:r>
          </a:p>
          <a:p>
            <a:r>
              <a:rPr lang="en-US" dirty="0"/>
              <a:t>A market-driven approach, with management objectives responsive to passenger consumerism.</a:t>
            </a:r>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1606288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90A9D4-77C3-487C-A989-1BAECA4A20A6}"/>
              </a:ext>
            </a:extLst>
          </p:cNvPr>
          <p:cNvSpPr>
            <a:spLocks noGrp="1"/>
          </p:cNvSpPr>
          <p:nvPr>
            <p:ph idx="1"/>
          </p:nvPr>
        </p:nvSpPr>
        <p:spPr>
          <a:xfrm>
            <a:off x="838200" y="627321"/>
            <a:ext cx="10515600" cy="5571460"/>
          </a:xfrm>
        </p:spPr>
        <p:txBody>
          <a:bodyPr>
            <a:normAutofit fontScale="77500" lnSpcReduction="20000"/>
          </a:bodyPr>
          <a:lstStyle/>
          <a:p>
            <a:pPr marL="0" indent="0" algn="just">
              <a:buNone/>
            </a:pPr>
            <a:r>
              <a:rPr lang="en-US" b="1" dirty="0"/>
              <a:t>Opponents of airline deregulation presented a number of potential problems:</a:t>
            </a:r>
          </a:p>
          <a:p>
            <a:pPr algn="just"/>
            <a:r>
              <a:rPr lang="en-US" dirty="0"/>
              <a:t>Airlines have no long-term commitment to either routes or airports, which brings an inherent instability to the system.</a:t>
            </a:r>
          </a:p>
          <a:p>
            <a:pPr algn="just"/>
            <a:r>
              <a:rPr lang="en-US" dirty="0"/>
              <a:t>The system can be subject to very large changes in transport supply, in terms of airline provision, at very short notice.</a:t>
            </a:r>
          </a:p>
          <a:p>
            <a:pPr algn="just"/>
            <a:r>
              <a:rPr lang="en-US" dirty="0"/>
              <a:t>There has been a tendency toward the development of a few very large mega carriers rather than many smaller and highly competitive operations. </a:t>
            </a:r>
          </a:p>
          <a:p>
            <a:pPr algn="just"/>
            <a:r>
              <a:rPr lang="en-US" dirty="0"/>
              <a:t>Small carriers have found themselves subject to predatory competition.</a:t>
            </a:r>
          </a:p>
          <a:p>
            <a:pPr algn="just"/>
            <a:r>
              <a:rPr lang="en-US" dirty="0"/>
              <a:t>Most airports are small corporate and financial entities in comparison with airlines. They find themselves subject to great pressure to conform to the airlines’ requirements.</a:t>
            </a:r>
          </a:p>
          <a:p>
            <a:pPr algn="just"/>
            <a:r>
              <a:rPr lang="en-US" dirty="0"/>
              <a:t>Airports which are entirely privatized can have goals which are not aviation</a:t>
            </a:r>
            <a:br>
              <a:rPr lang="en-US" dirty="0"/>
            </a:br>
            <a:r>
              <a:rPr lang="en-US" dirty="0"/>
              <a:t>oriented and which, furthermore, may conflict directly with aviation needs.</a:t>
            </a:r>
          </a:p>
          <a:p>
            <a:pPr algn="just"/>
            <a:r>
              <a:rPr lang="en-US" dirty="0"/>
              <a:t>The transfer of the airport public authority to private ownership entails the</a:t>
            </a:r>
            <a:br>
              <a:rPr lang="en-US" dirty="0"/>
            </a:br>
            <a:r>
              <a:rPr lang="en-US" dirty="0"/>
              <a:t>transfer of large amounts of sunk public capital and assets, the value of which on the open market is almost impossible to assess correctly. </a:t>
            </a:r>
          </a:p>
          <a:p>
            <a:pPr algn="just"/>
            <a:r>
              <a:rPr lang="en-US" dirty="0"/>
              <a:t>The private entities are prime targets for asset stripping, takeovers, and non-aviation-oriented management.</a:t>
            </a:r>
          </a:p>
        </p:txBody>
      </p:sp>
    </p:spTree>
    <p:extLst>
      <p:ext uri="{BB962C8B-B14F-4D97-AF65-F5344CB8AC3E}">
        <p14:creationId xmlns:p14="http://schemas.microsoft.com/office/powerpoint/2010/main" val="3657639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7C96E-B0D9-481A-8C2E-3333EAF9935A}"/>
              </a:ext>
            </a:extLst>
          </p:cNvPr>
          <p:cNvSpPr>
            <a:spLocks noGrp="1"/>
          </p:cNvSpPr>
          <p:nvPr>
            <p:ph type="title"/>
          </p:nvPr>
        </p:nvSpPr>
        <p:spPr/>
        <p:txBody>
          <a:bodyPr/>
          <a:lstStyle/>
          <a:p>
            <a:r>
              <a:rPr lang="en-US" dirty="0"/>
              <a:t>Airline Hubs and Deregulation</a:t>
            </a:r>
          </a:p>
        </p:txBody>
      </p:sp>
      <p:sp>
        <p:nvSpPr>
          <p:cNvPr id="3" name="Content Placeholder 2">
            <a:extLst>
              <a:ext uri="{FF2B5EF4-FFF2-40B4-BE49-F238E27FC236}">
                <a16:creationId xmlns:a16="http://schemas.microsoft.com/office/drawing/2014/main" id="{233CAC2D-96BB-4169-9B1D-230D079392A1}"/>
              </a:ext>
            </a:extLst>
          </p:cNvPr>
          <p:cNvSpPr>
            <a:spLocks noGrp="1"/>
          </p:cNvSpPr>
          <p:nvPr>
            <p:ph idx="1"/>
          </p:nvPr>
        </p:nvSpPr>
        <p:spPr/>
        <p:txBody>
          <a:bodyPr>
            <a:normAutofit fontScale="92500" lnSpcReduction="10000"/>
          </a:bodyPr>
          <a:lstStyle/>
          <a:p>
            <a:pPr algn="just"/>
            <a:r>
              <a:rPr lang="en-US" b="1" dirty="0"/>
              <a:t>The benefits to all of airlines that adopted </a:t>
            </a:r>
            <a:r>
              <a:rPr lang="en-US" b="1" dirty="0" err="1"/>
              <a:t>hubbing</a:t>
            </a:r>
            <a:r>
              <a:rPr lang="en-US" b="1" dirty="0"/>
              <a:t> include:</a:t>
            </a:r>
          </a:p>
          <a:p>
            <a:pPr algn="just"/>
            <a:r>
              <a:rPr lang="en-US" dirty="0"/>
              <a:t>Air access benefits to the residents of hub cities, which are usually the larger metropolitan areas and business centers. </a:t>
            </a:r>
          </a:p>
          <a:p>
            <a:pPr algn="just"/>
            <a:r>
              <a:rPr lang="en-US" dirty="0"/>
              <a:t>Enhanced international service to the hubs and to the many airports serving as their spokes, bypassing traditional international gateways.</a:t>
            </a:r>
          </a:p>
          <a:p>
            <a:pPr algn="just"/>
            <a:r>
              <a:rPr lang="en-US" dirty="0"/>
              <a:t>Enhanced domestic service to small cities that as spokes to the airline hubs provided far improved service over the previous point-to-point system.</a:t>
            </a:r>
          </a:p>
          <a:p>
            <a:pPr algn="just"/>
            <a:r>
              <a:rPr lang="en-US" dirty="0"/>
              <a:t>Competition between hubs (actually between airlines) would bring greater benefits to smaller communities through a wider choice of carriers, more service frequency with convenient connections, and perhaps more reasonable airfares.</a:t>
            </a:r>
          </a:p>
        </p:txBody>
      </p:sp>
    </p:spTree>
    <p:extLst>
      <p:ext uri="{BB962C8B-B14F-4D97-AF65-F5344CB8AC3E}">
        <p14:creationId xmlns:p14="http://schemas.microsoft.com/office/powerpoint/2010/main" val="593654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26571-0F31-465B-A251-EBDD9C32BD2F}"/>
              </a:ext>
            </a:extLst>
          </p:cNvPr>
          <p:cNvSpPr>
            <a:spLocks noGrp="1"/>
          </p:cNvSpPr>
          <p:nvPr>
            <p:ph type="title"/>
          </p:nvPr>
        </p:nvSpPr>
        <p:spPr/>
        <p:txBody>
          <a:bodyPr/>
          <a:lstStyle/>
          <a:p>
            <a:r>
              <a:rPr lang="en-US" dirty="0"/>
              <a:t>AIR TRANSPORT PLANNING IN INDIA</a:t>
            </a:r>
          </a:p>
        </p:txBody>
      </p:sp>
      <p:sp>
        <p:nvSpPr>
          <p:cNvPr id="3" name="Content Placeholder 2">
            <a:extLst>
              <a:ext uri="{FF2B5EF4-FFF2-40B4-BE49-F238E27FC236}">
                <a16:creationId xmlns:a16="http://schemas.microsoft.com/office/drawing/2014/main" id="{2D50A2CB-709A-4623-B85D-4C74A14EEA4C}"/>
              </a:ext>
            </a:extLst>
          </p:cNvPr>
          <p:cNvSpPr>
            <a:spLocks noGrp="1"/>
          </p:cNvSpPr>
          <p:nvPr>
            <p:ph idx="1"/>
          </p:nvPr>
        </p:nvSpPr>
        <p:spPr>
          <a:xfrm>
            <a:off x="838200" y="1825625"/>
            <a:ext cx="10515600" cy="4830356"/>
          </a:xfrm>
        </p:spPr>
        <p:txBody>
          <a:bodyPr>
            <a:normAutofit fontScale="92500" lnSpcReduction="20000"/>
          </a:bodyPr>
          <a:lstStyle/>
          <a:p>
            <a:pPr algn="just"/>
            <a:r>
              <a:rPr lang="en-US" b="1" dirty="0"/>
              <a:t>EXTERNAL FACTORS</a:t>
            </a:r>
          </a:p>
          <a:p>
            <a:pPr algn="just"/>
            <a:r>
              <a:rPr lang="en-US" dirty="0"/>
              <a:t>International prices of ATF, is the single most important factor that affects the cost of air operations.</a:t>
            </a:r>
          </a:p>
          <a:p>
            <a:pPr algn="just"/>
            <a:r>
              <a:rPr lang="en-US" dirty="0"/>
              <a:t>Marketing and pricing policies of Indian Oil Companies too have a snowballing effect on costs.</a:t>
            </a:r>
          </a:p>
          <a:p>
            <a:pPr algn="just"/>
            <a:r>
              <a:rPr lang="en-US" dirty="0"/>
              <a:t>Global health issues</a:t>
            </a:r>
          </a:p>
          <a:p>
            <a:pPr algn="just"/>
            <a:r>
              <a:rPr lang="en-US" dirty="0"/>
              <a:t>As environmental factors assume global importance, laws and policies related to environment protection would play an increasing role in Civil Aviation operations affecting both airlines as well as airports</a:t>
            </a:r>
          </a:p>
          <a:p>
            <a:pPr algn="just"/>
            <a:r>
              <a:rPr lang="en-US" dirty="0"/>
              <a:t>Growth of alternative modes of transport also affects the overall health of the sector. </a:t>
            </a:r>
          </a:p>
          <a:p>
            <a:pPr algn="just"/>
            <a:r>
              <a:rPr lang="en-US" dirty="0"/>
              <a:t>Development of new technologies has a tremendous effect on Aviation specially in the field of Air Traffic Management, Meteorology, Ticketing etc. </a:t>
            </a:r>
          </a:p>
        </p:txBody>
      </p:sp>
    </p:spTree>
    <p:extLst>
      <p:ext uri="{BB962C8B-B14F-4D97-AF65-F5344CB8AC3E}">
        <p14:creationId xmlns:p14="http://schemas.microsoft.com/office/powerpoint/2010/main" val="3975634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358A0-AE16-4341-9296-6BCA0430E97B}"/>
              </a:ext>
            </a:extLst>
          </p:cNvPr>
          <p:cNvSpPr>
            <a:spLocks noGrp="1"/>
          </p:cNvSpPr>
          <p:nvPr>
            <p:ph idx="1"/>
          </p:nvPr>
        </p:nvSpPr>
        <p:spPr>
          <a:xfrm>
            <a:off x="838200" y="680484"/>
            <a:ext cx="10515600" cy="5496479"/>
          </a:xfrm>
        </p:spPr>
        <p:txBody>
          <a:bodyPr>
            <a:normAutofit fontScale="92500"/>
          </a:bodyPr>
          <a:lstStyle/>
          <a:p>
            <a:pPr algn="just"/>
            <a:r>
              <a:rPr lang="en-US" b="1" dirty="0"/>
              <a:t>EXTERNAL FACTORS</a:t>
            </a:r>
          </a:p>
          <a:p>
            <a:pPr algn="just"/>
            <a:r>
              <a:rPr lang="en-US" dirty="0"/>
              <a:t>The performance of the sector also depends upon tax policies of the Government like service tax </a:t>
            </a:r>
            <a:r>
              <a:rPr lang="en-US" dirty="0" err="1"/>
              <a:t>etc</a:t>
            </a:r>
            <a:r>
              <a:rPr lang="en-US" dirty="0"/>
              <a:t> on passengers and flying schools and imposition/exemption of customs duty on import of aircrafts and spares.</a:t>
            </a:r>
            <a:endParaRPr lang="en-US" b="1" dirty="0"/>
          </a:p>
          <a:p>
            <a:pPr algn="just"/>
            <a:r>
              <a:rPr lang="en-US" dirty="0"/>
              <a:t>FDI Policy of the Government is a major determinant in the growth of the sector.</a:t>
            </a:r>
          </a:p>
          <a:p>
            <a:pPr algn="just"/>
            <a:r>
              <a:rPr lang="en-US" dirty="0"/>
              <a:t>Land Acquisition and Rehabilitation Policies of the Government of India as well as State Governments radically affects the growth of infrastructure facilities specially airports.</a:t>
            </a:r>
          </a:p>
          <a:p>
            <a:pPr algn="just"/>
            <a:r>
              <a:rPr lang="en-US" dirty="0"/>
              <a:t>Policies of the Ministry of </a:t>
            </a:r>
            <a:r>
              <a:rPr lang="en-US" dirty="0" err="1"/>
              <a:t>Defence</a:t>
            </a:r>
            <a:r>
              <a:rPr lang="en-US" dirty="0"/>
              <a:t> in sharing Air Space and Aerodromes are a critical factor in Indian Aviation.</a:t>
            </a:r>
          </a:p>
          <a:p>
            <a:pPr algn="just"/>
            <a:r>
              <a:rPr lang="en-US" dirty="0"/>
              <a:t>Promotion of India as a tourist destination will impact the international passenger traffic to India.</a:t>
            </a:r>
          </a:p>
        </p:txBody>
      </p:sp>
    </p:spTree>
    <p:extLst>
      <p:ext uri="{BB962C8B-B14F-4D97-AF65-F5344CB8AC3E}">
        <p14:creationId xmlns:p14="http://schemas.microsoft.com/office/powerpoint/2010/main" val="2061631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7ADF1-91C8-4666-9E29-06B5A4E73C16}"/>
              </a:ext>
            </a:extLst>
          </p:cNvPr>
          <p:cNvSpPr>
            <a:spLocks noGrp="1"/>
          </p:cNvSpPr>
          <p:nvPr>
            <p:ph idx="1"/>
          </p:nvPr>
        </p:nvSpPr>
        <p:spPr>
          <a:xfrm>
            <a:off x="838200" y="733647"/>
            <a:ext cx="10515600" cy="5443316"/>
          </a:xfrm>
        </p:spPr>
        <p:txBody>
          <a:bodyPr>
            <a:normAutofit/>
          </a:bodyPr>
          <a:lstStyle/>
          <a:p>
            <a:pPr algn="just"/>
            <a:r>
              <a:rPr lang="en-US" b="1" dirty="0"/>
              <a:t>INTERNAL FACTORS</a:t>
            </a:r>
          </a:p>
          <a:p>
            <a:pPr algn="just"/>
            <a:r>
              <a:rPr lang="en-US" dirty="0"/>
              <a:t>The manifesto of the government and the strategic priorities at the time</a:t>
            </a:r>
          </a:p>
          <a:p>
            <a:pPr algn="just"/>
            <a:r>
              <a:rPr lang="en-US" dirty="0"/>
              <a:t>Availability of budgets in line with the strategic plans</a:t>
            </a:r>
          </a:p>
          <a:p>
            <a:pPr algn="just"/>
            <a:r>
              <a:rPr lang="en-US" dirty="0" err="1"/>
              <a:t>Organisational</a:t>
            </a:r>
            <a:r>
              <a:rPr lang="en-US" dirty="0"/>
              <a:t> culture and availability of skilled personnel</a:t>
            </a:r>
          </a:p>
          <a:p>
            <a:pPr algn="just"/>
            <a:r>
              <a:rPr lang="en-US" dirty="0"/>
              <a:t>Rigid and slow recruitment processes</a:t>
            </a:r>
          </a:p>
          <a:p>
            <a:pPr algn="just"/>
            <a:r>
              <a:rPr lang="en-US" dirty="0"/>
              <a:t>Acceptance and deployment of automation is lower than desired</a:t>
            </a:r>
          </a:p>
          <a:p>
            <a:pPr algn="just"/>
            <a:r>
              <a:rPr lang="en-US" dirty="0" err="1"/>
              <a:t>Organisational</a:t>
            </a:r>
            <a:r>
              <a:rPr lang="en-US" dirty="0"/>
              <a:t> procedures have not been reviewed for a long</a:t>
            </a:r>
            <a:br>
              <a:rPr lang="en-US" dirty="0"/>
            </a:br>
            <a:r>
              <a:rPr lang="en-US" dirty="0"/>
              <a:t>period of time</a:t>
            </a:r>
          </a:p>
        </p:txBody>
      </p:sp>
    </p:spTree>
    <p:extLst>
      <p:ext uri="{BB962C8B-B14F-4D97-AF65-F5344CB8AC3E}">
        <p14:creationId xmlns:p14="http://schemas.microsoft.com/office/powerpoint/2010/main" val="351412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369D-8ABC-4D14-9381-C81A0FA16140}"/>
              </a:ext>
            </a:extLst>
          </p:cNvPr>
          <p:cNvSpPr>
            <a:spLocks noGrp="1"/>
          </p:cNvSpPr>
          <p:nvPr>
            <p:ph type="title"/>
          </p:nvPr>
        </p:nvSpPr>
        <p:spPr/>
        <p:txBody>
          <a:bodyPr/>
          <a:lstStyle/>
          <a:p>
            <a:r>
              <a:rPr lang="en-US" dirty="0"/>
              <a:t>Airport Planning</a:t>
            </a:r>
          </a:p>
        </p:txBody>
      </p:sp>
      <p:sp>
        <p:nvSpPr>
          <p:cNvPr id="3" name="Content Placeholder 2">
            <a:extLst>
              <a:ext uri="{FF2B5EF4-FFF2-40B4-BE49-F238E27FC236}">
                <a16:creationId xmlns:a16="http://schemas.microsoft.com/office/drawing/2014/main" id="{0DD7346D-1F9F-4BD1-A44A-CECAA293CFE6}"/>
              </a:ext>
            </a:extLst>
          </p:cNvPr>
          <p:cNvSpPr>
            <a:spLocks noGrp="1"/>
          </p:cNvSpPr>
          <p:nvPr>
            <p:ph idx="1"/>
          </p:nvPr>
        </p:nvSpPr>
        <p:spPr/>
        <p:txBody>
          <a:bodyPr>
            <a:normAutofit/>
          </a:bodyPr>
          <a:lstStyle/>
          <a:p>
            <a:r>
              <a:rPr lang="en-US" dirty="0"/>
              <a:t>The airport is one node in a larger system. </a:t>
            </a:r>
          </a:p>
          <a:p>
            <a:r>
              <a:rPr lang="en-US" dirty="0"/>
              <a:t>The planning of the airport has to carefully consider its role, function, and interaction within the entire system. </a:t>
            </a:r>
          </a:p>
          <a:p>
            <a:r>
              <a:rPr lang="en-US" dirty="0"/>
              <a:t>Neglecting to do so will adversely impact its future development. </a:t>
            </a:r>
          </a:p>
          <a:p>
            <a:r>
              <a:rPr lang="en-US" dirty="0"/>
              <a:t>It is therefore important to understand the relationship between the airports within the system, their planning, and ways to harmonize the planning of the airport within its system and with the larger aviation</a:t>
            </a:r>
            <a:br>
              <a:rPr lang="en-US" dirty="0"/>
            </a:br>
            <a:r>
              <a:rPr lang="en-US" dirty="0"/>
              <a:t>system and other interacting systems.</a:t>
            </a:r>
            <a:br>
              <a:rPr lang="en-US" dirty="0"/>
            </a:br>
            <a:br>
              <a:rPr lang="en-US" dirty="0"/>
            </a:br>
            <a:endParaRPr lang="en-US" dirty="0"/>
          </a:p>
        </p:txBody>
      </p:sp>
    </p:spTree>
    <p:extLst>
      <p:ext uri="{BB962C8B-B14F-4D97-AF65-F5344CB8AC3E}">
        <p14:creationId xmlns:p14="http://schemas.microsoft.com/office/powerpoint/2010/main" val="2407158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C25C-C941-4394-A2AC-B76D8D1A2002}"/>
              </a:ext>
            </a:extLst>
          </p:cNvPr>
          <p:cNvSpPr>
            <a:spLocks noGrp="1"/>
          </p:cNvSpPr>
          <p:nvPr>
            <p:ph type="title"/>
          </p:nvPr>
        </p:nvSpPr>
        <p:spPr/>
        <p:txBody>
          <a:bodyPr/>
          <a:lstStyle/>
          <a:p>
            <a:r>
              <a:rPr lang="en-US" dirty="0"/>
              <a:t>STAKE HOLDERS AND THEIR INTERESTS</a:t>
            </a:r>
          </a:p>
        </p:txBody>
      </p:sp>
      <p:sp>
        <p:nvSpPr>
          <p:cNvPr id="3" name="Content Placeholder 2">
            <a:extLst>
              <a:ext uri="{FF2B5EF4-FFF2-40B4-BE49-F238E27FC236}">
                <a16:creationId xmlns:a16="http://schemas.microsoft.com/office/drawing/2014/main" id="{67AC464C-D15C-48A1-8E56-B24DF32E120E}"/>
              </a:ext>
            </a:extLst>
          </p:cNvPr>
          <p:cNvSpPr>
            <a:spLocks noGrp="1"/>
          </p:cNvSpPr>
          <p:nvPr>
            <p:ph idx="1"/>
          </p:nvPr>
        </p:nvSpPr>
        <p:spPr/>
        <p:txBody>
          <a:bodyPr>
            <a:normAutofit fontScale="92500" lnSpcReduction="20000"/>
          </a:bodyPr>
          <a:lstStyle/>
          <a:p>
            <a:pPr algn="just"/>
            <a:r>
              <a:rPr lang="en-US" dirty="0"/>
              <a:t>Stakeholders ranging from passengers to vendors of high and strategic technologies. </a:t>
            </a:r>
          </a:p>
          <a:p>
            <a:pPr algn="just"/>
            <a:r>
              <a:rPr lang="en-US" dirty="0"/>
              <a:t>The most important stake holder in the sector is the </a:t>
            </a:r>
            <a:r>
              <a:rPr lang="en-US" b="1" dirty="0"/>
              <a:t>common passenger, </a:t>
            </a:r>
            <a:r>
              <a:rPr lang="en-US" dirty="0"/>
              <a:t>needs affordable, comfortable and safe travel with a decent quality of customer services.</a:t>
            </a:r>
          </a:p>
          <a:p>
            <a:pPr algn="just"/>
            <a:r>
              <a:rPr lang="en-US" b="1" dirty="0"/>
              <a:t>Pilots, crew members and technicians </a:t>
            </a:r>
            <a:r>
              <a:rPr lang="en-US" dirty="0"/>
              <a:t>constitute the backbone</a:t>
            </a:r>
            <a:br>
              <a:rPr lang="en-US" dirty="0"/>
            </a:br>
            <a:r>
              <a:rPr lang="en-US" dirty="0"/>
              <a:t>of civil aviation. We need to ensure continued training and adoption of high standards of safety in operations in order to support this group.</a:t>
            </a:r>
          </a:p>
          <a:p>
            <a:pPr algn="just"/>
            <a:r>
              <a:rPr lang="en-US" b="1" dirty="0"/>
              <a:t>Airline Operators, both SOP as well as NSOP, </a:t>
            </a:r>
            <a:r>
              <a:rPr lang="en-US" dirty="0"/>
              <a:t>are the basic service providers and hence the growth and performance of the sector is substantially dependent upon them. Their expectation is to operate in a liberal laissez-faire environment where fair competition is allowed to thrive with minimal Govt. Controls.</a:t>
            </a:r>
          </a:p>
        </p:txBody>
      </p:sp>
    </p:spTree>
    <p:extLst>
      <p:ext uri="{BB962C8B-B14F-4D97-AF65-F5344CB8AC3E}">
        <p14:creationId xmlns:p14="http://schemas.microsoft.com/office/powerpoint/2010/main" val="3446236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0C7F2-6DAA-49FC-A766-0FBA11C7CCBE}"/>
              </a:ext>
            </a:extLst>
          </p:cNvPr>
          <p:cNvSpPr>
            <a:spLocks noGrp="1"/>
          </p:cNvSpPr>
          <p:nvPr>
            <p:ph idx="1"/>
          </p:nvPr>
        </p:nvSpPr>
        <p:spPr>
          <a:xfrm>
            <a:off x="838200" y="723014"/>
            <a:ext cx="10515600" cy="5453949"/>
          </a:xfrm>
        </p:spPr>
        <p:txBody>
          <a:bodyPr>
            <a:normAutofit fontScale="70000" lnSpcReduction="20000"/>
          </a:bodyPr>
          <a:lstStyle/>
          <a:p>
            <a:r>
              <a:rPr lang="en-US" b="1" dirty="0"/>
              <a:t>Airport operators </a:t>
            </a:r>
            <a:r>
              <a:rPr lang="en-US" dirty="0"/>
              <a:t>and managers of aviation infrastructure are critical in the growth of the sector. Their interest is in ensuring the safety, security and commercial viability of the airports that they operate.</a:t>
            </a:r>
          </a:p>
          <a:p>
            <a:r>
              <a:rPr lang="en-US" b="1" dirty="0" err="1"/>
              <a:t>Defence</a:t>
            </a:r>
            <a:r>
              <a:rPr lang="en-US" b="1" dirty="0"/>
              <a:t> Ministry </a:t>
            </a:r>
            <a:r>
              <a:rPr lang="en-US" dirty="0"/>
              <a:t>in an important stake holder as it manages a large number of airports in the country which are also used for civilian operations. </a:t>
            </a:r>
          </a:p>
          <a:p>
            <a:r>
              <a:rPr lang="en-US" dirty="0"/>
              <a:t>The Ministry also shares a large part of the Indian air space and hence determines the scale of civil operations. </a:t>
            </a:r>
          </a:p>
          <a:p>
            <a:r>
              <a:rPr lang="en-US" dirty="0"/>
              <a:t>We are required to maintain the primacy and priority of military needs in terms of use of airspace, infrastructure and operating procedures followed.</a:t>
            </a:r>
          </a:p>
          <a:p>
            <a:r>
              <a:rPr lang="en-US" b="1" dirty="0"/>
              <a:t>Ministry of Environment </a:t>
            </a:r>
            <a:r>
              <a:rPr lang="en-US" dirty="0"/>
              <a:t>is an important player because Civil Aviation has a significant effect on environment through noise and effluents. </a:t>
            </a:r>
          </a:p>
          <a:p>
            <a:r>
              <a:rPr lang="en-US" b="1" dirty="0"/>
              <a:t>Regulatory Service Providers </a:t>
            </a:r>
            <a:r>
              <a:rPr lang="en-US" dirty="0"/>
              <a:t>like the CISF  </a:t>
            </a:r>
          </a:p>
          <a:p>
            <a:r>
              <a:rPr lang="en-US" dirty="0"/>
              <a:t>The </a:t>
            </a:r>
            <a:r>
              <a:rPr lang="en-US" b="1" dirty="0"/>
              <a:t>Ministry of Home </a:t>
            </a:r>
            <a:r>
              <a:rPr lang="en-US" dirty="0"/>
              <a:t>has a vital role to play in civil aviation due to security reasons. They also provide vital intelligence inputs to handle security issues.</a:t>
            </a:r>
          </a:p>
          <a:p>
            <a:r>
              <a:rPr lang="en-US" b="1" dirty="0"/>
              <a:t>MRO - </a:t>
            </a:r>
            <a:r>
              <a:rPr lang="en-US" dirty="0"/>
              <a:t>Their needs relate to R&amp;D, easy import of technology and availability of trained human resource.</a:t>
            </a:r>
          </a:p>
          <a:p>
            <a:r>
              <a:rPr lang="en-US" b="1" dirty="0"/>
              <a:t>Training Schools</a:t>
            </a:r>
          </a:p>
          <a:p>
            <a:r>
              <a:rPr lang="en-US" dirty="0"/>
              <a:t>Civil aviation operations depend heavily on efficient ground handling. The </a:t>
            </a:r>
            <a:r>
              <a:rPr lang="en-US" b="1" dirty="0"/>
              <a:t>ground handling agencies </a:t>
            </a:r>
            <a:r>
              <a:rPr lang="en-US" dirty="0"/>
              <a:t>thus are a significant player in the system.</a:t>
            </a:r>
          </a:p>
        </p:txBody>
      </p:sp>
    </p:spTree>
    <p:extLst>
      <p:ext uri="{BB962C8B-B14F-4D97-AF65-F5344CB8AC3E}">
        <p14:creationId xmlns:p14="http://schemas.microsoft.com/office/powerpoint/2010/main" val="2688093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C0FA8C-8F84-415C-BC93-048D1640F8C9}"/>
              </a:ext>
            </a:extLst>
          </p:cNvPr>
          <p:cNvSpPr>
            <a:spLocks noGrp="1"/>
          </p:cNvSpPr>
          <p:nvPr>
            <p:ph idx="1"/>
          </p:nvPr>
        </p:nvSpPr>
        <p:spPr>
          <a:xfrm>
            <a:off x="838200" y="691116"/>
            <a:ext cx="10515600" cy="5485847"/>
          </a:xfrm>
        </p:spPr>
        <p:txBody>
          <a:bodyPr>
            <a:normAutofit fontScale="85000" lnSpcReduction="20000"/>
          </a:bodyPr>
          <a:lstStyle/>
          <a:p>
            <a:pPr algn="just"/>
            <a:r>
              <a:rPr lang="en-US" b="1" dirty="0"/>
              <a:t>Oil Marketing Companies </a:t>
            </a:r>
          </a:p>
          <a:p>
            <a:pPr algn="just"/>
            <a:r>
              <a:rPr lang="en-US" b="1" dirty="0"/>
              <a:t>Ministries of Finance</a:t>
            </a:r>
          </a:p>
          <a:p>
            <a:pPr algn="just"/>
            <a:r>
              <a:rPr lang="en-US" b="1" dirty="0"/>
              <a:t>Ministry of Urban Development and Municipal Agencies </a:t>
            </a:r>
            <a:r>
              <a:rPr lang="en-US" dirty="0"/>
              <a:t>provide the approach infrastructure to airports.</a:t>
            </a:r>
          </a:p>
          <a:p>
            <a:pPr lvl="1" algn="just"/>
            <a:r>
              <a:rPr lang="en-US" dirty="0"/>
              <a:t>They control the access to the services and hence are a major contributory factor in the growth of the sector. They also control the growth of habitations near airports and the implementation of building regulations which effect air movements.</a:t>
            </a:r>
          </a:p>
          <a:p>
            <a:pPr algn="just"/>
            <a:r>
              <a:rPr lang="en-US" dirty="0"/>
              <a:t>The </a:t>
            </a:r>
            <a:r>
              <a:rPr lang="en-US" b="1" dirty="0"/>
              <a:t>Air Traffic Controllers </a:t>
            </a:r>
            <a:r>
              <a:rPr lang="en-US" dirty="0"/>
              <a:t>who manage the air traffic are important both for optimal </a:t>
            </a:r>
            <a:r>
              <a:rPr lang="en-US" dirty="0" err="1"/>
              <a:t>utilisation</a:t>
            </a:r>
            <a:r>
              <a:rPr lang="en-US" dirty="0"/>
              <a:t> of air space as well as safety of operations. </a:t>
            </a:r>
          </a:p>
          <a:p>
            <a:pPr algn="just"/>
            <a:r>
              <a:rPr lang="en-US" dirty="0"/>
              <a:t>The </a:t>
            </a:r>
            <a:r>
              <a:rPr lang="en-US" b="1" dirty="0"/>
              <a:t>Ministry of Science and Technology </a:t>
            </a:r>
            <a:r>
              <a:rPr lang="en-US" dirty="0"/>
              <a:t>is in the process of developing a 70-90 seater civilian aircraft capable of 1000-2000 km flying. </a:t>
            </a:r>
          </a:p>
          <a:p>
            <a:pPr algn="just"/>
            <a:r>
              <a:rPr lang="en-US" b="1" dirty="0"/>
              <a:t> Ministry of Communication </a:t>
            </a:r>
            <a:r>
              <a:rPr lang="en-US" dirty="0"/>
              <a:t>who conduct wireless examinations for Indian pilots are an important stake holder, they also provide wireless connectivity which is critical to air traffic management.</a:t>
            </a:r>
          </a:p>
          <a:p>
            <a:pPr algn="just"/>
            <a:r>
              <a:rPr lang="en-US" b="1" dirty="0"/>
              <a:t>Manufacturers of Aircrafts and engines </a:t>
            </a:r>
            <a:r>
              <a:rPr lang="en-US" dirty="0"/>
              <a:t>provide the basic hardware of the industry. They provide direction and pace through their marketing strategies and development of technology. They are impacted by taxation issues prevalent at the time.</a:t>
            </a:r>
          </a:p>
        </p:txBody>
      </p:sp>
    </p:spTree>
    <p:extLst>
      <p:ext uri="{BB962C8B-B14F-4D97-AF65-F5344CB8AC3E}">
        <p14:creationId xmlns:p14="http://schemas.microsoft.com/office/powerpoint/2010/main" val="1457430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050C-46AF-44F6-AA75-7AD115E48A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B4C0C4-2655-42A0-BC8C-F62BF59F0FE3}"/>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6996ED6A-9886-4B31-B450-E57010E3EF95}"/>
              </a:ext>
            </a:extLst>
          </p:cNvPr>
          <p:cNvPicPr>
            <a:picLocks noChangeAspect="1"/>
          </p:cNvPicPr>
          <p:nvPr/>
        </p:nvPicPr>
        <p:blipFill>
          <a:blip r:embed="rId2"/>
          <a:stretch>
            <a:fillRect/>
          </a:stretch>
        </p:blipFill>
        <p:spPr>
          <a:xfrm>
            <a:off x="347662" y="114300"/>
            <a:ext cx="11496675" cy="6629400"/>
          </a:xfrm>
          <a:prstGeom prst="rect">
            <a:avLst/>
          </a:prstGeom>
        </p:spPr>
      </p:pic>
    </p:spTree>
    <p:extLst>
      <p:ext uri="{BB962C8B-B14F-4D97-AF65-F5344CB8AC3E}">
        <p14:creationId xmlns:p14="http://schemas.microsoft.com/office/powerpoint/2010/main" val="4279984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27E3-F39F-4274-B0D5-665154238444}"/>
              </a:ext>
            </a:extLst>
          </p:cNvPr>
          <p:cNvSpPr>
            <a:spLocks noGrp="1"/>
          </p:cNvSpPr>
          <p:nvPr>
            <p:ph type="title"/>
          </p:nvPr>
        </p:nvSpPr>
        <p:spPr/>
        <p:txBody>
          <a:bodyPr/>
          <a:lstStyle/>
          <a:p>
            <a:r>
              <a:rPr lang="en-US" dirty="0"/>
              <a:t>Five forces Analysis</a:t>
            </a:r>
          </a:p>
        </p:txBody>
      </p:sp>
      <p:pic>
        <p:nvPicPr>
          <p:cNvPr id="5" name="Content Placeholder 4">
            <a:extLst>
              <a:ext uri="{FF2B5EF4-FFF2-40B4-BE49-F238E27FC236}">
                <a16:creationId xmlns:a16="http://schemas.microsoft.com/office/drawing/2014/main" id="{8F5B7AF0-D412-4AF7-A565-AAFEDC0D6D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7172" y="1303936"/>
            <a:ext cx="9760688" cy="5486353"/>
          </a:xfrm>
        </p:spPr>
      </p:pic>
    </p:spTree>
    <p:extLst>
      <p:ext uri="{BB962C8B-B14F-4D97-AF65-F5344CB8AC3E}">
        <p14:creationId xmlns:p14="http://schemas.microsoft.com/office/powerpoint/2010/main" val="1377067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079D-6C69-4D85-AC17-7E2EE00AF60F}"/>
              </a:ext>
            </a:extLst>
          </p:cNvPr>
          <p:cNvSpPr>
            <a:spLocks noGrp="1"/>
          </p:cNvSpPr>
          <p:nvPr>
            <p:ph type="title"/>
          </p:nvPr>
        </p:nvSpPr>
        <p:spPr/>
        <p:txBody>
          <a:bodyPr/>
          <a:lstStyle/>
          <a:p>
            <a:r>
              <a:rPr lang="en-US" dirty="0"/>
              <a:t>CONNECTIVITY</a:t>
            </a:r>
          </a:p>
        </p:txBody>
      </p:sp>
      <p:sp>
        <p:nvSpPr>
          <p:cNvPr id="3" name="Content Placeholder 2">
            <a:extLst>
              <a:ext uri="{FF2B5EF4-FFF2-40B4-BE49-F238E27FC236}">
                <a16:creationId xmlns:a16="http://schemas.microsoft.com/office/drawing/2014/main" id="{DB8EF508-15A3-4C6C-B53A-07C3422B7F67}"/>
              </a:ext>
            </a:extLst>
          </p:cNvPr>
          <p:cNvSpPr>
            <a:spLocks noGrp="1"/>
          </p:cNvSpPr>
          <p:nvPr>
            <p:ph idx="1"/>
          </p:nvPr>
        </p:nvSpPr>
        <p:spPr/>
        <p:txBody>
          <a:bodyPr>
            <a:normAutofit/>
          </a:bodyPr>
          <a:lstStyle/>
          <a:p>
            <a:pPr algn="just"/>
            <a:r>
              <a:rPr lang="en-US" dirty="0"/>
              <a:t>Connecting un-served and under-served areas – through increase of airport infrastructure</a:t>
            </a:r>
          </a:p>
          <a:p>
            <a:pPr algn="just"/>
            <a:r>
              <a:rPr lang="en-US" dirty="0"/>
              <a:t>Last mail connectivity – by creating a mechanism to integrate the</a:t>
            </a:r>
            <a:br>
              <a:rPr lang="en-US" dirty="0"/>
            </a:br>
            <a:r>
              <a:rPr lang="en-US" dirty="0"/>
              <a:t>larger airports with smaller airports in the region</a:t>
            </a:r>
          </a:p>
          <a:p>
            <a:pPr algn="just"/>
            <a:r>
              <a:rPr lang="en-US" dirty="0"/>
              <a:t>Cost of travel - the Government would develop suitable regulatory mechanisms to prevent predatory/ excessive charging and oligopolistic practices.</a:t>
            </a:r>
          </a:p>
          <a:p>
            <a:pPr algn="just"/>
            <a:r>
              <a:rPr lang="en-US" dirty="0"/>
              <a:t>Create the right infrastructure for the rapid growth of helicopter operations.</a:t>
            </a:r>
          </a:p>
        </p:txBody>
      </p:sp>
    </p:spTree>
    <p:extLst>
      <p:ext uri="{BB962C8B-B14F-4D97-AF65-F5344CB8AC3E}">
        <p14:creationId xmlns:p14="http://schemas.microsoft.com/office/powerpoint/2010/main" val="2237570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36DC-26E7-4296-999D-4D97C204DD04}"/>
              </a:ext>
            </a:extLst>
          </p:cNvPr>
          <p:cNvSpPr>
            <a:spLocks noGrp="1"/>
          </p:cNvSpPr>
          <p:nvPr>
            <p:ph type="title"/>
          </p:nvPr>
        </p:nvSpPr>
        <p:spPr>
          <a:xfrm>
            <a:off x="838200" y="1"/>
            <a:ext cx="10515600" cy="1031358"/>
          </a:xfrm>
        </p:spPr>
        <p:txBody>
          <a:bodyPr/>
          <a:lstStyle/>
          <a:p>
            <a:r>
              <a:rPr lang="en-US" dirty="0"/>
              <a:t>AVIATION INFRASTRUCTURE</a:t>
            </a:r>
          </a:p>
        </p:txBody>
      </p:sp>
      <p:sp>
        <p:nvSpPr>
          <p:cNvPr id="3" name="Content Placeholder 2">
            <a:extLst>
              <a:ext uri="{FF2B5EF4-FFF2-40B4-BE49-F238E27FC236}">
                <a16:creationId xmlns:a16="http://schemas.microsoft.com/office/drawing/2014/main" id="{D12169E3-72D2-4FFC-BCED-679ADDFCB91A}"/>
              </a:ext>
            </a:extLst>
          </p:cNvPr>
          <p:cNvSpPr>
            <a:spLocks noGrp="1"/>
          </p:cNvSpPr>
          <p:nvPr>
            <p:ph idx="1"/>
          </p:nvPr>
        </p:nvSpPr>
        <p:spPr>
          <a:xfrm>
            <a:off x="838200" y="1414130"/>
            <a:ext cx="10515600" cy="5252484"/>
          </a:xfrm>
        </p:spPr>
        <p:txBody>
          <a:bodyPr>
            <a:normAutofit fontScale="85000" lnSpcReduction="20000"/>
          </a:bodyPr>
          <a:lstStyle/>
          <a:p>
            <a:r>
              <a:rPr lang="en-US" b="1" dirty="0"/>
              <a:t>AIRPORTS</a:t>
            </a:r>
          </a:p>
          <a:p>
            <a:pPr algn="just"/>
            <a:r>
              <a:rPr lang="en-US" dirty="0"/>
              <a:t>Development of Airports would be guided by the following principles:</a:t>
            </a:r>
          </a:p>
          <a:p>
            <a:pPr algn="just"/>
            <a:r>
              <a:rPr lang="en-US" dirty="0"/>
              <a:t>District level airport with population less than 2 lacs should have the facility to cater for aircraft having seating capacity of 30 seats, Aerodrome reference code – “2B”</a:t>
            </a:r>
          </a:p>
          <a:p>
            <a:pPr algn="just"/>
            <a:r>
              <a:rPr lang="en-US" dirty="0"/>
              <a:t>Tourist/pilgrimage </a:t>
            </a:r>
            <a:r>
              <a:rPr lang="en-US" dirty="0" err="1"/>
              <a:t>centres</a:t>
            </a:r>
            <a:r>
              <a:rPr lang="en-US" dirty="0"/>
              <a:t> should have the facility to cater for aircraft having seating capacity 30 to 80 seats, Aerodrome reference code –“3C”</a:t>
            </a:r>
          </a:p>
          <a:p>
            <a:pPr algn="just"/>
            <a:r>
              <a:rPr lang="en-US" dirty="0"/>
              <a:t>State Capital Airport should have the facility to cater for aircraft having seating capacity 80 to 200 passengers, Aerodrome reference code – “4C”</a:t>
            </a:r>
          </a:p>
          <a:p>
            <a:pPr algn="just"/>
            <a:r>
              <a:rPr lang="en-US" dirty="0"/>
              <a:t>Non-metro international airports should have the</a:t>
            </a:r>
            <a:br>
              <a:rPr lang="en-US" dirty="0"/>
            </a:br>
            <a:r>
              <a:rPr lang="en-US" dirty="0"/>
              <a:t>facility to cater for aircraft having seating capacity 250 &amp; above, Aerodrome reference code – “4E”</a:t>
            </a:r>
          </a:p>
          <a:p>
            <a:pPr algn="just"/>
            <a:r>
              <a:rPr lang="en-US" dirty="0"/>
              <a:t>Special requirement of air connectivity to NE region, J&amp;K, A&amp;N islands, Lakshadweep islands as socioeconomic commitment.</a:t>
            </a:r>
          </a:p>
          <a:p>
            <a:pPr algn="just"/>
            <a:r>
              <a:rPr lang="en-US" dirty="0"/>
              <a:t>Development of heliports for air connectivity through helicopter services in remote areas in J&amp;K, M.P, </a:t>
            </a:r>
            <a:r>
              <a:rPr lang="en-US" dirty="0" err="1"/>
              <a:t>Chattisgarh</a:t>
            </a:r>
            <a:r>
              <a:rPr lang="en-US" dirty="0"/>
              <a:t>, Orissa, A.P, Gujarat etc.</a:t>
            </a:r>
          </a:p>
          <a:p>
            <a:pPr algn="just"/>
            <a:endParaRPr lang="en-US" dirty="0"/>
          </a:p>
          <a:p>
            <a:pPr algn="just"/>
            <a:endParaRPr lang="en-US" dirty="0"/>
          </a:p>
        </p:txBody>
      </p:sp>
    </p:spTree>
    <p:extLst>
      <p:ext uri="{BB962C8B-B14F-4D97-AF65-F5344CB8AC3E}">
        <p14:creationId xmlns:p14="http://schemas.microsoft.com/office/powerpoint/2010/main" val="1390488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3CAB-D1DD-4915-AC96-B05FB2B2203A}"/>
              </a:ext>
            </a:extLst>
          </p:cNvPr>
          <p:cNvSpPr>
            <a:spLocks noGrp="1"/>
          </p:cNvSpPr>
          <p:nvPr>
            <p:ph type="title"/>
          </p:nvPr>
        </p:nvSpPr>
        <p:spPr/>
        <p:txBody>
          <a:bodyPr/>
          <a:lstStyle/>
          <a:p>
            <a:r>
              <a:rPr lang="en-US" dirty="0"/>
              <a:t>Airport Development models</a:t>
            </a:r>
          </a:p>
        </p:txBody>
      </p:sp>
      <p:sp>
        <p:nvSpPr>
          <p:cNvPr id="3" name="Content Placeholder 2">
            <a:extLst>
              <a:ext uri="{FF2B5EF4-FFF2-40B4-BE49-F238E27FC236}">
                <a16:creationId xmlns:a16="http://schemas.microsoft.com/office/drawing/2014/main" id="{F8772AEC-E72A-4A70-8346-84551045CA6E}"/>
              </a:ext>
            </a:extLst>
          </p:cNvPr>
          <p:cNvSpPr>
            <a:spLocks noGrp="1"/>
          </p:cNvSpPr>
          <p:nvPr>
            <p:ph idx="1"/>
          </p:nvPr>
        </p:nvSpPr>
        <p:spPr>
          <a:xfrm>
            <a:off x="838200" y="1573619"/>
            <a:ext cx="10515600" cy="4625162"/>
          </a:xfrm>
        </p:spPr>
        <p:txBody>
          <a:bodyPr>
            <a:normAutofit/>
          </a:bodyPr>
          <a:lstStyle/>
          <a:p>
            <a:r>
              <a:rPr lang="en-US" dirty="0"/>
              <a:t>By AAI</a:t>
            </a:r>
          </a:p>
          <a:p>
            <a:r>
              <a:rPr lang="en-US" dirty="0"/>
              <a:t>By Central Government/ State Government/ NEC</a:t>
            </a:r>
          </a:p>
          <a:p>
            <a:r>
              <a:rPr lang="en-US" dirty="0"/>
              <a:t>By Public Private Partnership (PPP) model</a:t>
            </a:r>
          </a:p>
          <a:p>
            <a:pPr lvl="1"/>
            <a:r>
              <a:rPr lang="en-US" dirty="0"/>
              <a:t>AAI/ Operator to be permitted to utilize the land on city side, to earn</a:t>
            </a:r>
            <a:br>
              <a:rPr lang="en-US" dirty="0"/>
            </a:br>
            <a:r>
              <a:rPr lang="en-US" dirty="0"/>
              <a:t>revenue as well as to permit levy of ADF/ UDF</a:t>
            </a:r>
          </a:p>
          <a:p>
            <a:pPr lvl="1"/>
            <a:r>
              <a:rPr lang="en-US" dirty="0"/>
              <a:t>All Non operational AAI or state Govt airports and All Greenfield airports can be developed through PPP model and BOOT scheme.</a:t>
            </a:r>
          </a:p>
          <a:p>
            <a:pPr lvl="1"/>
            <a:r>
              <a:rPr lang="en-US" dirty="0"/>
              <a:t>The development includes terminal building, airside as well as city side</a:t>
            </a:r>
          </a:p>
          <a:p>
            <a:pPr lvl="1"/>
            <a:r>
              <a:rPr lang="en-US" dirty="0"/>
              <a:t>To bridge the viability gap, private consortium/ investor be permitted to utilize the excess land on city side to earn revenue as well as to levy UDF/ADF</a:t>
            </a:r>
          </a:p>
          <a:p>
            <a:pPr lvl="1"/>
            <a:r>
              <a:rPr lang="en-US" dirty="0"/>
              <a:t>CNS/ ATM facilities to be provided by AAI</a:t>
            </a:r>
          </a:p>
        </p:txBody>
      </p:sp>
    </p:spTree>
    <p:extLst>
      <p:ext uri="{BB962C8B-B14F-4D97-AF65-F5344CB8AC3E}">
        <p14:creationId xmlns:p14="http://schemas.microsoft.com/office/powerpoint/2010/main" val="3183658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E3DDE-2ED6-4CA6-9BC5-0A59EEBF73C5}"/>
              </a:ext>
            </a:extLst>
          </p:cNvPr>
          <p:cNvSpPr>
            <a:spLocks noGrp="1"/>
          </p:cNvSpPr>
          <p:nvPr>
            <p:ph type="title"/>
          </p:nvPr>
        </p:nvSpPr>
        <p:spPr>
          <a:xfrm>
            <a:off x="838200" y="0"/>
            <a:ext cx="10515600" cy="836354"/>
          </a:xfrm>
        </p:spPr>
        <p:txBody>
          <a:bodyPr/>
          <a:lstStyle/>
          <a:p>
            <a:r>
              <a:rPr lang="en-US" dirty="0"/>
              <a:t>Constraints Faced</a:t>
            </a:r>
          </a:p>
        </p:txBody>
      </p:sp>
      <p:sp>
        <p:nvSpPr>
          <p:cNvPr id="3" name="Content Placeholder 2">
            <a:extLst>
              <a:ext uri="{FF2B5EF4-FFF2-40B4-BE49-F238E27FC236}">
                <a16:creationId xmlns:a16="http://schemas.microsoft.com/office/drawing/2014/main" id="{B90B3541-94E6-488A-B896-B55F355F75B9}"/>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49873AC6-B343-499C-B117-CB14161B9D8D}"/>
              </a:ext>
            </a:extLst>
          </p:cNvPr>
          <p:cNvGraphicFramePr>
            <a:graphicFrameLocks noGrp="1"/>
          </p:cNvGraphicFramePr>
          <p:nvPr>
            <p:extLst>
              <p:ext uri="{D42A27DB-BD31-4B8C-83A1-F6EECF244321}">
                <p14:modId xmlns:p14="http://schemas.microsoft.com/office/powerpoint/2010/main" val="1141084237"/>
              </p:ext>
            </p:extLst>
          </p:nvPr>
        </p:nvGraphicFramePr>
        <p:xfrm>
          <a:off x="838200" y="836354"/>
          <a:ext cx="10089117" cy="5852160"/>
        </p:xfrm>
        <a:graphic>
          <a:graphicData uri="http://schemas.openxmlformats.org/drawingml/2006/table">
            <a:tbl>
              <a:tblPr firstRow="1" bandRow="1">
                <a:tableStyleId>{5C22544A-7EE6-4342-B048-85BDC9FD1C3A}</a:tableStyleId>
              </a:tblPr>
              <a:tblGrid>
                <a:gridCol w="1022498">
                  <a:extLst>
                    <a:ext uri="{9D8B030D-6E8A-4147-A177-3AD203B41FA5}">
                      <a16:colId xmlns:a16="http://schemas.microsoft.com/office/drawing/2014/main" val="314388085"/>
                    </a:ext>
                  </a:extLst>
                </a:gridCol>
                <a:gridCol w="4313865">
                  <a:extLst>
                    <a:ext uri="{9D8B030D-6E8A-4147-A177-3AD203B41FA5}">
                      <a16:colId xmlns:a16="http://schemas.microsoft.com/office/drawing/2014/main" val="165545599"/>
                    </a:ext>
                  </a:extLst>
                </a:gridCol>
                <a:gridCol w="4752754">
                  <a:extLst>
                    <a:ext uri="{9D8B030D-6E8A-4147-A177-3AD203B41FA5}">
                      <a16:colId xmlns:a16="http://schemas.microsoft.com/office/drawing/2014/main" val="1435699538"/>
                    </a:ext>
                  </a:extLst>
                </a:gridCol>
              </a:tblGrid>
              <a:tr h="336787">
                <a:tc>
                  <a:txBody>
                    <a:bodyPr/>
                    <a:lstStyle/>
                    <a:p>
                      <a:r>
                        <a:rPr lang="en-US" dirty="0"/>
                        <a:t>Project stage</a:t>
                      </a:r>
                    </a:p>
                  </a:txBody>
                  <a:tcPr/>
                </a:tc>
                <a:tc>
                  <a:txBody>
                    <a:bodyPr/>
                    <a:lstStyle/>
                    <a:p>
                      <a:r>
                        <a:rPr lang="en-US" dirty="0"/>
                        <a:t>Challenges</a:t>
                      </a:r>
                    </a:p>
                  </a:txBody>
                  <a:tcPr/>
                </a:tc>
                <a:tc>
                  <a:txBody>
                    <a:bodyPr/>
                    <a:lstStyle/>
                    <a:p>
                      <a:r>
                        <a:rPr lang="en-US" dirty="0"/>
                        <a:t>Description</a:t>
                      </a:r>
                    </a:p>
                  </a:txBody>
                  <a:tcPr/>
                </a:tc>
                <a:extLst>
                  <a:ext uri="{0D108BD9-81ED-4DB2-BD59-A6C34878D82A}">
                    <a16:rowId xmlns:a16="http://schemas.microsoft.com/office/drawing/2014/main" val="603899270"/>
                  </a:ext>
                </a:extLst>
              </a:tr>
              <a:tr h="1328695">
                <a:tc>
                  <a:txBody>
                    <a:bodyPr/>
                    <a:lstStyle/>
                    <a:p>
                      <a:r>
                        <a:rPr lang="en-US" dirty="0"/>
                        <a:t>Planning</a:t>
                      </a:r>
                    </a:p>
                  </a:txBody>
                  <a:tcPr/>
                </a:tc>
                <a:tc>
                  <a:txBody>
                    <a:bodyPr/>
                    <a:lstStyle/>
                    <a:p>
                      <a:r>
                        <a:rPr lang="en-US" dirty="0"/>
                        <a:t>Financial Attractiveness of airports in Tier II/III towns</a:t>
                      </a:r>
                    </a:p>
                  </a:txBody>
                  <a:tcPr/>
                </a:tc>
                <a:tc>
                  <a:txBody>
                    <a:bodyPr/>
                    <a:lstStyle/>
                    <a:p>
                      <a:pPr marL="285750" indent="-285750">
                        <a:buFont typeface="Arial" panose="020B0604020202020204" pitchFamily="34" charset="0"/>
                        <a:buChar char="•"/>
                      </a:pPr>
                      <a:r>
                        <a:rPr lang="en-US" dirty="0"/>
                        <a:t>Airport projects are capital intensive with long gestation periods</a:t>
                      </a:r>
                    </a:p>
                    <a:p>
                      <a:pPr marL="285750" indent="-285750">
                        <a:buFont typeface="Arial" panose="020B0604020202020204" pitchFamily="34" charset="0"/>
                        <a:buChar char="•"/>
                      </a:pPr>
                      <a:r>
                        <a:rPr lang="en-US" sz="1800" i="0" kern="1200" dirty="0">
                          <a:solidFill>
                            <a:schemeClr val="dk1"/>
                          </a:solidFill>
                          <a:effectLst/>
                          <a:latin typeface="+mn-lt"/>
                          <a:ea typeface="+mn-ea"/>
                          <a:cs typeface="+mn-cs"/>
                        </a:rPr>
                        <a:t>There is much higher certainty of returns from airports in metros/large cities, than from smaller cities/towns – even though the capital cost is extremely different</a:t>
                      </a:r>
                    </a:p>
                    <a:p>
                      <a:pPr marL="285750" indent="-285750">
                        <a:buFont typeface="Arial" panose="020B0604020202020204" pitchFamily="34" charset="0"/>
                        <a:buChar char="•"/>
                      </a:pPr>
                      <a:r>
                        <a:rPr lang="en-US" sz="1800" i="0" kern="1200" dirty="0">
                          <a:solidFill>
                            <a:schemeClr val="dk1"/>
                          </a:solidFill>
                          <a:effectLst/>
                          <a:latin typeface="+mn-lt"/>
                          <a:ea typeface="+mn-ea"/>
                          <a:cs typeface="+mn-cs"/>
                        </a:rPr>
                        <a:t>It is therefore easier to attract private sector players and also secure financial closure for the larger projects – but the country’s need is now shifting towards smaller airports</a:t>
                      </a:r>
                      <a:br>
                        <a:rPr lang="en-US" sz="1800" i="0" kern="1200" dirty="0">
                          <a:solidFill>
                            <a:schemeClr val="dk1"/>
                          </a:solidFill>
                          <a:effectLst/>
                          <a:latin typeface="+mn-lt"/>
                          <a:ea typeface="+mn-ea"/>
                          <a:cs typeface="+mn-cs"/>
                        </a:rPr>
                      </a:br>
                      <a:endParaRPr lang="en-US" dirty="0"/>
                    </a:p>
                  </a:txBody>
                  <a:tcPr/>
                </a:tc>
                <a:extLst>
                  <a:ext uri="{0D108BD9-81ED-4DB2-BD59-A6C34878D82A}">
                    <a16:rowId xmlns:a16="http://schemas.microsoft.com/office/drawing/2014/main" val="3592871928"/>
                  </a:ext>
                </a:extLst>
              </a:tr>
              <a:tr h="336787">
                <a:tc>
                  <a:txBody>
                    <a:bodyPr/>
                    <a:lstStyle/>
                    <a:p>
                      <a:endParaRPr lang="en-US"/>
                    </a:p>
                  </a:txBody>
                  <a:tcPr/>
                </a:tc>
                <a:tc>
                  <a:txBody>
                    <a:bodyPr/>
                    <a:lstStyle/>
                    <a:p>
                      <a:r>
                        <a:rPr lang="en-US" sz="1800" i="0" kern="1200" dirty="0">
                          <a:solidFill>
                            <a:schemeClr val="dk1"/>
                          </a:solidFill>
                          <a:effectLst/>
                          <a:latin typeface="+mn-lt"/>
                          <a:ea typeface="+mn-ea"/>
                          <a:cs typeface="+mn-cs"/>
                        </a:rPr>
                        <a:t>Land acquisition</a:t>
                      </a:r>
                      <a:br>
                        <a:rPr lang="en-US" sz="1800" i="0" kern="1200" dirty="0">
                          <a:solidFill>
                            <a:schemeClr val="dk1"/>
                          </a:solidFill>
                          <a:effectLst/>
                          <a:latin typeface="+mn-lt"/>
                          <a:ea typeface="+mn-ea"/>
                          <a:cs typeface="+mn-cs"/>
                        </a:rPr>
                      </a:br>
                      <a:br>
                        <a:rPr lang="en-US" sz="1800" i="0" kern="1200" dirty="0">
                          <a:solidFill>
                            <a:schemeClr val="dk1"/>
                          </a:solidFill>
                          <a:effectLst/>
                          <a:latin typeface="+mn-lt"/>
                          <a:ea typeface="+mn-ea"/>
                          <a:cs typeface="+mn-cs"/>
                        </a:rPr>
                      </a:br>
                      <a:endParaRPr lang="en-US" dirty="0"/>
                    </a:p>
                  </a:txBody>
                  <a:tcPr/>
                </a:tc>
                <a:tc>
                  <a:txBody>
                    <a:bodyPr/>
                    <a:lstStyle/>
                    <a:p>
                      <a:r>
                        <a:rPr lang="en-US" dirty="0"/>
                        <a:t>Airports require significant land; which is complex and time consuming to acquire – despite the presence of many attractive compensation schemes which exist today</a:t>
                      </a:r>
                    </a:p>
                  </a:txBody>
                  <a:tcPr/>
                </a:tc>
                <a:extLst>
                  <a:ext uri="{0D108BD9-81ED-4DB2-BD59-A6C34878D82A}">
                    <a16:rowId xmlns:a16="http://schemas.microsoft.com/office/drawing/2014/main" val="1037016269"/>
                  </a:ext>
                </a:extLst>
              </a:tr>
              <a:tr h="336787">
                <a:tc>
                  <a:txBody>
                    <a:bodyPr/>
                    <a:lstStyle/>
                    <a:p>
                      <a:endParaRPr lang="en-US" dirty="0"/>
                    </a:p>
                  </a:txBody>
                  <a:tcPr/>
                </a:tc>
                <a:tc>
                  <a:txBody>
                    <a:bodyPr/>
                    <a:lstStyle/>
                    <a:p>
                      <a:r>
                        <a:rPr lang="en-US" dirty="0"/>
                        <a:t>Environmental Issues</a:t>
                      </a:r>
                    </a:p>
                  </a:txBody>
                  <a:tcPr/>
                </a:tc>
                <a:tc>
                  <a:txBody>
                    <a:bodyPr/>
                    <a:lstStyle/>
                    <a:p>
                      <a:r>
                        <a:rPr lang="en-US" dirty="0"/>
                        <a:t>There is an overall increase in concern about environmental issues. However, compliance can</a:t>
                      </a:r>
                    </a:p>
                    <a:p>
                      <a:r>
                        <a:rPr lang="en-US" dirty="0"/>
                        <a:t>be a time consuming process</a:t>
                      </a:r>
                    </a:p>
                  </a:txBody>
                  <a:tcPr/>
                </a:tc>
                <a:extLst>
                  <a:ext uri="{0D108BD9-81ED-4DB2-BD59-A6C34878D82A}">
                    <a16:rowId xmlns:a16="http://schemas.microsoft.com/office/drawing/2014/main" val="2338518059"/>
                  </a:ext>
                </a:extLst>
              </a:tr>
            </a:tbl>
          </a:graphicData>
        </a:graphic>
      </p:graphicFrame>
    </p:spTree>
    <p:extLst>
      <p:ext uri="{BB962C8B-B14F-4D97-AF65-F5344CB8AC3E}">
        <p14:creationId xmlns:p14="http://schemas.microsoft.com/office/powerpoint/2010/main" val="2246412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F66A4-DD2A-4C6A-BFE9-F84A725AD1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C35AAF-6641-46D1-BC17-006E966FEA38}"/>
              </a:ext>
            </a:extLst>
          </p:cNvPr>
          <p:cNvSpPr>
            <a:spLocks noGrp="1"/>
          </p:cNvSpPr>
          <p:nvPr>
            <p:ph idx="1"/>
          </p:nvPr>
        </p:nvSpPr>
        <p:spPr/>
        <p:txBody>
          <a:bodyPr/>
          <a:lstStyle/>
          <a:p>
            <a:endParaRPr lang="en-US"/>
          </a:p>
        </p:txBody>
      </p:sp>
      <p:graphicFrame>
        <p:nvGraphicFramePr>
          <p:cNvPr id="4" name="Table 4">
            <a:extLst>
              <a:ext uri="{FF2B5EF4-FFF2-40B4-BE49-F238E27FC236}">
                <a16:creationId xmlns:a16="http://schemas.microsoft.com/office/drawing/2014/main" id="{16301BA2-866A-43CB-976A-5725EC9ED410}"/>
              </a:ext>
            </a:extLst>
          </p:cNvPr>
          <p:cNvGraphicFramePr>
            <a:graphicFrameLocks noGrp="1"/>
          </p:cNvGraphicFramePr>
          <p:nvPr>
            <p:extLst>
              <p:ext uri="{D42A27DB-BD31-4B8C-83A1-F6EECF244321}">
                <p14:modId xmlns:p14="http://schemas.microsoft.com/office/powerpoint/2010/main" val="1471251017"/>
              </p:ext>
            </p:extLst>
          </p:nvPr>
        </p:nvGraphicFramePr>
        <p:xfrm>
          <a:off x="838200" y="836354"/>
          <a:ext cx="10089117" cy="3931920"/>
        </p:xfrm>
        <a:graphic>
          <a:graphicData uri="http://schemas.openxmlformats.org/drawingml/2006/table">
            <a:tbl>
              <a:tblPr firstRow="1" bandRow="1">
                <a:tableStyleId>{5C22544A-7EE6-4342-B048-85BDC9FD1C3A}</a:tableStyleId>
              </a:tblPr>
              <a:tblGrid>
                <a:gridCol w="1596656">
                  <a:extLst>
                    <a:ext uri="{9D8B030D-6E8A-4147-A177-3AD203B41FA5}">
                      <a16:colId xmlns:a16="http://schemas.microsoft.com/office/drawing/2014/main" val="314388085"/>
                    </a:ext>
                  </a:extLst>
                </a:gridCol>
                <a:gridCol w="3739707">
                  <a:extLst>
                    <a:ext uri="{9D8B030D-6E8A-4147-A177-3AD203B41FA5}">
                      <a16:colId xmlns:a16="http://schemas.microsoft.com/office/drawing/2014/main" val="165545599"/>
                    </a:ext>
                  </a:extLst>
                </a:gridCol>
                <a:gridCol w="4752754">
                  <a:extLst>
                    <a:ext uri="{9D8B030D-6E8A-4147-A177-3AD203B41FA5}">
                      <a16:colId xmlns:a16="http://schemas.microsoft.com/office/drawing/2014/main" val="1435699538"/>
                    </a:ext>
                  </a:extLst>
                </a:gridCol>
              </a:tblGrid>
              <a:tr h="336787">
                <a:tc>
                  <a:txBody>
                    <a:bodyPr/>
                    <a:lstStyle/>
                    <a:p>
                      <a:r>
                        <a:rPr lang="en-US" dirty="0"/>
                        <a:t>Project stage</a:t>
                      </a:r>
                    </a:p>
                  </a:txBody>
                  <a:tcPr/>
                </a:tc>
                <a:tc>
                  <a:txBody>
                    <a:bodyPr/>
                    <a:lstStyle/>
                    <a:p>
                      <a:r>
                        <a:rPr lang="en-US" dirty="0"/>
                        <a:t>Challenges</a:t>
                      </a:r>
                    </a:p>
                  </a:txBody>
                  <a:tcPr/>
                </a:tc>
                <a:tc>
                  <a:txBody>
                    <a:bodyPr/>
                    <a:lstStyle/>
                    <a:p>
                      <a:r>
                        <a:rPr lang="en-US" dirty="0"/>
                        <a:t>Description</a:t>
                      </a:r>
                    </a:p>
                  </a:txBody>
                  <a:tcPr/>
                </a:tc>
                <a:extLst>
                  <a:ext uri="{0D108BD9-81ED-4DB2-BD59-A6C34878D82A}">
                    <a16:rowId xmlns:a16="http://schemas.microsoft.com/office/drawing/2014/main" val="603899270"/>
                  </a:ext>
                </a:extLst>
              </a:tr>
              <a:tr h="1328695">
                <a:tc>
                  <a:txBody>
                    <a:bodyPr/>
                    <a:lstStyle/>
                    <a:p>
                      <a:r>
                        <a:rPr lang="en-US" dirty="0"/>
                        <a:t>Post</a:t>
                      </a:r>
                    </a:p>
                    <a:p>
                      <a:r>
                        <a:rPr lang="en-US" dirty="0"/>
                        <a:t>commissioning</a:t>
                      </a:r>
                    </a:p>
                  </a:txBody>
                  <a:tcPr/>
                </a:tc>
                <a:tc>
                  <a:txBody>
                    <a:bodyPr/>
                    <a:lstStyle/>
                    <a:p>
                      <a:r>
                        <a:rPr lang="en-US" dirty="0"/>
                        <a:t>Financial feasibility</a:t>
                      </a:r>
                    </a:p>
                  </a:txBody>
                  <a:tcPr/>
                </a:tc>
                <a:tc>
                  <a:txBody>
                    <a:bodyPr/>
                    <a:lstStyle/>
                    <a:p>
                      <a:pPr marL="285750" indent="-285750">
                        <a:buFont typeface="Arial" panose="020B0604020202020204" pitchFamily="34" charset="0"/>
                        <a:buChar char="•"/>
                      </a:pPr>
                      <a:r>
                        <a:rPr lang="en-US" sz="1800" i="0" kern="1200" dirty="0">
                          <a:solidFill>
                            <a:schemeClr val="dk1"/>
                          </a:solidFill>
                          <a:effectLst/>
                          <a:latin typeface="+mn-lt"/>
                          <a:ea typeface="+mn-ea"/>
                          <a:cs typeface="+mn-cs"/>
                        </a:rPr>
                        <a:t>Several of the airports in the country are making operational loss, putting a drain on resources</a:t>
                      </a:r>
                    </a:p>
                    <a:p>
                      <a:pPr marL="285750" indent="-285750">
                        <a:buFont typeface="Arial" panose="020B0604020202020204" pitchFamily="34" charset="0"/>
                        <a:buChar char="•"/>
                      </a:pPr>
                      <a:r>
                        <a:rPr lang="en-US" sz="1800" i="0" kern="1200" dirty="0">
                          <a:solidFill>
                            <a:schemeClr val="dk1"/>
                          </a:solidFill>
                          <a:effectLst/>
                          <a:latin typeface="+mn-lt"/>
                          <a:ea typeface="+mn-ea"/>
                          <a:cs typeface="+mn-cs"/>
                        </a:rPr>
                        <a:t>We need to find ways of addressing this issue</a:t>
                      </a:r>
                      <a:br>
                        <a:rPr lang="en-US" sz="1800" i="0" kern="1200" dirty="0">
                          <a:solidFill>
                            <a:schemeClr val="dk1"/>
                          </a:solidFill>
                          <a:effectLst/>
                          <a:latin typeface="+mn-lt"/>
                          <a:ea typeface="+mn-ea"/>
                          <a:cs typeface="+mn-cs"/>
                        </a:rPr>
                      </a:br>
                      <a:br>
                        <a:rPr lang="en-US" sz="1800" i="0" kern="1200" dirty="0">
                          <a:solidFill>
                            <a:schemeClr val="dk1"/>
                          </a:solidFill>
                          <a:effectLst/>
                          <a:latin typeface="+mn-lt"/>
                          <a:ea typeface="+mn-ea"/>
                          <a:cs typeface="+mn-cs"/>
                        </a:rPr>
                      </a:br>
                      <a:endParaRPr lang="en-US" dirty="0"/>
                    </a:p>
                  </a:txBody>
                  <a:tcPr/>
                </a:tc>
                <a:extLst>
                  <a:ext uri="{0D108BD9-81ED-4DB2-BD59-A6C34878D82A}">
                    <a16:rowId xmlns:a16="http://schemas.microsoft.com/office/drawing/2014/main" val="3592871928"/>
                  </a:ext>
                </a:extLst>
              </a:tr>
              <a:tr h="336787">
                <a:tc>
                  <a:txBody>
                    <a:bodyPr/>
                    <a:lstStyle/>
                    <a:p>
                      <a:endParaRPr lang="en-US"/>
                    </a:p>
                  </a:txBody>
                  <a:tcPr/>
                </a:tc>
                <a:tc>
                  <a:txBody>
                    <a:bodyPr/>
                    <a:lstStyle/>
                    <a:p>
                      <a:r>
                        <a:rPr lang="en-US" dirty="0"/>
                        <a:t>Encroachment and building</a:t>
                      </a:r>
                    </a:p>
                    <a:p>
                      <a:r>
                        <a:rPr lang="en-US" dirty="0"/>
                        <a:t>Violations</a:t>
                      </a:r>
                    </a:p>
                  </a:txBody>
                  <a:tcPr/>
                </a:tc>
                <a:tc>
                  <a:txBody>
                    <a:bodyPr/>
                    <a:lstStyle/>
                    <a:p>
                      <a:pPr marL="285750" indent="-285750">
                        <a:buFont typeface="Arial" panose="020B0604020202020204" pitchFamily="34" charset="0"/>
                        <a:buChar char="•"/>
                      </a:pPr>
                      <a:r>
                        <a:rPr lang="en-US" dirty="0"/>
                        <a:t>Despite a clear legal framework, operations continue to suffer due to encroachment and violation of building codes. </a:t>
                      </a:r>
                    </a:p>
                    <a:p>
                      <a:pPr marL="285750" indent="-285750">
                        <a:buFont typeface="Arial" panose="020B0604020202020204" pitchFamily="34" charset="0"/>
                        <a:buChar char="•"/>
                      </a:pPr>
                      <a:r>
                        <a:rPr lang="en-US" dirty="0"/>
                        <a:t>This reduces the efficiency and effectiveness of the airports</a:t>
                      </a:r>
                    </a:p>
                  </a:txBody>
                  <a:tcPr/>
                </a:tc>
                <a:extLst>
                  <a:ext uri="{0D108BD9-81ED-4DB2-BD59-A6C34878D82A}">
                    <a16:rowId xmlns:a16="http://schemas.microsoft.com/office/drawing/2014/main" val="1037016269"/>
                  </a:ext>
                </a:extLst>
              </a:tr>
              <a:tr h="336787">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38518059"/>
                  </a:ext>
                </a:extLst>
              </a:tr>
            </a:tbl>
          </a:graphicData>
        </a:graphic>
      </p:graphicFrame>
    </p:spTree>
    <p:extLst>
      <p:ext uri="{BB962C8B-B14F-4D97-AF65-F5344CB8AC3E}">
        <p14:creationId xmlns:p14="http://schemas.microsoft.com/office/powerpoint/2010/main" val="140082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E0154-8847-4C47-A77E-71CB6857C977}"/>
              </a:ext>
            </a:extLst>
          </p:cNvPr>
          <p:cNvSpPr>
            <a:spLocks noGrp="1"/>
          </p:cNvSpPr>
          <p:nvPr>
            <p:ph type="title"/>
          </p:nvPr>
        </p:nvSpPr>
        <p:spPr/>
        <p:txBody>
          <a:bodyPr/>
          <a:lstStyle/>
          <a:p>
            <a:r>
              <a:rPr lang="en-US" dirty="0"/>
              <a:t>Aviation System Planning</a:t>
            </a:r>
          </a:p>
        </p:txBody>
      </p:sp>
      <p:sp>
        <p:nvSpPr>
          <p:cNvPr id="3" name="Content Placeholder 2">
            <a:extLst>
              <a:ext uri="{FF2B5EF4-FFF2-40B4-BE49-F238E27FC236}">
                <a16:creationId xmlns:a16="http://schemas.microsoft.com/office/drawing/2014/main" id="{8726F5D4-8907-4958-9928-5310B655E8D5}"/>
              </a:ext>
            </a:extLst>
          </p:cNvPr>
          <p:cNvSpPr>
            <a:spLocks noGrp="1"/>
          </p:cNvSpPr>
          <p:nvPr>
            <p:ph idx="1"/>
          </p:nvPr>
        </p:nvSpPr>
        <p:spPr/>
        <p:txBody>
          <a:bodyPr>
            <a:normAutofit fontScale="92500" lnSpcReduction="10000"/>
          </a:bodyPr>
          <a:lstStyle/>
          <a:p>
            <a:pPr algn="just"/>
            <a:r>
              <a:rPr lang="en-US" dirty="0"/>
              <a:t>Aviation system planning is a process aimed at translating goals and policies into programs that would guide the evolution of the aviation system. </a:t>
            </a:r>
          </a:p>
          <a:p>
            <a:pPr algn="just"/>
            <a:r>
              <a:rPr lang="en-US" dirty="0"/>
              <a:t>The process is a continuous one and it includes monitoring the development of the system and </a:t>
            </a:r>
            <a:r>
              <a:rPr lang="en-US" dirty="0" err="1"/>
              <a:t>replanning</a:t>
            </a:r>
            <a:r>
              <a:rPr lang="en-US" dirty="0"/>
              <a:t> its evolution.</a:t>
            </a:r>
          </a:p>
          <a:p>
            <a:pPr algn="just"/>
            <a:r>
              <a:rPr lang="en-US" dirty="0"/>
              <a:t>It should be a comprehensive one due to the sheer number of entities in the interacting systems. </a:t>
            </a:r>
          </a:p>
          <a:p>
            <a:pPr algn="just"/>
            <a:r>
              <a:rPr lang="en-US" dirty="0"/>
              <a:t>It should also be a coordinated process in order to have all parties and stakeholders of the systems involved interactively in their planning. </a:t>
            </a:r>
          </a:p>
          <a:p>
            <a:pPr algn="just"/>
            <a:r>
              <a:rPr lang="en-US" dirty="0"/>
              <a:t>The aviation system planning process covers national and state systems and can be applied to components of other systems or subsystems.</a:t>
            </a:r>
          </a:p>
        </p:txBody>
      </p:sp>
    </p:spTree>
    <p:extLst>
      <p:ext uri="{BB962C8B-B14F-4D97-AF65-F5344CB8AC3E}">
        <p14:creationId xmlns:p14="http://schemas.microsoft.com/office/powerpoint/2010/main" val="706231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2DCC-65CC-4B76-99B6-A9CAD32E463C}"/>
              </a:ext>
            </a:extLst>
          </p:cNvPr>
          <p:cNvSpPr>
            <a:spLocks noGrp="1"/>
          </p:cNvSpPr>
          <p:nvPr>
            <p:ph type="title"/>
          </p:nvPr>
        </p:nvSpPr>
        <p:spPr/>
        <p:txBody>
          <a:bodyPr/>
          <a:lstStyle/>
          <a:p>
            <a:r>
              <a:rPr lang="en-US" dirty="0"/>
              <a:t>Addressing the Constraints</a:t>
            </a:r>
          </a:p>
        </p:txBody>
      </p:sp>
      <p:sp>
        <p:nvSpPr>
          <p:cNvPr id="3" name="Content Placeholder 2">
            <a:extLst>
              <a:ext uri="{FF2B5EF4-FFF2-40B4-BE49-F238E27FC236}">
                <a16:creationId xmlns:a16="http://schemas.microsoft.com/office/drawing/2014/main" id="{57218852-DE78-40F6-8F0D-4617406F856F}"/>
              </a:ext>
            </a:extLst>
          </p:cNvPr>
          <p:cNvSpPr>
            <a:spLocks noGrp="1"/>
          </p:cNvSpPr>
          <p:nvPr>
            <p:ph idx="1"/>
          </p:nvPr>
        </p:nvSpPr>
        <p:spPr/>
        <p:txBody>
          <a:bodyPr>
            <a:normAutofit/>
          </a:bodyPr>
          <a:lstStyle/>
          <a:p>
            <a:r>
              <a:rPr lang="en-US" dirty="0" err="1"/>
              <a:t>Corporatisation</a:t>
            </a:r>
            <a:r>
              <a:rPr lang="en-US" dirty="0"/>
              <a:t> of AAI</a:t>
            </a:r>
          </a:p>
          <a:p>
            <a:r>
              <a:rPr lang="en-US" dirty="0"/>
              <a:t>Strengthen marketing capabilities of AAI</a:t>
            </a:r>
          </a:p>
          <a:p>
            <a:pPr lvl="1"/>
            <a:r>
              <a:rPr lang="en-US" dirty="0"/>
              <a:t>Improved development and use of retail opportunities </a:t>
            </a:r>
          </a:p>
          <a:p>
            <a:pPr lvl="1"/>
            <a:r>
              <a:rPr lang="en-US" dirty="0"/>
              <a:t>Joint initiatives with tourism players (government and private) to create packages and promote a destination</a:t>
            </a:r>
          </a:p>
          <a:p>
            <a:pPr lvl="1"/>
            <a:r>
              <a:rPr lang="en-US" dirty="0"/>
              <a:t>incentives for usage of airport</a:t>
            </a:r>
          </a:p>
          <a:p>
            <a:r>
              <a:rPr lang="en-US" dirty="0"/>
              <a:t>Develop alternate funding options</a:t>
            </a:r>
          </a:p>
          <a:p>
            <a:r>
              <a:rPr lang="en-US" dirty="0"/>
              <a:t>Assess the feasibility of developing low cost airports</a:t>
            </a:r>
            <a:br>
              <a:rPr lang="en-US" dirty="0"/>
            </a:br>
            <a:endParaRPr lang="en-US" dirty="0"/>
          </a:p>
        </p:txBody>
      </p:sp>
    </p:spTree>
    <p:extLst>
      <p:ext uri="{BB962C8B-B14F-4D97-AF65-F5344CB8AC3E}">
        <p14:creationId xmlns:p14="http://schemas.microsoft.com/office/powerpoint/2010/main" val="2037050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8E101-312A-428E-9EAB-5847CCDB0D13}"/>
              </a:ext>
            </a:extLst>
          </p:cNvPr>
          <p:cNvSpPr>
            <a:spLocks noGrp="1"/>
          </p:cNvSpPr>
          <p:nvPr>
            <p:ph type="title"/>
          </p:nvPr>
        </p:nvSpPr>
        <p:spPr/>
        <p:txBody>
          <a:bodyPr/>
          <a:lstStyle/>
          <a:p>
            <a:r>
              <a:rPr lang="en-US" dirty="0"/>
              <a:t>AIR NAVIGATION SERVICES</a:t>
            </a:r>
          </a:p>
        </p:txBody>
      </p:sp>
      <p:sp>
        <p:nvSpPr>
          <p:cNvPr id="3" name="Content Placeholder 2">
            <a:extLst>
              <a:ext uri="{FF2B5EF4-FFF2-40B4-BE49-F238E27FC236}">
                <a16:creationId xmlns:a16="http://schemas.microsoft.com/office/drawing/2014/main" id="{6029BF74-583A-4DB3-9809-77F412BD6EF8}"/>
              </a:ext>
            </a:extLst>
          </p:cNvPr>
          <p:cNvSpPr>
            <a:spLocks noGrp="1"/>
          </p:cNvSpPr>
          <p:nvPr>
            <p:ph idx="1"/>
          </p:nvPr>
        </p:nvSpPr>
        <p:spPr/>
        <p:txBody>
          <a:bodyPr>
            <a:normAutofit fontScale="92500" lnSpcReduction="20000"/>
          </a:bodyPr>
          <a:lstStyle/>
          <a:p>
            <a:r>
              <a:rPr lang="en-US" dirty="0"/>
              <a:t>The primary objective of Air Traffic Management is to:</a:t>
            </a:r>
          </a:p>
          <a:p>
            <a:r>
              <a:rPr lang="en-US" dirty="0"/>
              <a:t>Develop an ATM system that ensure optimum safety to the aviation industry </a:t>
            </a:r>
          </a:p>
          <a:p>
            <a:r>
              <a:rPr lang="en-US" dirty="0"/>
              <a:t>Provide the airspace users the desired level of operational efficiency to achieve cost effective operations through </a:t>
            </a:r>
          </a:p>
          <a:p>
            <a:r>
              <a:rPr lang="en-US" dirty="0"/>
              <a:t>Ensure Safe, Efficient and cost effective operations, </a:t>
            </a:r>
            <a:r>
              <a:rPr lang="en-US" dirty="0" err="1"/>
              <a:t>minimise</a:t>
            </a:r>
            <a:r>
              <a:rPr lang="en-US" dirty="0"/>
              <a:t> delays and enhance capacity. </a:t>
            </a:r>
          </a:p>
          <a:p>
            <a:r>
              <a:rPr lang="en-US" dirty="0"/>
              <a:t>Increased </a:t>
            </a:r>
            <a:r>
              <a:rPr lang="en-US" dirty="0" err="1"/>
              <a:t>utilisation</a:t>
            </a:r>
            <a:r>
              <a:rPr lang="en-US" dirty="0"/>
              <a:t> of existing capacity</a:t>
            </a:r>
          </a:p>
          <a:p>
            <a:pPr lvl="1"/>
            <a:r>
              <a:rPr lang="en-US" b="1" dirty="0"/>
              <a:t>Flexible use of Airspace for ensuring smooth flow of traffic without undue restrictions</a:t>
            </a:r>
          </a:p>
          <a:p>
            <a:pPr lvl="1"/>
            <a:r>
              <a:rPr lang="en-US" b="1" dirty="0"/>
              <a:t>Improved use of ground infrastructure</a:t>
            </a:r>
          </a:p>
          <a:p>
            <a:pPr lvl="1"/>
            <a:r>
              <a:rPr lang="en-US" b="1" dirty="0"/>
              <a:t>Load sharing among nearby airports</a:t>
            </a:r>
          </a:p>
        </p:txBody>
      </p:sp>
    </p:spTree>
    <p:extLst>
      <p:ext uri="{BB962C8B-B14F-4D97-AF65-F5344CB8AC3E}">
        <p14:creationId xmlns:p14="http://schemas.microsoft.com/office/powerpoint/2010/main" val="3204989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E7C63-5C39-408A-B1EA-E83312C4C298}"/>
              </a:ext>
            </a:extLst>
          </p:cNvPr>
          <p:cNvSpPr>
            <a:spLocks noGrp="1"/>
          </p:cNvSpPr>
          <p:nvPr>
            <p:ph type="title"/>
          </p:nvPr>
        </p:nvSpPr>
        <p:spPr/>
        <p:txBody>
          <a:bodyPr/>
          <a:lstStyle/>
          <a:p>
            <a:r>
              <a:rPr lang="en-US" dirty="0"/>
              <a:t>CARGO</a:t>
            </a:r>
          </a:p>
        </p:txBody>
      </p:sp>
      <p:sp>
        <p:nvSpPr>
          <p:cNvPr id="3" name="Content Placeholder 2">
            <a:extLst>
              <a:ext uri="{FF2B5EF4-FFF2-40B4-BE49-F238E27FC236}">
                <a16:creationId xmlns:a16="http://schemas.microsoft.com/office/drawing/2014/main" id="{621179CF-CC0D-460B-826C-2BE6E03E8396}"/>
              </a:ext>
            </a:extLst>
          </p:cNvPr>
          <p:cNvSpPr>
            <a:spLocks noGrp="1"/>
          </p:cNvSpPr>
          <p:nvPr>
            <p:ph idx="1"/>
          </p:nvPr>
        </p:nvSpPr>
        <p:spPr/>
        <p:txBody>
          <a:bodyPr>
            <a:normAutofit/>
          </a:bodyPr>
          <a:lstStyle/>
          <a:p>
            <a:r>
              <a:rPr lang="en-US" dirty="0"/>
              <a:t>Creation of Cargo Terminal Infrastructure</a:t>
            </a:r>
          </a:p>
          <a:p>
            <a:pPr lvl="1"/>
            <a:r>
              <a:rPr lang="en-US" dirty="0"/>
              <a:t>AAI will consider the development of Cargo Terminals at Pune, Sri Nagar, Guwahati, Chandigarh, Surat, Mangalore and Trichy in next 5 to 10 years.</a:t>
            </a:r>
          </a:p>
          <a:p>
            <a:r>
              <a:rPr lang="en-US" dirty="0"/>
              <a:t>Automation and governance</a:t>
            </a:r>
          </a:p>
          <a:p>
            <a:r>
              <a:rPr lang="en-US" dirty="0"/>
              <a:t>Integrated Facilities: AAI shall develop Cargo Villages</a:t>
            </a:r>
          </a:p>
          <a:p>
            <a:r>
              <a:rPr lang="en-US" dirty="0"/>
              <a:t>Shall look to set up customs free zone within airport premises with permission of Customs Authorities</a:t>
            </a:r>
          </a:p>
          <a:p>
            <a:r>
              <a:rPr lang="en-US" dirty="0"/>
              <a:t>Faster processing of non courier express shipment by providing</a:t>
            </a:r>
            <a:br>
              <a:rPr lang="en-US" dirty="0"/>
            </a:br>
            <a:r>
              <a:rPr lang="en-US" dirty="0"/>
              <a:t>separate area in cargo terminal</a:t>
            </a:r>
          </a:p>
        </p:txBody>
      </p:sp>
    </p:spTree>
    <p:extLst>
      <p:ext uri="{BB962C8B-B14F-4D97-AF65-F5344CB8AC3E}">
        <p14:creationId xmlns:p14="http://schemas.microsoft.com/office/powerpoint/2010/main" val="3828258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7C596-A9AF-4D7C-9846-02DCFFB48C66}"/>
              </a:ext>
            </a:extLst>
          </p:cNvPr>
          <p:cNvSpPr>
            <a:spLocks noGrp="1"/>
          </p:cNvSpPr>
          <p:nvPr>
            <p:ph type="title"/>
          </p:nvPr>
        </p:nvSpPr>
        <p:spPr/>
        <p:txBody>
          <a:bodyPr>
            <a:normAutofit/>
          </a:bodyPr>
          <a:lstStyle/>
          <a:p>
            <a:r>
              <a:rPr lang="en-US" sz="3600" dirty="0"/>
              <a:t>MAINTENANCE AND REPAIR ORGANISATION (MRO)</a:t>
            </a:r>
          </a:p>
        </p:txBody>
      </p:sp>
      <p:sp>
        <p:nvSpPr>
          <p:cNvPr id="3" name="Content Placeholder 2">
            <a:extLst>
              <a:ext uri="{FF2B5EF4-FFF2-40B4-BE49-F238E27FC236}">
                <a16:creationId xmlns:a16="http://schemas.microsoft.com/office/drawing/2014/main" id="{03AB1D23-CD19-4C04-8A6D-CA3F3E463426}"/>
              </a:ext>
            </a:extLst>
          </p:cNvPr>
          <p:cNvSpPr>
            <a:spLocks noGrp="1"/>
          </p:cNvSpPr>
          <p:nvPr>
            <p:ph idx="1"/>
          </p:nvPr>
        </p:nvSpPr>
        <p:spPr/>
        <p:txBody>
          <a:bodyPr/>
          <a:lstStyle/>
          <a:p>
            <a:r>
              <a:rPr lang="en-US" dirty="0"/>
              <a:t>An MRO is a critical element of aviation infrastructure</a:t>
            </a:r>
          </a:p>
          <a:p>
            <a:r>
              <a:rPr lang="en-US" dirty="0"/>
              <a:t>Currently, airlines in the country are being required to send their crafts overseas for several maintenance activities.</a:t>
            </a:r>
          </a:p>
          <a:p>
            <a:r>
              <a:rPr lang="en-US" b="1" dirty="0"/>
              <a:t>Plan with the global market in mind</a:t>
            </a:r>
          </a:p>
          <a:p>
            <a:r>
              <a:rPr lang="en-US" b="1" dirty="0"/>
              <a:t>Ensuring a world-class facility</a:t>
            </a:r>
          </a:p>
          <a:p>
            <a:r>
              <a:rPr lang="en-US" b="1" dirty="0"/>
              <a:t>Ensure price competitiveness</a:t>
            </a:r>
          </a:p>
          <a:p>
            <a:r>
              <a:rPr lang="en-US" b="1" dirty="0"/>
              <a:t>Develop HR capabilities as required</a:t>
            </a:r>
            <a:br>
              <a:rPr lang="en-US" dirty="0"/>
            </a:br>
            <a:br>
              <a:rPr lang="en-US" dirty="0"/>
            </a:br>
            <a:endParaRPr lang="en-US" dirty="0"/>
          </a:p>
        </p:txBody>
      </p:sp>
    </p:spTree>
    <p:extLst>
      <p:ext uri="{BB962C8B-B14F-4D97-AF65-F5344CB8AC3E}">
        <p14:creationId xmlns:p14="http://schemas.microsoft.com/office/powerpoint/2010/main" val="2353410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11F04B-8E56-4581-8A3F-6966D5CBC13F}"/>
              </a:ext>
            </a:extLst>
          </p:cNvPr>
          <p:cNvSpPr>
            <a:spLocks noGrp="1"/>
          </p:cNvSpPr>
          <p:nvPr>
            <p:ph idx="1"/>
          </p:nvPr>
        </p:nvSpPr>
        <p:spPr>
          <a:xfrm>
            <a:off x="838200" y="648586"/>
            <a:ext cx="10515600" cy="5528377"/>
          </a:xfrm>
        </p:spPr>
        <p:txBody>
          <a:bodyPr/>
          <a:lstStyle/>
          <a:p>
            <a:pPr marL="0" indent="0">
              <a:buNone/>
            </a:pPr>
            <a:r>
              <a:rPr lang="en-US" b="1" dirty="0"/>
              <a:t>E-GOVERNANCE</a:t>
            </a:r>
            <a:br>
              <a:rPr lang="en-US" dirty="0"/>
            </a:br>
            <a:br>
              <a:rPr lang="en-US" dirty="0"/>
            </a:br>
            <a:r>
              <a:rPr lang="en-US" b="1" dirty="0"/>
              <a:t>HUMAN RESOURCE</a:t>
            </a:r>
            <a:br>
              <a:rPr lang="en-US" dirty="0"/>
            </a:br>
            <a:br>
              <a:rPr lang="en-US" dirty="0"/>
            </a:br>
            <a:endParaRPr lang="en-US" dirty="0"/>
          </a:p>
        </p:txBody>
      </p:sp>
    </p:spTree>
    <p:extLst>
      <p:ext uri="{BB962C8B-B14F-4D97-AF65-F5344CB8AC3E}">
        <p14:creationId xmlns:p14="http://schemas.microsoft.com/office/powerpoint/2010/main" val="124268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F4180-9805-439B-A5AF-4A83F5127C15}"/>
              </a:ext>
            </a:extLst>
          </p:cNvPr>
          <p:cNvSpPr>
            <a:spLocks noGrp="1"/>
          </p:cNvSpPr>
          <p:nvPr>
            <p:ph type="title"/>
          </p:nvPr>
        </p:nvSpPr>
        <p:spPr/>
        <p:txBody>
          <a:bodyPr/>
          <a:lstStyle/>
          <a:p>
            <a:r>
              <a:rPr lang="en-US" dirty="0"/>
              <a:t>Aviation system – components and subcomponents</a:t>
            </a:r>
          </a:p>
        </p:txBody>
      </p:sp>
      <p:sp>
        <p:nvSpPr>
          <p:cNvPr id="3" name="Content Placeholder 2">
            <a:extLst>
              <a:ext uri="{FF2B5EF4-FFF2-40B4-BE49-F238E27FC236}">
                <a16:creationId xmlns:a16="http://schemas.microsoft.com/office/drawing/2014/main" id="{97DBB271-56A4-4552-AB28-CE525F9E6D7F}"/>
              </a:ext>
            </a:extLst>
          </p:cNvPr>
          <p:cNvSpPr>
            <a:spLocks noGrp="1"/>
          </p:cNvSpPr>
          <p:nvPr>
            <p:ph idx="1"/>
          </p:nvPr>
        </p:nvSpPr>
        <p:spPr/>
        <p:txBody>
          <a:bodyPr/>
          <a:lstStyle/>
          <a:p>
            <a:r>
              <a:rPr lang="en-US" dirty="0"/>
              <a:t>Airways</a:t>
            </a:r>
          </a:p>
          <a:p>
            <a:r>
              <a:rPr lang="en-US" dirty="0"/>
              <a:t>Operating system</a:t>
            </a:r>
          </a:p>
          <a:p>
            <a:r>
              <a:rPr lang="en-US" dirty="0"/>
              <a:t>Airports</a:t>
            </a:r>
          </a:p>
          <a:p>
            <a:r>
              <a:rPr lang="en-US" dirty="0"/>
              <a:t>Airlines</a:t>
            </a:r>
          </a:p>
          <a:p>
            <a:r>
              <a:rPr lang="en-US" dirty="0"/>
              <a:t>Aircraft</a:t>
            </a:r>
          </a:p>
          <a:p>
            <a:r>
              <a:rPr lang="en-US" dirty="0"/>
              <a:t>Air passengers</a:t>
            </a:r>
          </a:p>
          <a:p>
            <a:r>
              <a:rPr lang="en-US" dirty="0"/>
              <a:t>Air cargo</a:t>
            </a:r>
          </a:p>
        </p:txBody>
      </p:sp>
    </p:spTree>
    <p:extLst>
      <p:ext uri="{BB962C8B-B14F-4D97-AF65-F5344CB8AC3E}">
        <p14:creationId xmlns:p14="http://schemas.microsoft.com/office/powerpoint/2010/main" val="3789229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72697-47C2-4404-86EF-E1054D7B9E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2E7BD0-355A-4363-BA45-7B4916BA065E}"/>
              </a:ext>
            </a:extLst>
          </p:cNvPr>
          <p:cNvSpPr>
            <a:spLocks noGrp="1"/>
          </p:cNvSpPr>
          <p:nvPr>
            <p:ph idx="1"/>
          </p:nvPr>
        </p:nvSpPr>
        <p:spPr/>
        <p:txBody>
          <a:bodyPr>
            <a:normAutofit/>
          </a:bodyPr>
          <a:lstStyle/>
          <a:p>
            <a:pPr algn="just"/>
            <a:r>
              <a:rPr lang="en-US" dirty="0"/>
              <a:t>Ideally, the planning of the airport system should be subsumed into an aviation system planning exercise. </a:t>
            </a:r>
          </a:p>
          <a:p>
            <a:pPr algn="just"/>
            <a:r>
              <a:rPr lang="en-US" dirty="0"/>
              <a:t>In practice, this may not be feasible in certain countries, as the system would be very large and sophisticated, system components may not be well developed or even exist, advanced technology required is not available, or the country lacks the institutional and constitutional make-up. </a:t>
            </a:r>
          </a:p>
          <a:p>
            <a:pPr algn="just"/>
            <a:r>
              <a:rPr lang="en-US" dirty="0"/>
              <a:t>Only in a developed country with the above components established and mature can a comprehensive, continuous, and coordinated aviation system planning be applied.</a:t>
            </a:r>
          </a:p>
        </p:txBody>
      </p:sp>
    </p:spTree>
    <p:extLst>
      <p:ext uri="{BB962C8B-B14F-4D97-AF65-F5344CB8AC3E}">
        <p14:creationId xmlns:p14="http://schemas.microsoft.com/office/powerpoint/2010/main" val="3035798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A46D-8C76-4F9D-BDC7-ACE88E1BDAC0}"/>
              </a:ext>
            </a:extLst>
          </p:cNvPr>
          <p:cNvSpPr>
            <a:spLocks noGrp="1"/>
          </p:cNvSpPr>
          <p:nvPr>
            <p:ph type="title"/>
          </p:nvPr>
        </p:nvSpPr>
        <p:spPr/>
        <p:txBody>
          <a:bodyPr/>
          <a:lstStyle/>
          <a:p>
            <a:br>
              <a:rPr lang="en-US" dirty="0"/>
            </a:br>
            <a:r>
              <a:rPr lang="en-US" dirty="0"/>
              <a:t>Levels of planning</a:t>
            </a:r>
          </a:p>
        </p:txBody>
      </p:sp>
      <p:sp>
        <p:nvSpPr>
          <p:cNvPr id="3" name="Content Placeholder 2">
            <a:extLst>
              <a:ext uri="{FF2B5EF4-FFF2-40B4-BE49-F238E27FC236}">
                <a16:creationId xmlns:a16="http://schemas.microsoft.com/office/drawing/2014/main" id="{7CF0E5B4-8970-49FE-9B7B-357A59741AAD}"/>
              </a:ext>
            </a:extLst>
          </p:cNvPr>
          <p:cNvSpPr>
            <a:spLocks noGrp="1"/>
          </p:cNvSpPr>
          <p:nvPr>
            <p:ph idx="1"/>
          </p:nvPr>
        </p:nvSpPr>
        <p:spPr/>
        <p:txBody>
          <a:bodyPr/>
          <a:lstStyle/>
          <a:p>
            <a:pPr algn="just"/>
            <a:r>
              <a:rPr lang="en-US" i="1" dirty="0"/>
              <a:t>Strategic Level</a:t>
            </a:r>
            <a:r>
              <a:rPr lang="en-US" dirty="0"/>
              <a:t>. At this level long-term structures are examined and the adequacy of various structures and system interactions is determined to assess how well they fit the identified goals and objectives. </a:t>
            </a:r>
          </a:p>
          <a:p>
            <a:pPr algn="just"/>
            <a:r>
              <a:rPr lang="en-US" dirty="0"/>
              <a:t>It is at this level where procedures, timelines, and interaction modalities are set out that will lead to an optimum long-term plan with an ideal structure for the system and its future performance.</a:t>
            </a:r>
          </a:p>
          <a:p>
            <a:pPr algn="just"/>
            <a:endParaRPr lang="en-US" dirty="0"/>
          </a:p>
        </p:txBody>
      </p:sp>
    </p:spTree>
    <p:extLst>
      <p:ext uri="{BB962C8B-B14F-4D97-AF65-F5344CB8AC3E}">
        <p14:creationId xmlns:p14="http://schemas.microsoft.com/office/powerpoint/2010/main" val="58715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BF857-1C95-45D8-A6FE-5936D68579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A11682-5B2C-4F41-B8F9-139BDFBF4A28}"/>
              </a:ext>
            </a:extLst>
          </p:cNvPr>
          <p:cNvSpPr>
            <a:spLocks noGrp="1"/>
          </p:cNvSpPr>
          <p:nvPr>
            <p:ph idx="1"/>
          </p:nvPr>
        </p:nvSpPr>
        <p:spPr/>
        <p:txBody>
          <a:bodyPr>
            <a:normAutofit lnSpcReduction="10000"/>
          </a:bodyPr>
          <a:lstStyle/>
          <a:p>
            <a:pPr algn="just"/>
            <a:r>
              <a:rPr lang="en-US" b="1" i="1" dirty="0"/>
              <a:t>Tactical Level</a:t>
            </a:r>
            <a:r>
              <a:rPr lang="en-US" b="1" dirty="0"/>
              <a:t>. </a:t>
            </a:r>
            <a:r>
              <a:rPr lang="en-US" dirty="0"/>
              <a:t>At this level short- and medium-term courses of action are examined and the plan that would best fit the overall strategic goals is determined. </a:t>
            </a:r>
          </a:p>
          <a:p>
            <a:pPr algn="just"/>
            <a:r>
              <a:rPr lang="en-US" dirty="0"/>
              <a:t>The plan would include tasks, procedures, timelines, entities involved, and the particular courses of action in the short and medium terms.</a:t>
            </a:r>
          </a:p>
          <a:p>
            <a:pPr algn="just"/>
            <a:r>
              <a:rPr lang="en-US" b="1" i="1" dirty="0"/>
              <a:t>Project Level</a:t>
            </a:r>
            <a:r>
              <a:rPr lang="en-US" b="1" dirty="0"/>
              <a:t>. </a:t>
            </a:r>
            <a:r>
              <a:rPr lang="en-US" dirty="0"/>
              <a:t>This level identifies details of executing a tactical plan to carry out a well-defined project of a specific nature and clear objectives. </a:t>
            </a:r>
          </a:p>
          <a:p>
            <a:pPr algn="just"/>
            <a:r>
              <a:rPr lang="en-US" dirty="0"/>
              <a:t>The plan would explicitly state its components, including the timeline, the budget, management procedures governing interaction between parties, and the specific outcome of the plan.</a:t>
            </a:r>
          </a:p>
        </p:txBody>
      </p:sp>
    </p:spTree>
    <p:extLst>
      <p:ext uri="{BB962C8B-B14F-4D97-AF65-F5344CB8AC3E}">
        <p14:creationId xmlns:p14="http://schemas.microsoft.com/office/powerpoint/2010/main" val="3603578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773C-0080-41E3-A21A-98C386418401}"/>
              </a:ext>
            </a:extLst>
          </p:cNvPr>
          <p:cNvSpPr>
            <a:spLocks noGrp="1"/>
          </p:cNvSpPr>
          <p:nvPr>
            <p:ph type="title"/>
          </p:nvPr>
        </p:nvSpPr>
        <p:spPr/>
        <p:txBody>
          <a:bodyPr/>
          <a:lstStyle/>
          <a:p>
            <a:r>
              <a:rPr lang="en-US" dirty="0"/>
              <a:t>3C Planning process</a:t>
            </a:r>
          </a:p>
        </p:txBody>
      </p:sp>
      <p:sp>
        <p:nvSpPr>
          <p:cNvPr id="3" name="Content Placeholder 2">
            <a:extLst>
              <a:ext uri="{FF2B5EF4-FFF2-40B4-BE49-F238E27FC236}">
                <a16:creationId xmlns:a16="http://schemas.microsoft.com/office/drawing/2014/main" id="{7C9BC82D-1BE6-46DC-8A52-E6BC0515D565}"/>
              </a:ext>
            </a:extLst>
          </p:cNvPr>
          <p:cNvSpPr>
            <a:spLocks noGrp="1"/>
          </p:cNvSpPr>
          <p:nvPr>
            <p:ph idx="1"/>
          </p:nvPr>
        </p:nvSpPr>
        <p:spPr/>
        <p:txBody>
          <a:bodyPr/>
          <a:lstStyle/>
          <a:p>
            <a:pPr algn="just"/>
            <a:r>
              <a:rPr lang="en-US" dirty="0"/>
              <a:t>Continuing: Planning must be maintained as an ongoing activity and should address both short-term needs and the long-term vision for the region; </a:t>
            </a:r>
          </a:p>
          <a:p>
            <a:pPr algn="just"/>
            <a:r>
              <a:rPr lang="en-US" dirty="0"/>
              <a:t>Cooperative: The process must involve a wide variety of interested parties through a public participation process; and </a:t>
            </a:r>
          </a:p>
          <a:p>
            <a:pPr algn="just"/>
            <a:r>
              <a:rPr lang="en-US" dirty="0"/>
              <a:t>Comprehensive: The process must cover all modes and be consistent with regional and local land use and economic development plans.</a:t>
            </a:r>
          </a:p>
        </p:txBody>
      </p:sp>
    </p:spTree>
    <p:extLst>
      <p:ext uri="{BB962C8B-B14F-4D97-AF65-F5344CB8AC3E}">
        <p14:creationId xmlns:p14="http://schemas.microsoft.com/office/powerpoint/2010/main" val="66209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A10F4-D165-4012-BFDE-F59692B729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DC6A2F-2756-4406-9811-1A9934D4539A}"/>
              </a:ext>
            </a:extLst>
          </p:cNvPr>
          <p:cNvSpPr>
            <a:spLocks noGrp="1"/>
          </p:cNvSpPr>
          <p:nvPr>
            <p:ph idx="1"/>
          </p:nvPr>
        </p:nvSpPr>
        <p:spPr/>
        <p:txBody>
          <a:bodyPr>
            <a:normAutofit fontScale="85000" lnSpcReduction="20000"/>
          </a:bodyPr>
          <a:lstStyle/>
          <a:p>
            <a:pPr algn="just"/>
            <a:r>
              <a:rPr lang="en-US" dirty="0"/>
              <a:t>These three planning levels can be applied to an idealized 3C planning structure for aviation system planning and airport system planning. </a:t>
            </a:r>
          </a:p>
          <a:p>
            <a:pPr algn="just"/>
            <a:r>
              <a:rPr lang="en-US" dirty="0"/>
              <a:t>Planning levels that start from a national strategic aviation system plan, to a tactical airport system plan, and then to a project-level airport master plan represent the best approach to guarantee that the airport development will consider all aspects of the aviation system. </a:t>
            </a:r>
          </a:p>
          <a:p>
            <a:pPr algn="just"/>
            <a:r>
              <a:rPr lang="en-US" dirty="0"/>
              <a:t>While the airport system plan is strategic in nature, it is actually tactical in context. </a:t>
            </a:r>
          </a:p>
          <a:p>
            <a:pPr algn="just"/>
            <a:r>
              <a:rPr lang="en-US" dirty="0"/>
              <a:t>It is a process designed to optimize and harmonize the role of individual airports for best system performance. </a:t>
            </a:r>
          </a:p>
          <a:p>
            <a:pPr algn="just"/>
            <a:r>
              <a:rPr lang="en-US" dirty="0"/>
              <a:t>It is also designed to provide public funds to all airports, considering what each needs to perform adequately in the medium term as well as to ultimately maintain an efficient national airport system.</a:t>
            </a:r>
          </a:p>
        </p:txBody>
      </p:sp>
    </p:spTree>
    <p:extLst>
      <p:ext uri="{BB962C8B-B14F-4D97-AF65-F5344CB8AC3E}">
        <p14:creationId xmlns:p14="http://schemas.microsoft.com/office/powerpoint/2010/main" val="2962817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1375</TotalTime>
  <Words>3101</Words>
  <Application>Microsoft Office PowerPoint</Application>
  <PresentationFormat>Widescreen</PresentationFormat>
  <Paragraphs>210</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Airport Planning and Development Processes </vt:lpstr>
      <vt:lpstr>Airport Planning</vt:lpstr>
      <vt:lpstr>Aviation System Planning</vt:lpstr>
      <vt:lpstr>Aviation system – components and subcomponents</vt:lpstr>
      <vt:lpstr>PowerPoint Presentation</vt:lpstr>
      <vt:lpstr> Levels of planning</vt:lpstr>
      <vt:lpstr>PowerPoint Presentation</vt:lpstr>
      <vt:lpstr>3C Planning process</vt:lpstr>
      <vt:lpstr>PowerPoint Presentation</vt:lpstr>
      <vt:lpstr>PowerPoint Presentation</vt:lpstr>
      <vt:lpstr>Planning Airport System Under Different States of Industry</vt:lpstr>
      <vt:lpstr>Government-Regulated Monopoly</vt:lpstr>
      <vt:lpstr>PowerPoint Presentation</vt:lpstr>
      <vt:lpstr>Deregulated free market </vt:lpstr>
      <vt:lpstr>PowerPoint Presentation</vt:lpstr>
      <vt:lpstr>Airline Hubs and Deregulation</vt:lpstr>
      <vt:lpstr>AIR TRANSPORT PLANNING IN INDIA</vt:lpstr>
      <vt:lpstr>PowerPoint Presentation</vt:lpstr>
      <vt:lpstr>PowerPoint Presentation</vt:lpstr>
      <vt:lpstr>STAKE HOLDERS AND THEIR INTERESTS</vt:lpstr>
      <vt:lpstr>PowerPoint Presentation</vt:lpstr>
      <vt:lpstr>PowerPoint Presentation</vt:lpstr>
      <vt:lpstr>PowerPoint Presentation</vt:lpstr>
      <vt:lpstr>Five forces Analysis</vt:lpstr>
      <vt:lpstr>CONNECTIVITY</vt:lpstr>
      <vt:lpstr>AVIATION INFRASTRUCTURE</vt:lpstr>
      <vt:lpstr>Airport Development models</vt:lpstr>
      <vt:lpstr>Constraints Faced</vt:lpstr>
      <vt:lpstr>PowerPoint Presentation</vt:lpstr>
      <vt:lpstr>Addressing the Constraints</vt:lpstr>
      <vt:lpstr>AIR NAVIGATION SERVICES</vt:lpstr>
      <vt:lpstr>CARGO</vt:lpstr>
      <vt:lpstr>MAINTENANCE AND REPAIR ORGANISATION (MRO)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Airport Planning and Development Processes </dc:title>
  <dc:creator>Anurodh Khanuja</dc:creator>
  <cp:lastModifiedBy>Anurodh Khanuja</cp:lastModifiedBy>
  <cp:revision>58</cp:revision>
  <dcterms:created xsi:type="dcterms:W3CDTF">2020-02-02T16:51:44Z</dcterms:created>
  <dcterms:modified xsi:type="dcterms:W3CDTF">2020-02-24T06:24:47Z</dcterms:modified>
</cp:coreProperties>
</file>