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97" r:id="rId11"/>
    <p:sldId id="298" r:id="rId12"/>
    <p:sldId id="302" r:id="rId13"/>
    <p:sldId id="303" r:id="rId14"/>
    <p:sldId id="304" r:id="rId15"/>
    <p:sldId id="305" r:id="rId16"/>
    <p:sldId id="271" r:id="rId17"/>
    <p:sldId id="272" r:id="rId18"/>
    <p:sldId id="279" r:id="rId19"/>
    <p:sldId id="281" r:id="rId20"/>
    <p:sldId id="288" r:id="rId21"/>
    <p:sldId id="289" r:id="rId22"/>
    <p:sldId id="290" r:id="rId23"/>
    <p:sldId id="291" r:id="rId24"/>
    <p:sldId id="292" r:id="rId25"/>
    <p:sldId id="293" r:id="rId26"/>
    <p:sldId id="294" r:id="rId27"/>
    <p:sldId id="307" r:id="rId28"/>
    <p:sldId id="316" r:id="rId29"/>
    <p:sldId id="308" r:id="rId30"/>
    <p:sldId id="309" r:id="rId31"/>
    <p:sldId id="310" r:id="rId32"/>
    <p:sldId id="311" r:id="rId33"/>
    <p:sldId id="312" r:id="rId34"/>
    <p:sldId id="313" r:id="rId35"/>
    <p:sldId id="314" r:id="rId36"/>
    <p:sldId id="315" r:id="rId37"/>
    <p:sldId id="317" r:id="rId38"/>
    <p:sldId id="306" r:id="rId39"/>
    <p:sldId id="318" r:id="rId40"/>
    <p:sldId id="319" r:id="rId41"/>
    <p:sldId id="320" r:id="rId42"/>
    <p:sldId id="321" r:id="rId43"/>
    <p:sldId id="32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5" Type="http://schemas.openxmlformats.org/officeDocument/2006/relationships/image" Target="../media/image1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4E6C7-C7E9-4417-8BC1-45F647531F86}" type="datetimeFigureOut">
              <a:rPr lang="en-US" smtClean="0"/>
              <a:pPr/>
              <a:t>6/26/2020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CCB04-6ADE-46D2-B471-0B097967DF8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6F62B11A-1F06-4534-9E53-0F8661D18799}" type="slidenum">
              <a:rPr lang="ar-SA"/>
              <a:pPr/>
              <a:t>16</a:t>
            </a:fld>
            <a:endParaRPr lang="en-US"/>
          </a:p>
        </p:txBody>
      </p:sp>
      <p:sp>
        <p:nvSpPr>
          <p:cNvPr id="39939" name="Rectangle 2"/>
          <p:cNvSpPr>
            <a:spLocks noGrp="1" noRot="1" noChangeAspect="1" noChangeArrowheads="1" noTextEdit="1"/>
          </p:cNvSpPr>
          <p:nvPr>
            <p:ph type="sldImg"/>
          </p:nvPr>
        </p:nvSpPr>
        <p:spPr>
          <a:xfrm>
            <a:off x="1143000" y="685800"/>
            <a:ext cx="4572000" cy="3429000"/>
          </a:xfrm>
          <a:ln/>
        </p:spPr>
      </p:sp>
      <p:sp>
        <p:nvSpPr>
          <p:cNvPr id="3994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F5617E16-3CEF-4C0A-A9DA-E7D8169CDB31}" type="slidenum">
              <a:rPr lang="ar-SA"/>
              <a:pPr/>
              <a:t>25</a:t>
            </a:fld>
            <a:endParaRPr lang="en-US"/>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49FD73-9427-4F43-A9D2-5EB8A6A1830D}" type="slidenum">
              <a:rPr lang="en-GB"/>
              <a:pPr/>
              <a:t>27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511539-9430-4C2D-A740-C04DCD6C7B8D}" type="slidenum">
              <a:rPr lang="en-GB"/>
              <a:pPr/>
              <a:t>28</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EE576B-8B2A-4C72-8293-2E4B6C38BCA2}" type="slidenum">
              <a:rPr lang="en-GB"/>
              <a:pPr/>
              <a:t>29</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A7B612-31E3-4ABE-B683-4E75C145B010}" type="slidenum">
              <a:rPr lang="en-GB"/>
              <a:pPr/>
              <a:t>30</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F39ED6-2BD7-4503-9C72-C841991C62F4}" type="slidenum">
              <a:rPr lang="en-GB"/>
              <a:pPr/>
              <a:t>31</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05CAA1-84A6-454F-A97A-E6F83803800E}" type="slidenum">
              <a:rPr lang="en-GB"/>
              <a:pPr/>
              <a:t>32</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71AB9C-6463-4437-89E1-BAC8740F6C77}" type="slidenum">
              <a:rPr lang="en-GB"/>
              <a:pPr/>
              <a:t>33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BA7ABB-2BFF-4568-A0F5-E5013E51B0EF}" type="slidenum">
              <a:rPr lang="en-GB"/>
              <a:pPr/>
              <a:t>34</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3E58D6-9446-4EB7-B844-FE6FF5065CD8}" type="slidenum">
              <a:rPr lang="en-GB"/>
              <a:pPr/>
              <a:t>35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D45BEDCA-6C33-4F42-96BB-AC9AD2356930}" type="slidenum">
              <a:rPr lang="ar-SA"/>
              <a:pPr/>
              <a:t>17</a:t>
            </a:fld>
            <a:endParaRPr lang="en-US"/>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B47BA8-4EB9-4256-9675-83CC31C626EB}" type="slidenum">
              <a:rPr lang="en-GB"/>
              <a:pPr/>
              <a:t>36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11F6869F-FB5C-4D59-87E3-35E45C0A2633}" type="slidenum">
              <a:rPr lang="ar-SA"/>
              <a:pPr/>
              <a:t>18</a:t>
            </a:fld>
            <a:endParaRPr lang="en-US"/>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105C6B85-809B-4846-80AB-21E2367473C4}" type="slidenum">
              <a:rPr lang="ar-SA"/>
              <a:pPr/>
              <a:t>19</a:t>
            </a:fld>
            <a:endParaRPr lang="en-US"/>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61BD4124-7309-473E-9E21-0B4C3C731DD0}" type="slidenum">
              <a:rPr lang="ar-SA"/>
              <a:pPr/>
              <a:t>20</a:t>
            </a:fld>
            <a:endParaRPr lang="en-US"/>
          </a:p>
        </p:txBody>
      </p:sp>
      <p:sp>
        <p:nvSpPr>
          <p:cNvPr id="53251" name="Rectangle 2"/>
          <p:cNvSpPr>
            <a:spLocks noGrp="1" noRot="1" noChangeAspect="1" noChangeArrowheads="1" noTextEdit="1"/>
          </p:cNvSpPr>
          <p:nvPr>
            <p:ph type="sldImg"/>
          </p:nvPr>
        </p:nvSpPr>
        <p:spPr>
          <a:xfrm>
            <a:off x="1143000" y="685800"/>
            <a:ext cx="4572000" cy="3429000"/>
          </a:xfrm>
          <a:ln/>
        </p:spPr>
      </p:sp>
      <p:sp>
        <p:nvSpPr>
          <p:cNvPr id="53252"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191B6E1A-040D-4FF3-8B97-E0235DD8B067}" type="slidenum">
              <a:rPr lang="ar-SA"/>
              <a:pPr/>
              <a:t>21</a:t>
            </a:fld>
            <a:endParaRPr lang="en-US"/>
          </a:p>
        </p:txBody>
      </p:sp>
      <p:sp>
        <p:nvSpPr>
          <p:cNvPr id="54275" name="Rectangle 2"/>
          <p:cNvSpPr>
            <a:spLocks noGrp="1" noRot="1" noChangeAspect="1" noChangeArrowheads="1" noTextEdit="1"/>
          </p:cNvSpPr>
          <p:nvPr>
            <p:ph type="sldImg"/>
          </p:nvPr>
        </p:nvSpPr>
        <p:spPr>
          <a:xfrm>
            <a:off x="1143000" y="685800"/>
            <a:ext cx="4572000" cy="3429000"/>
          </a:xfrm>
          <a:ln/>
        </p:spPr>
      </p:sp>
      <p:sp>
        <p:nvSpPr>
          <p:cNvPr id="5427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A77EDC91-E945-40DB-86CE-5366B12F7A0D}" type="slidenum">
              <a:rPr lang="ar-SA"/>
              <a:pPr/>
              <a:t>22</a:t>
            </a:fld>
            <a:endParaRPr lang="en-US"/>
          </a:p>
        </p:txBody>
      </p:sp>
      <p:sp>
        <p:nvSpPr>
          <p:cNvPr id="55299" name="Rectangle 2"/>
          <p:cNvSpPr>
            <a:spLocks noGrp="1" noRot="1" noChangeAspect="1" noChangeArrowheads="1" noTextEdit="1"/>
          </p:cNvSpPr>
          <p:nvPr>
            <p:ph type="sldImg"/>
          </p:nvPr>
        </p:nvSpPr>
        <p:spPr>
          <a:xfrm>
            <a:off x="1143000" y="685800"/>
            <a:ext cx="4572000" cy="3429000"/>
          </a:xfrm>
          <a:ln/>
        </p:spPr>
      </p:sp>
      <p:sp>
        <p:nvSpPr>
          <p:cNvPr id="5530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CD103E81-407D-4937-9A9C-39877E2980F1}" type="slidenum">
              <a:rPr lang="ar-SA"/>
              <a:pPr/>
              <a:t>23</a:t>
            </a:fld>
            <a:endParaRPr lang="en-US"/>
          </a:p>
        </p:txBody>
      </p:sp>
      <p:sp>
        <p:nvSpPr>
          <p:cNvPr id="56323" name="Rectangle 2"/>
          <p:cNvSpPr>
            <a:spLocks noGrp="1" noRot="1" noChangeAspect="1" noChangeArrowheads="1" noTextEdit="1"/>
          </p:cNvSpPr>
          <p:nvPr>
            <p:ph type="sldImg"/>
          </p:nvPr>
        </p:nvSpPr>
        <p:spPr>
          <a:xfrm>
            <a:off x="1143000" y="685800"/>
            <a:ext cx="4572000" cy="3429000"/>
          </a:xfrm>
          <a:ln/>
        </p:spPr>
      </p:sp>
      <p:sp>
        <p:nvSpPr>
          <p:cNvPr id="56324"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2DD081A6-63DF-470A-B46B-C73CE5E702EC}" type="slidenum">
              <a:rPr lang="ar-SA"/>
              <a:pPr/>
              <a:t>24</a:t>
            </a:fld>
            <a:endParaRPr lang="en-US"/>
          </a:p>
        </p:txBody>
      </p:sp>
      <p:sp>
        <p:nvSpPr>
          <p:cNvPr id="57347" name="Rectangle 2"/>
          <p:cNvSpPr>
            <a:spLocks noGrp="1" noRot="1" noChangeAspect="1" noChangeArrowheads="1" noTextEdit="1"/>
          </p:cNvSpPr>
          <p:nvPr>
            <p:ph type="sldImg"/>
          </p:nvPr>
        </p:nvSpPr>
        <p:spPr>
          <a:xfrm>
            <a:off x="1143000" y="685800"/>
            <a:ext cx="4572000" cy="3429000"/>
          </a:xfrm>
          <a:ln/>
        </p:spPr>
      </p:sp>
      <p:sp>
        <p:nvSpPr>
          <p:cNvPr id="5734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324E3-EB03-468C-9E2D-99242D5D4408}"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2A6C7-AE81-49E9-9106-7819CA37C2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324E3-EB03-468C-9E2D-99242D5D4408}"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2A6C7-AE81-49E9-9106-7819CA37C2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324E3-EB03-468C-9E2D-99242D5D4408}"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2A6C7-AE81-49E9-9106-7819CA37C2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D439F27F-6F32-4048-8D3E-5471B3D6247A}" type="datetime1">
              <a:rPr lang="en-US"/>
              <a:pPr>
                <a:defRPr/>
              </a:pPr>
              <a:t>6/26/2020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34D6515-B962-4D3D-B4AA-B2FE67482A3B}"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324E3-EB03-468C-9E2D-99242D5D4408}"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2A6C7-AE81-49E9-9106-7819CA37C2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324E3-EB03-468C-9E2D-99242D5D4408}"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C2A6C7-AE81-49E9-9106-7819CA37C2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324E3-EB03-468C-9E2D-99242D5D4408}"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2A6C7-AE81-49E9-9106-7819CA37C2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324E3-EB03-468C-9E2D-99242D5D4408}" type="datetimeFigureOut">
              <a:rPr lang="en-US" smtClean="0"/>
              <a:pPr/>
              <a:t>6/26/2020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C2A6C7-AE81-49E9-9106-7819CA37C2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324E3-EB03-468C-9E2D-99242D5D4408}" type="datetimeFigureOut">
              <a:rPr lang="en-US" smtClean="0"/>
              <a:pPr/>
              <a:t>6/26/2020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C2A6C7-AE81-49E9-9106-7819CA37C2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324E3-EB03-468C-9E2D-99242D5D4408}" type="datetimeFigureOut">
              <a:rPr lang="en-US" smtClean="0"/>
              <a:pPr/>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C2A6C7-AE81-49E9-9106-7819CA37C2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324E3-EB03-468C-9E2D-99242D5D4408}"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2A6C7-AE81-49E9-9106-7819CA37C2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324E3-EB03-468C-9E2D-99242D5D4408}"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C2A6C7-AE81-49E9-9106-7819CA37C2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324E3-EB03-468C-9E2D-99242D5D4408}" type="datetimeFigureOut">
              <a:rPr lang="en-US" smtClean="0"/>
              <a:pPr/>
              <a:t>6/26/2020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2A6C7-AE81-49E9-9106-7819CA37C2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6.bin"/><Relationship Id="rId18" Type="http://schemas.openxmlformats.org/officeDocument/2006/relationships/image" Target="../media/image8.wmf"/><Relationship Id="rId26" Type="http://schemas.openxmlformats.org/officeDocument/2006/relationships/image" Target="../media/image12.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5.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2.xml"/><Relationship Id="rId16" Type="http://schemas.openxmlformats.org/officeDocument/2006/relationships/image" Target="../media/image7.wmf"/><Relationship Id="rId20" Type="http://schemas.openxmlformats.org/officeDocument/2006/relationships/image" Target="../media/image9.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5.bin"/><Relationship Id="rId24" Type="http://schemas.openxmlformats.org/officeDocument/2006/relationships/image" Target="../media/image11.wmf"/><Relationship Id="rId32" Type="http://schemas.openxmlformats.org/officeDocument/2006/relationships/image" Target="../media/image15.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3.wmf"/><Relationship Id="rId10" Type="http://schemas.openxmlformats.org/officeDocument/2006/relationships/image" Target="../media/image4.wmf"/><Relationship Id="rId19" Type="http://schemas.openxmlformats.org/officeDocument/2006/relationships/oleObject" Target="../embeddings/oleObject9.bin"/><Relationship Id="rId31" Type="http://schemas.openxmlformats.org/officeDocument/2006/relationships/oleObject" Target="../embeddings/oleObject15.bin"/><Relationship Id="rId4" Type="http://schemas.openxmlformats.org/officeDocument/2006/relationships/image" Target="../media/image1.wmf"/><Relationship Id="rId9" Type="http://schemas.openxmlformats.org/officeDocument/2006/relationships/oleObject" Target="../embeddings/oleObject4.bin"/><Relationship Id="rId14" Type="http://schemas.openxmlformats.org/officeDocument/2006/relationships/image" Target="../media/image6.wmf"/><Relationship Id="rId22" Type="http://schemas.openxmlformats.org/officeDocument/2006/relationships/image" Target="../media/image10.wmf"/><Relationship Id="rId27" Type="http://schemas.openxmlformats.org/officeDocument/2006/relationships/oleObject" Target="../embeddings/oleObject13.bin"/><Relationship Id="rId30" Type="http://schemas.openxmlformats.org/officeDocument/2006/relationships/image" Target="../media/image14.wmf"/></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17.bin"/><Relationship Id="rId4" Type="http://schemas.openxmlformats.org/officeDocument/2006/relationships/image" Target="../media/image16.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9.wmf"/><Relationship Id="rId5" Type="http://schemas.openxmlformats.org/officeDocument/2006/relationships/oleObject" Target="../embeddings/oleObject43.bin"/><Relationship Id="rId4" Type="http://schemas.openxmlformats.org/officeDocument/2006/relationships/image" Target="../media/image6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2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24.bin"/><Relationship Id="rId4" Type="http://schemas.openxmlformats.org/officeDocument/2006/relationships/image" Target="../media/image23.wmf"/></Relationships>
</file>

<file path=ppt/slides/_rels/slide7.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6.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8.bin"/><Relationship Id="rId14" Type="http://schemas.openxmlformats.org/officeDocument/2006/relationships/image" Target="../media/image30.wmf"/></Relationships>
</file>

<file path=ppt/slides/_rels/slide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4.bin"/></Relationships>
</file>

<file path=ppt/slides/_rels/slide9.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7.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9.bin"/><Relationship Id="rId14" Type="http://schemas.openxmlformats.org/officeDocument/2006/relationships/image" Target="../media/image4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457200"/>
            <a:ext cx="7086600" cy="5562600"/>
          </a:xfrm>
        </p:spPr>
        <p:txBody>
          <a:bodyPr>
            <a:noAutofit/>
          </a:bodyPr>
          <a:lstStyle/>
          <a:p>
            <a:r>
              <a:rPr lang="en-US" sz="4000" b="1" dirty="0" smtClean="0">
                <a:solidFill>
                  <a:schemeClr val="tx1"/>
                </a:solidFill>
              </a:rPr>
              <a:t>Unit IV</a:t>
            </a:r>
          </a:p>
          <a:p>
            <a:endParaRPr lang="en-US" sz="1800" b="1" dirty="0" smtClean="0">
              <a:solidFill>
                <a:schemeClr val="tx1"/>
              </a:solidFill>
            </a:endParaRPr>
          </a:p>
          <a:p>
            <a:pPr algn="just"/>
            <a:r>
              <a:rPr lang="en-US" sz="2800" dirty="0" smtClean="0">
                <a:solidFill>
                  <a:schemeClr val="tx1"/>
                </a:solidFill>
              </a:rPr>
              <a:t>Excess functions, Concept of 1 wt% standard state and Interaction coefficient, Regular solutions, </a:t>
            </a:r>
            <a:r>
              <a:rPr lang="en-US" sz="2800" dirty="0" err="1" smtClean="0">
                <a:solidFill>
                  <a:schemeClr val="tx1"/>
                </a:solidFill>
              </a:rPr>
              <a:t>Sievert’s</a:t>
            </a:r>
            <a:r>
              <a:rPr lang="en-US" sz="2800" dirty="0" smtClean="0">
                <a:solidFill>
                  <a:schemeClr val="tx1"/>
                </a:solidFill>
              </a:rPr>
              <a:t> law-residual gases in steel Phase relations and phase rule-its applications, Free energy-composition and temperature-composition diagrams for binary alloy systems and their correlation, determination of </a:t>
            </a:r>
            <a:r>
              <a:rPr lang="en-US" sz="2800" dirty="0" err="1" smtClean="0">
                <a:solidFill>
                  <a:schemeClr val="tx1"/>
                </a:solidFill>
              </a:rPr>
              <a:t>liquidus</a:t>
            </a:r>
            <a:r>
              <a:rPr lang="en-US" sz="2800" dirty="0" smtClean="0">
                <a:solidFill>
                  <a:schemeClr val="tx1"/>
                </a:solidFill>
              </a:rPr>
              <a:t>, solidus and </a:t>
            </a:r>
            <a:r>
              <a:rPr lang="en-US" sz="2800" dirty="0" err="1" smtClean="0">
                <a:solidFill>
                  <a:schemeClr val="tx1"/>
                </a:solidFill>
              </a:rPr>
              <a:t>solvus</a:t>
            </a:r>
            <a:r>
              <a:rPr lang="en-US" sz="2800" dirty="0" smtClean="0">
                <a:solidFill>
                  <a:schemeClr val="tx1"/>
                </a:solidFill>
              </a:rPr>
              <a:t> lines, Effect of pressure on phase transformation and phase equilibrium</a:t>
            </a:r>
          </a:p>
          <a:p>
            <a:pPr algn="just"/>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57200" y="244475"/>
            <a:ext cx="8385175" cy="441325"/>
          </a:xfrm>
        </p:spPr>
        <p:txBody>
          <a:bodyPr>
            <a:normAutofit fontScale="90000"/>
          </a:bodyPr>
          <a:lstStyle/>
          <a:p>
            <a:pPr algn="ctr"/>
            <a:r>
              <a:rPr lang="en-US" altLang="ko-KR" sz="4000" dirty="0" smtClean="0">
                <a:latin typeface="Times New Roman" pitchFamily="18" charset="0"/>
                <a:ea typeface="굴림" pitchFamily="50" charset="-127"/>
              </a:rPr>
              <a:t>Definition</a:t>
            </a:r>
            <a:endParaRPr lang="en-US" sz="4000" dirty="0">
              <a:latin typeface="Times New Roman" pitchFamily="18" charset="0"/>
              <a:ea typeface="굴림" pitchFamily="50" charset="-127"/>
            </a:endParaRPr>
          </a:p>
        </p:txBody>
      </p:sp>
      <p:sp>
        <p:nvSpPr>
          <p:cNvPr id="14339" name="Rectangle 3"/>
          <p:cNvSpPr>
            <a:spLocks noGrp="1" noRot="1" noChangeArrowheads="1"/>
          </p:cNvSpPr>
          <p:nvPr>
            <p:ph type="body" idx="1"/>
          </p:nvPr>
        </p:nvSpPr>
        <p:spPr>
          <a:xfrm>
            <a:off x="304800" y="1122363"/>
            <a:ext cx="8763000" cy="5430837"/>
          </a:xfrm>
        </p:spPr>
        <p:txBody>
          <a:bodyPr>
            <a:normAutofit/>
          </a:bodyPr>
          <a:lstStyle/>
          <a:p>
            <a:pPr>
              <a:buNone/>
            </a:pPr>
            <a:r>
              <a:rPr lang="en-US" sz="2000" dirty="0" smtClean="0">
                <a:latin typeface="Times New Roman" pitchFamily="18" charset="0"/>
              </a:rPr>
              <a:t>A</a:t>
            </a:r>
            <a:r>
              <a:rPr lang="en-US" sz="2000" dirty="0" smtClean="0">
                <a:solidFill>
                  <a:srgbClr val="D60093"/>
                </a:solidFill>
                <a:latin typeface="Times New Roman" pitchFamily="18" charset="0"/>
              </a:rPr>
              <a:t> </a:t>
            </a:r>
            <a:r>
              <a:rPr lang="en-US" sz="2000" dirty="0" smtClean="0">
                <a:solidFill>
                  <a:schemeClr val="tx2"/>
                </a:solidFill>
                <a:latin typeface="Times New Roman" pitchFamily="18" charset="0"/>
              </a:rPr>
              <a:t>phase</a:t>
            </a:r>
            <a:r>
              <a:rPr lang="en-US" sz="2000" dirty="0" smtClean="0">
                <a:latin typeface="Times New Roman" pitchFamily="18" charset="0"/>
              </a:rPr>
              <a:t>: is a physically distinct part of a system that is mechanically separable from other parts is the system; e.g. a melt or a mineral</a:t>
            </a:r>
            <a:endParaRPr lang="en-CA" sz="2000" dirty="0" smtClean="0">
              <a:latin typeface="Times New Roman" pitchFamily="18" charset="0"/>
            </a:endParaRPr>
          </a:p>
          <a:p>
            <a:pPr>
              <a:buSzPct val="40000"/>
              <a:buFont typeface="Wingdings" pitchFamily="2" charset="2"/>
              <a:buNone/>
            </a:pPr>
            <a:r>
              <a:rPr lang="en-US" altLang="ko-KR" sz="2800" dirty="0" smtClean="0">
                <a:ea typeface="굴림" pitchFamily="50" charset="-127"/>
              </a:rPr>
              <a:t>A </a:t>
            </a:r>
            <a:r>
              <a:rPr lang="en-US" altLang="ko-KR" sz="2800" dirty="0">
                <a:solidFill>
                  <a:schemeClr val="tx2"/>
                </a:solidFill>
                <a:ea typeface="굴림" pitchFamily="50" charset="-127"/>
              </a:rPr>
              <a:t>phase diagram:</a:t>
            </a:r>
          </a:p>
          <a:p>
            <a:pPr>
              <a:buSzPct val="40000"/>
              <a:buFont typeface="Wingdings" pitchFamily="2" charset="2"/>
              <a:buNone/>
            </a:pPr>
            <a:r>
              <a:rPr lang="en-US" altLang="ko-KR" sz="2000" dirty="0">
                <a:ea typeface="굴림" pitchFamily="50" charset="-127"/>
              </a:rPr>
              <a:t>P, T Shows the stability ranges of phases (minerals, melts, solutions) </a:t>
            </a:r>
          </a:p>
          <a:p>
            <a:pPr>
              <a:buSzPct val="40000"/>
              <a:buFont typeface="Wingdings" pitchFamily="2" charset="2"/>
              <a:buNone/>
            </a:pPr>
            <a:r>
              <a:rPr lang="en-US" altLang="ko-KR" sz="2000" dirty="0">
                <a:ea typeface="굴림" pitchFamily="50" charset="-127"/>
              </a:rPr>
              <a:t>as functions of composition,, pH and Eh.</a:t>
            </a:r>
            <a:r>
              <a:rPr lang="en-US" altLang="ko-KR" sz="2500" dirty="0">
                <a:ea typeface="굴림" pitchFamily="50" charset="-127"/>
              </a:rPr>
              <a:t> </a:t>
            </a:r>
          </a:p>
          <a:p>
            <a:pPr>
              <a:buSzPct val="40000"/>
              <a:buFont typeface="Wingdings" pitchFamily="2" charset="2"/>
              <a:buNone/>
            </a:pPr>
            <a:r>
              <a:rPr lang="en-US" altLang="ko-KR" sz="2800" dirty="0">
                <a:solidFill>
                  <a:schemeClr val="tx2"/>
                </a:solidFill>
                <a:ea typeface="굴림" pitchFamily="50" charset="-127"/>
              </a:rPr>
              <a:t>Components</a:t>
            </a:r>
            <a:r>
              <a:rPr lang="en-US" altLang="ko-KR" dirty="0">
                <a:solidFill>
                  <a:schemeClr val="tx2"/>
                </a:solidFill>
                <a:ea typeface="굴림" pitchFamily="50" charset="-127"/>
              </a:rPr>
              <a:t>:</a:t>
            </a:r>
            <a:r>
              <a:rPr lang="en-US" altLang="ko-KR" dirty="0">
                <a:solidFill>
                  <a:srgbClr val="FF3399"/>
                </a:solidFill>
                <a:ea typeface="굴림" pitchFamily="50" charset="-127"/>
              </a:rPr>
              <a:t> </a:t>
            </a:r>
            <a:r>
              <a:rPr lang="en-US" altLang="ko-KR" sz="2000" dirty="0">
                <a:ea typeface="굴림" pitchFamily="50" charset="-127"/>
              </a:rPr>
              <a:t>Minimum number of chemical constituents that </a:t>
            </a:r>
          </a:p>
          <a:p>
            <a:pPr>
              <a:buSzPct val="40000"/>
              <a:buFont typeface="Wingdings" pitchFamily="2" charset="2"/>
              <a:buNone/>
            </a:pPr>
            <a:r>
              <a:rPr lang="en-US" altLang="ko-KR" sz="2000" dirty="0">
                <a:ea typeface="굴림" pitchFamily="50" charset="-127"/>
              </a:rPr>
              <a:t>are required to describe the compositions of all phases in the system</a:t>
            </a:r>
          </a:p>
          <a:p>
            <a:pPr>
              <a:buSzPct val="40000"/>
              <a:buFont typeface="Wingdings" pitchFamily="2" charset="2"/>
              <a:buNone/>
            </a:pPr>
            <a:r>
              <a:rPr lang="en-US" altLang="ko-KR" sz="2000" dirty="0">
                <a:ea typeface="굴림" pitchFamily="50" charset="-127"/>
              </a:rPr>
              <a:t>(there are never be more components than phases in a system)</a:t>
            </a:r>
          </a:p>
          <a:p>
            <a:pPr>
              <a:buFont typeface="Wingdings" pitchFamily="2" charset="2"/>
              <a:buNone/>
            </a:pPr>
            <a:r>
              <a:rPr lang="en-US" sz="2800" dirty="0">
                <a:solidFill>
                  <a:schemeClr val="tx2"/>
                </a:solidFill>
                <a:effectLst/>
              </a:rPr>
              <a:t>Degrees of freedom:</a:t>
            </a:r>
            <a:r>
              <a:rPr lang="en-US" sz="2800" dirty="0">
                <a:solidFill>
                  <a:srgbClr val="FF9933"/>
                </a:solidFill>
                <a:effectLst/>
              </a:rPr>
              <a:t> </a:t>
            </a:r>
            <a:r>
              <a:rPr lang="en-US" sz="2000" dirty="0">
                <a:effectLst/>
              </a:rPr>
              <a:t>The number of variables to define the position of a mineral assemblage in a phase diagram</a:t>
            </a:r>
            <a:endParaRPr lang="en-CA" sz="2000" dirty="0">
              <a:effectLst/>
            </a:endParaRPr>
          </a:p>
          <a:p>
            <a:pPr>
              <a:buFont typeface="Wingdings" pitchFamily="2" charset="2"/>
              <a:buNone/>
            </a:pPr>
            <a:r>
              <a:rPr lang="en-US" sz="2800" dirty="0">
                <a:solidFill>
                  <a:schemeClr val="tx2"/>
                </a:solidFill>
                <a:effectLst/>
              </a:rPr>
              <a:t>Intensive properties:</a:t>
            </a:r>
            <a:r>
              <a:rPr lang="en-US" sz="2800" dirty="0">
                <a:solidFill>
                  <a:srgbClr val="FF9933"/>
                </a:solidFill>
                <a:effectLst/>
              </a:rPr>
              <a:t> </a:t>
            </a:r>
            <a:r>
              <a:rPr lang="en-US" sz="2000" dirty="0">
                <a:effectLst/>
              </a:rPr>
              <a:t>P, T, pH, Eh (Environmental variables</a:t>
            </a:r>
            <a:r>
              <a:rPr lang="en-US" sz="2000" dirty="0" smtClean="0">
                <a:effectLst/>
              </a:rPr>
              <a:t>)</a:t>
            </a:r>
          </a:p>
          <a:p>
            <a:pPr>
              <a:buNone/>
            </a:pPr>
            <a:r>
              <a:rPr lang="en-US" sz="2800" dirty="0" smtClean="0">
                <a:solidFill>
                  <a:schemeClr val="tx2"/>
                </a:solidFill>
              </a:rPr>
              <a:t>Extensive properties:</a:t>
            </a:r>
            <a:r>
              <a:rPr lang="en-US" sz="2000" dirty="0" smtClean="0">
                <a:solidFill>
                  <a:srgbClr val="FF9933"/>
                </a:solidFill>
              </a:rPr>
              <a:t> </a:t>
            </a:r>
            <a:r>
              <a:rPr lang="en-US" sz="2000" dirty="0" smtClean="0"/>
              <a:t>V, m, partial pressure</a:t>
            </a:r>
          </a:p>
          <a:p>
            <a:pPr>
              <a:buFont typeface="Wingdings" pitchFamily="2" charset="2"/>
              <a:buNone/>
            </a:pPr>
            <a:endParaRPr lang="en-US" sz="2000" dirty="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1371600"/>
            <a:ext cx="8026400" cy="5257800"/>
          </a:xfrm>
          <a:prstGeom prst="rect">
            <a:avLst/>
          </a:prstGeom>
          <a:noFill/>
          <a:ln w="9525">
            <a:noFill/>
            <a:miter lim="800000"/>
            <a:headEnd/>
            <a:tailEnd/>
          </a:ln>
          <a:effectLst/>
        </p:spPr>
        <p:txBody>
          <a:bodyPr lIns="92075" tIns="46038" rIns="92075" bIns="46038"/>
          <a:lstStyle/>
          <a:p>
            <a:pPr marL="342900" indent="-342900" defTabSz="279400">
              <a:spcBef>
                <a:spcPct val="20000"/>
              </a:spcBef>
              <a:tabLst>
                <a:tab pos="1028700" algn="l"/>
              </a:tabLst>
            </a:pPr>
            <a:r>
              <a:rPr lang="en-US" altLang="ko-KR" sz="4000" dirty="0">
                <a:effectLst>
                  <a:outerShdw blurRad="38100" dist="38100" dir="2700000" algn="tl">
                    <a:srgbClr val="000000"/>
                  </a:outerShdw>
                </a:effectLst>
                <a:latin typeface="Times New Roman" pitchFamily="18" charset="0"/>
                <a:ea typeface="굴림" pitchFamily="50" charset="-127"/>
              </a:rPr>
              <a:t>							F </a:t>
            </a:r>
            <a:r>
              <a:rPr lang="en-US" altLang="ko-KR" sz="3600" dirty="0">
                <a:effectLst>
                  <a:outerShdw blurRad="38100" dist="38100" dir="2700000" algn="tl">
                    <a:srgbClr val="000000"/>
                  </a:outerShdw>
                </a:effectLst>
                <a:latin typeface="Times New Roman" pitchFamily="18" charset="0"/>
                <a:ea typeface="굴림" pitchFamily="50" charset="-127"/>
              </a:rPr>
              <a:t>= C - P + v</a:t>
            </a:r>
          </a:p>
          <a:p>
            <a:pPr marL="342900" indent="-342900" defTabSz="279400">
              <a:spcBef>
                <a:spcPct val="20000"/>
              </a:spcBef>
              <a:tabLst>
                <a:tab pos="1028700" algn="l"/>
              </a:tabLst>
            </a:pPr>
            <a:r>
              <a:rPr lang="en-US" altLang="ko-KR" sz="2800" dirty="0">
                <a:effectLst>
                  <a:outerShdw blurRad="38100" dist="38100" dir="2700000" algn="tl">
                    <a:srgbClr val="000000"/>
                  </a:outerShdw>
                </a:effectLst>
                <a:latin typeface="Times New Roman" pitchFamily="18" charset="0"/>
                <a:ea typeface="굴림" pitchFamily="50" charset="-127"/>
              </a:rPr>
              <a:t>F = number of degrees of freedom</a:t>
            </a:r>
          </a:p>
          <a:p>
            <a:pPr marL="342900" indent="-342900" defTabSz="279400">
              <a:tabLst>
                <a:tab pos="1028700" algn="l"/>
              </a:tabLst>
            </a:pPr>
            <a:r>
              <a:rPr lang="en-US" sz="2400" dirty="0">
                <a:latin typeface="Times New Roman" pitchFamily="18" charset="0"/>
              </a:rPr>
              <a:t>The number of variables to define </a:t>
            </a:r>
          </a:p>
          <a:p>
            <a:pPr marL="342900" indent="-342900" defTabSz="279400">
              <a:tabLst>
                <a:tab pos="1028700" algn="l"/>
              </a:tabLst>
            </a:pPr>
            <a:r>
              <a:rPr lang="en-US" sz="2400" dirty="0">
                <a:latin typeface="Times New Roman" pitchFamily="18" charset="0"/>
              </a:rPr>
              <a:t>the position of a mineral assemblage in a phase </a:t>
            </a:r>
            <a:r>
              <a:rPr lang="en-US" sz="2400" dirty="0" smtClean="0">
                <a:latin typeface="Times New Roman" pitchFamily="18" charset="0"/>
              </a:rPr>
              <a:t>diagram</a:t>
            </a:r>
            <a:endParaRPr lang="en-CA" sz="2400" dirty="0" smtClean="0">
              <a:latin typeface="Times New Roman" pitchFamily="18" charset="0"/>
            </a:endParaRPr>
          </a:p>
          <a:p>
            <a:pPr>
              <a:spcBef>
                <a:spcPct val="20000"/>
              </a:spcBef>
            </a:pPr>
            <a:r>
              <a:rPr lang="en-US" altLang="ko-KR" sz="2800" dirty="0" smtClean="0">
                <a:effectLst>
                  <a:outerShdw blurRad="38100" dist="38100" dir="2700000" algn="tl">
                    <a:srgbClr val="000000"/>
                  </a:outerShdw>
                </a:effectLst>
                <a:latin typeface="Times New Roman" pitchFamily="18" charset="0"/>
                <a:ea typeface="굴림" pitchFamily="50" charset="-127"/>
              </a:rPr>
              <a:t>P = number of phases (i.e. mechanical separable constituents</a:t>
            </a:r>
          </a:p>
          <a:p>
            <a:pPr>
              <a:spcBef>
                <a:spcPct val="20000"/>
              </a:spcBef>
            </a:pPr>
            <a:r>
              <a:rPr lang="en-US" altLang="ko-KR" sz="2800" dirty="0" smtClean="0">
                <a:effectLst>
                  <a:outerShdw blurRad="38100" dist="38100" dir="2700000" algn="tl">
                    <a:srgbClr val="000000"/>
                  </a:outerShdw>
                </a:effectLst>
                <a:latin typeface="Times New Roman" pitchFamily="18" charset="0"/>
                <a:ea typeface="굴림" pitchFamily="50" charset="-127"/>
              </a:rPr>
              <a:t>C = minimum number of components </a:t>
            </a:r>
            <a:r>
              <a:rPr lang="en-US" altLang="ko-KR" sz="2400" dirty="0" smtClean="0">
                <a:effectLst>
                  <a:outerShdw blurRad="38100" dist="38100" dir="2700000" algn="tl">
                    <a:srgbClr val="000000"/>
                  </a:outerShdw>
                </a:effectLst>
                <a:latin typeface="Times New Roman" pitchFamily="18" charset="0"/>
                <a:ea typeface="굴림" pitchFamily="50" charset="-127"/>
              </a:rPr>
              <a:t>(chemical </a:t>
            </a:r>
          </a:p>
          <a:p>
            <a:pPr lvl="2">
              <a:spcBef>
                <a:spcPct val="20000"/>
              </a:spcBef>
            </a:pPr>
            <a:r>
              <a:rPr lang="en-US" altLang="ko-KR" sz="2400" dirty="0" smtClean="0">
                <a:effectLst>
                  <a:outerShdw blurRad="38100" dist="38100" dir="2700000" algn="tl">
                    <a:srgbClr val="000000"/>
                  </a:outerShdw>
                </a:effectLst>
                <a:latin typeface="Times New Roman" pitchFamily="18" charset="0"/>
                <a:ea typeface="굴림" pitchFamily="50" charset="-127"/>
              </a:rPr>
              <a:t>constituents that must be specified in order to define all phases)</a:t>
            </a:r>
          </a:p>
          <a:p>
            <a:pPr marL="0" lvl="2">
              <a:spcBef>
                <a:spcPct val="20000"/>
              </a:spcBef>
            </a:pPr>
            <a:r>
              <a:rPr lang="en-US" altLang="ko-KR" sz="2800" dirty="0" smtClean="0">
                <a:effectLst>
                  <a:outerShdw blurRad="38100" dist="38100" dir="2700000" algn="tl">
                    <a:srgbClr val="000000"/>
                  </a:outerShdw>
                </a:effectLst>
                <a:latin typeface="Times New Roman" pitchFamily="18" charset="0"/>
                <a:ea typeface="굴림" pitchFamily="50" charset="-127"/>
              </a:rPr>
              <a:t>v = intensive properties or environmental variables, </a:t>
            </a:r>
          </a:p>
          <a:p>
            <a:pPr lvl="1">
              <a:spcBef>
                <a:spcPct val="20000"/>
              </a:spcBef>
            </a:pPr>
            <a:r>
              <a:rPr lang="en-US" altLang="ko-KR" sz="2800" dirty="0" smtClean="0">
                <a:effectLst>
                  <a:outerShdw blurRad="38100" dist="38100" dir="2700000" algn="tl">
                    <a:srgbClr val="000000"/>
                  </a:outerShdw>
                </a:effectLst>
                <a:latin typeface="Times New Roman" pitchFamily="18" charset="0"/>
                <a:ea typeface="굴림" pitchFamily="50" charset="-127"/>
              </a:rPr>
              <a:t>	in P/T and pH/Eh diagrams = 2</a:t>
            </a:r>
          </a:p>
          <a:p>
            <a:pPr marL="342900" indent="-342900" defTabSz="279400">
              <a:tabLst>
                <a:tab pos="1028700" algn="l"/>
              </a:tabLst>
            </a:pPr>
            <a:endParaRPr lang="en-US" altLang="ko-KR" sz="2400" dirty="0">
              <a:effectLst>
                <a:outerShdw blurRad="38100" dist="38100" dir="2700000" algn="tl">
                  <a:srgbClr val="000000"/>
                </a:outerShdw>
              </a:effectLst>
              <a:latin typeface="Times New Roman" pitchFamily="18" charset="0"/>
              <a:ea typeface="굴림" pitchFamily="50" charset="-127"/>
            </a:endParaRPr>
          </a:p>
        </p:txBody>
      </p:sp>
      <p:sp>
        <p:nvSpPr>
          <p:cNvPr id="15363" name="Rectangle 3"/>
          <p:cNvSpPr>
            <a:spLocks noChangeArrowheads="1"/>
          </p:cNvSpPr>
          <p:nvPr/>
        </p:nvSpPr>
        <p:spPr bwMode="auto">
          <a:xfrm>
            <a:off x="838200" y="228600"/>
            <a:ext cx="7772400" cy="914400"/>
          </a:xfrm>
          <a:prstGeom prst="rect">
            <a:avLst/>
          </a:prstGeom>
          <a:noFill/>
          <a:ln w="9525">
            <a:noFill/>
            <a:miter lim="800000"/>
            <a:headEnd/>
            <a:tailEnd/>
          </a:ln>
          <a:effectLst/>
        </p:spPr>
        <p:txBody>
          <a:bodyPr lIns="92075" tIns="46038" rIns="92075" bIns="46038" anchor="ctr"/>
          <a:lstStyle/>
          <a:p>
            <a:pPr algn="ctr"/>
            <a:r>
              <a:rPr lang="en-US" altLang="ko-KR" sz="4800" dirty="0">
                <a:solidFill>
                  <a:srgbClr val="66FFFF"/>
                </a:solidFill>
                <a:effectLst>
                  <a:outerShdw blurRad="38100" dist="38100" dir="2700000" algn="tl">
                    <a:srgbClr val="000000"/>
                  </a:outerShdw>
                </a:effectLst>
                <a:latin typeface="Times New Roman" pitchFamily="18" charset="0"/>
                <a:ea typeface="굴림" pitchFamily="50" charset="-127"/>
              </a:rPr>
              <a:t>The Gibbs Phase Rule</a:t>
            </a:r>
            <a:endParaRPr lang="en-US" altLang="ko-KR" sz="4800" b="1" dirty="0">
              <a:solidFill>
                <a:srgbClr val="66FFFF"/>
              </a:solidFill>
              <a:effectLst>
                <a:outerShdw blurRad="38100" dist="38100" dir="2700000" algn="tl">
                  <a:srgbClr val="000000"/>
                </a:outerShdw>
              </a:effectLst>
              <a:latin typeface="Times New Roman" pitchFamily="18" charset="0"/>
              <a:ea typeface="굴림" pitchFamily="50" charset="-127"/>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250825" y="922338"/>
            <a:ext cx="2932113" cy="519112"/>
          </a:xfrm>
          <a:prstGeom prst="rect">
            <a:avLst/>
          </a:prstGeom>
          <a:noFill/>
          <a:ln w="9525">
            <a:noFill/>
            <a:miter lim="800000"/>
            <a:headEnd/>
            <a:tailEnd/>
          </a:ln>
          <a:effectLst/>
        </p:spPr>
        <p:txBody>
          <a:bodyPr wrap="none" lIns="92075" tIns="46038" rIns="92075" bIns="46038">
            <a:spAutoFit/>
          </a:bodyPr>
          <a:lstStyle/>
          <a:p>
            <a:r>
              <a:rPr lang="ko-KR" altLang="en-US" sz="2800">
                <a:effectLst>
                  <a:outerShdw blurRad="38100" dist="38100" dir="2700000" algn="tl">
                    <a:srgbClr val="000000"/>
                  </a:outerShdw>
                </a:effectLst>
                <a:latin typeface="Times New Roman" pitchFamily="18" charset="0"/>
                <a:ea typeface="굴림" pitchFamily="50" charset="-127"/>
              </a:rPr>
              <a:t>1. </a:t>
            </a:r>
            <a:r>
              <a:rPr lang="en-US" altLang="ko-KR" sz="2800">
                <a:effectLst>
                  <a:outerShdw blurRad="38100" dist="38100" dir="2700000" algn="tl">
                    <a:srgbClr val="000000"/>
                  </a:outerShdw>
                </a:effectLst>
                <a:latin typeface="Times New Roman" pitchFamily="18" charset="0"/>
                <a:ea typeface="굴림" pitchFamily="50" charset="-127"/>
              </a:rPr>
              <a:t>The system SiO</a:t>
            </a:r>
            <a:r>
              <a:rPr lang="en-US" altLang="ko-KR" sz="2800" baseline="-25000">
                <a:effectLst>
                  <a:outerShdw blurRad="38100" dist="38100" dir="2700000" algn="tl">
                    <a:srgbClr val="000000"/>
                  </a:outerShdw>
                </a:effectLst>
                <a:latin typeface="Times New Roman" pitchFamily="18" charset="0"/>
                <a:ea typeface="굴림" pitchFamily="50" charset="-127"/>
              </a:rPr>
              <a:t>2</a:t>
            </a:r>
          </a:p>
        </p:txBody>
      </p:sp>
      <p:pic>
        <p:nvPicPr>
          <p:cNvPr id="21508" name="Picture 4" descr="Fig 6-6"/>
          <p:cNvPicPr>
            <a:picLocks noChangeAspect="1" noChangeArrowheads="1"/>
          </p:cNvPicPr>
          <p:nvPr/>
        </p:nvPicPr>
        <p:blipFill>
          <a:blip r:embed="rId2" cstate="print"/>
          <a:srcRect/>
          <a:stretch>
            <a:fillRect/>
          </a:stretch>
        </p:blipFill>
        <p:spPr bwMode="auto">
          <a:xfrm>
            <a:off x="3482975" y="0"/>
            <a:ext cx="5661025" cy="6858000"/>
          </a:xfrm>
          <a:prstGeom prst="rect">
            <a:avLst/>
          </a:prstGeom>
          <a:noFill/>
        </p:spPr>
      </p:pic>
      <p:sp>
        <p:nvSpPr>
          <p:cNvPr id="21509" name="Text Box 5"/>
          <p:cNvSpPr txBox="1">
            <a:spLocks noChangeArrowheads="1"/>
          </p:cNvSpPr>
          <p:nvPr/>
        </p:nvSpPr>
        <p:spPr bwMode="auto">
          <a:xfrm>
            <a:off x="4860925" y="3698875"/>
            <a:ext cx="404813" cy="457200"/>
          </a:xfrm>
          <a:prstGeom prst="rect">
            <a:avLst/>
          </a:prstGeom>
          <a:noFill/>
          <a:ln w="12700">
            <a:noFill/>
            <a:miter lim="800000"/>
            <a:headEnd type="none" w="sm" len="sm"/>
            <a:tailEnd type="none" w="sm" len="sm"/>
          </a:ln>
          <a:effectLst/>
        </p:spPr>
        <p:txBody>
          <a:bodyPr wrap="none">
            <a:spAutoFit/>
          </a:bodyPr>
          <a:lstStyle/>
          <a:p>
            <a:r>
              <a:rPr lang="en-US" sz="2400" b="1">
                <a:solidFill>
                  <a:srgbClr val="FF0033"/>
                </a:solidFill>
                <a:latin typeface="Times New Roman" pitchFamily="18" charset="0"/>
              </a:rPr>
              <a:t>A</a:t>
            </a:r>
            <a:endParaRPr lang="en-CA" sz="2400" b="1">
              <a:solidFill>
                <a:srgbClr val="FF0033"/>
              </a:solidFill>
              <a:latin typeface="Times New Roman" pitchFamily="18" charset="0"/>
            </a:endParaRPr>
          </a:p>
        </p:txBody>
      </p:sp>
      <p:sp>
        <p:nvSpPr>
          <p:cNvPr id="21510" name="Text Box 6"/>
          <p:cNvSpPr txBox="1">
            <a:spLocks noChangeArrowheads="1"/>
          </p:cNvSpPr>
          <p:nvPr/>
        </p:nvSpPr>
        <p:spPr bwMode="auto">
          <a:xfrm>
            <a:off x="5867400" y="4038600"/>
            <a:ext cx="387350" cy="457200"/>
          </a:xfrm>
          <a:prstGeom prst="rect">
            <a:avLst/>
          </a:prstGeom>
          <a:noFill/>
          <a:ln w="12700">
            <a:noFill/>
            <a:miter lim="800000"/>
            <a:headEnd type="none" w="sm" len="sm"/>
            <a:tailEnd type="none" w="sm" len="sm"/>
          </a:ln>
          <a:effectLst/>
        </p:spPr>
        <p:txBody>
          <a:bodyPr wrap="none">
            <a:spAutoFit/>
          </a:bodyPr>
          <a:lstStyle/>
          <a:p>
            <a:r>
              <a:rPr lang="en-US" sz="2400">
                <a:solidFill>
                  <a:schemeClr val="bg2"/>
                </a:solidFill>
                <a:latin typeface="Times New Roman" pitchFamily="18" charset="0"/>
              </a:rPr>
              <a:t>C</a:t>
            </a:r>
            <a:endParaRPr lang="en-CA" sz="2400">
              <a:solidFill>
                <a:schemeClr val="bg2"/>
              </a:solidFill>
              <a:latin typeface="Times New Roman" pitchFamily="18" charset="0"/>
            </a:endParaRPr>
          </a:p>
        </p:txBody>
      </p:sp>
      <p:sp>
        <p:nvSpPr>
          <p:cNvPr id="21511" name="Text Box 7"/>
          <p:cNvSpPr txBox="1">
            <a:spLocks noChangeArrowheads="1"/>
          </p:cNvSpPr>
          <p:nvPr/>
        </p:nvSpPr>
        <p:spPr bwMode="auto">
          <a:xfrm>
            <a:off x="4648200" y="4343400"/>
            <a:ext cx="387350" cy="457200"/>
          </a:xfrm>
          <a:prstGeom prst="rect">
            <a:avLst/>
          </a:prstGeom>
          <a:noFill/>
          <a:ln w="12700">
            <a:noFill/>
            <a:miter lim="800000"/>
            <a:headEnd type="none" w="sm" len="sm"/>
            <a:tailEnd type="none" w="sm" len="sm"/>
          </a:ln>
          <a:effectLst/>
        </p:spPr>
        <p:txBody>
          <a:bodyPr wrap="none">
            <a:spAutoFit/>
          </a:bodyPr>
          <a:lstStyle/>
          <a:p>
            <a:r>
              <a:rPr lang="en-US" sz="2400">
                <a:solidFill>
                  <a:schemeClr val="bg2"/>
                </a:solidFill>
                <a:latin typeface="Times New Roman" pitchFamily="18" charset="0"/>
              </a:rPr>
              <a:t>B</a:t>
            </a:r>
            <a:endParaRPr lang="en-CA" sz="2400">
              <a:solidFill>
                <a:schemeClr val="bg2"/>
              </a:solidFill>
              <a:latin typeface="Times New Roman" pitchFamily="18" charset="0"/>
            </a:endParaRPr>
          </a:p>
        </p:txBody>
      </p:sp>
      <p:sp>
        <p:nvSpPr>
          <p:cNvPr id="21512" name="Text Box 8"/>
          <p:cNvSpPr txBox="1">
            <a:spLocks noChangeArrowheads="1"/>
          </p:cNvSpPr>
          <p:nvPr/>
        </p:nvSpPr>
        <p:spPr bwMode="auto">
          <a:xfrm>
            <a:off x="217488" y="3063875"/>
            <a:ext cx="3165475" cy="3378200"/>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Point </a:t>
            </a:r>
            <a:r>
              <a:rPr lang="en-US" sz="2400" b="1">
                <a:solidFill>
                  <a:srgbClr val="FF0033"/>
                </a:solidFill>
                <a:latin typeface="Times New Roman" pitchFamily="18" charset="0"/>
              </a:rPr>
              <a:t>A</a:t>
            </a:r>
            <a:r>
              <a:rPr lang="en-US" sz="2400">
                <a:latin typeface="Times New Roman" pitchFamily="18" charset="0"/>
              </a:rPr>
              <a:t>:</a:t>
            </a:r>
          </a:p>
          <a:p>
            <a:r>
              <a:rPr lang="en-US" sz="2400">
                <a:latin typeface="Times New Roman" pitchFamily="18" charset="0"/>
              </a:rPr>
              <a:t>F = C – P + 2</a:t>
            </a:r>
          </a:p>
          <a:p>
            <a:r>
              <a:rPr lang="en-US" sz="2400">
                <a:latin typeface="Times New Roman" pitchFamily="18" charset="0"/>
              </a:rPr>
              <a:t>F = 1 – 1 + 2</a:t>
            </a:r>
          </a:p>
          <a:p>
            <a:r>
              <a:rPr lang="en-US" sz="2400">
                <a:latin typeface="Times New Roman" pitchFamily="18" charset="0"/>
              </a:rPr>
              <a:t>F = 2</a:t>
            </a:r>
          </a:p>
          <a:p>
            <a:endParaRPr lang="en-US" sz="2400">
              <a:latin typeface="Times New Roman" pitchFamily="18" charset="0"/>
            </a:endParaRPr>
          </a:p>
          <a:p>
            <a:r>
              <a:rPr lang="en-US" sz="2400">
                <a:solidFill>
                  <a:srgbClr val="00FF00"/>
                </a:solidFill>
                <a:latin typeface="Times New Roman" pitchFamily="18" charset="0"/>
              </a:rPr>
              <a:t>Divariant area</a:t>
            </a:r>
            <a:r>
              <a:rPr lang="en-US" sz="2400">
                <a:latin typeface="Times New Roman" pitchFamily="18" charset="0"/>
              </a:rPr>
              <a:t> </a:t>
            </a:r>
          </a:p>
          <a:p>
            <a:r>
              <a:rPr lang="en-US" sz="2400">
                <a:latin typeface="Times New Roman" pitchFamily="18" charset="0"/>
              </a:rPr>
              <a:t>= two variables to </a:t>
            </a:r>
          </a:p>
          <a:p>
            <a:r>
              <a:rPr lang="en-US" sz="2400">
                <a:latin typeface="Times New Roman" pitchFamily="18" charset="0"/>
              </a:rPr>
              <a:t>define a position in </a:t>
            </a:r>
          </a:p>
          <a:p>
            <a:r>
              <a:rPr lang="en-US" sz="2400">
                <a:latin typeface="Times New Roman" pitchFamily="18" charset="0"/>
              </a:rPr>
              <a:t>the coesite stability field</a:t>
            </a:r>
            <a:endParaRPr lang="en-CA" sz="2400">
              <a:latin typeface="Times New Roman" pitchFamily="18" charset="0"/>
            </a:endParaRPr>
          </a:p>
        </p:txBody>
      </p:sp>
      <p:sp>
        <p:nvSpPr>
          <p:cNvPr id="21513" name="Text Box 9"/>
          <p:cNvSpPr txBox="1">
            <a:spLocks noChangeArrowheads="1"/>
          </p:cNvSpPr>
          <p:nvPr/>
        </p:nvSpPr>
        <p:spPr bwMode="auto">
          <a:xfrm>
            <a:off x="0" y="1323975"/>
            <a:ext cx="2652713" cy="822325"/>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Two environmental </a:t>
            </a:r>
          </a:p>
          <a:p>
            <a:r>
              <a:rPr lang="en-US" sz="2400">
                <a:latin typeface="Times New Roman" pitchFamily="18" charset="0"/>
              </a:rPr>
              <a:t>variables: P and T</a:t>
            </a:r>
            <a:endParaRPr lang="en-CA" sz="2400">
              <a:latin typeface="Times New Roman" pitchFamily="18" charset="0"/>
            </a:endParaRPr>
          </a:p>
        </p:txBody>
      </p:sp>
      <p:sp>
        <p:nvSpPr>
          <p:cNvPr id="21514" name="Text Box 10"/>
          <p:cNvSpPr txBox="1">
            <a:spLocks noChangeArrowheads="1"/>
          </p:cNvSpPr>
          <p:nvPr/>
        </p:nvSpPr>
        <p:spPr bwMode="auto">
          <a:xfrm>
            <a:off x="0" y="2217738"/>
            <a:ext cx="3021013" cy="457200"/>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One component = SiO</a:t>
            </a:r>
            <a:r>
              <a:rPr lang="en-US" sz="2400" baseline="-25000">
                <a:latin typeface="Times New Roman" pitchFamily="18" charset="0"/>
              </a:rPr>
              <a:t>2</a:t>
            </a:r>
            <a:endParaRPr lang="en-CA" sz="2400" baseline="-25000">
              <a:latin typeface="Times New Roman" pitchFamily="18" charset="0"/>
            </a:endParaRPr>
          </a:p>
        </p:txBody>
      </p:sp>
      <p:sp>
        <p:nvSpPr>
          <p:cNvPr id="21515" name="Text Box 11"/>
          <p:cNvSpPr txBox="1">
            <a:spLocks noChangeArrowheads="1"/>
          </p:cNvSpPr>
          <p:nvPr/>
        </p:nvSpPr>
        <p:spPr bwMode="auto">
          <a:xfrm>
            <a:off x="0" y="2676525"/>
            <a:ext cx="2349500" cy="457200"/>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7 different phases</a:t>
            </a:r>
            <a:endParaRPr lang="en-CA" sz="2400">
              <a:latin typeface="Times New Roman" pitchFamily="18" charset="0"/>
            </a:endParaRPr>
          </a:p>
        </p:txBody>
      </p:sp>
      <p:sp>
        <p:nvSpPr>
          <p:cNvPr id="13" name="Rectangle 2"/>
          <p:cNvSpPr txBox="1">
            <a:spLocks noRot="1" noChangeArrowheads="1"/>
          </p:cNvSpPr>
          <p:nvPr/>
        </p:nvSpPr>
        <p:spPr>
          <a:xfrm>
            <a:off x="0" y="0"/>
            <a:ext cx="4191000" cy="782638"/>
          </a:xfrm>
          <a:prstGeom prst="rect">
            <a:avLst/>
          </a:prstGeom>
          <a:noFill/>
          <a:ln/>
        </p:spPr>
        <p:txBody>
          <a:bodyPr vert="horz" lIns="92075" tIns="46038" rIns="92075" bIns="46038"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o-KR" altLang="en-US" sz="3100" b="0" i="0" u="none" strike="noStrike" kern="1200" cap="none" spc="0" normalizeH="0" baseline="0" noProof="0" dirty="0" smtClean="0">
                <a:ln>
                  <a:noFill/>
                </a:ln>
                <a:solidFill>
                  <a:schemeClr val="tx1"/>
                </a:solidFill>
                <a:effectLst/>
                <a:uLnTx/>
                <a:uFillTx/>
                <a:latin typeface="+mj-lt"/>
                <a:ea typeface="굴림" pitchFamily="50" charset="-127"/>
                <a:cs typeface="+mj-cs"/>
              </a:rPr>
              <a:t>1 - </a:t>
            </a:r>
            <a:r>
              <a:rPr kumimoji="0" lang="en-US" altLang="ko-KR" sz="3100" b="0" i="0" u="none" strike="noStrike" kern="1200" cap="none" spc="0" normalizeH="0" baseline="0" noProof="0" dirty="0" smtClean="0">
                <a:ln>
                  <a:noFill/>
                </a:ln>
                <a:solidFill>
                  <a:schemeClr val="tx1"/>
                </a:solidFill>
                <a:effectLst/>
                <a:uLnTx/>
                <a:uFillTx/>
                <a:latin typeface="+mj-lt"/>
                <a:ea typeface="굴림" pitchFamily="50" charset="-127"/>
                <a:cs typeface="+mj-cs"/>
              </a:rPr>
              <a:t>Component Systems</a:t>
            </a:r>
            <a:endParaRPr kumimoji="0" lang="en-US" altLang="ko-KR" sz="3100" b="0" i="0" u="none" strike="noStrike" kern="1200" cap="none" spc="0" normalizeH="0" baseline="0" noProof="0" dirty="0">
              <a:ln>
                <a:noFill/>
              </a:ln>
              <a:solidFill>
                <a:schemeClr val="tx1"/>
              </a:solidFill>
              <a:effectLst/>
              <a:uLnTx/>
              <a:uFillTx/>
              <a:latin typeface="+mj-lt"/>
              <a:ea typeface="굴림" pitchFamily="50" charset="-127"/>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0" y="0"/>
            <a:ext cx="3409950" cy="782638"/>
          </a:xfrm>
          <a:noFill/>
          <a:ln/>
        </p:spPr>
        <p:txBody>
          <a:bodyPr lIns="92075" tIns="46038" rIns="92075" bIns="46038"/>
          <a:lstStyle/>
          <a:p>
            <a:r>
              <a:rPr lang="ko-KR" altLang="en-US" sz="3100" b="0" dirty="0">
                <a:ea typeface="굴림" pitchFamily="50" charset="-127"/>
              </a:rPr>
              <a:t>1 - </a:t>
            </a:r>
            <a:r>
              <a:rPr lang="en-US" altLang="ko-KR" sz="3100" b="0" dirty="0">
                <a:ea typeface="굴림" pitchFamily="50" charset="-127"/>
              </a:rPr>
              <a:t>C Systems</a:t>
            </a:r>
            <a:endParaRPr lang="en-US" altLang="ko-KR" sz="3100" dirty="0">
              <a:ea typeface="굴림" pitchFamily="50" charset="-127"/>
            </a:endParaRPr>
          </a:p>
        </p:txBody>
      </p:sp>
      <p:sp>
        <p:nvSpPr>
          <p:cNvPr id="22531" name="Rectangle 3"/>
          <p:cNvSpPr>
            <a:spLocks noChangeArrowheads="1"/>
          </p:cNvSpPr>
          <p:nvPr/>
        </p:nvSpPr>
        <p:spPr bwMode="auto">
          <a:xfrm>
            <a:off x="250825" y="922338"/>
            <a:ext cx="2932113" cy="519112"/>
          </a:xfrm>
          <a:prstGeom prst="rect">
            <a:avLst/>
          </a:prstGeom>
          <a:noFill/>
          <a:ln w="9525">
            <a:noFill/>
            <a:miter lim="800000"/>
            <a:headEnd/>
            <a:tailEnd/>
          </a:ln>
          <a:effectLst/>
        </p:spPr>
        <p:txBody>
          <a:bodyPr wrap="none" lIns="92075" tIns="46038" rIns="92075" bIns="46038">
            <a:spAutoFit/>
          </a:bodyPr>
          <a:lstStyle/>
          <a:p>
            <a:r>
              <a:rPr lang="ko-KR" altLang="en-US" sz="2800">
                <a:effectLst>
                  <a:outerShdw blurRad="38100" dist="38100" dir="2700000" algn="tl">
                    <a:srgbClr val="000000"/>
                  </a:outerShdw>
                </a:effectLst>
                <a:latin typeface="Times New Roman" pitchFamily="18" charset="0"/>
                <a:ea typeface="굴림" pitchFamily="50" charset="-127"/>
              </a:rPr>
              <a:t>1. </a:t>
            </a:r>
            <a:r>
              <a:rPr lang="en-US" altLang="ko-KR" sz="2800">
                <a:effectLst>
                  <a:outerShdw blurRad="38100" dist="38100" dir="2700000" algn="tl">
                    <a:srgbClr val="000000"/>
                  </a:outerShdw>
                </a:effectLst>
                <a:latin typeface="Times New Roman" pitchFamily="18" charset="0"/>
                <a:ea typeface="굴림" pitchFamily="50" charset="-127"/>
              </a:rPr>
              <a:t>The system SiO</a:t>
            </a:r>
            <a:r>
              <a:rPr lang="en-US" altLang="ko-KR" sz="2800" baseline="-25000">
                <a:effectLst>
                  <a:outerShdw blurRad="38100" dist="38100" dir="2700000" algn="tl">
                    <a:srgbClr val="000000"/>
                  </a:outerShdw>
                </a:effectLst>
                <a:latin typeface="Times New Roman" pitchFamily="18" charset="0"/>
                <a:ea typeface="굴림" pitchFamily="50" charset="-127"/>
              </a:rPr>
              <a:t>2</a:t>
            </a:r>
          </a:p>
        </p:txBody>
      </p:sp>
      <p:pic>
        <p:nvPicPr>
          <p:cNvPr id="22532" name="Picture 4" descr="Fig 6-6"/>
          <p:cNvPicPr>
            <a:picLocks noChangeAspect="1" noChangeArrowheads="1"/>
          </p:cNvPicPr>
          <p:nvPr/>
        </p:nvPicPr>
        <p:blipFill>
          <a:blip r:embed="rId2" cstate="print"/>
          <a:srcRect/>
          <a:stretch>
            <a:fillRect/>
          </a:stretch>
        </p:blipFill>
        <p:spPr bwMode="auto">
          <a:xfrm>
            <a:off x="3482975" y="0"/>
            <a:ext cx="5661025" cy="6858000"/>
          </a:xfrm>
          <a:prstGeom prst="rect">
            <a:avLst/>
          </a:prstGeom>
          <a:noFill/>
        </p:spPr>
      </p:pic>
      <p:sp>
        <p:nvSpPr>
          <p:cNvPr id="22533" name="Text Box 5"/>
          <p:cNvSpPr txBox="1">
            <a:spLocks noChangeArrowheads="1"/>
          </p:cNvSpPr>
          <p:nvPr/>
        </p:nvSpPr>
        <p:spPr bwMode="auto">
          <a:xfrm>
            <a:off x="4860925" y="3698875"/>
            <a:ext cx="404813" cy="457200"/>
          </a:xfrm>
          <a:prstGeom prst="rect">
            <a:avLst/>
          </a:prstGeom>
          <a:noFill/>
          <a:ln w="12700">
            <a:noFill/>
            <a:miter lim="800000"/>
            <a:headEnd type="none" w="sm" len="sm"/>
            <a:tailEnd type="none" w="sm" len="sm"/>
          </a:ln>
          <a:effectLst/>
        </p:spPr>
        <p:txBody>
          <a:bodyPr wrap="none">
            <a:spAutoFit/>
          </a:bodyPr>
          <a:lstStyle/>
          <a:p>
            <a:r>
              <a:rPr lang="en-US" sz="2400">
                <a:solidFill>
                  <a:schemeClr val="bg2"/>
                </a:solidFill>
                <a:latin typeface="Times New Roman" pitchFamily="18" charset="0"/>
              </a:rPr>
              <a:t>A</a:t>
            </a:r>
            <a:endParaRPr lang="en-CA" sz="2400">
              <a:solidFill>
                <a:schemeClr val="bg2"/>
              </a:solidFill>
              <a:latin typeface="Times New Roman" pitchFamily="18" charset="0"/>
            </a:endParaRPr>
          </a:p>
        </p:txBody>
      </p:sp>
      <p:sp>
        <p:nvSpPr>
          <p:cNvPr id="22534" name="Text Box 6"/>
          <p:cNvSpPr txBox="1">
            <a:spLocks noChangeArrowheads="1"/>
          </p:cNvSpPr>
          <p:nvPr/>
        </p:nvSpPr>
        <p:spPr bwMode="auto">
          <a:xfrm>
            <a:off x="5867400" y="4038600"/>
            <a:ext cx="387350" cy="457200"/>
          </a:xfrm>
          <a:prstGeom prst="rect">
            <a:avLst/>
          </a:prstGeom>
          <a:noFill/>
          <a:ln w="12700">
            <a:noFill/>
            <a:miter lim="800000"/>
            <a:headEnd type="none" w="sm" len="sm"/>
            <a:tailEnd type="none" w="sm" len="sm"/>
          </a:ln>
          <a:effectLst/>
        </p:spPr>
        <p:txBody>
          <a:bodyPr wrap="none">
            <a:spAutoFit/>
          </a:bodyPr>
          <a:lstStyle/>
          <a:p>
            <a:r>
              <a:rPr lang="en-US" sz="2400">
                <a:solidFill>
                  <a:schemeClr val="bg2"/>
                </a:solidFill>
                <a:latin typeface="Times New Roman" pitchFamily="18" charset="0"/>
              </a:rPr>
              <a:t>C</a:t>
            </a:r>
            <a:endParaRPr lang="en-CA" sz="2400">
              <a:solidFill>
                <a:schemeClr val="bg2"/>
              </a:solidFill>
              <a:latin typeface="Times New Roman" pitchFamily="18" charset="0"/>
            </a:endParaRPr>
          </a:p>
        </p:txBody>
      </p:sp>
      <p:sp>
        <p:nvSpPr>
          <p:cNvPr id="22535" name="Text Box 7"/>
          <p:cNvSpPr txBox="1">
            <a:spLocks noChangeArrowheads="1"/>
          </p:cNvSpPr>
          <p:nvPr/>
        </p:nvSpPr>
        <p:spPr bwMode="auto">
          <a:xfrm>
            <a:off x="4648200" y="4343400"/>
            <a:ext cx="387350" cy="457200"/>
          </a:xfrm>
          <a:prstGeom prst="rect">
            <a:avLst/>
          </a:prstGeom>
          <a:noFill/>
          <a:ln w="12700">
            <a:noFill/>
            <a:miter lim="800000"/>
            <a:headEnd type="none" w="sm" len="sm"/>
            <a:tailEnd type="none" w="sm" len="sm"/>
          </a:ln>
          <a:effectLst/>
        </p:spPr>
        <p:txBody>
          <a:bodyPr wrap="none">
            <a:spAutoFit/>
          </a:bodyPr>
          <a:lstStyle/>
          <a:p>
            <a:r>
              <a:rPr lang="en-US" sz="2400" b="1">
                <a:solidFill>
                  <a:srgbClr val="FF0033"/>
                </a:solidFill>
                <a:latin typeface="Times New Roman" pitchFamily="18" charset="0"/>
              </a:rPr>
              <a:t>B</a:t>
            </a:r>
            <a:endParaRPr lang="en-CA" sz="2400" b="1">
              <a:solidFill>
                <a:srgbClr val="FF0033"/>
              </a:solidFill>
              <a:latin typeface="Times New Roman" pitchFamily="18" charset="0"/>
            </a:endParaRPr>
          </a:p>
        </p:txBody>
      </p:sp>
      <p:sp>
        <p:nvSpPr>
          <p:cNvPr id="22536" name="Text Box 8"/>
          <p:cNvSpPr txBox="1">
            <a:spLocks noChangeArrowheads="1"/>
          </p:cNvSpPr>
          <p:nvPr/>
        </p:nvSpPr>
        <p:spPr bwMode="auto">
          <a:xfrm>
            <a:off x="203200" y="3381375"/>
            <a:ext cx="3117850" cy="3743325"/>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Point </a:t>
            </a:r>
            <a:r>
              <a:rPr lang="en-US" sz="2400" b="1">
                <a:solidFill>
                  <a:srgbClr val="FF0033"/>
                </a:solidFill>
                <a:latin typeface="Times New Roman" pitchFamily="18" charset="0"/>
              </a:rPr>
              <a:t>B</a:t>
            </a:r>
            <a:r>
              <a:rPr lang="en-US" sz="2400">
                <a:latin typeface="Times New Roman" pitchFamily="18" charset="0"/>
              </a:rPr>
              <a:t>:</a:t>
            </a:r>
          </a:p>
          <a:p>
            <a:r>
              <a:rPr lang="en-US" sz="2400">
                <a:latin typeface="Times New Roman" pitchFamily="18" charset="0"/>
              </a:rPr>
              <a:t>F = C – P + 2</a:t>
            </a:r>
          </a:p>
          <a:p>
            <a:r>
              <a:rPr lang="en-US" sz="2400">
                <a:latin typeface="Times New Roman" pitchFamily="18" charset="0"/>
              </a:rPr>
              <a:t>F = 1 – 2 + 2</a:t>
            </a:r>
          </a:p>
          <a:p>
            <a:r>
              <a:rPr lang="en-US" sz="2400">
                <a:latin typeface="Times New Roman" pitchFamily="18" charset="0"/>
              </a:rPr>
              <a:t>F = 1</a:t>
            </a:r>
          </a:p>
          <a:p>
            <a:r>
              <a:rPr lang="en-US" sz="2400">
                <a:solidFill>
                  <a:srgbClr val="00FF00"/>
                </a:solidFill>
                <a:latin typeface="Times New Roman" pitchFamily="18" charset="0"/>
              </a:rPr>
              <a:t>Univariant area</a:t>
            </a:r>
            <a:r>
              <a:rPr lang="en-US" sz="2400">
                <a:latin typeface="Times New Roman" pitchFamily="18" charset="0"/>
              </a:rPr>
              <a:t> =</a:t>
            </a:r>
          </a:p>
          <a:p>
            <a:r>
              <a:rPr lang="en-US" sz="2400">
                <a:latin typeface="Times New Roman" pitchFamily="18" charset="0"/>
              </a:rPr>
              <a:t>one variable to </a:t>
            </a:r>
          </a:p>
          <a:p>
            <a:r>
              <a:rPr lang="en-US" sz="2400">
                <a:latin typeface="Times New Roman" pitchFamily="18" charset="0"/>
              </a:rPr>
              <a:t>define a position on the </a:t>
            </a:r>
          </a:p>
          <a:p>
            <a:r>
              <a:rPr lang="en-US" sz="2400">
                <a:latin typeface="Times New Roman" pitchFamily="18" charset="0"/>
              </a:rPr>
              <a:t>the coesite - </a:t>
            </a:r>
            <a:r>
              <a:rPr lang="en-US" sz="2400">
                <a:latin typeface="Times New Roman" pitchFamily="18" charset="0"/>
                <a:cs typeface="Times New Roman" pitchFamily="18" charset="0"/>
              </a:rPr>
              <a:t>α</a:t>
            </a:r>
            <a:r>
              <a:rPr lang="en-US" sz="2400">
                <a:latin typeface="Times New Roman" pitchFamily="18" charset="0"/>
              </a:rPr>
              <a:t>-quartz </a:t>
            </a:r>
          </a:p>
          <a:p>
            <a:r>
              <a:rPr lang="en-US" sz="2400">
                <a:latin typeface="Times New Roman" pitchFamily="18" charset="0"/>
              </a:rPr>
              <a:t>phase boundary</a:t>
            </a:r>
            <a:endParaRPr lang="en-CA" sz="2400">
              <a:latin typeface="Times New Roman" pitchFamily="18" charset="0"/>
            </a:endParaRPr>
          </a:p>
          <a:p>
            <a:endParaRPr lang="en-CA" sz="2400">
              <a:latin typeface="Times New Roman" pitchFamily="18" charset="0"/>
            </a:endParaRPr>
          </a:p>
        </p:txBody>
      </p:sp>
      <p:sp>
        <p:nvSpPr>
          <p:cNvPr id="22537" name="Text Box 9"/>
          <p:cNvSpPr txBox="1">
            <a:spLocks noChangeArrowheads="1"/>
          </p:cNvSpPr>
          <p:nvPr/>
        </p:nvSpPr>
        <p:spPr bwMode="auto">
          <a:xfrm>
            <a:off x="0" y="1397000"/>
            <a:ext cx="2652713" cy="822325"/>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Two environmental </a:t>
            </a:r>
          </a:p>
          <a:p>
            <a:r>
              <a:rPr lang="en-US" sz="2400">
                <a:latin typeface="Times New Roman" pitchFamily="18" charset="0"/>
              </a:rPr>
              <a:t>variables: P and T</a:t>
            </a:r>
            <a:endParaRPr lang="en-CA" sz="2400">
              <a:latin typeface="Times New Roman" pitchFamily="18" charset="0"/>
            </a:endParaRPr>
          </a:p>
        </p:txBody>
      </p:sp>
      <p:sp>
        <p:nvSpPr>
          <p:cNvPr id="22538" name="Text Box 10"/>
          <p:cNvSpPr txBox="1">
            <a:spLocks noChangeArrowheads="1"/>
          </p:cNvSpPr>
          <p:nvPr/>
        </p:nvSpPr>
        <p:spPr bwMode="auto">
          <a:xfrm>
            <a:off x="0" y="2232025"/>
            <a:ext cx="3021013" cy="457200"/>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One component = SiO</a:t>
            </a:r>
            <a:r>
              <a:rPr lang="en-US" sz="2400" baseline="-25000">
                <a:latin typeface="Times New Roman" pitchFamily="18" charset="0"/>
              </a:rPr>
              <a:t>2</a:t>
            </a:r>
            <a:endParaRPr lang="en-CA" sz="2400" baseline="-25000">
              <a:latin typeface="Times New Roman" pitchFamily="18" charset="0"/>
            </a:endParaRPr>
          </a:p>
        </p:txBody>
      </p:sp>
      <p:sp>
        <p:nvSpPr>
          <p:cNvPr id="22539" name="Text Box 11"/>
          <p:cNvSpPr txBox="1">
            <a:spLocks noChangeArrowheads="1"/>
          </p:cNvSpPr>
          <p:nvPr/>
        </p:nvSpPr>
        <p:spPr bwMode="auto">
          <a:xfrm>
            <a:off x="0" y="2863850"/>
            <a:ext cx="2349500" cy="457200"/>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7 different phases</a:t>
            </a:r>
            <a:endParaRPr lang="en-CA" sz="240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250825" y="922338"/>
            <a:ext cx="2932113" cy="519112"/>
          </a:xfrm>
          <a:prstGeom prst="rect">
            <a:avLst/>
          </a:prstGeom>
          <a:noFill/>
          <a:ln w="9525">
            <a:noFill/>
            <a:miter lim="800000"/>
            <a:headEnd/>
            <a:tailEnd/>
          </a:ln>
          <a:effectLst/>
        </p:spPr>
        <p:txBody>
          <a:bodyPr wrap="none" lIns="92075" tIns="46038" rIns="92075" bIns="46038">
            <a:spAutoFit/>
          </a:bodyPr>
          <a:lstStyle/>
          <a:p>
            <a:r>
              <a:rPr lang="ko-KR" altLang="en-US" sz="2800">
                <a:effectLst>
                  <a:outerShdw blurRad="38100" dist="38100" dir="2700000" algn="tl">
                    <a:srgbClr val="000000"/>
                  </a:outerShdw>
                </a:effectLst>
                <a:latin typeface="Times New Roman" pitchFamily="18" charset="0"/>
                <a:ea typeface="굴림" pitchFamily="50" charset="-127"/>
              </a:rPr>
              <a:t>1. </a:t>
            </a:r>
            <a:r>
              <a:rPr lang="en-US" altLang="ko-KR" sz="2800">
                <a:effectLst>
                  <a:outerShdw blurRad="38100" dist="38100" dir="2700000" algn="tl">
                    <a:srgbClr val="000000"/>
                  </a:outerShdw>
                </a:effectLst>
                <a:latin typeface="Times New Roman" pitchFamily="18" charset="0"/>
                <a:ea typeface="굴림" pitchFamily="50" charset="-127"/>
              </a:rPr>
              <a:t>The system SiO</a:t>
            </a:r>
            <a:r>
              <a:rPr lang="en-US" altLang="ko-KR" sz="2800" baseline="-25000">
                <a:effectLst>
                  <a:outerShdw blurRad="38100" dist="38100" dir="2700000" algn="tl">
                    <a:srgbClr val="000000"/>
                  </a:outerShdw>
                </a:effectLst>
                <a:latin typeface="Times New Roman" pitchFamily="18" charset="0"/>
                <a:ea typeface="굴림" pitchFamily="50" charset="-127"/>
              </a:rPr>
              <a:t>2</a:t>
            </a:r>
          </a:p>
        </p:txBody>
      </p:sp>
      <p:pic>
        <p:nvPicPr>
          <p:cNvPr id="23556" name="Picture 4" descr="Fig 6-6"/>
          <p:cNvPicPr>
            <a:picLocks noChangeAspect="1" noChangeArrowheads="1"/>
          </p:cNvPicPr>
          <p:nvPr/>
        </p:nvPicPr>
        <p:blipFill>
          <a:blip r:embed="rId2" cstate="print"/>
          <a:srcRect/>
          <a:stretch>
            <a:fillRect/>
          </a:stretch>
        </p:blipFill>
        <p:spPr bwMode="auto">
          <a:xfrm>
            <a:off x="3482975" y="0"/>
            <a:ext cx="5661025" cy="6858000"/>
          </a:xfrm>
          <a:prstGeom prst="rect">
            <a:avLst/>
          </a:prstGeom>
          <a:noFill/>
        </p:spPr>
      </p:pic>
      <p:sp>
        <p:nvSpPr>
          <p:cNvPr id="23557" name="Text Box 5"/>
          <p:cNvSpPr txBox="1">
            <a:spLocks noChangeArrowheads="1"/>
          </p:cNvSpPr>
          <p:nvPr/>
        </p:nvSpPr>
        <p:spPr bwMode="auto">
          <a:xfrm>
            <a:off x="4860925" y="3698875"/>
            <a:ext cx="404813" cy="457200"/>
          </a:xfrm>
          <a:prstGeom prst="rect">
            <a:avLst/>
          </a:prstGeom>
          <a:noFill/>
          <a:ln w="12700">
            <a:noFill/>
            <a:miter lim="800000"/>
            <a:headEnd type="none" w="sm" len="sm"/>
            <a:tailEnd type="none" w="sm" len="sm"/>
          </a:ln>
          <a:effectLst/>
        </p:spPr>
        <p:txBody>
          <a:bodyPr wrap="none">
            <a:spAutoFit/>
          </a:bodyPr>
          <a:lstStyle/>
          <a:p>
            <a:r>
              <a:rPr lang="en-US" sz="2400" b="1">
                <a:solidFill>
                  <a:schemeClr val="bg2"/>
                </a:solidFill>
                <a:latin typeface="Times New Roman" pitchFamily="18" charset="0"/>
              </a:rPr>
              <a:t>A</a:t>
            </a:r>
            <a:endParaRPr lang="en-CA" sz="2400" b="1">
              <a:solidFill>
                <a:schemeClr val="bg2"/>
              </a:solidFill>
              <a:latin typeface="Times New Roman" pitchFamily="18" charset="0"/>
            </a:endParaRPr>
          </a:p>
        </p:txBody>
      </p:sp>
      <p:sp>
        <p:nvSpPr>
          <p:cNvPr id="23558" name="Text Box 6"/>
          <p:cNvSpPr txBox="1">
            <a:spLocks noChangeArrowheads="1"/>
          </p:cNvSpPr>
          <p:nvPr/>
        </p:nvSpPr>
        <p:spPr bwMode="auto">
          <a:xfrm>
            <a:off x="5867400" y="4038600"/>
            <a:ext cx="404813" cy="457200"/>
          </a:xfrm>
          <a:prstGeom prst="rect">
            <a:avLst/>
          </a:prstGeom>
          <a:noFill/>
          <a:ln w="12700">
            <a:noFill/>
            <a:miter lim="800000"/>
            <a:headEnd type="none" w="sm" len="sm"/>
            <a:tailEnd type="none" w="sm" len="sm"/>
          </a:ln>
          <a:effectLst/>
        </p:spPr>
        <p:txBody>
          <a:bodyPr wrap="none">
            <a:spAutoFit/>
          </a:bodyPr>
          <a:lstStyle/>
          <a:p>
            <a:r>
              <a:rPr lang="en-US" sz="2400" b="1">
                <a:solidFill>
                  <a:srgbClr val="FF0033"/>
                </a:solidFill>
                <a:latin typeface="Times New Roman" pitchFamily="18" charset="0"/>
              </a:rPr>
              <a:t>C</a:t>
            </a:r>
            <a:endParaRPr lang="en-CA" sz="2400" b="1">
              <a:solidFill>
                <a:srgbClr val="FF0033"/>
              </a:solidFill>
              <a:latin typeface="Times New Roman" pitchFamily="18" charset="0"/>
            </a:endParaRPr>
          </a:p>
        </p:txBody>
      </p:sp>
      <p:sp>
        <p:nvSpPr>
          <p:cNvPr id="23559" name="Text Box 7"/>
          <p:cNvSpPr txBox="1">
            <a:spLocks noChangeArrowheads="1"/>
          </p:cNvSpPr>
          <p:nvPr/>
        </p:nvSpPr>
        <p:spPr bwMode="auto">
          <a:xfrm>
            <a:off x="4648200" y="4343400"/>
            <a:ext cx="387350" cy="457200"/>
          </a:xfrm>
          <a:prstGeom prst="rect">
            <a:avLst/>
          </a:prstGeom>
          <a:noFill/>
          <a:ln w="12700">
            <a:noFill/>
            <a:miter lim="800000"/>
            <a:headEnd type="none" w="sm" len="sm"/>
            <a:tailEnd type="none" w="sm" len="sm"/>
          </a:ln>
          <a:effectLst/>
        </p:spPr>
        <p:txBody>
          <a:bodyPr wrap="none">
            <a:spAutoFit/>
          </a:bodyPr>
          <a:lstStyle/>
          <a:p>
            <a:r>
              <a:rPr lang="en-US" sz="2400">
                <a:solidFill>
                  <a:schemeClr val="bg2"/>
                </a:solidFill>
                <a:latin typeface="Times New Roman" pitchFamily="18" charset="0"/>
              </a:rPr>
              <a:t>B</a:t>
            </a:r>
            <a:endParaRPr lang="en-CA" sz="2400">
              <a:solidFill>
                <a:schemeClr val="bg2"/>
              </a:solidFill>
              <a:latin typeface="Times New Roman" pitchFamily="18" charset="0"/>
            </a:endParaRPr>
          </a:p>
        </p:txBody>
      </p:sp>
      <p:sp>
        <p:nvSpPr>
          <p:cNvPr id="23560" name="Text Box 8"/>
          <p:cNvSpPr txBox="1">
            <a:spLocks noChangeArrowheads="1"/>
          </p:cNvSpPr>
          <p:nvPr/>
        </p:nvSpPr>
        <p:spPr bwMode="auto">
          <a:xfrm>
            <a:off x="0" y="3281363"/>
            <a:ext cx="3176588" cy="3378200"/>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Point </a:t>
            </a:r>
            <a:r>
              <a:rPr lang="en-US" sz="2400" b="1">
                <a:solidFill>
                  <a:srgbClr val="FF0033"/>
                </a:solidFill>
                <a:latin typeface="Times New Roman" pitchFamily="18" charset="0"/>
              </a:rPr>
              <a:t>C</a:t>
            </a:r>
            <a:r>
              <a:rPr lang="en-US" sz="2400">
                <a:latin typeface="Times New Roman" pitchFamily="18" charset="0"/>
              </a:rPr>
              <a:t>:</a:t>
            </a:r>
          </a:p>
          <a:p>
            <a:r>
              <a:rPr lang="en-US" sz="2400">
                <a:latin typeface="Times New Roman" pitchFamily="18" charset="0"/>
              </a:rPr>
              <a:t>F = C – P + 2</a:t>
            </a:r>
          </a:p>
          <a:p>
            <a:r>
              <a:rPr lang="en-US" sz="2400">
                <a:latin typeface="Times New Roman" pitchFamily="18" charset="0"/>
              </a:rPr>
              <a:t>F = 1 – 3 + 2</a:t>
            </a:r>
          </a:p>
          <a:p>
            <a:r>
              <a:rPr lang="en-US" sz="2400">
                <a:latin typeface="Times New Roman" pitchFamily="18" charset="0"/>
              </a:rPr>
              <a:t>F = 0</a:t>
            </a:r>
          </a:p>
          <a:p>
            <a:r>
              <a:rPr lang="en-US" altLang="ko-KR" sz="2400">
                <a:solidFill>
                  <a:srgbClr val="00FF66"/>
                </a:solidFill>
                <a:effectLst>
                  <a:outerShdw blurRad="38100" dist="38100" dir="2700000" algn="tl">
                    <a:srgbClr val="000000"/>
                  </a:outerShdw>
                </a:effectLst>
                <a:latin typeface="Times New Roman" pitchFamily="18" charset="0"/>
                <a:ea typeface="굴림" pitchFamily="50" charset="-127"/>
              </a:rPr>
              <a:t>invariant</a:t>
            </a:r>
            <a:r>
              <a:rPr lang="en-US" sz="2400">
                <a:latin typeface="Times New Roman" pitchFamily="18" charset="0"/>
              </a:rPr>
              <a:t> = Triple point</a:t>
            </a:r>
          </a:p>
          <a:p>
            <a:r>
              <a:rPr lang="en-US" sz="2400">
                <a:latin typeface="Times New Roman" pitchFamily="18" charset="0"/>
              </a:rPr>
              <a:t>do not need any variable</a:t>
            </a:r>
          </a:p>
          <a:p>
            <a:r>
              <a:rPr lang="en-US" sz="2400">
                <a:latin typeface="Times New Roman" pitchFamily="18" charset="0"/>
              </a:rPr>
              <a:t>to define equilibrium </a:t>
            </a:r>
          </a:p>
          <a:p>
            <a:r>
              <a:rPr lang="en-US" sz="2400">
                <a:latin typeface="Times New Roman" pitchFamily="18" charset="0"/>
              </a:rPr>
              <a:t>between coesite, </a:t>
            </a:r>
          </a:p>
          <a:p>
            <a:r>
              <a:rPr lang="en-US" sz="2400">
                <a:latin typeface="Times New Roman" pitchFamily="18" charset="0"/>
              </a:rPr>
              <a:t>a- and b-quartz</a:t>
            </a:r>
            <a:endParaRPr lang="en-CA" sz="2400">
              <a:latin typeface="Times New Roman" pitchFamily="18" charset="0"/>
            </a:endParaRPr>
          </a:p>
        </p:txBody>
      </p:sp>
      <p:sp>
        <p:nvSpPr>
          <p:cNvPr id="23561" name="Text Box 9"/>
          <p:cNvSpPr txBox="1">
            <a:spLocks noChangeArrowheads="1"/>
          </p:cNvSpPr>
          <p:nvPr/>
        </p:nvSpPr>
        <p:spPr bwMode="auto">
          <a:xfrm>
            <a:off x="0" y="1354138"/>
            <a:ext cx="2652713" cy="822325"/>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Two environmental </a:t>
            </a:r>
          </a:p>
          <a:p>
            <a:r>
              <a:rPr lang="en-US" sz="2400">
                <a:latin typeface="Times New Roman" pitchFamily="18" charset="0"/>
              </a:rPr>
              <a:t>variables: P and T</a:t>
            </a:r>
            <a:endParaRPr lang="en-CA" sz="2400">
              <a:latin typeface="Times New Roman" pitchFamily="18" charset="0"/>
            </a:endParaRPr>
          </a:p>
        </p:txBody>
      </p:sp>
      <p:sp>
        <p:nvSpPr>
          <p:cNvPr id="23562" name="Text Box 10"/>
          <p:cNvSpPr txBox="1">
            <a:spLocks noChangeArrowheads="1"/>
          </p:cNvSpPr>
          <p:nvPr/>
        </p:nvSpPr>
        <p:spPr bwMode="auto">
          <a:xfrm>
            <a:off x="0" y="2217738"/>
            <a:ext cx="3021013" cy="457200"/>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One component = SiO</a:t>
            </a:r>
            <a:r>
              <a:rPr lang="en-US" sz="2400" baseline="-25000">
                <a:latin typeface="Times New Roman" pitchFamily="18" charset="0"/>
              </a:rPr>
              <a:t>2</a:t>
            </a:r>
            <a:endParaRPr lang="en-CA" sz="2400" baseline="-25000">
              <a:latin typeface="Times New Roman" pitchFamily="18" charset="0"/>
            </a:endParaRPr>
          </a:p>
        </p:txBody>
      </p:sp>
      <p:sp>
        <p:nvSpPr>
          <p:cNvPr id="23563" name="Text Box 11"/>
          <p:cNvSpPr txBox="1">
            <a:spLocks noChangeArrowheads="1"/>
          </p:cNvSpPr>
          <p:nvPr/>
        </p:nvSpPr>
        <p:spPr bwMode="auto">
          <a:xfrm>
            <a:off x="0" y="2689225"/>
            <a:ext cx="2349500" cy="457200"/>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7 different phases</a:t>
            </a:r>
            <a:endParaRPr lang="en-CA" sz="2400">
              <a:latin typeface="Times New Roman" pitchFamily="18" charset="0"/>
            </a:endParaRPr>
          </a:p>
        </p:txBody>
      </p:sp>
      <p:sp>
        <p:nvSpPr>
          <p:cNvPr id="13" name="Rectangle 2"/>
          <p:cNvSpPr txBox="1">
            <a:spLocks noRot="1" noChangeArrowheads="1"/>
          </p:cNvSpPr>
          <p:nvPr/>
        </p:nvSpPr>
        <p:spPr>
          <a:xfrm>
            <a:off x="0" y="0"/>
            <a:ext cx="4191000" cy="782638"/>
          </a:xfrm>
          <a:prstGeom prst="rect">
            <a:avLst/>
          </a:prstGeom>
          <a:noFill/>
          <a:ln/>
        </p:spPr>
        <p:txBody>
          <a:bodyPr vert="horz" lIns="92075" tIns="46038" rIns="92075" bIns="46038"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o-KR" altLang="en-US" sz="3100" b="0" i="0" u="none" strike="noStrike" kern="1200" cap="none" spc="0" normalizeH="0" baseline="0" noProof="0" dirty="0" smtClean="0">
                <a:ln>
                  <a:noFill/>
                </a:ln>
                <a:solidFill>
                  <a:schemeClr val="tx1"/>
                </a:solidFill>
                <a:effectLst/>
                <a:uLnTx/>
                <a:uFillTx/>
                <a:latin typeface="+mj-lt"/>
                <a:ea typeface="굴림" pitchFamily="50" charset="-127"/>
                <a:cs typeface="+mj-cs"/>
              </a:rPr>
              <a:t>1 - </a:t>
            </a:r>
            <a:r>
              <a:rPr kumimoji="0" lang="en-US" altLang="ko-KR" sz="3100" b="0" i="0" u="none" strike="noStrike" kern="1200" cap="none" spc="0" normalizeH="0" baseline="0" noProof="0" dirty="0" smtClean="0">
                <a:ln>
                  <a:noFill/>
                </a:ln>
                <a:solidFill>
                  <a:schemeClr val="tx1"/>
                </a:solidFill>
                <a:effectLst/>
                <a:uLnTx/>
                <a:uFillTx/>
                <a:latin typeface="+mj-lt"/>
                <a:ea typeface="굴림" pitchFamily="50" charset="-127"/>
                <a:cs typeface="+mj-cs"/>
              </a:rPr>
              <a:t>Component Systems</a:t>
            </a:r>
            <a:endParaRPr kumimoji="0" lang="en-US" altLang="ko-KR" sz="3100" b="0" i="0" u="none" strike="noStrike" kern="1200" cap="none" spc="0" normalizeH="0" baseline="0" noProof="0" dirty="0">
              <a:ln>
                <a:noFill/>
              </a:ln>
              <a:solidFill>
                <a:schemeClr val="tx1"/>
              </a:solidFill>
              <a:effectLst/>
              <a:uLnTx/>
              <a:uFillTx/>
              <a:latin typeface="+mj-lt"/>
              <a:ea typeface="굴림" pitchFamily="50" charset="-127"/>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428625" y="903288"/>
            <a:ext cx="2892425" cy="519112"/>
          </a:xfrm>
          <a:prstGeom prst="rect">
            <a:avLst/>
          </a:prstGeom>
          <a:noFill/>
          <a:ln w="9525">
            <a:noFill/>
            <a:miter lim="800000"/>
            <a:headEnd/>
            <a:tailEnd/>
          </a:ln>
          <a:effectLst/>
        </p:spPr>
        <p:txBody>
          <a:bodyPr wrap="none" lIns="92075" tIns="46038" rIns="92075" bIns="46038">
            <a:spAutoFit/>
          </a:bodyPr>
          <a:lstStyle/>
          <a:p>
            <a:r>
              <a:rPr lang="ko-KR" altLang="en-US" sz="2800">
                <a:effectLst>
                  <a:outerShdw blurRad="38100" dist="38100" dir="2700000" algn="tl">
                    <a:srgbClr val="000000"/>
                  </a:outerShdw>
                </a:effectLst>
                <a:latin typeface="Times New Roman" pitchFamily="18" charset="0"/>
                <a:ea typeface="굴림" pitchFamily="50" charset="-127"/>
              </a:rPr>
              <a:t>2. </a:t>
            </a:r>
            <a:r>
              <a:rPr lang="en-US" altLang="ko-KR" sz="2800">
                <a:effectLst>
                  <a:outerShdw blurRad="38100" dist="38100" dir="2700000" algn="tl">
                    <a:srgbClr val="000000"/>
                  </a:outerShdw>
                </a:effectLst>
                <a:latin typeface="Times New Roman" pitchFamily="18" charset="0"/>
                <a:ea typeface="굴림" pitchFamily="50" charset="-127"/>
              </a:rPr>
              <a:t>The system H</a:t>
            </a:r>
            <a:r>
              <a:rPr lang="en-US" altLang="ko-KR" sz="2800" baseline="-25000">
                <a:effectLst>
                  <a:outerShdw blurRad="38100" dist="38100" dir="2700000" algn="tl">
                    <a:srgbClr val="000000"/>
                  </a:outerShdw>
                </a:effectLst>
                <a:latin typeface="Times New Roman" pitchFamily="18" charset="0"/>
                <a:ea typeface="굴림" pitchFamily="50" charset="-127"/>
              </a:rPr>
              <a:t>2</a:t>
            </a:r>
            <a:r>
              <a:rPr lang="en-US" altLang="ko-KR" sz="2800">
                <a:effectLst>
                  <a:outerShdw blurRad="38100" dist="38100" dir="2700000" algn="tl">
                    <a:srgbClr val="000000"/>
                  </a:outerShdw>
                </a:effectLst>
                <a:latin typeface="Times New Roman" pitchFamily="18" charset="0"/>
                <a:ea typeface="굴림" pitchFamily="50" charset="-127"/>
              </a:rPr>
              <a:t>O</a:t>
            </a:r>
          </a:p>
        </p:txBody>
      </p:sp>
      <p:pic>
        <p:nvPicPr>
          <p:cNvPr id="24580" name="Picture 4" descr="Fig 6-7"/>
          <p:cNvPicPr>
            <a:picLocks noChangeAspect="1" noChangeArrowheads="1"/>
          </p:cNvPicPr>
          <p:nvPr/>
        </p:nvPicPr>
        <p:blipFill>
          <a:blip r:embed="rId2" cstate="print"/>
          <a:srcRect/>
          <a:stretch>
            <a:fillRect/>
          </a:stretch>
        </p:blipFill>
        <p:spPr bwMode="auto">
          <a:xfrm>
            <a:off x="3773488" y="0"/>
            <a:ext cx="5370512" cy="6858000"/>
          </a:xfrm>
          <a:prstGeom prst="rect">
            <a:avLst/>
          </a:prstGeom>
          <a:noFill/>
        </p:spPr>
      </p:pic>
      <p:sp>
        <p:nvSpPr>
          <p:cNvPr id="24581" name="Text Box 5"/>
          <p:cNvSpPr txBox="1">
            <a:spLocks noChangeArrowheads="1"/>
          </p:cNvSpPr>
          <p:nvPr/>
        </p:nvSpPr>
        <p:spPr bwMode="auto">
          <a:xfrm>
            <a:off x="762000" y="2286000"/>
            <a:ext cx="1831975" cy="2282825"/>
          </a:xfrm>
          <a:prstGeom prst="rect">
            <a:avLst/>
          </a:prstGeom>
          <a:noFill/>
          <a:ln w="12700">
            <a:noFill/>
            <a:miter lim="800000"/>
            <a:headEnd type="none" w="sm" len="sm"/>
            <a:tailEnd type="none" w="sm" len="sm"/>
          </a:ln>
          <a:effectLst/>
        </p:spPr>
        <p:txBody>
          <a:bodyPr wrap="none">
            <a:spAutoFit/>
          </a:bodyPr>
          <a:lstStyle/>
          <a:p>
            <a:r>
              <a:rPr lang="en-US" sz="2400">
                <a:latin typeface="Times New Roman" pitchFamily="18" charset="0"/>
              </a:rPr>
              <a:t>Point </a:t>
            </a:r>
            <a:r>
              <a:rPr lang="en-US" sz="2400" b="1">
                <a:solidFill>
                  <a:srgbClr val="FF0033"/>
                </a:solidFill>
                <a:latin typeface="Times New Roman" pitchFamily="18" charset="0"/>
              </a:rPr>
              <a:t>C</a:t>
            </a:r>
            <a:r>
              <a:rPr lang="en-US" sz="2400">
                <a:latin typeface="Times New Roman" pitchFamily="18" charset="0"/>
              </a:rPr>
              <a:t>:</a:t>
            </a:r>
          </a:p>
          <a:p>
            <a:r>
              <a:rPr lang="en-US" sz="2400">
                <a:latin typeface="Times New Roman" pitchFamily="18" charset="0"/>
              </a:rPr>
              <a:t>F = C – P + 2</a:t>
            </a:r>
          </a:p>
          <a:p>
            <a:r>
              <a:rPr lang="en-US" sz="2400">
                <a:latin typeface="Times New Roman" pitchFamily="18" charset="0"/>
              </a:rPr>
              <a:t>F = 1 – 3 + 2</a:t>
            </a:r>
          </a:p>
          <a:p>
            <a:r>
              <a:rPr lang="en-US" sz="2400">
                <a:latin typeface="Times New Roman" pitchFamily="18" charset="0"/>
              </a:rPr>
              <a:t>F = 0</a:t>
            </a:r>
          </a:p>
          <a:p>
            <a:endParaRPr lang="en-US" sz="2400">
              <a:latin typeface="Times New Roman" pitchFamily="18" charset="0"/>
            </a:endParaRPr>
          </a:p>
          <a:p>
            <a:r>
              <a:rPr lang="en-US" sz="2400">
                <a:latin typeface="Times New Roman" pitchFamily="18" charset="0"/>
              </a:rPr>
              <a:t>Triple point</a:t>
            </a:r>
            <a:endParaRPr lang="en-CA" sz="2400">
              <a:latin typeface="Times New Roman" pitchFamily="18" charset="0"/>
            </a:endParaRPr>
          </a:p>
        </p:txBody>
      </p:sp>
      <p:sp>
        <p:nvSpPr>
          <p:cNvPr id="24582" name="Text Box 6"/>
          <p:cNvSpPr txBox="1">
            <a:spLocks noChangeArrowheads="1"/>
          </p:cNvSpPr>
          <p:nvPr/>
        </p:nvSpPr>
        <p:spPr bwMode="auto">
          <a:xfrm>
            <a:off x="5334000" y="4724400"/>
            <a:ext cx="404813" cy="457200"/>
          </a:xfrm>
          <a:prstGeom prst="rect">
            <a:avLst/>
          </a:prstGeom>
          <a:noFill/>
          <a:ln w="12700">
            <a:noFill/>
            <a:miter lim="800000"/>
            <a:headEnd type="none" w="sm" len="sm"/>
            <a:tailEnd type="none" w="sm" len="sm"/>
          </a:ln>
          <a:effectLst/>
        </p:spPr>
        <p:txBody>
          <a:bodyPr wrap="none">
            <a:spAutoFit/>
          </a:bodyPr>
          <a:lstStyle/>
          <a:p>
            <a:r>
              <a:rPr lang="en-US" sz="2400" b="1">
                <a:solidFill>
                  <a:srgbClr val="FF0033"/>
                </a:solidFill>
                <a:latin typeface="Times New Roman" pitchFamily="18" charset="0"/>
              </a:rPr>
              <a:t>C</a:t>
            </a:r>
            <a:endParaRPr lang="en-CA" sz="2400" b="1">
              <a:solidFill>
                <a:srgbClr val="FF0033"/>
              </a:solidFill>
              <a:latin typeface="Times New Roman" pitchFamily="18" charset="0"/>
            </a:endParaRPr>
          </a:p>
        </p:txBody>
      </p:sp>
      <p:sp>
        <p:nvSpPr>
          <p:cNvPr id="8" name="Rectangle 2"/>
          <p:cNvSpPr txBox="1">
            <a:spLocks noRot="1" noChangeArrowheads="1"/>
          </p:cNvSpPr>
          <p:nvPr/>
        </p:nvSpPr>
        <p:spPr>
          <a:xfrm>
            <a:off x="0" y="0"/>
            <a:ext cx="4191000" cy="782638"/>
          </a:xfrm>
          <a:prstGeom prst="rect">
            <a:avLst/>
          </a:prstGeom>
          <a:noFill/>
          <a:ln/>
        </p:spPr>
        <p:txBody>
          <a:bodyPr vert="horz" lIns="92075" tIns="46038" rIns="92075" bIns="46038"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ko-KR" altLang="en-US" sz="3100" b="0" i="0" u="none" strike="noStrike" kern="1200" cap="none" spc="0" normalizeH="0" baseline="0" noProof="0" dirty="0" smtClean="0">
                <a:ln>
                  <a:noFill/>
                </a:ln>
                <a:solidFill>
                  <a:schemeClr val="tx1"/>
                </a:solidFill>
                <a:effectLst/>
                <a:uLnTx/>
                <a:uFillTx/>
                <a:latin typeface="+mj-lt"/>
                <a:ea typeface="굴림" pitchFamily="50" charset="-127"/>
                <a:cs typeface="+mj-cs"/>
              </a:rPr>
              <a:t>1 - </a:t>
            </a:r>
            <a:r>
              <a:rPr kumimoji="0" lang="en-US" altLang="ko-KR" sz="3100" b="0" i="0" u="none" strike="noStrike" kern="1200" cap="none" spc="0" normalizeH="0" baseline="0" noProof="0" dirty="0" smtClean="0">
                <a:ln>
                  <a:noFill/>
                </a:ln>
                <a:solidFill>
                  <a:schemeClr val="tx1"/>
                </a:solidFill>
                <a:effectLst/>
                <a:uLnTx/>
                <a:uFillTx/>
                <a:latin typeface="+mj-lt"/>
                <a:ea typeface="굴림" pitchFamily="50" charset="-127"/>
                <a:cs typeface="+mj-cs"/>
              </a:rPr>
              <a:t>Component Systems</a:t>
            </a:r>
            <a:endParaRPr kumimoji="0" lang="en-US" altLang="ko-KR" sz="3100" b="0" i="0" u="none" strike="noStrike" kern="1200" cap="none" spc="0" normalizeH="0" baseline="0" noProof="0" dirty="0">
              <a:ln>
                <a:noFill/>
              </a:ln>
              <a:solidFill>
                <a:schemeClr val="tx1"/>
              </a:solidFill>
              <a:effectLst/>
              <a:uLnTx/>
              <a:uFillTx/>
              <a:latin typeface="+mj-lt"/>
              <a:ea typeface="굴림" pitchFamily="50" charset="-127"/>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228600"/>
            <a:ext cx="8229600" cy="715963"/>
          </a:xfrm>
        </p:spPr>
        <p:txBody>
          <a:bodyPr/>
          <a:lstStyle/>
          <a:p>
            <a:pPr eaLnBrk="1" hangingPunct="1"/>
            <a:r>
              <a:rPr lang="en-GB" sz="4000" smtClean="0"/>
              <a:t>F = C - P + 2</a:t>
            </a:r>
          </a:p>
        </p:txBody>
      </p:sp>
      <p:sp>
        <p:nvSpPr>
          <p:cNvPr id="8196" name="Rectangle 3"/>
          <p:cNvSpPr>
            <a:spLocks noGrp="1" noChangeArrowheads="1"/>
          </p:cNvSpPr>
          <p:nvPr>
            <p:ph type="body" idx="1"/>
          </p:nvPr>
        </p:nvSpPr>
        <p:spPr>
          <a:xfrm>
            <a:off x="457200" y="1295400"/>
            <a:ext cx="8382000" cy="4800600"/>
          </a:xfrm>
        </p:spPr>
        <p:txBody>
          <a:bodyPr>
            <a:normAutofit lnSpcReduction="10000"/>
          </a:bodyPr>
          <a:lstStyle/>
          <a:p>
            <a:pPr algn="l" rtl="0" eaLnBrk="1" hangingPunct="1"/>
            <a:r>
              <a:rPr lang="en-GB" altLang="zh-CN" sz="2400" smtClean="0">
                <a:ea typeface="宋体" pitchFamily="2" charset="-122"/>
              </a:rPr>
              <a:t>As the number of components increases, so do the required degrees of freedom needed to define the system. Consequently, as the system becomes more complex, it becomes necessary to fix more variables to define the system. </a:t>
            </a:r>
          </a:p>
          <a:p>
            <a:pPr algn="l" rtl="0" eaLnBrk="1" hangingPunct="1"/>
            <a:r>
              <a:rPr lang="en-GB" altLang="zh-CN" sz="2400" smtClean="0">
                <a:ea typeface="宋体" pitchFamily="2" charset="-122"/>
              </a:rPr>
              <a:t>As the number of phases in equilibrium increases, the number of the required degrees of freedom becomes less.</a:t>
            </a:r>
          </a:p>
          <a:p>
            <a:pPr algn="l" rtl="0" eaLnBrk="1" hangingPunct="1"/>
            <a:r>
              <a:rPr lang="en-GB" altLang="zh-CN" sz="2400" smtClean="0">
                <a:ea typeface="宋体" pitchFamily="2" charset="-122"/>
              </a:rPr>
              <a:t>Liquid water+vapor F=1-2+2=1</a:t>
            </a:r>
          </a:p>
          <a:p>
            <a:pPr algn="l" rtl="0" eaLnBrk="1" hangingPunct="1">
              <a:buFontTx/>
              <a:buNone/>
            </a:pPr>
            <a:r>
              <a:rPr lang="en-GB" sz="2400" smtClean="0"/>
              <a:t>    ethyl alcohol+vapor F=1-2+2=1</a:t>
            </a:r>
          </a:p>
          <a:p>
            <a:pPr algn="l" rtl="0" eaLnBrk="1" hangingPunct="1">
              <a:buFontTx/>
              <a:buNone/>
            </a:pPr>
            <a:r>
              <a:rPr lang="en-GB" sz="2400" smtClean="0"/>
              <a:t>    liquid water+liquid ethanol+vapor F=2-2+2=2</a:t>
            </a:r>
          </a:p>
          <a:p>
            <a:pPr algn="l" rtl="0" eaLnBrk="1" hangingPunct="1">
              <a:buFontTx/>
              <a:buNone/>
            </a:pPr>
            <a:r>
              <a:rPr lang="en-GB" sz="2400" smtClean="0"/>
              <a:t>    liquid water+liquid benzyl alcohol+vapor mixture </a:t>
            </a:r>
            <a:r>
              <a:rPr lang="en-GB" sz="2400" smtClean="0">
                <a:sym typeface="Symbol" pitchFamily="18" charset="2"/>
              </a:rPr>
              <a:t> </a:t>
            </a:r>
          </a:p>
          <a:p>
            <a:pPr algn="l" rtl="0" eaLnBrk="1" hangingPunct="1">
              <a:buFontTx/>
              <a:buNone/>
            </a:pPr>
            <a:r>
              <a:rPr lang="en-GB" sz="2400" smtClean="0">
                <a:sym typeface="Symbol" pitchFamily="18" charset="2"/>
              </a:rPr>
              <a:t>    F=2-3+2=1  benzyl alcohol and water form two separate liquid phases and one vapor phase.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descr="phasesingle"/>
          <p:cNvPicPr>
            <a:picLocks noGrp="1" noChangeAspect="1" noChangeArrowheads="1"/>
          </p:cNvPicPr>
          <p:nvPr>
            <p:ph idx="1"/>
          </p:nvPr>
        </p:nvPicPr>
        <p:blipFill>
          <a:blip r:embed="rId3" cstate="print"/>
          <a:srcRect/>
          <a:stretch>
            <a:fillRect/>
          </a:stretch>
        </p:blipFill>
        <p:spPr>
          <a:xfrm>
            <a:off x="457200" y="609600"/>
            <a:ext cx="8458200" cy="53467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0" y="533400"/>
            <a:ext cx="9144000" cy="639763"/>
          </a:xfrm>
        </p:spPr>
        <p:txBody>
          <a:bodyPr>
            <a:normAutofit fontScale="90000"/>
          </a:bodyPr>
          <a:lstStyle/>
          <a:p>
            <a:pPr eaLnBrk="1" hangingPunct="1"/>
            <a:r>
              <a:rPr lang="en-GB" altLang="zh-CN" sz="3600" smtClean="0">
                <a:ea typeface="宋体" pitchFamily="2" charset="-122"/>
              </a:rPr>
              <a:t>Two component systems containing liquid phases</a:t>
            </a:r>
            <a:endParaRPr lang="en-GB" sz="3600" smtClean="0"/>
          </a:p>
        </p:txBody>
      </p:sp>
      <p:sp>
        <p:nvSpPr>
          <p:cNvPr id="16388" name="Rectangle 3"/>
          <p:cNvSpPr>
            <a:spLocks noGrp="1" noChangeArrowheads="1"/>
          </p:cNvSpPr>
          <p:nvPr>
            <p:ph type="body" idx="1"/>
          </p:nvPr>
        </p:nvSpPr>
        <p:spPr>
          <a:xfrm>
            <a:off x="457200" y="1905000"/>
            <a:ext cx="8229600" cy="4419600"/>
          </a:xfrm>
        </p:spPr>
        <p:txBody>
          <a:bodyPr/>
          <a:lstStyle/>
          <a:p>
            <a:pPr algn="l" rtl="0" eaLnBrk="1" hangingPunct="1"/>
            <a:r>
              <a:rPr lang="en-GB" altLang="zh-CN" sz="2400" smtClean="0">
                <a:ea typeface="宋体" pitchFamily="2" charset="-122"/>
              </a:rPr>
              <a:t>Miscible systems such as water and ethanol.</a:t>
            </a:r>
          </a:p>
          <a:p>
            <a:pPr algn="l" rtl="0" eaLnBrk="1" hangingPunct="1"/>
            <a:endParaRPr lang="en-GB" altLang="zh-CN" sz="2400" smtClean="0">
              <a:ea typeface="宋体" pitchFamily="2" charset="-122"/>
            </a:endParaRPr>
          </a:p>
          <a:p>
            <a:pPr algn="l" rtl="0" eaLnBrk="1" hangingPunct="1"/>
            <a:r>
              <a:rPr lang="en-GB" altLang="zh-CN" sz="2400" smtClean="0">
                <a:ea typeface="宋体" pitchFamily="2" charset="-122"/>
              </a:rPr>
              <a:t>Immiscible systems such as water and mercury.</a:t>
            </a:r>
          </a:p>
          <a:p>
            <a:pPr algn="l" rtl="0" eaLnBrk="1" hangingPunct="1"/>
            <a:endParaRPr lang="en-GB" altLang="zh-CN" sz="2400" smtClean="0">
              <a:ea typeface="宋体" pitchFamily="2" charset="-122"/>
            </a:endParaRPr>
          </a:p>
          <a:p>
            <a:pPr algn="l" rtl="0" eaLnBrk="1" hangingPunct="1"/>
            <a:r>
              <a:rPr lang="en-GB" altLang="zh-CN" sz="2400" smtClean="0">
                <a:ea typeface="宋体" pitchFamily="2" charset="-122"/>
              </a:rPr>
              <a:t>Partial miscibility (or immiscibility) such as phenol and water.</a:t>
            </a:r>
          </a:p>
          <a:p>
            <a:pPr algn="l" rtl="0" eaLnBrk="1" hangingPunct="1"/>
            <a:endParaRPr lang="en-GB" altLang="zh-CN" sz="2400" i="1" smtClean="0">
              <a:ea typeface="宋体" pitchFamily="2" charset="-122"/>
            </a:endParaRPr>
          </a:p>
          <a:p>
            <a:pPr algn="l" rtl="0" eaLnBrk="1" hangingPunct="1"/>
            <a:r>
              <a:rPr lang="en-GB" altLang="zh-CN" sz="2400" i="1" smtClean="0">
                <a:ea typeface="宋体" pitchFamily="2" charset="-122"/>
              </a:rPr>
              <a:t>Critical solution temperature</a:t>
            </a:r>
            <a:r>
              <a:rPr lang="en-GB" altLang="zh-CN" sz="2400" smtClean="0">
                <a:ea typeface="宋体" pitchFamily="2" charset="-122"/>
              </a:rPr>
              <a:t>: The maximum temperature at which the two – phase region exists.</a:t>
            </a:r>
            <a:endParaRPr lang="en-GB"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334962"/>
          </a:xfrm>
        </p:spPr>
        <p:txBody>
          <a:bodyPr>
            <a:normAutofit fontScale="90000"/>
          </a:bodyPr>
          <a:lstStyle/>
          <a:p>
            <a:pPr eaLnBrk="1" hangingPunct="1"/>
            <a:r>
              <a:rPr lang="en-GB" altLang="zh-CN" sz="2400" smtClean="0">
                <a:ea typeface="宋体" pitchFamily="2" charset="-122"/>
              </a:rPr>
              <a:t>Two component systems containing liquid phases</a:t>
            </a:r>
            <a:endParaRPr lang="en-GB" sz="2400" smtClean="0"/>
          </a:p>
        </p:txBody>
      </p:sp>
      <p:pic>
        <p:nvPicPr>
          <p:cNvPr id="18436" name="Picture 4" descr="comsysdiagram"/>
          <p:cNvPicPr>
            <a:picLocks noGrp="1" noChangeAspect="1" noChangeArrowheads="1"/>
          </p:cNvPicPr>
          <p:nvPr>
            <p:ph idx="1"/>
          </p:nvPr>
        </p:nvPicPr>
        <p:blipFill>
          <a:blip r:embed="rId3" cstate="print"/>
          <a:srcRect/>
          <a:stretch>
            <a:fillRect/>
          </a:stretch>
        </p:blipFill>
        <p:spPr>
          <a:xfrm>
            <a:off x="914400" y="685800"/>
            <a:ext cx="7696200" cy="5410200"/>
          </a:xfrm>
          <a:noFill/>
        </p:spPr>
      </p:pic>
      <p:sp>
        <p:nvSpPr>
          <p:cNvPr id="18437" name="Text Box 7"/>
          <p:cNvSpPr txBox="1">
            <a:spLocks noChangeArrowheads="1"/>
          </p:cNvSpPr>
          <p:nvPr/>
        </p:nvSpPr>
        <p:spPr bwMode="auto">
          <a:xfrm>
            <a:off x="762000" y="6019800"/>
            <a:ext cx="6934200" cy="641350"/>
          </a:xfrm>
          <a:prstGeom prst="rect">
            <a:avLst/>
          </a:prstGeom>
          <a:noFill/>
          <a:ln w="9525">
            <a:noFill/>
            <a:miter lim="800000"/>
            <a:headEnd/>
            <a:tailEnd/>
          </a:ln>
          <a:effectLst/>
        </p:spPr>
        <p:txBody>
          <a:bodyPr>
            <a:spAutoFit/>
          </a:bodyPr>
          <a:lstStyle/>
          <a:p>
            <a:pPr algn="ctr" rtl="0">
              <a:spcBef>
                <a:spcPct val="50000"/>
              </a:spcBef>
            </a:pPr>
            <a:r>
              <a:rPr lang="en-US"/>
              <a:t>Figure – Temperature-composition diagram for the system consisting of water and phenol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Excess Partial Molar Quantities </a:t>
            </a:r>
            <a:endParaRPr lang="en-US" dirty="0"/>
          </a:p>
        </p:txBody>
      </p:sp>
      <p:sp>
        <p:nvSpPr>
          <p:cNvPr id="3" name="Content Placeholder 2"/>
          <p:cNvSpPr>
            <a:spLocks noGrp="1"/>
          </p:cNvSpPr>
          <p:nvPr>
            <p:ph idx="1"/>
          </p:nvPr>
        </p:nvSpPr>
        <p:spPr>
          <a:xfrm>
            <a:off x="457200" y="1219200"/>
            <a:ext cx="8229600" cy="5334000"/>
          </a:xfrm>
        </p:spPr>
        <p:txBody>
          <a:bodyPr/>
          <a:lstStyle/>
          <a:p>
            <a:pPr>
              <a:buNone/>
            </a:pPr>
            <a:r>
              <a:rPr lang="en-US" dirty="0" smtClean="0"/>
              <a:t>Activity coefficient for actual or real solution is a measure of the departure from ideal condition</a:t>
            </a:r>
          </a:p>
          <a:p>
            <a:pPr>
              <a:buNone/>
            </a:pPr>
            <a:endParaRPr lang="en-US" dirty="0" smtClean="0"/>
          </a:p>
          <a:p>
            <a:pPr>
              <a:buNone/>
            </a:pPr>
            <a:r>
              <a:rPr lang="en-US" dirty="0" smtClean="0"/>
              <a:t>Excess Partial Molar Quantity is a measure of the difference between the partial molar quantity of a component in actual or real solution and to partial molar quantity of a component in ideal solution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274638"/>
            <a:ext cx="8229600" cy="334962"/>
          </a:xfrm>
        </p:spPr>
        <p:txBody>
          <a:bodyPr>
            <a:normAutofit fontScale="90000"/>
          </a:bodyPr>
          <a:lstStyle/>
          <a:p>
            <a:pPr eaLnBrk="1" hangingPunct="1"/>
            <a:r>
              <a:rPr lang="en-GB" altLang="zh-CN" sz="2800" smtClean="0">
                <a:ea typeface="宋体" pitchFamily="2" charset="-122"/>
              </a:rPr>
              <a:t>Two component systems containing liquid phases</a:t>
            </a:r>
            <a:endParaRPr lang="en-GB" sz="2800" smtClean="0"/>
          </a:p>
        </p:txBody>
      </p:sp>
      <p:sp>
        <p:nvSpPr>
          <p:cNvPr id="25604" name="Rectangle 3"/>
          <p:cNvSpPr>
            <a:spLocks noGrp="1" noChangeArrowheads="1"/>
          </p:cNvSpPr>
          <p:nvPr>
            <p:ph type="body" sz="half" idx="1"/>
          </p:nvPr>
        </p:nvSpPr>
        <p:spPr>
          <a:xfrm>
            <a:off x="457200" y="838200"/>
            <a:ext cx="8458200" cy="1905000"/>
          </a:xfrm>
        </p:spPr>
        <p:txBody>
          <a:bodyPr>
            <a:normAutofit lnSpcReduction="10000"/>
          </a:bodyPr>
          <a:lstStyle/>
          <a:p>
            <a:pPr algn="l" rtl="0" eaLnBrk="1" hangingPunct="1"/>
            <a:r>
              <a:rPr lang="en-GB" altLang="zh-CN" sz="2400" i="1" smtClean="0">
                <a:ea typeface="宋体" pitchFamily="2" charset="-122"/>
              </a:rPr>
              <a:t>Upper consolute temperature</a:t>
            </a:r>
            <a:r>
              <a:rPr lang="en-GB" altLang="zh-CN" sz="2400" smtClean="0">
                <a:ea typeface="宋体" pitchFamily="2" charset="-122"/>
              </a:rPr>
              <a:t>: All combinations above this temperature are completely miscible (one phase).</a:t>
            </a:r>
            <a:endParaRPr lang="en-GB" altLang="zh-CN" sz="2400" i="1" smtClean="0">
              <a:ea typeface="宋体" pitchFamily="2" charset="-122"/>
            </a:endParaRPr>
          </a:p>
          <a:p>
            <a:pPr algn="l" rtl="0" eaLnBrk="1" hangingPunct="1"/>
            <a:endParaRPr lang="en-GB" altLang="zh-CN" sz="2400" i="1" smtClean="0">
              <a:ea typeface="宋体" pitchFamily="2" charset="-122"/>
            </a:endParaRPr>
          </a:p>
          <a:p>
            <a:pPr algn="l" rtl="0" eaLnBrk="1" hangingPunct="1"/>
            <a:r>
              <a:rPr lang="en-GB" altLang="zh-CN" sz="2400" i="1" smtClean="0">
                <a:ea typeface="宋体" pitchFamily="2" charset="-122"/>
              </a:rPr>
              <a:t>Lower consolute temperature</a:t>
            </a:r>
            <a:r>
              <a:rPr lang="en-GB" altLang="zh-CN" sz="2400" smtClean="0">
                <a:ea typeface="宋体" pitchFamily="2" charset="-122"/>
              </a:rPr>
              <a:t>: below which the components are miscible in all proportions.</a:t>
            </a:r>
            <a:endParaRPr lang="en-GB" sz="2400" smtClean="0"/>
          </a:p>
        </p:txBody>
      </p:sp>
      <p:pic>
        <p:nvPicPr>
          <p:cNvPr id="25605" name="Picture 4" descr="phase diagram8"/>
          <p:cNvPicPr>
            <a:picLocks noGrp="1" noChangeAspect="1" noChangeArrowheads="1"/>
          </p:cNvPicPr>
          <p:nvPr>
            <p:ph sz="quarter" idx="2"/>
          </p:nvPr>
        </p:nvPicPr>
        <p:blipFill>
          <a:blip r:embed="rId3" cstate="print"/>
          <a:srcRect/>
          <a:stretch>
            <a:fillRect/>
          </a:stretch>
        </p:blipFill>
        <p:spPr>
          <a:xfrm>
            <a:off x="381000" y="3028950"/>
            <a:ext cx="3733800" cy="3424238"/>
          </a:xfrm>
          <a:noFill/>
        </p:spPr>
      </p:pic>
      <p:pic>
        <p:nvPicPr>
          <p:cNvPr id="25606" name="Picture 6" descr="phase diagram9"/>
          <p:cNvPicPr>
            <a:picLocks noGrp="1" noChangeAspect="1" noChangeArrowheads="1"/>
          </p:cNvPicPr>
          <p:nvPr>
            <p:ph sz="quarter" idx="3"/>
          </p:nvPr>
        </p:nvPicPr>
        <p:blipFill>
          <a:blip r:embed="rId4" cstate="print"/>
          <a:srcRect/>
          <a:stretch>
            <a:fillRect/>
          </a:stretch>
        </p:blipFill>
        <p:spPr>
          <a:xfrm>
            <a:off x="4495800" y="3048000"/>
            <a:ext cx="3886200" cy="3330575"/>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altLang="zh-CN" sz="3200" smtClean="0">
                <a:ea typeface="宋体" pitchFamily="2" charset="-122"/>
              </a:rPr>
              <a:t>Phase equilibrium in three component systems</a:t>
            </a:r>
            <a:endParaRPr lang="en-GB" sz="3200" smtClean="0">
              <a:ea typeface="宋体" pitchFamily="2" charset="-122"/>
            </a:endParaRPr>
          </a:p>
        </p:txBody>
      </p:sp>
      <p:sp>
        <p:nvSpPr>
          <p:cNvPr id="26628" name="Rectangle 3"/>
          <p:cNvSpPr>
            <a:spLocks noGrp="1" noChangeArrowheads="1"/>
          </p:cNvSpPr>
          <p:nvPr>
            <p:ph type="body" idx="1"/>
          </p:nvPr>
        </p:nvSpPr>
        <p:spPr/>
        <p:txBody>
          <a:bodyPr/>
          <a:lstStyle/>
          <a:p>
            <a:pPr marL="609600" indent="-609600" algn="l" rtl="0" eaLnBrk="1" hangingPunct="1">
              <a:lnSpc>
                <a:spcPct val="90000"/>
              </a:lnSpc>
            </a:pPr>
            <a:r>
              <a:rPr lang="en-GB" sz="2400" smtClean="0"/>
              <a:t>As one proceeds from binary systems to systems with three or more components, the phase diagrams become more complex. </a:t>
            </a:r>
          </a:p>
          <a:p>
            <a:pPr marL="609600" indent="-609600" algn="l" rtl="0" eaLnBrk="1" hangingPunct="1">
              <a:lnSpc>
                <a:spcPct val="90000"/>
              </a:lnSpc>
            </a:pPr>
            <a:endParaRPr lang="en-GB" sz="2400" smtClean="0"/>
          </a:p>
          <a:p>
            <a:pPr marL="609600" indent="-609600" algn="l" rtl="0" eaLnBrk="1" hangingPunct="1">
              <a:lnSpc>
                <a:spcPct val="90000"/>
              </a:lnSpc>
            </a:pPr>
            <a:r>
              <a:rPr lang="en-GB" sz="2400" smtClean="0"/>
              <a:t>Each component adds another dimension to the representation of the phase equilibrium. </a:t>
            </a:r>
          </a:p>
          <a:p>
            <a:pPr marL="609600" indent="-609600" algn="l" rtl="0" eaLnBrk="1" hangingPunct="1">
              <a:lnSpc>
                <a:spcPct val="90000"/>
              </a:lnSpc>
            </a:pPr>
            <a:endParaRPr lang="en-GB" sz="2400" smtClean="0"/>
          </a:p>
          <a:p>
            <a:pPr marL="609600" indent="-609600" algn="l" rtl="0" eaLnBrk="1" hangingPunct="1">
              <a:lnSpc>
                <a:spcPct val="90000"/>
              </a:lnSpc>
            </a:pPr>
            <a:r>
              <a:rPr lang="en-GB" sz="2400" smtClean="0"/>
              <a:t>Thus, for three components, two dimensions are required to represent the phase diagrams for a single temperature and pressure; these are conveniently depicted by a triangular diagram in which each vertex represents a pure component.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228600"/>
            <a:ext cx="8305800" cy="838200"/>
          </a:xfrm>
        </p:spPr>
        <p:txBody>
          <a:bodyPr/>
          <a:lstStyle/>
          <a:p>
            <a:pPr eaLnBrk="1" hangingPunct="1"/>
            <a:r>
              <a:rPr lang="en-GB" altLang="zh-CN" sz="3200" smtClean="0">
                <a:ea typeface="宋体" pitchFamily="2" charset="-122"/>
              </a:rPr>
              <a:t>Phase equilibrium in three component systems</a:t>
            </a:r>
            <a:endParaRPr lang="en-GB" sz="3200" smtClean="0">
              <a:ea typeface="宋体" pitchFamily="2" charset="-122"/>
            </a:endParaRPr>
          </a:p>
        </p:txBody>
      </p:sp>
      <p:pic>
        <p:nvPicPr>
          <p:cNvPr id="27652" name="Picture 4" descr="phase diagram000"/>
          <p:cNvPicPr>
            <a:picLocks noGrp="1" noChangeAspect="1" noChangeArrowheads="1"/>
          </p:cNvPicPr>
          <p:nvPr>
            <p:ph idx="1"/>
          </p:nvPr>
        </p:nvPicPr>
        <p:blipFill>
          <a:blip r:embed="rId3" cstate="print"/>
          <a:srcRect/>
          <a:stretch>
            <a:fillRect/>
          </a:stretch>
        </p:blipFill>
        <p:spPr>
          <a:xfrm>
            <a:off x="1066800" y="1143000"/>
            <a:ext cx="6934200" cy="54102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533400" y="685800"/>
            <a:ext cx="8229600" cy="1143000"/>
          </a:xfrm>
        </p:spPr>
        <p:txBody>
          <a:bodyPr>
            <a:normAutofit fontScale="90000"/>
          </a:bodyPr>
          <a:lstStyle/>
          <a:p>
            <a:pPr eaLnBrk="1" hangingPunct="1"/>
            <a:r>
              <a:rPr lang="en-GB" altLang="zh-CN" sz="3600" smtClean="0">
                <a:ea typeface="宋体" pitchFamily="2" charset="-122"/>
              </a:rPr>
              <a:t>Phase equilibrium in three component systems</a:t>
            </a:r>
            <a:endParaRPr lang="en-GB" sz="3600" smtClean="0">
              <a:ea typeface="宋体" pitchFamily="2" charset="-122"/>
            </a:endParaRPr>
          </a:p>
        </p:txBody>
      </p:sp>
      <p:sp>
        <p:nvSpPr>
          <p:cNvPr id="28676" name="Rectangle 3"/>
          <p:cNvSpPr>
            <a:spLocks noGrp="1" noChangeArrowheads="1"/>
          </p:cNvSpPr>
          <p:nvPr>
            <p:ph type="body" idx="1"/>
          </p:nvPr>
        </p:nvSpPr>
        <p:spPr>
          <a:xfrm>
            <a:off x="457200" y="2103438"/>
            <a:ext cx="8229600" cy="3687762"/>
          </a:xfrm>
        </p:spPr>
        <p:txBody>
          <a:bodyPr/>
          <a:lstStyle/>
          <a:p>
            <a:pPr marL="609600" indent="-609600" algn="l" rtl="0" eaLnBrk="1" hangingPunct="1">
              <a:lnSpc>
                <a:spcPct val="90000"/>
              </a:lnSpc>
            </a:pPr>
            <a:r>
              <a:rPr lang="en-GB" sz="2400" smtClean="0"/>
              <a:t>In a system containing three components, but only one phase there are 4 degrees of freedom. These are temperature, pressure, and the concentrations of 2 of the 3 components. </a:t>
            </a:r>
          </a:p>
          <a:p>
            <a:pPr marL="609600" indent="-609600" algn="l" rtl="0" eaLnBrk="1" hangingPunct="1">
              <a:lnSpc>
                <a:spcPct val="90000"/>
              </a:lnSpc>
            </a:pPr>
            <a:endParaRPr lang="en-GB" sz="2400" smtClean="0"/>
          </a:p>
          <a:p>
            <a:pPr marL="609600" indent="-609600" algn="l" rtl="0" eaLnBrk="1" hangingPunct="1">
              <a:lnSpc>
                <a:spcPct val="90000"/>
              </a:lnSpc>
            </a:pPr>
            <a:r>
              <a:rPr lang="en-GB" sz="2400" smtClean="0"/>
              <a:t>This system is considered non-condensed. If we hold the temperature constant and the system is condensed where pressure is held at 1atm then the degrees of freedom of the system are only 2.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152400"/>
            <a:ext cx="8229600" cy="1143000"/>
          </a:xfrm>
        </p:spPr>
        <p:txBody>
          <a:bodyPr>
            <a:normAutofit fontScale="90000"/>
          </a:bodyPr>
          <a:lstStyle/>
          <a:p>
            <a:pPr eaLnBrk="1" hangingPunct="1"/>
            <a:r>
              <a:rPr lang="en-GB" altLang="zh-CN" sz="3600" smtClean="0">
                <a:ea typeface="宋体" pitchFamily="2" charset="-122"/>
              </a:rPr>
              <a:t>Ternary Systems with one pair of partially miscible liquids</a:t>
            </a:r>
            <a:endParaRPr lang="en-GB" sz="3600" smtClean="0">
              <a:ea typeface="宋体" pitchFamily="2" charset="-122"/>
            </a:endParaRPr>
          </a:p>
        </p:txBody>
      </p:sp>
      <p:sp>
        <p:nvSpPr>
          <p:cNvPr id="29700" name="Rectangle 3"/>
          <p:cNvSpPr>
            <a:spLocks noGrp="1" noChangeArrowheads="1"/>
          </p:cNvSpPr>
          <p:nvPr>
            <p:ph type="body" idx="1"/>
          </p:nvPr>
        </p:nvSpPr>
        <p:spPr>
          <a:xfrm>
            <a:off x="457200" y="1295400"/>
            <a:ext cx="8229600" cy="4525963"/>
          </a:xfrm>
        </p:spPr>
        <p:txBody>
          <a:bodyPr>
            <a:normAutofit lnSpcReduction="10000"/>
          </a:bodyPr>
          <a:lstStyle/>
          <a:p>
            <a:pPr marL="609600" indent="-609600" algn="l" rtl="0" eaLnBrk="1" hangingPunct="1">
              <a:lnSpc>
                <a:spcPct val="90000"/>
              </a:lnSpc>
            </a:pPr>
            <a:r>
              <a:rPr lang="en-GB" sz="2400" smtClean="0"/>
              <a:t>In a system in which there are 2 liquids which are partially miscible and then you add a liquid that is miscible with both original liquids there will be a phase in which all liquids are completely miscible or are one phase. </a:t>
            </a:r>
          </a:p>
          <a:p>
            <a:pPr marL="609600" indent="-609600" algn="l" rtl="0" eaLnBrk="1" hangingPunct="1">
              <a:lnSpc>
                <a:spcPct val="90000"/>
              </a:lnSpc>
            </a:pPr>
            <a:r>
              <a:rPr lang="en-GB" sz="2400" smtClean="0"/>
              <a:t>An example of this is benzene and water which are partially miscible. Alcohol is completely miscible with both benzene and water. The addition of sufficient alcohol to a two-phase system of benzene and water would produce a single liquid phase in which all three components are miscible. Alcohol in this case is acting in a manner comparable to that of temperature in the binary phenol-water system. See figure on the next slide.</a:t>
            </a:r>
          </a:p>
          <a:p>
            <a:pPr marL="609600" indent="-609600" algn="l" rtl="0" eaLnBrk="1" hangingPunct="1">
              <a:lnSpc>
                <a:spcPct val="90000"/>
              </a:lnSpc>
            </a:pPr>
            <a:r>
              <a:rPr lang="en-GB" sz="2400" smtClean="0"/>
              <a:t>The curve afdeic, frequently termed the binodal curve, marks the extent of the two-phase region.  </a:t>
            </a:r>
          </a:p>
          <a:p>
            <a:pPr marL="609600" indent="-609600" algn="l" rtl="0" eaLnBrk="1" hangingPunct="1">
              <a:lnSpc>
                <a:spcPct val="90000"/>
              </a:lnSpc>
            </a:pPr>
            <a:endParaRPr lang="en-GB" sz="24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8" descr="ternary phase diagram"/>
          <p:cNvPicPr>
            <a:picLocks noGrp="1" noChangeAspect="1" noChangeArrowheads="1"/>
          </p:cNvPicPr>
          <p:nvPr>
            <p:ph idx="1"/>
          </p:nvPr>
        </p:nvPicPr>
        <p:blipFill>
          <a:blip r:embed="rId3" cstate="print"/>
          <a:srcRect/>
          <a:stretch>
            <a:fillRect/>
          </a:stretch>
        </p:blipFill>
        <p:spPr>
          <a:xfrm>
            <a:off x="914400" y="304800"/>
            <a:ext cx="6989763" cy="60198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normAutofit fontScale="90000"/>
          </a:bodyPr>
          <a:lstStyle/>
          <a:p>
            <a:pPr eaLnBrk="1" hangingPunct="1"/>
            <a:r>
              <a:rPr lang="en-GB" altLang="zh-CN" sz="3600" smtClean="0">
                <a:ea typeface="宋体" pitchFamily="2" charset="-122"/>
              </a:rPr>
              <a:t>Ternary Systems with one pair of partially miscible liquids</a:t>
            </a:r>
            <a:endParaRPr lang="en-US" sz="3600" smtClean="0">
              <a:ea typeface="宋体" pitchFamily="2" charset="-122"/>
            </a:endParaRPr>
          </a:p>
        </p:txBody>
      </p:sp>
      <p:sp>
        <p:nvSpPr>
          <p:cNvPr id="31748" name="Rectangle 3"/>
          <p:cNvSpPr>
            <a:spLocks noGrp="1" noChangeArrowheads="1"/>
          </p:cNvSpPr>
          <p:nvPr>
            <p:ph type="body" idx="1"/>
          </p:nvPr>
        </p:nvSpPr>
        <p:spPr>
          <a:xfrm>
            <a:off x="533400" y="1524000"/>
            <a:ext cx="8229600" cy="4525963"/>
          </a:xfrm>
        </p:spPr>
        <p:txBody>
          <a:bodyPr/>
          <a:lstStyle/>
          <a:p>
            <a:pPr algn="l" rtl="0" eaLnBrk="1" hangingPunct="1">
              <a:lnSpc>
                <a:spcPct val="90000"/>
              </a:lnSpc>
            </a:pPr>
            <a:r>
              <a:rPr lang="en-US" sz="2400" dirty="0" smtClean="0"/>
              <a:t>In the previous figure (a system of three liquids, one pair of which is partially miscible), F=2 in a single-phase region, so two concentrations must be defined to fix the particular region. Within the </a:t>
            </a:r>
            <a:r>
              <a:rPr lang="en-US" sz="2400" dirty="0" err="1" smtClean="0"/>
              <a:t>binodal</a:t>
            </a:r>
            <a:r>
              <a:rPr lang="en-US" sz="2400" dirty="0" smtClean="0"/>
              <a:t> curve, </a:t>
            </a:r>
            <a:r>
              <a:rPr lang="en-US" sz="2400" dirty="0" err="1" smtClean="0"/>
              <a:t>afdeic</a:t>
            </a:r>
            <a:r>
              <a:rPr lang="en-US" sz="2400" dirty="0" smtClean="0"/>
              <a:t>, F=1 so we need to know one concentration term, since this will allow the composition of one phase to be fixed on the </a:t>
            </a:r>
            <a:r>
              <a:rPr lang="en-US" sz="2400" dirty="0" err="1" smtClean="0"/>
              <a:t>binodal</a:t>
            </a:r>
            <a:r>
              <a:rPr lang="en-US" sz="2400" dirty="0" smtClean="0"/>
              <a:t> curve. From the tie line, we can then obtain the composition of the conjugate phase.</a:t>
            </a:r>
          </a:p>
          <a:p>
            <a:pPr algn="l" rtl="0" eaLnBrk="1" hangingPunct="1">
              <a:lnSpc>
                <a:spcPct val="90000"/>
              </a:lnSpc>
              <a:buFontTx/>
              <a:buNone/>
            </a:pPr>
            <a:r>
              <a:rPr lang="en-US" sz="2400" dirty="0" smtClean="0"/>
              <a:t> </a:t>
            </a:r>
          </a:p>
          <a:p>
            <a:pPr algn="l" rtl="0" eaLnBrk="1" hangingPunct="1">
              <a:lnSpc>
                <a:spcPct val="90000"/>
              </a:lnSpc>
            </a:pPr>
            <a:r>
              <a:rPr lang="en-US" sz="2400" dirty="0" smtClean="0"/>
              <a:t>The tie lines in this case are not parallel to the base of the triangle. It depends on the relative solubility of the third component (alcohol) in the other two components (</a:t>
            </a:r>
            <a:r>
              <a:rPr lang="en-US" sz="2400" dirty="0" err="1" smtClean="0"/>
              <a:t>water,benzene</a:t>
            </a:r>
            <a:r>
              <a:rPr lang="en-US" sz="2400" dirty="0" smtClean="0"/>
              <a:t>). </a:t>
            </a:r>
          </a:p>
          <a:p>
            <a:pPr algn="l" rtl="0" eaLnBrk="1" hangingPunct="1">
              <a:lnSpc>
                <a:spcPct val="90000"/>
              </a:lnSpc>
            </a:pPr>
            <a:endParaRPr lang="en-US" sz="2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838200" y="609600"/>
            <a:ext cx="7572375" cy="5387975"/>
          </a:xfrm>
          <a:prstGeom prst="rect">
            <a:avLst/>
          </a:prstGeom>
          <a:noFill/>
          <a:ln w="9525">
            <a:noFill/>
            <a:miter lim="800000"/>
            <a:headEnd/>
            <a:tailEnd/>
          </a:ln>
        </p:spPr>
      </p:pic>
      <p:sp>
        <p:nvSpPr>
          <p:cNvPr id="18435" name="Text Box 4"/>
          <p:cNvSpPr txBox="1">
            <a:spLocks noChangeArrowheads="1"/>
          </p:cNvSpPr>
          <p:nvPr/>
        </p:nvSpPr>
        <p:spPr bwMode="auto">
          <a:xfrm>
            <a:off x="0" y="0"/>
            <a:ext cx="9144000" cy="641350"/>
          </a:xfrm>
          <a:prstGeom prst="rect">
            <a:avLst/>
          </a:prstGeom>
          <a:noFill/>
          <a:ln w="9525">
            <a:noFill/>
            <a:miter lim="800000"/>
            <a:headEnd/>
            <a:tailEnd/>
          </a:ln>
        </p:spPr>
        <p:txBody>
          <a:bodyPr>
            <a:spAutoFit/>
          </a:bodyPr>
          <a:lstStyle/>
          <a:p>
            <a:r>
              <a:rPr lang="en-US" u="sng"/>
              <a:t>Solid to liquid phase diagram in a two component system</a:t>
            </a:r>
            <a:r>
              <a:rPr lang="en-US"/>
              <a:t> : A and B are completely miscible and ideal solutions</a:t>
            </a:r>
            <a:r>
              <a:rPr lang="en-US" u="sng"/>
              <a:t> </a:t>
            </a:r>
          </a:p>
        </p:txBody>
      </p:sp>
      <p:sp>
        <p:nvSpPr>
          <p:cNvPr id="18436" name="Rectangle 5"/>
          <p:cNvSpPr>
            <a:spLocks noChangeArrowheads="1"/>
          </p:cNvSpPr>
          <p:nvPr/>
        </p:nvSpPr>
        <p:spPr bwMode="auto">
          <a:xfrm>
            <a:off x="5486400" y="3200400"/>
            <a:ext cx="3200400" cy="2362200"/>
          </a:xfrm>
          <a:prstGeom prst="rect">
            <a:avLst/>
          </a:prstGeom>
          <a:noFill/>
          <a:ln w="12700">
            <a:solidFill>
              <a:srgbClr val="FF0000"/>
            </a:solidFill>
            <a:miter lim="800000"/>
            <a:headEnd/>
            <a:tailEnd/>
          </a:ln>
        </p:spPr>
        <p:txBody>
          <a:bodyPr wrap="none" anchor="ctr"/>
          <a:lstStyle/>
          <a:p>
            <a:endParaRPr lang="en-GB"/>
          </a:p>
        </p:txBody>
      </p:sp>
      <p:sp>
        <p:nvSpPr>
          <p:cNvPr id="5" name="TextBox 4"/>
          <p:cNvSpPr txBox="1"/>
          <p:nvPr/>
        </p:nvSpPr>
        <p:spPr>
          <a:xfrm>
            <a:off x="457200" y="6096000"/>
            <a:ext cx="8177816" cy="646331"/>
          </a:xfrm>
          <a:prstGeom prst="rect">
            <a:avLst/>
          </a:prstGeom>
          <a:noFill/>
        </p:spPr>
        <p:txBody>
          <a:bodyPr wrap="square" rtlCol="0">
            <a:spAutoFit/>
          </a:bodyPr>
          <a:lstStyle/>
          <a:p>
            <a:r>
              <a:rPr lang="en-US" dirty="0" smtClean="0"/>
              <a:t>At equilibrium, when both T and P are constant, sum total of chemical potential = 0</a:t>
            </a:r>
          </a:p>
          <a:p>
            <a:r>
              <a:rPr lang="en-US" dirty="0" smtClean="0"/>
              <a:t>i.e.  </a:t>
            </a:r>
            <a:r>
              <a:rPr lang="en-US" dirty="0" err="1" smtClean="0"/>
              <a:t>d</a:t>
            </a:r>
            <a:r>
              <a:rPr lang="en-US" dirty="0" err="1" smtClean="0">
                <a:latin typeface="Symbol" pitchFamily="18" charset="2"/>
              </a:rPr>
              <a:t>m</a:t>
            </a:r>
            <a:r>
              <a:rPr lang="en-US" baseline="30000" dirty="0" err="1" smtClean="0">
                <a:latin typeface="Symbol" pitchFamily="18" charset="2"/>
              </a:rPr>
              <a:t>a</a:t>
            </a:r>
            <a:r>
              <a:rPr lang="en-US" dirty="0" smtClean="0"/>
              <a:t> = </a:t>
            </a:r>
            <a:r>
              <a:rPr lang="en-US" dirty="0" err="1" smtClean="0"/>
              <a:t>d</a:t>
            </a:r>
            <a:r>
              <a:rPr lang="en-US" dirty="0" err="1" smtClean="0">
                <a:latin typeface="Symbol" pitchFamily="18" charset="2"/>
              </a:rPr>
              <a:t>m</a:t>
            </a:r>
            <a:r>
              <a:rPr lang="en-US" baseline="30000" dirty="0" err="1" smtClean="0">
                <a:latin typeface="Symbol" pitchFamily="18" charset="2"/>
              </a:rPr>
              <a:t>b</a:t>
            </a:r>
            <a:r>
              <a:rPr lang="en-US" baseline="30000" dirty="0" smtClean="0">
                <a:latin typeface="Symbol" pitchFamily="18" charset="2"/>
              </a:rPr>
              <a:t>      </a:t>
            </a:r>
            <a:r>
              <a:rPr lang="en-US" dirty="0" smtClean="0"/>
              <a:t>where, </a:t>
            </a:r>
            <a:r>
              <a:rPr lang="en-US" dirty="0" smtClean="0">
                <a:latin typeface="Symbol" pitchFamily="18" charset="2"/>
              </a:rPr>
              <a:t>m</a:t>
            </a:r>
            <a:r>
              <a:rPr lang="en-US" baseline="30000" dirty="0" smtClean="0">
                <a:latin typeface="Symbol" pitchFamily="18" charset="2"/>
              </a:rPr>
              <a:t>a</a:t>
            </a:r>
            <a:r>
              <a:rPr lang="en-US" dirty="0" smtClean="0"/>
              <a:t> = </a:t>
            </a:r>
            <a:r>
              <a:rPr lang="en-US" dirty="0" err="1" smtClean="0">
                <a:latin typeface="Symbol" pitchFamily="18" charset="2"/>
              </a:rPr>
              <a:t>d</a:t>
            </a:r>
            <a:r>
              <a:rPr lang="en-US" dirty="0" err="1" smtClean="0"/>
              <a:t>G</a:t>
            </a:r>
            <a:r>
              <a:rPr lang="en-US" dirty="0" smtClean="0"/>
              <a:t>/</a:t>
            </a:r>
            <a:r>
              <a:rPr lang="en-US" dirty="0" err="1" smtClean="0">
                <a:latin typeface="Symbol" pitchFamily="18" charset="2"/>
              </a:rPr>
              <a:t>d</a:t>
            </a:r>
            <a:r>
              <a:rPr lang="en-US" dirty="0" err="1" smtClean="0"/>
              <a:t>n</a:t>
            </a:r>
            <a:r>
              <a:rPr lang="en-US" baseline="-25000" dirty="0" err="1" smtClean="0"/>
              <a:t>a</a:t>
            </a:r>
            <a:endParaRPr lang="en-US" baseline="-25000" dirty="0">
              <a:latin typeface="Symbol" pitchFamily="18" charset="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6568721" cy="400110"/>
          </a:xfrm>
          <a:prstGeom prst="rect">
            <a:avLst/>
          </a:prstGeom>
          <a:noFill/>
          <a:ln w="9525">
            <a:noFill/>
            <a:miter lim="800000"/>
            <a:headEnd/>
            <a:tailEnd/>
          </a:ln>
        </p:spPr>
        <p:txBody>
          <a:bodyPr wrap="none">
            <a:spAutoFit/>
          </a:bodyPr>
          <a:lstStyle/>
          <a:p>
            <a:pPr marL="342900" indent="-342900">
              <a:spcBef>
                <a:spcPct val="25000"/>
              </a:spcBef>
            </a:pPr>
            <a:r>
              <a:rPr lang="en-US" sz="2000" u="sng" dirty="0"/>
              <a:t>Binary (two component) systems :</a:t>
            </a:r>
            <a:r>
              <a:rPr lang="en-US" sz="2000" dirty="0"/>
              <a:t>  </a:t>
            </a:r>
            <a:r>
              <a:rPr lang="en-US" sz="2000" i="1" dirty="0"/>
              <a:t>Activity, a</a:t>
            </a:r>
            <a:r>
              <a:rPr lang="en-US" sz="2000" dirty="0"/>
              <a:t> of a component</a:t>
            </a:r>
            <a:endParaRPr lang="en-US" sz="2000" u="sng" dirty="0"/>
          </a:p>
        </p:txBody>
      </p:sp>
      <p:grpSp>
        <p:nvGrpSpPr>
          <p:cNvPr id="2" name="Group 24"/>
          <p:cNvGrpSpPr>
            <a:grpSpLocks/>
          </p:cNvGrpSpPr>
          <p:nvPr/>
        </p:nvGrpSpPr>
        <p:grpSpPr bwMode="auto">
          <a:xfrm>
            <a:off x="4375150" y="914400"/>
            <a:ext cx="4768850" cy="2805113"/>
            <a:chOff x="912" y="672"/>
            <a:chExt cx="3004" cy="1767"/>
          </a:xfrm>
        </p:grpSpPr>
        <p:sp>
          <p:nvSpPr>
            <p:cNvPr id="15376" name="Text Box 14"/>
            <p:cNvSpPr txBox="1">
              <a:spLocks noChangeArrowheads="1"/>
            </p:cNvSpPr>
            <p:nvPr/>
          </p:nvSpPr>
          <p:spPr bwMode="auto">
            <a:xfrm>
              <a:off x="912" y="1344"/>
              <a:ext cx="652" cy="231"/>
            </a:xfrm>
            <a:prstGeom prst="rect">
              <a:avLst/>
            </a:prstGeom>
            <a:noFill/>
            <a:ln w="9525">
              <a:noFill/>
              <a:miter lim="800000"/>
              <a:headEnd/>
              <a:tailEnd/>
            </a:ln>
          </p:spPr>
          <p:txBody>
            <a:bodyPr wrap="none">
              <a:spAutoFit/>
            </a:bodyPr>
            <a:lstStyle/>
            <a:p>
              <a:r>
                <a:rPr lang="en-US"/>
                <a:t>-</a:t>
              </a:r>
              <a:r>
                <a:rPr lang="en-US" i="1"/>
                <a:t>RT</a:t>
              </a:r>
              <a:r>
                <a:rPr lang="en-US"/>
                <a:t>ln </a:t>
              </a:r>
              <a:r>
                <a:rPr lang="en-US" i="1"/>
                <a:t>a</a:t>
              </a:r>
              <a:r>
                <a:rPr lang="en-US" baseline="-25000"/>
                <a:t>A</a:t>
              </a:r>
              <a:endParaRPr lang="en-US"/>
            </a:p>
          </p:txBody>
        </p:sp>
        <p:grpSp>
          <p:nvGrpSpPr>
            <p:cNvPr id="3" name="Group 23"/>
            <p:cNvGrpSpPr>
              <a:grpSpLocks/>
            </p:cNvGrpSpPr>
            <p:nvPr/>
          </p:nvGrpSpPr>
          <p:grpSpPr bwMode="auto">
            <a:xfrm>
              <a:off x="1392" y="672"/>
              <a:ext cx="2524" cy="1767"/>
              <a:chOff x="1392" y="672"/>
              <a:chExt cx="2524" cy="1767"/>
            </a:xfrm>
          </p:grpSpPr>
          <p:sp>
            <p:nvSpPr>
              <p:cNvPr id="15378" name="Line 3"/>
              <p:cNvSpPr>
                <a:spLocks noChangeShapeType="1"/>
              </p:cNvSpPr>
              <p:nvPr/>
            </p:nvSpPr>
            <p:spPr bwMode="auto">
              <a:xfrm>
                <a:off x="1632" y="720"/>
                <a:ext cx="0" cy="1440"/>
              </a:xfrm>
              <a:prstGeom prst="line">
                <a:avLst/>
              </a:prstGeom>
              <a:noFill/>
              <a:ln w="9525">
                <a:solidFill>
                  <a:schemeClr val="tx1"/>
                </a:solidFill>
                <a:round/>
                <a:headEnd/>
                <a:tailEnd/>
              </a:ln>
            </p:spPr>
            <p:txBody>
              <a:bodyPr/>
              <a:lstStyle/>
              <a:p>
                <a:endParaRPr lang="en-US"/>
              </a:p>
            </p:txBody>
          </p:sp>
          <p:sp>
            <p:nvSpPr>
              <p:cNvPr id="15379" name="Line 4"/>
              <p:cNvSpPr>
                <a:spLocks noChangeShapeType="1"/>
              </p:cNvSpPr>
              <p:nvPr/>
            </p:nvSpPr>
            <p:spPr bwMode="auto">
              <a:xfrm>
                <a:off x="1632" y="2160"/>
                <a:ext cx="1488" cy="0"/>
              </a:xfrm>
              <a:prstGeom prst="line">
                <a:avLst/>
              </a:prstGeom>
              <a:noFill/>
              <a:ln w="9525">
                <a:solidFill>
                  <a:schemeClr val="tx1"/>
                </a:solidFill>
                <a:round/>
                <a:headEnd/>
                <a:tailEnd/>
              </a:ln>
            </p:spPr>
            <p:txBody>
              <a:bodyPr/>
              <a:lstStyle/>
              <a:p>
                <a:endParaRPr lang="en-US"/>
              </a:p>
            </p:txBody>
          </p:sp>
          <p:sp>
            <p:nvSpPr>
              <p:cNvPr id="15380" name="Line 5"/>
              <p:cNvSpPr>
                <a:spLocks noChangeShapeType="1"/>
              </p:cNvSpPr>
              <p:nvPr/>
            </p:nvSpPr>
            <p:spPr bwMode="auto">
              <a:xfrm flipV="1">
                <a:off x="3120" y="672"/>
                <a:ext cx="0" cy="1488"/>
              </a:xfrm>
              <a:prstGeom prst="line">
                <a:avLst/>
              </a:prstGeom>
              <a:noFill/>
              <a:ln w="9525">
                <a:solidFill>
                  <a:schemeClr val="tx1"/>
                </a:solidFill>
                <a:round/>
                <a:headEnd/>
                <a:tailEnd/>
              </a:ln>
            </p:spPr>
            <p:txBody>
              <a:bodyPr/>
              <a:lstStyle/>
              <a:p>
                <a:endParaRPr lang="en-US"/>
              </a:p>
            </p:txBody>
          </p:sp>
          <p:sp>
            <p:nvSpPr>
              <p:cNvPr id="15381" name="Freeform 6"/>
              <p:cNvSpPr>
                <a:spLocks/>
              </p:cNvSpPr>
              <p:nvPr/>
            </p:nvSpPr>
            <p:spPr bwMode="auto">
              <a:xfrm>
                <a:off x="1631" y="798"/>
                <a:ext cx="1488" cy="1081"/>
              </a:xfrm>
              <a:custGeom>
                <a:avLst/>
                <a:gdLst>
                  <a:gd name="T0" fmla="*/ 0 w 1488"/>
                  <a:gd name="T1" fmla="*/ 327 h 1081"/>
                  <a:gd name="T2" fmla="*/ 744 w 1488"/>
                  <a:gd name="T3" fmla="*/ 1010 h 1081"/>
                  <a:gd name="T4" fmla="*/ 1488 w 1488"/>
                  <a:gd name="T5" fmla="*/ 0 h 1081"/>
                  <a:gd name="T6" fmla="*/ 0 60000 65536"/>
                  <a:gd name="T7" fmla="*/ 0 60000 65536"/>
                  <a:gd name="T8" fmla="*/ 0 60000 65536"/>
                  <a:gd name="T9" fmla="*/ 0 w 1488"/>
                  <a:gd name="T10" fmla="*/ 0 h 1081"/>
                  <a:gd name="T11" fmla="*/ 1488 w 1488"/>
                  <a:gd name="T12" fmla="*/ 1081 h 1081"/>
                </a:gdLst>
                <a:ahLst/>
                <a:cxnLst>
                  <a:cxn ang="T6">
                    <a:pos x="T0" y="T1"/>
                  </a:cxn>
                  <a:cxn ang="T7">
                    <a:pos x="T2" y="T3"/>
                  </a:cxn>
                  <a:cxn ang="T8">
                    <a:pos x="T4" y="T5"/>
                  </a:cxn>
                </a:cxnLst>
                <a:rect l="T9" t="T10" r="T11" b="T12"/>
                <a:pathLst>
                  <a:path w="1488" h="1081">
                    <a:moveTo>
                      <a:pt x="0" y="327"/>
                    </a:moveTo>
                    <a:cubicBezTo>
                      <a:pt x="36" y="522"/>
                      <a:pt x="354" y="1081"/>
                      <a:pt x="744" y="1010"/>
                    </a:cubicBezTo>
                    <a:cubicBezTo>
                      <a:pt x="1134" y="939"/>
                      <a:pt x="1425" y="263"/>
                      <a:pt x="1488" y="0"/>
                    </a:cubicBezTo>
                  </a:path>
                </a:pathLst>
              </a:custGeom>
              <a:noFill/>
              <a:ln w="9525">
                <a:solidFill>
                  <a:schemeClr val="tx1"/>
                </a:solidFill>
                <a:round/>
                <a:headEnd/>
                <a:tailEnd/>
              </a:ln>
            </p:spPr>
            <p:txBody>
              <a:bodyPr/>
              <a:lstStyle/>
              <a:p>
                <a:endParaRPr lang="en-GB"/>
              </a:p>
            </p:txBody>
          </p:sp>
          <p:sp>
            <p:nvSpPr>
              <p:cNvPr id="15382" name="Text Box 7"/>
              <p:cNvSpPr txBox="1">
                <a:spLocks noChangeArrowheads="1"/>
              </p:cNvSpPr>
              <p:nvPr/>
            </p:nvSpPr>
            <p:spPr bwMode="auto">
              <a:xfrm>
                <a:off x="1536" y="2160"/>
                <a:ext cx="196" cy="231"/>
              </a:xfrm>
              <a:prstGeom prst="rect">
                <a:avLst/>
              </a:prstGeom>
              <a:noFill/>
              <a:ln w="9525">
                <a:noFill/>
                <a:miter lim="800000"/>
                <a:headEnd/>
                <a:tailEnd/>
              </a:ln>
            </p:spPr>
            <p:txBody>
              <a:bodyPr wrap="none">
                <a:spAutoFit/>
              </a:bodyPr>
              <a:lstStyle/>
              <a:p>
                <a:r>
                  <a:rPr lang="en-US"/>
                  <a:t>0</a:t>
                </a:r>
              </a:p>
            </p:txBody>
          </p:sp>
          <p:sp>
            <p:nvSpPr>
              <p:cNvPr id="15383" name="Text Box 8"/>
              <p:cNvSpPr txBox="1">
                <a:spLocks noChangeArrowheads="1"/>
              </p:cNvSpPr>
              <p:nvPr/>
            </p:nvSpPr>
            <p:spPr bwMode="auto">
              <a:xfrm>
                <a:off x="3024" y="2160"/>
                <a:ext cx="196" cy="231"/>
              </a:xfrm>
              <a:prstGeom prst="rect">
                <a:avLst/>
              </a:prstGeom>
              <a:noFill/>
              <a:ln w="9525">
                <a:noFill/>
                <a:miter lim="800000"/>
                <a:headEnd/>
                <a:tailEnd/>
              </a:ln>
            </p:spPr>
            <p:txBody>
              <a:bodyPr wrap="none">
                <a:spAutoFit/>
              </a:bodyPr>
              <a:lstStyle/>
              <a:p>
                <a:r>
                  <a:rPr lang="en-US"/>
                  <a:t>1</a:t>
                </a:r>
              </a:p>
            </p:txBody>
          </p:sp>
          <p:sp>
            <p:nvSpPr>
              <p:cNvPr id="15384" name="Text Box 9"/>
              <p:cNvSpPr txBox="1">
                <a:spLocks noChangeArrowheads="1"/>
              </p:cNvSpPr>
              <p:nvPr/>
            </p:nvSpPr>
            <p:spPr bwMode="auto">
              <a:xfrm>
                <a:off x="2160" y="2208"/>
                <a:ext cx="276" cy="231"/>
              </a:xfrm>
              <a:prstGeom prst="rect">
                <a:avLst/>
              </a:prstGeom>
              <a:noFill/>
              <a:ln w="9525">
                <a:noFill/>
                <a:miter lim="800000"/>
                <a:headEnd/>
                <a:tailEnd/>
              </a:ln>
            </p:spPr>
            <p:txBody>
              <a:bodyPr wrap="none">
                <a:spAutoFit/>
              </a:bodyPr>
              <a:lstStyle/>
              <a:p>
                <a:r>
                  <a:rPr lang="en-US"/>
                  <a:t>X</a:t>
                </a:r>
                <a:r>
                  <a:rPr lang="en-US" baseline="-25000"/>
                  <a:t>B</a:t>
                </a:r>
              </a:p>
            </p:txBody>
          </p:sp>
          <p:sp>
            <p:nvSpPr>
              <p:cNvPr id="15385" name="Line 10"/>
              <p:cNvSpPr>
                <a:spLocks noChangeShapeType="1"/>
              </p:cNvSpPr>
              <p:nvPr/>
            </p:nvSpPr>
            <p:spPr bwMode="auto">
              <a:xfrm flipH="1">
                <a:off x="1632" y="1680"/>
                <a:ext cx="1488" cy="240"/>
              </a:xfrm>
              <a:prstGeom prst="line">
                <a:avLst/>
              </a:prstGeom>
              <a:noFill/>
              <a:ln w="9525">
                <a:solidFill>
                  <a:schemeClr val="tx1"/>
                </a:solidFill>
                <a:round/>
                <a:headEnd/>
                <a:tailEnd/>
              </a:ln>
            </p:spPr>
            <p:txBody>
              <a:bodyPr/>
              <a:lstStyle/>
              <a:p>
                <a:endParaRPr lang="en-US"/>
              </a:p>
            </p:txBody>
          </p:sp>
          <p:sp>
            <p:nvSpPr>
              <p:cNvPr id="15386" name="Line 11"/>
              <p:cNvSpPr>
                <a:spLocks noChangeShapeType="1"/>
              </p:cNvSpPr>
              <p:nvPr/>
            </p:nvSpPr>
            <p:spPr bwMode="auto">
              <a:xfrm>
                <a:off x="1536" y="1152"/>
                <a:ext cx="0" cy="768"/>
              </a:xfrm>
              <a:prstGeom prst="line">
                <a:avLst/>
              </a:prstGeom>
              <a:noFill/>
              <a:ln w="9525">
                <a:solidFill>
                  <a:schemeClr val="tx1"/>
                </a:solidFill>
                <a:round/>
                <a:headEnd type="triangle" w="med" len="med"/>
                <a:tailEnd type="triangle" w="med" len="med"/>
              </a:ln>
            </p:spPr>
            <p:txBody>
              <a:bodyPr/>
              <a:lstStyle/>
              <a:p>
                <a:endParaRPr lang="en-US"/>
              </a:p>
            </p:txBody>
          </p:sp>
          <p:sp>
            <p:nvSpPr>
              <p:cNvPr id="15387" name="Line 12"/>
              <p:cNvSpPr>
                <a:spLocks noChangeShapeType="1"/>
              </p:cNvSpPr>
              <p:nvPr/>
            </p:nvSpPr>
            <p:spPr bwMode="auto">
              <a:xfrm>
                <a:off x="3216" y="768"/>
                <a:ext cx="0" cy="864"/>
              </a:xfrm>
              <a:prstGeom prst="line">
                <a:avLst/>
              </a:prstGeom>
              <a:noFill/>
              <a:ln w="9525">
                <a:solidFill>
                  <a:schemeClr val="tx1"/>
                </a:solidFill>
                <a:round/>
                <a:headEnd type="triangle" w="med" len="med"/>
                <a:tailEnd type="triangle" w="med" len="med"/>
              </a:ln>
            </p:spPr>
            <p:txBody>
              <a:bodyPr/>
              <a:lstStyle/>
              <a:p>
                <a:endParaRPr lang="en-US"/>
              </a:p>
            </p:txBody>
          </p:sp>
          <p:sp>
            <p:nvSpPr>
              <p:cNvPr id="15388" name="Text Box 13"/>
              <p:cNvSpPr txBox="1">
                <a:spLocks noChangeArrowheads="1"/>
              </p:cNvSpPr>
              <p:nvPr/>
            </p:nvSpPr>
            <p:spPr bwMode="auto">
              <a:xfrm>
                <a:off x="3264" y="1104"/>
                <a:ext cx="652" cy="231"/>
              </a:xfrm>
              <a:prstGeom prst="rect">
                <a:avLst/>
              </a:prstGeom>
              <a:noFill/>
              <a:ln w="9525">
                <a:noFill/>
                <a:miter lim="800000"/>
                <a:headEnd/>
                <a:tailEnd/>
              </a:ln>
            </p:spPr>
            <p:txBody>
              <a:bodyPr wrap="none">
                <a:spAutoFit/>
              </a:bodyPr>
              <a:lstStyle/>
              <a:p>
                <a:r>
                  <a:rPr lang="en-US"/>
                  <a:t>-</a:t>
                </a:r>
                <a:r>
                  <a:rPr lang="en-US" i="1"/>
                  <a:t>RT</a:t>
                </a:r>
                <a:r>
                  <a:rPr lang="en-US"/>
                  <a:t>ln </a:t>
                </a:r>
                <a:r>
                  <a:rPr lang="en-US" i="1"/>
                  <a:t>a</a:t>
                </a:r>
                <a:r>
                  <a:rPr lang="en-US" baseline="-25000"/>
                  <a:t>B</a:t>
                </a:r>
                <a:endParaRPr lang="en-US"/>
              </a:p>
            </p:txBody>
          </p:sp>
          <p:sp>
            <p:nvSpPr>
              <p:cNvPr id="15389" name="Oval 15"/>
              <p:cNvSpPr>
                <a:spLocks noChangeArrowheads="1"/>
              </p:cNvSpPr>
              <p:nvPr/>
            </p:nvSpPr>
            <p:spPr bwMode="auto">
              <a:xfrm>
                <a:off x="1584" y="1872"/>
                <a:ext cx="96" cy="96"/>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15390" name="Oval 16"/>
              <p:cNvSpPr>
                <a:spLocks noChangeArrowheads="1"/>
              </p:cNvSpPr>
              <p:nvPr/>
            </p:nvSpPr>
            <p:spPr bwMode="auto">
              <a:xfrm>
                <a:off x="3072" y="1632"/>
                <a:ext cx="96" cy="96"/>
              </a:xfrm>
              <a:prstGeom prst="ellipse">
                <a:avLst/>
              </a:prstGeom>
              <a:solidFill>
                <a:schemeClr val="accent1"/>
              </a:solidFill>
              <a:ln w="9525">
                <a:solidFill>
                  <a:schemeClr val="tx1"/>
                </a:solidFill>
                <a:round/>
                <a:headEnd/>
                <a:tailEnd/>
              </a:ln>
            </p:spPr>
            <p:txBody>
              <a:bodyPr wrap="none" anchor="ctr"/>
              <a:lstStyle/>
              <a:p>
                <a:endParaRPr lang="en-GB"/>
              </a:p>
            </p:txBody>
          </p:sp>
          <p:sp>
            <p:nvSpPr>
              <p:cNvPr id="15391" name="Text Box 17"/>
              <p:cNvSpPr txBox="1">
                <a:spLocks noChangeArrowheads="1"/>
              </p:cNvSpPr>
              <p:nvPr/>
            </p:nvSpPr>
            <p:spPr bwMode="auto">
              <a:xfrm>
                <a:off x="3120" y="1584"/>
                <a:ext cx="263" cy="231"/>
              </a:xfrm>
              <a:prstGeom prst="rect">
                <a:avLst/>
              </a:prstGeom>
              <a:noFill/>
              <a:ln w="9525">
                <a:noFill/>
                <a:miter lim="800000"/>
                <a:headEnd/>
                <a:tailEnd/>
              </a:ln>
            </p:spPr>
            <p:txBody>
              <a:bodyPr wrap="none">
                <a:spAutoFit/>
              </a:bodyPr>
              <a:lstStyle/>
              <a:p>
                <a:r>
                  <a:rPr lang="en-US">
                    <a:sym typeface="Symbol" pitchFamily="18" charset="2"/>
                  </a:rPr>
                  <a:t></a:t>
                </a:r>
                <a:r>
                  <a:rPr lang="en-US" baseline="-25000">
                    <a:sym typeface="Symbol" pitchFamily="18" charset="2"/>
                  </a:rPr>
                  <a:t>B</a:t>
                </a:r>
                <a:endParaRPr lang="en-US">
                  <a:sym typeface="Symbol" pitchFamily="18" charset="2"/>
                </a:endParaRPr>
              </a:p>
            </p:txBody>
          </p:sp>
          <p:sp>
            <p:nvSpPr>
              <p:cNvPr id="15392" name="Text Box 18"/>
              <p:cNvSpPr txBox="1">
                <a:spLocks noChangeArrowheads="1"/>
              </p:cNvSpPr>
              <p:nvPr/>
            </p:nvSpPr>
            <p:spPr bwMode="auto">
              <a:xfrm>
                <a:off x="1392" y="1872"/>
                <a:ext cx="263" cy="231"/>
              </a:xfrm>
              <a:prstGeom prst="rect">
                <a:avLst/>
              </a:prstGeom>
              <a:noFill/>
              <a:ln w="9525">
                <a:noFill/>
                <a:miter lim="800000"/>
                <a:headEnd/>
                <a:tailEnd/>
              </a:ln>
            </p:spPr>
            <p:txBody>
              <a:bodyPr wrap="none">
                <a:spAutoFit/>
              </a:bodyPr>
              <a:lstStyle/>
              <a:p>
                <a:r>
                  <a:rPr lang="en-US">
                    <a:sym typeface="Symbol" pitchFamily="18" charset="2"/>
                  </a:rPr>
                  <a:t></a:t>
                </a:r>
                <a:r>
                  <a:rPr lang="en-US" baseline="-25000">
                    <a:sym typeface="Symbol" pitchFamily="18" charset="2"/>
                  </a:rPr>
                  <a:t>A</a:t>
                </a:r>
                <a:endParaRPr lang="en-US">
                  <a:sym typeface="Symbol" pitchFamily="18" charset="2"/>
                </a:endParaRPr>
              </a:p>
            </p:txBody>
          </p:sp>
          <p:sp>
            <p:nvSpPr>
              <p:cNvPr id="15393" name="Line 19"/>
              <p:cNvSpPr>
                <a:spLocks noChangeShapeType="1"/>
              </p:cNvSpPr>
              <p:nvPr/>
            </p:nvSpPr>
            <p:spPr bwMode="auto">
              <a:xfrm flipH="1">
                <a:off x="1632" y="816"/>
                <a:ext cx="1488" cy="288"/>
              </a:xfrm>
              <a:prstGeom prst="line">
                <a:avLst/>
              </a:prstGeom>
              <a:noFill/>
              <a:ln w="9525">
                <a:solidFill>
                  <a:schemeClr val="tx1"/>
                </a:solidFill>
                <a:round/>
                <a:headEnd/>
                <a:tailEnd/>
              </a:ln>
            </p:spPr>
            <p:txBody>
              <a:bodyPr/>
              <a:lstStyle/>
              <a:p>
                <a:endParaRPr lang="en-US"/>
              </a:p>
            </p:txBody>
          </p:sp>
          <p:sp>
            <p:nvSpPr>
              <p:cNvPr id="15394" name="Line 20"/>
              <p:cNvSpPr>
                <a:spLocks noChangeShapeType="1"/>
              </p:cNvSpPr>
              <p:nvPr/>
            </p:nvSpPr>
            <p:spPr bwMode="auto">
              <a:xfrm>
                <a:off x="2352" y="960"/>
                <a:ext cx="0" cy="864"/>
              </a:xfrm>
              <a:prstGeom prst="line">
                <a:avLst/>
              </a:prstGeom>
              <a:noFill/>
              <a:ln w="9525">
                <a:solidFill>
                  <a:schemeClr val="tx1"/>
                </a:solidFill>
                <a:round/>
                <a:headEnd type="triangle" w="med" len="med"/>
                <a:tailEnd type="triangle" w="med" len="med"/>
              </a:ln>
            </p:spPr>
            <p:txBody>
              <a:bodyPr/>
              <a:lstStyle/>
              <a:p>
                <a:endParaRPr lang="en-US"/>
              </a:p>
            </p:txBody>
          </p:sp>
          <p:sp>
            <p:nvSpPr>
              <p:cNvPr id="15395" name="Text Box 22"/>
              <p:cNvSpPr txBox="1">
                <a:spLocks noChangeArrowheads="1"/>
              </p:cNvSpPr>
              <p:nvPr/>
            </p:nvSpPr>
            <p:spPr bwMode="auto">
              <a:xfrm>
                <a:off x="2352" y="1104"/>
                <a:ext cx="487" cy="231"/>
              </a:xfrm>
              <a:prstGeom prst="rect">
                <a:avLst/>
              </a:prstGeom>
              <a:noFill/>
              <a:ln w="9525">
                <a:noFill/>
                <a:miter lim="800000"/>
                <a:headEnd/>
                <a:tailEnd/>
              </a:ln>
            </p:spPr>
            <p:txBody>
              <a:bodyPr wrap="none">
                <a:spAutoFit/>
              </a:bodyPr>
              <a:lstStyle/>
              <a:p>
                <a:r>
                  <a:rPr lang="en-US">
                    <a:sym typeface="Symbol" pitchFamily="18" charset="2"/>
                  </a:rPr>
                  <a:t>G</a:t>
                </a:r>
                <a:r>
                  <a:rPr lang="en-US" baseline="-25000">
                    <a:sym typeface="Symbol" pitchFamily="18" charset="2"/>
                  </a:rPr>
                  <a:t>MIX</a:t>
                </a:r>
                <a:endParaRPr lang="en-US">
                  <a:sym typeface="Symbol" pitchFamily="18" charset="2"/>
                </a:endParaRPr>
              </a:p>
            </p:txBody>
          </p:sp>
        </p:grpSp>
      </p:grpSp>
      <p:sp>
        <p:nvSpPr>
          <p:cNvPr id="15364" name="Text Box 25"/>
          <p:cNvSpPr txBox="1">
            <a:spLocks noChangeArrowheads="1"/>
          </p:cNvSpPr>
          <p:nvPr/>
        </p:nvSpPr>
        <p:spPr bwMode="auto">
          <a:xfrm>
            <a:off x="1143000" y="1143000"/>
            <a:ext cx="2259013" cy="406400"/>
          </a:xfrm>
          <a:prstGeom prst="rect">
            <a:avLst/>
          </a:prstGeom>
          <a:noFill/>
          <a:ln w="9525">
            <a:solidFill>
              <a:schemeClr val="tx2"/>
            </a:solidFill>
            <a:miter lim="800000"/>
            <a:headEnd/>
            <a:tailEnd/>
          </a:ln>
        </p:spPr>
        <p:txBody>
          <a:bodyPr wrap="none">
            <a:spAutoFit/>
          </a:bodyPr>
          <a:lstStyle/>
          <a:p>
            <a:r>
              <a:rPr lang="en-US" sz="2000">
                <a:sym typeface="Symbol" pitchFamily="18" charset="2"/>
              </a:rPr>
              <a:t></a:t>
            </a:r>
            <a:r>
              <a:rPr lang="en-US" sz="2000" baseline="-25000">
                <a:sym typeface="Symbol" pitchFamily="18" charset="2"/>
              </a:rPr>
              <a:t>A</a:t>
            </a:r>
            <a:r>
              <a:rPr lang="en-US" sz="2000">
                <a:sym typeface="Symbol" pitchFamily="18" charset="2"/>
              </a:rPr>
              <a:t> = </a:t>
            </a:r>
            <a:r>
              <a:rPr lang="en-US" sz="2000" i="1">
                <a:sym typeface="Symbol" pitchFamily="18" charset="2"/>
              </a:rPr>
              <a:t>G</a:t>
            </a:r>
            <a:r>
              <a:rPr lang="en-US" sz="2000" baseline="-25000">
                <a:sym typeface="Symbol" pitchFamily="18" charset="2"/>
              </a:rPr>
              <a:t>A</a:t>
            </a:r>
            <a:r>
              <a:rPr lang="en-US" sz="2000">
                <a:sym typeface="Symbol" pitchFamily="18" charset="2"/>
              </a:rPr>
              <a:t> + </a:t>
            </a:r>
            <a:r>
              <a:rPr lang="en-US" sz="2000" i="1">
                <a:sym typeface="Symbol" pitchFamily="18" charset="2"/>
              </a:rPr>
              <a:t>RT </a:t>
            </a:r>
            <a:r>
              <a:rPr lang="en-US" sz="2000">
                <a:sym typeface="Symbol" pitchFamily="18" charset="2"/>
              </a:rPr>
              <a:t>ln </a:t>
            </a:r>
            <a:r>
              <a:rPr lang="en-US" sz="2000" i="1">
                <a:sym typeface="Symbol" pitchFamily="18" charset="2"/>
              </a:rPr>
              <a:t>a</a:t>
            </a:r>
            <a:r>
              <a:rPr lang="en-US" sz="2000" baseline="-25000">
                <a:sym typeface="Symbol" pitchFamily="18" charset="2"/>
              </a:rPr>
              <a:t>A</a:t>
            </a:r>
          </a:p>
        </p:txBody>
      </p:sp>
      <p:sp>
        <p:nvSpPr>
          <p:cNvPr id="15365" name="Oval 26"/>
          <p:cNvSpPr>
            <a:spLocks noChangeArrowheads="1"/>
          </p:cNvSpPr>
          <p:nvPr/>
        </p:nvSpPr>
        <p:spPr bwMode="auto">
          <a:xfrm>
            <a:off x="5486400" y="1524000"/>
            <a:ext cx="152400" cy="152400"/>
          </a:xfrm>
          <a:prstGeom prst="ellipse">
            <a:avLst/>
          </a:prstGeom>
          <a:solidFill>
            <a:srgbClr val="FF0000"/>
          </a:solidFill>
          <a:ln w="9525">
            <a:solidFill>
              <a:schemeClr val="tx1"/>
            </a:solidFill>
            <a:round/>
            <a:headEnd/>
            <a:tailEnd/>
          </a:ln>
        </p:spPr>
        <p:txBody>
          <a:bodyPr wrap="none" anchor="ctr"/>
          <a:lstStyle/>
          <a:p>
            <a:endParaRPr lang="en-GB"/>
          </a:p>
        </p:txBody>
      </p:sp>
      <p:sp>
        <p:nvSpPr>
          <p:cNvPr id="15366" name="Oval 27"/>
          <p:cNvSpPr>
            <a:spLocks noChangeArrowheads="1"/>
          </p:cNvSpPr>
          <p:nvPr/>
        </p:nvSpPr>
        <p:spPr bwMode="auto">
          <a:xfrm>
            <a:off x="7772400" y="1066800"/>
            <a:ext cx="152400" cy="152400"/>
          </a:xfrm>
          <a:prstGeom prst="ellipse">
            <a:avLst/>
          </a:prstGeom>
          <a:solidFill>
            <a:srgbClr val="FF0000"/>
          </a:solidFill>
          <a:ln w="9525">
            <a:solidFill>
              <a:schemeClr val="tx1"/>
            </a:solidFill>
            <a:round/>
            <a:headEnd/>
            <a:tailEnd/>
          </a:ln>
        </p:spPr>
        <p:txBody>
          <a:bodyPr wrap="none" anchor="ctr"/>
          <a:lstStyle/>
          <a:p>
            <a:endParaRPr lang="en-GB"/>
          </a:p>
        </p:txBody>
      </p:sp>
      <p:sp>
        <p:nvSpPr>
          <p:cNvPr id="15367" name="Text Box 28"/>
          <p:cNvSpPr txBox="1">
            <a:spLocks noChangeArrowheads="1"/>
          </p:cNvSpPr>
          <p:nvPr/>
        </p:nvSpPr>
        <p:spPr bwMode="auto">
          <a:xfrm>
            <a:off x="5105400" y="1219200"/>
            <a:ext cx="463550" cy="366713"/>
          </a:xfrm>
          <a:prstGeom prst="rect">
            <a:avLst/>
          </a:prstGeom>
          <a:noFill/>
          <a:ln w="9525">
            <a:noFill/>
            <a:miter lim="800000"/>
            <a:headEnd/>
            <a:tailEnd/>
          </a:ln>
        </p:spPr>
        <p:txBody>
          <a:bodyPr wrap="none">
            <a:spAutoFit/>
          </a:bodyPr>
          <a:lstStyle/>
          <a:p>
            <a:r>
              <a:rPr lang="en-US" i="1"/>
              <a:t>G</a:t>
            </a:r>
            <a:r>
              <a:rPr lang="en-US" baseline="-25000"/>
              <a:t>A</a:t>
            </a:r>
          </a:p>
        </p:txBody>
      </p:sp>
      <p:sp>
        <p:nvSpPr>
          <p:cNvPr id="15368" name="Text Box 29"/>
          <p:cNvSpPr txBox="1">
            <a:spLocks noChangeArrowheads="1"/>
          </p:cNvSpPr>
          <p:nvPr/>
        </p:nvSpPr>
        <p:spPr bwMode="auto">
          <a:xfrm>
            <a:off x="7391400" y="685800"/>
            <a:ext cx="463550" cy="366713"/>
          </a:xfrm>
          <a:prstGeom prst="rect">
            <a:avLst/>
          </a:prstGeom>
          <a:noFill/>
          <a:ln w="9525">
            <a:noFill/>
            <a:miter lim="800000"/>
            <a:headEnd/>
            <a:tailEnd/>
          </a:ln>
        </p:spPr>
        <p:txBody>
          <a:bodyPr wrap="none">
            <a:spAutoFit/>
          </a:bodyPr>
          <a:lstStyle/>
          <a:p>
            <a:r>
              <a:rPr lang="en-US" i="1"/>
              <a:t>G</a:t>
            </a:r>
            <a:r>
              <a:rPr lang="en-US" baseline="-25000"/>
              <a:t>B</a:t>
            </a:r>
          </a:p>
        </p:txBody>
      </p:sp>
      <p:sp>
        <p:nvSpPr>
          <p:cNvPr id="15369" name="Text Box 30"/>
          <p:cNvSpPr txBox="1">
            <a:spLocks noChangeArrowheads="1"/>
          </p:cNvSpPr>
          <p:nvPr/>
        </p:nvSpPr>
        <p:spPr bwMode="auto">
          <a:xfrm>
            <a:off x="0" y="609600"/>
            <a:ext cx="5124450" cy="366713"/>
          </a:xfrm>
          <a:prstGeom prst="rect">
            <a:avLst/>
          </a:prstGeom>
          <a:noFill/>
          <a:ln w="9525">
            <a:noFill/>
            <a:miter lim="800000"/>
            <a:headEnd/>
            <a:tailEnd/>
          </a:ln>
        </p:spPr>
        <p:txBody>
          <a:bodyPr wrap="none">
            <a:spAutoFit/>
          </a:bodyPr>
          <a:lstStyle/>
          <a:p>
            <a:r>
              <a:rPr lang="en-US"/>
              <a:t>Activity is simply related to chemical potential by:</a:t>
            </a:r>
          </a:p>
        </p:txBody>
      </p:sp>
      <p:sp>
        <p:nvSpPr>
          <p:cNvPr id="15370" name="Text Box 31"/>
          <p:cNvSpPr txBox="1">
            <a:spLocks noChangeArrowheads="1"/>
          </p:cNvSpPr>
          <p:nvPr/>
        </p:nvSpPr>
        <p:spPr bwMode="auto">
          <a:xfrm>
            <a:off x="1143000" y="1752600"/>
            <a:ext cx="2259013" cy="406400"/>
          </a:xfrm>
          <a:prstGeom prst="rect">
            <a:avLst/>
          </a:prstGeom>
          <a:noFill/>
          <a:ln w="9525">
            <a:solidFill>
              <a:schemeClr val="tx2"/>
            </a:solidFill>
            <a:miter lim="800000"/>
            <a:headEnd/>
            <a:tailEnd/>
          </a:ln>
        </p:spPr>
        <p:txBody>
          <a:bodyPr wrap="none">
            <a:spAutoFit/>
          </a:bodyPr>
          <a:lstStyle/>
          <a:p>
            <a:r>
              <a:rPr lang="en-US" sz="2000">
                <a:sym typeface="Symbol" pitchFamily="18" charset="2"/>
              </a:rPr>
              <a:t></a:t>
            </a:r>
            <a:r>
              <a:rPr lang="en-US" sz="2000" baseline="-25000">
                <a:sym typeface="Symbol" pitchFamily="18" charset="2"/>
              </a:rPr>
              <a:t>B</a:t>
            </a:r>
            <a:r>
              <a:rPr lang="en-US" sz="2000">
                <a:sym typeface="Symbol" pitchFamily="18" charset="2"/>
              </a:rPr>
              <a:t> = </a:t>
            </a:r>
            <a:r>
              <a:rPr lang="en-US" sz="2000" i="1">
                <a:sym typeface="Symbol" pitchFamily="18" charset="2"/>
              </a:rPr>
              <a:t>G</a:t>
            </a:r>
            <a:r>
              <a:rPr lang="en-US" sz="2000" baseline="-25000">
                <a:sym typeface="Symbol" pitchFamily="18" charset="2"/>
              </a:rPr>
              <a:t>B</a:t>
            </a:r>
            <a:r>
              <a:rPr lang="en-US" sz="2000">
                <a:sym typeface="Symbol" pitchFamily="18" charset="2"/>
              </a:rPr>
              <a:t> + </a:t>
            </a:r>
            <a:r>
              <a:rPr lang="en-US" sz="2000" i="1">
                <a:sym typeface="Symbol" pitchFamily="18" charset="2"/>
              </a:rPr>
              <a:t>RT </a:t>
            </a:r>
            <a:r>
              <a:rPr lang="en-US" sz="2000">
                <a:sym typeface="Symbol" pitchFamily="18" charset="2"/>
              </a:rPr>
              <a:t>ln </a:t>
            </a:r>
            <a:r>
              <a:rPr lang="en-US" sz="2000" i="1">
                <a:sym typeface="Symbol" pitchFamily="18" charset="2"/>
              </a:rPr>
              <a:t>a</a:t>
            </a:r>
            <a:r>
              <a:rPr lang="en-US" sz="2000" baseline="-25000">
                <a:sym typeface="Symbol" pitchFamily="18" charset="2"/>
              </a:rPr>
              <a:t>B</a:t>
            </a:r>
          </a:p>
        </p:txBody>
      </p:sp>
      <p:sp>
        <p:nvSpPr>
          <p:cNvPr id="15371" name="Text Box 32"/>
          <p:cNvSpPr txBox="1">
            <a:spLocks noChangeArrowheads="1"/>
          </p:cNvSpPr>
          <p:nvPr/>
        </p:nvSpPr>
        <p:spPr bwMode="auto">
          <a:xfrm>
            <a:off x="0" y="2438400"/>
            <a:ext cx="4648200" cy="1465263"/>
          </a:xfrm>
          <a:prstGeom prst="rect">
            <a:avLst/>
          </a:prstGeom>
          <a:noFill/>
          <a:ln w="9525">
            <a:noFill/>
            <a:miter lim="800000"/>
            <a:headEnd/>
            <a:tailEnd/>
          </a:ln>
        </p:spPr>
        <p:txBody>
          <a:bodyPr>
            <a:spAutoFit/>
          </a:bodyPr>
          <a:lstStyle/>
          <a:p>
            <a:pPr>
              <a:spcBef>
                <a:spcPct val="50000"/>
              </a:spcBef>
            </a:pPr>
            <a:r>
              <a:rPr lang="en-US"/>
              <a:t>It is another means of describing the state of the system.  Low activity means that the atoms are reluctant to leave the solution (which implies, for example, a low vapour pressure).</a:t>
            </a:r>
          </a:p>
        </p:txBody>
      </p:sp>
      <p:pic>
        <p:nvPicPr>
          <p:cNvPr id="15372" name="Picture 34"/>
          <p:cNvPicPr>
            <a:picLocks noChangeAspect="1" noChangeArrowheads="1"/>
          </p:cNvPicPr>
          <p:nvPr/>
        </p:nvPicPr>
        <p:blipFill>
          <a:blip r:embed="rId3" cstate="print"/>
          <a:srcRect/>
          <a:stretch>
            <a:fillRect/>
          </a:stretch>
        </p:blipFill>
        <p:spPr bwMode="auto">
          <a:xfrm>
            <a:off x="4495800" y="4114800"/>
            <a:ext cx="2667000" cy="676275"/>
          </a:xfrm>
          <a:prstGeom prst="rect">
            <a:avLst/>
          </a:prstGeom>
          <a:noFill/>
          <a:ln w="9525">
            <a:solidFill>
              <a:schemeClr val="tx1"/>
            </a:solidFill>
            <a:miter lim="800000"/>
            <a:headEnd/>
            <a:tailEnd/>
          </a:ln>
        </p:spPr>
      </p:pic>
      <p:pic>
        <p:nvPicPr>
          <p:cNvPr id="15373" name="Picture 35"/>
          <p:cNvPicPr>
            <a:picLocks noChangeAspect="1" noChangeArrowheads="1"/>
          </p:cNvPicPr>
          <p:nvPr/>
        </p:nvPicPr>
        <p:blipFill>
          <a:blip r:embed="rId4" cstate="print"/>
          <a:srcRect/>
          <a:stretch>
            <a:fillRect/>
          </a:stretch>
        </p:blipFill>
        <p:spPr bwMode="auto">
          <a:xfrm>
            <a:off x="1219200" y="4114800"/>
            <a:ext cx="2673350" cy="677863"/>
          </a:xfrm>
          <a:prstGeom prst="rect">
            <a:avLst/>
          </a:prstGeom>
          <a:noFill/>
          <a:ln w="9525">
            <a:solidFill>
              <a:schemeClr val="tx1"/>
            </a:solidFill>
            <a:miter lim="800000"/>
            <a:headEnd/>
            <a:tailEnd/>
          </a:ln>
        </p:spPr>
      </p:pic>
      <p:sp>
        <p:nvSpPr>
          <p:cNvPr id="15374" name="Text Box 36"/>
          <p:cNvSpPr txBox="1">
            <a:spLocks noChangeArrowheads="1"/>
          </p:cNvSpPr>
          <p:nvPr/>
        </p:nvSpPr>
        <p:spPr bwMode="auto">
          <a:xfrm>
            <a:off x="228600" y="5102225"/>
            <a:ext cx="5875338" cy="366713"/>
          </a:xfrm>
          <a:prstGeom prst="rect">
            <a:avLst/>
          </a:prstGeom>
          <a:noFill/>
          <a:ln w="9525">
            <a:noFill/>
            <a:miter lim="800000"/>
            <a:headEnd/>
            <a:tailEnd/>
          </a:ln>
        </p:spPr>
        <p:txBody>
          <a:bodyPr wrap="none">
            <a:spAutoFit/>
          </a:bodyPr>
          <a:lstStyle/>
          <a:p>
            <a:r>
              <a:rPr lang="en-US"/>
              <a:t>i.e. For homogeneous mixing, </a:t>
            </a:r>
            <a:r>
              <a:rPr lang="en-US">
                <a:sym typeface="Symbol" pitchFamily="18" charset="2"/>
              </a:rPr>
              <a:t>&lt;0   </a:t>
            </a:r>
            <a:r>
              <a:rPr lang="en-US" i="1">
                <a:sym typeface="Symbol" pitchFamily="18" charset="2"/>
              </a:rPr>
              <a:t>a</a:t>
            </a:r>
            <a:r>
              <a:rPr lang="en-US" baseline="-25000">
                <a:sym typeface="Symbol" pitchFamily="18" charset="2"/>
              </a:rPr>
              <a:t>A</a:t>
            </a:r>
            <a:r>
              <a:rPr lang="en-US">
                <a:sym typeface="Symbol" pitchFamily="18" charset="2"/>
              </a:rPr>
              <a:t>&lt;</a:t>
            </a:r>
            <a:r>
              <a:rPr lang="en-US" i="1">
                <a:sym typeface="Symbol" pitchFamily="18" charset="2"/>
              </a:rPr>
              <a:t>X</a:t>
            </a:r>
            <a:r>
              <a:rPr lang="en-US" baseline="-25000">
                <a:sym typeface="Symbol" pitchFamily="18" charset="2"/>
              </a:rPr>
              <a:t>A</a:t>
            </a:r>
            <a:r>
              <a:rPr lang="en-US">
                <a:sym typeface="Symbol" pitchFamily="18" charset="2"/>
              </a:rPr>
              <a:t> and </a:t>
            </a:r>
            <a:r>
              <a:rPr lang="en-US" i="1">
                <a:sym typeface="Symbol" pitchFamily="18" charset="2"/>
              </a:rPr>
              <a:t>a</a:t>
            </a:r>
            <a:r>
              <a:rPr lang="en-US" baseline="-25000">
                <a:sym typeface="Symbol" pitchFamily="18" charset="2"/>
              </a:rPr>
              <a:t>B</a:t>
            </a:r>
            <a:r>
              <a:rPr lang="en-US">
                <a:sym typeface="Symbol" pitchFamily="18" charset="2"/>
              </a:rPr>
              <a:t>&lt;</a:t>
            </a:r>
            <a:r>
              <a:rPr lang="en-US" i="1">
                <a:sym typeface="Symbol" pitchFamily="18" charset="2"/>
              </a:rPr>
              <a:t>X</a:t>
            </a:r>
            <a:r>
              <a:rPr lang="en-US" baseline="-25000">
                <a:sym typeface="Symbol" pitchFamily="18" charset="2"/>
              </a:rPr>
              <a:t>B</a:t>
            </a:r>
            <a:r>
              <a:rPr lang="en-US"/>
              <a:t> </a:t>
            </a:r>
          </a:p>
        </p:txBody>
      </p:sp>
      <p:sp>
        <p:nvSpPr>
          <p:cNvPr id="15375" name="Text Box 37"/>
          <p:cNvSpPr txBox="1">
            <a:spLocks noChangeArrowheads="1"/>
          </p:cNvSpPr>
          <p:nvPr/>
        </p:nvSpPr>
        <p:spPr bwMode="auto">
          <a:xfrm>
            <a:off x="0" y="5638800"/>
            <a:ext cx="6559550" cy="366713"/>
          </a:xfrm>
          <a:prstGeom prst="rect">
            <a:avLst/>
          </a:prstGeom>
          <a:noFill/>
          <a:ln w="9525">
            <a:noFill/>
            <a:miter lim="800000"/>
            <a:headEnd/>
            <a:tailEnd/>
          </a:ln>
        </p:spPr>
        <p:txBody>
          <a:bodyPr wrap="none">
            <a:spAutoFit/>
          </a:bodyPr>
          <a:lstStyle/>
          <a:p>
            <a:r>
              <a:rPr lang="en-US"/>
              <a:t>So the activity is the tendency of a component to leave solution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4718856" cy="400110"/>
          </a:xfrm>
          <a:prstGeom prst="rect">
            <a:avLst/>
          </a:prstGeom>
          <a:noFill/>
          <a:ln w="9525">
            <a:noFill/>
            <a:miter lim="800000"/>
            <a:headEnd/>
            <a:tailEnd/>
          </a:ln>
        </p:spPr>
        <p:txBody>
          <a:bodyPr wrap="none">
            <a:spAutoFit/>
          </a:bodyPr>
          <a:lstStyle/>
          <a:p>
            <a:pPr marL="342900" indent="-342900">
              <a:spcBef>
                <a:spcPct val="25000"/>
              </a:spcBef>
            </a:pPr>
            <a:r>
              <a:rPr lang="en-US" sz="2000" u="sng" dirty="0"/>
              <a:t>Binary phase diagrams</a:t>
            </a:r>
            <a:r>
              <a:rPr lang="en-US" sz="2000" dirty="0"/>
              <a:t> :  The Miscibility gap</a:t>
            </a:r>
            <a:endParaRPr lang="en-US" sz="2000" u="sng" dirty="0"/>
          </a:p>
        </p:txBody>
      </p:sp>
      <p:grpSp>
        <p:nvGrpSpPr>
          <p:cNvPr id="2" name="Group 67"/>
          <p:cNvGrpSpPr>
            <a:grpSpLocks/>
          </p:cNvGrpSpPr>
          <p:nvPr/>
        </p:nvGrpSpPr>
        <p:grpSpPr bwMode="auto">
          <a:xfrm>
            <a:off x="762000" y="533400"/>
            <a:ext cx="2165350" cy="2500313"/>
            <a:chOff x="480" y="336"/>
            <a:chExt cx="1364" cy="1575"/>
          </a:xfrm>
        </p:grpSpPr>
        <p:sp>
          <p:nvSpPr>
            <p:cNvPr id="19524" name="Line 3"/>
            <p:cNvSpPr>
              <a:spLocks noChangeShapeType="1"/>
            </p:cNvSpPr>
            <p:nvPr/>
          </p:nvSpPr>
          <p:spPr bwMode="auto">
            <a:xfrm>
              <a:off x="528" y="480"/>
              <a:ext cx="0" cy="1296"/>
            </a:xfrm>
            <a:prstGeom prst="line">
              <a:avLst/>
            </a:prstGeom>
            <a:noFill/>
            <a:ln w="9525">
              <a:solidFill>
                <a:schemeClr val="tx1"/>
              </a:solidFill>
              <a:round/>
              <a:headEnd type="triangle" w="med" len="med"/>
              <a:tailEnd/>
            </a:ln>
          </p:spPr>
          <p:txBody>
            <a:bodyPr/>
            <a:lstStyle/>
            <a:p>
              <a:endParaRPr lang="en-US"/>
            </a:p>
          </p:txBody>
        </p:sp>
        <p:sp>
          <p:nvSpPr>
            <p:cNvPr id="19525" name="Line 4"/>
            <p:cNvSpPr>
              <a:spLocks noChangeShapeType="1"/>
            </p:cNvSpPr>
            <p:nvPr/>
          </p:nvSpPr>
          <p:spPr bwMode="auto">
            <a:xfrm>
              <a:off x="1680" y="480"/>
              <a:ext cx="0" cy="1296"/>
            </a:xfrm>
            <a:prstGeom prst="line">
              <a:avLst/>
            </a:prstGeom>
            <a:noFill/>
            <a:ln w="9525">
              <a:solidFill>
                <a:schemeClr val="tx1"/>
              </a:solidFill>
              <a:round/>
              <a:headEnd/>
              <a:tailEnd/>
            </a:ln>
          </p:spPr>
          <p:txBody>
            <a:bodyPr/>
            <a:lstStyle/>
            <a:p>
              <a:endParaRPr lang="en-US"/>
            </a:p>
          </p:txBody>
        </p:sp>
        <p:sp>
          <p:nvSpPr>
            <p:cNvPr id="19526" name="Freeform 6"/>
            <p:cNvSpPr>
              <a:spLocks/>
            </p:cNvSpPr>
            <p:nvPr/>
          </p:nvSpPr>
          <p:spPr bwMode="auto">
            <a:xfrm>
              <a:off x="528" y="960"/>
              <a:ext cx="1160" cy="424"/>
            </a:xfrm>
            <a:custGeom>
              <a:avLst/>
              <a:gdLst>
                <a:gd name="T0" fmla="*/ 1160 w 1160"/>
                <a:gd name="T1" fmla="*/ 0 h 424"/>
                <a:gd name="T2" fmla="*/ 0 w 1160"/>
                <a:gd name="T3" fmla="*/ 96 h 424"/>
                <a:gd name="T4" fmla="*/ 0 60000 65536"/>
                <a:gd name="T5" fmla="*/ 0 60000 65536"/>
                <a:gd name="T6" fmla="*/ 0 w 1160"/>
                <a:gd name="T7" fmla="*/ 0 h 424"/>
                <a:gd name="T8" fmla="*/ 1160 w 1160"/>
                <a:gd name="T9" fmla="*/ 424 h 424"/>
              </a:gdLst>
              <a:ahLst/>
              <a:cxnLst>
                <a:cxn ang="T4">
                  <a:pos x="T0" y="T1"/>
                </a:cxn>
                <a:cxn ang="T5">
                  <a:pos x="T2" y="T3"/>
                </a:cxn>
              </a:cxnLst>
              <a:rect l="T6" t="T7" r="T8" b="T9"/>
              <a:pathLst>
                <a:path w="1160" h="424">
                  <a:moveTo>
                    <a:pt x="1160" y="0"/>
                  </a:moveTo>
                  <a:cubicBezTo>
                    <a:pt x="1024" y="296"/>
                    <a:pt x="168" y="424"/>
                    <a:pt x="0" y="96"/>
                  </a:cubicBezTo>
                </a:path>
              </a:pathLst>
            </a:custGeom>
            <a:noFill/>
            <a:ln w="19050">
              <a:solidFill>
                <a:schemeClr val="tx1"/>
              </a:solidFill>
              <a:round/>
              <a:headEnd/>
              <a:tailEnd/>
            </a:ln>
          </p:spPr>
          <p:txBody>
            <a:bodyPr/>
            <a:lstStyle/>
            <a:p>
              <a:endParaRPr lang="en-GB"/>
            </a:p>
          </p:txBody>
        </p:sp>
        <p:sp>
          <p:nvSpPr>
            <p:cNvPr id="19527" name="Line 7"/>
            <p:cNvSpPr>
              <a:spLocks noChangeShapeType="1"/>
            </p:cNvSpPr>
            <p:nvPr/>
          </p:nvSpPr>
          <p:spPr bwMode="auto">
            <a:xfrm flipH="1">
              <a:off x="528" y="960"/>
              <a:ext cx="1152" cy="0"/>
            </a:xfrm>
            <a:prstGeom prst="line">
              <a:avLst/>
            </a:prstGeom>
            <a:noFill/>
            <a:ln w="9525">
              <a:solidFill>
                <a:schemeClr val="tx1"/>
              </a:solidFill>
              <a:prstDash val="sysDot"/>
              <a:round/>
              <a:headEnd/>
              <a:tailEnd/>
            </a:ln>
          </p:spPr>
          <p:txBody>
            <a:bodyPr/>
            <a:lstStyle/>
            <a:p>
              <a:endParaRPr lang="en-US"/>
            </a:p>
          </p:txBody>
        </p:sp>
        <p:sp>
          <p:nvSpPr>
            <p:cNvPr id="19528" name="Freeform 8"/>
            <p:cNvSpPr>
              <a:spLocks/>
            </p:cNvSpPr>
            <p:nvPr/>
          </p:nvSpPr>
          <p:spPr bwMode="auto">
            <a:xfrm>
              <a:off x="528" y="720"/>
              <a:ext cx="1152" cy="512"/>
            </a:xfrm>
            <a:custGeom>
              <a:avLst/>
              <a:gdLst>
                <a:gd name="T0" fmla="*/ 1152 w 1152"/>
                <a:gd name="T1" fmla="*/ 0 h 512"/>
                <a:gd name="T2" fmla="*/ 0 w 1152"/>
                <a:gd name="T3" fmla="*/ 184 h 512"/>
                <a:gd name="T4" fmla="*/ 0 60000 65536"/>
                <a:gd name="T5" fmla="*/ 0 60000 65536"/>
                <a:gd name="T6" fmla="*/ 0 w 1152"/>
                <a:gd name="T7" fmla="*/ 0 h 512"/>
                <a:gd name="T8" fmla="*/ 1152 w 1152"/>
                <a:gd name="T9" fmla="*/ 512 h 512"/>
              </a:gdLst>
              <a:ahLst/>
              <a:cxnLst>
                <a:cxn ang="T4">
                  <a:pos x="T0" y="T1"/>
                </a:cxn>
                <a:cxn ang="T5">
                  <a:pos x="T2" y="T3"/>
                </a:cxn>
              </a:cxnLst>
              <a:rect l="T6" t="T7" r="T8" b="T9"/>
              <a:pathLst>
                <a:path w="1152" h="512">
                  <a:moveTo>
                    <a:pt x="1152" y="0"/>
                  </a:moveTo>
                  <a:cubicBezTo>
                    <a:pt x="1016" y="296"/>
                    <a:pt x="168" y="512"/>
                    <a:pt x="0" y="184"/>
                  </a:cubicBezTo>
                </a:path>
              </a:pathLst>
            </a:custGeom>
            <a:noFill/>
            <a:ln w="19050">
              <a:solidFill>
                <a:schemeClr val="tx1"/>
              </a:solidFill>
              <a:round/>
              <a:headEnd/>
              <a:tailEnd/>
            </a:ln>
          </p:spPr>
          <p:txBody>
            <a:bodyPr/>
            <a:lstStyle/>
            <a:p>
              <a:endParaRPr lang="en-GB"/>
            </a:p>
          </p:txBody>
        </p:sp>
        <p:sp>
          <p:nvSpPr>
            <p:cNvPr id="19529" name="Text Box 9"/>
            <p:cNvSpPr txBox="1">
              <a:spLocks noChangeArrowheads="1"/>
            </p:cNvSpPr>
            <p:nvPr/>
          </p:nvSpPr>
          <p:spPr bwMode="auto">
            <a:xfrm>
              <a:off x="480" y="1680"/>
              <a:ext cx="212" cy="231"/>
            </a:xfrm>
            <a:prstGeom prst="rect">
              <a:avLst/>
            </a:prstGeom>
            <a:noFill/>
            <a:ln w="9525">
              <a:noFill/>
              <a:miter lim="800000"/>
              <a:headEnd/>
              <a:tailEnd/>
            </a:ln>
          </p:spPr>
          <p:txBody>
            <a:bodyPr wrap="none">
              <a:spAutoFit/>
            </a:bodyPr>
            <a:lstStyle/>
            <a:p>
              <a:r>
                <a:rPr lang="en-US"/>
                <a:t>A</a:t>
              </a:r>
            </a:p>
          </p:txBody>
        </p:sp>
        <p:sp>
          <p:nvSpPr>
            <p:cNvPr id="19530" name="Text Box 10"/>
            <p:cNvSpPr txBox="1">
              <a:spLocks noChangeArrowheads="1"/>
            </p:cNvSpPr>
            <p:nvPr/>
          </p:nvSpPr>
          <p:spPr bwMode="auto">
            <a:xfrm>
              <a:off x="1632" y="1680"/>
              <a:ext cx="212" cy="231"/>
            </a:xfrm>
            <a:prstGeom prst="rect">
              <a:avLst/>
            </a:prstGeom>
            <a:noFill/>
            <a:ln w="9525">
              <a:noFill/>
              <a:miter lim="800000"/>
              <a:headEnd/>
              <a:tailEnd/>
            </a:ln>
          </p:spPr>
          <p:txBody>
            <a:bodyPr wrap="none">
              <a:spAutoFit/>
            </a:bodyPr>
            <a:lstStyle/>
            <a:p>
              <a:r>
                <a:rPr lang="en-US"/>
                <a:t>B</a:t>
              </a:r>
            </a:p>
          </p:txBody>
        </p:sp>
        <p:sp>
          <p:nvSpPr>
            <p:cNvPr id="19531" name="Text Box 11"/>
            <p:cNvSpPr txBox="1">
              <a:spLocks noChangeArrowheads="1"/>
            </p:cNvSpPr>
            <p:nvPr/>
          </p:nvSpPr>
          <p:spPr bwMode="auto">
            <a:xfrm>
              <a:off x="912" y="432"/>
              <a:ext cx="257" cy="231"/>
            </a:xfrm>
            <a:prstGeom prst="rect">
              <a:avLst/>
            </a:prstGeom>
            <a:noFill/>
            <a:ln w="9525">
              <a:noFill/>
              <a:miter lim="800000"/>
              <a:headEnd/>
              <a:tailEnd/>
            </a:ln>
          </p:spPr>
          <p:txBody>
            <a:bodyPr wrap="none">
              <a:spAutoFit/>
            </a:bodyPr>
            <a:lstStyle/>
            <a:p>
              <a:r>
                <a:rPr lang="en-US" i="1"/>
                <a:t>T</a:t>
              </a:r>
              <a:r>
                <a:rPr lang="en-US" baseline="-25000"/>
                <a:t>1</a:t>
              </a:r>
            </a:p>
          </p:txBody>
        </p:sp>
        <p:sp>
          <p:nvSpPr>
            <p:cNvPr id="19532" name="Text Box 13"/>
            <p:cNvSpPr txBox="1">
              <a:spLocks noChangeArrowheads="1"/>
            </p:cNvSpPr>
            <p:nvPr/>
          </p:nvSpPr>
          <p:spPr bwMode="auto">
            <a:xfrm>
              <a:off x="528" y="336"/>
              <a:ext cx="228" cy="231"/>
            </a:xfrm>
            <a:prstGeom prst="rect">
              <a:avLst/>
            </a:prstGeom>
            <a:noFill/>
            <a:ln w="9525">
              <a:noFill/>
              <a:miter lim="800000"/>
              <a:headEnd/>
              <a:tailEnd/>
            </a:ln>
          </p:spPr>
          <p:txBody>
            <a:bodyPr wrap="none">
              <a:spAutoFit/>
            </a:bodyPr>
            <a:lstStyle/>
            <a:p>
              <a:r>
                <a:rPr lang="en-US"/>
                <a:t>G</a:t>
              </a:r>
            </a:p>
          </p:txBody>
        </p:sp>
        <p:sp>
          <p:nvSpPr>
            <p:cNvPr id="19533" name="Text Box 24"/>
            <p:cNvSpPr txBox="1">
              <a:spLocks noChangeArrowheads="1"/>
            </p:cNvSpPr>
            <p:nvPr/>
          </p:nvSpPr>
          <p:spPr bwMode="auto">
            <a:xfrm>
              <a:off x="960" y="1248"/>
              <a:ext cx="452" cy="231"/>
            </a:xfrm>
            <a:prstGeom prst="rect">
              <a:avLst/>
            </a:prstGeom>
            <a:noFill/>
            <a:ln w="9525">
              <a:noFill/>
              <a:miter lim="800000"/>
              <a:headEnd/>
              <a:tailEnd/>
            </a:ln>
          </p:spPr>
          <p:txBody>
            <a:bodyPr wrap="none">
              <a:spAutoFit/>
            </a:bodyPr>
            <a:lstStyle/>
            <a:p>
              <a:r>
                <a:rPr lang="en-US"/>
                <a:t>liquid</a:t>
              </a:r>
            </a:p>
          </p:txBody>
        </p:sp>
        <p:sp>
          <p:nvSpPr>
            <p:cNvPr id="19534" name="Text Box 25"/>
            <p:cNvSpPr txBox="1">
              <a:spLocks noChangeArrowheads="1"/>
            </p:cNvSpPr>
            <p:nvPr/>
          </p:nvSpPr>
          <p:spPr bwMode="auto">
            <a:xfrm>
              <a:off x="1152" y="624"/>
              <a:ext cx="412" cy="231"/>
            </a:xfrm>
            <a:prstGeom prst="rect">
              <a:avLst/>
            </a:prstGeom>
            <a:noFill/>
            <a:ln w="9525">
              <a:noFill/>
              <a:miter lim="800000"/>
              <a:headEnd/>
              <a:tailEnd/>
            </a:ln>
          </p:spPr>
          <p:txBody>
            <a:bodyPr wrap="none">
              <a:spAutoFit/>
            </a:bodyPr>
            <a:lstStyle/>
            <a:p>
              <a:r>
                <a:rPr lang="en-US"/>
                <a:t>solid</a:t>
              </a:r>
            </a:p>
          </p:txBody>
        </p:sp>
      </p:grpSp>
      <p:grpSp>
        <p:nvGrpSpPr>
          <p:cNvPr id="3" name="Group 52"/>
          <p:cNvGrpSpPr>
            <a:grpSpLocks/>
          </p:cNvGrpSpPr>
          <p:nvPr/>
        </p:nvGrpSpPr>
        <p:grpSpPr bwMode="auto">
          <a:xfrm>
            <a:off x="3886200" y="1524000"/>
            <a:ext cx="1143000" cy="3352800"/>
            <a:chOff x="2448" y="960"/>
            <a:chExt cx="720" cy="2784"/>
          </a:xfrm>
        </p:grpSpPr>
        <p:sp>
          <p:nvSpPr>
            <p:cNvPr id="19520" name="Line 30"/>
            <p:cNvSpPr>
              <a:spLocks noChangeShapeType="1"/>
            </p:cNvSpPr>
            <p:nvPr/>
          </p:nvSpPr>
          <p:spPr bwMode="auto">
            <a:xfrm>
              <a:off x="2448" y="960"/>
              <a:ext cx="0" cy="2784"/>
            </a:xfrm>
            <a:prstGeom prst="line">
              <a:avLst/>
            </a:prstGeom>
            <a:noFill/>
            <a:ln w="9525">
              <a:solidFill>
                <a:schemeClr val="tx1"/>
              </a:solidFill>
              <a:prstDash val="sysDot"/>
              <a:round/>
              <a:headEnd/>
              <a:tailEnd/>
            </a:ln>
          </p:spPr>
          <p:txBody>
            <a:bodyPr/>
            <a:lstStyle/>
            <a:p>
              <a:endParaRPr lang="en-US"/>
            </a:p>
          </p:txBody>
        </p:sp>
        <p:sp>
          <p:nvSpPr>
            <p:cNvPr id="19521" name="Line 31"/>
            <p:cNvSpPr>
              <a:spLocks noChangeShapeType="1"/>
            </p:cNvSpPr>
            <p:nvPr/>
          </p:nvSpPr>
          <p:spPr bwMode="auto">
            <a:xfrm>
              <a:off x="3168" y="960"/>
              <a:ext cx="0" cy="2784"/>
            </a:xfrm>
            <a:prstGeom prst="line">
              <a:avLst/>
            </a:prstGeom>
            <a:noFill/>
            <a:ln w="9525">
              <a:solidFill>
                <a:schemeClr val="tx1"/>
              </a:solidFill>
              <a:prstDash val="sysDot"/>
              <a:round/>
              <a:headEnd/>
              <a:tailEnd/>
            </a:ln>
          </p:spPr>
          <p:txBody>
            <a:bodyPr/>
            <a:lstStyle/>
            <a:p>
              <a:endParaRPr lang="en-US"/>
            </a:p>
          </p:txBody>
        </p:sp>
        <p:sp>
          <p:nvSpPr>
            <p:cNvPr id="19522" name="Line 32"/>
            <p:cNvSpPr>
              <a:spLocks noChangeShapeType="1"/>
            </p:cNvSpPr>
            <p:nvPr/>
          </p:nvSpPr>
          <p:spPr bwMode="auto">
            <a:xfrm>
              <a:off x="2688" y="960"/>
              <a:ext cx="0" cy="2784"/>
            </a:xfrm>
            <a:prstGeom prst="line">
              <a:avLst/>
            </a:prstGeom>
            <a:noFill/>
            <a:ln w="9525">
              <a:solidFill>
                <a:schemeClr val="tx1"/>
              </a:solidFill>
              <a:prstDash val="sysDot"/>
              <a:round/>
              <a:headEnd/>
              <a:tailEnd/>
            </a:ln>
          </p:spPr>
          <p:txBody>
            <a:bodyPr/>
            <a:lstStyle/>
            <a:p>
              <a:endParaRPr lang="en-US"/>
            </a:p>
          </p:txBody>
        </p:sp>
        <p:sp>
          <p:nvSpPr>
            <p:cNvPr id="19523" name="Line 33"/>
            <p:cNvSpPr>
              <a:spLocks noChangeShapeType="1"/>
            </p:cNvSpPr>
            <p:nvPr/>
          </p:nvSpPr>
          <p:spPr bwMode="auto">
            <a:xfrm>
              <a:off x="2976" y="960"/>
              <a:ext cx="0" cy="2784"/>
            </a:xfrm>
            <a:prstGeom prst="line">
              <a:avLst/>
            </a:prstGeom>
            <a:noFill/>
            <a:ln w="9525">
              <a:solidFill>
                <a:schemeClr val="tx1"/>
              </a:solidFill>
              <a:prstDash val="sysDot"/>
              <a:round/>
              <a:headEnd/>
              <a:tailEnd/>
            </a:ln>
          </p:spPr>
          <p:txBody>
            <a:bodyPr/>
            <a:lstStyle/>
            <a:p>
              <a:endParaRPr lang="en-US"/>
            </a:p>
          </p:txBody>
        </p:sp>
      </p:grpSp>
      <p:grpSp>
        <p:nvGrpSpPr>
          <p:cNvPr id="4" name="Group 79"/>
          <p:cNvGrpSpPr>
            <a:grpSpLocks/>
          </p:cNvGrpSpPr>
          <p:nvPr/>
        </p:nvGrpSpPr>
        <p:grpSpPr bwMode="auto">
          <a:xfrm>
            <a:off x="3276600" y="533400"/>
            <a:ext cx="4514850" cy="2500313"/>
            <a:chOff x="2064" y="336"/>
            <a:chExt cx="2844" cy="1575"/>
          </a:xfrm>
        </p:grpSpPr>
        <p:sp>
          <p:nvSpPr>
            <p:cNvPr id="19502" name="Text Box 26"/>
            <p:cNvSpPr txBox="1">
              <a:spLocks noChangeArrowheads="1"/>
            </p:cNvSpPr>
            <p:nvPr/>
          </p:nvSpPr>
          <p:spPr bwMode="auto">
            <a:xfrm>
              <a:off x="2064" y="624"/>
              <a:ext cx="196" cy="231"/>
            </a:xfrm>
            <a:prstGeom prst="rect">
              <a:avLst/>
            </a:prstGeom>
            <a:noFill/>
            <a:ln w="9525">
              <a:noFill/>
              <a:miter lim="800000"/>
              <a:headEnd/>
              <a:tailEnd/>
            </a:ln>
          </p:spPr>
          <p:txBody>
            <a:bodyPr wrap="none">
              <a:spAutoFit/>
            </a:bodyPr>
            <a:lstStyle/>
            <a:p>
              <a:r>
                <a:rPr lang="en-US"/>
                <a:t>L</a:t>
              </a:r>
            </a:p>
          </p:txBody>
        </p:sp>
        <p:grpSp>
          <p:nvGrpSpPr>
            <p:cNvPr id="5" name="Group 78"/>
            <p:cNvGrpSpPr>
              <a:grpSpLocks/>
            </p:cNvGrpSpPr>
            <p:nvPr/>
          </p:nvGrpSpPr>
          <p:grpSpPr bwMode="auto">
            <a:xfrm>
              <a:off x="2208" y="336"/>
              <a:ext cx="2700" cy="1575"/>
              <a:chOff x="2208" y="336"/>
              <a:chExt cx="2700" cy="1575"/>
            </a:xfrm>
          </p:grpSpPr>
          <p:sp>
            <p:nvSpPr>
              <p:cNvPr id="19504" name="Text Box 53"/>
              <p:cNvSpPr txBox="1">
                <a:spLocks noChangeArrowheads="1"/>
              </p:cNvSpPr>
              <p:nvPr/>
            </p:nvSpPr>
            <p:spPr bwMode="auto">
              <a:xfrm>
                <a:off x="3648" y="1152"/>
                <a:ext cx="1260" cy="231"/>
              </a:xfrm>
              <a:prstGeom prst="rect">
                <a:avLst/>
              </a:prstGeom>
              <a:noFill/>
              <a:ln w="9525">
                <a:noFill/>
                <a:miter lim="800000"/>
                <a:headEnd/>
                <a:tailEnd/>
              </a:ln>
            </p:spPr>
            <p:txBody>
              <a:bodyPr wrap="none">
                <a:spAutoFit/>
              </a:bodyPr>
              <a:lstStyle/>
              <a:p>
                <a:r>
                  <a:rPr lang="en-US">
                    <a:solidFill>
                      <a:srgbClr val="FF0000"/>
                    </a:solidFill>
                  </a:rPr>
                  <a:t>Common tangent </a:t>
                </a:r>
              </a:p>
            </p:txBody>
          </p:sp>
          <p:grpSp>
            <p:nvGrpSpPr>
              <p:cNvPr id="6" name="Group 77"/>
              <p:cNvGrpSpPr>
                <a:grpSpLocks/>
              </p:cNvGrpSpPr>
              <p:nvPr/>
            </p:nvGrpSpPr>
            <p:grpSpPr bwMode="auto">
              <a:xfrm>
                <a:off x="2208" y="336"/>
                <a:ext cx="1488" cy="1575"/>
                <a:chOff x="2208" y="336"/>
                <a:chExt cx="1488" cy="1575"/>
              </a:xfrm>
            </p:grpSpPr>
            <p:sp>
              <p:nvSpPr>
                <p:cNvPr id="19506" name="Line 14"/>
                <p:cNvSpPr>
                  <a:spLocks noChangeShapeType="1"/>
                </p:cNvSpPr>
                <p:nvPr/>
              </p:nvSpPr>
              <p:spPr bwMode="auto">
                <a:xfrm>
                  <a:off x="2256" y="480"/>
                  <a:ext cx="1" cy="1296"/>
                </a:xfrm>
                <a:prstGeom prst="line">
                  <a:avLst/>
                </a:prstGeom>
                <a:noFill/>
                <a:ln w="9525">
                  <a:solidFill>
                    <a:schemeClr val="tx1"/>
                  </a:solidFill>
                  <a:round/>
                  <a:headEnd type="triangle" w="med" len="med"/>
                  <a:tailEnd/>
                </a:ln>
              </p:spPr>
              <p:txBody>
                <a:bodyPr/>
                <a:lstStyle/>
                <a:p>
                  <a:endParaRPr lang="en-US"/>
                </a:p>
              </p:txBody>
            </p:sp>
            <p:sp>
              <p:nvSpPr>
                <p:cNvPr id="19507" name="Line 15"/>
                <p:cNvSpPr>
                  <a:spLocks noChangeShapeType="1"/>
                </p:cNvSpPr>
                <p:nvPr/>
              </p:nvSpPr>
              <p:spPr bwMode="auto">
                <a:xfrm>
                  <a:off x="3408" y="480"/>
                  <a:ext cx="1" cy="1296"/>
                </a:xfrm>
                <a:prstGeom prst="line">
                  <a:avLst/>
                </a:prstGeom>
                <a:noFill/>
                <a:ln w="9525">
                  <a:solidFill>
                    <a:schemeClr val="tx1"/>
                  </a:solidFill>
                  <a:round/>
                  <a:headEnd/>
                  <a:tailEnd/>
                </a:ln>
              </p:spPr>
              <p:txBody>
                <a:bodyPr/>
                <a:lstStyle/>
                <a:p>
                  <a:endParaRPr lang="en-US"/>
                </a:p>
              </p:txBody>
            </p:sp>
            <p:sp>
              <p:nvSpPr>
                <p:cNvPr id="19508" name="Freeform 16"/>
                <p:cNvSpPr>
                  <a:spLocks/>
                </p:cNvSpPr>
                <p:nvPr/>
              </p:nvSpPr>
              <p:spPr bwMode="auto">
                <a:xfrm>
                  <a:off x="2240" y="960"/>
                  <a:ext cx="1176" cy="544"/>
                </a:xfrm>
                <a:custGeom>
                  <a:avLst/>
                  <a:gdLst>
                    <a:gd name="T0" fmla="*/ 1176 w 1176"/>
                    <a:gd name="T1" fmla="*/ 0 h 544"/>
                    <a:gd name="T2" fmla="*/ 0 w 1176"/>
                    <a:gd name="T3" fmla="*/ 0 h 544"/>
                    <a:gd name="T4" fmla="*/ 0 60000 65536"/>
                    <a:gd name="T5" fmla="*/ 0 60000 65536"/>
                    <a:gd name="T6" fmla="*/ 0 w 1176"/>
                    <a:gd name="T7" fmla="*/ 0 h 544"/>
                    <a:gd name="T8" fmla="*/ 1176 w 1176"/>
                    <a:gd name="T9" fmla="*/ 544 h 544"/>
                  </a:gdLst>
                  <a:ahLst/>
                  <a:cxnLst>
                    <a:cxn ang="T4">
                      <a:pos x="T0" y="T1"/>
                    </a:cxn>
                    <a:cxn ang="T5">
                      <a:pos x="T2" y="T3"/>
                    </a:cxn>
                  </a:cxnLst>
                  <a:rect l="T6" t="T7" r="T8" b="T9"/>
                  <a:pathLst>
                    <a:path w="1176" h="544">
                      <a:moveTo>
                        <a:pt x="1176" y="0"/>
                      </a:moveTo>
                      <a:cubicBezTo>
                        <a:pt x="784" y="544"/>
                        <a:pt x="328" y="536"/>
                        <a:pt x="0" y="0"/>
                      </a:cubicBezTo>
                    </a:path>
                  </a:pathLst>
                </a:custGeom>
                <a:noFill/>
                <a:ln w="19050">
                  <a:solidFill>
                    <a:schemeClr val="tx1"/>
                  </a:solidFill>
                  <a:round/>
                  <a:headEnd/>
                  <a:tailEnd/>
                </a:ln>
              </p:spPr>
              <p:txBody>
                <a:bodyPr/>
                <a:lstStyle/>
                <a:p>
                  <a:endParaRPr lang="en-GB"/>
                </a:p>
              </p:txBody>
            </p:sp>
            <p:sp>
              <p:nvSpPr>
                <p:cNvPr id="19509" name="Line 17"/>
                <p:cNvSpPr>
                  <a:spLocks noChangeShapeType="1"/>
                </p:cNvSpPr>
                <p:nvPr/>
              </p:nvSpPr>
              <p:spPr bwMode="auto">
                <a:xfrm flipH="1">
                  <a:off x="2256" y="960"/>
                  <a:ext cx="1152" cy="1"/>
                </a:xfrm>
                <a:prstGeom prst="line">
                  <a:avLst/>
                </a:prstGeom>
                <a:noFill/>
                <a:ln w="9525">
                  <a:solidFill>
                    <a:schemeClr val="tx1"/>
                  </a:solidFill>
                  <a:prstDash val="sysDot"/>
                  <a:round/>
                  <a:headEnd/>
                  <a:tailEnd/>
                </a:ln>
              </p:spPr>
              <p:txBody>
                <a:bodyPr/>
                <a:lstStyle/>
                <a:p>
                  <a:endParaRPr lang="en-US"/>
                </a:p>
              </p:txBody>
            </p:sp>
            <p:sp>
              <p:nvSpPr>
                <p:cNvPr id="19510" name="Freeform 18"/>
                <p:cNvSpPr>
                  <a:spLocks/>
                </p:cNvSpPr>
                <p:nvPr/>
              </p:nvSpPr>
              <p:spPr bwMode="auto">
                <a:xfrm>
                  <a:off x="2256" y="720"/>
                  <a:ext cx="1152" cy="1072"/>
                </a:xfrm>
                <a:custGeom>
                  <a:avLst/>
                  <a:gdLst>
                    <a:gd name="T0" fmla="*/ 1152 w 1152"/>
                    <a:gd name="T1" fmla="*/ 0 h 1072"/>
                    <a:gd name="T2" fmla="*/ 0 w 1152"/>
                    <a:gd name="T3" fmla="*/ 24 h 1072"/>
                    <a:gd name="T4" fmla="*/ 0 60000 65536"/>
                    <a:gd name="T5" fmla="*/ 0 60000 65536"/>
                    <a:gd name="T6" fmla="*/ 0 w 1152"/>
                    <a:gd name="T7" fmla="*/ 0 h 1072"/>
                    <a:gd name="T8" fmla="*/ 1152 w 1152"/>
                    <a:gd name="T9" fmla="*/ 1072 h 1072"/>
                  </a:gdLst>
                  <a:ahLst/>
                  <a:cxnLst>
                    <a:cxn ang="T4">
                      <a:pos x="T0" y="T1"/>
                    </a:cxn>
                    <a:cxn ang="T5">
                      <a:pos x="T2" y="T3"/>
                    </a:cxn>
                  </a:cxnLst>
                  <a:rect l="T6" t="T7" r="T8" b="T9"/>
                  <a:pathLst>
                    <a:path w="1152" h="1072">
                      <a:moveTo>
                        <a:pt x="1152" y="0"/>
                      </a:moveTo>
                      <a:cubicBezTo>
                        <a:pt x="728" y="896"/>
                        <a:pt x="448" y="1072"/>
                        <a:pt x="0" y="24"/>
                      </a:cubicBezTo>
                    </a:path>
                  </a:pathLst>
                </a:custGeom>
                <a:noFill/>
                <a:ln w="19050">
                  <a:solidFill>
                    <a:schemeClr val="tx1"/>
                  </a:solidFill>
                  <a:round/>
                  <a:headEnd/>
                  <a:tailEnd/>
                </a:ln>
              </p:spPr>
              <p:txBody>
                <a:bodyPr/>
                <a:lstStyle/>
                <a:p>
                  <a:endParaRPr lang="en-GB"/>
                </a:p>
              </p:txBody>
            </p:sp>
            <p:sp>
              <p:nvSpPr>
                <p:cNvPr id="19511" name="Text Box 19"/>
                <p:cNvSpPr txBox="1">
                  <a:spLocks noChangeArrowheads="1"/>
                </p:cNvSpPr>
                <p:nvPr/>
              </p:nvSpPr>
              <p:spPr bwMode="auto">
                <a:xfrm>
                  <a:off x="2208" y="1680"/>
                  <a:ext cx="212" cy="231"/>
                </a:xfrm>
                <a:prstGeom prst="rect">
                  <a:avLst/>
                </a:prstGeom>
                <a:noFill/>
                <a:ln w="9525">
                  <a:noFill/>
                  <a:miter lim="800000"/>
                  <a:headEnd/>
                  <a:tailEnd/>
                </a:ln>
              </p:spPr>
              <p:txBody>
                <a:bodyPr wrap="none">
                  <a:spAutoFit/>
                </a:bodyPr>
                <a:lstStyle/>
                <a:p>
                  <a:r>
                    <a:rPr lang="en-US"/>
                    <a:t>A</a:t>
                  </a:r>
                </a:p>
              </p:txBody>
            </p:sp>
            <p:sp>
              <p:nvSpPr>
                <p:cNvPr id="19512" name="Text Box 20"/>
                <p:cNvSpPr txBox="1">
                  <a:spLocks noChangeArrowheads="1"/>
                </p:cNvSpPr>
                <p:nvPr/>
              </p:nvSpPr>
              <p:spPr bwMode="auto">
                <a:xfrm>
                  <a:off x="3360" y="1680"/>
                  <a:ext cx="212" cy="231"/>
                </a:xfrm>
                <a:prstGeom prst="rect">
                  <a:avLst/>
                </a:prstGeom>
                <a:noFill/>
                <a:ln w="9525">
                  <a:noFill/>
                  <a:miter lim="800000"/>
                  <a:headEnd/>
                  <a:tailEnd/>
                </a:ln>
              </p:spPr>
              <p:txBody>
                <a:bodyPr wrap="none">
                  <a:spAutoFit/>
                </a:bodyPr>
                <a:lstStyle/>
                <a:p>
                  <a:r>
                    <a:rPr lang="en-US"/>
                    <a:t>B</a:t>
                  </a:r>
                </a:p>
              </p:txBody>
            </p:sp>
            <p:sp>
              <p:nvSpPr>
                <p:cNvPr id="19513" name="Text Box 22"/>
                <p:cNvSpPr txBox="1">
                  <a:spLocks noChangeArrowheads="1"/>
                </p:cNvSpPr>
                <p:nvPr/>
              </p:nvSpPr>
              <p:spPr bwMode="auto">
                <a:xfrm>
                  <a:off x="2256" y="336"/>
                  <a:ext cx="228" cy="231"/>
                </a:xfrm>
                <a:prstGeom prst="rect">
                  <a:avLst/>
                </a:prstGeom>
                <a:noFill/>
                <a:ln w="9525">
                  <a:noFill/>
                  <a:miter lim="800000"/>
                  <a:headEnd/>
                  <a:tailEnd/>
                </a:ln>
              </p:spPr>
              <p:txBody>
                <a:bodyPr wrap="none">
                  <a:spAutoFit/>
                </a:bodyPr>
                <a:lstStyle/>
                <a:p>
                  <a:r>
                    <a:rPr lang="en-US"/>
                    <a:t>G</a:t>
                  </a:r>
                </a:p>
              </p:txBody>
            </p:sp>
            <p:sp>
              <p:nvSpPr>
                <p:cNvPr id="19514" name="Text Box 27"/>
                <p:cNvSpPr txBox="1">
                  <a:spLocks noChangeArrowheads="1"/>
                </p:cNvSpPr>
                <p:nvPr/>
              </p:nvSpPr>
              <p:spPr bwMode="auto">
                <a:xfrm>
                  <a:off x="3408" y="864"/>
                  <a:ext cx="212" cy="231"/>
                </a:xfrm>
                <a:prstGeom prst="rect">
                  <a:avLst/>
                </a:prstGeom>
                <a:noFill/>
                <a:ln w="9525">
                  <a:noFill/>
                  <a:miter lim="800000"/>
                  <a:headEnd/>
                  <a:tailEnd/>
                </a:ln>
              </p:spPr>
              <p:txBody>
                <a:bodyPr wrap="none">
                  <a:spAutoFit/>
                </a:bodyPr>
                <a:lstStyle/>
                <a:p>
                  <a:r>
                    <a:rPr lang="en-US"/>
                    <a:t>S</a:t>
                  </a:r>
                </a:p>
              </p:txBody>
            </p:sp>
            <p:sp>
              <p:nvSpPr>
                <p:cNvPr id="19515" name="Line 28"/>
                <p:cNvSpPr>
                  <a:spLocks noChangeShapeType="1"/>
                </p:cNvSpPr>
                <p:nvPr/>
              </p:nvSpPr>
              <p:spPr bwMode="auto">
                <a:xfrm flipH="1" flipV="1">
                  <a:off x="2256" y="1056"/>
                  <a:ext cx="624" cy="528"/>
                </a:xfrm>
                <a:prstGeom prst="line">
                  <a:avLst/>
                </a:prstGeom>
                <a:noFill/>
                <a:ln w="9525">
                  <a:solidFill>
                    <a:srgbClr val="FF0000"/>
                  </a:solidFill>
                  <a:round/>
                  <a:headEnd/>
                  <a:tailEnd/>
                </a:ln>
              </p:spPr>
              <p:txBody>
                <a:bodyPr/>
                <a:lstStyle/>
                <a:p>
                  <a:endParaRPr lang="en-US"/>
                </a:p>
              </p:txBody>
            </p:sp>
            <p:sp>
              <p:nvSpPr>
                <p:cNvPr id="19516" name="Line 29"/>
                <p:cNvSpPr>
                  <a:spLocks noChangeShapeType="1"/>
                </p:cNvSpPr>
                <p:nvPr/>
              </p:nvSpPr>
              <p:spPr bwMode="auto">
                <a:xfrm flipV="1">
                  <a:off x="2736" y="1056"/>
                  <a:ext cx="672" cy="528"/>
                </a:xfrm>
                <a:prstGeom prst="line">
                  <a:avLst/>
                </a:prstGeom>
                <a:noFill/>
                <a:ln w="9525">
                  <a:solidFill>
                    <a:srgbClr val="FF0000"/>
                  </a:solidFill>
                  <a:round/>
                  <a:headEnd/>
                  <a:tailEnd/>
                </a:ln>
              </p:spPr>
              <p:txBody>
                <a:bodyPr/>
                <a:lstStyle/>
                <a:p>
                  <a:endParaRPr lang="en-US"/>
                </a:p>
              </p:txBody>
            </p:sp>
            <p:sp>
              <p:nvSpPr>
                <p:cNvPr id="19517" name="Text Box 34"/>
                <p:cNvSpPr txBox="1">
                  <a:spLocks noChangeArrowheads="1"/>
                </p:cNvSpPr>
                <p:nvPr/>
              </p:nvSpPr>
              <p:spPr bwMode="auto">
                <a:xfrm>
                  <a:off x="2400" y="768"/>
                  <a:ext cx="912" cy="231"/>
                </a:xfrm>
                <a:prstGeom prst="rect">
                  <a:avLst/>
                </a:prstGeom>
                <a:noFill/>
                <a:ln w="9525">
                  <a:noFill/>
                  <a:miter lim="800000"/>
                  <a:headEnd/>
                  <a:tailEnd/>
                </a:ln>
              </p:spPr>
              <p:txBody>
                <a:bodyPr>
                  <a:spAutoFit/>
                </a:bodyPr>
                <a:lstStyle/>
                <a:p>
                  <a:r>
                    <a:rPr lang="en-US" i="1">
                      <a:solidFill>
                        <a:schemeClr val="folHlink"/>
                      </a:solidFill>
                    </a:rPr>
                    <a:t>a   b     c   d</a:t>
                  </a:r>
                </a:p>
              </p:txBody>
            </p:sp>
            <p:sp>
              <p:nvSpPr>
                <p:cNvPr id="19518" name="Text Box 50"/>
                <p:cNvSpPr txBox="1">
                  <a:spLocks noChangeArrowheads="1"/>
                </p:cNvSpPr>
                <p:nvPr/>
              </p:nvSpPr>
              <p:spPr bwMode="auto">
                <a:xfrm>
                  <a:off x="2736" y="384"/>
                  <a:ext cx="257" cy="231"/>
                </a:xfrm>
                <a:prstGeom prst="rect">
                  <a:avLst/>
                </a:prstGeom>
                <a:noFill/>
                <a:ln w="9525">
                  <a:noFill/>
                  <a:miter lim="800000"/>
                  <a:headEnd/>
                  <a:tailEnd/>
                </a:ln>
              </p:spPr>
              <p:txBody>
                <a:bodyPr wrap="none">
                  <a:spAutoFit/>
                </a:bodyPr>
                <a:lstStyle/>
                <a:p>
                  <a:r>
                    <a:rPr lang="en-US" i="1"/>
                    <a:t>T</a:t>
                  </a:r>
                  <a:r>
                    <a:rPr lang="en-US" baseline="-25000"/>
                    <a:t>2</a:t>
                  </a:r>
                </a:p>
              </p:txBody>
            </p:sp>
            <p:sp>
              <p:nvSpPr>
                <p:cNvPr id="19519" name="Line 54"/>
                <p:cNvSpPr>
                  <a:spLocks noChangeShapeType="1"/>
                </p:cNvSpPr>
                <p:nvPr/>
              </p:nvSpPr>
              <p:spPr bwMode="auto">
                <a:xfrm flipH="1" flipV="1">
                  <a:off x="3264" y="1200"/>
                  <a:ext cx="432" cy="96"/>
                </a:xfrm>
                <a:prstGeom prst="line">
                  <a:avLst/>
                </a:prstGeom>
                <a:noFill/>
                <a:ln w="9525">
                  <a:solidFill>
                    <a:srgbClr val="FF0000"/>
                  </a:solidFill>
                  <a:round/>
                  <a:headEnd/>
                  <a:tailEnd type="triangle" w="med" len="med"/>
                </a:ln>
              </p:spPr>
              <p:txBody>
                <a:bodyPr/>
                <a:lstStyle/>
                <a:p>
                  <a:endParaRPr lang="en-US"/>
                </a:p>
              </p:txBody>
            </p:sp>
          </p:grpSp>
        </p:grpSp>
      </p:grpSp>
      <p:grpSp>
        <p:nvGrpSpPr>
          <p:cNvPr id="7" name="Group 76"/>
          <p:cNvGrpSpPr>
            <a:grpSpLocks/>
          </p:cNvGrpSpPr>
          <p:nvPr/>
        </p:nvGrpSpPr>
        <p:grpSpPr bwMode="auto">
          <a:xfrm>
            <a:off x="609600" y="3581400"/>
            <a:ext cx="2317750" cy="2500313"/>
            <a:chOff x="384" y="2256"/>
            <a:chExt cx="1460" cy="1575"/>
          </a:xfrm>
        </p:grpSpPr>
        <p:sp>
          <p:nvSpPr>
            <p:cNvPr id="19488" name="Text Box 45"/>
            <p:cNvSpPr txBox="1">
              <a:spLocks noChangeArrowheads="1"/>
            </p:cNvSpPr>
            <p:nvPr/>
          </p:nvSpPr>
          <p:spPr bwMode="auto">
            <a:xfrm>
              <a:off x="576" y="3024"/>
              <a:ext cx="212" cy="231"/>
            </a:xfrm>
            <a:prstGeom prst="rect">
              <a:avLst/>
            </a:prstGeom>
            <a:noFill/>
            <a:ln w="9525">
              <a:noFill/>
              <a:miter lim="800000"/>
              <a:headEnd/>
              <a:tailEnd/>
            </a:ln>
          </p:spPr>
          <p:txBody>
            <a:bodyPr wrap="none">
              <a:spAutoFit/>
            </a:bodyPr>
            <a:lstStyle/>
            <a:p>
              <a:r>
                <a:rPr lang="en-US"/>
                <a:t>S</a:t>
              </a:r>
            </a:p>
          </p:txBody>
        </p:sp>
        <p:sp>
          <p:nvSpPr>
            <p:cNvPr id="19489" name="Line 55"/>
            <p:cNvSpPr>
              <a:spLocks noChangeShapeType="1"/>
            </p:cNvSpPr>
            <p:nvPr/>
          </p:nvSpPr>
          <p:spPr bwMode="auto">
            <a:xfrm>
              <a:off x="528" y="2400"/>
              <a:ext cx="0" cy="1296"/>
            </a:xfrm>
            <a:prstGeom prst="line">
              <a:avLst/>
            </a:prstGeom>
            <a:noFill/>
            <a:ln w="9525">
              <a:solidFill>
                <a:schemeClr val="tx1"/>
              </a:solidFill>
              <a:round/>
              <a:headEnd type="triangle" w="med" len="med"/>
              <a:tailEnd/>
            </a:ln>
          </p:spPr>
          <p:txBody>
            <a:bodyPr/>
            <a:lstStyle/>
            <a:p>
              <a:endParaRPr lang="en-US"/>
            </a:p>
          </p:txBody>
        </p:sp>
        <p:sp>
          <p:nvSpPr>
            <p:cNvPr id="19490" name="Line 56"/>
            <p:cNvSpPr>
              <a:spLocks noChangeShapeType="1"/>
            </p:cNvSpPr>
            <p:nvPr/>
          </p:nvSpPr>
          <p:spPr bwMode="auto">
            <a:xfrm>
              <a:off x="1680" y="2400"/>
              <a:ext cx="0" cy="1296"/>
            </a:xfrm>
            <a:prstGeom prst="line">
              <a:avLst/>
            </a:prstGeom>
            <a:noFill/>
            <a:ln w="9525">
              <a:solidFill>
                <a:schemeClr val="tx1"/>
              </a:solidFill>
              <a:round/>
              <a:headEnd/>
              <a:tailEnd/>
            </a:ln>
          </p:spPr>
          <p:txBody>
            <a:bodyPr/>
            <a:lstStyle/>
            <a:p>
              <a:endParaRPr lang="en-US"/>
            </a:p>
          </p:txBody>
        </p:sp>
        <p:sp>
          <p:nvSpPr>
            <p:cNvPr id="19491" name="Freeform 57"/>
            <p:cNvSpPr>
              <a:spLocks/>
            </p:cNvSpPr>
            <p:nvPr/>
          </p:nvSpPr>
          <p:spPr bwMode="auto">
            <a:xfrm>
              <a:off x="528" y="2965"/>
              <a:ext cx="1144" cy="803"/>
            </a:xfrm>
            <a:custGeom>
              <a:avLst/>
              <a:gdLst>
                <a:gd name="T0" fmla="*/ 1144 w 1144"/>
                <a:gd name="T1" fmla="*/ 187 h 803"/>
                <a:gd name="T2" fmla="*/ 728 w 1144"/>
                <a:gd name="T3" fmla="*/ 3 h 803"/>
                <a:gd name="T4" fmla="*/ 0 w 1144"/>
                <a:gd name="T5" fmla="*/ 203 h 803"/>
                <a:gd name="T6" fmla="*/ 0 60000 65536"/>
                <a:gd name="T7" fmla="*/ 0 60000 65536"/>
                <a:gd name="T8" fmla="*/ 0 60000 65536"/>
                <a:gd name="T9" fmla="*/ 0 w 1144"/>
                <a:gd name="T10" fmla="*/ 0 h 803"/>
                <a:gd name="T11" fmla="*/ 1144 w 1144"/>
                <a:gd name="T12" fmla="*/ 803 h 803"/>
              </a:gdLst>
              <a:ahLst/>
              <a:cxnLst>
                <a:cxn ang="T6">
                  <a:pos x="T0" y="T1"/>
                </a:cxn>
                <a:cxn ang="T7">
                  <a:pos x="T2" y="T3"/>
                </a:cxn>
                <a:cxn ang="T8">
                  <a:pos x="T4" y="T5"/>
                </a:cxn>
              </a:cxnLst>
              <a:rect l="T9" t="T10" r="T11" b="T12"/>
              <a:pathLst>
                <a:path w="1144" h="803">
                  <a:moveTo>
                    <a:pt x="1144" y="187"/>
                  </a:moveTo>
                  <a:cubicBezTo>
                    <a:pt x="912" y="587"/>
                    <a:pt x="919" y="0"/>
                    <a:pt x="728" y="3"/>
                  </a:cubicBezTo>
                  <a:cubicBezTo>
                    <a:pt x="537" y="6"/>
                    <a:pt x="488" y="803"/>
                    <a:pt x="0" y="203"/>
                  </a:cubicBezTo>
                </a:path>
              </a:pathLst>
            </a:custGeom>
            <a:noFill/>
            <a:ln w="19050">
              <a:solidFill>
                <a:schemeClr val="tx1"/>
              </a:solidFill>
              <a:round/>
              <a:headEnd/>
              <a:tailEnd/>
            </a:ln>
          </p:spPr>
          <p:txBody>
            <a:bodyPr/>
            <a:lstStyle/>
            <a:p>
              <a:endParaRPr lang="en-GB"/>
            </a:p>
          </p:txBody>
        </p:sp>
        <p:sp>
          <p:nvSpPr>
            <p:cNvPr id="19492" name="Line 58"/>
            <p:cNvSpPr>
              <a:spLocks noChangeShapeType="1"/>
            </p:cNvSpPr>
            <p:nvPr/>
          </p:nvSpPr>
          <p:spPr bwMode="auto">
            <a:xfrm flipH="1">
              <a:off x="528" y="2880"/>
              <a:ext cx="1152" cy="0"/>
            </a:xfrm>
            <a:prstGeom prst="line">
              <a:avLst/>
            </a:prstGeom>
            <a:noFill/>
            <a:ln w="9525">
              <a:solidFill>
                <a:schemeClr val="tx1"/>
              </a:solidFill>
              <a:prstDash val="sysDot"/>
              <a:round/>
              <a:headEnd/>
              <a:tailEnd/>
            </a:ln>
          </p:spPr>
          <p:txBody>
            <a:bodyPr/>
            <a:lstStyle/>
            <a:p>
              <a:endParaRPr lang="en-US"/>
            </a:p>
          </p:txBody>
        </p:sp>
        <p:sp>
          <p:nvSpPr>
            <p:cNvPr id="19493" name="Freeform 59"/>
            <p:cNvSpPr>
              <a:spLocks/>
            </p:cNvSpPr>
            <p:nvPr/>
          </p:nvSpPr>
          <p:spPr bwMode="auto">
            <a:xfrm>
              <a:off x="528" y="2640"/>
              <a:ext cx="1152" cy="608"/>
            </a:xfrm>
            <a:custGeom>
              <a:avLst/>
              <a:gdLst>
                <a:gd name="T0" fmla="*/ 1152 w 1152"/>
                <a:gd name="T1" fmla="*/ 0 h 608"/>
                <a:gd name="T2" fmla="*/ 0 w 1152"/>
                <a:gd name="T3" fmla="*/ 16 h 608"/>
                <a:gd name="T4" fmla="*/ 0 60000 65536"/>
                <a:gd name="T5" fmla="*/ 0 60000 65536"/>
                <a:gd name="T6" fmla="*/ 0 w 1152"/>
                <a:gd name="T7" fmla="*/ 0 h 608"/>
                <a:gd name="T8" fmla="*/ 1152 w 1152"/>
                <a:gd name="T9" fmla="*/ 608 h 608"/>
              </a:gdLst>
              <a:ahLst/>
              <a:cxnLst>
                <a:cxn ang="T4">
                  <a:pos x="T0" y="T1"/>
                </a:cxn>
                <a:cxn ang="T5">
                  <a:pos x="T2" y="T3"/>
                </a:cxn>
              </a:cxnLst>
              <a:rect l="T6" t="T7" r="T8" b="T9"/>
              <a:pathLst>
                <a:path w="1152" h="608">
                  <a:moveTo>
                    <a:pt x="1152" y="0"/>
                  </a:moveTo>
                  <a:cubicBezTo>
                    <a:pt x="952" y="544"/>
                    <a:pt x="208" y="608"/>
                    <a:pt x="0" y="16"/>
                  </a:cubicBezTo>
                </a:path>
              </a:pathLst>
            </a:custGeom>
            <a:noFill/>
            <a:ln w="19050">
              <a:solidFill>
                <a:schemeClr val="tx1"/>
              </a:solidFill>
              <a:round/>
              <a:headEnd/>
              <a:tailEnd/>
            </a:ln>
          </p:spPr>
          <p:txBody>
            <a:bodyPr/>
            <a:lstStyle/>
            <a:p>
              <a:endParaRPr lang="en-GB"/>
            </a:p>
          </p:txBody>
        </p:sp>
        <p:sp>
          <p:nvSpPr>
            <p:cNvPr id="19494" name="Text Box 60"/>
            <p:cNvSpPr txBox="1">
              <a:spLocks noChangeArrowheads="1"/>
            </p:cNvSpPr>
            <p:nvPr/>
          </p:nvSpPr>
          <p:spPr bwMode="auto">
            <a:xfrm>
              <a:off x="480" y="3600"/>
              <a:ext cx="212" cy="231"/>
            </a:xfrm>
            <a:prstGeom prst="rect">
              <a:avLst/>
            </a:prstGeom>
            <a:noFill/>
            <a:ln w="9525">
              <a:noFill/>
              <a:miter lim="800000"/>
              <a:headEnd/>
              <a:tailEnd/>
            </a:ln>
          </p:spPr>
          <p:txBody>
            <a:bodyPr wrap="none">
              <a:spAutoFit/>
            </a:bodyPr>
            <a:lstStyle/>
            <a:p>
              <a:r>
                <a:rPr lang="en-US"/>
                <a:t>A</a:t>
              </a:r>
            </a:p>
          </p:txBody>
        </p:sp>
        <p:sp>
          <p:nvSpPr>
            <p:cNvPr id="19495" name="Text Box 61"/>
            <p:cNvSpPr txBox="1">
              <a:spLocks noChangeArrowheads="1"/>
            </p:cNvSpPr>
            <p:nvPr/>
          </p:nvSpPr>
          <p:spPr bwMode="auto">
            <a:xfrm>
              <a:off x="1632" y="3600"/>
              <a:ext cx="212" cy="231"/>
            </a:xfrm>
            <a:prstGeom prst="rect">
              <a:avLst/>
            </a:prstGeom>
            <a:noFill/>
            <a:ln w="9525">
              <a:noFill/>
              <a:miter lim="800000"/>
              <a:headEnd/>
              <a:tailEnd/>
            </a:ln>
          </p:spPr>
          <p:txBody>
            <a:bodyPr wrap="none">
              <a:spAutoFit/>
            </a:bodyPr>
            <a:lstStyle/>
            <a:p>
              <a:r>
                <a:rPr lang="en-US"/>
                <a:t>B</a:t>
              </a:r>
            </a:p>
          </p:txBody>
        </p:sp>
        <p:sp>
          <p:nvSpPr>
            <p:cNvPr id="19496" name="Text Box 62"/>
            <p:cNvSpPr txBox="1">
              <a:spLocks noChangeArrowheads="1"/>
            </p:cNvSpPr>
            <p:nvPr/>
          </p:nvSpPr>
          <p:spPr bwMode="auto">
            <a:xfrm>
              <a:off x="912" y="2352"/>
              <a:ext cx="257" cy="231"/>
            </a:xfrm>
            <a:prstGeom prst="rect">
              <a:avLst/>
            </a:prstGeom>
            <a:noFill/>
            <a:ln w="9525">
              <a:noFill/>
              <a:miter lim="800000"/>
              <a:headEnd/>
              <a:tailEnd/>
            </a:ln>
          </p:spPr>
          <p:txBody>
            <a:bodyPr>
              <a:spAutoFit/>
            </a:bodyPr>
            <a:lstStyle/>
            <a:p>
              <a:r>
                <a:rPr lang="en-US" i="1"/>
                <a:t>T</a:t>
              </a:r>
              <a:r>
                <a:rPr lang="en-US" baseline="-25000"/>
                <a:t>3</a:t>
              </a:r>
            </a:p>
          </p:txBody>
        </p:sp>
        <p:sp>
          <p:nvSpPr>
            <p:cNvPr id="19497" name="Text Box 63"/>
            <p:cNvSpPr txBox="1">
              <a:spLocks noChangeArrowheads="1"/>
            </p:cNvSpPr>
            <p:nvPr/>
          </p:nvSpPr>
          <p:spPr bwMode="auto">
            <a:xfrm>
              <a:off x="528" y="2256"/>
              <a:ext cx="228" cy="231"/>
            </a:xfrm>
            <a:prstGeom prst="rect">
              <a:avLst/>
            </a:prstGeom>
            <a:noFill/>
            <a:ln w="9525">
              <a:noFill/>
              <a:miter lim="800000"/>
              <a:headEnd/>
              <a:tailEnd/>
            </a:ln>
          </p:spPr>
          <p:txBody>
            <a:bodyPr wrap="none">
              <a:spAutoFit/>
            </a:bodyPr>
            <a:lstStyle/>
            <a:p>
              <a:r>
                <a:rPr lang="en-US"/>
                <a:t>G</a:t>
              </a:r>
            </a:p>
          </p:txBody>
        </p:sp>
        <p:sp>
          <p:nvSpPr>
            <p:cNvPr id="19498" name="Text Box 64"/>
            <p:cNvSpPr txBox="1">
              <a:spLocks noChangeArrowheads="1"/>
            </p:cNvSpPr>
            <p:nvPr/>
          </p:nvSpPr>
          <p:spPr bwMode="auto">
            <a:xfrm>
              <a:off x="624" y="2592"/>
              <a:ext cx="196" cy="231"/>
            </a:xfrm>
            <a:prstGeom prst="rect">
              <a:avLst/>
            </a:prstGeom>
            <a:noFill/>
            <a:ln w="9525">
              <a:noFill/>
              <a:miter lim="800000"/>
              <a:headEnd/>
              <a:tailEnd/>
            </a:ln>
          </p:spPr>
          <p:txBody>
            <a:bodyPr wrap="none">
              <a:spAutoFit/>
            </a:bodyPr>
            <a:lstStyle/>
            <a:p>
              <a:r>
                <a:rPr lang="en-US"/>
                <a:t>L</a:t>
              </a:r>
            </a:p>
          </p:txBody>
        </p:sp>
        <p:sp>
          <p:nvSpPr>
            <p:cNvPr id="19499" name="Line 68"/>
            <p:cNvSpPr>
              <a:spLocks noChangeShapeType="1"/>
            </p:cNvSpPr>
            <p:nvPr/>
          </p:nvSpPr>
          <p:spPr bwMode="auto">
            <a:xfrm flipH="1">
              <a:off x="384" y="3264"/>
              <a:ext cx="1392" cy="192"/>
            </a:xfrm>
            <a:prstGeom prst="line">
              <a:avLst/>
            </a:prstGeom>
            <a:noFill/>
            <a:ln w="9525">
              <a:solidFill>
                <a:srgbClr val="FF0000"/>
              </a:solidFill>
              <a:round/>
              <a:headEnd/>
              <a:tailEnd/>
            </a:ln>
          </p:spPr>
          <p:txBody>
            <a:bodyPr/>
            <a:lstStyle/>
            <a:p>
              <a:endParaRPr lang="en-US"/>
            </a:p>
          </p:txBody>
        </p:sp>
        <p:sp>
          <p:nvSpPr>
            <p:cNvPr id="19500" name="Text Box 69"/>
            <p:cNvSpPr txBox="1">
              <a:spLocks noChangeArrowheads="1"/>
            </p:cNvSpPr>
            <p:nvPr/>
          </p:nvSpPr>
          <p:spPr bwMode="auto">
            <a:xfrm>
              <a:off x="806" y="3360"/>
              <a:ext cx="196" cy="231"/>
            </a:xfrm>
            <a:prstGeom prst="rect">
              <a:avLst/>
            </a:prstGeom>
            <a:noFill/>
            <a:ln w="9525">
              <a:noFill/>
              <a:miter lim="800000"/>
              <a:headEnd/>
              <a:tailEnd/>
            </a:ln>
          </p:spPr>
          <p:txBody>
            <a:bodyPr wrap="none">
              <a:spAutoFit/>
            </a:bodyPr>
            <a:lstStyle/>
            <a:p>
              <a:r>
                <a:rPr lang="en-US">
                  <a:solidFill>
                    <a:schemeClr val="folHlink"/>
                  </a:solidFill>
                </a:rPr>
                <a:t>e</a:t>
              </a:r>
            </a:p>
          </p:txBody>
        </p:sp>
        <p:sp>
          <p:nvSpPr>
            <p:cNvPr id="19501" name="Text Box 70"/>
            <p:cNvSpPr txBox="1">
              <a:spLocks noChangeArrowheads="1"/>
            </p:cNvSpPr>
            <p:nvPr/>
          </p:nvSpPr>
          <p:spPr bwMode="auto">
            <a:xfrm>
              <a:off x="1488" y="3312"/>
              <a:ext cx="156" cy="231"/>
            </a:xfrm>
            <a:prstGeom prst="rect">
              <a:avLst/>
            </a:prstGeom>
            <a:noFill/>
            <a:ln w="9525">
              <a:noFill/>
              <a:miter lim="800000"/>
              <a:headEnd/>
              <a:tailEnd/>
            </a:ln>
          </p:spPr>
          <p:txBody>
            <a:bodyPr wrap="none">
              <a:spAutoFit/>
            </a:bodyPr>
            <a:lstStyle/>
            <a:p>
              <a:r>
                <a:rPr lang="en-US">
                  <a:solidFill>
                    <a:schemeClr val="folHlink"/>
                  </a:solidFill>
                </a:rPr>
                <a:t>f</a:t>
              </a:r>
            </a:p>
          </p:txBody>
        </p:sp>
      </p:grpSp>
      <p:sp>
        <p:nvSpPr>
          <p:cNvPr id="19463" name="Text Box 83"/>
          <p:cNvSpPr txBox="1">
            <a:spLocks noChangeArrowheads="1"/>
          </p:cNvSpPr>
          <p:nvPr/>
        </p:nvSpPr>
        <p:spPr bwMode="auto">
          <a:xfrm>
            <a:off x="6172200" y="228600"/>
            <a:ext cx="1524000" cy="466725"/>
          </a:xfrm>
          <a:prstGeom prst="rect">
            <a:avLst/>
          </a:prstGeom>
          <a:noFill/>
          <a:ln w="9525">
            <a:solidFill>
              <a:schemeClr val="tx1"/>
            </a:solidFill>
            <a:miter lim="800000"/>
            <a:headEnd/>
            <a:tailEnd/>
          </a:ln>
        </p:spPr>
        <p:txBody>
          <a:bodyPr>
            <a:spAutoFit/>
          </a:bodyPr>
          <a:lstStyle/>
          <a:p>
            <a:pPr>
              <a:spcBef>
                <a:spcPct val="50000"/>
              </a:spcBef>
            </a:pPr>
            <a:r>
              <a:rPr lang="en-US" sz="2400">
                <a:sym typeface="Symbol" pitchFamily="18" charset="2"/>
              </a:rPr>
              <a:t></a:t>
            </a:r>
            <a:r>
              <a:rPr lang="en-US" sz="2400" i="1">
                <a:sym typeface="Symbol" pitchFamily="18" charset="2"/>
              </a:rPr>
              <a:t>H</a:t>
            </a:r>
            <a:r>
              <a:rPr lang="en-US" sz="2400" baseline="-25000">
                <a:sym typeface="Symbol" pitchFamily="18" charset="2"/>
              </a:rPr>
              <a:t>MIX</a:t>
            </a:r>
            <a:r>
              <a:rPr lang="en-US" sz="2400">
                <a:sym typeface="Symbol" pitchFamily="18" charset="2"/>
              </a:rPr>
              <a:t> &gt; 0</a:t>
            </a:r>
          </a:p>
        </p:txBody>
      </p:sp>
      <p:grpSp>
        <p:nvGrpSpPr>
          <p:cNvPr id="8" name="Group 87"/>
          <p:cNvGrpSpPr>
            <a:grpSpLocks/>
          </p:cNvGrpSpPr>
          <p:nvPr/>
        </p:nvGrpSpPr>
        <p:grpSpPr bwMode="auto">
          <a:xfrm>
            <a:off x="3200400" y="3581400"/>
            <a:ext cx="5705475" cy="2667000"/>
            <a:chOff x="2016" y="2256"/>
            <a:chExt cx="3594" cy="1680"/>
          </a:xfrm>
        </p:grpSpPr>
        <p:sp>
          <p:nvSpPr>
            <p:cNvPr id="19465" name="Line 36"/>
            <p:cNvSpPr>
              <a:spLocks noChangeShapeType="1"/>
            </p:cNvSpPr>
            <p:nvPr/>
          </p:nvSpPr>
          <p:spPr bwMode="auto">
            <a:xfrm>
              <a:off x="2256" y="2400"/>
              <a:ext cx="0" cy="1296"/>
            </a:xfrm>
            <a:prstGeom prst="line">
              <a:avLst/>
            </a:prstGeom>
            <a:noFill/>
            <a:ln w="9525">
              <a:solidFill>
                <a:schemeClr val="tx1"/>
              </a:solidFill>
              <a:round/>
              <a:headEnd type="triangle" w="med" len="med"/>
              <a:tailEnd/>
            </a:ln>
          </p:spPr>
          <p:txBody>
            <a:bodyPr/>
            <a:lstStyle/>
            <a:p>
              <a:endParaRPr lang="en-US"/>
            </a:p>
          </p:txBody>
        </p:sp>
        <p:sp>
          <p:nvSpPr>
            <p:cNvPr id="19466" name="Line 37"/>
            <p:cNvSpPr>
              <a:spLocks noChangeShapeType="1"/>
            </p:cNvSpPr>
            <p:nvPr/>
          </p:nvSpPr>
          <p:spPr bwMode="auto">
            <a:xfrm>
              <a:off x="3408" y="2400"/>
              <a:ext cx="0" cy="1296"/>
            </a:xfrm>
            <a:prstGeom prst="line">
              <a:avLst/>
            </a:prstGeom>
            <a:noFill/>
            <a:ln w="9525">
              <a:solidFill>
                <a:schemeClr val="tx1"/>
              </a:solidFill>
              <a:round/>
              <a:headEnd/>
              <a:tailEnd/>
            </a:ln>
          </p:spPr>
          <p:txBody>
            <a:bodyPr/>
            <a:lstStyle/>
            <a:p>
              <a:endParaRPr lang="en-US"/>
            </a:p>
          </p:txBody>
        </p:sp>
        <p:sp>
          <p:nvSpPr>
            <p:cNvPr id="19467" name="Freeform 38"/>
            <p:cNvSpPr>
              <a:spLocks/>
            </p:cNvSpPr>
            <p:nvPr/>
          </p:nvSpPr>
          <p:spPr bwMode="auto">
            <a:xfrm>
              <a:off x="2256" y="2550"/>
              <a:ext cx="1146" cy="474"/>
            </a:xfrm>
            <a:custGeom>
              <a:avLst/>
              <a:gdLst>
                <a:gd name="T0" fmla="*/ 1146 w 1146"/>
                <a:gd name="T1" fmla="*/ 192 h 474"/>
                <a:gd name="T2" fmla="*/ 570 w 1146"/>
                <a:gd name="T3" fmla="*/ 420 h 474"/>
                <a:gd name="T4" fmla="*/ 0 w 1146"/>
                <a:gd name="T5" fmla="*/ 0 h 474"/>
                <a:gd name="T6" fmla="*/ 0 60000 65536"/>
                <a:gd name="T7" fmla="*/ 0 60000 65536"/>
                <a:gd name="T8" fmla="*/ 0 60000 65536"/>
                <a:gd name="T9" fmla="*/ 0 w 1146"/>
                <a:gd name="T10" fmla="*/ 0 h 474"/>
                <a:gd name="T11" fmla="*/ 1146 w 1146"/>
                <a:gd name="T12" fmla="*/ 474 h 474"/>
              </a:gdLst>
              <a:ahLst/>
              <a:cxnLst>
                <a:cxn ang="T6">
                  <a:pos x="T0" y="T1"/>
                </a:cxn>
                <a:cxn ang="T7">
                  <a:pos x="T2" y="T3"/>
                </a:cxn>
                <a:cxn ang="T8">
                  <a:pos x="T4" y="T5"/>
                </a:cxn>
              </a:cxnLst>
              <a:rect l="T9" t="T10" r="T11" b="T12"/>
              <a:pathLst>
                <a:path w="1146" h="474">
                  <a:moveTo>
                    <a:pt x="1146" y="192"/>
                  </a:moveTo>
                  <a:cubicBezTo>
                    <a:pt x="918" y="312"/>
                    <a:pt x="761" y="452"/>
                    <a:pt x="570" y="420"/>
                  </a:cubicBezTo>
                  <a:cubicBezTo>
                    <a:pt x="379" y="388"/>
                    <a:pt x="168" y="474"/>
                    <a:pt x="0" y="0"/>
                  </a:cubicBezTo>
                </a:path>
              </a:pathLst>
            </a:custGeom>
            <a:noFill/>
            <a:ln w="19050">
              <a:solidFill>
                <a:schemeClr val="tx1"/>
              </a:solidFill>
              <a:round/>
              <a:headEnd/>
              <a:tailEnd/>
            </a:ln>
          </p:spPr>
          <p:txBody>
            <a:bodyPr/>
            <a:lstStyle/>
            <a:p>
              <a:endParaRPr lang="en-GB"/>
            </a:p>
          </p:txBody>
        </p:sp>
        <p:sp>
          <p:nvSpPr>
            <p:cNvPr id="19468" name="Line 39"/>
            <p:cNvSpPr>
              <a:spLocks noChangeShapeType="1"/>
            </p:cNvSpPr>
            <p:nvPr/>
          </p:nvSpPr>
          <p:spPr bwMode="auto">
            <a:xfrm flipH="1">
              <a:off x="2256" y="2880"/>
              <a:ext cx="1152" cy="0"/>
            </a:xfrm>
            <a:prstGeom prst="line">
              <a:avLst/>
            </a:prstGeom>
            <a:noFill/>
            <a:ln w="9525">
              <a:solidFill>
                <a:schemeClr val="tx1"/>
              </a:solidFill>
              <a:prstDash val="sysDot"/>
              <a:round/>
              <a:headEnd/>
              <a:tailEnd/>
            </a:ln>
          </p:spPr>
          <p:txBody>
            <a:bodyPr/>
            <a:lstStyle/>
            <a:p>
              <a:endParaRPr lang="en-US"/>
            </a:p>
          </p:txBody>
        </p:sp>
        <p:sp>
          <p:nvSpPr>
            <p:cNvPr id="19469" name="Freeform 40"/>
            <p:cNvSpPr>
              <a:spLocks/>
            </p:cNvSpPr>
            <p:nvPr/>
          </p:nvSpPr>
          <p:spPr bwMode="auto">
            <a:xfrm>
              <a:off x="2262" y="2556"/>
              <a:ext cx="1140" cy="438"/>
            </a:xfrm>
            <a:custGeom>
              <a:avLst/>
              <a:gdLst>
                <a:gd name="T0" fmla="*/ 1140 w 1140"/>
                <a:gd name="T1" fmla="*/ 180 h 438"/>
                <a:gd name="T2" fmla="*/ 534 w 1140"/>
                <a:gd name="T3" fmla="*/ 408 h 438"/>
                <a:gd name="T4" fmla="*/ 0 w 1140"/>
                <a:gd name="T5" fmla="*/ 0 h 438"/>
                <a:gd name="T6" fmla="*/ 0 60000 65536"/>
                <a:gd name="T7" fmla="*/ 0 60000 65536"/>
                <a:gd name="T8" fmla="*/ 0 60000 65536"/>
                <a:gd name="T9" fmla="*/ 0 w 1140"/>
                <a:gd name="T10" fmla="*/ 0 h 438"/>
                <a:gd name="T11" fmla="*/ 1140 w 1140"/>
                <a:gd name="T12" fmla="*/ 438 h 438"/>
              </a:gdLst>
              <a:ahLst/>
              <a:cxnLst>
                <a:cxn ang="T6">
                  <a:pos x="T0" y="T1"/>
                </a:cxn>
                <a:cxn ang="T7">
                  <a:pos x="T2" y="T3"/>
                </a:cxn>
                <a:cxn ang="T8">
                  <a:pos x="T4" y="T5"/>
                </a:cxn>
              </a:cxnLst>
              <a:rect l="T9" t="T10" r="T11" b="T12"/>
              <a:pathLst>
                <a:path w="1140" h="438">
                  <a:moveTo>
                    <a:pt x="1140" y="180"/>
                  </a:moveTo>
                  <a:cubicBezTo>
                    <a:pt x="696" y="168"/>
                    <a:pt x="724" y="438"/>
                    <a:pt x="534" y="408"/>
                  </a:cubicBezTo>
                  <a:cubicBezTo>
                    <a:pt x="344" y="378"/>
                    <a:pt x="402" y="18"/>
                    <a:pt x="0" y="0"/>
                  </a:cubicBezTo>
                </a:path>
              </a:pathLst>
            </a:custGeom>
            <a:noFill/>
            <a:ln w="19050">
              <a:solidFill>
                <a:schemeClr val="tx1"/>
              </a:solidFill>
              <a:round/>
              <a:headEnd/>
              <a:tailEnd/>
            </a:ln>
          </p:spPr>
          <p:txBody>
            <a:bodyPr/>
            <a:lstStyle/>
            <a:p>
              <a:endParaRPr lang="en-GB"/>
            </a:p>
          </p:txBody>
        </p:sp>
        <p:sp>
          <p:nvSpPr>
            <p:cNvPr id="19470" name="Text Box 41"/>
            <p:cNvSpPr txBox="1">
              <a:spLocks noChangeArrowheads="1"/>
            </p:cNvSpPr>
            <p:nvPr/>
          </p:nvSpPr>
          <p:spPr bwMode="auto">
            <a:xfrm>
              <a:off x="2160" y="3696"/>
              <a:ext cx="212" cy="231"/>
            </a:xfrm>
            <a:prstGeom prst="rect">
              <a:avLst/>
            </a:prstGeom>
            <a:noFill/>
            <a:ln w="9525">
              <a:noFill/>
              <a:miter lim="800000"/>
              <a:headEnd/>
              <a:tailEnd/>
            </a:ln>
          </p:spPr>
          <p:txBody>
            <a:bodyPr wrap="none">
              <a:spAutoFit/>
            </a:bodyPr>
            <a:lstStyle/>
            <a:p>
              <a:r>
                <a:rPr lang="en-US"/>
                <a:t>A</a:t>
              </a:r>
            </a:p>
          </p:txBody>
        </p:sp>
        <p:sp>
          <p:nvSpPr>
            <p:cNvPr id="19471" name="Text Box 42"/>
            <p:cNvSpPr txBox="1">
              <a:spLocks noChangeArrowheads="1"/>
            </p:cNvSpPr>
            <p:nvPr/>
          </p:nvSpPr>
          <p:spPr bwMode="auto">
            <a:xfrm>
              <a:off x="3312" y="3705"/>
              <a:ext cx="212" cy="231"/>
            </a:xfrm>
            <a:prstGeom prst="rect">
              <a:avLst/>
            </a:prstGeom>
            <a:noFill/>
            <a:ln w="9525">
              <a:noFill/>
              <a:miter lim="800000"/>
              <a:headEnd/>
              <a:tailEnd/>
            </a:ln>
          </p:spPr>
          <p:txBody>
            <a:bodyPr wrap="none">
              <a:spAutoFit/>
            </a:bodyPr>
            <a:lstStyle/>
            <a:p>
              <a:r>
                <a:rPr lang="en-US"/>
                <a:t>B</a:t>
              </a:r>
            </a:p>
          </p:txBody>
        </p:sp>
        <p:sp>
          <p:nvSpPr>
            <p:cNvPr id="19472" name="Text Box 43"/>
            <p:cNvSpPr txBox="1">
              <a:spLocks noChangeArrowheads="1"/>
            </p:cNvSpPr>
            <p:nvPr/>
          </p:nvSpPr>
          <p:spPr bwMode="auto">
            <a:xfrm>
              <a:off x="2640" y="3696"/>
              <a:ext cx="276" cy="231"/>
            </a:xfrm>
            <a:prstGeom prst="rect">
              <a:avLst/>
            </a:prstGeom>
            <a:noFill/>
            <a:ln w="9525">
              <a:noFill/>
              <a:miter lim="800000"/>
              <a:headEnd/>
              <a:tailEnd/>
            </a:ln>
          </p:spPr>
          <p:txBody>
            <a:bodyPr wrap="none">
              <a:spAutoFit/>
            </a:bodyPr>
            <a:lstStyle/>
            <a:p>
              <a:r>
                <a:rPr lang="en-US" i="1"/>
                <a:t>X</a:t>
              </a:r>
              <a:r>
                <a:rPr lang="en-US" baseline="-25000"/>
                <a:t>B</a:t>
              </a:r>
            </a:p>
          </p:txBody>
        </p:sp>
        <p:sp>
          <p:nvSpPr>
            <p:cNvPr id="19473" name="Text Box 44"/>
            <p:cNvSpPr txBox="1">
              <a:spLocks noChangeArrowheads="1"/>
            </p:cNvSpPr>
            <p:nvPr/>
          </p:nvSpPr>
          <p:spPr bwMode="auto">
            <a:xfrm>
              <a:off x="2784" y="2256"/>
              <a:ext cx="452" cy="231"/>
            </a:xfrm>
            <a:prstGeom prst="rect">
              <a:avLst/>
            </a:prstGeom>
            <a:noFill/>
            <a:ln w="9525">
              <a:noFill/>
              <a:miter lim="800000"/>
              <a:headEnd/>
              <a:tailEnd/>
            </a:ln>
          </p:spPr>
          <p:txBody>
            <a:bodyPr wrap="none">
              <a:spAutoFit/>
            </a:bodyPr>
            <a:lstStyle/>
            <a:p>
              <a:r>
                <a:rPr lang="en-US"/>
                <a:t>liquid</a:t>
              </a:r>
            </a:p>
          </p:txBody>
        </p:sp>
        <p:sp>
          <p:nvSpPr>
            <p:cNvPr id="19474" name="Line 46"/>
            <p:cNvSpPr>
              <a:spLocks noChangeShapeType="1"/>
            </p:cNvSpPr>
            <p:nvPr/>
          </p:nvSpPr>
          <p:spPr bwMode="auto">
            <a:xfrm flipH="1">
              <a:off x="2256" y="3696"/>
              <a:ext cx="1152" cy="0"/>
            </a:xfrm>
            <a:prstGeom prst="line">
              <a:avLst/>
            </a:prstGeom>
            <a:noFill/>
            <a:ln w="9525">
              <a:solidFill>
                <a:schemeClr val="tx1"/>
              </a:solidFill>
              <a:round/>
              <a:headEnd/>
              <a:tailEnd/>
            </a:ln>
          </p:spPr>
          <p:txBody>
            <a:bodyPr/>
            <a:lstStyle/>
            <a:p>
              <a:endParaRPr lang="en-US"/>
            </a:p>
          </p:txBody>
        </p:sp>
        <p:sp>
          <p:nvSpPr>
            <p:cNvPr id="19475" name="Line 48"/>
            <p:cNvSpPr>
              <a:spLocks noChangeShapeType="1"/>
            </p:cNvSpPr>
            <p:nvPr/>
          </p:nvSpPr>
          <p:spPr bwMode="auto">
            <a:xfrm flipH="1">
              <a:off x="2256" y="2496"/>
              <a:ext cx="1152" cy="0"/>
            </a:xfrm>
            <a:prstGeom prst="line">
              <a:avLst/>
            </a:prstGeom>
            <a:noFill/>
            <a:ln w="9525">
              <a:solidFill>
                <a:schemeClr val="tx1"/>
              </a:solidFill>
              <a:prstDash val="sysDot"/>
              <a:round/>
              <a:headEnd/>
              <a:tailEnd/>
            </a:ln>
          </p:spPr>
          <p:txBody>
            <a:bodyPr/>
            <a:lstStyle/>
            <a:p>
              <a:endParaRPr lang="en-US"/>
            </a:p>
          </p:txBody>
        </p:sp>
        <p:sp>
          <p:nvSpPr>
            <p:cNvPr id="19476" name="Text Box 49"/>
            <p:cNvSpPr txBox="1">
              <a:spLocks noChangeArrowheads="1"/>
            </p:cNvSpPr>
            <p:nvPr/>
          </p:nvSpPr>
          <p:spPr bwMode="auto">
            <a:xfrm>
              <a:off x="2016" y="2352"/>
              <a:ext cx="257" cy="231"/>
            </a:xfrm>
            <a:prstGeom prst="rect">
              <a:avLst/>
            </a:prstGeom>
            <a:noFill/>
            <a:ln w="9525">
              <a:noFill/>
              <a:miter lim="800000"/>
              <a:headEnd/>
              <a:tailEnd/>
            </a:ln>
          </p:spPr>
          <p:txBody>
            <a:bodyPr wrap="none">
              <a:spAutoFit/>
            </a:bodyPr>
            <a:lstStyle/>
            <a:p>
              <a:r>
                <a:rPr lang="en-US" i="1"/>
                <a:t>T</a:t>
              </a:r>
              <a:r>
                <a:rPr lang="en-US" baseline="-25000"/>
                <a:t>1</a:t>
              </a:r>
            </a:p>
          </p:txBody>
        </p:sp>
        <p:sp>
          <p:nvSpPr>
            <p:cNvPr id="19477" name="Text Box 51"/>
            <p:cNvSpPr txBox="1">
              <a:spLocks noChangeArrowheads="1"/>
            </p:cNvSpPr>
            <p:nvPr/>
          </p:nvSpPr>
          <p:spPr bwMode="auto">
            <a:xfrm>
              <a:off x="2016" y="2736"/>
              <a:ext cx="257" cy="231"/>
            </a:xfrm>
            <a:prstGeom prst="rect">
              <a:avLst/>
            </a:prstGeom>
            <a:noFill/>
            <a:ln w="9525">
              <a:noFill/>
              <a:miter lim="800000"/>
              <a:headEnd/>
              <a:tailEnd/>
            </a:ln>
          </p:spPr>
          <p:txBody>
            <a:bodyPr wrap="none">
              <a:spAutoFit/>
            </a:bodyPr>
            <a:lstStyle/>
            <a:p>
              <a:r>
                <a:rPr lang="en-US" i="1"/>
                <a:t>T</a:t>
              </a:r>
              <a:r>
                <a:rPr lang="en-US" baseline="-25000"/>
                <a:t>2</a:t>
              </a:r>
            </a:p>
          </p:txBody>
        </p:sp>
        <p:sp>
          <p:nvSpPr>
            <p:cNvPr id="19478" name="Line 66"/>
            <p:cNvSpPr>
              <a:spLocks noChangeShapeType="1"/>
            </p:cNvSpPr>
            <p:nvPr/>
          </p:nvSpPr>
          <p:spPr bwMode="auto">
            <a:xfrm>
              <a:off x="2880" y="3840"/>
              <a:ext cx="288" cy="0"/>
            </a:xfrm>
            <a:prstGeom prst="line">
              <a:avLst/>
            </a:prstGeom>
            <a:noFill/>
            <a:ln w="9525">
              <a:solidFill>
                <a:schemeClr val="tx1"/>
              </a:solidFill>
              <a:round/>
              <a:headEnd/>
              <a:tailEnd type="triangle" w="med" len="med"/>
            </a:ln>
          </p:spPr>
          <p:txBody>
            <a:bodyPr/>
            <a:lstStyle/>
            <a:p>
              <a:endParaRPr lang="en-US"/>
            </a:p>
          </p:txBody>
        </p:sp>
        <p:sp>
          <p:nvSpPr>
            <p:cNvPr id="19479" name="Freeform 71"/>
            <p:cNvSpPr>
              <a:spLocks/>
            </p:cNvSpPr>
            <p:nvPr/>
          </p:nvSpPr>
          <p:spPr bwMode="auto">
            <a:xfrm>
              <a:off x="2448" y="3184"/>
              <a:ext cx="860" cy="512"/>
            </a:xfrm>
            <a:custGeom>
              <a:avLst/>
              <a:gdLst>
                <a:gd name="T0" fmla="*/ 860 w 860"/>
                <a:gd name="T1" fmla="*/ 512 h 512"/>
                <a:gd name="T2" fmla="*/ 0 w 860"/>
                <a:gd name="T3" fmla="*/ 512 h 512"/>
                <a:gd name="T4" fmla="*/ 860 w 860"/>
                <a:gd name="T5" fmla="*/ 512 h 512"/>
                <a:gd name="T6" fmla="*/ 0 60000 65536"/>
                <a:gd name="T7" fmla="*/ 0 60000 65536"/>
                <a:gd name="T8" fmla="*/ 0 60000 65536"/>
                <a:gd name="T9" fmla="*/ 0 w 860"/>
                <a:gd name="T10" fmla="*/ 0 h 512"/>
                <a:gd name="T11" fmla="*/ 860 w 860"/>
                <a:gd name="T12" fmla="*/ 512 h 512"/>
              </a:gdLst>
              <a:ahLst/>
              <a:cxnLst>
                <a:cxn ang="T6">
                  <a:pos x="T0" y="T1"/>
                </a:cxn>
                <a:cxn ang="T7">
                  <a:pos x="T2" y="T3"/>
                </a:cxn>
                <a:cxn ang="T8">
                  <a:pos x="T4" y="T5"/>
                </a:cxn>
              </a:cxnLst>
              <a:rect l="T9" t="T10" r="T11" b="T12"/>
              <a:pathLst>
                <a:path w="860" h="512">
                  <a:moveTo>
                    <a:pt x="860" y="512"/>
                  </a:moveTo>
                  <a:cubicBezTo>
                    <a:pt x="550" y="0"/>
                    <a:pt x="344" y="72"/>
                    <a:pt x="0" y="512"/>
                  </a:cubicBezTo>
                  <a:cubicBezTo>
                    <a:pt x="0" y="512"/>
                    <a:pt x="860" y="512"/>
                    <a:pt x="860" y="512"/>
                  </a:cubicBezTo>
                  <a:close/>
                </a:path>
              </a:pathLst>
            </a:custGeom>
            <a:solidFill>
              <a:schemeClr val="accent1"/>
            </a:solidFill>
            <a:ln w="19050">
              <a:solidFill>
                <a:schemeClr val="tx1"/>
              </a:solidFill>
              <a:round/>
              <a:headEnd/>
              <a:tailEnd/>
            </a:ln>
          </p:spPr>
          <p:txBody>
            <a:bodyPr/>
            <a:lstStyle/>
            <a:p>
              <a:endParaRPr lang="en-GB"/>
            </a:p>
          </p:txBody>
        </p:sp>
        <p:sp>
          <p:nvSpPr>
            <p:cNvPr id="19480" name="Line 72"/>
            <p:cNvSpPr>
              <a:spLocks noChangeShapeType="1"/>
            </p:cNvSpPr>
            <p:nvPr/>
          </p:nvSpPr>
          <p:spPr bwMode="auto">
            <a:xfrm flipH="1">
              <a:off x="2256" y="3600"/>
              <a:ext cx="1152" cy="0"/>
            </a:xfrm>
            <a:prstGeom prst="line">
              <a:avLst/>
            </a:prstGeom>
            <a:noFill/>
            <a:ln w="9525">
              <a:solidFill>
                <a:schemeClr val="tx1"/>
              </a:solidFill>
              <a:prstDash val="sysDot"/>
              <a:round/>
              <a:headEnd/>
              <a:tailEnd/>
            </a:ln>
          </p:spPr>
          <p:txBody>
            <a:bodyPr/>
            <a:lstStyle/>
            <a:p>
              <a:endParaRPr lang="en-US"/>
            </a:p>
          </p:txBody>
        </p:sp>
        <p:sp>
          <p:nvSpPr>
            <p:cNvPr id="19481" name="Text Box 73"/>
            <p:cNvSpPr txBox="1">
              <a:spLocks noChangeArrowheads="1"/>
            </p:cNvSpPr>
            <p:nvPr/>
          </p:nvSpPr>
          <p:spPr bwMode="auto">
            <a:xfrm>
              <a:off x="2016" y="3456"/>
              <a:ext cx="257" cy="231"/>
            </a:xfrm>
            <a:prstGeom prst="rect">
              <a:avLst/>
            </a:prstGeom>
            <a:noFill/>
            <a:ln w="9525">
              <a:noFill/>
              <a:miter lim="800000"/>
              <a:headEnd/>
              <a:tailEnd/>
            </a:ln>
          </p:spPr>
          <p:txBody>
            <a:bodyPr>
              <a:spAutoFit/>
            </a:bodyPr>
            <a:lstStyle/>
            <a:p>
              <a:r>
                <a:rPr lang="en-US" i="1"/>
                <a:t>T</a:t>
              </a:r>
              <a:r>
                <a:rPr lang="en-US" baseline="-25000"/>
                <a:t>3</a:t>
              </a:r>
            </a:p>
          </p:txBody>
        </p:sp>
        <p:sp>
          <p:nvSpPr>
            <p:cNvPr id="19482" name="Text Box 74"/>
            <p:cNvSpPr txBox="1">
              <a:spLocks noChangeArrowheads="1"/>
            </p:cNvSpPr>
            <p:nvPr/>
          </p:nvSpPr>
          <p:spPr bwMode="auto">
            <a:xfrm>
              <a:off x="2352" y="3408"/>
              <a:ext cx="196" cy="231"/>
            </a:xfrm>
            <a:prstGeom prst="rect">
              <a:avLst/>
            </a:prstGeom>
            <a:noFill/>
            <a:ln w="9525">
              <a:noFill/>
              <a:miter lim="800000"/>
              <a:headEnd/>
              <a:tailEnd/>
            </a:ln>
          </p:spPr>
          <p:txBody>
            <a:bodyPr wrap="none">
              <a:spAutoFit/>
            </a:bodyPr>
            <a:lstStyle/>
            <a:p>
              <a:r>
                <a:rPr lang="en-US">
                  <a:solidFill>
                    <a:schemeClr val="folHlink"/>
                  </a:solidFill>
                </a:rPr>
                <a:t>e</a:t>
              </a:r>
            </a:p>
          </p:txBody>
        </p:sp>
        <p:sp>
          <p:nvSpPr>
            <p:cNvPr id="19483" name="Text Box 75"/>
            <p:cNvSpPr txBox="1">
              <a:spLocks noChangeArrowheads="1"/>
            </p:cNvSpPr>
            <p:nvPr/>
          </p:nvSpPr>
          <p:spPr bwMode="auto">
            <a:xfrm>
              <a:off x="3216" y="3408"/>
              <a:ext cx="156" cy="231"/>
            </a:xfrm>
            <a:prstGeom prst="rect">
              <a:avLst/>
            </a:prstGeom>
            <a:noFill/>
            <a:ln w="9525">
              <a:noFill/>
              <a:miter lim="800000"/>
              <a:headEnd/>
              <a:tailEnd/>
            </a:ln>
          </p:spPr>
          <p:txBody>
            <a:bodyPr wrap="none">
              <a:spAutoFit/>
            </a:bodyPr>
            <a:lstStyle/>
            <a:p>
              <a:r>
                <a:rPr lang="en-US">
                  <a:solidFill>
                    <a:schemeClr val="folHlink"/>
                  </a:solidFill>
                </a:rPr>
                <a:t>f</a:t>
              </a:r>
            </a:p>
          </p:txBody>
        </p:sp>
        <p:sp>
          <p:nvSpPr>
            <p:cNvPr id="19484" name="Text Box 80"/>
            <p:cNvSpPr txBox="1">
              <a:spLocks noChangeArrowheads="1"/>
            </p:cNvSpPr>
            <p:nvPr/>
          </p:nvSpPr>
          <p:spPr bwMode="auto">
            <a:xfrm>
              <a:off x="3744" y="2304"/>
              <a:ext cx="1748" cy="231"/>
            </a:xfrm>
            <a:prstGeom prst="rect">
              <a:avLst/>
            </a:prstGeom>
            <a:noFill/>
            <a:ln w="9525">
              <a:noFill/>
              <a:miter lim="800000"/>
              <a:headEnd/>
              <a:tailEnd/>
            </a:ln>
          </p:spPr>
          <p:txBody>
            <a:bodyPr wrap="none">
              <a:spAutoFit/>
            </a:bodyPr>
            <a:lstStyle/>
            <a:p>
              <a:r>
                <a:rPr lang="en-US"/>
                <a:t>Single phase, mixed solid</a:t>
              </a:r>
            </a:p>
          </p:txBody>
        </p:sp>
        <p:sp>
          <p:nvSpPr>
            <p:cNvPr id="19485" name="Line 81"/>
            <p:cNvSpPr>
              <a:spLocks noChangeShapeType="1"/>
            </p:cNvSpPr>
            <p:nvPr/>
          </p:nvSpPr>
          <p:spPr bwMode="auto">
            <a:xfrm flipH="1">
              <a:off x="3264" y="2496"/>
              <a:ext cx="528" cy="672"/>
            </a:xfrm>
            <a:prstGeom prst="line">
              <a:avLst/>
            </a:prstGeom>
            <a:noFill/>
            <a:ln w="9525">
              <a:solidFill>
                <a:schemeClr val="tx1"/>
              </a:solidFill>
              <a:round/>
              <a:headEnd/>
              <a:tailEnd type="triangle" w="med" len="med"/>
            </a:ln>
          </p:spPr>
          <p:txBody>
            <a:bodyPr/>
            <a:lstStyle/>
            <a:p>
              <a:endParaRPr lang="en-US"/>
            </a:p>
          </p:txBody>
        </p:sp>
        <p:sp>
          <p:nvSpPr>
            <p:cNvPr id="19486" name="Text Box 84"/>
            <p:cNvSpPr txBox="1">
              <a:spLocks noChangeArrowheads="1"/>
            </p:cNvSpPr>
            <p:nvPr/>
          </p:nvSpPr>
          <p:spPr bwMode="auto">
            <a:xfrm>
              <a:off x="3696" y="3120"/>
              <a:ext cx="1914" cy="577"/>
            </a:xfrm>
            <a:prstGeom prst="rect">
              <a:avLst/>
            </a:prstGeom>
            <a:noFill/>
            <a:ln w="9525">
              <a:noFill/>
              <a:miter lim="800000"/>
              <a:headEnd/>
              <a:tailEnd/>
            </a:ln>
          </p:spPr>
          <p:txBody>
            <a:bodyPr wrap="none">
              <a:spAutoFit/>
            </a:bodyPr>
            <a:lstStyle/>
            <a:p>
              <a:r>
                <a:rPr lang="en-US"/>
                <a:t>2 phase: (A+</a:t>
              </a:r>
              <a:r>
                <a:rPr lang="en-US">
                  <a:sym typeface="Symbol" pitchFamily="18" charset="2"/>
                </a:rPr>
                <a:t>B) and (B+A)</a:t>
              </a:r>
            </a:p>
            <a:p>
              <a:r>
                <a:rPr lang="en-US">
                  <a:sym typeface="Symbol" pitchFamily="18" charset="2"/>
                </a:rPr>
                <a:t>Compositions </a:t>
              </a:r>
              <a:r>
                <a:rPr lang="en-US">
                  <a:solidFill>
                    <a:schemeClr val="folHlink"/>
                  </a:solidFill>
                  <a:sym typeface="Symbol" pitchFamily="18" charset="2"/>
                </a:rPr>
                <a:t>e</a:t>
              </a:r>
              <a:r>
                <a:rPr lang="en-US">
                  <a:sym typeface="Symbol" pitchFamily="18" charset="2"/>
                </a:rPr>
                <a:t> and </a:t>
              </a:r>
              <a:r>
                <a:rPr lang="en-US">
                  <a:solidFill>
                    <a:schemeClr val="folHlink"/>
                  </a:solidFill>
                  <a:sym typeface="Symbol" pitchFamily="18" charset="2"/>
                </a:rPr>
                <a:t>f</a:t>
              </a:r>
              <a:r>
                <a:rPr lang="en-US">
                  <a:sym typeface="Symbol" pitchFamily="18" charset="2"/>
                </a:rPr>
                <a:t> ;</a:t>
              </a:r>
            </a:p>
            <a:p>
              <a:r>
                <a:rPr lang="en-US">
                  <a:sym typeface="Symbol" pitchFamily="18" charset="2"/>
                </a:rPr>
                <a:t>“</a:t>
              </a:r>
              <a:r>
                <a:rPr lang="en-US">
                  <a:solidFill>
                    <a:schemeClr val="accent1"/>
                  </a:solidFill>
                  <a:sym typeface="Symbol" pitchFamily="18" charset="2"/>
                </a:rPr>
                <a:t>The miscibility gap</a:t>
              </a:r>
              <a:r>
                <a:rPr lang="en-US">
                  <a:sym typeface="Symbol" pitchFamily="18" charset="2"/>
                </a:rPr>
                <a:t>”</a:t>
              </a:r>
            </a:p>
          </p:txBody>
        </p:sp>
        <p:sp>
          <p:nvSpPr>
            <p:cNvPr id="19487" name="Line 86"/>
            <p:cNvSpPr>
              <a:spLocks noChangeShapeType="1"/>
            </p:cNvSpPr>
            <p:nvPr/>
          </p:nvSpPr>
          <p:spPr bwMode="auto">
            <a:xfrm flipH="1">
              <a:off x="2928" y="3600"/>
              <a:ext cx="816" cy="48"/>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Excess Partial Molar Free Energy </a:t>
            </a:r>
            <a:endParaRPr lang="en-US" dirty="0"/>
          </a:p>
        </p:txBody>
      </p:sp>
      <p:sp>
        <p:nvSpPr>
          <p:cNvPr id="3" name="Content Placeholder 2"/>
          <p:cNvSpPr>
            <a:spLocks noGrp="1"/>
          </p:cNvSpPr>
          <p:nvPr>
            <p:ph idx="1"/>
          </p:nvPr>
        </p:nvSpPr>
        <p:spPr>
          <a:xfrm>
            <a:off x="228600" y="914400"/>
            <a:ext cx="8229600" cy="609600"/>
          </a:xfrm>
        </p:spPr>
        <p:txBody>
          <a:bodyPr/>
          <a:lstStyle/>
          <a:p>
            <a:pPr>
              <a:buNone/>
            </a:pPr>
            <a:r>
              <a:rPr lang="en-US" sz="1800" dirty="0" smtClean="0"/>
              <a:t>Excess partial molar free energy of component 1 in a solution </a:t>
            </a:r>
            <a:r>
              <a:rPr lang="en-US" dirty="0" smtClean="0"/>
              <a:t>(       ): </a:t>
            </a:r>
          </a:p>
          <a:p>
            <a:pPr>
              <a:buNone/>
            </a:pPr>
            <a:endParaRPr lang="en-US" dirty="0"/>
          </a:p>
        </p:txBody>
      </p:sp>
      <p:graphicFrame>
        <p:nvGraphicFramePr>
          <p:cNvPr id="4" name="Object 3"/>
          <p:cNvGraphicFramePr>
            <a:graphicFrameLocks noChangeAspect="1"/>
          </p:cNvGraphicFramePr>
          <p:nvPr/>
        </p:nvGraphicFramePr>
        <p:xfrm>
          <a:off x="6172200" y="990600"/>
          <a:ext cx="566057" cy="457200"/>
        </p:xfrm>
        <a:graphic>
          <a:graphicData uri="http://schemas.openxmlformats.org/presentationml/2006/ole">
            <mc:AlternateContent xmlns:mc="http://schemas.openxmlformats.org/markup-compatibility/2006">
              <mc:Choice xmlns:v="urn:schemas-microsoft-com:vml" Requires="v">
                <p:oleObj spid="_x0000_s1043" name="Equation" r:id="rId3" imgW="330120" imgH="266400" progId="Equation.3">
                  <p:embed/>
                </p:oleObj>
              </mc:Choice>
              <mc:Fallback>
                <p:oleObj name="Equation" r:id="rId3" imgW="330120" imgH="266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90600"/>
                        <a:ext cx="56605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7086600" y="990600"/>
          <a:ext cx="1828800" cy="457200"/>
        </p:xfrm>
        <a:graphic>
          <a:graphicData uri="http://schemas.openxmlformats.org/presentationml/2006/ole">
            <mc:AlternateContent xmlns:mc="http://schemas.openxmlformats.org/markup-compatibility/2006">
              <mc:Choice xmlns:v="urn:schemas-microsoft-com:vml" Requires="v">
                <p:oleObj spid="_x0000_s1044" name="Equation" r:id="rId5" imgW="1066680" imgH="266400" progId="Equation.3">
                  <p:embed/>
                </p:oleObj>
              </mc:Choice>
              <mc:Fallback>
                <p:oleObj name="Equation" r:id="rId5" imgW="1066680" imgH="266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990600"/>
                        <a:ext cx="1828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33401" y="1624012"/>
            <a:ext cx="8305800" cy="646331"/>
          </a:xfrm>
          <a:prstGeom prst="rect">
            <a:avLst/>
          </a:prstGeom>
          <a:noFill/>
        </p:spPr>
        <p:txBody>
          <a:bodyPr wrap="square" rtlCol="0">
            <a:spAutoFit/>
          </a:bodyPr>
          <a:lstStyle/>
          <a:p>
            <a:r>
              <a:rPr lang="en-US" dirty="0" smtClean="0"/>
              <a:t>Where,        is  the partial molar free energy for component 1 and             is ideal partial molar free energy for component 1</a:t>
            </a:r>
            <a:endParaRPr lang="en-US" dirty="0"/>
          </a:p>
        </p:txBody>
      </p:sp>
      <p:graphicFrame>
        <p:nvGraphicFramePr>
          <p:cNvPr id="7" name="Object 6"/>
          <p:cNvGraphicFramePr>
            <a:graphicFrameLocks noChangeAspect="1"/>
          </p:cNvGraphicFramePr>
          <p:nvPr/>
        </p:nvGraphicFramePr>
        <p:xfrm>
          <a:off x="1339516" y="1537200"/>
          <a:ext cx="381000" cy="452438"/>
        </p:xfrm>
        <a:graphic>
          <a:graphicData uri="http://schemas.openxmlformats.org/presentationml/2006/ole">
            <mc:AlternateContent xmlns:mc="http://schemas.openxmlformats.org/markup-compatibility/2006">
              <mc:Choice xmlns:v="urn:schemas-microsoft-com:vml" Requires="v">
                <p:oleObj spid="_x0000_s1045" name="Equation" r:id="rId7" imgW="203040" imgH="241200" progId="Equation.3">
                  <p:embed/>
                </p:oleObj>
              </mc:Choice>
              <mc:Fallback>
                <p:oleObj name="Equation" r:id="rId7" imgW="203040" imgH="241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9516" y="1537200"/>
                        <a:ext cx="381000"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6767512" y="1524000"/>
          <a:ext cx="547688" cy="500062"/>
        </p:xfrm>
        <a:graphic>
          <a:graphicData uri="http://schemas.openxmlformats.org/presentationml/2006/ole">
            <mc:AlternateContent xmlns:mc="http://schemas.openxmlformats.org/markup-compatibility/2006">
              <mc:Choice xmlns:v="urn:schemas-microsoft-com:vml" Requires="v">
                <p:oleObj spid="_x0000_s1046" name="Equation" r:id="rId9" imgW="291960" imgH="266400" progId="Equation.3">
                  <p:embed/>
                </p:oleObj>
              </mc:Choice>
              <mc:Fallback>
                <p:oleObj name="Equation" r:id="rId9" imgW="291960" imgH="2664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7512" y="1524000"/>
                        <a:ext cx="547688" cy="50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533400" y="2614612"/>
            <a:ext cx="793807" cy="369332"/>
          </a:xfrm>
          <a:prstGeom prst="rect">
            <a:avLst/>
          </a:prstGeom>
          <a:noFill/>
        </p:spPr>
        <p:txBody>
          <a:bodyPr wrap="none" rtlCol="0">
            <a:spAutoFit/>
          </a:bodyPr>
          <a:lstStyle/>
          <a:p>
            <a:r>
              <a:rPr lang="en-US" dirty="0" smtClean="0"/>
              <a:t>Since: </a:t>
            </a:r>
            <a:endParaRPr lang="en-US" dirty="0"/>
          </a:p>
        </p:txBody>
      </p:sp>
      <p:graphicFrame>
        <p:nvGraphicFramePr>
          <p:cNvPr id="10" name="Object 9"/>
          <p:cNvGraphicFramePr>
            <a:graphicFrameLocks noChangeAspect="1"/>
          </p:cNvGraphicFramePr>
          <p:nvPr/>
        </p:nvGraphicFramePr>
        <p:xfrm>
          <a:off x="1295400" y="2538412"/>
          <a:ext cx="1588168" cy="457200"/>
        </p:xfrm>
        <a:graphic>
          <a:graphicData uri="http://schemas.openxmlformats.org/presentationml/2006/ole">
            <mc:AlternateContent xmlns:mc="http://schemas.openxmlformats.org/markup-compatibility/2006">
              <mc:Choice xmlns:v="urn:schemas-microsoft-com:vml" Requires="v">
                <p:oleObj spid="_x0000_s1047" name="Equation" r:id="rId11" imgW="838080" imgH="241200" progId="Equation.3">
                  <p:embed/>
                </p:oleObj>
              </mc:Choice>
              <mc:Fallback>
                <p:oleObj name="Equation" r:id="rId11" imgW="838080" imgH="241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2538412"/>
                        <a:ext cx="158816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200400" y="2614612"/>
            <a:ext cx="591829" cy="369332"/>
          </a:xfrm>
          <a:prstGeom prst="rect">
            <a:avLst/>
          </a:prstGeom>
          <a:noFill/>
        </p:spPr>
        <p:txBody>
          <a:bodyPr wrap="none" rtlCol="0">
            <a:spAutoFit/>
          </a:bodyPr>
          <a:lstStyle/>
          <a:p>
            <a:r>
              <a:rPr lang="en-US" dirty="0" smtClean="0"/>
              <a:t>and </a:t>
            </a:r>
            <a:endParaRPr lang="en-US" dirty="0"/>
          </a:p>
        </p:txBody>
      </p:sp>
      <p:graphicFrame>
        <p:nvGraphicFramePr>
          <p:cNvPr id="1031" name="Object 7"/>
          <p:cNvGraphicFramePr>
            <a:graphicFrameLocks noChangeAspect="1"/>
          </p:cNvGraphicFramePr>
          <p:nvPr/>
        </p:nvGraphicFramePr>
        <p:xfrm>
          <a:off x="3814762" y="2489200"/>
          <a:ext cx="1900238" cy="506412"/>
        </p:xfrm>
        <a:graphic>
          <a:graphicData uri="http://schemas.openxmlformats.org/presentationml/2006/ole">
            <mc:AlternateContent xmlns:mc="http://schemas.openxmlformats.org/markup-compatibility/2006">
              <mc:Choice xmlns:v="urn:schemas-microsoft-com:vml" Requires="v">
                <p:oleObj spid="_x0000_s1048" name="Equation" r:id="rId13" imgW="1002960" imgH="266400" progId="Equation.3">
                  <p:embed/>
                </p:oleObj>
              </mc:Choice>
              <mc:Fallback>
                <p:oleObj name="Equation" r:id="rId13" imgW="1002960" imgH="2664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4762" y="2489200"/>
                        <a:ext cx="1900238"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381000" y="3376612"/>
            <a:ext cx="1220078" cy="369332"/>
          </a:xfrm>
          <a:prstGeom prst="rect">
            <a:avLst/>
          </a:prstGeom>
          <a:noFill/>
        </p:spPr>
        <p:txBody>
          <a:bodyPr wrap="none" rtlCol="0">
            <a:spAutoFit/>
          </a:bodyPr>
          <a:lstStyle/>
          <a:p>
            <a:r>
              <a:rPr lang="en-US" dirty="0" smtClean="0"/>
              <a:t>Therefore: </a:t>
            </a:r>
            <a:endParaRPr lang="en-US" dirty="0"/>
          </a:p>
        </p:txBody>
      </p:sp>
      <p:graphicFrame>
        <p:nvGraphicFramePr>
          <p:cNvPr id="1032" name="Object 8"/>
          <p:cNvGraphicFramePr>
            <a:graphicFrameLocks noChangeAspect="1"/>
          </p:cNvGraphicFramePr>
          <p:nvPr/>
        </p:nvGraphicFramePr>
        <p:xfrm>
          <a:off x="1676400" y="3148012"/>
          <a:ext cx="6705600" cy="828675"/>
        </p:xfrm>
        <a:graphic>
          <a:graphicData uri="http://schemas.openxmlformats.org/presentationml/2006/ole">
            <mc:AlternateContent xmlns:mc="http://schemas.openxmlformats.org/markup-compatibility/2006">
              <mc:Choice xmlns:v="urn:schemas-microsoft-com:vml" Requires="v">
                <p:oleObj spid="_x0000_s1049" name="Equation" r:id="rId15" imgW="3911400" imgH="482400" progId="Equation.3">
                  <p:embed/>
                </p:oleObj>
              </mc:Choice>
              <mc:Fallback>
                <p:oleObj name="Equation" r:id="rId15" imgW="3911400" imgH="4824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3148012"/>
                        <a:ext cx="6705600"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81000" y="4138612"/>
            <a:ext cx="7845096" cy="369332"/>
          </a:xfrm>
          <a:prstGeom prst="rect">
            <a:avLst/>
          </a:prstGeom>
          <a:noFill/>
        </p:spPr>
        <p:txBody>
          <a:bodyPr wrap="none" rtlCol="0">
            <a:spAutoFit/>
          </a:bodyPr>
          <a:lstStyle/>
          <a:p>
            <a:r>
              <a:rPr lang="en-US" dirty="0" smtClean="0"/>
              <a:t>Similarly, we have equation for partial molar enthalpy and partial molar entropy</a:t>
            </a:r>
            <a:endParaRPr lang="en-US" dirty="0"/>
          </a:p>
        </p:txBody>
      </p:sp>
      <p:graphicFrame>
        <p:nvGraphicFramePr>
          <p:cNvPr id="1033" name="Object 9"/>
          <p:cNvGraphicFramePr>
            <a:graphicFrameLocks noChangeAspect="1"/>
          </p:cNvGraphicFramePr>
          <p:nvPr/>
        </p:nvGraphicFramePr>
        <p:xfrm>
          <a:off x="1524000" y="4595812"/>
          <a:ext cx="1741487" cy="406112"/>
        </p:xfrm>
        <a:graphic>
          <a:graphicData uri="http://schemas.openxmlformats.org/presentationml/2006/ole">
            <mc:AlternateContent xmlns:mc="http://schemas.openxmlformats.org/markup-compatibility/2006">
              <mc:Choice xmlns:v="urn:schemas-microsoft-com:vml" Requires="v">
                <p:oleObj spid="_x0000_s1050" name="Equation" r:id="rId17" imgW="1143000" imgH="266400" progId="Equation.3">
                  <p:embed/>
                </p:oleObj>
              </mc:Choice>
              <mc:Fallback>
                <p:oleObj name="Equation" r:id="rId17" imgW="1143000" imgH="26640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0" y="4595812"/>
                        <a:ext cx="1741487" cy="40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3276600" y="4672012"/>
            <a:ext cx="2034596" cy="369332"/>
          </a:xfrm>
          <a:prstGeom prst="rect">
            <a:avLst/>
          </a:prstGeom>
          <a:noFill/>
        </p:spPr>
        <p:txBody>
          <a:bodyPr wrap="none" rtlCol="0">
            <a:spAutoFit/>
          </a:bodyPr>
          <a:lstStyle/>
          <a:p>
            <a:r>
              <a:rPr lang="en-US" dirty="0" smtClean="0"/>
              <a:t>; For ideal solution, </a:t>
            </a:r>
            <a:endParaRPr lang="en-US" dirty="0"/>
          </a:p>
        </p:txBody>
      </p:sp>
      <p:graphicFrame>
        <p:nvGraphicFramePr>
          <p:cNvPr id="18" name="Object 17"/>
          <p:cNvGraphicFramePr>
            <a:graphicFrameLocks noChangeAspect="1"/>
          </p:cNvGraphicFramePr>
          <p:nvPr/>
        </p:nvGraphicFramePr>
        <p:xfrm>
          <a:off x="5257800" y="4595812"/>
          <a:ext cx="990600" cy="462280"/>
        </p:xfrm>
        <a:graphic>
          <a:graphicData uri="http://schemas.openxmlformats.org/presentationml/2006/ole">
            <mc:AlternateContent xmlns:mc="http://schemas.openxmlformats.org/markup-compatibility/2006">
              <mc:Choice xmlns:v="urn:schemas-microsoft-com:vml" Requires="v">
                <p:oleObj spid="_x0000_s1051" name="Equation" r:id="rId19" imgW="571320" imgH="266400" progId="Equation.3">
                  <p:embed/>
                </p:oleObj>
              </mc:Choice>
              <mc:Fallback>
                <p:oleObj name="Equation" r:id="rId19" imgW="571320" imgH="266400" progId="Equation.3">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4595812"/>
                        <a:ext cx="990600" cy="462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ight Arrow 18"/>
          <p:cNvSpPr/>
          <p:nvPr/>
        </p:nvSpPr>
        <p:spPr>
          <a:xfrm>
            <a:off x="6324600" y="4688054"/>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35" name="Object 11"/>
          <p:cNvGraphicFramePr>
            <a:graphicFrameLocks noChangeAspect="1"/>
          </p:cNvGraphicFramePr>
          <p:nvPr/>
        </p:nvGraphicFramePr>
        <p:xfrm>
          <a:off x="7431088" y="4595812"/>
          <a:ext cx="1103312" cy="406400"/>
        </p:xfrm>
        <a:graphic>
          <a:graphicData uri="http://schemas.openxmlformats.org/presentationml/2006/ole">
            <mc:AlternateContent xmlns:mc="http://schemas.openxmlformats.org/markup-compatibility/2006">
              <mc:Choice xmlns:v="urn:schemas-microsoft-com:vml" Requires="v">
                <p:oleObj spid="_x0000_s1052" name="Equation" r:id="rId21" imgW="723600" imgH="266400" progId="Equation.3">
                  <p:embed/>
                </p:oleObj>
              </mc:Choice>
              <mc:Fallback>
                <p:oleObj name="Equation" r:id="rId21" imgW="723600" imgH="266400" progId="Equation.3">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31088" y="4595812"/>
                        <a:ext cx="1103312"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199714" y="4659980"/>
            <a:ext cx="1476686" cy="369332"/>
          </a:xfrm>
          <a:prstGeom prst="rect">
            <a:avLst/>
          </a:prstGeom>
          <a:noFill/>
        </p:spPr>
        <p:txBody>
          <a:bodyPr wrap="none" rtlCol="0">
            <a:spAutoFit/>
          </a:bodyPr>
          <a:lstStyle/>
          <a:p>
            <a:r>
              <a:rPr lang="en-US" dirty="0" smtClean="0"/>
              <a:t>For Enthalpy: </a:t>
            </a:r>
            <a:endParaRPr lang="en-US" dirty="0"/>
          </a:p>
        </p:txBody>
      </p:sp>
      <p:graphicFrame>
        <p:nvGraphicFramePr>
          <p:cNvPr id="22" name="Object 9"/>
          <p:cNvGraphicFramePr>
            <a:graphicFrameLocks noChangeAspect="1"/>
          </p:cNvGraphicFramePr>
          <p:nvPr/>
        </p:nvGraphicFramePr>
        <p:xfrm>
          <a:off x="1524000" y="5200650"/>
          <a:ext cx="1528763" cy="406400"/>
        </p:xfrm>
        <a:graphic>
          <a:graphicData uri="http://schemas.openxmlformats.org/presentationml/2006/ole">
            <mc:AlternateContent xmlns:mc="http://schemas.openxmlformats.org/markup-compatibility/2006">
              <mc:Choice xmlns:v="urn:schemas-microsoft-com:vml" Requires="v">
                <p:oleObj spid="_x0000_s1053" name="Equation" r:id="rId23" imgW="1002960" imgH="266400" progId="Equation.3">
                  <p:embed/>
                </p:oleObj>
              </mc:Choice>
              <mc:Fallback>
                <p:oleObj name="Equation" r:id="rId23" imgW="1002960" imgH="266400" progId="Equation.3">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4000" y="5200650"/>
                        <a:ext cx="1528763"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3124200" y="5276532"/>
            <a:ext cx="2034596" cy="369332"/>
          </a:xfrm>
          <a:prstGeom prst="rect">
            <a:avLst/>
          </a:prstGeom>
          <a:noFill/>
        </p:spPr>
        <p:txBody>
          <a:bodyPr wrap="none" rtlCol="0">
            <a:spAutoFit/>
          </a:bodyPr>
          <a:lstStyle/>
          <a:p>
            <a:r>
              <a:rPr lang="en-US" dirty="0" smtClean="0"/>
              <a:t>; For ideal solution, </a:t>
            </a:r>
            <a:endParaRPr lang="en-US" dirty="0"/>
          </a:p>
        </p:txBody>
      </p:sp>
      <p:sp>
        <p:nvSpPr>
          <p:cNvPr id="25" name="Right Arrow 24"/>
          <p:cNvSpPr/>
          <p:nvPr/>
        </p:nvSpPr>
        <p:spPr>
          <a:xfrm>
            <a:off x="6324600" y="5292574"/>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10589" y="5221454"/>
            <a:ext cx="1389611" cy="369332"/>
          </a:xfrm>
          <a:prstGeom prst="rect">
            <a:avLst/>
          </a:prstGeom>
          <a:noFill/>
        </p:spPr>
        <p:txBody>
          <a:bodyPr wrap="none" rtlCol="0">
            <a:spAutoFit/>
          </a:bodyPr>
          <a:lstStyle/>
          <a:p>
            <a:r>
              <a:rPr lang="en-US" dirty="0" smtClean="0"/>
              <a:t>For Entropy: </a:t>
            </a:r>
            <a:endParaRPr lang="en-US" dirty="0"/>
          </a:p>
        </p:txBody>
      </p:sp>
      <p:graphicFrame>
        <p:nvGraphicFramePr>
          <p:cNvPr id="1039" name="Object 15"/>
          <p:cNvGraphicFramePr>
            <a:graphicFrameLocks noChangeAspect="1"/>
          </p:cNvGraphicFramePr>
          <p:nvPr/>
        </p:nvGraphicFramePr>
        <p:xfrm>
          <a:off x="5334000" y="5221454"/>
          <a:ext cx="889000" cy="406400"/>
        </p:xfrm>
        <a:graphic>
          <a:graphicData uri="http://schemas.openxmlformats.org/presentationml/2006/ole">
            <mc:AlternateContent xmlns:mc="http://schemas.openxmlformats.org/markup-compatibility/2006">
              <mc:Choice xmlns:v="urn:schemas-microsoft-com:vml" Requires="v">
                <p:oleObj spid="_x0000_s1054" name="Equation" r:id="rId25" imgW="583920" imgH="266400" progId="Equation.3">
                  <p:embed/>
                </p:oleObj>
              </mc:Choice>
              <mc:Fallback>
                <p:oleObj name="Equation" r:id="rId25" imgW="583920" imgH="266400" progId="Equation.3">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4000" y="5221454"/>
                        <a:ext cx="8890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0" name="Object 16"/>
          <p:cNvGraphicFramePr>
            <a:graphicFrameLocks noChangeAspect="1"/>
          </p:cNvGraphicFramePr>
          <p:nvPr/>
        </p:nvGraphicFramePr>
        <p:xfrm>
          <a:off x="7467600" y="5205412"/>
          <a:ext cx="869950" cy="406400"/>
        </p:xfrm>
        <a:graphic>
          <a:graphicData uri="http://schemas.openxmlformats.org/presentationml/2006/ole">
            <mc:AlternateContent xmlns:mc="http://schemas.openxmlformats.org/markup-compatibility/2006">
              <mc:Choice xmlns:v="urn:schemas-microsoft-com:vml" Requires="v">
                <p:oleObj spid="_x0000_s1055" name="Equation" r:id="rId27" imgW="571320" imgH="266400" progId="Equation.3">
                  <p:embed/>
                </p:oleObj>
              </mc:Choice>
              <mc:Fallback>
                <p:oleObj name="Equation" r:id="rId27" imgW="571320" imgH="266400" progId="Equation.3">
                  <p:embed/>
                  <p:pic>
                    <p:nvPicPr>
                      <p:cNvPr id="0" name="Picture 1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67600" y="5205412"/>
                        <a:ext cx="86995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166713" y="5867400"/>
            <a:ext cx="1937453" cy="646331"/>
          </a:xfrm>
          <a:prstGeom prst="rect">
            <a:avLst/>
          </a:prstGeom>
          <a:noFill/>
        </p:spPr>
        <p:txBody>
          <a:bodyPr wrap="none" rtlCol="0">
            <a:spAutoFit/>
          </a:bodyPr>
          <a:lstStyle/>
          <a:p>
            <a:r>
              <a:rPr lang="en-US" dirty="0" smtClean="0"/>
              <a:t>Gibbs Free Energy:</a:t>
            </a:r>
          </a:p>
          <a:p>
            <a:r>
              <a:rPr lang="en-US" dirty="0" smtClean="0"/>
              <a:t>For ideal solution </a:t>
            </a:r>
            <a:endParaRPr lang="en-US" dirty="0"/>
          </a:p>
        </p:txBody>
      </p:sp>
      <p:graphicFrame>
        <p:nvGraphicFramePr>
          <p:cNvPr id="1041" name="Object 17"/>
          <p:cNvGraphicFramePr>
            <a:graphicFrameLocks noChangeAspect="1"/>
          </p:cNvGraphicFramePr>
          <p:nvPr/>
        </p:nvGraphicFramePr>
        <p:xfrm>
          <a:off x="2400133" y="5819274"/>
          <a:ext cx="2308225" cy="457200"/>
        </p:xfrm>
        <a:graphic>
          <a:graphicData uri="http://schemas.openxmlformats.org/presentationml/2006/ole">
            <mc:AlternateContent xmlns:mc="http://schemas.openxmlformats.org/markup-compatibility/2006">
              <mc:Choice xmlns:v="urn:schemas-microsoft-com:vml" Requires="v">
                <p:oleObj spid="_x0000_s1056" name="Equation" r:id="rId29" imgW="1346040" imgH="266400" progId="Equation.3">
                  <p:embed/>
                </p:oleObj>
              </mc:Choice>
              <mc:Fallback>
                <p:oleObj name="Equation" r:id="rId29" imgW="1346040" imgH="266400" progId="Equation.3">
                  <p:embed/>
                  <p:pic>
                    <p:nvPicPr>
                      <p:cNvPr id="0" name="Picture 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00133" y="5819274"/>
                        <a:ext cx="23082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ight Arrow 29"/>
          <p:cNvSpPr/>
          <p:nvPr/>
        </p:nvSpPr>
        <p:spPr>
          <a:xfrm>
            <a:off x="4800600" y="60198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42" name="Object 18"/>
          <p:cNvGraphicFramePr>
            <a:graphicFrameLocks noChangeAspect="1"/>
          </p:cNvGraphicFramePr>
          <p:nvPr/>
        </p:nvGraphicFramePr>
        <p:xfrm>
          <a:off x="5899150" y="5891213"/>
          <a:ext cx="1684338" cy="458787"/>
        </p:xfrm>
        <a:graphic>
          <a:graphicData uri="http://schemas.openxmlformats.org/presentationml/2006/ole">
            <mc:AlternateContent xmlns:mc="http://schemas.openxmlformats.org/markup-compatibility/2006">
              <mc:Choice xmlns:v="urn:schemas-microsoft-com:vml" Requires="v">
                <p:oleObj spid="_x0000_s1057" name="Equation" r:id="rId31" imgW="888840" imgH="241200" progId="Equation.3">
                  <p:embed/>
                </p:oleObj>
              </mc:Choice>
              <mc:Fallback>
                <p:oleObj name="Equation" r:id="rId31" imgW="888840" imgH="241200" progId="Equation.3">
                  <p:embed/>
                  <p:pic>
                    <p:nvPicPr>
                      <p:cNvPr id="0" name="Picture 1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899150" y="5891213"/>
                        <a:ext cx="1684338"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Freeform 31"/>
          <p:cNvSpPr/>
          <p:nvPr/>
        </p:nvSpPr>
        <p:spPr>
          <a:xfrm>
            <a:off x="3462040" y="5005137"/>
            <a:ext cx="4045665" cy="882316"/>
          </a:xfrm>
          <a:custGeom>
            <a:avLst/>
            <a:gdLst>
              <a:gd name="connsiteX0" fmla="*/ 4045665 w 4045665"/>
              <a:gd name="connsiteY0" fmla="*/ 0 h 882316"/>
              <a:gd name="connsiteX1" fmla="*/ 4013581 w 4045665"/>
              <a:gd name="connsiteY1" fmla="*/ 48126 h 882316"/>
              <a:gd name="connsiteX2" fmla="*/ 3965455 w 4045665"/>
              <a:gd name="connsiteY2" fmla="*/ 160421 h 882316"/>
              <a:gd name="connsiteX3" fmla="*/ 3869202 w 4045665"/>
              <a:gd name="connsiteY3" fmla="*/ 224589 h 882316"/>
              <a:gd name="connsiteX4" fmla="*/ 3853160 w 4045665"/>
              <a:gd name="connsiteY4" fmla="*/ 272716 h 882316"/>
              <a:gd name="connsiteX5" fmla="*/ 3821076 w 4045665"/>
              <a:gd name="connsiteY5" fmla="*/ 529389 h 882316"/>
              <a:gd name="connsiteX6" fmla="*/ 3805034 w 4045665"/>
              <a:gd name="connsiteY6" fmla="*/ 577516 h 882316"/>
              <a:gd name="connsiteX7" fmla="*/ 3772949 w 4045665"/>
              <a:gd name="connsiteY7" fmla="*/ 609600 h 882316"/>
              <a:gd name="connsiteX8" fmla="*/ 3740865 w 4045665"/>
              <a:gd name="connsiteY8" fmla="*/ 657726 h 882316"/>
              <a:gd name="connsiteX9" fmla="*/ 3692739 w 4045665"/>
              <a:gd name="connsiteY9" fmla="*/ 673768 h 882316"/>
              <a:gd name="connsiteX10" fmla="*/ 3580444 w 4045665"/>
              <a:gd name="connsiteY10" fmla="*/ 737937 h 882316"/>
              <a:gd name="connsiteX11" fmla="*/ 2698128 w 4045665"/>
              <a:gd name="connsiteY11" fmla="*/ 753979 h 882316"/>
              <a:gd name="connsiteX12" fmla="*/ 1607265 w 4045665"/>
              <a:gd name="connsiteY12" fmla="*/ 737937 h 882316"/>
              <a:gd name="connsiteX13" fmla="*/ 1511013 w 4045665"/>
              <a:gd name="connsiteY13" fmla="*/ 705852 h 882316"/>
              <a:gd name="connsiteX14" fmla="*/ 227644 w 4045665"/>
              <a:gd name="connsiteY14" fmla="*/ 689810 h 882316"/>
              <a:gd name="connsiteX15" fmla="*/ 83265 w 4045665"/>
              <a:gd name="connsiteY15" fmla="*/ 657726 h 882316"/>
              <a:gd name="connsiteX16" fmla="*/ 19097 w 4045665"/>
              <a:gd name="connsiteY16" fmla="*/ 673768 h 882316"/>
              <a:gd name="connsiteX17" fmla="*/ 19097 w 4045665"/>
              <a:gd name="connsiteY17" fmla="*/ 882316 h 88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45665" h="882316">
                <a:moveTo>
                  <a:pt x="4045665" y="0"/>
                </a:moveTo>
                <a:cubicBezTo>
                  <a:pt x="4034970" y="16042"/>
                  <a:pt x="4021176" y="30405"/>
                  <a:pt x="4013581" y="48126"/>
                </a:cubicBezTo>
                <a:cubicBezTo>
                  <a:pt x="3990903" y="101042"/>
                  <a:pt x="4011483" y="120147"/>
                  <a:pt x="3965455" y="160421"/>
                </a:cubicBezTo>
                <a:cubicBezTo>
                  <a:pt x="3936435" y="185813"/>
                  <a:pt x="3869202" y="224589"/>
                  <a:pt x="3869202" y="224589"/>
                </a:cubicBezTo>
                <a:cubicBezTo>
                  <a:pt x="3863855" y="240631"/>
                  <a:pt x="3855395" y="255954"/>
                  <a:pt x="3853160" y="272716"/>
                </a:cubicBezTo>
                <a:cubicBezTo>
                  <a:pt x="3826737" y="470890"/>
                  <a:pt x="3855663" y="408335"/>
                  <a:pt x="3821076" y="529389"/>
                </a:cubicBezTo>
                <a:cubicBezTo>
                  <a:pt x="3816430" y="545648"/>
                  <a:pt x="3813734" y="563016"/>
                  <a:pt x="3805034" y="577516"/>
                </a:cubicBezTo>
                <a:cubicBezTo>
                  <a:pt x="3797252" y="590485"/>
                  <a:pt x="3782397" y="597790"/>
                  <a:pt x="3772949" y="609600"/>
                </a:cubicBezTo>
                <a:cubicBezTo>
                  <a:pt x="3760905" y="624655"/>
                  <a:pt x="3755920" y="645682"/>
                  <a:pt x="3740865" y="657726"/>
                </a:cubicBezTo>
                <a:cubicBezTo>
                  <a:pt x="3727661" y="668289"/>
                  <a:pt x="3707864" y="666206"/>
                  <a:pt x="3692739" y="673768"/>
                </a:cubicBezTo>
                <a:cubicBezTo>
                  <a:pt x="3665111" y="687582"/>
                  <a:pt x="3611752" y="736345"/>
                  <a:pt x="3580444" y="737937"/>
                </a:cubicBezTo>
                <a:cubicBezTo>
                  <a:pt x="3286670" y="752875"/>
                  <a:pt x="2992233" y="748632"/>
                  <a:pt x="2698128" y="753979"/>
                </a:cubicBezTo>
                <a:cubicBezTo>
                  <a:pt x="2334507" y="748632"/>
                  <a:pt x="1970627" y="752668"/>
                  <a:pt x="1607265" y="737937"/>
                </a:cubicBezTo>
                <a:cubicBezTo>
                  <a:pt x="1573473" y="736567"/>
                  <a:pt x="1544830" y="706275"/>
                  <a:pt x="1511013" y="705852"/>
                </a:cubicBezTo>
                <a:lnTo>
                  <a:pt x="227644" y="689810"/>
                </a:lnTo>
                <a:cubicBezTo>
                  <a:pt x="178015" y="673267"/>
                  <a:pt x="139732" y="657726"/>
                  <a:pt x="83265" y="657726"/>
                </a:cubicBezTo>
                <a:cubicBezTo>
                  <a:pt x="61217" y="657726"/>
                  <a:pt x="25154" y="652569"/>
                  <a:pt x="19097" y="673768"/>
                </a:cubicBezTo>
                <a:cubicBezTo>
                  <a:pt x="0" y="740609"/>
                  <a:pt x="19097" y="812800"/>
                  <a:pt x="19097" y="882316"/>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780547" y="5646821"/>
            <a:ext cx="2775285" cy="322139"/>
          </a:xfrm>
          <a:custGeom>
            <a:avLst/>
            <a:gdLst>
              <a:gd name="connsiteX0" fmla="*/ 2775285 w 2775285"/>
              <a:gd name="connsiteY0" fmla="*/ 0 h 322139"/>
              <a:gd name="connsiteX1" fmla="*/ 2727158 w 2775285"/>
              <a:gd name="connsiteY1" fmla="*/ 32084 h 322139"/>
              <a:gd name="connsiteX2" fmla="*/ 2695074 w 2775285"/>
              <a:gd name="connsiteY2" fmla="*/ 80211 h 322139"/>
              <a:gd name="connsiteX3" fmla="*/ 2598821 w 2775285"/>
              <a:gd name="connsiteY3" fmla="*/ 112295 h 322139"/>
              <a:gd name="connsiteX4" fmla="*/ 2550695 w 2775285"/>
              <a:gd name="connsiteY4" fmla="*/ 128337 h 322139"/>
              <a:gd name="connsiteX5" fmla="*/ 2438400 w 2775285"/>
              <a:gd name="connsiteY5" fmla="*/ 160421 h 322139"/>
              <a:gd name="connsiteX6" fmla="*/ 2390274 w 2775285"/>
              <a:gd name="connsiteY6" fmla="*/ 192505 h 322139"/>
              <a:gd name="connsiteX7" fmla="*/ 2310064 w 2775285"/>
              <a:gd name="connsiteY7" fmla="*/ 256674 h 322139"/>
              <a:gd name="connsiteX8" fmla="*/ 1925053 w 2775285"/>
              <a:gd name="connsiteY8" fmla="*/ 272716 h 322139"/>
              <a:gd name="connsiteX9" fmla="*/ 834190 w 2775285"/>
              <a:gd name="connsiteY9" fmla="*/ 256674 h 322139"/>
              <a:gd name="connsiteX10" fmla="*/ 689811 w 2775285"/>
              <a:gd name="connsiteY10" fmla="*/ 240632 h 322139"/>
              <a:gd name="connsiteX11" fmla="*/ 304800 w 2775285"/>
              <a:gd name="connsiteY11" fmla="*/ 224590 h 322139"/>
              <a:gd name="connsiteX12" fmla="*/ 256674 w 2775285"/>
              <a:gd name="connsiteY12" fmla="*/ 208547 h 322139"/>
              <a:gd name="connsiteX13" fmla="*/ 160421 w 2775285"/>
              <a:gd name="connsiteY13" fmla="*/ 240632 h 322139"/>
              <a:gd name="connsiteX14" fmla="*/ 16042 w 2775285"/>
              <a:gd name="connsiteY14" fmla="*/ 320842 h 322139"/>
              <a:gd name="connsiteX15" fmla="*/ 0 w 2775285"/>
              <a:gd name="connsiteY15" fmla="*/ 320842 h 3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5285" h="322139">
                <a:moveTo>
                  <a:pt x="2775285" y="0"/>
                </a:moveTo>
                <a:cubicBezTo>
                  <a:pt x="2759243" y="10695"/>
                  <a:pt x="2740791" y="18451"/>
                  <a:pt x="2727158" y="32084"/>
                </a:cubicBezTo>
                <a:cubicBezTo>
                  <a:pt x="2713525" y="45717"/>
                  <a:pt x="2711424" y="69992"/>
                  <a:pt x="2695074" y="80211"/>
                </a:cubicBezTo>
                <a:cubicBezTo>
                  <a:pt x="2666395" y="98136"/>
                  <a:pt x="2630905" y="101600"/>
                  <a:pt x="2598821" y="112295"/>
                </a:cubicBezTo>
                <a:cubicBezTo>
                  <a:pt x="2582779" y="117642"/>
                  <a:pt x="2567100" y="124236"/>
                  <a:pt x="2550695" y="128337"/>
                </a:cubicBezTo>
                <a:cubicBezTo>
                  <a:pt x="2470122" y="148480"/>
                  <a:pt x="2507443" y="137407"/>
                  <a:pt x="2438400" y="160421"/>
                </a:cubicBezTo>
                <a:cubicBezTo>
                  <a:pt x="2422358" y="171116"/>
                  <a:pt x="2405329" y="180461"/>
                  <a:pt x="2390274" y="192505"/>
                </a:cubicBezTo>
                <a:cubicBezTo>
                  <a:pt x="2369691" y="208972"/>
                  <a:pt x="2338736" y="253488"/>
                  <a:pt x="2310064" y="256674"/>
                </a:cubicBezTo>
                <a:cubicBezTo>
                  <a:pt x="2182401" y="270859"/>
                  <a:pt x="2053390" y="267369"/>
                  <a:pt x="1925053" y="272716"/>
                </a:cubicBezTo>
                <a:lnTo>
                  <a:pt x="834190" y="256674"/>
                </a:lnTo>
                <a:cubicBezTo>
                  <a:pt x="785784" y="255417"/>
                  <a:pt x="738145" y="243561"/>
                  <a:pt x="689811" y="240632"/>
                </a:cubicBezTo>
                <a:cubicBezTo>
                  <a:pt x="561598" y="232862"/>
                  <a:pt x="433137" y="229937"/>
                  <a:pt x="304800" y="224590"/>
                </a:cubicBezTo>
                <a:cubicBezTo>
                  <a:pt x="288758" y="219242"/>
                  <a:pt x="273480" y="206680"/>
                  <a:pt x="256674" y="208547"/>
                </a:cubicBezTo>
                <a:cubicBezTo>
                  <a:pt x="223061" y="212282"/>
                  <a:pt x="160421" y="240632"/>
                  <a:pt x="160421" y="240632"/>
                </a:cubicBezTo>
                <a:cubicBezTo>
                  <a:pt x="88729" y="288426"/>
                  <a:pt x="83810" y="303900"/>
                  <a:pt x="16042" y="320842"/>
                </a:cubicBezTo>
                <a:cubicBezTo>
                  <a:pt x="10854" y="322139"/>
                  <a:pt x="5347" y="320842"/>
                  <a:pt x="0" y="320842"/>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1752600" y="381000"/>
            <a:ext cx="5486400" cy="4300538"/>
          </a:xfrm>
          <a:prstGeom prst="rect">
            <a:avLst/>
          </a:prstGeom>
          <a:noFill/>
          <a:ln w="9525">
            <a:noFill/>
            <a:miter lim="800000"/>
            <a:headEnd/>
            <a:tailEnd/>
          </a:ln>
        </p:spPr>
      </p:pic>
      <p:sp>
        <p:nvSpPr>
          <p:cNvPr id="20483" name="Text Box 4"/>
          <p:cNvSpPr txBox="1">
            <a:spLocks noChangeArrowheads="1"/>
          </p:cNvSpPr>
          <p:nvPr/>
        </p:nvSpPr>
        <p:spPr bwMode="auto">
          <a:xfrm>
            <a:off x="136525" y="112713"/>
            <a:ext cx="2028504" cy="369332"/>
          </a:xfrm>
          <a:prstGeom prst="rect">
            <a:avLst/>
          </a:prstGeom>
          <a:noFill/>
          <a:ln w="9525">
            <a:noFill/>
            <a:miter lim="800000"/>
            <a:headEnd/>
            <a:tailEnd/>
          </a:ln>
        </p:spPr>
        <p:txBody>
          <a:bodyPr wrap="none">
            <a:spAutoFit/>
          </a:bodyPr>
          <a:lstStyle/>
          <a:p>
            <a:r>
              <a:rPr lang="en-US" dirty="0" smtClean="0"/>
              <a:t>Titanium-Vanadium</a:t>
            </a:r>
            <a:endParaRPr lang="en-US" dirty="0"/>
          </a:p>
        </p:txBody>
      </p:sp>
      <p:sp>
        <p:nvSpPr>
          <p:cNvPr id="20484" name="Text Box 5"/>
          <p:cNvSpPr txBox="1">
            <a:spLocks noChangeArrowheads="1"/>
          </p:cNvSpPr>
          <p:nvPr/>
        </p:nvSpPr>
        <p:spPr bwMode="auto">
          <a:xfrm>
            <a:off x="6629400" y="3886200"/>
            <a:ext cx="696913" cy="369888"/>
          </a:xfrm>
          <a:prstGeom prst="rect">
            <a:avLst/>
          </a:prstGeom>
          <a:noFill/>
          <a:ln w="9525">
            <a:noFill/>
            <a:miter lim="800000"/>
            <a:headEnd/>
            <a:tailEnd/>
          </a:ln>
        </p:spPr>
        <p:txBody>
          <a:bodyPr wrap="none">
            <a:spAutoFit/>
          </a:bodyPr>
          <a:lstStyle/>
          <a:p>
            <a:r>
              <a:rPr lang="en-US"/>
              <a:t>(bcc)</a:t>
            </a:r>
          </a:p>
        </p:txBody>
      </p:sp>
      <p:sp>
        <p:nvSpPr>
          <p:cNvPr id="20485" name="Text Box 6"/>
          <p:cNvSpPr txBox="1">
            <a:spLocks noChangeArrowheads="1"/>
          </p:cNvSpPr>
          <p:nvPr/>
        </p:nvSpPr>
        <p:spPr bwMode="auto">
          <a:xfrm>
            <a:off x="990600" y="3048000"/>
            <a:ext cx="704850" cy="366713"/>
          </a:xfrm>
          <a:prstGeom prst="rect">
            <a:avLst/>
          </a:prstGeom>
          <a:noFill/>
          <a:ln w="9525">
            <a:noFill/>
            <a:miter lim="800000"/>
            <a:headEnd/>
            <a:tailEnd/>
          </a:ln>
        </p:spPr>
        <p:txBody>
          <a:bodyPr wrap="none">
            <a:spAutoFit/>
          </a:bodyPr>
          <a:lstStyle/>
          <a:p>
            <a:r>
              <a:rPr lang="en-US"/>
              <a:t>(hcp)</a:t>
            </a:r>
          </a:p>
        </p:txBody>
      </p:sp>
      <p:sp>
        <p:nvSpPr>
          <p:cNvPr id="20486" name="Text Box 7"/>
          <p:cNvSpPr txBox="1">
            <a:spLocks noChangeArrowheads="1"/>
          </p:cNvSpPr>
          <p:nvPr/>
        </p:nvSpPr>
        <p:spPr bwMode="auto">
          <a:xfrm>
            <a:off x="0" y="4724400"/>
            <a:ext cx="8991600" cy="2032000"/>
          </a:xfrm>
          <a:prstGeom prst="rect">
            <a:avLst/>
          </a:prstGeom>
          <a:noFill/>
          <a:ln w="9525">
            <a:noFill/>
            <a:miter lim="800000"/>
            <a:headEnd/>
            <a:tailEnd/>
          </a:ln>
        </p:spPr>
        <p:txBody>
          <a:bodyPr>
            <a:spAutoFit/>
          </a:bodyPr>
          <a:lstStyle/>
          <a:p>
            <a:pPr marL="342900" indent="-342900">
              <a:spcBef>
                <a:spcPct val="50000"/>
              </a:spcBef>
            </a:pPr>
            <a:r>
              <a:rPr lang="en-US"/>
              <a:t>What can we deduce?</a:t>
            </a:r>
          </a:p>
          <a:p>
            <a:pPr marL="342900" indent="-342900">
              <a:spcBef>
                <a:spcPct val="50000"/>
              </a:spcBef>
              <a:buFontTx/>
              <a:buAutoNum type="arabicPeriod"/>
            </a:pPr>
            <a:r>
              <a:rPr lang="en-US"/>
              <a:t>Ti and V atoms bond weakly</a:t>
            </a:r>
          </a:p>
          <a:p>
            <a:pPr marL="342900" indent="-342900">
              <a:spcBef>
                <a:spcPct val="50000"/>
              </a:spcBef>
              <a:buFontTx/>
              <a:buAutoNum type="arabicPeriod"/>
            </a:pPr>
            <a:r>
              <a:rPr lang="en-US"/>
              <a:t>There are no ordered phases</a:t>
            </a:r>
          </a:p>
          <a:p>
            <a:pPr marL="342900" indent="-342900">
              <a:spcBef>
                <a:spcPct val="50000"/>
              </a:spcBef>
              <a:buFontTx/>
              <a:buAutoNum type="arabicPeriod"/>
            </a:pPr>
            <a:r>
              <a:rPr lang="en-US"/>
              <a:t>(Ti,V) phase : mixture of Ti and V in a fcc structure</a:t>
            </a:r>
          </a:p>
          <a:p>
            <a:pPr marL="342900" indent="-342900">
              <a:spcBef>
                <a:spcPct val="50000"/>
              </a:spcBef>
              <a:buFontTx/>
              <a:buAutoNum type="arabicPeriod"/>
            </a:pPr>
            <a:r>
              <a:rPr lang="en-US"/>
              <a:t>Ti (hcp) phase does not dissolve V well</a:t>
            </a:r>
          </a:p>
        </p:txBody>
      </p:sp>
      <p:sp>
        <p:nvSpPr>
          <p:cNvPr id="20487" name="Text Box 8"/>
          <p:cNvSpPr txBox="1">
            <a:spLocks noChangeArrowheads="1"/>
          </p:cNvSpPr>
          <p:nvPr/>
        </p:nvSpPr>
        <p:spPr bwMode="auto">
          <a:xfrm>
            <a:off x="6858000" y="1676400"/>
            <a:ext cx="2114550" cy="366713"/>
          </a:xfrm>
          <a:prstGeom prst="rect">
            <a:avLst/>
          </a:prstGeom>
          <a:noFill/>
          <a:ln w="9525">
            <a:noFill/>
            <a:miter lim="800000"/>
            <a:headEnd/>
            <a:tailEnd/>
          </a:ln>
        </p:spPr>
        <p:txBody>
          <a:bodyPr wrap="none">
            <a:spAutoFit/>
          </a:bodyPr>
          <a:lstStyle/>
          <a:p>
            <a:r>
              <a:rPr lang="en-US">
                <a:solidFill>
                  <a:schemeClr val="accent2"/>
                </a:solidFill>
              </a:rPr>
              <a:t>Blue : single phase</a:t>
            </a:r>
          </a:p>
        </p:txBody>
      </p:sp>
      <p:sp>
        <p:nvSpPr>
          <p:cNvPr id="20488" name="Text Box 9"/>
          <p:cNvSpPr txBox="1">
            <a:spLocks noChangeArrowheads="1"/>
          </p:cNvSpPr>
          <p:nvPr/>
        </p:nvSpPr>
        <p:spPr bwMode="auto">
          <a:xfrm>
            <a:off x="6858000" y="2133600"/>
            <a:ext cx="2000250" cy="366713"/>
          </a:xfrm>
          <a:prstGeom prst="rect">
            <a:avLst/>
          </a:prstGeom>
          <a:solidFill>
            <a:schemeClr val="tx1"/>
          </a:solidFill>
          <a:ln w="9525">
            <a:noFill/>
            <a:miter lim="800000"/>
            <a:headEnd/>
            <a:tailEnd/>
          </a:ln>
        </p:spPr>
        <p:txBody>
          <a:bodyPr wrap="none">
            <a:spAutoFit/>
          </a:bodyPr>
          <a:lstStyle/>
          <a:p>
            <a:r>
              <a:rPr lang="en-US">
                <a:solidFill>
                  <a:schemeClr val="bg1"/>
                </a:solidFill>
              </a:rPr>
              <a:t>White : two phase</a:t>
            </a:r>
          </a:p>
        </p:txBody>
      </p:sp>
      <p:cxnSp>
        <p:nvCxnSpPr>
          <p:cNvPr id="10" name="Straight Arrow Connector 9"/>
          <p:cNvCxnSpPr/>
          <p:nvPr/>
        </p:nvCxnSpPr>
        <p:spPr>
          <a:xfrm>
            <a:off x="1600200" y="3276600"/>
            <a:ext cx="8382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0" name="Text Box 5"/>
          <p:cNvSpPr txBox="1">
            <a:spLocks noChangeArrowheads="1"/>
          </p:cNvSpPr>
          <p:nvPr/>
        </p:nvSpPr>
        <p:spPr bwMode="auto">
          <a:xfrm>
            <a:off x="2438400" y="2133600"/>
            <a:ext cx="696913" cy="369888"/>
          </a:xfrm>
          <a:prstGeom prst="rect">
            <a:avLst/>
          </a:prstGeom>
          <a:noFill/>
          <a:ln w="9525">
            <a:noFill/>
            <a:miter lim="800000"/>
            <a:headEnd/>
            <a:tailEnd/>
          </a:ln>
        </p:spPr>
        <p:txBody>
          <a:bodyPr wrap="none">
            <a:spAutoFit/>
          </a:bodyPr>
          <a:lstStyle/>
          <a:p>
            <a:r>
              <a:rPr lang="en-US"/>
              <a:t>(bcc)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0" y="0"/>
            <a:ext cx="4038600" cy="366713"/>
          </a:xfrm>
          <a:prstGeom prst="rect">
            <a:avLst/>
          </a:prstGeom>
          <a:noFill/>
          <a:ln w="9525">
            <a:noFill/>
            <a:miter lim="800000"/>
            <a:headEnd/>
            <a:tailEnd/>
          </a:ln>
        </p:spPr>
        <p:txBody>
          <a:bodyPr>
            <a:spAutoFit/>
          </a:bodyPr>
          <a:lstStyle/>
          <a:p>
            <a:pPr>
              <a:spcBef>
                <a:spcPct val="50000"/>
              </a:spcBef>
            </a:pPr>
            <a:r>
              <a:rPr lang="en-US" u="sng"/>
              <a:t>Equilibrium in heterogenous systems</a:t>
            </a:r>
          </a:p>
        </p:txBody>
      </p:sp>
      <p:sp>
        <p:nvSpPr>
          <p:cNvPr id="21507" name="Text Box 5"/>
          <p:cNvSpPr txBox="1">
            <a:spLocks noChangeArrowheads="1"/>
          </p:cNvSpPr>
          <p:nvPr/>
        </p:nvSpPr>
        <p:spPr bwMode="auto">
          <a:xfrm>
            <a:off x="2574925" y="4684713"/>
            <a:ext cx="184150" cy="366712"/>
          </a:xfrm>
          <a:prstGeom prst="rect">
            <a:avLst/>
          </a:prstGeom>
          <a:noFill/>
          <a:ln w="9525">
            <a:noFill/>
            <a:miter lim="800000"/>
            <a:headEnd/>
            <a:tailEnd/>
          </a:ln>
        </p:spPr>
        <p:txBody>
          <a:bodyPr wrap="none">
            <a:spAutoFit/>
          </a:bodyPr>
          <a:lstStyle/>
          <a:p>
            <a:endParaRPr lang="en-US"/>
          </a:p>
        </p:txBody>
      </p:sp>
      <p:grpSp>
        <p:nvGrpSpPr>
          <p:cNvPr id="2" name="Group 12"/>
          <p:cNvGrpSpPr>
            <a:grpSpLocks/>
          </p:cNvGrpSpPr>
          <p:nvPr/>
        </p:nvGrpSpPr>
        <p:grpSpPr bwMode="auto">
          <a:xfrm>
            <a:off x="0" y="457200"/>
            <a:ext cx="9144000" cy="3276600"/>
            <a:chOff x="0" y="288"/>
            <a:chExt cx="5760" cy="2064"/>
          </a:xfrm>
        </p:grpSpPr>
        <p:sp>
          <p:nvSpPr>
            <p:cNvPr id="21519" name="Text Box 4"/>
            <p:cNvSpPr txBox="1">
              <a:spLocks noChangeArrowheads="1"/>
            </p:cNvSpPr>
            <p:nvPr/>
          </p:nvSpPr>
          <p:spPr bwMode="auto">
            <a:xfrm>
              <a:off x="0" y="288"/>
              <a:ext cx="5760" cy="404"/>
            </a:xfrm>
            <a:prstGeom prst="rect">
              <a:avLst/>
            </a:prstGeom>
            <a:noFill/>
            <a:ln w="9525">
              <a:noFill/>
              <a:miter lim="800000"/>
              <a:headEnd/>
              <a:tailEnd/>
            </a:ln>
          </p:spPr>
          <p:txBody>
            <a:bodyPr>
              <a:spAutoFit/>
            </a:bodyPr>
            <a:lstStyle/>
            <a:p>
              <a:pPr>
                <a:spcBef>
                  <a:spcPct val="50000"/>
                </a:spcBef>
              </a:pPr>
              <a:r>
                <a:rPr lang="en-US"/>
                <a:t>For systems with phase separation (</a:t>
              </a:r>
              <a:r>
                <a:rPr lang="en-US">
                  <a:sym typeface="Symbol" pitchFamily="18" charset="2"/>
                </a:rPr>
                <a:t> and ) </a:t>
              </a:r>
              <a:r>
                <a:rPr lang="en-US"/>
                <a:t>of two stable structures (e.g. </a:t>
              </a:r>
              <a:r>
                <a:rPr lang="en-US" i="1"/>
                <a:t>fcc</a:t>
              </a:r>
              <a:r>
                <a:rPr lang="en-US"/>
                <a:t> and </a:t>
              </a:r>
              <a:r>
                <a:rPr lang="en-US" i="1"/>
                <a:t>bcc</a:t>
              </a:r>
              <a:r>
                <a:rPr lang="en-US"/>
                <a:t>), we must draw free energy curves.</a:t>
              </a:r>
            </a:p>
          </p:txBody>
        </p:sp>
        <p:grpSp>
          <p:nvGrpSpPr>
            <p:cNvPr id="3" name="Group 7"/>
            <p:cNvGrpSpPr>
              <a:grpSpLocks/>
            </p:cNvGrpSpPr>
            <p:nvPr/>
          </p:nvGrpSpPr>
          <p:grpSpPr bwMode="auto">
            <a:xfrm>
              <a:off x="3363" y="672"/>
              <a:ext cx="2397" cy="1680"/>
              <a:chOff x="2784" y="1200"/>
              <a:chExt cx="2829" cy="2112"/>
            </a:xfrm>
          </p:grpSpPr>
          <p:pic>
            <p:nvPicPr>
              <p:cNvPr id="21523" name="Picture 2"/>
              <p:cNvPicPr>
                <a:picLocks noChangeAspect="1" noChangeArrowheads="1"/>
              </p:cNvPicPr>
              <p:nvPr/>
            </p:nvPicPr>
            <p:blipFill>
              <a:blip r:embed="rId3" cstate="print"/>
              <a:srcRect/>
              <a:stretch>
                <a:fillRect/>
              </a:stretch>
            </p:blipFill>
            <p:spPr bwMode="auto">
              <a:xfrm>
                <a:off x="2784" y="1200"/>
                <a:ext cx="2829" cy="2112"/>
              </a:xfrm>
              <a:prstGeom prst="rect">
                <a:avLst/>
              </a:prstGeom>
              <a:noFill/>
              <a:ln w="9525">
                <a:noFill/>
                <a:miter lim="800000"/>
                <a:headEnd/>
                <a:tailEnd/>
              </a:ln>
            </p:spPr>
          </p:pic>
          <p:pic>
            <p:nvPicPr>
              <p:cNvPr id="21524" name="Picture 6"/>
              <p:cNvPicPr>
                <a:picLocks noChangeAspect="1" noChangeArrowheads="1"/>
              </p:cNvPicPr>
              <p:nvPr/>
            </p:nvPicPr>
            <p:blipFill>
              <a:blip r:embed="rId4" cstate="print"/>
              <a:srcRect/>
              <a:stretch>
                <a:fillRect/>
              </a:stretch>
            </p:blipFill>
            <p:spPr bwMode="auto">
              <a:xfrm>
                <a:off x="3422" y="2429"/>
                <a:ext cx="322" cy="211"/>
              </a:xfrm>
              <a:prstGeom prst="rect">
                <a:avLst/>
              </a:prstGeom>
              <a:noFill/>
              <a:ln w="9525">
                <a:noFill/>
                <a:miter lim="800000"/>
                <a:headEnd/>
                <a:tailEnd/>
              </a:ln>
            </p:spPr>
          </p:pic>
        </p:grpSp>
        <p:sp>
          <p:nvSpPr>
            <p:cNvPr id="21521" name="Text Box 8"/>
            <p:cNvSpPr txBox="1">
              <a:spLocks noChangeArrowheads="1"/>
            </p:cNvSpPr>
            <p:nvPr/>
          </p:nvSpPr>
          <p:spPr bwMode="auto">
            <a:xfrm>
              <a:off x="0" y="720"/>
              <a:ext cx="3984" cy="491"/>
            </a:xfrm>
            <a:prstGeom prst="rect">
              <a:avLst/>
            </a:prstGeom>
            <a:noFill/>
            <a:ln w="9525">
              <a:noFill/>
              <a:miter lim="800000"/>
              <a:headEnd/>
              <a:tailEnd/>
            </a:ln>
          </p:spPr>
          <p:txBody>
            <a:bodyPr>
              <a:spAutoFit/>
            </a:bodyPr>
            <a:lstStyle/>
            <a:p>
              <a:pPr>
                <a:spcBef>
                  <a:spcPct val="50000"/>
                </a:spcBef>
              </a:pPr>
              <a:r>
                <a:rPr lang="en-US" i="1"/>
                <a:t>G</a:t>
              </a:r>
              <a:r>
                <a:rPr lang="en-US" baseline="30000">
                  <a:sym typeface="Symbol" pitchFamily="18" charset="2"/>
                </a:rPr>
                <a:t></a:t>
              </a:r>
              <a:r>
                <a:rPr lang="en-US">
                  <a:sym typeface="Symbol" pitchFamily="18" charset="2"/>
                </a:rPr>
                <a:t> is the curve for A and B in</a:t>
              </a:r>
              <a:r>
                <a:rPr lang="en-US" i="1">
                  <a:sym typeface="Symbol" pitchFamily="18" charset="2"/>
                </a:rPr>
                <a:t> fcc </a:t>
              </a:r>
              <a:r>
                <a:rPr lang="en-US">
                  <a:sym typeface="Symbol" pitchFamily="18" charset="2"/>
                </a:rPr>
                <a:t>structure ( phase)</a:t>
              </a:r>
            </a:p>
            <a:p>
              <a:pPr>
                <a:spcBef>
                  <a:spcPct val="50000"/>
                </a:spcBef>
              </a:pPr>
              <a:r>
                <a:rPr lang="en-US" i="1"/>
                <a:t>G</a:t>
              </a:r>
              <a:r>
                <a:rPr lang="en-US" baseline="30000">
                  <a:sym typeface="Symbol" pitchFamily="18" charset="2"/>
                </a:rPr>
                <a:t></a:t>
              </a:r>
              <a:r>
                <a:rPr lang="en-US">
                  <a:sym typeface="Symbol" pitchFamily="18" charset="2"/>
                </a:rPr>
                <a:t> is the curve for A and B in</a:t>
              </a:r>
              <a:r>
                <a:rPr lang="en-US" i="1">
                  <a:sym typeface="Symbol" pitchFamily="18" charset="2"/>
                </a:rPr>
                <a:t> bcc </a:t>
              </a:r>
              <a:r>
                <a:rPr lang="en-US">
                  <a:sym typeface="Symbol" pitchFamily="18" charset="2"/>
                </a:rPr>
                <a:t>structure ( phase)</a:t>
              </a:r>
            </a:p>
          </p:txBody>
        </p:sp>
        <p:sp>
          <p:nvSpPr>
            <p:cNvPr id="21522" name="Text Box 9"/>
            <p:cNvSpPr txBox="1">
              <a:spLocks noChangeArrowheads="1"/>
            </p:cNvSpPr>
            <p:nvPr/>
          </p:nvSpPr>
          <p:spPr bwMode="auto">
            <a:xfrm>
              <a:off x="0" y="1392"/>
              <a:ext cx="3072" cy="491"/>
            </a:xfrm>
            <a:prstGeom prst="rect">
              <a:avLst/>
            </a:prstGeom>
            <a:noFill/>
            <a:ln w="9525">
              <a:noFill/>
              <a:miter lim="800000"/>
              <a:headEnd/>
              <a:tailEnd/>
            </a:ln>
          </p:spPr>
          <p:txBody>
            <a:bodyPr>
              <a:spAutoFit/>
            </a:bodyPr>
            <a:lstStyle/>
            <a:p>
              <a:pPr>
                <a:spcBef>
                  <a:spcPct val="50000"/>
                </a:spcBef>
              </a:pPr>
              <a:r>
                <a:rPr lang="en-US"/>
                <a:t>For: 	</a:t>
              </a:r>
              <a:r>
                <a:rPr lang="en-US" i="1"/>
                <a:t>X</a:t>
              </a:r>
              <a:r>
                <a:rPr lang="en-US" baseline="30000"/>
                <a:t>0</a:t>
              </a:r>
              <a:r>
                <a:rPr lang="en-US"/>
                <a:t>&lt;</a:t>
              </a:r>
              <a:r>
                <a:rPr lang="en-US">
                  <a:sym typeface="Symbol" pitchFamily="18" charset="2"/>
                </a:rPr>
                <a:t></a:t>
              </a:r>
              <a:r>
                <a:rPr lang="en-US" baseline="-25000">
                  <a:sym typeface="Symbol" pitchFamily="18" charset="2"/>
                </a:rPr>
                <a:t>e</a:t>
              </a:r>
              <a:r>
                <a:rPr lang="en-US">
                  <a:sym typeface="Symbol" pitchFamily="18" charset="2"/>
                </a:rPr>
                <a:t>    phase only</a:t>
              </a:r>
            </a:p>
            <a:p>
              <a:pPr>
                <a:spcBef>
                  <a:spcPct val="50000"/>
                </a:spcBef>
              </a:pPr>
              <a:r>
                <a:rPr lang="en-US" i="1"/>
                <a:t>	X</a:t>
              </a:r>
              <a:r>
                <a:rPr lang="en-US" baseline="30000"/>
                <a:t>0</a:t>
              </a:r>
              <a:r>
                <a:rPr lang="en-US"/>
                <a:t>&gt;</a:t>
              </a:r>
              <a:r>
                <a:rPr lang="en-US">
                  <a:sym typeface="Symbol" pitchFamily="18" charset="2"/>
                </a:rPr>
                <a:t></a:t>
              </a:r>
              <a:r>
                <a:rPr lang="en-US" baseline="-25000">
                  <a:sym typeface="Symbol" pitchFamily="18" charset="2"/>
                </a:rPr>
                <a:t>e</a:t>
              </a:r>
              <a:r>
                <a:rPr lang="en-US">
                  <a:sym typeface="Symbol" pitchFamily="18" charset="2"/>
                </a:rPr>
                <a:t>    phase only</a:t>
              </a:r>
            </a:p>
          </p:txBody>
        </p:sp>
      </p:grpSp>
      <p:sp>
        <p:nvSpPr>
          <p:cNvPr id="21509" name="Line 14"/>
          <p:cNvSpPr>
            <a:spLocks noChangeShapeType="1"/>
          </p:cNvSpPr>
          <p:nvPr/>
        </p:nvSpPr>
        <p:spPr bwMode="auto">
          <a:xfrm>
            <a:off x="3429000" y="2438400"/>
            <a:ext cx="2514600" cy="304800"/>
          </a:xfrm>
          <a:prstGeom prst="line">
            <a:avLst/>
          </a:prstGeom>
          <a:noFill/>
          <a:ln w="9525">
            <a:solidFill>
              <a:srgbClr val="FF0000"/>
            </a:solidFill>
            <a:round/>
            <a:headEnd/>
            <a:tailEnd type="triangle" w="med" len="med"/>
          </a:ln>
        </p:spPr>
        <p:txBody>
          <a:bodyPr/>
          <a:lstStyle/>
          <a:p>
            <a:endParaRPr lang="en-US"/>
          </a:p>
        </p:txBody>
      </p:sp>
      <p:sp>
        <p:nvSpPr>
          <p:cNvPr id="21510" name="Line 15"/>
          <p:cNvSpPr>
            <a:spLocks noChangeShapeType="1"/>
          </p:cNvSpPr>
          <p:nvPr/>
        </p:nvSpPr>
        <p:spPr bwMode="auto">
          <a:xfrm>
            <a:off x="3429000" y="2819400"/>
            <a:ext cx="4953000" cy="0"/>
          </a:xfrm>
          <a:prstGeom prst="line">
            <a:avLst/>
          </a:prstGeom>
          <a:noFill/>
          <a:ln w="9525">
            <a:solidFill>
              <a:srgbClr val="FF0000"/>
            </a:solidFill>
            <a:round/>
            <a:headEnd/>
            <a:tailEnd type="triangle" w="med" len="med"/>
          </a:ln>
        </p:spPr>
        <p:txBody>
          <a:bodyPr/>
          <a:lstStyle/>
          <a:p>
            <a:endParaRPr lang="en-US"/>
          </a:p>
        </p:txBody>
      </p:sp>
      <p:grpSp>
        <p:nvGrpSpPr>
          <p:cNvPr id="4" name="Group 20"/>
          <p:cNvGrpSpPr>
            <a:grpSpLocks/>
          </p:cNvGrpSpPr>
          <p:nvPr/>
        </p:nvGrpSpPr>
        <p:grpSpPr bwMode="auto">
          <a:xfrm>
            <a:off x="0" y="3048000"/>
            <a:ext cx="9144000" cy="3810000"/>
            <a:chOff x="0" y="1920"/>
            <a:chExt cx="5760" cy="2400"/>
          </a:xfrm>
        </p:grpSpPr>
        <p:sp>
          <p:nvSpPr>
            <p:cNvPr id="21515" name="Text Box 10"/>
            <p:cNvSpPr txBox="1">
              <a:spLocks noChangeArrowheads="1"/>
            </p:cNvSpPr>
            <p:nvPr/>
          </p:nvSpPr>
          <p:spPr bwMode="auto">
            <a:xfrm>
              <a:off x="2112" y="2496"/>
              <a:ext cx="3648" cy="1138"/>
            </a:xfrm>
            <a:prstGeom prst="rect">
              <a:avLst/>
            </a:prstGeom>
            <a:noFill/>
            <a:ln w="9525">
              <a:noFill/>
              <a:miter lim="800000"/>
              <a:headEnd/>
              <a:tailEnd/>
            </a:ln>
          </p:spPr>
          <p:txBody>
            <a:bodyPr>
              <a:spAutoFit/>
            </a:bodyPr>
            <a:lstStyle/>
            <a:p>
              <a:pPr>
                <a:lnSpc>
                  <a:spcPct val="125000"/>
                </a:lnSpc>
              </a:pPr>
              <a:r>
                <a:rPr lang="en-US"/>
                <a:t>If </a:t>
              </a:r>
              <a:r>
                <a:rPr lang="en-US">
                  <a:sym typeface="Symbol" pitchFamily="18" charset="2"/>
                </a:rPr>
                <a:t></a:t>
              </a:r>
              <a:r>
                <a:rPr lang="en-US" baseline="-25000">
                  <a:sym typeface="Symbol" pitchFamily="18" charset="2"/>
                </a:rPr>
                <a:t>e</a:t>
              </a:r>
              <a:r>
                <a:rPr lang="en-US"/>
                <a:t>&lt;</a:t>
              </a:r>
              <a:r>
                <a:rPr lang="en-US" i="1"/>
                <a:t>X</a:t>
              </a:r>
              <a:r>
                <a:rPr lang="en-US" baseline="30000"/>
                <a:t>0</a:t>
              </a:r>
              <a:r>
                <a:rPr lang="en-US"/>
                <a:t>&gt;</a:t>
              </a:r>
              <a:r>
                <a:rPr lang="en-US">
                  <a:sym typeface="Symbol" pitchFamily="18" charset="2"/>
                </a:rPr>
                <a:t></a:t>
              </a:r>
              <a:r>
                <a:rPr lang="en-US" baseline="-25000">
                  <a:sym typeface="Symbol" pitchFamily="18" charset="2"/>
                </a:rPr>
                <a:t>e</a:t>
              </a:r>
              <a:r>
                <a:rPr lang="en-US">
                  <a:sym typeface="Symbol" pitchFamily="18" charset="2"/>
                </a:rPr>
                <a:t> then minimum free energy is </a:t>
              </a:r>
              <a:r>
                <a:rPr lang="en-US" i="1">
                  <a:sym typeface="Symbol" pitchFamily="18" charset="2"/>
                </a:rPr>
                <a:t>G</a:t>
              </a:r>
              <a:r>
                <a:rPr lang="en-US" baseline="-25000">
                  <a:sym typeface="Symbol" pitchFamily="18" charset="2"/>
                </a:rPr>
                <a:t>e</a:t>
              </a:r>
              <a:endParaRPr lang="en-US">
                <a:sym typeface="Symbol" pitchFamily="18" charset="2"/>
              </a:endParaRPr>
            </a:p>
            <a:p>
              <a:pPr>
                <a:lnSpc>
                  <a:spcPct val="125000"/>
                </a:lnSpc>
              </a:pPr>
              <a:r>
                <a:rPr lang="en-US">
                  <a:sym typeface="Symbol" pitchFamily="18" charset="2"/>
                </a:rPr>
                <a:t>And two phases are present </a:t>
              </a:r>
              <a:br>
                <a:rPr lang="en-US">
                  <a:sym typeface="Symbol" pitchFamily="18" charset="2"/>
                </a:rPr>
              </a:br>
              <a:r>
                <a:rPr lang="en-US">
                  <a:sym typeface="Symbol" pitchFamily="18" charset="2"/>
                </a:rPr>
                <a:t>(ratio given by the </a:t>
              </a:r>
              <a:r>
                <a:rPr lang="en-US" i="1">
                  <a:sym typeface="Symbol" pitchFamily="18" charset="2"/>
                </a:rPr>
                <a:t>Lever rule</a:t>
              </a:r>
              <a:r>
                <a:rPr lang="en-US">
                  <a:sym typeface="Symbol" pitchFamily="18" charset="2"/>
                </a:rPr>
                <a:t> – see later)</a:t>
              </a:r>
            </a:p>
            <a:p>
              <a:pPr>
                <a:lnSpc>
                  <a:spcPct val="125000"/>
                </a:lnSpc>
              </a:pPr>
              <a:r>
                <a:rPr lang="en-US">
                  <a:sym typeface="Symbol" pitchFamily="18" charset="2"/>
                </a:rPr>
                <a:t>When two phases exist in equilibrium, the activities of the components must be equal in the two phases:</a:t>
              </a:r>
              <a:endParaRPr lang="en-US" baseline="-25000">
                <a:sym typeface="Symbol" pitchFamily="18" charset="2"/>
              </a:endParaRPr>
            </a:p>
          </p:txBody>
        </p:sp>
        <p:pic>
          <p:nvPicPr>
            <p:cNvPr id="21516" name="Picture 11"/>
            <p:cNvPicPr>
              <a:picLocks noChangeAspect="1" noChangeArrowheads="1"/>
            </p:cNvPicPr>
            <p:nvPr/>
          </p:nvPicPr>
          <p:blipFill>
            <a:blip r:embed="rId5" cstate="print"/>
            <a:srcRect/>
            <a:stretch>
              <a:fillRect/>
            </a:stretch>
          </p:blipFill>
          <p:spPr bwMode="auto">
            <a:xfrm>
              <a:off x="0" y="1920"/>
              <a:ext cx="2058" cy="2400"/>
            </a:xfrm>
            <a:prstGeom prst="rect">
              <a:avLst/>
            </a:prstGeom>
            <a:noFill/>
            <a:ln w="9525">
              <a:noFill/>
              <a:miter lim="800000"/>
              <a:headEnd/>
              <a:tailEnd/>
            </a:ln>
          </p:spPr>
        </p:pic>
        <p:pic>
          <p:nvPicPr>
            <p:cNvPr id="21517" name="Picture 18"/>
            <p:cNvPicPr>
              <a:picLocks noChangeAspect="1" noChangeArrowheads="1"/>
            </p:cNvPicPr>
            <p:nvPr/>
          </p:nvPicPr>
          <p:blipFill>
            <a:blip r:embed="rId6" cstate="print"/>
            <a:srcRect/>
            <a:stretch>
              <a:fillRect/>
            </a:stretch>
          </p:blipFill>
          <p:spPr bwMode="auto">
            <a:xfrm>
              <a:off x="2736" y="3736"/>
              <a:ext cx="864" cy="346"/>
            </a:xfrm>
            <a:prstGeom prst="rect">
              <a:avLst/>
            </a:prstGeom>
            <a:noFill/>
            <a:ln w="9525">
              <a:solidFill>
                <a:schemeClr val="tx1"/>
              </a:solidFill>
              <a:miter lim="800000"/>
              <a:headEnd/>
              <a:tailEnd/>
            </a:ln>
          </p:spPr>
        </p:pic>
        <p:pic>
          <p:nvPicPr>
            <p:cNvPr id="21518" name="Picture 19"/>
            <p:cNvPicPr>
              <a:picLocks noChangeAspect="1" noChangeArrowheads="1"/>
            </p:cNvPicPr>
            <p:nvPr/>
          </p:nvPicPr>
          <p:blipFill>
            <a:blip r:embed="rId7" cstate="print"/>
            <a:srcRect/>
            <a:stretch>
              <a:fillRect/>
            </a:stretch>
          </p:blipFill>
          <p:spPr bwMode="auto">
            <a:xfrm>
              <a:off x="3888" y="3744"/>
              <a:ext cx="864" cy="346"/>
            </a:xfrm>
            <a:prstGeom prst="rect">
              <a:avLst/>
            </a:prstGeom>
            <a:noFill/>
            <a:ln w="9525">
              <a:solidFill>
                <a:schemeClr val="tx1"/>
              </a:solidFill>
              <a:miter lim="800000"/>
              <a:headEnd/>
              <a:tailEnd/>
            </a:ln>
          </p:spPr>
        </p:pic>
      </p:grpSp>
      <p:grpSp>
        <p:nvGrpSpPr>
          <p:cNvPr id="5" name="Group 23"/>
          <p:cNvGrpSpPr>
            <a:grpSpLocks/>
          </p:cNvGrpSpPr>
          <p:nvPr/>
        </p:nvGrpSpPr>
        <p:grpSpPr bwMode="auto">
          <a:xfrm>
            <a:off x="6765925" y="3124200"/>
            <a:ext cx="1936750" cy="860425"/>
            <a:chOff x="4262" y="1968"/>
            <a:chExt cx="1220" cy="542"/>
          </a:xfrm>
        </p:grpSpPr>
        <p:sp>
          <p:nvSpPr>
            <p:cNvPr id="21513" name="Text Box 21"/>
            <p:cNvSpPr txBox="1">
              <a:spLocks noChangeArrowheads="1"/>
            </p:cNvSpPr>
            <p:nvPr/>
          </p:nvSpPr>
          <p:spPr bwMode="auto">
            <a:xfrm>
              <a:off x="4262" y="2279"/>
              <a:ext cx="1220" cy="231"/>
            </a:xfrm>
            <a:prstGeom prst="rect">
              <a:avLst/>
            </a:prstGeom>
            <a:noFill/>
            <a:ln w="9525">
              <a:noFill/>
              <a:miter lim="800000"/>
              <a:headEnd/>
              <a:tailEnd/>
            </a:ln>
          </p:spPr>
          <p:txBody>
            <a:bodyPr wrap="none">
              <a:spAutoFit/>
            </a:bodyPr>
            <a:lstStyle/>
            <a:p>
              <a:r>
                <a:rPr lang="en-US">
                  <a:solidFill>
                    <a:schemeClr val="accent2"/>
                  </a:solidFill>
                </a:rPr>
                <a:t>Common tangent</a:t>
              </a:r>
            </a:p>
          </p:txBody>
        </p:sp>
        <p:sp>
          <p:nvSpPr>
            <p:cNvPr id="21514" name="Line 22"/>
            <p:cNvSpPr>
              <a:spLocks noChangeShapeType="1"/>
            </p:cNvSpPr>
            <p:nvPr/>
          </p:nvSpPr>
          <p:spPr bwMode="auto">
            <a:xfrm flipV="1">
              <a:off x="5328" y="1968"/>
              <a:ext cx="48" cy="336"/>
            </a:xfrm>
            <a:prstGeom prst="line">
              <a:avLst/>
            </a:prstGeom>
            <a:noFill/>
            <a:ln w="9525">
              <a:solidFill>
                <a:schemeClr val="accent2"/>
              </a:solidFill>
              <a:round/>
              <a:headEn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6305550" cy="396875"/>
          </a:xfrm>
          <a:prstGeom prst="rect">
            <a:avLst/>
          </a:prstGeom>
          <a:noFill/>
          <a:ln w="9525">
            <a:noFill/>
            <a:miter lim="800000"/>
            <a:headEnd/>
            <a:tailEnd/>
          </a:ln>
        </p:spPr>
        <p:txBody>
          <a:bodyPr wrap="none">
            <a:spAutoFit/>
          </a:bodyPr>
          <a:lstStyle/>
          <a:p>
            <a:pPr marL="342900" indent="-342900">
              <a:spcBef>
                <a:spcPct val="25000"/>
              </a:spcBef>
              <a:buFontTx/>
              <a:buAutoNum type="arabicPeriod" startAt="4"/>
            </a:pPr>
            <a:r>
              <a:rPr lang="en-US" sz="2000" u="sng"/>
              <a:t>Binary (two component) systems :</a:t>
            </a:r>
            <a:r>
              <a:rPr lang="en-US" sz="2000"/>
              <a:t>  </a:t>
            </a:r>
            <a:r>
              <a:rPr lang="en-US" sz="2000" i="1"/>
              <a:t>Ordered phases</a:t>
            </a:r>
            <a:endParaRPr lang="en-US" sz="2000" u="sng"/>
          </a:p>
        </p:txBody>
      </p:sp>
      <p:sp>
        <p:nvSpPr>
          <p:cNvPr id="22531" name="Text Box 3"/>
          <p:cNvSpPr txBox="1">
            <a:spLocks noChangeArrowheads="1"/>
          </p:cNvSpPr>
          <p:nvPr/>
        </p:nvSpPr>
        <p:spPr bwMode="auto">
          <a:xfrm>
            <a:off x="0" y="685800"/>
            <a:ext cx="9144000" cy="641350"/>
          </a:xfrm>
          <a:prstGeom prst="rect">
            <a:avLst/>
          </a:prstGeom>
          <a:noFill/>
          <a:ln w="9525">
            <a:noFill/>
            <a:miter lim="800000"/>
            <a:headEnd/>
            <a:tailEnd/>
          </a:ln>
        </p:spPr>
        <p:txBody>
          <a:bodyPr>
            <a:spAutoFit/>
          </a:bodyPr>
          <a:lstStyle/>
          <a:p>
            <a:pPr>
              <a:spcBef>
                <a:spcPct val="50000"/>
              </a:spcBef>
            </a:pPr>
            <a:r>
              <a:rPr lang="en-US"/>
              <a:t>Previous model gross oversimplification : need to consider size difference between A and B (strain effects) and type/strength of chemical bonding between A and B.</a:t>
            </a:r>
          </a:p>
        </p:txBody>
      </p:sp>
      <p:grpSp>
        <p:nvGrpSpPr>
          <p:cNvPr id="2" name="Group 6"/>
          <p:cNvGrpSpPr>
            <a:grpSpLocks/>
          </p:cNvGrpSpPr>
          <p:nvPr/>
        </p:nvGrpSpPr>
        <p:grpSpPr bwMode="auto">
          <a:xfrm>
            <a:off x="6019800" y="1905000"/>
            <a:ext cx="2668588" cy="2600325"/>
            <a:chOff x="4176" y="960"/>
            <a:chExt cx="1349" cy="1330"/>
          </a:xfrm>
        </p:grpSpPr>
        <p:pic>
          <p:nvPicPr>
            <p:cNvPr id="22535" name="Picture 4"/>
            <p:cNvPicPr>
              <a:picLocks noChangeAspect="1" noChangeArrowheads="1"/>
            </p:cNvPicPr>
            <p:nvPr/>
          </p:nvPicPr>
          <p:blipFill>
            <a:blip r:embed="rId3" cstate="print"/>
            <a:srcRect/>
            <a:stretch>
              <a:fillRect/>
            </a:stretch>
          </p:blipFill>
          <p:spPr bwMode="auto">
            <a:xfrm>
              <a:off x="4224" y="960"/>
              <a:ext cx="1266" cy="1242"/>
            </a:xfrm>
            <a:prstGeom prst="rect">
              <a:avLst/>
            </a:prstGeom>
            <a:noFill/>
            <a:ln w="9525">
              <a:noFill/>
              <a:miter lim="800000"/>
              <a:headEnd/>
              <a:tailEnd/>
            </a:ln>
          </p:spPr>
        </p:pic>
        <p:sp>
          <p:nvSpPr>
            <p:cNvPr id="22536" name="Text Box 5"/>
            <p:cNvSpPr txBox="1">
              <a:spLocks noChangeArrowheads="1"/>
            </p:cNvSpPr>
            <p:nvPr/>
          </p:nvSpPr>
          <p:spPr bwMode="auto">
            <a:xfrm>
              <a:off x="4176" y="2087"/>
              <a:ext cx="1349" cy="203"/>
            </a:xfrm>
            <a:prstGeom prst="rect">
              <a:avLst/>
            </a:prstGeom>
            <a:noFill/>
            <a:ln w="9525">
              <a:noFill/>
              <a:miter lim="800000"/>
              <a:headEnd/>
              <a:tailEnd/>
            </a:ln>
          </p:spPr>
          <p:txBody>
            <a:bodyPr wrap="none">
              <a:spAutoFit/>
            </a:bodyPr>
            <a:lstStyle/>
            <a:p>
              <a:r>
                <a:rPr lang="en-US" sz="2000"/>
                <a:t>Ordered substitutional</a:t>
              </a:r>
            </a:p>
          </p:txBody>
        </p:sp>
      </p:grpSp>
      <p:sp>
        <p:nvSpPr>
          <p:cNvPr id="22533" name="Text Box 7"/>
          <p:cNvSpPr txBox="1">
            <a:spLocks noChangeArrowheads="1"/>
          </p:cNvSpPr>
          <p:nvPr/>
        </p:nvSpPr>
        <p:spPr bwMode="auto">
          <a:xfrm>
            <a:off x="0" y="2362200"/>
            <a:ext cx="5791200" cy="3114675"/>
          </a:xfrm>
          <a:prstGeom prst="rect">
            <a:avLst/>
          </a:prstGeom>
          <a:noFill/>
          <a:ln w="9525">
            <a:noFill/>
            <a:miter lim="800000"/>
            <a:headEnd/>
            <a:tailEnd/>
          </a:ln>
        </p:spPr>
        <p:txBody>
          <a:bodyPr>
            <a:spAutoFit/>
          </a:bodyPr>
          <a:lstStyle/>
          <a:p>
            <a:pPr>
              <a:spcBef>
                <a:spcPct val="50000"/>
              </a:spcBef>
            </a:pPr>
            <a:r>
              <a:rPr lang="en-US" i="1" u="sng"/>
              <a:t>Ordered phases</a:t>
            </a:r>
            <a:r>
              <a:rPr lang="en-US"/>
              <a:t> occur for (close to) integer ratios.</a:t>
            </a:r>
          </a:p>
          <a:p>
            <a:pPr>
              <a:spcBef>
                <a:spcPct val="50000"/>
              </a:spcBef>
            </a:pPr>
            <a:r>
              <a:rPr lang="en-US"/>
              <a:t>i.e. 1:1 or 3:1 mixtures.  </a:t>
            </a:r>
            <a:br>
              <a:rPr lang="en-US"/>
            </a:br>
            <a:r>
              <a:rPr lang="en-US"/>
              <a:t/>
            </a:r>
            <a:br>
              <a:rPr lang="en-US"/>
            </a:br>
            <a:r>
              <a:rPr lang="en-US"/>
              <a:t>But entropy of mixing is very small so increasing temperature can disorder the phase. At some critical temperature, long range order will disappear.  </a:t>
            </a:r>
            <a:br>
              <a:rPr lang="en-US"/>
            </a:br>
            <a:endParaRPr lang="en-US"/>
          </a:p>
          <a:p>
            <a:pPr>
              <a:spcBef>
                <a:spcPct val="50000"/>
              </a:spcBef>
            </a:pPr>
            <a:r>
              <a:rPr lang="en-US"/>
              <a:t>Ordered structures can also tolerate deviations from stoichiometry. This gives the broad regions on the phase diagram</a:t>
            </a:r>
          </a:p>
        </p:txBody>
      </p:sp>
      <p:sp>
        <p:nvSpPr>
          <p:cNvPr id="22534" name="Text Box 8"/>
          <p:cNvSpPr txBox="1">
            <a:spLocks noChangeArrowheads="1"/>
          </p:cNvSpPr>
          <p:nvPr/>
        </p:nvSpPr>
        <p:spPr bwMode="auto">
          <a:xfrm>
            <a:off x="0" y="1447800"/>
            <a:ext cx="5867400" cy="641350"/>
          </a:xfrm>
          <a:prstGeom prst="rect">
            <a:avLst/>
          </a:prstGeom>
          <a:noFill/>
          <a:ln w="9525">
            <a:noFill/>
            <a:miter lim="800000"/>
            <a:headEnd/>
            <a:tailEnd/>
          </a:ln>
        </p:spPr>
        <p:txBody>
          <a:bodyPr>
            <a:spAutoFit/>
          </a:bodyPr>
          <a:lstStyle/>
          <a:p>
            <a:pPr>
              <a:spcBef>
                <a:spcPct val="50000"/>
              </a:spcBef>
            </a:pPr>
            <a:r>
              <a:rPr lang="en-US"/>
              <a:t>Systems with strong A-B bonds can form </a:t>
            </a:r>
            <a:r>
              <a:rPr lang="en-US" i="1"/>
              <a:t>Ordered </a:t>
            </a:r>
            <a:r>
              <a:rPr lang="en-US"/>
              <a:t>and/or </a:t>
            </a:r>
            <a:r>
              <a:rPr lang="en-US" i="1"/>
              <a:t>intermediate phases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cstate="print"/>
          <a:srcRect/>
          <a:stretch>
            <a:fillRect/>
          </a:stretch>
        </p:blipFill>
        <p:spPr bwMode="auto">
          <a:xfrm>
            <a:off x="1371600" y="1028700"/>
            <a:ext cx="6781800" cy="4746625"/>
          </a:xfrm>
          <a:prstGeom prst="rect">
            <a:avLst/>
          </a:prstGeom>
          <a:noFill/>
          <a:ln w="9525">
            <a:noFill/>
            <a:miter lim="800000"/>
            <a:headEnd/>
            <a:tailEnd/>
          </a:ln>
        </p:spPr>
      </p:pic>
      <p:pic>
        <p:nvPicPr>
          <p:cNvPr id="23555" name="Picture 4"/>
          <p:cNvPicPr>
            <a:picLocks noChangeAspect="1" noChangeArrowheads="1"/>
          </p:cNvPicPr>
          <p:nvPr/>
        </p:nvPicPr>
        <p:blipFill>
          <a:blip r:embed="rId4" cstate="print"/>
          <a:srcRect/>
          <a:stretch>
            <a:fillRect/>
          </a:stretch>
        </p:blipFill>
        <p:spPr bwMode="auto">
          <a:xfrm>
            <a:off x="6172200" y="3505200"/>
            <a:ext cx="842963" cy="800100"/>
          </a:xfrm>
          <a:prstGeom prst="rect">
            <a:avLst/>
          </a:prstGeom>
          <a:noFill/>
          <a:ln w="9525">
            <a:noFill/>
            <a:miter lim="800000"/>
            <a:headEnd/>
            <a:tailEnd/>
          </a:ln>
        </p:spPr>
      </p:pic>
      <p:pic>
        <p:nvPicPr>
          <p:cNvPr id="23556" name="Picture 5"/>
          <p:cNvPicPr>
            <a:picLocks noChangeAspect="1" noChangeArrowheads="1"/>
          </p:cNvPicPr>
          <p:nvPr/>
        </p:nvPicPr>
        <p:blipFill>
          <a:blip r:embed="rId5" cstate="print"/>
          <a:srcRect/>
          <a:stretch>
            <a:fillRect/>
          </a:stretch>
        </p:blipFill>
        <p:spPr bwMode="auto">
          <a:xfrm>
            <a:off x="3962400" y="3733800"/>
            <a:ext cx="914400" cy="815975"/>
          </a:xfrm>
          <a:prstGeom prst="rect">
            <a:avLst/>
          </a:prstGeom>
          <a:noFill/>
          <a:ln w="9525">
            <a:noFill/>
            <a:miter lim="800000"/>
            <a:headEnd/>
            <a:tailEnd/>
          </a:ln>
        </p:spPr>
      </p:pic>
      <p:sp>
        <p:nvSpPr>
          <p:cNvPr id="23557" name="Text Box 6"/>
          <p:cNvSpPr txBox="1">
            <a:spLocks noChangeArrowheads="1"/>
          </p:cNvSpPr>
          <p:nvPr/>
        </p:nvSpPr>
        <p:spPr bwMode="auto">
          <a:xfrm>
            <a:off x="3048000" y="152400"/>
            <a:ext cx="2736850" cy="366713"/>
          </a:xfrm>
          <a:prstGeom prst="rect">
            <a:avLst/>
          </a:prstGeom>
          <a:noFill/>
          <a:ln w="9525">
            <a:noFill/>
            <a:miter lim="800000"/>
            <a:headEnd/>
            <a:tailEnd/>
          </a:ln>
        </p:spPr>
        <p:txBody>
          <a:bodyPr wrap="none">
            <a:spAutoFit/>
          </a:bodyPr>
          <a:lstStyle/>
          <a:p>
            <a:r>
              <a:rPr lang="en-US" u="sng"/>
              <a:t>The Copper-Gold system</a:t>
            </a:r>
          </a:p>
        </p:txBody>
      </p:sp>
      <p:sp>
        <p:nvSpPr>
          <p:cNvPr id="23558" name="Text Box 7"/>
          <p:cNvSpPr txBox="1">
            <a:spLocks noChangeArrowheads="1"/>
          </p:cNvSpPr>
          <p:nvPr/>
        </p:nvSpPr>
        <p:spPr bwMode="auto">
          <a:xfrm>
            <a:off x="212725" y="265113"/>
            <a:ext cx="1860550" cy="366712"/>
          </a:xfrm>
          <a:prstGeom prst="rect">
            <a:avLst/>
          </a:prstGeom>
          <a:noFill/>
          <a:ln w="9525">
            <a:noFill/>
            <a:miter lim="800000"/>
            <a:headEnd/>
            <a:tailEnd/>
          </a:ln>
        </p:spPr>
        <p:txBody>
          <a:bodyPr wrap="none">
            <a:spAutoFit/>
          </a:bodyPr>
          <a:lstStyle/>
          <a:p>
            <a:r>
              <a:rPr lang="en-US"/>
              <a:t>Random mixture</a:t>
            </a:r>
          </a:p>
        </p:txBody>
      </p:sp>
      <p:sp>
        <p:nvSpPr>
          <p:cNvPr id="23559" name="Line 8"/>
          <p:cNvSpPr>
            <a:spLocks noChangeShapeType="1"/>
          </p:cNvSpPr>
          <p:nvPr/>
        </p:nvSpPr>
        <p:spPr bwMode="auto">
          <a:xfrm>
            <a:off x="2133600" y="457200"/>
            <a:ext cx="1066800" cy="1371600"/>
          </a:xfrm>
          <a:prstGeom prst="line">
            <a:avLst/>
          </a:prstGeom>
          <a:noFill/>
          <a:ln w="9525">
            <a:solidFill>
              <a:schemeClr val="tx1"/>
            </a:solidFill>
            <a:round/>
            <a:headEnd/>
            <a:tailEnd type="triangle" w="med" len="med"/>
          </a:ln>
        </p:spPr>
        <p:txBody>
          <a:bodyPr/>
          <a:lstStyle/>
          <a:p>
            <a:endParaRPr lang="en-US"/>
          </a:p>
        </p:txBody>
      </p:sp>
      <p:sp>
        <p:nvSpPr>
          <p:cNvPr id="23560" name="Line 9"/>
          <p:cNvSpPr>
            <a:spLocks noChangeShapeType="1"/>
          </p:cNvSpPr>
          <p:nvPr/>
        </p:nvSpPr>
        <p:spPr bwMode="auto">
          <a:xfrm>
            <a:off x="2133600" y="457200"/>
            <a:ext cx="3124200" cy="914400"/>
          </a:xfrm>
          <a:prstGeom prst="line">
            <a:avLst/>
          </a:prstGeom>
          <a:noFill/>
          <a:ln w="9525">
            <a:solidFill>
              <a:schemeClr val="tx1"/>
            </a:solidFill>
            <a:round/>
            <a:headEnd/>
            <a:tailEnd type="triangle" w="med" len="med"/>
          </a:ln>
        </p:spPr>
        <p:txBody>
          <a:bodyPr/>
          <a:lstStyle/>
          <a:p>
            <a:endParaRPr lang="en-US"/>
          </a:p>
        </p:txBody>
      </p:sp>
      <p:sp>
        <p:nvSpPr>
          <p:cNvPr id="23561" name="Text Box 10"/>
          <p:cNvSpPr txBox="1">
            <a:spLocks noChangeArrowheads="1"/>
          </p:cNvSpPr>
          <p:nvPr/>
        </p:nvSpPr>
        <p:spPr bwMode="auto">
          <a:xfrm>
            <a:off x="517525" y="5980113"/>
            <a:ext cx="1619250" cy="366712"/>
          </a:xfrm>
          <a:prstGeom prst="rect">
            <a:avLst/>
          </a:prstGeom>
          <a:noFill/>
          <a:ln w="9525">
            <a:noFill/>
            <a:miter lim="800000"/>
            <a:headEnd/>
            <a:tailEnd/>
          </a:ln>
        </p:spPr>
        <p:txBody>
          <a:bodyPr wrap="none">
            <a:spAutoFit/>
          </a:bodyPr>
          <a:lstStyle/>
          <a:p>
            <a:r>
              <a:rPr lang="en-US"/>
              <a:t>Single phases</a:t>
            </a:r>
          </a:p>
        </p:txBody>
      </p:sp>
      <p:sp>
        <p:nvSpPr>
          <p:cNvPr id="23562" name="Line 11"/>
          <p:cNvSpPr>
            <a:spLocks noChangeShapeType="1"/>
          </p:cNvSpPr>
          <p:nvPr/>
        </p:nvSpPr>
        <p:spPr bwMode="auto">
          <a:xfrm flipV="1">
            <a:off x="2209800" y="4038600"/>
            <a:ext cx="1447800" cy="2057400"/>
          </a:xfrm>
          <a:prstGeom prst="line">
            <a:avLst/>
          </a:prstGeom>
          <a:noFill/>
          <a:ln w="9525">
            <a:solidFill>
              <a:schemeClr val="tx1"/>
            </a:solidFill>
            <a:round/>
            <a:headEnd/>
            <a:tailEnd type="triangle" w="med" len="med"/>
          </a:ln>
        </p:spPr>
        <p:txBody>
          <a:bodyPr/>
          <a:lstStyle/>
          <a:p>
            <a:endParaRPr lang="en-US"/>
          </a:p>
        </p:txBody>
      </p:sp>
      <p:sp>
        <p:nvSpPr>
          <p:cNvPr id="23563" name="Line 12"/>
          <p:cNvSpPr>
            <a:spLocks noChangeShapeType="1"/>
          </p:cNvSpPr>
          <p:nvPr/>
        </p:nvSpPr>
        <p:spPr bwMode="auto">
          <a:xfrm flipV="1">
            <a:off x="2209800" y="2514600"/>
            <a:ext cx="533400" cy="3581400"/>
          </a:xfrm>
          <a:prstGeom prst="line">
            <a:avLst/>
          </a:prstGeom>
          <a:noFill/>
          <a:ln w="9525">
            <a:solidFill>
              <a:schemeClr val="tx1"/>
            </a:solidFill>
            <a:round/>
            <a:headEnd/>
            <a:tailEnd type="triangle" w="med" len="med"/>
          </a:ln>
        </p:spPr>
        <p:txBody>
          <a:bodyPr/>
          <a:lstStyle/>
          <a:p>
            <a:endParaRPr lang="en-US"/>
          </a:p>
        </p:txBody>
      </p:sp>
      <p:sp>
        <p:nvSpPr>
          <p:cNvPr id="23564" name="Text Box 13"/>
          <p:cNvSpPr txBox="1">
            <a:spLocks noChangeArrowheads="1"/>
          </p:cNvSpPr>
          <p:nvPr/>
        </p:nvSpPr>
        <p:spPr bwMode="auto">
          <a:xfrm>
            <a:off x="4038600" y="6019800"/>
            <a:ext cx="1593850" cy="366713"/>
          </a:xfrm>
          <a:prstGeom prst="rect">
            <a:avLst/>
          </a:prstGeom>
          <a:noFill/>
          <a:ln w="9525">
            <a:noFill/>
            <a:miter lim="800000"/>
            <a:headEnd/>
            <a:tailEnd/>
          </a:ln>
        </p:spPr>
        <p:txBody>
          <a:bodyPr wrap="none">
            <a:spAutoFit/>
          </a:bodyPr>
          <a:lstStyle/>
          <a:p>
            <a:r>
              <a:rPr lang="en-US"/>
              <a:t>Mixed phases</a:t>
            </a:r>
          </a:p>
        </p:txBody>
      </p:sp>
      <p:sp>
        <p:nvSpPr>
          <p:cNvPr id="23565" name="Line 15"/>
          <p:cNvSpPr>
            <a:spLocks noChangeShapeType="1"/>
          </p:cNvSpPr>
          <p:nvPr/>
        </p:nvSpPr>
        <p:spPr bwMode="auto">
          <a:xfrm flipV="1">
            <a:off x="4953000" y="3352800"/>
            <a:ext cx="990600" cy="2667000"/>
          </a:xfrm>
          <a:prstGeom prst="line">
            <a:avLst/>
          </a:prstGeom>
          <a:noFill/>
          <a:ln w="9525">
            <a:solidFill>
              <a:schemeClr val="tx1"/>
            </a:solidFill>
            <a:round/>
            <a:headEnd/>
            <a:tailEnd type="triangle" w="med" len="med"/>
          </a:ln>
        </p:spPr>
        <p:txBody>
          <a:bodyPr/>
          <a:lstStyle/>
          <a:p>
            <a:endParaRPr lang="en-US"/>
          </a:p>
        </p:txBody>
      </p:sp>
      <p:sp>
        <p:nvSpPr>
          <p:cNvPr id="23566" name="Line 16"/>
          <p:cNvSpPr>
            <a:spLocks noChangeShapeType="1"/>
          </p:cNvSpPr>
          <p:nvPr/>
        </p:nvSpPr>
        <p:spPr bwMode="auto">
          <a:xfrm flipV="1">
            <a:off x="4953000" y="3352800"/>
            <a:ext cx="533400" cy="2667000"/>
          </a:xfrm>
          <a:prstGeom prst="line">
            <a:avLst/>
          </a:prstGeom>
          <a:noFill/>
          <a:ln w="9525">
            <a:solidFill>
              <a:schemeClr val="tx1"/>
            </a:solidFill>
            <a:round/>
            <a:headEnd/>
            <a:tailEnd type="triangle" w="med" len="med"/>
          </a:ln>
        </p:spPr>
        <p:txBody>
          <a:bodyPr/>
          <a:lstStyle/>
          <a:p>
            <a:endParaRPr lang="en-US"/>
          </a:p>
        </p:txBody>
      </p:sp>
      <p:sp>
        <p:nvSpPr>
          <p:cNvPr id="23567" name="Text Box 17"/>
          <p:cNvSpPr txBox="1">
            <a:spLocks noChangeArrowheads="1"/>
          </p:cNvSpPr>
          <p:nvPr/>
        </p:nvSpPr>
        <p:spPr bwMode="auto">
          <a:xfrm>
            <a:off x="2406650" y="6491288"/>
            <a:ext cx="6737350" cy="366712"/>
          </a:xfrm>
          <a:prstGeom prst="rect">
            <a:avLst/>
          </a:prstGeom>
          <a:noFill/>
          <a:ln w="9525">
            <a:noFill/>
            <a:miter lim="800000"/>
            <a:headEnd/>
            <a:tailEnd/>
          </a:ln>
        </p:spPr>
        <p:txBody>
          <a:bodyPr wrap="none">
            <a:spAutoFit/>
          </a:bodyPr>
          <a:lstStyle/>
          <a:p>
            <a:r>
              <a:rPr lang="en-US"/>
              <a:t>N.B. Always read the legend!!! (blue is not always ‘singe  phase’)</a:t>
            </a:r>
          </a:p>
        </p:txBody>
      </p:sp>
      <p:sp>
        <p:nvSpPr>
          <p:cNvPr id="23568" name="TextBox 17"/>
          <p:cNvSpPr txBox="1">
            <a:spLocks noChangeArrowheads="1"/>
          </p:cNvSpPr>
          <p:nvPr/>
        </p:nvSpPr>
        <p:spPr bwMode="auto">
          <a:xfrm>
            <a:off x="7543800" y="5638800"/>
            <a:ext cx="633413" cy="369888"/>
          </a:xfrm>
          <a:prstGeom prst="rect">
            <a:avLst/>
          </a:prstGeom>
          <a:noFill/>
          <a:ln w="9525">
            <a:noFill/>
            <a:miter lim="800000"/>
            <a:headEnd/>
            <a:tailEnd/>
          </a:ln>
        </p:spPr>
        <p:txBody>
          <a:bodyPr wrap="none">
            <a:spAutoFit/>
          </a:bodyPr>
          <a:lstStyle/>
          <a:p>
            <a:r>
              <a:rPr lang="en-GB"/>
              <a:t>(fcc)</a:t>
            </a:r>
          </a:p>
        </p:txBody>
      </p:sp>
      <p:sp>
        <p:nvSpPr>
          <p:cNvPr id="23569" name="TextBox 18"/>
          <p:cNvSpPr txBox="1">
            <a:spLocks noChangeArrowheads="1"/>
          </p:cNvSpPr>
          <p:nvPr/>
        </p:nvSpPr>
        <p:spPr bwMode="auto">
          <a:xfrm>
            <a:off x="1447800" y="5410200"/>
            <a:ext cx="633413" cy="369888"/>
          </a:xfrm>
          <a:prstGeom prst="rect">
            <a:avLst/>
          </a:prstGeom>
          <a:noFill/>
          <a:ln w="9525">
            <a:noFill/>
            <a:miter lim="800000"/>
            <a:headEnd/>
            <a:tailEnd/>
          </a:ln>
        </p:spPr>
        <p:txBody>
          <a:bodyPr wrap="none">
            <a:spAutoFit/>
          </a:bodyPr>
          <a:lstStyle/>
          <a:p>
            <a:r>
              <a:rPr lang="en-GB"/>
              <a:t>(fcc)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1466850"/>
          </a:xfrm>
          <a:prstGeom prst="rect">
            <a:avLst/>
          </a:prstGeom>
          <a:noFill/>
          <a:ln w="9525">
            <a:noFill/>
            <a:miter lim="800000"/>
            <a:headEnd/>
            <a:tailEnd/>
          </a:ln>
        </p:spPr>
        <p:txBody>
          <a:bodyPr>
            <a:spAutoFit/>
          </a:bodyPr>
          <a:lstStyle/>
          <a:p>
            <a:pPr>
              <a:spcBef>
                <a:spcPct val="50000"/>
              </a:spcBef>
            </a:pPr>
            <a:r>
              <a:rPr lang="en-US"/>
              <a:t>An </a:t>
            </a:r>
            <a:r>
              <a:rPr lang="en-US" i="1"/>
              <a:t>intermediate</a:t>
            </a:r>
            <a:r>
              <a:rPr lang="en-US"/>
              <a:t> phase is a mixture that has different structure to that of either component</a:t>
            </a:r>
          </a:p>
          <a:p>
            <a:pPr>
              <a:spcBef>
                <a:spcPct val="50000"/>
              </a:spcBef>
            </a:pPr>
            <a:r>
              <a:rPr lang="en-US"/>
              <a:t>Range of stability depends on structure and type of bonding (Ionic, metallic, covalent…)</a:t>
            </a:r>
          </a:p>
          <a:p>
            <a:pPr>
              <a:spcBef>
                <a:spcPct val="50000"/>
              </a:spcBef>
            </a:pPr>
            <a:r>
              <a:rPr lang="en-US" i="1"/>
              <a:t>Intermetallic</a:t>
            </a:r>
            <a:r>
              <a:rPr lang="en-US"/>
              <a:t> phases are intermediate phase of integer stoichiometry e.g. Ni</a:t>
            </a:r>
            <a:r>
              <a:rPr lang="en-US" baseline="-25000"/>
              <a:t>3</a:t>
            </a:r>
            <a:r>
              <a:rPr lang="en-US"/>
              <a:t>Al</a:t>
            </a:r>
          </a:p>
        </p:txBody>
      </p:sp>
      <p:grpSp>
        <p:nvGrpSpPr>
          <p:cNvPr id="2" name="Group 6"/>
          <p:cNvGrpSpPr>
            <a:grpSpLocks/>
          </p:cNvGrpSpPr>
          <p:nvPr/>
        </p:nvGrpSpPr>
        <p:grpSpPr bwMode="auto">
          <a:xfrm>
            <a:off x="685800" y="2133600"/>
            <a:ext cx="7605713" cy="4114800"/>
            <a:chOff x="528" y="1728"/>
            <a:chExt cx="4791" cy="2592"/>
          </a:xfrm>
        </p:grpSpPr>
        <p:pic>
          <p:nvPicPr>
            <p:cNvPr id="24580" name="Picture 3"/>
            <p:cNvPicPr>
              <a:picLocks noChangeAspect="1" noChangeArrowheads="1"/>
            </p:cNvPicPr>
            <p:nvPr/>
          </p:nvPicPr>
          <p:blipFill>
            <a:blip r:embed="rId3" cstate="print"/>
            <a:srcRect/>
            <a:stretch>
              <a:fillRect/>
            </a:stretch>
          </p:blipFill>
          <p:spPr bwMode="auto">
            <a:xfrm>
              <a:off x="528" y="1728"/>
              <a:ext cx="4791" cy="2296"/>
            </a:xfrm>
            <a:prstGeom prst="rect">
              <a:avLst/>
            </a:prstGeom>
            <a:noFill/>
            <a:ln w="9525">
              <a:noFill/>
              <a:miter lim="800000"/>
              <a:headEnd/>
              <a:tailEnd/>
            </a:ln>
          </p:spPr>
        </p:pic>
        <p:sp>
          <p:nvSpPr>
            <p:cNvPr id="24581" name="Text Box 4"/>
            <p:cNvSpPr txBox="1">
              <a:spLocks noChangeArrowheads="1"/>
            </p:cNvSpPr>
            <p:nvPr/>
          </p:nvSpPr>
          <p:spPr bwMode="auto">
            <a:xfrm>
              <a:off x="960" y="4089"/>
              <a:ext cx="1508" cy="231"/>
            </a:xfrm>
            <a:prstGeom prst="rect">
              <a:avLst/>
            </a:prstGeom>
            <a:noFill/>
            <a:ln w="9525">
              <a:noFill/>
              <a:miter lim="800000"/>
              <a:headEnd/>
              <a:tailEnd/>
            </a:ln>
          </p:spPr>
          <p:txBody>
            <a:bodyPr wrap="none">
              <a:spAutoFit/>
            </a:bodyPr>
            <a:lstStyle/>
            <a:p>
              <a:r>
                <a:rPr lang="en-US"/>
                <a:t>Narrow stability range</a:t>
              </a:r>
            </a:p>
          </p:txBody>
        </p:sp>
        <p:sp>
          <p:nvSpPr>
            <p:cNvPr id="24582" name="Text Box 5"/>
            <p:cNvSpPr txBox="1">
              <a:spLocks noChangeArrowheads="1"/>
            </p:cNvSpPr>
            <p:nvPr/>
          </p:nvSpPr>
          <p:spPr bwMode="auto">
            <a:xfrm>
              <a:off x="3360" y="4089"/>
              <a:ext cx="1412" cy="231"/>
            </a:xfrm>
            <a:prstGeom prst="rect">
              <a:avLst/>
            </a:prstGeom>
            <a:noFill/>
            <a:ln w="9525">
              <a:noFill/>
              <a:miter lim="800000"/>
              <a:headEnd/>
              <a:tailEnd/>
            </a:ln>
          </p:spPr>
          <p:txBody>
            <a:bodyPr wrap="none">
              <a:spAutoFit/>
            </a:bodyPr>
            <a:lstStyle/>
            <a:p>
              <a:r>
                <a:rPr lang="en-US"/>
                <a:t>broad stability range</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1490663" y="1676400"/>
            <a:ext cx="6162675" cy="3505200"/>
          </a:xfrm>
          <a:prstGeom prst="rect">
            <a:avLst/>
          </a:prstGeom>
          <a:noFill/>
          <a:ln w="9525">
            <a:noFill/>
            <a:miter lim="800000"/>
            <a:headEnd/>
            <a:tailEnd/>
          </a:ln>
        </p:spPr>
      </p:pic>
      <p:sp>
        <p:nvSpPr>
          <p:cNvPr id="25603" name="Rectangle 3"/>
          <p:cNvSpPr>
            <a:spLocks noChangeArrowheads="1"/>
          </p:cNvSpPr>
          <p:nvPr/>
        </p:nvSpPr>
        <p:spPr bwMode="auto">
          <a:xfrm>
            <a:off x="0" y="0"/>
            <a:ext cx="4428135" cy="400110"/>
          </a:xfrm>
          <a:prstGeom prst="rect">
            <a:avLst/>
          </a:prstGeom>
          <a:noFill/>
          <a:ln w="9525">
            <a:noFill/>
            <a:miter lim="800000"/>
            <a:headEnd/>
            <a:tailEnd/>
          </a:ln>
        </p:spPr>
        <p:txBody>
          <a:bodyPr wrap="none">
            <a:spAutoFit/>
          </a:bodyPr>
          <a:lstStyle/>
          <a:p>
            <a:pPr marL="342900" indent="-342900">
              <a:spcBef>
                <a:spcPct val="25000"/>
              </a:spcBef>
            </a:pPr>
            <a:r>
              <a:rPr lang="en-US" sz="2000" u="sng" dirty="0"/>
              <a:t>Binary phase diagrams</a:t>
            </a:r>
            <a:r>
              <a:rPr lang="en-US" sz="2000" dirty="0"/>
              <a:t> :  Ordered phases</a:t>
            </a:r>
            <a:endParaRPr lang="en-US" sz="2000" u="sng" dirty="0"/>
          </a:p>
        </p:txBody>
      </p:sp>
      <p:sp>
        <p:nvSpPr>
          <p:cNvPr id="25604" name="Text Box 5"/>
          <p:cNvSpPr txBox="1">
            <a:spLocks noChangeArrowheads="1"/>
          </p:cNvSpPr>
          <p:nvPr/>
        </p:nvSpPr>
        <p:spPr bwMode="auto">
          <a:xfrm>
            <a:off x="7315200" y="228600"/>
            <a:ext cx="1524000" cy="466725"/>
          </a:xfrm>
          <a:prstGeom prst="rect">
            <a:avLst/>
          </a:prstGeom>
          <a:noFill/>
          <a:ln w="9525">
            <a:solidFill>
              <a:schemeClr val="tx1"/>
            </a:solidFill>
            <a:miter lim="800000"/>
            <a:headEnd/>
            <a:tailEnd/>
          </a:ln>
        </p:spPr>
        <p:txBody>
          <a:bodyPr>
            <a:spAutoFit/>
          </a:bodyPr>
          <a:lstStyle/>
          <a:p>
            <a:pPr>
              <a:spcBef>
                <a:spcPct val="50000"/>
              </a:spcBef>
            </a:pPr>
            <a:r>
              <a:rPr lang="en-US" sz="2400">
                <a:sym typeface="Symbol" pitchFamily="18" charset="2"/>
              </a:rPr>
              <a:t></a:t>
            </a:r>
            <a:r>
              <a:rPr lang="en-US" sz="2400" i="1">
                <a:sym typeface="Symbol" pitchFamily="18" charset="2"/>
              </a:rPr>
              <a:t>H</a:t>
            </a:r>
            <a:r>
              <a:rPr lang="en-US" sz="2400" baseline="-25000">
                <a:sym typeface="Symbol" pitchFamily="18" charset="2"/>
              </a:rPr>
              <a:t>MIX</a:t>
            </a:r>
            <a:r>
              <a:rPr lang="en-US" sz="2400">
                <a:sym typeface="Symbol" pitchFamily="18" charset="2"/>
              </a:rPr>
              <a:t> &lt; 0</a:t>
            </a:r>
          </a:p>
        </p:txBody>
      </p:sp>
      <p:sp>
        <p:nvSpPr>
          <p:cNvPr id="25605" name="Text Box 6"/>
          <p:cNvSpPr txBox="1">
            <a:spLocks noChangeArrowheads="1"/>
          </p:cNvSpPr>
          <p:nvPr/>
        </p:nvSpPr>
        <p:spPr bwMode="auto">
          <a:xfrm>
            <a:off x="7080250" y="838200"/>
            <a:ext cx="2063750" cy="366713"/>
          </a:xfrm>
          <a:prstGeom prst="rect">
            <a:avLst/>
          </a:prstGeom>
          <a:noFill/>
          <a:ln w="9525">
            <a:noFill/>
            <a:miter lim="800000"/>
            <a:headEnd/>
            <a:tailEnd/>
          </a:ln>
        </p:spPr>
        <p:txBody>
          <a:bodyPr wrap="none">
            <a:spAutoFit/>
          </a:bodyPr>
          <a:lstStyle/>
          <a:p>
            <a:r>
              <a:rPr lang="en-US" i="1"/>
              <a:t>i.e. A and B attract</a:t>
            </a:r>
          </a:p>
        </p:txBody>
      </p:sp>
      <p:sp>
        <p:nvSpPr>
          <p:cNvPr id="25606" name="Text Box 7"/>
          <p:cNvSpPr txBox="1">
            <a:spLocks noChangeArrowheads="1"/>
          </p:cNvSpPr>
          <p:nvPr/>
        </p:nvSpPr>
        <p:spPr bwMode="auto">
          <a:xfrm>
            <a:off x="2057400" y="5334000"/>
            <a:ext cx="1771650" cy="366713"/>
          </a:xfrm>
          <a:prstGeom prst="rect">
            <a:avLst/>
          </a:prstGeom>
          <a:noFill/>
          <a:ln w="9525">
            <a:noFill/>
            <a:miter lim="800000"/>
            <a:headEnd/>
            <a:tailEnd/>
          </a:ln>
        </p:spPr>
        <p:txBody>
          <a:bodyPr wrap="none">
            <a:spAutoFit/>
          </a:bodyPr>
          <a:lstStyle/>
          <a:p>
            <a:r>
              <a:rPr lang="en-US"/>
              <a:t>Weak attraction</a:t>
            </a:r>
          </a:p>
        </p:txBody>
      </p:sp>
      <p:sp>
        <p:nvSpPr>
          <p:cNvPr id="25607" name="Text Box 8"/>
          <p:cNvSpPr txBox="1">
            <a:spLocks noChangeArrowheads="1"/>
          </p:cNvSpPr>
          <p:nvPr/>
        </p:nvSpPr>
        <p:spPr bwMode="auto">
          <a:xfrm>
            <a:off x="5105400" y="5334000"/>
            <a:ext cx="1860550" cy="366713"/>
          </a:xfrm>
          <a:prstGeom prst="rect">
            <a:avLst/>
          </a:prstGeom>
          <a:noFill/>
          <a:ln w="9525">
            <a:noFill/>
            <a:miter lim="800000"/>
            <a:headEnd/>
            <a:tailEnd/>
          </a:ln>
        </p:spPr>
        <p:txBody>
          <a:bodyPr wrap="none">
            <a:spAutoFit/>
          </a:bodyPr>
          <a:lstStyle/>
          <a:p>
            <a:r>
              <a:rPr lang="en-US"/>
              <a:t>Strong attraction</a:t>
            </a:r>
          </a:p>
        </p:txBody>
      </p:sp>
      <p:sp>
        <p:nvSpPr>
          <p:cNvPr id="25608" name="Text Box 9"/>
          <p:cNvSpPr txBox="1">
            <a:spLocks noChangeArrowheads="1"/>
          </p:cNvSpPr>
          <p:nvPr/>
        </p:nvSpPr>
        <p:spPr bwMode="auto">
          <a:xfrm>
            <a:off x="4784725" y="5748338"/>
            <a:ext cx="4297363" cy="366712"/>
          </a:xfrm>
          <a:prstGeom prst="rect">
            <a:avLst/>
          </a:prstGeom>
          <a:noFill/>
          <a:ln w="9525">
            <a:noFill/>
            <a:miter lim="800000"/>
            <a:headEnd/>
            <a:tailEnd/>
          </a:ln>
        </p:spPr>
        <p:txBody>
          <a:bodyPr wrap="none">
            <a:spAutoFit/>
          </a:bodyPr>
          <a:lstStyle/>
          <a:p>
            <a:r>
              <a:rPr lang="en-US"/>
              <a:t>Ordered </a:t>
            </a:r>
            <a:r>
              <a:rPr lang="en-US">
                <a:sym typeface="Symbol" pitchFamily="18" charset="2"/>
              </a:rPr>
              <a:t> phase extends to liquid phase</a:t>
            </a:r>
          </a:p>
        </p:txBody>
      </p:sp>
      <p:sp>
        <p:nvSpPr>
          <p:cNvPr id="25609" name="Text Box 11"/>
          <p:cNvSpPr txBox="1">
            <a:spLocks noChangeArrowheads="1"/>
          </p:cNvSpPr>
          <p:nvPr/>
        </p:nvSpPr>
        <p:spPr bwMode="auto">
          <a:xfrm>
            <a:off x="2041525" y="3236913"/>
            <a:ext cx="1593850" cy="366712"/>
          </a:xfrm>
          <a:prstGeom prst="rect">
            <a:avLst/>
          </a:prstGeom>
          <a:noFill/>
          <a:ln w="9525">
            <a:noFill/>
            <a:miter lim="800000"/>
            <a:headEnd/>
            <a:tailEnd/>
          </a:ln>
        </p:spPr>
        <p:txBody>
          <a:bodyPr wrap="none">
            <a:spAutoFit/>
          </a:bodyPr>
          <a:lstStyle/>
          <a:p>
            <a:r>
              <a:rPr lang="en-US"/>
              <a:t>1 phase, solid</a:t>
            </a:r>
          </a:p>
        </p:txBody>
      </p:sp>
      <p:sp>
        <p:nvSpPr>
          <p:cNvPr id="25610" name="Text Box 12"/>
          <p:cNvSpPr txBox="1">
            <a:spLocks noChangeArrowheads="1"/>
          </p:cNvSpPr>
          <p:nvPr/>
        </p:nvSpPr>
        <p:spPr bwMode="auto">
          <a:xfrm>
            <a:off x="1981200" y="5715000"/>
            <a:ext cx="1916113" cy="366713"/>
          </a:xfrm>
          <a:prstGeom prst="rect">
            <a:avLst/>
          </a:prstGeom>
          <a:noFill/>
          <a:ln w="9525">
            <a:noFill/>
            <a:miter lim="800000"/>
            <a:headEnd/>
            <a:tailEnd/>
          </a:ln>
        </p:spPr>
        <p:txBody>
          <a:bodyPr wrap="none">
            <a:spAutoFit/>
          </a:bodyPr>
          <a:lstStyle/>
          <a:p>
            <a:r>
              <a:rPr lang="en-US"/>
              <a:t>Ordered phase </a:t>
            </a:r>
            <a:r>
              <a:rPr lang="en-US">
                <a:sym typeface="Symbol" pitchFamily="18" charset="2"/>
              </a:rPr>
              <a:t></a:t>
            </a:r>
          </a:p>
        </p:txBody>
      </p:sp>
      <p:sp>
        <p:nvSpPr>
          <p:cNvPr id="25611" name="Text Box 13"/>
          <p:cNvSpPr txBox="1">
            <a:spLocks noChangeArrowheads="1"/>
          </p:cNvSpPr>
          <p:nvPr/>
        </p:nvSpPr>
        <p:spPr bwMode="auto">
          <a:xfrm>
            <a:off x="1066800" y="609600"/>
            <a:ext cx="4946650" cy="366713"/>
          </a:xfrm>
          <a:prstGeom prst="rect">
            <a:avLst/>
          </a:prstGeom>
          <a:noFill/>
          <a:ln w="9525">
            <a:noFill/>
            <a:miter lim="800000"/>
            <a:headEnd/>
            <a:tailEnd/>
          </a:ln>
        </p:spPr>
        <p:txBody>
          <a:bodyPr wrap="none">
            <a:spAutoFit/>
          </a:bodyPr>
          <a:lstStyle/>
          <a:p>
            <a:r>
              <a:rPr lang="en-US"/>
              <a:t>Peak in liquidus line : attraction between atoms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5261248" cy="400110"/>
          </a:xfrm>
          <a:prstGeom prst="rect">
            <a:avLst/>
          </a:prstGeom>
          <a:noFill/>
          <a:ln w="9525">
            <a:noFill/>
            <a:miter lim="800000"/>
            <a:headEnd/>
            <a:tailEnd/>
          </a:ln>
        </p:spPr>
        <p:txBody>
          <a:bodyPr wrap="none">
            <a:spAutoFit/>
          </a:bodyPr>
          <a:lstStyle/>
          <a:p>
            <a:pPr marL="342900" indent="-342900">
              <a:spcBef>
                <a:spcPct val="25000"/>
              </a:spcBef>
            </a:pPr>
            <a:r>
              <a:rPr lang="en-US" sz="2000" u="sng" dirty="0"/>
              <a:t>Binary phase diagrams</a:t>
            </a:r>
            <a:r>
              <a:rPr lang="en-US" sz="2000" dirty="0"/>
              <a:t> :  Simple Eutectic systems</a:t>
            </a:r>
            <a:endParaRPr lang="en-US" sz="2000" u="sng" dirty="0"/>
          </a:p>
        </p:txBody>
      </p:sp>
      <p:pic>
        <p:nvPicPr>
          <p:cNvPr id="26627" name="Picture 4"/>
          <p:cNvPicPr>
            <a:picLocks noChangeAspect="1" noChangeArrowheads="1"/>
          </p:cNvPicPr>
          <p:nvPr/>
        </p:nvPicPr>
        <p:blipFill>
          <a:blip r:embed="rId3" cstate="print"/>
          <a:srcRect/>
          <a:stretch>
            <a:fillRect/>
          </a:stretch>
        </p:blipFill>
        <p:spPr bwMode="auto">
          <a:xfrm>
            <a:off x="914400" y="990600"/>
            <a:ext cx="6991350" cy="4619625"/>
          </a:xfrm>
          <a:prstGeom prst="rect">
            <a:avLst/>
          </a:prstGeom>
          <a:noFill/>
          <a:ln w="9525">
            <a:noFill/>
            <a:miter lim="800000"/>
            <a:headEnd/>
            <a:tailEnd/>
          </a:ln>
        </p:spPr>
      </p:pic>
      <p:sp>
        <p:nvSpPr>
          <p:cNvPr id="26628" name="Text Box 5"/>
          <p:cNvSpPr txBox="1">
            <a:spLocks noChangeArrowheads="1"/>
          </p:cNvSpPr>
          <p:nvPr/>
        </p:nvSpPr>
        <p:spPr bwMode="auto">
          <a:xfrm>
            <a:off x="0" y="457200"/>
            <a:ext cx="9144000" cy="366713"/>
          </a:xfrm>
          <a:prstGeom prst="rect">
            <a:avLst/>
          </a:prstGeom>
          <a:noFill/>
          <a:ln w="9525">
            <a:noFill/>
            <a:miter lim="800000"/>
            <a:headEnd/>
            <a:tailEnd/>
          </a:ln>
        </p:spPr>
        <p:txBody>
          <a:bodyPr>
            <a:spAutoFit/>
          </a:bodyPr>
          <a:lstStyle/>
          <a:p>
            <a:pPr>
              <a:spcBef>
                <a:spcPct val="50000"/>
              </a:spcBef>
            </a:pPr>
            <a:r>
              <a:rPr lang="en-US">
                <a:sym typeface="Symbol" pitchFamily="18" charset="2"/>
              </a:rPr>
              <a:t></a:t>
            </a:r>
            <a:r>
              <a:rPr lang="en-US" i="1">
                <a:sym typeface="Symbol" pitchFamily="18" charset="2"/>
              </a:rPr>
              <a:t>H</a:t>
            </a:r>
            <a:r>
              <a:rPr lang="en-US" baseline="-25000">
                <a:sym typeface="Symbol" pitchFamily="18" charset="2"/>
              </a:rPr>
              <a:t>MIX </a:t>
            </a:r>
            <a:r>
              <a:rPr lang="en-US">
                <a:sym typeface="StarMath" pitchFamily="2" charset="2"/>
              </a:rPr>
              <a:t></a:t>
            </a:r>
            <a:r>
              <a:rPr lang="en-US">
                <a:sym typeface="Symbol" pitchFamily="18" charset="2"/>
              </a:rPr>
              <a:t> 0 ; A and B have different crystal structures; </a:t>
            </a:r>
          </a:p>
        </p:txBody>
      </p:sp>
      <p:sp>
        <p:nvSpPr>
          <p:cNvPr id="26629" name="Text Box 6"/>
          <p:cNvSpPr txBox="1">
            <a:spLocks noChangeArrowheads="1"/>
          </p:cNvSpPr>
          <p:nvPr/>
        </p:nvSpPr>
        <p:spPr bwMode="auto">
          <a:xfrm>
            <a:off x="0" y="6078538"/>
            <a:ext cx="6705600" cy="779462"/>
          </a:xfrm>
          <a:prstGeom prst="rect">
            <a:avLst/>
          </a:prstGeom>
          <a:noFill/>
          <a:ln w="9525">
            <a:noFill/>
            <a:miter lim="800000"/>
            <a:headEnd/>
            <a:tailEnd/>
          </a:ln>
        </p:spPr>
        <p:txBody>
          <a:bodyPr>
            <a:spAutoFit/>
          </a:bodyPr>
          <a:lstStyle/>
          <a:p>
            <a:pPr>
              <a:spcBef>
                <a:spcPct val="50000"/>
              </a:spcBef>
            </a:pPr>
            <a:r>
              <a:rPr lang="en-US">
                <a:sym typeface="Symbol" pitchFamily="18" charset="2"/>
              </a:rPr>
              <a:t> Phase is A with B dissolved (crystal structure A)</a:t>
            </a:r>
          </a:p>
          <a:p>
            <a:pPr>
              <a:spcBef>
                <a:spcPct val="50000"/>
              </a:spcBef>
            </a:pPr>
            <a:r>
              <a:rPr lang="en-US">
                <a:sym typeface="Symbol" pitchFamily="18" charset="2"/>
              </a:rPr>
              <a:t> Phase is B with A dissolved (crystal structure B)</a:t>
            </a:r>
          </a:p>
        </p:txBody>
      </p:sp>
      <p:grpSp>
        <p:nvGrpSpPr>
          <p:cNvPr id="2" name="Group 12"/>
          <p:cNvGrpSpPr>
            <a:grpSpLocks/>
          </p:cNvGrpSpPr>
          <p:nvPr/>
        </p:nvGrpSpPr>
        <p:grpSpPr bwMode="auto">
          <a:xfrm>
            <a:off x="3614738" y="3538538"/>
            <a:ext cx="4452937" cy="2446337"/>
            <a:chOff x="2277" y="2229"/>
            <a:chExt cx="2805" cy="1541"/>
          </a:xfrm>
        </p:grpSpPr>
        <p:sp>
          <p:nvSpPr>
            <p:cNvPr id="26639" name="Text Box 7"/>
            <p:cNvSpPr txBox="1">
              <a:spLocks noChangeArrowheads="1"/>
            </p:cNvSpPr>
            <p:nvPr/>
          </p:nvSpPr>
          <p:spPr bwMode="auto">
            <a:xfrm>
              <a:off x="4128" y="3408"/>
              <a:ext cx="954" cy="237"/>
            </a:xfrm>
            <a:prstGeom prst="rect">
              <a:avLst/>
            </a:prstGeom>
            <a:noFill/>
            <a:ln w="9525">
              <a:solidFill>
                <a:srgbClr val="FF0000"/>
              </a:solidFill>
              <a:miter lim="800000"/>
              <a:headEnd/>
              <a:tailEnd/>
            </a:ln>
          </p:spPr>
          <p:txBody>
            <a:bodyPr wrap="none">
              <a:spAutoFit/>
            </a:bodyPr>
            <a:lstStyle/>
            <a:p>
              <a:r>
                <a:rPr lang="en-US">
                  <a:solidFill>
                    <a:srgbClr val="FF0000"/>
                  </a:solidFill>
                </a:rPr>
                <a:t>Single phase</a:t>
              </a:r>
            </a:p>
          </p:txBody>
        </p:sp>
        <p:sp>
          <p:nvSpPr>
            <p:cNvPr id="26640" name="Freeform 8"/>
            <p:cNvSpPr>
              <a:spLocks/>
            </p:cNvSpPr>
            <p:nvPr/>
          </p:nvSpPr>
          <p:spPr bwMode="auto">
            <a:xfrm>
              <a:off x="2277" y="3099"/>
              <a:ext cx="1803" cy="671"/>
            </a:xfrm>
            <a:custGeom>
              <a:avLst/>
              <a:gdLst>
                <a:gd name="T0" fmla="*/ 1803 w 1803"/>
                <a:gd name="T1" fmla="*/ 405 h 671"/>
                <a:gd name="T2" fmla="*/ 768 w 1803"/>
                <a:gd name="T3" fmla="*/ 604 h 671"/>
                <a:gd name="T4" fmla="*/ 0 w 1803"/>
                <a:gd name="T5" fmla="*/ 0 h 671"/>
                <a:gd name="T6" fmla="*/ 0 60000 65536"/>
                <a:gd name="T7" fmla="*/ 0 60000 65536"/>
                <a:gd name="T8" fmla="*/ 0 60000 65536"/>
                <a:gd name="T9" fmla="*/ 0 w 1803"/>
                <a:gd name="T10" fmla="*/ 0 h 671"/>
                <a:gd name="T11" fmla="*/ 1803 w 1803"/>
                <a:gd name="T12" fmla="*/ 671 h 671"/>
              </a:gdLst>
              <a:ahLst/>
              <a:cxnLst>
                <a:cxn ang="T6">
                  <a:pos x="T0" y="T1"/>
                </a:cxn>
                <a:cxn ang="T7">
                  <a:pos x="T2" y="T3"/>
                </a:cxn>
                <a:cxn ang="T8">
                  <a:pos x="T4" y="T5"/>
                </a:cxn>
              </a:cxnLst>
              <a:rect l="T9" t="T10" r="T11" b="T12"/>
              <a:pathLst>
                <a:path w="1803" h="671">
                  <a:moveTo>
                    <a:pt x="1803" y="405"/>
                  </a:moveTo>
                  <a:cubicBezTo>
                    <a:pt x="1631" y="438"/>
                    <a:pt x="1069" y="671"/>
                    <a:pt x="768" y="604"/>
                  </a:cubicBezTo>
                  <a:cubicBezTo>
                    <a:pt x="472" y="556"/>
                    <a:pt x="160" y="126"/>
                    <a:pt x="0" y="0"/>
                  </a:cubicBezTo>
                </a:path>
              </a:pathLst>
            </a:custGeom>
            <a:noFill/>
            <a:ln w="9525">
              <a:solidFill>
                <a:srgbClr val="FF0000"/>
              </a:solidFill>
              <a:round/>
              <a:headEnd/>
              <a:tailEnd type="triangle" w="med" len="med"/>
            </a:ln>
          </p:spPr>
          <p:txBody>
            <a:bodyPr/>
            <a:lstStyle/>
            <a:p>
              <a:endParaRPr lang="en-GB"/>
            </a:p>
          </p:txBody>
        </p:sp>
        <p:sp>
          <p:nvSpPr>
            <p:cNvPr id="26641" name="Freeform 9"/>
            <p:cNvSpPr>
              <a:spLocks/>
            </p:cNvSpPr>
            <p:nvPr/>
          </p:nvSpPr>
          <p:spPr bwMode="auto">
            <a:xfrm>
              <a:off x="3346" y="3264"/>
              <a:ext cx="732" cy="229"/>
            </a:xfrm>
            <a:custGeom>
              <a:avLst/>
              <a:gdLst>
                <a:gd name="T0" fmla="*/ 732 w 732"/>
                <a:gd name="T1" fmla="*/ 229 h 229"/>
                <a:gd name="T2" fmla="*/ 0 w 732"/>
                <a:gd name="T3" fmla="*/ 0 h 229"/>
                <a:gd name="T4" fmla="*/ 0 60000 65536"/>
                <a:gd name="T5" fmla="*/ 0 60000 65536"/>
                <a:gd name="T6" fmla="*/ 0 w 732"/>
                <a:gd name="T7" fmla="*/ 0 h 229"/>
                <a:gd name="T8" fmla="*/ 732 w 732"/>
                <a:gd name="T9" fmla="*/ 229 h 229"/>
              </a:gdLst>
              <a:ahLst/>
              <a:cxnLst>
                <a:cxn ang="T4">
                  <a:pos x="T0" y="T1"/>
                </a:cxn>
                <a:cxn ang="T5">
                  <a:pos x="T2" y="T3"/>
                </a:cxn>
              </a:cxnLst>
              <a:rect l="T6" t="T7" r="T8" b="T9"/>
              <a:pathLst>
                <a:path w="732" h="229">
                  <a:moveTo>
                    <a:pt x="732" y="229"/>
                  </a:moveTo>
                  <a:cubicBezTo>
                    <a:pt x="612" y="191"/>
                    <a:pt x="152" y="48"/>
                    <a:pt x="0" y="0"/>
                  </a:cubicBezTo>
                </a:path>
              </a:pathLst>
            </a:custGeom>
            <a:noFill/>
            <a:ln w="9525">
              <a:solidFill>
                <a:srgbClr val="FF0000"/>
              </a:solidFill>
              <a:round/>
              <a:headEnd/>
              <a:tailEnd type="triangle" w="med" len="med"/>
            </a:ln>
          </p:spPr>
          <p:txBody>
            <a:bodyPr/>
            <a:lstStyle/>
            <a:p>
              <a:endParaRPr lang="en-GB"/>
            </a:p>
          </p:txBody>
        </p:sp>
        <p:sp>
          <p:nvSpPr>
            <p:cNvPr id="26642" name="Freeform 11"/>
            <p:cNvSpPr>
              <a:spLocks/>
            </p:cNvSpPr>
            <p:nvPr/>
          </p:nvSpPr>
          <p:spPr bwMode="auto">
            <a:xfrm>
              <a:off x="3072" y="2229"/>
              <a:ext cx="1006" cy="1264"/>
            </a:xfrm>
            <a:custGeom>
              <a:avLst/>
              <a:gdLst>
                <a:gd name="T0" fmla="*/ 1006 w 1006"/>
                <a:gd name="T1" fmla="*/ 1264 h 1264"/>
                <a:gd name="T2" fmla="*/ 613 w 1006"/>
                <a:gd name="T3" fmla="*/ 48 h 1264"/>
                <a:gd name="T4" fmla="*/ 0 w 1006"/>
                <a:gd name="T5" fmla="*/ 102 h 1264"/>
                <a:gd name="T6" fmla="*/ 0 60000 65536"/>
                <a:gd name="T7" fmla="*/ 0 60000 65536"/>
                <a:gd name="T8" fmla="*/ 0 60000 65536"/>
                <a:gd name="T9" fmla="*/ 0 w 1006"/>
                <a:gd name="T10" fmla="*/ 0 h 1264"/>
                <a:gd name="T11" fmla="*/ 1006 w 1006"/>
                <a:gd name="T12" fmla="*/ 1264 h 1264"/>
              </a:gdLst>
              <a:ahLst/>
              <a:cxnLst>
                <a:cxn ang="T6">
                  <a:pos x="T0" y="T1"/>
                </a:cxn>
                <a:cxn ang="T7">
                  <a:pos x="T2" y="T3"/>
                </a:cxn>
                <a:cxn ang="T8">
                  <a:pos x="T4" y="T5"/>
                </a:cxn>
              </a:cxnLst>
              <a:rect l="T9" t="T10" r="T11" b="T12"/>
              <a:pathLst>
                <a:path w="1006" h="1264">
                  <a:moveTo>
                    <a:pt x="1006" y="1264"/>
                  </a:moveTo>
                  <a:cubicBezTo>
                    <a:pt x="940" y="1061"/>
                    <a:pt x="781" y="242"/>
                    <a:pt x="613" y="48"/>
                  </a:cubicBezTo>
                  <a:cubicBezTo>
                    <a:pt x="317" y="0"/>
                    <a:pt x="128" y="91"/>
                    <a:pt x="0" y="102"/>
                  </a:cubicBezTo>
                </a:path>
              </a:pathLst>
            </a:custGeom>
            <a:noFill/>
            <a:ln w="9525">
              <a:solidFill>
                <a:srgbClr val="FF0000"/>
              </a:solidFill>
              <a:round/>
              <a:headEnd/>
              <a:tailEnd type="triangle" w="med" len="med"/>
            </a:ln>
          </p:spPr>
          <p:txBody>
            <a:bodyPr/>
            <a:lstStyle/>
            <a:p>
              <a:endParaRPr lang="en-GB"/>
            </a:p>
          </p:txBody>
        </p:sp>
      </p:grpSp>
      <p:sp>
        <p:nvSpPr>
          <p:cNvPr id="26631" name="Text Box 13"/>
          <p:cNvSpPr txBox="1">
            <a:spLocks noChangeArrowheads="1"/>
          </p:cNvSpPr>
          <p:nvPr/>
        </p:nvSpPr>
        <p:spPr bwMode="auto">
          <a:xfrm>
            <a:off x="6629400" y="3886200"/>
            <a:ext cx="1311275" cy="376238"/>
          </a:xfrm>
          <a:prstGeom prst="rect">
            <a:avLst/>
          </a:prstGeom>
          <a:noFill/>
          <a:ln w="9525">
            <a:solidFill>
              <a:schemeClr val="accent2"/>
            </a:solidFill>
            <a:miter lim="800000"/>
            <a:headEnd/>
            <a:tailEnd/>
          </a:ln>
        </p:spPr>
        <p:txBody>
          <a:bodyPr wrap="none">
            <a:spAutoFit/>
          </a:bodyPr>
          <a:lstStyle/>
          <a:p>
            <a:r>
              <a:rPr lang="en-US">
                <a:solidFill>
                  <a:schemeClr val="accent2"/>
                </a:solidFill>
              </a:rPr>
              <a:t>Two phase</a:t>
            </a:r>
          </a:p>
        </p:txBody>
      </p:sp>
      <p:sp>
        <p:nvSpPr>
          <p:cNvPr id="26632" name="Freeform 15"/>
          <p:cNvSpPr>
            <a:spLocks/>
          </p:cNvSpPr>
          <p:nvPr/>
        </p:nvSpPr>
        <p:spPr bwMode="auto">
          <a:xfrm>
            <a:off x="4800600" y="4078288"/>
            <a:ext cx="1831975" cy="647700"/>
          </a:xfrm>
          <a:custGeom>
            <a:avLst/>
            <a:gdLst>
              <a:gd name="T0" fmla="*/ 1154 w 1154"/>
              <a:gd name="T1" fmla="*/ 0 h 408"/>
              <a:gd name="T2" fmla="*/ 697 w 1154"/>
              <a:gd name="T3" fmla="*/ 357 h 408"/>
              <a:gd name="T4" fmla="*/ 0 w 1154"/>
              <a:gd name="T5" fmla="*/ 408 h 408"/>
              <a:gd name="T6" fmla="*/ 0 60000 65536"/>
              <a:gd name="T7" fmla="*/ 0 60000 65536"/>
              <a:gd name="T8" fmla="*/ 0 60000 65536"/>
              <a:gd name="T9" fmla="*/ 0 w 1154"/>
              <a:gd name="T10" fmla="*/ 0 h 408"/>
              <a:gd name="T11" fmla="*/ 1154 w 1154"/>
              <a:gd name="T12" fmla="*/ 408 h 408"/>
            </a:gdLst>
            <a:ahLst/>
            <a:cxnLst>
              <a:cxn ang="T6">
                <a:pos x="T0" y="T1"/>
              </a:cxn>
              <a:cxn ang="T7">
                <a:pos x="T2" y="T3"/>
              </a:cxn>
              <a:cxn ang="T8">
                <a:pos x="T4" y="T5"/>
              </a:cxn>
            </a:cxnLst>
            <a:rect l="T9" t="T10" r="T11" b="T12"/>
            <a:pathLst>
              <a:path w="1154" h="408">
                <a:moveTo>
                  <a:pt x="1154" y="0"/>
                </a:moveTo>
                <a:cubicBezTo>
                  <a:pt x="1078" y="59"/>
                  <a:pt x="889" y="289"/>
                  <a:pt x="697" y="357"/>
                </a:cubicBezTo>
                <a:cubicBezTo>
                  <a:pt x="511" y="368"/>
                  <a:pt x="145" y="397"/>
                  <a:pt x="0" y="408"/>
                </a:cubicBezTo>
              </a:path>
            </a:pathLst>
          </a:custGeom>
          <a:noFill/>
          <a:ln w="9525">
            <a:solidFill>
              <a:schemeClr val="accent2"/>
            </a:solidFill>
            <a:round/>
            <a:headEnd/>
            <a:tailEnd type="triangle" w="med" len="med"/>
          </a:ln>
        </p:spPr>
        <p:txBody>
          <a:bodyPr/>
          <a:lstStyle/>
          <a:p>
            <a:endParaRPr lang="en-GB"/>
          </a:p>
        </p:txBody>
      </p:sp>
      <p:sp>
        <p:nvSpPr>
          <p:cNvPr id="26633" name="Freeform 16"/>
          <p:cNvSpPr>
            <a:spLocks/>
          </p:cNvSpPr>
          <p:nvPr/>
        </p:nvSpPr>
        <p:spPr bwMode="auto">
          <a:xfrm>
            <a:off x="4005263" y="3638550"/>
            <a:ext cx="2624137" cy="628650"/>
          </a:xfrm>
          <a:custGeom>
            <a:avLst/>
            <a:gdLst>
              <a:gd name="T0" fmla="*/ 1653 w 1653"/>
              <a:gd name="T1" fmla="*/ 268 h 396"/>
              <a:gd name="T2" fmla="*/ 960 w 1653"/>
              <a:gd name="T3" fmla="*/ 21 h 396"/>
              <a:gd name="T4" fmla="*/ 0 w 1653"/>
              <a:gd name="T5" fmla="*/ 396 h 396"/>
              <a:gd name="T6" fmla="*/ 0 60000 65536"/>
              <a:gd name="T7" fmla="*/ 0 60000 65536"/>
              <a:gd name="T8" fmla="*/ 0 60000 65536"/>
              <a:gd name="T9" fmla="*/ 0 w 1653"/>
              <a:gd name="T10" fmla="*/ 0 h 396"/>
              <a:gd name="T11" fmla="*/ 1653 w 1653"/>
              <a:gd name="T12" fmla="*/ 396 h 396"/>
            </a:gdLst>
            <a:ahLst/>
            <a:cxnLst>
              <a:cxn ang="T6">
                <a:pos x="T0" y="T1"/>
              </a:cxn>
              <a:cxn ang="T7">
                <a:pos x="T2" y="T3"/>
              </a:cxn>
              <a:cxn ang="T8">
                <a:pos x="T4" y="T5"/>
              </a:cxn>
            </a:cxnLst>
            <a:rect l="T9" t="T10" r="T11" b="T12"/>
            <a:pathLst>
              <a:path w="1653" h="396">
                <a:moveTo>
                  <a:pt x="1653" y="268"/>
                </a:moveTo>
                <a:cubicBezTo>
                  <a:pt x="1538" y="226"/>
                  <a:pt x="1235" y="0"/>
                  <a:pt x="960" y="21"/>
                </a:cubicBezTo>
                <a:cubicBezTo>
                  <a:pt x="774" y="32"/>
                  <a:pt x="200" y="318"/>
                  <a:pt x="0" y="396"/>
                </a:cubicBezTo>
              </a:path>
            </a:pathLst>
          </a:custGeom>
          <a:noFill/>
          <a:ln w="9525">
            <a:solidFill>
              <a:schemeClr val="accent2"/>
            </a:solidFill>
            <a:round/>
            <a:headEnd/>
            <a:tailEnd type="triangle" w="med" len="med"/>
          </a:ln>
        </p:spPr>
        <p:txBody>
          <a:bodyPr/>
          <a:lstStyle/>
          <a:p>
            <a:endParaRPr lang="en-GB"/>
          </a:p>
        </p:txBody>
      </p:sp>
      <p:sp>
        <p:nvSpPr>
          <p:cNvPr id="26634" name="Freeform 17"/>
          <p:cNvSpPr>
            <a:spLocks/>
          </p:cNvSpPr>
          <p:nvPr/>
        </p:nvSpPr>
        <p:spPr bwMode="auto">
          <a:xfrm>
            <a:off x="5245100" y="4057650"/>
            <a:ext cx="1384300" cy="125413"/>
          </a:xfrm>
          <a:custGeom>
            <a:avLst/>
            <a:gdLst>
              <a:gd name="T0" fmla="*/ 872 w 872"/>
              <a:gd name="T1" fmla="*/ 0 h 79"/>
              <a:gd name="T2" fmla="*/ 300 w 872"/>
              <a:gd name="T3" fmla="*/ 68 h 79"/>
              <a:gd name="T4" fmla="*/ 0 w 872"/>
              <a:gd name="T5" fmla="*/ 36 h 79"/>
              <a:gd name="T6" fmla="*/ 0 60000 65536"/>
              <a:gd name="T7" fmla="*/ 0 60000 65536"/>
              <a:gd name="T8" fmla="*/ 0 60000 65536"/>
              <a:gd name="T9" fmla="*/ 0 w 872"/>
              <a:gd name="T10" fmla="*/ 0 h 79"/>
              <a:gd name="T11" fmla="*/ 872 w 872"/>
              <a:gd name="T12" fmla="*/ 79 h 79"/>
            </a:gdLst>
            <a:ahLst/>
            <a:cxnLst>
              <a:cxn ang="T6">
                <a:pos x="T0" y="T1"/>
              </a:cxn>
              <a:cxn ang="T7">
                <a:pos x="T2" y="T3"/>
              </a:cxn>
              <a:cxn ang="T8">
                <a:pos x="T4" y="T5"/>
              </a:cxn>
            </a:cxnLst>
            <a:rect l="T9" t="T10" r="T11" b="T12"/>
            <a:pathLst>
              <a:path w="872" h="79">
                <a:moveTo>
                  <a:pt x="872" y="0"/>
                </a:moveTo>
                <a:cubicBezTo>
                  <a:pt x="777" y="11"/>
                  <a:pt x="445" y="62"/>
                  <a:pt x="300" y="68"/>
                </a:cubicBezTo>
                <a:cubicBezTo>
                  <a:pt x="114" y="79"/>
                  <a:pt x="62" y="43"/>
                  <a:pt x="0" y="36"/>
                </a:cubicBezTo>
              </a:path>
            </a:pathLst>
          </a:custGeom>
          <a:noFill/>
          <a:ln w="9525">
            <a:solidFill>
              <a:schemeClr val="accent2"/>
            </a:solidFill>
            <a:round/>
            <a:headEnd/>
            <a:tailEnd type="triangle" w="med" len="med"/>
          </a:ln>
        </p:spPr>
        <p:txBody>
          <a:bodyPr/>
          <a:lstStyle/>
          <a:p>
            <a:endParaRPr lang="en-GB"/>
          </a:p>
        </p:txBody>
      </p:sp>
      <p:grpSp>
        <p:nvGrpSpPr>
          <p:cNvPr id="3" name="Group 21"/>
          <p:cNvGrpSpPr>
            <a:grpSpLocks/>
          </p:cNvGrpSpPr>
          <p:nvPr/>
        </p:nvGrpSpPr>
        <p:grpSpPr bwMode="auto">
          <a:xfrm>
            <a:off x="2362200" y="4419600"/>
            <a:ext cx="2209800" cy="1595438"/>
            <a:chOff x="1488" y="2784"/>
            <a:chExt cx="1392" cy="1005"/>
          </a:xfrm>
        </p:grpSpPr>
        <p:sp>
          <p:nvSpPr>
            <p:cNvPr id="26636" name="Text Box 18"/>
            <p:cNvSpPr txBox="1">
              <a:spLocks noChangeArrowheads="1"/>
            </p:cNvSpPr>
            <p:nvPr/>
          </p:nvSpPr>
          <p:spPr bwMode="auto">
            <a:xfrm>
              <a:off x="1488" y="3552"/>
              <a:ext cx="986" cy="237"/>
            </a:xfrm>
            <a:prstGeom prst="rect">
              <a:avLst/>
            </a:prstGeom>
            <a:noFill/>
            <a:ln w="9525">
              <a:solidFill>
                <a:schemeClr val="folHlink"/>
              </a:solidFill>
              <a:miter lim="800000"/>
              <a:headEnd/>
              <a:tailEnd/>
            </a:ln>
          </p:spPr>
          <p:txBody>
            <a:bodyPr wrap="none">
              <a:spAutoFit/>
            </a:bodyPr>
            <a:lstStyle/>
            <a:p>
              <a:r>
                <a:rPr lang="en-US">
                  <a:solidFill>
                    <a:schemeClr val="folHlink"/>
                  </a:solidFill>
                </a:rPr>
                <a:t>Eutectic point</a:t>
              </a:r>
            </a:p>
          </p:txBody>
        </p:sp>
        <p:sp>
          <p:nvSpPr>
            <p:cNvPr id="26637" name="Freeform 19"/>
            <p:cNvSpPr>
              <a:spLocks/>
            </p:cNvSpPr>
            <p:nvPr/>
          </p:nvSpPr>
          <p:spPr bwMode="auto">
            <a:xfrm>
              <a:off x="2456" y="2936"/>
              <a:ext cx="360" cy="737"/>
            </a:xfrm>
            <a:custGeom>
              <a:avLst/>
              <a:gdLst>
                <a:gd name="T0" fmla="*/ 0 w 360"/>
                <a:gd name="T1" fmla="*/ 728 h 737"/>
                <a:gd name="T2" fmla="*/ 160 w 360"/>
                <a:gd name="T3" fmla="*/ 616 h 737"/>
                <a:gd name="T4" fmla="*/ 360 w 360"/>
                <a:gd name="T5" fmla="*/ 0 h 737"/>
                <a:gd name="T6" fmla="*/ 0 60000 65536"/>
                <a:gd name="T7" fmla="*/ 0 60000 65536"/>
                <a:gd name="T8" fmla="*/ 0 60000 65536"/>
                <a:gd name="T9" fmla="*/ 0 w 360"/>
                <a:gd name="T10" fmla="*/ 0 h 737"/>
                <a:gd name="T11" fmla="*/ 360 w 360"/>
                <a:gd name="T12" fmla="*/ 737 h 737"/>
              </a:gdLst>
              <a:ahLst/>
              <a:cxnLst>
                <a:cxn ang="T6">
                  <a:pos x="T0" y="T1"/>
                </a:cxn>
                <a:cxn ang="T7">
                  <a:pos x="T2" y="T3"/>
                </a:cxn>
                <a:cxn ang="T8">
                  <a:pos x="T4" y="T5"/>
                </a:cxn>
              </a:cxnLst>
              <a:rect l="T9" t="T10" r="T11" b="T12"/>
              <a:pathLst>
                <a:path w="360" h="737">
                  <a:moveTo>
                    <a:pt x="0" y="728"/>
                  </a:moveTo>
                  <a:cubicBezTo>
                    <a:pt x="10" y="708"/>
                    <a:pt x="100" y="737"/>
                    <a:pt x="160" y="616"/>
                  </a:cubicBezTo>
                  <a:cubicBezTo>
                    <a:pt x="220" y="495"/>
                    <a:pt x="318" y="128"/>
                    <a:pt x="360" y="0"/>
                  </a:cubicBezTo>
                </a:path>
              </a:pathLst>
            </a:custGeom>
            <a:noFill/>
            <a:ln w="9525">
              <a:solidFill>
                <a:schemeClr val="folHlink"/>
              </a:solidFill>
              <a:round/>
              <a:headEnd/>
              <a:tailEnd type="triangle" w="med" len="med"/>
            </a:ln>
          </p:spPr>
          <p:txBody>
            <a:bodyPr/>
            <a:lstStyle/>
            <a:p>
              <a:endParaRPr lang="en-GB"/>
            </a:p>
          </p:txBody>
        </p:sp>
        <p:sp>
          <p:nvSpPr>
            <p:cNvPr id="26638" name="Oval 20"/>
            <p:cNvSpPr>
              <a:spLocks noChangeArrowheads="1"/>
            </p:cNvSpPr>
            <p:nvPr/>
          </p:nvSpPr>
          <p:spPr bwMode="auto">
            <a:xfrm>
              <a:off x="2784" y="2784"/>
              <a:ext cx="96" cy="96"/>
            </a:xfrm>
            <a:prstGeom prst="ellipse">
              <a:avLst/>
            </a:prstGeom>
            <a:solidFill>
              <a:schemeClr val="folHlink"/>
            </a:solidFill>
            <a:ln w="9525">
              <a:solidFill>
                <a:schemeClr val="tx1"/>
              </a:solidFill>
              <a:round/>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DCIM\100LGDSC\CAM01435.jpg"/>
          <p:cNvPicPr>
            <a:picLocks noChangeAspect="1" noChangeArrowheads="1"/>
          </p:cNvPicPr>
          <p:nvPr/>
        </p:nvPicPr>
        <p:blipFill>
          <a:blip r:embed="rId2" cstate="print"/>
          <a:srcRect l="16667" t="11250"/>
          <a:stretch>
            <a:fillRect/>
          </a:stretch>
        </p:blipFill>
        <p:spPr bwMode="auto">
          <a:xfrm>
            <a:off x="2057400" y="838200"/>
            <a:ext cx="3810000" cy="5410200"/>
          </a:xfrm>
          <a:prstGeom prst="rect">
            <a:avLst/>
          </a:prstGeom>
          <a:noFill/>
        </p:spPr>
      </p:pic>
      <p:sp>
        <p:nvSpPr>
          <p:cNvPr id="3" name="TextBox 2"/>
          <p:cNvSpPr txBox="1"/>
          <p:nvPr/>
        </p:nvSpPr>
        <p:spPr>
          <a:xfrm>
            <a:off x="838200" y="304800"/>
            <a:ext cx="6716326" cy="369332"/>
          </a:xfrm>
          <a:prstGeom prst="rect">
            <a:avLst/>
          </a:prstGeom>
          <a:noFill/>
        </p:spPr>
        <p:txBody>
          <a:bodyPr wrap="none" rtlCol="0">
            <a:spAutoFit/>
          </a:bodyPr>
          <a:lstStyle/>
          <a:p>
            <a:r>
              <a:rPr lang="en-US" dirty="0" smtClean="0"/>
              <a:t>Construction of Phase Diagram from Free Energy vs. Composition Plot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smtClean="0"/>
              <a:t>Metastable</a:t>
            </a:r>
            <a:r>
              <a:rPr lang="en-US" dirty="0" smtClean="0"/>
              <a:t> Phase</a:t>
            </a:r>
            <a:endParaRPr lang="en-US" dirty="0"/>
          </a:p>
        </p:txBody>
      </p:sp>
      <p:pic>
        <p:nvPicPr>
          <p:cNvPr id="24578" name="Picture 2" descr="H:\DCIM\100LGDSC\CAM01434.jpg"/>
          <p:cNvPicPr>
            <a:picLocks noChangeAspect="1" noChangeArrowheads="1"/>
          </p:cNvPicPr>
          <p:nvPr/>
        </p:nvPicPr>
        <p:blipFill>
          <a:blip r:embed="rId2" cstate="print"/>
          <a:srcRect l="7813" t="29327" r="2083" b="20192"/>
          <a:stretch>
            <a:fillRect/>
          </a:stretch>
        </p:blipFill>
        <p:spPr bwMode="auto">
          <a:xfrm>
            <a:off x="1828800" y="1828800"/>
            <a:ext cx="6026331" cy="3657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Characterization of Slag</a:t>
            </a:r>
            <a:endParaRPr lang="en-US" dirty="0"/>
          </a:p>
        </p:txBody>
      </p:sp>
      <p:sp>
        <p:nvSpPr>
          <p:cNvPr id="3" name="Content Placeholder 2"/>
          <p:cNvSpPr>
            <a:spLocks noGrp="1"/>
          </p:cNvSpPr>
          <p:nvPr>
            <p:ph idx="1"/>
          </p:nvPr>
        </p:nvSpPr>
        <p:spPr>
          <a:xfrm>
            <a:off x="457200" y="1066800"/>
            <a:ext cx="8229600" cy="5029200"/>
          </a:xfrm>
        </p:spPr>
        <p:txBody>
          <a:bodyPr>
            <a:normAutofit fontScale="62500" lnSpcReduction="20000"/>
          </a:bodyPr>
          <a:lstStyle/>
          <a:p>
            <a:r>
              <a:rPr lang="en-US" dirty="0" smtClean="0"/>
              <a:t>Slag – Combined molten oxides which are the by-product of smelting and refining process (Example – In steel making – Oxides and </a:t>
            </a:r>
            <a:r>
              <a:rPr lang="en-US" dirty="0" err="1" smtClean="0"/>
              <a:t>sulphides</a:t>
            </a:r>
            <a:r>
              <a:rPr lang="en-US" dirty="0" smtClean="0"/>
              <a:t> in molten state)</a:t>
            </a:r>
          </a:p>
          <a:p>
            <a:r>
              <a:rPr lang="en-US" dirty="0" smtClean="0"/>
              <a:t>Slag is lighter than molten metal and is immiscible in metal</a:t>
            </a:r>
          </a:p>
          <a:p>
            <a:r>
              <a:rPr lang="en-US" dirty="0" smtClean="0"/>
              <a:t>Role of Slag in steel making</a:t>
            </a:r>
          </a:p>
          <a:p>
            <a:pPr lvl="1"/>
            <a:r>
              <a:rPr lang="en-US" dirty="0" smtClean="0"/>
              <a:t>Acts as a sink for impurities during refining of steel </a:t>
            </a:r>
          </a:p>
          <a:p>
            <a:pPr lvl="1"/>
            <a:r>
              <a:rPr lang="en-US" dirty="0" smtClean="0"/>
              <a:t>Control oxidizing and reducing potential during refining through </a:t>
            </a:r>
            <a:r>
              <a:rPr lang="en-US" dirty="0" err="1" smtClean="0"/>
              <a:t>FeO</a:t>
            </a:r>
            <a:r>
              <a:rPr lang="en-US" dirty="0" smtClean="0"/>
              <a:t> content. Higher </a:t>
            </a:r>
            <a:r>
              <a:rPr lang="en-US" dirty="0" err="1" smtClean="0"/>
              <a:t>FeO</a:t>
            </a:r>
            <a:r>
              <a:rPr lang="en-US" dirty="0" smtClean="0"/>
              <a:t> makes the slag oxidizing and lower </a:t>
            </a:r>
            <a:r>
              <a:rPr lang="en-US" dirty="0" err="1" smtClean="0"/>
              <a:t>FeO</a:t>
            </a:r>
            <a:r>
              <a:rPr lang="en-US" dirty="0" smtClean="0"/>
              <a:t> will make it reducing</a:t>
            </a:r>
          </a:p>
          <a:p>
            <a:pPr lvl="1"/>
            <a:r>
              <a:rPr lang="en-US" dirty="0" smtClean="0"/>
              <a:t>Prevents passage of nitrogen and hydrogen from atmosphere to the molten steel</a:t>
            </a:r>
          </a:p>
          <a:p>
            <a:pPr lvl="1"/>
            <a:r>
              <a:rPr lang="en-US" dirty="0" smtClean="0"/>
              <a:t>Absorbs oxide/</a:t>
            </a:r>
            <a:r>
              <a:rPr lang="en-US" dirty="0" err="1" smtClean="0"/>
              <a:t>sulphide</a:t>
            </a:r>
            <a:r>
              <a:rPr lang="en-US" dirty="0" smtClean="0"/>
              <a:t> inclusions</a:t>
            </a:r>
          </a:p>
          <a:p>
            <a:pPr lvl="1"/>
            <a:r>
              <a:rPr lang="en-US" dirty="0" smtClean="0"/>
              <a:t>Acts as a thermal barrier to prevent heat transfer from molten steel to the surrounding</a:t>
            </a:r>
          </a:p>
          <a:p>
            <a:pPr lvl="1"/>
            <a:r>
              <a:rPr lang="en-US" dirty="0" smtClean="0"/>
              <a:t>Protects steel against re-oxidation</a:t>
            </a:r>
          </a:p>
          <a:p>
            <a:pPr lvl="1"/>
            <a:r>
              <a:rPr lang="en-US" dirty="0" smtClean="0"/>
              <a:t>Emulsifies hot metal and promotes carbon oxidation</a:t>
            </a:r>
          </a:p>
          <a:p>
            <a:pPr lvl="1"/>
            <a:r>
              <a:rPr lang="en-US" dirty="0" smtClean="0"/>
              <a:t>In arc melting process, slag prevents the radiation of heat of arc to the walls of the furnace and roof.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1wt% Standard State</a:t>
            </a:r>
            <a:endParaRPr lang="en-US" dirty="0"/>
          </a:p>
        </p:txBody>
      </p:sp>
      <p:sp>
        <p:nvSpPr>
          <p:cNvPr id="3" name="Content Placeholder 2"/>
          <p:cNvSpPr>
            <a:spLocks noGrp="1"/>
          </p:cNvSpPr>
          <p:nvPr>
            <p:ph idx="1"/>
          </p:nvPr>
        </p:nvSpPr>
        <p:spPr>
          <a:xfrm>
            <a:off x="304800" y="990600"/>
            <a:ext cx="8534400" cy="1143000"/>
          </a:xfrm>
        </p:spPr>
        <p:txBody>
          <a:bodyPr>
            <a:normAutofit/>
          </a:bodyPr>
          <a:lstStyle/>
          <a:p>
            <a:pPr>
              <a:buNone/>
            </a:pPr>
            <a:r>
              <a:rPr lang="en-US" sz="1800" dirty="0" smtClean="0"/>
              <a:t>Why we need 1wt% for activity calculation? </a:t>
            </a:r>
          </a:p>
          <a:p>
            <a:r>
              <a:rPr lang="en-US" sz="1800" dirty="0" smtClean="0"/>
              <a:t>Most commercial alloys are dilute solution and is expressed in wt%</a:t>
            </a:r>
          </a:p>
          <a:p>
            <a:r>
              <a:rPr lang="en-US" sz="1800" dirty="0" smtClean="0"/>
              <a:t>Industry prefers wt% for material calculation</a:t>
            </a:r>
          </a:p>
          <a:p>
            <a:endParaRPr lang="en-US" sz="1800" dirty="0" smtClean="0"/>
          </a:p>
          <a:p>
            <a:endParaRPr lang="en-US" sz="1800" dirty="0"/>
          </a:p>
        </p:txBody>
      </p:sp>
      <p:sp>
        <p:nvSpPr>
          <p:cNvPr id="4" name="TextBox 3"/>
          <p:cNvSpPr txBox="1"/>
          <p:nvPr/>
        </p:nvSpPr>
        <p:spPr>
          <a:xfrm>
            <a:off x="609600" y="2209800"/>
            <a:ext cx="3417602" cy="369332"/>
          </a:xfrm>
          <a:prstGeom prst="rect">
            <a:avLst/>
          </a:prstGeom>
          <a:noFill/>
        </p:spPr>
        <p:txBody>
          <a:bodyPr wrap="none" rtlCol="0">
            <a:spAutoFit/>
          </a:bodyPr>
          <a:lstStyle/>
          <a:p>
            <a:r>
              <a:rPr lang="en-US" dirty="0" smtClean="0"/>
              <a:t>Activity in new scale is defined as: </a:t>
            </a:r>
            <a:endParaRPr lang="en-US" dirty="0"/>
          </a:p>
        </p:txBody>
      </p:sp>
      <p:graphicFrame>
        <p:nvGraphicFramePr>
          <p:cNvPr id="5" name="Object 4"/>
          <p:cNvGraphicFramePr>
            <a:graphicFrameLocks noChangeAspect="1"/>
          </p:cNvGraphicFramePr>
          <p:nvPr/>
        </p:nvGraphicFramePr>
        <p:xfrm>
          <a:off x="4038600" y="2133600"/>
          <a:ext cx="4673600" cy="609600"/>
        </p:xfrm>
        <a:graphic>
          <a:graphicData uri="http://schemas.openxmlformats.org/presentationml/2006/ole">
            <mc:AlternateContent xmlns:mc="http://schemas.openxmlformats.org/markup-compatibility/2006">
              <mc:Choice xmlns:v="urn:schemas-microsoft-com:vml" Requires="v">
                <p:oleObj spid="_x0000_s16388" name="Equation" r:id="rId3" imgW="1752480" imgH="228600" progId="Equation.3">
                  <p:embed/>
                </p:oleObj>
              </mc:Choice>
              <mc:Fallback>
                <p:oleObj name="Equation" r:id="rId3" imgW="175248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133600"/>
                        <a:ext cx="4673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09600" y="3505200"/>
            <a:ext cx="6359883" cy="369332"/>
          </a:xfrm>
          <a:prstGeom prst="rect">
            <a:avLst/>
          </a:prstGeom>
          <a:noFill/>
        </p:spPr>
        <p:txBody>
          <a:bodyPr wrap="none" rtlCol="0">
            <a:spAutoFit/>
          </a:bodyPr>
          <a:lstStyle/>
          <a:p>
            <a:r>
              <a:rPr lang="en-US" dirty="0" smtClean="0"/>
              <a:t>Where </a:t>
            </a:r>
            <a:r>
              <a:rPr lang="en-US" i="1" dirty="0" smtClean="0"/>
              <a:t>h</a:t>
            </a:r>
            <a:r>
              <a:rPr lang="en-US" i="1" baseline="-25000" dirty="0" smtClean="0"/>
              <a:t>i</a:t>
            </a:r>
            <a:r>
              <a:rPr lang="en-US" i="1" dirty="0" smtClean="0"/>
              <a:t> </a:t>
            </a:r>
            <a:r>
              <a:rPr lang="en-US" dirty="0" smtClean="0"/>
              <a:t>is the </a:t>
            </a:r>
            <a:r>
              <a:rPr lang="en-US" dirty="0" err="1" smtClean="0"/>
              <a:t>Henrian</a:t>
            </a:r>
            <a:r>
              <a:rPr lang="en-US" dirty="0" smtClean="0"/>
              <a:t> Activity of solute </a:t>
            </a:r>
            <a:r>
              <a:rPr lang="en-US" i="1" dirty="0" err="1" smtClean="0"/>
              <a:t>i</a:t>
            </a:r>
            <a:r>
              <a:rPr lang="en-US" dirty="0" smtClean="0"/>
              <a:t> of 1wt% standard state</a:t>
            </a:r>
            <a:endParaRPr lang="en-US" dirty="0"/>
          </a:p>
        </p:txBody>
      </p:sp>
      <p:graphicFrame>
        <p:nvGraphicFramePr>
          <p:cNvPr id="16387" name="Object 3"/>
          <p:cNvGraphicFramePr>
            <a:graphicFrameLocks noChangeAspect="1"/>
          </p:cNvGraphicFramePr>
          <p:nvPr/>
        </p:nvGraphicFramePr>
        <p:xfrm>
          <a:off x="4038600" y="2743200"/>
          <a:ext cx="3352800" cy="609600"/>
        </p:xfrm>
        <a:graphic>
          <a:graphicData uri="http://schemas.openxmlformats.org/presentationml/2006/ole">
            <mc:AlternateContent xmlns:mc="http://schemas.openxmlformats.org/markup-compatibility/2006">
              <mc:Choice xmlns:v="urn:schemas-microsoft-com:vml" Requires="v">
                <p:oleObj spid="_x0000_s16389" name="Equation" r:id="rId5" imgW="1257120" imgH="228600" progId="Equation.3">
                  <p:embed/>
                </p:oleObj>
              </mc:Choice>
              <mc:Fallback>
                <p:oleObj name="Equation" r:id="rId5" imgW="125712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743200"/>
                        <a:ext cx="3352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302104" y="2895600"/>
            <a:ext cx="507896" cy="369332"/>
          </a:xfrm>
          <a:prstGeom prst="rect">
            <a:avLst/>
          </a:prstGeom>
          <a:noFill/>
        </p:spPr>
        <p:txBody>
          <a:bodyPr wrap="none" rtlCol="0">
            <a:spAutoFit/>
          </a:bodyPr>
          <a:lstStyle/>
          <a:p>
            <a:r>
              <a:rPr lang="en-US" dirty="0" smtClean="0"/>
              <a:t>Or, </a:t>
            </a:r>
            <a:endParaRPr lang="en-US" dirty="0"/>
          </a:p>
        </p:txBody>
      </p:sp>
      <p:sp>
        <p:nvSpPr>
          <p:cNvPr id="9" name="TextBox 8"/>
          <p:cNvSpPr txBox="1"/>
          <p:nvPr/>
        </p:nvSpPr>
        <p:spPr>
          <a:xfrm>
            <a:off x="457200" y="4114800"/>
            <a:ext cx="6458306" cy="923330"/>
          </a:xfrm>
          <a:prstGeom prst="rect">
            <a:avLst/>
          </a:prstGeom>
          <a:noFill/>
        </p:spPr>
        <p:txBody>
          <a:bodyPr wrap="none" rtlCol="0">
            <a:spAutoFit/>
          </a:bodyPr>
          <a:lstStyle/>
          <a:p>
            <a:r>
              <a:rPr lang="en-US" dirty="0" smtClean="0"/>
              <a:t>Henry’s law is valid when </a:t>
            </a:r>
            <a:r>
              <a:rPr lang="en-US" dirty="0" err="1" smtClean="0"/>
              <a:t>wt%i</a:t>
            </a:r>
            <a:r>
              <a:rPr lang="en-US" dirty="0" smtClean="0"/>
              <a:t> </a:t>
            </a:r>
            <a:r>
              <a:rPr lang="en-US" dirty="0" smtClean="0">
                <a:sym typeface="Wingdings" pitchFamily="2" charset="2"/>
              </a:rPr>
              <a:t> 0 (i.e. the case of dilute solution)</a:t>
            </a:r>
          </a:p>
          <a:p>
            <a:r>
              <a:rPr lang="en-US" dirty="0" smtClean="0">
                <a:sym typeface="Wingdings" pitchFamily="2" charset="2"/>
              </a:rPr>
              <a:t>Therefore, </a:t>
            </a:r>
            <a:r>
              <a:rPr lang="en-US" i="1" dirty="0" smtClean="0">
                <a:sym typeface="Wingdings" pitchFamily="2" charset="2"/>
              </a:rPr>
              <a:t>h</a:t>
            </a:r>
            <a:r>
              <a:rPr lang="en-US" i="1" baseline="-25000" dirty="0" smtClean="0">
                <a:sym typeface="Wingdings" pitchFamily="2" charset="2"/>
              </a:rPr>
              <a:t>i</a:t>
            </a:r>
            <a:r>
              <a:rPr lang="en-US" i="1" dirty="0" smtClean="0">
                <a:sym typeface="Wingdings" pitchFamily="2" charset="2"/>
              </a:rPr>
              <a:t> = </a:t>
            </a:r>
            <a:r>
              <a:rPr lang="en-US" i="1" dirty="0" err="1" smtClean="0">
                <a:sym typeface="Wingdings" pitchFamily="2" charset="2"/>
              </a:rPr>
              <a:t>wt%i</a:t>
            </a:r>
            <a:r>
              <a:rPr lang="en-US" i="1" dirty="0" smtClean="0">
                <a:sym typeface="Wingdings" pitchFamily="2" charset="2"/>
              </a:rPr>
              <a:t> </a:t>
            </a:r>
            <a:r>
              <a:rPr lang="en-US" dirty="0" smtClean="0">
                <a:sym typeface="Wingdings" pitchFamily="2" charset="2"/>
              </a:rPr>
              <a:t>, when Henry’s law is valid</a:t>
            </a:r>
          </a:p>
          <a:p>
            <a:r>
              <a:rPr lang="en-US" dirty="0" smtClean="0">
                <a:sym typeface="Wingdings" pitchFamily="2" charset="2"/>
              </a:rPr>
              <a:t>Thus, if Henry’s law extends to 1wt%i then </a:t>
            </a:r>
            <a:r>
              <a:rPr lang="en-US" i="1" dirty="0" smtClean="0">
                <a:sym typeface="Wingdings" pitchFamily="2" charset="2"/>
              </a:rPr>
              <a:t>h</a:t>
            </a:r>
            <a:r>
              <a:rPr lang="en-US" i="1" baseline="-25000" dirty="0" smtClean="0">
                <a:sym typeface="Wingdings" pitchFamily="2" charset="2"/>
              </a:rPr>
              <a:t>i</a:t>
            </a:r>
            <a:r>
              <a:rPr lang="en-US" i="1" dirty="0" smtClean="0">
                <a:sym typeface="Wingdings" pitchFamily="2" charset="2"/>
              </a:rPr>
              <a:t> = 1  </a:t>
            </a:r>
            <a:r>
              <a:rPr lang="en-US" dirty="0" smtClean="0">
                <a:sym typeface="Wingdings" pitchFamily="2" charset="2"/>
              </a:rPr>
              <a:t>at 1wt%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Factors Affecting the Characteristics of Slag</a:t>
            </a:r>
            <a:endParaRPr lang="en-US" sz="3200" dirty="0"/>
          </a:p>
        </p:txBody>
      </p:sp>
      <p:sp>
        <p:nvSpPr>
          <p:cNvPr id="3" name="Content Placeholder 2"/>
          <p:cNvSpPr>
            <a:spLocks noGrp="1"/>
          </p:cNvSpPr>
          <p:nvPr>
            <p:ph idx="1"/>
          </p:nvPr>
        </p:nvSpPr>
        <p:spPr>
          <a:xfrm>
            <a:off x="304800" y="1143000"/>
            <a:ext cx="8458200" cy="4525963"/>
          </a:xfrm>
        </p:spPr>
        <p:txBody>
          <a:bodyPr>
            <a:normAutofit fontScale="70000" lnSpcReduction="20000"/>
          </a:bodyPr>
          <a:lstStyle/>
          <a:p>
            <a:r>
              <a:rPr lang="en-US" dirty="0" smtClean="0"/>
              <a:t>Important properties of slag</a:t>
            </a:r>
          </a:p>
          <a:p>
            <a:pPr lvl="1"/>
            <a:r>
              <a:rPr lang="en-US" dirty="0" smtClean="0"/>
              <a:t>Viscosity (If slag acts as receiver for oxides and it does not take in reaction and is very viscous or dry, so it can’t easily separated from steel melt. On the other hand. If the slag acts as receiver and participates in refining reaction, it should be less </a:t>
            </a:r>
            <a:r>
              <a:rPr lang="en-US" dirty="0" err="1" smtClean="0"/>
              <a:t>vsicous</a:t>
            </a:r>
            <a:r>
              <a:rPr lang="en-US" dirty="0" smtClean="0"/>
              <a:t> or wet. </a:t>
            </a:r>
          </a:p>
          <a:p>
            <a:pPr lvl="1"/>
            <a:r>
              <a:rPr lang="en-US" dirty="0" smtClean="0"/>
              <a:t>Thermal conductivity</a:t>
            </a:r>
          </a:p>
          <a:p>
            <a:pPr lvl="1"/>
            <a:r>
              <a:rPr lang="en-US" dirty="0" smtClean="0"/>
              <a:t>Surface tension</a:t>
            </a:r>
          </a:p>
          <a:p>
            <a:pPr lvl="1"/>
            <a:r>
              <a:rPr lang="en-US" dirty="0" err="1" smtClean="0"/>
              <a:t>Basicity</a:t>
            </a:r>
            <a:endParaRPr lang="en-US" dirty="0" smtClean="0"/>
          </a:p>
          <a:p>
            <a:r>
              <a:rPr lang="en-US" dirty="0" smtClean="0"/>
              <a:t>Factors affecting properties of slag</a:t>
            </a:r>
          </a:p>
          <a:p>
            <a:pPr lvl="1"/>
            <a:r>
              <a:rPr lang="en-US" dirty="0" smtClean="0"/>
              <a:t>Temperature</a:t>
            </a:r>
          </a:p>
          <a:p>
            <a:pPr lvl="1"/>
            <a:r>
              <a:rPr lang="en-US" dirty="0" smtClean="0"/>
              <a:t>Composition (Adding Fluorspar (CaF</a:t>
            </a:r>
            <a:r>
              <a:rPr lang="en-US" baseline="-25000" dirty="0" smtClean="0"/>
              <a:t>2</a:t>
            </a:r>
            <a:r>
              <a:rPr lang="en-US" dirty="0" smtClean="0"/>
              <a:t>) or bauxite (Al</a:t>
            </a:r>
            <a:r>
              <a:rPr lang="en-US" baseline="-25000" dirty="0" smtClean="0"/>
              <a:t>2</a:t>
            </a:r>
            <a:r>
              <a:rPr lang="en-US" dirty="0" smtClean="0"/>
              <a:t>O</a:t>
            </a:r>
            <a:r>
              <a:rPr lang="en-US" baseline="-25000" dirty="0" smtClean="0"/>
              <a:t>3</a:t>
            </a:r>
            <a:r>
              <a:rPr lang="en-US" dirty="0" smtClean="0"/>
              <a:t>) decreases slag</a:t>
            </a:r>
          </a:p>
          <a:p>
            <a:r>
              <a:rPr lang="en-US" dirty="0" smtClean="0"/>
              <a:t>Slag affects the intensity of erosion of the refractory or furnace and dissolution of the furnace lining material in the slag phase. </a:t>
            </a:r>
          </a:p>
          <a:p>
            <a:pPr lvl="1"/>
            <a:endParaRPr lang="en-US" dirty="0" smtClean="0"/>
          </a:p>
          <a:p>
            <a:pPr lvl="1"/>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Types of Slag</a:t>
            </a:r>
            <a:endParaRPr lang="en-US" dirty="0"/>
          </a:p>
        </p:txBody>
      </p:sp>
      <p:sp>
        <p:nvSpPr>
          <p:cNvPr id="3" name="Content Placeholder 2"/>
          <p:cNvSpPr>
            <a:spLocks noGrp="1"/>
          </p:cNvSpPr>
          <p:nvPr>
            <p:ph idx="1"/>
          </p:nvPr>
        </p:nvSpPr>
        <p:spPr>
          <a:xfrm>
            <a:off x="0" y="1066801"/>
            <a:ext cx="9144000" cy="3505200"/>
          </a:xfrm>
        </p:spPr>
        <p:txBody>
          <a:bodyPr>
            <a:normAutofit/>
          </a:bodyPr>
          <a:lstStyle/>
          <a:p>
            <a:r>
              <a:rPr lang="en-US" sz="2400" dirty="0" smtClean="0"/>
              <a:t>Acid oxides: SiO</a:t>
            </a:r>
            <a:r>
              <a:rPr lang="en-US" sz="2400" baseline="-25000" dirty="0" smtClean="0"/>
              <a:t>2</a:t>
            </a:r>
            <a:r>
              <a:rPr lang="en-US" sz="2400" dirty="0" smtClean="0"/>
              <a:t>, P</a:t>
            </a:r>
            <a:r>
              <a:rPr lang="en-US" sz="2400" baseline="-25000" dirty="0" smtClean="0"/>
              <a:t>2</a:t>
            </a:r>
            <a:r>
              <a:rPr lang="en-US" sz="2400" dirty="0" smtClean="0"/>
              <a:t>O</a:t>
            </a:r>
            <a:r>
              <a:rPr lang="en-US" sz="2400" baseline="-25000" dirty="0" smtClean="0"/>
              <a:t>5</a:t>
            </a:r>
            <a:r>
              <a:rPr lang="en-US" sz="2400" dirty="0" smtClean="0"/>
              <a:t>, TiO</a:t>
            </a:r>
            <a:r>
              <a:rPr lang="en-US" sz="2400" baseline="-25000" dirty="0" smtClean="0"/>
              <a:t>2</a:t>
            </a:r>
            <a:r>
              <a:rPr lang="en-US" sz="2400" dirty="0" smtClean="0"/>
              <a:t>, V</a:t>
            </a:r>
            <a:r>
              <a:rPr lang="en-US" sz="2400" baseline="-25000" dirty="0" smtClean="0"/>
              <a:t>2</a:t>
            </a:r>
            <a:r>
              <a:rPr lang="en-US" sz="2400" dirty="0" smtClean="0"/>
              <a:t>O</a:t>
            </a:r>
            <a:r>
              <a:rPr lang="en-US" sz="2400" baseline="-25000" dirty="0" smtClean="0"/>
              <a:t>5</a:t>
            </a:r>
            <a:r>
              <a:rPr lang="en-US" sz="2400" dirty="0" smtClean="0"/>
              <a:t>, B</a:t>
            </a:r>
            <a:r>
              <a:rPr lang="en-US" sz="2400" baseline="-25000" dirty="0" smtClean="0"/>
              <a:t>2</a:t>
            </a:r>
            <a:r>
              <a:rPr lang="en-US" sz="2400" dirty="0" smtClean="0"/>
              <a:t>O</a:t>
            </a:r>
            <a:r>
              <a:rPr lang="en-US" sz="2400" baseline="-25000" dirty="0" smtClean="0"/>
              <a:t>3</a:t>
            </a:r>
            <a:r>
              <a:rPr lang="en-US" sz="2400" dirty="0" smtClean="0"/>
              <a:t> etc. (deficient of oxygen ions)</a:t>
            </a:r>
          </a:p>
          <a:p>
            <a:r>
              <a:rPr lang="en-US" sz="2400" dirty="0" smtClean="0"/>
              <a:t>Basic oxides: </a:t>
            </a:r>
            <a:r>
              <a:rPr lang="en-US" sz="2400" dirty="0" err="1" smtClean="0"/>
              <a:t>CaO</a:t>
            </a:r>
            <a:r>
              <a:rPr lang="en-US" sz="2400" dirty="0" smtClean="0"/>
              <a:t>, </a:t>
            </a:r>
            <a:r>
              <a:rPr lang="en-US" sz="2400" dirty="0" err="1" smtClean="0"/>
              <a:t>MgO</a:t>
            </a:r>
            <a:r>
              <a:rPr lang="en-US" sz="2400" dirty="0" smtClean="0"/>
              <a:t>, </a:t>
            </a:r>
            <a:r>
              <a:rPr lang="en-US" sz="2400" dirty="0" err="1" smtClean="0"/>
              <a:t>FeO</a:t>
            </a:r>
            <a:r>
              <a:rPr lang="en-US" sz="2400" dirty="0" smtClean="0"/>
              <a:t>, </a:t>
            </a:r>
            <a:r>
              <a:rPr lang="en-US" sz="2400" dirty="0" err="1" smtClean="0"/>
              <a:t>MnO</a:t>
            </a:r>
            <a:r>
              <a:rPr lang="en-US" sz="2400" dirty="0" smtClean="0"/>
              <a:t>, Na</a:t>
            </a:r>
            <a:r>
              <a:rPr lang="en-US" sz="2400" baseline="-25000" dirty="0" smtClean="0"/>
              <a:t>2</a:t>
            </a:r>
            <a:r>
              <a:rPr lang="en-US" sz="2400" dirty="0" smtClean="0"/>
              <a:t>O, K</a:t>
            </a:r>
            <a:r>
              <a:rPr lang="en-US" sz="2400" baseline="-25000" dirty="0" smtClean="0"/>
              <a:t>2</a:t>
            </a:r>
            <a:r>
              <a:rPr lang="en-US" sz="2400" dirty="0" smtClean="0"/>
              <a:t>O etc. (more oxygen ions)</a:t>
            </a:r>
          </a:p>
          <a:p>
            <a:r>
              <a:rPr lang="en-US" sz="2400" dirty="0" err="1" smtClean="0"/>
              <a:t>Amphoteric</a:t>
            </a:r>
            <a:r>
              <a:rPr lang="en-US" sz="2400" dirty="0" smtClean="0"/>
              <a:t> oxides: Al</a:t>
            </a:r>
            <a:r>
              <a:rPr lang="en-US" sz="2400" baseline="-25000" dirty="0" smtClean="0"/>
              <a:t>2</a:t>
            </a:r>
            <a:r>
              <a:rPr lang="en-US" sz="2400" dirty="0" smtClean="0"/>
              <a:t>O</a:t>
            </a:r>
            <a:r>
              <a:rPr lang="en-US" sz="2400" baseline="-25000" dirty="0" smtClean="0"/>
              <a:t>3</a:t>
            </a:r>
            <a:r>
              <a:rPr lang="en-US" sz="2400" dirty="0" smtClean="0"/>
              <a:t>, Fe</a:t>
            </a:r>
            <a:r>
              <a:rPr lang="en-US" sz="2400" baseline="-25000" dirty="0" smtClean="0"/>
              <a:t>2</a:t>
            </a:r>
            <a:r>
              <a:rPr lang="en-US" sz="2400" dirty="0" smtClean="0"/>
              <a:t>O</a:t>
            </a:r>
            <a:r>
              <a:rPr lang="en-US" sz="2400" baseline="-25000" dirty="0" smtClean="0"/>
              <a:t>3</a:t>
            </a:r>
            <a:r>
              <a:rPr lang="en-US" sz="2400" dirty="0" smtClean="0"/>
              <a:t>, Cr</a:t>
            </a:r>
            <a:r>
              <a:rPr lang="en-US" sz="2400" baseline="-25000" dirty="0" smtClean="0"/>
              <a:t>2</a:t>
            </a:r>
            <a:r>
              <a:rPr lang="en-US" sz="2400" dirty="0" smtClean="0"/>
              <a:t>O</a:t>
            </a:r>
            <a:r>
              <a:rPr lang="en-US" sz="2400" baseline="-25000" dirty="0" smtClean="0"/>
              <a:t>3</a:t>
            </a:r>
            <a:r>
              <a:rPr lang="en-US" sz="2400" dirty="0" smtClean="0"/>
              <a:t>, V</a:t>
            </a:r>
            <a:r>
              <a:rPr lang="en-US" sz="2400" baseline="-25000" dirty="0" smtClean="0"/>
              <a:t>2</a:t>
            </a:r>
            <a:r>
              <a:rPr lang="en-US" sz="2400" dirty="0" smtClean="0"/>
              <a:t>O</a:t>
            </a:r>
            <a:r>
              <a:rPr lang="en-US" sz="2400" baseline="-25000" dirty="0" smtClean="0"/>
              <a:t>3</a:t>
            </a:r>
          </a:p>
          <a:p>
            <a:r>
              <a:rPr lang="en-US" sz="2400" dirty="0" smtClean="0"/>
              <a:t>The ability of slag to retain oxides is expressed by:</a:t>
            </a:r>
          </a:p>
          <a:p>
            <a:pPr lvl="1"/>
            <a:r>
              <a:rPr lang="en-US" sz="2400" dirty="0" smtClean="0"/>
              <a:t> V-ratio= %</a:t>
            </a:r>
            <a:r>
              <a:rPr lang="en-US" sz="2400" dirty="0" err="1" smtClean="0"/>
              <a:t>CaO</a:t>
            </a:r>
            <a:r>
              <a:rPr lang="en-US" sz="2400" dirty="0" smtClean="0"/>
              <a:t> / %SiO</a:t>
            </a:r>
            <a:r>
              <a:rPr lang="en-US" sz="2400" baseline="-25000" dirty="0" smtClean="0"/>
              <a:t>2</a:t>
            </a:r>
          </a:p>
          <a:p>
            <a:pPr lvl="1"/>
            <a:r>
              <a:rPr lang="en-US" sz="2400" dirty="0" smtClean="0"/>
              <a:t>Modified V-ratio = %</a:t>
            </a:r>
            <a:r>
              <a:rPr lang="en-US" sz="2400" dirty="0" err="1" smtClean="0"/>
              <a:t>CaO</a:t>
            </a:r>
            <a:r>
              <a:rPr lang="en-US" sz="2400" dirty="0" smtClean="0"/>
              <a:t> / (%SiO</a:t>
            </a:r>
            <a:r>
              <a:rPr lang="en-US" sz="2400" baseline="-25000" dirty="0" smtClean="0"/>
              <a:t>2</a:t>
            </a:r>
            <a:r>
              <a:rPr lang="en-US" sz="2400" dirty="0" smtClean="0"/>
              <a:t> + %Al</a:t>
            </a:r>
            <a:r>
              <a:rPr lang="en-US" sz="2400" baseline="-25000" dirty="0" smtClean="0"/>
              <a:t>2</a:t>
            </a:r>
            <a:r>
              <a:rPr lang="en-US" sz="2400" dirty="0" smtClean="0"/>
              <a:t>O</a:t>
            </a:r>
            <a:r>
              <a:rPr lang="en-US" sz="2400" baseline="-25000" dirty="0" smtClean="0"/>
              <a:t>3</a:t>
            </a:r>
            <a:r>
              <a:rPr lang="en-US" sz="2400" dirty="0" smtClean="0"/>
              <a:t> + %P</a:t>
            </a:r>
            <a:r>
              <a:rPr lang="en-US" sz="2400" baseline="-25000" dirty="0" smtClean="0"/>
              <a:t>2</a:t>
            </a:r>
            <a:r>
              <a:rPr lang="en-US" sz="2400" dirty="0" smtClean="0"/>
              <a:t>O</a:t>
            </a:r>
            <a:r>
              <a:rPr lang="en-US" sz="2400" baseline="-25000" dirty="0" smtClean="0"/>
              <a:t>5</a:t>
            </a:r>
            <a:r>
              <a:rPr lang="en-US" sz="2400" dirty="0" smtClean="0"/>
              <a:t>)</a:t>
            </a:r>
          </a:p>
          <a:p>
            <a:pPr lvl="1"/>
            <a:r>
              <a:rPr lang="en-US" sz="2400" dirty="0" smtClean="0"/>
              <a:t> </a:t>
            </a:r>
            <a:r>
              <a:rPr lang="en-US" sz="2400" dirty="0" err="1" smtClean="0"/>
              <a:t>Basicity</a:t>
            </a:r>
            <a:r>
              <a:rPr lang="en-US" sz="2400" dirty="0" smtClean="0"/>
              <a:t> (B) = (%(All basic oxides) / (%(All acid oxides)</a:t>
            </a:r>
          </a:p>
        </p:txBody>
      </p:sp>
      <p:sp>
        <p:nvSpPr>
          <p:cNvPr id="4" name="TextBox 3"/>
          <p:cNvSpPr txBox="1"/>
          <p:nvPr/>
        </p:nvSpPr>
        <p:spPr>
          <a:xfrm>
            <a:off x="914400" y="4724400"/>
            <a:ext cx="4040465" cy="830997"/>
          </a:xfrm>
          <a:prstGeom prst="rect">
            <a:avLst/>
          </a:prstGeom>
          <a:noFill/>
        </p:spPr>
        <p:txBody>
          <a:bodyPr wrap="none" rtlCol="0">
            <a:spAutoFit/>
          </a:bodyPr>
          <a:lstStyle/>
          <a:p>
            <a:pPr>
              <a:buFont typeface="Wingdings" pitchFamily="2" charset="2"/>
              <a:buChar char="Ø"/>
            </a:pPr>
            <a:r>
              <a:rPr lang="en-US" sz="2400" dirty="0" smtClean="0"/>
              <a:t> For Acid slag: V or B &lt; 1</a:t>
            </a:r>
          </a:p>
          <a:p>
            <a:pPr>
              <a:buFont typeface="Wingdings" pitchFamily="2" charset="2"/>
              <a:buChar char="Ø"/>
            </a:pPr>
            <a:r>
              <a:rPr lang="en-US" sz="2400" dirty="0" smtClean="0"/>
              <a:t> For Basic </a:t>
            </a:r>
            <a:r>
              <a:rPr lang="en-US" sz="2400" dirty="0" err="1" smtClean="0"/>
              <a:t>Basicity</a:t>
            </a:r>
            <a:r>
              <a:rPr lang="en-US" sz="2400" dirty="0" smtClean="0"/>
              <a:t>: V or B &gt; 1 </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Thermodynamic of Slag-Metal Reaction</a:t>
            </a:r>
            <a:endParaRPr lang="en-US" sz="3200" dirty="0"/>
          </a:p>
        </p:txBody>
      </p:sp>
      <p:sp>
        <p:nvSpPr>
          <p:cNvPr id="3" name="Content Placeholder 2"/>
          <p:cNvSpPr>
            <a:spLocks noGrp="1"/>
          </p:cNvSpPr>
          <p:nvPr>
            <p:ph idx="1"/>
          </p:nvPr>
        </p:nvSpPr>
        <p:spPr>
          <a:xfrm>
            <a:off x="457200" y="990600"/>
            <a:ext cx="8229600" cy="4525963"/>
          </a:xfrm>
        </p:spPr>
        <p:txBody>
          <a:bodyPr>
            <a:normAutofit/>
          </a:bodyPr>
          <a:lstStyle/>
          <a:p>
            <a:r>
              <a:rPr lang="en-US" sz="2400" dirty="0" err="1" smtClean="0"/>
              <a:t>Sulphur</a:t>
            </a:r>
            <a:r>
              <a:rPr lang="en-US" sz="2400" dirty="0" smtClean="0"/>
              <a:t> removal from metal is an example of slag-metal reaction</a:t>
            </a:r>
          </a:p>
          <a:p>
            <a:pPr lvl="1"/>
            <a:r>
              <a:rPr lang="en-US" sz="2400" dirty="0" err="1" smtClean="0"/>
              <a:t>FeS</a:t>
            </a:r>
            <a:r>
              <a:rPr lang="en-US" sz="2400" dirty="0" smtClean="0"/>
              <a:t> + </a:t>
            </a:r>
            <a:r>
              <a:rPr lang="en-US" sz="2400" dirty="0" err="1" smtClean="0"/>
              <a:t>CaO</a:t>
            </a:r>
            <a:r>
              <a:rPr lang="en-US" sz="2400" dirty="0" smtClean="0"/>
              <a:t> </a:t>
            </a:r>
            <a:r>
              <a:rPr lang="en-US" sz="2400" dirty="0" smtClean="0">
                <a:sym typeface="Wingdings" pitchFamily="2" charset="2"/>
              </a:rPr>
              <a:t> </a:t>
            </a:r>
            <a:r>
              <a:rPr lang="en-US" sz="2400" dirty="0" err="1" smtClean="0">
                <a:sym typeface="Wingdings" pitchFamily="2" charset="2"/>
              </a:rPr>
              <a:t>CaS</a:t>
            </a:r>
            <a:r>
              <a:rPr lang="en-US" sz="2400" dirty="0" smtClean="0">
                <a:sym typeface="Wingdings" pitchFamily="2" charset="2"/>
              </a:rPr>
              <a:t> + </a:t>
            </a:r>
            <a:r>
              <a:rPr lang="en-US" sz="2400" dirty="0" err="1" smtClean="0">
                <a:sym typeface="Wingdings" pitchFamily="2" charset="2"/>
              </a:rPr>
              <a:t>FeO</a:t>
            </a:r>
            <a:endParaRPr lang="en-US" sz="2400" dirty="0" smtClean="0">
              <a:sym typeface="Wingdings" pitchFamily="2" charset="2"/>
            </a:endParaRPr>
          </a:p>
          <a:p>
            <a:r>
              <a:rPr lang="en-US" sz="2400" dirty="0" smtClean="0">
                <a:sym typeface="Wingdings" pitchFamily="2" charset="2"/>
              </a:rPr>
              <a:t>Equilibrium constant:</a:t>
            </a:r>
          </a:p>
          <a:p>
            <a:endParaRPr lang="en-US" sz="2400" dirty="0" smtClean="0">
              <a:sym typeface="Wingdings" pitchFamily="2" charset="2"/>
            </a:endParaRPr>
          </a:p>
          <a:p>
            <a:r>
              <a:rPr lang="en-US" sz="2400" dirty="0" smtClean="0">
                <a:sym typeface="Wingdings" pitchFamily="2" charset="2"/>
              </a:rPr>
              <a:t>Coefficient of </a:t>
            </a:r>
            <a:r>
              <a:rPr lang="en-US" sz="2400" dirty="0" err="1" smtClean="0">
                <a:sym typeface="Wingdings" pitchFamily="2" charset="2"/>
              </a:rPr>
              <a:t>sulphur</a:t>
            </a:r>
            <a:r>
              <a:rPr lang="en-US" sz="2400" dirty="0" smtClean="0">
                <a:sym typeface="Wingdings" pitchFamily="2" charset="2"/>
              </a:rPr>
              <a:t> distribution between slag and metal will be: </a:t>
            </a:r>
            <a:endParaRPr lang="en-US" sz="2400" dirty="0"/>
          </a:p>
        </p:txBody>
      </p:sp>
      <p:graphicFrame>
        <p:nvGraphicFramePr>
          <p:cNvPr id="4" name="Object 3"/>
          <p:cNvGraphicFramePr>
            <a:graphicFrameLocks noChangeAspect="1"/>
          </p:cNvGraphicFramePr>
          <p:nvPr/>
        </p:nvGraphicFramePr>
        <p:xfrm>
          <a:off x="4267200" y="1905000"/>
          <a:ext cx="2528637" cy="990600"/>
        </p:xfrm>
        <a:graphic>
          <a:graphicData uri="http://schemas.openxmlformats.org/presentationml/2006/ole">
            <mc:AlternateContent xmlns:mc="http://schemas.openxmlformats.org/markup-compatibility/2006">
              <mc:Choice xmlns:v="urn:schemas-microsoft-com:vml" Requires="v">
                <p:oleObj spid="_x0000_s24580" name="Equation" r:id="rId3" imgW="1231560" imgH="482400" progId="Equation.3">
                  <p:embed/>
                </p:oleObj>
              </mc:Choice>
              <mc:Fallback>
                <p:oleObj name="Equation" r:id="rId3" imgW="123156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05000"/>
                        <a:ext cx="2528637"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286000" y="3581400"/>
          <a:ext cx="4042833" cy="762000"/>
        </p:xfrm>
        <a:graphic>
          <a:graphicData uri="http://schemas.openxmlformats.org/presentationml/2006/ole">
            <mc:AlternateContent xmlns:mc="http://schemas.openxmlformats.org/markup-compatibility/2006">
              <mc:Choice xmlns:v="urn:schemas-microsoft-com:vml" Requires="v">
                <p:oleObj spid="_x0000_s24581" name="Equation" r:id="rId5" imgW="2425680" imgH="457200" progId="Equation.3">
                  <p:embed/>
                </p:oleObj>
              </mc:Choice>
              <mc:Fallback>
                <p:oleObj name="Equation" r:id="rId5" imgW="242568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81400"/>
                        <a:ext cx="404283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Increase Kinetics of Desulphurization?</a:t>
            </a:r>
            <a:endParaRPr lang="en-US" dirty="0"/>
          </a:p>
        </p:txBody>
      </p:sp>
      <p:sp>
        <p:nvSpPr>
          <p:cNvPr id="4" name="Content Placeholder 3"/>
          <p:cNvSpPr txBox="1">
            <a:spLocks noGrp="1"/>
          </p:cNvSpPr>
          <p:nvPr>
            <p:ph idx="1"/>
          </p:nvPr>
        </p:nvSpPr>
        <p:spPr>
          <a:xfrm>
            <a:off x="381000" y="1828800"/>
            <a:ext cx="8229600" cy="3108543"/>
          </a:xfrm>
          <a:prstGeom prst="rect">
            <a:avLst/>
          </a:prstGeom>
          <a:noFill/>
        </p:spPr>
        <p:txBody>
          <a:bodyPr wrap="square" rtlCol="0">
            <a:spAutoFit/>
          </a:bodyPr>
          <a:lstStyle/>
          <a:p>
            <a:pPr>
              <a:buFont typeface="Wingdings" pitchFamily="2" charset="2"/>
              <a:buChar char="Ø"/>
            </a:pPr>
            <a:r>
              <a:rPr lang="en-US" sz="2000" dirty="0" smtClean="0"/>
              <a:t> For efficient removal of S, high </a:t>
            </a:r>
            <a:r>
              <a:rPr lang="en-US" sz="2000" dirty="0" err="1" smtClean="0"/>
              <a:t>basicity</a:t>
            </a:r>
            <a:r>
              <a:rPr lang="en-US" sz="2000" dirty="0" smtClean="0"/>
              <a:t> and low </a:t>
            </a:r>
            <a:r>
              <a:rPr lang="en-US" sz="2000" dirty="0" err="1" smtClean="0"/>
              <a:t>FeO</a:t>
            </a:r>
            <a:r>
              <a:rPr lang="en-US" sz="2000" dirty="0" smtClean="0"/>
              <a:t> are required</a:t>
            </a:r>
          </a:p>
          <a:p>
            <a:pPr>
              <a:buFont typeface="Wingdings" pitchFamily="2" charset="2"/>
              <a:buChar char="Ø"/>
            </a:pPr>
            <a:r>
              <a:rPr lang="en-US" sz="2000" dirty="0" smtClean="0"/>
              <a:t> Low oxygen potential is essential for </a:t>
            </a:r>
            <a:r>
              <a:rPr lang="en-US" sz="2000" dirty="0" err="1" smtClean="0"/>
              <a:t>sulphur</a:t>
            </a:r>
            <a:r>
              <a:rPr lang="en-US" sz="2000" dirty="0" smtClean="0"/>
              <a:t> removal. Content of S in metal relates to that of oxygen as: [%S] = 4[%O]</a:t>
            </a:r>
          </a:p>
          <a:p>
            <a:pPr>
              <a:buFont typeface="Wingdings" pitchFamily="2" charset="2"/>
              <a:buChar char="Ø"/>
            </a:pPr>
            <a:r>
              <a:rPr lang="en-US" sz="2000" dirty="0" smtClean="0"/>
              <a:t> Desulphurization accelerates with the increase in temperature. At high Temp., solubility of Calcium </a:t>
            </a:r>
            <a:r>
              <a:rPr lang="en-US" sz="2000" dirty="0" err="1" smtClean="0"/>
              <a:t>sulphide</a:t>
            </a:r>
            <a:r>
              <a:rPr lang="en-US" sz="2000" dirty="0" smtClean="0"/>
              <a:t> in the slag increases, which increases desulphurization</a:t>
            </a:r>
          </a:p>
          <a:p>
            <a:pPr>
              <a:buFont typeface="Wingdings" pitchFamily="2" charset="2"/>
              <a:buChar char="Ø"/>
            </a:pPr>
            <a:r>
              <a:rPr lang="en-US" sz="2000" dirty="0" smtClean="0"/>
              <a:t>Desulphurization increases by adding Fluorspar, which lowers viscosity and increases </a:t>
            </a:r>
            <a:r>
              <a:rPr lang="en-US" sz="2000" dirty="0" err="1" smtClean="0"/>
              <a:t>basicity</a:t>
            </a:r>
            <a:endParaRPr lang="en-US" sz="2000" dirty="0" smtClean="0"/>
          </a:p>
          <a:p>
            <a:pPr>
              <a:buFont typeface="Wingdings" pitchFamily="2" charset="2"/>
              <a:buChar char="Ø"/>
            </a:pPr>
            <a:r>
              <a:rPr lang="en-US" sz="2000" dirty="0" smtClean="0"/>
              <a:t>Desulphurization is more kinetically controlled  than thermodynamically. </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1wt% Standard State – Contd.</a:t>
            </a:r>
            <a:endParaRPr lang="en-US" dirty="0"/>
          </a:p>
        </p:txBody>
      </p:sp>
      <p:sp>
        <p:nvSpPr>
          <p:cNvPr id="3" name="Content Placeholder 2"/>
          <p:cNvSpPr>
            <a:spLocks noGrp="1"/>
          </p:cNvSpPr>
          <p:nvPr>
            <p:ph idx="1"/>
          </p:nvPr>
        </p:nvSpPr>
        <p:spPr>
          <a:xfrm>
            <a:off x="304800" y="990600"/>
            <a:ext cx="8610600" cy="5638800"/>
          </a:xfrm>
        </p:spPr>
        <p:txBody>
          <a:bodyPr>
            <a:normAutofit/>
          </a:bodyPr>
          <a:lstStyle/>
          <a:p>
            <a:r>
              <a:rPr lang="en-US" sz="1800" dirty="0" smtClean="0"/>
              <a:t>If deviation from Henry’s law occurs below 1wt% standard state then Henry’s law is extended up to 1wt% by extrapolation method</a:t>
            </a:r>
          </a:p>
          <a:p>
            <a:r>
              <a:rPr lang="en-US" sz="1800" dirty="0" smtClean="0"/>
              <a:t>To take care of such deviations, a term called </a:t>
            </a:r>
            <a:r>
              <a:rPr lang="en-US" sz="1800" dirty="0" err="1" smtClean="0"/>
              <a:t>Henrian</a:t>
            </a:r>
            <a:r>
              <a:rPr lang="en-US" sz="1800" dirty="0" smtClean="0"/>
              <a:t> Activity coefficient (</a:t>
            </a:r>
            <a:r>
              <a:rPr lang="en-US" sz="1800" dirty="0" err="1" smtClean="0"/>
              <a:t>f</a:t>
            </a:r>
            <a:r>
              <a:rPr lang="en-US" sz="1800" baseline="-25000" dirty="0" err="1" smtClean="0"/>
              <a:t>i</a:t>
            </a:r>
            <a:r>
              <a:rPr lang="en-US" sz="1800" dirty="0" smtClean="0"/>
              <a:t>) is introduced, which is defined as: </a:t>
            </a:r>
            <a:endParaRPr lang="en-US" sz="1800" dirty="0"/>
          </a:p>
        </p:txBody>
      </p:sp>
      <p:graphicFrame>
        <p:nvGraphicFramePr>
          <p:cNvPr id="4" name="Object 3"/>
          <p:cNvGraphicFramePr>
            <a:graphicFrameLocks noChangeAspect="1"/>
          </p:cNvGraphicFramePr>
          <p:nvPr/>
        </p:nvGraphicFramePr>
        <p:xfrm>
          <a:off x="3352800" y="2209800"/>
          <a:ext cx="1828800" cy="998583"/>
        </p:xfrm>
        <a:graphic>
          <a:graphicData uri="http://schemas.openxmlformats.org/presentationml/2006/ole">
            <mc:AlternateContent xmlns:mc="http://schemas.openxmlformats.org/markup-compatibility/2006">
              <mc:Choice xmlns:v="urn:schemas-microsoft-com:vml" Requires="v">
                <p:oleObj spid="_x0000_s17415" name="Equation" r:id="rId3" imgW="838080" imgH="457200" progId="Equation.3">
                  <p:embed/>
                </p:oleObj>
              </mc:Choice>
              <mc:Fallback>
                <p:oleObj name="Equation" r:id="rId3" imgW="83808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09800"/>
                        <a:ext cx="1828800" cy="9985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3"/>
          <p:cNvGraphicFramePr>
            <a:graphicFrameLocks noChangeAspect="1"/>
          </p:cNvGraphicFramePr>
          <p:nvPr/>
        </p:nvGraphicFramePr>
        <p:xfrm>
          <a:off x="849157" y="3048000"/>
          <a:ext cx="2244725" cy="1062038"/>
        </p:xfrm>
        <a:graphic>
          <a:graphicData uri="http://schemas.openxmlformats.org/presentationml/2006/ole">
            <mc:AlternateContent xmlns:mc="http://schemas.openxmlformats.org/markup-compatibility/2006">
              <mc:Choice xmlns:v="urn:schemas-microsoft-com:vml" Requires="v">
                <p:oleObj spid="_x0000_s17416" name="Equation" r:id="rId5" imgW="1879560" imgH="888840" progId="Equation.3">
                  <p:embed/>
                </p:oleObj>
              </mc:Choice>
              <mc:Fallback>
                <p:oleObj name="Equation" r:id="rId5" imgW="1879560" imgH="8888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157" y="3048000"/>
                        <a:ext cx="2244725" cy="1062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3384884"/>
            <a:ext cx="788999" cy="369332"/>
          </a:xfrm>
          <a:prstGeom prst="rect">
            <a:avLst/>
          </a:prstGeom>
          <a:noFill/>
        </p:spPr>
        <p:txBody>
          <a:bodyPr wrap="none" rtlCol="0">
            <a:spAutoFit/>
          </a:bodyPr>
          <a:lstStyle/>
          <a:p>
            <a:r>
              <a:rPr lang="en-US" dirty="0" smtClean="0"/>
              <a:t>Since, </a:t>
            </a:r>
            <a:endParaRPr lang="en-US" dirty="0"/>
          </a:p>
        </p:txBody>
      </p:sp>
      <p:sp>
        <p:nvSpPr>
          <p:cNvPr id="7" name="Right Arrow 6"/>
          <p:cNvSpPr/>
          <p:nvPr/>
        </p:nvSpPr>
        <p:spPr>
          <a:xfrm>
            <a:off x="3287557" y="35052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412" name="Object 4"/>
          <p:cNvGraphicFramePr>
            <a:graphicFrameLocks noChangeAspect="1"/>
          </p:cNvGraphicFramePr>
          <p:nvPr/>
        </p:nvGraphicFramePr>
        <p:xfrm>
          <a:off x="4201957" y="3352800"/>
          <a:ext cx="4572000" cy="625553"/>
        </p:xfrm>
        <a:graphic>
          <a:graphicData uri="http://schemas.openxmlformats.org/presentationml/2006/ole">
            <mc:AlternateContent xmlns:mc="http://schemas.openxmlformats.org/markup-compatibility/2006">
              <mc:Choice xmlns:v="urn:schemas-microsoft-com:vml" Requires="v">
                <p:oleObj spid="_x0000_s17417" name="Equation" r:id="rId7" imgW="3530520" imgH="482400" progId="Equation.3">
                  <p:embed/>
                </p:oleObj>
              </mc:Choice>
              <mc:Fallback>
                <p:oleObj name="Equation" r:id="rId7" imgW="353052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1957" y="3352800"/>
                        <a:ext cx="4572000" cy="625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Connector 12"/>
          <p:cNvCxnSpPr/>
          <p:nvPr/>
        </p:nvCxnSpPr>
        <p:spPr>
          <a:xfrm flipV="1">
            <a:off x="316833" y="4191000"/>
            <a:ext cx="2959768" cy="2177716"/>
          </a:xfrm>
          <a:prstGeom prst="line">
            <a:avLst/>
          </a:prstGeom>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292768" y="4199020"/>
            <a:ext cx="2975811" cy="2201779"/>
          </a:xfrm>
          <a:custGeom>
            <a:avLst/>
            <a:gdLst>
              <a:gd name="connsiteX0" fmla="*/ 0 w 2983832"/>
              <a:gd name="connsiteY0" fmla="*/ 2197768 h 2197768"/>
              <a:gd name="connsiteX1" fmla="*/ 1732547 w 2983832"/>
              <a:gd name="connsiteY1" fmla="*/ 1540042 h 2197768"/>
              <a:gd name="connsiteX2" fmla="*/ 2983832 w 2983832"/>
              <a:gd name="connsiteY2" fmla="*/ 0 h 2197768"/>
            </a:gdLst>
            <a:ahLst/>
            <a:cxnLst>
              <a:cxn ang="0">
                <a:pos x="connsiteX0" y="connsiteY0"/>
              </a:cxn>
              <a:cxn ang="0">
                <a:pos x="connsiteX1" y="connsiteY1"/>
              </a:cxn>
              <a:cxn ang="0">
                <a:pos x="connsiteX2" y="connsiteY2"/>
              </a:cxn>
            </a:cxnLst>
            <a:rect l="l" t="t" r="r" b="b"/>
            <a:pathLst>
              <a:path w="2983832" h="2197768">
                <a:moveTo>
                  <a:pt x="0" y="2197768"/>
                </a:moveTo>
                <a:cubicBezTo>
                  <a:pt x="617621" y="2052052"/>
                  <a:pt x="1235242" y="1906337"/>
                  <a:pt x="1732547" y="1540042"/>
                </a:cubicBezTo>
                <a:cubicBezTo>
                  <a:pt x="2229852" y="1173747"/>
                  <a:pt x="2606842" y="586873"/>
                  <a:pt x="2983832"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p:cNvCxnSpPr/>
          <p:nvPr/>
        </p:nvCxnSpPr>
        <p:spPr>
          <a:xfrm flipV="1">
            <a:off x="332874" y="5775158"/>
            <a:ext cx="2971801" cy="609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219201" y="61722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62201" y="5301916"/>
            <a:ext cx="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057401" y="5069306"/>
            <a:ext cx="317716" cy="369332"/>
          </a:xfrm>
          <a:prstGeom prst="rect">
            <a:avLst/>
          </a:prstGeom>
          <a:noFill/>
        </p:spPr>
        <p:txBody>
          <a:bodyPr wrap="none" rtlCol="0">
            <a:spAutoFit/>
          </a:bodyPr>
          <a:lstStyle/>
          <a:p>
            <a:r>
              <a:rPr lang="en-US" dirty="0" smtClean="0"/>
              <a:t>A</a:t>
            </a:r>
            <a:endParaRPr lang="en-US" dirty="0"/>
          </a:p>
        </p:txBody>
      </p:sp>
      <p:sp>
        <p:nvSpPr>
          <p:cNvPr id="24" name="TextBox 23"/>
          <p:cNvSpPr txBox="1"/>
          <p:nvPr/>
        </p:nvSpPr>
        <p:spPr>
          <a:xfrm>
            <a:off x="2330117" y="5606352"/>
            <a:ext cx="309700" cy="369332"/>
          </a:xfrm>
          <a:prstGeom prst="rect">
            <a:avLst/>
          </a:prstGeom>
          <a:noFill/>
        </p:spPr>
        <p:txBody>
          <a:bodyPr wrap="none" rtlCol="0">
            <a:spAutoFit/>
          </a:bodyPr>
          <a:lstStyle/>
          <a:p>
            <a:r>
              <a:rPr lang="en-US" dirty="0" smtClean="0"/>
              <a:t>B</a:t>
            </a:r>
            <a:endParaRPr lang="en-US" dirty="0"/>
          </a:p>
        </p:txBody>
      </p:sp>
      <p:sp>
        <p:nvSpPr>
          <p:cNvPr id="25" name="TextBox 24"/>
          <p:cNvSpPr txBox="1"/>
          <p:nvPr/>
        </p:nvSpPr>
        <p:spPr>
          <a:xfrm>
            <a:off x="2209801" y="6412468"/>
            <a:ext cx="317716" cy="369332"/>
          </a:xfrm>
          <a:prstGeom prst="rect">
            <a:avLst/>
          </a:prstGeom>
          <a:noFill/>
        </p:spPr>
        <p:txBody>
          <a:bodyPr wrap="none" rtlCol="0">
            <a:spAutoFit/>
          </a:bodyPr>
          <a:lstStyle/>
          <a:p>
            <a:r>
              <a:rPr lang="en-US" dirty="0" smtClean="0"/>
              <a:t>C</a:t>
            </a:r>
            <a:endParaRPr lang="en-US" dirty="0"/>
          </a:p>
        </p:txBody>
      </p:sp>
      <p:sp>
        <p:nvSpPr>
          <p:cNvPr id="26" name="TextBox 25"/>
          <p:cNvSpPr txBox="1"/>
          <p:nvPr/>
        </p:nvSpPr>
        <p:spPr>
          <a:xfrm>
            <a:off x="1066801" y="6400800"/>
            <a:ext cx="375809" cy="369332"/>
          </a:xfrm>
          <a:prstGeom prst="rect">
            <a:avLst/>
          </a:prstGeom>
          <a:noFill/>
        </p:spPr>
        <p:txBody>
          <a:bodyPr wrap="none" rtlCol="0">
            <a:spAutoFit/>
          </a:bodyPr>
          <a:lstStyle/>
          <a:p>
            <a:r>
              <a:rPr lang="en-US" dirty="0" smtClean="0"/>
              <a:t>C’</a:t>
            </a:r>
            <a:endParaRPr lang="en-US" dirty="0"/>
          </a:p>
        </p:txBody>
      </p:sp>
      <p:cxnSp>
        <p:nvCxnSpPr>
          <p:cNvPr id="28" name="Straight Arrow Connector 27"/>
          <p:cNvCxnSpPr/>
          <p:nvPr/>
        </p:nvCxnSpPr>
        <p:spPr>
          <a:xfrm flipH="1" flipV="1">
            <a:off x="2652897" y="4748100"/>
            <a:ext cx="1295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48297" y="4671900"/>
            <a:ext cx="1471878" cy="369332"/>
          </a:xfrm>
          <a:prstGeom prst="rect">
            <a:avLst/>
          </a:prstGeom>
          <a:noFill/>
        </p:spPr>
        <p:txBody>
          <a:bodyPr wrap="none" rtlCol="0">
            <a:spAutoFit/>
          </a:bodyPr>
          <a:lstStyle/>
          <a:p>
            <a:r>
              <a:rPr lang="en-US" dirty="0" smtClean="0"/>
              <a:t>Ideal Solution</a:t>
            </a:r>
            <a:endParaRPr lang="en-US" dirty="0"/>
          </a:p>
        </p:txBody>
      </p:sp>
      <p:cxnSp>
        <p:nvCxnSpPr>
          <p:cNvPr id="32" name="Straight Arrow Connector 31"/>
          <p:cNvCxnSpPr/>
          <p:nvPr/>
        </p:nvCxnSpPr>
        <p:spPr>
          <a:xfrm flipH="1" flipV="1">
            <a:off x="2805297" y="4976700"/>
            <a:ext cx="1447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253097" y="5129100"/>
            <a:ext cx="1935145" cy="369332"/>
          </a:xfrm>
          <a:prstGeom prst="rect">
            <a:avLst/>
          </a:prstGeom>
          <a:noFill/>
        </p:spPr>
        <p:txBody>
          <a:bodyPr wrap="none" rtlCol="0">
            <a:spAutoFit/>
          </a:bodyPr>
          <a:lstStyle/>
          <a:p>
            <a:r>
              <a:rPr lang="en-US" dirty="0" smtClean="0"/>
              <a:t>Non-Ideal Solution</a:t>
            </a:r>
            <a:endParaRPr lang="en-US" dirty="0"/>
          </a:p>
        </p:txBody>
      </p:sp>
      <p:cxnSp>
        <p:nvCxnSpPr>
          <p:cNvPr id="36" name="Straight Arrow Connector 35"/>
          <p:cNvCxnSpPr/>
          <p:nvPr/>
        </p:nvCxnSpPr>
        <p:spPr>
          <a:xfrm flipH="1" flipV="1">
            <a:off x="1981200" y="6096000"/>
            <a:ext cx="1219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352800" y="6248400"/>
            <a:ext cx="1271951" cy="369332"/>
          </a:xfrm>
          <a:prstGeom prst="rect">
            <a:avLst/>
          </a:prstGeom>
          <a:noFill/>
        </p:spPr>
        <p:txBody>
          <a:bodyPr wrap="none" rtlCol="0">
            <a:spAutoFit/>
          </a:bodyPr>
          <a:lstStyle/>
          <a:p>
            <a:r>
              <a:rPr lang="en-US" dirty="0" smtClean="0"/>
              <a:t>Henry’s law</a:t>
            </a:r>
            <a:endParaRPr lang="en-US" dirty="0"/>
          </a:p>
        </p:txBody>
      </p:sp>
      <p:sp>
        <p:nvSpPr>
          <p:cNvPr id="40" name="TextBox 39"/>
          <p:cNvSpPr txBox="1"/>
          <p:nvPr/>
        </p:nvSpPr>
        <p:spPr>
          <a:xfrm>
            <a:off x="6477000" y="4419600"/>
            <a:ext cx="1875642" cy="369332"/>
          </a:xfrm>
          <a:prstGeom prst="rect">
            <a:avLst/>
          </a:prstGeom>
          <a:noFill/>
        </p:spPr>
        <p:txBody>
          <a:bodyPr wrap="none" rtlCol="0">
            <a:spAutoFit/>
          </a:bodyPr>
          <a:lstStyle/>
          <a:p>
            <a:r>
              <a:rPr lang="en-US" dirty="0" smtClean="0"/>
              <a:t>For Henry region: </a:t>
            </a:r>
            <a:endParaRPr lang="en-US" dirty="0"/>
          </a:p>
        </p:txBody>
      </p:sp>
      <p:graphicFrame>
        <p:nvGraphicFramePr>
          <p:cNvPr id="41" name="Object 40"/>
          <p:cNvGraphicFramePr>
            <a:graphicFrameLocks noChangeAspect="1"/>
          </p:cNvGraphicFramePr>
          <p:nvPr/>
        </p:nvGraphicFramePr>
        <p:xfrm>
          <a:off x="6553200" y="4800600"/>
          <a:ext cx="1798320" cy="609600"/>
        </p:xfrm>
        <a:graphic>
          <a:graphicData uri="http://schemas.openxmlformats.org/presentationml/2006/ole">
            <mc:AlternateContent xmlns:mc="http://schemas.openxmlformats.org/markup-compatibility/2006">
              <mc:Choice xmlns:v="urn:schemas-microsoft-com:vml" Requires="v">
                <p:oleObj spid="_x0000_s17418" name="Equation" r:id="rId9" imgW="1498320" imgH="507960" progId="Equation.3">
                  <p:embed/>
                </p:oleObj>
              </mc:Choice>
              <mc:Fallback>
                <p:oleObj name="Equation" r:id="rId9" imgW="1498320" imgH="50796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4800600"/>
                        <a:ext cx="179832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Box 41"/>
          <p:cNvSpPr txBox="1"/>
          <p:nvPr/>
        </p:nvSpPr>
        <p:spPr>
          <a:xfrm>
            <a:off x="6324600" y="5486400"/>
            <a:ext cx="507896" cy="369332"/>
          </a:xfrm>
          <a:prstGeom prst="rect">
            <a:avLst/>
          </a:prstGeom>
          <a:noFill/>
        </p:spPr>
        <p:txBody>
          <a:bodyPr wrap="none" rtlCol="0">
            <a:spAutoFit/>
          </a:bodyPr>
          <a:lstStyle/>
          <a:p>
            <a:r>
              <a:rPr lang="en-US" dirty="0" smtClean="0"/>
              <a:t>Or, </a:t>
            </a:r>
            <a:endParaRPr lang="en-US" dirty="0"/>
          </a:p>
        </p:txBody>
      </p:sp>
      <p:graphicFrame>
        <p:nvGraphicFramePr>
          <p:cNvPr id="43" name="Object 42"/>
          <p:cNvGraphicFramePr>
            <a:graphicFrameLocks noChangeAspect="1"/>
          </p:cNvGraphicFramePr>
          <p:nvPr/>
        </p:nvGraphicFramePr>
        <p:xfrm>
          <a:off x="6781799" y="5486400"/>
          <a:ext cx="1540933" cy="533400"/>
        </p:xfrm>
        <a:graphic>
          <a:graphicData uri="http://schemas.openxmlformats.org/presentationml/2006/ole">
            <mc:AlternateContent xmlns:mc="http://schemas.openxmlformats.org/markup-compatibility/2006">
              <mc:Choice xmlns:v="urn:schemas-microsoft-com:vml" Requires="v">
                <p:oleObj spid="_x0000_s17419" name="Equation" r:id="rId11" imgW="660240" imgH="228600" progId="Equation.3">
                  <p:embed/>
                </p:oleObj>
              </mc:Choice>
              <mc:Fallback>
                <p:oleObj name="Equation" r:id="rId11" imgW="66024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799" y="5486400"/>
                        <a:ext cx="154093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Freeform 43"/>
          <p:cNvSpPr/>
          <p:nvPr/>
        </p:nvSpPr>
        <p:spPr>
          <a:xfrm>
            <a:off x="6144126" y="4026449"/>
            <a:ext cx="3015916" cy="2446934"/>
          </a:xfrm>
          <a:custGeom>
            <a:avLst/>
            <a:gdLst>
              <a:gd name="connsiteX0" fmla="*/ 2919663 w 3015916"/>
              <a:gd name="connsiteY0" fmla="*/ 96372 h 2446934"/>
              <a:gd name="connsiteX1" fmla="*/ 2630906 w 3015916"/>
              <a:gd name="connsiteY1" fmla="*/ 80330 h 2446934"/>
              <a:gd name="connsiteX2" fmla="*/ 2566737 w 3015916"/>
              <a:gd name="connsiteY2" fmla="*/ 64288 h 2446934"/>
              <a:gd name="connsiteX3" fmla="*/ 1876927 w 3015916"/>
              <a:gd name="connsiteY3" fmla="*/ 80330 h 2446934"/>
              <a:gd name="connsiteX4" fmla="*/ 1427748 w 3015916"/>
              <a:gd name="connsiteY4" fmla="*/ 128456 h 2446934"/>
              <a:gd name="connsiteX5" fmla="*/ 1331495 w 3015916"/>
              <a:gd name="connsiteY5" fmla="*/ 192625 h 2446934"/>
              <a:gd name="connsiteX6" fmla="*/ 1235242 w 3015916"/>
              <a:gd name="connsiteY6" fmla="*/ 240751 h 2446934"/>
              <a:gd name="connsiteX7" fmla="*/ 721895 w 3015916"/>
              <a:gd name="connsiteY7" fmla="*/ 256793 h 2446934"/>
              <a:gd name="connsiteX8" fmla="*/ 657727 w 3015916"/>
              <a:gd name="connsiteY8" fmla="*/ 272835 h 2446934"/>
              <a:gd name="connsiteX9" fmla="*/ 320842 w 3015916"/>
              <a:gd name="connsiteY9" fmla="*/ 288877 h 2446934"/>
              <a:gd name="connsiteX10" fmla="*/ 224590 w 3015916"/>
              <a:gd name="connsiteY10" fmla="*/ 449298 h 2446934"/>
              <a:gd name="connsiteX11" fmla="*/ 208548 w 3015916"/>
              <a:gd name="connsiteY11" fmla="*/ 513467 h 2446934"/>
              <a:gd name="connsiteX12" fmla="*/ 176463 w 3015916"/>
              <a:gd name="connsiteY12" fmla="*/ 545551 h 2446934"/>
              <a:gd name="connsiteX13" fmla="*/ 112295 w 3015916"/>
              <a:gd name="connsiteY13" fmla="*/ 625762 h 2446934"/>
              <a:gd name="connsiteX14" fmla="*/ 80211 w 3015916"/>
              <a:gd name="connsiteY14" fmla="*/ 1636414 h 2446934"/>
              <a:gd name="connsiteX15" fmla="*/ 64169 w 3015916"/>
              <a:gd name="connsiteY15" fmla="*/ 1684540 h 2446934"/>
              <a:gd name="connsiteX16" fmla="*/ 48127 w 3015916"/>
              <a:gd name="connsiteY16" fmla="*/ 1764751 h 2446934"/>
              <a:gd name="connsiteX17" fmla="*/ 16042 w 3015916"/>
              <a:gd name="connsiteY17" fmla="*/ 1828919 h 2446934"/>
              <a:gd name="connsiteX18" fmla="*/ 0 w 3015916"/>
              <a:gd name="connsiteY18" fmla="*/ 1877046 h 2446934"/>
              <a:gd name="connsiteX19" fmla="*/ 16042 w 3015916"/>
              <a:gd name="connsiteY19" fmla="*/ 1957256 h 2446934"/>
              <a:gd name="connsiteX20" fmla="*/ 48127 w 3015916"/>
              <a:gd name="connsiteY20" fmla="*/ 2021425 h 2446934"/>
              <a:gd name="connsiteX21" fmla="*/ 144379 w 3015916"/>
              <a:gd name="connsiteY21" fmla="*/ 2117677 h 2446934"/>
              <a:gd name="connsiteX22" fmla="*/ 288758 w 3015916"/>
              <a:gd name="connsiteY22" fmla="*/ 2181846 h 2446934"/>
              <a:gd name="connsiteX23" fmla="*/ 882316 w 3015916"/>
              <a:gd name="connsiteY23" fmla="*/ 2165804 h 2446934"/>
              <a:gd name="connsiteX24" fmla="*/ 978569 w 3015916"/>
              <a:gd name="connsiteY24" fmla="*/ 2133719 h 2446934"/>
              <a:gd name="connsiteX25" fmla="*/ 1379621 w 3015916"/>
              <a:gd name="connsiteY25" fmla="*/ 2165804 h 2446934"/>
              <a:gd name="connsiteX26" fmla="*/ 1459832 w 3015916"/>
              <a:gd name="connsiteY26" fmla="*/ 2197888 h 2446934"/>
              <a:gd name="connsiteX27" fmla="*/ 1524000 w 3015916"/>
              <a:gd name="connsiteY27" fmla="*/ 2213930 h 2446934"/>
              <a:gd name="connsiteX28" fmla="*/ 1620253 w 3015916"/>
              <a:gd name="connsiteY28" fmla="*/ 2246014 h 2446934"/>
              <a:gd name="connsiteX29" fmla="*/ 1876927 w 3015916"/>
              <a:gd name="connsiteY29" fmla="*/ 2262056 h 2446934"/>
              <a:gd name="connsiteX30" fmla="*/ 1909011 w 3015916"/>
              <a:gd name="connsiteY30" fmla="*/ 2310183 h 2446934"/>
              <a:gd name="connsiteX31" fmla="*/ 2181727 w 3015916"/>
              <a:gd name="connsiteY31" fmla="*/ 2374351 h 2446934"/>
              <a:gd name="connsiteX32" fmla="*/ 2245895 w 3015916"/>
              <a:gd name="connsiteY32" fmla="*/ 2390393 h 2446934"/>
              <a:gd name="connsiteX33" fmla="*/ 2310063 w 3015916"/>
              <a:gd name="connsiteY33" fmla="*/ 2438519 h 2446934"/>
              <a:gd name="connsiteX34" fmla="*/ 2550695 w 3015916"/>
              <a:gd name="connsiteY34" fmla="*/ 2422477 h 2446934"/>
              <a:gd name="connsiteX35" fmla="*/ 2598821 w 3015916"/>
              <a:gd name="connsiteY35" fmla="*/ 2406435 h 2446934"/>
              <a:gd name="connsiteX36" fmla="*/ 2679032 w 3015916"/>
              <a:gd name="connsiteY36" fmla="*/ 2358309 h 2446934"/>
              <a:gd name="connsiteX37" fmla="*/ 3015916 w 3015916"/>
              <a:gd name="connsiteY37" fmla="*/ 2342267 h 244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15916" h="2446934">
                <a:moveTo>
                  <a:pt x="2919663" y="96372"/>
                </a:moveTo>
                <a:cubicBezTo>
                  <a:pt x="2823411" y="91025"/>
                  <a:pt x="2726911" y="89058"/>
                  <a:pt x="2630906" y="80330"/>
                </a:cubicBezTo>
                <a:cubicBezTo>
                  <a:pt x="2608949" y="78334"/>
                  <a:pt x="2588785" y="64288"/>
                  <a:pt x="2566737" y="64288"/>
                </a:cubicBezTo>
                <a:cubicBezTo>
                  <a:pt x="2336738" y="64288"/>
                  <a:pt x="2106864" y="74983"/>
                  <a:pt x="1876927" y="80330"/>
                </a:cubicBezTo>
                <a:cubicBezTo>
                  <a:pt x="1573425" y="181496"/>
                  <a:pt x="2147097" y="0"/>
                  <a:pt x="1427748" y="128456"/>
                </a:cubicBezTo>
                <a:cubicBezTo>
                  <a:pt x="1389788" y="135235"/>
                  <a:pt x="1363579" y="171235"/>
                  <a:pt x="1331495" y="192625"/>
                </a:cubicBezTo>
                <a:cubicBezTo>
                  <a:pt x="1303612" y="211214"/>
                  <a:pt x="1271565" y="238675"/>
                  <a:pt x="1235242" y="240751"/>
                </a:cubicBezTo>
                <a:cubicBezTo>
                  <a:pt x="1064322" y="250518"/>
                  <a:pt x="893011" y="251446"/>
                  <a:pt x="721895" y="256793"/>
                </a:cubicBezTo>
                <a:cubicBezTo>
                  <a:pt x="700506" y="262140"/>
                  <a:pt x="679704" y="271077"/>
                  <a:pt x="657727" y="272835"/>
                </a:cubicBezTo>
                <a:cubicBezTo>
                  <a:pt x="545663" y="281800"/>
                  <a:pt x="429101" y="258565"/>
                  <a:pt x="320842" y="288877"/>
                </a:cubicBezTo>
                <a:cubicBezTo>
                  <a:pt x="298333" y="295180"/>
                  <a:pt x="239857" y="418765"/>
                  <a:pt x="224590" y="449298"/>
                </a:cubicBezTo>
                <a:cubicBezTo>
                  <a:pt x="219243" y="470688"/>
                  <a:pt x="218408" y="493747"/>
                  <a:pt x="208548" y="513467"/>
                </a:cubicBezTo>
                <a:cubicBezTo>
                  <a:pt x="201784" y="526995"/>
                  <a:pt x="185911" y="533741"/>
                  <a:pt x="176463" y="545551"/>
                </a:cubicBezTo>
                <a:cubicBezTo>
                  <a:pt x="95504" y="646748"/>
                  <a:pt x="189771" y="548283"/>
                  <a:pt x="112295" y="625762"/>
                </a:cubicBezTo>
                <a:cubicBezTo>
                  <a:pt x="18534" y="1000807"/>
                  <a:pt x="113650" y="599791"/>
                  <a:pt x="80211" y="1636414"/>
                </a:cubicBezTo>
                <a:cubicBezTo>
                  <a:pt x="79666" y="1653315"/>
                  <a:pt x="68270" y="1668135"/>
                  <a:pt x="64169" y="1684540"/>
                </a:cubicBezTo>
                <a:cubicBezTo>
                  <a:pt x="57556" y="1710992"/>
                  <a:pt x="56750" y="1738884"/>
                  <a:pt x="48127" y="1764751"/>
                </a:cubicBezTo>
                <a:cubicBezTo>
                  <a:pt x="40565" y="1787438"/>
                  <a:pt x="25462" y="1806938"/>
                  <a:pt x="16042" y="1828919"/>
                </a:cubicBezTo>
                <a:cubicBezTo>
                  <a:pt x="9381" y="1844462"/>
                  <a:pt x="5347" y="1861004"/>
                  <a:pt x="0" y="1877046"/>
                </a:cubicBezTo>
                <a:cubicBezTo>
                  <a:pt x="5347" y="1903783"/>
                  <a:pt x="7420" y="1931389"/>
                  <a:pt x="16042" y="1957256"/>
                </a:cubicBezTo>
                <a:cubicBezTo>
                  <a:pt x="23605" y="1979943"/>
                  <a:pt x="33188" y="2002751"/>
                  <a:pt x="48127" y="2021425"/>
                </a:cubicBezTo>
                <a:cubicBezTo>
                  <a:pt x="76472" y="2056856"/>
                  <a:pt x="102251" y="2100825"/>
                  <a:pt x="144379" y="2117677"/>
                </a:cubicBezTo>
                <a:cubicBezTo>
                  <a:pt x="246794" y="2158644"/>
                  <a:pt x="198833" y="2136884"/>
                  <a:pt x="288758" y="2181846"/>
                </a:cubicBezTo>
                <a:cubicBezTo>
                  <a:pt x="486611" y="2176499"/>
                  <a:pt x="684871" y="2179579"/>
                  <a:pt x="882316" y="2165804"/>
                </a:cubicBezTo>
                <a:cubicBezTo>
                  <a:pt x="916054" y="2163450"/>
                  <a:pt x="978569" y="2133719"/>
                  <a:pt x="978569" y="2133719"/>
                </a:cubicBezTo>
                <a:cubicBezTo>
                  <a:pt x="1003097" y="2135354"/>
                  <a:pt x="1319524" y="2153785"/>
                  <a:pt x="1379621" y="2165804"/>
                </a:cubicBezTo>
                <a:cubicBezTo>
                  <a:pt x="1407858" y="2171451"/>
                  <a:pt x="1432513" y="2188782"/>
                  <a:pt x="1459832" y="2197888"/>
                </a:cubicBezTo>
                <a:cubicBezTo>
                  <a:pt x="1480748" y="2204860"/>
                  <a:pt x="1502882" y="2207595"/>
                  <a:pt x="1524000" y="2213930"/>
                </a:cubicBezTo>
                <a:cubicBezTo>
                  <a:pt x="1556394" y="2223648"/>
                  <a:pt x="1586499" y="2243904"/>
                  <a:pt x="1620253" y="2246014"/>
                </a:cubicBezTo>
                <a:lnTo>
                  <a:pt x="1876927" y="2262056"/>
                </a:lnTo>
                <a:cubicBezTo>
                  <a:pt x="1887622" y="2278098"/>
                  <a:pt x="1900389" y="2292938"/>
                  <a:pt x="1909011" y="2310183"/>
                </a:cubicBezTo>
                <a:cubicBezTo>
                  <a:pt x="1974432" y="2441027"/>
                  <a:pt x="1795274" y="2350198"/>
                  <a:pt x="2181727" y="2374351"/>
                </a:cubicBezTo>
                <a:cubicBezTo>
                  <a:pt x="2203116" y="2379698"/>
                  <a:pt x="2226175" y="2380533"/>
                  <a:pt x="2245895" y="2390393"/>
                </a:cubicBezTo>
                <a:cubicBezTo>
                  <a:pt x="2269809" y="2402350"/>
                  <a:pt x="2283473" y="2435720"/>
                  <a:pt x="2310063" y="2438519"/>
                </a:cubicBezTo>
                <a:cubicBezTo>
                  <a:pt x="2390010" y="2446934"/>
                  <a:pt x="2470484" y="2427824"/>
                  <a:pt x="2550695" y="2422477"/>
                </a:cubicBezTo>
                <a:cubicBezTo>
                  <a:pt x="2566737" y="2417130"/>
                  <a:pt x="2584321" y="2415135"/>
                  <a:pt x="2598821" y="2406435"/>
                </a:cubicBezTo>
                <a:cubicBezTo>
                  <a:pt x="2649920" y="2375776"/>
                  <a:pt x="2608668" y="2364173"/>
                  <a:pt x="2679032" y="2358309"/>
                </a:cubicBezTo>
                <a:cubicBezTo>
                  <a:pt x="2791066" y="2348973"/>
                  <a:pt x="3015916" y="2342267"/>
                  <a:pt x="3015916" y="2342267"/>
                </a:cubicBezTo>
              </a:path>
            </a:pathLst>
          </a:custGeom>
          <a:solidFill>
            <a:schemeClr val="accent1">
              <a:alpha val="32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308810" y="4191000"/>
            <a:ext cx="2971800" cy="220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6042" y="5181600"/>
            <a:ext cx="338554" cy="369332"/>
          </a:xfrm>
          <a:prstGeom prst="rect">
            <a:avLst/>
          </a:prstGeom>
          <a:noFill/>
        </p:spPr>
        <p:txBody>
          <a:bodyPr wrap="none" rtlCol="0">
            <a:spAutoFit/>
          </a:bodyPr>
          <a:lstStyle/>
          <a:p>
            <a:r>
              <a:rPr lang="en-US" i="1" dirty="0" err="1" smtClean="0"/>
              <a:t>a</a:t>
            </a:r>
            <a:r>
              <a:rPr lang="en-US" i="1" baseline="-25000" dirty="0" err="1" smtClean="0"/>
              <a:t>i</a:t>
            </a:r>
            <a:endParaRPr lang="en-US" i="1" baseline="-25000" dirty="0"/>
          </a:p>
        </p:txBody>
      </p:sp>
      <p:cxnSp>
        <p:nvCxnSpPr>
          <p:cNvPr id="37" name="Straight Arrow Connector 36"/>
          <p:cNvCxnSpPr/>
          <p:nvPr/>
        </p:nvCxnSpPr>
        <p:spPr>
          <a:xfrm flipV="1">
            <a:off x="152400" y="4451684"/>
            <a:ext cx="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371600" y="6460958"/>
            <a:ext cx="737702" cy="369332"/>
          </a:xfrm>
          <a:prstGeom prst="rect">
            <a:avLst/>
          </a:prstGeom>
          <a:noFill/>
        </p:spPr>
        <p:txBody>
          <a:bodyPr wrap="none" rtlCol="0">
            <a:spAutoFit/>
          </a:bodyPr>
          <a:lstStyle/>
          <a:p>
            <a:r>
              <a:rPr lang="en-US" dirty="0" smtClean="0"/>
              <a:t>Wt %</a:t>
            </a:r>
            <a:r>
              <a:rPr lang="en-US" dirty="0" err="1" smtClean="0"/>
              <a:t>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Example</a:t>
            </a:r>
            <a:endParaRPr lang="en-US" dirty="0"/>
          </a:p>
        </p:txBody>
      </p:sp>
      <p:sp>
        <p:nvSpPr>
          <p:cNvPr id="4" name="TextBox 3"/>
          <p:cNvSpPr txBox="1"/>
          <p:nvPr/>
        </p:nvSpPr>
        <p:spPr>
          <a:xfrm>
            <a:off x="1143000" y="1219200"/>
            <a:ext cx="7566238" cy="369332"/>
          </a:xfrm>
          <a:prstGeom prst="rect">
            <a:avLst/>
          </a:prstGeom>
          <a:noFill/>
        </p:spPr>
        <p:txBody>
          <a:bodyPr wrap="none" rtlCol="0">
            <a:spAutoFit/>
          </a:bodyPr>
          <a:lstStyle/>
          <a:p>
            <a:r>
              <a:rPr lang="en-US" u="sng" dirty="0" smtClean="0"/>
              <a:t>Si</a:t>
            </a:r>
            <a:r>
              <a:rPr lang="en-US" dirty="0" smtClean="0"/>
              <a:t> (liquid, pure) + O</a:t>
            </a:r>
            <a:r>
              <a:rPr lang="en-US" baseline="-25000" dirty="0" smtClean="0"/>
              <a:t>2</a:t>
            </a:r>
            <a:r>
              <a:rPr lang="en-US" dirty="0" smtClean="0"/>
              <a:t> (g, 1tm) </a:t>
            </a:r>
            <a:r>
              <a:rPr lang="en-US" dirty="0" smtClean="0">
                <a:sym typeface="Wingdings" pitchFamily="2" charset="2"/>
              </a:rPr>
              <a:t> SiO</a:t>
            </a:r>
            <a:r>
              <a:rPr lang="en-US" baseline="-25000" dirty="0" smtClean="0">
                <a:sym typeface="Wingdings" pitchFamily="2" charset="2"/>
              </a:rPr>
              <a:t>2</a:t>
            </a:r>
            <a:r>
              <a:rPr lang="en-US" dirty="0" smtClean="0">
                <a:sym typeface="Wingdings" pitchFamily="2" charset="2"/>
              </a:rPr>
              <a:t> (s);    Where </a:t>
            </a:r>
            <a:r>
              <a:rPr lang="en-US" u="sng" dirty="0" smtClean="0">
                <a:sym typeface="Wingdings" pitchFamily="2" charset="2"/>
              </a:rPr>
              <a:t>Si</a:t>
            </a:r>
            <a:r>
              <a:rPr lang="en-US" dirty="0" smtClean="0">
                <a:sym typeface="Wingdings" pitchFamily="2" charset="2"/>
              </a:rPr>
              <a:t> = Si dissolved in liquid iron</a:t>
            </a:r>
            <a:r>
              <a:rPr lang="en-US" dirty="0" smtClean="0"/>
              <a:t> </a:t>
            </a:r>
            <a:endParaRPr lang="en-US" dirty="0"/>
          </a:p>
        </p:txBody>
      </p:sp>
      <p:sp>
        <p:nvSpPr>
          <p:cNvPr id="5" name="TextBox 4"/>
          <p:cNvSpPr txBox="1"/>
          <p:nvPr/>
        </p:nvSpPr>
        <p:spPr>
          <a:xfrm>
            <a:off x="762000" y="2297668"/>
            <a:ext cx="2408288" cy="369332"/>
          </a:xfrm>
          <a:prstGeom prst="rect">
            <a:avLst/>
          </a:prstGeom>
          <a:noFill/>
        </p:spPr>
        <p:txBody>
          <a:bodyPr wrap="none" rtlCol="0">
            <a:spAutoFit/>
          </a:bodyPr>
          <a:lstStyle/>
          <a:p>
            <a:r>
              <a:rPr lang="en-US" b="1" smtClean="0"/>
              <a:t>Change in </a:t>
            </a:r>
            <a:r>
              <a:rPr lang="en-US" b="1" dirty="0" smtClean="0"/>
              <a:t>Free Energy: </a:t>
            </a:r>
            <a:endParaRPr lang="en-US" b="1" dirty="0"/>
          </a:p>
        </p:txBody>
      </p:sp>
      <p:graphicFrame>
        <p:nvGraphicFramePr>
          <p:cNvPr id="6" name="Object 5"/>
          <p:cNvGraphicFramePr>
            <a:graphicFrameLocks noChangeAspect="1"/>
          </p:cNvGraphicFramePr>
          <p:nvPr/>
        </p:nvGraphicFramePr>
        <p:xfrm>
          <a:off x="3048000" y="2069068"/>
          <a:ext cx="5326063" cy="838200"/>
        </p:xfrm>
        <a:graphic>
          <a:graphicData uri="http://schemas.openxmlformats.org/presentationml/2006/ole">
            <mc:AlternateContent xmlns:mc="http://schemas.openxmlformats.org/markup-compatibility/2006">
              <mc:Choice xmlns:v="urn:schemas-microsoft-com:vml" Requires="v">
                <p:oleObj spid="_x0000_s18436" name="Equation" r:id="rId3" imgW="3390840" imgH="533160" progId="Equation.3">
                  <p:embed/>
                </p:oleObj>
              </mc:Choice>
              <mc:Fallback>
                <p:oleObj name="Equation" r:id="rId3" imgW="3390840" imgH="533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69068"/>
                        <a:ext cx="532606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057400" y="2831068"/>
            <a:ext cx="3366755" cy="369332"/>
          </a:xfrm>
          <a:prstGeom prst="rect">
            <a:avLst/>
          </a:prstGeom>
          <a:noFill/>
        </p:spPr>
        <p:txBody>
          <a:bodyPr wrap="none" rtlCol="0">
            <a:spAutoFit/>
          </a:bodyPr>
          <a:lstStyle/>
          <a:p>
            <a:r>
              <a:rPr lang="en-US" dirty="0" smtClean="0"/>
              <a:t>Since SiO</a:t>
            </a:r>
            <a:r>
              <a:rPr lang="en-US" baseline="-25000" dirty="0" smtClean="0"/>
              <a:t>2</a:t>
            </a:r>
            <a:r>
              <a:rPr lang="en-US" dirty="0" smtClean="0"/>
              <a:t> is in pure form, </a:t>
            </a:r>
            <a:r>
              <a:rPr lang="en-US" i="1" dirty="0" smtClean="0"/>
              <a:t>a</a:t>
            </a:r>
            <a:r>
              <a:rPr lang="en-US" i="1" baseline="-25000" dirty="0" smtClean="0"/>
              <a:t>SiO2 </a:t>
            </a:r>
            <a:r>
              <a:rPr lang="en-US" i="1" dirty="0" smtClean="0"/>
              <a:t>= 1</a:t>
            </a:r>
            <a:endParaRPr lang="en-US" i="1" dirty="0"/>
          </a:p>
        </p:txBody>
      </p:sp>
      <p:sp>
        <p:nvSpPr>
          <p:cNvPr id="8" name="TextBox 7"/>
          <p:cNvSpPr txBox="1"/>
          <p:nvPr/>
        </p:nvSpPr>
        <p:spPr>
          <a:xfrm>
            <a:off x="914400" y="3276600"/>
            <a:ext cx="4091441" cy="369332"/>
          </a:xfrm>
          <a:prstGeom prst="rect">
            <a:avLst/>
          </a:prstGeom>
          <a:noFill/>
        </p:spPr>
        <p:txBody>
          <a:bodyPr wrap="none" rtlCol="0">
            <a:spAutoFit/>
          </a:bodyPr>
          <a:lstStyle/>
          <a:p>
            <a:r>
              <a:rPr lang="en-US" b="1" i="1" dirty="0" smtClean="0"/>
              <a:t>In Henry’s regime, the standard reaction:</a:t>
            </a:r>
            <a:endParaRPr lang="en-US" b="1" i="1" dirty="0"/>
          </a:p>
        </p:txBody>
      </p:sp>
      <p:sp>
        <p:nvSpPr>
          <p:cNvPr id="9" name="TextBox 8"/>
          <p:cNvSpPr txBox="1"/>
          <p:nvPr/>
        </p:nvSpPr>
        <p:spPr>
          <a:xfrm>
            <a:off x="1066800" y="1676400"/>
            <a:ext cx="7012048" cy="369332"/>
          </a:xfrm>
          <a:prstGeom prst="rect">
            <a:avLst/>
          </a:prstGeom>
          <a:noFill/>
        </p:spPr>
        <p:txBody>
          <a:bodyPr wrap="none" rtlCol="0">
            <a:spAutoFit/>
          </a:bodyPr>
          <a:lstStyle/>
          <a:p>
            <a:r>
              <a:rPr lang="en-US" b="1" i="1" dirty="0" smtClean="0"/>
              <a:t>In ideal condition:  </a:t>
            </a:r>
            <a:r>
              <a:rPr lang="en-US" dirty="0" smtClean="0"/>
              <a:t>Si (Liquid, pure) + O</a:t>
            </a:r>
            <a:r>
              <a:rPr lang="en-US" baseline="-25000" dirty="0" smtClean="0"/>
              <a:t>2</a:t>
            </a:r>
            <a:r>
              <a:rPr lang="en-US" dirty="0" smtClean="0"/>
              <a:t>(g,1tm) = SiO</a:t>
            </a:r>
            <a:r>
              <a:rPr lang="en-US" baseline="-25000" dirty="0" smtClean="0"/>
              <a:t>2</a:t>
            </a:r>
            <a:r>
              <a:rPr lang="en-US" dirty="0" smtClean="0"/>
              <a:t>(s, pure) ----Eqn. 1 </a:t>
            </a:r>
            <a:endParaRPr lang="en-US" dirty="0"/>
          </a:p>
        </p:txBody>
      </p:sp>
      <p:sp>
        <p:nvSpPr>
          <p:cNvPr id="10" name="TextBox 9"/>
          <p:cNvSpPr txBox="1"/>
          <p:nvPr/>
        </p:nvSpPr>
        <p:spPr>
          <a:xfrm>
            <a:off x="609600" y="3657600"/>
            <a:ext cx="5113066" cy="369332"/>
          </a:xfrm>
          <a:prstGeom prst="rect">
            <a:avLst/>
          </a:prstGeom>
          <a:noFill/>
        </p:spPr>
        <p:txBody>
          <a:bodyPr wrap="none" rtlCol="0">
            <a:spAutoFit/>
          </a:bodyPr>
          <a:lstStyle/>
          <a:p>
            <a:r>
              <a:rPr lang="en-US" u="sng" dirty="0" smtClean="0"/>
              <a:t>Si</a:t>
            </a:r>
            <a:r>
              <a:rPr lang="en-US" dirty="0" smtClean="0"/>
              <a:t> (1wt% solution) + O</a:t>
            </a:r>
            <a:r>
              <a:rPr lang="en-US" baseline="-25000" dirty="0" smtClean="0"/>
              <a:t>2</a:t>
            </a:r>
            <a:r>
              <a:rPr lang="en-US" dirty="0" smtClean="0"/>
              <a:t> (g, 1tm) </a:t>
            </a:r>
            <a:r>
              <a:rPr lang="en-US" dirty="0" smtClean="0">
                <a:sym typeface="Wingdings" pitchFamily="2" charset="2"/>
              </a:rPr>
              <a:t> SiO</a:t>
            </a:r>
            <a:r>
              <a:rPr lang="en-US" baseline="-25000" dirty="0" smtClean="0">
                <a:sym typeface="Wingdings" pitchFamily="2" charset="2"/>
              </a:rPr>
              <a:t>2</a:t>
            </a:r>
            <a:r>
              <a:rPr lang="en-US" dirty="0" smtClean="0">
                <a:sym typeface="Wingdings" pitchFamily="2" charset="2"/>
              </a:rPr>
              <a:t> (s) -----Eqn. 2</a:t>
            </a:r>
            <a:endParaRPr lang="en-US" dirty="0"/>
          </a:p>
        </p:txBody>
      </p:sp>
      <p:graphicFrame>
        <p:nvGraphicFramePr>
          <p:cNvPr id="18435" name="Object 3"/>
          <p:cNvGraphicFramePr>
            <a:graphicFrameLocks noChangeAspect="1"/>
          </p:cNvGraphicFramePr>
          <p:nvPr/>
        </p:nvGraphicFramePr>
        <p:xfrm>
          <a:off x="1474788" y="4038600"/>
          <a:ext cx="5505450" cy="838200"/>
        </p:xfrm>
        <a:graphic>
          <a:graphicData uri="http://schemas.openxmlformats.org/presentationml/2006/ole">
            <mc:AlternateContent xmlns:mc="http://schemas.openxmlformats.org/markup-compatibility/2006">
              <mc:Choice xmlns:v="urn:schemas-microsoft-com:vml" Requires="v">
                <p:oleObj spid="_x0000_s18437" name="Equation" r:id="rId5" imgW="3504960" imgH="533160" progId="Equation.3">
                  <p:embed/>
                </p:oleObj>
              </mc:Choice>
              <mc:Fallback>
                <p:oleObj name="Equation" r:id="rId5" imgW="3504960" imgH="5331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788" y="4038600"/>
                        <a:ext cx="55054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914400" y="5257800"/>
            <a:ext cx="7606570" cy="369332"/>
          </a:xfrm>
          <a:prstGeom prst="rect">
            <a:avLst/>
          </a:prstGeom>
          <a:noFill/>
        </p:spPr>
        <p:txBody>
          <a:bodyPr wrap="none" rtlCol="0">
            <a:spAutoFit/>
          </a:bodyPr>
          <a:lstStyle/>
          <a:p>
            <a:r>
              <a:rPr lang="en-US" dirty="0" smtClean="0"/>
              <a:t>Subtracting Eqn. 2 from Eqn. 1, we get:       </a:t>
            </a:r>
            <a:r>
              <a:rPr lang="en-US" u="sng" dirty="0" smtClean="0"/>
              <a:t>Si</a:t>
            </a:r>
            <a:r>
              <a:rPr lang="en-US" dirty="0" smtClean="0"/>
              <a:t> (liquid, pure) = Si (1 wt% solution)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Contd.</a:t>
            </a:r>
            <a:endParaRPr lang="en-US" dirty="0"/>
          </a:p>
        </p:txBody>
      </p:sp>
      <p:sp>
        <p:nvSpPr>
          <p:cNvPr id="4" name="TextBox 3"/>
          <p:cNvSpPr txBox="1"/>
          <p:nvPr/>
        </p:nvSpPr>
        <p:spPr>
          <a:xfrm>
            <a:off x="762000" y="1295400"/>
            <a:ext cx="3572453" cy="369332"/>
          </a:xfrm>
          <a:prstGeom prst="rect">
            <a:avLst/>
          </a:prstGeom>
          <a:noFill/>
        </p:spPr>
        <p:txBody>
          <a:bodyPr wrap="none" rtlCol="0">
            <a:spAutoFit/>
          </a:bodyPr>
          <a:lstStyle/>
          <a:p>
            <a:r>
              <a:rPr lang="en-US" u="sng" dirty="0" smtClean="0"/>
              <a:t>Si</a:t>
            </a:r>
            <a:r>
              <a:rPr lang="en-US" dirty="0" smtClean="0"/>
              <a:t> (liquid, pure) = Si (1 wt% solution)</a:t>
            </a:r>
            <a:endParaRPr lang="en-US" dirty="0"/>
          </a:p>
        </p:txBody>
      </p:sp>
      <p:sp>
        <p:nvSpPr>
          <p:cNvPr id="5" name="TextBox 4"/>
          <p:cNvSpPr txBox="1"/>
          <p:nvPr/>
        </p:nvSpPr>
        <p:spPr>
          <a:xfrm>
            <a:off x="609600" y="1981200"/>
            <a:ext cx="4275529" cy="369332"/>
          </a:xfrm>
          <a:prstGeom prst="rect">
            <a:avLst/>
          </a:prstGeom>
          <a:noFill/>
        </p:spPr>
        <p:txBody>
          <a:bodyPr wrap="none" rtlCol="0">
            <a:spAutoFit/>
          </a:bodyPr>
          <a:lstStyle/>
          <a:p>
            <a:r>
              <a:rPr lang="en-US" dirty="0" smtClean="0"/>
              <a:t>Free energy change for the above reaction: </a:t>
            </a:r>
            <a:endParaRPr lang="en-US" dirty="0"/>
          </a:p>
        </p:txBody>
      </p:sp>
      <p:graphicFrame>
        <p:nvGraphicFramePr>
          <p:cNvPr id="6" name="Object 5"/>
          <p:cNvGraphicFramePr>
            <a:graphicFrameLocks noChangeAspect="1"/>
          </p:cNvGraphicFramePr>
          <p:nvPr/>
        </p:nvGraphicFramePr>
        <p:xfrm>
          <a:off x="4953000" y="1752600"/>
          <a:ext cx="3634317" cy="647700"/>
        </p:xfrm>
        <a:graphic>
          <a:graphicData uri="http://schemas.openxmlformats.org/presentationml/2006/ole">
            <mc:AlternateContent xmlns:mc="http://schemas.openxmlformats.org/markup-compatibility/2006">
              <mc:Choice xmlns:v="urn:schemas-microsoft-com:vml" Requires="v">
                <p:oleObj spid="_x0000_s19464" name="Equation" r:id="rId3" imgW="1282680" imgH="228600" progId="Equation.3">
                  <p:embed/>
                </p:oleObj>
              </mc:Choice>
              <mc:Fallback>
                <p:oleObj name="Equation" r:id="rId3" imgW="128268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752600"/>
                        <a:ext cx="3634317"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133600" y="2895600"/>
            <a:ext cx="507896" cy="369332"/>
          </a:xfrm>
          <a:prstGeom prst="rect">
            <a:avLst/>
          </a:prstGeom>
          <a:noFill/>
        </p:spPr>
        <p:txBody>
          <a:bodyPr wrap="none" rtlCol="0">
            <a:spAutoFit/>
          </a:bodyPr>
          <a:lstStyle/>
          <a:p>
            <a:r>
              <a:rPr lang="en-US" dirty="0" smtClean="0"/>
              <a:t>Or, </a:t>
            </a:r>
            <a:endParaRPr lang="en-US" dirty="0"/>
          </a:p>
        </p:txBody>
      </p:sp>
      <p:graphicFrame>
        <p:nvGraphicFramePr>
          <p:cNvPr id="19459" name="Object 3"/>
          <p:cNvGraphicFramePr>
            <a:graphicFrameLocks noChangeAspect="1"/>
          </p:cNvGraphicFramePr>
          <p:nvPr/>
        </p:nvGraphicFramePr>
        <p:xfrm>
          <a:off x="2895600" y="2819400"/>
          <a:ext cx="2590800" cy="381000"/>
        </p:xfrm>
        <a:graphic>
          <a:graphicData uri="http://schemas.openxmlformats.org/presentationml/2006/ole">
            <mc:AlternateContent xmlns:mc="http://schemas.openxmlformats.org/markup-compatibility/2006">
              <mc:Choice xmlns:v="urn:schemas-microsoft-com:vml" Requires="v">
                <p:oleObj spid="_x0000_s19465" name="Equation" r:id="rId5" imgW="1282680" imgH="228600" progId="Equation.3">
                  <p:embed/>
                </p:oleObj>
              </mc:Choice>
              <mc:Fallback>
                <p:oleObj name="Equation" r:id="rId5" imgW="128268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2819400"/>
                        <a:ext cx="2590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914400" y="3657600"/>
            <a:ext cx="8092856" cy="369332"/>
          </a:xfrm>
          <a:prstGeom prst="rect">
            <a:avLst/>
          </a:prstGeom>
          <a:noFill/>
        </p:spPr>
        <p:txBody>
          <a:bodyPr wrap="none" rtlCol="0">
            <a:spAutoFit/>
          </a:bodyPr>
          <a:lstStyle/>
          <a:p>
            <a:r>
              <a:rPr lang="en-US" dirty="0" smtClean="0"/>
              <a:t>Where,                 is partial molar free energy of mixing of Si in molten iron at 1wt%Si.</a:t>
            </a:r>
            <a:endParaRPr lang="en-US" dirty="0"/>
          </a:p>
        </p:txBody>
      </p:sp>
      <p:graphicFrame>
        <p:nvGraphicFramePr>
          <p:cNvPr id="19460" name="Object 4"/>
          <p:cNvGraphicFramePr>
            <a:graphicFrameLocks noChangeAspect="1"/>
          </p:cNvGraphicFramePr>
          <p:nvPr/>
        </p:nvGraphicFramePr>
        <p:xfrm>
          <a:off x="1727534" y="3537284"/>
          <a:ext cx="742950" cy="495300"/>
        </p:xfrm>
        <a:graphic>
          <a:graphicData uri="http://schemas.openxmlformats.org/presentationml/2006/ole">
            <mc:AlternateContent xmlns:mc="http://schemas.openxmlformats.org/markup-compatibility/2006">
              <mc:Choice xmlns:v="urn:schemas-microsoft-com:vml" Requires="v">
                <p:oleObj spid="_x0000_s19466" name="Equation" r:id="rId7" imgW="342720" imgH="228600" progId="Equation.3">
                  <p:embed/>
                </p:oleObj>
              </mc:Choice>
              <mc:Fallback>
                <p:oleObj name="Equation" r:id="rId7" imgW="34272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534" y="3537284"/>
                        <a:ext cx="7429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0"/>
          <p:cNvGraphicFramePr>
            <a:graphicFrameLocks noChangeAspect="1"/>
          </p:cNvGraphicFramePr>
          <p:nvPr/>
        </p:nvGraphicFramePr>
        <p:xfrm>
          <a:off x="2057401" y="4267200"/>
          <a:ext cx="4419600" cy="927100"/>
        </p:xfrm>
        <a:graphic>
          <a:graphicData uri="http://schemas.openxmlformats.org/presentationml/2006/ole">
            <mc:AlternateContent xmlns:mc="http://schemas.openxmlformats.org/markup-compatibility/2006">
              <mc:Choice xmlns:v="urn:schemas-microsoft-com:vml" Requires="v">
                <p:oleObj spid="_x0000_s19467" name="Equation" r:id="rId9" imgW="2463480" imgH="482400" progId="Equation.3">
                  <p:embed/>
                </p:oleObj>
              </mc:Choice>
              <mc:Fallback>
                <p:oleObj name="Equation" r:id="rId9" imgW="2463480" imgH="4824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1" y="4267200"/>
                        <a:ext cx="44196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2" name="Object 6"/>
          <p:cNvGraphicFramePr>
            <a:graphicFrameLocks noChangeAspect="1"/>
          </p:cNvGraphicFramePr>
          <p:nvPr/>
        </p:nvGraphicFramePr>
        <p:xfrm>
          <a:off x="1981200" y="5257800"/>
          <a:ext cx="4191000" cy="512763"/>
        </p:xfrm>
        <a:graphic>
          <a:graphicData uri="http://schemas.openxmlformats.org/presentationml/2006/ole">
            <mc:AlternateContent xmlns:mc="http://schemas.openxmlformats.org/markup-compatibility/2006">
              <mc:Choice xmlns:v="urn:schemas-microsoft-com:vml" Requires="v">
                <p:oleObj spid="_x0000_s19468" name="Equation" r:id="rId11" imgW="2336760" imgH="266400" progId="Equation.3">
                  <p:embed/>
                </p:oleObj>
              </mc:Choice>
              <mc:Fallback>
                <p:oleObj name="Equation" r:id="rId11" imgW="2336760" imgH="2664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5257800"/>
                        <a:ext cx="4191000"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3" name="Object 7"/>
          <p:cNvGraphicFramePr>
            <a:graphicFrameLocks noChangeAspect="1"/>
          </p:cNvGraphicFramePr>
          <p:nvPr/>
        </p:nvGraphicFramePr>
        <p:xfrm>
          <a:off x="2349500" y="5867400"/>
          <a:ext cx="3302000" cy="512763"/>
        </p:xfrm>
        <a:graphic>
          <a:graphicData uri="http://schemas.openxmlformats.org/presentationml/2006/ole">
            <mc:AlternateContent xmlns:mc="http://schemas.openxmlformats.org/markup-compatibility/2006">
              <mc:Choice xmlns:v="urn:schemas-microsoft-com:vml" Requires="v">
                <p:oleObj spid="_x0000_s19469" name="Equation" r:id="rId13" imgW="1841400" imgH="266400" progId="Equation.3">
                  <p:embed/>
                </p:oleObj>
              </mc:Choice>
              <mc:Fallback>
                <p:oleObj name="Equation" r:id="rId13" imgW="1841400" imgH="2664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9500" y="5867400"/>
                        <a:ext cx="3302000" cy="512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dirty="0" smtClean="0"/>
              <a:t>Solute-Solute Interaction in Dilute Multi-Component Solution</a:t>
            </a:r>
            <a:endParaRPr lang="en-US" sz="2400" dirty="0"/>
          </a:p>
        </p:txBody>
      </p:sp>
      <p:sp>
        <p:nvSpPr>
          <p:cNvPr id="3" name="Content Placeholder 2"/>
          <p:cNvSpPr>
            <a:spLocks noGrp="1"/>
          </p:cNvSpPr>
          <p:nvPr>
            <p:ph idx="1"/>
          </p:nvPr>
        </p:nvSpPr>
        <p:spPr>
          <a:xfrm>
            <a:off x="228600" y="990600"/>
            <a:ext cx="8610600" cy="2667000"/>
          </a:xfrm>
        </p:spPr>
        <p:txBody>
          <a:bodyPr>
            <a:normAutofit fontScale="70000" lnSpcReduction="20000"/>
          </a:bodyPr>
          <a:lstStyle/>
          <a:p>
            <a:r>
              <a:rPr lang="en-US" dirty="0" smtClean="0"/>
              <a:t>C, Si, </a:t>
            </a:r>
            <a:r>
              <a:rPr lang="en-US" dirty="0" err="1" smtClean="0"/>
              <a:t>Mn</a:t>
            </a:r>
            <a:r>
              <a:rPr lang="en-US" dirty="0" smtClean="0"/>
              <a:t>, S, and P in Fe forms dilute solution of Fe in liquid steel</a:t>
            </a:r>
          </a:p>
          <a:p>
            <a:r>
              <a:rPr lang="en-US" dirty="0" smtClean="0"/>
              <a:t>Activity coefficient of C in liquid iron depend on Si content – Observed by Prof. </a:t>
            </a:r>
            <a:r>
              <a:rPr lang="en-US" dirty="0" err="1" smtClean="0"/>
              <a:t>Chipman</a:t>
            </a:r>
            <a:endParaRPr lang="en-US" dirty="0" smtClean="0"/>
          </a:p>
          <a:p>
            <a:pPr lvl="1"/>
            <a:r>
              <a:rPr lang="en-US" dirty="0" smtClean="0"/>
              <a:t>This happens because in addition to interaction between solute and solvent, there is also an interaction between one solute and those of other solute</a:t>
            </a:r>
          </a:p>
          <a:p>
            <a:pPr lvl="1"/>
            <a:r>
              <a:rPr lang="en-US" dirty="0" smtClean="0"/>
              <a:t>Consequently, activity of both solutes increases</a:t>
            </a:r>
          </a:p>
          <a:p>
            <a:pPr>
              <a:buNone/>
            </a:pPr>
            <a:r>
              <a:rPr lang="en-US" dirty="0" smtClean="0"/>
              <a:t>Suppose, A is the solvent and B,C,D….are solutes, then by using Taylor’s series, we get: </a:t>
            </a:r>
          </a:p>
          <a:p>
            <a:endParaRPr lang="en-US" dirty="0"/>
          </a:p>
        </p:txBody>
      </p:sp>
      <p:graphicFrame>
        <p:nvGraphicFramePr>
          <p:cNvPr id="4" name="Object 3"/>
          <p:cNvGraphicFramePr>
            <a:graphicFrameLocks noChangeAspect="1"/>
          </p:cNvGraphicFramePr>
          <p:nvPr/>
        </p:nvGraphicFramePr>
        <p:xfrm>
          <a:off x="268706" y="3745832"/>
          <a:ext cx="8763000" cy="795065"/>
        </p:xfrm>
        <a:graphic>
          <a:graphicData uri="http://schemas.openxmlformats.org/presentationml/2006/ole">
            <mc:AlternateContent xmlns:mc="http://schemas.openxmlformats.org/markup-compatibility/2006">
              <mc:Choice xmlns:v="urn:schemas-microsoft-com:vml" Requires="v">
                <p:oleObj spid="_x0000_s20487" name="Equation" r:id="rId3" imgW="6438600" imgH="583920" progId="Equation.3">
                  <p:embed/>
                </p:oleObj>
              </mc:Choice>
              <mc:Fallback>
                <p:oleObj name="Equation" r:id="rId3" imgW="6438600" imgH="5839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06" y="3745832"/>
                        <a:ext cx="8763000" cy="7950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81001" y="4724400"/>
            <a:ext cx="8534399" cy="338554"/>
          </a:xfrm>
          <a:prstGeom prst="rect">
            <a:avLst/>
          </a:prstGeom>
          <a:noFill/>
        </p:spPr>
        <p:txBody>
          <a:bodyPr wrap="square" rtlCol="0">
            <a:spAutoFit/>
          </a:bodyPr>
          <a:lstStyle/>
          <a:p>
            <a:r>
              <a:rPr lang="en-US" sz="1600" dirty="0" smtClean="0"/>
              <a:t>In case of dilute solution, since X</a:t>
            </a:r>
            <a:r>
              <a:rPr lang="en-US" sz="1600" baseline="-25000" dirty="0" smtClean="0"/>
              <a:t>B</a:t>
            </a:r>
            <a:r>
              <a:rPr lang="en-US" sz="1600" dirty="0" smtClean="0"/>
              <a:t>, X</a:t>
            </a:r>
            <a:r>
              <a:rPr lang="en-US" sz="1600" baseline="-25000" dirty="0" smtClean="0"/>
              <a:t>C</a:t>
            </a:r>
            <a:r>
              <a:rPr lang="en-US" sz="1600" dirty="0" smtClean="0"/>
              <a:t>,… are small, 2</a:t>
            </a:r>
            <a:r>
              <a:rPr lang="en-US" sz="1600" baseline="30000" dirty="0" smtClean="0"/>
              <a:t>nd</a:t>
            </a:r>
            <a:r>
              <a:rPr lang="en-US" sz="1600" dirty="0" smtClean="0"/>
              <a:t> and higher order derivatives can be ignored</a:t>
            </a:r>
            <a:endParaRPr lang="en-US" sz="1600" dirty="0"/>
          </a:p>
        </p:txBody>
      </p:sp>
      <p:graphicFrame>
        <p:nvGraphicFramePr>
          <p:cNvPr id="20483" name="Object 3"/>
          <p:cNvGraphicFramePr>
            <a:graphicFrameLocks noChangeAspect="1"/>
          </p:cNvGraphicFramePr>
          <p:nvPr/>
        </p:nvGraphicFramePr>
        <p:xfrm>
          <a:off x="593558" y="5181600"/>
          <a:ext cx="4130675" cy="758825"/>
        </p:xfrm>
        <a:graphic>
          <a:graphicData uri="http://schemas.openxmlformats.org/presentationml/2006/ole">
            <mc:AlternateContent xmlns:mc="http://schemas.openxmlformats.org/markup-compatibility/2006">
              <mc:Choice xmlns:v="urn:schemas-microsoft-com:vml" Requires="v">
                <p:oleObj spid="_x0000_s20488" name="Equation" r:id="rId5" imgW="3035160" imgH="558720" progId="Equation.3">
                  <p:embed/>
                </p:oleObj>
              </mc:Choice>
              <mc:Fallback>
                <p:oleObj name="Equation" r:id="rId5" imgW="3035160" imgH="5587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558" y="5181600"/>
                        <a:ext cx="4130675"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ight Arrow 6"/>
          <p:cNvSpPr/>
          <p:nvPr/>
        </p:nvSpPr>
        <p:spPr>
          <a:xfrm>
            <a:off x="76200" y="54864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48200" y="5334000"/>
            <a:ext cx="507896" cy="369332"/>
          </a:xfrm>
          <a:prstGeom prst="rect">
            <a:avLst/>
          </a:prstGeom>
          <a:noFill/>
        </p:spPr>
        <p:txBody>
          <a:bodyPr wrap="none" rtlCol="0">
            <a:spAutoFit/>
          </a:bodyPr>
          <a:lstStyle/>
          <a:p>
            <a:r>
              <a:rPr lang="en-US" dirty="0" smtClean="0"/>
              <a:t>Or, </a:t>
            </a:r>
            <a:endParaRPr lang="en-US" dirty="0"/>
          </a:p>
        </p:txBody>
      </p:sp>
      <p:graphicFrame>
        <p:nvGraphicFramePr>
          <p:cNvPr id="20484" name="Object 4"/>
          <p:cNvGraphicFramePr>
            <a:graphicFrameLocks noChangeAspect="1"/>
          </p:cNvGraphicFramePr>
          <p:nvPr/>
        </p:nvGraphicFramePr>
        <p:xfrm>
          <a:off x="5257800" y="5257800"/>
          <a:ext cx="3352800" cy="603250"/>
        </p:xfrm>
        <a:graphic>
          <a:graphicData uri="http://schemas.openxmlformats.org/presentationml/2006/ole">
            <mc:AlternateContent xmlns:mc="http://schemas.openxmlformats.org/markup-compatibility/2006">
              <mc:Choice xmlns:v="urn:schemas-microsoft-com:vml" Requires="v">
                <p:oleObj spid="_x0000_s20489" name="Equation" r:id="rId7" imgW="2463480" imgH="444240" progId="Equation.3">
                  <p:embed/>
                </p:oleObj>
              </mc:Choice>
              <mc:Fallback>
                <p:oleObj name="Equation" r:id="rId7" imgW="2463480" imgH="444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5257800"/>
                        <a:ext cx="3352800"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685800" y="6248400"/>
            <a:ext cx="930255" cy="369332"/>
          </a:xfrm>
          <a:prstGeom prst="rect">
            <a:avLst/>
          </a:prstGeom>
          <a:noFill/>
        </p:spPr>
        <p:txBody>
          <a:bodyPr wrap="none" rtlCol="0">
            <a:spAutoFit/>
          </a:bodyPr>
          <a:lstStyle/>
          <a:p>
            <a:r>
              <a:rPr lang="en-US" dirty="0" smtClean="0"/>
              <a:t>Where, </a:t>
            </a:r>
            <a:endParaRPr lang="en-US" dirty="0"/>
          </a:p>
        </p:txBody>
      </p:sp>
      <p:graphicFrame>
        <p:nvGraphicFramePr>
          <p:cNvPr id="11" name="Object 10"/>
          <p:cNvGraphicFramePr>
            <a:graphicFrameLocks noChangeAspect="1"/>
          </p:cNvGraphicFramePr>
          <p:nvPr/>
        </p:nvGraphicFramePr>
        <p:xfrm>
          <a:off x="1524000" y="6096000"/>
          <a:ext cx="1790700" cy="762000"/>
        </p:xfrm>
        <a:graphic>
          <a:graphicData uri="http://schemas.openxmlformats.org/presentationml/2006/ole">
            <mc:AlternateContent xmlns:mc="http://schemas.openxmlformats.org/markup-compatibility/2006">
              <mc:Choice xmlns:v="urn:schemas-microsoft-com:vml" Requires="v">
                <p:oleObj spid="_x0000_s20490" name="Equation" r:id="rId9" imgW="1193760" imgH="507960" progId="Equation.3">
                  <p:embed/>
                </p:oleObj>
              </mc:Choice>
              <mc:Fallback>
                <p:oleObj name="Equation" r:id="rId9" imgW="1193760" imgH="50796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6096000"/>
                        <a:ext cx="17907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200400" y="6248400"/>
            <a:ext cx="5013424" cy="369332"/>
          </a:xfrm>
          <a:prstGeom prst="rect">
            <a:avLst/>
          </a:prstGeom>
          <a:noFill/>
        </p:spPr>
        <p:txBody>
          <a:bodyPr wrap="none" rtlCol="0">
            <a:spAutoFit/>
          </a:bodyPr>
          <a:lstStyle/>
          <a:p>
            <a:r>
              <a:rPr lang="en-US" dirty="0" smtClean="0"/>
              <a:t>1</a:t>
            </a:r>
            <a:r>
              <a:rPr lang="en-US" baseline="30000" dirty="0" smtClean="0"/>
              <a:t>st</a:t>
            </a:r>
            <a:r>
              <a:rPr lang="en-US" dirty="0" smtClean="0"/>
              <a:t> order interaction coefficient. In Henry’s regime,  </a:t>
            </a:r>
            <a:endParaRPr lang="en-US" dirty="0"/>
          </a:p>
        </p:txBody>
      </p:sp>
      <p:graphicFrame>
        <p:nvGraphicFramePr>
          <p:cNvPr id="20486" name="Object 6"/>
          <p:cNvGraphicFramePr>
            <a:graphicFrameLocks noChangeAspect="1"/>
          </p:cNvGraphicFramePr>
          <p:nvPr/>
        </p:nvGraphicFramePr>
        <p:xfrm>
          <a:off x="8077200" y="6248400"/>
          <a:ext cx="628650" cy="304800"/>
        </p:xfrm>
        <a:graphic>
          <a:graphicData uri="http://schemas.openxmlformats.org/presentationml/2006/ole">
            <mc:AlternateContent xmlns:mc="http://schemas.openxmlformats.org/markup-compatibility/2006">
              <mc:Choice xmlns:v="urn:schemas-microsoft-com:vml" Requires="v">
                <p:oleObj spid="_x0000_s20491" name="Equation" r:id="rId11" imgW="419040" imgH="203040" progId="Equation.3">
                  <p:embed/>
                </p:oleObj>
              </mc:Choice>
              <mc:Fallback>
                <p:oleObj name="Equation" r:id="rId11" imgW="419040" imgH="2030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7200" y="6248400"/>
                        <a:ext cx="6286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Solute-Solute Interaction in Dilute Multi-Component Solution – Contd.</a:t>
            </a:r>
            <a:endParaRPr lang="en-US" sz="2000" dirty="0"/>
          </a:p>
        </p:txBody>
      </p:sp>
      <p:graphicFrame>
        <p:nvGraphicFramePr>
          <p:cNvPr id="21506" name="Object 2"/>
          <p:cNvGraphicFramePr>
            <a:graphicFrameLocks noChangeAspect="1"/>
          </p:cNvGraphicFramePr>
          <p:nvPr/>
        </p:nvGraphicFramePr>
        <p:xfrm>
          <a:off x="609600" y="1295400"/>
          <a:ext cx="5082139" cy="914400"/>
        </p:xfrm>
        <a:graphic>
          <a:graphicData uri="http://schemas.openxmlformats.org/presentationml/2006/ole">
            <mc:AlternateContent xmlns:mc="http://schemas.openxmlformats.org/markup-compatibility/2006">
              <mc:Choice xmlns:v="urn:schemas-microsoft-com:vml" Requires="v">
                <p:oleObj spid="_x0000_s21512" name="Equation" r:id="rId3" imgW="2463480" imgH="444240" progId="Equation.3">
                  <p:embed/>
                </p:oleObj>
              </mc:Choice>
              <mc:Fallback>
                <p:oleObj name="Equation" r:id="rId3" imgW="246348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5082139"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3"/>
          <p:cNvGraphicFramePr>
            <a:graphicFrameLocks noChangeAspect="1"/>
          </p:cNvGraphicFramePr>
          <p:nvPr/>
        </p:nvGraphicFramePr>
        <p:xfrm>
          <a:off x="1219200" y="2590800"/>
          <a:ext cx="4505325" cy="455613"/>
        </p:xfrm>
        <a:graphic>
          <a:graphicData uri="http://schemas.openxmlformats.org/presentationml/2006/ole">
            <mc:AlternateContent xmlns:mc="http://schemas.openxmlformats.org/markup-compatibility/2006">
              <mc:Choice xmlns:v="urn:schemas-microsoft-com:vml" Requires="v">
                <p:oleObj spid="_x0000_s21513" name="Equation" r:id="rId5" imgW="2184120" imgH="241200" progId="Equation.3">
                  <p:embed/>
                </p:oleObj>
              </mc:Choice>
              <mc:Fallback>
                <p:oleObj name="Equation" r:id="rId5" imgW="218412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2590800"/>
                        <a:ext cx="4505325"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590800" y="2133600"/>
            <a:ext cx="507896" cy="369332"/>
          </a:xfrm>
          <a:prstGeom prst="rect">
            <a:avLst/>
          </a:prstGeom>
          <a:noFill/>
        </p:spPr>
        <p:txBody>
          <a:bodyPr wrap="none" rtlCol="0">
            <a:spAutoFit/>
          </a:bodyPr>
          <a:lstStyle/>
          <a:p>
            <a:r>
              <a:rPr lang="en-US" dirty="0" smtClean="0"/>
              <a:t>Or, </a:t>
            </a:r>
            <a:endParaRPr lang="en-US" dirty="0"/>
          </a:p>
        </p:txBody>
      </p:sp>
      <p:sp>
        <p:nvSpPr>
          <p:cNvPr id="7" name="TextBox 6"/>
          <p:cNvSpPr txBox="1"/>
          <p:nvPr/>
        </p:nvSpPr>
        <p:spPr>
          <a:xfrm>
            <a:off x="1219200" y="3429000"/>
            <a:ext cx="930255" cy="369332"/>
          </a:xfrm>
          <a:prstGeom prst="rect">
            <a:avLst/>
          </a:prstGeom>
          <a:noFill/>
        </p:spPr>
        <p:txBody>
          <a:bodyPr wrap="none" rtlCol="0">
            <a:spAutoFit/>
          </a:bodyPr>
          <a:lstStyle/>
          <a:p>
            <a:r>
              <a:rPr lang="en-US" dirty="0" smtClean="0"/>
              <a:t>Where, </a:t>
            </a:r>
            <a:endParaRPr lang="en-US" dirty="0"/>
          </a:p>
        </p:txBody>
      </p:sp>
      <p:graphicFrame>
        <p:nvGraphicFramePr>
          <p:cNvPr id="21508" name="Object 4"/>
          <p:cNvGraphicFramePr>
            <a:graphicFrameLocks noChangeAspect="1"/>
          </p:cNvGraphicFramePr>
          <p:nvPr/>
        </p:nvGraphicFramePr>
        <p:xfrm>
          <a:off x="2362200" y="3200400"/>
          <a:ext cx="6024563" cy="815975"/>
        </p:xfrm>
        <a:graphic>
          <a:graphicData uri="http://schemas.openxmlformats.org/presentationml/2006/ole">
            <mc:AlternateContent xmlns:mc="http://schemas.openxmlformats.org/markup-compatibility/2006">
              <mc:Choice xmlns:v="urn:schemas-microsoft-com:vml" Requires="v">
                <p:oleObj spid="_x0000_s21514" name="Equation" r:id="rId7" imgW="2920680" imgH="431640" progId="Equation.3">
                  <p:embed/>
                </p:oleObj>
              </mc:Choice>
              <mc:Fallback>
                <p:oleObj name="Equation" r:id="rId7" imgW="2920680" imgH="431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200400"/>
                        <a:ext cx="6024563"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1371600" y="4495800"/>
            <a:ext cx="507896" cy="369332"/>
          </a:xfrm>
          <a:prstGeom prst="rect">
            <a:avLst/>
          </a:prstGeom>
          <a:noFill/>
        </p:spPr>
        <p:txBody>
          <a:bodyPr wrap="none" rtlCol="0">
            <a:spAutoFit/>
          </a:bodyPr>
          <a:lstStyle/>
          <a:p>
            <a:r>
              <a:rPr lang="en-US" dirty="0" smtClean="0"/>
              <a:t>Or, </a:t>
            </a:r>
            <a:endParaRPr lang="en-US" dirty="0"/>
          </a:p>
        </p:txBody>
      </p:sp>
      <p:graphicFrame>
        <p:nvGraphicFramePr>
          <p:cNvPr id="21509" name="Object 5"/>
          <p:cNvGraphicFramePr>
            <a:graphicFrameLocks noChangeAspect="1"/>
          </p:cNvGraphicFramePr>
          <p:nvPr/>
        </p:nvGraphicFramePr>
        <p:xfrm>
          <a:off x="2209800" y="4191000"/>
          <a:ext cx="5578475" cy="912813"/>
        </p:xfrm>
        <a:graphic>
          <a:graphicData uri="http://schemas.openxmlformats.org/presentationml/2006/ole">
            <mc:AlternateContent xmlns:mc="http://schemas.openxmlformats.org/markup-compatibility/2006">
              <mc:Choice xmlns:v="urn:schemas-microsoft-com:vml" Requires="v">
                <p:oleObj spid="_x0000_s21515" name="Equation" r:id="rId9" imgW="2705040" imgH="482400" progId="Equation.3">
                  <p:embed/>
                </p:oleObj>
              </mc:Choice>
              <mc:Fallback>
                <p:oleObj name="Equation" r:id="rId9" imgW="2705040" imgH="4824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4191000"/>
                        <a:ext cx="5578475" cy="91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457200" y="5181600"/>
            <a:ext cx="788999" cy="369332"/>
          </a:xfrm>
          <a:prstGeom prst="rect">
            <a:avLst/>
          </a:prstGeom>
          <a:noFill/>
        </p:spPr>
        <p:txBody>
          <a:bodyPr wrap="none" rtlCol="0">
            <a:spAutoFit/>
          </a:bodyPr>
          <a:lstStyle/>
          <a:p>
            <a:r>
              <a:rPr lang="en-US" dirty="0" smtClean="0"/>
              <a:t>Since, </a:t>
            </a:r>
            <a:endParaRPr lang="en-US" dirty="0"/>
          </a:p>
        </p:txBody>
      </p:sp>
      <p:graphicFrame>
        <p:nvGraphicFramePr>
          <p:cNvPr id="21510" name="Object 6"/>
          <p:cNvGraphicFramePr>
            <a:graphicFrameLocks noChangeAspect="1"/>
          </p:cNvGraphicFramePr>
          <p:nvPr/>
        </p:nvGraphicFramePr>
        <p:xfrm>
          <a:off x="1274763" y="5003800"/>
          <a:ext cx="5464175" cy="962025"/>
        </p:xfrm>
        <a:graphic>
          <a:graphicData uri="http://schemas.openxmlformats.org/presentationml/2006/ole">
            <mc:AlternateContent xmlns:mc="http://schemas.openxmlformats.org/markup-compatibility/2006">
              <mc:Choice xmlns:v="urn:schemas-microsoft-com:vml" Requires="v">
                <p:oleObj spid="_x0000_s21516" name="Equation" r:id="rId11" imgW="2654280" imgH="507960" progId="Equation.3">
                  <p:embed/>
                </p:oleObj>
              </mc:Choice>
              <mc:Fallback>
                <p:oleObj name="Equation" r:id="rId11" imgW="2654280" imgH="50796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4763" y="5003800"/>
                        <a:ext cx="5464175"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457200" y="6172200"/>
            <a:ext cx="766557" cy="369332"/>
          </a:xfrm>
          <a:prstGeom prst="rect">
            <a:avLst/>
          </a:prstGeom>
          <a:noFill/>
        </p:spPr>
        <p:txBody>
          <a:bodyPr wrap="none" rtlCol="0">
            <a:spAutoFit/>
          </a:bodyPr>
          <a:lstStyle/>
          <a:p>
            <a:r>
              <a:rPr lang="en-US" dirty="0" smtClean="0"/>
              <a:t>Then, </a:t>
            </a:r>
            <a:endParaRPr lang="en-US" dirty="0"/>
          </a:p>
        </p:txBody>
      </p:sp>
      <p:graphicFrame>
        <p:nvGraphicFramePr>
          <p:cNvPr id="21511" name="Object 7"/>
          <p:cNvGraphicFramePr>
            <a:graphicFrameLocks noChangeAspect="1"/>
          </p:cNvGraphicFramePr>
          <p:nvPr/>
        </p:nvGraphicFramePr>
        <p:xfrm>
          <a:off x="1524000" y="5895975"/>
          <a:ext cx="4235450" cy="962025"/>
        </p:xfrm>
        <a:graphic>
          <a:graphicData uri="http://schemas.openxmlformats.org/presentationml/2006/ole">
            <mc:AlternateContent xmlns:mc="http://schemas.openxmlformats.org/markup-compatibility/2006">
              <mc:Choice xmlns:v="urn:schemas-microsoft-com:vml" Requires="v">
                <p:oleObj spid="_x0000_s21517" name="Equation" r:id="rId13" imgW="2057400" imgH="507960" progId="Equation.3">
                  <p:embed/>
                </p:oleObj>
              </mc:Choice>
              <mc:Fallback>
                <p:oleObj name="Equation" r:id="rId13" imgW="2057400" imgH="50796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5895975"/>
                        <a:ext cx="4235450"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2869</Words>
  <Application>Microsoft Office PowerPoint</Application>
  <PresentationFormat>On-screen Show (4:3)</PresentationFormat>
  <Paragraphs>378</Paragraphs>
  <Slides>43</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3" baseType="lpstr">
      <vt:lpstr>宋体</vt:lpstr>
      <vt:lpstr>Arial</vt:lpstr>
      <vt:lpstr>Calibri</vt:lpstr>
      <vt:lpstr>굴림</vt:lpstr>
      <vt:lpstr>StarMath</vt:lpstr>
      <vt:lpstr>Symbol</vt:lpstr>
      <vt:lpstr>Times New Roman</vt:lpstr>
      <vt:lpstr>Wingdings</vt:lpstr>
      <vt:lpstr>Office Theme</vt:lpstr>
      <vt:lpstr>Equation</vt:lpstr>
      <vt:lpstr>PowerPoint Presentation</vt:lpstr>
      <vt:lpstr>Excess Partial Molar Quantities </vt:lpstr>
      <vt:lpstr>Excess Partial Molar Free Energy </vt:lpstr>
      <vt:lpstr>1wt% Standard State</vt:lpstr>
      <vt:lpstr>1wt% Standard State – Contd.</vt:lpstr>
      <vt:lpstr>Example</vt:lpstr>
      <vt:lpstr>Example – Contd.</vt:lpstr>
      <vt:lpstr>Solute-Solute Interaction in Dilute Multi-Component Solution</vt:lpstr>
      <vt:lpstr>Solute-Solute Interaction in Dilute Multi-Component Solution – Contd.</vt:lpstr>
      <vt:lpstr>Definition</vt:lpstr>
      <vt:lpstr>PowerPoint Presentation</vt:lpstr>
      <vt:lpstr>PowerPoint Presentation</vt:lpstr>
      <vt:lpstr>1 - C Systems</vt:lpstr>
      <vt:lpstr>PowerPoint Presentation</vt:lpstr>
      <vt:lpstr>PowerPoint Presentation</vt:lpstr>
      <vt:lpstr>F = C - P + 2</vt:lpstr>
      <vt:lpstr>PowerPoint Presentation</vt:lpstr>
      <vt:lpstr>Two component systems containing liquid phases</vt:lpstr>
      <vt:lpstr>Two component systems containing liquid phases</vt:lpstr>
      <vt:lpstr>Two component systems containing liquid phases</vt:lpstr>
      <vt:lpstr>Phase equilibrium in three component systems</vt:lpstr>
      <vt:lpstr>Phase equilibrium in three component systems</vt:lpstr>
      <vt:lpstr>Phase equilibrium in three component systems</vt:lpstr>
      <vt:lpstr>Ternary Systems with one pair of partially miscible liquids</vt:lpstr>
      <vt:lpstr>PowerPoint Presentation</vt:lpstr>
      <vt:lpstr>Ternary Systems with one pair of partially miscible liquids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Metastable Phase</vt:lpstr>
      <vt:lpstr>Characterization of Slag</vt:lpstr>
      <vt:lpstr>Factors Affecting the Characteristics of Slag</vt:lpstr>
      <vt:lpstr>Types of Slag</vt:lpstr>
      <vt:lpstr>Thermodynamic of Slag-Metal Reaction</vt:lpstr>
      <vt:lpstr>How to Increase Kinetics of Desulphurization?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sujoychaudhury</dc:creator>
  <cp:lastModifiedBy>Santhy K</cp:lastModifiedBy>
  <cp:revision>80</cp:revision>
  <dcterms:created xsi:type="dcterms:W3CDTF">2017-02-27T04:11:11Z</dcterms:created>
  <dcterms:modified xsi:type="dcterms:W3CDTF">2020-06-26T09:41:35Z</dcterms:modified>
</cp:coreProperties>
</file>