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5" r:id="rId27"/>
    <p:sldId id="286" r:id="rId28"/>
    <p:sldId id="281" r:id="rId29"/>
    <p:sldId id="282" r:id="rId30"/>
    <p:sldId id="283" r:id="rId31"/>
    <p:sldId id="284"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446" y="-22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wmf"/><Relationship Id="rId5" Type="http://schemas.openxmlformats.org/officeDocument/2006/relationships/image" Target="../media/image5.wmf"/><Relationship Id="rId4"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7.wmf"/><Relationship Id="rId7" Type="http://schemas.openxmlformats.org/officeDocument/2006/relationships/image" Target="../media/image41.wmf"/><Relationship Id="rId2" Type="http://schemas.openxmlformats.org/officeDocument/2006/relationships/image" Target="../media/image36.wmf"/><Relationship Id="rId1" Type="http://schemas.openxmlformats.org/officeDocument/2006/relationships/image" Target="../media/image35.wmf"/><Relationship Id="rId6" Type="http://schemas.openxmlformats.org/officeDocument/2006/relationships/image" Target="../media/image40.wmf"/><Relationship Id="rId5" Type="http://schemas.openxmlformats.org/officeDocument/2006/relationships/image" Target="../media/image39.wmf"/><Relationship Id="rId4" Type="http://schemas.openxmlformats.org/officeDocument/2006/relationships/image" Target="../media/image38.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44.wmf"/><Relationship Id="rId7" Type="http://schemas.openxmlformats.org/officeDocument/2006/relationships/image" Target="../media/image48.wmf"/><Relationship Id="rId2" Type="http://schemas.openxmlformats.org/officeDocument/2006/relationships/image" Target="../media/image43.wmf"/><Relationship Id="rId1" Type="http://schemas.openxmlformats.org/officeDocument/2006/relationships/image" Target="../media/image42.wmf"/><Relationship Id="rId6" Type="http://schemas.openxmlformats.org/officeDocument/2006/relationships/image" Target="../media/image47.wmf"/><Relationship Id="rId5" Type="http://schemas.openxmlformats.org/officeDocument/2006/relationships/image" Target="../media/image46.wmf"/><Relationship Id="rId4" Type="http://schemas.openxmlformats.org/officeDocument/2006/relationships/image" Target="../media/image45.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56.wmf"/><Relationship Id="rId13" Type="http://schemas.openxmlformats.org/officeDocument/2006/relationships/image" Target="../media/image61.wmf"/><Relationship Id="rId3" Type="http://schemas.openxmlformats.org/officeDocument/2006/relationships/image" Target="../media/image51.wmf"/><Relationship Id="rId7" Type="http://schemas.openxmlformats.org/officeDocument/2006/relationships/image" Target="../media/image55.wmf"/><Relationship Id="rId12" Type="http://schemas.openxmlformats.org/officeDocument/2006/relationships/image" Target="../media/image60.wmf"/><Relationship Id="rId2" Type="http://schemas.openxmlformats.org/officeDocument/2006/relationships/image" Target="../media/image50.wmf"/><Relationship Id="rId1" Type="http://schemas.openxmlformats.org/officeDocument/2006/relationships/image" Target="../media/image49.wmf"/><Relationship Id="rId6" Type="http://schemas.openxmlformats.org/officeDocument/2006/relationships/image" Target="../media/image54.wmf"/><Relationship Id="rId11" Type="http://schemas.openxmlformats.org/officeDocument/2006/relationships/image" Target="../media/image59.wmf"/><Relationship Id="rId5" Type="http://schemas.openxmlformats.org/officeDocument/2006/relationships/image" Target="../media/image53.wmf"/><Relationship Id="rId10" Type="http://schemas.openxmlformats.org/officeDocument/2006/relationships/image" Target="../media/image58.wmf"/><Relationship Id="rId4" Type="http://schemas.openxmlformats.org/officeDocument/2006/relationships/image" Target="../media/image52.wmf"/><Relationship Id="rId9" Type="http://schemas.openxmlformats.org/officeDocument/2006/relationships/image" Target="../media/image57.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64.wmf"/><Relationship Id="rId2" Type="http://schemas.openxmlformats.org/officeDocument/2006/relationships/image" Target="../media/image63.wmf"/><Relationship Id="rId1" Type="http://schemas.openxmlformats.org/officeDocument/2006/relationships/image" Target="../media/image62.wmf"/><Relationship Id="rId6" Type="http://schemas.openxmlformats.org/officeDocument/2006/relationships/image" Target="../media/image67.wmf"/><Relationship Id="rId5" Type="http://schemas.openxmlformats.org/officeDocument/2006/relationships/image" Target="../media/image66.wmf"/><Relationship Id="rId4" Type="http://schemas.openxmlformats.org/officeDocument/2006/relationships/image" Target="../media/image65.wmf"/></Relationships>
</file>

<file path=ppt/drawings/_rels/vmlDrawing14.vml.rels><?xml version="1.0" encoding="UTF-8" standalone="yes"?>
<Relationships xmlns="http://schemas.openxmlformats.org/package/2006/relationships"><Relationship Id="rId8" Type="http://schemas.openxmlformats.org/officeDocument/2006/relationships/image" Target="../media/image74.wmf"/><Relationship Id="rId3" Type="http://schemas.openxmlformats.org/officeDocument/2006/relationships/image" Target="../media/image69.wmf"/><Relationship Id="rId7" Type="http://schemas.openxmlformats.org/officeDocument/2006/relationships/image" Target="../media/image73.wmf"/><Relationship Id="rId2" Type="http://schemas.openxmlformats.org/officeDocument/2006/relationships/image" Target="../media/image68.wmf"/><Relationship Id="rId1" Type="http://schemas.openxmlformats.org/officeDocument/2006/relationships/image" Target="../media/image51.wmf"/><Relationship Id="rId6" Type="http://schemas.openxmlformats.org/officeDocument/2006/relationships/image" Target="../media/image72.wmf"/><Relationship Id="rId5" Type="http://schemas.openxmlformats.org/officeDocument/2006/relationships/image" Target="../media/image71.wmf"/><Relationship Id="rId4" Type="http://schemas.openxmlformats.org/officeDocument/2006/relationships/image" Target="../media/image70.wmf"/></Relationships>
</file>

<file path=ppt/drawings/_rels/vmlDrawing15.vml.rels><?xml version="1.0" encoding="UTF-8" standalone="yes"?>
<Relationships xmlns="http://schemas.openxmlformats.org/package/2006/relationships"><Relationship Id="rId8" Type="http://schemas.openxmlformats.org/officeDocument/2006/relationships/image" Target="../media/image81.wmf"/><Relationship Id="rId3" Type="http://schemas.openxmlformats.org/officeDocument/2006/relationships/image" Target="../media/image77.wmf"/><Relationship Id="rId7" Type="http://schemas.openxmlformats.org/officeDocument/2006/relationships/image" Target="../media/image80.wmf"/><Relationship Id="rId2" Type="http://schemas.openxmlformats.org/officeDocument/2006/relationships/image" Target="../media/image76.wmf"/><Relationship Id="rId1" Type="http://schemas.openxmlformats.org/officeDocument/2006/relationships/image" Target="../media/image75.wmf"/><Relationship Id="rId6" Type="http://schemas.openxmlformats.org/officeDocument/2006/relationships/image" Target="../media/image79.wmf"/><Relationship Id="rId5" Type="http://schemas.openxmlformats.org/officeDocument/2006/relationships/image" Target="../media/image72.wmf"/><Relationship Id="rId4" Type="http://schemas.openxmlformats.org/officeDocument/2006/relationships/image" Target="../media/image78.wmf"/><Relationship Id="rId9" Type="http://schemas.openxmlformats.org/officeDocument/2006/relationships/image" Target="../media/image82.wmf"/></Relationships>
</file>

<file path=ppt/drawings/_rels/vmlDrawing16.vml.rels><?xml version="1.0" encoding="UTF-8" standalone="yes"?>
<Relationships xmlns="http://schemas.openxmlformats.org/package/2006/relationships"><Relationship Id="rId8" Type="http://schemas.openxmlformats.org/officeDocument/2006/relationships/image" Target="../media/image89.wmf"/><Relationship Id="rId3" Type="http://schemas.openxmlformats.org/officeDocument/2006/relationships/image" Target="../media/image84.wmf"/><Relationship Id="rId7" Type="http://schemas.openxmlformats.org/officeDocument/2006/relationships/image" Target="../media/image88.wmf"/><Relationship Id="rId2" Type="http://schemas.openxmlformats.org/officeDocument/2006/relationships/image" Target="../media/image83.wmf"/><Relationship Id="rId1" Type="http://schemas.openxmlformats.org/officeDocument/2006/relationships/image" Target="../media/image82.wmf"/><Relationship Id="rId6" Type="http://schemas.openxmlformats.org/officeDocument/2006/relationships/image" Target="../media/image87.wmf"/><Relationship Id="rId5" Type="http://schemas.openxmlformats.org/officeDocument/2006/relationships/image" Target="../media/image86.wmf"/><Relationship Id="rId10" Type="http://schemas.openxmlformats.org/officeDocument/2006/relationships/image" Target="../media/image91.wmf"/><Relationship Id="rId4" Type="http://schemas.openxmlformats.org/officeDocument/2006/relationships/image" Target="../media/image85.wmf"/><Relationship Id="rId9" Type="http://schemas.openxmlformats.org/officeDocument/2006/relationships/image" Target="../media/image90.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94.wmf"/><Relationship Id="rId2" Type="http://schemas.openxmlformats.org/officeDocument/2006/relationships/image" Target="../media/image93.wmf"/><Relationship Id="rId1" Type="http://schemas.openxmlformats.org/officeDocument/2006/relationships/image" Target="../media/image92.wmf"/><Relationship Id="rId5" Type="http://schemas.openxmlformats.org/officeDocument/2006/relationships/image" Target="../media/image96.wmf"/><Relationship Id="rId4" Type="http://schemas.openxmlformats.org/officeDocument/2006/relationships/image" Target="../media/image95.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99.wmf"/><Relationship Id="rId2" Type="http://schemas.openxmlformats.org/officeDocument/2006/relationships/image" Target="../media/image98.wmf"/><Relationship Id="rId1" Type="http://schemas.openxmlformats.org/officeDocument/2006/relationships/image" Target="../media/image97.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101.wmf"/><Relationship Id="rId1" Type="http://schemas.openxmlformats.org/officeDocument/2006/relationships/image" Target="../media/image100.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02.wmf"/></Relationships>
</file>

<file path=ppt/drawings/_rels/vmlDrawing21.vml.rels><?xml version="1.0" encoding="UTF-8" standalone="yes"?>
<Relationships xmlns="http://schemas.openxmlformats.org/package/2006/relationships"><Relationship Id="rId2" Type="http://schemas.openxmlformats.org/officeDocument/2006/relationships/image" Target="../media/image104.wmf"/><Relationship Id="rId1" Type="http://schemas.openxmlformats.org/officeDocument/2006/relationships/image" Target="../media/image10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5" Type="http://schemas.openxmlformats.org/officeDocument/2006/relationships/image" Target="../media/image25.wmf"/><Relationship Id="rId4" Type="http://schemas.openxmlformats.org/officeDocument/2006/relationships/image" Target="../media/image24.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image" Target="../media/image26.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2.wmf"/><Relationship Id="rId2" Type="http://schemas.openxmlformats.org/officeDocument/2006/relationships/image" Target="../media/image31.wmf"/><Relationship Id="rId1" Type="http://schemas.openxmlformats.org/officeDocument/2006/relationships/image" Target="../media/image30.wmf"/><Relationship Id="rId5" Type="http://schemas.openxmlformats.org/officeDocument/2006/relationships/image" Target="../media/image34.wmf"/><Relationship Id="rId4" Type="http://schemas.openxmlformats.org/officeDocument/2006/relationships/image" Target="../media/image3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BEF644-4C8E-4008-B044-820E7E8D4F15}" type="datetimeFigureOut">
              <a:rPr lang="en-US" smtClean="0"/>
              <a:pPr/>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4740BD-32DF-4987-9803-A00381E1091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BEF644-4C8E-4008-B044-820E7E8D4F15}" type="datetimeFigureOut">
              <a:rPr lang="en-US" smtClean="0"/>
              <a:pPr/>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4740BD-32DF-4987-9803-A00381E109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BEF644-4C8E-4008-B044-820E7E8D4F15}" type="datetimeFigureOut">
              <a:rPr lang="en-US" smtClean="0"/>
              <a:pPr/>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4740BD-32DF-4987-9803-A00381E109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BEF644-4C8E-4008-B044-820E7E8D4F15}" type="datetimeFigureOut">
              <a:rPr lang="en-US" smtClean="0"/>
              <a:pPr/>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4740BD-32DF-4987-9803-A00381E109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BEF644-4C8E-4008-B044-820E7E8D4F15}" type="datetimeFigureOut">
              <a:rPr lang="en-US" smtClean="0"/>
              <a:pPr/>
              <a:t>3/21/2017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4740BD-32DF-4987-9803-A00381E1091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BEF644-4C8E-4008-B044-820E7E8D4F15}" type="datetimeFigureOut">
              <a:rPr lang="en-US" smtClean="0"/>
              <a:pPr/>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4740BD-32DF-4987-9803-A00381E1091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BEF644-4C8E-4008-B044-820E7E8D4F15}" type="datetimeFigureOut">
              <a:rPr lang="en-US" smtClean="0"/>
              <a:pPr/>
              <a:t>3/21/2017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4740BD-32DF-4987-9803-A00381E1091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BEF644-4C8E-4008-B044-820E7E8D4F15}" type="datetimeFigureOut">
              <a:rPr lang="en-US" smtClean="0"/>
              <a:pPr/>
              <a:t>3/21/2017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4740BD-32DF-4987-9803-A00381E109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BEF644-4C8E-4008-B044-820E7E8D4F15}" type="datetimeFigureOut">
              <a:rPr lang="en-US" smtClean="0"/>
              <a:pPr/>
              <a:t>3/21/2017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4740BD-32DF-4987-9803-A00381E109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BEF644-4C8E-4008-B044-820E7E8D4F15}" type="datetimeFigureOut">
              <a:rPr lang="en-US" smtClean="0"/>
              <a:pPr/>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4740BD-32DF-4987-9803-A00381E1091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BEF644-4C8E-4008-B044-820E7E8D4F15}" type="datetimeFigureOut">
              <a:rPr lang="en-US" smtClean="0"/>
              <a:pPr/>
              <a:t>3/21/2017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4740BD-32DF-4987-9803-A00381E1091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BEF644-4C8E-4008-B044-820E7E8D4F15}" type="datetimeFigureOut">
              <a:rPr lang="en-US" smtClean="0"/>
              <a:pPr/>
              <a:t>3/21/2017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4740BD-32DF-4987-9803-A00381E1091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16.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8.bin"/><Relationship Id="rId7"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21.bin"/><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24.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oleObject" Target="../embeddings/oleObject26.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7.bin"/><Relationship Id="rId7"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30.bin"/><Relationship Id="rId5" Type="http://schemas.openxmlformats.org/officeDocument/2006/relationships/oleObject" Target="../embeddings/oleObject29.bin"/><Relationship Id="rId4" Type="http://schemas.openxmlformats.org/officeDocument/2006/relationships/oleObject" Target="../embeddings/oleObject28.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37.bin"/><Relationship Id="rId3" Type="http://schemas.openxmlformats.org/officeDocument/2006/relationships/oleObject" Target="../embeddings/oleObject32.bin"/><Relationship Id="rId7"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35.bin"/><Relationship Id="rId5" Type="http://schemas.openxmlformats.org/officeDocument/2006/relationships/oleObject" Target="../embeddings/oleObject34.bin"/><Relationship Id="rId4" Type="http://schemas.openxmlformats.org/officeDocument/2006/relationships/oleObject" Target="../embeddings/oleObject33.bin"/><Relationship Id="rId9" Type="http://schemas.openxmlformats.org/officeDocument/2006/relationships/oleObject" Target="../embeddings/oleObject38.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44.bin"/><Relationship Id="rId3" Type="http://schemas.openxmlformats.org/officeDocument/2006/relationships/oleObject" Target="../embeddings/oleObject39.bin"/><Relationship Id="rId7" Type="http://schemas.openxmlformats.org/officeDocument/2006/relationships/oleObject" Target="../embeddings/oleObject43.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42.bin"/><Relationship Id="rId5" Type="http://schemas.openxmlformats.org/officeDocument/2006/relationships/oleObject" Target="../embeddings/oleObject41.bin"/><Relationship Id="rId4" Type="http://schemas.openxmlformats.org/officeDocument/2006/relationships/oleObject" Target="../embeddings/oleObject40.bin"/><Relationship Id="rId9" Type="http://schemas.openxmlformats.org/officeDocument/2006/relationships/oleObject" Target="../embeddings/oleObject45.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51.bin"/><Relationship Id="rId13" Type="http://schemas.openxmlformats.org/officeDocument/2006/relationships/oleObject" Target="../embeddings/oleObject56.bin"/><Relationship Id="rId3" Type="http://schemas.openxmlformats.org/officeDocument/2006/relationships/oleObject" Target="../embeddings/oleObject46.bin"/><Relationship Id="rId7" Type="http://schemas.openxmlformats.org/officeDocument/2006/relationships/oleObject" Target="../embeddings/oleObject50.bin"/><Relationship Id="rId12" Type="http://schemas.openxmlformats.org/officeDocument/2006/relationships/oleObject" Target="../embeddings/oleObject55.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49.bin"/><Relationship Id="rId11" Type="http://schemas.openxmlformats.org/officeDocument/2006/relationships/oleObject" Target="../embeddings/oleObject54.bin"/><Relationship Id="rId5" Type="http://schemas.openxmlformats.org/officeDocument/2006/relationships/oleObject" Target="../embeddings/oleObject48.bin"/><Relationship Id="rId15" Type="http://schemas.openxmlformats.org/officeDocument/2006/relationships/oleObject" Target="../embeddings/oleObject58.bin"/><Relationship Id="rId10" Type="http://schemas.openxmlformats.org/officeDocument/2006/relationships/oleObject" Target="../embeddings/oleObject53.bin"/><Relationship Id="rId4" Type="http://schemas.openxmlformats.org/officeDocument/2006/relationships/oleObject" Target="../embeddings/oleObject47.bin"/><Relationship Id="rId9" Type="http://schemas.openxmlformats.org/officeDocument/2006/relationships/oleObject" Target="../embeddings/oleObject52.bin"/><Relationship Id="rId14" Type="http://schemas.openxmlformats.org/officeDocument/2006/relationships/oleObject" Target="../embeddings/oleObject57.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64.bin"/><Relationship Id="rId3" Type="http://schemas.openxmlformats.org/officeDocument/2006/relationships/oleObject" Target="../embeddings/oleObject59.bin"/><Relationship Id="rId7" Type="http://schemas.openxmlformats.org/officeDocument/2006/relationships/oleObject" Target="../embeddings/oleObject63.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62.bin"/><Relationship Id="rId5" Type="http://schemas.openxmlformats.org/officeDocument/2006/relationships/oleObject" Target="../embeddings/oleObject61.bin"/><Relationship Id="rId4" Type="http://schemas.openxmlformats.org/officeDocument/2006/relationships/oleObject" Target="../embeddings/oleObject60.bin"/></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70.bin"/><Relationship Id="rId3" Type="http://schemas.openxmlformats.org/officeDocument/2006/relationships/oleObject" Target="../embeddings/oleObject65.bin"/><Relationship Id="rId7" Type="http://schemas.openxmlformats.org/officeDocument/2006/relationships/oleObject" Target="../embeddings/oleObject69.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68.bin"/><Relationship Id="rId5" Type="http://schemas.openxmlformats.org/officeDocument/2006/relationships/oleObject" Target="../embeddings/oleObject67.bin"/><Relationship Id="rId10" Type="http://schemas.openxmlformats.org/officeDocument/2006/relationships/oleObject" Target="../embeddings/oleObject72.bin"/><Relationship Id="rId4" Type="http://schemas.openxmlformats.org/officeDocument/2006/relationships/oleObject" Target="../embeddings/oleObject66.bin"/><Relationship Id="rId9" Type="http://schemas.openxmlformats.org/officeDocument/2006/relationships/oleObject" Target="../embeddings/oleObject71.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78.bin"/><Relationship Id="rId3" Type="http://schemas.openxmlformats.org/officeDocument/2006/relationships/oleObject" Target="../embeddings/oleObject73.bin"/><Relationship Id="rId7" Type="http://schemas.openxmlformats.org/officeDocument/2006/relationships/oleObject" Target="../embeddings/oleObject77.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76.bin"/><Relationship Id="rId11" Type="http://schemas.openxmlformats.org/officeDocument/2006/relationships/oleObject" Target="../embeddings/oleObject81.bin"/><Relationship Id="rId5" Type="http://schemas.openxmlformats.org/officeDocument/2006/relationships/oleObject" Target="../embeddings/oleObject75.bin"/><Relationship Id="rId10" Type="http://schemas.openxmlformats.org/officeDocument/2006/relationships/oleObject" Target="../embeddings/oleObject80.bin"/><Relationship Id="rId4" Type="http://schemas.openxmlformats.org/officeDocument/2006/relationships/oleObject" Target="../embeddings/oleObject74.bin"/><Relationship Id="rId9" Type="http://schemas.openxmlformats.org/officeDocument/2006/relationships/oleObject" Target="../embeddings/oleObject79.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87.bin"/><Relationship Id="rId3" Type="http://schemas.openxmlformats.org/officeDocument/2006/relationships/oleObject" Target="../embeddings/oleObject82.bin"/><Relationship Id="rId7" Type="http://schemas.openxmlformats.org/officeDocument/2006/relationships/oleObject" Target="../embeddings/oleObject86.bin"/><Relationship Id="rId12" Type="http://schemas.openxmlformats.org/officeDocument/2006/relationships/oleObject" Target="../embeddings/oleObject91.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85.bin"/><Relationship Id="rId11" Type="http://schemas.openxmlformats.org/officeDocument/2006/relationships/oleObject" Target="../embeddings/oleObject90.bin"/><Relationship Id="rId5" Type="http://schemas.openxmlformats.org/officeDocument/2006/relationships/oleObject" Target="../embeddings/oleObject84.bin"/><Relationship Id="rId10" Type="http://schemas.openxmlformats.org/officeDocument/2006/relationships/oleObject" Target="../embeddings/oleObject89.bin"/><Relationship Id="rId4" Type="http://schemas.openxmlformats.org/officeDocument/2006/relationships/oleObject" Target="../embeddings/oleObject83.bin"/><Relationship Id="rId9" Type="http://schemas.openxmlformats.org/officeDocument/2006/relationships/oleObject" Target="../embeddings/oleObject88.bin"/></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92.bin"/><Relationship Id="rId7" Type="http://schemas.openxmlformats.org/officeDocument/2006/relationships/oleObject" Target="../embeddings/oleObject96.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95.bin"/><Relationship Id="rId5" Type="http://schemas.openxmlformats.org/officeDocument/2006/relationships/oleObject" Target="../embeddings/oleObject94.bin"/><Relationship Id="rId4" Type="http://schemas.openxmlformats.org/officeDocument/2006/relationships/oleObject" Target="../embeddings/oleObject93.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97.bin"/><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oleObject" Target="../embeddings/oleObject99.bin"/><Relationship Id="rId4" Type="http://schemas.openxmlformats.org/officeDocument/2006/relationships/oleObject" Target="../embeddings/oleObject98.bin"/></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00.bin"/><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oleObject" Target="../embeddings/oleObject101.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02.bin"/><Relationship Id="rId2" Type="http://schemas.openxmlformats.org/officeDocument/2006/relationships/slideLayout" Target="../slideLayouts/slideLayout2.xml"/><Relationship Id="rId1" Type="http://schemas.openxmlformats.org/officeDocument/2006/relationships/vmlDrawing" Target="../drawings/vmlDrawing20.v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4.bin"/><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03.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oleObject" Target="../embeddings/oleObject104.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oleObject" Target="../embeddings/oleObject7.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10.bin"/><Relationship Id="rId5" Type="http://schemas.openxmlformats.org/officeDocument/2006/relationships/oleObject" Target="../embeddings/oleObject9.bin"/><Relationship Id="rId4" Type="http://schemas.openxmlformats.org/officeDocument/2006/relationships/oleObject" Target="../embeddings/oleObject8.bin"/><Relationship Id="rId9" Type="http://schemas.openxmlformats.org/officeDocument/2006/relationships/image" Target="../media/image1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1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lstStyle/>
          <a:p>
            <a:r>
              <a:rPr lang="en-US" dirty="0" smtClean="0"/>
              <a:t>Unit III</a:t>
            </a:r>
            <a:endParaRPr lang="en-US" dirty="0"/>
          </a:p>
        </p:txBody>
      </p:sp>
      <p:sp>
        <p:nvSpPr>
          <p:cNvPr id="3" name="Subtitle 2"/>
          <p:cNvSpPr>
            <a:spLocks noGrp="1"/>
          </p:cNvSpPr>
          <p:nvPr>
            <p:ph type="subTitle" idx="1"/>
          </p:nvPr>
        </p:nvSpPr>
        <p:spPr>
          <a:xfrm>
            <a:off x="1371600" y="1981200"/>
            <a:ext cx="6400800" cy="3657600"/>
          </a:xfrm>
        </p:spPr>
        <p:txBody>
          <a:bodyPr>
            <a:normAutofit fontScale="85000" lnSpcReduction="10000"/>
          </a:bodyPr>
          <a:lstStyle/>
          <a:p>
            <a:r>
              <a:rPr lang="en-US" dirty="0" smtClean="0">
                <a:solidFill>
                  <a:schemeClr val="tx1"/>
                </a:solidFill>
              </a:rPr>
              <a:t>	Ellingham diagram in detail for metal oxides, Activity, Gas phase Reactions (H2O- H2 and CO2 –CO mixtures), Reactions involving solid and gases, Activities in concentrated solution, Activity in industrial liquid metallic solution, Thermodynamics of solutions, Gibb’s-</a:t>
            </a:r>
            <a:r>
              <a:rPr lang="en-US" dirty="0" err="1" smtClean="0">
                <a:solidFill>
                  <a:schemeClr val="tx1"/>
                </a:solidFill>
              </a:rPr>
              <a:t>Duhem</a:t>
            </a:r>
            <a:r>
              <a:rPr lang="en-US" dirty="0" smtClean="0">
                <a:solidFill>
                  <a:schemeClr val="tx1"/>
                </a:solidFill>
              </a:rPr>
              <a:t> equation, Partial molar properties of mixing, Ideal solution, </a:t>
            </a:r>
            <a:r>
              <a:rPr lang="en-US" dirty="0" err="1" smtClean="0">
                <a:solidFill>
                  <a:schemeClr val="tx1"/>
                </a:solidFill>
              </a:rPr>
              <a:t>Raoult’s</a:t>
            </a:r>
            <a:r>
              <a:rPr lang="en-US" dirty="0" smtClean="0">
                <a:solidFill>
                  <a:schemeClr val="tx1"/>
                </a:solidFill>
              </a:rPr>
              <a:t> law, Henry’s law, Non-ideal solution</a:t>
            </a:r>
          </a:p>
          <a:p>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200" b="1" dirty="0" smtClean="0"/>
              <a:t>Solutions and Partial Molar Quantities</a:t>
            </a:r>
            <a:endParaRPr lang="en-US" sz="3200" b="1" dirty="0"/>
          </a:p>
        </p:txBody>
      </p:sp>
      <p:sp>
        <p:nvSpPr>
          <p:cNvPr id="3" name="Content Placeholder 2"/>
          <p:cNvSpPr>
            <a:spLocks noGrp="1"/>
          </p:cNvSpPr>
          <p:nvPr>
            <p:ph idx="1"/>
          </p:nvPr>
        </p:nvSpPr>
        <p:spPr>
          <a:xfrm>
            <a:off x="-76200" y="1066800"/>
            <a:ext cx="9448800" cy="4525963"/>
          </a:xfrm>
        </p:spPr>
        <p:txBody>
          <a:bodyPr>
            <a:normAutofit/>
          </a:bodyPr>
          <a:lstStyle/>
          <a:p>
            <a:pPr>
              <a:buNone/>
            </a:pPr>
            <a:r>
              <a:rPr lang="en-US" sz="2400" dirty="0" smtClean="0"/>
              <a:t>Solution is defined as a homogeneous phase composed of different chemical substances. </a:t>
            </a:r>
          </a:p>
          <a:p>
            <a:pPr lvl="1"/>
            <a:r>
              <a:rPr lang="en-US" sz="2400" dirty="0" smtClean="0"/>
              <a:t>Aqueous solutions (example: </a:t>
            </a:r>
            <a:r>
              <a:rPr lang="en-US" sz="2400" dirty="0" err="1" smtClean="0"/>
              <a:t>NaCl</a:t>
            </a:r>
            <a:r>
              <a:rPr lang="en-US" sz="2400" dirty="0" smtClean="0"/>
              <a:t> solution</a:t>
            </a:r>
          </a:p>
          <a:p>
            <a:pPr lvl="1"/>
            <a:r>
              <a:rPr lang="en-US" sz="2400" dirty="0" err="1" smtClean="0"/>
              <a:t>Nonaqueous</a:t>
            </a:r>
            <a:r>
              <a:rPr lang="en-US" sz="2400" dirty="0" smtClean="0"/>
              <a:t> solution: (Metallurgical solution)</a:t>
            </a:r>
          </a:p>
          <a:p>
            <a:pPr lvl="2"/>
            <a:r>
              <a:rPr lang="en-US" dirty="0" smtClean="0"/>
              <a:t>Metallic solution (Ag-Cu, Fe-Ni)</a:t>
            </a:r>
          </a:p>
          <a:p>
            <a:pPr lvl="2"/>
            <a:r>
              <a:rPr lang="en-US" dirty="0" smtClean="0"/>
              <a:t>Non-metallic solution (molten slag (SiO</a:t>
            </a:r>
            <a:r>
              <a:rPr lang="en-US" baseline="-25000" dirty="0" smtClean="0"/>
              <a:t>2</a:t>
            </a:r>
            <a:r>
              <a:rPr lang="en-US" dirty="0" smtClean="0"/>
              <a:t>, </a:t>
            </a:r>
            <a:r>
              <a:rPr lang="en-US" dirty="0" err="1" smtClean="0"/>
              <a:t>CaO</a:t>
            </a:r>
            <a:r>
              <a:rPr lang="en-US" dirty="0" smtClean="0"/>
              <a:t>, </a:t>
            </a:r>
            <a:r>
              <a:rPr lang="en-US" dirty="0" err="1" smtClean="0"/>
              <a:t>FeO</a:t>
            </a:r>
            <a:r>
              <a:rPr lang="en-US" dirty="0" smtClean="0"/>
              <a:t>, and Al</a:t>
            </a:r>
            <a:r>
              <a:rPr lang="en-US" baseline="-25000" dirty="0" smtClean="0"/>
              <a:t>2</a:t>
            </a:r>
            <a:r>
              <a:rPr lang="en-US" dirty="0" smtClean="0"/>
              <a:t>O</a:t>
            </a:r>
            <a:r>
              <a:rPr lang="en-US" baseline="-25000" dirty="0" smtClean="0"/>
              <a:t>3</a:t>
            </a:r>
            <a:r>
              <a:rPr lang="en-US" dirty="0" smtClean="0"/>
              <a:t>)</a:t>
            </a:r>
          </a:p>
          <a:p>
            <a:r>
              <a:rPr lang="en-US" sz="2400" dirty="0" smtClean="0"/>
              <a:t>Atomic fraction = Total number of gram atoms / Total number of gram atoms of all components present in solution = </a:t>
            </a:r>
            <a:r>
              <a:rPr lang="en-US" sz="2400" dirty="0" err="1" smtClean="0"/>
              <a:t>n</a:t>
            </a:r>
            <a:r>
              <a:rPr lang="en-US" sz="2400" baseline="-25000" dirty="0" err="1" smtClean="0"/>
              <a:t>i</a:t>
            </a:r>
            <a:r>
              <a:rPr lang="en-US" sz="2400" dirty="0" smtClean="0"/>
              <a:t>/</a:t>
            </a:r>
            <a:r>
              <a:rPr lang="en-US" sz="2400" dirty="0" err="1" smtClean="0">
                <a:latin typeface="Symbol" pitchFamily="18" charset="2"/>
              </a:rPr>
              <a:t>S</a:t>
            </a:r>
            <a:r>
              <a:rPr lang="en-US" sz="2400" dirty="0" err="1" smtClean="0"/>
              <a:t>n</a:t>
            </a:r>
            <a:r>
              <a:rPr lang="en-US" sz="2400" baseline="-25000" dirty="0" err="1" smtClean="0"/>
              <a:t>i</a:t>
            </a:r>
            <a:endParaRPr lang="en-US" sz="2400" baseline="-25000" dirty="0" smtClean="0"/>
          </a:p>
          <a:p>
            <a:r>
              <a:rPr lang="en-US" sz="2400" dirty="0" smtClean="0"/>
              <a:t>Conversion of weight% to atom% and vice-versa for binary system (A-B)</a:t>
            </a:r>
            <a:endParaRPr lang="en-US" sz="2400" dirty="0"/>
          </a:p>
        </p:txBody>
      </p:sp>
      <p:graphicFrame>
        <p:nvGraphicFramePr>
          <p:cNvPr id="4" name="Object 3"/>
          <p:cNvGraphicFramePr>
            <a:graphicFrameLocks noChangeAspect="1"/>
          </p:cNvGraphicFramePr>
          <p:nvPr/>
        </p:nvGraphicFramePr>
        <p:xfrm>
          <a:off x="1600199" y="5029200"/>
          <a:ext cx="4758267" cy="609600"/>
        </p:xfrm>
        <a:graphic>
          <a:graphicData uri="http://schemas.openxmlformats.org/presentationml/2006/ole">
            <p:oleObj spid="_x0000_s21506" name="Equation" r:id="rId3" imgW="3568680" imgH="457200" progId="Equation.3">
              <p:embed/>
            </p:oleObj>
          </a:graphicData>
        </a:graphic>
      </p:graphicFrame>
      <p:graphicFrame>
        <p:nvGraphicFramePr>
          <p:cNvPr id="5" name="Object 4"/>
          <p:cNvGraphicFramePr>
            <a:graphicFrameLocks noChangeAspect="1"/>
          </p:cNvGraphicFramePr>
          <p:nvPr/>
        </p:nvGraphicFramePr>
        <p:xfrm>
          <a:off x="2362200" y="5791200"/>
          <a:ext cx="2870200" cy="939800"/>
        </p:xfrm>
        <a:graphic>
          <a:graphicData uri="http://schemas.openxmlformats.org/presentationml/2006/ole">
            <p:oleObj spid="_x0000_s21507" name="Equation" r:id="rId4" imgW="2869920" imgH="939600" progId="Equation.3">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Definition – Contd.</a:t>
            </a:r>
            <a:endParaRPr lang="en-US" dirty="0"/>
          </a:p>
        </p:txBody>
      </p:sp>
      <p:sp>
        <p:nvSpPr>
          <p:cNvPr id="3" name="Content Placeholder 2"/>
          <p:cNvSpPr>
            <a:spLocks noGrp="1"/>
          </p:cNvSpPr>
          <p:nvPr>
            <p:ph idx="1"/>
          </p:nvPr>
        </p:nvSpPr>
        <p:spPr>
          <a:xfrm>
            <a:off x="457200" y="1371600"/>
            <a:ext cx="8229600" cy="4525963"/>
          </a:xfrm>
        </p:spPr>
        <p:txBody>
          <a:bodyPr/>
          <a:lstStyle/>
          <a:p>
            <a:r>
              <a:rPr lang="en-US" dirty="0" smtClean="0"/>
              <a:t>Mole Fraction:</a:t>
            </a:r>
          </a:p>
          <a:p>
            <a:endParaRPr lang="en-US" dirty="0"/>
          </a:p>
          <a:p>
            <a:r>
              <a:rPr lang="en-US" dirty="0" err="1" smtClean="0"/>
              <a:t>Molality</a:t>
            </a:r>
            <a:r>
              <a:rPr lang="en-US" dirty="0" smtClean="0"/>
              <a:t>: Number of mole of solute per 1000g of solvent</a:t>
            </a:r>
          </a:p>
          <a:p>
            <a:r>
              <a:rPr lang="en-US" dirty="0" err="1" smtClean="0"/>
              <a:t>Molarity</a:t>
            </a:r>
            <a:r>
              <a:rPr lang="en-US" dirty="0" smtClean="0"/>
              <a:t>: Number of mole of solute per liter of solution</a:t>
            </a:r>
          </a:p>
          <a:p>
            <a:r>
              <a:rPr lang="en-US" dirty="0" smtClean="0"/>
              <a:t>Normality: Gram equivalents of solute per liter of solution </a:t>
            </a:r>
            <a:endParaRPr lang="en-US" dirty="0"/>
          </a:p>
        </p:txBody>
      </p:sp>
      <p:graphicFrame>
        <p:nvGraphicFramePr>
          <p:cNvPr id="4" name="Object 3"/>
          <p:cNvGraphicFramePr>
            <a:graphicFrameLocks noChangeAspect="1"/>
          </p:cNvGraphicFramePr>
          <p:nvPr/>
        </p:nvGraphicFramePr>
        <p:xfrm>
          <a:off x="3581400" y="1143000"/>
          <a:ext cx="1905000" cy="1120588"/>
        </p:xfrm>
        <a:graphic>
          <a:graphicData uri="http://schemas.openxmlformats.org/presentationml/2006/ole">
            <p:oleObj spid="_x0000_s22530" name="Equation" r:id="rId3" imgW="863280" imgH="507960" progId="Equation.3">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rmAutofit fontScale="90000"/>
          </a:bodyPr>
          <a:lstStyle/>
          <a:p>
            <a:r>
              <a:rPr lang="en-US" dirty="0" smtClean="0"/>
              <a:t>Ideal and Non-Ideal Solutions</a:t>
            </a:r>
            <a:endParaRPr lang="en-US" dirty="0"/>
          </a:p>
        </p:txBody>
      </p:sp>
      <p:sp>
        <p:nvSpPr>
          <p:cNvPr id="3" name="Content Placeholder 2"/>
          <p:cNvSpPr>
            <a:spLocks noGrp="1"/>
          </p:cNvSpPr>
          <p:nvPr>
            <p:ph idx="1"/>
          </p:nvPr>
        </p:nvSpPr>
        <p:spPr>
          <a:xfrm>
            <a:off x="0" y="990600"/>
            <a:ext cx="9144000" cy="4525963"/>
          </a:xfrm>
        </p:spPr>
        <p:txBody>
          <a:bodyPr>
            <a:normAutofit fontScale="92500" lnSpcReduction="20000"/>
          </a:bodyPr>
          <a:lstStyle/>
          <a:p>
            <a:pPr>
              <a:buNone/>
            </a:pPr>
            <a:r>
              <a:rPr lang="en-US" sz="2400" b="1" i="1" u="sng" dirty="0" err="1" smtClean="0"/>
              <a:t>Rault’s</a:t>
            </a:r>
            <a:r>
              <a:rPr lang="en-US" sz="2400" b="1" i="1" u="sng" dirty="0" smtClean="0"/>
              <a:t> Law</a:t>
            </a:r>
          </a:p>
          <a:p>
            <a:r>
              <a:rPr lang="en-US" sz="2400" dirty="0" smtClean="0"/>
              <a:t>The partial pressure of the vapor of any component of an ideal solution is equal to the product of its mole fraction and the vapor pressure of the pure component at the same temperature as that of ideal solution</a:t>
            </a:r>
          </a:p>
          <a:p>
            <a:pPr lvl="1">
              <a:buNone/>
            </a:pPr>
            <a:r>
              <a:rPr lang="en-US" sz="2400" i="1" dirty="0" smtClean="0"/>
              <a:t>P</a:t>
            </a:r>
            <a:r>
              <a:rPr lang="en-US" sz="2400" i="1" baseline="-25000" dirty="0" smtClean="0"/>
              <a:t>A</a:t>
            </a:r>
            <a:r>
              <a:rPr lang="en-US" sz="2400" i="1" dirty="0" smtClean="0"/>
              <a:t>=X</a:t>
            </a:r>
            <a:r>
              <a:rPr lang="en-US" sz="2400" i="1" baseline="-25000" dirty="0" smtClean="0"/>
              <a:t>A</a:t>
            </a:r>
            <a:r>
              <a:rPr lang="en-US" sz="2400" i="1" dirty="0" smtClean="0"/>
              <a:t>*</a:t>
            </a:r>
            <a:r>
              <a:rPr lang="en-US" sz="2400" i="1" dirty="0" err="1" smtClean="0"/>
              <a:t>P</a:t>
            </a:r>
            <a:r>
              <a:rPr lang="en-US" sz="2400" i="1" baseline="30000" dirty="0" err="1" smtClean="0"/>
              <a:t>o</a:t>
            </a:r>
            <a:r>
              <a:rPr lang="en-US" sz="2400" i="1" baseline="-25000" dirty="0" err="1" smtClean="0"/>
              <a:t>A</a:t>
            </a:r>
            <a:r>
              <a:rPr lang="en-US" sz="2400" i="1" baseline="-25000" dirty="0" smtClean="0"/>
              <a:t> </a:t>
            </a:r>
            <a:endParaRPr lang="en-US" sz="2400" i="1" dirty="0" smtClean="0"/>
          </a:p>
          <a:p>
            <a:pPr lvl="1">
              <a:buNone/>
            </a:pPr>
            <a:r>
              <a:rPr lang="en-US" sz="2400" i="1" dirty="0" smtClean="0"/>
              <a:t>W</a:t>
            </a:r>
            <a:r>
              <a:rPr lang="en-US" sz="2400" dirty="0" smtClean="0"/>
              <a:t>here: </a:t>
            </a:r>
            <a:r>
              <a:rPr lang="en-US" sz="2400" i="1" dirty="0" smtClean="0"/>
              <a:t>P</a:t>
            </a:r>
            <a:r>
              <a:rPr lang="en-US" sz="2400" i="1" baseline="-25000" dirty="0" smtClean="0"/>
              <a:t>A</a:t>
            </a:r>
            <a:r>
              <a:rPr lang="en-US" sz="2400" dirty="0" smtClean="0"/>
              <a:t> is the partial pressure of vapor of component A in ideal solution, </a:t>
            </a:r>
            <a:r>
              <a:rPr lang="en-US" sz="2400" i="1" dirty="0" smtClean="0"/>
              <a:t>X</a:t>
            </a:r>
            <a:r>
              <a:rPr lang="en-US" sz="2400" i="1" baseline="-25000" dirty="0" smtClean="0"/>
              <a:t>A </a:t>
            </a:r>
            <a:r>
              <a:rPr lang="en-US" sz="2400" dirty="0" smtClean="0"/>
              <a:t>is its mole fraction, and </a:t>
            </a:r>
            <a:r>
              <a:rPr lang="en-US" sz="2400" i="1" dirty="0" err="1" smtClean="0"/>
              <a:t>P</a:t>
            </a:r>
            <a:r>
              <a:rPr lang="en-US" sz="2400" i="1" baseline="30000" dirty="0" err="1" smtClean="0"/>
              <a:t>o</a:t>
            </a:r>
            <a:r>
              <a:rPr lang="en-US" sz="2400" i="1" baseline="-25000" dirty="0" err="1" smtClean="0"/>
              <a:t>A</a:t>
            </a:r>
            <a:r>
              <a:rPr lang="en-US" sz="2400" dirty="0" smtClean="0"/>
              <a:t> is the vapor pressure of the pure component</a:t>
            </a:r>
          </a:p>
          <a:p>
            <a:pPr lvl="1">
              <a:buNone/>
            </a:pPr>
            <a:r>
              <a:rPr lang="en-US" sz="2400" dirty="0" smtClean="0"/>
              <a:t>Since, for ideal solution: </a:t>
            </a:r>
            <a:r>
              <a:rPr lang="en-US" sz="2400" i="1" dirty="0" smtClean="0"/>
              <a:t>P</a:t>
            </a:r>
            <a:r>
              <a:rPr lang="en-US" sz="2400" i="1" baseline="-25000" dirty="0" smtClean="0"/>
              <a:t>A</a:t>
            </a:r>
            <a:r>
              <a:rPr lang="en-US" sz="2400" dirty="0" smtClean="0"/>
              <a:t> = </a:t>
            </a:r>
            <a:r>
              <a:rPr lang="en-US" sz="2400" i="1" dirty="0" err="1" smtClean="0"/>
              <a:t>f</a:t>
            </a:r>
            <a:r>
              <a:rPr lang="en-US" sz="2400" i="1" baseline="-25000" dirty="0" err="1" smtClean="0"/>
              <a:t>A</a:t>
            </a:r>
            <a:r>
              <a:rPr lang="en-US" sz="2400" dirty="0" smtClean="0"/>
              <a:t> and </a:t>
            </a:r>
            <a:r>
              <a:rPr lang="en-US" sz="2400" i="1" dirty="0" err="1" smtClean="0"/>
              <a:t>P</a:t>
            </a:r>
            <a:r>
              <a:rPr lang="en-US" sz="2400" i="1" baseline="30000" dirty="0" err="1" smtClean="0"/>
              <a:t>o</a:t>
            </a:r>
            <a:r>
              <a:rPr lang="en-US" sz="2400" i="1" baseline="-25000" dirty="0" err="1" smtClean="0"/>
              <a:t>A</a:t>
            </a:r>
            <a:r>
              <a:rPr lang="en-US" sz="2400" dirty="0" smtClean="0"/>
              <a:t> = </a:t>
            </a:r>
            <a:r>
              <a:rPr lang="en-US" sz="2400" i="1" dirty="0" err="1" smtClean="0"/>
              <a:t>f</a:t>
            </a:r>
            <a:r>
              <a:rPr lang="en-US" sz="2400" i="1" baseline="30000" dirty="0" err="1" smtClean="0"/>
              <a:t>o</a:t>
            </a:r>
            <a:r>
              <a:rPr lang="en-US" sz="2400" i="1" baseline="-25000" dirty="0" err="1" smtClean="0"/>
              <a:t>A</a:t>
            </a:r>
            <a:r>
              <a:rPr lang="en-US" sz="2400" dirty="0" smtClean="0"/>
              <a:t>; where </a:t>
            </a:r>
            <a:r>
              <a:rPr lang="en-US" sz="2400" i="1" dirty="0" smtClean="0"/>
              <a:t>f</a:t>
            </a:r>
            <a:r>
              <a:rPr lang="en-US" sz="2400" dirty="0" smtClean="0"/>
              <a:t> is fugacity of vapor</a:t>
            </a:r>
          </a:p>
          <a:p>
            <a:pPr lvl="1">
              <a:buNone/>
            </a:pPr>
            <a:r>
              <a:rPr lang="en-US" sz="2400" dirty="0" smtClean="0"/>
              <a:t>Therefore, </a:t>
            </a:r>
            <a:r>
              <a:rPr lang="en-US" sz="2400" dirty="0" err="1" smtClean="0"/>
              <a:t>f</a:t>
            </a:r>
            <a:r>
              <a:rPr lang="en-US" sz="2400" baseline="-25000" dirty="0" err="1" smtClean="0"/>
              <a:t>A</a:t>
            </a:r>
            <a:r>
              <a:rPr lang="en-US" sz="2400" dirty="0" smtClean="0"/>
              <a:t>=</a:t>
            </a:r>
            <a:r>
              <a:rPr lang="en-US" sz="2400" dirty="0" err="1" smtClean="0"/>
              <a:t>X</a:t>
            </a:r>
            <a:r>
              <a:rPr lang="en-US" sz="2400" baseline="-25000" dirty="0" err="1" smtClean="0"/>
              <a:t>a</a:t>
            </a:r>
            <a:r>
              <a:rPr lang="en-US" sz="2400" i="1" dirty="0" smtClean="0"/>
              <a:t> </a:t>
            </a:r>
            <a:r>
              <a:rPr lang="en-US" sz="2400" i="1" dirty="0" err="1" smtClean="0"/>
              <a:t>f</a:t>
            </a:r>
            <a:r>
              <a:rPr lang="en-US" sz="2400" i="1" baseline="30000" dirty="0" err="1" smtClean="0"/>
              <a:t>o</a:t>
            </a:r>
            <a:r>
              <a:rPr lang="en-US" sz="2400" i="1" baseline="-25000" dirty="0" err="1" smtClean="0"/>
              <a:t>A</a:t>
            </a:r>
            <a:r>
              <a:rPr lang="en-US" sz="2400" dirty="0" smtClean="0"/>
              <a:t>; </a:t>
            </a:r>
          </a:p>
          <a:p>
            <a:pPr lvl="1">
              <a:buNone/>
            </a:pPr>
            <a:r>
              <a:rPr lang="en-US" sz="2400" dirty="0" smtClean="0"/>
              <a:t>Since by definition, </a:t>
            </a:r>
            <a:r>
              <a:rPr lang="en-US" sz="2400" dirty="0" err="1" smtClean="0"/>
              <a:t>f</a:t>
            </a:r>
            <a:r>
              <a:rPr lang="en-US" sz="2400" baseline="-25000" dirty="0" err="1" smtClean="0"/>
              <a:t>A</a:t>
            </a:r>
            <a:r>
              <a:rPr lang="en-US" sz="2400" dirty="0" smtClean="0"/>
              <a:t>/</a:t>
            </a:r>
            <a:r>
              <a:rPr lang="en-US" sz="2400" dirty="0" err="1" smtClean="0"/>
              <a:t>f</a:t>
            </a:r>
            <a:r>
              <a:rPr lang="en-US" sz="2400" baseline="30000" dirty="0" err="1" smtClean="0"/>
              <a:t>o</a:t>
            </a:r>
            <a:r>
              <a:rPr lang="en-US" sz="2400" baseline="-25000" dirty="0" err="1" smtClean="0"/>
              <a:t>A</a:t>
            </a:r>
            <a:r>
              <a:rPr lang="en-US" sz="2400" dirty="0" smtClean="0"/>
              <a:t> = </a:t>
            </a:r>
            <a:r>
              <a:rPr lang="en-US" sz="2400" i="1" dirty="0" err="1" smtClean="0"/>
              <a:t>a</a:t>
            </a:r>
            <a:r>
              <a:rPr lang="en-US" sz="2400" i="1" baseline="-25000" dirty="0" err="1" smtClean="0"/>
              <a:t>A</a:t>
            </a:r>
            <a:r>
              <a:rPr lang="en-US" sz="2400" dirty="0" smtClean="0"/>
              <a:t>, Therefore, </a:t>
            </a:r>
            <a:r>
              <a:rPr lang="en-US" sz="2400" i="1" dirty="0" err="1" smtClean="0"/>
              <a:t>a</a:t>
            </a:r>
            <a:r>
              <a:rPr lang="en-US" sz="2400" i="1" baseline="-25000" dirty="0" err="1" smtClean="0"/>
              <a:t>A</a:t>
            </a:r>
            <a:r>
              <a:rPr lang="en-US" sz="2400" dirty="0" smtClean="0"/>
              <a:t> = </a:t>
            </a:r>
            <a:r>
              <a:rPr lang="en-US" sz="2400" i="1" dirty="0" smtClean="0"/>
              <a:t>X</a:t>
            </a:r>
            <a:r>
              <a:rPr lang="en-US" sz="2400" i="1" baseline="-25000" dirty="0" smtClean="0"/>
              <a:t>A</a:t>
            </a:r>
          </a:p>
          <a:p>
            <a:pPr lvl="1">
              <a:buNone/>
            </a:pPr>
            <a:endParaRPr lang="en-US" sz="2400" i="1" baseline="-25000" dirty="0" smtClean="0"/>
          </a:p>
          <a:p>
            <a:r>
              <a:rPr lang="en-US" sz="2400" dirty="0" smtClean="0"/>
              <a:t>The activity of a component equal to the mole fraction of that component</a:t>
            </a:r>
          </a:p>
          <a:p>
            <a:pPr lvl="1">
              <a:buNone/>
            </a:pPr>
            <a:r>
              <a:rPr lang="en-US" sz="2400" i="1" dirty="0" err="1" smtClean="0"/>
              <a:t>a</a:t>
            </a:r>
            <a:r>
              <a:rPr lang="en-US" sz="2400" i="1" baseline="-25000" dirty="0" err="1" smtClean="0"/>
              <a:t>A</a:t>
            </a:r>
            <a:r>
              <a:rPr lang="en-US" sz="2400" i="1" dirty="0" smtClean="0"/>
              <a:t> = X</a:t>
            </a:r>
            <a:r>
              <a:rPr lang="en-US" sz="2400" i="1" baseline="-25000" dirty="0" smtClean="0"/>
              <a:t>A</a:t>
            </a:r>
            <a:endParaRPr lang="en-US" sz="2400" i="1" baseline="-25000" dirty="0"/>
          </a:p>
        </p:txBody>
      </p:sp>
      <p:sp>
        <p:nvSpPr>
          <p:cNvPr id="4" name="Rectangle 3"/>
          <p:cNvSpPr/>
          <p:nvPr/>
        </p:nvSpPr>
        <p:spPr>
          <a:xfrm>
            <a:off x="457200" y="2171700"/>
            <a:ext cx="1524000" cy="381000"/>
          </a:xfrm>
          <a:prstGeom prst="rect">
            <a:avLst/>
          </a:prstGeom>
          <a:solidFill>
            <a:schemeClr val="accent1">
              <a:alpha val="4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361950" y="4953000"/>
            <a:ext cx="1143000" cy="381000"/>
          </a:xfrm>
          <a:prstGeom prst="rect">
            <a:avLst/>
          </a:prstGeom>
          <a:solidFill>
            <a:schemeClr val="accent1">
              <a:alpha val="43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76200" y="5638800"/>
            <a:ext cx="9906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066800" y="5562600"/>
            <a:ext cx="3733800" cy="646331"/>
          </a:xfrm>
          <a:prstGeom prst="rect">
            <a:avLst/>
          </a:prstGeom>
          <a:noFill/>
        </p:spPr>
        <p:txBody>
          <a:bodyPr wrap="square" rtlCol="0">
            <a:spAutoFit/>
          </a:bodyPr>
          <a:lstStyle/>
          <a:p>
            <a:r>
              <a:rPr lang="en-US" dirty="0" smtClean="0"/>
              <a:t>Ideal solution obeys </a:t>
            </a:r>
            <a:r>
              <a:rPr lang="en-US" dirty="0" err="1" smtClean="0"/>
              <a:t>Rault’s</a:t>
            </a:r>
            <a:r>
              <a:rPr lang="en-US" dirty="0" smtClean="0"/>
              <a:t> law over all temperatures and pressure</a:t>
            </a:r>
            <a:endParaRPr lang="en-US" dirty="0"/>
          </a:p>
        </p:txBody>
      </p:sp>
      <p:grpSp>
        <p:nvGrpSpPr>
          <p:cNvPr id="49" name="Group 48"/>
          <p:cNvGrpSpPr/>
          <p:nvPr/>
        </p:nvGrpSpPr>
        <p:grpSpPr>
          <a:xfrm>
            <a:off x="5410200" y="5029200"/>
            <a:ext cx="3733800" cy="1752600"/>
            <a:chOff x="5410200" y="5029200"/>
            <a:chExt cx="3733800" cy="1752600"/>
          </a:xfrm>
        </p:grpSpPr>
        <p:cxnSp>
          <p:nvCxnSpPr>
            <p:cNvPr id="9" name="Straight Connector 8"/>
            <p:cNvCxnSpPr/>
            <p:nvPr/>
          </p:nvCxnSpPr>
          <p:spPr>
            <a:xfrm>
              <a:off x="5867400" y="5029200"/>
              <a:ext cx="0" cy="1371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867400" y="6400800"/>
              <a:ext cx="1905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410200" y="5562600"/>
              <a:ext cx="393056" cy="369332"/>
            </a:xfrm>
            <a:prstGeom prst="rect">
              <a:avLst/>
            </a:prstGeom>
            <a:noFill/>
          </p:spPr>
          <p:txBody>
            <a:bodyPr wrap="none" rtlCol="0">
              <a:spAutoFit/>
            </a:bodyPr>
            <a:lstStyle/>
            <a:p>
              <a:r>
                <a:rPr lang="en-US" i="1" dirty="0" err="1" smtClean="0"/>
                <a:t>a</a:t>
              </a:r>
              <a:r>
                <a:rPr lang="en-US" i="1" baseline="-25000" dirty="0" err="1" smtClean="0"/>
                <a:t>A</a:t>
              </a:r>
              <a:endParaRPr lang="en-US" i="1" baseline="-25000" dirty="0"/>
            </a:p>
          </p:txBody>
        </p:sp>
        <p:sp>
          <p:nvSpPr>
            <p:cNvPr id="13" name="TextBox 12"/>
            <p:cNvSpPr txBox="1"/>
            <p:nvPr/>
          </p:nvSpPr>
          <p:spPr>
            <a:xfrm>
              <a:off x="6617344" y="6412468"/>
              <a:ext cx="394660" cy="369332"/>
            </a:xfrm>
            <a:prstGeom prst="rect">
              <a:avLst/>
            </a:prstGeom>
            <a:noFill/>
          </p:spPr>
          <p:txBody>
            <a:bodyPr wrap="none" rtlCol="0">
              <a:spAutoFit/>
            </a:bodyPr>
            <a:lstStyle/>
            <a:p>
              <a:r>
                <a:rPr lang="en-US" i="1" dirty="0" smtClean="0"/>
                <a:t>X</a:t>
              </a:r>
              <a:r>
                <a:rPr lang="en-US" i="1" baseline="-25000" dirty="0" smtClean="0"/>
                <a:t>A</a:t>
              </a:r>
              <a:endParaRPr lang="en-US" i="1" baseline="-25000" dirty="0"/>
            </a:p>
          </p:txBody>
        </p:sp>
        <p:cxnSp>
          <p:nvCxnSpPr>
            <p:cNvPr id="17" name="Straight Arrow Connector 16"/>
            <p:cNvCxnSpPr/>
            <p:nvPr/>
          </p:nvCxnSpPr>
          <p:spPr>
            <a:xfrm flipV="1">
              <a:off x="5562600" y="51054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7029450" y="6591300"/>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5867400" y="5181600"/>
              <a:ext cx="1447800" cy="1219200"/>
            </a:xfrm>
            <a:prstGeom prst="line">
              <a:avLst/>
            </a:prstGeom>
          </p:spPr>
          <p:style>
            <a:lnRef idx="1">
              <a:schemeClr val="accent1"/>
            </a:lnRef>
            <a:fillRef idx="0">
              <a:schemeClr val="accent1"/>
            </a:fillRef>
            <a:effectRef idx="0">
              <a:schemeClr val="accent1"/>
            </a:effectRef>
            <a:fontRef idx="minor">
              <a:schemeClr val="tx1"/>
            </a:fontRef>
          </p:style>
        </p:cxnSp>
        <p:sp>
          <p:nvSpPr>
            <p:cNvPr id="25" name="Freeform 24"/>
            <p:cNvSpPr/>
            <p:nvPr/>
          </p:nvSpPr>
          <p:spPr>
            <a:xfrm>
              <a:off x="5867400" y="5219700"/>
              <a:ext cx="1447800" cy="1200150"/>
            </a:xfrm>
            <a:custGeom>
              <a:avLst/>
              <a:gdLst>
                <a:gd name="connsiteX0" fmla="*/ 0 w 1447800"/>
                <a:gd name="connsiteY0" fmla="*/ 1200150 h 1200150"/>
                <a:gd name="connsiteX1" fmla="*/ 304800 w 1447800"/>
                <a:gd name="connsiteY1" fmla="*/ 400050 h 1200150"/>
                <a:gd name="connsiteX2" fmla="*/ 1447800 w 1447800"/>
                <a:gd name="connsiteY2" fmla="*/ 0 h 1200150"/>
                <a:gd name="connsiteX3" fmla="*/ 1447800 w 1447800"/>
                <a:gd name="connsiteY3" fmla="*/ 0 h 1200150"/>
              </a:gdLst>
              <a:ahLst/>
              <a:cxnLst>
                <a:cxn ang="0">
                  <a:pos x="connsiteX0" y="connsiteY0"/>
                </a:cxn>
                <a:cxn ang="0">
                  <a:pos x="connsiteX1" y="connsiteY1"/>
                </a:cxn>
                <a:cxn ang="0">
                  <a:pos x="connsiteX2" y="connsiteY2"/>
                </a:cxn>
                <a:cxn ang="0">
                  <a:pos x="connsiteX3" y="connsiteY3"/>
                </a:cxn>
              </a:cxnLst>
              <a:rect l="l" t="t" r="r" b="b"/>
              <a:pathLst>
                <a:path w="1447800" h="1200150">
                  <a:moveTo>
                    <a:pt x="0" y="1200150"/>
                  </a:moveTo>
                  <a:cubicBezTo>
                    <a:pt x="31750" y="900112"/>
                    <a:pt x="63500" y="600075"/>
                    <a:pt x="304800" y="400050"/>
                  </a:cubicBezTo>
                  <a:cubicBezTo>
                    <a:pt x="546100" y="200025"/>
                    <a:pt x="1447800" y="0"/>
                    <a:pt x="1447800" y="0"/>
                  </a:cubicBezTo>
                  <a:lnTo>
                    <a:pt x="1447800"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Freeform 26"/>
            <p:cNvSpPr/>
            <p:nvPr/>
          </p:nvSpPr>
          <p:spPr>
            <a:xfrm>
              <a:off x="5867400" y="5238750"/>
              <a:ext cx="1428750" cy="1162050"/>
            </a:xfrm>
            <a:custGeom>
              <a:avLst/>
              <a:gdLst>
                <a:gd name="connsiteX0" fmla="*/ 0 w 1428750"/>
                <a:gd name="connsiteY0" fmla="*/ 1162050 h 1162050"/>
                <a:gd name="connsiteX1" fmla="*/ 1028700 w 1428750"/>
                <a:gd name="connsiteY1" fmla="*/ 857250 h 1162050"/>
                <a:gd name="connsiteX2" fmla="*/ 1428750 w 1428750"/>
                <a:gd name="connsiteY2" fmla="*/ 0 h 1162050"/>
              </a:gdLst>
              <a:ahLst/>
              <a:cxnLst>
                <a:cxn ang="0">
                  <a:pos x="connsiteX0" y="connsiteY0"/>
                </a:cxn>
                <a:cxn ang="0">
                  <a:pos x="connsiteX1" y="connsiteY1"/>
                </a:cxn>
                <a:cxn ang="0">
                  <a:pos x="connsiteX2" y="connsiteY2"/>
                </a:cxn>
              </a:cxnLst>
              <a:rect l="l" t="t" r="r" b="b"/>
              <a:pathLst>
                <a:path w="1428750" h="1162050">
                  <a:moveTo>
                    <a:pt x="0" y="1162050"/>
                  </a:moveTo>
                  <a:cubicBezTo>
                    <a:pt x="395287" y="1106487"/>
                    <a:pt x="790575" y="1050925"/>
                    <a:pt x="1028700" y="857250"/>
                  </a:cubicBezTo>
                  <a:cubicBezTo>
                    <a:pt x="1266825" y="663575"/>
                    <a:pt x="1347787" y="331787"/>
                    <a:pt x="1428750"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9" name="Straight Arrow Connector 28"/>
            <p:cNvCxnSpPr/>
            <p:nvPr/>
          </p:nvCxnSpPr>
          <p:spPr>
            <a:xfrm flipH="1">
              <a:off x="7086600" y="5943600"/>
              <a:ext cx="457200" cy="190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7672122" y="5334000"/>
              <a:ext cx="1471878" cy="369332"/>
            </a:xfrm>
            <a:prstGeom prst="rect">
              <a:avLst/>
            </a:prstGeom>
            <a:noFill/>
          </p:spPr>
          <p:txBody>
            <a:bodyPr wrap="none" rtlCol="0">
              <a:spAutoFit/>
            </a:bodyPr>
            <a:lstStyle/>
            <a:p>
              <a:r>
                <a:rPr lang="en-US" dirty="0" smtClean="0"/>
                <a:t>Ideal Solution</a:t>
              </a:r>
              <a:endParaRPr lang="en-US" dirty="0"/>
            </a:p>
          </p:txBody>
        </p:sp>
        <p:cxnSp>
          <p:nvCxnSpPr>
            <p:cNvPr id="34" name="Straight Arrow Connector 33"/>
            <p:cNvCxnSpPr>
              <a:stCxn id="30" idx="1"/>
            </p:cNvCxnSpPr>
            <p:nvPr/>
          </p:nvCxnSpPr>
          <p:spPr>
            <a:xfrm flipH="1" flipV="1">
              <a:off x="7010400" y="5486400"/>
              <a:ext cx="661722" cy="322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H="1" flipV="1">
              <a:off x="6496050" y="5429250"/>
              <a:ext cx="10668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7524750" y="5753100"/>
              <a:ext cx="1485900" cy="646331"/>
            </a:xfrm>
            <a:prstGeom prst="rect">
              <a:avLst/>
            </a:prstGeom>
            <a:noFill/>
          </p:spPr>
          <p:txBody>
            <a:bodyPr wrap="square" rtlCol="0">
              <a:spAutoFit/>
            </a:bodyPr>
            <a:lstStyle/>
            <a:p>
              <a:r>
                <a:rPr lang="en-US" dirty="0" smtClean="0"/>
                <a:t>Non- Ideal Solution</a:t>
              </a:r>
              <a:endParaRPr lang="en-US" dirty="0"/>
            </a:p>
          </p:txBody>
        </p:sp>
      </p:grpSp>
      <p:sp>
        <p:nvSpPr>
          <p:cNvPr id="48" name="TextBox 47"/>
          <p:cNvSpPr txBox="1"/>
          <p:nvPr/>
        </p:nvSpPr>
        <p:spPr>
          <a:xfrm>
            <a:off x="990600" y="6135469"/>
            <a:ext cx="4191000" cy="646331"/>
          </a:xfrm>
          <a:prstGeom prst="rect">
            <a:avLst/>
          </a:prstGeom>
          <a:noFill/>
        </p:spPr>
        <p:txBody>
          <a:bodyPr wrap="square" rtlCol="0">
            <a:spAutoFit/>
          </a:bodyPr>
          <a:lstStyle/>
          <a:p>
            <a:r>
              <a:rPr lang="en-US" dirty="0" smtClean="0"/>
              <a:t>Non- Ideal solution does not obey </a:t>
            </a:r>
            <a:r>
              <a:rPr lang="en-US" dirty="0" err="1" smtClean="0"/>
              <a:t>Rault’s</a:t>
            </a:r>
            <a:r>
              <a:rPr lang="en-US" dirty="0" smtClean="0"/>
              <a:t> law.  i.e. </a:t>
            </a:r>
            <a:r>
              <a:rPr lang="en-US" i="1" dirty="0" err="1" smtClean="0"/>
              <a:t>a</a:t>
            </a:r>
            <a:r>
              <a:rPr lang="en-US" i="1" baseline="-25000" dirty="0" err="1" smtClean="0"/>
              <a:t>A</a:t>
            </a:r>
            <a:r>
              <a:rPr lang="en-US" i="1" dirty="0" smtClean="0"/>
              <a:t> </a:t>
            </a:r>
            <a:r>
              <a:rPr lang="en-US" dirty="0" smtClean="0"/>
              <a:t> ≠ </a:t>
            </a:r>
            <a:r>
              <a:rPr lang="en-US" i="1" dirty="0" smtClean="0"/>
              <a:t>X</a:t>
            </a:r>
            <a:r>
              <a:rPr lang="en-US" i="1" baseline="-25000" dirty="0" smtClean="0"/>
              <a:t>A</a:t>
            </a:r>
            <a:endParaRPr lang="en-US" i="1" baseline="-25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Non-Ideal Solution</a:t>
            </a:r>
            <a:endParaRPr lang="en-US" dirty="0"/>
          </a:p>
        </p:txBody>
      </p:sp>
      <p:sp>
        <p:nvSpPr>
          <p:cNvPr id="3" name="Content Placeholder 2"/>
          <p:cNvSpPr>
            <a:spLocks noGrp="1"/>
          </p:cNvSpPr>
          <p:nvPr>
            <p:ph idx="1"/>
          </p:nvPr>
        </p:nvSpPr>
        <p:spPr>
          <a:xfrm>
            <a:off x="228600" y="1143000"/>
            <a:ext cx="8382000" cy="5029200"/>
          </a:xfrm>
        </p:spPr>
        <p:txBody>
          <a:bodyPr>
            <a:normAutofit/>
          </a:bodyPr>
          <a:lstStyle/>
          <a:p>
            <a:pPr>
              <a:buNone/>
            </a:pPr>
            <a:r>
              <a:rPr lang="en-US" sz="2400" b="1" i="1" u="sng" dirty="0" smtClean="0"/>
              <a:t>Henry’s Law </a:t>
            </a:r>
            <a:r>
              <a:rPr lang="en-US" sz="2400" dirty="0" smtClean="0"/>
              <a:t> states that the activity of a component (i.e. solute) is proportional to its mole fraction. </a:t>
            </a:r>
          </a:p>
          <a:p>
            <a:pPr lvl="1">
              <a:buNone/>
            </a:pPr>
            <a:r>
              <a:rPr lang="en-US" sz="2400" i="1" dirty="0" err="1" smtClean="0"/>
              <a:t>a</a:t>
            </a:r>
            <a:r>
              <a:rPr lang="en-US" sz="2400" i="1" baseline="-25000" dirty="0" err="1" smtClean="0"/>
              <a:t>A</a:t>
            </a:r>
            <a:r>
              <a:rPr lang="en-US" sz="2400" i="1" dirty="0" smtClean="0"/>
              <a:t> = </a:t>
            </a:r>
            <a:r>
              <a:rPr lang="en-US" sz="2400" i="1" dirty="0" err="1" smtClean="0">
                <a:latin typeface="Symbol" pitchFamily="18" charset="2"/>
              </a:rPr>
              <a:t>g</a:t>
            </a:r>
            <a:r>
              <a:rPr lang="en-US" sz="2400" i="1" dirty="0" err="1" smtClean="0"/>
              <a:t>X</a:t>
            </a:r>
            <a:r>
              <a:rPr lang="en-US" sz="2400" i="1" baseline="-25000" dirty="0" err="1" smtClean="0"/>
              <a:t>A</a:t>
            </a:r>
            <a:r>
              <a:rPr lang="en-US" sz="2400" i="1" baseline="-25000" dirty="0" smtClean="0"/>
              <a:t> </a:t>
            </a:r>
            <a:r>
              <a:rPr lang="en-US" sz="2400" dirty="0" smtClean="0"/>
              <a:t>; where </a:t>
            </a:r>
            <a:r>
              <a:rPr lang="en-US" sz="2400" i="1" dirty="0" smtClean="0">
                <a:latin typeface="Symbol" pitchFamily="18" charset="2"/>
              </a:rPr>
              <a:t>g</a:t>
            </a:r>
            <a:r>
              <a:rPr lang="en-US" sz="2400" dirty="0" smtClean="0"/>
              <a:t> is activity coefficient or activity quotient</a:t>
            </a:r>
          </a:p>
          <a:p>
            <a:pPr marL="0" lvl="1" indent="0">
              <a:buNone/>
            </a:pPr>
            <a:r>
              <a:rPr lang="en-US" sz="2400" dirty="0" err="1" smtClean="0"/>
              <a:t>i</a:t>
            </a:r>
            <a:r>
              <a:rPr lang="en-US" sz="2400" dirty="0" smtClean="0"/>
              <a:t>) For ideal solution, </a:t>
            </a:r>
            <a:r>
              <a:rPr lang="en-US" sz="2400" i="1" dirty="0" smtClean="0">
                <a:latin typeface="Symbol" pitchFamily="18" charset="2"/>
              </a:rPr>
              <a:t>g</a:t>
            </a:r>
            <a:r>
              <a:rPr lang="en-US" sz="2400" dirty="0" smtClean="0"/>
              <a:t> = 1</a:t>
            </a:r>
          </a:p>
          <a:p>
            <a:pPr marL="0" lvl="1" indent="0">
              <a:buNone/>
            </a:pPr>
            <a:r>
              <a:rPr lang="en-US" sz="2400" dirty="0" smtClean="0"/>
              <a:t>ii) For non-ideal solution, </a:t>
            </a:r>
          </a:p>
          <a:p>
            <a:pPr marL="0" lvl="1" indent="0">
              <a:buNone/>
            </a:pPr>
            <a:r>
              <a:rPr lang="en-US" sz="2000" i="1" dirty="0" smtClean="0">
                <a:latin typeface="Symbol" pitchFamily="18" charset="2"/>
              </a:rPr>
              <a:t>g</a:t>
            </a:r>
            <a:r>
              <a:rPr lang="en-US" sz="2000" dirty="0" smtClean="0"/>
              <a:t>  &gt; 1 (+</a:t>
            </a:r>
            <a:r>
              <a:rPr lang="en-US" sz="2000" dirty="0" err="1" smtClean="0"/>
              <a:t>ve</a:t>
            </a:r>
            <a:r>
              <a:rPr lang="en-US" sz="2000" dirty="0" smtClean="0"/>
              <a:t> deviation from </a:t>
            </a:r>
            <a:r>
              <a:rPr lang="en-US" sz="2000" dirty="0" err="1" smtClean="0"/>
              <a:t>Rault’s</a:t>
            </a:r>
            <a:r>
              <a:rPr lang="en-US" sz="2000" dirty="0" smtClean="0"/>
              <a:t> law)</a:t>
            </a:r>
          </a:p>
          <a:p>
            <a:pPr marL="0" lvl="1" indent="0">
              <a:buNone/>
            </a:pPr>
            <a:r>
              <a:rPr lang="en-US" sz="2000" i="1" smtClean="0">
                <a:latin typeface="Symbol" pitchFamily="18" charset="2"/>
              </a:rPr>
              <a:t>g  &lt;</a:t>
            </a:r>
            <a:r>
              <a:rPr lang="en-US" sz="2000" smtClean="0"/>
              <a:t>1 </a:t>
            </a:r>
            <a:r>
              <a:rPr lang="en-US" sz="2000" dirty="0" smtClean="0"/>
              <a:t>((-</a:t>
            </a:r>
            <a:r>
              <a:rPr lang="en-US" sz="2000" dirty="0" err="1" smtClean="0"/>
              <a:t>ve</a:t>
            </a:r>
            <a:r>
              <a:rPr lang="en-US" sz="2000" dirty="0" smtClean="0"/>
              <a:t> deviation from </a:t>
            </a:r>
            <a:r>
              <a:rPr lang="en-US" sz="2000" dirty="0" err="1" smtClean="0"/>
              <a:t>Rault’s</a:t>
            </a:r>
            <a:r>
              <a:rPr lang="en-US" sz="2000" dirty="0" smtClean="0"/>
              <a:t> law)</a:t>
            </a:r>
          </a:p>
          <a:p>
            <a:pPr lvl="1">
              <a:buNone/>
            </a:pPr>
            <a:endParaRPr lang="en-US" dirty="0"/>
          </a:p>
        </p:txBody>
      </p:sp>
      <p:grpSp>
        <p:nvGrpSpPr>
          <p:cNvPr id="40" name="Group 39"/>
          <p:cNvGrpSpPr/>
          <p:nvPr/>
        </p:nvGrpSpPr>
        <p:grpSpPr>
          <a:xfrm>
            <a:off x="5143500" y="2590800"/>
            <a:ext cx="4000500" cy="1752600"/>
            <a:chOff x="4724400" y="2590800"/>
            <a:chExt cx="4000500" cy="1752600"/>
          </a:xfrm>
        </p:grpSpPr>
        <p:cxnSp>
          <p:nvCxnSpPr>
            <p:cNvPr id="5" name="Straight Connector 4"/>
            <p:cNvCxnSpPr/>
            <p:nvPr/>
          </p:nvCxnSpPr>
          <p:spPr>
            <a:xfrm>
              <a:off x="5181600" y="2590800"/>
              <a:ext cx="0" cy="1371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181600" y="3962400"/>
              <a:ext cx="19050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4724400" y="3124200"/>
              <a:ext cx="393056" cy="369332"/>
            </a:xfrm>
            <a:prstGeom prst="rect">
              <a:avLst/>
            </a:prstGeom>
            <a:noFill/>
          </p:spPr>
          <p:txBody>
            <a:bodyPr wrap="none" rtlCol="0">
              <a:spAutoFit/>
            </a:bodyPr>
            <a:lstStyle/>
            <a:p>
              <a:r>
                <a:rPr lang="en-US" i="1" dirty="0" err="1" smtClean="0"/>
                <a:t>a</a:t>
              </a:r>
              <a:r>
                <a:rPr lang="en-US" i="1" baseline="-25000" dirty="0" err="1" smtClean="0"/>
                <a:t>A</a:t>
              </a:r>
              <a:endParaRPr lang="en-US" i="1" baseline="-25000" dirty="0"/>
            </a:p>
          </p:txBody>
        </p:sp>
        <p:sp>
          <p:nvSpPr>
            <p:cNvPr id="8" name="TextBox 7"/>
            <p:cNvSpPr txBox="1"/>
            <p:nvPr/>
          </p:nvSpPr>
          <p:spPr>
            <a:xfrm>
              <a:off x="5931544" y="3974068"/>
              <a:ext cx="394660" cy="369332"/>
            </a:xfrm>
            <a:prstGeom prst="rect">
              <a:avLst/>
            </a:prstGeom>
            <a:noFill/>
          </p:spPr>
          <p:txBody>
            <a:bodyPr wrap="none" rtlCol="0">
              <a:spAutoFit/>
            </a:bodyPr>
            <a:lstStyle/>
            <a:p>
              <a:r>
                <a:rPr lang="en-US" i="1" dirty="0" smtClean="0"/>
                <a:t>X</a:t>
              </a:r>
              <a:r>
                <a:rPr lang="en-US" i="1" baseline="-25000" dirty="0" smtClean="0"/>
                <a:t>A</a:t>
              </a:r>
              <a:endParaRPr lang="en-US" i="1" baseline="-25000" dirty="0"/>
            </a:p>
          </p:txBody>
        </p:sp>
        <p:cxnSp>
          <p:nvCxnSpPr>
            <p:cNvPr id="9" name="Straight Arrow Connector 8"/>
            <p:cNvCxnSpPr/>
            <p:nvPr/>
          </p:nvCxnSpPr>
          <p:spPr>
            <a:xfrm flipV="1">
              <a:off x="4876800" y="2667000"/>
              <a:ext cx="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343650" y="4152900"/>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5181600" y="2743200"/>
              <a:ext cx="1447800" cy="1219200"/>
            </a:xfrm>
            <a:prstGeom prst="line">
              <a:avLst/>
            </a:prstGeom>
          </p:spPr>
          <p:style>
            <a:lnRef idx="1">
              <a:schemeClr val="accent1"/>
            </a:lnRef>
            <a:fillRef idx="0">
              <a:schemeClr val="accent1"/>
            </a:fillRef>
            <a:effectRef idx="0">
              <a:schemeClr val="accent1"/>
            </a:effectRef>
            <a:fontRef idx="minor">
              <a:schemeClr val="tx1"/>
            </a:fontRef>
          </p:style>
        </p:cxnSp>
        <p:sp>
          <p:nvSpPr>
            <p:cNvPr id="12" name="Freeform 11"/>
            <p:cNvSpPr/>
            <p:nvPr/>
          </p:nvSpPr>
          <p:spPr>
            <a:xfrm>
              <a:off x="5181600" y="2781300"/>
              <a:ext cx="1447800" cy="1200150"/>
            </a:xfrm>
            <a:custGeom>
              <a:avLst/>
              <a:gdLst>
                <a:gd name="connsiteX0" fmla="*/ 0 w 1447800"/>
                <a:gd name="connsiteY0" fmla="*/ 1200150 h 1200150"/>
                <a:gd name="connsiteX1" fmla="*/ 304800 w 1447800"/>
                <a:gd name="connsiteY1" fmla="*/ 400050 h 1200150"/>
                <a:gd name="connsiteX2" fmla="*/ 1447800 w 1447800"/>
                <a:gd name="connsiteY2" fmla="*/ 0 h 1200150"/>
                <a:gd name="connsiteX3" fmla="*/ 1447800 w 1447800"/>
                <a:gd name="connsiteY3" fmla="*/ 0 h 1200150"/>
              </a:gdLst>
              <a:ahLst/>
              <a:cxnLst>
                <a:cxn ang="0">
                  <a:pos x="connsiteX0" y="connsiteY0"/>
                </a:cxn>
                <a:cxn ang="0">
                  <a:pos x="connsiteX1" y="connsiteY1"/>
                </a:cxn>
                <a:cxn ang="0">
                  <a:pos x="connsiteX2" y="connsiteY2"/>
                </a:cxn>
                <a:cxn ang="0">
                  <a:pos x="connsiteX3" y="connsiteY3"/>
                </a:cxn>
              </a:cxnLst>
              <a:rect l="l" t="t" r="r" b="b"/>
              <a:pathLst>
                <a:path w="1447800" h="1200150">
                  <a:moveTo>
                    <a:pt x="0" y="1200150"/>
                  </a:moveTo>
                  <a:cubicBezTo>
                    <a:pt x="31750" y="900112"/>
                    <a:pt x="63500" y="600075"/>
                    <a:pt x="304800" y="400050"/>
                  </a:cubicBezTo>
                  <a:cubicBezTo>
                    <a:pt x="546100" y="200025"/>
                    <a:pt x="1447800" y="0"/>
                    <a:pt x="1447800" y="0"/>
                  </a:cubicBezTo>
                  <a:lnTo>
                    <a:pt x="1447800" y="0"/>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5181600" y="2800350"/>
              <a:ext cx="1428750" cy="1162050"/>
            </a:xfrm>
            <a:custGeom>
              <a:avLst/>
              <a:gdLst>
                <a:gd name="connsiteX0" fmla="*/ 0 w 1428750"/>
                <a:gd name="connsiteY0" fmla="*/ 1162050 h 1162050"/>
                <a:gd name="connsiteX1" fmla="*/ 1028700 w 1428750"/>
                <a:gd name="connsiteY1" fmla="*/ 857250 h 1162050"/>
                <a:gd name="connsiteX2" fmla="*/ 1428750 w 1428750"/>
                <a:gd name="connsiteY2" fmla="*/ 0 h 1162050"/>
              </a:gdLst>
              <a:ahLst/>
              <a:cxnLst>
                <a:cxn ang="0">
                  <a:pos x="connsiteX0" y="connsiteY0"/>
                </a:cxn>
                <a:cxn ang="0">
                  <a:pos x="connsiteX1" y="connsiteY1"/>
                </a:cxn>
                <a:cxn ang="0">
                  <a:pos x="connsiteX2" y="connsiteY2"/>
                </a:cxn>
              </a:cxnLst>
              <a:rect l="l" t="t" r="r" b="b"/>
              <a:pathLst>
                <a:path w="1428750" h="1162050">
                  <a:moveTo>
                    <a:pt x="0" y="1162050"/>
                  </a:moveTo>
                  <a:cubicBezTo>
                    <a:pt x="395287" y="1106487"/>
                    <a:pt x="790575" y="1050925"/>
                    <a:pt x="1028700" y="857250"/>
                  </a:cubicBezTo>
                  <a:cubicBezTo>
                    <a:pt x="1266825" y="663575"/>
                    <a:pt x="1347787" y="331787"/>
                    <a:pt x="1428750"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 name="Straight Arrow Connector 13"/>
            <p:cNvCxnSpPr/>
            <p:nvPr/>
          </p:nvCxnSpPr>
          <p:spPr>
            <a:xfrm flipH="1" flipV="1">
              <a:off x="6781800" y="3752850"/>
              <a:ext cx="457200" cy="571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986322" y="2895600"/>
              <a:ext cx="1238159" cy="369332"/>
            </a:xfrm>
            <a:prstGeom prst="rect">
              <a:avLst/>
            </a:prstGeom>
            <a:noFill/>
          </p:spPr>
          <p:txBody>
            <a:bodyPr wrap="none" rtlCol="0">
              <a:spAutoFit/>
            </a:bodyPr>
            <a:lstStyle/>
            <a:p>
              <a:r>
                <a:rPr lang="en-US" dirty="0" err="1" smtClean="0"/>
                <a:t>Rault’s</a:t>
              </a:r>
              <a:r>
                <a:rPr lang="en-US" dirty="0" smtClean="0"/>
                <a:t> Law</a:t>
              </a:r>
              <a:endParaRPr lang="en-US" dirty="0"/>
            </a:p>
          </p:txBody>
        </p:sp>
        <p:cxnSp>
          <p:nvCxnSpPr>
            <p:cNvPr id="16" name="Straight Arrow Connector 15"/>
            <p:cNvCxnSpPr>
              <a:stCxn id="15" idx="1"/>
            </p:cNvCxnSpPr>
            <p:nvPr/>
          </p:nvCxnSpPr>
          <p:spPr>
            <a:xfrm flipH="1" flipV="1">
              <a:off x="6324600" y="3048000"/>
              <a:ext cx="661722" cy="322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239000" y="3657600"/>
              <a:ext cx="1485900" cy="369332"/>
            </a:xfrm>
            <a:prstGeom prst="rect">
              <a:avLst/>
            </a:prstGeom>
            <a:noFill/>
          </p:spPr>
          <p:txBody>
            <a:bodyPr wrap="square" rtlCol="0">
              <a:spAutoFit/>
            </a:bodyPr>
            <a:lstStyle/>
            <a:p>
              <a:r>
                <a:rPr lang="en-US" dirty="0" smtClean="0"/>
                <a:t>Henry’s Law</a:t>
              </a:r>
              <a:endParaRPr lang="en-US" dirty="0"/>
            </a:p>
          </p:txBody>
        </p:sp>
        <p:cxnSp>
          <p:nvCxnSpPr>
            <p:cNvPr id="20" name="Straight Connector 19"/>
            <p:cNvCxnSpPr>
              <a:stCxn id="12" idx="0"/>
            </p:cNvCxnSpPr>
            <p:nvPr/>
          </p:nvCxnSpPr>
          <p:spPr>
            <a:xfrm flipV="1">
              <a:off x="5181600" y="3657600"/>
              <a:ext cx="1752600" cy="323850"/>
            </a:xfrm>
            <a:prstGeom prst="line">
              <a:avLst/>
            </a:prstGeom>
            <a:ln w="25400">
              <a:solidFill>
                <a:schemeClr val="tx1"/>
              </a:solidFill>
              <a:prstDash val="sysDash"/>
            </a:ln>
          </p:spPr>
          <p:style>
            <a:lnRef idx="1">
              <a:schemeClr val="accent1"/>
            </a:lnRef>
            <a:fillRef idx="0">
              <a:schemeClr val="accent1"/>
            </a:fillRef>
            <a:effectRef idx="0">
              <a:schemeClr val="accent1"/>
            </a:effectRef>
            <a:fontRef idx="minor">
              <a:schemeClr val="tx1"/>
            </a:fontRef>
          </p:style>
        </p:cxnSp>
      </p:grpSp>
      <p:sp>
        <p:nvSpPr>
          <p:cNvPr id="41" name="Right Arrow 40"/>
          <p:cNvSpPr/>
          <p:nvPr/>
        </p:nvSpPr>
        <p:spPr>
          <a:xfrm>
            <a:off x="76200" y="4343400"/>
            <a:ext cx="762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838200" y="4343400"/>
            <a:ext cx="8229600" cy="1200329"/>
          </a:xfrm>
          <a:prstGeom prst="rect">
            <a:avLst/>
          </a:prstGeom>
          <a:noFill/>
        </p:spPr>
        <p:txBody>
          <a:bodyPr wrap="square" rtlCol="0">
            <a:spAutoFit/>
          </a:bodyPr>
          <a:lstStyle/>
          <a:p>
            <a:pPr>
              <a:buFont typeface="Arial" pitchFamily="34" charset="0"/>
              <a:buChar char="•"/>
            </a:pPr>
            <a:r>
              <a:rPr lang="en-US" sz="2400" dirty="0" smtClean="0"/>
              <a:t> Non-ideal solution does not obey </a:t>
            </a:r>
            <a:r>
              <a:rPr lang="en-US" sz="2400" dirty="0" err="1" smtClean="0"/>
              <a:t>Raoult’s</a:t>
            </a:r>
            <a:r>
              <a:rPr lang="en-US" sz="2400" dirty="0" smtClean="0"/>
              <a:t> law</a:t>
            </a:r>
          </a:p>
          <a:p>
            <a:pPr>
              <a:buFont typeface="Arial" pitchFamily="34" charset="0"/>
              <a:buChar char="•"/>
            </a:pPr>
            <a:r>
              <a:rPr lang="en-US" sz="2400" dirty="0" smtClean="0"/>
              <a:t> Non-ideal solution do not have any general relation between activity and mole fraction </a:t>
            </a:r>
            <a:endParaRPr lang="en-US"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Solubility of Gas</a:t>
            </a:r>
            <a:endParaRPr lang="en-US" dirty="0"/>
          </a:p>
        </p:txBody>
      </p:sp>
      <p:sp>
        <p:nvSpPr>
          <p:cNvPr id="3" name="Content Placeholder 2"/>
          <p:cNvSpPr>
            <a:spLocks noGrp="1"/>
          </p:cNvSpPr>
          <p:nvPr>
            <p:ph idx="1"/>
          </p:nvPr>
        </p:nvSpPr>
        <p:spPr>
          <a:xfrm>
            <a:off x="304800" y="990600"/>
            <a:ext cx="8839200" cy="5562600"/>
          </a:xfrm>
        </p:spPr>
        <p:txBody>
          <a:bodyPr>
            <a:normAutofit/>
          </a:bodyPr>
          <a:lstStyle/>
          <a:p>
            <a:pPr algn="just">
              <a:buNone/>
            </a:pPr>
            <a:r>
              <a:rPr lang="en-US" sz="2400" b="1" i="1" u="sng" dirty="0" err="1" smtClean="0"/>
              <a:t>Sivert’s</a:t>
            </a:r>
            <a:r>
              <a:rPr lang="en-US" sz="2400" b="1" i="1" u="sng" dirty="0" smtClean="0"/>
              <a:t> Law</a:t>
            </a:r>
            <a:r>
              <a:rPr lang="en-US" sz="2400" dirty="0" smtClean="0"/>
              <a:t> states that the solubility of a diatomic gas in a molten metal at a given temperature is proportional to the square root of its partial pressure</a:t>
            </a:r>
          </a:p>
          <a:p>
            <a:pPr algn="just">
              <a:buNone/>
            </a:pPr>
            <a:r>
              <a:rPr lang="en-US" sz="2400" dirty="0" smtClean="0"/>
              <a:t>If hydrogen gas at pressure             in equilibrium with a molten metal will form a system represented by:  </a:t>
            </a:r>
            <a:r>
              <a:rPr lang="en-US" sz="2400" i="1" dirty="0" smtClean="0"/>
              <a:t>  H</a:t>
            </a:r>
            <a:r>
              <a:rPr lang="en-US" sz="2400" i="1" baseline="-25000" dirty="0" smtClean="0"/>
              <a:t>2</a:t>
            </a:r>
            <a:r>
              <a:rPr lang="en-US" sz="2400" i="1" dirty="0" smtClean="0"/>
              <a:t>(g) = 2H            </a:t>
            </a:r>
          </a:p>
          <a:p>
            <a:pPr algn="just">
              <a:buNone/>
            </a:pPr>
            <a:r>
              <a:rPr lang="en-US" sz="2400" dirty="0" smtClean="0"/>
              <a:t>Where, </a:t>
            </a:r>
            <a:r>
              <a:rPr lang="en-US" sz="2400" i="1" dirty="0" smtClean="0"/>
              <a:t>H</a:t>
            </a:r>
            <a:r>
              <a:rPr lang="en-US" sz="2400" dirty="0" smtClean="0"/>
              <a:t> is atomic hydrogen in molten metal</a:t>
            </a:r>
          </a:p>
          <a:p>
            <a:pPr algn="just">
              <a:buNone/>
            </a:pPr>
            <a:r>
              <a:rPr lang="en-US" sz="2400" dirty="0" smtClean="0"/>
              <a:t>Equilibrium constant, </a:t>
            </a:r>
          </a:p>
          <a:p>
            <a:pPr algn="just">
              <a:buNone/>
            </a:pPr>
            <a:endParaRPr lang="en-US" sz="2400" dirty="0" smtClean="0"/>
          </a:p>
          <a:p>
            <a:pPr algn="just">
              <a:buNone/>
            </a:pPr>
            <a:r>
              <a:rPr lang="en-US" sz="2400" dirty="0" smtClean="0"/>
              <a:t>Considering that H in molten metal obeys gas law, </a:t>
            </a:r>
          </a:p>
          <a:p>
            <a:pPr algn="just">
              <a:buNone/>
            </a:pPr>
            <a:r>
              <a:rPr lang="en-US" sz="2400" dirty="0" smtClean="0"/>
              <a:t>Hence, for diatomic gas like hydrogen, </a:t>
            </a:r>
          </a:p>
          <a:p>
            <a:pPr algn="just">
              <a:buNone/>
            </a:pPr>
            <a:endParaRPr lang="en-US" sz="2400" dirty="0" smtClean="0"/>
          </a:p>
          <a:p>
            <a:pPr algn="just">
              <a:buNone/>
            </a:pPr>
            <a:r>
              <a:rPr lang="en-US" sz="2400" dirty="0" smtClean="0"/>
              <a:t>Where </a:t>
            </a:r>
            <a:r>
              <a:rPr lang="en-US" sz="2400" i="1" dirty="0" smtClean="0"/>
              <a:t>k’ </a:t>
            </a:r>
            <a:r>
              <a:rPr lang="en-US" sz="2400" dirty="0" smtClean="0"/>
              <a:t>is solubility constant and         is partial pressure of hydrogen gas</a:t>
            </a:r>
          </a:p>
        </p:txBody>
      </p:sp>
      <p:graphicFrame>
        <p:nvGraphicFramePr>
          <p:cNvPr id="4" name="Object 3"/>
          <p:cNvGraphicFramePr>
            <a:graphicFrameLocks noChangeAspect="1"/>
          </p:cNvGraphicFramePr>
          <p:nvPr/>
        </p:nvGraphicFramePr>
        <p:xfrm>
          <a:off x="3797300" y="2209800"/>
          <a:ext cx="736600" cy="482600"/>
        </p:xfrm>
        <a:graphic>
          <a:graphicData uri="http://schemas.openxmlformats.org/presentationml/2006/ole">
            <p:oleObj spid="_x0000_s27650" name="Equation" r:id="rId3" imgW="368280" imgH="241200" progId="Equation.3">
              <p:embed/>
            </p:oleObj>
          </a:graphicData>
        </a:graphic>
      </p:graphicFrame>
      <p:graphicFrame>
        <p:nvGraphicFramePr>
          <p:cNvPr id="5" name="Object 4"/>
          <p:cNvGraphicFramePr>
            <a:graphicFrameLocks noChangeAspect="1"/>
          </p:cNvGraphicFramePr>
          <p:nvPr/>
        </p:nvGraphicFramePr>
        <p:xfrm>
          <a:off x="3309257" y="3352800"/>
          <a:ext cx="2177143" cy="762000"/>
        </p:xfrm>
        <a:graphic>
          <a:graphicData uri="http://schemas.openxmlformats.org/presentationml/2006/ole">
            <p:oleObj spid="_x0000_s27651" name="Equation" r:id="rId4" imgW="1523880" imgH="533160" progId="Equation.3">
              <p:embed/>
            </p:oleObj>
          </a:graphicData>
        </a:graphic>
      </p:graphicFrame>
      <p:graphicFrame>
        <p:nvGraphicFramePr>
          <p:cNvPr id="6" name="Object 5"/>
          <p:cNvGraphicFramePr>
            <a:graphicFrameLocks noChangeAspect="1"/>
          </p:cNvGraphicFramePr>
          <p:nvPr/>
        </p:nvGraphicFramePr>
        <p:xfrm>
          <a:off x="6705599" y="4287715"/>
          <a:ext cx="1295401" cy="398585"/>
        </p:xfrm>
        <a:graphic>
          <a:graphicData uri="http://schemas.openxmlformats.org/presentationml/2006/ole">
            <p:oleObj spid="_x0000_s27652" name="Equation" r:id="rId5" imgW="622080" imgH="215640" progId="Equation.3">
              <p:embed/>
            </p:oleObj>
          </a:graphicData>
        </a:graphic>
      </p:graphicFrame>
      <p:graphicFrame>
        <p:nvGraphicFramePr>
          <p:cNvPr id="27653" name="Object 5"/>
          <p:cNvGraphicFramePr>
            <a:graphicFrameLocks noChangeAspect="1"/>
          </p:cNvGraphicFramePr>
          <p:nvPr/>
        </p:nvGraphicFramePr>
        <p:xfrm>
          <a:off x="5321300" y="4724400"/>
          <a:ext cx="2720975" cy="504825"/>
        </p:xfrm>
        <a:graphic>
          <a:graphicData uri="http://schemas.openxmlformats.org/presentationml/2006/ole">
            <p:oleObj spid="_x0000_s27653" name="Equation" r:id="rId6" imgW="1511280" imgH="279360" progId="Equation.3">
              <p:embed/>
            </p:oleObj>
          </a:graphicData>
        </a:graphic>
      </p:graphicFrame>
      <p:graphicFrame>
        <p:nvGraphicFramePr>
          <p:cNvPr id="27654" name="Object 6"/>
          <p:cNvGraphicFramePr>
            <a:graphicFrameLocks noChangeAspect="1"/>
          </p:cNvGraphicFramePr>
          <p:nvPr/>
        </p:nvGraphicFramePr>
        <p:xfrm>
          <a:off x="4610100" y="5600700"/>
          <a:ext cx="736600" cy="482600"/>
        </p:xfrm>
        <a:graphic>
          <a:graphicData uri="http://schemas.openxmlformats.org/presentationml/2006/ole">
            <p:oleObj spid="_x0000_s27654" name="Equation" r:id="rId7" imgW="368280" imgH="241200" progId="Equation.3">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Solubility of Gas – Contd.</a:t>
            </a:r>
            <a:endParaRPr lang="en-US" dirty="0"/>
          </a:p>
        </p:txBody>
      </p:sp>
      <p:sp>
        <p:nvSpPr>
          <p:cNvPr id="3" name="Content Placeholder 2"/>
          <p:cNvSpPr>
            <a:spLocks noGrp="1"/>
          </p:cNvSpPr>
          <p:nvPr>
            <p:ph idx="1"/>
          </p:nvPr>
        </p:nvSpPr>
        <p:spPr>
          <a:xfrm>
            <a:off x="381000" y="1066800"/>
            <a:ext cx="8229600" cy="4525963"/>
          </a:xfrm>
        </p:spPr>
        <p:txBody>
          <a:bodyPr/>
          <a:lstStyle/>
          <a:p>
            <a:r>
              <a:rPr lang="en-US" dirty="0" smtClean="0"/>
              <a:t>For </a:t>
            </a:r>
            <a:r>
              <a:rPr lang="en-US" dirty="0" err="1" smtClean="0"/>
              <a:t>monoatomic</a:t>
            </a:r>
            <a:r>
              <a:rPr lang="en-US" dirty="0" smtClean="0"/>
              <a:t> gas like He, solubility is proportional to its partial pressure</a:t>
            </a:r>
          </a:p>
          <a:p>
            <a:endParaRPr lang="en-US" dirty="0" smtClean="0"/>
          </a:p>
          <a:p>
            <a:endParaRPr lang="en-US" dirty="0" smtClean="0"/>
          </a:p>
          <a:p>
            <a:r>
              <a:rPr lang="en-US" dirty="0" smtClean="0"/>
              <a:t>For </a:t>
            </a:r>
            <a:r>
              <a:rPr lang="en-US" dirty="0" err="1" smtClean="0"/>
              <a:t>multiatomic</a:t>
            </a:r>
            <a:r>
              <a:rPr lang="en-US" dirty="0" smtClean="0"/>
              <a:t> gas: </a:t>
            </a:r>
          </a:p>
          <a:p>
            <a:pPr>
              <a:buNone/>
            </a:pPr>
            <a:endParaRPr lang="en-US" dirty="0"/>
          </a:p>
        </p:txBody>
      </p:sp>
      <p:graphicFrame>
        <p:nvGraphicFramePr>
          <p:cNvPr id="4" name="Object 3"/>
          <p:cNvGraphicFramePr>
            <a:graphicFrameLocks noChangeAspect="1"/>
          </p:cNvGraphicFramePr>
          <p:nvPr/>
        </p:nvGraphicFramePr>
        <p:xfrm>
          <a:off x="2670175" y="2209800"/>
          <a:ext cx="1936750" cy="571500"/>
        </p:xfrm>
        <a:graphic>
          <a:graphicData uri="http://schemas.openxmlformats.org/presentationml/2006/ole">
            <p:oleObj spid="_x0000_s28674" name="Equation" r:id="rId3" imgW="774360" imgH="228600" progId="Equation.3">
              <p:embed/>
            </p:oleObj>
          </a:graphicData>
        </a:graphic>
      </p:graphicFrame>
      <p:graphicFrame>
        <p:nvGraphicFramePr>
          <p:cNvPr id="5" name="Object 4"/>
          <p:cNvGraphicFramePr>
            <a:graphicFrameLocks noChangeAspect="1"/>
          </p:cNvGraphicFramePr>
          <p:nvPr/>
        </p:nvGraphicFramePr>
        <p:xfrm>
          <a:off x="4419600" y="3308350"/>
          <a:ext cx="3886200" cy="730250"/>
        </p:xfrm>
        <a:graphic>
          <a:graphicData uri="http://schemas.openxmlformats.org/presentationml/2006/ole">
            <p:oleObj spid="_x0000_s28675" name="Equation" r:id="rId4" imgW="1396800" imgH="241200" progId="Equation.3">
              <p:embed/>
            </p:oleObj>
          </a:graphicData>
        </a:graphic>
      </p:graphicFrame>
      <p:sp>
        <p:nvSpPr>
          <p:cNvPr id="6" name="TextBox 5"/>
          <p:cNvSpPr txBox="1"/>
          <p:nvPr/>
        </p:nvSpPr>
        <p:spPr>
          <a:xfrm>
            <a:off x="609600" y="4191000"/>
            <a:ext cx="5715000" cy="369332"/>
          </a:xfrm>
          <a:prstGeom prst="rect">
            <a:avLst/>
          </a:prstGeom>
          <a:noFill/>
        </p:spPr>
        <p:txBody>
          <a:bodyPr wrap="square" rtlCol="0">
            <a:spAutoFit/>
          </a:bodyPr>
          <a:lstStyle/>
          <a:p>
            <a:r>
              <a:rPr lang="en-US" dirty="0" smtClean="0"/>
              <a:t>Where n is the number of atom in each gas molecule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Gibbs-</a:t>
            </a:r>
            <a:r>
              <a:rPr lang="en-US" dirty="0" err="1" smtClean="0"/>
              <a:t>Duhem</a:t>
            </a:r>
            <a:r>
              <a:rPr lang="en-US" dirty="0" smtClean="0"/>
              <a:t> Equation</a:t>
            </a:r>
            <a:endParaRPr lang="en-US" dirty="0"/>
          </a:p>
        </p:txBody>
      </p:sp>
      <p:sp>
        <p:nvSpPr>
          <p:cNvPr id="3" name="Content Placeholder 2"/>
          <p:cNvSpPr>
            <a:spLocks noGrp="1"/>
          </p:cNvSpPr>
          <p:nvPr>
            <p:ph idx="1"/>
          </p:nvPr>
        </p:nvSpPr>
        <p:spPr>
          <a:xfrm>
            <a:off x="457200" y="1295400"/>
            <a:ext cx="8229600" cy="5029199"/>
          </a:xfrm>
        </p:spPr>
        <p:txBody>
          <a:bodyPr>
            <a:normAutofit/>
          </a:bodyPr>
          <a:lstStyle/>
          <a:p>
            <a:pPr>
              <a:buNone/>
            </a:pPr>
            <a:r>
              <a:rPr lang="en-US" sz="2400" dirty="0" smtClean="0"/>
              <a:t>Why we need it?</a:t>
            </a:r>
          </a:p>
          <a:p>
            <a:pPr lvl="1"/>
            <a:r>
              <a:rPr lang="en-US" sz="2400" dirty="0" smtClean="0"/>
              <a:t>Thermodynamic properties of a substance (i.e. P,V,H,S,G etc.) in pure state are different from those in a state of solution (Example: Vapor pressure of pure metal (</a:t>
            </a:r>
            <a:r>
              <a:rPr lang="en-US" sz="2400" i="1" dirty="0" err="1" smtClean="0"/>
              <a:t>P</a:t>
            </a:r>
            <a:r>
              <a:rPr lang="en-US" sz="2400" i="1" baseline="30000" dirty="0" err="1" smtClean="0"/>
              <a:t>o</a:t>
            </a:r>
            <a:r>
              <a:rPr lang="en-US" sz="2400" i="1" baseline="-25000" dirty="0" err="1" smtClean="0"/>
              <a:t>A</a:t>
            </a:r>
            <a:r>
              <a:rPr lang="en-US" sz="2400" dirty="0" smtClean="0"/>
              <a:t>) is lowered when it goes into a state of solution (</a:t>
            </a:r>
            <a:r>
              <a:rPr lang="en-US" sz="2400" i="1" dirty="0" smtClean="0"/>
              <a:t>P</a:t>
            </a:r>
            <a:r>
              <a:rPr lang="en-US" sz="2400" i="1" baseline="-25000" dirty="0" smtClean="0"/>
              <a:t>A</a:t>
            </a:r>
            <a:r>
              <a:rPr lang="en-US" sz="2400" dirty="0" smtClean="0"/>
              <a:t>)</a:t>
            </a:r>
          </a:p>
          <a:p>
            <a:pPr lvl="1">
              <a:buNone/>
            </a:pPr>
            <a:endParaRPr lang="en-US" sz="2400" dirty="0" smtClean="0"/>
          </a:p>
          <a:p>
            <a:pPr lvl="1"/>
            <a:r>
              <a:rPr lang="en-US" sz="2400" dirty="0" smtClean="0"/>
              <a:t>Activity of component in solution: </a:t>
            </a:r>
          </a:p>
          <a:p>
            <a:pPr lvl="1"/>
            <a:endParaRPr lang="en-US" sz="2400" dirty="0" smtClean="0"/>
          </a:p>
          <a:p>
            <a:pPr lvl="1">
              <a:buNone/>
            </a:pPr>
            <a:r>
              <a:rPr lang="en-US" sz="2400" dirty="0" smtClean="0"/>
              <a:t>Where, </a:t>
            </a:r>
            <a:r>
              <a:rPr lang="en-US" sz="2400" i="1" dirty="0" smtClean="0"/>
              <a:t>P</a:t>
            </a:r>
            <a:r>
              <a:rPr lang="en-US" sz="2400" i="1" baseline="-25000" dirty="0" smtClean="0"/>
              <a:t>A</a:t>
            </a:r>
            <a:r>
              <a:rPr lang="en-US" sz="2400" dirty="0" smtClean="0"/>
              <a:t> is partial pressure of vapor of A over solution and </a:t>
            </a:r>
            <a:r>
              <a:rPr lang="en-US" sz="2400" i="1" dirty="0" err="1" smtClean="0"/>
              <a:t>P</a:t>
            </a:r>
            <a:r>
              <a:rPr lang="en-US" sz="2400" i="1" baseline="30000" dirty="0" err="1" smtClean="0"/>
              <a:t>o</a:t>
            </a:r>
            <a:r>
              <a:rPr lang="en-US" sz="2400" i="1" baseline="-25000" dirty="0" err="1" smtClean="0"/>
              <a:t>A</a:t>
            </a:r>
            <a:r>
              <a:rPr lang="en-US" sz="2400" dirty="0" smtClean="0"/>
              <a:t> is vapor pressure of A over pure A.</a:t>
            </a:r>
          </a:p>
          <a:p>
            <a:pPr lvl="1">
              <a:buNone/>
            </a:pPr>
            <a:endParaRPr lang="en-US" sz="2400" dirty="0" smtClean="0"/>
          </a:p>
          <a:p>
            <a:pPr lvl="1">
              <a:buNone/>
            </a:pPr>
            <a:r>
              <a:rPr lang="en-US" sz="2400" dirty="0" smtClean="0"/>
              <a:t>Change in Gibbs free energy: </a:t>
            </a:r>
            <a:endParaRPr lang="en-US" sz="2400" dirty="0"/>
          </a:p>
        </p:txBody>
      </p:sp>
      <p:graphicFrame>
        <p:nvGraphicFramePr>
          <p:cNvPr id="4" name="Object 3"/>
          <p:cNvGraphicFramePr>
            <a:graphicFrameLocks noChangeAspect="1"/>
          </p:cNvGraphicFramePr>
          <p:nvPr/>
        </p:nvGraphicFramePr>
        <p:xfrm>
          <a:off x="5562600" y="3581400"/>
          <a:ext cx="1466850" cy="838200"/>
        </p:xfrm>
        <a:graphic>
          <a:graphicData uri="http://schemas.openxmlformats.org/presentationml/2006/ole">
            <p:oleObj spid="_x0000_s31746" name="Equation" r:id="rId3" imgW="799920" imgH="457200" progId="Equation.3">
              <p:embed/>
            </p:oleObj>
          </a:graphicData>
        </a:graphic>
      </p:graphicFrame>
      <p:graphicFrame>
        <p:nvGraphicFramePr>
          <p:cNvPr id="5" name="Object 4"/>
          <p:cNvGraphicFramePr>
            <a:graphicFrameLocks noChangeAspect="1"/>
          </p:cNvGraphicFramePr>
          <p:nvPr/>
        </p:nvGraphicFramePr>
        <p:xfrm>
          <a:off x="4724400" y="5867400"/>
          <a:ext cx="3200400" cy="457200"/>
        </p:xfrm>
        <a:graphic>
          <a:graphicData uri="http://schemas.openxmlformats.org/presentationml/2006/ole">
            <p:oleObj spid="_x0000_s31747" name="Equation" r:id="rId4" imgW="1688760" imgH="241200" progId="Equation.3">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Gibbs-</a:t>
            </a:r>
            <a:r>
              <a:rPr lang="en-US" dirty="0" err="1" smtClean="0"/>
              <a:t>Duhem</a:t>
            </a:r>
            <a:r>
              <a:rPr lang="en-US" dirty="0" smtClean="0"/>
              <a:t> Equation – Contd.</a:t>
            </a:r>
            <a:endParaRPr lang="en-US" dirty="0"/>
          </a:p>
        </p:txBody>
      </p:sp>
      <p:sp>
        <p:nvSpPr>
          <p:cNvPr id="3" name="Content Placeholder 2"/>
          <p:cNvSpPr>
            <a:spLocks noGrp="1"/>
          </p:cNvSpPr>
          <p:nvPr>
            <p:ph idx="1"/>
          </p:nvPr>
        </p:nvSpPr>
        <p:spPr>
          <a:xfrm>
            <a:off x="381000" y="1219200"/>
            <a:ext cx="8229600" cy="4525963"/>
          </a:xfrm>
        </p:spPr>
        <p:txBody>
          <a:bodyPr>
            <a:normAutofit/>
          </a:bodyPr>
          <a:lstStyle/>
          <a:p>
            <a:pPr>
              <a:buNone/>
            </a:pPr>
            <a:r>
              <a:rPr lang="en-US" sz="2400" dirty="0" smtClean="0"/>
              <a:t>If G is the thermodynamic quantity per mole of the solution and G’ is the thermodynamic quantity of n mole of the solution </a:t>
            </a:r>
            <a:r>
              <a:rPr lang="en-US" sz="2400" dirty="0" smtClean="0">
                <a:sym typeface="Wingdings" pitchFamily="2" charset="2"/>
              </a:rPr>
              <a:t></a:t>
            </a:r>
            <a:endParaRPr lang="en-US" sz="2400" dirty="0"/>
          </a:p>
        </p:txBody>
      </p:sp>
      <p:graphicFrame>
        <p:nvGraphicFramePr>
          <p:cNvPr id="4" name="Object 3"/>
          <p:cNvGraphicFramePr>
            <a:graphicFrameLocks noChangeAspect="1"/>
          </p:cNvGraphicFramePr>
          <p:nvPr/>
        </p:nvGraphicFramePr>
        <p:xfrm>
          <a:off x="762000" y="1981200"/>
          <a:ext cx="3065463" cy="968375"/>
        </p:xfrm>
        <a:graphic>
          <a:graphicData uri="http://schemas.openxmlformats.org/presentationml/2006/ole">
            <p:oleObj spid="_x0000_s32770" name="Equation" r:id="rId3" imgW="1447560" imgH="457200" progId="Equation.3">
              <p:embed/>
            </p:oleObj>
          </a:graphicData>
        </a:graphic>
      </p:graphicFrame>
      <p:sp>
        <p:nvSpPr>
          <p:cNvPr id="5" name="TextBox 4"/>
          <p:cNvSpPr txBox="1"/>
          <p:nvPr/>
        </p:nvSpPr>
        <p:spPr>
          <a:xfrm>
            <a:off x="4559919" y="2286000"/>
            <a:ext cx="3712106" cy="461665"/>
          </a:xfrm>
          <a:prstGeom prst="rect">
            <a:avLst/>
          </a:prstGeom>
          <a:noFill/>
        </p:spPr>
        <p:txBody>
          <a:bodyPr wrap="none" rtlCol="0">
            <a:spAutoFit/>
          </a:bodyPr>
          <a:lstStyle/>
          <a:p>
            <a:r>
              <a:rPr lang="en-US" sz="2400" dirty="0" smtClean="0"/>
              <a:t>Where, </a:t>
            </a:r>
            <a:r>
              <a:rPr lang="en-US" sz="2400" i="1" dirty="0" smtClean="0"/>
              <a:t>G’=f(P,T,n</a:t>
            </a:r>
            <a:r>
              <a:rPr lang="en-US" sz="2400" i="1" baseline="-25000" dirty="0" smtClean="0"/>
              <a:t>1</a:t>
            </a:r>
            <a:r>
              <a:rPr lang="en-US" sz="2400" i="1" dirty="0" smtClean="0"/>
              <a:t>,n</a:t>
            </a:r>
            <a:r>
              <a:rPr lang="en-US" sz="2400" i="1" baseline="-25000" dirty="0" smtClean="0"/>
              <a:t>2</a:t>
            </a:r>
            <a:r>
              <a:rPr lang="en-US" sz="2400" i="1" dirty="0" smtClean="0"/>
              <a:t>,n</a:t>
            </a:r>
            <a:r>
              <a:rPr lang="en-US" sz="2400" i="1" baseline="-25000" dirty="0" smtClean="0"/>
              <a:t>3</a:t>
            </a:r>
            <a:r>
              <a:rPr lang="en-US" sz="2400" i="1" dirty="0" smtClean="0"/>
              <a:t>…….)</a:t>
            </a:r>
            <a:endParaRPr lang="en-US" sz="2400" i="1" dirty="0"/>
          </a:p>
        </p:txBody>
      </p:sp>
      <p:graphicFrame>
        <p:nvGraphicFramePr>
          <p:cNvPr id="6" name="Object 5"/>
          <p:cNvGraphicFramePr>
            <a:graphicFrameLocks noChangeAspect="1"/>
          </p:cNvGraphicFramePr>
          <p:nvPr/>
        </p:nvGraphicFramePr>
        <p:xfrm>
          <a:off x="2819400" y="3200400"/>
          <a:ext cx="2819400" cy="1153391"/>
        </p:xfrm>
        <a:graphic>
          <a:graphicData uri="http://schemas.openxmlformats.org/presentationml/2006/ole">
            <p:oleObj spid="_x0000_s32771" name="Equation" r:id="rId4" imgW="1307880" imgH="507960" progId="Equation.3">
              <p:embed/>
            </p:oleObj>
          </a:graphicData>
        </a:graphic>
      </p:graphicFrame>
      <p:sp>
        <p:nvSpPr>
          <p:cNvPr id="7" name="TextBox 6"/>
          <p:cNvSpPr txBox="1"/>
          <p:nvPr/>
        </p:nvSpPr>
        <p:spPr>
          <a:xfrm>
            <a:off x="0" y="3657600"/>
            <a:ext cx="2775247" cy="369332"/>
          </a:xfrm>
          <a:prstGeom prst="rect">
            <a:avLst/>
          </a:prstGeom>
          <a:noFill/>
        </p:spPr>
        <p:txBody>
          <a:bodyPr wrap="none" rtlCol="0">
            <a:spAutoFit/>
          </a:bodyPr>
          <a:lstStyle/>
          <a:p>
            <a:r>
              <a:rPr lang="en-US" dirty="0" smtClean="0"/>
              <a:t>On partially differentiating, </a:t>
            </a:r>
            <a:endParaRPr lang="en-US" dirty="0"/>
          </a:p>
        </p:txBody>
      </p:sp>
      <p:graphicFrame>
        <p:nvGraphicFramePr>
          <p:cNvPr id="32772" name="Object 4"/>
          <p:cNvGraphicFramePr>
            <a:graphicFrameLocks noChangeAspect="1"/>
          </p:cNvGraphicFramePr>
          <p:nvPr/>
        </p:nvGraphicFramePr>
        <p:xfrm>
          <a:off x="2819400" y="5105400"/>
          <a:ext cx="2817812" cy="1154113"/>
        </p:xfrm>
        <a:graphic>
          <a:graphicData uri="http://schemas.openxmlformats.org/presentationml/2006/ole">
            <p:oleObj spid="_x0000_s32772" name="Equation" r:id="rId5" imgW="1307880" imgH="507960" progId="Equation.3">
              <p:embed/>
            </p:oleObj>
          </a:graphicData>
        </a:graphic>
      </p:graphicFrame>
      <p:sp>
        <p:nvSpPr>
          <p:cNvPr id="9" name="Rectangle 8"/>
          <p:cNvSpPr/>
          <p:nvPr/>
        </p:nvSpPr>
        <p:spPr>
          <a:xfrm>
            <a:off x="2667000" y="3048000"/>
            <a:ext cx="3048000" cy="1600200"/>
          </a:xfrm>
          <a:prstGeom prst="rect">
            <a:avLst/>
          </a:prstGeom>
          <a:solidFill>
            <a:schemeClr val="accent1">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667000" y="4876800"/>
            <a:ext cx="3048000" cy="1600200"/>
          </a:xfrm>
          <a:prstGeom prst="rect">
            <a:avLst/>
          </a:prstGeom>
          <a:solidFill>
            <a:schemeClr val="accent1">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447800" y="5562600"/>
            <a:ext cx="1022588" cy="369332"/>
          </a:xfrm>
          <a:prstGeom prst="rect">
            <a:avLst/>
          </a:prstGeom>
          <a:noFill/>
        </p:spPr>
        <p:txBody>
          <a:bodyPr wrap="none" rtlCol="0">
            <a:spAutoFit/>
          </a:bodyPr>
          <a:lstStyle/>
          <a:p>
            <a:r>
              <a:rPr lang="en-US" dirty="0" smtClean="0"/>
              <a:t>Similarly,</a:t>
            </a:r>
            <a:endParaRPr lang="en-US" dirty="0"/>
          </a:p>
        </p:txBody>
      </p:sp>
      <p:sp>
        <p:nvSpPr>
          <p:cNvPr id="12" name="TextBox 11"/>
          <p:cNvSpPr txBox="1"/>
          <p:nvPr/>
        </p:nvSpPr>
        <p:spPr>
          <a:xfrm>
            <a:off x="5943600" y="3048000"/>
            <a:ext cx="3200400" cy="923330"/>
          </a:xfrm>
          <a:prstGeom prst="rect">
            <a:avLst/>
          </a:prstGeom>
          <a:noFill/>
        </p:spPr>
        <p:txBody>
          <a:bodyPr wrap="square" rtlCol="0">
            <a:spAutoFit/>
          </a:bodyPr>
          <a:lstStyle/>
          <a:p>
            <a:r>
              <a:rPr lang="en-US" dirty="0" smtClean="0"/>
              <a:t>Where         is called partial molar quantity of component 1 and is considered as constant</a:t>
            </a:r>
            <a:endParaRPr lang="en-US" dirty="0"/>
          </a:p>
        </p:txBody>
      </p:sp>
      <p:graphicFrame>
        <p:nvGraphicFramePr>
          <p:cNvPr id="13" name="Object 12"/>
          <p:cNvGraphicFramePr>
            <a:graphicFrameLocks noChangeAspect="1"/>
          </p:cNvGraphicFramePr>
          <p:nvPr/>
        </p:nvGraphicFramePr>
        <p:xfrm>
          <a:off x="6724650" y="2960688"/>
          <a:ext cx="381000" cy="452437"/>
        </p:xfrm>
        <a:graphic>
          <a:graphicData uri="http://schemas.openxmlformats.org/presentationml/2006/ole">
            <p:oleObj spid="_x0000_s32773" name="Equation" r:id="rId6" imgW="203040" imgH="241200" progId="Equation.3">
              <p:embed/>
            </p:oleObj>
          </a:graphicData>
        </a:graphic>
      </p:graphicFrame>
      <p:sp>
        <p:nvSpPr>
          <p:cNvPr id="14" name="TextBox 13"/>
          <p:cNvSpPr txBox="1"/>
          <p:nvPr/>
        </p:nvSpPr>
        <p:spPr>
          <a:xfrm>
            <a:off x="5943600" y="5257800"/>
            <a:ext cx="3200400" cy="923330"/>
          </a:xfrm>
          <a:prstGeom prst="rect">
            <a:avLst/>
          </a:prstGeom>
          <a:noFill/>
        </p:spPr>
        <p:txBody>
          <a:bodyPr wrap="square" rtlCol="0">
            <a:spAutoFit/>
          </a:bodyPr>
          <a:lstStyle/>
          <a:p>
            <a:r>
              <a:rPr lang="en-US" dirty="0" smtClean="0"/>
              <a:t>Where         is called partial molar quantity of component 2 and is considered as constant</a:t>
            </a:r>
            <a:endParaRPr lang="en-US" dirty="0"/>
          </a:p>
        </p:txBody>
      </p:sp>
      <p:graphicFrame>
        <p:nvGraphicFramePr>
          <p:cNvPr id="32774" name="Object 6"/>
          <p:cNvGraphicFramePr>
            <a:graphicFrameLocks noChangeAspect="1"/>
          </p:cNvGraphicFramePr>
          <p:nvPr/>
        </p:nvGraphicFramePr>
        <p:xfrm>
          <a:off x="6700838" y="5162550"/>
          <a:ext cx="428625" cy="452438"/>
        </p:xfrm>
        <a:graphic>
          <a:graphicData uri="http://schemas.openxmlformats.org/presentationml/2006/ole">
            <p:oleObj spid="_x0000_s32774" name="Equation" r:id="rId7" imgW="228600" imgH="241200" progId="Equation.3">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Gibbs-</a:t>
            </a:r>
            <a:r>
              <a:rPr lang="en-US" dirty="0" err="1" smtClean="0"/>
              <a:t>Duhem</a:t>
            </a:r>
            <a:r>
              <a:rPr lang="en-US" dirty="0" smtClean="0"/>
              <a:t> Equation – Contd.</a:t>
            </a:r>
            <a:endParaRPr lang="en-US" dirty="0"/>
          </a:p>
        </p:txBody>
      </p:sp>
      <p:graphicFrame>
        <p:nvGraphicFramePr>
          <p:cNvPr id="5" name="Object 4"/>
          <p:cNvGraphicFramePr>
            <a:graphicFrameLocks noChangeAspect="1"/>
          </p:cNvGraphicFramePr>
          <p:nvPr/>
        </p:nvGraphicFramePr>
        <p:xfrm>
          <a:off x="1981200" y="1219200"/>
          <a:ext cx="4038600" cy="527383"/>
        </p:xfrm>
        <a:graphic>
          <a:graphicData uri="http://schemas.openxmlformats.org/presentationml/2006/ole">
            <p:oleObj spid="_x0000_s33794" name="Equation" r:id="rId3" imgW="1942920" imgH="253800" progId="Equation.3">
              <p:embed/>
            </p:oleObj>
          </a:graphicData>
        </a:graphic>
      </p:graphicFrame>
      <p:sp>
        <p:nvSpPr>
          <p:cNvPr id="6" name="TextBox 5"/>
          <p:cNvSpPr txBox="1"/>
          <p:nvPr/>
        </p:nvSpPr>
        <p:spPr>
          <a:xfrm>
            <a:off x="0" y="2129135"/>
            <a:ext cx="1943289" cy="461665"/>
          </a:xfrm>
          <a:prstGeom prst="rect">
            <a:avLst/>
          </a:prstGeom>
          <a:noFill/>
        </p:spPr>
        <p:txBody>
          <a:bodyPr wrap="none" rtlCol="0">
            <a:spAutoFit/>
          </a:bodyPr>
          <a:lstStyle/>
          <a:p>
            <a:r>
              <a:rPr lang="en-US" sz="2400" dirty="0" smtClean="0"/>
              <a:t>Dividing by n: </a:t>
            </a:r>
            <a:endParaRPr lang="en-US" sz="2400" dirty="0"/>
          </a:p>
        </p:txBody>
      </p:sp>
      <p:graphicFrame>
        <p:nvGraphicFramePr>
          <p:cNvPr id="33795" name="Object 3"/>
          <p:cNvGraphicFramePr>
            <a:graphicFrameLocks noChangeAspect="1"/>
          </p:cNvGraphicFramePr>
          <p:nvPr/>
        </p:nvGraphicFramePr>
        <p:xfrm>
          <a:off x="1963738" y="1924050"/>
          <a:ext cx="5351462" cy="895403"/>
        </p:xfrm>
        <a:graphic>
          <a:graphicData uri="http://schemas.openxmlformats.org/presentationml/2006/ole">
            <p:oleObj spid="_x0000_s33795" name="Equation" r:id="rId4" imgW="2577960" imgH="431640" progId="Equation.3">
              <p:embed/>
            </p:oleObj>
          </a:graphicData>
        </a:graphic>
      </p:graphicFrame>
      <p:sp>
        <p:nvSpPr>
          <p:cNvPr id="8" name="TextBox 7"/>
          <p:cNvSpPr txBox="1"/>
          <p:nvPr/>
        </p:nvSpPr>
        <p:spPr>
          <a:xfrm>
            <a:off x="1066800" y="2971800"/>
            <a:ext cx="615040" cy="461665"/>
          </a:xfrm>
          <a:prstGeom prst="rect">
            <a:avLst/>
          </a:prstGeom>
          <a:noFill/>
        </p:spPr>
        <p:txBody>
          <a:bodyPr wrap="none" rtlCol="0">
            <a:spAutoFit/>
          </a:bodyPr>
          <a:lstStyle/>
          <a:p>
            <a:r>
              <a:rPr lang="en-US" sz="2400" dirty="0" smtClean="0"/>
              <a:t>Or, </a:t>
            </a:r>
            <a:endParaRPr lang="en-US" sz="2400" dirty="0"/>
          </a:p>
        </p:txBody>
      </p:sp>
      <p:graphicFrame>
        <p:nvGraphicFramePr>
          <p:cNvPr id="33797" name="Object 5"/>
          <p:cNvGraphicFramePr>
            <a:graphicFrameLocks noChangeAspect="1"/>
          </p:cNvGraphicFramePr>
          <p:nvPr/>
        </p:nvGraphicFramePr>
        <p:xfrm>
          <a:off x="1693863" y="2976265"/>
          <a:ext cx="4478337" cy="468461"/>
        </p:xfrm>
        <a:graphic>
          <a:graphicData uri="http://schemas.openxmlformats.org/presentationml/2006/ole">
            <p:oleObj spid="_x0000_s33797" name="Equation" r:id="rId5" imgW="2425680" imgH="253800" progId="Equation.3">
              <p:embed/>
            </p:oleObj>
          </a:graphicData>
        </a:graphic>
      </p:graphicFrame>
      <p:sp>
        <p:nvSpPr>
          <p:cNvPr id="11" name="TextBox 10"/>
          <p:cNvSpPr txBox="1"/>
          <p:nvPr/>
        </p:nvSpPr>
        <p:spPr>
          <a:xfrm>
            <a:off x="0" y="3733800"/>
            <a:ext cx="2121735" cy="461665"/>
          </a:xfrm>
          <a:prstGeom prst="rect">
            <a:avLst/>
          </a:prstGeom>
          <a:noFill/>
        </p:spPr>
        <p:txBody>
          <a:bodyPr wrap="none" rtlCol="0">
            <a:spAutoFit/>
          </a:bodyPr>
          <a:lstStyle/>
          <a:p>
            <a:r>
              <a:rPr lang="en-US" sz="2400" dirty="0" smtClean="0"/>
              <a:t>On integrating: </a:t>
            </a:r>
            <a:endParaRPr lang="en-US" sz="2400" dirty="0"/>
          </a:p>
        </p:txBody>
      </p:sp>
      <p:graphicFrame>
        <p:nvGraphicFramePr>
          <p:cNvPr id="33798" name="Object 6"/>
          <p:cNvGraphicFramePr>
            <a:graphicFrameLocks noChangeAspect="1"/>
          </p:cNvGraphicFramePr>
          <p:nvPr/>
        </p:nvGraphicFramePr>
        <p:xfrm>
          <a:off x="2014538" y="3733800"/>
          <a:ext cx="4691062" cy="483230"/>
        </p:xfrm>
        <a:graphic>
          <a:graphicData uri="http://schemas.openxmlformats.org/presentationml/2006/ole">
            <p:oleObj spid="_x0000_s33798" name="Equation" r:id="rId6" imgW="2705040" imgH="279360" progId="Equation.3">
              <p:embed/>
            </p:oleObj>
          </a:graphicData>
        </a:graphic>
      </p:graphicFrame>
      <p:graphicFrame>
        <p:nvGraphicFramePr>
          <p:cNvPr id="33800" name="Object 8"/>
          <p:cNvGraphicFramePr>
            <a:graphicFrameLocks noChangeAspect="1"/>
          </p:cNvGraphicFramePr>
          <p:nvPr/>
        </p:nvGraphicFramePr>
        <p:xfrm>
          <a:off x="2667000" y="4495800"/>
          <a:ext cx="3352800" cy="408535"/>
        </p:xfrm>
        <a:graphic>
          <a:graphicData uri="http://schemas.openxmlformats.org/presentationml/2006/ole">
            <p:oleObj spid="_x0000_s33800" name="Equation" r:id="rId7" imgW="2082600" imgH="253800" progId="Equation.3">
              <p:embed/>
            </p:oleObj>
          </a:graphicData>
        </a:graphic>
      </p:graphicFrame>
      <p:sp>
        <p:nvSpPr>
          <p:cNvPr id="15" name="Right Arrow 14"/>
          <p:cNvSpPr/>
          <p:nvPr/>
        </p:nvSpPr>
        <p:spPr>
          <a:xfrm>
            <a:off x="381000" y="1371600"/>
            <a:ext cx="10668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0" y="4993551"/>
            <a:ext cx="2575064" cy="461665"/>
          </a:xfrm>
          <a:prstGeom prst="rect">
            <a:avLst/>
          </a:prstGeom>
          <a:noFill/>
        </p:spPr>
        <p:txBody>
          <a:bodyPr wrap="none" rtlCol="0">
            <a:spAutoFit/>
          </a:bodyPr>
          <a:lstStyle/>
          <a:p>
            <a:r>
              <a:rPr lang="en-US" sz="2400" dirty="0" smtClean="0"/>
              <a:t>On Differentiating: </a:t>
            </a:r>
            <a:endParaRPr lang="en-US" sz="2400" dirty="0"/>
          </a:p>
        </p:txBody>
      </p:sp>
      <p:graphicFrame>
        <p:nvGraphicFramePr>
          <p:cNvPr id="33801" name="Object 9"/>
          <p:cNvGraphicFramePr>
            <a:graphicFrameLocks noChangeAspect="1"/>
          </p:cNvGraphicFramePr>
          <p:nvPr/>
        </p:nvGraphicFramePr>
        <p:xfrm>
          <a:off x="2451100" y="5069751"/>
          <a:ext cx="6692900" cy="416649"/>
        </p:xfrm>
        <a:graphic>
          <a:graphicData uri="http://schemas.openxmlformats.org/presentationml/2006/ole">
            <p:oleObj spid="_x0000_s33801" name="Equation" r:id="rId8" imgW="4076640" imgH="253800" progId="Equation.3">
              <p:embed/>
            </p:oleObj>
          </a:graphicData>
        </a:graphic>
      </p:graphicFrame>
      <p:sp>
        <p:nvSpPr>
          <p:cNvPr id="18" name="TextBox 17"/>
          <p:cNvSpPr txBox="1"/>
          <p:nvPr/>
        </p:nvSpPr>
        <p:spPr>
          <a:xfrm>
            <a:off x="6629400" y="3048000"/>
            <a:ext cx="1330108" cy="369332"/>
          </a:xfrm>
          <a:prstGeom prst="rect">
            <a:avLst/>
          </a:prstGeom>
          <a:noFill/>
        </p:spPr>
        <p:txBody>
          <a:bodyPr wrap="none" rtlCol="0">
            <a:spAutoFit/>
          </a:bodyPr>
          <a:lstStyle/>
          <a:p>
            <a:r>
              <a:rPr lang="en-US" dirty="0" smtClean="0"/>
              <a:t>(Equation 1)</a:t>
            </a:r>
            <a:endParaRPr lang="en-US" dirty="0"/>
          </a:p>
        </p:txBody>
      </p:sp>
      <p:sp>
        <p:nvSpPr>
          <p:cNvPr id="19" name="TextBox 18"/>
          <p:cNvSpPr txBox="1"/>
          <p:nvPr/>
        </p:nvSpPr>
        <p:spPr>
          <a:xfrm>
            <a:off x="7878757" y="5498068"/>
            <a:ext cx="1330108" cy="369332"/>
          </a:xfrm>
          <a:prstGeom prst="rect">
            <a:avLst/>
          </a:prstGeom>
          <a:noFill/>
        </p:spPr>
        <p:txBody>
          <a:bodyPr wrap="none" rtlCol="0">
            <a:spAutoFit/>
          </a:bodyPr>
          <a:lstStyle/>
          <a:p>
            <a:r>
              <a:rPr lang="en-US" dirty="0" smtClean="0"/>
              <a:t>(Equation 2)</a:t>
            </a:r>
            <a:endParaRPr lang="en-US" dirty="0"/>
          </a:p>
        </p:txBody>
      </p:sp>
      <p:sp>
        <p:nvSpPr>
          <p:cNvPr id="20" name="Right Arrow 19"/>
          <p:cNvSpPr/>
          <p:nvPr/>
        </p:nvSpPr>
        <p:spPr>
          <a:xfrm>
            <a:off x="152400" y="5562600"/>
            <a:ext cx="6858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1981200" y="4419600"/>
            <a:ext cx="615040" cy="461665"/>
          </a:xfrm>
          <a:prstGeom prst="rect">
            <a:avLst/>
          </a:prstGeom>
          <a:noFill/>
        </p:spPr>
        <p:txBody>
          <a:bodyPr wrap="none" rtlCol="0">
            <a:spAutoFit/>
          </a:bodyPr>
          <a:lstStyle/>
          <a:p>
            <a:r>
              <a:rPr lang="en-US" sz="2400" dirty="0" smtClean="0"/>
              <a:t>Or, </a:t>
            </a:r>
            <a:endParaRPr lang="en-US" sz="2400" dirty="0"/>
          </a:p>
        </p:txBody>
      </p:sp>
      <p:sp>
        <p:nvSpPr>
          <p:cNvPr id="22" name="TextBox 21"/>
          <p:cNvSpPr txBox="1"/>
          <p:nvPr/>
        </p:nvSpPr>
        <p:spPr>
          <a:xfrm>
            <a:off x="876300" y="5536168"/>
            <a:ext cx="2805768" cy="369332"/>
          </a:xfrm>
          <a:prstGeom prst="rect">
            <a:avLst/>
          </a:prstGeom>
          <a:noFill/>
        </p:spPr>
        <p:txBody>
          <a:bodyPr wrap="none" rtlCol="0">
            <a:spAutoFit/>
          </a:bodyPr>
          <a:lstStyle/>
          <a:p>
            <a:r>
              <a:rPr lang="en-US" dirty="0" smtClean="0"/>
              <a:t>Equation 2 – Equation 1 = 0 </a:t>
            </a:r>
            <a:endParaRPr lang="en-US" dirty="0"/>
          </a:p>
        </p:txBody>
      </p:sp>
      <p:graphicFrame>
        <p:nvGraphicFramePr>
          <p:cNvPr id="33802" name="Object 10"/>
          <p:cNvGraphicFramePr>
            <a:graphicFrameLocks noChangeAspect="1"/>
          </p:cNvGraphicFramePr>
          <p:nvPr/>
        </p:nvGraphicFramePr>
        <p:xfrm>
          <a:off x="762000" y="6061075"/>
          <a:ext cx="3586163" cy="415925"/>
        </p:xfrm>
        <a:graphic>
          <a:graphicData uri="http://schemas.openxmlformats.org/presentationml/2006/ole">
            <p:oleObj spid="_x0000_s33802" name="Equation" r:id="rId9" imgW="2184120" imgH="253800" progId="Equation.3">
              <p:embed/>
            </p:oleObj>
          </a:graphicData>
        </a:graphic>
      </p:graphicFrame>
      <p:sp>
        <p:nvSpPr>
          <p:cNvPr id="24" name="Rectangle 23"/>
          <p:cNvSpPr/>
          <p:nvPr/>
        </p:nvSpPr>
        <p:spPr>
          <a:xfrm>
            <a:off x="381000" y="5943600"/>
            <a:ext cx="4267200" cy="762000"/>
          </a:xfrm>
          <a:prstGeom prst="rect">
            <a:avLst/>
          </a:prstGeom>
          <a:solidFill>
            <a:schemeClr val="accent1">
              <a:alpha val="48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367524" y="6076950"/>
            <a:ext cx="3795526" cy="523220"/>
          </a:xfrm>
          <a:prstGeom prst="rect">
            <a:avLst/>
          </a:prstGeom>
          <a:noFill/>
        </p:spPr>
        <p:txBody>
          <a:bodyPr wrap="none" rtlCol="0">
            <a:spAutoFit/>
          </a:bodyPr>
          <a:lstStyle/>
          <a:p>
            <a:r>
              <a:rPr lang="en-US" sz="2800" dirty="0" smtClean="0"/>
              <a:t>Gibbs – </a:t>
            </a:r>
            <a:r>
              <a:rPr lang="en-US" sz="2800" dirty="0" err="1" smtClean="0"/>
              <a:t>Duhem</a:t>
            </a:r>
            <a:r>
              <a:rPr lang="en-US" sz="2800" dirty="0" smtClean="0"/>
              <a:t> Equation</a:t>
            </a:r>
            <a:endParaRPr lang="en-US" sz="2800" dirty="0"/>
          </a:p>
        </p:txBody>
      </p:sp>
      <p:sp>
        <p:nvSpPr>
          <p:cNvPr id="26" name="Right Arrow 25"/>
          <p:cNvSpPr/>
          <p:nvPr/>
        </p:nvSpPr>
        <p:spPr>
          <a:xfrm>
            <a:off x="4724400" y="6248400"/>
            <a:ext cx="6096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6705600" y="3733800"/>
            <a:ext cx="2209800" cy="646331"/>
          </a:xfrm>
          <a:prstGeom prst="rect">
            <a:avLst/>
          </a:prstGeom>
          <a:noFill/>
          <a:ln>
            <a:solidFill>
              <a:schemeClr val="tx1"/>
            </a:solidFill>
            <a:prstDash val="sysDash"/>
          </a:ln>
        </p:spPr>
        <p:txBody>
          <a:bodyPr wrap="square" rtlCol="0">
            <a:spAutoFit/>
          </a:bodyPr>
          <a:lstStyle/>
          <a:p>
            <a:r>
              <a:rPr lang="en-US" i="1" dirty="0" smtClean="0"/>
              <a:t>X</a:t>
            </a:r>
            <a:r>
              <a:rPr lang="en-US" i="1" baseline="-25000" dirty="0" smtClean="0"/>
              <a:t>i</a:t>
            </a:r>
            <a:r>
              <a:rPr lang="en-US" dirty="0" smtClean="0"/>
              <a:t> = Mole fraction of </a:t>
            </a:r>
            <a:r>
              <a:rPr lang="en-US" dirty="0" err="1" smtClean="0"/>
              <a:t>i</a:t>
            </a:r>
            <a:r>
              <a:rPr lang="en-US" baseline="30000" dirty="0" err="1" smtClean="0"/>
              <a:t>th</a:t>
            </a:r>
            <a:r>
              <a:rPr lang="en-US" dirty="0" smtClean="0"/>
              <a:t> component</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Gibbs-</a:t>
            </a:r>
            <a:r>
              <a:rPr lang="en-US" dirty="0" err="1" smtClean="0"/>
              <a:t>Duhem</a:t>
            </a:r>
            <a:r>
              <a:rPr lang="en-US" dirty="0" smtClean="0"/>
              <a:t> Equation – Contd.</a:t>
            </a:r>
            <a:endParaRPr lang="en-US" dirty="0"/>
          </a:p>
        </p:txBody>
      </p:sp>
      <p:graphicFrame>
        <p:nvGraphicFramePr>
          <p:cNvPr id="34819" name="Object 3"/>
          <p:cNvGraphicFramePr>
            <a:graphicFrameLocks noChangeAspect="1"/>
          </p:cNvGraphicFramePr>
          <p:nvPr/>
        </p:nvGraphicFramePr>
        <p:xfrm>
          <a:off x="1752600" y="3448050"/>
          <a:ext cx="3690937" cy="415925"/>
        </p:xfrm>
        <a:graphic>
          <a:graphicData uri="http://schemas.openxmlformats.org/presentationml/2006/ole">
            <p:oleObj spid="_x0000_s34819" name="Equation" r:id="rId3" imgW="2247840" imgH="253800" progId="Equation.3">
              <p:embed/>
            </p:oleObj>
          </a:graphicData>
        </a:graphic>
      </p:graphicFrame>
      <p:sp>
        <p:nvSpPr>
          <p:cNvPr id="6" name="TextBox 5"/>
          <p:cNvSpPr txBox="1"/>
          <p:nvPr/>
        </p:nvSpPr>
        <p:spPr>
          <a:xfrm flipH="1">
            <a:off x="380998" y="4210051"/>
            <a:ext cx="2819401" cy="457200"/>
          </a:xfrm>
          <a:prstGeom prst="rect">
            <a:avLst/>
          </a:prstGeom>
          <a:noFill/>
        </p:spPr>
        <p:txBody>
          <a:bodyPr wrap="square" rtlCol="0">
            <a:spAutoFit/>
          </a:bodyPr>
          <a:lstStyle/>
          <a:p>
            <a:r>
              <a:rPr lang="en-US" sz="2400" dirty="0" smtClean="0"/>
              <a:t>For Binary System: </a:t>
            </a:r>
            <a:endParaRPr lang="en-US" sz="2400" dirty="0"/>
          </a:p>
        </p:txBody>
      </p:sp>
      <p:graphicFrame>
        <p:nvGraphicFramePr>
          <p:cNvPr id="34820" name="Object 4"/>
          <p:cNvGraphicFramePr>
            <a:graphicFrameLocks noChangeAspect="1"/>
          </p:cNvGraphicFramePr>
          <p:nvPr/>
        </p:nvGraphicFramePr>
        <p:xfrm>
          <a:off x="2971800" y="4210050"/>
          <a:ext cx="2335212" cy="395288"/>
        </p:xfrm>
        <a:graphic>
          <a:graphicData uri="http://schemas.openxmlformats.org/presentationml/2006/ole">
            <p:oleObj spid="_x0000_s34820" name="Equation" r:id="rId4" imgW="1422360" imgH="241200" progId="Equation.3">
              <p:embed/>
            </p:oleObj>
          </a:graphicData>
        </a:graphic>
      </p:graphicFrame>
      <p:sp>
        <p:nvSpPr>
          <p:cNvPr id="8" name="TextBox 7"/>
          <p:cNvSpPr txBox="1"/>
          <p:nvPr/>
        </p:nvSpPr>
        <p:spPr>
          <a:xfrm>
            <a:off x="5922045" y="4210050"/>
            <a:ext cx="3145755" cy="666750"/>
          </a:xfrm>
          <a:prstGeom prst="rect">
            <a:avLst/>
          </a:prstGeom>
          <a:noFill/>
        </p:spPr>
        <p:txBody>
          <a:bodyPr wrap="square" rtlCol="0">
            <a:spAutoFit/>
          </a:bodyPr>
          <a:lstStyle/>
          <a:p>
            <a:r>
              <a:rPr lang="en-US" dirty="0" smtClean="0"/>
              <a:t>Where; H</a:t>
            </a:r>
            <a:r>
              <a:rPr lang="en-US" baseline="-25000" dirty="0" smtClean="0"/>
              <a:t>1</a:t>
            </a:r>
            <a:r>
              <a:rPr lang="en-US" dirty="0" smtClean="0"/>
              <a:t> and H</a:t>
            </a:r>
            <a:r>
              <a:rPr lang="en-US" baseline="-25000" dirty="0" smtClean="0"/>
              <a:t>2</a:t>
            </a:r>
            <a:r>
              <a:rPr lang="en-US" dirty="0" smtClean="0"/>
              <a:t> are partial molar enthalpy</a:t>
            </a:r>
            <a:endParaRPr lang="en-US" dirty="0"/>
          </a:p>
        </p:txBody>
      </p:sp>
      <p:sp>
        <p:nvSpPr>
          <p:cNvPr id="9" name="TextBox 8"/>
          <p:cNvSpPr txBox="1"/>
          <p:nvPr/>
        </p:nvSpPr>
        <p:spPr>
          <a:xfrm flipH="1">
            <a:off x="304800" y="5124450"/>
            <a:ext cx="2819401" cy="457200"/>
          </a:xfrm>
          <a:prstGeom prst="rect">
            <a:avLst/>
          </a:prstGeom>
          <a:noFill/>
        </p:spPr>
        <p:txBody>
          <a:bodyPr wrap="square" rtlCol="0">
            <a:spAutoFit/>
          </a:bodyPr>
          <a:lstStyle/>
          <a:p>
            <a:r>
              <a:rPr lang="en-US" sz="2400" dirty="0" smtClean="0"/>
              <a:t>Similarly: </a:t>
            </a:r>
            <a:endParaRPr lang="en-US" sz="2400" dirty="0"/>
          </a:p>
        </p:txBody>
      </p:sp>
      <p:graphicFrame>
        <p:nvGraphicFramePr>
          <p:cNvPr id="34821" name="Object 5"/>
          <p:cNvGraphicFramePr>
            <a:graphicFrameLocks noChangeAspect="1"/>
          </p:cNvGraphicFramePr>
          <p:nvPr/>
        </p:nvGraphicFramePr>
        <p:xfrm>
          <a:off x="1752600" y="5165725"/>
          <a:ext cx="3482975" cy="415925"/>
        </p:xfrm>
        <a:graphic>
          <a:graphicData uri="http://schemas.openxmlformats.org/presentationml/2006/ole">
            <p:oleObj spid="_x0000_s34821" name="Equation" r:id="rId5" imgW="2120760" imgH="253800" progId="Equation.3">
              <p:embed/>
            </p:oleObj>
          </a:graphicData>
        </a:graphic>
      </p:graphicFrame>
      <p:sp>
        <p:nvSpPr>
          <p:cNvPr id="11" name="TextBox 10"/>
          <p:cNvSpPr txBox="1"/>
          <p:nvPr/>
        </p:nvSpPr>
        <p:spPr>
          <a:xfrm flipH="1">
            <a:off x="609598" y="5886451"/>
            <a:ext cx="2819401" cy="457200"/>
          </a:xfrm>
          <a:prstGeom prst="rect">
            <a:avLst/>
          </a:prstGeom>
          <a:noFill/>
        </p:spPr>
        <p:txBody>
          <a:bodyPr wrap="square" rtlCol="0">
            <a:spAutoFit/>
          </a:bodyPr>
          <a:lstStyle/>
          <a:p>
            <a:r>
              <a:rPr lang="en-US" sz="2400" dirty="0" smtClean="0"/>
              <a:t>For Binary System: </a:t>
            </a:r>
            <a:endParaRPr lang="en-US" sz="2400" dirty="0"/>
          </a:p>
        </p:txBody>
      </p:sp>
      <p:graphicFrame>
        <p:nvGraphicFramePr>
          <p:cNvPr id="12" name="Object 4"/>
          <p:cNvGraphicFramePr>
            <a:graphicFrameLocks noChangeAspect="1"/>
          </p:cNvGraphicFramePr>
          <p:nvPr/>
        </p:nvGraphicFramePr>
        <p:xfrm>
          <a:off x="3262313" y="5886450"/>
          <a:ext cx="2209800" cy="395288"/>
        </p:xfrm>
        <a:graphic>
          <a:graphicData uri="http://schemas.openxmlformats.org/presentationml/2006/ole">
            <p:oleObj spid="_x0000_s34822" name="Equation" r:id="rId6" imgW="1346040" imgH="241200" progId="Equation.3">
              <p:embed/>
            </p:oleObj>
          </a:graphicData>
        </a:graphic>
      </p:graphicFrame>
      <p:sp>
        <p:nvSpPr>
          <p:cNvPr id="13" name="TextBox 12"/>
          <p:cNvSpPr txBox="1"/>
          <p:nvPr/>
        </p:nvSpPr>
        <p:spPr>
          <a:xfrm>
            <a:off x="5943600" y="5810250"/>
            <a:ext cx="3145755" cy="666750"/>
          </a:xfrm>
          <a:prstGeom prst="rect">
            <a:avLst/>
          </a:prstGeom>
          <a:noFill/>
        </p:spPr>
        <p:txBody>
          <a:bodyPr wrap="square" rtlCol="0">
            <a:spAutoFit/>
          </a:bodyPr>
          <a:lstStyle/>
          <a:p>
            <a:r>
              <a:rPr lang="en-US" dirty="0" smtClean="0"/>
              <a:t>Where; S</a:t>
            </a:r>
            <a:r>
              <a:rPr lang="en-US" baseline="-25000" dirty="0" smtClean="0"/>
              <a:t>1</a:t>
            </a:r>
            <a:r>
              <a:rPr lang="en-US" dirty="0" smtClean="0"/>
              <a:t> and H</a:t>
            </a:r>
            <a:r>
              <a:rPr lang="en-US" baseline="-25000" dirty="0" smtClean="0"/>
              <a:t>2</a:t>
            </a:r>
            <a:r>
              <a:rPr lang="en-US" dirty="0" smtClean="0"/>
              <a:t> are partial molar enthalpy</a:t>
            </a:r>
            <a:endParaRPr lang="en-US" dirty="0"/>
          </a:p>
        </p:txBody>
      </p:sp>
      <p:sp>
        <p:nvSpPr>
          <p:cNvPr id="15" name="TextBox 14"/>
          <p:cNvSpPr txBox="1"/>
          <p:nvPr/>
        </p:nvSpPr>
        <p:spPr>
          <a:xfrm flipH="1">
            <a:off x="304800" y="3390900"/>
            <a:ext cx="1600200" cy="461665"/>
          </a:xfrm>
          <a:prstGeom prst="rect">
            <a:avLst/>
          </a:prstGeom>
          <a:noFill/>
        </p:spPr>
        <p:txBody>
          <a:bodyPr wrap="square" rtlCol="0">
            <a:spAutoFit/>
          </a:bodyPr>
          <a:lstStyle/>
          <a:p>
            <a:r>
              <a:rPr lang="en-US" sz="2400" dirty="0" smtClean="0"/>
              <a:t>Similarly: </a:t>
            </a:r>
            <a:endParaRPr lang="en-US" sz="2400" dirty="0"/>
          </a:p>
        </p:txBody>
      </p:sp>
      <p:graphicFrame>
        <p:nvGraphicFramePr>
          <p:cNvPr id="17" name="Object 16"/>
          <p:cNvGraphicFramePr>
            <a:graphicFrameLocks noChangeAspect="1"/>
          </p:cNvGraphicFramePr>
          <p:nvPr/>
        </p:nvGraphicFramePr>
        <p:xfrm>
          <a:off x="1524000" y="1206500"/>
          <a:ext cx="2362200" cy="393700"/>
        </p:xfrm>
        <a:graphic>
          <a:graphicData uri="http://schemas.openxmlformats.org/presentationml/2006/ole">
            <p:oleObj spid="_x0000_s34823" name="Equation" r:id="rId7" imgW="914400" imgH="177480" progId="Equation.3">
              <p:embed/>
            </p:oleObj>
          </a:graphicData>
        </a:graphic>
      </p:graphicFrame>
      <p:sp>
        <p:nvSpPr>
          <p:cNvPr id="18" name="TextBox 17"/>
          <p:cNvSpPr txBox="1"/>
          <p:nvPr/>
        </p:nvSpPr>
        <p:spPr>
          <a:xfrm>
            <a:off x="552450" y="1162050"/>
            <a:ext cx="987771" cy="461665"/>
          </a:xfrm>
          <a:prstGeom prst="rect">
            <a:avLst/>
          </a:prstGeom>
          <a:noFill/>
        </p:spPr>
        <p:txBody>
          <a:bodyPr wrap="none" rtlCol="0">
            <a:spAutoFit/>
          </a:bodyPr>
          <a:lstStyle/>
          <a:p>
            <a:r>
              <a:rPr lang="en-US" sz="2400" dirty="0" smtClean="0"/>
              <a:t>Since, </a:t>
            </a:r>
            <a:endParaRPr lang="en-US" sz="2400" dirty="0"/>
          </a:p>
        </p:txBody>
      </p:sp>
      <p:graphicFrame>
        <p:nvGraphicFramePr>
          <p:cNvPr id="19" name="Object 18"/>
          <p:cNvGraphicFramePr>
            <a:graphicFrameLocks noChangeAspect="1"/>
          </p:cNvGraphicFramePr>
          <p:nvPr/>
        </p:nvGraphicFramePr>
        <p:xfrm>
          <a:off x="1600199" y="1828801"/>
          <a:ext cx="4876801" cy="484828"/>
        </p:xfrm>
        <a:graphic>
          <a:graphicData uri="http://schemas.openxmlformats.org/presentationml/2006/ole">
            <p:oleObj spid="_x0000_s34824" name="Equation" r:id="rId8" imgW="2171520" imgH="215640" progId="Equation.3">
              <p:embed/>
            </p:oleObj>
          </a:graphicData>
        </a:graphic>
      </p:graphicFrame>
      <p:sp>
        <p:nvSpPr>
          <p:cNvPr id="20" name="TextBox 19"/>
          <p:cNvSpPr txBox="1"/>
          <p:nvPr/>
        </p:nvSpPr>
        <p:spPr>
          <a:xfrm>
            <a:off x="838200" y="2450068"/>
            <a:ext cx="507896" cy="369332"/>
          </a:xfrm>
          <a:prstGeom prst="rect">
            <a:avLst/>
          </a:prstGeom>
          <a:noFill/>
        </p:spPr>
        <p:txBody>
          <a:bodyPr wrap="none" rtlCol="0">
            <a:spAutoFit/>
          </a:bodyPr>
          <a:lstStyle/>
          <a:p>
            <a:r>
              <a:rPr lang="en-US" dirty="0" smtClean="0"/>
              <a:t>Or, </a:t>
            </a:r>
            <a:endParaRPr lang="en-US" dirty="0"/>
          </a:p>
        </p:txBody>
      </p:sp>
      <p:graphicFrame>
        <p:nvGraphicFramePr>
          <p:cNvPr id="34825" name="Object 9"/>
          <p:cNvGraphicFramePr>
            <a:graphicFrameLocks noChangeAspect="1"/>
          </p:cNvGraphicFramePr>
          <p:nvPr/>
        </p:nvGraphicFramePr>
        <p:xfrm>
          <a:off x="2270125" y="2411413"/>
          <a:ext cx="3536950" cy="484187"/>
        </p:xfrm>
        <a:graphic>
          <a:graphicData uri="http://schemas.openxmlformats.org/presentationml/2006/ole">
            <p:oleObj spid="_x0000_s34825" name="Equation" r:id="rId9" imgW="1574640" imgH="215640" progId="Equation.3">
              <p:embed/>
            </p:oleObj>
          </a:graphicData>
        </a:graphic>
      </p:graphicFrame>
      <p:cxnSp>
        <p:nvCxnSpPr>
          <p:cNvPr id="23" name="Straight Connector 22"/>
          <p:cNvCxnSpPr/>
          <p:nvPr/>
        </p:nvCxnSpPr>
        <p:spPr>
          <a:xfrm>
            <a:off x="609600" y="3124200"/>
            <a:ext cx="8153400" cy="0"/>
          </a:xfrm>
          <a:prstGeom prst="line">
            <a:avLst/>
          </a:prstGeom>
          <a:ln>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smtClean="0"/>
              <a:t>Ellingham Diagram</a:t>
            </a:r>
            <a:endParaRPr lang="en-US" b="1" dirty="0"/>
          </a:p>
        </p:txBody>
      </p:sp>
      <p:sp>
        <p:nvSpPr>
          <p:cNvPr id="3" name="Content Placeholder 2"/>
          <p:cNvSpPr>
            <a:spLocks noGrp="1"/>
          </p:cNvSpPr>
          <p:nvPr>
            <p:ph idx="1"/>
          </p:nvPr>
        </p:nvSpPr>
        <p:spPr>
          <a:xfrm>
            <a:off x="457200" y="990600"/>
            <a:ext cx="8229600" cy="5181600"/>
          </a:xfrm>
        </p:spPr>
        <p:txBody>
          <a:bodyPr>
            <a:normAutofit lnSpcReduction="10000"/>
          </a:bodyPr>
          <a:lstStyle/>
          <a:p>
            <a:r>
              <a:rPr lang="en-US" dirty="0" smtClean="0"/>
              <a:t>What is Ellingham Diagram?</a:t>
            </a:r>
          </a:p>
          <a:p>
            <a:pPr lvl="1"/>
            <a:r>
              <a:rPr lang="en-US" dirty="0" smtClean="0"/>
              <a:t>C.J.T. Ellingham in 1944 constructed free energy vs. temperature diagrams for various metal oxides and </a:t>
            </a:r>
            <a:r>
              <a:rPr lang="en-US" dirty="0" err="1" smtClean="0"/>
              <a:t>sulphides</a:t>
            </a:r>
            <a:r>
              <a:rPr lang="en-US" dirty="0" smtClean="0"/>
              <a:t>.</a:t>
            </a:r>
          </a:p>
          <a:p>
            <a:pPr lvl="1"/>
            <a:r>
              <a:rPr lang="en-US" dirty="0" smtClean="0"/>
              <a:t>Subsequently, similar diagrams were constructed for Metal-Carbonates, </a:t>
            </a:r>
            <a:r>
              <a:rPr lang="en-US" dirty="0" err="1"/>
              <a:t>S</a:t>
            </a:r>
            <a:r>
              <a:rPr lang="en-US" dirty="0" err="1" smtClean="0"/>
              <a:t>ulphates</a:t>
            </a:r>
            <a:r>
              <a:rPr lang="en-US" dirty="0" smtClean="0"/>
              <a:t>, Chlorides, Fluorides. </a:t>
            </a:r>
          </a:p>
          <a:p>
            <a:pPr lvl="1"/>
            <a:r>
              <a:rPr lang="en-US" dirty="0" smtClean="0"/>
              <a:t>It helps to predict the thermodynamics feasibility of various reactions</a:t>
            </a:r>
          </a:p>
          <a:p>
            <a:pPr lvl="2"/>
            <a:r>
              <a:rPr lang="en-US" dirty="0" smtClean="0"/>
              <a:t>Helps to determine the critical temperature, ratio of equilibrium partial pressure of gases involved for a given reaction</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200" dirty="0" smtClean="0"/>
              <a:t>Methods for Obtaining Partial Molar Quantities </a:t>
            </a:r>
            <a:endParaRPr lang="en-US" sz="3200" dirty="0"/>
          </a:p>
        </p:txBody>
      </p:sp>
      <p:graphicFrame>
        <p:nvGraphicFramePr>
          <p:cNvPr id="4" name="Object 3"/>
          <p:cNvGraphicFramePr>
            <a:graphicFrameLocks noChangeAspect="1"/>
          </p:cNvGraphicFramePr>
          <p:nvPr/>
        </p:nvGraphicFramePr>
        <p:xfrm>
          <a:off x="3810000" y="914400"/>
          <a:ext cx="4547937" cy="533400"/>
        </p:xfrm>
        <a:graphic>
          <a:graphicData uri="http://schemas.openxmlformats.org/presentationml/2006/ole">
            <p:oleObj spid="_x0000_s35842" name="Equation" r:id="rId3" imgW="1206360" imgH="241200" progId="Equation.3">
              <p:embed/>
            </p:oleObj>
          </a:graphicData>
        </a:graphic>
      </p:graphicFrame>
      <p:sp>
        <p:nvSpPr>
          <p:cNvPr id="5" name="TextBox 4"/>
          <p:cNvSpPr txBox="1"/>
          <p:nvPr/>
        </p:nvSpPr>
        <p:spPr>
          <a:xfrm>
            <a:off x="50104" y="1043285"/>
            <a:ext cx="3783472" cy="369332"/>
          </a:xfrm>
          <a:prstGeom prst="rect">
            <a:avLst/>
          </a:prstGeom>
          <a:noFill/>
        </p:spPr>
        <p:txBody>
          <a:bodyPr wrap="none" rtlCol="0">
            <a:spAutoFit/>
          </a:bodyPr>
          <a:lstStyle/>
          <a:p>
            <a:r>
              <a:rPr lang="en-US" dirty="0" smtClean="0"/>
              <a:t>For Binary system at constant P and T: </a:t>
            </a:r>
            <a:endParaRPr lang="en-US" dirty="0"/>
          </a:p>
        </p:txBody>
      </p:sp>
      <p:sp>
        <p:nvSpPr>
          <p:cNvPr id="6" name="TextBox 5"/>
          <p:cNvSpPr txBox="1"/>
          <p:nvPr/>
        </p:nvSpPr>
        <p:spPr>
          <a:xfrm>
            <a:off x="228600" y="1524000"/>
            <a:ext cx="1935273" cy="369332"/>
          </a:xfrm>
          <a:prstGeom prst="rect">
            <a:avLst/>
          </a:prstGeom>
          <a:noFill/>
        </p:spPr>
        <p:txBody>
          <a:bodyPr wrap="none" rtlCol="0">
            <a:spAutoFit/>
          </a:bodyPr>
          <a:lstStyle/>
          <a:p>
            <a:r>
              <a:rPr lang="en-US" dirty="0" smtClean="0"/>
              <a:t>By Differentiating: </a:t>
            </a:r>
            <a:endParaRPr lang="en-US" dirty="0"/>
          </a:p>
        </p:txBody>
      </p:sp>
      <p:graphicFrame>
        <p:nvGraphicFramePr>
          <p:cNvPr id="7" name="Object 6"/>
          <p:cNvGraphicFramePr>
            <a:graphicFrameLocks noChangeAspect="1"/>
          </p:cNvGraphicFramePr>
          <p:nvPr/>
        </p:nvGraphicFramePr>
        <p:xfrm>
          <a:off x="2209800" y="1447800"/>
          <a:ext cx="6046203" cy="501650"/>
        </p:xfrm>
        <a:graphic>
          <a:graphicData uri="http://schemas.openxmlformats.org/presentationml/2006/ole">
            <p:oleObj spid="_x0000_s35843" name="Equation" r:id="rId4" imgW="2908080" imgH="241200" progId="Equation.3">
              <p:embed/>
            </p:oleObj>
          </a:graphicData>
        </a:graphic>
      </p:graphicFrame>
      <p:sp>
        <p:nvSpPr>
          <p:cNvPr id="8" name="TextBox 7"/>
          <p:cNvSpPr txBox="1"/>
          <p:nvPr/>
        </p:nvSpPr>
        <p:spPr>
          <a:xfrm>
            <a:off x="685800" y="2200275"/>
            <a:ext cx="3016403" cy="369332"/>
          </a:xfrm>
          <a:prstGeom prst="rect">
            <a:avLst/>
          </a:prstGeom>
          <a:noFill/>
        </p:spPr>
        <p:txBody>
          <a:bodyPr wrap="none" rtlCol="0">
            <a:spAutoFit/>
          </a:bodyPr>
          <a:lstStyle/>
          <a:p>
            <a:r>
              <a:rPr lang="en-US" dirty="0" smtClean="0"/>
              <a:t>From Gibbs-</a:t>
            </a:r>
            <a:r>
              <a:rPr lang="en-US" dirty="0" err="1" smtClean="0"/>
              <a:t>Duhem</a:t>
            </a:r>
            <a:r>
              <a:rPr lang="en-US" dirty="0" smtClean="0"/>
              <a:t> Equation: </a:t>
            </a:r>
            <a:endParaRPr lang="en-US" dirty="0"/>
          </a:p>
        </p:txBody>
      </p:sp>
      <p:graphicFrame>
        <p:nvGraphicFramePr>
          <p:cNvPr id="35844" name="Object 4"/>
          <p:cNvGraphicFramePr>
            <a:graphicFrameLocks noChangeAspect="1"/>
          </p:cNvGraphicFramePr>
          <p:nvPr/>
        </p:nvGraphicFramePr>
        <p:xfrm>
          <a:off x="4313238" y="2133600"/>
          <a:ext cx="2273300" cy="395288"/>
        </p:xfrm>
        <a:graphic>
          <a:graphicData uri="http://schemas.openxmlformats.org/presentationml/2006/ole">
            <p:oleObj spid="_x0000_s35844" name="Equation" r:id="rId5" imgW="1384200" imgH="241200" progId="Equation.3">
              <p:embed/>
            </p:oleObj>
          </a:graphicData>
        </a:graphic>
      </p:graphicFrame>
      <p:sp>
        <p:nvSpPr>
          <p:cNvPr id="10" name="TextBox 9"/>
          <p:cNvSpPr txBox="1"/>
          <p:nvPr/>
        </p:nvSpPr>
        <p:spPr>
          <a:xfrm>
            <a:off x="228600" y="2773918"/>
            <a:ext cx="1215269" cy="369332"/>
          </a:xfrm>
          <a:prstGeom prst="rect">
            <a:avLst/>
          </a:prstGeom>
          <a:noFill/>
        </p:spPr>
        <p:txBody>
          <a:bodyPr wrap="none" rtlCol="0">
            <a:spAutoFit/>
          </a:bodyPr>
          <a:lstStyle/>
          <a:p>
            <a:r>
              <a:rPr lang="en-US" dirty="0" smtClean="0"/>
              <a:t>Therefore, </a:t>
            </a:r>
            <a:endParaRPr lang="en-US" dirty="0"/>
          </a:p>
        </p:txBody>
      </p:sp>
      <p:graphicFrame>
        <p:nvGraphicFramePr>
          <p:cNvPr id="35845" name="Object 5"/>
          <p:cNvGraphicFramePr>
            <a:graphicFrameLocks noChangeAspect="1"/>
          </p:cNvGraphicFramePr>
          <p:nvPr/>
        </p:nvGraphicFramePr>
        <p:xfrm>
          <a:off x="1371600" y="2686050"/>
          <a:ext cx="2957512" cy="501650"/>
        </p:xfrm>
        <a:graphic>
          <a:graphicData uri="http://schemas.openxmlformats.org/presentationml/2006/ole">
            <p:oleObj spid="_x0000_s35845" name="Equation" r:id="rId6" imgW="1422360" imgH="241200" progId="Equation.3">
              <p:embed/>
            </p:oleObj>
          </a:graphicData>
        </a:graphic>
      </p:graphicFrame>
      <p:sp>
        <p:nvSpPr>
          <p:cNvPr id="12" name="TextBox 11"/>
          <p:cNvSpPr txBox="1"/>
          <p:nvPr/>
        </p:nvSpPr>
        <p:spPr>
          <a:xfrm>
            <a:off x="6737507" y="2590800"/>
            <a:ext cx="2406493" cy="369332"/>
          </a:xfrm>
          <a:prstGeom prst="rect">
            <a:avLst/>
          </a:prstGeom>
          <a:noFill/>
        </p:spPr>
        <p:txBody>
          <a:bodyPr wrap="none" rtlCol="0">
            <a:spAutoFit/>
          </a:bodyPr>
          <a:lstStyle/>
          <a:p>
            <a:r>
              <a:rPr lang="en-US" dirty="0" smtClean="0"/>
              <a:t>Now for Binary system: </a:t>
            </a:r>
            <a:endParaRPr lang="en-US" dirty="0"/>
          </a:p>
        </p:txBody>
      </p:sp>
      <p:graphicFrame>
        <p:nvGraphicFramePr>
          <p:cNvPr id="13" name="Object 12"/>
          <p:cNvGraphicFramePr>
            <a:graphicFrameLocks noChangeAspect="1"/>
          </p:cNvGraphicFramePr>
          <p:nvPr/>
        </p:nvGraphicFramePr>
        <p:xfrm>
          <a:off x="7230035" y="3048000"/>
          <a:ext cx="1913965" cy="533400"/>
        </p:xfrm>
        <a:graphic>
          <a:graphicData uri="http://schemas.openxmlformats.org/presentationml/2006/ole">
            <p:oleObj spid="_x0000_s35846" name="Equation" r:id="rId7" imgW="774360" imgH="215640" progId="Equation.3">
              <p:embed/>
            </p:oleObj>
          </a:graphicData>
        </a:graphic>
      </p:graphicFrame>
      <p:sp>
        <p:nvSpPr>
          <p:cNvPr id="14" name="TextBox 13"/>
          <p:cNvSpPr txBox="1"/>
          <p:nvPr/>
        </p:nvSpPr>
        <p:spPr>
          <a:xfrm>
            <a:off x="5334000" y="3657600"/>
            <a:ext cx="1935273" cy="369332"/>
          </a:xfrm>
          <a:prstGeom prst="rect">
            <a:avLst/>
          </a:prstGeom>
          <a:noFill/>
        </p:spPr>
        <p:txBody>
          <a:bodyPr wrap="none" rtlCol="0">
            <a:spAutoFit/>
          </a:bodyPr>
          <a:lstStyle/>
          <a:p>
            <a:r>
              <a:rPr lang="en-US" dirty="0" smtClean="0"/>
              <a:t>By Differentiating: </a:t>
            </a:r>
            <a:endParaRPr lang="en-US" dirty="0"/>
          </a:p>
        </p:txBody>
      </p:sp>
      <p:graphicFrame>
        <p:nvGraphicFramePr>
          <p:cNvPr id="15" name="Object 14"/>
          <p:cNvGraphicFramePr>
            <a:graphicFrameLocks noChangeAspect="1"/>
          </p:cNvGraphicFramePr>
          <p:nvPr/>
        </p:nvGraphicFramePr>
        <p:xfrm>
          <a:off x="7180729" y="3657600"/>
          <a:ext cx="1963271" cy="457200"/>
        </p:xfrm>
        <a:graphic>
          <a:graphicData uri="http://schemas.openxmlformats.org/presentationml/2006/ole">
            <p:oleObj spid="_x0000_s35847" name="Equation" r:id="rId8" imgW="927000" imgH="215640" progId="Equation.3">
              <p:embed/>
            </p:oleObj>
          </a:graphicData>
        </a:graphic>
      </p:graphicFrame>
      <p:cxnSp>
        <p:nvCxnSpPr>
          <p:cNvPr id="19" name="Straight Arrow Connector 18"/>
          <p:cNvCxnSpPr/>
          <p:nvPr/>
        </p:nvCxnSpPr>
        <p:spPr>
          <a:xfrm flipH="1" flipV="1">
            <a:off x="4343400" y="2971800"/>
            <a:ext cx="28956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04800" y="3352800"/>
            <a:ext cx="507896" cy="369332"/>
          </a:xfrm>
          <a:prstGeom prst="rect">
            <a:avLst/>
          </a:prstGeom>
          <a:noFill/>
        </p:spPr>
        <p:txBody>
          <a:bodyPr wrap="none" rtlCol="0">
            <a:spAutoFit/>
          </a:bodyPr>
          <a:lstStyle/>
          <a:p>
            <a:r>
              <a:rPr lang="en-US" dirty="0" smtClean="0"/>
              <a:t>Or, </a:t>
            </a:r>
            <a:endParaRPr lang="en-US" dirty="0"/>
          </a:p>
        </p:txBody>
      </p:sp>
      <p:graphicFrame>
        <p:nvGraphicFramePr>
          <p:cNvPr id="35849" name="Object 9"/>
          <p:cNvGraphicFramePr>
            <a:graphicFrameLocks noChangeAspect="1"/>
          </p:cNvGraphicFramePr>
          <p:nvPr/>
        </p:nvGraphicFramePr>
        <p:xfrm>
          <a:off x="1190625" y="3276600"/>
          <a:ext cx="3168650" cy="501650"/>
        </p:xfrm>
        <a:graphic>
          <a:graphicData uri="http://schemas.openxmlformats.org/presentationml/2006/ole">
            <p:oleObj spid="_x0000_s35849" name="Equation" r:id="rId9" imgW="1523880" imgH="241200" progId="Equation.3">
              <p:embed/>
            </p:oleObj>
          </a:graphicData>
        </a:graphic>
      </p:graphicFrame>
      <p:sp>
        <p:nvSpPr>
          <p:cNvPr id="22" name="TextBox 21"/>
          <p:cNvSpPr txBox="1"/>
          <p:nvPr/>
        </p:nvSpPr>
        <p:spPr>
          <a:xfrm>
            <a:off x="0" y="3810000"/>
            <a:ext cx="2381229" cy="369332"/>
          </a:xfrm>
          <a:prstGeom prst="rect">
            <a:avLst/>
          </a:prstGeom>
          <a:noFill/>
        </p:spPr>
        <p:txBody>
          <a:bodyPr wrap="none" rtlCol="0">
            <a:spAutoFit/>
          </a:bodyPr>
          <a:lstStyle/>
          <a:p>
            <a:r>
              <a:rPr lang="en-US" dirty="0" smtClean="0"/>
              <a:t>Multiplying by X</a:t>
            </a:r>
            <a:r>
              <a:rPr lang="en-US" baseline="-25000" dirty="0" smtClean="0"/>
              <a:t>1</a:t>
            </a:r>
            <a:r>
              <a:rPr lang="en-US" dirty="0" smtClean="0"/>
              <a:t>/dX</a:t>
            </a:r>
            <a:r>
              <a:rPr lang="en-US" baseline="-25000" dirty="0" smtClean="0"/>
              <a:t>2</a:t>
            </a:r>
            <a:r>
              <a:rPr lang="en-US" dirty="0" smtClean="0"/>
              <a:t>: </a:t>
            </a:r>
            <a:endParaRPr lang="en-US" dirty="0"/>
          </a:p>
        </p:txBody>
      </p:sp>
      <p:graphicFrame>
        <p:nvGraphicFramePr>
          <p:cNvPr id="35850" name="Object 10"/>
          <p:cNvGraphicFramePr>
            <a:graphicFrameLocks noChangeAspect="1"/>
          </p:cNvGraphicFramePr>
          <p:nvPr/>
        </p:nvGraphicFramePr>
        <p:xfrm>
          <a:off x="381000" y="4191000"/>
          <a:ext cx="4510088" cy="761522"/>
        </p:xfrm>
        <a:graphic>
          <a:graphicData uri="http://schemas.openxmlformats.org/presentationml/2006/ole">
            <p:oleObj spid="_x0000_s35850" name="Equation" r:id="rId10" imgW="2857320" imgH="482400" progId="Equation.3">
              <p:embed/>
            </p:oleObj>
          </a:graphicData>
        </a:graphic>
      </p:graphicFrame>
      <p:graphicFrame>
        <p:nvGraphicFramePr>
          <p:cNvPr id="35851" name="Object 11"/>
          <p:cNvGraphicFramePr>
            <a:graphicFrameLocks noChangeAspect="1"/>
          </p:cNvGraphicFramePr>
          <p:nvPr/>
        </p:nvGraphicFramePr>
        <p:xfrm>
          <a:off x="381000" y="4953000"/>
          <a:ext cx="2886075" cy="762000"/>
        </p:xfrm>
        <a:graphic>
          <a:graphicData uri="http://schemas.openxmlformats.org/presentationml/2006/ole">
            <p:oleObj spid="_x0000_s35851" name="Equation" r:id="rId11" imgW="1828800" imgH="482400" progId="Equation.3">
              <p:embed/>
            </p:oleObj>
          </a:graphicData>
        </a:graphic>
      </p:graphicFrame>
      <p:sp>
        <p:nvSpPr>
          <p:cNvPr id="25" name="Freeform 24"/>
          <p:cNvSpPr/>
          <p:nvPr/>
        </p:nvSpPr>
        <p:spPr>
          <a:xfrm>
            <a:off x="5178373" y="2362200"/>
            <a:ext cx="4041827" cy="2286000"/>
          </a:xfrm>
          <a:custGeom>
            <a:avLst/>
            <a:gdLst>
              <a:gd name="connsiteX0" fmla="*/ 3870377 w 4041827"/>
              <a:gd name="connsiteY0" fmla="*/ 0 h 2286000"/>
              <a:gd name="connsiteX1" fmla="*/ 2860727 w 4041827"/>
              <a:gd name="connsiteY1" fmla="*/ 19050 h 2286000"/>
              <a:gd name="connsiteX2" fmla="*/ 2746427 w 4041827"/>
              <a:gd name="connsiteY2" fmla="*/ 57150 h 2286000"/>
              <a:gd name="connsiteX3" fmla="*/ 2689277 w 4041827"/>
              <a:gd name="connsiteY3" fmla="*/ 76200 h 2286000"/>
              <a:gd name="connsiteX4" fmla="*/ 2632127 w 4041827"/>
              <a:gd name="connsiteY4" fmla="*/ 114300 h 2286000"/>
              <a:gd name="connsiteX5" fmla="*/ 2460677 w 4041827"/>
              <a:gd name="connsiteY5" fmla="*/ 152400 h 2286000"/>
              <a:gd name="connsiteX6" fmla="*/ 2384477 w 4041827"/>
              <a:gd name="connsiteY6" fmla="*/ 190500 h 2286000"/>
              <a:gd name="connsiteX7" fmla="*/ 2308277 w 4041827"/>
              <a:gd name="connsiteY7" fmla="*/ 209550 h 2286000"/>
              <a:gd name="connsiteX8" fmla="*/ 2251127 w 4041827"/>
              <a:gd name="connsiteY8" fmla="*/ 228600 h 2286000"/>
              <a:gd name="connsiteX9" fmla="*/ 2136827 w 4041827"/>
              <a:gd name="connsiteY9" fmla="*/ 114300 h 2286000"/>
              <a:gd name="connsiteX10" fmla="*/ 2079677 w 4041827"/>
              <a:gd name="connsiteY10" fmla="*/ 95250 h 2286000"/>
              <a:gd name="connsiteX11" fmla="*/ 2022527 w 4041827"/>
              <a:gd name="connsiteY11" fmla="*/ 57150 h 2286000"/>
              <a:gd name="connsiteX12" fmla="*/ 1946327 w 4041827"/>
              <a:gd name="connsiteY12" fmla="*/ 38100 h 2286000"/>
              <a:gd name="connsiteX13" fmla="*/ 1832027 w 4041827"/>
              <a:gd name="connsiteY13" fmla="*/ 95250 h 2286000"/>
              <a:gd name="connsiteX14" fmla="*/ 1774877 w 4041827"/>
              <a:gd name="connsiteY14" fmla="*/ 114300 h 2286000"/>
              <a:gd name="connsiteX15" fmla="*/ 1736777 w 4041827"/>
              <a:gd name="connsiteY15" fmla="*/ 171450 h 2286000"/>
              <a:gd name="connsiteX16" fmla="*/ 1622477 w 4041827"/>
              <a:gd name="connsiteY16" fmla="*/ 209550 h 2286000"/>
              <a:gd name="connsiteX17" fmla="*/ 1489127 w 4041827"/>
              <a:gd name="connsiteY17" fmla="*/ 247650 h 2286000"/>
              <a:gd name="connsiteX18" fmla="*/ 1431977 w 4041827"/>
              <a:gd name="connsiteY18" fmla="*/ 285750 h 2286000"/>
              <a:gd name="connsiteX19" fmla="*/ 1393877 w 4041827"/>
              <a:gd name="connsiteY19" fmla="*/ 342900 h 2286000"/>
              <a:gd name="connsiteX20" fmla="*/ 1146227 w 4041827"/>
              <a:gd name="connsiteY20" fmla="*/ 361950 h 2286000"/>
              <a:gd name="connsiteX21" fmla="*/ 1127177 w 4041827"/>
              <a:gd name="connsiteY21" fmla="*/ 419100 h 2286000"/>
              <a:gd name="connsiteX22" fmla="*/ 1050977 w 4041827"/>
              <a:gd name="connsiteY22" fmla="*/ 533400 h 2286000"/>
              <a:gd name="connsiteX23" fmla="*/ 1089077 w 4041827"/>
              <a:gd name="connsiteY23" fmla="*/ 590550 h 2286000"/>
              <a:gd name="connsiteX24" fmla="*/ 1050977 w 4041827"/>
              <a:gd name="connsiteY24" fmla="*/ 647700 h 2286000"/>
              <a:gd name="connsiteX25" fmla="*/ 974777 w 4041827"/>
              <a:gd name="connsiteY25" fmla="*/ 704850 h 2286000"/>
              <a:gd name="connsiteX26" fmla="*/ 936677 w 4041827"/>
              <a:gd name="connsiteY26" fmla="*/ 762000 h 2286000"/>
              <a:gd name="connsiteX27" fmla="*/ 879527 w 4041827"/>
              <a:gd name="connsiteY27" fmla="*/ 800100 h 2286000"/>
              <a:gd name="connsiteX28" fmla="*/ 822377 w 4041827"/>
              <a:gd name="connsiteY28" fmla="*/ 857250 h 2286000"/>
              <a:gd name="connsiteX29" fmla="*/ 555677 w 4041827"/>
              <a:gd name="connsiteY29" fmla="*/ 895350 h 2286000"/>
              <a:gd name="connsiteX30" fmla="*/ 498527 w 4041827"/>
              <a:gd name="connsiteY30" fmla="*/ 933450 h 2286000"/>
              <a:gd name="connsiteX31" fmla="*/ 422327 w 4041827"/>
              <a:gd name="connsiteY31" fmla="*/ 971550 h 2286000"/>
              <a:gd name="connsiteX32" fmla="*/ 384227 w 4041827"/>
              <a:gd name="connsiteY32" fmla="*/ 1028700 h 2286000"/>
              <a:gd name="connsiteX33" fmla="*/ 327077 w 4041827"/>
              <a:gd name="connsiteY33" fmla="*/ 1066800 h 2286000"/>
              <a:gd name="connsiteX34" fmla="*/ 231827 w 4041827"/>
              <a:gd name="connsiteY34" fmla="*/ 1181100 h 2286000"/>
              <a:gd name="connsiteX35" fmla="*/ 174677 w 4041827"/>
              <a:gd name="connsiteY35" fmla="*/ 1219200 h 2286000"/>
              <a:gd name="connsiteX36" fmla="*/ 117527 w 4041827"/>
              <a:gd name="connsiteY36" fmla="*/ 1371600 h 2286000"/>
              <a:gd name="connsiteX37" fmla="*/ 79427 w 4041827"/>
              <a:gd name="connsiteY37" fmla="*/ 1428750 h 2286000"/>
              <a:gd name="connsiteX38" fmla="*/ 41327 w 4041827"/>
              <a:gd name="connsiteY38" fmla="*/ 1562100 h 2286000"/>
              <a:gd name="connsiteX39" fmla="*/ 3227 w 4041827"/>
              <a:gd name="connsiteY39" fmla="*/ 1619250 h 2286000"/>
              <a:gd name="connsiteX40" fmla="*/ 22277 w 4041827"/>
              <a:gd name="connsiteY40" fmla="*/ 1752600 h 2286000"/>
              <a:gd name="connsiteX41" fmla="*/ 231827 w 4041827"/>
              <a:gd name="connsiteY41" fmla="*/ 1905000 h 2286000"/>
              <a:gd name="connsiteX42" fmla="*/ 441377 w 4041827"/>
              <a:gd name="connsiteY42" fmla="*/ 1962150 h 2286000"/>
              <a:gd name="connsiteX43" fmla="*/ 593777 w 4041827"/>
              <a:gd name="connsiteY43" fmla="*/ 1943100 h 2286000"/>
              <a:gd name="connsiteX44" fmla="*/ 669977 w 4041827"/>
              <a:gd name="connsiteY44" fmla="*/ 1924050 h 2286000"/>
              <a:gd name="connsiteX45" fmla="*/ 1012877 w 4041827"/>
              <a:gd name="connsiteY45" fmla="*/ 1943100 h 2286000"/>
              <a:gd name="connsiteX46" fmla="*/ 1203377 w 4041827"/>
              <a:gd name="connsiteY46" fmla="*/ 1981200 h 2286000"/>
              <a:gd name="connsiteX47" fmla="*/ 1260527 w 4041827"/>
              <a:gd name="connsiteY47" fmla="*/ 2000250 h 2286000"/>
              <a:gd name="connsiteX48" fmla="*/ 1603427 w 4041827"/>
              <a:gd name="connsiteY48" fmla="*/ 2038350 h 2286000"/>
              <a:gd name="connsiteX49" fmla="*/ 1736777 w 4041827"/>
              <a:gd name="connsiteY49" fmla="*/ 2057400 h 2286000"/>
              <a:gd name="connsiteX50" fmla="*/ 1889177 w 4041827"/>
              <a:gd name="connsiteY50" fmla="*/ 2095500 h 2286000"/>
              <a:gd name="connsiteX51" fmla="*/ 2498777 w 4041827"/>
              <a:gd name="connsiteY51" fmla="*/ 2114550 h 2286000"/>
              <a:gd name="connsiteX52" fmla="*/ 2574977 w 4041827"/>
              <a:gd name="connsiteY52" fmla="*/ 2133600 h 2286000"/>
              <a:gd name="connsiteX53" fmla="*/ 2632127 w 4041827"/>
              <a:gd name="connsiteY53" fmla="*/ 2171700 h 2286000"/>
              <a:gd name="connsiteX54" fmla="*/ 3336977 w 4041827"/>
              <a:gd name="connsiteY54" fmla="*/ 2190750 h 2286000"/>
              <a:gd name="connsiteX55" fmla="*/ 3432227 w 4041827"/>
              <a:gd name="connsiteY55" fmla="*/ 2228850 h 2286000"/>
              <a:gd name="connsiteX56" fmla="*/ 3508427 w 4041827"/>
              <a:gd name="connsiteY56" fmla="*/ 2266950 h 2286000"/>
              <a:gd name="connsiteX57" fmla="*/ 3603677 w 4041827"/>
              <a:gd name="connsiteY57" fmla="*/ 2286000 h 2286000"/>
              <a:gd name="connsiteX58" fmla="*/ 3889427 w 4041827"/>
              <a:gd name="connsiteY58" fmla="*/ 2247900 h 2286000"/>
              <a:gd name="connsiteX59" fmla="*/ 4003727 w 4041827"/>
              <a:gd name="connsiteY59" fmla="*/ 2209800 h 2286000"/>
              <a:gd name="connsiteX60" fmla="*/ 4041827 w 4041827"/>
              <a:gd name="connsiteY60" fmla="*/ 215265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4041827" h="2286000">
                <a:moveTo>
                  <a:pt x="3870377" y="0"/>
                </a:moveTo>
                <a:cubicBezTo>
                  <a:pt x="3533827" y="6350"/>
                  <a:pt x="3196903" y="1956"/>
                  <a:pt x="2860727" y="19050"/>
                </a:cubicBezTo>
                <a:cubicBezTo>
                  <a:pt x="2820618" y="21089"/>
                  <a:pt x="2784527" y="44450"/>
                  <a:pt x="2746427" y="57150"/>
                </a:cubicBezTo>
                <a:cubicBezTo>
                  <a:pt x="2727377" y="63500"/>
                  <a:pt x="2705985" y="65061"/>
                  <a:pt x="2689277" y="76200"/>
                </a:cubicBezTo>
                <a:cubicBezTo>
                  <a:pt x="2670227" y="88900"/>
                  <a:pt x="2653847" y="107060"/>
                  <a:pt x="2632127" y="114300"/>
                </a:cubicBezTo>
                <a:cubicBezTo>
                  <a:pt x="2576587" y="132813"/>
                  <a:pt x="2517827" y="139700"/>
                  <a:pt x="2460677" y="152400"/>
                </a:cubicBezTo>
                <a:cubicBezTo>
                  <a:pt x="2435277" y="165100"/>
                  <a:pt x="2411067" y="180529"/>
                  <a:pt x="2384477" y="190500"/>
                </a:cubicBezTo>
                <a:cubicBezTo>
                  <a:pt x="2359962" y="199693"/>
                  <a:pt x="2333451" y="202357"/>
                  <a:pt x="2308277" y="209550"/>
                </a:cubicBezTo>
                <a:cubicBezTo>
                  <a:pt x="2288969" y="215067"/>
                  <a:pt x="2270177" y="222250"/>
                  <a:pt x="2251127" y="228600"/>
                </a:cubicBezTo>
                <a:cubicBezTo>
                  <a:pt x="2213027" y="190500"/>
                  <a:pt x="2187944" y="131339"/>
                  <a:pt x="2136827" y="114300"/>
                </a:cubicBezTo>
                <a:cubicBezTo>
                  <a:pt x="2117777" y="107950"/>
                  <a:pt x="2097638" y="104230"/>
                  <a:pt x="2079677" y="95250"/>
                </a:cubicBezTo>
                <a:cubicBezTo>
                  <a:pt x="2059199" y="85011"/>
                  <a:pt x="2043571" y="66169"/>
                  <a:pt x="2022527" y="57150"/>
                </a:cubicBezTo>
                <a:cubicBezTo>
                  <a:pt x="1998462" y="46837"/>
                  <a:pt x="1971727" y="44450"/>
                  <a:pt x="1946327" y="38100"/>
                </a:cubicBezTo>
                <a:cubicBezTo>
                  <a:pt x="1802679" y="85983"/>
                  <a:pt x="1979743" y="21392"/>
                  <a:pt x="1832027" y="95250"/>
                </a:cubicBezTo>
                <a:cubicBezTo>
                  <a:pt x="1814066" y="104230"/>
                  <a:pt x="1793927" y="107950"/>
                  <a:pt x="1774877" y="114300"/>
                </a:cubicBezTo>
                <a:cubicBezTo>
                  <a:pt x="1762177" y="133350"/>
                  <a:pt x="1756192" y="159316"/>
                  <a:pt x="1736777" y="171450"/>
                </a:cubicBezTo>
                <a:cubicBezTo>
                  <a:pt x="1702721" y="192735"/>
                  <a:pt x="1660577" y="196850"/>
                  <a:pt x="1622477" y="209550"/>
                </a:cubicBezTo>
                <a:cubicBezTo>
                  <a:pt x="1540489" y="236879"/>
                  <a:pt x="1584808" y="223730"/>
                  <a:pt x="1489127" y="247650"/>
                </a:cubicBezTo>
                <a:cubicBezTo>
                  <a:pt x="1470077" y="260350"/>
                  <a:pt x="1448166" y="269561"/>
                  <a:pt x="1431977" y="285750"/>
                </a:cubicBezTo>
                <a:cubicBezTo>
                  <a:pt x="1415788" y="301939"/>
                  <a:pt x="1415999" y="337001"/>
                  <a:pt x="1393877" y="342900"/>
                </a:cubicBezTo>
                <a:cubicBezTo>
                  <a:pt x="1313879" y="364233"/>
                  <a:pt x="1228777" y="355600"/>
                  <a:pt x="1146227" y="361950"/>
                </a:cubicBezTo>
                <a:cubicBezTo>
                  <a:pt x="1139877" y="381000"/>
                  <a:pt x="1136929" y="401547"/>
                  <a:pt x="1127177" y="419100"/>
                </a:cubicBezTo>
                <a:cubicBezTo>
                  <a:pt x="1104939" y="459128"/>
                  <a:pt x="1050977" y="533400"/>
                  <a:pt x="1050977" y="533400"/>
                </a:cubicBezTo>
                <a:cubicBezTo>
                  <a:pt x="1063677" y="552450"/>
                  <a:pt x="1089077" y="567655"/>
                  <a:pt x="1089077" y="590550"/>
                </a:cubicBezTo>
                <a:cubicBezTo>
                  <a:pt x="1089077" y="613445"/>
                  <a:pt x="1067166" y="631511"/>
                  <a:pt x="1050977" y="647700"/>
                </a:cubicBezTo>
                <a:cubicBezTo>
                  <a:pt x="1028526" y="670151"/>
                  <a:pt x="997228" y="682399"/>
                  <a:pt x="974777" y="704850"/>
                </a:cubicBezTo>
                <a:cubicBezTo>
                  <a:pt x="958588" y="721039"/>
                  <a:pt x="952866" y="745811"/>
                  <a:pt x="936677" y="762000"/>
                </a:cubicBezTo>
                <a:cubicBezTo>
                  <a:pt x="920488" y="778189"/>
                  <a:pt x="897116" y="785443"/>
                  <a:pt x="879527" y="800100"/>
                </a:cubicBezTo>
                <a:cubicBezTo>
                  <a:pt x="858831" y="817347"/>
                  <a:pt x="848223" y="849648"/>
                  <a:pt x="822377" y="857250"/>
                </a:cubicBezTo>
                <a:cubicBezTo>
                  <a:pt x="736224" y="882589"/>
                  <a:pt x="644577" y="882650"/>
                  <a:pt x="555677" y="895350"/>
                </a:cubicBezTo>
                <a:cubicBezTo>
                  <a:pt x="536627" y="908050"/>
                  <a:pt x="518406" y="922091"/>
                  <a:pt x="498527" y="933450"/>
                </a:cubicBezTo>
                <a:cubicBezTo>
                  <a:pt x="473871" y="947539"/>
                  <a:pt x="444143" y="953370"/>
                  <a:pt x="422327" y="971550"/>
                </a:cubicBezTo>
                <a:cubicBezTo>
                  <a:pt x="404738" y="986207"/>
                  <a:pt x="400416" y="1012511"/>
                  <a:pt x="384227" y="1028700"/>
                </a:cubicBezTo>
                <a:cubicBezTo>
                  <a:pt x="368038" y="1044889"/>
                  <a:pt x="346127" y="1054100"/>
                  <a:pt x="327077" y="1066800"/>
                </a:cubicBezTo>
                <a:cubicBezTo>
                  <a:pt x="289615" y="1122994"/>
                  <a:pt x="286832" y="1135263"/>
                  <a:pt x="231827" y="1181100"/>
                </a:cubicBezTo>
                <a:cubicBezTo>
                  <a:pt x="214238" y="1195757"/>
                  <a:pt x="193727" y="1206500"/>
                  <a:pt x="174677" y="1219200"/>
                </a:cubicBezTo>
                <a:cubicBezTo>
                  <a:pt x="85326" y="1353227"/>
                  <a:pt x="188147" y="1183279"/>
                  <a:pt x="117527" y="1371600"/>
                </a:cubicBezTo>
                <a:cubicBezTo>
                  <a:pt x="109488" y="1393037"/>
                  <a:pt x="92127" y="1409700"/>
                  <a:pt x="79427" y="1428750"/>
                </a:cubicBezTo>
                <a:cubicBezTo>
                  <a:pt x="73323" y="1453165"/>
                  <a:pt x="54992" y="1534771"/>
                  <a:pt x="41327" y="1562100"/>
                </a:cubicBezTo>
                <a:cubicBezTo>
                  <a:pt x="31088" y="1582578"/>
                  <a:pt x="15927" y="1600200"/>
                  <a:pt x="3227" y="1619250"/>
                </a:cubicBezTo>
                <a:cubicBezTo>
                  <a:pt x="9577" y="1663700"/>
                  <a:pt x="0" y="1713615"/>
                  <a:pt x="22277" y="1752600"/>
                </a:cubicBezTo>
                <a:cubicBezTo>
                  <a:pt x="121249" y="1925801"/>
                  <a:pt x="116671" y="1861817"/>
                  <a:pt x="231827" y="1905000"/>
                </a:cubicBezTo>
                <a:cubicBezTo>
                  <a:pt x="410844" y="1972131"/>
                  <a:pt x="180847" y="1924931"/>
                  <a:pt x="441377" y="1962150"/>
                </a:cubicBezTo>
                <a:cubicBezTo>
                  <a:pt x="492177" y="1955800"/>
                  <a:pt x="543278" y="1951516"/>
                  <a:pt x="593777" y="1943100"/>
                </a:cubicBezTo>
                <a:cubicBezTo>
                  <a:pt x="619602" y="1938796"/>
                  <a:pt x="643795" y="1924050"/>
                  <a:pt x="669977" y="1924050"/>
                </a:cubicBezTo>
                <a:cubicBezTo>
                  <a:pt x="784453" y="1924050"/>
                  <a:pt x="898577" y="1936750"/>
                  <a:pt x="1012877" y="1943100"/>
                </a:cubicBezTo>
                <a:cubicBezTo>
                  <a:pt x="1141992" y="1986138"/>
                  <a:pt x="984479" y="1937420"/>
                  <a:pt x="1203377" y="1981200"/>
                </a:cubicBezTo>
                <a:cubicBezTo>
                  <a:pt x="1223068" y="1985138"/>
                  <a:pt x="1240648" y="1997410"/>
                  <a:pt x="1260527" y="2000250"/>
                </a:cubicBezTo>
                <a:cubicBezTo>
                  <a:pt x="1374375" y="2016514"/>
                  <a:pt x="1489243" y="2024648"/>
                  <a:pt x="1603427" y="2038350"/>
                </a:cubicBezTo>
                <a:cubicBezTo>
                  <a:pt x="1648008" y="2043700"/>
                  <a:pt x="1692748" y="2048594"/>
                  <a:pt x="1736777" y="2057400"/>
                </a:cubicBezTo>
                <a:cubicBezTo>
                  <a:pt x="1788124" y="2067669"/>
                  <a:pt x="1836839" y="2093864"/>
                  <a:pt x="1889177" y="2095500"/>
                </a:cubicBezTo>
                <a:lnTo>
                  <a:pt x="2498777" y="2114550"/>
                </a:lnTo>
                <a:cubicBezTo>
                  <a:pt x="2524177" y="2120900"/>
                  <a:pt x="2550912" y="2123287"/>
                  <a:pt x="2574977" y="2133600"/>
                </a:cubicBezTo>
                <a:cubicBezTo>
                  <a:pt x="2596021" y="2142619"/>
                  <a:pt x="2609296" y="2169988"/>
                  <a:pt x="2632127" y="2171700"/>
                </a:cubicBezTo>
                <a:cubicBezTo>
                  <a:pt x="2866505" y="2189278"/>
                  <a:pt x="3102027" y="2184400"/>
                  <a:pt x="3336977" y="2190750"/>
                </a:cubicBezTo>
                <a:cubicBezTo>
                  <a:pt x="3368727" y="2203450"/>
                  <a:pt x="3400978" y="2214962"/>
                  <a:pt x="3432227" y="2228850"/>
                </a:cubicBezTo>
                <a:cubicBezTo>
                  <a:pt x="3458177" y="2240384"/>
                  <a:pt x="3481486" y="2257970"/>
                  <a:pt x="3508427" y="2266950"/>
                </a:cubicBezTo>
                <a:cubicBezTo>
                  <a:pt x="3539144" y="2277189"/>
                  <a:pt x="3571927" y="2279650"/>
                  <a:pt x="3603677" y="2286000"/>
                </a:cubicBezTo>
                <a:cubicBezTo>
                  <a:pt x="3698927" y="2273300"/>
                  <a:pt x="3795031" y="2265880"/>
                  <a:pt x="3889427" y="2247900"/>
                </a:cubicBezTo>
                <a:cubicBezTo>
                  <a:pt x="3928879" y="2240385"/>
                  <a:pt x="4003727" y="2209800"/>
                  <a:pt x="4003727" y="2209800"/>
                </a:cubicBezTo>
                <a:lnTo>
                  <a:pt x="4041827" y="2152650"/>
                </a:lnTo>
              </a:path>
            </a:pathLst>
          </a:custGeom>
          <a:solidFill>
            <a:schemeClr val="accent1">
              <a:alpha val="27000"/>
            </a:schemeClr>
          </a:solidFill>
          <a:ln>
            <a:solidFill>
              <a:schemeClr val="accent1">
                <a:shade val="95000"/>
                <a:satMod val="105000"/>
                <a:alpha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Right Arrow 27"/>
          <p:cNvSpPr/>
          <p:nvPr/>
        </p:nvSpPr>
        <p:spPr>
          <a:xfrm>
            <a:off x="3581400" y="5181600"/>
            <a:ext cx="68580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9" name="Object 28"/>
          <p:cNvGraphicFramePr>
            <a:graphicFrameLocks noChangeAspect="1"/>
          </p:cNvGraphicFramePr>
          <p:nvPr/>
        </p:nvGraphicFramePr>
        <p:xfrm>
          <a:off x="4343400" y="5029200"/>
          <a:ext cx="4356100" cy="482600"/>
        </p:xfrm>
        <a:graphic>
          <a:graphicData uri="http://schemas.openxmlformats.org/presentationml/2006/ole">
            <p:oleObj spid="_x0000_s35852" name="Equation" r:id="rId12" imgW="4356000" imgH="482400" progId="Equation.3">
              <p:embed/>
            </p:oleObj>
          </a:graphicData>
        </a:graphic>
      </p:graphicFrame>
      <p:sp>
        <p:nvSpPr>
          <p:cNvPr id="33" name="TextBox 32"/>
          <p:cNvSpPr txBox="1"/>
          <p:nvPr/>
        </p:nvSpPr>
        <p:spPr>
          <a:xfrm>
            <a:off x="3810000" y="5638800"/>
            <a:ext cx="507896" cy="369332"/>
          </a:xfrm>
          <a:prstGeom prst="rect">
            <a:avLst/>
          </a:prstGeom>
          <a:noFill/>
        </p:spPr>
        <p:txBody>
          <a:bodyPr wrap="none" rtlCol="0">
            <a:spAutoFit/>
          </a:bodyPr>
          <a:lstStyle/>
          <a:p>
            <a:r>
              <a:rPr lang="en-US" dirty="0" smtClean="0"/>
              <a:t>Or, </a:t>
            </a:r>
            <a:endParaRPr lang="en-US" dirty="0"/>
          </a:p>
        </p:txBody>
      </p:sp>
      <p:graphicFrame>
        <p:nvGraphicFramePr>
          <p:cNvPr id="35853" name="Object 13"/>
          <p:cNvGraphicFramePr>
            <a:graphicFrameLocks noChangeAspect="1"/>
          </p:cNvGraphicFramePr>
          <p:nvPr/>
        </p:nvGraphicFramePr>
        <p:xfrm>
          <a:off x="4337050" y="5588000"/>
          <a:ext cx="1435100" cy="431800"/>
        </p:xfrm>
        <a:graphic>
          <a:graphicData uri="http://schemas.openxmlformats.org/presentationml/2006/ole">
            <p:oleObj spid="_x0000_s35853" name="Equation" r:id="rId13" imgW="1434960" imgH="431640" progId="Equation.3">
              <p:embed/>
            </p:oleObj>
          </a:graphicData>
        </a:graphic>
      </p:graphicFrame>
      <p:sp>
        <p:nvSpPr>
          <p:cNvPr id="35" name="TextBox 34"/>
          <p:cNvSpPr txBox="1"/>
          <p:nvPr/>
        </p:nvSpPr>
        <p:spPr>
          <a:xfrm>
            <a:off x="5943600" y="5638800"/>
            <a:ext cx="1022588" cy="369332"/>
          </a:xfrm>
          <a:prstGeom prst="rect">
            <a:avLst/>
          </a:prstGeom>
          <a:noFill/>
        </p:spPr>
        <p:txBody>
          <a:bodyPr wrap="none" rtlCol="0">
            <a:spAutoFit/>
          </a:bodyPr>
          <a:lstStyle/>
          <a:p>
            <a:r>
              <a:rPr lang="en-US" dirty="0" smtClean="0"/>
              <a:t>Similarly,</a:t>
            </a:r>
            <a:endParaRPr lang="en-US" dirty="0"/>
          </a:p>
        </p:txBody>
      </p:sp>
      <p:graphicFrame>
        <p:nvGraphicFramePr>
          <p:cNvPr id="35854" name="Object 14"/>
          <p:cNvGraphicFramePr>
            <a:graphicFrameLocks noChangeAspect="1"/>
          </p:cNvGraphicFramePr>
          <p:nvPr/>
        </p:nvGraphicFramePr>
        <p:xfrm>
          <a:off x="7105650" y="5588000"/>
          <a:ext cx="1384300" cy="431800"/>
        </p:xfrm>
        <a:graphic>
          <a:graphicData uri="http://schemas.openxmlformats.org/presentationml/2006/ole">
            <p:oleObj spid="_x0000_s35854" name="Equation" r:id="rId14" imgW="1384200" imgH="431640" progId="Equation.3">
              <p:embed/>
            </p:oleObj>
          </a:graphicData>
        </a:graphic>
      </p:graphicFrame>
      <p:sp>
        <p:nvSpPr>
          <p:cNvPr id="37" name="TextBox 36"/>
          <p:cNvSpPr txBox="1"/>
          <p:nvPr/>
        </p:nvSpPr>
        <p:spPr>
          <a:xfrm>
            <a:off x="38100" y="6153150"/>
            <a:ext cx="3921715" cy="369332"/>
          </a:xfrm>
          <a:prstGeom prst="rect">
            <a:avLst/>
          </a:prstGeom>
          <a:noFill/>
        </p:spPr>
        <p:txBody>
          <a:bodyPr wrap="none" rtlCol="0">
            <a:spAutoFit/>
          </a:bodyPr>
          <a:lstStyle/>
          <a:p>
            <a:r>
              <a:rPr lang="en-US" dirty="0" smtClean="0"/>
              <a:t>Therefore, for </a:t>
            </a:r>
            <a:r>
              <a:rPr lang="en-US" dirty="0" err="1" smtClean="0"/>
              <a:t>multicomponent</a:t>
            </a:r>
            <a:r>
              <a:rPr lang="en-US" dirty="0" smtClean="0"/>
              <a:t> system: </a:t>
            </a:r>
            <a:endParaRPr lang="en-US" dirty="0"/>
          </a:p>
        </p:txBody>
      </p:sp>
      <p:graphicFrame>
        <p:nvGraphicFramePr>
          <p:cNvPr id="35855" name="Object 15"/>
          <p:cNvGraphicFramePr>
            <a:graphicFrameLocks noChangeAspect="1"/>
          </p:cNvGraphicFramePr>
          <p:nvPr/>
        </p:nvGraphicFramePr>
        <p:xfrm>
          <a:off x="4114800" y="6096000"/>
          <a:ext cx="1778000" cy="508000"/>
        </p:xfrm>
        <a:graphic>
          <a:graphicData uri="http://schemas.openxmlformats.org/presentationml/2006/ole">
            <p:oleObj spid="_x0000_s35855" name="Equation" r:id="rId15" imgW="1777680" imgH="507960" progId="Equation.3">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800" dirty="0" smtClean="0"/>
              <a:t>General Inter-Relations of Partial Molar Quantities</a:t>
            </a:r>
            <a:endParaRPr lang="en-US" sz="2800" dirty="0"/>
          </a:p>
        </p:txBody>
      </p:sp>
      <p:graphicFrame>
        <p:nvGraphicFramePr>
          <p:cNvPr id="4" name="Object 3"/>
          <p:cNvGraphicFramePr>
            <a:graphicFrameLocks noChangeAspect="1"/>
          </p:cNvGraphicFramePr>
          <p:nvPr/>
        </p:nvGraphicFramePr>
        <p:xfrm>
          <a:off x="2286000" y="1066800"/>
          <a:ext cx="1600200" cy="373380"/>
        </p:xfrm>
        <a:graphic>
          <a:graphicData uri="http://schemas.openxmlformats.org/presentationml/2006/ole">
            <p:oleObj spid="_x0000_s36866" name="Equation" r:id="rId3" imgW="761760" imgH="177480" progId="Equation.3">
              <p:embed/>
            </p:oleObj>
          </a:graphicData>
        </a:graphic>
      </p:graphicFrame>
      <p:sp>
        <p:nvSpPr>
          <p:cNvPr id="5" name="TextBox 4"/>
          <p:cNvSpPr txBox="1"/>
          <p:nvPr/>
        </p:nvSpPr>
        <p:spPr>
          <a:xfrm>
            <a:off x="304800" y="1600200"/>
            <a:ext cx="2526204" cy="369332"/>
          </a:xfrm>
          <a:prstGeom prst="rect">
            <a:avLst/>
          </a:prstGeom>
          <a:noFill/>
        </p:spPr>
        <p:txBody>
          <a:bodyPr wrap="none" rtlCol="0">
            <a:spAutoFit/>
          </a:bodyPr>
          <a:lstStyle/>
          <a:p>
            <a:r>
              <a:rPr lang="en-US" dirty="0" smtClean="0"/>
              <a:t>Differentiating </a:t>
            </a:r>
            <a:r>
              <a:rPr lang="en-US" dirty="0" err="1" smtClean="0"/>
              <a:t>w.r.t</a:t>
            </a:r>
            <a:r>
              <a:rPr lang="en-US" dirty="0" smtClean="0"/>
              <a:t> . n</a:t>
            </a:r>
            <a:r>
              <a:rPr lang="en-US" baseline="-25000" dirty="0" smtClean="0"/>
              <a:t>1  </a:t>
            </a:r>
            <a:r>
              <a:rPr lang="en-US" dirty="0" smtClean="0"/>
              <a:t> :</a:t>
            </a:r>
            <a:endParaRPr lang="en-US" dirty="0"/>
          </a:p>
        </p:txBody>
      </p:sp>
      <p:graphicFrame>
        <p:nvGraphicFramePr>
          <p:cNvPr id="6" name="Object 5"/>
          <p:cNvGraphicFramePr>
            <a:graphicFrameLocks noChangeAspect="1"/>
          </p:cNvGraphicFramePr>
          <p:nvPr/>
        </p:nvGraphicFramePr>
        <p:xfrm>
          <a:off x="2895600" y="1600200"/>
          <a:ext cx="2717800" cy="508000"/>
        </p:xfrm>
        <a:graphic>
          <a:graphicData uri="http://schemas.openxmlformats.org/presentationml/2006/ole">
            <p:oleObj spid="_x0000_s36867" name="Equation" r:id="rId4" imgW="2717640" imgH="507960" progId="Equation.3">
              <p:embed/>
            </p:oleObj>
          </a:graphicData>
        </a:graphic>
      </p:graphicFrame>
      <p:sp>
        <p:nvSpPr>
          <p:cNvPr id="7" name="TextBox 6"/>
          <p:cNvSpPr txBox="1"/>
          <p:nvPr/>
        </p:nvSpPr>
        <p:spPr>
          <a:xfrm>
            <a:off x="2057400" y="2514600"/>
            <a:ext cx="507896" cy="369332"/>
          </a:xfrm>
          <a:prstGeom prst="rect">
            <a:avLst/>
          </a:prstGeom>
          <a:noFill/>
        </p:spPr>
        <p:txBody>
          <a:bodyPr wrap="none" rtlCol="0">
            <a:spAutoFit/>
          </a:bodyPr>
          <a:lstStyle/>
          <a:p>
            <a:r>
              <a:rPr lang="en-US" dirty="0" smtClean="0"/>
              <a:t>Or, </a:t>
            </a:r>
            <a:endParaRPr lang="en-US" dirty="0"/>
          </a:p>
        </p:txBody>
      </p:sp>
      <p:graphicFrame>
        <p:nvGraphicFramePr>
          <p:cNvPr id="8" name="Object 7"/>
          <p:cNvGraphicFramePr>
            <a:graphicFrameLocks noChangeAspect="1"/>
          </p:cNvGraphicFramePr>
          <p:nvPr/>
        </p:nvGraphicFramePr>
        <p:xfrm>
          <a:off x="2667000" y="2362200"/>
          <a:ext cx="1848184" cy="501650"/>
        </p:xfrm>
        <a:graphic>
          <a:graphicData uri="http://schemas.openxmlformats.org/presentationml/2006/ole">
            <p:oleObj spid="_x0000_s36868" name="Equation" r:id="rId5" imgW="888840" imgH="241200" progId="Equation.3">
              <p:embed/>
            </p:oleObj>
          </a:graphicData>
        </a:graphic>
      </p:graphicFrame>
      <p:sp>
        <p:nvSpPr>
          <p:cNvPr id="9" name="TextBox 8"/>
          <p:cNvSpPr txBox="1"/>
          <p:nvPr/>
        </p:nvSpPr>
        <p:spPr>
          <a:xfrm>
            <a:off x="304800" y="3276600"/>
            <a:ext cx="1045030" cy="369332"/>
          </a:xfrm>
          <a:prstGeom prst="rect">
            <a:avLst/>
          </a:prstGeom>
          <a:noFill/>
        </p:spPr>
        <p:txBody>
          <a:bodyPr wrap="none" rtlCol="0">
            <a:spAutoFit/>
          </a:bodyPr>
          <a:lstStyle/>
          <a:p>
            <a:r>
              <a:rPr lang="en-US" dirty="0" err="1" smtClean="0"/>
              <a:t>Similary</a:t>
            </a:r>
            <a:r>
              <a:rPr lang="en-US" dirty="0" smtClean="0"/>
              <a:t>: </a:t>
            </a:r>
            <a:endParaRPr lang="en-US" dirty="0"/>
          </a:p>
        </p:txBody>
      </p:sp>
      <p:graphicFrame>
        <p:nvGraphicFramePr>
          <p:cNvPr id="36869" name="Object 5"/>
          <p:cNvGraphicFramePr>
            <a:graphicFrameLocks noChangeAspect="1"/>
          </p:cNvGraphicFramePr>
          <p:nvPr/>
        </p:nvGraphicFramePr>
        <p:xfrm>
          <a:off x="1981200" y="3124200"/>
          <a:ext cx="1847850" cy="501650"/>
        </p:xfrm>
        <a:graphic>
          <a:graphicData uri="http://schemas.openxmlformats.org/presentationml/2006/ole">
            <p:oleObj spid="_x0000_s36869" name="Equation" r:id="rId6" imgW="888840" imgH="241200" progId="Equation.3">
              <p:embed/>
            </p:oleObj>
          </a:graphicData>
        </a:graphic>
      </p:graphicFrame>
      <p:sp>
        <p:nvSpPr>
          <p:cNvPr id="11" name="TextBox 10"/>
          <p:cNvSpPr txBox="1"/>
          <p:nvPr/>
        </p:nvSpPr>
        <p:spPr>
          <a:xfrm>
            <a:off x="457200" y="4038600"/>
            <a:ext cx="788999" cy="369332"/>
          </a:xfrm>
          <a:prstGeom prst="rect">
            <a:avLst/>
          </a:prstGeom>
          <a:noFill/>
        </p:spPr>
        <p:txBody>
          <a:bodyPr wrap="none" rtlCol="0">
            <a:spAutoFit/>
          </a:bodyPr>
          <a:lstStyle/>
          <a:p>
            <a:r>
              <a:rPr lang="en-US" dirty="0" smtClean="0"/>
              <a:t>Since, </a:t>
            </a:r>
            <a:endParaRPr lang="en-US" dirty="0"/>
          </a:p>
        </p:txBody>
      </p:sp>
      <p:graphicFrame>
        <p:nvGraphicFramePr>
          <p:cNvPr id="12" name="Object 11"/>
          <p:cNvGraphicFramePr>
            <a:graphicFrameLocks noChangeAspect="1"/>
          </p:cNvGraphicFramePr>
          <p:nvPr/>
        </p:nvGraphicFramePr>
        <p:xfrm>
          <a:off x="1600200" y="3962400"/>
          <a:ext cx="3087914" cy="469900"/>
        </p:xfrm>
        <a:graphic>
          <a:graphicData uri="http://schemas.openxmlformats.org/presentationml/2006/ole">
            <p:oleObj spid="_x0000_s36870" name="Equation" r:id="rId7" imgW="1168200" imgH="177480" progId="Equation.3">
              <p:embed/>
            </p:oleObj>
          </a:graphicData>
        </a:graphic>
      </p:graphicFrame>
      <p:graphicFrame>
        <p:nvGraphicFramePr>
          <p:cNvPr id="36871" name="Object 7"/>
          <p:cNvGraphicFramePr>
            <a:graphicFrameLocks noChangeAspect="1"/>
          </p:cNvGraphicFramePr>
          <p:nvPr/>
        </p:nvGraphicFramePr>
        <p:xfrm>
          <a:off x="2073275" y="4495800"/>
          <a:ext cx="3489325" cy="636588"/>
        </p:xfrm>
        <a:graphic>
          <a:graphicData uri="http://schemas.openxmlformats.org/presentationml/2006/ole">
            <p:oleObj spid="_x0000_s36871" name="Equation" r:id="rId8" imgW="1320480" imgH="241200" progId="Equation.3">
              <p:embed/>
            </p:oleObj>
          </a:graphicData>
        </a:graphic>
      </p:graphicFrame>
      <p:sp>
        <p:nvSpPr>
          <p:cNvPr id="14" name="TextBox 13"/>
          <p:cNvSpPr txBox="1"/>
          <p:nvPr/>
        </p:nvSpPr>
        <p:spPr>
          <a:xfrm>
            <a:off x="457200" y="4648200"/>
            <a:ext cx="1655390" cy="369332"/>
          </a:xfrm>
          <a:prstGeom prst="rect">
            <a:avLst/>
          </a:prstGeom>
          <a:noFill/>
        </p:spPr>
        <p:txBody>
          <a:bodyPr wrap="none" rtlCol="0">
            <a:spAutoFit/>
          </a:bodyPr>
          <a:lstStyle/>
          <a:p>
            <a:r>
              <a:rPr lang="en-US" dirty="0" smtClean="0"/>
              <a:t>Differentiating :</a:t>
            </a:r>
            <a:endParaRPr lang="en-US" dirty="0"/>
          </a:p>
        </p:txBody>
      </p:sp>
      <p:sp>
        <p:nvSpPr>
          <p:cNvPr id="15" name="Right Arrow 14"/>
          <p:cNvSpPr/>
          <p:nvPr/>
        </p:nvSpPr>
        <p:spPr>
          <a:xfrm>
            <a:off x="152400" y="5410200"/>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762000" y="5334000"/>
            <a:ext cx="7315200" cy="923330"/>
          </a:xfrm>
          <a:prstGeom prst="rect">
            <a:avLst/>
          </a:prstGeom>
          <a:noFill/>
        </p:spPr>
        <p:txBody>
          <a:bodyPr wrap="square" rtlCol="0">
            <a:spAutoFit/>
          </a:bodyPr>
          <a:lstStyle/>
          <a:p>
            <a:r>
              <a:rPr lang="en-US" dirty="0" smtClean="0"/>
              <a:t>Every relation developed for a substance of fixed composition in terms of molar quantities is also valid for each component of a solution in terms of partial molar quantities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Autofit/>
          </a:bodyPr>
          <a:lstStyle/>
          <a:p>
            <a:r>
              <a:rPr lang="en-US" sz="3200" dirty="0" smtClean="0"/>
              <a:t>Integration of the Gibbs-</a:t>
            </a:r>
            <a:r>
              <a:rPr lang="en-US" sz="3200" dirty="0" err="1" smtClean="0"/>
              <a:t>Duhem</a:t>
            </a:r>
            <a:r>
              <a:rPr lang="en-US" sz="3200" dirty="0" smtClean="0"/>
              <a:t> Equation</a:t>
            </a:r>
            <a:endParaRPr lang="en-US" sz="3200" dirty="0"/>
          </a:p>
        </p:txBody>
      </p:sp>
      <p:sp>
        <p:nvSpPr>
          <p:cNvPr id="4" name="TextBox 3"/>
          <p:cNvSpPr txBox="1"/>
          <p:nvPr/>
        </p:nvSpPr>
        <p:spPr>
          <a:xfrm>
            <a:off x="0" y="1504950"/>
            <a:ext cx="3016403" cy="369332"/>
          </a:xfrm>
          <a:prstGeom prst="rect">
            <a:avLst/>
          </a:prstGeom>
          <a:noFill/>
        </p:spPr>
        <p:txBody>
          <a:bodyPr wrap="none" rtlCol="0">
            <a:spAutoFit/>
          </a:bodyPr>
          <a:lstStyle/>
          <a:p>
            <a:r>
              <a:rPr lang="en-US" dirty="0" smtClean="0"/>
              <a:t>From Gibbs-</a:t>
            </a:r>
            <a:r>
              <a:rPr lang="en-US" dirty="0" err="1" smtClean="0"/>
              <a:t>Duhem</a:t>
            </a:r>
            <a:r>
              <a:rPr lang="en-US" dirty="0" smtClean="0"/>
              <a:t> Equation: </a:t>
            </a:r>
            <a:endParaRPr lang="en-US" dirty="0"/>
          </a:p>
        </p:txBody>
      </p:sp>
      <p:graphicFrame>
        <p:nvGraphicFramePr>
          <p:cNvPr id="5" name="Object 4"/>
          <p:cNvGraphicFramePr>
            <a:graphicFrameLocks noChangeAspect="1"/>
          </p:cNvGraphicFramePr>
          <p:nvPr/>
        </p:nvGraphicFramePr>
        <p:xfrm>
          <a:off x="3048000" y="1428750"/>
          <a:ext cx="2273300" cy="395288"/>
        </p:xfrm>
        <a:graphic>
          <a:graphicData uri="http://schemas.openxmlformats.org/presentationml/2006/ole">
            <p:oleObj spid="_x0000_s37890" name="Equation" r:id="rId3" imgW="1384200" imgH="241200" progId="Equation.3">
              <p:embed/>
            </p:oleObj>
          </a:graphicData>
        </a:graphic>
      </p:graphicFrame>
      <p:graphicFrame>
        <p:nvGraphicFramePr>
          <p:cNvPr id="6" name="Object 5"/>
          <p:cNvGraphicFramePr>
            <a:graphicFrameLocks noChangeAspect="1"/>
          </p:cNvGraphicFramePr>
          <p:nvPr/>
        </p:nvGraphicFramePr>
        <p:xfrm>
          <a:off x="6629400" y="1352550"/>
          <a:ext cx="2257425" cy="457200"/>
        </p:xfrm>
        <a:graphic>
          <a:graphicData uri="http://schemas.openxmlformats.org/presentationml/2006/ole">
            <p:oleObj spid="_x0000_s37891" name="Equation" r:id="rId4" imgW="1002960" imgH="203040" progId="Equation.3">
              <p:embed/>
            </p:oleObj>
          </a:graphicData>
        </a:graphic>
      </p:graphicFrame>
      <p:sp>
        <p:nvSpPr>
          <p:cNvPr id="7" name="TextBox 6"/>
          <p:cNvSpPr txBox="1"/>
          <p:nvPr/>
        </p:nvSpPr>
        <p:spPr>
          <a:xfrm>
            <a:off x="5992801" y="1440418"/>
            <a:ext cx="788999" cy="369332"/>
          </a:xfrm>
          <a:prstGeom prst="rect">
            <a:avLst/>
          </a:prstGeom>
          <a:noFill/>
        </p:spPr>
        <p:txBody>
          <a:bodyPr wrap="none" rtlCol="0">
            <a:spAutoFit/>
          </a:bodyPr>
          <a:lstStyle/>
          <a:p>
            <a:r>
              <a:rPr lang="en-US" dirty="0" smtClean="0"/>
              <a:t>Since, </a:t>
            </a:r>
            <a:endParaRPr lang="en-US" dirty="0"/>
          </a:p>
        </p:txBody>
      </p:sp>
      <p:graphicFrame>
        <p:nvGraphicFramePr>
          <p:cNvPr id="37892" name="Object 4"/>
          <p:cNvGraphicFramePr>
            <a:graphicFrameLocks noChangeAspect="1"/>
          </p:cNvGraphicFramePr>
          <p:nvPr/>
        </p:nvGraphicFramePr>
        <p:xfrm>
          <a:off x="6629400" y="2038350"/>
          <a:ext cx="2514600" cy="542925"/>
        </p:xfrm>
        <a:graphic>
          <a:graphicData uri="http://schemas.openxmlformats.org/presentationml/2006/ole">
            <p:oleObj spid="_x0000_s37892" name="Equation" r:id="rId5" imgW="1117440" imgH="241200" progId="Equation.3">
              <p:embed/>
            </p:oleObj>
          </a:graphicData>
        </a:graphic>
      </p:graphicFrame>
      <p:graphicFrame>
        <p:nvGraphicFramePr>
          <p:cNvPr id="37893" name="Object 5"/>
          <p:cNvGraphicFramePr>
            <a:graphicFrameLocks noChangeAspect="1"/>
          </p:cNvGraphicFramePr>
          <p:nvPr/>
        </p:nvGraphicFramePr>
        <p:xfrm>
          <a:off x="6586538" y="2876550"/>
          <a:ext cx="2600325" cy="542925"/>
        </p:xfrm>
        <a:graphic>
          <a:graphicData uri="http://schemas.openxmlformats.org/presentationml/2006/ole">
            <p:oleObj spid="_x0000_s37893" name="Equation" r:id="rId6" imgW="1155600" imgH="241200" progId="Equation.3">
              <p:embed/>
            </p:oleObj>
          </a:graphicData>
        </a:graphic>
      </p:graphicFrame>
      <p:sp>
        <p:nvSpPr>
          <p:cNvPr id="10" name="TextBox 9"/>
          <p:cNvSpPr txBox="1"/>
          <p:nvPr/>
        </p:nvSpPr>
        <p:spPr>
          <a:xfrm>
            <a:off x="5410200" y="2152650"/>
            <a:ext cx="1524000" cy="369332"/>
          </a:xfrm>
          <a:prstGeom prst="rect">
            <a:avLst/>
          </a:prstGeom>
          <a:noFill/>
        </p:spPr>
        <p:txBody>
          <a:bodyPr wrap="square" rtlCol="0">
            <a:spAutoFit/>
          </a:bodyPr>
          <a:lstStyle/>
          <a:p>
            <a:r>
              <a:rPr lang="en-US" dirty="0" smtClean="0"/>
              <a:t>Therefore,</a:t>
            </a:r>
            <a:endParaRPr lang="en-US" dirty="0"/>
          </a:p>
        </p:txBody>
      </p:sp>
      <p:sp>
        <p:nvSpPr>
          <p:cNvPr id="12" name="TextBox 11"/>
          <p:cNvSpPr txBox="1"/>
          <p:nvPr/>
        </p:nvSpPr>
        <p:spPr>
          <a:xfrm>
            <a:off x="6019800" y="3009900"/>
            <a:ext cx="685800" cy="381000"/>
          </a:xfrm>
          <a:prstGeom prst="rect">
            <a:avLst/>
          </a:prstGeom>
          <a:noFill/>
        </p:spPr>
        <p:txBody>
          <a:bodyPr wrap="square" rtlCol="0">
            <a:spAutoFit/>
          </a:bodyPr>
          <a:lstStyle/>
          <a:p>
            <a:r>
              <a:rPr lang="en-US" dirty="0" smtClean="0"/>
              <a:t>Or,</a:t>
            </a:r>
            <a:endParaRPr lang="en-US" dirty="0"/>
          </a:p>
        </p:txBody>
      </p:sp>
      <p:cxnSp>
        <p:nvCxnSpPr>
          <p:cNvPr id="14" name="Straight Arrow Connector 13"/>
          <p:cNvCxnSpPr/>
          <p:nvPr/>
        </p:nvCxnSpPr>
        <p:spPr>
          <a:xfrm flipH="1" flipV="1">
            <a:off x="4800600" y="1809750"/>
            <a:ext cx="1828800" cy="1219200"/>
          </a:xfrm>
          <a:prstGeom prst="straightConnector1">
            <a:avLst/>
          </a:prstGeom>
          <a:ln>
            <a:prstDash val="sysDash"/>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3810000" y="1885950"/>
            <a:ext cx="28956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37895" name="Object 7"/>
          <p:cNvGraphicFramePr>
            <a:graphicFrameLocks noChangeAspect="1"/>
          </p:cNvGraphicFramePr>
          <p:nvPr/>
        </p:nvGraphicFramePr>
        <p:xfrm>
          <a:off x="685800" y="2114550"/>
          <a:ext cx="3867665" cy="457200"/>
        </p:xfrm>
        <a:graphic>
          <a:graphicData uri="http://schemas.openxmlformats.org/presentationml/2006/ole">
            <p:oleObj spid="_x0000_s37895" name="Equation" r:id="rId7" imgW="1815840" imgH="215640" progId="Equation.3">
              <p:embed/>
            </p:oleObj>
          </a:graphicData>
        </a:graphic>
      </p:graphicFrame>
      <p:cxnSp>
        <p:nvCxnSpPr>
          <p:cNvPr id="24" name="Straight Arrow Connector 23"/>
          <p:cNvCxnSpPr/>
          <p:nvPr/>
        </p:nvCxnSpPr>
        <p:spPr>
          <a:xfrm flipH="1">
            <a:off x="3200400" y="1885950"/>
            <a:ext cx="2286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37896" name="Object 8"/>
          <p:cNvGraphicFramePr>
            <a:graphicFrameLocks noChangeAspect="1"/>
          </p:cNvGraphicFramePr>
          <p:nvPr/>
        </p:nvGraphicFramePr>
        <p:xfrm>
          <a:off x="914400" y="2724150"/>
          <a:ext cx="2921000" cy="862901"/>
        </p:xfrm>
        <a:graphic>
          <a:graphicData uri="http://schemas.openxmlformats.org/presentationml/2006/ole">
            <p:oleObj spid="_x0000_s37896" name="Equation" r:id="rId8" imgW="1625400" imgH="482400" progId="Equation.3">
              <p:embed/>
            </p:oleObj>
          </a:graphicData>
        </a:graphic>
      </p:graphicFrame>
      <p:sp>
        <p:nvSpPr>
          <p:cNvPr id="26" name="TextBox 25"/>
          <p:cNvSpPr txBox="1"/>
          <p:nvPr/>
        </p:nvSpPr>
        <p:spPr>
          <a:xfrm>
            <a:off x="533400" y="3714750"/>
            <a:ext cx="3236014" cy="369332"/>
          </a:xfrm>
          <a:prstGeom prst="rect">
            <a:avLst/>
          </a:prstGeom>
          <a:noFill/>
        </p:spPr>
        <p:txBody>
          <a:bodyPr wrap="none" rtlCol="0">
            <a:spAutoFit/>
          </a:bodyPr>
          <a:lstStyle/>
          <a:p>
            <a:r>
              <a:rPr lang="en-US" dirty="0" smtClean="0"/>
              <a:t>On Integrating from X</a:t>
            </a:r>
            <a:r>
              <a:rPr lang="en-US" baseline="-25000" dirty="0" smtClean="0"/>
              <a:t>1</a:t>
            </a:r>
            <a:r>
              <a:rPr lang="en-US" dirty="0" smtClean="0"/>
              <a:t> = 1 </a:t>
            </a:r>
            <a:r>
              <a:rPr lang="en-US" dirty="0" smtClean="0">
                <a:sym typeface="Wingdings" pitchFamily="2" charset="2"/>
              </a:rPr>
              <a:t> X</a:t>
            </a:r>
            <a:r>
              <a:rPr lang="en-US" baseline="-25000" dirty="0" smtClean="0">
                <a:sym typeface="Wingdings" pitchFamily="2" charset="2"/>
              </a:rPr>
              <a:t>1</a:t>
            </a:r>
            <a:endParaRPr lang="en-US" baseline="-25000" dirty="0"/>
          </a:p>
        </p:txBody>
      </p:sp>
      <p:graphicFrame>
        <p:nvGraphicFramePr>
          <p:cNvPr id="27" name="Object 26"/>
          <p:cNvGraphicFramePr>
            <a:graphicFrameLocks noChangeAspect="1"/>
          </p:cNvGraphicFramePr>
          <p:nvPr/>
        </p:nvGraphicFramePr>
        <p:xfrm>
          <a:off x="1143000" y="4095750"/>
          <a:ext cx="2691912" cy="628650"/>
        </p:xfrm>
        <a:graphic>
          <a:graphicData uri="http://schemas.openxmlformats.org/presentationml/2006/ole">
            <p:oleObj spid="_x0000_s37897" name="Equation" r:id="rId9" imgW="2120760" imgH="495000" progId="Equation.3">
              <p:embed/>
            </p:oleObj>
          </a:graphicData>
        </a:graphic>
      </p:graphicFrame>
      <p:graphicFrame>
        <p:nvGraphicFramePr>
          <p:cNvPr id="37898" name="Object 10"/>
          <p:cNvGraphicFramePr>
            <a:graphicFrameLocks noChangeAspect="1"/>
          </p:cNvGraphicFramePr>
          <p:nvPr/>
        </p:nvGraphicFramePr>
        <p:xfrm>
          <a:off x="1219200" y="5010150"/>
          <a:ext cx="2209800" cy="628650"/>
        </p:xfrm>
        <a:graphic>
          <a:graphicData uri="http://schemas.openxmlformats.org/presentationml/2006/ole">
            <p:oleObj spid="_x0000_s37898" name="Equation" r:id="rId10" imgW="1739880" imgH="495000" progId="Equation.3">
              <p:embed/>
            </p:oleObj>
          </a:graphicData>
        </a:graphic>
      </p:graphicFrame>
      <p:sp>
        <p:nvSpPr>
          <p:cNvPr id="29" name="TextBox 28"/>
          <p:cNvSpPr txBox="1"/>
          <p:nvPr/>
        </p:nvSpPr>
        <p:spPr>
          <a:xfrm>
            <a:off x="609600" y="5162550"/>
            <a:ext cx="507896" cy="369332"/>
          </a:xfrm>
          <a:prstGeom prst="rect">
            <a:avLst/>
          </a:prstGeom>
          <a:noFill/>
        </p:spPr>
        <p:txBody>
          <a:bodyPr wrap="none" rtlCol="0">
            <a:spAutoFit/>
          </a:bodyPr>
          <a:lstStyle/>
          <a:p>
            <a:r>
              <a:rPr lang="en-US" dirty="0" smtClean="0"/>
              <a:t>Or, </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563562"/>
          </a:xfrm>
        </p:spPr>
        <p:txBody>
          <a:bodyPr>
            <a:noAutofit/>
          </a:bodyPr>
          <a:lstStyle/>
          <a:p>
            <a:r>
              <a:rPr lang="en-US" sz="3200" dirty="0" smtClean="0"/>
              <a:t>Integration of the Gibbs-</a:t>
            </a:r>
            <a:r>
              <a:rPr lang="en-US" sz="3200" dirty="0" err="1" smtClean="0"/>
              <a:t>Duhem</a:t>
            </a:r>
            <a:r>
              <a:rPr lang="en-US" sz="3200" dirty="0" smtClean="0"/>
              <a:t> Equation – Contd.</a:t>
            </a:r>
            <a:endParaRPr lang="en-US" sz="3200" dirty="0"/>
          </a:p>
        </p:txBody>
      </p:sp>
      <p:sp>
        <p:nvSpPr>
          <p:cNvPr id="4" name="TextBox 3"/>
          <p:cNvSpPr txBox="1"/>
          <p:nvPr/>
        </p:nvSpPr>
        <p:spPr>
          <a:xfrm>
            <a:off x="228600" y="990600"/>
            <a:ext cx="1972848" cy="369332"/>
          </a:xfrm>
          <a:prstGeom prst="rect">
            <a:avLst/>
          </a:prstGeom>
          <a:noFill/>
        </p:spPr>
        <p:txBody>
          <a:bodyPr wrap="none" rtlCol="0">
            <a:spAutoFit/>
          </a:bodyPr>
          <a:lstStyle/>
          <a:p>
            <a:r>
              <a:rPr lang="en-US" dirty="0" smtClean="0"/>
              <a:t>For Binary System: </a:t>
            </a:r>
            <a:endParaRPr lang="en-US" dirty="0"/>
          </a:p>
        </p:txBody>
      </p:sp>
      <p:graphicFrame>
        <p:nvGraphicFramePr>
          <p:cNvPr id="5" name="Object 4"/>
          <p:cNvGraphicFramePr>
            <a:graphicFrameLocks noChangeAspect="1"/>
          </p:cNvGraphicFramePr>
          <p:nvPr/>
        </p:nvGraphicFramePr>
        <p:xfrm>
          <a:off x="2514600" y="914400"/>
          <a:ext cx="1754468" cy="488950"/>
        </p:xfrm>
        <a:graphic>
          <a:graphicData uri="http://schemas.openxmlformats.org/presentationml/2006/ole">
            <p:oleObj spid="_x0000_s38914" name="Equation" r:id="rId3" imgW="774360" imgH="215640" progId="Equation.3">
              <p:embed/>
            </p:oleObj>
          </a:graphicData>
        </a:graphic>
      </p:graphicFrame>
      <p:sp>
        <p:nvSpPr>
          <p:cNvPr id="6" name="TextBox 5"/>
          <p:cNvSpPr txBox="1"/>
          <p:nvPr/>
        </p:nvSpPr>
        <p:spPr>
          <a:xfrm>
            <a:off x="457200" y="1752600"/>
            <a:ext cx="1935273" cy="369332"/>
          </a:xfrm>
          <a:prstGeom prst="rect">
            <a:avLst/>
          </a:prstGeom>
          <a:noFill/>
        </p:spPr>
        <p:txBody>
          <a:bodyPr wrap="none" rtlCol="0">
            <a:spAutoFit/>
          </a:bodyPr>
          <a:lstStyle/>
          <a:p>
            <a:r>
              <a:rPr lang="en-US" dirty="0" smtClean="0"/>
              <a:t>By Differentiating: </a:t>
            </a:r>
            <a:endParaRPr lang="en-US" dirty="0"/>
          </a:p>
        </p:txBody>
      </p:sp>
      <p:graphicFrame>
        <p:nvGraphicFramePr>
          <p:cNvPr id="7" name="Object 6"/>
          <p:cNvGraphicFramePr>
            <a:graphicFrameLocks noChangeAspect="1"/>
          </p:cNvGraphicFramePr>
          <p:nvPr/>
        </p:nvGraphicFramePr>
        <p:xfrm>
          <a:off x="2438400" y="1676400"/>
          <a:ext cx="1772397" cy="412750"/>
        </p:xfrm>
        <a:graphic>
          <a:graphicData uri="http://schemas.openxmlformats.org/presentationml/2006/ole">
            <p:oleObj spid="_x0000_s38915" name="Equation" r:id="rId4" imgW="927000" imgH="215640" progId="Equation.3">
              <p:embed/>
            </p:oleObj>
          </a:graphicData>
        </a:graphic>
      </p:graphicFrame>
      <p:sp>
        <p:nvSpPr>
          <p:cNvPr id="9" name="TextBox 8"/>
          <p:cNvSpPr txBox="1"/>
          <p:nvPr/>
        </p:nvSpPr>
        <p:spPr>
          <a:xfrm>
            <a:off x="990600" y="2514600"/>
            <a:ext cx="507896" cy="369332"/>
          </a:xfrm>
          <a:prstGeom prst="rect">
            <a:avLst/>
          </a:prstGeom>
          <a:noFill/>
        </p:spPr>
        <p:txBody>
          <a:bodyPr wrap="none" rtlCol="0">
            <a:spAutoFit/>
          </a:bodyPr>
          <a:lstStyle/>
          <a:p>
            <a:r>
              <a:rPr lang="en-US" dirty="0" smtClean="0"/>
              <a:t>Or, </a:t>
            </a:r>
            <a:endParaRPr lang="en-US" dirty="0"/>
          </a:p>
        </p:txBody>
      </p:sp>
      <p:graphicFrame>
        <p:nvGraphicFramePr>
          <p:cNvPr id="10" name="Object 9"/>
          <p:cNvGraphicFramePr>
            <a:graphicFrameLocks noChangeAspect="1"/>
          </p:cNvGraphicFramePr>
          <p:nvPr/>
        </p:nvGraphicFramePr>
        <p:xfrm>
          <a:off x="1600200" y="2286000"/>
          <a:ext cx="1971842" cy="635000"/>
        </p:xfrm>
        <a:graphic>
          <a:graphicData uri="http://schemas.openxmlformats.org/presentationml/2006/ole">
            <p:oleObj spid="_x0000_s38916" name="Equation" r:id="rId5" imgW="1498320" imgH="482400" progId="Equation.3">
              <p:embed/>
            </p:oleObj>
          </a:graphicData>
        </a:graphic>
      </p:graphicFrame>
      <p:sp>
        <p:nvSpPr>
          <p:cNvPr id="11" name="TextBox 10"/>
          <p:cNvSpPr txBox="1"/>
          <p:nvPr/>
        </p:nvSpPr>
        <p:spPr>
          <a:xfrm>
            <a:off x="990600" y="3352800"/>
            <a:ext cx="507896" cy="369332"/>
          </a:xfrm>
          <a:prstGeom prst="rect">
            <a:avLst/>
          </a:prstGeom>
          <a:noFill/>
        </p:spPr>
        <p:txBody>
          <a:bodyPr wrap="none" rtlCol="0">
            <a:spAutoFit/>
          </a:bodyPr>
          <a:lstStyle/>
          <a:p>
            <a:r>
              <a:rPr lang="en-US" dirty="0" smtClean="0"/>
              <a:t>Or, </a:t>
            </a:r>
            <a:endParaRPr lang="en-US" dirty="0"/>
          </a:p>
        </p:txBody>
      </p:sp>
      <p:graphicFrame>
        <p:nvGraphicFramePr>
          <p:cNvPr id="12" name="Object 11"/>
          <p:cNvGraphicFramePr>
            <a:graphicFrameLocks noChangeAspect="1"/>
          </p:cNvGraphicFramePr>
          <p:nvPr/>
        </p:nvGraphicFramePr>
        <p:xfrm>
          <a:off x="1371600" y="3295650"/>
          <a:ext cx="3669926" cy="476250"/>
        </p:xfrm>
        <a:graphic>
          <a:graphicData uri="http://schemas.openxmlformats.org/presentationml/2006/ole">
            <p:oleObj spid="_x0000_s38917" name="Equation" r:id="rId6" imgW="1663560" imgH="215640" progId="Equation.3">
              <p:embed/>
            </p:oleObj>
          </a:graphicData>
        </a:graphic>
      </p:graphicFrame>
      <p:sp>
        <p:nvSpPr>
          <p:cNvPr id="13" name="TextBox 12"/>
          <p:cNvSpPr txBox="1"/>
          <p:nvPr/>
        </p:nvSpPr>
        <p:spPr>
          <a:xfrm>
            <a:off x="5715000" y="2209800"/>
            <a:ext cx="788999" cy="369332"/>
          </a:xfrm>
          <a:prstGeom prst="rect">
            <a:avLst/>
          </a:prstGeom>
          <a:noFill/>
        </p:spPr>
        <p:txBody>
          <a:bodyPr wrap="none" rtlCol="0">
            <a:spAutoFit/>
          </a:bodyPr>
          <a:lstStyle/>
          <a:p>
            <a:r>
              <a:rPr lang="en-US" dirty="0" smtClean="0"/>
              <a:t>Since, </a:t>
            </a:r>
            <a:endParaRPr lang="en-US" dirty="0"/>
          </a:p>
        </p:txBody>
      </p:sp>
      <p:graphicFrame>
        <p:nvGraphicFramePr>
          <p:cNvPr id="38918" name="Object 6"/>
          <p:cNvGraphicFramePr>
            <a:graphicFrameLocks noChangeAspect="1"/>
          </p:cNvGraphicFramePr>
          <p:nvPr/>
        </p:nvGraphicFramePr>
        <p:xfrm>
          <a:off x="5638800" y="2514600"/>
          <a:ext cx="2921000" cy="863600"/>
        </p:xfrm>
        <a:graphic>
          <a:graphicData uri="http://schemas.openxmlformats.org/presentationml/2006/ole">
            <p:oleObj spid="_x0000_s38918" name="Equation" r:id="rId7" imgW="1625400" imgH="482400" progId="Equation.3">
              <p:embed/>
            </p:oleObj>
          </a:graphicData>
        </a:graphic>
      </p:graphicFrame>
      <p:sp>
        <p:nvSpPr>
          <p:cNvPr id="20" name="TextBox 19"/>
          <p:cNvSpPr txBox="1"/>
          <p:nvPr/>
        </p:nvSpPr>
        <p:spPr>
          <a:xfrm>
            <a:off x="5105400" y="3352800"/>
            <a:ext cx="654346" cy="369332"/>
          </a:xfrm>
          <a:prstGeom prst="rect">
            <a:avLst/>
          </a:prstGeom>
          <a:noFill/>
        </p:spPr>
        <p:txBody>
          <a:bodyPr wrap="none" rtlCol="0">
            <a:spAutoFit/>
          </a:bodyPr>
          <a:lstStyle/>
          <a:p>
            <a:r>
              <a:rPr lang="en-US" dirty="0" smtClean="0"/>
              <a:t>---(1)</a:t>
            </a:r>
            <a:endParaRPr lang="en-US" dirty="0"/>
          </a:p>
        </p:txBody>
      </p:sp>
      <p:sp>
        <p:nvSpPr>
          <p:cNvPr id="21" name="TextBox 20"/>
          <p:cNvSpPr txBox="1"/>
          <p:nvPr/>
        </p:nvSpPr>
        <p:spPr>
          <a:xfrm>
            <a:off x="8489654" y="2743200"/>
            <a:ext cx="654346" cy="369332"/>
          </a:xfrm>
          <a:prstGeom prst="rect">
            <a:avLst/>
          </a:prstGeom>
          <a:noFill/>
        </p:spPr>
        <p:txBody>
          <a:bodyPr wrap="none" rtlCol="0">
            <a:spAutoFit/>
          </a:bodyPr>
          <a:lstStyle/>
          <a:p>
            <a:r>
              <a:rPr lang="en-US" dirty="0" smtClean="0"/>
              <a:t>---(2)</a:t>
            </a:r>
            <a:endParaRPr lang="en-US" dirty="0"/>
          </a:p>
        </p:txBody>
      </p:sp>
      <p:sp>
        <p:nvSpPr>
          <p:cNvPr id="22" name="Freeform 21"/>
          <p:cNvSpPr/>
          <p:nvPr/>
        </p:nvSpPr>
        <p:spPr>
          <a:xfrm>
            <a:off x="5290266" y="1276350"/>
            <a:ext cx="3834684" cy="2554240"/>
          </a:xfrm>
          <a:custGeom>
            <a:avLst/>
            <a:gdLst>
              <a:gd name="connsiteX0" fmla="*/ 3834684 w 3834684"/>
              <a:gd name="connsiteY0" fmla="*/ 0 h 2554240"/>
              <a:gd name="connsiteX1" fmla="*/ 2977434 w 3834684"/>
              <a:gd name="connsiteY1" fmla="*/ 38100 h 2554240"/>
              <a:gd name="connsiteX2" fmla="*/ 2882184 w 3834684"/>
              <a:gd name="connsiteY2" fmla="*/ 57150 h 2554240"/>
              <a:gd name="connsiteX3" fmla="*/ 2634534 w 3834684"/>
              <a:gd name="connsiteY3" fmla="*/ 76200 h 2554240"/>
              <a:gd name="connsiteX4" fmla="*/ 2444034 w 3834684"/>
              <a:gd name="connsiteY4" fmla="*/ 133350 h 2554240"/>
              <a:gd name="connsiteX5" fmla="*/ 2291634 w 3834684"/>
              <a:gd name="connsiteY5" fmla="*/ 190500 h 2554240"/>
              <a:gd name="connsiteX6" fmla="*/ 2234484 w 3834684"/>
              <a:gd name="connsiteY6" fmla="*/ 209550 h 2554240"/>
              <a:gd name="connsiteX7" fmla="*/ 2082084 w 3834684"/>
              <a:gd name="connsiteY7" fmla="*/ 228600 h 2554240"/>
              <a:gd name="connsiteX8" fmla="*/ 1986834 w 3834684"/>
              <a:gd name="connsiteY8" fmla="*/ 247650 h 2554240"/>
              <a:gd name="connsiteX9" fmla="*/ 1662984 w 3834684"/>
              <a:gd name="connsiteY9" fmla="*/ 304800 h 2554240"/>
              <a:gd name="connsiteX10" fmla="*/ 1586784 w 3834684"/>
              <a:gd name="connsiteY10" fmla="*/ 323850 h 2554240"/>
              <a:gd name="connsiteX11" fmla="*/ 1472484 w 3834684"/>
              <a:gd name="connsiteY11" fmla="*/ 342900 h 2554240"/>
              <a:gd name="connsiteX12" fmla="*/ 1396284 w 3834684"/>
              <a:gd name="connsiteY12" fmla="*/ 361950 h 2554240"/>
              <a:gd name="connsiteX13" fmla="*/ 805734 w 3834684"/>
              <a:gd name="connsiteY13" fmla="*/ 381000 h 2554240"/>
              <a:gd name="connsiteX14" fmla="*/ 672384 w 3834684"/>
              <a:gd name="connsiteY14" fmla="*/ 438150 h 2554240"/>
              <a:gd name="connsiteX15" fmla="*/ 500934 w 3834684"/>
              <a:gd name="connsiteY15" fmla="*/ 514350 h 2554240"/>
              <a:gd name="connsiteX16" fmla="*/ 348534 w 3834684"/>
              <a:gd name="connsiteY16" fmla="*/ 628650 h 2554240"/>
              <a:gd name="connsiteX17" fmla="*/ 272334 w 3834684"/>
              <a:gd name="connsiteY17" fmla="*/ 762000 h 2554240"/>
              <a:gd name="connsiteX18" fmla="*/ 234234 w 3834684"/>
              <a:gd name="connsiteY18" fmla="*/ 895350 h 2554240"/>
              <a:gd name="connsiteX19" fmla="*/ 158034 w 3834684"/>
              <a:gd name="connsiteY19" fmla="*/ 1009650 h 2554240"/>
              <a:gd name="connsiteX20" fmla="*/ 43734 w 3834684"/>
              <a:gd name="connsiteY20" fmla="*/ 1104900 h 2554240"/>
              <a:gd name="connsiteX21" fmla="*/ 43734 w 3834684"/>
              <a:gd name="connsiteY21" fmla="*/ 1428750 h 2554240"/>
              <a:gd name="connsiteX22" fmla="*/ 138984 w 3834684"/>
              <a:gd name="connsiteY22" fmla="*/ 1562100 h 2554240"/>
              <a:gd name="connsiteX23" fmla="*/ 215184 w 3834684"/>
              <a:gd name="connsiteY23" fmla="*/ 1733550 h 2554240"/>
              <a:gd name="connsiteX24" fmla="*/ 272334 w 3834684"/>
              <a:gd name="connsiteY24" fmla="*/ 1790700 h 2554240"/>
              <a:gd name="connsiteX25" fmla="*/ 367584 w 3834684"/>
              <a:gd name="connsiteY25" fmla="*/ 1866900 h 2554240"/>
              <a:gd name="connsiteX26" fmla="*/ 405684 w 3834684"/>
              <a:gd name="connsiteY26" fmla="*/ 1924050 h 2554240"/>
              <a:gd name="connsiteX27" fmla="*/ 462834 w 3834684"/>
              <a:gd name="connsiteY27" fmla="*/ 1962150 h 2554240"/>
              <a:gd name="connsiteX28" fmla="*/ 519984 w 3834684"/>
              <a:gd name="connsiteY28" fmla="*/ 2076450 h 2554240"/>
              <a:gd name="connsiteX29" fmla="*/ 672384 w 3834684"/>
              <a:gd name="connsiteY29" fmla="*/ 2133600 h 2554240"/>
              <a:gd name="connsiteX30" fmla="*/ 786684 w 3834684"/>
              <a:gd name="connsiteY30" fmla="*/ 2171700 h 2554240"/>
              <a:gd name="connsiteX31" fmla="*/ 920034 w 3834684"/>
              <a:gd name="connsiteY31" fmla="*/ 2190750 h 2554240"/>
              <a:gd name="connsiteX32" fmla="*/ 1224834 w 3834684"/>
              <a:gd name="connsiteY32" fmla="*/ 2247900 h 2554240"/>
              <a:gd name="connsiteX33" fmla="*/ 1281984 w 3834684"/>
              <a:gd name="connsiteY33" fmla="*/ 2266950 h 2554240"/>
              <a:gd name="connsiteX34" fmla="*/ 1377234 w 3834684"/>
              <a:gd name="connsiteY34" fmla="*/ 2286000 h 2554240"/>
              <a:gd name="connsiteX35" fmla="*/ 1434384 w 3834684"/>
              <a:gd name="connsiteY35" fmla="*/ 2324100 h 2554240"/>
              <a:gd name="connsiteX36" fmla="*/ 1491534 w 3834684"/>
              <a:gd name="connsiteY36" fmla="*/ 2343150 h 2554240"/>
              <a:gd name="connsiteX37" fmla="*/ 1510584 w 3834684"/>
              <a:gd name="connsiteY37" fmla="*/ 2400300 h 2554240"/>
              <a:gd name="connsiteX38" fmla="*/ 1777284 w 3834684"/>
              <a:gd name="connsiteY38" fmla="*/ 2476500 h 2554240"/>
              <a:gd name="connsiteX39" fmla="*/ 3682284 w 3834684"/>
              <a:gd name="connsiteY39" fmla="*/ 2495550 h 2554240"/>
              <a:gd name="connsiteX40" fmla="*/ 3796584 w 3834684"/>
              <a:gd name="connsiteY40" fmla="*/ 2552700 h 2554240"/>
              <a:gd name="connsiteX41" fmla="*/ 3815634 w 3834684"/>
              <a:gd name="connsiteY41" fmla="*/ 2552700 h 2554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834684" h="2554240">
                <a:moveTo>
                  <a:pt x="3834684" y="0"/>
                </a:moveTo>
                <a:lnTo>
                  <a:pt x="2977434" y="38100"/>
                </a:lnTo>
                <a:cubicBezTo>
                  <a:pt x="2945113" y="40039"/>
                  <a:pt x="2914365" y="53574"/>
                  <a:pt x="2882184" y="57150"/>
                </a:cubicBezTo>
                <a:cubicBezTo>
                  <a:pt x="2799897" y="66293"/>
                  <a:pt x="2717084" y="69850"/>
                  <a:pt x="2634534" y="76200"/>
                </a:cubicBezTo>
                <a:cubicBezTo>
                  <a:pt x="2502860" y="142037"/>
                  <a:pt x="2614808" y="95400"/>
                  <a:pt x="2444034" y="133350"/>
                </a:cubicBezTo>
                <a:cubicBezTo>
                  <a:pt x="2408656" y="141212"/>
                  <a:pt x="2313207" y="182410"/>
                  <a:pt x="2291634" y="190500"/>
                </a:cubicBezTo>
                <a:cubicBezTo>
                  <a:pt x="2272832" y="197551"/>
                  <a:pt x="2254241" y="205958"/>
                  <a:pt x="2234484" y="209550"/>
                </a:cubicBezTo>
                <a:cubicBezTo>
                  <a:pt x="2184114" y="218708"/>
                  <a:pt x="2132684" y="220815"/>
                  <a:pt x="2082084" y="228600"/>
                </a:cubicBezTo>
                <a:cubicBezTo>
                  <a:pt x="2050082" y="233523"/>
                  <a:pt x="2018720" y="242023"/>
                  <a:pt x="1986834" y="247650"/>
                </a:cubicBezTo>
                <a:cubicBezTo>
                  <a:pt x="1868630" y="268510"/>
                  <a:pt x="1774328" y="280057"/>
                  <a:pt x="1662984" y="304800"/>
                </a:cubicBezTo>
                <a:cubicBezTo>
                  <a:pt x="1637426" y="310480"/>
                  <a:pt x="1612457" y="318715"/>
                  <a:pt x="1586784" y="323850"/>
                </a:cubicBezTo>
                <a:cubicBezTo>
                  <a:pt x="1548909" y="331425"/>
                  <a:pt x="1510359" y="335325"/>
                  <a:pt x="1472484" y="342900"/>
                </a:cubicBezTo>
                <a:cubicBezTo>
                  <a:pt x="1446811" y="348035"/>
                  <a:pt x="1422423" y="360456"/>
                  <a:pt x="1396284" y="361950"/>
                </a:cubicBezTo>
                <a:cubicBezTo>
                  <a:pt x="1199652" y="373186"/>
                  <a:pt x="1002584" y="374650"/>
                  <a:pt x="805734" y="381000"/>
                </a:cubicBezTo>
                <a:cubicBezTo>
                  <a:pt x="688352" y="420127"/>
                  <a:pt x="813625" y="375376"/>
                  <a:pt x="672384" y="438150"/>
                </a:cubicBezTo>
                <a:cubicBezTo>
                  <a:pt x="622884" y="460150"/>
                  <a:pt x="547830" y="483086"/>
                  <a:pt x="500934" y="514350"/>
                </a:cubicBezTo>
                <a:cubicBezTo>
                  <a:pt x="448099" y="549573"/>
                  <a:pt x="383757" y="575815"/>
                  <a:pt x="348534" y="628650"/>
                </a:cubicBezTo>
                <a:cubicBezTo>
                  <a:pt x="316951" y="676024"/>
                  <a:pt x="293051" y="706755"/>
                  <a:pt x="272334" y="762000"/>
                </a:cubicBezTo>
                <a:cubicBezTo>
                  <a:pt x="260952" y="792353"/>
                  <a:pt x="251947" y="863466"/>
                  <a:pt x="234234" y="895350"/>
                </a:cubicBezTo>
                <a:cubicBezTo>
                  <a:pt x="211996" y="935378"/>
                  <a:pt x="196134" y="984250"/>
                  <a:pt x="158034" y="1009650"/>
                </a:cubicBezTo>
                <a:cubicBezTo>
                  <a:pt x="78468" y="1062694"/>
                  <a:pt x="117073" y="1031561"/>
                  <a:pt x="43734" y="1104900"/>
                </a:cubicBezTo>
                <a:cubicBezTo>
                  <a:pt x="0" y="1236101"/>
                  <a:pt x="7716" y="1188632"/>
                  <a:pt x="43734" y="1428750"/>
                </a:cubicBezTo>
                <a:cubicBezTo>
                  <a:pt x="62450" y="1553522"/>
                  <a:pt x="56601" y="1534639"/>
                  <a:pt x="138984" y="1562100"/>
                </a:cubicBezTo>
                <a:cubicBezTo>
                  <a:pt x="166673" y="1645166"/>
                  <a:pt x="164870" y="1673173"/>
                  <a:pt x="215184" y="1733550"/>
                </a:cubicBezTo>
                <a:cubicBezTo>
                  <a:pt x="232431" y="1754246"/>
                  <a:pt x="255087" y="1770004"/>
                  <a:pt x="272334" y="1790700"/>
                </a:cubicBezTo>
                <a:cubicBezTo>
                  <a:pt x="338617" y="1870239"/>
                  <a:pt x="273765" y="1835627"/>
                  <a:pt x="367584" y="1866900"/>
                </a:cubicBezTo>
                <a:cubicBezTo>
                  <a:pt x="380284" y="1885950"/>
                  <a:pt x="389495" y="1907861"/>
                  <a:pt x="405684" y="1924050"/>
                </a:cubicBezTo>
                <a:cubicBezTo>
                  <a:pt x="421873" y="1940239"/>
                  <a:pt x="448531" y="1944272"/>
                  <a:pt x="462834" y="1962150"/>
                </a:cubicBezTo>
                <a:cubicBezTo>
                  <a:pt x="586785" y="2117088"/>
                  <a:pt x="359395" y="1915861"/>
                  <a:pt x="519984" y="2076450"/>
                </a:cubicBezTo>
                <a:cubicBezTo>
                  <a:pt x="573856" y="2130322"/>
                  <a:pt x="597419" y="2113155"/>
                  <a:pt x="672384" y="2133600"/>
                </a:cubicBezTo>
                <a:cubicBezTo>
                  <a:pt x="711130" y="2144167"/>
                  <a:pt x="746927" y="2166020"/>
                  <a:pt x="786684" y="2171700"/>
                </a:cubicBezTo>
                <a:lnTo>
                  <a:pt x="920034" y="2190750"/>
                </a:lnTo>
                <a:cubicBezTo>
                  <a:pt x="1014027" y="2205211"/>
                  <a:pt x="1137596" y="2227768"/>
                  <a:pt x="1224834" y="2247900"/>
                </a:cubicBezTo>
                <a:cubicBezTo>
                  <a:pt x="1244400" y="2252415"/>
                  <a:pt x="1262503" y="2262080"/>
                  <a:pt x="1281984" y="2266950"/>
                </a:cubicBezTo>
                <a:cubicBezTo>
                  <a:pt x="1313396" y="2274803"/>
                  <a:pt x="1345484" y="2279650"/>
                  <a:pt x="1377234" y="2286000"/>
                </a:cubicBezTo>
                <a:cubicBezTo>
                  <a:pt x="1396284" y="2298700"/>
                  <a:pt x="1413906" y="2313861"/>
                  <a:pt x="1434384" y="2324100"/>
                </a:cubicBezTo>
                <a:cubicBezTo>
                  <a:pt x="1452345" y="2333080"/>
                  <a:pt x="1477335" y="2328951"/>
                  <a:pt x="1491534" y="2343150"/>
                </a:cubicBezTo>
                <a:cubicBezTo>
                  <a:pt x="1505733" y="2357349"/>
                  <a:pt x="1496385" y="2386101"/>
                  <a:pt x="1510584" y="2400300"/>
                </a:cubicBezTo>
                <a:cubicBezTo>
                  <a:pt x="1558591" y="2448307"/>
                  <a:pt x="1755308" y="2476280"/>
                  <a:pt x="1777284" y="2476500"/>
                </a:cubicBezTo>
                <a:lnTo>
                  <a:pt x="3682284" y="2495550"/>
                </a:lnTo>
                <a:cubicBezTo>
                  <a:pt x="3738157" y="2532799"/>
                  <a:pt x="3733488" y="2536926"/>
                  <a:pt x="3796584" y="2552700"/>
                </a:cubicBezTo>
                <a:cubicBezTo>
                  <a:pt x="3802744" y="2554240"/>
                  <a:pt x="3809284" y="2552700"/>
                  <a:pt x="3815634" y="2552700"/>
                </a:cubicBezTo>
              </a:path>
            </a:pathLst>
          </a:custGeom>
          <a:solidFill>
            <a:schemeClr val="accent1">
              <a:alpha val="33000"/>
            </a:schemeClr>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TextBox 22"/>
          <p:cNvSpPr txBox="1"/>
          <p:nvPr/>
        </p:nvSpPr>
        <p:spPr>
          <a:xfrm>
            <a:off x="609600" y="4114800"/>
            <a:ext cx="3862917" cy="369332"/>
          </a:xfrm>
          <a:prstGeom prst="rect">
            <a:avLst/>
          </a:prstGeom>
          <a:noFill/>
        </p:spPr>
        <p:txBody>
          <a:bodyPr wrap="none" rtlCol="0">
            <a:spAutoFit/>
          </a:bodyPr>
          <a:lstStyle/>
          <a:p>
            <a:r>
              <a:rPr lang="en-US" dirty="0" smtClean="0"/>
              <a:t>Subtracting Eq. (1) from Eq. (2), we get,</a:t>
            </a:r>
            <a:endParaRPr lang="en-US" dirty="0"/>
          </a:p>
        </p:txBody>
      </p:sp>
      <p:graphicFrame>
        <p:nvGraphicFramePr>
          <p:cNvPr id="38919" name="Object 7"/>
          <p:cNvGraphicFramePr>
            <a:graphicFrameLocks noChangeAspect="1"/>
          </p:cNvGraphicFramePr>
          <p:nvPr/>
        </p:nvGraphicFramePr>
        <p:xfrm>
          <a:off x="457200" y="4495800"/>
          <a:ext cx="7958138" cy="476250"/>
        </p:xfrm>
        <a:graphic>
          <a:graphicData uri="http://schemas.openxmlformats.org/presentationml/2006/ole">
            <p:oleObj spid="_x0000_s38919" name="Equation" r:id="rId8" imgW="3606480" imgH="215640" progId="Equation.3">
              <p:embed/>
            </p:oleObj>
          </a:graphicData>
        </a:graphic>
      </p:graphicFrame>
      <p:sp>
        <p:nvSpPr>
          <p:cNvPr id="25" name="TextBox 24"/>
          <p:cNvSpPr txBox="1"/>
          <p:nvPr/>
        </p:nvSpPr>
        <p:spPr>
          <a:xfrm>
            <a:off x="457200" y="5257800"/>
            <a:ext cx="1215269" cy="369332"/>
          </a:xfrm>
          <a:prstGeom prst="rect">
            <a:avLst/>
          </a:prstGeom>
          <a:noFill/>
        </p:spPr>
        <p:txBody>
          <a:bodyPr wrap="none" rtlCol="0">
            <a:spAutoFit/>
          </a:bodyPr>
          <a:lstStyle/>
          <a:p>
            <a:r>
              <a:rPr lang="en-US" dirty="0" smtClean="0"/>
              <a:t>Therefore, </a:t>
            </a:r>
            <a:endParaRPr lang="en-US" dirty="0"/>
          </a:p>
        </p:txBody>
      </p:sp>
      <p:graphicFrame>
        <p:nvGraphicFramePr>
          <p:cNvPr id="26" name="Object 25"/>
          <p:cNvGraphicFramePr>
            <a:graphicFrameLocks noChangeAspect="1"/>
          </p:cNvGraphicFramePr>
          <p:nvPr/>
        </p:nvGraphicFramePr>
        <p:xfrm>
          <a:off x="1828799" y="5029200"/>
          <a:ext cx="3625215" cy="838200"/>
        </p:xfrm>
        <a:graphic>
          <a:graphicData uri="http://schemas.openxmlformats.org/presentationml/2006/ole">
            <p:oleObj spid="_x0000_s38920" name="Equation" r:id="rId9" imgW="2197080" imgH="507960" progId="Equation.3">
              <p:embed/>
            </p:oleObj>
          </a:graphicData>
        </a:graphic>
      </p:graphicFrame>
      <p:sp>
        <p:nvSpPr>
          <p:cNvPr id="27" name="TextBox 26"/>
          <p:cNvSpPr txBox="1"/>
          <p:nvPr/>
        </p:nvSpPr>
        <p:spPr>
          <a:xfrm>
            <a:off x="5943600" y="5257800"/>
            <a:ext cx="788999" cy="369332"/>
          </a:xfrm>
          <a:prstGeom prst="rect">
            <a:avLst/>
          </a:prstGeom>
          <a:noFill/>
        </p:spPr>
        <p:txBody>
          <a:bodyPr wrap="none" rtlCol="0">
            <a:spAutoFit/>
          </a:bodyPr>
          <a:lstStyle/>
          <a:p>
            <a:r>
              <a:rPr lang="en-US" dirty="0" smtClean="0"/>
              <a:t>Since, </a:t>
            </a:r>
            <a:endParaRPr lang="en-US" dirty="0"/>
          </a:p>
        </p:txBody>
      </p:sp>
      <p:graphicFrame>
        <p:nvGraphicFramePr>
          <p:cNvPr id="28" name="Object 27"/>
          <p:cNvGraphicFramePr>
            <a:graphicFrameLocks noChangeAspect="1"/>
          </p:cNvGraphicFramePr>
          <p:nvPr/>
        </p:nvGraphicFramePr>
        <p:xfrm>
          <a:off x="6781800" y="5029200"/>
          <a:ext cx="1257300" cy="795866"/>
        </p:xfrm>
        <a:graphic>
          <a:graphicData uri="http://schemas.openxmlformats.org/presentationml/2006/ole">
            <p:oleObj spid="_x0000_s38921" name="Equation" r:id="rId10" imgW="685800" imgH="482400" progId="Equation.3">
              <p:embed/>
            </p:oleObj>
          </a:graphicData>
        </a:graphic>
      </p:graphicFrame>
      <p:sp>
        <p:nvSpPr>
          <p:cNvPr id="29" name="TextBox 28"/>
          <p:cNvSpPr txBox="1"/>
          <p:nvPr/>
        </p:nvSpPr>
        <p:spPr>
          <a:xfrm>
            <a:off x="838200" y="6172200"/>
            <a:ext cx="507896" cy="369332"/>
          </a:xfrm>
          <a:prstGeom prst="rect">
            <a:avLst/>
          </a:prstGeom>
          <a:noFill/>
        </p:spPr>
        <p:txBody>
          <a:bodyPr wrap="none" rtlCol="0">
            <a:spAutoFit/>
          </a:bodyPr>
          <a:lstStyle/>
          <a:p>
            <a:r>
              <a:rPr lang="en-US" dirty="0" smtClean="0"/>
              <a:t>Or, </a:t>
            </a:r>
            <a:endParaRPr lang="en-US" dirty="0"/>
          </a:p>
        </p:txBody>
      </p:sp>
      <p:graphicFrame>
        <p:nvGraphicFramePr>
          <p:cNvPr id="30" name="Object 29"/>
          <p:cNvGraphicFramePr>
            <a:graphicFrameLocks noChangeAspect="1"/>
          </p:cNvGraphicFramePr>
          <p:nvPr/>
        </p:nvGraphicFramePr>
        <p:xfrm>
          <a:off x="2133600" y="6019800"/>
          <a:ext cx="1625600" cy="482600"/>
        </p:xfrm>
        <a:graphic>
          <a:graphicData uri="http://schemas.openxmlformats.org/presentationml/2006/ole">
            <p:oleObj spid="_x0000_s38922" name="Equation" r:id="rId11" imgW="1625400" imgH="482400" progId="Equation.3">
              <p:embed/>
            </p:oleObj>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sz="2800" dirty="0" smtClean="0"/>
              <a:t>Integration of the Gibbs-</a:t>
            </a:r>
            <a:r>
              <a:rPr lang="en-US" sz="2800" dirty="0" err="1" smtClean="0"/>
              <a:t>Duhem</a:t>
            </a:r>
            <a:r>
              <a:rPr lang="en-US" sz="2800" dirty="0" smtClean="0"/>
              <a:t> Equation – Contd.</a:t>
            </a:r>
            <a:endParaRPr lang="en-US" sz="2800" dirty="0"/>
          </a:p>
        </p:txBody>
      </p:sp>
      <p:graphicFrame>
        <p:nvGraphicFramePr>
          <p:cNvPr id="39938" name="Object 2"/>
          <p:cNvGraphicFramePr>
            <a:graphicFrameLocks noChangeAspect="1"/>
          </p:cNvGraphicFramePr>
          <p:nvPr/>
        </p:nvGraphicFramePr>
        <p:xfrm>
          <a:off x="2590800" y="762000"/>
          <a:ext cx="2310063" cy="685800"/>
        </p:xfrm>
        <a:graphic>
          <a:graphicData uri="http://schemas.openxmlformats.org/presentationml/2006/ole">
            <p:oleObj spid="_x0000_s39938" name="Equation" r:id="rId3" imgW="1625400" imgH="482400" progId="Equation.3">
              <p:embed/>
            </p:oleObj>
          </a:graphicData>
        </a:graphic>
      </p:graphicFrame>
      <p:sp>
        <p:nvSpPr>
          <p:cNvPr id="5" name="TextBox 4"/>
          <p:cNvSpPr txBox="1"/>
          <p:nvPr/>
        </p:nvSpPr>
        <p:spPr>
          <a:xfrm>
            <a:off x="457200" y="914400"/>
            <a:ext cx="2130840" cy="369332"/>
          </a:xfrm>
          <a:prstGeom prst="rect">
            <a:avLst/>
          </a:prstGeom>
          <a:noFill/>
        </p:spPr>
        <p:txBody>
          <a:bodyPr wrap="none" rtlCol="0">
            <a:spAutoFit/>
          </a:bodyPr>
          <a:lstStyle/>
          <a:p>
            <a:r>
              <a:rPr lang="en-US" dirty="0" smtClean="0"/>
              <a:t>From previous slide: </a:t>
            </a:r>
            <a:endParaRPr lang="en-US" dirty="0"/>
          </a:p>
        </p:txBody>
      </p:sp>
      <p:sp>
        <p:nvSpPr>
          <p:cNvPr id="6" name="TextBox 5"/>
          <p:cNvSpPr txBox="1"/>
          <p:nvPr/>
        </p:nvSpPr>
        <p:spPr>
          <a:xfrm>
            <a:off x="609600" y="1524000"/>
            <a:ext cx="3399520" cy="369332"/>
          </a:xfrm>
          <a:prstGeom prst="rect">
            <a:avLst/>
          </a:prstGeom>
          <a:noFill/>
        </p:spPr>
        <p:txBody>
          <a:bodyPr wrap="none" rtlCol="0">
            <a:spAutoFit/>
          </a:bodyPr>
          <a:lstStyle/>
          <a:p>
            <a:r>
              <a:rPr lang="en-US" dirty="0" smtClean="0"/>
              <a:t>On integrating from X</a:t>
            </a:r>
            <a:r>
              <a:rPr lang="en-US" baseline="-25000" dirty="0" smtClean="0"/>
              <a:t>1</a:t>
            </a:r>
            <a:r>
              <a:rPr lang="en-US" dirty="0" smtClean="0"/>
              <a:t> = 1 </a:t>
            </a:r>
            <a:r>
              <a:rPr lang="en-US" dirty="0" smtClean="0">
                <a:sym typeface="Wingdings" pitchFamily="2" charset="2"/>
              </a:rPr>
              <a:t> X</a:t>
            </a:r>
            <a:r>
              <a:rPr lang="en-US" baseline="-25000" dirty="0" smtClean="0">
                <a:sym typeface="Wingdings" pitchFamily="2" charset="2"/>
              </a:rPr>
              <a:t>1</a:t>
            </a:r>
            <a:r>
              <a:rPr lang="en-US" dirty="0" smtClean="0">
                <a:sym typeface="Wingdings" pitchFamily="2" charset="2"/>
              </a:rPr>
              <a:t> : </a:t>
            </a:r>
            <a:endParaRPr lang="en-US" dirty="0"/>
          </a:p>
        </p:txBody>
      </p:sp>
      <p:graphicFrame>
        <p:nvGraphicFramePr>
          <p:cNvPr id="7" name="Object 6"/>
          <p:cNvGraphicFramePr>
            <a:graphicFrameLocks noChangeAspect="1"/>
          </p:cNvGraphicFramePr>
          <p:nvPr/>
        </p:nvGraphicFramePr>
        <p:xfrm>
          <a:off x="4038600" y="1371600"/>
          <a:ext cx="3059113" cy="685800"/>
        </p:xfrm>
        <a:graphic>
          <a:graphicData uri="http://schemas.openxmlformats.org/presentationml/2006/ole">
            <p:oleObj spid="_x0000_s39939" name="Equation" r:id="rId4" imgW="2209680" imgH="495000" progId="Equation.3">
              <p:embed/>
            </p:oleObj>
          </a:graphicData>
        </a:graphic>
      </p:graphicFrame>
      <p:sp>
        <p:nvSpPr>
          <p:cNvPr id="8" name="TextBox 7"/>
          <p:cNvSpPr txBox="1"/>
          <p:nvPr/>
        </p:nvSpPr>
        <p:spPr>
          <a:xfrm>
            <a:off x="762000" y="2057400"/>
            <a:ext cx="1215269" cy="369332"/>
          </a:xfrm>
          <a:prstGeom prst="rect">
            <a:avLst/>
          </a:prstGeom>
          <a:noFill/>
        </p:spPr>
        <p:txBody>
          <a:bodyPr wrap="none" rtlCol="0">
            <a:spAutoFit/>
          </a:bodyPr>
          <a:lstStyle/>
          <a:p>
            <a:r>
              <a:rPr lang="en-US" dirty="0" smtClean="0"/>
              <a:t>Therefore, </a:t>
            </a:r>
            <a:endParaRPr lang="en-US" dirty="0"/>
          </a:p>
        </p:txBody>
      </p:sp>
      <p:graphicFrame>
        <p:nvGraphicFramePr>
          <p:cNvPr id="10" name="Object 9"/>
          <p:cNvGraphicFramePr>
            <a:graphicFrameLocks noChangeAspect="1"/>
          </p:cNvGraphicFramePr>
          <p:nvPr/>
        </p:nvGraphicFramePr>
        <p:xfrm>
          <a:off x="2057400" y="1981200"/>
          <a:ext cx="1875692" cy="609600"/>
        </p:xfrm>
        <a:graphic>
          <a:graphicData uri="http://schemas.openxmlformats.org/presentationml/2006/ole">
            <p:oleObj spid="_x0000_s39941" name="Equation" r:id="rId5" imgW="1523880" imgH="495000" progId="Equation.3">
              <p:embed/>
            </p:oleObj>
          </a:graphicData>
        </a:graphic>
      </p:graphicFrame>
      <p:sp>
        <p:nvSpPr>
          <p:cNvPr id="11" name="TextBox 10"/>
          <p:cNvSpPr txBox="1"/>
          <p:nvPr/>
        </p:nvSpPr>
        <p:spPr>
          <a:xfrm>
            <a:off x="457200" y="2554069"/>
            <a:ext cx="6096000" cy="646331"/>
          </a:xfrm>
          <a:prstGeom prst="rect">
            <a:avLst/>
          </a:prstGeom>
          <a:noFill/>
        </p:spPr>
        <p:txBody>
          <a:bodyPr wrap="square" rtlCol="0">
            <a:spAutoFit/>
          </a:bodyPr>
          <a:lstStyle/>
          <a:p>
            <a:r>
              <a:rPr lang="en-US" dirty="0" smtClean="0"/>
              <a:t>However, difficulty in integrating this equation is solved by considering </a:t>
            </a:r>
            <a:r>
              <a:rPr lang="en-US" dirty="0" err="1" smtClean="0"/>
              <a:t>Darken’s</a:t>
            </a:r>
            <a:r>
              <a:rPr lang="en-US" dirty="0" smtClean="0"/>
              <a:t> function (</a:t>
            </a:r>
            <a:r>
              <a:rPr lang="en-US" dirty="0" smtClean="0">
                <a:latin typeface="Symbol" pitchFamily="18" charset="2"/>
              </a:rPr>
              <a:t>a</a:t>
            </a:r>
            <a:r>
              <a:rPr lang="en-US" dirty="0" smtClean="0"/>
              <a:t>)</a:t>
            </a:r>
            <a:endParaRPr lang="en-US" dirty="0"/>
          </a:p>
        </p:txBody>
      </p:sp>
      <p:graphicFrame>
        <p:nvGraphicFramePr>
          <p:cNvPr id="12" name="Object 11"/>
          <p:cNvGraphicFramePr>
            <a:graphicFrameLocks noChangeAspect="1"/>
          </p:cNvGraphicFramePr>
          <p:nvPr/>
        </p:nvGraphicFramePr>
        <p:xfrm>
          <a:off x="6858000" y="2362200"/>
          <a:ext cx="1990725" cy="838200"/>
        </p:xfrm>
        <a:graphic>
          <a:graphicData uri="http://schemas.openxmlformats.org/presentationml/2006/ole">
            <p:oleObj spid="_x0000_s39942" name="Equation" r:id="rId6" imgW="1206360" imgH="507960" progId="Equation.3">
              <p:embed/>
            </p:oleObj>
          </a:graphicData>
        </a:graphic>
      </p:graphicFrame>
      <p:graphicFrame>
        <p:nvGraphicFramePr>
          <p:cNvPr id="39943" name="Object 7"/>
          <p:cNvGraphicFramePr>
            <a:graphicFrameLocks noChangeAspect="1"/>
          </p:cNvGraphicFramePr>
          <p:nvPr/>
        </p:nvGraphicFramePr>
        <p:xfrm>
          <a:off x="1654175" y="3200400"/>
          <a:ext cx="3375025" cy="838200"/>
        </p:xfrm>
        <a:graphic>
          <a:graphicData uri="http://schemas.openxmlformats.org/presentationml/2006/ole">
            <p:oleObj spid="_x0000_s39943" name="Equation" r:id="rId7" imgW="2044440" imgH="507960" progId="Equation.3">
              <p:embed/>
            </p:oleObj>
          </a:graphicData>
        </a:graphic>
      </p:graphicFrame>
      <p:sp>
        <p:nvSpPr>
          <p:cNvPr id="14" name="TextBox 13"/>
          <p:cNvSpPr txBox="1"/>
          <p:nvPr/>
        </p:nvSpPr>
        <p:spPr>
          <a:xfrm>
            <a:off x="-22225" y="3429000"/>
            <a:ext cx="1825564" cy="369332"/>
          </a:xfrm>
          <a:prstGeom prst="rect">
            <a:avLst/>
          </a:prstGeom>
          <a:noFill/>
        </p:spPr>
        <p:txBody>
          <a:bodyPr wrap="none" rtlCol="0">
            <a:spAutoFit/>
          </a:bodyPr>
          <a:lstStyle/>
          <a:p>
            <a:r>
              <a:rPr lang="en-US" dirty="0" smtClean="0"/>
              <a:t>In Binary system, </a:t>
            </a:r>
            <a:endParaRPr lang="en-US" dirty="0"/>
          </a:p>
        </p:txBody>
      </p:sp>
      <p:graphicFrame>
        <p:nvGraphicFramePr>
          <p:cNvPr id="39944" name="Object 8"/>
          <p:cNvGraphicFramePr>
            <a:graphicFrameLocks noChangeAspect="1"/>
          </p:cNvGraphicFramePr>
          <p:nvPr/>
        </p:nvGraphicFramePr>
        <p:xfrm>
          <a:off x="5715000" y="3200400"/>
          <a:ext cx="3417887" cy="838200"/>
        </p:xfrm>
        <a:graphic>
          <a:graphicData uri="http://schemas.openxmlformats.org/presentationml/2006/ole">
            <p:oleObj spid="_x0000_s39944" name="Equation" r:id="rId8" imgW="2070000" imgH="507960" progId="Equation.3">
              <p:embed/>
            </p:oleObj>
          </a:graphicData>
        </a:graphic>
      </p:graphicFrame>
      <p:sp>
        <p:nvSpPr>
          <p:cNvPr id="16" name="TextBox 15"/>
          <p:cNvSpPr txBox="1"/>
          <p:nvPr/>
        </p:nvSpPr>
        <p:spPr>
          <a:xfrm>
            <a:off x="1295400" y="4191000"/>
            <a:ext cx="507896" cy="369332"/>
          </a:xfrm>
          <a:prstGeom prst="rect">
            <a:avLst/>
          </a:prstGeom>
          <a:noFill/>
        </p:spPr>
        <p:txBody>
          <a:bodyPr wrap="none" rtlCol="0">
            <a:spAutoFit/>
          </a:bodyPr>
          <a:lstStyle/>
          <a:p>
            <a:r>
              <a:rPr lang="en-US" dirty="0" smtClean="0"/>
              <a:t>Or, </a:t>
            </a:r>
            <a:endParaRPr lang="en-US" dirty="0"/>
          </a:p>
        </p:txBody>
      </p:sp>
      <p:graphicFrame>
        <p:nvGraphicFramePr>
          <p:cNvPr id="17" name="Object 16"/>
          <p:cNvGraphicFramePr>
            <a:graphicFrameLocks noChangeAspect="1"/>
          </p:cNvGraphicFramePr>
          <p:nvPr/>
        </p:nvGraphicFramePr>
        <p:xfrm>
          <a:off x="2286000" y="4114800"/>
          <a:ext cx="2057400" cy="474785"/>
        </p:xfrm>
        <a:graphic>
          <a:graphicData uri="http://schemas.openxmlformats.org/presentationml/2006/ole">
            <p:oleObj spid="_x0000_s39945" name="Equation" r:id="rId9" imgW="990360" imgH="228600" progId="Equation.3">
              <p:embed/>
            </p:oleObj>
          </a:graphicData>
        </a:graphic>
      </p:graphicFrame>
      <p:sp>
        <p:nvSpPr>
          <p:cNvPr id="18" name="TextBox 17"/>
          <p:cNvSpPr txBox="1"/>
          <p:nvPr/>
        </p:nvSpPr>
        <p:spPr>
          <a:xfrm>
            <a:off x="5105400" y="4191000"/>
            <a:ext cx="538930" cy="369332"/>
          </a:xfrm>
          <a:prstGeom prst="rect">
            <a:avLst/>
          </a:prstGeom>
          <a:noFill/>
        </p:spPr>
        <p:txBody>
          <a:bodyPr wrap="none" rtlCol="0">
            <a:spAutoFit/>
          </a:bodyPr>
          <a:lstStyle/>
          <a:p>
            <a:r>
              <a:rPr lang="en-US" dirty="0" smtClean="0"/>
              <a:t>and</a:t>
            </a:r>
            <a:endParaRPr lang="en-US" dirty="0"/>
          </a:p>
        </p:txBody>
      </p:sp>
      <p:sp>
        <p:nvSpPr>
          <p:cNvPr id="19" name="TextBox 18"/>
          <p:cNvSpPr txBox="1"/>
          <p:nvPr/>
        </p:nvSpPr>
        <p:spPr>
          <a:xfrm>
            <a:off x="5105400" y="3429000"/>
            <a:ext cx="538930" cy="369332"/>
          </a:xfrm>
          <a:prstGeom prst="rect">
            <a:avLst/>
          </a:prstGeom>
          <a:noFill/>
        </p:spPr>
        <p:txBody>
          <a:bodyPr wrap="none" rtlCol="0">
            <a:spAutoFit/>
          </a:bodyPr>
          <a:lstStyle/>
          <a:p>
            <a:r>
              <a:rPr lang="en-US" dirty="0" smtClean="0"/>
              <a:t>and</a:t>
            </a:r>
            <a:endParaRPr lang="en-US" dirty="0"/>
          </a:p>
        </p:txBody>
      </p:sp>
      <p:graphicFrame>
        <p:nvGraphicFramePr>
          <p:cNvPr id="39946" name="Object 10"/>
          <p:cNvGraphicFramePr>
            <a:graphicFrameLocks noChangeAspect="1"/>
          </p:cNvGraphicFramePr>
          <p:nvPr/>
        </p:nvGraphicFramePr>
        <p:xfrm>
          <a:off x="5854700" y="4114800"/>
          <a:ext cx="2084388" cy="474663"/>
        </p:xfrm>
        <a:graphic>
          <a:graphicData uri="http://schemas.openxmlformats.org/presentationml/2006/ole">
            <p:oleObj spid="_x0000_s39946" name="Equation" r:id="rId10" imgW="1002960" imgH="228600" progId="Equation.3">
              <p:embed/>
            </p:oleObj>
          </a:graphicData>
        </a:graphic>
      </p:graphicFrame>
      <p:sp>
        <p:nvSpPr>
          <p:cNvPr id="21" name="TextBox 20"/>
          <p:cNvSpPr txBox="1"/>
          <p:nvPr/>
        </p:nvSpPr>
        <p:spPr>
          <a:xfrm>
            <a:off x="3067637" y="4724400"/>
            <a:ext cx="1961563" cy="369332"/>
          </a:xfrm>
          <a:prstGeom prst="rect">
            <a:avLst/>
          </a:prstGeom>
          <a:noFill/>
        </p:spPr>
        <p:txBody>
          <a:bodyPr wrap="none" rtlCol="0">
            <a:spAutoFit/>
          </a:bodyPr>
          <a:lstStyle/>
          <a:p>
            <a:r>
              <a:rPr lang="en-US" dirty="0" smtClean="0"/>
              <a:t>On differentiating: </a:t>
            </a:r>
            <a:endParaRPr lang="en-US" dirty="0"/>
          </a:p>
        </p:txBody>
      </p:sp>
      <p:graphicFrame>
        <p:nvGraphicFramePr>
          <p:cNvPr id="39947" name="Object 11"/>
          <p:cNvGraphicFramePr>
            <a:graphicFrameLocks noChangeAspect="1"/>
          </p:cNvGraphicFramePr>
          <p:nvPr/>
        </p:nvGraphicFramePr>
        <p:xfrm>
          <a:off x="4975225" y="4648200"/>
          <a:ext cx="4168775" cy="473075"/>
        </p:xfrm>
        <a:graphic>
          <a:graphicData uri="http://schemas.openxmlformats.org/presentationml/2006/ole">
            <p:oleObj spid="_x0000_s39947" name="Equation" r:id="rId11" imgW="2006280" imgH="228600" progId="Equation.3">
              <p:embed/>
            </p:oleObj>
          </a:graphicData>
        </a:graphic>
      </p:graphicFrame>
      <p:sp>
        <p:nvSpPr>
          <p:cNvPr id="23" name="TextBox 22"/>
          <p:cNvSpPr txBox="1"/>
          <p:nvPr/>
        </p:nvSpPr>
        <p:spPr>
          <a:xfrm>
            <a:off x="457200" y="5334000"/>
            <a:ext cx="6250109" cy="369332"/>
          </a:xfrm>
          <a:prstGeom prst="rect">
            <a:avLst/>
          </a:prstGeom>
          <a:noFill/>
        </p:spPr>
        <p:txBody>
          <a:bodyPr wrap="none" rtlCol="0">
            <a:spAutoFit/>
          </a:bodyPr>
          <a:lstStyle/>
          <a:p>
            <a:r>
              <a:rPr lang="en-US" dirty="0" smtClean="0"/>
              <a:t>Therefore, combining Eq. (3) and eq. (4) and integrating, we get: </a:t>
            </a:r>
            <a:endParaRPr lang="en-US" dirty="0"/>
          </a:p>
        </p:txBody>
      </p:sp>
      <p:sp>
        <p:nvSpPr>
          <p:cNvPr id="24" name="TextBox 23"/>
          <p:cNvSpPr txBox="1"/>
          <p:nvPr/>
        </p:nvSpPr>
        <p:spPr>
          <a:xfrm>
            <a:off x="4953000" y="914400"/>
            <a:ext cx="724878" cy="369332"/>
          </a:xfrm>
          <a:prstGeom prst="rect">
            <a:avLst/>
          </a:prstGeom>
          <a:noFill/>
        </p:spPr>
        <p:txBody>
          <a:bodyPr wrap="none" rtlCol="0">
            <a:spAutoFit/>
          </a:bodyPr>
          <a:lstStyle/>
          <a:p>
            <a:r>
              <a:rPr lang="en-US" dirty="0" smtClean="0"/>
              <a:t>----(3)</a:t>
            </a:r>
            <a:endParaRPr lang="en-US" dirty="0"/>
          </a:p>
        </p:txBody>
      </p:sp>
      <p:sp>
        <p:nvSpPr>
          <p:cNvPr id="25" name="TextBox 24"/>
          <p:cNvSpPr txBox="1"/>
          <p:nvPr/>
        </p:nvSpPr>
        <p:spPr>
          <a:xfrm>
            <a:off x="8001000" y="5257800"/>
            <a:ext cx="724878" cy="369332"/>
          </a:xfrm>
          <a:prstGeom prst="rect">
            <a:avLst/>
          </a:prstGeom>
          <a:noFill/>
        </p:spPr>
        <p:txBody>
          <a:bodyPr wrap="none" rtlCol="0">
            <a:spAutoFit/>
          </a:bodyPr>
          <a:lstStyle/>
          <a:p>
            <a:r>
              <a:rPr lang="en-US" dirty="0" smtClean="0"/>
              <a:t>----(4)</a:t>
            </a:r>
            <a:endParaRPr lang="en-US" dirty="0"/>
          </a:p>
        </p:txBody>
      </p:sp>
      <p:graphicFrame>
        <p:nvGraphicFramePr>
          <p:cNvPr id="26" name="Object 25"/>
          <p:cNvGraphicFramePr>
            <a:graphicFrameLocks noChangeAspect="1"/>
          </p:cNvGraphicFramePr>
          <p:nvPr/>
        </p:nvGraphicFramePr>
        <p:xfrm>
          <a:off x="990600" y="5715000"/>
          <a:ext cx="7208520" cy="838200"/>
        </p:xfrm>
        <a:graphic>
          <a:graphicData uri="http://schemas.openxmlformats.org/presentationml/2006/ole">
            <p:oleObj spid="_x0000_s39948" name="Equation" r:id="rId12" imgW="4368600" imgH="507960" progId="Equation.3">
              <p:embed/>
            </p:oleObj>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200" dirty="0" smtClean="0"/>
              <a:t>Thermodynamics of Mixing of Solutions</a:t>
            </a:r>
            <a:endParaRPr lang="en-US" sz="3200" dirty="0"/>
          </a:p>
        </p:txBody>
      </p:sp>
      <p:sp>
        <p:nvSpPr>
          <p:cNvPr id="3" name="Content Placeholder 2"/>
          <p:cNvSpPr>
            <a:spLocks noGrp="1"/>
          </p:cNvSpPr>
          <p:nvPr>
            <p:ph idx="1"/>
          </p:nvPr>
        </p:nvSpPr>
        <p:spPr>
          <a:xfrm>
            <a:off x="76200" y="1066801"/>
            <a:ext cx="8686800" cy="1981200"/>
          </a:xfrm>
        </p:spPr>
        <p:txBody>
          <a:bodyPr>
            <a:normAutofit/>
          </a:bodyPr>
          <a:lstStyle/>
          <a:p>
            <a:r>
              <a:rPr lang="en-US" sz="1800" dirty="0" smtClean="0">
                <a:latin typeface="+mj-lt"/>
              </a:rPr>
              <a:t>When two or more liquid metals are mixed together, the change in free energy (</a:t>
            </a:r>
            <a:r>
              <a:rPr lang="en-US" sz="1800" dirty="0" smtClean="0">
                <a:latin typeface="Symbol" pitchFamily="18" charset="2"/>
              </a:rPr>
              <a:t>D</a:t>
            </a:r>
            <a:r>
              <a:rPr lang="en-US" sz="1800" dirty="0" smtClean="0">
                <a:latin typeface="+mj-lt"/>
              </a:rPr>
              <a:t>G) must be negative for complete mixing</a:t>
            </a:r>
          </a:p>
          <a:p>
            <a:r>
              <a:rPr lang="en-US" sz="1800" dirty="0" smtClean="0">
                <a:latin typeface="+mj-lt"/>
              </a:rPr>
              <a:t>If </a:t>
            </a:r>
            <a:r>
              <a:rPr lang="en-US" sz="1800" dirty="0" smtClean="0">
                <a:latin typeface="Symbol" pitchFamily="18" charset="2"/>
              </a:rPr>
              <a:t>D</a:t>
            </a:r>
            <a:r>
              <a:rPr lang="en-US" sz="1800" dirty="0" smtClean="0">
                <a:latin typeface="+mj-lt"/>
              </a:rPr>
              <a:t>G &gt; 0 when two liquid metals are mixed together, then we get immiscible metals. </a:t>
            </a:r>
          </a:p>
          <a:p>
            <a:pPr lvl="1">
              <a:buNone/>
            </a:pPr>
            <a:r>
              <a:rPr lang="en-US" sz="1400" dirty="0" smtClean="0">
                <a:latin typeface="+mj-lt"/>
              </a:rPr>
              <a:t>	</a:t>
            </a:r>
            <a:endParaRPr lang="en-US" sz="1400" dirty="0">
              <a:latin typeface="+mj-lt"/>
            </a:endParaRPr>
          </a:p>
        </p:txBody>
      </p:sp>
      <p:graphicFrame>
        <p:nvGraphicFramePr>
          <p:cNvPr id="4" name="Object 3"/>
          <p:cNvGraphicFramePr>
            <a:graphicFrameLocks noChangeAspect="1"/>
          </p:cNvGraphicFramePr>
          <p:nvPr/>
        </p:nvGraphicFramePr>
        <p:xfrm>
          <a:off x="2057400" y="2362200"/>
          <a:ext cx="3439886" cy="457200"/>
        </p:xfrm>
        <a:graphic>
          <a:graphicData uri="http://schemas.openxmlformats.org/presentationml/2006/ole">
            <p:oleObj spid="_x0000_s40962" name="Equation" r:id="rId3" imgW="2006280" imgH="266400" progId="Equation.3">
              <p:embed/>
            </p:oleObj>
          </a:graphicData>
        </a:graphic>
      </p:graphicFrame>
      <p:sp>
        <p:nvSpPr>
          <p:cNvPr id="5" name="TextBox 4"/>
          <p:cNvSpPr txBox="1"/>
          <p:nvPr/>
        </p:nvSpPr>
        <p:spPr>
          <a:xfrm>
            <a:off x="167787" y="3200400"/>
            <a:ext cx="8747613" cy="1200329"/>
          </a:xfrm>
          <a:prstGeom prst="rect">
            <a:avLst/>
          </a:prstGeom>
          <a:noFill/>
        </p:spPr>
        <p:txBody>
          <a:bodyPr wrap="square" rtlCol="0">
            <a:spAutoFit/>
          </a:bodyPr>
          <a:lstStyle/>
          <a:p>
            <a:pPr>
              <a:buFont typeface="Arial" pitchFamily="34" charset="0"/>
              <a:buChar char="•"/>
            </a:pPr>
            <a:r>
              <a:rPr lang="en-US" dirty="0" smtClean="0"/>
              <a:t> </a:t>
            </a:r>
            <a:r>
              <a:rPr lang="en-US" dirty="0" smtClean="0">
                <a:latin typeface="Symbol" pitchFamily="18" charset="2"/>
              </a:rPr>
              <a:t>D</a:t>
            </a:r>
            <a:r>
              <a:rPr lang="en-US" dirty="0" smtClean="0"/>
              <a:t>H</a:t>
            </a:r>
            <a:r>
              <a:rPr lang="en-US" baseline="30000" dirty="0" smtClean="0"/>
              <a:t>M</a:t>
            </a:r>
            <a:r>
              <a:rPr lang="en-US" dirty="0" smtClean="0"/>
              <a:t> can be positive (Example: Al-</a:t>
            </a:r>
            <a:r>
              <a:rPr lang="en-US" dirty="0" err="1" smtClean="0"/>
              <a:t>Sn</a:t>
            </a:r>
            <a:r>
              <a:rPr lang="en-US" dirty="0" smtClean="0"/>
              <a:t> (endothermic</a:t>
            </a:r>
            <a:r>
              <a:rPr lang="en-US" dirty="0" smtClean="0"/>
              <a:t>)) </a:t>
            </a:r>
            <a:r>
              <a:rPr lang="en-US" dirty="0" smtClean="0"/>
              <a:t>or negative (Example: Al-Cu-</a:t>
            </a:r>
            <a:r>
              <a:rPr lang="en-US" dirty="0" err="1" smtClean="0"/>
              <a:t>Sn</a:t>
            </a:r>
            <a:r>
              <a:rPr lang="en-US" dirty="0" smtClean="0"/>
              <a:t>, Al-Cu (Exothermic)) depending on evolution or absorption of heat on mixing</a:t>
            </a:r>
          </a:p>
          <a:p>
            <a:pPr>
              <a:buFont typeface="Arial" pitchFamily="34" charset="0"/>
              <a:buChar char="•"/>
            </a:pPr>
            <a:r>
              <a:rPr lang="en-US" dirty="0" smtClean="0"/>
              <a:t> </a:t>
            </a:r>
            <a:r>
              <a:rPr lang="en-US" dirty="0" smtClean="0">
                <a:latin typeface="Symbol" pitchFamily="18" charset="2"/>
              </a:rPr>
              <a:t>D</a:t>
            </a:r>
            <a:r>
              <a:rPr lang="en-US" dirty="0" smtClean="0"/>
              <a:t>S</a:t>
            </a:r>
            <a:r>
              <a:rPr lang="en-US" baseline="30000" dirty="0" smtClean="0"/>
              <a:t>M</a:t>
            </a:r>
            <a:r>
              <a:rPr lang="en-US" dirty="0" smtClean="0"/>
              <a:t> can be positive or negative depending on arrangement and order of each components of the solution</a:t>
            </a:r>
            <a:endParaRPr lang="en-US" dirty="0"/>
          </a:p>
        </p:txBody>
      </p:sp>
      <p:sp>
        <p:nvSpPr>
          <p:cNvPr id="7" name="TextBox 6"/>
          <p:cNvSpPr txBox="1"/>
          <p:nvPr/>
        </p:nvSpPr>
        <p:spPr>
          <a:xfrm>
            <a:off x="533400" y="4445913"/>
            <a:ext cx="7924800" cy="430887"/>
          </a:xfrm>
          <a:prstGeom prst="rect">
            <a:avLst/>
          </a:prstGeom>
          <a:noFill/>
        </p:spPr>
        <p:txBody>
          <a:bodyPr wrap="square" rtlCol="0">
            <a:spAutoFit/>
          </a:bodyPr>
          <a:lstStyle/>
          <a:p>
            <a:r>
              <a:rPr lang="en-US" sz="2200" dirty="0" smtClean="0"/>
              <a:t>For ideal solution, </a:t>
            </a:r>
            <a:r>
              <a:rPr lang="en-US" sz="2200" dirty="0" err="1" smtClean="0">
                <a:latin typeface="Symbol" pitchFamily="18" charset="2"/>
              </a:rPr>
              <a:t>D</a:t>
            </a:r>
            <a:r>
              <a:rPr lang="en-US" sz="2200" dirty="0" err="1" smtClean="0"/>
              <a:t>H</a:t>
            </a:r>
            <a:r>
              <a:rPr lang="en-US" sz="2200" baseline="30000" dirty="0" err="1" smtClean="0"/>
              <a:t>M,id</a:t>
            </a:r>
            <a:r>
              <a:rPr lang="en-US" sz="2200" dirty="0" smtClean="0"/>
              <a:t> = 0 and </a:t>
            </a:r>
            <a:r>
              <a:rPr lang="en-US" sz="2200" dirty="0" err="1" smtClean="0">
                <a:latin typeface="Symbol" pitchFamily="18" charset="2"/>
              </a:rPr>
              <a:t>D</a:t>
            </a:r>
            <a:r>
              <a:rPr lang="en-US" sz="2200" dirty="0" err="1" smtClean="0"/>
              <a:t>S</a:t>
            </a:r>
            <a:r>
              <a:rPr lang="en-US" sz="2200" baseline="30000" dirty="0" err="1" smtClean="0"/>
              <a:t>M,id</a:t>
            </a:r>
            <a:r>
              <a:rPr lang="en-US" sz="2200" dirty="0" smtClean="0"/>
              <a:t> = -R(X</a:t>
            </a:r>
            <a:r>
              <a:rPr lang="en-US" sz="2200" baseline="-25000" dirty="0" smtClean="0"/>
              <a:t>1</a:t>
            </a:r>
            <a:r>
              <a:rPr lang="en-US" sz="2200" dirty="0" smtClean="0"/>
              <a:t>lnX</a:t>
            </a:r>
            <a:r>
              <a:rPr lang="en-US" sz="2200" baseline="-25000" dirty="0" smtClean="0"/>
              <a:t>1</a:t>
            </a:r>
            <a:r>
              <a:rPr lang="en-US" sz="2200" dirty="0" smtClean="0"/>
              <a:t> + X</a:t>
            </a:r>
            <a:r>
              <a:rPr lang="en-US" sz="2200" baseline="-25000" dirty="0" smtClean="0"/>
              <a:t>2</a:t>
            </a:r>
            <a:r>
              <a:rPr lang="en-US" sz="2200" dirty="0" smtClean="0"/>
              <a:t>lnX</a:t>
            </a:r>
            <a:r>
              <a:rPr lang="en-US" sz="2200" baseline="-25000" dirty="0" smtClean="0"/>
              <a:t>2 </a:t>
            </a:r>
            <a:r>
              <a:rPr lang="en-US" sz="2200" dirty="0" smtClean="0"/>
              <a:t>+……)</a:t>
            </a:r>
            <a:endParaRPr lang="en-US" sz="2200" dirty="0"/>
          </a:p>
        </p:txBody>
      </p:sp>
      <p:graphicFrame>
        <p:nvGraphicFramePr>
          <p:cNvPr id="8" name="Object 7"/>
          <p:cNvGraphicFramePr>
            <a:graphicFrameLocks noChangeAspect="1"/>
          </p:cNvGraphicFramePr>
          <p:nvPr/>
        </p:nvGraphicFramePr>
        <p:xfrm>
          <a:off x="1219200" y="5029200"/>
          <a:ext cx="2133600" cy="364273"/>
        </p:xfrm>
        <a:graphic>
          <a:graphicData uri="http://schemas.openxmlformats.org/presentationml/2006/ole">
            <p:oleObj spid="_x0000_s40963" name="Equation" r:id="rId4" imgW="1041120" imgH="177480" progId="Equation.3">
              <p:embed/>
            </p:oleObj>
          </a:graphicData>
        </a:graphic>
      </p:graphicFrame>
      <p:sp>
        <p:nvSpPr>
          <p:cNvPr id="9" name="TextBox 8"/>
          <p:cNvSpPr txBox="1"/>
          <p:nvPr/>
        </p:nvSpPr>
        <p:spPr>
          <a:xfrm>
            <a:off x="201601" y="5029200"/>
            <a:ext cx="788999" cy="369332"/>
          </a:xfrm>
          <a:prstGeom prst="rect">
            <a:avLst/>
          </a:prstGeom>
          <a:noFill/>
        </p:spPr>
        <p:txBody>
          <a:bodyPr wrap="none" rtlCol="0">
            <a:spAutoFit/>
          </a:bodyPr>
          <a:lstStyle/>
          <a:p>
            <a:r>
              <a:rPr lang="en-US" dirty="0" smtClean="0"/>
              <a:t>Since, </a:t>
            </a:r>
            <a:endParaRPr lang="en-US" dirty="0"/>
          </a:p>
        </p:txBody>
      </p:sp>
      <p:sp>
        <p:nvSpPr>
          <p:cNvPr id="10" name="TextBox 9"/>
          <p:cNvSpPr txBox="1"/>
          <p:nvPr/>
        </p:nvSpPr>
        <p:spPr>
          <a:xfrm>
            <a:off x="3657600" y="5029200"/>
            <a:ext cx="1919180" cy="369332"/>
          </a:xfrm>
          <a:prstGeom prst="rect">
            <a:avLst/>
          </a:prstGeom>
          <a:noFill/>
        </p:spPr>
        <p:txBody>
          <a:bodyPr wrap="none" rtlCol="0">
            <a:spAutoFit/>
          </a:bodyPr>
          <a:lstStyle/>
          <a:p>
            <a:r>
              <a:rPr lang="en-US" dirty="0" smtClean="0"/>
              <a:t>For ideal solution, </a:t>
            </a:r>
            <a:endParaRPr lang="en-US" dirty="0"/>
          </a:p>
        </p:txBody>
      </p:sp>
      <p:graphicFrame>
        <p:nvGraphicFramePr>
          <p:cNvPr id="11" name="Object 10"/>
          <p:cNvGraphicFramePr>
            <a:graphicFrameLocks noChangeAspect="1"/>
          </p:cNvGraphicFramePr>
          <p:nvPr/>
        </p:nvGraphicFramePr>
        <p:xfrm>
          <a:off x="5410200" y="5003800"/>
          <a:ext cx="3429000" cy="406400"/>
        </p:xfrm>
        <a:graphic>
          <a:graphicData uri="http://schemas.openxmlformats.org/presentationml/2006/ole">
            <p:oleObj spid="_x0000_s40964" name="Equation" r:id="rId5" imgW="1714320" imgH="203040" progId="Equation.3">
              <p:embed/>
            </p:oleObj>
          </a:graphicData>
        </a:graphic>
      </p:graphicFrame>
      <p:sp>
        <p:nvSpPr>
          <p:cNvPr id="12" name="TextBox 11"/>
          <p:cNvSpPr txBox="1"/>
          <p:nvPr/>
        </p:nvSpPr>
        <p:spPr>
          <a:xfrm flipH="1">
            <a:off x="3505200" y="5505450"/>
            <a:ext cx="487681" cy="369332"/>
          </a:xfrm>
          <a:prstGeom prst="rect">
            <a:avLst/>
          </a:prstGeom>
          <a:noFill/>
        </p:spPr>
        <p:txBody>
          <a:bodyPr wrap="square" rtlCol="0">
            <a:spAutoFit/>
          </a:bodyPr>
          <a:lstStyle/>
          <a:p>
            <a:r>
              <a:rPr lang="en-US" dirty="0" smtClean="0"/>
              <a:t>Or, </a:t>
            </a:r>
            <a:endParaRPr lang="en-US" dirty="0"/>
          </a:p>
        </p:txBody>
      </p:sp>
      <p:graphicFrame>
        <p:nvGraphicFramePr>
          <p:cNvPr id="13" name="Object 12"/>
          <p:cNvGraphicFramePr>
            <a:graphicFrameLocks noChangeAspect="1"/>
          </p:cNvGraphicFramePr>
          <p:nvPr/>
        </p:nvGraphicFramePr>
        <p:xfrm>
          <a:off x="4191000" y="5486400"/>
          <a:ext cx="4826000" cy="381000"/>
        </p:xfrm>
        <a:graphic>
          <a:graphicData uri="http://schemas.openxmlformats.org/presentationml/2006/ole">
            <p:oleObj spid="_x0000_s40965" name="Equation" r:id="rId6" imgW="2895480" imgH="228600" progId="Equation.3">
              <p:embed/>
            </p:oleObj>
          </a:graphicData>
        </a:graphic>
      </p:graphicFrame>
      <p:sp>
        <p:nvSpPr>
          <p:cNvPr id="14" name="TextBox 13"/>
          <p:cNvSpPr txBox="1"/>
          <p:nvPr/>
        </p:nvSpPr>
        <p:spPr>
          <a:xfrm flipH="1">
            <a:off x="3505200" y="6031468"/>
            <a:ext cx="487681" cy="369332"/>
          </a:xfrm>
          <a:prstGeom prst="rect">
            <a:avLst/>
          </a:prstGeom>
          <a:noFill/>
        </p:spPr>
        <p:txBody>
          <a:bodyPr wrap="square" rtlCol="0">
            <a:spAutoFit/>
          </a:bodyPr>
          <a:lstStyle/>
          <a:p>
            <a:r>
              <a:rPr lang="en-US" dirty="0" smtClean="0"/>
              <a:t>Or, </a:t>
            </a:r>
            <a:endParaRPr lang="en-US" dirty="0"/>
          </a:p>
        </p:txBody>
      </p:sp>
      <p:graphicFrame>
        <p:nvGraphicFramePr>
          <p:cNvPr id="40966" name="Object 6"/>
          <p:cNvGraphicFramePr>
            <a:graphicFrameLocks noChangeAspect="1"/>
          </p:cNvGraphicFramePr>
          <p:nvPr/>
        </p:nvGraphicFramePr>
        <p:xfrm>
          <a:off x="4529138" y="6019800"/>
          <a:ext cx="4149725" cy="381000"/>
        </p:xfrm>
        <a:graphic>
          <a:graphicData uri="http://schemas.openxmlformats.org/presentationml/2006/ole">
            <p:oleObj spid="_x0000_s40966" name="Equation" r:id="rId7" imgW="2489040" imgH="228600" progId="Equation.3">
              <p:embed/>
            </p:oleObj>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Regular Solution </a:t>
            </a:r>
            <a:endParaRPr lang="en-US" dirty="0"/>
          </a:p>
        </p:txBody>
      </p:sp>
      <p:sp>
        <p:nvSpPr>
          <p:cNvPr id="3" name="Content Placeholder 2"/>
          <p:cNvSpPr>
            <a:spLocks noGrp="1"/>
          </p:cNvSpPr>
          <p:nvPr>
            <p:ph idx="1"/>
          </p:nvPr>
        </p:nvSpPr>
        <p:spPr>
          <a:xfrm>
            <a:off x="228600" y="1295400"/>
            <a:ext cx="8610600" cy="4525963"/>
          </a:xfrm>
        </p:spPr>
        <p:txBody>
          <a:bodyPr>
            <a:normAutofit/>
          </a:bodyPr>
          <a:lstStyle/>
          <a:p>
            <a:pPr>
              <a:buNone/>
            </a:pPr>
            <a:r>
              <a:rPr lang="en-US" sz="2400" dirty="0" smtClean="0"/>
              <a:t>Regular solutions are not ideal but vary from ideal behavior marginally; wherein their entropy of mixing (</a:t>
            </a:r>
            <a:r>
              <a:rPr lang="en-US" sz="2400" dirty="0" smtClean="0">
                <a:latin typeface="Symbol" pitchFamily="18" charset="2"/>
              </a:rPr>
              <a:t>D</a:t>
            </a:r>
            <a:r>
              <a:rPr lang="en-US" sz="2400" dirty="0" smtClean="0"/>
              <a:t>S</a:t>
            </a:r>
            <a:r>
              <a:rPr lang="en-US" sz="2400" baseline="30000" dirty="0" smtClean="0"/>
              <a:t>M</a:t>
            </a:r>
            <a:r>
              <a:rPr lang="en-US" sz="2400" dirty="0" smtClean="0"/>
              <a:t>) is the same as those of an ideal solution (</a:t>
            </a:r>
            <a:r>
              <a:rPr lang="en-US" sz="2400" dirty="0" err="1" smtClean="0">
                <a:latin typeface="Symbol" pitchFamily="18" charset="2"/>
              </a:rPr>
              <a:t>D</a:t>
            </a:r>
            <a:r>
              <a:rPr lang="en-US" sz="2400" dirty="0" err="1" smtClean="0"/>
              <a:t>S</a:t>
            </a:r>
            <a:r>
              <a:rPr lang="en-US" sz="2400" baseline="30000" dirty="0" err="1" smtClean="0"/>
              <a:t>M,id</a:t>
            </a:r>
            <a:r>
              <a:rPr lang="en-US" sz="2400" dirty="0" smtClean="0"/>
              <a:t>) </a:t>
            </a:r>
          </a:p>
          <a:p>
            <a:pPr>
              <a:buNone/>
            </a:pPr>
            <a:r>
              <a:rPr lang="en-US" sz="2400" dirty="0" smtClean="0"/>
              <a:t>	i.e. </a:t>
            </a:r>
            <a:r>
              <a:rPr lang="en-US" sz="2400" dirty="0" smtClean="0">
                <a:latin typeface="Symbol" pitchFamily="18" charset="2"/>
              </a:rPr>
              <a:t>D</a:t>
            </a:r>
            <a:r>
              <a:rPr lang="en-US" sz="2400" dirty="0" smtClean="0"/>
              <a:t>S</a:t>
            </a:r>
            <a:r>
              <a:rPr lang="en-US" sz="2400" baseline="30000" dirty="0" smtClean="0"/>
              <a:t>M</a:t>
            </a:r>
            <a:r>
              <a:rPr lang="en-US" sz="2400" dirty="0" smtClean="0"/>
              <a:t>= </a:t>
            </a:r>
            <a:r>
              <a:rPr lang="en-US" sz="2400" dirty="0" err="1" smtClean="0">
                <a:latin typeface="Symbol" pitchFamily="18" charset="2"/>
              </a:rPr>
              <a:t>D</a:t>
            </a:r>
            <a:r>
              <a:rPr lang="en-US" sz="2400" dirty="0" err="1" smtClean="0"/>
              <a:t>S</a:t>
            </a:r>
            <a:r>
              <a:rPr lang="en-US" sz="2400" baseline="30000" dirty="0" err="1" smtClean="0"/>
              <a:t>M,id</a:t>
            </a:r>
            <a:r>
              <a:rPr lang="en-US" sz="2400" dirty="0" smtClean="0"/>
              <a:t> </a:t>
            </a:r>
          </a:p>
          <a:p>
            <a:pPr>
              <a:buNone/>
            </a:pPr>
            <a:r>
              <a:rPr lang="en-US" sz="2400" dirty="0" smtClean="0"/>
              <a:t>Therefore, for regular solution, </a:t>
            </a:r>
            <a:endParaRPr lang="en-US" sz="2400" dirty="0"/>
          </a:p>
        </p:txBody>
      </p:sp>
      <p:graphicFrame>
        <p:nvGraphicFramePr>
          <p:cNvPr id="4" name="Object 3"/>
          <p:cNvGraphicFramePr>
            <a:graphicFrameLocks noChangeAspect="1"/>
          </p:cNvGraphicFramePr>
          <p:nvPr/>
        </p:nvGraphicFramePr>
        <p:xfrm>
          <a:off x="4362450" y="2895600"/>
          <a:ext cx="4597400" cy="457200"/>
        </p:xfrm>
        <a:graphic>
          <a:graphicData uri="http://schemas.openxmlformats.org/presentationml/2006/ole">
            <p:oleObj spid="_x0000_s46082" name="Equation" r:id="rId3" imgW="2298600" imgH="228600" progId="Equation.3">
              <p:embed/>
            </p:oleObj>
          </a:graphicData>
        </a:graphic>
      </p:graphicFrame>
      <p:sp>
        <p:nvSpPr>
          <p:cNvPr id="5" name="TextBox 4"/>
          <p:cNvSpPr txBox="1"/>
          <p:nvPr/>
        </p:nvSpPr>
        <p:spPr>
          <a:xfrm>
            <a:off x="381000" y="3657600"/>
            <a:ext cx="3086742" cy="369332"/>
          </a:xfrm>
          <a:prstGeom prst="rect">
            <a:avLst/>
          </a:prstGeom>
          <a:noFill/>
        </p:spPr>
        <p:txBody>
          <a:bodyPr wrap="none" rtlCol="0">
            <a:spAutoFit/>
          </a:bodyPr>
          <a:lstStyle/>
          <a:p>
            <a:r>
              <a:rPr lang="en-US" dirty="0" smtClean="0"/>
              <a:t>By definition, for real solution: </a:t>
            </a:r>
            <a:endParaRPr lang="en-US" dirty="0"/>
          </a:p>
        </p:txBody>
      </p:sp>
      <p:graphicFrame>
        <p:nvGraphicFramePr>
          <p:cNvPr id="6" name="Object 5"/>
          <p:cNvGraphicFramePr>
            <a:graphicFrameLocks noChangeAspect="1"/>
          </p:cNvGraphicFramePr>
          <p:nvPr/>
        </p:nvGraphicFramePr>
        <p:xfrm>
          <a:off x="3505201" y="3582496"/>
          <a:ext cx="3962400" cy="456104"/>
        </p:xfrm>
        <a:graphic>
          <a:graphicData uri="http://schemas.openxmlformats.org/presentationml/2006/ole">
            <p:oleObj spid="_x0000_s46083" name="Equation" r:id="rId4" imgW="1396800" imgH="203040" progId="Equation.3">
              <p:embed/>
            </p:oleObj>
          </a:graphicData>
        </a:graphic>
      </p:graphicFrame>
      <p:graphicFrame>
        <p:nvGraphicFramePr>
          <p:cNvPr id="7" name="Object 6"/>
          <p:cNvGraphicFramePr>
            <a:graphicFrameLocks noChangeAspect="1"/>
          </p:cNvGraphicFramePr>
          <p:nvPr/>
        </p:nvGraphicFramePr>
        <p:xfrm>
          <a:off x="1760538" y="4191000"/>
          <a:ext cx="7075487" cy="1143000"/>
        </p:xfrm>
        <a:graphic>
          <a:graphicData uri="http://schemas.openxmlformats.org/presentationml/2006/ole">
            <p:oleObj spid="_x0000_s46084" name="Equation" r:id="rId5" imgW="4559040" imgH="736560" progId="Equation.3">
              <p:embed/>
            </p:oleObj>
          </a:graphicData>
        </a:graphic>
      </p:graphicFrame>
      <p:sp>
        <p:nvSpPr>
          <p:cNvPr id="8" name="TextBox 7"/>
          <p:cNvSpPr txBox="1"/>
          <p:nvPr/>
        </p:nvSpPr>
        <p:spPr>
          <a:xfrm>
            <a:off x="537331" y="4191000"/>
            <a:ext cx="1215269" cy="369332"/>
          </a:xfrm>
          <a:prstGeom prst="rect">
            <a:avLst/>
          </a:prstGeom>
          <a:noFill/>
        </p:spPr>
        <p:txBody>
          <a:bodyPr wrap="none" rtlCol="0">
            <a:spAutoFit/>
          </a:bodyPr>
          <a:lstStyle/>
          <a:p>
            <a:r>
              <a:rPr lang="en-US" dirty="0" smtClean="0"/>
              <a:t>Therefore,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Regular Solution – Contd.</a:t>
            </a:r>
            <a:endParaRPr lang="en-US" dirty="0"/>
          </a:p>
        </p:txBody>
      </p:sp>
      <p:sp>
        <p:nvSpPr>
          <p:cNvPr id="4" name="TextBox 3"/>
          <p:cNvSpPr txBox="1"/>
          <p:nvPr/>
        </p:nvSpPr>
        <p:spPr>
          <a:xfrm>
            <a:off x="609600" y="1900535"/>
            <a:ext cx="1576072" cy="461665"/>
          </a:xfrm>
          <a:prstGeom prst="rect">
            <a:avLst/>
          </a:prstGeom>
          <a:noFill/>
        </p:spPr>
        <p:txBody>
          <a:bodyPr wrap="none" rtlCol="0">
            <a:spAutoFit/>
          </a:bodyPr>
          <a:lstStyle/>
          <a:p>
            <a:r>
              <a:rPr lang="en-US" sz="2400" dirty="0" smtClean="0"/>
              <a:t>Since, </a:t>
            </a:r>
            <a:r>
              <a:rPr lang="en-US" sz="2400" i="1" dirty="0" smtClean="0"/>
              <a:t>a=</a:t>
            </a:r>
            <a:r>
              <a:rPr lang="en-US" sz="2400" i="1" dirty="0" err="1" smtClean="0">
                <a:latin typeface="Symbol" pitchFamily="18" charset="2"/>
              </a:rPr>
              <a:t>g</a:t>
            </a:r>
            <a:r>
              <a:rPr lang="en-US" sz="2400" i="1" dirty="0" err="1" smtClean="0"/>
              <a:t>X</a:t>
            </a:r>
            <a:endParaRPr lang="en-US" sz="2400" i="1" dirty="0"/>
          </a:p>
        </p:txBody>
      </p:sp>
      <p:sp>
        <p:nvSpPr>
          <p:cNvPr id="5" name="TextBox 4"/>
          <p:cNvSpPr txBox="1"/>
          <p:nvPr/>
        </p:nvSpPr>
        <p:spPr>
          <a:xfrm>
            <a:off x="2438400" y="1976735"/>
            <a:ext cx="1215269" cy="369332"/>
          </a:xfrm>
          <a:prstGeom prst="rect">
            <a:avLst/>
          </a:prstGeom>
          <a:noFill/>
        </p:spPr>
        <p:txBody>
          <a:bodyPr wrap="none" rtlCol="0">
            <a:spAutoFit/>
          </a:bodyPr>
          <a:lstStyle/>
          <a:p>
            <a:r>
              <a:rPr lang="en-US" dirty="0" smtClean="0"/>
              <a:t>Therefore, </a:t>
            </a:r>
            <a:endParaRPr lang="en-US" dirty="0"/>
          </a:p>
        </p:txBody>
      </p:sp>
      <p:graphicFrame>
        <p:nvGraphicFramePr>
          <p:cNvPr id="6" name="Object 5"/>
          <p:cNvGraphicFramePr>
            <a:graphicFrameLocks noChangeAspect="1"/>
          </p:cNvGraphicFramePr>
          <p:nvPr/>
        </p:nvGraphicFramePr>
        <p:xfrm>
          <a:off x="3733800" y="1976735"/>
          <a:ext cx="3763962" cy="355600"/>
        </p:xfrm>
        <a:graphic>
          <a:graphicData uri="http://schemas.openxmlformats.org/presentationml/2006/ole">
            <p:oleObj spid="_x0000_s47106" name="Equation" r:id="rId3" imgW="2425680" imgH="228600" progId="Equation.3">
              <p:embed/>
            </p:oleObj>
          </a:graphicData>
        </a:graphic>
      </p:graphicFrame>
      <p:graphicFrame>
        <p:nvGraphicFramePr>
          <p:cNvPr id="47107" name="Object 3"/>
          <p:cNvGraphicFramePr>
            <a:graphicFrameLocks noChangeAspect="1"/>
          </p:cNvGraphicFramePr>
          <p:nvPr/>
        </p:nvGraphicFramePr>
        <p:xfrm>
          <a:off x="2352675" y="1035050"/>
          <a:ext cx="4060825" cy="749300"/>
        </p:xfrm>
        <a:graphic>
          <a:graphicData uri="http://schemas.openxmlformats.org/presentationml/2006/ole">
            <p:oleObj spid="_x0000_s47107" name="Equation" r:id="rId4" imgW="2616120" imgH="482400" progId="Equation.3">
              <p:embed/>
            </p:oleObj>
          </a:graphicData>
        </a:graphic>
      </p:graphicFrame>
      <p:sp>
        <p:nvSpPr>
          <p:cNvPr id="8" name="Right Arrow 7"/>
          <p:cNvSpPr/>
          <p:nvPr/>
        </p:nvSpPr>
        <p:spPr>
          <a:xfrm>
            <a:off x="457200" y="2895600"/>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143000" y="2667000"/>
            <a:ext cx="8001000" cy="923330"/>
          </a:xfrm>
          <a:prstGeom prst="rect">
            <a:avLst/>
          </a:prstGeom>
          <a:noFill/>
        </p:spPr>
        <p:txBody>
          <a:bodyPr wrap="square" rtlCol="0">
            <a:spAutoFit/>
          </a:bodyPr>
          <a:lstStyle/>
          <a:p>
            <a:r>
              <a:rPr lang="en-US" dirty="0" smtClean="0"/>
              <a:t>For regular solution, which behave very closely to ideal solution, if the component in solution exhibits negative deviation from ideal behavior ,</a:t>
            </a:r>
            <a:r>
              <a:rPr lang="en-US" dirty="0" smtClean="0">
                <a:latin typeface="Symbol" pitchFamily="18" charset="2"/>
              </a:rPr>
              <a:t> g </a:t>
            </a:r>
            <a:r>
              <a:rPr lang="en-US" dirty="0" smtClean="0"/>
              <a:t>&lt; 1 and </a:t>
            </a:r>
            <a:r>
              <a:rPr lang="en-US" dirty="0" smtClean="0">
                <a:latin typeface="Symbol" pitchFamily="18" charset="2"/>
              </a:rPr>
              <a:t>D</a:t>
            </a:r>
            <a:r>
              <a:rPr lang="en-US" dirty="0" smtClean="0"/>
              <a:t>H</a:t>
            </a:r>
            <a:r>
              <a:rPr lang="en-US" baseline="30000" dirty="0" smtClean="0"/>
              <a:t>M</a:t>
            </a:r>
            <a:r>
              <a:rPr lang="en-US" dirty="0" smtClean="0"/>
              <a:t> &lt; 0, resulting in evolution of heat on mixing</a:t>
            </a:r>
            <a:endParaRPr lang="en-US" dirty="0"/>
          </a:p>
        </p:txBody>
      </p:sp>
      <p:sp>
        <p:nvSpPr>
          <p:cNvPr id="10" name="Right Arrow 9"/>
          <p:cNvSpPr/>
          <p:nvPr/>
        </p:nvSpPr>
        <p:spPr>
          <a:xfrm>
            <a:off x="457200" y="3886200"/>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143000" y="3657600"/>
            <a:ext cx="8001000" cy="923330"/>
          </a:xfrm>
          <a:prstGeom prst="rect">
            <a:avLst/>
          </a:prstGeom>
          <a:noFill/>
        </p:spPr>
        <p:txBody>
          <a:bodyPr wrap="square" rtlCol="0">
            <a:spAutoFit/>
          </a:bodyPr>
          <a:lstStyle/>
          <a:p>
            <a:r>
              <a:rPr lang="en-US" dirty="0" smtClean="0"/>
              <a:t>Similarly, for regular solution, which behave very closely to ideal solution, if the component in solution exhibits positive deviation from ideal behavior , </a:t>
            </a:r>
            <a:r>
              <a:rPr lang="en-US" dirty="0" smtClean="0">
                <a:latin typeface="Symbol" pitchFamily="18" charset="2"/>
              </a:rPr>
              <a:t>g</a:t>
            </a:r>
            <a:r>
              <a:rPr lang="en-US" dirty="0" smtClean="0"/>
              <a:t> &gt; 1 and </a:t>
            </a:r>
            <a:r>
              <a:rPr lang="en-US" dirty="0" smtClean="0">
                <a:latin typeface="Symbol" pitchFamily="18" charset="2"/>
              </a:rPr>
              <a:t>D</a:t>
            </a:r>
            <a:r>
              <a:rPr lang="en-US" dirty="0" smtClean="0"/>
              <a:t>H</a:t>
            </a:r>
            <a:r>
              <a:rPr lang="en-US" baseline="30000" dirty="0" smtClean="0"/>
              <a:t>M</a:t>
            </a:r>
            <a:r>
              <a:rPr lang="en-US" dirty="0" smtClean="0"/>
              <a:t> &gt; 0, resulting in absorption of heat on mixing</a:t>
            </a:r>
            <a:endParaRPr lang="en-US" dirty="0"/>
          </a:p>
        </p:txBody>
      </p:sp>
      <p:sp>
        <p:nvSpPr>
          <p:cNvPr id="12" name="Right Arrow 11"/>
          <p:cNvSpPr/>
          <p:nvPr/>
        </p:nvSpPr>
        <p:spPr>
          <a:xfrm>
            <a:off x="457200" y="4876800"/>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143000" y="4724400"/>
            <a:ext cx="8001000" cy="646331"/>
          </a:xfrm>
          <a:prstGeom prst="rect">
            <a:avLst/>
          </a:prstGeom>
          <a:noFill/>
        </p:spPr>
        <p:txBody>
          <a:bodyPr wrap="square" rtlCol="0">
            <a:spAutoFit/>
          </a:bodyPr>
          <a:lstStyle/>
          <a:p>
            <a:r>
              <a:rPr lang="en-US" dirty="0" smtClean="0"/>
              <a:t>This provides a way of measuring activity coefficient and activity of components on mixing for regular solution</a:t>
            </a:r>
            <a:endParaRPr lang="en-US" dirty="0"/>
          </a:p>
        </p:txBody>
      </p:sp>
      <p:sp>
        <p:nvSpPr>
          <p:cNvPr id="14" name="TextBox 13"/>
          <p:cNvSpPr txBox="1"/>
          <p:nvPr/>
        </p:nvSpPr>
        <p:spPr>
          <a:xfrm>
            <a:off x="1143000" y="5867400"/>
            <a:ext cx="6338210" cy="369332"/>
          </a:xfrm>
          <a:prstGeom prst="rect">
            <a:avLst/>
          </a:prstGeom>
          <a:noFill/>
        </p:spPr>
        <p:txBody>
          <a:bodyPr wrap="none" rtlCol="0">
            <a:spAutoFit/>
          </a:bodyPr>
          <a:lstStyle/>
          <a:p>
            <a:r>
              <a:rPr lang="en-US" dirty="0" smtClean="0"/>
              <a:t>Example of regular solution: Ag-Cu, Al-Zn, </a:t>
            </a:r>
            <a:r>
              <a:rPr lang="en-US" dirty="0" err="1" smtClean="0"/>
              <a:t>Cd</a:t>
            </a:r>
            <a:r>
              <a:rPr lang="en-US" dirty="0" smtClean="0"/>
              <a:t>-Zn, Fe-</a:t>
            </a:r>
            <a:r>
              <a:rPr lang="en-US" dirty="0" err="1" smtClean="0"/>
              <a:t>Mn</a:t>
            </a:r>
            <a:r>
              <a:rPr lang="en-US" dirty="0" smtClean="0"/>
              <a:t>, Fe-Ni etc.</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2800" dirty="0" smtClean="0"/>
              <a:t>Activities in Concentrated Liquid Metallic Solution</a:t>
            </a:r>
            <a:endParaRPr lang="en-US" sz="2800" dirty="0"/>
          </a:p>
        </p:txBody>
      </p:sp>
      <p:sp>
        <p:nvSpPr>
          <p:cNvPr id="3" name="Content Placeholder 2"/>
          <p:cNvSpPr>
            <a:spLocks noGrp="1"/>
          </p:cNvSpPr>
          <p:nvPr>
            <p:ph idx="1"/>
          </p:nvPr>
        </p:nvSpPr>
        <p:spPr>
          <a:xfrm>
            <a:off x="381000" y="914401"/>
            <a:ext cx="8229600" cy="2438400"/>
          </a:xfrm>
        </p:spPr>
        <p:txBody>
          <a:bodyPr>
            <a:normAutofit lnSpcReduction="10000"/>
          </a:bodyPr>
          <a:lstStyle/>
          <a:p>
            <a:pPr>
              <a:buNone/>
            </a:pPr>
            <a:r>
              <a:rPr lang="en-US" sz="2400" dirty="0" smtClean="0"/>
              <a:t>Concentrated liquid metallic solution obeys </a:t>
            </a:r>
            <a:r>
              <a:rPr lang="en-US" sz="2400" dirty="0" err="1" smtClean="0"/>
              <a:t>Raoult’s</a:t>
            </a:r>
            <a:r>
              <a:rPr lang="en-US" sz="2400" dirty="0" smtClean="0"/>
              <a:t> law, i.e.,</a:t>
            </a:r>
          </a:p>
          <a:p>
            <a:pPr>
              <a:buNone/>
            </a:pPr>
            <a:r>
              <a:rPr lang="en-US" sz="2400" dirty="0" smtClean="0"/>
              <a:t>			</a:t>
            </a:r>
            <a:r>
              <a:rPr lang="en-US" sz="2400" i="1" dirty="0" err="1" smtClean="0"/>
              <a:t>a</a:t>
            </a:r>
            <a:r>
              <a:rPr lang="en-US" sz="2400" i="1" baseline="-25000" dirty="0" err="1" smtClean="0"/>
              <a:t>i</a:t>
            </a:r>
            <a:r>
              <a:rPr lang="en-US" sz="2400" i="1" dirty="0" smtClean="0"/>
              <a:t>=X</a:t>
            </a:r>
            <a:r>
              <a:rPr lang="en-US" sz="2400" i="1" baseline="-25000" dirty="0" smtClean="0"/>
              <a:t>i</a:t>
            </a:r>
          </a:p>
          <a:p>
            <a:pPr>
              <a:buNone/>
            </a:pPr>
            <a:r>
              <a:rPr lang="en-US" sz="2400" dirty="0" smtClean="0"/>
              <a:t>Very few solutions obey </a:t>
            </a:r>
            <a:r>
              <a:rPr lang="en-US" sz="2400" dirty="0" err="1" smtClean="0"/>
              <a:t>Raoult’s</a:t>
            </a:r>
            <a:r>
              <a:rPr lang="en-US" sz="2400" dirty="0" smtClean="0"/>
              <a:t> law in the entire composition range. </a:t>
            </a:r>
          </a:p>
          <a:p>
            <a:pPr>
              <a:buNone/>
            </a:pPr>
            <a:r>
              <a:rPr lang="en-US" sz="2400" dirty="0" smtClean="0"/>
              <a:t>To indicate departure of a solution from </a:t>
            </a:r>
            <a:r>
              <a:rPr lang="en-US" sz="2400" dirty="0" err="1" smtClean="0"/>
              <a:t>Raoult’s</a:t>
            </a:r>
            <a:r>
              <a:rPr lang="en-US" sz="2400" dirty="0" smtClean="0"/>
              <a:t> law, </a:t>
            </a:r>
            <a:r>
              <a:rPr lang="en-US" sz="2400" dirty="0" err="1" smtClean="0"/>
              <a:t>activty</a:t>
            </a:r>
            <a:r>
              <a:rPr lang="en-US" sz="2400" dirty="0" smtClean="0"/>
              <a:t> coefficient is used (</a:t>
            </a:r>
            <a:r>
              <a:rPr lang="en-US" sz="2400" i="1" dirty="0" err="1" smtClean="0">
                <a:latin typeface="Symbol" pitchFamily="18" charset="2"/>
              </a:rPr>
              <a:t>g</a:t>
            </a:r>
            <a:r>
              <a:rPr lang="en-US" sz="2400" i="1" baseline="-25000" dirty="0" err="1" smtClean="0"/>
              <a:t>i</a:t>
            </a:r>
            <a:r>
              <a:rPr lang="en-US" sz="2400" dirty="0" smtClean="0"/>
              <a:t>) : </a:t>
            </a:r>
          </a:p>
        </p:txBody>
      </p:sp>
      <p:graphicFrame>
        <p:nvGraphicFramePr>
          <p:cNvPr id="4" name="Object 3"/>
          <p:cNvGraphicFramePr>
            <a:graphicFrameLocks noChangeAspect="1"/>
          </p:cNvGraphicFramePr>
          <p:nvPr/>
        </p:nvGraphicFramePr>
        <p:xfrm>
          <a:off x="609600" y="3429000"/>
          <a:ext cx="1485900" cy="1045633"/>
        </p:xfrm>
        <a:graphic>
          <a:graphicData uri="http://schemas.openxmlformats.org/presentationml/2006/ole">
            <p:oleObj spid="_x0000_s41986" name="Equation" r:id="rId3" imgW="685800" imgH="482400" progId="Equation.3">
              <p:embed/>
            </p:oleObj>
          </a:graphicData>
        </a:graphic>
      </p:graphicFrame>
      <p:sp>
        <p:nvSpPr>
          <p:cNvPr id="5" name="TextBox 4"/>
          <p:cNvSpPr txBox="1"/>
          <p:nvPr/>
        </p:nvSpPr>
        <p:spPr>
          <a:xfrm>
            <a:off x="2483843" y="3657600"/>
            <a:ext cx="6589624" cy="1200329"/>
          </a:xfrm>
          <a:prstGeom prst="rect">
            <a:avLst/>
          </a:prstGeom>
          <a:noFill/>
        </p:spPr>
        <p:txBody>
          <a:bodyPr wrap="none" rtlCol="0">
            <a:spAutoFit/>
          </a:bodyPr>
          <a:lstStyle/>
          <a:p>
            <a:r>
              <a:rPr lang="en-US" dirty="0" smtClean="0"/>
              <a:t>If </a:t>
            </a:r>
            <a:r>
              <a:rPr lang="en-US" i="1" dirty="0" err="1" smtClean="0">
                <a:latin typeface="Symbol" pitchFamily="18" charset="2"/>
              </a:rPr>
              <a:t>g</a:t>
            </a:r>
            <a:r>
              <a:rPr lang="en-US" i="1" baseline="-25000" dirty="0" err="1" smtClean="0"/>
              <a:t>i</a:t>
            </a:r>
            <a:r>
              <a:rPr lang="en-US" dirty="0" smtClean="0"/>
              <a:t> &gt; 1, the deviation from ideal behavior is called positive deviation</a:t>
            </a:r>
          </a:p>
          <a:p>
            <a:endParaRPr lang="en-US" dirty="0" smtClean="0"/>
          </a:p>
          <a:p>
            <a:r>
              <a:rPr lang="en-US" dirty="0" smtClean="0"/>
              <a:t>If </a:t>
            </a:r>
            <a:r>
              <a:rPr lang="en-US" i="1" dirty="0" err="1" smtClean="0">
                <a:latin typeface="Symbol" pitchFamily="18" charset="2"/>
              </a:rPr>
              <a:t>g</a:t>
            </a:r>
            <a:r>
              <a:rPr lang="en-US" i="1" baseline="-25000" dirty="0" err="1" smtClean="0"/>
              <a:t>i</a:t>
            </a:r>
            <a:r>
              <a:rPr lang="en-US" dirty="0" smtClean="0"/>
              <a:t> &lt; 1, the deviation from ideal behavior is called negative deviation</a:t>
            </a:r>
          </a:p>
          <a:p>
            <a:endParaRPr lang="en-US" dirty="0"/>
          </a:p>
        </p:txBody>
      </p:sp>
      <p:sp>
        <p:nvSpPr>
          <p:cNvPr id="6" name="TextBox 5"/>
          <p:cNvSpPr txBox="1"/>
          <p:nvPr/>
        </p:nvSpPr>
        <p:spPr>
          <a:xfrm>
            <a:off x="381000" y="4724400"/>
            <a:ext cx="8534400" cy="646331"/>
          </a:xfrm>
          <a:prstGeom prst="rect">
            <a:avLst/>
          </a:prstGeom>
          <a:noFill/>
        </p:spPr>
        <p:txBody>
          <a:bodyPr wrap="square" rtlCol="0">
            <a:spAutoFit/>
          </a:bodyPr>
          <a:lstStyle/>
          <a:p>
            <a:r>
              <a:rPr lang="en-US" i="1" dirty="0" smtClean="0"/>
              <a:t>Deviation occurs when solute concentration increases and solute atoms become sufficiently close to each other in solution to mutually interact</a:t>
            </a:r>
            <a:endParaRPr lang="en-US" i="1" dirty="0"/>
          </a:p>
        </p:txBody>
      </p:sp>
      <p:sp>
        <p:nvSpPr>
          <p:cNvPr id="7" name="TextBox 6"/>
          <p:cNvSpPr txBox="1"/>
          <p:nvPr/>
        </p:nvSpPr>
        <p:spPr>
          <a:xfrm>
            <a:off x="457200" y="5638800"/>
            <a:ext cx="7472815" cy="923330"/>
          </a:xfrm>
          <a:prstGeom prst="rect">
            <a:avLst/>
          </a:prstGeom>
          <a:noFill/>
        </p:spPr>
        <p:txBody>
          <a:bodyPr wrap="none" rtlCol="0">
            <a:spAutoFit/>
          </a:bodyPr>
          <a:lstStyle/>
          <a:p>
            <a:r>
              <a:rPr lang="en-US" dirty="0" smtClean="0"/>
              <a:t>Examples: 1) Liquid Fe-</a:t>
            </a:r>
            <a:r>
              <a:rPr lang="en-US" dirty="0" err="1" smtClean="0"/>
              <a:t>Mn</a:t>
            </a:r>
            <a:r>
              <a:rPr lang="en-US" dirty="0" smtClean="0"/>
              <a:t> and Fe-Ni solutions are ideal and obey </a:t>
            </a:r>
            <a:r>
              <a:rPr lang="en-US" dirty="0" err="1" smtClean="0"/>
              <a:t>Raoult’s</a:t>
            </a:r>
            <a:r>
              <a:rPr lang="en-US" dirty="0" smtClean="0"/>
              <a:t> law</a:t>
            </a:r>
          </a:p>
          <a:p>
            <a:r>
              <a:rPr lang="en-US" dirty="0" smtClean="0"/>
              <a:t>                    2) Liquid Fe-Cu shows positive deviation from </a:t>
            </a:r>
            <a:r>
              <a:rPr lang="en-US" dirty="0" err="1" smtClean="0"/>
              <a:t>Raoult’s</a:t>
            </a:r>
            <a:r>
              <a:rPr lang="en-US" dirty="0" smtClean="0"/>
              <a:t> law</a:t>
            </a:r>
          </a:p>
          <a:p>
            <a:r>
              <a:rPr lang="en-US" dirty="0" smtClean="0"/>
              <a:t>                    3) Liquid Fe-Si shows negative deviation from </a:t>
            </a:r>
            <a:r>
              <a:rPr lang="en-US" dirty="0" err="1" smtClean="0"/>
              <a:t>Raoult’s</a:t>
            </a:r>
            <a:r>
              <a:rPr lang="en-US" dirty="0" smtClean="0"/>
              <a:t> law</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200" dirty="0" smtClean="0"/>
              <a:t>Activities in Industrial Liquid Metallic Solutions</a:t>
            </a:r>
            <a:endParaRPr lang="en-US" sz="3200" dirty="0"/>
          </a:p>
        </p:txBody>
      </p:sp>
      <p:sp>
        <p:nvSpPr>
          <p:cNvPr id="3" name="Content Placeholder 2"/>
          <p:cNvSpPr>
            <a:spLocks noGrp="1"/>
          </p:cNvSpPr>
          <p:nvPr>
            <p:ph idx="1"/>
          </p:nvPr>
        </p:nvSpPr>
        <p:spPr>
          <a:xfrm>
            <a:off x="609600" y="1066800"/>
            <a:ext cx="8229600" cy="4525963"/>
          </a:xfrm>
        </p:spPr>
        <p:txBody>
          <a:bodyPr>
            <a:normAutofit fontScale="85000" lnSpcReduction="20000"/>
          </a:bodyPr>
          <a:lstStyle/>
          <a:p>
            <a:r>
              <a:rPr lang="en-US" dirty="0" smtClean="0"/>
              <a:t>Industrial liquid metallic solutions are generally dilute solutions</a:t>
            </a:r>
          </a:p>
          <a:p>
            <a:pPr lvl="1"/>
            <a:r>
              <a:rPr lang="en-US" dirty="0" smtClean="0"/>
              <a:t>Example: Hot metal produced from blast furnace contains ~93-95% Fe as solvent and ~5-7% solute elements such as C, Si, </a:t>
            </a:r>
            <a:r>
              <a:rPr lang="en-US" dirty="0" err="1" smtClean="0"/>
              <a:t>Mn</a:t>
            </a:r>
            <a:r>
              <a:rPr lang="en-US" dirty="0" smtClean="0"/>
              <a:t>, P, and S</a:t>
            </a:r>
          </a:p>
          <a:p>
            <a:r>
              <a:rPr lang="en-US" dirty="0" smtClean="0"/>
              <a:t>In dilute binary solutions, solute obeys Henry’s law and solvent obeys </a:t>
            </a:r>
            <a:r>
              <a:rPr lang="en-US" dirty="0" err="1" smtClean="0"/>
              <a:t>Roult’s</a:t>
            </a:r>
            <a:r>
              <a:rPr lang="en-US" dirty="0" smtClean="0"/>
              <a:t> law. In case of hot metal such as steel, the solute elements such as C, Si, </a:t>
            </a:r>
            <a:r>
              <a:rPr lang="en-US" dirty="0" err="1" smtClean="0"/>
              <a:t>Mn</a:t>
            </a:r>
            <a:r>
              <a:rPr lang="en-US" dirty="0" smtClean="0"/>
              <a:t>, P, and S obeys Henry’s law and Fe obeys </a:t>
            </a:r>
            <a:r>
              <a:rPr lang="en-US" dirty="0" err="1" smtClean="0"/>
              <a:t>Raoult’s</a:t>
            </a:r>
            <a:r>
              <a:rPr lang="en-US" dirty="0" smtClean="0"/>
              <a:t> law. </a:t>
            </a:r>
          </a:p>
          <a:p>
            <a:r>
              <a:rPr lang="en-US" dirty="0" smtClean="0"/>
              <a:t> In other words, in infinitely dilute solutions, activities of solutes are proportional to their respective concentrations (Henry’s law).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39762"/>
          </a:xfrm>
        </p:spPr>
        <p:txBody>
          <a:bodyPr>
            <a:normAutofit fontScale="90000"/>
          </a:bodyPr>
          <a:lstStyle/>
          <a:p>
            <a:r>
              <a:rPr lang="en-US" b="1" dirty="0" smtClean="0"/>
              <a:t>Ellingham Diagram (Contd.)</a:t>
            </a:r>
            <a:endParaRPr lang="en-US" b="1" dirty="0"/>
          </a:p>
        </p:txBody>
      </p:sp>
      <p:graphicFrame>
        <p:nvGraphicFramePr>
          <p:cNvPr id="4" name="Content Placeholder 3"/>
          <p:cNvGraphicFramePr>
            <a:graphicFrameLocks noChangeAspect="1"/>
          </p:cNvGraphicFramePr>
          <p:nvPr>
            <p:ph idx="1"/>
          </p:nvPr>
        </p:nvGraphicFramePr>
        <p:xfrm>
          <a:off x="1447800" y="1219200"/>
          <a:ext cx="3200400" cy="492562"/>
        </p:xfrm>
        <a:graphic>
          <a:graphicData uri="http://schemas.openxmlformats.org/presentationml/2006/ole">
            <p:oleObj spid="_x0000_s1026" name="Equation" r:id="rId3" imgW="1485720" imgH="228600" progId="Equation.3">
              <p:embed/>
            </p:oleObj>
          </a:graphicData>
        </a:graphic>
      </p:graphicFrame>
      <p:sp>
        <p:nvSpPr>
          <p:cNvPr id="5" name="TextBox 4"/>
          <p:cNvSpPr txBox="1"/>
          <p:nvPr/>
        </p:nvSpPr>
        <p:spPr>
          <a:xfrm>
            <a:off x="228600" y="1295400"/>
            <a:ext cx="6218112" cy="369332"/>
          </a:xfrm>
          <a:prstGeom prst="rect">
            <a:avLst/>
          </a:prstGeom>
          <a:noFill/>
        </p:spPr>
        <p:txBody>
          <a:bodyPr wrap="none" rtlCol="0">
            <a:spAutoFit/>
          </a:bodyPr>
          <a:lstStyle/>
          <a:p>
            <a:r>
              <a:rPr lang="en-US" dirty="0" smtClean="0"/>
              <a:t>We know:                                                                       </a:t>
            </a:r>
            <a:r>
              <a:rPr lang="en-US" dirty="0" smtClean="0">
                <a:sym typeface="Symbol"/>
              </a:rPr>
              <a:t>   y = </a:t>
            </a:r>
            <a:r>
              <a:rPr lang="en-US" dirty="0" err="1" smtClean="0">
                <a:sym typeface="Symbol"/>
              </a:rPr>
              <a:t>mx</a:t>
            </a:r>
            <a:r>
              <a:rPr lang="en-US" dirty="0" smtClean="0">
                <a:sym typeface="Symbol"/>
              </a:rPr>
              <a:t> + C</a:t>
            </a:r>
            <a:endParaRPr lang="en-US" dirty="0"/>
          </a:p>
        </p:txBody>
      </p:sp>
      <p:sp>
        <p:nvSpPr>
          <p:cNvPr id="31" name="TextBox 30"/>
          <p:cNvSpPr txBox="1"/>
          <p:nvPr/>
        </p:nvSpPr>
        <p:spPr>
          <a:xfrm>
            <a:off x="609600" y="2133600"/>
            <a:ext cx="3005438" cy="923330"/>
          </a:xfrm>
          <a:prstGeom prst="rect">
            <a:avLst/>
          </a:prstGeom>
          <a:noFill/>
        </p:spPr>
        <p:txBody>
          <a:bodyPr wrap="none" rtlCol="0">
            <a:spAutoFit/>
          </a:bodyPr>
          <a:lstStyle/>
          <a:p>
            <a:r>
              <a:rPr lang="en-US" b="1" u="sng" dirty="0" smtClean="0"/>
              <a:t>Ellingham Diagram for Oxides</a:t>
            </a:r>
          </a:p>
          <a:p>
            <a:endParaRPr lang="en-US" b="1" u="sng" dirty="0"/>
          </a:p>
          <a:p>
            <a:endParaRPr lang="en-US" b="1" u="sng" dirty="0"/>
          </a:p>
        </p:txBody>
      </p:sp>
      <p:graphicFrame>
        <p:nvGraphicFramePr>
          <p:cNvPr id="32" name="Object 31"/>
          <p:cNvGraphicFramePr>
            <a:graphicFrameLocks noChangeAspect="1"/>
          </p:cNvGraphicFramePr>
          <p:nvPr/>
        </p:nvGraphicFramePr>
        <p:xfrm>
          <a:off x="782638" y="2743200"/>
          <a:ext cx="3649662" cy="685800"/>
        </p:xfrm>
        <a:graphic>
          <a:graphicData uri="http://schemas.openxmlformats.org/presentationml/2006/ole">
            <p:oleObj spid="_x0000_s1027" name="Equation" r:id="rId4" imgW="2298600" imgH="431640" progId="Equation.3">
              <p:embed/>
            </p:oleObj>
          </a:graphicData>
        </a:graphic>
      </p:graphicFrame>
      <p:sp>
        <p:nvSpPr>
          <p:cNvPr id="33" name="TextBox 32"/>
          <p:cNvSpPr txBox="1"/>
          <p:nvPr/>
        </p:nvSpPr>
        <p:spPr>
          <a:xfrm>
            <a:off x="228600" y="3657600"/>
            <a:ext cx="5041893" cy="369332"/>
          </a:xfrm>
          <a:prstGeom prst="rect">
            <a:avLst/>
          </a:prstGeom>
          <a:noFill/>
        </p:spPr>
        <p:txBody>
          <a:bodyPr wrap="none" rtlCol="0">
            <a:spAutoFit/>
          </a:bodyPr>
          <a:lstStyle/>
          <a:p>
            <a:r>
              <a:rPr lang="en-US" dirty="0" smtClean="0"/>
              <a:t>Therefore, equilibrium constant for above reaction: </a:t>
            </a:r>
            <a:endParaRPr lang="en-US" dirty="0"/>
          </a:p>
        </p:txBody>
      </p:sp>
      <p:graphicFrame>
        <p:nvGraphicFramePr>
          <p:cNvPr id="34" name="Object 33"/>
          <p:cNvGraphicFramePr>
            <a:graphicFrameLocks noChangeAspect="1"/>
          </p:cNvGraphicFramePr>
          <p:nvPr/>
        </p:nvGraphicFramePr>
        <p:xfrm>
          <a:off x="525463" y="4038600"/>
          <a:ext cx="2511425" cy="762000"/>
        </p:xfrm>
        <a:graphic>
          <a:graphicData uri="http://schemas.openxmlformats.org/presentationml/2006/ole">
            <p:oleObj spid="_x0000_s1028" name="Equation" r:id="rId5" imgW="1841400" imgH="558720" progId="Equation.3">
              <p:embed/>
            </p:oleObj>
          </a:graphicData>
        </a:graphic>
      </p:graphicFrame>
      <p:sp>
        <p:nvSpPr>
          <p:cNvPr id="35" name="TextBox 34"/>
          <p:cNvSpPr txBox="1"/>
          <p:nvPr/>
        </p:nvSpPr>
        <p:spPr>
          <a:xfrm>
            <a:off x="0" y="4875414"/>
            <a:ext cx="6653681" cy="369332"/>
          </a:xfrm>
          <a:prstGeom prst="rect">
            <a:avLst/>
          </a:prstGeom>
          <a:noFill/>
        </p:spPr>
        <p:txBody>
          <a:bodyPr wrap="none" rtlCol="0">
            <a:spAutoFit/>
          </a:bodyPr>
          <a:lstStyle/>
          <a:p>
            <a:r>
              <a:rPr lang="en-US" dirty="0" smtClean="0"/>
              <a:t>Since, activity of metal (</a:t>
            </a:r>
            <a:r>
              <a:rPr lang="en-US" i="1" dirty="0" err="1" smtClean="0"/>
              <a:t>a</a:t>
            </a:r>
            <a:r>
              <a:rPr lang="en-US" i="1" baseline="-25000" dirty="0" err="1" smtClean="0"/>
              <a:t>M</a:t>
            </a:r>
            <a:r>
              <a:rPr lang="en-US" dirty="0" smtClean="0"/>
              <a:t>) and its oxide                  in pure state = 1</a:t>
            </a:r>
            <a:endParaRPr lang="en-US" dirty="0"/>
          </a:p>
        </p:txBody>
      </p:sp>
      <p:graphicFrame>
        <p:nvGraphicFramePr>
          <p:cNvPr id="36" name="Object 35"/>
          <p:cNvGraphicFramePr>
            <a:graphicFrameLocks noChangeAspect="1"/>
          </p:cNvGraphicFramePr>
          <p:nvPr/>
        </p:nvGraphicFramePr>
        <p:xfrm>
          <a:off x="3928534" y="4800600"/>
          <a:ext cx="857208" cy="489680"/>
        </p:xfrm>
        <a:graphic>
          <a:graphicData uri="http://schemas.openxmlformats.org/presentationml/2006/ole">
            <p:oleObj spid="_x0000_s1029" name="Equation" r:id="rId6" imgW="393480" imgH="241200" progId="Equation.3">
              <p:embed/>
            </p:oleObj>
          </a:graphicData>
        </a:graphic>
      </p:graphicFrame>
      <p:graphicFrame>
        <p:nvGraphicFramePr>
          <p:cNvPr id="37" name="Object 36"/>
          <p:cNvGraphicFramePr>
            <a:graphicFrameLocks noChangeAspect="1"/>
          </p:cNvGraphicFramePr>
          <p:nvPr/>
        </p:nvGraphicFramePr>
        <p:xfrm>
          <a:off x="204788" y="5334000"/>
          <a:ext cx="5853112" cy="781050"/>
        </p:xfrm>
        <a:graphic>
          <a:graphicData uri="http://schemas.openxmlformats.org/presentationml/2006/ole">
            <p:oleObj spid="_x0000_s1030" name="Equation" r:id="rId7" imgW="4000320" imgH="533160" progId="Equation.3">
              <p:embed/>
            </p:oleObj>
          </a:graphicData>
        </a:graphic>
      </p:graphicFrame>
      <p:sp>
        <p:nvSpPr>
          <p:cNvPr id="38" name="TextBox 37"/>
          <p:cNvSpPr txBox="1"/>
          <p:nvPr/>
        </p:nvSpPr>
        <p:spPr>
          <a:xfrm>
            <a:off x="0" y="6248400"/>
            <a:ext cx="9282669" cy="369332"/>
          </a:xfrm>
          <a:prstGeom prst="rect">
            <a:avLst/>
          </a:prstGeom>
          <a:noFill/>
        </p:spPr>
        <p:txBody>
          <a:bodyPr wrap="none" rtlCol="0">
            <a:spAutoFit/>
          </a:bodyPr>
          <a:lstStyle/>
          <a:p>
            <a:r>
              <a:rPr lang="en-US" i="1" dirty="0" err="1" smtClean="0">
                <a:latin typeface="Symbol" pitchFamily="18" charset="2"/>
              </a:rPr>
              <a:t>D</a:t>
            </a:r>
            <a:r>
              <a:rPr lang="en-US" i="1" dirty="0" err="1" smtClean="0"/>
              <a:t>G</a:t>
            </a:r>
            <a:r>
              <a:rPr lang="en-US" i="1" baseline="30000" dirty="0" err="1" smtClean="0"/>
              <a:t>o</a:t>
            </a:r>
            <a:r>
              <a:rPr lang="en-US" i="1" dirty="0" smtClean="0"/>
              <a:t> </a:t>
            </a:r>
            <a:r>
              <a:rPr lang="en-US" baseline="-25000" dirty="0" smtClean="0"/>
              <a:t>f</a:t>
            </a:r>
            <a:r>
              <a:rPr lang="en-US" dirty="0" smtClean="0"/>
              <a:t>= standard free energy change for 1 mole of oxygen reacting with metal to form metal oxide</a:t>
            </a:r>
            <a:endParaRPr lang="en-US" dirty="0"/>
          </a:p>
        </p:txBody>
      </p:sp>
      <p:grpSp>
        <p:nvGrpSpPr>
          <p:cNvPr id="40" name="Group 39"/>
          <p:cNvGrpSpPr/>
          <p:nvPr/>
        </p:nvGrpSpPr>
        <p:grpSpPr>
          <a:xfrm>
            <a:off x="5509014" y="1295400"/>
            <a:ext cx="3671608" cy="2274332"/>
            <a:chOff x="5356614" y="1447800"/>
            <a:chExt cx="3671608" cy="2274332"/>
          </a:xfrm>
        </p:grpSpPr>
        <p:grpSp>
          <p:nvGrpSpPr>
            <p:cNvPr id="41" name="Group 13"/>
            <p:cNvGrpSpPr/>
            <p:nvPr/>
          </p:nvGrpSpPr>
          <p:grpSpPr>
            <a:xfrm>
              <a:off x="6324600" y="1447800"/>
              <a:ext cx="2667000" cy="2274332"/>
              <a:chOff x="6096000" y="1447800"/>
              <a:chExt cx="2667000" cy="2274332"/>
            </a:xfrm>
          </p:grpSpPr>
          <p:cxnSp>
            <p:nvCxnSpPr>
              <p:cNvPr id="49" name="Straight Connector 48"/>
              <p:cNvCxnSpPr/>
              <p:nvPr/>
            </p:nvCxnSpPr>
            <p:spPr>
              <a:xfrm>
                <a:off x="6858000" y="1447800"/>
                <a:ext cx="0" cy="1905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6858000" y="3352800"/>
                <a:ext cx="1905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6858000" y="1981200"/>
                <a:ext cx="1371600" cy="838200"/>
              </a:xfrm>
              <a:prstGeom prst="line">
                <a:avLst/>
              </a:prstGeom>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096000" y="2286000"/>
                <a:ext cx="599844" cy="369332"/>
              </a:xfrm>
              <a:prstGeom prst="rect">
                <a:avLst/>
              </a:prstGeom>
              <a:noFill/>
            </p:spPr>
            <p:txBody>
              <a:bodyPr wrap="none" rtlCol="0">
                <a:spAutoFit/>
              </a:bodyPr>
              <a:lstStyle/>
              <a:p>
                <a:r>
                  <a:rPr lang="en-US" i="1" dirty="0" err="1" smtClean="0">
                    <a:latin typeface="Symbol" pitchFamily="18" charset="2"/>
                  </a:rPr>
                  <a:t>D</a:t>
                </a:r>
                <a:r>
                  <a:rPr lang="en-US" i="1" dirty="0" err="1" smtClean="0"/>
                  <a:t>G</a:t>
                </a:r>
                <a:r>
                  <a:rPr lang="en-US" i="1" baseline="30000" dirty="0" err="1" smtClean="0"/>
                  <a:t>o</a:t>
                </a:r>
                <a:r>
                  <a:rPr lang="en-US" i="1" baseline="-25000" dirty="0" err="1" smtClean="0"/>
                  <a:t>f</a:t>
                </a:r>
                <a:endParaRPr lang="en-US" i="1" baseline="-25000" dirty="0"/>
              </a:p>
            </p:txBody>
          </p:sp>
          <p:sp>
            <p:nvSpPr>
              <p:cNvPr id="53" name="TextBox 52"/>
              <p:cNvSpPr txBox="1"/>
              <p:nvPr/>
            </p:nvSpPr>
            <p:spPr>
              <a:xfrm>
                <a:off x="7620000" y="3352800"/>
                <a:ext cx="296876" cy="369332"/>
              </a:xfrm>
              <a:prstGeom prst="rect">
                <a:avLst/>
              </a:prstGeom>
              <a:noFill/>
            </p:spPr>
            <p:txBody>
              <a:bodyPr wrap="none" rtlCol="0">
                <a:spAutoFit/>
              </a:bodyPr>
              <a:lstStyle/>
              <a:p>
                <a:r>
                  <a:rPr lang="en-US" i="1" dirty="0" smtClean="0"/>
                  <a:t>T</a:t>
                </a:r>
                <a:endParaRPr lang="en-US" i="1" dirty="0"/>
              </a:p>
            </p:txBody>
          </p:sp>
        </p:grpSp>
        <p:cxnSp>
          <p:nvCxnSpPr>
            <p:cNvPr id="42" name="Straight Connector 41"/>
            <p:cNvCxnSpPr/>
            <p:nvPr/>
          </p:nvCxnSpPr>
          <p:spPr>
            <a:xfrm>
              <a:off x="7924800" y="2319866"/>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7543800" y="2540001"/>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7543800" y="2590800"/>
              <a:ext cx="1370888" cy="369332"/>
            </a:xfrm>
            <a:prstGeom prst="rect">
              <a:avLst/>
            </a:prstGeom>
            <a:noFill/>
          </p:spPr>
          <p:txBody>
            <a:bodyPr wrap="none" rtlCol="0">
              <a:spAutoFit/>
            </a:bodyPr>
            <a:lstStyle/>
            <a:p>
              <a:r>
                <a:rPr lang="en-US" i="1" dirty="0" smtClean="0"/>
                <a:t>Slope = -</a:t>
              </a:r>
              <a:r>
                <a:rPr lang="en-US" i="1" dirty="0" err="1" smtClean="0">
                  <a:latin typeface="Symbol" pitchFamily="18" charset="2"/>
                </a:rPr>
                <a:t>D</a:t>
              </a:r>
              <a:r>
                <a:rPr lang="en-US" i="1" dirty="0" err="1" smtClean="0"/>
                <a:t>S</a:t>
              </a:r>
              <a:r>
                <a:rPr lang="en-US" i="1" baseline="30000" dirty="0" err="1" smtClean="0"/>
                <a:t>o</a:t>
              </a:r>
              <a:r>
                <a:rPr lang="en-US" i="1" baseline="-25000" dirty="0" err="1" smtClean="0"/>
                <a:t>f</a:t>
              </a:r>
              <a:endParaRPr lang="en-US" i="1" baseline="-25000" dirty="0"/>
            </a:p>
          </p:txBody>
        </p:sp>
        <p:cxnSp>
          <p:nvCxnSpPr>
            <p:cNvPr id="45" name="Straight Arrow Connector 44"/>
            <p:cNvCxnSpPr/>
            <p:nvPr/>
          </p:nvCxnSpPr>
          <p:spPr>
            <a:xfrm flipV="1">
              <a:off x="6477000" y="2895600"/>
              <a:ext cx="5334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6" name="TextBox 45"/>
            <p:cNvSpPr txBox="1"/>
            <p:nvPr/>
          </p:nvSpPr>
          <p:spPr>
            <a:xfrm>
              <a:off x="6959601" y="2624672"/>
              <a:ext cx="311304" cy="369332"/>
            </a:xfrm>
            <a:prstGeom prst="rect">
              <a:avLst/>
            </a:prstGeom>
            <a:noFill/>
          </p:spPr>
          <p:txBody>
            <a:bodyPr wrap="none" rtlCol="0">
              <a:spAutoFit/>
            </a:bodyPr>
            <a:lstStyle/>
            <a:p>
              <a:r>
                <a:rPr lang="en-US" b="1" dirty="0" smtClean="0"/>
                <a:t>X</a:t>
              </a:r>
              <a:endParaRPr lang="en-US" b="1" dirty="0"/>
            </a:p>
          </p:txBody>
        </p:sp>
        <p:sp>
          <p:nvSpPr>
            <p:cNvPr id="47" name="TextBox 46"/>
            <p:cNvSpPr txBox="1"/>
            <p:nvPr/>
          </p:nvSpPr>
          <p:spPr>
            <a:xfrm>
              <a:off x="5356614" y="3124200"/>
              <a:ext cx="1653786" cy="369332"/>
            </a:xfrm>
            <a:prstGeom prst="rect">
              <a:avLst/>
            </a:prstGeom>
            <a:noFill/>
          </p:spPr>
          <p:txBody>
            <a:bodyPr wrap="none" rtlCol="0">
              <a:spAutoFit/>
            </a:bodyPr>
            <a:lstStyle/>
            <a:p>
              <a:r>
                <a:rPr lang="en-US" i="1" dirty="0" smtClean="0"/>
                <a:t>Intercept = </a:t>
              </a:r>
              <a:r>
                <a:rPr lang="en-US" i="1" dirty="0" err="1" smtClean="0">
                  <a:latin typeface="Symbol" pitchFamily="18" charset="2"/>
                </a:rPr>
                <a:t>D</a:t>
              </a:r>
              <a:r>
                <a:rPr lang="en-US" i="1" dirty="0" err="1" smtClean="0"/>
                <a:t>H</a:t>
              </a:r>
              <a:r>
                <a:rPr lang="en-US" i="1" baseline="30000" dirty="0" err="1" smtClean="0"/>
                <a:t>o</a:t>
              </a:r>
              <a:r>
                <a:rPr lang="en-US" i="1" baseline="-25000" dirty="0" err="1" smtClean="0"/>
                <a:t>f</a:t>
              </a:r>
              <a:endParaRPr lang="en-US" i="1" baseline="-25000" dirty="0"/>
            </a:p>
          </p:txBody>
        </p:sp>
        <p:sp>
          <p:nvSpPr>
            <p:cNvPr id="48" name="TextBox 47"/>
            <p:cNvSpPr txBox="1"/>
            <p:nvPr/>
          </p:nvSpPr>
          <p:spPr>
            <a:xfrm>
              <a:off x="7086600" y="1600200"/>
              <a:ext cx="1941622" cy="369332"/>
            </a:xfrm>
            <a:prstGeom prst="rect">
              <a:avLst/>
            </a:prstGeom>
            <a:noFill/>
          </p:spPr>
          <p:txBody>
            <a:bodyPr wrap="none" rtlCol="0">
              <a:spAutoFit/>
            </a:bodyPr>
            <a:lstStyle/>
            <a:p>
              <a:r>
                <a:rPr lang="en-US" dirty="0" smtClean="0"/>
                <a:t>Ellingham Diagram</a:t>
              </a:r>
              <a:endParaRPr lang="en-US" dirty="0"/>
            </a:p>
          </p:txBody>
        </p:sp>
      </p:grpSp>
      <p:grpSp>
        <p:nvGrpSpPr>
          <p:cNvPr id="60" name="Group 59"/>
          <p:cNvGrpSpPr/>
          <p:nvPr/>
        </p:nvGrpSpPr>
        <p:grpSpPr>
          <a:xfrm>
            <a:off x="5472392" y="3733800"/>
            <a:ext cx="3671608" cy="2274332"/>
            <a:chOff x="5486400" y="3886200"/>
            <a:chExt cx="3671608" cy="2274332"/>
          </a:xfrm>
        </p:grpSpPr>
        <p:grpSp>
          <p:nvGrpSpPr>
            <p:cNvPr id="39" name="Group 38"/>
            <p:cNvGrpSpPr/>
            <p:nvPr/>
          </p:nvGrpSpPr>
          <p:grpSpPr>
            <a:xfrm>
              <a:off x="5486400" y="3886200"/>
              <a:ext cx="3671608" cy="2274332"/>
              <a:chOff x="5356614" y="1447800"/>
              <a:chExt cx="3671608" cy="2274332"/>
            </a:xfrm>
          </p:grpSpPr>
          <p:grpSp>
            <p:nvGrpSpPr>
              <p:cNvPr id="14" name="Group 13"/>
              <p:cNvGrpSpPr/>
              <p:nvPr/>
            </p:nvGrpSpPr>
            <p:grpSpPr>
              <a:xfrm>
                <a:off x="6324600" y="1447800"/>
                <a:ext cx="2667000" cy="2274332"/>
                <a:chOff x="6096000" y="1447800"/>
                <a:chExt cx="2667000" cy="2274332"/>
              </a:xfrm>
            </p:grpSpPr>
            <p:cxnSp>
              <p:nvCxnSpPr>
                <p:cNvPr id="7" name="Straight Connector 6"/>
                <p:cNvCxnSpPr/>
                <p:nvPr/>
              </p:nvCxnSpPr>
              <p:spPr>
                <a:xfrm>
                  <a:off x="6858000" y="1447800"/>
                  <a:ext cx="0" cy="1905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58000" y="3352800"/>
                  <a:ext cx="1905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6858000" y="1981200"/>
                  <a:ext cx="1371600" cy="83820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096000" y="2286000"/>
                  <a:ext cx="184731" cy="276999"/>
                </a:xfrm>
                <a:prstGeom prst="rect">
                  <a:avLst/>
                </a:prstGeom>
                <a:noFill/>
              </p:spPr>
              <p:txBody>
                <a:bodyPr wrap="none" rtlCol="0">
                  <a:spAutoFit/>
                </a:bodyPr>
                <a:lstStyle/>
                <a:p>
                  <a:endParaRPr lang="en-US" i="1" baseline="-25000" dirty="0"/>
                </a:p>
              </p:txBody>
            </p:sp>
            <p:sp>
              <p:nvSpPr>
                <p:cNvPr id="13" name="TextBox 12"/>
                <p:cNvSpPr txBox="1"/>
                <p:nvPr/>
              </p:nvSpPr>
              <p:spPr>
                <a:xfrm>
                  <a:off x="7620000" y="3352800"/>
                  <a:ext cx="296876" cy="369332"/>
                </a:xfrm>
                <a:prstGeom prst="rect">
                  <a:avLst/>
                </a:prstGeom>
                <a:noFill/>
              </p:spPr>
              <p:txBody>
                <a:bodyPr wrap="none" rtlCol="0">
                  <a:spAutoFit/>
                </a:bodyPr>
                <a:lstStyle/>
                <a:p>
                  <a:r>
                    <a:rPr lang="en-US" i="1" dirty="0" smtClean="0"/>
                    <a:t>T</a:t>
                  </a:r>
                  <a:endParaRPr lang="en-US" i="1" dirty="0"/>
                </a:p>
              </p:txBody>
            </p:sp>
          </p:grpSp>
          <p:cxnSp>
            <p:nvCxnSpPr>
              <p:cNvPr id="16" name="Straight Connector 15"/>
              <p:cNvCxnSpPr/>
              <p:nvPr/>
            </p:nvCxnSpPr>
            <p:spPr>
              <a:xfrm>
                <a:off x="7924800" y="2319866"/>
                <a:ext cx="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543800" y="2540001"/>
                <a:ext cx="381000"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543800" y="2590800"/>
                <a:ext cx="1370888" cy="369332"/>
              </a:xfrm>
              <a:prstGeom prst="rect">
                <a:avLst/>
              </a:prstGeom>
              <a:noFill/>
            </p:spPr>
            <p:txBody>
              <a:bodyPr wrap="none" rtlCol="0">
                <a:spAutoFit/>
              </a:bodyPr>
              <a:lstStyle/>
              <a:p>
                <a:r>
                  <a:rPr lang="en-US" i="1" dirty="0" smtClean="0"/>
                  <a:t>Slope = -</a:t>
                </a:r>
                <a:r>
                  <a:rPr lang="en-US" i="1" dirty="0" err="1" smtClean="0">
                    <a:latin typeface="Symbol" pitchFamily="18" charset="2"/>
                  </a:rPr>
                  <a:t>D</a:t>
                </a:r>
                <a:r>
                  <a:rPr lang="en-US" i="1" dirty="0" err="1" smtClean="0"/>
                  <a:t>S</a:t>
                </a:r>
                <a:r>
                  <a:rPr lang="en-US" i="1" baseline="30000" dirty="0" err="1" smtClean="0"/>
                  <a:t>o</a:t>
                </a:r>
                <a:r>
                  <a:rPr lang="en-US" i="1" baseline="-25000" dirty="0" err="1" smtClean="0"/>
                  <a:t>f</a:t>
                </a:r>
                <a:endParaRPr lang="en-US" i="1" baseline="-25000" dirty="0"/>
              </a:p>
            </p:txBody>
          </p:sp>
          <p:sp>
            <p:nvSpPr>
              <p:cNvPr id="28" name="TextBox 27"/>
              <p:cNvSpPr txBox="1"/>
              <p:nvPr/>
            </p:nvSpPr>
            <p:spPr>
              <a:xfrm>
                <a:off x="6959601" y="2624672"/>
                <a:ext cx="311304" cy="369332"/>
              </a:xfrm>
              <a:prstGeom prst="rect">
                <a:avLst/>
              </a:prstGeom>
              <a:noFill/>
            </p:spPr>
            <p:txBody>
              <a:bodyPr wrap="none" rtlCol="0">
                <a:spAutoFit/>
              </a:bodyPr>
              <a:lstStyle/>
              <a:p>
                <a:r>
                  <a:rPr lang="en-US" b="1" dirty="0" smtClean="0"/>
                  <a:t>X</a:t>
                </a:r>
                <a:endParaRPr lang="en-US" b="1" dirty="0"/>
              </a:p>
            </p:txBody>
          </p:sp>
          <p:sp>
            <p:nvSpPr>
              <p:cNvPr id="29" name="TextBox 28"/>
              <p:cNvSpPr txBox="1"/>
              <p:nvPr/>
            </p:nvSpPr>
            <p:spPr>
              <a:xfrm>
                <a:off x="5356614" y="3124200"/>
                <a:ext cx="184731" cy="276999"/>
              </a:xfrm>
              <a:prstGeom prst="rect">
                <a:avLst/>
              </a:prstGeom>
              <a:noFill/>
            </p:spPr>
            <p:txBody>
              <a:bodyPr wrap="none" rtlCol="0">
                <a:spAutoFit/>
              </a:bodyPr>
              <a:lstStyle/>
              <a:p>
                <a:endParaRPr lang="en-US" i="1" baseline="-25000" dirty="0"/>
              </a:p>
            </p:txBody>
          </p:sp>
          <p:sp>
            <p:nvSpPr>
              <p:cNvPr id="30" name="TextBox 29"/>
              <p:cNvSpPr txBox="1"/>
              <p:nvPr/>
            </p:nvSpPr>
            <p:spPr>
              <a:xfrm>
                <a:off x="7086600" y="1600200"/>
                <a:ext cx="1941622" cy="369332"/>
              </a:xfrm>
              <a:prstGeom prst="rect">
                <a:avLst/>
              </a:prstGeom>
              <a:noFill/>
            </p:spPr>
            <p:txBody>
              <a:bodyPr wrap="none" rtlCol="0">
                <a:spAutoFit/>
              </a:bodyPr>
              <a:lstStyle/>
              <a:p>
                <a:r>
                  <a:rPr lang="en-US" dirty="0" smtClean="0"/>
                  <a:t>Ellingham Diagram</a:t>
                </a:r>
                <a:endParaRPr lang="en-US" dirty="0"/>
              </a:p>
            </p:txBody>
          </p:sp>
        </p:grpSp>
        <p:graphicFrame>
          <p:nvGraphicFramePr>
            <p:cNvPr id="55" name="Object 54"/>
            <p:cNvGraphicFramePr>
              <a:graphicFrameLocks noChangeAspect="1"/>
            </p:cNvGraphicFramePr>
            <p:nvPr/>
          </p:nvGraphicFramePr>
          <p:xfrm>
            <a:off x="6022696" y="4343400"/>
            <a:ext cx="1160462" cy="393700"/>
          </p:xfrm>
          <a:graphic>
            <a:graphicData uri="http://schemas.openxmlformats.org/presentationml/2006/ole">
              <p:oleObj spid="_x0000_s1031" name="Equation" r:id="rId8" imgW="711000" imgH="241200" progId="Equation.3">
                <p:embed/>
              </p:oleObj>
            </a:graphicData>
          </a:graphic>
        </p:graphicFrame>
        <p:sp>
          <p:nvSpPr>
            <p:cNvPr id="56" name="TextBox 55"/>
            <p:cNvSpPr txBox="1"/>
            <p:nvPr/>
          </p:nvSpPr>
          <p:spPr>
            <a:xfrm>
              <a:off x="6629400" y="5486400"/>
              <a:ext cx="595035" cy="369332"/>
            </a:xfrm>
            <a:prstGeom prst="rect">
              <a:avLst/>
            </a:prstGeom>
            <a:noFill/>
          </p:spPr>
          <p:txBody>
            <a:bodyPr wrap="none" rtlCol="0">
              <a:spAutoFit/>
            </a:bodyPr>
            <a:lstStyle/>
            <a:p>
              <a:r>
                <a:rPr lang="en-US" i="1" dirty="0" err="1" smtClean="0">
                  <a:latin typeface="Symbol" pitchFamily="18" charset="2"/>
                </a:rPr>
                <a:t>D</a:t>
              </a:r>
              <a:r>
                <a:rPr lang="en-US" i="1" dirty="0" err="1" smtClean="0"/>
                <a:t>H</a:t>
              </a:r>
              <a:r>
                <a:rPr lang="en-US" i="1" baseline="30000" dirty="0" err="1" smtClean="0"/>
                <a:t>o</a:t>
              </a:r>
              <a:r>
                <a:rPr lang="en-US" i="1" baseline="-25000" dirty="0" err="1" smtClean="0"/>
                <a:t>f</a:t>
              </a:r>
              <a:endParaRPr lang="en-US" i="1" baseline="-25000" dirty="0" smtClean="0"/>
            </a:p>
          </p:txBody>
        </p:sp>
        <p:cxnSp>
          <p:nvCxnSpPr>
            <p:cNvPr id="58" name="Straight Arrow Connector 57"/>
            <p:cNvCxnSpPr>
              <a:stCxn id="56" idx="0"/>
            </p:cNvCxnSpPr>
            <p:nvPr/>
          </p:nvCxnSpPr>
          <p:spPr>
            <a:xfrm flipV="1">
              <a:off x="6926918" y="5334000"/>
              <a:ext cx="235882"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59" name="Freeform 58"/>
          <p:cNvSpPr/>
          <p:nvPr/>
        </p:nvSpPr>
        <p:spPr>
          <a:xfrm>
            <a:off x="5350933" y="838200"/>
            <a:ext cx="3892693" cy="2861727"/>
          </a:xfrm>
          <a:custGeom>
            <a:avLst/>
            <a:gdLst>
              <a:gd name="connsiteX0" fmla="*/ 3742267 w 3892693"/>
              <a:gd name="connsiteY0" fmla="*/ 0 h 2861727"/>
              <a:gd name="connsiteX1" fmla="*/ 2726267 w 3892693"/>
              <a:gd name="connsiteY1" fmla="*/ 33866 h 2861727"/>
              <a:gd name="connsiteX2" fmla="*/ 1981200 w 3892693"/>
              <a:gd name="connsiteY2" fmla="*/ 50800 h 2861727"/>
              <a:gd name="connsiteX3" fmla="*/ 1930400 w 3892693"/>
              <a:gd name="connsiteY3" fmla="*/ 67733 h 2861727"/>
              <a:gd name="connsiteX4" fmla="*/ 1879600 w 3892693"/>
              <a:gd name="connsiteY4" fmla="*/ 101600 h 2861727"/>
              <a:gd name="connsiteX5" fmla="*/ 1778000 w 3892693"/>
              <a:gd name="connsiteY5" fmla="*/ 135466 h 2861727"/>
              <a:gd name="connsiteX6" fmla="*/ 1676400 w 3892693"/>
              <a:gd name="connsiteY6" fmla="*/ 203200 h 2861727"/>
              <a:gd name="connsiteX7" fmla="*/ 1625600 w 3892693"/>
              <a:gd name="connsiteY7" fmla="*/ 237066 h 2861727"/>
              <a:gd name="connsiteX8" fmla="*/ 1608667 w 3892693"/>
              <a:gd name="connsiteY8" fmla="*/ 287866 h 2861727"/>
              <a:gd name="connsiteX9" fmla="*/ 1507067 w 3892693"/>
              <a:gd name="connsiteY9" fmla="*/ 338666 h 2861727"/>
              <a:gd name="connsiteX10" fmla="*/ 1405467 w 3892693"/>
              <a:gd name="connsiteY10" fmla="*/ 423333 h 2861727"/>
              <a:gd name="connsiteX11" fmla="*/ 1303867 w 3892693"/>
              <a:gd name="connsiteY11" fmla="*/ 541866 h 2861727"/>
              <a:gd name="connsiteX12" fmla="*/ 1253067 w 3892693"/>
              <a:gd name="connsiteY12" fmla="*/ 592666 h 2861727"/>
              <a:gd name="connsiteX13" fmla="*/ 1168400 w 3892693"/>
              <a:gd name="connsiteY13" fmla="*/ 745066 h 2861727"/>
              <a:gd name="connsiteX14" fmla="*/ 1134534 w 3892693"/>
              <a:gd name="connsiteY14" fmla="*/ 795866 h 2861727"/>
              <a:gd name="connsiteX15" fmla="*/ 982134 w 3892693"/>
              <a:gd name="connsiteY15" fmla="*/ 880533 h 2861727"/>
              <a:gd name="connsiteX16" fmla="*/ 914400 w 3892693"/>
              <a:gd name="connsiteY16" fmla="*/ 982133 h 2861727"/>
              <a:gd name="connsiteX17" fmla="*/ 812800 w 3892693"/>
              <a:gd name="connsiteY17" fmla="*/ 1100666 h 2861727"/>
              <a:gd name="connsiteX18" fmla="*/ 762000 w 3892693"/>
              <a:gd name="connsiteY18" fmla="*/ 1134533 h 2861727"/>
              <a:gd name="connsiteX19" fmla="*/ 677334 w 3892693"/>
              <a:gd name="connsiteY19" fmla="*/ 1219200 h 2861727"/>
              <a:gd name="connsiteX20" fmla="*/ 643467 w 3892693"/>
              <a:gd name="connsiteY20" fmla="*/ 1270000 h 2861727"/>
              <a:gd name="connsiteX21" fmla="*/ 541867 w 3892693"/>
              <a:gd name="connsiteY21" fmla="*/ 1337733 h 2861727"/>
              <a:gd name="connsiteX22" fmla="*/ 457200 w 3892693"/>
              <a:gd name="connsiteY22" fmla="*/ 1456266 h 2861727"/>
              <a:gd name="connsiteX23" fmla="*/ 406400 w 3892693"/>
              <a:gd name="connsiteY23" fmla="*/ 1490133 h 2861727"/>
              <a:gd name="connsiteX24" fmla="*/ 355600 w 3892693"/>
              <a:gd name="connsiteY24" fmla="*/ 1557866 h 2861727"/>
              <a:gd name="connsiteX25" fmla="*/ 304800 w 3892693"/>
              <a:gd name="connsiteY25" fmla="*/ 1608666 h 2861727"/>
              <a:gd name="connsiteX26" fmla="*/ 254000 w 3892693"/>
              <a:gd name="connsiteY26" fmla="*/ 1710266 h 2861727"/>
              <a:gd name="connsiteX27" fmla="*/ 186267 w 3892693"/>
              <a:gd name="connsiteY27" fmla="*/ 1811866 h 2861727"/>
              <a:gd name="connsiteX28" fmla="*/ 169334 w 3892693"/>
              <a:gd name="connsiteY28" fmla="*/ 1862666 h 2861727"/>
              <a:gd name="connsiteX29" fmla="*/ 152400 w 3892693"/>
              <a:gd name="connsiteY29" fmla="*/ 1930400 h 2861727"/>
              <a:gd name="connsiteX30" fmla="*/ 84667 w 3892693"/>
              <a:gd name="connsiteY30" fmla="*/ 2032000 h 2861727"/>
              <a:gd name="connsiteX31" fmla="*/ 67734 w 3892693"/>
              <a:gd name="connsiteY31" fmla="*/ 2082800 h 2861727"/>
              <a:gd name="connsiteX32" fmla="*/ 0 w 3892693"/>
              <a:gd name="connsiteY32" fmla="*/ 2184400 h 2861727"/>
              <a:gd name="connsiteX33" fmla="*/ 16934 w 3892693"/>
              <a:gd name="connsiteY33" fmla="*/ 2353733 h 2861727"/>
              <a:gd name="connsiteX34" fmla="*/ 33867 w 3892693"/>
              <a:gd name="connsiteY34" fmla="*/ 2404533 h 2861727"/>
              <a:gd name="connsiteX35" fmla="*/ 84667 w 3892693"/>
              <a:gd name="connsiteY35" fmla="*/ 2438400 h 2861727"/>
              <a:gd name="connsiteX36" fmla="*/ 101600 w 3892693"/>
              <a:gd name="connsiteY36" fmla="*/ 2523066 h 2861727"/>
              <a:gd name="connsiteX37" fmla="*/ 152400 w 3892693"/>
              <a:gd name="connsiteY37" fmla="*/ 2556933 h 2861727"/>
              <a:gd name="connsiteX38" fmla="*/ 355600 w 3892693"/>
              <a:gd name="connsiteY38" fmla="*/ 2573866 h 2861727"/>
              <a:gd name="connsiteX39" fmla="*/ 406400 w 3892693"/>
              <a:gd name="connsiteY39" fmla="*/ 2590800 h 2861727"/>
              <a:gd name="connsiteX40" fmla="*/ 660400 w 3892693"/>
              <a:gd name="connsiteY40" fmla="*/ 2624666 h 2861727"/>
              <a:gd name="connsiteX41" fmla="*/ 965200 w 3892693"/>
              <a:gd name="connsiteY41" fmla="*/ 2641600 h 2861727"/>
              <a:gd name="connsiteX42" fmla="*/ 1032934 w 3892693"/>
              <a:gd name="connsiteY42" fmla="*/ 2675466 h 2861727"/>
              <a:gd name="connsiteX43" fmla="*/ 2590800 w 3892693"/>
              <a:gd name="connsiteY43" fmla="*/ 2726266 h 2861727"/>
              <a:gd name="connsiteX44" fmla="*/ 3437467 w 3892693"/>
              <a:gd name="connsiteY44" fmla="*/ 2709333 h 2861727"/>
              <a:gd name="connsiteX45" fmla="*/ 3725334 w 3892693"/>
              <a:gd name="connsiteY45" fmla="*/ 2675466 h 2861727"/>
              <a:gd name="connsiteX46" fmla="*/ 3826934 w 3892693"/>
              <a:gd name="connsiteY46" fmla="*/ 2675466 h 28617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3892693" h="2861727">
                <a:moveTo>
                  <a:pt x="3742267" y="0"/>
                </a:moveTo>
                <a:lnTo>
                  <a:pt x="2726267" y="33866"/>
                </a:lnTo>
                <a:lnTo>
                  <a:pt x="1981200" y="50800"/>
                </a:lnTo>
                <a:cubicBezTo>
                  <a:pt x="1963367" y="51559"/>
                  <a:pt x="1947333" y="62089"/>
                  <a:pt x="1930400" y="67733"/>
                </a:cubicBezTo>
                <a:cubicBezTo>
                  <a:pt x="1913467" y="79022"/>
                  <a:pt x="1898197" y="93335"/>
                  <a:pt x="1879600" y="101600"/>
                </a:cubicBezTo>
                <a:cubicBezTo>
                  <a:pt x="1846978" y="116098"/>
                  <a:pt x="1778000" y="135466"/>
                  <a:pt x="1778000" y="135466"/>
                </a:cubicBezTo>
                <a:lnTo>
                  <a:pt x="1676400" y="203200"/>
                </a:lnTo>
                <a:lnTo>
                  <a:pt x="1625600" y="237066"/>
                </a:lnTo>
                <a:cubicBezTo>
                  <a:pt x="1619956" y="253999"/>
                  <a:pt x="1619817" y="273928"/>
                  <a:pt x="1608667" y="287866"/>
                </a:cubicBezTo>
                <a:cubicBezTo>
                  <a:pt x="1584793" y="317708"/>
                  <a:pt x="1540533" y="327511"/>
                  <a:pt x="1507067" y="338666"/>
                </a:cubicBezTo>
                <a:cubicBezTo>
                  <a:pt x="1358654" y="487079"/>
                  <a:pt x="1546918" y="305457"/>
                  <a:pt x="1405467" y="423333"/>
                </a:cubicBezTo>
                <a:cubicBezTo>
                  <a:pt x="1342440" y="475856"/>
                  <a:pt x="1359926" y="476464"/>
                  <a:pt x="1303867" y="541866"/>
                </a:cubicBezTo>
                <a:cubicBezTo>
                  <a:pt x="1288282" y="560048"/>
                  <a:pt x="1270000" y="575733"/>
                  <a:pt x="1253067" y="592666"/>
                </a:cubicBezTo>
                <a:cubicBezTo>
                  <a:pt x="1223263" y="682081"/>
                  <a:pt x="1246036" y="628612"/>
                  <a:pt x="1168400" y="745066"/>
                </a:cubicBezTo>
                <a:cubicBezTo>
                  <a:pt x="1157111" y="761999"/>
                  <a:pt x="1151467" y="784577"/>
                  <a:pt x="1134534" y="795866"/>
                </a:cubicBezTo>
                <a:cubicBezTo>
                  <a:pt x="1018083" y="873501"/>
                  <a:pt x="1071548" y="850729"/>
                  <a:pt x="982134" y="880533"/>
                </a:cubicBezTo>
                <a:cubicBezTo>
                  <a:pt x="959556" y="914400"/>
                  <a:pt x="938822" y="949571"/>
                  <a:pt x="914400" y="982133"/>
                </a:cubicBezTo>
                <a:cubicBezTo>
                  <a:pt x="877027" y="1031963"/>
                  <a:pt x="859971" y="1061357"/>
                  <a:pt x="812800" y="1100666"/>
                </a:cubicBezTo>
                <a:cubicBezTo>
                  <a:pt x="797166" y="1113695"/>
                  <a:pt x="778933" y="1123244"/>
                  <a:pt x="762000" y="1134533"/>
                </a:cubicBezTo>
                <a:cubicBezTo>
                  <a:pt x="679045" y="1300446"/>
                  <a:pt x="781148" y="1136148"/>
                  <a:pt x="677334" y="1219200"/>
                </a:cubicBezTo>
                <a:cubicBezTo>
                  <a:pt x="661442" y="1231913"/>
                  <a:pt x="658783" y="1256599"/>
                  <a:pt x="643467" y="1270000"/>
                </a:cubicBezTo>
                <a:cubicBezTo>
                  <a:pt x="612835" y="1296803"/>
                  <a:pt x="541867" y="1337733"/>
                  <a:pt x="541867" y="1337733"/>
                </a:cubicBezTo>
                <a:cubicBezTo>
                  <a:pt x="522637" y="1366577"/>
                  <a:pt x="478203" y="1435263"/>
                  <a:pt x="457200" y="1456266"/>
                </a:cubicBezTo>
                <a:cubicBezTo>
                  <a:pt x="442809" y="1470657"/>
                  <a:pt x="420791" y="1475742"/>
                  <a:pt x="406400" y="1490133"/>
                </a:cubicBezTo>
                <a:cubicBezTo>
                  <a:pt x="386444" y="1510089"/>
                  <a:pt x="373967" y="1536438"/>
                  <a:pt x="355600" y="1557866"/>
                </a:cubicBezTo>
                <a:cubicBezTo>
                  <a:pt x="340015" y="1576048"/>
                  <a:pt x="320131" y="1590269"/>
                  <a:pt x="304800" y="1608666"/>
                </a:cubicBezTo>
                <a:cubicBezTo>
                  <a:pt x="229631" y="1698869"/>
                  <a:pt x="304911" y="1618626"/>
                  <a:pt x="254000" y="1710266"/>
                </a:cubicBezTo>
                <a:cubicBezTo>
                  <a:pt x="234233" y="1745846"/>
                  <a:pt x="186267" y="1811866"/>
                  <a:pt x="186267" y="1811866"/>
                </a:cubicBezTo>
                <a:cubicBezTo>
                  <a:pt x="180623" y="1828799"/>
                  <a:pt x="174238" y="1845504"/>
                  <a:pt x="169334" y="1862666"/>
                </a:cubicBezTo>
                <a:cubicBezTo>
                  <a:pt x="162940" y="1885043"/>
                  <a:pt x="162808" y="1909584"/>
                  <a:pt x="152400" y="1930400"/>
                </a:cubicBezTo>
                <a:cubicBezTo>
                  <a:pt x="134197" y="1966806"/>
                  <a:pt x="84667" y="2032000"/>
                  <a:pt x="84667" y="2032000"/>
                </a:cubicBezTo>
                <a:cubicBezTo>
                  <a:pt x="79023" y="2048933"/>
                  <a:pt x="76402" y="2067197"/>
                  <a:pt x="67734" y="2082800"/>
                </a:cubicBezTo>
                <a:cubicBezTo>
                  <a:pt x="47967" y="2118381"/>
                  <a:pt x="0" y="2184400"/>
                  <a:pt x="0" y="2184400"/>
                </a:cubicBezTo>
                <a:cubicBezTo>
                  <a:pt x="5645" y="2240844"/>
                  <a:pt x="8308" y="2297667"/>
                  <a:pt x="16934" y="2353733"/>
                </a:cubicBezTo>
                <a:cubicBezTo>
                  <a:pt x="19648" y="2371375"/>
                  <a:pt x="22717" y="2390595"/>
                  <a:pt x="33867" y="2404533"/>
                </a:cubicBezTo>
                <a:cubicBezTo>
                  <a:pt x="46580" y="2420425"/>
                  <a:pt x="67734" y="2427111"/>
                  <a:pt x="84667" y="2438400"/>
                </a:cubicBezTo>
                <a:cubicBezTo>
                  <a:pt x="90311" y="2466622"/>
                  <a:pt x="87321" y="2498077"/>
                  <a:pt x="101600" y="2523066"/>
                </a:cubicBezTo>
                <a:cubicBezTo>
                  <a:pt x="111697" y="2540736"/>
                  <a:pt x="132444" y="2552942"/>
                  <a:pt x="152400" y="2556933"/>
                </a:cubicBezTo>
                <a:cubicBezTo>
                  <a:pt x="219048" y="2570263"/>
                  <a:pt x="287867" y="2568222"/>
                  <a:pt x="355600" y="2573866"/>
                </a:cubicBezTo>
                <a:cubicBezTo>
                  <a:pt x="372533" y="2579511"/>
                  <a:pt x="389084" y="2586471"/>
                  <a:pt x="406400" y="2590800"/>
                </a:cubicBezTo>
                <a:cubicBezTo>
                  <a:pt x="491335" y="2612034"/>
                  <a:pt x="571532" y="2618318"/>
                  <a:pt x="660400" y="2624666"/>
                </a:cubicBezTo>
                <a:cubicBezTo>
                  <a:pt x="761898" y="2631916"/>
                  <a:pt x="863600" y="2635955"/>
                  <a:pt x="965200" y="2641600"/>
                </a:cubicBezTo>
                <a:cubicBezTo>
                  <a:pt x="987778" y="2652889"/>
                  <a:pt x="1009497" y="2666091"/>
                  <a:pt x="1032934" y="2675466"/>
                </a:cubicBezTo>
                <a:cubicBezTo>
                  <a:pt x="1498590" y="2861727"/>
                  <a:pt x="2410927" y="2724174"/>
                  <a:pt x="2590800" y="2726266"/>
                </a:cubicBezTo>
                <a:lnTo>
                  <a:pt x="3437467" y="2709333"/>
                </a:lnTo>
                <a:cubicBezTo>
                  <a:pt x="3892693" y="2694408"/>
                  <a:pt x="3432950" y="2699832"/>
                  <a:pt x="3725334" y="2675466"/>
                </a:cubicBezTo>
                <a:cubicBezTo>
                  <a:pt x="3759084" y="2672653"/>
                  <a:pt x="3793067" y="2675466"/>
                  <a:pt x="3826934" y="2675466"/>
                </a:cubicBezTo>
              </a:path>
            </a:pathLst>
          </a:custGeom>
          <a:solidFill>
            <a:schemeClr val="accent1">
              <a:alpha val="28000"/>
            </a:schemeClr>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 name="Freeform 60"/>
          <p:cNvSpPr/>
          <p:nvPr/>
        </p:nvSpPr>
        <p:spPr>
          <a:xfrm>
            <a:off x="5791200" y="3657600"/>
            <a:ext cx="3361364" cy="2432496"/>
          </a:xfrm>
          <a:custGeom>
            <a:avLst/>
            <a:gdLst>
              <a:gd name="connsiteX0" fmla="*/ 3321868 w 3361364"/>
              <a:gd name="connsiteY0" fmla="*/ 84667 h 2432496"/>
              <a:gd name="connsiteX1" fmla="*/ 2458268 w 3361364"/>
              <a:gd name="connsiteY1" fmla="*/ 101600 h 2432496"/>
              <a:gd name="connsiteX2" fmla="*/ 2407468 w 3361364"/>
              <a:gd name="connsiteY2" fmla="*/ 118533 h 2432496"/>
              <a:gd name="connsiteX3" fmla="*/ 2322801 w 3361364"/>
              <a:gd name="connsiteY3" fmla="*/ 135467 h 2432496"/>
              <a:gd name="connsiteX4" fmla="*/ 2221201 w 3361364"/>
              <a:gd name="connsiteY4" fmla="*/ 169333 h 2432496"/>
              <a:gd name="connsiteX5" fmla="*/ 2153468 w 3361364"/>
              <a:gd name="connsiteY5" fmla="*/ 152400 h 2432496"/>
              <a:gd name="connsiteX6" fmla="*/ 1662401 w 3361364"/>
              <a:gd name="connsiteY6" fmla="*/ 118533 h 2432496"/>
              <a:gd name="connsiteX7" fmla="*/ 1628534 w 3361364"/>
              <a:gd name="connsiteY7" fmla="*/ 67733 h 2432496"/>
              <a:gd name="connsiteX8" fmla="*/ 1526934 w 3361364"/>
              <a:gd name="connsiteY8" fmla="*/ 0 h 2432496"/>
              <a:gd name="connsiteX9" fmla="*/ 1357601 w 3361364"/>
              <a:gd name="connsiteY9" fmla="*/ 16933 h 2432496"/>
              <a:gd name="connsiteX10" fmla="*/ 1306801 w 3361364"/>
              <a:gd name="connsiteY10" fmla="*/ 33867 h 2432496"/>
              <a:gd name="connsiteX11" fmla="*/ 1002001 w 3361364"/>
              <a:gd name="connsiteY11" fmla="*/ 67733 h 2432496"/>
              <a:gd name="connsiteX12" fmla="*/ 883468 w 3361364"/>
              <a:gd name="connsiteY12" fmla="*/ 101600 h 2432496"/>
              <a:gd name="connsiteX13" fmla="*/ 832668 w 3361364"/>
              <a:gd name="connsiteY13" fmla="*/ 118533 h 2432496"/>
              <a:gd name="connsiteX14" fmla="*/ 764934 w 3361364"/>
              <a:gd name="connsiteY14" fmla="*/ 135467 h 2432496"/>
              <a:gd name="connsiteX15" fmla="*/ 663334 w 3361364"/>
              <a:gd name="connsiteY15" fmla="*/ 169333 h 2432496"/>
              <a:gd name="connsiteX16" fmla="*/ 612534 w 3361364"/>
              <a:gd name="connsiteY16" fmla="*/ 186267 h 2432496"/>
              <a:gd name="connsiteX17" fmla="*/ 510934 w 3361364"/>
              <a:gd name="connsiteY17" fmla="*/ 203200 h 2432496"/>
              <a:gd name="connsiteX18" fmla="*/ 460134 w 3361364"/>
              <a:gd name="connsiteY18" fmla="*/ 237067 h 2432496"/>
              <a:gd name="connsiteX19" fmla="*/ 392401 w 3361364"/>
              <a:gd name="connsiteY19" fmla="*/ 254000 h 2432496"/>
              <a:gd name="connsiteX20" fmla="*/ 341601 w 3361364"/>
              <a:gd name="connsiteY20" fmla="*/ 270933 h 2432496"/>
              <a:gd name="connsiteX21" fmla="*/ 324668 w 3361364"/>
              <a:gd name="connsiteY21" fmla="*/ 321733 h 2432496"/>
              <a:gd name="connsiteX22" fmla="*/ 223068 w 3361364"/>
              <a:gd name="connsiteY22" fmla="*/ 355600 h 2432496"/>
              <a:gd name="connsiteX23" fmla="*/ 172268 w 3361364"/>
              <a:gd name="connsiteY23" fmla="*/ 389467 h 2432496"/>
              <a:gd name="connsiteX24" fmla="*/ 70668 w 3361364"/>
              <a:gd name="connsiteY24" fmla="*/ 491067 h 2432496"/>
              <a:gd name="connsiteX25" fmla="*/ 19868 w 3361364"/>
              <a:gd name="connsiteY25" fmla="*/ 524933 h 2432496"/>
              <a:gd name="connsiteX26" fmla="*/ 2934 w 3361364"/>
              <a:gd name="connsiteY26" fmla="*/ 575733 h 2432496"/>
              <a:gd name="connsiteX27" fmla="*/ 36801 w 3361364"/>
              <a:gd name="connsiteY27" fmla="*/ 626533 h 2432496"/>
              <a:gd name="connsiteX28" fmla="*/ 53734 w 3361364"/>
              <a:gd name="connsiteY28" fmla="*/ 677333 h 2432496"/>
              <a:gd name="connsiteX29" fmla="*/ 70668 w 3361364"/>
              <a:gd name="connsiteY29" fmla="*/ 812800 h 2432496"/>
              <a:gd name="connsiteX30" fmla="*/ 138401 w 3361364"/>
              <a:gd name="connsiteY30" fmla="*/ 931333 h 2432496"/>
              <a:gd name="connsiteX31" fmla="*/ 256934 w 3361364"/>
              <a:gd name="connsiteY31" fmla="*/ 948267 h 2432496"/>
              <a:gd name="connsiteX32" fmla="*/ 307734 w 3361364"/>
              <a:gd name="connsiteY32" fmla="*/ 965200 h 2432496"/>
              <a:gd name="connsiteX33" fmla="*/ 409334 w 3361364"/>
              <a:gd name="connsiteY33" fmla="*/ 1032933 h 2432496"/>
              <a:gd name="connsiteX34" fmla="*/ 578668 w 3361364"/>
              <a:gd name="connsiteY34" fmla="*/ 1066800 h 2432496"/>
              <a:gd name="connsiteX35" fmla="*/ 629468 w 3361364"/>
              <a:gd name="connsiteY35" fmla="*/ 1083733 h 2432496"/>
              <a:gd name="connsiteX36" fmla="*/ 663334 w 3361364"/>
              <a:gd name="connsiteY36" fmla="*/ 1185333 h 2432496"/>
              <a:gd name="connsiteX37" fmla="*/ 680268 w 3361364"/>
              <a:gd name="connsiteY37" fmla="*/ 1947333 h 2432496"/>
              <a:gd name="connsiteX38" fmla="*/ 714134 w 3361364"/>
              <a:gd name="connsiteY38" fmla="*/ 1998133 h 2432496"/>
              <a:gd name="connsiteX39" fmla="*/ 764934 w 3361364"/>
              <a:gd name="connsiteY39" fmla="*/ 2032000 h 2432496"/>
              <a:gd name="connsiteX40" fmla="*/ 849601 w 3361364"/>
              <a:gd name="connsiteY40" fmla="*/ 2099733 h 2432496"/>
              <a:gd name="connsiteX41" fmla="*/ 883468 w 3361364"/>
              <a:gd name="connsiteY41" fmla="*/ 2150533 h 2432496"/>
              <a:gd name="connsiteX42" fmla="*/ 951201 w 3361364"/>
              <a:gd name="connsiteY42" fmla="*/ 2184400 h 2432496"/>
              <a:gd name="connsiteX43" fmla="*/ 1103601 w 3361364"/>
              <a:gd name="connsiteY43" fmla="*/ 2269067 h 2432496"/>
              <a:gd name="connsiteX44" fmla="*/ 1510001 w 3361364"/>
              <a:gd name="connsiteY44" fmla="*/ 2286000 h 2432496"/>
              <a:gd name="connsiteX45" fmla="*/ 1814801 w 3361364"/>
              <a:gd name="connsiteY45" fmla="*/ 2319867 h 2432496"/>
              <a:gd name="connsiteX46" fmla="*/ 2051868 w 3361364"/>
              <a:gd name="connsiteY46" fmla="*/ 2336800 h 2432496"/>
              <a:gd name="connsiteX47" fmla="*/ 2746134 w 3361364"/>
              <a:gd name="connsiteY47" fmla="*/ 2353733 h 2432496"/>
              <a:gd name="connsiteX48" fmla="*/ 3118668 w 3361364"/>
              <a:gd name="connsiteY48" fmla="*/ 2336800 h 2432496"/>
              <a:gd name="connsiteX49" fmla="*/ 3355734 w 3361364"/>
              <a:gd name="connsiteY49" fmla="*/ 2302933 h 2432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3361364" h="2432496">
                <a:moveTo>
                  <a:pt x="3321868" y="84667"/>
                </a:moveTo>
                <a:lnTo>
                  <a:pt x="2458268" y="101600"/>
                </a:lnTo>
                <a:cubicBezTo>
                  <a:pt x="2440431" y="102261"/>
                  <a:pt x="2424784" y="114204"/>
                  <a:pt x="2407468" y="118533"/>
                </a:cubicBezTo>
                <a:cubicBezTo>
                  <a:pt x="2379546" y="125514"/>
                  <a:pt x="2350568" y="127894"/>
                  <a:pt x="2322801" y="135467"/>
                </a:cubicBezTo>
                <a:cubicBezTo>
                  <a:pt x="2288360" y="144860"/>
                  <a:pt x="2221201" y="169333"/>
                  <a:pt x="2221201" y="169333"/>
                </a:cubicBezTo>
                <a:cubicBezTo>
                  <a:pt x="2198623" y="163689"/>
                  <a:pt x="2176470" y="155939"/>
                  <a:pt x="2153468" y="152400"/>
                </a:cubicBezTo>
                <a:cubicBezTo>
                  <a:pt x="1997679" y="128433"/>
                  <a:pt x="1811187" y="125973"/>
                  <a:pt x="1662401" y="118533"/>
                </a:cubicBezTo>
                <a:cubicBezTo>
                  <a:pt x="1651112" y="101600"/>
                  <a:pt x="1643850" y="81134"/>
                  <a:pt x="1628534" y="67733"/>
                </a:cubicBezTo>
                <a:cubicBezTo>
                  <a:pt x="1597902" y="40930"/>
                  <a:pt x="1526934" y="0"/>
                  <a:pt x="1526934" y="0"/>
                </a:cubicBezTo>
                <a:cubicBezTo>
                  <a:pt x="1470490" y="5644"/>
                  <a:pt x="1413667" y="8307"/>
                  <a:pt x="1357601" y="16933"/>
                </a:cubicBezTo>
                <a:cubicBezTo>
                  <a:pt x="1339959" y="19647"/>
                  <a:pt x="1324471" y="31343"/>
                  <a:pt x="1306801" y="33867"/>
                </a:cubicBezTo>
                <a:cubicBezTo>
                  <a:pt x="1205603" y="48324"/>
                  <a:pt x="1002001" y="67733"/>
                  <a:pt x="1002001" y="67733"/>
                </a:cubicBezTo>
                <a:cubicBezTo>
                  <a:pt x="880220" y="108328"/>
                  <a:pt x="1032278" y="59083"/>
                  <a:pt x="883468" y="101600"/>
                </a:cubicBezTo>
                <a:cubicBezTo>
                  <a:pt x="866305" y="106503"/>
                  <a:pt x="849830" y="113629"/>
                  <a:pt x="832668" y="118533"/>
                </a:cubicBezTo>
                <a:cubicBezTo>
                  <a:pt x="810291" y="124927"/>
                  <a:pt x="787225" y="128780"/>
                  <a:pt x="764934" y="135467"/>
                </a:cubicBezTo>
                <a:cubicBezTo>
                  <a:pt x="730741" y="145725"/>
                  <a:pt x="697201" y="158044"/>
                  <a:pt x="663334" y="169333"/>
                </a:cubicBezTo>
                <a:cubicBezTo>
                  <a:pt x="646401" y="174977"/>
                  <a:pt x="630141" y="183333"/>
                  <a:pt x="612534" y="186267"/>
                </a:cubicBezTo>
                <a:lnTo>
                  <a:pt x="510934" y="203200"/>
                </a:lnTo>
                <a:cubicBezTo>
                  <a:pt x="494001" y="214489"/>
                  <a:pt x="478840" y="229050"/>
                  <a:pt x="460134" y="237067"/>
                </a:cubicBezTo>
                <a:cubicBezTo>
                  <a:pt x="438743" y="246235"/>
                  <a:pt x="414778" y="247607"/>
                  <a:pt x="392401" y="254000"/>
                </a:cubicBezTo>
                <a:cubicBezTo>
                  <a:pt x="375238" y="258903"/>
                  <a:pt x="358534" y="265289"/>
                  <a:pt x="341601" y="270933"/>
                </a:cubicBezTo>
                <a:cubicBezTo>
                  <a:pt x="335957" y="287866"/>
                  <a:pt x="339193" y="311358"/>
                  <a:pt x="324668" y="321733"/>
                </a:cubicBezTo>
                <a:cubicBezTo>
                  <a:pt x="295619" y="342483"/>
                  <a:pt x="223068" y="355600"/>
                  <a:pt x="223068" y="355600"/>
                </a:cubicBezTo>
                <a:cubicBezTo>
                  <a:pt x="206135" y="366889"/>
                  <a:pt x="187479" y="375946"/>
                  <a:pt x="172268" y="389467"/>
                </a:cubicBezTo>
                <a:cubicBezTo>
                  <a:pt x="136471" y="421287"/>
                  <a:pt x="110519" y="464500"/>
                  <a:pt x="70668" y="491067"/>
                </a:cubicBezTo>
                <a:lnTo>
                  <a:pt x="19868" y="524933"/>
                </a:lnTo>
                <a:cubicBezTo>
                  <a:pt x="14223" y="541866"/>
                  <a:pt x="0" y="558126"/>
                  <a:pt x="2934" y="575733"/>
                </a:cubicBezTo>
                <a:cubicBezTo>
                  <a:pt x="6280" y="595808"/>
                  <a:pt x="27700" y="608330"/>
                  <a:pt x="36801" y="626533"/>
                </a:cubicBezTo>
                <a:cubicBezTo>
                  <a:pt x="44783" y="642498"/>
                  <a:pt x="48090" y="660400"/>
                  <a:pt x="53734" y="677333"/>
                </a:cubicBezTo>
                <a:cubicBezTo>
                  <a:pt x="59379" y="722489"/>
                  <a:pt x="63748" y="767822"/>
                  <a:pt x="70668" y="812800"/>
                </a:cubicBezTo>
                <a:cubicBezTo>
                  <a:pt x="80279" y="875270"/>
                  <a:pt x="71653" y="911309"/>
                  <a:pt x="138401" y="931333"/>
                </a:cubicBezTo>
                <a:cubicBezTo>
                  <a:pt x="176630" y="942802"/>
                  <a:pt x="217423" y="942622"/>
                  <a:pt x="256934" y="948267"/>
                </a:cubicBezTo>
                <a:cubicBezTo>
                  <a:pt x="273867" y="953911"/>
                  <a:pt x="292131" y="956532"/>
                  <a:pt x="307734" y="965200"/>
                </a:cubicBezTo>
                <a:cubicBezTo>
                  <a:pt x="343315" y="984967"/>
                  <a:pt x="370720" y="1020061"/>
                  <a:pt x="409334" y="1032933"/>
                </a:cubicBezTo>
                <a:cubicBezTo>
                  <a:pt x="497998" y="1062489"/>
                  <a:pt x="442464" y="1047343"/>
                  <a:pt x="578668" y="1066800"/>
                </a:cubicBezTo>
                <a:cubicBezTo>
                  <a:pt x="595601" y="1072444"/>
                  <a:pt x="619093" y="1069208"/>
                  <a:pt x="629468" y="1083733"/>
                </a:cubicBezTo>
                <a:cubicBezTo>
                  <a:pt x="650217" y="1112782"/>
                  <a:pt x="663334" y="1185333"/>
                  <a:pt x="663334" y="1185333"/>
                </a:cubicBezTo>
                <a:cubicBezTo>
                  <a:pt x="668979" y="1439333"/>
                  <a:pt x="664420" y="1693765"/>
                  <a:pt x="680268" y="1947333"/>
                </a:cubicBezTo>
                <a:cubicBezTo>
                  <a:pt x="681537" y="1967645"/>
                  <a:pt x="699744" y="1983742"/>
                  <a:pt x="714134" y="1998133"/>
                </a:cubicBezTo>
                <a:cubicBezTo>
                  <a:pt x="728525" y="2012524"/>
                  <a:pt x="748001" y="2020711"/>
                  <a:pt x="764934" y="2032000"/>
                </a:cubicBezTo>
                <a:cubicBezTo>
                  <a:pt x="861992" y="2177586"/>
                  <a:pt x="732755" y="2006257"/>
                  <a:pt x="849601" y="2099733"/>
                </a:cubicBezTo>
                <a:cubicBezTo>
                  <a:pt x="865493" y="2112446"/>
                  <a:pt x="867834" y="2137504"/>
                  <a:pt x="883468" y="2150533"/>
                </a:cubicBezTo>
                <a:cubicBezTo>
                  <a:pt x="902860" y="2166693"/>
                  <a:pt x="929556" y="2171413"/>
                  <a:pt x="951201" y="2184400"/>
                </a:cubicBezTo>
                <a:cubicBezTo>
                  <a:pt x="981897" y="2202818"/>
                  <a:pt x="1051794" y="2265229"/>
                  <a:pt x="1103601" y="2269067"/>
                </a:cubicBezTo>
                <a:cubicBezTo>
                  <a:pt x="1238815" y="2279083"/>
                  <a:pt x="1374534" y="2280356"/>
                  <a:pt x="1510001" y="2286000"/>
                </a:cubicBezTo>
                <a:cubicBezTo>
                  <a:pt x="1632868" y="2301358"/>
                  <a:pt x="1686057" y="2309138"/>
                  <a:pt x="1814801" y="2319867"/>
                </a:cubicBezTo>
                <a:cubicBezTo>
                  <a:pt x="1893751" y="2326446"/>
                  <a:pt x="1972846" y="2331156"/>
                  <a:pt x="2051868" y="2336800"/>
                </a:cubicBezTo>
                <a:cubicBezTo>
                  <a:pt x="2338955" y="2432496"/>
                  <a:pt x="2128896" y="2375391"/>
                  <a:pt x="2746134" y="2353733"/>
                </a:cubicBezTo>
                <a:cubicBezTo>
                  <a:pt x="2870364" y="2349374"/>
                  <a:pt x="2994553" y="2343695"/>
                  <a:pt x="3118668" y="2336800"/>
                </a:cubicBezTo>
                <a:cubicBezTo>
                  <a:pt x="3361364" y="2323317"/>
                  <a:pt x="3355734" y="2398816"/>
                  <a:pt x="3355734" y="2302933"/>
                </a:cubicBezTo>
              </a:path>
            </a:pathLst>
          </a:custGeom>
          <a:solidFill>
            <a:schemeClr val="accent1">
              <a:alpha val="30000"/>
            </a:schemeClr>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143000"/>
          </a:xfrm>
        </p:spPr>
        <p:txBody>
          <a:bodyPr>
            <a:normAutofit/>
          </a:bodyPr>
          <a:lstStyle/>
          <a:p>
            <a:r>
              <a:rPr lang="en-US" sz="3200" dirty="0" smtClean="0"/>
              <a:t>Values of Activity Coefficients for Metallic Solutions</a:t>
            </a:r>
            <a:endParaRPr lang="en-US" sz="3200" dirty="0"/>
          </a:p>
        </p:txBody>
      </p:sp>
      <p:graphicFrame>
        <p:nvGraphicFramePr>
          <p:cNvPr id="4" name="Table 3"/>
          <p:cNvGraphicFramePr>
            <a:graphicFrameLocks noGrp="1"/>
          </p:cNvGraphicFramePr>
          <p:nvPr/>
        </p:nvGraphicFramePr>
        <p:xfrm>
          <a:off x="304800" y="1219200"/>
          <a:ext cx="8458200" cy="5080000"/>
        </p:xfrm>
        <a:graphic>
          <a:graphicData uri="http://schemas.openxmlformats.org/drawingml/2006/table">
            <a:tbl>
              <a:tblPr firstRow="1" bandRow="1">
                <a:tableStyleId>{5C22544A-7EE6-4342-B048-85BDC9FD1C3A}</a:tableStyleId>
              </a:tblPr>
              <a:tblGrid>
                <a:gridCol w="1066800"/>
                <a:gridCol w="1066800"/>
                <a:gridCol w="4210050"/>
                <a:gridCol w="2114550"/>
              </a:tblGrid>
              <a:tr h="808182">
                <a:tc>
                  <a:txBody>
                    <a:bodyPr/>
                    <a:lstStyle/>
                    <a:p>
                      <a:r>
                        <a:rPr lang="en-US" dirty="0" smtClean="0"/>
                        <a:t>Solvent </a:t>
                      </a:r>
                      <a:endParaRPr lang="en-US" dirty="0"/>
                    </a:p>
                  </a:txBody>
                  <a:tcPr/>
                </a:tc>
                <a:tc>
                  <a:txBody>
                    <a:bodyPr/>
                    <a:lstStyle/>
                    <a:p>
                      <a:r>
                        <a:rPr lang="en-US" dirty="0" smtClean="0"/>
                        <a:t>Solute</a:t>
                      </a:r>
                      <a:endParaRPr lang="en-US" dirty="0"/>
                    </a:p>
                  </a:txBody>
                  <a:tcPr/>
                </a:tc>
                <a:tc>
                  <a:txBody>
                    <a:bodyPr/>
                    <a:lstStyle/>
                    <a:p>
                      <a:r>
                        <a:rPr lang="en-US" dirty="0" smtClean="0"/>
                        <a:t>Activity coefficient (Deviation</a:t>
                      </a:r>
                      <a:r>
                        <a:rPr lang="en-US" baseline="0" dirty="0" smtClean="0"/>
                        <a:t> from </a:t>
                      </a:r>
                      <a:r>
                        <a:rPr lang="en-US" baseline="0" dirty="0" err="1" smtClean="0"/>
                        <a:t>Raoult’s</a:t>
                      </a:r>
                      <a:r>
                        <a:rPr lang="en-US" baseline="0" dirty="0" smtClean="0"/>
                        <a:t> Law)</a:t>
                      </a:r>
                      <a:endParaRPr lang="en-US" dirty="0"/>
                    </a:p>
                  </a:txBody>
                  <a:tcPr/>
                </a:tc>
                <a:tc>
                  <a:txBody>
                    <a:bodyPr/>
                    <a:lstStyle/>
                    <a:p>
                      <a:r>
                        <a:rPr lang="en-US" dirty="0" smtClean="0"/>
                        <a:t>Temperature</a:t>
                      </a:r>
                      <a:r>
                        <a:rPr lang="en-US" baseline="0" dirty="0" smtClean="0"/>
                        <a:t>, K</a:t>
                      </a:r>
                      <a:endParaRPr lang="en-US" dirty="0"/>
                    </a:p>
                  </a:txBody>
                  <a:tcPr/>
                </a:tc>
              </a:tr>
              <a:tr h="808182">
                <a:tc>
                  <a:txBody>
                    <a:bodyPr/>
                    <a:lstStyle/>
                    <a:p>
                      <a:r>
                        <a:rPr lang="en-US" dirty="0" smtClean="0"/>
                        <a:t>Cu</a:t>
                      </a:r>
                      <a:endParaRPr lang="en-US" dirty="0"/>
                    </a:p>
                  </a:txBody>
                  <a:tcPr/>
                </a:tc>
                <a:tc>
                  <a:txBody>
                    <a:bodyPr/>
                    <a:lstStyle/>
                    <a:p>
                      <a:r>
                        <a:rPr lang="en-US" dirty="0" smtClean="0"/>
                        <a:t>Zn</a:t>
                      </a:r>
                      <a:endParaRPr lang="en-US" dirty="0"/>
                    </a:p>
                  </a:txBody>
                  <a:tcPr/>
                </a:tc>
                <a:tc>
                  <a:txBody>
                    <a:bodyPr/>
                    <a:lstStyle/>
                    <a:p>
                      <a:r>
                        <a:rPr lang="en-US" dirty="0" smtClean="0"/>
                        <a:t>0.14    (negative deviation)</a:t>
                      </a:r>
                    </a:p>
                    <a:p>
                      <a:r>
                        <a:rPr lang="en-US" dirty="0" smtClean="0"/>
                        <a:t>0.24    (negative deviation)</a:t>
                      </a:r>
                      <a:endParaRPr lang="en-US" dirty="0"/>
                    </a:p>
                  </a:txBody>
                  <a:tcPr/>
                </a:tc>
                <a:tc>
                  <a:txBody>
                    <a:bodyPr/>
                    <a:lstStyle/>
                    <a:p>
                      <a:r>
                        <a:rPr lang="en-US" dirty="0" smtClean="0"/>
                        <a:t>877</a:t>
                      </a:r>
                    </a:p>
                    <a:p>
                      <a:r>
                        <a:rPr lang="en-US" dirty="0" smtClean="0"/>
                        <a:t>1075</a:t>
                      </a:r>
                      <a:endParaRPr lang="en-US" dirty="0"/>
                    </a:p>
                  </a:txBody>
                  <a:tcPr/>
                </a:tc>
              </a:tr>
              <a:tr h="1154545">
                <a:tc>
                  <a:txBody>
                    <a:bodyPr/>
                    <a:lstStyle/>
                    <a:p>
                      <a:r>
                        <a:rPr lang="en-US" dirty="0" smtClean="0"/>
                        <a:t>Fe</a:t>
                      </a:r>
                      <a:endParaRPr lang="en-US" dirty="0"/>
                    </a:p>
                  </a:txBody>
                  <a:tcPr/>
                </a:tc>
                <a:tc>
                  <a:txBody>
                    <a:bodyPr/>
                    <a:lstStyle/>
                    <a:p>
                      <a:r>
                        <a:rPr lang="en-US" dirty="0" smtClean="0"/>
                        <a:t>Co</a:t>
                      </a:r>
                    </a:p>
                    <a:p>
                      <a:r>
                        <a:rPr lang="en-US" dirty="0" smtClean="0"/>
                        <a:t>Cr</a:t>
                      </a:r>
                    </a:p>
                    <a:p>
                      <a:r>
                        <a:rPr lang="en-US" dirty="0" smtClean="0"/>
                        <a:t>Ni</a:t>
                      </a:r>
                      <a:endParaRPr lang="en-US" dirty="0"/>
                    </a:p>
                  </a:txBody>
                  <a:tcPr/>
                </a:tc>
                <a:tc>
                  <a:txBody>
                    <a:bodyPr/>
                    <a:lstStyle/>
                    <a:p>
                      <a:r>
                        <a:rPr lang="en-US" dirty="0" smtClean="0"/>
                        <a:t>1.0      (ideal solution)</a:t>
                      </a:r>
                    </a:p>
                    <a:p>
                      <a:r>
                        <a:rPr lang="en-US" dirty="0" smtClean="0"/>
                        <a:t>1.0</a:t>
                      </a:r>
                      <a:r>
                        <a:rPr lang="en-US" baseline="0" dirty="0" smtClean="0"/>
                        <a:t>       (ideal solution)</a:t>
                      </a:r>
                    </a:p>
                    <a:p>
                      <a:r>
                        <a:rPr lang="en-US" baseline="0" dirty="0" smtClean="0"/>
                        <a:t>0.66     (negative solution)</a:t>
                      </a:r>
                      <a:endParaRPr lang="en-US" dirty="0"/>
                    </a:p>
                  </a:txBody>
                  <a:tcPr/>
                </a:tc>
                <a:tc>
                  <a:txBody>
                    <a:bodyPr/>
                    <a:lstStyle/>
                    <a:p>
                      <a:r>
                        <a:rPr lang="en-US" dirty="0" smtClean="0"/>
                        <a:t>1873</a:t>
                      </a:r>
                    </a:p>
                    <a:p>
                      <a:r>
                        <a:rPr lang="en-US" dirty="0" smtClean="0"/>
                        <a:t>1873</a:t>
                      </a:r>
                    </a:p>
                    <a:p>
                      <a:r>
                        <a:rPr lang="en-US" dirty="0" smtClean="0"/>
                        <a:t>1873</a:t>
                      </a:r>
                      <a:endParaRPr lang="en-US" dirty="0"/>
                    </a:p>
                  </a:txBody>
                  <a:tcPr/>
                </a:tc>
              </a:tr>
              <a:tr h="1500909">
                <a:tc>
                  <a:txBody>
                    <a:bodyPr/>
                    <a:lstStyle/>
                    <a:p>
                      <a:r>
                        <a:rPr lang="en-US" dirty="0" err="1" smtClean="0"/>
                        <a:t>Pb</a:t>
                      </a:r>
                      <a:endParaRPr lang="en-US" dirty="0"/>
                    </a:p>
                  </a:txBody>
                  <a:tcPr/>
                </a:tc>
                <a:tc>
                  <a:txBody>
                    <a:bodyPr/>
                    <a:lstStyle/>
                    <a:p>
                      <a:r>
                        <a:rPr lang="en-US" dirty="0" smtClean="0"/>
                        <a:t>Ag</a:t>
                      </a:r>
                    </a:p>
                    <a:p>
                      <a:endParaRPr lang="en-US" dirty="0" smtClean="0"/>
                    </a:p>
                    <a:p>
                      <a:r>
                        <a:rPr lang="en-US" dirty="0" smtClean="0"/>
                        <a:t>Au</a:t>
                      </a:r>
                    </a:p>
                    <a:p>
                      <a:r>
                        <a:rPr lang="en-US" dirty="0" smtClean="0"/>
                        <a:t>Zn</a:t>
                      </a:r>
                      <a:endParaRPr lang="en-US" dirty="0"/>
                    </a:p>
                  </a:txBody>
                  <a:tcPr/>
                </a:tc>
                <a:tc>
                  <a:txBody>
                    <a:bodyPr/>
                    <a:lstStyle/>
                    <a:p>
                      <a:r>
                        <a:rPr lang="en-US" dirty="0" smtClean="0"/>
                        <a:t>2.3        (positive deviation)</a:t>
                      </a:r>
                    </a:p>
                    <a:p>
                      <a:r>
                        <a:rPr lang="en-US" dirty="0" smtClean="0"/>
                        <a:t>1.5        (positive</a:t>
                      </a:r>
                      <a:r>
                        <a:rPr lang="en-US" baseline="0" dirty="0" smtClean="0"/>
                        <a:t> deviation)</a:t>
                      </a:r>
                    </a:p>
                    <a:p>
                      <a:r>
                        <a:rPr lang="en-US" baseline="0" dirty="0" smtClean="0"/>
                        <a:t>0.25      (negative deviation)</a:t>
                      </a:r>
                    </a:p>
                    <a:p>
                      <a:r>
                        <a:rPr lang="en-US" baseline="0" dirty="0" smtClean="0"/>
                        <a:t>11.0      (positive deviation)</a:t>
                      </a:r>
                      <a:endParaRPr lang="en-US" dirty="0"/>
                    </a:p>
                  </a:txBody>
                  <a:tcPr/>
                </a:tc>
                <a:tc>
                  <a:txBody>
                    <a:bodyPr/>
                    <a:lstStyle/>
                    <a:p>
                      <a:r>
                        <a:rPr lang="en-US" dirty="0" smtClean="0"/>
                        <a:t>1273</a:t>
                      </a:r>
                    </a:p>
                    <a:p>
                      <a:r>
                        <a:rPr lang="en-US" dirty="0" smtClean="0"/>
                        <a:t>1358</a:t>
                      </a:r>
                    </a:p>
                    <a:p>
                      <a:r>
                        <a:rPr lang="en-US" dirty="0" smtClean="0"/>
                        <a:t>873</a:t>
                      </a:r>
                    </a:p>
                    <a:p>
                      <a:r>
                        <a:rPr lang="en-US" dirty="0" smtClean="0"/>
                        <a:t>926</a:t>
                      </a:r>
                      <a:endParaRPr lang="en-US" dirty="0"/>
                    </a:p>
                  </a:txBody>
                  <a:tcPr/>
                </a:tc>
              </a:tr>
              <a:tr h="808182">
                <a:tc>
                  <a:txBody>
                    <a:bodyPr/>
                    <a:lstStyle/>
                    <a:p>
                      <a:r>
                        <a:rPr lang="en-US" dirty="0" smtClean="0"/>
                        <a:t>Ni</a:t>
                      </a:r>
                      <a:endParaRPr lang="en-US" dirty="0"/>
                    </a:p>
                  </a:txBody>
                  <a:tcPr/>
                </a:tc>
                <a:tc>
                  <a:txBody>
                    <a:bodyPr/>
                    <a:lstStyle/>
                    <a:p>
                      <a:r>
                        <a:rPr lang="en-US" dirty="0" smtClean="0"/>
                        <a:t>Fe</a:t>
                      </a:r>
                      <a:endParaRPr lang="en-US" dirty="0"/>
                    </a:p>
                  </a:txBody>
                  <a:tcPr/>
                </a:tc>
                <a:tc>
                  <a:txBody>
                    <a:bodyPr/>
                    <a:lstStyle/>
                    <a:p>
                      <a:r>
                        <a:rPr lang="en-US" dirty="0" smtClean="0"/>
                        <a:t>0.26      (negative</a:t>
                      </a:r>
                      <a:r>
                        <a:rPr lang="en-US" baseline="0" dirty="0" smtClean="0"/>
                        <a:t> deviation)</a:t>
                      </a:r>
                    </a:p>
                    <a:p>
                      <a:r>
                        <a:rPr lang="en-US" baseline="0" dirty="0" smtClean="0"/>
                        <a:t>0.40       (negative deviation)</a:t>
                      </a:r>
                      <a:endParaRPr lang="en-US" dirty="0"/>
                    </a:p>
                  </a:txBody>
                  <a:tcPr/>
                </a:tc>
                <a:tc>
                  <a:txBody>
                    <a:bodyPr/>
                    <a:lstStyle/>
                    <a:p>
                      <a:r>
                        <a:rPr lang="en-US" dirty="0" smtClean="0"/>
                        <a:t>1783</a:t>
                      </a:r>
                    </a:p>
                    <a:p>
                      <a:r>
                        <a:rPr lang="en-US" dirty="0" smtClean="0"/>
                        <a:t>1873</a:t>
                      </a:r>
                      <a:endParaRPr lang="en-US" dirty="0"/>
                    </a:p>
                  </a:txBody>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2800" dirty="0" smtClean="0"/>
              <a:t>Activity Coefficients for Metallic Solutions – Contd.</a:t>
            </a:r>
            <a:endParaRPr lang="en-US" sz="2800" dirty="0"/>
          </a:p>
        </p:txBody>
      </p:sp>
      <p:sp>
        <p:nvSpPr>
          <p:cNvPr id="3" name="Content Placeholder 2"/>
          <p:cNvSpPr>
            <a:spLocks noGrp="1"/>
          </p:cNvSpPr>
          <p:nvPr>
            <p:ph idx="1"/>
          </p:nvPr>
        </p:nvSpPr>
        <p:spPr>
          <a:xfrm>
            <a:off x="381000" y="914400"/>
            <a:ext cx="8229600" cy="4525963"/>
          </a:xfrm>
        </p:spPr>
        <p:txBody>
          <a:bodyPr>
            <a:normAutofit/>
          </a:bodyPr>
          <a:lstStyle/>
          <a:p>
            <a:r>
              <a:rPr lang="en-US" sz="1800" dirty="0" smtClean="0"/>
              <a:t>Some solute obeys </a:t>
            </a:r>
            <a:r>
              <a:rPr lang="en-US" sz="1800" dirty="0" err="1" smtClean="0"/>
              <a:t>Raoult’s</a:t>
            </a:r>
            <a:r>
              <a:rPr lang="en-US" sz="1800" dirty="0" smtClean="0"/>
              <a:t> law, e.g. Co and Cr in Fe</a:t>
            </a:r>
          </a:p>
          <a:p>
            <a:r>
              <a:rPr lang="en-US" sz="1800" dirty="0" smtClean="0"/>
              <a:t>Values of </a:t>
            </a:r>
            <a:r>
              <a:rPr lang="en-US" sz="1800" i="1" dirty="0" smtClean="0">
                <a:latin typeface="Symbol" pitchFamily="18" charset="2"/>
              </a:rPr>
              <a:t>g</a:t>
            </a:r>
            <a:r>
              <a:rPr lang="en-US" sz="1800" i="1" baseline="30000" dirty="0" smtClean="0"/>
              <a:t>o</a:t>
            </a:r>
            <a:r>
              <a:rPr lang="en-US" sz="1800" dirty="0" smtClean="0"/>
              <a:t> &lt; 1 indicates negative deviation from </a:t>
            </a:r>
            <a:r>
              <a:rPr lang="en-US" sz="1800" dirty="0" err="1" smtClean="0"/>
              <a:t>Raoult’s</a:t>
            </a:r>
            <a:r>
              <a:rPr lang="en-US" sz="1800" dirty="0" smtClean="0"/>
              <a:t> law</a:t>
            </a:r>
          </a:p>
          <a:p>
            <a:r>
              <a:rPr lang="en-US" sz="1800" dirty="0" smtClean="0"/>
              <a:t>Values of </a:t>
            </a:r>
            <a:r>
              <a:rPr lang="en-US" sz="1800" i="1" dirty="0" smtClean="0">
                <a:latin typeface="Symbol" pitchFamily="18" charset="2"/>
              </a:rPr>
              <a:t>g</a:t>
            </a:r>
            <a:r>
              <a:rPr lang="en-US" sz="1800" i="1" baseline="30000" dirty="0" smtClean="0"/>
              <a:t>o</a:t>
            </a:r>
            <a:r>
              <a:rPr lang="en-US" sz="1800" dirty="0" smtClean="0"/>
              <a:t> &gt; 1 indicates positive deviation from </a:t>
            </a:r>
            <a:r>
              <a:rPr lang="en-US" sz="1800" dirty="0" err="1" smtClean="0"/>
              <a:t>Raoult’s</a:t>
            </a:r>
            <a:r>
              <a:rPr lang="en-US" sz="1800" dirty="0" smtClean="0"/>
              <a:t> law</a:t>
            </a:r>
          </a:p>
          <a:p>
            <a:r>
              <a:rPr lang="en-US" sz="1800" dirty="0" smtClean="0"/>
              <a:t>For solutions that do not obey </a:t>
            </a:r>
            <a:r>
              <a:rPr lang="en-US" sz="1800" dirty="0" err="1" smtClean="0"/>
              <a:t>Raoult’s</a:t>
            </a:r>
            <a:r>
              <a:rPr lang="en-US" sz="1800" dirty="0" smtClean="0"/>
              <a:t> law, deviation from ideal behavior is more at lower temperature. Thus, separation of Zn from </a:t>
            </a:r>
            <a:r>
              <a:rPr lang="en-US" sz="1800" dirty="0" err="1" smtClean="0"/>
              <a:t>Pb</a:t>
            </a:r>
            <a:r>
              <a:rPr lang="en-US" sz="1800" dirty="0" smtClean="0"/>
              <a:t>-Zn liquid solution is more favored at lower temperature. </a:t>
            </a:r>
          </a:p>
          <a:p>
            <a:r>
              <a:rPr lang="en-US" sz="1800" dirty="0" smtClean="0"/>
              <a:t>For </a:t>
            </a:r>
            <a:r>
              <a:rPr lang="en-US" sz="1800" dirty="0" err="1" smtClean="0"/>
              <a:t>Pb</a:t>
            </a:r>
            <a:r>
              <a:rPr lang="en-US" sz="1800" dirty="0" smtClean="0"/>
              <a:t>-Zn system, where </a:t>
            </a:r>
            <a:r>
              <a:rPr lang="en-US" sz="1800" i="1" dirty="0" smtClean="0">
                <a:latin typeface="Symbol" pitchFamily="18" charset="2"/>
              </a:rPr>
              <a:t>g</a:t>
            </a:r>
            <a:r>
              <a:rPr lang="en-US" sz="1800" i="1" baseline="30000" dirty="0" smtClean="0"/>
              <a:t>o</a:t>
            </a:r>
            <a:r>
              <a:rPr lang="en-US" sz="1800" dirty="0" smtClean="0"/>
              <a:t> = 11 at 926K; Since </a:t>
            </a:r>
            <a:r>
              <a:rPr lang="en-US" sz="1800" i="1" dirty="0" smtClean="0"/>
              <a:t>a = f/</a:t>
            </a:r>
            <a:r>
              <a:rPr lang="en-US" sz="1800" i="1" dirty="0" err="1" smtClean="0"/>
              <a:t>f</a:t>
            </a:r>
            <a:r>
              <a:rPr lang="en-US" sz="1800" i="1" baseline="30000" dirty="0" err="1" smtClean="0"/>
              <a:t>o</a:t>
            </a:r>
            <a:r>
              <a:rPr lang="en-US" sz="1800" i="1" baseline="30000" dirty="0" smtClean="0"/>
              <a:t>  </a:t>
            </a:r>
            <a:r>
              <a:rPr lang="en-US" sz="1800" dirty="0" smtClean="0"/>
              <a:t>and for non-ideal gas,</a:t>
            </a:r>
            <a:r>
              <a:rPr lang="en-US" sz="1800" i="1" dirty="0" smtClean="0"/>
              <a:t> f = P </a:t>
            </a:r>
            <a:r>
              <a:rPr lang="en-US" sz="1800" dirty="0" smtClean="0"/>
              <a:t>at low temperature;</a:t>
            </a:r>
          </a:p>
          <a:p>
            <a:pPr>
              <a:buNone/>
            </a:pPr>
            <a:r>
              <a:rPr lang="en-US" sz="1800" i="1" baseline="30000" dirty="0" smtClean="0"/>
              <a:t>	</a:t>
            </a:r>
            <a:r>
              <a:rPr lang="en-US" sz="1800" i="1" dirty="0" smtClean="0"/>
              <a:t>Then, </a:t>
            </a:r>
          </a:p>
          <a:p>
            <a:pPr lvl="1">
              <a:buNone/>
            </a:pPr>
            <a:endParaRPr lang="en-US" sz="1400" dirty="0" smtClean="0"/>
          </a:p>
          <a:p>
            <a:endParaRPr lang="en-US" sz="1800" dirty="0"/>
          </a:p>
        </p:txBody>
      </p:sp>
      <p:graphicFrame>
        <p:nvGraphicFramePr>
          <p:cNvPr id="4" name="Object 3"/>
          <p:cNvGraphicFramePr>
            <a:graphicFrameLocks noChangeAspect="1"/>
          </p:cNvGraphicFramePr>
          <p:nvPr/>
        </p:nvGraphicFramePr>
        <p:xfrm>
          <a:off x="2286000" y="3429000"/>
          <a:ext cx="3566160" cy="685800"/>
        </p:xfrm>
        <a:graphic>
          <a:graphicData uri="http://schemas.openxmlformats.org/presentationml/2006/ole">
            <p:oleObj spid="_x0000_s43010" name="Equation" r:id="rId3" imgW="2641320" imgH="507960" progId="Equation.3">
              <p:embed/>
            </p:oleObj>
          </a:graphicData>
        </a:graphic>
      </p:graphicFrame>
      <p:sp>
        <p:nvSpPr>
          <p:cNvPr id="5" name="TextBox 4"/>
          <p:cNvSpPr txBox="1"/>
          <p:nvPr/>
        </p:nvSpPr>
        <p:spPr>
          <a:xfrm>
            <a:off x="1066800" y="4419600"/>
            <a:ext cx="889987" cy="369332"/>
          </a:xfrm>
          <a:prstGeom prst="rect">
            <a:avLst/>
          </a:prstGeom>
          <a:noFill/>
        </p:spPr>
        <p:txBody>
          <a:bodyPr wrap="none" rtlCol="0">
            <a:spAutoFit/>
          </a:bodyPr>
          <a:lstStyle/>
          <a:p>
            <a:r>
              <a:rPr lang="en-US" dirty="0" smtClean="0"/>
              <a:t>Hence, </a:t>
            </a:r>
            <a:endParaRPr lang="en-US" dirty="0"/>
          </a:p>
        </p:txBody>
      </p:sp>
      <p:graphicFrame>
        <p:nvGraphicFramePr>
          <p:cNvPr id="6" name="Object 5"/>
          <p:cNvGraphicFramePr>
            <a:graphicFrameLocks noChangeAspect="1"/>
          </p:cNvGraphicFramePr>
          <p:nvPr/>
        </p:nvGraphicFramePr>
        <p:xfrm>
          <a:off x="1981200" y="4267200"/>
          <a:ext cx="2948940" cy="685800"/>
        </p:xfrm>
        <a:graphic>
          <a:graphicData uri="http://schemas.openxmlformats.org/presentationml/2006/ole">
            <p:oleObj spid="_x0000_s43011" name="Equation" r:id="rId4" imgW="1091880" imgH="253800" progId="Equation.3">
              <p:embed/>
            </p:oleObj>
          </a:graphicData>
        </a:graphic>
      </p:graphicFrame>
      <p:sp>
        <p:nvSpPr>
          <p:cNvPr id="7" name="TextBox 6"/>
          <p:cNvSpPr txBox="1"/>
          <p:nvPr/>
        </p:nvSpPr>
        <p:spPr>
          <a:xfrm>
            <a:off x="0" y="5105400"/>
            <a:ext cx="9144000" cy="1200329"/>
          </a:xfrm>
          <a:prstGeom prst="rect">
            <a:avLst/>
          </a:prstGeom>
          <a:noFill/>
        </p:spPr>
        <p:txBody>
          <a:bodyPr wrap="square" rtlCol="0">
            <a:spAutoFit/>
          </a:bodyPr>
          <a:lstStyle/>
          <a:p>
            <a:r>
              <a:rPr lang="en-US" dirty="0" smtClean="0"/>
              <a:t>Where, </a:t>
            </a:r>
            <a:r>
              <a:rPr lang="en-US" i="1" dirty="0" err="1" smtClean="0"/>
              <a:t>p</a:t>
            </a:r>
            <a:r>
              <a:rPr lang="en-US" i="1" baseline="-25000" dirty="0" err="1" smtClean="0"/>
              <a:t>Zn</a:t>
            </a:r>
            <a:r>
              <a:rPr lang="en-US" dirty="0" smtClean="0"/>
              <a:t> is the equilibrium partial pressure of Zn vapor over </a:t>
            </a:r>
            <a:r>
              <a:rPr lang="en-US" dirty="0" err="1" smtClean="0"/>
              <a:t>Pb</a:t>
            </a:r>
            <a:r>
              <a:rPr lang="en-US" dirty="0" smtClean="0"/>
              <a:t>-Zn allow at low concentration of Zn at 926K and </a:t>
            </a:r>
            <a:r>
              <a:rPr lang="en-US" i="1" dirty="0" err="1" smtClean="0"/>
              <a:t>p</a:t>
            </a:r>
            <a:r>
              <a:rPr lang="en-US" i="1" baseline="-25000" dirty="0" err="1" smtClean="0"/>
              <a:t>Zn</a:t>
            </a:r>
            <a:r>
              <a:rPr lang="en-US" i="1" baseline="30000" dirty="0" err="1" smtClean="0"/>
              <a:t>o</a:t>
            </a:r>
            <a:r>
              <a:rPr lang="en-US" dirty="0" smtClean="0"/>
              <a:t> is the equilibrium partial pressure of Zn vapor over pure liquid Zn at 926K.</a:t>
            </a:r>
          </a:p>
          <a:p>
            <a:endParaRPr lang="en-US" dirty="0" smtClean="0"/>
          </a:p>
          <a:p>
            <a:r>
              <a:rPr lang="en-US" dirty="0" smtClean="0"/>
              <a:t>Therefore, increasing </a:t>
            </a:r>
            <a:r>
              <a:rPr lang="en-US" i="1" dirty="0" err="1" smtClean="0"/>
              <a:t>p</a:t>
            </a:r>
            <a:r>
              <a:rPr lang="en-US" i="1" baseline="-25000" dirty="0" err="1" smtClean="0"/>
              <a:t>Zn</a:t>
            </a:r>
            <a:r>
              <a:rPr lang="en-US" dirty="0" smtClean="0"/>
              <a:t> helps in preferential removal of Zn vapor during vacuum distillation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76200"/>
            <a:ext cx="8229600" cy="639762"/>
          </a:xfrm>
          <a:prstGeom prst="rect">
            <a:avLst/>
          </a:prstGeom>
        </p:spPr>
        <p:txBody>
          <a:bodyPr vert="horz" lIns="91440" tIns="45720" rIns="91440" bIns="45720" rtlCol="0" anchor="ct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smtClean="0">
                <a:ln>
                  <a:noFill/>
                </a:ln>
                <a:solidFill>
                  <a:schemeClr val="tx1"/>
                </a:solidFill>
                <a:effectLst/>
                <a:uLnTx/>
                <a:uFillTx/>
                <a:latin typeface="+mj-lt"/>
                <a:ea typeface="+mj-ea"/>
                <a:cs typeface="+mj-cs"/>
              </a:rPr>
              <a:t>Ellingham Diagram (Contd.)</a:t>
            </a:r>
            <a:endParaRPr kumimoji="0" lang="en-US" sz="44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5" name="TextBox 4"/>
          <p:cNvSpPr txBox="1"/>
          <p:nvPr/>
        </p:nvSpPr>
        <p:spPr>
          <a:xfrm>
            <a:off x="762000" y="914400"/>
            <a:ext cx="2529410" cy="369332"/>
          </a:xfrm>
          <a:prstGeom prst="rect">
            <a:avLst/>
          </a:prstGeom>
          <a:noFill/>
        </p:spPr>
        <p:txBody>
          <a:bodyPr wrap="none" rtlCol="0">
            <a:spAutoFit/>
          </a:bodyPr>
          <a:lstStyle/>
          <a:p>
            <a:r>
              <a:rPr lang="en-US" b="1" dirty="0" smtClean="0"/>
              <a:t>Variation of </a:t>
            </a:r>
            <a:r>
              <a:rPr lang="en-US" b="1" i="1" dirty="0" err="1" smtClean="0">
                <a:latin typeface="Symbol" pitchFamily="18" charset="2"/>
              </a:rPr>
              <a:t>D</a:t>
            </a:r>
            <a:r>
              <a:rPr lang="en-US" b="1" i="1" dirty="0" err="1"/>
              <a:t>G</a:t>
            </a:r>
            <a:r>
              <a:rPr lang="en-US" b="1" i="1" baseline="30000" dirty="0" err="1" smtClean="0"/>
              <a:t>o</a:t>
            </a:r>
            <a:r>
              <a:rPr lang="en-US" b="1" i="1" baseline="-25000" dirty="0" err="1" smtClean="0"/>
              <a:t>f</a:t>
            </a:r>
            <a:r>
              <a:rPr lang="en-US" b="1" i="1" baseline="-25000" dirty="0" smtClean="0"/>
              <a:t> </a:t>
            </a:r>
            <a:r>
              <a:rPr lang="en-US" b="1" dirty="0" smtClean="0"/>
              <a:t>and </a:t>
            </a:r>
            <a:r>
              <a:rPr lang="en-US" b="1" i="1" dirty="0" smtClean="0"/>
              <a:t>P</a:t>
            </a:r>
            <a:r>
              <a:rPr lang="en-US" b="1" i="1" baseline="-25000" dirty="0" smtClean="0"/>
              <a:t>O2</a:t>
            </a:r>
            <a:endParaRPr lang="en-US" b="1" i="1" baseline="-25000" dirty="0"/>
          </a:p>
        </p:txBody>
      </p:sp>
      <p:sp>
        <p:nvSpPr>
          <p:cNvPr id="6" name="TextBox 5"/>
          <p:cNvSpPr txBox="1"/>
          <p:nvPr/>
        </p:nvSpPr>
        <p:spPr>
          <a:xfrm>
            <a:off x="76200" y="1371600"/>
            <a:ext cx="8839200" cy="2308324"/>
          </a:xfrm>
          <a:prstGeom prst="rect">
            <a:avLst/>
          </a:prstGeom>
          <a:noFill/>
        </p:spPr>
        <p:txBody>
          <a:bodyPr wrap="square" rtlCol="0">
            <a:spAutoFit/>
          </a:bodyPr>
          <a:lstStyle/>
          <a:p>
            <a:pPr>
              <a:buFont typeface="Arial" pitchFamily="34" charset="0"/>
              <a:buChar char="•"/>
            </a:pPr>
            <a:r>
              <a:rPr lang="en-US" dirty="0" smtClean="0"/>
              <a:t> If the oxide has very low P</a:t>
            </a:r>
            <a:r>
              <a:rPr lang="en-US" baseline="-25000" dirty="0" smtClean="0"/>
              <a:t>O2</a:t>
            </a:r>
            <a:r>
              <a:rPr lang="en-US" dirty="0" smtClean="0"/>
              <a:t> compare to P</a:t>
            </a:r>
            <a:r>
              <a:rPr lang="en-US" baseline="-25000" dirty="0" smtClean="0"/>
              <a:t>O2</a:t>
            </a:r>
            <a:r>
              <a:rPr lang="en-US" dirty="0" smtClean="0"/>
              <a:t> of external atmosphere (i.e. oxygen in the oxide is at lower potential than outer atmosphere) ; then oxide will be more stable or more difficult to reduce. In this case, </a:t>
            </a:r>
            <a:r>
              <a:rPr lang="en-US" i="1" dirty="0" err="1" smtClean="0">
                <a:latin typeface="Symbol" pitchFamily="18" charset="2"/>
              </a:rPr>
              <a:t>D</a:t>
            </a:r>
            <a:r>
              <a:rPr lang="en-US" i="1" dirty="0" err="1" smtClean="0"/>
              <a:t>G</a:t>
            </a:r>
            <a:r>
              <a:rPr lang="en-US" i="1" baseline="30000" dirty="0" err="1" smtClean="0"/>
              <a:t>o</a:t>
            </a:r>
            <a:r>
              <a:rPr lang="en-US" i="1" baseline="-25000" dirty="0" err="1" smtClean="0"/>
              <a:t>f</a:t>
            </a:r>
            <a:r>
              <a:rPr lang="en-US" i="1" baseline="-25000" dirty="0" smtClean="0"/>
              <a:t> </a:t>
            </a:r>
            <a:r>
              <a:rPr lang="en-US" dirty="0"/>
              <a:t> </a:t>
            </a:r>
            <a:r>
              <a:rPr lang="en-US" dirty="0" smtClean="0"/>
              <a:t>&lt; 0 for above reaction</a:t>
            </a:r>
          </a:p>
          <a:p>
            <a:pPr>
              <a:buFont typeface="Arial" pitchFamily="34" charset="0"/>
              <a:buChar char="•"/>
            </a:pPr>
            <a:r>
              <a:rPr lang="en-US" dirty="0"/>
              <a:t> </a:t>
            </a:r>
            <a:r>
              <a:rPr lang="en-US" dirty="0" smtClean="0"/>
              <a:t>If the oxide has high P</a:t>
            </a:r>
            <a:r>
              <a:rPr lang="en-US" baseline="-25000" dirty="0" smtClean="0"/>
              <a:t>O2</a:t>
            </a:r>
            <a:r>
              <a:rPr lang="en-US" dirty="0" smtClean="0"/>
              <a:t> compare to P</a:t>
            </a:r>
            <a:r>
              <a:rPr lang="en-US" baseline="-25000" dirty="0" smtClean="0"/>
              <a:t>O2</a:t>
            </a:r>
            <a:r>
              <a:rPr lang="en-US" dirty="0" smtClean="0"/>
              <a:t> of external atmosphere (i.e. oxygen in the oxide is at higher potential than outer atmosphere) ; then oxide will be more unstable or more easy to reduce. In this case, </a:t>
            </a:r>
            <a:r>
              <a:rPr lang="en-US" i="1" dirty="0" err="1" smtClean="0">
                <a:latin typeface="Symbol" pitchFamily="18" charset="2"/>
              </a:rPr>
              <a:t>D</a:t>
            </a:r>
            <a:r>
              <a:rPr lang="en-US" i="1" dirty="0" err="1" smtClean="0"/>
              <a:t>G</a:t>
            </a:r>
            <a:r>
              <a:rPr lang="en-US" i="1" baseline="30000" dirty="0" err="1" smtClean="0"/>
              <a:t>o</a:t>
            </a:r>
            <a:r>
              <a:rPr lang="en-US" i="1" baseline="-25000" dirty="0" err="1" smtClean="0"/>
              <a:t>f</a:t>
            </a:r>
            <a:r>
              <a:rPr lang="en-US" i="1" baseline="-25000" dirty="0" smtClean="0"/>
              <a:t> </a:t>
            </a:r>
            <a:r>
              <a:rPr lang="en-US" dirty="0" smtClean="0"/>
              <a:t> &gt; 0 for above reaction</a:t>
            </a:r>
          </a:p>
          <a:p>
            <a:pPr>
              <a:buFont typeface="Arial" pitchFamily="34" charset="0"/>
              <a:buChar char="•"/>
            </a:pPr>
            <a:r>
              <a:rPr lang="en-US" dirty="0"/>
              <a:t> </a:t>
            </a:r>
            <a:r>
              <a:rPr lang="en-US" dirty="0" smtClean="0"/>
              <a:t>Hence to find out whether a given oxide will dissociate under a given condition, we need to know p</a:t>
            </a:r>
            <a:r>
              <a:rPr lang="en-US" baseline="-25000" dirty="0" smtClean="0"/>
              <a:t>O2</a:t>
            </a:r>
            <a:r>
              <a:rPr lang="en-US" dirty="0" smtClean="0"/>
              <a:t> for metal-oxide system. </a:t>
            </a:r>
            <a:endParaRPr lang="en-US" dirty="0"/>
          </a:p>
        </p:txBody>
      </p:sp>
      <p:sp>
        <p:nvSpPr>
          <p:cNvPr id="7" name="TextBox 6"/>
          <p:cNvSpPr txBox="1"/>
          <p:nvPr/>
        </p:nvSpPr>
        <p:spPr>
          <a:xfrm>
            <a:off x="228600" y="3886200"/>
            <a:ext cx="8915400" cy="2585323"/>
          </a:xfrm>
          <a:prstGeom prst="rect">
            <a:avLst/>
          </a:prstGeom>
          <a:noFill/>
        </p:spPr>
        <p:txBody>
          <a:bodyPr wrap="square" rtlCol="0">
            <a:spAutoFit/>
          </a:bodyPr>
          <a:lstStyle/>
          <a:p>
            <a:r>
              <a:rPr lang="en-US" dirty="0" smtClean="0"/>
              <a:t>Important features of Ellingham Diagram for oxides</a:t>
            </a:r>
          </a:p>
          <a:p>
            <a:pPr>
              <a:buFont typeface="Arial" pitchFamily="34" charset="0"/>
              <a:buChar char="•"/>
            </a:pPr>
            <a:r>
              <a:rPr lang="en-US" dirty="0"/>
              <a:t> </a:t>
            </a:r>
            <a:r>
              <a:rPr lang="en-US" dirty="0" smtClean="0"/>
              <a:t>Standard enthalpy (or heat) and standard entropy of formation of oxide can be determined from Ellingham diagram</a:t>
            </a:r>
          </a:p>
          <a:p>
            <a:pPr>
              <a:buFont typeface="Arial" pitchFamily="34" charset="0"/>
              <a:buChar char="•"/>
            </a:pPr>
            <a:r>
              <a:rPr lang="en-US" dirty="0"/>
              <a:t> </a:t>
            </a:r>
            <a:r>
              <a:rPr lang="en-US" dirty="0" smtClean="0"/>
              <a:t>Negative entropy of formation: 2M(s) + O</a:t>
            </a:r>
            <a:r>
              <a:rPr lang="en-US" baseline="-25000" dirty="0" smtClean="0"/>
              <a:t>2</a:t>
            </a:r>
            <a:r>
              <a:rPr lang="en-US" dirty="0" smtClean="0"/>
              <a:t>(g) </a:t>
            </a:r>
            <a:r>
              <a:rPr lang="en-US" dirty="0" smtClean="0">
                <a:sym typeface="Wingdings" pitchFamily="2" charset="2"/>
              </a:rPr>
              <a:t> 2MO(s)</a:t>
            </a:r>
          </a:p>
          <a:p>
            <a:pPr>
              <a:buFont typeface="Arial" pitchFamily="34" charset="0"/>
              <a:buChar char="•"/>
            </a:pPr>
            <a:r>
              <a:rPr lang="en-US" dirty="0">
                <a:sym typeface="Wingdings" pitchFamily="2" charset="2"/>
              </a:rPr>
              <a:t> </a:t>
            </a:r>
            <a:r>
              <a:rPr lang="en-US" dirty="0" smtClean="0">
                <a:sym typeface="Wingdings" pitchFamily="2" charset="2"/>
              </a:rPr>
              <a:t>Positive entropy of formation: 2C(s) + O</a:t>
            </a:r>
            <a:r>
              <a:rPr lang="en-US" baseline="-25000" dirty="0" smtClean="0">
                <a:sym typeface="Wingdings" pitchFamily="2" charset="2"/>
              </a:rPr>
              <a:t>2</a:t>
            </a:r>
            <a:r>
              <a:rPr lang="en-US" dirty="0" smtClean="0">
                <a:sym typeface="Wingdings" pitchFamily="2" charset="2"/>
              </a:rPr>
              <a:t>(g)  2CO(g)</a:t>
            </a:r>
          </a:p>
          <a:p>
            <a:pPr>
              <a:buFont typeface="Arial" pitchFamily="34" charset="0"/>
              <a:buChar char="•"/>
            </a:pPr>
            <a:r>
              <a:rPr lang="en-US" dirty="0">
                <a:sym typeface="Wingdings" pitchFamily="2" charset="2"/>
              </a:rPr>
              <a:t> </a:t>
            </a:r>
            <a:r>
              <a:rPr lang="en-US" dirty="0" smtClean="0">
                <a:sym typeface="Wingdings" pitchFamily="2" charset="2"/>
              </a:rPr>
              <a:t>Zero entropy of formation:  C(S) + O</a:t>
            </a:r>
            <a:r>
              <a:rPr lang="en-US" baseline="-25000" dirty="0" smtClean="0">
                <a:sym typeface="Wingdings" pitchFamily="2" charset="2"/>
              </a:rPr>
              <a:t>2</a:t>
            </a:r>
            <a:r>
              <a:rPr lang="en-US" dirty="0" smtClean="0">
                <a:sym typeface="Wingdings" pitchFamily="2" charset="2"/>
              </a:rPr>
              <a:t>(g)  CO</a:t>
            </a:r>
            <a:r>
              <a:rPr lang="en-US" baseline="-25000" dirty="0" smtClean="0">
                <a:sym typeface="Wingdings" pitchFamily="2" charset="2"/>
              </a:rPr>
              <a:t>2</a:t>
            </a:r>
            <a:r>
              <a:rPr lang="en-US" dirty="0" smtClean="0">
                <a:sym typeface="Wingdings" pitchFamily="2" charset="2"/>
              </a:rPr>
              <a:t>(g)</a:t>
            </a:r>
          </a:p>
          <a:p>
            <a:pPr>
              <a:buFont typeface="Arial" pitchFamily="34" charset="0"/>
              <a:buChar char="•"/>
            </a:pPr>
            <a:r>
              <a:rPr lang="en-US" dirty="0">
                <a:sym typeface="Wingdings" pitchFamily="2" charset="2"/>
              </a:rPr>
              <a:t> </a:t>
            </a:r>
            <a:r>
              <a:rPr lang="en-US" dirty="0" smtClean="0">
                <a:sym typeface="Wingdings" pitchFamily="2" charset="2"/>
              </a:rPr>
              <a:t>The point where linearity in </a:t>
            </a:r>
            <a:r>
              <a:rPr lang="en-US" dirty="0" err="1" smtClean="0">
                <a:latin typeface="Symbol" pitchFamily="18" charset="2"/>
                <a:sym typeface="Wingdings" pitchFamily="2" charset="2"/>
              </a:rPr>
              <a:t>D</a:t>
            </a:r>
            <a:r>
              <a:rPr lang="en-US" dirty="0" err="1">
                <a:sym typeface="Wingdings" pitchFamily="2" charset="2"/>
              </a:rPr>
              <a:t>G</a:t>
            </a:r>
            <a:r>
              <a:rPr lang="en-US" baseline="30000" dirty="0" err="1" smtClean="0">
                <a:sym typeface="Wingdings" pitchFamily="2" charset="2"/>
              </a:rPr>
              <a:t>o</a:t>
            </a:r>
            <a:r>
              <a:rPr lang="en-US" baseline="-25000" dirty="0" err="1" smtClean="0">
                <a:sym typeface="Wingdings" pitchFamily="2" charset="2"/>
              </a:rPr>
              <a:t>f</a:t>
            </a:r>
            <a:r>
              <a:rPr lang="en-US" dirty="0" smtClean="0">
                <a:sym typeface="Wingdings" pitchFamily="2" charset="2"/>
              </a:rPr>
              <a:t> vs. T plot changes is called kink. It signifies phase transformation</a:t>
            </a:r>
          </a:p>
          <a:p>
            <a:pPr>
              <a:buFont typeface="Arial" pitchFamily="34" charset="0"/>
              <a:buChar char="•"/>
            </a:pPr>
            <a:r>
              <a:rPr lang="en-US" dirty="0">
                <a:sym typeface="Wingdings" pitchFamily="2" charset="2"/>
              </a:rPr>
              <a:t> </a:t>
            </a:r>
            <a:r>
              <a:rPr lang="en-US" dirty="0" smtClean="0">
                <a:sym typeface="Wingdings" pitchFamily="2" charset="2"/>
              </a:rPr>
              <a:t>It tells us the condition under which  an element will act as reducing agent or oxidizing agent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Ellingham Diagram for Oxides</a:t>
            </a:r>
            <a:endParaRPr lang="en-US" dirty="0"/>
          </a:p>
        </p:txBody>
      </p:sp>
      <p:pic>
        <p:nvPicPr>
          <p:cNvPr id="4" name="Picture 3" descr="Image result for Ellingham diagram"/>
          <p:cNvPicPr/>
          <p:nvPr/>
        </p:nvPicPr>
        <p:blipFill>
          <a:blip r:embed="rId2" cstate="print"/>
          <a:srcRect/>
          <a:stretch>
            <a:fillRect/>
          </a:stretch>
        </p:blipFill>
        <p:spPr bwMode="auto">
          <a:xfrm>
            <a:off x="1981200" y="1143000"/>
            <a:ext cx="5186363" cy="5300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Ellingham Diagram for </a:t>
            </a:r>
            <a:r>
              <a:rPr lang="en-US" dirty="0" err="1" smtClean="0"/>
              <a:t>Sulphides</a:t>
            </a:r>
            <a:endParaRPr lang="en-US" dirty="0"/>
          </a:p>
        </p:txBody>
      </p:sp>
      <p:pic>
        <p:nvPicPr>
          <p:cNvPr id="2051" name="Picture 3"/>
          <p:cNvPicPr>
            <a:picLocks noChangeAspect="1" noChangeArrowheads="1"/>
          </p:cNvPicPr>
          <p:nvPr/>
        </p:nvPicPr>
        <p:blipFill>
          <a:blip r:embed="rId2" cstate="print"/>
          <a:srcRect/>
          <a:stretch>
            <a:fillRect/>
          </a:stretch>
        </p:blipFill>
        <p:spPr bwMode="auto">
          <a:xfrm>
            <a:off x="1524000" y="990600"/>
            <a:ext cx="6196294" cy="556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b="1" dirty="0" smtClean="0"/>
              <a:t>Predominance Area Diagram</a:t>
            </a:r>
            <a:endParaRPr lang="en-US" sz="3200" b="1" dirty="0"/>
          </a:p>
        </p:txBody>
      </p:sp>
      <p:sp>
        <p:nvSpPr>
          <p:cNvPr id="3" name="Content Placeholder 2"/>
          <p:cNvSpPr>
            <a:spLocks noGrp="1"/>
          </p:cNvSpPr>
          <p:nvPr>
            <p:ph idx="1"/>
          </p:nvPr>
        </p:nvSpPr>
        <p:spPr>
          <a:xfrm>
            <a:off x="304800" y="914400"/>
            <a:ext cx="8229600" cy="533400"/>
          </a:xfrm>
        </p:spPr>
        <p:txBody>
          <a:bodyPr>
            <a:normAutofit/>
          </a:bodyPr>
          <a:lstStyle/>
          <a:p>
            <a:pPr>
              <a:buNone/>
            </a:pPr>
            <a:r>
              <a:rPr lang="en-US" sz="2800" i="1" u="sng" dirty="0" smtClean="0"/>
              <a:t>Roasting of </a:t>
            </a:r>
            <a:r>
              <a:rPr lang="en-US" sz="2800" i="1" u="sng" dirty="0" err="1" smtClean="0"/>
              <a:t>Sulphide</a:t>
            </a:r>
            <a:r>
              <a:rPr lang="en-US" sz="2800" i="1" u="sng" dirty="0" smtClean="0"/>
              <a:t> (MS)</a:t>
            </a:r>
            <a:endParaRPr lang="en-US" sz="2800" i="1" u="sng" dirty="0"/>
          </a:p>
        </p:txBody>
      </p:sp>
      <p:sp>
        <p:nvSpPr>
          <p:cNvPr id="4" name="TextBox 3"/>
          <p:cNvSpPr txBox="1"/>
          <p:nvPr/>
        </p:nvSpPr>
        <p:spPr>
          <a:xfrm>
            <a:off x="0" y="1447800"/>
            <a:ext cx="4232954" cy="369332"/>
          </a:xfrm>
          <a:prstGeom prst="rect">
            <a:avLst/>
          </a:prstGeom>
          <a:noFill/>
        </p:spPr>
        <p:txBody>
          <a:bodyPr wrap="none" rtlCol="0">
            <a:spAutoFit/>
          </a:bodyPr>
          <a:lstStyle/>
          <a:p>
            <a:r>
              <a:rPr lang="en-US" b="1" u="sng" dirty="0" smtClean="0"/>
              <a:t>Case </a:t>
            </a:r>
            <a:r>
              <a:rPr lang="en-US" b="1" u="sng" dirty="0" err="1" smtClean="0"/>
              <a:t>i</a:t>
            </a:r>
            <a:r>
              <a:rPr lang="en-US" b="1" u="sng" dirty="0" smtClean="0"/>
              <a:t>:</a:t>
            </a:r>
            <a:r>
              <a:rPr lang="en-US" dirty="0" smtClean="0"/>
              <a:t>   MS(s) +3/2O</a:t>
            </a:r>
            <a:r>
              <a:rPr lang="en-US" baseline="-25000" dirty="0" smtClean="0"/>
              <a:t>2</a:t>
            </a:r>
            <a:r>
              <a:rPr lang="en-US" dirty="0" smtClean="0"/>
              <a:t>(g) </a:t>
            </a:r>
            <a:r>
              <a:rPr lang="en-US" dirty="0" smtClean="0">
                <a:sym typeface="Wingdings" pitchFamily="2" charset="2"/>
              </a:rPr>
              <a:t> MO(s) + SO</a:t>
            </a:r>
            <a:r>
              <a:rPr lang="en-US" baseline="-25000" dirty="0" smtClean="0">
                <a:sym typeface="Wingdings" pitchFamily="2" charset="2"/>
              </a:rPr>
              <a:t>2</a:t>
            </a:r>
            <a:r>
              <a:rPr lang="en-US" dirty="0" smtClean="0">
                <a:sym typeface="Wingdings" pitchFamily="2" charset="2"/>
              </a:rPr>
              <a:t>(g) </a:t>
            </a:r>
            <a:endParaRPr lang="en-US" dirty="0"/>
          </a:p>
        </p:txBody>
      </p:sp>
      <p:graphicFrame>
        <p:nvGraphicFramePr>
          <p:cNvPr id="5" name="Object 4"/>
          <p:cNvGraphicFramePr>
            <a:graphicFrameLocks noChangeAspect="1"/>
          </p:cNvGraphicFramePr>
          <p:nvPr/>
        </p:nvGraphicFramePr>
        <p:xfrm>
          <a:off x="304800" y="1752600"/>
          <a:ext cx="3020786" cy="685800"/>
        </p:xfrm>
        <a:graphic>
          <a:graphicData uri="http://schemas.openxmlformats.org/presentationml/2006/ole">
            <p:oleObj spid="_x0000_s19458" name="Equation" r:id="rId3" imgW="2349360" imgH="533160" progId="Equation.3">
              <p:embed/>
            </p:oleObj>
          </a:graphicData>
        </a:graphic>
      </p:graphicFrame>
      <p:graphicFrame>
        <p:nvGraphicFramePr>
          <p:cNvPr id="6" name="Object 5"/>
          <p:cNvGraphicFramePr>
            <a:graphicFrameLocks noChangeAspect="1"/>
          </p:cNvGraphicFramePr>
          <p:nvPr/>
        </p:nvGraphicFramePr>
        <p:xfrm>
          <a:off x="914400" y="2514600"/>
          <a:ext cx="3368842" cy="381000"/>
        </p:xfrm>
        <a:graphic>
          <a:graphicData uri="http://schemas.openxmlformats.org/presentationml/2006/ole">
            <p:oleObj spid="_x0000_s19459" name="Equation" r:id="rId4" imgW="2133360" imgH="241200" progId="Equation.3">
              <p:embed/>
            </p:oleObj>
          </a:graphicData>
        </a:graphic>
      </p:graphicFrame>
      <p:sp>
        <p:nvSpPr>
          <p:cNvPr id="7" name="TextBox 6"/>
          <p:cNvSpPr txBox="1"/>
          <p:nvPr/>
        </p:nvSpPr>
        <p:spPr>
          <a:xfrm>
            <a:off x="381000" y="2514600"/>
            <a:ext cx="504497" cy="369332"/>
          </a:xfrm>
          <a:prstGeom prst="rect">
            <a:avLst/>
          </a:prstGeom>
          <a:noFill/>
        </p:spPr>
        <p:txBody>
          <a:bodyPr wrap="none" rtlCol="0">
            <a:spAutoFit/>
          </a:bodyPr>
          <a:lstStyle/>
          <a:p>
            <a:r>
              <a:rPr lang="en-US" dirty="0" smtClean="0"/>
              <a:t>Or. </a:t>
            </a:r>
            <a:endParaRPr lang="en-US" dirty="0"/>
          </a:p>
        </p:txBody>
      </p:sp>
      <p:sp>
        <p:nvSpPr>
          <p:cNvPr id="8" name="TextBox 7"/>
          <p:cNvSpPr txBox="1"/>
          <p:nvPr/>
        </p:nvSpPr>
        <p:spPr>
          <a:xfrm>
            <a:off x="0" y="3135868"/>
            <a:ext cx="4569584" cy="369332"/>
          </a:xfrm>
          <a:prstGeom prst="rect">
            <a:avLst/>
          </a:prstGeom>
          <a:noFill/>
        </p:spPr>
        <p:txBody>
          <a:bodyPr wrap="none" rtlCol="0">
            <a:spAutoFit/>
          </a:bodyPr>
          <a:lstStyle/>
          <a:p>
            <a:r>
              <a:rPr lang="en-US" b="1" u="sng" dirty="0" smtClean="0"/>
              <a:t>Case ii:</a:t>
            </a:r>
            <a:r>
              <a:rPr lang="en-US" dirty="0" smtClean="0"/>
              <a:t>   MO(s) +SO</a:t>
            </a:r>
            <a:r>
              <a:rPr lang="en-US" baseline="-25000" dirty="0" smtClean="0"/>
              <a:t>2</a:t>
            </a:r>
            <a:r>
              <a:rPr lang="en-US" dirty="0" smtClean="0"/>
              <a:t>(g) +1/2O</a:t>
            </a:r>
            <a:r>
              <a:rPr lang="en-US" baseline="-25000" dirty="0" smtClean="0"/>
              <a:t>2</a:t>
            </a:r>
            <a:r>
              <a:rPr lang="en-US" dirty="0" smtClean="0"/>
              <a:t>(g)</a:t>
            </a:r>
            <a:r>
              <a:rPr lang="en-US" dirty="0" smtClean="0">
                <a:sym typeface="Wingdings" pitchFamily="2" charset="2"/>
              </a:rPr>
              <a:t> MSO</a:t>
            </a:r>
            <a:r>
              <a:rPr lang="en-US" baseline="-25000" dirty="0" smtClean="0">
                <a:sym typeface="Wingdings" pitchFamily="2" charset="2"/>
              </a:rPr>
              <a:t>4</a:t>
            </a:r>
            <a:r>
              <a:rPr lang="en-US" dirty="0" smtClean="0">
                <a:sym typeface="Wingdings" pitchFamily="2" charset="2"/>
              </a:rPr>
              <a:t>(s)    </a:t>
            </a:r>
            <a:endParaRPr lang="en-US" dirty="0"/>
          </a:p>
        </p:txBody>
      </p:sp>
      <p:graphicFrame>
        <p:nvGraphicFramePr>
          <p:cNvPr id="19460" name="Object 4"/>
          <p:cNvGraphicFramePr>
            <a:graphicFrameLocks noChangeAspect="1"/>
          </p:cNvGraphicFramePr>
          <p:nvPr/>
        </p:nvGraphicFramePr>
        <p:xfrm>
          <a:off x="228600" y="3505200"/>
          <a:ext cx="3821113" cy="685800"/>
        </p:xfrm>
        <a:graphic>
          <a:graphicData uri="http://schemas.openxmlformats.org/presentationml/2006/ole">
            <p:oleObj spid="_x0000_s19460" name="Equation" r:id="rId5" imgW="2971800" imgH="533160" progId="Equation.3">
              <p:embed/>
            </p:oleObj>
          </a:graphicData>
        </a:graphic>
      </p:graphicFrame>
      <p:graphicFrame>
        <p:nvGraphicFramePr>
          <p:cNvPr id="10" name="Object 9"/>
          <p:cNvGraphicFramePr>
            <a:graphicFrameLocks noChangeAspect="1"/>
          </p:cNvGraphicFramePr>
          <p:nvPr/>
        </p:nvGraphicFramePr>
        <p:xfrm>
          <a:off x="838200" y="4343400"/>
          <a:ext cx="3670300" cy="381000"/>
        </p:xfrm>
        <a:graphic>
          <a:graphicData uri="http://schemas.openxmlformats.org/presentationml/2006/ole">
            <p:oleObj spid="_x0000_s19461" name="Equation" r:id="rId6" imgW="2323800" imgH="241200" progId="Equation.3">
              <p:embed/>
            </p:oleObj>
          </a:graphicData>
        </a:graphic>
      </p:graphicFrame>
      <p:sp>
        <p:nvSpPr>
          <p:cNvPr id="11" name="TextBox 10"/>
          <p:cNvSpPr txBox="1"/>
          <p:nvPr/>
        </p:nvSpPr>
        <p:spPr>
          <a:xfrm>
            <a:off x="241300" y="4343400"/>
            <a:ext cx="504497" cy="369332"/>
          </a:xfrm>
          <a:prstGeom prst="rect">
            <a:avLst/>
          </a:prstGeom>
          <a:noFill/>
        </p:spPr>
        <p:txBody>
          <a:bodyPr wrap="none" rtlCol="0">
            <a:spAutoFit/>
          </a:bodyPr>
          <a:lstStyle/>
          <a:p>
            <a:r>
              <a:rPr lang="en-US" dirty="0" smtClean="0"/>
              <a:t>Or. </a:t>
            </a:r>
            <a:endParaRPr lang="en-US" dirty="0"/>
          </a:p>
        </p:txBody>
      </p:sp>
      <p:sp>
        <p:nvSpPr>
          <p:cNvPr id="14" name="TextBox 13"/>
          <p:cNvSpPr txBox="1"/>
          <p:nvPr/>
        </p:nvSpPr>
        <p:spPr>
          <a:xfrm>
            <a:off x="0" y="5029200"/>
            <a:ext cx="3665940" cy="369332"/>
          </a:xfrm>
          <a:prstGeom prst="rect">
            <a:avLst/>
          </a:prstGeom>
          <a:noFill/>
        </p:spPr>
        <p:txBody>
          <a:bodyPr wrap="none" rtlCol="0">
            <a:spAutoFit/>
          </a:bodyPr>
          <a:lstStyle/>
          <a:p>
            <a:r>
              <a:rPr lang="en-US" b="1" u="sng" dirty="0" smtClean="0"/>
              <a:t>Case iii:</a:t>
            </a:r>
            <a:r>
              <a:rPr lang="en-US" dirty="0" smtClean="0"/>
              <a:t>   MS(s) +2O</a:t>
            </a:r>
            <a:r>
              <a:rPr lang="en-US" baseline="-25000" dirty="0" smtClean="0"/>
              <a:t>2</a:t>
            </a:r>
            <a:r>
              <a:rPr lang="en-US" dirty="0" smtClean="0"/>
              <a:t>(g) </a:t>
            </a:r>
            <a:r>
              <a:rPr lang="en-US" dirty="0" smtClean="0">
                <a:sym typeface="Wingdings" pitchFamily="2" charset="2"/>
              </a:rPr>
              <a:t> MSO</a:t>
            </a:r>
            <a:r>
              <a:rPr lang="en-US" baseline="-25000" dirty="0" smtClean="0">
                <a:sym typeface="Wingdings" pitchFamily="2" charset="2"/>
              </a:rPr>
              <a:t>4</a:t>
            </a:r>
            <a:r>
              <a:rPr lang="en-US" dirty="0" smtClean="0">
                <a:sym typeface="Wingdings" pitchFamily="2" charset="2"/>
              </a:rPr>
              <a:t>(s)    </a:t>
            </a:r>
            <a:endParaRPr lang="en-US" dirty="0"/>
          </a:p>
        </p:txBody>
      </p:sp>
      <p:graphicFrame>
        <p:nvGraphicFramePr>
          <p:cNvPr id="19463" name="Object 7"/>
          <p:cNvGraphicFramePr>
            <a:graphicFrameLocks noChangeAspect="1"/>
          </p:cNvGraphicFramePr>
          <p:nvPr/>
        </p:nvGraphicFramePr>
        <p:xfrm>
          <a:off x="522288" y="5486400"/>
          <a:ext cx="2889250" cy="685800"/>
        </p:xfrm>
        <a:graphic>
          <a:graphicData uri="http://schemas.openxmlformats.org/presentationml/2006/ole">
            <p:oleObj spid="_x0000_s19463" name="Equation" r:id="rId7" imgW="2247840" imgH="533160" progId="Equation.3">
              <p:embed/>
            </p:oleObj>
          </a:graphicData>
        </a:graphic>
      </p:graphicFrame>
      <p:graphicFrame>
        <p:nvGraphicFramePr>
          <p:cNvPr id="16" name="Object 15"/>
          <p:cNvGraphicFramePr>
            <a:graphicFrameLocks noChangeAspect="1"/>
          </p:cNvGraphicFramePr>
          <p:nvPr/>
        </p:nvGraphicFramePr>
        <p:xfrm>
          <a:off x="914400" y="6248400"/>
          <a:ext cx="2286000" cy="381000"/>
        </p:xfrm>
        <a:graphic>
          <a:graphicData uri="http://schemas.openxmlformats.org/presentationml/2006/ole">
            <p:oleObj spid="_x0000_s19464" name="Equation" r:id="rId8" imgW="1447560" imgH="241200" progId="Equation.3">
              <p:embed/>
            </p:oleObj>
          </a:graphicData>
        </a:graphic>
      </p:graphicFrame>
      <p:sp>
        <p:nvSpPr>
          <p:cNvPr id="17" name="TextBox 16"/>
          <p:cNvSpPr txBox="1"/>
          <p:nvPr/>
        </p:nvSpPr>
        <p:spPr>
          <a:xfrm>
            <a:off x="393700" y="6248400"/>
            <a:ext cx="504497" cy="369332"/>
          </a:xfrm>
          <a:prstGeom prst="rect">
            <a:avLst/>
          </a:prstGeom>
          <a:noFill/>
        </p:spPr>
        <p:txBody>
          <a:bodyPr wrap="none" rtlCol="0">
            <a:spAutoFit/>
          </a:bodyPr>
          <a:lstStyle/>
          <a:p>
            <a:r>
              <a:rPr lang="en-US" dirty="0" smtClean="0"/>
              <a:t>Or. </a:t>
            </a:r>
            <a:endParaRPr lang="en-US" dirty="0"/>
          </a:p>
        </p:txBody>
      </p:sp>
      <p:sp>
        <p:nvSpPr>
          <p:cNvPr id="18" name="Right Brace 17"/>
          <p:cNvSpPr/>
          <p:nvPr/>
        </p:nvSpPr>
        <p:spPr>
          <a:xfrm>
            <a:off x="4267200" y="1066800"/>
            <a:ext cx="838200" cy="5334000"/>
          </a:xfrm>
          <a:prstGeom prst="rightBrace">
            <a:avLst>
              <a:gd name="adj1" fmla="val 8333"/>
              <a:gd name="adj2" fmla="val 1698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5257800" y="1066800"/>
            <a:ext cx="3886200" cy="1477328"/>
          </a:xfrm>
          <a:prstGeom prst="rect">
            <a:avLst/>
          </a:prstGeom>
          <a:noFill/>
        </p:spPr>
        <p:txBody>
          <a:bodyPr wrap="square" rtlCol="0">
            <a:spAutoFit/>
          </a:bodyPr>
          <a:lstStyle/>
          <a:p>
            <a:pPr>
              <a:buFont typeface="Arial" pitchFamily="34" charset="0"/>
              <a:buChar char="•"/>
            </a:pPr>
            <a:r>
              <a:rPr lang="en-US" dirty="0" smtClean="0"/>
              <a:t> At constant T, k(</a:t>
            </a:r>
            <a:r>
              <a:rPr lang="en-US" dirty="0" err="1" smtClean="0"/>
              <a:t>i</a:t>
            </a:r>
            <a:r>
              <a:rPr lang="en-US" dirty="0" smtClean="0"/>
              <a:t>), k(ii), and k(iii) are constants. </a:t>
            </a:r>
          </a:p>
          <a:p>
            <a:pPr>
              <a:buFont typeface="Arial" pitchFamily="34" charset="0"/>
              <a:buChar char="•"/>
            </a:pPr>
            <a:r>
              <a:rPr lang="en-US" dirty="0"/>
              <a:t> </a:t>
            </a:r>
            <a:r>
              <a:rPr lang="en-US" dirty="0" smtClean="0"/>
              <a:t>Plot of log (P</a:t>
            </a:r>
            <a:r>
              <a:rPr lang="en-US" baseline="-25000" dirty="0" smtClean="0"/>
              <a:t>SO2</a:t>
            </a:r>
            <a:r>
              <a:rPr lang="en-US" dirty="0" smtClean="0"/>
              <a:t>) vs. log (P</a:t>
            </a:r>
            <a:r>
              <a:rPr lang="en-US" baseline="-25000" dirty="0" smtClean="0"/>
              <a:t>O2</a:t>
            </a:r>
            <a:r>
              <a:rPr lang="en-US" dirty="0" smtClean="0"/>
              <a:t>) for all reaction is called predominance area diagram for </a:t>
            </a:r>
            <a:r>
              <a:rPr lang="en-US" dirty="0" err="1" smtClean="0"/>
              <a:t>sulphide</a:t>
            </a:r>
            <a:r>
              <a:rPr lang="en-US" dirty="0" smtClean="0"/>
              <a:t> roasting</a:t>
            </a:r>
            <a:endParaRPr lang="en-US" dirty="0"/>
          </a:p>
        </p:txBody>
      </p:sp>
      <p:pic>
        <p:nvPicPr>
          <p:cNvPr id="19465" name="Picture 9"/>
          <p:cNvPicPr>
            <a:picLocks noChangeAspect="1" noChangeArrowheads="1"/>
          </p:cNvPicPr>
          <p:nvPr/>
        </p:nvPicPr>
        <p:blipFill>
          <a:blip r:embed="rId9" cstate="print"/>
          <a:srcRect/>
          <a:stretch>
            <a:fillRect/>
          </a:stretch>
        </p:blipFill>
        <p:spPr bwMode="auto">
          <a:xfrm>
            <a:off x="5105401" y="2819400"/>
            <a:ext cx="3155016" cy="2673409"/>
          </a:xfrm>
          <a:prstGeom prst="rect">
            <a:avLst/>
          </a:prstGeom>
          <a:noFill/>
          <a:ln w="9525">
            <a:noFill/>
            <a:miter lim="800000"/>
            <a:headEnd/>
            <a:tailEnd/>
          </a:ln>
          <a:effectLst/>
        </p:spPr>
      </p:pic>
      <p:sp>
        <p:nvSpPr>
          <p:cNvPr id="21" name="TextBox 20"/>
          <p:cNvSpPr txBox="1"/>
          <p:nvPr/>
        </p:nvSpPr>
        <p:spPr>
          <a:xfrm>
            <a:off x="4876800" y="5334000"/>
            <a:ext cx="4038600" cy="1200329"/>
          </a:xfrm>
          <a:prstGeom prst="rect">
            <a:avLst/>
          </a:prstGeom>
          <a:noFill/>
        </p:spPr>
        <p:txBody>
          <a:bodyPr wrap="square" rtlCol="0">
            <a:spAutoFit/>
          </a:bodyPr>
          <a:lstStyle/>
          <a:p>
            <a:pPr>
              <a:buFont typeface="Arial" pitchFamily="34" charset="0"/>
              <a:buChar char="•"/>
            </a:pPr>
            <a:r>
              <a:rPr lang="en-US" dirty="0" smtClean="0"/>
              <a:t> B,C, D are called invariant point (degree of freedom = 0)</a:t>
            </a:r>
          </a:p>
          <a:p>
            <a:pPr>
              <a:buFont typeface="Arial" pitchFamily="34" charset="0"/>
              <a:buChar char="•"/>
            </a:pPr>
            <a:r>
              <a:rPr lang="en-US" dirty="0"/>
              <a:t> </a:t>
            </a:r>
            <a:r>
              <a:rPr lang="en-US" dirty="0" smtClean="0"/>
              <a:t>Along AB, BC, EB, CD, DG,  DH, FC, degree of freedom = 1</a:t>
            </a:r>
            <a:endParaRPr lang="en-US" dirty="0"/>
          </a:p>
        </p:txBody>
      </p:sp>
      <p:sp>
        <p:nvSpPr>
          <p:cNvPr id="22" name="TextBox 21"/>
          <p:cNvSpPr txBox="1"/>
          <p:nvPr/>
        </p:nvSpPr>
        <p:spPr>
          <a:xfrm>
            <a:off x="5562600" y="2590800"/>
            <a:ext cx="2425023" cy="369332"/>
          </a:xfrm>
          <a:prstGeom prst="rect">
            <a:avLst/>
          </a:prstGeom>
          <a:noFill/>
        </p:spPr>
        <p:txBody>
          <a:bodyPr wrap="none" rtlCol="0">
            <a:spAutoFit/>
          </a:bodyPr>
          <a:lstStyle/>
          <a:p>
            <a:r>
              <a:rPr lang="en-US" smtClean="0"/>
              <a:t>Ni-S-O </a:t>
            </a:r>
            <a:r>
              <a:rPr lang="en-US" dirty="0" smtClean="0"/>
              <a:t>system at 1000K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200" b="1" dirty="0" smtClean="0"/>
              <a:t>Uses of Predominance Area Diagram</a:t>
            </a:r>
            <a:endParaRPr lang="en-US" sz="3200" b="1" dirty="0"/>
          </a:p>
        </p:txBody>
      </p:sp>
      <p:sp>
        <p:nvSpPr>
          <p:cNvPr id="4" name="TextBox 3"/>
          <p:cNvSpPr txBox="1"/>
          <p:nvPr/>
        </p:nvSpPr>
        <p:spPr>
          <a:xfrm>
            <a:off x="609600" y="1371600"/>
            <a:ext cx="8305800" cy="1938992"/>
          </a:xfrm>
          <a:prstGeom prst="rect">
            <a:avLst/>
          </a:prstGeom>
          <a:noFill/>
        </p:spPr>
        <p:txBody>
          <a:bodyPr wrap="square" rtlCol="0">
            <a:spAutoFit/>
          </a:bodyPr>
          <a:lstStyle/>
          <a:p>
            <a:pPr>
              <a:buFont typeface="Arial" pitchFamily="34" charset="0"/>
              <a:buChar char="•"/>
            </a:pPr>
            <a:r>
              <a:rPr lang="en-US" sz="2400" dirty="0" smtClean="0"/>
              <a:t> It shows stable phase under different conditions (gas pressures)</a:t>
            </a:r>
          </a:p>
          <a:p>
            <a:pPr>
              <a:buFont typeface="Arial" pitchFamily="34" charset="0"/>
              <a:buChar char="•"/>
            </a:pPr>
            <a:r>
              <a:rPr lang="en-US" sz="2400" dirty="0"/>
              <a:t> </a:t>
            </a:r>
            <a:r>
              <a:rPr lang="en-US" sz="2400" dirty="0" smtClean="0"/>
              <a:t>It predicts possible processing routes</a:t>
            </a:r>
          </a:p>
          <a:p>
            <a:pPr>
              <a:buFont typeface="Arial" pitchFamily="34" charset="0"/>
              <a:buChar char="•"/>
            </a:pPr>
            <a:r>
              <a:rPr lang="en-US" sz="2400" dirty="0"/>
              <a:t> </a:t>
            </a:r>
            <a:r>
              <a:rPr lang="en-US" sz="2400" dirty="0" smtClean="0"/>
              <a:t>It predicts the condition for the formation of a particular phase </a:t>
            </a:r>
          </a:p>
          <a:p>
            <a:pPr>
              <a:buFont typeface="Arial" pitchFamily="34" charset="0"/>
              <a:buChar char="•"/>
            </a:pPr>
            <a:r>
              <a:rPr lang="en-US" sz="2400" dirty="0" smtClean="0"/>
              <a:t>Thermodynamically, it is possible to produce metal </a:t>
            </a:r>
            <a:r>
              <a:rPr lang="en-US" sz="2400" dirty="0" err="1" smtClean="0"/>
              <a:t>sulphide</a:t>
            </a:r>
            <a:r>
              <a:rPr lang="en-US" sz="2400" dirty="0" smtClean="0"/>
              <a:t> by controlling p</a:t>
            </a:r>
            <a:r>
              <a:rPr lang="en-US" sz="2400" baseline="-25000" dirty="0" smtClean="0"/>
              <a:t>O2</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2800" b="1" dirty="0" smtClean="0"/>
              <a:t>Gas Phase Reactions (H</a:t>
            </a:r>
            <a:r>
              <a:rPr lang="en-US" sz="2800" b="1" baseline="-25000" dirty="0" smtClean="0"/>
              <a:t>2</a:t>
            </a:r>
            <a:r>
              <a:rPr lang="en-US" sz="2800" b="1" dirty="0" smtClean="0"/>
              <a:t>O-H</a:t>
            </a:r>
            <a:r>
              <a:rPr lang="en-US" sz="2800" b="1" baseline="-25000" dirty="0" smtClean="0"/>
              <a:t>2</a:t>
            </a:r>
            <a:r>
              <a:rPr lang="en-US" sz="2800" b="1" dirty="0" smtClean="0"/>
              <a:t> and CO</a:t>
            </a:r>
            <a:r>
              <a:rPr lang="en-US" sz="2800" b="1" baseline="-25000" dirty="0" smtClean="0"/>
              <a:t>2</a:t>
            </a:r>
            <a:r>
              <a:rPr lang="en-US" sz="2800" b="1" dirty="0" smtClean="0"/>
              <a:t>-CO mixtures)  </a:t>
            </a:r>
            <a:endParaRPr lang="en-US" sz="2800" dirty="0"/>
          </a:p>
        </p:txBody>
      </p:sp>
      <p:sp>
        <p:nvSpPr>
          <p:cNvPr id="4" name="TextBox 3"/>
          <p:cNvSpPr txBox="1"/>
          <p:nvPr/>
        </p:nvSpPr>
        <p:spPr>
          <a:xfrm>
            <a:off x="1" y="1295400"/>
            <a:ext cx="8839200" cy="1200329"/>
          </a:xfrm>
          <a:prstGeom prst="rect">
            <a:avLst/>
          </a:prstGeom>
          <a:noFill/>
        </p:spPr>
        <p:txBody>
          <a:bodyPr wrap="square" rtlCol="0">
            <a:spAutoFit/>
          </a:bodyPr>
          <a:lstStyle/>
          <a:p>
            <a:pPr>
              <a:buFont typeface="Arial" pitchFamily="34" charset="0"/>
              <a:buChar char="•"/>
            </a:pPr>
            <a:r>
              <a:rPr lang="en-US" dirty="0" smtClean="0"/>
              <a:t> These mixtures are used in experimental chemical metallurgy, where partial pressure is fixed to control reaction</a:t>
            </a:r>
          </a:p>
          <a:p>
            <a:pPr>
              <a:buFont typeface="Arial" pitchFamily="34" charset="0"/>
              <a:buChar char="•"/>
            </a:pPr>
            <a:r>
              <a:rPr lang="en-US" dirty="0"/>
              <a:t> </a:t>
            </a:r>
            <a:r>
              <a:rPr lang="en-US" dirty="0" smtClean="0"/>
              <a:t>Assumption: Chemical equilibrium is reached rapidly among reacting species (which is not true all the time)</a:t>
            </a:r>
          </a:p>
        </p:txBody>
      </p:sp>
      <p:sp>
        <p:nvSpPr>
          <p:cNvPr id="5" name="TextBox 4"/>
          <p:cNvSpPr txBox="1"/>
          <p:nvPr/>
        </p:nvSpPr>
        <p:spPr>
          <a:xfrm>
            <a:off x="1066800" y="2514600"/>
            <a:ext cx="2682401" cy="369332"/>
          </a:xfrm>
          <a:prstGeom prst="rect">
            <a:avLst/>
          </a:prstGeom>
          <a:noFill/>
        </p:spPr>
        <p:txBody>
          <a:bodyPr wrap="none" rtlCol="0">
            <a:spAutoFit/>
          </a:bodyPr>
          <a:lstStyle/>
          <a:p>
            <a:r>
              <a:rPr lang="en-US" dirty="0" smtClean="0"/>
              <a:t>H</a:t>
            </a:r>
            <a:r>
              <a:rPr lang="en-US" baseline="-25000" dirty="0" smtClean="0"/>
              <a:t>2</a:t>
            </a:r>
            <a:r>
              <a:rPr lang="en-US" dirty="0" smtClean="0"/>
              <a:t>(g) + 1/2O</a:t>
            </a:r>
            <a:r>
              <a:rPr lang="en-US" baseline="-25000" dirty="0" smtClean="0"/>
              <a:t>2</a:t>
            </a:r>
            <a:r>
              <a:rPr lang="en-US" dirty="0" smtClean="0"/>
              <a:t>(g) </a:t>
            </a:r>
            <a:r>
              <a:rPr lang="en-US" dirty="0" smtClean="0">
                <a:sym typeface="Wingdings" pitchFamily="2" charset="2"/>
              </a:rPr>
              <a:t> H</a:t>
            </a:r>
            <a:r>
              <a:rPr lang="en-US" baseline="-25000" dirty="0" smtClean="0">
                <a:sym typeface="Wingdings" pitchFamily="2" charset="2"/>
              </a:rPr>
              <a:t>2</a:t>
            </a:r>
            <a:r>
              <a:rPr lang="en-US" dirty="0" smtClean="0">
                <a:sym typeface="Wingdings" pitchFamily="2" charset="2"/>
              </a:rPr>
              <a:t>O(g)</a:t>
            </a:r>
            <a:endParaRPr lang="en-US" dirty="0"/>
          </a:p>
        </p:txBody>
      </p:sp>
      <p:graphicFrame>
        <p:nvGraphicFramePr>
          <p:cNvPr id="6" name="Object 5"/>
          <p:cNvGraphicFramePr>
            <a:graphicFrameLocks noChangeAspect="1"/>
          </p:cNvGraphicFramePr>
          <p:nvPr/>
        </p:nvGraphicFramePr>
        <p:xfrm>
          <a:off x="4241800" y="2286000"/>
          <a:ext cx="3454400" cy="1168400"/>
        </p:xfrm>
        <a:graphic>
          <a:graphicData uri="http://schemas.openxmlformats.org/presentationml/2006/ole">
            <p:oleObj spid="_x0000_s20482" name="Equation" r:id="rId3" imgW="3454200" imgH="1168200" progId="Equation.3">
              <p:embed/>
            </p:oleObj>
          </a:graphicData>
        </a:graphic>
      </p:graphicFrame>
      <p:sp>
        <p:nvSpPr>
          <p:cNvPr id="7" name="TextBox 6"/>
          <p:cNvSpPr txBox="1"/>
          <p:nvPr/>
        </p:nvSpPr>
        <p:spPr>
          <a:xfrm>
            <a:off x="152400" y="2971800"/>
            <a:ext cx="3886200" cy="584775"/>
          </a:xfrm>
          <a:prstGeom prst="rect">
            <a:avLst/>
          </a:prstGeom>
          <a:noFill/>
        </p:spPr>
        <p:txBody>
          <a:bodyPr wrap="square" rtlCol="0">
            <a:spAutoFit/>
          </a:bodyPr>
          <a:lstStyle/>
          <a:p>
            <a:r>
              <a:rPr lang="en-US" sz="1600" dirty="0" smtClean="0"/>
              <a:t>Thus, it is possible to calculate </a:t>
            </a:r>
            <a:r>
              <a:rPr lang="en-US" sz="1600" i="1" dirty="0" err="1" smtClean="0"/>
              <a:t>k</a:t>
            </a:r>
            <a:r>
              <a:rPr lang="en-US" sz="1600" i="1" baseline="-25000" dirty="0" err="1" smtClean="0"/>
              <a:t>e</a:t>
            </a:r>
            <a:r>
              <a:rPr lang="en-US" sz="1600" dirty="0" smtClean="0"/>
              <a:t> for  a given T and calculate the required p</a:t>
            </a:r>
            <a:r>
              <a:rPr lang="en-US" sz="1600" baseline="-25000" dirty="0" smtClean="0"/>
              <a:t>H2O</a:t>
            </a:r>
            <a:r>
              <a:rPr lang="en-US" sz="1600" dirty="0" smtClean="0"/>
              <a:t>/p</a:t>
            </a:r>
            <a:r>
              <a:rPr lang="en-US" sz="1600" baseline="-25000" dirty="0" smtClean="0"/>
              <a:t>H2</a:t>
            </a:r>
            <a:endParaRPr lang="en-US" sz="1600" baseline="-25000" dirty="0"/>
          </a:p>
        </p:txBody>
      </p:sp>
      <p:sp>
        <p:nvSpPr>
          <p:cNvPr id="8" name="TextBox 7"/>
          <p:cNvSpPr txBox="1"/>
          <p:nvPr/>
        </p:nvSpPr>
        <p:spPr>
          <a:xfrm>
            <a:off x="1219200" y="3886200"/>
            <a:ext cx="2748829" cy="369332"/>
          </a:xfrm>
          <a:prstGeom prst="rect">
            <a:avLst/>
          </a:prstGeom>
          <a:noFill/>
        </p:spPr>
        <p:txBody>
          <a:bodyPr wrap="none" rtlCol="0">
            <a:spAutoFit/>
          </a:bodyPr>
          <a:lstStyle/>
          <a:p>
            <a:r>
              <a:rPr lang="en-US" dirty="0" smtClean="0"/>
              <a:t>CO(g) + 1/2O</a:t>
            </a:r>
            <a:r>
              <a:rPr lang="en-US" baseline="-25000" dirty="0" smtClean="0"/>
              <a:t>2</a:t>
            </a:r>
            <a:r>
              <a:rPr lang="en-US" dirty="0" smtClean="0"/>
              <a:t>(g) </a:t>
            </a:r>
            <a:r>
              <a:rPr lang="en-US" dirty="0" smtClean="0">
                <a:sym typeface="Wingdings" pitchFamily="2" charset="2"/>
              </a:rPr>
              <a:t> CO</a:t>
            </a:r>
            <a:r>
              <a:rPr lang="en-US" baseline="-25000" dirty="0" smtClean="0">
                <a:sym typeface="Wingdings" pitchFamily="2" charset="2"/>
              </a:rPr>
              <a:t>2</a:t>
            </a:r>
            <a:r>
              <a:rPr lang="en-US" dirty="0" smtClean="0">
                <a:sym typeface="Wingdings" pitchFamily="2" charset="2"/>
              </a:rPr>
              <a:t>(g)</a:t>
            </a:r>
            <a:endParaRPr lang="en-US" dirty="0"/>
          </a:p>
        </p:txBody>
      </p:sp>
      <p:graphicFrame>
        <p:nvGraphicFramePr>
          <p:cNvPr id="20483" name="Object 3"/>
          <p:cNvGraphicFramePr>
            <a:graphicFrameLocks noChangeAspect="1"/>
          </p:cNvGraphicFramePr>
          <p:nvPr/>
        </p:nvGraphicFramePr>
        <p:xfrm>
          <a:off x="4495800" y="3733800"/>
          <a:ext cx="2692400" cy="1168400"/>
        </p:xfrm>
        <a:graphic>
          <a:graphicData uri="http://schemas.openxmlformats.org/presentationml/2006/ole">
            <p:oleObj spid="_x0000_s20483" name="Equation" r:id="rId4" imgW="2692080" imgH="1168200" progId="Equation.3">
              <p:embed/>
            </p:oleObj>
          </a:graphicData>
        </a:graphic>
      </p:graphicFrame>
      <p:sp>
        <p:nvSpPr>
          <p:cNvPr id="10" name="TextBox 9"/>
          <p:cNvSpPr txBox="1"/>
          <p:nvPr/>
        </p:nvSpPr>
        <p:spPr>
          <a:xfrm>
            <a:off x="228600" y="4267200"/>
            <a:ext cx="3886200" cy="830997"/>
          </a:xfrm>
          <a:prstGeom prst="rect">
            <a:avLst/>
          </a:prstGeom>
          <a:noFill/>
        </p:spPr>
        <p:txBody>
          <a:bodyPr wrap="square" rtlCol="0">
            <a:spAutoFit/>
          </a:bodyPr>
          <a:lstStyle/>
          <a:p>
            <a:r>
              <a:rPr lang="en-US" sz="1600" dirty="0" smtClean="0"/>
              <a:t>Thus, for a given T, </a:t>
            </a:r>
            <a:r>
              <a:rPr lang="en-US" sz="1600" i="1" dirty="0" err="1" smtClean="0"/>
              <a:t>k</a:t>
            </a:r>
            <a:r>
              <a:rPr lang="en-US" sz="1600" i="1" baseline="-25000" dirty="0" err="1" smtClean="0"/>
              <a:t>e</a:t>
            </a:r>
            <a:r>
              <a:rPr lang="en-US" sz="1600" dirty="0" smtClean="0"/>
              <a:t> can be calculated and subsequently the required value of p</a:t>
            </a:r>
            <a:r>
              <a:rPr lang="en-US" sz="1600" baseline="-25000" dirty="0" smtClean="0"/>
              <a:t>CO2</a:t>
            </a:r>
            <a:r>
              <a:rPr lang="en-US" sz="1600" dirty="0" smtClean="0"/>
              <a:t>/</a:t>
            </a:r>
            <a:r>
              <a:rPr lang="en-US" sz="1600" dirty="0" err="1" smtClean="0"/>
              <a:t>p</a:t>
            </a:r>
            <a:r>
              <a:rPr lang="en-US" sz="1600" baseline="-25000" dirty="0" err="1" smtClean="0"/>
              <a:t>CO</a:t>
            </a:r>
            <a:r>
              <a:rPr lang="en-US" sz="1600" baseline="-25000" dirty="0" smtClean="0"/>
              <a:t>  </a:t>
            </a:r>
            <a:r>
              <a:rPr lang="en-US" sz="1600" dirty="0" smtClean="0"/>
              <a:t>can be calculated</a:t>
            </a:r>
            <a:endParaRPr lang="en-US" sz="1600" baseline="-25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1042</TotalTime>
  <Words>2462</Words>
  <Application>Microsoft Office PowerPoint</Application>
  <PresentationFormat>On-screen Show (4:3)</PresentationFormat>
  <Paragraphs>303</Paragraphs>
  <Slides>31</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34" baseType="lpstr">
      <vt:lpstr>Office Theme</vt:lpstr>
      <vt:lpstr>Equation</vt:lpstr>
      <vt:lpstr>Microsoft Equation 3.0</vt:lpstr>
      <vt:lpstr>Unit III</vt:lpstr>
      <vt:lpstr>Ellingham Diagram</vt:lpstr>
      <vt:lpstr>Ellingham Diagram (Contd.)</vt:lpstr>
      <vt:lpstr>Slide 4</vt:lpstr>
      <vt:lpstr>Ellingham Diagram for Oxides</vt:lpstr>
      <vt:lpstr>Ellingham Diagram for Sulphides</vt:lpstr>
      <vt:lpstr>Predominance Area Diagram</vt:lpstr>
      <vt:lpstr>Uses of Predominance Area Diagram</vt:lpstr>
      <vt:lpstr>Gas Phase Reactions (H2O-H2 and CO2-CO mixtures)  </vt:lpstr>
      <vt:lpstr>Solutions and Partial Molar Quantities</vt:lpstr>
      <vt:lpstr>Basic Definition – Contd.</vt:lpstr>
      <vt:lpstr>Ideal and Non-Ideal Solutions</vt:lpstr>
      <vt:lpstr>Non-Ideal Solution</vt:lpstr>
      <vt:lpstr>Solubility of Gas</vt:lpstr>
      <vt:lpstr>Solubility of Gas – Contd.</vt:lpstr>
      <vt:lpstr>Gibbs-Duhem Equation</vt:lpstr>
      <vt:lpstr>Gibbs-Duhem Equation – Contd.</vt:lpstr>
      <vt:lpstr>Gibbs-Duhem Equation – Contd.</vt:lpstr>
      <vt:lpstr>Gibbs-Duhem Equation – Contd.</vt:lpstr>
      <vt:lpstr>Methods for Obtaining Partial Molar Quantities </vt:lpstr>
      <vt:lpstr>General Inter-Relations of Partial Molar Quantities</vt:lpstr>
      <vt:lpstr>Integration of the Gibbs-Duhem Equation</vt:lpstr>
      <vt:lpstr>Integration of the Gibbs-Duhem Equation – Contd.</vt:lpstr>
      <vt:lpstr>Integration of the Gibbs-Duhem Equation – Contd.</vt:lpstr>
      <vt:lpstr>Thermodynamics of Mixing of Solutions</vt:lpstr>
      <vt:lpstr>Regular Solution </vt:lpstr>
      <vt:lpstr>Regular Solution – Contd.</vt:lpstr>
      <vt:lpstr>Activities in Concentrated Liquid Metallic Solution</vt:lpstr>
      <vt:lpstr>Activities in Industrial Liquid Metallic Solutions</vt:lpstr>
      <vt:lpstr>Values of Activity Coefficients for Metallic Solutions</vt:lpstr>
      <vt:lpstr>Activity Coefficients for Metallic Solutions – Contd.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III</dc:title>
  <dc:creator>sujoychaudhury</dc:creator>
  <cp:lastModifiedBy>sujoychaudhury</cp:lastModifiedBy>
  <cp:revision>133</cp:revision>
  <dcterms:created xsi:type="dcterms:W3CDTF">2017-01-17T05:36:13Z</dcterms:created>
  <dcterms:modified xsi:type="dcterms:W3CDTF">2017-03-21T06:10:49Z</dcterms:modified>
</cp:coreProperties>
</file>