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92" autoAdjust="0"/>
    <p:restoredTop sz="94660"/>
  </p:normalViewPr>
  <p:slideViewPr>
    <p:cSldViewPr>
      <p:cViewPr>
        <p:scale>
          <a:sx n="70" d="100"/>
          <a:sy n="70" d="100"/>
        </p:scale>
        <p:origin x="-118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50.wmf"/><Relationship Id="rId1" Type="http://schemas.openxmlformats.org/officeDocument/2006/relationships/image" Target="../media/image43.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5" Type="http://schemas.openxmlformats.org/officeDocument/2006/relationships/image" Target="../media/image60.wmf"/><Relationship Id="rId4" Type="http://schemas.openxmlformats.org/officeDocument/2006/relationships/image" Target="../media/image5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5" Type="http://schemas.openxmlformats.org/officeDocument/2006/relationships/image" Target="../media/image65.wmf"/><Relationship Id="rId4" Type="http://schemas.openxmlformats.org/officeDocument/2006/relationships/image" Target="../media/image6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5" Type="http://schemas.openxmlformats.org/officeDocument/2006/relationships/image" Target="../media/image76.wmf"/><Relationship Id="rId4" Type="http://schemas.openxmlformats.org/officeDocument/2006/relationships/image" Target="../media/image75.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image" Target="../media/image79.wmf"/><Relationship Id="rId7" Type="http://schemas.openxmlformats.org/officeDocument/2006/relationships/image" Target="../media/image83.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10" Type="http://schemas.openxmlformats.org/officeDocument/2006/relationships/image" Target="../media/image86.wmf"/><Relationship Id="rId4" Type="http://schemas.openxmlformats.org/officeDocument/2006/relationships/image" Target="../media/image80.wmf"/><Relationship Id="rId9" Type="http://schemas.openxmlformats.org/officeDocument/2006/relationships/image" Target="../media/image8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87.wmf"/><Relationship Id="rId5" Type="http://schemas.openxmlformats.org/officeDocument/2006/relationships/image" Target="../media/image91.wmf"/><Relationship Id="rId4" Type="http://schemas.openxmlformats.org/officeDocument/2006/relationships/image" Target="../media/image90.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image" Target="../media/image94.wmf"/><Relationship Id="rId7" Type="http://schemas.openxmlformats.org/officeDocument/2006/relationships/image" Target="../media/image82.wmf"/><Relationship Id="rId2" Type="http://schemas.openxmlformats.org/officeDocument/2006/relationships/image" Target="../media/image93.wmf"/><Relationship Id="rId1" Type="http://schemas.openxmlformats.org/officeDocument/2006/relationships/image" Target="../media/image92.wmf"/><Relationship Id="rId6" Type="http://schemas.openxmlformats.org/officeDocument/2006/relationships/image" Target="../media/image81.wmf"/><Relationship Id="rId11" Type="http://schemas.openxmlformats.org/officeDocument/2006/relationships/image" Target="../media/image86.wmf"/><Relationship Id="rId5" Type="http://schemas.openxmlformats.org/officeDocument/2006/relationships/image" Target="../media/image80.wmf"/><Relationship Id="rId10" Type="http://schemas.openxmlformats.org/officeDocument/2006/relationships/image" Target="../media/image85.wmf"/><Relationship Id="rId4" Type="http://schemas.openxmlformats.org/officeDocument/2006/relationships/image" Target="../media/image95.wmf"/><Relationship Id="rId9" Type="http://schemas.openxmlformats.org/officeDocument/2006/relationships/image" Target="../media/image8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96.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6" Type="http://schemas.openxmlformats.org/officeDocument/2006/relationships/image" Target="../media/image102.wmf"/><Relationship Id="rId5" Type="http://schemas.openxmlformats.org/officeDocument/2006/relationships/image" Target="../media/image101.wmf"/><Relationship Id="rId4" Type="http://schemas.openxmlformats.org/officeDocument/2006/relationships/image" Target="../media/image10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107.wmf"/><Relationship Id="rId1" Type="http://schemas.openxmlformats.org/officeDocument/2006/relationships/image" Target="../media/image10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10.wmf"/><Relationship Id="rId7" Type="http://schemas.openxmlformats.org/officeDocument/2006/relationships/image" Target="../media/image114.wmf"/><Relationship Id="rId2" Type="http://schemas.openxmlformats.org/officeDocument/2006/relationships/image" Target="../media/image109.wmf"/><Relationship Id="rId1" Type="http://schemas.openxmlformats.org/officeDocument/2006/relationships/image" Target="../media/image108.wmf"/><Relationship Id="rId6" Type="http://schemas.openxmlformats.org/officeDocument/2006/relationships/image" Target="../media/image113.wmf"/><Relationship Id="rId5" Type="http://schemas.openxmlformats.org/officeDocument/2006/relationships/image" Target="../media/image112.wmf"/><Relationship Id="rId4" Type="http://schemas.openxmlformats.org/officeDocument/2006/relationships/image" Target="../media/image111.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17.wmf"/><Relationship Id="rId2" Type="http://schemas.openxmlformats.org/officeDocument/2006/relationships/image" Target="../media/image116.wmf"/><Relationship Id="rId1" Type="http://schemas.openxmlformats.org/officeDocument/2006/relationships/image" Target="../media/image115.wmf"/><Relationship Id="rId4" Type="http://schemas.openxmlformats.org/officeDocument/2006/relationships/image" Target="../media/image118.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21.wmf"/><Relationship Id="rId2" Type="http://schemas.openxmlformats.org/officeDocument/2006/relationships/image" Target="../media/image120.wmf"/><Relationship Id="rId1" Type="http://schemas.openxmlformats.org/officeDocument/2006/relationships/image" Target="../media/image119.wmf"/><Relationship Id="rId5" Type="http://schemas.openxmlformats.org/officeDocument/2006/relationships/image" Target="../media/image123.wmf"/><Relationship Id="rId4" Type="http://schemas.openxmlformats.org/officeDocument/2006/relationships/image" Target="../media/image122.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131.wmf"/><Relationship Id="rId3" Type="http://schemas.openxmlformats.org/officeDocument/2006/relationships/image" Target="../media/image126.wmf"/><Relationship Id="rId7" Type="http://schemas.openxmlformats.org/officeDocument/2006/relationships/image" Target="../media/image130.wmf"/><Relationship Id="rId2" Type="http://schemas.openxmlformats.org/officeDocument/2006/relationships/image" Target="../media/image125.wmf"/><Relationship Id="rId1" Type="http://schemas.openxmlformats.org/officeDocument/2006/relationships/image" Target="../media/image124.wmf"/><Relationship Id="rId6" Type="http://schemas.openxmlformats.org/officeDocument/2006/relationships/image" Target="../media/image129.wmf"/><Relationship Id="rId5" Type="http://schemas.openxmlformats.org/officeDocument/2006/relationships/image" Target="../media/image128.wmf"/><Relationship Id="rId4" Type="http://schemas.openxmlformats.org/officeDocument/2006/relationships/image" Target="../media/image12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33.wmf"/><Relationship Id="rId1" Type="http://schemas.openxmlformats.org/officeDocument/2006/relationships/image" Target="../media/image132.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36.wmf"/><Relationship Id="rId2" Type="http://schemas.openxmlformats.org/officeDocument/2006/relationships/image" Target="../media/image135.wmf"/><Relationship Id="rId1" Type="http://schemas.openxmlformats.org/officeDocument/2006/relationships/image" Target="../media/image134.wmf"/><Relationship Id="rId6" Type="http://schemas.openxmlformats.org/officeDocument/2006/relationships/image" Target="../media/image139.wmf"/><Relationship Id="rId5" Type="http://schemas.openxmlformats.org/officeDocument/2006/relationships/image" Target="../media/image138.wmf"/><Relationship Id="rId4" Type="http://schemas.openxmlformats.org/officeDocument/2006/relationships/image" Target="../media/image137.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141.wmf"/><Relationship Id="rId1" Type="http://schemas.openxmlformats.org/officeDocument/2006/relationships/image" Target="../media/image140.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49.wmf"/><Relationship Id="rId3" Type="http://schemas.openxmlformats.org/officeDocument/2006/relationships/image" Target="../media/image144.wmf"/><Relationship Id="rId7" Type="http://schemas.openxmlformats.org/officeDocument/2006/relationships/image" Target="../media/image148.wmf"/><Relationship Id="rId2" Type="http://schemas.openxmlformats.org/officeDocument/2006/relationships/image" Target="../media/image143.wmf"/><Relationship Id="rId1" Type="http://schemas.openxmlformats.org/officeDocument/2006/relationships/image" Target="../media/image142.wmf"/><Relationship Id="rId6" Type="http://schemas.openxmlformats.org/officeDocument/2006/relationships/image" Target="../media/image147.wmf"/><Relationship Id="rId5" Type="http://schemas.openxmlformats.org/officeDocument/2006/relationships/image" Target="../media/image146.wmf"/><Relationship Id="rId10" Type="http://schemas.openxmlformats.org/officeDocument/2006/relationships/image" Target="../media/image151.wmf"/><Relationship Id="rId4" Type="http://schemas.openxmlformats.org/officeDocument/2006/relationships/image" Target="../media/image145.wmf"/><Relationship Id="rId9" Type="http://schemas.openxmlformats.org/officeDocument/2006/relationships/image" Target="../media/image150.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53.wmf"/><Relationship Id="rId2" Type="http://schemas.openxmlformats.org/officeDocument/2006/relationships/image" Target="../media/image152.wmf"/><Relationship Id="rId1" Type="http://schemas.openxmlformats.org/officeDocument/2006/relationships/image" Target="../media/image150.wmf"/><Relationship Id="rId5" Type="http://schemas.openxmlformats.org/officeDocument/2006/relationships/image" Target="../media/image155.wmf"/><Relationship Id="rId4" Type="http://schemas.openxmlformats.org/officeDocument/2006/relationships/image" Target="../media/image154.wmf"/></Relationships>
</file>

<file path=ppt/drawings/_rels/vmlDrawing35.vml.rels><?xml version="1.0" encoding="UTF-8" standalone="yes"?>
<Relationships xmlns="http://schemas.openxmlformats.org/package/2006/relationships"><Relationship Id="rId8" Type="http://schemas.openxmlformats.org/officeDocument/2006/relationships/image" Target="../media/image163.wmf"/><Relationship Id="rId13" Type="http://schemas.openxmlformats.org/officeDocument/2006/relationships/image" Target="../media/image168.wmf"/><Relationship Id="rId3" Type="http://schemas.openxmlformats.org/officeDocument/2006/relationships/image" Target="../media/image158.wmf"/><Relationship Id="rId7" Type="http://schemas.openxmlformats.org/officeDocument/2006/relationships/image" Target="../media/image162.wmf"/><Relationship Id="rId12" Type="http://schemas.openxmlformats.org/officeDocument/2006/relationships/image" Target="../media/image167.wmf"/><Relationship Id="rId2" Type="http://schemas.openxmlformats.org/officeDocument/2006/relationships/image" Target="../media/image157.wmf"/><Relationship Id="rId1" Type="http://schemas.openxmlformats.org/officeDocument/2006/relationships/image" Target="../media/image156.wmf"/><Relationship Id="rId6" Type="http://schemas.openxmlformats.org/officeDocument/2006/relationships/image" Target="../media/image161.wmf"/><Relationship Id="rId11" Type="http://schemas.openxmlformats.org/officeDocument/2006/relationships/image" Target="../media/image166.wmf"/><Relationship Id="rId5" Type="http://schemas.openxmlformats.org/officeDocument/2006/relationships/image" Target="../media/image160.wmf"/><Relationship Id="rId10" Type="http://schemas.openxmlformats.org/officeDocument/2006/relationships/image" Target="../media/image165.wmf"/><Relationship Id="rId4" Type="http://schemas.openxmlformats.org/officeDocument/2006/relationships/image" Target="../media/image159.wmf"/><Relationship Id="rId9" Type="http://schemas.openxmlformats.org/officeDocument/2006/relationships/image" Target="../media/image164.wmf"/></Relationships>
</file>

<file path=ppt/drawings/_rels/vmlDrawing36.vml.rels><?xml version="1.0" encoding="UTF-8" standalone="yes"?>
<Relationships xmlns="http://schemas.openxmlformats.org/package/2006/relationships"><Relationship Id="rId8" Type="http://schemas.openxmlformats.org/officeDocument/2006/relationships/image" Target="../media/image176.wmf"/><Relationship Id="rId13" Type="http://schemas.openxmlformats.org/officeDocument/2006/relationships/image" Target="../media/image181.wmf"/><Relationship Id="rId3" Type="http://schemas.openxmlformats.org/officeDocument/2006/relationships/image" Target="../media/image171.wmf"/><Relationship Id="rId7" Type="http://schemas.openxmlformats.org/officeDocument/2006/relationships/image" Target="../media/image175.wmf"/><Relationship Id="rId12" Type="http://schemas.openxmlformats.org/officeDocument/2006/relationships/image" Target="../media/image180.wmf"/><Relationship Id="rId2" Type="http://schemas.openxmlformats.org/officeDocument/2006/relationships/image" Target="../media/image170.wmf"/><Relationship Id="rId1" Type="http://schemas.openxmlformats.org/officeDocument/2006/relationships/image" Target="../media/image169.wmf"/><Relationship Id="rId6" Type="http://schemas.openxmlformats.org/officeDocument/2006/relationships/image" Target="../media/image174.wmf"/><Relationship Id="rId11" Type="http://schemas.openxmlformats.org/officeDocument/2006/relationships/image" Target="../media/image179.wmf"/><Relationship Id="rId5" Type="http://schemas.openxmlformats.org/officeDocument/2006/relationships/image" Target="../media/image173.wmf"/><Relationship Id="rId10" Type="http://schemas.openxmlformats.org/officeDocument/2006/relationships/image" Target="../media/image178.wmf"/><Relationship Id="rId4" Type="http://schemas.openxmlformats.org/officeDocument/2006/relationships/image" Target="../media/image172.wmf"/><Relationship Id="rId9" Type="http://schemas.openxmlformats.org/officeDocument/2006/relationships/image" Target="../media/image177.wmf"/><Relationship Id="rId14" Type="http://schemas.openxmlformats.org/officeDocument/2006/relationships/image" Target="../media/image182.wmf"/></Relationships>
</file>

<file path=ppt/drawings/_rels/vmlDrawing37.vml.rels><?xml version="1.0" encoding="UTF-8" standalone="yes"?>
<Relationships xmlns="http://schemas.openxmlformats.org/package/2006/relationships"><Relationship Id="rId8" Type="http://schemas.openxmlformats.org/officeDocument/2006/relationships/image" Target="../media/image190.wmf"/><Relationship Id="rId3" Type="http://schemas.openxmlformats.org/officeDocument/2006/relationships/image" Target="../media/image185.wmf"/><Relationship Id="rId7" Type="http://schemas.openxmlformats.org/officeDocument/2006/relationships/image" Target="../media/image189.wmf"/><Relationship Id="rId2" Type="http://schemas.openxmlformats.org/officeDocument/2006/relationships/image" Target="../media/image184.wmf"/><Relationship Id="rId1" Type="http://schemas.openxmlformats.org/officeDocument/2006/relationships/image" Target="../media/image183.wmf"/><Relationship Id="rId6" Type="http://schemas.openxmlformats.org/officeDocument/2006/relationships/image" Target="../media/image188.wmf"/><Relationship Id="rId5" Type="http://schemas.openxmlformats.org/officeDocument/2006/relationships/image" Target="../media/image187.wmf"/><Relationship Id="rId10" Type="http://schemas.openxmlformats.org/officeDocument/2006/relationships/image" Target="../media/image192.wmf"/><Relationship Id="rId4" Type="http://schemas.openxmlformats.org/officeDocument/2006/relationships/image" Target="../media/image186.wmf"/><Relationship Id="rId9" Type="http://schemas.openxmlformats.org/officeDocument/2006/relationships/image" Target="../media/image191.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93.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196.wmf"/><Relationship Id="rId2" Type="http://schemas.openxmlformats.org/officeDocument/2006/relationships/image" Target="../media/image195.wmf"/><Relationship Id="rId1" Type="http://schemas.openxmlformats.org/officeDocument/2006/relationships/image" Target="../media/image194.wmf"/><Relationship Id="rId5" Type="http://schemas.openxmlformats.org/officeDocument/2006/relationships/image" Target="../media/image198.wmf"/><Relationship Id="rId4" Type="http://schemas.openxmlformats.org/officeDocument/2006/relationships/image" Target="../media/image19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 Id="rId9"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6.wmf"/><Relationship Id="rId7" Type="http://schemas.openxmlformats.org/officeDocument/2006/relationships/image" Target="../media/image33.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2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48AADB-EAE7-4F99-B767-E7D9E6A96EC6}" type="datetimeFigureOut">
              <a:rPr lang="en-US" smtClean="0"/>
              <a:pPr/>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48AADB-EAE7-4F99-B767-E7D9E6A96EC6}" type="datetimeFigureOut">
              <a:rPr lang="en-US" smtClean="0"/>
              <a:pPr/>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48AADB-EAE7-4F99-B767-E7D9E6A96EC6}" type="datetimeFigureOut">
              <a:rPr lang="en-US" smtClean="0"/>
              <a:pPr/>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48AADB-EAE7-4F99-B767-E7D9E6A96EC6}" type="datetimeFigureOut">
              <a:rPr lang="en-US" smtClean="0"/>
              <a:pPr/>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48AADB-EAE7-4F99-B767-E7D9E6A96EC6}" type="datetimeFigureOut">
              <a:rPr lang="en-US" smtClean="0"/>
              <a:pPr/>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48AADB-EAE7-4F99-B767-E7D9E6A96EC6}" type="datetimeFigureOut">
              <a:rPr lang="en-US" smtClean="0"/>
              <a:pPr/>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48AADB-EAE7-4F99-B767-E7D9E6A96EC6}" type="datetimeFigureOut">
              <a:rPr lang="en-US" smtClean="0"/>
              <a:pPr/>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48AADB-EAE7-4F99-B767-E7D9E6A96EC6}" type="datetimeFigureOut">
              <a:rPr lang="en-US" smtClean="0"/>
              <a:pPr/>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8AADB-EAE7-4F99-B767-E7D9E6A96EC6}" type="datetimeFigureOut">
              <a:rPr lang="en-US" smtClean="0"/>
              <a:pPr/>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8AADB-EAE7-4F99-B767-E7D9E6A96EC6}" type="datetimeFigureOut">
              <a:rPr lang="en-US" smtClean="0"/>
              <a:pPr/>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8AADB-EAE7-4F99-B767-E7D9E6A96EC6}" type="datetimeFigureOut">
              <a:rPr lang="en-US" smtClean="0"/>
              <a:pPr/>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3C06F-AD27-46DB-ADD8-FB12DB6EAF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8AADB-EAE7-4F99-B767-E7D9E6A96EC6}" type="datetimeFigureOut">
              <a:rPr lang="en-US" smtClean="0"/>
              <a:pPr/>
              <a:t>2/21/2017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3C06F-AD27-46DB-ADD8-FB12DB6EAF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26.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0.bin"/><Relationship Id="rId11" Type="http://schemas.openxmlformats.org/officeDocument/2006/relationships/oleObject" Target="../embeddings/oleObject35.bin"/><Relationship Id="rId5" Type="http://schemas.openxmlformats.org/officeDocument/2006/relationships/oleObject" Target="../embeddings/oleObject29.bin"/><Relationship Id="rId10" Type="http://schemas.openxmlformats.org/officeDocument/2006/relationships/oleObject" Target="../embeddings/oleObject34.bin"/><Relationship Id="rId4" Type="http://schemas.openxmlformats.org/officeDocument/2006/relationships/oleObject" Target="../embeddings/oleObject28.bin"/><Relationship Id="rId9" Type="http://schemas.openxmlformats.org/officeDocument/2006/relationships/oleObject" Target="../embeddings/oleObject3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oleObject" Target="../embeddings/oleObject36.bin"/><Relationship Id="rId7"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 Id="rId9" Type="http://schemas.openxmlformats.org/officeDocument/2006/relationships/oleObject" Target="../embeddings/oleObject42.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3.bin"/><Relationship Id="rId7"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46.bin"/><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51.bin"/><Relationship Id="rId5" Type="http://schemas.openxmlformats.org/officeDocument/2006/relationships/oleObject" Target="../embeddings/oleObject50.bin"/><Relationship Id="rId4" Type="http://schemas.openxmlformats.org/officeDocument/2006/relationships/oleObject" Target="../embeddings/oleObject49.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53.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9.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58.bin"/><Relationship Id="rId5" Type="http://schemas.openxmlformats.org/officeDocument/2006/relationships/oleObject" Target="../embeddings/oleObject57.bin"/><Relationship Id="rId4" Type="http://schemas.openxmlformats.org/officeDocument/2006/relationships/oleObject" Target="../embeddings/oleObject56.bin"/><Relationship Id="rId9" Type="http://schemas.openxmlformats.org/officeDocument/2006/relationships/oleObject" Target="../embeddings/oleObject6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2.bin"/><Relationship Id="rId7" Type="http://schemas.openxmlformats.org/officeDocument/2006/relationships/oleObject" Target="../embeddings/oleObject6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65.bin"/><Relationship Id="rId5" Type="http://schemas.openxmlformats.org/officeDocument/2006/relationships/oleObject" Target="../embeddings/oleObject64.bin"/><Relationship Id="rId4" Type="http://schemas.openxmlformats.org/officeDocument/2006/relationships/oleObject" Target="../embeddings/oleObject63.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7.bin"/><Relationship Id="rId7" Type="http://schemas.openxmlformats.org/officeDocument/2006/relationships/oleObject" Target="../embeddings/oleObject71.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70.bin"/><Relationship Id="rId5" Type="http://schemas.openxmlformats.org/officeDocument/2006/relationships/oleObject" Target="../embeddings/oleObject69.bin"/><Relationship Id="rId4" Type="http://schemas.openxmlformats.org/officeDocument/2006/relationships/oleObject" Target="../embeddings/oleObject68.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77.bin"/><Relationship Id="rId3" Type="http://schemas.openxmlformats.org/officeDocument/2006/relationships/oleObject" Target="../embeddings/oleObject72.bin"/><Relationship Id="rId7" Type="http://schemas.openxmlformats.org/officeDocument/2006/relationships/oleObject" Target="../embeddings/oleObject76.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8.bin"/><Relationship Id="rId7" Type="http://schemas.openxmlformats.org/officeDocument/2006/relationships/oleObject" Target="../embeddings/oleObject82.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81.bin"/><Relationship Id="rId5" Type="http://schemas.openxmlformats.org/officeDocument/2006/relationships/oleObject" Target="../embeddings/oleObject80.bin"/><Relationship Id="rId4" Type="http://schemas.openxmlformats.org/officeDocument/2006/relationships/oleObject" Target="../embeddings/oleObject79.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88.bin"/><Relationship Id="rId3" Type="http://schemas.openxmlformats.org/officeDocument/2006/relationships/oleObject" Target="../embeddings/oleObject83.bin"/><Relationship Id="rId7" Type="http://schemas.openxmlformats.org/officeDocument/2006/relationships/oleObject" Target="../embeddings/oleObject87.bin"/><Relationship Id="rId12" Type="http://schemas.openxmlformats.org/officeDocument/2006/relationships/oleObject" Target="../embeddings/oleObject92.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86.bin"/><Relationship Id="rId11" Type="http://schemas.openxmlformats.org/officeDocument/2006/relationships/oleObject" Target="../embeddings/oleObject91.bin"/><Relationship Id="rId5" Type="http://schemas.openxmlformats.org/officeDocument/2006/relationships/oleObject" Target="../embeddings/oleObject85.bin"/><Relationship Id="rId10" Type="http://schemas.openxmlformats.org/officeDocument/2006/relationships/oleObject" Target="../embeddings/oleObject90.bin"/><Relationship Id="rId4" Type="http://schemas.openxmlformats.org/officeDocument/2006/relationships/oleObject" Target="../embeddings/oleObject84.bin"/><Relationship Id="rId9" Type="http://schemas.openxmlformats.org/officeDocument/2006/relationships/oleObject" Target="../embeddings/oleObject89.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93.bin"/><Relationship Id="rId7" Type="http://schemas.openxmlformats.org/officeDocument/2006/relationships/oleObject" Target="../embeddings/oleObject97.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96.bin"/><Relationship Id="rId5" Type="http://schemas.openxmlformats.org/officeDocument/2006/relationships/oleObject" Target="../embeddings/oleObject95.bin"/><Relationship Id="rId4" Type="http://schemas.openxmlformats.org/officeDocument/2006/relationships/oleObject" Target="../embeddings/oleObject94.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103.bin"/><Relationship Id="rId13" Type="http://schemas.openxmlformats.org/officeDocument/2006/relationships/oleObject" Target="../embeddings/oleObject108.bin"/><Relationship Id="rId3" Type="http://schemas.openxmlformats.org/officeDocument/2006/relationships/oleObject" Target="../embeddings/oleObject98.bin"/><Relationship Id="rId7" Type="http://schemas.openxmlformats.org/officeDocument/2006/relationships/oleObject" Target="../embeddings/oleObject102.bin"/><Relationship Id="rId12" Type="http://schemas.openxmlformats.org/officeDocument/2006/relationships/oleObject" Target="../embeddings/oleObject107.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101.bin"/><Relationship Id="rId11" Type="http://schemas.openxmlformats.org/officeDocument/2006/relationships/oleObject" Target="../embeddings/oleObject106.bin"/><Relationship Id="rId5" Type="http://schemas.openxmlformats.org/officeDocument/2006/relationships/oleObject" Target="../embeddings/oleObject100.bin"/><Relationship Id="rId10" Type="http://schemas.openxmlformats.org/officeDocument/2006/relationships/oleObject" Target="../embeddings/oleObject105.bin"/><Relationship Id="rId4" Type="http://schemas.openxmlformats.org/officeDocument/2006/relationships/oleObject" Target="../embeddings/oleObject99.bin"/><Relationship Id="rId9" Type="http://schemas.openxmlformats.org/officeDocument/2006/relationships/oleObject" Target="../embeddings/oleObject104.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09.bin"/><Relationship Id="rId2" Type="http://schemas.openxmlformats.org/officeDocument/2006/relationships/slideLayout" Target="../slideLayouts/slideLayout7.xml"/><Relationship Id="rId1" Type="http://schemas.openxmlformats.org/officeDocument/2006/relationships/vmlDrawing" Target="../drawings/vmlDrawing22.v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15.bin"/><Relationship Id="rId3" Type="http://schemas.openxmlformats.org/officeDocument/2006/relationships/oleObject" Target="../embeddings/oleObject110.bin"/><Relationship Id="rId7" Type="http://schemas.openxmlformats.org/officeDocument/2006/relationships/oleObject" Target="../embeddings/oleObject114.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113.bin"/><Relationship Id="rId5" Type="http://schemas.openxmlformats.org/officeDocument/2006/relationships/oleObject" Target="../embeddings/oleObject112.bin"/><Relationship Id="rId4" Type="http://schemas.openxmlformats.org/officeDocument/2006/relationships/oleObject" Target="../embeddings/oleObject111.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16.bin"/><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oleObject" Target="../embeddings/oleObject118.bin"/><Relationship Id="rId4" Type="http://schemas.openxmlformats.org/officeDocument/2006/relationships/oleObject" Target="../embeddings/oleObject117.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19.bin"/><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oleObject" Target="../embeddings/oleObject120.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126.bin"/><Relationship Id="rId3" Type="http://schemas.openxmlformats.org/officeDocument/2006/relationships/oleObject" Target="../embeddings/oleObject121.bin"/><Relationship Id="rId7" Type="http://schemas.openxmlformats.org/officeDocument/2006/relationships/oleObject" Target="../embeddings/oleObject125.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124.bin"/><Relationship Id="rId5" Type="http://schemas.openxmlformats.org/officeDocument/2006/relationships/oleObject" Target="../embeddings/oleObject123.bin"/><Relationship Id="rId4" Type="http://schemas.openxmlformats.org/officeDocument/2006/relationships/oleObject" Target="../embeddings/oleObject122.bin"/><Relationship Id="rId9" Type="http://schemas.openxmlformats.org/officeDocument/2006/relationships/oleObject" Target="../embeddings/oleObject12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28.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131.bin"/><Relationship Id="rId5" Type="http://schemas.openxmlformats.org/officeDocument/2006/relationships/oleObject" Target="../embeddings/oleObject130.bin"/><Relationship Id="rId4" Type="http://schemas.openxmlformats.org/officeDocument/2006/relationships/oleObject" Target="../embeddings/oleObject129.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32.bin"/><Relationship Id="rId7" Type="http://schemas.openxmlformats.org/officeDocument/2006/relationships/oleObject" Target="../embeddings/oleObject136.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135.bin"/><Relationship Id="rId5" Type="http://schemas.openxmlformats.org/officeDocument/2006/relationships/oleObject" Target="../embeddings/oleObject134.bin"/><Relationship Id="rId4" Type="http://schemas.openxmlformats.org/officeDocument/2006/relationships/oleObject" Target="../embeddings/oleObject133.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42.bin"/><Relationship Id="rId3" Type="http://schemas.openxmlformats.org/officeDocument/2006/relationships/oleObject" Target="../embeddings/oleObject137.bin"/><Relationship Id="rId7" Type="http://schemas.openxmlformats.org/officeDocument/2006/relationships/oleObject" Target="../embeddings/oleObject141.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oleObject140.bin"/><Relationship Id="rId5" Type="http://schemas.openxmlformats.org/officeDocument/2006/relationships/oleObject" Target="../embeddings/oleObject139.bin"/><Relationship Id="rId10" Type="http://schemas.openxmlformats.org/officeDocument/2006/relationships/oleObject" Target="../embeddings/oleObject144.bin"/><Relationship Id="rId4" Type="http://schemas.openxmlformats.org/officeDocument/2006/relationships/oleObject" Target="../embeddings/oleObject138.bin"/><Relationship Id="rId9" Type="http://schemas.openxmlformats.org/officeDocument/2006/relationships/oleObject" Target="../embeddings/oleObject143.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45.bin"/><Relationship Id="rId2" Type="http://schemas.openxmlformats.org/officeDocument/2006/relationships/slideLayout" Target="../slideLayouts/slideLayout7.xml"/><Relationship Id="rId1" Type="http://schemas.openxmlformats.org/officeDocument/2006/relationships/vmlDrawing" Target="../drawings/vmlDrawing30.vml"/><Relationship Id="rId4" Type="http://schemas.openxmlformats.org/officeDocument/2006/relationships/oleObject" Target="../embeddings/oleObject146.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152.bin"/><Relationship Id="rId3" Type="http://schemas.openxmlformats.org/officeDocument/2006/relationships/oleObject" Target="../embeddings/oleObject147.bin"/><Relationship Id="rId7" Type="http://schemas.openxmlformats.org/officeDocument/2006/relationships/oleObject" Target="../embeddings/oleObject151.bin"/><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oleObject" Target="../embeddings/oleObject150.bin"/><Relationship Id="rId5" Type="http://schemas.openxmlformats.org/officeDocument/2006/relationships/oleObject" Target="../embeddings/oleObject149.bin"/><Relationship Id="rId4" Type="http://schemas.openxmlformats.org/officeDocument/2006/relationships/oleObject" Target="../embeddings/oleObject148.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53.bin"/><Relationship Id="rId2" Type="http://schemas.openxmlformats.org/officeDocument/2006/relationships/slideLayout" Target="../slideLayouts/slideLayout7.xml"/><Relationship Id="rId1" Type="http://schemas.openxmlformats.org/officeDocument/2006/relationships/vmlDrawing" Target="../drawings/vmlDrawing32.vml"/><Relationship Id="rId4" Type="http://schemas.openxmlformats.org/officeDocument/2006/relationships/oleObject" Target="../embeddings/oleObject154.bin"/></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160.bin"/><Relationship Id="rId3" Type="http://schemas.openxmlformats.org/officeDocument/2006/relationships/oleObject" Target="../embeddings/oleObject155.bin"/><Relationship Id="rId7" Type="http://schemas.openxmlformats.org/officeDocument/2006/relationships/oleObject" Target="../embeddings/oleObject159.bin"/><Relationship Id="rId12" Type="http://schemas.openxmlformats.org/officeDocument/2006/relationships/oleObject" Target="../embeddings/oleObject164.bin"/><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oleObject" Target="../embeddings/oleObject158.bin"/><Relationship Id="rId11" Type="http://schemas.openxmlformats.org/officeDocument/2006/relationships/oleObject" Target="../embeddings/oleObject163.bin"/><Relationship Id="rId5" Type="http://schemas.openxmlformats.org/officeDocument/2006/relationships/oleObject" Target="../embeddings/oleObject157.bin"/><Relationship Id="rId10" Type="http://schemas.openxmlformats.org/officeDocument/2006/relationships/oleObject" Target="../embeddings/oleObject162.bin"/><Relationship Id="rId4" Type="http://schemas.openxmlformats.org/officeDocument/2006/relationships/oleObject" Target="../embeddings/oleObject156.bin"/><Relationship Id="rId9" Type="http://schemas.openxmlformats.org/officeDocument/2006/relationships/oleObject" Target="../embeddings/oleObject161.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65.bin"/><Relationship Id="rId7" Type="http://schemas.openxmlformats.org/officeDocument/2006/relationships/oleObject" Target="../embeddings/oleObject169.bin"/><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oleObject" Target="../embeddings/oleObject168.bin"/><Relationship Id="rId5" Type="http://schemas.openxmlformats.org/officeDocument/2006/relationships/oleObject" Target="../embeddings/oleObject167.bin"/><Relationship Id="rId4" Type="http://schemas.openxmlformats.org/officeDocument/2006/relationships/oleObject" Target="../embeddings/oleObject166.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175.bin"/><Relationship Id="rId13" Type="http://schemas.openxmlformats.org/officeDocument/2006/relationships/oleObject" Target="../embeddings/oleObject180.bin"/><Relationship Id="rId3" Type="http://schemas.openxmlformats.org/officeDocument/2006/relationships/oleObject" Target="../embeddings/oleObject170.bin"/><Relationship Id="rId7" Type="http://schemas.openxmlformats.org/officeDocument/2006/relationships/oleObject" Target="../embeddings/oleObject174.bin"/><Relationship Id="rId12" Type="http://schemas.openxmlformats.org/officeDocument/2006/relationships/oleObject" Target="../embeddings/oleObject179.bin"/><Relationship Id="rId2" Type="http://schemas.openxmlformats.org/officeDocument/2006/relationships/slideLayout" Target="../slideLayouts/slideLayout7.xml"/><Relationship Id="rId1" Type="http://schemas.openxmlformats.org/officeDocument/2006/relationships/vmlDrawing" Target="../drawings/vmlDrawing35.vml"/><Relationship Id="rId6" Type="http://schemas.openxmlformats.org/officeDocument/2006/relationships/oleObject" Target="../embeddings/oleObject173.bin"/><Relationship Id="rId11" Type="http://schemas.openxmlformats.org/officeDocument/2006/relationships/oleObject" Target="../embeddings/oleObject178.bin"/><Relationship Id="rId5" Type="http://schemas.openxmlformats.org/officeDocument/2006/relationships/oleObject" Target="../embeddings/oleObject172.bin"/><Relationship Id="rId15" Type="http://schemas.openxmlformats.org/officeDocument/2006/relationships/oleObject" Target="../embeddings/oleObject182.bin"/><Relationship Id="rId10" Type="http://schemas.openxmlformats.org/officeDocument/2006/relationships/oleObject" Target="../embeddings/oleObject177.bin"/><Relationship Id="rId4" Type="http://schemas.openxmlformats.org/officeDocument/2006/relationships/oleObject" Target="../embeddings/oleObject171.bin"/><Relationship Id="rId9" Type="http://schemas.openxmlformats.org/officeDocument/2006/relationships/oleObject" Target="../embeddings/oleObject176.bin"/><Relationship Id="rId14" Type="http://schemas.openxmlformats.org/officeDocument/2006/relationships/oleObject" Target="../embeddings/oleObject18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188.bin"/><Relationship Id="rId13" Type="http://schemas.openxmlformats.org/officeDocument/2006/relationships/oleObject" Target="../embeddings/oleObject193.bin"/><Relationship Id="rId3" Type="http://schemas.openxmlformats.org/officeDocument/2006/relationships/oleObject" Target="../embeddings/oleObject183.bin"/><Relationship Id="rId7" Type="http://schemas.openxmlformats.org/officeDocument/2006/relationships/oleObject" Target="../embeddings/oleObject187.bin"/><Relationship Id="rId12" Type="http://schemas.openxmlformats.org/officeDocument/2006/relationships/oleObject" Target="../embeddings/oleObject192.bin"/><Relationship Id="rId2" Type="http://schemas.openxmlformats.org/officeDocument/2006/relationships/slideLayout" Target="../slideLayouts/slideLayout7.xml"/><Relationship Id="rId16" Type="http://schemas.openxmlformats.org/officeDocument/2006/relationships/oleObject" Target="../embeddings/oleObject196.bin"/><Relationship Id="rId1" Type="http://schemas.openxmlformats.org/officeDocument/2006/relationships/vmlDrawing" Target="../drawings/vmlDrawing36.vml"/><Relationship Id="rId6" Type="http://schemas.openxmlformats.org/officeDocument/2006/relationships/oleObject" Target="../embeddings/oleObject186.bin"/><Relationship Id="rId11" Type="http://schemas.openxmlformats.org/officeDocument/2006/relationships/oleObject" Target="../embeddings/oleObject191.bin"/><Relationship Id="rId5" Type="http://schemas.openxmlformats.org/officeDocument/2006/relationships/oleObject" Target="../embeddings/oleObject185.bin"/><Relationship Id="rId15" Type="http://schemas.openxmlformats.org/officeDocument/2006/relationships/oleObject" Target="../embeddings/oleObject195.bin"/><Relationship Id="rId10" Type="http://schemas.openxmlformats.org/officeDocument/2006/relationships/oleObject" Target="../embeddings/oleObject190.bin"/><Relationship Id="rId4" Type="http://schemas.openxmlformats.org/officeDocument/2006/relationships/oleObject" Target="../embeddings/oleObject184.bin"/><Relationship Id="rId9" Type="http://schemas.openxmlformats.org/officeDocument/2006/relationships/oleObject" Target="../embeddings/oleObject189.bin"/><Relationship Id="rId14" Type="http://schemas.openxmlformats.org/officeDocument/2006/relationships/oleObject" Target="../embeddings/oleObject194.bin"/></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202.bin"/><Relationship Id="rId3" Type="http://schemas.openxmlformats.org/officeDocument/2006/relationships/oleObject" Target="../embeddings/oleObject197.bin"/><Relationship Id="rId7" Type="http://schemas.openxmlformats.org/officeDocument/2006/relationships/oleObject" Target="../embeddings/oleObject201.bin"/><Relationship Id="rId12" Type="http://schemas.openxmlformats.org/officeDocument/2006/relationships/oleObject" Target="../embeddings/oleObject206.bin"/><Relationship Id="rId2" Type="http://schemas.openxmlformats.org/officeDocument/2006/relationships/slideLayout" Target="../slideLayouts/slideLayout7.xml"/><Relationship Id="rId1" Type="http://schemas.openxmlformats.org/officeDocument/2006/relationships/vmlDrawing" Target="../drawings/vmlDrawing37.vml"/><Relationship Id="rId6" Type="http://schemas.openxmlformats.org/officeDocument/2006/relationships/oleObject" Target="../embeddings/oleObject200.bin"/><Relationship Id="rId11" Type="http://schemas.openxmlformats.org/officeDocument/2006/relationships/oleObject" Target="../embeddings/oleObject205.bin"/><Relationship Id="rId5" Type="http://schemas.openxmlformats.org/officeDocument/2006/relationships/oleObject" Target="../embeddings/oleObject199.bin"/><Relationship Id="rId10" Type="http://schemas.openxmlformats.org/officeDocument/2006/relationships/oleObject" Target="../embeddings/oleObject204.bin"/><Relationship Id="rId4" Type="http://schemas.openxmlformats.org/officeDocument/2006/relationships/oleObject" Target="../embeddings/oleObject198.bin"/><Relationship Id="rId9" Type="http://schemas.openxmlformats.org/officeDocument/2006/relationships/oleObject" Target="../embeddings/oleObject203.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07.bin"/><Relationship Id="rId2" Type="http://schemas.openxmlformats.org/officeDocument/2006/relationships/slideLayout" Target="../slideLayouts/slideLayout7.xml"/><Relationship Id="rId1" Type="http://schemas.openxmlformats.org/officeDocument/2006/relationships/vmlDrawing" Target="../drawings/vmlDrawing38.v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08.bin"/><Relationship Id="rId7" Type="http://schemas.openxmlformats.org/officeDocument/2006/relationships/oleObject" Target="../embeddings/oleObject212.bin"/><Relationship Id="rId2" Type="http://schemas.openxmlformats.org/officeDocument/2006/relationships/slideLayout" Target="../slideLayouts/slideLayout7.xml"/><Relationship Id="rId1" Type="http://schemas.openxmlformats.org/officeDocument/2006/relationships/vmlDrawing" Target="../drawings/vmlDrawing39.vml"/><Relationship Id="rId6" Type="http://schemas.openxmlformats.org/officeDocument/2006/relationships/oleObject" Target="../embeddings/oleObject211.bin"/><Relationship Id="rId5" Type="http://schemas.openxmlformats.org/officeDocument/2006/relationships/oleObject" Target="../embeddings/oleObject210.bin"/><Relationship Id="rId4" Type="http://schemas.openxmlformats.org/officeDocument/2006/relationships/oleObject" Target="../embeddings/oleObject209.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r>
              <a:rPr lang="en-US" dirty="0" smtClean="0"/>
              <a:t>Unit II</a:t>
            </a:r>
            <a:endParaRPr lang="en-US" dirty="0"/>
          </a:p>
        </p:txBody>
      </p:sp>
      <p:sp>
        <p:nvSpPr>
          <p:cNvPr id="3" name="TextBox 2"/>
          <p:cNvSpPr txBox="1"/>
          <p:nvPr/>
        </p:nvSpPr>
        <p:spPr>
          <a:xfrm>
            <a:off x="457201" y="1752600"/>
            <a:ext cx="8077199" cy="4154984"/>
          </a:xfrm>
          <a:prstGeom prst="rect">
            <a:avLst/>
          </a:prstGeom>
          <a:noFill/>
        </p:spPr>
        <p:txBody>
          <a:bodyPr wrap="square" rtlCol="0">
            <a:spAutoFit/>
          </a:bodyPr>
          <a:lstStyle/>
          <a:p>
            <a:pPr marL="0" lvl="1"/>
            <a:r>
              <a:rPr lang="en-US" sz="2200" dirty="0" smtClean="0"/>
              <a:t>First law of thermodynamics, Internal energy, Heat capacity, Specific heat and latent heat, Enthalpy, Isothermal and adiabatic processes, State properties, Heat of reaction, Heat of formation, Standard heats, Heat of transition, Hess’s law, Kirchhoff’s law equation. Second law of thermodynamics, Entropy of irreversible processes, Auxiliary functions, combined statements of 1st and 2nd laws, Maxwell’s relations, Gibb’s-Helmholtz relations. Third law of thermodynamics, </a:t>
            </a:r>
            <a:r>
              <a:rPr lang="en-US" sz="2200" dirty="0" err="1" smtClean="0"/>
              <a:t>Clausius</a:t>
            </a:r>
            <a:r>
              <a:rPr lang="en-US" sz="2200" dirty="0" smtClean="0"/>
              <a:t> – </a:t>
            </a:r>
            <a:r>
              <a:rPr lang="en-US" sz="2200" dirty="0" err="1" smtClean="0"/>
              <a:t>Clapeyron</a:t>
            </a:r>
            <a:r>
              <a:rPr lang="en-US" sz="2200" dirty="0" smtClean="0"/>
              <a:t> equation, Temperature dependence of entropy, Statistical interpretation of entropy, Consequences of third law, Nernst heat theorem, Equilibrium constant, Van-Hoff equation, Concept of fugacity, activity and mole fraction</a:t>
            </a:r>
          </a:p>
          <a:p>
            <a:endParaRPr lang="en-US"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Heat Capacity at Constant Volume</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pPr>
              <a:buNone/>
            </a:pPr>
            <a:r>
              <a:rPr lang="en-US" dirty="0" err="1" smtClean="0"/>
              <a:t>dE</a:t>
            </a:r>
            <a:r>
              <a:rPr lang="en-US" dirty="0" smtClean="0"/>
              <a:t>=</a:t>
            </a:r>
            <a:r>
              <a:rPr lang="en-US" dirty="0" err="1" smtClean="0">
                <a:latin typeface="Symbol" pitchFamily="18" charset="2"/>
              </a:rPr>
              <a:t>d</a:t>
            </a:r>
            <a:r>
              <a:rPr lang="en-US" dirty="0" err="1" smtClean="0"/>
              <a:t>q-PdV</a:t>
            </a:r>
            <a:r>
              <a:rPr lang="en-US" dirty="0" smtClean="0"/>
              <a:t> (from 1</a:t>
            </a:r>
            <a:r>
              <a:rPr lang="en-US" baseline="30000" dirty="0" smtClean="0"/>
              <a:t>st</a:t>
            </a:r>
            <a:r>
              <a:rPr lang="en-US" dirty="0" smtClean="0"/>
              <a:t> law of TD) ------1</a:t>
            </a:r>
          </a:p>
          <a:p>
            <a:pPr>
              <a:buNone/>
            </a:pPr>
            <a:r>
              <a:rPr lang="en-US" dirty="0" smtClean="0"/>
              <a:t>Since, E = f(V,T) ,                                    ----2</a:t>
            </a:r>
          </a:p>
          <a:p>
            <a:pPr>
              <a:buNone/>
            </a:pPr>
            <a:r>
              <a:rPr lang="en-US" dirty="0" smtClean="0"/>
              <a:t>Combining Eq. 1 and 2,</a:t>
            </a:r>
          </a:p>
          <a:p>
            <a:pPr>
              <a:buNone/>
            </a:pPr>
            <a:endParaRPr lang="en-US" dirty="0" smtClean="0"/>
          </a:p>
          <a:p>
            <a:pPr>
              <a:buNone/>
            </a:pPr>
            <a:r>
              <a:rPr lang="en-US" dirty="0" smtClean="0"/>
              <a:t>Or: </a:t>
            </a:r>
          </a:p>
          <a:p>
            <a:pPr>
              <a:buNone/>
            </a:pPr>
            <a:endParaRPr lang="en-US" dirty="0" smtClean="0"/>
          </a:p>
          <a:p>
            <a:pPr>
              <a:buNone/>
            </a:pPr>
            <a:r>
              <a:rPr lang="en-US" dirty="0" smtClean="0"/>
              <a:t>At Constant Volume, </a:t>
            </a:r>
            <a:r>
              <a:rPr lang="en-US" dirty="0" err="1" smtClean="0"/>
              <a:t>dV</a:t>
            </a:r>
            <a:r>
              <a:rPr lang="en-US" dirty="0" smtClean="0"/>
              <a:t> = 0;</a:t>
            </a:r>
          </a:p>
          <a:p>
            <a:pPr>
              <a:buNone/>
            </a:pPr>
            <a:endParaRPr lang="en-US" dirty="0" smtClean="0"/>
          </a:p>
          <a:p>
            <a:pPr>
              <a:buNone/>
            </a:pPr>
            <a:r>
              <a:rPr lang="en-US" dirty="0" smtClean="0"/>
              <a:t>Hence at Constant volume, ,  </a:t>
            </a:r>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3276600" y="1524000"/>
          <a:ext cx="3022600" cy="755650"/>
        </p:xfrm>
        <a:graphic>
          <a:graphicData uri="http://schemas.openxmlformats.org/presentationml/2006/ole">
            <p:oleObj spid="_x0000_s1026" name="Equation" r:id="rId3" imgW="1777680" imgH="444240" progId="Equation.3">
              <p:embed/>
            </p:oleObj>
          </a:graphicData>
        </a:graphic>
      </p:graphicFrame>
      <p:graphicFrame>
        <p:nvGraphicFramePr>
          <p:cNvPr id="5" name="Object 4"/>
          <p:cNvGraphicFramePr>
            <a:graphicFrameLocks noChangeAspect="1"/>
          </p:cNvGraphicFramePr>
          <p:nvPr/>
        </p:nvGraphicFramePr>
        <p:xfrm>
          <a:off x="1371600" y="2743200"/>
          <a:ext cx="4493623" cy="914400"/>
        </p:xfrm>
        <a:graphic>
          <a:graphicData uri="http://schemas.openxmlformats.org/presentationml/2006/ole">
            <p:oleObj spid="_x0000_s1027" name="Equation" r:id="rId4" imgW="2184120" imgH="444240" progId="Equation.3">
              <p:embed/>
            </p:oleObj>
          </a:graphicData>
        </a:graphic>
      </p:graphicFrame>
      <p:graphicFrame>
        <p:nvGraphicFramePr>
          <p:cNvPr id="1028" name="Object 4"/>
          <p:cNvGraphicFramePr>
            <a:graphicFrameLocks noChangeAspect="1"/>
          </p:cNvGraphicFramePr>
          <p:nvPr/>
        </p:nvGraphicFramePr>
        <p:xfrm>
          <a:off x="1381125" y="3581400"/>
          <a:ext cx="4494213" cy="914400"/>
        </p:xfrm>
        <a:graphic>
          <a:graphicData uri="http://schemas.openxmlformats.org/presentationml/2006/ole">
            <p:oleObj spid="_x0000_s1028" name="Equation" r:id="rId5" imgW="2184120" imgH="444240" progId="Equation.3">
              <p:embed/>
            </p:oleObj>
          </a:graphicData>
        </a:graphic>
      </p:graphicFrame>
      <p:graphicFrame>
        <p:nvGraphicFramePr>
          <p:cNvPr id="1029" name="Object 5"/>
          <p:cNvGraphicFramePr>
            <a:graphicFrameLocks noChangeAspect="1"/>
          </p:cNvGraphicFramePr>
          <p:nvPr/>
        </p:nvGraphicFramePr>
        <p:xfrm>
          <a:off x="5486400" y="4343400"/>
          <a:ext cx="1985962" cy="914400"/>
        </p:xfrm>
        <a:graphic>
          <a:graphicData uri="http://schemas.openxmlformats.org/presentationml/2006/ole">
            <p:oleObj spid="_x0000_s1029" name="Equation" r:id="rId6" imgW="965160" imgH="444240" progId="Equation.3">
              <p:embed/>
            </p:oleObj>
          </a:graphicData>
        </a:graphic>
      </p:graphicFrame>
      <p:graphicFrame>
        <p:nvGraphicFramePr>
          <p:cNvPr id="8" name="Object 7"/>
          <p:cNvGraphicFramePr>
            <a:graphicFrameLocks noChangeAspect="1"/>
          </p:cNvGraphicFramePr>
          <p:nvPr/>
        </p:nvGraphicFramePr>
        <p:xfrm>
          <a:off x="5486400" y="5486400"/>
          <a:ext cx="2682240" cy="838200"/>
        </p:xfrm>
        <a:graphic>
          <a:graphicData uri="http://schemas.openxmlformats.org/presentationml/2006/ole">
            <p:oleObj spid="_x0000_s1030" name="Equation" r:id="rId7" imgW="1422360" imgH="4442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Heat Capacity at Constant Pressure</a:t>
            </a:r>
            <a:endParaRPr lang="en-US" dirty="0"/>
          </a:p>
        </p:txBody>
      </p:sp>
      <p:sp>
        <p:nvSpPr>
          <p:cNvPr id="4" name="Content Placeholder 2"/>
          <p:cNvSpPr>
            <a:spLocks noGrp="1"/>
          </p:cNvSpPr>
          <p:nvPr>
            <p:ph idx="1"/>
          </p:nvPr>
        </p:nvSpPr>
        <p:spPr>
          <a:xfrm>
            <a:off x="457200" y="990600"/>
            <a:ext cx="8229600" cy="5562600"/>
          </a:xfrm>
        </p:spPr>
        <p:txBody>
          <a:bodyPr>
            <a:normAutofit/>
          </a:bodyPr>
          <a:lstStyle/>
          <a:p>
            <a:pPr>
              <a:buNone/>
            </a:pPr>
            <a:r>
              <a:rPr lang="en-US" dirty="0" err="1" smtClean="0"/>
              <a:t>dE</a:t>
            </a:r>
            <a:r>
              <a:rPr lang="en-US" dirty="0" smtClean="0"/>
              <a:t>=</a:t>
            </a:r>
            <a:r>
              <a:rPr lang="en-US" dirty="0" err="1" smtClean="0">
                <a:latin typeface="Symbol" pitchFamily="18" charset="2"/>
              </a:rPr>
              <a:t>d</a:t>
            </a:r>
            <a:r>
              <a:rPr lang="en-US" dirty="0" err="1" smtClean="0"/>
              <a:t>q-PdV</a:t>
            </a:r>
            <a:r>
              <a:rPr lang="en-US" dirty="0" smtClean="0"/>
              <a:t> (from 1</a:t>
            </a:r>
            <a:r>
              <a:rPr lang="en-US" baseline="30000" dirty="0" smtClean="0"/>
              <a:t>st</a:t>
            </a:r>
            <a:r>
              <a:rPr lang="en-US" dirty="0" smtClean="0"/>
              <a:t> law of TD) ------1</a:t>
            </a:r>
          </a:p>
          <a:p>
            <a:pPr>
              <a:buNone/>
            </a:pPr>
            <a:r>
              <a:rPr lang="en-US" dirty="0" smtClean="0"/>
              <a:t>Since, E = f(P,T) ,                                    ----2</a:t>
            </a:r>
          </a:p>
          <a:p>
            <a:pPr>
              <a:buNone/>
            </a:pPr>
            <a:r>
              <a:rPr lang="en-US" dirty="0" smtClean="0"/>
              <a:t>Combining Eq. 1 and 2,</a:t>
            </a:r>
          </a:p>
          <a:p>
            <a:pPr>
              <a:buNone/>
            </a:pPr>
            <a:endParaRPr lang="en-US" dirty="0" smtClean="0"/>
          </a:p>
          <a:p>
            <a:pPr>
              <a:buNone/>
            </a:pPr>
            <a:r>
              <a:rPr lang="en-US" dirty="0" smtClean="0"/>
              <a:t>Or: </a:t>
            </a:r>
          </a:p>
          <a:p>
            <a:pPr>
              <a:buNone/>
            </a:pPr>
            <a:endParaRPr lang="en-US" dirty="0" smtClean="0"/>
          </a:p>
          <a:p>
            <a:pPr>
              <a:buNone/>
            </a:pPr>
            <a:r>
              <a:rPr lang="en-US" dirty="0" smtClean="0"/>
              <a:t>At Constant Pressure, </a:t>
            </a:r>
            <a:r>
              <a:rPr lang="en-US" dirty="0" err="1" smtClean="0"/>
              <a:t>dP</a:t>
            </a:r>
            <a:r>
              <a:rPr lang="en-US" dirty="0" smtClean="0"/>
              <a:t> = 0;</a:t>
            </a:r>
          </a:p>
          <a:p>
            <a:pPr>
              <a:buNone/>
            </a:pPr>
            <a:r>
              <a:rPr lang="en-US" dirty="0" smtClean="0"/>
              <a:t>Hence at Constant Pressure,  </a:t>
            </a:r>
          </a:p>
          <a:p>
            <a:pPr>
              <a:buNone/>
            </a:pPr>
            <a:endParaRPr lang="en-US" dirty="0" smtClean="0"/>
          </a:p>
          <a:p>
            <a:pPr>
              <a:buNone/>
            </a:pPr>
            <a:endParaRPr lang="en-US" dirty="0"/>
          </a:p>
        </p:txBody>
      </p:sp>
      <p:graphicFrame>
        <p:nvGraphicFramePr>
          <p:cNvPr id="2050" name="Object 2"/>
          <p:cNvGraphicFramePr>
            <a:graphicFrameLocks noChangeAspect="1"/>
          </p:cNvGraphicFramePr>
          <p:nvPr/>
        </p:nvGraphicFramePr>
        <p:xfrm>
          <a:off x="3308350" y="1524000"/>
          <a:ext cx="2957513" cy="755650"/>
        </p:xfrm>
        <a:graphic>
          <a:graphicData uri="http://schemas.openxmlformats.org/presentationml/2006/ole">
            <p:oleObj spid="_x0000_s2050" name="Equation" r:id="rId3" imgW="1739880" imgH="444240" progId="Equation.3">
              <p:embed/>
            </p:oleObj>
          </a:graphicData>
        </a:graphic>
      </p:graphicFrame>
      <p:graphicFrame>
        <p:nvGraphicFramePr>
          <p:cNvPr id="2051" name="Object 3"/>
          <p:cNvGraphicFramePr>
            <a:graphicFrameLocks noChangeAspect="1"/>
          </p:cNvGraphicFramePr>
          <p:nvPr/>
        </p:nvGraphicFramePr>
        <p:xfrm>
          <a:off x="1409700" y="2743200"/>
          <a:ext cx="4416425" cy="914400"/>
        </p:xfrm>
        <a:graphic>
          <a:graphicData uri="http://schemas.openxmlformats.org/presentationml/2006/ole">
            <p:oleObj spid="_x0000_s2051" name="Equation" r:id="rId4" imgW="2145960" imgH="444240" progId="Equation.3">
              <p:embed/>
            </p:oleObj>
          </a:graphicData>
        </a:graphic>
      </p:graphicFrame>
      <p:graphicFrame>
        <p:nvGraphicFramePr>
          <p:cNvPr id="2052" name="Object 4"/>
          <p:cNvGraphicFramePr>
            <a:graphicFrameLocks noChangeAspect="1"/>
          </p:cNvGraphicFramePr>
          <p:nvPr/>
        </p:nvGraphicFramePr>
        <p:xfrm>
          <a:off x="1420813" y="3581400"/>
          <a:ext cx="4414837" cy="914400"/>
        </p:xfrm>
        <a:graphic>
          <a:graphicData uri="http://schemas.openxmlformats.org/presentationml/2006/ole">
            <p:oleObj spid="_x0000_s2052" name="Equation" r:id="rId5" imgW="2145960" imgH="444240" progId="Equation.3">
              <p:embed/>
            </p:oleObj>
          </a:graphicData>
        </a:graphic>
      </p:graphicFrame>
      <p:graphicFrame>
        <p:nvGraphicFramePr>
          <p:cNvPr id="2054" name="Object 6"/>
          <p:cNvGraphicFramePr>
            <a:graphicFrameLocks noChangeAspect="1"/>
          </p:cNvGraphicFramePr>
          <p:nvPr/>
        </p:nvGraphicFramePr>
        <p:xfrm>
          <a:off x="5638800" y="4343400"/>
          <a:ext cx="2873375" cy="914400"/>
        </p:xfrm>
        <a:graphic>
          <a:graphicData uri="http://schemas.openxmlformats.org/presentationml/2006/ole">
            <p:oleObj spid="_x0000_s2054" name="Equation" r:id="rId6" imgW="1396800" imgH="444240" progId="Equation.3">
              <p:embed/>
            </p:oleObj>
          </a:graphicData>
        </a:graphic>
      </p:graphicFrame>
      <p:graphicFrame>
        <p:nvGraphicFramePr>
          <p:cNvPr id="10" name="Object 9"/>
          <p:cNvGraphicFramePr>
            <a:graphicFrameLocks noChangeAspect="1"/>
          </p:cNvGraphicFramePr>
          <p:nvPr/>
        </p:nvGraphicFramePr>
        <p:xfrm>
          <a:off x="171450" y="5638800"/>
          <a:ext cx="8645525" cy="838200"/>
        </p:xfrm>
        <a:graphic>
          <a:graphicData uri="http://schemas.openxmlformats.org/presentationml/2006/ole">
            <p:oleObj spid="_x0000_s2055" name="Equation" r:id="rId7" imgW="4584600" imgH="4442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Relation Between C</a:t>
            </a:r>
            <a:r>
              <a:rPr lang="en-US" baseline="-25000" dirty="0" smtClean="0"/>
              <a:t>P</a:t>
            </a:r>
            <a:r>
              <a:rPr lang="en-US" dirty="0" smtClean="0"/>
              <a:t> and C</a:t>
            </a:r>
            <a:r>
              <a:rPr lang="en-US" baseline="-25000" dirty="0" smtClean="0"/>
              <a:t>V</a:t>
            </a:r>
            <a:endParaRPr lang="en-US" baseline="-25000" dirty="0"/>
          </a:p>
        </p:txBody>
      </p:sp>
      <p:graphicFrame>
        <p:nvGraphicFramePr>
          <p:cNvPr id="3074" name="Object 2"/>
          <p:cNvGraphicFramePr>
            <a:graphicFrameLocks noChangeAspect="1"/>
          </p:cNvGraphicFramePr>
          <p:nvPr/>
        </p:nvGraphicFramePr>
        <p:xfrm>
          <a:off x="5562600" y="1066800"/>
          <a:ext cx="1533525" cy="838200"/>
        </p:xfrm>
        <a:graphic>
          <a:graphicData uri="http://schemas.openxmlformats.org/presentationml/2006/ole">
            <p:oleObj spid="_x0000_s3074" name="Equation" r:id="rId3" imgW="812520" imgH="444240" progId="Equation.3">
              <p:embed/>
            </p:oleObj>
          </a:graphicData>
        </a:graphic>
      </p:graphicFrame>
      <p:graphicFrame>
        <p:nvGraphicFramePr>
          <p:cNvPr id="3075" name="Object 3"/>
          <p:cNvGraphicFramePr>
            <a:graphicFrameLocks noChangeAspect="1"/>
          </p:cNvGraphicFramePr>
          <p:nvPr/>
        </p:nvGraphicFramePr>
        <p:xfrm>
          <a:off x="1295400" y="1066800"/>
          <a:ext cx="2827338" cy="838200"/>
        </p:xfrm>
        <a:graphic>
          <a:graphicData uri="http://schemas.openxmlformats.org/presentationml/2006/ole">
            <p:oleObj spid="_x0000_s3075" name="Equation" r:id="rId4" imgW="1498320" imgH="444240" progId="Equation.3">
              <p:embed/>
            </p:oleObj>
          </a:graphicData>
        </a:graphic>
      </p:graphicFrame>
      <p:sp>
        <p:nvSpPr>
          <p:cNvPr id="5" name="TextBox 4"/>
          <p:cNvSpPr txBox="1"/>
          <p:nvPr/>
        </p:nvSpPr>
        <p:spPr>
          <a:xfrm>
            <a:off x="838200" y="2438400"/>
            <a:ext cx="1558825" cy="461665"/>
          </a:xfrm>
          <a:prstGeom prst="rect">
            <a:avLst/>
          </a:prstGeom>
          <a:noFill/>
        </p:spPr>
        <p:txBody>
          <a:bodyPr wrap="none" rtlCol="0">
            <a:spAutoFit/>
          </a:bodyPr>
          <a:lstStyle/>
          <a:p>
            <a:r>
              <a:rPr lang="en-US" sz="2400" dirty="0" smtClean="0"/>
              <a:t>Therefore, </a:t>
            </a:r>
            <a:endParaRPr lang="en-US" sz="2400" dirty="0"/>
          </a:p>
        </p:txBody>
      </p:sp>
      <p:graphicFrame>
        <p:nvGraphicFramePr>
          <p:cNvPr id="6" name="Object 5"/>
          <p:cNvGraphicFramePr>
            <a:graphicFrameLocks noChangeAspect="1"/>
          </p:cNvGraphicFramePr>
          <p:nvPr/>
        </p:nvGraphicFramePr>
        <p:xfrm>
          <a:off x="2362200" y="2286000"/>
          <a:ext cx="4526280" cy="838200"/>
        </p:xfrm>
        <a:graphic>
          <a:graphicData uri="http://schemas.openxmlformats.org/presentationml/2006/ole">
            <p:oleObj spid="_x0000_s3076" name="Equation" r:id="rId5" imgW="2400120" imgH="444240" progId="Equation.3">
              <p:embed/>
            </p:oleObj>
          </a:graphicData>
        </a:graphic>
      </p:graphicFrame>
      <p:sp>
        <p:nvSpPr>
          <p:cNvPr id="7" name="TextBox 6"/>
          <p:cNvSpPr txBox="1"/>
          <p:nvPr/>
        </p:nvSpPr>
        <p:spPr>
          <a:xfrm>
            <a:off x="304800" y="4431268"/>
            <a:ext cx="5015732" cy="369332"/>
          </a:xfrm>
          <a:prstGeom prst="rect">
            <a:avLst/>
          </a:prstGeom>
          <a:noFill/>
        </p:spPr>
        <p:txBody>
          <a:bodyPr wrap="none" rtlCol="0">
            <a:spAutoFit/>
          </a:bodyPr>
          <a:lstStyle/>
          <a:p>
            <a:r>
              <a:rPr lang="en-US" dirty="0" smtClean="0"/>
              <a:t>Now dividing both sides by </a:t>
            </a:r>
            <a:r>
              <a:rPr lang="en-US" dirty="0" err="1" smtClean="0">
                <a:latin typeface="+mj-lt"/>
              </a:rPr>
              <a:t>d</a:t>
            </a:r>
            <a:r>
              <a:rPr lang="en-US" dirty="0" err="1" smtClean="0"/>
              <a:t>T</a:t>
            </a:r>
            <a:r>
              <a:rPr lang="en-US" dirty="0" smtClean="0"/>
              <a:t> at constant pressure:</a:t>
            </a:r>
            <a:endParaRPr lang="en-US" dirty="0"/>
          </a:p>
        </p:txBody>
      </p:sp>
      <p:sp>
        <p:nvSpPr>
          <p:cNvPr id="8" name="TextBox 7"/>
          <p:cNvSpPr txBox="1"/>
          <p:nvPr/>
        </p:nvSpPr>
        <p:spPr>
          <a:xfrm>
            <a:off x="1219200" y="3429000"/>
            <a:ext cx="1495859" cy="369332"/>
          </a:xfrm>
          <a:prstGeom prst="rect">
            <a:avLst/>
          </a:prstGeom>
          <a:noFill/>
        </p:spPr>
        <p:txBody>
          <a:bodyPr wrap="none" rtlCol="0">
            <a:spAutoFit/>
          </a:bodyPr>
          <a:lstStyle/>
          <a:p>
            <a:r>
              <a:rPr lang="en-US" dirty="0" smtClean="0"/>
              <a:t>Since, E=f(V,T)</a:t>
            </a:r>
            <a:endParaRPr lang="en-US" dirty="0"/>
          </a:p>
        </p:txBody>
      </p:sp>
      <p:graphicFrame>
        <p:nvGraphicFramePr>
          <p:cNvPr id="9" name="Object 8"/>
          <p:cNvGraphicFramePr>
            <a:graphicFrameLocks noChangeAspect="1"/>
          </p:cNvGraphicFramePr>
          <p:nvPr/>
        </p:nvGraphicFramePr>
        <p:xfrm>
          <a:off x="3200400" y="3276600"/>
          <a:ext cx="2717800" cy="679450"/>
        </p:xfrm>
        <a:graphic>
          <a:graphicData uri="http://schemas.openxmlformats.org/presentationml/2006/ole">
            <p:oleObj spid="_x0000_s3077" name="Equation" r:id="rId6" imgW="1777680" imgH="444240" progId="Equation.3">
              <p:embed/>
            </p:oleObj>
          </a:graphicData>
        </a:graphic>
      </p:graphicFrame>
      <p:graphicFrame>
        <p:nvGraphicFramePr>
          <p:cNvPr id="3078" name="Object 6"/>
          <p:cNvGraphicFramePr>
            <a:graphicFrameLocks noChangeAspect="1"/>
          </p:cNvGraphicFramePr>
          <p:nvPr/>
        </p:nvGraphicFramePr>
        <p:xfrm>
          <a:off x="5486399" y="4191000"/>
          <a:ext cx="3518717" cy="755650"/>
        </p:xfrm>
        <a:graphic>
          <a:graphicData uri="http://schemas.openxmlformats.org/presentationml/2006/ole">
            <p:oleObj spid="_x0000_s3078" name="Equation" r:id="rId7" imgW="2070000" imgH="444240" progId="Equation.3">
              <p:embed/>
            </p:oleObj>
          </a:graphicData>
        </a:graphic>
      </p:graphicFrame>
      <p:sp>
        <p:nvSpPr>
          <p:cNvPr id="11" name="TextBox 10"/>
          <p:cNvSpPr txBox="1"/>
          <p:nvPr/>
        </p:nvSpPr>
        <p:spPr>
          <a:xfrm>
            <a:off x="0" y="5455936"/>
            <a:ext cx="1558825" cy="461665"/>
          </a:xfrm>
          <a:prstGeom prst="rect">
            <a:avLst/>
          </a:prstGeom>
          <a:noFill/>
        </p:spPr>
        <p:txBody>
          <a:bodyPr wrap="none" rtlCol="0">
            <a:spAutoFit/>
          </a:bodyPr>
          <a:lstStyle/>
          <a:p>
            <a:r>
              <a:rPr lang="en-US" sz="2400" dirty="0" smtClean="0"/>
              <a:t>Therefore, </a:t>
            </a:r>
            <a:endParaRPr lang="en-US" sz="2400" dirty="0"/>
          </a:p>
        </p:txBody>
      </p:sp>
      <p:graphicFrame>
        <p:nvGraphicFramePr>
          <p:cNvPr id="3079" name="Object 7"/>
          <p:cNvGraphicFramePr>
            <a:graphicFrameLocks noChangeAspect="1"/>
          </p:cNvGraphicFramePr>
          <p:nvPr/>
        </p:nvGraphicFramePr>
        <p:xfrm>
          <a:off x="1524000" y="5379735"/>
          <a:ext cx="7391400" cy="716265"/>
        </p:xfrm>
        <a:graphic>
          <a:graphicData uri="http://schemas.openxmlformats.org/presentationml/2006/ole">
            <p:oleObj spid="_x0000_s3079" name="Equation" r:id="rId8" imgW="4978080" imgH="48240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baseline="-25000" dirty="0" smtClean="0"/>
              <a:t>P</a:t>
            </a:r>
            <a:r>
              <a:rPr lang="en-US" dirty="0" smtClean="0"/>
              <a:t>-C</a:t>
            </a:r>
            <a:r>
              <a:rPr lang="en-US" baseline="-25000" dirty="0" smtClean="0"/>
              <a:t>V</a:t>
            </a:r>
            <a:r>
              <a:rPr lang="en-US" dirty="0" smtClean="0"/>
              <a:t> for Ideal Gas</a:t>
            </a:r>
            <a:endParaRPr lang="en-US" baseline="-25000" dirty="0"/>
          </a:p>
        </p:txBody>
      </p:sp>
      <p:graphicFrame>
        <p:nvGraphicFramePr>
          <p:cNvPr id="4" name="Object 3"/>
          <p:cNvGraphicFramePr>
            <a:graphicFrameLocks noChangeAspect="1"/>
          </p:cNvGraphicFramePr>
          <p:nvPr/>
        </p:nvGraphicFramePr>
        <p:xfrm>
          <a:off x="2035175" y="2662535"/>
          <a:ext cx="1185863" cy="746125"/>
        </p:xfrm>
        <a:graphic>
          <a:graphicData uri="http://schemas.openxmlformats.org/presentationml/2006/ole">
            <p:oleObj spid="_x0000_s25602" name="Equation" r:id="rId3" imgW="685800" imgH="431640" progId="Equation.3">
              <p:embed/>
            </p:oleObj>
          </a:graphicData>
        </a:graphic>
      </p:graphicFrame>
      <p:sp>
        <p:nvSpPr>
          <p:cNvPr id="5" name="TextBox 4"/>
          <p:cNvSpPr txBox="1"/>
          <p:nvPr/>
        </p:nvSpPr>
        <p:spPr>
          <a:xfrm>
            <a:off x="457200" y="2814935"/>
            <a:ext cx="1469248" cy="369332"/>
          </a:xfrm>
          <a:prstGeom prst="rect">
            <a:avLst/>
          </a:prstGeom>
          <a:noFill/>
        </p:spPr>
        <p:txBody>
          <a:bodyPr wrap="none" rtlCol="0">
            <a:spAutoFit/>
          </a:bodyPr>
          <a:lstStyle/>
          <a:p>
            <a:r>
              <a:rPr lang="en-US" dirty="0" smtClean="0"/>
              <a:t>For ideal gas: </a:t>
            </a:r>
            <a:endParaRPr lang="en-US" dirty="0"/>
          </a:p>
        </p:txBody>
      </p:sp>
      <p:sp>
        <p:nvSpPr>
          <p:cNvPr id="6" name="TextBox 5"/>
          <p:cNvSpPr txBox="1"/>
          <p:nvPr/>
        </p:nvSpPr>
        <p:spPr>
          <a:xfrm>
            <a:off x="3505200" y="2814935"/>
            <a:ext cx="3175806" cy="369332"/>
          </a:xfrm>
          <a:prstGeom prst="rect">
            <a:avLst/>
          </a:prstGeom>
          <a:noFill/>
        </p:spPr>
        <p:txBody>
          <a:bodyPr wrap="none" rtlCol="0">
            <a:spAutoFit/>
          </a:bodyPr>
          <a:lstStyle/>
          <a:p>
            <a:r>
              <a:rPr lang="en-US" dirty="0" smtClean="0"/>
              <a:t>Therefore at constant pressure, </a:t>
            </a:r>
            <a:endParaRPr lang="en-US" dirty="0"/>
          </a:p>
        </p:txBody>
      </p:sp>
      <p:graphicFrame>
        <p:nvGraphicFramePr>
          <p:cNvPr id="7" name="Object 6"/>
          <p:cNvGraphicFramePr>
            <a:graphicFrameLocks noChangeAspect="1"/>
          </p:cNvGraphicFramePr>
          <p:nvPr/>
        </p:nvGraphicFramePr>
        <p:xfrm>
          <a:off x="6934200" y="2586335"/>
          <a:ext cx="1562826" cy="749300"/>
        </p:xfrm>
        <a:graphic>
          <a:graphicData uri="http://schemas.openxmlformats.org/presentationml/2006/ole">
            <p:oleObj spid="_x0000_s25603" name="Equation" r:id="rId4" imgW="927000" imgH="444240" progId="Equation.3">
              <p:embed/>
            </p:oleObj>
          </a:graphicData>
        </a:graphic>
      </p:graphicFrame>
      <p:sp>
        <p:nvSpPr>
          <p:cNvPr id="8" name="TextBox 7"/>
          <p:cNvSpPr txBox="1"/>
          <p:nvPr/>
        </p:nvSpPr>
        <p:spPr>
          <a:xfrm>
            <a:off x="228600" y="3729335"/>
            <a:ext cx="8610600" cy="646331"/>
          </a:xfrm>
          <a:prstGeom prst="rect">
            <a:avLst/>
          </a:prstGeom>
          <a:noFill/>
        </p:spPr>
        <p:txBody>
          <a:bodyPr wrap="square" rtlCol="0">
            <a:spAutoFit/>
          </a:bodyPr>
          <a:lstStyle/>
          <a:p>
            <a:r>
              <a:rPr lang="en-US" dirty="0" smtClean="0"/>
              <a:t>For Ideal gas, energy is a function only of temperature and it does not change with volume at constant temperature, i.e. </a:t>
            </a:r>
            <a:endParaRPr lang="en-US" dirty="0"/>
          </a:p>
        </p:txBody>
      </p:sp>
      <p:graphicFrame>
        <p:nvGraphicFramePr>
          <p:cNvPr id="25604" name="Object 4"/>
          <p:cNvGraphicFramePr>
            <a:graphicFrameLocks noChangeAspect="1"/>
          </p:cNvGraphicFramePr>
          <p:nvPr/>
        </p:nvGraphicFramePr>
        <p:xfrm>
          <a:off x="3295650" y="4034135"/>
          <a:ext cx="1219200" cy="749300"/>
        </p:xfrm>
        <a:graphic>
          <a:graphicData uri="http://schemas.openxmlformats.org/presentationml/2006/ole">
            <p:oleObj spid="_x0000_s25604" name="Equation" r:id="rId5" imgW="723600" imgH="444240" progId="Equation.3">
              <p:embed/>
            </p:oleObj>
          </a:graphicData>
        </a:graphic>
      </p:graphicFrame>
      <p:sp>
        <p:nvSpPr>
          <p:cNvPr id="10" name="TextBox 9"/>
          <p:cNvSpPr txBox="1"/>
          <p:nvPr/>
        </p:nvSpPr>
        <p:spPr>
          <a:xfrm>
            <a:off x="381000" y="5181600"/>
            <a:ext cx="7990649" cy="461665"/>
          </a:xfrm>
          <a:prstGeom prst="rect">
            <a:avLst/>
          </a:prstGeom>
          <a:noFill/>
        </p:spPr>
        <p:txBody>
          <a:bodyPr wrap="none" rtlCol="0">
            <a:spAutoFit/>
          </a:bodyPr>
          <a:lstStyle/>
          <a:p>
            <a:r>
              <a:rPr lang="en-US" sz="2400" dirty="0" smtClean="0"/>
              <a:t>Therefore for an ideal gas at constant temperature:  </a:t>
            </a:r>
            <a:r>
              <a:rPr lang="en-US" sz="2400" b="1" i="1" dirty="0" smtClean="0"/>
              <a:t>C</a:t>
            </a:r>
            <a:r>
              <a:rPr lang="en-US" sz="2400" b="1" i="1" baseline="-25000" dirty="0" smtClean="0"/>
              <a:t>P</a:t>
            </a:r>
            <a:r>
              <a:rPr lang="en-US" sz="2400" b="1" i="1" dirty="0" smtClean="0"/>
              <a:t> – C</a:t>
            </a:r>
            <a:r>
              <a:rPr lang="en-US" sz="2400" b="1" i="1" baseline="-25000" dirty="0" smtClean="0"/>
              <a:t>V</a:t>
            </a:r>
            <a:r>
              <a:rPr lang="en-US" sz="2400" b="1" i="1" dirty="0" smtClean="0"/>
              <a:t> = R</a:t>
            </a:r>
            <a:endParaRPr lang="en-US" sz="2400" b="1" i="1" dirty="0"/>
          </a:p>
        </p:txBody>
      </p:sp>
      <p:graphicFrame>
        <p:nvGraphicFramePr>
          <p:cNvPr id="25605" name="Object 5"/>
          <p:cNvGraphicFramePr>
            <a:graphicFrameLocks noChangeAspect="1"/>
          </p:cNvGraphicFramePr>
          <p:nvPr/>
        </p:nvGraphicFramePr>
        <p:xfrm>
          <a:off x="2133600" y="1371600"/>
          <a:ext cx="4354716" cy="1066800"/>
        </p:xfrm>
        <a:graphic>
          <a:graphicData uri="http://schemas.openxmlformats.org/presentationml/2006/ole">
            <p:oleObj spid="_x0000_s25605" name="Equation" r:id="rId6" imgW="1968480" imgH="48240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Effect of Temperature on Heat Capacity </a:t>
            </a:r>
            <a:endParaRPr lang="en-US" sz="3200" dirty="0"/>
          </a:p>
        </p:txBody>
      </p:sp>
      <p:graphicFrame>
        <p:nvGraphicFramePr>
          <p:cNvPr id="4" name="Object 3"/>
          <p:cNvGraphicFramePr>
            <a:graphicFrameLocks noChangeAspect="1"/>
          </p:cNvGraphicFramePr>
          <p:nvPr/>
        </p:nvGraphicFramePr>
        <p:xfrm>
          <a:off x="2971800" y="1066800"/>
          <a:ext cx="3200400" cy="600075"/>
        </p:xfrm>
        <a:graphic>
          <a:graphicData uri="http://schemas.openxmlformats.org/presentationml/2006/ole">
            <p:oleObj spid="_x0000_s26626" name="Equation" r:id="rId3" imgW="1218960" imgH="228600" progId="Equation.3">
              <p:embed/>
            </p:oleObj>
          </a:graphicData>
        </a:graphic>
      </p:graphicFrame>
      <p:sp>
        <p:nvSpPr>
          <p:cNvPr id="5" name="TextBox 4"/>
          <p:cNvSpPr txBox="1"/>
          <p:nvPr/>
        </p:nvSpPr>
        <p:spPr>
          <a:xfrm>
            <a:off x="838200" y="1905000"/>
            <a:ext cx="6136167" cy="369332"/>
          </a:xfrm>
          <a:prstGeom prst="rect">
            <a:avLst/>
          </a:prstGeom>
          <a:noFill/>
        </p:spPr>
        <p:txBody>
          <a:bodyPr wrap="none" rtlCol="0">
            <a:spAutoFit/>
          </a:bodyPr>
          <a:lstStyle/>
          <a:p>
            <a:r>
              <a:rPr lang="en-US" dirty="0" smtClean="0"/>
              <a:t>Where </a:t>
            </a:r>
            <a:r>
              <a:rPr lang="en-US" dirty="0" err="1" smtClean="0"/>
              <a:t>a,b,c</a:t>
            </a:r>
            <a:r>
              <a:rPr lang="en-US" dirty="0" smtClean="0"/>
              <a:t> are constants for a particular range of temperature</a:t>
            </a:r>
            <a:endParaRPr lang="en-US" dirty="0"/>
          </a:p>
        </p:txBody>
      </p:sp>
      <p:sp>
        <p:nvSpPr>
          <p:cNvPr id="6" name="TextBox 5"/>
          <p:cNvSpPr txBox="1"/>
          <p:nvPr/>
        </p:nvSpPr>
        <p:spPr>
          <a:xfrm>
            <a:off x="762000" y="2514600"/>
            <a:ext cx="7885748" cy="1200329"/>
          </a:xfrm>
          <a:prstGeom prst="rect">
            <a:avLst/>
          </a:prstGeom>
          <a:noFill/>
        </p:spPr>
        <p:txBody>
          <a:bodyPr wrap="none" rtlCol="0">
            <a:spAutoFit/>
          </a:bodyPr>
          <a:lstStyle/>
          <a:p>
            <a:r>
              <a:rPr lang="en-US" b="1" dirty="0" smtClean="0"/>
              <a:t>Salient Features:</a:t>
            </a:r>
          </a:p>
          <a:p>
            <a:pPr marL="342900" indent="-342900">
              <a:buAutoNum type="arabicParenR"/>
            </a:pPr>
            <a:r>
              <a:rPr lang="en-US" dirty="0" smtClean="0"/>
              <a:t>The term CT</a:t>
            </a:r>
            <a:r>
              <a:rPr lang="en-US" baseline="30000" dirty="0" smtClean="0"/>
              <a:t>-2</a:t>
            </a:r>
            <a:r>
              <a:rPr lang="en-US" dirty="0" smtClean="0"/>
              <a:t> is omitted because it is often too small</a:t>
            </a:r>
          </a:p>
          <a:p>
            <a:pPr marL="342900" indent="-342900">
              <a:buAutoNum type="arabicParenR"/>
            </a:pPr>
            <a:r>
              <a:rPr lang="en-US" dirty="0" smtClean="0"/>
              <a:t>This equation is used for solid metals and compounds at elevated temperature</a:t>
            </a:r>
          </a:p>
          <a:p>
            <a:pPr marL="342900" indent="-342900">
              <a:buAutoNum type="arabicParenR"/>
            </a:pPr>
            <a:r>
              <a:rPr lang="en-US" dirty="0" smtClean="0"/>
              <a:t>For liquid metals with insufficient data, C</a:t>
            </a:r>
            <a:r>
              <a:rPr lang="en-US" baseline="-25000" dirty="0" smtClean="0"/>
              <a:t>p </a:t>
            </a:r>
            <a:r>
              <a:rPr lang="en-US" dirty="0" smtClean="0"/>
              <a:t>is assumed to be constant. </a:t>
            </a:r>
          </a:p>
        </p:txBody>
      </p:sp>
      <p:grpSp>
        <p:nvGrpSpPr>
          <p:cNvPr id="21" name="Group 20"/>
          <p:cNvGrpSpPr/>
          <p:nvPr/>
        </p:nvGrpSpPr>
        <p:grpSpPr>
          <a:xfrm>
            <a:off x="1447800" y="4163438"/>
            <a:ext cx="3869987" cy="2542162"/>
            <a:chOff x="1447800" y="4163438"/>
            <a:chExt cx="3869987" cy="2542162"/>
          </a:xfrm>
        </p:grpSpPr>
        <p:grpSp>
          <p:nvGrpSpPr>
            <p:cNvPr id="19" name="Group 18"/>
            <p:cNvGrpSpPr/>
            <p:nvPr/>
          </p:nvGrpSpPr>
          <p:grpSpPr>
            <a:xfrm>
              <a:off x="1447800" y="4163438"/>
              <a:ext cx="3869987" cy="2542162"/>
              <a:chOff x="1447800" y="4163438"/>
              <a:chExt cx="3869987" cy="2542162"/>
            </a:xfrm>
          </p:grpSpPr>
          <p:cxnSp>
            <p:nvCxnSpPr>
              <p:cNvPr id="8" name="Straight Connector 7"/>
              <p:cNvCxnSpPr/>
              <p:nvPr/>
            </p:nvCxnSpPr>
            <p:spPr>
              <a:xfrm>
                <a:off x="2438400" y="4267200"/>
                <a:ext cx="0" cy="1981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38400" y="6248400"/>
                <a:ext cx="25146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2438400" y="4163438"/>
                <a:ext cx="2879387" cy="2081719"/>
              </a:xfrm>
              <a:custGeom>
                <a:avLst/>
                <a:gdLst>
                  <a:gd name="connsiteX0" fmla="*/ 0 w 2879387"/>
                  <a:gd name="connsiteY0" fmla="*/ 2081719 h 2081719"/>
                  <a:gd name="connsiteX1" fmla="*/ 1245140 w 2879387"/>
                  <a:gd name="connsiteY1" fmla="*/ 311285 h 2081719"/>
                  <a:gd name="connsiteX2" fmla="*/ 2159540 w 2879387"/>
                  <a:gd name="connsiteY2" fmla="*/ 661481 h 2081719"/>
                  <a:gd name="connsiteX3" fmla="*/ 2879387 w 2879387"/>
                  <a:gd name="connsiteY3" fmla="*/ 0 h 2081719"/>
                </a:gdLst>
                <a:ahLst/>
                <a:cxnLst>
                  <a:cxn ang="0">
                    <a:pos x="connsiteX0" y="connsiteY0"/>
                  </a:cxn>
                  <a:cxn ang="0">
                    <a:pos x="connsiteX1" y="connsiteY1"/>
                  </a:cxn>
                  <a:cxn ang="0">
                    <a:pos x="connsiteX2" y="connsiteY2"/>
                  </a:cxn>
                  <a:cxn ang="0">
                    <a:pos x="connsiteX3" y="connsiteY3"/>
                  </a:cxn>
                </a:cxnLst>
                <a:rect l="l" t="t" r="r" b="b"/>
                <a:pathLst>
                  <a:path w="2879387" h="2081719">
                    <a:moveTo>
                      <a:pt x="0" y="2081719"/>
                    </a:moveTo>
                    <a:cubicBezTo>
                      <a:pt x="442608" y="1314855"/>
                      <a:pt x="885217" y="547991"/>
                      <a:pt x="1245140" y="311285"/>
                    </a:cubicBezTo>
                    <a:cubicBezTo>
                      <a:pt x="1605063" y="74579"/>
                      <a:pt x="1887166" y="713362"/>
                      <a:pt x="2159540" y="661481"/>
                    </a:cubicBezTo>
                    <a:cubicBezTo>
                      <a:pt x="2431915" y="609600"/>
                      <a:pt x="2655651" y="304800"/>
                      <a:pt x="2879387"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1447800" y="5105400"/>
                <a:ext cx="865943" cy="369332"/>
              </a:xfrm>
              <a:prstGeom prst="rect">
                <a:avLst/>
              </a:prstGeom>
              <a:noFill/>
            </p:spPr>
            <p:txBody>
              <a:bodyPr wrap="none" rtlCol="0">
                <a:spAutoFit/>
              </a:bodyPr>
              <a:lstStyle/>
              <a:p>
                <a:r>
                  <a:rPr lang="en-US" dirty="0" smtClean="0"/>
                  <a:t>C</a:t>
                </a:r>
                <a:r>
                  <a:rPr lang="en-US" baseline="-25000" dirty="0" smtClean="0"/>
                  <a:t>P</a:t>
                </a:r>
                <a:r>
                  <a:rPr lang="en-US" dirty="0" smtClean="0"/>
                  <a:t> (J/K)</a:t>
                </a:r>
                <a:endParaRPr lang="en-US" dirty="0"/>
              </a:p>
            </p:txBody>
          </p:sp>
          <p:sp>
            <p:nvSpPr>
              <p:cNvPr id="13" name="TextBox 12"/>
              <p:cNvSpPr txBox="1"/>
              <p:nvPr/>
            </p:nvSpPr>
            <p:spPr>
              <a:xfrm>
                <a:off x="3200400" y="6336268"/>
                <a:ext cx="558166" cy="369332"/>
              </a:xfrm>
              <a:prstGeom prst="rect">
                <a:avLst/>
              </a:prstGeom>
              <a:noFill/>
            </p:spPr>
            <p:txBody>
              <a:bodyPr wrap="none" rtlCol="0">
                <a:spAutoFit/>
              </a:bodyPr>
              <a:lstStyle/>
              <a:p>
                <a:r>
                  <a:rPr lang="en-US" dirty="0" smtClean="0"/>
                  <a:t>T(K)</a:t>
                </a:r>
                <a:endParaRPr lang="en-US" dirty="0"/>
              </a:p>
            </p:txBody>
          </p:sp>
          <p:cxnSp>
            <p:nvCxnSpPr>
              <p:cNvPr id="15" name="Straight Arrow Connector 14"/>
              <p:cNvCxnSpPr>
                <a:stCxn id="12" idx="0"/>
              </p:cNvCxnSpPr>
              <p:nvPr/>
            </p:nvCxnSpPr>
            <p:spPr>
              <a:xfrm flipV="1">
                <a:off x="1880772" y="4572000"/>
                <a:ext cx="24228"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886200" y="65532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0" name="Oval 19"/>
            <p:cNvSpPr/>
            <p:nvPr/>
          </p:nvSpPr>
          <p:spPr>
            <a:xfrm>
              <a:off x="3505200" y="4343400"/>
              <a:ext cx="1219200" cy="114300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a:t>
              </a:r>
              <a:endParaRPr lang="en-US" sz="3200" dirty="0">
                <a:solidFill>
                  <a:schemeClr val="tx1"/>
                </a:solidFill>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dirty="0" smtClean="0"/>
              <a:t>Importance of C</a:t>
            </a:r>
            <a:r>
              <a:rPr lang="en-US" baseline="-25000" dirty="0" smtClean="0"/>
              <a:t>P</a:t>
            </a:r>
            <a:r>
              <a:rPr lang="en-US" dirty="0" smtClean="0"/>
              <a:t> and C</a:t>
            </a:r>
            <a:r>
              <a:rPr lang="en-US" baseline="-25000" dirty="0" smtClean="0"/>
              <a:t>V</a:t>
            </a:r>
            <a:endParaRPr lang="en-US" baseline="-25000" dirty="0"/>
          </a:p>
        </p:txBody>
      </p:sp>
      <p:sp>
        <p:nvSpPr>
          <p:cNvPr id="3" name="Content Placeholder 2"/>
          <p:cNvSpPr>
            <a:spLocks noGrp="1"/>
          </p:cNvSpPr>
          <p:nvPr>
            <p:ph idx="1"/>
          </p:nvPr>
        </p:nvSpPr>
        <p:spPr>
          <a:xfrm>
            <a:off x="76200" y="762001"/>
            <a:ext cx="8991600" cy="609600"/>
          </a:xfrm>
        </p:spPr>
        <p:txBody>
          <a:bodyPr/>
          <a:lstStyle/>
          <a:p>
            <a:pPr>
              <a:buNone/>
            </a:pPr>
            <a:r>
              <a:rPr lang="en-US" dirty="0" smtClean="0"/>
              <a:t>Which is more important to Metallurgist – C</a:t>
            </a:r>
            <a:r>
              <a:rPr lang="en-US" baseline="-25000" dirty="0" smtClean="0"/>
              <a:t>P</a:t>
            </a:r>
            <a:r>
              <a:rPr lang="en-US" dirty="0" smtClean="0"/>
              <a:t> or C</a:t>
            </a:r>
            <a:r>
              <a:rPr lang="en-US" baseline="-25000" dirty="0" smtClean="0"/>
              <a:t>V </a:t>
            </a:r>
            <a:r>
              <a:rPr lang="en-US" dirty="0" smtClean="0"/>
              <a:t>?</a:t>
            </a:r>
          </a:p>
        </p:txBody>
      </p:sp>
      <p:graphicFrame>
        <p:nvGraphicFramePr>
          <p:cNvPr id="27650" name="Object 2"/>
          <p:cNvGraphicFramePr>
            <a:graphicFrameLocks noChangeAspect="1"/>
          </p:cNvGraphicFramePr>
          <p:nvPr/>
        </p:nvGraphicFramePr>
        <p:xfrm>
          <a:off x="5562600" y="1447800"/>
          <a:ext cx="1533525" cy="838200"/>
        </p:xfrm>
        <a:graphic>
          <a:graphicData uri="http://schemas.openxmlformats.org/presentationml/2006/ole">
            <p:oleObj spid="_x0000_s27650" name="Equation" r:id="rId3" imgW="812520" imgH="444240" progId="Equation.3">
              <p:embed/>
            </p:oleObj>
          </a:graphicData>
        </a:graphic>
      </p:graphicFrame>
      <p:graphicFrame>
        <p:nvGraphicFramePr>
          <p:cNvPr id="27651" name="Object 3"/>
          <p:cNvGraphicFramePr>
            <a:graphicFrameLocks noChangeAspect="1"/>
          </p:cNvGraphicFramePr>
          <p:nvPr/>
        </p:nvGraphicFramePr>
        <p:xfrm>
          <a:off x="1295400" y="1447800"/>
          <a:ext cx="2827338" cy="838200"/>
        </p:xfrm>
        <a:graphic>
          <a:graphicData uri="http://schemas.openxmlformats.org/presentationml/2006/ole">
            <p:oleObj spid="_x0000_s27651" name="Equation" r:id="rId4" imgW="1498320" imgH="444240" progId="Equation.3">
              <p:embed/>
            </p:oleObj>
          </a:graphicData>
        </a:graphic>
      </p:graphicFrame>
      <p:sp>
        <p:nvSpPr>
          <p:cNvPr id="6" name="TextBox 5"/>
          <p:cNvSpPr txBox="1"/>
          <p:nvPr/>
        </p:nvSpPr>
        <p:spPr>
          <a:xfrm>
            <a:off x="5334000" y="2362200"/>
            <a:ext cx="1311578" cy="584775"/>
          </a:xfrm>
          <a:prstGeom prst="rect">
            <a:avLst/>
          </a:prstGeom>
          <a:noFill/>
        </p:spPr>
        <p:txBody>
          <a:bodyPr wrap="none" rtlCol="0">
            <a:spAutoFit/>
          </a:bodyPr>
          <a:lstStyle/>
          <a:p>
            <a:r>
              <a:rPr lang="en-US" sz="3200" dirty="0" smtClean="0"/>
              <a:t>C</a:t>
            </a:r>
            <a:r>
              <a:rPr lang="en-US" sz="3200" baseline="-25000" dirty="0" smtClean="0"/>
              <a:t>P</a:t>
            </a:r>
            <a:r>
              <a:rPr lang="en-US" sz="3200" dirty="0" smtClean="0"/>
              <a:t> &gt; C</a:t>
            </a:r>
            <a:r>
              <a:rPr lang="en-US" sz="3200" baseline="-25000" dirty="0" smtClean="0"/>
              <a:t>V</a:t>
            </a:r>
            <a:endParaRPr lang="en-US" sz="3200" baseline="-25000" dirty="0"/>
          </a:p>
        </p:txBody>
      </p:sp>
      <p:sp>
        <p:nvSpPr>
          <p:cNvPr id="7" name="TextBox 6"/>
          <p:cNvSpPr txBox="1"/>
          <p:nvPr/>
        </p:nvSpPr>
        <p:spPr>
          <a:xfrm>
            <a:off x="1143000" y="2514600"/>
            <a:ext cx="1410964" cy="369332"/>
          </a:xfrm>
          <a:prstGeom prst="rect">
            <a:avLst/>
          </a:prstGeom>
          <a:noFill/>
        </p:spPr>
        <p:txBody>
          <a:bodyPr wrap="none" rtlCol="0">
            <a:spAutoFit/>
          </a:bodyPr>
          <a:lstStyle/>
          <a:p>
            <a:r>
              <a:rPr lang="en-US" dirty="0" smtClean="0"/>
              <a:t>Considering: </a:t>
            </a:r>
            <a:endParaRPr lang="en-US" dirty="0"/>
          </a:p>
        </p:txBody>
      </p:sp>
      <p:graphicFrame>
        <p:nvGraphicFramePr>
          <p:cNvPr id="8" name="Object 7"/>
          <p:cNvGraphicFramePr>
            <a:graphicFrameLocks noChangeAspect="1"/>
          </p:cNvGraphicFramePr>
          <p:nvPr/>
        </p:nvGraphicFramePr>
        <p:xfrm>
          <a:off x="2514600" y="2362200"/>
          <a:ext cx="1626326" cy="685800"/>
        </p:xfrm>
        <a:graphic>
          <a:graphicData uri="http://schemas.openxmlformats.org/presentationml/2006/ole">
            <p:oleObj spid="_x0000_s27652" name="Equation" r:id="rId5" imgW="1054080" imgH="444240" progId="Equation.3">
              <p:embed/>
            </p:oleObj>
          </a:graphicData>
        </a:graphic>
      </p:graphicFrame>
      <p:sp>
        <p:nvSpPr>
          <p:cNvPr id="9" name="TextBox 8"/>
          <p:cNvSpPr txBox="1"/>
          <p:nvPr/>
        </p:nvSpPr>
        <p:spPr>
          <a:xfrm>
            <a:off x="4572000" y="2362200"/>
            <a:ext cx="838200" cy="584775"/>
          </a:xfrm>
          <a:prstGeom prst="rect">
            <a:avLst/>
          </a:prstGeom>
          <a:noFill/>
        </p:spPr>
        <p:txBody>
          <a:bodyPr wrap="square" rtlCol="0">
            <a:spAutoFit/>
          </a:bodyPr>
          <a:lstStyle/>
          <a:p>
            <a:r>
              <a:rPr lang="en-US" sz="3200" dirty="0" smtClean="0">
                <a:sym typeface="Symbol"/>
              </a:rPr>
              <a:t></a:t>
            </a:r>
            <a:endParaRPr lang="en-US" sz="3200" dirty="0"/>
          </a:p>
        </p:txBody>
      </p:sp>
      <p:grpSp>
        <p:nvGrpSpPr>
          <p:cNvPr id="10" name="Group 57"/>
          <p:cNvGrpSpPr>
            <a:grpSpLocks/>
          </p:cNvGrpSpPr>
          <p:nvPr/>
        </p:nvGrpSpPr>
        <p:grpSpPr bwMode="auto">
          <a:xfrm>
            <a:off x="147638" y="3189288"/>
            <a:ext cx="4251325" cy="3443287"/>
            <a:chOff x="93" y="1289"/>
            <a:chExt cx="2678" cy="2169"/>
          </a:xfrm>
        </p:grpSpPr>
        <p:grpSp>
          <p:nvGrpSpPr>
            <p:cNvPr id="11" name="Group 39"/>
            <p:cNvGrpSpPr>
              <a:grpSpLocks/>
            </p:cNvGrpSpPr>
            <p:nvPr/>
          </p:nvGrpSpPr>
          <p:grpSpPr bwMode="auto">
            <a:xfrm>
              <a:off x="333" y="2025"/>
              <a:ext cx="816" cy="1145"/>
              <a:chOff x="432" y="2112"/>
              <a:chExt cx="960" cy="1292"/>
            </a:xfrm>
          </p:grpSpPr>
          <p:sp>
            <p:nvSpPr>
              <p:cNvPr id="28" name="Rectangle 9"/>
              <p:cNvSpPr>
                <a:spLocks noChangeArrowheads="1"/>
              </p:cNvSpPr>
              <p:nvPr/>
            </p:nvSpPr>
            <p:spPr bwMode="auto">
              <a:xfrm>
                <a:off x="432" y="2112"/>
                <a:ext cx="960" cy="864"/>
              </a:xfrm>
              <a:prstGeom prst="rect">
                <a:avLst/>
              </a:prstGeom>
              <a:solidFill>
                <a:schemeClr val="folHlink">
                  <a:alpha val="50195"/>
                </a:schemeClr>
              </a:solidFill>
              <a:ln w="9525" algn="ctr">
                <a:solidFill>
                  <a:schemeClr val="tx1"/>
                </a:solidFill>
                <a:miter lim="800000"/>
                <a:headEnd/>
                <a:tailEnd/>
              </a:ln>
            </p:spPr>
            <p:txBody>
              <a:bodyPr wrap="none" anchor="ctr"/>
              <a:lstStyle/>
              <a:p>
                <a:pPr algn="ctr"/>
                <a:r>
                  <a:rPr lang="en-US" dirty="0"/>
                  <a:t>V = Const</a:t>
                </a:r>
              </a:p>
              <a:p>
                <a:pPr algn="ctr"/>
                <a:r>
                  <a:rPr lang="en-US" dirty="0"/>
                  <a:t>m = 1 kg</a:t>
                </a:r>
              </a:p>
              <a:p>
                <a:pPr algn="ctr"/>
                <a:r>
                  <a:rPr lang="en-US" dirty="0">
                    <a:cs typeface="Times New Roman" pitchFamily="18" charset="0"/>
                  </a:rPr>
                  <a:t>∆T = 1</a:t>
                </a:r>
                <a:r>
                  <a:rPr lang="en-US" dirty="0"/>
                  <a:t> </a:t>
                </a:r>
                <a:r>
                  <a:rPr lang="en-US" dirty="0">
                    <a:cs typeface="Times New Roman" pitchFamily="18" charset="0"/>
                  </a:rPr>
                  <a:t>ºC</a:t>
                </a:r>
              </a:p>
            </p:txBody>
          </p:sp>
          <p:sp>
            <p:nvSpPr>
              <p:cNvPr id="29" name="AutoShape 10"/>
              <p:cNvSpPr>
                <a:spLocks noChangeArrowheads="1"/>
              </p:cNvSpPr>
              <p:nvPr/>
            </p:nvSpPr>
            <p:spPr bwMode="auto">
              <a:xfrm rot="10800000">
                <a:off x="912" y="2832"/>
                <a:ext cx="144" cy="336"/>
              </a:xfrm>
              <a:prstGeom prst="curvedRightArrow">
                <a:avLst>
                  <a:gd name="adj1" fmla="val 46667"/>
                  <a:gd name="adj2" fmla="val 93333"/>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30" name="Text Box 11"/>
              <p:cNvSpPr txBox="1">
                <a:spLocks noChangeArrowheads="1"/>
              </p:cNvSpPr>
              <p:nvPr/>
            </p:nvSpPr>
            <p:spPr bwMode="auto">
              <a:xfrm>
                <a:off x="710" y="3144"/>
                <a:ext cx="654" cy="260"/>
              </a:xfrm>
              <a:prstGeom prst="rect">
                <a:avLst/>
              </a:prstGeom>
              <a:noFill/>
              <a:ln w="9525" algn="ctr">
                <a:noFill/>
                <a:miter lim="800000"/>
                <a:headEnd/>
                <a:tailEnd/>
              </a:ln>
            </p:spPr>
            <p:txBody>
              <a:bodyPr wrap="none">
                <a:spAutoFit/>
              </a:bodyPr>
              <a:lstStyle/>
              <a:p>
                <a:r>
                  <a:rPr lang="en-US"/>
                  <a:t>3.12 kJ</a:t>
                </a:r>
              </a:p>
            </p:txBody>
          </p:sp>
        </p:grpSp>
        <p:sp>
          <p:nvSpPr>
            <p:cNvPr id="12" name="Text Box 12"/>
            <p:cNvSpPr txBox="1">
              <a:spLocks noChangeArrowheads="1"/>
            </p:cNvSpPr>
            <p:nvPr/>
          </p:nvSpPr>
          <p:spPr bwMode="auto">
            <a:xfrm>
              <a:off x="93" y="3225"/>
              <a:ext cx="1251" cy="231"/>
            </a:xfrm>
            <a:prstGeom prst="rect">
              <a:avLst/>
            </a:prstGeom>
            <a:noFill/>
            <a:ln w="9525" algn="ctr">
              <a:noFill/>
              <a:miter lim="800000"/>
              <a:headEnd/>
              <a:tailEnd/>
            </a:ln>
          </p:spPr>
          <p:txBody>
            <a:bodyPr wrap="none">
              <a:spAutoFit/>
            </a:bodyPr>
            <a:lstStyle/>
            <a:p>
              <a:r>
                <a:rPr lang="en-US">
                  <a:solidFill>
                    <a:srgbClr val="2103FD"/>
                  </a:solidFill>
                </a:rPr>
                <a:t>C</a:t>
              </a:r>
              <a:r>
                <a:rPr lang="en-US" baseline="-25000">
                  <a:solidFill>
                    <a:srgbClr val="2103FD"/>
                  </a:solidFill>
                </a:rPr>
                <a:t>V </a:t>
              </a:r>
              <a:r>
                <a:rPr lang="en-US">
                  <a:solidFill>
                    <a:srgbClr val="2103FD"/>
                  </a:solidFill>
                </a:rPr>
                <a:t>= 3.12 kJ/kg.</a:t>
              </a:r>
              <a:r>
                <a:rPr lang="en-US">
                  <a:solidFill>
                    <a:srgbClr val="2103FD"/>
                  </a:solidFill>
                  <a:cs typeface="Times New Roman" pitchFamily="18" charset="0"/>
                </a:rPr>
                <a:t>ºC</a:t>
              </a:r>
            </a:p>
          </p:txBody>
        </p:sp>
        <p:sp>
          <p:nvSpPr>
            <p:cNvPr id="13" name="Text Box 36"/>
            <p:cNvSpPr txBox="1">
              <a:spLocks noChangeArrowheads="1"/>
            </p:cNvSpPr>
            <p:nvPr/>
          </p:nvSpPr>
          <p:spPr bwMode="auto">
            <a:xfrm>
              <a:off x="1629" y="3225"/>
              <a:ext cx="1142" cy="233"/>
            </a:xfrm>
            <a:prstGeom prst="rect">
              <a:avLst/>
            </a:prstGeom>
            <a:noFill/>
            <a:ln w="9525" algn="ctr">
              <a:noFill/>
              <a:miter lim="800000"/>
              <a:headEnd/>
              <a:tailEnd/>
            </a:ln>
          </p:spPr>
          <p:txBody>
            <a:bodyPr wrap="none">
              <a:spAutoFit/>
            </a:bodyPr>
            <a:lstStyle/>
            <a:p>
              <a:r>
                <a:rPr lang="en-US" dirty="0" smtClean="0">
                  <a:solidFill>
                    <a:srgbClr val="2103FD"/>
                  </a:solidFill>
                </a:rPr>
                <a:t>C</a:t>
              </a:r>
              <a:r>
                <a:rPr lang="en-US" baseline="-25000" dirty="0" smtClean="0">
                  <a:solidFill>
                    <a:srgbClr val="2103FD"/>
                  </a:solidFill>
                </a:rPr>
                <a:t>P </a:t>
              </a:r>
              <a:r>
                <a:rPr lang="en-US" dirty="0">
                  <a:solidFill>
                    <a:srgbClr val="2103FD"/>
                  </a:solidFill>
                </a:rPr>
                <a:t>= 5.19 kJ/</a:t>
              </a:r>
              <a:r>
                <a:rPr lang="en-US" dirty="0" err="1">
                  <a:solidFill>
                    <a:srgbClr val="2103FD"/>
                  </a:solidFill>
                </a:rPr>
                <a:t>kg.</a:t>
              </a:r>
              <a:r>
                <a:rPr lang="en-US" dirty="0" err="1">
                  <a:solidFill>
                    <a:srgbClr val="2103FD"/>
                  </a:solidFill>
                  <a:cs typeface="Times New Roman" pitchFamily="18" charset="0"/>
                </a:rPr>
                <a:t>ºC</a:t>
              </a:r>
              <a:endParaRPr lang="en-US" dirty="0">
                <a:solidFill>
                  <a:srgbClr val="2103FD"/>
                </a:solidFill>
                <a:cs typeface="Times New Roman" pitchFamily="18" charset="0"/>
              </a:endParaRPr>
            </a:p>
          </p:txBody>
        </p:sp>
        <p:grpSp>
          <p:nvGrpSpPr>
            <p:cNvPr id="14" name="Group 45"/>
            <p:cNvGrpSpPr>
              <a:grpSpLocks/>
            </p:cNvGrpSpPr>
            <p:nvPr/>
          </p:nvGrpSpPr>
          <p:grpSpPr bwMode="auto">
            <a:xfrm>
              <a:off x="1753" y="1289"/>
              <a:ext cx="791" cy="1927"/>
              <a:chOff x="1945" y="1056"/>
              <a:chExt cx="809" cy="2072"/>
            </a:xfrm>
          </p:grpSpPr>
          <p:sp>
            <p:nvSpPr>
              <p:cNvPr id="18" name="Line 116"/>
              <p:cNvSpPr>
                <a:spLocks noChangeAspect="1" noChangeShapeType="1"/>
              </p:cNvSpPr>
              <p:nvPr/>
            </p:nvSpPr>
            <p:spPr bwMode="auto">
              <a:xfrm>
                <a:off x="1945" y="1380"/>
                <a:ext cx="0" cy="1295"/>
              </a:xfrm>
              <a:prstGeom prst="line">
                <a:avLst/>
              </a:prstGeom>
              <a:noFill/>
              <a:ln w="9525">
                <a:solidFill>
                  <a:schemeClr val="tx1"/>
                </a:solidFill>
                <a:round/>
                <a:headEnd/>
                <a:tailEnd/>
              </a:ln>
            </p:spPr>
            <p:txBody>
              <a:bodyPr/>
              <a:lstStyle/>
              <a:p>
                <a:endParaRPr lang="en-US"/>
              </a:p>
            </p:txBody>
          </p:sp>
          <p:sp>
            <p:nvSpPr>
              <p:cNvPr id="19" name="Line 117"/>
              <p:cNvSpPr>
                <a:spLocks noChangeAspect="1" noChangeShapeType="1"/>
              </p:cNvSpPr>
              <p:nvPr/>
            </p:nvSpPr>
            <p:spPr bwMode="auto">
              <a:xfrm>
                <a:off x="1945" y="2675"/>
                <a:ext cx="809" cy="0"/>
              </a:xfrm>
              <a:prstGeom prst="line">
                <a:avLst/>
              </a:prstGeom>
              <a:noFill/>
              <a:ln w="9525">
                <a:solidFill>
                  <a:schemeClr val="tx1"/>
                </a:solidFill>
                <a:round/>
                <a:headEnd/>
                <a:tailEnd/>
              </a:ln>
            </p:spPr>
            <p:txBody>
              <a:bodyPr/>
              <a:lstStyle/>
              <a:p>
                <a:endParaRPr lang="en-US"/>
              </a:p>
            </p:txBody>
          </p:sp>
          <p:sp>
            <p:nvSpPr>
              <p:cNvPr id="20" name="Line 118"/>
              <p:cNvSpPr>
                <a:spLocks noChangeAspect="1" noChangeShapeType="1"/>
              </p:cNvSpPr>
              <p:nvPr/>
            </p:nvSpPr>
            <p:spPr bwMode="auto">
              <a:xfrm flipV="1">
                <a:off x="2754" y="1380"/>
                <a:ext cx="0" cy="1295"/>
              </a:xfrm>
              <a:prstGeom prst="line">
                <a:avLst/>
              </a:prstGeom>
              <a:noFill/>
              <a:ln w="9525">
                <a:solidFill>
                  <a:schemeClr val="tx1"/>
                </a:solidFill>
                <a:round/>
                <a:headEnd/>
                <a:tailEnd/>
              </a:ln>
            </p:spPr>
            <p:txBody>
              <a:bodyPr/>
              <a:lstStyle/>
              <a:p>
                <a:endParaRPr lang="en-US"/>
              </a:p>
            </p:txBody>
          </p:sp>
          <p:sp>
            <p:nvSpPr>
              <p:cNvPr id="21" name="Rectangle 120"/>
              <p:cNvSpPr>
                <a:spLocks noChangeAspect="1" noChangeArrowheads="1"/>
              </p:cNvSpPr>
              <p:nvPr/>
            </p:nvSpPr>
            <p:spPr bwMode="auto">
              <a:xfrm>
                <a:off x="2323" y="1056"/>
                <a:ext cx="53" cy="432"/>
              </a:xfrm>
              <a:prstGeom prst="rect">
                <a:avLst/>
              </a:prstGeom>
              <a:solidFill>
                <a:srgbClr val="969696">
                  <a:alpha val="50195"/>
                </a:srgbClr>
              </a:solidFill>
              <a:ln w="9525" algn="ctr">
                <a:solidFill>
                  <a:schemeClr val="tx1"/>
                </a:solidFill>
                <a:prstDash val="dash"/>
                <a:miter lim="800000"/>
                <a:headEnd/>
                <a:tailEnd/>
              </a:ln>
            </p:spPr>
            <p:txBody>
              <a:bodyPr wrap="none" anchor="ctr"/>
              <a:lstStyle/>
              <a:p>
                <a:endParaRPr lang="en-US"/>
              </a:p>
            </p:txBody>
          </p:sp>
          <p:sp>
            <p:nvSpPr>
              <p:cNvPr id="22" name="Text Box 121"/>
              <p:cNvSpPr txBox="1">
                <a:spLocks noChangeAspect="1" noChangeArrowheads="1"/>
              </p:cNvSpPr>
              <p:nvPr/>
            </p:nvSpPr>
            <p:spPr bwMode="auto">
              <a:xfrm>
                <a:off x="1967" y="2016"/>
                <a:ext cx="735" cy="621"/>
              </a:xfrm>
              <a:prstGeom prst="rect">
                <a:avLst/>
              </a:prstGeom>
              <a:noFill/>
              <a:ln w="9525" algn="ctr">
                <a:noFill/>
                <a:miter lim="800000"/>
                <a:headEnd/>
                <a:tailEnd/>
              </a:ln>
            </p:spPr>
            <p:txBody>
              <a:bodyPr wrap="none">
                <a:spAutoFit/>
              </a:bodyPr>
              <a:lstStyle/>
              <a:p>
                <a:r>
                  <a:rPr lang="en-US"/>
                  <a:t>P = Const</a:t>
                </a:r>
              </a:p>
              <a:p>
                <a:r>
                  <a:rPr lang="en-US"/>
                  <a:t>m = 1 kg</a:t>
                </a:r>
              </a:p>
              <a:p>
                <a:r>
                  <a:rPr lang="en-US"/>
                  <a:t>∆T = 1 ºC</a:t>
                </a:r>
              </a:p>
            </p:txBody>
          </p:sp>
          <p:sp>
            <p:nvSpPr>
              <p:cNvPr id="23" name="Rectangle 33"/>
              <p:cNvSpPr>
                <a:spLocks noChangeArrowheads="1"/>
              </p:cNvSpPr>
              <p:nvPr/>
            </p:nvSpPr>
            <p:spPr bwMode="auto">
              <a:xfrm>
                <a:off x="1965" y="1824"/>
                <a:ext cx="768" cy="144"/>
              </a:xfrm>
              <a:prstGeom prst="rect">
                <a:avLst/>
              </a:prstGeom>
              <a:solidFill>
                <a:srgbClr val="808080"/>
              </a:solidFill>
              <a:ln w="9525" algn="ctr">
                <a:solidFill>
                  <a:schemeClr val="tx1"/>
                </a:solidFill>
                <a:miter lim="800000"/>
                <a:headEnd/>
                <a:tailEnd/>
              </a:ln>
            </p:spPr>
            <p:txBody>
              <a:bodyPr wrap="none" anchor="ctr"/>
              <a:lstStyle/>
              <a:p>
                <a:endParaRPr lang="en-US"/>
              </a:p>
            </p:txBody>
          </p:sp>
          <p:sp>
            <p:nvSpPr>
              <p:cNvPr id="24" name="Rectangle 120"/>
              <p:cNvSpPr>
                <a:spLocks noChangeAspect="1" noChangeArrowheads="1"/>
              </p:cNvSpPr>
              <p:nvPr/>
            </p:nvSpPr>
            <p:spPr bwMode="auto">
              <a:xfrm>
                <a:off x="2344" y="1392"/>
                <a:ext cx="53" cy="432"/>
              </a:xfrm>
              <a:prstGeom prst="rect">
                <a:avLst/>
              </a:prstGeom>
              <a:solidFill>
                <a:srgbClr val="969696"/>
              </a:solidFill>
              <a:ln w="9525" algn="ctr">
                <a:solidFill>
                  <a:schemeClr val="tx1"/>
                </a:solidFill>
                <a:miter lim="800000"/>
                <a:headEnd/>
                <a:tailEnd/>
              </a:ln>
            </p:spPr>
            <p:txBody>
              <a:bodyPr wrap="none" anchor="ctr"/>
              <a:lstStyle/>
              <a:p>
                <a:endParaRPr lang="en-US"/>
              </a:p>
            </p:txBody>
          </p:sp>
          <p:sp>
            <p:nvSpPr>
              <p:cNvPr id="25" name="Rectangle 35"/>
              <p:cNvSpPr>
                <a:spLocks noChangeArrowheads="1"/>
              </p:cNvSpPr>
              <p:nvPr/>
            </p:nvSpPr>
            <p:spPr bwMode="auto">
              <a:xfrm>
                <a:off x="1965" y="1488"/>
                <a:ext cx="768" cy="144"/>
              </a:xfrm>
              <a:prstGeom prst="rect">
                <a:avLst/>
              </a:prstGeom>
              <a:solidFill>
                <a:srgbClr val="808080">
                  <a:alpha val="50195"/>
                </a:srgbClr>
              </a:solidFill>
              <a:ln w="9525" algn="ctr">
                <a:solidFill>
                  <a:schemeClr val="tx1"/>
                </a:solidFill>
                <a:prstDash val="dash"/>
                <a:miter lim="800000"/>
                <a:headEnd/>
                <a:tailEnd/>
              </a:ln>
            </p:spPr>
            <p:txBody>
              <a:bodyPr wrap="none" anchor="ctr"/>
              <a:lstStyle/>
              <a:p>
                <a:endParaRPr lang="en-US"/>
              </a:p>
            </p:txBody>
          </p:sp>
          <p:sp>
            <p:nvSpPr>
              <p:cNvPr id="26" name="AutoShape 37"/>
              <p:cNvSpPr>
                <a:spLocks noChangeArrowheads="1"/>
              </p:cNvSpPr>
              <p:nvPr/>
            </p:nvSpPr>
            <p:spPr bwMode="auto">
              <a:xfrm rot="10800000">
                <a:off x="2311" y="2544"/>
                <a:ext cx="144" cy="336"/>
              </a:xfrm>
              <a:prstGeom prst="curvedRightArrow">
                <a:avLst>
                  <a:gd name="adj1" fmla="val 46667"/>
                  <a:gd name="adj2" fmla="val 93333"/>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27" name="Text Box 38"/>
              <p:cNvSpPr txBox="1">
                <a:spLocks noChangeArrowheads="1"/>
              </p:cNvSpPr>
              <p:nvPr/>
            </p:nvSpPr>
            <p:spPr bwMode="auto">
              <a:xfrm>
                <a:off x="2109" y="2880"/>
                <a:ext cx="568" cy="248"/>
              </a:xfrm>
              <a:prstGeom prst="rect">
                <a:avLst/>
              </a:prstGeom>
              <a:noFill/>
              <a:ln w="9525" algn="ctr">
                <a:noFill/>
                <a:miter lim="800000"/>
                <a:headEnd/>
                <a:tailEnd/>
              </a:ln>
            </p:spPr>
            <p:txBody>
              <a:bodyPr wrap="none">
                <a:spAutoFit/>
              </a:bodyPr>
              <a:lstStyle/>
              <a:p>
                <a:r>
                  <a:rPr lang="en-US"/>
                  <a:t>5.19 kJ</a:t>
                </a:r>
              </a:p>
            </p:txBody>
          </p:sp>
        </p:grpSp>
        <p:sp>
          <p:nvSpPr>
            <p:cNvPr id="15" name="Text Box 41"/>
            <p:cNvSpPr txBox="1">
              <a:spLocks noChangeArrowheads="1"/>
            </p:cNvSpPr>
            <p:nvPr/>
          </p:nvSpPr>
          <p:spPr bwMode="auto">
            <a:xfrm>
              <a:off x="1104" y="1689"/>
              <a:ext cx="568" cy="231"/>
            </a:xfrm>
            <a:prstGeom prst="rect">
              <a:avLst/>
            </a:prstGeom>
            <a:noFill/>
            <a:ln w="9525" algn="ctr">
              <a:noFill/>
              <a:miter lim="800000"/>
              <a:headEnd/>
              <a:tailEnd/>
            </a:ln>
          </p:spPr>
          <p:txBody>
            <a:bodyPr wrap="none">
              <a:spAutoFit/>
            </a:bodyPr>
            <a:lstStyle/>
            <a:p>
              <a:r>
                <a:rPr lang="en-US">
                  <a:solidFill>
                    <a:srgbClr val="590D0F"/>
                  </a:solidFill>
                </a:rPr>
                <a:t>He Gas</a:t>
              </a:r>
            </a:p>
          </p:txBody>
        </p:sp>
        <p:sp>
          <p:nvSpPr>
            <p:cNvPr id="16" name="Line 42"/>
            <p:cNvSpPr>
              <a:spLocks noChangeShapeType="1"/>
            </p:cNvSpPr>
            <p:nvPr/>
          </p:nvSpPr>
          <p:spPr bwMode="auto">
            <a:xfrm flipH="1">
              <a:off x="1056" y="1881"/>
              <a:ext cx="477" cy="423"/>
            </a:xfrm>
            <a:prstGeom prst="line">
              <a:avLst/>
            </a:prstGeom>
            <a:noFill/>
            <a:ln w="9525">
              <a:solidFill>
                <a:schemeClr val="tx1"/>
              </a:solidFill>
              <a:round/>
              <a:headEnd/>
              <a:tailEnd type="triangle" w="med" len="med"/>
            </a:ln>
          </p:spPr>
          <p:txBody>
            <a:bodyPr/>
            <a:lstStyle/>
            <a:p>
              <a:endParaRPr lang="en-US"/>
            </a:p>
          </p:txBody>
        </p:sp>
        <p:sp>
          <p:nvSpPr>
            <p:cNvPr id="17" name="Line 43"/>
            <p:cNvSpPr>
              <a:spLocks noChangeShapeType="1"/>
            </p:cNvSpPr>
            <p:nvPr/>
          </p:nvSpPr>
          <p:spPr bwMode="auto">
            <a:xfrm>
              <a:off x="1533" y="1881"/>
              <a:ext cx="531" cy="375"/>
            </a:xfrm>
            <a:prstGeom prst="line">
              <a:avLst/>
            </a:prstGeom>
            <a:noFill/>
            <a:ln w="9525">
              <a:solidFill>
                <a:schemeClr val="tx1"/>
              </a:solidFill>
              <a:round/>
              <a:headEnd/>
              <a:tailEnd type="triangle" w="med" len="med"/>
            </a:ln>
          </p:spPr>
          <p:txBody>
            <a:bodyPr/>
            <a:lstStyle/>
            <a:p>
              <a:endParaRPr lang="en-US"/>
            </a:p>
          </p:txBody>
        </p:sp>
      </p:grpSp>
      <p:sp>
        <p:nvSpPr>
          <p:cNvPr id="31" name="Text Box 44"/>
          <p:cNvSpPr txBox="1">
            <a:spLocks noChangeArrowheads="1"/>
          </p:cNvSpPr>
          <p:nvPr/>
        </p:nvSpPr>
        <p:spPr bwMode="auto">
          <a:xfrm>
            <a:off x="4724400" y="3810000"/>
            <a:ext cx="4343400" cy="1711366"/>
          </a:xfrm>
          <a:prstGeom prst="rect">
            <a:avLst/>
          </a:prstGeom>
          <a:noFill/>
          <a:ln w="9525" algn="ctr">
            <a:noFill/>
            <a:miter lim="800000"/>
            <a:headEnd/>
            <a:tailEnd/>
          </a:ln>
        </p:spPr>
        <p:txBody>
          <a:bodyPr wrap="square">
            <a:spAutoFit/>
          </a:bodyPr>
          <a:lstStyle/>
          <a:p>
            <a:pPr>
              <a:lnSpc>
                <a:spcPct val="150000"/>
              </a:lnSpc>
            </a:pPr>
            <a:r>
              <a:rPr lang="en-US" dirty="0">
                <a:solidFill>
                  <a:srgbClr val="590D0F"/>
                </a:solidFill>
              </a:rPr>
              <a:t>C</a:t>
            </a:r>
            <a:r>
              <a:rPr lang="en-US" baseline="-25000" dirty="0">
                <a:solidFill>
                  <a:srgbClr val="590D0F"/>
                </a:solidFill>
              </a:rPr>
              <a:t>P </a:t>
            </a:r>
            <a:r>
              <a:rPr lang="en-US" dirty="0">
                <a:solidFill>
                  <a:srgbClr val="590D0F"/>
                </a:solidFill>
              </a:rPr>
              <a:t> is always greater than C</a:t>
            </a:r>
            <a:r>
              <a:rPr lang="en-US" baseline="-25000" dirty="0">
                <a:solidFill>
                  <a:srgbClr val="590D0F"/>
                </a:solidFill>
              </a:rPr>
              <a:t>V</a:t>
            </a:r>
            <a:r>
              <a:rPr lang="en-US" dirty="0"/>
              <a:t>; as the System is allowed to expand in case of Const. Pr.  and the Energy for this expansion Work is also need to be supplied.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3"/>
          <p:cNvSpPr txBox="1">
            <a:spLocks noChangeArrowheads="1"/>
          </p:cNvSpPr>
          <p:nvPr/>
        </p:nvSpPr>
        <p:spPr bwMode="auto">
          <a:xfrm>
            <a:off x="517525" y="1223963"/>
            <a:ext cx="7791364" cy="646331"/>
          </a:xfrm>
          <a:prstGeom prst="rect">
            <a:avLst/>
          </a:prstGeom>
          <a:noFill/>
          <a:ln w="9525">
            <a:noFill/>
            <a:miter lim="800000"/>
            <a:headEnd/>
            <a:tailEnd/>
          </a:ln>
        </p:spPr>
        <p:txBody>
          <a:bodyPr wrap="none">
            <a:spAutoFit/>
          </a:bodyPr>
          <a:lstStyle/>
          <a:p>
            <a:r>
              <a:rPr lang="en-US" dirty="0"/>
              <a:t>To relate heat and temperature change in solids and liquids, </a:t>
            </a:r>
            <a:r>
              <a:rPr lang="en-US" dirty="0" smtClean="0"/>
              <a:t>following equation is </a:t>
            </a:r>
            <a:endParaRPr lang="en-US" dirty="0"/>
          </a:p>
          <a:p>
            <a:r>
              <a:rPr lang="en-US" dirty="0" smtClean="0"/>
              <a:t>used:</a:t>
            </a:r>
            <a:endParaRPr lang="en-US" dirty="0"/>
          </a:p>
        </p:txBody>
      </p:sp>
      <p:graphicFrame>
        <p:nvGraphicFramePr>
          <p:cNvPr id="14338" name="Object 4"/>
          <p:cNvGraphicFramePr>
            <a:graphicFrameLocks noChangeAspect="1"/>
          </p:cNvGraphicFramePr>
          <p:nvPr/>
        </p:nvGraphicFramePr>
        <p:xfrm>
          <a:off x="2911475" y="1873250"/>
          <a:ext cx="1828800" cy="542925"/>
        </p:xfrm>
        <a:graphic>
          <a:graphicData uri="http://schemas.openxmlformats.org/presentationml/2006/ole">
            <p:oleObj spid="_x0000_s28674" name="Equation" r:id="rId3" imgW="685800" imgH="203040" progId="Equation.3">
              <p:embed/>
            </p:oleObj>
          </a:graphicData>
        </a:graphic>
      </p:graphicFrame>
      <p:sp>
        <p:nvSpPr>
          <p:cNvPr id="14341" name="Text Box 5"/>
          <p:cNvSpPr txBox="1">
            <a:spLocks noChangeArrowheads="1"/>
          </p:cNvSpPr>
          <p:nvPr/>
        </p:nvSpPr>
        <p:spPr bwMode="auto">
          <a:xfrm>
            <a:off x="5121275" y="2863850"/>
            <a:ext cx="1454150" cy="641350"/>
          </a:xfrm>
          <a:prstGeom prst="rect">
            <a:avLst/>
          </a:prstGeom>
          <a:noFill/>
          <a:ln w="9525">
            <a:noFill/>
            <a:miter lim="800000"/>
            <a:headEnd/>
            <a:tailEnd/>
          </a:ln>
        </p:spPr>
        <p:txBody>
          <a:bodyPr wrap="none">
            <a:spAutoFit/>
          </a:bodyPr>
          <a:lstStyle/>
          <a:p>
            <a:r>
              <a:rPr lang="en-US"/>
              <a:t>specific heat</a:t>
            </a:r>
          </a:p>
          <a:p>
            <a:r>
              <a:rPr lang="en-US"/>
              <a:t>capacity</a:t>
            </a:r>
          </a:p>
        </p:txBody>
      </p:sp>
      <p:sp>
        <p:nvSpPr>
          <p:cNvPr id="14342" name="Freeform 6"/>
          <p:cNvSpPr>
            <a:spLocks/>
          </p:cNvSpPr>
          <p:nvPr/>
        </p:nvSpPr>
        <p:spPr bwMode="auto">
          <a:xfrm>
            <a:off x="3873500" y="2330450"/>
            <a:ext cx="1079500" cy="838200"/>
          </a:xfrm>
          <a:custGeom>
            <a:avLst/>
            <a:gdLst>
              <a:gd name="T0" fmla="*/ 680 w 680"/>
              <a:gd name="T1" fmla="*/ 528 h 528"/>
              <a:gd name="T2" fmla="*/ 104 w 680"/>
              <a:gd name="T3" fmla="*/ 336 h 528"/>
              <a:gd name="T4" fmla="*/ 56 w 680"/>
              <a:gd name="T5" fmla="*/ 0 h 528"/>
              <a:gd name="T6" fmla="*/ 0 60000 65536"/>
              <a:gd name="T7" fmla="*/ 0 60000 65536"/>
              <a:gd name="T8" fmla="*/ 0 60000 65536"/>
              <a:gd name="T9" fmla="*/ 0 w 680"/>
              <a:gd name="T10" fmla="*/ 0 h 528"/>
              <a:gd name="T11" fmla="*/ 680 w 680"/>
              <a:gd name="T12" fmla="*/ 528 h 528"/>
            </a:gdLst>
            <a:ahLst/>
            <a:cxnLst>
              <a:cxn ang="T6">
                <a:pos x="T0" y="T1"/>
              </a:cxn>
              <a:cxn ang="T7">
                <a:pos x="T2" y="T3"/>
              </a:cxn>
              <a:cxn ang="T8">
                <a:pos x="T4" y="T5"/>
              </a:cxn>
            </a:cxnLst>
            <a:rect l="T9" t="T10" r="T11" b="T12"/>
            <a:pathLst>
              <a:path w="680" h="528">
                <a:moveTo>
                  <a:pt x="680" y="528"/>
                </a:moveTo>
                <a:cubicBezTo>
                  <a:pt x="444" y="476"/>
                  <a:pt x="208" y="424"/>
                  <a:pt x="104" y="336"/>
                </a:cubicBezTo>
                <a:cubicBezTo>
                  <a:pt x="0" y="248"/>
                  <a:pt x="28" y="124"/>
                  <a:pt x="56" y="0"/>
                </a:cubicBezTo>
              </a:path>
            </a:pathLst>
          </a:custGeom>
          <a:noFill/>
          <a:ln w="9525">
            <a:solidFill>
              <a:srgbClr val="FF0000"/>
            </a:solidFill>
            <a:round/>
            <a:headEnd/>
            <a:tailEnd type="stealth" w="med" len="med"/>
          </a:ln>
        </p:spPr>
        <p:txBody>
          <a:bodyPr/>
          <a:lstStyle/>
          <a:p>
            <a:endParaRPr lang="en-US"/>
          </a:p>
        </p:txBody>
      </p:sp>
      <p:sp>
        <p:nvSpPr>
          <p:cNvPr id="299015" name="Text Box 7"/>
          <p:cNvSpPr txBox="1">
            <a:spLocks noChangeArrowheads="1"/>
          </p:cNvSpPr>
          <p:nvPr/>
        </p:nvSpPr>
        <p:spPr bwMode="auto">
          <a:xfrm>
            <a:off x="762000" y="3770313"/>
            <a:ext cx="7620000" cy="646331"/>
          </a:xfrm>
          <a:prstGeom prst="rect">
            <a:avLst/>
          </a:prstGeom>
          <a:noFill/>
          <a:ln w="9525">
            <a:noFill/>
            <a:miter lim="800000"/>
            <a:headEnd/>
            <a:tailEnd/>
          </a:ln>
        </p:spPr>
        <p:txBody>
          <a:bodyPr wrap="square">
            <a:spAutoFit/>
          </a:bodyPr>
          <a:lstStyle/>
          <a:p>
            <a:r>
              <a:rPr lang="en-US" dirty="0"/>
              <a:t>The amount of a gas is conveniently expressed in moles, </a:t>
            </a:r>
            <a:r>
              <a:rPr lang="en-US" dirty="0" smtClean="0"/>
              <a:t>so following </a:t>
            </a:r>
            <a:r>
              <a:rPr lang="en-US" dirty="0"/>
              <a:t>analogous </a:t>
            </a:r>
            <a:r>
              <a:rPr lang="en-US" dirty="0" smtClean="0"/>
              <a:t>equation is used:</a:t>
            </a:r>
            <a:endParaRPr lang="en-US" dirty="0"/>
          </a:p>
        </p:txBody>
      </p:sp>
      <p:graphicFrame>
        <p:nvGraphicFramePr>
          <p:cNvPr id="299016" name="Object 8"/>
          <p:cNvGraphicFramePr>
            <a:graphicFrameLocks noChangeAspect="1"/>
          </p:cNvGraphicFramePr>
          <p:nvPr/>
        </p:nvGraphicFramePr>
        <p:xfrm>
          <a:off x="3276600" y="4724400"/>
          <a:ext cx="1828800" cy="542925"/>
        </p:xfrm>
        <a:graphic>
          <a:graphicData uri="http://schemas.openxmlformats.org/presentationml/2006/ole">
            <p:oleObj spid="_x0000_s28675" name="Equation" r:id="rId4" imgW="685800" imgH="203040" progId="Equation.3">
              <p:embed/>
            </p:oleObj>
          </a:graphicData>
        </a:graphic>
      </p:graphicFrame>
      <p:sp>
        <p:nvSpPr>
          <p:cNvPr id="299017" name="Text Box 9"/>
          <p:cNvSpPr txBox="1">
            <a:spLocks noChangeArrowheads="1"/>
          </p:cNvSpPr>
          <p:nvPr/>
        </p:nvSpPr>
        <p:spPr bwMode="auto">
          <a:xfrm>
            <a:off x="6003925" y="5675313"/>
            <a:ext cx="1581150" cy="641350"/>
          </a:xfrm>
          <a:prstGeom prst="rect">
            <a:avLst/>
          </a:prstGeom>
          <a:noFill/>
          <a:ln w="9525">
            <a:noFill/>
            <a:miter lim="800000"/>
            <a:headEnd/>
            <a:tailEnd/>
          </a:ln>
        </p:spPr>
        <p:txBody>
          <a:bodyPr wrap="none">
            <a:spAutoFit/>
          </a:bodyPr>
          <a:lstStyle/>
          <a:p>
            <a:r>
              <a:rPr lang="en-US"/>
              <a:t>molar specific</a:t>
            </a:r>
          </a:p>
          <a:p>
            <a:r>
              <a:rPr lang="en-US"/>
              <a:t>heat capacity</a:t>
            </a:r>
          </a:p>
        </p:txBody>
      </p:sp>
      <p:sp>
        <p:nvSpPr>
          <p:cNvPr id="299018" name="Freeform 10"/>
          <p:cNvSpPr>
            <a:spLocks/>
          </p:cNvSpPr>
          <p:nvPr/>
        </p:nvSpPr>
        <p:spPr bwMode="auto">
          <a:xfrm>
            <a:off x="3975100" y="5181600"/>
            <a:ext cx="1892300" cy="838200"/>
          </a:xfrm>
          <a:custGeom>
            <a:avLst/>
            <a:gdLst>
              <a:gd name="T0" fmla="*/ 1192 w 1192"/>
              <a:gd name="T1" fmla="*/ 528 h 528"/>
              <a:gd name="T2" fmla="*/ 184 w 1192"/>
              <a:gd name="T3" fmla="*/ 384 h 528"/>
              <a:gd name="T4" fmla="*/ 88 w 1192"/>
              <a:gd name="T5" fmla="*/ 0 h 528"/>
              <a:gd name="T6" fmla="*/ 0 60000 65536"/>
              <a:gd name="T7" fmla="*/ 0 60000 65536"/>
              <a:gd name="T8" fmla="*/ 0 60000 65536"/>
              <a:gd name="T9" fmla="*/ 0 w 1192"/>
              <a:gd name="T10" fmla="*/ 0 h 528"/>
              <a:gd name="T11" fmla="*/ 1192 w 1192"/>
              <a:gd name="T12" fmla="*/ 528 h 528"/>
            </a:gdLst>
            <a:ahLst/>
            <a:cxnLst>
              <a:cxn ang="T6">
                <a:pos x="T0" y="T1"/>
              </a:cxn>
              <a:cxn ang="T7">
                <a:pos x="T2" y="T3"/>
              </a:cxn>
              <a:cxn ang="T8">
                <a:pos x="T4" y="T5"/>
              </a:cxn>
            </a:cxnLst>
            <a:rect l="T9" t="T10" r="T11" b="T12"/>
            <a:pathLst>
              <a:path w="1192" h="528">
                <a:moveTo>
                  <a:pt x="1192" y="528"/>
                </a:moveTo>
                <a:cubicBezTo>
                  <a:pt x="780" y="500"/>
                  <a:pt x="368" y="472"/>
                  <a:pt x="184" y="384"/>
                </a:cubicBezTo>
                <a:cubicBezTo>
                  <a:pt x="0" y="296"/>
                  <a:pt x="44" y="148"/>
                  <a:pt x="88" y="0"/>
                </a:cubicBezTo>
              </a:path>
            </a:pathLst>
          </a:custGeom>
          <a:noFill/>
          <a:ln w="9525">
            <a:solidFill>
              <a:srgbClr val="008000"/>
            </a:solidFill>
            <a:round/>
            <a:headEnd/>
            <a:tailEnd type="stealth" w="med" len="med"/>
          </a:ln>
        </p:spPr>
        <p:txBody>
          <a:bodyPr/>
          <a:lstStyle/>
          <a:p>
            <a:endParaRPr lang="en-US"/>
          </a:p>
        </p:txBody>
      </p:sp>
      <p:sp>
        <p:nvSpPr>
          <p:cNvPr id="14346" name="Rectangle 11"/>
          <p:cNvSpPr>
            <a:spLocks noGrp="1" noChangeArrowheads="1"/>
          </p:cNvSpPr>
          <p:nvPr>
            <p:ph type="title"/>
          </p:nvPr>
        </p:nvSpPr>
        <p:spPr>
          <a:xfrm>
            <a:off x="549275" y="274638"/>
            <a:ext cx="8229600" cy="715962"/>
          </a:xfrm>
        </p:spPr>
        <p:txBody>
          <a:bodyPr>
            <a:normAutofit fontScale="90000"/>
          </a:bodyPr>
          <a:lstStyle/>
          <a:p>
            <a:pPr eaLnBrk="1" hangingPunct="1"/>
            <a:r>
              <a:rPr lang="en-US" dirty="0" smtClean="0"/>
              <a:t>Specific Heat Capacities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9015"/>
                                        </p:tgtEl>
                                        <p:attrNameLst>
                                          <p:attrName>style.visibility</p:attrName>
                                        </p:attrNameLst>
                                      </p:cBhvr>
                                      <p:to>
                                        <p:strVal val="visible"/>
                                      </p:to>
                                    </p:set>
                                    <p:animEffect transition="in" filter="dissolve">
                                      <p:cBhvr>
                                        <p:cTn id="7" dur="500"/>
                                        <p:tgtEl>
                                          <p:spTgt spid="2990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9016"/>
                                        </p:tgtEl>
                                        <p:attrNameLst>
                                          <p:attrName>style.visibility</p:attrName>
                                        </p:attrNameLst>
                                      </p:cBhvr>
                                      <p:to>
                                        <p:strVal val="visible"/>
                                      </p:to>
                                    </p:set>
                                    <p:animEffect transition="in" filter="dissolve">
                                      <p:cBhvr>
                                        <p:cTn id="12" dur="500"/>
                                        <p:tgtEl>
                                          <p:spTgt spid="2990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9017"/>
                                        </p:tgtEl>
                                        <p:attrNameLst>
                                          <p:attrName>style.visibility</p:attrName>
                                        </p:attrNameLst>
                                      </p:cBhvr>
                                      <p:to>
                                        <p:strVal val="visible"/>
                                      </p:to>
                                    </p:set>
                                    <p:animEffect transition="in" filter="dissolve">
                                      <p:cBhvr>
                                        <p:cTn id="17" dur="500"/>
                                        <p:tgtEl>
                                          <p:spTgt spid="299017"/>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99018"/>
                                        </p:tgtEl>
                                        <p:attrNameLst>
                                          <p:attrName>style.visibility</p:attrName>
                                        </p:attrNameLst>
                                      </p:cBhvr>
                                      <p:to>
                                        <p:strVal val="visible"/>
                                      </p:to>
                                    </p:set>
                                    <p:animEffect transition="in" filter="wipe(down)">
                                      <p:cBhvr>
                                        <p:cTn id="20" dur="500"/>
                                        <p:tgtEl>
                                          <p:spTgt spid="299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5" grpId="0"/>
      <p:bldP spid="299017" grpId="0"/>
      <p:bldP spid="29901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71" name="Text Box 3"/>
          <p:cNvSpPr txBox="1">
            <a:spLocks noChangeArrowheads="1"/>
          </p:cNvSpPr>
          <p:nvPr/>
        </p:nvSpPr>
        <p:spPr bwMode="auto">
          <a:xfrm>
            <a:off x="365125" y="1143000"/>
            <a:ext cx="7689850" cy="915988"/>
          </a:xfrm>
          <a:prstGeom prst="rect">
            <a:avLst/>
          </a:prstGeom>
          <a:noFill/>
          <a:ln w="9525">
            <a:noFill/>
            <a:miter lim="800000"/>
            <a:headEnd/>
            <a:tailEnd/>
          </a:ln>
        </p:spPr>
        <p:txBody>
          <a:bodyPr wrap="none">
            <a:spAutoFit/>
          </a:bodyPr>
          <a:lstStyle/>
          <a:p>
            <a:r>
              <a:rPr lang="en-US"/>
              <a:t>For gases it is necessary to distinguish between the molar specific heat</a:t>
            </a:r>
          </a:p>
          <a:p>
            <a:r>
              <a:rPr lang="en-US"/>
              <a:t>capacities which apply to the conditions of constant pressure and constant</a:t>
            </a:r>
          </a:p>
          <a:p>
            <a:r>
              <a:rPr lang="en-US"/>
              <a:t>volume:</a:t>
            </a:r>
          </a:p>
        </p:txBody>
      </p:sp>
      <p:graphicFrame>
        <p:nvGraphicFramePr>
          <p:cNvPr id="15362" name="Object 4"/>
          <p:cNvGraphicFramePr>
            <a:graphicFrameLocks noChangeAspect="1"/>
          </p:cNvGraphicFramePr>
          <p:nvPr/>
        </p:nvGraphicFramePr>
        <p:xfrm>
          <a:off x="1447800" y="1792288"/>
          <a:ext cx="957263" cy="493712"/>
        </p:xfrm>
        <a:graphic>
          <a:graphicData uri="http://schemas.openxmlformats.org/presentationml/2006/ole">
            <p:oleObj spid="_x0000_s29698" name="Equation" r:id="rId3" imgW="444240" imgH="228600" progId="Equation.3">
              <p:embed/>
            </p:oleObj>
          </a:graphicData>
        </a:graphic>
      </p:graphicFrame>
      <p:graphicFrame>
        <p:nvGraphicFramePr>
          <p:cNvPr id="300037" name="Object 5"/>
          <p:cNvGraphicFramePr>
            <a:graphicFrameLocks noChangeAspect="1"/>
          </p:cNvGraphicFramePr>
          <p:nvPr/>
        </p:nvGraphicFramePr>
        <p:xfrm>
          <a:off x="685800" y="2895600"/>
          <a:ext cx="2878138" cy="488950"/>
        </p:xfrm>
        <a:graphic>
          <a:graphicData uri="http://schemas.openxmlformats.org/presentationml/2006/ole">
            <p:oleObj spid="_x0000_s29699" name="Equation" r:id="rId4" imgW="1422360" imgH="241200" progId="Equation.3">
              <p:embed/>
            </p:oleObj>
          </a:graphicData>
        </a:graphic>
      </p:graphicFrame>
      <p:sp>
        <p:nvSpPr>
          <p:cNvPr id="300041" name="Text Box 9"/>
          <p:cNvSpPr txBox="1">
            <a:spLocks noChangeArrowheads="1"/>
          </p:cNvSpPr>
          <p:nvPr/>
        </p:nvSpPr>
        <p:spPr bwMode="auto">
          <a:xfrm>
            <a:off x="1970088" y="4953000"/>
            <a:ext cx="1944687" cy="825500"/>
          </a:xfrm>
          <a:prstGeom prst="rect">
            <a:avLst/>
          </a:prstGeom>
          <a:noFill/>
          <a:ln w="9525">
            <a:noFill/>
            <a:miter lim="800000"/>
            <a:headEnd/>
            <a:tailEnd/>
          </a:ln>
        </p:spPr>
        <p:txBody>
          <a:bodyPr wrap="none">
            <a:spAutoFit/>
          </a:bodyPr>
          <a:lstStyle/>
          <a:p>
            <a:r>
              <a:rPr lang="en-US" sz="1600" b="1" i="1"/>
              <a:t>constant pressure</a:t>
            </a:r>
          </a:p>
          <a:p>
            <a:r>
              <a:rPr lang="en-US" sz="1600" b="1" i="1"/>
              <a:t>for a monatomic</a:t>
            </a:r>
          </a:p>
          <a:p>
            <a:r>
              <a:rPr lang="en-US" sz="1600" b="1" i="1"/>
              <a:t>ideal gas</a:t>
            </a:r>
          </a:p>
        </p:txBody>
      </p:sp>
      <p:graphicFrame>
        <p:nvGraphicFramePr>
          <p:cNvPr id="300042" name="Object 10"/>
          <p:cNvGraphicFramePr>
            <a:graphicFrameLocks noChangeAspect="1"/>
          </p:cNvGraphicFramePr>
          <p:nvPr/>
        </p:nvGraphicFramePr>
        <p:xfrm>
          <a:off x="4572000" y="5410200"/>
          <a:ext cx="1230313" cy="493713"/>
        </p:xfrm>
        <a:graphic>
          <a:graphicData uri="http://schemas.openxmlformats.org/presentationml/2006/ole">
            <p:oleObj spid="_x0000_s29700" name="Equation" r:id="rId5" imgW="571320" imgH="228600" progId="Equation.3">
              <p:embed/>
            </p:oleObj>
          </a:graphicData>
        </a:graphic>
      </p:graphicFrame>
      <p:sp>
        <p:nvSpPr>
          <p:cNvPr id="15373" name="Rectangle 11"/>
          <p:cNvSpPr>
            <a:spLocks noGrp="1" noChangeArrowheads="1"/>
          </p:cNvSpPr>
          <p:nvPr>
            <p:ph type="title" idx="4294967295"/>
          </p:nvPr>
        </p:nvSpPr>
        <p:spPr>
          <a:xfrm>
            <a:off x="457200" y="274638"/>
            <a:ext cx="8229600" cy="639762"/>
          </a:xfrm>
        </p:spPr>
        <p:txBody>
          <a:bodyPr>
            <a:normAutofit fontScale="90000"/>
          </a:bodyPr>
          <a:lstStyle/>
          <a:p>
            <a:pPr eaLnBrk="1" hangingPunct="1"/>
            <a:r>
              <a:rPr lang="en-US" dirty="0" smtClean="0"/>
              <a:t>Specific Heat Capacities – Constant P</a:t>
            </a:r>
          </a:p>
        </p:txBody>
      </p:sp>
      <p:graphicFrame>
        <p:nvGraphicFramePr>
          <p:cNvPr id="300046" name="Object 14"/>
          <p:cNvGraphicFramePr>
            <a:graphicFrameLocks noChangeAspect="1"/>
          </p:cNvGraphicFramePr>
          <p:nvPr/>
        </p:nvGraphicFramePr>
        <p:xfrm>
          <a:off x="3581400" y="2863850"/>
          <a:ext cx="3417888" cy="488950"/>
        </p:xfrm>
        <a:graphic>
          <a:graphicData uri="http://schemas.openxmlformats.org/presentationml/2006/ole">
            <p:oleObj spid="_x0000_s29701" name="Equation" r:id="rId6" imgW="1688760" imgH="241200" progId="Equation.3">
              <p:embed/>
            </p:oleObj>
          </a:graphicData>
        </a:graphic>
      </p:graphicFrame>
      <p:graphicFrame>
        <p:nvGraphicFramePr>
          <p:cNvPr id="300047" name="Object 15"/>
          <p:cNvGraphicFramePr>
            <a:graphicFrameLocks noChangeAspect="1"/>
          </p:cNvGraphicFramePr>
          <p:nvPr/>
        </p:nvGraphicFramePr>
        <p:xfrm>
          <a:off x="7086600" y="2819400"/>
          <a:ext cx="1258888" cy="463550"/>
        </p:xfrm>
        <a:graphic>
          <a:graphicData uri="http://schemas.openxmlformats.org/presentationml/2006/ole">
            <p:oleObj spid="_x0000_s29702" name="Equation" r:id="rId7" imgW="622080" imgH="228600" progId="Equation.3">
              <p:embed/>
            </p:oleObj>
          </a:graphicData>
        </a:graphic>
      </p:graphicFrame>
      <p:grpSp>
        <p:nvGrpSpPr>
          <p:cNvPr id="2" name="Group 17"/>
          <p:cNvGrpSpPr>
            <a:grpSpLocks/>
          </p:cNvGrpSpPr>
          <p:nvPr/>
        </p:nvGrpSpPr>
        <p:grpSpPr bwMode="auto">
          <a:xfrm>
            <a:off x="685800" y="3276600"/>
            <a:ext cx="2743200" cy="898525"/>
            <a:chOff x="432" y="2064"/>
            <a:chExt cx="1728" cy="566"/>
          </a:xfrm>
        </p:grpSpPr>
        <p:sp>
          <p:nvSpPr>
            <p:cNvPr id="15379" name="Text Box 6"/>
            <p:cNvSpPr txBox="1">
              <a:spLocks noChangeArrowheads="1"/>
            </p:cNvSpPr>
            <p:nvPr/>
          </p:nvSpPr>
          <p:spPr bwMode="auto">
            <a:xfrm>
              <a:off x="1008" y="2304"/>
              <a:ext cx="935" cy="326"/>
            </a:xfrm>
            <a:prstGeom prst="rect">
              <a:avLst/>
            </a:prstGeom>
            <a:noFill/>
            <a:ln w="9525">
              <a:noFill/>
              <a:miter lim="800000"/>
              <a:headEnd/>
              <a:tailEnd/>
            </a:ln>
          </p:spPr>
          <p:txBody>
            <a:bodyPr wrap="none">
              <a:spAutoFit/>
            </a:bodyPr>
            <a:lstStyle/>
            <a:p>
              <a:r>
                <a:rPr lang="en-US" sz="1400"/>
                <a:t>first law of</a:t>
              </a:r>
            </a:p>
            <a:p>
              <a:r>
                <a:rPr lang="en-US" sz="1400"/>
                <a:t>thermodynamics</a:t>
              </a:r>
            </a:p>
          </p:txBody>
        </p:sp>
        <p:sp>
          <p:nvSpPr>
            <p:cNvPr id="15380" name="AutoShape 16"/>
            <p:cNvSpPr>
              <a:spLocks/>
            </p:cNvSpPr>
            <p:nvPr/>
          </p:nvSpPr>
          <p:spPr bwMode="auto">
            <a:xfrm rot="-5400000">
              <a:off x="1200" y="1296"/>
              <a:ext cx="192" cy="1728"/>
            </a:xfrm>
            <a:prstGeom prst="leftBrace">
              <a:avLst>
                <a:gd name="adj1" fmla="val 75000"/>
                <a:gd name="adj2" fmla="val 50000"/>
              </a:avLst>
            </a:prstGeom>
            <a:noFill/>
            <a:ln w="28575">
              <a:solidFill>
                <a:srgbClr val="009900"/>
              </a:solidFill>
              <a:round/>
              <a:headEnd/>
              <a:tailEnd/>
            </a:ln>
          </p:spPr>
          <p:txBody>
            <a:bodyPr wrap="none" anchor="ctr"/>
            <a:lstStyle/>
            <a:p>
              <a:endParaRPr lang="en-US"/>
            </a:p>
          </p:txBody>
        </p:sp>
      </p:grpSp>
      <p:grpSp>
        <p:nvGrpSpPr>
          <p:cNvPr id="3" name="Group 19"/>
          <p:cNvGrpSpPr>
            <a:grpSpLocks/>
          </p:cNvGrpSpPr>
          <p:nvPr/>
        </p:nvGrpSpPr>
        <p:grpSpPr bwMode="auto">
          <a:xfrm>
            <a:off x="3660775" y="2133600"/>
            <a:ext cx="1976438" cy="762000"/>
            <a:chOff x="2306" y="1344"/>
            <a:chExt cx="1245" cy="480"/>
          </a:xfrm>
        </p:grpSpPr>
        <p:graphicFrame>
          <p:nvGraphicFramePr>
            <p:cNvPr id="15370" name="Object 7"/>
            <p:cNvGraphicFramePr>
              <a:graphicFrameLocks noChangeAspect="1"/>
            </p:cNvGraphicFramePr>
            <p:nvPr/>
          </p:nvGraphicFramePr>
          <p:xfrm>
            <a:off x="2306" y="1344"/>
            <a:ext cx="1245" cy="320"/>
          </p:xfrm>
          <a:graphic>
            <a:graphicData uri="http://schemas.openxmlformats.org/presentationml/2006/ole">
              <p:oleObj spid="_x0000_s29706" name="Equation" r:id="rId8" imgW="888840" imgH="228600" progId="Equation.3">
                <p:embed/>
              </p:oleObj>
            </a:graphicData>
          </a:graphic>
        </p:graphicFrame>
        <p:sp>
          <p:nvSpPr>
            <p:cNvPr id="15378" name="AutoShape 18"/>
            <p:cNvSpPr>
              <a:spLocks/>
            </p:cNvSpPr>
            <p:nvPr/>
          </p:nvSpPr>
          <p:spPr bwMode="auto">
            <a:xfrm rot="5400000">
              <a:off x="2856" y="1272"/>
              <a:ext cx="144" cy="960"/>
            </a:xfrm>
            <a:prstGeom prst="leftBrace">
              <a:avLst>
                <a:gd name="adj1" fmla="val 55556"/>
                <a:gd name="adj2" fmla="val 50000"/>
              </a:avLst>
            </a:prstGeom>
            <a:noFill/>
            <a:ln w="28575">
              <a:solidFill>
                <a:srgbClr val="0000FF"/>
              </a:solidFill>
              <a:round/>
              <a:headEnd/>
              <a:tailEnd/>
            </a:ln>
          </p:spPr>
          <p:txBody>
            <a:bodyPr wrap="none" anchor="ctr"/>
            <a:lstStyle/>
            <a:p>
              <a:endParaRPr lang="en-US"/>
            </a:p>
          </p:txBody>
        </p:sp>
      </p:grpSp>
      <p:grpSp>
        <p:nvGrpSpPr>
          <p:cNvPr id="4" name="Group 21"/>
          <p:cNvGrpSpPr>
            <a:grpSpLocks/>
          </p:cNvGrpSpPr>
          <p:nvPr/>
        </p:nvGrpSpPr>
        <p:grpSpPr bwMode="auto">
          <a:xfrm>
            <a:off x="5638800" y="3241675"/>
            <a:ext cx="1371600" cy="1177925"/>
            <a:chOff x="3552" y="2016"/>
            <a:chExt cx="864" cy="742"/>
          </a:xfrm>
        </p:grpSpPr>
        <p:graphicFrame>
          <p:nvGraphicFramePr>
            <p:cNvPr id="15369" name="Object 8"/>
            <p:cNvGraphicFramePr>
              <a:graphicFrameLocks noChangeAspect="1"/>
            </p:cNvGraphicFramePr>
            <p:nvPr/>
          </p:nvGraphicFramePr>
          <p:xfrm>
            <a:off x="3600" y="2256"/>
            <a:ext cx="752" cy="502"/>
          </p:xfrm>
          <a:graphic>
            <a:graphicData uri="http://schemas.openxmlformats.org/presentationml/2006/ole">
              <p:oleObj spid="_x0000_s29705" name="Equation" r:id="rId9" imgW="647640" imgH="431640" progId="Equation.3">
                <p:embed/>
              </p:oleObj>
            </a:graphicData>
          </a:graphic>
        </p:graphicFrame>
        <p:sp>
          <p:nvSpPr>
            <p:cNvPr id="15377" name="AutoShape 20"/>
            <p:cNvSpPr>
              <a:spLocks/>
            </p:cNvSpPr>
            <p:nvPr/>
          </p:nvSpPr>
          <p:spPr bwMode="auto">
            <a:xfrm rot="-5400000">
              <a:off x="3912" y="1656"/>
              <a:ext cx="144" cy="864"/>
            </a:xfrm>
            <a:prstGeom prst="leftBrace">
              <a:avLst>
                <a:gd name="adj1" fmla="val 50000"/>
                <a:gd name="adj2" fmla="val 50000"/>
              </a:avLst>
            </a:prstGeom>
            <a:noFill/>
            <a:ln w="28575">
              <a:solidFill>
                <a:srgbClr val="FF3300"/>
              </a:solidFill>
              <a:round/>
              <a:headEnd/>
              <a:tailEnd/>
            </a:ln>
          </p:spPr>
          <p:txBody>
            <a:bodyPr wrap="none" anchor="ctr"/>
            <a:lstStyle/>
            <a:p>
              <a:endParaRPr lang="en-US"/>
            </a:p>
          </p:txBody>
        </p:sp>
      </p:grpSp>
      <p:graphicFrame>
        <p:nvGraphicFramePr>
          <p:cNvPr id="300054" name="Object 22"/>
          <p:cNvGraphicFramePr>
            <a:graphicFrameLocks noChangeAspect="1"/>
          </p:cNvGraphicFramePr>
          <p:nvPr/>
        </p:nvGraphicFramePr>
        <p:xfrm>
          <a:off x="4419600" y="4330700"/>
          <a:ext cx="1449388" cy="850900"/>
        </p:xfrm>
        <a:graphic>
          <a:graphicData uri="http://schemas.openxmlformats.org/presentationml/2006/ole">
            <p:oleObj spid="_x0000_s29703" name="Equation" r:id="rId10" imgW="672840" imgH="393480" progId="Equation.3">
              <p:embed/>
            </p:oleObj>
          </a:graphicData>
        </a:graphic>
      </p:graphicFrame>
      <p:graphicFrame>
        <p:nvGraphicFramePr>
          <p:cNvPr id="300055" name="Object 23"/>
          <p:cNvGraphicFramePr>
            <a:graphicFrameLocks noChangeAspect="1"/>
          </p:cNvGraphicFramePr>
          <p:nvPr/>
        </p:nvGraphicFramePr>
        <p:xfrm>
          <a:off x="6019800" y="3962400"/>
          <a:ext cx="1449388" cy="1235075"/>
        </p:xfrm>
        <a:graphic>
          <a:graphicData uri="http://schemas.openxmlformats.org/presentationml/2006/ole">
            <p:oleObj spid="_x0000_s29704" name="Equation" r:id="rId11" imgW="672840" imgH="5713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0037"/>
                                        </p:tgtEl>
                                        <p:attrNameLst>
                                          <p:attrName>style.visibility</p:attrName>
                                        </p:attrNameLst>
                                      </p:cBhvr>
                                      <p:to>
                                        <p:strVal val="visible"/>
                                      </p:to>
                                    </p:set>
                                    <p:animEffect transition="in" filter="dissolve">
                                      <p:cBhvr>
                                        <p:cTn id="7" dur="500"/>
                                        <p:tgtEl>
                                          <p:spTgt spid="3000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0046"/>
                                        </p:tgtEl>
                                        <p:attrNameLst>
                                          <p:attrName>style.visibility</p:attrName>
                                        </p:attrNameLst>
                                      </p:cBhvr>
                                      <p:to>
                                        <p:strVal val="visible"/>
                                      </p:to>
                                    </p:set>
                                    <p:animEffect transition="in" filter="dissolve">
                                      <p:cBhvr>
                                        <p:cTn id="17" dur="500"/>
                                        <p:tgtEl>
                                          <p:spTgt spid="30004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00047"/>
                                        </p:tgtEl>
                                        <p:attrNameLst>
                                          <p:attrName>style.visibility</p:attrName>
                                        </p:attrNameLst>
                                      </p:cBhvr>
                                      <p:to>
                                        <p:strVal val="visible"/>
                                      </p:to>
                                    </p:set>
                                    <p:animEffect transition="in" filter="dissolve">
                                      <p:cBhvr>
                                        <p:cTn id="32" dur="500"/>
                                        <p:tgtEl>
                                          <p:spTgt spid="30004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00054"/>
                                        </p:tgtEl>
                                        <p:attrNameLst>
                                          <p:attrName>style.visibility</p:attrName>
                                        </p:attrNameLst>
                                      </p:cBhvr>
                                      <p:to>
                                        <p:strVal val="visible"/>
                                      </p:to>
                                    </p:set>
                                    <p:animEffect transition="in" filter="dissolve">
                                      <p:cBhvr>
                                        <p:cTn id="37" dur="500"/>
                                        <p:tgtEl>
                                          <p:spTgt spid="30005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00055"/>
                                        </p:tgtEl>
                                        <p:attrNameLst>
                                          <p:attrName>style.visibility</p:attrName>
                                        </p:attrNameLst>
                                      </p:cBhvr>
                                      <p:to>
                                        <p:strVal val="visible"/>
                                      </p:to>
                                    </p:set>
                                    <p:animEffect transition="in" filter="dissolve">
                                      <p:cBhvr>
                                        <p:cTn id="42" dur="500"/>
                                        <p:tgtEl>
                                          <p:spTgt spid="30005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00042"/>
                                        </p:tgtEl>
                                        <p:attrNameLst>
                                          <p:attrName>style.visibility</p:attrName>
                                        </p:attrNameLst>
                                      </p:cBhvr>
                                      <p:to>
                                        <p:strVal val="visible"/>
                                      </p:to>
                                    </p:set>
                                    <p:animEffect transition="in" filter="dissolve">
                                      <p:cBhvr>
                                        <p:cTn id="47" dur="500"/>
                                        <p:tgtEl>
                                          <p:spTgt spid="30004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00041"/>
                                        </p:tgtEl>
                                        <p:attrNameLst>
                                          <p:attrName>style.visibility</p:attrName>
                                        </p:attrNameLst>
                                      </p:cBhvr>
                                      <p:to>
                                        <p:strVal val="visible"/>
                                      </p:to>
                                    </p:set>
                                    <p:animEffect transition="in" filter="dissolve">
                                      <p:cBhvr>
                                        <p:cTn id="52" dur="500"/>
                                        <p:tgtEl>
                                          <p:spTgt spid="300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62" name="Text Box 6"/>
          <p:cNvSpPr txBox="1">
            <a:spLocks noChangeArrowheads="1"/>
          </p:cNvSpPr>
          <p:nvPr/>
        </p:nvSpPr>
        <p:spPr bwMode="auto">
          <a:xfrm>
            <a:off x="1676400" y="3365500"/>
            <a:ext cx="1798638" cy="825500"/>
          </a:xfrm>
          <a:prstGeom prst="rect">
            <a:avLst/>
          </a:prstGeom>
          <a:noFill/>
          <a:ln w="9525">
            <a:noFill/>
            <a:miter lim="800000"/>
            <a:headEnd/>
            <a:tailEnd/>
          </a:ln>
        </p:spPr>
        <p:txBody>
          <a:bodyPr wrap="none">
            <a:spAutoFit/>
          </a:bodyPr>
          <a:lstStyle/>
          <a:p>
            <a:r>
              <a:rPr lang="en-US" sz="1600" b="1" i="1"/>
              <a:t>constant volume</a:t>
            </a:r>
          </a:p>
          <a:p>
            <a:r>
              <a:rPr lang="en-US" sz="1600" b="1" i="1"/>
              <a:t>for a monatomic</a:t>
            </a:r>
          </a:p>
          <a:p>
            <a:r>
              <a:rPr lang="en-US" sz="1600" b="1" i="1"/>
              <a:t>ideal gas</a:t>
            </a:r>
          </a:p>
        </p:txBody>
      </p:sp>
      <p:graphicFrame>
        <p:nvGraphicFramePr>
          <p:cNvPr id="301063" name="Object 7"/>
          <p:cNvGraphicFramePr>
            <a:graphicFrameLocks noChangeAspect="1"/>
          </p:cNvGraphicFramePr>
          <p:nvPr/>
        </p:nvGraphicFramePr>
        <p:xfrm>
          <a:off x="3962400" y="3517900"/>
          <a:ext cx="1230313" cy="493713"/>
        </p:xfrm>
        <a:graphic>
          <a:graphicData uri="http://schemas.openxmlformats.org/presentationml/2006/ole">
            <p:oleObj spid="_x0000_s30722" name="Equation" r:id="rId3" imgW="571320" imgH="228600" progId="Equation.3">
              <p:embed/>
            </p:oleObj>
          </a:graphicData>
        </a:graphic>
      </p:graphicFrame>
      <p:sp>
        <p:nvSpPr>
          <p:cNvPr id="301064" name="Text Box 8"/>
          <p:cNvSpPr txBox="1">
            <a:spLocks noChangeArrowheads="1"/>
          </p:cNvSpPr>
          <p:nvPr/>
        </p:nvSpPr>
        <p:spPr bwMode="auto">
          <a:xfrm>
            <a:off x="1828800" y="4679950"/>
            <a:ext cx="1268413" cy="581025"/>
          </a:xfrm>
          <a:prstGeom prst="rect">
            <a:avLst/>
          </a:prstGeom>
          <a:noFill/>
          <a:ln w="9525">
            <a:noFill/>
            <a:miter lim="800000"/>
            <a:headEnd/>
            <a:tailEnd/>
          </a:ln>
        </p:spPr>
        <p:txBody>
          <a:bodyPr wrap="none">
            <a:spAutoFit/>
          </a:bodyPr>
          <a:lstStyle/>
          <a:p>
            <a:r>
              <a:rPr lang="en-US" sz="1600" b="1" i="1"/>
              <a:t>monatomic</a:t>
            </a:r>
          </a:p>
          <a:p>
            <a:r>
              <a:rPr lang="en-US" sz="1600" b="1" i="1"/>
              <a:t>ideal gas</a:t>
            </a:r>
          </a:p>
        </p:txBody>
      </p:sp>
      <p:graphicFrame>
        <p:nvGraphicFramePr>
          <p:cNvPr id="301065" name="Object 9"/>
          <p:cNvGraphicFramePr>
            <a:graphicFrameLocks noChangeAspect="1"/>
          </p:cNvGraphicFramePr>
          <p:nvPr/>
        </p:nvGraphicFramePr>
        <p:xfrm>
          <a:off x="3733800" y="4527550"/>
          <a:ext cx="2378075" cy="958850"/>
        </p:xfrm>
        <a:graphic>
          <a:graphicData uri="http://schemas.openxmlformats.org/presentationml/2006/ole">
            <p:oleObj spid="_x0000_s30723" name="Equation" r:id="rId4" imgW="1104840" imgH="444240" progId="Equation.3">
              <p:embed/>
            </p:oleObj>
          </a:graphicData>
        </a:graphic>
      </p:graphicFrame>
      <p:sp>
        <p:nvSpPr>
          <p:cNvPr id="301066" name="Text Box 10"/>
          <p:cNvSpPr txBox="1">
            <a:spLocks noChangeArrowheads="1"/>
          </p:cNvSpPr>
          <p:nvPr/>
        </p:nvSpPr>
        <p:spPr bwMode="auto">
          <a:xfrm>
            <a:off x="1905000" y="5715000"/>
            <a:ext cx="1460500" cy="336550"/>
          </a:xfrm>
          <a:prstGeom prst="rect">
            <a:avLst/>
          </a:prstGeom>
          <a:noFill/>
          <a:ln w="9525">
            <a:noFill/>
            <a:miter lim="800000"/>
            <a:headEnd/>
            <a:tailEnd/>
          </a:ln>
        </p:spPr>
        <p:txBody>
          <a:bodyPr wrap="none">
            <a:spAutoFit/>
          </a:bodyPr>
          <a:lstStyle/>
          <a:p>
            <a:r>
              <a:rPr lang="en-US" sz="1600" b="1" i="1"/>
              <a:t>any ideal gas</a:t>
            </a:r>
          </a:p>
        </p:txBody>
      </p:sp>
      <p:graphicFrame>
        <p:nvGraphicFramePr>
          <p:cNvPr id="301067" name="Object 11"/>
          <p:cNvGraphicFramePr>
            <a:graphicFrameLocks noChangeAspect="1"/>
          </p:cNvGraphicFramePr>
          <p:nvPr/>
        </p:nvGraphicFramePr>
        <p:xfrm>
          <a:off x="3962400" y="5638800"/>
          <a:ext cx="1695450" cy="493713"/>
        </p:xfrm>
        <a:graphic>
          <a:graphicData uri="http://schemas.openxmlformats.org/presentationml/2006/ole">
            <p:oleObj spid="_x0000_s30724" name="Equation" r:id="rId5" imgW="787320" imgH="228600" progId="Equation.3">
              <p:embed/>
            </p:oleObj>
          </a:graphicData>
        </a:graphic>
      </p:graphicFrame>
      <p:sp>
        <p:nvSpPr>
          <p:cNvPr id="16396" name="Rectangle 12"/>
          <p:cNvSpPr>
            <a:spLocks noChangeArrowheads="1"/>
          </p:cNvSpPr>
          <p:nvPr/>
        </p:nvSpPr>
        <p:spPr bwMode="auto">
          <a:xfrm>
            <a:off x="457200" y="277813"/>
            <a:ext cx="8229600" cy="865187"/>
          </a:xfrm>
          <a:prstGeom prst="rect">
            <a:avLst/>
          </a:prstGeom>
          <a:noFill/>
          <a:ln w="9525">
            <a:noFill/>
            <a:miter lim="800000"/>
            <a:headEnd/>
            <a:tailEnd/>
          </a:ln>
        </p:spPr>
        <p:txBody>
          <a:bodyPr/>
          <a:lstStyle/>
          <a:p>
            <a:pPr algn="ctr"/>
            <a:r>
              <a:rPr lang="en-US" sz="4000" dirty="0" smtClean="0">
                <a:latin typeface="+mj-lt"/>
                <a:ea typeface="+mj-ea"/>
                <a:cs typeface="+mj-cs"/>
              </a:rPr>
              <a:t>Specific Heat Capacities – Constant V</a:t>
            </a:r>
          </a:p>
        </p:txBody>
      </p:sp>
      <p:graphicFrame>
        <p:nvGraphicFramePr>
          <p:cNvPr id="301069" name="Object 13"/>
          <p:cNvGraphicFramePr>
            <a:graphicFrameLocks noChangeAspect="1"/>
          </p:cNvGraphicFramePr>
          <p:nvPr/>
        </p:nvGraphicFramePr>
        <p:xfrm>
          <a:off x="685800" y="1981200"/>
          <a:ext cx="2878138" cy="488950"/>
        </p:xfrm>
        <a:graphic>
          <a:graphicData uri="http://schemas.openxmlformats.org/presentationml/2006/ole">
            <p:oleObj spid="_x0000_s30725" name="Equation" r:id="rId6" imgW="1422360" imgH="241200" progId="Equation.3">
              <p:embed/>
            </p:oleObj>
          </a:graphicData>
        </a:graphic>
      </p:graphicFrame>
      <p:graphicFrame>
        <p:nvGraphicFramePr>
          <p:cNvPr id="301070" name="Object 14"/>
          <p:cNvGraphicFramePr>
            <a:graphicFrameLocks noChangeAspect="1"/>
          </p:cNvGraphicFramePr>
          <p:nvPr/>
        </p:nvGraphicFramePr>
        <p:xfrm>
          <a:off x="3581400" y="1997075"/>
          <a:ext cx="2260600" cy="488950"/>
        </p:xfrm>
        <a:graphic>
          <a:graphicData uri="http://schemas.openxmlformats.org/presentationml/2006/ole">
            <p:oleObj spid="_x0000_s30726" name="Equation" r:id="rId7" imgW="1117440" imgH="241200" progId="Equation.3">
              <p:embed/>
            </p:oleObj>
          </a:graphicData>
        </a:graphic>
      </p:graphicFrame>
      <p:graphicFrame>
        <p:nvGraphicFramePr>
          <p:cNvPr id="301071" name="Object 15"/>
          <p:cNvGraphicFramePr>
            <a:graphicFrameLocks noChangeAspect="1"/>
          </p:cNvGraphicFramePr>
          <p:nvPr/>
        </p:nvGraphicFramePr>
        <p:xfrm>
          <a:off x="5867400" y="1974850"/>
          <a:ext cx="1258888" cy="463550"/>
        </p:xfrm>
        <a:graphic>
          <a:graphicData uri="http://schemas.openxmlformats.org/presentationml/2006/ole">
            <p:oleObj spid="_x0000_s30727" name="Equation" r:id="rId8" imgW="622080" imgH="228600" progId="Equation.3">
              <p:embed/>
            </p:oleObj>
          </a:graphicData>
        </a:graphic>
      </p:graphicFrame>
      <p:grpSp>
        <p:nvGrpSpPr>
          <p:cNvPr id="2" name="Group 16"/>
          <p:cNvGrpSpPr>
            <a:grpSpLocks/>
          </p:cNvGrpSpPr>
          <p:nvPr/>
        </p:nvGrpSpPr>
        <p:grpSpPr bwMode="auto">
          <a:xfrm>
            <a:off x="682625" y="2378075"/>
            <a:ext cx="2743200" cy="898525"/>
            <a:chOff x="432" y="2064"/>
            <a:chExt cx="1728" cy="566"/>
          </a:xfrm>
        </p:grpSpPr>
        <p:sp>
          <p:nvSpPr>
            <p:cNvPr id="16401" name="Text Box 17"/>
            <p:cNvSpPr txBox="1">
              <a:spLocks noChangeArrowheads="1"/>
            </p:cNvSpPr>
            <p:nvPr/>
          </p:nvSpPr>
          <p:spPr bwMode="auto">
            <a:xfrm>
              <a:off x="1008" y="2304"/>
              <a:ext cx="935" cy="326"/>
            </a:xfrm>
            <a:prstGeom prst="rect">
              <a:avLst/>
            </a:prstGeom>
            <a:noFill/>
            <a:ln w="9525">
              <a:noFill/>
              <a:miter lim="800000"/>
              <a:headEnd/>
              <a:tailEnd/>
            </a:ln>
          </p:spPr>
          <p:txBody>
            <a:bodyPr wrap="none">
              <a:spAutoFit/>
            </a:bodyPr>
            <a:lstStyle/>
            <a:p>
              <a:r>
                <a:rPr lang="en-US" sz="1400"/>
                <a:t>first law of</a:t>
              </a:r>
            </a:p>
            <a:p>
              <a:r>
                <a:rPr lang="en-US" sz="1400"/>
                <a:t>thermodynamics</a:t>
              </a:r>
            </a:p>
          </p:txBody>
        </p:sp>
        <p:sp>
          <p:nvSpPr>
            <p:cNvPr id="16402" name="AutoShape 18"/>
            <p:cNvSpPr>
              <a:spLocks/>
            </p:cNvSpPr>
            <p:nvPr/>
          </p:nvSpPr>
          <p:spPr bwMode="auto">
            <a:xfrm rot="-5400000">
              <a:off x="1200" y="1296"/>
              <a:ext cx="192" cy="1728"/>
            </a:xfrm>
            <a:prstGeom prst="leftBrace">
              <a:avLst>
                <a:gd name="adj1" fmla="val 75000"/>
                <a:gd name="adj2" fmla="val 50000"/>
              </a:avLst>
            </a:prstGeom>
            <a:noFill/>
            <a:ln w="28575">
              <a:solidFill>
                <a:srgbClr val="009900"/>
              </a:solidFill>
              <a:round/>
              <a:headEnd/>
              <a:tailEnd/>
            </a:ln>
          </p:spPr>
          <p:txBody>
            <a:bodyPr wrap="none" anchor="ctr"/>
            <a:lstStyle/>
            <a:p>
              <a:endParaRPr lang="en-US"/>
            </a:p>
          </p:txBody>
        </p:sp>
      </p:grpSp>
      <p:grpSp>
        <p:nvGrpSpPr>
          <p:cNvPr id="3" name="Group 19"/>
          <p:cNvGrpSpPr>
            <a:grpSpLocks/>
          </p:cNvGrpSpPr>
          <p:nvPr/>
        </p:nvGrpSpPr>
        <p:grpSpPr bwMode="auto">
          <a:xfrm>
            <a:off x="3657600" y="1235075"/>
            <a:ext cx="1976438" cy="762000"/>
            <a:chOff x="2306" y="1344"/>
            <a:chExt cx="1245" cy="480"/>
          </a:xfrm>
        </p:grpSpPr>
        <p:graphicFrame>
          <p:nvGraphicFramePr>
            <p:cNvPr id="16392" name="Object 20"/>
            <p:cNvGraphicFramePr>
              <a:graphicFrameLocks noChangeAspect="1"/>
            </p:cNvGraphicFramePr>
            <p:nvPr/>
          </p:nvGraphicFramePr>
          <p:xfrm>
            <a:off x="2306" y="1344"/>
            <a:ext cx="1245" cy="320"/>
          </p:xfrm>
          <a:graphic>
            <a:graphicData uri="http://schemas.openxmlformats.org/presentationml/2006/ole">
              <p:oleObj spid="_x0000_s30728" name="Equation" r:id="rId9" imgW="888840" imgH="228600" progId="Equation.3">
                <p:embed/>
              </p:oleObj>
            </a:graphicData>
          </a:graphic>
        </p:graphicFrame>
        <p:sp>
          <p:nvSpPr>
            <p:cNvPr id="16400" name="AutoShape 21"/>
            <p:cNvSpPr>
              <a:spLocks/>
            </p:cNvSpPr>
            <p:nvPr/>
          </p:nvSpPr>
          <p:spPr bwMode="auto">
            <a:xfrm rot="5400000">
              <a:off x="2856" y="1272"/>
              <a:ext cx="144" cy="960"/>
            </a:xfrm>
            <a:prstGeom prst="leftBrace">
              <a:avLst>
                <a:gd name="adj1" fmla="val 55556"/>
                <a:gd name="adj2" fmla="val 50000"/>
              </a:avLst>
            </a:prstGeom>
            <a:noFill/>
            <a:ln w="28575">
              <a:solidFill>
                <a:srgbClr val="0000FF"/>
              </a:solidFill>
              <a:round/>
              <a:headEnd/>
              <a:tailEnd/>
            </a:ln>
          </p:spPr>
          <p:txBody>
            <a:bodyPr wrap="none" anchor="ctr"/>
            <a:lstStyle/>
            <a:p>
              <a:endParaRPr lang="en-US"/>
            </a:p>
          </p:txBody>
        </p:sp>
      </p:grpSp>
      <p:sp>
        <p:nvSpPr>
          <p:cNvPr id="301078" name="Text Box 22"/>
          <p:cNvSpPr txBox="1">
            <a:spLocks noChangeArrowheads="1"/>
          </p:cNvSpPr>
          <p:nvPr/>
        </p:nvSpPr>
        <p:spPr bwMode="auto">
          <a:xfrm>
            <a:off x="6324600" y="3733800"/>
            <a:ext cx="2624138" cy="1311275"/>
          </a:xfrm>
          <a:prstGeom prst="rect">
            <a:avLst/>
          </a:prstGeom>
          <a:noFill/>
          <a:ln w="9525">
            <a:noFill/>
            <a:miter lim="800000"/>
            <a:headEnd/>
            <a:tailEnd/>
          </a:ln>
        </p:spPr>
        <p:txBody>
          <a:bodyPr wrap="none">
            <a:spAutoFit/>
          </a:bodyPr>
          <a:lstStyle/>
          <a:p>
            <a:pPr>
              <a:buFont typeface="Symbol" pitchFamily="18" charset="2"/>
              <a:buChar char="g"/>
            </a:pPr>
            <a:r>
              <a:rPr lang="en-US" sz="2000">
                <a:sym typeface="Symbol" pitchFamily="18" charset="2"/>
              </a:rPr>
              <a:t> is the ratio of the</a:t>
            </a:r>
          </a:p>
          <a:p>
            <a:pPr>
              <a:buFont typeface="Symbol" pitchFamily="18" charset="2"/>
              <a:buNone/>
            </a:pPr>
            <a:r>
              <a:rPr lang="en-US" sz="2000">
                <a:sym typeface="Symbol" pitchFamily="18" charset="2"/>
              </a:rPr>
              <a:t>molar specific heat</a:t>
            </a:r>
          </a:p>
          <a:p>
            <a:pPr>
              <a:buFont typeface="Symbol" pitchFamily="18" charset="2"/>
              <a:buNone/>
            </a:pPr>
            <a:r>
              <a:rPr lang="en-US" sz="2000">
                <a:sym typeface="Symbol" pitchFamily="18" charset="2"/>
              </a:rPr>
              <a:t>capacities at constant</a:t>
            </a:r>
          </a:p>
          <a:p>
            <a:pPr>
              <a:buFont typeface="Symbol" pitchFamily="18" charset="2"/>
              <a:buNone/>
            </a:pPr>
            <a:r>
              <a:rPr lang="en-US" sz="2000">
                <a:sym typeface="Symbol" pitchFamily="18" charset="2"/>
              </a:rPr>
              <a:t>pressure and volume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1069"/>
                                        </p:tgtEl>
                                        <p:attrNameLst>
                                          <p:attrName>style.visibility</p:attrName>
                                        </p:attrNameLst>
                                      </p:cBhvr>
                                      <p:to>
                                        <p:strVal val="visible"/>
                                      </p:to>
                                    </p:set>
                                    <p:animEffect transition="in" filter="dissolve">
                                      <p:cBhvr>
                                        <p:cTn id="7" dur="500"/>
                                        <p:tgtEl>
                                          <p:spTgt spid="30106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1070"/>
                                        </p:tgtEl>
                                        <p:attrNameLst>
                                          <p:attrName>style.visibility</p:attrName>
                                        </p:attrNameLst>
                                      </p:cBhvr>
                                      <p:to>
                                        <p:strVal val="visible"/>
                                      </p:to>
                                    </p:set>
                                    <p:animEffect transition="in" filter="dissolve">
                                      <p:cBhvr>
                                        <p:cTn id="12" dur="500"/>
                                        <p:tgtEl>
                                          <p:spTgt spid="30107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1071"/>
                                        </p:tgtEl>
                                        <p:attrNameLst>
                                          <p:attrName>style.visibility</p:attrName>
                                        </p:attrNameLst>
                                      </p:cBhvr>
                                      <p:to>
                                        <p:strVal val="visible"/>
                                      </p:to>
                                    </p:set>
                                    <p:animEffect transition="in" filter="dissolve">
                                      <p:cBhvr>
                                        <p:cTn id="17" dur="500"/>
                                        <p:tgtEl>
                                          <p:spTgt spid="30107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1062"/>
                                        </p:tgtEl>
                                        <p:attrNameLst>
                                          <p:attrName>style.visibility</p:attrName>
                                        </p:attrNameLst>
                                      </p:cBhvr>
                                      <p:to>
                                        <p:strVal val="visible"/>
                                      </p:to>
                                    </p:set>
                                    <p:animEffect transition="in" filter="dissolve">
                                      <p:cBhvr>
                                        <p:cTn id="32" dur="500"/>
                                        <p:tgtEl>
                                          <p:spTgt spid="301062"/>
                                        </p:tgtEl>
                                      </p:cBhvr>
                                    </p:animEffect>
                                  </p:childTnLst>
                                </p:cTn>
                              </p:par>
                              <p:par>
                                <p:cTn id="33" presetID="9" presetClass="entr" presetSubtype="0" fill="hold" nodeType="withEffect">
                                  <p:stCondLst>
                                    <p:cond delay="0"/>
                                  </p:stCondLst>
                                  <p:childTnLst>
                                    <p:set>
                                      <p:cBhvr>
                                        <p:cTn id="34" dur="1" fill="hold">
                                          <p:stCondLst>
                                            <p:cond delay="0"/>
                                          </p:stCondLst>
                                        </p:cTn>
                                        <p:tgtEl>
                                          <p:spTgt spid="301063"/>
                                        </p:tgtEl>
                                        <p:attrNameLst>
                                          <p:attrName>style.visibility</p:attrName>
                                        </p:attrNameLst>
                                      </p:cBhvr>
                                      <p:to>
                                        <p:strVal val="visible"/>
                                      </p:to>
                                    </p:set>
                                    <p:animEffect transition="in" filter="dissolve">
                                      <p:cBhvr>
                                        <p:cTn id="35" dur="500"/>
                                        <p:tgtEl>
                                          <p:spTgt spid="301063"/>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01064"/>
                                        </p:tgtEl>
                                        <p:attrNameLst>
                                          <p:attrName>style.visibility</p:attrName>
                                        </p:attrNameLst>
                                      </p:cBhvr>
                                      <p:to>
                                        <p:strVal val="visible"/>
                                      </p:to>
                                    </p:set>
                                    <p:animEffect transition="in" filter="dissolve">
                                      <p:cBhvr>
                                        <p:cTn id="40" dur="500"/>
                                        <p:tgtEl>
                                          <p:spTgt spid="301064"/>
                                        </p:tgtEl>
                                      </p:cBhvr>
                                    </p:animEffect>
                                  </p:childTnLst>
                                </p:cTn>
                              </p:par>
                              <p:par>
                                <p:cTn id="41" presetID="9" presetClass="entr" presetSubtype="0" fill="hold" nodeType="withEffect">
                                  <p:stCondLst>
                                    <p:cond delay="0"/>
                                  </p:stCondLst>
                                  <p:childTnLst>
                                    <p:set>
                                      <p:cBhvr>
                                        <p:cTn id="42" dur="1" fill="hold">
                                          <p:stCondLst>
                                            <p:cond delay="0"/>
                                          </p:stCondLst>
                                        </p:cTn>
                                        <p:tgtEl>
                                          <p:spTgt spid="301065"/>
                                        </p:tgtEl>
                                        <p:attrNameLst>
                                          <p:attrName>style.visibility</p:attrName>
                                        </p:attrNameLst>
                                      </p:cBhvr>
                                      <p:to>
                                        <p:strVal val="visible"/>
                                      </p:to>
                                    </p:set>
                                    <p:animEffect transition="in" filter="dissolve">
                                      <p:cBhvr>
                                        <p:cTn id="43" dur="500"/>
                                        <p:tgtEl>
                                          <p:spTgt spid="30106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301078"/>
                                        </p:tgtEl>
                                        <p:attrNameLst>
                                          <p:attrName>style.visibility</p:attrName>
                                        </p:attrNameLst>
                                      </p:cBhvr>
                                      <p:to>
                                        <p:strVal val="visible"/>
                                      </p:to>
                                    </p:set>
                                    <p:animEffect transition="in" filter="dissolve">
                                      <p:cBhvr>
                                        <p:cTn id="48" dur="500"/>
                                        <p:tgtEl>
                                          <p:spTgt spid="301078"/>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301066"/>
                                        </p:tgtEl>
                                        <p:attrNameLst>
                                          <p:attrName>style.visibility</p:attrName>
                                        </p:attrNameLst>
                                      </p:cBhvr>
                                      <p:to>
                                        <p:strVal val="visible"/>
                                      </p:to>
                                    </p:set>
                                    <p:animEffect transition="in" filter="dissolve">
                                      <p:cBhvr>
                                        <p:cTn id="53" dur="500"/>
                                        <p:tgtEl>
                                          <p:spTgt spid="301066"/>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301067"/>
                                        </p:tgtEl>
                                        <p:attrNameLst>
                                          <p:attrName>style.visibility</p:attrName>
                                        </p:attrNameLst>
                                      </p:cBhvr>
                                      <p:to>
                                        <p:strVal val="visible"/>
                                      </p:to>
                                    </p:set>
                                    <p:animEffect transition="in" filter="dissolve">
                                      <p:cBhvr>
                                        <p:cTn id="58" dur="500"/>
                                        <p:tgtEl>
                                          <p:spTgt spid="301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62" grpId="0"/>
      <p:bldP spid="301064" grpId="0"/>
      <p:bldP spid="301066" grpId="0"/>
      <p:bldP spid="30107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04800"/>
            <a:ext cx="7239000" cy="584775"/>
          </a:xfrm>
          <a:prstGeom prst="rect">
            <a:avLst/>
          </a:prstGeom>
          <a:noFill/>
        </p:spPr>
        <p:txBody>
          <a:bodyPr wrap="square" rtlCol="0">
            <a:spAutoFit/>
          </a:bodyPr>
          <a:lstStyle/>
          <a:p>
            <a:pPr algn="ctr"/>
            <a:r>
              <a:rPr lang="en-US" sz="3200" b="1" dirty="0" smtClean="0"/>
              <a:t>Basic Terms (Contd.)</a:t>
            </a:r>
            <a:endParaRPr lang="en-US" sz="3200" b="1" dirty="0"/>
          </a:p>
        </p:txBody>
      </p:sp>
      <p:sp>
        <p:nvSpPr>
          <p:cNvPr id="3" name="TextBox 2"/>
          <p:cNvSpPr txBox="1"/>
          <p:nvPr/>
        </p:nvSpPr>
        <p:spPr>
          <a:xfrm>
            <a:off x="533400" y="990600"/>
            <a:ext cx="7791748" cy="369332"/>
          </a:xfrm>
          <a:prstGeom prst="rect">
            <a:avLst/>
          </a:prstGeom>
          <a:noFill/>
        </p:spPr>
        <p:txBody>
          <a:bodyPr wrap="none" rtlCol="0">
            <a:spAutoFit/>
          </a:bodyPr>
          <a:lstStyle/>
          <a:p>
            <a:r>
              <a:rPr lang="en-US" dirty="0" smtClean="0"/>
              <a:t>Enthalpy (H): Greek word meaning worm – </a:t>
            </a:r>
            <a:r>
              <a:rPr lang="en-US" i="1" dirty="0" smtClean="0"/>
              <a:t>It is the total heat content of a system</a:t>
            </a:r>
            <a:endParaRPr lang="en-US" i="1" dirty="0"/>
          </a:p>
        </p:txBody>
      </p:sp>
      <p:graphicFrame>
        <p:nvGraphicFramePr>
          <p:cNvPr id="4" name="Object 3"/>
          <p:cNvGraphicFramePr>
            <a:graphicFrameLocks noChangeAspect="1"/>
          </p:cNvGraphicFramePr>
          <p:nvPr/>
        </p:nvGraphicFramePr>
        <p:xfrm>
          <a:off x="1981200" y="1447800"/>
          <a:ext cx="1741714" cy="381000"/>
        </p:xfrm>
        <a:graphic>
          <a:graphicData uri="http://schemas.openxmlformats.org/presentationml/2006/ole">
            <p:oleObj spid="_x0000_s31746" name="Equation" r:id="rId3" imgW="812520" imgH="177480" progId="Equation.3">
              <p:embed/>
            </p:oleObj>
          </a:graphicData>
        </a:graphic>
      </p:graphicFrame>
      <p:sp>
        <p:nvSpPr>
          <p:cNvPr id="5" name="TextBox 4"/>
          <p:cNvSpPr txBox="1"/>
          <p:nvPr/>
        </p:nvSpPr>
        <p:spPr>
          <a:xfrm>
            <a:off x="4237044" y="1447800"/>
            <a:ext cx="4221156" cy="369332"/>
          </a:xfrm>
          <a:prstGeom prst="rect">
            <a:avLst/>
          </a:prstGeom>
          <a:noFill/>
        </p:spPr>
        <p:txBody>
          <a:bodyPr wrap="none" rtlCol="0">
            <a:spAutoFit/>
          </a:bodyPr>
          <a:lstStyle/>
          <a:p>
            <a:r>
              <a:rPr lang="en-US" dirty="0" smtClean="0"/>
              <a:t>E- Internal Energy, P – Pressure, V - Volume</a:t>
            </a:r>
            <a:endParaRPr lang="en-US" dirty="0"/>
          </a:p>
        </p:txBody>
      </p:sp>
      <p:sp>
        <p:nvSpPr>
          <p:cNvPr id="6" name="TextBox 5"/>
          <p:cNvSpPr txBox="1"/>
          <p:nvPr/>
        </p:nvSpPr>
        <p:spPr>
          <a:xfrm>
            <a:off x="762000" y="1981200"/>
            <a:ext cx="5438605" cy="646331"/>
          </a:xfrm>
          <a:prstGeom prst="rect">
            <a:avLst/>
          </a:prstGeom>
          <a:noFill/>
        </p:spPr>
        <p:txBody>
          <a:bodyPr wrap="none" rtlCol="0">
            <a:spAutoFit/>
          </a:bodyPr>
          <a:lstStyle/>
          <a:p>
            <a:pPr>
              <a:buFont typeface="Arial" pitchFamily="34" charset="0"/>
              <a:buChar char="•"/>
            </a:pPr>
            <a:r>
              <a:rPr lang="en-US" dirty="0" smtClean="0"/>
              <a:t> H is a state variable since E,P, and V are state variables.</a:t>
            </a:r>
          </a:p>
          <a:p>
            <a:pPr>
              <a:buFont typeface="Arial" pitchFamily="34" charset="0"/>
              <a:buChar char="•"/>
            </a:pPr>
            <a:r>
              <a:rPr lang="en-US" dirty="0" smtClean="0"/>
              <a:t> For a cyclic process, </a:t>
            </a:r>
            <a:r>
              <a:rPr lang="en-US" dirty="0" smtClean="0">
                <a:latin typeface="Symbol" pitchFamily="18" charset="2"/>
              </a:rPr>
              <a:t>D</a:t>
            </a:r>
            <a:r>
              <a:rPr lang="en-US" dirty="0" smtClean="0"/>
              <a:t>H = 0</a:t>
            </a:r>
            <a:endParaRPr lang="en-US" dirty="0"/>
          </a:p>
        </p:txBody>
      </p:sp>
      <p:graphicFrame>
        <p:nvGraphicFramePr>
          <p:cNvPr id="7" name="Object 6"/>
          <p:cNvGraphicFramePr>
            <a:graphicFrameLocks noChangeAspect="1"/>
          </p:cNvGraphicFramePr>
          <p:nvPr/>
        </p:nvGraphicFramePr>
        <p:xfrm>
          <a:off x="1066800" y="2667000"/>
          <a:ext cx="2958737" cy="685800"/>
        </p:xfrm>
        <a:graphic>
          <a:graphicData uri="http://schemas.openxmlformats.org/presentationml/2006/ole">
            <p:oleObj spid="_x0000_s31747" name="Equation" r:id="rId4" imgW="1917360" imgH="444240" progId="Equation.3">
              <p:embed/>
            </p:oleObj>
          </a:graphicData>
        </a:graphic>
      </p:graphicFrame>
      <p:sp>
        <p:nvSpPr>
          <p:cNvPr id="8" name="TextBox 7"/>
          <p:cNvSpPr txBox="1"/>
          <p:nvPr/>
        </p:nvSpPr>
        <p:spPr>
          <a:xfrm>
            <a:off x="1219200" y="3505200"/>
            <a:ext cx="3706977" cy="369332"/>
          </a:xfrm>
          <a:prstGeom prst="rect">
            <a:avLst/>
          </a:prstGeom>
          <a:noFill/>
        </p:spPr>
        <p:txBody>
          <a:bodyPr wrap="none" rtlCol="0">
            <a:spAutoFit/>
          </a:bodyPr>
          <a:lstStyle/>
          <a:p>
            <a:r>
              <a:rPr lang="en-US" dirty="0" smtClean="0"/>
              <a:t>First Law of TD (in terms of Enthalpy):</a:t>
            </a:r>
            <a:endParaRPr lang="en-US" dirty="0"/>
          </a:p>
        </p:txBody>
      </p:sp>
      <p:sp>
        <p:nvSpPr>
          <p:cNvPr id="9" name="Rectangle 8"/>
          <p:cNvSpPr/>
          <p:nvPr/>
        </p:nvSpPr>
        <p:spPr>
          <a:xfrm>
            <a:off x="4876800" y="3516868"/>
            <a:ext cx="1468672" cy="369332"/>
          </a:xfrm>
          <a:prstGeom prst="rect">
            <a:avLst/>
          </a:prstGeom>
        </p:spPr>
        <p:txBody>
          <a:bodyPr wrap="none">
            <a:spAutoFit/>
          </a:bodyPr>
          <a:lstStyle/>
          <a:p>
            <a:r>
              <a:rPr lang="en-US" dirty="0" err="1" smtClean="0"/>
              <a:t>dE</a:t>
            </a:r>
            <a:r>
              <a:rPr lang="en-US" dirty="0" smtClean="0"/>
              <a:t> = </a:t>
            </a:r>
            <a:r>
              <a:rPr lang="en-US" dirty="0" err="1" smtClean="0">
                <a:latin typeface="Symbol" pitchFamily="18" charset="2"/>
              </a:rPr>
              <a:t>d</a:t>
            </a:r>
            <a:r>
              <a:rPr lang="en-US" dirty="0" err="1" smtClean="0"/>
              <a:t>q</a:t>
            </a:r>
            <a:r>
              <a:rPr lang="en-US" dirty="0" smtClean="0"/>
              <a:t> – </a:t>
            </a:r>
            <a:r>
              <a:rPr lang="en-US" dirty="0" err="1" smtClean="0">
                <a:latin typeface="Symbol" pitchFamily="18" charset="2"/>
              </a:rPr>
              <a:t>d</a:t>
            </a:r>
            <a:r>
              <a:rPr lang="en-US" dirty="0" err="1" smtClean="0"/>
              <a:t>W</a:t>
            </a:r>
            <a:r>
              <a:rPr lang="en-US" dirty="0" smtClean="0"/>
              <a:t> </a:t>
            </a:r>
            <a:endParaRPr lang="en-US" dirty="0"/>
          </a:p>
        </p:txBody>
      </p:sp>
      <p:graphicFrame>
        <p:nvGraphicFramePr>
          <p:cNvPr id="31748" name="Object 4"/>
          <p:cNvGraphicFramePr>
            <a:graphicFrameLocks noChangeAspect="1"/>
          </p:cNvGraphicFramePr>
          <p:nvPr/>
        </p:nvGraphicFramePr>
        <p:xfrm>
          <a:off x="1981200" y="4038600"/>
          <a:ext cx="1741488" cy="381000"/>
        </p:xfrm>
        <a:graphic>
          <a:graphicData uri="http://schemas.openxmlformats.org/presentationml/2006/ole">
            <p:oleObj spid="_x0000_s31748" name="Equation" r:id="rId5" imgW="812520" imgH="177480" progId="Equation.3">
              <p:embed/>
            </p:oleObj>
          </a:graphicData>
        </a:graphic>
      </p:graphicFrame>
      <p:sp>
        <p:nvSpPr>
          <p:cNvPr id="11" name="TextBox 10"/>
          <p:cNvSpPr txBox="1"/>
          <p:nvPr/>
        </p:nvSpPr>
        <p:spPr>
          <a:xfrm>
            <a:off x="625943" y="4038600"/>
            <a:ext cx="1507657" cy="369332"/>
          </a:xfrm>
          <a:prstGeom prst="rect">
            <a:avLst/>
          </a:prstGeom>
          <a:noFill/>
        </p:spPr>
        <p:txBody>
          <a:bodyPr wrap="none" rtlCol="0">
            <a:spAutoFit/>
          </a:bodyPr>
          <a:lstStyle/>
          <a:p>
            <a:r>
              <a:rPr lang="en-US" dirty="0" smtClean="0"/>
              <a:t>By Definition: </a:t>
            </a:r>
            <a:endParaRPr lang="en-US" dirty="0"/>
          </a:p>
        </p:txBody>
      </p:sp>
      <p:sp>
        <p:nvSpPr>
          <p:cNvPr id="12" name="TextBox 11"/>
          <p:cNvSpPr txBox="1"/>
          <p:nvPr/>
        </p:nvSpPr>
        <p:spPr>
          <a:xfrm>
            <a:off x="625943" y="4495800"/>
            <a:ext cx="1914435" cy="369332"/>
          </a:xfrm>
          <a:prstGeom prst="rect">
            <a:avLst/>
          </a:prstGeom>
          <a:noFill/>
        </p:spPr>
        <p:txBody>
          <a:bodyPr wrap="none" rtlCol="0">
            <a:spAutoFit/>
          </a:bodyPr>
          <a:lstStyle/>
          <a:p>
            <a:r>
              <a:rPr lang="en-US" dirty="0" smtClean="0"/>
              <a:t>By differentiating: </a:t>
            </a:r>
            <a:endParaRPr lang="en-US" dirty="0"/>
          </a:p>
        </p:txBody>
      </p:sp>
      <p:graphicFrame>
        <p:nvGraphicFramePr>
          <p:cNvPr id="13" name="Object 12"/>
          <p:cNvGraphicFramePr>
            <a:graphicFrameLocks noChangeAspect="1"/>
          </p:cNvGraphicFramePr>
          <p:nvPr/>
        </p:nvGraphicFramePr>
        <p:xfrm>
          <a:off x="2590800" y="4572000"/>
          <a:ext cx="2636837" cy="1093788"/>
        </p:xfrm>
        <a:graphic>
          <a:graphicData uri="http://schemas.openxmlformats.org/presentationml/2006/ole">
            <p:oleObj spid="_x0000_s31749" name="Equation" r:id="rId6" imgW="1587240" imgH="660240" progId="Equation.3">
              <p:embed/>
            </p:oleObj>
          </a:graphicData>
        </a:graphic>
      </p:graphicFrame>
      <p:grpSp>
        <p:nvGrpSpPr>
          <p:cNvPr id="19" name="Group 18"/>
          <p:cNvGrpSpPr/>
          <p:nvPr/>
        </p:nvGrpSpPr>
        <p:grpSpPr>
          <a:xfrm>
            <a:off x="685800" y="5486400"/>
            <a:ext cx="6595369" cy="584775"/>
            <a:chOff x="685800" y="5486400"/>
            <a:chExt cx="6595369" cy="584775"/>
          </a:xfrm>
        </p:grpSpPr>
        <p:sp>
          <p:nvSpPr>
            <p:cNvPr id="14" name="TextBox 13"/>
            <p:cNvSpPr txBox="1"/>
            <p:nvPr/>
          </p:nvSpPr>
          <p:spPr>
            <a:xfrm>
              <a:off x="685800" y="5638800"/>
              <a:ext cx="4015779" cy="369332"/>
            </a:xfrm>
            <a:prstGeom prst="rect">
              <a:avLst/>
            </a:prstGeom>
            <a:noFill/>
          </p:spPr>
          <p:txBody>
            <a:bodyPr wrap="none" rtlCol="0">
              <a:spAutoFit/>
            </a:bodyPr>
            <a:lstStyle/>
            <a:p>
              <a:r>
                <a:rPr lang="en-US" dirty="0" smtClean="0"/>
                <a:t>Therefore, at constant pressure (</a:t>
              </a:r>
              <a:r>
                <a:rPr lang="en-US" dirty="0" err="1" smtClean="0"/>
                <a:t>dP</a:t>
              </a:r>
              <a:r>
                <a:rPr lang="en-US" dirty="0" smtClean="0"/>
                <a:t> = 0): </a:t>
              </a:r>
              <a:endParaRPr lang="en-US" dirty="0"/>
            </a:p>
          </p:txBody>
        </p:sp>
        <p:graphicFrame>
          <p:nvGraphicFramePr>
            <p:cNvPr id="31750" name="Object 6"/>
            <p:cNvGraphicFramePr>
              <a:graphicFrameLocks noChangeAspect="1"/>
            </p:cNvGraphicFramePr>
            <p:nvPr/>
          </p:nvGraphicFramePr>
          <p:xfrm>
            <a:off x="4724400" y="5638800"/>
            <a:ext cx="928688" cy="336550"/>
          </p:xfrm>
          <a:graphic>
            <a:graphicData uri="http://schemas.openxmlformats.org/presentationml/2006/ole">
              <p:oleObj spid="_x0000_s31750" name="Equation" r:id="rId7" imgW="558720" imgH="203040" progId="Equation.3">
                <p:embed/>
              </p:oleObj>
            </a:graphicData>
          </a:graphic>
        </p:graphicFrame>
        <p:sp>
          <p:nvSpPr>
            <p:cNvPr id="16" name="TextBox 15"/>
            <p:cNvSpPr txBox="1"/>
            <p:nvPr/>
          </p:nvSpPr>
          <p:spPr>
            <a:xfrm>
              <a:off x="6400800" y="5562600"/>
              <a:ext cx="880369" cy="400110"/>
            </a:xfrm>
            <a:prstGeom prst="rect">
              <a:avLst/>
            </a:prstGeom>
            <a:noFill/>
          </p:spPr>
          <p:txBody>
            <a:bodyPr wrap="none" rtlCol="0">
              <a:spAutoFit/>
            </a:bodyPr>
            <a:lstStyle/>
            <a:p>
              <a:r>
                <a:rPr lang="en-US" sz="2000" dirty="0" smtClean="0">
                  <a:latin typeface="Symbol" pitchFamily="18" charset="2"/>
                </a:rPr>
                <a:t>D</a:t>
              </a:r>
              <a:r>
                <a:rPr lang="en-US" sz="2000" dirty="0" smtClean="0"/>
                <a:t>H = q</a:t>
              </a:r>
              <a:endParaRPr lang="en-US" sz="2000" baseline="-25000" dirty="0"/>
            </a:p>
          </p:txBody>
        </p:sp>
        <p:sp>
          <p:nvSpPr>
            <p:cNvPr id="17" name="TextBox 16"/>
            <p:cNvSpPr txBox="1"/>
            <p:nvPr/>
          </p:nvSpPr>
          <p:spPr>
            <a:xfrm>
              <a:off x="5715000" y="5486400"/>
              <a:ext cx="838200" cy="584775"/>
            </a:xfrm>
            <a:prstGeom prst="rect">
              <a:avLst/>
            </a:prstGeom>
            <a:noFill/>
          </p:spPr>
          <p:txBody>
            <a:bodyPr wrap="square" rtlCol="0">
              <a:spAutoFit/>
            </a:bodyPr>
            <a:lstStyle/>
            <a:p>
              <a:r>
                <a:rPr lang="en-US" sz="3200" dirty="0" smtClean="0">
                  <a:sym typeface="Symbol"/>
                </a:rPr>
                <a:t></a:t>
              </a:r>
              <a:endParaRPr lang="en-US" sz="3200" dirty="0"/>
            </a:p>
          </p:txBody>
        </p:sp>
      </p:grpSp>
      <p:sp>
        <p:nvSpPr>
          <p:cNvPr id="18" name="TextBox 17"/>
          <p:cNvSpPr txBox="1"/>
          <p:nvPr/>
        </p:nvSpPr>
        <p:spPr>
          <a:xfrm>
            <a:off x="381000" y="6019800"/>
            <a:ext cx="8382000" cy="646331"/>
          </a:xfrm>
          <a:prstGeom prst="rect">
            <a:avLst/>
          </a:prstGeom>
          <a:noFill/>
        </p:spPr>
        <p:txBody>
          <a:bodyPr wrap="square" rtlCol="0">
            <a:spAutoFit/>
          </a:bodyPr>
          <a:lstStyle/>
          <a:p>
            <a:r>
              <a:rPr lang="en-US" i="1" dirty="0" smtClean="0"/>
              <a:t>At constant pressure, change in enthalpy of the system is equal to the heat absorbed by the system from surrounding or heat exchange between the  system and the surrounding </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1</a:t>
            </a:r>
            <a:r>
              <a:rPr lang="en-US" baseline="30000" dirty="0" smtClean="0"/>
              <a:t>st</a:t>
            </a:r>
            <a:r>
              <a:rPr lang="en-US" dirty="0" smtClean="0"/>
              <a:t> Law of Thermodynamics (TD)</a:t>
            </a:r>
            <a:endParaRPr lang="en-US" dirty="0"/>
          </a:p>
        </p:txBody>
      </p:sp>
      <p:sp>
        <p:nvSpPr>
          <p:cNvPr id="3" name="Content Placeholder 2"/>
          <p:cNvSpPr>
            <a:spLocks noGrp="1"/>
          </p:cNvSpPr>
          <p:nvPr>
            <p:ph idx="1"/>
          </p:nvPr>
        </p:nvSpPr>
        <p:spPr>
          <a:xfrm>
            <a:off x="457200" y="1066801"/>
            <a:ext cx="8229600" cy="2209799"/>
          </a:xfrm>
        </p:spPr>
        <p:txBody>
          <a:bodyPr>
            <a:normAutofit lnSpcReduction="10000"/>
          </a:bodyPr>
          <a:lstStyle/>
          <a:p>
            <a:pPr>
              <a:buNone/>
            </a:pPr>
            <a:r>
              <a:rPr lang="en-US" sz="2400" dirty="0" smtClean="0"/>
              <a:t>Conservation of Energy</a:t>
            </a:r>
          </a:p>
          <a:p>
            <a:r>
              <a:rPr lang="en-US" sz="2400" dirty="0" smtClean="0"/>
              <a:t>Effect of Heat on a System</a:t>
            </a:r>
          </a:p>
          <a:p>
            <a:pPr>
              <a:buNone/>
            </a:pPr>
            <a:r>
              <a:rPr lang="en-US" sz="2400" dirty="0" smtClean="0"/>
              <a:t>	q = </a:t>
            </a:r>
            <a:r>
              <a:rPr lang="en-US" sz="2400" dirty="0" err="1" smtClean="0"/>
              <a:t>E</a:t>
            </a:r>
            <a:r>
              <a:rPr lang="en-US" sz="2400" baseline="-25000" dirty="0" err="1" smtClean="0"/>
              <a:t>f</a:t>
            </a:r>
            <a:r>
              <a:rPr lang="en-US" sz="2400" dirty="0" smtClean="0"/>
              <a:t> – </a:t>
            </a:r>
            <a:r>
              <a:rPr lang="en-US" sz="2400" dirty="0" err="1" smtClean="0"/>
              <a:t>E</a:t>
            </a:r>
            <a:r>
              <a:rPr lang="en-US" sz="2400" baseline="-25000" dirty="0" err="1" smtClean="0"/>
              <a:t>i</a:t>
            </a:r>
            <a:r>
              <a:rPr lang="en-US" sz="2400" baseline="-25000" dirty="0" smtClean="0"/>
              <a:t> </a:t>
            </a:r>
            <a:r>
              <a:rPr lang="en-US" sz="2400" dirty="0" smtClean="0"/>
              <a:t>=</a:t>
            </a:r>
            <a:r>
              <a:rPr lang="en-US" sz="2400" baseline="-25000" dirty="0" smtClean="0"/>
              <a:t> </a:t>
            </a:r>
            <a:r>
              <a:rPr lang="en-US" sz="2400" dirty="0" smtClean="0">
                <a:latin typeface="Symbol" pitchFamily="18" charset="2"/>
              </a:rPr>
              <a:t>D</a:t>
            </a:r>
            <a:r>
              <a:rPr lang="en-US" sz="2400" dirty="0" smtClean="0"/>
              <a:t>E</a:t>
            </a:r>
          </a:p>
          <a:p>
            <a:r>
              <a:rPr lang="en-US" sz="2400" dirty="0" smtClean="0"/>
              <a:t>Effect of Work on a system</a:t>
            </a:r>
          </a:p>
          <a:p>
            <a:pPr>
              <a:buNone/>
            </a:pPr>
            <a:r>
              <a:rPr lang="en-US" sz="2400" dirty="0" smtClean="0"/>
              <a:t>	</a:t>
            </a:r>
            <a:r>
              <a:rPr lang="en-US" sz="2400" dirty="0" err="1" smtClean="0"/>
              <a:t>E</a:t>
            </a:r>
            <a:r>
              <a:rPr lang="en-US" sz="2400" baseline="-25000" dirty="0" err="1" smtClean="0"/>
              <a:t>f</a:t>
            </a:r>
            <a:r>
              <a:rPr lang="en-US" sz="2400" dirty="0" smtClean="0"/>
              <a:t> – </a:t>
            </a:r>
            <a:r>
              <a:rPr lang="en-US" sz="2400" dirty="0" err="1" smtClean="0"/>
              <a:t>E</a:t>
            </a:r>
            <a:r>
              <a:rPr lang="en-US" sz="2400" baseline="-25000" dirty="0" err="1" smtClean="0"/>
              <a:t>i</a:t>
            </a:r>
            <a:r>
              <a:rPr lang="en-US" sz="2400" baseline="-25000" dirty="0" smtClean="0"/>
              <a:t> </a:t>
            </a:r>
            <a:r>
              <a:rPr lang="en-US" sz="2400" dirty="0" smtClean="0"/>
              <a:t>=</a:t>
            </a:r>
            <a:r>
              <a:rPr lang="en-US" sz="2400" baseline="-25000" dirty="0" smtClean="0"/>
              <a:t> </a:t>
            </a:r>
            <a:r>
              <a:rPr lang="en-US" sz="2400" dirty="0" smtClean="0">
                <a:latin typeface="Symbol" pitchFamily="18" charset="2"/>
              </a:rPr>
              <a:t>D</a:t>
            </a:r>
            <a:r>
              <a:rPr lang="en-US" sz="2400" dirty="0" smtClean="0"/>
              <a:t>E </a:t>
            </a:r>
            <a:r>
              <a:rPr lang="en-US" sz="2400" dirty="0" smtClean="0">
                <a:latin typeface="Symbol" pitchFamily="18" charset="2"/>
              </a:rPr>
              <a:t>= -</a:t>
            </a:r>
            <a:r>
              <a:rPr lang="en-US" sz="2400" dirty="0" smtClean="0"/>
              <a:t>W </a:t>
            </a:r>
            <a:endParaRPr lang="en-US" sz="2400" dirty="0"/>
          </a:p>
        </p:txBody>
      </p:sp>
      <p:sp>
        <p:nvSpPr>
          <p:cNvPr id="5" name="TextBox 4"/>
          <p:cNvSpPr txBox="1"/>
          <p:nvPr/>
        </p:nvSpPr>
        <p:spPr>
          <a:xfrm>
            <a:off x="381000" y="4321076"/>
            <a:ext cx="8305800" cy="2308324"/>
          </a:xfrm>
          <a:prstGeom prst="rect">
            <a:avLst/>
          </a:prstGeom>
          <a:noFill/>
        </p:spPr>
        <p:txBody>
          <a:bodyPr wrap="square" rtlCol="0">
            <a:spAutoFit/>
          </a:bodyPr>
          <a:lstStyle/>
          <a:p>
            <a:r>
              <a:rPr lang="en-US" dirty="0" smtClean="0">
                <a:sym typeface="Symbol"/>
              </a:rPr>
              <a:t>First Law of Thermodynamics (TD):  </a:t>
            </a:r>
            <a:r>
              <a:rPr lang="en-US" dirty="0" smtClean="0">
                <a:latin typeface="Symbol" pitchFamily="18" charset="2"/>
                <a:sym typeface="Symbol"/>
              </a:rPr>
              <a:t>D</a:t>
            </a:r>
            <a:r>
              <a:rPr lang="en-US" dirty="0" smtClean="0">
                <a:sym typeface="Symbol"/>
              </a:rPr>
              <a:t>E = q-W</a:t>
            </a:r>
          </a:p>
          <a:p>
            <a:r>
              <a:rPr lang="en-US" dirty="0" smtClean="0"/>
              <a:t>W = work done by the system upon the surrounding</a:t>
            </a:r>
          </a:p>
          <a:p>
            <a:endParaRPr lang="en-US" dirty="0" smtClean="0"/>
          </a:p>
          <a:p>
            <a:r>
              <a:rPr lang="en-US" dirty="0" smtClean="0"/>
              <a:t>For infinitely small change in internal energy of the system, </a:t>
            </a:r>
          </a:p>
          <a:p>
            <a:r>
              <a:rPr lang="en-US" dirty="0" smtClean="0"/>
              <a:t>First law of TD: </a:t>
            </a:r>
            <a:r>
              <a:rPr lang="en-US" dirty="0" err="1" smtClean="0"/>
              <a:t>dE</a:t>
            </a:r>
            <a:r>
              <a:rPr lang="en-US" dirty="0" smtClean="0"/>
              <a:t> = </a:t>
            </a:r>
            <a:r>
              <a:rPr lang="en-US" dirty="0" err="1" smtClean="0">
                <a:latin typeface="Symbol" pitchFamily="18" charset="2"/>
              </a:rPr>
              <a:t>d</a:t>
            </a:r>
            <a:r>
              <a:rPr lang="en-US" dirty="0" err="1" smtClean="0"/>
              <a:t>q</a:t>
            </a:r>
            <a:r>
              <a:rPr lang="en-US" dirty="0" smtClean="0"/>
              <a:t> – </a:t>
            </a:r>
            <a:r>
              <a:rPr lang="en-US" dirty="0" err="1" smtClean="0">
                <a:latin typeface="Symbol" pitchFamily="18" charset="2"/>
              </a:rPr>
              <a:t>d</a:t>
            </a:r>
            <a:r>
              <a:rPr lang="en-US" dirty="0" err="1" smtClean="0"/>
              <a:t>W</a:t>
            </a:r>
            <a:r>
              <a:rPr lang="en-US" dirty="0" smtClean="0"/>
              <a:t> = </a:t>
            </a:r>
            <a:r>
              <a:rPr lang="en-US" dirty="0" err="1" smtClean="0">
                <a:latin typeface="Symbol" pitchFamily="18" charset="2"/>
              </a:rPr>
              <a:t>d</a:t>
            </a:r>
            <a:r>
              <a:rPr lang="en-US" dirty="0" err="1" smtClean="0"/>
              <a:t>q</a:t>
            </a:r>
            <a:r>
              <a:rPr lang="en-US" dirty="0" smtClean="0"/>
              <a:t> – </a:t>
            </a:r>
            <a:r>
              <a:rPr lang="en-US" dirty="0" err="1" smtClean="0"/>
              <a:t>PdV</a:t>
            </a:r>
            <a:r>
              <a:rPr lang="en-US" dirty="0" smtClean="0"/>
              <a:t> – </a:t>
            </a:r>
            <a:r>
              <a:rPr lang="en-US" dirty="0" err="1" smtClean="0">
                <a:latin typeface="Symbol" pitchFamily="18" charset="2"/>
              </a:rPr>
              <a:t>d</a:t>
            </a:r>
            <a:r>
              <a:rPr lang="en-US" dirty="0" err="1" smtClean="0"/>
              <a:t>W</a:t>
            </a:r>
            <a:r>
              <a:rPr lang="en-US" dirty="0" smtClean="0"/>
              <a:t>’ = </a:t>
            </a:r>
            <a:r>
              <a:rPr lang="en-US" dirty="0" err="1" smtClean="0">
                <a:latin typeface="Symbol" pitchFamily="18" charset="2"/>
              </a:rPr>
              <a:t>d</a:t>
            </a:r>
            <a:r>
              <a:rPr lang="en-US" dirty="0" err="1" smtClean="0"/>
              <a:t>q</a:t>
            </a:r>
            <a:r>
              <a:rPr lang="en-US" dirty="0" smtClean="0"/>
              <a:t> – </a:t>
            </a:r>
            <a:r>
              <a:rPr lang="en-US" dirty="0" err="1" smtClean="0"/>
              <a:t>PdV</a:t>
            </a:r>
            <a:r>
              <a:rPr lang="en-US" dirty="0" smtClean="0"/>
              <a:t> (Assuming </a:t>
            </a:r>
            <a:r>
              <a:rPr lang="en-US" dirty="0" err="1" smtClean="0">
                <a:latin typeface="Symbol" pitchFamily="18" charset="2"/>
              </a:rPr>
              <a:t>d</a:t>
            </a:r>
            <a:r>
              <a:rPr lang="en-US" dirty="0" err="1" smtClean="0"/>
              <a:t>W</a:t>
            </a:r>
            <a:r>
              <a:rPr lang="en-US" dirty="0" smtClean="0"/>
              <a:t>’ = 0)</a:t>
            </a:r>
          </a:p>
          <a:p>
            <a:r>
              <a:rPr lang="en-US" dirty="0" err="1" smtClean="0"/>
              <a:t>PdV</a:t>
            </a:r>
            <a:r>
              <a:rPr lang="en-US" dirty="0" smtClean="0"/>
              <a:t> = Work done against an external pressure; </a:t>
            </a:r>
            <a:r>
              <a:rPr lang="en-US" dirty="0" err="1" smtClean="0">
                <a:latin typeface="Symbol" pitchFamily="18" charset="2"/>
              </a:rPr>
              <a:t>d</a:t>
            </a:r>
            <a:r>
              <a:rPr lang="en-US" dirty="0" err="1" smtClean="0"/>
              <a:t>W</a:t>
            </a:r>
            <a:r>
              <a:rPr lang="en-US" dirty="0" smtClean="0"/>
              <a:t>’ = all other form of work done (i.e. electrical, magnetic, gravitational etc.)</a:t>
            </a:r>
          </a:p>
          <a:p>
            <a:r>
              <a:rPr lang="en-US" dirty="0" smtClean="0">
                <a:sym typeface="Symbol"/>
              </a:rPr>
              <a:t> </a:t>
            </a:r>
            <a:endParaRPr lang="en-US" dirty="0"/>
          </a:p>
        </p:txBody>
      </p:sp>
      <p:grpSp>
        <p:nvGrpSpPr>
          <p:cNvPr id="28" name="Group 15"/>
          <p:cNvGrpSpPr>
            <a:grpSpLocks/>
          </p:cNvGrpSpPr>
          <p:nvPr/>
        </p:nvGrpSpPr>
        <p:grpSpPr bwMode="auto">
          <a:xfrm>
            <a:off x="228600" y="3246437"/>
            <a:ext cx="8534400" cy="792163"/>
            <a:chOff x="228600" y="3886200"/>
            <a:chExt cx="8474075" cy="1249363"/>
          </a:xfrm>
        </p:grpSpPr>
        <p:sp>
          <p:nvSpPr>
            <p:cNvPr id="29" name="TextBox 6"/>
            <p:cNvSpPr txBox="1">
              <a:spLocks noChangeArrowheads="1"/>
            </p:cNvSpPr>
            <p:nvPr/>
          </p:nvSpPr>
          <p:spPr bwMode="auto">
            <a:xfrm>
              <a:off x="228600" y="3900488"/>
              <a:ext cx="2362200" cy="701675"/>
            </a:xfrm>
            <a:prstGeom prst="rect">
              <a:avLst/>
            </a:prstGeom>
            <a:noFill/>
            <a:ln w="9525">
              <a:noFill/>
              <a:miter lim="800000"/>
              <a:headEnd/>
              <a:tailEnd/>
            </a:ln>
          </p:spPr>
          <p:txBody>
            <a:bodyPr>
              <a:spAutoFit/>
            </a:bodyPr>
            <a:lstStyle/>
            <a:p>
              <a:pPr algn="ctr"/>
              <a:r>
                <a:rPr lang="en-US" sz="2000" dirty="0">
                  <a:solidFill>
                    <a:srgbClr val="2103FD"/>
                  </a:solidFill>
                </a:rPr>
                <a:t>Total Energy </a:t>
              </a:r>
            </a:p>
            <a:p>
              <a:pPr algn="ctr"/>
              <a:r>
                <a:rPr lang="en-US" sz="2000" dirty="0">
                  <a:solidFill>
                    <a:srgbClr val="2103FD"/>
                  </a:solidFill>
                </a:rPr>
                <a:t>entering the System </a:t>
              </a:r>
            </a:p>
          </p:txBody>
        </p:sp>
        <p:sp>
          <p:nvSpPr>
            <p:cNvPr id="30" name="Rectangle 7"/>
            <p:cNvSpPr>
              <a:spLocks noChangeArrowheads="1"/>
            </p:cNvSpPr>
            <p:nvPr/>
          </p:nvSpPr>
          <p:spPr bwMode="auto">
            <a:xfrm>
              <a:off x="3221038" y="3900488"/>
              <a:ext cx="2198687" cy="701675"/>
            </a:xfrm>
            <a:prstGeom prst="rect">
              <a:avLst/>
            </a:prstGeom>
            <a:noFill/>
            <a:ln w="9525">
              <a:noFill/>
              <a:miter lim="800000"/>
              <a:headEnd/>
              <a:tailEnd/>
            </a:ln>
          </p:spPr>
          <p:txBody>
            <a:bodyPr wrap="none">
              <a:spAutoFit/>
            </a:bodyPr>
            <a:lstStyle/>
            <a:p>
              <a:pPr algn="ctr"/>
              <a:r>
                <a:rPr lang="en-US" sz="2000" dirty="0">
                  <a:solidFill>
                    <a:srgbClr val="2103FD"/>
                  </a:solidFill>
                </a:rPr>
                <a:t>Total Energy </a:t>
              </a:r>
            </a:p>
            <a:p>
              <a:pPr algn="ctr"/>
              <a:r>
                <a:rPr lang="en-US" sz="2000" dirty="0">
                  <a:solidFill>
                    <a:srgbClr val="2103FD"/>
                  </a:solidFill>
                </a:rPr>
                <a:t>leaving the System</a:t>
              </a:r>
            </a:p>
          </p:txBody>
        </p:sp>
        <p:sp>
          <p:nvSpPr>
            <p:cNvPr id="31" name="TextBox 8"/>
            <p:cNvSpPr txBox="1">
              <a:spLocks noChangeArrowheads="1"/>
            </p:cNvSpPr>
            <p:nvPr/>
          </p:nvSpPr>
          <p:spPr bwMode="auto">
            <a:xfrm>
              <a:off x="2743200" y="3900488"/>
              <a:ext cx="374650" cy="396875"/>
            </a:xfrm>
            <a:prstGeom prst="rect">
              <a:avLst/>
            </a:prstGeom>
            <a:noFill/>
            <a:ln w="9525">
              <a:noFill/>
              <a:miter lim="800000"/>
              <a:headEnd/>
              <a:tailEnd/>
            </a:ln>
          </p:spPr>
          <p:txBody>
            <a:bodyPr wrap="none">
              <a:spAutoFit/>
            </a:bodyPr>
            <a:lstStyle/>
            <a:p>
              <a:r>
                <a:rPr lang="en-US" sz="2000" u="sng"/>
                <a:t>   </a:t>
              </a:r>
            </a:p>
          </p:txBody>
        </p:sp>
        <p:sp>
          <p:nvSpPr>
            <p:cNvPr id="32" name="TextBox 9"/>
            <p:cNvSpPr txBox="1">
              <a:spLocks noChangeArrowheads="1"/>
            </p:cNvSpPr>
            <p:nvPr/>
          </p:nvSpPr>
          <p:spPr bwMode="auto">
            <a:xfrm>
              <a:off x="5562600" y="3976688"/>
              <a:ext cx="328613" cy="396875"/>
            </a:xfrm>
            <a:prstGeom prst="rect">
              <a:avLst/>
            </a:prstGeom>
            <a:noFill/>
            <a:ln w="9525">
              <a:noFill/>
              <a:miter lim="800000"/>
              <a:headEnd/>
              <a:tailEnd/>
            </a:ln>
          </p:spPr>
          <p:txBody>
            <a:bodyPr wrap="none">
              <a:spAutoFit/>
            </a:bodyPr>
            <a:lstStyle/>
            <a:p>
              <a:r>
                <a:rPr lang="en-US" sz="2000">
                  <a:solidFill>
                    <a:srgbClr val="2103FD"/>
                  </a:solidFill>
                </a:rPr>
                <a:t>=</a:t>
              </a:r>
            </a:p>
          </p:txBody>
        </p:sp>
        <p:sp>
          <p:nvSpPr>
            <p:cNvPr id="33" name="Rectangle 10"/>
            <p:cNvSpPr>
              <a:spLocks noChangeArrowheads="1"/>
            </p:cNvSpPr>
            <p:nvPr/>
          </p:nvSpPr>
          <p:spPr bwMode="auto">
            <a:xfrm>
              <a:off x="5851525" y="3900488"/>
              <a:ext cx="2851150" cy="701675"/>
            </a:xfrm>
            <a:prstGeom prst="rect">
              <a:avLst/>
            </a:prstGeom>
            <a:noFill/>
            <a:ln w="9525">
              <a:noFill/>
              <a:miter lim="800000"/>
              <a:headEnd/>
              <a:tailEnd/>
            </a:ln>
          </p:spPr>
          <p:txBody>
            <a:bodyPr wrap="none">
              <a:spAutoFit/>
            </a:bodyPr>
            <a:lstStyle/>
            <a:p>
              <a:pPr algn="ctr"/>
              <a:r>
                <a:rPr lang="en-US" sz="2000">
                  <a:solidFill>
                    <a:srgbClr val="2103FD"/>
                  </a:solidFill>
                </a:rPr>
                <a:t>Change in Total Energy </a:t>
              </a:r>
            </a:p>
            <a:p>
              <a:pPr algn="ctr"/>
              <a:r>
                <a:rPr lang="en-US" sz="2000">
                  <a:solidFill>
                    <a:srgbClr val="2103FD"/>
                  </a:solidFill>
                </a:rPr>
                <a:t>of the System</a:t>
              </a:r>
            </a:p>
          </p:txBody>
        </p:sp>
        <p:sp>
          <p:nvSpPr>
            <p:cNvPr id="34" name="TextBox 11"/>
            <p:cNvSpPr txBox="1">
              <a:spLocks noChangeArrowheads="1"/>
            </p:cNvSpPr>
            <p:nvPr/>
          </p:nvSpPr>
          <p:spPr bwMode="auto">
            <a:xfrm>
              <a:off x="304800" y="4738688"/>
              <a:ext cx="2133600" cy="396875"/>
            </a:xfrm>
            <a:prstGeom prst="rect">
              <a:avLst/>
            </a:prstGeom>
            <a:noFill/>
            <a:ln w="9525">
              <a:noFill/>
              <a:miter lim="800000"/>
              <a:headEnd/>
              <a:tailEnd/>
            </a:ln>
          </p:spPr>
          <p:txBody>
            <a:bodyPr>
              <a:spAutoFit/>
            </a:bodyPr>
            <a:lstStyle/>
            <a:p>
              <a:pPr algn="ctr"/>
              <a:r>
                <a:rPr lang="en-US" sz="2000">
                  <a:solidFill>
                    <a:srgbClr val="00B050"/>
                  </a:solidFill>
                </a:rPr>
                <a:t>( E</a:t>
              </a:r>
              <a:r>
                <a:rPr lang="en-US" sz="2000" i="1" baseline="-25000">
                  <a:solidFill>
                    <a:srgbClr val="00B050"/>
                  </a:solidFill>
                </a:rPr>
                <a:t>IN </a:t>
              </a:r>
              <a:r>
                <a:rPr lang="en-US" sz="2000">
                  <a:solidFill>
                    <a:srgbClr val="00B050"/>
                  </a:solidFill>
                </a:rPr>
                <a:t>)</a:t>
              </a:r>
              <a:endParaRPr lang="en-US" sz="2000" baseline="-25000">
                <a:solidFill>
                  <a:srgbClr val="00B050"/>
                </a:solidFill>
              </a:endParaRPr>
            </a:p>
          </p:txBody>
        </p:sp>
        <p:sp>
          <p:nvSpPr>
            <p:cNvPr id="35" name="TextBox 12"/>
            <p:cNvSpPr txBox="1">
              <a:spLocks noChangeArrowheads="1"/>
            </p:cNvSpPr>
            <p:nvPr/>
          </p:nvSpPr>
          <p:spPr bwMode="auto">
            <a:xfrm>
              <a:off x="3276600" y="4738688"/>
              <a:ext cx="2133600" cy="396875"/>
            </a:xfrm>
            <a:prstGeom prst="rect">
              <a:avLst/>
            </a:prstGeom>
            <a:noFill/>
            <a:ln w="9525">
              <a:noFill/>
              <a:miter lim="800000"/>
              <a:headEnd/>
              <a:tailEnd/>
            </a:ln>
          </p:spPr>
          <p:txBody>
            <a:bodyPr>
              <a:spAutoFit/>
            </a:bodyPr>
            <a:lstStyle/>
            <a:p>
              <a:pPr algn="ctr"/>
              <a:r>
                <a:rPr lang="en-US" sz="2000">
                  <a:solidFill>
                    <a:srgbClr val="00B050"/>
                  </a:solidFill>
                </a:rPr>
                <a:t>( E</a:t>
              </a:r>
              <a:r>
                <a:rPr lang="en-US" sz="2000" i="1" baseline="-25000">
                  <a:solidFill>
                    <a:srgbClr val="00B050"/>
                  </a:solidFill>
                </a:rPr>
                <a:t>OUT</a:t>
              </a:r>
              <a:r>
                <a:rPr lang="en-US" sz="2000" i="1">
                  <a:solidFill>
                    <a:srgbClr val="00B050"/>
                  </a:solidFill>
                </a:rPr>
                <a:t> </a:t>
              </a:r>
              <a:r>
                <a:rPr lang="en-US" sz="2000">
                  <a:solidFill>
                    <a:srgbClr val="00B050"/>
                  </a:solidFill>
                </a:rPr>
                <a:t> )</a:t>
              </a:r>
              <a:endParaRPr lang="en-US" sz="2000" i="1" baseline="-25000">
                <a:solidFill>
                  <a:srgbClr val="00B050"/>
                </a:solidFill>
              </a:endParaRPr>
            </a:p>
          </p:txBody>
        </p:sp>
        <p:sp>
          <p:nvSpPr>
            <p:cNvPr id="36" name="TextBox 13"/>
            <p:cNvSpPr txBox="1">
              <a:spLocks noChangeArrowheads="1"/>
            </p:cNvSpPr>
            <p:nvPr/>
          </p:nvSpPr>
          <p:spPr bwMode="auto">
            <a:xfrm>
              <a:off x="6172200" y="4738688"/>
              <a:ext cx="2133600" cy="396875"/>
            </a:xfrm>
            <a:prstGeom prst="rect">
              <a:avLst/>
            </a:prstGeom>
            <a:noFill/>
            <a:ln w="9525">
              <a:noFill/>
              <a:miter lim="800000"/>
              <a:headEnd/>
              <a:tailEnd/>
            </a:ln>
          </p:spPr>
          <p:txBody>
            <a:bodyPr>
              <a:spAutoFit/>
            </a:bodyPr>
            <a:lstStyle/>
            <a:p>
              <a:pPr algn="ctr"/>
              <a:r>
                <a:rPr lang="en-US" sz="2000">
                  <a:solidFill>
                    <a:srgbClr val="00B050"/>
                  </a:solidFill>
                </a:rPr>
                <a:t>( </a:t>
              </a:r>
              <a:r>
                <a:rPr lang="el-GR" sz="2000">
                  <a:solidFill>
                    <a:srgbClr val="00B050"/>
                  </a:solidFill>
                </a:rPr>
                <a:t>Δ</a:t>
              </a:r>
              <a:r>
                <a:rPr lang="en-US" sz="2000">
                  <a:solidFill>
                    <a:srgbClr val="00B050"/>
                  </a:solidFill>
                </a:rPr>
                <a:t>E )</a:t>
              </a:r>
              <a:endParaRPr lang="en-US" sz="2000" i="1" baseline="-25000">
                <a:solidFill>
                  <a:srgbClr val="00B050"/>
                </a:solidFill>
              </a:endParaRPr>
            </a:p>
          </p:txBody>
        </p:sp>
        <p:sp>
          <p:nvSpPr>
            <p:cNvPr id="37" name="TextBox 9"/>
            <p:cNvSpPr txBox="1">
              <a:spLocks noChangeArrowheads="1"/>
            </p:cNvSpPr>
            <p:nvPr/>
          </p:nvSpPr>
          <p:spPr bwMode="auto">
            <a:xfrm>
              <a:off x="2743200" y="3886200"/>
              <a:ext cx="311150" cy="396875"/>
            </a:xfrm>
            <a:prstGeom prst="rect">
              <a:avLst/>
            </a:prstGeom>
            <a:noFill/>
            <a:ln w="9525">
              <a:noFill/>
              <a:miter lim="800000"/>
              <a:headEnd/>
              <a:tailEnd/>
            </a:ln>
          </p:spPr>
          <p:txBody>
            <a:bodyPr wrap="none">
              <a:spAutoFit/>
            </a:bodyPr>
            <a:lstStyle/>
            <a:p>
              <a:r>
                <a:rPr lang="en-US" sz="2000">
                  <a:solidFill>
                    <a:srgbClr val="2103FD"/>
                  </a:solidFill>
                </a:rPr>
                <a:t>_</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304800"/>
            <a:ext cx="4343400" cy="584775"/>
          </a:xfrm>
          <a:prstGeom prst="rect">
            <a:avLst/>
          </a:prstGeom>
          <a:noFill/>
        </p:spPr>
        <p:txBody>
          <a:bodyPr wrap="square" rtlCol="0">
            <a:spAutoFit/>
          </a:bodyPr>
          <a:lstStyle/>
          <a:p>
            <a:pPr algn="ctr"/>
            <a:r>
              <a:rPr lang="en-US" sz="3200" b="1" dirty="0" smtClean="0"/>
              <a:t>Enthalpy (KJ/mole)</a:t>
            </a:r>
            <a:endParaRPr lang="en-US" sz="3200" b="1" dirty="0"/>
          </a:p>
        </p:txBody>
      </p:sp>
      <p:sp>
        <p:nvSpPr>
          <p:cNvPr id="3" name="TextBox 2"/>
          <p:cNvSpPr txBox="1"/>
          <p:nvPr/>
        </p:nvSpPr>
        <p:spPr>
          <a:xfrm>
            <a:off x="533400" y="990600"/>
            <a:ext cx="6500177" cy="369332"/>
          </a:xfrm>
          <a:prstGeom prst="rect">
            <a:avLst/>
          </a:prstGeom>
          <a:noFill/>
        </p:spPr>
        <p:txBody>
          <a:bodyPr wrap="none" rtlCol="0">
            <a:spAutoFit/>
          </a:bodyPr>
          <a:lstStyle/>
          <a:p>
            <a:r>
              <a:rPr lang="en-US" b="1" dirty="0" smtClean="0"/>
              <a:t>Example 1:</a:t>
            </a:r>
            <a:r>
              <a:rPr lang="en-US" dirty="0" smtClean="0"/>
              <a:t> C(s) + O</a:t>
            </a:r>
            <a:r>
              <a:rPr lang="en-US" baseline="-25000" dirty="0" smtClean="0"/>
              <a:t>2</a:t>
            </a:r>
            <a:r>
              <a:rPr lang="en-US" dirty="0" smtClean="0"/>
              <a:t>(g) </a:t>
            </a:r>
            <a:r>
              <a:rPr lang="en-US" dirty="0" smtClean="0">
                <a:sym typeface="Wingdings" pitchFamily="2" charset="2"/>
              </a:rPr>
              <a:t> CO</a:t>
            </a:r>
            <a:r>
              <a:rPr lang="en-US" baseline="-25000" dirty="0" smtClean="0">
                <a:sym typeface="Wingdings" pitchFamily="2" charset="2"/>
              </a:rPr>
              <a:t>2</a:t>
            </a:r>
            <a:r>
              <a:rPr lang="en-US" dirty="0" smtClean="0">
                <a:sym typeface="Wingdings" pitchFamily="2" charset="2"/>
              </a:rPr>
              <a:t>(g) + heat evolved (</a:t>
            </a:r>
            <a:r>
              <a:rPr lang="en-US" dirty="0" smtClean="0">
                <a:latin typeface="Symbol" pitchFamily="18" charset="2"/>
                <a:sym typeface="Wingdings" pitchFamily="2" charset="2"/>
              </a:rPr>
              <a:t>D</a:t>
            </a:r>
            <a:r>
              <a:rPr lang="en-US" dirty="0" smtClean="0">
                <a:sym typeface="Wingdings" pitchFamily="2" charset="2"/>
              </a:rPr>
              <a:t>H = -393 KJ/mol)</a:t>
            </a:r>
            <a:endParaRPr lang="en-US" dirty="0"/>
          </a:p>
        </p:txBody>
      </p:sp>
      <p:sp>
        <p:nvSpPr>
          <p:cNvPr id="4" name="TextBox 3"/>
          <p:cNvSpPr txBox="1"/>
          <p:nvPr/>
        </p:nvSpPr>
        <p:spPr>
          <a:xfrm>
            <a:off x="2743200" y="1524000"/>
            <a:ext cx="1778051" cy="369332"/>
          </a:xfrm>
          <a:prstGeom prst="rect">
            <a:avLst/>
          </a:prstGeom>
          <a:noFill/>
        </p:spPr>
        <p:txBody>
          <a:bodyPr wrap="none" rtlCol="0">
            <a:spAutoFit/>
          </a:bodyPr>
          <a:lstStyle/>
          <a:p>
            <a:r>
              <a:rPr lang="en-US" dirty="0" smtClean="0">
                <a:latin typeface="Symbol" pitchFamily="18" charset="2"/>
              </a:rPr>
              <a:t>D</a:t>
            </a:r>
            <a:r>
              <a:rPr lang="en-US" dirty="0" smtClean="0"/>
              <a:t>H = </a:t>
            </a:r>
            <a:r>
              <a:rPr lang="en-US" dirty="0" err="1" smtClean="0"/>
              <a:t>H</a:t>
            </a:r>
            <a:r>
              <a:rPr lang="en-US" baseline="-25000" dirty="0" err="1" smtClean="0"/>
              <a:t>final</a:t>
            </a:r>
            <a:r>
              <a:rPr lang="en-US" dirty="0" smtClean="0"/>
              <a:t> - </a:t>
            </a:r>
            <a:r>
              <a:rPr lang="en-US" dirty="0" err="1" smtClean="0"/>
              <a:t>H</a:t>
            </a:r>
            <a:r>
              <a:rPr lang="en-US" baseline="-25000" dirty="0" err="1" smtClean="0"/>
              <a:t>Initial</a:t>
            </a:r>
            <a:endParaRPr lang="en-US" baseline="-25000" dirty="0"/>
          </a:p>
        </p:txBody>
      </p:sp>
      <p:sp>
        <p:nvSpPr>
          <p:cNvPr id="5" name="TextBox 4"/>
          <p:cNvSpPr txBox="1"/>
          <p:nvPr/>
        </p:nvSpPr>
        <p:spPr>
          <a:xfrm>
            <a:off x="762000" y="1905000"/>
            <a:ext cx="7239000" cy="923330"/>
          </a:xfrm>
          <a:prstGeom prst="rect">
            <a:avLst/>
          </a:prstGeom>
          <a:noFill/>
        </p:spPr>
        <p:txBody>
          <a:bodyPr wrap="square" rtlCol="0">
            <a:spAutoFit/>
          </a:bodyPr>
          <a:lstStyle/>
          <a:p>
            <a:r>
              <a:rPr lang="en-US" dirty="0" smtClean="0"/>
              <a:t>Since, </a:t>
            </a:r>
            <a:r>
              <a:rPr lang="en-US" dirty="0" smtClean="0">
                <a:latin typeface="Symbol" pitchFamily="18" charset="2"/>
              </a:rPr>
              <a:t>D</a:t>
            </a:r>
            <a:r>
              <a:rPr lang="en-US" dirty="0" smtClean="0"/>
              <a:t>H &lt; 0, Therefore, </a:t>
            </a:r>
            <a:r>
              <a:rPr lang="en-US" dirty="0" err="1" smtClean="0"/>
              <a:t>H</a:t>
            </a:r>
            <a:r>
              <a:rPr lang="en-US" baseline="-25000" dirty="0" err="1" smtClean="0"/>
              <a:t>final</a:t>
            </a:r>
            <a:r>
              <a:rPr lang="en-US" dirty="0" smtClean="0"/>
              <a:t> &lt; </a:t>
            </a:r>
            <a:r>
              <a:rPr lang="en-US" dirty="0" err="1" smtClean="0"/>
              <a:t>H</a:t>
            </a:r>
            <a:r>
              <a:rPr lang="en-US" baseline="-25000" dirty="0" err="1" smtClean="0"/>
              <a:t>initial</a:t>
            </a:r>
            <a:r>
              <a:rPr lang="en-US" baseline="-25000" dirty="0" smtClean="0"/>
              <a:t>  </a:t>
            </a:r>
            <a:r>
              <a:rPr lang="en-US" dirty="0" smtClean="0">
                <a:sym typeface="Symbol"/>
              </a:rPr>
              <a:t> Exothermic reaction (i.e. Reaction that results in release of heat energy)</a:t>
            </a:r>
            <a:endParaRPr lang="en-US" dirty="0" smtClean="0"/>
          </a:p>
          <a:p>
            <a:endParaRPr lang="en-US" dirty="0"/>
          </a:p>
        </p:txBody>
      </p:sp>
      <p:sp>
        <p:nvSpPr>
          <p:cNvPr id="6" name="TextBox 5"/>
          <p:cNvSpPr txBox="1"/>
          <p:nvPr/>
        </p:nvSpPr>
        <p:spPr>
          <a:xfrm>
            <a:off x="609600" y="2590800"/>
            <a:ext cx="6486199" cy="369332"/>
          </a:xfrm>
          <a:prstGeom prst="rect">
            <a:avLst/>
          </a:prstGeom>
          <a:noFill/>
        </p:spPr>
        <p:txBody>
          <a:bodyPr wrap="none" rtlCol="0">
            <a:spAutoFit/>
          </a:bodyPr>
          <a:lstStyle/>
          <a:p>
            <a:r>
              <a:rPr lang="en-US" b="1" dirty="0" smtClean="0"/>
              <a:t>Example 2: </a:t>
            </a:r>
            <a:r>
              <a:rPr lang="en-US" dirty="0" err="1" smtClean="0"/>
              <a:t>ZnO</a:t>
            </a:r>
            <a:r>
              <a:rPr lang="en-US" dirty="0" smtClean="0"/>
              <a:t> + C </a:t>
            </a:r>
            <a:r>
              <a:rPr lang="en-US" dirty="0" smtClean="0">
                <a:sym typeface="Wingdings" pitchFamily="2" charset="2"/>
              </a:rPr>
              <a:t> Zn + CO – heat absorbed (</a:t>
            </a:r>
            <a:r>
              <a:rPr lang="en-US" dirty="0" smtClean="0">
                <a:latin typeface="Symbol" pitchFamily="18" charset="2"/>
                <a:sym typeface="Wingdings" pitchFamily="2" charset="2"/>
              </a:rPr>
              <a:t>D</a:t>
            </a:r>
            <a:r>
              <a:rPr lang="en-US" dirty="0" smtClean="0">
                <a:sym typeface="Wingdings" pitchFamily="2" charset="2"/>
              </a:rPr>
              <a:t>H = +350 KJ/mol)</a:t>
            </a:r>
            <a:endParaRPr lang="en-US" dirty="0"/>
          </a:p>
        </p:txBody>
      </p:sp>
      <p:sp>
        <p:nvSpPr>
          <p:cNvPr id="7" name="TextBox 6"/>
          <p:cNvSpPr txBox="1"/>
          <p:nvPr/>
        </p:nvSpPr>
        <p:spPr>
          <a:xfrm>
            <a:off x="838200" y="3048000"/>
            <a:ext cx="7239000" cy="923330"/>
          </a:xfrm>
          <a:prstGeom prst="rect">
            <a:avLst/>
          </a:prstGeom>
          <a:noFill/>
        </p:spPr>
        <p:txBody>
          <a:bodyPr wrap="square" rtlCol="0">
            <a:spAutoFit/>
          </a:bodyPr>
          <a:lstStyle/>
          <a:p>
            <a:r>
              <a:rPr lang="en-US" dirty="0" smtClean="0"/>
              <a:t>Since, </a:t>
            </a:r>
            <a:r>
              <a:rPr lang="en-US" dirty="0" smtClean="0">
                <a:latin typeface="Symbol" pitchFamily="18" charset="2"/>
              </a:rPr>
              <a:t>D</a:t>
            </a:r>
            <a:r>
              <a:rPr lang="en-US" dirty="0" smtClean="0"/>
              <a:t>H &gt; 0, Therefore, </a:t>
            </a:r>
            <a:r>
              <a:rPr lang="en-US" dirty="0" err="1" smtClean="0"/>
              <a:t>H</a:t>
            </a:r>
            <a:r>
              <a:rPr lang="en-US" baseline="-25000" dirty="0" err="1" smtClean="0"/>
              <a:t>final</a:t>
            </a:r>
            <a:r>
              <a:rPr lang="en-US" dirty="0" smtClean="0"/>
              <a:t> &gt; </a:t>
            </a:r>
            <a:r>
              <a:rPr lang="en-US" dirty="0" err="1" smtClean="0"/>
              <a:t>H</a:t>
            </a:r>
            <a:r>
              <a:rPr lang="en-US" baseline="-25000" dirty="0" err="1" smtClean="0"/>
              <a:t>initial</a:t>
            </a:r>
            <a:r>
              <a:rPr lang="en-US" baseline="-25000" dirty="0" smtClean="0"/>
              <a:t>  </a:t>
            </a:r>
            <a:r>
              <a:rPr lang="en-US" dirty="0" smtClean="0">
                <a:sym typeface="Symbol"/>
              </a:rPr>
              <a:t> Endothermic reaction (i.e. Reaction that results in absorption of heat energy)</a:t>
            </a:r>
            <a:endParaRPr lang="en-US" dirty="0" smtClean="0"/>
          </a:p>
          <a:p>
            <a:endParaRPr lang="en-US" dirty="0"/>
          </a:p>
        </p:txBody>
      </p:sp>
      <p:sp>
        <p:nvSpPr>
          <p:cNvPr id="8" name="TextBox 7"/>
          <p:cNvSpPr txBox="1"/>
          <p:nvPr/>
        </p:nvSpPr>
        <p:spPr>
          <a:xfrm>
            <a:off x="304800" y="3733800"/>
            <a:ext cx="8610601" cy="1200329"/>
          </a:xfrm>
          <a:prstGeom prst="rect">
            <a:avLst/>
          </a:prstGeom>
          <a:noFill/>
        </p:spPr>
        <p:txBody>
          <a:bodyPr wrap="square" rtlCol="0">
            <a:spAutoFit/>
          </a:bodyPr>
          <a:lstStyle/>
          <a:p>
            <a:r>
              <a:rPr lang="en-US" b="1" dirty="0" smtClean="0"/>
              <a:t>Case I:</a:t>
            </a:r>
            <a:r>
              <a:rPr lang="en-US" dirty="0" smtClean="0"/>
              <a:t> Enthalpy of pure element is generally taken to be zero at reference temperature (298K) and 1 </a:t>
            </a:r>
            <a:r>
              <a:rPr lang="en-US" dirty="0" err="1" smtClean="0"/>
              <a:t>atm</a:t>
            </a:r>
            <a:r>
              <a:rPr lang="en-US" dirty="0" smtClean="0"/>
              <a:t> pressure provided it is in normal state. </a:t>
            </a:r>
          </a:p>
          <a:p>
            <a:r>
              <a:rPr lang="en-US" dirty="0" smtClean="0"/>
              <a:t>Example: H</a:t>
            </a:r>
            <a:r>
              <a:rPr lang="en-US" baseline="30000" dirty="0" smtClean="0"/>
              <a:t>0</a:t>
            </a:r>
            <a:r>
              <a:rPr lang="en-US" baseline="-25000" dirty="0" smtClean="0"/>
              <a:t>298[</a:t>
            </a:r>
            <a:r>
              <a:rPr lang="en-US" baseline="-25000" dirty="0" err="1" smtClean="0"/>
              <a:t>C,graphite</a:t>
            </a:r>
            <a:r>
              <a:rPr lang="en-US" baseline="-25000" dirty="0" smtClean="0"/>
              <a:t>]</a:t>
            </a:r>
            <a:r>
              <a:rPr lang="en-US" dirty="0" smtClean="0"/>
              <a:t> = H</a:t>
            </a:r>
            <a:r>
              <a:rPr lang="en-US" baseline="30000" dirty="0" smtClean="0"/>
              <a:t>0</a:t>
            </a:r>
            <a:r>
              <a:rPr lang="en-US" baseline="-25000" dirty="0" smtClean="0"/>
              <a:t>298[O2(g)]</a:t>
            </a:r>
            <a:r>
              <a:rPr lang="en-US" dirty="0" smtClean="0"/>
              <a:t> = H</a:t>
            </a:r>
            <a:r>
              <a:rPr lang="en-US" baseline="30000" dirty="0" smtClean="0"/>
              <a:t>0</a:t>
            </a:r>
            <a:r>
              <a:rPr lang="en-US" baseline="-25000" dirty="0" smtClean="0"/>
              <a:t>298[Fe(s)]</a:t>
            </a:r>
            <a:r>
              <a:rPr lang="en-US" dirty="0" smtClean="0"/>
              <a:t> = H</a:t>
            </a:r>
            <a:r>
              <a:rPr lang="en-US" baseline="30000" dirty="0" smtClean="0"/>
              <a:t>0</a:t>
            </a:r>
            <a:r>
              <a:rPr lang="en-US" baseline="-25000" dirty="0" smtClean="0"/>
              <a:t>298[Hg(l)]</a:t>
            </a:r>
            <a:r>
              <a:rPr lang="en-US" dirty="0" smtClean="0"/>
              <a:t> = 0</a:t>
            </a:r>
          </a:p>
          <a:p>
            <a:r>
              <a:rPr lang="en-US" dirty="0" smtClean="0"/>
              <a:t>H</a:t>
            </a:r>
            <a:r>
              <a:rPr lang="en-US" baseline="30000" dirty="0" smtClean="0"/>
              <a:t>0</a:t>
            </a:r>
            <a:r>
              <a:rPr lang="en-US" baseline="-25000" dirty="0" smtClean="0"/>
              <a:t>630[Hg(g)]</a:t>
            </a:r>
            <a:r>
              <a:rPr lang="en-US" dirty="0" smtClean="0"/>
              <a:t> = 60.84KJ/mol</a:t>
            </a:r>
            <a:endParaRPr lang="en-US" dirty="0"/>
          </a:p>
        </p:txBody>
      </p:sp>
      <p:sp>
        <p:nvSpPr>
          <p:cNvPr id="9" name="TextBox 8"/>
          <p:cNvSpPr txBox="1"/>
          <p:nvPr/>
        </p:nvSpPr>
        <p:spPr>
          <a:xfrm>
            <a:off x="304800" y="5162729"/>
            <a:ext cx="8610601" cy="1200329"/>
          </a:xfrm>
          <a:prstGeom prst="rect">
            <a:avLst/>
          </a:prstGeom>
          <a:noFill/>
        </p:spPr>
        <p:txBody>
          <a:bodyPr wrap="square" rtlCol="0">
            <a:spAutoFit/>
          </a:bodyPr>
          <a:lstStyle/>
          <a:p>
            <a:r>
              <a:rPr lang="en-US" b="1" dirty="0" smtClean="0"/>
              <a:t>Case II:</a:t>
            </a:r>
            <a:r>
              <a:rPr lang="en-US" dirty="0" smtClean="0"/>
              <a:t> Enthalpy of a compound is taken to be its enthalpy change of formation.</a:t>
            </a:r>
          </a:p>
          <a:p>
            <a:r>
              <a:rPr lang="en-US" dirty="0" smtClean="0"/>
              <a:t>Example:   C(s) + O</a:t>
            </a:r>
            <a:r>
              <a:rPr lang="en-US" baseline="-25000" dirty="0" smtClean="0"/>
              <a:t>2</a:t>
            </a:r>
            <a:r>
              <a:rPr lang="en-US" dirty="0" smtClean="0"/>
              <a:t>(g) </a:t>
            </a:r>
            <a:r>
              <a:rPr lang="en-US" dirty="0" smtClean="0">
                <a:sym typeface="Wingdings" pitchFamily="2" charset="2"/>
              </a:rPr>
              <a:t> CO</a:t>
            </a:r>
            <a:r>
              <a:rPr lang="en-US" baseline="-25000" dirty="0" smtClean="0">
                <a:sym typeface="Wingdings" pitchFamily="2" charset="2"/>
              </a:rPr>
              <a:t>2</a:t>
            </a:r>
            <a:r>
              <a:rPr lang="en-US" dirty="0" smtClean="0">
                <a:sym typeface="Wingdings" pitchFamily="2" charset="2"/>
              </a:rPr>
              <a:t>(g)  DH0298 = -393 KJ/mol</a:t>
            </a:r>
          </a:p>
          <a:p>
            <a:r>
              <a:rPr lang="en-US" dirty="0" smtClean="0"/>
              <a:t>                    H</a:t>
            </a:r>
            <a:r>
              <a:rPr lang="en-US" baseline="30000" dirty="0" smtClean="0"/>
              <a:t>0</a:t>
            </a:r>
            <a:r>
              <a:rPr lang="en-US" baseline="-25000" dirty="0" smtClean="0"/>
              <a:t>298[CO2(g)]</a:t>
            </a:r>
            <a:r>
              <a:rPr lang="en-US" dirty="0" smtClean="0"/>
              <a:t> = </a:t>
            </a:r>
            <a:r>
              <a:rPr lang="en-US" dirty="0" smtClean="0">
                <a:latin typeface="Symbol" pitchFamily="18" charset="2"/>
                <a:sym typeface="Wingdings" pitchFamily="2" charset="2"/>
              </a:rPr>
              <a:t>D</a:t>
            </a:r>
            <a:r>
              <a:rPr lang="en-US" dirty="0" smtClean="0"/>
              <a:t>H</a:t>
            </a:r>
            <a:r>
              <a:rPr lang="en-US" baseline="30000" dirty="0" smtClean="0"/>
              <a:t>0</a:t>
            </a:r>
            <a:r>
              <a:rPr lang="en-US" baseline="-25000" dirty="0" smtClean="0"/>
              <a:t>298[CO2(g)]</a:t>
            </a:r>
            <a:r>
              <a:rPr lang="en-US" dirty="0" smtClean="0"/>
              <a:t> = -393 KJ/mol</a:t>
            </a:r>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3043" y="304800"/>
            <a:ext cx="4867871" cy="584775"/>
          </a:xfrm>
          <a:prstGeom prst="rect">
            <a:avLst/>
          </a:prstGeom>
        </p:spPr>
        <p:txBody>
          <a:bodyPr wrap="none">
            <a:spAutoFit/>
          </a:bodyPr>
          <a:lstStyle/>
          <a:p>
            <a:pPr algn="ctr"/>
            <a:r>
              <a:rPr lang="en-US" sz="3200" b="1" dirty="0" smtClean="0"/>
              <a:t>Enthalpy Change (KJ/mole)</a:t>
            </a:r>
            <a:endParaRPr lang="en-US" sz="3200" b="1" dirty="0"/>
          </a:p>
        </p:txBody>
      </p:sp>
      <p:sp>
        <p:nvSpPr>
          <p:cNvPr id="3" name="TextBox 2"/>
          <p:cNvSpPr txBox="1"/>
          <p:nvPr/>
        </p:nvSpPr>
        <p:spPr>
          <a:xfrm>
            <a:off x="381000" y="1143000"/>
            <a:ext cx="8382000" cy="646331"/>
          </a:xfrm>
          <a:prstGeom prst="rect">
            <a:avLst/>
          </a:prstGeom>
          <a:noFill/>
        </p:spPr>
        <p:txBody>
          <a:bodyPr wrap="square" rtlCol="0">
            <a:spAutoFit/>
          </a:bodyPr>
          <a:lstStyle/>
          <a:p>
            <a:r>
              <a:rPr lang="en-US" dirty="0" smtClean="0">
                <a:latin typeface="Symbol" pitchFamily="18" charset="2"/>
              </a:rPr>
              <a:t>D</a:t>
            </a:r>
            <a:r>
              <a:rPr lang="en-US" dirty="0" smtClean="0"/>
              <a:t>H depends on: 1) Temperature, 2) Pressure, 3) Physical state of reactants and products, and 4) Amount of substances reacting</a:t>
            </a:r>
            <a:endParaRPr lang="en-US" dirty="0"/>
          </a:p>
        </p:txBody>
      </p:sp>
      <p:graphicFrame>
        <p:nvGraphicFramePr>
          <p:cNvPr id="33794" name="Object 2"/>
          <p:cNvGraphicFramePr>
            <a:graphicFrameLocks noChangeAspect="1"/>
          </p:cNvGraphicFramePr>
          <p:nvPr/>
        </p:nvGraphicFramePr>
        <p:xfrm>
          <a:off x="1524000" y="1828800"/>
          <a:ext cx="1819275" cy="838200"/>
        </p:xfrm>
        <a:graphic>
          <a:graphicData uri="http://schemas.openxmlformats.org/presentationml/2006/ole">
            <p:oleObj spid="_x0000_s33794" name="Equation" r:id="rId3" imgW="965160" imgH="444240" progId="Equation.3">
              <p:embed/>
            </p:oleObj>
          </a:graphicData>
        </a:graphic>
      </p:graphicFrame>
      <p:sp>
        <p:nvSpPr>
          <p:cNvPr id="5" name="TextBox 4"/>
          <p:cNvSpPr txBox="1"/>
          <p:nvPr/>
        </p:nvSpPr>
        <p:spPr>
          <a:xfrm>
            <a:off x="762000" y="1981200"/>
            <a:ext cx="736099" cy="369332"/>
          </a:xfrm>
          <a:prstGeom prst="rect">
            <a:avLst/>
          </a:prstGeom>
          <a:noFill/>
        </p:spPr>
        <p:txBody>
          <a:bodyPr wrap="none" rtlCol="0">
            <a:spAutoFit/>
          </a:bodyPr>
          <a:lstStyle/>
          <a:p>
            <a:r>
              <a:rPr lang="en-US" dirty="0" smtClean="0"/>
              <a:t>Since,</a:t>
            </a:r>
            <a:endParaRPr lang="en-US" dirty="0"/>
          </a:p>
        </p:txBody>
      </p:sp>
      <p:sp>
        <p:nvSpPr>
          <p:cNvPr id="6" name="TextBox 5"/>
          <p:cNvSpPr txBox="1"/>
          <p:nvPr/>
        </p:nvSpPr>
        <p:spPr>
          <a:xfrm>
            <a:off x="3505200" y="1981200"/>
            <a:ext cx="1162369" cy="369332"/>
          </a:xfrm>
          <a:prstGeom prst="rect">
            <a:avLst/>
          </a:prstGeom>
          <a:noFill/>
        </p:spPr>
        <p:txBody>
          <a:bodyPr wrap="none" rtlCol="0">
            <a:spAutoFit/>
          </a:bodyPr>
          <a:lstStyle/>
          <a:p>
            <a:r>
              <a:rPr lang="en-US" dirty="0" smtClean="0"/>
              <a:t>Therefore,</a:t>
            </a:r>
            <a:endParaRPr lang="en-US" dirty="0"/>
          </a:p>
        </p:txBody>
      </p:sp>
      <p:graphicFrame>
        <p:nvGraphicFramePr>
          <p:cNvPr id="7" name="Object 6"/>
          <p:cNvGraphicFramePr>
            <a:graphicFrameLocks noChangeAspect="1"/>
          </p:cNvGraphicFramePr>
          <p:nvPr/>
        </p:nvGraphicFramePr>
        <p:xfrm>
          <a:off x="4594412" y="1828800"/>
          <a:ext cx="2187388" cy="609600"/>
        </p:xfrm>
        <a:graphic>
          <a:graphicData uri="http://schemas.openxmlformats.org/presentationml/2006/ole">
            <p:oleObj spid="_x0000_s33795" name="Equation" r:id="rId4" imgW="774360" imgH="215640" progId="Equation.3">
              <p:embed/>
            </p:oleObj>
          </a:graphicData>
        </a:graphic>
      </p:graphicFrame>
      <p:graphicFrame>
        <p:nvGraphicFramePr>
          <p:cNvPr id="8" name="Object 7"/>
          <p:cNvGraphicFramePr>
            <a:graphicFrameLocks noChangeAspect="1"/>
          </p:cNvGraphicFramePr>
          <p:nvPr/>
        </p:nvGraphicFramePr>
        <p:xfrm>
          <a:off x="4800600" y="2779923"/>
          <a:ext cx="1828800" cy="925417"/>
        </p:xfrm>
        <a:graphic>
          <a:graphicData uri="http://schemas.openxmlformats.org/presentationml/2006/ole">
            <p:oleObj spid="_x0000_s33796" name="Equation" r:id="rId5" imgW="1054080" imgH="533160" progId="Equation.3">
              <p:embed/>
            </p:oleObj>
          </a:graphicData>
        </a:graphic>
      </p:graphicFrame>
      <p:sp>
        <p:nvSpPr>
          <p:cNvPr id="9" name="TextBox 8"/>
          <p:cNvSpPr txBox="1"/>
          <p:nvPr/>
        </p:nvSpPr>
        <p:spPr>
          <a:xfrm>
            <a:off x="4724400" y="2438400"/>
            <a:ext cx="1527726" cy="369332"/>
          </a:xfrm>
          <a:prstGeom prst="rect">
            <a:avLst/>
          </a:prstGeom>
          <a:noFill/>
        </p:spPr>
        <p:txBody>
          <a:bodyPr wrap="none" rtlCol="0">
            <a:spAutoFit/>
          </a:bodyPr>
          <a:lstStyle/>
          <a:p>
            <a:r>
              <a:rPr lang="en-US" dirty="0" smtClean="0"/>
              <a:t>On integrating</a:t>
            </a:r>
            <a:endParaRPr lang="en-US" dirty="0"/>
          </a:p>
        </p:txBody>
      </p:sp>
      <p:sp>
        <p:nvSpPr>
          <p:cNvPr id="10" name="TextBox 9"/>
          <p:cNvSpPr txBox="1"/>
          <p:nvPr/>
        </p:nvSpPr>
        <p:spPr>
          <a:xfrm>
            <a:off x="0" y="2819400"/>
            <a:ext cx="4267200" cy="646331"/>
          </a:xfrm>
          <a:prstGeom prst="rect">
            <a:avLst/>
          </a:prstGeom>
          <a:noFill/>
        </p:spPr>
        <p:txBody>
          <a:bodyPr wrap="square" rtlCol="0">
            <a:spAutoFit/>
          </a:bodyPr>
          <a:lstStyle/>
          <a:p>
            <a:r>
              <a:rPr lang="en-US" b="1" dirty="0" smtClean="0"/>
              <a:t>Case I</a:t>
            </a:r>
            <a:r>
              <a:rPr lang="en-US" dirty="0" smtClean="0"/>
              <a:t>: Enthalpy change when substance is heated from T</a:t>
            </a:r>
            <a:r>
              <a:rPr lang="en-US" baseline="-25000" dirty="0" smtClean="0"/>
              <a:t>1</a:t>
            </a:r>
            <a:r>
              <a:rPr lang="en-US" dirty="0" smtClean="0"/>
              <a:t> to T</a:t>
            </a:r>
            <a:r>
              <a:rPr lang="en-US" baseline="-25000" dirty="0" smtClean="0"/>
              <a:t>2</a:t>
            </a:r>
            <a:r>
              <a:rPr lang="en-US" dirty="0" smtClean="0"/>
              <a:t> at constant pressure</a:t>
            </a:r>
            <a:endParaRPr lang="en-US" dirty="0"/>
          </a:p>
        </p:txBody>
      </p:sp>
      <p:graphicFrame>
        <p:nvGraphicFramePr>
          <p:cNvPr id="11" name="Object 10"/>
          <p:cNvGraphicFramePr>
            <a:graphicFrameLocks noChangeAspect="1"/>
          </p:cNvGraphicFramePr>
          <p:nvPr/>
        </p:nvGraphicFramePr>
        <p:xfrm>
          <a:off x="457201" y="4648200"/>
          <a:ext cx="5257800" cy="1276286"/>
        </p:xfrm>
        <a:graphic>
          <a:graphicData uri="http://schemas.openxmlformats.org/presentationml/2006/ole">
            <p:oleObj spid="_x0000_s33797" name="Equation" r:id="rId6" imgW="2197080" imgH="533160" progId="Equation.3">
              <p:embed/>
            </p:oleObj>
          </a:graphicData>
        </a:graphic>
      </p:graphicFrame>
      <p:sp>
        <p:nvSpPr>
          <p:cNvPr id="12" name="TextBox 11"/>
          <p:cNvSpPr txBox="1"/>
          <p:nvPr/>
        </p:nvSpPr>
        <p:spPr>
          <a:xfrm>
            <a:off x="228600" y="3886200"/>
            <a:ext cx="8382000" cy="646331"/>
          </a:xfrm>
          <a:prstGeom prst="rect">
            <a:avLst/>
          </a:prstGeom>
          <a:noFill/>
        </p:spPr>
        <p:txBody>
          <a:bodyPr wrap="square" rtlCol="0">
            <a:spAutoFit/>
          </a:bodyPr>
          <a:lstStyle/>
          <a:p>
            <a:r>
              <a:rPr lang="en-US" b="1" dirty="0" smtClean="0"/>
              <a:t>Case II</a:t>
            </a:r>
            <a:r>
              <a:rPr lang="en-US" dirty="0" smtClean="0"/>
              <a:t>: Enthalpy change when substance is heated from T</a:t>
            </a:r>
            <a:r>
              <a:rPr lang="en-US" baseline="-25000" dirty="0" smtClean="0"/>
              <a:t>1</a:t>
            </a:r>
            <a:r>
              <a:rPr lang="en-US" dirty="0" smtClean="0"/>
              <a:t> to T</a:t>
            </a:r>
            <a:r>
              <a:rPr lang="en-US" baseline="-25000" dirty="0" smtClean="0"/>
              <a:t>2</a:t>
            </a:r>
            <a:r>
              <a:rPr lang="en-US" dirty="0" smtClean="0"/>
              <a:t> at constant pressure with phase transformation from solid to liquid phase at </a:t>
            </a:r>
            <a:r>
              <a:rPr lang="en-US" dirty="0" err="1" smtClean="0"/>
              <a:t>T</a:t>
            </a:r>
            <a:r>
              <a:rPr lang="en-US" baseline="-25000" dirty="0" err="1" smtClean="0"/>
              <a:t>f</a:t>
            </a:r>
            <a:endParaRPr lang="en-US" baseline="-25000" dirty="0"/>
          </a:p>
        </p:txBody>
      </p:sp>
      <p:sp>
        <p:nvSpPr>
          <p:cNvPr id="13" name="TextBox 12"/>
          <p:cNvSpPr txBox="1"/>
          <p:nvPr/>
        </p:nvSpPr>
        <p:spPr>
          <a:xfrm>
            <a:off x="6172200" y="4648200"/>
            <a:ext cx="2768835" cy="1477328"/>
          </a:xfrm>
          <a:prstGeom prst="rect">
            <a:avLst/>
          </a:prstGeom>
          <a:noFill/>
          <a:ln>
            <a:solidFill>
              <a:schemeClr val="tx1"/>
            </a:solidFill>
          </a:ln>
        </p:spPr>
        <p:txBody>
          <a:bodyPr wrap="none" rtlCol="0">
            <a:spAutoFit/>
          </a:bodyPr>
          <a:lstStyle/>
          <a:p>
            <a:r>
              <a:rPr lang="en-US" i="1" dirty="0" smtClean="0"/>
              <a:t>Where: </a:t>
            </a:r>
          </a:p>
          <a:p>
            <a:r>
              <a:rPr lang="en-US" i="1" dirty="0" smtClean="0"/>
              <a:t>C</a:t>
            </a:r>
            <a:r>
              <a:rPr lang="en-US" i="1" baseline="-25000" dirty="0" smtClean="0"/>
              <a:t>P(s)</a:t>
            </a:r>
            <a:r>
              <a:rPr lang="en-US" i="1" dirty="0" smtClean="0"/>
              <a:t> = Heat capacity of solid</a:t>
            </a:r>
          </a:p>
          <a:p>
            <a:r>
              <a:rPr lang="en-US" i="1" dirty="0" smtClean="0"/>
              <a:t>C</a:t>
            </a:r>
            <a:r>
              <a:rPr lang="en-US" i="1" baseline="-25000" dirty="0" smtClean="0"/>
              <a:t>P(l)</a:t>
            </a:r>
            <a:r>
              <a:rPr lang="en-US" i="1" dirty="0" smtClean="0"/>
              <a:t>=Heat capacity of liquid</a:t>
            </a:r>
          </a:p>
          <a:p>
            <a:r>
              <a:rPr lang="en-US" i="1" dirty="0" smtClean="0"/>
              <a:t>L</a:t>
            </a:r>
            <a:r>
              <a:rPr lang="en-US" i="1" baseline="-25000" dirty="0" smtClean="0"/>
              <a:t>f</a:t>
            </a:r>
            <a:r>
              <a:rPr lang="en-US" i="1" dirty="0" smtClean="0"/>
              <a:t> = Latent heat of fusion</a:t>
            </a:r>
          </a:p>
          <a:p>
            <a:r>
              <a:rPr lang="en-US" i="1" dirty="0" err="1" smtClean="0"/>
              <a:t>T</a:t>
            </a:r>
            <a:r>
              <a:rPr lang="en-US" i="1" baseline="-25000" dirty="0" err="1" smtClean="0"/>
              <a:t>f</a:t>
            </a:r>
            <a:r>
              <a:rPr lang="en-US" i="1" dirty="0" smtClean="0"/>
              <a:t> = Temperature of fusion</a:t>
            </a:r>
            <a:endParaRPr lang="en-US"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5414" y="304800"/>
            <a:ext cx="7095660" cy="461665"/>
          </a:xfrm>
          <a:prstGeom prst="rect">
            <a:avLst/>
          </a:prstGeom>
        </p:spPr>
        <p:txBody>
          <a:bodyPr wrap="none">
            <a:spAutoFit/>
          </a:bodyPr>
          <a:lstStyle/>
          <a:p>
            <a:pPr algn="ctr"/>
            <a:r>
              <a:rPr lang="en-US" sz="2400" b="1" dirty="0" smtClean="0"/>
              <a:t>Enthalpy Change (KJ/mole) Due to Chemical Reactions</a:t>
            </a:r>
            <a:endParaRPr lang="en-US" sz="2400" b="1" dirty="0"/>
          </a:p>
        </p:txBody>
      </p:sp>
      <p:sp>
        <p:nvSpPr>
          <p:cNvPr id="3" name="TextBox 2"/>
          <p:cNvSpPr txBox="1"/>
          <p:nvPr/>
        </p:nvSpPr>
        <p:spPr>
          <a:xfrm>
            <a:off x="304800" y="838200"/>
            <a:ext cx="8458200" cy="6186309"/>
          </a:xfrm>
          <a:prstGeom prst="rect">
            <a:avLst/>
          </a:prstGeom>
          <a:noFill/>
        </p:spPr>
        <p:txBody>
          <a:bodyPr wrap="square" rtlCol="0">
            <a:spAutoFit/>
          </a:bodyPr>
          <a:lstStyle/>
          <a:p>
            <a:pPr marL="342900" indent="-342900">
              <a:buAutoNum type="arabicPeriod"/>
            </a:pPr>
            <a:r>
              <a:rPr lang="en-US" dirty="0" smtClean="0"/>
              <a:t>Heat of Reaction (</a:t>
            </a:r>
            <a:r>
              <a:rPr lang="en-US" dirty="0" err="1" smtClean="0">
                <a:latin typeface="Symbol" pitchFamily="18" charset="2"/>
              </a:rPr>
              <a:t>D</a:t>
            </a:r>
            <a:r>
              <a:rPr lang="en-US" dirty="0" err="1" smtClean="0"/>
              <a:t>H</a:t>
            </a:r>
            <a:r>
              <a:rPr lang="en-US" baseline="-25000" dirty="0" err="1" smtClean="0"/>
              <a:t>r</a:t>
            </a:r>
            <a:r>
              <a:rPr lang="en-US" dirty="0" smtClean="0"/>
              <a:t>): Heat generated or absorbed due to chemical reaction</a:t>
            </a:r>
          </a:p>
          <a:p>
            <a:pPr marL="342900" indent="-342900"/>
            <a:r>
              <a:rPr lang="en-US" dirty="0" smtClean="0"/>
              <a:t>3Fe</a:t>
            </a:r>
            <a:r>
              <a:rPr lang="en-US" baseline="-25000" dirty="0" smtClean="0"/>
              <a:t>2</a:t>
            </a:r>
            <a:r>
              <a:rPr lang="en-US" dirty="0" smtClean="0"/>
              <a:t>O</a:t>
            </a:r>
            <a:r>
              <a:rPr lang="en-US" baseline="-25000" dirty="0" smtClean="0"/>
              <a:t>3</a:t>
            </a:r>
            <a:r>
              <a:rPr lang="en-US" dirty="0" smtClean="0"/>
              <a:t>(s) + CO(g) </a:t>
            </a:r>
            <a:r>
              <a:rPr lang="en-US" dirty="0" smtClean="0">
                <a:sym typeface="Wingdings" pitchFamily="2" charset="2"/>
              </a:rPr>
              <a:t> 2Fe</a:t>
            </a:r>
            <a:r>
              <a:rPr lang="en-US" baseline="-25000" dirty="0" smtClean="0">
                <a:sym typeface="Wingdings" pitchFamily="2" charset="2"/>
              </a:rPr>
              <a:t>3</a:t>
            </a:r>
            <a:r>
              <a:rPr lang="en-US" dirty="0" smtClean="0">
                <a:sym typeface="Wingdings" pitchFamily="2" charset="2"/>
              </a:rPr>
              <a:t>O</a:t>
            </a:r>
            <a:r>
              <a:rPr lang="en-US" baseline="-25000" dirty="0" smtClean="0">
                <a:sym typeface="Wingdings" pitchFamily="2" charset="2"/>
              </a:rPr>
              <a:t>4</a:t>
            </a:r>
            <a:r>
              <a:rPr lang="en-US" dirty="0" smtClean="0">
                <a:sym typeface="Wingdings" pitchFamily="2" charset="2"/>
              </a:rPr>
              <a:t>(s) + CO</a:t>
            </a:r>
            <a:r>
              <a:rPr lang="en-US" baseline="-25000" dirty="0" smtClean="0">
                <a:sym typeface="Wingdings" pitchFamily="2" charset="2"/>
              </a:rPr>
              <a:t>2</a:t>
            </a:r>
            <a:r>
              <a:rPr lang="en-US" dirty="0" smtClean="0">
                <a:sym typeface="Wingdings" pitchFamily="2" charset="2"/>
              </a:rPr>
              <a:t>(g); </a:t>
            </a:r>
            <a:r>
              <a:rPr lang="en-US" dirty="0" err="1" smtClean="0">
                <a:latin typeface="Symbol" pitchFamily="18" charset="2"/>
                <a:sym typeface="Wingdings" pitchFamily="2" charset="2"/>
              </a:rPr>
              <a:t>D</a:t>
            </a:r>
            <a:r>
              <a:rPr lang="en-US" dirty="0" err="1" smtClean="0">
                <a:sym typeface="Wingdings" pitchFamily="2" charset="2"/>
              </a:rPr>
              <a:t>H</a:t>
            </a:r>
            <a:r>
              <a:rPr lang="en-US" baseline="-25000" dirty="0" err="1" smtClean="0">
                <a:sym typeface="Wingdings" pitchFamily="2" charset="2"/>
              </a:rPr>
              <a:t>r</a:t>
            </a:r>
            <a:r>
              <a:rPr lang="en-US" dirty="0" smtClean="0">
                <a:sym typeface="Wingdings" pitchFamily="2" charset="2"/>
              </a:rPr>
              <a:t> = -2.67 KJ/mole</a:t>
            </a:r>
            <a:endParaRPr lang="en-US" dirty="0" smtClean="0"/>
          </a:p>
          <a:p>
            <a:pPr marL="342900" indent="-342900"/>
            <a:endParaRPr lang="en-US" dirty="0" smtClean="0"/>
          </a:p>
          <a:p>
            <a:pPr marL="342900" indent="-342900">
              <a:buAutoNum type="arabicPeriod"/>
            </a:pPr>
            <a:endParaRPr lang="en-US" dirty="0" smtClean="0"/>
          </a:p>
          <a:p>
            <a:pPr marL="342900" indent="-342900">
              <a:buAutoNum type="arabicPeriod" startAt="2"/>
            </a:pPr>
            <a:r>
              <a:rPr lang="en-US" dirty="0" smtClean="0"/>
              <a:t>Heat of Formation of Compound (</a:t>
            </a:r>
            <a:r>
              <a:rPr lang="en-US" dirty="0" err="1" smtClean="0">
                <a:latin typeface="Symbol" pitchFamily="18" charset="2"/>
              </a:rPr>
              <a:t>D</a:t>
            </a:r>
            <a:r>
              <a:rPr lang="en-US" dirty="0" err="1" smtClean="0"/>
              <a:t>H</a:t>
            </a:r>
            <a:r>
              <a:rPr lang="en-US" baseline="-25000" dirty="0" err="1" smtClean="0"/>
              <a:t>f</a:t>
            </a:r>
            <a:r>
              <a:rPr lang="en-US" dirty="0" smtClean="0"/>
              <a:t>): Enthalpy change when </a:t>
            </a:r>
            <a:r>
              <a:rPr lang="en-US" b="1" dirty="0" smtClean="0"/>
              <a:t>1 mole </a:t>
            </a:r>
            <a:r>
              <a:rPr lang="en-US" dirty="0" smtClean="0"/>
              <a:t>of compound is formed from its constituent’s elements</a:t>
            </a:r>
          </a:p>
          <a:p>
            <a:pPr marL="342900" indent="-342900"/>
            <a:r>
              <a:rPr lang="en-US" dirty="0" smtClean="0"/>
              <a:t>2Al(s) + 3/2O</a:t>
            </a:r>
            <a:r>
              <a:rPr lang="en-US" baseline="-25000" dirty="0" smtClean="0"/>
              <a:t>2</a:t>
            </a:r>
            <a:r>
              <a:rPr lang="en-US" dirty="0" smtClean="0"/>
              <a:t>(g) </a:t>
            </a:r>
            <a:r>
              <a:rPr lang="en-US" dirty="0" smtClean="0">
                <a:sym typeface="Wingdings" pitchFamily="2" charset="2"/>
              </a:rPr>
              <a:t> Al</a:t>
            </a:r>
            <a:r>
              <a:rPr lang="en-US" baseline="-25000" dirty="0" smtClean="0">
                <a:sym typeface="Wingdings" pitchFamily="2" charset="2"/>
              </a:rPr>
              <a:t>2</a:t>
            </a:r>
            <a:r>
              <a:rPr lang="en-US" dirty="0" smtClean="0">
                <a:sym typeface="Wingdings" pitchFamily="2" charset="2"/>
              </a:rPr>
              <a:t>O</a:t>
            </a:r>
            <a:r>
              <a:rPr lang="en-US" baseline="-25000" dirty="0" smtClean="0">
                <a:sym typeface="Wingdings" pitchFamily="2" charset="2"/>
              </a:rPr>
              <a:t>3</a:t>
            </a:r>
            <a:r>
              <a:rPr lang="en-US" dirty="0" smtClean="0">
                <a:sym typeface="Wingdings" pitchFamily="2" charset="2"/>
              </a:rPr>
              <a:t>(s) ; </a:t>
            </a:r>
            <a:r>
              <a:rPr lang="en-US" dirty="0" smtClean="0">
                <a:latin typeface="Symbol" pitchFamily="18" charset="2"/>
                <a:sym typeface="Wingdings" pitchFamily="2" charset="2"/>
              </a:rPr>
              <a:t>D</a:t>
            </a:r>
            <a:r>
              <a:rPr lang="en-US" dirty="0" smtClean="0">
                <a:sym typeface="Wingdings" pitchFamily="2" charset="2"/>
              </a:rPr>
              <a:t>H</a:t>
            </a:r>
            <a:r>
              <a:rPr lang="en-US" baseline="-25000" dirty="0" smtClean="0">
                <a:sym typeface="Wingdings" pitchFamily="2" charset="2"/>
              </a:rPr>
              <a:t>f,Al2O3</a:t>
            </a:r>
            <a:r>
              <a:rPr lang="en-US" dirty="0" smtClean="0">
                <a:sym typeface="Wingdings" pitchFamily="2" charset="2"/>
              </a:rPr>
              <a:t> = -1700 KJ/mole</a:t>
            </a:r>
            <a:endParaRPr lang="en-US" dirty="0" smtClean="0"/>
          </a:p>
          <a:p>
            <a:pPr marL="342900" indent="-342900">
              <a:buAutoNum type="arabicPeriod" startAt="2"/>
            </a:pPr>
            <a:endParaRPr lang="en-US" dirty="0" smtClean="0"/>
          </a:p>
          <a:p>
            <a:pPr marL="342900" indent="-342900">
              <a:buAutoNum type="arabicPeriod"/>
            </a:pPr>
            <a:endParaRPr lang="en-US" dirty="0" smtClean="0"/>
          </a:p>
          <a:p>
            <a:pPr marL="342900" indent="-342900"/>
            <a:r>
              <a:rPr lang="en-US" dirty="0" smtClean="0"/>
              <a:t>3.    Heat of Combustion of a substance (</a:t>
            </a:r>
            <a:r>
              <a:rPr lang="en-US" dirty="0" err="1" smtClean="0">
                <a:latin typeface="Symbol" pitchFamily="18" charset="2"/>
              </a:rPr>
              <a:t>D</a:t>
            </a:r>
            <a:r>
              <a:rPr lang="en-US" dirty="0" err="1" smtClean="0"/>
              <a:t>H</a:t>
            </a:r>
            <a:r>
              <a:rPr lang="en-US" baseline="-25000" dirty="0" err="1" smtClean="0"/>
              <a:t>c</a:t>
            </a:r>
            <a:r>
              <a:rPr lang="en-US" dirty="0" smtClean="0"/>
              <a:t>): Enthalpy changed when 1 mole of substance is completely burnt (Same as heat of formation for the compound)</a:t>
            </a:r>
          </a:p>
          <a:p>
            <a:pPr marL="342900" indent="-342900"/>
            <a:r>
              <a:rPr lang="en-US" dirty="0" smtClean="0"/>
              <a:t>C(s) +O</a:t>
            </a:r>
            <a:r>
              <a:rPr lang="en-US" baseline="-25000" dirty="0" smtClean="0"/>
              <a:t>2</a:t>
            </a:r>
            <a:r>
              <a:rPr lang="en-US" dirty="0" smtClean="0"/>
              <a:t>(g) </a:t>
            </a:r>
            <a:r>
              <a:rPr lang="en-US" dirty="0" smtClean="0">
                <a:sym typeface="Wingdings" pitchFamily="2" charset="2"/>
              </a:rPr>
              <a:t> CO</a:t>
            </a:r>
            <a:r>
              <a:rPr lang="en-US" baseline="-25000" dirty="0" smtClean="0">
                <a:sym typeface="Wingdings" pitchFamily="2" charset="2"/>
              </a:rPr>
              <a:t>2</a:t>
            </a:r>
            <a:r>
              <a:rPr lang="en-US" dirty="0" smtClean="0">
                <a:sym typeface="Wingdings" pitchFamily="2" charset="2"/>
              </a:rPr>
              <a:t>(g); </a:t>
            </a:r>
            <a:r>
              <a:rPr lang="en-US" dirty="0" smtClean="0">
                <a:latin typeface="Symbol" pitchFamily="18" charset="2"/>
                <a:sym typeface="Wingdings" pitchFamily="2" charset="2"/>
              </a:rPr>
              <a:t>D</a:t>
            </a:r>
            <a:r>
              <a:rPr lang="en-US" dirty="0" smtClean="0">
                <a:sym typeface="Wingdings" pitchFamily="2" charset="2"/>
              </a:rPr>
              <a:t>H</a:t>
            </a:r>
            <a:r>
              <a:rPr lang="en-US" baseline="-25000" dirty="0" smtClean="0">
                <a:sym typeface="Wingdings" pitchFamily="2" charset="2"/>
              </a:rPr>
              <a:t>c,298</a:t>
            </a:r>
            <a:r>
              <a:rPr lang="en-US" dirty="0" smtClean="0">
                <a:sym typeface="Wingdings" pitchFamily="2" charset="2"/>
              </a:rPr>
              <a:t> = -393 KJ/mole</a:t>
            </a:r>
          </a:p>
          <a:p>
            <a:pPr marL="342900" indent="-342900"/>
            <a:r>
              <a:rPr lang="en-US" dirty="0" smtClean="0">
                <a:sym typeface="Wingdings" pitchFamily="2" charset="2"/>
              </a:rPr>
              <a:t>Mg(s) + 1/2O2(g)  </a:t>
            </a:r>
            <a:r>
              <a:rPr lang="en-US" dirty="0" err="1" smtClean="0">
                <a:sym typeface="Wingdings" pitchFamily="2" charset="2"/>
              </a:rPr>
              <a:t>MgO</a:t>
            </a:r>
            <a:r>
              <a:rPr lang="en-US" dirty="0" smtClean="0">
                <a:sym typeface="Wingdings" pitchFamily="2" charset="2"/>
              </a:rPr>
              <a:t>(s); </a:t>
            </a:r>
            <a:r>
              <a:rPr lang="en-US" dirty="0" smtClean="0">
                <a:latin typeface="Symbol" pitchFamily="18" charset="2"/>
                <a:sym typeface="Wingdings" pitchFamily="2" charset="2"/>
              </a:rPr>
              <a:t>D</a:t>
            </a:r>
            <a:r>
              <a:rPr lang="en-US" dirty="0" smtClean="0">
                <a:sym typeface="Wingdings" pitchFamily="2" charset="2"/>
              </a:rPr>
              <a:t>H</a:t>
            </a:r>
            <a:r>
              <a:rPr lang="en-US" baseline="-25000" dirty="0" smtClean="0">
                <a:sym typeface="Wingdings" pitchFamily="2" charset="2"/>
              </a:rPr>
              <a:t>c,298</a:t>
            </a:r>
            <a:r>
              <a:rPr lang="en-US" dirty="0" smtClean="0">
                <a:sym typeface="Wingdings" pitchFamily="2" charset="2"/>
              </a:rPr>
              <a:t> = -605 KJ/mole</a:t>
            </a:r>
            <a:endParaRPr lang="en-US" dirty="0" smtClean="0"/>
          </a:p>
          <a:p>
            <a:pPr marL="342900" indent="-342900"/>
            <a:endParaRPr lang="en-US" dirty="0" smtClean="0"/>
          </a:p>
          <a:p>
            <a:pPr marL="342900" indent="-342900"/>
            <a:r>
              <a:rPr lang="en-US" dirty="0" smtClean="0"/>
              <a:t>4.   Heat of Transformation or Latent Heat: Enthalpy change when 1 mole of the substance undergoes a specific physical change (melting, evaporation etc.). Latent heat of fusion is the heat supply for transforming solid to liquid at fusion temperature. Zn(s) </a:t>
            </a:r>
            <a:r>
              <a:rPr lang="en-US" dirty="0" smtClean="0">
                <a:sym typeface="Wingdings" pitchFamily="2" charset="2"/>
              </a:rPr>
              <a:t> Zn(l) at 693K, </a:t>
            </a:r>
            <a:r>
              <a:rPr lang="en-US" dirty="0" err="1" smtClean="0">
                <a:sym typeface="Wingdings" pitchFamily="2" charset="2"/>
              </a:rPr>
              <a:t>L</a:t>
            </a:r>
            <a:r>
              <a:rPr lang="en-US" baseline="-25000" dirty="0" err="1" smtClean="0">
                <a:sym typeface="Wingdings" pitchFamily="2" charset="2"/>
              </a:rPr>
              <a:t>f,Zn</a:t>
            </a:r>
            <a:r>
              <a:rPr lang="en-US" dirty="0" smtClean="0">
                <a:sym typeface="Wingdings" pitchFamily="2" charset="2"/>
              </a:rPr>
              <a:t> = 7.28 KJ/mole</a:t>
            </a:r>
            <a:endParaRPr lang="en-US" dirty="0" smtClean="0"/>
          </a:p>
          <a:p>
            <a:pPr marL="342900" indent="-342900"/>
            <a:r>
              <a:rPr lang="en-US" dirty="0" smtClean="0"/>
              <a:t>5.   Heat of Solution: Enthalpy change when 1 mole of solute is dissolved in solvent. It depends on the concentration. Heat of solution increases with the decrease in concentration</a:t>
            </a:r>
          </a:p>
          <a:p>
            <a:pPr marL="342900" indent="-342900">
              <a:buAutoNum type="arabicPeriod"/>
            </a:pPr>
            <a:endParaRPr lang="en-US" dirty="0"/>
          </a:p>
        </p:txBody>
      </p:sp>
      <p:graphicFrame>
        <p:nvGraphicFramePr>
          <p:cNvPr id="4" name="Object 3"/>
          <p:cNvGraphicFramePr>
            <a:graphicFrameLocks noChangeAspect="1"/>
          </p:cNvGraphicFramePr>
          <p:nvPr/>
        </p:nvGraphicFramePr>
        <p:xfrm>
          <a:off x="380999" y="1447800"/>
          <a:ext cx="8566483" cy="457200"/>
        </p:xfrm>
        <a:graphic>
          <a:graphicData uri="http://schemas.openxmlformats.org/presentationml/2006/ole">
            <p:oleObj spid="_x0000_s34818" name="Equation" r:id="rId3" imgW="4520880" imgH="241200" progId="Equation.3">
              <p:embed/>
            </p:oleObj>
          </a:graphicData>
        </a:graphic>
      </p:graphicFrame>
      <p:grpSp>
        <p:nvGrpSpPr>
          <p:cNvPr id="11" name="Group 10"/>
          <p:cNvGrpSpPr/>
          <p:nvPr/>
        </p:nvGrpSpPr>
        <p:grpSpPr>
          <a:xfrm>
            <a:off x="439738" y="2514600"/>
            <a:ext cx="8447087" cy="838200"/>
            <a:chOff x="439738" y="2209800"/>
            <a:chExt cx="8447087" cy="838200"/>
          </a:xfrm>
        </p:grpSpPr>
        <p:graphicFrame>
          <p:nvGraphicFramePr>
            <p:cNvPr id="34819" name="Object 3"/>
            <p:cNvGraphicFramePr>
              <a:graphicFrameLocks noChangeAspect="1"/>
            </p:cNvGraphicFramePr>
            <p:nvPr/>
          </p:nvGraphicFramePr>
          <p:xfrm>
            <a:off x="439738" y="2590800"/>
            <a:ext cx="8447087" cy="457200"/>
          </p:xfrm>
          <a:graphic>
            <a:graphicData uri="http://schemas.openxmlformats.org/presentationml/2006/ole">
              <p:oleObj spid="_x0000_s34819" name="Equation" r:id="rId4" imgW="4457520" imgH="241200" progId="Equation.3">
                <p:embed/>
              </p:oleObj>
            </a:graphicData>
          </a:graphic>
        </p:graphicFrame>
        <p:cxnSp>
          <p:nvCxnSpPr>
            <p:cNvPr id="7" name="Straight Arrow Connector 6"/>
            <p:cNvCxnSpPr/>
            <p:nvPr/>
          </p:nvCxnSpPr>
          <p:spPr>
            <a:xfrm flipV="1">
              <a:off x="5867400" y="2438400"/>
              <a:ext cx="381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72200" y="2209800"/>
              <a:ext cx="301686" cy="369332"/>
            </a:xfrm>
            <a:prstGeom prst="rect">
              <a:avLst/>
            </a:prstGeom>
            <a:noFill/>
          </p:spPr>
          <p:txBody>
            <a:bodyPr wrap="none" rtlCol="0">
              <a:spAutoFit/>
            </a:bodyPr>
            <a:lstStyle/>
            <a:p>
              <a:r>
                <a:rPr lang="en-US" dirty="0" smtClean="0"/>
                <a:t>0</a:t>
              </a:r>
              <a:endParaRPr lang="en-US" dirty="0"/>
            </a:p>
          </p:txBody>
        </p:sp>
        <p:cxnSp>
          <p:nvCxnSpPr>
            <p:cNvPr id="9" name="Straight Arrow Connector 8"/>
            <p:cNvCxnSpPr/>
            <p:nvPr/>
          </p:nvCxnSpPr>
          <p:spPr>
            <a:xfrm flipV="1">
              <a:off x="6934200" y="2438400"/>
              <a:ext cx="381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239000" y="2209800"/>
              <a:ext cx="301686" cy="369332"/>
            </a:xfrm>
            <a:prstGeom prst="rect">
              <a:avLst/>
            </a:prstGeom>
            <a:noFill/>
          </p:spPr>
          <p:txBody>
            <a:bodyPr wrap="none" rtlCol="0">
              <a:spAutoFit/>
            </a:bodyPr>
            <a:lstStyle/>
            <a:p>
              <a:r>
                <a:rPr lang="en-US" dirty="0" smtClean="0"/>
                <a:t>0</a:t>
              </a:r>
              <a:endParaRPr lang="en-US" dirty="0"/>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8646" y="76200"/>
            <a:ext cx="1749197" cy="584775"/>
          </a:xfrm>
          <a:prstGeom prst="rect">
            <a:avLst/>
          </a:prstGeom>
        </p:spPr>
        <p:txBody>
          <a:bodyPr wrap="none">
            <a:spAutoFit/>
          </a:bodyPr>
          <a:lstStyle/>
          <a:p>
            <a:pPr algn="ctr"/>
            <a:r>
              <a:rPr lang="en-US" sz="3200" b="1" dirty="0" smtClean="0"/>
              <a:t>Hess Law</a:t>
            </a:r>
            <a:endParaRPr lang="en-US" sz="3200" b="1" dirty="0"/>
          </a:p>
        </p:txBody>
      </p:sp>
      <p:sp>
        <p:nvSpPr>
          <p:cNvPr id="3" name="TextBox 2"/>
          <p:cNvSpPr txBox="1"/>
          <p:nvPr/>
        </p:nvSpPr>
        <p:spPr>
          <a:xfrm>
            <a:off x="228600" y="838200"/>
            <a:ext cx="8458200" cy="923330"/>
          </a:xfrm>
          <a:prstGeom prst="rect">
            <a:avLst/>
          </a:prstGeom>
          <a:noFill/>
        </p:spPr>
        <p:txBody>
          <a:bodyPr wrap="square" rtlCol="0">
            <a:spAutoFit/>
          </a:bodyPr>
          <a:lstStyle/>
          <a:p>
            <a:r>
              <a:rPr lang="en-US" i="1" dirty="0" smtClean="0"/>
              <a:t>Hess Law states that for an isothermal process, the enthalpy change for a reaction is the same whether it takes place in one or multiples stages</a:t>
            </a:r>
            <a:r>
              <a:rPr lang="en-US" dirty="0" smtClean="0"/>
              <a:t>. i.e.  Heat of reaction depends on the initial and final states of the process</a:t>
            </a:r>
            <a:endParaRPr lang="en-US" dirty="0"/>
          </a:p>
        </p:txBody>
      </p:sp>
      <p:sp>
        <p:nvSpPr>
          <p:cNvPr id="4" name="TextBox 3"/>
          <p:cNvSpPr txBox="1"/>
          <p:nvPr/>
        </p:nvSpPr>
        <p:spPr>
          <a:xfrm>
            <a:off x="381000" y="3891677"/>
            <a:ext cx="7571303" cy="2585323"/>
          </a:xfrm>
          <a:prstGeom prst="rect">
            <a:avLst/>
          </a:prstGeom>
          <a:noFill/>
        </p:spPr>
        <p:txBody>
          <a:bodyPr wrap="none" rtlCol="0">
            <a:spAutoFit/>
          </a:bodyPr>
          <a:lstStyle/>
          <a:p>
            <a:r>
              <a:rPr lang="en-US" b="1" dirty="0" smtClean="0"/>
              <a:t>Example: </a:t>
            </a:r>
            <a:r>
              <a:rPr lang="en-US" i="1" dirty="0" smtClean="0"/>
              <a:t>Direct oxidation or the single stage process:</a:t>
            </a:r>
          </a:p>
          <a:p>
            <a:r>
              <a:rPr lang="en-US" b="1" dirty="0" smtClean="0"/>
              <a:t>	</a:t>
            </a:r>
            <a:r>
              <a:rPr lang="en-US" dirty="0" err="1" smtClean="0"/>
              <a:t>i</a:t>
            </a:r>
            <a:r>
              <a:rPr lang="en-US" dirty="0" smtClean="0"/>
              <a:t>) CH</a:t>
            </a:r>
            <a:r>
              <a:rPr lang="en-US" baseline="-25000" dirty="0" smtClean="0"/>
              <a:t>4</a:t>
            </a:r>
            <a:r>
              <a:rPr lang="en-US" dirty="0" smtClean="0"/>
              <a:t> + 2O</a:t>
            </a:r>
            <a:r>
              <a:rPr lang="en-US" baseline="-25000" dirty="0" smtClean="0"/>
              <a:t>2</a:t>
            </a:r>
            <a:r>
              <a:rPr lang="en-US" dirty="0" smtClean="0"/>
              <a:t> </a:t>
            </a:r>
            <a:r>
              <a:rPr lang="en-US" dirty="0" smtClean="0">
                <a:sym typeface="Wingdings" pitchFamily="2" charset="2"/>
              </a:rPr>
              <a:t></a:t>
            </a:r>
            <a:r>
              <a:rPr lang="en-US" dirty="0" smtClean="0"/>
              <a:t> CO</a:t>
            </a:r>
            <a:r>
              <a:rPr lang="en-US" baseline="-25000" dirty="0" smtClean="0"/>
              <a:t>2</a:t>
            </a:r>
            <a:r>
              <a:rPr lang="en-US" dirty="0" smtClean="0"/>
              <a:t> + 2H</a:t>
            </a:r>
            <a:r>
              <a:rPr lang="en-US" baseline="-25000" dirty="0" smtClean="0"/>
              <a:t>2</a:t>
            </a:r>
            <a:r>
              <a:rPr lang="en-US" dirty="0" smtClean="0"/>
              <a:t>O; </a:t>
            </a:r>
            <a:r>
              <a:rPr lang="en-US" dirty="0" smtClean="0">
                <a:latin typeface="Symbol" pitchFamily="18" charset="2"/>
              </a:rPr>
              <a:t>D</a:t>
            </a:r>
            <a:r>
              <a:rPr lang="en-US" dirty="0" smtClean="0"/>
              <a:t>H</a:t>
            </a:r>
            <a:r>
              <a:rPr lang="en-US" baseline="-25000" dirty="0" smtClean="0"/>
              <a:t>r,1</a:t>
            </a:r>
            <a:r>
              <a:rPr lang="en-US" dirty="0" smtClean="0"/>
              <a:t> = -890 kJ/mole</a:t>
            </a:r>
          </a:p>
          <a:p>
            <a:r>
              <a:rPr lang="en-US" dirty="0" smtClean="0"/>
              <a:t>	</a:t>
            </a:r>
          </a:p>
          <a:p>
            <a:r>
              <a:rPr lang="en-US" dirty="0" smtClean="0"/>
              <a:t>	</a:t>
            </a:r>
            <a:r>
              <a:rPr lang="en-US" i="1" dirty="0" smtClean="0"/>
              <a:t>Indirect oxidation or three stages process:</a:t>
            </a:r>
          </a:p>
          <a:p>
            <a:r>
              <a:rPr lang="en-US" dirty="0" smtClean="0"/>
              <a:t>	</a:t>
            </a:r>
            <a:r>
              <a:rPr lang="en-US" dirty="0" err="1" smtClean="0"/>
              <a:t>i</a:t>
            </a:r>
            <a:r>
              <a:rPr lang="en-US" dirty="0" smtClean="0"/>
              <a:t>) CH</a:t>
            </a:r>
            <a:r>
              <a:rPr lang="en-US" baseline="-25000" dirty="0" smtClean="0"/>
              <a:t>4</a:t>
            </a:r>
            <a:r>
              <a:rPr lang="en-US" dirty="0" smtClean="0"/>
              <a:t> </a:t>
            </a:r>
            <a:r>
              <a:rPr lang="en-US" dirty="0" smtClean="0">
                <a:sym typeface="Wingdings" pitchFamily="2" charset="2"/>
              </a:rPr>
              <a:t></a:t>
            </a:r>
            <a:r>
              <a:rPr lang="en-US" dirty="0" smtClean="0"/>
              <a:t> C + 2H</a:t>
            </a:r>
            <a:r>
              <a:rPr lang="en-US" baseline="-25000" dirty="0" smtClean="0"/>
              <a:t>2</a:t>
            </a:r>
            <a:r>
              <a:rPr lang="en-US" dirty="0" smtClean="0"/>
              <a:t>; 	</a:t>
            </a:r>
            <a:r>
              <a:rPr lang="en-US" dirty="0" smtClean="0">
                <a:latin typeface="Symbol" pitchFamily="18" charset="2"/>
              </a:rPr>
              <a:t>D</a:t>
            </a:r>
            <a:r>
              <a:rPr lang="en-US" dirty="0" smtClean="0"/>
              <a:t>H</a:t>
            </a:r>
            <a:r>
              <a:rPr lang="en-US" baseline="-25000" dirty="0" smtClean="0"/>
              <a:t>r,2</a:t>
            </a:r>
            <a:r>
              <a:rPr lang="en-US" dirty="0" smtClean="0"/>
              <a:t> = 77kJ/mole</a:t>
            </a:r>
          </a:p>
          <a:p>
            <a:r>
              <a:rPr lang="en-US" dirty="0" smtClean="0"/>
              <a:t>	ii) C + O</a:t>
            </a:r>
            <a:r>
              <a:rPr lang="en-US" baseline="-25000" dirty="0" smtClean="0"/>
              <a:t>2</a:t>
            </a:r>
            <a:r>
              <a:rPr lang="en-US" dirty="0" smtClean="0"/>
              <a:t> </a:t>
            </a:r>
            <a:r>
              <a:rPr lang="en-US" dirty="0" smtClean="0">
                <a:sym typeface="Wingdings" pitchFamily="2" charset="2"/>
              </a:rPr>
              <a:t> CO</a:t>
            </a:r>
            <a:r>
              <a:rPr lang="en-US" baseline="-25000" dirty="0" smtClean="0">
                <a:sym typeface="Wingdings" pitchFamily="2" charset="2"/>
              </a:rPr>
              <a:t>2</a:t>
            </a:r>
            <a:r>
              <a:rPr lang="en-US" dirty="0" smtClean="0">
                <a:sym typeface="Wingdings" pitchFamily="2" charset="2"/>
              </a:rPr>
              <a:t>; 	</a:t>
            </a:r>
            <a:r>
              <a:rPr lang="en-US" dirty="0" smtClean="0">
                <a:latin typeface="Symbol" pitchFamily="18" charset="2"/>
                <a:sym typeface="Wingdings" pitchFamily="2" charset="2"/>
              </a:rPr>
              <a:t>D</a:t>
            </a:r>
            <a:r>
              <a:rPr lang="en-US" dirty="0" smtClean="0">
                <a:sym typeface="Wingdings" pitchFamily="2" charset="2"/>
              </a:rPr>
              <a:t>H</a:t>
            </a:r>
            <a:r>
              <a:rPr lang="en-US" baseline="-25000" dirty="0" smtClean="0">
                <a:sym typeface="Wingdings" pitchFamily="2" charset="2"/>
              </a:rPr>
              <a:t>r,3</a:t>
            </a:r>
            <a:r>
              <a:rPr lang="en-US" dirty="0" smtClean="0">
                <a:sym typeface="Wingdings" pitchFamily="2" charset="2"/>
              </a:rPr>
              <a:t> = -393kJ/mole</a:t>
            </a:r>
          </a:p>
          <a:p>
            <a:r>
              <a:rPr lang="en-US" dirty="0" smtClean="0">
                <a:sym typeface="Wingdings" pitchFamily="2" charset="2"/>
              </a:rPr>
              <a:t>	iii) 2H</a:t>
            </a:r>
            <a:r>
              <a:rPr lang="en-US" baseline="-25000" dirty="0" smtClean="0">
                <a:sym typeface="Wingdings" pitchFamily="2" charset="2"/>
              </a:rPr>
              <a:t>2</a:t>
            </a:r>
            <a:r>
              <a:rPr lang="en-US" dirty="0" smtClean="0">
                <a:sym typeface="Wingdings" pitchFamily="2" charset="2"/>
              </a:rPr>
              <a:t> + O</a:t>
            </a:r>
            <a:r>
              <a:rPr lang="en-US" baseline="-25000" dirty="0" smtClean="0">
                <a:sym typeface="Wingdings" pitchFamily="2" charset="2"/>
              </a:rPr>
              <a:t>2</a:t>
            </a:r>
            <a:r>
              <a:rPr lang="en-US" dirty="0" smtClean="0">
                <a:sym typeface="Wingdings" pitchFamily="2" charset="2"/>
              </a:rPr>
              <a:t>  2H</a:t>
            </a:r>
            <a:r>
              <a:rPr lang="en-US" baseline="-25000" dirty="0" smtClean="0">
                <a:sym typeface="Wingdings" pitchFamily="2" charset="2"/>
              </a:rPr>
              <a:t>2</a:t>
            </a:r>
            <a:r>
              <a:rPr lang="en-US" dirty="0" smtClean="0">
                <a:sym typeface="Wingdings" pitchFamily="2" charset="2"/>
              </a:rPr>
              <a:t>O; </a:t>
            </a:r>
            <a:r>
              <a:rPr lang="en-US" dirty="0" smtClean="0">
                <a:latin typeface="Symbol" pitchFamily="18" charset="2"/>
                <a:sym typeface="Wingdings" pitchFamily="2" charset="2"/>
              </a:rPr>
              <a:t>D</a:t>
            </a:r>
            <a:r>
              <a:rPr lang="en-US" dirty="0" smtClean="0">
                <a:sym typeface="Wingdings" pitchFamily="2" charset="2"/>
              </a:rPr>
              <a:t>H</a:t>
            </a:r>
            <a:r>
              <a:rPr lang="en-US" baseline="-25000" dirty="0" smtClean="0">
                <a:sym typeface="Wingdings" pitchFamily="2" charset="2"/>
              </a:rPr>
              <a:t>r,4</a:t>
            </a:r>
            <a:r>
              <a:rPr lang="en-US" dirty="0" smtClean="0">
                <a:sym typeface="Wingdings" pitchFamily="2" charset="2"/>
              </a:rPr>
              <a:t> = 2(-287)kJ/mole</a:t>
            </a:r>
          </a:p>
          <a:p>
            <a:r>
              <a:rPr lang="en-US" dirty="0" smtClean="0">
                <a:sym typeface="Wingdings" pitchFamily="2" charset="2"/>
              </a:rPr>
              <a:t>	      CH</a:t>
            </a:r>
            <a:r>
              <a:rPr lang="en-US" baseline="-25000" dirty="0" smtClean="0">
                <a:sym typeface="Wingdings" pitchFamily="2" charset="2"/>
              </a:rPr>
              <a:t>4</a:t>
            </a:r>
            <a:r>
              <a:rPr lang="en-US" dirty="0" smtClean="0">
                <a:sym typeface="Wingdings" pitchFamily="2" charset="2"/>
              </a:rPr>
              <a:t> + O</a:t>
            </a:r>
            <a:r>
              <a:rPr lang="en-US" baseline="-25000" dirty="0" smtClean="0">
                <a:sym typeface="Wingdings" pitchFamily="2" charset="2"/>
              </a:rPr>
              <a:t>2</a:t>
            </a:r>
            <a:r>
              <a:rPr lang="en-US" dirty="0" smtClean="0">
                <a:sym typeface="Wingdings" pitchFamily="2" charset="2"/>
              </a:rPr>
              <a:t>  CO</a:t>
            </a:r>
            <a:r>
              <a:rPr lang="en-US" baseline="-25000" dirty="0" smtClean="0">
                <a:sym typeface="Wingdings" pitchFamily="2" charset="2"/>
              </a:rPr>
              <a:t>2</a:t>
            </a:r>
            <a:r>
              <a:rPr lang="en-US" dirty="0" smtClean="0">
                <a:sym typeface="Wingdings" pitchFamily="2" charset="2"/>
              </a:rPr>
              <a:t> + 2H</a:t>
            </a:r>
            <a:r>
              <a:rPr lang="en-US" baseline="-25000" dirty="0" smtClean="0">
                <a:sym typeface="Wingdings" pitchFamily="2" charset="2"/>
              </a:rPr>
              <a:t>2</a:t>
            </a:r>
            <a:r>
              <a:rPr lang="en-US" dirty="0" smtClean="0">
                <a:sym typeface="Wingdings" pitchFamily="2" charset="2"/>
              </a:rPr>
              <a:t>O</a:t>
            </a:r>
          </a:p>
          <a:p>
            <a:r>
              <a:rPr lang="en-US" dirty="0" smtClean="0">
                <a:sym typeface="Wingdings" pitchFamily="2" charset="2"/>
              </a:rPr>
              <a:t>	</a:t>
            </a:r>
            <a:r>
              <a:rPr lang="en-US" dirty="0" smtClean="0">
                <a:latin typeface="Symbol" pitchFamily="18" charset="2"/>
                <a:sym typeface="Wingdings" pitchFamily="2" charset="2"/>
              </a:rPr>
              <a:t>D</a:t>
            </a:r>
            <a:r>
              <a:rPr lang="en-US" dirty="0" smtClean="0">
                <a:sym typeface="Wingdings" pitchFamily="2" charset="2"/>
              </a:rPr>
              <a:t>H</a:t>
            </a:r>
            <a:r>
              <a:rPr lang="en-US" baseline="-25000" dirty="0" smtClean="0">
                <a:sym typeface="Wingdings" pitchFamily="2" charset="2"/>
              </a:rPr>
              <a:t>r,1</a:t>
            </a:r>
            <a:r>
              <a:rPr lang="en-US" dirty="0" smtClean="0">
                <a:sym typeface="Wingdings" pitchFamily="2" charset="2"/>
              </a:rPr>
              <a:t> = </a:t>
            </a:r>
            <a:r>
              <a:rPr lang="en-US" dirty="0" smtClean="0">
                <a:latin typeface="Symbol" pitchFamily="18" charset="2"/>
                <a:sym typeface="Wingdings" pitchFamily="2" charset="2"/>
              </a:rPr>
              <a:t>D</a:t>
            </a:r>
            <a:r>
              <a:rPr lang="en-US" dirty="0" smtClean="0">
                <a:sym typeface="Wingdings" pitchFamily="2" charset="2"/>
              </a:rPr>
              <a:t>H</a:t>
            </a:r>
            <a:r>
              <a:rPr lang="en-US" baseline="-25000" dirty="0" smtClean="0">
                <a:sym typeface="Wingdings" pitchFamily="2" charset="2"/>
              </a:rPr>
              <a:t>r,2</a:t>
            </a:r>
            <a:r>
              <a:rPr lang="en-US" dirty="0" smtClean="0">
                <a:sym typeface="Wingdings" pitchFamily="2" charset="2"/>
              </a:rPr>
              <a:t> + </a:t>
            </a:r>
            <a:r>
              <a:rPr lang="en-US" dirty="0" smtClean="0">
                <a:latin typeface="Symbol" pitchFamily="18" charset="2"/>
                <a:sym typeface="Wingdings" pitchFamily="2" charset="2"/>
              </a:rPr>
              <a:t>D</a:t>
            </a:r>
            <a:r>
              <a:rPr lang="en-US" dirty="0" smtClean="0">
                <a:sym typeface="Wingdings" pitchFamily="2" charset="2"/>
              </a:rPr>
              <a:t>H</a:t>
            </a:r>
            <a:r>
              <a:rPr lang="en-US" baseline="-25000" dirty="0" smtClean="0">
                <a:sym typeface="Wingdings" pitchFamily="2" charset="2"/>
              </a:rPr>
              <a:t>r,3</a:t>
            </a:r>
            <a:r>
              <a:rPr lang="en-US" dirty="0" smtClean="0">
                <a:sym typeface="Wingdings" pitchFamily="2" charset="2"/>
              </a:rPr>
              <a:t> + 2</a:t>
            </a:r>
            <a:r>
              <a:rPr lang="en-US" dirty="0" smtClean="0">
                <a:latin typeface="Symbol" pitchFamily="18" charset="2"/>
                <a:sym typeface="Wingdings" pitchFamily="2" charset="2"/>
              </a:rPr>
              <a:t>D</a:t>
            </a:r>
            <a:r>
              <a:rPr lang="en-US" dirty="0" smtClean="0">
                <a:sym typeface="Wingdings" pitchFamily="2" charset="2"/>
              </a:rPr>
              <a:t>H</a:t>
            </a:r>
            <a:r>
              <a:rPr lang="en-US" baseline="-25000" dirty="0" smtClean="0">
                <a:sym typeface="Wingdings" pitchFamily="2" charset="2"/>
              </a:rPr>
              <a:t>r,4</a:t>
            </a:r>
            <a:r>
              <a:rPr lang="en-US" dirty="0" smtClean="0">
                <a:sym typeface="Wingdings" pitchFamily="2" charset="2"/>
              </a:rPr>
              <a:t> = 77+(-393) + (-574) = -890 kJ/mole	</a:t>
            </a:r>
            <a:endParaRPr lang="en-US" dirty="0"/>
          </a:p>
        </p:txBody>
      </p:sp>
      <p:sp>
        <p:nvSpPr>
          <p:cNvPr id="5" name="TextBox 4"/>
          <p:cNvSpPr txBox="1"/>
          <p:nvPr/>
        </p:nvSpPr>
        <p:spPr>
          <a:xfrm>
            <a:off x="1524000" y="2057400"/>
            <a:ext cx="317716" cy="369332"/>
          </a:xfrm>
          <a:prstGeom prst="rect">
            <a:avLst/>
          </a:prstGeom>
          <a:noFill/>
        </p:spPr>
        <p:txBody>
          <a:bodyPr wrap="none" rtlCol="0">
            <a:spAutoFit/>
          </a:bodyPr>
          <a:lstStyle/>
          <a:p>
            <a:r>
              <a:rPr lang="en-US" dirty="0" smtClean="0"/>
              <a:t>A</a:t>
            </a:r>
            <a:endParaRPr lang="en-US" dirty="0"/>
          </a:p>
        </p:txBody>
      </p:sp>
      <p:sp>
        <p:nvSpPr>
          <p:cNvPr id="6" name="TextBox 5"/>
          <p:cNvSpPr txBox="1"/>
          <p:nvPr/>
        </p:nvSpPr>
        <p:spPr>
          <a:xfrm>
            <a:off x="3416084" y="2057400"/>
            <a:ext cx="317716" cy="369332"/>
          </a:xfrm>
          <a:prstGeom prst="rect">
            <a:avLst/>
          </a:prstGeom>
          <a:noFill/>
        </p:spPr>
        <p:txBody>
          <a:bodyPr wrap="none" rtlCol="0">
            <a:spAutoFit/>
          </a:bodyPr>
          <a:lstStyle/>
          <a:p>
            <a:r>
              <a:rPr lang="en-US" dirty="0" smtClean="0"/>
              <a:t>B</a:t>
            </a:r>
            <a:endParaRPr lang="en-US" dirty="0"/>
          </a:p>
        </p:txBody>
      </p:sp>
      <p:sp>
        <p:nvSpPr>
          <p:cNvPr id="7" name="TextBox 6"/>
          <p:cNvSpPr txBox="1"/>
          <p:nvPr/>
        </p:nvSpPr>
        <p:spPr>
          <a:xfrm>
            <a:off x="1524000" y="3212068"/>
            <a:ext cx="308098" cy="369332"/>
          </a:xfrm>
          <a:prstGeom prst="rect">
            <a:avLst/>
          </a:prstGeom>
          <a:noFill/>
        </p:spPr>
        <p:txBody>
          <a:bodyPr wrap="none" rtlCol="0">
            <a:spAutoFit/>
          </a:bodyPr>
          <a:lstStyle/>
          <a:p>
            <a:r>
              <a:rPr lang="en-US" dirty="0" smtClean="0"/>
              <a:t>C</a:t>
            </a:r>
            <a:endParaRPr lang="en-US" dirty="0"/>
          </a:p>
        </p:txBody>
      </p:sp>
      <p:sp>
        <p:nvSpPr>
          <p:cNvPr id="8" name="TextBox 7"/>
          <p:cNvSpPr txBox="1"/>
          <p:nvPr/>
        </p:nvSpPr>
        <p:spPr>
          <a:xfrm>
            <a:off x="3416084" y="3212068"/>
            <a:ext cx="327334" cy="369332"/>
          </a:xfrm>
          <a:prstGeom prst="rect">
            <a:avLst/>
          </a:prstGeom>
          <a:noFill/>
        </p:spPr>
        <p:txBody>
          <a:bodyPr wrap="none" rtlCol="0">
            <a:spAutoFit/>
          </a:bodyPr>
          <a:lstStyle/>
          <a:p>
            <a:r>
              <a:rPr lang="en-US" dirty="0" smtClean="0"/>
              <a:t>D</a:t>
            </a:r>
            <a:endParaRPr lang="en-US" dirty="0"/>
          </a:p>
        </p:txBody>
      </p:sp>
      <p:cxnSp>
        <p:nvCxnSpPr>
          <p:cNvPr id="10" name="Straight Arrow Connector 9"/>
          <p:cNvCxnSpPr>
            <a:stCxn id="5" idx="2"/>
            <a:endCxn id="7" idx="0"/>
          </p:cNvCxnSpPr>
          <p:nvPr/>
        </p:nvCxnSpPr>
        <p:spPr>
          <a:xfrm flipH="1">
            <a:off x="1678049" y="2426732"/>
            <a:ext cx="4809" cy="785336"/>
          </a:xfrm>
          <a:prstGeom prst="straightConnector1">
            <a:avLst/>
          </a:prstGeom>
          <a:ln w="158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3"/>
            <a:endCxn id="8" idx="1"/>
          </p:cNvCxnSpPr>
          <p:nvPr/>
        </p:nvCxnSpPr>
        <p:spPr>
          <a:xfrm>
            <a:off x="1832098" y="3396734"/>
            <a:ext cx="1583986" cy="0"/>
          </a:xfrm>
          <a:prstGeom prst="straightConnector1">
            <a:avLst/>
          </a:prstGeom>
          <a:ln w="158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a:endCxn id="6" idx="1"/>
          </p:cNvCxnSpPr>
          <p:nvPr/>
        </p:nvCxnSpPr>
        <p:spPr>
          <a:xfrm>
            <a:off x="1841716" y="2242066"/>
            <a:ext cx="1574368"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0"/>
            <a:endCxn id="6" idx="2"/>
          </p:cNvCxnSpPr>
          <p:nvPr/>
        </p:nvCxnSpPr>
        <p:spPr>
          <a:xfrm flipH="1" flipV="1">
            <a:off x="3574942" y="2426732"/>
            <a:ext cx="4809" cy="785336"/>
          </a:xfrm>
          <a:prstGeom prst="straightConnector1">
            <a:avLst/>
          </a:prstGeom>
          <a:ln w="15875">
            <a:prstDash val="sysDash"/>
            <a:tailEnd type="arrow"/>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nvGraphicFramePr>
        <p:xfrm>
          <a:off x="4267200" y="2514600"/>
          <a:ext cx="3708400" cy="457200"/>
        </p:xfrm>
        <a:graphic>
          <a:graphicData uri="http://schemas.openxmlformats.org/presentationml/2006/ole">
            <p:oleObj spid="_x0000_s38913" name="Equation" r:id="rId3" imgW="1854000" imgH="22860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916" y="87868"/>
            <a:ext cx="5087098" cy="584775"/>
          </a:xfrm>
          <a:prstGeom prst="rect">
            <a:avLst/>
          </a:prstGeom>
        </p:spPr>
        <p:txBody>
          <a:bodyPr wrap="none">
            <a:spAutoFit/>
          </a:bodyPr>
          <a:lstStyle/>
          <a:p>
            <a:pPr algn="ctr"/>
            <a:r>
              <a:rPr lang="en-US" sz="3200" b="1" dirty="0" smtClean="0"/>
              <a:t>Salient Feature of Hess’s Law</a:t>
            </a:r>
            <a:endParaRPr lang="en-US" sz="3200" b="1" dirty="0"/>
          </a:p>
        </p:txBody>
      </p:sp>
      <p:sp>
        <p:nvSpPr>
          <p:cNvPr id="3" name="TextBox 2"/>
          <p:cNvSpPr txBox="1"/>
          <p:nvPr/>
        </p:nvSpPr>
        <p:spPr>
          <a:xfrm>
            <a:off x="381000" y="838200"/>
            <a:ext cx="8534400" cy="2308324"/>
          </a:xfrm>
          <a:prstGeom prst="rect">
            <a:avLst/>
          </a:prstGeom>
          <a:noFill/>
        </p:spPr>
        <p:txBody>
          <a:bodyPr wrap="square" rtlCol="0">
            <a:spAutoFit/>
          </a:bodyPr>
          <a:lstStyle/>
          <a:p>
            <a:pPr marL="342900" indent="-342900">
              <a:buAutoNum type="arabicPeriod"/>
            </a:pPr>
            <a:r>
              <a:rPr lang="en-US" dirty="0" smtClean="0"/>
              <a:t>The principle of algebraic addition, subtraction etc. of chemical equations is applicable to the energy changes or enthalpy changes</a:t>
            </a:r>
          </a:p>
          <a:p>
            <a:pPr marL="342900" indent="-342900">
              <a:buAutoNum type="arabicPeriod"/>
            </a:pPr>
            <a:r>
              <a:rPr lang="en-US" dirty="0" smtClean="0"/>
              <a:t>Chemical equations can be multiplied by suitable coefficients and then added or subtracted to get desired equation. The value of state variable (</a:t>
            </a:r>
            <a:r>
              <a:rPr lang="en-US" dirty="0" smtClean="0">
                <a:latin typeface="Symbol" pitchFamily="18" charset="2"/>
              </a:rPr>
              <a:t>D</a:t>
            </a:r>
            <a:r>
              <a:rPr lang="en-US" dirty="0" smtClean="0"/>
              <a:t>E, </a:t>
            </a:r>
            <a:r>
              <a:rPr lang="en-US" dirty="0" smtClean="0">
                <a:latin typeface="Symbol" pitchFamily="18" charset="2"/>
              </a:rPr>
              <a:t>D</a:t>
            </a:r>
            <a:r>
              <a:rPr lang="en-US" dirty="0" smtClean="0"/>
              <a:t>H etc.) should be manipulated accordingly</a:t>
            </a:r>
          </a:p>
          <a:p>
            <a:pPr marL="342900" indent="-342900">
              <a:buAutoNum type="arabicPeriod"/>
            </a:pPr>
            <a:r>
              <a:rPr lang="en-US" dirty="0" smtClean="0"/>
              <a:t>Hess Law is applicable to isothermal process, i.e. constant temperature</a:t>
            </a:r>
          </a:p>
          <a:p>
            <a:pPr marL="342900" indent="-342900">
              <a:buAutoNum type="arabicPeriod"/>
            </a:pPr>
            <a:r>
              <a:rPr lang="en-US" dirty="0" smtClean="0"/>
              <a:t>This law is of great help in TD calculation for the reactions that are difficult for experimental study.</a:t>
            </a:r>
            <a:endParaRPr lang="en-US" dirty="0"/>
          </a:p>
        </p:txBody>
      </p:sp>
      <p:cxnSp>
        <p:nvCxnSpPr>
          <p:cNvPr id="47" name="Straight Connector 46"/>
          <p:cNvCxnSpPr/>
          <p:nvPr/>
        </p:nvCxnSpPr>
        <p:spPr>
          <a:xfrm>
            <a:off x="3200400" y="4648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3339152" y="4661848"/>
            <a:ext cx="762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133600" y="5943600"/>
            <a:ext cx="4184287" cy="369332"/>
          </a:xfrm>
          <a:prstGeom prst="rect">
            <a:avLst/>
          </a:prstGeom>
          <a:noFill/>
        </p:spPr>
        <p:txBody>
          <a:bodyPr wrap="none" rtlCol="0">
            <a:spAutoFit/>
          </a:bodyPr>
          <a:lstStyle/>
          <a:p>
            <a:r>
              <a:rPr lang="en-US" dirty="0" smtClean="0"/>
              <a:t>Hess Law is applicable to which process?  </a:t>
            </a:r>
            <a:endParaRPr lang="en-US" dirty="0"/>
          </a:p>
        </p:txBody>
      </p:sp>
      <p:grpSp>
        <p:nvGrpSpPr>
          <p:cNvPr id="57" name="Group 56"/>
          <p:cNvGrpSpPr/>
          <p:nvPr/>
        </p:nvGrpSpPr>
        <p:grpSpPr>
          <a:xfrm>
            <a:off x="1219200" y="3276600"/>
            <a:ext cx="3042657" cy="2502932"/>
            <a:chOff x="1219200" y="3276600"/>
            <a:chExt cx="3042657" cy="2502932"/>
          </a:xfrm>
        </p:grpSpPr>
        <p:grpSp>
          <p:nvGrpSpPr>
            <p:cNvPr id="30" name="Group 29"/>
            <p:cNvGrpSpPr/>
            <p:nvPr/>
          </p:nvGrpSpPr>
          <p:grpSpPr>
            <a:xfrm>
              <a:off x="1219200" y="3505200"/>
              <a:ext cx="2667000" cy="2274332"/>
              <a:chOff x="1219200" y="3505200"/>
              <a:chExt cx="2667000" cy="2274332"/>
            </a:xfrm>
          </p:grpSpPr>
          <p:cxnSp>
            <p:nvCxnSpPr>
              <p:cNvPr id="5" name="Straight Connector 4"/>
              <p:cNvCxnSpPr/>
              <p:nvPr/>
            </p:nvCxnSpPr>
            <p:spPr>
              <a:xfrm>
                <a:off x="1600200" y="35052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00200" y="5257800"/>
                <a:ext cx="22098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219200" y="4572000"/>
                <a:ext cx="296876" cy="369332"/>
              </a:xfrm>
              <a:prstGeom prst="rect">
                <a:avLst/>
              </a:prstGeom>
              <a:noFill/>
            </p:spPr>
            <p:txBody>
              <a:bodyPr wrap="none" rtlCol="0">
                <a:spAutoFit/>
              </a:bodyPr>
              <a:lstStyle/>
              <a:p>
                <a:r>
                  <a:rPr lang="en-US" dirty="0" smtClean="0"/>
                  <a:t>T</a:t>
                </a:r>
                <a:endParaRPr lang="en-US" dirty="0"/>
              </a:p>
            </p:txBody>
          </p:sp>
          <p:sp>
            <p:nvSpPr>
              <p:cNvPr id="9" name="TextBox 8"/>
              <p:cNvSpPr txBox="1"/>
              <p:nvPr/>
            </p:nvSpPr>
            <p:spPr>
              <a:xfrm>
                <a:off x="2133600" y="5410200"/>
                <a:ext cx="947182" cy="369332"/>
              </a:xfrm>
              <a:prstGeom prst="rect">
                <a:avLst/>
              </a:prstGeom>
              <a:noFill/>
            </p:spPr>
            <p:txBody>
              <a:bodyPr wrap="none" rtlCol="0">
                <a:spAutoFit/>
              </a:bodyPr>
              <a:lstStyle/>
              <a:p>
                <a:r>
                  <a:rPr lang="en-US" dirty="0" smtClean="0"/>
                  <a:t>Process </a:t>
                </a:r>
                <a:endParaRPr lang="en-US" dirty="0"/>
              </a:p>
            </p:txBody>
          </p:sp>
          <p:cxnSp>
            <p:nvCxnSpPr>
              <p:cNvPr id="11" name="Straight Arrow Connector 10"/>
              <p:cNvCxnSpPr>
                <a:stCxn id="8" idx="0"/>
              </p:cNvCxnSpPr>
              <p:nvPr/>
            </p:nvCxnSpPr>
            <p:spPr>
              <a:xfrm flipV="1">
                <a:off x="1367638" y="4038600"/>
                <a:ext cx="3962"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034352" y="5611504"/>
                <a:ext cx="5373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00200" y="4419600"/>
                <a:ext cx="22860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a:off x="1978925" y="3903260"/>
                <a:ext cx="1760562" cy="518615"/>
              </a:xfrm>
              <a:custGeom>
                <a:avLst/>
                <a:gdLst>
                  <a:gd name="connsiteX0" fmla="*/ 0 w 1760562"/>
                  <a:gd name="connsiteY0" fmla="*/ 518615 h 518615"/>
                  <a:gd name="connsiteX1" fmla="*/ 1119117 w 1760562"/>
                  <a:gd name="connsiteY1" fmla="*/ 0 h 518615"/>
                  <a:gd name="connsiteX2" fmla="*/ 1760562 w 1760562"/>
                  <a:gd name="connsiteY2" fmla="*/ 518615 h 518615"/>
                  <a:gd name="connsiteX3" fmla="*/ 1760562 w 1760562"/>
                  <a:gd name="connsiteY3" fmla="*/ 518615 h 518615"/>
                </a:gdLst>
                <a:ahLst/>
                <a:cxnLst>
                  <a:cxn ang="0">
                    <a:pos x="connsiteX0" y="connsiteY0"/>
                  </a:cxn>
                  <a:cxn ang="0">
                    <a:pos x="connsiteX1" y="connsiteY1"/>
                  </a:cxn>
                  <a:cxn ang="0">
                    <a:pos x="connsiteX2" y="connsiteY2"/>
                  </a:cxn>
                  <a:cxn ang="0">
                    <a:pos x="connsiteX3" y="connsiteY3"/>
                  </a:cxn>
                </a:cxnLst>
                <a:rect l="l" t="t" r="r" b="b"/>
                <a:pathLst>
                  <a:path w="1760562" h="518615">
                    <a:moveTo>
                      <a:pt x="0" y="518615"/>
                    </a:moveTo>
                    <a:cubicBezTo>
                      <a:pt x="412845" y="259307"/>
                      <a:pt x="825690" y="0"/>
                      <a:pt x="1119117" y="0"/>
                    </a:cubicBezTo>
                    <a:cubicBezTo>
                      <a:pt x="1412544" y="0"/>
                      <a:pt x="1760562" y="518615"/>
                      <a:pt x="1760562" y="518615"/>
                    </a:cubicBezTo>
                    <a:lnTo>
                      <a:pt x="1760562" y="518615"/>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 name="Straight Connector 24"/>
              <p:cNvCxnSpPr/>
              <p:nvPr/>
            </p:nvCxnSpPr>
            <p:spPr>
              <a:xfrm>
                <a:off x="2590800" y="39624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743200" y="3962400"/>
                <a:ext cx="762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1965277" y="4421874"/>
                <a:ext cx="1774209" cy="395785"/>
              </a:xfrm>
              <a:custGeom>
                <a:avLst/>
                <a:gdLst>
                  <a:gd name="connsiteX0" fmla="*/ 0 w 1774209"/>
                  <a:gd name="connsiteY0" fmla="*/ 0 h 395785"/>
                  <a:gd name="connsiteX1" fmla="*/ 1009935 w 1774209"/>
                  <a:gd name="connsiteY1" fmla="*/ 395785 h 395785"/>
                  <a:gd name="connsiteX2" fmla="*/ 1774209 w 1774209"/>
                  <a:gd name="connsiteY2" fmla="*/ 0 h 395785"/>
                  <a:gd name="connsiteX3" fmla="*/ 1774209 w 1774209"/>
                  <a:gd name="connsiteY3" fmla="*/ 0 h 395785"/>
                </a:gdLst>
                <a:ahLst/>
                <a:cxnLst>
                  <a:cxn ang="0">
                    <a:pos x="connsiteX0" y="connsiteY0"/>
                  </a:cxn>
                  <a:cxn ang="0">
                    <a:pos x="connsiteX1" y="connsiteY1"/>
                  </a:cxn>
                  <a:cxn ang="0">
                    <a:pos x="connsiteX2" y="connsiteY2"/>
                  </a:cxn>
                  <a:cxn ang="0">
                    <a:pos x="connsiteX3" y="connsiteY3"/>
                  </a:cxn>
                </a:cxnLst>
                <a:rect l="l" t="t" r="r" b="b"/>
                <a:pathLst>
                  <a:path w="1774209" h="395785">
                    <a:moveTo>
                      <a:pt x="0" y="0"/>
                    </a:moveTo>
                    <a:cubicBezTo>
                      <a:pt x="357117" y="197892"/>
                      <a:pt x="714234" y="395785"/>
                      <a:pt x="1009935" y="395785"/>
                    </a:cubicBezTo>
                    <a:cubicBezTo>
                      <a:pt x="1305636" y="395785"/>
                      <a:pt x="1774209" y="0"/>
                      <a:pt x="1774209" y="0"/>
                    </a:cubicBezTo>
                    <a:lnTo>
                      <a:pt x="1774209"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0" name="TextBox 39"/>
            <p:cNvSpPr txBox="1"/>
            <p:nvPr/>
          </p:nvSpPr>
          <p:spPr>
            <a:xfrm>
              <a:off x="1752600" y="3810000"/>
              <a:ext cx="832857" cy="369332"/>
            </a:xfrm>
            <a:prstGeom prst="rect">
              <a:avLst/>
            </a:prstGeom>
            <a:noFill/>
          </p:spPr>
          <p:txBody>
            <a:bodyPr wrap="none" rtlCol="0">
              <a:spAutoFit/>
            </a:bodyPr>
            <a:lstStyle/>
            <a:p>
              <a:r>
                <a:rPr lang="en-US" dirty="0" smtClean="0"/>
                <a:t>State 1</a:t>
              </a:r>
              <a:endParaRPr lang="en-US" dirty="0"/>
            </a:p>
          </p:txBody>
        </p:sp>
        <p:sp>
          <p:nvSpPr>
            <p:cNvPr id="41" name="TextBox 40"/>
            <p:cNvSpPr txBox="1"/>
            <p:nvPr/>
          </p:nvSpPr>
          <p:spPr>
            <a:xfrm>
              <a:off x="3429000" y="4572000"/>
              <a:ext cx="832857" cy="369332"/>
            </a:xfrm>
            <a:prstGeom prst="rect">
              <a:avLst/>
            </a:prstGeom>
            <a:noFill/>
          </p:spPr>
          <p:txBody>
            <a:bodyPr wrap="none" rtlCol="0">
              <a:spAutoFit/>
            </a:bodyPr>
            <a:lstStyle/>
            <a:p>
              <a:r>
                <a:rPr lang="en-US" dirty="0" smtClean="0"/>
                <a:t>State 2</a:t>
              </a:r>
              <a:endParaRPr lang="en-US" dirty="0"/>
            </a:p>
          </p:txBody>
        </p:sp>
        <p:sp>
          <p:nvSpPr>
            <p:cNvPr id="55" name="TextBox 54"/>
            <p:cNvSpPr txBox="1"/>
            <p:nvPr/>
          </p:nvSpPr>
          <p:spPr>
            <a:xfrm>
              <a:off x="2517198" y="3276600"/>
              <a:ext cx="1074718" cy="369332"/>
            </a:xfrm>
            <a:prstGeom prst="rect">
              <a:avLst/>
            </a:prstGeom>
            <a:noFill/>
          </p:spPr>
          <p:txBody>
            <a:bodyPr wrap="none" rtlCol="0">
              <a:spAutoFit/>
            </a:bodyPr>
            <a:lstStyle/>
            <a:p>
              <a:r>
                <a:rPr lang="en-US" b="1" u="sng" dirty="0" smtClean="0"/>
                <a:t>Process 1</a:t>
              </a:r>
              <a:endParaRPr lang="en-US" b="1" u="sng" dirty="0"/>
            </a:p>
          </p:txBody>
        </p:sp>
      </p:grpSp>
      <p:grpSp>
        <p:nvGrpSpPr>
          <p:cNvPr id="58" name="Group 57"/>
          <p:cNvGrpSpPr/>
          <p:nvPr/>
        </p:nvGrpSpPr>
        <p:grpSpPr>
          <a:xfrm>
            <a:off x="4800600" y="3288268"/>
            <a:ext cx="2743200" cy="2491264"/>
            <a:chOff x="4800600" y="3288268"/>
            <a:chExt cx="2743200" cy="2491264"/>
          </a:xfrm>
        </p:grpSpPr>
        <p:grpSp>
          <p:nvGrpSpPr>
            <p:cNvPr id="53" name="Group 52"/>
            <p:cNvGrpSpPr/>
            <p:nvPr/>
          </p:nvGrpSpPr>
          <p:grpSpPr>
            <a:xfrm>
              <a:off x="4800600" y="3505200"/>
              <a:ext cx="2743200" cy="2274332"/>
              <a:chOff x="4800600" y="3505200"/>
              <a:chExt cx="2743200" cy="2274332"/>
            </a:xfrm>
          </p:grpSpPr>
          <p:grpSp>
            <p:nvGrpSpPr>
              <p:cNvPr id="50" name="Group 49"/>
              <p:cNvGrpSpPr/>
              <p:nvPr/>
            </p:nvGrpSpPr>
            <p:grpSpPr>
              <a:xfrm>
                <a:off x="4800600" y="3505200"/>
                <a:ext cx="2743200" cy="1981200"/>
                <a:chOff x="4800600" y="3505200"/>
                <a:chExt cx="2743200" cy="1981200"/>
              </a:xfrm>
            </p:grpSpPr>
            <p:cxnSp>
              <p:nvCxnSpPr>
                <p:cNvPr id="32" name="Straight Connector 31"/>
                <p:cNvCxnSpPr/>
                <p:nvPr/>
              </p:nvCxnSpPr>
              <p:spPr>
                <a:xfrm>
                  <a:off x="5181600" y="35052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181600" y="52578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181600" y="3962400"/>
                  <a:ext cx="18288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95248" y="4724400"/>
                  <a:ext cx="18288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9" name="Arc 38"/>
                <p:cNvSpPr/>
                <p:nvPr/>
              </p:nvSpPr>
              <p:spPr>
                <a:xfrm flipH="1">
                  <a:off x="5562600" y="3962400"/>
                  <a:ext cx="1981200" cy="1524000"/>
                </a:xfrm>
                <a:prstGeom prst="arc">
                  <a:avLst>
                    <a:gd name="adj1" fmla="val 16200005"/>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6172200" y="3581400"/>
                  <a:ext cx="832857" cy="369332"/>
                </a:xfrm>
                <a:prstGeom prst="rect">
                  <a:avLst/>
                </a:prstGeom>
                <a:noFill/>
              </p:spPr>
              <p:txBody>
                <a:bodyPr wrap="none" rtlCol="0">
                  <a:spAutoFit/>
                </a:bodyPr>
                <a:lstStyle/>
                <a:p>
                  <a:r>
                    <a:rPr lang="en-US" dirty="0" smtClean="0"/>
                    <a:t>State 2</a:t>
                  </a:r>
                  <a:endParaRPr lang="en-US" dirty="0"/>
                </a:p>
              </p:txBody>
            </p:sp>
            <p:sp>
              <p:nvSpPr>
                <p:cNvPr id="43" name="TextBox 42"/>
                <p:cNvSpPr txBox="1"/>
                <p:nvPr/>
              </p:nvSpPr>
              <p:spPr>
                <a:xfrm>
                  <a:off x="5257800" y="4724400"/>
                  <a:ext cx="832857" cy="369332"/>
                </a:xfrm>
                <a:prstGeom prst="rect">
                  <a:avLst/>
                </a:prstGeom>
                <a:noFill/>
              </p:spPr>
              <p:txBody>
                <a:bodyPr wrap="none" rtlCol="0">
                  <a:spAutoFit/>
                </a:bodyPr>
                <a:lstStyle/>
                <a:p>
                  <a:r>
                    <a:rPr lang="en-US" dirty="0" smtClean="0"/>
                    <a:t>State 1</a:t>
                  </a:r>
                  <a:endParaRPr lang="en-US" dirty="0"/>
                </a:p>
              </p:txBody>
            </p:sp>
            <p:sp>
              <p:nvSpPr>
                <p:cNvPr id="44" name="TextBox 43"/>
                <p:cNvSpPr txBox="1"/>
                <p:nvPr/>
              </p:nvSpPr>
              <p:spPr>
                <a:xfrm>
                  <a:off x="4800600" y="4419600"/>
                  <a:ext cx="296876" cy="369332"/>
                </a:xfrm>
                <a:prstGeom prst="rect">
                  <a:avLst/>
                </a:prstGeom>
                <a:noFill/>
              </p:spPr>
              <p:txBody>
                <a:bodyPr wrap="none" rtlCol="0">
                  <a:spAutoFit/>
                </a:bodyPr>
                <a:lstStyle/>
                <a:p>
                  <a:r>
                    <a:rPr lang="en-US" dirty="0" smtClean="0"/>
                    <a:t>T</a:t>
                  </a:r>
                  <a:endParaRPr lang="en-US" dirty="0"/>
                </a:p>
              </p:txBody>
            </p:sp>
            <p:cxnSp>
              <p:nvCxnSpPr>
                <p:cNvPr id="45" name="Straight Arrow Connector 44"/>
                <p:cNvCxnSpPr>
                  <a:stCxn id="44" idx="0"/>
                </p:cNvCxnSpPr>
                <p:nvPr/>
              </p:nvCxnSpPr>
              <p:spPr>
                <a:xfrm flipV="1">
                  <a:off x="4949038" y="3886200"/>
                  <a:ext cx="3962"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5486400" y="5410200"/>
                <a:ext cx="947182" cy="369332"/>
              </a:xfrm>
              <a:prstGeom prst="rect">
                <a:avLst/>
              </a:prstGeom>
              <a:noFill/>
            </p:spPr>
            <p:txBody>
              <a:bodyPr wrap="none" rtlCol="0">
                <a:spAutoFit/>
              </a:bodyPr>
              <a:lstStyle/>
              <a:p>
                <a:r>
                  <a:rPr lang="en-US" dirty="0" smtClean="0"/>
                  <a:t>Process </a:t>
                </a:r>
                <a:endParaRPr lang="en-US" dirty="0"/>
              </a:p>
            </p:txBody>
          </p:sp>
          <p:cxnSp>
            <p:nvCxnSpPr>
              <p:cNvPr id="52" name="Straight Arrow Connector 51"/>
              <p:cNvCxnSpPr/>
              <p:nvPr/>
            </p:nvCxnSpPr>
            <p:spPr>
              <a:xfrm>
                <a:off x="6387152" y="5611504"/>
                <a:ext cx="5373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5715000" y="3288268"/>
              <a:ext cx="1074718" cy="369332"/>
            </a:xfrm>
            <a:prstGeom prst="rect">
              <a:avLst/>
            </a:prstGeom>
            <a:noFill/>
          </p:spPr>
          <p:txBody>
            <a:bodyPr wrap="none" rtlCol="0">
              <a:spAutoFit/>
            </a:bodyPr>
            <a:lstStyle/>
            <a:p>
              <a:r>
                <a:rPr lang="en-US" b="1" u="sng" dirty="0" smtClean="0"/>
                <a:t>Process 2</a:t>
              </a:r>
              <a:endParaRPr lang="en-US" b="1" u="sng" dirty="0"/>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723" y="152400"/>
            <a:ext cx="8112477" cy="523220"/>
          </a:xfrm>
          <a:prstGeom prst="rect">
            <a:avLst/>
          </a:prstGeom>
        </p:spPr>
        <p:txBody>
          <a:bodyPr wrap="none">
            <a:spAutoFit/>
          </a:bodyPr>
          <a:lstStyle/>
          <a:p>
            <a:pPr algn="ctr"/>
            <a:r>
              <a:rPr lang="en-US" sz="2800" b="1" dirty="0" smtClean="0"/>
              <a:t>Reactions at Different Temperatures - Kirchhoff’s Law</a:t>
            </a:r>
            <a:endParaRPr lang="en-US" sz="2800" b="1" dirty="0"/>
          </a:p>
        </p:txBody>
      </p:sp>
      <p:graphicFrame>
        <p:nvGraphicFramePr>
          <p:cNvPr id="3" name="Object 2"/>
          <p:cNvGraphicFramePr>
            <a:graphicFrameLocks noChangeAspect="1"/>
          </p:cNvGraphicFramePr>
          <p:nvPr/>
        </p:nvGraphicFramePr>
        <p:xfrm>
          <a:off x="1524000" y="1611868"/>
          <a:ext cx="1819275" cy="838200"/>
        </p:xfrm>
        <a:graphic>
          <a:graphicData uri="http://schemas.openxmlformats.org/presentationml/2006/ole">
            <p:oleObj spid="_x0000_s36866" name="Equation" r:id="rId3" imgW="965160" imgH="444240" progId="Equation.3">
              <p:embed/>
            </p:oleObj>
          </a:graphicData>
        </a:graphic>
      </p:graphicFrame>
      <p:sp>
        <p:nvSpPr>
          <p:cNvPr id="4" name="TextBox 3"/>
          <p:cNvSpPr txBox="1"/>
          <p:nvPr/>
        </p:nvSpPr>
        <p:spPr>
          <a:xfrm>
            <a:off x="762000" y="1764268"/>
            <a:ext cx="736099" cy="369332"/>
          </a:xfrm>
          <a:prstGeom prst="rect">
            <a:avLst/>
          </a:prstGeom>
          <a:noFill/>
        </p:spPr>
        <p:txBody>
          <a:bodyPr wrap="none" rtlCol="0">
            <a:spAutoFit/>
          </a:bodyPr>
          <a:lstStyle/>
          <a:p>
            <a:r>
              <a:rPr lang="en-US" dirty="0" smtClean="0"/>
              <a:t>Since,</a:t>
            </a:r>
            <a:endParaRPr lang="en-US" dirty="0"/>
          </a:p>
        </p:txBody>
      </p:sp>
      <p:sp>
        <p:nvSpPr>
          <p:cNvPr id="5" name="TextBox 4"/>
          <p:cNvSpPr txBox="1"/>
          <p:nvPr/>
        </p:nvSpPr>
        <p:spPr>
          <a:xfrm>
            <a:off x="3733800" y="1840468"/>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36867" name="Object 3"/>
          <p:cNvGraphicFramePr>
            <a:graphicFrameLocks noChangeAspect="1"/>
          </p:cNvGraphicFramePr>
          <p:nvPr/>
        </p:nvGraphicFramePr>
        <p:xfrm>
          <a:off x="5075238" y="1622981"/>
          <a:ext cx="2033587" cy="814387"/>
        </p:xfrm>
        <a:graphic>
          <a:graphicData uri="http://schemas.openxmlformats.org/presentationml/2006/ole">
            <p:oleObj spid="_x0000_s36867" name="Equation" r:id="rId4" imgW="1079280" imgH="431640" progId="Equation.3">
              <p:embed/>
            </p:oleObj>
          </a:graphicData>
        </a:graphic>
      </p:graphicFrame>
      <p:graphicFrame>
        <p:nvGraphicFramePr>
          <p:cNvPr id="7" name="Object 6"/>
          <p:cNvGraphicFramePr>
            <a:graphicFrameLocks noChangeAspect="1"/>
          </p:cNvGraphicFramePr>
          <p:nvPr/>
        </p:nvGraphicFramePr>
        <p:xfrm>
          <a:off x="914400" y="2678668"/>
          <a:ext cx="2312894" cy="457200"/>
        </p:xfrm>
        <a:graphic>
          <a:graphicData uri="http://schemas.openxmlformats.org/presentationml/2006/ole">
            <p:oleObj spid="_x0000_s36868" name="Equation" r:id="rId5" imgW="1091880" imgH="215640" progId="Equation.3">
              <p:embed/>
            </p:oleObj>
          </a:graphicData>
        </a:graphic>
      </p:graphicFrame>
      <p:sp>
        <p:nvSpPr>
          <p:cNvPr id="10" name="TextBox 9"/>
          <p:cNvSpPr txBox="1"/>
          <p:nvPr/>
        </p:nvSpPr>
        <p:spPr>
          <a:xfrm>
            <a:off x="3730074" y="2719612"/>
            <a:ext cx="1527726" cy="369332"/>
          </a:xfrm>
          <a:prstGeom prst="rect">
            <a:avLst/>
          </a:prstGeom>
          <a:noFill/>
        </p:spPr>
        <p:txBody>
          <a:bodyPr wrap="none" rtlCol="0">
            <a:spAutoFit/>
          </a:bodyPr>
          <a:lstStyle/>
          <a:p>
            <a:r>
              <a:rPr lang="en-US" dirty="0" smtClean="0"/>
              <a:t>On integrating</a:t>
            </a:r>
            <a:endParaRPr lang="en-US" dirty="0"/>
          </a:p>
        </p:txBody>
      </p:sp>
      <p:graphicFrame>
        <p:nvGraphicFramePr>
          <p:cNvPr id="36870" name="Object 6"/>
          <p:cNvGraphicFramePr>
            <a:graphicFrameLocks noChangeAspect="1"/>
          </p:cNvGraphicFramePr>
          <p:nvPr/>
        </p:nvGraphicFramePr>
        <p:xfrm>
          <a:off x="5562600" y="2454275"/>
          <a:ext cx="3282950" cy="1050925"/>
        </p:xfrm>
        <a:graphic>
          <a:graphicData uri="http://schemas.openxmlformats.org/presentationml/2006/ole">
            <p:oleObj spid="_x0000_s36870" name="Equation" r:id="rId6" imgW="1549080" imgH="495000" progId="Equation.3">
              <p:embed/>
            </p:oleObj>
          </a:graphicData>
        </a:graphic>
      </p:graphicFrame>
      <p:graphicFrame>
        <p:nvGraphicFramePr>
          <p:cNvPr id="12" name="Object 11"/>
          <p:cNvGraphicFramePr>
            <a:graphicFrameLocks noChangeAspect="1"/>
          </p:cNvGraphicFramePr>
          <p:nvPr/>
        </p:nvGraphicFramePr>
        <p:xfrm>
          <a:off x="1295400" y="3669268"/>
          <a:ext cx="5018171" cy="577850"/>
        </p:xfrm>
        <a:graphic>
          <a:graphicData uri="http://schemas.openxmlformats.org/presentationml/2006/ole">
            <p:oleObj spid="_x0000_s36871" name="Equation" r:id="rId7" imgW="2095200" imgH="241200" progId="Equation.3">
              <p:embed/>
            </p:oleObj>
          </a:graphicData>
        </a:graphic>
      </p:graphicFrame>
      <p:sp>
        <p:nvSpPr>
          <p:cNvPr id="15" name="TextBox 14"/>
          <p:cNvSpPr txBox="1"/>
          <p:nvPr/>
        </p:nvSpPr>
        <p:spPr>
          <a:xfrm>
            <a:off x="838200" y="4583668"/>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16" name="Object 15"/>
          <p:cNvGraphicFramePr>
            <a:graphicFrameLocks noChangeAspect="1"/>
          </p:cNvGraphicFramePr>
          <p:nvPr/>
        </p:nvGraphicFramePr>
        <p:xfrm>
          <a:off x="1676400" y="3212068"/>
          <a:ext cx="2844800" cy="533400"/>
        </p:xfrm>
        <a:graphic>
          <a:graphicData uri="http://schemas.openxmlformats.org/presentationml/2006/ole">
            <p:oleObj spid="_x0000_s36872" name="Equation" r:id="rId8" imgW="1218960" imgH="228600" progId="Equation.3">
              <p:embed/>
            </p:oleObj>
          </a:graphicData>
        </a:graphic>
      </p:graphicFrame>
      <p:graphicFrame>
        <p:nvGraphicFramePr>
          <p:cNvPr id="17" name="Object 16"/>
          <p:cNvGraphicFramePr>
            <a:graphicFrameLocks noChangeAspect="1"/>
          </p:cNvGraphicFramePr>
          <p:nvPr/>
        </p:nvGraphicFramePr>
        <p:xfrm>
          <a:off x="1968500" y="4355068"/>
          <a:ext cx="5437188" cy="922338"/>
        </p:xfrm>
        <a:graphic>
          <a:graphicData uri="http://schemas.openxmlformats.org/presentationml/2006/ole">
            <p:oleObj spid="_x0000_s36873" name="Equation" r:id="rId9" imgW="2920680" imgH="495000" progId="Equation.3">
              <p:embed/>
            </p:oleObj>
          </a:graphicData>
        </a:graphic>
      </p:graphicFrame>
      <p:cxnSp>
        <p:nvCxnSpPr>
          <p:cNvPr id="19" name="Curved Connector 18"/>
          <p:cNvCxnSpPr/>
          <p:nvPr/>
        </p:nvCxnSpPr>
        <p:spPr>
          <a:xfrm rot="5400000" flipH="1" flipV="1">
            <a:off x="1714500" y="5231368"/>
            <a:ext cx="609600" cy="3810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90600" y="5726668"/>
            <a:ext cx="2069669" cy="369332"/>
          </a:xfrm>
          <a:prstGeom prst="rect">
            <a:avLst/>
          </a:prstGeom>
          <a:noFill/>
        </p:spPr>
        <p:txBody>
          <a:bodyPr wrap="none" rtlCol="0">
            <a:spAutoFit/>
          </a:bodyPr>
          <a:lstStyle/>
          <a:p>
            <a:r>
              <a:rPr lang="en-US" dirty="0" smtClean="0"/>
              <a:t>Kirchhoff’s Equation</a:t>
            </a:r>
            <a:endParaRPr lang="en-US" dirty="0"/>
          </a:p>
        </p:txBody>
      </p:sp>
      <p:sp>
        <p:nvSpPr>
          <p:cNvPr id="23" name="TextBox 22"/>
          <p:cNvSpPr txBox="1"/>
          <p:nvPr/>
        </p:nvSpPr>
        <p:spPr>
          <a:xfrm>
            <a:off x="914400" y="6336268"/>
            <a:ext cx="7389395" cy="369332"/>
          </a:xfrm>
          <a:prstGeom prst="rect">
            <a:avLst/>
          </a:prstGeom>
          <a:noFill/>
        </p:spPr>
        <p:txBody>
          <a:bodyPr wrap="none" rtlCol="0">
            <a:spAutoFit/>
          </a:bodyPr>
          <a:lstStyle/>
          <a:p>
            <a:r>
              <a:rPr lang="en-US" dirty="0" smtClean="0">
                <a:sym typeface="Symbol"/>
              </a:rPr>
              <a:t>According to Kirchhoff’s Law, heat of reaction is a function of temperature </a:t>
            </a:r>
            <a:endParaRPr lang="en-US" dirty="0"/>
          </a:p>
        </p:txBody>
      </p:sp>
      <p:sp>
        <p:nvSpPr>
          <p:cNvPr id="18" name="TextBox 17"/>
          <p:cNvSpPr txBox="1"/>
          <p:nvPr/>
        </p:nvSpPr>
        <p:spPr>
          <a:xfrm>
            <a:off x="381000" y="838200"/>
            <a:ext cx="8077200" cy="646331"/>
          </a:xfrm>
          <a:prstGeom prst="rect">
            <a:avLst/>
          </a:prstGeom>
          <a:noFill/>
        </p:spPr>
        <p:txBody>
          <a:bodyPr wrap="square" rtlCol="0">
            <a:spAutoFit/>
          </a:bodyPr>
          <a:lstStyle/>
          <a:p>
            <a:r>
              <a:rPr lang="en-US" dirty="0" smtClean="0"/>
              <a:t>Kirchhoff’s Law states that if a system undergoes a change from one state to another state then both internal energy &amp; heat occur would alter</a:t>
            </a:r>
            <a:endParaRPr lang="en-US" dirty="0"/>
          </a:p>
        </p:txBody>
      </p:sp>
      <p:sp>
        <p:nvSpPr>
          <p:cNvPr id="20" name="Bent-Up Arrow 19"/>
          <p:cNvSpPr/>
          <p:nvPr/>
        </p:nvSpPr>
        <p:spPr>
          <a:xfrm>
            <a:off x="6324600" y="3124200"/>
            <a:ext cx="1981200" cy="9144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52400"/>
            <a:ext cx="7772400" cy="461665"/>
          </a:xfrm>
          <a:prstGeom prst="rect">
            <a:avLst/>
          </a:prstGeom>
        </p:spPr>
        <p:txBody>
          <a:bodyPr wrap="square">
            <a:spAutoFit/>
          </a:bodyPr>
          <a:lstStyle/>
          <a:p>
            <a:pPr algn="ctr"/>
            <a:r>
              <a:rPr lang="en-US" sz="2400" b="1" dirty="0" smtClean="0"/>
              <a:t>2</a:t>
            </a:r>
            <a:r>
              <a:rPr lang="en-US" sz="2400" b="1" baseline="30000" dirty="0" smtClean="0"/>
              <a:t>nd</a:t>
            </a:r>
            <a:r>
              <a:rPr lang="en-US" sz="2400" b="1" dirty="0" smtClean="0"/>
              <a:t> Law of Thermodynamics</a:t>
            </a:r>
            <a:endParaRPr lang="en-US" sz="2400" b="1" dirty="0"/>
          </a:p>
        </p:txBody>
      </p:sp>
      <p:sp>
        <p:nvSpPr>
          <p:cNvPr id="4" name="TextBox 3"/>
          <p:cNvSpPr txBox="1"/>
          <p:nvPr/>
        </p:nvSpPr>
        <p:spPr>
          <a:xfrm>
            <a:off x="457200" y="914400"/>
            <a:ext cx="8458200" cy="5909310"/>
          </a:xfrm>
          <a:prstGeom prst="rect">
            <a:avLst/>
          </a:prstGeom>
          <a:noFill/>
        </p:spPr>
        <p:txBody>
          <a:bodyPr wrap="square" rtlCol="0">
            <a:spAutoFit/>
          </a:bodyPr>
          <a:lstStyle/>
          <a:p>
            <a:r>
              <a:rPr lang="en-US" b="1" u="sng" dirty="0" err="1" smtClean="0"/>
              <a:t>Clausius</a:t>
            </a:r>
            <a:r>
              <a:rPr lang="en-US" b="1" u="sng" dirty="0" smtClean="0"/>
              <a:t> Statement:</a:t>
            </a:r>
            <a:r>
              <a:rPr lang="en-US" dirty="0" smtClean="0"/>
              <a:t> it is impossible for a self acting machine working in a cyclic process without any external force, to transfer heat from a body at a lower temperature to a body at a higher temperature. It considers transformation of heat between two heat reservoirs.</a:t>
            </a:r>
          </a:p>
          <a:p>
            <a:endParaRPr lang="en-US" dirty="0" smtClean="0"/>
          </a:p>
          <a:p>
            <a:r>
              <a:rPr lang="en-US" b="1" u="sng" dirty="0" smtClean="0"/>
              <a:t>Kelvin – Plank Statement</a:t>
            </a:r>
            <a:r>
              <a:rPr lang="en-US" dirty="0" smtClean="0"/>
              <a:t>: it is impossible to construct an engine, which is operating in a cycle produces no other effect except to external heat from a single reservoir and do equivalent amount of work.</a:t>
            </a:r>
          </a:p>
          <a:p>
            <a:endParaRPr lang="en-US" dirty="0" smtClean="0"/>
          </a:p>
          <a:p>
            <a:r>
              <a:rPr lang="en-US" b="1" u="sng" dirty="0" smtClean="0"/>
              <a:t>Alternate Statements</a:t>
            </a:r>
            <a:r>
              <a:rPr lang="en-US" dirty="0" smtClean="0"/>
              <a:t>: </a:t>
            </a:r>
          </a:p>
          <a:p>
            <a:r>
              <a:rPr lang="en-US" dirty="0" smtClean="0"/>
              <a:t>1) Heat absorbed at any one temperature can not completely transformed into work</a:t>
            </a:r>
          </a:p>
          <a:p>
            <a:r>
              <a:rPr lang="en-US" dirty="0" smtClean="0"/>
              <a:t>without leaving some change in the system or its surrounding.</a:t>
            </a:r>
          </a:p>
          <a:p>
            <a:r>
              <a:rPr lang="en-US" dirty="0" smtClean="0"/>
              <a:t>Examples: In electrical machines – The efficiency of the conversion of electrical to mechanical energy and vice-versa can be 90% max.</a:t>
            </a:r>
          </a:p>
          <a:p>
            <a:r>
              <a:rPr lang="en-US" dirty="0" smtClean="0"/>
              <a:t>In heat engine – The efficiency of the conversion of heat energy to work is in the range of 10%-40%. </a:t>
            </a:r>
          </a:p>
          <a:p>
            <a:r>
              <a:rPr lang="en-US" dirty="0" smtClean="0"/>
              <a:t>2) Spontaneous processes are not thermodynamically reversible.</a:t>
            </a:r>
          </a:p>
          <a:p>
            <a:r>
              <a:rPr lang="en-US" dirty="0" smtClean="0"/>
              <a:t>Entropy distinguishes between reversible (i.e. equilibrium) and irreversible (i.e. non-equilibrium or spontaneous) process. </a:t>
            </a:r>
          </a:p>
          <a:p>
            <a:r>
              <a:rPr lang="en-US" dirty="0" smtClean="0"/>
              <a:t>3) For a spontaneous (i.e. non-equilibrium) irreversible process, the entropy of an isolated system always increases.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152400"/>
            <a:ext cx="3657600" cy="369332"/>
          </a:xfrm>
          <a:prstGeom prst="rect">
            <a:avLst/>
          </a:prstGeom>
        </p:spPr>
        <p:txBody>
          <a:bodyPr wrap="square">
            <a:spAutoFit/>
          </a:bodyPr>
          <a:lstStyle/>
          <a:p>
            <a:pPr algn="ctr"/>
            <a:r>
              <a:rPr lang="en-US" b="1" dirty="0" smtClean="0"/>
              <a:t>Basic Definition: Entropy</a:t>
            </a:r>
            <a:endParaRPr lang="en-US" b="1" dirty="0"/>
          </a:p>
        </p:txBody>
      </p:sp>
      <p:sp>
        <p:nvSpPr>
          <p:cNvPr id="4" name="TextBox 3"/>
          <p:cNvSpPr txBox="1"/>
          <p:nvPr/>
        </p:nvSpPr>
        <p:spPr>
          <a:xfrm>
            <a:off x="533401" y="914400"/>
            <a:ext cx="8305800" cy="923330"/>
          </a:xfrm>
          <a:prstGeom prst="rect">
            <a:avLst/>
          </a:prstGeom>
          <a:noFill/>
        </p:spPr>
        <p:txBody>
          <a:bodyPr wrap="square" rtlCol="0">
            <a:spAutoFit/>
          </a:bodyPr>
          <a:lstStyle/>
          <a:p>
            <a:r>
              <a:rPr lang="en-US" dirty="0" smtClean="0"/>
              <a:t>In a reversible process, when a substance absorbs infinitesimal amount of heat (</a:t>
            </a:r>
            <a:r>
              <a:rPr lang="en-US" dirty="0" err="1" smtClean="0">
                <a:latin typeface="Symbol" pitchFamily="18" charset="2"/>
              </a:rPr>
              <a:t>d</a:t>
            </a:r>
            <a:r>
              <a:rPr lang="en-US" dirty="0" err="1" smtClean="0"/>
              <a:t>q</a:t>
            </a:r>
            <a:r>
              <a:rPr lang="en-US" dirty="0" smtClean="0"/>
              <a:t>), in a reversible manner, at an absolute temperature (T), the entropy of the substance increases by </a:t>
            </a:r>
            <a:r>
              <a:rPr lang="en-US" dirty="0" err="1" smtClean="0"/>
              <a:t>dS</a:t>
            </a:r>
            <a:r>
              <a:rPr lang="en-US" dirty="0" smtClean="0"/>
              <a:t>: </a:t>
            </a:r>
            <a:endParaRPr lang="en-US" dirty="0"/>
          </a:p>
        </p:txBody>
      </p:sp>
      <p:graphicFrame>
        <p:nvGraphicFramePr>
          <p:cNvPr id="5" name="Object 4"/>
          <p:cNvGraphicFramePr>
            <a:graphicFrameLocks noChangeAspect="1"/>
          </p:cNvGraphicFramePr>
          <p:nvPr/>
        </p:nvGraphicFramePr>
        <p:xfrm>
          <a:off x="1524000" y="1752600"/>
          <a:ext cx="1600200" cy="886265"/>
        </p:xfrm>
        <a:graphic>
          <a:graphicData uri="http://schemas.openxmlformats.org/presentationml/2006/ole">
            <p:oleObj spid="_x0000_s40962" name="Equation" r:id="rId3" imgW="825480" imgH="457200" progId="Equation.3">
              <p:embed/>
            </p:oleObj>
          </a:graphicData>
        </a:graphic>
      </p:graphicFrame>
      <p:sp>
        <p:nvSpPr>
          <p:cNvPr id="6" name="TextBox 5"/>
          <p:cNvSpPr txBox="1"/>
          <p:nvPr/>
        </p:nvSpPr>
        <p:spPr>
          <a:xfrm>
            <a:off x="3578694" y="1828800"/>
            <a:ext cx="5475538" cy="923330"/>
          </a:xfrm>
          <a:prstGeom prst="rect">
            <a:avLst/>
          </a:prstGeom>
          <a:noFill/>
        </p:spPr>
        <p:txBody>
          <a:bodyPr wrap="none" rtlCol="0">
            <a:spAutoFit/>
          </a:bodyPr>
          <a:lstStyle/>
          <a:p>
            <a:r>
              <a:rPr lang="en-US" dirty="0" err="1" smtClean="0"/>
              <a:t>dS</a:t>
            </a:r>
            <a:r>
              <a:rPr lang="en-US" dirty="0" smtClean="0"/>
              <a:t> = change in entropy (J/K/Mole)</a:t>
            </a:r>
          </a:p>
          <a:p>
            <a:r>
              <a:rPr lang="en-US" dirty="0" err="1" smtClean="0">
                <a:latin typeface="Symbol" pitchFamily="18" charset="2"/>
              </a:rPr>
              <a:t>D</a:t>
            </a:r>
            <a:r>
              <a:rPr lang="en-US" dirty="0" err="1" smtClean="0"/>
              <a:t>q</a:t>
            </a:r>
            <a:r>
              <a:rPr lang="en-US" baseline="-25000" dirty="0" err="1" smtClean="0"/>
              <a:t>rev</a:t>
            </a:r>
            <a:r>
              <a:rPr lang="en-US" baseline="-25000" dirty="0" smtClean="0"/>
              <a:t> </a:t>
            </a:r>
            <a:r>
              <a:rPr lang="en-US" dirty="0" smtClean="0"/>
              <a:t>= heat absorbed by a system in a reversible process</a:t>
            </a:r>
            <a:endParaRPr lang="en-US" baseline="-25000" dirty="0" smtClean="0"/>
          </a:p>
          <a:p>
            <a:r>
              <a:rPr lang="en-US" dirty="0" smtClean="0"/>
              <a:t>T=Temperature of the substance (K)</a:t>
            </a:r>
          </a:p>
        </p:txBody>
      </p:sp>
      <p:sp>
        <p:nvSpPr>
          <p:cNvPr id="7" name="TextBox 6"/>
          <p:cNvSpPr txBox="1"/>
          <p:nvPr/>
        </p:nvSpPr>
        <p:spPr>
          <a:xfrm>
            <a:off x="152400" y="2895600"/>
            <a:ext cx="8458200" cy="646331"/>
          </a:xfrm>
          <a:prstGeom prst="rect">
            <a:avLst/>
          </a:prstGeom>
          <a:noFill/>
        </p:spPr>
        <p:txBody>
          <a:bodyPr wrap="square" rtlCol="0">
            <a:spAutoFit/>
          </a:bodyPr>
          <a:lstStyle/>
          <a:p>
            <a:r>
              <a:rPr lang="en-US" dirty="0" smtClean="0"/>
              <a:t>Based on statistical concept, entropy may be defined as a measure of randomness or a disorder in the system – Boltzmann Entropy Equation:</a:t>
            </a:r>
          </a:p>
        </p:txBody>
      </p:sp>
      <p:graphicFrame>
        <p:nvGraphicFramePr>
          <p:cNvPr id="8" name="Object 7"/>
          <p:cNvGraphicFramePr>
            <a:graphicFrameLocks noChangeAspect="1"/>
          </p:cNvGraphicFramePr>
          <p:nvPr/>
        </p:nvGraphicFramePr>
        <p:xfrm>
          <a:off x="457199" y="3657600"/>
          <a:ext cx="8056033" cy="838200"/>
        </p:xfrm>
        <a:graphic>
          <a:graphicData uri="http://schemas.openxmlformats.org/presentationml/2006/ole">
            <p:oleObj spid="_x0000_s40963" name="Equation" r:id="rId4" imgW="4394160" imgH="457200" progId="Equation.3">
              <p:embed/>
            </p:oleObj>
          </a:graphicData>
        </a:graphic>
      </p:graphicFrame>
      <p:sp>
        <p:nvSpPr>
          <p:cNvPr id="9" name="TextBox 8"/>
          <p:cNvSpPr txBox="1"/>
          <p:nvPr/>
        </p:nvSpPr>
        <p:spPr>
          <a:xfrm>
            <a:off x="381000" y="4724400"/>
            <a:ext cx="3111108" cy="369332"/>
          </a:xfrm>
          <a:prstGeom prst="rect">
            <a:avLst/>
          </a:prstGeom>
          <a:noFill/>
        </p:spPr>
        <p:txBody>
          <a:bodyPr wrap="none" rtlCol="0">
            <a:spAutoFit/>
          </a:bodyPr>
          <a:lstStyle/>
          <a:p>
            <a:r>
              <a:rPr lang="en-US" dirty="0" smtClean="0"/>
              <a:t>Using </a:t>
            </a:r>
            <a:r>
              <a:rPr lang="en-US" dirty="0" err="1" smtClean="0"/>
              <a:t>Stirling’s</a:t>
            </a:r>
            <a:r>
              <a:rPr lang="en-US" dirty="0" smtClean="0"/>
              <a:t> Approximation: </a:t>
            </a:r>
            <a:endParaRPr lang="en-US" dirty="0"/>
          </a:p>
        </p:txBody>
      </p:sp>
      <p:graphicFrame>
        <p:nvGraphicFramePr>
          <p:cNvPr id="40964" name="Object 4"/>
          <p:cNvGraphicFramePr>
            <a:graphicFrameLocks noChangeAspect="1"/>
          </p:cNvGraphicFramePr>
          <p:nvPr/>
        </p:nvGraphicFramePr>
        <p:xfrm>
          <a:off x="3429000" y="4724400"/>
          <a:ext cx="2654300" cy="395287"/>
        </p:xfrm>
        <a:graphic>
          <a:graphicData uri="http://schemas.openxmlformats.org/presentationml/2006/ole">
            <p:oleObj spid="_x0000_s40964" name="Equation" r:id="rId5" imgW="1447560" imgH="215640" progId="Equation.3">
              <p:embed/>
            </p:oleObj>
          </a:graphicData>
        </a:graphic>
      </p:graphicFrame>
      <p:sp>
        <p:nvSpPr>
          <p:cNvPr id="11" name="Up Arrow 10"/>
          <p:cNvSpPr/>
          <p:nvPr/>
        </p:nvSpPr>
        <p:spPr>
          <a:xfrm>
            <a:off x="4419600" y="4343400"/>
            <a:ext cx="3810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33400" y="5334000"/>
            <a:ext cx="7969233" cy="1477328"/>
          </a:xfrm>
          <a:prstGeom prst="rect">
            <a:avLst/>
          </a:prstGeom>
          <a:noFill/>
        </p:spPr>
        <p:txBody>
          <a:bodyPr wrap="none" rtlCol="0">
            <a:spAutoFit/>
          </a:bodyPr>
          <a:lstStyle/>
          <a:p>
            <a:pPr>
              <a:buFont typeface="Arial" pitchFamily="34" charset="0"/>
              <a:buChar char="•"/>
            </a:pPr>
            <a:r>
              <a:rPr lang="en-US" dirty="0" smtClean="0"/>
              <a:t> Entropy is a thermodynamic property depending only on the state of the system</a:t>
            </a:r>
          </a:p>
          <a:p>
            <a:pPr>
              <a:buFont typeface="Arial" pitchFamily="34" charset="0"/>
              <a:buChar char="•"/>
            </a:pPr>
            <a:r>
              <a:rPr lang="en-US" dirty="0" smtClean="0"/>
              <a:t> Differential form:                         Integral form:</a:t>
            </a:r>
          </a:p>
          <a:p>
            <a:pPr>
              <a:buFont typeface="Arial" pitchFamily="34" charset="0"/>
              <a:buChar char="•"/>
            </a:pPr>
            <a:r>
              <a:rPr lang="en-US" dirty="0" smtClean="0"/>
              <a:t> It is for isothermal and reversible process</a:t>
            </a:r>
          </a:p>
          <a:p>
            <a:pPr>
              <a:buFont typeface="Arial" pitchFamily="34" charset="0"/>
              <a:buChar char="•"/>
            </a:pPr>
            <a:r>
              <a:rPr lang="en-US" dirty="0" smtClean="0"/>
              <a:t> It is a measure of disorder of the system, higher the disorder, larger is the entropy</a:t>
            </a:r>
          </a:p>
          <a:p>
            <a:pPr>
              <a:buFont typeface="Arial" pitchFamily="34" charset="0"/>
              <a:buChar char="•"/>
            </a:pPr>
            <a:r>
              <a:rPr lang="en-US" dirty="0" smtClean="0"/>
              <a:t> It is a measure of heat available for work</a:t>
            </a:r>
          </a:p>
        </p:txBody>
      </p:sp>
      <p:graphicFrame>
        <p:nvGraphicFramePr>
          <p:cNvPr id="40965" name="Object 5"/>
          <p:cNvGraphicFramePr>
            <a:graphicFrameLocks noChangeAspect="1"/>
          </p:cNvGraphicFramePr>
          <p:nvPr/>
        </p:nvGraphicFramePr>
        <p:xfrm>
          <a:off x="2514600" y="5597979"/>
          <a:ext cx="762000" cy="421821"/>
        </p:xfrm>
        <a:graphic>
          <a:graphicData uri="http://schemas.openxmlformats.org/presentationml/2006/ole">
            <p:oleObj spid="_x0000_s40965" name="Equation" r:id="rId6" imgW="825480" imgH="457200" progId="Equation.3">
              <p:embed/>
            </p:oleObj>
          </a:graphicData>
        </a:graphic>
      </p:graphicFrame>
      <p:graphicFrame>
        <p:nvGraphicFramePr>
          <p:cNvPr id="40966" name="Object 6"/>
          <p:cNvGraphicFramePr>
            <a:graphicFrameLocks noChangeAspect="1"/>
          </p:cNvGraphicFramePr>
          <p:nvPr/>
        </p:nvGraphicFramePr>
        <p:xfrm>
          <a:off x="5105400" y="5638800"/>
          <a:ext cx="1489075" cy="422275"/>
        </p:xfrm>
        <a:graphic>
          <a:graphicData uri="http://schemas.openxmlformats.org/presentationml/2006/ole">
            <p:oleObj spid="_x0000_s40966" name="Equation" r:id="rId7" imgW="1612800" imgH="45720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152400"/>
            <a:ext cx="3657600" cy="369332"/>
          </a:xfrm>
          <a:prstGeom prst="rect">
            <a:avLst/>
          </a:prstGeom>
        </p:spPr>
        <p:txBody>
          <a:bodyPr wrap="square">
            <a:spAutoFit/>
          </a:bodyPr>
          <a:lstStyle/>
          <a:p>
            <a:pPr algn="ctr"/>
            <a:r>
              <a:rPr lang="en-US" b="1" dirty="0" smtClean="0"/>
              <a:t>Entropy Change</a:t>
            </a:r>
            <a:endParaRPr lang="en-US" b="1" dirty="0"/>
          </a:p>
        </p:txBody>
      </p:sp>
      <p:sp>
        <p:nvSpPr>
          <p:cNvPr id="3" name="TextBox 2"/>
          <p:cNvSpPr txBox="1"/>
          <p:nvPr/>
        </p:nvSpPr>
        <p:spPr>
          <a:xfrm>
            <a:off x="1066800" y="838200"/>
            <a:ext cx="2341090" cy="369332"/>
          </a:xfrm>
          <a:prstGeom prst="rect">
            <a:avLst/>
          </a:prstGeom>
          <a:noFill/>
        </p:spPr>
        <p:txBody>
          <a:bodyPr wrap="none" rtlCol="0">
            <a:spAutoFit/>
          </a:bodyPr>
          <a:lstStyle/>
          <a:p>
            <a:r>
              <a:rPr lang="en-US" dirty="0" smtClean="0"/>
              <a:t>For reversible process: </a:t>
            </a:r>
            <a:endParaRPr lang="en-US" dirty="0"/>
          </a:p>
        </p:txBody>
      </p:sp>
      <p:graphicFrame>
        <p:nvGraphicFramePr>
          <p:cNvPr id="4" name="Object 3"/>
          <p:cNvGraphicFramePr>
            <a:graphicFrameLocks noChangeAspect="1"/>
          </p:cNvGraphicFramePr>
          <p:nvPr/>
        </p:nvGraphicFramePr>
        <p:xfrm>
          <a:off x="3429000" y="838200"/>
          <a:ext cx="2911642" cy="457200"/>
        </p:xfrm>
        <a:graphic>
          <a:graphicData uri="http://schemas.openxmlformats.org/presentationml/2006/ole">
            <p:oleObj spid="_x0000_s41986" name="Equation" r:id="rId3" imgW="1536480" imgH="241200" progId="Equation.3">
              <p:embed/>
            </p:oleObj>
          </a:graphicData>
        </a:graphic>
      </p:graphicFrame>
      <p:sp>
        <p:nvSpPr>
          <p:cNvPr id="5" name="TextBox 4"/>
          <p:cNvSpPr txBox="1"/>
          <p:nvPr/>
        </p:nvSpPr>
        <p:spPr>
          <a:xfrm>
            <a:off x="1143000" y="1676400"/>
            <a:ext cx="2474139" cy="369332"/>
          </a:xfrm>
          <a:prstGeom prst="rect">
            <a:avLst/>
          </a:prstGeom>
          <a:noFill/>
        </p:spPr>
        <p:txBody>
          <a:bodyPr wrap="none" rtlCol="0">
            <a:spAutoFit/>
          </a:bodyPr>
          <a:lstStyle/>
          <a:p>
            <a:r>
              <a:rPr lang="en-US" dirty="0" smtClean="0"/>
              <a:t>For irreversible process: </a:t>
            </a:r>
            <a:endParaRPr lang="en-US" dirty="0"/>
          </a:p>
        </p:txBody>
      </p:sp>
      <p:graphicFrame>
        <p:nvGraphicFramePr>
          <p:cNvPr id="6" name="Object 5"/>
          <p:cNvGraphicFramePr>
            <a:graphicFrameLocks noChangeAspect="1"/>
          </p:cNvGraphicFramePr>
          <p:nvPr/>
        </p:nvGraphicFramePr>
        <p:xfrm>
          <a:off x="3505200" y="1676400"/>
          <a:ext cx="2911642" cy="457200"/>
        </p:xfrm>
        <a:graphic>
          <a:graphicData uri="http://schemas.openxmlformats.org/presentationml/2006/ole">
            <p:oleObj spid="_x0000_s41987" name="Equation" r:id="rId4" imgW="1536480" imgH="241200" progId="Equation.3">
              <p:embed/>
            </p:oleObj>
          </a:graphicData>
        </a:graphic>
      </p:graphicFrame>
      <p:sp>
        <p:nvSpPr>
          <p:cNvPr id="7" name="TextBox 6"/>
          <p:cNvSpPr txBox="1"/>
          <p:nvPr/>
        </p:nvSpPr>
        <p:spPr>
          <a:xfrm>
            <a:off x="-18226" y="2602468"/>
            <a:ext cx="9238426" cy="369332"/>
          </a:xfrm>
          <a:prstGeom prst="rect">
            <a:avLst/>
          </a:prstGeom>
          <a:noFill/>
        </p:spPr>
        <p:txBody>
          <a:bodyPr wrap="none" rtlCol="0">
            <a:spAutoFit/>
          </a:bodyPr>
          <a:lstStyle/>
          <a:p>
            <a:r>
              <a:rPr lang="en-US" dirty="0" smtClean="0"/>
              <a:t>2</a:t>
            </a:r>
            <a:r>
              <a:rPr lang="en-US" baseline="30000" dirty="0" smtClean="0"/>
              <a:t>nd</a:t>
            </a:r>
            <a:r>
              <a:rPr lang="en-US" dirty="0" smtClean="0"/>
              <a:t> Law of TD: An irreversible process in an isolated system will occur with an increase in entropy</a:t>
            </a:r>
            <a:endParaRPr lang="en-US" dirty="0"/>
          </a:p>
        </p:txBody>
      </p:sp>
      <p:sp>
        <p:nvSpPr>
          <p:cNvPr id="8" name="Up Arrow 7"/>
          <p:cNvSpPr/>
          <p:nvPr/>
        </p:nvSpPr>
        <p:spPr>
          <a:xfrm>
            <a:off x="4038600" y="2133600"/>
            <a:ext cx="2286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57200" y="4572000"/>
            <a:ext cx="6269217" cy="369332"/>
          </a:xfrm>
          <a:prstGeom prst="rect">
            <a:avLst/>
          </a:prstGeom>
          <a:noFill/>
        </p:spPr>
        <p:txBody>
          <a:bodyPr wrap="none" rtlCol="0">
            <a:spAutoFit/>
          </a:bodyPr>
          <a:lstStyle/>
          <a:p>
            <a:r>
              <a:rPr lang="en-US" dirty="0" smtClean="0"/>
              <a:t>1) Entropy change for a substance when it is heated from T</a:t>
            </a:r>
            <a:r>
              <a:rPr lang="en-US" baseline="-25000" dirty="0" smtClean="0"/>
              <a:t>1</a:t>
            </a:r>
            <a:r>
              <a:rPr lang="en-US" dirty="0" smtClean="0"/>
              <a:t> to T</a:t>
            </a:r>
            <a:r>
              <a:rPr lang="en-US" baseline="-25000" dirty="0" smtClean="0"/>
              <a:t>2</a:t>
            </a:r>
            <a:r>
              <a:rPr lang="en-US" dirty="0" smtClean="0"/>
              <a:t> </a:t>
            </a:r>
            <a:endParaRPr lang="en-US" dirty="0"/>
          </a:p>
        </p:txBody>
      </p:sp>
      <p:graphicFrame>
        <p:nvGraphicFramePr>
          <p:cNvPr id="41989" name="Object 5"/>
          <p:cNvGraphicFramePr>
            <a:graphicFrameLocks noChangeAspect="1"/>
          </p:cNvGraphicFramePr>
          <p:nvPr/>
        </p:nvGraphicFramePr>
        <p:xfrm>
          <a:off x="5638800" y="3581400"/>
          <a:ext cx="2954338" cy="885825"/>
        </p:xfrm>
        <a:graphic>
          <a:graphicData uri="http://schemas.openxmlformats.org/presentationml/2006/ole">
            <p:oleObj spid="_x0000_s41989" name="Equation" r:id="rId5" imgW="1523880" imgH="457200" progId="Equation.3">
              <p:embed/>
            </p:oleObj>
          </a:graphicData>
        </a:graphic>
      </p:graphicFrame>
      <p:graphicFrame>
        <p:nvGraphicFramePr>
          <p:cNvPr id="12" name="Object 11"/>
          <p:cNvGraphicFramePr>
            <a:graphicFrameLocks noChangeAspect="1"/>
          </p:cNvGraphicFramePr>
          <p:nvPr/>
        </p:nvGraphicFramePr>
        <p:xfrm>
          <a:off x="838200" y="3581400"/>
          <a:ext cx="3443515" cy="825500"/>
        </p:xfrm>
        <a:graphic>
          <a:graphicData uri="http://schemas.openxmlformats.org/presentationml/2006/ole">
            <p:oleObj spid="_x0000_s41990" name="Equation" r:id="rId6" imgW="1854000" imgH="444240" progId="Equation.3">
              <p:embed/>
            </p:oleObj>
          </a:graphicData>
        </a:graphic>
      </p:graphicFrame>
      <p:sp>
        <p:nvSpPr>
          <p:cNvPr id="13" name="TextBox 12"/>
          <p:cNvSpPr txBox="1"/>
          <p:nvPr/>
        </p:nvSpPr>
        <p:spPr>
          <a:xfrm>
            <a:off x="4552631" y="3810000"/>
            <a:ext cx="1162369" cy="369332"/>
          </a:xfrm>
          <a:prstGeom prst="rect">
            <a:avLst/>
          </a:prstGeom>
          <a:noFill/>
        </p:spPr>
        <p:txBody>
          <a:bodyPr wrap="none" rtlCol="0">
            <a:spAutoFit/>
          </a:bodyPr>
          <a:lstStyle/>
          <a:p>
            <a:r>
              <a:rPr lang="en-US" dirty="0" smtClean="0"/>
              <a:t>Therefore,</a:t>
            </a:r>
            <a:endParaRPr lang="en-US" dirty="0"/>
          </a:p>
        </p:txBody>
      </p:sp>
      <p:sp>
        <p:nvSpPr>
          <p:cNvPr id="14" name="TextBox 13"/>
          <p:cNvSpPr txBox="1"/>
          <p:nvPr/>
        </p:nvSpPr>
        <p:spPr>
          <a:xfrm>
            <a:off x="81888" y="3821668"/>
            <a:ext cx="788999" cy="369332"/>
          </a:xfrm>
          <a:prstGeom prst="rect">
            <a:avLst/>
          </a:prstGeom>
          <a:noFill/>
        </p:spPr>
        <p:txBody>
          <a:bodyPr wrap="none" rtlCol="0">
            <a:spAutoFit/>
          </a:bodyPr>
          <a:lstStyle/>
          <a:p>
            <a:r>
              <a:rPr lang="en-US" dirty="0" smtClean="0"/>
              <a:t>Since, </a:t>
            </a:r>
            <a:endParaRPr lang="en-US" dirty="0"/>
          </a:p>
        </p:txBody>
      </p:sp>
      <p:graphicFrame>
        <p:nvGraphicFramePr>
          <p:cNvPr id="41991" name="Object 7"/>
          <p:cNvGraphicFramePr>
            <a:graphicFrameLocks noChangeAspect="1"/>
          </p:cNvGraphicFramePr>
          <p:nvPr/>
        </p:nvGraphicFramePr>
        <p:xfrm>
          <a:off x="1905000" y="4876800"/>
          <a:ext cx="3117850" cy="914400"/>
        </p:xfrm>
        <a:graphic>
          <a:graphicData uri="http://schemas.openxmlformats.org/presentationml/2006/ole">
            <p:oleObj spid="_x0000_s41991" name="Equation" r:id="rId7" imgW="1688760" imgH="4950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3765" y="152400"/>
            <a:ext cx="2514920" cy="369332"/>
          </a:xfrm>
          <a:prstGeom prst="rect">
            <a:avLst/>
          </a:prstGeom>
        </p:spPr>
        <p:txBody>
          <a:bodyPr wrap="none">
            <a:spAutoFit/>
          </a:bodyPr>
          <a:lstStyle/>
          <a:p>
            <a:pPr algn="ctr"/>
            <a:r>
              <a:rPr lang="en-US" b="1" dirty="0" smtClean="0"/>
              <a:t>Entropy Change (Contd.)</a:t>
            </a:r>
            <a:endParaRPr lang="en-US" b="1" dirty="0"/>
          </a:p>
        </p:txBody>
      </p:sp>
      <p:graphicFrame>
        <p:nvGraphicFramePr>
          <p:cNvPr id="43010" name="Object 2"/>
          <p:cNvGraphicFramePr>
            <a:graphicFrameLocks noChangeAspect="1"/>
          </p:cNvGraphicFramePr>
          <p:nvPr/>
        </p:nvGraphicFramePr>
        <p:xfrm>
          <a:off x="1143000" y="1371600"/>
          <a:ext cx="5861050" cy="914400"/>
        </p:xfrm>
        <a:graphic>
          <a:graphicData uri="http://schemas.openxmlformats.org/presentationml/2006/ole">
            <p:oleObj spid="_x0000_s43010" name="Equation" r:id="rId3" imgW="3174840" imgH="495000" progId="Equation.3">
              <p:embed/>
            </p:oleObj>
          </a:graphicData>
        </a:graphic>
      </p:graphicFrame>
      <p:sp>
        <p:nvSpPr>
          <p:cNvPr id="4" name="TextBox 3"/>
          <p:cNvSpPr txBox="1"/>
          <p:nvPr/>
        </p:nvSpPr>
        <p:spPr>
          <a:xfrm>
            <a:off x="457200" y="685800"/>
            <a:ext cx="5397631" cy="369332"/>
          </a:xfrm>
          <a:prstGeom prst="rect">
            <a:avLst/>
          </a:prstGeom>
          <a:noFill/>
        </p:spPr>
        <p:txBody>
          <a:bodyPr wrap="none" rtlCol="0">
            <a:spAutoFit/>
          </a:bodyPr>
          <a:lstStyle/>
          <a:p>
            <a:r>
              <a:rPr lang="en-US" dirty="0" smtClean="0"/>
              <a:t>2) Entropy change with a change of state (Solid – Liquid)</a:t>
            </a:r>
            <a:endParaRPr lang="en-US" dirty="0"/>
          </a:p>
        </p:txBody>
      </p:sp>
      <p:sp>
        <p:nvSpPr>
          <p:cNvPr id="5" name="TextBox 4"/>
          <p:cNvSpPr txBox="1"/>
          <p:nvPr/>
        </p:nvSpPr>
        <p:spPr>
          <a:xfrm>
            <a:off x="990600" y="2590800"/>
            <a:ext cx="5181600" cy="369332"/>
          </a:xfrm>
          <a:prstGeom prst="rect">
            <a:avLst/>
          </a:prstGeom>
          <a:noFill/>
        </p:spPr>
        <p:txBody>
          <a:bodyPr wrap="square" rtlCol="0">
            <a:spAutoFit/>
          </a:bodyPr>
          <a:lstStyle/>
          <a:p>
            <a:r>
              <a:rPr lang="en-US" dirty="0" smtClean="0"/>
              <a:t>Example:    Zn(s)       </a:t>
            </a:r>
            <a:r>
              <a:rPr lang="en-US" dirty="0" smtClean="0">
                <a:sym typeface="Wingdings" pitchFamily="2" charset="2"/>
              </a:rPr>
              <a:t>          Zn (l)                     Zn(g)</a:t>
            </a:r>
            <a:endParaRPr lang="en-US" dirty="0"/>
          </a:p>
        </p:txBody>
      </p:sp>
      <p:sp>
        <p:nvSpPr>
          <p:cNvPr id="6" name="TextBox 5"/>
          <p:cNvSpPr txBox="1"/>
          <p:nvPr/>
        </p:nvSpPr>
        <p:spPr>
          <a:xfrm>
            <a:off x="2438400" y="2362200"/>
            <a:ext cx="1337226" cy="276999"/>
          </a:xfrm>
          <a:prstGeom prst="rect">
            <a:avLst/>
          </a:prstGeom>
          <a:noFill/>
        </p:spPr>
        <p:txBody>
          <a:bodyPr wrap="none" rtlCol="0">
            <a:spAutoFit/>
          </a:bodyPr>
          <a:lstStyle/>
          <a:p>
            <a:r>
              <a:rPr lang="en-US" sz="1200" dirty="0" smtClean="0">
                <a:latin typeface="Symbol" pitchFamily="18" charset="2"/>
              </a:rPr>
              <a:t>D</a:t>
            </a:r>
            <a:r>
              <a:rPr lang="en-US" sz="1200" dirty="0" smtClean="0"/>
              <a:t>S = 10.5J/K/mole</a:t>
            </a:r>
            <a:endParaRPr lang="en-US" sz="1200" dirty="0"/>
          </a:p>
        </p:txBody>
      </p:sp>
      <p:sp>
        <p:nvSpPr>
          <p:cNvPr id="7" name="TextBox 6"/>
          <p:cNvSpPr txBox="1"/>
          <p:nvPr/>
        </p:nvSpPr>
        <p:spPr>
          <a:xfrm>
            <a:off x="4191000" y="2362200"/>
            <a:ext cx="1337226" cy="276999"/>
          </a:xfrm>
          <a:prstGeom prst="rect">
            <a:avLst/>
          </a:prstGeom>
          <a:noFill/>
        </p:spPr>
        <p:txBody>
          <a:bodyPr wrap="none" rtlCol="0">
            <a:spAutoFit/>
          </a:bodyPr>
          <a:lstStyle/>
          <a:p>
            <a:r>
              <a:rPr lang="en-US" sz="1200" dirty="0" smtClean="0">
                <a:latin typeface="Symbol" pitchFamily="18" charset="2"/>
              </a:rPr>
              <a:t>D</a:t>
            </a:r>
            <a:r>
              <a:rPr lang="en-US" sz="1200" dirty="0" smtClean="0"/>
              <a:t>S = 98.3J/K/mole</a:t>
            </a:r>
            <a:endParaRPr lang="en-US" sz="1200" dirty="0"/>
          </a:p>
        </p:txBody>
      </p:sp>
      <p:sp>
        <p:nvSpPr>
          <p:cNvPr id="8" name="TextBox 7"/>
          <p:cNvSpPr txBox="1"/>
          <p:nvPr/>
        </p:nvSpPr>
        <p:spPr>
          <a:xfrm>
            <a:off x="533400" y="3276600"/>
            <a:ext cx="7711663" cy="1200329"/>
          </a:xfrm>
          <a:prstGeom prst="rect">
            <a:avLst/>
          </a:prstGeom>
          <a:noFill/>
        </p:spPr>
        <p:txBody>
          <a:bodyPr wrap="none" rtlCol="0">
            <a:spAutoFit/>
          </a:bodyPr>
          <a:lstStyle/>
          <a:p>
            <a:r>
              <a:rPr lang="en-US" dirty="0" smtClean="0"/>
              <a:t>3) Entropy change for a chemical reaction: When reversible reaction takes place:</a:t>
            </a:r>
          </a:p>
          <a:p>
            <a:r>
              <a:rPr lang="en-US" dirty="0" smtClean="0"/>
              <a:t>	1) At constant temperature: </a:t>
            </a:r>
          </a:p>
          <a:p>
            <a:endParaRPr lang="en-US" dirty="0" smtClean="0"/>
          </a:p>
          <a:p>
            <a:r>
              <a:rPr lang="en-US" dirty="0" smtClean="0"/>
              <a:t>	2) At constant temperature and constant pressure: </a:t>
            </a:r>
          </a:p>
        </p:txBody>
      </p:sp>
      <p:graphicFrame>
        <p:nvGraphicFramePr>
          <p:cNvPr id="9" name="Object 8"/>
          <p:cNvGraphicFramePr>
            <a:graphicFrameLocks noChangeAspect="1"/>
          </p:cNvGraphicFramePr>
          <p:nvPr/>
        </p:nvGraphicFramePr>
        <p:xfrm>
          <a:off x="4495800" y="3581400"/>
          <a:ext cx="774700" cy="457200"/>
        </p:xfrm>
        <a:graphic>
          <a:graphicData uri="http://schemas.openxmlformats.org/presentationml/2006/ole">
            <p:oleObj spid="_x0000_s43011" name="Equation" r:id="rId4" imgW="774360" imgH="457200" progId="Equation.3">
              <p:embed/>
            </p:oleObj>
          </a:graphicData>
        </a:graphic>
      </p:graphicFrame>
      <p:graphicFrame>
        <p:nvGraphicFramePr>
          <p:cNvPr id="43012" name="Object 4"/>
          <p:cNvGraphicFramePr>
            <a:graphicFrameLocks noChangeAspect="1"/>
          </p:cNvGraphicFramePr>
          <p:nvPr/>
        </p:nvGraphicFramePr>
        <p:xfrm>
          <a:off x="6553200" y="4038600"/>
          <a:ext cx="1333500" cy="457200"/>
        </p:xfrm>
        <a:graphic>
          <a:graphicData uri="http://schemas.openxmlformats.org/presentationml/2006/ole">
            <p:oleObj spid="_x0000_s43012" name="Equation" r:id="rId5" imgW="1333440" imgH="457200" progId="Equation.3">
              <p:embed/>
            </p:oleObj>
          </a:graphicData>
        </a:graphic>
      </p:graphicFrame>
      <p:sp>
        <p:nvSpPr>
          <p:cNvPr id="11" name="TextBox 10"/>
          <p:cNvSpPr txBox="1"/>
          <p:nvPr/>
        </p:nvSpPr>
        <p:spPr>
          <a:xfrm>
            <a:off x="990600" y="4572000"/>
            <a:ext cx="3955442" cy="369332"/>
          </a:xfrm>
          <a:prstGeom prst="rect">
            <a:avLst/>
          </a:prstGeom>
          <a:noFill/>
        </p:spPr>
        <p:txBody>
          <a:bodyPr wrap="none" rtlCol="0">
            <a:spAutoFit/>
          </a:bodyPr>
          <a:lstStyle/>
          <a:p>
            <a:r>
              <a:rPr lang="en-US" dirty="0" smtClean="0"/>
              <a:t>Entropy change for a chemical reaction: </a:t>
            </a:r>
            <a:endParaRPr lang="en-US" dirty="0"/>
          </a:p>
        </p:txBody>
      </p:sp>
      <p:graphicFrame>
        <p:nvGraphicFramePr>
          <p:cNvPr id="12" name="Object 11"/>
          <p:cNvGraphicFramePr>
            <a:graphicFrameLocks noChangeAspect="1"/>
          </p:cNvGraphicFramePr>
          <p:nvPr/>
        </p:nvGraphicFramePr>
        <p:xfrm>
          <a:off x="1981200" y="4953000"/>
          <a:ext cx="5239871" cy="533400"/>
        </p:xfrm>
        <a:graphic>
          <a:graphicData uri="http://schemas.openxmlformats.org/presentationml/2006/ole">
            <p:oleObj spid="_x0000_s43013" name="Equation" r:id="rId6" imgW="2120760" imgH="215640" progId="Equation.3">
              <p:embed/>
            </p:oleObj>
          </a:graphicData>
        </a:graphic>
      </p:graphicFrame>
      <p:graphicFrame>
        <p:nvGraphicFramePr>
          <p:cNvPr id="13" name="Object 12"/>
          <p:cNvGraphicFramePr>
            <a:graphicFrameLocks noChangeAspect="1"/>
          </p:cNvGraphicFramePr>
          <p:nvPr/>
        </p:nvGraphicFramePr>
        <p:xfrm>
          <a:off x="1295400" y="5715000"/>
          <a:ext cx="3008923" cy="762000"/>
        </p:xfrm>
        <a:graphic>
          <a:graphicData uri="http://schemas.openxmlformats.org/presentationml/2006/ole">
            <p:oleObj spid="_x0000_s43014" name="Equation" r:id="rId7" imgW="1955520" imgH="495000" progId="Equation.3">
              <p:embed/>
            </p:oleObj>
          </a:graphicData>
        </a:graphic>
      </p:graphicFrame>
      <p:sp>
        <p:nvSpPr>
          <p:cNvPr id="14" name="TextBox 13"/>
          <p:cNvSpPr txBox="1"/>
          <p:nvPr/>
        </p:nvSpPr>
        <p:spPr>
          <a:xfrm>
            <a:off x="4648200" y="5943600"/>
            <a:ext cx="935064" cy="369332"/>
          </a:xfrm>
          <a:prstGeom prst="rect">
            <a:avLst/>
          </a:prstGeom>
          <a:noFill/>
        </p:spPr>
        <p:txBody>
          <a:bodyPr wrap="none" rtlCol="0">
            <a:spAutoFit/>
          </a:bodyPr>
          <a:lstStyle/>
          <a:p>
            <a:r>
              <a:rPr lang="en-US" dirty="0" smtClean="0"/>
              <a:t>Where: </a:t>
            </a:r>
            <a:endParaRPr lang="en-US" dirty="0"/>
          </a:p>
        </p:txBody>
      </p:sp>
      <p:graphicFrame>
        <p:nvGraphicFramePr>
          <p:cNvPr id="15" name="Object 14"/>
          <p:cNvGraphicFramePr>
            <a:graphicFrameLocks noChangeAspect="1"/>
          </p:cNvGraphicFramePr>
          <p:nvPr/>
        </p:nvGraphicFramePr>
        <p:xfrm>
          <a:off x="5562600" y="5943600"/>
          <a:ext cx="3308684" cy="381000"/>
        </p:xfrm>
        <a:graphic>
          <a:graphicData uri="http://schemas.openxmlformats.org/presentationml/2006/ole">
            <p:oleObj spid="_x0000_s43015" name="Equation" r:id="rId8" imgW="2095200" imgH="2412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Significance of 1</a:t>
            </a:r>
            <a:r>
              <a:rPr lang="en-US" baseline="30000" dirty="0" smtClean="0"/>
              <a:t>st</a:t>
            </a:r>
            <a:r>
              <a:rPr lang="en-US" dirty="0" smtClean="0"/>
              <a:t> Law of TD</a:t>
            </a:r>
            <a:endParaRPr lang="en-US" dirty="0"/>
          </a:p>
        </p:txBody>
      </p:sp>
      <p:sp>
        <p:nvSpPr>
          <p:cNvPr id="3" name="Content Placeholder 2"/>
          <p:cNvSpPr>
            <a:spLocks noGrp="1"/>
          </p:cNvSpPr>
          <p:nvPr>
            <p:ph idx="1"/>
          </p:nvPr>
        </p:nvSpPr>
        <p:spPr>
          <a:xfrm>
            <a:off x="381000" y="1752600"/>
            <a:ext cx="8229600" cy="4525963"/>
          </a:xfrm>
        </p:spPr>
        <p:txBody>
          <a:bodyPr/>
          <a:lstStyle/>
          <a:p>
            <a:r>
              <a:rPr lang="en-US" dirty="0" smtClean="0"/>
              <a:t>It is based on law of conservation of energy</a:t>
            </a:r>
          </a:p>
          <a:p>
            <a:r>
              <a:rPr lang="en-US" dirty="0" smtClean="0"/>
              <a:t>It introduces the concept of internal energy</a:t>
            </a:r>
          </a:p>
          <a:p>
            <a:r>
              <a:rPr lang="en-US" dirty="0" smtClean="0"/>
              <a:t>It separates heat interaction (Thermal) and work interaction (Mechanical)</a:t>
            </a:r>
          </a:p>
          <a:p>
            <a:r>
              <a:rPr lang="en-US" dirty="0" smtClean="0"/>
              <a:t>It treats internal energy as state property (i.e. independent of path for the change of state)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599" cy="369332"/>
          </a:xfrm>
          <a:prstGeom prst="rect">
            <a:avLst/>
          </a:prstGeom>
        </p:spPr>
        <p:txBody>
          <a:bodyPr wrap="square">
            <a:spAutoFit/>
          </a:bodyPr>
          <a:lstStyle/>
          <a:p>
            <a:pPr algn="ctr"/>
            <a:r>
              <a:rPr lang="en-US" b="1" dirty="0" smtClean="0"/>
              <a:t>Combined Expression of 1</a:t>
            </a:r>
            <a:r>
              <a:rPr lang="en-US" b="1" baseline="30000" dirty="0" smtClean="0"/>
              <a:t>st</a:t>
            </a:r>
            <a:r>
              <a:rPr lang="en-US" b="1" dirty="0" smtClean="0"/>
              <a:t> and 2</a:t>
            </a:r>
            <a:r>
              <a:rPr lang="en-US" b="1" baseline="30000" dirty="0" smtClean="0"/>
              <a:t>nd</a:t>
            </a:r>
            <a:r>
              <a:rPr lang="en-US" b="1" dirty="0" smtClean="0"/>
              <a:t> Law of Thermodynamics</a:t>
            </a:r>
            <a:endParaRPr lang="en-US" b="1" dirty="0"/>
          </a:p>
        </p:txBody>
      </p:sp>
      <p:sp>
        <p:nvSpPr>
          <p:cNvPr id="3" name="TextBox 2"/>
          <p:cNvSpPr txBox="1"/>
          <p:nvPr/>
        </p:nvSpPr>
        <p:spPr>
          <a:xfrm>
            <a:off x="762000" y="914400"/>
            <a:ext cx="1505412" cy="369332"/>
          </a:xfrm>
          <a:prstGeom prst="rect">
            <a:avLst/>
          </a:prstGeom>
          <a:noFill/>
        </p:spPr>
        <p:txBody>
          <a:bodyPr wrap="none" rtlCol="0">
            <a:spAutoFit/>
          </a:bodyPr>
          <a:lstStyle/>
          <a:p>
            <a:r>
              <a:rPr lang="en-US" dirty="0" smtClean="0"/>
              <a:t>1</a:t>
            </a:r>
            <a:r>
              <a:rPr lang="en-US" baseline="30000" dirty="0" smtClean="0"/>
              <a:t>st</a:t>
            </a:r>
            <a:r>
              <a:rPr lang="en-US" dirty="0" smtClean="0"/>
              <a:t> Law of TD: </a:t>
            </a:r>
            <a:endParaRPr lang="en-US" dirty="0"/>
          </a:p>
        </p:txBody>
      </p:sp>
      <p:graphicFrame>
        <p:nvGraphicFramePr>
          <p:cNvPr id="4" name="Object 3"/>
          <p:cNvGraphicFramePr>
            <a:graphicFrameLocks noChangeAspect="1"/>
          </p:cNvGraphicFramePr>
          <p:nvPr/>
        </p:nvGraphicFramePr>
        <p:xfrm>
          <a:off x="2362200" y="838200"/>
          <a:ext cx="2438400" cy="513347"/>
        </p:xfrm>
        <a:graphic>
          <a:graphicData uri="http://schemas.openxmlformats.org/presentationml/2006/ole">
            <p:oleObj spid="_x0000_s44034" name="Equation" r:id="rId3" imgW="965160" imgH="203040" progId="Equation.3">
              <p:embed/>
            </p:oleObj>
          </a:graphicData>
        </a:graphic>
      </p:graphicFrame>
      <p:sp>
        <p:nvSpPr>
          <p:cNvPr id="5" name="TextBox 4"/>
          <p:cNvSpPr txBox="1"/>
          <p:nvPr/>
        </p:nvSpPr>
        <p:spPr>
          <a:xfrm>
            <a:off x="838200" y="1752600"/>
            <a:ext cx="1608133" cy="369332"/>
          </a:xfrm>
          <a:prstGeom prst="rect">
            <a:avLst/>
          </a:prstGeom>
          <a:noFill/>
        </p:spPr>
        <p:txBody>
          <a:bodyPr wrap="none" rtlCol="0">
            <a:spAutoFit/>
          </a:bodyPr>
          <a:lstStyle/>
          <a:p>
            <a:r>
              <a:rPr lang="en-US" dirty="0" smtClean="0"/>
              <a:t>2</a:t>
            </a:r>
            <a:r>
              <a:rPr lang="en-US" baseline="30000" dirty="0" smtClean="0"/>
              <a:t>nd</a:t>
            </a:r>
            <a:r>
              <a:rPr lang="en-US" dirty="0" smtClean="0"/>
              <a:t> Law of TD: </a:t>
            </a:r>
            <a:endParaRPr lang="en-US" dirty="0"/>
          </a:p>
        </p:txBody>
      </p:sp>
      <p:graphicFrame>
        <p:nvGraphicFramePr>
          <p:cNvPr id="6" name="Object 5"/>
          <p:cNvGraphicFramePr>
            <a:graphicFrameLocks noChangeAspect="1"/>
          </p:cNvGraphicFramePr>
          <p:nvPr/>
        </p:nvGraphicFramePr>
        <p:xfrm>
          <a:off x="2903538" y="1676400"/>
          <a:ext cx="1508125" cy="512763"/>
        </p:xfrm>
        <a:graphic>
          <a:graphicData uri="http://schemas.openxmlformats.org/presentationml/2006/ole">
            <p:oleObj spid="_x0000_s44035" name="Equation" r:id="rId4" imgW="596880" imgH="203040" progId="Equation.3">
              <p:embed/>
            </p:oleObj>
          </a:graphicData>
        </a:graphic>
      </p:graphicFrame>
      <p:cxnSp>
        <p:nvCxnSpPr>
          <p:cNvPr id="8" name="Straight Arrow Connector 7"/>
          <p:cNvCxnSpPr/>
          <p:nvPr/>
        </p:nvCxnSpPr>
        <p:spPr>
          <a:xfrm>
            <a:off x="4800600" y="1143000"/>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724400" y="14478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1" name="Object 10"/>
          <p:cNvGraphicFramePr>
            <a:graphicFrameLocks noChangeAspect="1"/>
          </p:cNvGraphicFramePr>
          <p:nvPr/>
        </p:nvGraphicFramePr>
        <p:xfrm>
          <a:off x="5562600" y="1143000"/>
          <a:ext cx="3200400" cy="533400"/>
        </p:xfrm>
        <a:graphic>
          <a:graphicData uri="http://schemas.openxmlformats.org/presentationml/2006/ole">
            <p:oleObj spid="_x0000_s44036" name="Equation" r:id="rId5" imgW="1066680" imgH="177480" progId="Equation.3">
              <p:embed/>
            </p:oleObj>
          </a:graphicData>
        </a:graphic>
      </p:graphicFrame>
      <p:graphicFrame>
        <p:nvGraphicFramePr>
          <p:cNvPr id="13" name="Object 12"/>
          <p:cNvGraphicFramePr>
            <a:graphicFrameLocks noChangeAspect="1"/>
          </p:cNvGraphicFramePr>
          <p:nvPr/>
        </p:nvGraphicFramePr>
        <p:xfrm>
          <a:off x="1981200" y="2514600"/>
          <a:ext cx="2578100" cy="736600"/>
        </p:xfrm>
        <a:graphic>
          <a:graphicData uri="http://schemas.openxmlformats.org/presentationml/2006/ole">
            <p:oleObj spid="_x0000_s44037" name="Equation" r:id="rId6" imgW="1422360" imgH="406080" progId="Equation.3">
              <p:embed/>
            </p:oleObj>
          </a:graphicData>
        </a:graphic>
      </p:graphicFrame>
      <p:sp>
        <p:nvSpPr>
          <p:cNvPr id="14" name="Bent-Up Arrow 13"/>
          <p:cNvSpPr/>
          <p:nvPr/>
        </p:nvSpPr>
        <p:spPr>
          <a:xfrm rot="5400000" flipV="1">
            <a:off x="4686300" y="1866900"/>
            <a:ext cx="1524000" cy="1600200"/>
          </a:xfrm>
          <a:prstGeom prst="bentUpArrow">
            <a:avLst>
              <a:gd name="adj1" fmla="val 25000"/>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4038" name="Object 6"/>
          <p:cNvGraphicFramePr>
            <a:graphicFrameLocks noChangeAspect="1"/>
          </p:cNvGraphicFramePr>
          <p:nvPr/>
        </p:nvGraphicFramePr>
        <p:xfrm>
          <a:off x="1219200" y="3505200"/>
          <a:ext cx="7434263" cy="533400"/>
        </p:xfrm>
        <a:graphic>
          <a:graphicData uri="http://schemas.openxmlformats.org/presentationml/2006/ole">
            <p:oleObj spid="_x0000_s44038" name="Equation" r:id="rId7" imgW="2831760" imgH="203040" progId="Equation.3">
              <p:embed/>
            </p:oleObj>
          </a:graphicData>
        </a:graphic>
      </p:graphicFrame>
      <p:sp>
        <p:nvSpPr>
          <p:cNvPr id="16" name="Down Arrow 15"/>
          <p:cNvSpPr/>
          <p:nvPr/>
        </p:nvSpPr>
        <p:spPr>
          <a:xfrm>
            <a:off x="2743200" y="32766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8825" y="2895600"/>
            <a:ext cx="1882375" cy="369332"/>
          </a:xfrm>
          <a:prstGeom prst="rect">
            <a:avLst/>
          </a:prstGeom>
          <a:noFill/>
        </p:spPr>
        <p:txBody>
          <a:bodyPr wrap="none" rtlCol="0">
            <a:spAutoFit/>
          </a:bodyPr>
          <a:lstStyle/>
          <a:p>
            <a:r>
              <a:rPr lang="en-US" dirty="0" smtClean="0"/>
              <a:t>By Differentiating:</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599" cy="369332"/>
          </a:xfrm>
          <a:prstGeom prst="rect">
            <a:avLst/>
          </a:prstGeom>
        </p:spPr>
        <p:txBody>
          <a:bodyPr wrap="square">
            <a:spAutoFit/>
          </a:bodyPr>
          <a:lstStyle/>
          <a:p>
            <a:pPr algn="ctr"/>
            <a:r>
              <a:rPr lang="en-US" b="1" dirty="0" smtClean="0"/>
              <a:t>Thermodynamic Equation of State I – Derivation</a:t>
            </a:r>
            <a:endParaRPr lang="en-US" b="1" dirty="0"/>
          </a:p>
        </p:txBody>
      </p:sp>
      <p:graphicFrame>
        <p:nvGraphicFramePr>
          <p:cNvPr id="3" name="Object 2"/>
          <p:cNvGraphicFramePr>
            <a:graphicFrameLocks noChangeAspect="1"/>
          </p:cNvGraphicFramePr>
          <p:nvPr/>
        </p:nvGraphicFramePr>
        <p:xfrm>
          <a:off x="1143000" y="609600"/>
          <a:ext cx="2438400" cy="905691"/>
        </p:xfrm>
        <a:graphic>
          <a:graphicData uri="http://schemas.openxmlformats.org/presentationml/2006/ole">
            <p:oleObj spid="_x0000_s45058" name="Equation" r:id="rId3" imgW="1777680" imgH="660240" progId="Equation.3">
              <p:embed/>
            </p:oleObj>
          </a:graphicData>
        </a:graphic>
      </p:graphicFrame>
      <p:sp>
        <p:nvSpPr>
          <p:cNvPr id="4" name="TextBox 3"/>
          <p:cNvSpPr txBox="1"/>
          <p:nvPr/>
        </p:nvSpPr>
        <p:spPr>
          <a:xfrm>
            <a:off x="49201" y="533400"/>
            <a:ext cx="788999" cy="369332"/>
          </a:xfrm>
          <a:prstGeom prst="rect">
            <a:avLst/>
          </a:prstGeom>
          <a:noFill/>
        </p:spPr>
        <p:txBody>
          <a:bodyPr wrap="none" rtlCol="0">
            <a:spAutoFit/>
          </a:bodyPr>
          <a:lstStyle/>
          <a:p>
            <a:r>
              <a:rPr lang="en-US" dirty="0" smtClean="0"/>
              <a:t>Since, </a:t>
            </a:r>
            <a:endParaRPr lang="en-US" dirty="0"/>
          </a:p>
        </p:txBody>
      </p:sp>
      <p:sp>
        <p:nvSpPr>
          <p:cNvPr id="5" name="TextBox 4"/>
          <p:cNvSpPr txBox="1"/>
          <p:nvPr/>
        </p:nvSpPr>
        <p:spPr>
          <a:xfrm>
            <a:off x="0" y="974972"/>
            <a:ext cx="1215269" cy="369332"/>
          </a:xfrm>
          <a:prstGeom prst="rect">
            <a:avLst/>
          </a:prstGeom>
          <a:noFill/>
        </p:spPr>
        <p:txBody>
          <a:bodyPr wrap="none" rtlCol="0">
            <a:spAutoFit/>
          </a:bodyPr>
          <a:lstStyle/>
          <a:p>
            <a:r>
              <a:rPr lang="en-US" dirty="0" smtClean="0"/>
              <a:t>Therefore, </a:t>
            </a:r>
            <a:endParaRPr lang="en-US" dirty="0"/>
          </a:p>
        </p:txBody>
      </p:sp>
      <p:sp>
        <p:nvSpPr>
          <p:cNvPr id="6" name="TextBox 5"/>
          <p:cNvSpPr txBox="1"/>
          <p:nvPr/>
        </p:nvSpPr>
        <p:spPr>
          <a:xfrm>
            <a:off x="5105400" y="457200"/>
            <a:ext cx="3252685" cy="369332"/>
          </a:xfrm>
          <a:prstGeom prst="rect">
            <a:avLst/>
          </a:prstGeom>
          <a:noFill/>
        </p:spPr>
        <p:txBody>
          <a:bodyPr wrap="none" rtlCol="0">
            <a:spAutoFit/>
          </a:bodyPr>
          <a:lstStyle/>
          <a:p>
            <a:r>
              <a:rPr lang="en-US" dirty="0" smtClean="0"/>
              <a:t>Combining 1</a:t>
            </a:r>
            <a:r>
              <a:rPr lang="en-US" baseline="30000" dirty="0" smtClean="0"/>
              <a:t>st</a:t>
            </a:r>
            <a:r>
              <a:rPr lang="en-US" dirty="0" smtClean="0"/>
              <a:t> and 2</a:t>
            </a:r>
            <a:r>
              <a:rPr lang="en-US" baseline="30000" dirty="0" smtClean="0"/>
              <a:t>nd</a:t>
            </a:r>
            <a:r>
              <a:rPr lang="en-US" dirty="0" smtClean="0"/>
              <a:t> Law of TD:</a:t>
            </a:r>
          </a:p>
        </p:txBody>
      </p:sp>
      <p:graphicFrame>
        <p:nvGraphicFramePr>
          <p:cNvPr id="7" name="Object 6"/>
          <p:cNvGraphicFramePr>
            <a:graphicFrameLocks noChangeAspect="1"/>
          </p:cNvGraphicFramePr>
          <p:nvPr/>
        </p:nvGraphicFramePr>
        <p:xfrm>
          <a:off x="5192486" y="1066800"/>
          <a:ext cx="2351314" cy="304800"/>
        </p:xfrm>
        <a:graphic>
          <a:graphicData uri="http://schemas.openxmlformats.org/presentationml/2006/ole">
            <p:oleObj spid="_x0000_s45059" name="Equation" r:id="rId4" imgW="1066680" imgH="177480" progId="Equation.3">
              <p:embed/>
            </p:oleObj>
          </a:graphicData>
        </a:graphic>
      </p:graphicFrame>
      <p:cxnSp>
        <p:nvCxnSpPr>
          <p:cNvPr id="9" name="Straight Arrow Connector 8"/>
          <p:cNvCxnSpPr/>
          <p:nvPr/>
        </p:nvCxnSpPr>
        <p:spPr>
          <a:xfrm>
            <a:off x="2057400" y="1600200"/>
            <a:ext cx="76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209800" y="1295400"/>
            <a:ext cx="2895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45061" name="Object 5"/>
          <p:cNvGraphicFramePr>
            <a:graphicFrameLocks noChangeAspect="1"/>
          </p:cNvGraphicFramePr>
          <p:nvPr/>
        </p:nvGraphicFramePr>
        <p:xfrm>
          <a:off x="990600" y="2133600"/>
          <a:ext cx="3675062" cy="1920875"/>
        </p:xfrm>
        <a:graphic>
          <a:graphicData uri="http://schemas.openxmlformats.org/presentationml/2006/ole">
            <p:oleObj spid="_x0000_s45061" name="Equation" r:id="rId5" imgW="2679480" imgH="1396800" progId="Equation.3">
              <p:embed/>
            </p:oleObj>
          </a:graphicData>
        </a:graphic>
      </p:graphicFrame>
      <p:graphicFrame>
        <p:nvGraphicFramePr>
          <p:cNvPr id="17" name="Object 16"/>
          <p:cNvGraphicFramePr>
            <a:graphicFrameLocks noChangeAspect="1"/>
          </p:cNvGraphicFramePr>
          <p:nvPr/>
        </p:nvGraphicFramePr>
        <p:xfrm>
          <a:off x="5791200" y="3429000"/>
          <a:ext cx="2527610" cy="499281"/>
        </p:xfrm>
        <a:graphic>
          <a:graphicData uri="http://schemas.openxmlformats.org/presentationml/2006/ole">
            <p:oleObj spid="_x0000_s45062" name="Equation" r:id="rId6" imgW="1028520" imgH="203040" progId="Equation.3">
              <p:embed/>
            </p:oleObj>
          </a:graphicData>
        </a:graphic>
      </p:graphicFrame>
      <p:sp>
        <p:nvSpPr>
          <p:cNvPr id="18" name="TextBox 17"/>
          <p:cNvSpPr txBox="1"/>
          <p:nvPr/>
        </p:nvSpPr>
        <p:spPr>
          <a:xfrm>
            <a:off x="4958688" y="3442648"/>
            <a:ext cx="609600" cy="461665"/>
          </a:xfrm>
          <a:prstGeom prst="rect">
            <a:avLst/>
          </a:prstGeom>
          <a:noFill/>
        </p:spPr>
        <p:txBody>
          <a:bodyPr wrap="square" rtlCol="0">
            <a:spAutoFit/>
          </a:bodyPr>
          <a:lstStyle/>
          <a:p>
            <a:r>
              <a:rPr lang="en-US" sz="2400" dirty="0" smtClean="0">
                <a:sym typeface="Symbol"/>
              </a:rPr>
              <a:t></a:t>
            </a:r>
            <a:endParaRPr lang="en-US" sz="2400" dirty="0"/>
          </a:p>
        </p:txBody>
      </p:sp>
      <p:sp>
        <p:nvSpPr>
          <p:cNvPr id="19" name="TextBox 18"/>
          <p:cNvSpPr txBox="1"/>
          <p:nvPr/>
        </p:nvSpPr>
        <p:spPr>
          <a:xfrm>
            <a:off x="3429000" y="4343400"/>
            <a:ext cx="1967205" cy="369332"/>
          </a:xfrm>
          <a:prstGeom prst="rect">
            <a:avLst/>
          </a:prstGeom>
          <a:noFill/>
        </p:spPr>
        <p:txBody>
          <a:bodyPr wrap="none" rtlCol="0">
            <a:spAutoFit/>
          </a:bodyPr>
          <a:lstStyle/>
          <a:p>
            <a:r>
              <a:rPr lang="en-US" dirty="0" smtClean="0"/>
              <a:t>If z = f(</a:t>
            </a:r>
            <a:r>
              <a:rPr lang="en-US" dirty="0" err="1" smtClean="0"/>
              <a:t>x,y</a:t>
            </a:r>
            <a:r>
              <a:rPr lang="en-US" dirty="0" smtClean="0"/>
              <a:t>) ;    then </a:t>
            </a:r>
            <a:endParaRPr lang="en-US" dirty="0"/>
          </a:p>
        </p:txBody>
      </p:sp>
      <p:graphicFrame>
        <p:nvGraphicFramePr>
          <p:cNvPr id="20" name="Object 19"/>
          <p:cNvGraphicFramePr>
            <a:graphicFrameLocks noChangeAspect="1"/>
          </p:cNvGraphicFramePr>
          <p:nvPr/>
        </p:nvGraphicFramePr>
        <p:xfrm>
          <a:off x="5486399" y="4191000"/>
          <a:ext cx="2298357" cy="685800"/>
        </p:xfrm>
        <a:graphic>
          <a:graphicData uri="http://schemas.openxmlformats.org/presentationml/2006/ole">
            <p:oleObj spid="_x0000_s45063" name="Equation" r:id="rId7" imgW="1574640" imgH="469800" progId="Equation.3">
              <p:embed/>
            </p:oleObj>
          </a:graphicData>
        </a:graphic>
      </p:graphicFrame>
      <p:sp>
        <p:nvSpPr>
          <p:cNvPr id="21" name="TextBox 20"/>
          <p:cNvSpPr txBox="1"/>
          <p:nvPr/>
        </p:nvSpPr>
        <p:spPr>
          <a:xfrm>
            <a:off x="914400" y="4876800"/>
            <a:ext cx="3198953" cy="369332"/>
          </a:xfrm>
          <a:prstGeom prst="rect">
            <a:avLst/>
          </a:prstGeom>
          <a:noFill/>
        </p:spPr>
        <p:txBody>
          <a:bodyPr wrap="none" rtlCol="0">
            <a:spAutoFit/>
          </a:bodyPr>
          <a:lstStyle/>
          <a:p>
            <a:r>
              <a:rPr lang="en-US" dirty="0" smtClean="0"/>
              <a:t>By comparison:                      and </a:t>
            </a:r>
            <a:endParaRPr lang="en-US" dirty="0"/>
          </a:p>
        </p:txBody>
      </p:sp>
      <p:graphicFrame>
        <p:nvGraphicFramePr>
          <p:cNvPr id="22" name="Object 21"/>
          <p:cNvGraphicFramePr>
            <a:graphicFrameLocks noChangeAspect="1"/>
          </p:cNvGraphicFramePr>
          <p:nvPr/>
        </p:nvGraphicFramePr>
        <p:xfrm>
          <a:off x="2590800" y="4800600"/>
          <a:ext cx="982133" cy="609600"/>
        </p:xfrm>
        <a:graphic>
          <a:graphicData uri="http://schemas.openxmlformats.org/presentationml/2006/ole">
            <p:oleObj spid="_x0000_s45064" name="Equation" r:id="rId8" imgW="736560" imgH="457200" progId="Equation.3">
              <p:embed/>
            </p:oleObj>
          </a:graphicData>
        </a:graphic>
      </p:graphicFrame>
      <p:graphicFrame>
        <p:nvGraphicFramePr>
          <p:cNvPr id="45065" name="Object 9"/>
          <p:cNvGraphicFramePr>
            <a:graphicFrameLocks noChangeAspect="1"/>
          </p:cNvGraphicFramePr>
          <p:nvPr/>
        </p:nvGraphicFramePr>
        <p:xfrm>
          <a:off x="4190999" y="4724400"/>
          <a:ext cx="1019433" cy="685800"/>
        </p:xfrm>
        <a:graphic>
          <a:graphicData uri="http://schemas.openxmlformats.org/presentationml/2006/ole">
            <p:oleObj spid="_x0000_s45065" name="Equation" r:id="rId9" imgW="698400" imgH="469800" progId="Equation.3">
              <p:embed/>
            </p:oleObj>
          </a:graphicData>
        </a:graphic>
      </p:graphicFrame>
      <p:sp>
        <p:nvSpPr>
          <p:cNvPr id="24" name="TextBox 23"/>
          <p:cNvSpPr txBox="1"/>
          <p:nvPr/>
        </p:nvSpPr>
        <p:spPr>
          <a:xfrm>
            <a:off x="228600" y="5638800"/>
            <a:ext cx="4860754" cy="369332"/>
          </a:xfrm>
          <a:prstGeom prst="rect">
            <a:avLst/>
          </a:prstGeom>
          <a:noFill/>
        </p:spPr>
        <p:txBody>
          <a:bodyPr wrap="none" rtlCol="0">
            <a:spAutoFit/>
          </a:bodyPr>
          <a:lstStyle/>
          <a:p>
            <a:r>
              <a:rPr lang="en-US" dirty="0" smtClean="0"/>
              <a:t>By differentiating:                                                 and </a:t>
            </a:r>
            <a:endParaRPr lang="en-US" dirty="0"/>
          </a:p>
        </p:txBody>
      </p:sp>
      <p:graphicFrame>
        <p:nvGraphicFramePr>
          <p:cNvPr id="25" name="Object 24"/>
          <p:cNvGraphicFramePr>
            <a:graphicFrameLocks noChangeAspect="1"/>
          </p:cNvGraphicFramePr>
          <p:nvPr/>
        </p:nvGraphicFramePr>
        <p:xfrm>
          <a:off x="2139950" y="5505450"/>
          <a:ext cx="2184400" cy="520700"/>
        </p:xfrm>
        <a:graphic>
          <a:graphicData uri="http://schemas.openxmlformats.org/presentationml/2006/ole">
            <p:oleObj spid="_x0000_s45066" name="Equation" r:id="rId10" imgW="2184120" imgH="520560" progId="Equation.3">
              <p:embed/>
            </p:oleObj>
          </a:graphicData>
        </a:graphic>
      </p:graphicFrame>
      <p:graphicFrame>
        <p:nvGraphicFramePr>
          <p:cNvPr id="45067" name="Object 11"/>
          <p:cNvGraphicFramePr>
            <a:graphicFrameLocks noChangeAspect="1"/>
          </p:cNvGraphicFramePr>
          <p:nvPr/>
        </p:nvGraphicFramePr>
        <p:xfrm>
          <a:off x="5181600" y="5562600"/>
          <a:ext cx="2159000" cy="533400"/>
        </p:xfrm>
        <a:graphic>
          <a:graphicData uri="http://schemas.openxmlformats.org/presentationml/2006/ole">
            <p:oleObj spid="_x0000_s45067" name="Equation" r:id="rId11" imgW="2158920" imgH="533160" progId="Equation.3">
              <p:embed/>
            </p:oleObj>
          </a:graphicData>
        </a:graphic>
      </p:graphicFrame>
      <p:sp>
        <p:nvSpPr>
          <p:cNvPr id="23" name="TextBox 22"/>
          <p:cNvSpPr txBox="1"/>
          <p:nvPr/>
        </p:nvSpPr>
        <p:spPr>
          <a:xfrm>
            <a:off x="533400" y="62484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45068" name="Object 12"/>
          <p:cNvGraphicFramePr>
            <a:graphicFrameLocks noChangeAspect="1"/>
          </p:cNvGraphicFramePr>
          <p:nvPr/>
        </p:nvGraphicFramePr>
        <p:xfrm>
          <a:off x="1820863" y="6164263"/>
          <a:ext cx="1455737" cy="627062"/>
        </p:xfrm>
        <a:graphic>
          <a:graphicData uri="http://schemas.openxmlformats.org/presentationml/2006/ole">
            <p:oleObj spid="_x0000_s45068" name="Equation" r:id="rId12" imgW="1091880" imgH="46980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599" cy="369332"/>
          </a:xfrm>
          <a:prstGeom prst="rect">
            <a:avLst/>
          </a:prstGeom>
        </p:spPr>
        <p:txBody>
          <a:bodyPr wrap="square">
            <a:spAutoFit/>
          </a:bodyPr>
          <a:lstStyle/>
          <a:p>
            <a:pPr algn="ctr"/>
            <a:r>
              <a:rPr lang="en-US" b="1" dirty="0" smtClean="0"/>
              <a:t>Thermodynamic Equation of State I – Derivation</a:t>
            </a:r>
            <a:endParaRPr lang="en-US" b="1" dirty="0"/>
          </a:p>
        </p:txBody>
      </p:sp>
      <p:sp>
        <p:nvSpPr>
          <p:cNvPr id="3" name="TextBox 2"/>
          <p:cNvSpPr txBox="1"/>
          <p:nvPr/>
        </p:nvSpPr>
        <p:spPr>
          <a:xfrm>
            <a:off x="685800" y="838200"/>
            <a:ext cx="3569247" cy="369332"/>
          </a:xfrm>
          <a:prstGeom prst="rect">
            <a:avLst/>
          </a:prstGeom>
          <a:noFill/>
        </p:spPr>
        <p:txBody>
          <a:bodyPr wrap="none" rtlCol="0">
            <a:spAutoFit/>
          </a:bodyPr>
          <a:lstStyle/>
          <a:p>
            <a:r>
              <a:rPr lang="en-US" dirty="0" smtClean="0"/>
              <a:t>By comparison:                             and </a:t>
            </a:r>
            <a:endParaRPr lang="en-US" dirty="0"/>
          </a:p>
        </p:txBody>
      </p:sp>
      <p:graphicFrame>
        <p:nvGraphicFramePr>
          <p:cNvPr id="4" name="Object 3"/>
          <p:cNvGraphicFramePr>
            <a:graphicFrameLocks noChangeAspect="1"/>
          </p:cNvGraphicFramePr>
          <p:nvPr/>
        </p:nvGraphicFramePr>
        <p:xfrm>
          <a:off x="2457450" y="838200"/>
          <a:ext cx="1041400" cy="444500"/>
        </p:xfrm>
        <a:graphic>
          <a:graphicData uri="http://schemas.openxmlformats.org/presentationml/2006/ole">
            <p:oleObj spid="_x0000_s47106" name="Equation" r:id="rId3" imgW="1041120" imgH="444240" progId="Equation.3">
              <p:embed/>
            </p:oleObj>
          </a:graphicData>
        </a:graphic>
      </p:graphicFrame>
      <p:graphicFrame>
        <p:nvGraphicFramePr>
          <p:cNvPr id="47107" name="Object 3"/>
          <p:cNvGraphicFramePr>
            <a:graphicFrameLocks noChangeAspect="1"/>
          </p:cNvGraphicFramePr>
          <p:nvPr/>
        </p:nvGraphicFramePr>
        <p:xfrm>
          <a:off x="4813300" y="838200"/>
          <a:ext cx="1282700" cy="444500"/>
        </p:xfrm>
        <a:graphic>
          <a:graphicData uri="http://schemas.openxmlformats.org/presentationml/2006/ole">
            <p:oleObj spid="_x0000_s47107" name="Equation" r:id="rId4" imgW="1282680" imgH="444240" progId="Equation.3">
              <p:embed/>
            </p:oleObj>
          </a:graphicData>
        </a:graphic>
      </p:graphicFrame>
      <p:graphicFrame>
        <p:nvGraphicFramePr>
          <p:cNvPr id="6" name="Object 5"/>
          <p:cNvGraphicFramePr>
            <a:graphicFrameLocks noChangeAspect="1"/>
          </p:cNvGraphicFramePr>
          <p:nvPr/>
        </p:nvGraphicFramePr>
        <p:xfrm>
          <a:off x="2285999" y="1524000"/>
          <a:ext cx="2220495" cy="558800"/>
        </p:xfrm>
        <a:graphic>
          <a:graphicData uri="http://schemas.openxmlformats.org/presentationml/2006/ole">
            <p:oleObj spid="_x0000_s47108" name="Equation" r:id="rId5" imgW="1917360" imgH="482400" progId="Equation.3">
              <p:embed/>
            </p:oleObj>
          </a:graphicData>
        </a:graphic>
      </p:graphicFrame>
      <p:sp>
        <p:nvSpPr>
          <p:cNvPr id="7" name="TextBox 6"/>
          <p:cNvSpPr txBox="1"/>
          <p:nvPr/>
        </p:nvSpPr>
        <p:spPr>
          <a:xfrm>
            <a:off x="228600" y="1600200"/>
            <a:ext cx="1799019" cy="369332"/>
          </a:xfrm>
          <a:prstGeom prst="rect">
            <a:avLst/>
          </a:prstGeom>
          <a:noFill/>
        </p:spPr>
        <p:txBody>
          <a:bodyPr wrap="none" rtlCol="0">
            <a:spAutoFit/>
          </a:bodyPr>
          <a:lstStyle/>
          <a:p>
            <a:r>
              <a:rPr lang="en-US" dirty="0" smtClean="0"/>
              <a:t>By differentiating</a:t>
            </a:r>
            <a:endParaRPr lang="en-US" dirty="0"/>
          </a:p>
        </p:txBody>
      </p:sp>
      <p:graphicFrame>
        <p:nvGraphicFramePr>
          <p:cNvPr id="47109" name="Object 5"/>
          <p:cNvGraphicFramePr>
            <a:graphicFrameLocks noChangeAspect="1"/>
          </p:cNvGraphicFramePr>
          <p:nvPr/>
        </p:nvGraphicFramePr>
        <p:xfrm>
          <a:off x="4897438" y="1524000"/>
          <a:ext cx="2484437" cy="558800"/>
        </p:xfrm>
        <a:graphic>
          <a:graphicData uri="http://schemas.openxmlformats.org/presentationml/2006/ole">
            <p:oleObj spid="_x0000_s47109" name="Equation" r:id="rId6" imgW="2145960" imgH="482400" progId="Equation.3">
              <p:embed/>
            </p:oleObj>
          </a:graphicData>
        </a:graphic>
      </p:graphicFrame>
      <p:graphicFrame>
        <p:nvGraphicFramePr>
          <p:cNvPr id="47110" name="Object 6"/>
          <p:cNvGraphicFramePr>
            <a:graphicFrameLocks noChangeAspect="1"/>
          </p:cNvGraphicFramePr>
          <p:nvPr/>
        </p:nvGraphicFramePr>
        <p:xfrm>
          <a:off x="2286000" y="2362200"/>
          <a:ext cx="5073650" cy="2886075"/>
        </p:xfrm>
        <a:graphic>
          <a:graphicData uri="http://schemas.openxmlformats.org/presentationml/2006/ole">
            <p:oleObj spid="_x0000_s47110" name="Equation" r:id="rId7" imgW="4381200" imgH="2489040" progId="Equation.3">
              <p:embed/>
            </p:oleObj>
          </a:graphicData>
        </a:graphic>
      </p:graphicFrame>
      <p:sp>
        <p:nvSpPr>
          <p:cNvPr id="10" name="TextBox 9"/>
          <p:cNvSpPr txBox="1"/>
          <p:nvPr/>
        </p:nvSpPr>
        <p:spPr>
          <a:xfrm>
            <a:off x="1066800" y="5562600"/>
            <a:ext cx="5700600" cy="369332"/>
          </a:xfrm>
          <a:prstGeom prst="rect">
            <a:avLst/>
          </a:prstGeom>
          <a:noFill/>
        </p:spPr>
        <p:txBody>
          <a:bodyPr wrap="none" rtlCol="0">
            <a:spAutoFit/>
          </a:bodyPr>
          <a:lstStyle/>
          <a:p>
            <a:r>
              <a:rPr lang="en-US" i="1" dirty="0" smtClean="0"/>
              <a:t>Thermodynamic Equation of State, It correlates E,P,T, and V</a:t>
            </a:r>
            <a:endParaRPr lang="en-US" i="1" dirty="0"/>
          </a:p>
        </p:txBody>
      </p:sp>
      <p:sp>
        <p:nvSpPr>
          <p:cNvPr id="11" name="Rectangle 10"/>
          <p:cNvSpPr/>
          <p:nvPr/>
        </p:nvSpPr>
        <p:spPr>
          <a:xfrm>
            <a:off x="2487304" y="4648200"/>
            <a:ext cx="1981200" cy="762000"/>
          </a:xfrm>
          <a:prstGeom prst="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599" cy="369332"/>
          </a:xfrm>
          <a:prstGeom prst="rect">
            <a:avLst/>
          </a:prstGeom>
        </p:spPr>
        <p:txBody>
          <a:bodyPr wrap="square">
            <a:spAutoFit/>
          </a:bodyPr>
          <a:lstStyle/>
          <a:p>
            <a:pPr algn="ctr"/>
            <a:r>
              <a:rPr lang="en-US" b="1" dirty="0" smtClean="0"/>
              <a:t>Thermodynamic Equation of State II – Derivation</a:t>
            </a:r>
            <a:endParaRPr lang="en-US" b="1" dirty="0"/>
          </a:p>
        </p:txBody>
      </p:sp>
      <p:sp>
        <p:nvSpPr>
          <p:cNvPr id="3" name="TextBox 2"/>
          <p:cNvSpPr txBox="1"/>
          <p:nvPr/>
        </p:nvSpPr>
        <p:spPr>
          <a:xfrm>
            <a:off x="1066800" y="621268"/>
            <a:ext cx="731290" cy="369332"/>
          </a:xfrm>
          <a:prstGeom prst="rect">
            <a:avLst/>
          </a:prstGeom>
          <a:noFill/>
        </p:spPr>
        <p:txBody>
          <a:bodyPr wrap="none" rtlCol="0">
            <a:spAutoFit/>
          </a:bodyPr>
          <a:lstStyle/>
          <a:p>
            <a:r>
              <a:rPr lang="en-US" dirty="0" smtClean="0"/>
              <a:t>Since </a:t>
            </a:r>
            <a:endParaRPr lang="en-US" dirty="0"/>
          </a:p>
        </p:txBody>
      </p:sp>
      <p:graphicFrame>
        <p:nvGraphicFramePr>
          <p:cNvPr id="4" name="Object 3"/>
          <p:cNvGraphicFramePr>
            <a:graphicFrameLocks noChangeAspect="1"/>
          </p:cNvGraphicFramePr>
          <p:nvPr/>
        </p:nvGraphicFramePr>
        <p:xfrm>
          <a:off x="1828800" y="609600"/>
          <a:ext cx="1524000" cy="381000"/>
        </p:xfrm>
        <a:graphic>
          <a:graphicData uri="http://schemas.openxmlformats.org/presentationml/2006/ole">
            <p:oleObj spid="_x0000_s48130" name="Equation" r:id="rId3" imgW="812520" imgH="203040" progId="Equation.3">
              <p:embed/>
            </p:oleObj>
          </a:graphicData>
        </a:graphic>
      </p:graphicFrame>
      <p:sp>
        <p:nvSpPr>
          <p:cNvPr id="5" name="TextBox 4"/>
          <p:cNvSpPr txBox="1"/>
          <p:nvPr/>
        </p:nvSpPr>
        <p:spPr>
          <a:xfrm>
            <a:off x="381000" y="1219200"/>
            <a:ext cx="1162369" cy="369332"/>
          </a:xfrm>
          <a:prstGeom prst="rect">
            <a:avLst/>
          </a:prstGeom>
          <a:noFill/>
        </p:spPr>
        <p:txBody>
          <a:bodyPr wrap="none" rtlCol="0">
            <a:spAutoFit/>
          </a:bodyPr>
          <a:lstStyle/>
          <a:p>
            <a:r>
              <a:rPr lang="en-US" dirty="0" smtClean="0"/>
              <a:t>Therefore,</a:t>
            </a:r>
            <a:endParaRPr lang="en-US" dirty="0"/>
          </a:p>
        </p:txBody>
      </p:sp>
      <p:graphicFrame>
        <p:nvGraphicFramePr>
          <p:cNvPr id="6" name="Object 5"/>
          <p:cNvGraphicFramePr>
            <a:graphicFrameLocks noChangeAspect="1"/>
          </p:cNvGraphicFramePr>
          <p:nvPr/>
        </p:nvGraphicFramePr>
        <p:xfrm>
          <a:off x="1524000" y="1143000"/>
          <a:ext cx="2194560" cy="533400"/>
        </p:xfrm>
        <a:graphic>
          <a:graphicData uri="http://schemas.openxmlformats.org/presentationml/2006/ole">
            <p:oleObj spid="_x0000_s48131" name="Equation" r:id="rId4" imgW="1828800" imgH="444240" progId="Equation.3">
              <p:embed/>
            </p:oleObj>
          </a:graphicData>
        </a:graphic>
      </p:graphicFrame>
      <p:sp>
        <p:nvSpPr>
          <p:cNvPr id="7" name="TextBox 6"/>
          <p:cNvSpPr txBox="1"/>
          <p:nvPr/>
        </p:nvSpPr>
        <p:spPr>
          <a:xfrm>
            <a:off x="5105400" y="457200"/>
            <a:ext cx="3252685" cy="369332"/>
          </a:xfrm>
          <a:prstGeom prst="rect">
            <a:avLst/>
          </a:prstGeom>
          <a:noFill/>
        </p:spPr>
        <p:txBody>
          <a:bodyPr wrap="none" rtlCol="0">
            <a:spAutoFit/>
          </a:bodyPr>
          <a:lstStyle/>
          <a:p>
            <a:r>
              <a:rPr lang="en-US" dirty="0" smtClean="0"/>
              <a:t>Combining 1</a:t>
            </a:r>
            <a:r>
              <a:rPr lang="en-US" baseline="30000" dirty="0" smtClean="0"/>
              <a:t>st</a:t>
            </a:r>
            <a:r>
              <a:rPr lang="en-US" dirty="0" smtClean="0"/>
              <a:t> and 2</a:t>
            </a:r>
            <a:r>
              <a:rPr lang="en-US" baseline="30000" dirty="0" smtClean="0"/>
              <a:t>nd</a:t>
            </a:r>
            <a:r>
              <a:rPr lang="en-US" dirty="0" smtClean="0"/>
              <a:t> Law of TD:</a:t>
            </a:r>
          </a:p>
        </p:txBody>
      </p:sp>
      <p:graphicFrame>
        <p:nvGraphicFramePr>
          <p:cNvPr id="8" name="Object 7"/>
          <p:cNvGraphicFramePr>
            <a:graphicFrameLocks noChangeAspect="1"/>
          </p:cNvGraphicFramePr>
          <p:nvPr/>
        </p:nvGraphicFramePr>
        <p:xfrm>
          <a:off x="5207000" y="1066800"/>
          <a:ext cx="2322513" cy="304800"/>
        </p:xfrm>
        <a:graphic>
          <a:graphicData uri="http://schemas.openxmlformats.org/presentationml/2006/ole">
            <p:oleObj spid="_x0000_s48132" name="Equation" r:id="rId5" imgW="1054080" imgH="177480" progId="Equation.3">
              <p:embed/>
            </p:oleObj>
          </a:graphicData>
        </a:graphic>
      </p:graphicFrame>
      <p:cxnSp>
        <p:nvCxnSpPr>
          <p:cNvPr id="9" name="Straight Arrow Connector 8"/>
          <p:cNvCxnSpPr/>
          <p:nvPr/>
        </p:nvCxnSpPr>
        <p:spPr>
          <a:xfrm>
            <a:off x="2057400" y="1600200"/>
            <a:ext cx="76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209800" y="1295400"/>
            <a:ext cx="2895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1" name="Object 5"/>
          <p:cNvGraphicFramePr>
            <a:graphicFrameLocks noChangeAspect="1"/>
          </p:cNvGraphicFramePr>
          <p:nvPr/>
        </p:nvGraphicFramePr>
        <p:xfrm>
          <a:off x="685800" y="2133600"/>
          <a:ext cx="4108450" cy="1641475"/>
        </p:xfrm>
        <a:graphic>
          <a:graphicData uri="http://schemas.openxmlformats.org/presentationml/2006/ole">
            <p:oleObj spid="_x0000_s48133" name="Equation" r:id="rId6" imgW="2997000" imgH="1193760" progId="Equation.3">
              <p:embed/>
            </p:oleObj>
          </a:graphicData>
        </a:graphic>
      </p:graphicFrame>
      <p:graphicFrame>
        <p:nvGraphicFramePr>
          <p:cNvPr id="24" name="Object 23"/>
          <p:cNvGraphicFramePr>
            <a:graphicFrameLocks noChangeAspect="1"/>
          </p:cNvGraphicFramePr>
          <p:nvPr/>
        </p:nvGraphicFramePr>
        <p:xfrm>
          <a:off x="5791200" y="2809875"/>
          <a:ext cx="2527610" cy="499281"/>
        </p:xfrm>
        <a:graphic>
          <a:graphicData uri="http://schemas.openxmlformats.org/presentationml/2006/ole">
            <p:oleObj spid="_x0000_s48141" name="Equation" r:id="rId7" imgW="1028520" imgH="203040" progId="Equation.3">
              <p:embed/>
            </p:oleObj>
          </a:graphicData>
        </a:graphic>
      </p:graphicFrame>
      <p:sp>
        <p:nvSpPr>
          <p:cNvPr id="25" name="TextBox 24"/>
          <p:cNvSpPr txBox="1"/>
          <p:nvPr/>
        </p:nvSpPr>
        <p:spPr>
          <a:xfrm>
            <a:off x="4958688" y="2823523"/>
            <a:ext cx="609600" cy="461665"/>
          </a:xfrm>
          <a:prstGeom prst="rect">
            <a:avLst/>
          </a:prstGeom>
          <a:noFill/>
        </p:spPr>
        <p:txBody>
          <a:bodyPr wrap="square" rtlCol="0">
            <a:spAutoFit/>
          </a:bodyPr>
          <a:lstStyle/>
          <a:p>
            <a:r>
              <a:rPr lang="en-US" sz="2400" dirty="0" smtClean="0">
                <a:sym typeface="Symbol"/>
              </a:rPr>
              <a:t></a:t>
            </a:r>
            <a:endParaRPr lang="en-US" sz="2400" dirty="0"/>
          </a:p>
        </p:txBody>
      </p:sp>
      <p:sp>
        <p:nvSpPr>
          <p:cNvPr id="26" name="TextBox 25"/>
          <p:cNvSpPr txBox="1"/>
          <p:nvPr/>
        </p:nvSpPr>
        <p:spPr>
          <a:xfrm>
            <a:off x="3429000" y="3724275"/>
            <a:ext cx="1967205" cy="369332"/>
          </a:xfrm>
          <a:prstGeom prst="rect">
            <a:avLst/>
          </a:prstGeom>
          <a:noFill/>
        </p:spPr>
        <p:txBody>
          <a:bodyPr wrap="none" rtlCol="0">
            <a:spAutoFit/>
          </a:bodyPr>
          <a:lstStyle/>
          <a:p>
            <a:r>
              <a:rPr lang="en-US" dirty="0" smtClean="0"/>
              <a:t>If z = f(</a:t>
            </a:r>
            <a:r>
              <a:rPr lang="en-US" dirty="0" err="1" smtClean="0"/>
              <a:t>x,y</a:t>
            </a:r>
            <a:r>
              <a:rPr lang="en-US" dirty="0" smtClean="0"/>
              <a:t>) ;    then </a:t>
            </a:r>
            <a:endParaRPr lang="en-US" dirty="0"/>
          </a:p>
        </p:txBody>
      </p:sp>
      <p:graphicFrame>
        <p:nvGraphicFramePr>
          <p:cNvPr id="27" name="Object 26"/>
          <p:cNvGraphicFramePr>
            <a:graphicFrameLocks noChangeAspect="1"/>
          </p:cNvGraphicFramePr>
          <p:nvPr/>
        </p:nvGraphicFramePr>
        <p:xfrm>
          <a:off x="5486399" y="3571875"/>
          <a:ext cx="2298357" cy="685800"/>
        </p:xfrm>
        <a:graphic>
          <a:graphicData uri="http://schemas.openxmlformats.org/presentationml/2006/ole">
            <p:oleObj spid="_x0000_s48142" name="Equation" r:id="rId8" imgW="1574640" imgH="469800" progId="Equation.3">
              <p:embed/>
            </p:oleObj>
          </a:graphicData>
        </a:graphic>
      </p:graphicFrame>
      <p:sp>
        <p:nvSpPr>
          <p:cNvPr id="28" name="TextBox 27"/>
          <p:cNvSpPr txBox="1"/>
          <p:nvPr/>
        </p:nvSpPr>
        <p:spPr>
          <a:xfrm>
            <a:off x="914400" y="4257675"/>
            <a:ext cx="3198953" cy="369332"/>
          </a:xfrm>
          <a:prstGeom prst="rect">
            <a:avLst/>
          </a:prstGeom>
          <a:noFill/>
        </p:spPr>
        <p:txBody>
          <a:bodyPr wrap="none" rtlCol="0">
            <a:spAutoFit/>
          </a:bodyPr>
          <a:lstStyle/>
          <a:p>
            <a:r>
              <a:rPr lang="en-US" dirty="0" smtClean="0"/>
              <a:t>By comparison:                      and </a:t>
            </a:r>
            <a:endParaRPr lang="en-US" dirty="0"/>
          </a:p>
        </p:txBody>
      </p:sp>
      <p:graphicFrame>
        <p:nvGraphicFramePr>
          <p:cNvPr id="29" name="Object 28"/>
          <p:cNvGraphicFramePr>
            <a:graphicFrameLocks noChangeAspect="1"/>
          </p:cNvGraphicFramePr>
          <p:nvPr/>
        </p:nvGraphicFramePr>
        <p:xfrm>
          <a:off x="2590800" y="4181475"/>
          <a:ext cx="982133" cy="609600"/>
        </p:xfrm>
        <a:graphic>
          <a:graphicData uri="http://schemas.openxmlformats.org/presentationml/2006/ole">
            <p:oleObj spid="_x0000_s48143" name="Equation" r:id="rId9" imgW="736560" imgH="457200" progId="Equation.3">
              <p:embed/>
            </p:oleObj>
          </a:graphicData>
        </a:graphic>
      </p:graphicFrame>
      <p:graphicFrame>
        <p:nvGraphicFramePr>
          <p:cNvPr id="30" name="Object 9"/>
          <p:cNvGraphicFramePr>
            <a:graphicFrameLocks noChangeAspect="1"/>
          </p:cNvGraphicFramePr>
          <p:nvPr/>
        </p:nvGraphicFramePr>
        <p:xfrm>
          <a:off x="4190999" y="4105275"/>
          <a:ext cx="1019433" cy="685800"/>
        </p:xfrm>
        <a:graphic>
          <a:graphicData uri="http://schemas.openxmlformats.org/presentationml/2006/ole">
            <p:oleObj spid="_x0000_s48144" name="Equation" r:id="rId10" imgW="698400" imgH="469800" progId="Equation.3">
              <p:embed/>
            </p:oleObj>
          </a:graphicData>
        </a:graphic>
      </p:graphicFrame>
      <p:sp>
        <p:nvSpPr>
          <p:cNvPr id="31" name="TextBox 30"/>
          <p:cNvSpPr txBox="1"/>
          <p:nvPr/>
        </p:nvSpPr>
        <p:spPr>
          <a:xfrm>
            <a:off x="228600" y="5019675"/>
            <a:ext cx="4860754" cy="369332"/>
          </a:xfrm>
          <a:prstGeom prst="rect">
            <a:avLst/>
          </a:prstGeom>
          <a:noFill/>
        </p:spPr>
        <p:txBody>
          <a:bodyPr wrap="none" rtlCol="0">
            <a:spAutoFit/>
          </a:bodyPr>
          <a:lstStyle/>
          <a:p>
            <a:r>
              <a:rPr lang="en-US" dirty="0" smtClean="0"/>
              <a:t>By differentiating:                                                 and </a:t>
            </a:r>
            <a:endParaRPr lang="en-US" dirty="0"/>
          </a:p>
        </p:txBody>
      </p:sp>
      <p:graphicFrame>
        <p:nvGraphicFramePr>
          <p:cNvPr id="32" name="Object 31"/>
          <p:cNvGraphicFramePr>
            <a:graphicFrameLocks noChangeAspect="1"/>
          </p:cNvGraphicFramePr>
          <p:nvPr/>
        </p:nvGraphicFramePr>
        <p:xfrm>
          <a:off x="2139950" y="4886325"/>
          <a:ext cx="2184400" cy="520700"/>
        </p:xfrm>
        <a:graphic>
          <a:graphicData uri="http://schemas.openxmlformats.org/presentationml/2006/ole">
            <p:oleObj spid="_x0000_s48145" name="Equation" r:id="rId11" imgW="2184120" imgH="520560" progId="Equation.3">
              <p:embed/>
            </p:oleObj>
          </a:graphicData>
        </a:graphic>
      </p:graphicFrame>
      <p:graphicFrame>
        <p:nvGraphicFramePr>
          <p:cNvPr id="33" name="Object 11"/>
          <p:cNvGraphicFramePr>
            <a:graphicFrameLocks noChangeAspect="1"/>
          </p:cNvGraphicFramePr>
          <p:nvPr/>
        </p:nvGraphicFramePr>
        <p:xfrm>
          <a:off x="5181600" y="4943475"/>
          <a:ext cx="2159000" cy="533400"/>
        </p:xfrm>
        <a:graphic>
          <a:graphicData uri="http://schemas.openxmlformats.org/presentationml/2006/ole">
            <p:oleObj spid="_x0000_s48146" name="Equation" r:id="rId12" imgW="2158920" imgH="533160" progId="Equation.3">
              <p:embed/>
            </p:oleObj>
          </a:graphicData>
        </a:graphic>
      </p:graphicFrame>
      <p:sp>
        <p:nvSpPr>
          <p:cNvPr id="34" name="TextBox 33"/>
          <p:cNvSpPr txBox="1"/>
          <p:nvPr/>
        </p:nvSpPr>
        <p:spPr>
          <a:xfrm>
            <a:off x="533400" y="5629275"/>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35" name="Object 12"/>
          <p:cNvGraphicFramePr>
            <a:graphicFrameLocks noChangeAspect="1"/>
          </p:cNvGraphicFramePr>
          <p:nvPr/>
        </p:nvGraphicFramePr>
        <p:xfrm>
          <a:off x="1820863" y="5545138"/>
          <a:ext cx="1455737" cy="627062"/>
        </p:xfrm>
        <a:graphic>
          <a:graphicData uri="http://schemas.openxmlformats.org/presentationml/2006/ole">
            <p:oleObj spid="_x0000_s48147" name="Equation" r:id="rId13" imgW="1091880" imgH="469800" progId="Equation.3">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599" cy="369332"/>
          </a:xfrm>
          <a:prstGeom prst="rect">
            <a:avLst/>
          </a:prstGeom>
        </p:spPr>
        <p:txBody>
          <a:bodyPr wrap="square">
            <a:spAutoFit/>
          </a:bodyPr>
          <a:lstStyle/>
          <a:p>
            <a:pPr algn="ctr"/>
            <a:r>
              <a:rPr lang="en-US" b="1" dirty="0" smtClean="0"/>
              <a:t>Thermodynamic Equation of State II – Derivation (Contd.)</a:t>
            </a:r>
            <a:endParaRPr lang="en-US" b="1" dirty="0"/>
          </a:p>
        </p:txBody>
      </p:sp>
      <p:graphicFrame>
        <p:nvGraphicFramePr>
          <p:cNvPr id="3" name="Object 2"/>
          <p:cNvGraphicFramePr>
            <a:graphicFrameLocks noChangeAspect="1"/>
          </p:cNvGraphicFramePr>
          <p:nvPr/>
        </p:nvGraphicFramePr>
        <p:xfrm>
          <a:off x="1143000" y="914400"/>
          <a:ext cx="7309624" cy="3505200"/>
        </p:xfrm>
        <a:graphic>
          <a:graphicData uri="http://schemas.openxmlformats.org/presentationml/2006/ole">
            <p:oleObj spid="_x0000_s49154" name="Equation" r:id="rId3" imgW="4343400" imgH="2082600" progId="Equation.3">
              <p:embed/>
            </p:oleObj>
          </a:graphicData>
        </a:graphic>
      </p:graphicFrame>
      <p:sp>
        <p:nvSpPr>
          <p:cNvPr id="4" name="TextBox 3"/>
          <p:cNvSpPr txBox="1"/>
          <p:nvPr/>
        </p:nvSpPr>
        <p:spPr>
          <a:xfrm>
            <a:off x="914400" y="5029200"/>
            <a:ext cx="7153112" cy="369332"/>
          </a:xfrm>
          <a:prstGeom prst="rect">
            <a:avLst/>
          </a:prstGeom>
          <a:noFill/>
        </p:spPr>
        <p:txBody>
          <a:bodyPr wrap="none" rtlCol="0">
            <a:spAutoFit/>
          </a:bodyPr>
          <a:lstStyle/>
          <a:p>
            <a:r>
              <a:rPr lang="en-US" dirty="0" smtClean="0"/>
              <a:t>This equation is also known as Equation of State. It correlates H,P,T, and V</a:t>
            </a:r>
            <a:endParaRPr lang="en-US" dirty="0"/>
          </a:p>
        </p:txBody>
      </p:sp>
      <p:sp>
        <p:nvSpPr>
          <p:cNvPr id="5" name="Rectangle 4"/>
          <p:cNvSpPr/>
          <p:nvPr/>
        </p:nvSpPr>
        <p:spPr>
          <a:xfrm>
            <a:off x="2209800" y="3581400"/>
            <a:ext cx="2971800" cy="914400"/>
          </a:xfrm>
          <a:prstGeom prst="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04800"/>
            <a:ext cx="7391400" cy="369332"/>
          </a:xfrm>
          <a:prstGeom prst="rect">
            <a:avLst/>
          </a:prstGeom>
        </p:spPr>
        <p:txBody>
          <a:bodyPr wrap="square">
            <a:spAutoFit/>
          </a:bodyPr>
          <a:lstStyle/>
          <a:p>
            <a:pPr algn="ctr"/>
            <a:r>
              <a:rPr lang="en-US" b="1" dirty="0" smtClean="0"/>
              <a:t>Free Energy and 3</a:t>
            </a:r>
            <a:r>
              <a:rPr lang="en-US" b="1" baseline="30000" dirty="0" smtClean="0"/>
              <a:t>rd</a:t>
            </a:r>
            <a:r>
              <a:rPr lang="en-US" b="1" dirty="0" smtClean="0"/>
              <a:t> Law of Thermodynamics</a:t>
            </a:r>
            <a:endParaRPr lang="en-US" b="1" dirty="0"/>
          </a:p>
        </p:txBody>
      </p:sp>
      <p:sp>
        <p:nvSpPr>
          <p:cNvPr id="3" name="TextBox 2"/>
          <p:cNvSpPr txBox="1"/>
          <p:nvPr/>
        </p:nvSpPr>
        <p:spPr>
          <a:xfrm>
            <a:off x="533400" y="1143000"/>
            <a:ext cx="4475649" cy="369332"/>
          </a:xfrm>
          <a:prstGeom prst="rect">
            <a:avLst/>
          </a:prstGeom>
          <a:noFill/>
        </p:spPr>
        <p:txBody>
          <a:bodyPr wrap="none" rtlCol="0">
            <a:spAutoFit/>
          </a:bodyPr>
          <a:lstStyle/>
          <a:p>
            <a:r>
              <a:rPr lang="en-US" dirty="0" smtClean="0"/>
              <a:t>Helmholtz Free Energy (Isothermal work) (A): </a:t>
            </a:r>
            <a:endParaRPr lang="en-US" dirty="0"/>
          </a:p>
        </p:txBody>
      </p:sp>
      <p:graphicFrame>
        <p:nvGraphicFramePr>
          <p:cNvPr id="4" name="Object 3"/>
          <p:cNvGraphicFramePr>
            <a:graphicFrameLocks noChangeAspect="1"/>
          </p:cNvGraphicFramePr>
          <p:nvPr/>
        </p:nvGraphicFramePr>
        <p:xfrm>
          <a:off x="5333999" y="1143000"/>
          <a:ext cx="1861457" cy="457200"/>
        </p:xfrm>
        <a:graphic>
          <a:graphicData uri="http://schemas.openxmlformats.org/presentationml/2006/ole">
            <p:oleObj spid="_x0000_s50178" name="Equation" r:id="rId3" imgW="723600" imgH="177480" progId="Equation.3">
              <p:embed/>
            </p:oleObj>
          </a:graphicData>
        </a:graphic>
      </p:graphicFrame>
      <p:sp>
        <p:nvSpPr>
          <p:cNvPr id="5" name="TextBox 4"/>
          <p:cNvSpPr txBox="1"/>
          <p:nvPr/>
        </p:nvSpPr>
        <p:spPr>
          <a:xfrm>
            <a:off x="228600" y="1600200"/>
            <a:ext cx="8610691" cy="369332"/>
          </a:xfrm>
          <a:prstGeom prst="rect">
            <a:avLst/>
          </a:prstGeom>
          <a:noFill/>
        </p:spPr>
        <p:txBody>
          <a:bodyPr wrap="none" rtlCol="0">
            <a:spAutoFit/>
          </a:bodyPr>
          <a:lstStyle/>
          <a:p>
            <a:r>
              <a:rPr lang="en-US" dirty="0" smtClean="0"/>
              <a:t>Where TS is the bound energy and is dissipated as heat energy (i.e. not available for work)</a:t>
            </a:r>
            <a:endParaRPr lang="en-US" dirty="0"/>
          </a:p>
        </p:txBody>
      </p:sp>
      <p:sp>
        <p:nvSpPr>
          <p:cNvPr id="6" name="TextBox 5"/>
          <p:cNvSpPr txBox="1"/>
          <p:nvPr/>
        </p:nvSpPr>
        <p:spPr>
          <a:xfrm>
            <a:off x="304800" y="2286000"/>
            <a:ext cx="3143553" cy="369332"/>
          </a:xfrm>
          <a:prstGeom prst="rect">
            <a:avLst/>
          </a:prstGeom>
          <a:noFill/>
        </p:spPr>
        <p:txBody>
          <a:bodyPr wrap="none" rtlCol="0">
            <a:spAutoFit/>
          </a:bodyPr>
          <a:lstStyle/>
          <a:p>
            <a:r>
              <a:rPr lang="en-US" dirty="0" smtClean="0"/>
              <a:t>Differentiating  A at constant T: </a:t>
            </a:r>
            <a:endParaRPr lang="en-US" dirty="0"/>
          </a:p>
        </p:txBody>
      </p:sp>
      <p:graphicFrame>
        <p:nvGraphicFramePr>
          <p:cNvPr id="7" name="Object 6"/>
          <p:cNvGraphicFramePr>
            <a:graphicFrameLocks noChangeAspect="1"/>
          </p:cNvGraphicFramePr>
          <p:nvPr/>
        </p:nvGraphicFramePr>
        <p:xfrm>
          <a:off x="3505199" y="2286000"/>
          <a:ext cx="2416629" cy="457200"/>
        </p:xfrm>
        <a:graphic>
          <a:graphicData uri="http://schemas.openxmlformats.org/presentationml/2006/ole">
            <p:oleObj spid="_x0000_s50179" name="Equation" r:id="rId4" imgW="939600" imgH="177480" progId="Equation.3">
              <p:embed/>
            </p:oleObj>
          </a:graphicData>
        </a:graphic>
      </p:graphicFrame>
      <p:sp>
        <p:nvSpPr>
          <p:cNvPr id="8" name="TextBox 7"/>
          <p:cNvSpPr txBox="1"/>
          <p:nvPr/>
        </p:nvSpPr>
        <p:spPr>
          <a:xfrm>
            <a:off x="304800" y="3048000"/>
            <a:ext cx="2001830" cy="369332"/>
          </a:xfrm>
          <a:prstGeom prst="rect">
            <a:avLst/>
          </a:prstGeom>
          <a:noFill/>
        </p:spPr>
        <p:txBody>
          <a:bodyPr wrap="none" rtlCol="0">
            <a:spAutoFit/>
          </a:bodyPr>
          <a:lstStyle/>
          <a:p>
            <a:r>
              <a:rPr lang="en-US" dirty="0" smtClean="0"/>
              <a:t>From 1</a:t>
            </a:r>
            <a:r>
              <a:rPr lang="en-US" baseline="30000" dirty="0" smtClean="0"/>
              <a:t>st</a:t>
            </a:r>
            <a:r>
              <a:rPr lang="en-US" dirty="0" smtClean="0"/>
              <a:t> law of TD: </a:t>
            </a:r>
            <a:endParaRPr lang="en-US" dirty="0"/>
          </a:p>
        </p:txBody>
      </p:sp>
      <p:graphicFrame>
        <p:nvGraphicFramePr>
          <p:cNvPr id="9" name="Object 8"/>
          <p:cNvGraphicFramePr>
            <a:graphicFrameLocks noChangeAspect="1"/>
          </p:cNvGraphicFramePr>
          <p:nvPr/>
        </p:nvGraphicFramePr>
        <p:xfrm>
          <a:off x="2286000" y="3048000"/>
          <a:ext cx="1444625" cy="330200"/>
        </p:xfrm>
        <a:graphic>
          <a:graphicData uri="http://schemas.openxmlformats.org/presentationml/2006/ole">
            <p:oleObj spid="_x0000_s50180" name="Equation" r:id="rId5" imgW="888840" imgH="203040" progId="Equation.3">
              <p:embed/>
            </p:oleObj>
          </a:graphicData>
        </a:graphic>
      </p:graphicFrame>
      <p:sp>
        <p:nvSpPr>
          <p:cNvPr id="10" name="TextBox 9"/>
          <p:cNvSpPr txBox="1"/>
          <p:nvPr/>
        </p:nvSpPr>
        <p:spPr>
          <a:xfrm>
            <a:off x="381000" y="3505200"/>
            <a:ext cx="2051652" cy="369332"/>
          </a:xfrm>
          <a:prstGeom prst="rect">
            <a:avLst/>
          </a:prstGeom>
          <a:noFill/>
        </p:spPr>
        <p:txBody>
          <a:bodyPr wrap="none" rtlCol="0">
            <a:spAutoFit/>
          </a:bodyPr>
          <a:lstStyle/>
          <a:p>
            <a:r>
              <a:rPr lang="en-US" dirty="0" smtClean="0"/>
              <a:t>From 2</a:t>
            </a:r>
            <a:r>
              <a:rPr lang="en-US" baseline="30000" dirty="0" smtClean="0"/>
              <a:t>nd</a:t>
            </a:r>
            <a:r>
              <a:rPr lang="en-US" dirty="0" smtClean="0"/>
              <a:t> law of TD: </a:t>
            </a:r>
            <a:endParaRPr lang="en-US" dirty="0"/>
          </a:p>
        </p:txBody>
      </p:sp>
      <p:graphicFrame>
        <p:nvGraphicFramePr>
          <p:cNvPr id="11" name="Object 10"/>
          <p:cNvGraphicFramePr>
            <a:graphicFrameLocks noChangeAspect="1"/>
          </p:cNvGraphicFramePr>
          <p:nvPr/>
        </p:nvGraphicFramePr>
        <p:xfrm>
          <a:off x="2438400" y="3429000"/>
          <a:ext cx="990600" cy="548640"/>
        </p:xfrm>
        <a:graphic>
          <a:graphicData uri="http://schemas.openxmlformats.org/presentationml/2006/ole">
            <p:oleObj spid="_x0000_s50181" name="Equation" r:id="rId6" imgW="825480" imgH="457200" progId="Equation.3">
              <p:embed/>
            </p:oleObj>
          </a:graphicData>
        </a:graphic>
      </p:graphicFrame>
      <p:cxnSp>
        <p:nvCxnSpPr>
          <p:cNvPr id="13" name="Straight Arrow Connector 12"/>
          <p:cNvCxnSpPr/>
          <p:nvPr/>
        </p:nvCxnSpPr>
        <p:spPr>
          <a:xfrm>
            <a:off x="3962400" y="3124200"/>
            <a:ext cx="1143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657600" y="3505200"/>
            <a:ext cx="1371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0182" name="Object 6"/>
          <p:cNvGraphicFramePr>
            <a:graphicFrameLocks noChangeAspect="1"/>
          </p:cNvGraphicFramePr>
          <p:nvPr/>
        </p:nvGraphicFramePr>
        <p:xfrm>
          <a:off x="5018088" y="3200400"/>
          <a:ext cx="2743200" cy="457200"/>
        </p:xfrm>
        <a:graphic>
          <a:graphicData uri="http://schemas.openxmlformats.org/presentationml/2006/ole">
            <p:oleObj spid="_x0000_s50182" name="Equation" r:id="rId7" imgW="1066680" imgH="177480" progId="Equation.3">
              <p:embed/>
            </p:oleObj>
          </a:graphicData>
        </a:graphic>
      </p:graphicFrame>
      <p:sp>
        <p:nvSpPr>
          <p:cNvPr id="18" name="TextBox 17"/>
          <p:cNvSpPr txBox="1"/>
          <p:nvPr/>
        </p:nvSpPr>
        <p:spPr>
          <a:xfrm>
            <a:off x="5181600" y="2895600"/>
            <a:ext cx="2581989" cy="369332"/>
          </a:xfrm>
          <a:prstGeom prst="rect">
            <a:avLst/>
          </a:prstGeom>
          <a:noFill/>
        </p:spPr>
        <p:txBody>
          <a:bodyPr wrap="none" rtlCol="0">
            <a:spAutoFit/>
          </a:bodyPr>
          <a:lstStyle/>
          <a:p>
            <a:r>
              <a:rPr lang="en-US" dirty="0" smtClean="0"/>
              <a:t>For mechanical work only</a:t>
            </a:r>
            <a:endParaRPr lang="en-US" dirty="0"/>
          </a:p>
        </p:txBody>
      </p:sp>
      <p:sp>
        <p:nvSpPr>
          <p:cNvPr id="19" name="TextBox 18"/>
          <p:cNvSpPr txBox="1"/>
          <p:nvPr/>
        </p:nvSpPr>
        <p:spPr>
          <a:xfrm>
            <a:off x="381000" y="43434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20" name="Object 19"/>
          <p:cNvGraphicFramePr>
            <a:graphicFrameLocks noChangeAspect="1"/>
          </p:cNvGraphicFramePr>
          <p:nvPr/>
        </p:nvGraphicFramePr>
        <p:xfrm>
          <a:off x="1828799" y="4343400"/>
          <a:ext cx="1730829" cy="457200"/>
        </p:xfrm>
        <a:graphic>
          <a:graphicData uri="http://schemas.openxmlformats.org/presentationml/2006/ole">
            <p:oleObj spid="_x0000_s50183" name="Equation" r:id="rId8" imgW="672840" imgH="177480" progId="Equation.3">
              <p:embed/>
            </p:oleObj>
          </a:graphicData>
        </a:graphic>
      </p:graphicFrame>
      <p:sp>
        <p:nvSpPr>
          <p:cNvPr id="21" name="TextBox 20"/>
          <p:cNvSpPr txBox="1"/>
          <p:nvPr/>
        </p:nvSpPr>
        <p:spPr>
          <a:xfrm>
            <a:off x="3641834" y="4390698"/>
            <a:ext cx="5069145" cy="369332"/>
          </a:xfrm>
          <a:prstGeom prst="rect">
            <a:avLst/>
          </a:prstGeom>
          <a:noFill/>
        </p:spPr>
        <p:txBody>
          <a:bodyPr wrap="none" rtlCol="0">
            <a:spAutoFit/>
          </a:bodyPr>
          <a:lstStyle/>
          <a:p>
            <a:r>
              <a:rPr lang="en-US" i="1" dirty="0" err="1" smtClean="0">
                <a:latin typeface="Symbol" pitchFamily="18" charset="2"/>
              </a:rPr>
              <a:t>d</a:t>
            </a:r>
            <a:r>
              <a:rPr lang="en-US" i="1" dirty="0" err="1" smtClean="0"/>
              <a:t>W</a:t>
            </a:r>
            <a:r>
              <a:rPr lang="en-US" dirty="0" smtClean="0"/>
              <a:t> is maximum reversible work done by the system</a:t>
            </a:r>
            <a:endParaRPr lang="en-US" dirty="0"/>
          </a:p>
        </p:txBody>
      </p:sp>
      <p:sp>
        <p:nvSpPr>
          <p:cNvPr id="22" name="TextBox 21"/>
          <p:cNvSpPr txBox="1"/>
          <p:nvPr/>
        </p:nvSpPr>
        <p:spPr>
          <a:xfrm>
            <a:off x="685800" y="5410200"/>
            <a:ext cx="6561989" cy="369332"/>
          </a:xfrm>
          <a:prstGeom prst="rect">
            <a:avLst/>
          </a:prstGeom>
          <a:noFill/>
        </p:spPr>
        <p:txBody>
          <a:bodyPr wrap="none" rtlCol="0">
            <a:spAutoFit/>
          </a:bodyPr>
          <a:lstStyle/>
          <a:p>
            <a:r>
              <a:rPr lang="en-US" dirty="0" smtClean="0"/>
              <a:t>Helmholtz Free Energy is applicable to Mechanical Thermodynamics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04800"/>
            <a:ext cx="7391400" cy="369332"/>
          </a:xfrm>
          <a:prstGeom prst="rect">
            <a:avLst/>
          </a:prstGeom>
        </p:spPr>
        <p:txBody>
          <a:bodyPr wrap="square">
            <a:spAutoFit/>
          </a:bodyPr>
          <a:lstStyle/>
          <a:p>
            <a:pPr algn="ctr"/>
            <a:r>
              <a:rPr lang="en-US" b="1" dirty="0" smtClean="0"/>
              <a:t>Free Energy and 3</a:t>
            </a:r>
            <a:r>
              <a:rPr lang="en-US" b="1" baseline="30000" dirty="0" smtClean="0"/>
              <a:t>rd</a:t>
            </a:r>
            <a:r>
              <a:rPr lang="en-US" b="1" dirty="0" smtClean="0"/>
              <a:t> Law of Thermodynamics (Contd.)</a:t>
            </a:r>
            <a:endParaRPr lang="en-US" b="1" dirty="0"/>
          </a:p>
        </p:txBody>
      </p:sp>
      <p:sp>
        <p:nvSpPr>
          <p:cNvPr id="3" name="TextBox 2"/>
          <p:cNvSpPr txBox="1"/>
          <p:nvPr/>
        </p:nvSpPr>
        <p:spPr>
          <a:xfrm>
            <a:off x="457200" y="914400"/>
            <a:ext cx="2330190" cy="369332"/>
          </a:xfrm>
          <a:prstGeom prst="rect">
            <a:avLst/>
          </a:prstGeom>
          <a:noFill/>
        </p:spPr>
        <p:txBody>
          <a:bodyPr wrap="none" rtlCol="0">
            <a:spAutoFit/>
          </a:bodyPr>
          <a:lstStyle/>
          <a:p>
            <a:r>
              <a:rPr lang="en-US" dirty="0" smtClean="0"/>
              <a:t>Gibbs Free Energy (G): </a:t>
            </a:r>
            <a:endParaRPr lang="en-US" dirty="0"/>
          </a:p>
        </p:txBody>
      </p:sp>
      <p:graphicFrame>
        <p:nvGraphicFramePr>
          <p:cNvPr id="4" name="Object 3"/>
          <p:cNvGraphicFramePr>
            <a:graphicFrameLocks noChangeAspect="1"/>
          </p:cNvGraphicFramePr>
          <p:nvPr/>
        </p:nvGraphicFramePr>
        <p:xfrm>
          <a:off x="2819400" y="917030"/>
          <a:ext cx="1632857" cy="381000"/>
        </p:xfrm>
        <a:graphic>
          <a:graphicData uri="http://schemas.openxmlformats.org/presentationml/2006/ole">
            <p:oleObj spid="_x0000_s51202" name="Equation" r:id="rId3" imgW="761760" imgH="177480" progId="Equation.3">
              <p:embed/>
            </p:oleObj>
          </a:graphicData>
        </a:graphic>
      </p:graphicFrame>
      <p:sp>
        <p:nvSpPr>
          <p:cNvPr id="5" name="TextBox 4"/>
          <p:cNvSpPr txBox="1"/>
          <p:nvPr/>
        </p:nvSpPr>
        <p:spPr>
          <a:xfrm>
            <a:off x="609600" y="1676400"/>
            <a:ext cx="3778407" cy="369332"/>
          </a:xfrm>
          <a:prstGeom prst="rect">
            <a:avLst/>
          </a:prstGeom>
          <a:noFill/>
        </p:spPr>
        <p:txBody>
          <a:bodyPr wrap="none" rtlCol="0">
            <a:spAutoFit/>
          </a:bodyPr>
          <a:lstStyle/>
          <a:p>
            <a:r>
              <a:rPr lang="en-US" dirty="0" smtClean="0"/>
              <a:t>By Differentiating at constant T and P: </a:t>
            </a:r>
            <a:endParaRPr lang="en-US" dirty="0"/>
          </a:p>
        </p:txBody>
      </p:sp>
      <p:graphicFrame>
        <p:nvGraphicFramePr>
          <p:cNvPr id="6" name="Object 5"/>
          <p:cNvGraphicFramePr>
            <a:graphicFrameLocks noChangeAspect="1"/>
          </p:cNvGraphicFramePr>
          <p:nvPr/>
        </p:nvGraphicFramePr>
        <p:xfrm>
          <a:off x="4267200" y="1600200"/>
          <a:ext cx="2514600" cy="457200"/>
        </p:xfrm>
        <a:graphic>
          <a:graphicData uri="http://schemas.openxmlformats.org/presentationml/2006/ole">
            <p:oleObj spid="_x0000_s51203" name="Equation" r:id="rId4" imgW="977760" imgH="177480" progId="Equation.3">
              <p:embed/>
            </p:oleObj>
          </a:graphicData>
        </a:graphic>
      </p:graphicFrame>
      <p:sp>
        <p:nvSpPr>
          <p:cNvPr id="7" name="TextBox 6"/>
          <p:cNvSpPr txBox="1"/>
          <p:nvPr/>
        </p:nvSpPr>
        <p:spPr>
          <a:xfrm>
            <a:off x="152401" y="2554069"/>
            <a:ext cx="8839199" cy="646331"/>
          </a:xfrm>
          <a:prstGeom prst="rect">
            <a:avLst/>
          </a:prstGeom>
          <a:noFill/>
        </p:spPr>
        <p:txBody>
          <a:bodyPr wrap="square" rtlCol="0">
            <a:spAutoFit/>
          </a:bodyPr>
          <a:lstStyle/>
          <a:p>
            <a:r>
              <a:rPr lang="en-US" dirty="0" smtClean="0"/>
              <a:t>Reversible non-mechanical work = </a:t>
            </a:r>
            <a:r>
              <a:rPr lang="en-US" i="1" dirty="0" err="1" smtClean="0">
                <a:latin typeface="Symbol" pitchFamily="18" charset="2"/>
              </a:rPr>
              <a:t>d</a:t>
            </a:r>
            <a:r>
              <a:rPr lang="en-US" i="1" dirty="0" err="1" smtClean="0"/>
              <a:t>W-PdV</a:t>
            </a:r>
            <a:r>
              <a:rPr lang="en-US" i="1" dirty="0" smtClean="0"/>
              <a:t> = -(</a:t>
            </a:r>
            <a:r>
              <a:rPr lang="en-US" i="1" dirty="0" err="1" smtClean="0"/>
              <a:t>dE-TdS</a:t>
            </a:r>
            <a:r>
              <a:rPr lang="en-US" i="1" dirty="0" smtClean="0"/>
              <a:t>) – </a:t>
            </a:r>
            <a:r>
              <a:rPr lang="en-US" i="1" dirty="0" err="1" smtClean="0"/>
              <a:t>PdV</a:t>
            </a:r>
            <a:r>
              <a:rPr lang="en-US" i="1" dirty="0" smtClean="0"/>
              <a:t> = -(</a:t>
            </a:r>
            <a:r>
              <a:rPr lang="en-US" i="1" dirty="0" err="1" smtClean="0"/>
              <a:t>dH-TdS</a:t>
            </a:r>
            <a:r>
              <a:rPr lang="en-US" i="1" dirty="0" smtClean="0"/>
              <a:t>) = -</a:t>
            </a:r>
            <a:r>
              <a:rPr lang="en-US" i="1" dirty="0" err="1" smtClean="0"/>
              <a:t>dG</a:t>
            </a:r>
            <a:r>
              <a:rPr lang="en-US" i="1" dirty="0" smtClean="0"/>
              <a:t>  </a:t>
            </a:r>
          </a:p>
          <a:p>
            <a:r>
              <a:rPr lang="en-US" i="1" dirty="0" smtClean="0"/>
              <a:t>						(i.e. decrease in free energy)</a:t>
            </a:r>
            <a:endParaRPr lang="en-US" i="1" dirty="0"/>
          </a:p>
        </p:txBody>
      </p:sp>
      <p:sp>
        <p:nvSpPr>
          <p:cNvPr id="8" name="TextBox 7"/>
          <p:cNvSpPr txBox="1"/>
          <p:nvPr/>
        </p:nvSpPr>
        <p:spPr>
          <a:xfrm>
            <a:off x="228600" y="3429000"/>
            <a:ext cx="8686800" cy="1477328"/>
          </a:xfrm>
          <a:prstGeom prst="rect">
            <a:avLst/>
          </a:prstGeom>
          <a:noFill/>
        </p:spPr>
        <p:txBody>
          <a:bodyPr wrap="square" rtlCol="0">
            <a:spAutoFit/>
          </a:bodyPr>
          <a:lstStyle/>
          <a:p>
            <a:r>
              <a:rPr lang="en-US" b="1" i="1" u="sng" dirty="0" smtClean="0"/>
              <a:t>Therefore, What is G and why it is important? </a:t>
            </a:r>
          </a:p>
          <a:p>
            <a:r>
              <a:rPr lang="en-US" dirty="0" smtClean="0"/>
              <a:t>The function G is a measure of stored non-mechanical energy available to the system for doing non-mechanical work. At constant P and T, G is a measure of the work obtainable from a reversible, isothermal and isobaric process and gives a direct indication of the possibility of chemical reaction. G serves as a criterion for equilibrium</a:t>
            </a:r>
            <a:endParaRPr lang="en-US" dirty="0"/>
          </a:p>
        </p:txBody>
      </p:sp>
      <p:sp>
        <p:nvSpPr>
          <p:cNvPr id="9" name="TextBox 8"/>
          <p:cNvSpPr txBox="1"/>
          <p:nvPr/>
        </p:nvSpPr>
        <p:spPr>
          <a:xfrm>
            <a:off x="457200" y="1307068"/>
            <a:ext cx="5709063" cy="369332"/>
          </a:xfrm>
          <a:prstGeom prst="rect">
            <a:avLst/>
          </a:prstGeom>
          <a:noFill/>
        </p:spPr>
        <p:txBody>
          <a:bodyPr wrap="none" rtlCol="0">
            <a:spAutoFit/>
          </a:bodyPr>
          <a:lstStyle/>
          <a:p>
            <a:r>
              <a:rPr lang="en-US" dirty="0" smtClean="0"/>
              <a:t>Since, H,T, and S are state variable, G is also a state variable</a:t>
            </a:r>
            <a:endParaRPr lang="en-US" dirty="0"/>
          </a:p>
        </p:txBody>
      </p:sp>
      <p:sp>
        <p:nvSpPr>
          <p:cNvPr id="10" name="TextBox 9"/>
          <p:cNvSpPr txBox="1"/>
          <p:nvPr/>
        </p:nvSpPr>
        <p:spPr>
          <a:xfrm>
            <a:off x="228600" y="5117068"/>
            <a:ext cx="2084866" cy="369332"/>
          </a:xfrm>
          <a:prstGeom prst="rect">
            <a:avLst/>
          </a:prstGeom>
          <a:noFill/>
        </p:spPr>
        <p:txBody>
          <a:bodyPr wrap="none" rtlCol="0">
            <a:spAutoFit/>
          </a:bodyPr>
          <a:lstStyle/>
          <a:p>
            <a:r>
              <a:rPr lang="en-US" b="1" i="1" u="sng" dirty="0" smtClean="0"/>
              <a:t>How to calculate G?</a:t>
            </a:r>
            <a:endParaRPr lang="en-US" b="1" i="1" u="sng" dirty="0"/>
          </a:p>
        </p:txBody>
      </p:sp>
      <p:graphicFrame>
        <p:nvGraphicFramePr>
          <p:cNvPr id="11" name="Object 10"/>
          <p:cNvGraphicFramePr>
            <a:graphicFrameLocks noChangeAspect="1"/>
          </p:cNvGraphicFramePr>
          <p:nvPr/>
        </p:nvGraphicFramePr>
        <p:xfrm>
          <a:off x="2514600" y="5029200"/>
          <a:ext cx="5334000" cy="1066800"/>
        </p:xfrm>
        <a:graphic>
          <a:graphicData uri="http://schemas.openxmlformats.org/presentationml/2006/ole">
            <p:oleObj spid="_x0000_s51204" name="Equation" r:id="rId5" imgW="2476440" imgH="495000" progId="Equation.3">
              <p:embed/>
            </p:oleObj>
          </a:graphicData>
        </a:graphic>
      </p:graphicFrame>
      <p:sp>
        <p:nvSpPr>
          <p:cNvPr id="12" name="TextBox 11"/>
          <p:cNvSpPr txBox="1"/>
          <p:nvPr/>
        </p:nvSpPr>
        <p:spPr>
          <a:xfrm>
            <a:off x="457200" y="2209800"/>
            <a:ext cx="1777025" cy="369332"/>
          </a:xfrm>
          <a:prstGeom prst="rect">
            <a:avLst/>
          </a:prstGeom>
          <a:noFill/>
        </p:spPr>
        <p:txBody>
          <a:bodyPr wrap="none" rtlCol="0">
            <a:spAutoFit/>
          </a:bodyPr>
          <a:lstStyle/>
          <a:p>
            <a:r>
              <a:rPr lang="en-US" b="1" i="1" u="sng" dirty="0" smtClean="0"/>
              <a:t>At const. T and P</a:t>
            </a:r>
            <a:endParaRPr lang="en-US" b="1" u="sng"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04800"/>
            <a:ext cx="7391400" cy="369332"/>
          </a:xfrm>
          <a:prstGeom prst="rect">
            <a:avLst/>
          </a:prstGeom>
        </p:spPr>
        <p:txBody>
          <a:bodyPr wrap="square">
            <a:spAutoFit/>
          </a:bodyPr>
          <a:lstStyle/>
          <a:p>
            <a:pPr algn="ctr"/>
            <a:r>
              <a:rPr lang="en-US" b="1" dirty="0" smtClean="0"/>
              <a:t>Free Energy and 3</a:t>
            </a:r>
            <a:r>
              <a:rPr lang="en-US" b="1" baseline="30000" dirty="0" smtClean="0"/>
              <a:t>rd</a:t>
            </a:r>
            <a:r>
              <a:rPr lang="en-US" b="1" dirty="0" smtClean="0"/>
              <a:t> Law of Thermodynamics (Contd.)</a:t>
            </a:r>
            <a:endParaRPr lang="en-US" b="1" dirty="0"/>
          </a:p>
        </p:txBody>
      </p:sp>
      <p:sp>
        <p:nvSpPr>
          <p:cNvPr id="3" name="TextBox 2"/>
          <p:cNvSpPr txBox="1"/>
          <p:nvPr/>
        </p:nvSpPr>
        <p:spPr>
          <a:xfrm>
            <a:off x="381000" y="838200"/>
            <a:ext cx="4261359" cy="369332"/>
          </a:xfrm>
          <a:prstGeom prst="rect">
            <a:avLst/>
          </a:prstGeom>
          <a:noFill/>
        </p:spPr>
        <p:txBody>
          <a:bodyPr wrap="none" rtlCol="0">
            <a:spAutoFit/>
          </a:bodyPr>
          <a:lstStyle/>
          <a:p>
            <a:r>
              <a:rPr lang="en-US" dirty="0" smtClean="0"/>
              <a:t>Free energy of a reaction at temperature T:</a:t>
            </a:r>
            <a:endParaRPr lang="en-US" dirty="0"/>
          </a:p>
        </p:txBody>
      </p:sp>
      <p:graphicFrame>
        <p:nvGraphicFramePr>
          <p:cNvPr id="4" name="Object 3"/>
          <p:cNvGraphicFramePr>
            <a:graphicFrameLocks noChangeAspect="1"/>
          </p:cNvGraphicFramePr>
          <p:nvPr/>
        </p:nvGraphicFramePr>
        <p:xfrm>
          <a:off x="381000" y="1524000"/>
          <a:ext cx="8002588" cy="2133600"/>
        </p:xfrm>
        <a:graphic>
          <a:graphicData uri="http://schemas.openxmlformats.org/presentationml/2006/ole">
            <p:oleObj spid="_x0000_s52226" name="Equation" r:id="rId3" imgW="3809880" imgH="1015920" progId="Equation.3">
              <p:embed/>
            </p:oleObj>
          </a:graphicData>
        </a:graphic>
      </p:graphicFrame>
      <p:sp>
        <p:nvSpPr>
          <p:cNvPr id="5" name="TextBox 4"/>
          <p:cNvSpPr txBox="1"/>
          <p:nvPr/>
        </p:nvSpPr>
        <p:spPr>
          <a:xfrm>
            <a:off x="304800" y="3886200"/>
            <a:ext cx="8458200" cy="646331"/>
          </a:xfrm>
          <a:prstGeom prst="rect">
            <a:avLst/>
          </a:prstGeom>
          <a:noFill/>
        </p:spPr>
        <p:txBody>
          <a:bodyPr wrap="square" rtlCol="0">
            <a:spAutoFit/>
          </a:bodyPr>
          <a:lstStyle/>
          <a:p>
            <a:r>
              <a:rPr lang="en-US" dirty="0" smtClean="0"/>
              <a:t>If the reaction involves heating from temperature T</a:t>
            </a:r>
            <a:r>
              <a:rPr lang="en-US" baseline="-25000" dirty="0" smtClean="0"/>
              <a:t>i </a:t>
            </a:r>
            <a:r>
              <a:rPr lang="en-US" dirty="0" smtClean="0"/>
              <a:t>to T, in a reversible process without the change of state</a:t>
            </a:r>
            <a:endParaRPr lang="en-US" baseline="-25000" dirty="0"/>
          </a:p>
        </p:txBody>
      </p:sp>
      <p:graphicFrame>
        <p:nvGraphicFramePr>
          <p:cNvPr id="6" name="Object 5"/>
          <p:cNvGraphicFramePr>
            <a:graphicFrameLocks noChangeAspect="1"/>
          </p:cNvGraphicFramePr>
          <p:nvPr/>
        </p:nvGraphicFramePr>
        <p:xfrm>
          <a:off x="1295400" y="4648199"/>
          <a:ext cx="6553200" cy="1794825"/>
        </p:xfrm>
        <a:graphic>
          <a:graphicData uri="http://schemas.openxmlformats.org/presentationml/2006/ole">
            <p:oleObj spid="_x0000_s52227" name="Equation" r:id="rId4" imgW="3987720" imgH="1091880" progId="Equation.3">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1425" y="152400"/>
            <a:ext cx="6774996" cy="584775"/>
          </a:xfrm>
          <a:prstGeom prst="rect">
            <a:avLst/>
          </a:prstGeom>
          <a:noFill/>
        </p:spPr>
        <p:txBody>
          <a:bodyPr wrap="none" rtlCol="0">
            <a:spAutoFit/>
          </a:bodyPr>
          <a:lstStyle/>
          <a:p>
            <a:pPr algn="ctr"/>
            <a:r>
              <a:rPr lang="en-US" sz="3200" b="1" dirty="0" smtClean="0"/>
              <a:t>Free Energy as a Criteria of Equilibrium</a:t>
            </a:r>
            <a:endParaRPr lang="en-US" sz="3200" b="1" dirty="0"/>
          </a:p>
        </p:txBody>
      </p:sp>
      <p:sp>
        <p:nvSpPr>
          <p:cNvPr id="4" name="TextBox 3"/>
          <p:cNvSpPr txBox="1"/>
          <p:nvPr/>
        </p:nvSpPr>
        <p:spPr>
          <a:xfrm>
            <a:off x="228600" y="762000"/>
            <a:ext cx="8610600" cy="5262979"/>
          </a:xfrm>
          <a:prstGeom prst="rect">
            <a:avLst/>
          </a:prstGeom>
          <a:noFill/>
        </p:spPr>
        <p:txBody>
          <a:bodyPr wrap="square" rtlCol="0">
            <a:spAutoFit/>
          </a:bodyPr>
          <a:lstStyle/>
          <a:p>
            <a:pPr>
              <a:buFont typeface="Arial" pitchFamily="34" charset="0"/>
              <a:buChar char="•"/>
            </a:pPr>
            <a:r>
              <a:rPr lang="en-US" sz="2800" dirty="0" smtClean="0"/>
              <a:t> For a closed system undergoing a irreversible change, i.e. spontaneous, the free energy decreases because entropy increases.  i.e. </a:t>
            </a:r>
            <a:r>
              <a:rPr lang="en-US" sz="2800" dirty="0" smtClean="0">
                <a:latin typeface="Symbol" pitchFamily="18" charset="2"/>
              </a:rPr>
              <a:t>D</a:t>
            </a:r>
            <a:r>
              <a:rPr lang="en-US" sz="2800" dirty="0" smtClean="0"/>
              <a:t>G=</a:t>
            </a:r>
            <a:r>
              <a:rPr lang="en-US" sz="2800" dirty="0" smtClean="0">
                <a:latin typeface="Symbol" pitchFamily="18" charset="2"/>
              </a:rPr>
              <a:t>D</a:t>
            </a:r>
            <a:r>
              <a:rPr lang="en-US" sz="2800" dirty="0" smtClean="0"/>
              <a:t>H-T</a:t>
            </a:r>
            <a:r>
              <a:rPr lang="en-US" sz="2800" dirty="0" smtClean="0">
                <a:latin typeface="Symbol" pitchFamily="18" charset="2"/>
              </a:rPr>
              <a:t>D</a:t>
            </a:r>
            <a:r>
              <a:rPr lang="en-US" sz="2800" dirty="0" smtClean="0"/>
              <a:t>S; </a:t>
            </a:r>
            <a:r>
              <a:rPr lang="en-US" sz="2800" dirty="0" smtClean="0">
                <a:sym typeface="Wingdings" pitchFamily="2" charset="2"/>
              </a:rPr>
              <a:t> </a:t>
            </a:r>
            <a:r>
              <a:rPr lang="en-US" sz="2800" dirty="0" smtClean="0">
                <a:latin typeface="Symbol" pitchFamily="18" charset="2"/>
                <a:sym typeface="Wingdings" pitchFamily="2" charset="2"/>
              </a:rPr>
              <a:t>D</a:t>
            </a:r>
            <a:r>
              <a:rPr lang="en-US" sz="2800" dirty="0" smtClean="0">
                <a:sym typeface="Wingdings" pitchFamily="2" charset="2"/>
              </a:rPr>
              <a:t>G &lt;0, </a:t>
            </a:r>
            <a:r>
              <a:rPr lang="en-US" sz="2800" dirty="0" smtClean="0">
                <a:latin typeface="Symbol" pitchFamily="18" charset="2"/>
                <a:sym typeface="Wingdings" pitchFamily="2" charset="2"/>
              </a:rPr>
              <a:t>D</a:t>
            </a:r>
            <a:r>
              <a:rPr lang="en-US" sz="2800" dirty="0" smtClean="0">
                <a:sym typeface="Wingdings" pitchFamily="2" charset="2"/>
              </a:rPr>
              <a:t>H=0 (unchanged)</a:t>
            </a:r>
          </a:p>
          <a:p>
            <a:pPr>
              <a:buFont typeface="Arial" pitchFamily="34" charset="0"/>
              <a:buChar char="•"/>
            </a:pPr>
            <a:endParaRPr lang="en-US" sz="2800" dirty="0" smtClean="0">
              <a:sym typeface="Wingdings" pitchFamily="2" charset="2"/>
            </a:endParaRPr>
          </a:p>
          <a:p>
            <a:pPr>
              <a:buFont typeface="Arial" pitchFamily="34" charset="0"/>
              <a:buChar char="•"/>
            </a:pPr>
            <a:r>
              <a:rPr lang="en-US" sz="2800" dirty="0" smtClean="0">
                <a:sym typeface="Wingdings" pitchFamily="2" charset="2"/>
              </a:rPr>
              <a:t> For a closed system undergoing a reversible change, </a:t>
            </a:r>
            <a:r>
              <a:rPr lang="en-US" sz="2800" dirty="0" smtClean="0">
                <a:latin typeface="Symbol" pitchFamily="18" charset="2"/>
                <a:sym typeface="Wingdings" pitchFamily="2" charset="2"/>
              </a:rPr>
              <a:t>D</a:t>
            </a:r>
            <a:r>
              <a:rPr lang="en-US" sz="2800" dirty="0" smtClean="0">
                <a:sym typeface="Wingdings" pitchFamily="2" charset="2"/>
              </a:rPr>
              <a:t>G = 0, </a:t>
            </a:r>
            <a:r>
              <a:rPr lang="en-US" sz="2800" dirty="0" smtClean="0">
                <a:latin typeface="Symbol" pitchFamily="18" charset="2"/>
                <a:sym typeface="Wingdings" pitchFamily="2" charset="2"/>
              </a:rPr>
              <a:t>D</a:t>
            </a:r>
            <a:r>
              <a:rPr lang="en-US" sz="2800" dirty="0" smtClean="0">
                <a:sym typeface="Wingdings" pitchFamily="2" charset="2"/>
              </a:rPr>
              <a:t>S=0, </a:t>
            </a:r>
            <a:r>
              <a:rPr lang="en-US" sz="2800" dirty="0" smtClean="0">
                <a:latin typeface="Symbol" pitchFamily="18" charset="2"/>
                <a:sym typeface="Wingdings" pitchFamily="2" charset="2"/>
              </a:rPr>
              <a:t>D</a:t>
            </a:r>
            <a:r>
              <a:rPr lang="en-US" sz="2800" dirty="0" smtClean="0">
                <a:sym typeface="Wingdings" pitchFamily="2" charset="2"/>
              </a:rPr>
              <a:t>H=0</a:t>
            </a:r>
          </a:p>
          <a:p>
            <a:pPr>
              <a:buFont typeface="Arial" pitchFamily="34" charset="0"/>
              <a:buChar char="•"/>
            </a:pPr>
            <a:endParaRPr lang="en-US" sz="2800" dirty="0" smtClean="0">
              <a:sym typeface="Wingdings" pitchFamily="2" charset="2"/>
            </a:endParaRPr>
          </a:p>
          <a:p>
            <a:pPr>
              <a:buFont typeface="Symbol"/>
              <a:buChar char="Þ"/>
            </a:pPr>
            <a:r>
              <a:rPr lang="en-US" sz="2800" dirty="0" smtClean="0">
                <a:sym typeface="Symbol"/>
              </a:rPr>
              <a:t>If </a:t>
            </a:r>
            <a:r>
              <a:rPr lang="en-US" sz="2800" dirty="0" smtClean="0">
                <a:latin typeface="Symbol" pitchFamily="18" charset="2"/>
                <a:sym typeface="Symbol"/>
              </a:rPr>
              <a:t>D</a:t>
            </a:r>
            <a:r>
              <a:rPr lang="en-US" sz="2800" dirty="0" smtClean="0">
                <a:sym typeface="Symbol"/>
              </a:rPr>
              <a:t>G = 0, the system is in equilibrium</a:t>
            </a:r>
          </a:p>
          <a:p>
            <a:pPr>
              <a:buFont typeface="Symbol"/>
              <a:buChar char="Þ"/>
            </a:pPr>
            <a:r>
              <a:rPr lang="en-US" sz="2800" dirty="0" smtClean="0">
                <a:sym typeface="Symbol"/>
              </a:rPr>
              <a:t> if </a:t>
            </a:r>
            <a:r>
              <a:rPr lang="en-US" sz="2800" dirty="0" smtClean="0">
                <a:latin typeface="Symbol" pitchFamily="18" charset="2"/>
                <a:sym typeface="Symbol"/>
              </a:rPr>
              <a:t>D</a:t>
            </a:r>
            <a:r>
              <a:rPr lang="en-US" sz="2800" dirty="0" smtClean="0">
                <a:sym typeface="Symbol"/>
              </a:rPr>
              <a:t>G&lt;0, the reaction tends to proceed spontaneously in forward direction</a:t>
            </a:r>
          </a:p>
          <a:p>
            <a:pPr>
              <a:buFont typeface="Symbol"/>
              <a:buChar char="Þ"/>
            </a:pPr>
            <a:r>
              <a:rPr lang="en-US" sz="2800" dirty="0" smtClean="0">
                <a:sym typeface="Symbol"/>
              </a:rPr>
              <a:t> if </a:t>
            </a:r>
            <a:r>
              <a:rPr lang="en-US" sz="2800" dirty="0" smtClean="0">
                <a:latin typeface="Symbol" pitchFamily="18" charset="2"/>
                <a:sym typeface="Symbol"/>
              </a:rPr>
              <a:t>D</a:t>
            </a:r>
            <a:r>
              <a:rPr lang="en-US" sz="2800" dirty="0" smtClean="0">
                <a:sym typeface="Symbol"/>
              </a:rPr>
              <a:t>G&gt;0,  the reaction tends to proceed spontaneously in the opposite direction</a:t>
            </a: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7271" y="152400"/>
            <a:ext cx="5743304" cy="584775"/>
          </a:xfrm>
          <a:prstGeom prst="rect">
            <a:avLst/>
          </a:prstGeom>
          <a:noFill/>
        </p:spPr>
        <p:txBody>
          <a:bodyPr wrap="none" rtlCol="0">
            <a:spAutoFit/>
          </a:bodyPr>
          <a:lstStyle/>
          <a:p>
            <a:pPr algn="ctr"/>
            <a:r>
              <a:rPr lang="en-US" sz="3200" b="1" dirty="0" smtClean="0"/>
              <a:t>Partial Derivative of Free Energy</a:t>
            </a:r>
            <a:endParaRPr lang="en-US" sz="3200" b="1" dirty="0"/>
          </a:p>
        </p:txBody>
      </p:sp>
      <p:sp>
        <p:nvSpPr>
          <p:cNvPr id="3" name="TextBox 2"/>
          <p:cNvSpPr txBox="1"/>
          <p:nvPr/>
        </p:nvSpPr>
        <p:spPr>
          <a:xfrm>
            <a:off x="228600" y="1143000"/>
            <a:ext cx="2716065" cy="369332"/>
          </a:xfrm>
          <a:prstGeom prst="rect">
            <a:avLst/>
          </a:prstGeom>
          <a:noFill/>
        </p:spPr>
        <p:txBody>
          <a:bodyPr wrap="none" rtlCol="0">
            <a:spAutoFit/>
          </a:bodyPr>
          <a:lstStyle/>
          <a:p>
            <a:r>
              <a:rPr lang="en-US" dirty="0" smtClean="0"/>
              <a:t>Helmholtz free energy (A): </a:t>
            </a:r>
            <a:endParaRPr lang="en-US" dirty="0"/>
          </a:p>
        </p:txBody>
      </p:sp>
      <p:graphicFrame>
        <p:nvGraphicFramePr>
          <p:cNvPr id="4" name="Object 3"/>
          <p:cNvGraphicFramePr>
            <a:graphicFrameLocks noChangeAspect="1"/>
          </p:cNvGraphicFramePr>
          <p:nvPr/>
        </p:nvGraphicFramePr>
        <p:xfrm>
          <a:off x="2971799" y="1143000"/>
          <a:ext cx="2524125" cy="762000"/>
        </p:xfrm>
        <a:graphic>
          <a:graphicData uri="http://schemas.openxmlformats.org/presentationml/2006/ole">
            <p:oleObj spid="_x0000_s53250" name="Equation" r:id="rId3" imgW="1346040" imgH="406080" progId="Equation.3">
              <p:embed/>
            </p:oleObj>
          </a:graphicData>
        </a:graphic>
      </p:graphicFrame>
      <p:graphicFrame>
        <p:nvGraphicFramePr>
          <p:cNvPr id="5" name="Object 4"/>
          <p:cNvGraphicFramePr>
            <a:graphicFrameLocks noChangeAspect="1"/>
          </p:cNvGraphicFramePr>
          <p:nvPr/>
        </p:nvGraphicFramePr>
        <p:xfrm>
          <a:off x="6172200" y="1371600"/>
          <a:ext cx="2362200" cy="393700"/>
        </p:xfrm>
        <a:graphic>
          <a:graphicData uri="http://schemas.openxmlformats.org/presentationml/2006/ole">
            <p:oleObj spid="_x0000_s53251" name="Equation" r:id="rId4" imgW="1066680" imgH="177480" progId="Equation.3">
              <p:embed/>
            </p:oleObj>
          </a:graphicData>
        </a:graphic>
      </p:graphicFrame>
      <p:sp>
        <p:nvSpPr>
          <p:cNvPr id="6" name="TextBox 5"/>
          <p:cNvSpPr txBox="1"/>
          <p:nvPr/>
        </p:nvSpPr>
        <p:spPr>
          <a:xfrm>
            <a:off x="5715000" y="914400"/>
            <a:ext cx="3145285" cy="369332"/>
          </a:xfrm>
          <a:prstGeom prst="rect">
            <a:avLst/>
          </a:prstGeom>
          <a:noFill/>
        </p:spPr>
        <p:txBody>
          <a:bodyPr wrap="none" rtlCol="0">
            <a:spAutoFit/>
          </a:bodyPr>
          <a:lstStyle/>
          <a:p>
            <a:r>
              <a:rPr lang="en-US" dirty="0" smtClean="0"/>
              <a:t>Combining 1</a:t>
            </a:r>
            <a:r>
              <a:rPr lang="en-US" baseline="30000" dirty="0" smtClean="0"/>
              <a:t>st</a:t>
            </a:r>
            <a:r>
              <a:rPr lang="en-US" dirty="0" smtClean="0"/>
              <a:t> and 2</a:t>
            </a:r>
            <a:r>
              <a:rPr lang="en-US" baseline="30000" dirty="0" smtClean="0"/>
              <a:t>nd</a:t>
            </a:r>
            <a:r>
              <a:rPr lang="en-US" dirty="0" smtClean="0"/>
              <a:t> law of TD</a:t>
            </a:r>
            <a:endParaRPr lang="en-US" dirty="0"/>
          </a:p>
        </p:txBody>
      </p:sp>
      <p:cxnSp>
        <p:nvCxnSpPr>
          <p:cNvPr id="8" name="Straight Arrow Connector 7"/>
          <p:cNvCxnSpPr/>
          <p:nvPr/>
        </p:nvCxnSpPr>
        <p:spPr>
          <a:xfrm>
            <a:off x="3505200" y="1828800"/>
            <a:ext cx="1066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648200" y="1828800"/>
            <a:ext cx="1600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1" name="Object 10"/>
          <p:cNvGraphicFramePr>
            <a:graphicFrameLocks noChangeAspect="1"/>
          </p:cNvGraphicFramePr>
          <p:nvPr/>
        </p:nvGraphicFramePr>
        <p:xfrm>
          <a:off x="1077686" y="2438400"/>
          <a:ext cx="7151914" cy="457200"/>
        </p:xfrm>
        <a:graphic>
          <a:graphicData uri="http://schemas.openxmlformats.org/presentationml/2006/ole">
            <p:oleObj spid="_x0000_s53252" name="Equation" r:id="rId5" imgW="2781000" imgH="177480" progId="Equation.3">
              <p:embed/>
            </p:oleObj>
          </a:graphicData>
        </a:graphic>
      </p:graphicFrame>
      <p:sp>
        <p:nvSpPr>
          <p:cNvPr id="14" name="TextBox 13"/>
          <p:cNvSpPr txBox="1"/>
          <p:nvPr/>
        </p:nvSpPr>
        <p:spPr>
          <a:xfrm>
            <a:off x="228600" y="3124200"/>
            <a:ext cx="2298130" cy="369332"/>
          </a:xfrm>
          <a:prstGeom prst="rect">
            <a:avLst/>
          </a:prstGeom>
          <a:noFill/>
        </p:spPr>
        <p:txBody>
          <a:bodyPr wrap="none" rtlCol="0">
            <a:spAutoFit/>
          </a:bodyPr>
          <a:lstStyle/>
          <a:p>
            <a:r>
              <a:rPr lang="en-US" dirty="0" smtClean="0"/>
              <a:t>Gibbs free energy (G): </a:t>
            </a:r>
            <a:endParaRPr lang="en-US" dirty="0"/>
          </a:p>
        </p:txBody>
      </p:sp>
      <p:graphicFrame>
        <p:nvGraphicFramePr>
          <p:cNvPr id="15" name="Object 14"/>
          <p:cNvGraphicFramePr>
            <a:graphicFrameLocks noChangeAspect="1"/>
          </p:cNvGraphicFramePr>
          <p:nvPr/>
        </p:nvGraphicFramePr>
        <p:xfrm>
          <a:off x="2514600" y="3124200"/>
          <a:ext cx="4394200" cy="812800"/>
        </p:xfrm>
        <a:graphic>
          <a:graphicData uri="http://schemas.openxmlformats.org/presentationml/2006/ole">
            <p:oleObj spid="_x0000_s53253" name="Equation" r:id="rId6" imgW="2197080" imgH="406080" progId="Equation.3">
              <p:embed/>
            </p:oleObj>
          </a:graphicData>
        </a:graphic>
      </p:graphicFrame>
      <p:sp>
        <p:nvSpPr>
          <p:cNvPr id="18" name="Freeform 17"/>
          <p:cNvSpPr/>
          <p:nvPr/>
        </p:nvSpPr>
        <p:spPr>
          <a:xfrm>
            <a:off x="7011283" y="1749972"/>
            <a:ext cx="1570279" cy="2002221"/>
          </a:xfrm>
          <a:custGeom>
            <a:avLst/>
            <a:gdLst>
              <a:gd name="connsiteX0" fmla="*/ 1186786 w 1570279"/>
              <a:gd name="connsiteY0" fmla="*/ 0 h 2002221"/>
              <a:gd name="connsiteX1" fmla="*/ 1312910 w 1570279"/>
              <a:gd name="connsiteY1" fmla="*/ 283780 h 2002221"/>
              <a:gd name="connsiteX2" fmla="*/ 1328676 w 1570279"/>
              <a:gd name="connsiteY2" fmla="*/ 346842 h 2002221"/>
              <a:gd name="connsiteX3" fmla="*/ 1360207 w 1570279"/>
              <a:gd name="connsiteY3" fmla="*/ 457200 h 2002221"/>
              <a:gd name="connsiteX4" fmla="*/ 1375972 w 1570279"/>
              <a:gd name="connsiteY4" fmla="*/ 788276 h 2002221"/>
              <a:gd name="connsiteX5" fmla="*/ 1407503 w 1570279"/>
              <a:gd name="connsiteY5" fmla="*/ 882869 h 2002221"/>
              <a:gd name="connsiteX6" fmla="*/ 1439034 w 1570279"/>
              <a:gd name="connsiteY6" fmla="*/ 993228 h 2002221"/>
              <a:gd name="connsiteX7" fmla="*/ 1502096 w 1570279"/>
              <a:gd name="connsiteY7" fmla="*/ 1087821 h 2002221"/>
              <a:gd name="connsiteX8" fmla="*/ 1486331 w 1570279"/>
              <a:gd name="connsiteY8" fmla="*/ 1497725 h 2002221"/>
              <a:gd name="connsiteX9" fmla="*/ 1171020 w 1570279"/>
              <a:gd name="connsiteY9" fmla="*/ 1513490 h 2002221"/>
              <a:gd name="connsiteX10" fmla="*/ 1123724 w 1570279"/>
              <a:gd name="connsiteY10" fmla="*/ 1529256 h 2002221"/>
              <a:gd name="connsiteX11" fmla="*/ 903007 w 1570279"/>
              <a:gd name="connsiteY11" fmla="*/ 1545021 h 2002221"/>
              <a:gd name="connsiteX12" fmla="*/ 776883 w 1570279"/>
              <a:gd name="connsiteY12" fmla="*/ 1576552 h 2002221"/>
              <a:gd name="connsiteX13" fmla="*/ 745351 w 1570279"/>
              <a:gd name="connsiteY13" fmla="*/ 1608083 h 2002221"/>
              <a:gd name="connsiteX14" fmla="*/ 698055 w 1570279"/>
              <a:gd name="connsiteY14" fmla="*/ 1639614 h 2002221"/>
              <a:gd name="connsiteX15" fmla="*/ 666524 w 1570279"/>
              <a:gd name="connsiteY15" fmla="*/ 1686911 h 2002221"/>
              <a:gd name="connsiteX16" fmla="*/ 524634 w 1570279"/>
              <a:gd name="connsiteY16" fmla="*/ 1749973 h 2002221"/>
              <a:gd name="connsiteX17" fmla="*/ 398510 w 1570279"/>
              <a:gd name="connsiteY17" fmla="*/ 1781504 h 2002221"/>
              <a:gd name="connsiteX18" fmla="*/ 256620 w 1570279"/>
              <a:gd name="connsiteY18" fmla="*/ 1876097 h 2002221"/>
              <a:gd name="connsiteX19" fmla="*/ 209324 w 1570279"/>
              <a:gd name="connsiteY19" fmla="*/ 1907628 h 2002221"/>
              <a:gd name="connsiteX20" fmla="*/ 51669 w 1570279"/>
              <a:gd name="connsiteY20" fmla="*/ 1954925 h 2002221"/>
              <a:gd name="connsiteX21" fmla="*/ 4372 w 1570279"/>
              <a:gd name="connsiteY21" fmla="*/ 2002221 h 200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0279" h="2002221">
                <a:moveTo>
                  <a:pt x="1186786" y="0"/>
                </a:moveTo>
                <a:cubicBezTo>
                  <a:pt x="1228827" y="94593"/>
                  <a:pt x="1273716" y="187972"/>
                  <a:pt x="1312910" y="283780"/>
                </a:cubicBezTo>
                <a:cubicBezTo>
                  <a:pt x="1321114" y="303834"/>
                  <a:pt x="1322723" y="326008"/>
                  <a:pt x="1328676" y="346842"/>
                </a:cubicBezTo>
                <a:cubicBezTo>
                  <a:pt x="1373911" y="505164"/>
                  <a:pt x="1310919" y="260056"/>
                  <a:pt x="1360207" y="457200"/>
                </a:cubicBezTo>
                <a:cubicBezTo>
                  <a:pt x="1365462" y="567559"/>
                  <a:pt x="1363771" y="678468"/>
                  <a:pt x="1375972" y="788276"/>
                </a:cubicBezTo>
                <a:cubicBezTo>
                  <a:pt x="1379642" y="821309"/>
                  <a:pt x="1399442" y="850625"/>
                  <a:pt x="1407503" y="882869"/>
                </a:cubicBezTo>
                <a:cubicBezTo>
                  <a:pt x="1411213" y="897707"/>
                  <a:pt x="1428756" y="974727"/>
                  <a:pt x="1439034" y="993228"/>
                </a:cubicBezTo>
                <a:cubicBezTo>
                  <a:pt x="1457438" y="1026355"/>
                  <a:pt x="1502096" y="1087821"/>
                  <a:pt x="1502096" y="1087821"/>
                </a:cubicBezTo>
                <a:cubicBezTo>
                  <a:pt x="1496841" y="1224456"/>
                  <a:pt x="1570279" y="1389792"/>
                  <a:pt x="1486331" y="1497725"/>
                </a:cubicBezTo>
                <a:cubicBezTo>
                  <a:pt x="1421723" y="1580792"/>
                  <a:pt x="1275859" y="1504374"/>
                  <a:pt x="1171020" y="1513490"/>
                </a:cubicBezTo>
                <a:cubicBezTo>
                  <a:pt x="1154464" y="1514930"/>
                  <a:pt x="1140228" y="1527314"/>
                  <a:pt x="1123724" y="1529256"/>
                </a:cubicBezTo>
                <a:cubicBezTo>
                  <a:pt x="1050469" y="1537874"/>
                  <a:pt x="976579" y="1539766"/>
                  <a:pt x="903007" y="1545021"/>
                </a:cubicBezTo>
                <a:cubicBezTo>
                  <a:pt x="886056" y="1548411"/>
                  <a:pt x="801121" y="1562010"/>
                  <a:pt x="776883" y="1576552"/>
                </a:cubicBezTo>
                <a:cubicBezTo>
                  <a:pt x="764137" y="1584199"/>
                  <a:pt x="756958" y="1598798"/>
                  <a:pt x="745351" y="1608083"/>
                </a:cubicBezTo>
                <a:cubicBezTo>
                  <a:pt x="730555" y="1619919"/>
                  <a:pt x="713820" y="1629104"/>
                  <a:pt x="698055" y="1639614"/>
                </a:cubicBezTo>
                <a:cubicBezTo>
                  <a:pt x="687545" y="1655380"/>
                  <a:pt x="679922" y="1673513"/>
                  <a:pt x="666524" y="1686911"/>
                </a:cubicBezTo>
                <a:cubicBezTo>
                  <a:pt x="632015" y="1721420"/>
                  <a:pt x="566261" y="1739566"/>
                  <a:pt x="524634" y="1749973"/>
                </a:cubicBezTo>
                <a:lnTo>
                  <a:pt x="398510" y="1781504"/>
                </a:lnTo>
                <a:lnTo>
                  <a:pt x="256620" y="1876097"/>
                </a:lnTo>
                <a:cubicBezTo>
                  <a:pt x="240855" y="1886607"/>
                  <a:pt x="227706" y="1903032"/>
                  <a:pt x="209324" y="1907628"/>
                </a:cubicBezTo>
                <a:cubicBezTo>
                  <a:pt x="174073" y="1916441"/>
                  <a:pt x="74697" y="1939573"/>
                  <a:pt x="51669" y="1954925"/>
                </a:cubicBezTo>
                <a:cubicBezTo>
                  <a:pt x="0" y="1989371"/>
                  <a:pt x="4372" y="1967508"/>
                  <a:pt x="4372" y="2002221"/>
                </a:cubicBezTo>
              </a:path>
            </a:pathLst>
          </a:cu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9" name="Object 18"/>
          <p:cNvGraphicFramePr>
            <a:graphicFrameLocks noChangeAspect="1"/>
          </p:cNvGraphicFramePr>
          <p:nvPr/>
        </p:nvGraphicFramePr>
        <p:xfrm>
          <a:off x="1676400" y="4191000"/>
          <a:ext cx="6934200" cy="389289"/>
        </p:xfrm>
        <a:graphic>
          <a:graphicData uri="http://schemas.openxmlformats.org/presentationml/2006/ole">
            <p:oleObj spid="_x0000_s53254" name="Equation" r:id="rId7" imgW="3619440" imgH="203040" progId="Equation.3">
              <p:embed/>
            </p:oleObj>
          </a:graphicData>
        </a:graphic>
      </p:graphicFrame>
      <p:sp>
        <p:nvSpPr>
          <p:cNvPr id="20" name="TextBox 19"/>
          <p:cNvSpPr txBox="1"/>
          <p:nvPr/>
        </p:nvSpPr>
        <p:spPr>
          <a:xfrm>
            <a:off x="609600" y="5029200"/>
            <a:ext cx="2987677" cy="369332"/>
          </a:xfrm>
          <a:prstGeom prst="rect">
            <a:avLst/>
          </a:prstGeom>
          <a:noFill/>
        </p:spPr>
        <p:txBody>
          <a:bodyPr wrap="none" rtlCol="0">
            <a:spAutoFit/>
          </a:bodyPr>
          <a:lstStyle/>
          <a:p>
            <a:r>
              <a:rPr lang="en-US" dirty="0" smtClean="0">
                <a:sym typeface="Symbol"/>
              </a:rPr>
              <a:t> At constant T, </a:t>
            </a:r>
            <a:r>
              <a:rPr lang="en-US" i="1" dirty="0" err="1" smtClean="0">
                <a:sym typeface="Symbol"/>
              </a:rPr>
              <a:t>dG</a:t>
            </a:r>
            <a:r>
              <a:rPr lang="en-US" i="1" dirty="0" smtClean="0">
                <a:sym typeface="Symbol"/>
              </a:rPr>
              <a:t>=</a:t>
            </a:r>
            <a:r>
              <a:rPr lang="en-US" i="1" dirty="0" err="1" smtClean="0">
                <a:sym typeface="Symbol"/>
              </a:rPr>
              <a:t>VdP</a:t>
            </a:r>
            <a:r>
              <a:rPr lang="en-US" dirty="0" smtClean="0">
                <a:sym typeface="Symbol"/>
              </a:rPr>
              <a:t> and </a:t>
            </a:r>
            <a:endParaRPr lang="en-US" dirty="0"/>
          </a:p>
        </p:txBody>
      </p:sp>
      <p:graphicFrame>
        <p:nvGraphicFramePr>
          <p:cNvPr id="21" name="Object 20"/>
          <p:cNvGraphicFramePr>
            <a:graphicFrameLocks noChangeAspect="1"/>
          </p:cNvGraphicFramePr>
          <p:nvPr/>
        </p:nvGraphicFramePr>
        <p:xfrm>
          <a:off x="3581400" y="4800600"/>
          <a:ext cx="1371600" cy="813661"/>
        </p:xfrm>
        <a:graphic>
          <a:graphicData uri="http://schemas.openxmlformats.org/presentationml/2006/ole">
            <p:oleObj spid="_x0000_s53255" name="Equation" r:id="rId8" imgW="749160" imgH="444240" progId="Equation.3">
              <p:embed/>
            </p:oleObj>
          </a:graphicData>
        </a:graphic>
      </p:graphicFrame>
      <p:sp>
        <p:nvSpPr>
          <p:cNvPr id="22" name="TextBox 21"/>
          <p:cNvSpPr txBox="1"/>
          <p:nvPr/>
        </p:nvSpPr>
        <p:spPr>
          <a:xfrm>
            <a:off x="533400" y="5791200"/>
            <a:ext cx="3120534" cy="369332"/>
          </a:xfrm>
          <a:prstGeom prst="rect">
            <a:avLst/>
          </a:prstGeom>
          <a:noFill/>
        </p:spPr>
        <p:txBody>
          <a:bodyPr wrap="none" rtlCol="0">
            <a:spAutoFit/>
          </a:bodyPr>
          <a:lstStyle/>
          <a:p>
            <a:r>
              <a:rPr lang="en-US" dirty="0" smtClean="0">
                <a:sym typeface="Symbol"/>
              </a:rPr>
              <a:t> At constant P, </a:t>
            </a:r>
            <a:r>
              <a:rPr lang="en-US" i="1" dirty="0" err="1" smtClean="0">
                <a:sym typeface="Symbol"/>
              </a:rPr>
              <a:t>dG</a:t>
            </a:r>
            <a:r>
              <a:rPr lang="en-US" i="1" dirty="0" smtClean="0">
                <a:sym typeface="Symbol"/>
              </a:rPr>
              <a:t>=-</a:t>
            </a:r>
            <a:r>
              <a:rPr lang="en-US" i="1" dirty="0" err="1" smtClean="0">
                <a:sym typeface="Symbol"/>
              </a:rPr>
              <a:t>SdT</a:t>
            </a:r>
            <a:r>
              <a:rPr lang="en-US" i="1" dirty="0" smtClean="0">
                <a:sym typeface="Symbol"/>
              </a:rPr>
              <a:t> </a:t>
            </a:r>
            <a:r>
              <a:rPr lang="en-US" dirty="0" smtClean="0">
                <a:sym typeface="Symbol"/>
              </a:rPr>
              <a:t>and </a:t>
            </a:r>
            <a:endParaRPr lang="en-US" dirty="0"/>
          </a:p>
        </p:txBody>
      </p:sp>
      <p:graphicFrame>
        <p:nvGraphicFramePr>
          <p:cNvPr id="53256" name="Object 8"/>
          <p:cNvGraphicFramePr>
            <a:graphicFrameLocks noChangeAspect="1"/>
          </p:cNvGraphicFramePr>
          <p:nvPr/>
        </p:nvGraphicFramePr>
        <p:xfrm>
          <a:off x="3587750" y="5638800"/>
          <a:ext cx="1511300" cy="814388"/>
        </p:xfrm>
        <a:graphic>
          <a:graphicData uri="http://schemas.openxmlformats.org/presentationml/2006/ole">
            <p:oleObj spid="_x0000_s53256" name="Equation" r:id="rId9" imgW="825480" imgH="4442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dirty="0" smtClean="0"/>
              <a:t>Quiz </a:t>
            </a:r>
            <a:endParaRPr lang="en-US" dirty="0"/>
          </a:p>
        </p:txBody>
      </p:sp>
      <p:sp>
        <p:nvSpPr>
          <p:cNvPr id="3" name="Content Placeholder 2"/>
          <p:cNvSpPr>
            <a:spLocks noGrp="1"/>
          </p:cNvSpPr>
          <p:nvPr>
            <p:ph idx="1"/>
          </p:nvPr>
        </p:nvSpPr>
        <p:spPr>
          <a:xfrm>
            <a:off x="381000" y="1265237"/>
            <a:ext cx="8229600" cy="4525963"/>
          </a:xfrm>
        </p:spPr>
        <p:txBody>
          <a:bodyPr>
            <a:noAutofit/>
          </a:bodyPr>
          <a:lstStyle/>
          <a:p>
            <a:pPr marL="457200" indent="-457200">
              <a:buNone/>
            </a:pPr>
            <a:r>
              <a:rPr lang="en-US" sz="2200" dirty="0" smtClean="0">
                <a:latin typeface="Times New Roman" pitchFamily="18" charset="0"/>
              </a:rPr>
              <a:t>The internal energy of a system increases during some time interval.  Which one of the following statements concerning this situation must be true?</a:t>
            </a:r>
          </a:p>
          <a:p>
            <a:pPr marL="514350" indent="-514350">
              <a:buAutoNum type="alphaLcParenR"/>
            </a:pPr>
            <a:r>
              <a:rPr lang="en-US" sz="2200" dirty="0" smtClean="0">
                <a:latin typeface="Times New Roman" pitchFamily="18" charset="0"/>
              </a:rPr>
              <a:t>The increase in internal energy indicates that work was done on the system.</a:t>
            </a:r>
          </a:p>
          <a:p>
            <a:pPr marL="514350" indent="-514350">
              <a:buAutoNum type="alphaLcParenR"/>
            </a:pPr>
            <a:r>
              <a:rPr lang="en-US" sz="2200" dirty="0" smtClean="0">
                <a:latin typeface="Times New Roman" pitchFamily="18" charset="0"/>
              </a:rPr>
              <a:t>The increase in internal energy indicates that heat was added to the system.</a:t>
            </a:r>
          </a:p>
          <a:p>
            <a:pPr marL="514350" indent="-514350">
              <a:buAutoNum type="alphaLcParenR"/>
            </a:pPr>
            <a:r>
              <a:rPr lang="en-US" sz="2200" dirty="0" smtClean="0">
                <a:latin typeface="Times New Roman" pitchFamily="18" charset="0"/>
              </a:rPr>
              <a:t>The increase in internal energy indicates that work was done by the system.</a:t>
            </a:r>
          </a:p>
          <a:p>
            <a:pPr marL="514350" indent="-514350">
              <a:buAutoNum type="alphaLcParenR"/>
            </a:pPr>
            <a:r>
              <a:rPr lang="en-US" sz="2200" dirty="0" smtClean="0">
                <a:latin typeface="Times New Roman" pitchFamily="18" charset="0"/>
              </a:rPr>
              <a:t>The increase in internal energy indicates that heat was removed from the system.</a:t>
            </a:r>
          </a:p>
          <a:p>
            <a:pPr marL="514350" indent="-514350">
              <a:buAutoNum type="alphaLcParenR"/>
            </a:pPr>
            <a:r>
              <a:rPr lang="en-US" sz="2200" dirty="0" smtClean="0">
                <a:latin typeface="Times New Roman" pitchFamily="18" charset="0"/>
              </a:rPr>
              <a:t>The information given is insufficient to indicate the reason for the increase.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7334" y="152400"/>
            <a:ext cx="7163179" cy="584775"/>
          </a:xfrm>
          <a:prstGeom prst="rect">
            <a:avLst/>
          </a:prstGeom>
          <a:noFill/>
        </p:spPr>
        <p:txBody>
          <a:bodyPr wrap="none" rtlCol="0">
            <a:spAutoFit/>
          </a:bodyPr>
          <a:lstStyle/>
          <a:p>
            <a:pPr algn="ctr"/>
            <a:r>
              <a:rPr lang="en-US" sz="3200" b="1" dirty="0" smtClean="0"/>
              <a:t>Partial Derivative of Free Energy – Contd.</a:t>
            </a:r>
            <a:endParaRPr lang="en-US" sz="3200" b="1" dirty="0"/>
          </a:p>
        </p:txBody>
      </p:sp>
      <p:sp>
        <p:nvSpPr>
          <p:cNvPr id="3" name="TextBox 2"/>
          <p:cNvSpPr txBox="1"/>
          <p:nvPr/>
        </p:nvSpPr>
        <p:spPr>
          <a:xfrm>
            <a:off x="838200" y="1066800"/>
            <a:ext cx="2200154" cy="369332"/>
          </a:xfrm>
          <a:prstGeom prst="rect">
            <a:avLst/>
          </a:prstGeom>
          <a:noFill/>
        </p:spPr>
        <p:txBody>
          <a:bodyPr wrap="none" rtlCol="0">
            <a:spAutoFit/>
          </a:bodyPr>
          <a:lstStyle/>
          <a:p>
            <a:r>
              <a:rPr lang="en-US" dirty="0" smtClean="0"/>
              <a:t>By Definition: </a:t>
            </a:r>
            <a:r>
              <a:rPr lang="en-US" i="1" dirty="0" smtClean="0"/>
              <a:t>G=H-TS</a:t>
            </a:r>
            <a:endParaRPr lang="en-US" i="1" dirty="0"/>
          </a:p>
        </p:txBody>
      </p:sp>
      <p:sp>
        <p:nvSpPr>
          <p:cNvPr id="4" name="TextBox 3"/>
          <p:cNvSpPr txBox="1"/>
          <p:nvPr/>
        </p:nvSpPr>
        <p:spPr>
          <a:xfrm>
            <a:off x="3276600" y="10668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5" name="Object 4"/>
          <p:cNvGraphicFramePr>
            <a:graphicFrameLocks noChangeAspect="1"/>
          </p:cNvGraphicFramePr>
          <p:nvPr/>
        </p:nvGraphicFramePr>
        <p:xfrm>
          <a:off x="4495800" y="914400"/>
          <a:ext cx="1524374" cy="673100"/>
        </p:xfrm>
        <a:graphic>
          <a:graphicData uri="http://schemas.openxmlformats.org/presentationml/2006/ole">
            <p:oleObj spid="_x0000_s54274" name="Equation" r:id="rId3" imgW="977760" imgH="431640" progId="Equation.3">
              <p:embed/>
            </p:oleObj>
          </a:graphicData>
        </a:graphic>
      </p:graphicFrame>
      <p:sp>
        <p:nvSpPr>
          <p:cNvPr id="6" name="TextBox 5"/>
          <p:cNvSpPr txBox="1"/>
          <p:nvPr/>
        </p:nvSpPr>
        <p:spPr>
          <a:xfrm>
            <a:off x="914400" y="1828800"/>
            <a:ext cx="1783886" cy="369332"/>
          </a:xfrm>
          <a:prstGeom prst="rect">
            <a:avLst/>
          </a:prstGeom>
          <a:noFill/>
        </p:spPr>
        <p:txBody>
          <a:bodyPr wrap="none" rtlCol="0">
            <a:spAutoFit/>
          </a:bodyPr>
          <a:lstStyle/>
          <a:p>
            <a:r>
              <a:rPr lang="en-US" dirty="0" smtClean="0">
                <a:sym typeface="Symbol"/>
              </a:rPr>
              <a:t> At constant P:</a:t>
            </a:r>
            <a:endParaRPr lang="en-US" dirty="0"/>
          </a:p>
        </p:txBody>
      </p:sp>
      <p:graphicFrame>
        <p:nvGraphicFramePr>
          <p:cNvPr id="7" name="Object 8"/>
          <p:cNvGraphicFramePr>
            <a:graphicFrameLocks noChangeAspect="1"/>
          </p:cNvGraphicFramePr>
          <p:nvPr/>
        </p:nvGraphicFramePr>
        <p:xfrm>
          <a:off x="2895600" y="1752600"/>
          <a:ext cx="2209800" cy="1676400"/>
        </p:xfrm>
        <a:graphic>
          <a:graphicData uri="http://schemas.openxmlformats.org/presentationml/2006/ole">
            <p:oleObj spid="_x0000_s54275" name="Equation" r:id="rId4" imgW="1206360" imgH="914400" progId="Equation.3">
              <p:embed/>
            </p:oleObj>
          </a:graphicData>
        </a:graphic>
      </p:graphicFrame>
      <p:sp>
        <p:nvSpPr>
          <p:cNvPr id="8" name="TextBox 7"/>
          <p:cNvSpPr txBox="1"/>
          <p:nvPr/>
        </p:nvSpPr>
        <p:spPr>
          <a:xfrm>
            <a:off x="838200" y="35052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9" name="Object 8"/>
          <p:cNvGraphicFramePr>
            <a:graphicFrameLocks noChangeAspect="1"/>
          </p:cNvGraphicFramePr>
          <p:nvPr/>
        </p:nvGraphicFramePr>
        <p:xfrm>
          <a:off x="2362200" y="3505200"/>
          <a:ext cx="2066544" cy="914400"/>
        </p:xfrm>
        <a:graphic>
          <a:graphicData uri="http://schemas.openxmlformats.org/presentationml/2006/ole">
            <p:oleObj spid="_x0000_s54276" name="Equation" r:id="rId5" imgW="1434960" imgH="634680" progId="Equation.3">
              <p:embed/>
            </p:oleObj>
          </a:graphicData>
        </a:graphic>
      </p:graphicFrame>
      <p:sp>
        <p:nvSpPr>
          <p:cNvPr id="10" name="TextBox 9"/>
          <p:cNvSpPr txBox="1"/>
          <p:nvPr/>
        </p:nvSpPr>
        <p:spPr>
          <a:xfrm>
            <a:off x="609600" y="4724400"/>
            <a:ext cx="1614994" cy="369332"/>
          </a:xfrm>
          <a:prstGeom prst="rect">
            <a:avLst/>
          </a:prstGeom>
          <a:noFill/>
        </p:spPr>
        <p:txBody>
          <a:bodyPr wrap="none" rtlCol="0">
            <a:spAutoFit/>
          </a:bodyPr>
          <a:lstStyle/>
          <a:p>
            <a:r>
              <a:rPr lang="en-US" dirty="0" smtClean="0"/>
              <a:t>Dividing by T</a:t>
            </a:r>
            <a:r>
              <a:rPr lang="en-US" baseline="30000" dirty="0" smtClean="0"/>
              <a:t>2 </a:t>
            </a:r>
            <a:r>
              <a:rPr lang="en-US" dirty="0" smtClean="0"/>
              <a:t>:</a:t>
            </a:r>
            <a:endParaRPr lang="en-US" baseline="30000" dirty="0" smtClean="0"/>
          </a:p>
        </p:txBody>
      </p:sp>
      <p:graphicFrame>
        <p:nvGraphicFramePr>
          <p:cNvPr id="11" name="Object 10"/>
          <p:cNvGraphicFramePr>
            <a:graphicFrameLocks noChangeAspect="1"/>
          </p:cNvGraphicFramePr>
          <p:nvPr/>
        </p:nvGraphicFramePr>
        <p:xfrm>
          <a:off x="2286000" y="4669336"/>
          <a:ext cx="2828745" cy="2188664"/>
        </p:xfrm>
        <a:graphic>
          <a:graphicData uri="http://schemas.openxmlformats.org/presentationml/2006/ole">
            <p:oleObj spid="_x0000_s54277" name="Equation" r:id="rId6" imgW="1739880" imgH="134604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0257" y="152400"/>
            <a:ext cx="3397341" cy="584775"/>
          </a:xfrm>
          <a:prstGeom prst="rect">
            <a:avLst/>
          </a:prstGeom>
          <a:noFill/>
        </p:spPr>
        <p:txBody>
          <a:bodyPr wrap="none" rtlCol="0">
            <a:spAutoFit/>
          </a:bodyPr>
          <a:lstStyle/>
          <a:p>
            <a:pPr algn="ctr"/>
            <a:r>
              <a:rPr lang="en-US" sz="3200" b="1" dirty="0" smtClean="0"/>
              <a:t>Maxwell’s Relation</a:t>
            </a:r>
            <a:endParaRPr lang="en-US" sz="3200" b="1" dirty="0"/>
          </a:p>
        </p:txBody>
      </p:sp>
      <p:sp>
        <p:nvSpPr>
          <p:cNvPr id="3" name="TextBox 2"/>
          <p:cNvSpPr txBox="1"/>
          <p:nvPr/>
        </p:nvSpPr>
        <p:spPr>
          <a:xfrm>
            <a:off x="762000" y="762000"/>
            <a:ext cx="2585964" cy="646331"/>
          </a:xfrm>
          <a:prstGeom prst="rect">
            <a:avLst/>
          </a:prstGeom>
          <a:noFill/>
        </p:spPr>
        <p:txBody>
          <a:bodyPr wrap="none" rtlCol="0">
            <a:spAutoFit/>
          </a:bodyPr>
          <a:lstStyle/>
          <a:p>
            <a:r>
              <a:rPr lang="en-US" dirty="0" smtClean="0"/>
              <a:t>We know, if z=f(</a:t>
            </a:r>
            <a:r>
              <a:rPr lang="en-US" dirty="0" err="1" smtClean="0"/>
              <a:t>x,y</a:t>
            </a:r>
            <a:r>
              <a:rPr lang="en-US" dirty="0" smtClean="0"/>
              <a:t>)</a:t>
            </a:r>
          </a:p>
          <a:p>
            <a:r>
              <a:rPr lang="en-US" dirty="0" smtClean="0"/>
              <a:t>                      </a:t>
            </a:r>
            <a:r>
              <a:rPr lang="en-US" dirty="0" err="1" smtClean="0"/>
              <a:t>dz</a:t>
            </a:r>
            <a:r>
              <a:rPr lang="en-US" dirty="0" smtClean="0"/>
              <a:t>=</a:t>
            </a:r>
            <a:r>
              <a:rPr lang="en-US" dirty="0" err="1" smtClean="0"/>
              <a:t>Mdx+Ndy</a:t>
            </a:r>
            <a:endParaRPr lang="en-US" dirty="0"/>
          </a:p>
        </p:txBody>
      </p:sp>
      <p:sp>
        <p:nvSpPr>
          <p:cNvPr id="4" name="TextBox 3"/>
          <p:cNvSpPr txBox="1"/>
          <p:nvPr/>
        </p:nvSpPr>
        <p:spPr>
          <a:xfrm>
            <a:off x="4038600" y="990600"/>
            <a:ext cx="930255" cy="369332"/>
          </a:xfrm>
          <a:prstGeom prst="rect">
            <a:avLst/>
          </a:prstGeom>
          <a:noFill/>
        </p:spPr>
        <p:txBody>
          <a:bodyPr wrap="none" rtlCol="0">
            <a:spAutoFit/>
          </a:bodyPr>
          <a:lstStyle/>
          <a:p>
            <a:r>
              <a:rPr lang="en-US" dirty="0" smtClean="0"/>
              <a:t>Where, </a:t>
            </a:r>
            <a:endParaRPr lang="en-US" dirty="0"/>
          </a:p>
        </p:txBody>
      </p:sp>
      <p:graphicFrame>
        <p:nvGraphicFramePr>
          <p:cNvPr id="5" name="Object 4"/>
          <p:cNvGraphicFramePr>
            <a:graphicFrameLocks noChangeAspect="1"/>
          </p:cNvGraphicFramePr>
          <p:nvPr/>
        </p:nvGraphicFramePr>
        <p:xfrm>
          <a:off x="5257800" y="762000"/>
          <a:ext cx="3727622" cy="762000"/>
        </p:xfrm>
        <a:graphic>
          <a:graphicData uri="http://schemas.openxmlformats.org/presentationml/2006/ole">
            <p:oleObj spid="_x0000_s55298" name="Equation" r:id="rId3" imgW="2298600" imgH="469800" progId="Equation.3">
              <p:embed/>
            </p:oleObj>
          </a:graphicData>
        </a:graphic>
      </p:graphicFrame>
      <p:sp>
        <p:nvSpPr>
          <p:cNvPr id="6" name="TextBox 5"/>
          <p:cNvSpPr txBox="1"/>
          <p:nvPr/>
        </p:nvSpPr>
        <p:spPr>
          <a:xfrm>
            <a:off x="5257800" y="2590800"/>
            <a:ext cx="1215269" cy="369332"/>
          </a:xfrm>
          <a:prstGeom prst="rect">
            <a:avLst/>
          </a:prstGeom>
          <a:noFill/>
        </p:spPr>
        <p:txBody>
          <a:bodyPr wrap="square" rtlCol="0">
            <a:spAutoFit/>
          </a:bodyPr>
          <a:lstStyle/>
          <a:p>
            <a:r>
              <a:rPr lang="en-US" dirty="0" smtClean="0"/>
              <a:t>Therefore, </a:t>
            </a:r>
            <a:endParaRPr lang="en-US" dirty="0"/>
          </a:p>
        </p:txBody>
      </p:sp>
      <p:graphicFrame>
        <p:nvGraphicFramePr>
          <p:cNvPr id="7" name="Object 6"/>
          <p:cNvGraphicFramePr>
            <a:graphicFrameLocks noChangeAspect="1"/>
          </p:cNvGraphicFramePr>
          <p:nvPr/>
        </p:nvGraphicFramePr>
        <p:xfrm>
          <a:off x="6553200" y="2514600"/>
          <a:ext cx="1594022" cy="685800"/>
        </p:xfrm>
        <a:graphic>
          <a:graphicData uri="http://schemas.openxmlformats.org/presentationml/2006/ole">
            <p:oleObj spid="_x0000_s55299" name="Equation" r:id="rId4" imgW="1091880" imgH="469800" progId="Equation.3">
              <p:embed/>
            </p:oleObj>
          </a:graphicData>
        </a:graphic>
      </p:graphicFrame>
      <p:graphicFrame>
        <p:nvGraphicFramePr>
          <p:cNvPr id="8" name="Object 7"/>
          <p:cNvGraphicFramePr>
            <a:graphicFrameLocks noChangeAspect="1"/>
          </p:cNvGraphicFramePr>
          <p:nvPr/>
        </p:nvGraphicFramePr>
        <p:xfrm>
          <a:off x="5133975" y="1676400"/>
          <a:ext cx="1812925" cy="609600"/>
        </p:xfrm>
        <a:graphic>
          <a:graphicData uri="http://schemas.openxmlformats.org/presentationml/2006/ole">
            <p:oleObj spid="_x0000_s55300" name="Equation" r:id="rId5" imgW="1434960" imgH="482400" progId="Equation.3">
              <p:embed/>
            </p:oleObj>
          </a:graphicData>
        </a:graphic>
      </p:graphicFrame>
      <p:graphicFrame>
        <p:nvGraphicFramePr>
          <p:cNvPr id="55301" name="Object 5"/>
          <p:cNvGraphicFramePr>
            <a:graphicFrameLocks noChangeAspect="1"/>
          </p:cNvGraphicFramePr>
          <p:nvPr/>
        </p:nvGraphicFramePr>
        <p:xfrm>
          <a:off x="7283450" y="1981200"/>
          <a:ext cx="1781175" cy="609600"/>
        </p:xfrm>
        <a:graphic>
          <a:graphicData uri="http://schemas.openxmlformats.org/presentationml/2006/ole">
            <p:oleObj spid="_x0000_s55301" name="Equation" r:id="rId6" imgW="1409400" imgH="482400" progId="Equation.3">
              <p:embed/>
            </p:oleObj>
          </a:graphicData>
        </a:graphic>
      </p:graphicFrame>
      <p:sp>
        <p:nvSpPr>
          <p:cNvPr id="10" name="TextBox 9"/>
          <p:cNvSpPr txBox="1"/>
          <p:nvPr/>
        </p:nvSpPr>
        <p:spPr>
          <a:xfrm>
            <a:off x="990600" y="3505200"/>
            <a:ext cx="3252685" cy="1477328"/>
          </a:xfrm>
          <a:prstGeom prst="rect">
            <a:avLst/>
          </a:prstGeom>
          <a:noFill/>
        </p:spPr>
        <p:txBody>
          <a:bodyPr wrap="none" rtlCol="0">
            <a:spAutoFit/>
          </a:bodyPr>
          <a:lstStyle/>
          <a:p>
            <a:r>
              <a:rPr lang="en-US" dirty="0" smtClean="0"/>
              <a:t>Combining 1</a:t>
            </a:r>
            <a:r>
              <a:rPr lang="en-US" baseline="30000" dirty="0" smtClean="0"/>
              <a:t>st</a:t>
            </a:r>
            <a:r>
              <a:rPr lang="en-US" dirty="0" smtClean="0"/>
              <a:t> and 2</a:t>
            </a:r>
            <a:r>
              <a:rPr lang="en-US" baseline="30000" dirty="0" smtClean="0"/>
              <a:t>nd</a:t>
            </a:r>
            <a:r>
              <a:rPr lang="en-US" dirty="0" smtClean="0"/>
              <a:t> Law of TD:</a:t>
            </a:r>
          </a:p>
          <a:p>
            <a:r>
              <a:rPr lang="en-US" i="1" dirty="0" err="1" smtClean="0"/>
              <a:t>dE</a:t>
            </a:r>
            <a:r>
              <a:rPr lang="en-US" i="1" dirty="0" smtClean="0"/>
              <a:t>=</a:t>
            </a:r>
            <a:r>
              <a:rPr lang="en-US" i="1" dirty="0" err="1" smtClean="0"/>
              <a:t>TdS-PdV</a:t>
            </a:r>
            <a:endParaRPr lang="en-US" i="1" dirty="0" smtClean="0"/>
          </a:p>
          <a:p>
            <a:r>
              <a:rPr lang="en-US" i="1" dirty="0" err="1" smtClean="0"/>
              <a:t>dH</a:t>
            </a:r>
            <a:r>
              <a:rPr lang="en-US" i="1" dirty="0" smtClean="0"/>
              <a:t>=</a:t>
            </a:r>
            <a:r>
              <a:rPr lang="en-US" i="1" dirty="0" err="1" smtClean="0"/>
              <a:t>TdS+VdP</a:t>
            </a:r>
            <a:endParaRPr lang="en-US" i="1" dirty="0" smtClean="0"/>
          </a:p>
          <a:p>
            <a:r>
              <a:rPr lang="en-US" i="1" dirty="0" err="1" smtClean="0"/>
              <a:t>dA</a:t>
            </a:r>
            <a:r>
              <a:rPr lang="en-US" i="1" dirty="0" smtClean="0"/>
              <a:t>=-</a:t>
            </a:r>
            <a:r>
              <a:rPr lang="en-US" i="1" dirty="0" err="1" smtClean="0"/>
              <a:t>PdV-SdT</a:t>
            </a:r>
            <a:endParaRPr lang="en-US" i="1" dirty="0" smtClean="0"/>
          </a:p>
          <a:p>
            <a:r>
              <a:rPr lang="en-US" i="1" dirty="0" err="1" smtClean="0"/>
              <a:t>dG</a:t>
            </a:r>
            <a:r>
              <a:rPr lang="en-US" i="1" dirty="0" smtClean="0"/>
              <a:t>=</a:t>
            </a:r>
            <a:r>
              <a:rPr lang="en-US" i="1" dirty="0" err="1" smtClean="0"/>
              <a:t>VdP-SdT</a:t>
            </a:r>
            <a:endParaRPr lang="en-US" i="1" dirty="0"/>
          </a:p>
        </p:txBody>
      </p:sp>
      <p:sp>
        <p:nvSpPr>
          <p:cNvPr id="11" name="TextBox 10"/>
          <p:cNvSpPr txBox="1"/>
          <p:nvPr/>
        </p:nvSpPr>
        <p:spPr>
          <a:xfrm>
            <a:off x="304800" y="5029200"/>
            <a:ext cx="3276600" cy="923330"/>
          </a:xfrm>
          <a:prstGeom prst="rect">
            <a:avLst/>
          </a:prstGeom>
          <a:noFill/>
        </p:spPr>
        <p:txBody>
          <a:bodyPr wrap="square" rtlCol="0">
            <a:spAutoFit/>
          </a:bodyPr>
          <a:lstStyle/>
          <a:p>
            <a:r>
              <a:rPr lang="en-US" dirty="0" smtClean="0"/>
              <a:t>Where, P,V, T are state variable, E, S, H, A, and G are function of state</a:t>
            </a:r>
            <a:endParaRPr lang="en-US" dirty="0"/>
          </a:p>
        </p:txBody>
      </p:sp>
      <p:cxnSp>
        <p:nvCxnSpPr>
          <p:cNvPr id="13" name="Straight Arrow Connector 12"/>
          <p:cNvCxnSpPr/>
          <p:nvPr/>
        </p:nvCxnSpPr>
        <p:spPr>
          <a:xfrm>
            <a:off x="2819400" y="1676400"/>
            <a:ext cx="28194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ight Brace 13"/>
          <p:cNvSpPr/>
          <p:nvPr/>
        </p:nvSpPr>
        <p:spPr>
          <a:xfrm>
            <a:off x="2590800" y="3886200"/>
            <a:ext cx="3810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 name="Straight Arrow Connector 15"/>
          <p:cNvCxnSpPr/>
          <p:nvPr/>
        </p:nvCxnSpPr>
        <p:spPr>
          <a:xfrm flipV="1">
            <a:off x="3048000" y="4038600"/>
            <a:ext cx="2514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6553200" y="3200400"/>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9" name="Object 18"/>
          <p:cNvGraphicFramePr>
            <a:graphicFrameLocks noChangeAspect="1"/>
          </p:cNvGraphicFramePr>
          <p:nvPr/>
        </p:nvGraphicFramePr>
        <p:xfrm>
          <a:off x="5943600" y="3581400"/>
          <a:ext cx="1752600" cy="2804160"/>
        </p:xfrm>
        <a:graphic>
          <a:graphicData uri="http://schemas.openxmlformats.org/presentationml/2006/ole">
            <p:oleObj spid="_x0000_s55302" name="Equation" r:id="rId7" imgW="1143000" imgH="1828800" progId="Equation.3">
              <p:embed/>
            </p:oleObj>
          </a:graphicData>
        </a:graphic>
      </p:graphicFrame>
      <p:sp>
        <p:nvSpPr>
          <p:cNvPr id="22" name="Rectangle 21"/>
          <p:cNvSpPr/>
          <p:nvPr/>
        </p:nvSpPr>
        <p:spPr>
          <a:xfrm>
            <a:off x="5715000" y="3505200"/>
            <a:ext cx="2133600" cy="2895600"/>
          </a:xfrm>
          <a:prstGeom prst="rect">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5820102" y="6400800"/>
            <a:ext cx="1984902" cy="369332"/>
          </a:xfrm>
          <a:prstGeom prst="rect">
            <a:avLst/>
          </a:prstGeom>
          <a:noFill/>
        </p:spPr>
        <p:txBody>
          <a:bodyPr wrap="none" rtlCol="0">
            <a:spAutoFit/>
          </a:bodyPr>
          <a:lstStyle/>
          <a:p>
            <a:r>
              <a:rPr lang="en-US" b="1" dirty="0" smtClean="0"/>
              <a:t>Maxwell’s Relation</a:t>
            </a:r>
            <a:endParaRPr lang="en-US" b="1" dirty="0"/>
          </a:p>
        </p:txBody>
      </p:sp>
      <p:sp>
        <p:nvSpPr>
          <p:cNvPr id="32" name="TextBox 31"/>
          <p:cNvSpPr txBox="1"/>
          <p:nvPr/>
        </p:nvSpPr>
        <p:spPr>
          <a:xfrm>
            <a:off x="228600" y="5943600"/>
            <a:ext cx="3886200" cy="646331"/>
          </a:xfrm>
          <a:prstGeom prst="rect">
            <a:avLst/>
          </a:prstGeom>
          <a:noFill/>
        </p:spPr>
        <p:txBody>
          <a:bodyPr wrap="square" rtlCol="0">
            <a:spAutoFit/>
          </a:bodyPr>
          <a:lstStyle/>
          <a:p>
            <a:r>
              <a:rPr lang="en-US" b="1" i="1" dirty="0" smtClean="0"/>
              <a:t>Maxwell’s relations are used to calculate thermodynamic parameters</a:t>
            </a:r>
            <a:endParaRPr lang="en-US" b="1" i="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304800"/>
            <a:ext cx="2821157" cy="369332"/>
          </a:xfrm>
          <a:prstGeom prst="rect">
            <a:avLst/>
          </a:prstGeom>
          <a:noFill/>
        </p:spPr>
        <p:txBody>
          <a:bodyPr wrap="none" rtlCol="0">
            <a:spAutoFit/>
          </a:bodyPr>
          <a:lstStyle/>
          <a:p>
            <a:r>
              <a:rPr lang="en-US" b="1" dirty="0" smtClean="0"/>
              <a:t>3</a:t>
            </a:r>
            <a:r>
              <a:rPr lang="en-US" b="1" baseline="30000" dirty="0" smtClean="0"/>
              <a:t>rd</a:t>
            </a:r>
            <a:r>
              <a:rPr lang="en-US" b="1" dirty="0" smtClean="0"/>
              <a:t> Law of Thermodynamics</a:t>
            </a:r>
            <a:endParaRPr lang="en-US" b="1" dirty="0"/>
          </a:p>
        </p:txBody>
      </p:sp>
      <p:sp>
        <p:nvSpPr>
          <p:cNvPr id="3" name="TextBox 2"/>
          <p:cNvSpPr txBox="1"/>
          <p:nvPr/>
        </p:nvSpPr>
        <p:spPr>
          <a:xfrm>
            <a:off x="228601" y="838200"/>
            <a:ext cx="8915399" cy="646331"/>
          </a:xfrm>
          <a:prstGeom prst="rect">
            <a:avLst/>
          </a:prstGeom>
          <a:noFill/>
        </p:spPr>
        <p:txBody>
          <a:bodyPr wrap="square" rtlCol="0">
            <a:spAutoFit/>
          </a:bodyPr>
          <a:lstStyle/>
          <a:p>
            <a:r>
              <a:rPr lang="en-US" i="1" dirty="0" smtClean="0"/>
              <a:t>The 3</a:t>
            </a:r>
            <a:r>
              <a:rPr lang="en-US" i="1" baseline="30000" dirty="0" smtClean="0"/>
              <a:t>rd</a:t>
            </a:r>
            <a:r>
              <a:rPr lang="en-US" i="1" dirty="0" smtClean="0"/>
              <a:t> law of TD may be stated as the entropy of any homogeneous substance, which is in complete equilibrium, may  be taken as zero as absolute zero</a:t>
            </a:r>
            <a:endParaRPr lang="en-US" i="1" dirty="0"/>
          </a:p>
        </p:txBody>
      </p:sp>
      <p:sp>
        <p:nvSpPr>
          <p:cNvPr id="4" name="TextBox 3"/>
          <p:cNvSpPr txBox="1"/>
          <p:nvPr/>
        </p:nvSpPr>
        <p:spPr>
          <a:xfrm>
            <a:off x="3124200" y="1524000"/>
            <a:ext cx="1510926" cy="369332"/>
          </a:xfrm>
          <a:prstGeom prst="rect">
            <a:avLst/>
          </a:prstGeom>
          <a:noFill/>
        </p:spPr>
        <p:txBody>
          <a:bodyPr wrap="none" rtlCol="0">
            <a:spAutoFit/>
          </a:bodyPr>
          <a:lstStyle/>
          <a:p>
            <a:r>
              <a:rPr lang="en-US" dirty="0" smtClean="0"/>
              <a:t>At 0</a:t>
            </a:r>
            <a:r>
              <a:rPr lang="en-US" baseline="30000" dirty="0" smtClean="0"/>
              <a:t>o</a:t>
            </a:r>
            <a:r>
              <a:rPr lang="en-US" dirty="0" smtClean="0"/>
              <a:t>K, </a:t>
            </a:r>
            <a:r>
              <a:rPr lang="en-US" dirty="0" smtClean="0">
                <a:latin typeface="Symbol" pitchFamily="18" charset="2"/>
              </a:rPr>
              <a:t>D</a:t>
            </a:r>
            <a:r>
              <a:rPr lang="en-US" dirty="0" smtClean="0"/>
              <a:t>S = 0 </a:t>
            </a:r>
            <a:endParaRPr lang="en-US" dirty="0"/>
          </a:p>
        </p:txBody>
      </p:sp>
      <p:sp>
        <p:nvSpPr>
          <p:cNvPr id="5" name="TextBox 4"/>
          <p:cNvSpPr txBox="1"/>
          <p:nvPr/>
        </p:nvSpPr>
        <p:spPr>
          <a:xfrm>
            <a:off x="381000" y="1905000"/>
            <a:ext cx="4348050" cy="369332"/>
          </a:xfrm>
          <a:prstGeom prst="rect">
            <a:avLst/>
          </a:prstGeom>
          <a:noFill/>
        </p:spPr>
        <p:txBody>
          <a:bodyPr wrap="none" rtlCol="0">
            <a:spAutoFit/>
          </a:bodyPr>
          <a:lstStyle/>
          <a:p>
            <a:pPr>
              <a:buFont typeface="Arial" pitchFamily="34" charset="0"/>
              <a:buChar char="•"/>
            </a:pPr>
            <a:r>
              <a:rPr lang="en-US" dirty="0" smtClean="0"/>
              <a:t> Original Statement of Nernst heat theorem</a:t>
            </a:r>
            <a:endParaRPr lang="en-US" dirty="0"/>
          </a:p>
        </p:txBody>
      </p:sp>
      <p:sp>
        <p:nvSpPr>
          <p:cNvPr id="6" name="TextBox 5"/>
          <p:cNvSpPr txBox="1"/>
          <p:nvPr/>
        </p:nvSpPr>
        <p:spPr>
          <a:xfrm>
            <a:off x="0" y="2514600"/>
            <a:ext cx="5668668" cy="369332"/>
          </a:xfrm>
          <a:prstGeom prst="rect">
            <a:avLst/>
          </a:prstGeom>
          <a:noFill/>
        </p:spPr>
        <p:txBody>
          <a:bodyPr wrap="none" rtlCol="0">
            <a:spAutoFit/>
          </a:bodyPr>
          <a:lstStyle/>
          <a:p>
            <a:r>
              <a:rPr lang="en-US" dirty="0" smtClean="0"/>
              <a:t>By definition, for a reaction:   </a:t>
            </a:r>
            <a:r>
              <a:rPr lang="en-US" dirty="0" err="1" smtClean="0"/>
              <a:t>dG</a:t>
            </a:r>
            <a:r>
              <a:rPr lang="en-US" dirty="0" smtClean="0"/>
              <a:t>=</a:t>
            </a:r>
            <a:r>
              <a:rPr lang="en-US" dirty="0" err="1" smtClean="0"/>
              <a:t>dH-TdS</a:t>
            </a:r>
            <a:r>
              <a:rPr lang="en-US" dirty="0" smtClean="0"/>
              <a:t> = </a:t>
            </a:r>
            <a:r>
              <a:rPr lang="en-US" dirty="0" err="1" smtClean="0"/>
              <a:t>dH</a:t>
            </a:r>
            <a:r>
              <a:rPr lang="en-US" dirty="0" smtClean="0"/>
              <a:t>-T(</a:t>
            </a:r>
            <a:r>
              <a:rPr lang="en-US" dirty="0" err="1" smtClean="0">
                <a:latin typeface="Symbol" pitchFamily="18" charset="2"/>
              </a:rPr>
              <a:t>dD</a:t>
            </a:r>
            <a:r>
              <a:rPr lang="en-US" dirty="0" err="1" smtClean="0"/>
              <a:t>G</a:t>
            </a:r>
            <a:r>
              <a:rPr lang="en-US" dirty="0" smtClean="0"/>
              <a:t>/</a:t>
            </a:r>
            <a:r>
              <a:rPr lang="en-US" dirty="0" err="1" smtClean="0">
                <a:latin typeface="Symbol" pitchFamily="18" charset="2"/>
              </a:rPr>
              <a:t>d</a:t>
            </a:r>
            <a:r>
              <a:rPr lang="en-US" dirty="0" err="1" smtClean="0"/>
              <a:t>T</a:t>
            </a:r>
            <a:r>
              <a:rPr lang="en-US" dirty="0" smtClean="0"/>
              <a:t>)</a:t>
            </a:r>
            <a:r>
              <a:rPr lang="en-US" baseline="-25000" dirty="0" smtClean="0"/>
              <a:t>P</a:t>
            </a:r>
            <a:endParaRPr lang="en-US" baseline="-25000" dirty="0"/>
          </a:p>
        </p:txBody>
      </p:sp>
      <p:graphicFrame>
        <p:nvGraphicFramePr>
          <p:cNvPr id="7" name="Object 6"/>
          <p:cNvGraphicFramePr>
            <a:graphicFrameLocks noChangeAspect="1"/>
          </p:cNvGraphicFramePr>
          <p:nvPr/>
        </p:nvGraphicFramePr>
        <p:xfrm>
          <a:off x="5791200" y="2438400"/>
          <a:ext cx="1524000" cy="538788"/>
        </p:xfrm>
        <a:graphic>
          <a:graphicData uri="http://schemas.openxmlformats.org/presentationml/2006/ole">
            <p:oleObj spid="_x0000_s56322" name="Equation" r:id="rId3" imgW="1257120" imgH="444240" progId="Equation.3">
              <p:embed/>
            </p:oleObj>
          </a:graphicData>
        </a:graphic>
      </p:graphicFrame>
      <p:graphicFrame>
        <p:nvGraphicFramePr>
          <p:cNvPr id="8" name="Object 7"/>
          <p:cNvGraphicFramePr>
            <a:graphicFrameLocks noChangeAspect="1"/>
          </p:cNvGraphicFramePr>
          <p:nvPr/>
        </p:nvGraphicFramePr>
        <p:xfrm>
          <a:off x="7750629" y="2362200"/>
          <a:ext cx="1393371" cy="609600"/>
        </p:xfrm>
        <a:graphic>
          <a:graphicData uri="http://schemas.openxmlformats.org/presentationml/2006/ole">
            <p:oleObj spid="_x0000_s56323" name="Equation" r:id="rId4" imgW="1015920" imgH="444240" progId="Equation.3">
              <p:embed/>
            </p:oleObj>
          </a:graphicData>
        </a:graphic>
      </p:graphicFrame>
      <p:sp>
        <p:nvSpPr>
          <p:cNvPr id="9" name="TextBox 8"/>
          <p:cNvSpPr txBox="1"/>
          <p:nvPr/>
        </p:nvSpPr>
        <p:spPr>
          <a:xfrm>
            <a:off x="5257800" y="3657600"/>
            <a:ext cx="4160317" cy="381000"/>
          </a:xfrm>
          <a:prstGeom prst="rect">
            <a:avLst/>
          </a:prstGeom>
          <a:noFill/>
        </p:spPr>
        <p:txBody>
          <a:bodyPr wrap="square" rtlCol="0">
            <a:spAutoFit/>
          </a:bodyPr>
          <a:lstStyle/>
          <a:p>
            <a:r>
              <a:rPr lang="en-US" dirty="0" smtClean="0"/>
              <a:t>If              is a finite quantity, then at 0</a:t>
            </a:r>
            <a:r>
              <a:rPr lang="en-US" baseline="30000" dirty="0" smtClean="0"/>
              <a:t>o</a:t>
            </a:r>
            <a:r>
              <a:rPr lang="en-US" dirty="0" smtClean="0"/>
              <a:t>K   </a:t>
            </a:r>
            <a:endParaRPr lang="en-US" dirty="0"/>
          </a:p>
        </p:txBody>
      </p:sp>
      <p:graphicFrame>
        <p:nvGraphicFramePr>
          <p:cNvPr id="56324" name="Object 4"/>
          <p:cNvGraphicFramePr>
            <a:graphicFrameLocks noChangeAspect="1"/>
          </p:cNvGraphicFramePr>
          <p:nvPr/>
        </p:nvGraphicFramePr>
        <p:xfrm>
          <a:off x="5486400" y="3505200"/>
          <a:ext cx="766762" cy="609600"/>
        </p:xfrm>
        <a:graphic>
          <a:graphicData uri="http://schemas.openxmlformats.org/presentationml/2006/ole">
            <p:oleObj spid="_x0000_s56324" name="Equation" r:id="rId5" imgW="558720" imgH="444240" progId="Equation.3">
              <p:embed/>
            </p:oleObj>
          </a:graphicData>
        </a:graphic>
      </p:graphicFrame>
      <p:graphicFrame>
        <p:nvGraphicFramePr>
          <p:cNvPr id="56325" name="Object 5"/>
          <p:cNvGraphicFramePr>
            <a:graphicFrameLocks noChangeAspect="1"/>
          </p:cNvGraphicFramePr>
          <p:nvPr/>
        </p:nvGraphicFramePr>
        <p:xfrm>
          <a:off x="6705600" y="3048000"/>
          <a:ext cx="1254125" cy="609600"/>
        </p:xfrm>
        <a:graphic>
          <a:graphicData uri="http://schemas.openxmlformats.org/presentationml/2006/ole">
            <p:oleObj spid="_x0000_s56325" name="Equation" r:id="rId6" imgW="914400" imgH="444240" progId="Equation.3">
              <p:embed/>
            </p:oleObj>
          </a:graphicData>
        </a:graphic>
      </p:graphicFrame>
      <p:cxnSp>
        <p:nvCxnSpPr>
          <p:cNvPr id="14" name="Straight Arrow Connector 13"/>
          <p:cNvCxnSpPr/>
          <p:nvPr/>
        </p:nvCxnSpPr>
        <p:spPr>
          <a:xfrm>
            <a:off x="7362498" y="26670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67000" y="2895600"/>
            <a:ext cx="1562223" cy="369332"/>
          </a:xfrm>
          <a:prstGeom prst="rect">
            <a:avLst/>
          </a:prstGeom>
          <a:noFill/>
        </p:spPr>
        <p:txBody>
          <a:bodyPr wrap="none" rtlCol="0">
            <a:spAutoFit/>
          </a:bodyPr>
          <a:lstStyle/>
          <a:p>
            <a:r>
              <a:rPr lang="en-US" dirty="0" smtClean="0"/>
              <a:t>At 0</a:t>
            </a:r>
            <a:r>
              <a:rPr lang="en-US" baseline="30000" dirty="0" smtClean="0"/>
              <a:t>o</a:t>
            </a:r>
            <a:r>
              <a:rPr lang="en-US" dirty="0" smtClean="0"/>
              <a:t>K, </a:t>
            </a:r>
            <a:r>
              <a:rPr lang="en-US" dirty="0" smtClean="0">
                <a:latin typeface="Symbol" pitchFamily="18" charset="2"/>
              </a:rPr>
              <a:t>D</a:t>
            </a:r>
            <a:r>
              <a:rPr lang="en-US" dirty="0" smtClean="0"/>
              <a:t>G=</a:t>
            </a:r>
            <a:r>
              <a:rPr lang="en-US" dirty="0" smtClean="0">
                <a:latin typeface="Symbol" pitchFamily="18" charset="2"/>
              </a:rPr>
              <a:t>D</a:t>
            </a:r>
            <a:r>
              <a:rPr lang="en-US" dirty="0" smtClean="0"/>
              <a:t>H</a:t>
            </a:r>
            <a:endParaRPr lang="en-US" dirty="0"/>
          </a:p>
        </p:txBody>
      </p:sp>
      <p:sp>
        <p:nvSpPr>
          <p:cNvPr id="16" name="TextBox 15"/>
          <p:cNvSpPr txBox="1"/>
          <p:nvPr/>
        </p:nvSpPr>
        <p:spPr>
          <a:xfrm>
            <a:off x="228600" y="3429000"/>
            <a:ext cx="4701287" cy="369332"/>
          </a:xfrm>
          <a:prstGeom prst="rect">
            <a:avLst/>
          </a:prstGeom>
          <a:noFill/>
        </p:spPr>
        <p:txBody>
          <a:bodyPr wrap="none" rtlCol="0">
            <a:spAutoFit/>
          </a:bodyPr>
          <a:lstStyle/>
          <a:p>
            <a:r>
              <a:rPr lang="en-US" dirty="0" smtClean="0"/>
              <a:t>By differentiating with respect to T at constant P</a:t>
            </a:r>
            <a:endParaRPr lang="en-US" dirty="0"/>
          </a:p>
        </p:txBody>
      </p:sp>
      <p:cxnSp>
        <p:nvCxnSpPr>
          <p:cNvPr id="18" name="Straight Arrow Connector 17"/>
          <p:cNvCxnSpPr>
            <a:stCxn id="15" idx="2"/>
            <a:endCxn id="16" idx="0"/>
          </p:cNvCxnSpPr>
          <p:nvPr/>
        </p:nvCxnSpPr>
        <p:spPr>
          <a:xfrm flipH="1">
            <a:off x="2579244" y="3264932"/>
            <a:ext cx="868868" cy="164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1905000" y="3733800"/>
            <a:ext cx="76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nvGraphicFramePr>
        <p:xfrm>
          <a:off x="1066800" y="4114800"/>
          <a:ext cx="1270000" cy="444500"/>
        </p:xfrm>
        <a:graphic>
          <a:graphicData uri="http://schemas.openxmlformats.org/presentationml/2006/ole">
            <p:oleObj spid="_x0000_s56326" name="Equation" r:id="rId7" imgW="1269720" imgH="444240" progId="Equation.3">
              <p:embed/>
            </p:oleObj>
          </a:graphicData>
        </a:graphic>
      </p:graphicFrame>
      <p:graphicFrame>
        <p:nvGraphicFramePr>
          <p:cNvPr id="22" name="Object 21"/>
          <p:cNvGraphicFramePr>
            <a:graphicFrameLocks noChangeAspect="1"/>
          </p:cNvGraphicFramePr>
          <p:nvPr/>
        </p:nvGraphicFramePr>
        <p:xfrm>
          <a:off x="990600" y="4800600"/>
          <a:ext cx="2743200" cy="533400"/>
        </p:xfrm>
        <a:graphic>
          <a:graphicData uri="http://schemas.openxmlformats.org/presentationml/2006/ole">
            <p:oleObj spid="_x0000_s56327" name="Equation" r:id="rId8" imgW="2286000" imgH="444240" progId="Equation.3">
              <p:embed/>
            </p:oleObj>
          </a:graphicData>
        </a:graphic>
      </p:graphicFrame>
      <p:sp>
        <p:nvSpPr>
          <p:cNvPr id="23" name="TextBox 22"/>
          <p:cNvSpPr txBox="1"/>
          <p:nvPr/>
        </p:nvSpPr>
        <p:spPr>
          <a:xfrm>
            <a:off x="2438400" y="4078069"/>
            <a:ext cx="5105400" cy="646331"/>
          </a:xfrm>
          <a:prstGeom prst="rect">
            <a:avLst/>
          </a:prstGeom>
          <a:noFill/>
        </p:spPr>
        <p:txBody>
          <a:bodyPr wrap="square" rtlCol="0">
            <a:spAutoFit/>
          </a:bodyPr>
          <a:lstStyle/>
          <a:p>
            <a:r>
              <a:rPr lang="en-US" dirty="0" smtClean="0">
                <a:sym typeface="Symbol"/>
              </a:rPr>
              <a:t> </a:t>
            </a:r>
            <a:r>
              <a:rPr lang="en-US" dirty="0" smtClean="0">
                <a:latin typeface="Symbol" pitchFamily="18" charset="2"/>
                <a:sym typeface="Symbol"/>
              </a:rPr>
              <a:t>D</a:t>
            </a:r>
            <a:r>
              <a:rPr lang="en-US" dirty="0" smtClean="0">
                <a:sym typeface="Symbol"/>
              </a:rPr>
              <a:t>G and </a:t>
            </a:r>
            <a:r>
              <a:rPr lang="en-US" dirty="0" smtClean="0">
                <a:latin typeface="Symbol" pitchFamily="18" charset="2"/>
                <a:sym typeface="Symbol"/>
              </a:rPr>
              <a:t>D</a:t>
            </a:r>
            <a:r>
              <a:rPr lang="en-US" dirty="0" smtClean="0">
                <a:sym typeface="Symbol"/>
              </a:rPr>
              <a:t>H are not 0 at 0</a:t>
            </a:r>
            <a:r>
              <a:rPr lang="en-US" baseline="30000" dirty="0" smtClean="0">
                <a:sym typeface="Symbol"/>
              </a:rPr>
              <a:t>o</a:t>
            </a:r>
            <a:r>
              <a:rPr lang="en-US" dirty="0" smtClean="0">
                <a:sym typeface="Symbol"/>
              </a:rPr>
              <a:t>K but the slope of </a:t>
            </a:r>
            <a:r>
              <a:rPr lang="en-US" dirty="0" smtClean="0">
                <a:latin typeface="Symbol" pitchFamily="18" charset="2"/>
                <a:sym typeface="Symbol"/>
              </a:rPr>
              <a:t>D</a:t>
            </a:r>
            <a:r>
              <a:rPr lang="en-US" dirty="0" smtClean="0">
                <a:sym typeface="Symbol"/>
              </a:rPr>
              <a:t>G vs. T and </a:t>
            </a:r>
            <a:r>
              <a:rPr lang="en-US" dirty="0" smtClean="0">
                <a:latin typeface="Symbol" pitchFamily="18" charset="2"/>
                <a:sym typeface="Symbol"/>
              </a:rPr>
              <a:t>D</a:t>
            </a:r>
            <a:r>
              <a:rPr lang="en-US" dirty="0" smtClean="0">
                <a:sym typeface="Symbol"/>
              </a:rPr>
              <a:t>H vs. T curve have the same slope at 0</a:t>
            </a:r>
            <a:r>
              <a:rPr lang="en-US" baseline="30000" dirty="0" smtClean="0">
                <a:sym typeface="Symbol"/>
              </a:rPr>
              <a:t>o</a:t>
            </a:r>
            <a:r>
              <a:rPr lang="en-US" dirty="0" smtClean="0">
                <a:sym typeface="Symbol"/>
              </a:rPr>
              <a:t>K</a:t>
            </a:r>
            <a:endParaRPr lang="en-US" dirty="0"/>
          </a:p>
        </p:txBody>
      </p:sp>
      <p:sp>
        <p:nvSpPr>
          <p:cNvPr id="24" name="TextBox 23"/>
          <p:cNvSpPr txBox="1"/>
          <p:nvPr/>
        </p:nvSpPr>
        <p:spPr>
          <a:xfrm>
            <a:off x="914400" y="5562600"/>
            <a:ext cx="7239000" cy="923330"/>
          </a:xfrm>
          <a:prstGeom prst="rect">
            <a:avLst/>
          </a:prstGeom>
          <a:noFill/>
        </p:spPr>
        <p:txBody>
          <a:bodyPr wrap="square" rtlCol="0">
            <a:spAutoFit/>
          </a:bodyPr>
          <a:lstStyle/>
          <a:p>
            <a:pPr marL="342900" indent="-342900">
              <a:buAutoNum type="arabicParenR"/>
            </a:pPr>
            <a:r>
              <a:rPr lang="en-US" dirty="0" smtClean="0"/>
              <a:t>Since (</a:t>
            </a:r>
            <a:r>
              <a:rPr lang="en-US" dirty="0" err="1" smtClean="0">
                <a:latin typeface="Symbol" pitchFamily="18" charset="2"/>
              </a:rPr>
              <a:t>dD</a:t>
            </a:r>
            <a:r>
              <a:rPr lang="en-US" dirty="0" err="1" smtClean="0"/>
              <a:t>G</a:t>
            </a:r>
            <a:r>
              <a:rPr lang="en-US" dirty="0" smtClean="0"/>
              <a:t>/</a:t>
            </a:r>
            <a:r>
              <a:rPr lang="en-US" dirty="0" err="1" smtClean="0">
                <a:latin typeface="Symbol" pitchFamily="18" charset="2"/>
              </a:rPr>
              <a:t>d</a:t>
            </a:r>
            <a:r>
              <a:rPr lang="en-US" dirty="0" err="1" smtClean="0"/>
              <a:t>T</a:t>
            </a:r>
            <a:r>
              <a:rPr lang="en-US" dirty="0" smtClean="0"/>
              <a:t>)</a:t>
            </a:r>
            <a:r>
              <a:rPr lang="en-US" baseline="-25000" dirty="0" smtClean="0"/>
              <a:t>P</a:t>
            </a:r>
            <a:r>
              <a:rPr lang="en-US" dirty="0" smtClean="0"/>
              <a:t>=-</a:t>
            </a:r>
            <a:r>
              <a:rPr lang="en-US" dirty="0" smtClean="0">
                <a:latin typeface="Symbol" pitchFamily="18" charset="2"/>
              </a:rPr>
              <a:t>D</a:t>
            </a:r>
            <a:r>
              <a:rPr lang="en-US" dirty="0" smtClean="0"/>
              <a:t>S;   At 0</a:t>
            </a:r>
            <a:r>
              <a:rPr lang="en-US" baseline="30000" dirty="0" smtClean="0"/>
              <a:t>o</a:t>
            </a:r>
            <a:r>
              <a:rPr lang="en-US" dirty="0" smtClean="0"/>
              <a:t>K,                             , therefore, –</a:t>
            </a:r>
            <a:r>
              <a:rPr lang="en-US" dirty="0" smtClean="0">
                <a:latin typeface="Symbol" pitchFamily="18" charset="2"/>
              </a:rPr>
              <a:t>D</a:t>
            </a:r>
            <a:r>
              <a:rPr lang="en-US" dirty="0" smtClean="0"/>
              <a:t>S=0</a:t>
            </a:r>
          </a:p>
          <a:p>
            <a:pPr marL="342900" indent="-342900"/>
            <a:endParaRPr lang="en-US" dirty="0" smtClean="0"/>
          </a:p>
          <a:p>
            <a:pPr marL="342900" indent="-342900"/>
            <a:r>
              <a:rPr lang="en-US" dirty="0" smtClean="0"/>
              <a:t>2)   Since</a:t>
            </a:r>
            <a:r>
              <a:rPr lang="en-US" baseline="-25000" dirty="0" smtClean="0"/>
              <a:t> </a:t>
            </a:r>
            <a:r>
              <a:rPr lang="en-US" dirty="0" smtClean="0"/>
              <a:t>(</a:t>
            </a:r>
            <a:r>
              <a:rPr lang="en-US" dirty="0" err="1" smtClean="0">
                <a:latin typeface="Symbol" pitchFamily="18" charset="2"/>
              </a:rPr>
              <a:t>dD</a:t>
            </a:r>
            <a:r>
              <a:rPr lang="en-US" dirty="0" err="1" smtClean="0"/>
              <a:t>H</a:t>
            </a:r>
            <a:r>
              <a:rPr lang="en-US" dirty="0" smtClean="0"/>
              <a:t>/</a:t>
            </a:r>
            <a:r>
              <a:rPr lang="en-US" dirty="0" err="1" smtClean="0">
                <a:latin typeface="Symbol" pitchFamily="18" charset="2"/>
              </a:rPr>
              <a:t>d</a:t>
            </a:r>
            <a:r>
              <a:rPr lang="en-US" dirty="0" err="1" smtClean="0"/>
              <a:t>T</a:t>
            </a:r>
            <a:r>
              <a:rPr lang="en-US" dirty="0" smtClean="0"/>
              <a:t>)</a:t>
            </a:r>
            <a:r>
              <a:rPr lang="en-US" baseline="-25000" dirty="0" smtClean="0"/>
              <a:t>P</a:t>
            </a:r>
            <a:r>
              <a:rPr lang="en-US" dirty="0" smtClean="0"/>
              <a:t>=C</a:t>
            </a:r>
            <a:r>
              <a:rPr lang="en-US" baseline="-25000" dirty="0" smtClean="0"/>
              <a:t>P </a:t>
            </a:r>
            <a:r>
              <a:rPr lang="en-US" dirty="0" smtClean="0"/>
              <a:t>, At 0</a:t>
            </a:r>
            <a:r>
              <a:rPr lang="en-US" baseline="30000" dirty="0" smtClean="0"/>
              <a:t>o</a:t>
            </a:r>
            <a:r>
              <a:rPr lang="en-US" dirty="0" smtClean="0"/>
              <a:t>K</a:t>
            </a:r>
            <a:r>
              <a:rPr lang="en-US" baseline="-25000" dirty="0" smtClean="0"/>
              <a:t>,                                     </a:t>
            </a:r>
            <a:r>
              <a:rPr lang="en-US" dirty="0" smtClean="0"/>
              <a:t>, therefore, </a:t>
            </a:r>
            <a:r>
              <a:rPr lang="en-US" dirty="0" smtClean="0">
                <a:latin typeface="Symbol" pitchFamily="18" charset="2"/>
              </a:rPr>
              <a:t>D</a:t>
            </a:r>
            <a:r>
              <a:rPr lang="en-US" dirty="0" smtClean="0"/>
              <a:t>C</a:t>
            </a:r>
            <a:r>
              <a:rPr lang="en-US" baseline="-25000" dirty="0" smtClean="0"/>
              <a:t>P</a:t>
            </a:r>
            <a:r>
              <a:rPr lang="en-US" dirty="0" smtClean="0"/>
              <a:t> = 0</a:t>
            </a:r>
            <a:endParaRPr lang="en-US" dirty="0"/>
          </a:p>
        </p:txBody>
      </p:sp>
      <p:graphicFrame>
        <p:nvGraphicFramePr>
          <p:cNvPr id="56328" name="Object 8"/>
          <p:cNvGraphicFramePr>
            <a:graphicFrameLocks noChangeAspect="1"/>
          </p:cNvGraphicFramePr>
          <p:nvPr/>
        </p:nvGraphicFramePr>
        <p:xfrm>
          <a:off x="3886200" y="6092116"/>
          <a:ext cx="1265237" cy="461084"/>
        </p:xfrm>
        <a:graphic>
          <a:graphicData uri="http://schemas.openxmlformats.org/presentationml/2006/ole">
            <p:oleObj spid="_x0000_s56328" name="Equation" r:id="rId9" imgW="1218960" imgH="444240" progId="Equation.3">
              <p:embed/>
            </p:oleObj>
          </a:graphicData>
        </a:graphic>
      </p:graphicFrame>
      <p:graphicFrame>
        <p:nvGraphicFramePr>
          <p:cNvPr id="56329" name="Object 9"/>
          <p:cNvGraphicFramePr>
            <a:graphicFrameLocks noChangeAspect="1"/>
          </p:cNvGraphicFramePr>
          <p:nvPr/>
        </p:nvGraphicFramePr>
        <p:xfrm>
          <a:off x="4114800" y="5486400"/>
          <a:ext cx="1431925" cy="533400"/>
        </p:xfrm>
        <a:graphic>
          <a:graphicData uri="http://schemas.openxmlformats.org/presentationml/2006/ole">
            <p:oleObj spid="_x0000_s56329" name="Equation" r:id="rId10" imgW="1193760" imgH="444240" progId="Equation.3">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228600"/>
            <a:ext cx="3646832" cy="369332"/>
          </a:xfrm>
          <a:prstGeom prst="rect">
            <a:avLst/>
          </a:prstGeom>
          <a:noFill/>
        </p:spPr>
        <p:txBody>
          <a:bodyPr wrap="none" rtlCol="0">
            <a:spAutoFit/>
          </a:bodyPr>
          <a:lstStyle/>
          <a:p>
            <a:r>
              <a:rPr lang="en-US" b="1" dirty="0" smtClean="0"/>
              <a:t>3</a:t>
            </a:r>
            <a:r>
              <a:rPr lang="en-US" b="1" baseline="30000" dirty="0" smtClean="0"/>
              <a:t>rd</a:t>
            </a:r>
            <a:r>
              <a:rPr lang="en-US" b="1" dirty="0" smtClean="0"/>
              <a:t> Law of Thermodynamics (Contd.)</a:t>
            </a:r>
            <a:endParaRPr lang="en-US" b="1" dirty="0"/>
          </a:p>
        </p:txBody>
      </p:sp>
      <p:sp>
        <p:nvSpPr>
          <p:cNvPr id="3" name="TextBox 2"/>
          <p:cNvSpPr txBox="1"/>
          <p:nvPr/>
        </p:nvSpPr>
        <p:spPr>
          <a:xfrm>
            <a:off x="381000" y="914400"/>
            <a:ext cx="7848600" cy="646331"/>
          </a:xfrm>
          <a:prstGeom prst="rect">
            <a:avLst/>
          </a:prstGeom>
          <a:noFill/>
        </p:spPr>
        <p:txBody>
          <a:bodyPr wrap="square" rtlCol="0">
            <a:spAutoFit/>
          </a:bodyPr>
          <a:lstStyle/>
          <a:p>
            <a:r>
              <a:rPr lang="en-US" i="1" dirty="0" smtClean="0"/>
              <a:t>Latest statement of Nernst heat theorem: </a:t>
            </a:r>
            <a:r>
              <a:rPr lang="en-US" dirty="0" smtClean="0"/>
              <a:t>For all reactions involving substances in condensed state, </a:t>
            </a:r>
            <a:r>
              <a:rPr lang="en-US" dirty="0" smtClean="0">
                <a:latin typeface="Symbol" pitchFamily="18" charset="2"/>
              </a:rPr>
              <a:t>D</a:t>
            </a:r>
            <a:r>
              <a:rPr lang="en-US" dirty="0" smtClean="0"/>
              <a:t>S is zero at absolute zero</a:t>
            </a:r>
            <a:endParaRPr lang="en-US" i="1" dirty="0"/>
          </a:p>
        </p:txBody>
      </p:sp>
      <p:sp>
        <p:nvSpPr>
          <p:cNvPr id="4" name="TextBox 3"/>
          <p:cNvSpPr txBox="1"/>
          <p:nvPr/>
        </p:nvSpPr>
        <p:spPr>
          <a:xfrm>
            <a:off x="1371600" y="1600200"/>
            <a:ext cx="4946739" cy="369332"/>
          </a:xfrm>
          <a:prstGeom prst="rect">
            <a:avLst/>
          </a:prstGeom>
          <a:noFill/>
        </p:spPr>
        <p:txBody>
          <a:bodyPr wrap="none" rtlCol="0">
            <a:spAutoFit/>
          </a:bodyPr>
          <a:lstStyle/>
          <a:p>
            <a:r>
              <a:rPr lang="en-US" dirty="0" smtClean="0"/>
              <a:t>For a chemical reaction: A+B </a:t>
            </a:r>
            <a:r>
              <a:rPr lang="en-US" dirty="0" smtClean="0">
                <a:sym typeface="Wingdings" pitchFamily="2" charset="2"/>
              </a:rPr>
              <a:t> AB;  AT 0</a:t>
            </a:r>
            <a:r>
              <a:rPr lang="en-US" baseline="30000" dirty="0" smtClean="0">
                <a:sym typeface="Wingdings" pitchFamily="2" charset="2"/>
              </a:rPr>
              <a:t>o</a:t>
            </a:r>
            <a:r>
              <a:rPr lang="en-US" dirty="0" smtClean="0">
                <a:sym typeface="Wingdings" pitchFamily="2" charset="2"/>
              </a:rPr>
              <a:t>K, </a:t>
            </a:r>
            <a:r>
              <a:rPr lang="en-US" dirty="0" smtClean="0">
                <a:latin typeface="Symbol" pitchFamily="18" charset="2"/>
                <a:sym typeface="Wingdings" pitchFamily="2" charset="2"/>
              </a:rPr>
              <a:t>D</a:t>
            </a:r>
            <a:r>
              <a:rPr lang="en-US" dirty="0" smtClean="0">
                <a:sym typeface="Wingdings" pitchFamily="2" charset="2"/>
              </a:rPr>
              <a:t>S = 0</a:t>
            </a:r>
            <a:endParaRPr lang="en-US" dirty="0"/>
          </a:p>
        </p:txBody>
      </p:sp>
      <p:sp>
        <p:nvSpPr>
          <p:cNvPr id="5" name="TextBox 4"/>
          <p:cNvSpPr txBox="1"/>
          <p:nvPr/>
        </p:nvSpPr>
        <p:spPr>
          <a:xfrm>
            <a:off x="1752600" y="2133600"/>
            <a:ext cx="4508798" cy="369332"/>
          </a:xfrm>
          <a:prstGeom prst="rect">
            <a:avLst/>
          </a:prstGeom>
          <a:noFill/>
        </p:spPr>
        <p:txBody>
          <a:bodyPr wrap="none" rtlCol="0">
            <a:spAutoFit/>
          </a:bodyPr>
          <a:lstStyle/>
          <a:p>
            <a:r>
              <a:rPr lang="en-US" b="1" dirty="0" smtClean="0"/>
              <a:t>Experimental verification of the 3</a:t>
            </a:r>
            <a:r>
              <a:rPr lang="en-US" b="1" baseline="30000" dirty="0" smtClean="0"/>
              <a:t>rd</a:t>
            </a:r>
            <a:r>
              <a:rPr lang="en-US" b="1" dirty="0" smtClean="0"/>
              <a:t> Law of TD</a:t>
            </a:r>
            <a:endParaRPr lang="en-US" b="1" dirty="0"/>
          </a:p>
        </p:txBody>
      </p:sp>
      <p:cxnSp>
        <p:nvCxnSpPr>
          <p:cNvPr id="7" name="Straight Connector 6"/>
          <p:cNvCxnSpPr/>
          <p:nvPr/>
        </p:nvCxnSpPr>
        <p:spPr>
          <a:xfrm>
            <a:off x="838200" y="2590800"/>
            <a:ext cx="0" cy="15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8200" y="4114800"/>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8200" y="2743200"/>
            <a:ext cx="1600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38400" y="27432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 y="2590800"/>
            <a:ext cx="296876" cy="369332"/>
          </a:xfrm>
          <a:prstGeom prst="rect">
            <a:avLst/>
          </a:prstGeom>
          <a:noFill/>
        </p:spPr>
        <p:txBody>
          <a:bodyPr wrap="none" rtlCol="0">
            <a:spAutoFit/>
          </a:bodyPr>
          <a:lstStyle/>
          <a:p>
            <a:r>
              <a:rPr lang="en-US" dirty="0" smtClean="0"/>
              <a:t>T</a:t>
            </a:r>
            <a:endParaRPr lang="en-US" dirty="0"/>
          </a:p>
        </p:txBody>
      </p:sp>
      <p:sp>
        <p:nvSpPr>
          <p:cNvPr id="15" name="TextBox 14"/>
          <p:cNvSpPr txBox="1"/>
          <p:nvPr/>
        </p:nvSpPr>
        <p:spPr>
          <a:xfrm>
            <a:off x="1143000" y="4114800"/>
            <a:ext cx="1002967" cy="369332"/>
          </a:xfrm>
          <a:prstGeom prst="rect">
            <a:avLst/>
          </a:prstGeom>
          <a:noFill/>
        </p:spPr>
        <p:txBody>
          <a:bodyPr wrap="none" rtlCol="0">
            <a:spAutoFit/>
          </a:bodyPr>
          <a:lstStyle/>
          <a:p>
            <a:r>
              <a:rPr lang="en-US" dirty="0" smtClean="0"/>
              <a:t>Reaction</a:t>
            </a:r>
            <a:endParaRPr lang="en-US" dirty="0"/>
          </a:p>
        </p:txBody>
      </p:sp>
      <p:cxnSp>
        <p:nvCxnSpPr>
          <p:cNvPr id="21" name="Straight Arrow Connector 20"/>
          <p:cNvCxnSpPr/>
          <p:nvPr/>
        </p:nvCxnSpPr>
        <p:spPr>
          <a:xfrm flipV="1">
            <a:off x="685800" y="3200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6200" y="3429000"/>
            <a:ext cx="755656" cy="369332"/>
          </a:xfrm>
          <a:prstGeom prst="rect">
            <a:avLst/>
          </a:prstGeom>
          <a:noFill/>
        </p:spPr>
        <p:txBody>
          <a:bodyPr wrap="none" rtlCol="0">
            <a:spAutoFit/>
          </a:bodyPr>
          <a:lstStyle/>
          <a:p>
            <a:r>
              <a:rPr lang="en-US" dirty="0" smtClean="0"/>
              <a:t>Temp.</a:t>
            </a:r>
            <a:endParaRPr lang="en-US" dirty="0"/>
          </a:p>
        </p:txBody>
      </p:sp>
      <p:cxnSp>
        <p:nvCxnSpPr>
          <p:cNvPr id="23" name="Straight Arrow Connector 22"/>
          <p:cNvCxnSpPr/>
          <p:nvPr/>
        </p:nvCxnSpPr>
        <p:spPr>
          <a:xfrm flipV="1">
            <a:off x="1066800" y="29718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flipV="1">
            <a:off x="2209800" y="29718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219200" y="29718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a:off x="1219200" y="3886199"/>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133600" y="4314825"/>
            <a:ext cx="32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38200" y="3267075"/>
            <a:ext cx="242374" cy="369332"/>
          </a:xfrm>
          <a:prstGeom prst="rect">
            <a:avLst/>
          </a:prstGeom>
          <a:noFill/>
        </p:spPr>
        <p:txBody>
          <a:bodyPr wrap="none" rtlCol="0">
            <a:spAutoFit/>
          </a:bodyPr>
          <a:lstStyle/>
          <a:p>
            <a:r>
              <a:rPr lang="en-US" dirty="0" smtClean="0"/>
              <a:t>I</a:t>
            </a:r>
            <a:endParaRPr lang="en-US" dirty="0"/>
          </a:p>
        </p:txBody>
      </p:sp>
      <p:sp>
        <p:nvSpPr>
          <p:cNvPr id="33" name="TextBox 32"/>
          <p:cNvSpPr txBox="1"/>
          <p:nvPr/>
        </p:nvSpPr>
        <p:spPr>
          <a:xfrm>
            <a:off x="1371600" y="3810000"/>
            <a:ext cx="373820" cy="369332"/>
          </a:xfrm>
          <a:prstGeom prst="rect">
            <a:avLst/>
          </a:prstGeom>
          <a:noFill/>
        </p:spPr>
        <p:txBody>
          <a:bodyPr wrap="none" rtlCol="0">
            <a:spAutoFit/>
          </a:bodyPr>
          <a:lstStyle/>
          <a:p>
            <a:r>
              <a:rPr lang="en-US" dirty="0" smtClean="0"/>
              <a:t>IV</a:t>
            </a:r>
            <a:endParaRPr lang="en-US" dirty="0"/>
          </a:p>
        </p:txBody>
      </p:sp>
      <p:sp>
        <p:nvSpPr>
          <p:cNvPr id="34" name="TextBox 33"/>
          <p:cNvSpPr txBox="1"/>
          <p:nvPr/>
        </p:nvSpPr>
        <p:spPr>
          <a:xfrm>
            <a:off x="1447800" y="2678668"/>
            <a:ext cx="300082" cy="369332"/>
          </a:xfrm>
          <a:prstGeom prst="rect">
            <a:avLst/>
          </a:prstGeom>
          <a:noFill/>
        </p:spPr>
        <p:txBody>
          <a:bodyPr wrap="none" rtlCol="0">
            <a:spAutoFit/>
          </a:bodyPr>
          <a:lstStyle/>
          <a:p>
            <a:r>
              <a:rPr lang="en-US" dirty="0" smtClean="0"/>
              <a:t>II</a:t>
            </a:r>
            <a:endParaRPr lang="en-US" dirty="0"/>
          </a:p>
        </p:txBody>
      </p:sp>
      <p:sp>
        <p:nvSpPr>
          <p:cNvPr id="35" name="TextBox 34"/>
          <p:cNvSpPr txBox="1"/>
          <p:nvPr/>
        </p:nvSpPr>
        <p:spPr>
          <a:xfrm>
            <a:off x="2133600" y="3200400"/>
            <a:ext cx="357790" cy="369332"/>
          </a:xfrm>
          <a:prstGeom prst="rect">
            <a:avLst/>
          </a:prstGeom>
          <a:noFill/>
        </p:spPr>
        <p:txBody>
          <a:bodyPr wrap="none" rtlCol="0">
            <a:spAutoFit/>
          </a:bodyPr>
          <a:lstStyle/>
          <a:p>
            <a:r>
              <a:rPr lang="en-US" dirty="0" smtClean="0"/>
              <a:t>III</a:t>
            </a:r>
            <a:endParaRPr lang="en-US" dirty="0"/>
          </a:p>
        </p:txBody>
      </p:sp>
      <p:sp>
        <p:nvSpPr>
          <p:cNvPr id="36" name="TextBox 35"/>
          <p:cNvSpPr txBox="1"/>
          <p:nvPr/>
        </p:nvSpPr>
        <p:spPr>
          <a:xfrm>
            <a:off x="2971800" y="2895600"/>
            <a:ext cx="2874505" cy="369332"/>
          </a:xfrm>
          <a:prstGeom prst="rect">
            <a:avLst/>
          </a:prstGeom>
          <a:noFill/>
        </p:spPr>
        <p:txBody>
          <a:bodyPr wrap="none" rtlCol="0">
            <a:spAutoFit/>
          </a:bodyPr>
          <a:lstStyle/>
          <a:p>
            <a:r>
              <a:rPr lang="en-US" dirty="0" smtClean="0">
                <a:latin typeface="Symbol" pitchFamily="18" charset="2"/>
              </a:rPr>
              <a:t>D</a:t>
            </a:r>
            <a:r>
              <a:rPr lang="en-US" dirty="0" smtClean="0"/>
              <a:t>S=</a:t>
            </a:r>
            <a:r>
              <a:rPr lang="en-US" dirty="0" smtClean="0">
                <a:latin typeface="Symbol" pitchFamily="18" charset="2"/>
              </a:rPr>
              <a:t>D</a:t>
            </a:r>
            <a:r>
              <a:rPr lang="en-US" dirty="0" smtClean="0"/>
              <a:t>S</a:t>
            </a:r>
            <a:r>
              <a:rPr lang="en-US" baseline="-25000" dirty="0" smtClean="0"/>
              <a:t>I</a:t>
            </a:r>
            <a:r>
              <a:rPr lang="en-US" dirty="0" smtClean="0"/>
              <a:t> + </a:t>
            </a:r>
            <a:r>
              <a:rPr lang="en-US" dirty="0" smtClean="0">
                <a:latin typeface="Symbol" pitchFamily="18" charset="2"/>
              </a:rPr>
              <a:t>D</a:t>
            </a:r>
            <a:r>
              <a:rPr lang="en-US" dirty="0" smtClean="0"/>
              <a:t>S</a:t>
            </a:r>
            <a:r>
              <a:rPr lang="en-US" baseline="-25000" dirty="0" smtClean="0"/>
              <a:t>II</a:t>
            </a:r>
            <a:r>
              <a:rPr lang="en-US" dirty="0" smtClean="0"/>
              <a:t> + </a:t>
            </a:r>
            <a:r>
              <a:rPr lang="en-US" dirty="0" smtClean="0">
                <a:latin typeface="Symbol" pitchFamily="18" charset="2"/>
              </a:rPr>
              <a:t>D</a:t>
            </a:r>
            <a:r>
              <a:rPr lang="en-US" dirty="0" smtClean="0"/>
              <a:t>S</a:t>
            </a:r>
            <a:r>
              <a:rPr lang="en-US" baseline="-25000" dirty="0" smtClean="0"/>
              <a:t>III</a:t>
            </a:r>
            <a:r>
              <a:rPr lang="en-US" dirty="0" smtClean="0"/>
              <a:t> + </a:t>
            </a:r>
            <a:r>
              <a:rPr lang="en-US" dirty="0" smtClean="0">
                <a:latin typeface="Symbol" pitchFamily="18" charset="2"/>
              </a:rPr>
              <a:t>D</a:t>
            </a:r>
            <a:r>
              <a:rPr lang="en-US" dirty="0" smtClean="0"/>
              <a:t>S</a:t>
            </a:r>
            <a:r>
              <a:rPr lang="en-US" baseline="-25000" dirty="0" smtClean="0"/>
              <a:t>IV </a:t>
            </a:r>
            <a:r>
              <a:rPr lang="en-US" dirty="0" smtClean="0"/>
              <a:t>= 0</a:t>
            </a:r>
            <a:endParaRPr lang="en-US" dirty="0"/>
          </a:p>
        </p:txBody>
      </p:sp>
      <p:sp>
        <p:nvSpPr>
          <p:cNvPr id="37" name="TextBox 36"/>
          <p:cNvSpPr txBox="1"/>
          <p:nvPr/>
        </p:nvSpPr>
        <p:spPr>
          <a:xfrm>
            <a:off x="3048000" y="3276600"/>
            <a:ext cx="3810000" cy="369332"/>
          </a:xfrm>
          <a:prstGeom prst="rect">
            <a:avLst/>
          </a:prstGeom>
          <a:noFill/>
        </p:spPr>
        <p:txBody>
          <a:bodyPr wrap="square" rtlCol="0">
            <a:spAutoFit/>
          </a:bodyPr>
          <a:lstStyle/>
          <a:p>
            <a:r>
              <a:rPr lang="en-US" dirty="0" smtClean="0">
                <a:latin typeface="+mj-lt"/>
              </a:rPr>
              <a:t>or,</a:t>
            </a:r>
            <a:r>
              <a:rPr lang="en-US" dirty="0" smtClean="0">
                <a:latin typeface="Symbol" pitchFamily="18" charset="2"/>
              </a:rPr>
              <a:t> D</a:t>
            </a:r>
            <a:r>
              <a:rPr lang="en-US" dirty="0" smtClean="0"/>
              <a:t>S</a:t>
            </a:r>
            <a:r>
              <a:rPr lang="en-US" baseline="-25000" dirty="0" smtClean="0"/>
              <a:t>IV </a:t>
            </a:r>
            <a:r>
              <a:rPr lang="en-US" dirty="0" smtClean="0"/>
              <a:t>= -(</a:t>
            </a:r>
            <a:r>
              <a:rPr lang="en-US" dirty="0" smtClean="0">
                <a:latin typeface="Symbol" pitchFamily="18" charset="2"/>
              </a:rPr>
              <a:t>D</a:t>
            </a:r>
            <a:r>
              <a:rPr lang="en-US" dirty="0" smtClean="0"/>
              <a:t>S</a:t>
            </a:r>
            <a:r>
              <a:rPr lang="en-US" baseline="-25000" dirty="0" smtClean="0"/>
              <a:t>I</a:t>
            </a:r>
            <a:r>
              <a:rPr lang="en-US" dirty="0" smtClean="0"/>
              <a:t> + </a:t>
            </a:r>
            <a:r>
              <a:rPr lang="en-US" dirty="0" smtClean="0">
                <a:latin typeface="Symbol" pitchFamily="18" charset="2"/>
              </a:rPr>
              <a:t>D</a:t>
            </a:r>
            <a:r>
              <a:rPr lang="en-US" dirty="0" smtClean="0"/>
              <a:t>S</a:t>
            </a:r>
            <a:r>
              <a:rPr lang="en-US" baseline="-25000" dirty="0" smtClean="0"/>
              <a:t>II</a:t>
            </a:r>
            <a:r>
              <a:rPr lang="en-US" dirty="0" smtClean="0"/>
              <a:t> + </a:t>
            </a:r>
            <a:r>
              <a:rPr lang="en-US" dirty="0" smtClean="0">
                <a:latin typeface="Symbol" pitchFamily="18" charset="2"/>
              </a:rPr>
              <a:t>D</a:t>
            </a:r>
            <a:r>
              <a:rPr lang="en-US" dirty="0" smtClean="0"/>
              <a:t>S</a:t>
            </a:r>
            <a:r>
              <a:rPr lang="en-US" baseline="-25000" dirty="0" smtClean="0"/>
              <a:t>III</a:t>
            </a:r>
            <a:r>
              <a:rPr lang="en-US" dirty="0" smtClean="0"/>
              <a:t>)</a:t>
            </a:r>
            <a:endParaRPr lang="en-US" dirty="0"/>
          </a:p>
        </p:txBody>
      </p:sp>
      <p:sp>
        <p:nvSpPr>
          <p:cNvPr id="38" name="TextBox 37"/>
          <p:cNvSpPr txBox="1"/>
          <p:nvPr/>
        </p:nvSpPr>
        <p:spPr>
          <a:xfrm>
            <a:off x="685801" y="4876800"/>
            <a:ext cx="8305800" cy="1477328"/>
          </a:xfrm>
          <a:prstGeom prst="rect">
            <a:avLst/>
          </a:prstGeom>
          <a:noFill/>
        </p:spPr>
        <p:txBody>
          <a:bodyPr wrap="square" rtlCol="0">
            <a:spAutoFit/>
          </a:bodyPr>
          <a:lstStyle/>
          <a:p>
            <a:r>
              <a:rPr lang="en-US" dirty="0" smtClean="0"/>
              <a:t>According to 3</a:t>
            </a:r>
            <a:r>
              <a:rPr lang="en-US" baseline="30000" dirty="0" smtClean="0"/>
              <a:t>rd</a:t>
            </a:r>
            <a:r>
              <a:rPr lang="en-US" dirty="0" smtClean="0"/>
              <a:t> Law of TD, for homogeneous substance in equilibrium, S</a:t>
            </a:r>
            <a:r>
              <a:rPr lang="en-US" baseline="-25000" dirty="0" smtClean="0"/>
              <a:t>0</a:t>
            </a:r>
            <a:r>
              <a:rPr lang="en-US" dirty="0" smtClean="0"/>
              <a:t>=0, but in practice, it is found that, S</a:t>
            </a:r>
            <a:r>
              <a:rPr lang="en-US" baseline="-25000" dirty="0" smtClean="0"/>
              <a:t>0</a:t>
            </a:r>
            <a:r>
              <a:rPr lang="en-US" dirty="0" smtClean="0"/>
              <a:t> ≠ 0. This is because as temperature is lowered the more random arrangement at high temperature are frozen and the unique most order arrangement of the lower temperature is not actually obtained. Therefore, generally, there is a lack of equilibrium.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228600"/>
            <a:ext cx="2219710" cy="369332"/>
          </a:xfrm>
          <a:prstGeom prst="rect">
            <a:avLst/>
          </a:prstGeom>
          <a:noFill/>
        </p:spPr>
        <p:txBody>
          <a:bodyPr wrap="none" rtlCol="0">
            <a:spAutoFit/>
          </a:bodyPr>
          <a:lstStyle/>
          <a:p>
            <a:r>
              <a:rPr lang="en-US" b="1" dirty="0" smtClean="0"/>
              <a:t>Fugacity and Activity</a:t>
            </a:r>
            <a:endParaRPr lang="en-US" b="1" dirty="0"/>
          </a:p>
        </p:txBody>
      </p:sp>
      <p:sp>
        <p:nvSpPr>
          <p:cNvPr id="3" name="TextBox 2"/>
          <p:cNvSpPr txBox="1"/>
          <p:nvPr/>
        </p:nvSpPr>
        <p:spPr>
          <a:xfrm>
            <a:off x="304800" y="762000"/>
            <a:ext cx="8382000" cy="1200329"/>
          </a:xfrm>
          <a:prstGeom prst="rect">
            <a:avLst/>
          </a:prstGeom>
          <a:noFill/>
        </p:spPr>
        <p:txBody>
          <a:bodyPr wrap="square" rtlCol="0">
            <a:spAutoFit/>
          </a:bodyPr>
          <a:lstStyle/>
          <a:p>
            <a:r>
              <a:rPr lang="en-US" i="1" dirty="0" smtClean="0"/>
              <a:t>Fugacity (f): It indicates the escaping tendency of the component or a substance. High gas pressure indicates high tendency of the gas molecules to escape outside the container. Therefore, high fugacity indicates a greater tendency of a component or a substance to escape, dissolve, intermix or react. </a:t>
            </a:r>
            <a:endParaRPr lang="en-US" i="1" dirty="0"/>
          </a:p>
        </p:txBody>
      </p:sp>
      <p:sp>
        <p:nvSpPr>
          <p:cNvPr id="4" name="TextBox 3"/>
          <p:cNvSpPr txBox="1"/>
          <p:nvPr/>
        </p:nvSpPr>
        <p:spPr>
          <a:xfrm>
            <a:off x="685800" y="1981200"/>
            <a:ext cx="8062848" cy="2308324"/>
          </a:xfrm>
          <a:prstGeom prst="rect">
            <a:avLst/>
          </a:prstGeom>
          <a:noFill/>
        </p:spPr>
        <p:txBody>
          <a:bodyPr wrap="none" rtlCol="0">
            <a:spAutoFit/>
          </a:bodyPr>
          <a:lstStyle/>
          <a:p>
            <a:r>
              <a:rPr lang="en-US" dirty="0" smtClean="0"/>
              <a:t>Combining 1</a:t>
            </a:r>
            <a:r>
              <a:rPr lang="en-US" baseline="30000" dirty="0" smtClean="0"/>
              <a:t>st</a:t>
            </a:r>
            <a:r>
              <a:rPr lang="en-US" dirty="0" smtClean="0"/>
              <a:t> and 2</a:t>
            </a:r>
            <a:r>
              <a:rPr lang="en-US" baseline="30000" dirty="0" smtClean="0"/>
              <a:t>nd</a:t>
            </a:r>
            <a:r>
              <a:rPr lang="en-US" dirty="0" smtClean="0"/>
              <a:t> Law of TD: </a:t>
            </a:r>
            <a:r>
              <a:rPr lang="en-US" i="1" dirty="0" err="1" smtClean="0"/>
              <a:t>dG</a:t>
            </a:r>
            <a:r>
              <a:rPr lang="en-US" i="1" dirty="0" smtClean="0"/>
              <a:t> = </a:t>
            </a:r>
            <a:r>
              <a:rPr lang="en-US" i="1" dirty="0" err="1" smtClean="0"/>
              <a:t>VdP-SdT</a:t>
            </a:r>
            <a:endParaRPr lang="en-US" i="1" dirty="0" smtClean="0"/>
          </a:p>
          <a:p>
            <a:r>
              <a:rPr lang="en-US" dirty="0" smtClean="0"/>
              <a:t>At constant T, </a:t>
            </a:r>
            <a:r>
              <a:rPr lang="en-US" i="1" dirty="0" err="1" smtClean="0"/>
              <a:t>dT</a:t>
            </a:r>
            <a:r>
              <a:rPr lang="en-US" i="1" dirty="0" smtClean="0"/>
              <a:t>=0; Therefore, </a:t>
            </a:r>
            <a:r>
              <a:rPr lang="en-US" i="1" dirty="0" err="1" smtClean="0"/>
              <a:t>dG</a:t>
            </a:r>
            <a:r>
              <a:rPr lang="en-US" i="1" dirty="0" smtClean="0"/>
              <a:t>=</a:t>
            </a:r>
            <a:r>
              <a:rPr lang="en-US" i="1" dirty="0" err="1" smtClean="0"/>
              <a:t>VdP</a:t>
            </a:r>
            <a:endParaRPr lang="en-US" i="1" dirty="0" smtClean="0"/>
          </a:p>
          <a:p>
            <a:r>
              <a:rPr lang="en-US" dirty="0" smtClean="0"/>
              <a:t>For 1 mole of ideal gas, </a:t>
            </a:r>
            <a:r>
              <a:rPr lang="en-US" i="1" dirty="0" smtClean="0"/>
              <a:t>PV = RT</a:t>
            </a:r>
          </a:p>
          <a:p>
            <a:r>
              <a:rPr lang="en-US" dirty="0" smtClean="0"/>
              <a:t>Therefore, </a:t>
            </a:r>
            <a:r>
              <a:rPr lang="en-US" i="1" dirty="0" err="1" smtClean="0"/>
              <a:t>dG</a:t>
            </a:r>
            <a:r>
              <a:rPr lang="en-US" i="1" dirty="0" smtClean="0"/>
              <a:t> = (RT/P)</a:t>
            </a:r>
            <a:r>
              <a:rPr lang="en-US" i="1" dirty="0" err="1" smtClean="0"/>
              <a:t>dP</a:t>
            </a:r>
            <a:r>
              <a:rPr lang="en-US" i="1" dirty="0" smtClean="0"/>
              <a:t> = RT d(</a:t>
            </a:r>
            <a:r>
              <a:rPr lang="en-US" i="1" dirty="0" err="1" smtClean="0"/>
              <a:t>lnP</a:t>
            </a:r>
            <a:r>
              <a:rPr lang="en-US" i="1" dirty="0" smtClean="0"/>
              <a:t>)</a:t>
            </a:r>
          </a:p>
          <a:p>
            <a:r>
              <a:rPr lang="en-US" dirty="0" smtClean="0"/>
              <a:t>If gas is not ideal, </a:t>
            </a:r>
            <a:r>
              <a:rPr lang="en-US" i="1" dirty="0" smtClean="0"/>
              <a:t>P</a:t>
            </a:r>
            <a:r>
              <a:rPr lang="en-US" dirty="0" smtClean="0"/>
              <a:t> is replaced by</a:t>
            </a:r>
            <a:r>
              <a:rPr lang="en-US" i="1" dirty="0" smtClean="0"/>
              <a:t> f </a:t>
            </a:r>
            <a:r>
              <a:rPr lang="en-US" dirty="0" smtClean="0">
                <a:sym typeface="Symbol"/>
              </a:rPr>
              <a:t> </a:t>
            </a:r>
            <a:r>
              <a:rPr lang="en-US" i="1" dirty="0" err="1" smtClean="0">
                <a:sym typeface="Symbol"/>
              </a:rPr>
              <a:t>dG</a:t>
            </a:r>
            <a:r>
              <a:rPr lang="en-US" i="1" dirty="0" smtClean="0">
                <a:sym typeface="Symbol"/>
              </a:rPr>
              <a:t> = RT d(</a:t>
            </a:r>
            <a:r>
              <a:rPr lang="en-US" i="1" dirty="0" err="1" smtClean="0">
                <a:sym typeface="Symbol"/>
              </a:rPr>
              <a:t>lnf</a:t>
            </a:r>
            <a:r>
              <a:rPr lang="en-US" i="1" dirty="0" smtClean="0">
                <a:sym typeface="Symbol"/>
              </a:rPr>
              <a:t>)</a:t>
            </a:r>
          </a:p>
          <a:p>
            <a:r>
              <a:rPr lang="en-US" i="1" dirty="0" smtClean="0">
                <a:sym typeface="Symbol"/>
              </a:rPr>
              <a:t>For ideal gas, </a:t>
            </a:r>
            <a:r>
              <a:rPr lang="en-US" dirty="0" smtClean="0">
                <a:sym typeface="Symbol"/>
              </a:rPr>
              <a:t>f=P</a:t>
            </a:r>
          </a:p>
          <a:p>
            <a:r>
              <a:rPr lang="en-US" dirty="0" smtClean="0">
                <a:sym typeface="Symbol"/>
              </a:rPr>
              <a:t>For non-ideal gas, as </a:t>
            </a:r>
            <a:r>
              <a:rPr lang="en-US" i="1" dirty="0" smtClean="0">
                <a:sym typeface="Symbol"/>
              </a:rPr>
              <a:t>P</a:t>
            </a:r>
            <a:r>
              <a:rPr lang="en-US" dirty="0" smtClean="0">
                <a:sym typeface="Symbol"/>
              </a:rPr>
              <a:t> </a:t>
            </a:r>
            <a:r>
              <a:rPr lang="en-US" dirty="0" smtClean="0">
                <a:sym typeface="Wingdings" pitchFamily="2" charset="2"/>
              </a:rPr>
              <a:t></a:t>
            </a:r>
            <a:r>
              <a:rPr lang="en-US" dirty="0" smtClean="0">
                <a:sym typeface="Symbol"/>
              </a:rPr>
              <a:t> 0, </a:t>
            </a:r>
            <a:r>
              <a:rPr lang="en-US" i="1" dirty="0" smtClean="0">
                <a:sym typeface="Symbol"/>
              </a:rPr>
              <a:t>f </a:t>
            </a:r>
            <a:r>
              <a:rPr lang="en-US" dirty="0" smtClean="0">
                <a:sym typeface="Wingdings" pitchFamily="2" charset="2"/>
              </a:rPr>
              <a:t></a:t>
            </a:r>
            <a:r>
              <a:rPr lang="en-US" i="1" dirty="0" smtClean="0">
                <a:sym typeface="Wingdings" pitchFamily="2" charset="2"/>
              </a:rPr>
              <a:t> P; </a:t>
            </a:r>
            <a:r>
              <a:rPr lang="en-US" dirty="0" smtClean="0">
                <a:sym typeface="Wingdings" pitchFamily="2" charset="2"/>
              </a:rPr>
              <a:t>Thus, for non-ideal gas,</a:t>
            </a:r>
            <a:r>
              <a:rPr lang="en-US" i="1" dirty="0" smtClean="0">
                <a:sym typeface="Wingdings" pitchFamily="2" charset="2"/>
              </a:rPr>
              <a:t> f=P </a:t>
            </a:r>
            <a:r>
              <a:rPr lang="en-US" dirty="0" smtClean="0">
                <a:sym typeface="Wingdings" pitchFamily="2" charset="2"/>
              </a:rPr>
              <a:t>only at low pressures</a:t>
            </a:r>
            <a:endParaRPr lang="en-US" dirty="0" smtClean="0">
              <a:sym typeface="Symbol"/>
            </a:endParaRPr>
          </a:p>
          <a:p>
            <a:r>
              <a:rPr lang="en-US" i="1" dirty="0" smtClean="0">
                <a:sym typeface="Symbol"/>
              </a:rPr>
              <a:t> </a:t>
            </a:r>
            <a:endParaRPr lang="en-US" i="1" dirty="0"/>
          </a:p>
        </p:txBody>
      </p:sp>
      <p:sp>
        <p:nvSpPr>
          <p:cNvPr id="5" name="TextBox 4"/>
          <p:cNvSpPr txBox="1"/>
          <p:nvPr/>
        </p:nvSpPr>
        <p:spPr>
          <a:xfrm>
            <a:off x="381001" y="4038600"/>
            <a:ext cx="8382000" cy="1938992"/>
          </a:xfrm>
          <a:prstGeom prst="rect">
            <a:avLst/>
          </a:prstGeom>
          <a:noFill/>
        </p:spPr>
        <p:txBody>
          <a:bodyPr wrap="square" rtlCol="0">
            <a:spAutoFit/>
          </a:bodyPr>
          <a:lstStyle/>
          <a:p>
            <a:r>
              <a:rPr lang="en-US" i="1" dirty="0" smtClean="0"/>
              <a:t>Activity (a) : It is defined as the ratio of fugacity the substance in its actual state (f) to its fugacity in its standard state (</a:t>
            </a:r>
            <a:r>
              <a:rPr lang="en-US" i="1" dirty="0" err="1" smtClean="0"/>
              <a:t>f</a:t>
            </a:r>
            <a:r>
              <a:rPr lang="en-US" i="1" baseline="30000" dirty="0" err="1" smtClean="0"/>
              <a:t>o</a:t>
            </a:r>
            <a:r>
              <a:rPr lang="en-US" i="1" dirty="0" smtClean="0"/>
              <a:t>). </a:t>
            </a:r>
          </a:p>
          <a:p>
            <a:r>
              <a:rPr lang="en-US" dirty="0" smtClean="0"/>
              <a:t>	</a:t>
            </a:r>
            <a:r>
              <a:rPr lang="en-US" i="1" dirty="0" smtClean="0"/>
              <a:t>a = f/</a:t>
            </a:r>
            <a:r>
              <a:rPr lang="en-US" i="1" dirty="0" err="1" smtClean="0"/>
              <a:t>f</a:t>
            </a:r>
            <a:r>
              <a:rPr lang="en-US" i="1" baseline="30000" dirty="0" err="1" smtClean="0"/>
              <a:t>o</a:t>
            </a:r>
            <a:r>
              <a:rPr lang="en-US" i="1" baseline="30000" dirty="0" smtClean="0"/>
              <a:t> </a:t>
            </a:r>
            <a:r>
              <a:rPr lang="en-US" i="1" dirty="0" smtClean="0"/>
              <a:t>  or, f=</a:t>
            </a:r>
            <a:r>
              <a:rPr lang="en-US" i="1" dirty="0" err="1" smtClean="0"/>
              <a:t>f</a:t>
            </a:r>
            <a:r>
              <a:rPr lang="en-US" i="1" baseline="30000" dirty="0" err="1" smtClean="0"/>
              <a:t>o</a:t>
            </a:r>
            <a:r>
              <a:rPr lang="en-US" i="1" dirty="0" err="1" smtClean="0"/>
              <a:t>a</a:t>
            </a:r>
            <a:endParaRPr lang="en-US" i="1" dirty="0" smtClean="0"/>
          </a:p>
          <a:p>
            <a:r>
              <a:rPr lang="en-US" i="1" dirty="0" err="1" smtClean="0"/>
              <a:t>dG</a:t>
            </a:r>
            <a:r>
              <a:rPr lang="en-US" i="1" dirty="0" smtClean="0"/>
              <a:t> = </a:t>
            </a:r>
            <a:r>
              <a:rPr lang="en-US" i="1" dirty="0" err="1" smtClean="0"/>
              <a:t>RTd</a:t>
            </a:r>
            <a:r>
              <a:rPr lang="en-US" i="1" dirty="0" smtClean="0"/>
              <a:t>(</a:t>
            </a:r>
            <a:r>
              <a:rPr lang="en-US" i="1" dirty="0" err="1" smtClean="0"/>
              <a:t>lnf</a:t>
            </a:r>
            <a:r>
              <a:rPr lang="en-US" i="1" dirty="0" smtClean="0"/>
              <a:t>) = </a:t>
            </a:r>
            <a:r>
              <a:rPr lang="en-US" i="1" dirty="0" err="1" smtClean="0"/>
              <a:t>dG</a:t>
            </a:r>
            <a:r>
              <a:rPr lang="en-US" i="1" dirty="0" smtClean="0"/>
              <a:t> = RT d(</a:t>
            </a:r>
            <a:r>
              <a:rPr lang="en-US" i="1" dirty="0" err="1" smtClean="0"/>
              <a:t>ln</a:t>
            </a:r>
            <a:r>
              <a:rPr lang="en-US" i="1" dirty="0" smtClean="0"/>
              <a:t>(</a:t>
            </a:r>
            <a:r>
              <a:rPr lang="en-US" i="1" dirty="0" err="1" smtClean="0"/>
              <a:t>f</a:t>
            </a:r>
            <a:r>
              <a:rPr lang="en-US" i="1" baseline="30000" dirty="0" err="1" smtClean="0"/>
              <a:t>o</a:t>
            </a:r>
            <a:r>
              <a:rPr lang="en-US" i="1" dirty="0" err="1" smtClean="0"/>
              <a:t>a</a:t>
            </a:r>
            <a:r>
              <a:rPr lang="en-US" i="1" dirty="0" smtClean="0"/>
              <a:t>)) = RT (d(</a:t>
            </a:r>
            <a:r>
              <a:rPr lang="en-US" i="1" dirty="0" err="1" smtClean="0"/>
              <a:t>lnf</a:t>
            </a:r>
            <a:r>
              <a:rPr lang="en-US" i="1" baseline="30000" dirty="0" err="1" smtClean="0"/>
              <a:t>o</a:t>
            </a:r>
            <a:r>
              <a:rPr lang="en-US" i="1" dirty="0" smtClean="0"/>
              <a:t>)+ d(</a:t>
            </a:r>
            <a:r>
              <a:rPr lang="en-US" i="1" dirty="0" err="1" smtClean="0"/>
              <a:t>lna</a:t>
            </a:r>
            <a:r>
              <a:rPr lang="en-US" i="1" dirty="0" smtClean="0"/>
              <a:t>)) = RT d(</a:t>
            </a:r>
            <a:r>
              <a:rPr lang="en-US" i="1" dirty="0" err="1" smtClean="0"/>
              <a:t>lna</a:t>
            </a:r>
            <a:r>
              <a:rPr lang="en-US" i="1" dirty="0" smtClean="0"/>
              <a:t>) ; Since </a:t>
            </a:r>
            <a:r>
              <a:rPr lang="en-US" i="1" dirty="0" err="1" smtClean="0"/>
              <a:t>f</a:t>
            </a:r>
            <a:r>
              <a:rPr lang="en-US" i="1" baseline="30000" dirty="0" err="1" smtClean="0"/>
              <a:t>o</a:t>
            </a:r>
            <a:r>
              <a:rPr lang="en-US" i="1" dirty="0" smtClean="0"/>
              <a:t> is constant.</a:t>
            </a:r>
          </a:p>
          <a:p>
            <a:r>
              <a:rPr lang="en-US" i="1" dirty="0" smtClean="0"/>
              <a:t>On integrating, </a:t>
            </a:r>
          </a:p>
          <a:p>
            <a:endParaRPr lang="en-US" i="1" dirty="0" smtClean="0"/>
          </a:p>
          <a:p>
            <a:endParaRPr lang="en-US" baseline="30000" dirty="0"/>
          </a:p>
        </p:txBody>
      </p:sp>
      <p:graphicFrame>
        <p:nvGraphicFramePr>
          <p:cNvPr id="6" name="Object 5"/>
          <p:cNvGraphicFramePr>
            <a:graphicFrameLocks noChangeAspect="1"/>
          </p:cNvGraphicFramePr>
          <p:nvPr/>
        </p:nvGraphicFramePr>
        <p:xfrm>
          <a:off x="2133600" y="5257800"/>
          <a:ext cx="2705100" cy="965200"/>
        </p:xfrm>
        <a:graphic>
          <a:graphicData uri="http://schemas.openxmlformats.org/presentationml/2006/ole">
            <p:oleObj spid="_x0000_s57346" name="Equation" r:id="rId3" imgW="2705040" imgH="965160" progId="Equation.3">
              <p:embed/>
            </p:oleObj>
          </a:graphicData>
        </a:graphic>
      </p:graphicFrame>
      <p:sp>
        <p:nvSpPr>
          <p:cNvPr id="7" name="TextBox 6"/>
          <p:cNvSpPr txBox="1"/>
          <p:nvPr/>
        </p:nvSpPr>
        <p:spPr>
          <a:xfrm>
            <a:off x="4419600" y="5943600"/>
            <a:ext cx="1465529" cy="369332"/>
          </a:xfrm>
          <a:prstGeom prst="rect">
            <a:avLst/>
          </a:prstGeom>
          <a:noFill/>
        </p:spPr>
        <p:txBody>
          <a:bodyPr wrap="none" rtlCol="0">
            <a:spAutoFit/>
          </a:bodyPr>
          <a:lstStyle/>
          <a:p>
            <a:r>
              <a:rPr lang="en-US" dirty="0" smtClean="0"/>
              <a:t>Generalizing: </a:t>
            </a:r>
            <a:endParaRPr lang="en-US" dirty="0"/>
          </a:p>
        </p:txBody>
      </p:sp>
      <p:cxnSp>
        <p:nvCxnSpPr>
          <p:cNvPr id="9" name="Straight Arrow Connector 8"/>
          <p:cNvCxnSpPr/>
          <p:nvPr/>
        </p:nvCxnSpPr>
        <p:spPr>
          <a:xfrm>
            <a:off x="3886200" y="60960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791200" y="6150934"/>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3" name="Object 12"/>
          <p:cNvGraphicFramePr>
            <a:graphicFrameLocks noChangeAspect="1"/>
          </p:cNvGraphicFramePr>
          <p:nvPr/>
        </p:nvGraphicFramePr>
        <p:xfrm>
          <a:off x="6553200" y="5791200"/>
          <a:ext cx="1910080" cy="406400"/>
        </p:xfrm>
        <a:graphic>
          <a:graphicData uri="http://schemas.openxmlformats.org/presentationml/2006/ole">
            <p:oleObj spid="_x0000_s57347" name="Equation" r:id="rId4" imgW="1193760" imgH="253800" progId="Equation.3">
              <p:embed/>
            </p:oleObj>
          </a:graphicData>
        </a:graphic>
      </p:graphicFrame>
      <p:grpSp>
        <p:nvGrpSpPr>
          <p:cNvPr id="17" name="Group 16"/>
          <p:cNvGrpSpPr/>
          <p:nvPr/>
        </p:nvGrpSpPr>
        <p:grpSpPr>
          <a:xfrm>
            <a:off x="4495800" y="6248400"/>
            <a:ext cx="4141903" cy="523220"/>
            <a:chOff x="4495800" y="6248400"/>
            <a:chExt cx="4141903" cy="523220"/>
          </a:xfrm>
        </p:grpSpPr>
        <p:sp>
          <p:nvSpPr>
            <p:cNvPr id="14" name="TextBox 13"/>
            <p:cNvSpPr txBox="1"/>
            <p:nvPr/>
          </p:nvSpPr>
          <p:spPr>
            <a:xfrm>
              <a:off x="4495800" y="6248400"/>
              <a:ext cx="4141903" cy="523220"/>
            </a:xfrm>
            <a:prstGeom prst="rect">
              <a:avLst/>
            </a:prstGeom>
            <a:noFill/>
          </p:spPr>
          <p:txBody>
            <a:bodyPr wrap="none" rtlCol="0">
              <a:spAutoFit/>
            </a:bodyPr>
            <a:lstStyle/>
            <a:p>
              <a:r>
                <a:rPr lang="en-US" sz="1400" dirty="0" smtClean="0"/>
                <a:t>Where, </a:t>
              </a:r>
              <a:r>
                <a:rPr lang="en-US" sz="1400" dirty="0" err="1" smtClean="0"/>
                <a:t>G</a:t>
              </a:r>
              <a:r>
                <a:rPr lang="en-US" sz="1400" baseline="-25000" dirty="0" err="1" smtClean="0"/>
                <a:t>i</a:t>
              </a:r>
              <a:r>
                <a:rPr lang="en-US" sz="1400" baseline="-25000" dirty="0" smtClean="0"/>
                <a:t> </a:t>
              </a:r>
              <a:r>
                <a:rPr lang="en-US" sz="1400" dirty="0" smtClean="0"/>
                <a:t>= Partial free energy of </a:t>
              </a:r>
              <a:r>
                <a:rPr lang="en-US" sz="1400" dirty="0" err="1" smtClean="0"/>
                <a:t>i</a:t>
              </a:r>
              <a:r>
                <a:rPr lang="en-US" sz="1400" baseline="30000" dirty="0" err="1" smtClean="0"/>
                <a:t>th</a:t>
              </a:r>
              <a:r>
                <a:rPr lang="en-US" sz="1400" dirty="0" smtClean="0"/>
                <a:t> species and</a:t>
              </a:r>
            </a:p>
            <a:p>
              <a:r>
                <a:rPr lang="en-US" sz="1400" dirty="0" err="1" smtClean="0"/>
                <a:t>G</a:t>
              </a:r>
              <a:r>
                <a:rPr lang="en-US" sz="1400" baseline="-25000" dirty="0" err="1" smtClean="0"/>
                <a:t>i</a:t>
              </a:r>
              <a:r>
                <a:rPr lang="en-US" sz="1400" baseline="30000" dirty="0" err="1" smtClean="0"/>
                <a:t>o</a:t>
              </a:r>
              <a:r>
                <a:rPr lang="en-US" sz="1400" dirty="0" smtClean="0"/>
                <a:t> = Partial free energy of </a:t>
              </a:r>
              <a:r>
                <a:rPr lang="en-US" sz="1400" dirty="0" err="1" smtClean="0"/>
                <a:t>i</a:t>
              </a:r>
              <a:r>
                <a:rPr lang="en-US" sz="1400" baseline="30000" dirty="0" err="1" smtClean="0"/>
                <a:t>th</a:t>
              </a:r>
              <a:r>
                <a:rPr lang="en-US" sz="1400" dirty="0" smtClean="0"/>
                <a:t> species in standard state</a:t>
              </a:r>
              <a:endParaRPr lang="en-US" sz="1400" dirty="0"/>
            </a:p>
          </p:txBody>
        </p:sp>
        <p:cxnSp>
          <p:nvCxnSpPr>
            <p:cNvPr id="16" name="Straight Connector 15"/>
            <p:cNvCxnSpPr/>
            <p:nvPr/>
          </p:nvCxnSpPr>
          <p:spPr>
            <a:xfrm>
              <a:off x="5137299" y="63246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228600"/>
            <a:ext cx="4058996" cy="369332"/>
          </a:xfrm>
          <a:prstGeom prst="rect">
            <a:avLst/>
          </a:prstGeom>
          <a:noFill/>
        </p:spPr>
        <p:txBody>
          <a:bodyPr wrap="none" rtlCol="0">
            <a:spAutoFit/>
          </a:bodyPr>
          <a:lstStyle/>
          <a:p>
            <a:r>
              <a:rPr lang="en-US" b="1" dirty="0" smtClean="0"/>
              <a:t>Standard State and Equilibrium Constant</a:t>
            </a:r>
            <a:endParaRPr lang="en-US" b="1" dirty="0"/>
          </a:p>
        </p:txBody>
      </p:sp>
      <p:sp>
        <p:nvSpPr>
          <p:cNvPr id="3" name="TextBox 2"/>
          <p:cNvSpPr txBox="1"/>
          <p:nvPr/>
        </p:nvSpPr>
        <p:spPr>
          <a:xfrm>
            <a:off x="304800" y="685800"/>
            <a:ext cx="8534401" cy="1754326"/>
          </a:xfrm>
          <a:prstGeom prst="rect">
            <a:avLst/>
          </a:prstGeom>
          <a:noFill/>
        </p:spPr>
        <p:txBody>
          <a:bodyPr wrap="square" rtlCol="0">
            <a:spAutoFit/>
          </a:bodyPr>
          <a:lstStyle/>
          <a:p>
            <a:r>
              <a:rPr lang="en-US" i="1" dirty="0" smtClean="0"/>
              <a:t>Standard State: It is the most stable state of the pure substance at 1 atm. pressure .</a:t>
            </a:r>
          </a:p>
          <a:p>
            <a:r>
              <a:rPr lang="en-US" dirty="0" smtClean="0"/>
              <a:t>Example: for Fe-C solid solution at 1700K, the standard state of iron is pure </a:t>
            </a:r>
            <a:r>
              <a:rPr lang="en-US" dirty="0" smtClean="0">
                <a:latin typeface="Symbol" pitchFamily="18" charset="2"/>
              </a:rPr>
              <a:t>d</a:t>
            </a:r>
            <a:r>
              <a:rPr lang="en-US" dirty="0" smtClean="0"/>
              <a:t>-Fe; whereas the same solid solution at 1400K, the standard state is </a:t>
            </a:r>
            <a:r>
              <a:rPr lang="en-US" dirty="0" smtClean="0">
                <a:latin typeface="Symbol" pitchFamily="18" charset="2"/>
              </a:rPr>
              <a:t>g</a:t>
            </a:r>
            <a:r>
              <a:rPr lang="en-US" dirty="0" smtClean="0"/>
              <a:t>-Fe.</a:t>
            </a:r>
          </a:p>
          <a:p>
            <a:pPr>
              <a:buFont typeface="Arial" pitchFamily="34" charset="0"/>
              <a:buChar char="•"/>
            </a:pPr>
            <a:r>
              <a:rPr lang="en-US" dirty="0" smtClean="0"/>
              <a:t> Activity of a solid or liquid in its standard state = 1</a:t>
            </a:r>
          </a:p>
          <a:p>
            <a:pPr>
              <a:buFont typeface="Arial" pitchFamily="34" charset="0"/>
              <a:buChar char="•"/>
            </a:pPr>
            <a:r>
              <a:rPr lang="en-US" dirty="0" smtClean="0"/>
              <a:t> For ideal gas, at standard state </a:t>
            </a:r>
            <a:r>
              <a:rPr lang="en-US" dirty="0" smtClean="0">
                <a:sym typeface="Wingdings" pitchFamily="2" charset="2"/>
              </a:rPr>
              <a:t> </a:t>
            </a:r>
            <a:r>
              <a:rPr lang="en-US" dirty="0" smtClean="0"/>
              <a:t>a=P=1</a:t>
            </a:r>
          </a:p>
          <a:p>
            <a:pPr>
              <a:buFont typeface="Arial" pitchFamily="34" charset="0"/>
              <a:buChar char="•"/>
            </a:pPr>
            <a:r>
              <a:rPr lang="en-US" dirty="0" smtClean="0"/>
              <a:t> For non-ideal gas, at standard state </a:t>
            </a:r>
            <a:r>
              <a:rPr lang="en-US" dirty="0" smtClean="0">
                <a:sym typeface="Wingdings" pitchFamily="2" charset="2"/>
              </a:rPr>
              <a:t> </a:t>
            </a:r>
            <a:r>
              <a:rPr lang="en-US" dirty="0" smtClean="0"/>
              <a:t>a=f=1</a:t>
            </a:r>
            <a:endParaRPr lang="en-US" dirty="0"/>
          </a:p>
        </p:txBody>
      </p:sp>
      <p:sp>
        <p:nvSpPr>
          <p:cNvPr id="4" name="TextBox 3"/>
          <p:cNvSpPr txBox="1"/>
          <p:nvPr/>
        </p:nvSpPr>
        <p:spPr>
          <a:xfrm>
            <a:off x="369141" y="2438400"/>
            <a:ext cx="7814190" cy="923330"/>
          </a:xfrm>
          <a:prstGeom prst="rect">
            <a:avLst/>
          </a:prstGeom>
          <a:noFill/>
        </p:spPr>
        <p:txBody>
          <a:bodyPr wrap="none" rtlCol="0">
            <a:spAutoFit/>
          </a:bodyPr>
          <a:lstStyle/>
          <a:p>
            <a:r>
              <a:rPr lang="en-US" dirty="0" smtClean="0"/>
              <a:t>Equilibrium Constant: For general reaction at </a:t>
            </a:r>
            <a:r>
              <a:rPr lang="en-US" b="1" i="1" u="sng" dirty="0" smtClean="0"/>
              <a:t>constant temperature and pressure</a:t>
            </a:r>
            <a:r>
              <a:rPr lang="en-US" dirty="0" smtClean="0"/>
              <a:t>:</a:t>
            </a:r>
          </a:p>
          <a:p>
            <a:r>
              <a:rPr lang="en-US" dirty="0" smtClean="0"/>
              <a:t>	</a:t>
            </a:r>
            <a:r>
              <a:rPr lang="en-US" dirty="0" err="1" smtClean="0"/>
              <a:t>bB+cC</a:t>
            </a:r>
            <a:r>
              <a:rPr lang="en-US" dirty="0" smtClean="0"/>
              <a:t>+…..=</a:t>
            </a:r>
            <a:r>
              <a:rPr lang="en-US" dirty="0" err="1" smtClean="0"/>
              <a:t>dD+eE</a:t>
            </a:r>
            <a:r>
              <a:rPr lang="en-US" dirty="0" smtClean="0"/>
              <a:t>+….</a:t>
            </a:r>
          </a:p>
          <a:p>
            <a:endParaRPr lang="en-US" dirty="0" smtClean="0"/>
          </a:p>
        </p:txBody>
      </p:sp>
      <p:graphicFrame>
        <p:nvGraphicFramePr>
          <p:cNvPr id="5" name="Object 4"/>
          <p:cNvGraphicFramePr>
            <a:graphicFrameLocks noChangeAspect="1"/>
          </p:cNvGraphicFramePr>
          <p:nvPr/>
        </p:nvGraphicFramePr>
        <p:xfrm>
          <a:off x="457199" y="3276600"/>
          <a:ext cx="8506691" cy="304800"/>
        </p:xfrm>
        <a:graphic>
          <a:graphicData uri="http://schemas.openxmlformats.org/presentationml/2006/ole">
            <p:oleObj spid="_x0000_s58370" name="Equation" r:id="rId3" imgW="7797600" imgH="279360" progId="Equation.3">
              <p:embed/>
            </p:oleObj>
          </a:graphicData>
        </a:graphic>
      </p:graphicFrame>
      <p:sp>
        <p:nvSpPr>
          <p:cNvPr id="6" name="TextBox 5"/>
          <p:cNvSpPr txBox="1"/>
          <p:nvPr/>
        </p:nvSpPr>
        <p:spPr>
          <a:xfrm>
            <a:off x="381000" y="3657600"/>
            <a:ext cx="3435941" cy="369332"/>
          </a:xfrm>
          <a:prstGeom prst="rect">
            <a:avLst/>
          </a:prstGeom>
          <a:noFill/>
        </p:spPr>
        <p:txBody>
          <a:bodyPr wrap="none" rtlCol="0">
            <a:spAutoFit/>
          </a:bodyPr>
          <a:lstStyle/>
          <a:p>
            <a:r>
              <a:rPr lang="en-US" dirty="0" smtClean="0"/>
              <a:t>At T, standard free energy change: </a:t>
            </a:r>
            <a:endParaRPr lang="en-US" dirty="0"/>
          </a:p>
        </p:txBody>
      </p:sp>
      <p:graphicFrame>
        <p:nvGraphicFramePr>
          <p:cNvPr id="7" name="Object 6"/>
          <p:cNvGraphicFramePr>
            <a:graphicFrameLocks noChangeAspect="1"/>
          </p:cNvGraphicFramePr>
          <p:nvPr/>
        </p:nvGraphicFramePr>
        <p:xfrm>
          <a:off x="3886200" y="3733800"/>
          <a:ext cx="3048000" cy="254000"/>
        </p:xfrm>
        <a:graphic>
          <a:graphicData uri="http://schemas.openxmlformats.org/presentationml/2006/ole">
            <p:oleObj spid="_x0000_s58371" name="Equation" r:id="rId4" imgW="3047760" imgH="253800" progId="Equation.3">
              <p:embed/>
            </p:oleObj>
          </a:graphicData>
        </a:graphic>
      </p:graphicFrame>
      <p:sp>
        <p:nvSpPr>
          <p:cNvPr id="8" name="TextBox 7"/>
          <p:cNvSpPr txBox="1"/>
          <p:nvPr/>
        </p:nvSpPr>
        <p:spPr>
          <a:xfrm>
            <a:off x="533400" y="42672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58372" name="Object 4"/>
          <p:cNvGraphicFramePr>
            <a:graphicFrameLocks noChangeAspect="1"/>
          </p:cNvGraphicFramePr>
          <p:nvPr/>
        </p:nvGraphicFramePr>
        <p:xfrm>
          <a:off x="1676400" y="4267200"/>
          <a:ext cx="5264150" cy="554038"/>
        </p:xfrm>
        <a:graphic>
          <a:graphicData uri="http://schemas.openxmlformats.org/presentationml/2006/ole">
            <p:oleObj spid="_x0000_s58372" name="Equation" r:id="rId5" imgW="4825800" imgH="507960" progId="Equation.3">
              <p:embed/>
            </p:oleObj>
          </a:graphicData>
        </a:graphic>
      </p:graphicFrame>
      <p:sp>
        <p:nvSpPr>
          <p:cNvPr id="10" name="TextBox 9"/>
          <p:cNvSpPr txBox="1"/>
          <p:nvPr/>
        </p:nvSpPr>
        <p:spPr>
          <a:xfrm>
            <a:off x="685800" y="4876800"/>
            <a:ext cx="930255" cy="369332"/>
          </a:xfrm>
          <a:prstGeom prst="rect">
            <a:avLst/>
          </a:prstGeom>
          <a:noFill/>
        </p:spPr>
        <p:txBody>
          <a:bodyPr wrap="none" rtlCol="0">
            <a:spAutoFit/>
          </a:bodyPr>
          <a:lstStyle/>
          <a:p>
            <a:r>
              <a:rPr lang="en-US" dirty="0" smtClean="0"/>
              <a:t>Where, </a:t>
            </a:r>
            <a:endParaRPr lang="en-US" dirty="0"/>
          </a:p>
        </p:txBody>
      </p:sp>
      <p:graphicFrame>
        <p:nvGraphicFramePr>
          <p:cNvPr id="11" name="Object 10"/>
          <p:cNvGraphicFramePr>
            <a:graphicFrameLocks noChangeAspect="1"/>
          </p:cNvGraphicFramePr>
          <p:nvPr/>
        </p:nvGraphicFramePr>
        <p:xfrm>
          <a:off x="1676400" y="4800600"/>
          <a:ext cx="2298700" cy="508000"/>
        </p:xfrm>
        <a:graphic>
          <a:graphicData uri="http://schemas.openxmlformats.org/presentationml/2006/ole">
            <p:oleObj spid="_x0000_s58373" name="Equation" r:id="rId6" imgW="2298600" imgH="507960" progId="Equation.3">
              <p:embed/>
            </p:oleObj>
          </a:graphicData>
        </a:graphic>
      </p:graphicFrame>
      <p:sp>
        <p:nvSpPr>
          <p:cNvPr id="12" name="TextBox 11"/>
          <p:cNvSpPr txBox="1"/>
          <p:nvPr/>
        </p:nvSpPr>
        <p:spPr>
          <a:xfrm>
            <a:off x="457200" y="5410200"/>
            <a:ext cx="6122253" cy="369332"/>
          </a:xfrm>
          <a:prstGeom prst="rect">
            <a:avLst/>
          </a:prstGeom>
          <a:noFill/>
        </p:spPr>
        <p:txBody>
          <a:bodyPr wrap="none" rtlCol="0">
            <a:spAutoFit/>
          </a:bodyPr>
          <a:lstStyle/>
          <a:p>
            <a:r>
              <a:rPr lang="en-US" dirty="0" smtClean="0"/>
              <a:t>Since at constant T and P, at equilibrium,</a:t>
            </a:r>
            <a:r>
              <a:rPr lang="en-US" i="1" dirty="0" smtClean="0"/>
              <a:t> (</a:t>
            </a:r>
            <a:r>
              <a:rPr lang="en-US" i="1" dirty="0" smtClean="0">
                <a:latin typeface="Symbol" pitchFamily="18" charset="2"/>
              </a:rPr>
              <a:t>D</a:t>
            </a:r>
            <a:r>
              <a:rPr lang="en-US" i="1" dirty="0" smtClean="0"/>
              <a:t>G)</a:t>
            </a:r>
            <a:r>
              <a:rPr lang="en-US" i="1" baseline="-25000" dirty="0" smtClean="0"/>
              <a:t>T,P</a:t>
            </a:r>
            <a:r>
              <a:rPr lang="en-US" dirty="0" smtClean="0"/>
              <a:t> = 0; Therefore, </a:t>
            </a:r>
            <a:endParaRPr lang="en-US" dirty="0"/>
          </a:p>
        </p:txBody>
      </p:sp>
      <p:graphicFrame>
        <p:nvGraphicFramePr>
          <p:cNvPr id="13" name="Object 12"/>
          <p:cNvGraphicFramePr>
            <a:graphicFrameLocks noChangeAspect="1"/>
          </p:cNvGraphicFramePr>
          <p:nvPr/>
        </p:nvGraphicFramePr>
        <p:xfrm>
          <a:off x="6450013" y="5464175"/>
          <a:ext cx="2557462" cy="330200"/>
        </p:xfrm>
        <a:graphic>
          <a:graphicData uri="http://schemas.openxmlformats.org/presentationml/2006/ole">
            <p:oleObj spid="_x0000_s58374" name="Equation" r:id="rId7" imgW="1968480" imgH="253800" progId="Equation.3">
              <p:embed/>
            </p:oleObj>
          </a:graphicData>
        </a:graphic>
      </p:graphicFrame>
      <p:sp>
        <p:nvSpPr>
          <p:cNvPr id="14" name="TextBox 13"/>
          <p:cNvSpPr txBox="1"/>
          <p:nvPr/>
        </p:nvSpPr>
        <p:spPr>
          <a:xfrm>
            <a:off x="304800" y="5791200"/>
            <a:ext cx="7025834" cy="369332"/>
          </a:xfrm>
          <a:prstGeom prst="rect">
            <a:avLst/>
          </a:prstGeom>
          <a:noFill/>
        </p:spPr>
        <p:txBody>
          <a:bodyPr wrap="none" rtlCol="0">
            <a:spAutoFit/>
          </a:bodyPr>
          <a:lstStyle/>
          <a:p>
            <a:r>
              <a:rPr lang="en-US" dirty="0" smtClean="0"/>
              <a:t>Where, k=equilibrium constant=value of activity quotient at equilibrium</a:t>
            </a:r>
            <a:endParaRPr lang="en-US" dirty="0"/>
          </a:p>
        </p:txBody>
      </p:sp>
      <p:graphicFrame>
        <p:nvGraphicFramePr>
          <p:cNvPr id="15" name="Object 14"/>
          <p:cNvGraphicFramePr>
            <a:graphicFrameLocks noChangeAspect="1"/>
          </p:cNvGraphicFramePr>
          <p:nvPr/>
        </p:nvGraphicFramePr>
        <p:xfrm>
          <a:off x="304800" y="6172200"/>
          <a:ext cx="1663700" cy="533400"/>
        </p:xfrm>
        <a:graphic>
          <a:graphicData uri="http://schemas.openxmlformats.org/presentationml/2006/ole">
            <p:oleObj spid="_x0000_s58375" name="Equation" r:id="rId8" imgW="1663560" imgH="533160" progId="Equation.3">
              <p:embed/>
            </p:oleObj>
          </a:graphicData>
        </a:graphic>
      </p:graphicFrame>
      <p:sp>
        <p:nvSpPr>
          <p:cNvPr id="16" name="TextBox 15"/>
          <p:cNvSpPr txBox="1"/>
          <p:nvPr/>
        </p:nvSpPr>
        <p:spPr>
          <a:xfrm>
            <a:off x="1981200" y="6248400"/>
            <a:ext cx="7052252" cy="307777"/>
          </a:xfrm>
          <a:prstGeom prst="rect">
            <a:avLst/>
          </a:prstGeom>
          <a:noFill/>
        </p:spPr>
        <p:txBody>
          <a:bodyPr wrap="none" rtlCol="0">
            <a:spAutoFit/>
          </a:bodyPr>
          <a:lstStyle/>
          <a:p>
            <a:r>
              <a:rPr lang="en-US" sz="1400" i="1" dirty="0" smtClean="0"/>
              <a:t>Equilibrium constant can be calculated from activities of reactants and products at equilibrium</a:t>
            </a:r>
            <a:endParaRPr lang="en-US" sz="1400" i="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0"/>
            <a:ext cx="5873211" cy="369332"/>
          </a:xfrm>
          <a:prstGeom prst="rect">
            <a:avLst/>
          </a:prstGeom>
          <a:noFill/>
        </p:spPr>
        <p:txBody>
          <a:bodyPr wrap="none" rtlCol="0">
            <a:spAutoFit/>
          </a:bodyPr>
          <a:lstStyle/>
          <a:p>
            <a:r>
              <a:rPr lang="en-US" b="1" dirty="0" smtClean="0"/>
              <a:t>Importance of Equilibrium Constant and </a:t>
            </a:r>
            <a:r>
              <a:rPr lang="en-US" b="1" dirty="0" err="1" smtClean="0"/>
              <a:t>Lechatlier</a:t>
            </a:r>
            <a:r>
              <a:rPr lang="en-US" b="1" dirty="0" smtClean="0"/>
              <a:t> Principle</a:t>
            </a:r>
            <a:endParaRPr lang="en-US" b="1" dirty="0"/>
          </a:p>
        </p:txBody>
      </p:sp>
      <p:sp>
        <p:nvSpPr>
          <p:cNvPr id="4" name="TextBox 3"/>
          <p:cNvSpPr txBox="1"/>
          <p:nvPr/>
        </p:nvSpPr>
        <p:spPr>
          <a:xfrm>
            <a:off x="228600" y="762000"/>
            <a:ext cx="8686800" cy="1200329"/>
          </a:xfrm>
          <a:prstGeom prst="rect">
            <a:avLst/>
          </a:prstGeom>
          <a:noFill/>
        </p:spPr>
        <p:txBody>
          <a:bodyPr wrap="square" rtlCol="0">
            <a:spAutoFit/>
          </a:bodyPr>
          <a:lstStyle/>
          <a:p>
            <a:pPr>
              <a:buFont typeface="Arial" pitchFamily="34" charset="0"/>
              <a:buChar char="•"/>
            </a:pPr>
            <a:r>
              <a:rPr lang="en-US" dirty="0" smtClean="0"/>
              <a:t> If </a:t>
            </a:r>
            <a:r>
              <a:rPr lang="en-US" i="1" dirty="0" smtClean="0"/>
              <a:t>k </a:t>
            </a:r>
            <a:r>
              <a:rPr lang="en-US" dirty="0" smtClean="0"/>
              <a:t> is large (i.e. greater than 1), equilibrium lies well to the right since products predominate in the equilibrium mixture</a:t>
            </a:r>
          </a:p>
          <a:p>
            <a:pPr>
              <a:buFont typeface="Arial" pitchFamily="34" charset="0"/>
              <a:buChar char="•"/>
            </a:pPr>
            <a:r>
              <a:rPr lang="en-US" dirty="0" smtClean="0"/>
              <a:t> If </a:t>
            </a:r>
            <a:r>
              <a:rPr lang="en-US" i="1" dirty="0" smtClean="0"/>
              <a:t>k</a:t>
            </a:r>
            <a:r>
              <a:rPr lang="en-US" dirty="0" smtClean="0"/>
              <a:t> &lt;1 , equilibrium lies to the left since reactants predominate</a:t>
            </a:r>
          </a:p>
          <a:p>
            <a:pPr>
              <a:buFont typeface="Arial" pitchFamily="34" charset="0"/>
              <a:buChar char="•"/>
            </a:pPr>
            <a:r>
              <a:rPr lang="en-US" dirty="0" smtClean="0"/>
              <a:t> Therefore, a reaction is feasible, if </a:t>
            </a:r>
            <a:r>
              <a:rPr lang="en-US" dirty="0" smtClean="0">
                <a:latin typeface="Symbol" pitchFamily="18" charset="2"/>
              </a:rPr>
              <a:t>D</a:t>
            </a:r>
            <a:r>
              <a:rPr lang="en-US" dirty="0" smtClean="0"/>
              <a:t>G</a:t>
            </a:r>
            <a:r>
              <a:rPr lang="en-US" dirty="0" smtClean="0">
                <a:sym typeface="Symbol"/>
              </a:rPr>
              <a:t>0 or k≥1</a:t>
            </a:r>
            <a:endParaRPr lang="en-US" dirty="0" smtClean="0"/>
          </a:p>
        </p:txBody>
      </p:sp>
      <p:sp>
        <p:nvSpPr>
          <p:cNvPr id="5" name="TextBox 4"/>
          <p:cNvSpPr txBox="1"/>
          <p:nvPr/>
        </p:nvSpPr>
        <p:spPr>
          <a:xfrm>
            <a:off x="304800" y="2057400"/>
            <a:ext cx="8382000" cy="2585323"/>
          </a:xfrm>
          <a:prstGeom prst="rect">
            <a:avLst/>
          </a:prstGeom>
          <a:noFill/>
        </p:spPr>
        <p:txBody>
          <a:bodyPr wrap="square" rtlCol="0">
            <a:spAutoFit/>
          </a:bodyPr>
          <a:lstStyle/>
          <a:p>
            <a:r>
              <a:rPr lang="en-US" b="1" dirty="0" err="1" smtClean="0"/>
              <a:t>Lechatelier</a:t>
            </a:r>
            <a:r>
              <a:rPr lang="en-US" b="1" dirty="0" smtClean="0"/>
              <a:t> Principle: </a:t>
            </a:r>
            <a:r>
              <a:rPr lang="en-US" dirty="0" smtClean="0"/>
              <a:t>If a system in equilibrium is subjected to external constraint (i.e. increase of  T,P, V), the equilibrium of the system is shifted in such a way so as to counteract the external constraint.</a:t>
            </a:r>
          </a:p>
          <a:p>
            <a:endParaRPr lang="en-US" b="1" dirty="0" smtClean="0"/>
          </a:p>
          <a:p>
            <a:r>
              <a:rPr lang="en-US" b="1" dirty="0" smtClean="0"/>
              <a:t>Example: </a:t>
            </a:r>
            <a:r>
              <a:rPr lang="en-US" dirty="0" smtClean="0"/>
              <a:t>C + CO</a:t>
            </a:r>
            <a:r>
              <a:rPr lang="en-US" baseline="-25000" dirty="0" smtClean="0"/>
              <a:t>2</a:t>
            </a:r>
            <a:r>
              <a:rPr lang="en-US" dirty="0" smtClean="0"/>
              <a:t> </a:t>
            </a:r>
            <a:r>
              <a:rPr lang="en-US" dirty="0" smtClean="0">
                <a:sym typeface="Wingdings" pitchFamily="2" charset="2"/>
              </a:rPr>
              <a:t> 2CO, </a:t>
            </a:r>
            <a:r>
              <a:rPr lang="en-US" dirty="0" err="1" smtClean="0">
                <a:latin typeface="Symbol" pitchFamily="18" charset="2"/>
                <a:sym typeface="Wingdings" pitchFamily="2" charset="2"/>
              </a:rPr>
              <a:t>D</a:t>
            </a:r>
            <a:r>
              <a:rPr lang="en-US" dirty="0" err="1" smtClean="0">
                <a:sym typeface="Wingdings" pitchFamily="2" charset="2"/>
              </a:rPr>
              <a:t>H</a:t>
            </a:r>
            <a:r>
              <a:rPr lang="en-US" baseline="30000" dirty="0" err="1" smtClean="0">
                <a:sym typeface="Wingdings" pitchFamily="2" charset="2"/>
              </a:rPr>
              <a:t>o</a:t>
            </a:r>
            <a:r>
              <a:rPr lang="en-US" dirty="0" smtClean="0">
                <a:sym typeface="Wingdings" pitchFamily="2" charset="2"/>
              </a:rPr>
              <a:t> = +</a:t>
            </a:r>
            <a:r>
              <a:rPr lang="en-US" dirty="0" err="1" smtClean="0">
                <a:sym typeface="Wingdings" pitchFamily="2" charset="2"/>
              </a:rPr>
              <a:t>ve</a:t>
            </a:r>
            <a:r>
              <a:rPr lang="en-US" dirty="0" smtClean="0">
                <a:sym typeface="Wingdings" pitchFamily="2" charset="2"/>
              </a:rPr>
              <a:t>:   Observation: Volume of product is greater than reactant and it is endothermic</a:t>
            </a:r>
          </a:p>
          <a:p>
            <a:pPr>
              <a:buFont typeface="Arial" pitchFamily="34" charset="0"/>
              <a:buChar char="•"/>
            </a:pPr>
            <a:r>
              <a:rPr lang="en-US" b="1" dirty="0" smtClean="0">
                <a:sym typeface="Wingdings" pitchFamily="2" charset="2"/>
              </a:rPr>
              <a:t> </a:t>
            </a:r>
            <a:r>
              <a:rPr lang="en-US" dirty="0" smtClean="0">
                <a:sym typeface="Wingdings" pitchFamily="2" charset="2"/>
              </a:rPr>
              <a:t>Case 1: Increase in T will favor forward reaction due to its endothermic nature</a:t>
            </a:r>
          </a:p>
          <a:p>
            <a:pPr>
              <a:buFont typeface="Arial" pitchFamily="34" charset="0"/>
              <a:buChar char="•"/>
            </a:pPr>
            <a:r>
              <a:rPr lang="en-US" dirty="0" smtClean="0">
                <a:sym typeface="Wingdings" pitchFamily="2" charset="2"/>
              </a:rPr>
              <a:t> Case 2: Increase in pressure will reduce the rate of forward reaction</a:t>
            </a:r>
            <a:endParaRPr lang="en-US" dirty="0" smtClean="0"/>
          </a:p>
          <a:p>
            <a:endParaRPr lang="en-US" b="1" dirty="0"/>
          </a:p>
        </p:txBody>
      </p:sp>
      <p:sp>
        <p:nvSpPr>
          <p:cNvPr id="6" name="TextBox 5"/>
          <p:cNvSpPr txBox="1"/>
          <p:nvPr/>
        </p:nvSpPr>
        <p:spPr>
          <a:xfrm>
            <a:off x="304800" y="4419600"/>
            <a:ext cx="2027927" cy="369332"/>
          </a:xfrm>
          <a:prstGeom prst="rect">
            <a:avLst/>
          </a:prstGeom>
          <a:noFill/>
        </p:spPr>
        <p:txBody>
          <a:bodyPr wrap="none" rtlCol="0">
            <a:spAutoFit/>
          </a:bodyPr>
          <a:lstStyle/>
          <a:p>
            <a:r>
              <a:rPr lang="en-US" b="1" dirty="0" smtClean="0"/>
              <a:t>Gas-Solid Reaction:</a:t>
            </a:r>
            <a:endParaRPr lang="en-US" b="1" dirty="0"/>
          </a:p>
        </p:txBody>
      </p:sp>
      <p:sp>
        <p:nvSpPr>
          <p:cNvPr id="7" name="TextBox 6"/>
          <p:cNvSpPr txBox="1"/>
          <p:nvPr/>
        </p:nvSpPr>
        <p:spPr>
          <a:xfrm>
            <a:off x="2286000" y="4452876"/>
            <a:ext cx="3763979" cy="369332"/>
          </a:xfrm>
          <a:prstGeom prst="rect">
            <a:avLst/>
          </a:prstGeom>
          <a:noFill/>
        </p:spPr>
        <p:txBody>
          <a:bodyPr wrap="none" rtlCol="0">
            <a:spAutoFit/>
          </a:bodyPr>
          <a:lstStyle/>
          <a:p>
            <a:r>
              <a:rPr lang="en-US" dirty="0" smtClean="0"/>
              <a:t>MO(s) + CO(g) </a:t>
            </a:r>
            <a:r>
              <a:rPr lang="en-US" dirty="0" smtClean="0">
                <a:sym typeface="Symbol"/>
              </a:rPr>
              <a:t> M(s) + CO</a:t>
            </a:r>
            <a:r>
              <a:rPr lang="en-US" baseline="-25000" dirty="0" smtClean="0">
                <a:sym typeface="Symbol"/>
              </a:rPr>
              <a:t>2</a:t>
            </a:r>
            <a:r>
              <a:rPr lang="en-US" dirty="0" smtClean="0">
                <a:sym typeface="Symbol"/>
              </a:rPr>
              <a:t>(g) ….</a:t>
            </a:r>
            <a:r>
              <a:rPr lang="en-US" dirty="0" smtClean="0">
                <a:latin typeface="Symbol" pitchFamily="18" charset="2"/>
                <a:sym typeface="Symbol"/>
              </a:rPr>
              <a:t>D</a:t>
            </a:r>
            <a:r>
              <a:rPr lang="en-US" dirty="0" smtClean="0">
                <a:sym typeface="Symbol"/>
              </a:rPr>
              <a:t>G</a:t>
            </a:r>
            <a:r>
              <a:rPr lang="en-US" baseline="-25000" dirty="0" smtClean="0">
                <a:sym typeface="Symbol"/>
              </a:rPr>
              <a:t>1</a:t>
            </a:r>
            <a:endParaRPr lang="en-US" baseline="-25000" dirty="0"/>
          </a:p>
        </p:txBody>
      </p:sp>
      <p:graphicFrame>
        <p:nvGraphicFramePr>
          <p:cNvPr id="8" name="Object 7"/>
          <p:cNvGraphicFramePr>
            <a:graphicFrameLocks noChangeAspect="1"/>
          </p:cNvGraphicFramePr>
          <p:nvPr/>
        </p:nvGraphicFramePr>
        <p:xfrm>
          <a:off x="262021" y="4876800"/>
          <a:ext cx="2049379" cy="533400"/>
        </p:xfrm>
        <a:graphic>
          <a:graphicData uri="http://schemas.openxmlformats.org/presentationml/2006/ole">
            <p:oleObj spid="_x0000_s59394" name="Equation" r:id="rId3" imgW="1854000" imgH="482400" progId="Equation.3">
              <p:embed/>
            </p:oleObj>
          </a:graphicData>
        </a:graphic>
      </p:graphicFrame>
      <p:sp>
        <p:nvSpPr>
          <p:cNvPr id="9" name="TextBox 8"/>
          <p:cNvSpPr txBox="1"/>
          <p:nvPr/>
        </p:nvSpPr>
        <p:spPr>
          <a:xfrm>
            <a:off x="2581498" y="4953000"/>
            <a:ext cx="6562502" cy="369332"/>
          </a:xfrm>
          <a:prstGeom prst="rect">
            <a:avLst/>
          </a:prstGeom>
          <a:noFill/>
        </p:spPr>
        <p:txBody>
          <a:bodyPr wrap="none" rtlCol="0">
            <a:spAutoFit/>
          </a:bodyPr>
          <a:lstStyle/>
          <a:p>
            <a:r>
              <a:rPr lang="en-US" dirty="0" smtClean="0"/>
              <a:t>Since, M and MO are pure solid in standard state, hence </a:t>
            </a:r>
            <a:r>
              <a:rPr lang="en-US" dirty="0" err="1" smtClean="0"/>
              <a:t>a</a:t>
            </a:r>
            <a:r>
              <a:rPr lang="en-US" baseline="-25000" dirty="0" err="1" smtClean="0"/>
              <a:t>M</a:t>
            </a:r>
            <a:r>
              <a:rPr lang="en-US" baseline="-25000" dirty="0" smtClean="0"/>
              <a:t> </a:t>
            </a:r>
            <a:r>
              <a:rPr lang="en-US" dirty="0" smtClean="0"/>
              <a:t>= </a:t>
            </a:r>
            <a:r>
              <a:rPr lang="en-US" dirty="0" err="1" smtClean="0"/>
              <a:t>a</a:t>
            </a:r>
            <a:r>
              <a:rPr lang="en-US" baseline="-25000" dirty="0" err="1" smtClean="0"/>
              <a:t>MO</a:t>
            </a:r>
            <a:r>
              <a:rPr lang="en-US" dirty="0" smtClean="0"/>
              <a:t> =1</a:t>
            </a:r>
            <a:endParaRPr lang="en-US" baseline="-25000" dirty="0"/>
          </a:p>
        </p:txBody>
      </p:sp>
      <p:sp>
        <p:nvSpPr>
          <p:cNvPr id="10" name="TextBox 9"/>
          <p:cNvSpPr txBox="1"/>
          <p:nvPr/>
        </p:nvSpPr>
        <p:spPr>
          <a:xfrm>
            <a:off x="609600" y="57150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11" name="Object 10"/>
          <p:cNvGraphicFramePr>
            <a:graphicFrameLocks noChangeAspect="1"/>
          </p:cNvGraphicFramePr>
          <p:nvPr/>
        </p:nvGraphicFramePr>
        <p:xfrm>
          <a:off x="1905000" y="5638800"/>
          <a:ext cx="1219200" cy="747252"/>
        </p:xfrm>
        <a:graphic>
          <a:graphicData uri="http://schemas.openxmlformats.org/presentationml/2006/ole">
            <p:oleObj spid="_x0000_s59395" name="Equation" r:id="rId4" imgW="787320" imgH="482400" progId="Equation.3">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57640" y="164068"/>
            <a:ext cx="5124160" cy="369332"/>
          </a:xfrm>
          <a:prstGeom prst="rect">
            <a:avLst/>
          </a:prstGeom>
          <a:noFill/>
        </p:spPr>
        <p:txBody>
          <a:bodyPr wrap="none" rtlCol="0">
            <a:spAutoFit/>
          </a:bodyPr>
          <a:lstStyle/>
          <a:p>
            <a:r>
              <a:rPr lang="en-US" b="1" dirty="0" smtClean="0"/>
              <a:t>Inter-Relations Between Thermodynamics Variables</a:t>
            </a:r>
            <a:endParaRPr lang="en-US" b="1" dirty="0"/>
          </a:p>
        </p:txBody>
      </p:sp>
      <p:sp>
        <p:nvSpPr>
          <p:cNvPr id="4" name="TextBox 3"/>
          <p:cNvSpPr txBox="1"/>
          <p:nvPr/>
        </p:nvSpPr>
        <p:spPr>
          <a:xfrm>
            <a:off x="381000" y="762000"/>
            <a:ext cx="6588983" cy="369332"/>
          </a:xfrm>
          <a:prstGeom prst="rect">
            <a:avLst/>
          </a:prstGeom>
          <a:noFill/>
        </p:spPr>
        <p:txBody>
          <a:bodyPr wrap="none" rtlCol="0">
            <a:spAutoFit/>
          </a:bodyPr>
          <a:lstStyle/>
          <a:p>
            <a:r>
              <a:rPr lang="en-US" i="1" dirty="0" smtClean="0"/>
              <a:t>Gibbs – Helmholtz Equation: It gives relation between </a:t>
            </a:r>
            <a:r>
              <a:rPr lang="en-US" i="1" dirty="0" smtClean="0">
                <a:latin typeface="Symbol" pitchFamily="18" charset="2"/>
              </a:rPr>
              <a:t>D</a:t>
            </a:r>
            <a:r>
              <a:rPr lang="en-US" i="1" dirty="0" smtClean="0"/>
              <a:t>G, </a:t>
            </a:r>
            <a:r>
              <a:rPr lang="en-US" i="1" dirty="0" smtClean="0">
                <a:latin typeface="Symbol" pitchFamily="18" charset="2"/>
              </a:rPr>
              <a:t>D</a:t>
            </a:r>
            <a:r>
              <a:rPr lang="en-US" i="1" dirty="0" smtClean="0"/>
              <a:t>H, and T</a:t>
            </a:r>
            <a:endParaRPr lang="en-US" i="1" dirty="0"/>
          </a:p>
        </p:txBody>
      </p:sp>
      <p:graphicFrame>
        <p:nvGraphicFramePr>
          <p:cNvPr id="5" name="Object 4"/>
          <p:cNvGraphicFramePr>
            <a:graphicFrameLocks noChangeAspect="1"/>
          </p:cNvGraphicFramePr>
          <p:nvPr/>
        </p:nvGraphicFramePr>
        <p:xfrm>
          <a:off x="3450771" y="1295400"/>
          <a:ext cx="1807029" cy="304800"/>
        </p:xfrm>
        <a:graphic>
          <a:graphicData uri="http://schemas.openxmlformats.org/presentationml/2006/ole">
            <p:oleObj spid="_x0000_s61441" name="Equation" r:id="rId3" imgW="1054080" imgH="177480" progId="Equation.3">
              <p:embed/>
            </p:oleObj>
          </a:graphicData>
        </a:graphic>
      </p:graphicFrame>
      <p:sp>
        <p:nvSpPr>
          <p:cNvPr id="6" name="TextBox 5"/>
          <p:cNvSpPr txBox="1"/>
          <p:nvPr/>
        </p:nvSpPr>
        <p:spPr>
          <a:xfrm>
            <a:off x="304800" y="1219200"/>
            <a:ext cx="3260701" cy="369332"/>
          </a:xfrm>
          <a:prstGeom prst="rect">
            <a:avLst/>
          </a:prstGeom>
          <a:noFill/>
        </p:spPr>
        <p:txBody>
          <a:bodyPr wrap="none" rtlCol="0">
            <a:spAutoFit/>
          </a:bodyPr>
          <a:lstStyle/>
          <a:p>
            <a:r>
              <a:rPr lang="en-US" dirty="0" smtClean="0"/>
              <a:t>Combining 1</a:t>
            </a:r>
            <a:r>
              <a:rPr lang="en-US" baseline="30000" dirty="0" smtClean="0"/>
              <a:t>st</a:t>
            </a:r>
            <a:r>
              <a:rPr lang="en-US" dirty="0" smtClean="0"/>
              <a:t> and 2</a:t>
            </a:r>
            <a:r>
              <a:rPr lang="en-US" baseline="30000" dirty="0" smtClean="0"/>
              <a:t>nd</a:t>
            </a:r>
            <a:r>
              <a:rPr lang="en-US" dirty="0" smtClean="0"/>
              <a:t> law of TD: </a:t>
            </a:r>
            <a:endParaRPr lang="en-US" dirty="0"/>
          </a:p>
        </p:txBody>
      </p:sp>
      <p:graphicFrame>
        <p:nvGraphicFramePr>
          <p:cNvPr id="7" name="Object 6"/>
          <p:cNvGraphicFramePr>
            <a:graphicFrameLocks noChangeAspect="1"/>
          </p:cNvGraphicFramePr>
          <p:nvPr/>
        </p:nvGraphicFramePr>
        <p:xfrm>
          <a:off x="7162800" y="1066800"/>
          <a:ext cx="1809750" cy="1676400"/>
        </p:xfrm>
        <a:graphic>
          <a:graphicData uri="http://schemas.openxmlformats.org/presentationml/2006/ole">
            <p:oleObj spid="_x0000_s61442" name="Equation" r:id="rId4" imgW="1206360" imgH="1117440" progId="Equation.3">
              <p:embed/>
            </p:oleObj>
          </a:graphicData>
        </a:graphic>
      </p:graphicFrame>
      <p:sp>
        <p:nvSpPr>
          <p:cNvPr id="8" name="TextBox 7"/>
          <p:cNvSpPr txBox="1"/>
          <p:nvPr/>
        </p:nvSpPr>
        <p:spPr>
          <a:xfrm>
            <a:off x="5638800" y="1143000"/>
            <a:ext cx="1202189" cy="369332"/>
          </a:xfrm>
          <a:prstGeom prst="rect">
            <a:avLst/>
          </a:prstGeom>
          <a:noFill/>
        </p:spPr>
        <p:txBody>
          <a:bodyPr wrap="none" rtlCol="0">
            <a:spAutoFit/>
          </a:bodyPr>
          <a:lstStyle/>
          <a:p>
            <a:r>
              <a:rPr lang="en-US" dirty="0" smtClean="0"/>
              <a:t>At Const. P</a:t>
            </a:r>
            <a:endParaRPr lang="en-US" dirty="0"/>
          </a:p>
        </p:txBody>
      </p:sp>
      <p:sp>
        <p:nvSpPr>
          <p:cNvPr id="9" name="Right Arrow 8"/>
          <p:cNvSpPr/>
          <p:nvPr/>
        </p:nvSpPr>
        <p:spPr>
          <a:xfrm>
            <a:off x="6858000" y="121920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1000" y="2286000"/>
            <a:ext cx="2316596" cy="369332"/>
          </a:xfrm>
          <a:prstGeom prst="rect">
            <a:avLst/>
          </a:prstGeom>
          <a:noFill/>
        </p:spPr>
        <p:txBody>
          <a:bodyPr wrap="none" rtlCol="0">
            <a:spAutoFit/>
          </a:bodyPr>
          <a:lstStyle/>
          <a:p>
            <a:r>
              <a:rPr lang="en-US" dirty="0" smtClean="0"/>
              <a:t>For chemical reaction: </a:t>
            </a:r>
            <a:endParaRPr lang="en-US" dirty="0"/>
          </a:p>
        </p:txBody>
      </p:sp>
      <p:graphicFrame>
        <p:nvGraphicFramePr>
          <p:cNvPr id="11" name="Object 10"/>
          <p:cNvGraphicFramePr>
            <a:graphicFrameLocks noChangeAspect="1"/>
          </p:cNvGraphicFramePr>
          <p:nvPr/>
        </p:nvGraphicFramePr>
        <p:xfrm>
          <a:off x="2667000" y="2336800"/>
          <a:ext cx="1934029" cy="330200"/>
        </p:xfrm>
        <a:graphic>
          <a:graphicData uri="http://schemas.openxmlformats.org/presentationml/2006/ole">
            <p:oleObj spid="_x0000_s61443" name="Equation" r:id="rId5" imgW="1041120" imgH="177480" progId="Equation.3">
              <p:embed/>
            </p:oleObj>
          </a:graphicData>
        </a:graphic>
      </p:graphicFrame>
      <p:cxnSp>
        <p:nvCxnSpPr>
          <p:cNvPr id="13" name="Straight Arrow Connector 12"/>
          <p:cNvCxnSpPr/>
          <p:nvPr/>
        </p:nvCxnSpPr>
        <p:spPr>
          <a:xfrm flipH="1">
            <a:off x="4876800" y="2438400"/>
            <a:ext cx="2133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114800" y="2667000"/>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nvGraphicFramePr>
        <p:xfrm>
          <a:off x="3581400" y="2971800"/>
          <a:ext cx="1803400" cy="889000"/>
        </p:xfrm>
        <a:graphic>
          <a:graphicData uri="http://schemas.openxmlformats.org/presentationml/2006/ole">
            <p:oleObj spid="_x0000_s61444" name="Equation" r:id="rId6" imgW="1803240" imgH="888840" progId="Equation.3">
              <p:embed/>
            </p:oleObj>
          </a:graphicData>
        </a:graphic>
      </p:graphicFrame>
      <p:sp>
        <p:nvSpPr>
          <p:cNvPr id="17" name="Rectangle 16"/>
          <p:cNvSpPr/>
          <p:nvPr/>
        </p:nvSpPr>
        <p:spPr>
          <a:xfrm>
            <a:off x="3407392" y="3409664"/>
            <a:ext cx="2286000" cy="476536"/>
          </a:xfrm>
          <a:prstGeom prst="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79696" y="3464256"/>
            <a:ext cx="2680157" cy="369332"/>
          </a:xfrm>
          <a:prstGeom prst="rect">
            <a:avLst/>
          </a:prstGeom>
          <a:noFill/>
        </p:spPr>
        <p:txBody>
          <a:bodyPr wrap="none" rtlCol="0">
            <a:spAutoFit/>
          </a:bodyPr>
          <a:lstStyle/>
          <a:p>
            <a:r>
              <a:rPr lang="en-US" dirty="0" smtClean="0"/>
              <a:t>Gibb’s-Helmholtz Equation</a:t>
            </a:r>
            <a:endParaRPr lang="en-US" dirty="0"/>
          </a:p>
        </p:txBody>
      </p:sp>
      <p:sp>
        <p:nvSpPr>
          <p:cNvPr id="19" name="Right Arrow 18"/>
          <p:cNvSpPr/>
          <p:nvPr/>
        </p:nvSpPr>
        <p:spPr>
          <a:xfrm>
            <a:off x="2895600" y="35814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28600" y="4038600"/>
            <a:ext cx="4298293" cy="369332"/>
          </a:xfrm>
          <a:prstGeom prst="rect">
            <a:avLst/>
          </a:prstGeom>
          <a:noFill/>
        </p:spPr>
        <p:txBody>
          <a:bodyPr wrap="none" rtlCol="0">
            <a:spAutoFit/>
          </a:bodyPr>
          <a:lstStyle/>
          <a:p>
            <a:r>
              <a:rPr lang="en-US" dirty="0" smtClean="0"/>
              <a:t>Gibb’s-Helmholtz Equation in standard state</a:t>
            </a:r>
            <a:endParaRPr lang="en-US" dirty="0"/>
          </a:p>
        </p:txBody>
      </p:sp>
      <p:sp>
        <p:nvSpPr>
          <p:cNvPr id="21" name="Right Arrow 20"/>
          <p:cNvSpPr/>
          <p:nvPr/>
        </p:nvSpPr>
        <p:spPr>
          <a:xfrm>
            <a:off x="4558352" y="4163704"/>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5410200" y="4038600"/>
          <a:ext cx="1828800" cy="482600"/>
        </p:xfrm>
        <a:graphic>
          <a:graphicData uri="http://schemas.openxmlformats.org/presentationml/2006/ole">
            <p:oleObj spid="_x0000_s61445" name="Equation" r:id="rId7" imgW="1828800" imgH="482400" progId="Equation.3">
              <p:embed/>
            </p:oleObj>
          </a:graphicData>
        </a:graphic>
      </p:graphicFrame>
      <p:sp>
        <p:nvSpPr>
          <p:cNvPr id="24" name="Rectangle 23"/>
          <p:cNvSpPr/>
          <p:nvPr/>
        </p:nvSpPr>
        <p:spPr>
          <a:xfrm>
            <a:off x="5181600" y="4046560"/>
            <a:ext cx="2286000" cy="476536"/>
          </a:xfrm>
          <a:prstGeom prst="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81000" y="4888468"/>
            <a:ext cx="4173194" cy="369332"/>
          </a:xfrm>
          <a:prstGeom prst="rect">
            <a:avLst/>
          </a:prstGeom>
          <a:noFill/>
        </p:spPr>
        <p:txBody>
          <a:bodyPr wrap="none" rtlCol="0">
            <a:spAutoFit/>
          </a:bodyPr>
          <a:lstStyle/>
          <a:p>
            <a:r>
              <a:rPr lang="en-US" dirty="0" smtClean="0"/>
              <a:t>Dividing Gibb’s-Helmholtz equation by T</a:t>
            </a:r>
            <a:r>
              <a:rPr lang="en-US" baseline="30000" dirty="0" smtClean="0"/>
              <a:t>2</a:t>
            </a:r>
            <a:r>
              <a:rPr lang="en-US" dirty="0" smtClean="0"/>
              <a:t>: </a:t>
            </a:r>
            <a:endParaRPr lang="en-US" dirty="0"/>
          </a:p>
        </p:txBody>
      </p:sp>
      <p:graphicFrame>
        <p:nvGraphicFramePr>
          <p:cNvPr id="26" name="Object 25"/>
          <p:cNvGraphicFramePr>
            <a:graphicFrameLocks noChangeAspect="1"/>
          </p:cNvGraphicFramePr>
          <p:nvPr/>
        </p:nvGraphicFramePr>
        <p:xfrm>
          <a:off x="1066800" y="5334000"/>
          <a:ext cx="2235200" cy="482600"/>
        </p:xfrm>
        <a:graphic>
          <a:graphicData uri="http://schemas.openxmlformats.org/presentationml/2006/ole">
            <p:oleObj spid="_x0000_s61446" name="Equation" r:id="rId8" imgW="2234880" imgH="482400" progId="Equation.3">
              <p:embed/>
            </p:oleObj>
          </a:graphicData>
        </a:graphic>
      </p:graphicFrame>
      <p:sp>
        <p:nvSpPr>
          <p:cNvPr id="27" name="TextBox 26"/>
          <p:cNvSpPr txBox="1"/>
          <p:nvPr/>
        </p:nvSpPr>
        <p:spPr>
          <a:xfrm>
            <a:off x="4572000" y="4572000"/>
            <a:ext cx="454996" cy="369332"/>
          </a:xfrm>
          <a:prstGeom prst="rect">
            <a:avLst/>
          </a:prstGeom>
          <a:noFill/>
        </p:spPr>
        <p:txBody>
          <a:bodyPr wrap="none" rtlCol="0">
            <a:spAutoFit/>
          </a:bodyPr>
          <a:lstStyle/>
          <a:p>
            <a:r>
              <a:rPr lang="en-US" dirty="0" smtClean="0"/>
              <a:t>Or,</a:t>
            </a:r>
            <a:endParaRPr lang="en-US" dirty="0"/>
          </a:p>
        </p:txBody>
      </p:sp>
      <p:graphicFrame>
        <p:nvGraphicFramePr>
          <p:cNvPr id="28" name="Object 27"/>
          <p:cNvGraphicFramePr>
            <a:graphicFrameLocks noChangeAspect="1"/>
          </p:cNvGraphicFramePr>
          <p:nvPr/>
        </p:nvGraphicFramePr>
        <p:xfrm>
          <a:off x="5029200" y="4572000"/>
          <a:ext cx="2705100" cy="304800"/>
        </p:xfrm>
        <a:graphic>
          <a:graphicData uri="http://schemas.openxmlformats.org/presentationml/2006/ole">
            <p:oleObj spid="_x0000_s61447" name="Equation" r:id="rId9" imgW="1803240" imgH="203040" progId="Equation.3">
              <p:embed/>
            </p:oleObj>
          </a:graphicData>
        </a:graphic>
      </p:graphicFrame>
      <p:sp>
        <p:nvSpPr>
          <p:cNvPr id="29" name="TextBox 28"/>
          <p:cNvSpPr txBox="1"/>
          <p:nvPr/>
        </p:nvSpPr>
        <p:spPr>
          <a:xfrm>
            <a:off x="3581400" y="5334000"/>
            <a:ext cx="454996" cy="369332"/>
          </a:xfrm>
          <a:prstGeom prst="rect">
            <a:avLst/>
          </a:prstGeom>
          <a:noFill/>
        </p:spPr>
        <p:txBody>
          <a:bodyPr wrap="none" rtlCol="0">
            <a:spAutoFit/>
          </a:bodyPr>
          <a:lstStyle/>
          <a:p>
            <a:r>
              <a:rPr lang="en-US" dirty="0" smtClean="0"/>
              <a:t>Or,</a:t>
            </a:r>
            <a:endParaRPr lang="en-US" dirty="0"/>
          </a:p>
        </p:txBody>
      </p:sp>
      <p:graphicFrame>
        <p:nvGraphicFramePr>
          <p:cNvPr id="30" name="Object 29"/>
          <p:cNvGraphicFramePr>
            <a:graphicFrameLocks noChangeAspect="1"/>
          </p:cNvGraphicFramePr>
          <p:nvPr/>
        </p:nvGraphicFramePr>
        <p:xfrm>
          <a:off x="4114800" y="5181600"/>
          <a:ext cx="1764632" cy="1524000"/>
        </p:xfrm>
        <a:graphic>
          <a:graphicData uri="http://schemas.openxmlformats.org/presentationml/2006/ole">
            <p:oleObj spid="_x0000_s61448" name="Equation" r:id="rId10" imgW="1676160" imgH="1447560" progId="Equation.3">
              <p:embed/>
            </p:oleObj>
          </a:graphicData>
        </a:graphic>
      </p:graphicFrame>
      <p:sp>
        <p:nvSpPr>
          <p:cNvPr id="31" name="TextBox 30"/>
          <p:cNvSpPr txBox="1"/>
          <p:nvPr/>
        </p:nvSpPr>
        <p:spPr>
          <a:xfrm>
            <a:off x="6019800" y="5638800"/>
            <a:ext cx="454996" cy="369332"/>
          </a:xfrm>
          <a:prstGeom prst="rect">
            <a:avLst/>
          </a:prstGeom>
          <a:noFill/>
        </p:spPr>
        <p:txBody>
          <a:bodyPr wrap="none" rtlCol="0">
            <a:spAutoFit/>
          </a:bodyPr>
          <a:lstStyle/>
          <a:p>
            <a:r>
              <a:rPr lang="en-US" dirty="0" smtClean="0"/>
              <a:t>Or,</a:t>
            </a:r>
            <a:endParaRPr lang="en-US" dirty="0"/>
          </a:p>
        </p:txBody>
      </p:sp>
      <p:graphicFrame>
        <p:nvGraphicFramePr>
          <p:cNvPr id="32" name="Object 31"/>
          <p:cNvGraphicFramePr>
            <a:graphicFrameLocks noChangeAspect="1"/>
          </p:cNvGraphicFramePr>
          <p:nvPr/>
        </p:nvGraphicFramePr>
        <p:xfrm>
          <a:off x="6705600" y="5616166"/>
          <a:ext cx="1447800" cy="1089434"/>
        </p:xfrm>
        <a:graphic>
          <a:graphicData uri="http://schemas.openxmlformats.org/presentationml/2006/ole">
            <p:oleObj spid="_x0000_s61449" name="Equation" r:id="rId11" imgW="1282680" imgH="965160" progId="Equation.3">
              <p:embed/>
            </p:oleObj>
          </a:graphicData>
        </a:graphic>
      </p:graphicFrame>
      <p:sp>
        <p:nvSpPr>
          <p:cNvPr id="33" name="TextBox 32"/>
          <p:cNvSpPr txBox="1"/>
          <p:nvPr/>
        </p:nvSpPr>
        <p:spPr>
          <a:xfrm>
            <a:off x="6477000" y="5105400"/>
            <a:ext cx="788999" cy="369332"/>
          </a:xfrm>
          <a:prstGeom prst="rect">
            <a:avLst/>
          </a:prstGeom>
          <a:noFill/>
        </p:spPr>
        <p:txBody>
          <a:bodyPr wrap="none" rtlCol="0">
            <a:spAutoFit/>
          </a:bodyPr>
          <a:lstStyle/>
          <a:p>
            <a:r>
              <a:rPr lang="en-US" dirty="0" smtClean="0"/>
              <a:t>Since, </a:t>
            </a:r>
            <a:endParaRPr lang="en-US" dirty="0"/>
          </a:p>
        </p:txBody>
      </p:sp>
      <p:graphicFrame>
        <p:nvGraphicFramePr>
          <p:cNvPr id="34" name="Object 33"/>
          <p:cNvGraphicFramePr>
            <a:graphicFrameLocks noChangeAspect="1"/>
          </p:cNvGraphicFramePr>
          <p:nvPr/>
        </p:nvGraphicFramePr>
        <p:xfrm>
          <a:off x="7176994" y="5029200"/>
          <a:ext cx="1357406" cy="584200"/>
        </p:xfrm>
        <a:graphic>
          <a:graphicData uri="http://schemas.openxmlformats.org/presentationml/2006/ole">
            <p:oleObj spid="_x0000_s61450" name="Equation" r:id="rId12" imgW="1002960" imgH="431640" progId="Equation.3">
              <p:embed/>
            </p:oleObj>
          </a:graphicData>
        </a:graphic>
      </p:graphicFrame>
      <p:sp>
        <p:nvSpPr>
          <p:cNvPr id="35" name="Rectangle 34"/>
          <p:cNvSpPr/>
          <p:nvPr/>
        </p:nvSpPr>
        <p:spPr>
          <a:xfrm>
            <a:off x="4114800" y="5181600"/>
            <a:ext cx="1752600" cy="533400"/>
          </a:xfrm>
          <a:prstGeom prst="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553200" y="5611504"/>
            <a:ext cx="1676400" cy="1219200"/>
          </a:xfrm>
          <a:prstGeom prst="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0" y="5867400"/>
            <a:ext cx="4073359" cy="923330"/>
          </a:xfrm>
          <a:prstGeom prst="rect">
            <a:avLst/>
          </a:prstGeom>
          <a:noFill/>
        </p:spPr>
        <p:txBody>
          <a:bodyPr wrap="none" rtlCol="0">
            <a:spAutoFit/>
          </a:bodyPr>
          <a:lstStyle/>
          <a:p>
            <a:r>
              <a:rPr lang="en-US" dirty="0" smtClean="0"/>
              <a:t>Application of Gibb’s-Helmholtz Eq.</a:t>
            </a:r>
          </a:p>
          <a:p>
            <a:pPr>
              <a:buFont typeface="Arial" pitchFamily="34" charset="0"/>
              <a:buChar char="•"/>
            </a:pPr>
            <a:r>
              <a:rPr lang="en-US" dirty="0" smtClean="0"/>
              <a:t> To calculate </a:t>
            </a:r>
            <a:r>
              <a:rPr lang="en-US" dirty="0" err="1" smtClean="0">
                <a:latin typeface="Symbol" pitchFamily="18" charset="2"/>
              </a:rPr>
              <a:t>D</a:t>
            </a:r>
            <a:r>
              <a:rPr lang="en-US" dirty="0" err="1" smtClean="0"/>
              <a:t>H</a:t>
            </a:r>
            <a:r>
              <a:rPr lang="en-US" baseline="30000" dirty="0" err="1" smtClean="0"/>
              <a:t>o</a:t>
            </a:r>
            <a:r>
              <a:rPr lang="en-US" dirty="0" smtClean="0"/>
              <a:t> from </a:t>
            </a:r>
            <a:r>
              <a:rPr lang="en-US" dirty="0" err="1" smtClean="0">
                <a:latin typeface="Symbol" pitchFamily="18" charset="2"/>
              </a:rPr>
              <a:t>D</a:t>
            </a:r>
            <a:r>
              <a:rPr lang="en-US" dirty="0" err="1" smtClean="0"/>
              <a:t>G</a:t>
            </a:r>
            <a:r>
              <a:rPr lang="en-US" baseline="30000" dirty="0" err="1" smtClean="0"/>
              <a:t>o</a:t>
            </a:r>
            <a:r>
              <a:rPr lang="en-US" dirty="0" smtClean="0"/>
              <a:t> for a reaction</a:t>
            </a:r>
          </a:p>
          <a:p>
            <a:pPr>
              <a:buFont typeface="Arial" pitchFamily="34" charset="0"/>
              <a:buChar char="•"/>
            </a:pPr>
            <a:r>
              <a:rPr lang="en-US" dirty="0" smtClean="0"/>
              <a:t> To calculate </a:t>
            </a:r>
            <a:r>
              <a:rPr lang="en-US" dirty="0" err="1" smtClean="0">
                <a:latin typeface="Symbol" pitchFamily="18" charset="2"/>
              </a:rPr>
              <a:t>D</a:t>
            </a:r>
            <a:r>
              <a:rPr lang="en-US" dirty="0" err="1" smtClean="0"/>
              <a:t>G</a:t>
            </a:r>
            <a:r>
              <a:rPr lang="en-US" baseline="30000" dirty="0" err="1" smtClean="0"/>
              <a:t>o</a:t>
            </a:r>
            <a:r>
              <a:rPr lang="en-US" dirty="0" smtClean="0"/>
              <a:t> at T from </a:t>
            </a:r>
            <a:r>
              <a:rPr lang="en-US" dirty="0" err="1" smtClean="0">
                <a:latin typeface="Symbol" pitchFamily="18" charset="2"/>
              </a:rPr>
              <a:t>D</a:t>
            </a:r>
            <a:r>
              <a:rPr lang="en-US" dirty="0" err="1" smtClean="0"/>
              <a:t>G</a:t>
            </a:r>
            <a:r>
              <a:rPr lang="en-US" baseline="30000" dirty="0" err="1" smtClean="0"/>
              <a:t>o</a:t>
            </a:r>
            <a:r>
              <a:rPr lang="en-US" dirty="0" smtClean="0"/>
              <a:t> at T</a:t>
            </a:r>
            <a:r>
              <a:rPr lang="en-US" baseline="-25000" dirty="0" smtClean="0"/>
              <a:t>1</a:t>
            </a:r>
            <a:r>
              <a:rPr lang="en-US" dirty="0" smtClean="0"/>
              <a:t>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7640" y="164068"/>
            <a:ext cx="5928995" cy="369332"/>
          </a:xfrm>
          <a:prstGeom prst="rect">
            <a:avLst/>
          </a:prstGeom>
          <a:noFill/>
        </p:spPr>
        <p:txBody>
          <a:bodyPr wrap="none" rtlCol="0">
            <a:spAutoFit/>
          </a:bodyPr>
          <a:lstStyle/>
          <a:p>
            <a:r>
              <a:rPr lang="en-US" b="1" dirty="0" smtClean="0"/>
              <a:t>Inter-Relations Between Thermodynamics Variables – Contd.</a:t>
            </a:r>
            <a:endParaRPr lang="en-US" b="1" dirty="0"/>
          </a:p>
        </p:txBody>
      </p:sp>
      <p:sp>
        <p:nvSpPr>
          <p:cNvPr id="3" name="TextBox 2"/>
          <p:cNvSpPr txBox="1"/>
          <p:nvPr/>
        </p:nvSpPr>
        <p:spPr>
          <a:xfrm>
            <a:off x="304800" y="685800"/>
            <a:ext cx="6149825" cy="369332"/>
          </a:xfrm>
          <a:prstGeom prst="rect">
            <a:avLst/>
          </a:prstGeom>
          <a:noFill/>
        </p:spPr>
        <p:txBody>
          <a:bodyPr wrap="none" rtlCol="0">
            <a:spAutoFit/>
          </a:bodyPr>
          <a:lstStyle/>
          <a:p>
            <a:r>
              <a:rPr lang="en-US" i="1" dirty="0" err="1" smtClean="0"/>
              <a:t>Van’t</a:t>
            </a:r>
            <a:r>
              <a:rPr lang="en-US" i="1" dirty="0" smtClean="0"/>
              <a:t> Hoff Equation: It gives relationship between k, </a:t>
            </a:r>
            <a:r>
              <a:rPr lang="en-US" i="1" dirty="0" err="1" smtClean="0">
                <a:latin typeface="Symbol" pitchFamily="18" charset="2"/>
              </a:rPr>
              <a:t>D</a:t>
            </a:r>
            <a:r>
              <a:rPr lang="en-US" i="1" dirty="0" err="1" smtClean="0"/>
              <a:t>H</a:t>
            </a:r>
            <a:r>
              <a:rPr lang="en-US" i="1" baseline="30000" dirty="0" err="1" smtClean="0"/>
              <a:t>o</a:t>
            </a:r>
            <a:r>
              <a:rPr lang="en-US" i="1" dirty="0" smtClean="0"/>
              <a:t> and T. </a:t>
            </a:r>
            <a:endParaRPr lang="en-US" i="1" dirty="0"/>
          </a:p>
        </p:txBody>
      </p:sp>
      <p:graphicFrame>
        <p:nvGraphicFramePr>
          <p:cNvPr id="66562" name="Object 2"/>
          <p:cNvGraphicFramePr>
            <a:graphicFrameLocks noChangeAspect="1"/>
          </p:cNvGraphicFramePr>
          <p:nvPr/>
        </p:nvGraphicFramePr>
        <p:xfrm>
          <a:off x="1905000" y="1143000"/>
          <a:ext cx="1722164" cy="1295400"/>
        </p:xfrm>
        <a:graphic>
          <a:graphicData uri="http://schemas.openxmlformats.org/presentationml/2006/ole">
            <p:oleObj spid="_x0000_s66562" name="Equation" r:id="rId3" imgW="1282680" imgH="965160" progId="Equation.3">
              <p:embed/>
            </p:oleObj>
          </a:graphicData>
        </a:graphic>
      </p:graphicFrame>
      <p:sp>
        <p:nvSpPr>
          <p:cNvPr id="5" name="TextBox 4"/>
          <p:cNvSpPr txBox="1"/>
          <p:nvPr/>
        </p:nvSpPr>
        <p:spPr>
          <a:xfrm>
            <a:off x="152400" y="1219200"/>
            <a:ext cx="1447800" cy="914400"/>
          </a:xfrm>
          <a:prstGeom prst="rect">
            <a:avLst/>
          </a:prstGeom>
          <a:noFill/>
        </p:spPr>
        <p:txBody>
          <a:bodyPr wrap="square" rtlCol="0">
            <a:spAutoFit/>
          </a:bodyPr>
          <a:lstStyle/>
          <a:p>
            <a:r>
              <a:rPr lang="en-US" dirty="0" smtClean="0"/>
              <a:t>From Gibb’s - Helmholtz Equation</a:t>
            </a:r>
            <a:endParaRPr lang="en-US" dirty="0"/>
          </a:p>
        </p:txBody>
      </p:sp>
      <p:sp>
        <p:nvSpPr>
          <p:cNvPr id="6" name="Right Arrow 5"/>
          <p:cNvSpPr/>
          <p:nvPr/>
        </p:nvSpPr>
        <p:spPr>
          <a:xfrm>
            <a:off x="1524000" y="16002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nvGraphicFramePr>
        <p:xfrm>
          <a:off x="6248400" y="1295400"/>
          <a:ext cx="2057400" cy="406400"/>
        </p:xfrm>
        <a:graphic>
          <a:graphicData uri="http://schemas.openxmlformats.org/presentationml/2006/ole">
            <p:oleObj spid="_x0000_s66563" name="Equation" r:id="rId4" imgW="1028520" imgH="203040" progId="Equation.3">
              <p:embed/>
            </p:oleObj>
          </a:graphicData>
        </a:graphic>
      </p:graphicFrame>
      <p:sp>
        <p:nvSpPr>
          <p:cNvPr id="9" name="TextBox 8"/>
          <p:cNvSpPr txBox="1"/>
          <p:nvPr/>
        </p:nvSpPr>
        <p:spPr>
          <a:xfrm>
            <a:off x="4003344" y="1349992"/>
            <a:ext cx="2209800" cy="369332"/>
          </a:xfrm>
          <a:prstGeom prst="rect">
            <a:avLst/>
          </a:prstGeom>
          <a:noFill/>
        </p:spPr>
        <p:txBody>
          <a:bodyPr wrap="square" rtlCol="0">
            <a:spAutoFit/>
          </a:bodyPr>
          <a:lstStyle/>
          <a:p>
            <a:r>
              <a:rPr lang="en-US" dirty="0" smtClean="0"/>
              <a:t>From earlier study</a:t>
            </a:r>
            <a:endParaRPr lang="en-US" dirty="0"/>
          </a:p>
        </p:txBody>
      </p:sp>
      <p:sp>
        <p:nvSpPr>
          <p:cNvPr id="10" name="Right Arrow 9"/>
          <p:cNvSpPr/>
          <p:nvPr/>
        </p:nvSpPr>
        <p:spPr>
          <a:xfrm>
            <a:off x="5943600" y="1475096"/>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2971800" y="2057400"/>
            <a:ext cx="1295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4495800" y="1676400"/>
            <a:ext cx="2133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3352800" y="2666999"/>
          <a:ext cx="1828800" cy="2115967"/>
        </p:xfrm>
        <a:graphic>
          <a:graphicData uri="http://schemas.openxmlformats.org/presentationml/2006/ole">
            <p:oleObj spid="_x0000_s66564" name="Equation" r:id="rId5" imgW="1536480" imgH="1777680" progId="Equation.3">
              <p:embed/>
            </p:oleObj>
          </a:graphicData>
        </a:graphic>
      </p:graphicFrame>
      <p:sp>
        <p:nvSpPr>
          <p:cNvPr id="16" name="TextBox 15"/>
          <p:cNvSpPr txBox="1"/>
          <p:nvPr/>
        </p:nvSpPr>
        <p:spPr>
          <a:xfrm>
            <a:off x="381000" y="4114800"/>
            <a:ext cx="2015552" cy="369332"/>
          </a:xfrm>
          <a:prstGeom prst="rect">
            <a:avLst/>
          </a:prstGeom>
          <a:noFill/>
        </p:spPr>
        <p:txBody>
          <a:bodyPr wrap="none" rtlCol="0">
            <a:spAutoFit/>
          </a:bodyPr>
          <a:lstStyle/>
          <a:p>
            <a:r>
              <a:rPr lang="en-US" dirty="0" err="1" smtClean="0"/>
              <a:t>Van’t</a:t>
            </a:r>
            <a:r>
              <a:rPr lang="en-US" dirty="0" smtClean="0"/>
              <a:t> Hoff Equation</a:t>
            </a:r>
            <a:endParaRPr lang="en-US" dirty="0"/>
          </a:p>
        </p:txBody>
      </p:sp>
      <p:sp>
        <p:nvSpPr>
          <p:cNvPr id="17" name="Right Arrow 16"/>
          <p:cNvSpPr/>
          <p:nvPr/>
        </p:nvSpPr>
        <p:spPr>
          <a:xfrm>
            <a:off x="2438400" y="41910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33400" y="5519272"/>
            <a:ext cx="3983398" cy="369332"/>
          </a:xfrm>
          <a:prstGeom prst="rect">
            <a:avLst/>
          </a:prstGeom>
          <a:noFill/>
        </p:spPr>
        <p:txBody>
          <a:bodyPr wrap="none" rtlCol="0">
            <a:spAutoFit/>
          </a:bodyPr>
          <a:lstStyle/>
          <a:p>
            <a:r>
              <a:rPr lang="en-US" dirty="0" err="1" smtClean="0"/>
              <a:t>Van’t</a:t>
            </a:r>
            <a:r>
              <a:rPr lang="en-US" dirty="0" smtClean="0"/>
              <a:t> Hoff Equation can be rewritten as: </a:t>
            </a:r>
            <a:endParaRPr lang="en-US" dirty="0"/>
          </a:p>
        </p:txBody>
      </p:sp>
      <p:graphicFrame>
        <p:nvGraphicFramePr>
          <p:cNvPr id="19" name="Object 18"/>
          <p:cNvGraphicFramePr>
            <a:graphicFrameLocks noChangeAspect="1"/>
          </p:cNvGraphicFramePr>
          <p:nvPr/>
        </p:nvGraphicFramePr>
        <p:xfrm>
          <a:off x="4419600" y="5301131"/>
          <a:ext cx="2133600" cy="794870"/>
        </p:xfrm>
        <a:graphic>
          <a:graphicData uri="http://schemas.openxmlformats.org/presentationml/2006/ole">
            <p:oleObj spid="_x0000_s66565" name="Equation" r:id="rId6" imgW="1295280" imgH="482400" progId="Equation.3">
              <p:embed/>
            </p:oleObj>
          </a:graphicData>
        </a:graphic>
      </p:graphicFrame>
      <p:sp>
        <p:nvSpPr>
          <p:cNvPr id="20" name="TextBox 19"/>
          <p:cNvSpPr txBox="1"/>
          <p:nvPr/>
        </p:nvSpPr>
        <p:spPr>
          <a:xfrm>
            <a:off x="1143000" y="4953000"/>
            <a:ext cx="788999" cy="369332"/>
          </a:xfrm>
          <a:prstGeom prst="rect">
            <a:avLst/>
          </a:prstGeom>
          <a:noFill/>
        </p:spPr>
        <p:txBody>
          <a:bodyPr wrap="none" rtlCol="0">
            <a:spAutoFit/>
          </a:bodyPr>
          <a:lstStyle/>
          <a:p>
            <a:r>
              <a:rPr lang="en-US" dirty="0" smtClean="0"/>
              <a:t>Since, </a:t>
            </a:r>
            <a:endParaRPr lang="en-US" dirty="0"/>
          </a:p>
        </p:txBody>
      </p:sp>
      <p:graphicFrame>
        <p:nvGraphicFramePr>
          <p:cNvPr id="21" name="Object 20"/>
          <p:cNvGraphicFramePr>
            <a:graphicFrameLocks noChangeAspect="1"/>
          </p:cNvGraphicFramePr>
          <p:nvPr/>
        </p:nvGraphicFramePr>
        <p:xfrm>
          <a:off x="1905000" y="4876800"/>
          <a:ext cx="1357406" cy="584200"/>
        </p:xfrm>
        <a:graphic>
          <a:graphicData uri="http://schemas.openxmlformats.org/presentationml/2006/ole">
            <p:oleObj spid="_x0000_s66566" name="Equation" r:id="rId7" imgW="1002960" imgH="431640" progId="Equation.3">
              <p:embed/>
            </p:oleObj>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7640" y="164068"/>
            <a:ext cx="5928995" cy="369332"/>
          </a:xfrm>
          <a:prstGeom prst="rect">
            <a:avLst/>
          </a:prstGeom>
          <a:noFill/>
        </p:spPr>
        <p:txBody>
          <a:bodyPr wrap="none" rtlCol="0">
            <a:spAutoFit/>
          </a:bodyPr>
          <a:lstStyle/>
          <a:p>
            <a:r>
              <a:rPr lang="en-US" b="1" dirty="0" smtClean="0"/>
              <a:t>Inter-Relations Between Thermodynamics Variables – Contd.</a:t>
            </a:r>
            <a:endParaRPr lang="en-US" b="1" dirty="0"/>
          </a:p>
        </p:txBody>
      </p:sp>
      <p:sp>
        <p:nvSpPr>
          <p:cNvPr id="3" name="TextBox 2"/>
          <p:cNvSpPr txBox="1"/>
          <p:nvPr/>
        </p:nvSpPr>
        <p:spPr>
          <a:xfrm>
            <a:off x="40226" y="609600"/>
            <a:ext cx="9103774" cy="369332"/>
          </a:xfrm>
          <a:prstGeom prst="rect">
            <a:avLst/>
          </a:prstGeom>
          <a:noFill/>
        </p:spPr>
        <p:txBody>
          <a:bodyPr wrap="none" rtlCol="0">
            <a:spAutoFit/>
          </a:bodyPr>
          <a:lstStyle/>
          <a:p>
            <a:r>
              <a:rPr lang="en-US" i="1" dirty="0" smtClean="0"/>
              <a:t>Integration of </a:t>
            </a:r>
            <a:r>
              <a:rPr lang="en-US" i="1" dirty="0" err="1" smtClean="0"/>
              <a:t>Van’t</a:t>
            </a:r>
            <a:r>
              <a:rPr lang="en-US" i="1" dirty="0" smtClean="0"/>
              <a:t> Hoff Equation and Sigma function: It gives relationship between k, C</a:t>
            </a:r>
            <a:r>
              <a:rPr lang="en-US" i="1" baseline="-25000" dirty="0" smtClean="0"/>
              <a:t>p</a:t>
            </a:r>
            <a:r>
              <a:rPr lang="en-US" i="1" dirty="0" smtClean="0"/>
              <a:t>, and T</a:t>
            </a:r>
            <a:endParaRPr lang="en-US" i="1" dirty="0"/>
          </a:p>
        </p:txBody>
      </p:sp>
      <p:sp>
        <p:nvSpPr>
          <p:cNvPr id="4" name="TextBox 3"/>
          <p:cNvSpPr txBox="1"/>
          <p:nvPr/>
        </p:nvSpPr>
        <p:spPr>
          <a:xfrm>
            <a:off x="304800" y="1066800"/>
            <a:ext cx="2078069" cy="369332"/>
          </a:xfrm>
          <a:prstGeom prst="rect">
            <a:avLst/>
          </a:prstGeom>
          <a:noFill/>
        </p:spPr>
        <p:txBody>
          <a:bodyPr wrap="none" rtlCol="0">
            <a:spAutoFit/>
          </a:bodyPr>
          <a:lstStyle/>
          <a:p>
            <a:r>
              <a:rPr lang="en-US" u="sng" dirty="0" err="1" smtClean="0"/>
              <a:t>Van’t</a:t>
            </a:r>
            <a:r>
              <a:rPr lang="en-US" u="sng" dirty="0" smtClean="0"/>
              <a:t> Hoff Equation:</a:t>
            </a:r>
            <a:endParaRPr lang="en-US" u="sng" dirty="0"/>
          </a:p>
        </p:txBody>
      </p:sp>
      <p:graphicFrame>
        <p:nvGraphicFramePr>
          <p:cNvPr id="67586" name="Object 2"/>
          <p:cNvGraphicFramePr>
            <a:graphicFrameLocks noChangeAspect="1"/>
          </p:cNvGraphicFramePr>
          <p:nvPr/>
        </p:nvGraphicFramePr>
        <p:xfrm>
          <a:off x="166688" y="1524000"/>
          <a:ext cx="2719387" cy="1549400"/>
        </p:xfrm>
        <a:graphic>
          <a:graphicData uri="http://schemas.openxmlformats.org/presentationml/2006/ole">
            <p:oleObj spid="_x0000_s67586" name="Equation" r:id="rId3" imgW="1650960" imgH="939600" progId="Equation.3">
              <p:embed/>
            </p:oleObj>
          </a:graphicData>
        </a:graphic>
      </p:graphicFrame>
      <p:graphicFrame>
        <p:nvGraphicFramePr>
          <p:cNvPr id="6" name="Object 5"/>
          <p:cNvGraphicFramePr>
            <a:graphicFrameLocks noChangeAspect="1"/>
          </p:cNvGraphicFramePr>
          <p:nvPr/>
        </p:nvGraphicFramePr>
        <p:xfrm>
          <a:off x="3886199" y="1524000"/>
          <a:ext cx="1587137" cy="685800"/>
        </p:xfrm>
        <a:graphic>
          <a:graphicData uri="http://schemas.openxmlformats.org/presentationml/2006/ole">
            <p:oleObj spid="_x0000_s67587" name="Equation" r:id="rId4" imgW="1028520" imgH="444240" progId="Equation.3">
              <p:embed/>
            </p:oleObj>
          </a:graphicData>
        </a:graphic>
      </p:graphicFrame>
      <p:sp>
        <p:nvSpPr>
          <p:cNvPr id="7" name="TextBox 6"/>
          <p:cNvSpPr txBox="1"/>
          <p:nvPr/>
        </p:nvSpPr>
        <p:spPr>
          <a:xfrm>
            <a:off x="3886200" y="1143000"/>
            <a:ext cx="1433919" cy="369332"/>
          </a:xfrm>
          <a:prstGeom prst="rect">
            <a:avLst/>
          </a:prstGeom>
          <a:noFill/>
        </p:spPr>
        <p:txBody>
          <a:bodyPr wrap="none" rtlCol="0">
            <a:spAutoFit/>
          </a:bodyPr>
          <a:lstStyle/>
          <a:p>
            <a:r>
              <a:rPr lang="en-US" u="sng" dirty="0" smtClean="0"/>
              <a:t>By definition:</a:t>
            </a:r>
            <a:endParaRPr lang="en-US" u="sng" dirty="0"/>
          </a:p>
        </p:txBody>
      </p:sp>
      <p:graphicFrame>
        <p:nvGraphicFramePr>
          <p:cNvPr id="8" name="Object 7"/>
          <p:cNvGraphicFramePr>
            <a:graphicFrameLocks noChangeAspect="1"/>
          </p:cNvGraphicFramePr>
          <p:nvPr/>
        </p:nvGraphicFramePr>
        <p:xfrm>
          <a:off x="6121400" y="1524000"/>
          <a:ext cx="2438400" cy="457200"/>
        </p:xfrm>
        <a:graphic>
          <a:graphicData uri="http://schemas.openxmlformats.org/presentationml/2006/ole">
            <p:oleObj spid="_x0000_s67588" name="Equation" r:id="rId5" imgW="1218960" imgH="228600" progId="Equation.3">
              <p:embed/>
            </p:oleObj>
          </a:graphicData>
        </a:graphic>
      </p:graphicFrame>
      <p:sp>
        <p:nvSpPr>
          <p:cNvPr id="9" name="TextBox 8"/>
          <p:cNvSpPr txBox="1"/>
          <p:nvPr/>
        </p:nvSpPr>
        <p:spPr>
          <a:xfrm>
            <a:off x="6172200" y="1143000"/>
            <a:ext cx="2203937" cy="369332"/>
          </a:xfrm>
          <a:prstGeom prst="rect">
            <a:avLst/>
          </a:prstGeom>
          <a:noFill/>
        </p:spPr>
        <p:txBody>
          <a:bodyPr wrap="none" rtlCol="0">
            <a:spAutoFit/>
          </a:bodyPr>
          <a:lstStyle/>
          <a:p>
            <a:r>
              <a:rPr lang="en-US" u="sng" dirty="0" smtClean="0"/>
              <a:t>Variation of C</a:t>
            </a:r>
            <a:r>
              <a:rPr lang="en-US" u="sng" baseline="-25000" dirty="0" smtClean="0"/>
              <a:t>P</a:t>
            </a:r>
            <a:r>
              <a:rPr lang="en-US" u="sng" dirty="0" smtClean="0"/>
              <a:t> with T</a:t>
            </a:r>
            <a:endParaRPr lang="en-US" u="sng" dirty="0"/>
          </a:p>
        </p:txBody>
      </p:sp>
      <p:cxnSp>
        <p:nvCxnSpPr>
          <p:cNvPr id="11" name="Straight Arrow Connector 10"/>
          <p:cNvCxnSpPr/>
          <p:nvPr/>
        </p:nvCxnSpPr>
        <p:spPr>
          <a:xfrm>
            <a:off x="4572000" y="2209800"/>
            <a:ext cx="1143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867400" y="2057400"/>
            <a:ext cx="914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nvGraphicFramePr>
        <p:xfrm>
          <a:off x="3556000" y="2590800"/>
          <a:ext cx="3408363" cy="381000"/>
        </p:xfrm>
        <a:graphic>
          <a:graphicData uri="http://schemas.openxmlformats.org/presentationml/2006/ole">
            <p:oleObj spid="_x0000_s67589" name="Equation" r:id="rId6" imgW="2044440" imgH="228600" progId="Equation.3">
              <p:embed/>
            </p:oleObj>
          </a:graphicData>
        </a:graphic>
      </p:graphicFrame>
      <p:graphicFrame>
        <p:nvGraphicFramePr>
          <p:cNvPr id="67590" name="Object 6"/>
          <p:cNvGraphicFramePr>
            <a:graphicFrameLocks noChangeAspect="1"/>
          </p:cNvGraphicFramePr>
          <p:nvPr/>
        </p:nvGraphicFramePr>
        <p:xfrm>
          <a:off x="5486400" y="3352800"/>
          <a:ext cx="3535363" cy="381000"/>
        </p:xfrm>
        <a:graphic>
          <a:graphicData uri="http://schemas.openxmlformats.org/presentationml/2006/ole">
            <p:oleObj spid="_x0000_s67590" name="Equation" r:id="rId7" imgW="2120760" imgH="228600" progId="Equation.3">
              <p:embed/>
            </p:oleObj>
          </a:graphicData>
        </a:graphic>
      </p:graphicFrame>
      <p:sp>
        <p:nvSpPr>
          <p:cNvPr id="16" name="TextBox 15"/>
          <p:cNvSpPr txBox="1"/>
          <p:nvPr/>
        </p:nvSpPr>
        <p:spPr>
          <a:xfrm>
            <a:off x="6400800" y="2971800"/>
            <a:ext cx="1942327" cy="369332"/>
          </a:xfrm>
          <a:prstGeom prst="rect">
            <a:avLst/>
          </a:prstGeom>
          <a:noFill/>
        </p:spPr>
        <p:txBody>
          <a:bodyPr wrap="none" rtlCol="0">
            <a:spAutoFit/>
          </a:bodyPr>
          <a:lstStyle/>
          <a:p>
            <a:r>
              <a:rPr lang="en-US" u="sng" dirty="0" smtClean="0"/>
              <a:t>For standard state:</a:t>
            </a:r>
            <a:endParaRPr lang="en-US" u="sng" dirty="0"/>
          </a:p>
        </p:txBody>
      </p:sp>
      <p:sp>
        <p:nvSpPr>
          <p:cNvPr id="17" name="TextBox 16"/>
          <p:cNvSpPr txBox="1"/>
          <p:nvPr/>
        </p:nvSpPr>
        <p:spPr>
          <a:xfrm>
            <a:off x="3962400" y="3810000"/>
            <a:ext cx="1647952" cy="369332"/>
          </a:xfrm>
          <a:prstGeom prst="rect">
            <a:avLst/>
          </a:prstGeom>
          <a:noFill/>
        </p:spPr>
        <p:txBody>
          <a:bodyPr wrap="none" rtlCol="0">
            <a:spAutoFit/>
          </a:bodyPr>
          <a:lstStyle/>
          <a:p>
            <a:r>
              <a:rPr lang="en-US" dirty="0" smtClean="0"/>
              <a:t>On Integrating: </a:t>
            </a:r>
            <a:endParaRPr lang="en-US" dirty="0"/>
          </a:p>
        </p:txBody>
      </p:sp>
      <p:graphicFrame>
        <p:nvGraphicFramePr>
          <p:cNvPr id="67591" name="Object 7"/>
          <p:cNvGraphicFramePr>
            <a:graphicFrameLocks noChangeAspect="1"/>
          </p:cNvGraphicFramePr>
          <p:nvPr/>
        </p:nvGraphicFramePr>
        <p:xfrm>
          <a:off x="5486400" y="3651250"/>
          <a:ext cx="3429000" cy="698500"/>
        </p:xfrm>
        <a:graphic>
          <a:graphicData uri="http://schemas.openxmlformats.org/presentationml/2006/ole">
            <p:oleObj spid="_x0000_s67591" name="Equation" r:id="rId8" imgW="2057400" imgH="419040" progId="Equation.3">
              <p:embed/>
            </p:oleObj>
          </a:graphicData>
        </a:graphic>
      </p:graphicFrame>
      <p:sp>
        <p:nvSpPr>
          <p:cNvPr id="19" name="TextBox 18"/>
          <p:cNvSpPr txBox="1"/>
          <p:nvPr/>
        </p:nvSpPr>
        <p:spPr>
          <a:xfrm>
            <a:off x="4724400" y="4419600"/>
            <a:ext cx="3740255" cy="369332"/>
          </a:xfrm>
          <a:prstGeom prst="rect">
            <a:avLst/>
          </a:prstGeom>
          <a:noFill/>
        </p:spPr>
        <p:txBody>
          <a:bodyPr wrap="none" rtlCol="0">
            <a:spAutoFit/>
          </a:bodyPr>
          <a:lstStyle/>
          <a:p>
            <a:r>
              <a:rPr lang="en-US" dirty="0" smtClean="0"/>
              <a:t>Where, </a:t>
            </a:r>
            <a:r>
              <a:rPr lang="en-US" dirty="0" err="1" smtClean="0">
                <a:latin typeface="Symbol" pitchFamily="18" charset="2"/>
              </a:rPr>
              <a:t>D</a:t>
            </a:r>
            <a:r>
              <a:rPr lang="en-US" dirty="0" err="1" smtClean="0"/>
              <a:t>H</a:t>
            </a:r>
            <a:r>
              <a:rPr lang="en-US" baseline="-25000" dirty="0" err="1" smtClean="0"/>
              <a:t>o</a:t>
            </a:r>
            <a:r>
              <a:rPr lang="en-US" dirty="0" smtClean="0"/>
              <a:t> is an integration constant</a:t>
            </a:r>
            <a:endParaRPr lang="en-US" dirty="0"/>
          </a:p>
        </p:txBody>
      </p:sp>
      <p:cxnSp>
        <p:nvCxnSpPr>
          <p:cNvPr id="21" name="Straight Arrow Connector 20"/>
          <p:cNvCxnSpPr/>
          <p:nvPr/>
        </p:nvCxnSpPr>
        <p:spPr>
          <a:xfrm flipH="1" flipV="1">
            <a:off x="1905000" y="2895600"/>
            <a:ext cx="3810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219200" y="2895600"/>
            <a:ext cx="76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nvGraphicFramePr>
        <p:xfrm>
          <a:off x="0" y="3276600"/>
          <a:ext cx="3187700" cy="508000"/>
        </p:xfrm>
        <a:graphic>
          <a:graphicData uri="http://schemas.openxmlformats.org/presentationml/2006/ole">
            <p:oleObj spid="_x0000_s67592" name="Equation" r:id="rId9" imgW="3187440" imgH="507960" progId="Equation.3">
              <p:embed/>
            </p:oleObj>
          </a:graphicData>
        </a:graphic>
      </p:graphicFrame>
      <p:graphicFrame>
        <p:nvGraphicFramePr>
          <p:cNvPr id="67593" name="Object 9"/>
          <p:cNvGraphicFramePr>
            <a:graphicFrameLocks noChangeAspect="1"/>
          </p:cNvGraphicFramePr>
          <p:nvPr/>
        </p:nvGraphicFramePr>
        <p:xfrm>
          <a:off x="139700" y="4038600"/>
          <a:ext cx="3594100" cy="508000"/>
        </p:xfrm>
        <a:graphic>
          <a:graphicData uri="http://schemas.openxmlformats.org/presentationml/2006/ole">
            <p:oleObj spid="_x0000_s67593" name="Equation" r:id="rId10" imgW="3593880" imgH="507960" progId="Equation.3">
              <p:embed/>
            </p:oleObj>
          </a:graphicData>
        </a:graphic>
      </p:graphicFrame>
      <p:graphicFrame>
        <p:nvGraphicFramePr>
          <p:cNvPr id="67594" name="Object 10"/>
          <p:cNvGraphicFramePr>
            <a:graphicFrameLocks noChangeAspect="1"/>
          </p:cNvGraphicFramePr>
          <p:nvPr/>
        </p:nvGraphicFramePr>
        <p:xfrm>
          <a:off x="57150" y="4749800"/>
          <a:ext cx="3937000" cy="457200"/>
        </p:xfrm>
        <a:graphic>
          <a:graphicData uri="http://schemas.openxmlformats.org/presentationml/2006/ole">
            <p:oleObj spid="_x0000_s67594" name="Equation" r:id="rId11" imgW="3936960" imgH="457200" progId="Equation.3">
              <p:embed/>
            </p:oleObj>
          </a:graphicData>
        </a:graphic>
      </p:graphicFrame>
      <p:sp>
        <p:nvSpPr>
          <p:cNvPr id="31" name="TextBox 30"/>
          <p:cNvSpPr txBox="1"/>
          <p:nvPr/>
        </p:nvSpPr>
        <p:spPr>
          <a:xfrm>
            <a:off x="0" y="5334000"/>
            <a:ext cx="1596014" cy="369332"/>
          </a:xfrm>
          <a:prstGeom prst="rect">
            <a:avLst/>
          </a:prstGeom>
          <a:noFill/>
        </p:spPr>
        <p:txBody>
          <a:bodyPr wrap="none" rtlCol="0">
            <a:spAutoFit/>
          </a:bodyPr>
          <a:lstStyle/>
          <a:p>
            <a:r>
              <a:rPr lang="en-US" dirty="0" smtClean="0"/>
              <a:t>By integrating: </a:t>
            </a:r>
            <a:endParaRPr lang="en-US" dirty="0"/>
          </a:p>
        </p:txBody>
      </p:sp>
      <p:graphicFrame>
        <p:nvGraphicFramePr>
          <p:cNvPr id="67595" name="Object 11"/>
          <p:cNvGraphicFramePr>
            <a:graphicFrameLocks noChangeAspect="1"/>
          </p:cNvGraphicFramePr>
          <p:nvPr/>
        </p:nvGraphicFramePr>
        <p:xfrm>
          <a:off x="1600200" y="5334000"/>
          <a:ext cx="3454400" cy="482600"/>
        </p:xfrm>
        <a:graphic>
          <a:graphicData uri="http://schemas.openxmlformats.org/presentationml/2006/ole">
            <p:oleObj spid="_x0000_s67595" name="Equation" r:id="rId12" imgW="3454200" imgH="482400" progId="Equation.3">
              <p:embed/>
            </p:oleObj>
          </a:graphicData>
        </a:graphic>
      </p:graphicFrame>
      <p:graphicFrame>
        <p:nvGraphicFramePr>
          <p:cNvPr id="67596" name="Object 12"/>
          <p:cNvGraphicFramePr>
            <a:graphicFrameLocks noChangeAspect="1"/>
          </p:cNvGraphicFramePr>
          <p:nvPr/>
        </p:nvGraphicFramePr>
        <p:xfrm>
          <a:off x="457200" y="5867400"/>
          <a:ext cx="3225800" cy="457200"/>
        </p:xfrm>
        <a:graphic>
          <a:graphicData uri="http://schemas.openxmlformats.org/presentationml/2006/ole">
            <p:oleObj spid="_x0000_s67596" name="Equation" r:id="rId13" imgW="3225600" imgH="457200" progId="Equation.3">
              <p:embed/>
            </p:oleObj>
          </a:graphicData>
        </a:graphic>
      </p:graphicFrame>
      <p:sp>
        <p:nvSpPr>
          <p:cNvPr id="34" name="TextBox 33"/>
          <p:cNvSpPr txBox="1"/>
          <p:nvPr/>
        </p:nvSpPr>
        <p:spPr>
          <a:xfrm>
            <a:off x="5257800" y="5334000"/>
            <a:ext cx="3411640" cy="369332"/>
          </a:xfrm>
          <a:prstGeom prst="rect">
            <a:avLst/>
          </a:prstGeom>
          <a:noFill/>
        </p:spPr>
        <p:txBody>
          <a:bodyPr wrap="none" rtlCol="0">
            <a:spAutoFit/>
          </a:bodyPr>
          <a:lstStyle/>
          <a:p>
            <a:r>
              <a:rPr lang="en-US" dirty="0" smtClean="0"/>
              <a:t>Where, </a:t>
            </a:r>
            <a:r>
              <a:rPr lang="en-US" i="1" dirty="0" smtClean="0"/>
              <a:t>I</a:t>
            </a:r>
            <a:r>
              <a:rPr lang="en-US" dirty="0" smtClean="0"/>
              <a:t> is an integration constant</a:t>
            </a:r>
            <a:endParaRPr lang="en-US" dirty="0"/>
          </a:p>
        </p:txBody>
      </p:sp>
      <p:graphicFrame>
        <p:nvGraphicFramePr>
          <p:cNvPr id="67597" name="Object 13"/>
          <p:cNvGraphicFramePr>
            <a:graphicFrameLocks noChangeAspect="1"/>
          </p:cNvGraphicFramePr>
          <p:nvPr/>
        </p:nvGraphicFramePr>
        <p:xfrm>
          <a:off x="685800" y="6248400"/>
          <a:ext cx="1333500" cy="457200"/>
        </p:xfrm>
        <a:graphic>
          <a:graphicData uri="http://schemas.openxmlformats.org/presentationml/2006/ole">
            <p:oleObj spid="_x0000_s67597" name="Equation" r:id="rId14" imgW="1333440" imgH="457200" progId="Equation.3">
              <p:embed/>
            </p:oleObj>
          </a:graphicData>
        </a:graphic>
      </p:graphicFrame>
      <p:sp>
        <p:nvSpPr>
          <p:cNvPr id="36" name="TextBox 35"/>
          <p:cNvSpPr txBox="1"/>
          <p:nvPr/>
        </p:nvSpPr>
        <p:spPr>
          <a:xfrm>
            <a:off x="2209800" y="6324600"/>
            <a:ext cx="930255" cy="369332"/>
          </a:xfrm>
          <a:prstGeom prst="rect">
            <a:avLst/>
          </a:prstGeom>
          <a:noFill/>
        </p:spPr>
        <p:txBody>
          <a:bodyPr wrap="none" rtlCol="0">
            <a:spAutoFit/>
          </a:bodyPr>
          <a:lstStyle/>
          <a:p>
            <a:r>
              <a:rPr lang="en-US" dirty="0" smtClean="0"/>
              <a:t>Where, </a:t>
            </a:r>
            <a:endParaRPr lang="en-US" dirty="0"/>
          </a:p>
        </p:txBody>
      </p:sp>
      <p:graphicFrame>
        <p:nvGraphicFramePr>
          <p:cNvPr id="67598" name="Object 14"/>
          <p:cNvGraphicFramePr>
            <a:graphicFrameLocks noChangeAspect="1"/>
          </p:cNvGraphicFramePr>
          <p:nvPr/>
        </p:nvGraphicFramePr>
        <p:xfrm>
          <a:off x="3067050" y="6302375"/>
          <a:ext cx="2616200" cy="431800"/>
        </p:xfrm>
        <a:graphic>
          <a:graphicData uri="http://schemas.openxmlformats.org/presentationml/2006/ole">
            <p:oleObj spid="_x0000_s67598" name="Equation" r:id="rId15" imgW="2616120" imgH="431640" progId="Equation.3">
              <p:embed/>
            </p:oleObj>
          </a:graphicData>
        </a:graphic>
      </p:graphicFrame>
      <p:sp>
        <p:nvSpPr>
          <p:cNvPr id="38" name="TextBox 37"/>
          <p:cNvSpPr txBox="1"/>
          <p:nvPr/>
        </p:nvSpPr>
        <p:spPr>
          <a:xfrm>
            <a:off x="6027760" y="5742296"/>
            <a:ext cx="3048000" cy="923330"/>
          </a:xfrm>
          <a:prstGeom prst="rect">
            <a:avLst/>
          </a:prstGeom>
          <a:solidFill>
            <a:schemeClr val="accent1">
              <a:alpha val="41000"/>
            </a:schemeClr>
          </a:solidFill>
          <a:ln>
            <a:solidFill>
              <a:schemeClr val="accent1">
                <a:shade val="50000"/>
              </a:schemeClr>
            </a:solidFill>
          </a:ln>
        </p:spPr>
        <p:txBody>
          <a:bodyPr wrap="square" rtlCol="0">
            <a:spAutoFit/>
          </a:bodyPr>
          <a:lstStyle/>
          <a:p>
            <a:r>
              <a:rPr lang="en-US" dirty="0" smtClean="0">
                <a:sym typeface="Symbol"/>
              </a:rPr>
              <a:t>Equilibrium constant of any reaction can be calculated from C</a:t>
            </a:r>
            <a:r>
              <a:rPr lang="en-US" baseline="-25000" dirty="0" smtClean="0">
                <a:sym typeface="Symbol"/>
              </a:rPr>
              <a:t>p</a:t>
            </a:r>
            <a:r>
              <a:rPr lang="en-US" dirty="0" smtClean="0">
                <a:sym typeface="Symbol"/>
              </a:rPr>
              <a:t> at any 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(Contd.)</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None/>
            </a:pPr>
            <a:r>
              <a:rPr lang="en-US" dirty="0" smtClean="0">
                <a:latin typeface="Times New Roman" pitchFamily="18" charset="0"/>
              </a:rPr>
              <a:t>A gas is enclosed in a cylinder by a piston.  The volume of the gas is then reduced to one half its original value by applying a force to the piston.  Which one of the following statements concerning the internal energy of the gas is true?</a:t>
            </a:r>
          </a:p>
          <a:p>
            <a:pPr marL="457200" indent="-457200"/>
            <a:endParaRPr lang="en-US" dirty="0" smtClean="0">
              <a:latin typeface="Times New Roman" pitchFamily="18" charset="0"/>
            </a:endParaRPr>
          </a:p>
          <a:p>
            <a:pPr marL="457200" indent="-457200">
              <a:buAutoNum type="alphaLcParenR"/>
            </a:pPr>
            <a:r>
              <a:rPr lang="en-US" dirty="0" smtClean="0">
                <a:latin typeface="Times New Roman" pitchFamily="18" charset="0"/>
              </a:rPr>
              <a:t>The internal energy of the gas will decrease.</a:t>
            </a:r>
          </a:p>
          <a:p>
            <a:pPr marL="457200" indent="-457200">
              <a:buAutoNum type="alphaLcParenR"/>
            </a:pPr>
            <a:r>
              <a:rPr lang="en-US" dirty="0" smtClean="0">
                <a:latin typeface="Times New Roman" pitchFamily="18" charset="0"/>
              </a:rPr>
              <a:t>The internal energy of the gas will increase.</a:t>
            </a:r>
          </a:p>
          <a:p>
            <a:pPr marL="457200" indent="-457200">
              <a:buAutoNum type="alphaLcParenR" startAt="3"/>
            </a:pPr>
            <a:r>
              <a:rPr lang="en-US" dirty="0" smtClean="0">
                <a:latin typeface="Times New Roman" pitchFamily="18" charset="0"/>
              </a:rPr>
              <a:t>The internal energy of the gas will neither increase nor decrease.</a:t>
            </a:r>
          </a:p>
          <a:p>
            <a:pPr marL="457200" indent="-457200">
              <a:buAutoNum type="alphaLcParenR" startAt="3"/>
            </a:pPr>
            <a:r>
              <a:rPr lang="en-US" dirty="0" smtClean="0">
                <a:latin typeface="Times New Roman" pitchFamily="18" charset="0"/>
              </a:rPr>
              <a:t>The internal energy of the gas will equal the work done in moving the piston.</a:t>
            </a:r>
          </a:p>
          <a:p>
            <a:pPr marL="457200" indent="-457200">
              <a:buAutoNum type="alphaLcParenR" startAt="3"/>
            </a:pPr>
            <a:r>
              <a:rPr lang="en-US" dirty="0" smtClean="0">
                <a:latin typeface="Times New Roman" pitchFamily="18" charset="0"/>
              </a:rPr>
              <a:t>The internal energy of the gas may increase, decrease, or remain the same depending on the amount of heat that is gained or lost by the gas.</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2684" y="164068"/>
            <a:ext cx="3110916" cy="369332"/>
          </a:xfrm>
          <a:prstGeom prst="rect">
            <a:avLst/>
          </a:prstGeom>
          <a:noFill/>
        </p:spPr>
        <p:txBody>
          <a:bodyPr wrap="none" rtlCol="0">
            <a:spAutoFit/>
          </a:bodyPr>
          <a:lstStyle/>
          <a:p>
            <a:r>
              <a:rPr lang="en-US" b="1" dirty="0" err="1" smtClean="0"/>
              <a:t>Clausius</a:t>
            </a:r>
            <a:r>
              <a:rPr lang="en-US" b="1" dirty="0" smtClean="0"/>
              <a:t> – </a:t>
            </a:r>
            <a:r>
              <a:rPr lang="en-US" b="1" dirty="0" err="1" smtClean="0"/>
              <a:t>Clapeyron</a:t>
            </a:r>
            <a:r>
              <a:rPr lang="en-US" b="1" dirty="0" smtClean="0"/>
              <a:t> Equation</a:t>
            </a:r>
            <a:endParaRPr lang="en-US" b="1" dirty="0"/>
          </a:p>
        </p:txBody>
      </p:sp>
      <p:sp>
        <p:nvSpPr>
          <p:cNvPr id="3" name="TextBox 2"/>
          <p:cNvSpPr txBox="1"/>
          <p:nvPr/>
        </p:nvSpPr>
        <p:spPr>
          <a:xfrm>
            <a:off x="304800" y="762000"/>
            <a:ext cx="2491516" cy="369332"/>
          </a:xfrm>
          <a:prstGeom prst="rect">
            <a:avLst/>
          </a:prstGeom>
          <a:noFill/>
        </p:spPr>
        <p:txBody>
          <a:bodyPr wrap="none" rtlCol="0">
            <a:spAutoFit/>
          </a:bodyPr>
          <a:lstStyle/>
          <a:p>
            <a:r>
              <a:rPr lang="en-US" dirty="0" smtClean="0"/>
              <a:t>From Maxwell’s relation:</a:t>
            </a:r>
            <a:endParaRPr lang="en-US" dirty="0"/>
          </a:p>
        </p:txBody>
      </p:sp>
      <p:graphicFrame>
        <p:nvGraphicFramePr>
          <p:cNvPr id="4" name="Object 3"/>
          <p:cNvGraphicFramePr>
            <a:graphicFrameLocks noChangeAspect="1"/>
          </p:cNvGraphicFramePr>
          <p:nvPr/>
        </p:nvGraphicFramePr>
        <p:xfrm>
          <a:off x="2819400" y="685800"/>
          <a:ext cx="1054100" cy="444500"/>
        </p:xfrm>
        <a:graphic>
          <a:graphicData uri="http://schemas.openxmlformats.org/presentationml/2006/ole">
            <p:oleObj spid="_x0000_s68610" name="Equation" r:id="rId3" imgW="1054080" imgH="444240" progId="Equation.3">
              <p:embed/>
            </p:oleObj>
          </a:graphicData>
        </a:graphic>
      </p:graphicFrame>
      <p:sp>
        <p:nvSpPr>
          <p:cNvPr id="5" name="TextBox 4"/>
          <p:cNvSpPr txBox="1"/>
          <p:nvPr/>
        </p:nvSpPr>
        <p:spPr>
          <a:xfrm>
            <a:off x="4114800" y="685800"/>
            <a:ext cx="477438" cy="369332"/>
          </a:xfrm>
          <a:prstGeom prst="rect">
            <a:avLst/>
          </a:prstGeom>
          <a:noFill/>
        </p:spPr>
        <p:txBody>
          <a:bodyPr wrap="none" rtlCol="0">
            <a:spAutoFit/>
          </a:bodyPr>
          <a:lstStyle/>
          <a:p>
            <a:r>
              <a:rPr lang="en-US" dirty="0" smtClean="0"/>
              <a:t>or, </a:t>
            </a:r>
            <a:endParaRPr lang="en-US" dirty="0"/>
          </a:p>
        </p:txBody>
      </p:sp>
      <p:graphicFrame>
        <p:nvGraphicFramePr>
          <p:cNvPr id="68611" name="Object 3"/>
          <p:cNvGraphicFramePr>
            <a:graphicFrameLocks noChangeAspect="1"/>
          </p:cNvGraphicFramePr>
          <p:nvPr/>
        </p:nvGraphicFramePr>
        <p:xfrm>
          <a:off x="4572000" y="685800"/>
          <a:ext cx="1905000" cy="444500"/>
        </p:xfrm>
        <a:graphic>
          <a:graphicData uri="http://schemas.openxmlformats.org/presentationml/2006/ole">
            <p:oleObj spid="_x0000_s68611" name="Equation" r:id="rId4" imgW="1904760" imgH="444240" progId="Equation.3">
              <p:embed/>
            </p:oleObj>
          </a:graphicData>
        </a:graphic>
      </p:graphicFrame>
      <p:sp>
        <p:nvSpPr>
          <p:cNvPr id="7" name="TextBox 6"/>
          <p:cNvSpPr txBox="1"/>
          <p:nvPr/>
        </p:nvSpPr>
        <p:spPr>
          <a:xfrm>
            <a:off x="6705600" y="685800"/>
            <a:ext cx="788999" cy="369332"/>
          </a:xfrm>
          <a:prstGeom prst="rect">
            <a:avLst/>
          </a:prstGeom>
          <a:noFill/>
        </p:spPr>
        <p:txBody>
          <a:bodyPr wrap="none" rtlCol="0">
            <a:spAutoFit/>
          </a:bodyPr>
          <a:lstStyle/>
          <a:p>
            <a:r>
              <a:rPr lang="en-US" dirty="0" smtClean="0"/>
              <a:t>Since, </a:t>
            </a:r>
            <a:endParaRPr lang="en-US" dirty="0"/>
          </a:p>
        </p:txBody>
      </p:sp>
      <p:graphicFrame>
        <p:nvGraphicFramePr>
          <p:cNvPr id="8" name="Object 7"/>
          <p:cNvGraphicFramePr>
            <a:graphicFrameLocks noChangeAspect="1"/>
          </p:cNvGraphicFramePr>
          <p:nvPr/>
        </p:nvGraphicFramePr>
        <p:xfrm>
          <a:off x="7543799" y="685800"/>
          <a:ext cx="1219201" cy="382494"/>
        </p:xfrm>
        <a:graphic>
          <a:graphicData uri="http://schemas.openxmlformats.org/presentationml/2006/ole">
            <p:oleObj spid="_x0000_s68612" name="Equation" r:id="rId5" imgW="647640" imgH="203040" progId="Equation.3">
              <p:embed/>
            </p:oleObj>
          </a:graphicData>
        </a:graphic>
      </p:graphicFrame>
      <p:sp>
        <p:nvSpPr>
          <p:cNvPr id="9" name="TextBox 8"/>
          <p:cNvSpPr txBox="1"/>
          <p:nvPr/>
        </p:nvSpPr>
        <p:spPr>
          <a:xfrm>
            <a:off x="3200400" y="12954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68613" name="Object 5"/>
          <p:cNvGraphicFramePr>
            <a:graphicFrameLocks noChangeAspect="1"/>
          </p:cNvGraphicFramePr>
          <p:nvPr/>
        </p:nvGraphicFramePr>
        <p:xfrm>
          <a:off x="4457700" y="1301750"/>
          <a:ext cx="1016000" cy="431800"/>
        </p:xfrm>
        <a:graphic>
          <a:graphicData uri="http://schemas.openxmlformats.org/presentationml/2006/ole">
            <p:oleObj spid="_x0000_s68613" name="Equation" r:id="rId6" imgW="1015920" imgH="431640" progId="Equation.3">
              <p:embed/>
            </p:oleObj>
          </a:graphicData>
        </a:graphic>
      </p:graphicFrame>
      <p:sp>
        <p:nvSpPr>
          <p:cNvPr id="11" name="TextBox 10"/>
          <p:cNvSpPr txBox="1"/>
          <p:nvPr/>
        </p:nvSpPr>
        <p:spPr>
          <a:xfrm>
            <a:off x="5638800" y="1182469"/>
            <a:ext cx="3581400" cy="646331"/>
          </a:xfrm>
          <a:prstGeom prst="rect">
            <a:avLst/>
          </a:prstGeom>
          <a:noFill/>
        </p:spPr>
        <p:txBody>
          <a:bodyPr wrap="square" rtlCol="0">
            <a:spAutoFit/>
          </a:bodyPr>
          <a:lstStyle/>
          <a:p>
            <a:r>
              <a:rPr lang="en-US" dirty="0" smtClean="0"/>
              <a:t>Where, </a:t>
            </a:r>
            <a:r>
              <a:rPr lang="en-US" dirty="0" smtClean="0">
                <a:latin typeface="Symbol" pitchFamily="18" charset="2"/>
              </a:rPr>
              <a:t>D</a:t>
            </a:r>
            <a:r>
              <a:rPr lang="en-US" dirty="0" smtClean="0"/>
              <a:t>H=heat of transformation, </a:t>
            </a:r>
            <a:r>
              <a:rPr lang="en-US" dirty="0" smtClean="0">
                <a:latin typeface="Symbol" pitchFamily="18" charset="2"/>
              </a:rPr>
              <a:t>D</a:t>
            </a:r>
            <a:r>
              <a:rPr lang="en-US" dirty="0" smtClean="0"/>
              <a:t>V = molar volume</a:t>
            </a:r>
            <a:endParaRPr lang="en-US" dirty="0"/>
          </a:p>
        </p:txBody>
      </p:sp>
      <p:sp>
        <p:nvSpPr>
          <p:cNvPr id="12" name="Rectangle 11"/>
          <p:cNvSpPr/>
          <p:nvPr/>
        </p:nvSpPr>
        <p:spPr>
          <a:xfrm>
            <a:off x="4343400" y="1219200"/>
            <a:ext cx="1295400" cy="609600"/>
          </a:xfrm>
          <a:prstGeom prst="rect">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0" y="1564944"/>
            <a:ext cx="3003258" cy="369332"/>
          </a:xfrm>
          <a:prstGeom prst="rect">
            <a:avLst/>
          </a:prstGeom>
          <a:noFill/>
        </p:spPr>
        <p:txBody>
          <a:bodyPr wrap="none" rtlCol="0">
            <a:spAutoFit/>
          </a:bodyPr>
          <a:lstStyle/>
          <a:p>
            <a:r>
              <a:rPr lang="en-US" dirty="0" err="1" smtClean="0"/>
              <a:t>Clausius</a:t>
            </a:r>
            <a:r>
              <a:rPr lang="en-US" dirty="0" smtClean="0"/>
              <a:t> – </a:t>
            </a:r>
            <a:r>
              <a:rPr lang="en-US" dirty="0" err="1" smtClean="0"/>
              <a:t>Clapeyron</a:t>
            </a:r>
            <a:r>
              <a:rPr lang="en-US" dirty="0" smtClean="0"/>
              <a:t> Equation</a:t>
            </a:r>
            <a:endParaRPr lang="en-US" dirty="0"/>
          </a:p>
        </p:txBody>
      </p:sp>
      <p:sp>
        <p:nvSpPr>
          <p:cNvPr id="18" name="Right Arrow 17"/>
          <p:cNvSpPr/>
          <p:nvPr/>
        </p:nvSpPr>
        <p:spPr>
          <a:xfrm>
            <a:off x="3048000" y="1676400"/>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52401" y="2057400"/>
            <a:ext cx="8534399" cy="646331"/>
          </a:xfrm>
          <a:prstGeom prst="rect">
            <a:avLst/>
          </a:prstGeom>
          <a:noFill/>
        </p:spPr>
        <p:txBody>
          <a:bodyPr wrap="square" rtlCol="0">
            <a:spAutoFit/>
          </a:bodyPr>
          <a:lstStyle/>
          <a:p>
            <a:r>
              <a:rPr lang="en-US" dirty="0" smtClean="0"/>
              <a:t>Application of </a:t>
            </a:r>
            <a:r>
              <a:rPr lang="en-US" dirty="0" err="1" smtClean="0"/>
              <a:t>Clausius</a:t>
            </a:r>
            <a:r>
              <a:rPr lang="en-US" dirty="0" smtClean="0"/>
              <a:t> – </a:t>
            </a:r>
            <a:r>
              <a:rPr lang="en-US" dirty="0" err="1" smtClean="0"/>
              <a:t>Clapeyron</a:t>
            </a:r>
            <a:r>
              <a:rPr lang="en-US" dirty="0" smtClean="0"/>
              <a:t> Equation: To calculate the effect of pressure change on equilibrium transformation temperature</a:t>
            </a:r>
          </a:p>
        </p:txBody>
      </p:sp>
      <p:sp>
        <p:nvSpPr>
          <p:cNvPr id="20" name="TextBox 19"/>
          <p:cNvSpPr txBox="1"/>
          <p:nvPr/>
        </p:nvSpPr>
        <p:spPr>
          <a:xfrm>
            <a:off x="152400" y="2667000"/>
            <a:ext cx="3013133" cy="369332"/>
          </a:xfrm>
          <a:prstGeom prst="rect">
            <a:avLst/>
          </a:prstGeom>
          <a:noFill/>
        </p:spPr>
        <p:txBody>
          <a:bodyPr wrap="none" rtlCol="0">
            <a:spAutoFit/>
          </a:bodyPr>
          <a:lstStyle/>
          <a:p>
            <a:r>
              <a:rPr lang="en-US" b="1" i="1" dirty="0" smtClean="0"/>
              <a:t>A. Liquid – Vapor Equilibrium:</a:t>
            </a:r>
            <a:endParaRPr lang="en-US" b="1" i="1" dirty="0"/>
          </a:p>
        </p:txBody>
      </p:sp>
      <p:graphicFrame>
        <p:nvGraphicFramePr>
          <p:cNvPr id="21" name="Object 20"/>
          <p:cNvGraphicFramePr>
            <a:graphicFrameLocks noChangeAspect="1"/>
          </p:cNvGraphicFramePr>
          <p:nvPr/>
        </p:nvGraphicFramePr>
        <p:xfrm>
          <a:off x="3581400" y="3061732"/>
          <a:ext cx="1485900" cy="508000"/>
        </p:xfrm>
        <a:graphic>
          <a:graphicData uri="http://schemas.openxmlformats.org/presentationml/2006/ole">
            <p:oleObj spid="_x0000_s68614" name="Equation" r:id="rId7" imgW="1485720" imgH="507960" progId="Equation.3">
              <p:embed/>
            </p:oleObj>
          </a:graphicData>
        </a:graphic>
      </p:graphicFrame>
      <p:sp>
        <p:nvSpPr>
          <p:cNvPr id="22" name="TextBox 21"/>
          <p:cNvSpPr txBox="1"/>
          <p:nvPr/>
        </p:nvSpPr>
        <p:spPr>
          <a:xfrm>
            <a:off x="0" y="3112532"/>
            <a:ext cx="3607078" cy="369332"/>
          </a:xfrm>
          <a:prstGeom prst="rect">
            <a:avLst/>
          </a:prstGeom>
          <a:noFill/>
        </p:spPr>
        <p:txBody>
          <a:bodyPr wrap="none" rtlCol="0">
            <a:spAutoFit/>
          </a:bodyPr>
          <a:lstStyle/>
          <a:p>
            <a:r>
              <a:rPr lang="en-US" dirty="0" smtClean="0"/>
              <a:t>From </a:t>
            </a:r>
            <a:r>
              <a:rPr lang="en-US" dirty="0" err="1" smtClean="0"/>
              <a:t>Clausius</a:t>
            </a:r>
            <a:r>
              <a:rPr lang="en-US" dirty="0" smtClean="0"/>
              <a:t> – </a:t>
            </a:r>
            <a:r>
              <a:rPr lang="en-US" dirty="0" err="1" smtClean="0"/>
              <a:t>Clapeyron</a:t>
            </a:r>
            <a:r>
              <a:rPr lang="en-US" dirty="0" smtClean="0"/>
              <a:t> Equation:</a:t>
            </a:r>
            <a:endParaRPr lang="en-US" dirty="0"/>
          </a:p>
        </p:txBody>
      </p:sp>
      <p:sp>
        <p:nvSpPr>
          <p:cNvPr id="23" name="TextBox 22"/>
          <p:cNvSpPr txBox="1"/>
          <p:nvPr/>
        </p:nvSpPr>
        <p:spPr>
          <a:xfrm>
            <a:off x="5105400" y="3124200"/>
            <a:ext cx="3978525" cy="369332"/>
          </a:xfrm>
          <a:prstGeom prst="rect">
            <a:avLst/>
          </a:prstGeom>
          <a:noFill/>
        </p:spPr>
        <p:txBody>
          <a:bodyPr wrap="none" rtlCol="0">
            <a:spAutoFit/>
          </a:bodyPr>
          <a:lstStyle/>
          <a:p>
            <a:r>
              <a:rPr lang="en-US" dirty="0" smtClean="0"/>
              <a:t>Since, </a:t>
            </a:r>
            <a:r>
              <a:rPr lang="en-US" dirty="0" err="1" smtClean="0"/>
              <a:t>V</a:t>
            </a:r>
            <a:r>
              <a:rPr lang="en-US" baseline="-25000" dirty="0" err="1" smtClean="0"/>
              <a:t>vap</a:t>
            </a:r>
            <a:r>
              <a:rPr lang="en-US" dirty="0" smtClean="0"/>
              <a:t>&gt;&gt;</a:t>
            </a:r>
            <a:r>
              <a:rPr lang="en-US" dirty="0" err="1" smtClean="0"/>
              <a:t>V</a:t>
            </a:r>
            <a:r>
              <a:rPr lang="en-US" baseline="-25000" dirty="0" err="1" smtClean="0"/>
              <a:t>liq</a:t>
            </a:r>
            <a:r>
              <a:rPr lang="en-US" dirty="0" smtClean="0"/>
              <a:t>, Therefore, </a:t>
            </a:r>
            <a:r>
              <a:rPr lang="en-US" dirty="0" err="1" smtClean="0"/>
              <a:t>V</a:t>
            </a:r>
            <a:r>
              <a:rPr lang="en-US" baseline="-25000" dirty="0" err="1" smtClean="0"/>
              <a:t>vap</a:t>
            </a:r>
            <a:r>
              <a:rPr lang="en-US" dirty="0" err="1" smtClean="0"/>
              <a:t>-V</a:t>
            </a:r>
            <a:r>
              <a:rPr lang="en-US" baseline="-25000" dirty="0" err="1" smtClean="0"/>
              <a:t>liq</a:t>
            </a:r>
            <a:r>
              <a:rPr lang="en-US" dirty="0" err="1" smtClean="0">
                <a:sym typeface="Symbol"/>
              </a:rPr>
              <a:t></a:t>
            </a:r>
            <a:r>
              <a:rPr lang="en-US" dirty="0" err="1" smtClean="0"/>
              <a:t>V</a:t>
            </a:r>
            <a:r>
              <a:rPr lang="en-US" baseline="-25000" dirty="0" err="1" smtClean="0"/>
              <a:t>vap</a:t>
            </a:r>
            <a:endParaRPr lang="en-US" baseline="-25000" dirty="0"/>
          </a:p>
        </p:txBody>
      </p:sp>
      <p:graphicFrame>
        <p:nvGraphicFramePr>
          <p:cNvPr id="68615" name="Object 7"/>
          <p:cNvGraphicFramePr>
            <a:graphicFrameLocks noChangeAspect="1"/>
          </p:cNvGraphicFramePr>
          <p:nvPr/>
        </p:nvGraphicFramePr>
        <p:xfrm>
          <a:off x="4343400" y="3645932"/>
          <a:ext cx="1346200" cy="508000"/>
        </p:xfrm>
        <a:graphic>
          <a:graphicData uri="http://schemas.openxmlformats.org/presentationml/2006/ole">
            <p:oleObj spid="_x0000_s68615" name="Equation" r:id="rId8" imgW="1346040" imgH="507960" progId="Equation.3">
              <p:embed/>
            </p:oleObj>
          </a:graphicData>
        </a:graphic>
      </p:graphicFrame>
      <p:sp>
        <p:nvSpPr>
          <p:cNvPr id="25" name="TextBox 24"/>
          <p:cNvSpPr txBox="1"/>
          <p:nvPr/>
        </p:nvSpPr>
        <p:spPr>
          <a:xfrm>
            <a:off x="76200" y="3609201"/>
            <a:ext cx="2514600" cy="646331"/>
          </a:xfrm>
          <a:prstGeom prst="rect">
            <a:avLst/>
          </a:prstGeom>
          <a:noFill/>
        </p:spPr>
        <p:txBody>
          <a:bodyPr wrap="square" rtlCol="0">
            <a:spAutoFit/>
          </a:bodyPr>
          <a:lstStyle/>
          <a:p>
            <a:r>
              <a:rPr lang="en-US" dirty="0" smtClean="0"/>
              <a:t>Assuming vapor behaves as an ideal gas, </a:t>
            </a:r>
            <a:endParaRPr lang="en-US" dirty="0"/>
          </a:p>
        </p:txBody>
      </p:sp>
      <p:graphicFrame>
        <p:nvGraphicFramePr>
          <p:cNvPr id="26" name="Object 25"/>
          <p:cNvGraphicFramePr>
            <a:graphicFrameLocks noChangeAspect="1"/>
          </p:cNvGraphicFramePr>
          <p:nvPr/>
        </p:nvGraphicFramePr>
        <p:xfrm>
          <a:off x="2819400" y="3685401"/>
          <a:ext cx="812800" cy="431800"/>
        </p:xfrm>
        <a:graphic>
          <a:graphicData uri="http://schemas.openxmlformats.org/presentationml/2006/ole">
            <p:oleObj spid="_x0000_s68616" name="Equation" r:id="rId9" imgW="812520" imgH="431640" progId="Equation.3">
              <p:embed/>
            </p:oleObj>
          </a:graphicData>
        </a:graphic>
      </p:graphicFrame>
      <p:cxnSp>
        <p:nvCxnSpPr>
          <p:cNvPr id="28" name="Straight Arrow Connector 27"/>
          <p:cNvCxnSpPr/>
          <p:nvPr/>
        </p:nvCxnSpPr>
        <p:spPr>
          <a:xfrm>
            <a:off x="3124200" y="4103132"/>
            <a:ext cx="609600" cy="164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810000" y="4038600"/>
            <a:ext cx="762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1" name="Object 30"/>
          <p:cNvGraphicFramePr>
            <a:graphicFrameLocks noChangeAspect="1"/>
          </p:cNvGraphicFramePr>
          <p:nvPr/>
        </p:nvGraphicFramePr>
        <p:xfrm>
          <a:off x="3581400" y="4267200"/>
          <a:ext cx="1318683" cy="533400"/>
        </p:xfrm>
        <a:graphic>
          <a:graphicData uri="http://schemas.openxmlformats.org/presentationml/2006/ole">
            <p:oleObj spid="_x0000_s68617" name="Equation" r:id="rId10" imgW="1130040" imgH="457200" progId="Equation.3">
              <p:embed/>
            </p:oleObj>
          </a:graphicData>
        </a:graphic>
      </p:graphicFrame>
      <p:graphicFrame>
        <p:nvGraphicFramePr>
          <p:cNvPr id="68618" name="Object 10"/>
          <p:cNvGraphicFramePr>
            <a:graphicFrameLocks noChangeAspect="1"/>
          </p:cNvGraphicFramePr>
          <p:nvPr/>
        </p:nvGraphicFramePr>
        <p:xfrm>
          <a:off x="5032375" y="4267200"/>
          <a:ext cx="1749425" cy="533400"/>
        </p:xfrm>
        <a:graphic>
          <a:graphicData uri="http://schemas.openxmlformats.org/presentationml/2006/ole">
            <p:oleObj spid="_x0000_s68618" name="Equation" r:id="rId11" imgW="1498320" imgH="457200" progId="Equation.3">
              <p:embed/>
            </p:oleObj>
          </a:graphicData>
        </a:graphic>
      </p:graphicFrame>
      <p:graphicFrame>
        <p:nvGraphicFramePr>
          <p:cNvPr id="68619" name="Object 11"/>
          <p:cNvGraphicFramePr>
            <a:graphicFrameLocks noChangeAspect="1"/>
          </p:cNvGraphicFramePr>
          <p:nvPr/>
        </p:nvGraphicFramePr>
        <p:xfrm>
          <a:off x="6992938" y="4267200"/>
          <a:ext cx="1630362" cy="533400"/>
        </p:xfrm>
        <a:graphic>
          <a:graphicData uri="http://schemas.openxmlformats.org/presentationml/2006/ole">
            <p:oleObj spid="_x0000_s68619" name="Equation" r:id="rId12" imgW="1396800" imgH="457200" progId="Equation.3">
              <p:embed/>
            </p:oleObj>
          </a:graphicData>
        </a:graphic>
      </p:graphicFrame>
      <p:sp>
        <p:nvSpPr>
          <p:cNvPr id="34" name="TextBox 33"/>
          <p:cNvSpPr txBox="1"/>
          <p:nvPr/>
        </p:nvSpPr>
        <p:spPr>
          <a:xfrm>
            <a:off x="0" y="4876800"/>
            <a:ext cx="3810000" cy="646331"/>
          </a:xfrm>
          <a:prstGeom prst="rect">
            <a:avLst/>
          </a:prstGeom>
          <a:noFill/>
        </p:spPr>
        <p:txBody>
          <a:bodyPr wrap="square" rtlCol="0">
            <a:spAutoFit/>
          </a:bodyPr>
          <a:lstStyle/>
          <a:p>
            <a:r>
              <a:rPr lang="en-US" b="1" i="1" dirty="0" smtClean="0"/>
              <a:t>Case I: Integrating without taking limits of P and T (Graphical method)</a:t>
            </a:r>
            <a:endParaRPr lang="en-US" b="1" i="1" dirty="0"/>
          </a:p>
        </p:txBody>
      </p:sp>
      <p:graphicFrame>
        <p:nvGraphicFramePr>
          <p:cNvPr id="68620" name="Object 12"/>
          <p:cNvGraphicFramePr>
            <a:graphicFrameLocks noChangeAspect="1"/>
          </p:cNvGraphicFramePr>
          <p:nvPr/>
        </p:nvGraphicFramePr>
        <p:xfrm>
          <a:off x="304800" y="5486400"/>
          <a:ext cx="2014537" cy="533400"/>
        </p:xfrm>
        <a:graphic>
          <a:graphicData uri="http://schemas.openxmlformats.org/presentationml/2006/ole">
            <p:oleObj spid="_x0000_s68620" name="Equation" r:id="rId13" imgW="1726920" imgH="457200" progId="Equation.3">
              <p:embed/>
            </p:oleObj>
          </a:graphicData>
        </a:graphic>
      </p:graphicFrame>
      <p:graphicFrame>
        <p:nvGraphicFramePr>
          <p:cNvPr id="68621" name="Object 13"/>
          <p:cNvGraphicFramePr>
            <a:graphicFrameLocks noChangeAspect="1"/>
          </p:cNvGraphicFramePr>
          <p:nvPr/>
        </p:nvGraphicFramePr>
        <p:xfrm>
          <a:off x="381000" y="6019800"/>
          <a:ext cx="1481138" cy="533400"/>
        </p:xfrm>
        <a:graphic>
          <a:graphicData uri="http://schemas.openxmlformats.org/presentationml/2006/ole">
            <p:oleObj spid="_x0000_s68621" name="Equation" r:id="rId14" imgW="1269720" imgH="457200" progId="Equation.3">
              <p:embed/>
            </p:oleObj>
          </a:graphicData>
        </a:graphic>
      </p:graphicFrame>
      <p:cxnSp>
        <p:nvCxnSpPr>
          <p:cNvPr id="42" name="Straight Connector 41"/>
          <p:cNvCxnSpPr/>
          <p:nvPr/>
        </p:nvCxnSpPr>
        <p:spPr>
          <a:xfrm>
            <a:off x="2743200" y="5715000"/>
            <a:ext cx="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743200" y="65532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334904" y="6014112"/>
            <a:ext cx="413896" cy="307777"/>
          </a:xfrm>
          <a:prstGeom prst="rect">
            <a:avLst/>
          </a:prstGeom>
          <a:noFill/>
        </p:spPr>
        <p:txBody>
          <a:bodyPr wrap="none" rtlCol="0">
            <a:spAutoFit/>
          </a:bodyPr>
          <a:lstStyle/>
          <a:p>
            <a:r>
              <a:rPr lang="en-US" sz="1400" dirty="0" err="1" smtClean="0"/>
              <a:t>lnP</a:t>
            </a:r>
            <a:endParaRPr lang="en-US" sz="1400" dirty="0"/>
          </a:p>
        </p:txBody>
      </p:sp>
      <p:sp>
        <p:nvSpPr>
          <p:cNvPr id="46" name="TextBox 45"/>
          <p:cNvSpPr txBox="1"/>
          <p:nvPr/>
        </p:nvSpPr>
        <p:spPr>
          <a:xfrm>
            <a:off x="3124200" y="6488668"/>
            <a:ext cx="433132" cy="307777"/>
          </a:xfrm>
          <a:prstGeom prst="rect">
            <a:avLst/>
          </a:prstGeom>
          <a:noFill/>
        </p:spPr>
        <p:txBody>
          <a:bodyPr wrap="none" rtlCol="0">
            <a:spAutoFit/>
          </a:bodyPr>
          <a:lstStyle/>
          <a:p>
            <a:r>
              <a:rPr lang="en-US" sz="1400" dirty="0" smtClean="0"/>
              <a:t>1/T</a:t>
            </a:r>
            <a:endParaRPr lang="en-US" sz="1400" dirty="0"/>
          </a:p>
        </p:txBody>
      </p:sp>
      <p:cxnSp>
        <p:nvCxnSpPr>
          <p:cNvPr id="48" name="Straight Connector 47"/>
          <p:cNvCxnSpPr/>
          <p:nvPr/>
        </p:nvCxnSpPr>
        <p:spPr>
          <a:xfrm>
            <a:off x="2743200" y="5867400"/>
            <a:ext cx="6858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953000" y="4876800"/>
            <a:ext cx="3962400" cy="646331"/>
          </a:xfrm>
          <a:prstGeom prst="rect">
            <a:avLst/>
          </a:prstGeom>
          <a:noFill/>
        </p:spPr>
        <p:txBody>
          <a:bodyPr wrap="square" rtlCol="0">
            <a:spAutoFit/>
          </a:bodyPr>
          <a:lstStyle/>
          <a:p>
            <a:r>
              <a:rPr lang="en-US" b="1" i="1" dirty="0" smtClean="0"/>
              <a:t>Case II: Integrating by limits of P and T (Numerical method)</a:t>
            </a:r>
            <a:endParaRPr lang="en-US" b="1" i="1" dirty="0"/>
          </a:p>
        </p:txBody>
      </p:sp>
      <p:graphicFrame>
        <p:nvGraphicFramePr>
          <p:cNvPr id="68622" name="Object 14"/>
          <p:cNvGraphicFramePr>
            <a:graphicFrameLocks noChangeAspect="1"/>
          </p:cNvGraphicFramePr>
          <p:nvPr/>
        </p:nvGraphicFramePr>
        <p:xfrm>
          <a:off x="5181600" y="5486400"/>
          <a:ext cx="2044700" cy="577850"/>
        </p:xfrm>
        <a:graphic>
          <a:graphicData uri="http://schemas.openxmlformats.org/presentationml/2006/ole">
            <p:oleObj spid="_x0000_s68622" name="Equation" r:id="rId15" imgW="1752480" imgH="495000" progId="Equation.3">
              <p:embed/>
            </p:oleObj>
          </a:graphicData>
        </a:graphic>
      </p:graphicFrame>
      <p:graphicFrame>
        <p:nvGraphicFramePr>
          <p:cNvPr id="53" name="Object 52"/>
          <p:cNvGraphicFramePr>
            <a:graphicFrameLocks noChangeAspect="1"/>
          </p:cNvGraphicFramePr>
          <p:nvPr/>
        </p:nvGraphicFramePr>
        <p:xfrm>
          <a:off x="5181600" y="6096000"/>
          <a:ext cx="2159000" cy="482600"/>
        </p:xfrm>
        <a:graphic>
          <a:graphicData uri="http://schemas.openxmlformats.org/presentationml/2006/ole">
            <p:oleObj spid="_x0000_s68623" name="Equation" r:id="rId16" imgW="2158920" imgH="482400" progId="Equation.3">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2684" y="164068"/>
            <a:ext cx="3899722" cy="369332"/>
          </a:xfrm>
          <a:prstGeom prst="rect">
            <a:avLst/>
          </a:prstGeom>
          <a:noFill/>
        </p:spPr>
        <p:txBody>
          <a:bodyPr wrap="none" rtlCol="0">
            <a:spAutoFit/>
          </a:bodyPr>
          <a:lstStyle/>
          <a:p>
            <a:r>
              <a:rPr lang="en-US" b="1" dirty="0" err="1" smtClean="0"/>
              <a:t>Clausius</a:t>
            </a:r>
            <a:r>
              <a:rPr lang="en-US" b="1" dirty="0" smtClean="0"/>
              <a:t> – </a:t>
            </a:r>
            <a:r>
              <a:rPr lang="en-US" b="1" dirty="0" err="1" smtClean="0"/>
              <a:t>Clapeyron</a:t>
            </a:r>
            <a:r>
              <a:rPr lang="en-US" b="1" dirty="0" smtClean="0"/>
              <a:t> Equation – Contd.</a:t>
            </a:r>
            <a:endParaRPr lang="en-US" b="1" dirty="0"/>
          </a:p>
        </p:txBody>
      </p:sp>
      <p:sp>
        <p:nvSpPr>
          <p:cNvPr id="3" name="TextBox 2"/>
          <p:cNvSpPr txBox="1"/>
          <p:nvPr/>
        </p:nvSpPr>
        <p:spPr>
          <a:xfrm>
            <a:off x="228600" y="685800"/>
            <a:ext cx="2832699" cy="369332"/>
          </a:xfrm>
          <a:prstGeom prst="rect">
            <a:avLst/>
          </a:prstGeom>
          <a:noFill/>
        </p:spPr>
        <p:txBody>
          <a:bodyPr wrap="none" rtlCol="0">
            <a:spAutoFit/>
          </a:bodyPr>
          <a:lstStyle/>
          <a:p>
            <a:r>
              <a:rPr lang="en-US" b="1" i="1" dirty="0" smtClean="0"/>
              <a:t>B. Solid – Vapor Equilibrium</a:t>
            </a:r>
            <a:endParaRPr lang="en-US" b="1" i="1" dirty="0"/>
          </a:p>
        </p:txBody>
      </p:sp>
      <p:graphicFrame>
        <p:nvGraphicFramePr>
          <p:cNvPr id="4" name="Object 3"/>
          <p:cNvGraphicFramePr>
            <a:graphicFrameLocks noChangeAspect="1"/>
          </p:cNvGraphicFramePr>
          <p:nvPr/>
        </p:nvGraphicFramePr>
        <p:xfrm>
          <a:off x="3886200" y="990600"/>
          <a:ext cx="1257300" cy="457200"/>
        </p:xfrm>
        <a:graphic>
          <a:graphicData uri="http://schemas.openxmlformats.org/presentationml/2006/ole">
            <p:oleObj spid="_x0000_s69634" name="Equation" r:id="rId3" imgW="1257120" imgH="457200" progId="Equation.3">
              <p:embed/>
            </p:oleObj>
          </a:graphicData>
        </a:graphic>
      </p:graphicFrame>
      <p:sp>
        <p:nvSpPr>
          <p:cNvPr id="5" name="TextBox 4"/>
          <p:cNvSpPr txBox="1"/>
          <p:nvPr/>
        </p:nvSpPr>
        <p:spPr>
          <a:xfrm>
            <a:off x="228600" y="1066800"/>
            <a:ext cx="3607078" cy="369332"/>
          </a:xfrm>
          <a:prstGeom prst="rect">
            <a:avLst/>
          </a:prstGeom>
          <a:noFill/>
        </p:spPr>
        <p:txBody>
          <a:bodyPr wrap="none" rtlCol="0">
            <a:spAutoFit/>
          </a:bodyPr>
          <a:lstStyle/>
          <a:p>
            <a:r>
              <a:rPr lang="en-US" dirty="0" smtClean="0"/>
              <a:t>From </a:t>
            </a:r>
            <a:r>
              <a:rPr lang="en-US" dirty="0" err="1" smtClean="0"/>
              <a:t>Clausius</a:t>
            </a:r>
            <a:r>
              <a:rPr lang="en-US" dirty="0" smtClean="0"/>
              <a:t> – </a:t>
            </a:r>
            <a:r>
              <a:rPr lang="en-US" dirty="0" err="1" smtClean="0"/>
              <a:t>Clapeyron</a:t>
            </a:r>
            <a:r>
              <a:rPr lang="en-US" dirty="0" smtClean="0"/>
              <a:t> Equation:</a:t>
            </a:r>
            <a:endParaRPr lang="en-US" dirty="0"/>
          </a:p>
        </p:txBody>
      </p:sp>
      <p:sp>
        <p:nvSpPr>
          <p:cNvPr id="6" name="TextBox 5"/>
          <p:cNvSpPr txBox="1"/>
          <p:nvPr/>
        </p:nvSpPr>
        <p:spPr>
          <a:xfrm>
            <a:off x="1524000" y="1524000"/>
            <a:ext cx="1596014" cy="369332"/>
          </a:xfrm>
          <a:prstGeom prst="rect">
            <a:avLst/>
          </a:prstGeom>
          <a:noFill/>
        </p:spPr>
        <p:txBody>
          <a:bodyPr wrap="none" rtlCol="0">
            <a:spAutoFit/>
          </a:bodyPr>
          <a:lstStyle/>
          <a:p>
            <a:r>
              <a:rPr lang="en-US" dirty="0" smtClean="0"/>
              <a:t>By integrating: </a:t>
            </a:r>
            <a:endParaRPr lang="en-US" dirty="0"/>
          </a:p>
        </p:txBody>
      </p:sp>
      <p:graphicFrame>
        <p:nvGraphicFramePr>
          <p:cNvPr id="7" name="Object 6"/>
          <p:cNvGraphicFramePr>
            <a:graphicFrameLocks noChangeAspect="1"/>
          </p:cNvGraphicFramePr>
          <p:nvPr/>
        </p:nvGraphicFramePr>
        <p:xfrm>
          <a:off x="3124199" y="1524000"/>
          <a:ext cx="1452033" cy="533400"/>
        </p:xfrm>
        <a:graphic>
          <a:graphicData uri="http://schemas.openxmlformats.org/presentationml/2006/ole">
            <p:oleObj spid="_x0000_s69635" name="Equation" r:id="rId4" imgW="1244520" imgH="457200" progId="Equation.3">
              <p:embed/>
            </p:oleObj>
          </a:graphicData>
        </a:graphic>
      </p:graphicFrame>
      <p:sp>
        <p:nvSpPr>
          <p:cNvPr id="8" name="TextBox 7"/>
          <p:cNvSpPr txBox="1"/>
          <p:nvPr/>
        </p:nvSpPr>
        <p:spPr>
          <a:xfrm>
            <a:off x="4876800" y="1447800"/>
            <a:ext cx="4267200" cy="646331"/>
          </a:xfrm>
          <a:prstGeom prst="rect">
            <a:avLst/>
          </a:prstGeom>
          <a:noFill/>
        </p:spPr>
        <p:txBody>
          <a:bodyPr wrap="square" rtlCol="0">
            <a:spAutoFit/>
          </a:bodyPr>
          <a:lstStyle/>
          <a:p>
            <a:r>
              <a:rPr lang="en-US" dirty="0" smtClean="0"/>
              <a:t>Where, </a:t>
            </a:r>
            <a:r>
              <a:rPr lang="en-US" dirty="0" smtClean="0">
                <a:latin typeface="Symbol" pitchFamily="18" charset="2"/>
              </a:rPr>
              <a:t>D</a:t>
            </a:r>
            <a:r>
              <a:rPr lang="en-US" dirty="0" smtClean="0"/>
              <a:t>H</a:t>
            </a:r>
            <a:r>
              <a:rPr lang="en-US" baseline="-25000" dirty="0" smtClean="0"/>
              <a:t>s</a:t>
            </a:r>
            <a:r>
              <a:rPr lang="en-US" dirty="0" smtClean="0"/>
              <a:t> = heat of sublimation and C is integration constant</a:t>
            </a:r>
            <a:endParaRPr lang="en-US" dirty="0"/>
          </a:p>
        </p:txBody>
      </p:sp>
      <p:sp>
        <p:nvSpPr>
          <p:cNvPr id="9" name="TextBox 8"/>
          <p:cNvSpPr txBox="1"/>
          <p:nvPr/>
        </p:nvSpPr>
        <p:spPr>
          <a:xfrm>
            <a:off x="228600" y="2209800"/>
            <a:ext cx="2819170" cy="369332"/>
          </a:xfrm>
          <a:prstGeom prst="rect">
            <a:avLst/>
          </a:prstGeom>
          <a:noFill/>
        </p:spPr>
        <p:txBody>
          <a:bodyPr wrap="none" rtlCol="0">
            <a:spAutoFit/>
          </a:bodyPr>
          <a:lstStyle/>
          <a:p>
            <a:r>
              <a:rPr lang="en-US" b="1" i="1" dirty="0" smtClean="0"/>
              <a:t>C. Solid – Liquid Equilibrium</a:t>
            </a:r>
            <a:endParaRPr lang="en-US" b="1" i="1" dirty="0"/>
          </a:p>
        </p:txBody>
      </p:sp>
      <p:graphicFrame>
        <p:nvGraphicFramePr>
          <p:cNvPr id="10" name="Object 9"/>
          <p:cNvGraphicFramePr>
            <a:graphicFrameLocks noChangeAspect="1"/>
          </p:cNvGraphicFramePr>
          <p:nvPr/>
        </p:nvGraphicFramePr>
        <p:xfrm>
          <a:off x="3733800" y="2501900"/>
          <a:ext cx="1028700" cy="482600"/>
        </p:xfrm>
        <a:graphic>
          <a:graphicData uri="http://schemas.openxmlformats.org/presentationml/2006/ole">
            <p:oleObj spid="_x0000_s69636" name="Equation" r:id="rId5" imgW="1028520" imgH="482400" progId="Equation.3">
              <p:embed/>
            </p:oleObj>
          </a:graphicData>
        </a:graphic>
      </p:graphicFrame>
      <p:sp>
        <p:nvSpPr>
          <p:cNvPr id="11" name="TextBox 10"/>
          <p:cNvSpPr txBox="1"/>
          <p:nvPr/>
        </p:nvSpPr>
        <p:spPr>
          <a:xfrm>
            <a:off x="228600" y="2590800"/>
            <a:ext cx="3607078" cy="369332"/>
          </a:xfrm>
          <a:prstGeom prst="rect">
            <a:avLst/>
          </a:prstGeom>
          <a:noFill/>
        </p:spPr>
        <p:txBody>
          <a:bodyPr wrap="none" rtlCol="0">
            <a:spAutoFit/>
          </a:bodyPr>
          <a:lstStyle/>
          <a:p>
            <a:r>
              <a:rPr lang="en-US" dirty="0" smtClean="0"/>
              <a:t>From </a:t>
            </a:r>
            <a:r>
              <a:rPr lang="en-US" dirty="0" err="1" smtClean="0"/>
              <a:t>Clausius</a:t>
            </a:r>
            <a:r>
              <a:rPr lang="en-US" dirty="0" smtClean="0"/>
              <a:t> – </a:t>
            </a:r>
            <a:r>
              <a:rPr lang="en-US" dirty="0" err="1" smtClean="0"/>
              <a:t>Clapeyron</a:t>
            </a:r>
            <a:r>
              <a:rPr lang="en-US" dirty="0" smtClean="0"/>
              <a:t> Equation:</a:t>
            </a:r>
            <a:endParaRPr lang="en-US" dirty="0"/>
          </a:p>
        </p:txBody>
      </p:sp>
      <p:sp>
        <p:nvSpPr>
          <p:cNvPr id="12" name="TextBox 11"/>
          <p:cNvSpPr txBox="1"/>
          <p:nvPr/>
        </p:nvSpPr>
        <p:spPr>
          <a:xfrm>
            <a:off x="4838700" y="2590800"/>
            <a:ext cx="507896" cy="369332"/>
          </a:xfrm>
          <a:prstGeom prst="rect">
            <a:avLst/>
          </a:prstGeom>
          <a:noFill/>
        </p:spPr>
        <p:txBody>
          <a:bodyPr wrap="none" rtlCol="0">
            <a:spAutoFit/>
          </a:bodyPr>
          <a:lstStyle/>
          <a:p>
            <a:r>
              <a:rPr lang="en-US" dirty="0" smtClean="0"/>
              <a:t>Or, </a:t>
            </a:r>
            <a:endParaRPr lang="en-US" dirty="0"/>
          </a:p>
        </p:txBody>
      </p:sp>
      <p:graphicFrame>
        <p:nvGraphicFramePr>
          <p:cNvPr id="69638" name="Object 6"/>
          <p:cNvGraphicFramePr>
            <a:graphicFrameLocks noChangeAspect="1"/>
          </p:cNvGraphicFramePr>
          <p:nvPr/>
        </p:nvGraphicFramePr>
        <p:xfrm>
          <a:off x="5295900" y="2501900"/>
          <a:ext cx="1485900" cy="508000"/>
        </p:xfrm>
        <a:graphic>
          <a:graphicData uri="http://schemas.openxmlformats.org/presentationml/2006/ole">
            <p:oleObj spid="_x0000_s69638" name="Equation" r:id="rId6" imgW="1485720" imgH="507960" progId="Equation.3">
              <p:embed/>
            </p:oleObj>
          </a:graphicData>
        </a:graphic>
      </p:graphicFrame>
      <p:sp>
        <p:nvSpPr>
          <p:cNvPr id="15" name="TextBox 14"/>
          <p:cNvSpPr txBox="1"/>
          <p:nvPr/>
        </p:nvSpPr>
        <p:spPr>
          <a:xfrm>
            <a:off x="6781800" y="2603500"/>
            <a:ext cx="507896" cy="369332"/>
          </a:xfrm>
          <a:prstGeom prst="rect">
            <a:avLst/>
          </a:prstGeom>
          <a:noFill/>
        </p:spPr>
        <p:txBody>
          <a:bodyPr wrap="none" rtlCol="0">
            <a:spAutoFit/>
          </a:bodyPr>
          <a:lstStyle/>
          <a:p>
            <a:r>
              <a:rPr lang="en-US" dirty="0" smtClean="0"/>
              <a:t>Or, </a:t>
            </a:r>
            <a:endParaRPr lang="en-US" dirty="0"/>
          </a:p>
        </p:txBody>
      </p:sp>
      <p:graphicFrame>
        <p:nvGraphicFramePr>
          <p:cNvPr id="16" name="Object 6"/>
          <p:cNvGraphicFramePr>
            <a:graphicFrameLocks noChangeAspect="1"/>
          </p:cNvGraphicFramePr>
          <p:nvPr/>
        </p:nvGraphicFramePr>
        <p:xfrm>
          <a:off x="7150100" y="2514600"/>
          <a:ext cx="1663700" cy="508000"/>
        </p:xfrm>
        <a:graphic>
          <a:graphicData uri="http://schemas.openxmlformats.org/presentationml/2006/ole">
            <p:oleObj spid="_x0000_s69639" name="Equation" r:id="rId7" imgW="1663560" imgH="507960" progId="Equation.3">
              <p:embed/>
            </p:oleObj>
          </a:graphicData>
        </a:graphic>
      </p:graphicFrame>
      <p:sp>
        <p:nvSpPr>
          <p:cNvPr id="17" name="TextBox 16"/>
          <p:cNvSpPr txBox="1"/>
          <p:nvPr/>
        </p:nvSpPr>
        <p:spPr>
          <a:xfrm>
            <a:off x="457200" y="3124200"/>
            <a:ext cx="5817746" cy="369332"/>
          </a:xfrm>
          <a:prstGeom prst="rect">
            <a:avLst/>
          </a:prstGeom>
          <a:noFill/>
        </p:spPr>
        <p:txBody>
          <a:bodyPr wrap="none" rtlCol="0">
            <a:spAutoFit/>
          </a:bodyPr>
          <a:lstStyle/>
          <a:p>
            <a:r>
              <a:rPr lang="en-US" dirty="0" smtClean="0"/>
              <a:t>Assuming, </a:t>
            </a:r>
            <a:r>
              <a:rPr lang="en-US" dirty="0" err="1" smtClean="0">
                <a:latin typeface="Symbol" pitchFamily="18" charset="2"/>
              </a:rPr>
              <a:t>D</a:t>
            </a:r>
            <a:r>
              <a:rPr lang="en-US" dirty="0" err="1" smtClean="0"/>
              <a:t>H</a:t>
            </a:r>
            <a:r>
              <a:rPr lang="en-US" baseline="-25000" dirty="0" err="1" smtClean="0"/>
              <a:t>f</a:t>
            </a:r>
            <a:r>
              <a:rPr lang="en-US" dirty="0" smtClean="0"/>
              <a:t> and </a:t>
            </a:r>
            <a:r>
              <a:rPr lang="en-US" dirty="0" smtClean="0">
                <a:latin typeface="Symbol" pitchFamily="18" charset="2"/>
              </a:rPr>
              <a:t>D</a:t>
            </a:r>
            <a:r>
              <a:rPr lang="en-US" dirty="0" smtClean="0"/>
              <a:t>V do not change with T, by integrating,  </a:t>
            </a:r>
            <a:endParaRPr lang="en-US" dirty="0"/>
          </a:p>
        </p:txBody>
      </p:sp>
      <p:graphicFrame>
        <p:nvGraphicFramePr>
          <p:cNvPr id="18" name="Object 17"/>
          <p:cNvGraphicFramePr>
            <a:graphicFrameLocks noChangeAspect="1"/>
          </p:cNvGraphicFramePr>
          <p:nvPr/>
        </p:nvGraphicFramePr>
        <p:xfrm>
          <a:off x="6248400" y="3124200"/>
          <a:ext cx="1828800" cy="508000"/>
        </p:xfrm>
        <a:graphic>
          <a:graphicData uri="http://schemas.openxmlformats.org/presentationml/2006/ole">
            <p:oleObj spid="_x0000_s69640" name="Equation" r:id="rId8" imgW="1828800" imgH="507960" progId="Equation.3">
              <p:embed/>
            </p:oleObj>
          </a:graphicData>
        </a:graphic>
      </p:graphicFrame>
      <p:graphicFrame>
        <p:nvGraphicFramePr>
          <p:cNvPr id="69641" name="Object 9"/>
          <p:cNvGraphicFramePr>
            <a:graphicFrameLocks noChangeAspect="1"/>
          </p:cNvGraphicFramePr>
          <p:nvPr/>
        </p:nvGraphicFramePr>
        <p:xfrm>
          <a:off x="3810000" y="3657600"/>
          <a:ext cx="2336800" cy="508000"/>
        </p:xfrm>
        <a:graphic>
          <a:graphicData uri="http://schemas.openxmlformats.org/presentationml/2006/ole">
            <p:oleObj spid="_x0000_s69641" name="Equation" r:id="rId9" imgW="2336760" imgH="507960" progId="Equation.3">
              <p:embed/>
            </p:oleObj>
          </a:graphicData>
        </a:graphic>
      </p:graphicFrame>
      <p:sp>
        <p:nvSpPr>
          <p:cNvPr id="20" name="TextBox 19"/>
          <p:cNvSpPr txBox="1"/>
          <p:nvPr/>
        </p:nvSpPr>
        <p:spPr>
          <a:xfrm>
            <a:off x="2209800" y="3733800"/>
            <a:ext cx="1215269" cy="369332"/>
          </a:xfrm>
          <a:prstGeom prst="rect">
            <a:avLst/>
          </a:prstGeom>
          <a:noFill/>
        </p:spPr>
        <p:txBody>
          <a:bodyPr wrap="none" rtlCol="0">
            <a:spAutoFit/>
          </a:bodyPr>
          <a:lstStyle/>
          <a:p>
            <a:r>
              <a:rPr lang="en-US" dirty="0" smtClean="0"/>
              <a:t>Therefore, </a:t>
            </a:r>
            <a:endParaRPr lang="en-US" dirty="0"/>
          </a:p>
        </p:txBody>
      </p:sp>
      <p:sp>
        <p:nvSpPr>
          <p:cNvPr id="21" name="TextBox 20"/>
          <p:cNvSpPr txBox="1"/>
          <p:nvPr/>
        </p:nvSpPr>
        <p:spPr>
          <a:xfrm>
            <a:off x="381000" y="4267200"/>
            <a:ext cx="2706959" cy="369332"/>
          </a:xfrm>
          <a:prstGeom prst="rect">
            <a:avLst/>
          </a:prstGeom>
          <a:noFill/>
        </p:spPr>
        <p:txBody>
          <a:bodyPr wrap="none" rtlCol="0">
            <a:spAutoFit/>
          </a:bodyPr>
          <a:lstStyle/>
          <a:p>
            <a:r>
              <a:rPr lang="en-US" b="1" i="1" dirty="0" smtClean="0"/>
              <a:t>C. Solid – Solid Equilibrium</a:t>
            </a:r>
            <a:endParaRPr lang="en-US" b="1" i="1" dirty="0"/>
          </a:p>
        </p:txBody>
      </p:sp>
      <p:graphicFrame>
        <p:nvGraphicFramePr>
          <p:cNvPr id="22" name="Object 21"/>
          <p:cNvGraphicFramePr>
            <a:graphicFrameLocks noChangeAspect="1"/>
          </p:cNvGraphicFramePr>
          <p:nvPr/>
        </p:nvGraphicFramePr>
        <p:xfrm>
          <a:off x="3886200" y="4572000"/>
          <a:ext cx="1028700" cy="457200"/>
        </p:xfrm>
        <a:graphic>
          <a:graphicData uri="http://schemas.openxmlformats.org/presentationml/2006/ole">
            <p:oleObj spid="_x0000_s69642" name="Equation" r:id="rId10" imgW="1028520" imgH="457200" progId="Equation.3">
              <p:embed/>
            </p:oleObj>
          </a:graphicData>
        </a:graphic>
      </p:graphicFrame>
      <p:sp>
        <p:nvSpPr>
          <p:cNvPr id="23" name="TextBox 22"/>
          <p:cNvSpPr txBox="1"/>
          <p:nvPr/>
        </p:nvSpPr>
        <p:spPr>
          <a:xfrm>
            <a:off x="381000" y="4648200"/>
            <a:ext cx="3607078" cy="369332"/>
          </a:xfrm>
          <a:prstGeom prst="rect">
            <a:avLst/>
          </a:prstGeom>
          <a:noFill/>
        </p:spPr>
        <p:txBody>
          <a:bodyPr wrap="none" rtlCol="0">
            <a:spAutoFit/>
          </a:bodyPr>
          <a:lstStyle/>
          <a:p>
            <a:r>
              <a:rPr lang="en-US" dirty="0" smtClean="0"/>
              <a:t>From </a:t>
            </a:r>
            <a:r>
              <a:rPr lang="en-US" dirty="0" err="1" smtClean="0"/>
              <a:t>Clausius</a:t>
            </a:r>
            <a:r>
              <a:rPr lang="en-US" dirty="0" smtClean="0"/>
              <a:t> – </a:t>
            </a:r>
            <a:r>
              <a:rPr lang="en-US" dirty="0" err="1" smtClean="0"/>
              <a:t>Clapeyron</a:t>
            </a:r>
            <a:r>
              <a:rPr lang="en-US" dirty="0" smtClean="0"/>
              <a:t> Equation:</a:t>
            </a:r>
            <a:endParaRPr lang="en-US" dirty="0"/>
          </a:p>
        </p:txBody>
      </p:sp>
      <p:sp>
        <p:nvSpPr>
          <p:cNvPr id="24" name="TextBox 23"/>
          <p:cNvSpPr txBox="1"/>
          <p:nvPr/>
        </p:nvSpPr>
        <p:spPr>
          <a:xfrm>
            <a:off x="6335539" y="3733800"/>
            <a:ext cx="2808461" cy="369332"/>
          </a:xfrm>
          <a:prstGeom prst="rect">
            <a:avLst/>
          </a:prstGeom>
          <a:noFill/>
        </p:spPr>
        <p:txBody>
          <a:bodyPr wrap="none" rtlCol="0">
            <a:spAutoFit/>
          </a:bodyPr>
          <a:lstStyle/>
          <a:p>
            <a:r>
              <a:rPr lang="en-US" dirty="0" smtClean="0"/>
              <a:t>Where, </a:t>
            </a:r>
            <a:r>
              <a:rPr lang="en-US" dirty="0" err="1" smtClean="0">
                <a:latin typeface="Symbol" pitchFamily="18" charset="2"/>
              </a:rPr>
              <a:t>D</a:t>
            </a:r>
            <a:r>
              <a:rPr lang="en-US" dirty="0" err="1" smtClean="0"/>
              <a:t>H</a:t>
            </a:r>
            <a:r>
              <a:rPr lang="en-US" baseline="-25000" dirty="0" err="1" smtClean="0"/>
              <a:t>f</a:t>
            </a:r>
            <a:r>
              <a:rPr lang="en-US" dirty="0" smtClean="0"/>
              <a:t> = heat of fusion</a:t>
            </a:r>
            <a:endParaRPr lang="en-US" dirty="0"/>
          </a:p>
        </p:txBody>
      </p:sp>
      <p:sp>
        <p:nvSpPr>
          <p:cNvPr id="25" name="TextBox 24"/>
          <p:cNvSpPr txBox="1"/>
          <p:nvPr/>
        </p:nvSpPr>
        <p:spPr>
          <a:xfrm>
            <a:off x="5029200" y="4660900"/>
            <a:ext cx="507896" cy="369332"/>
          </a:xfrm>
          <a:prstGeom prst="rect">
            <a:avLst/>
          </a:prstGeom>
          <a:noFill/>
        </p:spPr>
        <p:txBody>
          <a:bodyPr wrap="none" rtlCol="0">
            <a:spAutoFit/>
          </a:bodyPr>
          <a:lstStyle/>
          <a:p>
            <a:r>
              <a:rPr lang="en-US" dirty="0" smtClean="0"/>
              <a:t>Or, </a:t>
            </a:r>
            <a:endParaRPr lang="en-US" dirty="0"/>
          </a:p>
        </p:txBody>
      </p:sp>
      <p:graphicFrame>
        <p:nvGraphicFramePr>
          <p:cNvPr id="26" name="Object 6"/>
          <p:cNvGraphicFramePr>
            <a:graphicFrameLocks noChangeAspect="1"/>
          </p:cNvGraphicFramePr>
          <p:nvPr/>
        </p:nvGraphicFramePr>
        <p:xfrm>
          <a:off x="5530850" y="4572000"/>
          <a:ext cx="1397000" cy="508000"/>
        </p:xfrm>
        <a:graphic>
          <a:graphicData uri="http://schemas.openxmlformats.org/presentationml/2006/ole">
            <p:oleObj spid="_x0000_s69643" name="Equation" r:id="rId11" imgW="1396800" imgH="507960" progId="Equation.3">
              <p:embed/>
            </p:oleObj>
          </a:graphicData>
        </a:graphic>
      </p:graphicFrame>
      <p:sp>
        <p:nvSpPr>
          <p:cNvPr id="27" name="TextBox 26"/>
          <p:cNvSpPr txBox="1"/>
          <p:nvPr/>
        </p:nvSpPr>
        <p:spPr>
          <a:xfrm>
            <a:off x="228600" y="5181600"/>
            <a:ext cx="5883918" cy="369332"/>
          </a:xfrm>
          <a:prstGeom prst="rect">
            <a:avLst/>
          </a:prstGeom>
          <a:noFill/>
        </p:spPr>
        <p:txBody>
          <a:bodyPr wrap="none" rtlCol="0">
            <a:spAutoFit/>
          </a:bodyPr>
          <a:lstStyle/>
          <a:p>
            <a:r>
              <a:rPr lang="en-US" dirty="0" smtClean="0"/>
              <a:t>Assuming, </a:t>
            </a:r>
            <a:r>
              <a:rPr lang="en-US" dirty="0" err="1" smtClean="0">
                <a:latin typeface="Symbol" pitchFamily="18" charset="2"/>
              </a:rPr>
              <a:t>D</a:t>
            </a:r>
            <a:r>
              <a:rPr lang="en-US" dirty="0" err="1" smtClean="0"/>
              <a:t>H</a:t>
            </a:r>
            <a:r>
              <a:rPr lang="en-US" baseline="-25000" dirty="0" err="1" smtClean="0"/>
              <a:t>tr</a:t>
            </a:r>
            <a:r>
              <a:rPr lang="en-US" baseline="-25000" dirty="0" smtClean="0"/>
              <a:t> </a:t>
            </a:r>
            <a:r>
              <a:rPr lang="en-US" dirty="0" smtClean="0"/>
              <a:t>and </a:t>
            </a:r>
            <a:r>
              <a:rPr lang="en-US" dirty="0" smtClean="0">
                <a:latin typeface="Symbol" pitchFamily="18" charset="2"/>
              </a:rPr>
              <a:t>D</a:t>
            </a:r>
            <a:r>
              <a:rPr lang="en-US" dirty="0" smtClean="0"/>
              <a:t>V do not change with T, by integrating,  </a:t>
            </a:r>
            <a:endParaRPr lang="en-US" dirty="0"/>
          </a:p>
        </p:txBody>
      </p:sp>
      <p:graphicFrame>
        <p:nvGraphicFramePr>
          <p:cNvPr id="28" name="Object 27"/>
          <p:cNvGraphicFramePr>
            <a:graphicFrameLocks noChangeAspect="1"/>
          </p:cNvGraphicFramePr>
          <p:nvPr/>
        </p:nvGraphicFramePr>
        <p:xfrm>
          <a:off x="6172200" y="5181600"/>
          <a:ext cx="1965960" cy="609600"/>
        </p:xfrm>
        <a:graphic>
          <a:graphicData uri="http://schemas.openxmlformats.org/presentationml/2006/ole">
            <p:oleObj spid="_x0000_s69644" name="Equation" r:id="rId12" imgW="1638000" imgH="507960" progId="Equation.3">
              <p:embed/>
            </p:oleObj>
          </a:graphicData>
        </a:graphic>
      </p:graphicFrame>
      <p:sp>
        <p:nvSpPr>
          <p:cNvPr id="29" name="TextBox 28"/>
          <p:cNvSpPr txBox="1"/>
          <p:nvPr/>
        </p:nvSpPr>
        <p:spPr>
          <a:xfrm>
            <a:off x="762000" y="5943600"/>
            <a:ext cx="6536918" cy="369332"/>
          </a:xfrm>
          <a:prstGeom prst="rect">
            <a:avLst/>
          </a:prstGeom>
          <a:noFill/>
        </p:spPr>
        <p:txBody>
          <a:bodyPr wrap="none" rtlCol="0">
            <a:spAutoFit/>
          </a:bodyPr>
          <a:lstStyle/>
          <a:p>
            <a:r>
              <a:rPr lang="en-US" dirty="0" smtClean="0"/>
              <a:t>Where, </a:t>
            </a:r>
            <a:r>
              <a:rPr lang="en-US" dirty="0" err="1" smtClean="0">
                <a:latin typeface="Symbol" pitchFamily="18" charset="2"/>
              </a:rPr>
              <a:t>D</a:t>
            </a:r>
            <a:r>
              <a:rPr lang="en-US" dirty="0" err="1" smtClean="0"/>
              <a:t>H</a:t>
            </a:r>
            <a:r>
              <a:rPr lang="en-US" baseline="-25000" dirty="0" err="1" smtClean="0"/>
              <a:t>tr</a:t>
            </a:r>
            <a:r>
              <a:rPr lang="en-US" dirty="0" smtClean="0"/>
              <a:t> = heat of transformation and C = integration constant</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164068"/>
            <a:ext cx="1613519" cy="369332"/>
          </a:xfrm>
          <a:prstGeom prst="rect">
            <a:avLst/>
          </a:prstGeom>
          <a:noFill/>
        </p:spPr>
        <p:txBody>
          <a:bodyPr wrap="none" rtlCol="0">
            <a:spAutoFit/>
          </a:bodyPr>
          <a:lstStyle/>
          <a:p>
            <a:r>
              <a:rPr lang="en-US" b="1" dirty="0" err="1" smtClean="0"/>
              <a:t>Trouton’s</a:t>
            </a:r>
            <a:r>
              <a:rPr lang="en-US" b="1" dirty="0" smtClean="0"/>
              <a:t> Rule</a:t>
            </a:r>
            <a:endParaRPr lang="en-US" b="1" dirty="0"/>
          </a:p>
        </p:txBody>
      </p:sp>
      <p:sp>
        <p:nvSpPr>
          <p:cNvPr id="3" name="TextBox 2"/>
          <p:cNvSpPr txBox="1"/>
          <p:nvPr/>
        </p:nvSpPr>
        <p:spPr>
          <a:xfrm>
            <a:off x="457200" y="914400"/>
            <a:ext cx="8382001" cy="923330"/>
          </a:xfrm>
          <a:prstGeom prst="rect">
            <a:avLst/>
          </a:prstGeom>
          <a:noFill/>
        </p:spPr>
        <p:txBody>
          <a:bodyPr wrap="square" rtlCol="0">
            <a:spAutoFit/>
          </a:bodyPr>
          <a:lstStyle/>
          <a:p>
            <a:r>
              <a:rPr lang="en-US" i="1" dirty="0" err="1" smtClean="0"/>
              <a:t>Trouton’s</a:t>
            </a:r>
            <a:r>
              <a:rPr lang="en-US" i="1" dirty="0" smtClean="0"/>
              <a:t> rule states that the ratio of latent heat of evaporation (</a:t>
            </a:r>
            <a:r>
              <a:rPr lang="en-US" i="1" dirty="0" err="1" smtClean="0">
                <a:latin typeface="Symbol" pitchFamily="18" charset="2"/>
              </a:rPr>
              <a:t>D</a:t>
            </a:r>
            <a:r>
              <a:rPr lang="en-US" i="1" dirty="0" err="1" smtClean="0"/>
              <a:t>H</a:t>
            </a:r>
            <a:r>
              <a:rPr lang="en-US" i="1" baseline="-25000" dirty="0" err="1" smtClean="0"/>
              <a:t>v</a:t>
            </a:r>
            <a:r>
              <a:rPr lang="en-US" i="1" dirty="0" smtClean="0"/>
              <a:t>) to the normal boiling point temperature (Tb) is constant for all liquids, and is approximately equal to 21 cal/deg/mole</a:t>
            </a:r>
            <a:endParaRPr lang="en-US" i="1" dirty="0"/>
          </a:p>
        </p:txBody>
      </p:sp>
      <p:graphicFrame>
        <p:nvGraphicFramePr>
          <p:cNvPr id="4" name="Object 3"/>
          <p:cNvGraphicFramePr>
            <a:graphicFrameLocks noChangeAspect="1"/>
          </p:cNvGraphicFramePr>
          <p:nvPr/>
        </p:nvGraphicFramePr>
        <p:xfrm>
          <a:off x="762000" y="2362200"/>
          <a:ext cx="6619039" cy="1079500"/>
        </p:xfrm>
        <a:graphic>
          <a:graphicData uri="http://schemas.openxmlformats.org/presentationml/2006/ole">
            <p:oleObj spid="_x0000_s70658" name="Equation" r:id="rId3" imgW="2958840" imgH="482400" progId="Equation.3">
              <p:embed/>
            </p:oleObj>
          </a:graphicData>
        </a:graphic>
      </p:graphicFrame>
      <p:sp>
        <p:nvSpPr>
          <p:cNvPr id="5" name="TextBox 4"/>
          <p:cNvSpPr txBox="1"/>
          <p:nvPr/>
        </p:nvSpPr>
        <p:spPr>
          <a:xfrm>
            <a:off x="381000" y="3581400"/>
            <a:ext cx="8382000" cy="646331"/>
          </a:xfrm>
          <a:prstGeom prst="rect">
            <a:avLst/>
          </a:prstGeom>
          <a:noFill/>
        </p:spPr>
        <p:txBody>
          <a:bodyPr wrap="square" rtlCol="0">
            <a:spAutoFit/>
          </a:bodyPr>
          <a:lstStyle/>
          <a:p>
            <a:r>
              <a:rPr lang="en-US" dirty="0" smtClean="0"/>
              <a:t>This rule is only an approximate one and is not followed by all liquid metals. However, it can be used to calculate </a:t>
            </a:r>
            <a:r>
              <a:rPr lang="en-US" dirty="0" err="1" smtClean="0">
                <a:latin typeface="Symbol" pitchFamily="18" charset="2"/>
              </a:rPr>
              <a:t>D</a:t>
            </a:r>
            <a:r>
              <a:rPr lang="en-US" dirty="0" err="1" smtClean="0"/>
              <a:t>H</a:t>
            </a:r>
            <a:r>
              <a:rPr lang="en-US" baseline="-25000" dirty="0" err="1" smtClean="0"/>
              <a:t>v</a:t>
            </a:r>
            <a:r>
              <a:rPr lang="en-US" dirty="0" smtClean="0"/>
              <a:t> from boiling point of a metal.</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164068"/>
            <a:ext cx="2874633" cy="369332"/>
          </a:xfrm>
          <a:prstGeom prst="rect">
            <a:avLst/>
          </a:prstGeom>
          <a:noFill/>
        </p:spPr>
        <p:txBody>
          <a:bodyPr wrap="none" rtlCol="0">
            <a:spAutoFit/>
          </a:bodyPr>
          <a:lstStyle/>
          <a:p>
            <a:r>
              <a:rPr lang="en-US" b="1" dirty="0" smtClean="0"/>
              <a:t>Statistical Nature of Entropy</a:t>
            </a:r>
            <a:endParaRPr lang="en-US" b="1" dirty="0"/>
          </a:p>
        </p:txBody>
      </p:sp>
      <p:sp>
        <p:nvSpPr>
          <p:cNvPr id="3" name="Rectangle 2"/>
          <p:cNvSpPr/>
          <p:nvPr/>
        </p:nvSpPr>
        <p:spPr>
          <a:xfrm>
            <a:off x="533400" y="762000"/>
            <a:ext cx="8077200" cy="923330"/>
          </a:xfrm>
          <a:prstGeom prst="rect">
            <a:avLst/>
          </a:prstGeom>
        </p:spPr>
        <p:txBody>
          <a:bodyPr wrap="square">
            <a:spAutoFit/>
          </a:bodyPr>
          <a:lstStyle/>
          <a:p>
            <a:r>
              <a:rPr lang="en-US" dirty="0" smtClean="0"/>
              <a:t>In Boltzmann's definition, entropy is a measure of the number of possible microscopic states (or </a:t>
            </a:r>
            <a:r>
              <a:rPr lang="en-US" b="1" dirty="0" smtClean="0"/>
              <a:t>microstates</a:t>
            </a:r>
            <a:r>
              <a:rPr lang="en-US" dirty="0" smtClean="0"/>
              <a:t>) of a system in thermodynamic equilibrium, consistent with its macroscopic thermodynamic properties (or </a:t>
            </a:r>
            <a:r>
              <a:rPr lang="en-US" b="1" dirty="0" err="1" smtClean="0"/>
              <a:t>macrostate</a:t>
            </a:r>
            <a:r>
              <a:rPr lang="en-US" dirty="0" smtClean="0"/>
              <a:t>)</a:t>
            </a:r>
            <a:endParaRPr lang="en-US" dirty="0"/>
          </a:p>
        </p:txBody>
      </p:sp>
      <p:graphicFrame>
        <p:nvGraphicFramePr>
          <p:cNvPr id="4" name="Object 3"/>
          <p:cNvGraphicFramePr>
            <a:graphicFrameLocks noChangeAspect="1"/>
          </p:cNvGraphicFramePr>
          <p:nvPr/>
        </p:nvGraphicFramePr>
        <p:xfrm>
          <a:off x="1028700" y="1779588"/>
          <a:ext cx="2024063" cy="555625"/>
        </p:xfrm>
        <a:graphic>
          <a:graphicData uri="http://schemas.openxmlformats.org/presentationml/2006/ole">
            <p:oleObj spid="_x0000_s71682" name="Equation" r:id="rId3" imgW="787320" imgH="215640" progId="Equation.3">
              <p:embed/>
            </p:oleObj>
          </a:graphicData>
        </a:graphic>
      </p:graphicFrame>
      <p:sp>
        <p:nvSpPr>
          <p:cNvPr id="5" name="TextBox 4"/>
          <p:cNvSpPr txBox="1"/>
          <p:nvPr/>
        </p:nvSpPr>
        <p:spPr>
          <a:xfrm>
            <a:off x="3276600" y="1828800"/>
            <a:ext cx="5638800" cy="646331"/>
          </a:xfrm>
          <a:prstGeom prst="rect">
            <a:avLst/>
          </a:prstGeom>
          <a:noFill/>
        </p:spPr>
        <p:txBody>
          <a:bodyPr wrap="square" rtlCol="0">
            <a:spAutoFit/>
          </a:bodyPr>
          <a:lstStyle/>
          <a:p>
            <a:r>
              <a:rPr lang="en-US" dirty="0" smtClean="0"/>
              <a:t>Where, K</a:t>
            </a:r>
            <a:r>
              <a:rPr lang="en-US" baseline="-25000" dirty="0" smtClean="0"/>
              <a:t>B</a:t>
            </a:r>
            <a:r>
              <a:rPr lang="en-US" dirty="0" smtClean="0"/>
              <a:t> is Boltzmann’s constant and </a:t>
            </a:r>
            <a:r>
              <a:rPr lang="en-US" dirty="0" smtClean="0">
                <a:latin typeface="Symbol" pitchFamily="18" charset="2"/>
                <a:sym typeface="Symbol"/>
              </a:rPr>
              <a:t></a:t>
            </a:r>
            <a:r>
              <a:rPr lang="en-US" dirty="0" smtClean="0"/>
              <a:t> is the number of microstates consistent with the given </a:t>
            </a:r>
            <a:r>
              <a:rPr lang="en-US" dirty="0" err="1" smtClean="0"/>
              <a:t>macrostate</a:t>
            </a:r>
            <a:endParaRPr lang="en-US" dirty="0"/>
          </a:p>
        </p:txBody>
      </p:sp>
      <p:sp>
        <p:nvSpPr>
          <p:cNvPr id="6" name="TextBox 5"/>
          <p:cNvSpPr txBox="1"/>
          <p:nvPr/>
        </p:nvSpPr>
        <p:spPr>
          <a:xfrm>
            <a:off x="304800" y="2667000"/>
            <a:ext cx="8521051" cy="646331"/>
          </a:xfrm>
          <a:prstGeom prst="rect">
            <a:avLst/>
          </a:prstGeom>
          <a:noFill/>
        </p:spPr>
        <p:txBody>
          <a:bodyPr wrap="none" rtlCol="0">
            <a:spAutoFit/>
          </a:bodyPr>
          <a:lstStyle/>
          <a:p>
            <a:r>
              <a:rPr lang="en-US" dirty="0" smtClean="0"/>
              <a:t>Example: If N is the total number of sites and n is the number of atoms in a given system:</a:t>
            </a:r>
          </a:p>
          <a:p>
            <a:r>
              <a:rPr lang="en-US" dirty="0" smtClean="0"/>
              <a:t>	</a:t>
            </a:r>
            <a:endParaRPr lang="en-US" dirty="0"/>
          </a:p>
        </p:txBody>
      </p:sp>
      <p:graphicFrame>
        <p:nvGraphicFramePr>
          <p:cNvPr id="7" name="Object 6"/>
          <p:cNvGraphicFramePr>
            <a:graphicFrameLocks noChangeAspect="1"/>
          </p:cNvGraphicFramePr>
          <p:nvPr/>
        </p:nvGraphicFramePr>
        <p:xfrm>
          <a:off x="1219200" y="3124200"/>
          <a:ext cx="1558636" cy="685800"/>
        </p:xfrm>
        <a:graphic>
          <a:graphicData uri="http://schemas.openxmlformats.org/presentationml/2006/ole">
            <p:oleObj spid="_x0000_s71683" name="Equation" r:id="rId4" imgW="952200" imgH="419040" progId="Equation.3">
              <p:embed/>
            </p:oleObj>
          </a:graphicData>
        </a:graphic>
      </p:graphicFrame>
      <p:sp>
        <p:nvSpPr>
          <p:cNvPr id="8" name="TextBox 7"/>
          <p:cNvSpPr txBox="1"/>
          <p:nvPr/>
        </p:nvSpPr>
        <p:spPr>
          <a:xfrm>
            <a:off x="6705600" y="3505200"/>
            <a:ext cx="1683474" cy="369332"/>
          </a:xfrm>
          <a:prstGeom prst="rect">
            <a:avLst/>
          </a:prstGeom>
          <a:noFill/>
        </p:spPr>
        <p:txBody>
          <a:bodyPr wrap="none" rtlCol="0">
            <a:spAutoFit/>
          </a:bodyPr>
          <a:lstStyle/>
          <a:p>
            <a:r>
              <a:rPr lang="en-US" dirty="0" err="1" smtClean="0"/>
              <a:t>Ln</a:t>
            </a:r>
            <a:r>
              <a:rPr lang="en-US" dirty="0" smtClean="0"/>
              <a:t>(N!) </a:t>
            </a:r>
            <a:r>
              <a:rPr lang="en-US" dirty="0" smtClean="0">
                <a:sym typeface="Symbol"/>
              </a:rPr>
              <a:t></a:t>
            </a:r>
            <a:r>
              <a:rPr lang="en-US" dirty="0" smtClean="0"/>
              <a:t> </a:t>
            </a:r>
            <a:r>
              <a:rPr lang="en-US" dirty="0" err="1" smtClean="0"/>
              <a:t>NlnN</a:t>
            </a:r>
            <a:r>
              <a:rPr lang="en-US" dirty="0" smtClean="0"/>
              <a:t>-N</a:t>
            </a:r>
            <a:endParaRPr lang="en-US" dirty="0"/>
          </a:p>
        </p:txBody>
      </p:sp>
      <p:sp>
        <p:nvSpPr>
          <p:cNvPr id="9" name="TextBox 8"/>
          <p:cNvSpPr txBox="1"/>
          <p:nvPr/>
        </p:nvSpPr>
        <p:spPr>
          <a:xfrm>
            <a:off x="609600" y="39624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71684" name="Object 4"/>
          <p:cNvGraphicFramePr>
            <a:graphicFrameLocks noChangeAspect="1"/>
          </p:cNvGraphicFramePr>
          <p:nvPr/>
        </p:nvGraphicFramePr>
        <p:xfrm>
          <a:off x="2068513" y="3733800"/>
          <a:ext cx="2416175" cy="776288"/>
        </p:xfrm>
        <a:graphic>
          <a:graphicData uri="http://schemas.openxmlformats.org/presentationml/2006/ole">
            <p:oleObj spid="_x0000_s71684" name="Equation" r:id="rId5" imgW="1422360" imgH="457200" progId="Equation.3">
              <p:embed/>
            </p:oleObj>
          </a:graphicData>
        </a:graphic>
      </p:graphicFrame>
      <p:sp>
        <p:nvSpPr>
          <p:cNvPr id="11" name="TextBox 10"/>
          <p:cNvSpPr txBox="1"/>
          <p:nvPr/>
        </p:nvSpPr>
        <p:spPr>
          <a:xfrm>
            <a:off x="6514013" y="3135868"/>
            <a:ext cx="1944187" cy="369332"/>
          </a:xfrm>
          <a:prstGeom prst="rect">
            <a:avLst/>
          </a:prstGeom>
          <a:noFill/>
        </p:spPr>
        <p:txBody>
          <a:bodyPr wrap="none" rtlCol="0">
            <a:spAutoFit/>
          </a:bodyPr>
          <a:lstStyle/>
          <a:p>
            <a:r>
              <a:rPr lang="en-US" dirty="0" smtClean="0"/>
              <a:t>By </a:t>
            </a:r>
            <a:r>
              <a:rPr lang="en-US" dirty="0" err="1" smtClean="0"/>
              <a:t>Stirling</a:t>
            </a:r>
            <a:r>
              <a:rPr lang="en-US" dirty="0" smtClean="0"/>
              <a:t> Formula</a:t>
            </a:r>
            <a:endParaRPr lang="en-US" dirty="0"/>
          </a:p>
        </p:txBody>
      </p:sp>
      <p:sp>
        <p:nvSpPr>
          <p:cNvPr id="12" name="TextBox 11"/>
          <p:cNvSpPr txBox="1"/>
          <p:nvPr/>
        </p:nvSpPr>
        <p:spPr>
          <a:xfrm>
            <a:off x="1295400" y="4572000"/>
            <a:ext cx="507896" cy="369332"/>
          </a:xfrm>
          <a:prstGeom prst="rect">
            <a:avLst/>
          </a:prstGeom>
          <a:noFill/>
        </p:spPr>
        <p:txBody>
          <a:bodyPr wrap="none" rtlCol="0">
            <a:spAutoFit/>
          </a:bodyPr>
          <a:lstStyle/>
          <a:p>
            <a:r>
              <a:rPr lang="en-US" dirty="0" smtClean="0"/>
              <a:t>Or, </a:t>
            </a:r>
            <a:endParaRPr lang="en-US" dirty="0"/>
          </a:p>
        </p:txBody>
      </p:sp>
      <p:graphicFrame>
        <p:nvGraphicFramePr>
          <p:cNvPr id="71685" name="Object 5"/>
          <p:cNvGraphicFramePr>
            <a:graphicFrameLocks noChangeAspect="1"/>
          </p:cNvGraphicFramePr>
          <p:nvPr/>
        </p:nvGraphicFramePr>
        <p:xfrm>
          <a:off x="1752600" y="4572000"/>
          <a:ext cx="3860800" cy="433388"/>
        </p:xfrm>
        <a:graphic>
          <a:graphicData uri="http://schemas.openxmlformats.org/presentationml/2006/ole">
            <p:oleObj spid="_x0000_s71685" name="Equation" r:id="rId6" imgW="2273040" imgH="215640" progId="Equation.3">
              <p:embed/>
            </p:oleObj>
          </a:graphicData>
        </a:graphic>
      </p:graphicFrame>
      <p:graphicFrame>
        <p:nvGraphicFramePr>
          <p:cNvPr id="71686" name="Object 6"/>
          <p:cNvGraphicFramePr>
            <a:graphicFrameLocks noChangeAspect="1"/>
          </p:cNvGraphicFramePr>
          <p:nvPr/>
        </p:nvGraphicFramePr>
        <p:xfrm>
          <a:off x="457200" y="5257800"/>
          <a:ext cx="7334250" cy="1427162"/>
        </p:xfrm>
        <a:graphic>
          <a:graphicData uri="http://schemas.openxmlformats.org/presentationml/2006/ole">
            <p:oleObj spid="_x0000_s71686" name="Equation" r:id="rId7" imgW="4317840" imgH="7110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Quiz (Contd.)</a:t>
            </a:r>
            <a:endParaRPr lang="en-US" dirty="0"/>
          </a:p>
        </p:txBody>
      </p:sp>
      <p:sp>
        <p:nvSpPr>
          <p:cNvPr id="3" name="Content Placeholder 2"/>
          <p:cNvSpPr>
            <a:spLocks noGrp="1"/>
          </p:cNvSpPr>
          <p:nvPr>
            <p:ph idx="1"/>
          </p:nvPr>
        </p:nvSpPr>
        <p:spPr>
          <a:xfrm>
            <a:off x="457200" y="1189037"/>
            <a:ext cx="8229600" cy="4525963"/>
          </a:xfrm>
        </p:spPr>
        <p:txBody>
          <a:bodyPr>
            <a:normAutofit fontScale="77500" lnSpcReduction="20000"/>
          </a:bodyPr>
          <a:lstStyle/>
          <a:p>
            <a:pPr marL="457200" indent="-457200">
              <a:buNone/>
            </a:pPr>
            <a:r>
              <a:rPr lang="en-US" dirty="0" smtClean="0">
                <a:latin typeface="Times New Roman" pitchFamily="18" charset="0"/>
              </a:rPr>
              <a:t>Which one of the following statements is not consistent with the first law of thermodynamics?</a:t>
            </a:r>
          </a:p>
          <a:p>
            <a:pPr marL="457200" indent="-457200"/>
            <a:endParaRPr lang="en-US" dirty="0" smtClean="0">
              <a:latin typeface="Times New Roman" pitchFamily="18" charset="0"/>
            </a:endParaRPr>
          </a:p>
          <a:p>
            <a:pPr marL="514350" indent="-514350">
              <a:buAutoNum type="alphaLcParenR"/>
            </a:pPr>
            <a:r>
              <a:rPr lang="en-US" dirty="0" smtClean="0">
                <a:latin typeface="Times New Roman" pitchFamily="18" charset="0"/>
              </a:rPr>
              <a:t>The internal energy of a finite system must be finite.</a:t>
            </a:r>
          </a:p>
          <a:p>
            <a:pPr marL="514350" indent="-514350">
              <a:buAutoNum type="alphaLcParenR"/>
            </a:pPr>
            <a:r>
              <a:rPr lang="en-US" dirty="0" smtClean="0">
                <a:latin typeface="Times New Roman" pitchFamily="18" charset="0"/>
              </a:rPr>
              <a:t>An engine may be constructed such that the work done by the machine exceeds the energy input to the engine.</a:t>
            </a:r>
          </a:p>
          <a:p>
            <a:pPr marL="514350" indent="-514350">
              <a:buAutoNum type="alphaLcParenR" startAt="3"/>
            </a:pPr>
            <a:r>
              <a:rPr lang="en-US" dirty="0" smtClean="0">
                <a:latin typeface="Times New Roman" pitchFamily="18" charset="0"/>
              </a:rPr>
              <a:t>An isolated system that is thermally insulated cannot do work on its surroundings nor can work be done on the system.</a:t>
            </a:r>
          </a:p>
          <a:p>
            <a:pPr marL="514350" indent="-514350">
              <a:buAutoNum type="alphaLcParenR" startAt="3"/>
            </a:pPr>
            <a:r>
              <a:rPr lang="en-US" dirty="0" smtClean="0">
                <a:latin typeface="Times New Roman" pitchFamily="18" charset="0"/>
              </a:rPr>
              <a:t>The internal energy of a system decreases when it does work on its surroundings and there is no flow of heat.</a:t>
            </a:r>
          </a:p>
          <a:p>
            <a:pPr marL="514350" indent="-514350">
              <a:buAutoNum type="alphaLcParenR" startAt="3"/>
            </a:pPr>
            <a:r>
              <a:rPr lang="en-US" dirty="0" smtClean="0">
                <a:latin typeface="Times New Roman" pitchFamily="18" charset="0"/>
              </a:rPr>
              <a:t>An engine may be constructed that gains energy while heat is transferred to it and work is done on it.</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Basic Terms</a:t>
            </a:r>
            <a:endParaRPr lang="en-US" dirty="0"/>
          </a:p>
        </p:txBody>
      </p:sp>
      <p:sp>
        <p:nvSpPr>
          <p:cNvPr id="3" name="Content Placeholder 2"/>
          <p:cNvSpPr>
            <a:spLocks noGrp="1"/>
          </p:cNvSpPr>
          <p:nvPr>
            <p:ph idx="1"/>
          </p:nvPr>
        </p:nvSpPr>
        <p:spPr>
          <a:xfrm>
            <a:off x="381000" y="990600"/>
            <a:ext cx="8229600" cy="2667000"/>
          </a:xfrm>
        </p:spPr>
        <p:txBody>
          <a:bodyPr>
            <a:normAutofit/>
          </a:bodyPr>
          <a:lstStyle/>
          <a:p>
            <a:pPr>
              <a:buNone/>
            </a:pPr>
            <a:r>
              <a:rPr lang="en-US" sz="2800" b="1" dirty="0" smtClean="0"/>
              <a:t>Heat Capacity</a:t>
            </a:r>
            <a:r>
              <a:rPr lang="en-US" sz="2800" dirty="0" smtClean="0"/>
              <a:t>: The amount of heat required to raise its temperature by 1</a:t>
            </a:r>
            <a:r>
              <a:rPr lang="en-US" sz="2800" baseline="30000" dirty="0" smtClean="0"/>
              <a:t>o</a:t>
            </a:r>
            <a:r>
              <a:rPr lang="en-US" sz="2800" dirty="0" smtClean="0"/>
              <a:t>C. </a:t>
            </a:r>
          </a:p>
          <a:p>
            <a:pPr algn="ctr">
              <a:buNone/>
            </a:pPr>
            <a:r>
              <a:rPr lang="en-US" sz="2800" dirty="0" smtClean="0"/>
              <a:t>C = </a:t>
            </a:r>
            <a:r>
              <a:rPr lang="en-US" sz="2800" dirty="0" err="1" smtClean="0">
                <a:latin typeface="Symbol" pitchFamily="18" charset="2"/>
              </a:rPr>
              <a:t>d</a:t>
            </a:r>
            <a:r>
              <a:rPr lang="en-US" sz="2800" dirty="0" err="1" smtClean="0"/>
              <a:t>q</a:t>
            </a:r>
            <a:r>
              <a:rPr lang="en-US" sz="2800" dirty="0" smtClean="0"/>
              <a:t>/</a:t>
            </a:r>
            <a:r>
              <a:rPr lang="en-US" sz="2800" dirty="0" err="1" smtClean="0"/>
              <a:t>dT</a:t>
            </a:r>
            <a:r>
              <a:rPr lang="en-US" sz="2800" dirty="0" smtClean="0"/>
              <a:t>   (Joule/Kelvin or Joule /</a:t>
            </a:r>
            <a:r>
              <a:rPr lang="en-US" sz="2800" baseline="30000" dirty="0" err="1" smtClean="0"/>
              <a:t>o</a:t>
            </a:r>
            <a:r>
              <a:rPr lang="en-US" sz="2800" dirty="0" err="1" smtClean="0"/>
              <a:t>C</a:t>
            </a:r>
            <a:r>
              <a:rPr lang="en-US" sz="2800" dirty="0" smtClean="0"/>
              <a:t>)</a:t>
            </a:r>
          </a:p>
        </p:txBody>
      </p:sp>
      <p:sp>
        <p:nvSpPr>
          <p:cNvPr id="4" name="Text Box 6"/>
          <p:cNvSpPr txBox="1">
            <a:spLocks noChangeArrowheads="1"/>
          </p:cNvSpPr>
          <p:nvPr/>
        </p:nvSpPr>
        <p:spPr bwMode="auto">
          <a:xfrm>
            <a:off x="381000" y="2971800"/>
            <a:ext cx="8321675" cy="1025525"/>
          </a:xfrm>
          <a:prstGeom prst="rect">
            <a:avLst/>
          </a:prstGeom>
          <a:noFill/>
          <a:ln w="9525" algn="ctr">
            <a:noFill/>
            <a:miter lim="800000"/>
            <a:headEnd/>
            <a:tailEnd/>
          </a:ln>
        </p:spPr>
        <p:txBody>
          <a:bodyPr>
            <a:spAutoFit/>
          </a:bodyPr>
          <a:lstStyle/>
          <a:p>
            <a:pPr>
              <a:lnSpc>
                <a:spcPct val="170000"/>
              </a:lnSpc>
            </a:pPr>
            <a:r>
              <a:rPr lang="en-US" dirty="0"/>
              <a:t>Different materials require different amount of Energy for their temperatures to increase thought unit quantity ( i.e. 1 </a:t>
            </a:r>
            <a:r>
              <a:rPr lang="en-US" dirty="0">
                <a:cs typeface="Times New Roman" pitchFamily="18" charset="0"/>
              </a:rPr>
              <a:t>ºC) for identical mass.</a:t>
            </a:r>
            <a:r>
              <a:rPr lang="en-US" dirty="0"/>
              <a:t> </a:t>
            </a:r>
          </a:p>
        </p:txBody>
      </p:sp>
      <p:grpSp>
        <p:nvGrpSpPr>
          <p:cNvPr id="5" name="Group 19"/>
          <p:cNvGrpSpPr>
            <a:grpSpLocks/>
          </p:cNvGrpSpPr>
          <p:nvPr/>
        </p:nvGrpSpPr>
        <p:grpSpPr bwMode="auto">
          <a:xfrm>
            <a:off x="685800" y="4419600"/>
            <a:ext cx="1524000" cy="2005013"/>
            <a:chOff x="432" y="2064"/>
            <a:chExt cx="960" cy="1263"/>
          </a:xfrm>
        </p:grpSpPr>
        <p:sp>
          <p:nvSpPr>
            <p:cNvPr id="6" name="Rectangle 7"/>
            <p:cNvSpPr>
              <a:spLocks noChangeArrowheads="1"/>
            </p:cNvSpPr>
            <p:nvPr/>
          </p:nvSpPr>
          <p:spPr bwMode="auto">
            <a:xfrm>
              <a:off x="432" y="2064"/>
              <a:ext cx="960" cy="864"/>
            </a:xfrm>
            <a:prstGeom prst="rect">
              <a:avLst/>
            </a:prstGeom>
            <a:solidFill>
              <a:schemeClr val="folHlink">
                <a:alpha val="50195"/>
              </a:schemeClr>
            </a:solidFill>
            <a:ln w="9525" algn="ctr">
              <a:solidFill>
                <a:schemeClr val="tx1"/>
              </a:solidFill>
              <a:miter lim="800000"/>
              <a:headEnd/>
              <a:tailEnd/>
            </a:ln>
          </p:spPr>
          <p:txBody>
            <a:bodyPr wrap="none" anchor="ctr"/>
            <a:lstStyle/>
            <a:p>
              <a:pPr algn="ctr"/>
              <a:r>
                <a:rPr lang="en-US" dirty="0"/>
                <a:t>1 kg</a:t>
              </a:r>
            </a:p>
            <a:p>
              <a:pPr algn="ctr"/>
              <a:r>
                <a:rPr lang="en-US" dirty="0"/>
                <a:t>Fe</a:t>
              </a:r>
            </a:p>
            <a:p>
              <a:pPr algn="ctr"/>
              <a:r>
                <a:rPr lang="en-US" dirty="0"/>
                <a:t>20 – 30 </a:t>
              </a:r>
              <a:r>
                <a:rPr lang="en-US" dirty="0">
                  <a:cs typeface="Times New Roman" pitchFamily="18" charset="0"/>
                </a:rPr>
                <a:t>ºC</a:t>
              </a:r>
            </a:p>
          </p:txBody>
        </p:sp>
        <p:sp>
          <p:nvSpPr>
            <p:cNvPr id="7" name="AutoShape 12"/>
            <p:cNvSpPr>
              <a:spLocks noChangeArrowheads="1"/>
            </p:cNvSpPr>
            <p:nvPr/>
          </p:nvSpPr>
          <p:spPr bwMode="auto">
            <a:xfrm rot="10800000">
              <a:off x="912" y="2784"/>
              <a:ext cx="144" cy="336"/>
            </a:xfrm>
            <a:prstGeom prst="curvedRightArrow">
              <a:avLst>
                <a:gd name="adj1" fmla="val 46667"/>
                <a:gd name="adj2" fmla="val 93333"/>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8" name="Text Box 14"/>
            <p:cNvSpPr txBox="1">
              <a:spLocks noChangeArrowheads="1"/>
            </p:cNvSpPr>
            <p:nvPr/>
          </p:nvSpPr>
          <p:spPr bwMode="auto">
            <a:xfrm>
              <a:off x="710" y="3096"/>
              <a:ext cx="484" cy="231"/>
            </a:xfrm>
            <a:prstGeom prst="rect">
              <a:avLst/>
            </a:prstGeom>
            <a:noFill/>
            <a:ln w="9525" algn="ctr">
              <a:noFill/>
              <a:miter lim="800000"/>
              <a:headEnd/>
              <a:tailEnd/>
            </a:ln>
          </p:spPr>
          <p:txBody>
            <a:bodyPr wrap="none">
              <a:spAutoFit/>
            </a:bodyPr>
            <a:lstStyle/>
            <a:p>
              <a:r>
                <a:rPr lang="en-US"/>
                <a:t>4.5 kJ</a:t>
              </a:r>
            </a:p>
          </p:txBody>
        </p:sp>
      </p:grpSp>
      <p:grpSp>
        <p:nvGrpSpPr>
          <p:cNvPr id="9" name="Group 20"/>
          <p:cNvGrpSpPr>
            <a:grpSpLocks/>
          </p:cNvGrpSpPr>
          <p:nvPr/>
        </p:nvGrpSpPr>
        <p:grpSpPr bwMode="auto">
          <a:xfrm>
            <a:off x="2667000" y="4419600"/>
            <a:ext cx="1524000" cy="1981200"/>
            <a:chOff x="1680" y="2064"/>
            <a:chExt cx="960" cy="1248"/>
          </a:xfrm>
        </p:grpSpPr>
        <p:sp>
          <p:nvSpPr>
            <p:cNvPr id="10" name="Rectangle 8"/>
            <p:cNvSpPr>
              <a:spLocks noChangeArrowheads="1"/>
            </p:cNvSpPr>
            <p:nvPr/>
          </p:nvSpPr>
          <p:spPr bwMode="auto">
            <a:xfrm>
              <a:off x="1680" y="2064"/>
              <a:ext cx="960" cy="864"/>
            </a:xfrm>
            <a:prstGeom prst="rect">
              <a:avLst/>
            </a:prstGeom>
            <a:solidFill>
              <a:schemeClr val="folHlink">
                <a:alpha val="50195"/>
              </a:schemeClr>
            </a:solidFill>
            <a:ln w="9525" algn="ctr">
              <a:solidFill>
                <a:schemeClr val="tx1"/>
              </a:solidFill>
              <a:miter lim="800000"/>
              <a:headEnd/>
              <a:tailEnd/>
            </a:ln>
          </p:spPr>
          <p:txBody>
            <a:bodyPr wrap="none" anchor="ctr"/>
            <a:lstStyle/>
            <a:p>
              <a:pPr algn="ctr"/>
              <a:r>
                <a:rPr lang="en-US"/>
                <a:t>1 kg</a:t>
              </a:r>
            </a:p>
            <a:p>
              <a:pPr algn="ctr"/>
              <a:r>
                <a:rPr lang="en-US"/>
                <a:t>H</a:t>
              </a:r>
              <a:r>
                <a:rPr lang="en-US" baseline="-25000"/>
                <a:t>2</a:t>
              </a:r>
              <a:r>
                <a:rPr lang="en-US"/>
                <a:t>O</a:t>
              </a:r>
            </a:p>
            <a:p>
              <a:pPr algn="ctr"/>
              <a:r>
                <a:rPr lang="en-US"/>
                <a:t>20 – 30 </a:t>
              </a:r>
              <a:r>
                <a:rPr lang="en-US">
                  <a:cs typeface="Times New Roman" pitchFamily="18" charset="0"/>
                </a:rPr>
                <a:t>ºC</a:t>
              </a:r>
            </a:p>
          </p:txBody>
        </p:sp>
        <p:sp>
          <p:nvSpPr>
            <p:cNvPr id="11" name="AutoShape 13"/>
            <p:cNvSpPr>
              <a:spLocks noChangeArrowheads="1"/>
            </p:cNvSpPr>
            <p:nvPr/>
          </p:nvSpPr>
          <p:spPr bwMode="auto">
            <a:xfrm rot="10800000">
              <a:off x="2112" y="2784"/>
              <a:ext cx="144" cy="336"/>
            </a:xfrm>
            <a:prstGeom prst="curvedRightArrow">
              <a:avLst>
                <a:gd name="adj1" fmla="val 46667"/>
                <a:gd name="adj2" fmla="val 93333"/>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12" name="Text Box 15"/>
            <p:cNvSpPr txBox="1">
              <a:spLocks noChangeArrowheads="1"/>
            </p:cNvSpPr>
            <p:nvPr/>
          </p:nvSpPr>
          <p:spPr bwMode="auto">
            <a:xfrm>
              <a:off x="1920" y="3081"/>
              <a:ext cx="556" cy="231"/>
            </a:xfrm>
            <a:prstGeom prst="rect">
              <a:avLst/>
            </a:prstGeom>
            <a:noFill/>
            <a:ln w="9525" algn="ctr">
              <a:noFill/>
              <a:miter lim="800000"/>
              <a:headEnd/>
              <a:tailEnd/>
            </a:ln>
          </p:spPr>
          <p:txBody>
            <a:bodyPr wrap="none">
              <a:spAutoFit/>
            </a:bodyPr>
            <a:lstStyle/>
            <a:p>
              <a:r>
                <a:rPr lang="en-US"/>
                <a:t>41.8 kJ</a:t>
              </a:r>
            </a:p>
          </p:txBody>
        </p:sp>
      </p:grpSp>
      <p:sp>
        <p:nvSpPr>
          <p:cNvPr id="13" name="Text Box 16"/>
          <p:cNvSpPr txBox="1">
            <a:spLocks noChangeArrowheads="1"/>
          </p:cNvSpPr>
          <p:nvPr/>
        </p:nvSpPr>
        <p:spPr bwMode="auto">
          <a:xfrm>
            <a:off x="4724400" y="4419600"/>
            <a:ext cx="4054475" cy="1628775"/>
          </a:xfrm>
          <a:prstGeom prst="rect">
            <a:avLst/>
          </a:prstGeom>
          <a:noFill/>
          <a:ln w="9525" algn="ctr">
            <a:noFill/>
            <a:miter lim="800000"/>
            <a:headEnd/>
            <a:tailEnd/>
          </a:ln>
        </p:spPr>
        <p:txBody>
          <a:bodyPr>
            <a:spAutoFit/>
          </a:bodyPr>
          <a:lstStyle/>
          <a:p>
            <a:pPr>
              <a:lnSpc>
                <a:spcPct val="140000"/>
              </a:lnSpc>
            </a:pPr>
            <a:r>
              <a:rPr lang="en-US" dirty="0"/>
              <a:t>Hence, it is required to define a Property to compare the </a:t>
            </a:r>
            <a:r>
              <a:rPr lang="en-US" dirty="0">
                <a:solidFill>
                  <a:srgbClr val="590D0F"/>
                </a:solidFill>
              </a:rPr>
              <a:t>ENERGY STORAGE CAPACITY</a:t>
            </a:r>
            <a:r>
              <a:rPr lang="en-US" dirty="0"/>
              <a:t> of different substances.</a:t>
            </a:r>
          </a:p>
        </p:txBody>
      </p:sp>
      <p:sp>
        <p:nvSpPr>
          <p:cNvPr id="14" name="Text Box 17"/>
          <p:cNvSpPr txBox="1">
            <a:spLocks noChangeArrowheads="1"/>
          </p:cNvSpPr>
          <p:nvPr/>
        </p:nvSpPr>
        <p:spPr bwMode="auto">
          <a:xfrm>
            <a:off x="4724400" y="5997575"/>
            <a:ext cx="4054475" cy="860425"/>
          </a:xfrm>
          <a:prstGeom prst="rect">
            <a:avLst/>
          </a:prstGeom>
          <a:noFill/>
          <a:ln w="9525" algn="ctr">
            <a:noFill/>
            <a:miter lim="800000"/>
            <a:headEnd/>
            <a:tailEnd/>
          </a:ln>
        </p:spPr>
        <p:txBody>
          <a:bodyPr>
            <a:spAutoFit/>
          </a:bodyPr>
          <a:lstStyle/>
          <a:p>
            <a:pPr>
              <a:lnSpc>
                <a:spcPct val="140000"/>
              </a:lnSpc>
            </a:pPr>
            <a:r>
              <a:rPr lang="en-US"/>
              <a:t>This Property is known as </a:t>
            </a:r>
            <a:r>
              <a:rPr lang="en-US">
                <a:solidFill>
                  <a:srgbClr val="2103FD"/>
                </a:solidFill>
              </a:rPr>
              <a:t>SPECIFIC HEAT.</a:t>
            </a:r>
          </a:p>
        </p:txBody>
      </p:sp>
      <p:sp>
        <p:nvSpPr>
          <p:cNvPr id="15" name="Text Box 18"/>
          <p:cNvSpPr txBox="1">
            <a:spLocks noChangeArrowheads="1"/>
          </p:cNvSpPr>
          <p:nvPr/>
        </p:nvSpPr>
        <p:spPr bwMode="auto">
          <a:xfrm>
            <a:off x="4860925" y="6362700"/>
            <a:ext cx="184150" cy="366713"/>
          </a:xfrm>
          <a:prstGeom prst="rect">
            <a:avLst/>
          </a:prstGeom>
          <a:noFill/>
          <a:ln w="9525" algn="ctr">
            <a:noFill/>
            <a:miter lim="800000"/>
            <a:headEnd/>
            <a:tailEnd/>
          </a:ln>
        </p:spPr>
        <p:txBody>
          <a:bodyPr wrap="none">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Terms (Contd.)</a:t>
            </a:r>
            <a:endParaRPr lang="en-US" dirty="0"/>
          </a:p>
        </p:txBody>
      </p:sp>
      <p:sp>
        <p:nvSpPr>
          <p:cNvPr id="3" name="Content Placeholder 2"/>
          <p:cNvSpPr>
            <a:spLocks noGrp="1"/>
          </p:cNvSpPr>
          <p:nvPr>
            <p:ph idx="1"/>
          </p:nvPr>
        </p:nvSpPr>
        <p:spPr>
          <a:xfrm>
            <a:off x="381000" y="3886200"/>
            <a:ext cx="8458200" cy="2316163"/>
          </a:xfrm>
        </p:spPr>
        <p:txBody>
          <a:bodyPr>
            <a:normAutofit/>
          </a:bodyPr>
          <a:lstStyle/>
          <a:p>
            <a:pPr>
              <a:buNone/>
            </a:pPr>
            <a:r>
              <a:rPr lang="en-US" sz="2400" b="1" dirty="0" smtClean="0"/>
              <a:t>Atomic heat capacity </a:t>
            </a:r>
            <a:r>
              <a:rPr lang="en-US" sz="2400" dirty="0" smtClean="0"/>
              <a:t>is the heat capacity of 1 atom of an element</a:t>
            </a:r>
          </a:p>
          <a:p>
            <a:pPr>
              <a:buNone/>
            </a:pPr>
            <a:endParaRPr lang="en-US" sz="2400" dirty="0" smtClean="0"/>
          </a:p>
          <a:p>
            <a:pPr>
              <a:buNone/>
            </a:pPr>
            <a:endParaRPr lang="en-US" sz="2400" dirty="0" smtClean="0"/>
          </a:p>
          <a:p>
            <a:pPr>
              <a:buNone/>
            </a:pPr>
            <a:r>
              <a:rPr lang="en-US" sz="2400" b="1" dirty="0" smtClean="0"/>
              <a:t>Molar heat capacity </a:t>
            </a:r>
            <a:r>
              <a:rPr lang="en-US" sz="2400" dirty="0" smtClean="0"/>
              <a:t>is the heat capacity of 1 mole of a substance. </a:t>
            </a:r>
            <a:endParaRPr lang="en-US" sz="2400" dirty="0"/>
          </a:p>
        </p:txBody>
      </p:sp>
      <p:grpSp>
        <p:nvGrpSpPr>
          <p:cNvPr id="4" name="Group 11"/>
          <p:cNvGrpSpPr>
            <a:grpSpLocks/>
          </p:cNvGrpSpPr>
          <p:nvPr/>
        </p:nvGrpSpPr>
        <p:grpSpPr bwMode="auto">
          <a:xfrm>
            <a:off x="685800" y="1524000"/>
            <a:ext cx="2209800" cy="1917700"/>
            <a:chOff x="432" y="2064"/>
            <a:chExt cx="1392" cy="1258"/>
          </a:xfrm>
        </p:grpSpPr>
        <p:sp>
          <p:nvSpPr>
            <p:cNvPr id="5" name="Rectangle 12"/>
            <p:cNvSpPr>
              <a:spLocks noChangeArrowheads="1"/>
            </p:cNvSpPr>
            <p:nvPr/>
          </p:nvSpPr>
          <p:spPr bwMode="auto">
            <a:xfrm>
              <a:off x="432" y="2064"/>
              <a:ext cx="1392" cy="864"/>
            </a:xfrm>
            <a:prstGeom prst="rect">
              <a:avLst/>
            </a:prstGeom>
            <a:solidFill>
              <a:schemeClr val="folHlink">
                <a:alpha val="50195"/>
              </a:schemeClr>
            </a:solidFill>
            <a:ln w="9525" algn="ctr">
              <a:solidFill>
                <a:schemeClr val="tx1"/>
              </a:solidFill>
              <a:miter lim="800000"/>
              <a:headEnd/>
              <a:tailEnd/>
            </a:ln>
          </p:spPr>
          <p:txBody>
            <a:bodyPr wrap="none" anchor="ctr"/>
            <a:lstStyle/>
            <a:p>
              <a:pPr algn="ctr"/>
              <a:r>
                <a:rPr lang="en-US"/>
                <a:t>m = 1 kg</a:t>
              </a:r>
            </a:p>
            <a:p>
              <a:pPr algn="ctr"/>
              <a:r>
                <a:rPr lang="en-US">
                  <a:cs typeface="Times New Roman" pitchFamily="18" charset="0"/>
                </a:rPr>
                <a:t>∆T = 1 ºC</a:t>
              </a:r>
            </a:p>
            <a:p>
              <a:pPr algn="ctr"/>
              <a:r>
                <a:rPr lang="en-US">
                  <a:solidFill>
                    <a:srgbClr val="2103FD"/>
                  </a:solidFill>
                  <a:cs typeface="Times New Roman" pitchFamily="18" charset="0"/>
                </a:rPr>
                <a:t>Sp. Heat = 5 kJ/kg</a:t>
              </a:r>
              <a:r>
                <a:rPr lang="en-US">
                  <a:cs typeface="Times New Roman" pitchFamily="18" charset="0"/>
                </a:rPr>
                <a:t> </a:t>
              </a:r>
              <a:r>
                <a:rPr lang="en-US">
                  <a:solidFill>
                    <a:srgbClr val="2103FD"/>
                  </a:solidFill>
                </a:rPr>
                <a:t>ºC</a:t>
              </a:r>
            </a:p>
          </p:txBody>
        </p:sp>
        <p:sp>
          <p:nvSpPr>
            <p:cNvPr id="6" name="AutoShape 13"/>
            <p:cNvSpPr>
              <a:spLocks noChangeArrowheads="1"/>
            </p:cNvSpPr>
            <p:nvPr/>
          </p:nvSpPr>
          <p:spPr bwMode="auto">
            <a:xfrm rot="10800000">
              <a:off x="1104" y="2736"/>
              <a:ext cx="144" cy="336"/>
            </a:xfrm>
            <a:prstGeom prst="curvedRightArrow">
              <a:avLst>
                <a:gd name="adj1" fmla="val 46667"/>
                <a:gd name="adj2" fmla="val 93333"/>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 name="Text Box 14"/>
            <p:cNvSpPr txBox="1">
              <a:spLocks noChangeArrowheads="1"/>
            </p:cNvSpPr>
            <p:nvPr/>
          </p:nvSpPr>
          <p:spPr bwMode="auto">
            <a:xfrm>
              <a:off x="969" y="3081"/>
              <a:ext cx="376" cy="241"/>
            </a:xfrm>
            <a:prstGeom prst="rect">
              <a:avLst/>
            </a:prstGeom>
            <a:noFill/>
            <a:ln w="9525" algn="ctr">
              <a:noFill/>
              <a:miter lim="800000"/>
              <a:headEnd/>
              <a:tailEnd/>
            </a:ln>
          </p:spPr>
          <p:txBody>
            <a:bodyPr wrap="none">
              <a:spAutoFit/>
            </a:bodyPr>
            <a:lstStyle/>
            <a:p>
              <a:r>
                <a:rPr lang="en-US"/>
                <a:t>5 kJ</a:t>
              </a:r>
            </a:p>
          </p:txBody>
        </p:sp>
      </p:grpSp>
      <p:sp>
        <p:nvSpPr>
          <p:cNvPr id="8" name="Text Box 15"/>
          <p:cNvSpPr txBox="1">
            <a:spLocks noChangeArrowheads="1"/>
          </p:cNvSpPr>
          <p:nvPr/>
        </p:nvSpPr>
        <p:spPr bwMode="auto">
          <a:xfrm>
            <a:off x="3429000" y="1447800"/>
            <a:ext cx="5486400" cy="2112566"/>
          </a:xfrm>
          <a:prstGeom prst="rect">
            <a:avLst/>
          </a:prstGeom>
          <a:noFill/>
          <a:ln w="9525" algn="ctr">
            <a:noFill/>
            <a:miter lim="800000"/>
            <a:headEnd/>
            <a:tailEnd/>
          </a:ln>
        </p:spPr>
        <p:txBody>
          <a:bodyPr>
            <a:spAutoFit/>
          </a:bodyPr>
          <a:lstStyle/>
          <a:p>
            <a:pPr>
              <a:lnSpc>
                <a:spcPct val="140000"/>
              </a:lnSpc>
            </a:pPr>
            <a:r>
              <a:rPr lang="en-US" sz="2400" dirty="0" smtClean="0">
                <a:solidFill>
                  <a:srgbClr val="2103FD"/>
                </a:solidFill>
              </a:rPr>
              <a:t>Definition of Specific heat :</a:t>
            </a:r>
            <a:endParaRPr lang="en-US" sz="2400" dirty="0">
              <a:solidFill>
                <a:srgbClr val="2103FD"/>
              </a:solidFill>
            </a:endParaRPr>
          </a:p>
          <a:p>
            <a:pPr>
              <a:lnSpc>
                <a:spcPct val="140000"/>
              </a:lnSpc>
            </a:pPr>
            <a:r>
              <a:rPr lang="en-US" sz="2400" dirty="0">
                <a:solidFill>
                  <a:srgbClr val="590D0F"/>
                </a:solidFill>
              </a:rPr>
              <a:t>The Energy required to raise the temperature of a unit mass of a substance by 1 </a:t>
            </a:r>
            <a:r>
              <a:rPr lang="en-US" sz="2400" dirty="0" smtClean="0">
                <a:solidFill>
                  <a:srgbClr val="590D0F"/>
                </a:solidFill>
              </a:rPr>
              <a:t>degree.</a:t>
            </a:r>
            <a:endParaRPr lang="en-US" sz="2400" dirty="0">
              <a:solidFill>
                <a:srgbClr val="590D0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Terms (Contd.)</a:t>
            </a:r>
            <a:endParaRPr lang="en-US" dirty="0"/>
          </a:p>
        </p:txBody>
      </p:sp>
      <p:sp>
        <p:nvSpPr>
          <p:cNvPr id="3" name="Content Placeholder 2"/>
          <p:cNvSpPr>
            <a:spLocks noGrp="1"/>
          </p:cNvSpPr>
          <p:nvPr>
            <p:ph idx="1"/>
          </p:nvPr>
        </p:nvSpPr>
        <p:spPr/>
        <p:txBody>
          <a:bodyPr>
            <a:normAutofit fontScale="92500"/>
          </a:bodyPr>
          <a:lstStyle/>
          <a:p>
            <a:pPr>
              <a:buNone/>
            </a:pPr>
            <a:r>
              <a:rPr lang="en-US" dirty="0" err="1" smtClean="0">
                <a:latin typeface="Symbol" pitchFamily="18" charset="2"/>
              </a:rPr>
              <a:t>d</a:t>
            </a:r>
            <a:r>
              <a:rPr lang="en-US" dirty="0" err="1" smtClean="0"/>
              <a:t>q</a:t>
            </a:r>
            <a:r>
              <a:rPr lang="en-US" dirty="0" smtClean="0"/>
              <a:t> is incomplete differential because it is not a state variable (i.e. it depends on the path followed)</a:t>
            </a:r>
          </a:p>
          <a:p>
            <a:pPr>
              <a:buNone/>
            </a:pPr>
            <a:endParaRPr lang="en-US" dirty="0" smtClean="0"/>
          </a:p>
          <a:p>
            <a:pPr>
              <a:buNone/>
            </a:pPr>
            <a:r>
              <a:rPr lang="en-US" dirty="0" smtClean="0"/>
              <a:t>Heat Capacity at constant pressure (</a:t>
            </a:r>
            <a:r>
              <a:rPr lang="en-US" dirty="0" err="1" smtClean="0">
                <a:latin typeface="Symbol" pitchFamily="18" charset="2"/>
              </a:rPr>
              <a:t>d</a:t>
            </a:r>
            <a:r>
              <a:rPr lang="en-US" dirty="0" err="1" smtClean="0"/>
              <a:t>q</a:t>
            </a:r>
            <a:r>
              <a:rPr lang="en-US" dirty="0" smtClean="0"/>
              <a:t>/</a:t>
            </a:r>
            <a:r>
              <a:rPr lang="en-US" dirty="0" err="1" smtClean="0"/>
              <a:t>dT</a:t>
            </a:r>
            <a:r>
              <a:rPr lang="en-US" dirty="0" smtClean="0"/>
              <a:t>)</a:t>
            </a:r>
            <a:r>
              <a:rPr lang="en-US" baseline="-25000" dirty="0" smtClean="0"/>
              <a:t>P </a:t>
            </a:r>
            <a:r>
              <a:rPr lang="en-US" dirty="0" smtClean="0"/>
              <a:t>: It  is easy to determine heat capacity at constant pressure via experiment</a:t>
            </a:r>
          </a:p>
          <a:p>
            <a:pPr>
              <a:buNone/>
            </a:pPr>
            <a:r>
              <a:rPr lang="en-US" dirty="0" smtClean="0"/>
              <a:t>Heat Capacity at constant volume (</a:t>
            </a:r>
            <a:r>
              <a:rPr lang="en-US" dirty="0" err="1" smtClean="0">
                <a:latin typeface="Symbol" pitchFamily="18" charset="2"/>
              </a:rPr>
              <a:t>d</a:t>
            </a:r>
            <a:r>
              <a:rPr lang="en-US" dirty="0" err="1" smtClean="0"/>
              <a:t>q</a:t>
            </a:r>
            <a:r>
              <a:rPr lang="en-US" dirty="0" smtClean="0"/>
              <a:t>/</a:t>
            </a:r>
            <a:r>
              <a:rPr lang="en-US" dirty="0" err="1" smtClean="0"/>
              <a:t>dT</a:t>
            </a:r>
            <a:r>
              <a:rPr lang="en-US" dirty="0" smtClean="0"/>
              <a:t>)</a:t>
            </a:r>
            <a:r>
              <a:rPr lang="en-US" baseline="-25000" dirty="0" smtClean="0"/>
              <a:t>V</a:t>
            </a:r>
            <a:r>
              <a:rPr lang="en-US" dirty="0" smtClean="0"/>
              <a:t> : Theoretically, it is easy to determine heat capacity at constant volume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3339</TotalTime>
  <Words>4732</Words>
  <Application>Microsoft Office PowerPoint</Application>
  <PresentationFormat>On-screen Show (4:3)</PresentationFormat>
  <Paragraphs>539</Paragraphs>
  <Slides>53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56" baseType="lpstr">
      <vt:lpstr>Office Theme</vt:lpstr>
      <vt:lpstr>Equation</vt:lpstr>
      <vt:lpstr>Microsoft Equation 3.0</vt:lpstr>
      <vt:lpstr>Unit II</vt:lpstr>
      <vt:lpstr>1st Law of Thermodynamics (TD)</vt:lpstr>
      <vt:lpstr>Significance of 1st Law of TD</vt:lpstr>
      <vt:lpstr>Quiz </vt:lpstr>
      <vt:lpstr>Quiz (Contd.)</vt:lpstr>
      <vt:lpstr>Quiz (Contd.)</vt:lpstr>
      <vt:lpstr>Basic Terms</vt:lpstr>
      <vt:lpstr>Basic Terms (Contd.)</vt:lpstr>
      <vt:lpstr>Basic Terms (Contd.)</vt:lpstr>
      <vt:lpstr>Heat Capacity at Constant Volume</vt:lpstr>
      <vt:lpstr>Heat Capacity at Constant Pressure</vt:lpstr>
      <vt:lpstr>Relation Between CP and CV</vt:lpstr>
      <vt:lpstr>CP-CV for Ideal Gas</vt:lpstr>
      <vt:lpstr>Effect of Temperature on Heat Capacity </vt:lpstr>
      <vt:lpstr>Importance of CP and CV</vt:lpstr>
      <vt:lpstr>Specific Heat Capacities</vt:lpstr>
      <vt:lpstr>Specific Heat Capacities – Constant P</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dc:title>
  <dc:creator>sujoychaudhury</dc:creator>
  <cp:lastModifiedBy>sujoychaudhury</cp:lastModifiedBy>
  <cp:revision>362</cp:revision>
  <dcterms:created xsi:type="dcterms:W3CDTF">2016-12-17T09:57:00Z</dcterms:created>
  <dcterms:modified xsi:type="dcterms:W3CDTF">2017-02-21T04:33:35Z</dcterms:modified>
</cp:coreProperties>
</file>