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266" r:id="rId31"/>
    <p:sldId id="267" r:id="rId32"/>
    <p:sldId id="268" r:id="rId33"/>
    <p:sldId id="269" r:id="rId34"/>
    <p:sldId id="300" r:id="rId35"/>
    <p:sldId id="270" r:id="rId36"/>
    <p:sldId id="271" r:id="rId37"/>
    <p:sldId id="272" r:id="rId38"/>
    <p:sldId id="276" r:id="rId39"/>
    <p:sldId id="273" r:id="rId40"/>
    <p:sldId id="27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BCC60A-4F4B-4DEB-AF86-1E475BB10D4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CC60A-4F4B-4DEB-AF86-1E475BB10D4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CC60A-4F4B-4DEB-AF86-1E475BB10D4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CC60A-4F4B-4DEB-AF86-1E475BB10D4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CC60A-4F4B-4DEB-AF86-1E475BB10D4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CC60A-4F4B-4DEB-AF86-1E475BB10D4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CC60A-4F4B-4DEB-AF86-1E475BB10D47}" type="datetimeFigureOut">
              <a:rPr lang="en-US" smtClean="0"/>
              <a:pPr/>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CC60A-4F4B-4DEB-AF86-1E475BB10D47}" type="datetimeFigureOut">
              <a:rPr lang="en-US" smtClean="0"/>
              <a:pPr/>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CC60A-4F4B-4DEB-AF86-1E475BB10D47}" type="datetimeFigureOut">
              <a:rPr lang="en-US" smtClean="0"/>
              <a:pPr/>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CC60A-4F4B-4DEB-AF86-1E475BB10D4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CC60A-4F4B-4DEB-AF86-1E475BB10D4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0F1F6-AFA3-4E16-BA1B-8A239FDE29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CC60A-4F4B-4DEB-AF86-1E475BB10D47}" type="datetimeFigureOut">
              <a:rPr lang="en-US" smtClean="0"/>
              <a:pPr/>
              <a:t>6/26/2020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0F1F6-AFA3-4E16-BA1B-8A239FDE29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oleObject" Target="../embeddings/oleObject4.bin"/><Relationship Id="rId4" Type="http://schemas.openxmlformats.org/officeDocument/2006/relationships/image" Target="../media/image2.wmf"/><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18" Type="http://schemas.openxmlformats.org/officeDocument/2006/relationships/oleObject" Target="../embeddings/oleObject13.bin"/><Relationship Id="rId3" Type="http://schemas.openxmlformats.org/officeDocument/2006/relationships/image" Target="../media/image6.jpeg"/><Relationship Id="rId21" Type="http://schemas.openxmlformats.org/officeDocument/2006/relationships/image" Target="../media/image17.wmf"/><Relationship Id="rId7" Type="http://schemas.openxmlformats.org/officeDocument/2006/relationships/image" Target="../media/image10.wmf"/><Relationship Id="rId12" Type="http://schemas.openxmlformats.org/officeDocument/2006/relationships/oleObject" Target="../embeddings/oleObject10.bin"/><Relationship Id="rId17" Type="http://schemas.openxmlformats.org/officeDocument/2006/relationships/image" Target="../media/image15.wmf"/><Relationship Id="rId2" Type="http://schemas.openxmlformats.org/officeDocument/2006/relationships/slideLayout" Target="../slideLayouts/slideLayout7.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9.bin"/><Relationship Id="rId19" Type="http://schemas.openxmlformats.org/officeDocument/2006/relationships/image" Target="../media/image16.wmf"/><Relationship Id="rId4" Type="http://schemas.openxmlformats.org/officeDocument/2006/relationships/oleObject" Target="../embeddings/oleObject6.bin"/><Relationship Id="rId9" Type="http://schemas.openxmlformats.org/officeDocument/2006/relationships/image" Target="../media/image11.wmf"/><Relationship Id="rId1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2.jpeg"/><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2.emf"/><Relationship Id="rId3" Type="http://schemas.openxmlformats.org/officeDocument/2006/relationships/image" Target="../media/image34.jpeg"/><Relationship Id="rId7" Type="http://schemas.openxmlformats.org/officeDocument/2006/relationships/image" Target="../media/image29.wmf"/><Relationship Id="rId12"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2.bin"/><Relationship Id="rId11" Type="http://schemas.openxmlformats.org/officeDocument/2006/relationships/image" Target="../media/image31.wmf"/><Relationship Id="rId5" Type="http://schemas.openxmlformats.org/officeDocument/2006/relationships/image" Target="../media/image28.wmf"/><Relationship Id="rId15" Type="http://schemas.openxmlformats.org/officeDocument/2006/relationships/image" Target="../media/image33.e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30.wmf"/><Relationship Id="rId14"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32.bin"/><Relationship Id="rId18" Type="http://schemas.openxmlformats.org/officeDocument/2006/relationships/image" Target="../media/image42.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9.wmf"/><Relationship Id="rId17" Type="http://schemas.openxmlformats.org/officeDocument/2006/relationships/oleObject" Target="../embeddings/oleObject34.bin"/><Relationship Id="rId2" Type="http://schemas.openxmlformats.org/officeDocument/2006/relationships/slideLayout" Target="../slideLayouts/slideLayout7.xml"/><Relationship Id="rId16" Type="http://schemas.openxmlformats.org/officeDocument/2006/relationships/image" Target="../media/image41.wmf"/><Relationship Id="rId1" Type="http://schemas.openxmlformats.org/officeDocument/2006/relationships/vmlDrawing" Target="../drawings/vmlDrawing7.vml"/><Relationship Id="rId6" Type="http://schemas.openxmlformats.org/officeDocument/2006/relationships/image" Target="../media/image36.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0.bin"/><Relationship Id="rId14" Type="http://schemas.openxmlformats.org/officeDocument/2006/relationships/image" Target="../media/image40.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image" Target="../media/image47.jpeg"/><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6.bin"/><Relationship Id="rId11" Type="http://schemas.openxmlformats.org/officeDocument/2006/relationships/image" Target="../media/image46.wmf"/><Relationship Id="rId5" Type="http://schemas.openxmlformats.org/officeDocument/2006/relationships/image" Target="../media/image43.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2.wmf"/><Relationship Id="rId5" Type="http://schemas.openxmlformats.org/officeDocument/2006/relationships/oleObject" Target="../embeddings/oleObject40.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42.bin"/></Relationships>
</file>

<file path=ppt/slides/_rels/slide3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7772400" cy="1066800"/>
          </a:xfrm>
        </p:spPr>
        <p:txBody>
          <a:bodyPr>
            <a:normAutofit fontScale="90000"/>
          </a:bodyPr>
          <a:lstStyle/>
          <a:p>
            <a:r>
              <a:rPr lang="en-US" dirty="0" smtClean="0"/>
              <a:t>Metallurgical Thermodynamics</a:t>
            </a:r>
            <a:br>
              <a:rPr lang="en-US" dirty="0" smtClean="0"/>
            </a:br>
            <a:r>
              <a:rPr lang="en-US" dirty="0" smtClean="0"/>
              <a:t>MT410406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Basic Terms (Contd.)</a:t>
            </a:r>
            <a:endParaRPr lang="en-US"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r>
              <a:rPr lang="en-US" dirty="0" smtClean="0"/>
              <a:t>Homogeneous system: Chemically uniform (made of single phase e.g. liquid metal, slag)</a:t>
            </a:r>
          </a:p>
          <a:p>
            <a:r>
              <a:rPr lang="en-US" dirty="0" smtClean="0"/>
              <a:t>Heterogeneous system</a:t>
            </a:r>
            <a:r>
              <a:rPr lang="en-US" smtClean="0"/>
              <a:t>: Chemically </a:t>
            </a:r>
            <a:r>
              <a:rPr lang="en-US" dirty="0" smtClean="0"/>
              <a:t>not uniform (made of two or more phases e.g. mixture of liquid metal and slag)</a:t>
            </a:r>
          </a:p>
          <a:p>
            <a:r>
              <a:rPr lang="en-US" dirty="0" smtClean="0"/>
              <a:t>Process: When two or more than 2 parameters changed, system gets changed and process occurs. </a:t>
            </a:r>
          </a:p>
          <a:p>
            <a:pPr lvl="1"/>
            <a:r>
              <a:rPr lang="en-US" dirty="0" smtClean="0"/>
              <a:t>Cyclic process: Sequences of </a:t>
            </a:r>
            <a:r>
              <a:rPr lang="en-US" dirty="0" err="1" smtClean="0"/>
              <a:t>prcessess</a:t>
            </a:r>
            <a:r>
              <a:rPr lang="en-US" dirty="0" smtClean="0"/>
              <a:t> which returns back to its initial point.</a:t>
            </a:r>
          </a:p>
          <a:p>
            <a:pPr lvl="1"/>
            <a:r>
              <a:rPr lang="en-US" dirty="0"/>
              <a:t> </a:t>
            </a:r>
            <a:r>
              <a:rPr lang="en-US" dirty="0" smtClean="0"/>
              <a:t>Isobaric process: Net pressure change = 0</a:t>
            </a:r>
          </a:p>
          <a:p>
            <a:pPr lvl="1"/>
            <a:r>
              <a:rPr lang="en-US" dirty="0" smtClean="0"/>
              <a:t>Isochoric process: Net volume change = 0</a:t>
            </a:r>
          </a:p>
          <a:p>
            <a:pPr lvl="1"/>
            <a:r>
              <a:rPr lang="en-US" dirty="0" smtClean="0"/>
              <a:t>Isothermal process: Net temperature change = 0</a:t>
            </a:r>
          </a:p>
          <a:p>
            <a:pPr lvl="1"/>
            <a:r>
              <a:rPr lang="en-US" dirty="0" smtClean="0"/>
              <a:t>Adiabatic process: Net heat exchange = 0</a:t>
            </a:r>
          </a:p>
          <a:p>
            <a:r>
              <a:rPr lang="en-US" dirty="0" smtClean="0"/>
              <a:t>Quasi-static process: A </a:t>
            </a:r>
            <a:r>
              <a:rPr lang="en-US" b="1" i="1" dirty="0" smtClean="0"/>
              <a:t>quasi-static </a:t>
            </a:r>
            <a:r>
              <a:rPr lang="en-US" dirty="0" smtClean="0"/>
              <a:t>process is one that occurs slowly enough that a uniform temperature and pressure exist throughout all regions of the system at all times.</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7" name="Text Box 3"/>
          <p:cNvSpPr txBox="1">
            <a:spLocks noChangeArrowheads="1"/>
          </p:cNvSpPr>
          <p:nvPr/>
        </p:nvSpPr>
        <p:spPr bwMode="auto">
          <a:xfrm>
            <a:off x="288925" y="2062163"/>
            <a:ext cx="4375150" cy="641350"/>
          </a:xfrm>
          <a:prstGeom prst="rect">
            <a:avLst/>
          </a:prstGeom>
          <a:noFill/>
          <a:ln w="9525">
            <a:noFill/>
            <a:miter lim="800000"/>
            <a:headEnd/>
            <a:tailEnd/>
          </a:ln>
        </p:spPr>
        <p:txBody>
          <a:bodyPr wrap="none">
            <a:spAutoFit/>
          </a:bodyPr>
          <a:lstStyle/>
          <a:p>
            <a:r>
              <a:rPr lang="en-US" dirty="0"/>
              <a:t>An </a:t>
            </a:r>
            <a:r>
              <a:rPr lang="en-US" b="1" i="1" dirty="0"/>
              <a:t>isobaric </a:t>
            </a:r>
            <a:r>
              <a:rPr lang="en-US" dirty="0"/>
              <a:t>process is one that occurs at</a:t>
            </a:r>
          </a:p>
          <a:p>
            <a:r>
              <a:rPr lang="en-US" dirty="0"/>
              <a:t>constant pressure.</a:t>
            </a:r>
          </a:p>
        </p:txBody>
      </p:sp>
      <p:graphicFrame>
        <p:nvGraphicFramePr>
          <p:cNvPr id="287748" name="Object 4"/>
          <p:cNvGraphicFramePr>
            <a:graphicFrameLocks noChangeAspect="1"/>
          </p:cNvGraphicFramePr>
          <p:nvPr/>
        </p:nvGraphicFramePr>
        <p:xfrm>
          <a:off x="661988" y="3135313"/>
          <a:ext cx="1322387" cy="403225"/>
        </p:xfrm>
        <a:graphic>
          <a:graphicData uri="http://schemas.openxmlformats.org/presentationml/2006/ole">
            <mc:AlternateContent xmlns:mc="http://schemas.openxmlformats.org/markup-compatibility/2006">
              <mc:Choice xmlns:v="urn:schemas-microsoft-com:vml" Requires="v">
                <p:oleObj spid="_x0000_s34822" name="Equation" r:id="rId3" imgW="583920" imgH="177480" progId="Equation.3">
                  <p:embed/>
                </p:oleObj>
              </mc:Choice>
              <mc:Fallback>
                <p:oleObj name="Equation" r:id="rId3" imgW="583920" imgH="177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988" y="3135313"/>
                        <a:ext cx="1322387"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49" name="Text Box 5"/>
          <p:cNvSpPr txBox="1">
            <a:spLocks noChangeArrowheads="1"/>
          </p:cNvSpPr>
          <p:nvPr/>
        </p:nvSpPr>
        <p:spPr bwMode="auto">
          <a:xfrm>
            <a:off x="669925" y="5218113"/>
            <a:ext cx="2139950" cy="366712"/>
          </a:xfrm>
          <a:prstGeom prst="rect">
            <a:avLst/>
          </a:prstGeom>
          <a:noFill/>
          <a:ln w="9525">
            <a:noFill/>
            <a:miter lim="800000"/>
            <a:headEnd/>
            <a:tailEnd/>
          </a:ln>
        </p:spPr>
        <p:txBody>
          <a:bodyPr wrap="none">
            <a:spAutoFit/>
          </a:bodyPr>
          <a:lstStyle/>
          <a:p>
            <a:r>
              <a:rPr lang="en-US" b="1" i="1"/>
              <a:t>Isobaric process: </a:t>
            </a:r>
          </a:p>
        </p:txBody>
      </p:sp>
      <p:graphicFrame>
        <p:nvGraphicFramePr>
          <p:cNvPr id="287750" name="Object 6"/>
          <p:cNvGraphicFramePr>
            <a:graphicFrameLocks noChangeAspect="1"/>
          </p:cNvGraphicFramePr>
          <p:nvPr/>
        </p:nvGraphicFramePr>
        <p:xfrm>
          <a:off x="2924175" y="5105400"/>
          <a:ext cx="3646488" cy="576263"/>
        </p:xfrm>
        <a:graphic>
          <a:graphicData uri="http://schemas.openxmlformats.org/presentationml/2006/ole">
            <mc:AlternateContent xmlns:mc="http://schemas.openxmlformats.org/markup-compatibility/2006">
              <mc:Choice xmlns:v="urn:schemas-microsoft-com:vml" Requires="v">
                <p:oleObj spid="_x0000_s34823" name="Equation" r:id="rId5" imgW="1612800" imgH="253800" progId="Equation.3">
                  <p:embed/>
                </p:oleObj>
              </mc:Choice>
              <mc:Fallback>
                <p:oleObj name="Equation" r:id="rId5" imgW="1612800" imgH="253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4175" y="5105400"/>
                        <a:ext cx="3646488" cy="576263"/>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87751" name="Picture 7" descr="afg005"/>
          <p:cNvPicPr>
            <a:picLocks noChangeAspect="1" noChangeArrowheads="1"/>
          </p:cNvPicPr>
          <p:nvPr/>
        </p:nvPicPr>
        <p:blipFill>
          <a:blip r:embed="rId7" cstate="print"/>
          <a:srcRect/>
          <a:stretch>
            <a:fillRect/>
          </a:stretch>
        </p:blipFill>
        <p:spPr bwMode="auto">
          <a:xfrm>
            <a:off x="5257800" y="1143000"/>
            <a:ext cx="3108325" cy="3657600"/>
          </a:xfrm>
          <a:prstGeom prst="rect">
            <a:avLst/>
          </a:prstGeom>
          <a:noFill/>
          <a:ln w="9525">
            <a:noFill/>
            <a:miter lim="800000"/>
            <a:headEnd/>
            <a:tailEnd/>
          </a:ln>
        </p:spPr>
      </p:pic>
      <p:sp>
        <p:nvSpPr>
          <p:cNvPr id="6153" name="Rectangle 8"/>
          <p:cNvSpPr>
            <a:spLocks noGrp="1" noChangeArrowheads="1"/>
          </p:cNvSpPr>
          <p:nvPr>
            <p:ph type="title" idx="4294967295"/>
          </p:nvPr>
        </p:nvSpPr>
        <p:spPr>
          <a:xfrm>
            <a:off x="457200" y="274638"/>
            <a:ext cx="8229600" cy="563562"/>
          </a:xfrm>
        </p:spPr>
        <p:txBody>
          <a:bodyPr>
            <a:normAutofit fontScale="90000"/>
          </a:bodyPr>
          <a:lstStyle/>
          <a:p>
            <a:pPr eaLnBrk="1" hangingPunct="1"/>
            <a:r>
              <a:rPr lang="en-US" dirty="0" smtClean="0"/>
              <a:t>Isobaric Process</a:t>
            </a:r>
          </a:p>
        </p:txBody>
      </p:sp>
      <p:graphicFrame>
        <p:nvGraphicFramePr>
          <p:cNvPr id="287755" name="Object 11"/>
          <p:cNvGraphicFramePr>
            <a:graphicFrameLocks noChangeAspect="1"/>
          </p:cNvGraphicFramePr>
          <p:nvPr/>
        </p:nvGraphicFramePr>
        <p:xfrm>
          <a:off x="1946275" y="3092450"/>
          <a:ext cx="1406525" cy="488950"/>
        </p:xfrm>
        <a:graphic>
          <a:graphicData uri="http://schemas.openxmlformats.org/presentationml/2006/ole">
            <mc:AlternateContent xmlns:mc="http://schemas.openxmlformats.org/markup-compatibility/2006">
              <mc:Choice xmlns:v="urn:schemas-microsoft-com:vml" Requires="v">
                <p:oleObj spid="_x0000_s34824" name="Equation" r:id="rId8" imgW="622080" imgH="215640" progId="Equation.3">
                  <p:embed/>
                </p:oleObj>
              </mc:Choice>
              <mc:Fallback>
                <p:oleObj name="Equation" r:id="rId8" imgW="622080" imgH="215640"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46275" y="3092450"/>
                        <a:ext cx="1406525"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6" name="Object 12"/>
          <p:cNvGraphicFramePr>
            <a:graphicFrameLocks noChangeAspect="1"/>
          </p:cNvGraphicFramePr>
          <p:nvPr/>
        </p:nvGraphicFramePr>
        <p:xfrm>
          <a:off x="3384550" y="3124200"/>
          <a:ext cx="1263650" cy="403225"/>
        </p:xfrm>
        <a:graphic>
          <a:graphicData uri="http://schemas.openxmlformats.org/presentationml/2006/ole">
            <mc:AlternateContent xmlns:mc="http://schemas.openxmlformats.org/markup-compatibility/2006">
              <mc:Choice xmlns:v="urn:schemas-microsoft-com:vml" Requires="v">
                <p:oleObj spid="_x0000_s34825" name="Equation" r:id="rId10" imgW="558720" imgH="177480" progId="Equation.3">
                  <p:embed/>
                </p:oleObj>
              </mc:Choice>
              <mc:Fallback>
                <p:oleObj name="Equation" r:id="rId10" imgW="558720" imgH="177480" progId="Equation.3">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84550" y="3124200"/>
                        <a:ext cx="126365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762000" y="4191000"/>
            <a:ext cx="2979662" cy="369332"/>
          </a:xfrm>
          <a:prstGeom prst="rect">
            <a:avLst/>
          </a:prstGeom>
          <a:noFill/>
        </p:spPr>
        <p:txBody>
          <a:bodyPr wrap="none" rtlCol="0">
            <a:spAutoFit/>
          </a:bodyPr>
          <a:lstStyle/>
          <a:p>
            <a:r>
              <a:rPr lang="en-US" dirty="0" smtClean="0"/>
              <a:t>W = work done on the system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dissolve">
                                      <p:cBhvr>
                                        <p:cTn id="7" dur="500"/>
                                        <p:tgtEl>
                                          <p:spTgt spid="28774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87748"/>
                                        </p:tgtEl>
                                        <p:attrNameLst>
                                          <p:attrName>style.visibility</p:attrName>
                                        </p:attrNameLst>
                                      </p:cBhvr>
                                      <p:to>
                                        <p:strVal val="visible"/>
                                      </p:to>
                                    </p:set>
                                    <p:animEffect transition="in" filter="dissolve">
                                      <p:cBhvr>
                                        <p:cTn id="12" dur="500"/>
                                        <p:tgtEl>
                                          <p:spTgt spid="28774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7749"/>
                                        </p:tgtEl>
                                        <p:attrNameLst>
                                          <p:attrName>style.visibility</p:attrName>
                                        </p:attrNameLst>
                                      </p:cBhvr>
                                      <p:to>
                                        <p:strVal val="visible"/>
                                      </p:to>
                                    </p:set>
                                    <p:animEffect transition="in" filter="dissolve">
                                      <p:cBhvr>
                                        <p:cTn id="17" dur="500"/>
                                        <p:tgtEl>
                                          <p:spTgt spid="287749"/>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287750"/>
                                        </p:tgtEl>
                                        <p:attrNameLst>
                                          <p:attrName>style.visibility</p:attrName>
                                        </p:attrNameLst>
                                      </p:cBhvr>
                                      <p:to>
                                        <p:strVal val="visible"/>
                                      </p:to>
                                    </p:set>
                                    <p:animEffect transition="in" filter="dissolve">
                                      <p:cBhvr>
                                        <p:cTn id="21" dur="500"/>
                                        <p:tgtEl>
                                          <p:spTgt spid="28775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87751"/>
                                        </p:tgtEl>
                                        <p:attrNameLst>
                                          <p:attrName>style.visibility</p:attrName>
                                        </p:attrNameLst>
                                      </p:cBhvr>
                                      <p:to>
                                        <p:strVal val="visible"/>
                                      </p:to>
                                    </p:set>
                                    <p:animEffect transition="in" filter="dissolve">
                                      <p:cBhvr>
                                        <p:cTn id="26" dur="500"/>
                                        <p:tgtEl>
                                          <p:spTgt spid="28775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87755"/>
                                        </p:tgtEl>
                                        <p:attrNameLst>
                                          <p:attrName>style.visibility</p:attrName>
                                        </p:attrNameLst>
                                      </p:cBhvr>
                                      <p:to>
                                        <p:strVal val="visible"/>
                                      </p:to>
                                    </p:set>
                                    <p:animEffect transition="in" filter="dissolve">
                                      <p:cBhvr>
                                        <p:cTn id="31" dur="500"/>
                                        <p:tgtEl>
                                          <p:spTgt spid="28775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87756"/>
                                        </p:tgtEl>
                                        <p:attrNameLst>
                                          <p:attrName>style.visibility</p:attrName>
                                        </p:attrNameLst>
                                      </p:cBhvr>
                                      <p:to>
                                        <p:strVal val="visible"/>
                                      </p:to>
                                    </p:set>
                                    <p:animEffect transition="in" filter="dissolve">
                                      <p:cBhvr>
                                        <p:cTn id="36" dur="500"/>
                                        <p:tgtEl>
                                          <p:spTgt spid="287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p:bldP spid="2877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15.06"/>
          <p:cNvPicPr>
            <a:picLocks noChangeAspect="1" noChangeArrowheads="1"/>
          </p:cNvPicPr>
          <p:nvPr/>
        </p:nvPicPr>
        <p:blipFill>
          <a:blip r:embed="rId3" cstate="print"/>
          <a:srcRect/>
          <a:stretch>
            <a:fillRect/>
          </a:stretch>
        </p:blipFill>
        <p:spPr bwMode="auto">
          <a:xfrm>
            <a:off x="1905000" y="2057400"/>
            <a:ext cx="4752975" cy="4064000"/>
          </a:xfrm>
          <a:prstGeom prst="rect">
            <a:avLst/>
          </a:prstGeom>
          <a:noFill/>
          <a:ln w="9525">
            <a:noFill/>
            <a:miter lim="800000"/>
            <a:headEnd/>
            <a:tailEnd/>
          </a:ln>
        </p:spPr>
      </p:pic>
      <p:graphicFrame>
        <p:nvGraphicFramePr>
          <p:cNvPr id="7170" name="Object 4"/>
          <p:cNvGraphicFramePr>
            <a:graphicFrameLocks noChangeAspect="1"/>
          </p:cNvGraphicFramePr>
          <p:nvPr/>
        </p:nvGraphicFramePr>
        <p:xfrm>
          <a:off x="2543175" y="1143000"/>
          <a:ext cx="3646488" cy="576263"/>
        </p:xfrm>
        <a:graphic>
          <a:graphicData uri="http://schemas.openxmlformats.org/presentationml/2006/ole">
            <mc:AlternateContent xmlns:mc="http://schemas.openxmlformats.org/markup-compatibility/2006">
              <mc:Choice xmlns:v="urn:schemas-microsoft-com:vml" Requires="v">
                <p:oleObj spid="_x0000_s35843" name="Equation" r:id="rId4" imgW="1612800" imgH="253800" progId="Equation.3">
                  <p:embed/>
                </p:oleObj>
              </mc:Choice>
              <mc:Fallback>
                <p:oleObj name="Equation" r:id="rId4" imgW="1612800" imgH="253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3175" y="1143000"/>
                        <a:ext cx="3646488"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5"/>
          <p:cNvSpPr>
            <a:spLocks noGrp="1" noChangeArrowheads="1"/>
          </p:cNvSpPr>
          <p:nvPr>
            <p:ph type="title"/>
          </p:nvPr>
        </p:nvSpPr>
        <p:spPr>
          <a:xfrm>
            <a:off x="457200" y="274638"/>
            <a:ext cx="8229600" cy="411162"/>
          </a:xfrm>
        </p:spPr>
        <p:txBody>
          <a:bodyPr>
            <a:normAutofit fontScale="90000"/>
          </a:bodyPr>
          <a:lstStyle/>
          <a:p>
            <a:pPr eaLnBrk="1" hangingPunct="1"/>
            <a:r>
              <a:rPr lang="en-US" dirty="0" smtClean="0"/>
              <a:t>Isobaric Process</a:t>
            </a:r>
          </a:p>
        </p:txBody>
      </p:sp>
      <p:sp>
        <p:nvSpPr>
          <p:cNvPr id="7173" name="Text Box 6"/>
          <p:cNvSpPr txBox="1">
            <a:spLocks noChangeArrowheads="1"/>
          </p:cNvSpPr>
          <p:nvPr/>
        </p:nvSpPr>
        <p:spPr bwMode="auto">
          <a:xfrm>
            <a:off x="2590800" y="1855788"/>
            <a:ext cx="6372225" cy="762000"/>
          </a:xfrm>
          <a:prstGeom prst="rect">
            <a:avLst/>
          </a:prstGeom>
          <a:noFill/>
          <a:ln w="9525">
            <a:noFill/>
            <a:miter lim="800000"/>
            <a:headEnd/>
            <a:tailEnd/>
          </a:ln>
        </p:spPr>
        <p:txBody>
          <a:bodyPr wrap="none">
            <a:spAutoFit/>
          </a:bodyPr>
          <a:lstStyle/>
          <a:p>
            <a:r>
              <a:rPr lang="en-US" sz="2200"/>
              <a:t>Work </a:t>
            </a:r>
            <a:r>
              <a:rPr lang="en-US" sz="2200">
                <a:solidFill>
                  <a:srgbClr val="FF3300"/>
                </a:solidFill>
              </a:rPr>
              <a:t>by</a:t>
            </a:r>
            <a:r>
              <a:rPr lang="en-US" sz="2200"/>
              <a:t> the system is the area under a PV graph.</a:t>
            </a:r>
          </a:p>
          <a:p>
            <a:r>
              <a:rPr lang="en-US" sz="2200"/>
              <a:t>Work is path dependent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3" name="Text Box 3"/>
          <p:cNvSpPr txBox="1">
            <a:spLocks noChangeArrowheads="1"/>
          </p:cNvSpPr>
          <p:nvPr/>
        </p:nvSpPr>
        <p:spPr bwMode="auto">
          <a:xfrm>
            <a:off x="457200" y="304800"/>
            <a:ext cx="5168916" cy="2862322"/>
          </a:xfrm>
          <a:prstGeom prst="rect">
            <a:avLst/>
          </a:prstGeom>
          <a:noFill/>
          <a:ln w="9525">
            <a:noFill/>
            <a:miter lim="800000"/>
            <a:headEnd/>
            <a:tailEnd/>
          </a:ln>
        </p:spPr>
        <p:txBody>
          <a:bodyPr wrap="none">
            <a:spAutoFit/>
          </a:bodyPr>
          <a:lstStyle/>
          <a:p>
            <a:r>
              <a:rPr lang="en-US" sz="2000" b="1" i="1" dirty="0" smtClean="0"/>
              <a:t>Example:  </a:t>
            </a:r>
            <a:r>
              <a:rPr lang="en-US" sz="2000" b="1" dirty="0"/>
              <a:t>Isobaric Expansion of Water</a:t>
            </a:r>
          </a:p>
          <a:p>
            <a:endParaRPr lang="en-US" sz="2000" b="1" dirty="0"/>
          </a:p>
          <a:p>
            <a:r>
              <a:rPr lang="en-US" sz="2000" dirty="0"/>
              <a:t>One gram of water is placed in the cylinder and </a:t>
            </a:r>
          </a:p>
          <a:p>
            <a:r>
              <a:rPr lang="en-US" sz="2000" dirty="0"/>
              <a:t>the pressure is maintained at 2.0x10</a:t>
            </a:r>
            <a:r>
              <a:rPr lang="en-US" sz="2000" baseline="30000" dirty="0"/>
              <a:t>5</a:t>
            </a:r>
            <a:r>
              <a:rPr lang="en-US" sz="2000" dirty="0"/>
              <a:t>Pa.  The</a:t>
            </a:r>
          </a:p>
          <a:p>
            <a:r>
              <a:rPr lang="en-US" sz="2000" dirty="0"/>
              <a:t>temperature of the water is raised by 31</a:t>
            </a:r>
            <a:r>
              <a:rPr lang="en-US" sz="2000" baseline="30000" dirty="0"/>
              <a:t>o</a:t>
            </a:r>
            <a:r>
              <a:rPr lang="en-US" sz="2000" dirty="0"/>
              <a:t>C.  The</a:t>
            </a:r>
          </a:p>
          <a:p>
            <a:r>
              <a:rPr lang="en-US" sz="2000" dirty="0"/>
              <a:t>water is in the liquid phase and expands by the</a:t>
            </a:r>
          </a:p>
          <a:p>
            <a:r>
              <a:rPr lang="en-US" sz="2000" dirty="0"/>
              <a:t>small amount of 1.0x10</a:t>
            </a:r>
            <a:r>
              <a:rPr lang="en-US" sz="2000" baseline="30000" dirty="0"/>
              <a:t>-8</a:t>
            </a:r>
            <a:r>
              <a:rPr lang="en-US" sz="2000" dirty="0"/>
              <a:t>m</a:t>
            </a:r>
            <a:r>
              <a:rPr lang="en-US" sz="2000" baseline="30000" dirty="0"/>
              <a:t>3</a:t>
            </a:r>
            <a:r>
              <a:rPr lang="en-US" sz="2000" dirty="0"/>
              <a:t>.</a:t>
            </a:r>
          </a:p>
          <a:p>
            <a:r>
              <a:rPr lang="en-US" sz="2000" dirty="0"/>
              <a:t>Find the work done and the change in internal </a:t>
            </a:r>
          </a:p>
          <a:p>
            <a:r>
              <a:rPr lang="en-US" sz="2000" dirty="0"/>
              <a:t>energy.</a:t>
            </a:r>
          </a:p>
        </p:txBody>
      </p:sp>
      <p:pic>
        <p:nvPicPr>
          <p:cNvPr id="8204" name="Picture 4" descr="afg005"/>
          <p:cNvPicPr>
            <a:picLocks noChangeAspect="1" noChangeArrowheads="1"/>
          </p:cNvPicPr>
          <p:nvPr/>
        </p:nvPicPr>
        <p:blipFill>
          <a:blip r:embed="rId3" cstate="print"/>
          <a:srcRect/>
          <a:stretch>
            <a:fillRect/>
          </a:stretch>
        </p:blipFill>
        <p:spPr bwMode="auto">
          <a:xfrm>
            <a:off x="6477000" y="381000"/>
            <a:ext cx="2395538" cy="2819400"/>
          </a:xfrm>
          <a:prstGeom prst="rect">
            <a:avLst/>
          </a:prstGeom>
          <a:noFill/>
          <a:ln w="9525">
            <a:noFill/>
            <a:miter lim="800000"/>
            <a:headEnd/>
            <a:tailEnd/>
          </a:ln>
        </p:spPr>
      </p:pic>
      <p:graphicFrame>
        <p:nvGraphicFramePr>
          <p:cNvPr id="288774" name="Object 6"/>
          <p:cNvGraphicFramePr>
            <a:graphicFrameLocks noChangeAspect="1"/>
          </p:cNvGraphicFramePr>
          <p:nvPr/>
        </p:nvGraphicFramePr>
        <p:xfrm>
          <a:off x="979488" y="3429000"/>
          <a:ext cx="1458912" cy="354013"/>
        </p:xfrm>
        <a:graphic>
          <a:graphicData uri="http://schemas.openxmlformats.org/presentationml/2006/ole">
            <mc:AlternateContent xmlns:mc="http://schemas.openxmlformats.org/markup-compatibility/2006">
              <mc:Choice xmlns:v="urn:schemas-microsoft-com:vml" Requires="v">
                <p:oleObj spid="_x0000_s36875" name="Equation" r:id="rId4" imgW="736560" imgH="177480" progId="Equation.3">
                  <p:embed/>
                </p:oleObj>
              </mc:Choice>
              <mc:Fallback>
                <p:oleObj name="Equation" r:id="rId4" imgW="736560" imgH="177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488" y="3429000"/>
                        <a:ext cx="1458912" cy="354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75" name="Object 7"/>
          <p:cNvGraphicFramePr>
            <a:graphicFrameLocks noChangeAspect="1"/>
          </p:cNvGraphicFramePr>
          <p:nvPr/>
        </p:nvGraphicFramePr>
        <p:xfrm>
          <a:off x="838200" y="5410200"/>
          <a:ext cx="1909763" cy="485775"/>
        </p:xfrm>
        <a:graphic>
          <a:graphicData uri="http://schemas.openxmlformats.org/presentationml/2006/ole">
            <mc:AlternateContent xmlns:mc="http://schemas.openxmlformats.org/markup-compatibility/2006">
              <mc:Choice xmlns:v="urn:schemas-microsoft-com:vml" Requires="v">
                <p:oleObj spid="_x0000_s36876" name="Equation" r:id="rId6" imgW="799920" imgH="203040" progId="Equation.3">
                  <p:embed/>
                </p:oleObj>
              </mc:Choice>
              <mc:Fallback>
                <p:oleObj name="Equation" r:id="rId6" imgW="799920" imgH="20304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5410200"/>
                        <a:ext cx="1909763"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76" name="Object 8"/>
          <p:cNvGraphicFramePr>
            <a:graphicFrameLocks noChangeAspect="1"/>
          </p:cNvGraphicFramePr>
          <p:nvPr/>
        </p:nvGraphicFramePr>
        <p:xfrm>
          <a:off x="533400" y="4722813"/>
          <a:ext cx="1552575" cy="458787"/>
        </p:xfrm>
        <a:graphic>
          <a:graphicData uri="http://schemas.openxmlformats.org/presentationml/2006/ole">
            <mc:AlternateContent xmlns:mc="http://schemas.openxmlformats.org/markup-compatibility/2006">
              <mc:Choice xmlns:v="urn:schemas-microsoft-com:vml" Requires="v">
                <p:oleObj spid="_x0000_s36877" name="Equation" r:id="rId8" imgW="685800" imgH="203040" progId="Equation.3">
                  <p:embed/>
                </p:oleObj>
              </mc:Choice>
              <mc:Fallback>
                <p:oleObj name="Equation" r:id="rId8" imgW="685800" imgH="20304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722813"/>
                        <a:ext cx="1552575"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2" name="Object 14"/>
          <p:cNvGraphicFramePr>
            <a:graphicFrameLocks noChangeAspect="1"/>
          </p:cNvGraphicFramePr>
          <p:nvPr/>
        </p:nvGraphicFramePr>
        <p:xfrm>
          <a:off x="5018088" y="3990975"/>
          <a:ext cx="1458912" cy="352425"/>
        </p:xfrm>
        <a:graphic>
          <a:graphicData uri="http://schemas.openxmlformats.org/presentationml/2006/ole">
            <mc:AlternateContent xmlns:mc="http://schemas.openxmlformats.org/markup-compatibility/2006">
              <mc:Choice xmlns:v="urn:schemas-microsoft-com:vml" Requires="v">
                <p:oleObj spid="_x0000_s36878" name="Equation" r:id="rId10" imgW="736560" imgH="177480" progId="Equation.3">
                  <p:embed/>
                </p:oleObj>
              </mc:Choice>
              <mc:Fallback>
                <p:oleObj name="Equation" r:id="rId10" imgW="736560" imgH="177480"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18088" y="3990975"/>
                        <a:ext cx="1458912"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3" name="Object 15"/>
          <p:cNvGraphicFramePr>
            <a:graphicFrameLocks noChangeAspect="1"/>
          </p:cNvGraphicFramePr>
          <p:nvPr/>
        </p:nvGraphicFramePr>
        <p:xfrm>
          <a:off x="1055688" y="3962400"/>
          <a:ext cx="3924300" cy="454025"/>
        </p:xfrm>
        <a:graphic>
          <a:graphicData uri="http://schemas.openxmlformats.org/presentationml/2006/ole">
            <mc:AlternateContent xmlns:mc="http://schemas.openxmlformats.org/markup-compatibility/2006">
              <mc:Choice xmlns:v="urn:schemas-microsoft-com:vml" Requires="v">
                <p:oleObj spid="_x0000_s36879" name="Equation" r:id="rId12" imgW="1981080" imgH="228600" progId="Equation.3">
                  <p:embed/>
                </p:oleObj>
              </mc:Choice>
              <mc:Fallback>
                <p:oleObj name="Equation" r:id="rId12" imgW="1981080" imgH="228600" progId="Equation.3">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5688" y="3962400"/>
                        <a:ext cx="3924300"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4" name="Object 16"/>
          <p:cNvGraphicFramePr>
            <a:graphicFrameLocks noChangeAspect="1"/>
          </p:cNvGraphicFramePr>
          <p:nvPr/>
        </p:nvGraphicFramePr>
        <p:xfrm>
          <a:off x="5430838" y="5410200"/>
          <a:ext cx="1122362" cy="425450"/>
        </p:xfrm>
        <a:graphic>
          <a:graphicData uri="http://schemas.openxmlformats.org/presentationml/2006/ole">
            <mc:AlternateContent xmlns:mc="http://schemas.openxmlformats.org/markup-compatibility/2006">
              <mc:Choice xmlns:v="urn:schemas-microsoft-com:vml" Requires="v">
                <p:oleObj spid="_x0000_s36880" name="Equation" r:id="rId14" imgW="469800" imgH="177480" progId="Equation.3">
                  <p:embed/>
                </p:oleObj>
              </mc:Choice>
              <mc:Fallback>
                <p:oleObj name="Equation" r:id="rId14" imgW="469800" imgH="177480" progId="Equation.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0838" y="5410200"/>
                        <a:ext cx="112236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5" name="Object 17"/>
          <p:cNvGraphicFramePr>
            <a:graphicFrameLocks noChangeAspect="1"/>
          </p:cNvGraphicFramePr>
          <p:nvPr/>
        </p:nvGraphicFramePr>
        <p:xfrm>
          <a:off x="2743200" y="5410200"/>
          <a:ext cx="2667000" cy="425450"/>
        </p:xfrm>
        <a:graphic>
          <a:graphicData uri="http://schemas.openxmlformats.org/presentationml/2006/ole">
            <mc:AlternateContent xmlns:mc="http://schemas.openxmlformats.org/markup-compatibility/2006">
              <mc:Choice xmlns:v="urn:schemas-microsoft-com:vml" Requires="v">
                <p:oleObj spid="_x0000_s36881" name="Equation" r:id="rId16" imgW="1117440" imgH="177480" progId="Equation.3">
                  <p:embed/>
                </p:oleObj>
              </mc:Choice>
              <mc:Fallback>
                <p:oleObj name="Equation" r:id="rId16" imgW="1117440" imgH="177480"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43200" y="5410200"/>
                        <a:ext cx="26670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6" name="Object 18"/>
          <p:cNvGraphicFramePr>
            <a:graphicFrameLocks noChangeAspect="1"/>
          </p:cNvGraphicFramePr>
          <p:nvPr/>
        </p:nvGraphicFramePr>
        <p:xfrm>
          <a:off x="1981200" y="4648200"/>
          <a:ext cx="5089525" cy="515938"/>
        </p:xfrm>
        <a:graphic>
          <a:graphicData uri="http://schemas.openxmlformats.org/presentationml/2006/ole">
            <mc:AlternateContent xmlns:mc="http://schemas.openxmlformats.org/markup-compatibility/2006">
              <mc:Choice xmlns:v="urn:schemas-microsoft-com:vml" Requires="v">
                <p:oleObj spid="_x0000_s36882" name="Equation" r:id="rId18" imgW="2247840" imgH="228600" progId="Equation.3">
                  <p:embed/>
                </p:oleObj>
              </mc:Choice>
              <mc:Fallback>
                <p:oleObj name="Equation" r:id="rId18" imgW="2247840" imgH="228600" progId="Equation.3">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81200" y="4648200"/>
                        <a:ext cx="5089525"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87" name="Object 19"/>
          <p:cNvGraphicFramePr>
            <a:graphicFrameLocks noChangeAspect="1"/>
          </p:cNvGraphicFramePr>
          <p:nvPr/>
        </p:nvGraphicFramePr>
        <p:xfrm>
          <a:off x="7086600" y="4703763"/>
          <a:ext cx="1065213" cy="401637"/>
        </p:xfrm>
        <a:graphic>
          <a:graphicData uri="http://schemas.openxmlformats.org/presentationml/2006/ole">
            <mc:AlternateContent xmlns:mc="http://schemas.openxmlformats.org/markup-compatibility/2006">
              <mc:Choice xmlns:v="urn:schemas-microsoft-com:vml" Requires="v">
                <p:oleObj spid="_x0000_s36883" name="Equation" r:id="rId20" imgW="469800" imgH="177480" progId="Equation.3">
                  <p:embed/>
                </p:oleObj>
              </mc:Choice>
              <mc:Fallback>
                <p:oleObj name="Equation" r:id="rId20" imgW="469800" imgH="177480" progId="Equation.3">
                  <p:embed/>
                  <p:pic>
                    <p:nvPicPr>
                      <p:cNvPr id="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086600" y="4703763"/>
                        <a:ext cx="1065213"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8774"/>
                                        </p:tgtEl>
                                        <p:attrNameLst>
                                          <p:attrName>style.visibility</p:attrName>
                                        </p:attrNameLst>
                                      </p:cBhvr>
                                      <p:to>
                                        <p:strVal val="visible"/>
                                      </p:to>
                                    </p:set>
                                    <p:animEffect transition="in" filter="dissolve">
                                      <p:cBhvr>
                                        <p:cTn id="7" dur="500"/>
                                        <p:tgtEl>
                                          <p:spTgt spid="2887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88783"/>
                                        </p:tgtEl>
                                        <p:attrNameLst>
                                          <p:attrName>style.visibility</p:attrName>
                                        </p:attrNameLst>
                                      </p:cBhvr>
                                      <p:to>
                                        <p:strVal val="visible"/>
                                      </p:to>
                                    </p:set>
                                    <p:animEffect transition="in" filter="dissolve">
                                      <p:cBhvr>
                                        <p:cTn id="12" dur="500"/>
                                        <p:tgtEl>
                                          <p:spTgt spid="28878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88782"/>
                                        </p:tgtEl>
                                        <p:attrNameLst>
                                          <p:attrName>style.visibility</p:attrName>
                                        </p:attrNameLst>
                                      </p:cBhvr>
                                      <p:to>
                                        <p:strVal val="visible"/>
                                      </p:to>
                                    </p:set>
                                    <p:animEffect transition="in" filter="dissolve">
                                      <p:cBhvr>
                                        <p:cTn id="17" dur="500"/>
                                        <p:tgtEl>
                                          <p:spTgt spid="28878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88776"/>
                                        </p:tgtEl>
                                        <p:attrNameLst>
                                          <p:attrName>style.visibility</p:attrName>
                                        </p:attrNameLst>
                                      </p:cBhvr>
                                      <p:to>
                                        <p:strVal val="visible"/>
                                      </p:to>
                                    </p:set>
                                    <p:animEffect transition="in" filter="dissolve">
                                      <p:cBhvr>
                                        <p:cTn id="22" dur="500"/>
                                        <p:tgtEl>
                                          <p:spTgt spid="28877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88786"/>
                                        </p:tgtEl>
                                        <p:attrNameLst>
                                          <p:attrName>style.visibility</p:attrName>
                                        </p:attrNameLst>
                                      </p:cBhvr>
                                      <p:to>
                                        <p:strVal val="visible"/>
                                      </p:to>
                                    </p:set>
                                    <p:animEffect transition="in" filter="dissolve">
                                      <p:cBhvr>
                                        <p:cTn id="27" dur="500"/>
                                        <p:tgtEl>
                                          <p:spTgt spid="28878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88787"/>
                                        </p:tgtEl>
                                        <p:attrNameLst>
                                          <p:attrName>style.visibility</p:attrName>
                                        </p:attrNameLst>
                                      </p:cBhvr>
                                      <p:to>
                                        <p:strVal val="visible"/>
                                      </p:to>
                                    </p:set>
                                    <p:animEffect transition="in" filter="dissolve">
                                      <p:cBhvr>
                                        <p:cTn id="32" dur="500"/>
                                        <p:tgtEl>
                                          <p:spTgt spid="28878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88775"/>
                                        </p:tgtEl>
                                        <p:attrNameLst>
                                          <p:attrName>style.visibility</p:attrName>
                                        </p:attrNameLst>
                                      </p:cBhvr>
                                      <p:to>
                                        <p:strVal val="visible"/>
                                      </p:to>
                                    </p:set>
                                    <p:animEffect transition="in" filter="dissolve">
                                      <p:cBhvr>
                                        <p:cTn id="37" dur="500"/>
                                        <p:tgtEl>
                                          <p:spTgt spid="28877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88785"/>
                                        </p:tgtEl>
                                        <p:attrNameLst>
                                          <p:attrName>style.visibility</p:attrName>
                                        </p:attrNameLst>
                                      </p:cBhvr>
                                      <p:to>
                                        <p:strVal val="visible"/>
                                      </p:to>
                                    </p:set>
                                    <p:animEffect transition="in" filter="dissolve">
                                      <p:cBhvr>
                                        <p:cTn id="42" dur="500"/>
                                        <p:tgtEl>
                                          <p:spTgt spid="28878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88784"/>
                                        </p:tgtEl>
                                        <p:attrNameLst>
                                          <p:attrName>style.visibility</p:attrName>
                                        </p:attrNameLst>
                                      </p:cBhvr>
                                      <p:to>
                                        <p:strVal val="visible"/>
                                      </p:to>
                                    </p:set>
                                    <p:animEffect transition="in" filter="dissolve">
                                      <p:cBhvr>
                                        <p:cTn id="47" dur="500"/>
                                        <p:tgtEl>
                                          <p:spTgt spid="288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3" name="Picture 3" descr="15.07"/>
          <p:cNvPicPr>
            <a:picLocks noChangeAspect="1" noChangeArrowheads="1"/>
          </p:cNvPicPr>
          <p:nvPr/>
        </p:nvPicPr>
        <p:blipFill>
          <a:blip r:embed="rId3" cstate="print"/>
          <a:srcRect/>
          <a:stretch>
            <a:fillRect/>
          </a:stretch>
        </p:blipFill>
        <p:spPr bwMode="auto">
          <a:xfrm>
            <a:off x="4572000" y="571500"/>
            <a:ext cx="3967163" cy="6057900"/>
          </a:xfrm>
          <a:prstGeom prst="rect">
            <a:avLst/>
          </a:prstGeom>
          <a:noFill/>
          <a:ln w="9525">
            <a:noFill/>
            <a:miter lim="800000"/>
            <a:headEnd/>
            <a:tailEnd/>
          </a:ln>
        </p:spPr>
      </p:pic>
      <p:sp>
        <p:nvSpPr>
          <p:cNvPr id="291844" name="Text Box 4"/>
          <p:cNvSpPr txBox="1">
            <a:spLocks noChangeArrowheads="1"/>
          </p:cNvSpPr>
          <p:nvPr/>
        </p:nvSpPr>
        <p:spPr bwMode="auto">
          <a:xfrm>
            <a:off x="914400" y="1690688"/>
            <a:ext cx="3003550" cy="366712"/>
          </a:xfrm>
          <a:prstGeom prst="rect">
            <a:avLst/>
          </a:prstGeom>
          <a:noFill/>
          <a:ln w="9525">
            <a:noFill/>
            <a:miter lim="800000"/>
            <a:headEnd/>
            <a:tailEnd/>
          </a:ln>
        </p:spPr>
        <p:txBody>
          <a:bodyPr wrap="none">
            <a:spAutoFit/>
          </a:bodyPr>
          <a:lstStyle/>
          <a:p>
            <a:r>
              <a:rPr lang="en-US" b="1" i="1"/>
              <a:t>isochoric: </a:t>
            </a:r>
            <a:r>
              <a:rPr lang="en-US"/>
              <a:t>constant volume</a:t>
            </a:r>
            <a:endParaRPr lang="en-US" b="1" i="1"/>
          </a:p>
        </p:txBody>
      </p:sp>
      <p:graphicFrame>
        <p:nvGraphicFramePr>
          <p:cNvPr id="291845" name="Object 5"/>
          <p:cNvGraphicFramePr>
            <a:graphicFrameLocks noChangeAspect="1"/>
          </p:cNvGraphicFramePr>
          <p:nvPr/>
        </p:nvGraphicFramePr>
        <p:xfrm>
          <a:off x="2971800" y="3124200"/>
          <a:ext cx="666750" cy="485775"/>
        </p:xfrm>
        <a:graphic>
          <a:graphicData uri="http://schemas.openxmlformats.org/presentationml/2006/ole">
            <mc:AlternateContent xmlns:mc="http://schemas.openxmlformats.org/markup-compatibility/2006">
              <mc:Choice xmlns:v="urn:schemas-microsoft-com:vml" Requires="v">
                <p:oleObj spid="_x0000_s37894" name="Equation" r:id="rId4" imgW="279360" imgH="203040" progId="Equation.3">
                  <p:embed/>
                </p:oleObj>
              </mc:Choice>
              <mc:Fallback>
                <p:oleObj name="Equation" r:id="rId4" imgW="279360" imgH="203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124200"/>
                        <a:ext cx="6667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1846" name="Object 6"/>
          <p:cNvGraphicFramePr>
            <a:graphicFrameLocks noChangeAspect="1"/>
          </p:cNvGraphicFramePr>
          <p:nvPr/>
        </p:nvGraphicFramePr>
        <p:xfrm>
          <a:off x="2209800" y="4572000"/>
          <a:ext cx="468313" cy="344488"/>
        </p:xfrm>
        <a:graphic>
          <a:graphicData uri="http://schemas.openxmlformats.org/presentationml/2006/ole">
            <mc:AlternateContent xmlns:mc="http://schemas.openxmlformats.org/markup-compatibility/2006">
              <mc:Choice xmlns:v="urn:schemas-microsoft-com:vml" Requires="v">
                <p:oleObj spid="_x0000_s37895" name="Equation" r:id="rId6" imgW="241200" imgH="177480" progId="Equation.3">
                  <p:embed/>
                </p:oleObj>
              </mc:Choice>
              <mc:Fallback>
                <p:oleObj name="Equation" r:id="rId6" imgW="241200" imgH="177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572000"/>
                        <a:ext cx="46831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1847" name="Freeform 7"/>
          <p:cNvSpPr>
            <a:spLocks/>
          </p:cNvSpPr>
          <p:nvPr/>
        </p:nvSpPr>
        <p:spPr bwMode="auto">
          <a:xfrm>
            <a:off x="1905000" y="3619500"/>
            <a:ext cx="762000" cy="914400"/>
          </a:xfrm>
          <a:custGeom>
            <a:avLst/>
            <a:gdLst>
              <a:gd name="T0" fmla="*/ 0 w 480"/>
              <a:gd name="T1" fmla="*/ 576 h 576"/>
              <a:gd name="T2" fmla="*/ 96 w 480"/>
              <a:gd name="T3" fmla="*/ 336 h 576"/>
              <a:gd name="T4" fmla="*/ 336 w 480"/>
              <a:gd name="T5" fmla="*/ 240 h 576"/>
              <a:gd name="T6" fmla="*/ 480 w 480"/>
              <a:gd name="T7" fmla="*/ 0 h 576"/>
              <a:gd name="T8" fmla="*/ 0 60000 65536"/>
              <a:gd name="T9" fmla="*/ 0 60000 65536"/>
              <a:gd name="T10" fmla="*/ 0 60000 65536"/>
              <a:gd name="T11" fmla="*/ 0 60000 65536"/>
              <a:gd name="T12" fmla="*/ 0 w 480"/>
              <a:gd name="T13" fmla="*/ 0 h 576"/>
              <a:gd name="T14" fmla="*/ 480 w 480"/>
              <a:gd name="T15" fmla="*/ 576 h 576"/>
            </a:gdLst>
            <a:ahLst/>
            <a:cxnLst>
              <a:cxn ang="T8">
                <a:pos x="T0" y="T1"/>
              </a:cxn>
              <a:cxn ang="T9">
                <a:pos x="T2" y="T3"/>
              </a:cxn>
              <a:cxn ang="T10">
                <a:pos x="T4" y="T5"/>
              </a:cxn>
              <a:cxn ang="T11">
                <a:pos x="T6" y="T7"/>
              </a:cxn>
            </a:cxnLst>
            <a:rect l="T12" t="T13" r="T14" b="T15"/>
            <a:pathLst>
              <a:path w="480" h="576">
                <a:moveTo>
                  <a:pt x="0" y="576"/>
                </a:moveTo>
                <a:cubicBezTo>
                  <a:pt x="20" y="484"/>
                  <a:pt x="40" y="392"/>
                  <a:pt x="96" y="336"/>
                </a:cubicBezTo>
                <a:cubicBezTo>
                  <a:pt x="152" y="280"/>
                  <a:pt x="272" y="296"/>
                  <a:pt x="336" y="240"/>
                </a:cubicBezTo>
                <a:cubicBezTo>
                  <a:pt x="400" y="184"/>
                  <a:pt x="440" y="92"/>
                  <a:pt x="480" y="0"/>
                </a:cubicBezTo>
              </a:path>
            </a:pathLst>
          </a:custGeom>
          <a:noFill/>
          <a:ln w="9525">
            <a:solidFill>
              <a:srgbClr val="339966"/>
            </a:solidFill>
            <a:round/>
            <a:headEnd/>
            <a:tailEnd type="stealth" w="med" len="med"/>
          </a:ln>
        </p:spPr>
        <p:txBody>
          <a:bodyPr/>
          <a:lstStyle/>
          <a:p>
            <a:endParaRPr lang="en-US"/>
          </a:p>
        </p:txBody>
      </p:sp>
      <p:sp>
        <p:nvSpPr>
          <p:cNvPr id="9225" name="Rectangle 8"/>
          <p:cNvSpPr>
            <a:spLocks noGrp="1" noChangeArrowheads="1"/>
          </p:cNvSpPr>
          <p:nvPr>
            <p:ph type="title" idx="4294967295"/>
          </p:nvPr>
        </p:nvSpPr>
        <p:spPr>
          <a:xfrm>
            <a:off x="457200" y="152400"/>
            <a:ext cx="8229600" cy="334962"/>
          </a:xfrm>
        </p:spPr>
        <p:txBody>
          <a:bodyPr>
            <a:normAutofit fontScale="90000"/>
          </a:bodyPr>
          <a:lstStyle/>
          <a:p>
            <a:pPr eaLnBrk="1" hangingPunct="1"/>
            <a:r>
              <a:rPr lang="en-US" dirty="0" smtClean="0"/>
              <a:t>Isochoric Process</a:t>
            </a:r>
          </a:p>
        </p:txBody>
      </p:sp>
      <p:graphicFrame>
        <p:nvGraphicFramePr>
          <p:cNvPr id="291849" name="Object 9"/>
          <p:cNvGraphicFramePr>
            <a:graphicFrameLocks noChangeAspect="1"/>
          </p:cNvGraphicFramePr>
          <p:nvPr/>
        </p:nvGraphicFramePr>
        <p:xfrm>
          <a:off x="904875" y="4572000"/>
          <a:ext cx="1427163" cy="344488"/>
        </p:xfrm>
        <a:graphic>
          <a:graphicData uri="http://schemas.openxmlformats.org/presentationml/2006/ole">
            <mc:AlternateContent xmlns:mc="http://schemas.openxmlformats.org/markup-compatibility/2006">
              <mc:Choice xmlns:v="urn:schemas-microsoft-com:vml" Requires="v">
                <p:oleObj spid="_x0000_s37896" name="Equation" r:id="rId8" imgW="736560" imgH="177480" progId="Equation.3">
                  <p:embed/>
                </p:oleObj>
              </mc:Choice>
              <mc:Fallback>
                <p:oleObj name="Equation" r:id="rId8" imgW="736560" imgH="17748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4875" y="4572000"/>
                        <a:ext cx="142716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1851" name="Object 11"/>
          <p:cNvGraphicFramePr>
            <a:graphicFrameLocks noChangeAspect="1"/>
          </p:cNvGraphicFramePr>
          <p:nvPr/>
        </p:nvGraphicFramePr>
        <p:xfrm>
          <a:off x="1060450" y="3171825"/>
          <a:ext cx="1911350" cy="485775"/>
        </p:xfrm>
        <a:graphic>
          <a:graphicData uri="http://schemas.openxmlformats.org/presentationml/2006/ole">
            <mc:AlternateContent xmlns:mc="http://schemas.openxmlformats.org/markup-compatibility/2006">
              <mc:Choice xmlns:v="urn:schemas-microsoft-com:vml" Requires="v">
                <p:oleObj spid="_x0000_s37897" name="Equation" r:id="rId10" imgW="799920" imgH="203040" progId="Equation.3">
                  <p:embed/>
                </p:oleObj>
              </mc:Choice>
              <mc:Fallback>
                <p:oleObj name="Equation" r:id="rId10" imgW="799920" imgH="20304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0450" y="3171825"/>
                        <a:ext cx="19113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1844"/>
                                        </p:tgtEl>
                                        <p:attrNameLst>
                                          <p:attrName>style.visibility</p:attrName>
                                        </p:attrNameLst>
                                      </p:cBhvr>
                                      <p:to>
                                        <p:strVal val="visible"/>
                                      </p:to>
                                    </p:set>
                                    <p:animEffect transition="in" filter="dissolve">
                                      <p:cBhvr>
                                        <p:cTn id="7" dur="500"/>
                                        <p:tgtEl>
                                          <p:spTgt spid="2918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1851"/>
                                        </p:tgtEl>
                                        <p:attrNameLst>
                                          <p:attrName>style.visibility</p:attrName>
                                        </p:attrNameLst>
                                      </p:cBhvr>
                                      <p:to>
                                        <p:strVal val="visible"/>
                                      </p:to>
                                    </p:set>
                                    <p:animEffect transition="in" filter="dissolve">
                                      <p:cBhvr>
                                        <p:cTn id="12" dur="500"/>
                                        <p:tgtEl>
                                          <p:spTgt spid="2918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1849"/>
                                        </p:tgtEl>
                                        <p:attrNameLst>
                                          <p:attrName>style.visibility</p:attrName>
                                        </p:attrNameLst>
                                      </p:cBhvr>
                                      <p:to>
                                        <p:strVal val="visible"/>
                                      </p:to>
                                    </p:set>
                                    <p:animEffect transition="in" filter="dissolve">
                                      <p:cBhvr>
                                        <p:cTn id="17" dur="500"/>
                                        <p:tgtEl>
                                          <p:spTgt spid="291849"/>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91847"/>
                                        </p:tgtEl>
                                        <p:attrNameLst>
                                          <p:attrName>style.visibility</p:attrName>
                                        </p:attrNameLst>
                                      </p:cBhvr>
                                      <p:to>
                                        <p:strVal val="visible"/>
                                      </p:to>
                                    </p:set>
                                    <p:animEffect transition="in" filter="wipe(down)">
                                      <p:cBhvr>
                                        <p:cTn id="20" dur="500"/>
                                        <p:tgtEl>
                                          <p:spTgt spid="29184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91846"/>
                                        </p:tgtEl>
                                        <p:attrNameLst>
                                          <p:attrName>style.visibility</p:attrName>
                                        </p:attrNameLst>
                                      </p:cBhvr>
                                      <p:to>
                                        <p:strVal val="visible"/>
                                      </p:to>
                                    </p:set>
                                    <p:animEffect transition="in" filter="dissolve">
                                      <p:cBhvr>
                                        <p:cTn id="25" dur="500"/>
                                        <p:tgtEl>
                                          <p:spTgt spid="29184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91845"/>
                                        </p:tgtEl>
                                        <p:attrNameLst>
                                          <p:attrName>style.visibility</p:attrName>
                                        </p:attrNameLst>
                                      </p:cBhvr>
                                      <p:to>
                                        <p:strVal val="visible"/>
                                      </p:to>
                                    </p:set>
                                    <p:animEffect transition="in" filter="dissolve">
                                      <p:cBhvr>
                                        <p:cTn id="30" dur="500"/>
                                        <p:tgtEl>
                                          <p:spTgt spid="29184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91843"/>
                                        </p:tgtEl>
                                        <p:attrNameLst>
                                          <p:attrName>style.visibility</p:attrName>
                                        </p:attrNameLst>
                                      </p:cBhvr>
                                      <p:to>
                                        <p:strVal val="visible"/>
                                      </p:to>
                                    </p:set>
                                    <p:animEffect transition="in" filter="dissolve">
                                      <p:cBhvr>
                                        <p:cTn id="35" dur="500"/>
                                        <p:tgtEl>
                                          <p:spTgt spid="291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p:bldP spid="2918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3" descr="15.08"/>
          <p:cNvPicPr>
            <a:picLocks noChangeAspect="1" noChangeArrowheads="1"/>
          </p:cNvPicPr>
          <p:nvPr/>
        </p:nvPicPr>
        <p:blipFill>
          <a:blip r:embed="rId3" cstate="print"/>
          <a:srcRect/>
          <a:stretch>
            <a:fillRect/>
          </a:stretch>
        </p:blipFill>
        <p:spPr bwMode="auto">
          <a:xfrm>
            <a:off x="5745163" y="457200"/>
            <a:ext cx="2936875" cy="5334000"/>
          </a:xfrm>
          <a:prstGeom prst="rect">
            <a:avLst/>
          </a:prstGeom>
          <a:noFill/>
          <a:ln w="9525">
            <a:noFill/>
            <a:miter lim="800000"/>
            <a:headEnd/>
            <a:tailEnd/>
          </a:ln>
        </p:spPr>
      </p:pic>
      <p:sp>
        <p:nvSpPr>
          <p:cNvPr id="10245" name="Text Box 4"/>
          <p:cNvSpPr txBox="1">
            <a:spLocks noChangeArrowheads="1"/>
          </p:cNvSpPr>
          <p:nvPr/>
        </p:nvSpPr>
        <p:spPr bwMode="auto">
          <a:xfrm>
            <a:off x="381000" y="304800"/>
            <a:ext cx="5257800" cy="2225675"/>
          </a:xfrm>
          <a:prstGeom prst="rect">
            <a:avLst/>
          </a:prstGeom>
          <a:noFill/>
          <a:ln w="9525">
            <a:noFill/>
            <a:miter lim="800000"/>
            <a:headEnd/>
            <a:tailEnd/>
          </a:ln>
        </p:spPr>
        <p:txBody>
          <a:bodyPr>
            <a:spAutoFit/>
          </a:bodyPr>
          <a:lstStyle/>
          <a:p>
            <a:r>
              <a:rPr lang="en-US" sz="2000" b="1" i="1" dirty="0" smtClean="0"/>
              <a:t>Example:  </a:t>
            </a:r>
            <a:r>
              <a:rPr lang="en-US" sz="2000" b="1" dirty="0"/>
              <a:t>Work and the Area Under a </a:t>
            </a:r>
          </a:p>
          <a:p>
            <a:r>
              <a:rPr lang="en-US" sz="2000" b="1" dirty="0"/>
              <a:t>Pressure-Volume Graph</a:t>
            </a:r>
          </a:p>
          <a:p>
            <a:endParaRPr lang="en-US" sz="2000" b="1" dirty="0"/>
          </a:p>
          <a:p>
            <a:r>
              <a:rPr lang="en-US" sz="2000" dirty="0"/>
              <a:t>Determine the work for the process in </a:t>
            </a:r>
          </a:p>
          <a:p>
            <a:r>
              <a:rPr lang="en-US" sz="2000" dirty="0"/>
              <a:t>which the pressure, volume, and temperature of a gas are changed along the</a:t>
            </a:r>
          </a:p>
          <a:p>
            <a:r>
              <a:rPr lang="en-US" sz="2000" dirty="0"/>
              <a:t>straight line in the figure.</a:t>
            </a:r>
          </a:p>
        </p:txBody>
      </p:sp>
      <p:sp>
        <p:nvSpPr>
          <p:cNvPr id="292871" name="Text Box 7"/>
          <p:cNvSpPr txBox="1">
            <a:spLocks noChangeArrowheads="1"/>
          </p:cNvSpPr>
          <p:nvPr/>
        </p:nvSpPr>
        <p:spPr bwMode="auto">
          <a:xfrm>
            <a:off x="381000" y="2946400"/>
            <a:ext cx="4387850" cy="701675"/>
          </a:xfrm>
          <a:prstGeom prst="rect">
            <a:avLst/>
          </a:prstGeom>
          <a:noFill/>
          <a:ln w="9525">
            <a:noFill/>
            <a:miter lim="800000"/>
            <a:headEnd/>
            <a:tailEnd/>
          </a:ln>
        </p:spPr>
        <p:txBody>
          <a:bodyPr wrap="none">
            <a:spAutoFit/>
          </a:bodyPr>
          <a:lstStyle/>
          <a:p>
            <a:r>
              <a:rPr lang="en-US" sz="2000"/>
              <a:t>Since the volume increases, the work</a:t>
            </a:r>
          </a:p>
          <a:p>
            <a:r>
              <a:rPr lang="en-US" sz="2000"/>
              <a:t>is positive.</a:t>
            </a:r>
          </a:p>
        </p:txBody>
      </p:sp>
      <p:graphicFrame>
        <p:nvGraphicFramePr>
          <p:cNvPr id="292872" name="Object 8"/>
          <p:cNvGraphicFramePr>
            <a:graphicFrameLocks noChangeAspect="1"/>
          </p:cNvGraphicFramePr>
          <p:nvPr/>
        </p:nvGraphicFramePr>
        <p:xfrm>
          <a:off x="373063" y="5105400"/>
          <a:ext cx="4081462" cy="430213"/>
        </p:xfrm>
        <a:graphic>
          <a:graphicData uri="http://schemas.openxmlformats.org/presentationml/2006/ole">
            <mc:AlternateContent xmlns:mc="http://schemas.openxmlformats.org/markup-compatibility/2006">
              <mc:Choice xmlns:v="urn:schemas-microsoft-com:vml" Requires="v">
                <p:oleObj spid="_x0000_s38916" name="Equation" r:id="rId4" imgW="2171520" imgH="228600" progId="Equation.3">
                  <p:embed/>
                </p:oleObj>
              </mc:Choice>
              <mc:Fallback>
                <p:oleObj name="Equation" r:id="rId4" imgW="2171520" imgH="2286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5105400"/>
                        <a:ext cx="4081462"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2873" name="Text Box 9"/>
          <p:cNvSpPr txBox="1">
            <a:spLocks noChangeArrowheads="1"/>
          </p:cNvSpPr>
          <p:nvPr/>
        </p:nvSpPr>
        <p:spPr bwMode="auto">
          <a:xfrm>
            <a:off x="361950" y="4013200"/>
            <a:ext cx="4143375" cy="701675"/>
          </a:xfrm>
          <a:prstGeom prst="rect">
            <a:avLst/>
          </a:prstGeom>
          <a:noFill/>
          <a:ln w="9525">
            <a:noFill/>
            <a:miter lim="800000"/>
            <a:headEnd/>
            <a:tailEnd/>
          </a:ln>
        </p:spPr>
        <p:txBody>
          <a:bodyPr wrap="none">
            <a:spAutoFit/>
          </a:bodyPr>
          <a:lstStyle/>
          <a:p>
            <a:r>
              <a:rPr lang="en-US" sz="2000"/>
              <a:t>Estimate that there are 8.9 colored </a:t>
            </a:r>
          </a:p>
          <a:p>
            <a:r>
              <a:rPr lang="en-US" sz="2000"/>
              <a:t>squares in the drawing.</a:t>
            </a:r>
          </a:p>
        </p:txBody>
      </p:sp>
      <p:graphicFrame>
        <p:nvGraphicFramePr>
          <p:cNvPr id="292876" name="Object 12"/>
          <p:cNvGraphicFramePr>
            <a:graphicFrameLocks noChangeAspect="1"/>
          </p:cNvGraphicFramePr>
          <p:nvPr/>
        </p:nvGraphicFramePr>
        <p:xfrm>
          <a:off x="457200" y="5610225"/>
          <a:ext cx="1384300" cy="333375"/>
        </p:xfrm>
        <a:graphic>
          <a:graphicData uri="http://schemas.openxmlformats.org/presentationml/2006/ole">
            <mc:AlternateContent xmlns:mc="http://schemas.openxmlformats.org/markup-compatibility/2006">
              <mc:Choice xmlns:v="urn:schemas-microsoft-com:vml" Requires="v">
                <p:oleObj spid="_x0000_s38917" name="Equation" r:id="rId6" imgW="736560" imgH="177480" progId="Equation.3">
                  <p:embed/>
                </p:oleObj>
              </mc:Choice>
              <mc:Fallback>
                <p:oleObj name="Equation" r:id="rId6" imgW="736560" imgH="177480"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5610225"/>
                        <a:ext cx="13843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2871"/>
                                        </p:tgtEl>
                                        <p:attrNameLst>
                                          <p:attrName>style.visibility</p:attrName>
                                        </p:attrNameLst>
                                      </p:cBhvr>
                                      <p:to>
                                        <p:strVal val="visible"/>
                                      </p:to>
                                    </p:set>
                                    <p:animEffect transition="in" filter="dissolve">
                                      <p:cBhvr>
                                        <p:cTn id="7" dur="500"/>
                                        <p:tgtEl>
                                          <p:spTgt spid="2928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2873"/>
                                        </p:tgtEl>
                                        <p:attrNameLst>
                                          <p:attrName>style.visibility</p:attrName>
                                        </p:attrNameLst>
                                      </p:cBhvr>
                                      <p:to>
                                        <p:strVal val="visible"/>
                                      </p:to>
                                    </p:set>
                                    <p:animEffect transition="in" filter="dissolve">
                                      <p:cBhvr>
                                        <p:cTn id="12" dur="500"/>
                                        <p:tgtEl>
                                          <p:spTgt spid="29287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2872"/>
                                        </p:tgtEl>
                                        <p:attrNameLst>
                                          <p:attrName>style.visibility</p:attrName>
                                        </p:attrNameLst>
                                      </p:cBhvr>
                                      <p:to>
                                        <p:strVal val="visible"/>
                                      </p:to>
                                    </p:set>
                                    <p:animEffect transition="in" filter="dissolve">
                                      <p:cBhvr>
                                        <p:cTn id="17" dur="500"/>
                                        <p:tgtEl>
                                          <p:spTgt spid="29287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2876"/>
                                        </p:tgtEl>
                                        <p:attrNameLst>
                                          <p:attrName>style.visibility</p:attrName>
                                        </p:attrNameLst>
                                      </p:cBhvr>
                                      <p:to>
                                        <p:strVal val="visible"/>
                                      </p:to>
                                    </p:set>
                                    <p:animEffect transition="in" filter="dissolve">
                                      <p:cBhvr>
                                        <p:cTn id="22" dur="500"/>
                                        <p:tgtEl>
                                          <p:spTgt spid="292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1" grpId="0"/>
      <p:bldP spid="2928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52400" y="914400"/>
            <a:ext cx="8839200" cy="5262979"/>
          </a:xfrm>
          <a:prstGeom prst="rect">
            <a:avLst/>
          </a:prstGeom>
          <a:noFill/>
          <a:ln w="9525">
            <a:noFill/>
            <a:miter lim="800000"/>
            <a:headEnd/>
            <a:tailEnd/>
          </a:ln>
        </p:spPr>
        <p:txBody>
          <a:bodyPr>
            <a:spAutoFit/>
          </a:bodyPr>
          <a:lstStyle/>
          <a:p>
            <a:pPr marL="457200" indent="-457200"/>
            <a:r>
              <a:rPr lang="en-US" sz="2400" dirty="0" smtClean="0">
                <a:latin typeface="Times New Roman" pitchFamily="18" charset="0"/>
              </a:rPr>
              <a:t>Consider </a:t>
            </a:r>
            <a:r>
              <a:rPr lang="en-US" sz="2400" dirty="0">
                <a:latin typeface="Times New Roman" pitchFamily="18" charset="0"/>
              </a:rPr>
              <a:t>the pressure-versus-volume plot shown.  There are eight points labeled and the choices below indicate possible multi-step processes.  In which one of the processes does the work done have the largest value?</a:t>
            </a:r>
          </a:p>
          <a:p>
            <a:pPr marL="457200" indent="-457200"/>
            <a:endParaRPr lang="en-US" sz="2400" dirty="0">
              <a:latin typeface="Times New Roman" pitchFamily="18" charset="0"/>
            </a:endParaRPr>
          </a:p>
          <a:p>
            <a:pPr marL="457200" indent="-457200"/>
            <a:r>
              <a:rPr lang="en-US" sz="2400" dirty="0">
                <a:latin typeface="Times New Roman" pitchFamily="18" charset="0"/>
              </a:rPr>
              <a:t>a)  G</a:t>
            </a:r>
            <a:r>
              <a:rPr lang="en-US" sz="2400" dirty="0">
                <a:latin typeface="Times New Roman" pitchFamily="18" charset="0"/>
                <a:sym typeface="Symbol" pitchFamily="18" charset="2"/>
              </a:rPr>
              <a:t></a:t>
            </a:r>
            <a:r>
              <a:rPr lang="en-US" sz="2400" dirty="0">
                <a:latin typeface="Times New Roman" pitchFamily="18" charset="0"/>
              </a:rPr>
              <a:t>H</a:t>
            </a:r>
            <a:r>
              <a:rPr lang="en-US" sz="2400" dirty="0">
                <a:latin typeface="Times New Roman" pitchFamily="18" charset="0"/>
                <a:sym typeface="Symbol" pitchFamily="18" charset="2"/>
              </a:rPr>
              <a:t></a:t>
            </a:r>
            <a:r>
              <a:rPr lang="en-US" sz="2400" dirty="0">
                <a:latin typeface="Times New Roman" pitchFamily="18" charset="0"/>
              </a:rPr>
              <a:t>B</a:t>
            </a:r>
            <a:r>
              <a:rPr lang="en-US" sz="2400" dirty="0">
                <a:latin typeface="Times New Roman" pitchFamily="18" charset="0"/>
                <a:sym typeface="Symbol" pitchFamily="18" charset="2"/>
              </a:rPr>
              <a:t></a:t>
            </a:r>
            <a:r>
              <a:rPr lang="en-US" sz="2400" dirty="0">
                <a:latin typeface="Times New Roman" pitchFamily="18" charset="0"/>
              </a:rPr>
              <a:t>D</a:t>
            </a:r>
          </a:p>
          <a:p>
            <a:pPr marL="457200" indent="-457200"/>
            <a:endParaRPr lang="en-US" sz="2400" dirty="0">
              <a:latin typeface="Times New Roman" pitchFamily="18" charset="0"/>
            </a:endParaRPr>
          </a:p>
          <a:p>
            <a:pPr marL="457200" indent="-457200"/>
            <a:r>
              <a:rPr lang="en-US" sz="2400" dirty="0">
                <a:latin typeface="Times New Roman" pitchFamily="18" charset="0"/>
              </a:rPr>
              <a:t>b)  G</a:t>
            </a:r>
            <a:r>
              <a:rPr lang="en-US" sz="2400" dirty="0">
                <a:latin typeface="Times New Roman" pitchFamily="18" charset="0"/>
                <a:sym typeface="Symbol" pitchFamily="18" charset="2"/>
              </a:rPr>
              <a:t></a:t>
            </a:r>
            <a:r>
              <a:rPr lang="en-US" sz="2400" dirty="0">
                <a:latin typeface="Times New Roman" pitchFamily="18" charset="0"/>
              </a:rPr>
              <a:t>F</a:t>
            </a:r>
            <a:r>
              <a:rPr lang="en-US" sz="2400" dirty="0">
                <a:latin typeface="Times New Roman" pitchFamily="18" charset="0"/>
                <a:sym typeface="Symbol" pitchFamily="18" charset="2"/>
              </a:rPr>
              <a:t></a:t>
            </a:r>
            <a:r>
              <a:rPr lang="en-US" sz="2400" dirty="0">
                <a:latin typeface="Times New Roman" pitchFamily="18" charset="0"/>
              </a:rPr>
              <a:t>B</a:t>
            </a:r>
            <a:r>
              <a:rPr lang="en-US" sz="2400" dirty="0">
                <a:latin typeface="Times New Roman" pitchFamily="18" charset="0"/>
                <a:sym typeface="Symbol" pitchFamily="18" charset="2"/>
              </a:rPr>
              <a:t></a:t>
            </a:r>
            <a:r>
              <a:rPr lang="en-US" sz="2400" dirty="0">
                <a:latin typeface="Times New Roman" pitchFamily="18" charset="0"/>
              </a:rPr>
              <a:t>D</a:t>
            </a:r>
          </a:p>
          <a:p>
            <a:pPr marL="457200" indent="-457200"/>
            <a:endParaRPr lang="en-US" sz="2400" dirty="0">
              <a:latin typeface="Times New Roman" pitchFamily="18" charset="0"/>
            </a:endParaRPr>
          </a:p>
          <a:p>
            <a:pPr marL="457200" indent="-457200"/>
            <a:r>
              <a:rPr lang="en-US" sz="2400" dirty="0">
                <a:latin typeface="Times New Roman" pitchFamily="18" charset="0"/>
              </a:rPr>
              <a:t>c)  H</a:t>
            </a:r>
            <a:r>
              <a:rPr lang="en-US" sz="2400" dirty="0">
                <a:latin typeface="Times New Roman" pitchFamily="18" charset="0"/>
                <a:sym typeface="Symbol" pitchFamily="18" charset="2"/>
              </a:rPr>
              <a:t></a:t>
            </a:r>
            <a:r>
              <a:rPr lang="en-US" sz="2400" dirty="0">
                <a:latin typeface="Times New Roman" pitchFamily="18" charset="0"/>
              </a:rPr>
              <a:t>A</a:t>
            </a:r>
            <a:r>
              <a:rPr lang="en-US" sz="2400" dirty="0">
                <a:latin typeface="Times New Roman" pitchFamily="18" charset="0"/>
                <a:sym typeface="Symbol" pitchFamily="18" charset="2"/>
              </a:rPr>
              <a:t></a:t>
            </a:r>
            <a:r>
              <a:rPr lang="en-US" sz="2400" dirty="0">
                <a:latin typeface="Times New Roman" pitchFamily="18" charset="0"/>
              </a:rPr>
              <a:t>B</a:t>
            </a:r>
            <a:r>
              <a:rPr lang="en-US" sz="2400" dirty="0">
                <a:latin typeface="Times New Roman" pitchFamily="18" charset="0"/>
                <a:sym typeface="Symbol" pitchFamily="18" charset="2"/>
              </a:rPr>
              <a:t></a:t>
            </a:r>
            <a:r>
              <a:rPr lang="en-US" sz="2400" dirty="0">
                <a:latin typeface="Times New Roman" pitchFamily="18" charset="0"/>
              </a:rPr>
              <a:t>D</a:t>
            </a:r>
          </a:p>
          <a:p>
            <a:pPr marL="457200" indent="-457200"/>
            <a:endParaRPr lang="en-US" sz="2400" dirty="0">
              <a:latin typeface="Times New Roman" pitchFamily="18" charset="0"/>
            </a:endParaRPr>
          </a:p>
          <a:p>
            <a:pPr marL="457200" indent="-457200"/>
            <a:r>
              <a:rPr lang="en-US" sz="2400" dirty="0">
                <a:latin typeface="Times New Roman" pitchFamily="18" charset="0"/>
              </a:rPr>
              <a:t>d)  E</a:t>
            </a:r>
            <a:r>
              <a:rPr lang="en-US" sz="2400" dirty="0">
                <a:latin typeface="Times New Roman" pitchFamily="18" charset="0"/>
                <a:sym typeface="Symbol" pitchFamily="18" charset="2"/>
              </a:rPr>
              <a:t></a:t>
            </a:r>
            <a:r>
              <a:rPr lang="en-US" sz="2400" dirty="0">
                <a:latin typeface="Times New Roman" pitchFamily="18" charset="0"/>
              </a:rPr>
              <a:t>D</a:t>
            </a:r>
            <a:r>
              <a:rPr lang="en-US" sz="2400" dirty="0">
                <a:latin typeface="Times New Roman" pitchFamily="18" charset="0"/>
                <a:sym typeface="Symbol" pitchFamily="18" charset="2"/>
              </a:rPr>
              <a:t></a:t>
            </a:r>
            <a:r>
              <a:rPr lang="en-US" sz="2400" dirty="0">
                <a:latin typeface="Times New Roman" pitchFamily="18" charset="0"/>
              </a:rPr>
              <a:t>F</a:t>
            </a:r>
            <a:r>
              <a:rPr lang="en-US" sz="2400" dirty="0">
                <a:latin typeface="Times New Roman" pitchFamily="18" charset="0"/>
                <a:sym typeface="Symbol" pitchFamily="18" charset="2"/>
              </a:rPr>
              <a:t></a:t>
            </a:r>
            <a:r>
              <a:rPr lang="en-US" sz="2400" dirty="0">
                <a:latin typeface="Times New Roman" pitchFamily="18" charset="0"/>
              </a:rPr>
              <a:t>H</a:t>
            </a:r>
          </a:p>
          <a:p>
            <a:pPr marL="457200" indent="-457200"/>
            <a:endParaRPr lang="en-US" sz="2400" dirty="0">
              <a:latin typeface="Times New Roman" pitchFamily="18" charset="0"/>
            </a:endParaRPr>
          </a:p>
          <a:p>
            <a:pPr marL="457200" indent="-457200"/>
            <a:r>
              <a:rPr lang="en-US" sz="2400" dirty="0">
                <a:latin typeface="Times New Roman" pitchFamily="18" charset="0"/>
              </a:rPr>
              <a:t>e)  C</a:t>
            </a:r>
            <a:r>
              <a:rPr lang="en-US" sz="2400" dirty="0">
                <a:latin typeface="Times New Roman" pitchFamily="18" charset="0"/>
                <a:sym typeface="Symbol" pitchFamily="18" charset="2"/>
              </a:rPr>
              <a:t></a:t>
            </a:r>
            <a:r>
              <a:rPr lang="en-US" sz="2400" dirty="0">
                <a:latin typeface="Times New Roman" pitchFamily="18" charset="0"/>
              </a:rPr>
              <a:t>B</a:t>
            </a:r>
            <a:r>
              <a:rPr lang="en-US" sz="2400" dirty="0">
                <a:latin typeface="Times New Roman" pitchFamily="18" charset="0"/>
                <a:sym typeface="Symbol" pitchFamily="18" charset="2"/>
              </a:rPr>
              <a:t></a:t>
            </a:r>
            <a:r>
              <a:rPr lang="en-US" sz="2400" dirty="0">
                <a:latin typeface="Times New Roman" pitchFamily="18" charset="0"/>
              </a:rPr>
              <a:t>F</a:t>
            </a:r>
            <a:r>
              <a:rPr lang="en-US" sz="2400" dirty="0">
                <a:latin typeface="Times New Roman" pitchFamily="18" charset="0"/>
                <a:sym typeface="Symbol" pitchFamily="18" charset="2"/>
              </a:rPr>
              <a:t></a:t>
            </a:r>
            <a:r>
              <a:rPr lang="en-US" sz="2400" dirty="0">
                <a:latin typeface="Times New Roman" pitchFamily="18" charset="0"/>
              </a:rPr>
              <a:t>G</a:t>
            </a:r>
          </a:p>
        </p:txBody>
      </p:sp>
      <p:pic>
        <p:nvPicPr>
          <p:cNvPr id="52227" name="Picture 3" descr="ilq150401"/>
          <p:cNvPicPr>
            <a:picLocks noChangeAspect="1" noChangeArrowheads="1"/>
          </p:cNvPicPr>
          <p:nvPr/>
        </p:nvPicPr>
        <p:blipFill>
          <a:blip r:embed="rId2" cstate="print"/>
          <a:srcRect/>
          <a:stretch>
            <a:fillRect/>
          </a:stretch>
        </p:blipFill>
        <p:spPr bwMode="auto">
          <a:xfrm>
            <a:off x="4343400" y="2209800"/>
            <a:ext cx="4048125" cy="307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04800" y="685800"/>
            <a:ext cx="8839200" cy="5354638"/>
          </a:xfrm>
          <a:prstGeom prst="rect">
            <a:avLst/>
          </a:prstGeom>
          <a:noFill/>
          <a:ln w="9525">
            <a:noFill/>
            <a:miter lim="800000"/>
            <a:headEnd/>
            <a:tailEnd/>
          </a:ln>
        </p:spPr>
        <p:txBody>
          <a:bodyPr>
            <a:spAutoFit/>
          </a:bodyPr>
          <a:lstStyle/>
          <a:p>
            <a:pPr marL="457200" indent="-457200"/>
            <a:r>
              <a:rPr lang="en-US" sz="2300" dirty="0" smtClean="0">
                <a:latin typeface="Times New Roman" pitchFamily="18" charset="0"/>
              </a:rPr>
              <a:t>Consider </a:t>
            </a:r>
            <a:r>
              <a:rPr lang="en-US" sz="2300" dirty="0">
                <a:latin typeface="Times New Roman" pitchFamily="18" charset="0"/>
              </a:rPr>
              <a:t>the pressure-versus-volume plot shown.  There are eight points labeled and the choices below indicate possible multi-step processes.  If the initial state of the system is at A and the final state is at E, which of the following paths between these two states results in the largest increase in internal energy of the system?</a:t>
            </a:r>
          </a:p>
          <a:p>
            <a:pPr marL="457200" indent="-457200"/>
            <a:endParaRPr lang="en-US" sz="2300" dirty="0">
              <a:latin typeface="Times New Roman" pitchFamily="18" charset="0"/>
            </a:endParaRPr>
          </a:p>
          <a:p>
            <a:pPr marL="457200" indent="-457200"/>
            <a:r>
              <a:rPr lang="en-US" sz="2300" dirty="0">
                <a:latin typeface="Times New Roman" pitchFamily="18" charset="0"/>
              </a:rPr>
              <a:t>a)  A</a:t>
            </a:r>
            <a:r>
              <a:rPr lang="en-US" sz="2300" dirty="0">
                <a:latin typeface="Times New Roman" pitchFamily="18" charset="0"/>
                <a:sym typeface="Symbol" pitchFamily="18" charset="2"/>
              </a:rPr>
              <a:t></a:t>
            </a:r>
            <a:r>
              <a:rPr lang="en-US" sz="2300" dirty="0">
                <a:latin typeface="Times New Roman" pitchFamily="18" charset="0"/>
              </a:rPr>
              <a:t>H</a:t>
            </a:r>
            <a:r>
              <a:rPr lang="en-US" sz="2300" dirty="0">
                <a:latin typeface="Times New Roman" pitchFamily="18" charset="0"/>
                <a:sym typeface="Symbol" pitchFamily="18" charset="2"/>
              </a:rPr>
              <a:t></a:t>
            </a:r>
            <a:r>
              <a:rPr lang="en-US" sz="2300" dirty="0">
                <a:latin typeface="Times New Roman" pitchFamily="18" charset="0"/>
              </a:rPr>
              <a:t>D</a:t>
            </a:r>
            <a:r>
              <a:rPr lang="en-US" sz="2300" dirty="0">
                <a:latin typeface="Times New Roman" pitchFamily="18" charset="0"/>
                <a:sym typeface="Symbol" pitchFamily="18" charset="2"/>
              </a:rPr>
              <a:t></a:t>
            </a:r>
            <a:r>
              <a:rPr lang="en-US" sz="2300" dirty="0">
                <a:latin typeface="Times New Roman" pitchFamily="18" charset="0"/>
              </a:rPr>
              <a:t>E</a:t>
            </a:r>
          </a:p>
          <a:p>
            <a:pPr marL="457200" indent="-457200"/>
            <a:endParaRPr lang="en-US" sz="2300" dirty="0">
              <a:latin typeface="Times New Roman" pitchFamily="18" charset="0"/>
            </a:endParaRPr>
          </a:p>
          <a:p>
            <a:pPr marL="457200" indent="-457200"/>
            <a:r>
              <a:rPr lang="en-US" sz="2300" dirty="0">
                <a:latin typeface="Times New Roman" pitchFamily="18" charset="0"/>
              </a:rPr>
              <a:t>b)  A</a:t>
            </a:r>
            <a:r>
              <a:rPr lang="en-US" sz="2300" dirty="0">
                <a:latin typeface="Times New Roman" pitchFamily="18" charset="0"/>
                <a:sym typeface="Symbol" pitchFamily="18" charset="2"/>
              </a:rPr>
              <a:t></a:t>
            </a:r>
            <a:r>
              <a:rPr lang="en-US" sz="2300" dirty="0">
                <a:latin typeface="Times New Roman" pitchFamily="18" charset="0"/>
              </a:rPr>
              <a:t>B</a:t>
            </a:r>
            <a:r>
              <a:rPr lang="en-US" sz="2300" dirty="0">
                <a:latin typeface="Times New Roman" pitchFamily="18" charset="0"/>
                <a:sym typeface="Symbol" pitchFamily="18" charset="2"/>
              </a:rPr>
              <a:t></a:t>
            </a:r>
            <a:r>
              <a:rPr lang="en-US" sz="2300" dirty="0">
                <a:latin typeface="Times New Roman" pitchFamily="18" charset="0"/>
              </a:rPr>
              <a:t>F</a:t>
            </a:r>
            <a:r>
              <a:rPr lang="en-US" sz="2300" dirty="0">
                <a:latin typeface="Times New Roman" pitchFamily="18" charset="0"/>
                <a:sym typeface="Symbol" pitchFamily="18" charset="2"/>
              </a:rPr>
              <a:t></a:t>
            </a:r>
            <a:r>
              <a:rPr lang="en-US" sz="2300" dirty="0">
                <a:latin typeface="Times New Roman" pitchFamily="18" charset="0"/>
              </a:rPr>
              <a:t>E</a:t>
            </a:r>
          </a:p>
          <a:p>
            <a:pPr marL="457200" indent="-457200"/>
            <a:endParaRPr lang="en-US" sz="2300" dirty="0">
              <a:latin typeface="Times New Roman" pitchFamily="18" charset="0"/>
            </a:endParaRPr>
          </a:p>
          <a:p>
            <a:pPr marL="457200" indent="-457200"/>
            <a:r>
              <a:rPr lang="en-US" sz="2300" dirty="0">
                <a:latin typeface="Times New Roman" pitchFamily="18" charset="0"/>
              </a:rPr>
              <a:t>c)  A</a:t>
            </a:r>
            <a:r>
              <a:rPr lang="en-US" sz="2300" dirty="0">
                <a:latin typeface="Times New Roman" pitchFamily="18" charset="0"/>
                <a:sym typeface="Symbol" pitchFamily="18" charset="2"/>
              </a:rPr>
              <a:t></a:t>
            </a:r>
            <a:r>
              <a:rPr lang="en-US" sz="2300" dirty="0">
                <a:latin typeface="Times New Roman" pitchFamily="18" charset="0"/>
              </a:rPr>
              <a:t>G</a:t>
            </a:r>
            <a:r>
              <a:rPr lang="en-US" sz="2300" dirty="0">
                <a:latin typeface="Times New Roman" pitchFamily="18" charset="0"/>
                <a:sym typeface="Symbol" pitchFamily="18" charset="2"/>
              </a:rPr>
              <a:t></a:t>
            </a:r>
            <a:r>
              <a:rPr lang="en-US" sz="2300" dirty="0">
                <a:latin typeface="Times New Roman" pitchFamily="18" charset="0"/>
              </a:rPr>
              <a:t>E</a:t>
            </a:r>
          </a:p>
          <a:p>
            <a:pPr marL="457200" indent="-457200"/>
            <a:endParaRPr lang="en-US" sz="2300" dirty="0">
              <a:latin typeface="Times New Roman" pitchFamily="18" charset="0"/>
            </a:endParaRPr>
          </a:p>
          <a:p>
            <a:pPr marL="457200" indent="-457200"/>
            <a:r>
              <a:rPr lang="en-US" sz="2300" dirty="0">
                <a:latin typeface="Times New Roman" pitchFamily="18" charset="0"/>
              </a:rPr>
              <a:t>d)  A</a:t>
            </a:r>
            <a:r>
              <a:rPr lang="en-US" sz="2300" dirty="0">
                <a:latin typeface="Times New Roman" pitchFamily="18" charset="0"/>
                <a:sym typeface="Symbol" pitchFamily="18" charset="2"/>
              </a:rPr>
              <a:t></a:t>
            </a:r>
            <a:r>
              <a:rPr lang="en-US" sz="2300" dirty="0">
                <a:latin typeface="Times New Roman" pitchFamily="18" charset="0"/>
              </a:rPr>
              <a:t>C</a:t>
            </a:r>
            <a:r>
              <a:rPr lang="en-US" sz="2300" dirty="0">
                <a:latin typeface="Times New Roman" pitchFamily="18" charset="0"/>
                <a:sym typeface="Symbol" pitchFamily="18" charset="2"/>
              </a:rPr>
              <a:t></a:t>
            </a:r>
            <a:r>
              <a:rPr lang="en-US" sz="2300" dirty="0">
                <a:latin typeface="Times New Roman" pitchFamily="18" charset="0"/>
              </a:rPr>
              <a:t>E</a:t>
            </a:r>
          </a:p>
          <a:p>
            <a:pPr marL="457200" indent="-457200"/>
            <a:endParaRPr lang="en-US" sz="2300" dirty="0">
              <a:latin typeface="Times New Roman" pitchFamily="18" charset="0"/>
            </a:endParaRPr>
          </a:p>
          <a:p>
            <a:pPr marL="457200" indent="-457200"/>
            <a:r>
              <a:rPr lang="en-US" sz="2300" dirty="0">
                <a:latin typeface="Times New Roman" pitchFamily="18" charset="0"/>
              </a:rPr>
              <a:t>e)  All paths between A and E are equivalent for internal energy.</a:t>
            </a:r>
          </a:p>
        </p:txBody>
      </p:sp>
      <p:pic>
        <p:nvPicPr>
          <p:cNvPr id="53251" name="Picture 3" descr="ilq150401"/>
          <p:cNvPicPr>
            <a:picLocks noChangeAspect="1" noChangeArrowheads="1"/>
          </p:cNvPicPr>
          <p:nvPr/>
        </p:nvPicPr>
        <p:blipFill>
          <a:blip r:embed="rId2" cstate="print"/>
          <a:srcRect/>
          <a:stretch>
            <a:fillRect/>
          </a:stretch>
        </p:blipFill>
        <p:spPr bwMode="auto">
          <a:xfrm>
            <a:off x="4029075" y="2514600"/>
            <a:ext cx="4048125" cy="307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28613" y="457200"/>
            <a:ext cx="8839200" cy="5755422"/>
          </a:xfrm>
          <a:prstGeom prst="rect">
            <a:avLst/>
          </a:prstGeom>
          <a:noFill/>
          <a:ln w="9525">
            <a:noFill/>
            <a:miter lim="800000"/>
            <a:headEnd/>
            <a:tailEnd/>
          </a:ln>
        </p:spPr>
        <p:txBody>
          <a:bodyPr>
            <a:spAutoFit/>
          </a:bodyPr>
          <a:lstStyle/>
          <a:p>
            <a:pPr marL="457200" indent="-457200"/>
            <a:r>
              <a:rPr lang="en-US" sz="2300" dirty="0" smtClean="0">
                <a:latin typeface="Times New Roman" pitchFamily="18" charset="0"/>
              </a:rPr>
              <a:t>An </a:t>
            </a:r>
            <a:r>
              <a:rPr lang="en-US" sz="2300" dirty="0">
                <a:latin typeface="Times New Roman" pitchFamily="18" charset="0"/>
              </a:rPr>
              <a:t>isobaric process is represented by which one of the following graphs?</a:t>
            </a:r>
          </a:p>
          <a:p>
            <a:pPr marL="457200" indent="-457200"/>
            <a:endParaRPr lang="en-US" sz="2300" dirty="0">
              <a:latin typeface="Times New Roman" pitchFamily="18" charset="0"/>
            </a:endParaRPr>
          </a:p>
          <a:p>
            <a:pPr marL="457200" indent="-457200"/>
            <a:endParaRPr lang="en-US" sz="2300" dirty="0">
              <a:latin typeface="Times New Roman" pitchFamily="18" charset="0"/>
            </a:endParaRPr>
          </a:p>
          <a:p>
            <a:pPr marL="457200" indent="-457200"/>
            <a:endParaRPr lang="en-US" sz="2300" dirty="0">
              <a:latin typeface="Times New Roman" pitchFamily="18" charset="0"/>
            </a:endParaRPr>
          </a:p>
          <a:p>
            <a:pPr marL="457200" indent="-457200"/>
            <a:endParaRPr lang="en-US" sz="2300" dirty="0">
              <a:latin typeface="Times New Roman" pitchFamily="18" charset="0"/>
            </a:endParaRPr>
          </a:p>
          <a:p>
            <a:pPr marL="457200" indent="-457200"/>
            <a:endParaRPr lang="en-US" sz="2300" dirty="0">
              <a:latin typeface="Times New Roman" pitchFamily="18" charset="0"/>
            </a:endParaRPr>
          </a:p>
          <a:p>
            <a:pPr marL="457200" indent="-457200"/>
            <a:endParaRPr lang="en-US" sz="2300" dirty="0" smtClean="0">
              <a:latin typeface="Times New Roman" pitchFamily="18" charset="0"/>
            </a:endParaRPr>
          </a:p>
          <a:p>
            <a:pPr marL="457200" indent="-457200"/>
            <a:r>
              <a:rPr lang="en-US" sz="2300" dirty="0" smtClean="0">
                <a:latin typeface="Times New Roman" pitchFamily="18" charset="0"/>
              </a:rPr>
              <a:t>a</a:t>
            </a:r>
            <a:r>
              <a:rPr lang="en-US" sz="2300" dirty="0">
                <a:latin typeface="Times New Roman" pitchFamily="18" charset="0"/>
              </a:rPr>
              <a:t>)  A</a:t>
            </a:r>
          </a:p>
          <a:p>
            <a:pPr marL="457200" indent="-457200"/>
            <a:endParaRPr lang="en-US" sz="2300" dirty="0">
              <a:latin typeface="Times New Roman" pitchFamily="18" charset="0"/>
            </a:endParaRPr>
          </a:p>
          <a:p>
            <a:pPr marL="457200" indent="-457200"/>
            <a:r>
              <a:rPr lang="en-US" sz="2300" dirty="0">
                <a:latin typeface="Times New Roman" pitchFamily="18" charset="0"/>
              </a:rPr>
              <a:t>b)  B</a:t>
            </a:r>
          </a:p>
          <a:p>
            <a:pPr marL="457200" indent="-457200"/>
            <a:endParaRPr lang="en-US" sz="2300" dirty="0">
              <a:latin typeface="Times New Roman" pitchFamily="18" charset="0"/>
            </a:endParaRPr>
          </a:p>
          <a:p>
            <a:pPr marL="457200" indent="-457200"/>
            <a:r>
              <a:rPr lang="en-US" sz="2300" dirty="0">
                <a:latin typeface="Times New Roman" pitchFamily="18" charset="0"/>
              </a:rPr>
              <a:t>c)  C</a:t>
            </a:r>
          </a:p>
          <a:p>
            <a:pPr marL="457200" indent="-457200"/>
            <a:endParaRPr lang="en-US" sz="2300" dirty="0">
              <a:latin typeface="Times New Roman" pitchFamily="18" charset="0"/>
            </a:endParaRPr>
          </a:p>
          <a:p>
            <a:pPr marL="457200" indent="-457200"/>
            <a:r>
              <a:rPr lang="en-US" sz="2300" dirty="0">
                <a:latin typeface="Times New Roman" pitchFamily="18" charset="0"/>
              </a:rPr>
              <a:t>d)  D</a:t>
            </a:r>
          </a:p>
          <a:p>
            <a:pPr marL="457200" indent="-457200"/>
            <a:endParaRPr lang="en-US" sz="2300" dirty="0">
              <a:latin typeface="Times New Roman" pitchFamily="18" charset="0"/>
            </a:endParaRPr>
          </a:p>
          <a:p>
            <a:pPr marL="457200" indent="-457200"/>
            <a:r>
              <a:rPr lang="en-US" sz="2300" dirty="0">
                <a:latin typeface="Times New Roman" pitchFamily="18" charset="0"/>
              </a:rPr>
              <a:t>e)  E</a:t>
            </a:r>
          </a:p>
        </p:txBody>
      </p:sp>
      <p:pic>
        <p:nvPicPr>
          <p:cNvPr id="54275" name="Picture 3" descr="ilq150403"/>
          <p:cNvPicPr>
            <a:picLocks noChangeAspect="1" noChangeArrowheads="1"/>
          </p:cNvPicPr>
          <p:nvPr/>
        </p:nvPicPr>
        <p:blipFill>
          <a:blip r:embed="rId2" cstate="print"/>
          <a:srcRect/>
          <a:stretch>
            <a:fillRect/>
          </a:stretch>
        </p:blipFill>
        <p:spPr bwMode="auto">
          <a:xfrm>
            <a:off x="604838" y="1066800"/>
            <a:ext cx="8108950" cy="1649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3"/>
          <p:cNvSpPr txBox="1">
            <a:spLocks noChangeArrowheads="1"/>
          </p:cNvSpPr>
          <p:nvPr/>
        </p:nvSpPr>
        <p:spPr bwMode="auto">
          <a:xfrm>
            <a:off x="381000" y="381000"/>
            <a:ext cx="8686800" cy="5847755"/>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rPr>
              <a:t>An </a:t>
            </a:r>
            <a:r>
              <a:rPr lang="en-US" sz="2200" dirty="0">
                <a:latin typeface="Times New Roman" pitchFamily="18" charset="0"/>
              </a:rPr>
              <a:t>insulated container with rigid walls has two compartments within.  One compartment contains </a:t>
            </a:r>
            <a:r>
              <a:rPr lang="en-US" sz="2200" i="1" dirty="0">
                <a:latin typeface="Times New Roman" pitchFamily="18" charset="0"/>
              </a:rPr>
              <a:t>n</a:t>
            </a:r>
            <a:r>
              <a:rPr lang="en-US" sz="2200" dirty="0">
                <a:latin typeface="Times New Roman" pitchFamily="18" charset="0"/>
              </a:rPr>
              <a:t> moles of an ideal gas and the other compartment has been evacuated.  A valve connecting the two chambers is opened at time </a:t>
            </a:r>
            <a:r>
              <a:rPr lang="en-US" sz="2200" i="1" dirty="0">
                <a:latin typeface="Times New Roman" pitchFamily="18" charset="0"/>
              </a:rPr>
              <a:t>t</a:t>
            </a:r>
            <a:r>
              <a:rPr lang="en-US" sz="2200" dirty="0">
                <a:latin typeface="Times New Roman" pitchFamily="18" charset="0"/>
              </a:rPr>
              <a:t> = 0 s.  Which one of the following statements concerning this situation is true?</a:t>
            </a:r>
          </a:p>
          <a:p>
            <a:pPr marL="457200" indent="-457200"/>
            <a:endParaRPr lang="en-US" sz="2200" dirty="0">
              <a:latin typeface="Times New Roman" pitchFamily="18" charset="0"/>
            </a:endParaRPr>
          </a:p>
          <a:p>
            <a:pPr marL="457200" indent="-457200"/>
            <a:r>
              <a:rPr lang="en-US" sz="2200" dirty="0">
                <a:latin typeface="Times New Roman" pitchFamily="18" charset="0"/>
              </a:rPr>
              <a:t>a)  There is no change in the internal energy of the gas.</a:t>
            </a:r>
          </a:p>
          <a:p>
            <a:pPr marL="457200" indent="-457200"/>
            <a:endParaRPr lang="en-US" sz="2200" dirty="0">
              <a:latin typeface="Times New Roman" pitchFamily="18" charset="0"/>
            </a:endParaRPr>
          </a:p>
          <a:p>
            <a:pPr marL="457200" indent="-457200"/>
            <a:r>
              <a:rPr lang="en-US" sz="2200" dirty="0">
                <a:latin typeface="Times New Roman" pitchFamily="18" charset="0"/>
              </a:rPr>
              <a:t>b)  There is no change in the pressure of the gas.</a:t>
            </a:r>
          </a:p>
          <a:p>
            <a:pPr marL="457200" indent="-457200"/>
            <a:endParaRPr lang="en-US" sz="2200" dirty="0">
              <a:latin typeface="Times New Roman" pitchFamily="18" charset="0"/>
            </a:endParaRPr>
          </a:p>
          <a:p>
            <a:pPr marL="457200" indent="-457200"/>
            <a:r>
              <a:rPr lang="en-US" sz="2200" dirty="0">
                <a:latin typeface="Times New Roman" pitchFamily="18" charset="0"/>
              </a:rPr>
              <a:t>c)  The temperature of the gas decreases with time.</a:t>
            </a:r>
          </a:p>
          <a:p>
            <a:pPr marL="457200" indent="-457200"/>
            <a:endParaRPr lang="en-US" sz="2200" dirty="0">
              <a:latin typeface="Times New Roman" pitchFamily="18" charset="0"/>
            </a:endParaRPr>
          </a:p>
          <a:p>
            <a:pPr marL="457200" indent="-457200"/>
            <a:r>
              <a:rPr lang="en-US" sz="2200" dirty="0">
                <a:latin typeface="Times New Roman" pitchFamily="18" charset="0"/>
              </a:rPr>
              <a:t>d)  Work is done by the gas as it fills the previously evacuated compartment.</a:t>
            </a:r>
          </a:p>
          <a:p>
            <a:pPr marL="457200" indent="-457200"/>
            <a:endParaRPr lang="en-US" sz="2200" dirty="0">
              <a:latin typeface="Times New Roman" pitchFamily="18" charset="0"/>
            </a:endParaRPr>
          </a:p>
          <a:p>
            <a:pPr marL="457200" indent="-457200"/>
            <a:r>
              <a:rPr lang="en-US" sz="2200" dirty="0">
                <a:latin typeface="Times New Roman" pitchFamily="18" charset="0"/>
              </a:rPr>
              <a:t>e)  The gas will remain in the first compartment unless heat is added to the system.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Time Table</a:t>
            </a:r>
            <a:endParaRPr lang="en-US" dirty="0"/>
          </a:p>
        </p:txBody>
      </p:sp>
      <p:graphicFrame>
        <p:nvGraphicFramePr>
          <p:cNvPr id="4" name="Table 3"/>
          <p:cNvGraphicFramePr>
            <a:graphicFrameLocks noGrp="1"/>
          </p:cNvGraphicFramePr>
          <p:nvPr/>
        </p:nvGraphicFramePr>
        <p:xfrm>
          <a:off x="457200" y="1219198"/>
          <a:ext cx="8000999" cy="4391850"/>
        </p:xfrm>
        <a:graphic>
          <a:graphicData uri="http://schemas.openxmlformats.org/drawingml/2006/table">
            <a:tbl>
              <a:tblPr/>
              <a:tblGrid>
                <a:gridCol w="1095651">
                  <a:extLst>
                    <a:ext uri="{9D8B030D-6E8A-4147-A177-3AD203B41FA5}">
                      <a16:colId xmlns:a16="http://schemas.microsoft.com/office/drawing/2014/main" val="20000"/>
                    </a:ext>
                  </a:extLst>
                </a:gridCol>
                <a:gridCol w="1551046">
                  <a:extLst>
                    <a:ext uri="{9D8B030D-6E8A-4147-A177-3AD203B41FA5}">
                      <a16:colId xmlns:a16="http://schemas.microsoft.com/office/drawing/2014/main" val="20001"/>
                    </a:ext>
                  </a:extLst>
                </a:gridCol>
                <a:gridCol w="1223449">
                  <a:extLst>
                    <a:ext uri="{9D8B030D-6E8A-4147-A177-3AD203B41FA5}">
                      <a16:colId xmlns:a16="http://schemas.microsoft.com/office/drawing/2014/main" val="20002"/>
                    </a:ext>
                  </a:extLst>
                </a:gridCol>
                <a:gridCol w="1182554">
                  <a:extLst>
                    <a:ext uri="{9D8B030D-6E8A-4147-A177-3AD203B41FA5}">
                      <a16:colId xmlns:a16="http://schemas.microsoft.com/office/drawing/2014/main" val="20003"/>
                    </a:ext>
                  </a:extLst>
                </a:gridCol>
                <a:gridCol w="1570357">
                  <a:extLst>
                    <a:ext uri="{9D8B030D-6E8A-4147-A177-3AD203B41FA5}">
                      <a16:colId xmlns:a16="http://schemas.microsoft.com/office/drawing/2014/main" val="20004"/>
                    </a:ext>
                  </a:extLst>
                </a:gridCol>
                <a:gridCol w="1377942">
                  <a:extLst>
                    <a:ext uri="{9D8B030D-6E8A-4147-A177-3AD203B41FA5}">
                      <a16:colId xmlns:a16="http://schemas.microsoft.com/office/drawing/2014/main" val="20005"/>
                    </a:ext>
                  </a:extLst>
                </a:gridCol>
              </a:tblGrid>
              <a:tr h="289088">
                <a:tc>
                  <a:txBody>
                    <a:bodyPr/>
                    <a:lstStyle/>
                    <a:p>
                      <a:pPr marL="0" marR="0" algn="ctr">
                        <a:spcBef>
                          <a:spcPts val="0"/>
                        </a:spcBef>
                        <a:spcAft>
                          <a:spcPts val="0"/>
                        </a:spcAft>
                      </a:pPr>
                      <a:r>
                        <a:rPr lang="en-US" sz="1400" b="1" dirty="0">
                          <a:latin typeface="Times New Roman"/>
                          <a:ea typeface="Times New Roman"/>
                          <a:cs typeface="Times New Roman"/>
                        </a:rPr>
                        <a:t>Time</a:t>
                      </a: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cs typeface="Times New Roman"/>
                        </a:rPr>
                        <a:t>MON</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TUES</a:t>
                      </a: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cs typeface="Times New Roman"/>
                        </a:rPr>
                        <a:t>WED</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cs typeface="Times New Roman"/>
                        </a:rPr>
                        <a:t>THURS</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FRI</a:t>
                      </a: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2593">
                <a:tc>
                  <a:txBody>
                    <a:bodyPr/>
                    <a:lstStyle/>
                    <a:p>
                      <a:pPr marL="0" marR="0" algn="ctr">
                        <a:spcBef>
                          <a:spcPts val="0"/>
                        </a:spcBef>
                        <a:spcAft>
                          <a:spcPts val="0"/>
                        </a:spcAft>
                      </a:pPr>
                      <a:r>
                        <a:rPr lang="en-US" sz="1400" b="1">
                          <a:latin typeface="Times New Roman"/>
                          <a:ea typeface="Times New Roman"/>
                          <a:cs typeface="Times New Roman"/>
                        </a:rPr>
                        <a:t>09:00 TO 09:55</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endParaRPr lang="en-US"/>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endParaRPr lang="en-US"/>
                    </a:p>
                  </a:txBody>
                  <a:tcPr marL="42231" marR="4223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593">
                <a:tc>
                  <a:txBody>
                    <a:bodyPr/>
                    <a:lstStyle/>
                    <a:p>
                      <a:pPr marL="0" marR="0" algn="ctr">
                        <a:spcBef>
                          <a:spcPts val="0"/>
                        </a:spcBef>
                        <a:spcAft>
                          <a:spcPts val="0"/>
                        </a:spcAft>
                      </a:pPr>
                      <a:r>
                        <a:rPr lang="en-US" sz="1400" b="1">
                          <a:latin typeface="Times New Roman"/>
                          <a:ea typeface="Times New Roman"/>
                          <a:cs typeface="Times New Roman"/>
                        </a:rPr>
                        <a:t>09:55  TO 10:50 </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432593">
                <a:tc>
                  <a:txBody>
                    <a:bodyPr/>
                    <a:lstStyle/>
                    <a:p>
                      <a:pPr marL="0" marR="0" algn="ctr">
                        <a:spcBef>
                          <a:spcPts val="0"/>
                        </a:spcBef>
                        <a:spcAft>
                          <a:spcPts val="0"/>
                        </a:spcAft>
                      </a:pPr>
                      <a:r>
                        <a:rPr lang="en-US" sz="1400" b="1">
                          <a:latin typeface="Times New Roman"/>
                          <a:ea typeface="Times New Roman"/>
                          <a:cs typeface="Times New Roman"/>
                        </a:rPr>
                        <a:t>11:00 TO 11:55</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US"/>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Arial"/>
                          <a:ea typeface="Times New Roman"/>
                          <a:cs typeface="Times New Roman"/>
                        </a:rPr>
                        <a:t>MT(SC) LH-3</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US"/>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8270">
                <a:tc>
                  <a:txBody>
                    <a:bodyPr/>
                    <a:lstStyle/>
                    <a:p>
                      <a:pPr marL="0" marR="0" algn="ctr">
                        <a:spcBef>
                          <a:spcPts val="0"/>
                        </a:spcBef>
                        <a:spcAft>
                          <a:spcPts val="0"/>
                        </a:spcAft>
                      </a:pPr>
                      <a:r>
                        <a:rPr lang="en-US" sz="1400" b="1">
                          <a:latin typeface="Times New Roman"/>
                          <a:ea typeface="Times New Roman"/>
                          <a:cs typeface="Times New Roman"/>
                        </a:rPr>
                        <a:t>11:55 TO 12:50</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Arial"/>
                          <a:ea typeface="Times New Roman"/>
                          <a:cs typeface="Times New Roman"/>
                        </a:rPr>
                        <a:t>MT(SC) LH-3</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Arial"/>
                          <a:ea typeface="Times New Roman"/>
                          <a:cs typeface="Times New Roman"/>
                        </a:rPr>
                        <a:t>MT(SC) LH-3 </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593">
                <a:tc>
                  <a:txBody>
                    <a:bodyPr/>
                    <a:lstStyle/>
                    <a:p>
                      <a:pPr marL="0" marR="0" algn="ctr">
                        <a:spcBef>
                          <a:spcPts val="0"/>
                        </a:spcBef>
                        <a:spcAft>
                          <a:spcPts val="0"/>
                        </a:spcAft>
                      </a:pPr>
                      <a:r>
                        <a:rPr lang="en-US" sz="1400" b="1">
                          <a:latin typeface="Times New Roman"/>
                          <a:ea typeface="Times New Roman"/>
                          <a:cs typeface="Times New Roman"/>
                        </a:rPr>
                        <a:t>12:50 TO 13:30</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n-US" sz="1400" b="1">
                          <a:latin typeface="Arial"/>
                          <a:ea typeface="Times New Roman"/>
                          <a:cs typeface="Times New Roman"/>
                        </a:rPr>
                        <a:t>BREAK</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2593">
                <a:tc>
                  <a:txBody>
                    <a:bodyPr/>
                    <a:lstStyle/>
                    <a:p>
                      <a:pPr marL="0" marR="0" algn="ctr">
                        <a:spcBef>
                          <a:spcPts val="0"/>
                        </a:spcBef>
                        <a:spcAft>
                          <a:spcPts val="0"/>
                        </a:spcAft>
                      </a:pPr>
                      <a:r>
                        <a:rPr lang="en-US" sz="1400" b="1">
                          <a:latin typeface="Times New Roman"/>
                          <a:ea typeface="Times New Roman"/>
                          <a:cs typeface="Times New Roman"/>
                        </a:rPr>
                        <a:t>13:30 TO 14:40</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dirty="0">
                          <a:latin typeface="Arial"/>
                          <a:ea typeface="Times New Roman"/>
                          <a:cs typeface="Times New Roman"/>
                        </a:rPr>
                        <a:t>TUT</a:t>
                      </a:r>
                      <a:endParaRPr lang="en-US" sz="1400" dirty="0">
                        <a:latin typeface="Times New Roman"/>
                        <a:ea typeface="Times New Roman"/>
                        <a:cs typeface="Times New Roman"/>
                      </a:endParaRPr>
                    </a:p>
                    <a:p>
                      <a:pPr marL="0" marR="0" algn="ctr">
                        <a:spcBef>
                          <a:spcPts val="0"/>
                        </a:spcBef>
                        <a:spcAft>
                          <a:spcPts val="0"/>
                        </a:spcAft>
                      </a:pPr>
                      <a:r>
                        <a:rPr lang="en-US" sz="1400" b="1" dirty="0">
                          <a:latin typeface="Arial"/>
                          <a:ea typeface="Times New Roman"/>
                          <a:cs typeface="Times New Roman"/>
                        </a:rPr>
                        <a:t>MT C1 (SC) LH-3/ </a:t>
                      </a:r>
                      <a:r>
                        <a:rPr lang="en-US" sz="1400" dirty="0">
                          <a:latin typeface="Times New Roman"/>
                          <a:ea typeface="Times New Roman"/>
                          <a:cs typeface="Times New Roman"/>
                        </a:rPr>
                        <a:t> </a:t>
                      </a: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13080">
                <a:tc>
                  <a:txBody>
                    <a:bodyPr/>
                    <a:lstStyle/>
                    <a:p>
                      <a:pPr marL="0" marR="0" algn="ctr">
                        <a:spcBef>
                          <a:spcPts val="0"/>
                        </a:spcBef>
                        <a:spcAft>
                          <a:spcPts val="0"/>
                        </a:spcAft>
                      </a:pPr>
                      <a:r>
                        <a:rPr lang="en-US" sz="1400" b="1">
                          <a:latin typeface="Times New Roman"/>
                          <a:ea typeface="Times New Roman"/>
                          <a:cs typeface="Times New Roman"/>
                        </a:rPr>
                        <a:t>14:20 TO 15:10</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dirty="0">
                          <a:solidFill>
                            <a:srgbClr val="000000"/>
                          </a:solidFill>
                          <a:latin typeface="Arial"/>
                          <a:ea typeface="Times New Roman"/>
                          <a:cs typeface="Times New Roman"/>
                        </a:rPr>
                        <a:t>TUT</a:t>
                      </a:r>
                      <a:endParaRPr lang="en-US" sz="1400" dirty="0">
                        <a:latin typeface="Times New Roman"/>
                        <a:ea typeface="Times New Roman"/>
                        <a:cs typeface="Times New Roman"/>
                      </a:endParaRPr>
                    </a:p>
                    <a:p>
                      <a:pPr marL="0" marR="0" algn="ctr">
                        <a:spcBef>
                          <a:spcPts val="0"/>
                        </a:spcBef>
                        <a:spcAft>
                          <a:spcPts val="0"/>
                        </a:spcAft>
                      </a:pPr>
                      <a:r>
                        <a:rPr lang="en-US" sz="1400" b="1" dirty="0">
                          <a:solidFill>
                            <a:srgbClr val="000000"/>
                          </a:solidFill>
                          <a:latin typeface="Arial"/>
                          <a:ea typeface="Times New Roman"/>
                          <a:cs typeface="Times New Roman"/>
                        </a:rPr>
                        <a:t>MT C2 (SC) Lab 1</a:t>
                      </a:r>
                      <a:r>
                        <a:rPr lang="en-US" sz="1400" b="1" dirty="0" smtClean="0">
                          <a:solidFill>
                            <a:srgbClr val="000000"/>
                          </a:solidFill>
                          <a:latin typeface="Arial"/>
                          <a:ea typeface="Times New Roman"/>
                          <a:cs typeface="Times New Roman"/>
                        </a:rPr>
                        <a:t>/</a:t>
                      </a: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dirty="0">
                          <a:solidFill>
                            <a:srgbClr val="000000"/>
                          </a:solidFill>
                          <a:latin typeface="Arial"/>
                          <a:ea typeface="Times New Roman"/>
                          <a:cs typeface="Times New Roman"/>
                        </a:rPr>
                        <a:t>TUT</a:t>
                      </a:r>
                      <a:endParaRPr lang="en-US" sz="1400" dirty="0">
                        <a:latin typeface="Times New Roman"/>
                        <a:ea typeface="Times New Roman"/>
                        <a:cs typeface="Times New Roman"/>
                      </a:endParaRPr>
                    </a:p>
                    <a:p>
                      <a:pPr marL="0" marR="0" algn="ctr">
                        <a:spcBef>
                          <a:spcPts val="0"/>
                        </a:spcBef>
                        <a:spcAft>
                          <a:spcPts val="0"/>
                        </a:spcAft>
                      </a:pPr>
                      <a:r>
                        <a:rPr lang="en-US" sz="1400" b="1" dirty="0">
                          <a:solidFill>
                            <a:srgbClr val="000000"/>
                          </a:solidFill>
                          <a:latin typeface="Arial"/>
                          <a:ea typeface="Times New Roman"/>
                          <a:cs typeface="Times New Roman"/>
                        </a:rPr>
                        <a:t>MT C3 (SC</a:t>
                      </a:r>
                      <a:r>
                        <a:rPr lang="en-US" sz="1400" b="1" dirty="0" smtClean="0">
                          <a:solidFill>
                            <a:srgbClr val="000000"/>
                          </a:solidFill>
                          <a:latin typeface="Arial"/>
                          <a:ea typeface="Times New Roman"/>
                          <a:cs typeface="Times New Roman"/>
                        </a:rPr>
                        <a:t>)</a:t>
                      </a: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999997">
                <a:tc>
                  <a:txBody>
                    <a:bodyPr/>
                    <a:lstStyle/>
                    <a:p>
                      <a:pPr marL="0" marR="0" algn="ctr">
                        <a:spcBef>
                          <a:spcPts val="0"/>
                        </a:spcBef>
                        <a:spcAft>
                          <a:spcPts val="0"/>
                        </a:spcAft>
                      </a:pPr>
                      <a:r>
                        <a:rPr lang="en-US" sz="1400" b="1">
                          <a:latin typeface="Times New Roman"/>
                          <a:ea typeface="Times New Roman"/>
                          <a:cs typeface="Times New Roman"/>
                        </a:rPr>
                        <a:t>15:10 TO 16:00</a:t>
                      </a:r>
                      <a:endParaRPr lang="en-US" sz="140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Times New Roman"/>
                        <a:cs typeface="Times New Roman"/>
                      </a:endParaRPr>
                    </a:p>
                  </a:txBody>
                  <a:tcPr marL="42231" marR="42231"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3"/>
          <p:cNvSpPr txBox="1">
            <a:spLocks noChangeArrowheads="1"/>
          </p:cNvSpPr>
          <p:nvPr/>
        </p:nvSpPr>
        <p:spPr bwMode="auto">
          <a:xfrm>
            <a:off x="381000" y="457200"/>
            <a:ext cx="8534400" cy="5262979"/>
          </a:xfrm>
          <a:prstGeom prst="rect">
            <a:avLst/>
          </a:prstGeom>
          <a:noFill/>
          <a:ln w="9525">
            <a:noFill/>
            <a:miter lim="800000"/>
            <a:headEnd/>
            <a:tailEnd/>
          </a:ln>
        </p:spPr>
        <p:txBody>
          <a:bodyPr>
            <a:spAutoFit/>
          </a:bodyPr>
          <a:lstStyle/>
          <a:p>
            <a:pPr marL="457200" indent="-457200"/>
            <a:r>
              <a:rPr lang="en-US" sz="2100" dirty="0" smtClean="0">
                <a:latin typeface="Times New Roman" pitchFamily="18" charset="0"/>
              </a:rPr>
              <a:t>In </a:t>
            </a:r>
            <a:r>
              <a:rPr lang="en-US" sz="2100" dirty="0">
                <a:latin typeface="Times New Roman" pitchFamily="18" charset="0"/>
              </a:rPr>
              <a:t>which of the following cases is a system undergoing an isobaric process?</a:t>
            </a:r>
          </a:p>
          <a:p>
            <a:pPr marL="457200" indent="-457200"/>
            <a:endParaRPr lang="en-US" sz="2100" dirty="0">
              <a:latin typeface="Times New Roman" pitchFamily="18" charset="0"/>
            </a:endParaRPr>
          </a:p>
          <a:p>
            <a:pPr marL="457200" indent="-457200"/>
            <a:r>
              <a:rPr lang="en-US" sz="2100" dirty="0">
                <a:latin typeface="Times New Roman" pitchFamily="18" charset="0"/>
              </a:rPr>
              <a:t>a)  The system is placed within a thermal bath held at constant temperature.</a:t>
            </a:r>
          </a:p>
          <a:p>
            <a:pPr marL="457200" indent="-457200"/>
            <a:endParaRPr lang="en-US" sz="2100" dirty="0">
              <a:latin typeface="Times New Roman" pitchFamily="18" charset="0"/>
            </a:endParaRPr>
          </a:p>
          <a:p>
            <a:pPr marL="457200" indent="-457200"/>
            <a:r>
              <a:rPr lang="en-US" sz="2100" dirty="0">
                <a:latin typeface="Times New Roman" pitchFamily="18" charset="0"/>
              </a:rPr>
              <a:t>b)  The system is an ideal gas enclosed in a container with a piston that may move up or down.  A heavy object is placed on top of the piston.</a:t>
            </a:r>
          </a:p>
          <a:p>
            <a:pPr marL="457200" indent="-457200"/>
            <a:endParaRPr lang="en-US" sz="2100" dirty="0">
              <a:latin typeface="Times New Roman" pitchFamily="18" charset="0"/>
            </a:endParaRPr>
          </a:p>
          <a:p>
            <a:pPr marL="457200" indent="-457200"/>
            <a:r>
              <a:rPr lang="en-US" sz="2100" dirty="0">
                <a:latin typeface="Times New Roman" pitchFamily="18" charset="0"/>
              </a:rPr>
              <a:t>c)  The system is an ideal gas enclosed in a container that is in contact with an object that is continually kept warmer or cooler than the gas within the system.</a:t>
            </a:r>
          </a:p>
          <a:p>
            <a:pPr marL="457200" indent="-457200"/>
            <a:endParaRPr lang="en-US" sz="2100" dirty="0">
              <a:latin typeface="Times New Roman" pitchFamily="18" charset="0"/>
            </a:endParaRPr>
          </a:p>
          <a:p>
            <a:pPr marL="457200" indent="-457200"/>
            <a:r>
              <a:rPr lang="en-US" sz="2100" dirty="0">
                <a:latin typeface="Times New Roman" pitchFamily="18" charset="0"/>
              </a:rPr>
              <a:t>d)  The system is an ideal gas enclosed in a container has a constant volume.</a:t>
            </a:r>
          </a:p>
          <a:p>
            <a:pPr marL="457200" indent="-457200"/>
            <a:endParaRPr lang="en-US" sz="2100" dirty="0">
              <a:latin typeface="Times New Roman" pitchFamily="18" charset="0"/>
            </a:endParaRPr>
          </a:p>
          <a:p>
            <a:pPr marL="457200" indent="-457200"/>
            <a:r>
              <a:rPr lang="en-US" sz="2100" dirty="0">
                <a:latin typeface="Times New Roman" pitchFamily="18" charset="0"/>
              </a:rPr>
              <a:t>e)  The system is an ideal gas enclosed in a container that is connected to a source of the gas from which gas may be added or removed to maintain a constant pressure.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3"/>
          <p:cNvSpPr txBox="1">
            <a:spLocks noChangeArrowheads="1"/>
          </p:cNvSpPr>
          <p:nvPr/>
        </p:nvSpPr>
        <p:spPr bwMode="auto">
          <a:xfrm>
            <a:off x="381000" y="304800"/>
            <a:ext cx="8458200" cy="5847755"/>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rPr>
              <a:t>In </a:t>
            </a:r>
            <a:r>
              <a:rPr lang="en-US" sz="2200" dirty="0">
                <a:latin typeface="Times New Roman" pitchFamily="18" charset="0"/>
              </a:rPr>
              <a:t>which of the following cases is a system undergoing an adiabatic process?</a:t>
            </a:r>
          </a:p>
          <a:p>
            <a:pPr marL="457200" indent="-457200"/>
            <a:endParaRPr lang="en-US" sz="2200" dirty="0">
              <a:latin typeface="Times New Roman" pitchFamily="18" charset="0"/>
            </a:endParaRPr>
          </a:p>
          <a:p>
            <a:pPr marL="457200" indent="-457200"/>
            <a:r>
              <a:rPr lang="en-US" sz="2200" dirty="0">
                <a:latin typeface="Times New Roman" pitchFamily="18" charset="0"/>
              </a:rPr>
              <a:t>a)  The system is placed within a thermal bath held at constant temperature.</a:t>
            </a:r>
          </a:p>
          <a:p>
            <a:pPr marL="457200" indent="-457200"/>
            <a:endParaRPr lang="en-US" sz="2200" dirty="0">
              <a:latin typeface="Times New Roman" pitchFamily="18" charset="0"/>
            </a:endParaRPr>
          </a:p>
          <a:p>
            <a:pPr marL="457200" indent="-457200"/>
            <a:r>
              <a:rPr lang="en-US" sz="2200" dirty="0">
                <a:latin typeface="Times New Roman" pitchFamily="18" charset="0"/>
              </a:rPr>
              <a:t>b)  The system is an ideal gas enclosed in a container with a piston that may move up or down.  A heavy object is placed on top of the piston.</a:t>
            </a:r>
          </a:p>
          <a:p>
            <a:pPr marL="457200" indent="-457200"/>
            <a:endParaRPr lang="en-US" sz="2200" dirty="0">
              <a:latin typeface="Times New Roman" pitchFamily="18" charset="0"/>
            </a:endParaRPr>
          </a:p>
          <a:p>
            <a:pPr marL="457200" indent="-457200"/>
            <a:r>
              <a:rPr lang="en-US" sz="2200" dirty="0">
                <a:latin typeface="Times New Roman" pitchFamily="18" charset="0"/>
              </a:rPr>
              <a:t>c)  The system is an ideal gas enclosed in a container that is in contact with an object that is continually kept warmer or cooler than the gas within the system.</a:t>
            </a:r>
          </a:p>
          <a:p>
            <a:pPr marL="457200" indent="-457200"/>
            <a:endParaRPr lang="en-US" sz="2200" dirty="0">
              <a:latin typeface="Times New Roman" pitchFamily="18" charset="0"/>
            </a:endParaRPr>
          </a:p>
          <a:p>
            <a:pPr marL="457200" indent="-457200"/>
            <a:r>
              <a:rPr lang="en-US" sz="2200" dirty="0">
                <a:latin typeface="Times New Roman" pitchFamily="18" charset="0"/>
              </a:rPr>
              <a:t>d)  The system is an ideal gas enclosed in a container has a constant volume.</a:t>
            </a:r>
          </a:p>
          <a:p>
            <a:pPr marL="457200" indent="-457200"/>
            <a:endParaRPr lang="en-US" sz="2200" dirty="0">
              <a:latin typeface="Times New Roman" pitchFamily="18" charset="0"/>
            </a:endParaRPr>
          </a:p>
          <a:p>
            <a:pPr marL="457200" indent="-457200"/>
            <a:r>
              <a:rPr lang="en-US" sz="2200" dirty="0">
                <a:latin typeface="Times New Roman" pitchFamily="18" charset="0"/>
              </a:rPr>
              <a:t>e)  The system volume is changed rapidly.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2" name="Picture 4" descr="15.09"/>
          <p:cNvPicPr>
            <a:picLocks noChangeAspect="1" noChangeArrowheads="1"/>
          </p:cNvPicPr>
          <p:nvPr/>
        </p:nvPicPr>
        <p:blipFill>
          <a:blip r:embed="rId3" cstate="print"/>
          <a:srcRect/>
          <a:stretch>
            <a:fillRect/>
          </a:stretch>
        </p:blipFill>
        <p:spPr bwMode="auto">
          <a:xfrm>
            <a:off x="6296025" y="914400"/>
            <a:ext cx="2695575" cy="5867400"/>
          </a:xfrm>
          <a:prstGeom prst="rect">
            <a:avLst/>
          </a:prstGeom>
          <a:noFill/>
          <a:ln w="9525">
            <a:noFill/>
            <a:miter lim="800000"/>
            <a:headEnd/>
            <a:tailEnd/>
          </a:ln>
        </p:spPr>
      </p:pic>
      <p:sp>
        <p:nvSpPr>
          <p:cNvPr id="294917" name="Text Box 5"/>
          <p:cNvSpPr txBox="1">
            <a:spLocks noChangeArrowheads="1"/>
          </p:cNvSpPr>
          <p:nvPr/>
        </p:nvSpPr>
        <p:spPr bwMode="auto">
          <a:xfrm>
            <a:off x="838200" y="2209800"/>
            <a:ext cx="1697038" cy="1069975"/>
          </a:xfrm>
          <a:prstGeom prst="rect">
            <a:avLst/>
          </a:prstGeom>
          <a:noFill/>
          <a:ln w="9525">
            <a:noFill/>
            <a:miter lim="800000"/>
            <a:headEnd/>
            <a:tailEnd/>
          </a:ln>
        </p:spPr>
        <p:txBody>
          <a:bodyPr wrap="none">
            <a:spAutoFit/>
          </a:bodyPr>
          <a:lstStyle/>
          <a:p>
            <a:r>
              <a:rPr lang="en-US" sz="1600" b="1" i="1"/>
              <a:t>Isothermal</a:t>
            </a:r>
          </a:p>
          <a:p>
            <a:r>
              <a:rPr lang="en-US" sz="1600" b="1" i="1"/>
              <a:t>expansion or</a:t>
            </a:r>
          </a:p>
          <a:p>
            <a:r>
              <a:rPr lang="en-US" sz="1600" b="1" i="1"/>
              <a:t>compression of</a:t>
            </a:r>
          </a:p>
          <a:p>
            <a:r>
              <a:rPr lang="en-US" sz="1600" b="1" i="1"/>
              <a:t>an ideal gas</a:t>
            </a:r>
          </a:p>
        </p:txBody>
      </p:sp>
      <p:graphicFrame>
        <p:nvGraphicFramePr>
          <p:cNvPr id="294918" name="Object 6"/>
          <p:cNvGraphicFramePr>
            <a:graphicFrameLocks noChangeAspect="1"/>
          </p:cNvGraphicFramePr>
          <p:nvPr/>
        </p:nvGraphicFramePr>
        <p:xfrm>
          <a:off x="2286000" y="5076825"/>
          <a:ext cx="2438400" cy="1146175"/>
        </p:xfrm>
        <a:graphic>
          <a:graphicData uri="http://schemas.openxmlformats.org/presentationml/2006/ole">
            <mc:AlternateContent xmlns:mc="http://schemas.openxmlformats.org/markup-compatibility/2006">
              <mc:Choice xmlns:v="urn:schemas-microsoft-com:vml" Requires="v">
                <p:oleObj spid="_x0000_s39944" name="Equation" r:id="rId4" imgW="1079280" imgH="507960" progId="Equation.3">
                  <p:embed/>
                </p:oleObj>
              </mc:Choice>
              <mc:Fallback>
                <p:oleObj name="Equation" r:id="rId4" imgW="1079280" imgH="5079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5076825"/>
                        <a:ext cx="2438400" cy="1146175"/>
                      </a:xfrm>
                      <a:prstGeom prst="rect">
                        <a:avLst/>
                      </a:prstGeom>
                      <a:noFill/>
                      <a:ln w="28575">
                        <a:solidFill>
                          <a:srgbClr val="0099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4" name="Rectangle 7"/>
          <p:cNvSpPr>
            <a:spLocks noGrp="1" noChangeArrowheads="1"/>
          </p:cNvSpPr>
          <p:nvPr>
            <p:ph type="title" idx="4294967295"/>
          </p:nvPr>
        </p:nvSpPr>
        <p:spPr>
          <a:xfrm>
            <a:off x="381000" y="152400"/>
            <a:ext cx="8458200" cy="560387"/>
          </a:xfrm>
        </p:spPr>
        <p:txBody>
          <a:bodyPr/>
          <a:lstStyle/>
          <a:p>
            <a:pPr eaLnBrk="1" hangingPunct="1"/>
            <a:r>
              <a:rPr lang="en-US" sz="3000" dirty="0" smtClean="0"/>
              <a:t>Isothermal Expansion or Compression of an Ideal Gas</a:t>
            </a:r>
          </a:p>
        </p:txBody>
      </p:sp>
      <p:sp>
        <p:nvSpPr>
          <p:cNvPr id="294920" name="Text Box 8"/>
          <p:cNvSpPr txBox="1">
            <a:spLocks noChangeArrowheads="1"/>
          </p:cNvSpPr>
          <p:nvPr/>
        </p:nvSpPr>
        <p:spPr bwMode="auto">
          <a:xfrm>
            <a:off x="609600" y="1600200"/>
            <a:ext cx="1657350" cy="366713"/>
          </a:xfrm>
          <a:prstGeom prst="rect">
            <a:avLst/>
          </a:prstGeom>
          <a:noFill/>
          <a:ln w="9525">
            <a:noFill/>
            <a:miter lim="800000"/>
            <a:headEnd/>
            <a:tailEnd/>
          </a:ln>
        </p:spPr>
        <p:txBody>
          <a:bodyPr wrap="none">
            <a:spAutoFit/>
          </a:bodyPr>
          <a:lstStyle/>
          <a:p>
            <a:r>
              <a:rPr lang="en-US">
                <a:solidFill>
                  <a:srgbClr val="FF3300"/>
                </a:solidFill>
              </a:rPr>
              <a:t>Calculus Alert!</a:t>
            </a:r>
          </a:p>
        </p:txBody>
      </p:sp>
      <p:graphicFrame>
        <p:nvGraphicFramePr>
          <p:cNvPr id="294921" name="Object 9"/>
          <p:cNvGraphicFramePr>
            <a:graphicFrameLocks noChangeAspect="1"/>
          </p:cNvGraphicFramePr>
          <p:nvPr/>
        </p:nvGraphicFramePr>
        <p:xfrm>
          <a:off x="3429000" y="1185863"/>
          <a:ext cx="1905000" cy="741362"/>
        </p:xfrm>
        <a:graphic>
          <a:graphicData uri="http://schemas.openxmlformats.org/presentationml/2006/ole">
            <mc:AlternateContent xmlns:mc="http://schemas.openxmlformats.org/markup-compatibility/2006">
              <mc:Choice xmlns:v="urn:schemas-microsoft-com:vml" Requires="v">
                <p:oleObj spid="_x0000_s39945" name="Equation" r:id="rId6" imgW="914400" imgH="355320" progId="Equation.3">
                  <p:embed/>
                </p:oleObj>
              </mc:Choice>
              <mc:Fallback>
                <p:oleObj name="Equation" r:id="rId6" imgW="914400" imgH="35532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185863"/>
                        <a:ext cx="1905000" cy="74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4922" name="Object 10"/>
          <p:cNvGraphicFramePr>
            <a:graphicFrameLocks noChangeAspect="1"/>
          </p:cNvGraphicFramePr>
          <p:nvPr/>
        </p:nvGraphicFramePr>
        <p:xfrm>
          <a:off x="3352800" y="2057400"/>
          <a:ext cx="2667000" cy="930275"/>
        </p:xfrm>
        <a:graphic>
          <a:graphicData uri="http://schemas.openxmlformats.org/presentationml/2006/ole">
            <mc:AlternateContent xmlns:mc="http://schemas.openxmlformats.org/markup-compatibility/2006">
              <mc:Choice xmlns:v="urn:schemas-microsoft-com:vml" Requires="v">
                <p:oleObj spid="_x0000_s39946" name="Equation" r:id="rId8" imgW="1130040" imgH="393480" progId="Equation.3">
                  <p:embed/>
                </p:oleObj>
              </mc:Choice>
              <mc:Fallback>
                <p:oleObj name="Equation" r:id="rId8" imgW="1130040" imgH="39348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2057400"/>
                        <a:ext cx="2667000"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4923" name="Object 11"/>
          <p:cNvGraphicFramePr>
            <a:graphicFrameLocks noChangeAspect="1"/>
          </p:cNvGraphicFramePr>
          <p:nvPr/>
        </p:nvGraphicFramePr>
        <p:xfrm>
          <a:off x="3200400" y="3048000"/>
          <a:ext cx="2667000" cy="939800"/>
        </p:xfrm>
        <a:graphic>
          <a:graphicData uri="http://schemas.openxmlformats.org/presentationml/2006/ole">
            <mc:AlternateContent xmlns:mc="http://schemas.openxmlformats.org/markup-compatibility/2006">
              <mc:Choice xmlns:v="urn:schemas-microsoft-com:vml" Requires="v">
                <p:oleObj spid="_x0000_s39947" name="Equation" r:id="rId10" imgW="1117440" imgH="393480" progId="Equation.3">
                  <p:embed/>
                </p:oleObj>
              </mc:Choice>
              <mc:Fallback>
                <p:oleObj name="Equation" r:id="rId10" imgW="1117440" imgH="39348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3048000"/>
                        <a:ext cx="26670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4924" name="Freeform 12"/>
          <p:cNvSpPr>
            <a:spLocks/>
          </p:cNvSpPr>
          <p:nvPr/>
        </p:nvSpPr>
        <p:spPr bwMode="auto">
          <a:xfrm>
            <a:off x="2590800" y="2362200"/>
            <a:ext cx="2286000" cy="788988"/>
          </a:xfrm>
          <a:custGeom>
            <a:avLst/>
            <a:gdLst>
              <a:gd name="T0" fmla="*/ 0 w 1171"/>
              <a:gd name="T1" fmla="*/ 136 h 497"/>
              <a:gd name="T2" fmla="*/ 221 w 1171"/>
              <a:gd name="T3" fmla="*/ 40 h 497"/>
              <a:gd name="T4" fmla="*/ 365 w 1171"/>
              <a:gd name="T5" fmla="*/ 376 h 497"/>
              <a:gd name="T6" fmla="*/ 893 w 1171"/>
              <a:gd name="T7" fmla="*/ 481 h 497"/>
              <a:gd name="T8" fmla="*/ 1171 w 1171"/>
              <a:gd name="T9" fmla="*/ 280 h 497"/>
              <a:gd name="T10" fmla="*/ 0 60000 65536"/>
              <a:gd name="T11" fmla="*/ 0 60000 65536"/>
              <a:gd name="T12" fmla="*/ 0 60000 65536"/>
              <a:gd name="T13" fmla="*/ 0 60000 65536"/>
              <a:gd name="T14" fmla="*/ 0 60000 65536"/>
              <a:gd name="T15" fmla="*/ 0 w 1171"/>
              <a:gd name="T16" fmla="*/ 0 h 497"/>
              <a:gd name="T17" fmla="*/ 1171 w 1171"/>
              <a:gd name="T18" fmla="*/ 497 h 497"/>
            </a:gdLst>
            <a:ahLst/>
            <a:cxnLst>
              <a:cxn ang="T10">
                <a:pos x="T0" y="T1"/>
              </a:cxn>
              <a:cxn ang="T11">
                <a:pos x="T2" y="T3"/>
              </a:cxn>
              <a:cxn ang="T12">
                <a:pos x="T4" y="T5"/>
              </a:cxn>
              <a:cxn ang="T13">
                <a:pos x="T6" y="T7"/>
              </a:cxn>
              <a:cxn ang="T14">
                <a:pos x="T8" y="T9"/>
              </a:cxn>
            </a:cxnLst>
            <a:rect l="T15" t="T16" r="T17" b="T18"/>
            <a:pathLst>
              <a:path w="1171" h="497">
                <a:moveTo>
                  <a:pt x="0" y="136"/>
                </a:moveTo>
                <a:cubicBezTo>
                  <a:pt x="37" y="120"/>
                  <a:pt x="160" y="0"/>
                  <a:pt x="221" y="40"/>
                </a:cubicBezTo>
                <a:cubicBezTo>
                  <a:pt x="282" y="80"/>
                  <a:pt x="253" y="303"/>
                  <a:pt x="365" y="376"/>
                </a:cubicBezTo>
                <a:cubicBezTo>
                  <a:pt x="477" y="449"/>
                  <a:pt x="759" y="497"/>
                  <a:pt x="893" y="481"/>
                </a:cubicBezTo>
                <a:cubicBezTo>
                  <a:pt x="1027" y="465"/>
                  <a:pt x="1113" y="322"/>
                  <a:pt x="1171" y="280"/>
                </a:cubicBezTo>
              </a:path>
            </a:pathLst>
          </a:custGeom>
          <a:noFill/>
          <a:ln w="38100">
            <a:solidFill>
              <a:srgbClr val="009900"/>
            </a:solidFill>
            <a:round/>
            <a:headEnd/>
            <a:tailEnd type="triangle" w="med" len="med"/>
          </a:ln>
        </p:spPr>
        <p:txBody>
          <a:bodyPr/>
          <a:lstStyle/>
          <a:p>
            <a:endParaRPr lang="en-US"/>
          </a:p>
        </p:txBody>
      </p:sp>
      <p:graphicFrame>
        <p:nvGraphicFramePr>
          <p:cNvPr id="294925" name="Object 13"/>
          <p:cNvGraphicFramePr>
            <a:graphicFrameLocks noChangeAspect="1"/>
          </p:cNvGraphicFramePr>
          <p:nvPr/>
        </p:nvGraphicFramePr>
        <p:xfrm>
          <a:off x="1130300" y="4038600"/>
          <a:ext cx="2971800" cy="939800"/>
        </p:xfrm>
        <a:graphic>
          <a:graphicData uri="http://schemas.openxmlformats.org/presentationml/2006/ole">
            <mc:AlternateContent xmlns:mc="http://schemas.openxmlformats.org/markup-compatibility/2006">
              <mc:Choice xmlns:v="urn:schemas-microsoft-com:vml" Requires="v">
                <p:oleObj spid="_x0000_s39948" name="Equation" r:id="rId12" imgW="1244520" imgH="393480" progId="Equation.3">
                  <p:embed/>
                </p:oleObj>
              </mc:Choice>
              <mc:Fallback>
                <p:oleObj name="Equation" r:id="rId12" imgW="1244520" imgH="393480"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30300" y="4038600"/>
                        <a:ext cx="29718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4927" name="Object 15"/>
          <p:cNvGraphicFramePr>
            <a:graphicFrameLocks noChangeAspect="1"/>
          </p:cNvGraphicFramePr>
          <p:nvPr/>
        </p:nvGraphicFramePr>
        <p:xfrm>
          <a:off x="4191000" y="3992563"/>
          <a:ext cx="1455738" cy="1152525"/>
        </p:xfrm>
        <a:graphic>
          <a:graphicData uri="http://schemas.openxmlformats.org/presentationml/2006/ole">
            <mc:AlternateContent xmlns:mc="http://schemas.openxmlformats.org/markup-compatibility/2006">
              <mc:Choice xmlns:v="urn:schemas-microsoft-com:vml" Requires="v">
                <p:oleObj spid="_x0000_s39949" name="Equation" r:id="rId14" imgW="609480" imgH="482400" progId="Equation.3">
                  <p:embed/>
                </p:oleObj>
              </mc:Choice>
              <mc:Fallback>
                <p:oleObj name="Equation" r:id="rId14" imgW="609480" imgH="482400" progId="Equation.3">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91000" y="3992563"/>
                        <a:ext cx="1455738"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4928" name="Text Box 16"/>
          <p:cNvSpPr txBox="1">
            <a:spLocks noChangeArrowheads="1"/>
          </p:cNvSpPr>
          <p:nvPr/>
        </p:nvSpPr>
        <p:spPr bwMode="auto">
          <a:xfrm>
            <a:off x="228600" y="914400"/>
            <a:ext cx="2667000" cy="641350"/>
          </a:xfrm>
          <a:prstGeom prst="rect">
            <a:avLst/>
          </a:prstGeom>
          <a:noFill/>
          <a:ln w="9525">
            <a:noFill/>
            <a:miter lim="800000"/>
            <a:headEnd/>
            <a:tailEnd/>
          </a:ln>
        </p:spPr>
        <p:txBody>
          <a:bodyPr>
            <a:spAutoFit/>
          </a:bodyPr>
          <a:lstStyle/>
          <a:p>
            <a:r>
              <a:rPr lang="en-US"/>
              <a:t>Work is the area under a PV graph </a:t>
            </a:r>
            <a:r>
              <a:rPr lang="en-US">
                <a:sym typeface="Wingdings" pitchFamily="2" charset="2"/>
              </a:rPr>
              <a:t> integral</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4928"/>
                                        </p:tgtEl>
                                        <p:attrNameLst>
                                          <p:attrName>style.visibility</p:attrName>
                                        </p:attrNameLst>
                                      </p:cBhvr>
                                      <p:to>
                                        <p:strVal val="visible"/>
                                      </p:to>
                                    </p:set>
                                    <p:animEffect transition="in" filter="dissolve">
                                      <p:cBhvr>
                                        <p:cTn id="7" dur="500"/>
                                        <p:tgtEl>
                                          <p:spTgt spid="2949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4920"/>
                                        </p:tgtEl>
                                        <p:attrNameLst>
                                          <p:attrName>style.visibility</p:attrName>
                                        </p:attrNameLst>
                                      </p:cBhvr>
                                      <p:to>
                                        <p:strVal val="visible"/>
                                      </p:to>
                                    </p:set>
                                    <p:animEffect transition="in" filter="dissolve">
                                      <p:cBhvr>
                                        <p:cTn id="12" dur="500"/>
                                        <p:tgtEl>
                                          <p:spTgt spid="2949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4921"/>
                                        </p:tgtEl>
                                        <p:attrNameLst>
                                          <p:attrName>style.visibility</p:attrName>
                                        </p:attrNameLst>
                                      </p:cBhvr>
                                      <p:to>
                                        <p:strVal val="visible"/>
                                      </p:to>
                                    </p:set>
                                    <p:animEffect transition="in" filter="dissolve">
                                      <p:cBhvr>
                                        <p:cTn id="17" dur="500"/>
                                        <p:tgtEl>
                                          <p:spTgt spid="2949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4922"/>
                                        </p:tgtEl>
                                        <p:attrNameLst>
                                          <p:attrName>style.visibility</p:attrName>
                                        </p:attrNameLst>
                                      </p:cBhvr>
                                      <p:to>
                                        <p:strVal val="visible"/>
                                      </p:to>
                                    </p:set>
                                    <p:animEffect transition="in" filter="dissolve">
                                      <p:cBhvr>
                                        <p:cTn id="22" dur="500"/>
                                        <p:tgtEl>
                                          <p:spTgt spid="29492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4917"/>
                                        </p:tgtEl>
                                        <p:attrNameLst>
                                          <p:attrName>style.visibility</p:attrName>
                                        </p:attrNameLst>
                                      </p:cBhvr>
                                      <p:to>
                                        <p:strVal val="visible"/>
                                      </p:to>
                                    </p:set>
                                    <p:animEffect transition="in" filter="dissolve">
                                      <p:cBhvr>
                                        <p:cTn id="27" dur="500"/>
                                        <p:tgtEl>
                                          <p:spTgt spid="294917"/>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94924"/>
                                        </p:tgtEl>
                                        <p:attrNameLst>
                                          <p:attrName>style.visibility</p:attrName>
                                        </p:attrNameLst>
                                      </p:cBhvr>
                                      <p:to>
                                        <p:strVal val="visible"/>
                                      </p:to>
                                    </p:set>
                                    <p:animEffect transition="in" filter="wipe(left)">
                                      <p:cBhvr>
                                        <p:cTn id="30" dur="500"/>
                                        <p:tgtEl>
                                          <p:spTgt spid="2949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94923"/>
                                        </p:tgtEl>
                                        <p:attrNameLst>
                                          <p:attrName>style.visibility</p:attrName>
                                        </p:attrNameLst>
                                      </p:cBhvr>
                                      <p:to>
                                        <p:strVal val="visible"/>
                                      </p:to>
                                    </p:set>
                                    <p:animEffect transition="in" filter="dissolve">
                                      <p:cBhvr>
                                        <p:cTn id="35" dur="500"/>
                                        <p:tgtEl>
                                          <p:spTgt spid="29492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94925"/>
                                        </p:tgtEl>
                                        <p:attrNameLst>
                                          <p:attrName>style.visibility</p:attrName>
                                        </p:attrNameLst>
                                      </p:cBhvr>
                                      <p:to>
                                        <p:strVal val="visible"/>
                                      </p:to>
                                    </p:set>
                                    <p:animEffect transition="in" filter="dissolve">
                                      <p:cBhvr>
                                        <p:cTn id="40" dur="500"/>
                                        <p:tgtEl>
                                          <p:spTgt spid="294925"/>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94927"/>
                                        </p:tgtEl>
                                        <p:attrNameLst>
                                          <p:attrName>style.visibility</p:attrName>
                                        </p:attrNameLst>
                                      </p:cBhvr>
                                      <p:to>
                                        <p:strVal val="visible"/>
                                      </p:to>
                                    </p:set>
                                    <p:animEffect transition="in" filter="dissolve">
                                      <p:cBhvr>
                                        <p:cTn id="45" dur="500"/>
                                        <p:tgtEl>
                                          <p:spTgt spid="294927"/>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294918"/>
                                        </p:tgtEl>
                                        <p:attrNameLst>
                                          <p:attrName>style.visibility</p:attrName>
                                        </p:attrNameLst>
                                      </p:cBhvr>
                                      <p:to>
                                        <p:strVal val="visible"/>
                                      </p:to>
                                    </p:set>
                                    <p:animEffect transition="in" filter="dissolve">
                                      <p:cBhvr>
                                        <p:cTn id="50" dur="500"/>
                                        <p:tgtEl>
                                          <p:spTgt spid="294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p:bldP spid="294920" grpId="0"/>
      <p:bldP spid="294924" grpId="0" animBg="1"/>
      <p:bldP spid="2949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Text Box 3"/>
          <p:cNvSpPr txBox="1">
            <a:spLocks noChangeArrowheads="1"/>
          </p:cNvSpPr>
          <p:nvPr/>
        </p:nvSpPr>
        <p:spPr bwMode="auto">
          <a:xfrm>
            <a:off x="381000" y="304800"/>
            <a:ext cx="8007192" cy="2246769"/>
          </a:xfrm>
          <a:prstGeom prst="rect">
            <a:avLst/>
          </a:prstGeom>
          <a:noFill/>
          <a:ln w="9525">
            <a:noFill/>
            <a:miter lim="800000"/>
            <a:headEnd/>
            <a:tailEnd/>
          </a:ln>
        </p:spPr>
        <p:txBody>
          <a:bodyPr wrap="none">
            <a:spAutoFit/>
          </a:bodyPr>
          <a:lstStyle/>
          <a:p>
            <a:r>
              <a:rPr lang="en-US" sz="2000" b="1" i="1" dirty="0" smtClean="0"/>
              <a:t>Example:  </a:t>
            </a:r>
            <a:r>
              <a:rPr lang="en-US" sz="2000" b="1" dirty="0"/>
              <a:t>Isothermal Expansion of an Ideal Gas</a:t>
            </a:r>
          </a:p>
          <a:p>
            <a:endParaRPr lang="en-US" sz="2000" b="1" dirty="0"/>
          </a:p>
          <a:p>
            <a:r>
              <a:rPr lang="en-US" sz="2000" dirty="0"/>
              <a:t>Two moles of the monatomic gas argon expand isothermally at 298K</a:t>
            </a:r>
          </a:p>
          <a:p>
            <a:r>
              <a:rPr lang="en-US" sz="2000" dirty="0"/>
              <a:t>from and initial volume of 0.025m</a:t>
            </a:r>
            <a:r>
              <a:rPr lang="en-US" sz="2000" baseline="30000" dirty="0"/>
              <a:t>3</a:t>
            </a:r>
            <a:r>
              <a:rPr lang="en-US" sz="2000" dirty="0"/>
              <a:t> to a final volume of 0.050m</a:t>
            </a:r>
            <a:r>
              <a:rPr lang="en-US" sz="2000" baseline="30000" dirty="0"/>
              <a:t>3</a:t>
            </a:r>
            <a:r>
              <a:rPr lang="en-US" sz="2000" dirty="0"/>
              <a:t>.  Assuming</a:t>
            </a:r>
          </a:p>
          <a:p>
            <a:r>
              <a:rPr lang="en-US" sz="2000" dirty="0"/>
              <a:t>that argon is an ideal gas, find (a) the work done by the gas, (b) the </a:t>
            </a:r>
          </a:p>
          <a:p>
            <a:r>
              <a:rPr lang="en-US" sz="2000" dirty="0"/>
              <a:t>change in internal energy of the gas, and (c) the heat supplied to the </a:t>
            </a:r>
          </a:p>
          <a:p>
            <a:r>
              <a:rPr lang="en-US" sz="2000" dirty="0"/>
              <a:t>gas.</a:t>
            </a:r>
          </a:p>
        </p:txBody>
      </p:sp>
      <p:sp>
        <p:nvSpPr>
          <p:cNvPr id="295941" name="Text Box 5"/>
          <p:cNvSpPr txBox="1">
            <a:spLocks noChangeArrowheads="1"/>
          </p:cNvSpPr>
          <p:nvPr/>
        </p:nvSpPr>
        <p:spPr bwMode="auto">
          <a:xfrm>
            <a:off x="609600" y="2817813"/>
            <a:ext cx="590550" cy="366712"/>
          </a:xfrm>
          <a:prstGeom prst="rect">
            <a:avLst/>
          </a:prstGeom>
          <a:noFill/>
          <a:ln w="9525">
            <a:noFill/>
            <a:miter lim="800000"/>
            <a:headEnd/>
            <a:tailEnd/>
          </a:ln>
        </p:spPr>
        <p:txBody>
          <a:bodyPr wrap="none">
            <a:spAutoFit/>
          </a:bodyPr>
          <a:lstStyle/>
          <a:p>
            <a:r>
              <a:rPr lang="en-US"/>
              <a:t>(a)  </a:t>
            </a:r>
          </a:p>
        </p:txBody>
      </p:sp>
      <p:graphicFrame>
        <p:nvGraphicFramePr>
          <p:cNvPr id="295942" name="Object 6"/>
          <p:cNvGraphicFramePr>
            <a:graphicFrameLocks noChangeAspect="1"/>
          </p:cNvGraphicFramePr>
          <p:nvPr/>
        </p:nvGraphicFramePr>
        <p:xfrm>
          <a:off x="1282700" y="2720975"/>
          <a:ext cx="1917700" cy="901700"/>
        </p:xfrm>
        <a:graphic>
          <a:graphicData uri="http://schemas.openxmlformats.org/presentationml/2006/ole">
            <mc:AlternateContent xmlns:mc="http://schemas.openxmlformats.org/markup-compatibility/2006">
              <mc:Choice xmlns:v="urn:schemas-microsoft-com:vml" Requires="v">
                <p:oleObj spid="_x0000_s40970" name="Equation" r:id="rId3" imgW="1079280" imgH="507960" progId="Equation.3">
                  <p:embed/>
                </p:oleObj>
              </mc:Choice>
              <mc:Fallback>
                <p:oleObj name="Equation" r:id="rId3" imgW="1079280" imgH="50796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2700" y="2720975"/>
                        <a:ext cx="19177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3" name="Object 7"/>
          <p:cNvGraphicFramePr>
            <a:graphicFrameLocks noChangeAspect="1"/>
          </p:cNvGraphicFramePr>
          <p:nvPr/>
        </p:nvGraphicFramePr>
        <p:xfrm>
          <a:off x="1295400" y="4648200"/>
          <a:ext cx="2652713" cy="476250"/>
        </p:xfrm>
        <a:graphic>
          <a:graphicData uri="http://schemas.openxmlformats.org/presentationml/2006/ole">
            <mc:AlternateContent xmlns:mc="http://schemas.openxmlformats.org/markup-compatibility/2006">
              <mc:Choice xmlns:v="urn:schemas-microsoft-com:vml" Requires="v">
                <p:oleObj spid="_x0000_s40971" name="Equation" r:id="rId5" imgW="1346040" imgH="241200" progId="Equation.3">
                  <p:embed/>
                </p:oleObj>
              </mc:Choice>
              <mc:Fallback>
                <p:oleObj name="Equation" r:id="rId5" imgW="1346040" imgH="241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4648200"/>
                        <a:ext cx="2652713"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5944" name="Text Box 8"/>
          <p:cNvSpPr txBox="1">
            <a:spLocks noChangeArrowheads="1"/>
          </p:cNvSpPr>
          <p:nvPr/>
        </p:nvSpPr>
        <p:spPr bwMode="auto">
          <a:xfrm>
            <a:off x="609600" y="4648200"/>
            <a:ext cx="590550" cy="366713"/>
          </a:xfrm>
          <a:prstGeom prst="rect">
            <a:avLst/>
          </a:prstGeom>
          <a:noFill/>
          <a:ln w="9525">
            <a:noFill/>
            <a:miter lim="800000"/>
            <a:headEnd/>
            <a:tailEnd/>
          </a:ln>
        </p:spPr>
        <p:txBody>
          <a:bodyPr wrap="none">
            <a:spAutoFit/>
          </a:bodyPr>
          <a:lstStyle/>
          <a:p>
            <a:r>
              <a:rPr lang="en-US"/>
              <a:t>(b)  </a:t>
            </a:r>
          </a:p>
        </p:txBody>
      </p:sp>
      <p:graphicFrame>
        <p:nvGraphicFramePr>
          <p:cNvPr id="295945" name="Object 9"/>
          <p:cNvGraphicFramePr>
            <a:graphicFrameLocks noChangeAspect="1"/>
          </p:cNvGraphicFramePr>
          <p:nvPr/>
        </p:nvGraphicFramePr>
        <p:xfrm>
          <a:off x="1276350" y="5181600"/>
          <a:ext cx="1619250" cy="411163"/>
        </p:xfrm>
        <a:graphic>
          <a:graphicData uri="http://schemas.openxmlformats.org/presentationml/2006/ole">
            <mc:AlternateContent xmlns:mc="http://schemas.openxmlformats.org/markup-compatibility/2006">
              <mc:Choice xmlns:v="urn:schemas-microsoft-com:vml" Requires="v">
                <p:oleObj spid="_x0000_s40972" name="Equation" r:id="rId7" imgW="799920" imgH="203040" progId="Equation.3">
                  <p:embed/>
                </p:oleObj>
              </mc:Choice>
              <mc:Fallback>
                <p:oleObj name="Equation" r:id="rId7" imgW="799920" imgH="20304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76350" y="5181600"/>
                        <a:ext cx="1619250"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01" name="Text Box 10"/>
          <p:cNvSpPr txBox="1">
            <a:spLocks noChangeArrowheads="1"/>
          </p:cNvSpPr>
          <p:nvPr/>
        </p:nvSpPr>
        <p:spPr bwMode="auto">
          <a:xfrm>
            <a:off x="609600" y="5218113"/>
            <a:ext cx="450850" cy="366712"/>
          </a:xfrm>
          <a:prstGeom prst="rect">
            <a:avLst/>
          </a:prstGeom>
          <a:noFill/>
          <a:ln w="9525">
            <a:noFill/>
            <a:miter lim="800000"/>
            <a:headEnd/>
            <a:tailEnd/>
          </a:ln>
        </p:spPr>
        <p:txBody>
          <a:bodyPr wrap="none">
            <a:spAutoFit/>
          </a:bodyPr>
          <a:lstStyle/>
          <a:p>
            <a:r>
              <a:rPr lang="en-US"/>
              <a:t>(c)</a:t>
            </a:r>
          </a:p>
        </p:txBody>
      </p:sp>
      <p:graphicFrame>
        <p:nvGraphicFramePr>
          <p:cNvPr id="295948" name="Object 12"/>
          <p:cNvGraphicFramePr>
            <a:graphicFrameLocks noChangeAspect="1"/>
          </p:cNvGraphicFramePr>
          <p:nvPr/>
        </p:nvGraphicFramePr>
        <p:xfrm>
          <a:off x="2119313" y="5684838"/>
          <a:ext cx="1311275" cy="360362"/>
        </p:xfrm>
        <a:graphic>
          <a:graphicData uri="http://schemas.openxmlformats.org/presentationml/2006/ole">
            <mc:AlternateContent xmlns:mc="http://schemas.openxmlformats.org/markup-compatibility/2006">
              <mc:Choice xmlns:v="urn:schemas-microsoft-com:vml" Requires="v">
                <p:oleObj spid="_x0000_s40973" name="Equation" r:id="rId9" imgW="647640" imgH="177480" progId="Equation.3">
                  <p:embed/>
                </p:oleObj>
              </mc:Choice>
              <mc:Fallback>
                <p:oleObj name="Equation" r:id="rId9" imgW="647640" imgH="17748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9313" y="5684838"/>
                        <a:ext cx="1311275"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50" name="Object 14"/>
          <p:cNvGraphicFramePr>
            <a:graphicFrameLocks noChangeAspect="1"/>
          </p:cNvGraphicFramePr>
          <p:nvPr/>
        </p:nvGraphicFramePr>
        <p:xfrm>
          <a:off x="1249363" y="3429000"/>
          <a:ext cx="5684837" cy="857250"/>
        </p:xfrm>
        <a:graphic>
          <a:graphicData uri="http://schemas.openxmlformats.org/presentationml/2006/ole">
            <mc:AlternateContent xmlns:mc="http://schemas.openxmlformats.org/markup-compatibility/2006">
              <mc:Choice xmlns:v="urn:schemas-microsoft-com:vml" Requires="v">
                <p:oleObj spid="_x0000_s40974" name="Equation" r:id="rId11" imgW="3200400" imgH="482400" progId="Equation.3">
                  <p:embed/>
                </p:oleObj>
              </mc:Choice>
              <mc:Fallback>
                <p:oleObj name="Equation" r:id="rId11" imgW="3200400" imgH="482400"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49363" y="3429000"/>
                        <a:ext cx="5684837"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51" name="Object 15"/>
          <p:cNvGraphicFramePr>
            <a:graphicFrameLocks noChangeAspect="1"/>
          </p:cNvGraphicFramePr>
          <p:nvPr/>
        </p:nvGraphicFramePr>
        <p:xfrm>
          <a:off x="6934200" y="3657600"/>
          <a:ext cx="1150938" cy="315913"/>
        </p:xfrm>
        <a:graphic>
          <a:graphicData uri="http://schemas.openxmlformats.org/presentationml/2006/ole">
            <mc:AlternateContent xmlns:mc="http://schemas.openxmlformats.org/markup-compatibility/2006">
              <mc:Choice xmlns:v="urn:schemas-microsoft-com:vml" Requires="v">
                <p:oleObj spid="_x0000_s40975" name="Equation" r:id="rId13" imgW="647640" imgH="177480" progId="Equation.3">
                  <p:embed/>
                </p:oleObj>
              </mc:Choice>
              <mc:Fallback>
                <p:oleObj name="Equation" r:id="rId13" imgW="647640" imgH="17748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34200" y="3657600"/>
                        <a:ext cx="1150938" cy="315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52" name="Object 16"/>
          <p:cNvGraphicFramePr>
            <a:graphicFrameLocks noChangeAspect="1"/>
          </p:cNvGraphicFramePr>
          <p:nvPr/>
        </p:nvGraphicFramePr>
        <p:xfrm>
          <a:off x="3962400" y="4648200"/>
          <a:ext cx="474663" cy="350838"/>
        </p:xfrm>
        <a:graphic>
          <a:graphicData uri="http://schemas.openxmlformats.org/presentationml/2006/ole">
            <mc:AlternateContent xmlns:mc="http://schemas.openxmlformats.org/markup-compatibility/2006">
              <mc:Choice xmlns:v="urn:schemas-microsoft-com:vml" Requires="v">
                <p:oleObj spid="_x0000_s40976" name="Equation" r:id="rId15" imgW="241200" imgH="177480" progId="Equation.3">
                  <p:embed/>
                </p:oleObj>
              </mc:Choice>
              <mc:Fallback>
                <p:oleObj name="Equation" r:id="rId15" imgW="241200" imgH="177480" progId="Equation.3">
                  <p:embed/>
                  <p:pic>
                    <p:nvPicPr>
                      <p:cNvPr id="0" name="Object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62400" y="4648200"/>
                        <a:ext cx="474663" cy="350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53" name="Object 17"/>
          <p:cNvGraphicFramePr>
            <a:graphicFrameLocks noChangeAspect="1"/>
          </p:cNvGraphicFramePr>
          <p:nvPr/>
        </p:nvGraphicFramePr>
        <p:xfrm>
          <a:off x="1295400" y="5684838"/>
          <a:ext cx="900113" cy="411162"/>
        </p:xfrm>
        <a:graphic>
          <a:graphicData uri="http://schemas.openxmlformats.org/presentationml/2006/ole">
            <mc:AlternateContent xmlns:mc="http://schemas.openxmlformats.org/markup-compatibility/2006">
              <mc:Choice xmlns:v="urn:schemas-microsoft-com:vml" Requires="v">
                <p:oleObj spid="_x0000_s40977" name="Equation" r:id="rId17" imgW="444240" imgH="203040" progId="Equation.3">
                  <p:embed/>
                </p:oleObj>
              </mc:Choice>
              <mc:Fallback>
                <p:oleObj name="Equation" r:id="rId17" imgW="444240" imgH="203040" progId="Equation.3">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95400" y="5684838"/>
                        <a:ext cx="900113"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5941"/>
                                        </p:tgtEl>
                                        <p:attrNameLst>
                                          <p:attrName>style.visibility</p:attrName>
                                        </p:attrNameLst>
                                      </p:cBhvr>
                                      <p:to>
                                        <p:strVal val="visible"/>
                                      </p:to>
                                    </p:set>
                                    <p:animEffect transition="in" filter="dissolve">
                                      <p:cBhvr>
                                        <p:cTn id="7" dur="500"/>
                                        <p:tgtEl>
                                          <p:spTgt spid="2959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dissolve">
                                      <p:cBhvr>
                                        <p:cTn id="12" dur="500"/>
                                        <p:tgtEl>
                                          <p:spTgt spid="29594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5950"/>
                                        </p:tgtEl>
                                        <p:attrNameLst>
                                          <p:attrName>style.visibility</p:attrName>
                                        </p:attrNameLst>
                                      </p:cBhvr>
                                      <p:to>
                                        <p:strVal val="visible"/>
                                      </p:to>
                                    </p:set>
                                    <p:animEffect transition="in" filter="dissolve">
                                      <p:cBhvr>
                                        <p:cTn id="17" dur="500"/>
                                        <p:tgtEl>
                                          <p:spTgt spid="2959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5951"/>
                                        </p:tgtEl>
                                        <p:attrNameLst>
                                          <p:attrName>style.visibility</p:attrName>
                                        </p:attrNameLst>
                                      </p:cBhvr>
                                      <p:to>
                                        <p:strVal val="visible"/>
                                      </p:to>
                                    </p:set>
                                    <p:animEffect transition="in" filter="dissolve">
                                      <p:cBhvr>
                                        <p:cTn id="22" dur="500"/>
                                        <p:tgtEl>
                                          <p:spTgt spid="29595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5944"/>
                                        </p:tgtEl>
                                        <p:attrNameLst>
                                          <p:attrName>style.visibility</p:attrName>
                                        </p:attrNameLst>
                                      </p:cBhvr>
                                      <p:to>
                                        <p:strVal val="visible"/>
                                      </p:to>
                                    </p:set>
                                    <p:animEffect transition="in" filter="dissolve">
                                      <p:cBhvr>
                                        <p:cTn id="27" dur="500"/>
                                        <p:tgtEl>
                                          <p:spTgt spid="29594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95943"/>
                                        </p:tgtEl>
                                        <p:attrNameLst>
                                          <p:attrName>style.visibility</p:attrName>
                                        </p:attrNameLst>
                                      </p:cBhvr>
                                      <p:to>
                                        <p:strVal val="visible"/>
                                      </p:to>
                                    </p:set>
                                    <p:animEffect transition="in" filter="dissolve">
                                      <p:cBhvr>
                                        <p:cTn id="32" dur="500"/>
                                        <p:tgtEl>
                                          <p:spTgt spid="29594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95952"/>
                                        </p:tgtEl>
                                        <p:attrNameLst>
                                          <p:attrName>style.visibility</p:attrName>
                                        </p:attrNameLst>
                                      </p:cBhvr>
                                      <p:to>
                                        <p:strVal val="visible"/>
                                      </p:to>
                                    </p:set>
                                    <p:animEffect transition="in" filter="dissolve">
                                      <p:cBhvr>
                                        <p:cTn id="37" dur="500"/>
                                        <p:tgtEl>
                                          <p:spTgt spid="29595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95945"/>
                                        </p:tgtEl>
                                        <p:attrNameLst>
                                          <p:attrName>style.visibility</p:attrName>
                                        </p:attrNameLst>
                                      </p:cBhvr>
                                      <p:to>
                                        <p:strVal val="visible"/>
                                      </p:to>
                                    </p:set>
                                    <p:animEffect transition="in" filter="dissolve">
                                      <p:cBhvr>
                                        <p:cTn id="42" dur="500"/>
                                        <p:tgtEl>
                                          <p:spTgt spid="29594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95953"/>
                                        </p:tgtEl>
                                        <p:attrNameLst>
                                          <p:attrName>style.visibility</p:attrName>
                                        </p:attrNameLst>
                                      </p:cBhvr>
                                      <p:to>
                                        <p:strVal val="visible"/>
                                      </p:to>
                                    </p:set>
                                    <p:animEffect transition="in" filter="dissolve">
                                      <p:cBhvr>
                                        <p:cTn id="47" dur="500"/>
                                        <p:tgtEl>
                                          <p:spTgt spid="29595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95948"/>
                                        </p:tgtEl>
                                        <p:attrNameLst>
                                          <p:attrName>style.visibility</p:attrName>
                                        </p:attrNameLst>
                                      </p:cBhvr>
                                      <p:to>
                                        <p:strVal val="visible"/>
                                      </p:to>
                                    </p:set>
                                    <p:animEffect transition="in" filter="dissolve">
                                      <p:cBhvr>
                                        <p:cTn id="52" dur="500"/>
                                        <p:tgtEl>
                                          <p:spTgt spid="295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1" grpId="0"/>
      <p:bldP spid="2959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3" descr="15.10"/>
          <p:cNvPicPr>
            <a:picLocks noChangeAspect="1" noChangeArrowheads="1"/>
          </p:cNvPicPr>
          <p:nvPr/>
        </p:nvPicPr>
        <p:blipFill>
          <a:blip r:embed="rId3" cstate="print"/>
          <a:srcRect/>
          <a:stretch>
            <a:fillRect/>
          </a:stretch>
        </p:blipFill>
        <p:spPr bwMode="auto">
          <a:xfrm>
            <a:off x="457200" y="1295400"/>
            <a:ext cx="2535238" cy="5334000"/>
          </a:xfrm>
          <a:prstGeom prst="rect">
            <a:avLst/>
          </a:prstGeom>
          <a:noFill/>
          <a:ln w="9525">
            <a:noFill/>
            <a:miter lim="800000"/>
            <a:headEnd/>
            <a:tailEnd/>
          </a:ln>
        </p:spPr>
      </p:pic>
      <p:graphicFrame>
        <p:nvGraphicFramePr>
          <p:cNvPr id="297990" name="Object 6"/>
          <p:cNvGraphicFramePr>
            <a:graphicFrameLocks noChangeAspect="1"/>
          </p:cNvGraphicFramePr>
          <p:nvPr/>
        </p:nvGraphicFramePr>
        <p:xfrm>
          <a:off x="5791200" y="4800600"/>
          <a:ext cx="2125663" cy="476250"/>
        </p:xfrm>
        <a:graphic>
          <a:graphicData uri="http://schemas.openxmlformats.org/presentationml/2006/ole">
            <mc:AlternateContent xmlns:mc="http://schemas.openxmlformats.org/markup-compatibility/2006">
              <mc:Choice xmlns:v="urn:schemas-microsoft-com:vml" Requires="v">
                <p:oleObj spid="_x0000_s41990" name="Equation" r:id="rId4" imgW="1079280" imgH="241200" progId="Equation.3">
                  <p:embed/>
                </p:oleObj>
              </mc:Choice>
              <mc:Fallback>
                <p:oleObj name="Equation" r:id="rId4" imgW="1079280" imgH="241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4800600"/>
                        <a:ext cx="2125663"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Rectangle 10"/>
          <p:cNvSpPr>
            <a:spLocks noGrp="1" noChangeArrowheads="1"/>
          </p:cNvSpPr>
          <p:nvPr>
            <p:ph type="title" idx="4294967295"/>
          </p:nvPr>
        </p:nvSpPr>
        <p:spPr>
          <a:xfrm>
            <a:off x="381000" y="277813"/>
            <a:ext cx="8229600" cy="1139825"/>
          </a:xfrm>
        </p:spPr>
        <p:txBody>
          <a:bodyPr/>
          <a:lstStyle/>
          <a:p>
            <a:pPr eaLnBrk="1" hangingPunct="1"/>
            <a:r>
              <a:rPr lang="en-US" sz="3200" smtClean="0"/>
              <a:t>Adiabatic Expansion/Compression of a Monatomic Ideal Gas</a:t>
            </a:r>
          </a:p>
        </p:txBody>
      </p:sp>
      <p:sp>
        <p:nvSpPr>
          <p:cNvPr id="297995" name="Text Box 11"/>
          <p:cNvSpPr txBox="1">
            <a:spLocks noChangeArrowheads="1"/>
          </p:cNvSpPr>
          <p:nvPr/>
        </p:nvSpPr>
        <p:spPr bwMode="auto">
          <a:xfrm>
            <a:off x="4800600" y="1477963"/>
            <a:ext cx="3576638" cy="427037"/>
          </a:xfrm>
          <a:prstGeom prst="rect">
            <a:avLst/>
          </a:prstGeom>
          <a:noFill/>
          <a:ln w="9525">
            <a:noFill/>
            <a:miter lim="800000"/>
            <a:headEnd/>
            <a:tailEnd/>
          </a:ln>
        </p:spPr>
        <p:txBody>
          <a:bodyPr wrap="none">
            <a:spAutoFit/>
          </a:bodyPr>
          <a:lstStyle/>
          <a:p>
            <a:r>
              <a:rPr lang="en-US" sz="2200" b="1"/>
              <a:t>Adiabatic:</a:t>
            </a:r>
            <a:r>
              <a:rPr lang="en-US" sz="2200"/>
              <a:t> no heat transfer</a:t>
            </a:r>
            <a:endParaRPr lang="en-US" sz="2200" b="1"/>
          </a:p>
        </p:txBody>
      </p:sp>
      <p:graphicFrame>
        <p:nvGraphicFramePr>
          <p:cNvPr id="297996" name="Object 12"/>
          <p:cNvGraphicFramePr>
            <a:graphicFrameLocks noChangeAspect="1"/>
          </p:cNvGraphicFramePr>
          <p:nvPr/>
        </p:nvGraphicFramePr>
        <p:xfrm>
          <a:off x="5943600" y="2514600"/>
          <a:ext cx="1576388" cy="400050"/>
        </p:xfrm>
        <a:graphic>
          <a:graphicData uri="http://schemas.openxmlformats.org/presentationml/2006/ole">
            <mc:AlternateContent xmlns:mc="http://schemas.openxmlformats.org/markup-compatibility/2006">
              <mc:Choice xmlns:v="urn:schemas-microsoft-com:vml" Requires="v">
                <p:oleObj spid="_x0000_s41991" name="Equation" r:id="rId6" imgW="799920" imgH="203040" progId="Equation.3">
                  <p:embed/>
                </p:oleObj>
              </mc:Choice>
              <mc:Fallback>
                <p:oleObj name="Equation" r:id="rId6" imgW="799920" imgH="203040"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2514600"/>
                        <a:ext cx="157638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997" name="Line 13"/>
          <p:cNvSpPr>
            <a:spLocks noChangeShapeType="1"/>
          </p:cNvSpPr>
          <p:nvPr/>
        </p:nvSpPr>
        <p:spPr bwMode="auto">
          <a:xfrm flipV="1">
            <a:off x="6705600" y="2362200"/>
            <a:ext cx="304800" cy="685800"/>
          </a:xfrm>
          <a:prstGeom prst="line">
            <a:avLst/>
          </a:prstGeom>
          <a:noFill/>
          <a:ln w="38100">
            <a:solidFill>
              <a:srgbClr val="FF3300"/>
            </a:solidFill>
            <a:round/>
            <a:headEnd/>
            <a:tailEnd/>
          </a:ln>
        </p:spPr>
        <p:txBody>
          <a:bodyPr/>
          <a:lstStyle/>
          <a:p>
            <a:endParaRPr lang="en-US"/>
          </a:p>
        </p:txBody>
      </p:sp>
      <p:graphicFrame>
        <p:nvGraphicFramePr>
          <p:cNvPr id="297998" name="Object 14"/>
          <p:cNvGraphicFramePr>
            <a:graphicFrameLocks noChangeAspect="1"/>
          </p:cNvGraphicFramePr>
          <p:nvPr/>
        </p:nvGraphicFramePr>
        <p:xfrm>
          <a:off x="5907088" y="3429000"/>
          <a:ext cx="1801812" cy="774700"/>
        </p:xfrm>
        <a:graphic>
          <a:graphicData uri="http://schemas.openxmlformats.org/presentationml/2006/ole">
            <mc:AlternateContent xmlns:mc="http://schemas.openxmlformats.org/markup-compatibility/2006">
              <mc:Choice xmlns:v="urn:schemas-microsoft-com:vml" Requires="v">
                <p:oleObj spid="_x0000_s41992" name="Equation" r:id="rId8" imgW="914400" imgH="393480" progId="Equation.3">
                  <p:embed/>
                </p:oleObj>
              </mc:Choice>
              <mc:Fallback>
                <p:oleObj name="Equation" r:id="rId8" imgW="914400" imgH="39348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7088" y="3429000"/>
                        <a:ext cx="1801812"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999" name="Object 15"/>
          <p:cNvGraphicFramePr>
            <a:graphicFrameLocks noChangeAspect="1"/>
          </p:cNvGraphicFramePr>
          <p:nvPr/>
        </p:nvGraphicFramePr>
        <p:xfrm>
          <a:off x="4800600" y="5486400"/>
          <a:ext cx="1981200" cy="620713"/>
        </p:xfrm>
        <a:graphic>
          <a:graphicData uri="http://schemas.openxmlformats.org/presentationml/2006/ole">
            <mc:AlternateContent xmlns:mc="http://schemas.openxmlformats.org/markup-compatibility/2006">
              <mc:Choice xmlns:v="urn:schemas-microsoft-com:vml" Requires="v">
                <p:oleObj spid="_x0000_s41993" name="Equation" r:id="rId10" imgW="774360" imgH="241200" progId="Equation.3">
                  <p:embed/>
                </p:oleObj>
              </mc:Choice>
              <mc:Fallback>
                <p:oleObj name="Equation" r:id="rId10" imgW="774360" imgH="24120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5486400"/>
                        <a:ext cx="1981200" cy="620713"/>
                      </a:xfrm>
                      <a:prstGeom prst="rect">
                        <a:avLst/>
                      </a:prstGeom>
                      <a:noFill/>
                      <a:ln w="38100">
                        <a:solidFill>
                          <a:srgbClr val="0099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995"/>
                                        </p:tgtEl>
                                        <p:attrNameLst>
                                          <p:attrName>style.visibility</p:attrName>
                                        </p:attrNameLst>
                                      </p:cBhvr>
                                      <p:to>
                                        <p:strVal val="visible"/>
                                      </p:to>
                                    </p:set>
                                    <p:animEffect transition="in" filter="dissolve">
                                      <p:cBhvr>
                                        <p:cTn id="7" dur="500"/>
                                        <p:tgtEl>
                                          <p:spTgt spid="29799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7996"/>
                                        </p:tgtEl>
                                        <p:attrNameLst>
                                          <p:attrName>style.visibility</p:attrName>
                                        </p:attrNameLst>
                                      </p:cBhvr>
                                      <p:to>
                                        <p:strVal val="visible"/>
                                      </p:to>
                                    </p:set>
                                    <p:animEffect transition="in" filter="dissolve">
                                      <p:cBhvr>
                                        <p:cTn id="12" dur="500"/>
                                        <p:tgtEl>
                                          <p:spTgt spid="2979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7997"/>
                                        </p:tgtEl>
                                        <p:attrNameLst>
                                          <p:attrName>style.visibility</p:attrName>
                                        </p:attrNameLst>
                                      </p:cBhvr>
                                      <p:to>
                                        <p:strVal val="visible"/>
                                      </p:to>
                                    </p:set>
                                    <p:animEffect transition="in" filter="wipe(down)">
                                      <p:cBhvr>
                                        <p:cTn id="17" dur="500"/>
                                        <p:tgtEl>
                                          <p:spTgt spid="29799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7998"/>
                                        </p:tgtEl>
                                        <p:attrNameLst>
                                          <p:attrName>style.visibility</p:attrName>
                                        </p:attrNameLst>
                                      </p:cBhvr>
                                      <p:to>
                                        <p:strVal val="visible"/>
                                      </p:to>
                                    </p:set>
                                    <p:animEffect transition="in" filter="dissolve">
                                      <p:cBhvr>
                                        <p:cTn id="22" dur="500"/>
                                        <p:tgtEl>
                                          <p:spTgt spid="29799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7990"/>
                                        </p:tgtEl>
                                        <p:attrNameLst>
                                          <p:attrName>style.visibility</p:attrName>
                                        </p:attrNameLst>
                                      </p:cBhvr>
                                      <p:to>
                                        <p:strVal val="visible"/>
                                      </p:to>
                                    </p:set>
                                    <p:animEffect transition="in" filter="dissolve">
                                      <p:cBhvr>
                                        <p:cTn id="27" dur="500"/>
                                        <p:tgtEl>
                                          <p:spTgt spid="29799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97999"/>
                                        </p:tgtEl>
                                        <p:attrNameLst>
                                          <p:attrName>style.visibility</p:attrName>
                                        </p:attrNameLst>
                                      </p:cBhvr>
                                      <p:to>
                                        <p:strVal val="visible"/>
                                      </p:to>
                                    </p:set>
                                    <p:animEffect transition="in" filter="dissolve">
                                      <p:cBhvr>
                                        <p:cTn id="32" dur="500"/>
                                        <p:tgtEl>
                                          <p:spTgt spid="297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95" grpId="0"/>
      <p:bldP spid="29799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3"/>
          <p:cNvSpPr txBox="1">
            <a:spLocks noChangeArrowheads="1"/>
          </p:cNvSpPr>
          <p:nvPr/>
        </p:nvSpPr>
        <p:spPr bwMode="auto">
          <a:xfrm>
            <a:off x="304800" y="762000"/>
            <a:ext cx="8763000" cy="5354638"/>
          </a:xfrm>
          <a:prstGeom prst="rect">
            <a:avLst/>
          </a:prstGeom>
          <a:noFill/>
          <a:ln w="9525">
            <a:noFill/>
            <a:miter lim="800000"/>
            <a:headEnd/>
            <a:tailEnd/>
          </a:ln>
        </p:spPr>
        <p:txBody>
          <a:bodyPr>
            <a:spAutoFit/>
          </a:bodyPr>
          <a:lstStyle/>
          <a:p>
            <a:pPr marL="457200" indent="-457200"/>
            <a:r>
              <a:rPr lang="en-US" sz="2300" dirty="0" smtClean="0">
                <a:latin typeface="Times New Roman" pitchFamily="18" charset="0"/>
              </a:rPr>
              <a:t>A </a:t>
            </a:r>
            <a:r>
              <a:rPr lang="en-US" sz="2300" dirty="0">
                <a:latin typeface="Times New Roman" pitchFamily="18" charset="0"/>
              </a:rPr>
              <a:t>cylinder with a moveable piston contains an ideal gas.  The gas is subsequently compressed adiabatically.  Which of the following choices correctly identifies the signs of (1) the heat exchanged with the environment, (2) the work done, and (3) the change in the internal energy?</a:t>
            </a:r>
          </a:p>
          <a:p>
            <a:pPr marL="457200" indent="-457200"/>
            <a:endParaRPr lang="en-US" sz="2300" dirty="0">
              <a:latin typeface="Times New Roman" pitchFamily="18" charset="0"/>
            </a:endParaRPr>
          </a:p>
          <a:p>
            <a:pPr marL="457200" indent="-457200"/>
            <a:r>
              <a:rPr lang="en-US" sz="2300" dirty="0">
                <a:latin typeface="Times New Roman" pitchFamily="18" charset="0"/>
              </a:rPr>
              <a:t>a)  (1) is zero, (2) is negative, and (3) is negative</a:t>
            </a:r>
          </a:p>
          <a:p>
            <a:pPr marL="457200" indent="-457200"/>
            <a:endParaRPr lang="en-US" sz="2300" dirty="0">
              <a:latin typeface="Times New Roman" pitchFamily="18" charset="0"/>
            </a:endParaRPr>
          </a:p>
          <a:p>
            <a:pPr marL="457200" indent="-457200"/>
            <a:r>
              <a:rPr lang="en-US" sz="2300" dirty="0">
                <a:latin typeface="Times New Roman" pitchFamily="18" charset="0"/>
              </a:rPr>
              <a:t>b)  (1) is negative, (2) is positive, and (3) is negative</a:t>
            </a:r>
          </a:p>
          <a:p>
            <a:pPr marL="457200" indent="-457200"/>
            <a:endParaRPr lang="en-US" sz="2300" dirty="0">
              <a:latin typeface="Times New Roman" pitchFamily="18" charset="0"/>
            </a:endParaRPr>
          </a:p>
          <a:p>
            <a:pPr marL="457200" indent="-457200"/>
            <a:r>
              <a:rPr lang="en-US" sz="2300" dirty="0">
                <a:latin typeface="Times New Roman" pitchFamily="18" charset="0"/>
              </a:rPr>
              <a:t>c)  (1) is zero, (2) is negative, and (3) is positive</a:t>
            </a:r>
          </a:p>
          <a:p>
            <a:pPr marL="457200" indent="-457200"/>
            <a:endParaRPr lang="en-US" sz="2300" dirty="0">
              <a:latin typeface="Times New Roman" pitchFamily="18" charset="0"/>
            </a:endParaRPr>
          </a:p>
          <a:p>
            <a:pPr marL="457200" indent="-457200"/>
            <a:r>
              <a:rPr lang="en-US" sz="2300" dirty="0">
                <a:latin typeface="Times New Roman" pitchFamily="18" charset="0"/>
              </a:rPr>
              <a:t>d)  (1) is zero, (2) is positive, and (3) is positive</a:t>
            </a:r>
          </a:p>
          <a:p>
            <a:pPr marL="457200" indent="-457200"/>
            <a:endParaRPr lang="en-US" sz="2300" dirty="0">
              <a:latin typeface="Times New Roman" pitchFamily="18" charset="0"/>
            </a:endParaRPr>
          </a:p>
          <a:p>
            <a:pPr marL="457200" indent="-457200"/>
            <a:r>
              <a:rPr lang="en-US" sz="2300" dirty="0">
                <a:latin typeface="Times New Roman" pitchFamily="18" charset="0"/>
              </a:rPr>
              <a:t>e)  (1) is positive, (2) is negative, and (3) is zero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304800" y="192088"/>
            <a:ext cx="8610600" cy="5705475"/>
          </a:xfrm>
          <a:prstGeom prst="rect">
            <a:avLst/>
          </a:prstGeom>
          <a:noFill/>
          <a:ln w="9525">
            <a:noFill/>
            <a:miter lim="800000"/>
            <a:headEnd/>
            <a:tailEnd/>
          </a:ln>
        </p:spPr>
        <p:txBody>
          <a:bodyPr>
            <a:spAutoFit/>
          </a:bodyPr>
          <a:lstStyle/>
          <a:p>
            <a:pPr marL="457200" indent="-457200"/>
            <a:r>
              <a:rPr lang="en-US" sz="2300" dirty="0" smtClean="0">
                <a:latin typeface="Times New Roman" pitchFamily="18" charset="0"/>
              </a:rPr>
              <a:t>Two </a:t>
            </a:r>
            <a:r>
              <a:rPr lang="en-US" sz="2300" dirty="0">
                <a:latin typeface="Times New Roman" pitchFamily="18" charset="0"/>
              </a:rPr>
              <a:t>moles of an ideal gas have an initial Kelvin temperature </a:t>
            </a:r>
            <a:r>
              <a:rPr lang="en-US" sz="2300" i="1" dirty="0">
                <a:latin typeface="Times New Roman" pitchFamily="18" charset="0"/>
              </a:rPr>
              <a:t>T</a:t>
            </a:r>
            <a:r>
              <a:rPr lang="en-US" sz="2300" baseline="-25000" dirty="0">
                <a:latin typeface="Times New Roman" pitchFamily="18" charset="0"/>
              </a:rPr>
              <a:t>0</a:t>
            </a:r>
            <a:r>
              <a:rPr lang="en-US" sz="2300" dirty="0">
                <a:latin typeface="Times New Roman" pitchFamily="18" charset="0"/>
              </a:rPr>
              <a:t> and absolute pressure </a:t>
            </a:r>
            <a:r>
              <a:rPr lang="en-US" sz="2300" i="1" dirty="0">
                <a:latin typeface="Times New Roman" pitchFamily="18" charset="0"/>
              </a:rPr>
              <a:t>P</a:t>
            </a:r>
            <a:r>
              <a:rPr lang="en-US" sz="2300" baseline="-25000" dirty="0">
                <a:latin typeface="Times New Roman" pitchFamily="18" charset="0"/>
              </a:rPr>
              <a:t>0</a:t>
            </a:r>
            <a:r>
              <a:rPr lang="en-US" sz="2300" dirty="0">
                <a:latin typeface="Times New Roman" pitchFamily="18" charset="0"/>
              </a:rPr>
              <a:t>.  The gas undergoes a reversible isothermal compression from an initial volume </a:t>
            </a:r>
            <a:r>
              <a:rPr lang="en-US" sz="2300" i="1" dirty="0">
                <a:latin typeface="Times New Roman" pitchFamily="18" charset="0"/>
              </a:rPr>
              <a:t>V</a:t>
            </a:r>
            <a:r>
              <a:rPr lang="en-US" sz="2300" baseline="-25000" dirty="0">
                <a:latin typeface="Times New Roman" pitchFamily="18" charset="0"/>
              </a:rPr>
              <a:t>0</a:t>
            </a:r>
            <a:r>
              <a:rPr lang="en-US" sz="2300" dirty="0">
                <a:latin typeface="Times New Roman" pitchFamily="18" charset="0"/>
              </a:rPr>
              <a:t> to a final volume 0.5</a:t>
            </a:r>
            <a:r>
              <a:rPr lang="en-US" sz="2300" i="1" dirty="0">
                <a:latin typeface="Times New Roman" pitchFamily="18" charset="0"/>
              </a:rPr>
              <a:t> V</a:t>
            </a:r>
            <a:r>
              <a:rPr lang="en-US" sz="2300" baseline="-25000" dirty="0">
                <a:latin typeface="Times New Roman" pitchFamily="18" charset="0"/>
              </a:rPr>
              <a:t>0</a:t>
            </a:r>
            <a:r>
              <a:rPr lang="en-US" sz="2300" dirty="0">
                <a:latin typeface="Times New Roman" pitchFamily="18" charset="0"/>
              </a:rPr>
              <a:t>.  How much heat is exchanged with the environment, specifying whether it is absorbed or released?</a:t>
            </a:r>
          </a:p>
          <a:p>
            <a:pPr marL="457200" indent="-457200"/>
            <a:r>
              <a:rPr lang="en-US" sz="2300" dirty="0">
                <a:latin typeface="Times New Roman" pitchFamily="18" charset="0"/>
              </a:rPr>
              <a:t>a)  Heat is released to the environment and its value is </a:t>
            </a:r>
            <a:r>
              <a:rPr lang="en-US" sz="2300" i="1" dirty="0">
                <a:latin typeface="Times New Roman" pitchFamily="18" charset="0"/>
              </a:rPr>
              <a:t>Q</a:t>
            </a:r>
            <a:r>
              <a:rPr lang="en-US" sz="2300" dirty="0">
                <a:latin typeface="Times New Roman" pitchFamily="18" charset="0"/>
              </a:rPr>
              <a:t> = 0.5</a:t>
            </a:r>
            <a:r>
              <a:rPr lang="en-US" sz="2300" i="1" dirty="0">
                <a:latin typeface="Times New Roman" pitchFamily="18" charset="0"/>
              </a:rPr>
              <a:t>P</a:t>
            </a:r>
            <a:r>
              <a:rPr lang="en-US" sz="2300" baseline="-25000" dirty="0">
                <a:latin typeface="Times New Roman" pitchFamily="18" charset="0"/>
              </a:rPr>
              <a:t>0</a:t>
            </a:r>
            <a:r>
              <a:rPr lang="en-US" sz="2300" i="1" dirty="0">
                <a:latin typeface="Times New Roman" pitchFamily="18" charset="0"/>
              </a:rPr>
              <a:t>V</a:t>
            </a:r>
            <a:r>
              <a:rPr lang="en-US" sz="2300" baseline="-25000" dirty="0">
                <a:latin typeface="Times New Roman" pitchFamily="18" charset="0"/>
              </a:rPr>
              <a:t>0</a:t>
            </a:r>
            <a:r>
              <a:rPr lang="en-US" sz="2300" dirty="0">
                <a:latin typeface="Times New Roman" pitchFamily="18" charset="0"/>
              </a:rPr>
              <a:t>.</a:t>
            </a:r>
          </a:p>
          <a:p>
            <a:pPr marL="457200" indent="-457200"/>
            <a:endParaRPr lang="en-US" sz="2300" dirty="0">
              <a:latin typeface="Times New Roman" pitchFamily="18" charset="0"/>
            </a:endParaRPr>
          </a:p>
          <a:p>
            <a:pPr marL="457200" indent="-457200">
              <a:buFontTx/>
              <a:buAutoNum type="alphaLcParenR" startAt="2"/>
            </a:pPr>
            <a:r>
              <a:rPr lang="en-US" sz="2300" dirty="0">
                <a:latin typeface="Times New Roman" pitchFamily="18" charset="0"/>
              </a:rPr>
              <a:t>Heat is absorbed from the environment; and its value is</a:t>
            </a:r>
          </a:p>
          <a:p>
            <a:pPr marL="457200" indent="-457200"/>
            <a:r>
              <a:rPr lang="en-US" sz="2300" i="1" dirty="0">
                <a:latin typeface="Times New Roman" pitchFamily="18" charset="0"/>
              </a:rPr>
              <a:t>	Q</a:t>
            </a:r>
            <a:r>
              <a:rPr lang="en-US" sz="2300" dirty="0">
                <a:latin typeface="Times New Roman" pitchFamily="18" charset="0"/>
              </a:rPr>
              <a:t> = 0.5</a:t>
            </a:r>
            <a:r>
              <a:rPr lang="en-US" sz="2300" i="1" dirty="0">
                <a:latin typeface="Times New Roman" pitchFamily="18" charset="0"/>
              </a:rPr>
              <a:t>P</a:t>
            </a:r>
            <a:r>
              <a:rPr lang="en-US" sz="2300" baseline="-25000" dirty="0">
                <a:latin typeface="Times New Roman" pitchFamily="18" charset="0"/>
              </a:rPr>
              <a:t>0</a:t>
            </a:r>
            <a:r>
              <a:rPr lang="en-US" sz="2300" i="1" dirty="0">
                <a:latin typeface="Times New Roman" pitchFamily="18" charset="0"/>
              </a:rPr>
              <a:t>V</a:t>
            </a:r>
            <a:r>
              <a:rPr lang="en-US" sz="2300" baseline="-25000" dirty="0">
                <a:latin typeface="Times New Roman" pitchFamily="18" charset="0"/>
              </a:rPr>
              <a:t>0</a:t>
            </a:r>
            <a:r>
              <a:rPr lang="en-US" sz="2300" dirty="0">
                <a:latin typeface="Times New Roman" pitchFamily="18" charset="0"/>
              </a:rPr>
              <a:t>.</a:t>
            </a:r>
          </a:p>
          <a:p>
            <a:pPr marL="457200" indent="-457200"/>
            <a:endParaRPr lang="en-US" sz="2300" dirty="0">
              <a:latin typeface="Times New Roman" pitchFamily="18" charset="0"/>
            </a:endParaRPr>
          </a:p>
          <a:p>
            <a:pPr marL="457200" indent="-457200"/>
            <a:r>
              <a:rPr lang="en-US" sz="2300" dirty="0">
                <a:latin typeface="Times New Roman" pitchFamily="18" charset="0"/>
              </a:rPr>
              <a:t>c)  No heat is exchanged with the environment.</a:t>
            </a:r>
          </a:p>
          <a:p>
            <a:pPr marL="457200" indent="-457200"/>
            <a:endParaRPr lang="en-US" sz="2300" dirty="0">
              <a:latin typeface="Times New Roman" pitchFamily="18" charset="0"/>
            </a:endParaRPr>
          </a:p>
          <a:p>
            <a:pPr marL="457200" indent="-457200"/>
            <a:r>
              <a:rPr lang="en-US" sz="2300" dirty="0">
                <a:latin typeface="Times New Roman" pitchFamily="18" charset="0"/>
              </a:rPr>
              <a:t>d)  Heat is released to the environment; and its value is </a:t>
            </a:r>
            <a:r>
              <a:rPr lang="en-US" sz="2300" i="1" dirty="0">
                <a:latin typeface="Times New Roman" pitchFamily="18" charset="0"/>
              </a:rPr>
              <a:t>Q</a:t>
            </a:r>
            <a:r>
              <a:rPr lang="en-US" sz="2300" dirty="0">
                <a:latin typeface="Times New Roman" pitchFamily="18" charset="0"/>
              </a:rPr>
              <a:t> = </a:t>
            </a:r>
            <a:r>
              <a:rPr lang="en-US" sz="2300" i="1" dirty="0">
                <a:latin typeface="Times New Roman" pitchFamily="18" charset="0"/>
              </a:rPr>
              <a:t>P</a:t>
            </a:r>
            <a:r>
              <a:rPr lang="en-US" sz="2300" baseline="-25000" dirty="0">
                <a:latin typeface="Times New Roman" pitchFamily="18" charset="0"/>
              </a:rPr>
              <a:t>0</a:t>
            </a:r>
            <a:r>
              <a:rPr lang="en-US" sz="2300" i="1" dirty="0">
                <a:latin typeface="Times New Roman" pitchFamily="18" charset="0"/>
              </a:rPr>
              <a:t>V</a:t>
            </a:r>
            <a:r>
              <a:rPr lang="en-US" sz="2300" baseline="-25000" dirty="0">
                <a:latin typeface="Times New Roman" pitchFamily="18" charset="0"/>
              </a:rPr>
              <a:t>0</a:t>
            </a:r>
            <a:r>
              <a:rPr lang="en-US" sz="2300" dirty="0">
                <a:latin typeface="Times New Roman" pitchFamily="18" charset="0"/>
              </a:rPr>
              <a:t> </a:t>
            </a:r>
            <a:r>
              <a:rPr lang="en-US" sz="2300" i="1" dirty="0" err="1">
                <a:latin typeface="Times New Roman" pitchFamily="18" charset="0"/>
              </a:rPr>
              <a:t>ln</a:t>
            </a:r>
            <a:r>
              <a:rPr lang="en-US" sz="2300" i="1" dirty="0">
                <a:latin typeface="Times New Roman" pitchFamily="18" charset="0"/>
              </a:rPr>
              <a:t> </a:t>
            </a:r>
            <a:r>
              <a:rPr lang="en-US" sz="2300" dirty="0">
                <a:latin typeface="Times New Roman" pitchFamily="18" charset="0"/>
              </a:rPr>
              <a:t>2.</a:t>
            </a:r>
          </a:p>
          <a:p>
            <a:pPr marL="457200" indent="-457200"/>
            <a:endParaRPr lang="en-US" sz="2300" dirty="0">
              <a:latin typeface="Times New Roman" pitchFamily="18" charset="0"/>
            </a:endParaRPr>
          </a:p>
          <a:p>
            <a:pPr marL="457200" indent="-457200">
              <a:buFontTx/>
              <a:buAutoNum type="alphaLcParenR" startAt="5"/>
            </a:pPr>
            <a:r>
              <a:rPr lang="en-US" sz="2300" dirty="0">
                <a:latin typeface="Times New Roman" pitchFamily="18" charset="0"/>
              </a:rPr>
              <a:t>Heat is absorbed from the environment; and its value is</a:t>
            </a:r>
          </a:p>
          <a:p>
            <a:pPr marL="457200" indent="-457200"/>
            <a:r>
              <a:rPr lang="en-US" sz="2300" i="1" dirty="0">
                <a:latin typeface="Times New Roman" pitchFamily="18" charset="0"/>
              </a:rPr>
              <a:t>	Q</a:t>
            </a:r>
            <a:r>
              <a:rPr lang="en-US" sz="2300" dirty="0">
                <a:latin typeface="Times New Roman" pitchFamily="18" charset="0"/>
              </a:rPr>
              <a:t> = </a:t>
            </a:r>
            <a:r>
              <a:rPr lang="en-US" sz="2300" i="1" dirty="0">
                <a:latin typeface="Times New Roman" pitchFamily="18" charset="0"/>
              </a:rPr>
              <a:t>P</a:t>
            </a:r>
            <a:r>
              <a:rPr lang="en-US" sz="2300" baseline="-25000" dirty="0">
                <a:latin typeface="Times New Roman" pitchFamily="18" charset="0"/>
              </a:rPr>
              <a:t>0</a:t>
            </a:r>
            <a:r>
              <a:rPr lang="en-US" sz="2300" i="1" dirty="0">
                <a:latin typeface="Times New Roman" pitchFamily="18" charset="0"/>
              </a:rPr>
              <a:t>V</a:t>
            </a:r>
            <a:r>
              <a:rPr lang="en-US" sz="2300" baseline="-25000" dirty="0">
                <a:latin typeface="Times New Roman" pitchFamily="18" charset="0"/>
              </a:rPr>
              <a:t>0</a:t>
            </a:r>
            <a:r>
              <a:rPr lang="en-US" sz="2300" dirty="0">
                <a:latin typeface="Times New Roman" pitchFamily="18" charset="0"/>
              </a:rPr>
              <a:t> </a:t>
            </a:r>
            <a:r>
              <a:rPr lang="en-US" sz="2300" i="1" dirty="0" err="1">
                <a:latin typeface="Times New Roman" pitchFamily="18" charset="0"/>
              </a:rPr>
              <a:t>ln</a:t>
            </a:r>
            <a:r>
              <a:rPr lang="en-US" sz="2300" i="1" dirty="0">
                <a:latin typeface="Times New Roman" pitchFamily="18" charset="0"/>
              </a:rPr>
              <a:t> </a:t>
            </a:r>
            <a:r>
              <a:rPr lang="en-US" sz="2300" dirty="0">
                <a:latin typeface="Times New Roman" pitchFamily="18" charset="0"/>
              </a:rPr>
              <a:t>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04800" y="228600"/>
            <a:ext cx="8839200" cy="5509200"/>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rPr>
              <a:t>Consider </a:t>
            </a:r>
            <a:r>
              <a:rPr lang="en-US" sz="2200" dirty="0">
                <a:latin typeface="Times New Roman" pitchFamily="18" charset="0"/>
              </a:rPr>
              <a:t>the pressure-volume graph shown for an ideal gas that may be taken along one of two paths from state A to state B.  Path “1” is directly from A to B via a constant volume path.  Path “2” follows the path A</a:t>
            </a:r>
            <a:r>
              <a:rPr lang="en-US" sz="2200" dirty="0">
                <a:latin typeface="Times New Roman" pitchFamily="18" charset="0"/>
                <a:sym typeface="Symbol" pitchFamily="18" charset="2"/>
              </a:rPr>
              <a:t></a:t>
            </a:r>
            <a:r>
              <a:rPr lang="en-US" sz="2200" dirty="0">
                <a:latin typeface="Times New Roman" pitchFamily="18" charset="0"/>
              </a:rPr>
              <a:t>C</a:t>
            </a:r>
            <a:r>
              <a:rPr lang="en-US" sz="2200" dirty="0">
                <a:latin typeface="Times New Roman" pitchFamily="18" charset="0"/>
                <a:sym typeface="Symbol" pitchFamily="18" charset="2"/>
              </a:rPr>
              <a:t></a:t>
            </a:r>
            <a:r>
              <a:rPr lang="en-US" sz="2200" dirty="0">
                <a:latin typeface="Times New Roman" pitchFamily="18" charset="0"/>
              </a:rPr>
              <a:t>B.  How does the amount of work done along each path compare?</a:t>
            </a:r>
          </a:p>
          <a:p>
            <a:pPr marL="457200" indent="-457200"/>
            <a:r>
              <a:rPr lang="en-US" sz="2200" i="1" dirty="0">
                <a:latin typeface="Times New Roman" pitchFamily="18" charset="0"/>
              </a:rPr>
              <a:t>a) W</a:t>
            </a:r>
            <a:r>
              <a:rPr lang="en-US" sz="2200" baseline="-25000" dirty="0">
                <a:latin typeface="Times New Roman" pitchFamily="18" charset="0"/>
              </a:rPr>
              <a:t>1</a:t>
            </a:r>
            <a:r>
              <a:rPr lang="en-US" sz="2200" dirty="0">
                <a:latin typeface="Times New Roman" pitchFamily="18" charset="0"/>
              </a:rPr>
              <a:t> = </a:t>
            </a:r>
            <a:r>
              <a:rPr lang="en-US" sz="2200" i="1" dirty="0">
                <a:latin typeface="Times New Roman" pitchFamily="18" charset="0"/>
              </a:rPr>
              <a:t>W</a:t>
            </a:r>
            <a:r>
              <a:rPr lang="en-US" sz="2200" baseline="-25000" dirty="0">
                <a:latin typeface="Times New Roman" pitchFamily="18" charset="0"/>
              </a:rPr>
              <a:t>2</a:t>
            </a:r>
            <a:r>
              <a:rPr lang="en-US" sz="2200" dirty="0">
                <a:latin typeface="Times New Roman" pitchFamily="18" charset="0"/>
              </a:rPr>
              <a:t>; and the value is not equal</a:t>
            </a:r>
          </a:p>
          <a:p>
            <a:pPr marL="457200" indent="-457200"/>
            <a:r>
              <a:rPr lang="en-US" sz="2200" dirty="0">
                <a:latin typeface="Times New Roman" pitchFamily="18" charset="0"/>
              </a:rPr>
              <a:t>	to zero</a:t>
            </a:r>
          </a:p>
          <a:p>
            <a:pPr marL="457200" indent="-457200"/>
            <a:endParaRPr lang="en-US" sz="2200" dirty="0">
              <a:latin typeface="Times New Roman" pitchFamily="18" charset="0"/>
            </a:endParaRPr>
          </a:p>
          <a:p>
            <a:pPr marL="457200" indent="-457200"/>
            <a:r>
              <a:rPr lang="en-US" sz="2200" dirty="0">
                <a:latin typeface="Times New Roman" pitchFamily="18" charset="0"/>
              </a:rPr>
              <a:t>b)  </a:t>
            </a:r>
            <a:r>
              <a:rPr lang="en-US" sz="2200" i="1" dirty="0">
                <a:latin typeface="Times New Roman" pitchFamily="18" charset="0"/>
              </a:rPr>
              <a:t>W</a:t>
            </a:r>
            <a:r>
              <a:rPr lang="en-US" sz="2200" baseline="-25000" dirty="0">
                <a:latin typeface="Times New Roman" pitchFamily="18" charset="0"/>
              </a:rPr>
              <a:t>1</a:t>
            </a:r>
            <a:r>
              <a:rPr lang="en-US" sz="2200" dirty="0">
                <a:latin typeface="Times New Roman" pitchFamily="18" charset="0"/>
              </a:rPr>
              <a:t> = </a:t>
            </a:r>
            <a:r>
              <a:rPr lang="en-US" sz="2200" i="1" dirty="0">
                <a:latin typeface="Times New Roman" pitchFamily="18" charset="0"/>
              </a:rPr>
              <a:t>W</a:t>
            </a:r>
            <a:r>
              <a:rPr lang="en-US" sz="2200" baseline="-25000" dirty="0">
                <a:latin typeface="Times New Roman" pitchFamily="18" charset="0"/>
              </a:rPr>
              <a:t>2</a:t>
            </a:r>
            <a:r>
              <a:rPr lang="en-US" sz="2200" dirty="0">
                <a:latin typeface="Times New Roman" pitchFamily="18" charset="0"/>
              </a:rPr>
              <a:t> = 0 </a:t>
            </a:r>
          </a:p>
          <a:p>
            <a:pPr marL="457200" indent="-457200"/>
            <a:endParaRPr lang="en-US" sz="2200" dirty="0">
              <a:latin typeface="Times New Roman" pitchFamily="18" charset="0"/>
            </a:endParaRPr>
          </a:p>
          <a:p>
            <a:pPr marL="457200" indent="-457200"/>
            <a:r>
              <a:rPr lang="en-US" sz="2200" dirty="0">
                <a:latin typeface="Times New Roman" pitchFamily="18" charset="0"/>
              </a:rPr>
              <a:t>c)  </a:t>
            </a:r>
            <a:r>
              <a:rPr lang="en-US" sz="2200" i="1" dirty="0">
                <a:latin typeface="Times New Roman" pitchFamily="18" charset="0"/>
              </a:rPr>
              <a:t>W</a:t>
            </a:r>
            <a:r>
              <a:rPr lang="en-US" sz="2200" baseline="-25000" dirty="0">
                <a:latin typeface="Times New Roman" pitchFamily="18" charset="0"/>
              </a:rPr>
              <a:t>1</a:t>
            </a:r>
            <a:r>
              <a:rPr lang="en-US" sz="2200" dirty="0">
                <a:latin typeface="Times New Roman" pitchFamily="18" charset="0"/>
              </a:rPr>
              <a:t> &gt; </a:t>
            </a:r>
            <a:r>
              <a:rPr lang="en-US" sz="2200" i="1" dirty="0">
                <a:latin typeface="Times New Roman" pitchFamily="18" charset="0"/>
              </a:rPr>
              <a:t>W</a:t>
            </a:r>
            <a:r>
              <a:rPr lang="en-US" sz="2200" baseline="-25000" dirty="0">
                <a:latin typeface="Times New Roman" pitchFamily="18" charset="0"/>
              </a:rPr>
              <a:t>2</a:t>
            </a:r>
          </a:p>
          <a:p>
            <a:pPr marL="457200" indent="-457200"/>
            <a:endParaRPr lang="en-US" sz="2200" dirty="0">
              <a:latin typeface="Times New Roman" pitchFamily="18" charset="0"/>
            </a:endParaRPr>
          </a:p>
          <a:p>
            <a:pPr marL="457200" indent="-457200"/>
            <a:r>
              <a:rPr lang="en-US" sz="2200" dirty="0">
                <a:latin typeface="Times New Roman" pitchFamily="18" charset="0"/>
              </a:rPr>
              <a:t>d)  </a:t>
            </a:r>
            <a:r>
              <a:rPr lang="en-US" sz="2200" i="1" dirty="0">
                <a:latin typeface="Times New Roman" pitchFamily="18" charset="0"/>
              </a:rPr>
              <a:t>W</a:t>
            </a:r>
            <a:r>
              <a:rPr lang="en-US" sz="2200" baseline="-25000" dirty="0">
                <a:latin typeface="Times New Roman" pitchFamily="18" charset="0"/>
              </a:rPr>
              <a:t>1</a:t>
            </a:r>
            <a:r>
              <a:rPr lang="en-US" sz="2200" dirty="0">
                <a:latin typeface="Times New Roman" pitchFamily="18" charset="0"/>
              </a:rPr>
              <a:t> &lt; </a:t>
            </a:r>
            <a:r>
              <a:rPr lang="en-US" sz="2200" i="1" dirty="0">
                <a:latin typeface="Times New Roman" pitchFamily="18" charset="0"/>
              </a:rPr>
              <a:t>W</a:t>
            </a:r>
            <a:r>
              <a:rPr lang="en-US" sz="2200" baseline="-25000" dirty="0">
                <a:latin typeface="Times New Roman" pitchFamily="18" charset="0"/>
              </a:rPr>
              <a:t>2</a:t>
            </a:r>
            <a:r>
              <a:rPr lang="en-US" sz="2200" dirty="0">
                <a:latin typeface="Times New Roman" pitchFamily="18" charset="0"/>
              </a:rPr>
              <a:t> </a:t>
            </a:r>
          </a:p>
          <a:p>
            <a:pPr marL="457200" indent="-457200"/>
            <a:endParaRPr lang="en-US" sz="2200" dirty="0">
              <a:latin typeface="Times New Roman" pitchFamily="18" charset="0"/>
            </a:endParaRPr>
          </a:p>
          <a:p>
            <a:pPr marL="457200" indent="-457200"/>
            <a:r>
              <a:rPr lang="en-US" sz="2200" dirty="0">
                <a:latin typeface="Times New Roman" pitchFamily="18" charset="0"/>
              </a:rPr>
              <a:t>e)  It is not possible to compare the work done along each path without knowing the values of the temperature, pressure, and volume for each state.</a:t>
            </a:r>
          </a:p>
        </p:txBody>
      </p:sp>
      <p:pic>
        <p:nvPicPr>
          <p:cNvPr id="61443" name="Picture 3" descr="ilq150504"/>
          <p:cNvPicPr>
            <a:picLocks noChangeAspect="1" noChangeArrowheads="1"/>
          </p:cNvPicPr>
          <p:nvPr/>
        </p:nvPicPr>
        <p:blipFill>
          <a:blip r:embed="rId2" cstate="print"/>
          <a:srcRect/>
          <a:stretch>
            <a:fillRect/>
          </a:stretch>
        </p:blipFill>
        <p:spPr bwMode="auto">
          <a:xfrm>
            <a:off x="5638800" y="2286000"/>
            <a:ext cx="3149600" cy="1963738"/>
          </a:xfrm>
          <a:prstGeom prst="rect">
            <a:avLst/>
          </a:prstGeom>
          <a:noFill/>
          <a:ln w="9525">
            <a:noFill/>
            <a:miter lim="800000"/>
            <a:headEnd/>
            <a:tailEnd/>
          </a:ln>
        </p:spPr>
      </p:pic>
      <p:sp>
        <p:nvSpPr>
          <p:cNvPr id="61444" name="Line 6"/>
          <p:cNvSpPr>
            <a:spLocks noChangeShapeType="1"/>
          </p:cNvSpPr>
          <p:nvPr/>
        </p:nvSpPr>
        <p:spPr bwMode="auto">
          <a:xfrm flipV="1">
            <a:off x="6672263" y="2695575"/>
            <a:ext cx="0" cy="868363"/>
          </a:xfrm>
          <a:prstGeom prst="line">
            <a:avLst/>
          </a:prstGeom>
          <a:noFill/>
          <a:ln w="57150">
            <a:solidFill>
              <a:srgbClr val="FF33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28600" y="762000"/>
            <a:ext cx="8839200" cy="5170646"/>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rPr>
              <a:t>Consider </a:t>
            </a:r>
            <a:r>
              <a:rPr lang="en-US" sz="2200" dirty="0">
                <a:latin typeface="Times New Roman" pitchFamily="18" charset="0"/>
              </a:rPr>
              <a:t>the following pressure-volume graphs.  Which of these graphs represents the behavior of a gas undergoing free expansion?</a:t>
            </a:r>
          </a:p>
          <a:p>
            <a:pPr marL="457200" indent="-457200"/>
            <a:endParaRPr lang="en-US" sz="2200" dirty="0">
              <a:latin typeface="Times New Roman" pitchFamily="18" charset="0"/>
            </a:endParaRPr>
          </a:p>
          <a:p>
            <a:pPr marL="457200" indent="-457200"/>
            <a:r>
              <a:rPr lang="en-US" sz="2200" dirty="0">
                <a:latin typeface="Times New Roman" pitchFamily="18" charset="0"/>
              </a:rPr>
              <a:t>a)  A</a:t>
            </a:r>
          </a:p>
          <a:p>
            <a:pPr marL="457200" indent="-457200"/>
            <a:endParaRPr lang="en-US" sz="2200" dirty="0">
              <a:latin typeface="Times New Roman" pitchFamily="18" charset="0"/>
            </a:endParaRPr>
          </a:p>
          <a:p>
            <a:pPr marL="457200" indent="-457200"/>
            <a:r>
              <a:rPr lang="en-US" sz="2200" dirty="0">
                <a:latin typeface="Times New Roman" pitchFamily="18" charset="0"/>
              </a:rPr>
              <a:t>b)  B</a:t>
            </a:r>
          </a:p>
          <a:p>
            <a:pPr marL="457200" indent="-457200"/>
            <a:endParaRPr lang="en-US" sz="2200" dirty="0">
              <a:latin typeface="Times New Roman" pitchFamily="18" charset="0"/>
            </a:endParaRPr>
          </a:p>
          <a:p>
            <a:pPr marL="457200" indent="-457200"/>
            <a:r>
              <a:rPr lang="en-US" sz="2200" dirty="0">
                <a:latin typeface="Times New Roman" pitchFamily="18" charset="0"/>
              </a:rPr>
              <a:t>c)  C</a:t>
            </a:r>
          </a:p>
          <a:p>
            <a:pPr marL="457200" indent="-457200"/>
            <a:endParaRPr lang="en-US" sz="2200" dirty="0">
              <a:latin typeface="Times New Roman" pitchFamily="18" charset="0"/>
            </a:endParaRPr>
          </a:p>
          <a:p>
            <a:pPr marL="457200" indent="-457200"/>
            <a:r>
              <a:rPr lang="en-US" sz="2200" dirty="0">
                <a:latin typeface="Times New Roman" pitchFamily="18" charset="0"/>
              </a:rPr>
              <a:t>d)  D</a:t>
            </a:r>
          </a:p>
          <a:p>
            <a:pPr marL="457200" indent="-457200"/>
            <a:endParaRPr lang="en-US" sz="2200" dirty="0">
              <a:latin typeface="Times New Roman" pitchFamily="18" charset="0"/>
            </a:endParaRPr>
          </a:p>
          <a:p>
            <a:pPr marL="457200" indent="-457200"/>
            <a:r>
              <a:rPr lang="en-US" sz="2200" dirty="0">
                <a:latin typeface="Times New Roman" pitchFamily="18" charset="0"/>
              </a:rPr>
              <a:t>e)  None of the </a:t>
            </a:r>
          </a:p>
          <a:p>
            <a:pPr marL="457200" indent="-457200"/>
            <a:r>
              <a:rPr lang="en-US" sz="2200" dirty="0">
                <a:latin typeface="Times New Roman" pitchFamily="18" charset="0"/>
              </a:rPr>
              <a:t>graphs represent a </a:t>
            </a:r>
          </a:p>
          <a:p>
            <a:pPr marL="457200" indent="-457200"/>
            <a:r>
              <a:rPr lang="en-US" sz="2200" dirty="0">
                <a:latin typeface="Times New Roman" pitchFamily="18" charset="0"/>
              </a:rPr>
              <a:t>gas undergoing free </a:t>
            </a:r>
          </a:p>
          <a:p>
            <a:pPr marL="457200" indent="-457200"/>
            <a:r>
              <a:rPr lang="en-US" sz="2200" dirty="0">
                <a:latin typeface="Times New Roman" pitchFamily="18" charset="0"/>
              </a:rPr>
              <a:t>expansion.</a:t>
            </a:r>
          </a:p>
        </p:txBody>
      </p:sp>
      <p:pic>
        <p:nvPicPr>
          <p:cNvPr id="62467" name="Picture 3" descr="ilq191103"/>
          <p:cNvPicPr>
            <a:picLocks noChangeAspect="1" noChangeArrowheads="1"/>
          </p:cNvPicPr>
          <p:nvPr/>
        </p:nvPicPr>
        <p:blipFill>
          <a:blip r:embed="rId2" cstate="print"/>
          <a:srcRect/>
          <a:stretch>
            <a:fillRect/>
          </a:stretch>
        </p:blipFill>
        <p:spPr bwMode="auto">
          <a:xfrm>
            <a:off x="2743200" y="1600200"/>
            <a:ext cx="6184900" cy="440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3"/>
          <p:cNvSpPr txBox="1">
            <a:spLocks noChangeArrowheads="1"/>
          </p:cNvSpPr>
          <p:nvPr/>
        </p:nvSpPr>
        <p:spPr bwMode="auto">
          <a:xfrm>
            <a:off x="228600" y="762000"/>
            <a:ext cx="8610600" cy="5509200"/>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rPr>
              <a:t>A </a:t>
            </a:r>
            <a:r>
              <a:rPr lang="en-US" sz="2200" dirty="0">
                <a:latin typeface="Times New Roman" pitchFamily="18" charset="0"/>
              </a:rPr>
              <a:t>gas is enclosed in a cylinder by a piston.  The volume of the gas is then reduced to one half its original value by applying a force to the piston.  Which one of the following statements concerning the internal energy of the gas is true?</a:t>
            </a:r>
          </a:p>
          <a:p>
            <a:pPr marL="457200" indent="-457200"/>
            <a:endParaRPr lang="en-US" sz="2200" dirty="0">
              <a:latin typeface="Times New Roman" pitchFamily="18" charset="0"/>
            </a:endParaRPr>
          </a:p>
          <a:p>
            <a:pPr marL="457200" indent="-457200"/>
            <a:r>
              <a:rPr lang="en-US" sz="2200" dirty="0">
                <a:latin typeface="Times New Roman" pitchFamily="18" charset="0"/>
              </a:rPr>
              <a:t>a)  The internal energy of the gas will decrease.</a:t>
            </a:r>
          </a:p>
          <a:p>
            <a:pPr marL="457200" indent="-457200"/>
            <a:endParaRPr lang="en-US" sz="2200" dirty="0">
              <a:latin typeface="Times New Roman" pitchFamily="18" charset="0"/>
            </a:endParaRPr>
          </a:p>
          <a:p>
            <a:pPr marL="457200" indent="-457200"/>
            <a:r>
              <a:rPr lang="en-US" sz="2200" dirty="0">
                <a:latin typeface="Times New Roman" pitchFamily="18" charset="0"/>
              </a:rPr>
              <a:t>b)  The internal energy of the gas will increase.</a:t>
            </a:r>
          </a:p>
          <a:p>
            <a:pPr marL="457200" indent="-457200"/>
            <a:endParaRPr lang="en-US" sz="2200" dirty="0">
              <a:latin typeface="Times New Roman" pitchFamily="18" charset="0"/>
            </a:endParaRPr>
          </a:p>
          <a:p>
            <a:pPr marL="457200" indent="-457200"/>
            <a:r>
              <a:rPr lang="en-US" sz="2200" dirty="0">
                <a:latin typeface="Times New Roman" pitchFamily="18" charset="0"/>
              </a:rPr>
              <a:t>c)  The internal energy of the gas will neither increase nor decrease.</a:t>
            </a:r>
          </a:p>
          <a:p>
            <a:pPr marL="457200" indent="-457200"/>
            <a:endParaRPr lang="en-US" sz="2200" dirty="0">
              <a:latin typeface="Times New Roman" pitchFamily="18" charset="0"/>
            </a:endParaRPr>
          </a:p>
          <a:p>
            <a:pPr marL="457200" indent="-457200"/>
            <a:r>
              <a:rPr lang="en-US" sz="2200" dirty="0">
                <a:latin typeface="Times New Roman" pitchFamily="18" charset="0"/>
              </a:rPr>
              <a:t>d)  The internal energy of the gas will equal the work done in moving the piston.</a:t>
            </a:r>
          </a:p>
          <a:p>
            <a:pPr marL="457200" indent="-457200"/>
            <a:endParaRPr lang="en-US" sz="2200" dirty="0">
              <a:latin typeface="Times New Roman" pitchFamily="18" charset="0"/>
            </a:endParaRPr>
          </a:p>
          <a:p>
            <a:pPr marL="457200" indent="-457200"/>
            <a:r>
              <a:rPr lang="en-US" sz="2200" dirty="0">
                <a:latin typeface="Times New Roman" pitchFamily="18" charset="0"/>
              </a:rPr>
              <a:t>e)  The internal energy of the gas may increase, decrease, or remain the same depending on the amount of heat that is gained or lost by the gas.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411162"/>
          </a:xfrm>
        </p:spPr>
        <p:txBody>
          <a:bodyPr>
            <a:normAutofit fontScale="90000"/>
          </a:bodyPr>
          <a:lstStyle/>
          <a:p>
            <a:r>
              <a:rPr lang="en-US" dirty="0" smtClean="0"/>
              <a:t>Syllabus Outline</a:t>
            </a:r>
            <a:endParaRPr lang="en-US" dirty="0"/>
          </a:p>
        </p:txBody>
      </p:sp>
      <p:sp>
        <p:nvSpPr>
          <p:cNvPr id="3" name="Content Placeholder 2"/>
          <p:cNvSpPr>
            <a:spLocks noGrp="1"/>
          </p:cNvSpPr>
          <p:nvPr>
            <p:ph idx="1"/>
          </p:nvPr>
        </p:nvSpPr>
        <p:spPr>
          <a:xfrm>
            <a:off x="304800" y="762000"/>
            <a:ext cx="8534400" cy="5867400"/>
          </a:xfrm>
        </p:spPr>
        <p:txBody>
          <a:bodyPr>
            <a:normAutofit fontScale="77500" lnSpcReduction="20000"/>
          </a:bodyPr>
          <a:lstStyle/>
          <a:p>
            <a:r>
              <a:rPr lang="en-US" b="1" dirty="0" smtClean="0"/>
              <a:t>Unit 1</a:t>
            </a:r>
          </a:p>
          <a:p>
            <a:pPr marL="457200" lvl="1" indent="0">
              <a:buNone/>
            </a:pPr>
            <a:r>
              <a:rPr lang="en-US" dirty="0"/>
              <a:t>Importance of thermodynamics, Definition of thermodynamic terms, Concept of </a:t>
            </a:r>
            <a:r>
              <a:rPr lang="en-US" dirty="0" smtClean="0"/>
              <a:t>system, states </a:t>
            </a:r>
            <a:r>
              <a:rPr lang="en-US" dirty="0"/>
              <a:t>and equilibrium, Types of system, Extensive and intensive properties, </a:t>
            </a:r>
            <a:r>
              <a:rPr lang="en-US" dirty="0" smtClean="0"/>
              <a:t>Homogeneous and </a:t>
            </a:r>
            <a:r>
              <a:rPr lang="en-US" dirty="0"/>
              <a:t>heterogeneous systems, </a:t>
            </a:r>
            <a:r>
              <a:rPr lang="en-US" dirty="0" err="1"/>
              <a:t>Quasistatic</a:t>
            </a:r>
            <a:r>
              <a:rPr lang="en-US" dirty="0"/>
              <a:t> process, </a:t>
            </a:r>
            <a:r>
              <a:rPr lang="en-US" dirty="0" err="1"/>
              <a:t>Zeroth</a:t>
            </a:r>
            <a:r>
              <a:rPr lang="en-US" dirty="0"/>
              <a:t> law of thermodynamics</a:t>
            </a:r>
            <a:r>
              <a:rPr lang="en-US" dirty="0" smtClean="0"/>
              <a:t>.</a:t>
            </a:r>
          </a:p>
          <a:p>
            <a:pPr lvl="1">
              <a:buNone/>
            </a:pPr>
            <a:endParaRPr lang="en-US" dirty="0" smtClean="0"/>
          </a:p>
          <a:p>
            <a:r>
              <a:rPr lang="en-US" b="1" dirty="0" smtClean="0"/>
              <a:t>Unit 2</a:t>
            </a:r>
          </a:p>
          <a:p>
            <a:pPr marL="458788" lvl="1" indent="-1588">
              <a:buNone/>
            </a:pPr>
            <a:r>
              <a:rPr lang="en-US" dirty="0"/>
              <a:t>First law of thermodynamics, Internal energy, Heat capacity, Specific heat and latent </a:t>
            </a:r>
            <a:r>
              <a:rPr lang="en-US" dirty="0" smtClean="0"/>
              <a:t>heat, Enthalpy</a:t>
            </a:r>
            <a:r>
              <a:rPr lang="en-US" dirty="0"/>
              <a:t>, Isothermal and adiabatic processes, State properties, Heat of reaction, Heat </a:t>
            </a:r>
            <a:r>
              <a:rPr lang="en-US" dirty="0" smtClean="0"/>
              <a:t>of formation</a:t>
            </a:r>
            <a:r>
              <a:rPr lang="en-US" dirty="0"/>
              <a:t>, Standard heats, Heat of transition, Hess’s law, </a:t>
            </a:r>
            <a:r>
              <a:rPr lang="en-US" dirty="0" smtClean="0"/>
              <a:t>Kirchhoff’s </a:t>
            </a:r>
            <a:r>
              <a:rPr lang="en-US" dirty="0"/>
              <a:t>law </a:t>
            </a:r>
            <a:r>
              <a:rPr lang="en-US" dirty="0" smtClean="0"/>
              <a:t>equation. Second </a:t>
            </a:r>
            <a:r>
              <a:rPr lang="en-US" dirty="0"/>
              <a:t>law of thermodynamics, Entropy of irreversible processes, Auxiliary </a:t>
            </a:r>
            <a:r>
              <a:rPr lang="en-US" dirty="0" smtClean="0"/>
              <a:t>functions, combined </a:t>
            </a:r>
            <a:r>
              <a:rPr lang="en-US" dirty="0"/>
              <a:t>statements of </a:t>
            </a:r>
            <a:r>
              <a:rPr lang="en-US" dirty="0" smtClean="0"/>
              <a:t>1</a:t>
            </a:r>
            <a:r>
              <a:rPr lang="en-US" baseline="30000" dirty="0" smtClean="0"/>
              <a:t>st</a:t>
            </a:r>
            <a:r>
              <a:rPr lang="en-US" dirty="0" smtClean="0"/>
              <a:t> and </a:t>
            </a:r>
            <a:r>
              <a:rPr lang="en-US" smtClean="0"/>
              <a:t>2</a:t>
            </a:r>
            <a:r>
              <a:rPr lang="en-US" baseline="30000" smtClean="0"/>
              <a:t>nd</a:t>
            </a:r>
            <a:r>
              <a:rPr lang="en-US" smtClean="0"/>
              <a:t> laws</a:t>
            </a:r>
            <a:r>
              <a:rPr lang="en-US" dirty="0"/>
              <a:t>, Maxwell’s relations, Gibb’s-Helmholtz </a:t>
            </a:r>
            <a:r>
              <a:rPr lang="en-US" dirty="0" smtClean="0"/>
              <a:t>relations. Third </a:t>
            </a:r>
            <a:r>
              <a:rPr lang="en-US" dirty="0"/>
              <a:t>law of thermodynamics, </a:t>
            </a:r>
            <a:r>
              <a:rPr lang="en-US" dirty="0" err="1"/>
              <a:t>Clausius</a:t>
            </a:r>
            <a:r>
              <a:rPr lang="en-US" dirty="0"/>
              <a:t> – </a:t>
            </a:r>
            <a:r>
              <a:rPr lang="en-US" dirty="0" err="1"/>
              <a:t>Clapeyron</a:t>
            </a:r>
            <a:r>
              <a:rPr lang="en-US" dirty="0"/>
              <a:t> equation, Temperature dependence </a:t>
            </a:r>
            <a:r>
              <a:rPr lang="en-US" dirty="0" smtClean="0"/>
              <a:t>of entropy</a:t>
            </a:r>
            <a:r>
              <a:rPr lang="en-US" dirty="0"/>
              <a:t>, </a:t>
            </a:r>
            <a:r>
              <a:rPr lang="en-US" dirty="0" smtClean="0"/>
              <a:t>Statistical </a:t>
            </a:r>
            <a:r>
              <a:rPr lang="en-US" dirty="0"/>
              <a:t>interpretation of entropy, Consequences of third law, Nernst heat </a:t>
            </a:r>
            <a:r>
              <a:rPr lang="en-US" dirty="0" smtClean="0"/>
              <a:t>theorem, Equilibrium </a:t>
            </a:r>
            <a:r>
              <a:rPr lang="en-US" dirty="0"/>
              <a:t>constant, Van-Hoff equation, Concept of fugacity, activity and mole fraction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Basic Terms (Contd.)</a:t>
            </a:r>
            <a:endParaRPr lang="en-US" dirty="0"/>
          </a:p>
        </p:txBody>
      </p:sp>
      <p:graphicFrame>
        <p:nvGraphicFramePr>
          <p:cNvPr id="4" name="Table 3"/>
          <p:cNvGraphicFramePr>
            <a:graphicFrameLocks noGrp="1"/>
          </p:cNvGraphicFramePr>
          <p:nvPr/>
        </p:nvGraphicFramePr>
        <p:xfrm>
          <a:off x="228600" y="1066800"/>
          <a:ext cx="8686800" cy="310896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14221">
                <a:tc>
                  <a:txBody>
                    <a:bodyPr/>
                    <a:lstStyle/>
                    <a:p>
                      <a:pPr algn="ctr"/>
                      <a:r>
                        <a:rPr lang="en-US" dirty="0" smtClean="0"/>
                        <a:t>Isothermal</a:t>
                      </a:r>
                      <a:endParaRPr lang="en-US" dirty="0"/>
                    </a:p>
                  </a:txBody>
                  <a:tcPr/>
                </a:tc>
                <a:tc>
                  <a:txBody>
                    <a:bodyPr/>
                    <a:lstStyle/>
                    <a:p>
                      <a:pPr algn="ctr"/>
                      <a:r>
                        <a:rPr lang="en-US" dirty="0" smtClean="0"/>
                        <a:t>Adiabatic</a:t>
                      </a:r>
                      <a:endParaRPr lang="en-US" dirty="0"/>
                    </a:p>
                  </a:txBody>
                  <a:tcPr/>
                </a:tc>
                <a:extLst>
                  <a:ext uri="{0D108BD9-81ED-4DB2-BD59-A6C34878D82A}">
                    <a16:rowId xmlns:a16="http://schemas.microsoft.com/office/drawing/2014/main" val="10000"/>
                  </a:ext>
                </a:extLst>
              </a:tr>
              <a:tr h="586047">
                <a:tc>
                  <a:txBody>
                    <a:bodyPr/>
                    <a:lstStyle/>
                    <a:p>
                      <a:r>
                        <a:rPr lang="en-US" dirty="0" err="1" smtClean="0">
                          <a:latin typeface="Symbol" pitchFamily="18" charset="2"/>
                        </a:rPr>
                        <a:t>d</a:t>
                      </a:r>
                      <a:r>
                        <a:rPr lang="en-US" dirty="0" err="1" smtClean="0"/>
                        <a:t>q</a:t>
                      </a:r>
                      <a:r>
                        <a:rPr lang="en-US" dirty="0" smtClean="0"/>
                        <a:t> ≠</a:t>
                      </a:r>
                      <a:r>
                        <a:rPr lang="en-US" baseline="0" dirty="0" smtClean="0"/>
                        <a:t> 0 (Heat is exchanged between system and surrounding; T is constant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Symbol" pitchFamily="18" charset="2"/>
                        </a:rPr>
                        <a:t>d</a:t>
                      </a:r>
                      <a:r>
                        <a:rPr lang="en-US" dirty="0" err="1" smtClean="0"/>
                        <a:t>q</a:t>
                      </a:r>
                      <a:r>
                        <a:rPr lang="en-US" dirty="0" smtClean="0"/>
                        <a:t> =</a:t>
                      </a:r>
                      <a:r>
                        <a:rPr lang="en-US" baseline="0" dirty="0" smtClean="0"/>
                        <a:t> 0 (Heat is not exchanged between system and surrounding; T varies</a:t>
                      </a:r>
                      <a:endParaRPr lang="en-US" dirty="0" smtClean="0"/>
                    </a:p>
                  </a:txBody>
                  <a:tcPr/>
                </a:tc>
                <a:extLst>
                  <a:ext uri="{0D108BD9-81ED-4DB2-BD59-A6C34878D82A}">
                    <a16:rowId xmlns:a16="http://schemas.microsoft.com/office/drawing/2014/main" val="10001"/>
                  </a:ext>
                </a:extLst>
              </a:tr>
              <a:tr h="1256885">
                <a:tc>
                  <a:txBody>
                    <a:bodyPr/>
                    <a:lstStyle/>
                    <a:p>
                      <a:r>
                        <a:rPr lang="en-US" dirty="0" smtClean="0"/>
                        <a:t>Since T is constant,</a:t>
                      </a:r>
                      <a:r>
                        <a:rPr lang="en-US" baseline="0" dirty="0" smtClean="0"/>
                        <a:t> internal energy change </a:t>
                      </a:r>
                      <a:r>
                        <a:rPr lang="en-US" baseline="0" dirty="0" smtClean="0">
                          <a:latin typeface="Symbol" pitchFamily="18" charset="2"/>
                        </a:rPr>
                        <a:t>(</a:t>
                      </a:r>
                      <a:r>
                        <a:rPr lang="en-US" dirty="0" err="1" smtClean="0">
                          <a:latin typeface="Symbol" pitchFamily="18" charset="2"/>
                        </a:rPr>
                        <a:t>dE</a:t>
                      </a:r>
                      <a:r>
                        <a:rPr lang="en-US" dirty="0" smtClean="0"/>
                        <a:t>) = 0. As per 1</a:t>
                      </a:r>
                      <a:r>
                        <a:rPr lang="en-US" baseline="30000" dirty="0" smtClean="0"/>
                        <a:t>st</a:t>
                      </a:r>
                      <a:r>
                        <a:rPr lang="en-US" dirty="0" smtClean="0"/>
                        <a:t> law of</a:t>
                      </a:r>
                      <a:r>
                        <a:rPr lang="en-US" baseline="0" dirty="0" smtClean="0"/>
                        <a:t> Thermodynamics, </a:t>
                      </a:r>
                      <a:r>
                        <a:rPr lang="en-US" dirty="0" err="1" smtClean="0">
                          <a:latin typeface="Symbol" pitchFamily="18" charset="2"/>
                        </a:rPr>
                        <a:t>d</a:t>
                      </a:r>
                      <a:r>
                        <a:rPr lang="en-US" dirty="0" err="1" smtClean="0"/>
                        <a:t>q</a:t>
                      </a:r>
                      <a:r>
                        <a:rPr lang="en-US" dirty="0" smtClean="0"/>
                        <a:t> = </a:t>
                      </a:r>
                      <a:r>
                        <a:rPr lang="en-US" dirty="0" err="1" smtClean="0"/>
                        <a:t>dE</a:t>
                      </a:r>
                      <a:r>
                        <a:rPr lang="en-US" dirty="0" smtClean="0"/>
                        <a:t> + </a:t>
                      </a:r>
                      <a:r>
                        <a:rPr lang="en-US" dirty="0" err="1" smtClean="0">
                          <a:latin typeface="Symbol" pitchFamily="18" charset="2"/>
                        </a:rPr>
                        <a:t>d</a:t>
                      </a:r>
                      <a:r>
                        <a:rPr lang="en-US" dirty="0" err="1" smtClean="0">
                          <a:latin typeface="+mn-lt"/>
                        </a:rPr>
                        <a:t>w</a:t>
                      </a:r>
                      <a:r>
                        <a:rPr lang="en-US" dirty="0" smtClean="0">
                          <a:latin typeface="+mn-lt"/>
                        </a:rPr>
                        <a:t> or </a:t>
                      </a:r>
                      <a:r>
                        <a:rPr lang="en-US" dirty="0" err="1" smtClean="0">
                          <a:latin typeface="Symbol" pitchFamily="18" charset="2"/>
                        </a:rPr>
                        <a:t>d</a:t>
                      </a:r>
                      <a:r>
                        <a:rPr lang="en-US" dirty="0" err="1" smtClean="0"/>
                        <a:t>q</a:t>
                      </a:r>
                      <a:r>
                        <a:rPr lang="en-US" dirty="0" smtClean="0"/>
                        <a:t> = </a:t>
                      </a:r>
                      <a:r>
                        <a:rPr lang="en-US" dirty="0" err="1" smtClean="0">
                          <a:latin typeface="Symbol" pitchFamily="18" charset="2"/>
                        </a:rPr>
                        <a:t>d</a:t>
                      </a:r>
                      <a:r>
                        <a:rPr lang="en-US" dirty="0" err="1" smtClean="0">
                          <a:latin typeface="+mn-lt"/>
                        </a:rPr>
                        <a:t>w</a:t>
                      </a:r>
                      <a:r>
                        <a:rPr lang="en-US" dirty="0" smtClean="0">
                          <a:latin typeface="+mn-lt"/>
                        </a:rPr>
                        <a:t> </a:t>
                      </a:r>
                    </a:p>
                    <a:p>
                      <a:r>
                        <a:rPr lang="en-US" dirty="0" smtClean="0">
                          <a:latin typeface="+mn-lt"/>
                        </a:rPr>
                        <a:t>Both q and w are not state variables (i.e. depends on path followed)</a:t>
                      </a:r>
                      <a:endParaRPr lang="en-US" dirty="0"/>
                    </a:p>
                  </a:txBody>
                  <a:tcPr/>
                </a:tc>
                <a:tc>
                  <a:txBody>
                    <a:bodyPr/>
                    <a:lstStyle/>
                    <a:p>
                      <a:r>
                        <a:rPr lang="en-US" dirty="0" smtClean="0"/>
                        <a:t>Since </a:t>
                      </a:r>
                      <a:r>
                        <a:rPr lang="en-US" dirty="0" err="1" smtClean="0">
                          <a:latin typeface="Symbol" pitchFamily="18" charset="2"/>
                        </a:rPr>
                        <a:t>d</a:t>
                      </a:r>
                      <a:r>
                        <a:rPr lang="en-US" dirty="0" err="1" smtClean="0"/>
                        <a:t>q</a:t>
                      </a:r>
                      <a:r>
                        <a:rPr lang="en-US" dirty="0" smtClean="0"/>
                        <a:t> = 0; As</a:t>
                      </a:r>
                      <a:r>
                        <a:rPr lang="en-US" baseline="0" dirty="0" smtClean="0"/>
                        <a:t> per 1</a:t>
                      </a:r>
                      <a:r>
                        <a:rPr lang="en-US" baseline="30000" dirty="0" smtClean="0"/>
                        <a:t>st</a:t>
                      </a:r>
                      <a:r>
                        <a:rPr lang="en-US" baseline="0" dirty="0" smtClean="0"/>
                        <a:t> law of thermodynamics, </a:t>
                      </a:r>
                      <a:r>
                        <a:rPr lang="en-US" baseline="0" dirty="0" err="1" smtClean="0"/>
                        <a:t>dE</a:t>
                      </a:r>
                      <a:r>
                        <a:rPr lang="en-US" baseline="0" dirty="0" smtClean="0"/>
                        <a:t> = - </a:t>
                      </a:r>
                      <a:r>
                        <a:rPr lang="en-US" dirty="0" err="1" smtClean="0">
                          <a:latin typeface="Symbol" pitchFamily="18" charset="2"/>
                        </a:rPr>
                        <a:t>d</a:t>
                      </a:r>
                      <a:r>
                        <a:rPr lang="en-US" dirty="0" err="1" smtClean="0">
                          <a:latin typeface="+mn-lt"/>
                        </a:rPr>
                        <a:t>w</a:t>
                      </a:r>
                      <a:r>
                        <a:rPr lang="en-US" dirty="0" smtClean="0">
                          <a:latin typeface="+mn-lt"/>
                        </a:rPr>
                        <a:t> </a:t>
                      </a:r>
                    </a:p>
                    <a:p>
                      <a:r>
                        <a:rPr lang="en-US" dirty="0" smtClean="0">
                          <a:latin typeface="+mn-lt"/>
                        </a:rPr>
                        <a:t>E is a state variable, (i.e. definite quantity, independent of path followed)</a:t>
                      </a:r>
                      <a:endParaRPr lang="en-US" dirty="0"/>
                    </a:p>
                  </a:txBody>
                  <a:tcPr/>
                </a:tc>
                <a:extLst>
                  <a:ext uri="{0D108BD9-81ED-4DB2-BD59-A6C34878D82A}">
                    <a16:rowId xmlns:a16="http://schemas.microsoft.com/office/drawing/2014/main" val="10002"/>
                  </a:ext>
                </a:extLst>
              </a:tr>
              <a:tr h="586047">
                <a:tc>
                  <a:txBody>
                    <a:bodyPr/>
                    <a:lstStyle/>
                    <a:p>
                      <a:r>
                        <a:rPr lang="en-US" dirty="0" smtClean="0"/>
                        <a:t>Ideal gas equation:</a:t>
                      </a:r>
                    </a:p>
                    <a:p>
                      <a:r>
                        <a:rPr lang="en-US" dirty="0" smtClean="0"/>
                        <a:t>PV = constant</a:t>
                      </a:r>
                      <a:endParaRPr lang="en-US" dirty="0"/>
                    </a:p>
                  </a:txBody>
                  <a:tcPr/>
                </a:tc>
                <a:tc>
                  <a:txBody>
                    <a:bodyPr/>
                    <a:lstStyle/>
                    <a:p>
                      <a:r>
                        <a:rPr lang="en-US" dirty="0" smtClean="0"/>
                        <a:t>Ideal gas equation:</a:t>
                      </a:r>
                    </a:p>
                    <a:p>
                      <a:r>
                        <a:rPr lang="en-US" dirty="0" err="1" smtClean="0"/>
                        <a:t>PV</a:t>
                      </a:r>
                      <a:r>
                        <a:rPr lang="en-US" baseline="30000" dirty="0" err="1" smtClean="0">
                          <a:latin typeface="Symbol" pitchFamily="18" charset="2"/>
                        </a:rPr>
                        <a:t>g</a:t>
                      </a:r>
                      <a:r>
                        <a:rPr lang="en-US" dirty="0" smtClean="0"/>
                        <a:t> = constant; </a:t>
                      </a:r>
                      <a:r>
                        <a:rPr lang="en-US" dirty="0" smtClean="0">
                          <a:latin typeface="Symbol" pitchFamily="18" charset="2"/>
                        </a:rPr>
                        <a:t>g</a:t>
                      </a:r>
                      <a:r>
                        <a:rPr lang="en-US" dirty="0" smtClean="0"/>
                        <a:t> = C</a:t>
                      </a:r>
                      <a:r>
                        <a:rPr lang="en-US" baseline="-25000" dirty="0" smtClean="0"/>
                        <a:t>p</a:t>
                      </a:r>
                      <a:r>
                        <a:rPr lang="en-US" dirty="0" smtClean="0"/>
                        <a:t>/</a:t>
                      </a:r>
                      <a:r>
                        <a:rPr lang="en-US" dirty="0" err="1" smtClean="0"/>
                        <a:t>C</a:t>
                      </a:r>
                      <a:r>
                        <a:rPr lang="en-US" baseline="-25000" dirty="0" err="1" smtClean="0"/>
                        <a:t>v</a:t>
                      </a:r>
                      <a:endParaRPr lang="en-US" baseline="-25000" dirty="0"/>
                    </a:p>
                  </a:txBody>
                  <a:tcPr/>
                </a:tc>
                <a:extLst>
                  <a:ext uri="{0D108BD9-81ED-4DB2-BD59-A6C34878D82A}">
                    <a16:rowId xmlns:a16="http://schemas.microsoft.com/office/drawing/2014/main" val="10003"/>
                  </a:ext>
                </a:extLst>
              </a:tr>
            </a:tbl>
          </a:graphicData>
        </a:graphic>
      </p:graphicFrame>
      <p:grpSp>
        <p:nvGrpSpPr>
          <p:cNvPr id="13" name="Group 12"/>
          <p:cNvGrpSpPr/>
          <p:nvPr/>
        </p:nvGrpSpPr>
        <p:grpSpPr>
          <a:xfrm>
            <a:off x="2362200" y="4267200"/>
            <a:ext cx="4495800" cy="2155371"/>
            <a:chOff x="2362200" y="4267200"/>
            <a:chExt cx="4495800" cy="2155371"/>
          </a:xfrm>
        </p:grpSpPr>
        <p:cxnSp>
          <p:nvCxnSpPr>
            <p:cNvPr id="6" name="Straight Connector 5"/>
            <p:cNvCxnSpPr/>
            <p:nvPr/>
          </p:nvCxnSpPr>
          <p:spPr>
            <a:xfrm>
              <a:off x="2362200" y="4288971"/>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62200" y="6422571"/>
              <a:ext cx="449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2530929" y="4283528"/>
              <a:ext cx="2612571" cy="1205594"/>
            </a:xfrm>
            <a:custGeom>
              <a:avLst/>
              <a:gdLst>
                <a:gd name="connsiteX0" fmla="*/ 0 w 2612571"/>
                <a:gd name="connsiteY0" fmla="*/ 0 h 1205594"/>
                <a:gd name="connsiteX1" fmla="*/ 979714 w 2612571"/>
                <a:gd name="connsiteY1" fmla="*/ 1012372 h 1205594"/>
                <a:gd name="connsiteX2" fmla="*/ 2612571 w 2612571"/>
                <a:gd name="connsiteY2" fmla="*/ 1159329 h 1205594"/>
              </a:gdLst>
              <a:ahLst/>
              <a:cxnLst>
                <a:cxn ang="0">
                  <a:pos x="connsiteX0" y="connsiteY0"/>
                </a:cxn>
                <a:cxn ang="0">
                  <a:pos x="connsiteX1" y="connsiteY1"/>
                </a:cxn>
                <a:cxn ang="0">
                  <a:pos x="connsiteX2" y="connsiteY2"/>
                </a:cxn>
              </a:cxnLst>
              <a:rect l="l" t="t" r="r" b="b"/>
              <a:pathLst>
                <a:path w="2612571" h="1205594">
                  <a:moveTo>
                    <a:pt x="0" y="0"/>
                  </a:moveTo>
                  <a:cubicBezTo>
                    <a:pt x="272143" y="409575"/>
                    <a:pt x="544286" y="819151"/>
                    <a:pt x="979714" y="1012372"/>
                  </a:cubicBezTo>
                  <a:cubicBezTo>
                    <a:pt x="1415143" y="1205594"/>
                    <a:pt x="2013857" y="1182461"/>
                    <a:pt x="2612571" y="115932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514600" y="4267200"/>
              <a:ext cx="3249386" cy="1959428"/>
            </a:xfrm>
            <a:custGeom>
              <a:avLst/>
              <a:gdLst>
                <a:gd name="connsiteX0" fmla="*/ 0 w 3249386"/>
                <a:gd name="connsiteY0" fmla="*/ 0 h 1959428"/>
                <a:gd name="connsiteX1" fmla="*/ 816429 w 3249386"/>
                <a:gd name="connsiteY1" fmla="*/ 1616528 h 1959428"/>
                <a:gd name="connsiteX2" fmla="*/ 3249386 w 3249386"/>
                <a:gd name="connsiteY2" fmla="*/ 1959428 h 1959428"/>
                <a:gd name="connsiteX3" fmla="*/ 3249386 w 3249386"/>
                <a:gd name="connsiteY3" fmla="*/ 1959428 h 1959428"/>
              </a:gdLst>
              <a:ahLst/>
              <a:cxnLst>
                <a:cxn ang="0">
                  <a:pos x="connsiteX0" y="connsiteY0"/>
                </a:cxn>
                <a:cxn ang="0">
                  <a:pos x="connsiteX1" y="connsiteY1"/>
                </a:cxn>
                <a:cxn ang="0">
                  <a:pos x="connsiteX2" y="connsiteY2"/>
                </a:cxn>
                <a:cxn ang="0">
                  <a:pos x="connsiteX3" y="connsiteY3"/>
                </a:cxn>
              </a:cxnLst>
              <a:rect l="l" t="t" r="r" b="b"/>
              <a:pathLst>
                <a:path w="3249386" h="1959428">
                  <a:moveTo>
                    <a:pt x="0" y="0"/>
                  </a:moveTo>
                  <a:cubicBezTo>
                    <a:pt x="137432" y="644978"/>
                    <a:pt x="274865" y="1289957"/>
                    <a:pt x="816429" y="1616528"/>
                  </a:cubicBezTo>
                  <a:cubicBezTo>
                    <a:pt x="1357993" y="1943099"/>
                    <a:pt x="3249386" y="1959428"/>
                    <a:pt x="3249386" y="1959428"/>
                  </a:cubicBezTo>
                  <a:lnTo>
                    <a:pt x="3249386" y="195942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TextBox 13"/>
          <p:cNvSpPr txBox="1"/>
          <p:nvPr/>
        </p:nvSpPr>
        <p:spPr>
          <a:xfrm>
            <a:off x="1981200" y="5181600"/>
            <a:ext cx="303288" cy="369332"/>
          </a:xfrm>
          <a:prstGeom prst="rect">
            <a:avLst/>
          </a:prstGeom>
          <a:noFill/>
        </p:spPr>
        <p:txBody>
          <a:bodyPr wrap="none" rtlCol="0">
            <a:spAutoFit/>
          </a:bodyPr>
          <a:lstStyle/>
          <a:p>
            <a:r>
              <a:rPr lang="en-US" dirty="0" smtClean="0"/>
              <a:t>P</a:t>
            </a:r>
            <a:endParaRPr lang="en-US" dirty="0"/>
          </a:p>
        </p:txBody>
      </p:sp>
      <p:sp>
        <p:nvSpPr>
          <p:cNvPr id="15" name="TextBox 14"/>
          <p:cNvSpPr txBox="1"/>
          <p:nvPr/>
        </p:nvSpPr>
        <p:spPr>
          <a:xfrm>
            <a:off x="4343400" y="6488668"/>
            <a:ext cx="316112" cy="369332"/>
          </a:xfrm>
          <a:prstGeom prst="rect">
            <a:avLst/>
          </a:prstGeom>
          <a:noFill/>
        </p:spPr>
        <p:txBody>
          <a:bodyPr wrap="none" rtlCol="0">
            <a:spAutoFit/>
          </a:bodyPr>
          <a:lstStyle/>
          <a:p>
            <a:r>
              <a:rPr lang="en-US" dirty="0"/>
              <a:t>V</a:t>
            </a:r>
          </a:p>
        </p:txBody>
      </p:sp>
      <p:sp>
        <p:nvSpPr>
          <p:cNvPr id="16" name="TextBox 15"/>
          <p:cNvSpPr txBox="1"/>
          <p:nvPr/>
        </p:nvSpPr>
        <p:spPr>
          <a:xfrm>
            <a:off x="3810000" y="4800600"/>
            <a:ext cx="1196161" cy="369332"/>
          </a:xfrm>
          <a:prstGeom prst="rect">
            <a:avLst/>
          </a:prstGeom>
          <a:noFill/>
        </p:spPr>
        <p:txBody>
          <a:bodyPr wrap="none" rtlCol="0">
            <a:spAutoFit/>
          </a:bodyPr>
          <a:lstStyle/>
          <a:p>
            <a:r>
              <a:rPr lang="en-US" dirty="0" smtClean="0"/>
              <a:t>Isothermal</a:t>
            </a:r>
            <a:endParaRPr lang="en-US" dirty="0"/>
          </a:p>
        </p:txBody>
      </p:sp>
      <p:sp>
        <p:nvSpPr>
          <p:cNvPr id="17" name="TextBox 16"/>
          <p:cNvSpPr txBox="1"/>
          <p:nvPr/>
        </p:nvSpPr>
        <p:spPr>
          <a:xfrm>
            <a:off x="4648200" y="5638800"/>
            <a:ext cx="1060996" cy="369332"/>
          </a:xfrm>
          <a:prstGeom prst="rect">
            <a:avLst/>
          </a:prstGeom>
          <a:noFill/>
        </p:spPr>
        <p:txBody>
          <a:bodyPr wrap="none" rtlCol="0">
            <a:spAutoFit/>
          </a:bodyPr>
          <a:lstStyle/>
          <a:p>
            <a:r>
              <a:rPr lang="en-US" dirty="0" smtClean="0"/>
              <a:t>Adiabatic</a:t>
            </a:r>
            <a:endParaRPr lang="en-US" dirty="0"/>
          </a:p>
        </p:txBody>
      </p:sp>
      <p:cxnSp>
        <p:nvCxnSpPr>
          <p:cNvPr id="19" name="Straight Arrow Connector 18"/>
          <p:cNvCxnSpPr/>
          <p:nvPr/>
        </p:nvCxnSpPr>
        <p:spPr>
          <a:xfrm flipH="1">
            <a:off x="3445329" y="4968937"/>
            <a:ext cx="381000" cy="272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267200" y="5867400"/>
            <a:ext cx="381000" cy="272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Basic Terms (Contd.)</a:t>
            </a:r>
            <a:endParaRPr lang="en-US" dirty="0"/>
          </a:p>
        </p:txBody>
      </p:sp>
      <p:sp>
        <p:nvSpPr>
          <p:cNvPr id="3" name="Content Placeholder 2"/>
          <p:cNvSpPr>
            <a:spLocks noGrp="1"/>
          </p:cNvSpPr>
          <p:nvPr>
            <p:ph idx="1"/>
          </p:nvPr>
        </p:nvSpPr>
        <p:spPr>
          <a:xfrm>
            <a:off x="457200" y="1341437"/>
            <a:ext cx="8229600" cy="5059363"/>
          </a:xfrm>
        </p:spPr>
        <p:txBody>
          <a:bodyPr>
            <a:normAutofit fontScale="77500" lnSpcReduction="20000"/>
          </a:bodyPr>
          <a:lstStyle/>
          <a:p>
            <a:r>
              <a:rPr lang="en-US" sz="2800" dirty="0" smtClean="0"/>
              <a:t>Property: It is a measurable characteristic of a system that is in equilibrium.</a:t>
            </a:r>
          </a:p>
          <a:p>
            <a:r>
              <a:rPr lang="en-US" dirty="0" smtClean="0"/>
              <a:t>State:  A</a:t>
            </a:r>
            <a:r>
              <a:rPr lang="en-US" dirty="0" smtClean="0">
                <a:latin typeface="Times New Roman" pitchFamily="18" charset="0"/>
                <a:cs typeface="Times New Roman" pitchFamily="18" charset="0"/>
              </a:rPr>
              <a:t> set of properties that describes the conditions of a system.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Mass (m), </a:t>
            </a:r>
            <a:r>
              <a:rPr lang="en-US" dirty="0" smtClean="0">
                <a:solidFill>
                  <a:schemeClr val="tx2"/>
                </a:solidFill>
                <a:latin typeface="Times New Roman" pitchFamily="18" charset="0"/>
                <a:cs typeface="Times New Roman" pitchFamily="18" charset="0"/>
              </a:rPr>
              <a:t>Temperature (T), volume (V)</a:t>
            </a:r>
            <a:endParaRPr lang="en-US" dirty="0" smtClean="0">
              <a:latin typeface="Times New Roman" pitchFamily="18" charset="0"/>
              <a:cs typeface="Times New Roman" pitchFamily="18" charset="0"/>
            </a:endParaRPr>
          </a:p>
          <a:p>
            <a:r>
              <a:rPr lang="en-US" dirty="0" smtClean="0"/>
              <a:t>State of a system is defined by its variables or properties</a:t>
            </a:r>
          </a:p>
          <a:p>
            <a:pPr lvl="1"/>
            <a:r>
              <a:rPr lang="en-US" dirty="0" smtClean="0"/>
              <a:t>State variables: P, T, V, Viscosity, Surface tension (does not include atomic properties or atomic arrangement), Equation of state (which depends on state variable such as P, V, T, n (e.g. PV = </a:t>
            </a:r>
            <a:r>
              <a:rPr lang="en-US" dirty="0" err="1" smtClean="0"/>
              <a:t>nRT</a:t>
            </a:r>
            <a:r>
              <a:rPr lang="en-US" dirty="0" smtClean="0"/>
              <a:t>)</a:t>
            </a:r>
          </a:p>
          <a:p>
            <a:pPr lvl="1"/>
            <a:r>
              <a:rPr lang="en-US" dirty="0" smtClean="0"/>
              <a:t>State properties</a:t>
            </a:r>
          </a:p>
          <a:p>
            <a:pPr lvl="2"/>
            <a:r>
              <a:rPr lang="en-US" dirty="0" smtClean="0"/>
              <a:t>Extensive properties: Varies with its size or mass (e.g. M, V, E, H, S, G); Properties are additive: V = V</a:t>
            </a:r>
            <a:r>
              <a:rPr lang="en-US" baseline="-25000" dirty="0" smtClean="0"/>
              <a:t>1</a:t>
            </a:r>
            <a:r>
              <a:rPr lang="en-US" dirty="0" smtClean="0"/>
              <a:t>+V</a:t>
            </a:r>
            <a:r>
              <a:rPr lang="en-US" baseline="-25000" dirty="0" smtClean="0"/>
              <a:t>2</a:t>
            </a:r>
            <a:r>
              <a:rPr lang="en-US" dirty="0" smtClean="0"/>
              <a:t>+V</a:t>
            </a:r>
            <a:r>
              <a:rPr lang="en-US" baseline="-25000" dirty="0" smtClean="0"/>
              <a:t>3</a:t>
            </a:r>
          </a:p>
          <a:p>
            <a:pPr lvl="2"/>
            <a:r>
              <a:rPr lang="en-US" dirty="0" smtClean="0"/>
              <a:t>Intensive properties: Independent of its size or mass (e.g. T, P, density, viscosity, refractive index, molar energy); Properties are not additives: T ≠ T</a:t>
            </a:r>
            <a:r>
              <a:rPr lang="en-US" baseline="-25000" dirty="0" smtClean="0"/>
              <a:t>1</a:t>
            </a:r>
            <a:r>
              <a:rPr lang="en-US" dirty="0" smtClean="0"/>
              <a:t>+T</a:t>
            </a:r>
            <a:r>
              <a:rPr lang="en-US" baseline="-25000" dirty="0" smtClean="0"/>
              <a:t>2</a:t>
            </a:r>
            <a:r>
              <a:rPr lang="en-US" dirty="0" smtClean="0"/>
              <a:t>+T</a:t>
            </a:r>
            <a:r>
              <a:rPr lang="en-US" baseline="-25000" dirty="0" smtClean="0"/>
              <a:t>3</a:t>
            </a:r>
            <a:r>
              <a:rPr lang="en-US" dirty="0" smtClean="0"/>
              <a:t> </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Basic Terms (Contd.)</a:t>
            </a:r>
            <a:endParaRPr lang="en-US" dirty="0"/>
          </a:p>
        </p:txBody>
      </p:sp>
      <p:sp>
        <p:nvSpPr>
          <p:cNvPr id="3" name="Content Placeholder 2"/>
          <p:cNvSpPr>
            <a:spLocks noGrp="1"/>
          </p:cNvSpPr>
          <p:nvPr>
            <p:ph idx="1"/>
          </p:nvPr>
        </p:nvSpPr>
        <p:spPr>
          <a:xfrm>
            <a:off x="457200" y="1143000"/>
            <a:ext cx="8686800" cy="5257800"/>
          </a:xfrm>
        </p:spPr>
        <p:txBody>
          <a:bodyPr>
            <a:normAutofit fontScale="92500" lnSpcReduction="10000"/>
          </a:bodyPr>
          <a:lstStyle/>
          <a:p>
            <a:pPr>
              <a:buNone/>
            </a:pPr>
            <a:r>
              <a:rPr lang="en-US" dirty="0" smtClean="0"/>
              <a:t>Reversible and Irreversible Changes</a:t>
            </a:r>
          </a:p>
          <a:p>
            <a:r>
              <a:rPr lang="en-US" dirty="0" smtClean="0"/>
              <a:t>If the force in the system and external force opposing the change differ by an infinitesimal amount, the process is reversible. It goes through number of stages. It is slow, impractical, and has maximum efficiency</a:t>
            </a:r>
          </a:p>
          <a:p>
            <a:pPr>
              <a:buNone/>
            </a:pPr>
            <a:r>
              <a:rPr lang="en-US" dirty="0"/>
              <a:t>	</a:t>
            </a:r>
            <a:r>
              <a:rPr lang="en-US" dirty="0" smtClean="0"/>
              <a:t>Equilibrium </a:t>
            </a:r>
            <a:r>
              <a:rPr lang="en-US" dirty="0" smtClean="0">
                <a:sym typeface="Wingdings" pitchFamily="2" charset="2"/>
              </a:rPr>
              <a:t> non-equilibrium  equilibrium … </a:t>
            </a:r>
            <a:endParaRPr lang="en-US" dirty="0" smtClean="0"/>
          </a:p>
          <a:p>
            <a:r>
              <a:rPr lang="en-US" dirty="0" smtClean="0"/>
              <a:t>Irreversible process involves spontaneous movement of system from non-equilibrium state to equilibrium state</a:t>
            </a:r>
          </a:p>
          <a:p>
            <a:pPr>
              <a:buNone/>
            </a:pPr>
            <a:r>
              <a:rPr lang="en-US" dirty="0"/>
              <a:t>	</a:t>
            </a:r>
            <a:r>
              <a:rPr lang="en-US" dirty="0" smtClean="0"/>
              <a:t>Non-equilibrium –&gt; equilibrium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Basic Terms (Contd.)</a:t>
            </a:r>
            <a:endParaRPr lang="en-US" dirty="0"/>
          </a:p>
        </p:txBody>
      </p:sp>
      <p:sp>
        <p:nvSpPr>
          <p:cNvPr id="3" name="Content Placeholder 2"/>
          <p:cNvSpPr>
            <a:spLocks noGrp="1"/>
          </p:cNvSpPr>
          <p:nvPr>
            <p:ph idx="1"/>
          </p:nvPr>
        </p:nvSpPr>
        <p:spPr>
          <a:xfrm>
            <a:off x="457200" y="1066800"/>
            <a:ext cx="8382000" cy="5791200"/>
          </a:xfrm>
        </p:spPr>
        <p:txBody>
          <a:bodyPr>
            <a:normAutofit lnSpcReduction="10000"/>
          </a:bodyPr>
          <a:lstStyle/>
          <a:p>
            <a:r>
              <a:rPr lang="en-US" dirty="0" smtClean="0"/>
              <a:t>Equilibrium: No changes occur in its thermodynamic state without the intervention of an external agency. </a:t>
            </a:r>
          </a:p>
          <a:p>
            <a:pPr lvl="1">
              <a:buNone/>
            </a:pPr>
            <a:r>
              <a:rPr lang="en-US" dirty="0" smtClean="0"/>
              <a:t>e.g.: Chemical equilibrium </a:t>
            </a:r>
            <a:r>
              <a:rPr lang="en-US" dirty="0" smtClean="0">
                <a:sym typeface="Symbol"/>
              </a:rPr>
              <a:t> Rate of forward reaction = rate of backward reaction</a:t>
            </a:r>
          </a:p>
          <a:p>
            <a:pPr lvl="1"/>
            <a:r>
              <a:rPr lang="en-US" dirty="0" smtClean="0">
                <a:sym typeface="Symbol"/>
              </a:rPr>
              <a:t>Types of Equilibrium</a:t>
            </a:r>
          </a:p>
          <a:p>
            <a:pPr lvl="2"/>
            <a:r>
              <a:rPr lang="en-US" dirty="0" smtClean="0"/>
              <a:t>Mechanical Equilibrium (Pressure within a system is same at all points)</a:t>
            </a:r>
          </a:p>
          <a:p>
            <a:pPr lvl="2"/>
            <a:r>
              <a:rPr lang="en-US" dirty="0" smtClean="0"/>
              <a:t>Thermal Equilibrium (Temperature within a system is same at all points). </a:t>
            </a:r>
          </a:p>
          <a:p>
            <a:pPr lvl="2"/>
            <a:r>
              <a:rPr lang="en-US" dirty="0" smtClean="0"/>
              <a:t>Chemical equilibrium (Chemical potential of all components are same within a system)</a:t>
            </a:r>
          </a:p>
          <a:p>
            <a:pPr lvl="2"/>
            <a:r>
              <a:rPr lang="en-US" dirty="0" smtClean="0"/>
              <a:t>Thermodynamic equilibrium: mechanical equilibrium + thermal equilibrium + chemical equilibrium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838200" y="1752600"/>
            <a:ext cx="8305800" cy="5105400"/>
          </a:xfrm>
        </p:spPr>
        <p:txBody>
          <a:bodyPr/>
          <a:lstStyle/>
          <a:p>
            <a:pPr eaLnBrk="1" hangingPunct="1"/>
            <a:r>
              <a:rPr lang="en-US" altLang="zh-TW" sz="2400" b="1" dirty="0" smtClean="0">
                <a:solidFill>
                  <a:schemeClr val="accent2"/>
                </a:solidFill>
              </a:rPr>
              <a:t>Equilibrium</a:t>
            </a:r>
          </a:p>
          <a:p>
            <a:pPr eaLnBrk="1" hangingPunct="1">
              <a:buFont typeface="Monotype Sorts" pitchFamily="2" charset="2"/>
              <a:buNone/>
            </a:pPr>
            <a:r>
              <a:rPr lang="en-US" altLang="zh-TW" sz="2400" dirty="0" smtClean="0"/>
              <a:t>		A system shows no further tendency to change its properties with time.</a:t>
            </a:r>
          </a:p>
          <a:p>
            <a:pPr eaLnBrk="1" hangingPunct="1">
              <a:buFont typeface="Monotype Sorts" pitchFamily="2" charset="2"/>
              <a:buNone/>
            </a:pPr>
            <a:r>
              <a:rPr lang="en-US" altLang="zh-TW" sz="2400" dirty="0" smtClean="0"/>
              <a:t>	(1) Stable equilibrium</a:t>
            </a:r>
          </a:p>
          <a:p>
            <a:pPr eaLnBrk="1" hangingPunct="1">
              <a:buFont typeface="Monotype Sorts" pitchFamily="2" charset="2"/>
              <a:buNone/>
            </a:pPr>
            <a:r>
              <a:rPr lang="en-US" altLang="zh-TW" sz="2400" dirty="0" smtClean="0"/>
              <a:t>	(2) Meta-stable equilibrium</a:t>
            </a:r>
          </a:p>
        </p:txBody>
      </p:sp>
      <p:pic>
        <p:nvPicPr>
          <p:cNvPr id="13316" name="Picture 4" descr="1-2"/>
          <p:cNvPicPr>
            <a:picLocks noChangeAspect="1" noChangeArrowheads="1"/>
          </p:cNvPicPr>
          <p:nvPr/>
        </p:nvPicPr>
        <p:blipFill>
          <a:blip r:embed="rId2" cstate="print"/>
          <a:srcRect/>
          <a:stretch>
            <a:fillRect/>
          </a:stretch>
        </p:blipFill>
        <p:spPr bwMode="auto">
          <a:xfrm>
            <a:off x="1092200" y="4133850"/>
            <a:ext cx="7191375" cy="2316163"/>
          </a:xfrm>
          <a:prstGeom prst="rect">
            <a:avLst/>
          </a:prstGeom>
          <a:noFill/>
          <a:ln w="9525">
            <a:noFill/>
            <a:miter lim="800000"/>
            <a:headEnd/>
            <a:tailEnd/>
          </a:ln>
        </p:spPr>
      </p:pic>
      <p:sp>
        <p:nvSpPr>
          <p:cNvPr id="5" name="Title 4"/>
          <p:cNvSpPr>
            <a:spLocks noGrp="1"/>
          </p:cNvSpPr>
          <p:nvPr>
            <p:ph type="title"/>
          </p:nvPr>
        </p:nvSpPr>
        <p:spPr>
          <a:xfrm>
            <a:off x="457200" y="274638"/>
            <a:ext cx="8229600" cy="563562"/>
          </a:xfrm>
        </p:spPr>
        <p:txBody>
          <a:bodyPr>
            <a:normAutofit fontScale="90000"/>
          </a:bodyPr>
          <a:lstStyle/>
          <a:p>
            <a:r>
              <a:rPr lang="en-US" dirty="0" smtClean="0"/>
              <a:t>Basic Terms (Contd.)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487362"/>
          </a:xfrm>
        </p:spPr>
        <p:txBody>
          <a:bodyPr>
            <a:normAutofit fontScale="90000"/>
          </a:bodyPr>
          <a:lstStyle/>
          <a:p>
            <a:r>
              <a:rPr lang="en-US" dirty="0" smtClean="0"/>
              <a:t>Basic Terms (Contd.)</a:t>
            </a:r>
            <a:endParaRPr lang="en-US" dirty="0"/>
          </a:p>
        </p:txBody>
      </p:sp>
      <p:grpSp>
        <p:nvGrpSpPr>
          <p:cNvPr id="31" name="Group 30"/>
          <p:cNvGrpSpPr/>
          <p:nvPr/>
        </p:nvGrpSpPr>
        <p:grpSpPr>
          <a:xfrm>
            <a:off x="1524000" y="2021681"/>
            <a:ext cx="2074333" cy="3124200"/>
            <a:chOff x="2057400" y="838200"/>
            <a:chExt cx="2074333" cy="3124200"/>
          </a:xfrm>
        </p:grpSpPr>
        <p:cxnSp>
          <p:nvCxnSpPr>
            <p:cNvPr id="6" name="Straight Connector 5"/>
            <p:cNvCxnSpPr/>
            <p:nvPr/>
          </p:nvCxnSpPr>
          <p:spPr>
            <a:xfrm>
              <a:off x="2057400" y="19050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14800" y="19050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39624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0" y="19050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86200" y="19050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3657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190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03133" y="190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286000" y="2743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25146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00400" y="25146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971800" y="1371600"/>
              <a:ext cx="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200400" y="1371600"/>
              <a:ext cx="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0800" y="13716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00400" y="1371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590800" y="12192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657600" y="12192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0800" y="12192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2743200" y="838200"/>
              <a:ext cx="228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971800" y="838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76600" y="838200"/>
              <a:ext cx="2286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962950" y="838200"/>
              <a:ext cx="389850" cy="369332"/>
            </a:xfrm>
            <a:prstGeom prst="rect">
              <a:avLst/>
            </a:prstGeom>
            <a:noFill/>
          </p:spPr>
          <p:txBody>
            <a:bodyPr wrap="none" rtlCol="0">
              <a:spAutoFit/>
            </a:bodyPr>
            <a:lstStyle/>
            <a:p>
              <a:r>
                <a:rPr lang="en-US" dirty="0" smtClean="0"/>
                <a:t>W</a:t>
              </a:r>
              <a:endParaRPr lang="en-US" dirty="0"/>
            </a:p>
          </p:txBody>
        </p:sp>
        <p:sp>
          <p:nvSpPr>
            <p:cNvPr id="44" name="TextBox 43"/>
            <p:cNvSpPr txBox="1"/>
            <p:nvPr/>
          </p:nvSpPr>
          <p:spPr>
            <a:xfrm>
              <a:off x="2745685" y="2971800"/>
              <a:ext cx="530915" cy="369332"/>
            </a:xfrm>
            <a:prstGeom prst="rect">
              <a:avLst/>
            </a:prstGeom>
            <a:noFill/>
          </p:spPr>
          <p:txBody>
            <a:bodyPr wrap="none" rtlCol="0">
              <a:spAutoFit/>
            </a:bodyPr>
            <a:lstStyle/>
            <a:p>
              <a:r>
                <a:rPr lang="en-US" dirty="0" smtClean="0"/>
                <a:t>Gas</a:t>
              </a:r>
              <a:endParaRPr lang="en-US" dirty="0"/>
            </a:p>
          </p:txBody>
        </p:sp>
      </p:grpSp>
      <p:sp>
        <p:nvSpPr>
          <p:cNvPr id="45" name="TextBox 44"/>
          <p:cNvSpPr txBox="1"/>
          <p:nvPr/>
        </p:nvSpPr>
        <p:spPr>
          <a:xfrm>
            <a:off x="4038600" y="2021681"/>
            <a:ext cx="4267200" cy="3693319"/>
          </a:xfrm>
          <a:prstGeom prst="rect">
            <a:avLst/>
          </a:prstGeom>
          <a:noFill/>
        </p:spPr>
        <p:txBody>
          <a:bodyPr wrap="square" rtlCol="0">
            <a:spAutoFit/>
          </a:bodyPr>
          <a:lstStyle/>
          <a:p>
            <a:r>
              <a:rPr lang="en-US" dirty="0" smtClean="0"/>
              <a:t>At Equilibrium:</a:t>
            </a:r>
          </a:p>
          <a:p>
            <a:endParaRPr lang="en-US" dirty="0" smtClean="0"/>
          </a:p>
          <a:p>
            <a:r>
              <a:rPr lang="en-US" dirty="0" smtClean="0"/>
              <a:t>Case 1: Pressure exerted by gas on piston = pressure exerted by piston on gas (i.e. P is constant)</a:t>
            </a:r>
          </a:p>
          <a:p>
            <a:r>
              <a:rPr lang="en-US" dirty="0" smtClean="0"/>
              <a:t>	T1 </a:t>
            </a:r>
            <a:r>
              <a:rPr lang="en-US" dirty="0" smtClean="0">
                <a:sym typeface="Wingdings" pitchFamily="2" charset="2"/>
              </a:rPr>
              <a:t> T2</a:t>
            </a:r>
          </a:p>
          <a:p>
            <a:r>
              <a:rPr lang="en-US" dirty="0" smtClean="0">
                <a:sym typeface="Wingdings" pitchFamily="2" charset="2"/>
              </a:rPr>
              <a:t>	V1  V2</a:t>
            </a:r>
            <a:endParaRPr lang="en-US" dirty="0" smtClean="0"/>
          </a:p>
          <a:p>
            <a:endParaRPr lang="en-US" dirty="0" smtClean="0"/>
          </a:p>
          <a:p>
            <a:r>
              <a:rPr lang="en-US" dirty="0" smtClean="0"/>
              <a:t>Case 2: Temperature of the gas = Temperature of the surrounding (i.e. T is constant)</a:t>
            </a:r>
          </a:p>
          <a:p>
            <a:r>
              <a:rPr lang="en-US" dirty="0" smtClean="0"/>
              <a:t>	P1 </a:t>
            </a:r>
            <a:r>
              <a:rPr lang="en-US" dirty="0" smtClean="0">
                <a:sym typeface="Wingdings" pitchFamily="2" charset="2"/>
              </a:rPr>
              <a:t> P2</a:t>
            </a:r>
          </a:p>
          <a:p>
            <a:r>
              <a:rPr lang="en-US" dirty="0" smtClean="0">
                <a:sym typeface="Wingdings" pitchFamily="2" charset="2"/>
              </a:rPr>
              <a:t>	V1  V2</a:t>
            </a:r>
            <a:endParaRPr lang="en-US" dirty="0"/>
          </a:p>
        </p:txBody>
      </p:sp>
      <p:sp>
        <p:nvSpPr>
          <p:cNvPr id="32" name="TextBox 31"/>
          <p:cNvSpPr txBox="1"/>
          <p:nvPr/>
        </p:nvSpPr>
        <p:spPr>
          <a:xfrm>
            <a:off x="2209800" y="1219200"/>
            <a:ext cx="2525371" cy="461665"/>
          </a:xfrm>
          <a:prstGeom prst="rect">
            <a:avLst/>
          </a:prstGeom>
          <a:noFill/>
        </p:spPr>
        <p:txBody>
          <a:bodyPr wrap="none" rtlCol="0">
            <a:spAutoFit/>
          </a:bodyPr>
          <a:lstStyle/>
          <a:p>
            <a:r>
              <a:rPr lang="en-US" sz="2400" dirty="0" smtClean="0"/>
              <a:t>Simple Equilibrium</a:t>
            </a: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Basic Terms (Contd.)</a:t>
            </a:r>
            <a:endParaRPr lang="en-US" dirty="0"/>
          </a:p>
        </p:txBody>
      </p:sp>
      <p:sp>
        <p:nvSpPr>
          <p:cNvPr id="3" name="Content Placeholder 2"/>
          <p:cNvSpPr>
            <a:spLocks noGrp="1"/>
          </p:cNvSpPr>
          <p:nvPr>
            <p:ph idx="1"/>
          </p:nvPr>
        </p:nvSpPr>
        <p:spPr>
          <a:xfrm>
            <a:off x="457200" y="2027237"/>
            <a:ext cx="8229600" cy="4525963"/>
          </a:xfrm>
        </p:spPr>
        <p:txBody>
          <a:bodyPr>
            <a:normAutofit/>
          </a:bodyPr>
          <a:lstStyle/>
          <a:p>
            <a:r>
              <a:rPr lang="en-US" sz="1800" dirty="0" smtClean="0"/>
              <a:t>Kinetic Energy</a:t>
            </a:r>
          </a:p>
          <a:p>
            <a:r>
              <a:rPr lang="en-US" sz="1800" dirty="0" smtClean="0"/>
              <a:t>Potential Energy</a:t>
            </a:r>
          </a:p>
          <a:p>
            <a:r>
              <a:rPr lang="en-US" sz="1800" dirty="0" smtClean="0"/>
              <a:t>Dynamic energy (Kinetic + Potential)</a:t>
            </a:r>
          </a:p>
          <a:p>
            <a:r>
              <a:rPr lang="en-US" sz="1800" dirty="0" smtClean="0"/>
              <a:t>Mechanical Energy = Work done = Force x distance</a:t>
            </a:r>
          </a:p>
          <a:p>
            <a:r>
              <a:rPr lang="en-US" sz="1800" dirty="0" smtClean="0"/>
              <a:t>Heat energy</a:t>
            </a:r>
          </a:p>
          <a:p>
            <a:r>
              <a:rPr lang="en-US" sz="1800" dirty="0" smtClean="0"/>
              <a:t>Electrical energy</a:t>
            </a:r>
          </a:p>
          <a:p>
            <a:r>
              <a:rPr lang="en-US" sz="1800" dirty="0" smtClean="0"/>
              <a:t>Chemical energy</a:t>
            </a:r>
          </a:p>
          <a:p>
            <a:r>
              <a:rPr lang="en-US" sz="1800" dirty="0" smtClean="0"/>
              <a:t>Surface energy</a:t>
            </a:r>
          </a:p>
          <a:p>
            <a:r>
              <a:rPr lang="en-US" sz="1800" dirty="0" smtClean="0"/>
              <a:t>Nuclear energy</a:t>
            </a:r>
          </a:p>
          <a:p>
            <a:r>
              <a:rPr lang="en-US" sz="1800" dirty="0" smtClean="0"/>
              <a:t>Geothermal energy</a:t>
            </a:r>
          </a:p>
          <a:p>
            <a:r>
              <a:rPr lang="en-US" sz="1800" dirty="0" smtClean="0"/>
              <a:t>Wind energy</a:t>
            </a:r>
          </a:p>
          <a:p>
            <a:r>
              <a:rPr lang="en-US" sz="1800" dirty="0" smtClean="0"/>
              <a:t>Tidal energy</a:t>
            </a:r>
          </a:p>
          <a:p>
            <a:r>
              <a:rPr lang="en-US" sz="1800" dirty="0" smtClean="0"/>
              <a:t>Solar energy</a:t>
            </a:r>
          </a:p>
          <a:p>
            <a:endParaRPr lang="en-US" sz="1800" dirty="0" smtClean="0"/>
          </a:p>
          <a:p>
            <a:endParaRPr lang="en-US" sz="1800" dirty="0"/>
          </a:p>
        </p:txBody>
      </p:sp>
      <p:sp>
        <p:nvSpPr>
          <p:cNvPr id="4" name="Rectangle 3"/>
          <p:cNvSpPr/>
          <p:nvPr/>
        </p:nvSpPr>
        <p:spPr>
          <a:xfrm>
            <a:off x="533400" y="1600200"/>
            <a:ext cx="2238754" cy="461665"/>
          </a:xfrm>
          <a:prstGeom prst="rect">
            <a:avLst/>
          </a:prstGeom>
        </p:spPr>
        <p:txBody>
          <a:bodyPr wrap="none">
            <a:spAutoFit/>
          </a:bodyPr>
          <a:lstStyle/>
          <a:p>
            <a:r>
              <a:rPr lang="en-US" sz="2400" b="1" dirty="0" smtClean="0"/>
              <a:t>Forms of Energy</a:t>
            </a:r>
            <a:endParaRPr lang="en-US"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Basic Terms (Contd.)</a:t>
            </a:r>
            <a:endParaRPr lang="en-US" dirty="0"/>
          </a:p>
        </p:txBody>
      </p:sp>
      <p:sp>
        <p:nvSpPr>
          <p:cNvPr id="3" name="Content Placeholder 2"/>
          <p:cNvSpPr>
            <a:spLocks noGrp="1"/>
          </p:cNvSpPr>
          <p:nvPr>
            <p:ph idx="1"/>
          </p:nvPr>
        </p:nvSpPr>
        <p:spPr>
          <a:xfrm>
            <a:off x="457200" y="1066800"/>
            <a:ext cx="8229600" cy="5486399"/>
          </a:xfrm>
        </p:spPr>
        <p:txBody>
          <a:bodyPr>
            <a:normAutofit lnSpcReduction="10000"/>
          </a:bodyPr>
          <a:lstStyle/>
          <a:p>
            <a:pPr>
              <a:buNone/>
            </a:pPr>
            <a:r>
              <a:rPr lang="en-US" dirty="0" smtClean="0"/>
              <a:t>Internal Energy: Inbuilt energy responsible for the existence of the matter (</a:t>
            </a:r>
            <a:r>
              <a:rPr lang="en-US" i="1" dirty="0" smtClean="0"/>
              <a:t>E</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1800" dirty="0" smtClean="0"/>
          </a:p>
          <a:p>
            <a:pPr>
              <a:buNone/>
            </a:pPr>
            <a:endParaRPr lang="en-US" sz="1800" dirty="0" smtClean="0"/>
          </a:p>
          <a:p>
            <a:pPr>
              <a:buNone/>
            </a:pPr>
            <a:r>
              <a:rPr lang="en-US" sz="1800" dirty="0" smtClean="0"/>
              <a:t>For cyclic process:</a:t>
            </a:r>
          </a:p>
          <a:p>
            <a:pPr>
              <a:buNone/>
            </a:pPr>
            <a:r>
              <a:rPr lang="en-US" sz="1800" dirty="0" smtClean="0"/>
              <a:t>Change in Internal Energy = Change in heat energy (q) – Work Done (W)</a:t>
            </a:r>
          </a:p>
          <a:p>
            <a:pPr>
              <a:buNone/>
            </a:pPr>
            <a:r>
              <a:rPr lang="en-US" sz="1800" dirty="0" smtClean="0">
                <a:latin typeface="Symbol" pitchFamily="18" charset="2"/>
                <a:sym typeface="Wingdings" pitchFamily="2" charset="2"/>
              </a:rPr>
              <a:t>D</a:t>
            </a:r>
            <a:r>
              <a:rPr lang="en-US" sz="1800" dirty="0" smtClean="0">
                <a:sym typeface="Wingdings" pitchFamily="2" charset="2"/>
              </a:rPr>
              <a:t>E</a:t>
            </a:r>
            <a:r>
              <a:rPr lang="en-US" sz="1800" baseline="-25000" dirty="0" smtClean="0">
                <a:sym typeface="Wingdings" pitchFamily="2" charset="2"/>
              </a:rPr>
              <a:t>A1B</a:t>
            </a:r>
            <a:r>
              <a:rPr lang="en-US" sz="1800" dirty="0" smtClean="0">
                <a:sym typeface="Wingdings" pitchFamily="2" charset="2"/>
              </a:rPr>
              <a:t> + </a:t>
            </a:r>
            <a:r>
              <a:rPr lang="en-US" sz="1800" dirty="0" smtClean="0">
                <a:latin typeface="Symbol" pitchFamily="18" charset="2"/>
                <a:sym typeface="Wingdings" pitchFamily="2" charset="2"/>
              </a:rPr>
              <a:t>D</a:t>
            </a:r>
            <a:r>
              <a:rPr lang="en-US" sz="1800" dirty="0" smtClean="0">
                <a:sym typeface="Wingdings" pitchFamily="2" charset="2"/>
              </a:rPr>
              <a:t>E</a:t>
            </a:r>
            <a:r>
              <a:rPr lang="en-US" sz="1800" baseline="-25000" dirty="0" smtClean="0">
                <a:sym typeface="Wingdings" pitchFamily="2" charset="2"/>
              </a:rPr>
              <a:t>B2A </a:t>
            </a:r>
            <a:r>
              <a:rPr lang="en-US" sz="1800" dirty="0" smtClean="0">
                <a:sym typeface="Wingdings" pitchFamily="2" charset="2"/>
              </a:rPr>
              <a:t>= 0 = q – W</a:t>
            </a:r>
          </a:p>
          <a:p>
            <a:pPr>
              <a:buNone/>
            </a:pPr>
            <a:endParaRPr lang="en-US" sz="1800" dirty="0" smtClean="0">
              <a:sym typeface="Wingdings" pitchFamily="2" charset="2"/>
            </a:endParaRPr>
          </a:p>
          <a:p>
            <a:pPr>
              <a:buNone/>
            </a:pPr>
            <a:r>
              <a:rPr lang="en-US" sz="1800" dirty="0" smtClean="0">
                <a:sym typeface="Symbol"/>
              </a:rPr>
              <a:t> For cyclic process: </a:t>
            </a:r>
            <a:r>
              <a:rPr lang="en-US" sz="1800" dirty="0" smtClean="0">
                <a:sym typeface="Wingdings" pitchFamily="2" charset="2"/>
              </a:rPr>
              <a:t>q = W</a:t>
            </a:r>
            <a:endParaRPr lang="en-US" sz="1800" dirty="0"/>
          </a:p>
        </p:txBody>
      </p:sp>
      <p:grpSp>
        <p:nvGrpSpPr>
          <p:cNvPr id="36" name="Group 35"/>
          <p:cNvGrpSpPr/>
          <p:nvPr/>
        </p:nvGrpSpPr>
        <p:grpSpPr>
          <a:xfrm>
            <a:off x="5257800" y="1410811"/>
            <a:ext cx="4603563" cy="3378121"/>
            <a:chOff x="5257800" y="1410811"/>
            <a:chExt cx="4603563" cy="3378121"/>
          </a:xfrm>
        </p:grpSpPr>
        <p:sp>
          <p:nvSpPr>
            <p:cNvPr id="9" name="Arc 8"/>
            <p:cNvSpPr/>
            <p:nvPr/>
          </p:nvSpPr>
          <p:spPr>
            <a:xfrm rot="11649813">
              <a:off x="6737163" y="1410811"/>
              <a:ext cx="3124200" cy="2514600"/>
            </a:xfrm>
            <a:prstGeom prst="arc">
              <a:avLst>
                <a:gd name="adj1" fmla="val 15312162"/>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 name="Group 28"/>
            <p:cNvGrpSpPr/>
            <p:nvPr/>
          </p:nvGrpSpPr>
          <p:grpSpPr>
            <a:xfrm>
              <a:off x="5257800" y="1981200"/>
              <a:ext cx="3357700" cy="2807732"/>
              <a:chOff x="5257800" y="2373868"/>
              <a:chExt cx="3357700" cy="2807732"/>
            </a:xfrm>
          </p:grpSpPr>
          <p:cxnSp>
            <p:nvCxnSpPr>
              <p:cNvPr id="5" name="Straight Connector 4"/>
              <p:cNvCxnSpPr/>
              <p:nvPr/>
            </p:nvCxnSpPr>
            <p:spPr>
              <a:xfrm>
                <a:off x="6019800" y="2438400"/>
                <a:ext cx="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19800" y="48768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5257800" y="2667000"/>
                <a:ext cx="3124200" cy="2514600"/>
              </a:xfrm>
              <a:prstGeom prst="arc">
                <a:avLst>
                  <a:gd name="adj1" fmla="val 16048775"/>
                  <a:gd name="adj2" fmla="val 86705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553200" y="2373868"/>
                <a:ext cx="317716" cy="369332"/>
              </a:xfrm>
              <a:prstGeom prst="rect">
                <a:avLst/>
              </a:prstGeom>
              <a:noFill/>
            </p:spPr>
            <p:txBody>
              <a:bodyPr wrap="none" rtlCol="0">
                <a:spAutoFit/>
              </a:bodyPr>
              <a:lstStyle/>
              <a:p>
                <a:r>
                  <a:rPr lang="en-US" dirty="0" smtClean="0"/>
                  <a:t>A</a:t>
                </a:r>
                <a:endParaRPr lang="en-US" dirty="0"/>
              </a:p>
            </p:txBody>
          </p:sp>
          <p:sp>
            <p:nvSpPr>
              <p:cNvPr id="11" name="TextBox 10"/>
              <p:cNvSpPr txBox="1"/>
              <p:nvPr/>
            </p:nvSpPr>
            <p:spPr>
              <a:xfrm>
                <a:off x="8305800" y="4191000"/>
                <a:ext cx="309700" cy="369332"/>
              </a:xfrm>
              <a:prstGeom prst="rect">
                <a:avLst/>
              </a:prstGeom>
              <a:noFill/>
            </p:spPr>
            <p:txBody>
              <a:bodyPr wrap="none" rtlCol="0">
                <a:spAutoFit/>
              </a:bodyPr>
              <a:lstStyle/>
              <a:p>
                <a:r>
                  <a:rPr lang="en-US" dirty="0" smtClean="0"/>
                  <a:t>B</a:t>
                </a:r>
                <a:endParaRPr lang="en-US" dirty="0"/>
              </a:p>
            </p:txBody>
          </p:sp>
          <p:cxnSp>
            <p:nvCxnSpPr>
              <p:cNvPr id="13" name="Straight Connector 12"/>
              <p:cNvCxnSpPr/>
              <p:nvPr/>
            </p:nvCxnSpPr>
            <p:spPr>
              <a:xfrm>
                <a:off x="8001000" y="32004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153400" y="31242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922848" y="35052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916368" y="3514928"/>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715000" y="30480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934200" y="5105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715000" y="3200400"/>
                <a:ext cx="303288" cy="369332"/>
              </a:xfrm>
              <a:prstGeom prst="rect">
                <a:avLst/>
              </a:prstGeom>
              <a:noFill/>
            </p:spPr>
            <p:txBody>
              <a:bodyPr wrap="none" rtlCol="0">
                <a:spAutoFit/>
              </a:bodyPr>
              <a:lstStyle/>
              <a:p>
                <a:r>
                  <a:rPr lang="en-US" dirty="0" smtClean="0"/>
                  <a:t>P</a:t>
                </a:r>
                <a:endParaRPr lang="en-US" dirty="0"/>
              </a:p>
            </p:txBody>
          </p:sp>
          <p:sp>
            <p:nvSpPr>
              <p:cNvPr id="28" name="TextBox 27"/>
              <p:cNvSpPr txBox="1"/>
              <p:nvPr/>
            </p:nvSpPr>
            <p:spPr>
              <a:xfrm>
                <a:off x="7315200" y="4800600"/>
                <a:ext cx="296876" cy="369332"/>
              </a:xfrm>
              <a:prstGeom prst="rect">
                <a:avLst/>
              </a:prstGeom>
              <a:noFill/>
            </p:spPr>
            <p:txBody>
              <a:bodyPr wrap="none" rtlCol="0">
                <a:spAutoFit/>
              </a:bodyPr>
              <a:lstStyle/>
              <a:p>
                <a:r>
                  <a:rPr lang="en-US" dirty="0" smtClean="0"/>
                  <a:t>T</a:t>
                </a:r>
                <a:endParaRPr lang="en-US" dirty="0"/>
              </a:p>
            </p:txBody>
          </p:sp>
        </p:grpSp>
      </p:grpSp>
      <p:grpSp>
        <p:nvGrpSpPr>
          <p:cNvPr id="35" name="Group 34"/>
          <p:cNvGrpSpPr/>
          <p:nvPr/>
        </p:nvGrpSpPr>
        <p:grpSpPr>
          <a:xfrm>
            <a:off x="6629400" y="1905000"/>
            <a:ext cx="1978086" cy="1817132"/>
            <a:chOff x="6629400" y="1905000"/>
            <a:chExt cx="1978086" cy="1817132"/>
          </a:xfrm>
        </p:grpSpPr>
        <p:sp>
          <p:nvSpPr>
            <p:cNvPr id="30" name="TextBox 29"/>
            <p:cNvSpPr txBox="1"/>
            <p:nvPr/>
          </p:nvSpPr>
          <p:spPr>
            <a:xfrm>
              <a:off x="8305800" y="2743200"/>
              <a:ext cx="301686"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6629400" y="3352800"/>
              <a:ext cx="301686" cy="369332"/>
            </a:xfrm>
            <a:prstGeom prst="rect">
              <a:avLst/>
            </a:prstGeom>
            <a:noFill/>
          </p:spPr>
          <p:txBody>
            <a:bodyPr wrap="none" rtlCol="0">
              <a:spAutoFit/>
            </a:bodyPr>
            <a:lstStyle/>
            <a:p>
              <a:r>
                <a:rPr lang="en-US" dirty="0" smtClean="0"/>
                <a:t>2</a:t>
              </a:r>
              <a:endParaRPr lang="en-US" dirty="0"/>
            </a:p>
          </p:txBody>
        </p:sp>
        <p:sp>
          <p:nvSpPr>
            <p:cNvPr id="32" name="TextBox 31"/>
            <p:cNvSpPr txBox="1"/>
            <p:nvPr/>
          </p:nvSpPr>
          <p:spPr>
            <a:xfrm>
              <a:off x="6934200" y="1905000"/>
              <a:ext cx="1473224" cy="369332"/>
            </a:xfrm>
            <a:prstGeom prst="rect">
              <a:avLst/>
            </a:prstGeom>
            <a:noFill/>
          </p:spPr>
          <p:txBody>
            <a:bodyPr wrap="none" rtlCol="0">
              <a:spAutoFit/>
            </a:bodyPr>
            <a:lstStyle/>
            <a:p>
              <a:r>
                <a:rPr lang="en-US" dirty="0" smtClean="0"/>
                <a:t>Cyclic Process</a:t>
              </a:r>
              <a:endParaRPr lang="en-US" dirty="0"/>
            </a:p>
          </p:txBody>
        </p:sp>
      </p:grpSp>
      <p:sp>
        <p:nvSpPr>
          <p:cNvPr id="33" name="TextBox 32"/>
          <p:cNvSpPr txBox="1"/>
          <p:nvPr/>
        </p:nvSpPr>
        <p:spPr>
          <a:xfrm>
            <a:off x="457200" y="2362200"/>
            <a:ext cx="5181600" cy="2308324"/>
          </a:xfrm>
          <a:prstGeom prst="rect">
            <a:avLst/>
          </a:prstGeom>
          <a:noFill/>
        </p:spPr>
        <p:txBody>
          <a:bodyPr wrap="square" rtlCol="0">
            <a:spAutoFit/>
          </a:bodyPr>
          <a:lstStyle/>
          <a:p>
            <a:r>
              <a:rPr lang="en-US" dirty="0" smtClean="0"/>
              <a:t>Internal Energy = Kinetic Energy + Potential Energy + Energy of atoms/molecules + energy of interaction amongst atoms/molecules</a:t>
            </a:r>
          </a:p>
          <a:p>
            <a:endParaRPr lang="en-US" dirty="0" smtClean="0"/>
          </a:p>
          <a:p>
            <a:r>
              <a:rPr lang="en-US" dirty="0" smtClean="0"/>
              <a:t>Total change in internal energy for a cyclic process</a:t>
            </a:r>
          </a:p>
          <a:p>
            <a:r>
              <a:rPr lang="en-US" dirty="0" smtClean="0"/>
              <a:t>(A1B </a:t>
            </a:r>
            <a:r>
              <a:rPr lang="en-US" dirty="0" smtClean="0">
                <a:sym typeface="Wingdings" pitchFamily="2" charset="2"/>
              </a:rPr>
              <a:t> B2A) = 0</a:t>
            </a:r>
          </a:p>
          <a:p>
            <a:endParaRPr lang="en-US" dirty="0" smtClean="0">
              <a:sym typeface="Wingdings" pitchFamily="2" charset="2"/>
            </a:endParaRPr>
          </a:p>
          <a:p>
            <a:r>
              <a:rPr lang="en-US" dirty="0" smtClean="0">
                <a:latin typeface="Symbol" pitchFamily="18" charset="2"/>
                <a:sym typeface="Wingdings" pitchFamily="2" charset="2"/>
              </a:rPr>
              <a:t>D</a:t>
            </a:r>
            <a:r>
              <a:rPr lang="en-US" dirty="0" smtClean="0">
                <a:sym typeface="Wingdings" pitchFamily="2" charset="2"/>
              </a:rPr>
              <a:t>E</a:t>
            </a:r>
            <a:r>
              <a:rPr lang="en-US" baseline="-25000" dirty="0" smtClean="0">
                <a:sym typeface="Wingdings" pitchFamily="2" charset="2"/>
              </a:rPr>
              <a:t>A1B</a:t>
            </a:r>
            <a:r>
              <a:rPr lang="en-US" dirty="0" smtClean="0">
                <a:sym typeface="Wingdings" pitchFamily="2" charset="2"/>
              </a:rPr>
              <a:t> + </a:t>
            </a:r>
            <a:r>
              <a:rPr lang="en-US" dirty="0" smtClean="0">
                <a:latin typeface="Symbol" pitchFamily="18" charset="2"/>
                <a:sym typeface="Wingdings" pitchFamily="2" charset="2"/>
              </a:rPr>
              <a:t>DE</a:t>
            </a:r>
            <a:r>
              <a:rPr lang="en-US" baseline="-25000" dirty="0" smtClean="0">
                <a:sym typeface="Wingdings" pitchFamily="2" charset="2"/>
              </a:rPr>
              <a:t>B1A</a:t>
            </a:r>
            <a:r>
              <a:rPr lang="en-US" dirty="0" smtClean="0">
                <a:sym typeface="Wingdings" pitchFamily="2" charset="2"/>
              </a:rPr>
              <a:t> = </a:t>
            </a:r>
            <a:r>
              <a:rPr lang="en-US" dirty="0" smtClean="0">
                <a:latin typeface="Symbol" pitchFamily="18" charset="2"/>
                <a:sym typeface="Wingdings" pitchFamily="2" charset="2"/>
              </a:rPr>
              <a:t>D</a:t>
            </a:r>
            <a:r>
              <a:rPr lang="en-US" dirty="0" smtClean="0">
                <a:sym typeface="Wingdings" pitchFamily="2" charset="2"/>
              </a:rPr>
              <a:t>E</a:t>
            </a:r>
            <a:r>
              <a:rPr lang="en-US" baseline="-25000" dirty="0" smtClean="0">
                <a:sym typeface="Wingdings" pitchFamily="2" charset="2"/>
              </a:rPr>
              <a:t>A1B</a:t>
            </a:r>
            <a:r>
              <a:rPr lang="en-US" dirty="0" smtClean="0">
                <a:sym typeface="Wingdings" pitchFamily="2" charset="2"/>
              </a:rPr>
              <a:t> + </a:t>
            </a:r>
            <a:r>
              <a:rPr lang="en-US" dirty="0" smtClean="0">
                <a:latin typeface="Symbol" pitchFamily="18" charset="2"/>
                <a:sym typeface="Wingdings" pitchFamily="2" charset="2"/>
              </a:rPr>
              <a:t>D</a:t>
            </a:r>
            <a:r>
              <a:rPr lang="en-US" dirty="0" smtClean="0">
                <a:sym typeface="Wingdings" pitchFamily="2" charset="2"/>
              </a:rPr>
              <a:t>E</a:t>
            </a:r>
            <a:r>
              <a:rPr lang="en-US" baseline="-25000" dirty="0" smtClean="0">
                <a:sym typeface="Wingdings" pitchFamily="2" charset="2"/>
              </a:rPr>
              <a:t>B2A</a:t>
            </a:r>
            <a:r>
              <a:rPr lang="en-US" dirty="0" smtClean="0">
                <a:sym typeface="Wingdings" pitchFamily="2" charset="2"/>
              </a:rPr>
              <a:t> = 0</a:t>
            </a:r>
            <a:endParaRPr lang="en-US" dirty="0"/>
          </a:p>
        </p:txBody>
      </p:sp>
      <p:sp>
        <p:nvSpPr>
          <p:cNvPr id="25" name="Rectangle 24"/>
          <p:cNvSpPr/>
          <p:nvPr/>
        </p:nvSpPr>
        <p:spPr>
          <a:xfrm>
            <a:off x="4572000" y="6211669"/>
            <a:ext cx="4572000" cy="646331"/>
          </a:xfrm>
          <a:prstGeom prst="rect">
            <a:avLst/>
          </a:prstGeom>
        </p:spPr>
        <p:txBody>
          <a:bodyPr>
            <a:spAutoFit/>
          </a:bodyPr>
          <a:lstStyle/>
          <a:p>
            <a:r>
              <a:rPr lang="en-US" b="1" dirty="0" smtClean="0"/>
              <a:t>Energy Entering – Energy Leaving = Change of Energy stored in the system</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Characteristics of Internal Energy</a:t>
            </a:r>
            <a:endParaRPr lang="en-US" dirty="0"/>
          </a:p>
        </p:txBody>
      </p:sp>
      <p:sp>
        <p:nvSpPr>
          <p:cNvPr id="3" name="Content Placeholder 2"/>
          <p:cNvSpPr>
            <a:spLocks noGrp="1"/>
          </p:cNvSpPr>
          <p:nvPr>
            <p:ph idx="1"/>
          </p:nvPr>
        </p:nvSpPr>
        <p:spPr>
          <a:xfrm>
            <a:off x="304800" y="1066800"/>
            <a:ext cx="8229600" cy="4525963"/>
          </a:xfrm>
        </p:spPr>
        <p:txBody>
          <a:bodyPr>
            <a:normAutofit/>
          </a:bodyPr>
          <a:lstStyle/>
          <a:p>
            <a:r>
              <a:rPr lang="en-US" sz="1800" dirty="0" smtClean="0"/>
              <a:t>Depends on P,T, V, n</a:t>
            </a:r>
          </a:p>
          <a:p>
            <a:r>
              <a:rPr lang="en-US" sz="1800" dirty="0" smtClean="0"/>
              <a:t>It is a state property (i.e. depends on the initial and final state independent of path by which the system moved)</a:t>
            </a:r>
          </a:p>
          <a:p>
            <a:r>
              <a:rPr lang="en-US" sz="1800" dirty="0" smtClean="0"/>
              <a:t>Internal Energy is the sum of energy associated with translation motion, vibration motion and electronic configuration</a:t>
            </a:r>
          </a:p>
          <a:p>
            <a:r>
              <a:rPr lang="en-US" sz="1800" dirty="0" smtClean="0"/>
              <a:t>For cyclic process – Change in internal energy = 0</a:t>
            </a:r>
          </a:p>
          <a:p>
            <a:r>
              <a:rPr lang="en-US" sz="1800" dirty="0" smtClean="0"/>
              <a:t>Internal energy is a perfect differential; i.e. </a:t>
            </a:r>
            <a:r>
              <a:rPr lang="en-US" sz="1800" dirty="0" err="1" smtClean="0"/>
              <a:t>E</a:t>
            </a:r>
            <a:r>
              <a:rPr lang="en-US" sz="1800" baseline="-25000" dirty="0" err="1" smtClean="0"/>
              <a:t>i</a:t>
            </a:r>
            <a:r>
              <a:rPr lang="en-US" sz="1800" dirty="0" smtClean="0"/>
              <a:t> = f(</a:t>
            </a:r>
            <a:r>
              <a:rPr lang="en-US" sz="1800" dirty="0" err="1" smtClean="0"/>
              <a:t>P</a:t>
            </a:r>
            <a:r>
              <a:rPr lang="en-US" sz="1800" baseline="-25000" dirty="0" err="1" smtClean="0"/>
              <a:t>i</a:t>
            </a:r>
            <a:r>
              <a:rPr lang="en-US" sz="1800" dirty="0" err="1" smtClean="0"/>
              <a:t>,V</a:t>
            </a:r>
            <a:r>
              <a:rPr lang="en-US" sz="1800" baseline="-25000" dirty="0" err="1" smtClean="0"/>
              <a:t>i</a:t>
            </a:r>
            <a:r>
              <a:rPr lang="en-US" sz="1800" dirty="0" err="1" smtClean="0"/>
              <a:t>,T</a:t>
            </a:r>
            <a:r>
              <a:rPr lang="en-US" sz="1800" baseline="-25000" dirty="0" err="1" smtClean="0"/>
              <a:t>i</a:t>
            </a:r>
            <a:r>
              <a:rPr lang="en-US" sz="1800" dirty="0" smtClean="0"/>
              <a:t>)</a:t>
            </a:r>
          </a:p>
          <a:p>
            <a:endParaRPr lang="en-US" sz="1800" dirty="0" smtClean="0"/>
          </a:p>
          <a:p>
            <a:pPr lvl="1"/>
            <a:r>
              <a:rPr lang="en-US" sz="1400" dirty="0" smtClean="0"/>
              <a:t>At constant temperature</a:t>
            </a:r>
          </a:p>
          <a:p>
            <a:pPr lvl="1"/>
            <a:endParaRPr lang="en-US" sz="1400" dirty="0" smtClean="0"/>
          </a:p>
          <a:p>
            <a:pPr lvl="1"/>
            <a:endParaRPr lang="en-US" sz="1400" dirty="0" smtClean="0"/>
          </a:p>
          <a:p>
            <a:pPr lvl="1"/>
            <a:r>
              <a:rPr lang="en-US" sz="1400" dirty="0" smtClean="0"/>
              <a:t>At constant pressure</a:t>
            </a:r>
          </a:p>
          <a:p>
            <a:pPr lvl="1"/>
            <a:endParaRPr lang="en-US" sz="1400" dirty="0" smtClean="0"/>
          </a:p>
          <a:p>
            <a:pPr lvl="1"/>
            <a:endParaRPr lang="en-US" sz="1400" dirty="0" smtClean="0"/>
          </a:p>
          <a:p>
            <a:pPr lvl="1"/>
            <a:r>
              <a:rPr lang="en-US" sz="1400" dirty="0" smtClean="0"/>
              <a:t>At constant volume</a:t>
            </a:r>
          </a:p>
          <a:p>
            <a:pPr lvl="1">
              <a:buNone/>
            </a:pPr>
            <a:endParaRPr lang="en-US" sz="1400" dirty="0"/>
          </a:p>
        </p:txBody>
      </p:sp>
      <p:graphicFrame>
        <p:nvGraphicFramePr>
          <p:cNvPr id="4"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33"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8" name="Object 4"/>
          <p:cNvGraphicFramePr>
            <a:graphicFrameLocks noChangeAspect="1"/>
          </p:cNvGraphicFramePr>
          <p:nvPr/>
        </p:nvGraphicFramePr>
        <p:xfrm>
          <a:off x="3143250" y="3581400"/>
          <a:ext cx="2476500" cy="447675"/>
        </p:xfrm>
        <a:graphic>
          <a:graphicData uri="http://schemas.openxmlformats.org/presentationml/2006/ole">
            <mc:AlternateContent xmlns:mc="http://schemas.openxmlformats.org/markup-compatibility/2006">
              <mc:Choice xmlns:v="urn:schemas-microsoft-com:vml" Requires="v">
                <p:oleObj spid="_x0000_s1034" name="Equation" r:id="rId5" imgW="2476440" imgH="444240" progId="Equation.3">
                  <p:embed/>
                </p:oleObj>
              </mc:Choice>
              <mc:Fallback>
                <p:oleObj name="Equation" r:id="rId5" imgW="2476440" imgH="4442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3250" y="3581400"/>
                        <a:ext cx="2476500"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0" name="Object 6"/>
          <p:cNvGraphicFramePr>
            <a:graphicFrameLocks noChangeAspect="1"/>
          </p:cNvGraphicFramePr>
          <p:nvPr/>
        </p:nvGraphicFramePr>
        <p:xfrm>
          <a:off x="2914650" y="4343400"/>
          <a:ext cx="2476500" cy="447675"/>
        </p:xfrm>
        <a:graphic>
          <a:graphicData uri="http://schemas.openxmlformats.org/presentationml/2006/ole">
            <mc:AlternateContent xmlns:mc="http://schemas.openxmlformats.org/markup-compatibility/2006">
              <mc:Choice xmlns:v="urn:schemas-microsoft-com:vml" Requires="v">
                <p:oleObj spid="_x0000_s1035" name="Equation" r:id="rId7" imgW="2476440" imgH="444240" progId="Equation.3">
                  <p:embed/>
                </p:oleObj>
              </mc:Choice>
              <mc:Fallback>
                <p:oleObj name="Equation" r:id="rId7" imgW="2476440" imgH="4442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4650" y="4343400"/>
                        <a:ext cx="2476500"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2" name="Object 8"/>
          <p:cNvGraphicFramePr>
            <a:graphicFrameLocks noChangeAspect="1"/>
          </p:cNvGraphicFramePr>
          <p:nvPr/>
        </p:nvGraphicFramePr>
        <p:xfrm>
          <a:off x="2908300" y="5105400"/>
          <a:ext cx="2451100" cy="447675"/>
        </p:xfrm>
        <a:graphic>
          <a:graphicData uri="http://schemas.openxmlformats.org/presentationml/2006/ole">
            <mc:AlternateContent xmlns:mc="http://schemas.openxmlformats.org/markup-compatibility/2006">
              <mc:Choice xmlns:v="urn:schemas-microsoft-com:vml" Requires="v">
                <p:oleObj spid="_x0000_s1036" name="Equation" r:id="rId9" imgW="2450880" imgH="444240" progId="Equation.3">
                  <p:embed/>
                </p:oleObj>
              </mc:Choice>
              <mc:Fallback>
                <p:oleObj name="Equation" r:id="rId9" imgW="2450880" imgH="44424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08300" y="5105400"/>
                        <a:ext cx="2451100"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Zeroth</a:t>
            </a:r>
            <a:r>
              <a:rPr lang="en-US" dirty="0" smtClean="0"/>
              <a:t> Law of Thermodynamics</a:t>
            </a:r>
            <a:endParaRPr lang="en-US" dirty="0"/>
          </a:p>
        </p:txBody>
      </p:sp>
      <p:sp>
        <p:nvSpPr>
          <p:cNvPr id="6" name="Rectangle 8"/>
          <p:cNvSpPr txBox="1">
            <a:spLocks noChangeArrowheads="1"/>
          </p:cNvSpPr>
          <p:nvPr/>
        </p:nvSpPr>
        <p:spPr>
          <a:xfrm>
            <a:off x="457200" y="1143000"/>
            <a:ext cx="4038600" cy="35052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forgotten Law of Science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Two systems are said to be in </a:t>
            </a:r>
            <a:r>
              <a:rPr kumimoji="0" lang="en-US" sz="2000" b="1" i="1" u="none" strike="noStrike" kern="1200" cap="none" spc="0" normalizeH="0" baseline="0" noProof="0" dirty="0" smtClean="0">
                <a:ln>
                  <a:noFill/>
                </a:ln>
                <a:solidFill>
                  <a:schemeClr val="tx1"/>
                </a:solidFill>
                <a:effectLst/>
                <a:uLnTx/>
                <a:uFillTx/>
                <a:latin typeface="+mn-lt"/>
                <a:ea typeface="+mn-ea"/>
                <a:cs typeface="+mn-cs"/>
              </a:rPr>
              <a:t>thermal equilibrium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there is no heat flow between them when they are brought into contact.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Temperature is the indicator of thermal equilibrium in the sense that there is no net flow of heat between two systems in thermal contact that have the same temperature.</a:t>
            </a:r>
          </a:p>
        </p:txBody>
      </p:sp>
      <p:pic>
        <p:nvPicPr>
          <p:cNvPr id="9" name="Picture 2"/>
          <p:cNvPicPr>
            <a:picLocks noChangeAspect="1" noChangeArrowheads="1"/>
          </p:cNvPicPr>
          <p:nvPr/>
        </p:nvPicPr>
        <p:blipFill>
          <a:blip r:embed="rId2" cstate="print"/>
          <a:srcRect/>
          <a:stretch>
            <a:fillRect/>
          </a:stretch>
        </p:blipFill>
        <p:spPr bwMode="auto">
          <a:xfrm>
            <a:off x="4953000" y="1066800"/>
            <a:ext cx="3932237" cy="2395538"/>
          </a:xfrm>
          <a:prstGeom prst="rect">
            <a:avLst/>
          </a:prstGeom>
          <a:noFill/>
          <a:ln w="9525">
            <a:noFill/>
            <a:miter lim="800000"/>
            <a:headEnd/>
            <a:tailEnd/>
          </a:ln>
        </p:spPr>
      </p:pic>
      <p:pic>
        <p:nvPicPr>
          <p:cNvPr id="10" name="Picture 3"/>
          <p:cNvPicPr>
            <a:picLocks noChangeAspect="1" noChangeArrowheads="1"/>
          </p:cNvPicPr>
          <p:nvPr/>
        </p:nvPicPr>
        <p:blipFill>
          <a:blip r:embed="rId3" cstate="print"/>
          <a:srcRect/>
          <a:stretch>
            <a:fillRect/>
          </a:stretch>
        </p:blipFill>
        <p:spPr bwMode="auto">
          <a:xfrm>
            <a:off x="5486400" y="3581400"/>
            <a:ext cx="3357563" cy="795338"/>
          </a:xfrm>
          <a:prstGeom prst="rect">
            <a:avLst/>
          </a:prstGeom>
          <a:noFill/>
          <a:ln w="9525">
            <a:noFill/>
            <a:miter lim="800000"/>
            <a:headEnd/>
            <a:tailEnd/>
          </a:ln>
        </p:spPr>
      </p:pic>
      <p:sp>
        <p:nvSpPr>
          <p:cNvPr id="8" name="TextBox 7"/>
          <p:cNvSpPr txBox="1"/>
          <p:nvPr/>
        </p:nvSpPr>
        <p:spPr>
          <a:xfrm>
            <a:off x="457200" y="4572000"/>
            <a:ext cx="7924800" cy="2031325"/>
          </a:xfrm>
          <a:prstGeom prst="rect">
            <a:avLst/>
          </a:prstGeom>
          <a:noFill/>
        </p:spPr>
        <p:txBody>
          <a:bodyPr wrap="square" rtlCol="0">
            <a:spAutoFit/>
          </a:bodyPr>
          <a:lstStyle/>
          <a:p>
            <a:r>
              <a:rPr lang="en-US" altLang="zh-TW" dirty="0" smtClean="0"/>
              <a:t>If body A and B are each in thermal equilibrium with a third body C, they are also in thermal equilibrium with each other. </a:t>
            </a:r>
          </a:p>
          <a:p>
            <a:pPr algn="ctr"/>
            <a:r>
              <a:rPr lang="en-US" altLang="zh-TW" dirty="0" smtClean="0"/>
              <a:t>T</a:t>
            </a:r>
            <a:r>
              <a:rPr lang="en-US" altLang="zh-TW" baseline="-25000" dirty="0" smtClean="0"/>
              <a:t>A </a:t>
            </a:r>
            <a:r>
              <a:rPr lang="en-US" altLang="zh-TW" dirty="0" smtClean="0"/>
              <a:t>= T</a:t>
            </a:r>
            <a:r>
              <a:rPr lang="en-US" altLang="zh-TW" baseline="-25000" dirty="0" smtClean="0"/>
              <a:t>C</a:t>
            </a:r>
            <a:r>
              <a:rPr lang="en-US" altLang="zh-TW" dirty="0" smtClean="0"/>
              <a:t> and T</a:t>
            </a:r>
            <a:r>
              <a:rPr lang="en-US" altLang="zh-TW" baseline="-25000" dirty="0" smtClean="0"/>
              <a:t>B</a:t>
            </a:r>
            <a:r>
              <a:rPr lang="en-US" altLang="zh-TW" dirty="0" smtClean="0"/>
              <a:t> = T</a:t>
            </a:r>
            <a:r>
              <a:rPr lang="en-US" altLang="zh-TW" baseline="-25000" dirty="0" smtClean="0"/>
              <a:t>C</a:t>
            </a:r>
            <a:r>
              <a:rPr lang="en-US" altLang="zh-TW" dirty="0" smtClean="0"/>
              <a:t>  =&gt; T</a:t>
            </a:r>
            <a:r>
              <a:rPr lang="en-US" altLang="zh-TW" baseline="-25000" dirty="0" smtClean="0"/>
              <a:t>A</a:t>
            </a:r>
            <a:r>
              <a:rPr lang="en-US" altLang="zh-TW" dirty="0" smtClean="0"/>
              <a:t> = T</a:t>
            </a:r>
            <a:r>
              <a:rPr lang="en-US" altLang="zh-TW" baseline="-25000" dirty="0" smtClean="0"/>
              <a:t>B</a:t>
            </a:r>
          </a:p>
          <a:p>
            <a:r>
              <a:rPr lang="en-US" altLang="zh-TW" dirty="0" smtClean="0"/>
              <a:t>The aim of classical thermodynamics is to establish the relationships which exist between equilibrium state of a given system and the influences which are brought to bear on the system.</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Syllabus – Contd.</a:t>
            </a:r>
            <a:endParaRPr lang="en-US" dirty="0"/>
          </a:p>
        </p:txBody>
      </p:sp>
      <p:sp>
        <p:nvSpPr>
          <p:cNvPr id="3" name="Content Placeholder 2"/>
          <p:cNvSpPr>
            <a:spLocks noGrp="1"/>
          </p:cNvSpPr>
          <p:nvPr>
            <p:ph idx="1"/>
          </p:nvPr>
        </p:nvSpPr>
        <p:spPr>
          <a:xfrm>
            <a:off x="381000" y="1219200"/>
            <a:ext cx="8229600" cy="5334000"/>
          </a:xfrm>
        </p:spPr>
        <p:txBody>
          <a:bodyPr>
            <a:normAutofit fontScale="92500"/>
          </a:bodyPr>
          <a:lstStyle/>
          <a:p>
            <a:r>
              <a:rPr lang="en-US" sz="1800" b="1" dirty="0" smtClean="0"/>
              <a:t>Unit III</a:t>
            </a:r>
          </a:p>
          <a:p>
            <a:pPr>
              <a:buNone/>
            </a:pPr>
            <a:r>
              <a:rPr lang="en-US" sz="1800" dirty="0" smtClean="0"/>
              <a:t>	Ellingham </a:t>
            </a:r>
            <a:r>
              <a:rPr lang="en-US" sz="1800" dirty="0"/>
              <a:t>diagram in detail for metal oxides, Activity, Gas phase Reactions (H2O- H2 </a:t>
            </a:r>
            <a:r>
              <a:rPr lang="en-US" sz="1800" dirty="0" smtClean="0"/>
              <a:t>and CO2 </a:t>
            </a:r>
            <a:r>
              <a:rPr lang="en-US" sz="1800" dirty="0"/>
              <a:t>–CO mixtures), Reactions involving solid and gases, Activities in concentrated </a:t>
            </a:r>
            <a:r>
              <a:rPr lang="en-US" sz="1800" dirty="0" smtClean="0"/>
              <a:t>solution, Activity </a:t>
            </a:r>
            <a:r>
              <a:rPr lang="en-US" sz="1800" dirty="0"/>
              <a:t>in industrial liquid metallic </a:t>
            </a:r>
            <a:r>
              <a:rPr lang="en-US" sz="1800" dirty="0" smtClean="0"/>
              <a:t>solution, Thermodynamics </a:t>
            </a:r>
            <a:r>
              <a:rPr lang="en-US" sz="1800" dirty="0"/>
              <a:t>of solutions, </a:t>
            </a:r>
            <a:r>
              <a:rPr lang="en-US" sz="1800" dirty="0" smtClean="0"/>
              <a:t>Gibb’s-</a:t>
            </a:r>
            <a:r>
              <a:rPr lang="en-US" sz="1800" dirty="0" err="1" smtClean="0"/>
              <a:t>Duhem</a:t>
            </a:r>
            <a:r>
              <a:rPr lang="en-US" sz="1800" dirty="0" smtClean="0"/>
              <a:t> equation</a:t>
            </a:r>
            <a:r>
              <a:rPr lang="en-US" sz="1800" dirty="0"/>
              <a:t>, Partial molar properties of mixing, Ideal solution, </a:t>
            </a:r>
            <a:r>
              <a:rPr lang="en-US" sz="1800" dirty="0" err="1"/>
              <a:t>Raoult’s</a:t>
            </a:r>
            <a:r>
              <a:rPr lang="en-US" sz="1800" dirty="0"/>
              <a:t> law, Henry’s law, </a:t>
            </a:r>
            <a:r>
              <a:rPr lang="en-US" sz="1800" dirty="0" err="1" smtClean="0"/>
              <a:t>Nonideal</a:t>
            </a:r>
            <a:r>
              <a:rPr lang="en-US" sz="1800" dirty="0" smtClean="0"/>
              <a:t> solution</a:t>
            </a:r>
          </a:p>
          <a:p>
            <a:pPr>
              <a:buNone/>
            </a:pPr>
            <a:endParaRPr lang="en-US" sz="1800" dirty="0" smtClean="0"/>
          </a:p>
          <a:p>
            <a:r>
              <a:rPr lang="en-US" sz="1800" b="1" dirty="0" smtClean="0"/>
              <a:t>Unit IV</a:t>
            </a:r>
          </a:p>
          <a:p>
            <a:pPr>
              <a:buNone/>
            </a:pPr>
            <a:r>
              <a:rPr lang="en-US" sz="1800" dirty="0" smtClean="0"/>
              <a:t>	Excess </a:t>
            </a:r>
            <a:r>
              <a:rPr lang="en-US" sz="1800" dirty="0"/>
              <a:t>functions, Concept of 1 wt% standard state and Interaction coefficient, </a:t>
            </a:r>
            <a:r>
              <a:rPr lang="en-US" sz="1800" dirty="0" smtClean="0"/>
              <a:t>Regular solutions</a:t>
            </a:r>
            <a:r>
              <a:rPr lang="en-US" sz="1800" dirty="0"/>
              <a:t>, </a:t>
            </a:r>
            <a:r>
              <a:rPr lang="en-US" sz="1800" dirty="0" err="1"/>
              <a:t>Sievert’s</a:t>
            </a:r>
            <a:r>
              <a:rPr lang="en-US" sz="1800" dirty="0"/>
              <a:t> law-residual gases in steel Phase relations and phase </a:t>
            </a:r>
            <a:r>
              <a:rPr lang="en-US" sz="1800" dirty="0" smtClean="0"/>
              <a:t>rule-its applications</a:t>
            </a:r>
            <a:r>
              <a:rPr lang="en-US" sz="1800" dirty="0"/>
              <a:t>, Free energy-composition and temperature-composition diagrams for </a:t>
            </a:r>
            <a:r>
              <a:rPr lang="en-US" sz="1800" dirty="0" smtClean="0"/>
              <a:t>binary alloy </a:t>
            </a:r>
            <a:r>
              <a:rPr lang="en-US" sz="1800" dirty="0"/>
              <a:t>systems and their correlation, determination of </a:t>
            </a:r>
            <a:r>
              <a:rPr lang="en-US" sz="1800" dirty="0" err="1"/>
              <a:t>liquidus</a:t>
            </a:r>
            <a:r>
              <a:rPr lang="en-US" sz="1800" dirty="0"/>
              <a:t>, solidus and </a:t>
            </a:r>
            <a:r>
              <a:rPr lang="en-US" sz="1800" dirty="0" err="1"/>
              <a:t>solvus</a:t>
            </a:r>
            <a:r>
              <a:rPr lang="en-US" sz="1800" dirty="0"/>
              <a:t> lines, </a:t>
            </a:r>
            <a:r>
              <a:rPr lang="en-US" sz="1800" dirty="0" smtClean="0"/>
              <a:t>Effect of </a:t>
            </a:r>
            <a:r>
              <a:rPr lang="en-US" sz="1800" dirty="0"/>
              <a:t>pressure on phase transformation and phase </a:t>
            </a:r>
            <a:r>
              <a:rPr lang="en-US" sz="1800" dirty="0" smtClean="0"/>
              <a:t>equilibrium</a:t>
            </a:r>
          </a:p>
          <a:p>
            <a:pPr>
              <a:buNone/>
            </a:pPr>
            <a:r>
              <a:rPr lang="en-US" sz="1800" dirty="0" smtClean="0"/>
              <a:t>Books: </a:t>
            </a:r>
          </a:p>
          <a:p>
            <a:pPr>
              <a:buNone/>
            </a:pPr>
            <a:r>
              <a:rPr lang="en-US" sz="1800" dirty="0"/>
              <a:t>1. Introduction to Metallurgical Thermodynamics, R. H. </a:t>
            </a:r>
            <a:r>
              <a:rPr lang="en-US" sz="1800" dirty="0" err="1"/>
              <a:t>Tupkary</a:t>
            </a:r>
            <a:r>
              <a:rPr lang="en-US" sz="1800" dirty="0"/>
              <a:t>, T. U. Publishers, (1995).</a:t>
            </a:r>
          </a:p>
          <a:p>
            <a:pPr>
              <a:buNone/>
            </a:pPr>
            <a:r>
              <a:rPr lang="en-US" sz="1800" dirty="0"/>
              <a:t>2. Introduction to Materials and Metallurgical Thermodynamics, A. </a:t>
            </a:r>
            <a:r>
              <a:rPr lang="en-US" sz="1800" dirty="0" err="1"/>
              <a:t>Ghosh</a:t>
            </a:r>
            <a:r>
              <a:rPr lang="en-US" sz="1800" dirty="0"/>
              <a:t>, PHI, (2009</a:t>
            </a:r>
            <a:r>
              <a:rPr lang="en-US" sz="1800" dirty="0" smtClean="0"/>
              <a:t>).</a:t>
            </a:r>
          </a:p>
          <a:p>
            <a:pPr>
              <a:buNone/>
            </a:pPr>
            <a:r>
              <a:rPr lang="en-US" sz="1800" dirty="0" smtClean="0"/>
              <a:t>3. Metallurgical Thermodynamics and Kinetics and </a:t>
            </a:r>
            <a:r>
              <a:rPr lang="en-US" sz="1800" dirty="0" err="1" smtClean="0"/>
              <a:t>Numericals</a:t>
            </a:r>
            <a:r>
              <a:rPr lang="en-US" sz="1800" dirty="0"/>
              <a:t> </a:t>
            </a:r>
            <a:r>
              <a:rPr lang="en-US" sz="1800" dirty="0" smtClean="0"/>
              <a:t>by S.K. </a:t>
            </a:r>
            <a:r>
              <a:rPr lang="en-US" sz="1800" dirty="0" err="1" smtClean="0"/>
              <a:t>Dutta</a:t>
            </a:r>
            <a:r>
              <a:rPr lang="en-US" sz="1800" dirty="0" smtClean="0"/>
              <a:t> and A.B. </a:t>
            </a:r>
            <a:r>
              <a:rPr lang="en-US" sz="1800" dirty="0" err="1" smtClean="0"/>
              <a:t>Lele</a:t>
            </a:r>
            <a:r>
              <a:rPr lang="en-US" sz="1800" dirty="0" smtClean="0"/>
              <a:t>, S. </a:t>
            </a:r>
            <a:r>
              <a:rPr lang="en-US" sz="1800" dirty="0" err="1" smtClean="0"/>
              <a:t>Chand</a:t>
            </a:r>
            <a:r>
              <a:rPr lang="en-US" sz="1800" dirty="0"/>
              <a:t> </a:t>
            </a:r>
            <a:r>
              <a:rPr lang="en-US" sz="1800" dirty="0" smtClean="0"/>
              <a:t>(Available in Dept. library)</a:t>
            </a:r>
            <a:endParaRPr 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Quiz</a:t>
            </a:r>
            <a:endParaRPr lang="en-US" dirty="0"/>
          </a:p>
        </p:txBody>
      </p:sp>
      <p:sp>
        <p:nvSpPr>
          <p:cNvPr id="3" name="Content Placeholder 2"/>
          <p:cNvSpPr>
            <a:spLocks noGrp="1"/>
          </p:cNvSpPr>
          <p:nvPr>
            <p:ph idx="1"/>
          </p:nvPr>
        </p:nvSpPr>
        <p:spPr>
          <a:xfrm>
            <a:off x="381000" y="914400"/>
            <a:ext cx="8229600" cy="4525963"/>
          </a:xfrm>
        </p:spPr>
        <p:txBody>
          <a:bodyPr>
            <a:noAutofit/>
          </a:bodyPr>
          <a:lstStyle/>
          <a:p>
            <a:pPr marL="457200" indent="-457200">
              <a:buNone/>
            </a:pPr>
            <a:r>
              <a:rPr lang="en-US" sz="1800" dirty="0" smtClean="0">
                <a:latin typeface="Times New Roman" pitchFamily="18" charset="0"/>
              </a:rPr>
              <a:t>Which one of the following situations is described by the </a:t>
            </a:r>
            <a:r>
              <a:rPr lang="en-US" sz="1800" dirty="0" err="1" smtClean="0">
                <a:latin typeface="Times New Roman" pitchFamily="18" charset="0"/>
              </a:rPr>
              <a:t>zeroth</a:t>
            </a:r>
            <a:r>
              <a:rPr lang="en-US" sz="1800" dirty="0" smtClean="0">
                <a:latin typeface="Times New Roman" pitchFamily="18" charset="0"/>
              </a:rPr>
              <a:t> law of thermodynamics?</a:t>
            </a:r>
          </a:p>
          <a:p>
            <a:pPr marL="457200" indent="-457200"/>
            <a:endParaRPr lang="en-US" sz="1800" dirty="0" smtClean="0">
              <a:latin typeface="Times New Roman" pitchFamily="18" charset="0"/>
            </a:endParaRPr>
          </a:p>
          <a:p>
            <a:pPr marL="457200" indent="-457200">
              <a:buAutoNum type="alphaLcParenR"/>
            </a:pPr>
            <a:r>
              <a:rPr lang="en-US" sz="1800" dirty="0" smtClean="0">
                <a:latin typeface="Times New Roman" pitchFamily="18" charset="0"/>
              </a:rPr>
              <a:t>An air conditioner transfers heat from the inside of a house to the outside of the house.</a:t>
            </a:r>
          </a:p>
          <a:p>
            <a:pPr marL="457200" indent="-457200">
              <a:buAutoNum type="alphaLcParenR"/>
            </a:pPr>
            <a:r>
              <a:rPr lang="en-US" sz="1800" dirty="0" smtClean="0">
                <a:latin typeface="Times New Roman" pitchFamily="18" charset="0"/>
              </a:rPr>
              <a:t>A monatomic gas is held within a container that has a moveable piston.  The gas absorbs heat from the surroundings and expands at constant pressure and temperature.</a:t>
            </a:r>
          </a:p>
          <a:p>
            <a:pPr marL="457200" indent="-457200">
              <a:buAutoNum type="alphaLcParenR" startAt="2"/>
            </a:pPr>
            <a:r>
              <a:rPr lang="en-US" sz="1800" dirty="0" smtClean="0">
                <a:latin typeface="Times New Roman" pitchFamily="18" charset="0"/>
              </a:rPr>
              <a:t>A container with adiabatic walls holds boiling water.  A thermometer is calibrated by inserting it into the boiling water and allowing it to reach thermal equilibrium with the water.</a:t>
            </a:r>
          </a:p>
          <a:p>
            <a:pPr marL="457200" indent="-457200">
              <a:buAutoNum type="alphaLcParenR" startAt="4"/>
            </a:pPr>
            <a:r>
              <a:rPr lang="en-US" sz="1800" dirty="0" smtClean="0">
                <a:latin typeface="Times New Roman" pitchFamily="18" charset="0"/>
              </a:rPr>
              <a:t>A pot contains oil at 175 </a:t>
            </a:r>
            <a:r>
              <a:rPr lang="en-US" sz="1800" dirty="0" smtClean="0">
                <a:latin typeface="Times New Roman" pitchFamily="18" charset="0"/>
                <a:sym typeface="Symbol" pitchFamily="18" charset="2"/>
              </a:rPr>
              <a:t></a:t>
            </a:r>
            <a:r>
              <a:rPr lang="en-US" sz="1800" dirty="0" smtClean="0">
                <a:latin typeface="Times New Roman" pitchFamily="18" charset="0"/>
              </a:rPr>
              <a:t>C.  When frozen sliced potatoes are dropped into the oil, heat is transferred from the oil to the potatoes.</a:t>
            </a:r>
          </a:p>
          <a:p>
            <a:pPr marL="457200" indent="-457200">
              <a:buAutoNum type="alphaLcParenR" startAt="4"/>
            </a:pPr>
            <a:r>
              <a:rPr lang="en-US" sz="1800" dirty="0" smtClean="0">
                <a:latin typeface="Times New Roman" pitchFamily="18" charset="0"/>
              </a:rPr>
              <a:t>A physicist removes energy from a system in her laboratory until it reaches a temperature of 3 </a:t>
            </a:r>
            <a:r>
              <a:rPr lang="en-US" sz="1800" dirty="0" smtClean="0">
                <a:latin typeface="Times New Roman" pitchFamily="18" charset="0"/>
                <a:sym typeface="Symbol" pitchFamily="18" charset="2"/>
              </a:rPr>
              <a:t></a:t>
            </a:r>
            <a:r>
              <a:rPr lang="en-US" sz="1800" dirty="0" smtClean="0">
                <a:latin typeface="Times New Roman" pitchFamily="18" charset="0"/>
              </a:rPr>
              <a:t> 10</a:t>
            </a:r>
            <a:r>
              <a:rPr lang="en-US" sz="1800" baseline="30000" dirty="0" smtClean="0">
                <a:latin typeface="Times New Roman" pitchFamily="18" charset="0"/>
                <a:sym typeface="Symbol" pitchFamily="18" charset="2"/>
              </a:rPr>
              <a:t></a:t>
            </a:r>
            <a:r>
              <a:rPr lang="en-US" sz="1800" baseline="30000" dirty="0" smtClean="0">
                <a:latin typeface="Times New Roman" pitchFamily="18" charset="0"/>
              </a:rPr>
              <a:t>10</a:t>
            </a:r>
            <a:r>
              <a:rPr lang="en-US" sz="1800" dirty="0" smtClean="0">
                <a:latin typeface="Times New Roman" pitchFamily="18" charset="0"/>
              </a:rPr>
              <a:t> K, a temperature very close to (but still greater than) absolute zero.</a:t>
            </a:r>
          </a:p>
          <a:p>
            <a:pPr>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Grading </a:t>
            </a:r>
            <a:endParaRPr lang="en-US" dirty="0"/>
          </a:p>
        </p:txBody>
      </p:sp>
      <p:sp>
        <p:nvSpPr>
          <p:cNvPr id="4" name="Content Placeholder 2"/>
          <p:cNvSpPr>
            <a:spLocks noGrp="1"/>
          </p:cNvSpPr>
          <p:nvPr>
            <p:ph idx="1"/>
          </p:nvPr>
        </p:nvSpPr>
        <p:spPr>
          <a:xfrm>
            <a:off x="685800" y="1219200"/>
            <a:ext cx="8001000" cy="4038600"/>
          </a:xfrm>
        </p:spPr>
        <p:txBody>
          <a:bodyPr>
            <a:normAutofit/>
          </a:bodyPr>
          <a:lstStyle/>
          <a:p>
            <a:r>
              <a:rPr lang="en-US" dirty="0" smtClean="0"/>
              <a:t>Internal Evaluation = 40 Marks </a:t>
            </a:r>
          </a:p>
          <a:p>
            <a:pPr>
              <a:buNone/>
            </a:pPr>
            <a:r>
              <a:rPr lang="en-US" dirty="0"/>
              <a:t>	</a:t>
            </a:r>
            <a:r>
              <a:rPr lang="en-US" dirty="0" smtClean="0"/>
              <a:t>(Minimum Passing Marks = 16)</a:t>
            </a:r>
          </a:p>
          <a:p>
            <a:pPr lvl="1"/>
            <a:r>
              <a:rPr lang="en-US" dirty="0" smtClean="0"/>
              <a:t>Mid-semester exam = 30 Marks</a:t>
            </a:r>
          </a:p>
          <a:p>
            <a:pPr lvl="1"/>
            <a:r>
              <a:rPr lang="en-US" dirty="0" smtClean="0"/>
              <a:t>CIE = 10 Marks (Tutorial submission)</a:t>
            </a:r>
          </a:p>
          <a:p>
            <a:r>
              <a:rPr lang="en-US" dirty="0" smtClean="0"/>
              <a:t>End semester exam = 60 Marks</a:t>
            </a:r>
          </a:p>
          <a:p>
            <a:pPr lvl="1">
              <a:buNone/>
            </a:pPr>
            <a:r>
              <a:rPr lang="en-US" dirty="0" smtClean="0"/>
              <a:t>Minimum Passing Marks - 24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I</a:t>
            </a:r>
            <a:endParaRPr lang="en-US" dirty="0"/>
          </a:p>
        </p:txBody>
      </p:sp>
      <p:sp>
        <p:nvSpPr>
          <p:cNvPr id="3" name="Content Placeholder 2"/>
          <p:cNvSpPr>
            <a:spLocks noGrp="1"/>
          </p:cNvSpPr>
          <p:nvPr>
            <p:ph idx="1"/>
          </p:nvPr>
        </p:nvSpPr>
        <p:spPr>
          <a:xfrm>
            <a:off x="457200" y="1600201"/>
            <a:ext cx="8229600" cy="4343400"/>
          </a:xfrm>
        </p:spPr>
        <p:txBody>
          <a:bodyPr>
            <a:normAutofit/>
          </a:bodyPr>
          <a:lstStyle/>
          <a:p>
            <a:pPr marL="0" lvl="1" indent="0">
              <a:buNone/>
            </a:pPr>
            <a:r>
              <a:rPr lang="en-US" sz="3200" dirty="0" smtClean="0"/>
              <a:t>Importance of thermodynamics, Definition of thermodynamic terms, Concept of system, states and equilibrium, Types of system, Extensive and intensive properties, Homogeneous and heterogeneous systems, </a:t>
            </a:r>
            <a:r>
              <a:rPr lang="en-US" sz="3200" dirty="0" err="1" smtClean="0"/>
              <a:t>Quasistatic</a:t>
            </a:r>
            <a:r>
              <a:rPr lang="en-US" sz="3200" dirty="0" smtClean="0"/>
              <a:t> process, </a:t>
            </a:r>
            <a:r>
              <a:rPr lang="en-US" sz="3200" dirty="0" err="1" smtClean="0"/>
              <a:t>Zeroth</a:t>
            </a:r>
            <a:r>
              <a:rPr lang="en-US" sz="3200" dirty="0" smtClean="0"/>
              <a:t> law of thermodynamics.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Thermodynamics - Basics</a:t>
            </a:r>
            <a:endParaRPr lang="en-US" dirty="0"/>
          </a:p>
        </p:txBody>
      </p:sp>
      <p:sp>
        <p:nvSpPr>
          <p:cNvPr id="3" name="Content Placeholder 2"/>
          <p:cNvSpPr>
            <a:spLocks noGrp="1"/>
          </p:cNvSpPr>
          <p:nvPr>
            <p:ph idx="1"/>
          </p:nvPr>
        </p:nvSpPr>
        <p:spPr>
          <a:xfrm>
            <a:off x="457200" y="1219200"/>
            <a:ext cx="8382000" cy="5334000"/>
          </a:xfrm>
        </p:spPr>
        <p:txBody>
          <a:bodyPr>
            <a:normAutofit fontScale="92500" lnSpcReduction="20000"/>
          </a:bodyPr>
          <a:lstStyle/>
          <a:p>
            <a:pPr>
              <a:buNone/>
            </a:pPr>
            <a:r>
              <a:rPr lang="en-US" sz="1800" dirty="0" smtClean="0"/>
              <a:t>Thermodynamics: </a:t>
            </a:r>
          </a:p>
          <a:p>
            <a:r>
              <a:rPr lang="en-US" sz="1800" dirty="0" smtClean="0"/>
              <a:t>It relates heat energy to other forms of  energy and work. </a:t>
            </a:r>
          </a:p>
          <a:p>
            <a:r>
              <a:rPr lang="en-US" sz="1800" dirty="0" smtClean="0"/>
              <a:t>It is the study of changes in energy accompanying chemical and physical transformation</a:t>
            </a:r>
          </a:p>
          <a:p>
            <a:r>
              <a:rPr lang="en-US" sz="1800" dirty="0" smtClean="0"/>
              <a:t>It is the study of energies involved in a reaction and thereby, provides information on driving force behind the reaction</a:t>
            </a:r>
          </a:p>
          <a:p>
            <a:pPr>
              <a:buNone/>
            </a:pPr>
            <a:endParaRPr lang="en-US" sz="1800" dirty="0" smtClean="0"/>
          </a:p>
          <a:p>
            <a:pPr>
              <a:buNone/>
            </a:pPr>
            <a:r>
              <a:rPr lang="en-US" sz="1800" dirty="0" smtClean="0"/>
              <a:t>Applications:</a:t>
            </a:r>
          </a:p>
          <a:p>
            <a:r>
              <a:rPr lang="en-US" sz="1800" dirty="0" smtClean="0"/>
              <a:t>Prediction of process feasibility</a:t>
            </a:r>
          </a:p>
          <a:p>
            <a:r>
              <a:rPr lang="en-US" sz="1800" dirty="0" smtClean="0"/>
              <a:t>Calculation of equilibrium composition of coexisting phases</a:t>
            </a:r>
          </a:p>
          <a:p>
            <a:r>
              <a:rPr lang="en-US" sz="1800" dirty="0" smtClean="0"/>
              <a:t>Properties of metallurgical solutions</a:t>
            </a:r>
          </a:p>
          <a:p>
            <a:r>
              <a:rPr lang="en-US" sz="1800" dirty="0" smtClean="0"/>
              <a:t>Phase </a:t>
            </a:r>
            <a:r>
              <a:rPr lang="en-US" sz="1800" dirty="0" err="1" smtClean="0"/>
              <a:t>equilibria</a:t>
            </a:r>
            <a:r>
              <a:rPr lang="en-US" sz="1800" dirty="0" smtClean="0"/>
              <a:t>, phase diagrams</a:t>
            </a:r>
          </a:p>
          <a:p>
            <a:r>
              <a:rPr lang="en-US" sz="1800" dirty="0" smtClean="0"/>
              <a:t>Electrometallurgy</a:t>
            </a:r>
          </a:p>
          <a:p>
            <a:r>
              <a:rPr lang="en-US" sz="1800" dirty="0" smtClean="0"/>
              <a:t>Interfacial phenomena</a:t>
            </a:r>
          </a:p>
          <a:p>
            <a:r>
              <a:rPr lang="en-US" sz="1800" dirty="0" smtClean="0"/>
              <a:t>Calculation of heat requirements of processes</a:t>
            </a:r>
          </a:p>
          <a:p>
            <a:pPr>
              <a:buNone/>
            </a:pPr>
            <a:endParaRPr lang="en-US" sz="1800" dirty="0"/>
          </a:p>
          <a:p>
            <a:pPr>
              <a:buNone/>
            </a:pPr>
            <a:r>
              <a:rPr lang="en-US" sz="1800" dirty="0" smtClean="0"/>
              <a:t>Usefulness </a:t>
            </a:r>
          </a:p>
          <a:p>
            <a:r>
              <a:rPr lang="en-US" sz="1800" dirty="0" smtClean="0"/>
              <a:t>Non-atomic approach </a:t>
            </a:r>
          </a:p>
          <a:p>
            <a:r>
              <a:rPr lang="en-US" sz="1800" dirty="0" smtClean="0"/>
              <a:t>Concerned with initial and final macroscopic states</a:t>
            </a:r>
          </a:p>
          <a:p>
            <a:r>
              <a:rPr lang="en-US" sz="1800" dirty="0" smtClean="0"/>
              <a:t>Simple and powerful tool for quantitative calculations and feasibility of reaction</a:t>
            </a:r>
            <a:endParaRPr lang="en-US" sz="1800" dirty="0"/>
          </a:p>
          <a:p>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Thermodynamics – Basics (Contd.)</a:t>
            </a:r>
            <a:endParaRPr lang="en-US" dirty="0"/>
          </a:p>
        </p:txBody>
      </p:sp>
      <p:sp>
        <p:nvSpPr>
          <p:cNvPr id="3" name="Content Placeholder 2"/>
          <p:cNvSpPr>
            <a:spLocks noGrp="1"/>
          </p:cNvSpPr>
          <p:nvPr>
            <p:ph idx="1"/>
          </p:nvPr>
        </p:nvSpPr>
        <p:spPr>
          <a:xfrm>
            <a:off x="457200" y="1143000"/>
            <a:ext cx="8229600" cy="5029200"/>
          </a:xfrm>
        </p:spPr>
        <p:txBody>
          <a:bodyPr>
            <a:normAutofit fontScale="85000" lnSpcReduction="20000"/>
          </a:bodyPr>
          <a:lstStyle/>
          <a:p>
            <a:pPr>
              <a:buNone/>
            </a:pPr>
            <a:r>
              <a:rPr lang="en-US" dirty="0" smtClean="0"/>
              <a:t>Limitations:</a:t>
            </a:r>
          </a:p>
          <a:p>
            <a:r>
              <a:rPr lang="en-US" dirty="0" smtClean="0"/>
              <a:t>It can’t predict structures of materials</a:t>
            </a:r>
          </a:p>
          <a:p>
            <a:r>
              <a:rPr lang="en-US" dirty="0" smtClean="0"/>
              <a:t>It can’t predict rate of transformation/reaction</a:t>
            </a:r>
          </a:p>
          <a:p>
            <a:r>
              <a:rPr lang="en-US" dirty="0" smtClean="0"/>
              <a:t>It can’t predict mechanism of the reaction </a:t>
            </a:r>
          </a:p>
          <a:p>
            <a:pPr>
              <a:buNone/>
            </a:pPr>
            <a:endParaRPr lang="en-US" dirty="0"/>
          </a:p>
          <a:p>
            <a:pPr>
              <a:buNone/>
            </a:pPr>
            <a:r>
              <a:rPr lang="en-US" dirty="0" smtClean="0"/>
              <a:t>Thermodynamics</a:t>
            </a:r>
          </a:p>
          <a:p>
            <a:pPr>
              <a:buNone/>
            </a:pPr>
            <a:r>
              <a:rPr lang="en-US" dirty="0"/>
              <a:t>	</a:t>
            </a:r>
            <a:r>
              <a:rPr lang="en-US" dirty="0" smtClean="0"/>
              <a:t>Chemical Thermodynamics: Applied to chemical reactions</a:t>
            </a:r>
          </a:p>
          <a:p>
            <a:pPr>
              <a:buNone/>
            </a:pPr>
            <a:r>
              <a:rPr lang="en-US" dirty="0"/>
              <a:t>	</a:t>
            </a:r>
            <a:r>
              <a:rPr lang="en-US" dirty="0" smtClean="0"/>
              <a:t>Metallurgical Thermodynamics: Application of chemical thermodynamics to metallurgical processes in extractive metallurgy, phase </a:t>
            </a:r>
            <a:r>
              <a:rPr lang="en-US" dirty="0" err="1" smtClean="0"/>
              <a:t>equilibria</a:t>
            </a:r>
            <a:r>
              <a:rPr lang="en-US" dirty="0" smtClean="0"/>
              <a:t>, phase transformation etc.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Terms Used in Thermodynamics</a:t>
            </a:r>
            <a:endParaRPr lang="en-US" dirty="0"/>
          </a:p>
        </p:txBody>
      </p:sp>
      <p:sp>
        <p:nvSpPr>
          <p:cNvPr id="3" name="Content Placeholder 2"/>
          <p:cNvSpPr>
            <a:spLocks noGrp="1"/>
          </p:cNvSpPr>
          <p:nvPr>
            <p:ph idx="1"/>
          </p:nvPr>
        </p:nvSpPr>
        <p:spPr>
          <a:xfrm>
            <a:off x="304800" y="1371600"/>
            <a:ext cx="8229600" cy="3352799"/>
          </a:xfrm>
        </p:spPr>
        <p:txBody>
          <a:bodyPr>
            <a:normAutofit fontScale="62500" lnSpcReduction="20000"/>
          </a:bodyPr>
          <a:lstStyle/>
          <a:p>
            <a:r>
              <a:rPr lang="en-US" dirty="0" smtClean="0"/>
              <a:t>Reactor – Apparatus in which chemical reaction takes place</a:t>
            </a:r>
          </a:p>
          <a:p>
            <a:r>
              <a:rPr lang="en-US" dirty="0" smtClean="0"/>
              <a:t>Reaction mixture: Entire material within the reactor</a:t>
            </a:r>
          </a:p>
          <a:p>
            <a:r>
              <a:rPr lang="en-US" dirty="0" smtClean="0"/>
              <a:t>System and Surrounding: Any portion of the universe under consideration that is closed by boundary is called system. Rest of the universe is surrounding</a:t>
            </a:r>
          </a:p>
          <a:p>
            <a:pPr lvl="1"/>
            <a:r>
              <a:rPr lang="en-US" dirty="0" smtClean="0"/>
              <a:t>Isolated system: Enclosed by impermeable walls to prevent exchange of matter or energy with the surrounding (Example: Coffee in a well insulated bottle)</a:t>
            </a:r>
          </a:p>
          <a:p>
            <a:pPr lvl="1"/>
            <a:r>
              <a:rPr lang="en-US" dirty="0" smtClean="0"/>
              <a:t>Closed system: Enclosed by impermeable walls to prevent exchange of matter with the surrounding (Example: A tightly capped coffee bottle)</a:t>
            </a:r>
          </a:p>
          <a:p>
            <a:pPr lvl="1"/>
            <a:r>
              <a:rPr lang="en-US" dirty="0" smtClean="0"/>
              <a:t>Open system: Enclosed by permeable walls that allow exchange of energy and matter with the surrounding. (Example: An open cup of coffee)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57200" y="4543854"/>
            <a:ext cx="3733800" cy="2085546"/>
          </a:xfrm>
          <a:prstGeom prst="rect">
            <a:avLst/>
          </a:prstGeom>
          <a:noFill/>
          <a:ln w="9525">
            <a:noFill/>
            <a:miter lim="800000"/>
            <a:headEnd/>
            <a:tailEnd/>
          </a:ln>
        </p:spPr>
      </p:pic>
      <p:sp>
        <p:nvSpPr>
          <p:cNvPr id="5" name="TextBox 4"/>
          <p:cNvSpPr txBox="1"/>
          <p:nvPr/>
        </p:nvSpPr>
        <p:spPr>
          <a:xfrm>
            <a:off x="5334000" y="4724400"/>
            <a:ext cx="1634871" cy="923330"/>
          </a:xfrm>
          <a:prstGeom prst="rect">
            <a:avLst/>
          </a:prstGeom>
          <a:noFill/>
        </p:spPr>
        <p:txBody>
          <a:bodyPr wrap="none" rtlCol="0">
            <a:spAutoFit/>
          </a:bodyPr>
          <a:lstStyle/>
          <a:p>
            <a:r>
              <a:rPr lang="en-US" dirty="0" smtClean="0"/>
              <a:t>Boundary wall:</a:t>
            </a:r>
          </a:p>
          <a:p>
            <a:pPr>
              <a:buFont typeface="Arial" pitchFamily="34" charset="0"/>
              <a:buChar char="•"/>
            </a:pPr>
            <a:r>
              <a:rPr lang="en-US" dirty="0"/>
              <a:t> </a:t>
            </a:r>
            <a:r>
              <a:rPr lang="en-US" dirty="0" smtClean="0"/>
              <a:t>Adiabatic</a:t>
            </a:r>
          </a:p>
          <a:p>
            <a:pPr>
              <a:buFont typeface="Arial" pitchFamily="34" charset="0"/>
              <a:buChar char="•"/>
            </a:pPr>
            <a:r>
              <a:rPr lang="en-US" dirty="0"/>
              <a:t> </a:t>
            </a:r>
            <a:r>
              <a:rPr lang="en-US" dirty="0" smtClean="0"/>
              <a:t>Non-adiabatic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3114</Words>
  <Application>Microsoft Office PowerPoint</Application>
  <PresentationFormat>On-screen Show (4:3)</PresentationFormat>
  <Paragraphs>405</Paragraphs>
  <Slides>40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vt:lpstr>
      <vt:lpstr>Calibri</vt:lpstr>
      <vt:lpstr>Monotype Sorts</vt:lpstr>
      <vt:lpstr>新細明體</vt:lpstr>
      <vt:lpstr>Symbol</vt:lpstr>
      <vt:lpstr>Times New Roman</vt:lpstr>
      <vt:lpstr>Wingdings</vt:lpstr>
      <vt:lpstr>Office Theme</vt:lpstr>
      <vt:lpstr>Equation</vt:lpstr>
      <vt:lpstr>Metallurgical Thermodynamics MT410406</vt:lpstr>
      <vt:lpstr>Time Table</vt:lpstr>
      <vt:lpstr>Syllabus Outline</vt:lpstr>
      <vt:lpstr>Syllabus – Contd.</vt:lpstr>
      <vt:lpstr>Grading </vt:lpstr>
      <vt:lpstr>Unit I</vt:lpstr>
      <vt:lpstr>Thermodynamics - Basics</vt:lpstr>
      <vt:lpstr>Thermodynamics – Basics (Contd.)</vt:lpstr>
      <vt:lpstr>Basic Terms Used in Thermodynamics</vt:lpstr>
      <vt:lpstr>Basic Terms (Contd.)</vt:lpstr>
      <vt:lpstr>Isobaric Process</vt:lpstr>
      <vt:lpstr>Isobaric Process</vt:lpstr>
      <vt:lpstr>PowerPoint Presentation</vt:lpstr>
      <vt:lpstr>Isochoric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Isothermal Expansion or Compression of an Ideal Gas</vt:lpstr>
      <vt:lpstr>PowerPoint Presentation</vt:lpstr>
      <vt:lpstr>Adiabatic Expansion/Compression of a Monatomic Ideal Gas</vt:lpstr>
      <vt:lpstr>PowerPoint Presentation</vt:lpstr>
      <vt:lpstr>PowerPoint Presentation</vt:lpstr>
      <vt:lpstr>PowerPoint Presentation</vt:lpstr>
      <vt:lpstr>PowerPoint Presentation</vt:lpstr>
      <vt:lpstr>PowerPoint Presentation</vt:lpstr>
      <vt:lpstr>Basic Terms (Contd.)</vt:lpstr>
      <vt:lpstr>Basic Terms (Contd.)</vt:lpstr>
      <vt:lpstr>Basic Terms (Contd.)</vt:lpstr>
      <vt:lpstr>Basic Terms (Contd.)</vt:lpstr>
      <vt:lpstr>Basic Terms (Contd.)</vt:lpstr>
      <vt:lpstr>Basic Terms (Contd.)</vt:lpstr>
      <vt:lpstr>Basic Terms (Contd.)</vt:lpstr>
      <vt:lpstr>Basic Terms (Contd.)</vt:lpstr>
      <vt:lpstr>Characteristics of Internal Energy</vt:lpstr>
      <vt:lpstr>Zeroth Law of Thermodynamics</vt:lpstr>
      <vt:lpstr>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Metallurgical Thermodynamics MT410406</dc:title>
  <dc:creator>sujoychaudhury</dc:creator>
  <cp:lastModifiedBy>Santhy K</cp:lastModifiedBy>
  <cp:revision>72</cp:revision>
  <dcterms:created xsi:type="dcterms:W3CDTF">2016-12-13T08:35:14Z</dcterms:created>
  <dcterms:modified xsi:type="dcterms:W3CDTF">2020-06-26T09:42:32Z</dcterms:modified>
</cp:coreProperties>
</file>