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2"/>
  </p:notesMasterIdLst>
  <p:sldIdLst>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 id="458" r:id="rId65"/>
    <p:sldId id="459" r:id="rId66"/>
    <p:sldId id="460" r:id="rId67"/>
    <p:sldId id="461" r:id="rId68"/>
    <p:sldId id="462" r:id="rId69"/>
    <p:sldId id="463" r:id="rId70"/>
    <p:sldId id="464" r:id="rId71"/>
    <p:sldId id="258" r:id="rId72"/>
    <p:sldId id="349" r:id="rId73"/>
    <p:sldId id="260" r:id="rId74"/>
    <p:sldId id="261" r:id="rId75"/>
    <p:sldId id="262" r:id="rId76"/>
    <p:sldId id="263" r:id="rId77"/>
    <p:sldId id="264" r:id="rId78"/>
    <p:sldId id="265" r:id="rId79"/>
    <p:sldId id="266" r:id="rId80"/>
    <p:sldId id="267" r:id="rId81"/>
    <p:sldId id="268" r:id="rId82"/>
    <p:sldId id="269" r:id="rId83"/>
    <p:sldId id="270" r:id="rId84"/>
    <p:sldId id="271" r:id="rId85"/>
    <p:sldId id="272" r:id="rId86"/>
    <p:sldId id="273" r:id="rId87"/>
    <p:sldId id="274" r:id="rId88"/>
    <p:sldId id="275" r:id="rId89"/>
    <p:sldId id="276" r:id="rId90"/>
    <p:sldId id="277" r:id="rId91"/>
    <p:sldId id="278" r:id="rId93"/>
    <p:sldId id="279" r:id="rId94"/>
    <p:sldId id="280" r:id="rId95"/>
    <p:sldId id="281" r:id="rId96"/>
    <p:sldId id="259" r:id="rId97"/>
    <p:sldId id="282" r:id="rId98"/>
    <p:sldId id="283" r:id="rId99"/>
    <p:sldId id="284" r:id="rId100"/>
    <p:sldId id="285" r:id="rId101"/>
    <p:sldId id="286" r:id="rId102"/>
    <p:sldId id="293" r:id="rId103"/>
    <p:sldId id="294" r:id="rId104"/>
    <p:sldId id="295" r:id="rId105"/>
    <p:sldId id="296" r:id="rId106"/>
    <p:sldId id="297" r:id="rId107"/>
    <p:sldId id="298" r:id="rId108"/>
    <p:sldId id="299" r:id="rId109"/>
    <p:sldId id="300" r:id="rId110"/>
    <p:sldId id="301" r:id="rId111"/>
    <p:sldId id="288" r:id="rId112"/>
    <p:sldId id="291" r:id="rId113"/>
    <p:sldId id="289" r:id="rId114"/>
    <p:sldId id="290" r:id="rId115"/>
    <p:sldId id="302" r:id="rId116"/>
    <p:sldId id="292" r:id="rId117"/>
    <p:sldId id="350" r:id="rId118"/>
    <p:sldId id="303" r:id="rId119"/>
    <p:sldId id="348" r:id="rId12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2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0"/>
    <p:restoredTop sz="94726"/>
  </p:normalViewPr>
  <p:slideViewPr>
    <p:cSldViewPr showGuides="1">
      <p:cViewPr>
        <p:scale>
          <a:sx n="60" d="100"/>
          <a:sy n="60" d="100"/>
        </p:scale>
        <p:origin x="-1458" y="-5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notesMaster" Target="notesMasters/notesMaster1.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00000000-0000-0000-0000-000000000000}" ax:persistence="persistStorage" r:id="rId1"/>
</file>

<file path=ppt/activeX/activeX2.xml><?xml version="1.0" encoding="utf-8"?>
<ax:ocx xmlns:ax="http://schemas.microsoft.com/office/2006/activeX" xmlns:r="http://schemas.openxmlformats.org/officeDocument/2006/relationships" ax:classid="{00000000-0000-0000-0000-000000000000}" ax:persistence="persistStorage" r:id="rId1"/>
</file>

<file path=ppt/activeX/activeX3.xml><?xml version="1.0" encoding="utf-8"?>
<ax:ocx xmlns:ax="http://schemas.microsoft.com/office/2006/activeX" xmlns:r="http://schemas.openxmlformats.org/officeDocument/2006/relationships" ax:classid="{00000000-0000-0000-0000-000000000000}" ax:persistence="persistStorage" r:id="rId1"/>
</file>

<file path=ppt/activeX/activeX4.xml><?xml version="1.0" encoding="utf-8"?>
<ax:ocx xmlns:ax="http://schemas.microsoft.com/office/2006/activeX" xmlns:r="http://schemas.openxmlformats.org/officeDocument/2006/relationships" ax:classid="{00000000-0000-0000-0000-00000000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35.wmf"/><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2228"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80604020202020204" pitchFamily="34" charset="0"/>
              <a:ea typeface="+mn-ea"/>
              <a:cs typeface="+mn-cs"/>
            </a:endParaRP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GB" altLang="x-none" sz="1200" dirty="0"/>
            </a:fld>
            <a:endParaRPr lang="en-GB" altLang="x-none" sz="1200" dirty="0"/>
          </a:p>
        </p:txBody>
      </p:sp>
      <p:sp>
        <p:nvSpPr>
          <p:cNvPr id="53251" name="Rectangle 2"/>
          <p:cNvSpPr>
            <a:spLocks noTextEdit="1"/>
          </p:cNvSpPr>
          <p:nvPr>
            <p:ph type="sldImg"/>
          </p:nvPr>
        </p:nvSpPr>
        <p:spPr>
          <a:solidFill>
            <a:srgbClr val="FFFFFF">
              <a:alpha val="100000"/>
            </a:srgbClr>
          </a:solidFill>
        </p:spPr>
      </p:sp>
      <p:sp>
        <p:nvSpPr>
          <p:cNvPr id="53252"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GB" altLang="x-none" sz="1200" dirty="0"/>
            </a:fld>
            <a:endParaRPr lang="en-GB" altLang="x-none" sz="1200" dirty="0"/>
          </a:p>
        </p:txBody>
      </p:sp>
      <p:sp>
        <p:nvSpPr>
          <p:cNvPr id="54275" name="Rectangle 2"/>
          <p:cNvSpPr>
            <a:spLocks noTextEdit="1"/>
          </p:cNvSpPr>
          <p:nvPr>
            <p:ph type="sldImg"/>
          </p:nvPr>
        </p:nvSpPr>
        <p:spPr>
          <a:solidFill>
            <a:srgbClr val="FFFFFF">
              <a:alpha val="100000"/>
            </a:srgbClr>
          </a:solidFill>
        </p:spPr>
      </p:sp>
      <p:sp>
        <p:nvSpPr>
          <p:cNvPr id="54276"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GB" altLang="x-none" sz="1200" dirty="0"/>
            </a:fld>
            <a:endParaRPr lang="en-GB" altLang="x-none" sz="1200" dirty="0"/>
          </a:p>
        </p:txBody>
      </p:sp>
      <p:sp>
        <p:nvSpPr>
          <p:cNvPr id="55299" name="Rectangle 2"/>
          <p:cNvSpPr>
            <a:spLocks noTextEdit="1"/>
          </p:cNvSpPr>
          <p:nvPr>
            <p:ph type="sldImg"/>
          </p:nvPr>
        </p:nvSpPr>
        <p:spPr>
          <a:solidFill>
            <a:srgbClr val="FFFFFF">
              <a:alpha val="100000"/>
            </a:srgbClr>
          </a:solidFill>
        </p:spPr>
      </p:sp>
      <p:sp>
        <p:nvSpPr>
          <p:cNvPr id="55300"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GB" altLang="x-none" sz="1200" dirty="0"/>
            </a:fld>
            <a:endParaRPr lang="en-GB" altLang="x-none" sz="1200" dirty="0"/>
          </a:p>
        </p:txBody>
      </p:sp>
      <p:sp>
        <p:nvSpPr>
          <p:cNvPr id="56323" name="Rectangle 2"/>
          <p:cNvSpPr>
            <a:spLocks noTextEdit="1"/>
          </p:cNvSpPr>
          <p:nvPr>
            <p:ph type="sldImg"/>
          </p:nvPr>
        </p:nvSpPr>
        <p:spPr>
          <a:solidFill>
            <a:srgbClr val="FFFFFF">
              <a:alpha val="100000"/>
            </a:srgbClr>
          </a:solidFill>
        </p:spPr>
      </p:sp>
      <p:sp>
        <p:nvSpPr>
          <p:cNvPr id="56324"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GB" altLang="x-none" sz="1200" dirty="0"/>
            </a:fld>
            <a:endParaRPr lang="en-GB" altLang="x-none" sz="1200" dirty="0"/>
          </a:p>
        </p:txBody>
      </p:sp>
      <p:sp>
        <p:nvSpPr>
          <p:cNvPr id="57347" name="Rectangle 2"/>
          <p:cNvSpPr>
            <a:spLocks noTextEdit="1"/>
          </p:cNvSpPr>
          <p:nvPr>
            <p:ph type="sldImg"/>
          </p:nvPr>
        </p:nvSpPr>
        <p:spPr>
          <a:solidFill>
            <a:srgbClr val="FFFFFF">
              <a:alpha val="100000"/>
            </a:srgbClr>
          </a:solidFill>
        </p:spPr>
      </p:sp>
      <p:sp>
        <p:nvSpPr>
          <p:cNvPr id="57348"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eaLnBrk="1" hangingPunct="1">
              <a:buNone/>
            </a:pPr>
            <a:endParaRPr lang="en-US" altLang="zh-TW" dirty="0">
              <a:latin typeface="Times New Roman" pitchFamily="18" charset="0"/>
            </a:endParaRPr>
          </a:p>
        </p:txBody>
      </p:sp>
      <p:sp>
        <p:nvSpPr>
          <p:cNvPr id="6" name="Footer Placeholder 5"/>
          <p:cNvSpPr>
            <a:spLocks noGrp="1"/>
          </p:cNvSpPr>
          <p:nvPr>
            <p:ph type="ftr" sz="quarter" idx="11"/>
          </p:nvPr>
        </p:nvSpPr>
        <p:spPr/>
        <p:txBody>
          <a:bodyPr/>
          <a:p>
            <a:pPr lvl="0" eaLnBrk="1" hangingPunct="1">
              <a:buNone/>
            </a:pPr>
            <a:endParaRPr lang="en-US" altLang="zh-TW" dirty="0">
              <a:latin typeface="Times New Roman" pitchFamily="18"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TW" altLang="en-US" dirty="0">
                <a:latin typeface="Times New Roman" pitchFamily="18" charset="0"/>
              </a:rPr>
            </a:fld>
            <a:endParaRPr lang="zh-TW" altLang="en-US" dirty="0">
              <a:latin typeface="Times New Roman" pitchFamily="18"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lvl="0" eaLnBrk="1" hangingPunct="1">
              <a:buNone/>
            </a:pPr>
            <a:endParaRPr lang="en-US" altLang="zh-TW" dirty="0">
              <a:latin typeface="Times New Roman" pitchFamily="18" charset="0"/>
            </a:endParaRPr>
          </a:p>
        </p:txBody>
      </p:sp>
      <p:sp>
        <p:nvSpPr>
          <p:cNvPr id="7" name="Footer Placeholder 6"/>
          <p:cNvSpPr>
            <a:spLocks noGrp="1"/>
          </p:cNvSpPr>
          <p:nvPr>
            <p:ph type="ftr" sz="quarter" idx="11"/>
          </p:nvPr>
        </p:nvSpPr>
        <p:spPr/>
        <p:txBody>
          <a:bodyPr/>
          <a:p>
            <a:pPr lvl="0" eaLnBrk="1" hangingPunct="1">
              <a:buNone/>
            </a:pPr>
            <a:endParaRPr lang="en-US" altLang="zh-TW" dirty="0">
              <a:latin typeface="Times New Roman" pitchFamily="18" charset="0"/>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zh-TW" altLang="en-US" dirty="0">
                <a:latin typeface="Times New Roman" pitchFamily="18" charset="0"/>
              </a:rPr>
            </a:fld>
            <a:endParaRPr lang="zh-TW" altLang="en-US" dirty="0">
              <a:latin typeface="Times New Roman"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126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80604020202020204" pitchFamily="34" charset="0"/>
              </a:rPr>
            </a:fld>
            <a:endParaRPr lang="en-US" dirty="0">
              <a:latin typeface="Arial" panose="0208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defRPr>
      </a:lvl2pPr>
      <a:lvl3pPr algn="ctr" rtl="0" eaLnBrk="0" fontAlgn="base" hangingPunct="0">
        <a:spcBef>
          <a:spcPct val="0"/>
        </a:spcBef>
        <a:spcAft>
          <a:spcPct val="0"/>
        </a:spcAft>
        <a:defRPr sz="4400">
          <a:solidFill>
            <a:schemeClr val="tx2"/>
          </a:solidFill>
          <a:latin typeface="Arial" panose="02080604020202020204" pitchFamily="34" charset="0"/>
        </a:defRPr>
      </a:lvl3pPr>
      <a:lvl4pPr algn="ctr" rtl="0" eaLnBrk="0" fontAlgn="base" hangingPunct="0">
        <a:spcBef>
          <a:spcPct val="0"/>
        </a:spcBef>
        <a:spcAft>
          <a:spcPct val="0"/>
        </a:spcAft>
        <a:defRPr sz="4400">
          <a:solidFill>
            <a:schemeClr val="tx2"/>
          </a:solidFill>
          <a:latin typeface="Arial" panose="02080604020202020204" pitchFamily="34" charset="0"/>
        </a:defRPr>
      </a:lvl4pPr>
      <a:lvl5pPr algn="ctr" rtl="0" eaLnBrk="0" fontAlgn="base" hangingPunct="0">
        <a:spcBef>
          <a:spcPct val="0"/>
        </a:spcBef>
        <a:spcAft>
          <a:spcPct val="0"/>
        </a:spcAft>
        <a:defRPr sz="4400">
          <a:solidFill>
            <a:schemeClr val="tx2"/>
          </a:solidFill>
          <a:latin typeface="Arial" panose="02080604020202020204" pitchFamily="34" charset="0"/>
        </a:defRPr>
      </a:lvl5pPr>
      <a:lvl6pPr marL="457200" algn="ctr" rtl="0" fontAlgn="base">
        <a:spcBef>
          <a:spcPct val="0"/>
        </a:spcBef>
        <a:spcAft>
          <a:spcPct val="0"/>
        </a:spcAft>
        <a:defRPr sz="4400">
          <a:solidFill>
            <a:schemeClr val="tx2"/>
          </a:solidFill>
          <a:latin typeface="Arial" panose="02080604020202020204" pitchFamily="34" charset="0"/>
        </a:defRPr>
      </a:lvl6pPr>
      <a:lvl7pPr marL="914400" algn="ctr" rtl="0" fontAlgn="base">
        <a:spcBef>
          <a:spcPct val="0"/>
        </a:spcBef>
        <a:spcAft>
          <a:spcPct val="0"/>
        </a:spcAft>
        <a:defRPr sz="4400">
          <a:solidFill>
            <a:schemeClr val="tx2"/>
          </a:solidFill>
          <a:latin typeface="Arial" panose="02080604020202020204" pitchFamily="34" charset="0"/>
        </a:defRPr>
      </a:lvl7pPr>
      <a:lvl8pPr marL="1371600" algn="ctr" rtl="0" fontAlgn="base">
        <a:spcBef>
          <a:spcPct val="0"/>
        </a:spcBef>
        <a:spcAft>
          <a:spcPct val="0"/>
        </a:spcAft>
        <a:defRPr sz="4400">
          <a:solidFill>
            <a:schemeClr val="tx2"/>
          </a:solidFill>
          <a:latin typeface="Arial" panose="02080604020202020204" pitchFamily="34" charset="0"/>
        </a:defRPr>
      </a:lvl8pPr>
      <a:lvl9pPr marL="1828800" algn="ctr" rtl="0" fontAlgn="base">
        <a:spcBef>
          <a:spcPct val="0"/>
        </a:spcBef>
        <a:spcAft>
          <a:spcPct val="0"/>
        </a:spcAft>
        <a:defRPr sz="4400">
          <a:solidFill>
            <a:schemeClr val="tx2"/>
          </a:solidFill>
          <a:latin typeface="Arial" panose="0208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wmf"/></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image" Target="../media/image1.jpe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image" Target="../media/image1.jpeg"/></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image" Target="../media/image1.jpeg"/></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image" Target="../media/image1.jpeg"/></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image" Target="../media/image1.jpeg"/></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image" Target="../media/image1.jpeg"/></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image" Target="../media/image1.jpeg"/></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image" Target="../media/image1.jpe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image" Target="../media/image1.jpeg"/></Relationships>
</file>

<file path=ppt/slides/_rels/slide109.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2.xml"/><Relationship Id="rId4" Type="http://schemas.openxmlformats.org/officeDocument/2006/relationships/image" Target="../media/image69.wmf"/><Relationship Id="rId3" Type="http://schemas.openxmlformats.org/officeDocument/2006/relationships/oleObject" Target="../embeddings/oleObject23.bin"/><Relationship Id="rId2" Type="http://schemas.openxmlformats.org/officeDocument/2006/relationships/image" Target="../media/image68.wmf"/><Relationship Id="rId1"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6.xml"/><Relationship Id="rId2" Type="http://schemas.openxmlformats.org/officeDocument/2006/relationships/image" Target="../media/image70.wmf"/><Relationship Id="rId1" Type="http://schemas.openxmlformats.org/officeDocument/2006/relationships/oleObject" Target="../embeddings/oleObject24.bin"/></Relationships>
</file>

<file path=ppt/slides/_rels/slide112.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2.xml"/><Relationship Id="rId2" Type="http://schemas.openxmlformats.org/officeDocument/2006/relationships/image" Target="../media/image71.wmf"/><Relationship Id="rId1" Type="http://schemas.openxmlformats.org/officeDocument/2006/relationships/oleObject" Target="../embeddings/oleObject25.bin"/></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image" Target="../media/image1.jpeg"/></Relationships>
</file>

<file path=ppt/slides/_rels/slide114.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7.xml"/><Relationship Id="rId2" Type="http://schemas.openxmlformats.org/officeDocument/2006/relationships/image" Target="../media/image73.wmf"/><Relationship Id="rId1" Type="http://schemas.openxmlformats.org/officeDocument/2006/relationships/oleObject" Target="../embeddings/oleObject26.bin"/></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wmf"/></Relationships>
</file>

<file path=ppt/slides/_rels/slide26.xml.rels><?xml version="1.0" encoding="UTF-8" standalone="yes"?>
<Relationships xmlns="http://schemas.openxmlformats.org/package/2006/relationships"><Relationship Id="rId9" Type="http://schemas.openxmlformats.org/officeDocument/2006/relationships/hyperlink" Target="http://en.wikipedia.org/wiki/Golden_ratio" TargetMode="External"/><Relationship Id="rId8" Type="http://schemas.openxmlformats.org/officeDocument/2006/relationships/hyperlink" Target="http://en.wikipedia.org/wiki/Euler%27s_number" TargetMode="External"/><Relationship Id="rId7" Type="http://schemas.openxmlformats.org/officeDocument/2006/relationships/hyperlink" Target="http://en.wikipedia.org/wiki/Pi" TargetMode="External"/><Relationship Id="rId6" Type="http://schemas.openxmlformats.org/officeDocument/2006/relationships/hyperlink" Target="http://en.wikipedia.org/wiki/Economics" TargetMode="External"/><Relationship Id="rId5" Type="http://schemas.openxmlformats.org/officeDocument/2006/relationships/hyperlink" Target="http://en.wikipedia.org/wiki/Engineering" TargetMode="External"/><Relationship Id="rId4" Type="http://schemas.openxmlformats.org/officeDocument/2006/relationships/hyperlink" Target="http://en.wikipedia.org/wiki/Physics" TargetMode="External"/><Relationship Id="rId3" Type="http://schemas.openxmlformats.org/officeDocument/2006/relationships/hyperlink" Target="http://en.wikipedia.org/wiki/Mathematics" TargetMode="External"/><Relationship Id="rId2" Type="http://schemas.openxmlformats.org/officeDocument/2006/relationships/hyperlink" Target="http://en.wikipedia.org/wiki/Dimensional_analysis" TargetMode="External"/><Relationship Id="rId12" Type="http://schemas.openxmlformats.org/officeDocument/2006/relationships/slideLayout" Target="../slideLayouts/slideLayout2.xml"/><Relationship Id="rId11" Type="http://schemas.openxmlformats.org/officeDocument/2006/relationships/image" Target="../media/image2.png"/><Relationship Id="rId10" Type="http://schemas.openxmlformats.org/officeDocument/2006/relationships/image" Target="../media/image1.jpeg"/><Relationship Id="rId1" Type="http://schemas.openxmlformats.org/officeDocument/2006/relationships/hyperlink" Target="http://en.wikipedia.org/wiki/Quantity" TargetMode="Externa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image" Target="../media/image1.jpeg"/><Relationship Id="rId5" Type="http://schemas.openxmlformats.org/officeDocument/2006/relationships/hyperlink" Target="http://en.wikipedia.org/wiki/Engineering_strain" TargetMode="External"/><Relationship Id="rId4" Type="http://schemas.openxmlformats.org/officeDocument/2006/relationships/hyperlink" Target="http://en.wikipedia.org/wiki/Power" TargetMode="External"/><Relationship Id="rId3" Type="http://schemas.openxmlformats.org/officeDocument/2006/relationships/hyperlink" Target="http://en.wikipedia.org/wiki/Quantity" TargetMode="External"/><Relationship Id="rId2" Type="http://schemas.openxmlformats.org/officeDocument/2006/relationships/hyperlink" Target="http://en.wikipedia.org/wiki/Ratio" TargetMode="External"/><Relationship Id="rId1" Type="http://schemas.openxmlformats.org/officeDocument/2006/relationships/hyperlink" Target="http://en.wikipedia.org/wiki/Product_%28mathematics%29" TargetMode="Externa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jpeg"/><Relationship Id="rId2" Type="http://schemas.openxmlformats.org/officeDocument/2006/relationships/hyperlink" Target="http://en.wikipedia.org/wiki/Degree_%28angle%29" TargetMode="External"/><Relationship Id="rId1" Type="http://schemas.openxmlformats.org/officeDocument/2006/relationships/hyperlink" Target="http://en.wikipedia.org/wiki/Radians"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image" Target="../media/image26.wmf"/><Relationship Id="rId4" Type="http://schemas.openxmlformats.org/officeDocument/2006/relationships/oleObject" Target="../embeddings/oleObject6.bin"/><Relationship Id="rId3" Type="http://schemas.openxmlformats.org/officeDocument/2006/relationships/image" Target="../media/image25.wmf"/><Relationship Id="rId2" Type="http://schemas.openxmlformats.org/officeDocument/2006/relationships/oleObject" Target="../embeddings/oleObject5.bin"/><Relationship Id="rId1" Type="http://schemas.openxmlformats.org/officeDocument/2006/relationships/image" Target="../media/image24.wmf"/></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0.wmf"/><Relationship Id="rId1"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9" Type="http://schemas.openxmlformats.org/officeDocument/2006/relationships/image" Target="../media/image35.wmf"/><Relationship Id="rId8" Type="http://schemas.openxmlformats.org/officeDocument/2006/relationships/oleObject" Target="../embeddings/oleObject11.bin"/><Relationship Id="rId7" Type="http://schemas.openxmlformats.org/officeDocument/2006/relationships/image" Target="../media/image34.wmf"/><Relationship Id="rId6" Type="http://schemas.openxmlformats.org/officeDocument/2006/relationships/oleObject" Target="../embeddings/oleObject10.bin"/><Relationship Id="rId5" Type="http://schemas.openxmlformats.org/officeDocument/2006/relationships/image" Target="../media/image33.wmf"/><Relationship Id="rId4" Type="http://schemas.openxmlformats.org/officeDocument/2006/relationships/oleObject" Target="../embeddings/oleObject9.bin"/><Relationship Id="rId3" Type="http://schemas.openxmlformats.org/officeDocument/2006/relationships/image" Target="../media/image32.wmf"/><Relationship Id="rId2" Type="http://schemas.openxmlformats.org/officeDocument/2006/relationships/image" Target="../media/image31.wmf"/><Relationship Id="rId11" Type="http://schemas.openxmlformats.org/officeDocument/2006/relationships/vmlDrawing" Target="../drawings/vmlDrawing5.vml"/><Relationship Id="rId10" Type="http://schemas.openxmlformats.org/officeDocument/2006/relationships/slideLayout" Target="../slideLayouts/slideLayout12.xml"/><Relationship Id="rId1"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38.wmf"/><Relationship Id="rId1" Type="http://schemas.openxmlformats.org/officeDocument/2006/relationships/oleObject" Target="../embeddings/oleObject12.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6.wmf"/><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2.xml"/><Relationship Id="rId4" Type="http://schemas.openxmlformats.org/officeDocument/2006/relationships/image" Target="../media/image41.wmf"/><Relationship Id="rId3" Type="http://schemas.openxmlformats.org/officeDocument/2006/relationships/oleObject" Target="../embeddings/oleObject14.bin"/><Relationship Id="rId2" Type="http://schemas.openxmlformats.org/officeDocument/2006/relationships/image" Target="../media/image40.wmf"/><Relationship Id="rId1" Type="http://schemas.openxmlformats.org/officeDocument/2006/relationships/oleObject" Target="../embeddings/oleObject13.bin"/></Relationships>
</file>

<file path=ppt/slides/_rels/slide68.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2.xml"/><Relationship Id="rId4" Type="http://schemas.openxmlformats.org/officeDocument/2006/relationships/image" Target="../media/image43.wmf"/><Relationship Id="rId3" Type="http://schemas.openxmlformats.org/officeDocument/2006/relationships/oleObject" Target="../embeddings/oleObject16.bin"/><Relationship Id="rId2" Type="http://schemas.openxmlformats.org/officeDocument/2006/relationships/image" Target="../media/image42.wmf"/><Relationship Id="rId1" Type="http://schemas.openxmlformats.org/officeDocument/2006/relationships/oleObject" Target="../embeddings/oleObject15.bin"/></Relationships>
</file>

<file path=ppt/slides/_rels/slide69.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7.xml"/><Relationship Id="rId7" Type="http://schemas.openxmlformats.org/officeDocument/2006/relationships/image" Target="../media/image47.wmf"/><Relationship Id="rId6" Type="http://schemas.openxmlformats.org/officeDocument/2006/relationships/oleObject" Target="../embeddings/oleObject19.bin"/><Relationship Id="rId5" Type="http://schemas.openxmlformats.org/officeDocument/2006/relationships/image" Target="../media/image46.wmf"/><Relationship Id="rId4" Type="http://schemas.openxmlformats.org/officeDocument/2006/relationships/oleObject" Target="../embeddings/oleObject18.bin"/><Relationship Id="rId3" Type="http://schemas.openxmlformats.org/officeDocument/2006/relationships/image" Target="../media/image45.wmf"/><Relationship Id="rId2" Type="http://schemas.openxmlformats.org/officeDocument/2006/relationships/oleObject" Target="../embeddings/oleObject17.bin"/><Relationship Id="rId1"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6.xml"/><Relationship Id="rId3" Type="http://schemas.openxmlformats.org/officeDocument/2006/relationships/image" Target="../media/image49.png"/><Relationship Id="rId2" Type="http://schemas.openxmlformats.org/officeDocument/2006/relationships/control" Target="../activeX/activeX1.xml"/><Relationship Id="rId1" Type="http://schemas.openxmlformats.org/officeDocument/2006/relationships/image" Target="../media/image4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6.xml"/><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oleObject" Target="../embeddings/oleObject20.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wmf"/></Relationships>
</file>

<file path=ppt/slides/_rels/slide80.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6.xml"/><Relationship Id="rId3" Type="http://schemas.openxmlformats.org/officeDocument/2006/relationships/image" Target="../media/image52.png"/><Relationship Id="rId2" Type="http://schemas.openxmlformats.org/officeDocument/2006/relationships/control" Target="../activeX/activeX2.xml"/><Relationship Id="rId1" Type="http://schemas.openxmlformats.org/officeDocument/2006/relationships/image" Target="../media/image48.jpeg"/></Relationships>
</file>

<file path=ppt/slides/_rels/slide81.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6.xml"/><Relationship Id="rId3" Type="http://schemas.openxmlformats.org/officeDocument/2006/relationships/image" Target="../media/image53.png"/><Relationship Id="rId2" Type="http://schemas.openxmlformats.org/officeDocument/2006/relationships/control" Target="../activeX/activeX3.xml"/><Relationship Id="rId1" Type="http://schemas.openxmlformats.org/officeDocument/2006/relationships/image" Target="../media/image48.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4.wmf"/></Relationships>
</file>

<file path=ppt/slides/_rels/slide83.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6.xml"/><Relationship Id="rId4" Type="http://schemas.openxmlformats.org/officeDocument/2006/relationships/image" Target="../media/image56.png"/><Relationship Id="rId3" Type="http://schemas.openxmlformats.org/officeDocument/2006/relationships/control" Target="../activeX/activeX4.xml"/><Relationship Id="rId2" Type="http://schemas.openxmlformats.org/officeDocument/2006/relationships/image" Target="../media/image55.png"/><Relationship Id="rId1" Type="http://schemas.openxmlformats.org/officeDocument/2006/relationships/slide" Target="slide9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2.xml"/><Relationship Id="rId4" Type="http://schemas.openxmlformats.org/officeDocument/2006/relationships/image" Target="../media/image9.wmf"/><Relationship Id="rId3" Type="http://schemas.openxmlformats.org/officeDocument/2006/relationships/oleObject" Target="../embeddings/oleObject4.bin"/><Relationship Id="rId2" Type="http://schemas.openxmlformats.org/officeDocument/2006/relationships/image" Target="../media/image8.wmf"/><Relationship Id="rId1"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98.xml.rels><?xml version="1.0" encoding="UTF-8" standalone="yes"?>
<Relationships xmlns="http://schemas.openxmlformats.org/package/2006/relationships"><Relationship Id="rId7" Type="http://schemas.openxmlformats.org/officeDocument/2006/relationships/vmlDrawing" Target="../drawings/vmlDrawing15.vml"/><Relationship Id="rId6"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oleObject" Target="../embeddings/oleObject21.bin"/><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1229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                                          Transport Phenomena</a:t>
            </a:r>
            <a:endParaRPr sz="1400" dirty="0">
              <a:ea typeface="PMingLiU" pitchFamily="18" charset="-120"/>
            </a:endParaRPr>
          </a:p>
        </p:txBody>
      </p:sp>
      <p:sp>
        <p:nvSpPr>
          <p:cNvPr id="1229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102"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ctr" defTabSz="914400" rtl="0" eaLnBrk="0" fontAlgn="base" latinLnBrk="0" hangingPunct="0">
              <a:lnSpc>
                <a:spcPct val="8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ctr" defTabSz="914400" rtl="0" eaLnBrk="0" fontAlgn="base" latinLnBrk="0" hangingPunct="0">
              <a:lnSpc>
                <a:spcPct val="8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Syllabus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Chapter 1</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Heat Transfer (Conductive and Convective)</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0" i="0" u="none" strike="noStrike" kern="0" cap="none" spc="0" normalizeH="0" baseline="0" noProof="0" smtClean="0">
                <a:ln>
                  <a:noFill/>
                </a:ln>
                <a:solidFill>
                  <a:schemeClr val="tx1"/>
                </a:solidFill>
                <a:effectLst/>
                <a:uLnTx/>
                <a:uFillTx/>
                <a:latin typeface="+mn-lt"/>
                <a:ea typeface="+mn-ea"/>
                <a:cs typeface="+mn-cs"/>
              </a:rPr>
              <a:t>     Modes </a:t>
            </a:r>
            <a:r>
              <a:rPr kumimoji="0" lang="en-US" sz="2400" b="0" i="0" u="none" strike="noStrike" kern="0" cap="none" spc="0" normalizeH="0" baseline="0" noProof="0" dirty="0" smtClean="0">
                <a:ln>
                  <a:noFill/>
                </a:ln>
                <a:solidFill>
                  <a:schemeClr val="tx1"/>
                </a:solidFill>
                <a:effectLst/>
                <a:uLnTx/>
                <a:uFillTx/>
                <a:latin typeface="+mn-lt"/>
                <a:ea typeface="+mn-ea"/>
                <a:cs typeface="+mn-cs"/>
              </a:rPr>
              <a:t>of heat transfer. Conduction of heat through solid. Steady and unsteady state. Fourier law of heat conduction. General equation of heat conduction in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cartesian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co-ordinate, spherical and cylindrical systems. Convective heat transfer. Free and forced convection. Application dimensional analysis of effective boundary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layer.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29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1229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457200" y="-152400"/>
            <a:ext cx="8229600" cy="1143000"/>
          </a:xfrm>
        </p:spPr>
        <p:txBody>
          <a:bodyPr vert="horz" wrap="square" lIns="91440" tIns="45720" rIns="91440" bIns="45720" anchor="ctr" anchorCtr="0"/>
          <a:p>
            <a:pPr eaLnBrk="1" hangingPunct="1"/>
            <a:r>
              <a:rPr lang="en-US" altLang="zh-TW" dirty="0">
                <a:ea typeface="PMingLiU" pitchFamily="18" charset="-120"/>
              </a:rPr>
              <a:t>Velocity Boundary Layer</a:t>
            </a:r>
            <a:endParaRPr lang="en-US" altLang="zh-TW" dirty="0">
              <a:ea typeface="PMingLiU" pitchFamily="18" charset="-120"/>
            </a:endParaRPr>
          </a:p>
        </p:txBody>
      </p:sp>
      <p:sp>
        <p:nvSpPr>
          <p:cNvPr id="19459" name="Rectangle 3"/>
          <p:cNvSpPr>
            <a:spLocks noGrp="1"/>
          </p:cNvSpPr>
          <p:nvPr>
            <p:ph type="body" sz="half" idx="1"/>
          </p:nvPr>
        </p:nvSpPr>
        <p:spPr>
          <a:xfrm>
            <a:off x="0" y="808038"/>
            <a:ext cx="8915400" cy="4525962"/>
          </a:xfrm>
        </p:spPr>
        <p:txBody>
          <a:bodyPr vert="horz" wrap="square" lIns="91440" tIns="45720" rIns="91440" bIns="45720" anchor="t" anchorCtr="0"/>
          <a:p>
            <a:pPr eaLnBrk="1" hangingPunct="1"/>
            <a:r>
              <a:rPr lang="en-US" altLang="zh-TW" sz="2400" dirty="0">
                <a:ea typeface="PMingLiU" pitchFamily="18" charset="-120"/>
              </a:rPr>
              <a:t>Consider the parallel flow of a fluid over a </a:t>
            </a:r>
            <a:r>
              <a:rPr lang="en-US" altLang="zh-TW" sz="2400" i="1" dirty="0">
                <a:ea typeface="PMingLiU" pitchFamily="18" charset="-120"/>
              </a:rPr>
              <a:t>flat plate.</a:t>
            </a:r>
            <a:endParaRPr lang="en-US" altLang="zh-TW" sz="2400" i="1" dirty="0">
              <a:ea typeface="PMingLiU" pitchFamily="18" charset="-120"/>
            </a:endParaRPr>
          </a:p>
          <a:p>
            <a:pPr eaLnBrk="1" hangingPunct="1"/>
            <a:r>
              <a:rPr lang="en-US" altLang="zh-TW" sz="2400" i="1" dirty="0">
                <a:solidFill>
                  <a:srgbClr val="3366FF"/>
                </a:solidFill>
                <a:ea typeface="PMingLiU" pitchFamily="18" charset="-120"/>
              </a:rPr>
              <a:t>x</a:t>
            </a:r>
            <a:r>
              <a:rPr lang="en-US" altLang="zh-TW" sz="2400" dirty="0">
                <a:solidFill>
                  <a:srgbClr val="3366FF"/>
                </a:solidFill>
                <a:ea typeface="PMingLiU" pitchFamily="18" charset="-120"/>
              </a:rPr>
              <a:t>-coordinate</a:t>
            </a:r>
            <a:r>
              <a:rPr lang="en-US" altLang="zh-TW" sz="2400" dirty="0">
                <a:ea typeface="PMingLiU" pitchFamily="18" charset="-120"/>
              </a:rPr>
              <a:t>: along the plate surface </a:t>
            </a:r>
            <a:endParaRPr lang="en-US" altLang="zh-TW" sz="2400" dirty="0">
              <a:ea typeface="PMingLiU" pitchFamily="18" charset="-120"/>
            </a:endParaRPr>
          </a:p>
          <a:p>
            <a:pPr eaLnBrk="1" hangingPunct="1"/>
            <a:r>
              <a:rPr lang="en-US" altLang="zh-TW" sz="2400" i="1" dirty="0">
                <a:solidFill>
                  <a:srgbClr val="3366FF"/>
                </a:solidFill>
                <a:ea typeface="PMingLiU" pitchFamily="18" charset="-120"/>
              </a:rPr>
              <a:t>y</a:t>
            </a:r>
            <a:r>
              <a:rPr lang="en-US" altLang="zh-TW" sz="2400" dirty="0">
                <a:solidFill>
                  <a:srgbClr val="3366FF"/>
                </a:solidFill>
                <a:ea typeface="PMingLiU" pitchFamily="18" charset="-120"/>
              </a:rPr>
              <a:t>-coordinate</a:t>
            </a:r>
            <a:r>
              <a:rPr lang="en-US" altLang="zh-TW" sz="2400" dirty="0">
                <a:ea typeface="PMingLiU" pitchFamily="18" charset="-120"/>
              </a:rPr>
              <a:t>:</a:t>
            </a:r>
            <a:r>
              <a:rPr lang="en-US" altLang="zh-TW" sz="2400" i="1" dirty="0">
                <a:ea typeface="PMingLiU" pitchFamily="18" charset="-120"/>
              </a:rPr>
              <a:t> </a:t>
            </a:r>
            <a:r>
              <a:rPr lang="en-US" altLang="zh-TW" sz="2400" dirty="0">
                <a:ea typeface="PMingLiU" pitchFamily="18" charset="-120"/>
              </a:rPr>
              <a:t>from the surface in the normal direction.</a:t>
            </a:r>
            <a:endParaRPr lang="en-US" altLang="zh-TW" sz="2400" dirty="0">
              <a:ea typeface="PMingLiU" pitchFamily="18" charset="-120"/>
            </a:endParaRPr>
          </a:p>
          <a:p>
            <a:pPr eaLnBrk="1" hangingPunct="1"/>
            <a:r>
              <a:rPr lang="en-US" altLang="zh-TW" sz="2400" dirty="0">
                <a:ea typeface="PMingLiU" pitchFamily="18" charset="-120"/>
              </a:rPr>
              <a:t>The fluid approaches the plate in the </a:t>
            </a:r>
            <a:r>
              <a:rPr lang="en-US" altLang="zh-TW" sz="2400" i="1" dirty="0">
                <a:solidFill>
                  <a:srgbClr val="FF0000"/>
                </a:solidFill>
                <a:ea typeface="PMingLiU" pitchFamily="18" charset="-120"/>
              </a:rPr>
              <a:t>x</a:t>
            </a:r>
            <a:r>
              <a:rPr lang="en-US" altLang="zh-TW" sz="2400" dirty="0">
                <a:ea typeface="PMingLiU" pitchFamily="18" charset="-120"/>
              </a:rPr>
              <a:t>-direction with a uniform velocity </a:t>
            </a:r>
            <a:r>
              <a:rPr lang="en-US" altLang="zh-TW" sz="2400" i="1" dirty="0">
                <a:solidFill>
                  <a:srgbClr val="FF0000"/>
                </a:solidFill>
                <a:ea typeface="PMingLiU" pitchFamily="18" charset="-120"/>
              </a:rPr>
              <a:t>V</a:t>
            </a:r>
            <a:r>
              <a:rPr lang="en-US" altLang="zh-TW" sz="2400" dirty="0">
                <a:ea typeface="PMingLiU" pitchFamily="18" charset="-120"/>
              </a:rPr>
              <a:t>.</a:t>
            </a:r>
            <a:endParaRPr lang="en-US" altLang="zh-TW" sz="2400" dirty="0">
              <a:ea typeface="PMingLiU" pitchFamily="18" charset="-120"/>
            </a:endParaRPr>
          </a:p>
          <a:p>
            <a:pPr eaLnBrk="1" hangingPunct="1"/>
            <a:r>
              <a:rPr lang="en-US" altLang="zh-TW" sz="2400" dirty="0">
                <a:ea typeface="PMingLiU" pitchFamily="18" charset="-120"/>
              </a:rPr>
              <a:t>Because of the no-slip condition </a:t>
            </a:r>
            <a:r>
              <a:rPr lang="en-US" altLang="zh-TW" sz="2400" i="1" dirty="0">
                <a:solidFill>
                  <a:srgbClr val="FF0000"/>
                </a:solidFill>
                <a:ea typeface="PMingLiU" pitchFamily="18" charset="-120"/>
              </a:rPr>
              <a:t>V</a:t>
            </a:r>
            <a:r>
              <a:rPr lang="en-US" altLang="zh-TW" sz="2400" dirty="0">
                <a:ea typeface="PMingLiU" pitchFamily="18" charset="-120"/>
              </a:rPr>
              <a:t>(</a:t>
            </a:r>
            <a:r>
              <a:rPr lang="en-US" altLang="zh-TW" sz="2400" i="1" dirty="0">
                <a:solidFill>
                  <a:srgbClr val="FF0000"/>
                </a:solidFill>
                <a:ea typeface="PMingLiU" pitchFamily="18" charset="-120"/>
              </a:rPr>
              <a:t>y</a:t>
            </a:r>
            <a:r>
              <a:rPr lang="en-US" altLang="zh-TW" sz="2400" dirty="0">
                <a:ea typeface="PMingLiU" pitchFamily="18" charset="-120"/>
              </a:rPr>
              <a:t>=0)=0.</a:t>
            </a:r>
            <a:endParaRPr lang="en-US" altLang="zh-TW" sz="2400" dirty="0">
              <a:ea typeface="PMingLiU" pitchFamily="18" charset="-120"/>
            </a:endParaRPr>
          </a:p>
          <a:p>
            <a:pPr eaLnBrk="1" hangingPunct="1"/>
            <a:r>
              <a:rPr lang="en-US" altLang="zh-TW" sz="2400" dirty="0">
                <a:ea typeface="PMingLiU" pitchFamily="18" charset="-120"/>
              </a:rPr>
              <a:t>The presence of the plate is felt up to </a:t>
            </a:r>
            <a:r>
              <a:rPr lang="en-US" altLang="zh-TW" sz="2400" i="1" dirty="0">
                <a:solidFill>
                  <a:srgbClr val="FF0000"/>
                </a:solidFill>
                <a:latin typeface="Symbol" pitchFamily="18" charset="2"/>
                <a:ea typeface="PMingLiU" pitchFamily="18" charset="-120"/>
              </a:rPr>
              <a:t>d</a:t>
            </a:r>
            <a:r>
              <a:rPr lang="en-US" altLang="zh-TW" sz="2400" i="1" dirty="0">
                <a:latin typeface="Symbol" pitchFamily="18" charset="2"/>
                <a:ea typeface="PMingLiU" pitchFamily="18" charset="-120"/>
              </a:rPr>
              <a:t>.</a:t>
            </a:r>
            <a:r>
              <a:rPr lang="en-US" altLang="zh-TW" sz="2400" dirty="0">
                <a:ea typeface="PMingLiU" pitchFamily="18" charset="-120"/>
              </a:rPr>
              <a:t> </a:t>
            </a:r>
            <a:endParaRPr lang="en-US" altLang="zh-TW" sz="2400" dirty="0">
              <a:ea typeface="PMingLiU" pitchFamily="18" charset="-120"/>
            </a:endParaRPr>
          </a:p>
          <a:p>
            <a:pPr eaLnBrk="1" hangingPunct="1"/>
            <a:r>
              <a:rPr lang="en-US" altLang="zh-TW" sz="2400" dirty="0">
                <a:ea typeface="PMingLiU" pitchFamily="18" charset="-120"/>
              </a:rPr>
              <a:t>Beyond </a:t>
            </a:r>
            <a:r>
              <a:rPr lang="en-US" altLang="zh-TW" sz="2400" i="1" dirty="0">
                <a:solidFill>
                  <a:srgbClr val="FF0000"/>
                </a:solidFill>
                <a:latin typeface="Symbol" pitchFamily="18" charset="2"/>
                <a:ea typeface="PMingLiU" pitchFamily="18" charset="-120"/>
              </a:rPr>
              <a:t>d</a:t>
            </a:r>
            <a:r>
              <a:rPr lang="en-US" altLang="zh-TW" sz="2400" dirty="0">
                <a:ea typeface="PMingLiU" pitchFamily="18" charset="-120"/>
              </a:rPr>
              <a:t> the free-stream velocity remains essentially  unchanged.</a:t>
            </a:r>
            <a:endParaRPr lang="en-US" altLang="zh-TW" sz="2400" dirty="0">
              <a:ea typeface="PMingLiU" pitchFamily="18" charset="-120"/>
            </a:endParaRPr>
          </a:p>
          <a:p>
            <a:pPr eaLnBrk="1" hangingPunct="1"/>
            <a:r>
              <a:rPr lang="en-US" altLang="zh-TW" sz="2400" dirty="0">
                <a:ea typeface="PMingLiU" pitchFamily="18" charset="-120"/>
              </a:rPr>
              <a:t>The fluid velocity, </a:t>
            </a:r>
            <a:r>
              <a:rPr lang="en-US" altLang="zh-TW" sz="2400" i="1" dirty="0">
                <a:solidFill>
                  <a:srgbClr val="FF0000"/>
                </a:solidFill>
                <a:ea typeface="PMingLiU" pitchFamily="18" charset="-120"/>
              </a:rPr>
              <a:t>u</a:t>
            </a:r>
            <a:r>
              <a:rPr lang="en-US" altLang="zh-TW" sz="2400" i="1" dirty="0">
                <a:ea typeface="PMingLiU" pitchFamily="18" charset="-120"/>
              </a:rPr>
              <a:t>, </a:t>
            </a:r>
            <a:r>
              <a:rPr lang="en-US" altLang="zh-TW" sz="2400" dirty="0">
                <a:ea typeface="PMingLiU" pitchFamily="18" charset="-120"/>
              </a:rPr>
              <a:t>varies from 0 at </a:t>
            </a:r>
            <a:r>
              <a:rPr lang="en-US" altLang="zh-TW" sz="2400" i="1" dirty="0">
                <a:solidFill>
                  <a:srgbClr val="FF0000"/>
                </a:solidFill>
                <a:ea typeface="PMingLiU" pitchFamily="18" charset="-120"/>
              </a:rPr>
              <a:t>y</a:t>
            </a:r>
            <a:r>
              <a:rPr lang="en-US" altLang="zh-TW" sz="2400" i="1" dirty="0">
                <a:ea typeface="PMingLiU" pitchFamily="18" charset="-120"/>
              </a:rPr>
              <a:t>=</a:t>
            </a:r>
            <a:r>
              <a:rPr lang="en-US" altLang="zh-TW" sz="2400" dirty="0">
                <a:ea typeface="PMingLiU" pitchFamily="18" charset="-120"/>
              </a:rPr>
              <a:t>0 to nearly </a:t>
            </a:r>
            <a:r>
              <a:rPr lang="en-US" altLang="zh-TW" sz="2400" i="1" dirty="0">
                <a:solidFill>
                  <a:srgbClr val="FF0000"/>
                </a:solidFill>
                <a:ea typeface="PMingLiU" pitchFamily="18" charset="-120"/>
              </a:rPr>
              <a:t>V</a:t>
            </a:r>
            <a:r>
              <a:rPr lang="en-US" altLang="zh-TW" sz="2400" i="1" dirty="0">
                <a:ea typeface="PMingLiU" pitchFamily="18" charset="-120"/>
              </a:rPr>
              <a:t> </a:t>
            </a:r>
            <a:r>
              <a:rPr lang="en-US" altLang="zh-TW" sz="2400" dirty="0">
                <a:ea typeface="PMingLiU" pitchFamily="18" charset="-120"/>
              </a:rPr>
              <a:t>at </a:t>
            </a:r>
            <a:r>
              <a:rPr lang="en-US" altLang="zh-TW" sz="2400" i="1" dirty="0">
                <a:solidFill>
                  <a:srgbClr val="FF0000"/>
                </a:solidFill>
                <a:ea typeface="PMingLiU" pitchFamily="18" charset="-120"/>
              </a:rPr>
              <a:t>y</a:t>
            </a:r>
            <a:r>
              <a:rPr lang="en-US" altLang="zh-TW" sz="2400" i="1" dirty="0">
                <a:ea typeface="PMingLiU" pitchFamily="18" charset="-120"/>
              </a:rPr>
              <a:t>=</a:t>
            </a:r>
            <a:r>
              <a:rPr lang="en-US" altLang="zh-TW" sz="2400" i="1" dirty="0">
                <a:solidFill>
                  <a:srgbClr val="FF0000"/>
                </a:solidFill>
                <a:latin typeface="Symbol" pitchFamily="18" charset="2"/>
                <a:ea typeface="PMingLiU" pitchFamily="18" charset="-120"/>
              </a:rPr>
              <a:t>d</a:t>
            </a:r>
            <a:r>
              <a:rPr lang="en-US" altLang="zh-TW" sz="2400" dirty="0">
                <a:ea typeface="PMingLiU" pitchFamily="18" charset="-120"/>
              </a:rPr>
              <a:t>.</a:t>
            </a:r>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p:txBody>
      </p:sp>
      <p:pic>
        <p:nvPicPr>
          <p:cNvPr id="19460" name="Picture 4"/>
          <p:cNvPicPr>
            <a:picLocks noChangeAspect="1"/>
          </p:cNvPicPr>
          <p:nvPr>
            <p:ph sz="half" idx="2"/>
          </p:nvPr>
        </p:nvPicPr>
        <p:blipFill>
          <a:blip r:embed="rId1"/>
          <a:srcRect/>
          <a:stretch>
            <a:fillRect/>
          </a:stretch>
        </p:blipFill>
        <p:spPr>
          <a:xfrm>
            <a:off x="609600" y="4768850"/>
            <a:ext cx="7543800" cy="2012950"/>
          </a:xfrm>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789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3789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7894"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3789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7896"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37897" name="Picture 4"/>
          <p:cNvPicPr>
            <a:picLocks noChangeAspect="1"/>
          </p:cNvPicPr>
          <p:nvPr/>
        </p:nvPicPr>
        <p:blipFill>
          <a:blip r:embed="rId3"/>
          <a:stretch>
            <a:fillRect/>
          </a:stretch>
        </p:blipFill>
        <p:spPr>
          <a:xfrm>
            <a:off x="457200" y="838200"/>
            <a:ext cx="8229600" cy="5410200"/>
          </a:xfrm>
          <a:prstGeom prst="rect">
            <a:avLst/>
          </a:prstGeom>
          <a:noFill/>
          <a:ln w="9525">
            <a:noFill/>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891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3891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8918"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3891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8920"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38921" name="Picture 2"/>
          <p:cNvPicPr>
            <a:picLocks noChangeAspect="1"/>
          </p:cNvPicPr>
          <p:nvPr/>
        </p:nvPicPr>
        <p:blipFill>
          <a:blip r:embed="rId3"/>
          <a:stretch>
            <a:fillRect/>
          </a:stretch>
        </p:blipFill>
        <p:spPr>
          <a:xfrm>
            <a:off x="381000" y="1295400"/>
            <a:ext cx="8077200" cy="4114800"/>
          </a:xfrm>
          <a:prstGeom prst="rect">
            <a:avLst/>
          </a:prstGeom>
          <a:noFill/>
          <a:ln w="9525">
            <a:noFill/>
          </a:ln>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993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3994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9942"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3994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9944"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39945" name="Picture 2"/>
          <p:cNvPicPr>
            <a:picLocks noChangeAspect="1"/>
          </p:cNvPicPr>
          <p:nvPr/>
        </p:nvPicPr>
        <p:blipFill>
          <a:blip r:embed="rId3"/>
          <a:stretch>
            <a:fillRect/>
          </a:stretch>
        </p:blipFill>
        <p:spPr>
          <a:xfrm>
            <a:off x="0" y="685800"/>
            <a:ext cx="8839200" cy="5410200"/>
          </a:xfrm>
          <a:prstGeom prst="rect">
            <a:avLst/>
          </a:prstGeom>
          <a:noFill/>
          <a:ln w="9525">
            <a:noFill/>
          </a:ln>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096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096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0966"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4096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0968"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0969" name="Picture 2"/>
          <p:cNvPicPr>
            <a:picLocks noChangeAspect="1"/>
          </p:cNvPicPr>
          <p:nvPr/>
        </p:nvPicPr>
        <p:blipFill>
          <a:blip r:embed="rId3"/>
          <a:stretch>
            <a:fillRect/>
          </a:stretch>
        </p:blipFill>
        <p:spPr>
          <a:xfrm>
            <a:off x="457200" y="609600"/>
            <a:ext cx="8458200" cy="5638800"/>
          </a:xfrm>
          <a:prstGeom prst="rect">
            <a:avLst/>
          </a:prstGeom>
          <a:noFill/>
          <a:ln w="9525">
            <a:noFill/>
          </a:ln>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198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198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1990"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4199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1992"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1993" name="Picture 2"/>
          <p:cNvPicPr>
            <a:picLocks noChangeAspect="1"/>
          </p:cNvPicPr>
          <p:nvPr/>
        </p:nvPicPr>
        <p:blipFill>
          <a:blip r:embed="rId3"/>
          <a:stretch>
            <a:fillRect/>
          </a:stretch>
        </p:blipFill>
        <p:spPr>
          <a:xfrm>
            <a:off x="457200" y="1066800"/>
            <a:ext cx="8077200" cy="4724400"/>
          </a:xfrm>
          <a:prstGeom prst="rect">
            <a:avLst/>
          </a:prstGeom>
          <a:noFill/>
          <a:ln w="9525">
            <a:noFill/>
          </a:ln>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301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301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3014"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4301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3016"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3017" name="Picture 2"/>
          <p:cNvPicPr>
            <a:picLocks noChangeAspect="1"/>
          </p:cNvPicPr>
          <p:nvPr/>
        </p:nvPicPr>
        <p:blipFill>
          <a:blip r:embed="rId3"/>
          <a:stretch>
            <a:fillRect/>
          </a:stretch>
        </p:blipFill>
        <p:spPr>
          <a:xfrm>
            <a:off x="53975" y="685800"/>
            <a:ext cx="8480425" cy="5334000"/>
          </a:xfrm>
          <a:prstGeom prst="rect">
            <a:avLst/>
          </a:prstGeom>
          <a:noFill/>
          <a:ln w="9525">
            <a:noFill/>
          </a:ln>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403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403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4038"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4403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4040"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4041" name="Picture 2"/>
          <p:cNvPicPr>
            <a:picLocks noChangeAspect="1"/>
          </p:cNvPicPr>
          <p:nvPr/>
        </p:nvPicPr>
        <p:blipFill>
          <a:blip r:embed="rId3"/>
          <a:stretch>
            <a:fillRect/>
          </a:stretch>
        </p:blipFill>
        <p:spPr>
          <a:xfrm>
            <a:off x="417513" y="762000"/>
            <a:ext cx="7888287" cy="5410200"/>
          </a:xfrm>
          <a:prstGeom prst="rect">
            <a:avLst/>
          </a:prstGeom>
          <a:noFill/>
          <a:ln w="9525">
            <a:noFill/>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505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506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5062"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4506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5064"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5065" name="Picture 2"/>
          <p:cNvPicPr>
            <a:picLocks noChangeAspect="1"/>
          </p:cNvPicPr>
          <p:nvPr/>
        </p:nvPicPr>
        <p:blipFill>
          <a:blip r:embed="rId3"/>
          <a:stretch>
            <a:fillRect/>
          </a:stretch>
        </p:blipFill>
        <p:spPr>
          <a:xfrm>
            <a:off x="304800" y="762000"/>
            <a:ext cx="8610600" cy="5410200"/>
          </a:xfrm>
          <a:prstGeom prst="rect">
            <a:avLst/>
          </a:prstGeom>
          <a:noFill/>
          <a:ln w="9525">
            <a:noFill/>
          </a:ln>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608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608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6086"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endParaRPr sz="2400" dirty="0"/>
          </a:p>
        </p:txBody>
      </p:sp>
      <p:pic>
        <p:nvPicPr>
          <p:cNvPr id="4608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6088"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6089" name="Picture 2"/>
          <p:cNvPicPr>
            <a:picLocks noChangeAspect="1"/>
          </p:cNvPicPr>
          <p:nvPr/>
        </p:nvPicPr>
        <p:blipFill>
          <a:blip r:embed="rId3"/>
          <a:stretch>
            <a:fillRect/>
          </a:stretch>
        </p:blipFill>
        <p:spPr>
          <a:xfrm>
            <a:off x="152400" y="914400"/>
            <a:ext cx="8686800" cy="5105400"/>
          </a:xfrm>
          <a:prstGeom prst="rect">
            <a:avLst/>
          </a:prstGeom>
          <a:noFill/>
          <a:ln w="9525">
            <a:noFill/>
          </a:ln>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2" name="Rectangle 14"/>
          <p:cNvSpPr>
            <a:spLocks noGrp="1"/>
          </p:cNvSpPr>
          <p:nvPr>
            <p:ph type="title"/>
          </p:nvPr>
        </p:nvSpPr>
        <p:spPr/>
        <p:txBody>
          <a:bodyPr vert="horz" wrap="square" lIns="91440" tIns="45720" rIns="91440" bIns="45720" anchor="ctr" anchorCtr="0"/>
          <a:p>
            <a:r>
              <a:rPr sz="3600" dirty="0"/>
              <a:t>Converting between rectangular and Cylindrical Coordinates</a:t>
            </a:r>
            <a:endParaRPr sz="3600" dirty="0"/>
          </a:p>
        </p:txBody>
      </p:sp>
      <p:grpSp>
        <p:nvGrpSpPr>
          <p:cNvPr id="7173" name="Group 29"/>
          <p:cNvGrpSpPr/>
          <p:nvPr/>
        </p:nvGrpSpPr>
        <p:grpSpPr>
          <a:xfrm>
            <a:off x="228600" y="2133600"/>
            <a:ext cx="5257800" cy="3887788"/>
            <a:chOff x="957" y="1413"/>
            <a:chExt cx="3312" cy="2449"/>
          </a:xfrm>
        </p:grpSpPr>
        <p:sp>
          <p:nvSpPr>
            <p:cNvPr id="7177" name="AutoShape 2"/>
            <p:cNvSpPr/>
            <p:nvPr/>
          </p:nvSpPr>
          <p:spPr>
            <a:xfrm>
              <a:off x="957" y="2662"/>
              <a:ext cx="3312" cy="1200"/>
            </a:xfrm>
            <a:prstGeom prst="parallelogram">
              <a:avLst>
                <a:gd name="adj" fmla="val 69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7178" name="Line 3"/>
            <p:cNvSpPr/>
            <p:nvPr/>
          </p:nvSpPr>
          <p:spPr>
            <a:xfrm flipV="1">
              <a:off x="2109" y="2662"/>
              <a:ext cx="864" cy="1200"/>
            </a:xfrm>
            <a:prstGeom prst="line">
              <a:avLst/>
            </a:prstGeom>
            <a:ln w="28575" cap="flat" cmpd="sng">
              <a:solidFill>
                <a:schemeClr val="accent2"/>
              </a:solidFill>
              <a:prstDash val="solid"/>
              <a:headEnd type="triangle" w="med" len="med"/>
              <a:tailEnd type="triangle" w="med" len="med"/>
            </a:ln>
          </p:spPr>
        </p:sp>
        <p:sp>
          <p:nvSpPr>
            <p:cNvPr id="7179" name="Line 4"/>
            <p:cNvSpPr/>
            <p:nvPr/>
          </p:nvSpPr>
          <p:spPr>
            <a:xfrm>
              <a:off x="1413" y="3198"/>
              <a:ext cx="2496" cy="0"/>
            </a:xfrm>
            <a:prstGeom prst="line">
              <a:avLst/>
            </a:prstGeom>
            <a:ln w="28575" cap="flat" cmpd="sng">
              <a:solidFill>
                <a:schemeClr val="accent2"/>
              </a:solidFill>
              <a:prstDash val="solid"/>
              <a:headEnd type="triangle" w="med" len="med"/>
              <a:tailEnd type="triangle" w="med" len="med"/>
            </a:ln>
          </p:spPr>
        </p:sp>
        <p:sp>
          <p:nvSpPr>
            <p:cNvPr id="7180" name="Oval 5"/>
            <p:cNvSpPr/>
            <p:nvPr/>
          </p:nvSpPr>
          <p:spPr>
            <a:xfrm>
              <a:off x="2577" y="3184"/>
              <a:ext cx="29" cy="29"/>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grpSp>
          <p:nvGrpSpPr>
            <p:cNvPr id="7181" name="Group 6"/>
            <p:cNvGrpSpPr/>
            <p:nvPr/>
          </p:nvGrpSpPr>
          <p:grpSpPr>
            <a:xfrm>
              <a:off x="2352" y="2860"/>
              <a:ext cx="960" cy="345"/>
              <a:chOff x="2352" y="2860"/>
              <a:chExt cx="960" cy="345"/>
            </a:xfrm>
          </p:grpSpPr>
          <p:sp>
            <p:nvSpPr>
              <p:cNvPr id="7196" name="Line 7"/>
              <p:cNvSpPr/>
              <p:nvPr/>
            </p:nvSpPr>
            <p:spPr>
              <a:xfrm flipH="1" flipV="1">
                <a:off x="2418" y="2881"/>
                <a:ext cx="174" cy="312"/>
              </a:xfrm>
              <a:prstGeom prst="line">
                <a:avLst/>
              </a:prstGeom>
              <a:ln w="12700" cap="flat" cmpd="sng">
                <a:solidFill>
                  <a:schemeClr val="tx1"/>
                </a:solidFill>
                <a:prstDash val="solid"/>
                <a:headEnd type="none" w="med" len="med"/>
                <a:tailEnd type="triangle" w="med" len="med"/>
              </a:ln>
            </p:spPr>
          </p:sp>
          <p:sp>
            <p:nvSpPr>
              <p:cNvPr id="7197" name="Freeform 8"/>
              <p:cNvSpPr/>
              <p:nvPr/>
            </p:nvSpPr>
            <p:spPr>
              <a:xfrm>
                <a:off x="2496" y="2992"/>
                <a:ext cx="816" cy="198"/>
              </a:xfrm>
              <a:custGeom>
                <a:avLst/>
                <a:gdLst>
                  <a:gd name="txL" fmla="*/ 0 w 816"/>
                  <a:gd name="txT" fmla="*/ 0 h 198"/>
                  <a:gd name="txR" fmla="*/ 816 w 816"/>
                  <a:gd name="txB" fmla="*/ 198 h 198"/>
                </a:gdLst>
                <a:ahLst/>
                <a:cxnLst>
                  <a:cxn ang="0">
                    <a:pos x="816" y="198"/>
                  </a:cxn>
                  <a:cxn ang="0">
                    <a:pos x="800" y="160"/>
                  </a:cxn>
                  <a:cxn ang="0">
                    <a:pos x="750" y="112"/>
                  </a:cxn>
                  <a:cxn ang="0">
                    <a:pos x="538" y="44"/>
                  </a:cxn>
                  <a:cxn ang="0">
                    <a:pos x="240" y="6"/>
                  </a:cxn>
                  <a:cxn ang="0">
                    <a:pos x="0" y="6"/>
                  </a:cxn>
                </a:cxnLst>
                <a:rect l="txL" t="txT" r="txR" b="txB"/>
                <a:pathLst>
                  <a:path w="816" h="198">
                    <a:moveTo>
                      <a:pt x="816" y="198"/>
                    </a:moveTo>
                    <a:cubicBezTo>
                      <a:pt x="813" y="192"/>
                      <a:pt x="811" y="174"/>
                      <a:pt x="800" y="160"/>
                    </a:cubicBezTo>
                    <a:cubicBezTo>
                      <a:pt x="789" y="146"/>
                      <a:pt x="793" y="131"/>
                      <a:pt x="750" y="112"/>
                    </a:cubicBezTo>
                    <a:cubicBezTo>
                      <a:pt x="707" y="93"/>
                      <a:pt x="623" y="62"/>
                      <a:pt x="538" y="44"/>
                    </a:cubicBezTo>
                    <a:cubicBezTo>
                      <a:pt x="453" y="26"/>
                      <a:pt x="330" y="12"/>
                      <a:pt x="240" y="6"/>
                    </a:cubicBezTo>
                    <a:cubicBezTo>
                      <a:pt x="150" y="0"/>
                      <a:pt x="50" y="6"/>
                      <a:pt x="0" y="6"/>
                    </a:cubicBezTo>
                  </a:path>
                </a:pathLst>
              </a:custGeom>
              <a:noFill/>
              <a:ln w="9525" cap="flat" cmpd="sng">
                <a:solidFill>
                  <a:schemeClr val="tx1"/>
                </a:solidFill>
                <a:prstDash val="dash"/>
                <a:round/>
                <a:headEnd type="none" w="med" len="med"/>
                <a:tailEnd type="triangle" w="med" len="med"/>
              </a:ln>
            </p:spPr>
            <p:txBody>
              <a:bodyPr/>
              <a:p>
                <a:endParaRPr dirty="0">
                  <a:latin typeface="Arial" panose="02080604020202020204" pitchFamily="34" charset="0"/>
                </a:endParaRPr>
              </a:p>
            </p:txBody>
          </p:sp>
          <p:grpSp>
            <p:nvGrpSpPr>
              <p:cNvPr id="7198" name="Group 9"/>
              <p:cNvGrpSpPr/>
              <p:nvPr/>
            </p:nvGrpSpPr>
            <p:grpSpPr>
              <a:xfrm>
                <a:off x="2574" y="2974"/>
                <a:ext cx="191" cy="231"/>
                <a:chOff x="2784" y="1632"/>
                <a:chExt cx="191" cy="231"/>
              </a:xfrm>
            </p:grpSpPr>
            <p:sp>
              <p:nvSpPr>
                <p:cNvPr id="7201" name="Oval 10"/>
                <p:cNvSpPr/>
                <p:nvPr/>
              </p:nvSpPr>
              <p:spPr>
                <a:xfrm>
                  <a:off x="2835" y="1695"/>
                  <a:ext cx="74" cy="114"/>
                </a:xfrm>
                <a:prstGeom prst="ellipse">
                  <a:avLst/>
                </a:prstGeom>
                <a:solidFill>
                  <a:schemeClr val="accent1">
                    <a:alpha val="74901"/>
                  </a:schemeClr>
                </a:solidFill>
                <a:ln w="9525">
                  <a:noFill/>
                </a:ln>
              </p:spPr>
              <p:txBody>
                <a:bodyPr wrap="none" anchor="ctr" anchorCtr="0"/>
                <a:p>
                  <a:endParaRPr dirty="0">
                    <a:latin typeface="Arial" panose="02080604020202020204" pitchFamily="34" charset="0"/>
                  </a:endParaRPr>
                </a:p>
              </p:txBody>
            </p:sp>
            <p:sp>
              <p:nvSpPr>
                <p:cNvPr id="7202" name="Text Box 11"/>
                <p:cNvSpPr txBox="1"/>
                <p:nvPr/>
              </p:nvSpPr>
              <p:spPr>
                <a:xfrm>
                  <a:off x="2784" y="1632"/>
                  <a:ext cx="191" cy="231"/>
                </a:xfrm>
                <a:prstGeom prst="rect">
                  <a:avLst/>
                </a:prstGeom>
                <a:noFill/>
                <a:ln w="9525">
                  <a:noFill/>
                </a:ln>
              </p:spPr>
              <p:txBody>
                <a:bodyPr wrap="none">
                  <a:spAutoFit/>
                </a:bodyPr>
                <a:p>
                  <a:r>
                    <a:rPr dirty="0">
                      <a:latin typeface="Arial" panose="02080604020202020204" pitchFamily="34" charset="0"/>
                      <a:sym typeface="Symbol" pitchFamily="18" charset="2"/>
                    </a:rPr>
                    <a:t></a:t>
                  </a:r>
                  <a:endParaRPr dirty="0">
                    <a:latin typeface="Arial" panose="02080604020202020204" pitchFamily="34" charset="0"/>
                    <a:sym typeface="Symbol" pitchFamily="18" charset="2"/>
                  </a:endParaRPr>
                </a:p>
              </p:txBody>
            </p:sp>
          </p:grpSp>
          <p:sp>
            <p:nvSpPr>
              <p:cNvPr id="7199" name="Oval 12"/>
              <p:cNvSpPr/>
              <p:nvPr/>
            </p:nvSpPr>
            <p:spPr>
              <a:xfrm>
                <a:off x="2388" y="2860"/>
                <a:ext cx="47" cy="47"/>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7200" name="Text Box 13"/>
              <p:cNvSpPr txBox="1"/>
              <p:nvPr/>
            </p:nvSpPr>
            <p:spPr>
              <a:xfrm>
                <a:off x="2352" y="2950"/>
                <a:ext cx="164" cy="231"/>
              </a:xfrm>
              <a:prstGeom prst="rect">
                <a:avLst/>
              </a:prstGeom>
              <a:noFill/>
              <a:ln w="9525">
                <a:noFill/>
              </a:ln>
            </p:spPr>
            <p:txBody>
              <a:bodyPr wrap="none">
                <a:spAutoFit/>
              </a:bodyPr>
              <a:p>
                <a:r>
                  <a:rPr i="1" dirty="0">
                    <a:latin typeface="Arial" panose="02080604020202020204" pitchFamily="34" charset="0"/>
                  </a:rPr>
                  <a:t>r</a:t>
                </a:r>
                <a:endParaRPr i="1" dirty="0">
                  <a:latin typeface="Arial" panose="02080604020202020204" pitchFamily="34" charset="0"/>
                </a:endParaRPr>
              </a:p>
            </p:txBody>
          </p:sp>
        </p:grpSp>
        <p:sp>
          <p:nvSpPr>
            <p:cNvPr id="7182" name="Oval 15"/>
            <p:cNvSpPr/>
            <p:nvPr/>
          </p:nvSpPr>
          <p:spPr>
            <a:xfrm>
              <a:off x="1841" y="2864"/>
              <a:ext cx="1623" cy="624"/>
            </a:xfrm>
            <a:prstGeom prst="ellipse">
              <a:avLst/>
            </a:prstGeom>
            <a:no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7183" name="Oval 16"/>
            <p:cNvSpPr/>
            <p:nvPr/>
          </p:nvSpPr>
          <p:spPr>
            <a:xfrm>
              <a:off x="1839" y="1728"/>
              <a:ext cx="1623" cy="624"/>
            </a:xfrm>
            <a:prstGeom prst="ellipse">
              <a:avLst/>
            </a:prstGeom>
            <a:no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grpSp>
          <p:nvGrpSpPr>
            <p:cNvPr id="7184" name="Group 17"/>
            <p:cNvGrpSpPr/>
            <p:nvPr/>
          </p:nvGrpSpPr>
          <p:grpSpPr>
            <a:xfrm>
              <a:off x="1840" y="2039"/>
              <a:ext cx="1622" cy="1153"/>
              <a:chOff x="1840" y="2039"/>
              <a:chExt cx="1622" cy="1153"/>
            </a:xfrm>
          </p:grpSpPr>
          <p:sp>
            <p:nvSpPr>
              <p:cNvPr id="7194" name="Line 18"/>
              <p:cNvSpPr/>
              <p:nvPr/>
            </p:nvSpPr>
            <p:spPr>
              <a:xfrm flipV="1">
                <a:off x="1840" y="2039"/>
                <a:ext cx="0" cy="1152"/>
              </a:xfrm>
              <a:prstGeom prst="line">
                <a:avLst/>
              </a:prstGeom>
              <a:ln w="9525" cap="flat" cmpd="sng">
                <a:solidFill>
                  <a:schemeClr val="tx1"/>
                </a:solidFill>
                <a:prstDash val="solid"/>
                <a:headEnd type="none" w="med" len="med"/>
                <a:tailEnd type="none" w="med" len="med"/>
              </a:ln>
            </p:spPr>
          </p:sp>
          <p:sp>
            <p:nvSpPr>
              <p:cNvPr id="7195" name="Line 19"/>
              <p:cNvSpPr/>
              <p:nvPr/>
            </p:nvSpPr>
            <p:spPr>
              <a:xfrm flipV="1">
                <a:off x="3462" y="2040"/>
                <a:ext cx="0" cy="1152"/>
              </a:xfrm>
              <a:prstGeom prst="line">
                <a:avLst/>
              </a:prstGeom>
              <a:ln w="9525" cap="flat" cmpd="sng">
                <a:solidFill>
                  <a:schemeClr val="tx1"/>
                </a:solidFill>
                <a:prstDash val="solid"/>
                <a:headEnd type="none" w="med" len="med"/>
                <a:tailEnd type="none" w="med" len="med"/>
              </a:ln>
            </p:spPr>
          </p:sp>
        </p:grpSp>
        <p:grpSp>
          <p:nvGrpSpPr>
            <p:cNvPr id="7185" name="Group 20"/>
            <p:cNvGrpSpPr/>
            <p:nvPr/>
          </p:nvGrpSpPr>
          <p:grpSpPr>
            <a:xfrm>
              <a:off x="2346" y="1741"/>
              <a:ext cx="1107" cy="361"/>
              <a:chOff x="2346" y="1741"/>
              <a:chExt cx="1107" cy="361"/>
            </a:xfrm>
          </p:grpSpPr>
          <p:sp>
            <p:nvSpPr>
              <p:cNvPr id="7189" name="Line 21"/>
              <p:cNvSpPr/>
              <p:nvPr/>
            </p:nvSpPr>
            <p:spPr>
              <a:xfrm flipH="1" flipV="1">
                <a:off x="2412" y="1741"/>
                <a:ext cx="174" cy="312"/>
              </a:xfrm>
              <a:prstGeom prst="line">
                <a:avLst/>
              </a:prstGeom>
              <a:ln w="12700" cap="flat" cmpd="sng">
                <a:solidFill>
                  <a:schemeClr val="tx1"/>
                </a:solidFill>
                <a:prstDash val="solid"/>
                <a:headEnd type="none" w="med" len="med"/>
                <a:tailEnd type="triangle" w="med" len="med"/>
              </a:ln>
            </p:spPr>
          </p:sp>
          <p:sp>
            <p:nvSpPr>
              <p:cNvPr id="7190" name="Freeform 22"/>
              <p:cNvSpPr/>
              <p:nvPr/>
            </p:nvSpPr>
            <p:spPr>
              <a:xfrm>
                <a:off x="2490" y="1852"/>
                <a:ext cx="816" cy="198"/>
              </a:xfrm>
              <a:custGeom>
                <a:avLst/>
                <a:gdLst>
                  <a:gd name="txL" fmla="*/ 0 w 816"/>
                  <a:gd name="txT" fmla="*/ 0 h 198"/>
                  <a:gd name="txR" fmla="*/ 816 w 816"/>
                  <a:gd name="txB" fmla="*/ 198 h 198"/>
                </a:gdLst>
                <a:ahLst/>
                <a:cxnLst>
                  <a:cxn ang="0">
                    <a:pos x="816" y="198"/>
                  </a:cxn>
                  <a:cxn ang="0">
                    <a:pos x="800" y="160"/>
                  </a:cxn>
                  <a:cxn ang="0">
                    <a:pos x="750" y="112"/>
                  </a:cxn>
                  <a:cxn ang="0">
                    <a:pos x="538" y="44"/>
                  </a:cxn>
                  <a:cxn ang="0">
                    <a:pos x="240" y="6"/>
                  </a:cxn>
                  <a:cxn ang="0">
                    <a:pos x="0" y="6"/>
                  </a:cxn>
                </a:cxnLst>
                <a:rect l="txL" t="txT" r="txR" b="txB"/>
                <a:pathLst>
                  <a:path w="816" h="198">
                    <a:moveTo>
                      <a:pt x="816" y="198"/>
                    </a:moveTo>
                    <a:cubicBezTo>
                      <a:pt x="813" y="192"/>
                      <a:pt x="811" y="174"/>
                      <a:pt x="800" y="160"/>
                    </a:cubicBezTo>
                    <a:cubicBezTo>
                      <a:pt x="789" y="146"/>
                      <a:pt x="793" y="131"/>
                      <a:pt x="750" y="112"/>
                    </a:cubicBezTo>
                    <a:cubicBezTo>
                      <a:pt x="707" y="93"/>
                      <a:pt x="623" y="62"/>
                      <a:pt x="538" y="44"/>
                    </a:cubicBezTo>
                    <a:cubicBezTo>
                      <a:pt x="453" y="26"/>
                      <a:pt x="330" y="12"/>
                      <a:pt x="240" y="6"/>
                    </a:cubicBezTo>
                    <a:cubicBezTo>
                      <a:pt x="150" y="0"/>
                      <a:pt x="50" y="6"/>
                      <a:pt x="0" y="6"/>
                    </a:cubicBezTo>
                  </a:path>
                </a:pathLst>
              </a:custGeom>
              <a:noFill/>
              <a:ln w="9525" cap="flat" cmpd="sng">
                <a:solidFill>
                  <a:schemeClr val="tx1"/>
                </a:solidFill>
                <a:prstDash val="dash"/>
                <a:round/>
                <a:headEnd type="none" w="med" len="med"/>
                <a:tailEnd type="triangle" w="med" len="med"/>
              </a:ln>
            </p:spPr>
            <p:txBody>
              <a:bodyPr/>
              <a:p>
                <a:endParaRPr dirty="0">
                  <a:latin typeface="Arial" panose="02080604020202020204" pitchFamily="34" charset="0"/>
                </a:endParaRPr>
              </a:p>
            </p:txBody>
          </p:sp>
          <p:sp>
            <p:nvSpPr>
              <p:cNvPr id="7191" name="Text Box 23"/>
              <p:cNvSpPr txBox="1"/>
              <p:nvPr/>
            </p:nvSpPr>
            <p:spPr>
              <a:xfrm>
                <a:off x="2549" y="1871"/>
                <a:ext cx="191" cy="231"/>
              </a:xfrm>
              <a:prstGeom prst="rect">
                <a:avLst/>
              </a:prstGeom>
              <a:noFill/>
              <a:ln w="9525">
                <a:noFill/>
              </a:ln>
            </p:spPr>
            <p:txBody>
              <a:bodyPr wrap="none">
                <a:spAutoFit/>
              </a:bodyPr>
              <a:p>
                <a:r>
                  <a:rPr dirty="0">
                    <a:latin typeface="Arial" panose="02080604020202020204" pitchFamily="34" charset="0"/>
                    <a:sym typeface="Symbol" pitchFamily="18" charset="2"/>
                  </a:rPr>
                  <a:t></a:t>
                </a:r>
                <a:endParaRPr dirty="0">
                  <a:latin typeface="Arial" panose="02080604020202020204" pitchFamily="34" charset="0"/>
                  <a:sym typeface="Symbol" pitchFamily="18" charset="2"/>
                </a:endParaRPr>
              </a:p>
            </p:txBody>
          </p:sp>
          <p:sp>
            <p:nvSpPr>
              <p:cNvPr id="7192" name="Text Box 24"/>
              <p:cNvSpPr txBox="1"/>
              <p:nvPr/>
            </p:nvSpPr>
            <p:spPr>
              <a:xfrm>
                <a:off x="2346" y="1810"/>
                <a:ext cx="164" cy="231"/>
              </a:xfrm>
              <a:prstGeom prst="rect">
                <a:avLst/>
              </a:prstGeom>
              <a:noFill/>
              <a:ln w="9525">
                <a:noFill/>
              </a:ln>
            </p:spPr>
            <p:txBody>
              <a:bodyPr wrap="none">
                <a:spAutoFit/>
              </a:bodyPr>
              <a:p>
                <a:r>
                  <a:rPr i="1" dirty="0">
                    <a:latin typeface="Arial" panose="02080604020202020204" pitchFamily="34" charset="0"/>
                  </a:rPr>
                  <a:t>r</a:t>
                </a:r>
                <a:endParaRPr i="1" dirty="0">
                  <a:latin typeface="Arial" panose="02080604020202020204" pitchFamily="34" charset="0"/>
                </a:endParaRPr>
              </a:p>
            </p:txBody>
          </p:sp>
          <p:sp>
            <p:nvSpPr>
              <p:cNvPr id="7193" name="Line 25"/>
              <p:cNvSpPr/>
              <p:nvPr/>
            </p:nvSpPr>
            <p:spPr>
              <a:xfrm>
                <a:off x="2582" y="2051"/>
                <a:ext cx="871" cy="0"/>
              </a:xfrm>
              <a:prstGeom prst="line">
                <a:avLst/>
              </a:prstGeom>
              <a:ln w="9525" cap="flat" cmpd="sng">
                <a:solidFill>
                  <a:schemeClr val="tx1"/>
                </a:solidFill>
                <a:prstDash val="dashDot"/>
                <a:headEnd type="none" w="med" len="med"/>
                <a:tailEnd type="none" w="med" len="med"/>
              </a:ln>
            </p:spPr>
          </p:sp>
        </p:grpSp>
        <p:sp>
          <p:nvSpPr>
            <p:cNvPr id="7186" name="Line 26"/>
            <p:cNvSpPr/>
            <p:nvPr/>
          </p:nvSpPr>
          <p:spPr>
            <a:xfrm flipV="1">
              <a:off x="2406" y="1728"/>
              <a:ext cx="0" cy="1152"/>
            </a:xfrm>
            <a:prstGeom prst="line">
              <a:avLst/>
            </a:prstGeom>
            <a:ln w="9525" cap="flat" cmpd="sng">
              <a:solidFill>
                <a:schemeClr val="tx1"/>
              </a:solidFill>
              <a:prstDash val="dash"/>
              <a:headEnd type="none" w="med" len="med"/>
              <a:tailEnd type="triangle" w="med" len="med"/>
            </a:ln>
          </p:spPr>
        </p:sp>
        <p:sp>
          <p:nvSpPr>
            <p:cNvPr id="7187" name="Oval 27"/>
            <p:cNvSpPr/>
            <p:nvPr/>
          </p:nvSpPr>
          <p:spPr>
            <a:xfrm>
              <a:off x="2382" y="1720"/>
              <a:ext cx="47" cy="47"/>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7188" name="Text Box 28"/>
            <p:cNvSpPr txBox="1"/>
            <p:nvPr/>
          </p:nvSpPr>
          <p:spPr>
            <a:xfrm>
              <a:off x="2198" y="1413"/>
              <a:ext cx="487" cy="231"/>
            </a:xfrm>
            <a:prstGeom prst="rect">
              <a:avLst/>
            </a:prstGeom>
            <a:noFill/>
            <a:ln w="9525">
              <a:noFill/>
            </a:ln>
          </p:spPr>
          <p:txBody>
            <a:bodyPr wrap="none">
              <a:spAutoFit/>
            </a:bodyPr>
            <a:p>
              <a:r>
                <a:rPr dirty="0">
                  <a:latin typeface="Arial" panose="02080604020202020204" pitchFamily="34" charset="0"/>
                </a:rPr>
                <a:t>(</a:t>
              </a:r>
              <a:r>
                <a:rPr i="1" dirty="0">
                  <a:latin typeface="Arial" panose="02080604020202020204" pitchFamily="34" charset="0"/>
                </a:rPr>
                <a:t>r</a:t>
              </a:r>
              <a:r>
                <a:rPr dirty="0">
                  <a:latin typeface="Arial" panose="02080604020202020204" pitchFamily="34" charset="0"/>
                </a:rPr>
                <a:t>,</a:t>
              </a:r>
              <a:r>
                <a:rPr dirty="0">
                  <a:latin typeface="Arial" panose="02080604020202020204" pitchFamily="34" charset="0"/>
                  <a:sym typeface="Symbol" pitchFamily="18" charset="2"/>
                </a:rPr>
                <a:t>,z)</a:t>
              </a:r>
              <a:endParaRPr dirty="0">
                <a:latin typeface="Arial" panose="02080604020202020204" pitchFamily="34" charset="0"/>
                <a:sym typeface="Symbol" pitchFamily="18" charset="2"/>
              </a:endParaRPr>
            </a:p>
          </p:txBody>
        </p:sp>
      </p:grpSp>
      <p:graphicFrame>
        <p:nvGraphicFramePr>
          <p:cNvPr id="20511" name="Object 2"/>
          <p:cNvGraphicFramePr/>
          <p:nvPr>
            <p:ph idx="1"/>
          </p:nvPr>
        </p:nvGraphicFramePr>
        <p:xfrm>
          <a:off x="5105400" y="1981200"/>
          <a:ext cx="1619250" cy="1322388"/>
        </p:xfrm>
        <a:graphic>
          <a:graphicData uri="http://schemas.openxmlformats.org/presentationml/2006/ole">
            <mc:AlternateContent xmlns:mc="http://schemas.openxmlformats.org/markup-compatibility/2006">
              <mc:Choice xmlns:v="urn:schemas-microsoft-com:vml" Requires="v">
                <p:oleObj spid="_x0000_s3078" name="" r:id="rId1" imgW="761365" imgH="622300" progId="Equation.DSMT4">
                  <p:embed/>
                </p:oleObj>
              </mc:Choice>
              <mc:Fallback>
                <p:oleObj name="" r:id="rId1" imgW="761365" imgH="622300" progId="Equation.DSMT4">
                  <p:embed/>
                  <p:pic>
                    <p:nvPicPr>
                      <p:cNvPr id="0" name="Picture 3077"/>
                      <p:cNvPicPr/>
                      <p:nvPr/>
                    </p:nvPicPr>
                    <p:blipFill>
                      <a:blip r:embed="rId2"/>
                      <a:stretch>
                        <a:fillRect/>
                      </a:stretch>
                    </p:blipFill>
                    <p:spPr>
                      <a:xfrm>
                        <a:off x="5105400" y="1981200"/>
                        <a:ext cx="1619250" cy="1322388"/>
                      </a:xfrm>
                      <a:prstGeom prst="rect">
                        <a:avLst/>
                      </a:prstGeom>
                      <a:noFill/>
                      <a:ln w="38100">
                        <a:miter/>
                      </a:ln>
                    </p:spPr>
                  </p:pic>
                </p:oleObj>
              </mc:Fallback>
            </mc:AlternateContent>
          </a:graphicData>
        </a:graphic>
      </p:graphicFrame>
      <p:sp>
        <p:nvSpPr>
          <p:cNvPr id="20513" name="Text Box 33"/>
          <p:cNvSpPr txBox="1"/>
          <p:nvPr/>
        </p:nvSpPr>
        <p:spPr>
          <a:xfrm>
            <a:off x="4800600" y="4114800"/>
            <a:ext cx="2787650" cy="366713"/>
          </a:xfrm>
          <a:prstGeom prst="rect">
            <a:avLst/>
          </a:prstGeom>
          <a:solidFill>
            <a:schemeClr val="bg1"/>
          </a:solidFill>
          <a:ln w="9525">
            <a:noFill/>
          </a:ln>
        </p:spPr>
        <p:txBody>
          <a:bodyPr wrap="none">
            <a:spAutoFit/>
          </a:bodyPr>
          <a:p>
            <a:r>
              <a:rPr dirty="0">
                <a:solidFill>
                  <a:schemeClr val="tx2"/>
                </a:solidFill>
                <a:latin typeface="Arial" panose="02080604020202020204" pitchFamily="34" charset="0"/>
              </a:rPr>
              <a:t>Rectangular to Cylindrical</a:t>
            </a:r>
            <a:endParaRPr dirty="0">
              <a:solidFill>
                <a:schemeClr val="tx2"/>
              </a:solidFill>
              <a:latin typeface="Arial" panose="02080604020202020204" pitchFamily="34" charset="0"/>
            </a:endParaRPr>
          </a:p>
        </p:txBody>
      </p:sp>
      <p:graphicFrame>
        <p:nvGraphicFramePr>
          <p:cNvPr id="20516" name="Object 3"/>
          <p:cNvGraphicFramePr/>
          <p:nvPr/>
        </p:nvGraphicFramePr>
        <p:xfrm>
          <a:off x="5705475" y="4687888"/>
          <a:ext cx="1592263" cy="1781175"/>
        </p:xfrm>
        <a:graphic>
          <a:graphicData uri="http://schemas.openxmlformats.org/presentationml/2006/ole">
            <mc:AlternateContent xmlns:mc="http://schemas.openxmlformats.org/markup-compatibility/2006">
              <mc:Choice xmlns:v="urn:schemas-microsoft-com:vml" Requires="v">
                <p:oleObj spid="_x0000_s3079" name="" r:id="rId3" imgW="749300" imgH="838200" progId="Equation.DSMT4">
                  <p:embed/>
                </p:oleObj>
              </mc:Choice>
              <mc:Fallback>
                <p:oleObj name="" r:id="rId3" imgW="749300" imgH="838200" progId="Equation.DSMT4">
                  <p:embed/>
                  <p:pic>
                    <p:nvPicPr>
                      <p:cNvPr id="0" name="Picture 3078"/>
                      <p:cNvPicPr/>
                      <p:nvPr/>
                    </p:nvPicPr>
                    <p:blipFill>
                      <a:blip r:embed="rId4"/>
                      <a:stretch>
                        <a:fillRect/>
                      </a:stretch>
                    </p:blipFill>
                    <p:spPr>
                      <a:xfrm>
                        <a:off x="5705475" y="4687888"/>
                        <a:ext cx="1592263" cy="1781175"/>
                      </a:xfrm>
                      <a:prstGeom prst="rect">
                        <a:avLst/>
                      </a:prstGeom>
                      <a:noFill/>
                      <a:ln w="38100">
                        <a:noFill/>
                        <a:miter/>
                      </a:ln>
                    </p:spPr>
                  </p:pic>
                </p:oleObj>
              </mc:Fallback>
            </mc:AlternateContent>
          </a:graphicData>
        </a:graphic>
      </p:graphicFrame>
      <p:sp>
        <p:nvSpPr>
          <p:cNvPr id="20517" name="Text Box 37"/>
          <p:cNvSpPr txBox="1"/>
          <p:nvPr/>
        </p:nvSpPr>
        <p:spPr>
          <a:xfrm>
            <a:off x="4419600" y="1524000"/>
            <a:ext cx="2698750" cy="366713"/>
          </a:xfrm>
          <a:prstGeom prst="rect">
            <a:avLst/>
          </a:prstGeom>
          <a:solidFill>
            <a:schemeClr val="bg1"/>
          </a:solidFill>
          <a:ln w="9525">
            <a:noFill/>
          </a:ln>
        </p:spPr>
        <p:txBody>
          <a:bodyPr wrap="none">
            <a:spAutoFit/>
          </a:bodyPr>
          <a:p>
            <a:r>
              <a:rPr dirty="0">
                <a:solidFill>
                  <a:schemeClr val="tx2"/>
                </a:solidFill>
                <a:latin typeface="Arial" panose="02080604020202020204" pitchFamily="34" charset="0"/>
              </a:rPr>
              <a:t>Cylindrical to rectangular</a:t>
            </a:r>
            <a:endParaRPr dirty="0">
              <a:solidFill>
                <a:schemeClr val="tx2"/>
              </a:solidFill>
              <a:latin typeface="Arial" panose="02080604020202020204" pitchFamily="34" charset="0"/>
            </a:endParaRPr>
          </a:p>
        </p:txBody>
      </p:sp>
      <p:sp>
        <p:nvSpPr>
          <p:cNvPr id="20518" name="Text Box 38"/>
          <p:cNvSpPr txBox="1"/>
          <p:nvPr/>
        </p:nvSpPr>
        <p:spPr>
          <a:xfrm>
            <a:off x="517525" y="1636713"/>
            <a:ext cx="2495550" cy="366712"/>
          </a:xfrm>
          <a:prstGeom prst="rect">
            <a:avLst/>
          </a:prstGeom>
          <a:noFill/>
          <a:ln w="9525">
            <a:noFill/>
          </a:ln>
        </p:spPr>
        <p:txBody>
          <a:bodyPr wrap="none">
            <a:spAutoFit/>
          </a:bodyPr>
          <a:p>
            <a:r>
              <a:rPr dirty="0">
                <a:latin typeface="Arial" panose="02080604020202020204" pitchFamily="34" charset="0"/>
              </a:rPr>
              <a:t>No real surprises here!</a:t>
            </a:r>
            <a:endParaRPr dirty="0">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1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1000"/>
                                  </p:stCondLst>
                                  <p:childTnLst>
                                    <p:set>
                                      <p:cBhvr>
                                        <p:cTn id="9" dur="1" fill="hold">
                                          <p:stCondLst>
                                            <p:cond delay="0"/>
                                          </p:stCondLst>
                                        </p:cTn>
                                        <p:tgtEl>
                                          <p:spTgt spid="20517"/>
                                        </p:tgtEl>
                                        <p:attrNameLst>
                                          <p:attrName>style.visibility</p:attrName>
                                        </p:attrNameLst>
                                      </p:cBhvr>
                                      <p:to>
                                        <p:strVal val="visible"/>
                                      </p:to>
                                    </p:set>
                                    <p:animEffect transition="in" filter="wipe(left)">
                                      <p:cBhvr>
                                        <p:cTn id="10" dur="500"/>
                                        <p:tgtEl>
                                          <p:spTgt spid="20517"/>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20511"/>
                                        </p:tgtEl>
                                        <p:attrNameLst>
                                          <p:attrName>style.visibility</p:attrName>
                                        </p:attrNameLst>
                                      </p:cBhvr>
                                      <p:to>
                                        <p:strVal val="visible"/>
                                      </p:to>
                                    </p:set>
                                    <p:animEffect transition="in" filter="wipe(left)">
                                      <p:cBhvr>
                                        <p:cTn id="14" dur="500"/>
                                        <p:tgtEl>
                                          <p:spTgt spid="205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513"/>
                                        </p:tgtEl>
                                        <p:attrNameLst>
                                          <p:attrName>style.visibility</p:attrName>
                                        </p:attrNameLst>
                                      </p:cBhvr>
                                      <p:to>
                                        <p:strVal val="visible"/>
                                      </p:to>
                                    </p:set>
                                    <p:animEffect transition="in" filter="wipe(left)">
                                      <p:cBhvr>
                                        <p:cTn id="19" dur="500"/>
                                        <p:tgtEl>
                                          <p:spTgt spid="2051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0516"/>
                                        </p:tgtEl>
                                        <p:attrNameLst>
                                          <p:attrName>style.visibility</p:attrName>
                                        </p:attrNameLst>
                                      </p:cBhvr>
                                      <p:to>
                                        <p:strVal val="visible"/>
                                      </p:to>
                                    </p:set>
                                    <p:animEffect transition="in" filter="wipe(left)">
                                      <p:cBhvr>
                                        <p:cTn id="23" dur="500"/>
                                        <p:tgtEl>
                                          <p:spTgt spid="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3" grpId="0" animBg="1"/>
      <p:bldP spid="20517" grpId="0" animBg="1"/>
      <p:bldP spid="205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457200" y="76200"/>
            <a:ext cx="8229600" cy="1143000"/>
          </a:xfrm>
        </p:spPr>
        <p:txBody>
          <a:bodyPr vert="horz" wrap="square" lIns="91440" tIns="45720" rIns="91440" bIns="45720" anchor="ctr" anchorCtr="0"/>
          <a:p>
            <a:pPr eaLnBrk="1" hangingPunct="1"/>
            <a:r>
              <a:rPr lang="en-US" altLang="zh-TW" dirty="0">
                <a:ea typeface="PMingLiU" pitchFamily="18" charset="-120"/>
              </a:rPr>
              <a:t>Velocity Boundary Layer</a:t>
            </a:r>
            <a:endParaRPr lang="en-US" altLang="zh-TW" dirty="0">
              <a:ea typeface="PMingLiU" pitchFamily="18" charset="-120"/>
            </a:endParaRPr>
          </a:p>
        </p:txBody>
      </p:sp>
      <p:sp>
        <p:nvSpPr>
          <p:cNvPr id="20483" name="Rectangle 3"/>
          <p:cNvSpPr>
            <a:spLocks noGrp="1"/>
          </p:cNvSpPr>
          <p:nvPr>
            <p:ph type="body" sz="half" idx="1"/>
          </p:nvPr>
        </p:nvSpPr>
        <p:spPr>
          <a:xfrm>
            <a:off x="457200" y="1143000"/>
            <a:ext cx="8153400" cy="5456238"/>
          </a:xfrm>
        </p:spPr>
        <p:txBody>
          <a:bodyPr vert="horz" wrap="square" lIns="91440" tIns="45720" rIns="91440" bIns="45720" anchor="t" anchorCtr="0"/>
          <a:p>
            <a:pPr eaLnBrk="1" hangingPunct="1"/>
            <a:r>
              <a:rPr lang="en-US" altLang="zh-TW" sz="2800" dirty="0">
                <a:ea typeface="PMingLiU" pitchFamily="18" charset="-120"/>
              </a:rPr>
              <a:t>The region of the flow above the plate bounded by </a:t>
            </a:r>
            <a:r>
              <a:rPr lang="en-US" altLang="zh-TW" sz="2800" i="1" dirty="0">
                <a:solidFill>
                  <a:srgbClr val="FF0000"/>
                </a:solidFill>
                <a:latin typeface="Symbol" pitchFamily="18" charset="2"/>
                <a:ea typeface="PMingLiU" pitchFamily="18" charset="-120"/>
              </a:rPr>
              <a:t>d</a:t>
            </a:r>
            <a:r>
              <a:rPr lang="en-US" altLang="zh-TW" sz="2800" dirty="0">
                <a:ea typeface="PMingLiU" pitchFamily="18" charset="-120"/>
              </a:rPr>
              <a:t> is called the </a:t>
            </a:r>
            <a:r>
              <a:rPr lang="en-US" altLang="zh-TW" sz="2800" b="1" dirty="0">
                <a:solidFill>
                  <a:srgbClr val="3366FF"/>
                </a:solidFill>
                <a:ea typeface="PMingLiU" pitchFamily="18" charset="-120"/>
              </a:rPr>
              <a:t>velocity boundary layer</a:t>
            </a:r>
            <a:r>
              <a:rPr lang="en-US" altLang="zh-TW" sz="2800" dirty="0">
                <a:ea typeface="PMingLiU" pitchFamily="18" charset="-120"/>
              </a:rPr>
              <a:t>.</a:t>
            </a:r>
            <a:endParaRPr lang="en-US" altLang="zh-TW" sz="2800" dirty="0">
              <a:ea typeface="PMingLiU" pitchFamily="18" charset="-120"/>
            </a:endParaRPr>
          </a:p>
          <a:p>
            <a:pPr eaLnBrk="1" hangingPunct="1"/>
            <a:r>
              <a:rPr lang="en-US" altLang="zh-TW" sz="2800" i="1" dirty="0">
                <a:ea typeface="PMingLiU" pitchFamily="18" charset="-120"/>
              </a:rPr>
              <a:t> </a:t>
            </a:r>
            <a:r>
              <a:rPr lang="en-US" altLang="zh-TW" sz="2800" i="1" dirty="0">
                <a:solidFill>
                  <a:srgbClr val="FF0000"/>
                </a:solidFill>
                <a:latin typeface="Symbol" pitchFamily="18" charset="2"/>
                <a:ea typeface="PMingLiU" pitchFamily="18" charset="-120"/>
              </a:rPr>
              <a:t>d</a:t>
            </a:r>
            <a:r>
              <a:rPr lang="en-US" altLang="zh-TW" sz="2800" dirty="0">
                <a:ea typeface="PMingLiU" pitchFamily="18" charset="-120"/>
              </a:rPr>
              <a:t> is typically defined as </a:t>
            </a:r>
            <a:endParaRPr lang="en-US" altLang="zh-TW" sz="2800" dirty="0">
              <a:ea typeface="PMingLiU" pitchFamily="18" charset="-120"/>
            </a:endParaRPr>
          </a:p>
          <a:p>
            <a:pPr eaLnBrk="1" hangingPunct="1">
              <a:buNone/>
            </a:pPr>
            <a:r>
              <a:rPr lang="en-US" altLang="zh-TW" sz="2800" dirty="0">
                <a:ea typeface="PMingLiU" pitchFamily="18" charset="-120"/>
              </a:rPr>
              <a:t>	the	distance </a:t>
            </a:r>
            <a:r>
              <a:rPr lang="en-US" altLang="zh-TW" sz="2800" i="1" dirty="0">
                <a:solidFill>
                  <a:srgbClr val="FF0000"/>
                </a:solidFill>
                <a:ea typeface="PMingLiU" pitchFamily="18" charset="-120"/>
              </a:rPr>
              <a:t>y</a:t>
            </a:r>
            <a:r>
              <a:rPr lang="en-US" altLang="zh-TW" sz="2800" i="1" dirty="0">
                <a:ea typeface="PMingLiU" pitchFamily="18" charset="-120"/>
              </a:rPr>
              <a:t> </a:t>
            </a:r>
            <a:r>
              <a:rPr lang="en-US" altLang="zh-TW" sz="2800" dirty="0">
                <a:ea typeface="PMingLiU" pitchFamily="18" charset="-120"/>
              </a:rPr>
              <a:t>from the </a:t>
            </a:r>
            <a:endParaRPr lang="en-US" altLang="zh-TW" sz="2800" dirty="0">
              <a:ea typeface="PMingLiU" pitchFamily="18" charset="-120"/>
            </a:endParaRPr>
          </a:p>
          <a:p>
            <a:pPr eaLnBrk="1" hangingPunct="1">
              <a:buNone/>
            </a:pPr>
            <a:r>
              <a:rPr lang="en-US" altLang="zh-TW" sz="2800" dirty="0">
                <a:ea typeface="PMingLiU" pitchFamily="18" charset="-120"/>
              </a:rPr>
              <a:t>	surface at which </a:t>
            </a:r>
            <a:endParaRPr lang="en-US" altLang="zh-TW" sz="2800" dirty="0">
              <a:ea typeface="PMingLiU" pitchFamily="18" charset="-120"/>
            </a:endParaRPr>
          </a:p>
          <a:p>
            <a:pPr eaLnBrk="1" hangingPunct="1">
              <a:buNone/>
            </a:pPr>
            <a:r>
              <a:rPr lang="en-US" altLang="zh-TW" sz="2800" dirty="0">
                <a:ea typeface="PMingLiU" pitchFamily="18" charset="-120"/>
              </a:rPr>
              <a:t>		</a:t>
            </a:r>
            <a:r>
              <a:rPr lang="en-US" altLang="zh-TW" sz="2800" i="1" dirty="0">
                <a:solidFill>
                  <a:srgbClr val="FF0000"/>
                </a:solidFill>
                <a:ea typeface="PMingLiU" pitchFamily="18" charset="-120"/>
              </a:rPr>
              <a:t>u</a:t>
            </a:r>
            <a:r>
              <a:rPr lang="en-US" altLang="zh-TW" sz="2800" i="1" dirty="0">
                <a:ea typeface="PMingLiU" pitchFamily="18" charset="-120"/>
              </a:rPr>
              <a:t>=</a:t>
            </a:r>
            <a:r>
              <a:rPr lang="en-US" altLang="zh-TW" sz="2800" dirty="0">
                <a:solidFill>
                  <a:srgbClr val="FF0000"/>
                </a:solidFill>
                <a:ea typeface="PMingLiU" pitchFamily="18" charset="-120"/>
              </a:rPr>
              <a:t>0.99</a:t>
            </a:r>
            <a:r>
              <a:rPr lang="en-US" altLang="zh-TW" sz="2800" i="1" dirty="0">
                <a:solidFill>
                  <a:srgbClr val="FF0000"/>
                </a:solidFill>
                <a:ea typeface="PMingLiU" pitchFamily="18" charset="-120"/>
              </a:rPr>
              <a:t>V</a:t>
            </a:r>
            <a:r>
              <a:rPr lang="en-US" altLang="zh-TW" sz="2800" dirty="0">
                <a:ea typeface="PMingLiU" pitchFamily="18" charset="-120"/>
              </a:rPr>
              <a:t>.</a:t>
            </a:r>
            <a:endParaRPr lang="en-US" altLang="zh-TW" sz="2800" dirty="0">
              <a:ea typeface="PMingLiU" pitchFamily="18" charset="-120"/>
            </a:endParaRPr>
          </a:p>
          <a:p>
            <a:pPr eaLnBrk="1" hangingPunct="1"/>
            <a:r>
              <a:rPr lang="en-US" altLang="zh-TW" sz="2800" dirty="0">
                <a:ea typeface="PMingLiU" pitchFamily="18" charset="-120"/>
              </a:rPr>
              <a:t>The hypothetical line of </a:t>
            </a:r>
            <a:endParaRPr lang="en-US" altLang="zh-TW" sz="2800" dirty="0">
              <a:ea typeface="PMingLiU" pitchFamily="18" charset="-120"/>
            </a:endParaRPr>
          </a:p>
          <a:p>
            <a:pPr eaLnBrk="1" hangingPunct="1">
              <a:buNone/>
            </a:pPr>
            <a:r>
              <a:rPr lang="en-US" altLang="zh-TW" sz="2800" i="1" dirty="0">
                <a:solidFill>
                  <a:srgbClr val="FF0000"/>
                </a:solidFill>
                <a:ea typeface="PMingLiU" pitchFamily="18" charset="-120"/>
              </a:rPr>
              <a:t>	u</a:t>
            </a:r>
            <a:r>
              <a:rPr lang="en-US" altLang="zh-TW" sz="2800" i="1" dirty="0">
                <a:ea typeface="PMingLiU" pitchFamily="18" charset="-120"/>
              </a:rPr>
              <a:t>=</a:t>
            </a:r>
            <a:r>
              <a:rPr lang="en-US" altLang="zh-TW" sz="2800" dirty="0">
                <a:solidFill>
                  <a:srgbClr val="FF0000"/>
                </a:solidFill>
                <a:ea typeface="PMingLiU" pitchFamily="18" charset="-120"/>
              </a:rPr>
              <a:t>0.99</a:t>
            </a:r>
            <a:r>
              <a:rPr lang="en-US" altLang="zh-TW" sz="2800" i="1" dirty="0">
                <a:solidFill>
                  <a:srgbClr val="FF0000"/>
                </a:solidFill>
                <a:ea typeface="PMingLiU" pitchFamily="18" charset="-120"/>
              </a:rPr>
              <a:t>V</a:t>
            </a:r>
            <a:r>
              <a:rPr lang="en-US" altLang="zh-TW" sz="2800" i="1" dirty="0">
                <a:ea typeface="PMingLiU" pitchFamily="18" charset="-120"/>
              </a:rPr>
              <a:t> </a:t>
            </a:r>
            <a:r>
              <a:rPr lang="en-US" altLang="zh-TW" sz="2800" dirty="0">
                <a:ea typeface="PMingLiU" pitchFamily="18" charset="-120"/>
              </a:rPr>
              <a:t>divides the flow over a plate into two regions:</a:t>
            </a:r>
            <a:endParaRPr lang="en-US" altLang="zh-TW" sz="2800" dirty="0">
              <a:ea typeface="PMingLiU" pitchFamily="18" charset="-120"/>
            </a:endParaRPr>
          </a:p>
          <a:p>
            <a:pPr lvl="1" eaLnBrk="1" hangingPunct="1"/>
            <a:r>
              <a:rPr lang="en-US" altLang="zh-TW" sz="2400" dirty="0">
                <a:ea typeface="PMingLiU" pitchFamily="18" charset="-120"/>
              </a:rPr>
              <a:t>the </a:t>
            </a:r>
            <a:r>
              <a:rPr lang="en-US" altLang="zh-TW" sz="2400" b="1" dirty="0">
                <a:solidFill>
                  <a:srgbClr val="3366FF"/>
                </a:solidFill>
                <a:ea typeface="PMingLiU" pitchFamily="18" charset="-120"/>
              </a:rPr>
              <a:t>boundary layer region</a:t>
            </a:r>
            <a:r>
              <a:rPr lang="en-US" altLang="zh-TW" sz="2400" dirty="0">
                <a:ea typeface="PMingLiU" pitchFamily="18" charset="-120"/>
              </a:rPr>
              <a:t>, and</a:t>
            </a:r>
            <a:endParaRPr lang="en-US" altLang="zh-TW" sz="2400" dirty="0">
              <a:ea typeface="PMingLiU" pitchFamily="18" charset="-120"/>
            </a:endParaRPr>
          </a:p>
          <a:p>
            <a:pPr lvl="1" eaLnBrk="1" hangingPunct="1"/>
            <a:r>
              <a:rPr lang="en-US" altLang="zh-TW" sz="2400" dirty="0">
                <a:ea typeface="PMingLiU" pitchFamily="18" charset="-120"/>
              </a:rPr>
              <a:t>the </a:t>
            </a:r>
            <a:r>
              <a:rPr lang="en-US" altLang="zh-TW" sz="2400" b="1" dirty="0">
                <a:solidFill>
                  <a:srgbClr val="3366FF"/>
                </a:solidFill>
                <a:ea typeface="PMingLiU" pitchFamily="18" charset="-120"/>
              </a:rPr>
              <a:t>irrotational flow region</a:t>
            </a:r>
            <a:r>
              <a:rPr lang="en-US" altLang="zh-TW" sz="2400" b="1" dirty="0">
                <a:ea typeface="PMingLiU" pitchFamily="18" charset="-120"/>
              </a:rPr>
              <a:t>.</a:t>
            </a:r>
            <a:endParaRPr lang="en-US" altLang="zh-TW" sz="24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p:txBody>
      </p:sp>
      <p:pic>
        <p:nvPicPr>
          <p:cNvPr id="20484" name="Picture 7"/>
          <p:cNvPicPr>
            <a:picLocks noChangeAspect="1"/>
          </p:cNvPicPr>
          <p:nvPr>
            <p:ph sz="half" idx="2"/>
          </p:nvPr>
        </p:nvPicPr>
        <p:blipFill>
          <a:blip r:embed="rId1"/>
          <a:srcRect/>
          <a:stretch>
            <a:fillRect/>
          </a:stretch>
        </p:blipFill>
        <p:spPr>
          <a:xfrm>
            <a:off x="4419600" y="2103438"/>
            <a:ext cx="4038600" cy="2324100"/>
          </a:xfrm>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idx="4294967295"/>
          </p:nvPr>
        </p:nvSpPr>
        <p:spPr>
          <a:xfrm>
            <a:off x="0" y="227013"/>
            <a:ext cx="7477125" cy="1143000"/>
          </a:xfrm>
        </p:spPr>
        <p:txBody>
          <a:bodyPr vert="horz" wrap="square" lIns="91440" tIns="45720" rIns="91440" bIns="45720" anchor="ctr" anchorCtr="0"/>
          <a:p>
            <a:r>
              <a:rPr sz="3600" dirty="0"/>
              <a:t>Finally, a Point in Spherical Coordinates!</a:t>
            </a:r>
            <a:endParaRPr sz="3600" dirty="0"/>
          </a:p>
        </p:txBody>
      </p:sp>
      <p:grpSp>
        <p:nvGrpSpPr>
          <p:cNvPr id="47107" name="Group 3"/>
          <p:cNvGrpSpPr/>
          <p:nvPr/>
        </p:nvGrpSpPr>
        <p:grpSpPr>
          <a:xfrm>
            <a:off x="923925" y="1371600"/>
            <a:ext cx="3571875" cy="3810000"/>
            <a:chOff x="582" y="864"/>
            <a:chExt cx="2250" cy="2400"/>
          </a:xfrm>
        </p:grpSpPr>
        <p:sp>
          <p:nvSpPr>
            <p:cNvPr id="47122" name="Line 4"/>
            <p:cNvSpPr/>
            <p:nvPr/>
          </p:nvSpPr>
          <p:spPr>
            <a:xfrm flipV="1">
              <a:off x="1296" y="864"/>
              <a:ext cx="0" cy="1440"/>
            </a:xfrm>
            <a:prstGeom prst="line">
              <a:avLst/>
            </a:prstGeom>
            <a:ln w="9525" cap="flat" cmpd="sng">
              <a:solidFill>
                <a:schemeClr val="tx1"/>
              </a:solidFill>
              <a:prstDash val="solid"/>
              <a:headEnd type="none" w="med" len="med"/>
              <a:tailEnd type="triangle" w="med" len="med"/>
            </a:ln>
          </p:spPr>
        </p:sp>
        <p:sp>
          <p:nvSpPr>
            <p:cNvPr id="47123" name="Line 5"/>
            <p:cNvSpPr/>
            <p:nvPr/>
          </p:nvSpPr>
          <p:spPr>
            <a:xfrm>
              <a:off x="1296" y="2304"/>
              <a:ext cx="1536" cy="0"/>
            </a:xfrm>
            <a:prstGeom prst="line">
              <a:avLst/>
            </a:prstGeom>
            <a:ln w="9525" cap="flat" cmpd="sng">
              <a:solidFill>
                <a:schemeClr val="tx1"/>
              </a:solidFill>
              <a:prstDash val="solid"/>
              <a:headEnd type="none" w="med" len="med"/>
              <a:tailEnd type="triangle" w="med" len="med"/>
            </a:ln>
          </p:spPr>
        </p:sp>
        <p:sp>
          <p:nvSpPr>
            <p:cNvPr id="47124" name="Line 6"/>
            <p:cNvSpPr/>
            <p:nvPr/>
          </p:nvSpPr>
          <p:spPr>
            <a:xfrm flipH="1">
              <a:off x="582" y="2304"/>
              <a:ext cx="720" cy="960"/>
            </a:xfrm>
            <a:prstGeom prst="line">
              <a:avLst/>
            </a:prstGeom>
            <a:ln w="9525" cap="flat" cmpd="sng">
              <a:solidFill>
                <a:schemeClr val="tx1"/>
              </a:solidFill>
              <a:prstDash val="solid"/>
              <a:headEnd type="none" w="med" len="med"/>
              <a:tailEnd type="triangle" w="med" len="med"/>
            </a:ln>
          </p:spPr>
        </p:sp>
      </p:grpSp>
      <p:sp>
        <p:nvSpPr>
          <p:cNvPr id="47108" name="Oval 7"/>
          <p:cNvSpPr/>
          <p:nvPr/>
        </p:nvSpPr>
        <p:spPr>
          <a:xfrm>
            <a:off x="619125" y="2159000"/>
            <a:ext cx="2819400" cy="2819400"/>
          </a:xfrm>
          <a:prstGeom prst="ellipse">
            <a:avLst/>
          </a:prstGeom>
          <a:solidFill>
            <a:schemeClr val="accent1">
              <a:alpha val="67058"/>
            </a:schemeClr>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47109" name="Line 8"/>
          <p:cNvSpPr/>
          <p:nvPr/>
        </p:nvSpPr>
        <p:spPr>
          <a:xfrm>
            <a:off x="2062163" y="2133600"/>
            <a:ext cx="0" cy="1524000"/>
          </a:xfrm>
          <a:prstGeom prst="line">
            <a:avLst/>
          </a:prstGeom>
          <a:ln w="9525" cap="flat" cmpd="sng">
            <a:solidFill>
              <a:schemeClr val="tx1"/>
            </a:solidFill>
            <a:prstDash val="dash"/>
            <a:headEnd type="none" w="med" len="med"/>
            <a:tailEnd type="none" w="med" len="med"/>
          </a:ln>
        </p:spPr>
      </p:sp>
      <p:sp>
        <p:nvSpPr>
          <p:cNvPr id="47110" name="Line 9"/>
          <p:cNvSpPr/>
          <p:nvPr/>
        </p:nvSpPr>
        <p:spPr>
          <a:xfrm>
            <a:off x="2066925" y="3657600"/>
            <a:ext cx="1371600" cy="0"/>
          </a:xfrm>
          <a:prstGeom prst="line">
            <a:avLst/>
          </a:prstGeom>
          <a:ln w="9525" cap="flat" cmpd="sng">
            <a:solidFill>
              <a:schemeClr val="tx1"/>
            </a:solidFill>
            <a:prstDash val="dash"/>
            <a:headEnd type="none" w="med" len="med"/>
            <a:tailEnd type="none" w="med" len="med"/>
          </a:ln>
        </p:spPr>
      </p:sp>
      <p:sp>
        <p:nvSpPr>
          <p:cNvPr id="47111" name="Line 10"/>
          <p:cNvSpPr/>
          <p:nvPr/>
        </p:nvSpPr>
        <p:spPr>
          <a:xfrm flipH="1">
            <a:off x="1931988" y="3657600"/>
            <a:ext cx="134937" cy="176213"/>
          </a:xfrm>
          <a:prstGeom prst="line">
            <a:avLst/>
          </a:prstGeom>
          <a:ln w="9525" cap="flat" cmpd="sng">
            <a:solidFill>
              <a:schemeClr val="tx1"/>
            </a:solidFill>
            <a:prstDash val="dash"/>
            <a:headEnd type="none" w="med" len="med"/>
            <a:tailEnd type="none" w="med" len="med"/>
          </a:ln>
        </p:spPr>
      </p:sp>
      <p:sp>
        <p:nvSpPr>
          <p:cNvPr id="47112" name="Freeform 11"/>
          <p:cNvSpPr/>
          <p:nvPr/>
        </p:nvSpPr>
        <p:spPr>
          <a:xfrm>
            <a:off x="614363" y="3638550"/>
            <a:ext cx="2824162" cy="195263"/>
          </a:xfrm>
          <a:custGeom>
            <a:avLst/>
            <a:gdLst>
              <a:gd name="txL" fmla="*/ 0 w 1779"/>
              <a:gd name="txT" fmla="*/ 0 h 123"/>
              <a:gd name="txR" fmla="*/ 1779 w 1779"/>
              <a:gd name="txB" fmla="*/ 123 h 12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779" h="123">
                <a:moveTo>
                  <a:pt x="1779" y="3"/>
                </a:moveTo>
                <a:cubicBezTo>
                  <a:pt x="1771" y="10"/>
                  <a:pt x="1760" y="32"/>
                  <a:pt x="1728" y="45"/>
                </a:cubicBezTo>
                <a:cubicBezTo>
                  <a:pt x="1696" y="58"/>
                  <a:pt x="1631" y="72"/>
                  <a:pt x="1584" y="81"/>
                </a:cubicBezTo>
                <a:cubicBezTo>
                  <a:pt x="1537" y="90"/>
                  <a:pt x="1507" y="96"/>
                  <a:pt x="1443" y="102"/>
                </a:cubicBezTo>
                <a:cubicBezTo>
                  <a:pt x="1379" y="108"/>
                  <a:pt x="1284" y="114"/>
                  <a:pt x="1200" y="117"/>
                </a:cubicBezTo>
                <a:cubicBezTo>
                  <a:pt x="1116" y="120"/>
                  <a:pt x="1034" y="123"/>
                  <a:pt x="939" y="123"/>
                </a:cubicBezTo>
                <a:cubicBezTo>
                  <a:pt x="844" y="123"/>
                  <a:pt x="726" y="121"/>
                  <a:pt x="630" y="117"/>
                </a:cubicBezTo>
                <a:cubicBezTo>
                  <a:pt x="534" y="113"/>
                  <a:pt x="442" y="104"/>
                  <a:pt x="360" y="96"/>
                </a:cubicBezTo>
                <a:cubicBezTo>
                  <a:pt x="278" y="88"/>
                  <a:pt x="195" y="85"/>
                  <a:pt x="135" y="69"/>
                </a:cubicBezTo>
                <a:cubicBezTo>
                  <a:pt x="75" y="53"/>
                  <a:pt x="23" y="12"/>
                  <a:pt x="0" y="0"/>
                </a:cubicBezTo>
              </a:path>
            </a:pathLst>
          </a:custGeom>
          <a:noFill/>
          <a:ln w="9525" cap="flat" cmpd="sng">
            <a:solidFill>
              <a:schemeClr val="tx1"/>
            </a:solidFill>
            <a:prstDash val="solid"/>
            <a:round/>
            <a:headEnd type="none" w="med" len="med"/>
            <a:tailEnd type="none" w="med" len="med"/>
          </a:ln>
        </p:spPr>
        <p:txBody>
          <a:bodyPr/>
          <a:p>
            <a:endParaRPr dirty="0">
              <a:latin typeface="Arial" panose="02080604020202020204" pitchFamily="34" charset="0"/>
            </a:endParaRPr>
          </a:p>
        </p:txBody>
      </p:sp>
      <p:grpSp>
        <p:nvGrpSpPr>
          <p:cNvPr id="47113" name="Group 12"/>
          <p:cNvGrpSpPr/>
          <p:nvPr/>
        </p:nvGrpSpPr>
        <p:grpSpPr>
          <a:xfrm>
            <a:off x="609600" y="3443288"/>
            <a:ext cx="2828925" cy="195262"/>
            <a:chOff x="384" y="2169"/>
            <a:chExt cx="1782" cy="123"/>
          </a:xfrm>
        </p:grpSpPr>
        <p:sp>
          <p:nvSpPr>
            <p:cNvPr id="47120" name="Freeform 13"/>
            <p:cNvSpPr/>
            <p:nvPr/>
          </p:nvSpPr>
          <p:spPr>
            <a:xfrm>
              <a:off x="1341"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sp>
          <p:nvSpPr>
            <p:cNvPr id="47121" name="Freeform 14"/>
            <p:cNvSpPr/>
            <p:nvPr/>
          </p:nvSpPr>
          <p:spPr>
            <a:xfrm flipH="1">
              <a:off x="384"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grpSp>
      <p:sp>
        <p:nvSpPr>
          <p:cNvPr id="47114" name="Oval 15"/>
          <p:cNvSpPr/>
          <p:nvPr/>
        </p:nvSpPr>
        <p:spPr>
          <a:xfrm>
            <a:off x="1447800" y="2438400"/>
            <a:ext cx="76200" cy="76200"/>
          </a:xfrm>
          <a:prstGeom prst="ellipse">
            <a:avLst/>
          </a:prstGeom>
          <a:solidFill>
            <a:schemeClr val="bg2"/>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47115" name="Line 16"/>
          <p:cNvSpPr/>
          <p:nvPr/>
        </p:nvSpPr>
        <p:spPr>
          <a:xfrm flipH="1" flipV="1">
            <a:off x="1524000" y="2514600"/>
            <a:ext cx="542925" cy="1143000"/>
          </a:xfrm>
          <a:prstGeom prst="line">
            <a:avLst/>
          </a:prstGeom>
          <a:ln w="28575" cap="flat" cmpd="sng">
            <a:solidFill>
              <a:schemeClr val="accent2"/>
            </a:solidFill>
            <a:prstDash val="solid"/>
            <a:headEnd type="none" w="med" len="med"/>
            <a:tailEnd type="triangle" w="med" len="med"/>
          </a:ln>
        </p:spPr>
      </p:sp>
      <p:sp>
        <p:nvSpPr>
          <p:cNvPr id="47116" name="Line 17"/>
          <p:cNvSpPr/>
          <p:nvPr/>
        </p:nvSpPr>
        <p:spPr>
          <a:xfrm flipH="1">
            <a:off x="1179513" y="3838575"/>
            <a:ext cx="752475" cy="1003300"/>
          </a:xfrm>
          <a:prstGeom prst="line">
            <a:avLst/>
          </a:prstGeom>
          <a:ln w="9525" cap="flat" cmpd="sng">
            <a:solidFill>
              <a:schemeClr val="tx1"/>
            </a:solidFill>
            <a:prstDash val="solid"/>
            <a:headEnd type="none" w="med" len="med"/>
            <a:tailEnd type="none" w="med" len="med"/>
          </a:ln>
        </p:spPr>
      </p:sp>
      <p:sp>
        <p:nvSpPr>
          <p:cNvPr id="47117" name="Text Box 18"/>
          <p:cNvSpPr txBox="1"/>
          <p:nvPr/>
        </p:nvSpPr>
        <p:spPr>
          <a:xfrm>
            <a:off x="433388" y="2144713"/>
            <a:ext cx="954087" cy="366712"/>
          </a:xfrm>
          <a:prstGeom prst="rect">
            <a:avLst/>
          </a:prstGeom>
          <a:solidFill>
            <a:schemeClr val="accent1"/>
          </a:solidFill>
          <a:ln w="9525">
            <a:noFill/>
          </a:ln>
        </p:spPr>
        <p:txBody>
          <a:bodyPr wrap="none">
            <a:spAutoFit/>
          </a:bodyPr>
          <a:p>
            <a:r>
              <a:rPr dirty="0">
                <a:latin typeface="Arial" panose="02080604020202020204" pitchFamily="34" charset="0"/>
              </a:rPr>
              <a:t>(</a:t>
            </a:r>
            <a:r>
              <a:rPr i="1" dirty="0">
                <a:latin typeface="Arial" panose="02080604020202020204" pitchFamily="34" charset="0"/>
                <a:sym typeface="Symbol" pitchFamily="18" charset="2"/>
              </a:rPr>
              <a:t></a:t>
            </a:r>
            <a:r>
              <a:rPr dirty="0">
                <a:latin typeface="Arial" panose="02080604020202020204" pitchFamily="34" charset="0"/>
              </a:rPr>
              <a:t> ,</a:t>
            </a:r>
            <a:r>
              <a:rPr i="1" dirty="0">
                <a:latin typeface="Arial" panose="02080604020202020204" pitchFamily="34" charset="0"/>
                <a:sym typeface="Symbol" pitchFamily="18" charset="2"/>
              </a:rPr>
              <a:t></a:t>
            </a:r>
            <a:r>
              <a:rPr dirty="0">
                <a:latin typeface="Arial" panose="02080604020202020204" pitchFamily="34" charset="0"/>
              </a:rPr>
              <a:t> ,</a:t>
            </a:r>
            <a:r>
              <a:rPr i="1" dirty="0">
                <a:latin typeface="Arial" panose="02080604020202020204" pitchFamily="34" charset="0"/>
                <a:sym typeface="Symbol" pitchFamily="18" charset="2"/>
              </a:rPr>
              <a:t>)</a:t>
            </a:r>
            <a:endParaRPr i="1" dirty="0">
              <a:latin typeface="Arial" panose="02080604020202020204" pitchFamily="34" charset="0"/>
              <a:sym typeface="Symbol" pitchFamily="18" charset="2"/>
            </a:endParaRPr>
          </a:p>
        </p:txBody>
      </p:sp>
      <p:sp>
        <p:nvSpPr>
          <p:cNvPr id="53267" name="Text Box 19"/>
          <p:cNvSpPr txBox="1"/>
          <p:nvPr/>
        </p:nvSpPr>
        <p:spPr>
          <a:xfrm>
            <a:off x="4495800" y="2514600"/>
            <a:ext cx="3749675" cy="3662363"/>
          </a:xfrm>
          <a:prstGeom prst="rect">
            <a:avLst/>
          </a:prstGeom>
          <a:solidFill>
            <a:schemeClr val="bg1"/>
          </a:solidFill>
          <a:ln w="9525">
            <a:noFill/>
          </a:ln>
        </p:spPr>
        <p:txBody>
          <a:bodyPr>
            <a:spAutoFit/>
          </a:bodyPr>
          <a:p>
            <a:r>
              <a:rPr dirty="0">
                <a:latin typeface="Arial" panose="02080604020202020204" pitchFamily="34" charset="0"/>
              </a:rPr>
              <a:t>Our designated point on the sphere is indicated by the three spherical coordinates (</a:t>
            </a:r>
            <a:r>
              <a:rPr i="1" dirty="0">
                <a:latin typeface="Arial" panose="02080604020202020204" pitchFamily="34" charset="0"/>
                <a:sym typeface="Symbol" pitchFamily="18" charset="2"/>
              </a:rPr>
              <a:t></a:t>
            </a:r>
            <a:r>
              <a:rPr dirty="0">
                <a:latin typeface="Arial" panose="02080604020202020204" pitchFamily="34" charset="0"/>
              </a:rPr>
              <a:t> , </a:t>
            </a:r>
            <a:r>
              <a:rPr i="1" dirty="0">
                <a:latin typeface="Arial" panose="02080604020202020204" pitchFamily="34" charset="0"/>
                <a:sym typeface="Symbol" pitchFamily="18" charset="2"/>
              </a:rPr>
              <a:t></a:t>
            </a:r>
            <a:r>
              <a:rPr dirty="0">
                <a:latin typeface="Arial" panose="02080604020202020204" pitchFamily="34" charset="0"/>
              </a:rPr>
              <a:t> , </a:t>
            </a:r>
            <a:r>
              <a:rPr i="1" dirty="0">
                <a:latin typeface="Arial" panose="02080604020202020204" pitchFamily="34" charset="0"/>
                <a:sym typeface="Symbol" pitchFamily="18" charset="2"/>
              </a:rPr>
              <a:t>)</a:t>
            </a:r>
            <a:r>
              <a:rPr dirty="0">
                <a:latin typeface="Arial" panose="02080604020202020204" pitchFamily="34" charset="0"/>
              </a:rPr>
              <a:t> ---(radial distance, azimuthal angle, polar angle).</a:t>
            </a:r>
            <a:endParaRPr dirty="0">
              <a:latin typeface="Arial" panose="02080604020202020204" pitchFamily="34" charset="0"/>
            </a:endParaRPr>
          </a:p>
          <a:p>
            <a:endParaRPr dirty="0">
              <a:latin typeface="Arial" panose="02080604020202020204" pitchFamily="34" charset="0"/>
            </a:endParaRPr>
          </a:p>
          <a:p>
            <a:r>
              <a:rPr dirty="0">
                <a:latin typeface="Arial" panose="02080604020202020204" pitchFamily="34" charset="0"/>
              </a:rPr>
              <a:t>Please note that this notation is not  at all standard and varies from author to author and discipline to discipline.  (In particular, physicists often use </a:t>
            </a:r>
            <a:r>
              <a:rPr i="1" dirty="0">
                <a:latin typeface="Arial" panose="02080604020202020204" pitchFamily="34" charset="0"/>
                <a:sym typeface="Symbol" pitchFamily="18" charset="2"/>
              </a:rPr>
              <a:t> </a:t>
            </a:r>
            <a:r>
              <a:rPr dirty="0">
                <a:latin typeface="Arial" panose="02080604020202020204" pitchFamily="34" charset="0"/>
                <a:sym typeface="Symbol" pitchFamily="18" charset="2"/>
              </a:rPr>
              <a:t>to refer to the azimuthal angle and </a:t>
            </a:r>
            <a:r>
              <a:rPr i="1" dirty="0">
                <a:latin typeface="Arial" panose="02080604020202020204" pitchFamily="34" charset="0"/>
                <a:sym typeface="Symbol" pitchFamily="18" charset="2"/>
              </a:rPr>
              <a:t> </a:t>
            </a:r>
            <a:r>
              <a:rPr dirty="0">
                <a:latin typeface="Arial" panose="02080604020202020204" pitchFamily="34" charset="0"/>
                <a:sym typeface="Symbol" pitchFamily="18" charset="2"/>
              </a:rPr>
              <a:t>refer to the polar angle.)</a:t>
            </a:r>
            <a:endParaRPr i="1" dirty="0">
              <a:latin typeface="Arial" panose="02080604020202020204" pitchFamily="34" charset="0"/>
              <a:sym typeface="Symbol" pitchFamily="18" charset="2"/>
            </a:endParaRPr>
          </a:p>
        </p:txBody>
      </p:sp>
      <p:sp>
        <p:nvSpPr>
          <p:cNvPr id="47119" name="Text Box 20"/>
          <p:cNvSpPr txBox="1"/>
          <p:nvPr/>
        </p:nvSpPr>
        <p:spPr>
          <a:xfrm>
            <a:off x="1447800" y="3048000"/>
            <a:ext cx="309563" cy="366713"/>
          </a:xfrm>
          <a:prstGeom prst="rect">
            <a:avLst/>
          </a:prstGeom>
          <a:noFill/>
          <a:ln w="9525">
            <a:noFill/>
          </a:ln>
        </p:spPr>
        <p:txBody>
          <a:bodyPr wrap="none">
            <a:spAutoFit/>
          </a:bodyPr>
          <a:p>
            <a:r>
              <a:rPr i="1" dirty="0">
                <a:latin typeface="Arial" panose="02080604020202020204" pitchFamily="34" charset="0"/>
                <a:sym typeface="Symbol" pitchFamily="18" charset="2"/>
              </a:rPr>
              <a:t></a:t>
            </a:r>
            <a:endParaRPr i="1" dirty="0">
              <a:latin typeface="Arial" panose="02080604020202020204" pitchFamily="34" charset="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267"/>
                                        </p:tgtEl>
                                        <p:attrNameLst>
                                          <p:attrName>style.visibility</p:attrName>
                                        </p:attrNameLst>
                                      </p:cBhvr>
                                      <p:to>
                                        <p:strVal val="visible"/>
                                      </p:to>
                                    </p:set>
                                    <p:animEffect transition="in" filter="wipe(left)">
                                      <p:cBhvr>
                                        <p:cTn id="7" dur="500"/>
                                        <p:tgtEl>
                                          <p:spTgt spid="532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267">
                                            <p:txEl>
                                              <p:charRg st="0" end="147"/>
                                            </p:txEl>
                                          </p:spTgt>
                                        </p:tgtEl>
                                        <p:attrNameLst>
                                          <p:attrName>style.visibility</p:attrName>
                                        </p:attrNameLst>
                                      </p:cBhvr>
                                      <p:to>
                                        <p:strVal val="visible"/>
                                      </p:to>
                                    </p:set>
                                    <p:animEffect transition="in" filter="wipe(left)">
                                      <p:cBhvr>
                                        <p:cTn id="11" dur="500"/>
                                        <p:tgtEl>
                                          <p:spTgt spid="53267">
                                            <p:txEl>
                                              <p:charRg st="0" end="14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267">
                                            <p:txEl>
                                              <p:charRg st="148" end="371"/>
                                            </p:txEl>
                                          </p:spTgt>
                                        </p:tgtEl>
                                        <p:attrNameLst>
                                          <p:attrName>style.visibility</p:attrName>
                                        </p:attrNameLst>
                                      </p:cBhvr>
                                      <p:to>
                                        <p:strVal val="visible"/>
                                      </p:to>
                                    </p:set>
                                    <p:animEffect transition="in" filter="wipe(left)">
                                      <p:cBhvr>
                                        <p:cTn id="16" dur="500"/>
                                        <p:tgtEl>
                                          <p:spTgt spid="53267">
                                            <p:txEl>
                                              <p:charRg st="148" end="3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7" grpId="0" animBg="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Rectangle 2"/>
          <p:cNvSpPr>
            <a:spLocks noGrp="1"/>
          </p:cNvSpPr>
          <p:nvPr>
            <p:ph type="title"/>
          </p:nvPr>
        </p:nvSpPr>
        <p:spPr/>
        <p:txBody>
          <a:bodyPr vert="horz" wrap="square" lIns="91440" tIns="45720" rIns="91440" bIns="45720" anchor="ctr" anchorCtr="0"/>
          <a:p>
            <a:r>
              <a:rPr sz="3600" dirty="0"/>
              <a:t>Converting Between Rectangular and Spherical Coordinates</a:t>
            </a:r>
            <a:endParaRPr sz="3600" dirty="0"/>
          </a:p>
        </p:txBody>
      </p:sp>
      <p:grpSp>
        <p:nvGrpSpPr>
          <p:cNvPr id="8196" name="Group 3"/>
          <p:cNvGrpSpPr/>
          <p:nvPr/>
        </p:nvGrpSpPr>
        <p:grpSpPr>
          <a:xfrm>
            <a:off x="1076325" y="1524000"/>
            <a:ext cx="3571875" cy="3810000"/>
            <a:chOff x="582" y="864"/>
            <a:chExt cx="2250" cy="2400"/>
          </a:xfrm>
        </p:grpSpPr>
        <p:sp>
          <p:nvSpPr>
            <p:cNvPr id="8219" name="Line 4"/>
            <p:cNvSpPr/>
            <p:nvPr/>
          </p:nvSpPr>
          <p:spPr>
            <a:xfrm flipV="1">
              <a:off x="1296" y="864"/>
              <a:ext cx="0" cy="1440"/>
            </a:xfrm>
            <a:prstGeom prst="line">
              <a:avLst/>
            </a:prstGeom>
            <a:ln w="9525" cap="flat" cmpd="sng">
              <a:solidFill>
                <a:schemeClr val="tx1"/>
              </a:solidFill>
              <a:prstDash val="solid"/>
              <a:headEnd type="none" w="med" len="med"/>
              <a:tailEnd type="triangle" w="med" len="med"/>
            </a:ln>
          </p:spPr>
        </p:sp>
        <p:sp>
          <p:nvSpPr>
            <p:cNvPr id="8220" name="Line 5"/>
            <p:cNvSpPr/>
            <p:nvPr/>
          </p:nvSpPr>
          <p:spPr>
            <a:xfrm>
              <a:off x="1296" y="2304"/>
              <a:ext cx="1536" cy="0"/>
            </a:xfrm>
            <a:prstGeom prst="line">
              <a:avLst/>
            </a:prstGeom>
            <a:ln w="9525" cap="flat" cmpd="sng">
              <a:solidFill>
                <a:schemeClr val="tx1"/>
              </a:solidFill>
              <a:prstDash val="solid"/>
              <a:headEnd type="none" w="med" len="med"/>
              <a:tailEnd type="triangle" w="med" len="med"/>
            </a:ln>
          </p:spPr>
        </p:sp>
        <p:sp>
          <p:nvSpPr>
            <p:cNvPr id="8221" name="Line 6"/>
            <p:cNvSpPr/>
            <p:nvPr/>
          </p:nvSpPr>
          <p:spPr>
            <a:xfrm flipH="1">
              <a:off x="582" y="2304"/>
              <a:ext cx="720" cy="960"/>
            </a:xfrm>
            <a:prstGeom prst="line">
              <a:avLst/>
            </a:prstGeom>
            <a:ln w="9525" cap="flat" cmpd="sng">
              <a:solidFill>
                <a:schemeClr val="tx1"/>
              </a:solidFill>
              <a:prstDash val="solid"/>
              <a:headEnd type="none" w="med" len="med"/>
              <a:tailEnd type="triangle" w="med" len="med"/>
            </a:ln>
          </p:spPr>
        </p:sp>
      </p:grpSp>
      <p:sp>
        <p:nvSpPr>
          <p:cNvPr id="8197" name="Oval 7"/>
          <p:cNvSpPr/>
          <p:nvPr/>
        </p:nvSpPr>
        <p:spPr>
          <a:xfrm>
            <a:off x="771525" y="2311400"/>
            <a:ext cx="2819400" cy="2819400"/>
          </a:xfrm>
          <a:prstGeom prst="ellipse">
            <a:avLst/>
          </a:prstGeom>
          <a:solidFill>
            <a:schemeClr val="accent1">
              <a:alpha val="67058"/>
            </a:schemeClr>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8198" name="Line 8"/>
          <p:cNvSpPr/>
          <p:nvPr/>
        </p:nvSpPr>
        <p:spPr>
          <a:xfrm>
            <a:off x="2205038" y="2295525"/>
            <a:ext cx="0" cy="1524000"/>
          </a:xfrm>
          <a:prstGeom prst="line">
            <a:avLst/>
          </a:prstGeom>
          <a:ln w="9525" cap="flat" cmpd="sng">
            <a:solidFill>
              <a:schemeClr val="tx1"/>
            </a:solidFill>
            <a:prstDash val="dash"/>
            <a:headEnd type="none" w="med" len="med"/>
            <a:tailEnd type="none" w="med" len="med"/>
          </a:ln>
        </p:spPr>
      </p:sp>
      <p:sp>
        <p:nvSpPr>
          <p:cNvPr id="8199" name="Line 9"/>
          <p:cNvSpPr/>
          <p:nvPr/>
        </p:nvSpPr>
        <p:spPr>
          <a:xfrm>
            <a:off x="2219325" y="3810000"/>
            <a:ext cx="1371600" cy="0"/>
          </a:xfrm>
          <a:prstGeom prst="line">
            <a:avLst/>
          </a:prstGeom>
          <a:ln w="9525" cap="flat" cmpd="sng">
            <a:solidFill>
              <a:schemeClr val="tx1"/>
            </a:solidFill>
            <a:prstDash val="dash"/>
            <a:headEnd type="none" w="med" len="med"/>
            <a:tailEnd type="none" w="med" len="med"/>
          </a:ln>
        </p:spPr>
      </p:sp>
      <p:sp>
        <p:nvSpPr>
          <p:cNvPr id="8200" name="Line 10"/>
          <p:cNvSpPr/>
          <p:nvPr/>
        </p:nvSpPr>
        <p:spPr>
          <a:xfrm flipH="1">
            <a:off x="2084388" y="3810000"/>
            <a:ext cx="134937" cy="176213"/>
          </a:xfrm>
          <a:prstGeom prst="line">
            <a:avLst/>
          </a:prstGeom>
          <a:ln w="9525" cap="flat" cmpd="sng">
            <a:solidFill>
              <a:schemeClr val="tx1"/>
            </a:solidFill>
            <a:prstDash val="dash"/>
            <a:headEnd type="none" w="med" len="med"/>
            <a:tailEnd type="none" w="med" len="med"/>
          </a:ln>
        </p:spPr>
      </p:sp>
      <p:sp>
        <p:nvSpPr>
          <p:cNvPr id="8201" name="Freeform 11"/>
          <p:cNvSpPr/>
          <p:nvPr/>
        </p:nvSpPr>
        <p:spPr>
          <a:xfrm>
            <a:off x="766763" y="3790950"/>
            <a:ext cx="2824162" cy="195263"/>
          </a:xfrm>
          <a:custGeom>
            <a:avLst/>
            <a:gdLst>
              <a:gd name="txL" fmla="*/ 0 w 1779"/>
              <a:gd name="txT" fmla="*/ 0 h 123"/>
              <a:gd name="txR" fmla="*/ 1779 w 1779"/>
              <a:gd name="txB" fmla="*/ 123 h 12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779" h="123">
                <a:moveTo>
                  <a:pt x="1779" y="3"/>
                </a:moveTo>
                <a:cubicBezTo>
                  <a:pt x="1771" y="10"/>
                  <a:pt x="1760" y="32"/>
                  <a:pt x="1728" y="45"/>
                </a:cubicBezTo>
                <a:cubicBezTo>
                  <a:pt x="1696" y="58"/>
                  <a:pt x="1631" y="72"/>
                  <a:pt x="1584" y="81"/>
                </a:cubicBezTo>
                <a:cubicBezTo>
                  <a:pt x="1537" y="90"/>
                  <a:pt x="1507" y="96"/>
                  <a:pt x="1443" y="102"/>
                </a:cubicBezTo>
                <a:cubicBezTo>
                  <a:pt x="1379" y="108"/>
                  <a:pt x="1284" y="114"/>
                  <a:pt x="1200" y="117"/>
                </a:cubicBezTo>
                <a:cubicBezTo>
                  <a:pt x="1116" y="120"/>
                  <a:pt x="1034" y="123"/>
                  <a:pt x="939" y="123"/>
                </a:cubicBezTo>
                <a:cubicBezTo>
                  <a:pt x="844" y="123"/>
                  <a:pt x="726" y="121"/>
                  <a:pt x="630" y="117"/>
                </a:cubicBezTo>
                <a:cubicBezTo>
                  <a:pt x="534" y="113"/>
                  <a:pt x="442" y="104"/>
                  <a:pt x="360" y="96"/>
                </a:cubicBezTo>
                <a:cubicBezTo>
                  <a:pt x="278" y="88"/>
                  <a:pt x="195" y="85"/>
                  <a:pt x="135" y="69"/>
                </a:cubicBezTo>
                <a:cubicBezTo>
                  <a:pt x="75" y="53"/>
                  <a:pt x="23" y="12"/>
                  <a:pt x="0" y="0"/>
                </a:cubicBezTo>
              </a:path>
            </a:pathLst>
          </a:custGeom>
          <a:noFill/>
          <a:ln w="9525" cap="flat" cmpd="sng">
            <a:solidFill>
              <a:schemeClr val="tx1"/>
            </a:solidFill>
            <a:prstDash val="solid"/>
            <a:round/>
            <a:headEnd type="none" w="med" len="med"/>
            <a:tailEnd type="none" w="med" len="med"/>
          </a:ln>
        </p:spPr>
        <p:txBody>
          <a:bodyPr/>
          <a:p>
            <a:endParaRPr dirty="0">
              <a:latin typeface="Arial" panose="02080604020202020204" pitchFamily="34" charset="0"/>
            </a:endParaRPr>
          </a:p>
        </p:txBody>
      </p:sp>
      <p:grpSp>
        <p:nvGrpSpPr>
          <p:cNvPr id="8202" name="Group 12"/>
          <p:cNvGrpSpPr/>
          <p:nvPr/>
        </p:nvGrpSpPr>
        <p:grpSpPr>
          <a:xfrm>
            <a:off x="762000" y="3595688"/>
            <a:ext cx="2828925" cy="195262"/>
            <a:chOff x="384" y="2169"/>
            <a:chExt cx="1782" cy="123"/>
          </a:xfrm>
        </p:grpSpPr>
        <p:sp>
          <p:nvSpPr>
            <p:cNvPr id="8217" name="Freeform 13"/>
            <p:cNvSpPr/>
            <p:nvPr/>
          </p:nvSpPr>
          <p:spPr>
            <a:xfrm>
              <a:off x="1341"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sp>
          <p:nvSpPr>
            <p:cNvPr id="8218" name="Freeform 14"/>
            <p:cNvSpPr/>
            <p:nvPr/>
          </p:nvSpPr>
          <p:spPr>
            <a:xfrm flipH="1">
              <a:off x="384"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grpSp>
      <p:sp>
        <p:nvSpPr>
          <p:cNvPr id="8203" name="Line 15"/>
          <p:cNvSpPr/>
          <p:nvPr/>
        </p:nvSpPr>
        <p:spPr>
          <a:xfrm flipH="1">
            <a:off x="1331913" y="3990975"/>
            <a:ext cx="752475" cy="1003300"/>
          </a:xfrm>
          <a:prstGeom prst="line">
            <a:avLst/>
          </a:prstGeom>
          <a:ln w="9525" cap="flat" cmpd="sng">
            <a:solidFill>
              <a:schemeClr val="tx1"/>
            </a:solidFill>
            <a:prstDash val="solid"/>
            <a:headEnd type="none" w="med" len="med"/>
            <a:tailEnd type="none" w="med" len="med"/>
          </a:ln>
        </p:spPr>
      </p:sp>
      <p:sp>
        <p:nvSpPr>
          <p:cNvPr id="8204" name="Freeform 16"/>
          <p:cNvSpPr/>
          <p:nvPr/>
        </p:nvSpPr>
        <p:spPr>
          <a:xfrm>
            <a:off x="1371600" y="2552700"/>
            <a:ext cx="1600200" cy="88900"/>
          </a:xfrm>
          <a:custGeom>
            <a:avLst/>
            <a:gdLst>
              <a:gd name="txL" fmla="*/ 0 w 1065"/>
              <a:gd name="txT" fmla="*/ 0 h 55"/>
              <a:gd name="txR" fmla="*/ 1065 w 1065"/>
              <a:gd name="txB" fmla="*/ 55 h 5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065" h="55">
                <a:moveTo>
                  <a:pt x="0" y="6"/>
                </a:moveTo>
                <a:cubicBezTo>
                  <a:pt x="0" y="10"/>
                  <a:pt x="0" y="15"/>
                  <a:pt x="30" y="21"/>
                </a:cubicBezTo>
                <a:cubicBezTo>
                  <a:pt x="60" y="27"/>
                  <a:pt x="116" y="37"/>
                  <a:pt x="180" y="42"/>
                </a:cubicBezTo>
                <a:cubicBezTo>
                  <a:pt x="244" y="47"/>
                  <a:pt x="348" y="49"/>
                  <a:pt x="414" y="51"/>
                </a:cubicBezTo>
                <a:cubicBezTo>
                  <a:pt x="480" y="53"/>
                  <a:pt x="510" y="55"/>
                  <a:pt x="576" y="54"/>
                </a:cubicBezTo>
                <a:cubicBezTo>
                  <a:pt x="642" y="53"/>
                  <a:pt x="745" y="49"/>
                  <a:pt x="810" y="45"/>
                </a:cubicBezTo>
                <a:cubicBezTo>
                  <a:pt x="875" y="41"/>
                  <a:pt x="930" y="36"/>
                  <a:pt x="969" y="30"/>
                </a:cubicBezTo>
                <a:cubicBezTo>
                  <a:pt x="1008" y="24"/>
                  <a:pt x="1031" y="14"/>
                  <a:pt x="1047" y="9"/>
                </a:cubicBezTo>
                <a:cubicBezTo>
                  <a:pt x="1063" y="4"/>
                  <a:pt x="1064" y="0"/>
                  <a:pt x="1065" y="0"/>
                </a:cubicBezTo>
              </a:path>
            </a:pathLst>
          </a:custGeom>
          <a:noFill/>
          <a:ln w="9525" cap="flat" cmpd="sng">
            <a:solidFill>
              <a:schemeClr val="bg1"/>
            </a:solidFill>
            <a:prstDash val="solid"/>
            <a:round/>
            <a:headEnd type="none" w="med" len="med"/>
            <a:tailEnd type="none" w="med" len="med"/>
          </a:ln>
        </p:spPr>
        <p:txBody>
          <a:bodyPr/>
          <a:p>
            <a:endParaRPr dirty="0">
              <a:latin typeface="Arial" panose="02080604020202020204" pitchFamily="34" charset="0"/>
            </a:endParaRPr>
          </a:p>
        </p:txBody>
      </p:sp>
      <p:sp>
        <p:nvSpPr>
          <p:cNvPr id="8205" name="Freeform 17"/>
          <p:cNvSpPr/>
          <p:nvPr/>
        </p:nvSpPr>
        <p:spPr>
          <a:xfrm>
            <a:off x="1384300" y="2460625"/>
            <a:ext cx="1577975" cy="92075"/>
          </a:xfrm>
          <a:custGeom>
            <a:avLst/>
            <a:gdLst>
              <a:gd name="txL" fmla="*/ 0 w 994"/>
              <a:gd name="txT" fmla="*/ 0 h 58"/>
              <a:gd name="txR" fmla="*/ 994 w 994"/>
              <a:gd name="txB" fmla="*/ 58 h 5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4" h="58">
                <a:moveTo>
                  <a:pt x="0" y="58"/>
                </a:moveTo>
                <a:cubicBezTo>
                  <a:pt x="6" y="56"/>
                  <a:pt x="6" y="50"/>
                  <a:pt x="35" y="43"/>
                </a:cubicBezTo>
                <a:cubicBezTo>
                  <a:pt x="64" y="36"/>
                  <a:pt x="115" y="23"/>
                  <a:pt x="175" y="17"/>
                </a:cubicBezTo>
                <a:cubicBezTo>
                  <a:pt x="235" y="10"/>
                  <a:pt x="332" y="8"/>
                  <a:pt x="394" y="5"/>
                </a:cubicBezTo>
                <a:cubicBezTo>
                  <a:pt x="456" y="3"/>
                  <a:pt x="484" y="0"/>
                  <a:pt x="546" y="1"/>
                </a:cubicBezTo>
                <a:cubicBezTo>
                  <a:pt x="607" y="3"/>
                  <a:pt x="704" y="8"/>
                  <a:pt x="765" y="13"/>
                </a:cubicBezTo>
                <a:cubicBezTo>
                  <a:pt x="825" y="18"/>
                  <a:pt x="875" y="26"/>
                  <a:pt x="913" y="32"/>
                </a:cubicBezTo>
                <a:cubicBezTo>
                  <a:pt x="951" y="38"/>
                  <a:pt x="977" y="46"/>
                  <a:pt x="994" y="49"/>
                </a:cubicBezTo>
              </a:path>
            </a:pathLst>
          </a:custGeom>
          <a:noFill/>
          <a:ln w="9525" cap="flat" cmpd="sng">
            <a:solidFill>
              <a:schemeClr val="bg1"/>
            </a:solidFill>
            <a:prstDash val="dash"/>
            <a:round/>
            <a:headEnd type="none" w="med" len="med"/>
            <a:tailEnd type="none" w="med" len="med"/>
          </a:ln>
        </p:spPr>
        <p:txBody>
          <a:bodyPr/>
          <a:p>
            <a:endParaRPr dirty="0">
              <a:latin typeface="Arial" panose="02080604020202020204" pitchFamily="34" charset="0"/>
            </a:endParaRPr>
          </a:p>
        </p:txBody>
      </p:sp>
      <p:sp>
        <p:nvSpPr>
          <p:cNvPr id="8206" name="Oval 18"/>
          <p:cNvSpPr/>
          <p:nvPr/>
        </p:nvSpPr>
        <p:spPr>
          <a:xfrm>
            <a:off x="1600200" y="2590800"/>
            <a:ext cx="76200" cy="76200"/>
          </a:xfrm>
          <a:prstGeom prst="ellipse">
            <a:avLst/>
          </a:prstGeom>
          <a:solidFill>
            <a:schemeClr val="bg2"/>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8207" name="Line 19"/>
          <p:cNvSpPr/>
          <p:nvPr/>
        </p:nvSpPr>
        <p:spPr>
          <a:xfrm flipH="1">
            <a:off x="1676400" y="2543175"/>
            <a:ext cx="528638" cy="47625"/>
          </a:xfrm>
          <a:prstGeom prst="line">
            <a:avLst/>
          </a:prstGeom>
          <a:ln w="28575" cap="flat" cmpd="sng">
            <a:solidFill>
              <a:schemeClr val="bg1"/>
            </a:solidFill>
            <a:prstDash val="solid"/>
            <a:headEnd type="none" w="med" len="med"/>
            <a:tailEnd type="none" w="sm" len="lg"/>
          </a:ln>
        </p:spPr>
      </p:sp>
      <p:sp>
        <p:nvSpPr>
          <p:cNvPr id="8208" name="Line 20"/>
          <p:cNvSpPr/>
          <p:nvPr/>
        </p:nvSpPr>
        <p:spPr>
          <a:xfrm flipH="1" flipV="1">
            <a:off x="1676400" y="2667000"/>
            <a:ext cx="542925" cy="1143000"/>
          </a:xfrm>
          <a:prstGeom prst="line">
            <a:avLst/>
          </a:prstGeom>
          <a:ln w="28575" cap="flat" cmpd="sng">
            <a:solidFill>
              <a:schemeClr val="accent2"/>
            </a:solidFill>
            <a:prstDash val="solid"/>
            <a:headEnd type="none" w="med" len="med"/>
            <a:tailEnd type="none" w="med" len="med"/>
          </a:ln>
        </p:spPr>
      </p:sp>
      <p:sp>
        <p:nvSpPr>
          <p:cNvPr id="8209" name="Freeform 21"/>
          <p:cNvSpPr/>
          <p:nvPr/>
        </p:nvSpPr>
        <p:spPr>
          <a:xfrm>
            <a:off x="1981200" y="3221038"/>
            <a:ext cx="219075" cy="131762"/>
          </a:xfrm>
          <a:custGeom>
            <a:avLst/>
            <a:gdLst>
              <a:gd name="txL" fmla="*/ 0 w 138"/>
              <a:gd name="txT" fmla="*/ 0 h 83"/>
              <a:gd name="txR" fmla="*/ 138 w 138"/>
              <a:gd name="txB" fmla="*/ 83 h 83"/>
            </a:gdLst>
            <a:ahLst/>
            <a:cxnLst>
              <a:cxn ang="0">
                <a:pos x="2147483647" y="2147483647"/>
              </a:cxn>
              <a:cxn ang="0">
                <a:pos x="2147483647" y="2147483647"/>
              </a:cxn>
              <a:cxn ang="0">
                <a:pos x="0" y="2147483647"/>
              </a:cxn>
            </a:cxnLst>
            <a:rect l="txL" t="txT" r="txR" b="txB"/>
            <a:pathLst>
              <a:path w="138" h="83">
                <a:moveTo>
                  <a:pt x="138" y="17"/>
                </a:moveTo>
                <a:cubicBezTo>
                  <a:pt x="125" y="20"/>
                  <a:pt x="104" y="0"/>
                  <a:pt x="81" y="11"/>
                </a:cubicBezTo>
                <a:cubicBezTo>
                  <a:pt x="58" y="22"/>
                  <a:pt x="17" y="68"/>
                  <a:pt x="0" y="83"/>
                </a:cubicBezTo>
              </a:path>
            </a:pathLst>
          </a:custGeom>
          <a:noFill/>
          <a:ln w="25400" cap="flat" cmpd="sng">
            <a:solidFill>
              <a:schemeClr val="bg2"/>
            </a:solidFill>
            <a:prstDash val="sysDot"/>
            <a:round/>
            <a:headEnd type="none" w="med" len="med"/>
            <a:tailEnd type="arrow" w="med" len="med"/>
          </a:ln>
        </p:spPr>
        <p:txBody>
          <a:bodyPr/>
          <a:p>
            <a:endParaRPr dirty="0">
              <a:latin typeface="Arial" panose="02080604020202020204" pitchFamily="34" charset="0"/>
            </a:endParaRPr>
          </a:p>
        </p:txBody>
      </p:sp>
      <p:sp>
        <p:nvSpPr>
          <p:cNvPr id="8210" name="Text Box 22"/>
          <p:cNvSpPr txBox="1"/>
          <p:nvPr/>
        </p:nvSpPr>
        <p:spPr>
          <a:xfrm>
            <a:off x="1905000" y="2895600"/>
            <a:ext cx="303213" cy="366713"/>
          </a:xfrm>
          <a:prstGeom prst="rect">
            <a:avLst/>
          </a:prstGeom>
          <a:noFill/>
          <a:ln w="9525">
            <a:noFill/>
          </a:ln>
        </p:spPr>
        <p:txBody>
          <a:bodyPr wrap="none">
            <a:spAutoFit/>
          </a:bodyPr>
          <a:p>
            <a:r>
              <a:rPr i="1" dirty="0">
                <a:latin typeface="Arial" panose="02080604020202020204" pitchFamily="34" charset="0"/>
                <a:sym typeface="Symbol" pitchFamily="18" charset="2"/>
              </a:rPr>
              <a:t></a:t>
            </a:r>
            <a:endParaRPr i="1" dirty="0">
              <a:latin typeface="Arial" panose="02080604020202020204" pitchFamily="34" charset="0"/>
              <a:sym typeface="Symbol" pitchFamily="18" charset="2"/>
            </a:endParaRPr>
          </a:p>
        </p:txBody>
      </p:sp>
      <p:sp>
        <p:nvSpPr>
          <p:cNvPr id="8211" name="Text Box 23"/>
          <p:cNvSpPr txBox="1"/>
          <p:nvPr/>
        </p:nvSpPr>
        <p:spPr>
          <a:xfrm>
            <a:off x="838200" y="2281238"/>
            <a:ext cx="806450" cy="366712"/>
          </a:xfrm>
          <a:prstGeom prst="rect">
            <a:avLst/>
          </a:prstGeom>
          <a:noFill/>
          <a:ln w="9525">
            <a:noFill/>
          </a:ln>
        </p:spPr>
        <p:txBody>
          <a:bodyPr wrap="none">
            <a:spAutoFit/>
          </a:bodyPr>
          <a:p>
            <a:r>
              <a:rPr dirty="0">
                <a:latin typeface="Arial" panose="02080604020202020204" pitchFamily="34" charset="0"/>
              </a:rPr>
              <a:t>(</a:t>
            </a:r>
            <a:r>
              <a:rPr i="1" dirty="0">
                <a:latin typeface="Arial" panose="02080604020202020204" pitchFamily="34" charset="0"/>
              </a:rPr>
              <a:t>x</a:t>
            </a:r>
            <a:r>
              <a:rPr dirty="0">
                <a:latin typeface="Arial" panose="02080604020202020204" pitchFamily="34" charset="0"/>
              </a:rPr>
              <a:t>,</a:t>
            </a:r>
            <a:r>
              <a:rPr i="1" dirty="0">
                <a:latin typeface="Arial" panose="02080604020202020204" pitchFamily="34" charset="0"/>
              </a:rPr>
              <a:t>y</a:t>
            </a:r>
            <a:r>
              <a:rPr dirty="0">
                <a:latin typeface="Arial" panose="02080604020202020204" pitchFamily="34" charset="0"/>
              </a:rPr>
              <a:t>,</a:t>
            </a:r>
            <a:r>
              <a:rPr i="1" dirty="0">
                <a:latin typeface="Arial" panose="02080604020202020204" pitchFamily="34" charset="0"/>
              </a:rPr>
              <a:t>z</a:t>
            </a:r>
            <a:r>
              <a:rPr dirty="0">
                <a:latin typeface="Arial" panose="02080604020202020204" pitchFamily="34" charset="0"/>
              </a:rPr>
              <a:t>)</a:t>
            </a:r>
            <a:endParaRPr dirty="0">
              <a:latin typeface="Arial" panose="02080604020202020204" pitchFamily="34" charset="0"/>
            </a:endParaRPr>
          </a:p>
        </p:txBody>
      </p:sp>
      <p:sp>
        <p:nvSpPr>
          <p:cNvPr id="8212" name="Text Box 24"/>
          <p:cNvSpPr txBox="1"/>
          <p:nvPr/>
        </p:nvSpPr>
        <p:spPr>
          <a:xfrm>
            <a:off x="2209800" y="2971800"/>
            <a:ext cx="298450" cy="366713"/>
          </a:xfrm>
          <a:prstGeom prst="rect">
            <a:avLst/>
          </a:prstGeom>
          <a:noFill/>
          <a:ln w="9525">
            <a:noFill/>
          </a:ln>
        </p:spPr>
        <p:txBody>
          <a:bodyPr wrap="none">
            <a:spAutoFit/>
          </a:bodyPr>
          <a:p>
            <a:r>
              <a:rPr i="1" dirty="0">
                <a:latin typeface="Arial" panose="02080604020202020204" pitchFamily="34" charset="0"/>
              </a:rPr>
              <a:t>z</a:t>
            </a:r>
            <a:endParaRPr dirty="0">
              <a:latin typeface="Arial" panose="02080604020202020204" pitchFamily="34" charset="0"/>
            </a:endParaRPr>
          </a:p>
        </p:txBody>
      </p:sp>
      <p:sp>
        <p:nvSpPr>
          <p:cNvPr id="8213" name="Line 25"/>
          <p:cNvSpPr/>
          <p:nvPr/>
        </p:nvSpPr>
        <p:spPr>
          <a:xfrm flipV="1">
            <a:off x="2209800" y="2528888"/>
            <a:ext cx="0" cy="1276350"/>
          </a:xfrm>
          <a:prstGeom prst="line">
            <a:avLst/>
          </a:prstGeom>
          <a:ln w="28575" cap="flat" cmpd="sng">
            <a:solidFill>
              <a:schemeClr val="tx1"/>
            </a:solidFill>
            <a:prstDash val="solid"/>
            <a:headEnd type="none" w="med" len="med"/>
            <a:tailEnd type="none" w="med" len="med"/>
          </a:ln>
        </p:spPr>
      </p:sp>
      <p:sp>
        <p:nvSpPr>
          <p:cNvPr id="8214" name="Text Box 26"/>
          <p:cNvSpPr txBox="1"/>
          <p:nvPr/>
        </p:nvSpPr>
        <p:spPr>
          <a:xfrm>
            <a:off x="1600200" y="3124200"/>
            <a:ext cx="309563" cy="366713"/>
          </a:xfrm>
          <a:prstGeom prst="rect">
            <a:avLst/>
          </a:prstGeom>
          <a:noFill/>
          <a:ln w="9525">
            <a:noFill/>
          </a:ln>
        </p:spPr>
        <p:txBody>
          <a:bodyPr wrap="none">
            <a:spAutoFit/>
          </a:bodyPr>
          <a:p>
            <a:r>
              <a:rPr i="1" dirty="0">
                <a:latin typeface="Arial" panose="02080604020202020204" pitchFamily="34" charset="0"/>
                <a:sym typeface="Symbol" pitchFamily="18" charset="2"/>
              </a:rPr>
              <a:t></a:t>
            </a:r>
            <a:endParaRPr i="1" dirty="0">
              <a:latin typeface="Arial" panose="02080604020202020204" pitchFamily="34" charset="0"/>
              <a:sym typeface="Symbol" pitchFamily="18" charset="2"/>
            </a:endParaRPr>
          </a:p>
        </p:txBody>
      </p:sp>
      <p:sp>
        <p:nvSpPr>
          <p:cNvPr id="8215" name="Text Box 27"/>
          <p:cNvSpPr txBox="1"/>
          <p:nvPr/>
        </p:nvSpPr>
        <p:spPr>
          <a:xfrm>
            <a:off x="1752600" y="2286000"/>
            <a:ext cx="260350" cy="366713"/>
          </a:xfrm>
          <a:prstGeom prst="rect">
            <a:avLst/>
          </a:prstGeom>
          <a:noFill/>
          <a:ln w="9525">
            <a:noFill/>
          </a:ln>
        </p:spPr>
        <p:txBody>
          <a:bodyPr wrap="none">
            <a:spAutoFit/>
          </a:bodyPr>
          <a:p>
            <a:r>
              <a:rPr i="1" dirty="0">
                <a:latin typeface="Arial" panose="02080604020202020204" pitchFamily="34" charset="0"/>
              </a:rPr>
              <a:t>r</a:t>
            </a:r>
            <a:endParaRPr dirty="0">
              <a:latin typeface="Arial" panose="02080604020202020204" pitchFamily="34" charset="0"/>
            </a:endParaRPr>
          </a:p>
        </p:txBody>
      </p:sp>
      <p:graphicFrame>
        <p:nvGraphicFramePr>
          <p:cNvPr id="48156" name="Object 2"/>
          <p:cNvGraphicFramePr/>
          <p:nvPr/>
        </p:nvGraphicFramePr>
        <p:xfrm>
          <a:off x="3810000" y="3276600"/>
          <a:ext cx="3832225" cy="1403350"/>
        </p:xfrm>
        <a:graphic>
          <a:graphicData uri="http://schemas.openxmlformats.org/presentationml/2006/ole">
            <mc:AlternateContent xmlns:mc="http://schemas.openxmlformats.org/markup-compatibility/2006">
              <mc:Choice xmlns:v="urn:schemas-microsoft-com:vml" Requires="v">
                <p:oleObj spid="_x0000_s3080" name="" r:id="rId1" imgW="1802765" imgH="660400" progId="Equation.DSMT4">
                  <p:embed/>
                </p:oleObj>
              </mc:Choice>
              <mc:Fallback>
                <p:oleObj name="" r:id="rId1" imgW="1802765" imgH="660400" progId="Equation.DSMT4">
                  <p:embed/>
                  <p:pic>
                    <p:nvPicPr>
                      <p:cNvPr id="0" name="Picture 3079"/>
                      <p:cNvPicPr/>
                      <p:nvPr/>
                    </p:nvPicPr>
                    <p:blipFill>
                      <a:blip r:embed="rId2"/>
                      <a:stretch>
                        <a:fillRect/>
                      </a:stretch>
                    </p:blipFill>
                    <p:spPr>
                      <a:xfrm>
                        <a:off x="3810000" y="3276600"/>
                        <a:ext cx="3832225" cy="1403350"/>
                      </a:xfrm>
                      <a:prstGeom prst="rect">
                        <a:avLst/>
                      </a:prstGeom>
                      <a:solidFill>
                        <a:schemeClr val="bg1"/>
                      </a:solidFill>
                      <a:ln w="38100">
                        <a:noFill/>
                        <a:miter/>
                      </a:ln>
                    </p:spPr>
                  </p:pic>
                </p:oleObj>
              </mc:Fallback>
            </mc:AlternateContent>
          </a:graphicData>
        </a:graphic>
      </p:graphicFrame>
      <p:sp>
        <p:nvSpPr>
          <p:cNvPr id="48159" name="Text Box 31"/>
          <p:cNvSpPr txBox="1"/>
          <p:nvPr/>
        </p:nvSpPr>
        <p:spPr>
          <a:xfrm>
            <a:off x="4267200" y="2362200"/>
            <a:ext cx="2597150" cy="366713"/>
          </a:xfrm>
          <a:prstGeom prst="rect">
            <a:avLst/>
          </a:prstGeom>
          <a:solidFill>
            <a:schemeClr val="bg1"/>
          </a:solidFill>
          <a:ln w="9525">
            <a:noFill/>
          </a:ln>
        </p:spPr>
        <p:txBody>
          <a:bodyPr wrap="none">
            <a:spAutoFit/>
          </a:bodyPr>
          <a:p>
            <a:r>
              <a:rPr dirty="0">
                <a:solidFill>
                  <a:schemeClr val="tx2"/>
                </a:solidFill>
                <a:latin typeface="Arial" panose="02080604020202020204" pitchFamily="34" charset="0"/>
              </a:rPr>
              <a:t>Spherical to rectangular</a:t>
            </a:r>
            <a:endParaRPr dirty="0">
              <a:solidFill>
                <a:schemeClr val="tx2"/>
              </a:solidFill>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59"/>
                                        </p:tgtEl>
                                        <p:attrNameLst>
                                          <p:attrName>style.visibility</p:attrName>
                                        </p:attrNameLst>
                                      </p:cBhvr>
                                      <p:to>
                                        <p:strVal val="visible"/>
                                      </p:to>
                                    </p:set>
                                    <p:animEffect transition="in" filter="wipe(left)">
                                      <p:cBhvr>
                                        <p:cTn id="7" dur="500"/>
                                        <p:tgtEl>
                                          <p:spTgt spid="4815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156"/>
                                        </p:tgtEl>
                                        <p:attrNameLst>
                                          <p:attrName>style.visibility</p:attrName>
                                        </p:attrNameLst>
                                      </p:cBhvr>
                                      <p:to>
                                        <p:strVal val="visible"/>
                                      </p:to>
                                    </p:set>
                                    <p:animEffect transition="in" filter="wipe(left)">
                                      <p:cBhvr>
                                        <p:cTn id="11" dur="500"/>
                                        <p:tgtEl>
                                          <p:spTgt spid="48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2"/>
          <p:cNvSpPr>
            <a:spLocks noGrp="1"/>
          </p:cNvSpPr>
          <p:nvPr>
            <p:ph type="title"/>
          </p:nvPr>
        </p:nvSpPr>
        <p:spPr/>
        <p:txBody>
          <a:bodyPr vert="horz" wrap="square" lIns="91440" tIns="45720" rIns="91440" bIns="45720" anchor="ctr" anchorCtr="0"/>
          <a:p>
            <a:r>
              <a:rPr sz="3600" dirty="0"/>
              <a:t>Converting from Spherical to Rectangular Coordinates</a:t>
            </a:r>
            <a:endParaRPr sz="3600" dirty="0"/>
          </a:p>
        </p:txBody>
      </p:sp>
      <p:grpSp>
        <p:nvGrpSpPr>
          <p:cNvPr id="9220" name="Group 3"/>
          <p:cNvGrpSpPr/>
          <p:nvPr/>
        </p:nvGrpSpPr>
        <p:grpSpPr>
          <a:xfrm>
            <a:off x="1076325" y="1524000"/>
            <a:ext cx="3571875" cy="3810000"/>
            <a:chOff x="582" y="864"/>
            <a:chExt cx="2250" cy="2400"/>
          </a:xfrm>
        </p:grpSpPr>
        <p:sp>
          <p:nvSpPr>
            <p:cNvPr id="9243" name="Line 4"/>
            <p:cNvSpPr/>
            <p:nvPr/>
          </p:nvSpPr>
          <p:spPr>
            <a:xfrm flipV="1">
              <a:off x="1296" y="864"/>
              <a:ext cx="0" cy="1440"/>
            </a:xfrm>
            <a:prstGeom prst="line">
              <a:avLst/>
            </a:prstGeom>
            <a:ln w="9525" cap="flat" cmpd="sng">
              <a:solidFill>
                <a:schemeClr val="tx1"/>
              </a:solidFill>
              <a:prstDash val="solid"/>
              <a:headEnd type="none" w="med" len="med"/>
              <a:tailEnd type="triangle" w="med" len="med"/>
            </a:ln>
          </p:spPr>
        </p:sp>
        <p:sp>
          <p:nvSpPr>
            <p:cNvPr id="9244" name="Line 5"/>
            <p:cNvSpPr/>
            <p:nvPr/>
          </p:nvSpPr>
          <p:spPr>
            <a:xfrm>
              <a:off x="1296" y="2304"/>
              <a:ext cx="1536" cy="0"/>
            </a:xfrm>
            <a:prstGeom prst="line">
              <a:avLst/>
            </a:prstGeom>
            <a:ln w="9525" cap="flat" cmpd="sng">
              <a:solidFill>
                <a:schemeClr val="tx1"/>
              </a:solidFill>
              <a:prstDash val="solid"/>
              <a:headEnd type="none" w="med" len="med"/>
              <a:tailEnd type="triangle" w="med" len="med"/>
            </a:ln>
          </p:spPr>
        </p:sp>
        <p:sp>
          <p:nvSpPr>
            <p:cNvPr id="9245" name="Line 6"/>
            <p:cNvSpPr/>
            <p:nvPr/>
          </p:nvSpPr>
          <p:spPr>
            <a:xfrm flipH="1">
              <a:off x="582" y="2304"/>
              <a:ext cx="720" cy="960"/>
            </a:xfrm>
            <a:prstGeom prst="line">
              <a:avLst/>
            </a:prstGeom>
            <a:ln w="9525" cap="flat" cmpd="sng">
              <a:solidFill>
                <a:schemeClr val="tx1"/>
              </a:solidFill>
              <a:prstDash val="solid"/>
              <a:headEnd type="none" w="med" len="med"/>
              <a:tailEnd type="triangle" w="med" len="med"/>
            </a:ln>
          </p:spPr>
        </p:sp>
      </p:grpSp>
      <p:sp>
        <p:nvSpPr>
          <p:cNvPr id="9221" name="Oval 7"/>
          <p:cNvSpPr/>
          <p:nvPr/>
        </p:nvSpPr>
        <p:spPr>
          <a:xfrm>
            <a:off x="771525" y="2311400"/>
            <a:ext cx="2819400" cy="2819400"/>
          </a:xfrm>
          <a:prstGeom prst="ellipse">
            <a:avLst/>
          </a:prstGeom>
          <a:solidFill>
            <a:schemeClr val="accent1">
              <a:alpha val="67058"/>
            </a:schemeClr>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9222" name="Line 8"/>
          <p:cNvSpPr/>
          <p:nvPr/>
        </p:nvSpPr>
        <p:spPr>
          <a:xfrm>
            <a:off x="2205038" y="2295525"/>
            <a:ext cx="0" cy="1524000"/>
          </a:xfrm>
          <a:prstGeom prst="line">
            <a:avLst/>
          </a:prstGeom>
          <a:ln w="9525" cap="flat" cmpd="sng">
            <a:solidFill>
              <a:schemeClr val="tx1"/>
            </a:solidFill>
            <a:prstDash val="dash"/>
            <a:headEnd type="none" w="med" len="med"/>
            <a:tailEnd type="none" w="med" len="med"/>
          </a:ln>
        </p:spPr>
      </p:sp>
      <p:sp>
        <p:nvSpPr>
          <p:cNvPr id="9223" name="Line 9"/>
          <p:cNvSpPr/>
          <p:nvPr/>
        </p:nvSpPr>
        <p:spPr>
          <a:xfrm>
            <a:off x="2219325" y="3810000"/>
            <a:ext cx="1371600" cy="0"/>
          </a:xfrm>
          <a:prstGeom prst="line">
            <a:avLst/>
          </a:prstGeom>
          <a:ln w="9525" cap="flat" cmpd="sng">
            <a:solidFill>
              <a:schemeClr val="tx1"/>
            </a:solidFill>
            <a:prstDash val="dash"/>
            <a:headEnd type="none" w="med" len="med"/>
            <a:tailEnd type="none" w="med" len="med"/>
          </a:ln>
        </p:spPr>
      </p:sp>
      <p:sp>
        <p:nvSpPr>
          <p:cNvPr id="9224" name="Line 10"/>
          <p:cNvSpPr/>
          <p:nvPr/>
        </p:nvSpPr>
        <p:spPr>
          <a:xfrm flipH="1">
            <a:off x="2084388" y="3810000"/>
            <a:ext cx="134937" cy="176213"/>
          </a:xfrm>
          <a:prstGeom prst="line">
            <a:avLst/>
          </a:prstGeom>
          <a:ln w="9525" cap="flat" cmpd="sng">
            <a:solidFill>
              <a:schemeClr val="tx1"/>
            </a:solidFill>
            <a:prstDash val="dash"/>
            <a:headEnd type="none" w="med" len="med"/>
            <a:tailEnd type="none" w="med" len="med"/>
          </a:ln>
        </p:spPr>
      </p:sp>
      <p:sp>
        <p:nvSpPr>
          <p:cNvPr id="9225" name="Freeform 11"/>
          <p:cNvSpPr/>
          <p:nvPr/>
        </p:nvSpPr>
        <p:spPr>
          <a:xfrm>
            <a:off x="766763" y="3790950"/>
            <a:ext cx="2824162" cy="195263"/>
          </a:xfrm>
          <a:custGeom>
            <a:avLst/>
            <a:gdLst>
              <a:gd name="txL" fmla="*/ 0 w 1779"/>
              <a:gd name="txT" fmla="*/ 0 h 123"/>
              <a:gd name="txR" fmla="*/ 1779 w 1779"/>
              <a:gd name="txB" fmla="*/ 123 h 12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779" h="123">
                <a:moveTo>
                  <a:pt x="1779" y="3"/>
                </a:moveTo>
                <a:cubicBezTo>
                  <a:pt x="1771" y="10"/>
                  <a:pt x="1760" y="32"/>
                  <a:pt x="1728" y="45"/>
                </a:cubicBezTo>
                <a:cubicBezTo>
                  <a:pt x="1696" y="58"/>
                  <a:pt x="1631" y="72"/>
                  <a:pt x="1584" y="81"/>
                </a:cubicBezTo>
                <a:cubicBezTo>
                  <a:pt x="1537" y="90"/>
                  <a:pt x="1507" y="96"/>
                  <a:pt x="1443" y="102"/>
                </a:cubicBezTo>
                <a:cubicBezTo>
                  <a:pt x="1379" y="108"/>
                  <a:pt x="1284" y="114"/>
                  <a:pt x="1200" y="117"/>
                </a:cubicBezTo>
                <a:cubicBezTo>
                  <a:pt x="1116" y="120"/>
                  <a:pt x="1034" y="123"/>
                  <a:pt x="939" y="123"/>
                </a:cubicBezTo>
                <a:cubicBezTo>
                  <a:pt x="844" y="123"/>
                  <a:pt x="726" y="121"/>
                  <a:pt x="630" y="117"/>
                </a:cubicBezTo>
                <a:cubicBezTo>
                  <a:pt x="534" y="113"/>
                  <a:pt x="442" y="104"/>
                  <a:pt x="360" y="96"/>
                </a:cubicBezTo>
                <a:cubicBezTo>
                  <a:pt x="278" y="88"/>
                  <a:pt x="195" y="85"/>
                  <a:pt x="135" y="69"/>
                </a:cubicBezTo>
                <a:cubicBezTo>
                  <a:pt x="75" y="53"/>
                  <a:pt x="23" y="12"/>
                  <a:pt x="0" y="0"/>
                </a:cubicBezTo>
              </a:path>
            </a:pathLst>
          </a:custGeom>
          <a:noFill/>
          <a:ln w="9525" cap="flat" cmpd="sng">
            <a:solidFill>
              <a:schemeClr val="tx1"/>
            </a:solidFill>
            <a:prstDash val="solid"/>
            <a:round/>
            <a:headEnd type="none" w="med" len="med"/>
            <a:tailEnd type="none" w="med" len="med"/>
          </a:ln>
        </p:spPr>
        <p:txBody>
          <a:bodyPr/>
          <a:p>
            <a:endParaRPr dirty="0">
              <a:latin typeface="Arial" panose="02080604020202020204" pitchFamily="34" charset="0"/>
            </a:endParaRPr>
          </a:p>
        </p:txBody>
      </p:sp>
      <p:grpSp>
        <p:nvGrpSpPr>
          <p:cNvPr id="9226" name="Group 12"/>
          <p:cNvGrpSpPr/>
          <p:nvPr/>
        </p:nvGrpSpPr>
        <p:grpSpPr>
          <a:xfrm>
            <a:off x="762000" y="3595688"/>
            <a:ext cx="2828925" cy="195262"/>
            <a:chOff x="384" y="2169"/>
            <a:chExt cx="1782" cy="123"/>
          </a:xfrm>
        </p:grpSpPr>
        <p:sp>
          <p:nvSpPr>
            <p:cNvPr id="9241" name="Freeform 13"/>
            <p:cNvSpPr/>
            <p:nvPr/>
          </p:nvSpPr>
          <p:spPr>
            <a:xfrm>
              <a:off x="1341"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sp>
          <p:nvSpPr>
            <p:cNvPr id="9242" name="Freeform 14"/>
            <p:cNvSpPr/>
            <p:nvPr/>
          </p:nvSpPr>
          <p:spPr>
            <a:xfrm flipH="1">
              <a:off x="384"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grpSp>
      <p:sp>
        <p:nvSpPr>
          <p:cNvPr id="9227" name="Line 15"/>
          <p:cNvSpPr/>
          <p:nvPr/>
        </p:nvSpPr>
        <p:spPr>
          <a:xfrm flipH="1">
            <a:off x="1331913" y="3990975"/>
            <a:ext cx="752475" cy="1003300"/>
          </a:xfrm>
          <a:prstGeom prst="line">
            <a:avLst/>
          </a:prstGeom>
          <a:ln w="9525" cap="flat" cmpd="sng">
            <a:solidFill>
              <a:schemeClr val="tx1"/>
            </a:solidFill>
            <a:prstDash val="solid"/>
            <a:headEnd type="none" w="med" len="med"/>
            <a:tailEnd type="none" w="med" len="med"/>
          </a:ln>
        </p:spPr>
      </p:sp>
      <p:sp>
        <p:nvSpPr>
          <p:cNvPr id="9228" name="Freeform 16"/>
          <p:cNvSpPr/>
          <p:nvPr/>
        </p:nvSpPr>
        <p:spPr>
          <a:xfrm>
            <a:off x="1371600" y="2552700"/>
            <a:ext cx="1600200" cy="88900"/>
          </a:xfrm>
          <a:custGeom>
            <a:avLst/>
            <a:gdLst>
              <a:gd name="txL" fmla="*/ 0 w 1065"/>
              <a:gd name="txT" fmla="*/ 0 h 55"/>
              <a:gd name="txR" fmla="*/ 1065 w 1065"/>
              <a:gd name="txB" fmla="*/ 55 h 5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065" h="55">
                <a:moveTo>
                  <a:pt x="0" y="6"/>
                </a:moveTo>
                <a:cubicBezTo>
                  <a:pt x="0" y="10"/>
                  <a:pt x="0" y="15"/>
                  <a:pt x="30" y="21"/>
                </a:cubicBezTo>
                <a:cubicBezTo>
                  <a:pt x="60" y="27"/>
                  <a:pt x="116" y="37"/>
                  <a:pt x="180" y="42"/>
                </a:cubicBezTo>
                <a:cubicBezTo>
                  <a:pt x="244" y="47"/>
                  <a:pt x="348" y="49"/>
                  <a:pt x="414" y="51"/>
                </a:cubicBezTo>
                <a:cubicBezTo>
                  <a:pt x="480" y="53"/>
                  <a:pt x="510" y="55"/>
                  <a:pt x="576" y="54"/>
                </a:cubicBezTo>
                <a:cubicBezTo>
                  <a:pt x="642" y="53"/>
                  <a:pt x="745" y="49"/>
                  <a:pt x="810" y="45"/>
                </a:cubicBezTo>
                <a:cubicBezTo>
                  <a:pt x="875" y="41"/>
                  <a:pt x="930" y="36"/>
                  <a:pt x="969" y="30"/>
                </a:cubicBezTo>
                <a:cubicBezTo>
                  <a:pt x="1008" y="24"/>
                  <a:pt x="1031" y="14"/>
                  <a:pt x="1047" y="9"/>
                </a:cubicBezTo>
                <a:cubicBezTo>
                  <a:pt x="1063" y="4"/>
                  <a:pt x="1064" y="0"/>
                  <a:pt x="1065" y="0"/>
                </a:cubicBezTo>
              </a:path>
            </a:pathLst>
          </a:custGeom>
          <a:noFill/>
          <a:ln w="9525" cap="flat" cmpd="sng">
            <a:solidFill>
              <a:schemeClr val="bg1"/>
            </a:solidFill>
            <a:prstDash val="solid"/>
            <a:round/>
            <a:headEnd type="none" w="med" len="med"/>
            <a:tailEnd type="none" w="med" len="med"/>
          </a:ln>
        </p:spPr>
        <p:txBody>
          <a:bodyPr/>
          <a:p>
            <a:endParaRPr dirty="0">
              <a:latin typeface="Arial" panose="02080604020202020204" pitchFamily="34" charset="0"/>
            </a:endParaRPr>
          </a:p>
        </p:txBody>
      </p:sp>
      <p:sp>
        <p:nvSpPr>
          <p:cNvPr id="9229" name="Freeform 17"/>
          <p:cNvSpPr/>
          <p:nvPr/>
        </p:nvSpPr>
        <p:spPr>
          <a:xfrm>
            <a:off x="1384300" y="2460625"/>
            <a:ext cx="1577975" cy="92075"/>
          </a:xfrm>
          <a:custGeom>
            <a:avLst/>
            <a:gdLst>
              <a:gd name="txL" fmla="*/ 0 w 994"/>
              <a:gd name="txT" fmla="*/ 0 h 58"/>
              <a:gd name="txR" fmla="*/ 994 w 994"/>
              <a:gd name="txB" fmla="*/ 58 h 5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4" h="58">
                <a:moveTo>
                  <a:pt x="0" y="58"/>
                </a:moveTo>
                <a:cubicBezTo>
                  <a:pt x="6" y="56"/>
                  <a:pt x="6" y="50"/>
                  <a:pt x="35" y="43"/>
                </a:cubicBezTo>
                <a:cubicBezTo>
                  <a:pt x="64" y="36"/>
                  <a:pt x="115" y="23"/>
                  <a:pt x="175" y="17"/>
                </a:cubicBezTo>
                <a:cubicBezTo>
                  <a:pt x="235" y="10"/>
                  <a:pt x="332" y="8"/>
                  <a:pt x="394" y="5"/>
                </a:cubicBezTo>
                <a:cubicBezTo>
                  <a:pt x="456" y="3"/>
                  <a:pt x="484" y="0"/>
                  <a:pt x="546" y="1"/>
                </a:cubicBezTo>
                <a:cubicBezTo>
                  <a:pt x="607" y="3"/>
                  <a:pt x="704" y="8"/>
                  <a:pt x="765" y="13"/>
                </a:cubicBezTo>
                <a:cubicBezTo>
                  <a:pt x="825" y="18"/>
                  <a:pt x="875" y="26"/>
                  <a:pt x="913" y="32"/>
                </a:cubicBezTo>
                <a:cubicBezTo>
                  <a:pt x="951" y="38"/>
                  <a:pt x="977" y="46"/>
                  <a:pt x="994" y="49"/>
                </a:cubicBezTo>
              </a:path>
            </a:pathLst>
          </a:custGeom>
          <a:noFill/>
          <a:ln w="9525" cap="flat" cmpd="sng">
            <a:solidFill>
              <a:schemeClr val="bg1"/>
            </a:solidFill>
            <a:prstDash val="dash"/>
            <a:round/>
            <a:headEnd type="none" w="med" len="med"/>
            <a:tailEnd type="none" w="med" len="med"/>
          </a:ln>
        </p:spPr>
        <p:txBody>
          <a:bodyPr/>
          <a:p>
            <a:endParaRPr dirty="0">
              <a:latin typeface="Arial" panose="02080604020202020204" pitchFamily="34" charset="0"/>
            </a:endParaRPr>
          </a:p>
        </p:txBody>
      </p:sp>
      <p:sp>
        <p:nvSpPr>
          <p:cNvPr id="9230" name="Oval 18"/>
          <p:cNvSpPr/>
          <p:nvPr/>
        </p:nvSpPr>
        <p:spPr>
          <a:xfrm>
            <a:off x="1600200" y="2590800"/>
            <a:ext cx="76200" cy="76200"/>
          </a:xfrm>
          <a:prstGeom prst="ellipse">
            <a:avLst/>
          </a:prstGeom>
          <a:solidFill>
            <a:schemeClr val="bg2"/>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9231" name="Line 19"/>
          <p:cNvSpPr/>
          <p:nvPr/>
        </p:nvSpPr>
        <p:spPr>
          <a:xfrm flipH="1">
            <a:off x="1676400" y="2543175"/>
            <a:ext cx="528638" cy="47625"/>
          </a:xfrm>
          <a:prstGeom prst="line">
            <a:avLst/>
          </a:prstGeom>
          <a:ln w="28575" cap="flat" cmpd="sng">
            <a:solidFill>
              <a:schemeClr val="bg1"/>
            </a:solidFill>
            <a:prstDash val="solid"/>
            <a:headEnd type="none" w="med" len="med"/>
            <a:tailEnd type="none" w="sm" len="lg"/>
          </a:ln>
        </p:spPr>
      </p:sp>
      <p:sp>
        <p:nvSpPr>
          <p:cNvPr id="9232" name="Line 20"/>
          <p:cNvSpPr/>
          <p:nvPr/>
        </p:nvSpPr>
        <p:spPr>
          <a:xfrm flipH="1" flipV="1">
            <a:off x="1676400" y="2667000"/>
            <a:ext cx="542925" cy="1143000"/>
          </a:xfrm>
          <a:prstGeom prst="line">
            <a:avLst/>
          </a:prstGeom>
          <a:ln w="28575" cap="flat" cmpd="sng">
            <a:solidFill>
              <a:schemeClr val="accent2"/>
            </a:solidFill>
            <a:prstDash val="solid"/>
            <a:headEnd type="none" w="med" len="med"/>
            <a:tailEnd type="none" w="med" len="med"/>
          </a:ln>
        </p:spPr>
      </p:sp>
      <p:sp>
        <p:nvSpPr>
          <p:cNvPr id="9233" name="Freeform 21"/>
          <p:cNvSpPr/>
          <p:nvPr/>
        </p:nvSpPr>
        <p:spPr>
          <a:xfrm>
            <a:off x="1981200" y="3221038"/>
            <a:ext cx="219075" cy="131762"/>
          </a:xfrm>
          <a:custGeom>
            <a:avLst/>
            <a:gdLst>
              <a:gd name="txL" fmla="*/ 0 w 138"/>
              <a:gd name="txT" fmla="*/ 0 h 83"/>
              <a:gd name="txR" fmla="*/ 138 w 138"/>
              <a:gd name="txB" fmla="*/ 83 h 83"/>
            </a:gdLst>
            <a:ahLst/>
            <a:cxnLst>
              <a:cxn ang="0">
                <a:pos x="2147483647" y="2147483647"/>
              </a:cxn>
              <a:cxn ang="0">
                <a:pos x="2147483647" y="2147483647"/>
              </a:cxn>
              <a:cxn ang="0">
                <a:pos x="0" y="2147483647"/>
              </a:cxn>
            </a:cxnLst>
            <a:rect l="txL" t="txT" r="txR" b="txB"/>
            <a:pathLst>
              <a:path w="138" h="83">
                <a:moveTo>
                  <a:pt x="138" y="17"/>
                </a:moveTo>
                <a:cubicBezTo>
                  <a:pt x="125" y="20"/>
                  <a:pt x="104" y="0"/>
                  <a:pt x="81" y="11"/>
                </a:cubicBezTo>
                <a:cubicBezTo>
                  <a:pt x="58" y="22"/>
                  <a:pt x="17" y="68"/>
                  <a:pt x="0" y="83"/>
                </a:cubicBezTo>
              </a:path>
            </a:pathLst>
          </a:custGeom>
          <a:noFill/>
          <a:ln w="25400" cap="flat" cmpd="sng">
            <a:solidFill>
              <a:schemeClr val="bg2"/>
            </a:solidFill>
            <a:prstDash val="sysDot"/>
            <a:round/>
            <a:headEnd type="none" w="med" len="med"/>
            <a:tailEnd type="arrow" w="med" len="med"/>
          </a:ln>
        </p:spPr>
        <p:txBody>
          <a:bodyPr/>
          <a:p>
            <a:endParaRPr dirty="0">
              <a:latin typeface="Arial" panose="02080604020202020204" pitchFamily="34" charset="0"/>
            </a:endParaRPr>
          </a:p>
        </p:txBody>
      </p:sp>
      <p:sp>
        <p:nvSpPr>
          <p:cNvPr id="9234" name="Text Box 22"/>
          <p:cNvSpPr txBox="1"/>
          <p:nvPr/>
        </p:nvSpPr>
        <p:spPr>
          <a:xfrm>
            <a:off x="1905000" y="2895600"/>
            <a:ext cx="303213" cy="366713"/>
          </a:xfrm>
          <a:prstGeom prst="rect">
            <a:avLst/>
          </a:prstGeom>
          <a:noFill/>
          <a:ln w="9525">
            <a:noFill/>
          </a:ln>
        </p:spPr>
        <p:txBody>
          <a:bodyPr wrap="none">
            <a:spAutoFit/>
          </a:bodyPr>
          <a:p>
            <a:r>
              <a:rPr i="1" dirty="0">
                <a:latin typeface="Arial" panose="02080604020202020204" pitchFamily="34" charset="0"/>
                <a:sym typeface="Symbol" pitchFamily="18" charset="2"/>
              </a:rPr>
              <a:t></a:t>
            </a:r>
            <a:endParaRPr i="1" dirty="0">
              <a:latin typeface="Arial" panose="02080604020202020204" pitchFamily="34" charset="0"/>
              <a:sym typeface="Symbol" pitchFamily="18" charset="2"/>
            </a:endParaRPr>
          </a:p>
        </p:txBody>
      </p:sp>
      <p:sp>
        <p:nvSpPr>
          <p:cNvPr id="9235" name="Text Box 23"/>
          <p:cNvSpPr txBox="1"/>
          <p:nvPr/>
        </p:nvSpPr>
        <p:spPr>
          <a:xfrm>
            <a:off x="838200" y="2281238"/>
            <a:ext cx="806450" cy="366712"/>
          </a:xfrm>
          <a:prstGeom prst="rect">
            <a:avLst/>
          </a:prstGeom>
          <a:noFill/>
          <a:ln w="9525">
            <a:noFill/>
          </a:ln>
        </p:spPr>
        <p:txBody>
          <a:bodyPr wrap="none">
            <a:spAutoFit/>
          </a:bodyPr>
          <a:p>
            <a:r>
              <a:rPr dirty="0">
                <a:latin typeface="Arial" panose="02080604020202020204" pitchFamily="34" charset="0"/>
              </a:rPr>
              <a:t>(</a:t>
            </a:r>
            <a:r>
              <a:rPr i="1" dirty="0">
                <a:latin typeface="Arial" panose="02080604020202020204" pitchFamily="34" charset="0"/>
              </a:rPr>
              <a:t>x</a:t>
            </a:r>
            <a:r>
              <a:rPr dirty="0">
                <a:latin typeface="Arial" panose="02080604020202020204" pitchFamily="34" charset="0"/>
              </a:rPr>
              <a:t>,</a:t>
            </a:r>
            <a:r>
              <a:rPr i="1" dirty="0">
                <a:latin typeface="Arial" panose="02080604020202020204" pitchFamily="34" charset="0"/>
              </a:rPr>
              <a:t>y</a:t>
            </a:r>
            <a:r>
              <a:rPr dirty="0">
                <a:latin typeface="Arial" panose="02080604020202020204" pitchFamily="34" charset="0"/>
              </a:rPr>
              <a:t>,</a:t>
            </a:r>
            <a:r>
              <a:rPr i="1" dirty="0">
                <a:latin typeface="Arial" panose="02080604020202020204" pitchFamily="34" charset="0"/>
              </a:rPr>
              <a:t>z</a:t>
            </a:r>
            <a:r>
              <a:rPr dirty="0">
                <a:latin typeface="Arial" panose="02080604020202020204" pitchFamily="34" charset="0"/>
              </a:rPr>
              <a:t>)</a:t>
            </a:r>
            <a:endParaRPr dirty="0">
              <a:latin typeface="Arial" panose="02080604020202020204" pitchFamily="34" charset="0"/>
            </a:endParaRPr>
          </a:p>
        </p:txBody>
      </p:sp>
      <p:sp>
        <p:nvSpPr>
          <p:cNvPr id="9236" name="Text Box 24"/>
          <p:cNvSpPr txBox="1"/>
          <p:nvPr/>
        </p:nvSpPr>
        <p:spPr>
          <a:xfrm>
            <a:off x="2209800" y="2971800"/>
            <a:ext cx="298450" cy="366713"/>
          </a:xfrm>
          <a:prstGeom prst="rect">
            <a:avLst/>
          </a:prstGeom>
          <a:noFill/>
          <a:ln w="9525">
            <a:noFill/>
          </a:ln>
        </p:spPr>
        <p:txBody>
          <a:bodyPr wrap="none">
            <a:spAutoFit/>
          </a:bodyPr>
          <a:p>
            <a:r>
              <a:rPr i="1" dirty="0">
                <a:latin typeface="Arial" panose="02080604020202020204" pitchFamily="34" charset="0"/>
              </a:rPr>
              <a:t>z</a:t>
            </a:r>
            <a:endParaRPr dirty="0">
              <a:latin typeface="Arial" panose="02080604020202020204" pitchFamily="34" charset="0"/>
            </a:endParaRPr>
          </a:p>
        </p:txBody>
      </p:sp>
      <p:sp>
        <p:nvSpPr>
          <p:cNvPr id="9237" name="Line 25"/>
          <p:cNvSpPr/>
          <p:nvPr/>
        </p:nvSpPr>
        <p:spPr>
          <a:xfrm flipV="1">
            <a:off x="2209800" y="2528888"/>
            <a:ext cx="0" cy="1276350"/>
          </a:xfrm>
          <a:prstGeom prst="line">
            <a:avLst/>
          </a:prstGeom>
          <a:ln w="28575" cap="flat" cmpd="sng">
            <a:solidFill>
              <a:schemeClr val="tx1"/>
            </a:solidFill>
            <a:prstDash val="solid"/>
            <a:headEnd type="none" w="med" len="med"/>
            <a:tailEnd type="none" w="med" len="med"/>
          </a:ln>
        </p:spPr>
      </p:sp>
      <p:sp>
        <p:nvSpPr>
          <p:cNvPr id="9238" name="Text Box 26"/>
          <p:cNvSpPr txBox="1"/>
          <p:nvPr/>
        </p:nvSpPr>
        <p:spPr>
          <a:xfrm>
            <a:off x="1600200" y="3124200"/>
            <a:ext cx="309563" cy="366713"/>
          </a:xfrm>
          <a:prstGeom prst="rect">
            <a:avLst/>
          </a:prstGeom>
          <a:noFill/>
          <a:ln w="9525">
            <a:noFill/>
          </a:ln>
        </p:spPr>
        <p:txBody>
          <a:bodyPr wrap="none">
            <a:spAutoFit/>
          </a:bodyPr>
          <a:p>
            <a:r>
              <a:rPr i="1" dirty="0">
                <a:latin typeface="Arial" panose="02080604020202020204" pitchFamily="34" charset="0"/>
                <a:sym typeface="Symbol" pitchFamily="18" charset="2"/>
              </a:rPr>
              <a:t></a:t>
            </a:r>
            <a:endParaRPr i="1" dirty="0">
              <a:latin typeface="Arial" panose="02080604020202020204" pitchFamily="34" charset="0"/>
              <a:sym typeface="Symbol" pitchFamily="18" charset="2"/>
            </a:endParaRPr>
          </a:p>
        </p:txBody>
      </p:sp>
      <p:sp>
        <p:nvSpPr>
          <p:cNvPr id="9239" name="Text Box 27"/>
          <p:cNvSpPr txBox="1"/>
          <p:nvPr/>
        </p:nvSpPr>
        <p:spPr>
          <a:xfrm>
            <a:off x="1752600" y="2286000"/>
            <a:ext cx="260350" cy="366713"/>
          </a:xfrm>
          <a:prstGeom prst="rect">
            <a:avLst/>
          </a:prstGeom>
          <a:noFill/>
          <a:ln w="9525">
            <a:noFill/>
          </a:ln>
        </p:spPr>
        <p:txBody>
          <a:bodyPr wrap="none">
            <a:spAutoFit/>
          </a:bodyPr>
          <a:p>
            <a:r>
              <a:rPr i="1" dirty="0">
                <a:latin typeface="Arial" panose="02080604020202020204" pitchFamily="34" charset="0"/>
              </a:rPr>
              <a:t>r</a:t>
            </a:r>
            <a:endParaRPr dirty="0">
              <a:latin typeface="Arial" panose="02080604020202020204" pitchFamily="34" charset="0"/>
            </a:endParaRPr>
          </a:p>
        </p:txBody>
      </p:sp>
      <p:sp>
        <p:nvSpPr>
          <p:cNvPr id="9240" name="Text Box 31"/>
          <p:cNvSpPr txBox="1"/>
          <p:nvPr/>
        </p:nvSpPr>
        <p:spPr>
          <a:xfrm>
            <a:off x="4154488" y="2057400"/>
            <a:ext cx="2686050" cy="366713"/>
          </a:xfrm>
          <a:prstGeom prst="rect">
            <a:avLst/>
          </a:prstGeom>
          <a:solidFill>
            <a:schemeClr val="bg1"/>
          </a:solidFill>
          <a:ln w="9525">
            <a:noFill/>
          </a:ln>
        </p:spPr>
        <p:txBody>
          <a:bodyPr wrap="none">
            <a:spAutoFit/>
          </a:bodyPr>
          <a:p>
            <a:r>
              <a:rPr dirty="0">
                <a:solidFill>
                  <a:schemeClr val="tx2"/>
                </a:solidFill>
                <a:latin typeface="Arial" panose="02080604020202020204" pitchFamily="34" charset="0"/>
              </a:rPr>
              <a:t>Rectangular to Spherical</a:t>
            </a:r>
            <a:endParaRPr dirty="0">
              <a:solidFill>
                <a:schemeClr val="tx2"/>
              </a:solidFill>
              <a:latin typeface="Arial" panose="02080604020202020204" pitchFamily="34" charset="0"/>
            </a:endParaRPr>
          </a:p>
        </p:txBody>
      </p:sp>
      <p:graphicFrame>
        <p:nvGraphicFramePr>
          <p:cNvPr id="46113" name="Object 2"/>
          <p:cNvGraphicFramePr/>
          <p:nvPr>
            <p:ph idx="1"/>
          </p:nvPr>
        </p:nvGraphicFramePr>
        <p:xfrm>
          <a:off x="4572000" y="2743200"/>
          <a:ext cx="2667000" cy="2568575"/>
        </p:xfrm>
        <a:graphic>
          <a:graphicData uri="http://schemas.openxmlformats.org/presentationml/2006/ole">
            <mc:AlternateContent xmlns:mc="http://schemas.openxmlformats.org/markup-compatibility/2006">
              <mc:Choice xmlns:v="urn:schemas-microsoft-com:vml" Requires="v">
                <p:oleObj spid="_x0000_s3081" name="" r:id="rId1" imgW="1714500" imgH="1651000" progId="Equation.DSMT4">
                  <p:embed/>
                </p:oleObj>
              </mc:Choice>
              <mc:Fallback>
                <p:oleObj name="" r:id="rId1" imgW="1714500" imgH="1651000" progId="Equation.DSMT4">
                  <p:embed/>
                  <p:pic>
                    <p:nvPicPr>
                      <p:cNvPr id="0" name="Picture 3080"/>
                      <p:cNvPicPr/>
                      <p:nvPr/>
                    </p:nvPicPr>
                    <p:blipFill>
                      <a:blip r:embed="rId2"/>
                      <a:stretch>
                        <a:fillRect/>
                      </a:stretch>
                    </p:blipFill>
                    <p:spPr>
                      <a:xfrm>
                        <a:off x="4572000" y="2743200"/>
                        <a:ext cx="2667000" cy="2568575"/>
                      </a:xfrm>
                      <a:prstGeom prst="rect">
                        <a:avLst/>
                      </a:prstGeom>
                      <a:noFill/>
                      <a:ln w="38100">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113"/>
                                        </p:tgtEl>
                                        <p:attrNameLst>
                                          <p:attrName>style.visibility</p:attrName>
                                        </p:attrNameLst>
                                      </p:cBhvr>
                                      <p:to>
                                        <p:strVal val="visible"/>
                                      </p:to>
                                    </p:set>
                                    <p:animEffect transition="in" filter="wipe(left)">
                                      <p:cBhvr>
                                        <p:cTn id="7" dur="500"/>
                                        <p:tgtEl>
                                          <p:spTgt spid="46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813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813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8134"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r>
              <a:rPr sz="2400" dirty="0"/>
              <a:t>HORIZONTAL COORDINATES. </a:t>
            </a:r>
            <a:r>
              <a:rPr sz="2400" b="1" dirty="0"/>
              <a:t>Azimuth</a:t>
            </a:r>
            <a:r>
              <a:rPr sz="2400" dirty="0"/>
              <a:t>, from the North point (red) -also from the South point toward the West (blue). </a:t>
            </a:r>
            <a:r>
              <a:rPr sz="2400" b="1" dirty="0"/>
              <a:t>Altitude</a:t>
            </a:r>
            <a:r>
              <a:rPr sz="2400" dirty="0"/>
              <a:t>, green.</a:t>
            </a:r>
            <a:endParaRPr sz="2400" dirty="0">
              <a:solidFill>
                <a:schemeClr val="accent2"/>
              </a:solidFill>
            </a:endParaRPr>
          </a:p>
        </p:txBody>
      </p:sp>
      <p:pic>
        <p:nvPicPr>
          <p:cNvPr id="4813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8136"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48137" name="Picture 9"/>
          <p:cNvPicPr>
            <a:picLocks noChangeAspect="1"/>
          </p:cNvPicPr>
          <p:nvPr/>
        </p:nvPicPr>
        <p:blipFill>
          <a:blip r:embed="rId3"/>
          <a:stretch>
            <a:fillRect/>
          </a:stretch>
        </p:blipFill>
        <p:spPr>
          <a:xfrm>
            <a:off x="1752600" y="1828800"/>
            <a:ext cx="5562600" cy="3962400"/>
          </a:xfrm>
          <a:prstGeom prst="rect">
            <a:avLst/>
          </a:prstGeom>
          <a:noFill/>
          <a:ln w="9525">
            <a:noFill/>
          </a:ln>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Rectangle 2"/>
          <p:cNvSpPr>
            <a:spLocks noGrp="1"/>
          </p:cNvSpPr>
          <p:nvPr>
            <p:ph type="title" idx="4294967295"/>
          </p:nvPr>
        </p:nvSpPr>
        <p:spPr>
          <a:xfrm>
            <a:off x="0" y="227013"/>
            <a:ext cx="7477125" cy="1143000"/>
          </a:xfrm>
        </p:spPr>
        <p:txBody>
          <a:bodyPr vert="horz" wrap="square" lIns="91440" tIns="45720" rIns="91440" bIns="45720" anchor="ctr" anchorCtr="0"/>
          <a:p>
            <a:r>
              <a:rPr sz="3600" dirty="0"/>
              <a:t>Representing 3D points in Spherical Coordinates</a:t>
            </a:r>
            <a:endParaRPr sz="3600" dirty="0"/>
          </a:p>
        </p:txBody>
      </p:sp>
      <p:grpSp>
        <p:nvGrpSpPr>
          <p:cNvPr id="10244" name="Group 3"/>
          <p:cNvGrpSpPr/>
          <p:nvPr/>
        </p:nvGrpSpPr>
        <p:grpSpPr>
          <a:xfrm>
            <a:off x="923925" y="1371600"/>
            <a:ext cx="3571875" cy="3810000"/>
            <a:chOff x="582" y="864"/>
            <a:chExt cx="2250" cy="2400"/>
          </a:xfrm>
        </p:grpSpPr>
        <p:sp>
          <p:nvSpPr>
            <p:cNvPr id="10276" name="Line 4"/>
            <p:cNvSpPr/>
            <p:nvPr/>
          </p:nvSpPr>
          <p:spPr>
            <a:xfrm flipV="1">
              <a:off x="1296" y="864"/>
              <a:ext cx="0" cy="1440"/>
            </a:xfrm>
            <a:prstGeom prst="line">
              <a:avLst/>
            </a:prstGeom>
            <a:ln w="9525" cap="flat" cmpd="sng">
              <a:solidFill>
                <a:schemeClr val="tx1"/>
              </a:solidFill>
              <a:prstDash val="solid"/>
              <a:headEnd type="none" w="med" len="med"/>
              <a:tailEnd type="triangle" w="med" len="med"/>
            </a:ln>
          </p:spPr>
        </p:sp>
        <p:sp>
          <p:nvSpPr>
            <p:cNvPr id="10277" name="Line 5"/>
            <p:cNvSpPr/>
            <p:nvPr/>
          </p:nvSpPr>
          <p:spPr>
            <a:xfrm>
              <a:off x="1296" y="2304"/>
              <a:ext cx="1536" cy="0"/>
            </a:xfrm>
            <a:prstGeom prst="line">
              <a:avLst/>
            </a:prstGeom>
            <a:ln w="9525" cap="flat" cmpd="sng">
              <a:solidFill>
                <a:schemeClr val="tx1"/>
              </a:solidFill>
              <a:prstDash val="solid"/>
              <a:headEnd type="none" w="med" len="med"/>
              <a:tailEnd type="triangle" w="med" len="med"/>
            </a:ln>
          </p:spPr>
        </p:sp>
        <p:sp>
          <p:nvSpPr>
            <p:cNvPr id="10278" name="Line 6"/>
            <p:cNvSpPr/>
            <p:nvPr/>
          </p:nvSpPr>
          <p:spPr>
            <a:xfrm flipH="1">
              <a:off x="582" y="2304"/>
              <a:ext cx="720" cy="960"/>
            </a:xfrm>
            <a:prstGeom prst="line">
              <a:avLst/>
            </a:prstGeom>
            <a:ln w="9525" cap="flat" cmpd="sng">
              <a:solidFill>
                <a:schemeClr val="tx1"/>
              </a:solidFill>
              <a:prstDash val="solid"/>
              <a:headEnd type="none" w="med" len="med"/>
              <a:tailEnd type="triangle" w="med" len="med"/>
            </a:ln>
          </p:spPr>
        </p:sp>
      </p:grpSp>
      <p:sp>
        <p:nvSpPr>
          <p:cNvPr id="10245" name="Oval 7"/>
          <p:cNvSpPr/>
          <p:nvPr/>
        </p:nvSpPr>
        <p:spPr>
          <a:xfrm>
            <a:off x="619125" y="2159000"/>
            <a:ext cx="2819400" cy="2819400"/>
          </a:xfrm>
          <a:prstGeom prst="ellipse">
            <a:avLst/>
          </a:prstGeom>
          <a:solidFill>
            <a:schemeClr val="accent1">
              <a:alpha val="67058"/>
            </a:schemeClr>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0246" name="Line 8"/>
          <p:cNvSpPr/>
          <p:nvPr/>
        </p:nvSpPr>
        <p:spPr>
          <a:xfrm>
            <a:off x="2052638" y="2143125"/>
            <a:ext cx="0" cy="1524000"/>
          </a:xfrm>
          <a:prstGeom prst="line">
            <a:avLst/>
          </a:prstGeom>
          <a:ln w="9525" cap="flat" cmpd="sng">
            <a:solidFill>
              <a:schemeClr val="tx1"/>
            </a:solidFill>
            <a:prstDash val="dash"/>
            <a:headEnd type="none" w="med" len="med"/>
            <a:tailEnd type="none" w="med" len="med"/>
          </a:ln>
        </p:spPr>
      </p:sp>
      <p:sp>
        <p:nvSpPr>
          <p:cNvPr id="10247" name="Line 9"/>
          <p:cNvSpPr/>
          <p:nvPr/>
        </p:nvSpPr>
        <p:spPr>
          <a:xfrm>
            <a:off x="2066925" y="3657600"/>
            <a:ext cx="1371600" cy="0"/>
          </a:xfrm>
          <a:prstGeom prst="line">
            <a:avLst/>
          </a:prstGeom>
          <a:ln w="9525" cap="flat" cmpd="sng">
            <a:solidFill>
              <a:schemeClr val="tx1"/>
            </a:solidFill>
            <a:prstDash val="dash"/>
            <a:headEnd type="none" w="med" len="med"/>
            <a:tailEnd type="none" w="med" len="med"/>
          </a:ln>
        </p:spPr>
      </p:sp>
      <p:sp>
        <p:nvSpPr>
          <p:cNvPr id="10248" name="Line 10"/>
          <p:cNvSpPr/>
          <p:nvPr/>
        </p:nvSpPr>
        <p:spPr>
          <a:xfrm flipH="1">
            <a:off x="1931988" y="3657600"/>
            <a:ext cx="134937" cy="176213"/>
          </a:xfrm>
          <a:prstGeom prst="line">
            <a:avLst/>
          </a:prstGeom>
          <a:ln w="9525" cap="flat" cmpd="sng">
            <a:solidFill>
              <a:schemeClr val="tx1"/>
            </a:solidFill>
            <a:prstDash val="dash"/>
            <a:headEnd type="none" w="med" len="med"/>
            <a:tailEnd type="none" w="med" len="med"/>
          </a:ln>
        </p:spPr>
      </p:sp>
      <p:sp>
        <p:nvSpPr>
          <p:cNvPr id="10249" name="Freeform 11"/>
          <p:cNvSpPr/>
          <p:nvPr/>
        </p:nvSpPr>
        <p:spPr>
          <a:xfrm>
            <a:off x="614363" y="3638550"/>
            <a:ext cx="2824162" cy="195263"/>
          </a:xfrm>
          <a:custGeom>
            <a:avLst/>
            <a:gdLst>
              <a:gd name="txL" fmla="*/ 0 w 1779"/>
              <a:gd name="txT" fmla="*/ 0 h 123"/>
              <a:gd name="txR" fmla="*/ 1779 w 1779"/>
              <a:gd name="txB" fmla="*/ 123 h 12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779" h="123">
                <a:moveTo>
                  <a:pt x="1779" y="3"/>
                </a:moveTo>
                <a:cubicBezTo>
                  <a:pt x="1771" y="10"/>
                  <a:pt x="1760" y="32"/>
                  <a:pt x="1728" y="45"/>
                </a:cubicBezTo>
                <a:cubicBezTo>
                  <a:pt x="1696" y="58"/>
                  <a:pt x="1631" y="72"/>
                  <a:pt x="1584" y="81"/>
                </a:cubicBezTo>
                <a:cubicBezTo>
                  <a:pt x="1537" y="90"/>
                  <a:pt x="1507" y="96"/>
                  <a:pt x="1443" y="102"/>
                </a:cubicBezTo>
                <a:cubicBezTo>
                  <a:pt x="1379" y="108"/>
                  <a:pt x="1284" y="114"/>
                  <a:pt x="1200" y="117"/>
                </a:cubicBezTo>
                <a:cubicBezTo>
                  <a:pt x="1116" y="120"/>
                  <a:pt x="1034" y="123"/>
                  <a:pt x="939" y="123"/>
                </a:cubicBezTo>
                <a:cubicBezTo>
                  <a:pt x="844" y="123"/>
                  <a:pt x="726" y="121"/>
                  <a:pt x="630" y="117"/>
                </a:cubicBezTo>
                <a:cubicBezTo>
                  <a:pt x="534" y="113"/>
                  <a:pt x="442" y="104"/>
                  <a:pt x="360" y="96"/>
                </a:cubicBezTo>
                <a:cubicBezTo>
                  <a:pt x="278" y="88"/>
                  <a:pt x="195" y="85"/>
                  <a:pt x="135" y="69"/>
                </a:cubicBezTo>
                <a:cubicBezTo>
                  <a:pt x="75" y="53"/>
                  <a:pt x="23" y="12"/>
                  <a:pt x="0" y="0"/>
                </a:cubicBezTo>
              </a:path>
            </a:pathLst>
          </a:custGeom>
          <a:noFill/>
          <a:ln w="9525" cap="flat" cmpd="sng">
            <a:solidFill>
              <a:schemeClr val="tx1"/>
            </a:solidFill>
            <a:prstDash val="solid"/>
            <a:round/>
            <a:headEnd type="none" w="med" len="med"/>
            <a:tailEnd type="none" w="med" len="med"/>
          </a:ln>
        </p:spPr>
        <p:txBody>
          <a:bodyPr/>
          <a:p>
            <a:endParaRPr dirty="0">
              <a:latin typeface="Arial" panose="02080604020202020204" pitchFamily="34" charset="0"/>
            </a:endParaRPr>
          </a:p>
        </p:txBody>
      </p:sp>
      <p:grpSp>
        <p:nvGrpSpPr>
          <p:cNvPr id="10250" name="Group 12"/>
          <p:cNvGrpSpPr/>
          <p:nvPr/>
        </p:nvGrpSpPr>
        <p:grpSpPr>
          <a:xfrm>
            <a:off x="609600" y="3443288"/>
            <a:ext cx="2828925" cy="195262"/>
            <a:chOff x="384" y="2169"/>
            <a:chExt cx="1782" cy="123"/>
          </a:xfrm>
        </p:grpSpPr>
        <p:sp>
          <p:nvSpPr>
            <p:cNvPr id="10274" name="Freeform 13"/>
            <p:cNvSpPr/>
            <p:nvPr/>
          </p:nvSpPr>
          <p:spPr>
            <a:xfrm>
              <a:off x="1341"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sp>
          <p:nvSpPr>
            <p:cNvPr id="10275" name="Freeform 14"/>
            <p:cNvSpPr/>
            <p:nvPr/>
          </p:nvSpPr>
          <p:spPr>
            <a:xfrm flipH="1">
              <a:off x="384" y="2169"/>
              <a:ext cx="825" cy="123"/>
            </a:xfrm>
            <a:custGeom>
              <a:avLst/>
              <a:gdLst>
                <a:gd name="txL" fmla="*/ 0 w 825"/>
                <a:gd name="txT" fmla="*/ 0 h 123"/>
                <a:gd name="txR" fmla="*/ 825 w 825"/>
                <a:gd name="txB" fmla="*/ 123 h 123"/>
              </a:gdLst>
              <a:ahLst/>
              <a:cxnLst>
                <a:cxn ang="0">
                  <a:pos x="0" y="0"/>
                </a:cxn>
                <a:cxn ang="0">
                  <a:pos x="291" y="15"/>
                </a:cxn>
                <a:cxn ang="0">
                  <a:pos x="594" y="48"/>
                </a:cxn>
                <a:cxn ang="0">
                  <a:pos x="777" y="87"/>
                </a:cxn>
                <a:cxn ang="0">
                  <a:pos x="825" y="123"/>
                </a:cxn>
              </a:cxnLst>
              <a:rect l="txL" t="txT" r="txR" b="txB"/>
              <a:pathLst>
                <a:path w="825" h="123">
                  <a:moveTo>
                    <a:pt x="0" y="0"/>
                  </a:moveTo>
                  <a:cubicBezTo>
                    <a:pt x="48" y="2"/>
                    <a:pt x="192" y="7"/>
                    <a:pt x="291" y="15"/>
                  </a:cubicBezTo>
                  <a:cubicBezTo>
                    <a:pt x="390" y="23"/>
                    <a:pt x="513" y="36"/>
                    <a:pt x="594" y="48"/>
                  </a:cubicBezTo>
                  <a:cubicBezTo>
                    <a:pt x="675" y="60"/>
                    <a:pt x="739" y="75"/>
                    <a:pt x="777" y="87"/>
                  </a:cubicBezTo>
                  <a:cubicBezTo>
                    <a:pt x="815" y="99"/>
                    <a:pt x="817" y="117"/>
                    <a:pt x="825" y="123"/>
                  </a:cubicBezTo>
                </a:path>
              </a:pathLst>
            </a:custGeom>
            <a:noFill/>
            <a:ln w="9525" cap="flat" cmpd="sng">
              <a:solidFill>
                <a:schemeClr val="tx1"/>
              </a:solidFill>
              <a:prstDash val="dash"/>
              <a:round/>
              <a:headEnd type="none" w="med" len="med"/>
              <a:tailEnd type="none" w="med" len="med"/>
            </a:ln>
          </p:spPr>
          <p:txBody>
            <a:bodyPr/>
            <a:p>
              <a:endParaRPr dirty="0">
                <a:latin typeface="Arial" panose="02080604020202020204" pitchFamily="34" charset="0"/>
              </a:endParaRPr>
            </a:p>
          </p:txBody>
        </p:sp>
      </p:grpSp>
      <p:sp>
        <p:nvSpPr>
          <p:cNvPr id="10251" name="Line 17"/>
          <p:cNvSpPr/>
          <p:nvPr/>
        </p:nvSpPr>
        <p:spPr>
          <a:xfrm flipH="1">
            <a:off x="1179513" y="3838575"/>
            <a:ext cx="752475" cy="1003300"/>
          </a:xfrm>
          <a:prstGeom prst="line">
            <a:avLst/>
          </a:prstGeom>
          <a:ln w="9525" cap="flat" cmpd="sng">
            <a:solidFill>
              <a:schemeClr val="tx1"/>
            </a:solidFill>
            <a:prstDash val="solid"/>
            <a:headEnd type="none" w="med" len="med"/>
            <a:tailEnd type="none" w="med" len="med"/>
          </a:ln>
        </p:spPr>
      </p:sp>
      <p:sp>
        <p:nvSpPr>
          <p:cNvPr id="10252" name="Freeform 28"/>
          <p:cNvSpPr/>
          <p:nvPr/>
        </p:nvSpPr>
        <p:spPr>
          <a:xfrm>
            <a:off x="1219200" y="2400300"/>
            <a:ext cx="1600200" cy="88900"/>
          </a:xfrm>
          <a:custGeom>
            <a:avLst/>
            <a:gdLst>
              <a:gd name="txL" fmla="*/ 0 w 1065"/>
              <a:gd name="txT" fmla="*/ 0 h 55"/>
              <a:gd name="txR" fmla="*/ 1065 w 1065"/>
              <a:gd name="txB" fmla="*/ 55 h 5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065" h="55">
                <a:moveTo>
                  <a:pt x="0" y="6"/>
                </a:moveTo>
                <a:cubicBezTo>
                  <a:pt x="0" y="10"/>
                  <a:pt x="0" y="15"/>
                  <a:pt x="30" y="21"/>
                </a:cubicBezTo>
                <a:cubicBezTo>
                  <a:pt x="60" y="27"/>
                  <a:pt x="116" y="37"/>
                  <a:pt x="180" y="42"/>
                </a:cubicBezTo>
                <a:cubicBezTo>
                  <a:pt x="244" y="47"/>
                  <a:pt x="348" y="49"/>
                  <a:pt x="414" y="51"/>
                </a:cubicBezTo>
                <a:cubicBezTo>
                  <a:pt x="480" y="53"/>
                  <a:pt x="510" y="55"/>
                  <a:pt x="576" y="54"/>
                </a:cubicBezTo>
                <a:cubicBezTo>
                  <a:pt x="642" y="53"/>
                  <a:pt x="745" y="49"/>
                  <a:pt x="810" y="45"/>
                </a:cubicBezTo>
                <a:cubicBezTo>
                  <a:pt x="875" y="41"/>
                  <a:pt x="930" y="36"/>
                  <a:pt x="969" y="30"/>
                </a:cubicBezTo>
                <a:cubicBezTo>
                  <a:pt x="1008" y="24"/>
                  <a:pt x="1031" y="14"/>
                  <a:pt x="1047" y="9"/>
                </a:cubicBezTo>
                <a:cubicBezTo>
                  <a:pt x="1063" y="4"/>
                  <a:pt x="1064" y="0"/>
                  <a:pt x="1065" y="0"/>
                </a:cubicBezTo>
              </a:path>
            </a:pathLst>
          </a:custGeom>
          <a:noFill/>
          <a:ln w="9525" cap="flat" cmpd="sng">
            <a:solidFill>
              <a:schemeClr val="bg1"/>
            </a:solidFill>
            <a:prstDash val="solid"/>
            <a:round/>
            <a:headEnd type="none" w="med" len="med"/>
            <a:tailEnd type="none" w="med" len="med"/>
          </a:ln>
        </p:spPr>
        <p:txBody>
          <a:bodyPr/>
          <a:p>
            <a:endParaRPr dirty="0">
              <a:latin typeface="Arial" panose="02080604020202020204" pitchFamily="34" charset="0"/>
            </a:endParaRPr>
          </a:p>
        </p:txBody>
      </p:sp>
      <p:sp>
        <p:nvSpPr>
          <p:cNvPr id="10253" name="Freeform 29"/>
          <p:cNvSpPr/>
          <p:nvPr/>
        </p:nvSpPr>
        <p:spPr>
          <a:xfrm>
            <a:off x="1231900" y="2308225"/>
            <a:ext cx="1577975" cy="92075"/>
          </a:xfrm>
          <a:custGeom>
            <a:avLst/>
            <a:gdLst>
              <a:gd name="txL" fmla="*/ 0 w 994"/>
              <a:gd name="txT" fmla="*/ 0 h 58"/>
              <a:gd name="txR" fmla="*/ 994 w 994"/>
              <a:gd name="txB" fmla="*/ 58 h 5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4" h="58">
                <a:moveTo>
                  <a:pt x="0" y="58"/>
                </a:moveTo>
                <a:cubicBezTo>
                  <a:pt x="6" y="56"/>
                  <a:pt x="6" y="50"/>
                  <a:pt x="35" y="43"/>
                </a:cubicBezTo>
                <a:cubicBezTo>
                  <a:pt x="64" y="36"/>
                  <a:pt x="115" y="23"/>
                  <a:pt x="175" y="17"/>
                </a:cubicBezTo>
                <a:cubicBezTo>
                  <a:pt x="235" y="10"/>
                  <a:pt x="332" y="8"/>
                  <a:pt x="394" y="5"/>
                </a:cubicBezTo>
                <a:cubicBezTo>
                  <a:pt x="456" y="3"/>
                  <a:pt x="484" y="0"/>
                  <a:pt x="546" y="1"/>
                </a:cubicBezTo>
                <a:cubicBezTo>
                  <a:pt x="607" y="3"/>
                  <a:pt x="704" y="8"/>
                  <a:pt x="765" y="13"/>
                </a:cubicBezTo>
                <a:cubicBezTo>
                  <a:pt x="825" y="18"/>
                  <a:pt x="875" y="26"/>
                  <a:pt x="913" y="32"/>
                </a:cubicBezTo>
                <a:cubicBezTo>
                  <a:pt x="951" y="38"/>
                  <a:pt x="977" y="46"/>
                  <a:pt x="994" y="49"/>
                </a:cubicBezTo>
              </a:path>
            </a:pathLst>
          </a:custGeom>
          <a:noFill/>
          <a:ln w="9525" cap="flat" cmpd="sng">
            <a:solidFill>
              <a:schemeClr val="bg1"/>
            </a:solidFill>
            <a:prstDash val="dash"/>
            <a:round/>
            <a:headEnd type="none" w="med" len="med"/>
            <a:tailEnd type="none" w="med" len="med"/>
          </a:ln>
        </p:spPr>
        <p:txBody>
          <a:bodyPr/>
          <a:p>
            <a:endParaRPr dirty="0">
              <a:latin typeface="Arial" panose="02080604020202020204" pitchFamily="34" charset="0"/>
            </a:endParaRPr>
          </a:p>
        </p:txBody>
      </p:sp>
      <p:sp>
        <p:nvSpPr>
          <p:cNvPr id="40990" name="Text Box 30"/>
          <p:cNvSpPr txBox="1"/>
          <p:nvPr/>
        </p:nvSpPr>
        <p:spPr>
          <a:xfrm>
            <a:off x="4419600" y="2209800"/>
            <a:ext cx="4038600" cy="2289175"/>
          </a:xfrm>
          <a:prstGeom prst="rect">
            <a:avLst/>
          </a:prstGeom>
          <a:solidFill>
            <a:schemeClr val="bg1"/>
          </a:solidFill>
          <a:ln w="9525">
            <a:noFill/>
          </a:ln>
        </p:spPr>
        <p:txBody>
          <a:bodyPr>
            <a:spAutoFit/>
          </a:bodyPr>
          <a:p>
            <a:r>
              <a:rPr dirty="0">
                <a:latin typeface="Arial" panose="02080604020202020204" pitchFamily="34" charset="0"/>
              </a:rPr>
              <a:t>We measure the </a:t>
            </a:r>
            <a:r>
              <a:rPr i="1" dirty="0">
                <a:solidFill>
                  <a:srgbClr val="FF0000"/>
                </a:solidFill>
                <a:latin typeface="Arial" panose="02080604020202020204" pitchFamily="34" charset="0"/>
              </a:rPr>
              <a:t>latitude</a:t>
            </a:r>
            <a:r>
              <a:rPr dirty="0">
                <a:solidFill>
                  <a:srgbClr val="FF0000"/>
                </a:solidFill>
                <a:latin typeface="Arial" panose="02080604020202020204" pitchFamily="34" charset="0"/>
              </a:rPr>
              <a:t> or </a:t>
            </a:r>
            <a:r>
              <a:rPr i="1" dirty="0">
                <a:solidFill>
                  <a:srgbClr val="FF0000"/>
                </a:solidFill>
                <a:latin typeface="Arial" panose="02080604020202020204" pitchFamily="34" charset="0"/>
              </a:rPr>
              <a:t>azimuthal</a:t>
            </a:r>
            <a:r>
              <a:rPr dirty="0">
                <a:solidFill>
                  <a:srgbClr val="FF0000"/>
                </a:solidFill>
                <a:latin typeface="Arial" panose="02080604020202020204" pitchFamily="34" charset="0"/>
              </a:rPr>
              <a:t> </a:t>
            </a:r>
            <a:r>
              <a:rPr dirty="0">
                <a:latin typeface="Arial" panose="02080604020202020204" pitchFamily="34" charset="0"/>
              </a:rPr>
              <a:t>angle on the latitude circle, starting at the positive </a:t>
            </a:r>
            <a:r>
              <a:rPr i="1" dirty="0">
                <a:latin typeface="Arial" panose="02080604020202020204" pitchFamily="34" charset="0"/>
              </a:rPr>
              <a:t>x</a:t>
            </a:r>
            <a:r>
              <a:rPr dirty="0">
                <a:latin typeface="Arial" panose="02080604020202020204" pitchFamily="34" charset="0"/>
              </a:rPr>
              <a:t>-axis and rotating </a:t>
            </a:r>
            <a:r>
              <a:rPr u="sng" dirty="0">
                <a:latin typeface="Arial" panose="02080604020202020204" pitchFamily="34" charset="0"/>
              </a:rPr>
              <a:t>toward</a:t>
            </a:r>
            <a:r>
              <a:rPr dirty="0">
                <a:latin typeface="Arial" panose="02080604020202020204" pitchFamily="34" charset="0"/>
              </a:rPr>
              <a:t> the positive </a:t>
            </a:r>
            <a:r>
              <a:rPr i="1" dirty="0">
                <a:latin typeface="Arial" panose="02080604020202020204" pitchFamily="34" charset="0"/>
              </a:rPr>
              <a:t>y</a:t>
            </a:r>
            <a:r>
              <a:rPr dirty="0">
                <a:latin typeface="Arial" panose="02080604020202020204" pitchFamily="34" charset="0"/>
              </a:rPr>
              <a:t>-axis.</a:t>
            </a:r>
            <a:endParaRPr dirty="0">
              <a:latin typeface="Arial" panose="02080604020202020204" pitchFamily="34" charset="0"/>
            </a:endParaRPr>
          </a:p>
          <a:p>
            <a:endParaRPr dirty="0">
              <a:latin typeface="Arial" panose="02080604020202020204" pitchFamily="34" charset="0"/>
            </a:endParaRPr>
          </a:p>
          <a:p>
            <a:r>
              <a:rPr dirty="0">
                <a:latin typeface="Arial" panose="02080604020202020204" pitchFamily="34" charset="0"/>
              </a:rPr>
              <a:t>The range of the angle is </a:t>
            </a:r>
            <a:endParaRPr dirty="0">
              <a:latin typeface="Arial" panose="02080604020202020204" pitchFamily="34" charset="0"/>
            </a:endParaRPr>
          </a:p>
          <a:p>
            <a:endParaRPr dirty="0">
              <a:latin typeface="Arial" panose="02080604020202020204" pitchFamily="34" charset="0"/>
            </a:endParaRPr>
          </a:p>
          <a:p>
            <a:endParaRPr dirty="0">
              <a:latin typeface="Arial" panose="02080604020202020204" pitchFamily="34" charset="0"/>
            </a:endParaRPr>
          </a:p>
        </p:txBody>
      </p:sp>
      <p:sp>
        <p:nvSpPr>
          <p:cNvPr id="10255" name="Line 32"/>
          <p:cNvSpPr/>
          <p:nvPr/>
        </p:nvSpPr>
        <p:spPr>
          <a:xfrm flipH="1">
            <a:off x="1981200" y="2314575"/>
            <a:ext cx="134938" cy="176213"/>
          </a:xfrm>
          <a:prstGeom prst="line">
            <a:avLst/>
          </a:prstGeom>
          <a:ln w="9525" cap="flat" cmpd="sng">
            <a:solidFill>
              <a:schemeClr val="tx1"/>
            </a:solidFill>
            <a:prstDash val="dash"/>
            <a:headEnd type="none" w="med" len="med"/>
            <a:tailEnd type="none" w="med" len="med"/>
          </a:ln>
        </p:spPr>
      </p:sp>
      <p:sp>
        <p:nvSpPr>
          <p:cNvPr id="10256" name="Line 33"/>
          <p:cNvSpPr/>
          <p:nvPr/>
        </p:nvSpPr>
        <p:spPr>
          <a:xfrm>
            <a:off x="1238250" y="2395538"/>
            <a:ext cx="1600200" cy="0"/>
          </a:xfrm>
          <a:prstGeom prst="line">
            <a:avLst/>
          </a:prstGeom>
          <a:ln w="9525" cap="flat" cmpd="sng">
            <a:solidFill>
              <a:schemeClr val="tx1"/>
            </a:solidFill>
            <a:prstDash val="dash"/>
            <a:headEnd type="none" w="med" len="med"/>
            <a:tailEnd type="none" w="med" len="med"/>
          </a:ln>
        </p:spPr>
      </p:sp>
      <p:sp>
        <p:nvSpPr>
          <p:cNvPr id="10257" name="Oval 15"/>
          <p:cNvSpPr/>
          <p:nvPr/>
        </p:nvSpPr>
        <p:spPr>
          <a:xfrm>
            <a:off x="1447800" y="2438400"/>
            <a:ext cx="76200" cy="76200"/>
          </a:xfrm>
          <a:prstGeom prst="ellipse">
            <a:avLst/>
          </a:prstGeom>
          <a:solidFill>
            <a:schemeClr val="bg2"/>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40994" name="Freeform 34"/>
          <p:cNvSpPr/>
          <p:nvPr/>
        </p:nvSpPr>
        <p:spPr>
          <a:xfrm>
            <a:off x="1981200" y="2395538"/>
            <a:ext cx="847725" cy="88900"/>
          </a:xfrm>
          <a:custGeom>
            <a:avLst/>
            <a:gdLst>
              <a:gd name="txL" fmla="*/ 0 w 534"/>
              <a:gd name="txT" fmla="*/ 0 h 56"/>
              <a:gd name="txR" fmla="*/ 534 w 534"/>
              <a:gd name="txB" fmla="*/ 56 h 56"/>
            </a:gdLst>
            <a:ahLst/>
            <a:cxnLst>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34" h="56">
                <a:moveTo>
                  <a:pt x="0" y="54"/>
                </a:moveTo>
                <a:cubicBezTo>
                  <a:pt x="12" y="54"/>
                  <a:pt x="22" y="56"/>
                  <a:pt x="71" y="55"/>
                </a:cubicBezTo>
                <a:cubicBezTo>
                  <a:pt x="120" y="54"/>
                  <a:pt x="231" y="50"/>
                  <a:pt x="293" y="46"/>
                </a:cubicBezTo>
                <a:cubicBezTo>
                  <a:pt x="354" y="42"/>
                  <a:pt x="406" y="37"/>
                  <a:pt x="443" y="31"/>
                </a:cubicBezTo>
                <a:cubicBezTo>
                  <a:pt x="480" y="24"/>
                  <a:pt x="502" y="14"/>
                  <a:pt x="517" y="9"/>
                </a:cubicBezTo>
                <a:cubicBezTo>
                  <a:pt x="532" y="4"/>
                  <a:pt x="533" y="0"/>
                  <a:pt x="534" y="0"/>
                </a:cubicBezTo>
              </a:path>
            </a:pathLst>
          </a:custGeom>
          <a:noFill/>
          <a:ln w="15875" cap="flat" cmpd="sng">
            <a:solidFill>
              <a:schemeClr val="bg2"/>
            </a:solidFill>
            <a:prstDash val="solid"/>
            <a:round/>
            <a:headEnd type="none" w="med" len="med"/>
            <a:tailEnd type="none" w="med" len="med"/>
          </a:ln>
        </p:spPr>
        <p:txBody>
          <a:bodyPr/>
          <a:p>
            <a:endParaRPr dirty="0">
              <a:latin typeface="Arial" panose="02080604020202020204" pitchFamily="34" charset="0"/>
            </a:endParaRPr>
          </a:p>
        </p:txBody>
      </p:sp>
      <p:sp>
        <p:nvSpPr>
          <p:cNvPr id="40995" name="Freeform 35"/>
          <p:cNvSpPr/>
          <p:nvPr/>
        </p:nvSpPr>
        <p:spPr>
          <a:xfrm>
            <a:off x="1209675" y="2409825"/>
            <a:ext cx="269875" cy="58738"/>
          </a:xfrm>
          <a:custGeom>
            <a:avLst/>
            <a:gdLst>
              <a:gd name="txL" fmla="*/ 0 w 170"/>
              <a:gd name="txT" fmla="*/ 0 h 37"/>
              <a:gd name="txR" fmla="*/ 170 w 170"/>
              <a:gd name="txB" fmla="*/ 37 h 37"/>
            </a:gdLst>
            <a:ahLst/>
            <a:cxnLst>
              <a:cxn ang="0">
                <a:pos x="0" y="0"/>
              </a:cxn>
              <a:cxn ang="0">
                <a:pos x="2147483647" y="2147483647"/>
              </a:cxn>
              <a:cxn ang="0">
                <a:pos x="2147483647" y="2147483647"/>
              </a:cxn>
            </a:cxnLst>
            <a:rect l="txL" t="txT" r="txR" b="txB"/>
            <a:pathLst>
              <a:path w="170" h="37">
                <a:moveTo>
                  <a:pt x="0" y="0"/>
                </a:moveTo>
                <a:cubicBezTo>
                  <a:pt x="0" y="4"/>
                  <a:pt x="0" y="9"/>
                  <a:pt x="28" y="15"/>
                </a:cubicBezTo>
                <a:cubicBezTo>
                  <a:pt x="57" y="21"/>
                  <a:pt x="146" y="33"/>
                  <a:pt x="170" y="37"/>
                </a:cubicBezTo>
              </a:path>
            </a:pathLst>
          </a:custGeom>
          <a:noFill/>
          <a:ln w="15875" cap="flat" cmpd="sng">
            <a:solidFill>
              <a:schemeClr val="bg2"/>
            </a:solidFill>
            <a:prstDash val="solid"/>
            <a:round/>
            <a:headEnd type="none" w="med" len="med"/>
            <a:tailEnd type="none" w="med" len="med"/>
          </a:ln>
        </p:spPr>
        <p:txBody>
          <a:bodyPr/>
          <a:p>
            <a:endParaRPr dirty="0">
              <a:latin typeface="Arial" panose="02080604020202020204" pitchFamily="34" charset="0"/>
            </a:endParaRPr>
          </a:p>
        </p:txBody>
      </p:sp>
      <p:sp>
        <p:nvSpPr>
          <p:cNvPr id="40996" name="Freeform 36"/>
          <p:cNvSpPr/>
          <p:nvPr/>
        </p:nvSpPr>
        <p:spPr>
          <a:xfrm>
            <a:off x="1219200" y="2305050"/>
            <a:ext cx="1577975" cy="92075"/>
          </a:xfrm>
          <a:custGeom>
            <a:avLst/>
            <a:gdLst>
              <a:gd name="txL" fmla="*/ 0 w 994"/>
              <a:gd name="txT" fmla="*/ 0 h 58"/>
              <a:gd name="txR" fmla="*/ 994 w 994"/>
              <a:gd name="txB" fmla="*/ 58 h 5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4" h="58">
                <a:moveTo>
                  <a:pt x="0" y="58"/>
                </a:moveTo>
                <a:cubicBezTo>
                  <a:pt x="6" y="56"/>
                  <a:pt x="6" y="50"/>
                  <a:pt x="35" y="43"/>
                </a:cubicBezTo>
                <a:cubicBezTo>
                  <a:pt x="64" y="36"/>
                  <a:pt x="115" y="23"/>
                  <a:pt x="175" y="17"/>
                </a:cubicBezTo>
                <a:cubicBezTo>
                  <a:pt x="235" y="10"/>
                  <a:pt x="332" y="8"/>
                  <a:pt x="394" y="5"/>
                </a:cubicBezTo>
                <a:cubicBezTo>
                  <a:pt x="456" y="3"/>
                  <a:pt x="484" y="0"/>
                  <a:pt x="546" y="1"/>
                </a:cubicBezTo>
                <a:cubicBezTo>
                  <a:pt x="607" y="3"/>
                  <a:pt x="704" y="8"/>
                  <a:pt x="765" y="13"/>
                </a:cubicBezTo>
                <a:cubicBezTo>
                  <a:pt x="825" y="18"/>
                  <a:pt x="875" y="26"/>
                  <a:pt x="913" y="32"/>
                </a:cubicBezTo>
                <a:cubicBezTo>
                  <a:pt x="951" y="38"/>
                  <a:pt x="977" y="46"/>
                  <a:pt x="994" y="49"/>
                </a:cubicBezTo>
              </a:path>
            </a:pathLst>
          </a:custGeom>
          <a:noFill/>
          <a:ln w="15875" cap="flat" cmpd="sng">
            <a:solidFill>
              <a:schemeClr val="bg2"/>
            </a:solidFill>
            <a:prstDash val="dash"/>
            <a:round/>
            <a:headEnd type="none" w="med" len="med"/>
            <a:tailEnd type="none" w="med" len="med"/>
          </a:ln>
        </p:spPr>
        <p:txBody>
          <a:bodyPr/>
          <a:p>
            <a:endParaRPr dirty="0">
              <a:latin typeface="Arial" panose="02080604020202020204" pitchFamily="34" charset="0"/>
            </a:endParaRPr>
          </a:p>
        </p:txBody>
      </p:sp>
      <p:sp>
        <p:nvSpPr>
          <p:cNvPr id="40997" name="Freeform 37"/>
          <p:cNvSpPr/>
          <p:nvPr/>
        </p:nvSpPr>
        <p:spPr>
          <a:xfrm>
            <a:off x="1755775" y="2355850"/>
            <a:ext cx="601663" cy="80963"/>
          </a:xfrm>
          <a:custGeom>
            <a:avLst/>
            <a:gdLst>
              <a:gd name="txL" fmla="*/ 0 w 379"/>
              <a:gd name="txT" fmla="*/ 0 h 51"/>
              <a:gd name="txR" fmla="*/ 379 w 379"/>
              <a:gd name="txB" fmla="*/ 51 h 5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9" h="51">
                <a:moveTo>
                  <a:pt x="171" y="51"/>
                </a:moveTo>
                <a:cubicBezTo>
                  <a:pt x="180" y="51"/>
                  <a:pt x="203" y="49"/>
                  <a:pt x="228" y="48"/>
                </a:cubicBezTo>
                <a:cubicBezTo>
                  <a:pt x="253" y="47"/>
                  <a:pt x="294" y="47"/>
                  <a:pt x="319" y="43"/>
                </a:cubicBezTo>
                <a:cubicBezTo>
                  <a:pt x="344" y="39"/>
                  <a:pt x="379" y="31"/>
                  <a:pt x="378" y="25"/>
                </a:cubicBezTo>
                <a:cubicBezTo>
                  <a:pt x="377" y="19"/>
                  <a:pt x="341" y="11"/>
                  <a:pt x="313" y="7"/>
                </a:cubicBezTo>
                <a:cubicBezTo>
                  <a:pt x="285" y="3"/>
                  <a:pt x="238" y="2"/>
                  <a:pt x="208" y="1"/>
                </a:cubicBezTo>
                <a:cubicBezTo>
                  <a:pt x="178" y="0"/>
                  <a:pt x="153" y="0"/>
                  <a:pt x="132" y="1"/>
                </a:cubicBezTo>
                <a:cubicBezTo>
                  <a:pt x="111" y="2"/>
                  <a:pt x="95" y="4"/>
                  <a:pt x="79" y="6"/>
                </a:cubicBezTo>
                <a:cubicBezTo>
                  <a:pt x="63" y="8"/>
                  <a:pt x="49" y="9"/>
                  <a:pt x="37" y="12"/>
                </a:cubicBezTo>
                <a:cubicBezTo>
                  <a:pt x="25" y="15"/>
                  <a:pt x="8" y="18"/>
                  <a:pt x="4" y="22"/>
                </a:cubicBezTo>
                <a:cubicBezTo>
                  <a:pt x="0" y="26"/>
                  <a:pt x="10" y="34"/>
                  <a:pt x="12" y="37"/>
                </a:cubicBezTo>
              </a:path>
            </a:pathLst>
          </a:custGeom>
          <a:noFill/>
          <a:ln w="9525" cap="flat" cmpd="sng">
            <a:solidFill>
              <a:schemeClr val="tx1"/>
            </a:solidFill>
            <a:prstDash val="sysDot"/>
            <a:round/>
            <a:headEnd type="none" w="med" len="med"/>
            <a:tailEnd type="none" w="sm" len="sm"/>
          </a:ln>
        </p:spPr>
        <p:txBody>
          <a:bodyPr/>
          <a:p>
            <a:endParaRPr dirty="0">
              <a:latin typeface="Arial" panose="02080604020202020204" pitchFamily="34" charset="0"/>
            </a:endParaRPr>
          </a:p>
        </p:txBody>
      </p:sp>
      <p:sp>
        <p:nvSpPr>
          <p:cNvPr id="10262" name="Line 38"/>
          <p:cNvSpPr/>
          <p:nvPr/>
        </p:nvSpPr>
        <p:spPr>
          <a:xfrm flipH="1">
            <a:off x="1524000" y="2390775"/>
            <a:ext cx="528638" cy="47625"/>
          </a:xfrm>
          <a:prstGeom prst="line">
            <a:avLst/>
          </a:prstGeom>
          <a:ln w="9525" cap="flat" cmpd="sng">
            <a:solidFill>
              <a:schemeClr val="bg1"/>
            </a:solidFill>
            <a:prstDash val="solid"/>
            <a:headEnd type="none" w="med" len="med"/>
            <a:tailEnd type="triangle" w="sm" len="lg"/>
          </a:ln>
        </p:spPr>
      </p:sp>
      <p:sp>
        <p:nvSpPr>
          <p:cNvPr id="10263" name="Freeform 40"/>
          <p:cNvSpPr/>
          <p:nvPr/>
        </p:nvSpPr>
        <p:spPr>
          <a:xfrm>
            <a:off x="1219200" y="3657600"/>
            <a:ext cx="1600200" cy="88900"/>
          </a:xfrm>
          <a:custGeom>
            <a:avLst/>
            <a:gdLst>
              <a:gd name="txL" fmla="*/ 0 w 1065"/>
              <a:gd name="txT" fmla="*/ 0 h 55"/>
              <a:gd name="txR" fmla="*/ 1065 w 1065"/>
              <a:gd name="txB" fmla="*/ 55 h 5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065" h="55">
                <a:moveTo>
                  <a:pt x="0" y="6"/>
                </a:moveTo>
                <a:cubicBezTo>
                  <a:pt x="0" y="10"/>
                  <a:pt x="0" y="15"/>
                  <a:pt x="30" y="21"/>
                </a:cubicBezTo>
                <a:cubicBezTo>
                  <a:pt x="60" y="27"/>
                  <a:pt x="116" y="37"/>
                  <a:pt x="180" y="42"/>
                </a:cubicBezTo>
                <a:cubicBezTo>
                  <a:pt x="244" y="47"/>
                  <a:pt x="348" y="49"/>
                  <a:pt x="414" y="51"/>
                </a:cubicBezTo>
                <a:cubicBezTo>
                  <a:pt x="480" y="53"/>
                  <a:pt x="510" y="55"/>
                  <a:pt x="576" y="54"/>
                </a:cubicBezTo>
                <a:cubicBezTo>
                  <a:pt x="642" y="53"/>
                  <a:pt x="745" y="49"/>
                  <a:pt x="810" y="45"/>
                </a:cubicBezTo>
                <a:cubicBezTo>
                  <a:pt x="875" y="41"/>
                  <a:pt x="930" y="36"/>
                  <a:pt x="969" y="30"/>
                </a:cubicBezTo>
                <a:cubicBezTo>
                  <a:pt x="1008" y="24"/>
                  <a:pt x="1031" y="14"/>
                  <a:pt x="1047" y="9"/>
                </a:cubicBezTo>
                <a:cubicBezTo>
                  <a:pt x="1063" y="4"/>
                  <a:pt x="1064" y="0"/>
                  <a:pt x="1065" y="0"/>
                </a:cubicBezTo>
              </a:path>
            </a:pathLst>
          </a:custGeom>
          <a:noFill/>
          <a:ln w="9525" cap="flat" cmpd="sng">
            <a:solidFill>
              <a:schemeClr val="bg1"/>
            </a:solidFill>
            <a:prstDash val="solid"/>
            <a:round/>
            <a:headEnd type="none" w="med" len="med"/>
            <a:tailEnd type="none" w="med" len="med"/>
          </a:ln>
        </p:spPr>
        <p:txBody>
          <a:bodyPr/>
          <a:p>
            <a:endParaRPr dirty="0">
              <a:latin typeface="Arial" panose="02080604020202020204" pitchFamily="34" charset="0"/>
            </a:endParaRPr>
          </a:p>
        </p:txBody>
      </p:sp>
      <p:sp>
        <p:nvSpPr>
          <p:cNvPr id="41001" name="Freeform 41"/>
          <p:cNvSpPr/>
          <p:nvPr/>
        </p:nvSpPr>
        <p:spPr>
          <a:xfrm>
            <a:off x="1978025" y="3656013"/>
            <a:ext cx="847725" cy="88900"/>
          </a:xfrm>
          <a:custGeom>
            <a:avLst/>
            <a:gdLst>
              <a:gd name="txL" fmla="*/ 0 w 534"/>
              <a:gd name="txT" fmla="*/ 0 h 56"/>
              <a:gd name="txR" fmla="*/ 534 w 534"/>
              <a:gd name="txB" fmla="*/ 56 h 56"/>
            </a:gdLst>
            <a:ahLst/>
            <a:cxnLst>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34" h="56">
                <a:moveTo>
                  <a:pt x="0" y="54"/>
                </a:moveTo>
                <a:cubicBezTo>
                  <a:pt x="12" y="54"/>
                  <a:pt x="22" y="56"/>
                  <a:pt x="71" y="55"/>
                </a:cubicBezTo>
                <a:cubicBezTo>
                  <a:pt x="120" y="54"/>
                  <a:pt x="231" y="50"/>
                  <a:pt x="293" y="46"/>
                </a:cubicBezTo>
                <a:cubicBezTo>
                  <a:pt x="354" y="42"/>
                  <a:pt x="406" y="37"/>
                  <a:pt x="443" y="31"/>
                </a:cubicBezTo>
                <a:cubicBezTo>
                  <a:pt x="480" y="24"/>
                  <a:pt x="502" y="14"/>
                  <a:pt x="517" y="9"/>
                </a:cubicBezTo>
                <a:cubicBezTo>
                  <a:pt x="532" y="4"/>
                  <a:pt x="533" y="0"/>
                  <a:pt x="534" y="0"/>
                </a:cubicBezTo>
              </a:path>
            </a:pathLst>
          </a:custGeom>
          <a:noFill/>
          <a:ln w="15875" cap="flat" cmpd="sng">
            <a:solidFill>
              <a:schemeClr val="bg2"/>
            </a:solidFill>
            <a:prstDash val="solid"/>
            <a:round/>
            <a:headEnd type="none" w="med" len="med"/>
            <a:tailEnd type="none" w="med" len="med"/>
          </a:ln>
        </p:spPr>
        <p:txBody>
          <a:bodyPr/>
          <a:p>
            <a:endParaRPr dirty="0">
              <a:latin typeface="Arial" panose="02080604020202020204" pitchFamily="34" charset="0"/>
            </a:endParaRPr>
          </a:p>
        </p:txBody>
      </p:sp>
      <p:sp>
        <p:nvSpPr>
          <p:cNvPr id="41002" name="Freeform 42"/>
          <p:cNvSpPr/>
          <p:nvPr/>
        </p:nvSpPr>
        <p:spPr>
          <a:xfrm>
            <a:off x="1800225" y="3611563"/>
            <a:ext cx="601663" cy="80962"/>
          </a:xfrm>
          <a:custGeom>
            <a:avLst/>
            <a:gdLst>
              <a:gd name="txL" fmla="*/ 0 w 379"/>
              <a:gd name="txT" fmla="*/ 0 h 51"/>
              <a:gd name="txR" fmla="*/ 379 w 379"/>
              <a:gd name="txB" fmla="*/ 51 h 5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9" h="51">
                <a:moveTo>
                  <a:pt x="171" y="51"/>
                </a:moveTo>
                <a:cubicBezTo>
                  <a:pt x="180" y="51"/>
                  <a:pt x="203" y="49"/>
                  <a:pt x="228" y="48"/>
                </a:cubicBezTo>
                <a:cubicBezTo>
                  <a:pt x="253" y="47"/>
                  <a:pt x="294" y="47"/>
                  <a:pt x="319" y="43"/>
                </a:cubicBezTo>
                <a:cubicBezTo>
                  <a:pt x="344" y="39"/>
                  <a:pt x="379" y="31"/>
                  <a:pt x="378" y="25"/>
                </a:cubicBezTo>
                <a:cubicBezTo>
                  <a:pt x="377" y="19"/>
                  <a:pt x="341" y="11"/>
                  <a:pt x="313" y="7"/>
                </a:cubicBezTo>
                <a:cubicBezTo>
                  <a:pt x="285" y="3"/>
                  <a:pt x="238" y="2"/>
                  <a:pt x="208" y="1"/>
                </a:cubicBezTo>
                <a:cubicBezTo>
                  <a:pt x="178" y="0"/>
                  <a:pt x="153" y="0"/>
                  <a:pt x="132" y="1"/>
                </a:cubicBezTo>
                <a:cubicBezTo>
                  <a:pt x="111" y="2"/>
                  <a:pt x="95" y="4"/>
                  <a:pt x="79" y="6"/>
                </a:cubicBezTo>
                <a:cubicBezTo>
                  <a:pt x="63" y="8"/>
                  <a:pt x="49" y="9"/>
                  <a:pt x="37" y="12"/>
                </a:cubicBezTo>
                <a:cubicBezTo>
                  <a:pt x="25" y="15"/>
                  <a:pt x="8" y="18"/>
                  <a:pt x="4" y="22"/>
                </a:cubicBezTo>
                <a:cubicBezTo>
                  <a:pt x="0" y="26"/>
                  <a:pt x="10" y="34"/>
                  <a:pt x="12" y="37"/>
                </a:cubicBezTo>
              </a:path>
            </a:pathLst>
          </a:custGeom>
          <a:noFill/>
          <a:ln w="9525" cap="flat" cmpd="sng">
            <a:solidFill>
              <a:schemeClr val="tx1"/>
            </a:solidFill>
            <a:prstDash val="sysDot"/>
            <a:round/>
            <a:headEnd type="none" w="med" len="med"/>
            <a:tailEnd type="none" w="sm" len="sm"/>
          </a:ln>
        </p:spPr>
        <p:txBody>
          <a:bodyPr/>
          <a:p>
            <a:endParaRPr dirty="0">
              <a:latin typeface="Arial" panose="02080604020202020204" pitchFamily="34" charset="0"/>
            </a:endParaRPr>
          </a:p>
        </p:txBody>
      </p:sp>
      <p:sp>
        <p:nvSpPr>
          <p:cNvPr id="41003" name="Freeform 43"/>
          <p:cNvSpPr/>
          <p:nvPr/>
        </p:nvSpPr>
        <p:spPr>
          <a:xfrm>
            <a:off x="1227138" y="3565525"/>
            <a:ext cx="1577975" cy="92075"/>
          </a:xfrm>
          <a:custGeom>
            <a:avLst/>
            <a:gdLst>
              <a:gd name="txL" fmla="*/ 0 w 994"/>
              <a:gd name="txT" fmla="*/ 0 h 58"/>
              <a:gd name="txR" fmla="*/ 994 w 994"/>
              <a:gd name="txB" fmla="*/ 58 h 5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4" h="58">
                <a:moveTo>
                  <a:pt x="0" y="58"/>
                </a:moveTo>
                <a:cubicBezTo>
                  <a:pt x="6" y="56"/>
                  <a:pt x="6" y="50"/>
                  <a:pt x="35" y="43"/>
                </a:cubicBezTo>
                <a:cubicBezTo>
                  <a:pt x="64" y="36"/>
                  <a:pt x="115" y="23"/>
                  <a:pt x="175" y="17"/>
                </a:cubicBezTo>
                <a:cubicBezTo>
                  <a:pt x="235" y="10"/>
                  <a:pt x="332" y="8"/>
                  <a:pt x="394" y="5"/>
                </a:cubicBezTo>
                <a:cubicBezTo>
                  <a:pt x="456" y="3"/>
                  <a:pt x="484" y="0"/>
                  <a:pt x="546" y="1"/>
                </a:cubicBezTo>
                <a:cubicBezTo>
                  <a:pt x="607" y="3"/>
                  <a:pt x="704" y="8"/>
                  <a:pt x="765" y="13"/>
                </a:cubicBezTo>
                <a:cubicBezTo>
                  <a:pt x="825" y="18"/>
                  <a:pt x="875" y="26"/>
                  <a:pt x="913" y="32"/>
                </a:cubicBezTo>
                <a:cubicBezTo>
                  <a:pt x="951" y="38"/>
                  <a:pt x="977" y="46"/>
                  <a:pt x="994" y="49"/>
                </a:cubicBezTo>
              </a:path>
            </a:pathLst>
          </a:custGeom>
          <a:noFill/>
          <a:ln w="15875" cap="flat" cmpd="sng">
            <a:solidFill>
              <a:schemeClr val="bg2"/>
            </a:solidFill>
            <a:prstDash val="dash"/>
            <a:round/>
            <a:headEnd type="none" w="med" len="med"/>
            <a:tailEnd type="none" w="med" len="med"/>
          </a:ln>
        </p:spPr>
        <p:txBody>
          <a:bodyPr/>
          <a:p>
            <a:endParaRPr dirty="0">
              <a:latin typeface="Arial" panose="02080604020202020204" pitchFamily="34" charset="0"/>
            </a:endParaRPr>
          </a:p>
        </p:txBody>
      </p:sp>
      <p:sp>
        <p:nvSpPr>
          <p:cNvPr id="10267" name="Line 44"/>
          <p:cNvSpPr/>
          <p:nvPr/>
        </p:nvSpPr>
        <p:spPr>
          <a:xfrm flipH="1">
            <a:off x="1581150" y="3657600"/>
            <a:ext cx="476250" cy="42863"/>
          </a:xfrm>
          <a:prstGeom prst="line">
            <a:avLst/>
          </a:prstGeom>
          <a:ln w="9525" cap="flat" cmpd="sng">
            <a:solidFill>
              <a:schemeClr val="bg1"/>
            </a:solidFill>
            <a:prstDash val="solid"/>
            <a:headEnd type="none" w="med" len="med"/>
            <a:tailEnd type="triangle" w="sm" len="lg"/>
          </a:ln>
        </p:spPr>
      </p:sp>
      <p:sp>
        <p:nvSpPr>
          <p:cNvPr id="41005" name="Oval 45"/>
          <p:cNvSpPr/>
          <p:nvPr/>
        </p:nvSpPr>
        <p:spPr>
          <a:xfrm>
            <a:off x="1481138" y="3690938"/>
            <a:ext cx="76200" cy="76200"/>
          </a:xfrm>
          <a:prstGeom prst="ellipse">
            <a:avLst/>
          </a:prstGeom>
          <a:solidFill>
            <a:schemeClr val="bg2"/>
          </a:solidFill>
          <a:ln w="9525"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41006" name="Freeform 46"/>
          <p:cNvSpPr/>
          <p:nvPr/>
        </p:nvSpPr>
        <p:spPr>
          <a:xfrm>
            <a:off x="1219200" y="3667125"/>
            <a:ext cx="269875" cy="58738"/>
          </a:xfrm>
          <a:custGeom>
            <a:avLst/>
            <a:gdLst>
              <a:gd name="txL" fmla="*/ 0 w 170"/>
              <a:gd name="txT" fmla="*/ 0 h 37"/>
              <a:gd name="txR" fmla="*/ 170 w 170"/>
              <a:gd name="txB" fmla="*/ 37 h 37"/>
            </a:gdLst>
            <a:ahLst/>
            <a:cxnLst>
              <a:cxn ang="0">
                <a:pos x="0" y="0"/>
              </a:cxn>
              <a:cxn ang="0">
                <a:pos x="2147483647" y="2147483647"/>
              </a:cxn>
              <a:cxn ang="0">
                <a:pos x="2147483647" y="2147483647"/>
              </a:cxn>
            </a:cxnLst>
            <a:rect l="txL" t="txT" r="txR" b="txB"/>
            <a:pathLst>
              <a:path w="170" h="37">
                <a:moveTo>
                  <a:pt x="0" y="0"/>
                </a:moveTo>
                <a:cubicBezTo>
                  <a:pt x="0" y="4"/>
                  <a:pt x="0" y="9"/>
                  <a:pt x="28" y="15"/>
                </a:cubicBezTo>
                <a:cubicBezTo>
                  <a:pt x="57" y="21"/>
                  <a:pt x="146" y="33"/>
                  <a:pt x="170" y="37"/>
                </a:cubicBezTo>
              </a:path>
            </a:pathLst>
          </a:custGeom>
          <a:noFill/>
          <a:ln w="15875" cap="flat" cmpd="sng">
            <a:solidFill>
              <a:schemeClr val="bg2"/>
            </a:solidFill>
            <a:prstDash val="solid"/>
            <a:round/>
            <a:headEnd type="none" w="med" len="med"/>
            <a:tailEnd type="none" w="med" len="med"/>
          </a:ln>
        </p:spPr>
        <p:txBody>
          <a:bodyPr/>
          <a:p>
            <a:endParaRPr dirty="0">
              <a:latin typeface="Arial" panose="02080604020202020204" pitchFamily="34" charset="0"/>
            </a:endParaRPr>
          </a:p>
        </p:txBody>
      </p:sp>
      <p:sp>
        <p:nvSpPr>
          <p:cNvPr id="10270" name="Freeform 47"/>
          <p:cNvSpPr/>
          <p:nvPr/>
        </p:nvSpPr>
        <p:spPr>
          <a:xfrm>
            <a:off x="1219200" y="3567113"/>
            <a:ext cx="1577975" cy="92075"/>
          </a:xfrm>
          <a:custGeom>
            <a:avLst/>
            <a:gdLst>
              <a:gd name="txL" fmla="*/ 0 w 994"/>
              <a:gd name="txT" fmla="*/ 0 h 58"/>
              <a:gd name="txR" fmla="*/ 994 w 994"/>
              <a:gd name="txB" fmla="*/ 58 h 5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4" h="58">
                <a:moveTo>
                  <a:pt x="0" y="58"/>
                </a:moveTo>
                <a:cubicBezTo>
                  <a:pt x="6" y="56"/>
                  <a:pt x="6" y="50"/>
                  <a:pt x="35" y="43"/>
                </a:cubicBezTo>
                <a:cubicBezTo>
                  <a:pt x="64" y="36"/>
                  <a:pt x="115" y="23"/>
                  <a:pt x="175" y="17"/>
                </a:cubicBezTo>
                <a:cubicBezTo>
                  <a:pt x="235" y="10"/>
                  <a:pt x="332" y="8"/>
                  <a:pt x="394" y="5"/>
                </a:cubicBezTo>
                <a:cubicBezTo>
                  <a:pt x="456" y="3"/>
                  <a:pt x="484" y="0"/>
                  <a:pt x="546" y="1"/>
                </a:cubicBezTo>
                <a:cubicBezTo>
                  <a:pt x="607" y="3"/>
                  <a:pt x="704" y="8"/>
                  <a:pt x="765" y="13"/>
                </a:cubicBezTo>
                <a:cubicBezTo>
                  <a:pt x="825" y="18"/>
                  <a:pt x="875" y="26"/>
                  <a:pt x="913" y="32"/>
                </a:cubicBezTo>
                <a:cubicBezTo>
                  <a:pt x="951" y="38"/>
                  <a:pt x="977" y="46"/>
                  <a:pt x="994" y="49"/>
                </a:cubicBezTo>
              </a:path>
            </a:pathLst>
          </a:custGeom>
          <a:noFill/>
          <a:ln w="9525" cap="flat" cmpd="sng">
            <a:solidFill>
              <a:schemeClr val="bg1"/>
            </a:solidFill>
            <a:prstDash val="dash"/>
            <a:round/>
            <a:headEnd type="none" w="med" len="med"/>
            <a:tailEnd type="none" w="med" len="med"/>
          </a:ln>
        </p:spPr>
        <p:txBody>
          <a:bodyPr/>
          <a:p>
            <a:endParaRPr dirty="0">
              <a:latin typeface="Arial" panose="02080604020202020204" pitchFamily="34" charset="0"/>
            </a:endParaRPr>
          </a:p>
        </p:txBody>
      </p:sp>
      <p:sp>
        <p:nvSpPr>
          <p:cNvPr id="41012" name="Freeform 52"/>
          <p:cNvSpPr/>
          <p:nvPr/>
        </p:nvSpPr>
        <p:spPr>
          <a:xfrm>
            <a:off x="2286000" y="3657600"/>
            <a:ext cx="1371600" cy="1714500"/>
          </a:xfrm>
          <a:custGeom>
            <a:avLst/>
            <a:gdLst>
              <a:gd name="txL" fmla="*/ 0 w 864"/>
              <a:gd name="txT" fmla="*/ 0 h 1080"/>
              <a:gd name="txR" fmla="*/ 864 w 864"/>
              <a:gd name="txB" fmla="*/ 1080 h 1080"/>
            </a:gdLst>
            <a:ahLst/>
            <a:cxnLst>
              <a:cxn ang="0">
                <a:pos x="0" y="0"/>
              </a:cxn>
              <a:cxn ang="0">
                <a:pos x="2147483647" y="2147483647"/>
              </a:cxn>
              <a:cxn ang="0">
                <a:pos x="2147483647" y="2147483647"/>
              </a:cxn>
              <a:cxn ang="0">
                <a:pos x="2147483647" y="2147483647"/>
              </a:cxn>
            </a:cxnLst>
            <a:rect l="txL" t="txT" r="txR" b="txB"/>
            <a:pathLst>
              <a:path w="864" h="1080">
                <a:moveTo>
                  <a:pt x="0" y="0"/>
                </a:moveTo>
                <a:cubicBezTo>
                  <a:pt x="48" y="228"/>
                  <a:pt x="96" y="456"/>
                  <a:pt x="192" y="624"/>
                </a:cubicBezTo>
                <a:cubicBezTo>
                  <a:pt x="288" y="792"/>
                  <a:pt x="464" y="936"/>
                  <a:pt x="576" y="1008"/>
                </a:cubicBezTo>
                <a:cubicBezTo>
                  <a:pt x="688" y="1080"/>
                  <a:pt x="776" y="1068"/>
                  <a:pt x="864" y="1056"/>
                </a:cubicBezTo>
              </a:path>
            </a:pathLst>
          </a:custGeom>
          <a:noFill/>
          <a:ln w="9525" cap="flat" cmpd="sng">
            <a:solidFill>
              <a:schemeClr val="tx1"/>
            </a:solidFill>
            <a:prstDash val="solid"/>
            <a:round/>
            <a:headEnd type="none" w="med" len="med"/>
            <a:tailEnd type="arrow" w="med" len="med"/>
          </a:ln>
        </p:spPr>
        <p:txBody>
          <a:bodyPr/>
          <a:p>
            <a:endParaRPr dirty="0">
              <a:latin typeface="Arial" panose="02080604020202020204" pitchFamily="34" charset="0"/>
            </a:endParaRPr>
          </a:p>
        </p:txBody>
      </p:sp>
      <p:sp>
        <p:nvSpPr>
          <p:cNvPr id="41013" name="Text Box 53"/>
          <p:cNvSpPr txBox="1"/>
          <p:nvPr/>
        </p:nvSpPr>
        <p:spPr>
          <a:xfrm>
            <a:off x="3641725" y="5138738"/>
            <a:ext cx="1903413" cy="366712"/>
          </a:xfrm>
          <a:prstGeom prst="rect">
            <a:avLst/>
          </a:prstGeom>
          <a:solidFill>
            <a:schemeClr val="hlink"/>
          </a:solidFill>
          <a:ln w="9525">
            <a:noFill/>
          </a:ln>
        </p:spPr>
        <p:txBody>
          <a:bodyPr wrap="none">
            <a:spAutoFit/>
          </a:bodyPr>
          <a:p>
            <a:r>
              <a:rPr dirty="0">
                <a:latin typeface="Arial" panose="02080604020202020204" pitchFamily="34" charset="0"/>
              </a:rPr>
              <a:t>Angle is called </a:t>
            </a:r>
            <a:r>
              <a:rPr i="1" dirty="0">
                <a:latin typeface="Arial" panose="02080604020202020204" pitchFamily="34" charset="0"/>
                <a:sym typeface="Symbol" pitchFamily="18" charset="2"/>
              </a:rPr>
              <a:t></a:t>
            </a:r>
            <a:r>
              <a:rPr dirty="0">
                <a:latin typeface="Arial" panose="02080604020202020204" pitchFamily="34" charset="0"/>
              </a:rPr>
              <a:t>.</a:t>
            </a:r>
            <a:endParaRPr dirty="0">
              <a:latin typeface="Arial" panose="02080604020202020204" pitchFamily="34" charset="0"/>
            </a:endParaRPr>
          </a:p>
        </p:txBody>
      </p:sp>
      <p:graphicFrame>
        <p:nvGraphicFramePr>
          <p:cNvPr id="40991" name="Object 2"/>
          <p:cNvGraphicFramePr/>
          <p:nvPr/>
        </p:nvGraphicFramePr>
        <p:xfrm>
          <a:off x="5486400" y="4267200"/>
          <a:ext cx="1304925" cy="327025"/>
        </p:xfrm>
        <a:graphic>
          <a:graphicData uri="http://schemas.openxmlformats.org/presentationml/2006/ole">
            <mc:AlternateContent xmlns:mc="http://schemas.openxmlformats.org/markup-compatibility/2006">
              <mc:Choice xmlns:v="urn:schemas-microsoft-com:vml" Requires="v">
                <p:oleObj spid="_x0000_s3082" name="" r:id="rId1" imgW="709930" imgH="177800" progId="Equation.DSMT4">
                  <p:embed/>
                </p:oleObj>
              </mc:Choice>
              <mc:Fallback>
                <p:oleObj name="" r:id="rId1" imgW="709930" imgH="177800" progId="Equation.DSMT4">
                  <p:embed/>
                  <p:pic>
                    <p:nvPicPr>
                      <p:cNvPr id="0" name="Picture 3081"/>
                      <p:cNvPicPr/>
                      <p:nvPr/>
                    </p:nvPicPr>
                    <p:blipFill>
                      <a:blip r:embed="rId2"/>
                      <a:stretch>
                        <a:fillRect/>
                      </a:stretch>
                    </p:blipFill>
                    <p:spPr>
                      <a:xfrm>
                        <a:off x="5486400" y="4267200"/>
                        <a:ext cx="1304925" cy="327025"/>
                      </a:xfrm>
                      <a:prstGeom prst="rect">
                        <a:avLst/>
                      </a:prstGeom>
                      <a:noFill/>
                      <a:ln w="38100">
                        <a:noFill/>
                        <a:miter/>
                      </a:ln>
                    </p:spPr>
                  </p:pic>
                </p:oleObj>
              </mc:Fallback>
            </mc:AlternateContent>
          </a:graphicData>
        </a:graphic>
      </p:graphicFrame>
      <p:sp>
        <p:nvSpPr>
          <p:cNvPr id="41014" name="Text Box 54"/>
          <p:cNvSpPr txBox="1"/>
          <p:nvPr/>
        </p:nvSpPr>
        <p:spPr>
          <a:xfrm>
            <a:off x="762000" y="5867400"/>
            <a:ext cx="6934200" cy="366713"/>
          </a:xfrm>
          <a:prstGeom prst="rect">
            <a:avLst/>
          </a:prstGeom>
          <a:solidFill>
            <a:schemeClr val="hlink"/>
          </a:solidFill>
          <a:ln w="9525">
            <a:noFill/>
          </a:ln>
        </p:spPr>
        <p:txBody>
          <a:bodyPr>
            <a:spAutoFit/>
          </a:bodyPr>
          <a:p>
            <a:pPr>
              <a:spcBef>
                <a:spcPct val="50000"/>
              </a:spcBef>
            </a:pPr>
            <a:r>
              <a:rPr dirty="0">
                <a:latin typeface="Arial" panose="02080604020202020204" pitchFamily="34" charset="0"/>
              </a:rPr>
              <a:t>Note that this is the same angle as the </a:t>
            </a:r>
            <a:r>
              <a:rPr dirty="0">
                <a:latin typeface="Arial" panose="02080604020202020204" pitchFamily="34" charset="0"/>
                <a:sym typeface="Symbol" pitchFamily="18" charset="2"/>
              </a:rPr>
              <a:t> in cylindrical coordinates!</a:t>
            </a:r>
            <a:endParaRPr dirty="0">
              <a:latin typeface="Arial" panose="02080604020202020204" pitchFamily="34" charset="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0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40990">
                                            <p:txEl>
                                              <p:charRg st="0" end="140"/>
                                            </p:txEl>
                                          </p:spTgt>
                                        </p:tgtEl>
                                        <p:attrNameLst>
                                          <p:attrName>style.visibility</p:attrName>
                                        </p:attrNameLst>
                                      </p:cBhvr>
                                      <p:to>
                                        <p:strVal val="visible"/>
                                      </p:to>
                                    </p:set>
                                    <p:animEffect transition="in" filter="wipe(left)">
                                      <p:cBhvr>
                                        <p:cTn id="13" dur="500"/>
                                        <p:tgtEl>
                                          <p:spTgt spid="40990">
                                            <p:txEl>
                                              <p:charRg st="0" end="140"/>
                                            </p:txEl>
                                          </p:spTgt>
                                        </p:tgtEl>
                                      </p:cBhvr>
                                    </p:animEffec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40994"/>
                                        </p:tgtEl>
                                        <p:attrNameLst>
                                          <p:attrName>style.visibility</p:attrName>
                                        </p:attrNameLst>
                                      </p:cBhvr>
                                      <p:to>
                                        <p:strVal val="visible"/>
                                      </p:to>
                                    </p:set>
                                    <p:animEffect transition="in" filter="wipe(left)">
                                      <p:cBhvr>
                                        <p:cTn id="17" dur="500"/>
                                        <p:tgtEl>
                                          <p:spTgt spid="4099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001"/>
                                        </p:tgtEl>
                                        <p:attrNameLst>
                                          <p:attrName>style.visibility</p:attrName>
                                        </p:attrNameLst>
                                      </p:cBhvr>
                                      <p:to>
                                        <p:strVal val="visible"/>
                                      </p:to>
                                    </p:set>
                                    <p:animEffect transition="in" filter="wipe(left)">
                                      <p:cBhvr>
                                        <p:cTn id="20" dur="500"/>
                                        <p:tgtEl>
                                          <p:spTgt spid="41001"/>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40996"/>
                                        </p:tgtEl>
                                        <p:attrNameLst>
                                          <p:attrName>style.visibility</p:attrName>
                                        </p:attrNameLst>
                                      </p:cBhvr>
                                      <p:to>
                                        <p:strVal val="visible"/>
                                      </p:to>
                                    </p:set>
                                    <p:animEffect transition="in" filter="wipe(right)">
                                      <p:cBhvr>
                                        <p:cTn id="24" dur="500"/>
                                        <p:tgtEl>
                                          <p:spTgt spid="40996"/>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1003"/>
                                        </p:tgtEl>
                                        <p:attrNameLst>
                                          <p:attrName>style.visibility</p:attrName>
                                        </p:attrNameLst>
                                      </p:cBhvr>
                                      <p:to>
                                        <p:strVal val="visible"/>
                                      </p:to>
                                    </p:set>
                                    <p:animEffect transition="in" filter="wipe(right)">
                                      <p:cBhvr>
                                        <p:cTn id="27" dur="500"/>
                                        <p:tgtEl>
                                          <p:spTgt spid="41003"/>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0995"/>
                                        </p:tgtEl>
                                        <p:attrNameLst>
                                          <p:attrName>style.visibility</p:attrName>
                                        </p:attrNameLst>
                                      </p:cBhvr>
                                      <p:to>
                                        <p:strVal val="visible"/>
                                      </p:to>
                                    </p:set>
                                    <p:animEffect transition="in" filter="wipe(left)">
                                      <p:cBhvr>
                                        <p:cTn id="31" dur="500"/>
                                        <p:tgtEl>
                                          <p:spTgt spid="4099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1006"/>
                                        </p:tgtEl>
                                        <p:attrNameLst>
                                          <p:attrName>style.visibility</p:attrName>
                                        </p:attrNameLst>
                                      </p:cBhvr>
                                      <p:to>
                                        <p:strVal val="visible"/>
                                      </p:to>
                                    </p:set>
                                    <p:animEffect transition="in" filter="wipe(left)">
                                      <p:cBhvr>
                                        <p:cTn id="34" dur="500"/>
                                        <p:tgtEl>
                                          <p:spTgt spid="41006"/>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40997"/>
                                        </p:tgtEl>
                                        <p:attrNameLst>
                                          <p:attrName>style.visibility</p:attrName>
                                        </p:attrNameLst>
                                      </p:cBhvr>
                                      <p:to>
                                        <p:strVal val="visible"/>
                                      </p:to>
                                    </p:set>
                                    <p:animEffect transition="in" filter="circle(in)">
                                      <p:cBhvr>
                                        <p:cTn id="38" dur="2000"/>
                                        <p:tgtEl>
                                          <p:spTgt spid="4099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41002"/>
                                        </p:tgtEl>
                                        <p:attrNameLst>
                                          <p:attrName>style.visibility</p:attrName>
                                        </p:attrNameLst>
                                      </p:cBhvr>
                                      <p:to>
                                        <p:strVal val="visible"/>
                                      </p:to>
                                    </p:set>
                                    <p:animEffect transition="in" filter="circle(in)">
                                      <p:cBhvr>
                                        <p:cTn id="41" dur="2000"/>
                                        <p:tgtEl>
                                          <p:spTgt spid="41002"/>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1012"/>
                                        </p:tgtEl>
                                        <p:attrNameLst>
                                          <p:attrName>style.visibility</p:attrName>
                                        </p:attrNameLst>
                                      </p:cBhvr>
                                      <p:to>
                                        <p:strVal val="visible"/>
                                      </p:to>
                                    </p:set>
                                    <p:animEffect transition="in" filter="wipe(up)">
                                      <p:cBhvr>
                                        <p:cTn id="45" dur="500"/>
                                        <p:tgtEl>
                                          <p:spTgt spid="41012"/>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013"/>
                                        </p:tgtEl>
                                        <p:attrNameLst>
                                          <p:attrName>style.visibility</p:attrName>
                                        </p:attrNameLst>
                                      </p:cBhvr>
                                      <p:to>
                                        <p:strVal val="visible"/>
                                      </p:to>
                                    </p:set>
                                    <p:animEffect transition="in" filter="wipe(left)">
                                      <p:cBhvr>
                                        <p:cTn id="49" dur="500"/>
                                        <p:tgtEl>
                                          <p:spTgt spid="4101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014"/>
                                        </p:tgtEl>
                                        <p:attrNameLst>
                                          <p:attrName>style.visibility</p:attrName>
                                        </p:attrNameLst>
                                      </p:cBhvr>
                                      <p:to>
                                        <p:strVal val="visible"/>
                                      </p:to>
                                    </p:set>
                                  </p:childTnLst>
                                  <p:subTnLst>
                                    <p:set>
                                      <p:cBhvr override="childStyle">
                                        <p:cTn dur="1" fill="hold" display="0" masterRel="nextClick" afterEffect="1"/>
                                        <p:tgtEl>
                                          <p:spTgt spid="41014"/>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0990">
                                            <p:txEl>
                                              <p:charRg st="141" end="168"/>
                                            </p:txEl>
                                          </p:spTgt>
                                        </p:tgtEl>
                                        <p:attrNameLst>
                                          <p:attrName>style.visibility</p:attrName>
                                        </p:attrNameLst>
                                      </p:cBhvr>
                                      <p:to>
                                        <p:strVal val="visible"/>
                                      </p:to>
                                    </p:set>
                                    <p:animEffect transition="in" filter="wipe(left)">
                                      <p:cBhvr>
                                        <p:cTn id="58" dur="500"/>
                                        <p:tgtEl>
                                          <p:spTgt spid="40990">
                                            <p:txEl>
                                              <p:charRg st="141" end="168"/>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40991"/>
                                        </p:tgtEl>
                                        <p:attrNameLst>
                                          <p:attrName>style.visibility</p:attrName>
                                        </p:attrNameLst>
                                      </p:cBhvr>
                                      <p:to>
                                        <p:strVal val="visible"/>
                                      </p:to>
                                    </p:set>
                                    <p:animEffect transition="in" filter="wipe(left)">
                                      <p:cBhvr>
                                        <p:cTn id="62" dur="500"/>
                                        <p:tgtEl>
                                          <p:spTgt spid="40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0" grpId="0" animBg="1" build="p"/>
      <p:bldP spid="40994" grpId="0" animBg="1"/>
      <p:bldP spid="40995" grpId="0" animBg="1"/>
      <p:bldP spid="40996" grpId="0" animBg="1"/>
      <p:bldP spid="40997" grpId="0" animBg="1"/>
      <p:bldP spid="41001" grpId="0" animBg="1"/>
      <p:bldP spid="41002" grpId="0" animBg="1"/>
      <p:bldP spid="41003" grpId="0" animBg="1"/>
      <p:bldP spid="41005" grpId="0" animBg="1"/>
      <p:bldP spid="41006" grpId="0" animBg="1"/>
      <p:bldP spid="41012" grpId="0" animBg="1"/>
      <p:bldP spid="41013" grpId="0" animBg="1"/>
      <p:bldP spid="410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4915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4915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r>
              <a:rPr sz="2400" dirty="0"/>
              <a:t>Unsteady State ( Transient) Heat Conduction</a:t>
            </a:r>
            <a:endParaRPr sz="2400" dirty="0"/>
          </a:p>
          <a:p>
            <a:pPr marL="609600" indent="-609600">
              <a:lnSpc>
                <a:spcPct val="80000"/>
              </a:lnSpc>
              <a:buNone/>
            </a:pPr>
            <a:endParaRPr sz="2400" dirty="0"/>
          </a:p>
          <a:p>
            <a:pPr marL="609600" indent="-609600">
              <a:lnSpc>
                <a:spcPct val="80000"/>
              </a:lnSpc>
            </a:pPr>
            <a:r>
              <a:rPr sz="2400" dirty="0"/>
              <a:t>Most metallurgical processes involve  heating or </a:t>
            </a:r>
            <a:endParaRPr sz="2400" dirty="0"/>
          </a:p>
          <a:p>
            <a:pPr marL="609600" indent="-609600">
              <a:lnSpc>
                <a:spcPct val="80000"/>
              </a:lnSpc>
              <a:buNone/>
            </a:pPr>
            <a:r>
              <a:rPr sz="2400" dirty="0"/>
              <a:t>        </a:t>
            </a:r>
            <a:endParaRPr sz="2400" dirty="0"/>
          </a:p>
          <a:p>
            <a:pPr marL="609600" indent="-609600">
              <a:lnSpc>
                <a:spcPct val="80000"/>
              </a:lnSpc>
              <a:buNone/>
            </a:pPr>
            <a:r>
              <a:rPr sz="2400" dirty="0"/>
              <a:t>        cooling of substances  where temperature distribution </a:t>
            </a:r>
            <a:endParaRPr sz="2400" dirty="0"/>
          </a:p>
          <a:p>
            <a:pPr marL="609600" indent="-609600">
              <a:lnSpc>
                <a:spcPct val="80000"/>
              </a:lnSpc>
              <a:buNone/>
            </a:pPr>
            <a:r>
              <a:rPr sz="2400" dirty="0"/>
              <a:t> </a:t>
            </a:r>
            <a:endParaRPr sz="2400" dirty="0"/>
          </a:p>
          <a:p>
            <a:pPr marL="609600" indent="-609600">
              <a:lnSpc>
                <a:spcPct val="80000"/>
              </a:lnSpc>
              <a:buNone/>
            </a:pPr>
            <a:r>
              <a:rPr sz="2400" dirty="0"/>
              <a:t>        is not only a function of </a:t>
            </a:r>
            <a:r>
              <a:rPr sz="2400" dirty="0">
                <a:solidFill>
                  <a:schemeClr val="accent2"/>
                </a:solidFill>
              </a:rPr>
              <a:t>space</a:t>
            </a:r>
            <a:r>
              <a:rPr sz="2400" dirty="0"/>
              <a:t> but also function of </a:t>
            </a:r>
            <a:r>
              <a:rPr sz="2400" dirty="0">
                <a:solidFill>
                  <a:schemeClr val="accent2"/>
                </a:solidFill>
              </a:rPr>
              <a:t>time</a:t>
            </a:r>
            <a:endParaRPr sz="2400" dirty="0">
              <a:solidFill>
                <a:schemeClr val="accent2"/>
              </a:solidFill>
            </a:endParaRPr>
          </a:p>
          <a:p>
            <a:pPr marL="609600" indent="-609600">
              <a:lnSpc>
                <a:spcPct val="80000"/>
              </a:lnSpc>
              <a:buNone/>
            </a:pPr>
            <a:endParaRPr sz="2400" dirty="0">
              <a:solidFill>
                <a:schemeClr val="accent2"/>
              </a:solidFill>
            </a:endParaRPr>
          </a:p>
          <a:p>
            <a:pPr marL="609600" indent="-609600">
              <a:lnSpc>
                <a:spcPct val="80000"/>
              </a:lnSpc>
            </a:pPr>
            <a:r>
              <a:rPr sz="2400" dirty="0">
                <a:solidFill>
                  <a:schemeClr val="accent2"/>
                </a:solidFill>
              </a:rPr>
              <a:t>Three types of process where transient heat conduction takes place :</a:t>
            </a:r>
            <a:endParaRPr sz="2400" dirty="0">
              <a:solidFill>
                <a:schemeClr val="accent2"/>
              </a:solidFill>
            </a:endParaRPr>
          </a:p>
          <a:p>
            <a:pPr marL="609600" indent="-609600">
              <a:lnSpc>
                <a:spcPct val="80000"/>
              </a:lnSpc>
            </a:pPr>
            <a:endParaRPr sz="2400" dirty="0">
              <a:solidFill>
                <a:schemeClr val="accent2"/>
              </a:solidFill>
            </a:endParaRPr>
          </a:p>
          <a:p>
            <a:pPr marL="609600" indent="-609600">
              <a:lnSpc>
                <a:spcPct val="80000"/>
              </a:lnSpc>
              <a:buNone/>
            </a:pPr>
            <a:r>
              <a:rPr sz="2400" dirty="0">
                <a:solidFill>
                  <a:schemeClr val="accent2"/>
                </a:solidFill>
              </a:rPr>
              <a:t>	</a:t>
            </a:r>
            <a:r>
              <a:rPr sz="2400" dirty="0">
                <a:solidFill>
                  <a:schemeClr val="tx2"/>
                </a:solidFill>
              </a:rPr>
              <a:t>1) </a:t>
            </a:r>
            <a:r>
              <a:rPr sz="2400" dirty="0"/>
              <a:t>primarily transient heat conduction </a:t>
            </a:r>
            <a:endParaRPr sz="2400" dirty="0"/>
          </a:p>
          <a:p>
            <a:pPr marL="609600" indent="-609600">
              <a:lnSpc>
                <a:spcPct val="80000"/>
              </a:lnSpc>
              <a:buNone/>
            </a:pPr>
            <a:r>
              <a:rPr sz="2400" dirty="0"/>
              <a:t>         </a:t>
            </a:r>
            <a:endParaRPr sz="2400" dirty="0"/>
          </a:p>
          <a:p>
            <a:pPr marL="609600" indent="-609600">
              <a:lnSpc>
                <a:spcPct val="80000"/>
              </a:lnSpc>
              <a:buNone/>
            </a:pPr>
            <a:r>
              <a:rPr sz="2400" dirty="0"/>
              <a:t>        e.g. heat treatment , solidification</a:t>
            </a:r>
            <a:endParaRPr sz="2400" dirty="0"/>
          </a:p>
          <a:p>
            <a:pPr marL="609600" indent="-609600">
              <a:lnSpc>
                <a:spcPct val="80000"/>
              </a:lnSpc>
              <a:buNone/>
            </a:pPr>
            <a:endParaRPr sz="2400" dirty="0">
              <a:solidFill>
                <a:schemeClr val="accent2"/>
              </a:solidFill>
            </a:endParaRPr>
          </a:p>
        </p:txBody>
      </p:sp>
      <p:pic>
        <p:nvPicPr>
          <p:cNvPr id="4915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916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5017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5018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0182"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r>
              <a:rPr sz="2400" dirty="0"/>
              <a:t>2) where transient heat conduction plays significant role </a:t>
            </a:r>
            <a:endParaRPr sz="2400" dirty="0"/>
          </a:p>
          <a:p>
            <a:pPr marL="609600" indent="-609600">
              <a:lnSpc>
                <a:spcPct val="80000"/>
              </a:lnSpc>
              <a:buNone/>
            </a:pPr>
            <a:endParaRPr sz="2400" dirty="0"/>
          </a:p>
          <a:p>
            <a:pPr marL="609600" indent="-609600">
              <a:lnSpc>
                <a:spcPct val="80000"/>
              </a:lnSpc>
              <a:buNone/>
            </a:pPr>
            <a:r>
              <a:rPr sz="2400" dirty="0"/>
              <a:t>e.g. Welding , Zone refining</a:t>
            </a:r>
            <a:endParaRPr sz="2400" dirty="0"/>
          </a:p>
          <a:p>
            <a:pPr marL="609600" indent="-609600">
              <a:lnSpc>
                <a:spcPct val="80000"/>
              </a:lnSpc>
              <a:buNone/>
            </a:pPr>
            <a:endParaRPr sz="2400" dirty="0"/>
          </a:p>
          <a:p>
            <a:pPr marL="609600" indent="-609600">
              <a:lnSpc>
                <a:spcPct val="80000"/>
              </a:lnSpc>
              <a:buNone/>
            </a:pPr>
            <a:r>
              <a:rPr sz="2400" dirty="0"/>
              <a:t>3) where transient heat conduction plays minor role </a:t>
            </a:r>
            <a:endParaRPr sz="2400" dirty="0"/>
          </a:p>
          <a:p>
            <a:pPr marL="609600" indent="-609600">
              <a:lnSpc>
                <a:spcPct val="80000"/>
              </a:lnSpc>
              <a:buNone/>
            </a:pPr>
            <a:endParaRPr sz="2400" dirty="0"/>
          </a:p>
          <a:p>
            <a:pPr marL="609600" indent="-609600">
              <a:lnSpc>
                <a:spcPct val="80000"/>
              </a:lnSpc>
              <a:buNone/>
            </a:pPr>
            <a:r>
              <a:rPr sz="2400" dirty="0"/>
              <a:t>e.g. Gas-solid and slag-metal reactions</a:t>
            </a:r>
            <a:endParaRPr sz="2400" dirty="0"/>
          </a:p>
          <a:p>
            <a:pPr marL="609600" indent="-609600">
              <a:lnSpc>
                <a:spcPct val="80000"/>
              </a:lnSpc>
              <a:buNone/>
            </a:pPr>
            <a:endParaRPr sz="2400" dirty="0"/>
          </a:p>
          <a:p>
            <a:pPr marL="609600" indent="-609600">
              <a:lnSpc>
                <a:spcPct val="80000"/>
              </a:lnSpc>
              <a:buNone/>
            </a:pPr>
            <a:endParaRPr sz="2400" dirty="0"/>
          </a:p>
          <a:p>
            <a:pPr marL="609600" indent="-609600">
              <a:lnSpc>
                <a:spcPct val="80000"/>
              </a:lnSpc>
              <a:buNone/>
            </a:pPr>
            <a:r>
              <a:rPr sz="2400" dirty="0">
                <a:solidFill>
                  <a:schemeClr val="accent2"/>
                </a:solidFill>
              </a:rPr>
              <a:t>Heating or Cooling of plates , Cylinders &amp; Spheres </a:t>
            </a:r>
            <a:r>
              <a:rPr sz="2400" dirty="0"/>
              <a:t>– this </a:t>
            </a:r>
            <a:endParaRPr sz="2400" dirty="0"/>
          </a:p>
          <a:p>
            <a:pPr marL="609600" indent="-609600">
              <a:lnSpc>
                <a:spcPct val="80000"/>
              </a:lnSpc>
              <a:buNone/>
            </a:pPr>
            <a:r>
              <a:rPr sz="2400" dirty="0"/>
              <a:t>phenomena encountered in metallurgical processes such </a:t>
            </a:r>
            <a:endParaRPr sz="2400" dirty="0"/>
          </a:p>
          <a:p>
            <a:pPr marL="609600" indent="-609600">
              <a:lnSpc>
                <a:spcPct val="80000"/>
              </a:lnSpc>
              <a:buNone/>
            </a:pPr>
            <a:r>
              <a:rPr sz="2400" dirty="0"/>
              <a:t>as heat treatment processes , heating &amp; cooling during hot </a:t>
            </a:r>
            <a:endParaRPr sz="2400" dirty="0"/>
          </a:p>
          <a:p>
            <a:pPr marL="609600" indent="-609600">
              <a:lnSpc>
                <a:spcPct val="80000"/>
              </a:lnSpc>
              <a:buNone/>
            </a:pPr>
            <a:r>
              <a:rPr sz="2400" dirty="0"/>
              <a:t>working of metals</a:t>
            </a:r>
            <a:endParaRPr sz="2400" dirty="0">
              <a:solidFill>
                <a:srgbClr val="FF0000"/>
              </a:solidFill>
            </a:endParaRPr>
          </a:p>
          <a:p>
            <a:pPr marL="609600" indent="-609600">
              <a:lnSpc>
                <a:spcPct val="80000"/>
              </a:lnSpc>
              <a:buNone/>
            </a:pPr>
            <a:r>
              <a:rPr sz="2400" dirty="0"/>
              <a:t> </a:t>
            </a:r>
            <a:endParaRPr sz="2400" dirty="0"/>
          </a:p>
          <a:p>
            <a:pPr marL="609600" indent="-609600">
              <a:lnSpc>
                <a:spcPct val="80000"/>
              </a:lnSpc>
              <a:buNone/>
            </a:pPr>
            <a:endParaRPr sz="2400" dirty="0"/>
          </a:p>
          <a:p>
            <a:pPr marL="609600" indent="-609600">
              <a:lnSpc>
                <a:spcPct val="80000"/>
              </a:lnSpc>
              <a:buNone/>
            </a:pPr>
            <a:endParaRPr sz="2400" dirty="0">
              <a:solidFill>
                <a:schemeClr val="accent2"/>
              </a:solidFill>
            </a:endParaRPr>
          </a:p>
          <a:p>
            <a:pPr marL="609600" indent="-609600">
              <a:lnSpc>
                <a:spcPct val="80000"/>
              </a:lnSpc>
              <a:buNone/>
            </a:pPr>
            <a:endParaRPr sz="2400" dirty="0">
              <a:solidFill>
                <a:schemeClr val="accent2"/>
              </a:solidFill>
            </a:endParaRPr>
          </a:p>
        </p:txBody>
      </p:sp>
      <p:pic>
        <p:nvPicPr>
          <p:cNvPr id="5018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018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5120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5120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1206" name="Rectangle 3"/>
          <p:cNvSpPr>
            <a:spLocks noGrp="1"/>
          </p:cNvSpPr>
          <p:nvPr>
            <p:ph idx="1"/>
          </p:nvPr>
        </p:nvSpPr>
        <p:spPr>
          <a:xfrm>
            <a:off x="381000" y="609600"/>
            <a:ext cx="8229600" cy="56388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r>
              <a:rPr sz="2400" dirty="0"/>
              <a:t>In these cases , temperature distribution is determined </a:t>
            </a:r>
            <a:endParaRPr sz="2400" dirty="0"/>
          </a:p>
          <a:p>
            <a:pPr marL="609600" indent="-609600">
              <a:lnSpc>
                <a:spcPct val="80000"/>
              </a:lnSpc>
              <a:buNone/>
            </a:pPr>
            <a:r>
              <a:rPr sz="2400" dirty="0"/>
              <a:t>	by solving heat conduction equation</a:t>
            </a:r>
            <a:endParaRPr sz="2400" dirty="0"/>
          </a:p>
          <a:p>
            <a:pPr marL="609600" indent="-609600">
              <a:lnSpc>
                <a:spcPct val="80000"/>
              </a:lnSpc>
            </a:pPr>
            <a:endParaRPr sz="2400" dirty="0"/>
          </a:p>
          <a:p>
            <a:pPr marL="609600" indent="-609600">
              <a:lnSpc>
                <a:spcPct val="80000"/>
              </a:lnSpc>
            </a:pPr>
            <a:r>
              <a:rPr sz="2400" dirty="0"/>
              <a:t>When there is no temp gradient inside the plate ( high </a:t>
            </a:r>
            <a:endParaRPr sz="2400" dirty="0"/>
          </a:p>
          <a:p>
            <a:pPr marL="609600" indent="-609600">
              <a:lnSpc>
                <a:spcPct val="80000"/>
              </a:lnSpc>
              <a:buNone/>
            </a:pPr>
            <a:r>
              <a:rPr sz="2400" dirty="0"/>
              <a:t>	thermal conductivity) – </a:t>
            </a:r>
            <a:r>
              <a:rPr sz="2400" dirty="0">
                <a:solidFill>
                  <a:schemeClr val="accent2"/>
                </a:solidFill>
              </a:rPr>
              <a:t>temperature distribution will be </a:t>
            </a:r>
            <a:endParaRPr sz="2400" dirty="0">
              <a:solidFill>
                <a:schemeClr val="accent2"/>
              </a:solidFill>
            </a:endParaRPr>
          </a:p>
          <a:p>
            <a:pPr marL="609600" indent="-609600">
              <a:lnSpc>
                <a:spcPct val="80000"/>
              </a:lnSpc>
              <a:buNone/>
            </a:pPr>
            <a:r>
              <a:rPr sz="2400" dirty="0">
                <a:solidFill>
                  <a:schemeClr val="accent2"/>
                </a:solidFill>
              </a:rPr>
              <a:t>	independent of space but dependent on time – </a:t>
            </a:r>
            <a:endParaRPr sz="2400" dirty="0">
              <a:solidFill>
                <a:schemeClr val="accent2"/>
              </a:solidFill>
            </a:endParaRPr>
          </a:p>
          <a:p>
            <a:pPr marL="609600" indent="-609600">
              <a:lnSpc>
                <a:spcPct val="80000"/>
              </a:lnSpc>
              <a:buNone/>
            </a:pPr>
            <a:r>
              <a:rPr sz="2400" dirty="0">
                <a:solidFill>
                  <a:schemeClr val="accent2"/>
                </a:solidFill>
              </a:rPr>
              <a:t>	</a:t>
            </a:r>
            <a:r>
              <a:rPr sz="2400" dirty="0">
                <a:solidFill>
                  <a:srgbClr val="FF0000"/>
                </a:solidFill>
              </a:rPr>
              <a:t>Newtonian heating or Cooling</a:t>
            </a:r>
            <a:endParaRPr sz="2400" dirty="0">
              <a:solidFill>
                <a:srgbClr val="FF0000"/>
              </a:solidFill>
            </a:endParaRPr>
          </a:p>
          <a:p>
            <a:pPr marL="609600" indent="-609600">
              <a:lnSpc>
                <a:spcPct val="80000"/>
              </a:lnSpc>
            </a:pPr>
            <a:endParaRPr sz="2400" dirty="0">
              <a:solidFill>
                <a:srgbClr val="FF0000"/>
              </a:solidFill>
            </a:endParaRPr>
          </a:p>
          <a:p>
            <a:pPr marL="609600" indent="-609600">
              <a:lnSpc>
                <a:spcPct val="80000"/>
              </a:lnSpc>
            </a:pPr>
            <a:r>
              <a:rPr sz="2400" dirty="0"/>
              <a:t>However with lower thermal conductivity , there will be </a:t>
            </a:r>
            <a:endParaRPr sz="2400" dirty="0"/>
          </a:p>
          <a:p>
            <a:pPr marL="609600" indent="-609600">
              <a:lnSpc>
                <a:spcPct val="80000"/>
              </a:lnSpc>
              <a:buNone/>
            </a:pPr>
            <a:r>
              <a:rPr sz="2400" dirty="0"/>
              <a:t>	temperature gradient and will depend on space &amp; time </a:t>
            </a:r>
            <a:endParaRPr sz="2400" dirty="0"/>
          </a:p>
          <a:p>
            <a:pPr marL="609600" indent="-609600">
              <a:lnSpc>
                <a:spcPct val="80000"/>
              </a:lnSpc>
              <a:buNone/>
            </a:pPr>
            <a:endParaRPr sz="2400" dirty="0"/>
          </a:p>
          <a:p>
            <a:pPr marL="609600" indent="-609600">
              <a:lnSpc>
                <a:spcPct val="80000"/>
              </a:lnSpc>
            </a:pPr>
            <a:endParaRPr sz="2400" dirty="0"/>
          </a:p>
        </p:txBody>
      </p:sp>
      <p:pic>
        <p:nvPicPr>
          <p:cNvPr id="5120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1208"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457200" y="-76200"/>
            <a:ext cx="8229600" cy="1143000"/>
          </a:xfrm>
        </p:spPr>
        <p:txBody>
          <a:bodyPr vert="horz" wrap="square" lIns="91440" tIns="45720" rIns="91440" bIns="45720" anchor="ctr" anchorCtr="0"/>
          <a:p>
            <a:pPr eaLnBrk="1" hangingPunct="1"/>
            <a:r>
              <a:rPr lang="en-US" altLang="zh-TW" dirty="0">
                <a:ea typeface="PMingLiU" pitchFamily="18" charset="-120"/>
              </a:rPr>
              <a:t>Thermal Boundary Layer</a:t>
            </a:r>
            <a:endParaRPr lang="en-US" altLang="zh-TW" dirty="0">
              <a:ea typeface="PMingLiU" pitchFamily="18" charset="-120"/>
            </a:endParaRPr>
          </a:p>
        </p:txBody>
      </p:sp>
      <p:sp>
        <p:nvSpPr>
          <p:cNvPr id="21507" name="Rectangle 3"/>
          <p:cNvSpPr>
            <a:spLocks noGrp="1"/>
          </p:cNvSpPr>
          <p:nvPr>
            <p:ph type="body" sz="half" idx="1"/>
          </p:nvPr>
        </p:nvSpPr>
        <p:spPr>
          <a:xfrm>
            <a:off x="457200" y="792163"/>
            <a:ext cx="8001000" cy="6065837"/>
          </a:xfrm>
        </p:spPr>
        <p:txBody>
          <a:bodyPr vert="horz" wrap="square" lIns="91440" tIns="45720" rIns="91440" bIns="45720" anchor="t" anchorCtr="0"/>
          <a:p>
            <a:pPr eaLnBrk="1" hangingPunct="1"/>
            <a:r>
              <a:rPr lang="en-US" altLang="zh-TW" sz="2400" dirty="0">
                <a:ea typeface="PMingLiU" pitchFamily="18" charset="-120"/>
              </a:rPr>
              <a:t>Like the velocity a </a:t>
            </a:r>
            <a:r>
              <a:rPr lang="en-US" altLang="zh-TW" sz="2400" i="1" dirty="0">
                <a:ea typeface="PMingLiU" pitchFamily="18" charset="-120"/>
              </a:rPr>
              <a:t>thermal boundary layer </a:t>
            </a:r>
            <a:r>
              <a:rPr lang="en-US" altLang="zh-TW" sz="2400" dirty="0">
                <a:ea typeface="PMingLiU" pitchFamily="18" charset="-120"/>
              </a:rPr>
              <a:t>develops when a fluid at a specified temperature flows over a surface that is at a different temperature.</a:t>
            </a:r>
            <a:endParaRPr lang="en-US" altLang="zh-TW" sz="2400" dirty="0">
              <a:ea typeface="PMingLiU" pitchFamily="18" charset="-120"/>
            </a:endParaRPr>
          </a:p>
          <a:p>
            <a:pPr eaLnBrk="1" hangingPunct="1"/>
            <a:r>
              <a:rPr lang="en-US" altLang="zh-TW" sz="2400" dirty="0">
                <a:ea typeface="PMingLiU" pitchFamily="18" charset="-120"/>
              </a:rPr>
              <a:t>Consider the flow of a fluid</a:t>
            </a:r>
            <a:endParaRPr lang="en-US" altLang="zh-TW" sz="2400" dirty="0">
              <a:ea typeface="PMingLiU" pitchFamily="18" charset="-120"/>
            </a:endParaRPr>
          </a:p>
          <a:p>
            <a:pPr eaLnBrk="1" hangingPunct="1">
              <a:buNone/>
            </a:pPr>
            <a:r>
              <a:rPr lang="en-US" altLang="zh-TW" sz="2400" dirty="0">
                <a:ea typeface="PMingLiU" pitchFamily="18" charset="-120"/>
              </a:rPr>
              <a:t>	at a uniform temperature of </a:t>
            </a:r>
            <a:endParaRPr lang="en-US" altLang="zh-TW" sz="2400" dirty="0">
              <a:ea typeface="PMingLiU" pitchFamily="18" charset="-120"/>
            </a:endParaRPr>
          </a:p>
          <a:p>
            <a:pPr eaLnBrk="1" hangingPunct="1">
              <a:buNone/>
            </a:pPr>
            <a:r>
              <a:rPr lang="en-US" altLang="zh-TW" sz="2400" i="1" dirty="0">
                <a:solidFill>
                  <a:srgbClr val="FF0000"/>
                </a:solidFill>
                <a:ea typeface="PMingLiU" pitchFamily="18" charset="-120"/>
              </a:rPr>
              <a:t>	T</a:t>
            </a:r>
            <a:r>
              <a:rPr lang="en-US" altLang="zh-TW" sz="2400" i="1" baseline="-25000" dirty="0">
                <a:solidFill>
                  <a:srgbClr val="FF0000"/>
                </a:solidFill>
                <a:ea typeface="PMingLiU" pitchFamily="18" charset="-120"/>
              </a:rPr>
              <a:t>∞</a:t>
            </a:r>
            <a:r>
              <a:rPr lang="en-US" altLang="zh-TW" sz="2400" dirty="0">
                <a:ea typeface="PMingLiU" pitchFamily="18" charset="-120"/>
              </a:rPr>
              <a:t> over an isothermal flat </a:t>
            </a:r>
            <a:endParaRPr lang="en-US" altLang="zh-TW" sz="2400" dirty="0">
              <a:ea typeface="PMingLiU" pitchFamily="18" charset="-120"/>
            </a:endParaRPr>
          </a:p>
          <a:p>
            <a:pPr eaLnBrk="1" hangingPunct="1">
              <a:buNone/>
            </a:pPr>
            <a:r>
              <a:rPr lang="en-US" altLang="zh-TW" sz="2400" dirty="0">
                <a:ea typeface="PMingLiU" pitchFamily="18" charset="-120"/>
              </a:rPr>
              <a:t>	plate at temperature </a:t>
            </a:r>
            <a:r>
              <a:rPr lang="en-US" altLang="zh-TW" sz="2400" i="1" dirty="0">
                <a:solidFill>
                  <a:srgbClr val="FF0000"/>
                </a:solidFill>
                <a:ea typeface="PMingLiU" pitchFamily="18" charset="-120"/>
              </a:rPr>
              <a:t>T</a:t>
            </a:r>
            <a:r>
              <a:rPr lang="en-US" altLang="zh-TW" sz="2400" i="1" baseline="-25000" dirty="0">
                <a:solidFill>
                  <a:srgbClr val="FF0000"/>
                </a:solidFill>
                <a:ea typeface="PMingLiU" pitchFamily="18" charset="-120"/>
              </a:rPr>
              <a:t>s</a:t>
            </a:r>
            <a:r>
              <a:rPr lang="en-US" altLang="zh-TW" sz="2400" i="1" dirty="0">
                <a:ea typeface="PMingLiU" pitchFamily="18" charset="-120"/>
              </a:rPr>
              <a:t>. </a:t>
            </a:r>
            <a:endParaRPr lang="en-US" altLang="zh-TW" sz="2400" dirty="0">
              <a:ea typeface="PMingLiU" pitchFamily="18" charset="-120"/>
            </a:endParaRPr>
          </a:p>
          <a:p>
            <a:pPr eaLnBrk="1" hangingPunct="1"/>
            <a:r>
              <a:rPr lang="en-US" altLang="zh-TW" sz="2400" dirty="0">
                <a:ea typeface="PMingLiU" pitchFamily="18" charset="-120"/>
              </a:rPr>
              <a:t>The fluid particles in the </a:t>
            </a:r>
            <a:endParaRPr lang="en-US" altLang="zh-TW" sz="2400" dirty="0">
              <a:ea typeface="PMingLiU" pitchFamily="18" charset="-120"/>
            </a:endParaRPr>
          </a:p>
          <a:p>
            <a:pPr eaLnBrk="1" hangingPunct="1">
              <a:buNone/>
            </a:pPr>
            <a:r>
              <a:rPr lang="en-US" altLang="zh-TW" sz="2400" dirty="0">
                <a:ea typeface="PMingLiU" pitchFamily="18" charset="-120"/>
              </a:rPr>
              <a:t>	layer adjacent assume the surface temperature </a:t>
            </a:r>
            <a:r>
              <a:rPr lang="en-US" altLang="zh-TW" sz="2400" i="1" dirty="0">
                <a:solidFill>
                  <a:srgbClr val="FF0000"/>
                </a:solidFill>
                <a:ea typeface="PMingLiU" pitchFamily="18" charset="-120"/>
              </a:rPr>
              <a:t>T</a:t>
            </a:r>
            <a:r>
              <a:rPr lang="en-US" altLang="zh-TW" sz="2400" i="1" baseline="-25000" dirty="0">
                <a:solidFill>
                  <a:srgbClr val="FF0000"/>
                </a:solidFill>
                <a:ea typeface="PMingLiU" pitchFamily="18" charset="-120"/>
              </a:rPr>
              <a:t>s</a:t>
            </a:r>
            <a:r>
              <a:rPr lang="en-US" altLang="zh-TW" sz="2400" i="1" dirty="0">
                <a:ea typeface="PMingLiU" pitchFamily="18" charset="-120"/>
              </a:rPr>
              <a:t>. </a:t>
            </a:r>
            <a:endParaRPr lang="en-US" altLang="zh-TW" sz="2400" i="1" dirty="0">
              <a:ea typeface="PMingLiU" pitchFamily="18" charset="-120"/>
            </a:endParaRPr>
          </a:p>
          <a:p>
            <a:pPr eaLnBrk="1" hangingPunct="1"/>
            <a:r>
              <a:rPr lang="en-US" altLang="zh-TW" sz="2400" dirty="0">
                <a:ea typeface="PMingLiU" pitchFamily="18" charset="-120"/>
              </a:rPr>
              <a:t>A temperature profile develops that ranges from </a:t>
            </a:r>
            <a:r>
              <a:rPr lang="en-US" altLang="zh-TW" sz="2400" i="1" dirty="0">
                <a:solidFill>
                  <a:srgbClr val="FF0000"/>
                </a:solidFill>
                <a:ea typeface="PMingLiU" pitchFamily="18" charset="-120"/>
              </a:rPr>
              <a:t>T</a:t>
            </a:r>
            <a:r>
              <a:rPr lang="en-US" altLang="zh-TW" sz="2400" i="1" baseline="-25000" dirty="0">
                <a:solidFill>
                  <a:srgbClr val="FF0000"/>
                </a:solidFill>
                <a:ea typeface="PMingLiU" pitchFamily="18" charset="-120"/>
              </a:rPr>
              <a:t>s</a:t>
            </a:r>
            <a:r>
              <a:rPr lang="en-US" altLang="zh-TW" sz="2400" i="1" dirty="0">
                <a:ea typeface="PMingLiU" pitchFamily="18" charset="-120"/>
              </a:rPr>
              <a:t> </a:t>
            </a:r>
            <a:r>
              <a:rPr lang="en-US" altLang="zh-TW" sz="2400" dirty="0">
                <a:ea typeface="PMingLiU" pitchFamily="18" charset="-120"/>
              </a:rPr>
              <a:t>at the surface to </a:t>
            </a:r>
            <a:r>
              <a:rPr lang="en-US" altLang="zh-TW" sz="2400" i="1" dirty="0">
                <a:solidFill>
                  <a:srgbClr val="FF0000"/>
                </a:solidFill>
                <a:ea typeface="PMingLiU" pitchFamily="18" charset="-120"/>
              </a:rPr>
              <a:t>T</a:t>
            </a:r>
            <a:r>
              <a:rPr lang="en-US" altLang="zh-TW" sz="2400" i="1" baseline="-25000" dirty="0">
                <a:solidFill>
                  <a:srgbClr val="FF0000"/>
                </a:solidFill>
                <a:ea typeface="PMingLiU" pitchFamily="18" charset="-120"/>
              </a:rPr>
              <a:t>∞</a:t>
            </a:r>
            <a:r>
              <a:rPr lang="en-US" altLang="zh-TW" sz="2400" dirty="0">
                <a:ea typeface="PMingLiU" pitchFamily="18" charset="-120"/>
              </a:rPr>
              <a:t> sufficiently far from the surface.</a:t>
            </a:r>
            <a:endParaRPr lang="en-US" altLang="zh-TW" sz="2400" dirty="0">
              <a:ea typeface="PMingLiU" pitchFamily="18" charset="-120"/>
            </a:endParaRPr>
          </a:p>
          <a:p>
            <a:pPr eaLnBrk="1" hangingPunct="1"/>
            <a:r>
              <a:rPr lang="en-US" altLang="zh-TW" sz="2400" dirty="0">
                <a:ea typeface="PMingLiU" pitchFamily="18" charset="-120"/>
              </a:rPr>
              <a:t>The </a:t>
            </a:r>
            <a:r>
              <a:rPr lang="en-US" altLang="zh-TW" sz="2400" b="1" dirty="0">
                <a:solidFill>
                  <a:srgbClr val="3366FF"/>
                </a:solidFill>
                <a:ea typeface="PMingLiU" pitchFamily="18" charset="-120"/>
              </a:rPr>
              <a:t>thermal boundary layer</a:t>
            </a:r>
            <a:r>
              <a:rPr lang="en-US" altLang="zh-TW" sz="2400" b="1" dirty="0">
                <a:ea typeface="PMingLiU" pitchFamily="18" charset="-120"/>
              </a:rPr>
              <a:t> ─ </a:t>
            </a:r>
            <a:r>
              <a:rPr lang="en-US" altLang="zh-TW" sz="2400" dirty="0">
                <a:ea typeface="PMingLiU" pitchFamily="18" charset="-120"/>
              </a:rPr>
              <a:t>the flow region over the surface in which the temperature variation in the direction normal to the surface is significant.</a:t>
            </a:r>
            <a:endParaRPr lang="en-US" altLang="zh-TW" sz="2400" dirty="0">
              <a:ea typeface="PMingLiU" pitchFamily="18" charset="-120"/>
            </a:endParaRPr>
          </a:p>
          <a:p>
            <a:pPr eaLnBrk="1" hangingPunct="1"/>
            <a:endParaRPr lang="zh-TW" altLang="en-US" sz="2400" dirty="0">
              <a:ea typeface="PMingLiU" pitchFamily="18" charset="-120"/>
            </a:endParaRPr>
          </a:p>
        </p:txBody>
      </p:sp>
      <p:pic>
        <p:nvPicPr>
          <p:cNvPr id="21508" name="Picture 4"/>
          <p:cNvPicPr>
            <a:picLocks noChangeAspect="1"/>
          </p:cNvPicPr>
          <p:nvPr>
            <p:ph sz="half" idx="2"/>
          </p:nvPr>
        </p:nvPicPr>
        <p:blipFill>
          <a:blip r:embed="rId1"/>
          <a:srcRect/>
          <a:stretch>
            <a:fillRect/>
          </a:stretch>
        </p:blipFill>
        <p:spPr>
          <a:xfrm>
            <a:off x="4343400" y="1552575"/>
            <a:ext cx="3886200" cy="2652713"/>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p:cNvSpPr>
          <p:nvPr>
            <p:ph idx="1"/>
          </p:nvPr>
        </p:nvSpPr>
        <p:spPr>
          <a:xfrm>
            <a:off x="457200" y="838200"/>
            <a:ext cx="8229600" cy="4525963"/>
          </a:xfrm>
        </p:spPr>
        <p:txBody>
          <a:bodyPr vert="horz" wrap="square" lIns="91440" tIns="45720" rIns="91440" bIns="45720" anchor="t" anchorCtr="0"/>
          <a:p>
            <a:pPr eaLnBrk="1" hangingPunct="1"/>
            <a:r>
              <a:rPr lang="en-US" altLang="zh-TW" sz="2800" dirty="0">
                <a:ea typeface="PMingLiU" pitchFamily="18" charset="-120"/>
              </a:rPr>
              <a:t>The </a:t>
            </a:r>
            <a:r>
              <a:rPr lang="en-US" altLang="zh-TW" sz="2800" i="1" dirty="0">
                <a:solidFill>
                  <a:srgbClr val="3366FF"/>
                </a:solidFill>
                <a:ea typeface="PMingLiU" pitchFamily="18" charset="-120"/>
              </a:rPr>
              <a:t>thickness</a:t>
            </a:r>
            <a:r>
              <a:rPr lang="en-US" altLang="zh-TW" sz="2800" i="1" dirty="0">
                <a:ea typeface="PMingLiU" pitchFamily="18" charset="-120"/>
              </a:rPr>
              <a:t> </a:t>
            </a:r>
            <a:r>
              <a:rPr lang="en-US" altLang="zh-TW" sz="2800" dirty="0">
                <a:ea typeface="PMingLiU" pitchFamily="18" charset="-120"/>
              </a:rPr>
              <a:t>of the thermal boundary layer </a:t>
            </a:r>
            <a:r>
              <a:rPr lang="en-US" altLang="zh-TW" sz="2800" i="1" dirty="0">
                <a:solidFill>
                  <a:srgbClr val="FF0000"/>
                </a:solidFill>
                <a:latin typeface="Symbol" pitchFamily="18" charset="2"/>
                <a:ea typeface="PMingLiU" pitchFamily="18" charset="-120"/>
              </a:rPr>
              <a:t>d</a:t>
            </a:r>
            <a:r>
              <a:rPr lang="en-US" altLang="zh-TW" sz="2800" i="1" baseline="-25000" dirty="0">
                <a:solidFill>
                  <a:srgbClr val="FF0000"/>
                </a:solidFill>
                <a:ea typeface="PMingLiU" pitchFamily="18" charset="-120"/>
              </a:rPr>
              <a:t>t</a:t>
            </a:r>
            <a:r>
              <a:rPr lang="en-US" altLang="zh-TW" sz="2800" i="1" dirty="0">
                <a:ea typeface="PMingLiU" pitchFamily="18" charset="-120"/>
              </a:rPr>
              <a:t> </a:t>
            </a:r>
            <a:r>
              <a:rPr lang="en-US" altLang="zh-TW" sz="2800" dirty="0">
                <a:ea typeface="PMingLiU" pitchFamily="18" charset="-120"/>
              </a:rPr>
              <a:t>at any location along the surface is defined as </a:t>
            </a:r>
            <a:r>
              <a:rPr lang="en-US" altLang="zh-TW" sz="2800" i="1" dirty="0">
                <a:ea typeface="PMingLiU" pitchFamily="18" charset="-120"/>
              </a:rPr>
              <a:t>the distance from the surface at which the temperature difference </a:t>
            </a:r>
            <a:r>
              <a:rPr lang="en-US" altLang="zh-TW" sz="2800" i="1" dirty="0">
                <a:solidFill>
                  <a:srgbClr val="FF0000"/>
                </a:solidFill>
                <a:ea typeface="PMingLiU" pitchFamily="18" charset="-120"/>
              </a:rPr>
              <a:t>T</a:t>
            </a:r>
            <a:r>
              <a:rPr lang="en-US" altLang="zh-TW" sz="2800" dirty="0">
                <a:ea typeface="PMingLiU" pitchFamily="18" charset="-120"/>
              </a:rPr>
              <a:t>(</a:t>
            </a:r>
            <a:r>
              <a:rPr lang="en-US" altLang="zh-TW" sz="2800" i="1" dirty="0">
                <a:solidFill>
                  <a:srgbClr val="FF0000"/>
                </a:solidFill>
                <a:ea typeface="PMingLiU" pitchFamily="18" charset="-120"/>
              </a:rPr>
              <a:t>y</a:t>
            </a:r>
            <a:r>
              <a:rPr lang="en-US" altLang="zh-TW" sz="2800" dirty="0">
                <a:ea typeface="PMingLiU" pitchFamily="18" charset="-120"/>
              </a:rPr>
              <a:t>=</a:t>
            </a:r>
            <a:r>
              <a:rPr lang="en-US" altLang="zh-TW" sz="2800" i="1" dirty="0">
                <a:solidFill>
                  <a:srgbClr val="FF0000"/>
                </a:solidFill>
                <a:latin typeface="Symbol" pitchFamily="18" charset="2"/>
                <a:ea typeface="PMingLiU" pitchFamily="18" charset="-120"/>
              </a:rPr>
              <a:t>d</a:t>
            </a:r>
            <a:r>
              <a:rPr lang="en-US" altLang="zh-TW" sz="2800" i="1" baseline="-25000" dirty="0">
                <a:solidFill>
                  <a:srgbClr val="FF0000"/>
                </a:solidFill>
                <a:ea typeface="PMingLiU" pitchFamily="18" charset="-120"/>
              </a:rPr>
              <a:t>t</a:t>
            </a:r>
            <a:r>
              <a:rPr lang="en-US" altLang="zh-TW" sz="2800" dirty="0">
                <a:ea typeface="PMingLiU" pitchFamily="18" charset="-120"/>
              </a:rPr>
              <a:t>)</a:t>
            </a:r>
            <a:r>
              <a:rPr lang="en-US" altLang="zh-TW" sz="2800" i="1" dirty="0">
                <a:solidFill>
                  <a:srgbClr val="FF0000"/>
                </a:solidFill>
                <a:ea typeface="PMingLiU" pitchFamily="18" charset="-120"/>
              </a:rPr>
              <a:t>-T</a:t>
            </a:r>
            <a:r>
              <a:rPr lang="en-US" altLang="zh-TW" sz="2800" i="1" baseline="-25000" dirty="0">
                <a:solidFill>
                  <a:srgbClr val="FF0000"/>
                </a:solidFill>
                <a:ea typeface="PMingLiU" pitchFamily="18" charset="-120"/>
              </a:rPr>
              <a:t>s</a:t>
            </a:r>
            <a:r>
              <a:rPr lang="en-US" altLang="zh-TW" sz="2800" i="1" dirty="0">
                <a:ea typeface="PMingLiU" pitchFamily="18" charset="-120"/>
              </a:rPr>
              <a:t>= </a:t>
            </a:r>
            <a:r>
              <a:rPr lang="en-US" altLang="zh-TW" sz="2800" i="1" dirty="0">
                <a:solidFill>
                  <a:srgbClr val="FF0000"/>
                </a:solidFill>
                <a:ea typeface="PMingLiU" pitchFamily="18" charset="-120"/>
              </a:rPr>
              <a:t>0.99</a:t>
            </a:r>
            <a:r>
              <a:rPr lang="en-US" altLang="zh-TW" sz="2800" i="1" dirty="0">
                <a:ea typeface="PMingLiU" pitchFamily="18" charset="-120"/>
              </a:rPr>
              <a:t>(</a:t>
            </a:r>
            <a:r>
              <a:rPr lang="en-US" altLang="zh-TW" sz="2800" i="1" dirty="0">
                <a:solidFill>
                  <a:srgbClr val="FF0000"/>
                </a:solidFill>
                <a:ea typeface="PMingLiU" pitchFamily="18" charset="-120"/>
              </a:rPr>
              <a:t>T</a:t>
            </a:r>
            <a:r>
              <a:rPr lang="en-US" altLang="zh-TW" sz="2800" i="1" baseline="-25000" dirty="0">
                <a:solidFill>
                  <a:srgbClr val="FF0000"/>
                </a:solidFill>
                <a:ea typeface="PMingLiU" pitchFamily="18" charset="-120"/>
              </a:rPr>
              <a:t>∞</a:t>
            </a:r>
            <a:r>
              <a:rPr lang="en-US" altLang="zh-TW" sz="2800" i="1" dirty="0">
                <a:solidFill>
                  <a:srgbClr val="FF0000"/>
                </a:solidFill>
                <a:ea typeface="PMingLiU" pitchFamily="18" charset="-120"/>
              </a:rPr>
              <a:t>-T</a:t>
            </a:r>
            <a:r>
              <a:rPr lang="en-US" altLang="zh-TW" sz="2800" i="1" baseline="-25000" dirty="0">
                <a:solidFill>
                  <a:srgbClr val="FF0000"/>
                </a:solidFill>
                <a:ea typeface="PMingLiU" pitchFamily="18" charset="-120"/>
              </a:rPr>
              <a:t>s</a:t>
            </a:r>
            <a:r>
              <a:rPr lang="en-US" altLang="zh-TW" sz="2800" dirty="0">
                <a:ea typeface="PMingLiU" pitchFamily="18" charset="-120"/>
              </a:rPr>
              <a:t>).</a:t>
            </a:r>
            <a:endParaRPr lang="en-US" altLang="zh-TW" sz="2800" dirty="0">
              <a:ea typeface="PMingLiU" pitchFamily="18" charset="-120"/>
            </a:endParaRPr>
          </a:p>
          <a:p>
            <a:pPr eaLnBrk="1" hangingPunct="1"/>
            <a:r>
              <a:rPr lang="en-US" altLang="zh-TW" sz="2800" dirty="0">
                <a:ea typeface="PMingLiU" pitchFamily="18" charset="-120"/>
              </a:rPr>
              <a:t>The thickness of the thermal boundary layer </a:t>
            </a:r>
            <a:r>
              <a:rPr lang="en-US" altLang="zh-TW" sz="2800" dirty="0">
                <a:solidFill>
                  <a:srgbClr val="3366FF"/>
                </a:solidFill>
                <a:ea typeface="PMingLiU" pitchFamily="18" charset="-120"/>
              </a:rPr>
              <a:t>increases in the flow direction.</a:t>
            </a:r>
            <a:endParaRPr lang="en-US" altLang="zh-TW" sz="2800" dirty="0">
              <a:ea typeface="PMingLiU" pitchFamily="18" charset="-120"/>
            </a:endParaRPr>
          </a:p>
          <a:p>
            <a:pPr eaLnBrk="1" hangingPunct="1"/>
            <a:r>
              <a:rPr lang="en-US" altLang="zh-TW" sz="2800" dirty="0">
                <a:ea typeface="PMingLiU" pitchFamily="18" charset="-120"/>
              </a:rPr>
              <a:t>The </a:t>
            </a:r>
            <a:r>
              <a:rPr lang="en-US" altLang="zh-TW" sz="2800" dirty="0">
                <a:solidFill>
                  <a:srgbClr val="3366FF"/>
                </a:solidFill>
                <a:ea typeface="PMingLiU" pitchFamily="18" charset="-120"/>
              </a:rPr>
              <a:t>convection</a:t>
            </a:r>
            <a:r>
              <a:rPr lang="en-US" altLang="zh-TW" sz="2800" dirty="0">
                <a:ea typeface="PMingLiU" pitchFamily="18" charset="-120"/>
              </a:rPr>
              <a:t> heat transfer rate anywhere along the surface is directly related to the </a:t>
            </a:r>
            <a:r>
              <a:rPr lang="en-US" altLang="zh-TW" sz="2800" dirty="0">
                <a:solidFill>
                  <a:srgbClr val="3366FF"/>
                </a:solidFill>
                <a:ea typeface="PMingLiU" pitchFamily="18" charset="-120"/>
              </a:rPr>
              <a:t>temperature gradient</a:t>
            </a:r>
            <a:r>
              <a:rPr lang="en-US" altLang="zh-TW" sz="2800" dirty="0">
                <a:ea typeface="PMingLiU" pitchFamily="18" charset="-120"/>
              </a:rPr>
              <a:t> at that location.</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zh-TW" altLang="en-US" sz="2800" dirty="0">
              <a:ea typeface="PMingLiU" pitchFamily="18" charset="-12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nvSpPr>
        <p:spPr>
          <a:xfrm>
            <a:off x="0" y="3219450"/>
            <a:ext cx="9144000" cy="0"/>
          </a:xfrm>
          <a:prstGeom prst="rect">
            <a:avLst/>
          </a:prstGeom>
          <a:noFill/>
          <a:ln w="9525">
            <a:noFill/>
          </a:ln>
        </p:spPr>
        <p:txBody>
          <a:bodyPr wrap="none" anchor="ctr" anchorCtr="0">
            <a:spAutoFit/>
          </a:bodyPr>
          <a:p>
            <a:endParaRPr dirty="0">
              <a:latin typeface="Times New Roman" pitchFamily="18" charset="0"/>
            </a:endParaRPr>
          </a:p>
        </p:txBody>
      </p:sp>
      <p:sp>
        <p:nvSpPr>
          <p:cNvPr id="23555" name="Rectangle 4"/>
          <p:cNvSpPr>
            <a:spLocks noGrp="1"/>
          </p:cNvSpPr>
          <p:nvPr>
            <p:ph type="title"/>
          </p:nvPr>
        </p:nvSpPr>
        <p:spPr>
          <a:xfrm>
            <a:off x="381000" y="76200"/>
            <a:ext cx="8280400" cy="731838"/>
          </a:xfrm>
        </p:spPr>
        <p:txBody>
          <a:bodyPr vert="horz" wrap="square" lIns="91440" tIns="45720" rIns="91440" bIns="45720" anchor="ctr" anchorCtr="0"/>
          <a:p>
            <a:pPr eaLnBrk="1" hangingPunct="1"/>
            <a:r>
              <a:rPr lang="en-US" altLang="zh-TW" sz="2800" b="1" i="1" dirty="0">
                <a:solidFill>
                  <a:srgbClr val="CC3300"/>
                </a:solidFill>
                <a:ea typeface="PMingLiU" pitchFamily="18" charset="-120"/>
              </a:rPr>
              <a:t>Momentum &amp; Heat Transfer over plate  </a:t>
            </a:r>
            <a:endParaRPr lang="en-US" altLang="zh-TW" sz="2800" b="1" i="1" dirty="0">
              <a:solidFill>
                <a:srgbClr val="CC3300"/>
              </a:solidFill>
              <a:ea typeface="PMingLiU" pitchFamily="18" charset="-120"/>
            </a:endParaRPr>
          </a:p>
        </p:txBody>
      </p:sp>
      <p:pic>
        <p:nvPicPr>
          <p:cNvPr id="23556" name="Picture 5" descr="cen58933_01031"/>
          <p:cNvPicPr>
            <a:picLocks noChangeAspect="1"/>
          </p:cNvPicPr>
          <p:nvPr/>
        </p:nvPicPr>
        <p:blipFill>
          <a:blip r:embed="rId1">
            <a:clrChange>
              <a:clrFrom>
                <a:srgbClr val="FFFFFF"/>
              </a:clrFrom>
              <a:clrTo>
                <a:srgbClr val="FFFFFF">
                  <a:alpha val="0"/>
                </a:srgbClr>
              </a:clrTo>
            </a:clrChange>
          </a:blip>
          <a:stretch>
            <a:fillRect/>
          </a:stretch>
        </p:blipFill>
        <p:spPr>
          <a:xfrm>
            <a:off x="1331913" y="1412875"/>
            <a:ext cx="6119812" cy="5187950"/>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p:txBody>
          <a:bodyPr vert="horz" wrap="square" lIns="91440" tIns="45720" rIns="91440" bIns="45720" anchor="ctr" anchorCtr="0"/>
          <a:p>
            <a:pPr eaLnBrk="1" hangingPunct="1"/>
            <a:r>
              <a:rPr lang="en-US" altLang="zh-TW" dirty="0">
                <a:ea typeface="PMingLiU" pitchFamily="18" charset="-120"/>
              </a:rPr>
              <a:t>Classification of Fluid Flows</a:t>
            </a:r>
            <a:endParaRPr lang="en-US" altLang="zh-TW" dirty="0">
              <a:ea typeface="PMingLiU" pitchFamily="18" charset="-120"/>
            </a:endParaRPr>
          </a:p>
        </p:txBody>
      </p:sp>
      <p:sp>
        <p:nvSpPr>
          <p:cNvPr id="24579" name="Rectangle 3"/>
          <p:cNvSpPr>
            <a:spLocks noGrp="1"/>
          </p:cNvSpPr>
          <p:nvPr>
            <p:ph idx="1"/>
          </p:nvPr>
        </p:nvSpPr>
        <p:spPr/>
        <p:txBody>
          <a:bodyPr vert="horz" wrap="square" lIns="91440" tIns="45720" rIns="91440" bIns="45720" anchor="t" anchorCtr="0"/>
          <a:p>
            <a:pPr eaLnBrk="1" hangingPunct="1"/>
            <a:r>
              <a:rPr lang="en-US" altLang="zh-TW" dirty="0">
                <a:solidFill>
                  <a:srgbClr val="FF0000"/>
                </a:solidFill>
                <a:ea typeface="PMingLiU" pitchFamily="18" charset="-120"/>
              </a:rPr>
              <a:t>Viscous</a:t>
            </a:r>
            <a:r>
              <a:rPr lang="en-US" altLang="zh-TW" dirty="0">
                <a:ea typeface="PMingLiU" pitchFamily="18" charset="-120"/>
              </a:rPr>
              <a:t> versus </a:t>
            </a:r>
            <a:r>
              <a:rPr lang="en-US" altLang="zh-TW" dirty="0">
                <a:solidFill>
                  <a:srgbClr val="3366FF"/>
                </a:solidFill>
                <a:ea typeface="PMingLiU" pitchFamily="18" charset="-120"/>
              </a:rPr>
              <a:t>inviscid ( no viscosity)</a:t>
            </a:r>
            <a:r>
              <a:rPr lang="en-US" altLang="zh-TW" dirty="0">
                <a:ea typeface="PMingLiU" pitchFamily="18" charset="-120"/>
              </a:rPr>
              <a:t> regions of flow</a:t>
            </a:r>
            <a:endParaRPr lang="en-US" altLang="zh-TW" dirty="0">
              <a:ea typeface="PMingLiU" pitchFamily="18" charset="-120"/>
            </a:endParaRPr>
          </a:p>
          <a:p>
            <a:pPr eaLnBrk="1" hangingPunct="1"/>
            <a:r>
              <a:rPr lang="en-US" altLang="zh-TW" dirty="0">
                <a:solidFill>
                  <a:srgbClr val="FF0000"/>
                </a:solidFill>
                <a:ea typeface="PMingLiU" pitchFamily="18" charset="-120"/>
              </a:rPr>
              <a:t>Internal</a:t>
            </a:r>
            <a:r>
              <a:rPr lang="en-US" altLang="zh-TW" dirty="0">
                <a:ea typeface="PMingLiU" pitchFamily="18" charset="-120"/>
              </a:rPr>
              <a:t> versus </a:t>
            </a:r>
            <a:r>
              <a:rPr lang="en-US" altLang="zh-TW" dirty="0">
                <a:solidFill>
                  <a:srgbClr val="3366FF"/>
                </a:solidFill>
                <a:ea typeface="PMingLiU" pitchFamily="18" charset="-120"/>
              </a:rPr>
              <a:t>external</a:t>
            </a:r>
            <a:r>
              <a:rPr lang="en-US" altLang="zh-TW" dirty="0">
                <a:ea typeface="PMingLiU" pitchFamily="18" charset="-120"/>
              </a:rPr>
              <a:t> flow</a:t>
            </a:r>
            <a:endParaRPr lang="en-US" altLang="zh-TW" dirty="0">
              <a:ea typeface="PMingLiU" pitchFamily="18" charset="-120"/>
            </a:endParaRPr>
          </a:p>
          <a:p>
            <a:pPr eaLnBrk="1" hangingPunct="1"/>
            <a:r>
              <a:rPr lang="en-US" altLang="zh-TW" dirty="0">
                <a:solidFill>
                  <a:srgbClr val="FF0000"/>
                </a:solidFill>
                <a:ea typeface="PMingLiU" pitchFamily="18" charset="-120"/>
              </a:rPr>
              <a:t>Compressible </a:t>
            </a:r>
            <a:r>
              <a:rPr lang="en-US" altLang="zh-TW" dirty="0">
                <a:ea typeface="PMingLiU" pitchFamily="18" charset="-120"/>
              </a:rPr>
              <a:t>versus </a:t>
            </a:r>
            <a:r>
              <a:rPr lang="en-US" altLang="zh-TW" dirty="0">
                <a:solidFill>
                  <a:srgbClr val="3366FF"/>
                </a:solidFill>
                <a:ea typeface="PMingLiU" pitchFamily="18" charset="-120"/>
              </a:rPr>
              <a:t>incompressible</a:t>
            </a:r>
            <a:r>
              <a:rPr lang="en-US" altLang="zh-TW" dirty="0">
                <a:ea typeface="PMingLiU" pitchFamily="18" charset="-120"/>
              </a:rPr>
              <a:t> flow</a:t>
            </a:r>
            <a:endParaRPr lang="en-US" altLang="zh-TW" dirty="0">
              <a:ea typeface="PMingLiU" pitchFamily="18" charset="-120"/>
            </a:endParaRPr>
          </a:p>
          <a:p>
            <a:pPr eaLnBrk="1" hangingPunct="1"/>
            <a:r>
              <a:rPr lang="en-US" altLang="zh-TW" dirty="0">
                <a:solidFill>
                  <a:srgbClr val="FF0000"/>
                </a:solidFill>
                <a:ea typeface="PMingLiU" pitchFamily="18" charset="-120"/>
              </a:rPr>
              <a:t>Laminar</a:t>
            </a:r>
            <a:r>
              <a:rPr lang="en-US" altLang="zh-TW" dirty="0">
                <a:ea typeface="PMingLiU" pitchFamily="18" charset="-120"/>
              </a:rPr>
              <a:t> versus </a:t>
            </a:r>
            <a:r>
              <a:rPr lang="en-US" altLang="zh-TW" dirty="0">
                <a:solidFill>
                  <a:srgbClr val="3366FF"/>
                </a:solidFill>
                <a:ea typeface="PMingLiU" pitchFamily="18" charset="-120"/>
              </a:rPr>
              <a:t>turbulent</a:t>
            </a:r>
            <a:r>
              <a:rPr lang="en-US" altLang="zh-TW" dirty="0">
                <a:ea typeface="PMingLiU" pitchFamily="18" charset="-120"/>
              </a:rPr>
              <a:t> flow</a:t>
            </a:r>
            <a:endParaRPr lang="en-US" altLang="zh-TW" dirty="0">
              <a:ea typeface="PMingLiU" pitchFamily="18" charset="-120"/>
            </a:endParaRPr>
          </a:p>
          <a:p>
            <a:pPr eaLnBrk="1" hangingPunct="1"/>
            <a:r>
              <a:rPr lang="en-US" altLang="zh-TW" dirty="0">
                <a:solidFill>
                  <a:srgbClr val="FF0000"/>
                </a:solidFill>
                <a:ea typeface="PMingLiU" pitchFamily="18" charset="-120"/>
              </a:rPr>
              <a:t>Natural </a:t>
            </a:r>
            <a:r>
              <a:rPr lang="en-US" altLang="zh-TW" dirty="0">
                <a:ea typeface="PMingLiU" pitchFamily="18" charset="-120"/>
              </a:rPr>
              <a:t>(or unforced) versus </a:t>
            </a:r>
            <a:r>
              <a:rPr lang="en-US" altLang="zh-TW" dirty="0">
                <a:solidFill>
                  <a:srgbClr val="3366FF"/>
                </a:solidFill>
                <a:ea typeface="PMingLiU" pitchFamily="18" charset="-120"/>
              </a:rPr>
              <a:t>forced</a:t>
            </a:r>
            <a:r>
              <a:rPr lang="en-US" altLang="zh-TW" dirty="0">
                <a:ea typeface="PMingLiU" pitchFamily="18" charset="-120"/>
              </a:rPr>
              <a:t> flow</a:t>
            </a:r>
            <a:endParaRPr lang="en-US" altLang="zh-TW" dirty="0">
              <a:ea typeface="PMingLiU" pitchFamily="18" charset="-120"/>
            </a:endParaRPr>
          </a:p>
          <a:p>
            <a:pPr eaLnBrk="1" hangingPunct="1"/>
            <a:r>
              <a:rPr lang="en-US" altLang="zh-TW" dirty="0">
                <a:solidFill>
                  <a:srgbClr val="FF0000"/>
                </a:solidFill>
                <a:ea typeface="PMingLiU" pitchFamily="18" charset="-120"/>
              </a:rPr>
              <a:t>Steady</a:t>
            </a:r>
            <a:r>
              <a:rPr lang="en-US" altLang="zh-TW" dirty="0">
                <a:ea typeface="PMingLiU" pitchFamily="18" charset="-120"/>
              </a:rPr>
              <a:t> versus </a:t>
            </a:r>
            <a:r>
              <a:rPr lang="en-US" altLang="zh-TW" dirty="0">
                <a:solidFill>
                  <a:srgbClr val="3366FF"/>
                </a:solidFill>
                <a:ea typeface="PMingLiU" pitchFamily="18" charset="-120"/>
              </a:rPr>
              <a:t>unsteady</a:t>
            </a:r>
            <a:r>
              <a:rPr lang="en-US" altLang="zh-TW" dirty="0">
                <a:ea typeface="PMingLiU" pitchFamily="18" charset="-120"/>
              </a:rPr>
              <a:t> flow</a:t>
            </a:r>
            <a:endParaRPr lang="en-US" altLang="zh-TW" dirty="0">
              <a:ea typeface="PMingLiU" pitchFamily="18" charset="-120"/>
            </a:endParaRPr>
          </a:p>
          <a:p>
            <a:pPr eaLnBrk="1" hangingPunct="1"/>
            <a:r>
              <a:rPr lang="en-US" altLang="zh-TW" dirty="0">
                <a:solidFill>
                  <a:srgbClr val="FF0000"/>
                </a:solidFill>
                <a:ea typeface="PMingLiU" pitchFamily="18" charset="-120"/>
              </a:rPr>
              <a:t>One</a:t>
            </a:r>
            <a:r>
              <a:rPr lang="en-US" altLang="zh-TW" dirty="0">
                <a:ea typeface="PMingLiU" pitchFamily="18" charset="-120"/>
              </a:rPr>
              <a:t>-, </a:t>
            </a:r>
            <a:r>
              <a:rPr lang="en-US" altLang="zh-TW" dirty="0">
                <a:solidFill>
                  <a:srgbClr val="3366FF"/>
                </a:solidFill>
                <a:ea typeface="PMingLiU" pitchFamily="18" charset="-120"/>
              </a:rPr>
              <a:t>two</a:t>
            </a:r>
            <a:r>
              <a:rPr lang="en-US" altLang="zh-TW" dirty="0">
                <a:ea typeface="PMingLiU" pitchFamily="18" charset="-120"/>
              </a:rPr>
              <a:t>-, and </a:t>
            </a:r>
            <a:r>
              <a:rPr lang="en-US" altLang="zh-TW" dirty="0">
                <a:solidFill>
                  <a:srgbClr val="3366FF"/>
                </a:solidFill>
                <a:ea typeface="PMingLiU" pitchFamily="18" charset="-120"/>
              </a:rPr>
              <a:t>three</a:t>
            </a:r>
            <a:r>
              <a:rPr lang="en-US" altLang="zh-TW" dirty="0">
                <a:ea typeface="PMingLiU" pitchFamily="18" charset="-120"/>
              </a:rPr>
              <a:t>-dimensional flows</a:t>
            </a:r>
            <a:endParaRPr lang="en-US" altLang="zh-TW" dirty="0">
              <a:ea typeface="PMingLiU" pitchFamily="18" charset="-120"/>
            </a:endParaRPr>
          </a:p>
          <a:p>
            <a:pPr eaLnBrk="1" hangingPunct="1"/>
            <a:endParaRPr lang="zh-TW" altLang="en-US" dirty="0">
              <a:ea typeface="PMingLiU" pitchFamily="18" charset="-12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4"/>
          <p:cNvSpPr>
            <a:spLocks noGrp="1"/>
          </p:cNvSpPr>
          <p:nvPr>
            <p:ph type="title"/>
          </p:nvPr>
        </p:nvSpPr>
        <p:spPr>
          <a:xfrm>
            <a:off x="468313" y="5805488"/>
            <a:ext cx="8424862" cy="854075"/>
          </a:xfrm>
        </p:spPr>
        <p:txBody>
          <a:bodyPr vert="horz" wrap="square" lIns="91440" tIns="45720" rIns="91440" bIns="45720" anchor="ctr" anchorCtr="0"/>
          <a:p>
            <a:pPr algn="l" eaLnBrk="1" hangingPunct="1"/>
            <a:r>
              <a:rPr lang="en-US" altLang="zh-TW" sz="2800" b="1" dirty="0">
                <a:ea typeface="PMingLiU" pitchFamily="18" charset="-120"/>
              </a:rPr>
              <a:t>Heat Transfer from a hot surface to the surrounding fluid by convection and conduction.  </a:t>
            </a:r>
            <a:endParaRPr lang="en-US" altLang="zh-TW" sz="2800" b="1" dirty="0">
              <a:ea typeface="PMingLiU" pitchFamily="18" charset="-120"/>
            </a:endParaRPr>
          </a:p>
        </p:txBody>
      </p:sp>
      <p:pic>
        <p:nvPicPr>
          <p:cNvPr id="25603" name="Picture 5" descr="cen58933_06001"/>
          <p:cNvPicPr>
            <a:picLocks noChangeAspect="1"/>
          </p:cNvPicPr>
          <p:nvPr/>
        </p:nvPicPr>
        <p:blipFill>
          <a:blip r:embed="rId1">
            <a:clrChange>
              <a:clrFrom>
                <a:srgbClr val="FFFFFF"/>
              </a:clrFrom>
              <a:clrTo>
                <a:srgbClr val="FFFFFF">
                  <a:alpha val="0"/>
                </a:srgbClr>
              </a:clrTo>
            </a:clrChange>
          </a:blip>
          <a:stretch>
            <a:fillRect/>
          </a:stretch>
        </p:blipFill>
        <p:spPr>
          <a:xfrm>
            <a:off x="2916238" y="188913"/>
            <a:ext cx="3517900" cy="5545137"/>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4" descr="cen58933_06006"/>
          <p:cNvPicPr>
            <a:picLocks noChangeAspect="1"/>
          </p:cNvPicPr>
          <p:nvPr/>
        </p:nvPicPr>
        <p:blipFill>
          <a:blip r:embed="rId1">
            <a:clrChange>
              <a:clrFrom>
                <a:srgbClr val="FFFFFF"/>
              </a:clrFrom>
              <a:clrTo>
                <a:srgbClr val="FFFFFF">
                  <a:alpha val="0"/>
                </a:srgbClr>
              </a:clrTo>
            </a:clrChange>
          </a:blip>
          <a:stretch>
            <a:fillRect/>
          </a:stretch>
        </p:blipFill>
        <p:spPr>
          <a:xfrm>
            <a:off x="1828800" y="554038"/>
            <a:ext cx="5638800" cy="5321300"/>
          </a:xfrm>
          <a:prstGeom prst="rect">
            <a:avLst/>
          </a:prstGeom>
          <a:noFill/>
          <a:ln w="9525">
            <a:noFill/>
          </a:ln>
        </p:spPr>
      </p:pic>
      <p:sp>
        <p:nvSpPr>
          <p:cNvPr id="26627" name="Rectangle 5"/>
          <p:cNvSpPr>
            <a:spLocks noGrp="1"/>
          </p:cNvSpPr>
          <p:nvPr>
            <p:ph type="title"/>
          </p:nvPr>
        </p:nvSpPr>
        <p:spPr>
          <a:xfrm>
            <a:off x="468313" y="5805488"/>
            <a:ext cx="8424862" cy="854075"/>
          </a:xfrm>
        </p:spPr>
        <p:txBody>
          <a:bodyPr vert="horz" wrap="square" lIns="91440" tIns="45720" rIns="91440" bIns="45720" anchor="ctr" anchorCtr="0"/>
          <a:p>
            <a:pPr algn="l" eaLnBrk="1" hangingPunct="1"/>
            <a:r>
              <a:rPr lang="en-US" altLang="zh-TW" sz="2800" b="1" dirty="0">
                <a:ea typeface="PMingLiU" pitchFamily="18" charset="-120"/>
              </a:rPr>
              <a:t>We resort to forced convection whenever we need to increase the rate of heat transfer.</a:t>
            </a:r>
            <a:r>
              <a:rPr lang="en-US" altLang="zh-TW" sz="2800" dirty="0">
                <a:ea typeface="PMingLiU" pitchFamily="18" charset="-120"/>
              </a:rPr>
              <a:t>  </a:t>
            </a:r>
            <a:endParaRPr lang="en-US" altLang="zh-TW" sz="2800" dirty="0">
              <a:ea typeface="PMingLiU" pitchFamily="18" charset="-12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cen58933_04042"/>
          <p:cNvPicPr>
            <a:picLocks noChangeAspect="1"/>
          </p:cNvPicPr>
          <p:nvPr/>
        </p:nvPicPr>
        <p:blipFill>
          <a:blip r:embed="rId1">
            <a:clrChange>
              <a:clrFrom>
                <a:srgbClr val="FDFDFD"/>
              </a:clrFrom>
              <a:clrTo>
                <a:srgbClr val="FDFDFD">
                  <a:alpha val="0"/>
                </a:srgbClr>
              </a:clrTo>
            </a:clrChange>
          </a:blip>
          <a:stretch>
            <a:fillRect/>
          </a:stretch>
        </p:blipFill>
        <p:spPr>
          <a:xfrm>
            <a:off x="1835150" y="476250"/>
            <a:ext cx="5373688" cy="5848350"/>
          </a:xfrm>
          <a:prstGeom prst="rect">
            <a:avLst/>
          </a:prstGeom>
          <a:noFill/>
          <a:ln w="9525">
            <a:noFill/>
          </a:ln>
        </p:spPr>
      </p:pic>
      <p:sp>
        <p:nvSpPr>
          <p:cNvPr id="27651" name="TextBox 2"/>
          <p:cNvSpPr txBox="1"/>
          <p:nvPr/>
        </p:nvSpPr>
        <p:spPr>
          <a:xfrm>
            <a:off x="381000" y="762000"/>
            <a:ext cx="838200" cy="369888"/>
          </a:xfrm>
          <a:prstGeom prst="rect">
            <a:avLst/>
          </a:prstGeom>
          <a:noFill/>
          <a:ln w="9525">
            <a:noFill/>
          </a:ln>
        </p:spPr>
        <p:txBody>
          <a:bodyPr>
            <a:spAutoFit/>
          </a:bodyPr>
          <a:p>
            <a:r>
              <a:rPr dirty="0">
                <a:latin typeface="Times New Roman" pitchFamily="18" charset="0"/>
              </a:rPr>
              <a:t>NC</a:t>
            </a:r>
            <a:endParaRPr dirty="0">
              <a:latin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descr="cen58933_04046"/>
          <p:cNvPicPr>
            <a:picLocks noChangeAspect="1"/>
          </p:cNvPicPr>
          <p:nvPr/>
        </p:nvPicPr>
        <p:blipFill>
          <a:blip r:embed="rId1">
            <a:clrChange>
              <a:clrFrom>
                <a:srgbClr val="FDFDFD"/>
              </a:clrFrom>
              <a:clrTo>
                <a:srgbClr val="FDFDFD">
                  <a:alpha val="0"/>
                </a:srgbClr>
              </a:clrTo>
            </a:clrChange>
          </a:blip>
          <a:stretch>
            <a:fillRect/>
          </a:stretch>
        </p:blipFill>
        <p:spPr>
          <a:xfrm>
            <a:off x="2411413" y="476250"/>
            <a:ext cx="4410075" cy="6064250"/>
          </a:xfrm>
          <a:prstGeom prst="rect">
            <a:avLst/>
          </a:prstGeom>
          <a:noFill/>
          <a:ln w="9525">
            <a:noFill/>
          </a:ln>
        </p:spPr>
      </p:pic>
      <p:sp>
        <p:nvSpPr>
          <p:cNvPr id="28675" name="TextBox 2"/>
          <p:cNvSpPr txBox="1"/>
          <p:nvPr/>
        </p:nvSpPr>
        <p:spPr>
          <a:xfrm>
            <a:off x="457200" y="609600"/>
            <a:ext cx="914400" cy="369888"/>
          </a:xfrm>
          <a:prstGeom prst="rect">
            <a:avLst/>
          </a:prstGeom>
          <a:noFill/>
          <a:ln w="9525">
            <a:noFill/>
          </a:ln>
        </p:spPr>
        <p:txBody>
          <a:bodyPr>
            <a:spAutoFit/>
          </a:bodyPr>
          <a:p>
            <a:r>
              <a:rPr dirty="0">
                <a:latin typeface="Times New Roman" pitchFamily="18" charset="0"/>
              </a:rPr>
              <a:t>FC</a:t>
            </a:r>
            <a:endParaRPr dirty="0">
              <a:latin typeface="Times New Roman"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5" name="Text Box 5"/>
          <p:cNvSpPr txBox="1"/>
          <p:nvPr/>
        </p:nvSpPr>
        <p:spPr>
          <a:xfrm>
            <a:off x="1295400" y="3187700"/>
            <a:ext cx="6292850" cy="730250"/>
          </a:xfrm>
          <a:prstGeom prst="rect">
            <a:avLst/>
          </a:prstGeom>
          <a:noFill/>
          <a:ln w="9525">
            <a:noFill/>
          </a:ln>
        </p:spPr>
        <p:txBody>
          <a:bodyPr>
            <a:spAutoFit/>
          </a:bodyPr>
          <a:p>
            <a:pPr eaLnBrk="0" hangingPunct="0"/>
            <a:r>
              <a:rPr sz="1400" dirty="0">
                <a:solidFill>
                  <a:srgbClr val="09090D"/>
                </a:solidFill>
                <a:latin typeface="Times New Roman" pitchFamily="18" charset="0"/>
              </a:rPr>
              <a:t>Conduction:   Heat transfer in a solid or a stationary fluid (gas or liquid) due to 	    the </a:t>
            </a:r>
            <a:r>
              <a:rPr sz="1400" dirty="0">
                <a:solidFill>
                  <a:srgbClr val="FF0000"/>
                </a:solidFill>
                <a:latin typeface="Times New Roman" pitchFamily="18" charset="0"/>
              </a:rPr>
              <a:t>random motion</a:t>
            </a:r>
            <a:r>
              <a:rPr sz="1400" dirty="0">
                <a:solidFill>
                  <a:srgbClr val="09090D"/>
                </a:solidFill>
                <a:latin typeface="Times New Roman" pitchFamily="18" charset="0"/>
              </a:rPr>
              <a:t> of its constituent atoms, molecules and /or 	    electrons.</a:t>
            </a:r>
            <a:endParaRPr sz="1400" dirty="0">
              <a:solidFill>
                <a:srgbClr val="09090D"/>
              </a:solidFill>
              <a:latin typeface="Times New Roman" pitchFamily="18" charset="0"/>
            </a:endParaRPr>
          </a:p>
        </p:txBody>
      </p:sp>
      <p:sp>
        <p:nvSpPr>
          <p:cNvPr id="209926" name="Text Box 6"/>
          <p:cNvSpPr txBox="1"/>
          <p:nvPr/>
        </p:nvSpPr>
        <p:spPr>
          <a:xfrm>
            <a:off x="1295400" y="3933825"/>
            <a:ext cx="7086600" cy="517525"/>
          </a:xfrm>
          <a:prstGeom prst="rect">
            <a:avLst/>
          </a:prstGeom>
          <a:noFill/>
          <a:ln w="9525">
            <a:noFill/>
          </a:ln>
        </p:spPr>
        <p:txBody>
          <a:bodyPr>
            <a:spAutoFit/>
          </a:bodyPr>
          <a:p>
            <a:pPr eaLnBrk="0" hangingPunct="0"/>
            <a:r>
              <a:rPr sz="1400" dirty="0">
                <a:solidFill>
                  <a:srgbClr val="09090D"/>
                </a:solidFill>
                <a:latin typeface="Times New Roman" pitchFamily="18" charset="0"/>
              </a:rPr>
              <a:t>Convection:   Heat transfer due to the combined influence of </a:t>
            </a:r>
            <a:r>
              <a:rPr sz="1400" dirty="0">
                <a:solidFill>
                  <a:srgbClr val="FF0000"/>
                </a:solidFill>
                <a:latin typeface="Times New Roman" pitchFamily="18" charset="0"/>
              </a:rPr>
              <a:t>bulk and random motion</a:t>
            </a:r>
            <a:r>
              <a:rPr sz="1400" dirty="0">
                <a:solidFill>
                  <a:srgbClr val="09090D"/>
                </a:solidFill>
                <a:latin typeface="Times New Roman" pitchFamily="18" charset="0"/>
              </a:rPr>
              <a:t> for fluid 	  flow over a surface.</a:t>
            </a:r>
            <a:endParaRPr sz="1400" dirty="0">
              <a:solidFill>
                <a:srgbClr val="09090D"/>
              </a:solidFill>
              <a:latin typeface="Times New Roman" pitchFamily="18" charset="0"/>
            </a:endParaRPr>
          </a:p>
        </p:txBody>
      </p:sp>
      <p:sp>
        <p:nvSpPr>
          <p:cNvPr id="209927" name="Text Box 7"/>
          <p:cNvSpPr txBox="1"/>
          <p:nvPr/>
        </p:nvSpPr>
        <p:spPr>
          <a:xfrm>
            <a:off x="1295400" y="4451350"/>
            <a:ext cx="6781800" cy="730250"/>
          </a:xfrm>
          <a:prstGeom prst="rect">
            <a:avLst/>
          </a:prstGeom>
          <a:noFill/>
          <a:ln w="9525">
            <a:noFill/>
          </a:ln>
        </p:spPr>
        <p:txBody>
          <a:bodyPr>
            <a:spAutoFit/>
          </a:bodyPr>
          <a:p>
            <a:pPr eaLnBrk="0" hangingPunct="0"/>
            <a:r>
              <a:rPr sz="1400" dirty="0">
                <a:solidFill>
                  <a:srgbClr val="09090D"/>
                </a:solidFill>
                <a:latin typeface="Times New Roman" pitchFamily="18" charset="0"/>
              </a:rPr>
              <a:t>Radiation:    Energy that is </a:t>
            </a:r>
            <a:r>
              <a:rPr sz="1400" dirty="0">
                <a:solidFill>
                  <a:srgbClr val="FF0000"/>
                </a:solidFill>
                <a:latin typeface="Times New Roman" pitchFamily="18" charset="0"/>
              </a:rPr>
              <a:t>emitted by matter</a:t>
            </a:r>
            <a:r>
              <a:rPr sz="1400" dirty="0">
                <a:solidFill>
                  <a:srgbClr val="09090D"/>
                </a:solidFill>
                <a:latin typeface="Times New Roman" pitchFamily="18" charset="0"/>
              </a:rPr>
              <a:t> due to changes in the electron configurations 	of its atoms or molecules and is transported as electromagnetic waves (or 	photons).</a:t>
            </a:r>
            <a:endParaRPr sz="1400" dirty="0">
              <a:solidFill>
                <a:srgbClr val="09090D"/>
              </a:solidFill>
              <a:latin typeface="Times New Roman" pitchFamily="18" charset="0"/>
            </a:endParaRPr>
          </a:p>
        </p:txBody>
      </p:sp>
      <p:sp>
        <p:nvSpPr>
          <p:cNvPr id="209929" name="Text Box 9"/>
          <p:cNvSpPr txBox="1"/>
          <p:nvPr/>
        </p:nvSpPr>
        <p:spPr>
          <a:xfrm>
            <a:off x="790575" y="5334000"/>
            <a:ext cx="6837363" cy="517525"/>
          </a:xfrm>
          <a:prstGeom prst="rect">
            <a:avLst/>
          </a:prstGeom>
          <a:noFill/>
          <a:ln w="9525">
            <a:noFill/>
          </a:ln>
        </p:spPr>
        <p:txBody>
          <a:bodyPr>
            <a:spAutoFit/>
          </a:bodyPr>
          <a:p>
            <a:pPr eaLnBrk="0" hangingPunct="0">
              <a:buClr>
                <a:srgbClr val="09090D"/>
              </a:buClr>
              <a:buChar char="•"/>
            </a:pPr>
            <a:r>
              <a:rPr sz="1400" dirty="0">
                <a:solidFill>
                  <a:srgbClr val="09090D"/>
                </a:solidFill>
                <a:latin typeface="Times New Roman" pitchFamily="18" charset="0"/>
              </a:rPr>
              <a:t>  Conduction and convection require the presence of temperature variations</a:t>
            </a:r>
            <a:endParaRPr sz="1400" dirty="0">
              <a:solidFill>
                <a:srgbClr val="09090D"/>
              </a:solidFill>
              <a:latin typeface="Times New Roman" pitchFamily="18" charset="0"/>
            </a:endParaRPr>
          </a:p>
          <a:p>
            <a:pPr eaLnBrk="0" hangingPunct="0">
              <a:buClr>
                <a:schemeClr val="tx2"/>
              </a:buClr>
            </a:pPr>
            <a:r>
              <a:rPr sz="1400" dirty="0">
                <a:solidFill>
                  <a:srgbClr val="09090D"/>
                </a:solidFill>
                <a:latin typeface="Times New Roman" pitchFamily="18" charset="0"/>
              </a:rPr>
              <a:t>    in a material medium.</a:t>
            </a:r>
            <a:endParaRPr sz="1400" dirty="0">
              <a:solidFill>
                <a:srgbClr val="09090D"/>
              </a:solidFill>
              <a:latin typeface="Times New Roman" pitchFamily="18" charset="0"/>
            </a:endParaRPr>
          </a:p>
        </p:txBody>
      </p:sp>
      <p:pic>
        <p:nvPicPr>
          <p:cNvPr id="209932" name="Picture 12" descr="Heat Transfer 043"/>
          <p:cNvPicPr>
            <a:picLocks noChangeAspect="1"/>
          </p:cNvPicPr>
          <p:nvPr/>
        </p:nvPicPr>
        <p:blipFill>
          <a:blip r:embed="rId1"/>
          <a:stretch>
            <a:fillRect/>
          </a:stretch>
        </p:blipFill>
        <p:spPr>
          <a:xfrm>
            <a:off x="1828800" y="898525"/>
            <a:ext cx="5638800" cy="2178050"/>
          </a:xfrm>
          <a:prstGeom prst="rect">
            <a:avLst/>
          </a:prstGeom>
          <a:noFill/>
          <a:ln w="9525">
            <a:noFill/>
          </a:ln>
        </p:spPr>
      </p:pic>
      <p:sp>
        <p:nvSpPr>
          <p:cNvPr id="209934" name="Text Box 14"/>
          <p:cNvSpPr txBox="1"/>
          <p:nvPr/>
        </p:nvSpPr>
        <p:spPr>
          <a:xfrm>
            <a:off x="800100" y="5892800"/>
            <a:ext cx="7734300" cy="942975"/>
          </a:xfrm>
          <a:prstGeom prst="rect">
            <a:avLst/>
          </a:prstGeom>
          <a:noFill/>
          <a:ln w="9525">
            <a:noFill/>
          </a:ln>
        </p:spPr>
        <p:txBody>
          <a:bodyPr>
            <a:spAutoFit/>
          </a:bodyPr>
          <a:p>
            <a:pPr eaLnBrk="0" hangingPunct="0">
              <a:buChar char="•"/>
            </a:pPr>
            <a:r>
              <a:rPr sz="1400" dirty="0">
                <a:solidFill>
                  <a:srgbClr val="09090D"/>
                </a:solidFill>
                <a:latin typeface="Times New Roman" pitchFamily="18" charset="0"/>
              </a:rPr>
              <a:t>  Although radiation originates from matter, its transport does not require a material medium </a:t>
            </a:r>
            <a:endParaRPr sz="1400" dirty="0">
              <a:solidFill>
                <a:srgbClr val="09090D"/>
              </a:solidFill>
              <a:latin typeface="Times New Roman" pitchFamily="18" charset="0"/>
            </a:endParaRPr>
          </a:p>
          <a:p>
            <a:pPr eaLnBrk="0" hangingPunct="0"/>
            <a:r>
              <a:rPr sz="1400" dirty="0">
                <a:solidFill>
                  <a:srgbClr val="09090D"/>
                </a:solidFill>
                <a:latin typeface="Times New Roman" pitchFamily="18" charset="0"/>
              </a:rPr>
              <a:t>   and occurs most efficiently in a vacuum</a:t>
            </a:r>
            <a:endParaRPr sz="1400" dirty="0">
              <a:solidFill>
                <a:srgbClr val="09090D"/>
              </a:solidFill>
              <a:latin typeface="Times New Roman" pitchFamily="18" charset="0"/>
            </a:endParaRPr>
          </a:p>
          <a:p>
            <a:pPr eaLnBrk="0" hangingPunct="0"/>
            <a:endParaRPr sz="1400" dirty="0">
              <a:solidFill>
                <a:srgbClr val="09090D"/>
              </a:solidFill>
              <a:latin typeface="Times New Roman" pitchFamily="18" charset="0"/>
            </a:endParaRPr>
          </a:p>
          <a:p>
            <a:pPr eaLnBrk="0" hangingPunct="0"/>
            <a:endParaRPr sz="1400" dirty="0">
              <a:solidFill>
                <a:srgbClr val="09090D"/>
              </a:solidFill>
              <a:latin typeface="Times New Roman" pitchFamily="18" charset="0"/>
            </a:endParaRPr>
          </a:p>
        </p:txBody>
      </p:sp>
      <p:sp>
        <p:nvSpPr>
          <p:cNvPr id="13320" name="Text Box 15"/>
          <p:cNvSpPr txBox="1"/>
          <p:nvPr/>
        </p:nvSpPr>
        <p:spPr>
          <a:xfrm>
            <a:off x="2143125" y="265113"/>
            <a:ext cx="5105400" cy="641350"/>
          </a:xfrm>
          <a:prstGeom prst="rect">
            <a:avLst/>
          </a:prstGeom>
          <a:noFill/>
          <a:ln w="9525">
            <a:noFill/>
          </a:ln>
        </p:spPr>
        <p:txBody>
          <a:bodyPr>
            <a:spAutoFit/>
          </a:bodyPr>
          <a:p>
            <a:r>
              <a:rPr sz="3600" dirty="0">
                <a:latin typeface="Times New Roman" pitchFamily="18" charset="0"/>
              </a:rPr>
              <a:t>Modes of Heat Transfer</a:t>
            </a:r>
            <a:endParaRPr sz="36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9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p:bldP spid="209926" grpId="0"/>
      <p:bldP spid="209927" grpId="0"/>
      <p:bldP spid="209929" grpId="0"/>
      <p:bldP spid="2099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3" descr="cen58933_01032"/>
          <p:cNvPicPr>
            <a:picLocks noGrp="1" noChangeAspect="1"/>
          </p:cNvPicPr>
          <p:nvPr>
            <p:ph idx="1"/>
          </p:nvPr>
        </p:nvPicPr>
        <p:blipFill>
          <a:blip r:embed="rId1">
            <a:clrChange>
              <a:clrFrom>
                <a:srgbClr val="FFFFFF"/>
              </a:clrFrom>
              <a:clrTo>
                <a:srgbClr val="FFFFFF">
                  <a:alpha val="0"/>
                </a:srgbClr>
              </a:clrTo>
            </a:clrChange>
          </a:blip>
          <a:srcRect/>
          <a:stretch>
            <a:fillRect/>
          </a:stretch>
        </p:blipFill>
        <p:spPr>
          <a:xfrm>
            <a:off x="611188" y="622300"/>
            <a:ext cx="7993062" cy="571500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cen58933_06015"/>
          <p:cNvPicPr>
            <a:picLocks noChangeAspect="1"/>
          </p:cNvPicPr>
          <p:nvPr/>
        </p:nvPicPr>
        <p:blipFill>
          <a:blip r:embed="rId1">
            <a:clrChange>
              <a:clrFrom>
                <a:srgbClr val="FFFFFF"/>
              </a:clrFrom>
              <a:clrTo>
                <a:srgbClr val="FFFFFF">
                  <a:alpha val="0"/>
                </a:srgbClr>
              </a:clrTo>
            </a:clrChange>
          </a:blip>
          <a:stretch>
            <a:fillRect/>
          </a:stretch>
        </p:blipFill>
        <p:spPr>
          <a:xfrm>
            <a:off x="2052638" y="404813"/>
            <a:ext cx="5040312" cy="4919662"/>
          </a:xfrm>
          <a:prstGeom prst="rect">
            <a:avLst/>
          </a:prstGeom>
          <a:noFill/>
          <a:ln w="9525">
            <a:noFill/>
          </a:ln>
        </p:spPr>
      </p:pic>
      <p:sp>
        <p:nvSpPr>
          <p:cNvPr id="30723" name="Rectangle 3"/>
          <p:cNvSpPr/>
          <p:nvPr/>
        </p:nvSpPr>
        <p:spPr>
          <a:xfrm>
            <a:off x="396875" y="5373688"/>
            <a:ext cx="8496300" cy="1223962"/>
          </a:xfrm>
          <a:prstGeom prst="rect">
            <a:avLst/>
          </a:prstGeom>
          <a:noFill/>
          <a:ln w="9525">
            <a:noFill/>
          </a:ln>
        </p:spPr>
        <p:txBody>
          <a:bodyPr anchor="ctr" anchorCtr="0"/>
          <a:p>
            <a:r>
              <a:rPr lang="en-US" altLang="zh-TW" sz="2800" b="1" dirty="0">
                <a:solidFill>
                  <a:schemeClr val="tx2"/>
                </a:solidFill>
                <a:latin typeface="Times New Roman" pitchFamily="18" charset="0"/>
                <a:ea typeface="PMingLiU" pitchFamily="18" charset="-120"/>
              </a:rPr>
              <a:t>The behavior of colored fluid injected into the flow in laminar and turbulent flows in a tube. </a:t>
            </a:r>
            <a:endParaRPr lang="en-US" altLang="zh-TW" sz="2800" b="1" dirty="0">
              <a:solidFill>
                <a:schemeClr val="tx2"/>
              </a:solidFill>
              <a:latin typeface="Times New Roman" pitchFamily="18" charset="0"/>
              <a:ea typeface="PMingLiU" pitchFamily="18" charset="-12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descr="cen58933_06014"/>
          <p:cNvPicPr>
            <a:picLocks noChangeAspect="1"/>
          </p:cNvPicPr>
          <p:nvPr/>
        </p:nvPicPr>
        <p:blipFill>
          <a:blip r:embed="rId1">
            <a:clrChange>
              <a:clrFrom>
                <a:srgbClr val="FFFFFF"/>
              </a:clrFrom>
              <a:clrTo>
                <a:srgbClr val="FFFFFF">
                  <a:alpha val="0"/>
                </a:srgbClr>
              </a:clrTo>
            </a:clrChange>
          </a:blip>
          <a:stretch>
            <a:fillRect/>
          </a:stretch>
        </p:blipFill>
        <p:spPr>
          <a:xfrm>
            <a:off x="468313" y="549275"/>
            <a:ext cx="8280400" cy="4475163"/>
          </a:xfrm>
          <a:prstGeom prst="rect">
            <a:avLst/>
          </a:prstGeom>
          <a:noFill/>
          <a:ln w="9525">
            <a:noFill/>
          </a:ln>
        </p:spPr>
      </p:pic>
      <p:sp>
        <p:nvSpPr>
          <p:cNvPr id="31747" name="Rectangle 3"/>
          <p:cNvSpPr/>
          <p:nvPr/>
        </p:nvSpPr>
        <p:spPr>
          <a:xfrm>
            <a:off x="252413" y="5373688"/>
            <a:ext cx="8712200" cy="1223962"/>
          </a:xfrm>
          <a:prstGeom prst="rect">
            <a:avLst/>
          </a:prstGeom>
          <a:noFill/>
          <a:ln w="9525">
            <a:noFill/>
          </a:ln>
        </p:spPr>
        <p:txBody>
          <a:bodyPr anchor="ctr" anchorCtr="0"/>
          <a:p>
            <a:r>
              <a:rPr lang="en-US" altLang="zh-TW" sz="2800" b="1" dirty="0">
                <a:solidFill>
                  <a:schemeClr val="tx2"/>
                </a:solidFill>
                <a:latin typeface="Times New Roman" pitchFamily="18" charset="0"/>
                <a:ea typeface="PMingLiU" pitchFamily="18" charset="-120"/>
              </a:rPr>
              <a:t>Laminar and turbulent flow regimes of cigarette smoke.</a:t>
            </a:r>
            <a:endParaRPr lang="en-US" altLang="zh-TW" sz="2800" b="1" dirty="0">
              <a:solidFill>
                <a:schemeClr val="tx2"/>
              </a:solidFill>
              <a:latin typeface="Times New Roman" pitchFamily="18" charset="0"/>
              <a:ea typeface="PMingLiU" pitchFamily="18" charset="-12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cen58933_06017"/>
          <p:cNvPicPr>
            <a:picLocks noChangeAspect="1"/>
          </p:cNvPicPr>
          <p:nvPr/>
        </p:nvPicPr>
        <p:blipFill>
          <a:blip r:embed="rId1">
            <a:clrChange>
              <a:clrFrom>
                <a:srgbClr val="FFFFFF"/>
              </a:clrFrom>
              <a:clrTo>
                <a:srgbClr val="FFFFFF">
                  <a:alpha val="0"/>
                </a:srgbClr>
              </a:clrTo>
            </a:clrChange>
          </a:blip>
          <a:stretch>
            <a:fillRect/>
          </a:stretch>
        </p:blipFill>
        <p:spPr>
          <a:xfrm>
            <a:off x="228600" y="1295400"/>
            <a:ext cx="8686800" cy="3848100"/>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p:txBody>
          <a:bodyPr vert="horz" wrap="square" lIns="91440" tIns="45720" rIns="91440" bIns="45720" anchor="ctr" anchorCtr="0"/>
          <a:p>
            <a:pPr eaLnBrk="1" hangingPunct="1"/>
            <a:r>
              <a:rPr lang="en-US" altLang="zh-TW" dirty="0">
                <a:ea typeface="PMingLiU" pitchFamily="18" charset="-120"/>
              </a:rPr>
              <a:t>Laminar and Turbulent Flows</a:t>
            </a:r>
            <a:endParaRPr lang="en-US" altLang="zh-TW" dirty="0">
              <a:ea typeface="PMingLiU" pitchFamily="18" charset="-120"/>
            </a:endParaRPr>
          </a:p>
        </p:txBody>
      </p:sp>
      <p:sp>
        <p:nvSpPr>
          <p:cNvPr id="33795" name="Rectangle 3"/>
          <p:cNvSpPr>
            <a:spLocks noGrp="1"/>
          </p:cNvSpPr>
          <p:nvPr>
            <p:ph type="body" sz="half" idx="1"/>
          </p:nvPr>
        </p:nvSpPr>
        <p:spPr>
          <a:xfrm>
            <a:off x="457200" y="1600200"/>
            <a:ext cx="6934200" cy="5257800"/>
          </a:xfrm>
        </p:spPr>
        <p:txBody>
          <a:bodyPr vert="horz" wrap="square" lIns="91440" tIns="45720" rIns="91440" bIns="45720" anchor="t" anchorCtr="0"/>
          <a:p>
            <a:pPr eaLnBrk="1" hangingPunct="1"/>
            <a:r>
              <a:rPr lang="en-US" altLang="zh-TW" sz="2800" dirty="0">
                <a:solidFill>
                  <a:srgbClr val="FF0000"/>
                </a:solidFill>
                <a:ea typeface="PMingLiU" pitchFamily="18" charset="-120"/>
              </a:rPr>
              <a:t>Laminar flow</a:t>
            </a:r>
            <a:r>
              <a:rPr lang="en-US" altLang="zh-TW" sz="2800" dirty="0">
                <a:ea typeface="PMingLiU" pitchFamily="18" charset="-120"/>
              </a:rPr>
              <a:t> ─ the flow is characterized by </a:t>
            </a:r>
            <a:r>
              <a:rPr lang="en-US" altLang="zh-TW" sz="2800" i="1" dirty="0">
                <a:ea typeface="PMingLiU" pitchFamily="18" charset="-120"/>
              </a:rPr>
              <a:t>smooth streamlines </a:t>
            </a:r>
            <a:r>
              <a:rPr lang="en-US" altLang="zh-TW" sz="2800" dirty="0">
                <a:ea typeface="PMingLiU" pitchFamily="18" charset="-120"/>
              </a:rPr>
              <a:t>and </a:t>
            </a:r>
            <a:r>
              <a:rPr lang="en-US" altLang="zh-TW" sz="2800" i="1" dirty="0">
                <a:ea typeface="PMingLiU" pitchFamily="18" charset="-120"/>
              </a:rPr>
              <a:t>highly-ordered motion.</a:t>
            </a:r>
            <a:endParaRPr lang="en-US" altLang="zh-TW" sz="2800" i="1" dirty="0">
              <a:ea typeface="PMingLiU" pitchFamily="18" charset="-120"/>
            </a:endParaRPr>
          </a:p>
          <a:p>
            <a:pPr eaLnBrk="1" hangingPunct="1"/>
            <a:r>
              <a:rPr lang="en-US" altLang="zh-TW" sz="2800" dirty="0">
                <a:solidFill>
                  <a:srgbClr val="3366FF"/>
                </a:solidFill>
                <a:ea typeface="PMingLiU" pitchFamily="18" charset="-120"/>
              </a:rPr>
              <a:t>Turbulent flow</a:t>
            </a:r>
            <a:r>
              <a:rPr lang="en-US" altLang="zh-TW" sz="2800" dirty="0">
                <a:ea typeface="PMingLiU" pitchFamily="18" charset="-120"/>
              </a:rPr>
              <a:t> ─ the flow is </a:t>
            </a:r>
            <a:endParaRPr lang="en-US" altLang="zh-TW" sz="2800" dirty="0">
              <a:ea typeface="PMingLiU" pitchFamily="18" charset="-120"/>
            </a:endParaRPr>
          </a:p>
          <a:p>
            <a:pPr eaLnBrk="1" hangingPunct="1">
              <a:buNone/>
            </a:pPr>
            <a:r>
              <a:rPr lang="en-US" altLang="zh-TW" sz="2800" dirty="0">
                <a:ea typeface="PMingLiU" pitchFamily="18" charset="-120"/>
              </a:rPr>
              <a:t>	characterized by </a:t>
            </a:r>
            <a:r>
              <a:rPr lang="en-US" altLang="zh-TW" sz="2800" i="1" dirty="0">
                <a:ea typeface="PMingLiU" pitchFamily="18" charset="-120"/>
              </a:rPr>
              <a:t>velocity </a:t>
            </a:r>
            <a:endParaRPr lang="en-US" altLang="zh-TW" sz="2800" i="1" dirty="0">
              <a:ea typeface="PMingLiU" pitchFamily="18" charset="-120"/>
            </a:endParaRPr>
          </a:p>
          <a:p>
            <a:pPr eaLnBrk="1" hangingPunct="1">
              <a:buNone/>
            </a:pPr>
            <a:r>
              <a:rPr lang="en-US" altLang="zh-TW" sz="2800" i="1" dirty="0">
                <a:ea typeface="PMingLiU" pitchFamily="18" charset="-120"/>
              </a:rPr>
              <a:t>	fluctuations </a:t>
            </a:r>
            <a:r>
              <a:rPr lang="en-US" altLang="zh-TW" sz="2800" dirty="0">
                <a:ea typeface="PMingLiU" pitchFamily="18" charset="-120"/>
              </a:rPr>
              <a:t>and </a:t>
            </a:r>
            <a:endParaRPr lang="en-US" altLang="zh-TW" sz="2800" dirty="0">
              <a:ea typeface="PMingLiU" pitchFamily="18" charset="-120"/>
            </a:endParaRPr>
          </a:p>
          <a:p>
            <a:pPr eaLnBrk="1" hangingPunct="1">
              <a:buNone/>
            </a:pPr>
            <a:r>
              <a:rPr lang="en-US" altLang="zh-TW" sz="2800" dirty="0">
                <a:ea typeface="PMingLiU" pitchFamily="18" charset="-120"/>
              </a:rPr>
              <a:t>	</a:t>
            </a:r>
            <a:r>
              <a:rPr lang="en-US" altLang="zh-TW" sz="2800" i="1" dirty="0">
                <a:ea typeface="PMingLiU" pitchFamily="18" charset="-120"/>
              </a:rPr>
              <a:t>highly-disordered motion.</a:t>
            </a:r>
            <a:endParaRPr lang="en-US" altLang="zh-TW" sz="2800" dirty="0">
              <a:ea typeface="PMingLiU" pitchFamily="18" charset="-120"/>
            </a:endParaRPr>
          </a:p>
          <a:p>
            <a:pPr eaLnBrk="1" hangingPunct="1"/>
            <a:r>
              <a:rPr lang="en-US" altLang="zh-TW" sz="2800" dirty="0">
                <a:ea typeface="PMingLiU" pitchFamily="18" charset="-120"/>
              </a:rPr>
              <a:t>The </a:t>
            </a:r>
            <a:r>
              <a:rPr lang="en-US" altLang="zh-TW" sz="2800" b="1" dirty="0">
                <a:solidFill>
                  <a:srgbClr val="00CC00"/>
                </a:solidFill>
                <a:ea typeface="PMingLiU" pitchFamily="18" charset="-120"/>
              </a:rPr>
              <a:t>transition</a:t>
            </a:r>
            <a:r>
              <a:rPr lang="en-US" altLang="zh-TW" sz="2800" b="1" dirty="0">
                <a:ea typeface="PMingLiU" pitchFamily="18" charset="-120"/>
              </a:rPr>
              <a:t> </a:t>
            </a:r>
            <a:r>
              <a:rPr lang="en-US" altLang="zh-TW" sz="2800" dirty="0">
                <a:ea typeface="PMingLiU" pitchFamily="18" charset="-120"/>
              </a:rPr>
              <a:t>from </a:t>
            </a:r>
            <a:r>
              <a:rPr lang="en-US" altLang="zh-TW" sz="2800" dirty="0">
                <a:solidFill>
                  <a:srgbClr val="FF0000"/>
                </a:solidFill>
                <a:ea typeface="PMingLiU" pitchFamily="18" charset="-120"/>
              </a:rPr>
              <a:t>laminar</a:t>
            </a:r>
            <a:r>
              <a:rPr lang="en-US" altLang="zh-TW" sz="2800" dirty="0">
                <a:ea typeface="PMingLiU" pitchFamily="18" charset="-120"/>
              </a:rPr>
              <a:t> </a:t>
            </a:r>
            <a:endParaRPr lang="en-US" altLang="zh-TW" sz="2800" dirty="0">
              <a:ea typeface="PMingLiU" pitchFamily="18" charset="-120"/>
            </a:endParaRPr>
          </a:p>
          <a:p>
            <a:pPr eaLnBrk="1" hangingPunct="1">
              <a:buNone/>
            </a:pPr>
            <a:r>
              <a:rPr lang="en-US" altLang="zh-TW" sz="2800" dirty="0">
                <a:ea typeface="PMingLiU" pitchFamily="18" charset="-120"/>
              </a:rPr>
              <a:t>	to </a:t>
            </a:r>
            <a:r>
              <a:rPr lang="en-US" altLang="zh-TW" sz="2800" dirty="0">
                <a:solidFill>
                  <a:srgbClr val="3366FF"/>
                </a:solidFill>
                <a:ea typeface="PMingLiU" pitchFamily="18" charset="-120"/>
              </a:rPr>
              <a:t>turbulent </a:t>
            </a:r>
            <a:r>
              <a:rPr lang="en-US" altLang="zh-TW" sz="2800" dirty="0">
                <a:ea typeface="PMingLiU" pitchFamily="18" charset="-120"/>
              </a:rPr>
              <a:t>flow does not </a:t>
            </a:r>
            <a:endParaRPr lang="en-US" altLang="zh-TW" sz="2800" dirty="0">
              <a:ea typeface="PMingLiU" pitchFamily="18" charset="-120"/>
            </a:endParaRPr>
          </a:p>
          <a:p>
            <a:pPr eaLnBrk="1" hangingPunct="1">
              <a:buNone/>
            </a:pPr>
            <a:r>
              <a:rPr lang="en-US" altLang="zh-TW" sz="2800" dirty="0">
                <a:ea typeface="PMingLiU" pitchFamily="18" charset="-120"/>
              </a:rPr>
              <a:t>	occur suddenly.</a:t>
            </a:r>
            <a:endParaRPr lang="en-US" altLang="zh-TW" sz="2800" dirty="0">
              <a:ea typeface="PMingLiU" pitchFamily="18" charset="-120"/>
            </a:endParaRPr>
          </a:p>
        </p:txBody>
      </p:sp>
      <p:pic>
        <p:nvPicPr>
          <p:cNvPr id="33796" name="Picture 4"/>
          <p:cNvPicPr>
            <a:picLocks noChangeAspect="1"/>
          </p:cNvPicPr>
          <p:nvPr>
            <p:ph sz="quarter" idx="2"/>
          </p:nvPr>
        </p:nvPicPr>
        <p:blipFill>
          <a:blip r:embed="rId1"/>
          <a:srcRect/>
          <a:stretch>
            <a:fillRect/>
          </a:stretch>
        </p:blipFill>
        <p:spPr>
          <a:xfrm>
            <a:off x="7315200" y="1700213"/>
            <a:ext cx="1336675" cy="3328987"/>
          </a:xfrm>
        </p:spPr>
      </p:pic>
      <p:pic>
        <p:nvPicPr>
          <p:cNvPr id="33797" name="Picture 6"/>
          <p:cNvPicPr>
            <a:picLocks noChangeAspect="1"/>
          </p:cNvPicPr>
          <p:nvPr>
            <p:ph sz="quarter" idx="3"/>
          </p:nvPr>
        </p:nvPicPr>
        <p:blipFill>
          <a:blip r:embed="rId2"/>
          <a:srcRect/>
          <a:stretch>
            <a:fillRect/>
          </a:stretch>
        </p:blipFill>
        <p:spPr>
          <a:xfrm>
            <a:off x="5181600" y="2743200"/>
            <a:ext cx="1992313" cy="3352800"/>
          </a:xfr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p:cNvSpPr>
          <p:nvPr>
            <p:ph type="body" sz="half" idx="1"/>
          </p:nvPr>
        </p:nvSpPr>
        <p:spPr>
          <a:xfrm>
            <a:off x="457200" y="152400"/>
            <a:ext cx="8458200" cy="4525963"/>
          </a:xfrm>
        </p:spPr>
        <p:txBody>
          <a:bodyPr vert="horz" wrap="square" lIns="91440" tIns="45720" rIns="91440" bIns="45720" anchor="t" anchorCtr="0"/>
          <a:p>
            <a:pPr eaLnBrk="1" hangingPunct="1"/>
            <a:r>
              <a:rPr lang="en-US" altLang="zh-TW" sz="2400" dirty="0">
                <a:ea typeface="PMingLiU" pitchFamily="18" charset="-120"/>
              </a:rPr>
              <a:t>The velocity profile in turbulent flow is much fuller than that in laminar flow, with a sharp drop near the surface.</a:t>
            </a:r>
            <a:endParaRPr lang="en-US" altLang="zh-TW" sz="2400" dirty="0">
              <a:ea typeface="PMingLiU" pitchFamily="18" charset="-120"/>
            </a:endParaRPr>
          </a:p>
          <a:p>
            <a:pPr eaLnBrk="1" hangingPunct="1"/>
            <a:r>
              <a:rPr lang="en-US" altLang="zh-TW" sz="2400" dirty="0">
                <a:ea typeface="PMingLiU" pitchFamily="18" charset="-120"/>
              </a:rPr>
              <a:t>The turbulent boundary layer can be considered to consist of four regions:</a:t>
            </a:r>
            <a:endParaRPr lang="en-US" altLang="zh-TW" sz="2400" dirty="0">
              <a:ea typeface="PMingLiU" pitchFamily="18" charset="-120"/>
            </a:endParaRPr>
          </a:p>
          <a:p>
            <a:pPr lvl="1" eaLnBrk="1" hangingPunct="1"/>
            <a:r>
              <a:rPr lang="en-US" altLang="zh-TW" sz="2000" dirty="0">
                <a:solidFill>
                  <a:srgbClr val="FF0000"/>
                </a:solidFill>
                <a:ea typeface="PMingLiU" pitchFamily="18" charset="-120"/>
              </a:rPr>
              <a:t>Viscous sublayer</a:t>
            </a:r>
            <a:endParaRPr lang="en-US" altLang="zh-TW" sz="2000" dirty="0">
              <a:solidFill>
                <a:srgbClr val="FF0000"/>
              </a:solidFill>
              <a:ea typeface="PMingLiU" pitchFamily="18" charset="-120"/>
            </a:endParaRPr>
          </a:p>
          <a:p>
            <a:pPr lvl="1" eaLnBrk="1" hangingPunct="1"/>
            <a:r>
              <a:rPr lang="en-US" altLang="zh-TW" sz="2000" dirty="0">
                <a:ea typeface="PMingLiU" pitchFamily="18" charset="-120"/>
              </a:rPr>
              <a:t>Buffer layer</a:t>
            </a:r>
            <a:endParaRPr lang="en-US" altLang="zh-TW" sz="2000" dirty="0">
              <a:ea typeface="PMingLiU" pitchFamily="18" charset="-120"/>
            </a:endParaRPr>
          </a:p>
          <a:p>
            <a:pPr lvl="1" eaLnBrk="1" hangingPunct="1"/>
            <a:r>
              <a:rPr lang="en-US" altLang="zh-TW" sz="2000" dirty="0">
                <a:solidFill>
                  <a:srgbClr val="3366FF"/>
                </a:solidFill>
                <a:ea typeface="PMingLiU" pitchFamily="18" charset="-120"/>
              </a:rPr>
              <a:t>Overlap layer</a:t>
            </a:r>
            <a:endParaRPr lang="en-US" altLang="zh-TW" sz="2000" dirty="0">
              <a:solidFill>
                <a:srgbClr val="3366FF"/>
              </a:solidFill>
              <a:ea typeface="PMingLiU" pitchFamily="18" charset="-120"/>
            </a:endParaRPr>
          </a:p>
          <a:p>
            <a:pPr lvl="1" eaLnBrk="1" hangingPunct="1"/>
            <a:r>
              <a:rPr lang="en-US" altLang="zh-TW" sz="2000" dirty="0">
                <a:solidFill>
                  <a:srgbClr val="00CC00"/>
                </a:solidFill>
                <a:ea typeface="PMingLiU" pitchFamily="18" charset="-120"/>
              </a:rPr>
              <a:t>Turbulent layer</a:t>
            </a:r>
            <a:endParaRPr lang="en-US" altLang="zh-TW" sz="2000" dirty="0">
              <a:solidFill>
                <a:srgbClr val="00CC00"/>
              </a:solidFill>
              <a:ea typeface="PMingLiU" pitchFamily="18" charset="-120"/>
            </a:endParaRPr>
          </a:p>
          <a:p>
            <a:pPr eaLnBrk="1" hangingPunct="1"/>
            <a:r>
              <a:rPr lang="en-US" altLang="zh-TW" sz="2400" dirty="0">
                <a:ea typeface="PMingLiU" pitchFamily="18" charset="-120"/>
              </a:rPr>
              <a:t>The </a:t>
            </a:r>
            <a:r>
              <a:rPr lang="en-US" altLang="zh-TW" sz="2400" i="1" dirty="0">
                <a:ea typeface="PMingLiU" pitchFamily="18" charset="-120"/>
              </a:rPr>
              <a:t>intense mixing </a:t>
            </a:r>
            <a:r>
              <a:rPr lang="en-US" altLang="zh-TW" sz="2400" dirty="0">
                <a:ea typeface="PMingLiU" pitchFamily="18" charset="-120"/>
              </a:rPr>
              <a:t>in turbulent flow enhances heat and momentum transfer, which increases the friction force on the surface and the convection heat transfer rate.</a:t>
            </a:r>
            <a:endParaRPr lang="en-US" altLang="zh-TW" sz="2400" dirty="0">
              <a:ea typeface="PMingLiU" pitchFamily="18" charset="-120"/>
            </a:endParaRPr>
          </a:p>
        </p:txBody>
      </p:sp>
      <p:pic>
        <p:nvPicPr>
          <p:cNvPr id="34819" name="Picture 4"/>
          <p:cNvPicPr>
            <a:picLocks noChangeAspect="1"/>
          </p:cNvPicPr>
          <p:nvPr>
            <p:ph sz="half" idx="2"/>
          </p:nvPr>
        </p:nvPicPr>
        <p:blipFill>
          <a:blip r:embed="rId1"/>
          <a:srcRect/>
          <a:stretch>
            <a:fillRect/>
          </a:stretch>
        </p:blipFill>
        <p:spPr>
          <a:xfrm>
            <a:off x="228600" y="4386263"/>
            <a:ext cx="8686800" cy="2319337"/>
          </a:xfrm>
        </p:spPr>
      </p:pic>
      <p:sp>
        <p:nvSpPr>
          <p:cNvPr id="34820" name="Rectangle 7"/>
          <p:cNvSpPr/>
          <p:nvPr/>
        </p:nvSpPr>
        <p:spPr>
          <a:xfrm>
            <a:off x="7467600" y="5334000"/>
            <a:ext cx="685800" cy="457200"/>
          </a:xfrm>
          <a:prstGeom prst="rect">
            <a:avLst/>
          </a:prstGeom>
          <a:noFill/>
          <a:ln w="25400" cap="flat" cmpd="sng">
            <a:solidFill>
              <a:srgbClr val="00CC00"/>
            </a:solidFill>
            <a:prstDash val="dash"/>
            <a:miter/>
            <a:headEnd type="none" w="med" len="med"/>
            <a:tailEnd type="none" w="med" len="med"/>
          </a:ln>
        </p:spPr>
        <p:txBody>
          <a:bodyPr wrap="none" anchor="ctr" anchorCtr="0"/>
          <a:p>
            <a:endParaRPr dirty="0">
              <a:latin typeface="Times New Roman" pitchFamily="18" charset="0"/>
            </a:endParaRPr>
          </a:p>
        </p:txBody>
      </p:sp>
      <p:sp>
        <p:nvSpPr>
          <p:cNvPr id="34821" name="Rectangle 8"/>
          <p:cNvSpPr/>
          <p:nvPr/>
        </p:nvSpPr>
        <p:spPr>
          <a:xfrm>
            <a:off x="7696200" y="5867400"/>
            <a:ext cx="990600" cy="228600"/>
          </a:xfrm>
          <a:prstGeom prst="rect">
            <a:avLst/>
          </a:prstGeom>
          <a:noFill/>
          <a:ln w="25400" cap="flat" cmpd="sng">
            <a:solidFill>
              <a:srgbClr val="3366FF"/>
            </a:solidFill>
            <a:prstDash val="dash"/>
            <a:miter/>
            <a:headEnd type="none" w="med" len="med"/>
            <a:tailEnd type="none" w="med" len="med"/>
          </a:ln>
        </p:spPr>
        <p:txBody>
          <a:bodyPr wrap="none" anchor="ctr" anchorCtr="0"/>
          <a:p>
            <a:endParaRPr dirty="0">
              <a:latin typeface="Times New Roman" pitchFamily="18" charset="0"/>
            </a:endParaRPr>
          </a:p>
        </p:txBody>
      </p:sp>
      <p:sp>
        <p:nvSpPr>
          <p:cNvPr id="34822" name="Rectangle 9"/>
          <p:cNvSpPr/>
          <p:nvPr/>
        </p:nvSpPr>
        <p:spPr>
          <a:xfrm>
            <a:off x="7696200" y="6096000"/>
            <a:ext cx="990600" cy="152400"/>
          </a:xfrm>
          <a:prstGeom prst="rect">
            <a:avLst/>
          </a:prstGeom>
          <a:noFill/>
          <a:ln w="25400" cap="flat" cmpd="sng">
            <a:solidFill>
              <a:schemeClr val="tx1"/>
            </a:solidFill>
            <a:prstDash val="dash"/>
            <a:miter/>
            <a:headEnd type="none" w="med" len="med"/>
            <a:tailEnd type="none" w="med" len="med"/>
          </a:ln>
        </p:spPr>
        <p:txBody>
          <a:bodyPr wrap="none" anchor="ctr" anchorCtr="0"/>
          <a:p>
            <a:endParaRPr dirty="0">
              <a:latin typeface="Times New Roman" pitchFamily="18" charset="0"/>
            </a:endParaRPr>
          </a:p>
        </p:txBody>
      </p:sp>
      <p:sp>
        <p:nvSpPr>
          <p:cNvPr id="34823" name="Rectangle 10"/>
          <p:cNvSpPr/>
          <p:nvPr/>
        </p:nvSpPr>
        <p:spPr>
          <a:xfrm>
            <a:off x="7772400" y="6248400"/>
            <a:ext cx="1143000" cy="152400"/>
          </a:xfrm>
          <a:prstGeom prst="rect">
            <a:avLst/>
          </a:prstGeom>
          <a:noFill/>
          <a:ln w="25400" cap="flat" cmpd="sng">
            <a:solidFill>
              <a:srgbClr val="FF0000"/>
            </a:solidFill>
            <a:prstDash val="dash"/>
            <a:miter/>
            <a:headEnd type="none" w="med" len="med"/>
            <a:tailEnd type="none" w="med" len="med"/>
          </a:ln>
        </p:spPr>
        <p:txBody>
          <a:bodyPr wrap="none" anchor="ctr" anchorCtr="0"/>
          <a:p>
            <a:endParaRPr dirty="0">
              <a:latin typeface="Times New Roman"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3584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3584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5846"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endParaRPr sz="2400" dirty="0">
              <a:solidFill>
                <a:schemeClr val="accent2"/>
              </a:solidFill>
            </a:endParaRPr>
          </a:p>
          <a:p>
            <a:pPr marL="609600" indent="-609600">
              <a:lnSpc>
                <a:spcPct val="80000"/>
              </a:lnSpc>
            </a:pPr>
            <a:r>
              <a:rPr sz="2400" b="1" dirty="0"/>
              <a:t>Dimensionless quantity</a:t>
            </a:r>
            <a:r>
              <a:rPr sz="2400" dirty="0"/>
              <a:t> is a </a:t>
            </a:r>
            <a:r>
              <a:rPr sz="2400" dirty="0">
                <a:hlinkClick r:id="rId1" tooltip="Quantity"/>
              </a:rPr>
              <a:t>quantity</a:t>
            </a:r>
            <a:r>
              <a:rPr sz="2400" dirty="0"/>
              <a:t> without an associated </a:t>
            </a:r>
            <a:r>
              <a:rPr sz="2400" dirty="0">
                <a:hlinkClick r:id="rId2" tooltip="Dimensional analysis"/>
              </a:rPr>
              <a:t>physical dimension</a:t>
            </a:r>
            <a:r>
              <a:rPr sz="2400" dirty="0"/>
              <a:t>. </a:t>
            </a:r>
            <a:endParaRPr sz="2400" dirty="0"/>
          </a:p>
          <a:p>
            <a:pPr marL="609600" indent="-609600">
              <a:lnSpc>
                <a:spcPct val="80000"/>
              </a:lnSpc>
              <a:buNone/>
            </a:pPr>
            <a:endParaRPr sz="2400" dirty="0"/>
          </a:p>
          <a:p>
            <a:pPr marL="609600" indent="-609600">
              <a:lnSpc>
                <a:spcPct val="80000"/>
              </a:lnSpc>
            </a:pPr>
            <a:r>
              <a:rPr sz="2400" dirty="0"/>
              <a:t>It is thus a "pure" number, and as such always has a dimension of 1. </a:t>
            </a:r>
            <a:endParaRPr sz="2400" dirty="0"/>
          </a:p>
          <a:p>
            <a:pPr marL="609600" indent="-609600">
              <a:lnSpc>
                <a:spcPct val="80000"/>
              </a:lnSpc>
            </a:pPr>
            <a:endParaRPr sz="2400" dirty="0"/>
          </a:p>
          <a:p>
            <a:pPr marL="609600" indent="-609600">
              <a:lnSpc>
                <a:spcPct val="80000"/>
              </a:lnSpc>
            </a:pPr>
            <a:r>
              <a:rPr sz="2400" dirty="0"/>
              <a:t>Dimensionless quantities are widely used in </a:t>
            </a:r>
            <a:r>
              <a:rPr sz="2400" dirty="0">
                <a:hlinkClick r:id="rId3" tooltip="Mathematics"/>
              </a:rPr>
              <a:t>mathematics</a:t>
            </a:r>
            <a:r>
              <a:rPr sz="2400" dirty="0"/>
              <a:t>, </a:t>
            </a:r>
            <a:r>
              <a:rPr sz="2400" dirty="0">
                <a:hlinkClick r:id="rId4" tooltip="Physics"/>
              </a:rPr>
              <a:t>physics</a:t>
            </a:r>
            <a:r>
              <a:rPr sz="2400" dirty="0"/>
              <a:t>, </a:t>
            </a:r>
            <a:r>
              <a:rPr sz="2400" dirty="0">
                <a:hlinkClick r:id="rId5" tooltip="Engineering"/>
              </a:rPr>
              <a:t>engineering</a:t>
            </a:r>
            <a:r>
              <a:rPr sz="2400" dirty="0"/>
              <a:t>, </a:t>
            </a:r>
            <a:r>
              <a:rPr sz="2400" dirty="0">
                <a:hlinkClick r:id="rId6" tooltip="Economics"/>
              </a:rPr>
              <a:t>economics</a:t>
            </a:r>
            <a:r>
              <a:rPr sz="2400" dirty="0"/>
              <a:t>, and in everyday life (such as in counting).</a:t>
            </a:r>
            <a:endParaRPr sz="2400" dirty="0"/>
          </a:p>
          <a:p>
            <a:pPr marL="609600" indent="-609600">
              <a:lnSpc>
                <a:spcPct val="80000"/>
              </a:lnSpc>
            </a:pPr>
            <a:endParaRPr sz="2400" dirty="0"/>
          </a:p>
          <a:p>
            <a:pPr marL="609600" indent="-609600">
              <a:lnSpc>
                <a:spcPct val="80000"/>
              </a:lnSpc>
            </a:pPr>
            <a:r>
              <a:rPr sz="2400" dirty="0"/>
              <a:t> Numerous well-known quantities, such as </a:t>
            </a:r>
            <a:r>
              <a:rPr sz="2400" dirty="0">
                <a:hlinkClick r:id="rId7" tooltip="Pi"/>
              </a:rPr>
              <a:t>π</a:t>
            </a:r>
            <a:r>
              <a:rPr sz="2400" dirty="0"/>
              <a:t>, </a:t>
            </a:r>
            <a:r>
              <a:rPr sz="2400" dirty="0">
                <a:hlinkClick r:id="rId8" tooltip="Euler's number"/>
              </a:rPr>
              <a:t>e</a:t>
            </a:r>
            <a:r>
              <a:rPr sz="2400" dirty="0"/>
              <a:t>, and </a:t>
            </a:r>
            <a:r>
              <a:rPr sz="2400" dirty="0">
                <a:hlinkClick r:id="rId9" tooltip="Golden ratio"/>
              </a:rPr>
              <a:t>φ</a:t>
            </a:r>
            <a:r>
              <a:rPr sz="2400" dirty="0"/>
              <a:t>, are dimensionless.</a:t>
            </a:r>
            <a:endParaRPr sz="2400" dirty="0">
              <a:solidFill>
                <a:schemeClr val="accent2"/>
              </a:solidFill>
            </a:endParaRPr>
          </a:p>
        </p:txBody>
      </p:sp>
      <p:pic>
        <p:nvPicPr>
          <p:cNvPr id="35847" name="Picture 6"/>
          <p:cNvPicPr>
            <a:picLocks noChangeAspect="1"/>
          </p:cNvPicPr>
          <p:nvPr/>
        </p:nvPicPr>
        <p:blipFill>
          <a:blip r:embed="rId10"/>
          <a:srcRect l="51706"/>
          <a:stretch>
            <a:fillRect/>
          </a:stretch>
        </p:blipFill>
        <p:spPr>
          <a:xfrm>
            <a:off x="0" y="0"/>
            <a:ext cx="676275" cy="685800"/>
          </a:xfrm>
          <a:prstGeom prst="rect">
            <a:avLst/>
          </a:prstGeom>
          <a:noFill/>
          <a:ln w="9525">
            <a:noFill/>
          </a:ln>
        </p:spPr>
      </p:pic>
      <p:pic>
        <p:nvPicPr>
          <p:cNvPr id="35848" name="Picture 4"/>
          <p:cNvPicPr>
            <a:picLocks noChangeAspect="1"/>
          </p:cNvPicPr>
          <p:nvPr/>
        </p:nvPicPr>
        <p:blipFill>
          <a:blip r:embed="rId11"/>
          <a:stretch>
            <a:fillRect/>
          </a:stretch>
        </p:blipFill>
        <p:spPr>
          <a:xfrm>
            <a:off x="8458200" y="0"/>
            <a:ext cx="685800" cy="655638"/>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3686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3686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Dimensionless quantities are often defined as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1" tooltip="Product (mathematics)"/>
              </a:rPr>
              <a:t>products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or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2" tooltip="Ratio"/>
              </a:rPr>
              <a:t>ratios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of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3" tooltip="Quantity"/>
              </a:rPr>
              <a:t>quantities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that are not dimensionless, but whose dimensions cancel out when their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4" tooltip="Power"/>
              </a:rPr>
              <a:t>powers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are multiplied.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This is the case, for instance, with the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5" tooltip="Engineering strain"/>
              </a:rPr>
              <a:t>engineering strain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 measure of deformation. It is defined as change in length over initial length but, since these quantities both have dimensions </a:t>
            </a:r>
            <a:r>
              <a:rPr kumimoji="0" lang="en-US" sz="2400" b="0" i="1" u="none" strike="noStrike" kern="0" cap="none" spc="0" normalizeH="0" baseline="0" noProof="0" dirty="0" smtClean="0">
                <a:ln>
                  <a:noFill/>
                </a:ln>
                <a:solidFill>
                  <a:schemeClr val="tx1"/>
                </a:solidFill>
                <a:effectLst/>
                <a:uLnTx/>
                <a:uFillTx/>
                <a:latin typeface="+mn-lt"/>
                <a:ea typeface="+mn-ea"/>
                <a:cs typeface="+mn-cs"/>
              </a:rPr>
              <a:t>L</a:t>
            </a:r>
            <a:r>
              <a:rPr kumimoji="0" lang="en-US" sz="2400" b="0" i="0" u="none" strike="noStrike" kern="0" cap="none" spc="0" normalizeH="0" baseline="0" noProof="0" dirty="0" smtClean="0">
                <a:ln>
                  <a:noFill/>
                </a:ln>
                <a:solidFill>
                  <a:schemeClr val="tx1"/>
                </a:solidFill>
                <a:effectLst/>
                <a:uLnTx/>
                <a:uFillTx/>
                <a:latin typeface="+mn-lt"/>
                <a:ea typeface="+mn-ea"/>
                <a:cs typeface="+mn-cs"/>
              </a:rPr>
              <a:t> (length), the result is a dimensionless quantity.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 dimensionless quantity is not always a ratio; for instance, the number of people </a:t>
            </a:r>
            <a:r>
              <a:rPr kumimoji="0" lang="en-US" sz="2400" b="0" i="1" u="none" strike="noStrike" kern="0" cap="none" spc="0" normalizeH="0" baseline="0" noProof="0" dirty="0" smtClean="0">
                <a:ln>
                  <a:noFill/>
                </a:ln>
                <a:solidFill>
                  <a:schemeClr val="tx1"/>
                </a:solidFill>
                <a:effectLst/>
                <a:uLnTx/>
                <a:uFillTx/>
                <a:latin typeface="+mn-lt"/>
                <a:ea typeface="+mn-ea"/>
                <a:cs typeface="+mn-cs"/>
              </a:rPr>
              <a:t>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in a room is a dimensionless quantity.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36871" name="Picture 6"/>
          <p:cNvPicPr>
            <a:picLocks noChangeAspect="1"/>
          </p:cNvPicPr>
          <p:nvPr/>
        </p:nvPicPr>
        <p:blipFill>
          <a:blip r:embed="rId6"/>
          <a:srcRect l="51706"/>
          <a:stretch>
            <a:fillRect/>
          </a:stretch>
        </p:blipFill>
        <p:spPr>
          <a:xfrm>
            <a:off x="0" y="0"/>
            <a:ext cx="676275" cy="685800"/>
          </a:xfrm>
          <a:prstGeom prst="rect">
            <a:avLst/>
          </a:prstGeom>
          <a:noFill/>
          <a:ln w="9525">
            <a:noFill/>
          </a:ln>
        </p:spPr>
      </p:pic>
      <p:pic>
        <p:nvPicPr>
          <p:cNvPr id="36872" name="Picture 4"/>
          <p:cNvPicPr>
            <a:picLocks noChangeAspect="1"/>
          </p:cNvPicPr>
          <p:nvPr/>
        </p:nvPicPr>
        <p:blipFill>
          <a:blip r:embed="rId7"/>
          <a:stretch>
            <a:fillRect/>
          </a:stretch>
        </p:blipFill>
        <p:spPr>
          <a:xfrm>
            <a:off x="8458200" y="0"/>
            <a:ext cx="685800" cy="655638"/>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3789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3789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accent2"/>
                </a:solidFill>
                <a:effectLst/>
                <a:uLnTx/>
                <a:uFillTx/>
                <a:latin typeface="+mn-lt"/>
                <a:ea typeface="+mn-ea"/>
                <a:cs typeface="+mn-cs"/>
              </a:rPr>
              <a:t>Example</a:t>
            </a: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An angle is measured as the ratio of the length of a circle's arc subtended by an angle whose vertex is the centre of the circle to some other length.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 ratio, length divided by length, is dimensionless. When using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1" tooltip="Radians"/>
              </a:rPr>
              <a:t>radians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as the unit, the length that is compared is the length of the radius of the circle.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When using </a:t>
            </a:r>
            <a:r>
              <a:rPr kumimoji="0" lang="en-US" sz="2400" b="0" i="0" u="none" strike="noStrike" kern="0" cap="none" spc="0" normalizeH="0" baseline="0" noProof="0" dirty="0" smtClean="0">
                <a:ln>
                  <a:noFill/>
                </a:ln>
                <a:solidFill>
                  <a:schemeClr val="tx1"/>
                </a:solidFill>
                <a:effectLst/>
                <a:uLnTx/>
                <a:uFillTx/>
                <a:latin typeface="+mn-lt"/>
                <a:ea typeface="+mn-ea"/>
                <a:cs typeface="+mn-cs"/>
                <a:hlinkClick r:id="rId2" tooltip="Degree (angle)"/>
              </a:rPr>
              <a:t>degree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as the units, the arc's length is compared to 1/360 of the circumference of the circle.</a:t>
            </a: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37895" name="Picture 6"/>
          <p:cNvPicPr>
            <a:picLocks noChangeAspect="1"/>
          </p:cNvPicPr>
          <p:nvPr/>
        </p:nvPicPr>
        <p:blipFill>
          <a:blip r:embed="rId3"/>
          <a:srcRect l="51706"/>
          <a:stretch>
            <a:fillRect/>
          </a:stretch>
        </p:blipFill>
        <p:spPr>
          <a:xfrm>
            <a:off x="0" y="0"/>
            <a:ext cx="676275" cy="685800"/>
          </a:xfrm>
          <a:prstGeom prst="rect">
            <a:avLst/>
          </a:prstGeom>
          <a:noFill/>
          <a:ln w="9525">
            <a:noFill/>
          </a:ln>
        </p:spPr>
      </p:pic>
      <p:pic>
        <p:nvPicPr>
          <p:cNvPr id="37896" name="Picture 4"/>
          <p:cNvPicPr>
            <a:picLocks noChangeAspect="1"/>
          </p:cNvPicPr>
          <p:nvPr/>
        </p:nvPicPr>
        <p:blipFill>
          <a:blip r:embed="rId4"/>
          <a:stretch>
            <a:fillRect/>
          </a:stretch>
        </p:blipFill>
        <p:spPr>
          <a:xfrm>
            <a:off x="8458200" y="0"/>
            <a:ext cx="685800" cy="655638"/>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3891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3891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8918" name="Rectangle 3"/>
          <p:cNvSpPr>
            <a:spLocks noGrp="1"/>
          </p:cNvSpPr>
          <p:nvPr>
            <p:ph idx="1"/>
          </p:nvPr>
        </p:nvSpPr>
        <p:spPr>
          <a:xfrm>
            <a:off x="381000" y="685800"/>
            <a:ext cx="8229600" cy="5562600"/>
          </a:xfrm>
        </p:spPr>
        <p:txBody>
          <a:bodyPr vert="horz" wrap="square" lIns="91440" tIns="45720" rIns="91440" bIns="45720" anchor="t" anchorCtr="0"/>
          <a:p>
            <a:pPr marL="609600" indent="-609600">
              <a:lnSpc>
                <a:spcPct val="80000"/>
              </a:lnSpc>
            </a:pPr>
            <a:endParaRPr sz="2400" dirty="0"/>
          </a:p>
          <a:p>
            <a:pPr marL="609600" indent="-609600">
              <a:lnSpc>
                <a:spcPct val="80000"/>
              </a:lnSpc>
            </a:pPr>
            <a:r>
              <a:rPr sz="2400" dirty="0"/>
              <a:t>It is almost impossible to read an article or listen to a </a:t>
            </a:r>
            <a:endParaRPr sz="2400" dirty="0"/>
          </a:p>
          <a:p>
            <a:pPr marL="609600" indent="-609600">
              <a:lnSpc>
                <a:spcPct val="80000"/>
              </a:lnSpc>
              <a:buNone/>
            </a:pPr>
            <a:r>
              <a:rPr sz="2400" dirty="0"/>
              <a:t>        lecture on heat transfer without hearing names like </a:t>
            </a:r>
            <a:endParaRPr sz="2400" dirty="0"/>
          </a:p>
          <a:p>
            <a:pPr marL="609600" indent="-609600">
              <a:lnSpc>
                <a:spcPct val="80000"/>
              </a:lnSpc>
              <a:buNone/>
            </a:pPr>
            <a:r>
              <a:rPr sz="2400" dirty="0"/>
              <a:t>        Reynolds. Nusselt, Rayleigh, etc. </a:t>
            </a:r>
            <a:endParaRPr sz="2400" dirty="0"/>
          </a:p>
          <a:p>
            <a:pPr marL="609600" indent="-609600">
              <a:lnSpc>
                <a:spcPct val="80000"/>
              </a:lnSpc>
              <a:buNone/>
            </a:pPr>
            <a:endParaRPr sz="2400" dirty="0"/>
          </a:p>
          <a:p>
            <a:pPr marL="609600" indent="-609600">
              <a:lnSpc>
                <a:spcPct val="80000"/>
              </a:lnSpc>
            </a:pPr>
            <a:r>
              <a:rPr sz="2400" dirty="0"/>
              <a:t>These names refer to very specific dimensionless numbers that are used to characterize and classify the heat transfer problems.</a:t>
            </a:r>
            <a:endParaRPr sz="2400" dirty="0"/>
          </a:p>
          <a:p>
            <a:pPr marL="609600" indent="-609600">
              <a:lnSpc>
                <a:spcPct val="80000"/>
              </a:lnSpc>
            </a:pPr>
            <a:endParaRPr sz="2400" dirty="0"/>
          </a:p>
          <a:p>
            <a:pPr marL="609600" indent="-609600">
              <a:lnSpc>
                <a:spcPct val="80000"/>
              </a:lnSpc>
            </a:pPr>
            <a:r>
              <a:rPr sz="2400" dirty="0"/>
              <a:t> This article attempts to explain the meaning and significance of these numbers and help you to get used to them.</a:t>
            </a:r>
            <a:endParaRPr sz="2400" dirty="0"/>
          </a:p>
          <a:p>
            <a:pPr marL="609600" indent="-609600">
              <a:lnSpc>
                <a:spcPct val="80000"/>
              </a:lnSpc>
            </a:pPr>
            <a:endParaRPr sz="2400" dirty="0">
              <a:solidFill>
                <a:schemeClr val="accent2"/>
              </a:solidFill>
            </a:endParaRPr>
          </a:p>
          <a:p>
            <a:pPr marL="609600" indent="-609600">
              <a:lnSpc>
                <a:spcPct val="80000"/>
              </a:lnSpc>
            </a:pPr>
            <a:r>
              <a:rPr sz="2400" dirty="0"/>
              <a:t>But first, why do we need dimensionless numbers anyway?</a:t>
            </a:r>
            <a:endParaRPr sz="2400" dirty="0">
              <a:solidFill>
                <a:schemeClr val="accent2"/>
              </a:solidFill>
            </a:endParaRPr>
          </a:p>
        </p:txBody>
      </p:sp>
      <p:pic>
        <p:nvPicPr>
          <p:cNvPr id="3891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892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ctr" anchorCtr="0"/>
          <a:p>
            <a:r>
              <a:rPr dirty="0"/>
              <a:t>Convection Heat Transfer</a:t>
            </a:r>
            <a:endParaRPr dirty="0"/>
          </a:p>
        </p:txBody>
      </p:sp>
      <p:sp>
        <p:nvSpPr>
          <p:cNvPr id="14339" name="Rectangle 3"/>
          <p:cNvSpPr>
            <a:spLocks noGrp="1"/>
          </p:cNvSpPr>
          <p:nvPr>
            <p:ph idx="1"/>
          </p:nvPr>
        </p:nvSpPr>
        <p:spPr/>
        <p:txBody>
          <a:bodyPr vert="horz" wrap="square" lIns="91440" tIns="45720" rIns="91440" bIns="45720" anchor="t" anchorCtr="0"/>
          <a:p>
            <a:r>
              <a:rPr dirty="0"/>
              <a:t>Convection is movement of heat with a fluid</a:t>
            </a:r>
            <a:endParaRPr dirty="0"/>
          </a:p>
          <a:p>
            <a:r>
              <a:rPr dirty="0"/>
              <a:t>E.g., when cold air sweeps past a warm body, it draws away warm air near the body and replaces it with cold air</a:t>
            </a:r>
            <a:endParaRPr dirty="0"/>
          </a:p>
          <a:p>
            <a:endParaRPr dirty="0"/>
          </a:p>
          <a:p>
            <a:endParaRPr dirty="0"/>
          </a:p>
          <a:p>
            <a:endParaRPr dirty="0"/>
          </a:p>
          <a:p>
            <a:endParaRPr dirty="0"/>
          </a:p>
          <a:p>
            <a:endParaRPr dirty="0"/>
          </a:p>
          <a:p>
            <a:endParaRPr dirty="0"/>
          </a:p>
          <a:p>
            <a:endParaRPr dirty="0"/>
          </a:p>
          <a:p>
            <a:r>
              <a:rPr dirty="0"/>
              <a:t>often, we want to know the heat transfer coefficient, </a:t>
            </a:r>
            <a:r>
              <a:rPr i="1" dirty="0"/>
              <a:t>h</a:t>
            </a:r>
            <a:r>
              <a:rPr dirty="0"/>
              <a:t> (next page)</a:t>
            </a:r>
            <a:endParaRPr dirty="0"/>
          </a:p>
        </p:txBody>
      </p:sp>
      <p:pic>
        <p:nvPicPr>
          <p:cNvPr id="14340" name="Picture 4" descr="\\Fluent\users\ewg\ewg\chipn2.tif"/>
          <p:cNvPicPr>
            <a:picLocks noChangeAspect="1"/>
          </p:cNvPicPr>
          <p:nvPr/>
        </p:nvPicPr>
        <p:blipFill>
          <a:blip r:embed="rId1"/>
          <a:srcRect t="15266" b="23665"/>
          <a:stretch>
            <a:fillRect/>
          </a:stretch>
        </p:blipFill>
        <p:spPr>
          <a:xfrm>
            <a:off x="2133600" y="3824288"/>
            <a:ext cx="5562600" cy="2576512"/>
          </a:xfrm>
          <a:prstGeom prst="rect">
            <a:avLst/>
          </a:prstGeom>
          <a:noFill/>
          <a:ln w="9525">
            <a:noFill/>
          </a:ln>
        </p:spPr>
      </p:pic>
      <p:sp>
        <p:nvSpPr>
          <p:cNvPr id="14341" name="Text Box 5"/>
          <p:cNvSpPr txBox="1"/>
          <p:nvPr/>
        </p:nvSpPr>
        <p:spPr>
          <a:xfrm>
            <a:off x="304800" y="4708525"/>
            <a:ext cx="1600200" cy="701675"/>
          </a:xfrm>
          <a:prstGeom prst="rect">
            <a:avLst/>
          </a:prstGeom>
          <a:noFill/>
          <a:ln w="12700">
            <a:noFill/>
          </a:ln>
        </p:spPr>
        <p:txBody>
          <a:bodyPr>
            <a:spAutoFit/>
          </a:bodyPr>
          <a:p>
            <a:r>
              <a:rPr dirty="0">
                <a:latin typeface="Times New Roman" pitchFamily="18" charset="0"/>
              </a:rPr>
              <a:t>flow over a heated block</a:t>
            </a:r>
            <a:endParaRPr dirty="0">
              <a:latin typeface="Times New Roman" pitchFamily="18" charset="0"/>
            </a:endParaRPr>
          </a:p>
        </p:txBody>
      </p:sp>
      <p:sp>
        <p:nvSpPr>
          <p:cNvPr id="14342" name="AutoShape 7"/>
          <p:cNvSpPr/>
          <p:nvPr/>
        </p:nvSpPr>
        <p:spPr>
          <a:xfrm>
            <a:off x="609600" y="4038600"/>
            <a:ext cx="1371600" cy="457200"/>
          </a:xfrm>
          <a:prstGeom prst="rightArrow">
            <a:avLst>
              <a:gd name="adj1" fmla="val 50000"/>
              <a:gd name="adj2" fmla="val 75000"/>
            </a:avLst>
          </a:prstGeom>
          <a:solidFill>
            <a:srgbClr val="0000FF"/>
          </a:solidFill>
          <a:ln w="12700">
            <a:noFill/>
          </a:ln>
        </p:spPr>
        <p:txBody>
          <a:bodyPr wrap="none" anchor="ctr" anchorCtr="0"/>
          <a:p>
            <a:endParaRPr dirty="0">
              <a:latin typeface="Times New Roman"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3993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3994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9942"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endParaRPr sz="2400" dirty="0">
              <a:solidFill>
                <a:schemeClr val="accent2"/>
              </a:solidFill>
            </a:endParaRPr>
          </a:p>
          <a:p>
            <a:pPr marL="609600" indent="-609600">
              <a:lnSpc>
                <a:spcPct val="80000"/>
              </a:lnSpc>
            </a:pPr>
            <a:r>
              <a:rPr sz="2400" dirty="0"/>
              <a:t> We have invented dimensionless numbers to be able to take our knowledge from experimenting with one system to learning about another system with different dimensions. </a:t>
            </a:r>
            <a:endParaRPr sz="2400" dirty="0"/>
          </a:p>
          <a:p>
            <a:pPr marL="609600" indent="-609600">
              <a:lnSpc>
                <a:spcPct val="80000"/>
              </a:lnSpc>
            </a:pPr>
            <a:endParaRPr sz="2400" dirty="0"/>
          </a:p>
          <a:p>
            <a:pPr marL="609600" indent="-609600">
              <a:lnSpc>
                <a:spcPct val="80000"/>
              </a:lnSpc>
            </a:pPr>
            <a:r>
              <a:rPr sz="2400" dirty="0"/>
              <a:t>If I have come up with some neat formula for calculating the pressure drop in a 2 inch pipe, can I use that formula for a 4 inch pipe? </a:t>
            </a:r>
            <a:endParaRPr sz="2400" dirty="0"/>
          </a:p>
          <a:p>
            <a:pPr marL="609600" indent="-609600">
              <a:lnSpc>
                <a:spcPct val="80000"/>
              </a:lnSpc>
            </a:pPr>
            <a:endParaRPr sz="2400" dirty="0"/>
          </a:p>
          <a:p>
            <a:pPr marL="609600" indent="-609600">
              <a:lnSpc>
                <a:spcPct val="80000"/>
              </a:lnSpc>
            </a:pPr>
            <a:r>
              <a:rPr sz="2400" dirty="0"/>
              <a:t>In a way, we are trying to get rid of dimensions in order to extend our knowledge beyond its source of acquisition</a:t>
            </a:r>
            <a:endParaRPr sz="2400" dirty="0">
              <a:solidFill>
                <a:schemeClr val="accent2"/>
              </a:solidFill>
            </a:endParaRPr>
          </a:p>
        </p:txBody>
      </p:sp>
      <p:pic>
        <p:nvPicPr>
          <p:cNvPr id="3994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994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457200" y="304800"/>
            <a:ext cx="8229600" cy="4525963"/>
          </a:xfrm>
        </p:spPr>
        <p:txBody>
          <a:bodyPr vert="horz" wrap="square" lIns="91440" tIns="45720" rIns="91440" bIns="45720" anchor="t" anchorCtr="0"/>
          <a:p>
            <a:pPr eaLnBrk="1" hangingPunct="1"/>
            <a:r>
              <a:rPr lang="en-US" altLang="zh-TW" sz="2800" dirty="0">
                <a:ea typeface="PMingLiU" pitchFamily="18" charset="-120"/>
              </a:rPr>
              <a:t>A major advantage of nondimensionalizing is the significant reduction in the number of parameters.</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r>
              <a:rPr lang="en-US" altLang="zh-TW" sz="2800" dirty="0">
                <a:ea typeface="PMingLiU" pitchFamily="18" charset="-120"/>
              </a:rPr>
              <a:t>The original problem involves </a:t>
            </a:r>
            <a:r>
              <a:rPr lang="en-US" altLang="zh-TW" sz="2800" dirty="0">
                <a:solidFill>
                  <a:srgbClr val="FF0000"/>
                </a:solidFill>
                <a:ea typeface="PMingLiU" pitchFamily="18" charset="-120"/>
              </a:rPr>
              <a:t>6</a:t>
            </a:r>
            <a:r>
              <a:rPr lang="en-US" altLang="zh-TW" sz="2800" dirty="0">
                <a:ea typeface="PMingLiU" pitchFamily="18" charset="-120"/>
              </a:rPr>
              <a:t> parameters (</a:t>
            </a:r>
            <a:r>
              <a:rPr lang="en-US" altLang="zh-TW" sz="2800" i="1" dirty="0">
                <a:solidFill>
                  <a:srgbClr val="FF0000"/>
                </a:solidFill>
                <a:ea typeface="PMingLiU" pitchFamily="18" charset="-120"/>
              </a:rPr>
              <a:t>L</a:t>
            </a:r>
            <a:r>
              <a:rPr lang="en-US" altLang="zh-TW" sz="2800" i="1" dirty="0">
                <a:ea typeface="PMingLiU" pitchFamily="18" charset="-120"/>
              </a:rPr>
              <a:t>, </a:t>
            </a:r>
            <a:r>
              <a:rPr lang="en-US" altLang="zh-TW" sz="2800" i="1" dirty="0">
                <a:solidFill>
                  <a:srgbClr val="FF0000"/>
                </a:solidFill>
                <a:ea typeface="PMingLiU" pitchFamily="18" charset="-120"/>
              </a:rPr>
              <a:t>V</a:t>
            </a:r>
            <a:r>
              <a:rPr lang="en-US" altLang="zh-TW" sz="2800" dirty="0">
                <a:ea typeface="PMingLiU" pitchFamily="18" charset="-120"/>
              </a:rPr>
              <a:t>, </a:t>
            </a:r>
            <a:r>
              <a:rPr lang="en-US" altLang="zh-TW" sz="2800" i="1" dirty="0">
                <a:solidFill>
                  <a:srgbClr val="FF0000"/>
                </a:solidFill>
                <a:ea typeface="PMingLiU" pitchFamily="18" charset="-120"/>
              </a:rPr>
              <a:t>T</a:t>
            </a:r>
            <a:r>
              <a:rPr lang="en-US" altLang="zh-TW" sz="2800" dirty="0">
                <a:ea typeface="PMingLiU" pitchFamily="18" charset="-120"/>
              </a:rPr>
              <a:t>, </a:t>
            </a:r>
            <a:r>
              <a:rPr lang="en-US" altLang="zh-TW" sz="2800" i="1" dirty="0">
                <a:solidFill>
                  <a:srgbClr val="FF0000"/>
                </a:solidFill>
                <a:ea typeface="PMingLiU" pitchFamily="18" charset="-120"/>
              </a:rPr>
              <a:t>T</a:t>
            </a:r>
            <a:r>
              <a:rPr lang="en-US" altLang="zh-TW" sz="2800" i="1" baseline="-25000" dirty="0">
                <a:solidFill>
                  <a:srgbClr val="FF0000"/>
                </a:solidFill>
                <a:ea typeface="PMingLiU" pitchFamily="18" charset="-120"/>
              </a:rPr>
              <a:t>s</a:t>
            </a:r>
            <a:r>
              <a:rPr lang="en-US" altLang="zh-TW" sz="2800" i="1" dirty="0">
                <a:ea typeface="PMingLiU" pitchFamily="18" charset="-120"/>
              </a:rPr>
              <a:t>, </a:t>
            </a:r>
            <a:r>
              <a:rPr lang="en-US" altLang="zh-TW" sz="2800" i="1" dirty="0">
                <a:solidFill>
                  <a:srgbClr val="FF0000"/>
                </a:solidFill>
                <a:latin typeface="Symbol" pitchFamily="18" charset="2"/>
                <a:ea typeface="PMingLiU" pitchFamily="18" charset="-120"/>
              </a:rPr>
              <a:t>n</a:t>
            </a:r>
            <a:r>
              <a:rPr lang="en-US" altLang="zh-TW" sz="2800" dirty="0">
                <a:ea typeface="PMingLiU" pitchFamily="18" charset="-120"/>
              </a:rPr>
              <a:t>, </a:t>
            </a:r>
            <a:r>
              <a:rPr lang="en-US" altLang="zh-TW" sz="2800" i="1" dirty="0">
                <a:solidFill>
                  <a:srgbClr val="FF0000"/>
                </a:solidFill>
                <a:latin typeface="Symbol" pitchFamily="18" charset="2"/>
                <a:ea typeface="PMingLiU" pitchFamily="18" charset="-120"/>
              </a:rPr>
              <a:t>a</a:t>
            </a:r>
            <a:r>
              <a:rPr lang="en-US" altLang="zh-TW" sz="2800" dirty="0">
                <a:ea typeface="PMingLiU" pitchFamily="18" charset="-120"/>
              </a:rPr>
              <a:t>), but the nondimensionalized problem involves just </a:t>
            </a:r>
            <a:r>
              <a:rPr lang="en-US" altLang="zh-TW" sz="2800" dirty="0">
                <a:solidFill>
                  <a:srgbClr val="3366FF"/>
                </a:solidFill>
                <a:ea typeface="PMingLiU" pitchFamily="18" charset="-120"/>
              </a:rPr>
              <a:t>2</a:t>
            </a:r>
            <a:r>
              <a:rPr lang="en-US" altLang="zh-TW" sz="2800" dirty="0">
                <a:ea typeface="PMingLiU" pitchFamily="18" charset="-120"/>
              </a:rPr>
              <a:t> parameters (</a:t>
            </a:r>
            <a:r>
              <a:rPr lang="en-US" altLang="zh-TW" sz="2800" dirty="0">
                <a:solidFill>
                  <a:srgbClr val="3366FF"/>
                </a:solidFill>
                <a:ea typeface="PMingLiU" pitchFamily="18" charset="-120"/>
              </a:rPr>
              <a:t>Re</a:t>
            </a:r>
            <a:r>
              <a:rPr lang="en-US" altLang="zh-TW" sz="2800" i="1" baseline="-25000" dirty="0">
                <a:solidFill>
                  <a:srgbClr val="3366FF"/>
                </a:solidFill>
                <a:ea typeface="PMingLiU" pitchFamily="18" charset="-120"/>
              </a:rPr>
              <a:t>L</a:t>
            </a:r>
            <a:r>
              <a:rPr lang="en-US" altLang="zh-TW" sz="2800" i="1" dirty="0">
                <a:ea typeface="PMingLiU" pitchFamily="18" charset="-120"/>
              </a:rPr>
              <a:t> </a:t>
            </a:r>
            <a:r>
              <a:rPr lang="en-US" altLang="zh-TW" sz="2800" dirty="0">
                <a:ea typeface="PMingLiU" pitchFamily="18" charset="-120"/>
              </a:rPr>
              <a:t>and </a:t>
            </a:r>
            <a:r>
              <a:rPr lang="en-US" altLang="zh-TW" sz="2800" dirty="0">
                <a:solidFill>
                  <a:srgbClr val="3366FF"/>
                </a:solidFill>
                <a:ea typeface="PMingLiU" pitchFamily="18" charset="-120"/>
              </a:rPr>
              <a:t>Pr</a:t>
            </a:r>
            <a:r>
              <a:rPr lang="en-US" altLang="zh-TW" sz="2800" dirty="0">
                <a:ea typeface="PMingLiU" pitchFamily="18" charset="-120"/>
              </a:rPr>
              <a:t>).</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p:txBody>
      </p:sp>
      <p:grpSp>
        <p:nvGrpSpPr>
          <p:cNvPr id="2" name="Group 14"/>
          <p:cNvGrpSpPr/>
          <p:nvPr/>
        </p:nvGrpSpPr>
        <p:grpSpPr>
          <a:xfrm>
            <a:off x="533400" y="5486400"/>
            <a:ext cx="2590800" cy="519113"/>
            <a:chOff x="336" y="3456"/>
            <a:chExt cx="1632" cy="327"/>
          </a:xfrm>
        </p:grpSpPr>
        <p:sp>
          <p:nvSpPr>
            <p:cNvPr id="40973" name="Line 5"/>
            <p:cNvSpPr/>
            <p:nvPr/>
          </p:nvSpPr>
          <p:spPr>
            <a:xfrm>
              <a:off x="1056" y="3456"/>
              <a:ext cx="816" cy="0"/>
            </a:xfrm>
            <a:prstGeom prst="line">
              <a:avLst/>
            </a:prstGeom>
            <a:ln w="50800" cap="flat" cmpd="sng">
              <a:solidFill>
                <a:srgbClr val="FF0000"/>
              </a:solidFill>
              <a:prstDash val="solid"/>
              <a:headEnd type="none" w="med" len="med"/>
              <a:tailEnd type="triangle" w="lg" len="lg"/>
            </a:ln>
          </p:spPr>
        </p:sp>
        <p:sp>
          <p:nvSpPr>
            <p:cNvPr id="40974" name="Rectangle 6"/>
            <p:cNvSpPr/>
            <p:nvPr/>
          </p:nvSpPr>
          <p:spPr>
            <a:xfrm>
              <a:off x="336" y="3456"/>
              <a:ext cx="1632" cy="327"/>
            </a:xfrm>
            <a:prstGeom prst="rect">
              <a:avLst/>
            </a:prstGeom>
            <a:noFill/>
            <a:ln w="9525">
              <a:noFill/>
            </a:ln>
          </p:spPr>
          <p:txBody>
            <a:bodyPr>
              <a:spAutoFit/>
            </a:bodyPr>
            <a:p>
              <a:pPr algn="ctr"/>
              <a:r>
                <a:rPr lang="zh-TW" altLang="en-US" sz="2800" dirty="0">
                  <a:latin typeface="Times New Roman" pitchFamily="18" charset="0"/>
                  <a:ea typeface="PMingLiU" pitchFamily="18" charset="-120"/>
                </a:rPr>
                <a:t> </a:t>
              </a:r>
              <a:r>
                <a:rPr lang="en-US" altLang="zh-TW" sz="2800" i="1" dirty="0">
                  <a:solidFill>
                    <a:srgbClr val="FF0000"/>
                  </a:solidFill>
                  <a:latin typeface="Times New Roman" pitchFamily="18" charset="0"/>
                  <a:ea typeface="PMingLiU" pitchFamily="18" charset="-120"/>
                </a:rPr>
                <a:t>L</a:t>
              </a:r>
              <a:r>
                <a:rPr lang="en-US" altLang="zh-TW" sz="2800" i="1" dirty="0">
                  <a:latin typeface="Times New Roman" pitchFamily="18" charset="0"/>
                  <a:ea typeface="PMingLiU" pitchFamily="18" charset="-120"/>
                </a:rPr>
                <a:t>, </a:t>
              </a:r>
              <a:r>
                <a:rPr lang="en-US" altLang="zh-TW" sz="2800" i="1" dirty="0">
                  <a:solidFill>
                    <a:srgbClr val="FF0000"/>
                  </a:solidFill>
                  <a:latin typeface="Times New Roman" pitchFamily="18" charset="0"/>
                  <a:ea typeface="PMingLiU" pitchFamily="18" charset="-120"/>
                </a:rPr>
                <a:t>V</a:t>
              </a:r>
              <a:r>
                <a:rPr lang="en-US" altLang="zh-TW" sz="2800" dirty="0">
                  <a:latin typeface="Times New Roman" pitchFamily="18" charset="0"/>
                  <a:ea typeface="PMingLiU" pitchFamily="18" charset="-120"/>
                </a:rPr>
                <a:t>, </a:t>
              </a:r>
              <a:r>
                <a:rPr lang="en-US" altLang="zh-TW" sz="2800" i="1" dirty="0">
                  <a:solidFill>
                    <a:srgbClr val="FF0000"/>
                  </a:solidFill>
                  <a:latin typeface="Times New Roman" pitchFamily="18" charset="0"/>
                  <a:ea typeface="PMingLiU" pitchFamily="18" charset="-120"/>
                </a:rPr>
                <a:t>T</a:t>
              </a:r>
              <a:r>
                <a:rPr lang="en-US" altLang="zh-TW" sz="2800" dirty="0">
                  <a:latin typeface="Times New Roman" pitchFamily="18" charset="0"/>
                  <a:ea typeface="PMingLiU" pitchFamily="18" charset="-120"/>
                </a:rPr>
                <a:t>, </a:t>
              </a:r>
              <a:r>
                <a:rPr lang="en-US" altLang="zh-TW" sz="2800" i="1" dirty="0">
                  <a:solidFill>
                    <a:srgbClr val="FF0000"/>
                  </a:solidFill>
                  <a:latin typeface="Times New Roman" pitchFamily="18" charset="0"/>
                  <a:ea typeface="PMingLiU" pitchFamily="18" charset="-120"/>
                </a:rPr>
                <a:t>T</a:t>
              </a:r>
              <a:r>
                <a:rPr lang="en-US" altLang="zh-TW" sz="2800" i="1" baseline="-25000" dirty="0">
                  <a:solidFill>
                    <a:srgbClr val="FF0000"/>
                  </a:solidFill>
                  <a:latin typeface="Times New Roman" pitchFamily="18" charset="0"/>
                  <a:ea typeface="PMingLiU" pitchFamily="18" charset="-120"/>
                </a:rPr>
                <a:t>s</a:t>
              </a:r>
              <a:r>
                <a:rPr lang="en-US" altLang="zh-TW" sz="2800" i="1" dirty="0">
                  <a:latin typeface="Times New Roman" pitchFamily="18" charset="0"/>
                  <a:ea typeface="PMingLiU" pitchFamily="18" charset="-120"/>
                </a:rPr>
                <a:t>,</a:t>
              </a:r>
              <a:r>
                <a:rPr lang="en-US" altLang="zh-TW" sz="2800" i="1" dirty="0">
                  <a:solidFill>
                    <a:srgbClr val="FF0000"/>
                  </a:solidFill>
                  <a:latin typeface="Symbol" pitchFamily="18" charset="2"/>
                  <a:ea typeface="PMingLiU" pitchFamily="18" charset="-120"/>
                </a:rPr>
                <a:t>n</a:t>
              </a:r>
              <a:r>
                <a:rPr lang="en-US" altLang="zh-TW" sz="2800" dirty="0">
                  <a:latin typeface="Times New Roman" pitchFamily="18" charset="0"/>
                  <a:ea typeface="PMingLiU" pitchFamily="18" charset="-120"/>
                </a:rPr>
                <a:t>, </a:t>
              </a:r>
              <a:r>
                <a:rPr lang="en-US" altLang="zh-TW" sz="2800" i="1" dirty="0">
                  <a:solidFill>
                    <a:srgbClr val="FF0000"/>
                  </a:solidFill>
                  <a:latin typeface="Symbol" pitchFamily="18" charset="2"/>
                  <a:ea typeface="PMingLiU" pitchFamily="18" charset="-120"/>
                </a:rPr>
                <a:t>a</a:t>
              </a:r>
              <a:endParaRPr lang="en-US" altLang="zh-TW" sz="2800" dirty="0">
                <a:latin typeface="Times New Roman" pitchFamily="18" charset="0"/>
                <a:ea typeface="PMingLiU" pitchFamily="18" charset="-120"/>
              </a:endParaRPr>
            </a:p>
          </p:txBody>
        </p:sp>
      </p:grpSp>
      <p:grpSp>
        <p:nvGrpSpPr>
          <p:cNvPr id="3" name="Group 9"/>
          <p:cNvGrpSpPr/>
          <p:nvPr/>
        </p:nvGrpSpPr>
        <p:grpSpPr>
          <a:xfrm>
            <a:off x="3048000" y="3886200"/>
            <a:ext cx="3429000" cy="1981200"/>
            <a:chOff x="2256" y="2448"/>
            <a:chExt cx="2160" cy="1248"/>
          </a:xfrm>
        </p:grpSpPr>
        <p:sp>
          <p:nvSpPr>
            <p:cNvPr id="40971" name="Rectangle 4"/>
            <p:cNvSpPr/>
            <p:nvPr/>
          </p:nvSpPr>
          <p:spPr>
            <a:xfrm>
              <a:off x="2256" y="2448"/>
              <a:ext cx="2160" cy="1248"/>
            </a:xfrm>
            <a:prstGeom prst="rect">
              <a:avLst/>
            </a:prstGeom>
            <a:solidFill>
              <a:srgbClr val="FFFF00"/>
            </a:solidFill>
            <a:ln w="25400" cap="flat" cmpd="sng">
              <a:solidFill>
                <a:schemeClr val="tx1"/>
              </a:solidFill>
              <a:prstDash val="dash"/>
              <a:miter/>
              <a:headEnd type="none" w="med" len="med"/>
              <a:tailEnd type="none" w="med" len="med"/>
            </a:ln>
          </p:spPr>
          <p:txBody>
            <a:bodyPr wrap="none" anchor="ctr" anchorCtr="0"/>
            <a:p>
              <a:endParaRPr dirty="0">
                <a:latin typeface="Times New Roman" pitchFamily="18" charset="0"/>
              </a:endParaRPr>
            </a:p>
          </p:txBody>
        </p:sp>
        <p:sp>
          <p:nvSpPr>
            <p:cNvPr id="40972" name="Rectangle 8"/>
            <p:cNvSpPr/>
            <p:nvPr/>
          </p:nvSpPr>
          <p:spPr>
            <a:xfrm>
              <a:off x="2256" y="3273"/>
              <a:ext cx="2133" cy="327"/>
            </a:xfrm>
            <a:prstGeom prst="rect">
              <a:avLst/>
            </a:prstGeom>
            <a:noFill/>
            <a:ln w="9525">
              <a:noFill/>
            </a:ln>
          </p:spPr>
          <p:txBody>
            <a:bodyPr wrap="none">
              <a:spAutoFit/>
            </a:bodyPr>
            <a:p>
              <a:r>
                <a:rPr lang="en-US" altLang="zh-TW" sz="2800" b="1" dirty="0">
                  <a:solidFill>
                    <a:srgbClr val="00CC00"/>
                  </a:solidFill>
                  <a:latin typeface="Times New Roman" pitchFamily="18" charset="0"/>
                  <a:ea typeface="PMingLiU" pitchFamily="18" charset="-120"/>
                </a:rPr>
                <a:t>Nondimensionalizing</a:t>
              </a:r>
              <a:endParaRPr lang="en-US" altLang="zh-TW" sz="2800" b="1" dirty="0">
                <a:solidFill>
                  <a:srgbClr val="00CC00"/>
                </a:solidFill>
                <a:latin typeface="Times New Roman" pitchFamily="18" charset="0"/>
                <a:ea typeface="PMingLiU" pitchFamily="18" charset="-120"/>
              </a:endParaRPr>
            </a:p>
          </p:txBody>
        </p:sp>
      </p:grpSp>
      <p:sp>
        <p:nvSpPr>
          <p:cNvPr id="469002" name="Rectangle 10"/>
          <p:cNvSpPr/>
          <p:nvPr/>
        </p:nvSpPr>
        <p:spPr>
          <a:xfrm>
            <a:off x="762000" y="4343400"/>
            <a:ext cx="2008188" cy="519113"/>
          </a:xfrm>
          <a:prstGeom prst="rect">
            <a:avLst/>
          </a:prstGeom>
          <a:noFill/>
          <a:ln w="9525">
            <a:noFill/>
          </a:ln>
        </p:spPr>
        <p:txBody>
          <a:bodyPr wrap="none">
            <a:spAutoFit/>
          </a:bodyPr>
          <a:p>
            <a:r>
              <a:rPr lang="en-US" altLang="zh-TW" sz="2800" b="1" dirty="0">
                <a:solidFill>
                  <a:srgbClr val="FF0000"/>
                </a:solidFill>
                <a:latin typeface="Times New Roman" pitchFamily="18" charset="0"/>
                <a:ea typeface="PMingLiU" pitchFamily="18" charset="-120"/>
              </a:rPr>
              <a:t>6</a:t>
            </a:r>
            <a:r>
              <a:rPr lang="en-US" altLang="zh-TW" sz="2800" dirty="0">
                <a:latin typeface="Times New Roman" pitchFamily="18" charset="0"/>
                <a:ea typeface="PMingLiU" pitchFamily="18" charset="-120"/>
              </a:rPr>
              <a:t> parameters</a:t>
            </a:r>
            <a:endParaRPr lang="en-US" altLang="zh-TW" sz="2800" dirty="0">
              <a:latin typeface="Times New Roman" pitchFamily="18" charset="0"/>
              <a:ea typeface="PMingLiU" pitchFamily="18" charset="-120"/>
            </a:endParaRPr>
          </a:p>
        </p:txBody>
      </p:sp>
      <p:grpSp>
        <p:nvGrpSpPr>
          <p:cNvPr id="4" name="Group 15"/>
          <p:cNvGrpSpPr/>
          <p:nvPr/>
        </p:nvGrpSpPr>
        <p:grpSpPr>
          <a:xfrm>
            <a:off x="6477000" y="5486400"/>
            <a:ext cx="1600200" cy="519113"/>
            <a:chOff x="4080" y="3456"/>
            <a:chExt cx="1008" cy="327"/>
          </a:xfrm>
        </p:grpSpPr>
        <p:sp>
          <p:nvSpPr>
            <p:cNvPr id="40969" name="Line 11"/>
            <p:cNvSpPr/>
            <p:nvPr/>
          </p:nvSpPr>
          <p:spPr>
            <a:xfrm>
              <a:off x="4080" y="3456"/>
              <a:ext cx="816" cy="0"/>
            </a:xfrm>
            <a:prstGeom prst="line">
              <a:avLst/>
            </a:prstGeom>
            <a:ln w="50800" cap="flat" cmpd="sng">
              <a:solidFill>
                <a:srgbClr val="3366FF"/>
              </a:solidFill>
              <a:prstDash val="solid"/>
              <a:headEnd type="none" w="med" len="med"/>
              <a:tailEnd type="triangle" w="lg" len="lg"/>
            </a:ln>
          </p:spPr>
        </p:sp>
        <p:sp>
          <p:nvSpPr>
            <p:cNvPr id="40970" name="Rectangle 12"/>
            <p:cNvSpPr/>
            <p:nvPr/>
          </p:nvSpPr>
          <p:spPr>
            <a:xfrm>
              <a:off x="4272" y="3456"/>
              <a:ext cx="816" cy="327"/>
            </a:xfrm>
            <a:prstGeom prst="rect">
              <a:avLst/>
            </a:prstGeom>
            <a:noFill/>
            <a:ln w="9525">
              <a:noFill/>
            </a:ln>
          </p:spPr>
          <p:txBody>
            <a:bodyPr>
              <a:spAutoFit/>
            </a:bodyPr>
            <a:p>
              <a:pPr algn="ctr"/>
              <a:r>
                <a:rPr lang="en-US" altLang="zh-TW" sz="2800" dirty="0">
                  <a:solidFill>
                    <a:srgbClr val="3366FF"/>
                  </a:solidFill>
                  <a:latin typeface="Times New Roman" pitchFamily="18" charset="0"/>
                  <a:ea typeface="PMingLiU" pitchFamily="18" charset="-120"/>
                </a:rPr>
                <a:t>Re</a:t>
              </a:r>
              <a:r>
                <a:rPr lang="en-US" altLang="zh-TW" sz="2800" baseline="-25000" dirty="0">
                  <a:solidFill>
                    <a:srgbClr val="3366FF"/>
                  </a:solidFill>
                  <a:latin typeface="Times New Roman" pitchFamily="18" charset="0"/>
                  <a:ea typeface="PMingLiU" pitchFamily="18" charset="-120"/>
                </a:rPr>
                <a:t>L</a:t>
              </a:r>
              <a:r>
                <a:rPr lang="en-US" altLang="zh-TW" sz="2800" dirty="0">
                  <a:latin typeface="Times New Roman" pitchFamily="18" charset="0"/>
                  <a:ea typeface="PMingLiU" pitchFamily="18" charset="-120"/>
                </a:rPr>
                <a:t>, </a:t>
              </a:r>
              <a:r>
                <a:rPr lang="en-US" altLang="zh-TW" sz="2800" dirty="0">
                  <a:solidFill>
                    <a:srgbClr val="3366FF"/>
                  </a:solidFill>
                  <a:latin typeface="Times New Roman" pitchFamily="18" charset="0"/>
                  <a:ea typeface="PMingLiU" pitchFamily="18" charset="-120"/>
                </a:rPr>
                <a:t>Pr</a:t>
              </a:r>
              <a:endParaRPr lang="en-US" altLang="zh-TW" sz="2800" dirty="0">
                <a:solidFill>
                  <a:srgbClr val="3366FF"/>
                </a:solidFill>
                <a:latin typeface="Times New Roman" pitchFamily="18" charset="0"/>
                <a:ea typeface="PMingLiU" pitchFamily="18" charset="-120"/>
              </a:endParaRPr>
            </a:p>
          </p:txBody>
        </p:sp>
      </p:grpSp>
      <p:sp>
        <p:nvSpPr>
          <p:cNvPr id="469005" name="Rectangle 13"/>
          <p:cNvSpPr/>
          <p:nvPr/>
        </p:nvSpPr>
        <p:spPr>
          <a:xfrm>
            <a:off x="6553200" y="4343400"/>
            <a:ext cx="2008188" cy="519113"/>
          </a:xfrm>
          <a:prstGeom prst="rect">
            <a:avLst/>
          </a:prstGeom>
          <a:noFill/>
          <a:ln w="9525">
            <a:noFill/>
          </a:ln>
        </p:spPr>
        <p:txBody>
          <a:bodyPr wrap="none">
            <a:spAutoFit/>
          </a:bodyPr>
          <a:p>
            <a:r>
              <a:rPr lang="en-US" altLang="zh-TW" sz="2800" b="1" dirty="0">
                <a:solidFill>
                  <a:srgbClr val="3366FF"/>
                </a:solidFill>
                <a:latin typeface="Times New Roman" pitchFamily="18" charset="0"/>
                <a:ea typeface="PMingLiU" pitchFamily="18" charset="-120"/>
              </a:rPr>
              <a:t>2</a:t>
            </a:r>
            <a:r>
              <a:rPr lang="en-US" altLang="zh-TW" sz="2800" dirty="0">
                <a:latin typeface="Times New Roman" pitchFamily="18" charset="0"/>
                <a:ea typeface="PMingLiU" pitchFamily="18" charset="-120"/>
              </a:rPr>
              <a:t> parameters</a:t>
            </a:r>
            <a:endParaRPr lang="en-US" altLang="zh-TW" sz="2800" dirty="0">
              <a:latin typeface="Times New Roman" pitchFamily="18" charset="0"/>
              <a:ea typeface="PMingLiU" pitchFamily="18" charset="-120"/>
            </a:endParaRPr>
          </a:p>
        </p:txBody>
      </p:sp>
      <p:sp>
        <p:nvSpPr>
          <p:cNvPr id="40968" name="TextBox 13"/>
          <p:cNvSpPr txBox="1"/>
          <p:nvPr/>
        </p:nvSpPr>
        <p:spPr>
          <a:xfrm>
            <a:off x="6019800" y="3276600"/>
            <a:ext cx="2286000" cy="369888"/>
          </a:xfrm>
          <a:prstGeom prst="rect">
            <a:avLst/>
          </a:prstGeom>
          <a:noFill/>
          <a:ln w="9525">
            <a:noFill/>
          </a:ln>
        </p:spPr>
        <p:txBody>
          <a:bodyPr>
            <a:spAutoFit/>
          </a:bodyPr>
          <a:p>
            <a:r>
              <a:rPr dirty="0">
                <a:solidFill>
                  <a:srgbClr val="FF0000"/>
                </a:solidFill>
                <a:latin typeface="Times New Roman" pitchFamily="18" charset="0"/>
              </a:rPr>
              <a:t>Refer AI 6 ( forced)</a:t>
            </a:r>
            <a:endParaRPr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1" nodeType="afterEffect">
                                  <p:stCondLst>
                                    <p:cond delay="0"/>
                                  </p:stCondLst>
                                  <p:childTnLst>
                                    <p:set>
                                      <p:cBhvr>
                                        <p:cTn id="16" dur="1" fill="hold">
                                          <p:stCondLst>
                                            <p:cond delay="0"/>
                                          </p:stCondLst>
                                        </p:cTn>
                                        <p:tgtEl>
                                          <p:spTgt spid="469002"/>
                                        </p:tgtEl>
                                        <p:attrNameLst>
                                          <p:attrName>style.visibility</p:attrName>
                                        </p:attrNameLst>
                                      </p:cBhvr>
                                      <p:to>
                                        <p:strVal val="visible"/>
                                      </p:to>
                                    </p:set>
                                    <p:anim calcmode="lin" valueType="num">
                                      <p:cBhvr>
                                        <p:cTn id="17" dur="500" fill="hold"/>
                                        <p:tgtEl>
                                          <p:spTgt spid="469002"/>
                                        </p:tgtEl>
                                        <p:attrNameLst>
                                          <p:attrName>ppt_w</p:attrName>
                                        </p:attrNameLst>
                                      </p:cBhvr>
                                      <p:tavLst>
                                        <p:tav tm="0">
                                          <p:val>
                                            <p:fltVal val="0.000000"/>
                                          </p:val>
                                        </p:tav>
                                        <p:tav tm="100000">
                                          <p:val>
                                            <p:strVal val="#ppt_w"/>
                                          </p:val>
                                        </p:tav>
                                      </p:tavLst>
                                    </p:anim>
                                    <p:anim calcmode="lin" valueType="num">
                                      <p:cBhvr>
                                        <p:cTn id="18" dur="500" fill="hold"/>
                                        <p:tgtEl>
                                          <p:spTgt spid="469002"/>
                                        </p:tgtEl>
                                        <p:attrNameLst>
                                          <p:attrName>ppt_h</p:attrName>
                                        </p:attrNameLst>
                                      </p:cBhvr>
                                      <p:tavLst>
                                        <p:tav tm="0">
                                          <p:val>
                                            <p:fltVal val="0.000000"/>
                                          </p:val>
                                        </p:tav>
                                        <p:tav tm="100000">
                                          <p:val>
                                            <p:strVal val="#ppt_h"/>
                                          </p:val>
                                        </p:tav>
                                      </p:tavLst>
                                    </p:anim>
                                  </p:childTnLst>
                                </p:cTn>
                              </p:par>
                            </p:childTnLst>
                          </p:cTn>
                        </p:par>
                        <p:par>
                          <p:cTn id="19" fill="hold">
                            <p:stCondLst>
                              <p:cond delay="1500"/>
                            </p:stCondLst>
                            <p:childTnLst>
                              <p:par>
                                <p:cTn id="20" presetID="26" presetClass="emph" presetSubtype="0" repeatCount="3000" fill="hold" grpId="0" nodeType="afterEffect">
                                  <p:stCondLst>
                                    <p:cond delay="0"/>
                                  </p:stCondLst>
                                  <p:childTnLst>
                                    <p:animEffect transition="out" filter="fade">
                                      <p:cBhvr>
                                        <p:cTn id="21" dur="500" tmFilter="0, 0; .2, .5; .8, .5; 1, 0"/>
                                        <p:tgtEl>
                                          <p:spTgt spid="469002"/>
                                        </p:tgtEl>
                                      </p:cBhvr>
                                    </p:animEffect>
                                    <p:animScale>
                                      <p:cBhvr>
                                        <p:cTn id="22" dur="250" autoRev="1" fill="hold"/>
                                        <p:tgtEl>
                                          <p:spTgt spid="469002"/>
                                        </p:tgtEl>
                                      </p:cBhvr>
                                      <p:by x="105000" y="105000"/>
                                    </p:animScale>
                                  </p:childTnLst>
                                </p:cTn>
                              </p:par>
                            </p:childTnLst>
                          </p:cTn>
                        </p:par>
                        <p:par>
                          <p:cTn id="23" fill="hold">
                            <p:stCondLst>
                              <p:cond delay="2000"/>
                            </p:stCondLst>
                            <p:childTnLst>
                              <p:par>
                                <p:cTn id="24" presetID="22" presetClass="entr" presetSubtype="8" fill="hold" nodeType="after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4500"/>
                            </p:stCondLst>
                            <p:childTnLst>
                              <p:par>
                                <p:cTn id="28" presetID="23" presetClass="entr" presetSubtype="16" fill="hold" grpId="0" nodeType="afterEffect">
                                  <p:stCondLst>
                                    <p:cond delay="0"/>
                                  </p:stCondLst>
                                  <p:childTnLst>
                                    <p:set>
                                      <p:cBhvr>
                                        <p:cTn id="29" dur="1" fill="hold">
                                          <p:stCondLst>
                                            <p:cond delay="0"/>
                                          </p:stCondLst>
                                        </p:cTn>
                                        <p:tgtEl>
                                          <p:spTgt spid="469005"/>
                                        </p:tgtEl>
                                        <p:attrNameLst>
                                          <p:attrName>style.visibility</p:attrName>
                                        </p:attrNameLst>
                                      </p:cBhvr>
                                      <p:to>
                                        <p:strVal val="visible"/>
                                      </p:to>
                                    </p:set>
                                    <p:anim calcmode="lin" valueType="num">
                                      <p:cBhvr>
                                        <p:cTn id="30" dur="500" fill="hold"/>
                                        <p:tgtEl>
                                          <p:spTgt spid="469005"/>
                                        </p:tgtEl>
                                        <p:attrNameLst>
                                          <p:attrName>ppt_w</p:attrName>
                                        </p:attrNameLst>
                                      </p:cBhvr>
                                      <p:tavLst>
                                        <p:tav tm="0">
                                          <p:val>
                                            <p:fltVal val="0.000000"/>
                                          </p:val>
                                        </p:tav>
                                        <p:tav tm="100000">
                                          <p:val>
                                            <p:strVal val="#ppt_w"/>
                                          </p:val>
                                        </p:tav>
                                      </p:tavLst>
                                    </p:anim>
                                    <p:anim calcmode="lin" valueType="num">
                                      <p:cBhvr>
                                        <p:cTn id="31" dur="500" fill="hold"/>
                                        <p:tgtEl>
                                          <p:spTgt spid="469005"/>
                                        </p:tgtEl>
                                        <p:attrNameLst>
                                          <p:attrName>ppt_h</p:attrName>
                                        </p:attrNameLst>
                                      </p:cBhvr>
                                      <p:tavLst>
                                        <p:tav tm="0">
                                          <p:val>
                                            <p:fltVal val="0.000000"/>
                                          </p:val>
                                        </p:tav>
                                        <p:tav tm="100000">
                                          <p:val>
                                            <p:strVal val="#ppt_h"/>
                                          </p:val>
                                        </p:tav>
                                      </p:tavLst>
                                    </p:anim>
                                  </p:childTnLst>
                                </p:cTn>
                              </p:par>
                            </p:childTnLst>
                          </p:cTn>
                        </p:par>
                        <p:par>
                          <p:cTn id="32" fill="hold">
                            <p:stCondLst>
                              <p:cond delay="5000"/>
                            </p:stCondLst>
                            <p:childTnLst>
                              <p:par>
                                <p:cTn id="33" presetID="26" presetClass="emph" presetSubtype="0" repeatCount="3000" fill="hold" grpId="1" nodeType="afterEffect">
                                  <p:stCondLst>
                                    <p:cond delay="0"/>
                                  </p:stCondLst>
                                  <p:childTnLst>
                                    <p:animEffect transition="out" filter="fade">
                                      <p:cBhvr>
                                        <p:cTn id="34" dur="500" tmFilter="0, 0; .2, .5; .8, .5; 1, 0"/>
                                        <p:tgtEl>
                                          <p:spTgt spid="469005"/>
                                        </p:tgtEl>
                                      </p:cBhvr>
                                    </p:animEffect>
                                    <p:animScale>
                                      <p:cBhvr>
                                        <p:cTn id="35" dur="250" autoRev="1" fill="hold"/>
                                        <p:tgtEl>
                                          <p:spTgt spid="4690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02" grpId="0"/>
      <p:bldP spid="469002" grpId="1"/>
      <p:bldP spid="469005" grpId="0"/>
      <p:bldP spid="46900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4198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4198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1990"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endParaRPr sz="2400" dirty="0">
              <a:solidFill>
                <a:schemeClr val="accent2"/>
              </a:solidFill>
            </a:endParaRPr>
          </a:p>
          <a:p>
            <a:pPr marL="609600" indent="-609600">
              <a:lnSpc>
                <a:spcPct val="80000"/>
              </a:lnSpc>
            </a:pPr>
            <a:r>
              <a:rPr sz="2400" dirty="0"/>
              <a:t> Mr. Osborne Reynolds experimented with pipes of different diameters </a:t>
            </a:r>
            <a:endParaRPr sz="2400" dirty="0"/>
          </a:p>
          <a:p>
            <a:pPr marL="609600" indent="-609600">
              <a:lnSpc>
                <a:spcPct val="80000"/>
              </a:lnSpc>
            </a:pPr>
            <a:endParaRPr sz="2400" dirty="0"/>
          </a:p>
          <a:p>
            <a:pPr marL="609600" indent="-609600">
              <a:lnSpc>
                <a:spcPct val="80000"/>
              </a:lnSpc>
            </a:pPr>
            <a:r>
              <a:rPr sz="2400" dirty="0"/>
              <a:t>He discovered that, regardless of the pipe diameter, if the ratio of UD/ </a:t>
            </a:r>
            <a:r>
              <a:rPr lang="el-GR" altLang="x-none" sz="2400" dirty="0">
                <a:latin typeface="Calibri" pitchFamily="34" charset="0"/>
              </a:rPr>
              <a:t>μ</a:t>
            </a:r>
            <a:r>
              <a:rPr sz="2400" dirty="0"/>
              <a:t> exceeds 2500 or so, the flow no longer stays nice and laminar. </a:t>
            </a:r>
            <a:endParaRPr sz="2400" dirty="0"/>
          </a:p>
          <a:p>
            <a:pPr marL="609600" indent="-609600">
              <a:lnSpc>
                <a:spcPct val="80000"/>
              </a:lnSpc>
            </a:pPr>
            <a:endParaRPr sz="2400" dirty="0"/>
          </a:p>
          <a:p>
            <a:pPr marL="609600" indent="-609600">
              <a:lnSpc>
                <a:spcPct val="80000"/>
              </a:lnSpc>
            </a:pPr>
            <a:r>
              <a:rPr sz="2400" dirty="0"/>
              <a:t>This ratio is what we call Reynolds number and is probably the most commonly used dimensionless group in fluid dynamics.</a:t>
            </a:r>
            <a:endParaRPr sz="2400" dirty="0"/>
          </a:p>
          <a:p>
            <a:pPr marL="609600" indent="-609600">
              <a:lnSpc>
                <a:spcPct val="80000"/>
              </a:lnSpc>
            </a:pPr>
            <a:endParaRPr sz="2400" dirty="0">
              <a:solidFill>
                <a:schemeClr val="accent2"/>
              </a:solidFill>
            </a:endParaRPr>
          </a:p>
          <a:p>
            <a:pPr marL="609600" indent="-609600">
              <a:lnSpc>
                <a:spcPct val="80000"/>
              </a:lnSpc>
            </a:pPr>
            <a:r>
              <a:rPr sz="2400" dirty="0"/>
              <a:t>Dimensionless numbers allow us to experiment with model cars, airplanes and ships and predict the behavior of the big thing under actual conditions</a:t>
            </a:r>
            <a:endParaRPr sz="2400" dirty="0">
              <a:solidFill>
                <a:schemeClr val="accent2"/>
              </a:solidFill>
            </a:endParaRPr>
          </a:p>
        </p:txBody>
      </p:sp>
      <p:pic>
        <p:nvPicPr>
          <p:cNvPr id="4199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1992"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4301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4301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0182"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All we have to establish is to make sure that there is similarity between the model and the actual thing.</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Given below are the most common Dimensionless correlations  used to  solve complex problems in convective heat transfer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Reynolds Number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Nusselt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Prandtl</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Grashof</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Rayleigh Number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4301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301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4403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4403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096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4038" name="Rectangle 3"/>
          <p:cNvSpPr>
            <a:spLocks noGrp="1"/>
          </p:cNvSpPr>
          <p:nvPr>
            <p:ph idx="1"/>
          </p:nvPr>
        </p:nvSpPr>
        <p:spPr>
          <a:xfrm>
            <a:off x="381000" y="609600"/>
            <a:ext cx="8229600" cy="5715000"/>
          </a:xfrm>
        </p:spPr>
        <p:txBody>
          <a:bodyPr vert="horz" wrap="square" lIns="91440" tIns="45720" rIns="91440" bIns="45720" anchor="t" anchorCtr="0"/>
          <a:p>
            <a:r>
              <a:rPr sz="2400" dirty="0"/>
              <a:t>Before getting into the definitions of these numbers, we should define the physical properties of fluids since they show up all over the place in the dimensionless numbers.</a:t>
            </a:r>
            <a:endParaRPr sz="2400" dirty="0"/>
          </a:p>
          <a:p>
            <a:pPr>
              <a:buNone/>
            </a:pPr>
            <a:r>
              <a:rPr sz="2400" b="1" dirty="0"/>
              <a:t>	</a:t>
            </a:r>
            <a:endParaRPr sz="2400" b="1" dirty="0"/>
          </a:p>
          <a:p>
            <a:pPr>
              <a:buNone/>
            </a:pPr>
            <a:r>
              <a:rPr sz="2400" b="1" dirty="0"/>
              <a:t>Density</a:t>
            </a:r>
            <a:r>
              <a:rPr sz="2400" dirty="0"/>
              <a:t> </a:t>
            </a:r>
            <a:endParaRPr sz="2400" dirty="0"/>
          </a:p>
          <a:p>
            <a:endParaRPr sz="2400" dirty="0"/>
          </a:p>
          <a:p>
            <a:r>
              <a:rPr sz="2400" dirty="0"/>
              <a:t>Mass of fluid contained in a unit volume. Its units are Kg/m^3 . </a:t>
            </a:r>
            <a:endParaRPr sz="2400" dirty="0"/>
          </a:p>
          <a:p>
            <a:r>
              <a:rPr sz="2400" dirty="0"/>
              <a:t>Typical values: Water = 1000 kg/m^3, Mercury = 13546 kg/m^3, Air = 1.23 kg/m^3, Paraffin Oil = 800 kg/m^3. (at pressure =1.013e+5 Pascals and Temperature = 288.15 K.) </a:t>
            </a:r>
            <a:endParaRPr sz="2400" dirty="0">
              <a:solidFill>
                <a:schemeClr val="accent2"/>
              </a:solidFill>
            </a:endParaRPr>
          </a:p>
        </p:txBody>
      </p:sp>
      <p:pic>
        <p:nvPicPr>
          <p:cNvPr id="4403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404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4505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4506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5062" name="Rectangle 3"/>
          <p:cNvSpPr>
            <a:spLocks noGrp="1"/>
          </p:cNvSpPr>
          <p:nvPr>
            <p:ph idx="1"/>
          </p:nvPr>
        </p:nvSpPr>
        <p:spPr>
          <a:xfrm>
            <a:off x="381000" y="609600"/>
            <a:ext cx="8229600" cy="5715000"/>
          </a:xfrm>
        </p:spPr>
        <p:txBody>
          <a:bodyPr vert="horz" wrap="square" lIns="91440" tIns="45720" rIns="91440" bIns="45720" anchor="t" anchorCtr="0"/>
          <a:p>
            <a:pPr>
              <a:buNone/>
            </a:pPr>
            <a:r>
              <a:rPr sz="2400" b="1" dirty="0"/>
              <a:t>Viscosity</a:t>
            </a:r>
            <a:r>
              <a:rPr sz="2400" dirty="0"/>
              <a:t> </a:t>
            </a:r>
            <a:endParaRPr sz="2400" dirty="0"/>
          </a:p>
          <a:p>
            <a:r>
              <a:rPr sz="2400" dirty="0"/>
              <a:t>It is the property of a fluid, due to cohesion and interaction between molecules, which offers resistance to sheer deformation of the fluid. </a:t>
            </a:r>
            <a:endParaRPr sz="2400" dirty="0"/>
          </a:p>
          <a:p>
            <a:endParaRPr sz="2400" dirty="0"/>
          </a:p>
          <a:p>
            <a:r>
              <a:rPr lang="en-US" altLang="zh-TW" sz="2400" dirty="0">
                <a:ea typeface="PMingLiU" pitchFamily="18" charset="-120"/>
              </a:rPr>
              <a:t>The </a:t>
            </a:r>
            <a:r>
              <a:rPr lang="en-US" altLang="zh-TW" sz="2400" dirty="0">
                <a:solidFill>
                  <a:srgbClr val="3366FF"/>
                </a:solidFill>
                <a:ea typeface="PMingLiU" pitchFamily="18" charset="-120"/>
              </a:rPr>
              <a:t>viscosity</a:t>
            </a:r>
            <a:r>
              <a:rPr lang="en-US" altLang="zh-TW" sz="2400" dirty="0">
                <a:ea typeface="PMingLiU" pitchFamily="18" charset="-120"/>
              </a:rPr>
              <a:t> of a fluid is a measure of its </a:t>
            </a:r>
            <a:r>
              <a:rPr lang="en-US" altLang="zh-TW" sz="2400" i="1" dirty="0">
                <a:solidFill>
                  <a:srgbClr val="3366FF"/>
                </a:solidFill>
                <a:ea typeface="PMingLiU" pitchFamily="18" charset="-120"/>
              </a:rPr>
              <a:t>resistance to deformation</a:t>
            </a:r>
            <a:endParaRPr sz="2400" dirty="0"/>
          </a:p>
          <a:p>
            <a:endParaRPr sz="2400" dirty="0"/>
          </a:p>
          <a:p>
            <a:r>
              <a:rPr sz="2400" dirty="0"/>
              <a:t>Different fluids deform at different rates under the same shear forces. </a:t>
            </a:r>
            <a:endParaRPr sz="2400" dirty="0"/>
          </a:p>
          <a:p>
            <a:endParaRPr sz="2400" dirty="0"/>
          </a:p>
          <a:p>
            <a:r>
              <a:rPr sz="2400" dirty="0"/>
              <a:t>Fluid with a high viscosity such as syrup, deforms more slowly than fluid with a low viscosity such as water</a:t>
            </a:r>
            <a:endParaRPr sz="2400" dirty="0"/>
          </a:p>
          <a:p>
            <a:pPr>
              <a:buNone/>
            </a:pPr>
            <a:endParaRPr sz="2400" dirty="0"/>
          </a:p>
        </p:txBody>
      </p:sp>
      <p:pic>
        <p:nvPicPr>
          <p:cNvPr id="4506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506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2"/>
          <p:cNvSpPr>
            <a:spLocks noGrp="1" noChangeArrowheads="1"/>
          </p:cNvSpPr>
          <p:nvPr>
            <p:ph type="title"/>
          </p:nvPr>
        </p:nvSpPr>
        <p:spPr>
          <a:xfrm>
            <a:off x="457200" y="274638"/>
            <a:ext cx="8229600" cy="639763"/>
          </a:xfrm>
        </p:spPr>
        <p:txBody>
          <a:bodyPr vert="horz" wrap="square" lIns="91440" tIns="45720" rIns="91440" bIns="45720" numCol="1" anchor="ctr" anchorCtr="0" compatLnSpc="1"/>
          <a:p>
            <a:pPr eaLnBrk="1" hangingPunct="1"/>
            <a:r>
              <a:rPr sz="2800" b="1" dirty="0">
                <a:effectLst>
                  <a:outerShdw blurRad="38100" dist="38100" dir="2700000">
                    <a:srgbClr val="C0C0C0"/>
                  </a:outerShdw>
                </a:effectLst>
              </a:rPr>
              <a:t>Dimensionless Numbers</a:t>
            </a:r>
            <a:endParaRPr lang="en-US" altLang="zh-TW" sz="2800" dirty="0">
              <a:ea typeface="PMingLiU" pitchFamily="18" charset="-120"/>
            </a:endParaRPr>
          </a:p>
        </p:txBody>
      </p:sp>
      <p:sp>
        <p:nvSpPr>
          <p:cNvPr id="46083" name="Rectangle 3"/>
          <p:cNvSpPr>
            <a:spLocks noGrp="1"/>
          </p:cNvSpPr>
          <p:nvPr>
            <p:ph type="body" sz="half" idx="1"/>
          </p:nvPr>
        </p:nvSpPr>
        <p:spPr>
          <a:xfrm>
            <a:off x="457200" y="990600"/>
            <a:ext cx="8229600" cy="5562600"/>
          </a:xfrm>
        </p:spPr>
        <p:txBody>
          <a:bodyPr vert="horz" wrap="square" lIns="91440" tIns="45720" rIns="91440" bIns="45720" anchor="t" anchorCtr="0"/>
          <a:p>
            <a:pPr eaLnBrk="1" hangingPunct="1">
              <a:lnSpc>
                <a:spcPct val="80000"/>
              </a:lnSpc>
              <a:buNone/>
            </a:pPr>
            <a:r>
              <a:rPr lang="en-US" altLang="zh-TW" sz="2400" b="1" dirty="0">
                <a:ea typeface="PMingLiU" pitchFamily="18" charset="-120"/>
              </a:rPr>
              <a:t>Shear Stress</a:t>
            </a:r>
            <a:endParaRPr lang="en-US" altLang="zh-TW" sz="2400" b="1" dirty="0">
              <a:ea typeface="PMingLiU" pitchFamily="18" charset="-120"/>
            </a:endParaRPr>
          </a:p>
          <a:p>
            <a:pPr eaLnBrk="1" hangingPunct="1">
              <a:lnSpc>
                <a:spcPct val="80000"/>
              </a:lnSpc>
              <a:buNone/>
            </a:pPr>
            <a:endParaRPr lang="en-US" altLang="zh-TW" sz="2400" b="1" dirty="0">
              <a:ea typeface="PMingLiU" pitchFamily="18" charset="-120"/>
            </a:endParaRPr>
          </a:p>
          <a:p>
            <a:pPr eaLnBrk="1" hangingPunct="1">
              <a:lnSpc>
                <a:spcPct val="80000"/>
              </a:lnSpc>
            </a:pPr>
            <a:r>
              <a:rPr lang="en-US" altLang="zh-TW" sz="2400" dirty="0">
                <a:ea typeface="PMingLiU" pitchFamily="18" charset="-120"/>
              </a:rPr>
              <a:t>Consider the flow of a fluid over the surface of a plate.</a:t>
            </a:r>
            <a:endParaRPr lang="en-US" altLang="zh-TW" sz="2400" dirty="0">
              <a:ea typeface="PMingLiU" pitchFamily="18" charset="-120"/>
            </a:endParaRPr>
          </a:p>
          <a:p>
            <a:pPr eaLnBrk="1" hangingPunct="1">
              <a:lnSpc>
                <a:spcPct val="80000"/>
              </a:lnSpc>
            </a:pPr>
            <a:endParaRPr lang="en-US" altLang="zh-TW" sz="2400" dirty="0">
              <a:ea typeface="PMingLiU" pitchFamily="18" charset="-120"/>
            </a:endParaRPr>
          </a:p>
          <a:p>
            <a:pPr eaLnBrk="1" hangingPunct="1">
              <a:lnSpc>
                <a:spcPct val="80000"/>
              </a:lnSpc>
            </a:pPr>
            <a:r>
              <a:rPr lang="en-US" altLang="zh-TW" sz="2400" dirty="0">
                <a:ea typeface="PMingLiU" pitchFamily="18" charset="-120"/>
              </a:rPr>
              <a:t>The fluid layer in contact with the surface tries to drag the plate along via friction, exerting a </a:t>
            </a:r>
            <a:r>
              <a:rPr lang="en-US" altLang="zh-TW" sz="2400" i="1" dirty="0">
                <a:solidFill>
                  <a:srgbClr val="3366FF"/>
                </a:solidFill>
                <a:ea typeface="PMingLiU" pitchFamily="18" charset="-120"/>
              </a:rPr>
              <a:t>friction force</a:t>
            </a:r>
            <a:r>
              <a:rPr lang="en-US" altLang="zh-TW" sz="2400" i="1" dirty="0">
                <a:ea typeface="PMingLiU" pitchFamily="18" charset="-120"/>
              </a:rPr>
              <a:t> </a:t>
            </a:r>
            <a:r>
              <a:rPr lang="en-US" altLang="zh-TW" sz="2400" dirty="0">
                <a:ea typeface="PMingLiU" pitchFamily="18" charset="-120"/>
              </a:rPr>
              <a:t>on it.</a:t>
            </a:r>
            <a:endParaRPr lang="en-US" altLang="zh-TW" sz="2400" dirty="0">
              <a:ea typeface="PMingLiU" pitchFamily="18" charset="-120"/>
            </a:endParaRPr>
          </a:p>
          <a:p>
            <a:pPr eaLnBrk="1" hangingPunct="1">
              <a:lnSpc>
                <a:spcPct val="80000"/>
              </a:lnSpc>
            </a:pPr>
            <a:r>
              <a:rPr lang="en-US" altLang="zh-TW" sz="2400" dirty="0">
                <a:ea typeface="PMingLiU" pitchFamily="18" charset="-120"/>
              </a:rPr>
              <a:t>Friction force per unit area is called </a:t>
            </a:r>
            <a:r>
              <a:rPr lang="en-US" altLang="zh-TW" sz="2400" b="1" dirty="0">
                <a:solidFill>
                  <a:srgbClr val="3366FF"/>
                </a:solidFill>
                <a:ea typeface="PMingLiU" pitchFamily="18" charset="-120"/>
              </a:rPr>
              <a:t>shear stress</a:t>
            </a:r>
            <a:r>
              <a:rPr lang="en-US" altLang="zh-TW" sz="2400" dirty="0">
                <a:ea typeface="PMingLiU" pitchFamily="18" charset="-120"/>
              </a:rPr>
              <a:t>, and is denoted by </a:t>
            </a:r>
            <a:r>
              <a:rPr lang="en-US" altLang="zh-TW" sz="2400" i="1" dirty="0">
                <a:solidFill>
                  <a:srgbClr val="FF0000"/>
                </a:solidFill>
                <a:latin typeface="Symbol" pitchFamily="18" charset="2"/>
                <a:ea typeface="PMingLiU" pitchFamily="18" charset="-120"/>
              </a:rPr>
              <a:t>t</a:t>
            </a:r>
            <a:r>
              <a:rPr lang="en-US" altLang="zh-TW" sz="2400" dirty="0">
                <a:ea typeface="PMingLiU" pitchFamily="18" charset="-120"/>
              </a:rPr>
              <a:t>.</a:t>
            </a:r>
            <a:endParaRPr lang="en-US" altLang="zh-TW" sz="2400" dirty="0">
              <a:ea typeface="PMingLiU" pitchFamily="18" charset="-120"/>
            </a:endParaRPr>
          </a:p>
          <a:p>
            <a:pPr eaLnBrk="1" hangingPunct="1">
              <a:lnSpc>
                <a:spcPct val="80000"/>
              </a:lnSpc>
            </a:pPr>
            <a:endParaRPr lang="en-US" altLang="zh-TW" sz="2400" dirty="0">
              <a:ea typeface="PMingLiU" pitchFamily="18" charset="-120"/>
            </a:endParaRPr>
          </a:p>
          <a:p>
            <a:pPr eaLnBrk="1" hangingPunct="1">
              <a:lnSpc>
                <a:spcPct val="80000"/>
              </a:lnSpc>
            </a:pPr>
            <a:r>
              <a:rPr lang="en-US" altLang="zh-TW" sz="2400" dirty="0">
                <a:ea typeface="PMingLiU" pitchFamily="18" charset="-120"/>
              </a:rPr>
              <a:t>Experimental studies indicate that the </a:t>
            </a:r>
            <a:r>
              <a:rPr lang="en-US" altLang="zh-TW" sz="2400" dirty="0">
                <a:solidFill>
                  <a:srgbClr val="3366FF"/>
                </a:solidFill>
                <a:ea typeface="PMingLiU" pitchFamily="18" charset="-120"/>
              </a:rPr>
              <a:t>shear stress</a:t>
            </a:r>
            <a:r>
              <a:rPr lang="en-US" altLang="zh-TW" sz="2400" dirty="0">
                <a:ea typeface="PMingLiU" pitchFamily="18" charset="-120"/>
              </a:rPr>
              <a:t> for most fluids is proportional to the </a:t>
            </a:r>
            <a:r>
              <a:rPr lang="en-US" altLang="zh-TW" sz="2400" i="1" dirty="0">
                <a:solidFill>
                  <a:srgbClr val="3366FF"/>
                </a:solidFill>
                <a:ea typeface="PMingLiU" pitchFamily="18" charset="-120"/>
              </a:rPr>
              <a:t>velocity gradient</a:t>
            </a:r>
            <a:r>
              <a:rPr lang="en-US" altLang="zh-TW" sz="2400" i="1" dirty="0">
                <a:ea typeface="PMingLiU" pitchFamily="18" charset="-120"/>
              </a:rPr>
              <a:t>.</a:t>
            </a:r>
            <a:endParaRPr lang="en-US" altLang="zh-TW" sz="2400" i="1" dirty="0">
              <a:ea typeface="PMingLiU" pitchFamily="18" charset="-120"/>
            </a:endParaRPr>
          </a:p>
          <a:p>
            <a:pPr eaLnBrk="1" hangingPunct="1">
              <a:lnSpc>
                <a:spcPct val="80000"/>
              </a:lnSpc>
              <a:buNone/>
            </a:pPr>
            <a:endParaRPr lang="en-US" altLang="zh-TW" sz="2400" dirty="0">
              <a:ea typeface="PMingLiU" pitchFamily="18" charset="-120"/>
            </a:endParaRPr>
          </a:p>
          <a:p>
            <a:pPr eaLnBrk="1" hangingPunct="1">
              <a:lnSpc>
                <a:spcPct val="80000"/>
              </a:lnSpc>
            </a:pPr>
            <a:r>
              <a:rPr lang="en-US" altLang="zh-TW" sz="2400" dirty="0">
                <a:ea typeface="PMingLiU" pitchFamily="18" charset="-120"/>
              </a:rPr>
              <a:t>The fluids that that obey the </a:t>
            </a:r>
            <a:r>
              <a:rPr lang="en-US" altLang="zh-TW" sz="2400" dirty="0">
                <a:solidFill>
                  <a:srgbClr val="3366FF"/>
                </a:solidFill>
                <a:ea typeface="PMingLiU" pitchFamily="18" charset="-120"/>
              </a:rPr>
              <a:t>linear relationship</a:t>
            </a:r>
            <a:r>
              <a:rPr lang="en-US" altLang="zh-TW" sz="2400" dirty="0">
                <a:ea typeface="PMingLiU" pitchFamily="18" charset="-120"/>
              </a:rPr>
              <a:t> are called </a:t>
            </a:r>
            <a:r>
              <a:rPr lang="en-US" altLang="zh-TW" sz="2400" b="1" dirty="0">
                <a:solidFill>
                  <a:srgbClr val="00CC00"/>
                </a:solidFill>
                <a:ea typeface="PMingLiU" pitchFamily="18" charset="-120"/>
              </a:rPr>
              <a:t>Newtonian fluids</a:t>
            </a:r>
            <a:r>
              <a:rPr lang="en-US" altLang="zh-TW" sz="2400" b="1" dirty="0">
                <a:ea typeface="PMingLiU" pitchFamily="18" charset="-120"/>
              </a:rPr>
              <a:t>.</a:t>
            </a:r>
            <a:endParaRPr lang="en-US" altLang="zh-TW" sz="2400" b="1" dirty="0">
              <a:ea typeface="PMingLiU" pitchFamily="18" charset="-120"/>
            </a:endParaRPr>
          </a:p>
          <a:p>
            <a:pPr eaLnBrk="1" hangingPunct="1">
              <a:lnSpc>
                <a:spcPct val="80000"/>
              </a:lnSpc>
            </a:pPr>
            <a:endParaRPr lang="en-US" altLang="zh-TW" sz="2400" b="1" dirty="0">
              <a:ea typeface="PMingLiU" pitchFamily="18" charset="-120"/>
            </a:endParaRPr>
          </a:p>
          <a:p>
            <a:pPr eaLnBrk="1" hangingPunct="1">
              <a:lnSpc>
                <a:spcPct val="80000"/>
              </a:lnSpc>
              <a:buNone/>
            </a:pPr>
            <a:endParaRPr lang="en-US" altLang="zh-TW" sz="2400" dirty="0">
              <a:ea typeface="PMingLiU" pitchFamily="18" charset="-12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6" name="Rectangle 3"/>
          <p:cNvSpPr>
            <a:spLocks noGrp="1"/>
          </p:cNvSpPr>
          <p:nvPr>
            <p:ph type="body" sz="half" idx="1"/>
          </p:nvPr>
        </p:nvSpPr>
        <p:spPr>
          <a:xfrm>
            <a:off x="457200" y="533400"/>
            <a:ext cx="8153400" cy="5638800"/>
          </a:xfrm>
        </p:spPr>
        <p:txBody>
          <a:bodyPr vert="horz" wrap="square" lIns="91440" tIns="45720" rIns="91440" bIns="45720" anchor="t" anchorCtr="0"/>
          <a:p>
            <a:pPr eaLnBrk="1" hangingPunct="1"/>
            <a:r>
              <a:rPr lang="en-US" altLang="zh-TW" sz="2400" dirty="0">
                <a:ea typeface="PMingLiU" pitchFamily="18" charset="-120"/>
              </a:rPr>
              <a:t>The </a:t>
            </a:r>
            <a:r>
              <a:rPr lang="en-US" altLang="zh-TW" sz="2400" dirty="0">
                <a:solidFill>
                  <a:srgbClr val="00CC00"/>
                </a:solidFill>
                <a:ea typeface="PMingLiU" pitchFamily="18" charset="-120"/>
              </a:rPr>
              <a:t>viscosities </a:t>
            </a:r>
            <a:r>
              <a:rPr lang="en-US" altLang="zh-TW" sz="2400" dirty="0">
                <a:ea typeface="PMingLiU" pitchFamily="18" charset="-120"/>
              </a:rPr>
              <a:t>of </a:t>
            </a:r>
            <a:r>
              <a:rPr lang="en-US" altLang="zh-TW" sz="2400" dirty="0">
                <a:solidFill>
                  <a:srgbClr val="FF0000"/>
                </a:solidFill>
                <a:ea typeface="PMingLiU" pitchFamily="18" charset="-120"/>
              </a:rPr>
              <a:t>liquids</a:t>
            </a:r>
            <a:r>
              <a:rPr lang="en-US" altLang="zh-TW" sz="2400" dirty="0">
                <a:ea typeface="PMingLiU" pitchFamily="18" charset="-120"/>
              </a:rPr>
              <a:t> </a:t>
            </a:r>
            <a:r>
              <a:rPr lang="en-US" altLang="zh-TW" sz="2400" i="1" dirty="0">
                <a:solidFill>
                  <a:srgbClr val="00CC00"/>
                </a:solidFill>
                <a:ea typeface="PMingLiU" pitchFamily="18" charset="-120"/>
              </a:rPr>
              <a:t>decrease</a:t>
            </a:r>
            <a:r>
              <a:rPr lang="en-US" altLang="zh-TW" sz="2400" i="1" dirty="0">
                <a:ea typeface="PMingLiU" pitchFamily="18" charset="-120"/>
              </a:rPr>
              <a:t> </a:t>
            </a:r>
            <a:r>
              <a:rPr lang="en-US" altLang="zh-TW" sz="2400" dirty="0">
                <a:ea typeface="PMingLiU" pitchFamily="18" charset="-120"/>
              </a:rPr>
              <a:t>with </a:t>
            </a:r>
            <a:r>
              <a:rPr lang="en-US" altLang="zh-TW" sz="2400" dirty="0">
                <a:solidFill>
                  <a:srgbClr val="3366FF"/>
                </a:solidFill>
                <a:ea typeface="PMingLiU" pitchFamily="18" charset="-120"/>
              </a:rPr>
              <a:t>temperature</a:t>
            </a:r>
            <a:r>
              <a:rPr lang="en-US" altLang="zh-TW" sz="2400" dirty="0">
                <a:ea typeface="PMingLiU" pitchFamily="18" charset="-120"/>
              </a:rPr>
              <a:t>, whereas the viscosities of </a:t>
            </a:r>
            <a:r>
              <a:rPr lang="en-US" altLang="zh-TW" sz="2400" dirty="0">
                <a:solidFill>
                  <a:srgbClr val="FF0000"/>
                </a:solidFill>
                <a:ea typeface="PMingLiU" pitchFamily="18" charset="-120"/>
              </a:rPr>
              <a:t>gases</a:t>
            </a:r>
            <a:r>
              <a:rPr lang="en-US" altLang="zh-TW" sz="2400" dirty="0">
                <a:ea typeface="PMingLiU" pitchFamily="18" charset="-120"/>
              </a:rPr>
              <a:t> </a:t>
            </a:r>
            <a:r>
              <a:rPr lang="en-US" altLang="zh-TW" sz="2400" i="1" dirty="0">
                <a:solidFill>
                  <a:srgbClr val="00CC00"/>
                </a:solidFill>
                <a:ea typeface="PMingLiU" pitchFamily="18" charset="-120"/>
              </a:rPr>
              <a:t>increase</a:t>
            </a:r>
            <a:r>
              <a:rPr lang="en-US" altLang="zh-TW" sz="2400" i="1" dirty="0">
                <a:ea typeface="PMingLiU" pitchFamily="18" charset="-120"/>
              </a:rPr>
              <a:t> </a:t>
            </a:r>
            <a:r>
              <a:rPr lang="en-US" altLang="zh-TW" sz="2400" dirty="0">
                <a:ea typeface="PMingLiU" pitchFamily="18" charset="-120"/>
              </a:rPr>
              <a:t>with</a:t>
            </a:r>
            <a:r>
              <a:rPr lang="en-US" altLang="zh-TW" sz="2400" dirty="0">
                <a:solidFill>
                  <a:srgbClr val="3366FF"/>
                </a:solidFill>
                <a:ea typeface="PMingLiU" pitchFamily="18" charset="-120"/>
              </a:rPr>
              <a:t> temperature</a:t>
            </a:r>
            <a:r>
              <a:rPr lang="en-US" altLang="zh-TW" sz="2400" dirty="0">
                <a:ea typeface="PMingLiU" pitchFamily="18" charset="-120"/>
              </a:rPr>
              <a:t>.</a:t>
            </a:r>
            <a:endParaRPr lang="en-US" altLang="zh-TW" sz="2400" dirty="0">
              <a:ea typeface="PMingLiU" pitchFamily="18" charset="-120"/>
            </a:endParaRPr>
          </a:p>
          <a:p>
            <a:pPr eaLnBrk="1" hangingPunct="1"/>
            <a:r>
              <a:rPr lang="en-US" altLang="zh-TW" sz="2400" dirty="0">
                <a:ea typeface="PMingLiU" pitchFamily="18" charset="-120"/>
              </a:rPr>
              <a:t>A more practical approach in external flow </a:t>
            </a:r>
            <a:endParaRPr lang="en-US" altLang="zh-TW" sz="2400" dirty="0">
              <a:ea typeface="PMingLiU" pitchFamily="18" charset="-120"/>
            </a:endParaRPr>
          </a:p>
          <a:p>
            <a:pPr eaLnBrk="1" hangingPunct="1">
              <a:buNone/>
            </a:pPr>
            <a:r>
              <a:rPr lang="en-US" altLang="zh-TW" sz="2400" dirty="0">
                <a:ea typeface="PMingLiU" pitchFamily="18" charset="-120"/>
              </a:rPr>
              <a:t>	is to relate </a:t>
            </a:r>
            <a:r>
              <a:rPr lang="en-US" altLang="zh-TW" sz="2400" i="1" dirty="0">
                <a:solidFill>
                  <a:srgbClr val="FF0000"/>
                </a:solidFill>
                <a:latin typeface="Symbol" pitchFamily="18" charset="2"/>
                <a:ea typeface="PMingLiU" pitchFamily="18" charset="-120"/>
              </a:rPr>
              <a:t>t</a:t>
            </a:r>
            <a:r>
              <a:rPr lang="en-US" altLang="zh-TW" sz="2400" i="1" baseline="-25000" dirty="0">
                <a:solidFill>
                  <a:srgbClr val="FF0000"/>
                </a:solidFill>
                <a:ea typeface="PMingLiU" pitchFamily="18" charset="-120"/>
              </a:rPr>
              <a:t>s</a:t>
            </a:r>
            <a:r>
              <a:rPr lang="en-US" altLang="zh-TW" sz="2400" i="1" dirty="0">
                <a:ea typeface="PMingLiU" pitchFamily="18" charset="-120"/>
              </a:rPr>
              <a:t> </a:t>
            </a:r>
            <a:r>
              <a:rPr lang="en-US" altLang="zh-TW" sz="2400" dirty="0">
                <a:ea typeface="PMingLiU" pitchFamily="18" charset="-120"/>
              </a:rPr>
              <a:t>to the upstream velocity </a:t>
            </a:r>
            <a:r>
              <a:rPr lang="en-US" altLang="zh-TW" sz="2400" i="1" dirty="0">
                <a:solidFill>
                  <a:srgbClr val="FF0000"/>
                </a:solidFill>
                <a:ea typeface="PMingLiU" pitchFamily="18" charset="-120"/>
              </a:rPr>
              <a:t>V</a:t>
            </a:r>
            <a:r>
              <a:rPr lang="en-US" altLang="zh-TW" sz="2400" i="1" dirty="0">
                <a:ea typeface="PMingLiU" pitchFamily="18" charset="-120"/>
              </a:rPr>
              <a:t> </a:t>
            </a:r>
            <a:r>
              <a:rPr lang="en-US" altLang="zh-TW" sz="2400" dirty="0">
                <a:ea typeface="PMingLiU" pitchFamily="18" charset="-120"/>
              </a:rPr>
              <a:t>as</a:t>
            </a:r>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r>
              <a:rPr lang="en-US" altLang="zh-TW" sz="2400" i="1" dirty="0">
                <a:solidFill>
                  <a:srgbClr val="3366FF"/>
                </a:solidFill>
                <a:ea typeface="PMingLiU" pitchFamily="18" charset="-120"/>
              </a:rPr>
              <a:t>C</a:t>
            </a:r>
            <a:r>
              <a:rPr lang="en-US" altLang="zh-TW" sz="2400" i="1" baseline="-25000" dirty="0">
                <a:solidFill>
                  <a:srgbClr val="3366FF"/>
                </a:solidFill>
                <a:ea typeface="PMingLiU" pitchFamily="18" charset="-120"/>
              </a:rPr>
              <a:t>f</a:t>
            </a:r>
            <a:r>
              <a:rPr lang="en-US" altLang="zh-TW" sz="2400" i="1" dirty="0">
                <a:ea typeface="PMingLiU" pitchFamily="18" charset="-120"/>
              </a:rPr>
              <a:t> </a:t>
            </a:r>
            <a:r>
              <a:rPr lang="en-US" altLang="zh-TW" sz="2400" dirty="0">
                <a:ea typeface="PMingLiU" pitchFamily="18" charset="-120"/>
              </a:rPr>
              <a:t>is the dimensionless </a:t>
            </a:r>
            <a:r>
              <a:rPr lang="en-US" altLang="zh-TW" sz="2400" b="1" dirty="0">
                <a:solidFill>
                  <a:srgbClr val="3366FF"/>
                </a:solidFill>
                <a:ea typeface="PMingLiU" pitchFamily="18" charset="-120"/>
              </a:rPr>
              <a:t>friction coefficient</a:t>
            </a:r>
            <a:r>
              <a:rPr lang="en-US" altLang="zh-TW" sz="2400" b="1" dirty="0">
                <a:ea typeface="PMingLiU" pitchFamily="18" charset="-120"/>
              </a:rPr>
              <a:t> </a:t>
            </a:r>
            <a:r>
              <a:rPr lang="en-US" altLang="zh-TW" sz="2400" dirty="0">
                <a:ea typeface="PMingLiU" pitchFamily="18" charset="-120"/>
              </a:rPr>
              <a:t>(most cases is determined experimentally.</a:t>
            </a:r>
            <a:endParaRPr lang="en-US" altLang="zh-TW" sz="2400" dirty="0">
              <a:ea typeface="PMingLiU" pitchFamily="18" charset="-120"/>
            </a:endParaRPr>
          </a:p>
          <a:p>
            <a:pPr eaLnBrk="1" hangingPunct="1"/>
            <a:r>
              <a:rPr lang="en-US" altLang="zh-TW" sz="2400" dirty="0">
                <a:ea typeface="PMingLiU" pitchFamily="18" charset="-120"/>
              </a:rPr>
              <a:t>The friction force over the entire surface is determined from</a:t>
            </a:r>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zh-TW" altLang="en-US" sz="2400" dirty="0">
              <a:ea typeface="PMingLiU" pitchFamily="18" charset="-120"/>
            </a:endParaRPr>
          </a:p>
        </p:txBody>
      </p:sp>
      <p:pic>
        <p:nvPicPr>
          <p:cNvPr id="3077" name="Picture 4"/>
          <p:cNvPicPr>
            <a:picLocks noChangeAspect="1"/>
          </p:cNvPicPr>
          <p:nvPr>
            <p:ph sz="half" idx="2"/>
          </p:nvPr>
        </p:nvPicPr>
        <p:blipFill>
          <a:blip r:embed="rId1"/>
          <a:srcRect/>
          <a:stretch>
            <a:fillRect/>
          </a:stretch>
        </p:blipFill>
        <p:spPr>
          <a:xfrm>
            <a:off x="6142038" y="1447800"/>
            <a:ext cx="2239962" cy="2849563"/>
          </a:xfrm>
        </p:spPr>
      </p:pic>
      <p:graphicFrame>
        <p:nvGraphicFramePr>
          <p:cNvPr id="3074" name="Object 7"/>
          <p:cNvGraphicFramePr/>
          <p:nvPr/>
        </p:nvGraphicFramePr>
        <p:xfrm>
          <a:off x="1600200" y="2286000"/>
          <a:ext cx="3022600" cy="1017588"/>
        </p:xfrm>
        <a:graphic>
          <a:graphicData uri="http://schemas.openxmlformats.org/presentationml/2006/ole">
            <mc:AlternateContent xmlns:mc="http://schemas.openxmlformats.org/markup-compatibility/2006">
              <mc:Choice xmlns:v="urn:schemas-microsoft-com:vml" Requires="v">
                <p:oleObj spid="_x0000_s3080" name="" r:id="rId2" imgW="1459865" imgH="419100" progId="Equation.DSMT4">
                  <p:embed/>
                </p:oleObj>
              </mc:Choice>
              <mc:Fallback>
                <p:oleObj name="" r:id="rId2" imgW="1459865" imgH="419100" progId="Equation.DSMT4">
                  <p:embed/>
                  <p:pic>
                    <p:nvPicPr>
                      <p:cNvPr id="0" name="Picture 3079"/>
                      <p:cNvPicPr/>
                      <p:nvPr/>
                    </p:nvPicPr>
                    <p:blipFill>
                      <a:blip r:embed="rId3"/>
                      <a:stretch>
                        <a:fillRect/>
                      </a:stretch>
                    </p:blipFill>
                    <p:spPr>
                      <a:xfrm>
                        <a:off x="1600200" y="2286000"/>
                        <a:ext cx="3022600" cy="1017588"/>
                      </a:xfrm>
                      <a:prstGeom prst="rect">
                        <a:avLst/>
                      </a:prstGeom>
                      <a:noFill/>
                      <a:ln w="38100">
                        <a:noFill/>
                        <a:miter/>
                      </a:ln>
                    </p:spPr>
                  </p:pic>
                </p:oleObj>
              </mc:Fallback>
            </mc:AlternateContent>
          </a:graphicData>
        </a:graphic>
      </p:graphicFrame>
      <p:graphicFrame>
        <p:nvGraphicFramePr>
          <p:cNvPr id="3075" name="Object 11"/>
          <p:cNvGraphicFramePr/>
          <p:nvPr/>
        </p:nvGraphicFramePr>
        <p:xfrm>
          <a:off x="1828800" y="4953000"/>
          <a:ext cx="3008313" cy="941388"/>
        </p:xfrm>
        <a:graphic>
          <a:graphicData uri="http://schemas.openxmlformats.org/presentationml/2006/ole">
            <mc:AlternateContent xmlns:mc="http://schemas.openxmlformats.org/markup-compatibility/2006">
              <mc:Choice xmlns:v="urn:schemas-microsoft-com:vml" Requires="v">
                <p:oleObj spid="_x0000_s3081" name="" r:id="rId4" imgW="1422400" imgH="419100" progId="Equation.DSMT4">
                  <p:embed/>
                </p:oleObj>
              </mc:Choice>
              <mc:Fallback>
                <p:oleObj name="" r:id="rId4" imgW="1422400" imgH="419100" progId="Equation.DSMT4">
                  <p:embed/>
                  <p:pic>
                    <p:nvPicPr>
                      <p:cNvPr id="0" name="Picture 3080"/>
                      <p:cNvPicPr/>
                      <p:nvPr/>
                    </p:nvPicPr>
                    <p:blipFill>
                      <a:blip r:embed="rId5"/>
                      <a:stretch>
                        <a:fillRect/>
                      </a:stretch>
                    </p:blipFill>
                    <p:spPr>
                      <a:xfrm>
                        <a:off x="1828800" y="4953000"/>
                        <a:ext cx="3008313" cy="941388"/>
                      </a:xfrm>
                      <a:prstGeom prst="rect">
                        <a:avLst/>
                      </a:prstGeom>
                      <a:noFill/>
                      <a:ln w="38100">
                        <a:noFill/>
                        <a:miter/>
                      </a:ln>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4710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4710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 Dimensionless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0182"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711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7112" name="Picture 4"/>
          <p:cNvPicPr>
            <a:picLocks noChangeAspect="1"/>
          </p:cNvPicPr>
          <p:nvPr/>
        </p:nvPicPr>
        <p:blipFill>
          <a:blip r:embed="rId2"/>
          <a:stretch>
            <a:fillRect/>
          </a:stretch>
        </p:blipFill>
        <p:spPr>
          <a:xfrm>
            <a:off x="8458200" y="0"/>
            <a:ext cx="685800" cy="655638"/>
          </a:xfrm>
          <a:prstGeom prst="rect">
            <a:avLst/>
          </a:prstGeom>
          <a:noFill/>
          <a:ln w="9525">
            <a:noFill/>
          </a:ln>
        </p:spPr>
      </p:pic>
      <p:sp>
        <p:nvSpPr>
          <p:cNvPr id="47113" name="Rectangle 3"/>
          <p:cNvSpPr/>
          <p:nvPr/>
        </p:nvSpPr>
        <p:spPr>
          <a:xfrm>
            <a:off x="609600" y="1981200"/>
            <a:ext cx="7696200" cy="3786188"/>
          </a:xfrm>
          <a:prstGeom prst="rect">
            <a:avLst/>
          </a:prstGeom>
          <a:noFill/>
          <a:ln w="9525">
            <a:noFill/>
          </a:ln>
        </p:spPr>
        <p:txBody>
          <a:bodyPr anchor="ctr" anchorCtr="0">
            <a:spAutoFit/>
          </a:bodyPr>
          <a:p>
            <a:pPr eaLnBrk="0" hangingPunct="0"/>
            <a:r>
              <a:rPr sz="2400" dirty="0">
                <a:latin typeface="Times New Roman" pitchFamily="18" charset="0"/>
              </a:rPr>
              <a:t>All fluids are viscous and ( water close to Newtonian Fluids ) obey the linear relationship given by Newton's law of viscosity.   , where       is the shear stress.  </a:t>
            </a:r>
            <a:endParaRPr sz="2400" dirty="0">
              <a:latin typeface="Times New Roman" pitchFamily="18" charset="0"/>
            </a:endParaRPr>
          </a:p>
          <a:p>
            <a:pPr eaLnBrk="0" hangingPunct="0"/>
            <a:endParaRPr sz="2400" dirty="0">
              <a:latin typeface="Times New Roman" pitchFamily="18" charset="0"/>
            </a:endParaRPr>
          </a:p>
          <a:p>
            <a:pPr eaLnBrk="0" hangingPunct="0"/>
            <a:r>
              <a:rPr sz="2400" dirty="0">
                <a:latin typeface="Times New Roman" pitchFamily="18" charset="0"/>
              </a:rPr>
              <a:t>        is the "coefficient of dynamic viscosity“ </a:t>
            </a:r>
            <a:endParaRPr sz="2400" dirty="0">
              <a:latin typeface="Times New Roman" pitchFamily="18" charset="0"/>
            </a:endParaRPr>
          </a:p>
          <a:p>
            <a:pPr eaLnBrk="0" hangingPunct="0"/>
            <a:endParaRPr sz="2400" dirty="0">
              <a:latin typeface="Times New Roman" pitchFamily="18" charset="0"/>
            </a:endParaRPr>
          </a:p>
          <a:p>
            <a:pPr eaLnBrk="0" hangingPunct="0"/>
            <a:r>
              <a:rPr sz="2400" dirty="0">
                <a:latin typeface="Times New Roman" pitchFamily="18" charset="0"/>
              </a:rPr>
              <a:t> The Coefficient of Dynamic Viscosity is defined as the shear force, per unit area, (or shear stress ), required to drag one layer of fluid with unit velocity past another layer a unit distance away </a:t>
            </a:r>
            <a:endParaRPr sz="2400" dirty="0">
              <a:latin typeface="Times New Roman" pitchFamily="18" charset="0"/>
            </a:endParaRPr>
          </a:p>
        </p:txBody>
      </p:sp>
      <p:pic>
        <p:nvPicPr>
          <p:cNvPr id="47114" name="Picture 4" descr="http://www.enewsdepot.com/coolingzone/image.php?type=file&amp;name=imgasDbgX"/>
          <p:cNvPicPr>
            <a:picLocks noChangeAspect="1"/>
          </p:cNvPicPr>
          <p:nvPr/>
        </p:nvPicPr>
        <p:blipFill>
          <a:blip r:embed="rId3"/>
          <a:stretch>
            <a:fillRect/>
          </a:stretch>
        </p:blipFill>
        <p:spPr>
          <a:xfrm>
            <a:off x="3524250" y="762000"/>
            <a:ext cx="1428750" cy="1014413"/>
          </a:xfrm>
          <a:prstGeom prst="rect">
            <a:avLst/>
          </a:prstGeom>
          <a:noFill/>
          <a:ln w="9525">
            <a:noFill/>
          </a:ln>
        </p:spPr>
      </p:pic>
      <p:pic>
        <p:nvPicPr>
          <p:cNvPr id="47115" name="Picture 5" descr="http://www.enewsdepot.com/coolingzone/image.php?type=file&amp;name=imglJoboT"/>
          <p:cNvPicPr>
            <a:picLocks noChangeAspect="1"/>
          </p:cNvPicPr>
          <p:nvPr/>
        </p:nvPicPr>
        <p:blipFill>
          <a:blip r:embed="rId4"/>
          <a:stretch>
            <a:fillRect/>
          </a:stretch>
        </p:blipFill>
        <p:spPr>
          <a:xfrm>
            <a:off x="3048000" y="2781300"/>
            <a:ext cx="392113" cy="419100"/>
          </a:xfrm>
          <a:prstGeom prst="rect">
            <a:avLst/>
          </a:prstGeom>
          <a:noFill/>
          <a:ln w="9525">
            <a:noFill/>
          </a:ln>
        </p:spPr>
      </p:pic>
      <p:pic>
        <p:nvPicPr>
          <p:cNvPr id="47116" name="Picture 6" descr="http://www.enewsdepot.com/coolingzone/image.php?type=file&amp;name=imglO1NzW"/>
          <p:cNvPicPr>
            <a:picLocks noChangeAspect="1"/>
          </p:cNvPicPr>
          <p:nvPr/>
        </p:nvPicPr>
        <p:blipFill>
          <a:blip r:embed="rId5"/>
          <a:stretch>
            <a:fillRect/>
          </a:stretch>
        </p:blipFill>
        <p:spPr>
          <a:xfrm>
            <a:off x="762000" y="3505200"/>
            <a:ext cx="450850" cy="47625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Rectangle 2"/>
          <p:cNvSpPr>
            <a:spLocks noGrp="1" noChangeArrowheads="1"/>
          </p:cNvSpPr>
          <p:nvPr>
            <p:ph type="title"/>
          </p:nvPr>
        </p:nvSpPr>
        <p:spPr>
          <a:xfrm>
            <a:off x="457200" y="-76200"/>
            <a:ext cx="8229600" cy="685800"/>
          </a:xfrm>
        </p:spPr>
        <p:txBody>
          <a:bodyPr vert="horz" wrap="square" lIns="91440" tIns="45720" rIns="91440" bIns="45720" numCol="1" anchor="ctr" anchorCtr="0" compatLnSpc="1"/>
          <a:p>
            <a:pPr eaLnBrk="1" hangingPunct="1"/>
            <a:r>
              <a:rPr sz="2800" b="1" dirty="0">
                <a:effectLst>
                  <a:outerShdw blurRad="38100" dist="38100" dir="2700000">
                    <a:srgbClr val="C0C0C0"/>
                  </a:outerShdw>
                </a:effectLst>
              </a:rPr>
              <a:t>Dimensionless Numbers</a:t>
            </a:r>
            <a:endParaRPr lang="en-US" altLang="zh-TW" sz="2800" dirty="0">
              <a:ea typeface="PMingLiU" pitchFamily="18" charset="-120"/>
            </a:endParaRPr>
          </a:p>
        </p:txBody>
      </p:sp>
      <p:sp>
        <p:nvSpPr>
          <p:cNvPr id="4100" name="Rectangle 3"/>
          <p:cNvSpPr>
            <a:spLocks noGrp="1"/>
          </p:cNvSpPr>
          <p:nvPr>
            <p:ph idx="1"/>
          </p:nvPr>
        </p:nvSpPr>
        <p:spPr>
          <a:xfrm>
            <a:off x="304800" y="762000"/>
            <a:ext cx="8534400" cy="5715000"/>
          </a:xfrm>
        </p:spPr>
        <p:txBody>
          <a:bodyPr vert="horz" wrap="square" lIns="91440" tIns="45720" rIns="91440" bIns="45720" anchor="t" anchorCtr="0"/>
          <a:p>
            <a:pPr eaLnBrk="1" hangingPunct="1">
              <a:lnSpc>
                <a:spcPct val="90000"/>
              </a:lnSpc>
              <a:buNone/>
            </a:pPr>
            <a:r>
              <a:rPr lang="en-US" altLang="zh-TW" sz="2400" b="1" dirty="0">
                <a:ea typeface="PMingLiU" pitchFamily="18" charset="-120"/>
              </a:rPr>
              <a:t>Reynolds Number</a:t>
            </a:r>
            <a:endParaRPr lang="en-US" altLang="zh-TW" sz="2400" b="1" dirty="0">
              <a:ea typeface="PMingLiU" pitchFamily="18" charset="-120"/>
            </a:endParaRPr>
          </a:p>
          <a:p>
            <a:pPr eaLnBrk="1" hangingPunct="1">
              <a:lnSpc>
                <a:spcPct val="90000"/>
              </a:lnSpc>
            </a:pPr>
            <a:r>
              <a:rPr lang="en-US" altLang="zh-TW" sz="2400" dirty="0">
                <a:ea typeface="PMingLiU" pitchFamily="18" charset="-120"/>
              </a:rPr>
              <a:t>The </a:t>
            </a:r>
            <a:r>
              <a:rPr lang="en-US" altLang="zh-TW" sz="2400" dirty="0">
                <a:solidFill>
                  <a:srgbClr val="3366FF"/>
                </a:solidFill>
                <a:ea typeface="PMingLiU" pitchFamily="18" charset="-120"/>
              </a:rPr>
              <a:t>transition</a:t>
            </a:r>
            <a:r>
              <a:rPr lang="en-US" altLang="zh-TW" sz="2400" dirty="0">
                <a:ea typeface="PMingLiU" pitchFamily="18" charset="-120"/>
              </a:rPr>
              <a:t> from laminar to turbulent flow </a:t>
            </a:r>
            <a:r>
              <a:rPr lang="en-US" altLang="zh-TW" sz="2400" dirty="0">
                <a:solidFill>
                  <a:srgbClr val="3366FF"/>
                </a:solidFill>
                <a:ea typeface="PMingLiU" pitchFamily="18" charset="-120"/>
              </a:rPr>
              <a:t>depends</a:t>
            </a:r>
            <a:r>
              <a:rPr lang="en-US" altLang="zh-TW" sz="2400" dirty="0">
                <a:ea typeface="PMingLiU" pitchFamily="18" charset="-120"/>
              </a:rPr>
              <a:t> on the </a:t>
            </a:r>
            <a:r>
              <a:rPr lang="en-US" altLang="zh-TW" sz="2400" i="1" dirty="0">
                <a:solidFill>
                  <a:srgbClr val="FF0000"/>
                </a:solidFill>
                <a:ea typeface="PMingLiU" pitchFamily="18" charset="-120"/>
              </a:rPr>
              <a:t>surface geometry</a:t>
            </a:r>
            <a:r>
              <a:rPr lang="en-US" altLang="zh-TW" sz="2400" i="1" dirty="0">
                <a:ea typeface="PMingLiU" pitchFamily="18" charset="-120"/>
              </a:rPr>
              <a:t>, </a:t>
            </a:r>
            <a:r>
              <a:rPr lang="en-US" altLang="zh-TW" sz="2400" i="1" dirty="0">
                <a:solidFill>
                  <a:srgbClr val="FF0000"/>
                </a:solidFill>
                <a:ea typeface="PMingLiU" pitchFamily="18" charset="-120"/>
              </a:rPr>
              <a:t>surface roughness</a:t>
            </a:r>
            <a:r>
              <a:rPr lang="en-US" altLang="zh-TW" sz="2400" i="1" dirty="0">
                <a:ea typeface="PMingLiU" pitchFamily="18" charset="-120"/>
              </a:rPr>
              <a:t>, </a:t>
            </a:r>
            <a:r>
              <a:rPr lang="en-US" altLang="zh-TW" sz="2400" i="1" dirty="0">
                <a:solidFill>
                  <a:srgbClr val="FF0000"/>
                </a:solidFill>
                <a:ea typeface="PMingLiU" pitchFamily="18" charset="-120"/>
              </a:rPr>
              <a:t>flow velocity</a:t>
            </a:r>
            <a:r>
              <a:rPr lang="en-US" altLang="zh-TW" sz="2400" i="1" dirty="0">
                <a:ea typeface="PMingLiU" pitchFamily="18" charset="-120"/>
              </a:rPr>
              <a:t>, </a:t>
            </a:r>
            <a:r>
              <a:rPr lang="en-US" altLang="zh-TW" sz="2400" i="1" dirty="0">
                <a:solidFill>
                  <a:srgbClr val="FF0000"/>
                </a:solidFill>
                <a:ea typeface="PMingLiU" pitchFamily="18" charset="-120"/>
              </a:rPr>
              <a:t>surface temperature</a:t>
            </a:r>
            <a:r>
              <a:rPr lang="en-US" altLang="zh-TW" sz="2400" i="1" dirty="0">
                <a:ea typeface="PMingLiU" pitchFamily="18" charset="-120"/>
              </a:rPr>
              <a:t>, </a:t>
            </a:r>
            <a:r>
              <a:rPr lang="en-US" altLang="zh-TW" sz="2400" dirty="0">
                <a:ea typeface="PMingLiU" pitchFamily="18" charset="-120"/>
              </a:rPr>
              <a:t>and </a:t>
            </a:r>
            <a:r>
              <a:rPr lang="en-US" altLang="zh-TW" sz="2400" i="1" dirty="0">
                <a:solidFill>
                  <a:srgbClr val="FF0000"/>
                </a:solidFill>
                <a:ea typeface="PMingLiU" pitchFamily="18" charset="-120"/>
              </a:rPr>
              <a:t>type of fluid</a:t>
            </a:r>
            <a:r>
              <a:rPr lang="en-US" altLang="zh-TW" sz="2400" i="1" dirty="0">
                <a:ea typeface="PMingLiU" pitchFamily="18" charset="-120"/>
              </a:rPr>
              <a:t>.</a:t>
            </a:r>
            <a:endParaRPr lang="en-US" altLang="zh-TW" sz="2400" i="1" dirty="0">
              <a:ea typeface="PMingLiU" pitchFamily="18" charset="-120"/>
            </a:endParaRPr>
          </a:p>
          <a:p>
            <a:pPr eaLnBrk="1" hangingPunct="1">
              <a:lnSpc>
                <a:spcPct val="90000"/>
              </a:lnSpc>
            </a:pPr>
            <a:endParaRPr lang="en-US" altLang="zh-TW" sz="2400" i="1" dirty="0">
              <a:ea typeface="PMingLiU" pitchFamily="18" charset="-120"/>
            </a:endParaRPr>
          </a:p>
          <a:p>
            <a:pPr eaLnBrk="1" hangingPunct="1">
              <a:lnSpc>
                <a:spcPct val="90000"/>
              </a:lnSpc>
            </a:pPr>
            <a:r>
              <a:rPr lang="en-US" altLang="zh-TW" sz="2400" dirty="0">
                <a:ea typeface="PMingLiU" pitchFamily="18" charset="-120"/>
              </a:rPr>
              <a:t>The </a:t>
            </a:r>
            <a:r>
              <a:rPr lang="en-US" altLang="zh-TW" sz="2400" dirty="0">
                <a:solidFill>
                  <a:srgbClr val="3366FF"/>
                </a:solidFill>
                <a:ea typeface="PMingLiU" pitchFamily="18" charset="-120"/>
              </a:rPr>
              <a:t>flow regime</a:t>
            </a:r>
            <a:r>
              <a:rPr lang="en-US" altLang="zh-TW" sz="2400" dirty="0">
                <a:ea typeface="PMingLiU" pitchFamily="18" charset="-120"/>
              </a:rPr>
              <a:t> </a:t>
            </a:r>
            <a:r>
              <a:rPr lang="en-US" altLang="zh-TW" sz="2400" dirty="0">
                <a:solidFill>
                  <a:srgbClr val="3366FF"/>
                </a:solidFill>
                <a:ea typeface="PMingLiU" pitchFamily="18" charset="-120"/>
              </a:rPr>
              <a:t>depends</a:t>
            </a:r>
            <a:r>
              <a:rPr lang="en-US" altLang="zh-TW" sz="2400" dirty="0">
                <a:ea typeface="PMingLiU" pitchFamily="18" charset="-120"/>
              </a:rPr>
              <a:t> mainly on the ratio of the </a:t>
            </a:r>
            <a:r>
              <a:rPr lang="en-US" altLang="zh-TW" sz="2400" i="1" dirty="0">
                <a:solidFill>
                  <a:srgbClr val="FF0000"/>
                </a:solidFill>
                <a:ea typeface="PMingLiU" pitchFamily="18" charset="-120"/>
              </a:rPr>
              <a:t>inertia forces</a:t>
            </a:r>
            <a:r>
              <a:rPr lang="en-US" altLang="zh-TW" sz="2400" i="1" dirty="0">
                <a:ea typeface="PMingLiU" pitchFamily="18" charset="-120"/>
              </a:rPr>
              <a:t> </a:t>
            </a:r>
            <a:r>
              <a:rPr lang="en-US" altLang="zh-TW" sz="2400" dirty="0">
                <a:ea typeface="PMingLiU" pitchFamily="18" charset="-120"/>
              </a:rPr>
              <a:t>to </a:t>
            </a:r>
            <a:r>
              <a:rPr lang="en-US" altLang="zh-TW" sz="2400" i="1" dirty="0">
                <a:solidFill>
                  <a:srgbClr val="FF0000"/>
                </a:solidFill>
                <a:ea typeface="PMingLiU" pitchFamily="18" charset="-120"/>
              </a:rPr>
              <a:t>viscous forces</a:t>
            </a:r>
            <a:r>
              <a:rPr lang="en-US" altLang="zh-TW" sz="2400" i="1" dirty="0">
                <a:ea typeface="PMingLiU" pitchFamily="18" charset="-120"/>
              </a:rPr>
              <a:t> </a:t>
            </a:r>
            <a:r>
              <a:rPr lang="en-US" altLang="zh-TW" sz="2400" dirty="0">
                <a:ea typeface="PMingLiU" pitchFamily="18" charset="-120"/>
              </a:rPr>
              <a:t>in the fluid.</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This ratio is called the </a:t>
            </a:r>
            <a:r>
              <a:rPr lang="en-US" altLang="zh-TW" sz="2400" b="1" dirty="0">
                <a:solidFill>
                  <a:srgbClr val="3366FF"/>
                </a:solidFill>
                <a:ea typeface="PMingLiU" pitchFamily="18" charset="-120"/>
              </a:rPr>
              <a:t>Reynolds number</a:t>
            </a:r>
            <a:r>
              <a:rPr lang="en-US" altLang="zh-TW" sz="2400" dirty="0">
                <a:ea typeface="PMingLiU" pitchFamily="18" charset="-120"/>
              </a:rPr>
              <a:t>, which is expressed for external flow as</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This dimensional correlation plays an important role in </a:t>
            </a:r>
            <a:r>
              <a:rPr lang="en-US" altLang="zh-TW" sz="2400" b="1" dirty="0">
                <a:solidFill>
                  <a:schemeClr val="accent2"/>
                </a:solidFill>
                <a:ea typeface="PMingLiU" pitchFamily="18" charset="-120"/>
              </a:rPr>
              <a:t>Forced Convection</a:t>
            </a:r>
            <a:endParaRPr lang="en-US" altLang="zh-TW" sz="2400" b="1" dirty="0">
              <a:solidFill>
                <a:schemeClr val="accent2"/>
              </a:solidFill>
              <a:ea typeface="PMingLiU" pitchFamily="18" charset="-120"/>
            </a:endParaRPr>
          </a:p>
        </p:txBody>
      </p:sp>
      <p:graphicFrame>
        <p:nvGraphicFramePr>
          <p:cNvPr id="4098" name="Object 4"/>
          <p:cNvGraphicFramePr/>
          <p:nvPr/>
        </p:nvGraphicFramePr>
        <p:xfrm>
          <a:off x="2438400" y="4343400"/>
          <a:ext cx="4249738" cy="815975"/>
        </p:xfrm>
        <a:graphic>
          <a:graphicData uri="http://schemas.openxmlformats.org/presentationml/2006/ole">
            <mc:AlternateContent xmlns:mc="http://schemas.openxmlformats.org/markup-compatibility/2006">
              <mc:Choice xmlns:v="urn:schemas-microsoft-com:vml" Requires="v">
                <p:oleObj spid="_x0000_s3082" name="" r:id="rId1" imgW="2184400" imgH="419100" progId="Equation.DSMT4">
                  <p:embed/>
                </p:oleObj>
              </mc:Choice>
              <mc:Fallback>
                <p:oleObj name="" r:id="rId1" imgW="2184400" imgH="419100" progId="Equation.DSMT4">
                  <p:embed/>
                  <p:pic>
                    <p:nvPicPr>
                      <p:cNvPr id="0" name="Picture 3081"/>
                      <p:cNvPicPr/>
                      <p:nvPr/>
                    </p:nvPicPr>
                    <p:blipFill>
                      <a:blip r:embed="rId2"/>
                      <a:stretch>
                        <a:fillRect/>
                      </a:stretch>
                    </p:blipFill>
                    <p:spPr>
                      <a:xfrm>
                        <a:off x="2438400" y="4343400"/>
                        <a:ext cx="4249738" cy="815975"/>
                      </a:xfrm>
                      <a:prstGeom prst="rect">
                        <a:avLst/>
                      </a:prstGeom>
                      <a:noFill/>
                      <a:ln w="38100">
                        <a:noFill/>
                        <a:miter/>
                      </a:ln>
                    </p:spPr>
                  </p:pic>
                </p:oleObj>
              </mc:Fallback>
            </mc:AlternateContent>
          </a:graphicData>
        </a:graphic>
      </p:graphicFrame>
      <p:sp>
        <p:nvSpPr>
          <p:cNvPr id="4101" name="Text Box 5"/>
          <p:cNvSpPr txBox="1"/>
          <p:nvPr/>
        </p:nvSpPr>
        <p:spPr>
          <a:xfrm>
            <a:off x="6934200" y="4495800"/>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(6-13)</a:t>
            </a:r>
            <a:endParaRPr lang="en-US" altLang="zh-TW" sz="2400" b="1" dirty="0">
              <a:solidFill>
                <a:srgbClr val="FF0000"/>
              </a:solidFill>
              <a:latin typeface="Times New Roman" pitchFamily="18" charset="0"/>
              <a:ea typeface="PMingLiU" pitchFamily="18" charset="-120"/>
            </a:endParaRPr>
          </a:p>
        </p:txBody>
      </p:sp>
      <p:sp>
        <p:nvSpPr>
          <p:cNvPr id="4102" name="TextBox 5"/>
          <p:cNvSpPr txBox="1"/>
          <p:nvPr/>
        </p:nvSpPr>
        <p:spPr>
          <a:xfrm>
            <a:off x="990600" y="5334000"/>
            <a:ext cx="6858000" cy="369888"/>
          </a:xfrm>
          <a:prstGeom prst="rect">
            <a:avLst/>
          </a:prstGeom>
          <a:noFill/>
          <a:ln w="9525">
            <a:noFill/>
          </a:ln>
        </p:spPr>
        <p:txBody>
          <a:bodyPr>
            <a:spAutoFit/>
          </a:bodyPr>
          <a:p>
            <a:r>
              <a:rPr dirty="0">
                <a:latin typeface="Calibri" pitchFamily="34" charset="0"/>
              </a:rPr>
              <a:t>V-velocity,</a:t>
            </a:r>
            <a:r>
              <a:rPr lang="el-GR" altLang="x-none" dirty="0">
                <a:latin typeface="Calibri" pitchFamily="34" charset="0"/>
              </a:rPr>
              <a:t>ν</a:t>
            </a:r>
            <a:r>
              <a:rPr dirty="0">
                <a:latin typeface="Calibri" pitchFamily="34" charset="0"/>
              </a:rPr>
              <a:t> –kinematic viscosity , m2/s , </a:t>
            </a:r>
            <a:r>
              <a:rPr lang="el-GR" altLang="x-none" dirty="0">
                <a:latin typeface="Calibri" pitchFamily="34" charset="0"/>
              </a:rPr>
              <a:t>μ</a:t>
            </a:r>
            <a:r>
              <a:rPr dirty="0">
                <a:latin typeface="Calibri" pitchFamily="34" charset="0"/>
              </a:rPr>
              <a:t> –dynamic viscosity kg/ms </a:t>
            </a:r>
            <a:endParaRPr dirty="0">
              <a:latin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nchorCtr="0"/>
          <a:p>
            <a:pPr eaLnBrk="1" hangingPunct="1"/>
            <a:r>
              <a:rPr lang="en-US" altLang="zh-TW" dirty="0">
                <a:ea typeface="PMingLiU" pitchFamily="18" charset="-120"/>
              </a:rPr>
              <a:t>Physical Mechanism of Convection</a:t>
            </a:r>
            <a:endParaRPr lang="en-US" altLang="zh-TW" dirty="0">
              <a:ea typeface="PMingLiU" pitchFamily="18" charset="-120"/>
            </a:endParaRPr>
          </a:p>
        </p:txBody>
      </p:sp>
      <p:sp>
        <p:nvSpPr>
          <p:cNvPr id="15363" name="Rectangle 3"/>
          <p:cNvSpPr>
            <a:spLocks noGrp="1"/>
          </p:cNvSpPr>
          <p:nvPr>
            <p:ph type="body" sz="half" idx="1"/>
          </p:nvPr>
        </p:nvSpPr>
        <p:spPr>
          <a:xfrm>
            <a:off x="457200" y="1600200"/>
            <a:ext cx="8077200" cy="4525963"/>
          </a:xfrm>
        </p:spPr>
        <p:txBody>
          <a:bodyPr vert="horz" wrap="square" lIns="91440" tIns="45720" rIns="91440" bIns="45720" anchor="t" anchorCtr="0"/>
          <a:p>
            <a:pPr eaLnBrk="1" hangingPunct="1"/>
            <a:r>
              <a:rPr lang="en-US" altLang="zh-TW" sz="2400" dirty="0">
                <a:solidFill>
                  <a:srgbClr val="3366FF"/>
                </a:solidFill>
                <a:ea typeface="PMingLiU" pitchFamily="18" charset="-120"/>
              </a:rPr>
              <a:t>Conduction</a:t>
            </a:r>
            <a:r>
              <a:rPr lang="en-US" altLang="zh-TW" sz="2400" dirty="0">
                <a:ea typeface="PMingLiU" pitchFamily="18" charset="-120"/>
              </a:rPr>
              <a:t> and </a:t>
            </a:r>
            <a:r>
              <a:rPr lang="en-US" altLang="zh-TW" sz="2400" dirty="0">
                <a:solidFill>
                  <a:srgbClr val="3366FF"/>
                </a:solidFill>
                <a:ea typeface="PMingLiU" pitchFamily="18" charset="-120"/>
              </a:rPr>
              <a:t>convection</a:t>
            </a:r>
            <a:r>
              <a:rPr lang="en-US" altLang="zh-TW" sz="2400" dirty="0">
                <a:ea typeface="PMingLiU" pitchFamily="18" charset="-120"/>
              </a:rPr>
              <a:t> are similar in that both mechanisms require the </a:t>
            </a:r>
            <a:r>
              <a:rPr lang="en-US" altLang="zh-TW" sz="2400" dirty="0">
                <a:solidFill>
                  <a:srgbClr val="3366FF"/>
                </a:solidFill>
                <a:ea typeface="PMingLiU" pitchFamily="18" charset="-120"/>
              </a:rPr>
              <a:t>presence</a:t>
            </a:r>
            <a:r>
              <a:rPr lang="en-US" altLang="zh-TW" sz="2400" dirty="0">
                <a:ea typeface="PMingLiU" pitchFamily="18" charset="-120"/>
              </a:rPr>
              <a:t> of a </a:t>
            </a:r>
            <a:r>
              <a:rPr lang="en-US" altLang="zh-TW" sz="2400" dirty="0">
                <a:solidFill>
                  <a:srgbClr val="3366FF"/>
                </a:solidFill>
                <a:ea typeface="PMingLiU" pitchFamily="18" charset="-120"/>
              </a:rPr>
              <a:t>material medium</a:t>
            </a:r>
            <a:r>
              <a:rPr lang="en-US" altLang="zh-TW" sz="2400" dirty="0">
                <a:ea typeface="PMingLiU" pitchFamily="18" charset="-120"/>
              </a:rPr>
              <a:t>.</a:t>
            </a:r>
            <a:endParaRPr lang="en-US" altLang="zh-TW" sz="2400" dirty="0">
              <a:ea typeface="PMingLiU" pitchFamily="18" charset="-120"/>
            </a:endParaRPr>
          </a:p>
          <a:p>
            <a:pPr eaLnBrk="1" hangingPunct="1"/>
            <a:r>
              <a:rPr lang="en-US" altLang="zh-TW" sz="2400" dirty="0">
                <a:ea typeface="PMingLiU" pitchFamily="18" charset="-120"/>
              </a:rPr>
              <a:t>But they are different in that </a:t>
            </a:r>
            <a:r>
              <a:rPr lang="en-US" altLang="zh-TW" sz="2400" dirty="0">
                <a:solidFill>
                  <a:srgbClr val="FF0000"/>
                </a:solidFill>
                <a:ea typeface="PMingLiU" pitchFamily="18" charset="-120"/>
              </a:rPr>
              <a:t>convection</a:t>
            </a:r>
            <a:r>
              <a:rPr lang="en-US" altLang="zh-TW" sz="2400" dirty="0">
                <a:ea typeface="PMingLiU" pitchFamily="18" charset="-120"/>
              </a:rPr>
              <a:t> requires the presence of </a:t>
            </a:r>
            <a:r>
              <a:rPr lang="en-US" altLang="zh-TW" sz="2400" dirty="0">
                <a:solidFill>
                  <a:srgbClr val="FF0000"/>
                </a:solidFill>
                <a:ea typeface="PMingLiU" pitchFamily="18" charset="-120"/>
              </a:rPr>
              <a:t>fluid motion</a:t>
            </a:r>
            <a:r>
              <a:rPr lang="en-US" altLang="zh-TW" sz="2400" dirty="0">
                <a:ea typeface="PMingLiU" pitchFamily="18" charset="-120"/>
              </a:rPr>
              <a:t>.</a:t>
            </a:r>
            <a:endParaRPr lang="en-US" altLang="zh-TW" sz="2400" dirty="0">
              <a:ea typeface="PMingLiU" pitchFamily="18" charset="-120"/>
            </a:endParaRPr>
          </a:p>
          <a:p>
            <a:pPr eaLnBrk="1" hangingPunct="1"/>
            <a:r>
              <a:rPr lang="en-US" altLang="zh-TW" sz="2400" dirty="0">
                <a:ea typeface="PMingLiU" pitchFamily="18" charset="-120"/>
              </a:rPr>
              <a:t>Heat transfer through a liquid or gas can be by conduction or convection, depending on the presence of any bulk fluid motion.</a:t>
            </a:r>
            <a:endParaRPr lang="en-US" altLang="zh-TW" sz="2400" dirty="0">
              <a:ea typeface="PMingLiU" pitchFamily="18" charset="-120"/>
            </a:endParaRPr>
          </a:p>
          <a:p>
            <a:pPr eaLnBrk="1" hangingPunct="1"/>
            <a:r>
              <a:rPr lang="en-US" altLang="zh-TW" sz="2400" dirty="0">
                <a:ea typeface="PMingLiU" pitchFamily="18" charset="-120"/>
              </a:rPr>
              <a:t>The </a:t>
            </a:r>
            <a:r>
              <a:rPr lang="en-US" altLang="zh-TW" sz="2400" dirty="0">
                <a:solidFill>
                  <a:srgbClr val="3366FF"/>
                </a:solidFill>
                <a:ea typeface="PMingLiU" pitchFamily="18" charset="-120"/>
              </a:rPr>
              <a:t>fluid motion enhances heat transfer</a:t>
            </a:r>
            <a:r>
              <a:rPr lang="en-US" altLang="zh-TW" sz="2400" dirty="0">
                <a:ea typeface="PMingLiU" pitchFamily="18" charset="-120"/>
              </a:rPr>
              <a:t>, since it brings warmer and cooler chunks of fluid into contact, initiating higher rates of conduction at a greater number of sites in a fluid.</a:t>
            </a:r>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a:p>
            <a:pPr eaLnBrk="1" hangingPunct="1"/>
            <a:endParaRPr lang="en-US" altLang="zh-TW" sz="2400" dirty="0">
              <a:ea typeface="PMingLiU" pitchFamily="18" charset="-12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xfrm>
            <a:off x="457200" y="-76200"/>
            <a:ext cx="8229600" cy="1143000"/>
          </a:xfrm>
        </p:spPr>
        <p:txBody>
          <a:bodyPr vert="horz" wrap="square" lIns="91440" tIns="45720" rIns="91440" bIns="45720" anchor="ctr" anchorCtr="0"/>
          <a:p>
            <a:pPr eaLnBrk="1" hangingPunct="1"/>
            <a:r>
              <a:rPr lang="en-US" altLang="zh-TW" sz="2800" dirty="0">
                <a:ea typeface="PMingLiU" pitchFamily="18" charset="-120"/>
              </a:rPr>
              <a:t>Reynolds Number</a:t>
            </a:r>
            <a:endParaRPr lang="en-US" altLang="zh-TW" sz="2800" dirty="0">
              <a:ea typeface="PMingLiU" pitchFamily="18" charset="-120"/>
            </a:endParaRPr>
          </a:p>
        </p:txBody>
      </p:sp>
      <p:sp>
        <p:nvSpPr>
          <p:cNvPr id="48131" name="Rectangle 3"/>
          <p:cNvSpPr>
            <a:spLocks noGrp="1"/>
          </p:cNvSpPr>
          <p:nvPr>
            <p:ph idx="1"/>
          </p:nvPr>
        </p:nvSpPr>
        <p:spPr>
          <a:xfrm>
            <a:off x="304800" y="762000"/>
            <a:ext cx="8534400" cy="5105400"/>
          </a:xfrm>
        </p:spPr>
        <p:txBody>
          <a:bodyPr vert="horz" wrap="square" lIns="91440" tIns="45720" rIns="91440" bIns="45720" anchor="t" anchorCtr="0"/>
          <a:p>
            <a:pPr eaLnBrk="1" hangingPunct="1">
              <a:lnSpc>
                <a:spcPct val="90000"/>
              </a:lnSpc>
            </a:pPr>
            <a:r>
              <a:rPr lang="en-US" altLang="zh-TW" sz="2400" dirty="0">
                <a:ea typeface="PMingLiU" pitchFamily="18" charset="-120"/>
              </a:rPr>
              <a:t>At </a:t>
            </a:r>
            <a:r>
              <a:rPr lang="en-US" altLang="zh-TW" sz="2400" i="1" dirty="0">
                <a:ea typeface="PMingLiU" pitchFamily="18" charset="-120"/>
              </a:rPr>
              <a:t>large </a:t>
            </a:r>
            <a:r>
              <a:rPr lang="en-US" altLang="zh-TW" sz="2400" dirty="0">
                <a:ea typeface="PMingLiU" pitchFamily="18" charset="-120"/>
              </a:rPr>
              <a:t>Reynolds numbers (turbulent flow) the inertia forces are large relative to the viscous forces.</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At </a:t>
            </a:r>
            <a:r>
              <a:rPr lang="en-US" altLang="zh-TW" sz="2400" i="1" dirty="0">
                <a:ea typeface="PMingLiU" pitchFamily="18" charset="-120"/>
              </a:rPr>
              <a:t>small </a:t>
            </a:r>
            <a:r>
              <a:rPr lang="en-US" altLang="zh-TW" sz="2400" dirty="0">
                <a:ea typeface="PMingLiU" pitchFamily="18" charset="-120"/>
              </a:rPr>
              <a:t>or </a:t>
            </a:r>
            <a:r>
              <a:rPr lang="en-US" altLang="zh-TW" sz="2400" i="1" dirty="0">
                <a:ea typeface="PMingLiU" pitchFamily="18" charset="-120"/>
              </a:rPr>
              <a:t>moderate </a:t>
            </a:r>
            <a:r>
              <a:rPr lang="en-US" altLang="zh-TW" sz="2400" dirty="0">
                <a:ea typeface="PMingLiU" pitchFamily="18" charset="-120"/>
              </a:rPr>
              <a:t>Reynolds numbers (laminar flow), the viscous forces are large enough to suppress these fluctuations and to keep the fluid “inline.”</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b="1" dirty="0">
                <a:solidFill>
                  <a:srgbClr val="3366FF"/>
                </a:solidFill>
                <a:ea typeface="PMingLiU" pitchFamily="18" charset="-120"/>
              </a:rPr>
              <a:t>Critical Reynolds number</a:t>
            </a:r>
            <a:r>
              <a:rPr lang="en-US" altLang="zh-TW" sz="2400" b="1" dirty="0">
                <a:ea typeface="PMingLiU" pitchFamily="18" charset="-120"/>
              </a:rPr>
              <a:t> ─ </a:t>
            </a:r>
            <a:r>
              <a:rPr lang="en-US" altLang="zh-TW" sz="2400" dirty="0">
                <a:ea typeface="PMingLiU" pitchFamily="18" charset="-120"/>
              </a:rPr>
              <a:t>the Reynolds number at which the flow becomes turbulent.</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sz="2400" dirty="0"/>
              <a:t>When the Reynolds number is large, the inertia forces are in command. Viscous forces dominate the boundary layer when the Reynolds number is small</a:t>
            </a:r>
            <a:endParaRPr lang="en-US" altLang="zh-TW" sz="2400" dirty="0">
              <a:ea typeface="PMingLiU" pitchFamily="18" charset="-12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4915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4915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Now, how does this relate to transition from laminar to turbulent flow?</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Any real flow of fluid contains small disturbances that will grow given enough opportunities as long as the viscous forces dominate these disturbances are under control.</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As the inertia forces get bigger, the viscosity can no longer maintain order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These tiny disturbances grow into trouble makers and there is transition to turbulent flow.</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4915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4916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017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018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Another important quantity of the boundary layer that is influenced by the Reynolds number is its thickness.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As the Reynolds number increases, the viscous layer gets squeezed into a smaller distance from the surface.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 value of Reynolds number beyond which the flow is no longer considered laminar is called the </a:t>
            </a:r>
            <a:r>
              <a:rPr kumimoji="0" lang="en-US" sz="2400" b="0" i="1" u="none" strike="noStrike" kern="0" cap="none" spc="0" normalizeH="0" baseline="0" noProof="0" dirty="0" smtClean="0">
                <a:ln>
                  <a:noFill/>
                </a:ln>
                <a:solidFill>
                  <a:schemeClr val="tx1"/>
                </a:solidFill>
                <a:effectLst/>
                <a:uLnTx/>
                <a:uFillTx/>
                <a:latin typeface="+mn-lt"/>
                <a:ea typeface="+mn-ea"/>
                <a:cs typeface="+mn-cs"/>
              </a:rPr>
              <a:t>critical </a:t>
            </a:r>
            <a:r>
              <a:rPr kumimoji="0" lang="en-US" sz="2400" b="0" i="0" u="none" strike="noStrike" kern="0" cap="none" spc="0" normalizeH="0" baseline="0" noProof="0" dirty="0" smtClean="0">
                <a:ln>
                  <a:noFill/>
                </a:ln>
                <a:solidFill>
                  <a:schemeClr val="tx1"/>
                </a:solidFill>
                <a:effectLst/>
                <a:uLnTx/>
                <a:uFillTx/>
                <a:latin typeface="+mn-lt"/>
                <a:ea typeface="+mn-ea"/>
                <a:cs typeface="+mn-cs"/>
              </a:rPr>
              <a:t>Reynolds number.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5018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018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120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120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For flow over a flat plate, the critical Reynolds number is observed to vary between 1e+5 to 3e+6 depending on the turbulence level in the free stream and the roughness of the surface. We normally use 5e+5 as the critical Reynolds number for flow over flat plates.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Calculation of the Reynolds number is easy as long as you:</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Identify the characteristic length</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Pick the right velocity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Use a consistent set of units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5120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1208"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222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222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Dimensionless numbers</a:t>
            </a:r>
            <a:endParaRPr kumimoji="0" lang="en-US" sz="2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For flow over a flat plate, the characteristic length is the length of the plate and the characteristic velocity is the free stream velocity.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For pipes the characteristic length is the pipe diameter and the characteristic velocity is the average velocity through the pipe obtained by dividing the volumetric flow rate by the cross-sectional area (we are assuming that the pipe is full, of course).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223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2232"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325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325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3254"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pPr>
            <a:r>
              <a:rPr sz="2400" dirty="0"/>
              <a:t>For pipes with a non-circular cross-section, the characteristic length is the Hydraulic Diameter defined as 4A/P, where A is the cross-sectional area of the duct and P is the wetted perimeter.</a:t>
            </a:r>
            <a:endParaRPr sz="2400" dirty="0"/>
          </a:p>
          <a:p>
            <a:pPr marL="609600" indent="-609600">
              <a:lnSpc>
                <a:spcPct val="80000"/>
              </a:lnSpc>
            </a:pPr>
            <a:endParaRPr sz="2400" dirty="0"/>
          </a:p>
          <a:p>
            <a:pPr marL="609600" indent="-609600">
              <a:lnSpc>
                <a:spcPct val="80000"/>
              </a:lnSpc>
            </a:pPr>
            <a:r>
              <a:rPr sz="2400" dirty="0"/>
              <a:t> You can easily verify that for a circular pipe the hydraulic diameter equals the pipe diameter. For non-circular pipes the average velocity is used as the characteristic velocity.</a:t>
            </a:r>
            <a:endParaRPr sz="2400" dirty="0"/>
          </a:p>
          <a:p>
            <a:pPr marL="609600" indent="-609600">
              <a:lnSpc>
                <a:spcPct val="80000"/>
              </a:lnSpc>
            </a:pPr>
            <a:endParaRPr sz="2400" dirty="0"/>
          </a:p>
          <a:p>
            <a:pPr marL="609600" indent="-609600">
              <a:lnSpc>
                <a:spcPct val="80000"/>
              </a:lnSpc>
            </a:pPr>
            <a:r>
              <a:rPr sz="2400" dirty="0"/>
              <a:t>You must decide, based on your design objectives, which length and velocity length scales make sense for calculation of the Reynolds number.</a:t>
            </a:r>
            <a:endParaRPr sz="2400" dirty="0">
              <a:solidFill>
                <a:schemeClr val="accent2"/>
              </a:solidFill>
            </a:endParaRPr>
          </a:p>
        </p:txBody>
      </p:sp>
      <p:pic>
        <p:nvPicPr>
          <p:cNvPr id="5325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325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427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427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err="1" smtClean="0">
                <a:ln>
                  <a:noFill/>
                </a:ln>
                <a:solidFill>
                  <a:schemeClr val="accent2"/>
                </a:solidFill>
                <a:effectLst/>
                <a:uLnTx/>
                <a:uFillTx/>
                <a:latin typeface="+mn-lt"/>
                <a:ea typeface="+mn-ea"/>
                <a:cs typeface="+mn-cs"/>
              </a:rPr>
              <a:t>Nusselt</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 Number</a:t>
            </a: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Nusselt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 is the dimensionless heat transfer coefficient  dealing with convection heat transfer.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 therefore, provides a measure of the convection heat transfer at the surface.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 is defined as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hL</a:t>
            </a:r>
            <a:r>
              <a:rPr kumimoji="0" lang="en-US" sz="2400" b="0" i="0" u="none" strike="noStrike" kern="0" cap="none" spc="0" normalizeH="0" baseline="0" noProof="0" dirty="0" smtClean="0">
                <a:ln>
                  <a:noFill/>
                </a:ln>
                <a:solidFill>
                  <a:schemeClr val="tx1"/>
                </a:solidFill>
                <a:effectLst/>
                <a:uLnTx/>
                <a:uFillTx/>
                <a:latin typeface="+mn-lt"/>
                <a:ea typeface="+mn-ea"/>
                <a:cs typeface="+mn-cs"/>
              </a:rPr>
              <a:t>/k where, h is the heat transfer coefficient, L is a characteristic length and k is the thermal conductivity.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But, what does this grouping mean from a physical standpoint? Let's find out.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427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428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529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530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5302"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pPr>
            <a:endParaRPr sz="2400" dirty="0"/>
          </a:p>
          <a:p>
            <a:pPr marL="609600" indent="-609600">
              <a:lnSpc>
                <a:spcPct val="80000"/>
              </a:lnSpc>
            </a:pPr>
            <a:r>
              <a:rPr sz="2400" dirty="0"/>
              <a:t>We have to look at the boundary layer in order to explain the concept of Nusselt number.</a:t>
            </a:r>
            <a:endParaRPr sz="2400" dirty="0"/>
          </a:p>
          <a:p>
            <a:pPr marL="609600" indent="-609600">
              <a:lnSpc>
                <a:spcPct val="80000"/>
              </a:lnSpc>
            </a:pPr>
            <a:endParaRPr sz="2400" dirty="0"/>
          </a:p>
          <a:p>
            <a:pPr marL="609600" indent="-609600">
              <a:lnSpc>
                <a:spcPct val="80000"/>
              </a:lnSpc>
            </a:pPr>
            <a:r>
              <a:rPr sz="2400" dirty="0"/>
              <a:t>When a fluid flows over a solid surface, the first layer of the fluid stick to the boundary (we even have a name for this thing called, no slip condition). </a:t>
            </a:r>
            <a:endParaRPr sz="2400" dirty="0"/>
          </a:p>
          <a:p>
            <a:pPr marL="609600" indent="-609600">
              <a:lnSpc>
                <a:spcPct val="80000"/>
              </a:lnSpc>
            </a:pPr>
            <a:endParaRPr sz="2400" dirty="0"/>
          </a:p>
          <a:p>
            <a:pPr marL="609600" indent="-609600">
              <a:lnSpc>
                <a:spcPct val="80000"/>
              </a:lnSpc>
            </a:pPr>
            <a:r>
              <a:rPr sz="2400" dirty="0"/>
              <a:t>This causes the flow to retard in the vicinity of the wall. </a:t>
            </a:r>
            <a:endParaRPr sz="2400" dirty="0"/>
          </a:p>
          <a:p>
            <a:pPr marL="609600" indent="-609600">
              <a:lnSpc>
                <a:spcPct val="80000"/>
              </a:lnSpc>
            </a:pPr>
            <a:endParaRPr sz="2400" dirty="0"/>
          </a:p>
          <a:p>
            <a:pPr marL="609600" indent="-609600">
              <a:lnSpc>
                <a:spcPct val="80000"/>
              </a:lnSpc>
            </a:pPr>
            <a:r>
              <a:rPr sz="2400" dirty="0"/>
              <a:t>As we move away from the wall the effect of this no slip thing gets smaller and smaller up to a point where it is no longer felt by the fluid.</a:t>
            </a:r>
            <a:endParaRPr sz="2400" dirty="0"/>
          </a:p>
        </p:txBody>
      </p:sp>
      <p:pic>
        <p:nvPicPr>
          <p:cNvPr id="5530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530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632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632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6326"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pPr>
            <a:endParaRPr sz="2400" dirty="0"/>
          </a:p>
          <a:p>
            <a:pPr marL="609600" indent="-609600">
              <a:lnSpc>
                <a:spcPct val="80000"/>
              </a:lnSpc>
            </a:pPr>
            <a:r>
              <a:rPr sz="2400" dirty="0"/>
              <a:t>As we move further and further away from the wall, the effect of the hot wall is felt less and less (it, of course, depends on the thermal conductivity of the fluid).</a:t>
            </a:r>
            <a:endParaRPr sz="2400" dirty="0"/>
          </a:p>
          <a:p>
            <a:pPr marL="609600" indent="-609600">
              <a:lnSpc>
                <a:spcPct val="80000"/>
              </a:lnSpc>
            </a:pPr>
            <a:endParaRPr sz="2400" dirty="0"/>
          </a:p>
          <a:p>
            <a:pPr marL="609600" indent="-609600">
              <a:lnSpc>
                <a:spcPct val="80000"/>
              </a:lnSpc>
            </a:pPr>
            <a:r>
              <a:rPr sz="2400" dirty="0"/>
              <a:t>Eventually, there comes a point where the fluid does not have a clue about the hot wall. </a:t>
            </a:r>
            <a:endParaRPr sz="2400" dirty="0"/>
          </a:p>
          <a:p>
            <a:pPr marL="609600" indent="-609600">
              <a:lnSpc>
                <a:spcPct val="80000"/>
              </a:lnSpc>
            </a:pPr>
            <a:endParaRPr sz="2400" dirty="0"/>
          </a:p>
          <a:p>
            <a:pPr marL="609600" indent="-609600">
              <a:lnSpc>
                <a:spcPct val="80000"/>
              </a:lnSpc>
            </a:pPr>
            <a:r>
              <a:rPr sz="2400" dirty="0"/>
              <a:t>The layer of fluid between the wall and this point is called the thermal boundary layer. </a:t>
            </a:r>
            <a:endParaRPr sz="2400" dirty="0"/>
          </a:p>
          <a:p>
            <a:pPr marL="609600" indent="-609600">
              <a:lnSpc>
                <a:spcPct val="80000"/>
              </a:lnSpc>
            </a:pPr>
            <a:endParaRPr sz="2400" dirty="0"/>
          </a:p>
          <a:p>
            <a:pPr marL="609600" indent="-609600">
              <a:lnSpc>
                <a:spcPct val="80000"/>
              </a:lnSpc>
            </a:pPr>
            <a:r>
              <a:rPr sz="2400" dirty="0"/>
              <a:t>It is where all of the action is taking place (as far as heat transfer between the solid and fluid is concerned). </a:t>
            </a:r>
            <a:endParaRPr sz="2400" dirty="0"/>
          </a:p>
          <a:p>
            <a:pPr marL="609600" indent="-609600">
              <a:lnSpc>
                <a:spcPct val="80000"/>
              </a:lnSpc>
              <a:buNone/>
            </a:pPr>
            <a:endParaRPr sz="2400" dirty="0"/>
          </a:p>
        </p:txBody>
      </p:sp>
      <p:pic>
        <p:nvPicPr>
          <p:cNvPr id="5632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6328"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8" name="Rectangle 2"/>
          <p:cNvSpPr>
            <a:spLocks noGrp="1" noChangeArrowheads="1"/>
          </p:cNvSpPr>
          <p:nvPr>
            <p:ph type="title"/>
          </p:nvPr>
        </p:nvSpPr>
        <p:spPr>
          <a:xfrm>
            <a:off x="457200" y="-76200"/>
            <a:ext cx="8229600" cy="762000"/>
          </a:xfrm>
        </p:spPr>
        <p:txBody>
          <a:bodyPr vert="horz" wrap="square" lIns="91440" tIns="45720" rIns="91440" bIns="45720" numCol="1" anchor="ctr" anchorCtr="0" compatLnSpc="1"/>
          <a:p>
            <a:pPr eaLnBrk="1" hangingPunct="1"/>
            <a:r>
              <a:rPr sz="2800" b="1" dirty="0">
                <a:effectLst>
                  <a:outerShdw blurRad="38100" dist="38100" dir="2700000">
                    <a:srgbClr val="C0C0C0"/>
                  </a:outerShdw>
                </a:effectLst>
              </a:rPr>
              <a:t>Dimension less numbers</a:t>
            </a:r>
            <a:endParaRPr lang="en-US" altLang="zh-TW" sz="2800" dirty="0">
              <a:ea typeface="PMingLiU" pitchFamily="18" charset="-120"/>
            </a:endParaRPr>
          </a:p>
        </p:txBody>
      </p:sp>
      <p:sp>
        <p:nvSpPr>
          <p:cNvPr id="5127" name="Rectangle 3"/>
          <p:cNvSpPr>
            <a:spLocks noGrp="1"/>
          </p:cNvSpPr>
          <p:nvPr>
            <p:ph type="body" sz="half" idx="1"/>
          </p:nvPr>
        </p:nvSpPr>
        <p:spPr>
          <a:xfrm>
            <a:off x="457200" y="715963"/>
            <a:ext cx="8382000" cy="5608637"/>
          </a:xfrm>
        </p:spPr>
        <p:txBody>
          <a:bodyPr vert="horz" wrap="square" lIns="91440" tIns="45720" rIns="91440" bIns="45720" anchor="t" anchorCtr="0"/>
          <a:p>
            <a:pPr eaLnBrk="1" hangingPunct="1">
              <a:lnSpc>
                <a:spcPct val="90000"/>
              </a:lnSpc>
            </a:pPr>
            <a:r>
              <a:rPr lang="en-US" altLang="zh-TW" sz="2400" dirty="0">
                <a:ea typeface="PMingLiU" pitchFamily="18" charset="-120"/>
              </a:rPr>
              <a:t>It is common practice to nondimensionalize the heat transfer coefficient </a:t>
            </a:r>
            <a:r>
              <a:rPr lang="en-US" altLang="zh-TW" sz="2400" i="1" dirty="0">
                <a:solidFill>
                  <a:srgbClr val="FF0000"/>
                </a:solidFill>
                <a:ea typeface="PMingLiU" pitchFamily="18" charset="-120"/>
              </a:rPr>
              <a:t>h</a:t>
            </a:r>
            <a:r>
              <a:rPr lang="en-US" altLang="zh-TW" sz="2400" i="1" dirty="0">
                <a:ea typeface="PMingLiU" pitchFamily="18" charset="-120"/>
              </a:rPr>
              <a:t> </a:t>
            </a:r>
            <a:r>
              <a:rPr lang="en-US" altLang="zh-TW" sz="2400" dirty="0">
                <a:ea typeface="PMingLiU" pitchFamily="18" charset="-120"/>
              </a:rPr>
              <a:t>with the Nusselt number</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Heat flux through the fluid layer by </a:t>
            </a:r>
            <a:r>
              <a:rPr lang="en-US" altLang="zh-TW" sz="2400" i="1" dirty="0">
                <a:solidFill>
                  <a:srgbClr val="3366FF"/>
                </a:solidFill>
                <a:ea typeface="PMingLiU" pitchFamily="18" charset="-120"/>
              </a:rPr>
              <a:t>convection</a:t>
            </a:r>
            <a:r>
              <a:rPr lang="en-US" altLang="zh-TW" sz="2400" i="1" dirty="0">
                <a:ea typeface="PMingLiU" pitchFamily="18" charset="-120"/>
              </a:rPr>
              <a:t> </a:t>
            </a:r>
            <a:r>
              <a:rPr lang="en-US" altLang="zh-TW" sz="2400" dirty="0">
                <a:ea typeface="PMingLiU" pitchFamily="18" charset="-120"/>
              </a:rPr>
              <a:t>and by </a:t>
            </a:r>
            <a:r>
              <a:rPr lang="en-US" altLang="zh-TW" sz="2400" i="1" dirty="0">
                <a:solidFill>
                  <a:srgbClr val="3366FF"/>
                </a:solidFill>
                <a:ea typeface="PMingLiU" pitchFamily="18" charset="-120"/>
              </a:rPr>
              <a:t>conduction</a:t>
            </a:r>
            <a:r>
              <a:rPr lang="en-US" altLang="zh-TW" sz="2400" i="1" dirty="0">
                <a:ea typeface="PMingLiU" pitchFamily="18" charset="-120"/>
              </a:rPr>
              <a:t> </a:t>
            </a:r>
            <a:r>
              <a:rPr lang="en-US" altLang="zh-TW" sz="2400" dirty="0">
                <a:ea typeface="PMingLiU" pitchFamily="18" charset="-120"/>
              </a:rPr>
              <a:t>can be expressed as, respectively:</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Taking their ratio gives</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buNone/>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zh-TW" altLang="en-US" sz="2400" dirty="0">
              <a:ea typeface="PMingLiU" pitchFamily="18" charset="-120"/>
            </a:endParaRPr>
          </a:p>
        </p:txBody>
      </p:sp>
      <p:graphicFrame>
        <p:nvGraphicFramePr>
          <p:cNvPr id="5122" name="Object 4"/>
          <p:cNvGraphicFramePr/>
          <p:nvPr/>
        </p:nvGraphicFramePr>
        <p:xfrm>
          <a:off x="3265488" y="1524000"/>
          <a:ext cx="1311275" cy="812800"/>
        </p:xfrm>
        <a:graphic>
          <a:graphicData uri="http://schemas.openxmlformats.org/presentationml/2006/ole">
            <mc:AlternateContent xmlns:mc="http://schemas.openxmlformats.org/markup-compatibility/2006">
              <mc:Choice xmlns:v="urn:schemas-microsoft-com:vml" Requires="v">
                <p:oleObj spid="_x0000_s3083" name="" r:id="rId1" imgW="635000" imgH="393700" progId="Equation.DSMT4">
                  <p:embed/>
                </p:oleObj>
              </mc:Choice>
              <mc:Fallback>
                <p:oleObj name="" r:id="rId1" imgW="635000" imgH="393700" progId="Equation.DSMT4">
                  <p:embed/>
                  <p:pic>
                    <p:nvPicPr>
                      <p:cNvPr id="0" name="Picture 3082"/>
                      <p:cNvPicPr/>
                      <p:nvPr/>
                    </p:nvPicPr>
                    <p:blipFill>
                      <a:blip r:embed="rId2"/>
                      <a:stretch>
                        <a:fillRect/>
                      </a:stretch>
                    </p:blipFill>
                    <p:spPr>
                      <a:xfrm>
                        <a:off x="3265488" y="1524000"/>
                        <a:ext cx="1311275" cy="812800"/>
                      </a:xfrm>
                      <a:prstGeom prst="rect">
                        <a:avLst/>
                      </a:prstGeom>
                      <a:noFill/>
                      <a:ln w="38100">
                        <a:noFill/>
                        <a:miter/>
                      </a:ln>
                    </p:spPr>
                  </p:pic>
                </p:oleObj>
              </mc:Fallback>
            </mc:AlternateContent>
          </a:graphicData>
        </a:graphic>
      </p:graphicFrame>
      <p:sp>
        <p:nvSpPr>
          <p:cNvPr id="5128" name="Text Box 5"/>
          <p:cNvSpPr txBox="1"/>
          <p:nvPr/>
        </p:nvSpPr>
        <p:spPr>
          <a:xfrm>
            <a:off x="6778625" y="1722438"/>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(6-5)</a:t>
            </a:r>
            <a:endParaRPr lang="en-US" altLang="zh-TW" sz="2400" b="1" dirty="0">
              <a:solidFill>
                <a:srgbClr val="FF0000"/>
              </a:solidFill>
              <a:latin typeface="Times New Roman" pitchFamily="18" charset="0"/>
              <a:ea typeface="PMingLiU" pitchFamily="18" charset="-120"/>
            </a:endParaRPr>
          </a:p>
        </p:txBody>
      </p:sp>
      <p:pic>
        <p:nvPicPr>
          <p:cNvPr id="5129" name="Picture 6"/>
          <p:cNvPicPr>
            <a:picLocks noChangeAspect="1"/>
          </p:cNvPicPr>
          <p:nvPr>
            <p:ph sz="half" idx="2"/>
          </p:nvPr>
        </p:nvPicPr>
        <p:blipFill>
          <a:blip r:embed="rId3"/>
          <a:srcRect/>
          <a:stretch>
            <a:fillRect/>
          </a:stretch>
        </p:blipFill>
        <p:spPr>
          <a:xfrm>
            <a:off x="5791200" y="2971800"/>
            <a:ext cx="2819400" cy="2016125"/>
          </a:xfrm>
        </p:spPr>
      </p:pic>
      <p:graphicFrame>
        <p:nvGraphicFramePr>
          <p:cNvPr id="5123" name="Object 8"/>
          <p:cNvGraphicFramePr/>
          <p:nvPr/>
        </p:nvGraphicFramePr>
        <p:xfrm>
          <a:off x="609600" y="3216275"/>
          <a:ext cx="1520825" cy="471488"/>
        </p:xfrm>
        <a:graphic>
          <a:graphicData uri="http://schemas.openxmlformats.org/presentationml/2006/ole">
            <mc:AlternateContent xmlns:mc="http://schemas.openxmlformats.org/markup-compatibility/2006">
              <mc:Choice xmlns:v="urn:schemas-microsoft-com:vml" Requires="v">
                <p:oleObj spid="_x0000_s3084" name="" r:id="rId4" imgW="736600" imgH="228600" progId="Equation.DSMT4">
                  <p:embed/>
                </p:oleObj>
              </mc:Choice>
              <mc:Fallback>
                <p:oleObj name="" r:id="rId4" imgW="736600" imgH="228600" progId="Equation.DSMT4">
                  <p:embed/>
                  <p:pic>
                    <p:nvPicPr>
                      <p:cNvPr id="0" name="Picture 3083"/>
                      <p:cNvPicPr/>
                      <p:nvPr/>
                    </p:nvPicPr>
                    <p:blipFill>
                      <a:blip r:embed="rId5"/>
                      <a:stretch>
                        <a:fillRect/>
                      </a:stretch>
                    </p:blipFill>
                    <p:spPr>
                      <a:xfrm>
                        <a:off x="609600" y="3216275"/>
                        <a:ext cx="1520825" cy="471488"/>
                      </a:xfrm>
                      <a:prstGeom prst="rect">
                        <a:avLst/>
                      </a:prstGeom>
                      <a:noFill/>
                      <a:ln w="38100">
                        <a:noFill/>
                        <a:miter/>
                      </a:ln>
                    </p:spPr>
                  </p:pic>
                </p:oleObj>
              </mc:Fallback>
            </mc:AlternateContent>
          </a:graphicData>
        </a:graphic>
      </p:graphicFrame>
      <p:sp>
        <p:nvSpPr>
          <p:cNvPr id="5130" name="Text Box 9"/>
          <p:cNvSpPr txBox="1"/>
          <p:nvPr/>
        </p:nvSpPr>
        <p:spPr>
          <a:xfrm>
            <a:off x="2209800" y="3173413"/>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(6-6)</a:t>
            </a:r>
            <a:endParaRPr lang="en-US" altLang="zh-TW" sz="2400" b="1" dirty="0">
              <a:solidFill>
                <a:srgbClr val="FF0000"/>
              </a:solidFill>
              <a:latin typeface="Times New Roman" pitchFamily="18" charset="0"/>
              <a:ea typeface="PMingLiU" pitchFamily="18" charset="-120"/>
            </a:endParaRPr>
          </a:p>
        </p:txBody>
      </p:sp>
      <p:graphicFrame>
        <p:nvGraphicFramePr>
          <p:cNvPr id="5124" name="Object 10"/>
          <p:cNvGraphicFramePr/>
          <p:nvPr/>
        </p:nvGraphicFramePr>
        <p:xfrm>
          <a:off x="3276600" y="3048000"/>
          <a:ext cx="1651000" cy="811213"/>
        </p:xfrm>
        <a:graphic>
          <a:graphicData uri="http://schemas.openxmlformats.org/presentationml/2006/ole">
            <mc:AlternateContent xmlns:mc="http://schemas.openxmlformats.org/markup-compatibility/2006">
              <mc:Choice xmlns:v="urn:schemas-microsoft-com:vml" Requires="v">
                <p:oleObj spid="_x0000_s3085" name="" r:id="rId6" imgW="799465" imgH="393700" progId="Equation.DSMT4">
                  <p:embed/>
                </p:oleObj>
              </mc:Choice>
              <mc:Fallback>
                <p:oleObj name="" r:id="rId6" imgW="799465" imgH="393700" progId="Equation.DSMT4">
                  <p:embed/>
                  <p:pic>
                    <p:nvPicPr>
                      <p:cNvPr id="0" name="Picture 3084"/>
                      <p:cNvPicPr/>
                      <p:nvPr/>
                    </p:nvPicPr>
                    <p:blipFill>
                      <a:blip r:embed="rId7"/>
                      <a:stretch>
                        <a:fillRect/>
                      </a:stretch>
                    </p:blipFill>
                    <p:spPr>
                      <a:xfrm>
                        <a:off x="3276600" y="3048000"/>
                        <a:ext cx="1651000" cy="811213"/>
                      </a:xfrm>
                      <a:prstGeom prst="rect">
                        <a:avLst/>
                      </a:prstGeom>
                      <a:noFill/>
                      <a:ln w="38100">
                        <a:noFill/>
                        <a:miter/>
                      </a:ln>
                    </p:spPr>
                  </p:pic>
                </p:oleObj>
              </mc:Fallback>
            </mc:AlternateContent>
          </a:graphicData>
        </a:graphic>
      </p:graphicFrame>
      <p:sp>
        <p:nvSpPr>
          <p:cNvPr id="5131" name="Text Box 11"/>
          <p:cNvSpPr txBox="1"/>
          <p:nvPr/>
        </p:nvSpPr>
        <p:spPr>
          <a:xfrm>
            <a:off x="4973638" y="3200400"/>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(6-7)</a:t>
            </a:r>
            <a:endParaRPr lang="en-US" altLang="zh-TW" sz="2400" b="1" dirty="0">
              <a:solidFill>
                <a:srgbClr val="FF0000"/>
              </a:solidFill>
              <a:latin typeface="Times New Roman" pitchFamily="18" charset="0"/>
              <a:ea typeface="PMingLiU" pitchFamily="18" charset="-120"/>
            </a:endParaRPr>
          </a:p>
        </p:txBody>
      </p:sp>
      <p:graphicFrame>
        <p:nvGraphicFramePr>
          <p:cNvPr id="5125" name="Object 12"/>
          <p:cNvGraphicFramePr/>
          <p:nvPr/>
        </p:nvGraphicFramePr>
        <p:xfrm>
          <a:off x="1524000" y="4191000"/>
          <a:ext cx="3460750" cy="890588"/>
        </p:xfrm>
        <a:graphic>
          <a:graphicData uri="http://schemas.openxmlformats.org/presentationml/2006/ole">
            <mc:AlternateContent xmlns:mc="http://schemas.openxmlformats.org/markup-compatibility/2006">
              <mc:Choice xmlns:v="urn:schemas-microsoft-com:vml" Requires="v">
                <p:oleObj spid="_x0000_s3086" name="" r:id="rId8" imgW="1675765" imgH="431800" progId="Equation.DSMT4">
                  <p:embed/>
                </p:oleObj>
              </mc:Choice>
              <mc:Fallback>
                <p:oleObj name="" r:id="rId8" imgW="1675765" imgH="431800" progId="Equation.DSMT4">
                  <p:embed/>
                  <p:pic>
                    <p:nvPicPr>
                      <p:cNvPr id="0" name="Picture 3085"/>
                      <p:cNvPicPr/>
                      <p:nvPr/>
                    </p:nvPicPr>
                    <p:blipFill>
                      <a:blip r:embed="rId9"/>
                      <a:stretch>
                        <a:fillRect/>
                      </a:stretch>
                    </p:blipFill>
                    <p:spPr>
                      <a:xfrm>
                        <a:off x="1524000" y="4191000"/>
                        <a:ext cx="3460750" cy="890588"/>
                      </a:xfrm>
                      <a:prstGeom prst="rect">
                        <a:avLst/>
                      </a:prstGeom>
                      <a:noFill/>
                      <a:ln w="38100">
                        <a:noFill/>
                        <a:miter/>
                      </a:ln>
                    </p:spPr>
                  </p:pic>
                </p:oleObj>
              </mc:Fallback>
            </mc:AlternateContent>
          </a:graphicData>
        </a:graphic>
      </p:graphicFrame>
      <p:sp>
        <p:nvSpPr>
          <p:cNvPr id="5132" name="Text Box 13"/>
          <p:cNvSpPr txBox="1"/>
          <p:nvPr/>
        </p:nvSpPr>
        <p:spPr>
          <a:xfrm>
            <a:off x="4953000" y="4357688"/>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(6-8)</a:t>
            </a:r>
            <a:endParaRPr lang="en-US" altLang="zh-TW" sz="2400" b="1" dirty="0">
              <a:solidFill>
                <a:srgbClr val="FF0000"/>
              </a:solidFill>
              <a:latin typeface="Times New Roman" pitchFamily="18" charset="0"/>
              <a:ea typeface="PMingLiU" pitchFamily="18" charset="-12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57200" y="0"/>
            <a:ext cx="8229600" cy="1143000"/>
          </a:xfrm>
        </p:spPr>
        <p:txBody>
          <a:bodyPr vert="horz" wrap="square" lIns="91440" tIns="45720" rIns="91440" bIns="45720" anchor="ctr" anchorCtr="0"/>
          <a:p>
            <a:pPr eaLnBrk="1" hangingPunct="1"/>
            <a:r>
              <a:rPr lang="en-US" altLang="zh-TW" sz="3600" b="1" dirty="0">
                <a:solidFill>
                  <a:srgbClr val="FF0000"/>
                </a:solidFill>
                <a:ea typeface="PMingLiU" pitchFamily="18" charset="-120"/>
              </a:rPr>
              <a:t>Convective Heat Transfer</a:t>
            </a:r>
            <a:endParaRPr lang="en-US" altLang="zh-TW" sz="3600" b="1" dirty="0">
              <a:solidFill>
                <a:srgbClr val="FF0000"/>
              </a:solidFill>
              <a:ea typeface="PMingLiU" pitchFamily="18" charset="-120"/>
            </a:endParaRPr>
          </a:p>
        </p:txBody>
      </p:sp>
      <p:sp>
        <p:nvSpPr>
          <p:cNvPr id="16387" name="Rectangle 3"/>
          <p:cNvSpPr>
            <a:spLocks noGrp="1"/>
          </p:cNvSpPr>
          <p:nvPr>
            <p:ph idx="1"/>
          </p:nvPr>
        </p:nvSpPr>
        <p:spPr>
          <a:xfrm>
            <a:off x="152400" y="868363"/>
            <a:ext cx="8839200" cy="5761037"/>
          </a:xfrm>
        </p:spPr>
        <p:txBody>
          <a:bodyPr vert="horz" wrap="square" lIns="91440" tIns="45720" rIns="91440" bIns="45720" anchor="t" anchorCtr="0"/>
          <a:p>
            <a:pPr eaLnBrk="1" hangingPunct="1">
              <a:lnSpc>
                <a:spcPct val="80000"/>
              </a:lnSpc>
            </a:pPr>
            <a:r>
              <a:rPr lang="en-US" altLang="zh-TW" sz="2400" dirty="0">
                <a:latin typeface="Arial" panose="02080604020202020204" pitchFamily="34" charset="0"/>
                <a:ea typeface="PMingLiU" pitchFamily="18" charset="-120"/>
              </a:rPr>
              <a:t>Understand the physical mechanism of convection</a:t>
            </a:r>
            <a:endParaRPr lang="en-US" altLang="zh-TW" sz="2400" dirty="0">
              <a:latin typeface="Arial" panose="02080604020202020204" pitchFamily="34" charset="0"/>
              <a:ea typeface="PMingLiU" pitchFamily="18" charset="-120"/>
            </a:endParaRPr>
          </a:p>
          <a:p>
            <a:pPr eaLnBrk="1" hangingPunct="1">
              <a:lnSpc>
                <a:spcPct val="80000"/>
              </a:lnSpc>
            </a:pPr>
            <a:endParaRPr lang="en-US" altLang="zh-TW" sz="2400" dirty="0">
              <a:latin typeface="Arial" panose="02080604020202020204" pitchFamily="34" charset="0"/>
              <a:ea typeface="PMingLiU" pitchFamily="18" charset="-120"/>
            </a:endParaRPr>
          </a:p>
          <a:p>
            <a:pPr eaLnBrk="1" hangingPunct="1">
              <a:lnSpc>
                <a:spcPct val="80000"/>
              </a:lnSpc>
            </a:pPr>
            <a:r>
              <a:rPr lang="en-US" altLang="zh-TW" sz="2400" dirty="0">
                <a:latin typeface="Arial" panose="02080604020202020204" pitchFamily="34" charset="0"/>
                <a:ea typeface="PMingLiU" pitchFamily="18" charset="-120"/>
              </a:rPr>
              <a:t>Visualize the development of velocity and thermal boundary layers during flow over surfaces</a:t>
            </a:r>
            <a:endParaRPr lang="en-US" altLang="zh-TW" sz="2400" dirty="0">
              <a:latin typeface="Arial" panose="02080604020202020204" pitchFamily="34" charset="0"/>
              <a:ea typeface="PMingLiU" pitchFamily="18" charset="-120"/>
            </a:endParaRPr>
          </a:p>
          <a:p>
            <a:pPr eaLnBrk="1" hangingPunct="1">
              <a:lnSpc>
                <a:spcPct val="80000"/>
              </a:lnSpc>
              <a:buNone/>
            </a:pPr>
            <a:endParaRPr lang="en-US" altLang="zh-TW" sz="2400" dirty="0">
              <a:latin typeface="Arial" panose="02080604020202020204" pitchFamily="34" charset="0"/>
              <a:ea typeface="PMingLiU" pitchFamily="18" charset="-120"/>
            </a:endParaRPr>
          </a:p>
          <a:p>
            <a:pPr eaLnBrk="1" hangingPunct="1">
              <a:lnSpc>
                <a:spcPct val="80000"/>
              </a:lnSpc>
            </a:pPr>
            <a:r>
              <a:rPr lang="en-US" altLang="zh-TW" sz="2400" dirty="0">
                <a:latin typeface="Arial" panose="02080604020202020204" pitchFamily="34" charset="0"/>
                <a:ea typeface="PMingLiU" pitchFamily="18" charset="-120"/>
              </a:rPr>
              <a:t>Gain a working knowledge of the dimensionless Reynolds, Prandtl, and Nusselt numbers</a:t>
            </a:r>
            <a:endParaRPr lang="en-US" altLang="zh-TW" sz="2400" dirty="0">
              <a:latin typeface="Arial" panose="02080604020202020204" pitchFamily="34" charset="0"/>
              <a:ea typeface="PMingLiU" pitchFamily="18" charset="-120"/>
            </a:endParaRPr>
          </a:p>
          <a:p>
            <a:pPr eaLnBrk="1" hangingPunct="1">
              <a:lnSpc>
                <a:spcPct val="80000"/>
              </a:lnSpc>
            </a:pPr>
            <a:endParaRPr lang="en-US" altLang="zh-TW" sz="2400" dirty="0">
              <a:latin typeface="Arial" panose="02080604020202020204" pitchFamily="34" charset="0"/>
              <a:ea typeface="PMingLiU" pitchFamily="18" charset="-120"/>
            </a:endParaRPr>
          </a:p>
          <a:p>
            <a:pPr eaLnBrk="1" hangingPunct="1">
              <a:lnSpc>
                <a:spcPct val="80000"/>
              </a:lnSpc>
            </a:pPr>
            <a:r>
              <a:rPr lang="en-US" altLang="zh-TW" sz="2400" dirty="0">
                <a:latin typeface="Arial" panose="02080604020202020204" pitchFamily="34" charset="0"/>
                <a:ea typeface="PMingLiU" pitchFamily="18" charset="-120"/>
              </a:rPr>
              <a:t>Nondimensionalize the convection equations and obtain the functional forms of friction and heat transfer coefficients</a:t>
            </a:r>
            <a:endParaRPr lang="en-US" altLang="zh-TW" sz="2400" dirty="0">
              <a:latin typeface="Arial" panose="02080604020202020204" pitchFamily="34" charset="0"/>
              <a:ea typeface="PMingLiU" pitchFamily="18" charset="-120"/>
            </a:endParaRPr>
          </a:p>
          <a:p>
            <a:pPr eaLnBrk="1" hangingPunct="1">
              <a:lnSpc>
                <a:spcPct val="80000"/>
              </a:lnSpc>
            </a:pPr>
            <a:endParaRPr lang="en-US" altLang="zh-TW" sz="2400" dirty="0">
              <a:latin typeface="Arial" panose="02080604020202020204" pitchFamily="34" charset="0"/>
              <a:ea typeface="PMingLiU" pitchFamily="18" charset="-120"/>
            </a:endParaRPr>
          </a:p>
          <a:p>
            <a:pPr eaLnBrk="1" hangingPunct="1">
              <a:lnSpc>
                <a:spcPct val="80000"/>
              </a:lnSpc>
            </a:pPr>
            <a:r>
              <a:rPr lang="en-US" altLang="zh-TW" sz="2400" dirty="0">
                <a:latin typeface="Arial" panose="02080604020202020204" pitchFamily="34" charset="0"/>
                <a:ea typeface="PMingLiU" pitchFamily="18" charset="-120"/>
              </a:rPr>
              <a:t>Free / Natural &amp; Forced convection </a:t>
            </a:r>
            <a:endParaRPr lang="en-US" altLang="zh-TW" sz="2400" dirty="0">
              <a:latin typeface="Arial" panose="02080604020202020204" pitchFamily="34" charset="0"/>
              <a:ea typeface="PMingLiU" pitchFamily="18" charset="-12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2" descr="cen58933_06001"/>
          <p:cNvPicPr>
            <a:picLocks noChangeAspect="1"/>
          </p:cNvPicPr>
          <p:nvPr/>
        </p:nvPicPr>
        <p:blipFill>
          <a:blip r:embed="rId1">
            <a:clrChange>
              <a:clrFrom>
                <a:srgbClr val="FFFFFF"/>
              </a:clrFrom>
              <a:clrTo>
                <a:srgbClr val="FFFFFF">
                  <a:alpha val="0"/>
                </a:srgbClr>
              </a:clrTo>
            </a:clrChange>
          </a:blip>
          <a:stretch>
            <a:fillRect/>
          </a:stretch>
        </p:blipFill>
        <p:spPr>
          <a:xfrm>
            <a:off x="1979613" y="333375"/>
            <a:ext cx="3978275" cy="6269038"/>
          </a:xfrm>
          <a:prstGeom prst="rect">
            <a:avLst/>
          </a:prstGeom>
          <a:noFill/>
          <a:ln w="9525">
            <a:noFill/>
          </a:ln>
        </p:spPr>
      </p:pic>
      <p:sp>
        <p:nvSpPr>
          <p:cNvPr id="57347" name="Rectangle 3"/>
          <p:cNvSpPr/>
          <p:nvPr/>
        </p:nvSpPr>
        <p:spPr>
          <a:xfrm>
            <a:off x="6300788" y="1125538"/>
            <a:ext cx="2089150" cy="4752975"/>
          </a:xfrm>
          <a:prstGeom prst="rect">
            <a:avLst/>
          </a:prstGeom>
          <a:noFill/>
          <a:ln w="9525">
            <a:noFill/>
          </a:ln>
        </p:spPr>
        <p:txBody>
          <a:bodyPr/>
          <a:p>
            <a:pPr marL="342900" indent="-342900">
              <a:spcBef>
                <a:spcPct val="20000"/>
              </a:spcBef>
              <a:buClr>
                <a:srgbClr val="FF3300"/>
              </a:buClr>
              <a:buChar char="•"/>
            </a:pPr>
            <a:r>
              <a:rPr lang="en-US" altLang="zh-TW" sz="2800" b="1" i="1" dirty="0">
                <a:latin typeface="Times New Roman" pitchFamily="18" charset="0"/>
                <a:ea typeface="PMingLiU" pitchFamily="18" charset="-120"/>
              </a:rPr>
              <a:t>Nu &gt;&gt; 1</a:t>
            </a:r>
            <a:endParaRPr lang="en-US" altLang="zh-TW" sz="2800" b="1" i="1" dirty="0">
              <a:latin typeface="Times New Roman" pitchFamily="18" charset="0"/>
              <a:ea typeface="PMingLiU" pitchFamily="18" charset="-120"/>
            </a:endParaRPr>
          </a:p>
          <a:p>
            <a:pPr marL="342900" indent="-342900">
              <a:spcBef>
                <a:spcPct val="20000"/>
              </a:spcBef>
              <a:buClr>
                <a:srgbClr val="FF3300"/>
              </a:buClr>
            </a:pPr>
            <a:endParaRPr lang="en-US" altLang="zh-TW" sz="2800" b="1" i="1" dirty="0">
              <a:latin typeface="Times New Roman" pitchFamily="18" charset="0"/>
              <a:ea typeface="PMingLiU" pitchFamily="18" charset="-120"/>
            </a:endParaRPr>
          </a:p>
          <a:p>
            <a:pPr marL="342900" indent="-342900">
              <a:spcBef>
                <a:spcPct val="20000"/>
              </a:spcBef>
              <a:buClr>
                <a:srgbClr val="FF3300"/>
              </a:buClr>
            </a:pPr>
            <a:endParaRPr lang="en-US" altLang="zh-TW" sz="2800" b="1" i="1" dirty="0">
              <a:latin typeface="Times New Roman" pitchFamily="18" charset="0"/>
              <a:ea typeface="PMingLiU" pitchFamily="18" charset="-120"/>
            </a:endParaRPr>
          </a:p>
          <a:p>
            <a:pPr marL="342900" indent="-342900">
              <a:spcBef>
                <a:spcPct val="20000"/>
              </a:spcBef>
              <a:buClr>
                <a:srgbClr val="FF3300"/>
              </a:buClr>
            </a:pPr>
            <a:endParaRPr lang="en-US" altLang="zh-TW" sz="2800" b="1" i="1" dirty="0">
              <a:latin typeface="Times New Roman" pitchFamily="18" charset="0"/>
              <a:ea typeface="PMingLiU" pitchFamily="18" charset="-120"/>
            </a:endParaRPr>
          </a:p>
          <a:p>
            <a:pPr marL="342900" indent="-342900">
              <a:spcBef>
                <a:spcPct val="20000"/>
              </a:spcBef>
              <a:buClr>
                <a:srgbClr val="FF3300"/>
              </a:buClr>
              <a:buChar char="•"/>
            </a:pPr>
            <a:r>
              <a:rPr lang="en-US" altLang="zh-TW" sz="2800" b="1" i="1" dirty="0">
                <a:latin typeface="Times New Roman" pitchFamily="18" charset="0"/>
                <a:ea typeface="PMingLiU" pitchFamily="18" charset="-120"/>
              </a:rPr>
              <a:t>Nu &gt; 1</a:t>
            </a:r>
            <a:endParaRPr lang="en-US" altLang="zh-TW" sz="2800" b="1" i="1" dirty="0">
              <a:latin typeface="Times New Roman" pitchFamily="18" charset="0"/>
              <a:ea typeface="PMingLiU" pitchFamily="18" charset="-120"/>
            </a:endParaRPr>
          </a:p>
          <a:p>
            <a:pPr marL="342900" indent="-342900">
              <a:spcBef>
                <a:spcPct val="20000"/>
              </a:spcBef>
              <a:buClr>
                <a:srgbClr val="FF3300"/>
              </a:buClr>
            </a:pPr>
            <a:endParaRPr lang="en-US" altLang="zh-TW" sz="2800" b="1" i="1" dirty="0">
              <a:latin typeface="Times New Roman" pitchFamily="18" charset="0"/>
              <a:ea typeface="PMingLiU" pitchFamily="18" charset="-120"/>
            </a:endParaRPr>
          </a:p>
          <a:p>
            <a:pPr marL="342900" indent="-342900">
              <a:spcBef>
                <a:spcPct val="20000"/>
              </a:spcBef>
              <a:buClr>
                <a:srgbClr val="FF3300"/>
              </a:buClr>
            </a:pPr>
            <a:endParaRPr lang="en-US" altLang="zh-TW" sz="2800" b="1" i="1" dirty="0">
              <a:latin typeface="Times New Roman" pitchFamily="18" charset="0"/>
              <a:ea typeface="PMingLiU" pitchFamily="18" charset="-120"/>
            </a:endParaRPr>
          </a:p>
          <a:p>
            <a:pPr marL="342900" indent="-342900">
              <a:spcBef>
                <a:spcPct val="20000"/>
              </a:spcBef>
              <a:buClr>
                <a:srgbClr val="FF3300"/>
              </a:buClr>
            </a:pPr>
            <a:endParaRPr lang="en-US" altLang="zh-TW" sz="2800" b="1" i="1" dirty="0">
              <a:latin typeface="Times New Roman" pitchFamily="18" charset="0"/>
              <a:ea typeface="PMingLiU" pitchFamily="18" charset="-120"/>
            </a:endParaRPr>
          </a:p>
          <a:p>
            <a:pPr marL="342900" indent="-342900">
              <a:spcBef>
                <a:spcPct val="20000"/>
              </a:spcBef>
              <a:buClr>
                <a:srgbClr val="FF3300"/>
              </a:buClr>
              <a:buChar char="•"/>
            </a:pPr>
            <a:r>
              <a:rPr lang="en-US" altLang="zh-TW" sz="2800" b="1" i="1" dirty="0">
                <a:latin typeface="Times New Roman" pitchFamily="18" charset="0"/>
                <a:ea typeface="PMingLiU" pitchFamily="18" charset="-120"/>
              </a:rPr>
              <a:t>Nu = 1</a:t>
            </a:r>
            <a:endParaRPr lang="en-US" altLang="zh-TW" sz="2800" b="1" i="1" dirty="0">
              <a:latin typeface="Times New Roman" pitchFamily="18" charset="0"/>
              <a:ea typeface="PMingLiU" pitchFamily="18" charset="-12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837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837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r>
              <a:rPr kumimoji="0" lang="en-US" altLang="zh-TW" sz="2400" b="0" i="0" u="none" strike="noStrike" kern="0" cap="none" spc="0" normalizeH="0" baseline="0" noProof="0" dirty="0" smtClean="0">
                <a:ln>
                  <a:noFill/>
                </a:ln>
                <a:solidFill>
                  <a:schemeClr val="tx1"/>
                </a:solidFill>
                <a:effectLst/>
                <a:uLnTx/>
                <a:uFillTx/>
                <a:latin typeface="+mn-lt"/>
                <a:ea typeface="PMingLiU" pitchFamily="18" charset="-120"/>
                <a:cs typeface="+mn-cs"/>
              </a:rPr>
              <a:t>The </a:t>
            </a:r>
            <a:r>
              <a:rPr kumimoji="0" lang="en-US" altLang="zh-TW" sz="2400" b="0" i="0" u="none" strike="noStrike" kern="0" cap="none" spc="0" normalizeH="0" baseline="0" noProof="0" dirty="0" err="1" smtClean="0">
                <a:ln>
                  <a:noFill/>
                </a:ln>
                <a:solidFill>
                  <a:schemeClr val="tx1"/>
                </a:solidFill>
                <a:effectLst/>
                <a:uLnTx/>
                <a:uFillTx/>
                <a:latin typeface="+mn-lt"/>
                <a:ea typeface="PMingLiU" pitchFamily="18" charset="-120"/>
                <a:cs typeface="+mn-cs"/>
              </a:rPr>
              <a:t>Nusselt</a:t>
            </a:r>
            <a:r>
              <a:rPr kumimoji="0" lang="en-US" altLang="zh-TW" sz="2400" b="0" i="0" u="none" strike="noStrike" kern="0" cap="none" spc="0" normalizeH="0" baseline="0" noProof="0" dirty="0" smtClean="0">
                <a:ln>
                  <a:noFill/>
                </a:ln>
                <a:solidFill>
                  <a:schemeClr val="tx1"/>
                </a:solidFill>
                <a:effectLst/>
                <a:uLnTx/>
                <a:uFillTx/>
                <a:latin typeface="+mn-lt"/>
                <a:ea typeface="PMingLiU" pitchFamily="18" charset="-120"/>
                <a:cs typeface="+mn-cs"/>
              </a:rPr>
              <a:t> number represents the enhancement of heat transfer through a fluid layer as a result of convection relative to conduction across the same fluid layer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So, the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Nusselt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 may be viewed as the ratio of convection to conduction for a layer of fluid.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If Nu=1, we have pure conduction. Higher values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Nusselt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mean that the heat transfer is enhanced by convection.</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err="1" smtClean="0">
                <a:ln>
                  <a:noFill/>
                </a:ln>
                <a:solidFill>
                  <a:schemeClr val="accent2"/>
                </a:solidFill>
                <a:effectLst/>
                <a:uLnTx/>
                <a:uFillTx/>
                <a:latin typeface="+mn-lt"/>
                <a:ea typeface="+mn-ea"/>
                <a:cs typeface="+mn-cs"/>
              </a:rPr>
              <a:t>Grashof</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  Number </a:t>
            </a:r>
            <a:r>
              <a:rPr kumimoji="0" lang="en-US" sz="1800" b="1" i="0" u="none" strike="noStrike" kern="0" cap="none" spc="0" normalizeH="0" baseline="0" noProof="0" dirty="0" smtClean="0">
                <a:ln>
                  <a:noFill/>
                </a:ln>
                <a:solidFill>
                  <a:schemeClr val="tx2"/>
                </a:solidFill>
                <a:effectLst/>
                <a:uLnTx/>
                <a:uFillTx/>
                <a:latin typeface="+mn-lt"/>
                <a:ea typeface="+mn-ea"/>
                <a:cs typeface="+mn-cs"/>
              </a:rPr>
              <a:t>( Refer Y -1)</a:t>
            </a:r>
            <a:endParaRPr kumimoji="0" lang="en-US" sz="18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This number is for </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natural or free convection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The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Grashof</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 is the ratio of buoyancy forces to the viscous forces.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837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837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5939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5939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9398"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endParaRPr sz="2400" dirty="0"/>
          </a:p>
        </p:txBody>
      </p:sp>
      <p:pic>
        <p:nvPicPr>
          <p:cNvPr id="5939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59400"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59401" name="Picture 2"/>
          <p:cNvPicPr>
            <a:picLocks noChangeAspect="1"/>
          </p:cNvPicPr>
          <p:nvPr/>
        </p:nvPicPr>
        <p:blipFill>
          <a:blip r:embed="rId3"/>
          <a:stretch>
            <a:fillRect/>
          </a:stretch>
        </p:blipFill>
        <p:spPr>
          <a:xfrm>
            <a:off x="381000" y="685800"/>
            <a:ext cx="8382000" cy="5334000"/>
          </a:xfrm>
          <a:prstGeom prst="rect">
            <a:avLst/>
          </a:prstGeom>
          <a:noFill/>
          <a:ln w="9525">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041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042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8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Rayleigh Number</a:t>
            </a: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 Rayleigh number is the product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Grashof</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and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Prandtl</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numbers.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 turns out that in natural convection the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Nusselt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number scales with Rayleigh rather than just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Grashof</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0" cap="none" spc="0" normalizeH="0" baseline="0" noProof="0" dirty="0" smtClean="0">
                <a:ln>
                  <a:noFill/>
                </a:ln>
                <a:solidFill>
                  <a:srgbClr val="FF0000"/>
                </a:solidFill>
                <a:effectLst/>
                <a:uLnTx/>
                <a:uFillTx/>
                <a:latin typeface="+mn-lt"/>
                <a:ea typeface="+mn-ea"/>
                <a:cs typeface="+mn-cs"/>
              </a:rPr>
              <a:t>( refer Y-4 NC)</a:t>
            </a:r>
            <a:endParaRPr kumimoji="0" lang="en-US" sz="20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Most correlations in natural convection are of the form:</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042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0424"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60425" name="Picture 2"/>
          <p:cNvPicPr>
            <a:picLocks noChangeAspect="1"/>
          </p:cNvPicPr>
          <p:nvPr/>
        </p:nvPicPr>
        <p:blipFill>
          <a:blip r:embed="rId3"/>
          <a:stretch>
            <a:fillRect/>
          </a:stretch>
        </p:blipFill>
        <p:spPr>
          <a:xfrm>
            <a:off x="2438400" y="4591050"/>
            <a:ext cx="3352800" cy="1504950"/>
          </a:xfrm>
          <a:prstGeom prst="rect">
            <a:avLst/>
          </a:prstGeom>
          <a:noFill/>
          <a:ln w="9525">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144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144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Dimension less numbers</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915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err="1" smtClean="0">
                <a:ln>
                  <a:noFill/>
                </a:ln>
                <a:solidFill>
                  <a:schemeClr val="tx1"/>
                </a:solidFill>
                <a:effectLst/>
                <a:uLnTx/>
                <a:uFillTx/>
                <a:latin typeface="+mn-lt"/>
                <a:ea typeface="+mn-ea"/>
                <a:cs typeface="+mn-cs"/>
              </a:rPr>
              <a:t>Prandtl</a:t>
            </a:r>
            <a:r>
              <a:rPr kumimoji="0" lang="en-US" sz="2400" b="1" i="0" u="none" strike="noStrike" kern="0" cap="none" spc="0" normalizeH="0" baseline="0" noProof="0" dirty="0" smtClean="0">
                <a:ln>
                  <a:noFill/>
                </a:ln>
                <a:solidFill>
                  <a:schemeClr val="tx1"/>
                </a:solidFill>
                <a:effectLst/>
                <a:uLnTx/>
                <a:uFillTx/>
                <a:latin typeface="+mn-lt"/>
                <a:ea typeface="+mn-ea"/>
                <a:cs typeface="+mn-cs"/>
              </a:rPr>
              <a:t> Number</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Heat transfer scientists have invented another dimensionless number called the </a:t>
            </a:r>
            <a:r>
              <a:rPr kumimoji="0" lang="en-US" sz="2400" b="1" i="0" u="none" strike="noStrike" kern="0" cap="none" spc="0" normalizeH="0" baseline="0" noProof="0" dirty="0" err="1" smtClean="0">
                <a:ln>
                  <a:noFill/>
                </a:ln>
                <a:solidFill>
                  <a:schemeClr val="tx1"/>
                </a:solidFill>
                <a:effectLst/>
                <a:uLnTx/>
                <a:uFillTx/>
                <a:latin typeface="+mn-lt"/>
                <a:ea typeface="+mn-ea"/>
                <a:cs typeface="+mn-cs"/>
              </a:rPr>
              <a:t>Prandtl</a:t>
            </a: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number which is a grouping of the properties of the fluid but it has a significance to our discussion.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TW" sz="2400" b="0" i="0" u="none" strike="noStrike" kern="0" cap="none" spc="0" normalizeH="0" baseline="0" noProof="0" dirty="0" smtClean="0">
                <a:ln>
                  <a:noFill/>
                </a:ln>
                <a:solidFill>
                  <a:schemeClr val="tx1"/>
                </a:solidFill>
                <a:effectLst/>
                <a:uLnTx/>
                <a:uFillTx/>
                <a:latin typeface="+mn-lt"/>
                <a:ea typeface="PMingLiU" pitchFamily="18" charset="-120"/>
                <a:cs typeface="+mn-cs"/>
              </a:rPr>
              <a:t>The relative thickness of the velocity and the thermal boundary layers is best described by the </a:t>
            </a:r>
            <a:r>
              <a:rPr kumimoji="0" lang="en-US" altLang="zh-TW" sz="2400" b="0" i="1" u="none" strike="noStrike" kern="0" cap="none" spc="0" normalizeH="0" baseline="0" noProof="0" dirty="0" smtClean="0">
                <a:ln>
                  <a:noFill/>
                </a:ln>
                <a:solidFill>
                  <a:schemeClr val="tx1"/>
                </a:solidFill>
                <a:effectLst/>
                <a:uLnTx/>
                <a:uFillTx/>
                <a:latin typeface="+mn-lt"/>
                <a:ea typeface="PMingLiU" pitchFamily="18" charset="-120"/>
                <a:cs typeface="+mn-cs"/>
              </a:rPr>
              <a:t>dimensionless </a:t>
            </a:r>
            <a:r>
              <a:rPr kumimoji="0" lang="en-US" altLang="zh-TW" sz="2400" b="0" i="0" u="none" strike="noStrike" kern="0" cap="none" spc="0" normalizeH="0" baseline="0" noProof="0" dirty="0" smtClean="0">
                <a:ln>
                  <a:noFill/>
                </a:ln>
                <a:solidFill>
                  <a:schemeClr val="tx1"/>
                </a:solidFill>
                <a:effectLst/>
                <a:uLnTx/>
                <a:uFillTx/>
                <a:latin typeface="+mn-lt"/>
                <a:ea typeface="PMingLiU" pitchFamily="18" charset="-120"/>
                <a:cs typeface="+mn-cs"/>
              </a:rPr>
              <a:t>parameter </a:t>
            </a:r>
            <a:r>
              <a:rPr kumimoji="0" lang="en-US" altLang="zh-TW" sz="2400" b="1" i="0" u="none" strike="noStrike" kern="0" cap="none" spc="0" normalizeH="0" baseline="0" noProof="0" dirty="0" err="1" smtClean="0">
                <a:ln>
                  <a:noFill/>
                </a:ln>
                <a:solidFill>
                  <a:srgbClr val="00CC00"/>
                </a:solidFill>
                <a:effectLst/>
                <a:uLnTx/>
                <a:uFillTx/>
                <a:latin typeface="+mn-lt"/>
                <a:ea typeface="PMingLiU" pitchFamily="18" charset="-120"/>
                <a:cs typeface="+mn-cs"/>
              </a:rPr>
              <a:t>Prandtl</a:t>
            </a:r>
            <a:r>
              <a:rPr kumimoji="0" lang="en-US" altLang="zh-TW" sz="2400" b="1" i="0" u="none" strike="noStrike" kern="0" cap="none" spc="0" normalizeH="0" baseline="0" noProof="0" dirty="0" smtClean="0">
                <a:ln>
                  <a:noFill/>
                </a:ln>
                <a:solidFill>
                  <a:srgbClr val="00CC00"/>
                </a:solidFill>
                <a:effectLst/>
                <a:uLnTx/>
                <a:uFillTx/>
                <a:latin typeface="+mn-lt"/>
                <a:ea typeface="PMingLiU" pitchFamily="18" charset="-120"/>
                <a:cs typeface="+mn-cs"/>
              </a:rPr>
              <a:t> number</a:t>
            </a:r>
            <a:r>
              <a:rPr kumimoji="0" lang="en-US" altLang="zh-TW" sz="2400" b="0" i="0" u="none" strike="noStrike" kern="0" cap="none" spc="0" normalizeH="0" baseline="0" noProof="0" dirty="0" smtClean="0">
                <a:ln>
                  <a:noFill/>
                </a:ln>
                <a:solidFill>
                  <a:schemeClr val="tx1"/>
                </a:solidFill>
                <a:effectLst/>
                <a:uLnTx/>
                <a:uFillTx/>
                <a:latin typeface="+mn-lt"/>
                <a:ea typeface="PMingLiU" pitchFamily="18" charset="-120"/>
                <a:cs typeface="+mn-cs"/>
              </a:rPr>
              <a:t>, defined as</a:t>
            </a:r>
            <a:endParaRPr kumimoji="0" lang="en-US" altLang="zh-TW" sz="2400" b="0" i="0" u="none" strike="noStrike" kern="0" cap="none" spc="0" normalizeH="0" baseline="0" noProof="0" dirty="0" smtClean="0">
              <a:ln>
                <a:noFill/>
              </a:ln>
              <a:solidFill>
                <a:schemeClr val="tx1"/>
              </a:solidFill>
              <a:effectLst/>
              <a:uLnTx/>
              <a:uFillTx/>
              <a:latin typeface="+mn-lt"/>
              <a:ea typeface="PMingLiU" pitchFamily="18"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144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1448"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Rectangle 2"/>
          <p:cNvSpPr>
            <a:spLocks noGrp="1"/>
          </p:cNvSpPr>
          <p:nvPr>
            <p:ph type="title"/>
          </p:nvPr>
        </p:nvSpPr>
        <p:spPr>
          <a:xfrm>
            <a:off x="457200" y="274638"/>
            <a:ext cx="8229600" cy="563562"/>
          </a:xfrm>
        </p:spPr>
        <p:txBody>
          <a:bodyPr vert="horz" wrap="square" lIns="91440" tIns="45720" rIns="91440" bIns="45720" anchor="ctr" anchorCtr="0"/>
          <a:p>
            <a:r>
              <a:rPr sz="2800" b="1" dirty="0"/>
              <a:t>Prandtl Number</a:t>
            </a:r>
            <a:endParaRPr sz="2800" b="1" dirty="0"/>
          </a:p>
        </p:txBody>
      </p:sp>
      <p:sp>
        <p:nvSpPr>
          <p:cNvPr id="6148" name="Rectangle 3"/>
          <p:cNvSpPr>
            <a:spLocks noGrp="1"/>
          </p:cNvSpPr>
          <p:nvPr>
            <p:ph type="body" sz="half" idx="1"/>
          </p:nvPr>
        </p:nvSpPr>
        <p:spPr>
          <a:xfrm>
            <a:off x="457200" y="1219200"/>
            <a:ext cx="8077200" cy="5257800"/>
          </a:xfrm>
        </p:spPr>
        <p:txBody>
          <a:bodyPr vert="horz" wrap="square" lIns="91440" tIns="45720" rIns="91440" bIns="45720" anchor="t" anchorCtr="0"/>
          <a:p>
            <a:pPr eaLnBrk="1" hangingPunct="1"/>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r>
              <a:rPr lang="en-US" altLang="zh-TW" sz="2800" dirty="0">
                <a:ea typeface="PMingLiU" pitchFamily="18" charset="-120"/>
              </a:rPr>
              <a:t>Heat diffuses very quickly in </a:t>
            </a:r>
            <a:r>
              <a:rPr lang="en-US" altLang="zh-TW" sz="2800" dirty="0">
                <a:solidFill>
                  <a:srgbClr val="3366FF"/>
                </a:solidFill>
                <a:ea typeface="PMingLiU" pitchFamily="18" charset="-120"/>
              </a:rPr>
              <a:t>liquid metals</a:t>
            </a:r>
            <a:r>
              <a:rPr lang="en-US" altLang="zh-TW" sz="2800" dirty="0">
                <a:ea typeface="PMingLiU" pitchFamily="18" charset="-120"/>
              </a:rPr>
              <a:t> (</a:t>
            </a:r>
            <a:r>
              <a:rPr lang="en-US" altLang="zh-TW" sz="2800" dirty="0">
                <a:solidFill>
                  <a:srgbClr val="3366FF"/>
                </a:solidFill>
                <a:ea typeface="PMingLiU" pitchFamily="18" charset="-120"/>
              </a:rPr>
              <a:t>Pr</a:t>
            </a:r>
            <a:r>
              <a:rPr lang="en-US" altLang="zh-TW" sz="2800" dirty="0">
                <a:ea typeface="PMingLiU" pitchFamily="18" charset="-120"/>
              </a:rPr>
              <a:t>«</a:t>
            </a:r>
            <a:r>
              <a:rPr lang="en-US" altLang="zh-TW" sz="2800" dirty="0">
                <a:solidFill>
                  <a:srgbClr val="3366FF"/>
                </a:solidFill>
                <a:ea typeface="PMingLiU" pitchFamily="18" charset="-120"/>
              </a:rPr>
              <a:t>1</a:t>
            </a:r>
            <a:r>
              <a:rPr lang="en-US" altLang="zh-TW" sz="2800" dirty="0">
                <a:ea typeface="PMingLiU" pitchFamily="18" charset="-120"/>
              </a:rPr>
              <a:t>) and very slowly in </a:t>
            </a:r>
            <a:r>
              <a:rPr lang="en-US" altLang="zh-TW" sz="2800" dirty="0">
                <a:solidFill>
                  <a:srgbClr val="FF0000"/>
                </a:solidFill>
                <a:ea typeface="PMingLiU" pitchFamily="18" charset="-120"/>
              </a:rPr>
              <a:t>oils</a:t>
            </a:r>
            <a:r>
              <a:rPr lang="en-US" altLang="zh-TW" sz="2800" dirty="0">
                <a:ea typeface="PMingLiU" pitchFamily="18" charset="-120"/>
              </a:rPr>
              <a:t> (</a:t>
            </a:r>
            <a:r>
              <a:rPr lang="en-US" altLang="zh-TW" sz="2800" dirty="0">
                <a:solidFill>
                  <a:srgbClr val="FF0000"/>
                </a:solidFill>
                <a:ea typeface="PMingLiU" pitchFamily="18" charset="-120"/>
              </a:rPr>
              <a:t>Pr</a:t>
            </a:r>
            <a:r>
              <a:rPr lang="en-US" altLang="zh-TW" sz="2800" dirty="0">
                <a:ea typeface="PMingLiU" pitchFamily="18" charset="-120"/>
              </a:rPr>
              <a:t>»</a:t>
            </a:r>
            <a:r>
              <a:rPr lang="en-US" altLang="zh-TW" sz="2800" dirty="0">
                <a:solidFill>
                  <a:srgbClr val="FF0000"/>
                </a:solidFill>
                <a:ea typeface="PMingLiU" pitchFamily="18" charset="-120"/>
              </a:rPr>
              <a:t>1</a:t>
            </a:r>
            <a:r>
              <a:rPr lang="en-US" altLang="zh-TW" sz="2800" dirty="0">
                <a:ea typeface="PMingLiU" pitchFamily="18" charset="-120"/>
              </a:rPr>
              <a:t>) relative to momentum. </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r>
              <a:rPr lang="en-US" altLang="zh-TW" sz="2800" dirty="0">
                <a:ea typeface="PMingLiU" pitchFamily="18" charset="-120"/>
              </a:rPr>
              <a:t>Consequently the thermal boundary layer is much thicker for liquid metals and much thinner for oils relative to the velocity boundary layer.</a:t>
            </a:r>
            <a:endParaRPr lang="en-US" altLang="zh-TW" sz="2800" dirty="0">
              <a:ea typeface="PMingLiU" pitchFamily="18" charset="-120"/>
            </a:endParaRPr>
          </a:p>
        </p:txBody>
      </p:sp>
      <p:graphicFrame>
        <p:nvGraphicFramePr>
          <p:cNvPr id="6146" name="Object 4"/>
          <p:cNvGraphicFramePr/>
          <p:nvPr>
            <p:ph sz="half" idx="2"/>
          </p:nvPr>
        </p:nvGraphicFramePr>
        <p:xfrm>
          <a:off x="990600" y="1295400"/>
          <a:ext cx="6324600" cy="865188"/>
        </p:xfrm>
        <a:graphic>
          <a:graphicData uri="http://schemas.openxmlformats.org/presentationml/2006/ole">
            <mc:AlternateContent xmlns:mc="http://schemas.openxmlformats.org/markup-compatibility/2006">
              <mc:Choice xmlns:v="urn:schemas-microsoft-com:vml" Requires="v">
                <p:oleObj spid="_x0000_s3087" name="" r:id="rId1" imgW="3249930" imgH="444500" progId="Equation.DSMT4">
                  <p:embed/>
                </p:oleObj>
              </mc:Choice>
              <mc:Fallback>
                <p:oleObj name="" r:id="rId1" imgW="3249930" imgH="444500" progId="Equation.DSMT4">
                  <p:embed/>
                  <p:pic>
                    <p:nvPicPr>
                      <p:cNvPr id="0" name="Picture 3086"/>
                      <p:cNvPicPr/>
                      <p:nvPr/>
                    </p:nvPicPr>
                    <p:blipFill>
                      <a:blip r:embed="rId2"/>
                      <a:stretch>
                        <a:fillRect/>
                      </a:stretch>
                    </p:blipFill>
                    <p:spPr>
                      <a:xfrm>
                        <a:off x="990600" y="1295400"/>
                        <a:ext cx="6324600" cy="865188"/>
                      </a:xfrm>
                      <a:prstGeom prst="rect">
                        <a:avLst/>
                      </a:prstGeom>
                      <a:noFill/>
                      <a:ln w="38100">
                        <a:miter/>
                      </a:ln>
                    </p:spPr>
                  </p:pic>
                </p:oleObj>
              </mc:Fallback>
            </mc:AlternateContent>
          </a:graphicData>
        </a:graphic>
      </p:graphicFrame>
      <p:sp>
        <p:nvSpPr>
          <p:cNvPr id="6149" name="TextBox 5"/>
          <p:cNvSpPr txBox="1"/>
          <p:nvPr/>
        </p:nvSpPr>
        <p:spPr>
          <a:xfrm>
            <a:off x="1219200" y="2209800"/>
            <a:ext cx="6553200" cy="369888"/>
          </a:xfrm>
          <a:prstGeom prst="rect">
            <a:avLst/>
          </a:prstGeom>
          <a:noFill/>
          <a:ln w="9525">
            <a:noFill/>
          </a:ln>
        </p:spPr>
        <p:txBody>
          <a:bodyPr>
            <a:spAutoFit/>
          </a:bodyPr>
          <a:p>
            <a:r>
              <a:rPr lang="el-GR" altLang="x-none" dirty="0">
                <a:latin typeface="Calibri" pitchFamily="34" charset="0"/>
              </a:rPr>
              <a:t>μ</a:t>
            </a:r>
            <a:r>
              <a:rPr dirty="0">
                <a:latin typeface="Calibri" pitchFamily="34" charset="0"/>
              </a:rPr>
              <a:t> –dynamic viscosity kg/ms,  Cp -sp heat , k –thermal conductivity </a:t>
            </a:r>
            <a:endParaRPr dirty="0">
              <a:latin typeface="Times New Roman"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246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246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62469" name="Rectangle 2"/>
          <p:cNvSpPr>
            <a:spLocks noGrp="1"/>
          </p:cNvSpPr>
          <p:nvPr>
            <p:ph type="title"/>
          </p:nvPr>
        </p:nvSpPr>
        <p:spPr>
          <a:xfrm>
            <a:off x="762000" y="76200"/>
            <a:ext cx="7620000" cy="685800"/>
          </a:xfrm>
        </p:spPr>
        <p:txBody>
          <a:bodyPr vert="horz" wrap="square" lIns="91440" tIns="45720" rIns="91440" bIns="45720" anchor="ctr" anchorCtr="0"/>
          <a:p>
            <a:r>
              <a:rPr sz="2400" b="1" dirty="0"/>
              <a:t>Prandtl Number</a:t>
            </a:r>
            <a:endParaRPr sz="2400" b="1" dirty="0"/>
          </a:p>
        </p:txBody>
      </p:sp>
      <p:sp>
        <p:nvSpPr>
          <p:cNvPr id="62470" name="Rectangle 3"/>
          <p:cNvSpPr>
            <a:spLocks noGrp="1"/>
          </p:cNvSpPr>
          <p:nvPr>
            <p:ph idx="1"/>
          </p:nvPr>
        </p:nvSpPr>
        <p:spPr>
          <a:xfrm>
            <a:off x="381000" y="609600"/>
            <a:ext cx="8229600" cy="5715000"/>
          </a:xfrm>
        </p:spPr>
        <p:txBody>
          <a:bodyPr vert="horz" wrap="square" lIns="91440" tIns="45720" rIns="91440" bIns="45720" anchor="t" anchorCtr="0"/>
          <a:p>
            <a:r>
              <a:rPr sz="2400" dirty="0"/>
              <a:t>It is the ratio of momentum diffusivity (kinematic viscosity) to thermal diffusivity. It can be related to the thickness of the thermal and velocity boundary layers. </a:t>
            </a:r>
            <a:endParaRPr sz="2400" dirty="0"/>
          </a:p>
          <a:p>
            <a:endParaRPr sz="2400" dirty="0"/>
          </a:p>
          <a:p>
            <a:r>
              <a:rPr sz="2400" dirty="0"/>
              <a:t>It is actually the ratio of velocity boundary layer to thermal boundary layer. When Pr=1, the boundary layers coincide. Typical values of the Prandtl number are:</a:t>
            </a:r>
            <a:endParaRPr sz="2400" dirty="0"/>
          </a:p>
        </p:txBody>
      </p:sp>
      <p:pic>
        <p:nvPicPr>
          <p:cNvPr id="6247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2472" name="Picture 4"/>
          <p:cNvPicPr>
            <a:picLocks noChangeAspect="1"/>
          </p:cNvPicPr>
          <p:nvPr/>
        </p:nvPicPr>
        <p:blipFill>
          <a:blip r:embed="rId2"/>
          <a:stretch>
            <a:fillRect/>
          </a:stretch>
        </p:blipFill>
        <p:spPr>
          <a:xfrm>
            <a:off x="8458200" y="0"/>
            <a:ext cx="685800" cy="655638"/>
          </a:xfrm>
          <a:prstGeom prst="rect">
            <a:avLst/>
          </a:prstGeom>
          <a:noFill/>
          <a:ln w="9525">
            <a:noFill/>
          </a:ln>
        </p:spPr>
      </p:pic>
      <p:graphicFrame>
        <p:nvGraphicFramePr>
          <p:cNvPr id="9" name="Table 8"/>
          <p:cNvGraphicFramePr>
            <a:graphicFrameLocks noGrp="1"/>
          </p:cNvGraphicFramePr>
          <p:nvPr/>
        </p:nvGraphicFramePr>
        <p:xfrm>
          <a:off x="1524000" y="3657600"/>
          <a:ext cx="6096000" cy="2438400"/>
        </p:xfrm>
        <a:graphic>
          <a:graphicData uri="http://schemas.openxmlformats.org/drawingml/2006/table">
            <a:tbl>
              <a:tblPr/>
              <a:tblGrid>
                <a:gridCol w="2072640"/>
                <a:gridCol w="4023360"/>
              </a:tblGrid>
              <a:tr h="616716">
                <a:tc>
                  <a:txBody>
                    <a:bodyPr/>
                    <a:lstStyle/>
                    <a:p>
                      <a:pPr algn="ctr"/>
                      <a:r>
                        <a:rPr lang="en-US"/>
                        <a:t>Material</a:t>
                      </a:r>
                      <a:endParaRPr lang="en-US"/>
                    </a:p>
                  </a:txBody>
                  <a:tcPr anchor="ctr">
                    <a:lnL>
                      <a:noFill/>
                    </a:lnL>
                    <a:lnR>
                      <a:noFill/>
                    </a:lnR>
                    <a:lnT>
                      <a:noFill/>
                    </a:lnT>
                    <a:lnB>
                      <a:noFill/>
                    </a:lnB>
                  </a:tcPr>
                </a:tc>
                <a:tc>
                  <a:txBody>
                    <a:bodyPr/>
                    <a:lstStyle/>
                    <a:p>
                      <a:pPr algn="ctr"/>
                      <a:r>
                        <a:rPr lang="en-US"/>
                        <a:t>Pr</a:t>
                      </a:r>
                      <a:endParaRPr lang="en-US"/>
                    </a:p>
                  </a:txBody>
                  <a:tcPr anchor="ctr">
                    <a:lnL>
                      <a:noFill/>
                    </a:lnL>
                    <a:lnR>
                      <a:noFill/>
                    </a:lnR>
                    <a:lnT>
                      <a:noFill/>
                    </a:lnT>
                    <a:lnB>
                      <a:noFill/>
                    </a:lnB>
                  </a:tcPr>
                </a:tc>
              </a:tr>
              <a:tr h="455421">
                <a:tc>
                  <a:txBody>
                    <a:bodyPr/>
                    <a:lstStyle/>
                    <a:p>
                      <a:pPr algn="ctr"/>
                      <a:r>
                        <a:rPr lang="en-US"/>
                        <a:t>Liquid metals</a:t>
                      </a:r>
                      <a:endParaRPr lang="en-US"/>
                    </a:p>
                  </a:txBody>
                  <a:tcPr anchor="ctr">
                    <a:lnL>
                      <a:noFill/>
                    </a:lnL>
                    <a:lnR>
                      <a:noFill/>
                    </a:lnR>
                    <a:lnT>
                      <a:noFill/>
                    </a:lnT>
                    <a:lnB>
                      <a:noFill/>
                    </a:lnB>
                  </a:tcPr>
                </a:tc>
                <a:tc>
                  <a:txBody>
                    <a:bodyPr/>
                    <a:lstStyle/>
                    <a:p>
                      <a:pPr algn="ctr"/>
                      <a:r>
                        <a:rPr lang="en-US"/>
                        <a:t>0.004-0.03</a:t>
                      </a:r>
                      <a:endParaRPr lang="en-US"/>
                    </a:p>
                  </a:txBody>
                  <a:tcPr anchor="ctr">
                    <a:lnL>
                      <a:noFill/>
                    </a:lnL>
                    <a:lnR>
                      <a:noFill/>
                    </a:lnR>
                    <a:lnT>
                      <a:noFill/>
                    </a:lnT>
                    <a:lnB>
                      <a:noFill/>
                    </a:lnB>
                  </a:tcPr>
                </a:tc>
              </a:tr>
              <a:tr h="455421">
                <a:tc>
                  <a:txBody>
                    <a:bodyPr/>
                    <a:lstStyle/>
                    <a:p>
                      <a:pPr algn="ctr"/>
                      <a:r>
                        <a:rPr lang="en-US"/>
                        <a:t>Gases</a:t>
                      </a:r>
                      <a:endParaRPr lang="en-US"/>
                    </a:p>
                  </a:txBody>
                  <a:tcPr anchor="ctr">
                    <a:lnL>
                      <a:noFill/>
                    </a:lnL>
                    <a:lnR>
                      <a:noFill/>
                    </a:lnR>
                    <a:lnT>
                      <a:noFill/>
                    </a:lnT>
                    <a:lnB>
                      <a:noFill/>
                    </a:lnB>
                  </a:tcPr>
                </a:tc>
                <a:tc>
                  <a:txBody>
                    <a:bodyPr/>
                    <a:lstStyle/>
                    <a:p>
                      <a:pPr algn="ctr"/>
                      <a:r>
                        <a:rPr lang="en-US"/>
                        <a:t>0.7-1.0</a:t>
                      </a:r>
                      <a:endParaRPr lang="en-US"/>
                    </a:p>
                  </a:txBody>
                  <a:tcPr anchor="ctr">
                    <a:lnL>
                      <a:noFill/>
                    </a:lnL>
                    <a:lnR>
                      <a:noFill/>
                    </a:lnR>
                    <a:lnT>
                      <a:noFill/>
                    </a:lnT>
                    <a:lnB>
                      <a:noFill/>
                    </a:lnB>
                  </a:tcPr>
                </a:tc>
              </a:tr>
              <a:tr h="455421">
                <a:tc>
                  <a:txBody>
                    <a:bodyPr/>
                    <a:lstStyle/>
                    <a:p>
                      <a:pPr algn="ctr"/>
                      <a:r>
                        <a:rPr lang="en-US"/>
                        <a:t>Water</a:t>
                      </a:r>
                      <a:endParaRPr lang="en-US"/>
                    </a:p>
                  </a:txBody>
                  <a:tcPr anchor="ctr">
                    <a:lnL>
                      <a:noFill/>
                    </a:lnL>
                    <a:lnR>
                      <a:noFill/>
                    </a:lnR>
                    <a:lnT>
                      <a:noFill/>
                    </a:lnT>
                    <a:lnB>
                      <a:noFill/>
                    </a:lnB>
                  </a:tcPr>
                </a:tc>
                <a:tc>
                  <a:txBody>
                    <a:bodyPr/>
                    <a:lstStyle/>
                    <a:p>
                      <a:pPr algn="ctr"/>
                      <a:r>
                        <a:rPr lang="en-US"/>
                        <a:t>1.7-13.7</a:t>
                      </a:r>
                      <a:endParaRPr lang="en-US"/>
                    </a:p>
                  </a:txBody>
                  <a:tcPr anchor="ctr">
                    <a:lnL>
                      <a:noFill/>
                    </a:lnL>
                    <a:lnR>
                      <a:noFill/>
                    </a:lnR>
                    <a:lnT>
                      <a:noFill/>
                    </a:lnT>
                    <a:lnB>
                      <a:noFill/>
                    </a:lnB>
                  </a:tcPr>
                </a:tc>
              </a:tr>
              <a:tr h="455421">
                <a:tc>
                  <a:txBody>
                    <a:bodyPr/>
                    <a:lstStyle/>
                    <a:p>
                      <a:pPr algn="ctr"/>
                      <a:r>
                        <a:rPr lang="en-US"/>
                        <a:t>Oils</a:t>
                      </a:r>
                      <a:endParaRPr lang="en-US"/>
                    </a:p>
                  </a:txBody>
                  <a:tcPr anchor="ctr">
                    <a:lnL>
                      <a:noFill/>
                    </a:lnL>
                    <a:lnR>
                      <a:noFill/>
                    </a:lnR>
                    <a:lnT>
                      <a:noFill/>
                    </a:lnT>
                    <a:lnB>
                      <a:noFill/>
                    </a:lnB>
                  </a:tcPr>
                </a:tc>
                <a:tc>
                  <a:txBody>
                    <a:bodyPr/>
                    <a:lstStyle/>
                    <a:p>
                      <a:pPr algn="ctr"/>
                      <a:r>
                        <a:rPr lang="en-US" dirty="0"/>
                        <a:t>50-100,00</a:t>
                      </a:r>
                      <a:endParaRPr lang="en-US" dirty="0"/>
                    </a:p>
                  </a:txBody>
                  <a:tcPr anchor="ctr">
                    <a:lnL>
                      <a:noFill/>
                    </a:lnL>
                    <a:lnR>
                      <a:noFill/>
                    </a:lnR>
                    <a:lnT>
                      <a:noFill/>
                    </a:lnT>
                    <a:lnB>
                      <a:noFill/>
                    </a:lnB>
                  </a:tcPr>
                </a:tc>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349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349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3494" name="Rectangle 3"/>
          <p:cNvSpPr>
            <a:spLocks noGrp="1"/>
          </p:cNvSpPr>
          <p:nvPr>
            <p:ph idx="1"/>
          </p:nvPr>
        </p:nvSpPr>
        <p:spPr>
          <a:xfrm>
            <a:off x="381000" y="609600"/>
            <a:ext cx="8229600" cy="5715000"/>
          </a:xfrm>
        </p:spPr>
        <p:txBody>
          <a:bodyPr vert="horz" wrap="square" lIns="91440" tIns="45720" rIns="91440" bIns="45720" anchor="t" anchorCtr="0"/>
          <a:p>
            <a:r>
              <a:rPr sz="2400" dirty="0"/>
              <a:t>When Pr is small, it means that heat diffuses very quickly compared to the velocity (momentum). </a:t>
            </a:r>
            <a:endParaRPr sz="2400" dirty="0"/>
          </a:p>
          <a:p>
            <a:endParaRPr sz="2400" dirty="0"/>
          </a:p>
          <a:p>
            <a:r>
              <a:rPr sz="2400" dirty="0"/>
              <a:t>This means the thickness of the thermal boundary layer is much bigger than the velocity boundary layer for liquid metals. </a:t>
            </a:r>
            <a:endParaRPr sz="2400" dirty="0"/>
          </a:p>
        </p:txBody>
      </p:sp>
      <p:pic>
        <p:nvPicPr>
          <p:cNvPr id="6349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349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451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451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4518" name="Rectangle 3"/>
          <p:cNvSpPr>
            <a:spLocks noGrp="1"/>
          </p:cNvSpPr>
          <p:nvPr>
            <p:ph idx="1"/>
          </p:nvPr>
        </p:nvSpPr>
        <p:spPr>
          <a:xfrm>
            <a:off x="381000" y="609600"/>
            <a:ext cx="8229600" cy="5715000"/>
          </a:xfrm>
        </p:spPr>
        <p:txBody>
          <a:bodyPr vert="horz" wrap="square" lIns="91440" tIns="45720" rIns="91440" bIns="45720" anchor="t" anchorCtr="0"/>
          <a:p>
            <a:pPr>
              <a:buNone/>
            </a:pPr>
            <a:r>
              <a:rPr sz="2400" b="1" i="1" dirty="0"/>
              <a:t>Experimental Approach: </a:t>
            </a:r>
            <a:endParaRPr sz="2400" b="1" i="1" dirty="0"/>
          </a:p>
          <a:p>
            <a:endParaRPr sz="2400" dirty="0"/>
          </a:p>
          <a:p>
            <a:r>
              <a:rPr sz="2400" dirty="0"/>
              <a:t>Consider fluid flowing in a heated pipe. We are interested in convective heat transfer from the inside heated surface of the pipe to the fluid.</a:t>
            </a:r>
            <a:endParaRPr sz="2400" dirty="0"/>
          </a:p>
          <a:p>
            <a:r>
              <a:rPr sz="2400" dirty="0"/>
              <a:t>Carry out the experiment with fluid entering at velocity of u</a:t>
            </a:r>
            <a:r>
              <a:rPr sz="2400" baseline="30000" dirty="0"/>
              <a:t>1 </a:t>
            </a:r>
            <a:r>
              <a:rPr sz="2400" dirty="0"/>
              <a:t>at a temperature T</a:t>
            </a:r>
            <a:r>
              <a:rPr sz="2400" baseline="30000" dirty="0"/>
              <a:t>i</a:t>
            </a:r>
            <a:r>
              <a:rPr sz="2400" dirty="0"/>
              <a:t>. </a:t>
            </a:r>
            <a:endParaRPr sz="2400" dirty="0"/>
          </a:p>
          <a:p>
            <a:endParaRPr sz="2400" dirty="0"/>
          </a:p>
          <a:p>
            <a:r>
              <a:rPr sz="2400" dirty="0"/>
              <a:t>Measure the electric current passing through to determine the rate of heat transfer, q. </a:t>
            </a:r>
            <a:endParaRPr sz="2400" dirty="0"/>
          </a:p>
          <a:p>
            <a:endParaRPr sz="2400" dirty="0"/>
          </a:p>
          <a:p>
            <a:r>
              <a:rPr sz="2400" dirty="0"/>
              <a:t>Thus, we determine q, A, T</a:t>
            </a:r>
            <a:r>
              <a:rPr sz="2400" baseline="30000" dirty="0"/>
              <a:t>i</a:t>
            </a:r>
            <a:r>
              <a:rPr sz="2400" dirty="0"/>
              <a:t>, and T</a:t>
            </a:r>
            <a:r>
              <a:rPr sz="2400" baseline="30000" dirty="0"/>
              <a:t>s</a:t>
            </a:r>
            <a:r>
              <a:rPr sz="2400" dirty="0"/>
              <a:t>. Then using Newton’s law of cooling we calculate h. </a:t>
            </a:r>
            <a:endParaRPr sz="2400" dirty="0"/>
          </a:p>
        </p:txBody>
      </p:sp>
      <p:pic>
        <p:nvPicPr>
          <p:cNvPr id="6451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452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553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554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5542" name="Rectangle 3"/>
          <p:cNvSpPr>
            <a:spLocks noGrp="1"/>
          </p:cNvSpPr>
          <p:nvPr>
            <p:ph idx="1"/>
          </p:nvPr>
        </p:nvSpPr>
        <p:spPr>
          <a:xfrm>
            <a:off x="381000" y="609600"/>
            <a:ext cx="8229600" cy="5715000"/>
          </a:xfrm>
        </p:spPr>
        <p:txBody>
          <a:bodyPr vert="horz" wrap="square" lIns="91440" tIns="45720" rIns="91440" bIns="45720" anchor="t" anchorCtr="0"/>
          <a:p>
            <a:endParaRPr sz="2400" dirty="0"/>
          </a:p>
          <a:p>
            <a:r>
              <a:rPr sz="2400" dirty="0"/>
              <a:t>Now repeat the experiment for different diameter of pipe, or different temperature of the pipe surface, and determine new h value. </a:t>
            </a:r>
            <a:endParaRPr sz="2400" dirty="0"/>
          </a:p>
          <a:p>
            <a:endParaRPr sz="2400" dirty="0"/>
          </a:p>
          <a:p>
            <a:r>
              <a:rPr sz="2400" dirty="0"/>
              <a:t>Perform a series of experiments to determine h values as a function of operating variables, q, A, T</a:t>
            </a:r>
            <a:r>
              <a:rPr sz="2400" baseline="30000" dirty="0"/>
              <a:t>i </a:t>
            </a:r>
            <a:r>
              <a:rPr sz="2400" dirty="0"/>
              <a:t>and T</a:t>
            </a:r>
            <a:r>
              <a:rPr sz="2400" baseline="30000" dirty="0"/>
              <a:t>s</a:t>
            </a:r>
            <a:r>
              <a:rPr sz="2400" dirty="0"/>
              <a:t>. </a:t>
            </a:r>
            <a:endParaRPr sz="2400" dirty="0"/>
          </a:p>
          <a:p>
            <a:r>
              <a:rPr sz="2400" dirty="0"/>
              <a:t>This can result in a large amount of data, but we organize data using the three dimensionless numbers. </a:t>
            </a:r>
            <a:endParaRPr sz="2400" dirty="0"/>
          </a:p>
          <a:p>
            <a:endParaRPr sz="2400" dirty="0"/>
          </a:p>
          <a:p>
            <a:r>
              <a:rPr sz="2400" dirty="0"/>
              <a:t>For each experimental set, we calculate the dimensionless numbers , we plot Nusselt Number vs Reynolds number for different values of Prandtl number.</a:t>
            </a:r>
            <a:endParaRPr sz="2400" dirty="0"/>
          </a:p>
          <a:p>
            <a:endParaRPr sz="2400" dirty="0"/>
          </a:p>
        </p:txBody>
      </p:sp>
      <p:pic>
        <p:nvPicPr>
          <p:cNvPr id="6554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554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8" name="Rectangle 2"/>
          <p:cNvSpPr>
            <a:spLocks noGrp="1"/>
          </p:cNvSpPr>
          <p:nvPr>
            <p:ph type="title"/>
          </p:nvPr>
        </p:nvSpPr>
        <p:spPr/>
        <p:txBody>
          <a:bodyPr vert="horz" wrap="square" lIns="91440" tIns="45720" rIns="91440" bIns="45720" anchor="ctr" anchorCtr="0"/>
          <a:p>
            <a:r>
              <a:rPr dirty="0"/>
              <a:t>Newton’s Law of Cooling</a:t>
            </a:r>
            <a:endParaRPr dirty="0"/>
          </a:p>
        </p:txBody>
      </p:sp>
      <p:sp>
        <p:nvSpPr>
          <p:cNvPr id="1029" name="Freeform 4"/>
          <p:cNvSpPr/>
          <p:nvPr/>
        </p:nvSpPr>
        <p:spPr>
          <a:xfrm>
            <a:off x="3636963" y="2674938"/>
            <a:ext cx="1249362" cy="534987"/>
          </a:xfrm>
          <a:custGeom>
            <a:avLst/>
            <a:gdLst>
              <a:gd name="txL" fmla="*/ 0 w 787"/>
              <a:gd name="txT" fmla="*/ 0 h 337"/>
              <a:gd name="txR" fmla="*/ 787 w 787"/>
              <a:gd name="txB" fmla="*/ 337 h 337"/>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87" h="337">
                <a:moveTo>
                  <a:pt x="467" y="30"/>
                </a:moveTo>
                <a:cubicBezTo>
                  <a:pt x="386" y="0"/>
                  <a:pt x="241" y="21"/>
                  <a:pt x="179" y="23"/>
                </a:cubicBezTo>
                <a:cubicBezTo>
                  <a:pt x="147" y="35"/>
                  <a:pt x="136" y="62"/>
                  <a:pt x="109" y="81"/>
                </a:cubicBezTo>
                <a:cubicBezTo>
                  <a:pt x="89" y="110"/>
                  <a:pt x="59" y="124"/>
                  <a:pt x="38" y="151"/>
                </a:cubicBezTo>
                <a:cubicBezTo>
                  <a:pt x="17" y="179"/>
                  <a:pt x="10" y="197"/>
                  <a:pt x="0" y="228"/>
                </a:cubicBezTo>
                <a:cubicBezTo>
                  <a:pt x="7" y="250"/>
                  <a:pt x="4" y="250"/>
                  <a:pt x="25" y="267"/>
                </a:cubicBezTo>
                <a:cubicBezTo>
                  <a:pt x="39" y="279"/>
                  <a:pt x="70" y="299"/>
                  <a:pt x="70" y="299"/>
                </a:cubicBezTo>
                <a:cubicBezTo>
                  <a:pt x="186" y="283"/>
                  <a:pt x="283" y="291"/>
                  <a:pt x="403" y="299"/>
                </a:cubicBezTo>
                <a:cubicBezTo>
                  <a:pt x="412" y="301"/>
                  <a:pt x="421" y="302"/>
                  <a:pt x="429" y="305"/>
                </a:cubicBezTo>
                <a:cubicBezTo>
                  <a:pt x="436" y="308"/>
                  <a:pt x="441" y="316"/>
                  <a:pt x="448" y="318"/>
                </a:cubicBezTo>
                <a:cubicBezTo>
                  <a:pt x="479" y="328"/>
                  <a:pt x="518" y="331"/>
                  <a:pt x="550" y="337"/>
                </a:cubicBezTo>
                <a:cubicBezTo>
                  <a:pt x="595" y="333"/>
                  <a:pt x="634" y="326"/>
                  <a:pt x="678" y="318"/>
                </a:cubicBezTo>
                <a:cubicBezTo>
                  <a:pt x="698" y="298"/>
                  <a:pt x="719" y="289"/>
                  <a:pt x="742" y="273"/>
                </a:cubicBezTo>
                <a:cubicBezTo>
                  <a:pt x="758" y="241"/>
                  <a:pt x="776" y="211"/>
                  <a:pt x="787" y="177"/>
                </a:cubicBezTo>
                <a:cubicBezTo>
                  <a:pt x="763" y="73"/>
                  <a:pt x="693" y="72"/>
                  <a:pt x="601" y="62"/>
                </a:cubicBezTo>
                <a:cubicBezTo>
                  <a:pt x="566" y="44"/>
                  <a:pt x="533" y="36"/>
                  <a:pt x="493" y="30"/>
                </a:cubicBezTo>
                <a:cubicBezTo>
                  <a:pt x="465" y="36"/>
                  <a:pt x="467" y="45"/>
                  <a:pt x="467" y="30"/>
                </a:cubicBezTo>
                <a:close/>
              </a:path>
            </a:pathLst>
          </a:custGeom>
          <a:noFill/>
          <a:ln w="28575" cap="flat" cmpd="sng">
            <a:solidFill>
              <a:schemeClr val="tx1"/>
            </a:solidFill>
            <a:prstDash val="solid"/>
            <a:round/>
            <a:headEnd type="none" w="med" len="med"/>
            <a:tailEnd type="none" w="med" len="med"/>
          </a:ln>
        </p:spPr>
        <p:txBody>
          <a:bodyPr wrap="none" anchor="ctr" anchorCtr="0"/>
          <a:p>
            <a:endParaRPr dirty="0">
              <a:latin typeface="Times New Roman" pitchFamily="18" charset="0"/>
            </a:endParaRPr>
          </a:p>
        </p:txBody>
      </p:sp>
      <p:sp>
        <p:nvSpPr>
          <p:cNvPr id="1030" name="Freeform 5"/>
          <p:cNvSpPr/>
          <p:nvPr/>
        </p:nvSpPr>
        <p:spPr>
          <a:xfrm>
            <a:off x="1635125" y="2498725"/>
            <a:ext cx="5562600" cy="419100"/>
          </a:xfrm>
          <a:custGeom>
            <a:avLst/>
            <a:gdLst>
              <a:gd name="txL" fmla="*/ 0 w 3504"/>
              <a:gd name="txT" fmla="*/ 0 h 264"/>
              <a:gd name="txR" fmla="*/ 3504 w 3504"/>
              <a:gd name="txB" fmla="*/ 264 h 26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504" h="264">
                <a:moveTo>
                  <a:pt x="0" y="160"/>
                </a:moveTo>
                <a:cubicBezTo>
                  <a:pt x="376" y="164"/>
                  <a:pt x="752" y="168"/>
                  <a:pt x="960" y="160"/>
                </a:cubicBezTo>
                <a:cubicBezTo>
                  <a:pt x="1168" y="152"/>
                  <a:pt x="1160" y="136"/>
                  <a:pt x="1248" y="112"/>
                </a:cubicBezTo>
                <a:cubicBezTo>
                  <a:pt x="1336" y="88"/>
                  <a:pt x="1408" y="32"/>
                  <a:pt x="1488" y="16"/>
                </a:cubicBezTo>
                <a:cubicBezTo>
                  <a:pt x="1568" y="0"/>
                  <a:pt x="1624" y="0"/>
                  <a:pt x="1728" y="16"/>
                </a:cubicBezTo>
                <a:cubicBezTo>
                  <a:pt x="1832" y="32"/>
                  <a:pt x="2016" y="80"/>
                  <a:pt x="2112" y="112"/>
                </a:cubicBezTo>
                <a:cubicBezTo>
                  <a:pt x="2208" y="144"/>
                  <a:pt x="2248" y="184"/>
                  <a:pt x="2304" y="208"/>
                </a:cubicBezTo>
                <a:cubicBezTo>
                  <a:pt x="2360" y="232"/>
                  <a:pt x="2376" y="248"/>
                  <a:pt x="2448" y="256"/>
                </a:cubicBezTo>
                <a:cubicBezTo>
                  <a:pt x="2520" y="264"/>
                  <a:pt x="2560" y="256"/>
                  <a:pt x="2736" y="256"/>
                </a:cubicBezTo>
                <a:cubicBezTo>
                  <a:pt x="2912" y="256"/>
                  <a:pt x="3208" y="256"/>
                  <a:pt x="3504" y="256"/>
                </a:cubicBezTo>
              </a:path>
            </a:pathLst>
          </a:custGeom>
          <a:noFill/>
          <a:ln w="12700" cap="flat" cmpd="sng">
            <a:solidFill>
              <a:srgbClr val="00CC00"/>
            </a:solidFill>
            <a:prstDash val="solid"/>
            <a:round/>
            <a:headEnd type="none" w="med" len="med"/>
            <a:tailEnd type="none" w="med" len="med"/>
          </a:ln>
        </p:spPr>
        <p:txBody>
          <a:bodyPr wrap="none" anchor="ctr" anchorCtr="0"/>
          <a:p>
            <a:endParaRPr dirty="0">
              <a:latin typeface="Times New Roman" pitchFamily="18" charset="0"/>
            </a:endParaRPr>
          </a:p>
        </p:txBody>
      </p:sp>
      <p:sp>
        <p:nvSpPr>
          <p:cNvPr id="1031" name="Freeform 6"/>
          <p:cNvSpPr/>
          <p:nvPr/>
        </p:nvSpPr>
        <p:spPr>
          <a:xfrm>
            <a:off x="1635125" y="2968625"/>
            <a:ext cx="5567363" cy="420688"/>
          </a:xfrm>
          <a:custGeom>
            <a:avLst/>
            <a:gdLst>
              <a:gd name="txL" fmla="*/ 0 w 3507"/>
              <a:gd name="txT" fmla="*/ 0 h 265"/>
              <a:gd name="txR" fmla="*/ 3507 w 3507"/>
              <a:gd name="txB" fmla="*/ 265 h 26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507" h="265">
                <a:moveTo>
                  <a:pt x="0" y="8"/>
                </a:moveTo>
                <a:cubicBezTo>
                  <a:pt x="316" y="4"/>
                  <a:pt x="632" y="0"/>
                  <a:pt x="816" y="8"/>
                </a:cubicBezTo>
                <a:cubicBezTo>
                  <a:pt x="1000" y="16"/>
                  <a:pt x="1032" y="32"/>
                  <a:pt x="1104" y="56"/>
                </a:cubicBezTo>
                <a:cubicBezTo>
                  <a:pt x="1176" y="80"/>
                  <a:pt x="1200" y="128"/>
                  <a:pt x="1248" y="152"/>
                </a:cubicBezTo>
                <a:cubicBezTo>
                  <a:pt x="1296" y="176"/>
                  <a:pt x="1320" y="184"/>
                  <a:pt x="1392" y="200"/>
                </a:cubicBezTo>
                <a:cubicBezTo>
                  <a:pt x="1464" y="216"/>
                  <a:pt x="1576" y="240"/>
                  <a:pt x="1680" y="248"/>
                </a:cubicBezTo>
                <a:cubicBezTo>
                  <a:pt x="1784" y="256"/>
                  <a:pt x="1937" y="265"/>
                  <a:pt x="2016" y="248"/>
                </a:cubicBezTo>
                <a:cubicBezTo>
                  <a:pt x="2095" y="231"/>
                  <a:pt x="2104" y="174"/>
                  <a:pt x="2157" y="146"/>
                </a:cubicBezTo>
                <a:cubicBezTo>
                  <a:pt x="2210" y="118"/>
                  <a:pt x="2247" y="98"/>
                  <a:pt x="2336" y="82"/>
                </a:cubicBezTo>
                <a:cubicBezTo>
                  <a:pt x="2425" y="66"/>
                  <a:pt x="2499" y="55"/>
                  <a:pt x="2694" y="50"/>
                </a:cubicBezTo>
                <a:cubicBezTo>
                  <a:pt x="2889" y="45"/>
                  <a:pt x="3198" y="47"/>
                  <a:pt x="3507" y="50"/>
                </a:cubicBezTo>
              </a:path>
            </a:pathLst>
          </a:custGeom>
          <a:noFill/>
          <a:ln w="12700" cap="flat" cmpd="sng">
            <a:solidFill>
              <a:srgbClr val="FF9933"/>
            </a:solidFill>
            <a:prstDash val="solid"/>
            <a:round/>
            <a:headEnd type="none" w="med" len="med"/>
            <a:tailEnd type="none" w="med" len="med"/>
          </a:ln>
        </p:spPr>
        <p:txBody>
          <a:bodyPr wrap="none" anchor="ctr" anchorCtr="0"/>
          <a:p>
            <a:endParaRPr dirty="0">
              <a:latin typeface="Times New Roman" pitchFamily="18" charset="0"/>
            </a:endParaRPr>
          </a:p>
        </p:txBody>
      </p:sp>
      <p:sp>
        <p:nvSpPr>
          <p:cNvPr id="1032" name="Freeform 7"/>
          <p:cNvSpPr/>
          <p:nvPr/>
        </p:nvSpPr>
        <p:spPr>
          <a:xfrm>
            <a:off x="1711325" y="3184525"/>
            <a:ext cx="5486400" cy="406400"/>
          </a:xfrm>
          <a:custGeom>
            <a:avLst/>
            <a:gdLst>
              <a:gd name="txL" fmla="*/ 0 w 3456"/>
              <a:gd name="txT" fmla="*/ 0 h 256"/>
              <a:gd name="txR" fmla="*/ 3456 w 3456"/>
              <a:gd name="txB" fmla="*/ 256 h 25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56" h="256">
                <a:moveTo>
                  <a:pt x="0" y="16"/>
                </a:moveTo>
                <a:cubicBezTo>
                  <a:pt x="276" y="12"/>
                  <a:pt x="552" y="8"/>
                  <a:pt x="720" y="16"/>
                </a:cubicBezTo>
                <a:cubicBezTo>
                  <a:pt x="888" y="24"/>
                  <a:pt x="904" y="32"/>
                  <a:pt x="1008" y="64"/>
                </a:cubicBezTo>
                <a:cubicBezTo>
                  <a:pt x="1112" y="96"/>
                  <a:pt x="1224" y="176"/>
                  <a:pt x="1344" y="208"/>
                </a:cubicBezTo>
                <a:cubicBezTo>
                  <a:pt x="1464" y="240"/>
                  <a:pt x="1600" y="256"/>
                  <a:pt x="1728" y="256"/>
                </a:cubicBezTo>
                <a:cubicBezTo>
                  <a:pt x="1856" y="256"/>
                  <a:pt x="1992" y="232"/>
                  <a:pt x="2112" y="208"/>
                </a:cubicBezTo>
                <a:cubicBezTo>
                  <a:pt x="2232" y="184"/>
                  <a:pt x="2328" y="144"/>
                  <a:pt x="2448" y="112"/>
                </a:cubicBezTo>
                <a:cubicBezTo>
                  <a:pt x="2568" y="80"/>
                  <a:pt x="2664" y="32"/>
                  <a:pt x="2832" y="16"/>
                </a:cubicBezTo>
                <a:cubicBezTo>
                  <a:pt x="3000" y="0"/>
                  <a:pt x="3228" y="8"/>
                  <a:pt x="3456" y="16"/>
                </a:cubicBezTo>
              </a:path>
            </a:pathLst>
          </a:custGeom>
          <a:noFill/>
          <a:ln w="12700" cap="flat" cmpd="sng">
            <a:solidFill>
              <a:schemeClr val="accent2"/>
            </a:solidFill>
            <a:prstDash val="solid"/>
            <a:round/>
            <a:headEnd type="none" w="med" len="med"/>
            <a:tailEnd type="none" w="med" len="med"/>
          </a:ln>
        </p:spPr>
        <p:txBody>
          <a:bodyPr wrap="none" anchor="ctr" anchorCtr="0"/>
          <a:p>
            <a:endParaRPr dirty="0">
              <a:latin typeface="Times New Roman" pitchFamily="18" charset="0"/>
            </a:endParaRPr>
          </a:p>
        </p:txBody>
      </p:sp>
      <p:sp>
        <p:nvSpPr>
          <p:cNvPr id="1033" name="Freeform 9"/>
          <p:cNvSpPr/>
          <p:nvPr/>
        </p:nvSpPr>
        <p:spPr>
          <a:xfrm>
            <a:off x="1635125" y="2282825"/>
            <a:ext cx="5562600" cy="406400"/>
          </a:xfrm>
          <a:custGeom>
            <a:avLst/>
            <a:gdLst>
              <a:gd name="txL" fmla="*/ 0 w 3504"/>
              <a:gd name="txT" fmla="*/ 0 h 256"/>
              <a:gd name="txR" fmla="*/ 3504 w 3504"/>
              <a:gd name="txB" fmla="*/ 256 h 25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504" h="256">
                <a:moveTo>
                  <a:pt x="0" y="152"/>
                </a:moveTo>
                <a:cubicBezTo>
                  <a:pt x="284" y="160"/>
                  <a:pt x="568" y="168"/>
                  <a:pt x="768" y="152"/>
                </a:cubicBezTo>
                <a:cubicBezTo>
                  <a:pt x="968" y="136"/>
                  <a:pt x="1048" y="80"/>
                  <a:pt x="1200" y="56"/>
                </a:cubicBezTo>
                <a:cubicBezTo>
                  <a:pt x="1352" y="32"/>
                  <a:pt x="1512" y="0"/>
                  <a:pt x="1680" y="8"/>
                </a:cubicBezTo>
                <a:cubicBezTo>
                  <a:pt x="1848" y="16"/>
                  <a:pt x="2072" y="72"/>
                  <a:pt x="2208" y="104"/>
                </a:cubicBezTo>
                <a:cubicBezTo>
                  <a:pt x="2344" y="136"/>
                  <a:pt x="2400" y="176"/>
                  <a:pt x="2496" y="200"/>
                </a:cubicBezTo>
                <a:cubicBezTo>
                  <a:pt x="2592" y="224"/>
                  <a:pt x="2616" y="240"/>
                  <a:pt x="2784" y="248"/>
                </a:cubicBezTo>
                <a:cubicBezTo>
                  <a:pt x="2952" y="256"/>
                  <a:pt x="3228" y="252"/>
                  <a:pt x="3504" y="248"/>
                </a:cubicBezTo>
              </a:path>
            </a:pathLst>
          </a:custGeom>
          <a:noFill/>
          <a:ln w="12700" cap="flat" cmpd="sng">
            <a:solidFill>
              <a:schemeClr val="tx2"/>
            </a:solidFill>
            <a:prstDash val="solid"/>
            <a:round/>
            <a:headEnd type="none" w="med" len="med"/>
            <a:tailEnd type="none" w="med" len="med"/>
          </a:ln>
        </p:spPr>
        <p:txBody>
          <a:bodyPr wrap="none" anchor="ctr" anchorCtr="0"/>
          <a:p>
            <a:endParaRPr dirty="0">
              <a:latin typeface="Times New Roman" pitchFamily="18" charset="0"/>
            </a:endParaRPr>
          </a:p>
        </p:txBody>
      </p:sp>
      <p:sp>
        <p:nvSpPr>
          <p:cNvPr id="1034" name="Line 10"/>
          <p:cNvSpPr/>
          <p:nvPr/>
        </p:nvSpPr>
        <p:spPr>
          <a:xfrm>
            <a:off x="2701925" y="2981325"/>
            <a:ext cx="76200" cy="0"/>
          </a:xfrm>
          <a:prstGeom prst="line">
            <a:avLst/>
          </a:prstGeom>
          <a:ln w="12700" cap="flat" cmpd="sng">
            <a:solidFill>
              <a:schemeClr val="tx1"/>
            </a:solidFill>
            <a:prstDash val="solid"/>
            <a:headEnd type="none" w="med" len="med"/>
            <a:tailEnd type="triangle" w="med" len="med"/>
          </a:ln>
        </p:spPr>
      </p:sp>
      <p:sp>
        <p:nvSpPr>
          <p:cNvPr id="1035" name="Line 11"/>
          <p:cNvSpPr/>
          <p:nvPr/>
        </p:nvSpPr>
        <p:spPr>
          <a:xfrm>
            <a:off x="2701925" y="3209925"/>
            <a:ext cx="76200" cy="0"/>
          </a:xfrm>
          <a:prstGeom prst="line">
            <a:avLst/>
          </a:prstGeom>
          <a:ln w="12700" cap="flat" cmpd="sng">
            <a:solidFill>
              <a:schemeClr val="tx1"/>
            </a:solidFill>
            <a:prstDash val="solid"/>
            <a:headEnd type="none" w="med" len="med"/>
            <a:tailEnd type="triangle" w="med" len="med"/>
          </a:ln>
        </p:spPr>
      </p:sp>
      <p:sp>
        <p:nvSpPr>
          <p:cNvPr id="1036" name="Line 13"/>
          <p:cNvSpPr/>
          <p:nvPr/>
        </p:nvSpPr>
        <p:spPr>
          <a:xfrm>
            <a:off x="2549525" y="2752725"/>
            <a:ext cx="76200" cy="0"/>
          </a:xfrm>
          <a:prstGeom prst="line">
            <a:avLst/>
          </a:prstGeom>
          <a:ln w="12700" cap="flat" cmpd="sng">
            <a:solidFill>
              <a:schemeClr val="tx1"/>
            </a:solidFill>
            <a:prstDash val="solid"/>
            <a:headEnd type="none" w="med" len="med"/>
            <a:tailEnd type="triangle" w="med" len="med"/>
          </a:ln>
        </p:spPr>
      </p:sp>
      <p:sp>
        <p:nvSpPr>
          <p:cNvPr id="1037" name="Line 14"/>
          <p:cNvSpPr/>
          <p:nvPr/>
        </p:nvSpPr>
        <p:spPr>
          <a:xfrm>
            <a:off x="2397125" y="2524125"/>
            <a:ext cx="76200" cy="0"/>
          </a:xfrm>
          <a:prstGeom prst="line">
            <a:avLst/>
          </a:prstGeom>
          <a:ln w="12700" cap="flat" cmpd="sng">
            <a:solidFill>
              <a:schemeClr val="tx1"/>
            </a:solidFill>
            <a:prstDash val="solid"/>
            <a:headEnd type="none" w="med" len="med"/>
            <a:tailEnd type="triangle" w="med" len="med"/>
          </a:ln>
        </p:spPr>
      </p:sp>
      <p:sp>
        <p:nvSpPr>
          <p:cNvPr id="1038" name="Text Box 27"/>
          <p:cNvSpPr txBox="1"/>
          <p:nvPr/>
        </p:nvSpPr>
        <p:spPr>
          <a:xfrm>
            <a:off x="3876675" y="2697163"/>
            <a:ext cx="1143000" cy="396875"/>
          </a:xfrm>
          <a:prstGeom prst="rect">
            <a:avLst/>
          </a:prstGeom>
          <a:noFill/>
          <a:ln w="12700">
            <a:noFill/>
          </a:ln>
        </p:spPr>
        <p:txBody>
          <a:bodyPr>
            <a:spAutoFit/>
          </a:bodyPr>
          <a:p>
            <a:pPr>
              <a:spcBef>
                <a:spcPct val="50000"/>
              </a:spcBef>
            </a:pPr>
            <a:r>
              <a:rPr dirty="0">
                <a:latin typeface="Times New Roman" pitchFamily="18" charset="0"/>
              </a:rPr>
              <a:t>T</a:t>
            </a:r>
            <a:r>
              <a:rPr baseline="-25000" dirty="0">
                <a:latin typeface="Times New Roman" pitchFamily="18" charset="0"/>
              </a:rPr>
              <a:t>body</a:t>
            </a:r>
            <a:endParaRPr dirty="0">
              <a:latin typeface="Times New Roman" pitchFamily="18" charset="0"/>
            </a:endParaRPr>
          </a:p>
        </p:txBody>
      </p:sp>
      <p:graphicFrame>
        <p:nvGraphicFramePr>
          <p:cNvPr id="1026" name="Object 30"/>
          <p:cNvGraphicFramePr/>
          <p:nvPr/>
        </p:nvGraphicFramePr>
        <p:xfrm>
          <a:off x="1863725" y="2066925"/>
          <a:ext cx="406400" cy="457200"/>
        </p:xfrm>
        <a:graphic>
          <a:graphicData uri="http://schemas.openxmlformats.org/presentationml/2006/ole">
            <mc:AlternateContent xmlns:mc="http://schemas.openxmlformats.org/markup-compatibility/2006">
              <mc:Choice xmlns:v="urn:schemas-microsoft-com:vml" Requires="v">
                <p:oleObj spid="_x0000_s3076" name="" r:id="rId1" imgW="190500" imgH="215900" progId="Equation.3">
                  <p:embed/>
                </p:oleObj>
              </mc:Choice>
              <mc:Fallback>
                <p:oleObj name="" r:id="rId1" imgW="190500" imgH="215900" progId="Equation.3">
                  <p:embed/>
                  <p:pic>
                    <p:nvPicPr>
                      <p:cNvPr id="0" name="Picture 3075"/>
                      <p:cNvPicPr/>
                      <p:nvPr/>
                    </p:nvPicPr>
                    <p:blipFill>
                      <a:blip r:embed="rId2"/>
                      <a:stretch>
                        <a:fillRect/>
                      </a:stretch>
                    </p:blipFill>
                    <p:spPr>
                      <a:xfrm>
                        <a:off x="1863725" y="2066925"/>
                        <a:ext cx="406400" cy="457200"/>
                      </a:xfrm>
                      <a:prstGeom prst="rect">
                        <a:avLst/>
                      </a:prstGeom>
                      <a:noFill/>
                      <a:ln w="38100">
                        <a:noFill/>
                        <a:miter/>
                      </a:ln>
                    </p:spPr>
                  </p:pic>
                </p:oleObj>
              </mc:Fallback>
            </mc:AlternateContent>
          </a:graphicData>
        </a:graphic>
      </p:graphicFrame>
      <p:sp>
        <p:nvSpPr>
          <p:cNvPr id="1039" name="Line 34"/>
          <p:cNvSpPr/>
          <p:nvPr/>
        </p:nvSpPr>
        <p:spPr>
          <a:xfrm flipV="1">
            <a:off x="4572000" y="2590800"/>
            <a:ext cx="304800" cy="381000"/>
          </a:xfrm>
          <a:prstGeom prst="line">
            <a:avLst/>
          </a:prstGeom>
          <a:ln w="28575" cap="flat" cmpd="sng">
            <a:solidFill>
              <a:schemeClr val="accent2"/>
            </a:solidFill>
            <a:prstDash val="solid"/>
            <a:headEnd type="none" w="med" len="med"/>
            <a:tailEnd type="triangle" w="med" len="med"/>
          </a:ln>
        </p:spPr>
      </p:sp>
      <p:sp>
        <p:nvSpPr>
          <p:cNvPr id="1040" name="Text Box 35"/>
          <p:cNvSpPr txBox="1"/>
          <p:nvPr/>
        </p:nvSpPr>
        <p:spPr>
          <a:xfrm>
            <a:off x="4856163" y="2281238"/>
            <a:ext cx="336550" cy="457200"/>
          </a:xfrm>
          <a:prstGeom prst="rect">
            <a:avLst/>
          </a:prstGeom>
          <a:noFill/>
          <a:ln w="12700">
            <a:noFill/>
          </a:ln>
        </p:spPr>
        <p:txBody>
          <a:bodyPr wrap="none">
            <a:spAutoFit/>
          </a:bodyPr>
          <a:p>
            <a:r>
              <a:rPr sz="2400" dirty="0">
                <a:solidFill>
                  <a:schemeClr val="accent2"/>
                </a:solidFill>
                <a:latin typeface="Times New Roman" pitchFamily="18" charset="0"/>
              </a:rPr>
              <a:t>q</a:t>
            </a:r>
            <a:endParaRPr dirty="0">
              <a:latin typeface="Times New Roman" pitchFamily="18" charset="0"/>
            </a:endParaRPr>
          </a:p>
        </p:txBody>
      </p:sp>
      <p:sp>
        <p:nvSpPr>
          <p:cNvPr id="1041" name="Rectangle 18"/>
          <p:cNvSpPr/>
          <p:nvPr/>
        </p:nvSpPr>
        <p:spPr>
          <a:xfrm>
            <a:off x="990600" y="3767138"/>
            <a:ext cx="7467600" cy="1420812"/>
          </a:xfrm>
          <a:prstGeom prst="rect">
            <a:avLst/>
          </a:prstGeom>
          <a:noFill/>
          <a:ln w="9525">
            <a:noFill/>
          </a:ln>
        </p:spPr>
        <p:txBody>
          <a:bodyPr>
            <a:spAutoFit/>
          </a:bodyPr>
          <a:p>
            <a:pPr>
              <a:lnSpc>
                <a:spcPct val="90000"/>
              </a:lnSpc>
            </a:pPr>
            <a:r>
              <a:rPr lang="en-US" altLang="zh-TW" sz="2400" dirty="0">
                <a:latin typeface="Times New Roman" pitchFamily="18" charset="0"/>
                <a:ea typeface="PMingLiU" pitchFamily="18" charset="-120"/>
              </a:rPr>
              <a:t>The rate of convection heat transfer is observed to be proportional to the temperature difference and is expressed by </a:t>
            </a:r>
            <a:r>
              <a:rPr lang="en-US" altLang="zh-TW" sz="2400" b="1" dirty="0">
                <a:solidFill>
                  <a:srgbClr val="3366FF"/>
                </a:solidFill>
                <a:latin typeface="Times New Roman" pitchFamily="18" charset="0"/>
                <a:ea typeface="PMingLiU" pitchFamily="18" charset="-120"/>
              </a:rPr>
              <a:t>Newton’s law of cooling</a:t>
            </a:r>
            <a:r>
              <a:rPr lang="en-US" altLang="zh-TW" sz="2400" b="1" dirty="0">
                <a:latin typeface="Times New Roman" pitchFamily="18" charset="0"/>
                <a:ea typeface="PMingLiU" pitchFamily="18" charset="-120"/>
              </a:rPr>
              <a:t> </a:t>
            </a:r>
            <a:r>
              <a:rPr lang="en-US" altLang="zh-TW" sz="2400" dirty="0">
                <a:latin typeface="Times New Roman" pitchFamily="18" charset="0"/>
                <a:ea typeface="PMingLiU" pitchFamily="18" charset="-120"/>
              </a:rPr>
              <a:t>as</a:t>
            </a:r>
            <a:endParaRPr lang="en-US" altLang="zh-TW" sz="2400" dirty="0">
              <a:latin typeface="Times New Roman" pitchFamily="18" charset="0"/>
              <a:ea typeface="PMingLiU" pitchFamily="18" charset="-120"/>
            </a:endParaRPr>
          </a:p>
          <a:p>
            <a:pPr>
              <a:lnSpc>
                <a:spcPct val="90000"/>
              </a:lnSpc>
            </a:pPr>
            <a:endParaRPr lang="en-US" altLang="zh-TW" sz="2400" dirty="0">
              <a:latin typeface="Times New Roman" pitchFamily="18" charset="0"/>
              <a:ea typeface="PMingLiU" pitchFamily="18" charset="-120"/>
            </a:endParaRPr>
          </a:p>
        </p:txBody>
      </p:sp>
      <p:graphicFrame>
        <p:nvGraphicFramePr>
          <p:cNvPr id="1027" name="Object 4"/>
          <p:cNvGraphicFramePr/>
          <p:nvPr/>
        </p:nvGraphicFramePr>
        <p:xfrm>
          <a:off x="2438400" y="5057775"/>
          <a:ext cx="4038600" cy="581025"/>
        </p:xfrm>
        <a:graphic>
          <a:graphicData uri="http://schemas.openxmlformats.org/presentationml/2006/ole">
            <mc:AlternateContent xmlns:mc="http://schemas.openxmlformats.org/markup-compatibility/2006">
              <mc:Choice xmlns:v="urn:schemas-microsoft-com:vml" Requires="v">
                <p:oleObj spid="_x0000_s3077" name="" r:id="rId3" imgW="1764030" imgH="254000" progId="Equation.DSMT4">
                  <p:embed/>
                </p:oleObj>
              </mc:Choice>
              <mc:Fallback>
                <p:oleObj name="" r:id="rId3" imgW="1764030" imgH="254000" progId="Equation.DSMT4">
                  <p:embed/>
                  <p:pic>
                    <p:nvPicPr>
                      <p:cNvPr id="0" name="Picture 3076"/>
                      <p:cNvPicPr/>
                      <p:nvPr/>
                    </p:nvPicPr>
                    <p:blipFill>
                      <a:blip r:embed="rId4"/>
                      <a:stretch>
                        <a:fillRect/>
                      </a:stretch>
                    </p:blipFill>
                    <p:spPr>
                      <a:xfrm>
                        <a:off x="2438400" y="5057775"/>
                        <a:ext cx="4038600" cy="581025"/>
                      </a:xfrm>
                      <a:prstGeom prst="rect">
                        <a:avLst/>
                      </a:prstGeom>
                      <a:noFill/>
                      <a:ln w="38100">
                        <a:noFill/>
                        <a:miter/>
                      </a:ln>
                    </p:spPr>
                  </p:pic>
                </p:oleObj>
              </mc:Fallback>
            </mc:AlternateContent>
          </a:graphicData>
        </a:graphic>
      </p:graphicFrame>
      <p:sp>
        <p:nvSpPr>
          <p:cNvPr id="1042" name="Rectangle 20"/>
          <p:cNvSpPr/>
          <p:nvPr/>
        </p:nvSpPr>
        <p:spPr>
          <a:xfrm>
            <a:off x="7126288" y="5116513"/>
            <a:ext cx="646112" cy="369887"/>
          </a:xfrm>
          <a:prstGeom prst="rect">
            <a:avLst/>
          </a:prstGeom>
          <a:noFill/>
          <a:ln w="9525">
            <a:noFill/>
          </a:ln>
        </p:spPr>
        <p:txBody>
          <a:bodyPr wrap="none">
            <a:spAutoFit/>
          </a:bodyPr>
          <a:p>
            <a:pPr>
              <a:spcBef>
                <a:spcPct val="50000"/>
              </a:spcBef>
            </a:pPr>
            <a:r>
              <a:rPr lang="en-US" altLang="zh-TW" b="1" dirty="0">
                <a:solidFill>
                  <a:srgbClr val="FF0000"/>
                </a:solidFill>
                <a:latin typeface="Times New Roman" pitchFamily="18" charset="0"/>
                <a:ea typeface="PMingLiU" pitchFamily="18" charset="-120"/>
              </a:rPr>
              <a:t>(6-1)</a:t>
            </a:r>
            <a:endParaRPr lang="en-US" altLang="zh-TW" b="1" dirty="0">
              <a:solidFill>
                <a:srgbClr val="FF0000"/>
              </a:solidFill>
              <a:latin typeface="Times New Roman" pitchFamily="18" charset="0"/>
              <a:ea typeface="PMingLiU" pitchFamily="18" charset="-12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656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656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6566" name="Rectangle 3"/>
          <p:cNvSpPr>
            <a:spLocks noGrp="1"/>
          </p:cNvSpPr>
          <p:nvPr>
            <p:ph idx="1"/>
          </p:nvPr>
        </p:nvSpPr>
        <p:spPr>
          <a:xfrm>
            <a:off x="381000" y="609600"/>
            <a:ext cx="8229600" cy="5715000"/>
          </a:xfrm>
        </p:spPr>
        <p:txBody>
          <a:bodyPr vert="horz" wrap="square" lIns="91440" tIns="45720" rIns="91440" bIns="45720" anchor="t" anchorCtr="0"/>
          <a:p>
            <a:r>
              <a:rPr sz="2400" dirty="0"/>
              <a:t>It has been shown that for a given fluid, with a fixed Prandtl number, we get a straight line plot between log N</a:t>
            </a:r>
            <a:r>
              <a:rPr sz="2400" baseline="30000" dirty="0"/>
              <a:t>Nu </a:t>
            </a:r>
            <a:r>
              <a:rPr sz="2400" dirty="0"/>
              <a:t>and log N</a:t>
            </a:r>
            <a:r>
              <a:rPr sz="2400" baseline="30000" dirty="0"/>
              <a:t>Re</a:t>
            </a:r>
            <a:r>
              <a:rPr sz="2400" dirty="0"/>
              <a:t>. </a:t>
            </a:r>
            <a:endParaRPr sz="2400" dirty="0"/>
          </a:p>
          <a:p>
            <a:r>
              <a:rPr sz="2400" dirty="0"/>
              <a:t>Thus a convenient expression is of the form </a:t>
            </a:r>
            <a:endParaRPr sz="2400" dirty="0"/>
          </a:p>
          <a:p>
            <a:pPr>
              <a:buNone/>
            </a:pPr>
            <a:endParaRPr sz="2400" dirty="0"/>
          </a:p>
          <a:p>
            <a:r>
              <a:rPr sz="2400" dirty="0"/>
              <a:t>By substituting experimentally obtained coefficients in above equation, we obtain empirical correlations. </a:t>
            </a:r>
            <a:endParaRPr sz="2400" dirty="0"/>
          </a:p>
          <a:p>
            <a:endParaRPr sz="2400" dirty="0"/>
          </a:p>
          <a:p>
            <a:r>
              <a:rPr sz="2400" dirty="0"/>
              <a:t>Different correlations have been obtained for laminar and turbulent conditions </a:t>
            </a:r>
            <a:endParaRPr sz="2400" dirty="0"/>
          </a:p>
        </p:txBody>
      </p:sp>
      <p:pic>
        <p:nvPicPr>
          <p:cNvPr id="6656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6568"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758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758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90118"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p>
            <a:endParaRPr sz="2400" b="1" u="sng" dirty="0"/>
          </a:p>
          <a:p>
            <a:pPr>
              <a:buNone/>
            </a:pPr>
            <a:r>
              <a:rPr sz="2400" b="1" u="sng" dirty="0"/>
              <a:t>Methodology to solve problems involving convection heat transfer</a:t>
            </a:r>
            <a:r>
              <a:rPr sz="2400" b="1" i="1" u="sng" dirty="0"/>
              <a:t>: </a:t>
            </a:r>
            <a:endParaRPr sz="2400" b="1" i="1" u="sng" dirty="0"/>
          </a:p>
          <a:p>
            <a:endParaRPr sz="2400" dirty="0"/>
          </a:p>
          <a:p>
            <a:pPr>
              <a:buFontTx/>
              <a:buAutoNum type="arabicPeriod"/>
            </a:pPr>
            <a:r>
              <a:rPr sz="2400" b="1" dirty="0"/>
              <a:t>Identify flow geometry</a:t>
            </a:r>
            <a:endParaRPr sz="2400" b="1" dirty="0"/>
          </a:p>
          <a:p>
            <a:pPr>
              <a:buNone/>
            </a:pPr>
            <a:r>
              <a:rPr sz="2400" b="1" dirty="0"/>
              <a:t> </a:t>
            </a:r>
            <a:endParaRPr sz="2400" b="1" dirty="0"/>
          </a:p>
          <a:p>
            <a:r>
              <a:rPr sz="2400" dirty="0"/>
              <a:t>Is it a pipe, sphere, rectangular duct, plate? Is the fluid flowing inside or outside the pipe </a:t>
            </a:r>
            <a:endParaRPr sz="2400" dirty="0"/>
          </a:p>
          <a:p>
            <a:pPr>
              <a:buNone/>
            </a:pPr>
            <a:r>
              <a:rPr sz="2400" b="1" dirty="0"/>
              <a:t>2. Identify the fluid, and determine its properties</a:t>
            </a:r>
            <a:endParaRPr sz="2400" b="1" dirty="0"/>
          </a:p>
          <a:p>
            <a:pPr>
              <a:buNone/>
            </a:pPr>
            <a:endParaRPr sz="2400" b="1" dirty="0"/>
          </a:p>
          <a:p>
            <a:r>
              <a:rPr sz="2400" dirty="0"/>
              <a:t>Is it water, air or a liquid feed? Determine the average fluid temperature far away from the solid surface, </a:t>
            </a:r>
            <a:r>
              <a:rPr sz="2400" i="1" dirty="0"/>
              <a:t>T∞</a:t>
            </a:r>
            <a:endParaRPr sz="2400" dirty="0"/>
          </a:p>
        </p:txBody>
      </p:sp>
      <p:pic>
        <p:nvPicPr>
          <p:cNvPr id="6759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7592"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861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861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8614" name="Rectangle 3"/>
          <p:cNvSpPr>
            <a:spLocks noGrp="1"/>
          </p:cNvSpPr>
          <p:nvPr>
            <p:ph idx="1"/>
          </p:nvPr>
        </p:nvSpPr>
        <p:spPr>
          <a:xfrm>
            <a:off x="381000" y="609600"/>
            <a:ext cx="8229600" cy="5715000"/>
          </a:xfrm>
        </p:spPr>
        <p:txBody>
          <a:bodyPr vert="horz" wrap="square" lIns="91440" tIns="45720" rIns="91440" bIns="45720" anchor="t" anchorCtr="0"/>
          <a:p>
            <a:pPr>
              <a:buNone/>
            </a:pPr>
            <a:endParaRPr sz="2400" i="1" dirty="0"/>
          </a:p>
          <a:p>
            <a:r>
              <a:rPr sz="2400" i="1" dirty="0"/>
              <a:t>In some cases, the average inlet and outlet temperatures may be different, in that case calculate the average fluid temperature. </a:t>
            </a:r>
            <a:endParaRPr sz="2400" i="1" dirty="0"/>
          </a:p>
          <a:p>
            <a:endParaRPr sz="2400" dirty="0"/>
          </a:p>
          <a:p>
            <a:r>
              <a:rPr sz="2400" dirty="0"/>
              <a:t>Use the average fluid temperature to determine the physical and thermal properties of the fluid, such as viscosity, density, and thermal conductivity (from Appendix tables).</a:t>
            </a:r>
            <a:endParaRPr sz="2400" dirty="0"/>
          </a:p>
        </p:txBody>
      </p:sp>
      <p:pic>
        <p:nvPicPr>
          <p:cNvPr id="6861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861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6963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6963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9638" name="Rectangle 3"/>
          <p:cNvSpPr>
            <a:spLocks noGrp="1"/>
          </p:cNvSpPr>
          <p:nvPr>
            <p:ph idx="1"/>
          </p:nvPr>
        </p:nvSpPr>
        <p:spPr>
          <a:xfrm>
            <a:off x="381000" y="609600"/>
            <a:ext cx="8229600" cy="5715000"/>
          </a:xfrm>
        </p:spPr>
        <p:txBody>
          <a:bodyPr vert="horz" wrap="square" lIns="91440" tIns="45720" rIns="91440" bIns="45720" anchor="t" anchorCtr="0"/>
          <a:p>
            <a:r>
              <a:rPr sz="2400" dirty="0"/>
              <a:t>Use the average fluid temperature to determine the physical and thermal properties of the fluid, such as viscosity, density, and thermal conductivity (from Appendix tables). </a:t>
            </a:r>
            <a:endParaRPr sz="2400" dirty="0"/>
          </a:p>
          <a:p>
            <a:pPr>
              <a:buNone/>
            </a:pPr>
            <a:endParaRPr sz="2400" dirty="0"/>
          </a:p>
          <a:p>
            <a:pPr>
              <a:buNone/>
            </a:pPr>
            <a:r>
              <a:rPr sz="2400" b="1" dirty="0"/>
              <a:t>3. Calculate the Reynolds number </a:t>
            </a:r>
            <a:endParaRPr sz="2400" b="1" dirty="0"/>
          </a:p>
          <a:p>
            <a:r>
              <a:rPr sz="2400" dirty="0"/>
              <a:t>Using the velocity of the fluid, fluid properties, characteristic dimension, determine the Reynolds number. Determine if the flow is laminar, transitional, or turbulent. </a:t>
            </a:r>
            <a:endParaRPr sz="2400" dirty="0"/>
          </a:p>
          <a:p>
            <a:r>
              <a:rPr sz="2400" b="1" dirty="0"/>
              <a:t>4. Select an appropriate empirical correlation and determine h. </a:t>
            </a:r>
            <a:endParaRPr sz="2400" b="1" dirty="0"/>
          </a:p>
          <a:p>
            <a:r>
              <a:rPr sz="2400" dirty="0"/>
              <a:t>Select an empirical correlation from the following. Calculate Nusselt number and then h value.</a:t>
            </a:r>
            <a:endParaRPr sz="2400" dirty="0"/>
          </a:p>
        </p:txBody>
      </p:sp>
      <p:pic>
        <p:nvPicPr>
          <p:cNvPr id="6963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964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eaLnBrk="1" hangingPunct="1"/>
            <a:fld id="{BB962C8B-B14F-4D97-AF65-F5344CB8AC3E}" type="datetime1">
              <a:rPr lang="en-US" sz="1400" dirty="0">
                <a:ea typeface="PMingLiU" pitchFamily="18" charset="-120"/>
              </a:rPr>
            </a:fld>
            <a:endParaRPr lang="en-US" sz="1400" dirty="0">
              <a:ea typeface="PMingLiU" pitchFamily="18" charset="-120"/>
            </a:endParaRPr>
          </a:p>
        </p:txBody>
      </p:sp>
      <p:sp>
        <p:nvSpPr>
          <p:cNvPr id="7065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ctr" eaLnBrk="1" hangingPunct="1"/>
            <a:r>
              <a:rPr sz="1400" dirty="0">
                <a:ea typeface="PMingLiU" pitchFamily="18" charset="-120"/>
              </a:rPr>
              <a:t>S Tandon</a:t>
            </a:r>
            <a:endParaRPr sz="1400" dirty="0">
              <a:ea typeface="PMingLiU" pitchFamily="18" charset="-120"/>
            </a:endParaRPr>
          </a:p>
          <a:p>
            <a:pPr lvl="0" algn="ctr" eaLnBrk="1" hangingPunct="1"/>
            <a:r>
              <a:rPr sz="1400" dirty="0">
                <a:ea typeface="PMingLiU" pitchFamily="18" charset="-120"/>
              </a:rPr>
              <a:t> Transport Phenomena</a:t>
            </a:r>
            <a:endParaRPr sz="1400" dirty="0">
              <a:ea typeface="PMingLiU" pitchFamily="18" charset="-120"/>
            </a:endParaRPr>
          </a:p>
        </p:txBody>
      </p:sp>
      <p:sp>
        <p:nvSpPr>
          <p:cNvPr id="7066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itchFamily="18"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itchFamily="18" charset="0"/>
                <a:ea typeface="+mn-ea"/>
                <a:cs typeface="+mn-cs"/>
              </a:defRPr>
            </a:lvl5pPr>
          </a:lstStyle>
          <a:p>
            <a:pPr lvl="0" algn="r" eaLnBrk="1" hangingPunct="1"/>
            <a:fld id="{9A0DB2DC-4C9A-4742-B13C-FB6460FD3503}" type="slidenum">
              <a:rPr lang="en-US" sz="1400" dirty="0">
                <a:ea typeface="PMingLiU" pitchFamily="18" charset="-120"/>
              </a:rPr>
            </a:fld>
            <a:endParaRPr lang="en-US" sz="1400" dirty="0">
              <a:ea typeface="PMingLiU" pitchFamily="18" charset="-120"/>
            </a:endParaRPr>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Convective Heat Transfer</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0662" name="Rectangle 3"/>
          <p:cNvSpPr>
            <a:spLocks noGrp="1"/>
          </p:cNvSpPr>
          <p:nvPr>
            <p:ph idx="1"/>
          </p:nvPr>
        </p:nvSpPr>
        <p:spPr>
          <a:xfrm>
            <a:off x="381000" y="609600"/>
            <a:ext cx="8229600" cy="5715000"/>
          </a:xfrm>
        </p:spPr>
        <p:txBody>
          <a:bodyPr vert="horz" wrap="square" lIns="91440" tIns="45720" rIns="91440" bIns="45720" anchor="t" anchorCtr="0"/>
          <a:p>
            <a:r>
              <a:rPr sz="2400" b="1" dirty="0"/>
              <a:t>4. Select an appropriate empirical correlation and determine h. </a:t>
            </a:r>
            <a:endParaRPr sz="2400" b="1" dirty="0"/>
          </a:p>
          <a:p>
            <a:endParaRPr sz="2400" b="1" dirty="0"/>
          </a:p>
          <a:p>
            <a:r>
              <a:rPr sz="2400" dirty="0"/>
              <a:t>Select an empirical correlation from the following. Calculate Nusselt number and then h value.</a:t>
            </a:r>
            <a:endParaRPr sz="2400" dirty="0"/>
          </a:p>
          <a:p>
            <a:endParaRPr sz="2400" dirty="0"/>
          </a:p>
          <a:p>
            <a:r>
              <a:rPr sz="2400" dirty="0"/>
              <a:t>Important correlations </a:t>
            </a:r>
            <a:endParaRPr sz="2400" dirty="0"/>
          </a:p>
          <a:p>
            <a:pPr>
              <a:buNone/>
            </a:pPr>
            <a:r>
              <a:rPr sz="2400" dirty="0"/>
              <a:t>	-For Natural Convection</a:t>
            </a:r>
            <a:endParaRPr sz="2400" dirty="0"/>
          </a:p>
          <a:p>
            <a:pPr>
              <a:buNone/>
            </a:pPr>
            <a:r>
              <a:rPr sz="2400" dirty="0"/>
              <a:t>     Nu = constant ( Gr.Pr) ^m = constant ( Ra) ^m  - different for range of  Ra or Gr.Pr values  </a:t>
            </a:r>
            <a:r>
              <a:rPr sz="1800" dirty="0">
                <a:solidFill>
                  <a:srgbClr val="FF0000"/>
                </a:solidFill>
              </a:rPr>
              <a:t>( refer lab manual)</a:t>
            </a:r>
            <a:endParaRPr sz="1800" dirty="0">
              <a:solidFill>
                <a:srgbClr val="FF0000"/>
              </a:solidFill>
            </a:endParaRPr>
          </a:p>
          <a:p>
            <a:pPr>
              <a:buNone/>
            </a:pPr>
            <a:r>
              <a:rPr sz="2400" dirty="0"/>
              <a:t>	</a:t>
            </a:r>
            <a:endParaRPr sz="2400" dirty="0"/>
          </a:p>
          <a:p>
            <a:pPr>
              <a:buNone/>
            </a:pPr>
            <a:r>
              <a:rPr sz="2400" dirty="0"/>
              <a:t>-For forced convection</a:t>
            </a:r>
            <a:endParaRPr sz="2400" dirty="0"/>
          </a:p>
          <a:p>
            <a:pPr>
              <a:buNone/>
            </a:pPr>
            <a:r>
              <a:rPr sz="2400" dirty="0"/>
              <a:t>      Nu = constant ( Re.Pr) ^n     - different for range of Re</a:t>
            </a:r>
            <a:endParaRPr sz="2400" dirty="0"/>
          </a:p>
          <a:p>
            <a:pPr>
              <a:buNone/>
            </a:pPr>
            <a:endParaRPr sz="2400" dirty="0"/>
          </a:p>
          <a:p>
            <a:pPr>
              <a:buNone/>
            </a:pPr>
            <a:endParaRPr sz="2400" dirty="0"/>
          </a:p>
          <a:p>
            <a:pPr>
              <a:buNone/>
            </a:pPr>
            <a:endParaRPr sz="2400" b="1" u="sng" dirty="0"/>
          </a:p>
        </p:txBody>
      </p:sp>
      <p:pic>
        <p:nvPicPr>
          <p:cNvPr id="7066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7066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4"/>
          <p:cNvPicPr>
            <a:picLocks noChangeAspect="1"/>
          </p:cNvPicPr>
          <p:nvPr/>
        </p:nvPicPr>
        <p:blipFill>
          <a:blip r:embed="rId1">
            <a:clrChange>
              <a:clrFrom>
                <a:srgbClr val="FFFFFF"/>
              </a:clrFrom>
              <a:clrTo>
                <a:srgbClr val="FFFFFF">
                  <a:alpha val="0"/>
                </a:srgbClr>
              </a:clrTo>
            </a:clrChange>
          </a:blip>
          <a:stretch>
            <a:fillRect/>
          </a:stretch>
        </p:blipFill>
        <p:spPr>
          <a:xfrm>
            <a:off x="611188" y="409575"/>
            <a:ext cx="7921625" cy="6040438"/>
          </a:xfrm>
          <a:prstGeom prst="rect">
            <a:avLst/>
          </a:prstGeom>
          <a:noFill/>
          <a:ln w="9525">
            <a:noFill/>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3"/>
          <p:cNvSpPr>
            <a:spLocks noGrp="1"/>
          </p:cNvSpPr>
          <p:nvPr>
            <p:ph idx="1"/>
          </p:nvPr>
        </p:nvSpPr>
        <p:spPr>
          <a:xfrm>
            <a:off x="323850" y="476250"/>
            <a:ext cx="8424863" cy="5976938"/>
          </a:xfrm>
        </p:spPr>
        <p:txBody>
          <a:bodyPr vert="horz" wrap="square" lIns="91440" tIns="45720" rIns="91440" bIns="45720" anchor="t" anchorCtr="0"/>
          <a:p>
            <a:pPr eaLnBrk="1" hangingPunct="1">
              <a:lnSpc>
                <a:spcPct val="90000"/>
              </a:lnSpc>
              <a:spcBef>
                <a:spcPct val="10000"/>
              </a:spcBef>
              <a:buNone/>
            </a:pPr>
            <a:r>
              <a:rPr lang="en-US" altLang="zh-TW" sz="2800" b="1" dirty="0">
                <a:ea typeface="PMingLiU" pitchFamily="18" charset="-120"/>
              </a:rPr>
              <a:t>Heat transfer coefficients at different air velocities are given during air cooling of potatoes.  The initial rate of heat transfer from a potato and the temperature gradient at the potato surface are to be determined.</a:t>
            </a:r>
            <a:endParaRPr lang="en-US" altLang="zh-TW" sz="2800" b="1" dirty="0">
              <a:ea typeface="PMingLiU" pitchFamily="18" charset="-120"/>
            </a:endParaRPr>
          </a:p>
          <a:p>
            <a:pPr eaLnBrk="1" hangingPunct="1">
              <a:lnSpc>
                <a:spcPct val="90000"/>
              </a:lnSpc>
              <a:spcBef>
                <a:spcPct val="10000"/>
              </a:spcBef>
              <a:buNone/>
            </a:pPr>
            <a:endParaRPr lang="en-US" altLang="zh-TW" sz="2800" b="1" i="1" dirty="0">
              <a:ea typeface="PMingLiU" pitchFamily="18" charset="-120"/>
            </a:endParaRPr>
          </a:p>
          <a:p>
            <a:pPr eaLnBrk="1" hangingPunct="1">
              <a:lnSpc>
                <a:spcPct val="90000"/>
              </a:lnSpc>
              <a:spcBef>
                <a:spcPct val="10000"/>
              </a:spcBef>
              <a:buNone/>
            </a:pPr>
            <a:r>
              <a:rPr lang="en-US" altLang="zh-TW" sz="2800" b="1" i="1" dirty="0">
                <a:solidFill>
                  <a:srgbClr val="FF3300"/>
                </a:solidFill>
                <a:ea typeface="PMingLiU" pitchFamily="18" charset="-120"/>
              </a:rPr>
              <a:t>Assumptions</a:t>
            </a:r>
            <a:endParaRPr lang="en-US" altLang="zh-TW" sz="2800" b="1" i="1" dirty="0">
              <a:solidFill>
                <a:srgbClr val="FF3300"/>
              </a:solidFill>
              <a:ea typeface="PMingLiU" pitchFamily="18" charset="-120"/>
            </a:endParaRPr>
          </a:p>
          <a:p>
            <a:pPr eaLnBrk="1" hangingPunct="1">
              <a:lnSpc>
                <a:spcPct val="90000"/>
              </a:lnSpc>
              <a:spcBef>
                <a:spcPct val="10000"/>
              </a:spcBef>
              <a:buNone/>
            </a:pPr>
            <a:r>
              <a:rPr lang="en-US" altLang="zh-TW" sz="2800" b="1" dirty="0">
                <a:ea typeface="PMingLiU" pitchFamily="18" charset="-120"/>
              </a:rPr>
              <a:t>1. Steady operating conditions exist.</a:t>
            </a:r>
            <a:endParaRPr lang="en-US" altLang="zh-TW" sz="2800" b="1" dirty="0">
              <a:ea typeface="PMingLiU" pitchFamily="18" charset="-120"/>
            </a:endParaRPr>
          </a:p>
          <a:p>
            <a:pPr eaLnBrk="1" hangingPunct="1">
              <a:lnSpc>
                <a:spcPct val="90000"/>
              </a:lnSpc>
              <a:spcBef>
                <a:spcPct val="10000"/>
              </a:spcBef>
              <a:buNone/>
            </a:pPr>
            <a:r>
              <a:rPr lang="en-US" altLang="zh-TW" sz="2800" b="1" dirty="0">
                <a:ea typeface="PMingLiU" pitchFamily="18" charset="-120"/>
              </a:rPr>
              <a:t>2. Potato is spherical in shape.</a:t>
            </a:r>
            <a:endParaRPr lang="en-US" altLang="zh-TW" sz="2800" b="1" dirty="0">
              <a:ea typeface="PMingLiU" pitchFamily="18" charset="-120"/>
            </a:endParaRPr>
          </a:p>
          <a:p>
            <a:pPr eaLnBrk="1" hangingPunct="1">
              <a:lnSpc>
                <a:spcPct val="90000"/>
              </a:lnSpc>
              <a:spcBef>
                <a:spcPct val="10000"/>
              </a:spcBef>
              <a:buNone/>
            </a:pPr>
            <a:r>
              <a:rPr lang="en-US" altLang="zh-TW" sz="2800" b="1" dirty="0">
                <a:ea typeface="PMingLiU" pitchFamily="18" charset="-120"/>
              </a:rPr>
              <a:t>3. Convection heat transfer coefficient is constant over the entire surface.</a:t>
            </a:r>
            <a:endParaRPr lang="en-US" altLang="zh-TW" sz="2800" b="1" dirty="0">
              <a:ea typeface="PMingLiU" pitchFamily="18" charset="-120"/>
            </a:endParaRPr>
          </a:p>
          <a:p>
            <a:pPr eaLnBrk="1" hangingPunct="1">
              <a:lnSpc>
                <a:spcPct val="90000"/>
              </a:lnSpc>
              <a:spcBef>
                <a:spcPct val="10000"/>
              </a:spcBef>
              <a:buNone/>
            </a:pPr>
            <a:endParaRPr lang="en-US" altLang="zh-TW" sz="2800" b="1" i="1" dirty="0">
              <a:ea typeface="PMingLiU" pitchFamily="18" charset="-120"/>
            </a:endParaRPr>
          </a:p>
          <a:p>
            <a:pPr eaLnBrk="1" hangingPunct="1">
              <a:lnSpc>
                <a:spcPct val="90000"/>
              </a:lnSpc>
              <a:spcBef>
                <a:spcPct val="10000"/>
              </a:spcBef>
              <a:buNone/>
            </a:pPr>
            <a:r>
              <a:rPr lang="en-US" altLang="zh-TW" sz="2800" b="1" i="1" dirty="0">
                <a:solidFill>
                  <a:srgbClr val="FF3300"/>
                </a:solidFill>
                <a:ea typeface="PMingLiU" pitchFamily="18" charset="-120"/>
              </a:rPr>
              <a:t>Properties</a:t>
            </a:r>
            <a:endParaRPr lang="en-US" altLang="zh-TW" sz="2800" b="1" i="1" dirty="0">
              <a:solidFill>
                <a:srgbClr val="FF3300"/>
              </a:solidFill>
              <a:ea typeface="PMingLiU" pitchFamily="18" charset="-120"/>
            </a:endParaRPr>
          </a:p>
          <a:p>
            <a:pPr eaLnBrk="1" hangingPunct="1">
              <a:lnSpc>
                <a:spcPct val="90000"/>
              </a:lnSpc>
              <a:spcBef>
                <a:spcPct val="10000"/>
              </a:spcBef>
              <a:buNone/>
            </a:pPr>
            <a:r>
              <a:rPr lang="en-US" altLang="zh-TW" sz="2800" b="1" dirty="0">
                <a:ea typeface="PMingLiU" pitchFamily="18" charset="-120"/>
              </a:rPr>
              <a:t>The thermal conductivity of the potato is given to be </a:t>
            </a:r>
            <a:r>
              <a:rPr lang="en-US" altLang="zh-TW" sz="2800" b="1" i="1" dirty="0">
                <a:ea typeface="PMingLiU" pitchFamily="18" charset="-120"/>
              </a:rPr>
              <a:t>k</a:t>
            </a:r>
            <a:r>
              <a:rPr lang="en-US" altLang="zh-TW" sz="2800" b="1" dirty="0">
                <a:ea typeface="PMingLiU" pitchFamily="18" charset="-120"/>
              </a:rPr>
              <a:t> = 0.49 </a:t>
            </a:r>
            <a:r>
              <a:rPr lang="en-US" altLang="zh-TW" sz="2800" b="1" i="1" dirty="0">
                <a:ea typeface="PMingLiU" pitchFamily="18" charset="-120"/>
              </a:rPr>
              <a:t>W/m.</a:t>
            </a:r>
            <a:r>
              <a:rPr lang="en-US" altLang="zh-TW" sz="2800" b="1" i="1" dirty="0">
                <a:ea typeface="PMingLiU" pitchFamily="18" charset="-120"/>
                <a:sym typeface="Symbol" pitchFamily="18" charset="2"/>
              </a:rPr>
              <a:t></a:t>
            </a:r>
            <a:r>
              <a:rPr lang="en-US" altLang="zh-TW" sz="2800" b="1" i="1" dirty="0">
                <a:ea typeface="PMingLiU" pitchFamily="18" charset="-120"/>
              </a:rPr>
              <a:t>C</a:t>
            </a:r>
            <a:r>
              <a:rPr lang="en-US" altLang="zh-TW" sz="2800" b="1" dirty="0">
                <a:ea typeface="PMingLiU" pitchFamily="18" charset="-120"/>
              </a:rPr>
              <a:t>.</a:t>
            </a:r>
            <a:endParaRPr lang="en-US" altLang="zh-TW" sz="2800" b="1" i="1" dirty="0">
              <a:ea typeface="PMingLiU" pitchFamily="18" charset="-12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2" name="Rectangle 2"/>
          <p:cNvSpPr>
            <a:spLocks noGrp="1"/>
          </p:cNvSpPr>
          <p:nvPr>
            <p:ph idx="1"/>
          </p:nvPr>
        </p:nvSpPr>
        <p:spPr>
          <a:xfrm>
            <a:off x="323850" y="476250"/>
            <a:ext cx="8496300" cy="5976938"/>
          </a:xfrm>
        </p:spPr>
        <p:txBody>
          <a:bodyPr vert="horz" wrap="square" lIns="91440" tIns="45720" rIns="91440" bIns="45720" anchor="t" anchorCtr="0"/>
          <a:p>
            <a:pPr eaLnBrk="1" hangingPunct="1">
              <a:buNone/>
            </a:pPr>
            <a:r>
              <a:rPr lang="en-US" altLang="zh-TW" sz="2800" b="1" i="1" dirty="0">
                <a:solidFill>
                  <a:srgbClr val="FF3300"/>
                </a:solidFill>
                <a:ea typeface="PMingLiU" pitchFamily="18" charset="-120"/>
              </a:rPr>
              <a:t>Analysis</a:t>
            </a:r>
            <a:endParaRPr lang="en-US" altLang="zh-TW" sz="2800" b="1" i="1" dirty="0">
              <a:solidFill>
                <a:srgbClr val="FF3300"/>
              </a:solidFill>
              <a:ea typeface="PMingLiU" pitchFamily="18" charset="-120"/>
            </a:endParaRPr>
          </a:p>
          <a:p>
            <a:pPr eaLnBrk="1" hangingPunct="1">
              <a:buNone/>
            </a:pPr>
            <a:r>
              <a:rPr lang="en-US" altLang="zh-TW" sz="2800" b="1" dirty="0">
                <a:ea typeface="PMingLiU" pitchFamily="18" charset="-120"/>
              </a:rPr>
              <a:t>The initial rate of heat transfer from a potato is</a:t>
            </a: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endParaRPr lang="en-US" altLang="zh-TW" sz="2800" b="1" dirty="0">
              <a:ea typeface="PMingLiU" pitchFamily="18" charset="-120"/>
            </a:endParaRPr>
          </a:p>
          <a:p>
            <a:pPr eaLnBrk="1" hangingPunct="1">
              <a:buNone/>
            </a:pPr>
            <a:r>
              <a:rPr lang="en-US" altLang="zh-TW" sz="2800" b="1" dirty="0">
                <a:ea typeface="PMingLiU" pitchFamily="18" charset="-120"/>
              </a:rPr>
              <a:t>where the heat transfer coefficient is obtained from the table at 1 </a:t>
            </a:r>
            <a:r>
              <a:rPr lang="en-US" altLang="zh-TW" sz="2800" b="1" i="1" dirty="0">
                <a:ea typeface="PMingLiU" pitchFamily="18" charset="-120"/>
              </a:rPr>
              <a:t>m/s</a:t>
            </a:r>
            <a:r>
              <a:rPr lang="en-US" altLang="zh-TW" sz="2800" b="1" dirty="0">
                <a:ea typeface="PMingLiU" pitchFamily="18" charset="-120"/>
              </a:rPr>
              <a:t> velocity.</a:t>
            </a:r>
            <a:endParaRPr lang="en-US" altLang="zh-TW" sz="2800" b="1" dirty="0">
              <a:ea typeface="PMingLiU" pitchFamily="18" charset="-120"/>
            </a:endParaRPr>
          </a:p>
        </p:txBody>
      </p:sp>
      <p:graphicFrame>
        <p:nvGraphicFramePr>
          <p:cNvPr id="7170" name="Object 3"/>
          <p:cNvGraphicFramePr/>
          <p:nvPr/>
        </p:nvGraphicFramePr>
        <p:xfrm>
          <a:off x="1403350" y="2205038"/>
          <a:ext cx="5327650" cy="582612"/>
        </p:xfrm>
        <a:graphic>
          <a:graphicData uri="http://schemas.openxmlformats.org/presentationml/2006/ole">
            <mc:AlternateContent xmlns:mc="http://schemas.openxmlformats.org/markup-compatibility/2006">
              <mc:Choice xmlns:v="urn:schemas-microsoft-com:vml" Requires="v">
                <p:oleObj spid="_x0000_s3088" name="" r:id="rId1" imgW="2005965" imgH="215900" progId="Equation.3">
                  <p:embed/>
                </p:oleObj>
              </mc:Choice>
              <mc:Fallback>
                <p:oleObj name="" r:id="rId1" imgW="2005965" imgH="215900" progId="Equation.3">
                  <p:embed/>
                  <p:pic>
                    <p:nvPicPr>
                      <p:cNvPr id="0" name="Picture 3087"/>
                      <p:cNvPicPr/>
                      <p:nvPr/>
                    </p:nvPicPr>
                    <p:blipFill>
                      <a:blip r:embed="rId2"/>
                      <a:stretch>
                        <a:fillRect/>
                      </a:stretch>
                    </p:blipFill>
                    <p:spPr>
                      <a:xfrm>
                        <a:off x="1403350" y="2205038"/>
                        <a:ext cx="5327650" cy="582612"/>
                      </a:xfrm>
                      <a:prstGeom prst="rect">
                        <a:avLst/>
                      </a:prstGeom>
                      <a:noFill/>
                      <a:ln w="38100">
                        <a:noFill/>
                        <a:miter/>
                      </a:ln>
                    </p:spPr>
                  </p:pic>
                </p:oleObj>
              </mc:Fallback>
            </mc:AlternateContent>
          </a:graphicData>
        </a:graphic>
      </p:graphicFrame>
      <p:graphicFrame>
        <p:nvGraphicFramePr>
          <p:cNvPr id="7171" name="Object 5"/>
          <p:cNvGraphicFramePr/>
          <p:nvPr/>
        </p:nvGraphicFramePr>
        <p:xfrm>
          <a:off x="1403350" y="3500438"/>
          <a:ext cx="6372225" cy="1647825"/>
        </p:xfrm>
        <a:graphic>
          <a:graphicData uri="http://schemas.openxmlformats.org/presentationml/2006/ole">
            <mc:AlternateContent xmlns:mc="http://schemas.openxmlformats.org/markup-compatibility/2006">
              <mc:Choice xmlns:v="urn:schemas-microsoft-com:vml" Requires="v">
                <p:oleObj spid="_x0000_s3089" name="" r:id="rId3" imgW="2692400" imgH="685800" progId="Equation.3">
                  <p:embed/>
                </p:oleObj>
              </mc:Choice>
              <mc:Fallback>
                <p:oleObj name="" r:id="rId3" imgW="2692400" imgH="685800" progId="Equation.3">
                  <p:embed/>
                  <p:pic>
                    <p:nvPicPr>
                      <p:cNvPr id="0" name="Picture 3088"/>
                      <p:cNvPicPr/>
                      <p:nvPr/>
                    </p:nvPicPr>
                    <p:blipFill>
                      <a:blip r:embed="rId4"/>
                      <a:stretch>
                        <a:fillRect/>
                      </a:stretch>
                    </p:blipFill>
                    <p:spPr>
                      <a:xfrm>
                        <a:off x="1403350" y="3500438"/>
                        <a:ext cx="6372225" cy="1647825"/>
                      </a:xfrm>
                      <a:prstGeom prst="rect">
                        <a:avLst/>
                      </a:prstGeom>
                      <a:noFill/>
                      <a:ln w="38100">
                        <a:noFill/>
                        <a:miter/>
                      </a:ln>
                    </p:spPr>
                  </p:pic>
                </p:oleObj>
              </mc:Fallback>
            </mc:AlternateContent>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Rectangle 2"/>
          <p:cNvSpPr>
            <a:spLocks noGrp="1"/>
          </p:cNvSpPr>
          <p:nvPr>
            <p:ph type="body" sz="half" idx="1"/>
          </p:nvPr>
        </p:nvSpPr>
        <p:spPr>
          <a:xfrm>
            <a:off x="395288" y="476250"/>
            <a:ext cx="8280400" cy="1296988"/>
          </a:xfrm>
        </p:spPr>
        <p:txBody>
          <a:bodyPr vert="horz" wrap="square" lIns="91440" tIns="45720" rIns="91440" bIns="45720" anchor="t" anchorCtr="0"/>
          <a:p>
            <a:pPr eaLnBrk="1" hangingPunct="1">
              <a:buNone/>
            </a:pPr>
            <a:r>
              <a:rPr lang="en-US" altLang="zh-TW" sz="2800" b="1" dirty="0">
                <a:ea typeface="PMingLiU" pitchFamily="18" charset="-120"/>
              </a:rPr>
              <a:t>The initial value of the temperature gradient at the potato surface is</a:t>
            </a:r>
            <a:endParaRPr lang="en-US" altLang="zh-TW" sz="2800" b="1" dirty="0">
              <a:ea typeface="PMingLiU" pitchFamily="18" charset="-120"/>
            </a:endParaRPr>
          </a:p>
        </p:txBody>
      </p:sp>
      <p:sp>
        <p:nvSpPr>
          <p:cNvPr id="8197" name="Rectangle 6"/>
          <p:cNvSpPr/>
          <p:nvPr/>
        </p:nvSpPr>
        <p:spPr>
          <a:xfrm>
            <a:off x="0" y="3043238"/>
            <a:ext cx="9144000" cy="0"/>
          </a:xfrm>
          <a:prstGeom prst="rect">
            <a:avLst/>
          </a:prstGeom>
          <a:noFill/>
          <a:ln w="9525">
            <a:noFill/>
          </a:ln>
        </p:spPr>
        <p:txBody>
          <a:bodyPr wrap="none" anchor="ctr" anchorCtr="0">
            <a:spAutoFit/>
          </a:bodyPr>
          <a:p>
            <a:endParaRPr dirty="0">
              <a:latin typeface="Times New Roman" pitchFamily="18" charset="0"/>
            </a:endParaRPr>
          </a:p>
        </p:txBody>
      </p:sp>
      <p:graphicFrame>
        <p:nvGraphicFramePr>
          <p:cNvPr id="8194" name="Object 5"/>
          <p:cNvGraphicFramePr/>
          <p:nvPr/>
        </p:nvGraphicFramePr>
        <p:xfrm>
          <a:off x="1547813" y="3357563"/>
          <a:ext cx="5886450" cy="2797175"/>
        </p:xfrm>
        <a:graphic>
          <a:graphicData uri="http://schemas.openxmlformats.org/presentationml/2006/ole">
            <mc:AlternateContent xmlns:mc="http://schemas.openxmlformats.org/markup-compatibility/2006">
              <mc:Choice xmlns:v="urn:schemas-microsoft-com:vml" Requires="v">
                <p:oleObj spid="_x0000_s3090" name="" r:id="rId1" imgW="2311400" imgH="1104900" progId="Equation.3">
                  <p:embed/>
                </p:oleObj>
              </mc:Choice>
              <mc:Fallback>
                <p:oleObj name="" r:id="rId1" imgW="2311400" imgH="1104900" progId="Equation.3">
                  <p:embed/>
                  <p:pic>
                    <p:nvPicPr>
                      <p:cNvPr id="0" name="Picture 3089"/>
                      <p:cNvPicPr/>
                      <p:nvPr/>
                    </p:nvPicPr>
                    <p:blipFill>
                      <a:blip r:embed="rId2"/>
                      <a:stretch>
                        <a:fillRect/>
                      </a:stretch>
                    </p:blipFill>
                    <p:spPr>
                      <a:xfrm>
                        <a:off x="1547813" y="3357563"/>
                        <a:ext cx="5886450" cy="2797175"/>
                      </a:xfrm>
                      <a:prstGeom prst="rect">
                        <a:avLst/>
                      </a:prstGeom>
                      <a:noFill/>
                      <a:ln w="38100">
                        <a:noFill/>
                        <a:miter/>
                      </a:ln>
                    </p:spPr>
                  </p:pic>
                </p:oleObj>
              </mc:Fallback>
            </mc:AlternateContent>
          </a:graphicData>
        </a:graphic>
      </p:graphicFrame>
      <p:graphicFrame>
        <p:nvGraphicFramePr>
          <p:cNvPr id="8195" name="Object 7"/>
          <p:cNvGraphicFramePr/>
          <p:nvPr>
            <p:ph sz="half" idx="2"/>
          </p:nvPr>
        </p:nvGraphicFramePr>
        <p:xfrm>
          <a:off x="1403350" y="1773238"/>
          <a:ext cx="6551613" cy="1233487"/>
        </p:xfrm>
        <a:graphic>
          <a:graphicData uri="http://schemas.openxmlformats.org/presentationml/2006/ole">
            <mc:AlternateContent xmlns:mc="http://schemas.openxmlformats.org/markup-compatibility/2006">
              <mc:Choice xmlns:v="urn:schemas-microsoft-com:vml" Requires="v">
                <p:oleObj spid="_x0000_s3091" name="" r:id="rId3" imgW="2360930" imgH="444500" progId="Equation.3">
                  <p:embed/>
                </p:oleObj>
              </mc:Choice>
              <mc:Fallback>
                <p:oleObj name="" r:id="rId3" imgW="2360930" imgH="444500" progId="Equation.3">
                  <p:embed/>
                  <p:pic>
                    <p:nvPicPr>
                      <p:cNvPr id="0" name="Picture 3090"/>
                      <p:cNvPicPr/>
                      <p:nvPr/>
                    </p:nvPicPr>
                    <p:blipFill>
                      <a:blip r:embed="rId4"/>
                      <a:stretch>
                        <a:fillRect/>
                      </a:stretch>
                    </p:blipFill>
                    <p:spPr>
                      <a:xfrm>
                        <a:off x="1403350" y="1773238"/>
                        <a:ext cx="6551613" cy="1233487"/>
                      </a:xfrm>
                      <a:prstGeom prst="rect">
                        <a:avLst/>
                      </a:prstGeom>
                      <a:noFill/>
                      <a:ln w="38100">
                        <a:miter/>
                      </a:ln>
                    </p:spPr>
                  </p:pic>
                </p:oleObj>
              </mc:Fallback>
            </mc:AlternateContent>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1" name="Picture 4" descr="A-15B"/>
          <p:cNvPicPr>
            <a:picLocks noChangeAspect="1"/>
          </p:cNvPicPr>
          <p:nvPr/>
        </p:nvPicPr>
        <p:blipFill>
          <a:blip r:embed="rId1">
            <a:clrChange>
              <a:clrFrom>
                <a:srgbClr val="FFFFFF"/>
              </a:clrFrom>
              <a:clrTo>
                <a:srgbClr val="FFFFFF">
                  <a:alpha val="0"/>
                </a:srgbClr>
              </a:clrTo>
            </a:clrChange>
          </a:blip>
          <a:stretch>
            <a:fillRect/>
          </a:stretch>
        </p:blipFill>
        <p:spPr>
          <a:xfrm>
            <a:off x="1316038" y="22225"/>
            <a:ext cx="6510337" cy="6811963"/>
          </a:xfrm>
          <a:prstGeom prst="rect">
            <a:avLst/>
          </a:prstGeom>
          <a:noFill/>
          <a:ln w="9525">
            <a:noFill/>
          </a:ln>
        </p:spPr>
      </p:pic>
      <p:sp>
        <p:nvSpPr>
          <p:cNvPr id="9222" name="Line 5"/>
          <p:cNvSpPr/>
          <p:nvPr/>
        </p:nvSpPr>
        <p:spPr>
          <a:xfrm>
            <a:off x="1403350" y="2565400"/>
            <a:ext cx="288925" cy="0"/>
          </a:xfrm>
          <a:prstGeom prst="line">
            <a:avLst/>
          </a:prstGeom>
          <a:ln w="19050" cap="flat" cmpd="sng">
            <a:solidFill>
              <a:srgbClr val="FF3300"/>
            </a:solidFill>
            <a:prstDash val="solid"/>
            <a:headEnd type="none" w="med" len="med"/>
            <a:tailEnd type="triangle" w="med" len="med"/>
          </a:ln>
        </p:spPr>
      </p:sp>
      <p:sp>
        <p:nvSpPr>
          <p:cNvPr id="9223" name="Line 6"/>
          <p:cNvSpPr/>
          <p:nvPr/>
        </p:nvSpPr>
        <p:spPr>
          <a:xfrm>
            <a:off x="1403350" y="3573463"/>
            <a:ext cx="288925" cy="0"/>
          </a:xfrm>
          <a:prstGeom prst="line">
            <a:avLst/>
          </a:prstGeom>
          <a:ln w="19050" cap="flat" cmpd="sng">
            <a:solidFill>
              <a:srgbClr val="FF3300"/>
            </a:solidFill>
            <a:prstDash val="solid"/>
            <a:headEnd type="none" w="med" len="med"/>
            <a:tailEnd type="triangle" w="med" len="med"/>
          </a:ln>
        </p:spPr>
      </p:sp>
      <p:sp>
        <p:nvSpPr>
          <p:cNvPr id="9224" name="Oval 7"/>
          <p:cNvSpPr/>
          <p:nvPr/>
        </p:nvSpPr>
        <p:spPr>
          <a:xfrm>
            <a:off x="7092950" y="333375"/>
            <a:ext cx="792163" cy="649288"/>
          </a:xfrm>
          <a:prstGeom prst="ellipse">
            <a:avLst/>
          </a:prstGeom>
          <a:noFill/>
          <a:ln w="19050" cap="flat" cmpd="sng">
            <a:solidFill>
              <a:srgbClr val="FF3300"/>
            </a:solidFill>
            <a:prstDash val="solid"/>
            <a:headEnd type="none" w="med" len="med"/>
            <a:tailEnd type="none" w="med" len="med"/>
          </a:ln>
        </p:spPr>
        <p:txBody>
          <a:bodyPr wrap="none" anchor="ctr" anchorCtr="0"/>
          <a:p>
            <a:endParaRPr dirty="0">
              <a:latin typeface="Times New Roman" pitchFamily="18" charset="0"/>
            </a:endParaRPr>
          </a:p>
        </p:txBody>
      </p:sp>
      <p:sp>
        <p:nvSpPr>
          <p:cNvPr id="9225" name="Oval 9"/>
          <p:cNvSpPr/>
          <p:nvPr/>
        </p:nvSpPr>
        <p:spPr>
          <a:xfrm>
            <a:off x="5292725" y="333375"/>
            <a:ext cx="863600" cy="719138"/>
          </a:xfrm>
          <a:prstGeom prst="ellipse">
            <a:avLst/>
          </a:prstGeom>
          <a:noFill/>
          <a:ln w="19050" cap="flat" cmpd="sng">
            <a:solidFill>
              <a:srgbClr val="FF3300"/>
            </a:solidFill>
            <a:prstDash val="solid"/>
            <a:headEnd type="none" w="med" len="med"/>
            <a:tailEnd type="none" w="med" len="med"/>
          </a:ln>
        </p:spPr>
        <p:txBody>
          <a:bodyPr wrap="none" anchor="ctr" anchorCtr="0"/>
          <a:p>
            <a:endParaRPr dirty="0">
              <a:latin typeface="Times New Roman" pitchFamily="18" charset="0"/>
            </a:endParaRPr>
          </a:p>
        </p:txBody>
      </p:sp>
      <p:sp>
        <p:nvSpPr>
          <p:cNvPr id="9226" name="Oval 10"/>
          <p:cNvSpPr/>
          <p:nvPr/>
        </p:nvSpPr>
        <p:spPr>
          <a:xfrm>
            <a:off x="2051050" y="2492375"/>
            <a:ext cx="504825" cy="144463"/>
          </a:xfrm>
          <a:prstGeom prst="ellipse">
            <a:avLst/>
          </a:prstGeom>
          <a:noFill/>
          <a:ln w="19050" cap="flat" cmpd="sng">
            <a:solidFill>
              <a:srgbClr val="FF3300"/>
            </a:solidFill>
            <a:prstDash val="solid"/>
            <a:headEnd type="none" w="med" len="med"/>
            <a:tailEnd type="none" w="med" len="med"/>
          </a:ln>
        </p:spPr>
        <p:txBody>
          <a:bodyPr wrap="none" anchor="ctr" anchorCtr="0"/>
          <a:p>
            <a:endParaRPr dirty="0">
              <a:latin typeface="Times New Roman" pitchFamily="18" charset="0"/>
            </a:endParaRPr>
          </a:p>
        </p:txBody>
      </p:sp>
      <p:sp>
        <p:nvSpPr>
          <p:cNvPr id="9227" name="Oval 11"/>
          <p:cNvSpPr/>
          <p:nvPr/>
        </p:nvSpPr>
        <p:spPr>
          <a:xfrm>
            <a:off x="2051050" y="3429000"/>
            <a:ext cx="504825" cy="215900"/>
          </a:xfrm>
          <a:prstGeom prst="ellipse">
            <a:avLst/>
          </a:prstGeom>
          <a:noFill/>
          <a:ln w="19050" cap="flat" cmpd="sng">
            <a:solidFill>
              <a:srgbClr val="FF3300"/>
            </a:solidFill>
            <a:prstDash val="solid"/>
            <a:headEnd type="none" w="med" len="med"/>
            <a:tailEnd type="none" w="med" len="med"/>
          </a:ln>
        </p:spPr>
        <p:txBody>
          <a:bodyPr wrap="none" anchor="ctr" anchorCtr="0"/>
          <a:p>
            <a:endParaRPr dirty="0">
              <a:latin typeface="Times New Roman" pitchFamily="18" charset="0"/>
            </a:endParaRPr>
          </a:p>
        </p:txBody>
      </p:sp>
      <p:graphicFrame>
        <p:nvGraphicFramePr>
          <p:cNvPr id="9218" name="Object 12"/>
          <p:cNvGraphicFramePr/>
          <p:nvPr/>
        </p:nvGraphicFramePr>
        <p:xfrm>
          <a:off x="179388" y="2420938"/>
          <a:ext cx="1155700" cy="228600"/>
        </p:xfrm>
        <a:graphic>
          <a:graphicData uri="http://schemas.openxmlformats.org/presentationml/2006/ole">
            <mc:AlternateContent xmlns:mc="http://schemas.openxmlformats.org/markup-compatibility/2006">
              <mc:Choice xmlns:v="urn:schemas-microsoft-com:vml" Requires="v">
                <p:oleObj spid="_x0000_s3092" name="" r:id="rId2" imgW="1155700" imgH="228600" progId="Equation.3">
                  <p:embed/>
                </p:oleObj>
              </mc:Choice>
              <mc:Fallback>
                <p:oleObj name="" r:id="rId2" imgW="1155700" imgH="228600" progId="Equation.3">
                  <p:embed/>
                  <p:pic>
                    <p:nvPicPr>
                      <p:cNvPr id="0" name="Picture 3091"/>
                      <p:cNvPicPr/>
                      <p:nvPr/>
                    </p:nvPicPr>
                    <p:blipFill>
                      <a:blip r:embed="rId3"/>
                      <a:stretch>
                        <a:fillRect/>
                      </a:stretch>
                    </p:blipFill>
                    <p:spPr>
                      <a:xfrm>
                        <a:off x="179388" y="2420938"/>
                        <a:ext cx="1155700" cy="228600"/>
                      </a:xfrm>
                      <a:prstGeom prst="rect">
                        <a:avLst/>
                      </a:prstGeom>
                      <a:noFill/>
                      <a:ln w="38100">
                        <a:noFill/>
                        <a:miter/>
                      </a:ln>
                    </p:spPr>
                  </p:pic>
                </p:oleObj>
              </mc:Fallback>
            </mc:AlternateContent>
          </a:graphicData>
        </a:graphic>
      </p:graphicFrame>
      <p:graphicFrame>
        <p:nvGraphicFramePr>
          <p:cNvPr id="9219" name="Object 13"/>
          <p:cNvGraphicFramePr/>
          <p:nvPr/>
        </p:nvGraphicFramePr>
        <p:xfrm>
          <a:off x="185738" y="3429000"/>
          <a:ext cx="1143000" cy="228600"/>
        </p:xfrm>
        <a:graphic>
          <a:graphicData uri="http://schemas.openxmlformats.org/presentationml/2006/ole">
            <mc:AlternateContent xmlns:mc="http://schemas.openxmlformats.org/markup-compatibility/2006">
              <mc:Choice xmlns:v="urn:schemas-microsoft-com:vml" Requires="v">
                <p:oleObj spid="_x0000_s3093" name="" r:id="rId4" imgW="1143000" imgH="228600" progId="Equation.3">
                  <p:embed/>
                </p:oleObj>
              </mc:Choice>
              <mc:Fallback>
                <p:oleObj name="" r:id="rId4" imgW="1143000" imgH="228600" progId="Equation.3">
                  <p:embed/>
                  <p:pic>
                    <p:nvPicPr>
                      <p:cNvPr id="0" name="Picture 3092"/>
                      <p:cNvPicPr/>
                      <p:nvPr/>
                    </p:nvPicPr>
                    <p:blipFill>
                      <a:blip r:embed="rId5"/>
                      <a:stretch>
                        <a:fillRect/>
                      </a:stretch>
                    </p:blipFill>
                    <p:spPr>
                      <a:xfrm>
                        <a:off x="185738" y="3429000"/>
                        <a:ext cx="1143000" cy="228600"/>
                      </a:xfrm>
                      <a:prstGeom prst="rect">
                        <a:avLst/>
                      </a:prstGeom>
                      <a:noFill/>
                      <a:ln w="38100">
                        <a:noFill/>
                        <a:miter/>
                      </a:ln>
                    </p:spPr>
                  </p:pic>
                </p:oleObj>
              </mc:Fallback>
            </mc:AlternateContent>
          </a:graphicData>
        </a:graphic>
      </p:graphicFrame>
      <p:sp>
        <p:nvSpPr>
          <p:cNvPr id="9228" name="Line 14"/>
          <p:cNvSpPr/>
          <p:nvPr/>
        </p:nvSpPr>
        <p:spPr>
          <a:xfrm>
            <a:off x="611188" y="2708275"/>
            <a:ext cx="0" cy="649288"/>
          </a:xfrm>
          <a:prstGeom prst="line">
            <a:avLst/>
          </a:prstGeom>
          <a:ln w="19050" cap="flat" cmpd="sng">
            <a:solidFill>
              <a:srgbClr val="FF3300"/>
            </a:solidFill>
            <a:prstDash val="solid"/>
            <a:headEnd type="none" w="med" len="med"/>
            <a:tailEnd type="triangle" w="med" len="med"/>
          </a:ln>
        </p:spPr>
      </p:sp>
      <p:graphicFrame>
        <p:nvGraphicFramePr>
          <p:cNvPr id="9220" name="Object 15"/>
          <p:cNvGraphicFramePr/>
          <p:nvPr/>
        </p:nvGraphicFramePr>
        <p:xfrm>
          <a:off x="684213" y="2852738"/>
          <a:ext cx="800100" cy="393700"/>
        </p:xfrm>
        <a:graphic>
          <a:graphicData uri="http://schemas.openxmlformats.org/presentationml/2006/ole">
            <mc:AlternateContent xmlns:mc="http://schemas.openxmlformats.org/markup-compatibility/2006">
              <mc:Choice xmlns:v="urn:schemas-microsoft-com:vml" Requires="v">
                <p:oleObj spid="_x0000_s3094" name="" r:id="rId6" imgW="799465" imgH="393700" progId="Equation.3">
                  <p:embed/>
                </p:oleObj>
              </mc:Choice>
              <mc:Fallback>
                <p:oleObj name="" r:id="rId6" imgW="799465" imgH="393700" progId="Equation.3">
                  <p:embed/>
                  <p:pic>
                    <p:nvPicPr>
                      <p:cNvPr id="0" name="Picture 3093"/>
                      <p:cNvPicPr/>
                      <p:nvPr/>
                    </p:nvPicPr>
                    <p:blipFill>
                      <a:blip r:embed="rId7"/>
                      <a:stretch>
                        <a:fillRect/>
                      </a:stretch>
                    </p:blipFill>
                    <p:spPr>
                      <a:xfrm>
                        <a:off x="684213" y="2852738"/>
                        <a:ext cx="800100" cy="393700"/>
                      </a:xfrm>
                      <a:prstGeom prst="rect">
                        <a:avLst/>
                      </a:prstGeom>
                      <a:noFill/>
                      <a:ln w="38100">
                        <a:noFill/>
                        <a:miter/>
                      </a:ln>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p:cNvSpPr>
          <p:nvPr>
            <p:ph type="body" sz="half" idx="1"/>
          </p:nvPr>
        </p:nvSpPr>
        <p:spPr>
          <a:xfrm>
            <a:off x="457200" y="228600"/>
            <a:ext cx="8229600" cy="5791200"/>
          </a:xfrm>
        </p:spPr>
        <p:txBody>
          <a:bodyPr vert="horz" wrap="square" lIns="91440" tIns="45720" rIns="91440" bIns="45720" anchor="t" anchorCtr="0"/>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Experience shows that </a:t>
            </a:r>
            <a:r>
              <a:rPr lang="en-US" altLang="zh-TW" sz="2400" dirty="0">
                <a:solidFill>
                  <a:srgbClr val="3366FF"/>
                </a:solidFill>
                <a:ea typeface="PMingLiU" pitchFamily="18" charset="-120"/>
              </a:rPr>
              <a:t>convection heat transfer</a:t>
            </a:r>
            <a:r>
              <a:rPr lang="en-US" altLang="zh-TW" sz="2400" dirty="0">
                <a:ea typeface="PMingLiU" pitchFamily="18" charset="-120"/>
              </a:rPr>
              <a:t> strongly </a:t>
            </a:r>
            <a:r>
              <a:rPr lang="en-US" altLang="zh-TW" sz="2400" dirty="0">
                <a:solidFill>
                  <a:srgbClr val="3366FF"/>
                </a:solidFill>
                <a:ea typeface="PMingLiU" pitchFamily="18" charset="-120"/>
              </a:rPr>
              <a:t>depends</a:t>
            </a:r>
            <a:r>
              <a:rPr lang="en-US" altLang="zh-TW" sz="2400" dirty="0">
                <a:ea typeface="PMingLiU" pitchFamily="18" charset="-120"/>
              </a:rPr>
              <a:t> on the fluid properties:</a:t>
            </a:r>
            <a:endParaRPr lang="en-US" altLang="zh-TW" sz="2400" dirty="0">
              <a:ea typeface="PMingLiU" pitchFamily="18" charset="-120"/>
            </a:endParaRPr>
          </a:p>
          <a:p>
            <a:pPr lvl="1" eaLnBrk="1" hangingPunct="1">
              <a:lnSpc>
                <a:spcPct val="90000"/>
              </a:lnSpc>
            </a:pPr>
            <a:r>
              <a:rPr lang="en-US" altLang="zh-TW" sz="2400" dirty="0">
                <a:ea typeface="PMingLiU" pitchFamily="18" charset="-120"/>
              </a:rPr>
              <a:t>dynamic viscosity</a:t>
            </a:r>
            <a:r>
              <a:rPr lang="en-US" altLang="zh-TW" sz="2400" i="1" dirty="0">
                <a:ea typeface="PMingLiU" pitchFamily="18" charset="-120"/>
              </a:rPr>
              <a:t> </a:t>
            </a:r>
            <a:r>
              <a:rPr lang="en-US" altLang="zh-TW" sz="2400" b="1" i="1" dirty="0">
                <a:solidFill>
                  <a:srgbClr val="FF0000"/>
                </a:solidFill>
                <a:latin typeface="Symbol" pitchFamily="18" charset="2"/>
                <a:ea typeface="PMingLiU" pitchFamily="18" charset="-120"/>
              </a:rPr>
              <a:t>m</a:t>
            </a:r>
            <a:r>
              <a:rPr lang="en-US" altLang="zh-TW" sz="2400" dirty="0">
                <a:ea typeface="PMingLiU" pitchFamily="18" charset="-120"/>
              </a:rPr>
              <a:t>, </a:t>
            </a:r>
            <a:endParaRPr lang="en-US" altLang="zh-TW" sz="2400" dirty="0">
              <a:ea typeface="PMingLiU" pitchFamily="18" charset="-120"/>
            </a:endParaRPr>
          </a:p>
          <a:p>
            <a:pPr lvl="1" eaLnBrk="1" hangingPunct="1">
              <a:lnSpc>
                <a:spcPct val="90000"/>
              </a:lnSpc>
            </a:pPr>
            <a:r>
              <a:rPr lang="en-US" altLang="zh-TW" sz="2400" dirty="0">
                <a:ea typeface="PMingLiU" pitchFamily="18" charset="-120"/>
              </a:rPr>
              <a:t>thermal conductivity</a:t>
            </a:r>
            <a:r>
              <a:rPr lang="en-US" altLang="zh-TW" sz="2400" i="1" dirty="0">
                <a:ea typeface="PMingLiU" pitchFamily="18" charset="-120"/>
              </a:rPr>
              <a:t> </a:t>
            </a:r>
            <a:r>
              <a:rPr lang="en-US" altLang="zh-TW" sz="2400" b="1" i="1" dirty="0">
                <a:solidFill>
                  <a:srgbClr val="FF0000"/>
                </a:solidFill>
                <a:ea typeface="PMingLiU" pitchFamily="18" charset="-120"/>
              </a:rPr>
              <a:t>k</a:t>
            </a:r>
            <a:r>
              <a:rPr lang="en-US" altLang="zh-TW" sz="2400" i="1" dirty="0">
                <a:ea typeface="PMingLiU" pitchFamily="18" charset="-120"/>
              </a:rPr>
              <a:t>, </a:t>
            </a:r>
            <a:endParaRPr lang="en-US" altLang="zh-TW" sz="2400" i="1" dirty="0">
              <a:ea typeface="PMingLiU" pitchFamily="18" charset="-120"/>
            </a:endParaRPr>
          </a:p>
          <a:p>
            <a:pPr lvl="1" eaLnBrk="1" hangingPunct="1">
              <a:lnSpc>
                <a:spcPct val="90000"/>
              </a:lnSpc>
            </a:pPr>
            <a:r>
              <a:rPr lang="en-US" altLang="zh-TW" sz="2400" dirty="0">
                <a:ea typeface="PMingLiU" pitchFamily="18" charset="-120"/>
              </a:rPr>
              <a:t>density</a:t>
            </a:r>
            <a:r>
              <a:rPr lang="en-US" altLang="zh-TW" sz="2400" i="1" dirty="0">
                <a:ea typeface="PMingLiU" pitchFamily="18" charset="-120"/>
              </a:rPr>
              <a:t> </a:t>
            </a:r>
            <a:r>
              <a:rPr lang="en-US" altLang="zh-TW" sz="2400" b="1" i="1" dirty="0">
                <a:solidFill>
                  <a:srgbClr val="FF0000"/>
                </a:solidFill>
                <a:latin typeface="Symbol" pitchFamily="18" charset="2"/>
                <a:ea typeface="PMingLiU" pitchFamily="18" charset="-120"/>
              </a:rPr>
              <a:t>r</a:t>
            </a:r>
            <a:r>
              <a:rPr lang="en-US" altLang="zh-TW" sz="2400" dirty="0">
                <a:ea typeface="PMingLiU" pitchFamily="18" charset="-120"/>
              </a:rPr>
              <a:t>, and </a:t>
            </a:r>
            <a:endParaRPr lang="en-US" altLang="zh-TW" sz="2400" dirty="0">
              <a:ea typeface="PMingLiU" pitchFamily="18" charset="-120"/>
            </a:endParaRPr>
          </a:p>
          <a:p>
            <a:pPr lvl="1" eaLnBrk="1" hangingPunct="1">
              <a:lnSpc>
                <a:spcPct val="90000"/>
              </a:lnSpc>
            </a:pPr>
            <a:r>
              <a:rPr lang="en-US" altLang="zh-TW" sz="2400" dirty="0">
                <a:ea typeface="PMingLiU" pitchFamily="18" charset="-120"/>
              </a:rPr>
              <a:t>specific heat</a:t>
            </a:r>
            <a:r>
              <a:rPr lang="en-US" altLang="zh-TW" sz="2400" i="1" dirty="0">
                <a:ea typeface="PMingLiU" pitchFamily="18" charset="-120"/>
              </a:rPr>
              <a:t> </a:t>
            </a:r>
            <a:r>
              <a:rPr lang="en-US" altLang="zh-TW" sz="2400" b="1" i="1" dirty="0">
                <a:solidFill>
                  <a:srgbClr val="FF0000"/>
                </a:solidFill>
                <a:ea typeface="PMingLiU" pitchFamily="18" charset="-120"/>
              </a:rPr>
              <a:t>c</a:t>
            </a:r>
            <a:r>
              <a:rPr lang="en-US" altLang="zh-TW" sz="2400" b="1" i="1" baseline="-25000" dirty="0">
                <a:solidFill>
                  <a:srgbClr val="FF0000"/>
                </a:solidFill>
                <a:ea typeface="PMingLiU" pitchFamily="18" charset="-120"/>
              </a:rPr>
              <a:t>p</a:t>
            </a:r>
            <a:r>
              <a:rPr lang="en-US" altLang="zh-TW" sz="2400" i="1" dirty="0">
                <a:ea typeface="PMingLiU" pitchFamily="18" charset="-120"/>
              </a:rPr>
              <a:t>, </a:t>
            </a:r>
            <a:r>
              <a:rPr lang="en-US" altLang="zh-TW" sz="2400" dirty="0">
                <a:ea typeface="PMingLiU" pitchFamily="18" charset="-120"/>
              </a:rPr>
              <a:t>as well as the </a:t>
            </a:r>
            <a:endParaRPr lang="en-US" altLang="zh-TW" sz="2400" dirty="0">
              <a:ea typeface="PMingLiU" pitchFamily="18" charset="-120"/>
            </a:endParaRPr>
          </a:p>
          <a:p>
            <a:pPr lvl="1" eaLnBrk="1" hangingPunct="1">
              <a:lnSpc>
                <a:spcPct val="90000"/>
              </a:lnSpc>
            </a:pPr>
            <a:r>
              <a:rPr lang="en-US" altLang="zh-TW" sz="2400" dirty="0">
                <a:ea typeface="PMingLiU" pitchFamily="18" charset="-120"/>
              </a:rPr>
              <a:t>fluid velocity</a:t>
            </a:r>
            <a:r>
              <a:rPr lang="en-US" altLang="zh-TW" sz="2400" i="1" dirty="0">
                <a:ea typeface="PMingLiU" pitchFamily="18" charset="-120"/>
              </a:rPr>
              <a:t> </a:t>
            </a:r>
            <a:r>
              <a:rPr lang="en-US" altLang="zh-TW" sz="2400" b="1" i="1" dirty="0">
                <a:solidFill>
                  <a:srgbClr val="FF0000"/>
                </a:solidFill>
                <a:ea typeface="PMingLiU" pitchFamily="18" charset="-120"/>
              </a:rPr>
              <a:t>V</a:t>
            </a:r>
            <a:r>
              <a:rPr lang="en-US" altLang="zh-TW" sz="2400" dirty="0">
                <a:ea typeface="PMingLiU" pitchFamily="18" charset="-120"/>
              </a:rPr>
              <a:t>. </a:t>
            </a:r>
            <a:endParaRPr lang="en-US" altLang="zh-TW" sz="2400" dirty="0">
              <a:ea typeface="PMingLiU" pitchFamily="18" charset="-120"/>
            </a:endParaRPr>
          </a:p>
          <a:p>
            <a:pPr lvl="1" eaLnBrk="1" hangingPunct="1">
              <a:lnSpc>
                <a:spcPct val="90000"/>
              </a:lnSpc>
            </a:pPr>
            <a:endParaRPr lang="en-US" altLang="zh-TW" sz="2000" dirty="0">
              <a:ea typeface="PMingLiU" pitchFamily="18" charset="-120"/>
            </a:endParaRPr>
          </a:p>
          <a:p>
            <a:pPr eaLnBrk="1" hangingPunct="1">
              <a:lnSpc>
                <a:spcPct val="90000"/>
              </a:lnSpc>
            </a:pPr>
            <a:r>
              <a:rPr lang="en-US" altLang="zh-TW" sz="2400" dirty="0">
                <a:ea typeface="PMingLiU" pitchFamily="18" charset="-120"/>
              </a:rPr>
              <a:t>It also depends on the </a:t>
            </a:r>
            <a:r>
              <a:rPr lang="en-US" altLang="zh-TW" sz="2400" i="1" dirty="0">
                <a:solidFill>
                  <a:srgbClr val="FF0000"/>
                </a:solidFill>
                <a:ea typeface="PMingLiU" pitchFamily="18" charset="-120"/>
              </a:rPr>
              <a:t>geometry</a:t>
            </a:r>
            <a:r>
              <a:rPr lang="en-US" altLang="zh-TW" sz="2400" i="1" dirty="0">
                <a:ea typeface="PMingLiU" pitchFamily="18" charset="-120"/>
              </a:rPr>
              <a:t> </a:t>
            </a:r>
            <a:r>
              <a:rPr lang="en-US" altLang="zh-TW" sz="2400" dirty="0">
                <a:ea typeface="PMingLiU" pitchFamily="18" charset="-120"/>
              </a:rPr>
              <a:t>and the </a:t>
            </a:r>
            <a:r>
              <a:rPr lang="en-US" altLang="zh-TW" sz="2400" i="1" dirty="0">
                <a:solidFill>
                  <a:srgbClr val="FF0000"/>
                </a:solidFill>
                <a:ea typeface="PMingLiU" pitchFamily="18" charset="-120"/>
              </a:rPr>
              <a:t>roughness</a:t>
            </a:r>
            <a:r>
              <a:rPr lang="en-US" altLang="zh-TW" sz="2400" i="1" dirty="0">
                <a:ea typeface="PMingLiU" pitchFamily="18" charset="-120"/>
              </a:rPr>
              <a:t> </a:t>
            </a:r>
            <a:r>
              <a:rPr lang="en-US" altLang="zh-TW" sz="2400" dirty="0">
                <a:ea typeface="PMingLiU" pitchFamily="18" charset="-120"/>
              </a:rPr>
              <a:t>of the solid surface.</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r>
              <a:rPr lang="en-US" altLang="zh-TW" sz="2400" dirty="0">
                <a:ea typeface="PMingLiU" pitchFamily="18" charset="-120"/>
              </a:rPr>
              <a:t>The convection heat transfer coefficient </a:t>
            </a:r>
            <a:r>
              <a:rPr lang="en-US" altLang="zh-TW" sz="2400" i="1" dirty="0">
                <a:solidFill>
                  <a:srgbClr val="FF0000"/>
                </a:solidFill>
                <a:ea typeface="PMingLiU" pitchFamily="18" charset="-120"/>
              </a:rPr>
              <a:t>h</a:t>
            </a:r>
            <a:r>
              <a:rPr lang="en-US" altLang="zh-TW" sz="2400" i="1" dirty="0">
                <a:ea typeface="PMingLiU" pitchFamily="18" charset="-120"/>
              </a:rPr>
              <a:t> </a:t>
            </a:r>
            <a:r>
              <a:rPr lang="en-US" altLang="zh-TW" sz="2400" dirty="0">
                <a:ea typeface="PMingLiU" pitchFamily="18" charset="-120"/>
              </a:rPr>
              <a:t>depends on the several of the mentioned variables, and thus is difficult to determine.</a:t>
            </a:r>
            <a:endParaRPr lang="en-US" altLang="zh-TW" sz="2400" dirty="0">
              <a:ea typeface="PMingLiU" pitchFamily="18" charset="-120"/>
            </a:endParaRPr>
          </a:p>
          <a:p>
            <a:pPr eaLnBrk="1" hangingPunct="1">
              <a:lnSpc>
                <a:spcPct val="90000"/>
              </a:lnSpc>
            </a:pPr>
            <a:endParaRPr lang="en-US" altLang="zh-TW" sz="2400" dirty="0">
              <a:ea typeface="PMingLiU" pitchFamily="18" charset="-120"/>
            </a:endParaRPr>
          </a:p>
          <a:p>
            <a:pPr eaLnBrk="1" hangingPunct="1">
              <a:lnSpc>
                <a:spcPct val="90000"/>
              </a:lnSpc>
            </a:pPr>
            <a:endParaRPr lang="zh-TW" altLang="en-US" sz="2400" dirty="0">
              <a:ea typeface="PMingLiU" pitchFamily="18" charset="-12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1331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                                          Transport Phenomena</a:t>
            </a:r>
            <a:endParaRPr sz="1400" dirty="0"/>
          </a:p>
        </p:txBody>
      </p:sp>
      <p:sp>
        <p:nvSpPr>
          <p:cNvPr id="1331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102"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ctr" defTabSz="914400" rtl="0" eaLnBrk="0" fontAlgn="base" latinLnBrk="0" hangingPunct="0">
              <a:lnSpc>
                <a:spcPct val="8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ctr" defTabSz="914400" rtl="0" eaLnBrk="0" fontAlgn="base" latinLnBrk="0" hangingPunct="0">
              <a:lnSpc>
                <a:spcPct val="8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Syllabus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Chapter 1</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Heat Transfer (Conductive and Convective)</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0" i="0" u="none" strike="noStrike" kern="0" cap="none" spc="0" normalizeH="0" baseline="0" noProof="0" smtClean="0">
                <a:ln>
                  <a:noFill/>
                </a:ln>
                <a:solidFill>
                  <a:schemeClr val="tx1"/>
                </a:solidFill>
                <a:effectLst/>
                <a:uLnTx/>
                <a:uFillTx/>
                <a:latin typeface="+mn-lt"/>
                <a:ea typeface="+mn-ea"/>
                <a:cs typeface="+mn-cs"/>
              </a:rPr>
              <a:t>     Modes </a:t>
            </a:r>
            <a:r>
              <a:rPr kumimoji="0" lang="en-US" sz="2400" b="0" i="0" u="none" strike="noStrike" kern="0" cap="none" spc="0" normalizeH="0" baseline="0" noProof="0" dirty="0" smtClean="0">
                <a:ln>
                  <a:noFill/>
                </a:ln>
                <a:solidFill>
                  <a:schemeClr val="tx1"/>
                </a:solidFill>
                <a:effectLst/>
                <a:uLnTx/>
                <a:uFillTx/>
                <a:latin typeface="+mn-lt"/>
                <a:ea typeface="+mn-ea"/>
                <a:cs typeface="+mn-cs"/>
              </a:rPr>
              <a:t>of heat transfer. Conduction of heat through solid. Steady and unsteady state. Fourier law of heat conduction. General equation of heat conduction in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cartesian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co-ordinate, spherical and cylindrical systems. Convective heat transfer. Free and forced convection. Application dimensional analysis of effective boundary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layer.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331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1332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1433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                                          Transport Phenomena</a:t>
            </a:r>
            <a:endParaRPr sz="1400" dirty="0"/>
          </a:p>
        </p:txBody>
      </p:sp>
      <p:sp>
        <p:nvSpPr>
          <p:cNvPr id="1434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102"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ctr" defTabSz="914400" rtl="0" eaLnBrk="0" fontAlgn="base" latinLnBrk="0" hangingPunct="0">
              <a:lnSpc>
                <a:spcPct val="8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ctr" defTabSz="914400" rtl="0" eaLnBrk="0" fontAlgn="base" latinLnBrk="0" hangingPunct="0">
              <a:lnSpc>
                <a:spcPct val="8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Syllabus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Heat Transfer (</a:t>
            </a:r>
            <a:r>
              <a:rPr kumimoji="0" lang="en-US" sz="2400" b="1" i="0" u="none" strike="noStrike" kern="0" cap="none" spc="0" normalizeH="0" baseline="0" noProof="0" dirty="0" err="1" smtClean="0">
                <a:ln>
                  <a:noFill/>
                </a:ln>
                <a:solidFill>
                  <a:schemeClr val="tx1"/>
                </a:solidFill>
                <a:effectLst/>
                <a:uLnTx/>
                <a:uFillTx/>
                <a:latin typeface="+mn-lt"/>
                <a:ea typeface="+mn-ea"/>
                <a:cs typeface="+mn-cs"/>
              </a:rPr>
              <a:t>Radiative</a:t>
            </a:r>
            <a:r>
              <a:rPr kumimoji="0" lang="en-US" sz="2400" b="1" i="0" u="none" strike="noStrike" kern="0" cap="none" spc="0" normalizeH="0" baseline="0" noProof="0" dirty="0" smtClean="0">
                <a:ln>
                  <a:noFill/>
                </a:ln>
                <a:solidFill>
                  <a:schemeClr val="tx1"/>
                </a:solidFill>
                <a:effectLst/>
                <a:uLnTx/>
                <a:uFillTx/>
                <a:latin typeface="+mn-lt"/>
                <a:ea typeface="+mn-ea"/>
                <a:cs typeface="+mn-cs"/>
              </a:rPr>
              <a:t>)</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Aspects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Radiative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Heat Transfer. Reflection, absorption and transmission of radiation. Black body radiation. Planck's Law.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Wein's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distribution Law. Heat transfer between two bodies by radiation. Lambert's Law</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34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1434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nchorCtr="0"/>
          <a:p>
            <a:pPr eaLnBrk="1" hangingPunct="1"/>
            <a:r>
              <a:rPr lang="en-GB" altLang="x-none" dirty="0"/>
              <a:t>Heat Transfer</a:t>
            </a:r>
            <a:endParaRPr lang="en-GB" altLang="x-none" dirty="0"/>
          </a:p>
        </p:txBody>
      </p:sp>
      <p:sp>
        <p:nvSpPr>
          <p:cNvPr id="4099" name="Rectangle 3"/>
          <p:cNvSpPr>
            <a:spLocks noGrp="1"/>
          </p:cNvSpPr>
          <p:nvPr>
            <p:ph idx="1"/>
          </p:nvPr>
        </p:nvSpPr>
        <p:spPr/>
        <p:txBody>
          <a:bodyPr vert="horz" wrap="square" lIns="91440" tIns="45720" rIns="91440" bIns="45720" anchor="t" anchorCtr="0"/>
          <a:p>
            <a:pPr eaLnBrk="1" hangingPunct="1"/>
            <a:r>
              <a:rPr lang="en-GB" altLang="x-none" dirty="0"/>
              <a:t>Heat always moves from a warmer place to a cooler place.</a:t>
            </a:r>
            <a:endParaRPr lang="en-GB" altLang="x-none" dirty="0"/>
          </a:p>
          <a:p>
            <a:pPr eaLnBrk="1" hangingPunct="1"/>
            <a:r>
              <a:rPr lang="en-GB" altLang="x-none" dirty="0"/>
              <a:t>Hot objects in a cooler room will cool to room temperature.</a:t>
            </a:r>
            <a:endParaRPr lang="en-GB" altLang="x-none" dirty="0"/>
          </a:p>
          <a:p>
            <a:pPr eaLnBrk="1" hangingPunct="1"/>
            <a:r>
              <a:rPr lang="en-GB" altLang="x-none" dirty="0"/>
              <a:t>Cold objects in a warmer room will heat up to room temperature.</a:t>
            </a:r>
            <a:endParaRPr lang="en-GB" altLang="x-none" dirty="0"/>
          </a:p>
          <a:p>
            <a:pPr eaLnBrk="1" hangingPunct="1"/>
            <a:endParaRPr lang="en-GB" altLang="x-non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charRg st="0" end="57"/>
                                            </p:txEl>
                                          </p:spTgt>
                                        </p:tgtEl>
                                        <p:attrNameLst>
                                          <p:attrName>style.visibility</p:attrName>
                                        </p:attrNameLst>
                                      </p:cBhvr>
                                      <p:to>
                                        <p:strVal val="visible"/>
                                      </p:to>
                                    </p:set>
                                    <p:animEffect transition="in" filter="dissolve">
                                      <p:cBhvr>
                                        <p:cTn id="7" dur="500"/>
                                        <p:tgtEl>
                                          <p:spTgt spid="4099">
                                            <p:txEl>
                                              <p:charRg st="0" end="5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charRg st="57" end="117"/>
                                            </p:txEl>
                                          </p:spTgt>
                                        </p:tgtEl>
                                        <p:attrNameLst>
                                          <p:attrName>style.visibility</p:attrName>
                                        </p:attrNameLst>
                                      </p:cBhvr>
                                      <p:to>
                                        <p:strVal val="visible"/>
                                      </p:to>
                                    </p:set>
                                    <p:animEffect transition="in" filter="dissolve">
                                      <p:cBhvr>
                                        <p:cTn id="12" dur="500"/>
                                        <p:tgtEl>
                                          <p:spTgt spid="4099">
                                            <p:txEl>
                                              <p:charRg st="57" end="1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charRg st="117" end="181"/>
                                            </p:txEl>
                                          </p:spTgt>
                                        </p:tgtEl>
                                        <p:attrNameLst>
                                          <p:attrName>style.visibility</p:attrName>
                                        </p:attrNameLst>
                                      </p:cBhvr>
                                      <p:to>
                                        <p:strVal val="visible"/>
                                      </p:to>
                                    </p:set>
                                    <p:animEffect transition="in" filter="dissolve">
                                      <p:cBhvr>
                                        <p:cTn id="17" dur="500"/>
                                        <p:tgtEl>
                                          <p:spTgt spid="4099">
                                            <p:txEl>
                                              <p:charRg st="117" end="1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p:txBody>
          <a:bodyPr vert="horz" wrap="square" lIns="91440" tIns="45720" rIns="91440" bIns="45720" anchor="ctr" anchorCtr="0"/>
          <a:p>
            <a:pPr eaLnBrk="1" hangingPunct="1"/>
            <a:r>
              <a:rPr lang="en-GB" altLang="x-none" dirty="0"/>
              <a:t>Question</a:t>
            </a:r>
            <a:endParaRPr lang="en-GB" altLang="x-none" dirty="0"/>
          </a:p>
        </p:txBody>
      </p:sp>
      <p:sp>
        <p:nvSpPr>
          <p:cNvPr id="5123" name="Rectangle 3"/>
          <p:cNvSpPr>
            <a:spLocks noGrp="1"/>
          </p:cNvSpPr>
          <p:nvPr>
            <p:ph idx="1"/>
          </p:nvPr>
        </p:nvSpPr>
        <p:spPr/>
        <p:txBody>
          <a:bodyPr vert="horz" wrap="square" lIns="91440" tIns="45720" rIns="91440" bIns="45720" anchor="t" anchorCtr="0"/>
          <a:p>
            <a:pPr eaLnBrk="1" hangingPunct="1"/>
            <a:r>
              <a:rPr lang="en-GB" altLang="x-none" dirty="0"/>
              <a:t>If a cup of coffee and a ice cube were left on the table in this room what would happen to them? Why?</a:t>
            </a:r>
            <a:endParaRPr lang="en-GB" altLang="x-none" dirty="0"/>
          </a:p>
          <a:p>
            <a:pPr eaLnBrk="1" hangingPunct="1"/>
            <a:r>
              <a:rPr lang="en-GB" altLang="x-none" dirty="0"/>
              <a:t>The cup of coffee will cool until it reaches room temperature. The ice cube will melt and then the liquid will warm to room temperature.</a:t>
            </a:r>
            <a:endParaRPr lang="en-GB" altLang="x-non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charRg st="0" end="102"/>
                                            </p:txEl>
                                          </p:spTgt>
                                        </p:tgtEl>
                                        <p:attrNameLst>
                                          <p:attrName>style.visibility</p:attrName>
                                        </p:attrNameLst>
                                      </p:cBhvr>
                                      <p:to>
                                        <p:strVal val="visible"/>
                                      </p:to>
                                    </p:set>
                                    <p:animEffect transition="in" filter="dissolve">
                                      <p:cBhvr>
                                        <p:cTn id="7" dur="500"/>
                                        <p:tgtEl>
                                          <p:spTgt spid="5123">
                                            <p:txEl>
                                              <p:charRg st="0" end="10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charRg st="102" end="239"/>
                                            </p:txEl>
                                          </p:spTgt>
                                        </p:tgtEl>
                                        <p:attrNameLst>
                                          <p:attrName>style.visibility</p:attrName>
                                        </p:attrNameLst>
                                      </p:cBhvr>
                                      <p:to>
                                        <p:strVal val="visible"/>
                                      </p:to>
                                    </p:set>
                                    <p:animEffect transition="in" filter="dissolve">
                                      <p:cBhvr>
                                        <p:cTn id="12" dur="500"/>
                                        <p:tgtEl>
                                          <p:spTgt spid="5123">
                                            <p:txEl>
                                              <p:charRg st="102" end="2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lIns="91440" tIns="45720" rIns="91440" bIns="45720" anchor="ctr" anchorCtr="0"/>
          <a:p>
            <a:pPr eaLnBrk="1" hangingPunct="1"/>
            <a:r>
              <a:rPr lang="en-GB" altLang="x-none" dirty="0"/>
              <a:t>Heat Transfer Methods</a:t>
            </a:r>
            <a:endParaRPr lang="en-GB" altLang="x-none" dirty="0"/>
          </a:p>
        </p:txBody>
      </p:sp>
      <p:sp>
        <p:nvSpPr>
          <p:cNvPr id="6147" name="Rectangle 3"/>
          <p:cNvSpPr>
            <a:spLocks noGrp="1"/>
          </p:cNvSpPr>
          <p:nvPr>
            <p:ph idx="1"/>
          </p:nvPr>
        </p:nvSpPr>
        <p:spPr/>
        <p:txBody>
          <a:bodyPr vert="horz" wrap="square" lIns="91440" tIns="45720" rIns="91440" bIns="45720" anchor="t" anchorCtr="0"/>
          <a:p>
            <a:pPr eaLnBrk="1" hangingPunct="1"/>
            <a:r>
              <a:rPr lang="en-GB" altLang="x-none" sz="3600" dirty="0"/>
              <a:t>Heat transfers in three ways:</a:t>
            </a:r>
            <a:endParaRPr lang="en-GB" altLang="x-none" sz="3600" dirty="0"/>
          </a:p>
          <a:p>
            <a:pPr lvl="1" eaLnBrk="1" hangingPunct="1"/>
            <a:r>
              <a:rPr lang="en-GB" altLang="x-none" sz="3600" dirty="0"/>
              <a:t>Conduction</a:t>
            </a:r>
            <a:endParaRPr lang="en-GB" altLang="x-none" sz="3600" dirty="0"/>
          </a:p>
          <a:p>
            <a:pPr lvl="1" eaLnBrk="1" hangingPunct="1"/>
            <a:r>
              <a:rPr lang="en-GB" altLang="x-none" sz="3600" dirty="0"/>
              <a:t>Convection</a:t>
            </a:r>
            <a:endParaRPr lang="en-GB" altLang="x-none" sz="3600" dirty="0"/>
          </a:p>
          <a:p>
            <a:pPr lvl="1" eaLnBrk="1" hangingPunct="1"/>
            <a:r>
              <a:rPr lang="en-GB" altLang="x-none" sz="3600" dirty="0"/>
              <a:t>Radiation</a:t>
            </a:r>
            <a:endParaRPr lang="en-GB" altLang="x-none" sz="3600" dirty="0"/>
          </a:p>
          <a:p>
            <a:pPr lvl="1" eaLnBrk="1" hangingPunct="1">
              <a:buNone/>
            </a:pPr>
            <a:endParaRPr lang="en-GB" altLang="x-none"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charRg st="0" end="30"/>
                                            </p:txEl>
                                          </p:spTgt>
                                        </p:tgtEl>
                                        <p:attrNameLst>
                                          <p:attrName>style.visibility</p:attrName>
                                        </p:attrNameLst>
                                      </p:cBhvr>
                                      <p:to>
                                        <p:strVal val="visible"/>
                                      </p:to>
                                    </p:set>
                                    <p:animEffect transition="in" filter="dissolve">
                                      <p:cBhvr>
                                        <p:cTn id="7" dur="500"/>
                                        <p:tgtEl>
                                          <p:spTgt spid="6147">
                                            <p:txEl>
                                              <p:charRg st="0" end="3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7">
                                            <p:txEl>
                                              <p:charRg st="30" end="41"/>
                                            </p:txEl>
                                          </p:spTgt>
                                        </p:tgtEl>
                                        <p:attrNameLst>
                                          <p:attrName>style.visibility</p:attrName>
                                        </p:attrNameLst>
                                      </p:cBhvr>
                                      <p:to>
                                        <p:strVal val="visible"/>
                                      </p:to>
                                    </p:set>
                                    <p:animEffect transition="in" filter="dissolve">
                                      <p:cBhvr>
                                        <p:cTn id="10" dur="500"/>
                                        <p:tgtEl>
                                          <p:spTgt spid="6147">
                                            <p:txEl>
                                              <p:charRg st="30" end="4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47">
                                            <p:txEl>
                                              <p:charRg st="41" end="52"/>
                                            </p:txEl>
                                          </p:spTgt>
                                        </p:tgtEl>
                                        <p:attrNameLst>
                                          <p:attrName>style.visibility</p:attrName>
                                        </p:attrNameLst>
                                      </p:cBhvr>
                                      <p:to>
                                        <p:strVal val="visible"/>
                                      </p:to>
                                    </p:set>
                                    <p:animEffect transition="in" filter="dissolve">
                                      <p:cBhvr>
                                        <p:cTn id="13" dur="500"/>
                                        <p:tgtEl>
                                          <p:spTgt spid="6147">
                                            <p:txEl>
                                              <p:charRg st="41" end="5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47">
                                            <p:txEl>
                                              <p:charRg st="52" end="62"/>
                                            </p:txEl>
                                          </p:spTgt>
                                        </p:tgtEl>
                                        <p:attrNameLst>
                                          <p:attrName>style.visibility</p:attrName>
                                        </p:attrNameLst>
                                      </p:cBhvr>
                                      <p:to>
                                        <p:strVal val="visible"/>
                                      </p:to>
                                    </p:set>
                                    <p:animEffect transition="in" filter="dissolve">
                                      <p:cBhvr>
                                        <p:cTn id="16" dur="500"/>
                                        <p:tgtEl>
                                          <p:spTgt spid="6147">
                                            <p:txEl>
                                              <p:charRg st="52"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Rectangle 2"/>
          <p:cNvSpPr>
            <a:spLocks noGrp="1"/>
          </p:cNvSpPr>
          <p:nvPr>
            <p:ph type="title"/>
          </p:nvPr>
        </p:nvSpPr>
        <p:spPr>
          <a:xfrm>
            <a:off x="0" y="0"/>
            <a:ext cx="33528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Conduction</a:t>
            </a:r>
            <a:endParaRPr lang="en-GB" altLang="x-none" sz="2800" dirty="0">
              <a:solidFill>
                <a:schemeClr val="bg1"/>
              </a:solidFill>
            </a:endParaRPr>
          </a:p>
        </p:txBody>
      </p:sp>
      <p:sp>
        <p:nvSpPr>
          <p:cNvPr id="1028" name="Text Box 3"/>
          <p:cNvSpPr txBox="1"/>
          <p:nvPr/>
        </p:nvSpPr>
        <p:spPr>
          <a:xfrm>
            <a:off x="533400" y="609600"/>
            <a:ext cx="7300913" cy="822325"/>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When you heat a metal strip at one end, the heat travels to the other end.</a:t>
            </a:r>
            <a:endParaRPr lang="en-GB" altLang="x-none" dirty="0">
              <a:latin typeface="Arial" panose="02080604020202020204" pitchFamily="34" charset="0"/>
            </a:endParaRPr>
          </a:p>
        </p:txBody>
      </p:sp>
      <p:sp>
        <p:nvSpPr>
          <p:cNvPr id="1029" name="Text Box 4"/>
          <p:cNvSpPr txBox="1"/>
          <p:nvPr/>
        </p:nvSpPr>
        <p:spPr>
          <a:xfrm>
            <a:off x="539750" y="4800600"/>
            <a:ext cx="8147050" cy="1552575"/>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As you heat the metal, the particles vibrate, these vibrations make the adjacent particles vibrate, and so on and so on, the vibrations are passed along the metal and so is the heat. We call this?</a:t>
            </a:r>
            <a:endParaRPr lang="en-GB" altLang="x-none" dirty="0">
              <a:latin typeface="Arial" panose="02080604020202020204" pitchFamily="34" charset="0"/>
            </a:endParaRPr>
          </a:p>
        </p:txBody>
      </p:sp>
      <p:sp>
        <p:nvSpPr>
          <p:cNvPr id="9221" name="Text Box 5"/>
          <p:cNvSpPr txBox="1"/>
          <p:nvPr/>
        </p:nvSpPr>
        <p:spPr>
          <a:xfrm>
            <a:off x="4419600" y="5924550"/>
            <a:ext cx="1981200" cy="457200"/>
          </a:xfrm>
          <a:prstGeom prst="rect">
            <a:avLst/>
          </a:prstGeom>
          <a:solidFill>
            <a:srgbClr val="0000FF"/>
          </a:solidFill>
          <a:ln w="9525">
            <a:noFill/>
          </a:ln>
        </p:spPr>
        <p:txBody>
          <a:bodyPr>
            <a:spAutoFit/>
          </a:bodyPr>
          <a:p>
            <a:pPr algn="ctr" eaLnBrk="0" hangingPunct="0">
              <a:spcBef>
                <a:spcPct val="50000"/>
              </a:spcBef>
            </a:pPr>
            <a:r>
              <a:rPr lang="en-GB" altLang="x-none" dirty="0">
                <a:solidFill>
                  <a:schemeClr val="bg1"/>
                </a:solidFill>
                <a:latin typeface="Arial" panose="02080604020202020204" pitchFamily="34" charset="0"/>
              </a:rPr>
              <a:t>Conduction</a:t>
            </a:r>
            <a:endParaRPr lang="en-GB" altLang="x-none" dirty="0">
              <a:solidFill>
                <a:schemeClr val="bg1"/>
              </a:solidFill>
              <a:latin typeface="Arial" panose="02080604020202020204" pitchFamily="34" charset="0"/>
            </a:endParaRPr>
          </a:p>
        </p:txBody>
      </p:sp>
      <p:pic>
        <p:nvPicPr>
          <p:cNvPr id="1031" name="Picture 7" descr="flash icon"/>
          <p:cNvPicPr>
            <a:picLocks noChangeAspect="1"/>
          </p:cNvPicPr>
          <p:nvPr/>
        </p:nvPicPr>
        <p:blipFill>
          <a:blip r:embed="rId1"/>
          <a:stretch>
            <a:fillRect/>
          </a:stretch>
        </p:blipFill>
        <p:spPr>
          <a:xfrm>
            <a:off x="7391400" y="152400"/>
            <a:ext cx="511175" cy="533400"/>
          </a:xfrm>
          <a:prstGeom prst="rect">
            <a:avLst/>
          </a:prstGeom>
          <a:noFill/>
          <a:ln w="9525">
            <a:noFill/>
          </a:ln>
        </p:spPr>
      </p:pic>
    </p:spTree>
    <p:controls>
      <mc:AlternateContent xmlns:mc="http://schemas.openxmlformats.org/markup-compatibility/2006">
        <mc:Choice xmlns:v="urn:schemas-microsoft-com:vml" Requires="v">
          <p:control spid="1026" name="" r:id="rId2" imgW="5638800" imgH="3429000"/>
        </mc:Choice>
        <mc:Fallback>
          <p:control name="" r:id="rId2" imgW="5638800" imgH="3429000">
            <p:pic>
              <p:nvPicPr>
                <p:cNvPr id="0" name=""/>
                <p:cNvPicPr/>
                <p:nvPr/>
              </p:nvPicPr>
              <p:blipFill>
                <a:blip r:embed="rId3"/>
                <a:stretch>
                  <a:fillRect/>
                </a:stretch>
              </p:blipFill>
              <p:spPr>
                <a:xfrm>
                  <a:off x="1752600" y="1371600"/>
                  <a:ext cx="5638800" cy="342900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0" y="0"/>
            <a:ext cx="40386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Metals are different</a:t>
            </a:r>
            <a:endParaRPr lang="en-GB" altLang="x-none" sz="2800" dirty="0">
              <a:solidFill>
                <a:schemeClr val="bg1"/>
              </a:solidFill>
            </a:endParaRPr>
          </a:p>
        </p:txBody>
      </p:sp>
      <p:sp>
        <p:nvSpPr>
          <p:cNvPr id="18435" name="Rectangle 3"/>
          <p:cNvSpPr/>
          <p:nvPr/>
        </p:nvSpPr>
        <p:spPr>
          <a:xfrm>
            <a:off x="0" y="2286000"/>
            <a:ext cx="5334000" cy="2286000"/>
          </a:xfrm>
          <a:prstGeom prst="rect">
            <a:avLst/>
          </a:prstGeom>
          <a:gradFill rotWithShape="0">
            <a:gsLst>
              <a:gs pos="0">
                <a:srgbClr val="FFFFFF"/>
              </a:gs>
              <a:gs pos="100000">
                <a:schemeClr val="folHlink"/>
              </a:gs>
            </a:gsLst>
            <a:path path="shape">
              <a:fillToRect l="50000" t="50000" r="50000" b="50000"/>
            </a:path>
            <a:tileRect/>
          </a:gradFill>
          <a:ln w="9525">
            <a:noFill/>
          </a:ln>
        </p:spPr>
        <p:txBody>
          <a:bodyPr wrap="none" anchor="ctr" anchorCtr="0"/>
          <a:p>
            <a:endParaRPr dirty="0">
              <a:latin typeface="Arial" panose="02080604020202020204" pitchFamily="34" charset="0"/>
            </a:endParaRPr>
          </a:p>
        </p:txBody>
      </p:sp>
      <p:sp>
        <p:nvSpPr>
          <p:cNvPr id="10244" name="Oval 4"/>
          <p:cNvSpPr>
            <a:spLocks noChangeArrowheads="1"/>
          </p:cNvSpPr>
          <p:nvPr/>
        </p:nvSpPr>
        <p:spPr bwMode="auto">
          <a:xfrm>
            <a:off x="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45" name="Oval 5"/>
          <p:cNvSpPr>
            <a:spLocks noChangeArrowheads="1"/>
          </p:cNvSpPr>
          <p:nvPr/>
        </p:nvSpPr>
        <p:spPr bwMode="auto">
          <a:xfrm>
            <a:off x="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46" name="Oval 6"/>
          <p:cNvSpPr>
            <a:spLocks noChangeArrowheads="1"/>
          </p:cNvSpPr>
          <p:nvPr/>
        </p:nvSpPr>
        <p:spPr bwMode="auto">
          <a:xfrm>
            <a:off x="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47" name="Oval 7"/>
          <p:cNvSpPr>
            <a:spLocks noChangeArrowheads="1"/>
          </p:cNvSpPr>
          <p:nvPr/>
        </p:nvSpPr>
        <p:spPr bwMode="auto">
          <a:xfrm>
            <a:off x="10668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48" name="Oval 8"/>
          <p:cNvSpPr>
            <a:spLocks noChangeArrowheads="1"/>
          </p:cNvSpPr>
          <p:nvPr/>
        </p:nvSpPr>
        <p:spPr bwMode="auto">
          <a:xfrm>
            <a:off x="10668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49" name="Oval 9"/>
          <p:cNvSpPr>
            <a:spLocks noChangeArrowheads="1"/>
          </p:cNvSpPr>
          <p:nvPr/>
        </p:nvSpPr>
        <p:spPr bwMode="auto">
          <a:xfrm>
            <a:off x="10668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0" name="Oval 10"/>
          <p:cNvSpPr>
            <a:spLocks noChangeArrowheads="1"/>
          </p:cNvSpPr>
          <p:nvPr/>
        </p:nvSpPr>
        <p:spPr bwMode="auto">
          <a:xfrm>
            <a:off x="21336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1" name="Oval 11"/>
          <p:cNvSpPr>
            <a:spLocks noChangeArrowheads="1"/>
          </p:cNvSpPr>
          <p:nvPr/>
        </p:nvSpPr>
        <p:spPr bwMode="auto">
          <a:xfrm>
            <a:off x="21336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2" name="Oval 12"/>
          <p:cNvSpPr>
            <a:spLocks noChangeArrowheads="1"/>
          </p:cNvSpPr>
          <p:nvPr/>
        </p:nvSpPr>
        <p:spPr bwMode="auto">
          <a:xfrm>
            <a:off x="21336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3" name="Oval 13"/>
          <p:cNvSpPr>
            <a:spLocks noChangeArrowheads="1"/>
          </p:cNvSpPr>
          <p:nvPr/>
        </p:nvSpPr>
        <p:spPr bwMode="auto">
          <a:xfrm>
            <a:off x="32004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4" name="Oval 14"/>
          <p:cNvSpPr>
            <a:spLocks noChangeArrowheads="1"/>
          </p:cNvSpPr>
          <p:nvPr/>
        </p:nvSpPr>
        <p:spPr bwMode="auto">
          <a:xfrm>
            <a:off x="32004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5" name="Oval 15"/>
          <p:cNvSpPr>
            <a:spLocks noChangeArrowheads="1"/>
          </p:cNvSpPr>
          <p:nvPr/>
        </p:nvSpPr>
        <p:spPr bwMode="auto">
          <a:xfrm>
            <a:off x="32004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6" name="Oval 16"/>
          <p:cNvSpPr>
            <a:spLocks noChangeArrowheads="1"/>
          </p:cNvSpPr>
          <p:nvPr/>
        </p:nvSpPr>
        <p:spPr bwMode="auto">
          <a:xfrm>
            <a:off x="42672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7" name="Oval 17"/>
          <p:cNvSpPr>
            <a:spLocks noChangeArrowheads="1"/>
          </p:cNvSpPr>
          <p:nvPr/>
        </p:nvSpPr>
        <p:spPr bwMode="auto">
          <a:xfrm>
            <a:off x="42672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0258" name="Oval 18"/>
          <p:cNvSpPr>
            <a:spLocks noChangeArrowheads="1"/>
          </p:cNvSpPr>
          <p:nvPr/>
        </p:nvSpPr>
        <p:spPr bwMode="auto">
          <a:xfrm>
            <a:off x="42672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8451" name="Oval 19"/>
          <p:cNvSpPr/>
          <p:nvPr/>
        </p:nvSpPr>
        <p:spPr>
          <a:xfrm>
            <a:off x="76200" y="29718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2" name="Oval 20"/>
          <p:cNvSpPr/>
          <p:nvPr/>
        </p:nvSpPr>
        <p:spPr>
          <a:xfrm>
            <a:off x="1066800" y="2362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3" name="Oval 21"/>
          <p:cNvSpPr/>
          <p:nvPr/>
        </p:nvSpPr>
        <p:spPr>
          <a:xfrm>
            <a:off x="76200" y="3810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4" name="Oval 22"/>
          <p:cNvSpPr/>
          <p:nvPr/>
        </p:nvSpPr>
        <p:spPr>
          <a:xfrm>
            <a:off x="990600" y="44196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5" name="Oval 23"/>
          <p:cNvSpPr/>
          <p:nvPr/>
        </p:nvSpPr>
        <p:spPr>
          <a:xfrm>
            <a:off x="2133600" y="3048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6" name="Oval 24"/>
          <p:cNvSpPr/>
          <p:nvPr/>
        </p:nvSpPr>
        <p:spPr>
          <a:xfrm>
            <a:off x="990600" y="3810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7" name="Oval 25"/>
          <p:cNvSpPr/>
          <p:nvPr/>
        </p:nvSpPr>
        <p:spPr>
          <a:xfrm>
            <a:off x="2133600" y="3810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8" name="Oval 26"/>
          <p:cNvSpPr/>
          <p:nvPr/>
        </p:nvSpPr>
        <p:spPr>
          <a:xfrm>
            <a:off x="3124200" y="3810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59" name="Oval 27"/>
          <p:cNvSpPr/>
          <p:nvPr/>
        </p:nvSpPr>
        <p:spPr>
          <a:xfrm>
            <a:off x="3124200" y="3124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0" name="Oval 28"/>
          <p:cNvSpPr/>
          <p:nvPr/>
        </p:nvSpPr>
        <p:spPr>
          <a:xfrm>
            <a:off x="3124200" y="2286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1" name="Oval 29"/>
          <p:cNvSpPr/>
          <p:nvPr/>
        </p:nvSpPr>
        <p:spPr>
          <a:xfrm>
            <a:off x="4267200" y="37338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2" name="Oval 30"/>
          <p:cNvSpPr/>
          <p:nvPr/>
        </p:nvSpPr>
        <p:spPr>
          <a:xfrm>
            <a:off x="4267200" y="44196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3" name="Oval 31"/>
          <p:cNvSpPr/>
          <p:nvPr/>
        </p:nvSpPr>
        <p:spPr>
          <a:xfrm>
            <a:off x="4267200" y="29718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4" name="Oval 32"/>
          <p:cNvSpPr/>
          <p:nvPr/>
        </p:nvSpPr>
        <p:spPr>
          <a:xfrm>
            <a:off x="4267200" y="2362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5" name="Oval 33"/>
          <p:cNvSpPr/>
          <p:nvPr/>
        </p:nvSpPr>
        <p:spPr>
          <a:xfrm>
            <a:off x="5181600" y="30480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6" name="Oval 34"/>
          <p:cNvSpPr/>
          <p:nvPr/>
        </p:nvSpPr>
        <p:spPr>
          <a:xfrm>
            <a:off x="5105400" y="2362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7" name="Oval 35"/>
          <p:cNvSpPr/>
          <p:nvPr/>
        </p:nvSpPr>
        <p:spPr>
          <a:xfrm>
            <a:off x="5257800" y="2743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8" name="Oval 36"/>
          <p:cNvSpPr/>
          <p:nvPr/>
        </p:nvSpPr>
        <p:spPr>
          <a:xfrm>
            <a:off x="5029200" y="3505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69" name="Oval 37"/>
          <p:cNvSpPr/>
          <p:nvPr/>
        </p:nvSpPr>
        <p:spPr>
          <a:xfrm>
            <a:off x="5105400" y="4267200"/>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18470" name="Text Box 38"/>
          <p:cNvSpPr txBox="1"/>
          <p:nvPr/>
        </p:nvSpPr>
        <p:spPr>
          <a:xfrm>
            <a:off x="381000" y="1219200"/>
            <a:ext cx="5410200" cy="830263"/>
          </a:xfrm>
          <a:prstGeom prst="rect">
            <a:avLst/>
          </a:prstGeom>
          <a:noFill/>
          <a:ln w="9525">
            <a:noFill/>
          </a:ln>
        </p:spPr>
        <p:txBody>
          <a:bodyPr>
            <a:spAutoFit/>
          </a:bodyPr>
          <a:p>
            <a:pPr eaLnBrk="0" hangingPunct="0">
              <a:spcBef>
                <a:spcPct val="50000"/>
              </a:spcBef>
            </a:pPr>
            <a:r>
              <a:rPr lang="en-GB" altLang="x-none" dirty="0">
                <a:latin typeface="Comic Sans MS" pitchFamily="66" charset="0"/>
              </a:rPr>
              <a:t>The outer e______ of metal atoms drift, and are free to move.</a:t>
            </a:r>
            <a:endParaRPr lang="en-GB" altLang="x-none" dirty="0">
              <a:latin typeface="Comic Sans MS" pitchFamily="66" charset="0"/>
            </a:endParaRPr>
          </a:p>
          <a:p>
            <a:pPr eaLnBrk="0" hangingPunct="0">
              <a:spcBef>
                <a:spcPct val="50000"/>
              </a:spcBef>
            </a:pPr>
            <a:endParaRPr lang="en-GB" altLang="x-none" dirty="0">
              <a:latin typeface="Comic Sans MS" pitchFamily="66" charset="0"/>
            </a:endParaRPr>
          </a:p>
        </p:txBody>
      </p:sp>
      <p:sp>
        <p:nvSpPr>
          <p:cNvPr id="18471" name="Rectangle 39"/>
          <p:cNvSpPr/>
          <p:nvPr/>
        </p:nvSpPr>
        <p:spPr>
          <a:xfrm>
            <a:off x="5638800" y="2362200"/>
            <a:ext cx="3505200" cy="1938338"/>
          </a:xfrm>
          <a:prstGeom prst="rect">
            <a:avLst/>
          </a:prstGeom>
          <a:noFill/>
          <a:ln w="9525">
            <a:noFill/>
          </a:ln>
        </p:spPr>
        <p:txBody>
          <a:bodyPr>
            <a:spAutoFit/>
          </a:bodyPr>
          <a:p>
            <a:pPr eaLnBrk="0" hangingPunct="0">
              <a:spcBef>
                <a:spcPct val="50000"/>
              </a:spcBef>
            </a:pPr>
            <a:r>
              <a:rPr lang="en-GB" altLang="x-none" dirty="0">
                <a:latin typeface="Comic Sans MS" pitchFamily="66" charset="0"/>
              </a:rPr>
              <a:t>When the metal is heated, this ‘sea of electrons’ gain k_____ energy and transfer it throughout the metal.</a:t>
            </a:r>
            <a:endParaRPr lang="en-GB" altLang="x-none" dirty="0">
              <a:latin typeface="Comic Sans MS" pitchFamily="66" charset="0"/>
            </a:endParaRPr>
          </a:p>
        </p:txBody>
      </p:sp>
      <p:sp>
        <p:nvSpPr>
          <p:cNvPr id="18472" name="Rectangle 40"/>
          <p:cNvSpPr/>
          <p:nvPr/>
        </p:nvSpPr>
        <p:spPr>
          <a:xfrm>
            <a:off x="2362200" y="4876800"/>
            <a:ext cx="6781800" cy="1200150"/>
          </a:xfrm>
          <a:prstGeom prst="rect">
            <a:avLst/>
          </a:prstGeom>
          <a:noFill/>
          <a:ln w="9525">
            <a:noFill/>
          </a:ln>
        </p:spPr>
        <p:txBody>
          <a:bodyPr>
            <a:spAutoFit/>
          </a:bodyPr>
          <a:p>
            <a:pPr eaLnBrk="0" hangingPunct="0">
              <a:spcBef>
                <a:spcPct val="50000"/>
              </a:spcBef>
            </a:pPr>
            <a:r>
              <a:rPr lang="en-GB" altLang="x-none" dirty="0">
                <a:latin typeface="Comic Sans MS" pitchFamily="66" charset="0"/>
              </a:rPr>
              <a:t>Insulators, such as w___ and p____, do not have this ‘sea of electrons’ which is why they do not conduct heat as well as metals.</a:t>
            </a:r>
            <a:endParaRPr lang="en-GB" altLang="x-none" dirty="0">
              <a:latin typeface="Comic Sans MS" pitchFamily="66" charset="0"/>
            </a:endParaRPr>
          </a:p>
        </p:txBody>
      </p:sp>
      <p:sp>
        <p:nvSpPr>
          <p:cNvPr id="18473" name="AutoShape 41"/>
          <p:cNvSpPr/>
          <p:nvPr/>
        </p:nvSpPr>
        <p:spPr>
          <a:xfrm>
            <a:off x="228600" y="4876800"/>
            <a:ext cx="1371600" cy="1219200"/>
          </a:xfrm>
          <a:prstGeom prst="upArrow">
            <a:avLst>
              <a:gd name="adj1" fmla="val 50000"/>
              <a:gd name="adj2" fmla="val 25000"/>
            </a:avLst>
          </a:prstGeom>
          <a:solidFill>
            <a:srgbClr val="000000"/>
          </a:solidFill>
          <a:ln w="9525">
            <a:noFill/>
          </a:ln>
        </p:spPr>
        <p:txBody>
          <a:bodyPr wrap="none" anchor="ctr" anchorCtr="0"/>
          <a:p>
            <a:endParaRPr dirty="0">
              <a:latin typeface="Arial" panose="02080604020202020204" pitchFamily="34" charset="0"/>
            </a:endParaRPr>
          </a:p>
        </p:txBody>
      </p:sp>
      <p:sp>
        <p:nvSpPr>
          <p:cNvPr id="10282" name="Text Box 42"/>
          <p:cNvSpPr txBox="1"/>
          <p:nvPr/>
        </p:nvSpPr>
        <p:spPr>
          <a:xfrm>
            <a:off x="1676400" y="1219200"/>
            <a:ext cx="1828800" cy="1004888"/>
          </a:xfrm>
          <a:prstGeom prst="rect">
            <a:avLst/>
          </a:prstGeom>
          <a:noFill/>
          <a:ln w="9525">
            <a:noFill/>
          </a:ln>
        </p:spPr>
        <p:txBody>
          <a:bodyPr>
            <a:spAutoFit/>
          </a:bodyPr>
          <a:p>
            <a:pPr eaLnBrk="0" hangingPunct="0">
              <a:spcBef>
                <a:spcPct val="50000"/>
              </a:spcBef>
            </a:pPr>
            <a:r>
              <a:rPr lang="en-GB" altLang="x-none" dirty="0">
                <a:solidFill>
                  <a:schemeClr val="accent2"/>
                </a:solidFill>
                <a:latin typeface="Comic Sans MS" pitchFamily="66" charset="0"/>
              </a:rPr>
              <a:t>lectrons</a:t>
            </a:r>
            <a:endParaRPr lang="en-GB" altLang="x-none" dirty="0">
              <a:solidFill>
                <a:schemeClr val="accent2"/>
              </a:solidFill>
              <a:latin typeface="Arial" panose="02080604020202020204" pitchFamily="34" charset="0"/>
            </a:endParaRPr>
          </a:p>
          <a:p>
            <a:pPr eaLnBrk="0" hangingPunct="0">
              <a:spcBef>
                <a:spcPct val="50000"/>
              </a:spcBef>
            </a:pPr>
            <a:endParaRPr lang="en-GB" altLang="x-none" dirty="0">
              <a:latin typeface="Arial" panose="02080604020202020204" pitchFamily="34" charset="0"/>
            </a:endParaRPr>
          </a:p>
        </p:txBody>
      </p:sp>
      <p:sp>
        <p:nvSpPr>
          <p:cNvPr id="10283" name="Rectangle 43"/>
          <p:cNvSpPr/>
          <p:nvPr/>
        </p:nvSpPr>
        <p:spPr>
          <a:xfrm>
            <a:off x="8161338" y="2590800"/>
            <a:ext cx="982662" cy="457200"/>
          </a:xfrm>
          <a:prstGeom prst="rect">
            <a:avLst/>
          </a:prstGeom>
          <a:noFill/>
          <a:ln w="9525">
            <a:noFill/>
          </a:ln>
        </p:spPr>
        <p:txBody>
          <a:bodyPr wrap="none">
            <a:spAutoFit/>
          </a:bodyPr>
          <a:p>
            <a:pPr eaLnBrk="0" hangingPunct="0">
              <a:spcBef>
                <a:spcPct val="50000"/>
              </a:spcBef>
            </a:pPr>
            <a:r>
              <a:rPr lang="en-GB" altLang="x-none" dirty="0">
                <a:solidFill>
                  <a:schemeClr val="accent2"/>
                </a:solidFill>
                <a:latin typeface="Comic Sans MS" pitchFamily="66" charset="0"/>
              </a:rPr>
              <a:t>inetic</a:t>
            </a:r>
            <a:endParaRPr lang="en-GB" altLang="x-none" dirty="0">
              <a:solidFill>
                <a:schemeClr val="accent2"/>
              </a:solidFill>
              <a:latin typeface="Comic Sans MS" pitchFamily="66" charset="0"/>
            </a:endParaRPr>
          </a:p>
        </p:txBody>
      </p:sp>
      <p:sp>
        <p:nvSpPr>
          <p:cNvPr id="10284" name="Rectangle 44"/>
          <p:cNvSpPr/>
          <p:nvPr/>
        </p:nvSpPr>
        <p:spPr>
          <a:xfrm>
            <a:off x="4649788" y="4876800"/>
            <a:ext cx="684212" cy="457200"/>
          </a:xfrm>
          <a:prstGeom prst="rect">
            <a:avLst/>
          </a:prstGeom>
          <a:noFill/>
          <a:ln w="9525">
            <a:noFill/>
          </a:ln>
        </p:spPr>
        <p:txBody>
          <a:bodyPr wrap="none">
            <a:spAutoFit/>
          </a:bodyPr>
          <a:p>
            <a:pPr eaLnBrk="0" hangingPunct="0">
              <a:spcBef>
                <a:spcPct val="50000"/>
              </a:spcBef>
            </a:pPr>
            <a:r>
              <a:rPr lang="en-GB" altLang="x-none" dirty="0">
                <a:solidFill>
                  <a:schemeClr val="accent2"/>
                </a:solidFill>
                <a:latin typeface="Comic Sans MS" pitchFamily="66" charset="0"/>
              </a:rPr>
              <a:t>ood</a:t>
            </a:r>
            <a:endParaRPr lang="en-GB" altLang="x-none" dirty="0">
              <a:solidFill>
                <a:schemeClr val="accent2"/>
              </a:solidFill>
              <a:latin typeface="Comic Sans MS" pitchFamily="66" charset="0"/>
            </a:endParaRPr>
          </a:p>
        </p:txBody>
      </p:sp>
      <p:sp>
        <p:nvSpPr>
          <p:cNvPr id="10285" name="Rectangle 45"/>
          <p:cNvSpPr/>
          <p:nvPr/>
        </p:nvSpPr>
        <p:spPr>
          <a:xfrm>
            <a:off x="5715000" y="4876800"/>
            <a:ext cx="957263" cy="457200"/>
          </a:xfrm>
          <a:prstGeom prst="rect">
            <a:avLst/>
          </a:prstGeom>
          <a:noFill/>
          <a:ln w="9525">
            <a:noFill/>
          </a:ln>
        </p:spPr>
        <p:txBody>
          <a:bodyPr wrap="none">
            <a:spAutoFit/>
          </a:bodyPr>
          <a:p>
            <a:pPr eaLnBrk="0" hangingPunct="0">
              <a:spcBef>
                <a:spcPct val="50000"/>
              </a:spcBef>
            </a:pPr>
            <a:r>
              <a:rPr lang="en-GB" altLang="x-none" dirty="0">
                <a:solidFill>
                  <a:schemeClr val="accent2"/>
                </a:solidFill>
                <a:latin typeface="Comic Sans MS" pitchFamily="66" charset="0"/>
              </a:rPr>
              <a:t>lastic</a:t>
            </a:r>
            <a:endParaRPr lang="en-GB" altLang="x-none" dirty="0">
              <a:solidFill>
                <a:schemeClr val="accent2"/>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2" grpId="0"/>
      <p:bldP spid="10283" grpId="0"/>
      <p:bldP spid="10284" grpId="0"/>
      <p:bldP spid="1028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Rectangle 2"/>
          <p:cNvSpPr>
            <a:spLocks noGrp="1"/>
          </p:cNvSpPr>
          <p:nvPr>
            <p:ph type="title"/>
          </p:nvPr>
        </p:nvSpPr>
        <p:spPr>
          <a:xfrm>
            <a:off x="0" y="0"/>
            <a:ext cx="7772400" cy="9906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Why does metal feel colder than wood, if they are both at the same temperature?</a:t>
            </a:r>
            <a:endParaRPr lang="en-GB" altLang="x-none" sz="2800" dirty="0">
              <a:solidFill>
                <a:schemeClr val="bg1"/>
              </a:solidFill>
            </a:endParaRPr>
          </a:p>
        </p:txBody>
      </p:sp>
      <p:sp>
        <p:nvSpPr>
          <p:cNvPr id="2052" name="Text Box 3"/>
          <p:cNvSpPr txBox="1"/>
          <p:nvPr/>
        </p:nvSpPr>
        <p:spPr>
          <a:xfrm>
            <a:off x="533400" y="1371600"/>
            <a:ext cx="7239000" cy="1938338"/>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Metal is a conductor, wood is an insulator. Metal conducts the heat away from your hands. Wood does not conduct the heat away from your hands as well as the metal, so the wood feels warmer than the metal.</a:t>
            </a:r>
            <a:endParaRPr lang="en-GB" altLang="x-none" dirty="0">
              <a:latin typeface="Arial" panose="02080604020202020204" pitchFamily="34" charset="0"/>
            </a:endParaRPr>
          </a:p>
        </p:txBody>
      </p:sp>
      <p:graphicFrame>
        <p:nvGraphicFramePr>
          <p:cNvPr id="2050" name="Object 4"/>
          <p:cNvGraphicFramePr/>
          <p:nvPr/>
        </p:nvGraphicFramePr>
        <p:xfrm>
          <a:off x="609600" y="3810000"/>
          <a:ext cx="4076700" cy="1876425"/>
        </p:xfrm>
        <a:graphic>
          <a:graphicData uri="http://schemas.openxmlformats.org/presentationml/2006/ole">
            <mc:AlternateContent xmlns:mc="http://schemas.openxmlformats.org/markup-compatibility/2006">
              <mc:Choice xmlns:v="urn:schemas-microsoft-com:vml" Requires="v">
                <p:oleObj spid="_x0000_s3076" name="" r:id="rId1" imgW="4075430" imgH="1875155" progId="MS_ClipArt_Gallery.2">
                  <p:embed/>
                </p:oleObj>
              </mc:Choice>
              <mc:Fallback>
                <p:oleObj name="" r:id="rId1" imgW="4075430" imgH="1875155" progId="MS_ClipArt_Gallery.2">
                  <p:embed/>
                  <p:pic>
                    <p:nvPicPr>
                      <p:cNvPr id="0" name="Picture 3075"/>
                      <p:cNvPicPr/>
                      <p:nvPr/>
                    </p:nvPicPr>
                    <p:blipFill>
                      <a:blip r:embed="rId2"/>
                      <a:stretch>
                        <a:fillRect/>
                      </a:stretch>
                    </p:blipFill>
                    <p:spPr>
                      <a:xfrm>
                        <a:off x="609600" y="3810000"/>
                        <a:ext cx="4076700" cy="1876425"/>
                      </a:xfrm>
                      <a:prstGeom prst="rect">
                        <a:avLst/>
                      </a:prstGeom>
                      <a:noFill/>
                      <a:ln w="38100">
                        <a:noFill/>
                        <a:miter/>
                      </a:ln>
                    </p:spPr>
                  </p:pic>
                </p:oleObj>
              </mc:Fallback>
            </mc:AlternateContent>
          </a:graphicData>
        </a:graphic>
      </p:graphicFrame>
      <p:sp>
        <p:nvSpPr>
          <p:cNvPr id="2053" name="Rectangle 5"/>
          <p:cNvSpPr/>
          <p:nvPr/>
        </p:nvSpPr>
        <p:spPr>
          <a:xfrm>
            <a:off x="3581400" y="4191000"/>
            <a:ext cx="3581400" cy="609600"/>
          </a:xfrm>
          <a:prstGeom prst="rect">
            <a:avLst/>
          </a:prstGeom>
          <a:gradFill rotWithShape="0">
            <a:gsLst>
              <a:gs pos="0">
                <a:srgbClr val="FFFFFF">
                  <a:alpha val="100000"/>
                </a:srgbClr>
              </a:gs>
              <a:gs pos="16000">
                <a:srgbClr val="1F1F1F">
                  <a:alpha val="100000"/>
                </a:srgbClr>
              </a:gs>
              <a:gs pos="17999">
                <a:srgbClr val="FFFFFF">
                  <a:alpha val="100000"/>
                </a:srgbClr>
              </a:gs>
              <a:gs pos="42000">
                <a:srgbClr val="636363">
                  <a:alpha val="100000"/>
                </a:srgbClr>
              </a:gs>
              <a:gs pos="53000">
                <a:srgbClr val="CFCFCF">
                  <a:alpha val="100000"/>
                </a:srgbClr>
              </a:gs>
              <a:gs pos="66000">
                <a:srgbClr val="CFCFCF">
                  <a:alpha val="100000"/>
                </a:srgbClr>
              </a:gs>
              <a:gs pos="75999">
                <a:srgbClr val="1F1F1F">
                  <a:alpha val="100000"/>
                </a:srgbClr>
              </a:gs>
              <a:gs pos="78999">
                <a:srgbClr val="FFFFFF">
                  <a:alpha val="100000"/>
                </a:srgbClr>
              </a:gs>
              <a:gs pos="100000">
                <a:srgbClr val="7F7F7F">
                  <a:alpha val="100000"/>
                </a:srgbClr>
              </a:gs>
            </a:gsLst>
            <a:lin ang="2700000" scaled="1"/>
            <a:tileRect/>
          </a:gra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FF"/>
            </a:extrusionClr>
          </a:sp3d>
        </p:spPr>
        <p:txBody>
          <a:bodyPr wrap="none" anchor="ctr" anchorCtr="0">
            <a:flatTx/>
          </a:bodyPr>
          <a:p>
            <a:endParaRPr dirty="0">
              <a:latin typeface="Arial" panose="02080604020202020204" pitchFamily="34" charset="0"/>
            </a:endParaRPr>
          </a:p>
        </p:txBody>
      </p:sp>
      <p:sp>
        <p:nvSpPr>
          <p:cNvPr id="2054" name="Rectangle 6" descr="Papyrus"/>
          <p:cNvSpPr/>
          <p:nvPr/>
        </p:nvSpPr>
        <p:spPr>
          <a:xfrm>
            <a:off x="1828800" y="4648200"/>
            <a:ext cx="3581400" cy="762000"/>
          </a:xfrm>
          <a:prstGeom prst="rect">
            <a:avLst/>
          </a:prstGeom>
          <a:blipFill rotWithShape="1">
            <a:blip r:embed="rId3"/>
          </a:blip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C99"/>
            </a:extrusionClr>
          </a:sp3d>
        </p:spPr>
        <p:txBody>
          <a:bodyPr wrap="none" anchor="ctr" anchorCtr="0">
            <a:flatTx/>
          </a:bodyPr>
          <a:p>
            <a:endParaRPr dirty="0">
              <a:latin typeface="Arial" panose="02080604020202020204"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0" y="0"/>
            <a:ext cx="28956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sz="2800" dirty="0">
                <a:solidFill>
                  <a:schemeClr val="bg1"/>
                </a:solidFill>
              </a:rPr>
              <a:t>Convection</a:t>
            </a:r>
            <a:endParaRPr sz="2800" dirty="0">
              <a:solidFill>
                <a:schemeClr val="bg1"/>
              </a:solidFill>
            </a:endParaRPr>
          </a:p>
        </p:txBody>
      </p:sp>
      <p:sp>
        <p:nvSpPr>
          <p:cNvPr id="19459" name="Text Box 3"/>
          <p:cNvSpPr txBox="1"/>
          <p:nvPr/>
        </p:nvSpPr>
        <p:spPr>
          <a:xfrm>
            <a:off x="457200" y="685800"/>
            <a:ext cx="6629400" cy="822325"/>
          </a:xfrm>
          <a:prstGeom prst="rect">
            <a:avLst/>
          </a:prstGeom>
          <a:noFill/>
          <a:ln w="9525">
            <a:noFill/>
          </a:ln>
        </p:spPr>
        <p:txBody>
          <a:bodyPr>
            <a:spAutoFit/>
          </a:bodyPr>
          <a:p>
            <a:pPr eaLnBrk="0" hangingPunct="0">
              <a:spcBef>
                <a:spcPct val="50000"/>
              </a:spcBef>
            </a:pPr>
            <a:r>
              <a:rPr dirty="0">
                <a:latin typeface="Arial" panose="02080604020202020204" pitchFamily="34" charset="0"/>
              </a:rPr>
              <a:t>What happens to the particles in a liquid or a gas when you heat them?</a:t>
            </a:r>
            <a:endParaRPr dirty="0">
              <a:latin typeface="Arial" panose="02080604020202020204" pitchFamily="34" charset="0"/>
            </a:endParaRPr>
          </a:p>
        </p:txBody>
      </p:sp>
      <p:sp>
        <p:nvSpPr>
          <p:cNvPr id="12292" name="AutoShape 4"/>
          <p:cNvSpPr/>
          <p:nvPr/>
        </p:nvSpPr>
        <p:spPr>
          <a:xfrm>
            <a:off x="1752600" y="4495800"/>
            <a:ext cx="838200" cy="1447800"/>
          </a:xfrm>
          <a:prstGeom prst="upArrow">
            <a:avLst>
              <a:gd name="adj1" fmla="val 50000"/>
              <a:gd name="adj2" fmla="val 43181"/>
            </a:avLst>
          </a:prstGeom>
          <a:solidFill>
            <a:srgbClr val="FF0000"/>
          </a:solidFill>
          <a:ln w="9525" cap="flat" cmpd="sng">
            <a:solidFill>
              <a:srgbClr val="FF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12293" name="Line 5"/>
          <p:cNvSpPr/>
          <p:nvPr/>
        </p:nvSpPr>
        <p:spPr>
          <a:xfrm>
            <a:off x="3276600" y="3733800"/>
            <a:ext cx="838200" cy="0"/>
          </a:xfrm>
          <a:prstGeom prst="line">
            <a:avLst/>
          </a:prstGeom>
          <a:ln w="76200" cap="flat" cmpd="sng">
            <a:solidFill>
              <a:schemeClr val="tx1"/>
            </a:solidFill>
            <a:prstDash val="solid"/>
            <a:headEnd type="none" w="med" len="med"/>
            <a:tailEnd type="triangle" w="med" len="med"/>
          </a:ln>
        </p:spPr>
      </p:sp>
      <p:sp>
        <p:nvSpPr>
          <p:cNvPr id="12294" name="Text Box 6"/>
          <p:cNvSpPr txBox="1"/>
          <p:nvPr/>
        </p:nvSpPr>
        <p:spPr>
          <a:xfrm>
            <a:off x="3048000" y="1981200"/>
            <a:ext cx="4343400" cy="822325"/>
          </a:xfrm>
          <a:prstGeom prst="rect">
            <a:avLst/>
          </a:prstGeom>
          <a:noFill/>
          <a:ln w="9525">
            <a:noFill/>
          </a:ln>
        </p:spPr>
        <p:txBody>
          <a:bodyPr>
            <a:spAutoFit/>
          </a:bodyPr>
          <a:p>
            <a:pPr algn="ctr" eaLnBrk="0" hangingPunct="0">
              <a:spcBef>
                <a:spcPct val="50000"/>
              </a:spcBef>
            </a:pPr>
            <a:r>
              <a:rPr dirty="0">
                <a:latin typeface="Comic Sans MS" pitchFamily="66" charset="0"/>
              </a:rPr>
              <a:t>The particles spread out and become less dense.</a:t>
            </a:r>
            <a:endParaRPr dirty="0">
              <a:latin typeface="Comic Sans MS" pitchFamily="66" charset="0"/>
            </a:endParaRPr>
          </a:p>
        </p:txBody>
      </p:sp>
      <p:sp>
        <p:nvSpPr>
          <p:cNvPr id="12295" name="Text Box 7"/>
          <p:cNvSpPr txBox="1"/>
          <p:nvPr/>
        </p:nvSpPr>
        <p:spPr>
          <a:xfrm>
            <a:off x="3657600" y="6019800"/>
            <a:ext cx="4572000" cy="822325"/>
          </a:xfrm>
          <a:prstGeom prst="rect">
            <a:avLst/>
          </a:prstGeom>
          <a:noFill/>
          <a:ln w="9525">
            <a:noFill/>
          </a:ln>
        </p:spPr>
        <p:txBody>
          <a:bodyPr>
            <a:spAutoFit/>
          </a:bodyPr>
          <a:p>
            <a:pPr eaLnBrk="0" hangingPunct="0">
              <a:spcBef>
                <a:spcPct val="50000"/>
              </a:spcBef>
            </a:pPr>
            <a:r>
              <a:rPr dirty="0">
                <a:latin typeface="Comic Sans MS" pitchFamily="66" charset="0"/>
              </a:rPr>
              <a:t>This effects fluid movement.</a:t>
            </a:r>
            <a:endParaRPr dirty="0">
              <a:latin typeface="Arial" panose="02080604020202020204" pitchFamily="34" charset="0"/>
            </a:endParaRPr>
          </a:p>
          <a:p>
            <a:pPr eaLnBrk="0" hangingPunct="0">
              <a:spcBef>
                <a:spcPct val="50000"/>
              </a:spcBef>
            </a:pPr>
            <a:endParaRPr dirty="0">
              <a:latin typeface="Arial" panose="02080604020202020204" pitchFamily="34" charset="0"/>
            </a:endParaRPr>
          </a:p>
        </p:txBody>
      </p:sp>
      <p:sp>
        <p:nvSpPr>
          <p:cNvPr id="12296" name="Rectangle 8"/>
          <p:cNvSpPr/>
          <p:nvPr/>
        </p:nvSpPr>
        <p:spPr>
          <a:xfrm>
            <a:off x="4648200" y="5486400"/>
            <a:ext cx="2460625" cy="457200"/>
          </a:xfrm>
          <a:prstGeom prst="rect">
            <a:avLst/>
          </a:prstGeom>
          <a:noFill/>
          <a:ln w="9525">
            <a:noFill/>
          </a:ln>
        </p:spPr>
        <p:txBody>
          <a:bodyPr wrap="none">
            <a:spAutoFit/>
          </a:bodyPr>
          <a:p>
            <a:pPr eaLnBrk="0" hangingPunct="0">
              <a:spcBef>
                <a:spcPct val="50000"/>
              </a:spcBef>
            </a:pPr>
            <a:r>
              <a:rPr dirty="0">
                <a:latin typeface="Comic Sans MS" pitchFamily="66" charset="0"/>
              </a:rPr>
              <a:t>What is a fluid?</a:t>
            </a:r>
            <a:endParaRPr dirty="0">
              <a:latin typeface="Comic Sans MS" pitchFamily="66" charset="0"/>
            </a:endParaRPr>
          </a:p>
        </p:txBody>
      </p:sp>
      <p:sp>
        <p:nvSpPr>
          <p:cNvPr id="12297" name="Rectangle 9"/>
          <p:cNvSpPr/>
          <p:nvPr/>
        </p:nvSpPr>
        <p:spPr>
          <a:xfrm>
            <a:off x="4724400" y="5029200"/>
            <a:ext cx="2278063" cy="457200"/>
          </a:xfrm>
          <a:prstGeom prst="rect">
            <a:avLst/>
          </a:prstGeom>
          <a:noFill/>
          <a:ln w="9525">
            <a:noFill/>
          </a:ln>
        </p:spPr>
        <p:txBody>
          <a:bodyPr wrap="none">
            <a:spAutoFit/>
          </a:bodyPr>
          <a:p>
            <a:pPr eaLnBrk="0" hangingPunct="0">
              <a:spcBef>
                <a:spcPct val="50000"/>
              </a:spcBef>
            </a:pPr>
            <a:r>
              <a:rPr dirty="0">
                <a:latin typeface="Comic Sans MS" pitchFamily="66" charset="0"/>
              </a:rPr>
              <a:t>A liquid or gas.</a:t>
            </a:r>
            <a:endParaRPr dirty="0">
              <a:latin typeface="Comic Sans MS" pitchFamily="66" charset="0"/>
            </a:endParaRPr>
          </a:p>
        </p:txBody>
      </p:sp>
      <p:sp>
        <p:nvSpPr>
          <p:cNvPr id="19466" name="Rectangle 10"/>
          <p:cNvSpPr/>
          <p:nvPr/>
        </p:nvSpPr>
        <p:spPr>
          <a:xfrm>
            <a:off x="1219200" y="3124200"/>
            <a:ext cx="1905000" cy="1143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12299" name="Oval 11"/>
          <p:cNvSpPr>
            <a:spLocks noChangeArrowheads="1"/>
          </p:cNvSpPr>
          <p:nvPr/>
        </p:nvSpPr>
        <p:spPr bwMode="auto">
          <a:xfrm rot="-16586726">
            <a:off x="1295400" y="31242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0" name="Oval 12"/>
          <p:cNvSpPr>
            <a:spLocks noChangeArrowheads="1"/>
          </p:cNvSpPr>
          <p:nvPr/>
        </p:nvSpPr>
        <p:spPr bwMode="auto">
          <a:xfrm rot="-16586726">
            <a:off x="1295400" y="35052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1" name="Oval 13"/>
          <p:cNvSpPr>
            <a:spLocks noChangeArrowheads="1"/>
          </p:cNvSpPr>
          <p:nvPr/>
        </p:nvSpPr>
        <p:spPr bwMode="auto">
          <a:xfrm rot="-16586726">
            <a:off x="1295400" y="38862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2" name="Oval 14"/>
          <p:cNvSpPr>
            <a:spLocks noChangeArrowheads="1"/>
          </p:cNvSpPr>
          <p:nvPr/>
        </p:nvSpPr>
        <p:spPr bwMode="auto">
          <a:xfrm>
            <a:off x="1676400" y="32004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3" name="Oval 15"/>
          <p:cNvSpPr>
            <a:spLocks noChangeArrowheads="1"/>
          </p:cNvSpPr>
          <p:nvPr/>
        </p:nvSpPr>
        <p:spPr bwMode="auto">
          <a:xfrm>
            <a:off x="2057400" y="32004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4" name="Oval 16"/>
          <p:cNvSpPr>
            <a:spLocks noChangeArrowheads="1"/>
          </p:cNvSpPr>
          <p:nvPr/>
        </p:nvSpPr>
        <p:spPr bwMode="auto">
          <a:xfrm>
            <a:off x="1981200" y="37338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5" name="Oval 17"/>
          <p:cNvSpPr>
            <a:spLocks noChangeArrowheads="1"/>
          </p:cNvSpPr>
          <p:nvPr/>
        </p:nvSpPr>
        <p:spPr bwMode="auto">
          <a:xfrm>
            <a:off x="2362200" y="38100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6" name="Oval 18"/>
          <p:cNvSpPr>
            <a:spLocks noChangeArrowheads="1"/>
          </p:cNvSpPr>
          <p:nvPr/>
        </p:nvSpPr>
        <p:spPr bwMode="auto">
          <a:xfrm>
            <a:off x="2743200" y="38862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7" name="Oval 19"/>
          <p:cNvSpPr>
            <a:spLocks noChangeArrowheads="1"/>
          </p:cNvSpPr>
          <p:nvPr/>
        </p:nvSpPr>
        <p:spPr bwMode="auto">
          <a:xfrm>
            <a:off x="2743200" y="34290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08" name="Rectangle 20"/>
          <p:cNvSpPr/>
          <p:nvPr/>
        </p:nvSpPr>
        <p:spPr>
          <a:xfrm>
            <a:off x="4495800" y="2895600"/>
            <a:ext cx="2590800" cy="1828800"/>
          </a:xfrm>
          <a:prstGeom prst="rect">
            <a:avLst/>
          </a:prstGeom>
          <a:solidFill>
            <a:schemeClr val="accent1"/>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12309" name="Oval 21"/>
          <p:cNvSpPr>
            <a:spLocks noChangeArrowheads="1"/>
          </p:cNvSpPr>
          <p:nvPr/>
        </p:nvSpPr>
        <p:spPr bwMode="auto">
          <a:xfrm rot="-16586726">
            <a:off x="4570413" y="3506788"/>
            <a:ext cx="382588" cy="379413"/>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0" name="Oval 22"/>
          <p:cNvSpPr>
            <a:spLocks noChangeArrowheads="1"/>
          </p:cNvSpPr>
          <p:nvPr/>
        </p:nvSpPr>
        <p:spPr bwMode="auto">
          <a:xfrm rot="-16586726">
            <a:off x="4570413" y="3887788"/>
            <a:ext cx="382588" cy="379413"/>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1" name="Oval 23"/>
          <p:cNvSpPr>
            <a:spLocks noChangeArrowheads="1"/>
          </p:cNvSpPr>
          <p:nvPr/>
        </p:nvSpPr>
        <p:spPr bwMode="auto">
          <a:xfrm rot="-16586726">
            <a:off x="4570413" y="4268788"/>
            <a:ext cx="382588" cy="379413"/>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2" name="Oval 24"/>
          <p:cNvSpPr>
            <a:spLocks noChangeArrowheads="1"/>
          </p:cNvSpPr>
          <p:nvPr/>
        </p:nvSpPr>
        <p:spPr bwMode="auto">
          <a:xfrm>
            <a:off x="5105400" y="30480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3" name="Oval 25"/>
          <p:cNvSpPr>
            <a:spLocks noChangeArrowheads="1"/>
          </p:cNvSpPr>
          <p:nvPr/>
        </p:nvSpPr>
        <p:spPr bwMode="auto">
          <a:xfrm>
            <a:off x="5486400" y="30480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4" name="Oval 26"/>
          <p:cNvSpPr>
            <a:spLocks noChangeArrowheads="1"/>
          </p:cNvSpPr>
          <p:nvPr/>
        </p:nvSpPr>
        <p:spPr bwMode="auto">
          <a:xfrm>
            <a:off x="5486400" y="39624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5" name="Oval 27"/>
          <p:cNvSpPr>
            <a:spLocks noChangeArrowheads="1"/>
          </p:cNvSpPr>
          <p:nvPr/>
        </p:nvSpPr>
        <p:spPr bwMode="auto">
          <a:xfrm>
            <a:off x="5867400" y="40386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6" name="Oval 28"/>
          <p:cNvSpPr>
            <a:spLocks noChangeArrowheads="1"/>
          </p:cNvSpPr>
          <p:nvPr/>
        </p:nvSpPr>
        <p:spPr bwMode="auto">
          <a:xfrm>
            <a:off x="6248400" y="41910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12317" name="Oval 29"/>
          <p:cNvSpPr>
            <a:spLocks noChangeArrowheads="1"/>
          </p:cNvSpPr>
          <p:nvPr/>
        </p:nvSpPr>
        <p:spPr bwMode="auto">
          <a:xfrm>
            <a:off x="6248400" y="3200400"/>
            <a:ext cx="381000" cy="381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29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230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230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23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231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31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2313"/>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231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2315"/>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12316"/>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123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229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2295"/>
                                        </p:tgtEl>
                                        <p:attrNameLst>
                                          <p:attrName>style.visibility</p:attrName>
                                        </p:attrNameLst>
                                      </p:cBhvr>
                                      <p:to>
                                        <p:strVal val="visible"/>
                                      </p:to>
                                    </p:set>
                                  </p:childTnLst>
                                  <p:subTnLst>
                                    <p:set>
                                      <p:cBhvr override="childStyle">
                                        <p:cTn dur="1" fill="hold" display="0" masterRel="nextClick" afterEffect="1"/>
                                        <p:tgtEl>
                                          <p:spTgt spid="12295"/>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2296"/>
                                        </p:tgtEl>
                                        <p:attrNameLst>
                                          <p:attrName>style.visibility</p:attrName>
                                        </p:attrNameLst>
                                      </p:cBhvr>
                                      <p:to>
                                        <p:strVal val="visible"/>
                                      </p:to>
                                    </p:set>
                                  </p:childTnLst>
                                  <p:subTnLst>
                                    <p:set>
                                      <p:cBhvr override="childStyle">
                                        <p:cTn dur="1" fill="hold" display="0" masterRel="nextClick" afterEffect="1"/>
                                        <p:tgtEl>
                                          <p:spTgt spid="12296"/>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2297"/>
                                        </p:tgtEl>
                                        <p:attrNameLst>
                                          <p:attrName>style.visibility</p:attrName>
                                        </p:attrNameLst>
                                      </p:cBhvr>
                                      <p:to>
                                        <p:strVal val="visible"/>
                                      </p:to>
                                    </p:set>
                                  </p:childTnLst>
                                  <p:subTnLst>
                                    <p:set>
                                      <p:cBhvr override="childStyle">
                                        <p:cTn dur="1" fill="hold" display="0" masterRel="nextClick" afterEffect="1"/>
                                        <p:tgtEl>
                                          <p:spTgt spid="122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4" grpId="0"/>
      <p:bldP spid="12295" grpId="0"/>
      <p:bldP spid="12296" grpId="0"/>
      <p:bldP spid="12297" grpId="0"/>
      <p:bldP spid="12308" grpId="0" animBg="1"/>
      <p:bldP spid="12309" grpId="0" animBg="1"/>
      <p:bldP spid="12310" grpId="0" animBg="1"/>
      <p:bldP spid="12311" grpId="0" animBg="1"/>
      <p:bldP spid="12312" grpId="0" animBg="1"/>
      <p:bldP spid="12313" grpId="0" animBg="1"/>
      <p:bldP spid="12314" grpId="0" animBg="1"/>
      <p:bldP spid="12315" grpId="0" animBg="1"/>
      <p:bldP spid="12316" grpId="0" animBg="1"/>
      <p:bldP spid="123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0" y="0"/>
            <a:ext cx="37338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sz="2800" dirty="0">
                <a:solidFill>
                  <a:schemeClr val="bg1"/>
                </a:solidFill>
              </a:rPr>
              <a:t>Fluid movement</a:t>
            </a:r>
            <a:endParaRPr sz="2800" dirty="0">
              <a:solidFill>
                <a:schemeClr val="bg1"/>
              </a:solidFill>
            </a:endParaRPr>
          </a:p>
        </p:txBody>
      </p:sp>
      <p:sp>
        <p:nvSpPr>
          <p:cNvPr id="20483" name="Oval 3"/>
          <p:cNvSpPr/>
          <p:nvPr/>
        </p:nvSpPr>
        <p:spPr>
          <a:xfrm rot="5013274">
            <a:off x="1447800" y="44958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84" name="Oval 4"/>
          <p:cNvSpPr/>
          <p:nvPr/>
        </p:nvSpPr>
        <p:spPr>
          <a:xfrm rot="5013274">
            <a:off x="1447800" y="48768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85" name="Oval 5"/>
          <p:cNvSpPr/>
          <p:nvPr/>
        </p:nvSpPr>
        <p:spPr>
          <a:xfrm rot="5013274">
            <a:off x="1447800" y="52578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86" name="Oval 6"/>
          <p:cNvSpPr/>
          <p:nvPr/>
        </p:nvSpPr>
        <p:spPr>
          <a:xfrm>
            <a:off x="1828800" y="45720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87" name="Oval 7"/>
          <p:cNvSpPr/>
          <p:nvPr/>
        </p:nvSpPr>
        <p:spPr>
          <a:xfrm>
            <a:off x="2209800" y="45720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88" name="Oval 8"/>
          <p:cNvSpPr/>
          <p:nvPr/>
        </p:nvSpPr>
        <p:spPr>
          <a:xfrm>
            <a:off x="2133600" y="51054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89" name="Oval 9"/>
          <p:cNvSpPr/>
          <p:nvPr/>
        </p:nvSpPr>
        <p:spPr>
          <a:xfrm>
            <a:off x="2514600" y="51816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0" name="Oval 10"/>
          <p:cNvSpPr/>
          <p:nvPr/>
        </p:nvSpPr>
        <p:spPr>
          <a:xfrm>
            <a:off x="2895600" y="52578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1" name="Oval 11"/>
          <p:cNvSpPr/>
          <p:nvPr/>
        </p:nvSpPr>
        <p:spPr>
          <a:xfrm>
            <a:off x="2895600" y="4800600"/>
            <a:ext cx="381000" cy="381000"/>
          </a:xfrm>
          <a:prstGeom prst="ellipse">
            <a:avLst/>
          </a:prstGeom>
          <a:gradFill rotWithShape="0">
            <a:gsLst>
              <a:gs pos="0">
                <a:schemeClr val="folHlink"/>
              </a:gs>
              <a:gs pos="100000">
                <a:schemeClr val="bg1"/>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2" name="Oval 12"/>
          <p:cNvSpPr/>
          <p:nvPr/>
        </p:nvSpPr>
        <p:spPr>
          <a:xfrm rot="5013274">
            <a:off x="1217613" y="2973388"/>
            <a:ext cx="382587" cy="379412"/>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3" name="Oval 13"/>
          <p:cNvSpPr/>
          <p:nvPr/>
        </p:nvSpPr>
        <p:spPr>
          <a:xfrm rot="5013274">
            <a:off x="1217613" y="3354388"/>
            <a:ext cx="382587" cy="379412"/>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4" name="Oval 14"/>
          <p:cNvSpPr/>
          <p:nvPr/>
        </p:nvSpPr>
        <p:spPr>
          <a:xfrm rot="5013274">
            <a:off x="1217613" y="3735388"/>
            <a:ext cx="382587" cy="379412"/>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5" name="Oval 15"/>
          <p:cNvSpPr/>
          <p:nvPr/>
        </p:nvSpPr>
        <p:spPr>
          <a:xfrm>
            <a:off x="1752600" y="2514600"/>
            <a:ext cx="381000" cy="381000"/>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6" name="Oval 16"/>
          <p:cNvSpPr/>
          <p:nvPr/>
        </p:nvSpPr>
        <p:spPr>
          <a:xfrm>
            <a:off x="2133600" y="2514600"/>
            <a:ext cx="381000" cy="381000"/>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7" name="Oval 17"/>
          <p:cNvSpPr/>
          <p:nvPr/>
        </p:nvSpPr>
        <p:spPr>
          <a:xfrm>
            <a:off x="2133600" y="3429000"/>
            <a:ext cx="381000" cy="381000"/>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8" name="Oval 18"/>
          <p:cNvSpPr/>
          <p:nvPr/>
        </p:nvSpPr>
        <p:spPr>
          <a:xfrm>
            <a:off x="2514600" y="3505200"/>
            <a:ext cx="381000" cy="381000"/>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499" name="Oval 19"/>
          <p:cNvSpPr/>
          <p:nvPr/>
        </p:nvSpPr>
        <p:spPr>
          <a:xfrm>
            <a:off x="2895600" y="3657600"/>
            <a:ext cx="381000" cy="381000"/>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500" name="Oval 20"/>
          <p:cNvSpPr/>
          <p:nvPr/>
        </p:nvSpPr>
        <p:spPr>
          <a:xfrm>
            <a:off x="2895600" y="2667000"/>
            <a:ext cx="381000" cy="381000"/>
          </a:xfrm>
          <a:prstGeom prst="ellipse">
            <a:avLst/>
          </a:prstGeom>
          <a:gradFill rotWithShape="0">
            <a:gsLst>
              <a:gs pos="0">
                <a:srgbClr val="767676"/>
              </a:gs>
              <a:gs pos="100000">
                <a:srgbClr val="FF0000"/>
              </a:gs>
            </a:gsLst>
            <a:path path="shape">
              <a:fillToRect l="50000" t="50000" r="50000" b="50000"/>
            </a:path>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0501" name="Text Box 21"/>
          <p:cNvSpPr txBox="1"/>
          <p:nvPr/>
        </p:nvSpPr>
        <p:spPr>
          <a:xfrm>
            <a:off x="3962400" y="1219200"/>
            <a:ext cx="4038600" cy="1735138"/>
          </a:xfrm>
          <a:prstGeom prst="rect">
            <a:avLst/>
          </a:prstGeom>
          <a:noFill/>
          <a:ln w="9525">
            <a:noFill/>
          </a:ln>
        </p:spPr>
        <p:txBody>
          <a:bodyPr>
            <a:spAutoFit/>
          </a:bodyPr>
          <a:p>
            <a:pPr eaLnBrk="0" hangingPunct="0">
              <a:spcBef>
                <a:spcPct val="50000"/>
              </a:spcBef>
            </a:pPr>
            <a:r>
              <a:rPr dirty="0">
                <a:latin typeface="Comic Sans MS" pitchFamily="66" charset="0"/>
              </a:rPr>
              <a:t>Cooler, more d____, fluids sink through w_____, less dense fluids. </a:t>
            </a:r>
            <a:endParaRPr dirty="0">
              <a:latin typeface="Comic Sans MS" pitchFamily="66" charset="0"/>
            </a:endParaRPr>
          </a:p>
          <a:p>
            <a:pPr eaLnBrk="0" hangingPunct="0">
              <a:spcBef>
                <a:spcPct val="50000"/>
              </a:spcBef>
            </a:pPr>
            <a:endParaRPr dirty="0">
              <a:latin typeface="Comic Sans MS" pitchFamily="66" charset="0"/>
            </a:endParaRPr>
          </a:p>
        </p:txBody>
      </p:sp>
      <p:sp>
        <p:nvSpPr>
          <p:cNvPr id="20502" name="Rectangle 22"/>
          <p:cNvSpPr/>
          <p:nvPr/>
        </p:nvSpPr>
        <p:spPr>
          <a:xfrm>
            <a:off x="4038600" y="2667000"/>
            <a:ext cx="4800600" cy="830263"/>
          </a:xfrm>
          <a:prstGeom prst="rect">
            <a:avLst/>
          </a:prstGeom>
          <a:noFill/>
          <a:ln w="9525">
            <a:noFill/>
          </a:ln>
        </p:spPr>
        <p:txBody>
          <a:bodyPr>
            <a:spAutoFit/>
          </a:bodyPr>
          <a:p>
            <a:pPr eaLnBrk="0" hangingPunct="0">
              <a:spcBef>
                <a:spcPct val="50000"/>
              </a:spcBef>
            </a:pPr>
            <a:r>
              <a:rPr dirty="0">
                <a:latin typeface="Comic Sans MS" pitchFamily="66" charset="0"/>
              </a:rPr>
              <a:t>In effect, warmer liquids and gases r___ up. </a:t>
            </a:r>
            <a:endParaRPr dirty="0">
              <a:latin typeface="Comic Sans MS" pitchFamily="66" charset="0"/>
            </a:endParaRPr>
          </a:p>
        </p:txBody>
      </p:sp>
      <p:sp>
        <p:nvSpPr>
          <p:cNvPr id="20503" name="Rectangle 23"/>
          <p:cNvSpPr/>
          <p:nvPr/>
        </p:nvSpPr>
        <p:spPr>
          <a:xfrm>
            <a:off x="4038600" y="3810000"/>
            <a:ext cx="4508500" cy="457200"/>
          </a:xfrm>
          <a:prstGeom prst="rect">
            <a:avLst/>
          </a:prstGeom>
          <a:noFill/>
          <a:ln w="9525">
            <a:noFill/>
          </a:ln>
        </p:spPr>
        <p:txBody>
          <a:bodyPr wrap="none">
            <a:spAutoFit/>
          </a:bodyPr>
          <a:p>
            <a:pPr eaLnBrk="0" hangingPunct="0">
              <a:spcBef>
                <a:spcPct val="50000"/>
              </a:spcBef>
            </a:pPr>
            <a:r>
              <a:rPr dirty="0">
                <a:latin typeface="Comic Sans MS" pitchFamily="66" charset="0"/>
              </a:rPr>
              <a:t>Cooler liquids and gases s___. </a:t>
            </a:r>
            <a:endParaRPr dirty="0">
              <a:latin typeface="Comic Sans MS" pitchFamily="66" charset="0"/>
            </a:endParaRPr>
          </a:p>
        </p:txBody>
      </p:sp>
      <p:sp>
        <p:nvSpPr>
          <p:cNvPr id="20504" name="AutoShape 24"/>
          <p:cNvSpPr/>
          <p:nvPr/>
        </p:nvSpPr>
        <p:spPr>
          <a:xfrm>
            <a:off x="457200" y="2362200"/>
            <a:ext cx="609600" cy="1219200"/>
          </a:xfrm>
          <a:prstGeom prst="upArrow">
            <a:avLst>
              <a:gd name="adj1" fmla="val 50000"/>
              <a:gd name="adj2" fmla="val 50000"/>
            </a:avLst>
          </a:prstGeom>
          <a:solidFill>
            <a:srgbClr val="FF0000"/>
          </a:solidFill>
          <a:ln w="38100"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0505" name="AutoShape 25"/>
          <p:cNvSpPr/>
          <p:nvPr/>
        </p:nvSpPr>
        <p:spPr>
          <a:xfrm flipV="1">
            <a:off x="457200" y="4343400"/>
            <a:ext cx="609600" cy="1219200"/>
          </a:xfrm>
          <a:prstGeom prst="upArrow">
            <a:avLst>
              <a:gd name="adj1" fmla="val 50000"/>
              <a:gd name="adj2" fmla="val 50000"/>
            </a:avLst>
          </a:prstGeom>
          <a:solidFill>
            <a:schemeClr val="bg1"/>
          </a:solidFill>
          <a:ln w="38100"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13338" name="Text Box 26"/>
          <p:cNvSpPr txBox="1"/>
          <p:nvPr/>
        </p:nvSpPr>
        <p:spPr>
          <a:xfrm>
            <a:off x="5486400" y="1219200"/>
            <a:ext cx="2057400" cy="457200"/>
          </a:xfrm>
          <a:prstGeom prst="rect">
            <a:avLst/>
          </a:prstGeom>
          <a:noFill/>
          <a:ln w="9525">
            <a:noFill/>
          </a:ln>
        </p:spPr>
        <p:txBody>
          <a:bodyPr>
            <a:spAutoFit/>
          </a:bodyPr>
          <a:p>
            <a:pPr eaLnBrk="0" hangingPunct="0">
              <a:spcBef>
                <a:spcPct val="50000"/>
              </a:spcBef>
            </a:pPr>
            <a:r>
              <a:rPr dirty="0">
                <a:solidFill>
                  <a:srgbClr val="FF0000"/>
                </a:solidFill>
                <a:latin typeface="Comic Sans MS" pitchFamily="66" charset="0"/>
              </a:rPr>
              <a:t>ense</a:t>
            </a:r>
            <a:endParaRPr dirty="0">
              <a:solidFill>
                <a:srgbClr val="FF0000"/>
              </a:solidFill>
              <a:latin typeface="Comic Sans MS" pitchFamily="66" charset="0"/>
            </a:endParaRPr>
          </a:p>
        </p:txBody>
      </p:sp>
      <p:sp>
        <p:nvSpPr>
          <p:cNvPr id="13339" name="Rectangle 27"/>
          <p:cNvSpPr/>
          <p:nvPr/>
        </p:nvSpPr>
        <p:spPr>
          <a:xfrm>
            <a:off x="5181600" y="1447800"/>
            <a:ext cx="1035050" cy="457200"/>
          </a:xfrm>
          <a:prstGeom prst="rect">
            <a:avLst/>
          </a:prstGeom>
          <a:noFill/>
          <a:ln w="9525">
            <a:noFill/>
          </a:ln>
        </p:spPr>
        <p:txBody>
          <a:bodyPr wrap="none">
            <a:spAutoFit/>
          </a:bodyPr>
          <a:p>
            <a:pPr eaLnBrk="0" hangingPunct="0"/>
            <a:r>
              <a:rPr dirty="0">
                <a:solidFill>
                  <a:srgbClr val="FF0000"/>
                </a:solidFill>
                <a:latin typeface="Comic Sans MS" pitchFamily="66" charset="0"/>
              </a:rPr>
              <a:t>armer</a:t>
            </a:r>
            <a:endParaRPr dirty="0">
              <a:solidFill>
                <a:srgbClr val="FF0000"/>
              </a:solidFill>
              <a:latin typeface="Comic Sans MS" pitchFamily="66" charset="0"/>
            </a:endParaRPr>
          </a:p>
        </p:txBody>
      </p:sp>
      <p:sp>
        <p:nvSpPr>
          <p:cNvPr id="13340" name="Rectangle 28"/>
          <p:cNvSpPr/>
          <p:nvPr/>
        </p:nvSpPr>
        <p:spPr>
          <a:xfrm>
            <a:off x="8026400" y="2667000"/>
            <a:ext cx="584200" cy="457200"/>
          </a:xfrm>
          <a:prstGeom prst="rect">
            <a:avLst/>
          </a:prstGeom>
          <a:noFill/>
          <a:ln w="9525">
            <a:noFill/>
          </a:ln>
        </p:spPr>
        <p:txBody>
          <a:bodyPr wrap="none">
            <a:spAutoFit/>
          </a:bodyPr>
          <a:p>
            <a:pPr eaLnBrk="0" hangingPunct="0"/>
            <a:r>
              <a:rPr dirty="0">
                <a:solidFill>
                  <a:srgbClr val="FF0000"/>
                </a:solidFill>
                <a:latin typeface="Comic Sans MS" pitchFamily="66" charset="0"/>
              </a:rPr>
              <a:t>ise</a:t>
            </a:r>
            <a:endParaRPr dirty="0">
              <a:solidFill>
                <a:srgbClr val="FF0000"/>
              </a:solidFill>
              <a:latin typeface="Comic Sans MS" pitchFamily="66" charset="0"/>
            </a:endParaRPr>
          </a:p>
        </p:txBody>
      </p:sp>
      <p:sp>
        <p:nvSpPr>
          <p:cNvPr id="13341" name="Rectangle 29"/>
          <p:cNvSpPr/>
          <p:nvPr/>
        </p:nvSpPr>
        <p:spPr>
          <a:xfrm>
            <a:off x="6781800" y="3810000"/>
            <a:ext cx="595313" cy="457200"/>
          </a:xfrm>
          <a:prstGeom prst="rect">
            <a:avLst/>
          </a:prstGeom>
          <a:noFill/>
          <a:ln w="9525">
            <a:noFill/>
          </a:ln>
        </p:spPr>
        <p:txBody>
          <a:bodyPr wrap="none">
            <a:spAutoFit/>
          </a:bodyPr>
          <a:p>
            <a:pPr eaLnBrk="0" hangingPunct="0"/>
            <a:r>
              <a:rPr dirty="0">
                <a:solidFill>
                  <a:srgbClr val="FF0000"/>
                </a:solidFill>
                <a:latin typeface="Comic Sans MS" pitchFamily="66" charset="0"/>
              </a:rPr>
              <a:t>ink</a:t>
            </a:r>
            <a:endParaRPr dirty="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8" grpId="0"/>
      <p:bldP spid="13339" grpId="0"/>
      <p:bldP spid="13340" grpId="0"/>
      <p:bldP spid="133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3"/>
          <p:cNvSpPr>
            <a:spLocks noGrp="1"/>
          </p:cNvSpPr>
          <p:nvPr>
            <p:ph type="body" sz="half" idx="1"/>
          </p:nvPr>
        </p:nvSpPr>
        <p:spPr>
          <a:xfrm>
            <a:off x="304800" y="685800"/>
            <a:ext cx="8610600" cy="5867400"/>
          </a:xfrm>
        </p:spPr>
        <p:txBody>
          <a:bodyPr vert="horz" wrap="square" lIns="91440" tIns="45720" rIns="91440" bIns="45720" anchor="t" anchorCtr="0"/>
          <a:p>
            <a:pPr eaLnBrk="1" hangingPunct="1"/>
            <a:r>
              <a:rPr lang="en-US" altLang="zh-TW" sz="2800" dirty="0">
                <a:ea typeface="PMingLiU" pitchFamily="18" charset="-120"/>
              </a:rPr>
              <a:t>All experimental observations indicate that a fluid in motion comes to a complete stop at the surface and assumes a zero velocity relative to the surface (</a:t>
            </a:r>
            <a:r>
              <a:rPr lang="en-US" altLang="zh-TW" sz="2800" b="1" dirty="0">
                <a:solidFill>
                  <a:srgbClr val="00CC00"/>
                </a:solidFill>
                <a:ea typeface="PMingLiU" pitchFamily="18" charset="-120"/>
              </a:rPr>
              <a:t>no-slip</a:t>
            </a:r>
            <a:r>
              <a:rPr lang="en-US" altLang="zh-TW" sz="2800" dirty="0">
                <a:ea typeface="PMingLiU" pitchFamily="18" charset="-120"/>
              </a:rPr>
              <a:t>).</a:t>
            </a:r>
            <a:endParaRPr lang="en-US" altLang="zh-TW" sz="2800" dirty="0">
              <a:ea typeface="PMingLiU" pitchFamily="18" charset="-120"/>
            </a:endParaRPr>
          </a:p>
          <a:p>
            <a:pPr eaLnBrk="1" hangingPunct="1"/>
            <a:r>
              <a:rPr lang="en-US" altLang="zh-TW" sz="2800" dirty="0">
                <a:ea typeface="PMingLiU" pitchFamily="18" charset="-120"/>
              </a:rPr>
              <a:t>The </a:t>
            </a:r>
            <a:r>
              <a:rPr lang="en-US" altLang="zh-TW" sz="2800" b="1" dirty="0">
                <a:solidFill>
                  <a:srgbClr val="00CC00"/>
                </a:solidFill>
                <a:ea typeface="PMingLiU" pitchFamily="18" charset="-120"/>
              </a:rPr>
              <a:t>no-slip</a:t>
            </a:r>
            <a:r>
              <a:rPr lang="en-US" altLang="zh-TW" sz="2800" dirty="0">
                <a:ea typeface="PMingLiU" pitchFamily="18" charset="-120"/>
              </a:rPr>
              <a:t> condition is responsible for the development of the </a:t>
            </a:r>
            <a:r>
              <a:rPr lang="en-US" altLang="zh-TW" sz="2800" dirty="0">
                <a:solidFill>
                  <a:srgbClr val="00CC00"/>
                </a:solidFill>
                <a:ea typeface="PMingLiU" pitchFamily="18" charset="-120"/>
              </a:rPr>
              <a:t>velocity profile</a:t>
            </a:r>
            <a:r>
              <a:rPr lang="en-US" altLang="zh-TW" sz="2800" dirty="0">
                <a:ea typeface="PMingLiU" pitchFamily="18" charset="-120"/>
              </a:rPr>
              <a:t>.</a:t>
            </a:r>
            <a:endParaRPr lang="en-US" altLang="zh-TW" sz="2800" dirty="0">
              <a:ea typeface="PMingLiU" pitchFamily="18" charset="-120"/>
            </a:endParaRPr>
          </a:p>
          <a:p>
            <a:pPr eaLnBrk="1" hangingPunct="1"/>
            <a:r>
              <a:rPr lang="en-US" altLang="zh-TW" sz="2800" dirty="0">
                <a:ea typeface="PMingLiU" pitchFamily="18" charset="-120"/>
              </a:rPr>
              <a:t>The flow region adjacent </a:t>
            </a:r>
            <a:endParaRPr lang="en-US" altLang="zh-TW" sz="2800" dirty="0">
              <a:ea typeface="PMingLiU" pitchFamily="18" charset="-120"/>
            </a:endParaRPr>
          </a:p>
          <a:p>
            <a:pPr eaLnBrk="1" hangingPunct="1">
              <a:buNone/>
            </a:pPr>
            <a:r>
              <a:rPr lang="en-US" altLang="zh-TW" sz="2800" dirty="0">
                <a:ea typeface="PMingLiU" pitchFamily="18" charset="-120"/>
              </a:rPr>
              <a:t>	to the wall in which the </a:t>
            </a:r>
            <a:endParaRPr lang="en-US" altLang="zh-TW" sz="2800" dirty="0">
              <a:ea typeface="PMingLiU" pitchFamily="18" charset="-120"/>
            </a:endParaRPr>
          </a:p>
          <a:p>
            <a:pPr eaLnBrk="1" hangingPunct="1">
              <a:buNone/>
            </a:pPr>
            <a:r>
              <a:rPr lang="en-US" altLang="zh-TW" sz="2800" dirty="0">
                <a:ea typeface="PMingLiU" pitchFamily="18" charset="-120"/>
              </a:rPr>
              <a:t>	viscous effects (and thus </a:t>
            </a:r>
            <a:endParaRPr lang="en-US" altLang="zh-TW" sz="2800" dirty="0">
              <a:ea typeface="PMingLiU" pitchFamily="18" charset="-120"/>
            </a:endParaRPr>
          </a:p>
          <a:p>
            <a:pPr eaLnBrk="1" hangingPunct="1">
              <a:buNone/>
            </a:pPr>
            <a:r>
              <a:rPr lang="en-US" altLang="zh-TW" sz="2800" dirty="0">
                <a:ea typeface="PMingLiU" pitchFamily="18" charset="-120"/>
              </a:rPr>
              <a:t>	the velocity gradients) are </a:t>
            </a:r>
            <a:endParaRPr lang="en-US" altLang="zh-TW" sz="2800" dirty="0">
              <a:ea typeface="PMingLiU" pitchFamily="18" charset="-120"/>
            </a:endParaRPr>
          </a:p>
          <a:p>
            <a:pPr eaLnBrk="1" hangingPunct="1">
              <a:buNone/>
            </a:pPr>
            <a:r>
              <a:rPr lang="en-US" altLang="zh-TW" sz="2800" dirty="0">
                <a:ea typeface="PMingLiU" pitchFamily="18" charset="-120"/>
              </a:rPr>
              <a:t>	significant is called the </a:t>
            </a:r>
            <a:r>
              <a:rPr lang="en-US" altLang="zh-TW" sz="2800" b="1" dirty="0">
                <a:solidFill>
                  <a:srgbClr val="00CC00"/>
                </a:solidFill>
                <a:ea typeface="PMingLiU" pitchFamily="18" charset="-120"/>
              </a:rPr>
              <a:t>boundary layer</a:t>
            </a:r>
            <a:r>
              <a:rPr lang="en-US" altLang="zh-TW" sz="2800" dirty="0">
                <a:ea typeface="PMingLiU" pitchFamily="18" charset="-120"/>
              </a:rPr>
              <a:t>.</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p:txBody>
      </p:sp>
      <p:pic>
        <p:nvPicPr>
          <p:cNvPr id="18435" name="Picture 4"/>
          <p:cNvPicPr>
            <a:picLocks noChangeAspect="1"/>
          </p:cNvPicPr>
          <p:nvPr>
            <p:ph sz="half" idx="2"/>
          </p:nvPr>
        </p:nvPicPr>
        <p:blipFill>
          <a:blip r:embed="rId1"/>
          <a:srcRect/>
          <a:stretch>
            <a:fillRect/>
          </a:stretch>
        </p:blipFill>
        <p:spPr>
          <a:xfrm>
            <a:off x="4495800" y="2590800"/>
            <a:ext cx="4038600" cy="2555875"/>
          </a:xfrm>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Rectangle 2"/>
          <p:cNvSpPr>
            <a:spLocks noGrp="1"/>
          </p:cNvSpPr>
          <p:nvPr>
            <p:ph type="title"/>
          </p:nvPr>
        </p:nvSpPr>
        <p:spPr>
          <a:xfrm>
            <a:off x="0" y="0"/>
            <a:ext cx="3886200" cy="547688"/>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sz="2800" dirty="0">
                <a:solidFill>
                  <a:schemeClr val="bg1"/>
                </a:solidFill>
              </a:rPr>
              <a:t>Water movement</a:t>
            </a:r>
            <a:endParaRPr sz="2800" dirty="0">
              <a:solidFill>
                <a:schemeClr val="bg1"/>
              </a:solidFill>
            </a:endParaRPr>
          </a:p>
        </p:txBody>
      </p:sp>
      <p:sp>
        <p:nvSpPr>
          <p:cNvPr id="3076" name="Text Box 3"/>
          <p:cNvSpPr txBox="1"/>
          <p:nvPr/>
        </p:nvSpPr>
        <p:spPr>
          <a:xfrm>
            <a:off x="7315200" y="2438400"/>
            <a:ext cx="1676400" cy="841375"/>
          </a:xfrm>
          <a:prstGeom prst="rect">
            <a:avLst/>
          </a:prstGeom>
          <a:solidFill>
            <a:srgbClr val="660066"/>
          </a:solidFill>
          <a:ln w="19050" cap="flat" cmpd="sng">
            <a:solidFill>
              <a:srgbClr val="000066"/>
            </a:solidFill>
            <a:prstDash val="solid"/>
            <a:miter/>
            <a:headEnd type="none" w="med" len="med"/>
            <a:tailEnd type="none" w="med" len="med"/>
          </a:ln>
        </p:spPr>
        <p:txBody>
          <a:bodyPr>
            <a:spAutoFit/>
          </a:bodyPr>
          <a:p>
            <a:pPr algn="ctr" eaLnBrk="0" hangingPunct="0">
              <a:spcBef>
                <a:spcPct val="50000"/>
              </a:spcBef>
            </a:pPr>
            <a:r>
              <a:rPr dirty="0">
                <a:solidFill>
                  <a:schemeClr val="bg1"/>
                </a:solidFill>
                <a:latin typeface="Arial" panose="02080604020202020204" pitchFamily="34" charset="0"/>
              </a:rPr>
              <a:t>Hot water rises</a:t>
            </a:r>
            <a:endParaRPr dirty="0">
              <a:solidFill>
                <a:schemeClr val="bg1"/>
              </a:solidFill>
              <a:latin typeface="Arial" panose="02080604020202020204" pitchFamily="34" charset="0"/>
            </a:endParaRPr>
          </a:p>
        </p:txBody>
      </p:sp>
      <p:sp>
        <p:nvSpPr>
          <p:cNvPr id="3077" name="Text Box 4"/>
          <p:cNvSpPr txBox="1"/>
          <p:nvPr/>
        </p:nvSpPr>
        <p:spPr>
          <a:xfrm>
            <a:off x="152400" y="2514600"/>
            <a:ext cx="1752600" cy="831850"/>
          </a:xfrm>
          <a:prstGeom prst="rect">
            <a:avLst/>
          </a:prstGeom>
          <a:solidFill>
            <a:srgbClr val="660066"/>
          </a:solidFill>
          <a:ln w="9525" cap="flat" cmpd="sng">
            <a:solidFill>
              <a:srgbClr val="000066"/>
            </a:solidFill>
            <a:prstDash val="solid"/>
            <a:miter/>
            <a:headEnd type="none" w="med" len="med"/>
            <a:tailEnd type="none" w="med" len="med"/>
          </a:ln>
        </p:spPr>
        <p:txBody>
          <a:bodyPr>
            <a:spAutoFit/>
          </a:bodyPr>
          <a:p>
            <a:pPr algn="ctr" eaLnBrk="0" hangingPunct="0">
              <a:spcBef>
                <a:spcPct val="50000"/>
              </a:spcBef>
            </a:pPr>
            <a:r>
              <a:rPr dirty="0">
                <a:solidFill>
                  <a:schemeClr val="bg1"/>
                </a:solidFill>
                <a:latin typeface="Arial" panose="02080604020202020204" pitchFamily="34" charset="0"/>
              </a:rPr>
              <a:t>Cooler water sinks</a:t>
            </a:r>
            <a:endParaRPr dirty="0">
              <a:solidFill>
                <a:schemeClr val="bg1"/>
              </a:solidFill>
              <a:latin typeface="Arial" panose="02080604020202020204" pitchFamily="34" charset="0"/>
            </a:endParaRPr>
          </a:p>
        </p:txBody>
      </p:sp>
      <p:sp>
        <p:nvSpPr>
          <p:cNvPr id="3078" name="Text Box 5"/>
          <p:cNvSpPr txBox="1"/>
          <p:nvPr/>
        </p:nvSpPr>
        <p:spPr>
          <a:xfrm>
            <a:off x="5181600" y="914400"/>
            <a:ext cx="1897063" cy="831850"/>
          </a:xfrm>
          <a:prstGeom prst="rect">
            <a:avLst/>
          </a:prstGeom>
          <a:solidFill>
            <a:srgbClr val="660066"/>
          </a:solidFill>
          <a:ln w="9525" cap="flat" cmpd="sng">
            <a:solidFill>
              <a:srgbClr val="000066"/>
            </a:solidFill>
            <a:prstDash val="solid"/>
            <a:miter/>
            <a:headEnd type="none" w="med" len="med"/>
            <a:tailEnd type="none" w="med" len="med"/>
          </a:ln>
        </p:spPr>
        <p:txBody>
          <a:bodyPr>
            <a:spAutoFit/>
          </a:bodyPr>
          <a:p>
            <a:pPr algn="ctr" eaLnBrk="0" hangingPunct="0">
              <a:spcBef>
                <a:spcPct val="50000"/>
              </a:spcBef>
            </a:pPr>
            <a:r>
              <a:rPr dirty="0">
                <a:solidFill>
                  <a:schemeClr val="bg1"/>
                </a:solidFill>
                <a:latin typeface="Arial" panose="02080604020202020204" pitchFamily="34" charset="0"/>
              </a:rPr>
              <a:t>Convection current </a:t>
            </a:r>
            <a:endParaRPr dirty="0">
              <a:solidFill>
                <a:schemeClr val="bg1"/>
              </a:solidFill>
              <a:latin typeface="Arial" panose="02080604020202020204" pitchFamily="34" charset="0"/>
            </a:endParaRPr>
          </a:p>
        </p:txBody>
      </p:sp>
      <p:sp>
        <p:nvSpPr>
          <p:cNvPr id="3079" name="Rectangle 6"/>
          <p:cNvSpPr/>
          <p:nvPr/>
        </p:nvSpPr>
        <p:spPr>
          <a:xfrm>
            <a:off x="2133600" y="914400"/>
            <a:ext cx="1828800" cy="831850"/>
          </a:xfrm>
          <a:prstGeom prst="rect">
            <a:avLst/>
          </a:prstGeom>
          <a:solidFill>
            <a:srgbClr val="660066"/>
          </a:solidFill>
          <a:ln w="9525" cap="flat" cmpd="sng">
            <a:solidFill>
              <a:srgbClr val="000066"/>
            </a:solidFill>
            <a:prstDash val="solid"/>
            <a:miter/>
            <a:headEnd type="none" w="med" len="med"/>
            <a:tailEnd type="none" w="med" len="med"/>
          </a:ln>
        </p:spPr>
        <p:txBody>
          <a:bodyPr>
            <a:spAutoFit/>
          </a:bodyPr>
          <a:p>
            <a:pPr algn="ctr" eaLnBrk="0" hangingPunct="0">
              <a:spcBef>
                <a:spcPct val="50000"/>
              </a:spcBef>
            </a:pPr>
            <a:r>
              <a:rPr dirty="0">
                <a:solidFill>
                  <a:schemeClr val="bg1"/>
                </a:solidFill>
                <a:latin typeface="Arial" panose="02080604020202020204" pitchFamily="34" charset="0"/>
              </a:rPr>
              <a:t>Cools at the surface</a:t>
            </a:r>
            <a:endParaRPr dirty="0">
              <a:solidFill>
                <a:schemeClr val="bg1"/>
              </a:solidFill>
              <a:latin typeface="Arial" panose="02080604020202020204" pitchFamily="34" charset="0"/>
            </a:endParaRPr>
          </a:p>
        </p:txBody>
      </p:sp>
      <p:pic>
        <p:nvPicPr>
          <p:cNvPr id="3080" name="Picture 8" descr="flash icon"/>
          <p:cNvPicPr>
            <a:picLocks noChangeAspect="1"/>
          </p:cNvPicPr>
          <p:nvPr/>
        </p:nvPicPr>
        <p:blipFill>
          <a:blip r:embed="rId1"/>
          <a:stretch>
            <a:fillRect/>
          </a:stretch>
        </p:blipFill>
        <p:spPr>
          <a:xfrm>
            <a:off x="7391400" y="152400"/>
            <a:ext cx="511175" cy="533400"/>
          </a:xfrm>
          <a:prstGeom prst="rect">
            <a:avLst/>
          </a:prstGeom>
          <a:noFill/>
          <a:ln w="9525">
            <a:noFill/>
          </a:ln>
        </p:spPr>
      </p:pic>
    </p:spTree>
    <p:controls>
      <mc:AlternateContent xmlns:mc="http://schemas.openxmlformats.org/markup-compatibility/2006">
        <mc:Choice xmlns:v="urn:schemas-microsoft-com:vml" Requires="v">
          <p:control spid="3074" name="" r:id="rId2" imgW="5029200" imgH="4419600"/>
        </mc:Choice>
        <mc:Fallback>
          <p:control name="" r:id="rId2" imgW="5029200" imgH="4419600">
            <p:pic>
              <p:nvPicPr>
                <p:cNvPr id="0" name=""/>
                <p:cNvPicPr/>
                <p:nvPr/>
              </p:nvPicPr>
              <p:blipFill>
                <a:blip r:embed="rId3"/>
                <a:stretch>
                  <a:fillRect/>
                </a:stretch>
              </p:blipFill>
              <p:spPr>
                <a:xfrm>
                  <a:off x="2133600" y="2057400"/>
                  <a:ext cx="5029200" cy="4419600"/>
                </a:xfrm>
                <a:prstGeom prst="rect">
                  <a:avLst/>
                </a:prstGeom>
              </p:spPr>
            </p:pic>
          </p:control>
        </mc:Fallback>
      </mc:AlternateContent>
    </p:controls>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Rectangle 2"/>
          <p:cNvSpPr>
            <a:spLocks noGrp="1"/>
          </p:cNvSpPr>
          <p:nvPr>
            <p:ph type="title"/>
          </p:nvPr>
        </p:nvSpPr>
        <p:spPr>
          <a:xfrm>
            <a:off x="0" y="0"/>
            <a:ext cx="55626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Why is it windy at the seaside?</a:t>
            </a:r>
            <a:endParaRPr lang="en-GB" altLang="x-none" sz="2800" dirty="0">
              <a:solidFill>
                <a:schemeClr val="bg1"/>
              </a:solidFill>
            </a:endParaRPr>
          </a:p>
        </p:txBody>
      </p:sp>
      <p:pic>
        <p:nvPicPr>
          <p:cNvPr id="4100" name="Picture 4" descr="flash icon"/>
          <p:cNvPicPr>
            <a:picLocks noChangeAspect="1"/>
          </p:cNvPicPr>
          <p:nvPr/>
        </p:nvPicPr>
        <p:blipFill>
          <a:blip r:embed="rId1"/>
          <a:stretch>
            <a:fillRect/>
          </a:stretch>
        </p:blipFill>
        <p:spPr>
          <a:xfrm>
            <a:off x="7391400" y="152400"/>
            <a:ext cx="511175" cy="533400"/>
          </a:xfrm>
          <a:prstGeom prst="rect">
            <a:avLst/>
          </a:prstGeom>
          <a:noFill/>
          <a:ln w="9525">
            <a:noFill/>
          </a:ln>
        </p:spPr>
      </p:pic>
    </p:spTree>
    <p:controls>
      <mc:AlternateContent xmlns:mc="http://schemas.openxmlformats.org/markup-compatibility/2006">
        <mc:Choice xmlns:v="urn:schemas-microsoft-com:vml" Requires="v">
          <p:control spid="4098" name="" r:id="rId2" imgW="7848600" imgH="4800600"/>
        </mc:Choice>
        <mc:Fallback>
          <p:control name="" r:id="rId2" imgW="7848600" imgH="4800600">
            <p:pic>
              <p:nvPicPr>
                <p:cNvPr id="0" name=""/>
                <p:cNvPicPr/>
                <p:nvPr/>
              </p:nvPicPr>
              <p:blipFill>
                <a:blip r:embed="rId3"/>
                <a:stretch>
                  <a:fillRect/>
                </a:stretch>
              </p:blipFill>
              <p:spPr>
                <a:xfrm>
                  <a:off x="609600" y="1219200"/>
                  <a:ext cx="7848600" cy="4800600"/>
                </a:xfrm>
                <a:prstGeom prst="rect">
                  <a:avLst/>
                </a:prstGeom>
              </p:spPr>
            </p:pic>
          </p:control>
        </mc:Fallback>
      </mc:AlternateContent>
    </p:controls>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0" y="0"/>
            <a:ext cx="29718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Cold air sinks</a:t>
            </a:r>
            <a:endParaRPr lang="en-GB" altLang="x-none" sz="2800" dirty="0">
              <a:solidFill>
                <a:schemeClr val="bg1"/>
              </a:solidFill>
            </a:endParaRPr>
          </a:p>
        </p:txBody>
      </p:sp>
      <p:sp>
        <p:nvSpPr>
          <p:cNvPr id="21507" name="Rectangle 3"/>
          <p:cNvSpPr/>
          <p:nvPr/>
        </p:nvSpPr>
        <p:spPr>
          <a:xfrm>
            <a:off x="3429000" y="2057400"/>
            <a:ext cx="2514600" cy="4114800"/>
          </a:xfrm>
          <a:prstGeom prst="rect">
            <a:avLst/>
          </a:prstGeom>
          <a:solidFill>
            <a:schemeClr val="accent1"/>
          </a:solidFill>
          <a:ln w="38100"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08" name="Line 4"/>
          <p:cNvSpPr/>
          <p:nvPr/>
        </p:nvSpPr>
        <p:spPr>
          <a:xfrm>
            <a:off x="3733800" y="3657600"/>
            <a:ext cx="1981200" cy="0"/>
          </a:xfrm>
          <a:prstGeom prst="line">
            <a:avLst/>
          </a:prstGeom>
          <a:ln w="38100" cap="flat" cmpd="sng">
            <a:solidFill>
              <a:srgbClr val="000000"/>
            </a:solidFill>
            <a:prstDash val="solid"/>
            <a:headEnd type="none" w="med" len="med"/>
            <a:tailEnd type="none" w="med" len="med"/>
          </a:ln>
        </p:spPr>
      </p:sp>
      <p:sp>
        <p:nvSpPr>
          <p:cNvPr id="21509" name="Line 5"/>
          <p:cNvSpPr/>
          <p:nvPr/>
        </p:nvSpPr>
        <p:spPr>
          <a:xfrm>
            <a:off x="3733800" y="4343400"/>
            <a:ext cx="1981200" cy="0"/>
          </a:xfrm>
          <a:prstGeom prst="line">
            <a:avLst/>
          </a:prstGeom>
          <a:ln w="38100" cap="flat" cmpd="sng">
            <a:solidFill>
              <a:srgbClr val="000000"/>
            </a:solidFill>
            <a:prstDash val="solid"/>
            <a:headEnd type="none" w="med" len="med"/>
            <a:tailEnd type="none" w="med" len="med"/>
          </a:ln>
        </p:spPr>
      </p:sp>
      <p:sp>
        <p:nvSpPr>
          <p:cNvPr id="21510" name="Line 6"/>
          <p:cNvSpPr/>
          <p:nvPr/>
        </p:nvSpPr>
        <p:spPr>
          <a:xfrm>
            <a:off x="3733800" y="5029200"/>
            <a:ext cx="1981200" cy="0"/>
          </a:xfrm>
          <a:prstGeom prst="line">
            <a:avLst/>
          </a:prstGeom>
          <a:ln w="38100" cap="flat" cmpd="sng">
            <a:solidFill>
              <a:srgbClr val="000000"/>
            </a:solidFill>
            <a:prstDash val="solid"/>
            <a:headEnd type="none" w="med" len="med"/>
            <a:tailEnd type="none" w="med" len="med"/>
          </a:ln>
        </p:spPr>
      </p:sp>
      <p:sp>
        <p:nvSpPr>
          <p:cNvPr id="21511" name="Rectangle 7"/>
          <p:cNvSpPr/>
          <p:nvPr/>
        </p:nvSpPr>
        <p:spPr>
          <a:xfrm>
            <a:off x="3733800" y="2286000"/>
            <a:ext cx="1905000" cy="533400"/>
          </a:xfrm>
          <a:prstGeom prst="rect">
            <a:avLst/>
          </a:prstGeom>
          <a:gradFill rotWithShape="0">
            <a:gsLst>
              <a:gs pos="0">
                <a:srgbClr val="00FFFF"/>
              </a:gs>
              <a:gs pos="50000">
                <a:srgbClr val="007676"/>
              </a:gs>
              <a:gs pos="100000">
                <a:srgbClr val="00FFFF"/>
              </a:gs>
            </a:gsLst>
            <a:lin ang="5400000" scaled="1"/>
            <a:tileRect/>
          </a:gra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2" name="AutoShape 8"/>
          <p:cNvSpPr/>
          <p:nvPr/>
        </p:nvSpPr>
        <p:spPr>
          <a:xfrm>
            <a:off x="3810000" y="3200400"/>
            <a:ext cx="228600" cy="685800"/>
          </a:xfrm>
          <a:prstGeom prst="downArrow">
            <a:avLst>
              <a:gd name="adj1" fmla="val 50000"/>
              <a:gd name="adj2" fmla="val 75000"/>
            </a:avLst>
          </a:prstGeom>
          <a:solidFill>
            <a:schemeClr val="bg1"/>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3" name="AutoShape 9"/>
          <p:cNvSpPr/>
          <p:nvPr/>
        </p:nvSpPr>
        <p:spPr>
          <a:xfrm>
            <a:off x="3810000" y="4191000"/>
            <a:ext cx="228600" cy="685800"/>
          </a:xfrm>
          <a:prstGeom prst="downArrow">
            <a:avLst>
              <a:gd name="adj1" fmla="val 50000"/>
              <a:gd name="adj2" fmla="val 75000"/>
            </a:avLst>
          </a:prstGeom>
          <a:solidFill>
            <a:schemeClr val="bg1"/>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4" name="AutoShape 10"/>
          <p:cNvSpPr/>
          <p:nvPr/>
        </p:nvSpPr>
        <p:spPr>
          <a:xfrm>
            <a:off x="3810000" y="5181600"/>
            <a:ext cx="228600" cy="685800"/>
          </a:xfrm>
          <a:prstGeom prst="downArrow">
            <a:avLst>
              <a:gd name="adj1" fmla="val 50000"/>
              <a:gd name="adj2" fmla="val 75000"/>
            </a:avLst>
          </a:prstGeom>
          <a:solidFill>
            <a:schemeClr val="bg1"/>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5" name="AutoShape 11"/>
          <p:cNvSpPr/>
          <p:nvPr/>
        </p:nvSpPr>
        <p:spPr>
          <a:xfrm rot="-5400000">
            <a:off x="4648200" y="5486400"/>
            <a:ext cx="228600" cy="685800"/>
          </a:xfrm>
          <a:prstGeom prst="downArrow">
            <a:avLst>
              <a:gd name="adj1" fmla="val 50000"/>
              <a:gd name="adj2" fmla="val 75000"/>
            </a:avLst>
          </a:prstGeom>
          <a:gradFill rotWithShape="0">
            <a:gsLst>
              <a:gs pos="0">
                <a:schemeClr val="bg1"/>
              </a:gs>
              <a:gs pos="100000">
                <a:srgbClr val="FF0000"/>
              </a:gs>
            </a:gsLst>
            <a:lin ang="0" scaled="1"/>
            <a:tileRect/>
          </a:gra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6" name="AutoShape 12"/>
          <p:cNvSpPr/>
          <p:nvPr/>
        </p:nvSpPr>
        <p:spPr>
          <a:xfrm flipV="1">
            <a:off x="5334000" y="5181600"/>
            <a:ext cx="228600" cy="685800"/>
          </a:xfrm>
          <a:prstGeom prst="downArrow">
            <a:avLst>
              <a:gd name="adj1" fmla="val 50000"/>
              <a:gd name="adj2" fmla="val 75000"/>
            </a:avLst>
          </a:prstGeom>
          <a:solidFill>
            <a:srgbClr val="FF0000"/>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7" name="AutoShape 13"/>
          <p:cNvSpPr/>
          <p:nvPr/>
        </p:nvSpPr>
        <p:spPr>
          <a:xfrm flipV="1">
            <a:off x="5334000" y="4114800"/>
            <a:ext cx="228600" cy="685800"/>
          </a:xfrm>
          <a:prstGeom prst="downArrow">
            <a:avLst>
              <a:gd name="adj1" fmla="val 50000"/>
              <a:gd name="adj2" fmla="val 75000"/>
            </a:avLst>
          </a:prstGeom>
          <a:solidFill>
            <a:srgbClr val="FF0000"/>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8" name="AutoShape 14"/>
          <p:cNvSpPr/>
          <p:nvPr/>
        </p:nvSpPr>
        <p:spPr>
          <a:xfrm flipV="1">
            <a:off x="5334000" y="3200400"/>
            <a:ext cx="228600" cy="685800"/>
          </a:xfrm>
          <a:prstGeom prst="downArrow">
            <a:avLst>
              <a:gd name="adj1" fmla="val 50000"/>
              <a:gd name="adj2" fmla="val 75000"/>
            </a:avLst>
          </a:prstGeom>
          <a:solidFill>
            <a:srgbClr val="FF0000"/>
          </a:soli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19" name="AutoShape 15"/>
          <p:cNvSpPr/>
          <p:nvPr/>
        </p:nvSpPr>
        <p:spPr>
          <a:xfrm rot="-5400000" flipV="1">
            <a:off x="4648200" y="2819400"/>
            <a:ext cx="228600" cy="685800"/>
          </a:xfrm>
          <a:prstGeom prst="downArrow">
            <a:avLst>
              <a:gd name="adj1" fmla="val 50000"/>
              <a:gd name="adj2" fmla="val 75000"/>
            </a:avLst>
          </a:prstGeom>
          <a:gradFill rotWithShape="0">
            <a:gsLst>
              <a:gs pos="0">
                <a:schemeClr val="accent2"/>
              </a:gs>
              <a:gs pos="100000">
                <a:srgbClr val="FF0000"/>
              </a:gs>
            </a:gsLst>
            <a:lin ang="0" scaled="1"/>
            <a:tileRect/>
          </a:gradFill>
          <a:ln w="9525" cap="flat" cmpd="sng">
            <a:solidFill>
              <a:srgbClr val="000000"/>
            </a:solidFill>
            <a:prstDash val="solid"/>
            <a:miter/>
            <a:headEnd type="none" w="med" len="med"/>
            <a:tailEnd type="none" w="med" len="med"/>
          </a:ln>
        </p:spPr>
        <p:txBody>
          <a:bodyPr wrap="none" anchor="ctr" anchorCtr="0"/>
          <a:p>
            <a:endParaRPr dirty="0">
              <a:latin typeface="Arial" panose="02080604020202020204" pitchFamily="34" charset="0"/>
            </a:endParaRPr>
          </a:p>
        </p:txBody>
      </p:sp>
      <p:sp>
        <p:nvSpPr>
          <p:cNvPr id="21520" name="Text Box 16"/>
          <p:cNvSpPr txBox="1"/>
          <p:nvPr/>
        </p:nvSpPr>
        <p:spPr>
          <a:xfrm>
            <a:off x="457200" y="1295400"/>
            <a:ext cx="2438400" cy="2100263"/>
          </a:xfrm>
          <a:prstGeom prst="rect">
            <a:avLst/>
          </a:prstGeom>
          <a:noFill/>
          <a:ln w="9525">
            <a:noFill/>
          </a:ln>
        </p:spPr>
        <p:txBody>
          <a:bodyPr>
            <a:spAutoFit/>
          </a:bodyPr>
          <a:p>
            <a:pPr algn="ctr" eaLnBrk="0" hangingPunct="0">
              <a:spcBef>
                <a:spcPct val="50000"/>
              </a:spcBef>
            </a:pPr>
            <a:r>
              <a:rPr lang="en-GB" altLang="x-none" dirty="0">
                <a:latin typeface="Comic Sans MS" pitchFamily="66" charset="0"/>
              </a:rPr>
              <a:t>Where is the freezer compartment put in a fridge?</a:t>
            </a:r>
            <a:endParaRPr lang="en-GB" altLang="x-none" dirty="0">
              <a:latin typeface="Comic Sans MS" pitchFamily="66" charset="0"/>
            </a:endParaRPr>
          </a:p>
          <a:p>
            <a:pPr algn="ctr" eaLnBrk="0" hangingPunct="0">
              <a:spcBef>
                <a:spcPct val="50000"/>
              </a:spcBef>
            </a:pPr>
            <a:endParaRPr lang="en-GB" altLang="x-none" dirty="0">
              <a:latin typeface="Comic Sans MS" pitchFamily="66" charset="0"/>
            </a:endParaRPr>
          </a:p>
        </p:txBody>
      </p:sp>
      <p:sp>
        <p:nvSpPr>
          <p:cNvPr id="21521" name="Rectangle 17"/>
          <p:cNvSpPr/>
          <p:nvPr/>
        </p:nvSpPr>
        <p:spPr>
          <a:xfrm>
            <a:off x="6400800" y="1371600"/>
            <a:ext cx="2133600" cy="822325"/>
          </a:xfrm>
          <a:prstGeom prst="rect">
            <a:avLst/>
          </a:prstGeom>
          <a:noFill/>
          <a:ln w="9525">
            <a:noFill/>
          </a:ln>
        </p:spPr>
        <p:txBody>
          <a:bodyPr>
            <a:spAutoFit/>
          </a:bodyPr>
          <a:p>
            <a:pPr algn="ctr" eaLnBrk="0" hangingPunct="0">
              <a:spcBef>
                <a:spcPct val="50000"/>
              </a:spcBef>
            </a:pPr>
            <a:r>
              <a:rPr lang="en-GB" altLang="x-none" dirty="0">
                <a:latin typeface="Comic Sans MS" pitchFamily="66" charset="0"/>
              </a:rPr>
              <a:t>Freezer compartment</a:t>
            </a:r>
            <a:endParaRPr lang="en-GB" altLang="x-none" dirty="0">
              <a:latin typeface="Comic Sans MS" pitchFamily="66" charset="0"/>
            </a:endParaRPr>
          </a:p>
        </p:txBody>
      </p:sp>
      <p:sp>
        <p:nvSpPr>
          <p:cNvPr id="21522" name="Line 18"/>
          <p:cNvSpPr/>
          <p:nvPr/>
        </p:nvSpPr>
        <p:spPr>
          <a:xfrm flipH="1">
            <a:off x="5181600" y="2057400"/>
            <a:ext cx="1219200" cy="533400"/>
          </a:xfrm>
          <a:prstGeom prst="line">
            <a:avLst/>
          </a:prstGeom>
          <a:ln w="38100" cap="flat" cmpd="sng">
            <a:solidFill>
              <a:schemeClr val="tx1"/>
            </a:solidFill>
            <a:prstDash val="solid"/>
            <a:headEnd type="none" w="med" len="med"/>
            <a:tailEnd type="triangle" w="med" len="med"/>
          </a:ln>
        </p:spPr>
      </p:sp>
      <p:sp>
        <p:nvSpPr>
          <p:cNvPr id="21523" name="Rectangle 19"/>
          <p:cNvSpPr/>
          <p:nvPr/>
        </p:nvSpPr>
        <p:spPr>
          <a:xfrm>
            <a:off x="533400" y="3505200"/>
            <a:ext cx="2362200" cy="2282825"/>
          </a:xfrm>
          <a:prstGeom prst="rect">
            <a:avLst/>
          </a:prstGeom>
          <a:noFill/>
          <a:ln w="9525">
            <a:noFill/>
          </a:ln>
        </p:spPr>
        <p:txBody>
          <a:bodyPr>
            <a:spAutoFit/>
          </a:bodyPr>
          <a:p>
            <a:pPr algn="ctr" eaLnBrk="0" hangingPunct="0">
              <a:spcBef>
                <a:spcPct val="50000"/>
              </a:spcBef>
            </a:pPr>
            <a:r>
              <a:rPr lang="en-GB" altLang="x-none" dirty="0">
                <a:latin typeface="Comic Sans MS" pitchFamily="66" charset="0"/>
              </a:rPr>
              <a:t>It is put at the top, because  cool air sinks, so it cools the food on the way down.</a:t>
            </a:r>
            <a:endParaRPr lang="en-GB" altLang="x-none" dirty="0">
              <a:latin typeface="Comic Sans MS" pitchFamily="66" charset="0"/>
            </a:endParaRPr>
          </a:p>
        </p:txBody>
      </p:sp>
      <p:sp>
        <p:nvSpPr>
          <p:cNvPr id="21524" name="Rectangle 20"/>
          <p:cNvSpPr/>
          <p:nvPr/>
        </p:nvSpPr>
        <p:spPr>
          <a:xfrm>
            <a:off x="6172200" y="2819400"/>
            <a:ext cx="2057400" cy="3013075"/>
          </a:xfrm>
          <a:prstGeom prst="rect">
            <a:avLst/>
          </a:prstGeom>
          <a:noFill/>
          <a:ln w="9525">
            <a:noFill/>
          </a:ln>
        </p:spPr>
        <p:txBody>
          <a:bodyPr>
            <a:spAutoFit/>
          </a:bodyPr>
          <a:p>
            <a:pPr algn="ctr" eaLnBrk="0" hangingPunct="0">
              <a:spcBef>
                <a:spcPct val="50000"/>
              </a:spcBef>
            </a:pPr>
            <a:r>
              <a:rPr lang="en-GB" altLang="x-none" dirty="0">
                <a:latin typeface="Comic Sans MS" pitchFamily="66" charset="0"/>
              </a:rPr>
              <a:t>It is warmer at the bottom, so this warmer air rises and a convection current is set up.</a:t>
            </a:r>
            <a:endParaRPr lang="en-GB" altLang="x-none" dirty="0">
              <a:latin typeface="Comic Sans MS" pitchFamily="66" charset="0"/>
            </a:endParaRPr>
          </a:p>
        </p:txBody>
      </p:sp>
      <p:pic>
        <p:nvPicPr>
          <p:cNvPr id="21525" name="Picture 21" descr="j0160092"/>
          <p:cNvPicPr>
            <a:picLocks noChangeAspect="1"/>
          </p:cNvPicPr>
          <p:nvPr/>
        </p:nvPicPr>
        <p:blipFill>
          <a:blip r:embed="rId1"/>
          <a:stretch>
            <a:fillRect/>
          </a:stretch>
        </p:blipFill>
        <p:spPr>
          <a:xfrm>
            <a:off x="4495800" y="3810000"/>
            <a:ext cx="477838" cy="523875"/>
          </a:xfrm>
          <a:prstGeom prst="rect">
            <a:avLst/>
          </a:prstGeom>
          <a:noFill/>
          <a:ln w="9525">
            <a:noFill/>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2"/>
          <p:cNvSpPr>
            <a:spLocks noGrp="1"/>
          </p:cNvSpPr>
          <p:nvPr>
            <p:ph type="title"/>
          </p:nvPr>
        </p:nvSpPr>
        <p:spPr>
          <a:xfrm>
            <a:off x="0" y="0"/>
            <a:ext cx="54864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The third method of heat transfer</a:t>
            </a:r>
            <a:endParaRPr lang="en-GB" altLang="x-none" sz="2800" dirty="0">
              <a:solidFill>
                <a:schemeClr val="bg1"/>
              </a:solidFill>
            </a:endParaRPr>
          </a:p>
        </p:txBody>
      </p:sp>
      <p:sp>
        <p:nvSpPr>
          <p:cNvPr id="5124" name="Text Box 3"/>
          <p:cNvSpPr txBox="1"/>
          <p:nvPr/>
        </p:nvSpPr>
        <p:spPr>
          <a:xfrm>
            <a:off x="304800" y="838200"/>
            <a:ext cx="4191000" cy="1370013"/>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How does heat energy get from the Sun to the Earth?</a:t>
            </a:r>
            <a:endParaRPr lang="en-GB" altLang="x-none" dirty="0">
              <a:latin typeface="Arial" panose="02080604020202020204" pitchFamily="34" charset="0"/>
            </a:endParaRPr>
          </a:p>
          <a:p>
            <a:pPr eaLnBrk="0" hangingPunct="0">
              <a:spcBef>
                <a:spcPct val="50000"/>
              </a:spcBef>
            </a:pPr>
            <a:endParaRPr lang="en-GB" altLang="x-none" dirty="0">
              <a:latin typeface="Arial" panose="02080604020202020204" pitchFamily="34" charset="0"/>
            </a:endParaRPr>
          </a:p>
        </p:txBody>
      </p:sp>
      <p:sp>
        <p:nvSpPr>
          <p:cNvPr id="17412" name="Rectangle 4"/>
          <p:cNvSpPr/>
          <p:nvPr/>
        </p:nvSpPr>
        <p:spPr>
          <a:xfrm>
            <a:off x="4876800" y="1371600"/>
            <a:ext cx="3581400" cy="1917700"/>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There are no particles between the Sun and the Earth so it CANNOT travel by conduction or by convection. </a:t>
            </a:r>
            <a:endParaRPr lang="en-GB" altLang="x-none" dirty="0">
              <a:latin typeface="Arial" panose="02080604020202020204" pitchFamily="34" charset="0"/>
            </a:endParaRPr>
          </a:p>
        </p:txBody>
      </p:sp>
      <p:sp>
        <p:nvSpPr>
          <p:cNvPr id="17413" name="Line 5"/>
          <p:cNvSpPr/>
          <p:nvPr/>
        </p:nvSpPr>
        <p:spPr>
          <a:xfrm>
            <a:off x="2819400" y="3733800"/>
            <a:ext cx="685800" cy="381000"/>
          </a:xfrm>
          <a:prstGeom prst="line">
            <a:avLst/>
          </a:prstGeom>
          <a:ln w="38100" cap="flat" cmpd="sng">
            <a:solidFill>
              <a:schemeClr val="tx1"/>
            </a:solidFill>
            <a:prstDash val="solid"/>
            <a:headEnd type="none" w="med" len="med"/>
            <a:tailEnd type="none" w="med" len="med"/>
          </a:ln>
        </p:spPr>
      </p:sp>
      <p:sp>
        <p:nvSpPr>
          <p:cNvPr id="17414" name="Line 6"/>
          <p:cNvSpPr/>
          <p:nvPr/>
        </p:nvSpPr>
        <p:spPr>
          <a:xfrm>
            <a:off x="4038600" y="4419600"/>
            <a:ext cx="1219200" cy="685800"/>
          </a:xfrm>
          <a:prstGeom prst="line">
            <a:avLst/>
          </a:prstGeom>
          <a:ln w="38100" cap="flat" cmpd="sng">
            <a:solidFill>
              <a:schemeClr val="tx1"/>
            </a:solidFill>
            <a:prstDash val="solid"/>
            <a:headEnd type="none" w="med" len="med"/>
            <a:tailEnd type="triangle" w="med" len="med"/>
          </a:ln>
        </p:spPr>
      </p:sp>
      <p:sp>
        <p:nvSpPr>
          <p:cNvPr id="17415" name="Text Box 7"/>
          <p:cNvSpPr txBox="1"/>
          <p:nvPr/>
        </p:nvSpPr>
        <p:spPr>
          <a:xfrm>
            <a:off x="3581400" y="3886200"/>
            <a:ext cx="609600" cy="823913"/>
          </a:xfrm>
          <a:prstGeom prst="rect">
            <a:avLst/>
          </a:prstGeom>
          <a:noFill/>
          <a:ln w="9525">
            <a:noFill/>
          </a:ln>
        </p:spPr>
        <p:txBody>
          <a:bodyPr>
            <a:spAutoFit/>
          </a:bodyPr>
          <a:p>
            <a:pPr eaLnBrk="0" hangingPunct="0">
              <a:spcBef>
                <a:spcPct val="50000"/>
              </a:spcBef>
            </a:pPr>
            <a:r>
              <a:rPr lang="en-GB" altLang="x-none" sz="4800" dirty="0">
                <a:latin typeface="Arial" panose="02080604020202020204" pitchFamily="34" charset="0"/>
              </a:rPr>
              <a:t>?</a:t>
            </a:r>
            <a:endParaRPr lang="en-GB" altLang="x-none" sz="4800" dirty="0">
              <a:latin typeface="Arial" panose="02080604020202020204" pitchFamily="34" charset="0"/>
            </a:endParaRPr>
          </a:p>
        </p:txBody>
      </p:sp>
      <p:sp>
        <p:nvSpPr>
          <p:cNvPr id="17416" name="Text Box 8"/>
          <p:cNvSpPr txBox="1"/>
          <p:nvPr/>
        </p:nvSpPr>
        <p:spPr>
          <a:xfrm>
            <a:off x="5029200" y="3581400"/>
            <a:ext cx="2743200" cy="650875"/>
          </a:xfrm>
          <a:prstGeom prst="rect">
            <a:avLst/>
          </a:prstGeom>
          <a:noFill/>
          <a:ln w="9525" cap="flat" cmpd="sng">
            <a:solidFill>
              <a:srgbClr val="000066"/>
            </a:solidFill>
            <a:prstDash val="solid"/>
            <a:miter/>
            <a:headEnd type="none" w="med" len="med"/>
            <a:tailEnd type="none" w="med" len="med"/>
          </a:ln>
        </p:spPr>
        <p:txBody>
          <a:bodyPr>
            <a:spAutoFit/>
          </a:bodyPr>
          <a:p>
            <a:pPr eaLnBrk="0" hangingPunct="0">
              <a:spcBef>
                <a:spcPct val="50000"/>
              </a:spcBef>
            </a:pPr>
            <a:r>
              <a:rPr lang="en-GB" altLang="x-none" sz="3600" dirty="0">
                <a:solidFill>
                  <a:srgbClr val="FF0000"/>
                </a:solidFill>
                <a:latin typeface="Arial" panose="02080604020202020204" pitchFamily="34" charset="0"/>
              </a:rPr>
              <a:t>RADIATION</a:t>
            </a:r>
            <a:endParaRPr lang="en-GB" altLang="x-none" sz="3600" dirty="0">
              <a:solidFill>
                <a:srgbClr val="FF0000"/>
              </a:solidFill>
              <a:latin typeface="Arial" panose="02080604020202020204" pitchFamily="34" charset="0"/>
            </a:endParaRPr>
          </a:p>
        </p:txBody>
      </p:sp>
      <p:pic>
        <p:nvPicPr>
          <p:cNvPr id="5130" name="Picture 10" descr="earthwithtilt">
            <a:hlinkClick r:id="rId1" action="ppaction://hlinksldjump"/>
          </p:cNvPr>
          <p:cNvPicPr>
            <a:picLocks noChangeAspect="1"/>
          </p:cNvPicPr>
          <p:nvPr/>
        </p:nvPicPr>
        <p:blipFill>
          <a:blip r:embed="rId2"/>
          <a:stretch>
            <a:fillRect/>
          </a:stretch>
        </p:blipFill>
        <p:spPr>
          <a:xfrm>
            <a:off x="4962525" y="4724400"/>
            <a:ext cx="1743075" cy="1752600"/>
          </a:xfrm>
          <a:prstGeom prst="rect">
            <a:avLst/>
          </a:prstGeom>
          <a:noFill/>
          <a:ln w="9525">
            <a:noFill/>
          </a:ln>
        </p:spPr>
      </p:pic>
    </p:spTree>
    <p:controls>
      <mc:AlternateContent xmlns:mc="http://schemas.openxmlformats.org/markup-compatibility/2006">
        <mc:Choice xmlns:v="urn:schemas-microsoft-com:vml" Requires="v">
          <p:control spid="5122" name="" r:id="rId3" imgW="1905000" imgH="2362200"/>
        </mc:Choice>
        <mc:Fallback>
          <p:control name="" r:id="rId3" imgW="1905000" imgH="2362200">
            <p:pic>
              <p:nvPicPr>
                <p:cNvPr id="0" name=""/>
                <p:cNvPicPr/>
                <p:nvPr/>
              </p:nvPicPr>
              <p:blipFill>
                <a:blip r:embed="rId4"/>
                <a:stretch>
                  <a:fillRect/>
                </a:stretch>
              </p:blipFill>
              <p:spPr>
                <a:xfrm>
                  <a:off x="838200" y="2133600"/>
                  <a:ext cx="1905000" cy="236220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up)">
                                      <p:cBhvr>
                                        <p:cTn id="7" dur="500"/>
                                        <p:tgtEl>
                                          <p:spTgt spid="174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5"/>
                                        </p:tgtEl>
                                        <p:attrNameLst>
                                          <p:attrName>style.visibility</p:attrName>
                                        </p:attrNameLst>
                                      </p:cBhvr>
                                      <p:to>
                                        <p:strVal val="visible"/>
                                      </p:to>
                                    </p:set>
                                    <p:animEffect transition="in" filter="dissolve">
                                      <p:cBhvr>
                                        <p:cTn id="11" dur="500"/>
                                        <p:tgtEl>
                                          <p:spTgt spid="174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wipe(up)">
                                      <p:cBhvr>
                                        <p:cTn id="15" dur="500"/>
                                        <p:tgtEl>
                                          <p:spTgt spid="174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74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0" y="0"/>
            <a:ext cx="25146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Radiation</a:t>
            </a:r>
            <a:endParaRPr lang="en-GB" altLang="x-none" sz="2800" dirty="0">
              <a:solidFill>
                <a:schemeClr val="bg1"/>
              </a:solidFill>
            </a:endParaRPr>
          </a:p>
        </p:txBody>
      </p:sp>
      <p:sp>
        <p:nvSpPr>
          <p:cNvPr id="18435" name="Text Box 3"/>
          <p:cNvSpPr txBox="1"/>
          <p:nvPr/>
        </p:nvSpPr>
        <p:spPr>
          <a:xfrm>
            <a:off x="457200" y="1066800"/>
            <a:ext cx="7924800" cy="4838700"/>
          </a:xfrm>
          <a:prstGeom prst="rect">
            <a:avLst/>
          </a:prstGeom>
          <a:noFill/>
          <a:ln w="9525">
            <a:noFill/>
          </a:ln>
        </p:spPr>
        <p:txBody>
          <a:bodyPr>
            <a:spAutoFit/>
          </a:bodyPr>
          <a:p>
            <a:pPr algn="ctr" eaLnBrk="0" hangingPunct="0">
              <a:spcBef>
                <a:spcPct val="50000"/>
              </a:spcBef>
            </a:pPr>
            <a:r>
              <a:rPr lang="en-GB" altLang="x-none" dirty="0">
                <a:latin typeface="Comic Sans MS" pitchFamily="66" charset="0"/>
              </a:rPr>
              <a:t>Radiation travels in straight lines</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True/False</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Radiation can travel through a vacuum</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True/False</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Radiation requires particles to travel	</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True/False</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Radiation travels at the speed of light	</a:t>
            </a:r>
            <a:endParaRPr lang="en-GB" altLang="x-none" dirty="0">
              <a:latin typeface="Comic Sans MS" pitchFamily="66" charset="0"/>
            </a:endParaRPr>
          </a:p>
          <a:p>
            <a:pPr algn="ctr" eaLnBrk="0" hangingPunct="0">
              <a:spcBef>
                <a:spcPct val="50000"/>
              </a:spcBef>
            </a:pPr>
            <a:r>
              <a:rPr lang="en-GB" altLang="x-none" dirty="0">
                <a:latin typeface="Comic Sans MS" pitchFamily="66" charset="0"/>
              </a:rPr>
              <a:t>True/False</a:t>
            </a:r>
            <a:endParaRPr lang="en-GB" altLang="x-none" dirty="0">
              <a:latin typeface="Comic Sans MS" pitchFamily="66" charset="0"/>
            </a:endParaRPr>
          </a:p>
          <a:p>
            <a:pPr eaLnBrk="0" hangingPunct="0">
              <a:spcBef>
                <a:spcPct val="50000"/>
              </a:spcBef>
            </a:pPr>
            <a:r>
              <a:rPr lang="en-GB" altLang="x-none" dirty="0">
                <a:latin typeface="Comic Sans MS" pitchFamily="66" charset="0"/>
              </a:rPr>
              <a:t> </a:t>
            </a:r>
            <a:endParaRPr lang="en-GB" altLang="x-none" dirty="0">
              <a:latin typeface="Comic Sans MS" pitchFamily="66" charset="0"/>
            </a:endParaRPr>
          </a:p>
        </p:txBody>
      </p:sp>
      <p:sp>
        <p:nvSpPr>
          <p:cNvPr id="18436" name="Line 4"/>
          <p:cNvSpPr/>
          <p:nvPr/>
        </p:nvSpPr>
        <p:spPr>
          <a:xfrm flipV="1">
            <a:off x="4419600" y="1676400"/>
            <a:ext cx="762000" cy="76200"/>
          </a:xfrm>
          <a:prstGeom prst="line">
            <a:avLst/>
          </a:prstGeom>
          <a:ln w="57150" cap="flat" cmpd="sng">
            <a:solidFill>
              <a:srgbClr val="000000"/>
            </a:solidFill>
            <a:prstDash val="solid"/>
            <a:headEnd type="none" w="med" len="med"/>
            <a:tailEnd type="none" w="med" len="med"/>
          </a:ln>
        </p:spPr>
      </p:sp>
      <p:sp>
        <p:nvSpPr>
          <p:cNvPr id="18437" name="Line 5"/>
          <p:cNvSpPr/>
          <p:nvPr/>
        </p:nvSpPr>
        <p:spPr>
          <a:xfrm flipV="1">
            <a:off x="4419600" y="2514600"/>
            <a:ext cx="762000" cy="76200"/>
          </a:xfrm>
          <a:prstGeom prst="line">
            <a:avLst/>
          </a:prstGeom>
          <a:ln w="57150" cap="flat" cmpd="sng">
            <a:solidFill>
              <a:srgbClr val="000000"/>
            </a:solidFill>
            <a:prstDash val="solid"/>
            <a:headEnd type="none" w="med" len="med"/>
            <a:tailEnd type="none" w="med" len="med"/>
          </a:ln>
        </p:spPr>
      </p:sp>
      <p:sp>
        <p:nvSpPr>
          <p:cNvPr id="18438" name="Line 6"/>
          <p:cNvSpPr/>
          <p:nvPr/>
        </p:nvSpPr>
        <p:spPr>
          <a:xfrm flipV="1">
            <a:off x="3581400" y="3276600"/>
            <a:ext cx="762000" cy="76200"/>
          </a:xfrm>
          <a:prstGeom prst="line">
            <a:avLst/>
          </a:prstGeom>
          <a:ln w="57150" cap="flat" cmpd="sng">
            <a:solidFill>
              <a:srgbClr val="000000"/>
            </a:solidFill>
            <a:prstDash val="solid"/>
            <a:headEnd type="none" w="med" len="med"/>
            <a:tailEnd type="none" w="med" len="med"/>
          </a:ln>
        </p:spPr>
      </p:sp>
      <p:sp>
        <p:nvSpPr>
          <p:cNvPr id="18439" name="Line 7"/>
          <p:cNvSpPr/>
          <p:nvPr/>
        </p:nvSpPr>
        <p:spPr>
          <a:xfrm flipV="1">
            <a:off x="4495800" y="4114800"/>
            <a:ext cx="762000" cy="76200"/>
          </a:xfrm>
          <a:prstGeom prst="line">
            <a:avLst/>
          </a:prstGeom>
          <a:ln w="57150" cap="flat" cmpd="sng">
            <a:solidFill>
              <a:srgbClr val="0000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18434"/>
                                        </p:tgtEl>
                                        <p:attrNameLst>
                                          <p:attrName>style.visibility</p:attrName>
                                        </p:attrNameLst>
                                      </p:cBhvr>
                                      <p:to>
                                        <p:strVal val="visible"/>
                                      </p:to>
                                    </p:set>
                                    <p:animEffect transition="in" filter="dissolve">
                                      <p:cBhvr>
                                        <p:cTn id="7" dur="300"/>
                                        <p:tgtEl>
                                          <p:spTgt spid="18434"/>
                                        </p:tgtEl>
                                      </p:cBhvr>
                                    </p:animEffect>
                                  </p:childTnLst>
                                </p:cTn>
                              </p:par>
                            </p:childTnLst>
                          </p:cTn>
                        </p:par>
                        <p:par>
                          <p:cTn id="8" fill="hold">
                            <p:stCondLst>
                              <p:cond delay="2700"/>
                            </p:stCondLst>
                            <p:childTnLst>
                              <p:par>
                                <p:cTn id="9" presetID="9" presetClass="entr" presetSubtype="0" fill="hold" grpId="0" nodeType="afterEffect">
                                  <p:stCondLst>
                                    <p:cond delay="0"/>
                                  </p:stCondLst>
                                  <p:iterate type="wd">
                                    <p:tmPct val="100000"/>
                                  </p:iterate>
                                  <p:childTnLst>
                                    <p:set>
                                      <p:cBhvr>
                                        <p:cTn id="10" dur="1" fill="hold">
                                          <p:stCondLst>
                                            <p:cond delay="0"/>
                                          </p:stCondLst>
                                        </p:cTn>
                                        <p:tgtEl>
                                          <p:spTgt spid="18435"/>
                                        </p:tgtEl>
                                        <p:attrNameLst>
                                          <p:attrName>style.visibility</p:attrName>
                                        </p:attrNameLst>
                                      </p:cBhvr>
                                      <p:to>
                                        <p:strVal val="visible"/>
                                      </p:to>
                                    </p:set>
                                    <p:animEffect transition="in" filter="dissolve">
                                      <p:cBhvr>
                                        <p:cTn id="11" dur="3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wipe(left)">
                                      <p:cBhvr>
                                        <p:cTn id="16" dur="500"/>
                                        <p:tgtEl>
                                          <p:spTgt spid="184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wipe(left)">
                                      <p:cBhvr>
                                        <p:cTn id="21" dur="500"/>
                                        <p:tgtEl>
                                          <p:spTgt spid="184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438"/>
                                        </p:tgtEl>
                                        <p:attrNameLst>
                                          <p:attrName>style.visibility</p:attrName>
                                        </p:attrNameLst>
                                      </p:cBhvr>
                                      <p:to>
                                        <p:strVal val="visible"/>
                                      </p:to>
                                    </p:set>
                                    <p:animEffect transition="in" filter="wipe(left)">
                                      <p:cBhvr>
                                        <p:cTn id="26" dur="500"/>
                                        <p:tgtEl>
                                          <p:spTgt spid="184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439"/>
                                        </p:tgtEl>
                                        <p:attrNameLst>
                                          <p:attrName>style.visibility</p:attrName>
                                        </p:attrNameLst>
                                      </p:cBhvr>
                                      <p:to>
                                        <p:strVal val="visible"/>
                                      </p:to>
                                    </p:set>
                                    <p:animEffect transition="in" filter="wipe(left)">
                                      <p:cBhvr>
                                        <p:cTn id="31"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0" y="0"/>
            <a:ext cx="39624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Emission experiment</a:t>
            </a:r>
            <a:endParaRPr lang="en-GB" altLang="x-none" sz="2800" dirty="0">
              <a:solidFill>
                <a:schemeClr val="bg1"/>
              </a:solidFill>
            </a:endParaRPr>
          </a:p>
        </p:txBody>
      </p:sp>
      <p:sp>
        <p:nvSpPr>
          <p:cNvPr id="23555" name="Text Box 3"/>
          <p:cNvSpPr txBox="1"/>
          <p:nvPr/>
        </p:nvSpPr>
        <p:spPr>
          <a:xfrm>
            <a:off x="533400" y="762000"/>
            <a:ext cx="8305800" cy="822325"/>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Four containers were filled with warm water.  Which container would have the warmest water after ten minutes?</a:t>
            </a:r>
            <a:endParaRPr lang="en-GB" altLang="x-none" dirty="0">
              <a:latin typeface="Arial" panose="02080604020202020204" pitchFamily="34" charset="0"/>
            </a:endParaRPr>
          </a:p>
        </p:txBody>
      </p:sp>
      <p:grpSp>
        <p:nvGrpSpPr>
          <p:cNvPr id="23556" name="Group 4"/>
          <p:cNvGrpSpPr/>
          <p:nvPr/>
        </p:nvGrpSpPr>
        <p:grpSpPr>
          <a:xfrm>
            <a:off x="381000" y="1828800"/>
            <a:ext cx="7275513" cy="2197100"/>
            <a:chOff x="240" y="1152"/>
            <a:chExt cx="4583" cy="1384"/>
          </a:xfrm>
        </p:grpSpPr>
        <p:sp>
          <p:nvSpPr>
            <p:cNvPr id="23562" name="AutoShape 5"/>
            <p:cNvSpPr/>
            <p:nvPr/>
          </p:nvSpPr>
          <p:spPr>
            <a:xfrm>
              <a:off x="432" y="1296"/>
              <a:ext cx="624" cy="864"/>
            </a:xfrm>
            <a:prstGeom prst="can">
              <a:avLst>
                <a:gd name="adj" fmla="val 34611"/>
              </a:avLst>
            </a:prstGeom>
            <a:gradFill rotWithShape="0">
              <a:gsLst>
                <a:gs pos="0">
                  <a:srgbClr val="FFFFFF">
                    <a:alpha val="100000"/>
                  </a:srgbClr>
                </a:gs>
                <a:gs pos="16000">
                  <a:srgbClr val="1F1F1F">
                    <a:alpha val="100000"/>
                  </a:srgbClr>
                </a:gs>
                <a:gs pos="17999">
                  <a:srgbClr val="FFFFFF">
                    <a:alpha val="100000"/>
                  </a:srgbClr>
                </a:gs>
                <a:gs pos="42000">
                  <a:srgbClr val="636363">
                    <a:alpha val="100000"/>
                  </a:srgbClr>
                </a:gs>
                <a:gs pos="53000">
                  <a:srgbClr val="CFCFCF">
                    <a:alpha val="100000"/>
                  </a:srgbClr>
                </a:gs>
                <a:gs pos="66000">
                  <a:srgbClr val="CFCFCF">
                    <a:alpha val="100000"/>
                  </a:srgbClr>
                </a:gs>
                <a:gs pos="75999">
                  <a:srgbClr val="1F1F1F">
                    <a:alpha val="100000"/>
                  </a:srgbClr>
                </a:gs>
                <a:gs pos="78999">
                  <a:srgbClr val="FFFFFF">
                    <a:alpha val="100000"/>
                  </a:srgbClr>
                </a:gs>
                <a:gs pos="100000">
                  <a:srgbClr val="7F7F7F">
                    <a:alpha val="100000"/>
                  </a:srgbClr>
                </a:gs>
              </a:gsLst>
              <a:lin ang="2700000" scaled="1"/>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3563" name="AutoShape 6"/>
            <p:cNvSpPr/>
            <p:nvPr/>
          </p:nvSpPr>
          <p:spPr>
            <a:xfrm>
              <a:off x="1584" y="1392"/>
              <a:ext cx="624" cy="864"/>
            </a:xfrm>
            <a:prstGeom prst="can">
              <a:avLst>
                <a:gd name="adj" fmla="val 34611"/>
              </a:avLst>
            </a:prstGeom>
            <a:solidFill>
              <a:schemeClr val="bg2"/>
            </a:soli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3564" name="AutoShape 7"/>
            <p:cNvSpPr/>
            <p:nvPr/>
          </p:nvSpPr>
          <p:spPr>
            <a:xfrm>
              <a:off x="4080" y="1392"/>
              <a:ext cx="624" cy="864"/>
            </a:xfrm>
            <a:prstGeom prst="can">
              <a:avLst>
                <a:gd name="adj" fmla="val 34611"/>
              </a:avLst>
            </a:prstGeom>
            <a:gradFill rotWithShape="0">
              <a:gsLst>
                <a:gs pos="0">
                  <a:srgbClr val="000000"/>
                </a:gs>
                <a:gs pos="50000">
                  <a:srgbClr val="969696"/>
                </a:gs>
                <a:gs pos="100000">
                  <a:srgbClr val="000000"/>
                </a:gs>
              </a:gsLst>
              <a:lin ang="0" scaled="1"/>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3565" name="AutoShape 8"/>
            <p:cNvSpPr/>
            <p:nvPr/>
          </p:nvSpPr>
          <p:spPr>
            <a:xfrm>
              <a:off x="2736" y="1392"/>
              <a:ext cx="624" cy="864"/>
            </a:xfrm>
            <a:prstGeom prst="can">
              <a:avLst>
                <a:gd name="adj" fmla="val 34611"/>
              </a:avLst>
            </a:prstGeom>
            <a:solidFill>
              <a:srgbClr val="000000"/>
            </a:soli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3566" name="Text Box 9"/>
            <p:cNvSpPr txBox="1"/>
            <p:nvPr/>
          </p:nvSpPr>
          <p:spPr>
            <a:xfrm>
              <a:off x="240" y="2256"/>
              <a:ext cx="1248" cy="250"/>
            </a:xfrm>
            <a:prstGeom prst="rect">
              <a:avLst/>
            </a:prstGeom>
            <a:noFill/>
            <a:ln w="9525">
              <a:noFill/>
            </a:ln>
          </p:spPr>
          <p:txBody>
            <a:bodyPr>
              <a:spAutoFit/>
            </a:bodyPr>
            <a:p>
              <a:pPr eaLnBrk="0" hangingPunct="0">
                <a:spcBef>
                  <a:spcPct val="50000"/>
                </a:spcBef>
              </a:pPr>
              <a:r>
                <a:rPr lang="en-GB" altLang="x-none" sz="2000" dirty="0">
                  <a:solidFill>
                    <a:srgbClr val="0000FF"/>
                  </a:solidFill>
                  <a:latin typeface="Arial" panose="02080604020202020204" pitchFamily="34" charset="0"/>
                </a:rPr>
                <a:t>Shiny metal</a:t>
              </a:r>
              <a:endParaRPr lang="en-GB" altLang="x-none" sz="2000" dirty="0">
                <a:solidFill>
                  <a:srgbClr val="0000FF"/>
                </a:solidFill>
                <a:latin typeface="Arial" panose="02080604020202020204" pitchFamily="34" charset="0"/>
              </a:endParaRPr>
            </a:p>
          </p:txBody>
        </p:sp>
        <p:sp>
          <p:nvSpPr>
            <p:cNvPr id="23567" name="Rectangle 10"/>
            <p:cNvSpPr/>
            <p:nvPr/>
          </p:nvSpPr>
          <p:spPr>
            <a:xfrm>
              <a:off x="1488" y="1152"/>
              <a:ext cx="828" cy="250"/>
            </a:xfrm>
            <a:prstGeom prst="rect">
              <a:avLst/>
            </a:prstGeom>
            <a:noFill/>
            <a:ln w="9525">
              <a:noFill/>
            </a:ln>
          </p:spPr>
          <p:txBody>
            <a:bodyPr wrap="none">
              <a:spAutoFit/>
            </a:bodyPr>
            <a:p>
              <a:pPr eaLnBrk="0" hangingPunct="0"/>
              <a:r>
                <a:rPr lang="en-GB" altLang="x-none" sz="2000" dirty="0">
                  <a:solidFill>
                    <a:srgbClr val="0000FF"/>
                  </a:solidFill>
                  <a:latin typeface="Arial" panose="02080604020202020204" pitchFamily="34" charset="0"/>
                </a:rPr>
                <a:t>Dull metal</a:t>
              </a:r>
              <a:endParaRPr lang="en-GB" altLang="x-none" sz="2000" dirty="0">
                <a:solidFill>
                  <a:srgbClr val="0000FF"/>
                </a:solidFill>
                <a:latin typeface="Arial" panose="02080604020202020204" pitchFamily="34" charset="0"/>
              </a:endParaRPr>
            </a:p>
          </p:txBody>
        </p:sp>
        <p:sp>
          <p:nvSpPr>
            <p:cNvPr id="23568" name="Rectangle 11"/>
            <p:cNvSpPr/>
            <p:nvPr/>
          </p:nvSpPr>
          <p:spPr>
            <a:xfrm>
              <a:off x="2640" y="2286"/>
              <a:ext cx="811" cy="250"/>
            </a:xfrm>
            <a:prstGeom prst="rect">
              <a:avLst/>
            </a:prstGeom>
            <a:noFill/>
            <a:ln w="9525">
              <a:noFill/>
            </a:ln>
          </p:spPr>
          <p:txBody>
            <a:bodyPr wrap="none">
              <a:spAutoFit/>
            </a:bodyPr>
            <a:p>
              <a:pPr eaLnBrk="0" hangingPunct="0"/>
              <a:r>
                <a:rPr lang="en-GB" altLang="x-none" sz="2000" dirty="0">
                  <a:solidFill>
                    <a:srgbClr val="0000FF"/>
                  </a:solidFill>
                  <a:latin typeface="Arial" panose="02080604020202020204" pitchFamily="34" charset="0"/>
                </a:rPr>
                <a:t>Dull black</a:t>
              </a:r>
              <a:endParaRPr lang="en-GB" altLang="x-none" sz="2000" dirty="0">
                <a:solidFill>
                  <a:srgbClr val="0000FF"/>
                </a:solidFill>
                <a:latin typeface="Arial" panose="02080604020202020204" pitchFamily="34" charset="0"/>
              </a:endParaRPr>
            </a:p>
          </p:txBody>
        </p:sp>
        <p:sp>
          <p:nvSpPr>
            <p:cNvPr id="23569" name="Rectangle 12"/>
            <p:cNvSpPr/>
            <p:nvPr/>
          </p:nvSpPr>
          <p:spPr>
            <a:xfrm>
              <a:off x="3888" y="1152"/>
              <a:ext cx="935" cy="250"/>
            </a:xfrm>
            <a:prstGeom prst="rect">
              <a:avLst/>
            </a:prstGeom>
            <a:noFill/>
            <a:ln w="9525">
              <a:noFill/>
            </a:ln>
          </p:spPr>
          <p:txBody>
            <a:bodyPr wrap="none">
              <a:spAutoFit/>
            </a:bodyPr>
            <a:p>
              <a:pPr eaLnBrk="0" hangingPunct="0"/>
              <a:r>
                <a:rPr lang="en-GB" altLang="x-none" sz="2000" dirty="0">
                  <a:solidFill>
                    <a:srgbClr val="0000FF"/>
                  </a:solidFill>
                  <a:latin typeface="Arial" panose="02080604020202020204" pitchFamily="34" charset="0"/>
                </a:rPr>
                <a:t>Shiny black</a:t>
              </a:r>
              <a:endParaRPr lang="en-GB" altLang="x-none" sz="2000" dirty="0">
                <a:solidFill>
                  <a:srgbClr val="0000FF"/>
                </a:solidFill>
                <a:latin typeface="Arial" panose="02080604020202020204" pitchFamily="34" charset="0"/>
              </a:endParaRPr>
            </a:p>
          </p:txBody>
        </p:sp>
      </p:grpSp>
      <p:sp>
        <p:nvSpPr>
          <p:cNvPr id="23557" name="Text Box 13"/>
          <p:cNvSpPr txBox="1"/>
          <p:nvPr/>
        </p:nvSpPr>
        <p:spPr>
          <a:xfrm>
            <a:off x="304800" y="4191000"/>
            <a:ext cx="8534400" cy="1917700"/>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The __________ container would be the warmest after ten minutes because its shiny surface reflects heat _______ back into the container so less is lost. The ________ container would be the coolest because it is the best at _______ heat radiation.</a:t>
            </a:r>
            <a:endParaRPr lang="en-GB" altLang="x-none" dirty="0">
              <a:latin typeface="Arial" panose="02080604020202020204" pitchFamily="34" charset="0"/>
            </a:endParaRPr>
          </a:p>
        </p:txBody>
      </p:sp>
      <p:sp>
        <p:nvSpPr>
          <p:cNvPr id="19470" name="Rectangle 14"/>
          <p:cNvSpPr/>
          <p:nvPr/>
        </p:nvSpPr>
        <p:spPr>
          <a:xfrm>
            <a:off x="762000" y="4184650"/>
            <a:ext cx="1727200"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shiny metal</a:t>
            </a:r>
            <a:endParaRPr lang="en-GB" altLang="x-none" dirty="0">
              <a:solidFill>
                <a:srgbClr val="FF0000"/>
              </a:solidFill>
              <a:latin typeface="Arial" panose="02080604020202020204" pitchFamily="34" charset="0"/>
            </a:endParaRPr>
          </a:p>
        </p:txBody>
      </p:sp>
      <p:sp>
        <p:nvSpPr>
          <p:cNvPr id="19471" name="Rectangle 15"/>
          <p:cNvSpPr/>
          <p:nvPr/>
        </p:nvSpPr>
        <p:spPr>
          <a:xfrm>
            <a:off x="3048000" y="4495800"/>
            <a:ext cx="1355725"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radiation</a:t>
            </a:r>
            <a:endParaRPr lang="en-GB" altLang="x-none" dirty="0">
              <a:solidFill>
                <a:srgbClr val="FF0000"/>
              </a:solidFill>
              <a:latin typeface="Arial" panose="02080604020202020204" pitchFamily="34" charset="0"/>
            </a:endParaRPr>
          </a:p>
        </p:txBody>
      </p:sp>
      <p:sp>
        <p:nvSpPr>
          <p:cNvPr id="19472" name="Rectangle 16"/>
          <p:cNvSpPr/>
          <p:nvPr/>
        </p:nvSpPr>
        <p:spPr>
          <a:xfrm>
            <a:off x="381000" y="4724400"/>
            <a:ext cx="1457325"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dull black</a:t>
            </a:r>
            <a:endParaRPr lang="en-GB" altLang="x-none" dirty="0">
              <a:solidFill>
                <a:srgbClr val="FF0000"/>
              </a:solidFill>
              <a:latin typeface="Arial" panose="02080604020202020204" pitchFamily="34" charset="0"/>
            </a:endParaRPr>
          </a:p>
        </p:txBody>
      </p:sp>
      <p:sp>
        <p:nvSpPr>
          <p:cNvPr id="19473" name="Rectangle 17"/>
          <p:cNvSpPr/>
          <p:nvPr/>
        </p:nvSpPr>
        <p:spPr>
          <a:xfrm>
            <a:off x="6900863" y="4724400"/>
            <a:ext cx="1252537"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emitting</a:t>
            </a:r>
            <a:endParaRPr lang="en-GB" altLang="x-none" dirty="0">
              <a:solidFill>
                <a:srgbClr val="FF0000"/>
              </a:solidFill>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19471" grpId="0"/>
      <p:bldP spid="19472" grpId="0"/>
      <p:bldP spid="1947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0" y="0"/>
            <a:ext cx="41910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Absorption experiment</a:t>
            </a:r>
            <a:endParaRPr lang="en-GB" altLang="x-none" sz="2800" dirty="0">
              <a:solidFill>
                <a:schemeClr val="bg1"/>
              </a:solidFill>
            </a:endParaRPr>
          </a:p>
        </p:txBody>
      </p:sp>
      <p:sp>
        <p:nvSpPr>
          <p:cNvPr id="24579" name="Text Box 3"/>
          <p:cNvSpPr txBox="1"/>
          <p:nvPr/>
        </p:nvSpPr>
        <p:spPr>
          <a:xfrm>
            <a:off x="0" y="762000"/>
            <a:ext cx="9144000" cy="822325"/>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Four containers were placed equidistant from a heater. Which container would have the warmest water after ten minutes?</a:t>
            </a:r>
            <a:endParaRPr lang="en-GB" altLang="x-none" dirty="0">
              <a:latin typeface="Arial" panose="02080604020202020204" pitchFamily="34" charset="0"/>
            </a:endParaRPr>
          </a:p>
        </p:txBody>
      </p:sp>
      <p:sp>
        <p:nvSpPr>
          <p:cNvPr id="24580" name="Text Box 4"/>
          <p:cNvSpPr txBox="1"/>
          <p:nvPr/>
        </p:nvSpPr>
        <p:spPr>
          <a:xfrm>
            <a:off x="304800" y="4502150"/>
            <a:ext cx="8534400" cy="1552575"/>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The __________ container would be the warmest after ten minutes because its surface absorbs heat _______ the best. The _________ container would be the coolest because it is the poorest at __________ heat radiation.</a:t>
            </a:r>
            <a:endParaRPr lang="en-GB" altLang="x-none" dirty="0">
              <a:latin typeface="Arial" panose="02080604020202020204" pitchFamily="34" charset="0"/>
            </a:endParaRPr>
          </a:p>
        </p:txBody>
      </p:sp>
      <p:sp>
        <p:nvSpPr>
          <p:cNvPr id="20485" name="Rectangle 5"/>
          <p:cNvSpPr/>
          <p:nvPr/>
        </p:nvSpPr>
        <p:spPr>
          <a:xfrm>
            <a:off x="914400" y="4495800"/>
            <a:ext cx="1457325"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dull black</a:t>
            </a:r>
            <a:endParaRPr lang="en-GB" altLang="x-none" dirty="0">
              <a:solidFill>
                <a:srgbClr val="FF0000"/>
              </a:solidFill>
              <a:latin typeface="Arial" panose="02080604020202020204" pitchFamily="34" charset="0"/>
            </a:endParaRPr>
          </a:p>
        </p:txBody>
      </p:sp>
      <p:sp>
        <p:nvSpPr>
          <p:cNvPr id="20486" name="Rectangle 6"/>
          <p:cNvSpPr/>
          <p:nvPr/>
        </p:nvSpPr>
        <p:spPr>
          <a:xfrm>
            <a:off x="2438400" y="4800600"/>
            <a:ext cx="1355725"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radiation</a:t>
            </a:r>
            <a:endParaRPr lang="en-GB" altLang="x-none" dirty="0">
              <a:solidFill>
                <a:srgbClr val="FF0000"/>
              </a:solidFill>
              <a:latin typeface="Arial" panose="02080604020202020204" pitchFamily="34" charset="0"/>
            </a:endParaRPr>
          </a:p>
        </p:txBody>
      </p:sp>
      <p:sp>
        <p:nvSpPr>
          <p:cNvPr id="20487" name="Rectangle 7"/>
          <p:cNvSpPr/>
          <p:nvPr/>
        </p:nvSpPr>
        <p:spPr>
          <a:xfrm>
            <a:off x="4826000" y="4800600"/>
            <a:ext cx="1727200"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shiny metal</a:t>
            </a:r>
            <a:endParaRPr lang="en-GB" altLang="x-none" dirty="0">
              <a:solidFill>
                <a:srgbClr val="FF0000"/>
              </a:solidFill>
              <a:latin typeface="Arial" panose="02080604020202020204" pitchFamily="34" charset="0"/>
            </a:endParaRPr>
          </a:p>
        </p:txBody>
      </p:sp>
      <p:sp>
        <p:nvSpPr>
          <p:cNvPr id="20488" name="Rectangle 8"/>
          <p:cNvSpPr/>
          <p:nvPr/>
        </p:nvSpPr>
        <p:spPr>
          <a:xfrm>
            <a:off x="3960813" y="5029200"/>
            <a:ext cx="1525587" cy="457200"/>
          </a:xfrm>
          <a:prstGeom prst="rect">
            <a:avLst/>
          </a:prstGeom>
          <a:noFill/>
          <a:ln w="9525">
            <a:noFill/>
          </a:ln>
        </p:spPr>
        <p:txBody>
          <a:bodyPr wrap="none">
            <a:spAutoFit/>
          </a:bodyPr>
          <a:p>
            <a:pPr eaLnBrk="0" hangingPunct="0"/>
            <a:r>
              <a:rPr lang="en-GB" altLang="x-none" dirty="0">
                <a:solidFill>
                  <a:srgbClr val="FF0000"/>
                </a:solidFill>
                <a:latin typeface="Arial" panose="02080604020202020204" pitchFamily="34" charset="0"/>
              </a:rPr>
              <a:t>absorbing</a:t>
            </a:r>
            <a:endParaRPr lang="en-GB" altLang="x-none" dirty="0">
              <a:solidFill>
                <a:srgbClr val="FF0000"/>
              </a:solidFill>
              <a:latin typeface="Arial" panose="02080604020202020204" pitchFamily="34" charset="0"/>
            </a:endParaRPr>
          </a:p>
        </p:txBody>
      </p:sp>
      <p:grpSp>
        <p:nvGrpSpPr>
          <p:cNvPr id="24585" name="Group 9"/>
          <p:cNvGrpSpPr/>
          <p:nvPr/>
        </p:nvGrpSpPr>
        <p:grpSpPr>
          <a:xfrm>
            <a:off x="381000" y="1828800"/>
            <a:ext cx="7275513" cy="2197100"/>
            <a:chOff x="240" y="1152"/>
            <a:chExt cx="4583" cy="1384"/>
          </a:xfrm>
        </p:grpSpPr>
        <p:sp>
          <p:nvSpPr>
            <p:cNvPr id="24586" name="AutoShape 10"/>
            <p:cNvSpPr/>
            <p:nvPr/>
          </p:nvSpPr>
          <p:spPr>
            <a:xfrm>
              <a:off x="432" y="1296"/>
              <a:ext cx="624" cy="864"/>
            </a:xfrm>
            <a:prstGeom prst="can">
              <a:avLst>
                <a:gd name="adj" fmla="val 34611"/>
              </a:avLst>
            </a:prstGeom>
            <a:gradFill rotWithShape="0">
              <a:gsLst>
                <a:gs pos="0">
                  <a:srgbClr val="FFFFFF">
                    <a:alpha val="100000"/>
                  </a:srgbClr>
                </a:gs>
                <a:gs pos="16000">
                  <a:srgbClr val="1F1F1F">
                    <a:alpha val="100000"/>
                  </a:srgbClr>
                </a:gs>
                <a:gs pos="17999">
                  <a:srgbClr val="FFFFFF">
                    <a:alpha val="100000"/>
                  </a:srgbClr>
                </a:gs>
                <a:gs pos="42000">
                  <a:srgbClr val="636363">
                    <a:alpha val="100000"/>
                  </a:srgbClr>
                </a:gs>
                <a:gs pos="53000">
                  <a:srgbClr val="CFCFCF">
                    <a:alpha val="100000"/>
                  </a:srgbClr>
                </a:gs>
                <a:gs pos="66000">
                  <a:srgbClr val="CFCFCF">
                    <a:alpha val="100000"/>
                  </a:srgbClr>
                </a:gs>
                <a:gs pos="75999">
                  <a:srgbClr val="1F1F1F">
                    <a:alpha val="100000"/>
                  </a:srgbClr>
                </a:gs>
                <a:gs pos="78999">
                  <a:srgbClr val="FFFFFF">
                    <a:alpha val="100000"/>
                  </a:srgbClr>
                </a:gs>
                <a:gs pos="100000">
                  <a:srgbClr val="7F7F7F">
                    <a:alpha val="100000"/>
                  </a:srgbClr>
                </a:gs>
              </a:gsLst>
              <a:lin ang="2700000" scaled="1"/>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4587" name="AutoShape 11"/>
            <p:cNvSpPr/>
            <p:nvPr/>
          </p:nvSpPr>
          <p:spPr>
            <a:xfrm>
              <a:off x="1584" y="1392"/>
              <a:ext cx="624" cy="864"/>
            </a:xfrm>
            <a:prstGeom prst="can">
              <a:avLst>
                <a:gd name="adj" fmla="val 34611"/>
              </a:avLst>
            </a:prstGeom>
            <a:solidFill>
              <a:schemeClr val="bg2"/>
            </a:soli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4588" name="AutoShape 12"/>
            <p:cNvSpPr/>
            <p:nvPr/>
          </p:nvSpPr>
          <p:spPr>
            <a:xfrm>
              <a:off x="4080" y="1392"/>
              <a:ext cx="624" cy="864"/>
            </a:xfrm>
            <a:prstGeom prst="can">
              <a:avLst>
                <a:gd name="adj" fmla="val 34611"/>
              </a:avLst>
            </a:prstGeom>
            <a:gradFill rotWithShape="0">
              <a:gsLst>
                <a:gs pos="0">
                  <a:srgbClr val="000000"/>
                </a:gs>
                <a:gs pos="50000">
                  <a:srgbClr val="969696"/>
                </a:gs>
                <a:gs pos="100000">
                  <a:srgbClr val="000000"/>
                </a:gs>
              </a:gsLst>
              <a:lin ang="0" scaled="1"/>
              <a:tileRect/>
            </a:gra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4589" name="AutoShape 13"/>
            <p:cNvSpPr/>
            <p:nvPr/>
          </p:nvSpPr>
          <p:spPr>
            <a:xfrm>
              <a:off x="2736" y="1392"/>
              <a:ext cx="624" cy="864"/>
            </a:xfrm>
            <a:prstGeom prst="can">
              <a:avLst>
                <a:gd name="adj" fmla="val 34611"/>
              </a:avLst>
            </a:prstGeom>
            <a:solidFill>
              <a:srgbClr val="000000"/>
            </a:solidFill>
            <a:ln w="9525" cap="flat" cmpd="sng">
              <a:solidFill>
                <a:srgbClr val="000000"/>
              </a:solidFill>
              <a:prstDash val="solid"/>
              <a:headEnd type="none" w="med" len="med"/>
              <a:tailEnd type="none" w="med" len="med"/>
            </a:ln>
          </p:spPr>
          <p:txBody>
            <a:bodyPr wrap="none" anchor="ctr" anchorCtr="0"/>
            <a:p>
              <a:endParaRPr dirty="0">
                <a:latin typeface="Arial" panose="02080604020202020204" pitchFamily="34" charset="0"/>
              </a:endParaRPr>
            </a:p>
          </p:txBody>
        </p:sp>
        <p:sp>
          <p:nvSpPr>
            <p:cNvPr id="24590" name="Text Box 14"/>
            <p:cNvSpPr txBox="1"/>
            <p:nvPr/>
          </p:nvSpPr>
          <p:spPr>
            <a:xfrm>
              <a:off x="240" y="2256"/>
              <a:ext cx="1248" cy="250"/>
            </a:xfrm>
            <a:prstGeom prst="rect">
              <a:avLst/>
            </a:prstGeom>
            <a:noFill/>
            <a:ln w="9525">
              <a:noFill/>
            </a:ln>
          </p:spPr>
          <p:txBody>
            <a:bodyPr>
              <a:spAutoFit/>
            </a:bodyPr>
            <a:p>
              <a:pPr eaLnBrk="0" hangingPunct="0">
                <a:spcBef>
                  <a:spcPct val="50000"/>
                </a:spcBef>
              </a:pPr>
              <a:r>
                <a:rPr lang="en-GB" altLang="x-none" sz="2000" dirty="0">
                  <a:solidFill>
                    <a:srgbClr val="0000FF"/>
                  </a:solidFill>
                  <a:latin typeface="Arial" panose="02080604020202020204" pitchFamily="34" charset="0"/>
                </a:rPr>
                <a:t>Shiny metal</a:t>
              </a:r>
              <a:endParaRPr lang="en-GB" altLang="x-none" sz="2000" dirty="0">
                <a:solidFill>
                  <a:srgbClr val="0000FF"/>
                </a:solidFill>
                <a:latin typeface="Arial" panose="02080604020202020204" pitchFamily="34" charset="0"/>
              </a:endParaRPr>
            </a:p>
          </p:txBody>
        </p:sp>
        <p:sp>
          <p:nvSpPr>
            <p:cNvPr id="24591" name="Rectangle 15"/>
            <p:cNvSpPr/>
            <p:nvPr/>
          </p:nvSpPr>
          <p:spPr>
            <a:xfrm>
              <a:off x="1488" y="1152"/>
              <a:ext cx="828" cy="250"/>
            </a:xfrm>
            <a:prstGeom prst="rect">
              <a:avLst/>
            </a:prstGeom>
            <a:noFill/>
            <a:ln w="9525">
              <a:noFill/>
            </a:ln>
          </p:spPr>
          <p:txBody>
            <a:bodyPr wrap="none">
              <a:spAutoFit/>
            </a:bodyPr>
            <a:p>
              <a:pPr eaLnBrk="0" hangingPunct="0"/>
              <a:r>
                <a:rPr lang="en-GB" altLang="x-none" sz="2000" dirty="0">
                  <a:solidFill>
                    <a:srgbClr val="0000FF"/>
                  </a:solidFill>
                  <a:latin typeface="Arial" panose="02080604020202020204" pitchFamily="34" charset="0"/>
                </a:rPr>
                <a:t>Dull metal</a:t>
              </a:r>
              <a:endParaRPr lang="en-GB" altLang="x-none" sz="2000" dirty="0">
                <a:solidFill>
                  <a:srgbClr val="0000FF"/>
                </a:solidFill>
                <a:latin typeface="Arial" panose="02080604020202020204" pitchFamily="34" charset="0"/>
              </a:endParaRPr>
            </a:p>
          </p:txBody>
        </p:sp>
        <p:sp>
          <p:nvSpPr>
            <p:cNvPr id="24592" name="Rectangle 16"/>
            <p:cNvSpPr/>
            <p:nvPr/>
          </p:nvSpPr>
          <p:spPr>
            <a:xfrm>
              <a:off x="2640" y="2286"/>
              <a:ext cx="811" cy="250"/>
            </a:xfrm>
            <a:prstGeom prst="rect">
              <a:avLst/>
            </a:prstGeom>
            <a:noFill/>
            <a:ln w="9525">
              <a:noFill/>
            </a:ln>
          </p:spPr>
          <p:txBody>
            <a:bodyPr wrap="none">
              <a:spAutoFit/>
            </a:bodyPr>
            <a:p>
              <a:pPr eaLnBrk="0" hangingPunct="0"/>
              <a:r>
                <a:rPr lang="en-GB" altLang="x-none" sz="2000" dirty="0">
                  <a:solidFill>
                    <a:srgbClr val="0000FF"/>
                  </a:solidFill>
                  <a:latin typeface="Arial" panose="02080604020202020204" pitchFamily="34" charset="0"/>
                </a:rPr>
                <a:t>Dull black</a:t>
              </a:r>
              <a:endParaRPr lang="en-GB" altLang="x-none" sz="2000" dirty="0">
                <a:solidFill>
                  <a:srgbClr val="0000FF"/>
                </a:solidFill>
                <a:latin typeface="Arial" panose="02080604020202020204" pitchFamily="34" charset="0"/>
              </a:endParaRPr>
            </a:p>
          </p:txBody>
        </p:sp>
        <p:sp>
          <p:nvSpPr>
            <p:cNvPr id="24593" name="Rectangle 17"/>
            <p:cNvSpPr/>
            <p:nvPr/>
          </p:nvSpPr>
          <p:spPr>
            <a:xfrm>
              <a:off x="3888" y="1152"/>
              <a:ext cx="935" cy="250"/>
            </a:xfrm>
            <a:prstGeom prst="rect">
              <a:avLst/>
            </a:prstGeom>
            <a:noFill/>
            <a:ln w="9525">
              <a:noFill/>
            </a:ln>
          </p:spPr>
          <p:txBody>
            <a:bodyPr wrap="none">
              <a:spAutoFit/>
            </a:bodyPr>
            <a:p>
              <a:pPr eaLnBrk="0" hangingPunct="0"/>
              <a:r>
                <a:rPr lang="en-GB" altLang="x-none" sz="2000" dirty="0">
                  <a:solidFill>
                    <a:srgbClr val="0000FF"/>
                  </a:solidFill>
                  <a:latin typeface="Arial" panose="02080604020202020204" pitchFamily="34" charset="0"/>
                </a:rPr>
                <a:t>Shiny black</a:t>
              </a:r>
              <a:endParaRPr lang="en-GB" altLang="x-none" sz="2000" dirty="0">
                <a:solidFill>
                  <a:srgbClr val="0000FF"/>
                </a:solidFill>
                <a:latin typeface="Arial" panose="0208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P spid="2048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0" y="0"/>
            <a:ext cx="41148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Convection questions</a:t>
            </a:r>
            <a:endParaRPr lang="en-GB" altLang="x-none" sz="2800" dirty="0">
              <a:solidFill>
                <a:schemeClr val="bg1"/>
              </a:solidFill>
            </a:endParaRPr>
          </a:p>
        </p:txBody>
      </p:sp>
      <p:sp>
        <p:nvSpPr>
          <p:cNvPr id="26627" name="Text Box 3"/>
          <p:cNvSpPr txBox="1"/>
          <p:nvPr/>
        </p:nvSpPr>
        <p:spPr>
          <a:xfrm>
            <a:off x="685800" y="2978150"/>
            <a:ext cx="6096000" cy="1370013"/>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Why are boilers placed beneath hot water tanks in people’s homes?  </a:t>
            </a:r>
            <a:endParaRPr lang="en-GB" altLang="x-none" dirty="0">
              <a:latin typeface="Arial" panose="02080604020202020204" pitchFamily="34" charset="0"/>
            </a:endParaRPr>
          </a:p>
          <a:p>
            <a:pPr eaLnBrk="0" hangingPunct="0">
              <a:spcBef>
                <a:spcPct val="50000"/>
              </a:spcBef>
            </a:pPr>
            <a:endParaRPr lang="en-GB" altLang="x-none" dirty="0">
              <a:latin typeface="Arial" panose="02080604020202020204" pitchFamily="34" charset="0"/>
            </a:endParaRPr>
          </a:p>
        </p:txBody>
      </p:sp>
      <p:sp>
        <p:nvSpPr>
          <p:cNvPr id="26628" name="Rectangle 4"/>
          <p:cNvSpPr/>
          <p:nvPr/>
        </p:nvSpPr>
        <p:spPr>
          <a:xfrm>
            <a:off x="685800" y="3968750"/>
            <a:ext cx="7772400" cy="1370013"/>
          </a:xfrm>
          <a:prstGeom prst="rect">
            <a:avLst/>
          </a:prstGeom>
          <a:noFill/>
          <a:ln w="9525">
            <a:noFill/>
          </a:ln>
        </p:spPr>
        <p:txBody>
          <a:bodyPr>
            <a:spAutoFit/>
          </a:bodyPr>
          <a:p>
            <a:pPr eaLnBrk="0" hangingPunct="0">
              <a:spcBef>
                <a:spcPct val="50000"/>
              </a:spcBef>
            </a:pPr>
            <a:r>
              <a:rPr lang="en-GB" altLang="x-none" i="1" dirty="0">
                <a:solidFill>
                  <a:srgbClr val="0000FF"/>
                </a:solidFill>
                <a:latin typeface="Arial" panose="02080604020202020204" pitchFamily="34" charset="0"/>
              </a:rPr>
              <a:t>Hot water rises.</a:t>
            </a:r>
            <a:endParaRPr lang="en-GB" altLang="x-none" i="1" dirty="0">
              <a:solidFill>
                <a:srgbClr val="0000FF"/>
              </a:solidFill>
              <a:latin typeface="Arial" panose="02080604020202020204" pitchFamily="34" charset="0"/>
            </a:endParaRPr>
          </a:p>
          <a:p>
            <a:pPr eaLnBrk="0" hangingPunct="0">
              <a:spcBef>
                <a:spcPct val="50000"/>
              </a:spcBef>
            </a:pPr>
            <a:r>
              <a:rPr lang="en-GB" altLang="x-none" i="1" dirty="0">
                <a:solidFill>
                  <a:srgbClr val="0000FF"/>
                </a:solidFill>
                <a:latin typeface="Arial" panose="02080604020202020204" pitchFamily="34" charset="0"/>
              </a:rPr>
              <a:t>So when the boiler heats the water, and the hot water rises, the water tank is filled with hot water.</a:t>
            </a:r>
            <a:endParaRPr lang="en-GB" altLang="x-none" i="1" dirty="0">
              <a:solidFill>
                <a:srgbClr val="0000FF"/>
              </a:solidFill>
              <a:latin typeface="Arial" panose="02080604020202020204" pitchFamily="34" charset="0"/>
            </a:endParaRPr>
          </a:p>
        </p:txBody>
      </p:sp>
      <p:sp>
        <p:nvSpPr>
          <p:cNvPr id="25605" name="Rectangle 5"/>
          <p:cNvSpPr/>
          <p:nvPr/>
        </p:nvSpPr>
        <p:spPr>
          <a:xfrm>
            <a:off x="685800" y="1066800"/>
            <a:ext cx="5507038" cy="457200"/>
          </a:xfrm>
          <a:prstGeom prst="rect">
            <a:avLst/>
          </a:prstGeom>
          <a:noFill/>
          <a:ln w="9525">
            <a:noFill/>
          </a:ln>
        </p:spPr>
        <p:txBody>
          <a:bodyPr wrap="none">
            <a:spAutoFit/>
          </a:bodyPr>
          <a:p>
            <a:pPr eaLnBrk="0" hangingPunct="0">
              <a:spcBef>
                <a:spcPct val="50000"/>
              </a:spcBef>
            </a:pPr>
            <a:r>
              <a:rPr lang="en-GB" altLang="x-none" dirty="0">
                <a:latin typeface="Arial" panose="02080604020202020204" pitchFamily="34" charset="0"/>
              </a:rPr>
              <a:t>Why does hot air rise and cold air sink?</a:t>
            </a:r>
            <a:endParaRPr lang="en-GB" altLang="x-none" dirty="0">
              <a:latin typeface="Arial" panose="02080604020202020204" pitchFamily="34" charset="0"/>
            </a:endParaRPr>
          </a:p>
        </p:txBody>
      </p:sp>
      <p:sp>
        <p:nvSpPr>
          <p:cNvPr id="26630" name="Rectangle 6"/>
          <p:cNvSpPr/>
          <p:nvPr/>
        </p:nvSpPr>
        <p:spPr>
          <a:xfrm>
            <a:off x="685800" y="1600200"/>
            <a:ext cx="6248400" cy="822325"/>
          </a:xfrm>
          <a:prstGeom prst="rect">
            <a:avLst/>
          </a:prstGeom>
          <a:noFill/>
          <a:ln w="9525">
            <a:noFill/>
          </a:ln>
        </p:spPr>
        <p:txBody>
          <a:bodyPr>
            <a:spAutoFit/>
          </a:bodyPr>
          <a:p>
            <a:pPr eaLnBrk="0" hangingPunct="0">
              <a:spcBef>
                <a:spcPct val="50000"/>
              </a:spcBef>
            </a:pPr>
            <a:r>
              <a:rPr lang="en-GB" altLang="x-none" i="1" dirty="0">
                <a:solidFill>
                  <a:srgbClr val="0000FF"/>
                </a:solidFill>
                <a:latin typeface="Arial" panose="02080604020202020204" pitchFamily="34" charset="0"/>
              </a:rPr>
              <a:t>Cool air is more dense than warm air, so the cool air ‘falls through’ the warm air.</a:t>
            </a:r>
            <a:endParaRPr lang="en-GB" altLang="x-none" i="1" dirty="0">
              <a:solidFill>
                <a:srgbClr val="0000FF"/>
              </a:solidFill>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3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0" y="0"/>
            <a:ext cx="3657600" cy="533400"/>
          </a:xfrm>
          <a:solidFill>
            <a:srgbClr val="0000FF">
              <a:alpha val="100000"/>
            </a:srgbClr>
          </a:solidFill>
          <a:ln>
            <a:solidFill>
              <a:srgbClr val="000066">
                <a:alpha val="100000"/>
              </a:srgbClr>
            </a:solidFill>
            <a:miter/>
          </a:ln>
        </p:spPr>
        <p:txBody>
          <a:bodyPr vert="horz" wrap="square" lIns="91440" tIns="45720" rIns="91440" bIns="45720" anchor="ctr" anchorCtr="0"/>
          <a:p>
            <a:pPr algn="l" eaLnBrk="1" hangingPunct="1"/>
            <a:r>
              <a:rPr lang="en-GB" altLang="x-none" sz="2800" dirty="0">
                <a:solidFill>
                  <a:schemeClr val="bg1"/>
                </a:solidFill>
              </a:rPr>
              <a:t>Radiation questions</a:t>
            </a:r>
            <a:endParaRPr lang="en-GB" altLang="x-none" sz="2800" dirty="0">
              <a:solidFill>
                <a:schemeClr val="bg1"/>
              </a:solidFill>
            </a:endParaRPr>
          </a:p>
        </p:txBody>
      </p:sp>
      <p:sp>
        <p:nvSpPr>
          <p:cNvPr id="26627" name="Text Box 3"/>
          <p:cNvSpPr txBox="1"/>
          <p:nvPr/>
        </p:nvSpPr>
        <p:spPr>
          <a:xfrm>
            <a:off x="381000" y="1219200"/>
            <a:ext cx="7391400" cy="457200"/>
          </a:xfrm>
          <a:prstGeom prst="rect">
            <a:avLst/>
          </a:prstGeom>
          <a:noFill/>
          <a:ln w="9525">
            <a:noFill/>
          </a:ln>
        </p:spPr>
        <p:txBody>
          <a:bodyPr>
            <a:spAutoFit/>
          </a:bodyPr>
          <a:p>
            <a:pPr eaLnBrk="0" hangingPunct="0">
              <a:spcBef>
                <a:spcPct val="50000"/>
              </a:spcBef>
            </a:pPr>
            <a:r>
              <a:rPr lang="en-GB" altLang="x-none" dirty="0">
                <a:latin typeface="Arial" panose="02080604020202020204" pitchFamily="34" charset="0"/>
              </a:rPr>
              <a:t>Why are houses painted white in hot countries?</a:t>
            </a:r>
            <a:endParaRPr lang="en-GB" altLang="x-none" dirty="0">
              <a:latin typeface="Arial" panose="02080604020202020204" pitchFamily="34" charset="0"/>
            </a:endParaRPr>
          </a:p>
        </p:txBody>
      </p:sp>
      <p:sp>
        <p:nvSpPr>
          <p:cNvPr id="27652" name="Rectangle 4"/>
          <p:cNvSpPr/>
          <p:nvPr/>
        </p:nvSpPr>
        <p:spPr>
          <a:xfrm>
            <a:off x="381000" y="1898650"/>
            <a:ext cx="7880350" cy="457200"/>
          </a:xfrm>
          <a:prstGeom prst="rect">
            <a:avLst/>
          </a:prstGeom>
          <a:noFill/>
          <a:ln w="9525">
            <a:noFill/>
          </a:ln>
        </p:spPr>
        <p:txBody>
          <a:bodyPr wrap="none">
            <a:spAutoFit/>
          </a:bodyPr>
          <a:p>
            <a:pPr eaLnBrk="0" hangingPunct="0"/>
            <a:r>
              <a:rPr lang="en-GB" altLang="x-none" i="1" dirty="0">
                <a:solidFill>
                  <a:srgbClr val="0000FF"/>
                </a:solidFill>
                <a:latin typeface="Arial" panose="02080604020202020204" pitchFamily="34" charset="0"/>
              </a:rPr>
              <a:t>White reflects heat radiation and keeps the house cooler.</a:t>
            </a:r>
            <a:endParaRPr lang="en-GB" altLang="x-none" i="1" dirty="0">
              <a:solidFill>
                <a:srgbClr val="0000FF"/>
              </a:solidFill>
              <a:latin typeface="Arial" panose="02080604020202020204" pitchFamily="34" charset="0"/>
            </a:endParaRPr>
          </a:p>
        </p:txBody>
      </p:sp>
      <p:sp>
        <p:nvSpPr>
          <p:cNvPr id="26629" name="Rectangle 5"/>
          <p:cNvSpPr/>
          <p:nvPr/>
        </p:nvSpPr>
        <p:spPr>
          <a:xfrm>
            <a:off x="457200" y="3368675"/>
            <a:ext cx="8229600" cy="822325"/>
          </a:xfrm>
          <a:prstGeom prst="rect">
            <a:avLst/>
          </a:prstGeom>
          <a:noFill/>
          <a:ln w="9525">
            <a:noFill/>
          </a:ln>
        </p:spPr>
        <p:txBody>
          <a:bodyPr>
            <a:spAutoFit/>
          </a:bodyPr>
          <a:p>
            <a:pPr eaLnBrk="0" hangingPunct="0"/>
            <a:r>
              <a:rPr lang="en-GB" altLang="x-none" dirty="0">
                <a:latin typeface="Arial" panose="02080604020202020204" pitchFamily="34" charset="0"/>
              </a:rPr>
              <a:t>Why are shiny foil blankets wrapped around marathon runners at the end of a race?</a:t>
            </a:r>
            <a:endParaRPr lang="en-GB" altLang="x-none" dirty="0">
              <a:latin typeface="Arial" panose="02080604020202020204" pitchFamily="34" charset="0"/>
            </a:endParaRPr>
          </a:p>
        </p:txBody>
      </p:sp>
      <p:sp>
        <p:nvSpPr>
          <p:cNvPr id="27654" name="Rectangle 6"/>
          <p:cNvSpPr/>
          <p:nvPr/>
        </p:nvSpPr>
        <p:spPr>
          <a:xfrm>
            <a:off x="457200" y="4435475"/>
            <a:ext cx="8077200" cy="822325"/>
          </a:xfrm>
          <a:prstGeom prst="rect">
            <a:avLst/>
          </a:prstGeom>
          <a:noFill/>
          <a:ln w="9525">
            <a:noFill/>
          </a:ln>
        </p:spPr>
        <p:txBody>
          <a:bodyPr>
            <a:spAutoFit/>
          </a:bodyPr>
          <a:p>
            <a:pPr eaLnBrk="0" hangingPunct="0"/>
            <a:r>
              <a:rPr lang="en-GB" altLang="x-none" i="1" dirty="0">
                <a:solidFill>
                  <a:srgbClr val="0000FF"/>
                </a:solidFill>
                <a:latin typeface="Arial" panose="02080604020202020204" pitchFamily="34" charset="0"/>
              </a:rPr>
              <a:t>The shiny metal reflects the heat radiation from the runner back in, this stops the runner getting cold.</a:t>
            </a:r>
            <a:endParaRPr lang="en-GB" altLang="x-none" i="1" dirty="0">
              <a:solidFill>
                <a:srgbClr val="0000FF"/>
              </a:solidFill>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txBox="1"/>
          <p:nvPr/>
        </p:nvSpPr>
        <p:spPr>
          <a:xfrm>
            <a:off x="457200" y="228600"/>
            <a:ext cx="7848600" cy="1190625"/>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1.	 Which of the following is not a method of heat transfer? </a:t>
            </a:r>
            <a:endParaRPr lang="en-GB" altLang="x-none" sz="3600" dirty="0">
              <a:latin typeface="Comic Sans MS" pitchFamily="66" charset="0"/>
            </a:endParaRPr>
          </a:p>
        </p:txBody>
      </p:sp>
      <p:sp>
        <p:nvSpPr>
          <p:cNvPr id="27651" name="Text Box 3"/>
          <p:cNvSpPr txBox="1"/>
          <p:nvPr/>
        </p:nvSpPr>
        <p:spPr>
          <a:xfrm>
            <a:off x="762000" y="2133600"/>
            <a:ext cx="6324600" cy="641350"/>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A.	Radiation</a:t>
            </a:r>
            <a:endParaRPr lang="en-GB" altLang="x-none" sz="3200" dirty="0">
              <a:latin typeface="Comic Sans MS" pitchFamily="66" charset="0"/>
            </a:endParaRPr>
          </a:p>
        </p:txBody>
      </p:sp>
      <p:sp>
        <p:nvSpPr>
          <p:cNvPr id="27652" name="Rectangle 4"/>
          <p:cNvSpPr/>
          <p:nvPr/>
        </p:nvSpPr>
        <p:spPr>
          <a:xfrm>
            <a:off x="762000" y="2895600"/>
            <a:ext cx="3230563" cy="641350"/>
          </a:xfrm>
          <a:prstGeom prst="rect">
            <a:avLst/>
          </a:prstGeom>
          <a:noFill/>
          <a:ln w="9525">
            <a:noFill/>
          </a:ln>
        </p:spPr>
        <p:txBody>
          <a:bodyPr wrap="none">
            <a:spAutoFit/>
          </a:bodyPr>
          <a:p>
            <a:pPr eaLnBrk="0" hangingPunct="0"/>
            <a:r>
              <a:rPr lang="en-GB" altLang="x-none" sz="3600" dirty="0">
                <a:latin typeface="Comic Sans MS" pitchFamily="66" charset="0"/>
              </a:rPr>
              <a:t>B.	Insulation</a:t>
            </a:r>
            <a:endParaRPr lang="en-GB" altLang="x-none" sz="3200" dirty="0">
              <a:latin typeface="Comic Sans MS" pitchFamily="66" charset="0"/>
            </a:endParaRPr>
          </a:p>
        </p:txBody>
      </p:sp>
      <p:sp>
        <p:nvSpPr>
          <p:cNvPr id="27653" name="Rectangle 5"/>
          <p:cNvSpPr/>
          <p:nvPr/>
        </p:nvSpPr>
        <p:spPr>
          <a:xfrm>
            <a:off x="762000" y="3608388"/>
            <a:ext cx="3419475" cy="641350"/>
          </a:xfrm>
          <a:prstGeom prst="rect">
            <a:avLst/>
          </a:prstGeom>
          <a:noFill/>
          <a:ln w="9525">
            <a:noFill/>
          </a:ln>
        </p:spPr>
        <p:txBody>
          <a:bodyPr wrap="none">
            <a:spAutoFit/>
          </a:bodyPr>
          <a:p>
            <a:pPr eaLnBrk="0" hangingPunct="0"/>
            <a:r>
              <a:rPr lang="en-GB" altLang="x-none" sz="3600" dirty="0">
                <a:latin typeface="Comic Sans MS" pitchFamily="66" charset="0"/>
              </a:rPr>
              <a:t>C.	Conduction</a:t>
            </a:r>
            <a:endParaRPr lang="en-GB" altLang="x-none" sz="3200" dirty="0">
              <a:latin typeface="Comic Sans MS" pitchFamily="66" charset="0"/>
            </a:endParaRPr>
          </a:p>
        </p:txBody>
      </p:sp>
      <p:sp>
        <p:nvSpPr>
          <p:cNvPr id="27654" name="Rectangle 6"/>
          <p:cNvSpPr/>
          <p:nvPr/>
        </p:nvSpPr>
        <p:spPr>
          <a:xfrm>
            <a:off x="762000" y="4419600"/>
            <a:ext cx="3386138" cy="641350"/>
          </a:xfrm>
          <a:prstGeom prst="rect">
            <a:avLst/>
          </a:prstGeom>
          <a:noFill/>
          <a:ln w="9525">
            <a:noFill/>
          </a:ln>
        </p:spPr>
        <p:txBody>
          <a:bodyPr wrap="none">
            <a:spAutoFit/>
          </a:bodyPr>
          <a:p>
            <a:pPr eaLnBrk="0" hangingPunct="0"/>
            <a:r>
              <a:rPr lang="en-GB" altLang="x-none" sz="3600" dirty="0">
                <a:latin typeface="Comic Sans MS" pitchFamily="66" charset="0"/>
              </a:rPr>
              <a:t>D.	Convection</a:t>
            </a:r>
            <a:endParaRPr lang="en-GB" altLang="x-none" sz="3200" dirty="0">
              <a:latin typeface="Comic Sans MS" pitchFamily="66" charset="0"/>
            </a:endParaRPr>
          </a:p>
        </p:txBody>
      </p:sp>
      <p:sp>
        <p:nvSpPr>
          <p:cNvPr id="28679" name="Oval 7"/>
          <p:cNvSpPr/>
          <p:nvPr/>
        </p:nvSpPr>
        <p:spPr>
          <a:xfrm>
            <a:off x="609600" y="2895600"/>
            <a:ext cx="838200" cy="609600"/>
          </a:xfrm>
          <a:prstGeom prst="ellipse">
            <a:avLst/>
          </a:prstGeom>
          <a:noFill/>
          <a:ln w="38100"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Rectangle 3"/>
          <p:cNvSpPr>
            <a:spLocks noGrp="1"/>
          </p:cNvSpPr>
          <p:nvPr>
            <p:ph type="body" sz="half" idx="1"/>
          </p:nvPr>
        </p:nvSpPr>
        <p:spPr>
          <a:xfrm>
            <a:off x="457200" y="533400"/>
            <a:ext cx="8305800" cy="5943600"/>
          </a:xfrm>
        </p:spPr>
        <p:txBody>
          <a:bodyPr vert="horz" wrap="square" lIns="91440" tIns="45720" rIns="91440" bIns="45720" anchor="t" anchorCtr="0"/>
          <a:p>
            <a:pPr eaLnBrk="1" hangingPunct="1"/>
            <a:r>
              <a:rPr lang="en-US" altLang="zh-TW" sz="2800" dirty="0">
                <a:ea typeface="PMingLiU" pitchFamily="18" charset="-120"/>
              </a:rPr>
              <a:t>An implication of the </a:t>
            </a:r>
            <a:r>
              <a:rPr lang="en-US" altLang="zh-TW" sz="2800" dirty="0">
                <a:solidFill>
                  <a:srgbClr val="00CC00"/>
                </a:solidFill>
                <a:ea typeface="PMingLiU" pitchFamily="18" charset="-120"/>
              </a:rPr>
              <a:t>no-slip condition</a:t>
            </a:r>
            <a:r>
              <a:rPr lang="en-US" altLang="zh-TW" sz="2800" dirty="0">
                <a:ea typeface="PMingLiU" pitchFamily="18" charset="-120"/>
              </a:rPr>
              <a:t> is that heat transfer from the solid surface to the fluid layer adjacent to the surface is by </a:t>
            </a:r>
            <a:r>
              <a:rPr lang="en-US" altLang="zh-TW" sz="2800" i="1" dirty="0">
                <a:solidFill>
                  <a:srgbClr val="00CC00"/>
                </a:solidFill>
                <a:ea typeface="PMingLiU" pitchFamily="18" charset="-120"/>
              </a:rPr>
              <a:t>pure conduction</a:t>
            </a:r>
            <a:r>
              <a:rPr lang="en-US" altLang="zh-TW" sz="2800" i="1" dirty="0">
                <a:ea typeface="PMingLiU" pitchFamily="18" charset="-120"/>
              </a:rPr>
              <a:t>, </a:t>
            </a:r>
            <a:r>
              <a:rPr lang="en-US" altLang="zh-TW" sz="2800" dirty="0">
                <a:ea typeface="PMingLiU" pitchFamily="18" charset="-120"/>
              </a:rPr>
              <a:t>and can be expressed as</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r>
              <a:rPr lang="en-US" altLang="zh-TW" sz="2800" dirty="0">
                <a:ea typeface="PMingLiU" pitchFamily="18" charset="-120"/>
              </a:rPr>
              <a:t>Equating Eqs. 6–1 and 6–3 for the heat flux to obtain</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r>
              <a:rPr lang="en-US" altLang="zh-TW" sz="2800" dirty="0">
                <a:ea typeface="PMingLiU" pitchFamily="18" charset="-120"/>
              </a:rPr>
              <a:t>The convection </a:t>
            </a:r>
            <a:r>
              <a:rPr lang="en-US" altLang="zh-TW" sz="2800" dirty="0">
                <a:solidFill>
                  <a:srgbClr val="3366FF"/>
                </a:solidFill>
                <a:ea typeface="PMingLiU" pitchFamily="18" charset="-120"/>
              </a:rPr>
              <a:t>heat transfer coefficient</a:t>
            </a:r>
            <a:r>
              <a:rPr lang="en-US" altLang="zh-TW" sz="2800" dirty="0">
                <a:ea typeface="PMingLiU" pitchFamily="18" charset="-120"/>
              </a:rPr>
              <a:t>, in general, </a:t>
            </a:r>
            <a:r>
              <a:rPr lang="en-US" altLang="zh-TW" sz="2800" dirty="0">
                <a:solidFill>
                  <a:srgbClr val="3366FF"/>
                </a:solidFill>
                <a:ea typeface="PMingLiU" pitchFamily="18" charset="-120"/>
              </a:rPr>
              <a:t>varies along the flow direction</a:t>
            </a:r>
            <a:r>
              <a:rPr lang="en-US" altLang="zh-TW" sz="2800" dirty="0">
                <a:ea typeface="PMingLiU" pitchFamily="18" charset="-120"/>
              </a:rPr>
              <a:t>.</a:t>
            </a:r>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endParaRPr lang="zh-TW" altLang="en-US" sz="2800" dirty="0">
              <a:ea typeface="PMingLiU" pitchFamily="18" charset="-120"/>
            </a:endParaRPr>
          </a:p>
        </p:txBody>
      </p:sp>
      <p:graphicFrame>
        <p:nvGraphicFramePr>
          <p:cNvPr id="2050" name="Object 4"/>
          <p:cNvGraphicFramePr/>
          <p:nvPr>
            <p:ph sz="half" idx="2"/>
          </p:nvPr>
        </p:nvGraphicFramePr>
        <p:xfrm>
          <a:off x="2057400" y="2286000"/>
          <a:ext cx="4800600" cy="1022350"/>
        </p:xfrm>
        <a:graphic>
          <a:graphicData uri="http://schemas.openxmlformats.org/presentationml/2006/ole">
            <mc:AlternateContent xmlns:mc="http://schemas.openxmlformats.org/markup-compatibility/2006">
              <mc:Choice xmlns:v="urn:schemas-microsoft-com:vml" Requires="v">
                <p:oleObj spid="_x0000_s3078" name="" r:id="rId1" imgW="2322830" imgH="495300" progId="Equation.DSMT4">
                  <p:embed/>
                </p:oleObj>
              </mc:Choice>
              <mc:Fallback>
                <p:oleObj name="" r:id="rId1" imgW="2322830" imgH="495300" progId="Equation.DSMT4">
                  <p:embed/>
                  <p:pic>
                    <p:nvPicPr>
                      <p:cNvPr id="0" name="Picture 3077"/>
                      <p:cNvPicPr/>
                      <p:nvPr/>
                    </p:nvPicPr>
                    <p:blipFill>
                      <a:blip r:embed="rId2"/>
                      <a:stretch>
                        <a:fillRect/>
                      </a:stretch>
                    </p:blipFill>
                    <p:spPr>
                      <a:xfrm>
                        <a:off x="2057400" y="2286000"/>
                        <a:ext cx="4800600" cy="1022350"/>
                      </a:xfrm>
                      <a:prstGeom prst="rect">
                        <a:avLst/>
                      </a:prstGeom>
                      <a:noFill/>
                      <a:ln w="38100">
                        <a:miter/>
                      </a:ln>
                    </p:spPr>
                  </p:pic>
                </p:oleObj>
              </mc:Fallback>
            </mc:AlternateContent>
          </a:graphicData>
        </a:graphic>
      </p:graphicFrame>
      <p:sp>
        <p:nvSpPr>
          <p:cNvPr id="2053" name="Text Box 7"/>
          <p:cNvSpPr txBox="1"/>
          <p:nvPr/>
        </p:nvSpPr>
        <p:spPr>
          <a:xfrm>
            <a:off x="7315200" y="2589213"/>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(6-3)</a:t>
            </a:r>
            <a:endParaRPr lang="en-US" altLang="zh-TW" sz="2400" b="1" dirty="0">
              <a:solidFill>
                <a:srgbClr val="FF0000"/>
              </a:solidFill>
              <a:latin typeface="Times New Roman" pitchFamily="18" charset="0"/>
              <a:ea typeface="PMingLiU" pitchFamily="18" charset="-120"/>
            </a:endParaRPr>
          </a:p>
        </p:txBody>
      </p:sp>
      <p:graphicFrame>
        <p:nvGraphicFramePr>
          <p:cNvPr id="2051" name="Object 8"/>
          <p:cNvGraphicFramePr/>
          <p:nvPr/>
        </p:nvGraphicFramePr>
        <p:xfrm>
          <a:off x="2136775" y="3930650"/>
          <a:ext cx="4641850" cy="1022350"/>
        </p:xfrm>
        <a:graphic>
          <a:graphicData uri="http://schemas.openxmlformats.org/presentationml/2006/ole">
            <mc:AlternateContent xmlns:mc="http://schemas.openxmlformats.org/markup-compatibility/2006">
              <mc:Choice xmlns:v="urn:schemas-microsoft-com:vml" Requires="v">
                <p:oleObj spid="_x0000_s3079" name="" r:id="rId3" imgW="2246630" imgH="495300" progId="Equation.DSMT4">
                  <p:embed/>
                </p:oleObj>
              </mc:Choice>
              <mc:Fallback>
                <p:oleObj name="" r:id="rId3" imgW="2246630" imgH="495300" progId="Equation.DSMT4">
                  <p:embed/>
                  <p:pic>
                    <p:nvPicPr>
                      <p:cNvPr id="0" name="Picture 3078"/>
                      <p:cNvPicPr/>
                      <p:nvPr/>
                    </p:nvPicPr>
                    <p:blipFill>
                      <a:blip r:embed="rId4"/>
                      <a:stretch>
                        <a:fillRect/>
                      </a:stretch>
                    </p:blipFill>
                    <p:spPr>
                      <a:xfrm>
                        <a:off x="2136775" y="3930650"/>
                        <a:ext cx="4641850" cy="1022350"/>
                      </a:xfrm>
                      <a:prstGeom prst="rect">
                        <a:avLst/>
                      </a:prstGeom>
                      <a:noFill/>
                      <a:ln w="38100">
                        <a:noFill/>
                        <a:miter/>
                      </a:ln>
                    </p:spPr>
                  </p:pic>
                </p:oleObj>
              </mc:Fallback>
            </mc:AlternateContent>
          </a:graphicData>
        </a:graphic>
      </p:graphicFrame>
      <p:sp>
        <p:nvSpPr>
          <p:cNvPr id="2054" name="Text Box 9"/>
          <p:cNvSpPr txBox="1"/>
          <p:nvPr/>
        </p:nvSpPr>
        <p:spPr>
          <a:xfrm>
            <a:off x="7315200" y="4233863"/>
            <a:ext cx="1371600" cy="457200"/>
          </a:xfrm>
          <a:prstGeom prst="rect">
            <a:avLst/>
          </a:prstGeom>
          <a:noFill/>
          <a:ln w="9525">
            <a:noFill/>
          </a:ln>
        </p:spPr>
        <p:txBody>
          <a:bodyPr>
            <a:spAutoFit/>
          </a:bodyPr>
          <a:p>
            <a:pPr>
              <a:spcBef>
                <a:spcPct val="50000"/>
              </a:spcBef>
            </a:pPr>
            <a:r>
              <a:rPr lang="en-US" altLang="zh-TW" sz="2400" b="1" dirty="0">
                <a:solidFill>
                  <a:srgbClr val="FF0000"/>
                </a:solidFill>
                <a:latin typeface="Times New Roman" pitchFamily="18" charset="0"/>
                <a:ea typeface="PMingLiU" pitchFamily="18" charset="-120"/>
              </a:rPr>
              <a:t>(6-4)</a:t>
            </a:r>
            <a:endParaRPr lang="en-US" altLang="zh-TW" sz="2400" b="1" dirty="0">
              <a:solidFill>
                <a:srgbClr val="FF0000"/>
              </a:solidFill>
              <a:latin typeface="Times New Roman" pitchFamily="18" charset="0"/>
              <a:ea typeface="PMingLiU" pitchFamily="18" charset="-12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457200" y="228600"/>
            <a:ext cx="7848600" cy="1190625"/>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2.	 In which of the following are the particles closest together?</a:t>
            </a:r>
            <a:endParaRPr lang="en-GB" altLang="x-none" sz="3600" dirty="0">
              <a:latin typeface="Comic Sans MS" pitchFamily="66" charset="0"/>
            </a:endParaRPr>
          </a:p>
        </p:txBody>
      </p:sp>
      <p:sp>
        <p:nvSpPr>
          <p:cNvPr id="28675" name="Text Box 3"/>
          <p:cNvSpPr txBox="1"/>
          <p:nvPr/>
        </p:nvSpPr>
        <p:spPr>
          <a:xfrm>
            <a:off x="762000" y="2133600"/>
            <a:ext cx="6324600" cy="641350"/>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A.	Solid</a:t>
            </a:r>
            <a:endParaRPr lang="en-GB" altLang="x-none" sz="3200" dirty="0">
              <a:latin typeface="Comic Sans MS" pitchFamily="66" charset="0"/>
            </a:endParaRPr>
          </a:p>
        </p:txBody>
      </p:sp>
      <p:sp>
        <p:nvSpPr>
          <p:cNvPr id="28676" name="Rectangle 4"/>
          <p:cNvSpPr/>
          <p:nvPr/>
        </p:nvSpPr>
        <p:spPr>
          <a:xfrm>
            <a:off x="762000" y="2895600"/>
            <a:ext cx="2352675" cy="641350"/>
          </a:xfrm>
          <a:prstGeom prst="rect">
            <a:avLst/>
          </a:prstGeom>
          <a:noFill/>
          <a:ln w="9525">
            <a:noFill/>
          </a:ln>
        </p:spPr>
        <p:txBody>
          <a:bodyPr wrap="none">
            <a:spAutoFit/>
          </a:bodyPr>
          <a:p>
            <a:pPr eaLnBrk="0" hangingPunct="0"/>
            <a:r>
              <a:rPr lang="en-GB" altLang="x-none" sz="3600" dirty="0">
                <a:latin typeface="Comic Sans MS" pitchFamily="66" charset="0"/>
              </a:rPr>
              <a:t>B.	Liquid</a:t>
            </a:r>
            <a:endParaRPr lang="en-GB" altLang="x-none" sz="3200" dirty="0">
              <a:latin typeface="Comic Sans MS" pitchFamily="66" charset="0"/>
            </a:endParaRPr>
          </a:p>
        </p:txBody>
      </p:sp>
      <p:sp>
        <p:nvSpPr>
          <p:cNvPr id="28677" name="Rectangle 5"/>
          <p:cNvSpPr/>
          <p:nvPr/>
        </p:nvSpPr>
        <p:spPr>
          <a:xfrm>
            <a:off x="762000" y="3608388"/>
            <a:ext cx="1865313" cy="641350"/>
          </a:xfrm>
          <a:prstGeom prst="rect">
            <a:avLst/>
          </a:prstGeom>
          <a:noFill/>
          <a:ln w="9525">
            <a:noFill/>
          </a:ln>
        </p:spPr>
        <p:txBody>
          <a:bodyPr wrap="none">
            <a:spAutoFit/>
          </a:bodyPr>
          <a:p>
            <a:pPr eaLnBrk="0" hangingPunct="0"/>
            <a:r>
              <a:rPr lang="en-GB" altLang="x-none" sz="3600" dirty="0">
                <a:latin typeface="Comic Sans MS" pitchFamily="66" charset="0"/>
              </a:rPr>
              <a:t>C.	Gas</a:t>
            </a:r>
            <a:endParaRPr lang="en-GB" altLang="x-none" sz="3200" dirty="0">
              <a:latin typeface="Comic Sans MS" pitchFamily="66" charset="0"/>
            </a:endParaRPr>
          </a:p>
        </p:txBody>
      </p:sp>
      <p:sp>
        <p:nvSpPr>
          <p:cNvPr id="28678" name="Rectangle 6"/>
          <p:cNvSpPr/>
          <p:nvPr/>
        </p:nvSpPr>
        <p:spPr>
          <a:xfrm>
            <a:off x="762000" y="4419600"/>
            <a:ext cx="2136775" cy="641350"/>
          </a:xfrm>
          <a:prstGeom prst="rect">
            <a:avLst/>
          </a:prstGeom>
          <a:noFill/>
          <a:ln w="9525">
            <a:noFill/>
          </a:ln>
        </p:spPr>
        <p:txBody>
          <a:bodyPr wrap="none">
            <a:spAutoFit/>
          </a:bodyPr>
          <a:p>
            <a:pPr eaLnBrk="0" hangingPunct="0"/>
            <a:r>
              <a:rPr lang="en-GB" altLang="x-none" sz="3600" dirty="0">
                <a:latin typeface="Comic Sans MS" pitchFamily="66" charset="0"/>
              </a:rPr>
              <a:t>D.	Fluid</a:t>
            </a:r>
            <a:endParaRPr lang="en-GB" altLang="x-none" sz="3200" dirty="0">
              <a:latin typeface="Comic Sans MS" pitchFamily="66" charset="0"/>
            </a:endParaRPr>
          </a:p>
        </p:txBody>
      </p:sp>
      <p:sp>
        <p:nvSpPr>
          <p:cNvPr id="31751" name="Oval 7"/>
          <p:cNvSpPr/>
          <p:nvPr/>
        </p:nvSpPr>
        <p:spPr>
          <a:xfrm>
            <a:off x="609600" y="2133600"/>
            <a:ext cx="838200" cy="609600"/>
          </a:xfrm>
          <a:prstGeom prst="ellipse">
            <a:avLst/>
          </a:prstGeom>
          <a:noFill/>
          <a:ln w="38100"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457200" y="228600"/>
            <a:ext cx="7848600" cy="1190625"/>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3.	 How does heat energy reach the Earth from the Sun?</a:t>
            </a:r>
            <a:endParaRPr lang="en-GB" altLang="x-none" sz="3600" dirty="0">
              <a:latin typeface="Comic Sans MS" pitchFamily="66" charset="0"/>
            </a:endParaRPr>
          </a:p>
        </p:txBody>
      </p:sp>
      <p:sp>
        <p:nvSpPr>
          <p:cNvPr id="29699" name="Text Box 3"/>
          <p:cNvSpPr txBox="1"/>
          <p:nvPr/>
        </p:nvSpPr>
        <p:spPr>
          <a:xfrm>
            <a:off x="762000" y="2133600"/>
            <a:ext cx="6324600" cy="641350"/>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A.	Radiation</a:t>
            </a:r>
            <a:endParaRPr lang="en-GB" altLang="x-none" sz="3200" dirty="0">
              <a:latin typeface="Comic Sans MS" pitchFamily="66" charset="0"/>
            </a:endParaRPr>
          </a:p>
        </p:txBody>
      </p:sp>
      <p:sp>
        <p:nvSpPr>
          <p:cNvPr id="29700" name="Rectangle 4"/>
          <p:cNvSpPr/>
          <p:nvPr/>
        </p:nvSpPr>
        <p:spPr>
          <a:xfrm>
            <a:off x="762000" y="2895600"/>
            <a:ext cx="3419475" cy="641350"/>
          </a:xfrm>
          <a:prstGeom prst="rect">
            <a:avLst/>
          </a:prstGeom>
          <a:noFill/>
          <a:ln w="9525">
            <a:noFill/>
          </a:ln>
        </p:spPr>
        <p:txBody>
          <a:bodyPr wrap="none">
            <a:spAutoFit/>
          </a:bodyPr>
          <a:p>
            <a:pPr eaLnBrk="0" hangingPunct="0"/>
            <a:r>
              <a:rPr lang="en-GB" altLang="x-none" sz="3600" dirty="0">
                <a:latin typeface="Comic Sans MS" pitchFamily="66" charset="0"/>
              </a:rPr>
              <a:t>B.	Conduction</a:t>
            </a:r>
            <a:endParaRPr lang="en-GB" altLang="x-none" sz="3200" dirty="0">
              <a:latin typeface="Comic Sans MS" pitchFamily="66" charset="0"/>
            </a:endParaRPr>
          </a:p>
        </p:txBody>
      </p:sp>
      <p:sp>
        <p:nvSpPr>
          <p:cNvPr id="29701" name="Rectangle 5"/>
          <p:cNvSpPr/>
          <p:nvPr/>
        </p:nvSpPr>
        <p:spPr>
          <a:xfrm>
            <a:off x="762000" y="3608388"/>
            <a:ext cx="3386138" cy="641350"/>
          </a:xfrm>
          <a:prstGeom prst="rect">
            <a:avLst/>
          </a:prstGeom>
          <a:noFill/>
          <a:ln w="9525">
            <a:noFill/>
          </a:ln>
        </p:spPr>
        <p:txBody>
          <a:bodyPr wrap="none">
            <a:spAutoFit/>
          </a:bodyPr>
          <a:p>
            <a:pPr eaLnBrk="0" hangingPunct="0"/>
            <a:r>
              <a:rPr lang="en-GB" altLang="x-none" sz="3600" dirty="0">
                <a:latin typeface="Comic Sans MS" pitchFamily="66" charset="0"/>
              </a:rPr>
              <a:t>C.	Convection</a:t>
            </a:r>
            <a:endParaRPr lang="en-GB" altLang="x-none" sz="3200" dirty="0">
              <a:latin typeface="Comic Sans MS" pitchFamily="66" charset="0"/>
            </a:endParaRPr>
          </a:p>
        </p:txBody>
      </p:sp>
      <p:sp>
        <p:nvSpPr>
          <p:cNvPr id="29702" name="Rectangle 6"/>
          <p:cNvSpPr/>
          <p:nvPr/>
        </p:nvSpPr>
        <p:spPr>
          <a:xfrm>
            <a:off x="762000" y="4419600"/>
            <a:ext cx="3230563" cy="641350"/>
          </a:xfrm>
          <a:prstGeom prst="rect">
            <a:avLst/>
          </a:prstGeom>
          <a:noFill/>
          <a:ln w="9525">
            <a:noFill/>
          </a:ln>
        </p:spPr>
        <p:txBody>
          <a:bodyPr wrap="none">
            <a:spAutoFit/>
          </a:bodyPr>
          <a:p>
            <a:pPr eaLnBrk="0" hangingPunct="0"/>
            <a:r>
              <a:rPr lang="en-GB" altLang="x-none" sz="3600" dirty="0">
                <a:latin typeface="Comic Sans MS" pitchFamily="66" charset="0"/>
              </a:rPr>
              <a:t>D.	Insulation</a:t>
            </a:r>
            <a:endParaRPr lang="en-GB" altLang="x-none" sz="3200" dirty="0">
              <a:latin typeface="Comic Sans MS" pitchFamily="66" charset="0"/>
            </a:endParaRPr>
          </a:p>
        </p:txBody>
      </p:sp>
      <p:sp>
        <p:nvSpPr>
          <p:cNvPr id="33799" name="Oval 7"/>
          <p:cNvSpPr/>
          <p:nvPr/>
        </p:nvSpPr>
        <p:spPr>
          <a:xfrm>
            <a:off x="609600" y="2133600"/>
            <a:ext cx="838200" cy="609600"/>
          </a:xfrm>
          <a:prstGeom prst="ellipse">
            <a:avLst/>
          </a:prstGeom>
          <a:noFill/>
          <a:ln w="38100"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457200" y="228600"/>
            <a:ext cx="7848600" cy="1190625"/>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4.	 Which is the best surface for reflecting heat radiation?</a:t>
            </a:r>
            <a:endParaRPr lang="en-GB" altLang="x-none" sz="3600" dirty="0">
              <a:latin typeface="Comic Sans MS" pitchFamily="66" charset="0"/>
            </a:endParaRPr>
          </a:p>
        </p:txBody>
      </p:sp>
      <p:sp>
        <p:nvSpPr>
          <p:cNvPr id="30723" name="Text Box 3"/>
          <p:cNvSpPr txBox="1"/>
          <p:nvPr/>
        </p:nvSpPr>
        <p:spPr>
          <a:xfrm>
            <a:off x="762000" y="2133600"/>
            <a:ext cx="6324600" cy="641350"/>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A.	Shiny white</a:t>
            </a:r>
            <a:endParaRPr lang="en-GB" altLang="x-none" sz="3200" dirty="0">
              <a:latin typeface="Comic Sans MS" pitchFamily="66" charset="0"/>
            </a:endParaRPr>
          </a:p>
        </p:txBody>
      </p:sp>
      <p:sp>
        <p:nvSpPr>
          <p:cNvPr id="30724" name="Rectangle 4"/>
          <p:cNvSpPr/>
          <p:nvPr/>
        </p:nvSpPr>
        <p:spPr>
          <a:xfrm>
            <a:off x="762000" y="2895600"/>
            <a:ext cx="3225800" cy="641350"/>
          </a:xfrm>
          <a:prstGeom prst="rect">
            <a:avLst/>
          </a:prstGeom>
          <a:noFill/>
          <a:ln w="9525">
            <a:noFill/>
          </a:ln>
        </p:spPr>
        <p:txBody>
          <a:bodyPr wrap="none">
            <a:spAutoFit/>
          </a:bodyPr>
          <a:p>
            <a:pPr eaLnBrk="0" hangingPunct="0"/>
            <a:r>
              <a:rPr lang="en-GB" altLang="x-none" sz="3600" dirty="0">
                <a:latin typeface="Comic Sans MS" pitchFamily="66" charset="0"/>
              </a:rPr>
              <a:t>B.	Dull white</a:t>
            </a:r>
            <a:endParaRPr lang="en-GB" altLang="x-none" sz="3200" dirty="0">
              <a:latin typeface="Comic Sans MS" pitchFamily="66" charset="0"/>
            </a:endParaRPr>
          </a:p>
        </p:txBody>
      </p:sp>
      <p:sp>
        <p:nvSpPr>
          <p:cNvPr id="30725" name="Rectangle 5"/>
          <p:cNvSpPr/>
          <p:nvPr/>
        </p:nvSpPr>
        <p:spPr>
          <a:xfrm>
            <a:off x="762000" y="3608388"/>
            <a:ext cx="3535363" cy="641350"/>
          </a:xfrm>
          <a:prstGeom prst="rect">
            <a:avLst/>
          </a:prstGeom>
          <a:noFill/>
          <a:ln w="9525">
            <a:noFill/>
          </a:ln>
        </p:spPr>
        <p:txBody>
          <a:bodyPr wrap="none">
            <a:spAutoFit/>
          </a:bodyPr>
          <a:p>
            <a:pPr eaLnBrk="0" hangingPunct="0"/>
            <a:r>
              <a:rPr lang="en-GB" altLang="x-none" sz="3600" dirty="0">
                <a:latin typeface="Comic Sans MS" pitchFamily="66" charset="0"/>
              </a:rPr>
              <a:t>C.	Shiny black</a:t>
            </a:r>
            <a:endParaRPr lang="en-GB" altLang="x-none" sz="3200" dirty="0">
              <a:latin typeface="Comic Sans MS" pitchFamily="66" charset="0"/>
            </a:endParaRPr>
          </a:p>
        </p:txBody>
      </p:sp>
      <p:sp>
        <p:nvSpPr>
          <p:cNvPr id="30726" name="Rectangle 6"/>
          <p:cNvSpPr/>
          <p:nvPr/>
        </p:nvSpPr>
        <p:spPr>
          <a:xfrm>
            <a:off x="762000" y="4419600"/>
            <a:ext cx="3167063" cy="641350"/>
          </a:xfrm>
          <a:prstGeom prst="rect">
            <a:avLst/>
          </a:prstGeom>
          <a:noFill/>
          <a:ln w="9525">
            <a:noFill/>
          </a:ln>
        </p:spPr>
        <p:txBody>
          <a:bodyPr wrap="none">
            <a:spAutoFit/>
          </a:bodyPr>
          <a:p>
            <a:pPr eaLnBrk="0" hangingPunct="0"/>
            <a:r>
              <a:rPr lang="en-GB" altLang="x-none" sz="3600" dirty="0">
                <a:latin typeface="Comic Sans MS" pitchFamily="66" charset="0"/>
              </a:rPr>
              <a:t>D.	Dull black</a:t>
            </a:r>
            <a:endParaRPr lang="en-GB" altLang="x-none" sz="3200" dirty="0">
              <a:latin typeface="Comic Sans MS" pitchFamily="66" charset="0"/>
            </a:endParaRPr>
          </a:p>
        </p:txBody>
      </p:sp>
      <p:sp>
        <p:nvSpPr>
          <p:cNvPr id="35847" name="Oval 7"/>
          <p:cNvSpPr/>
          <p:nvPr/>
        </p:nvSpPr>
        <p:spPr>
          <a:xfrm>
            <a:off x="609600" y="2133600"/>
            <a:ext cx="838200" cy="609600"/>
          </a:xfrm>
          <a:prstGeom prst="ellipse">
            <a:avLst/>
          </a:prstGeom>
          <a:noFill/>
          <a:ln w="38100"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457200" y="228600"/>
            <a:ext cx="7848600" cy="1190625"/>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5.	 Which is the best surface for absorbing heat radiation?</a:t>
            </a:r>
            <a:endParaRPr lang="en-GB" altLang="x-none" sz="3600" dirty="0">
              <a:latin typeface="Comic Sans MS" pitchFamily="66" charset="0"/>
            </a:endParaRPr>
          </a:p>
        </p:txBody>
      </p:sp>
      <p:sp>
        <p:nvSpPr>
          <p:cNvPr id="31747" name="Text Box 3"/>
          <p:cNvSpPr txBox="1"/>
          <p:nvPr/>
        </p:nvSpPr>
        <p:spPr>
          <a:xfrm>
            <a:off x="762000" y="2133600"/>
            <a:ext cx="6324600" cy="641350"/>
          </a:xfrm>
          <a:prstGeom prst="rect">
            <a:avLst/>
          </a:prstGeom>
          <a:noFill/>
          <a:ln w="9525">
            <a:noFill/>
          </a:ln>
        </p:spPr>
        <p:txBody>
          <a:bodyPr>
            <a:spAutoFit/>
          </a:bodyPr>
          <a:p>
            <a:pPr eaLnBrk="0" hangingPunct="0">
              <a:spcBef>
                <a:spcPct val="50000"/>
              </a:spcBef>
            </a:pPr>
            <a:r>
              <a:rPr lang="en-GB" altLang="x-none" sz="3600" dirty="0">
                <a:latin typeface="Comic Sans MS" pitchFamily="66" charset="0"/>
              </a:rPr>
              <a:t>A.	Shiny white</a:t>
            </a:r>
            <a:endParaRPr lang="en-GB" altLang="x-none" sz="3200" dirty="0">
              <a:latin typeface="Comic Sans MS" pitchFamily="66" charset="0"/>
            </a:endParaRPr>
          </a:p>
        </p:txBody>
      </p:sp>
      <p:sp>
        <p:nvSpPr>
          <p:cNvPr id="31748" name="Rectangle 4"/>
          <p:cNvSpPr/>
          <p:nvPr/>
        </p:nvSpPr>
        <p:spPr>
          <a:xfrm>
            <a:off x="762000" y="2895600"/>
            <a:ext cx="3225800" cy="641350"/>
          </a:xfrm>
          <a:prstGeom prst="rect">
            <a:avLst/>
          </a:prstGeom>
          <a:noFill/>
          <a:ln w="9525">
            <a:noFill/>
          </a:ln>
        </p:spPr>
        <p:txBody>
          <a:bodyPr wrap="none">
            <a:spAutoFit/>
          </a:bodyPr>
          <a:p>
            <a:pPr eaLnBrk="0" hangingPunct="0"/>
            <a:r>
              <a:rPr lang="en-GB" altLang="x-none" sz="3600" dirty="0">
                <a:latin typeface="Comic Sans MS" pitchFamily="66" charset="0"/>
              </a:rPr>
              <a:t>B.	Dull white</a:t>
            </a:r>
            <a:endParaRPr lang="en-GB" altLang="x-none" sz="3200" dirty="0">
              <a:latin typeface="Comic Sans MS" pitchFamily="66" charset="0"/>
            </a:endParaRPr>
          </a:p>
        </p:txBody>
      </p:sp>
      <p:sp>
        <p:nvSpPr>
          <p:cNvPr id="31749" name="Rectangle 5"/>
          <p:cNvSpPr/>
          <p:nvPr/>
        </p:nvSpPr>
        <p:spPr>
          <a:xfrm>
            <a:off x="762000" y="3608388"/>
            <a:ext cx="3535363" cy="641350"/>
          </a:xfrm>
          <a:prstGeom prst="rect">
            <a:avLst/>
          </a:prstGeom>
          <a:noFill/>
          <a:ln w="9525">
            <a:noFill/>
          </a:ln>
        </p:spPr>
        <p:txBody>
          <a:bodyPr wrap="none">
            <a:spAutoFit/>
          </a:bodyPr>
          <a:p>
            <a:pPr eaLnBrk="0" hangingPunct="0"/>
            <a:r>
              <a:rPr lang="en-GB" altLang="x-none" sz="3600" dirty="0">
                <a:latin typeface="Comic Sans MS" pitchFamily="66" charset="0"/>
              </a:rPr>
              <a:t>C.	Shiny black</a:t>
            </a:r>
            <a:endParaRPr lang="en-GB" altLang="x-none" sz="3200" dirty="0">
              <a:latin typeface="Comic Sans MS" pitchFamily="66" charset="0"/>
            </a:endParaRPr>
          </a:p>
        </p:txBody>
      </p:sp>
      <p:sp>
        <p:nvSpPr>
          <p:cNvPr id="31750" name="Rectangle 6"/>
          <p:cNvSpPr/>
          <p:nvPr/>
        </p:nvSpPr>
        <p:spPr>
          <a:xfrm>
            <a:off x="762000" y="4419600"/>
            <a:ext cx="3167063" cy="641350"/>
          </a:xfrm>
          <a:prstGeom prst="rect">
            <a:avLst/>
          </a:prstGeom>
          <a:noFill/>
          <a:ln w="9525">
            <a:noFill/>
          </a:ln>
        </p:spPr>
        <p:txBody>
          <a:bodyPr wrap="none">
            <a:spAutoFit/>
          </a:bodyPr>
          <a:p>
            <a:pPr eaLnBrk="0" hangingPunct="0"/>
            <a:r>
              <a:rPr lang="en-GB" altLang="x-none" sz="3600" dirty="0">
                <a:latin typeface="Comic Sans MS" pitchFamily="66" charset="0"/>
              </a:rPr>
              <a:t>D.	Dull black</a:t>
            </a:r>
            <a:endParaRPr lang="en-GB" altLang="x-none" sz="3200" dirty="0">
              <a:latin typeface="Comic Sans MS" pitchFamily="66" charset="0"/>
            </a:endParaRPr>
          </a:p>
        </p:txBody>
      </p:sp>
      <p:sp>
        <p:nvSpPr>
          <p:cNvPr id="37895" name="Oval 7"/>
          <p:cNvSpPr/>
          <p:nvPr/>
        </p:nvSpPr>
        <p:spPr>
          <a:xfrm>
            <a:off x="533400" y="4495800"/>
            <a:ext cx="838200" cy="609600"/>
          </a:xfrm>
          <a:prstGeom prst="ellipse">
            <a:avLst/>
          </a:prstGeom>
          <a:noFill/>
          <a:ln w="38100" cap="flat" cmpd="sng">
            <a:solidFill>
              <a:schemeClr val="tx1"/>
            </a:solidFill>
            <a:prstDash val="solid"/>
            <a:headEnd type="none" w="med" len="med"/>
            <a:tailEnd type="none" w="med" len="med"/>
          </a:ln>
        </p:spPr>
        <p:txBody>
          <a:bodyPr wrap="none" anchor="ctr" anchorCtr="0"/>
          <a:p>
            <a:endParaRPr dirty="0">
              <a:latin typeface="Arial" panose="0208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2771"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                                          Transport Phenomena</a:t>
            </a:r>
            <a:endParaRPr sz="1400" dirty="0"/>
          </a:p>
        </p:txBody>
      </p:sp>
      <p:sp>
        <p:nvSpPr>
          <p:cNvPr id="3277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2774" name="Rectangle 3"/>
          <p:cNvSpPr>
            <a:spLocks noGrp="1"/>
          </p:cNvSpPr>
          <p:nvPr>
            <p:ph idx="1"/>
          </p:nvPr>
        </p:nvSpPr>
        <p:spPr>
          <a:xfrm>
            <a:off x="381000" y="609600"/>
            <a:ext cx="8229600" cy="5715000"/>
          </a:xfrm>
        </p:spPr>
        <p:txBody>
          <a:bodyPr vert="horz" wrap="square" lIns="91440" tIns="45720" rIns="91440" bIns="45720" anchor="t" anchorCtr="0"/>
          <a:p>
            <a:pPr marL="609600" indent="-609600" algn="ctr">
              <a:lnSpc>
                <a:spcPct val="80000"/>
              </a:lnSpc>
              <a:buNone/>
            </a:pPr>
            <a:endParaRPr sz="2400" b="1" dirty="0"/>
          </a:p>
          <a:p>
            <a:pPr marL="609600" indent="-609600">
              <a:lnSpc>
                <a:spcPct val="80000"/>
              </a:lnSpc>
              <a:buNone/>
            </a:pPr>
            <a:r>
              <a:rPr sz="2400" dirty="0">
                <a:solidFill>
                  <a:schemeClr val="accent2"/>
                </a:solidFill>
              </a:rPr>
              <a:t>Heat Transfer due to temperature gradient – non </a:t>
            </a:r>
            <a:endParaRPr sz="2400" dirty="0">
              <a:solidFill>
                <a:schemeClr val="accent2"/>
              </a:solidFill>
            </a:endParaRPr>
          </a:p>
          <a:p>
            <a:pPr marL="609600" indent="-609600">
              <a:lnSpc>
                <a:spcPct val="80000"/>
              </a:lnSpc>
              <a:buNone/>
            </a:pPr>
            <a:r>
              <a:rPr sz="2400" dirty="0">
                <a:solidFill>
                  <a:schemeClr val="accent2"/>
                </a:solidFill>
              </a:rPr>
              <a:t>isothermal system</a:t>
            </a:r>
            <a:endParaRPr sz="2400" dirty="0">
              <a:solidFill>
                <a:schemeClr val="accent2"/>
              </a:solidFill>
            </a:endParaRPr>
          </a:p>
          <a:p>
            <a:pPr marL="609600" indent="-609600">
              <a:lnSpc>
                <a:spcPct val="80000"/>
              </a:lnSpc>
              <a:buNone/>
            </a:pPr>
            <a:endParaRPr sz="2400" dirty="0"/>
          </a:p>
          <a:p>
            <a:pPr marL="609600" indent="-609600">
              <a:lnSpc>
                <a:spcPct val="80000"/>
              </a:lnSpc>
              <a:buNone/>
            </a:pPr>
            <a:r>
              <a:rPr sz="2400" dirty="0">
                <a:solidFill>
                  <a:schemeClr val="accent2"/>
                </a:solidFill>
              </a:rPr>
              <a:t>Conduction : </a:t>
            </a:r>
            <a:endParaRPr sz="2400" dirty="0">
              <a:solidFill>
                <a:schemeClr val="accent2"/>
              </a:solidFill>
            </a:endParaRPr>
          </a:p>
          <a:p>
            <a:pPr marL="609600" indent="-609600">
              <a:lnSpc>
                <a:spcPct val="80000"/>
              </a:lnSpc>
              <a:buNone/>
            </a:pPr>
            <a:endParaRPr sz="2400" dirty="0"/>
          </a:p>
          <a:p>
            <a:pPr marL="609600" indent="-609600">
              <a:lnSpc>
                <a:spcPct val="80000"/>
              </a:lnSpc>
            </a:pPr>
            <a:r>
              <a:rPr sz="2400" dirty="0"/>
              <a:t>Heat transfer from one part of system to other part </a:t>
            </a:r>
            <a:endParaRPr sz="2400" dirty="0"/>
          </a:p>
          <a:p>
            <a:pPr marL="609600" indent="-609600">
              <a:lnSpc>
                <a:spcPct val="80000"/>
              </a:lnSpc>
            </a:pPr>
            <a:endParaRPr sz="2400" dirty="0"/>
          </a:p>
          <a:p>
            <a:pPr marL="609600" indent="-609600">
              <a:lnSpc>
                <a:spcPct val="80000"/>
              </a:lnSpc>
            </a:pPr>
            <a:r>
              <a:rPr sz="2400" dirty="0"/>
              <a:t>By exchange of internal energy of melocules or atoms </a:t>
            </a:r>
            <a:endParaRPr sz="2400" dirty="0"/>
          </a:p>
          <a:p>
            <a:pPr marL="609600" indent="-609600">
              <a:lnSpc>
                <a:spcPct val="80000"/>
              </a:lnSpc>
              <a:buNone/>
            </a:pPr>
            <a:r>
              <a:rPr sz="2400" dirty="0"/>
              <a:t>        with their neighbours </a:t>
            </a:r>
            <a:endParaRPr sz="2400" dirty="0"/>
          </a:p>
          <a:p>
            <a:pPr marL="609600" indent="-609600">
              <a:lnSpc>
                <a:spcPct val="80000"/>
              </a:lnSpc>
              <a:buNone/>
            </a:pPr>
            <a:endParaRPr sz="2400" dirty="0"/>
          </a:p>
          <a:p>
            <a:pPr marL="609600" indent="-609600">
              <a:lnSpc>
                <a:spcPct val="80000"/>
              </a:lnSpc>
            </a:pPr>
            <a:r>
              <a:rPr sz="2400" dirty="0"/>
              <a:t>Without causing a net macroscopic flow of mass </a:t>
            </a:r>
            <a:endParaRPr sz="2400" dirty="0"/>
          </a:p>
          <a:p>
            <a:pPr marL="609600" indent="-609600">
              <a:lnSpc>
                <a:spcPct val="80000"/>
              </a:lnSpc>
            </a:pPr>
            <a:endParaRPr sz="2400" dirty="0"/>
          </a:p>
          <a:p>
            <a:pPr marL="609600" indent="-609600">
              <a:lnSpc>
                <a:spcPct val="80000"/>
              </a:lnSpc>
            </a:pPr>
            <a:r>
              <a:rPr sz="2400" dirty="0"/>
              <a:t>Which means &gt;  Transfer of heat requires solid or fluid medium consisting of continuous array of atoms / molecules</a:t>
            </a:r>
            <a:endParaRPr sz="2400" dirty="0"/>
          </a:p>
        </p:txBody>
      </p:sp>
      <p:pic>
        <p:nvPicPr>
          <p:cNvPr id="32775"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2776"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3795"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 </a:t>
            </a:r>
            <a:endParaRPr sz="1400" dirty="0"/>
          </a:p>
          <a:p>
            <a:pPr lvl="0" algn="ctr" eaLnBrk="1" hangingPunct="1"/>
            <a:r>
              <a:rPr sz="1400" dirty="0"/>
              <a:t>Transport Phenomena</a:t>
            </a:r>
            <a:endParaRPr sz="1400" dirty="0"/>
          </a:p>
        </p:txBody>
      </p:sp>
      <p:sp>
        <p:nvSpPr>
          <p:cNvPr id="33796"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3798"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r>
              <a:rPr sz="2400" dirty="0">
                <a:solidFill>
                  <a:schemeClr val="accent2"/>
                </a:solidFill>
              </a:rPr>
              <a:t>Convection :</a:t>
            </a:r>
            <a:endParaRPr sz="2400" dirty="0">
              <a:solidFill>
                <a:schemeClr val="accent2"/>
              </a:solidFill>
            </a:endParaRPr>
          </a:p>
          <a:p>
            <a:pPr marL="609600" indent="-609600">
              <a:lnSpc>
                <a:spcPct val="80000"/>
              </a:lnSpc>
              <a:buNone/>
            </a:pPr>
            <a:endParaRPr sz="2400" dirty="0">
              <a:solidFill>
                <a:schemeClr val="accent2"/>
              </a:solidFill>
            </a:endParaRPr>
          </a:p>
          <a:p>
            <a:pPr marL="609600" indent="-609600">
              <a:lnSpc>
                <a:spcPct val="80000"/>
              </a:lnSpc>
            </a:pPr>
            <a:r>
              <a:rPr sz="2400" dirty="0">
                <a:solidFill>
                  <a:schemeClr val="tx2"/>
                </a:solidFill>
              </a:rPr>
              <a:t>Transfer of heat takes place through macroscopic movement of material</a:t>
            </a:r>
            <a:endParaRPr sz="2400" dirty="0">
              <a:solidFill>
                <a:schemeClr val="tx2"/>
              </a:solidFill>
            </a:endParaRPr>
          </a:p>
          <a:p>
            <a:pPr marL="609600" indent="-609600">
              <a:lnSpc>
                <a:spcPct val="80000"/>
              </a:lnSpc>
            </a:pPr>
            <a:endParaRPr sz="2400" dirty="0">
              <a:solidFill>
                <a:schemeClr val="tx2"/>
              </a:solidFill>
            </a:endParaRPr>
          </a:p>
          <a:p>
            <a:pPr marL="609600" indent="-609600">
              <a:lnSpc>
                <a:spcPct val="80000"/>
              </a:lnSpc>
            </a:pPr>
            <a:r>
              <a:rPr sz="2400" dirty="0">
                <a:solidFill>
                  <a:schemeClr val="tx2"/>
                </a:solidFill>
              </a:rPr>
              <a:t> From one part to other part of the system</a:t>
            </a:r>
            <a:endParaRPr sz="2400" dirty="0">
              <a:solidFill>
                <a:schemeClr val="tx2"/>
              </a:solidFill>
            </a:endParaRPr>
          </a:p>
          <a:p>
            <a:pPr marL="609600" indent="-609600">
              <a:lnSpc>
                <a:spcPct val="80000"/>
              </a:lnSpc>
            </a:pPr>
            <a:endParaRPr sz="2400" dirty="0">
              <a:solidFill>
                <a:schemeClr val="tx2"/>
              </a:solidFill>
            </a:endParaRPr>
          </a:p>
          <a:p>
            <a:pPr marL="609600" indent="-609600">
              <a:lnSpc>
                <a:spcPct val="80000"/>
              </a:lnSpc>
            </a:pPr>
            <a:r>
              <a:rPr sz="2400" dirty="0">
                <a:solidFill>
                  <a:schemeClr val="tx2"/>
                </a:solidFill>
              </a:rPr>
              <a:t>These two parts will be at different temperatures</a:t>
            </a:r>
            <a:endParaRPr sz="2400" dirty="0">
              <a:solidFill>
                <a:schemeClr val="tx2"/>
              </a:solidFill>
            </a:endParaRPr>
          </a:p>
          <a:p>
            <a:pPr marL="609600" indent="-609600">
              <a:lnSpc>
                <a:spcPct val="80000"/>
              </a:lnSpc>
            </a:pPr>
            <a:endParaRPr sz="2400" dirty="0">
              <a:solidFill>
                <a:schemeClr val="tx2"/>
              </a:solidFill>
            </a:endParaRPr>
          </a:p>
          <a:p>
            <a:pPr marL="609600" indent="-609600">
              <a:lnSpc>
                <a:spcPct val="80000"/>
              </a:lnSpc>
            </a:pPr>
            <a:r>
              <a:rPr sz="2400" dirty="0">
                <a:solidFill>
                  <a:schemeClr val="tx2"/>
                </a:solidFill>
              </a:rPr>
              <a:t>It is predominant in case of fluids</a:t>
            </a:r>
            <a:endParaRPr sz="2400" dirty="0">
              <a:solidFill>
                <a:schemeClr val="tx2"/>
              </a:solidFill>
            </a:endParaRPr>
          </a:p>
          <a:p>
            <a:pPr marL="609600" indent="-609600">
              <a:lnSpc>
                <a:spcPct val="80000"/>
              </a:lnSpc>
            </a:pPr>
            <a:endParaRPr sz="2400" dirty="0">
              <a:solidFill>
                <a:schemeClr val="tx2"/>
              </a:solidFill>
            </a:endParaRPr>
          </a:p>
          <a:p>
            <a:pPr marL="609600" indent="-609600">
              <a:lnSpc>
                <a:spcPct val="80000"/>
              </a:lnSpc>
              <a:buNone/>
            </a:pPr>
            <a:r>
              <a:rPr sz="2400" dirty="0">
                <a:solidFill>
                  <a:schemeClr val="accent2"/>
                </a:solidFill>
              </a:rPr>
              <a:t>Radiation :</a:t>
            </a:r>
            <a:endParaRPr sz="2400" dirty="0">
              <a:solidFill>
                <a:schemeClr val="accent2"/>
              </a:solidFill>
            </a:endParaRPr>
          </a:p>
          <a:p>
            <a:pPr marL="609600" indent="-609600">
              <a:lnSpc>
                <a:spcPct val="80000"/>
              </a:lnSpc>
              <a:buNone/>
            </a:pPr>
            <a:endParaRPr sz="2400" dirty="0">
              <a:solidFill>
                <a:schemeClr val="accent2"/>
              </a:solidFill>
            </a:endParaRPr>
          </a:p>
          <a:p>
            <a:pPr marL="609600" indent="-609600">
              <a:lnSpc>
                <a:spcPct val="80000"/>
              </a:lnSpc>
              <a:buNone/>
            </a:pPr>
            <a:r>
              <a:rPr sz="2400" dirty="0"/>
              <a:t>Heat energy gets transferred from one part to other by </a:t>
            </a:r>
            <a:endParaRPr sz="2400" dirty="0"/>
          </a:p>
          <a:p>
            <a:pPr marL="609600" indent="-609600">
              <a:lnSpc>
                <a:spcPct val="80000"/>
              </a:lnSpc>
              <a:buNone/>
            </a:pPr>
            <a:r>
              <a:rPr sz="2400" dirty="0"/>
              <a:t>means of electromagnetic waves</a:t>
            </a:r>
            <a:endParaRPr sz="2400" dirty="0"/>
          </a:p>
        </p:txBody>
      </p:sp>
      <p:pic>
        <p:nvPicPr>
          <p:cNvPr id="33799"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3800"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4819"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 </a:t>
            </a:r>
            <a:endParaRPr sz="1400" dirty="0"/>
          </a:p>
          <a:p>
            <a:pPr lvl="0" algn="ctr" eaLnBrk="1" hangingPunct="1"/>
            <a:r>
              <a:rPr sz="1400" dirty="0"/>
              <a:t>Transport Phenomena</a:t>
            </a:r>
            <a:endParaRPr sz="1400" dirty="0"/>
          </a:p>
        </p:txBody>
      </p:sp>
      <p:sp>
        <p:nvSpPr>
          <p:cNvPr id="3482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4822"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pPr>
            <a:endParaRPr sz="2400" dirty="0"/>
          </a:p>
          <a:p>
            <a:pPr marL="609600" indent="-609600">
              <a:lnSpc>
                <a:spcPct val="80000"/>
              </a:lnSpc>
            </a:pPr>
            <a:r>
              <a:rPr sz="2400" dirty="0"/>
              <a:t>A body depending on its temperature emits energy  in form of </a:t>
            </a:r>
            <a:r>
              <a:rPr sz="2400" dirty="0">
                <a:solidFill>
                  <a:schemeClr val="accent2"/>
                </a:solidFill>
              </a:rPr>
              <a:t>electromagnetic waves  or radiations</a:t>
            </a:r>
            <a:endParaRPr sz="2400" dirty="0">
              <a:solidFill>
                <a:schemeClr val="accent2"/>
              </a:solidFill>
            </a:endParaRPr>
          </a:p>
          <a:p>
            <a:pPr marL="609600" indent="-609600">
              <a:lnSpc>
                <a:spcPct val="80000"/>
              </a:lnSpc>
            </a:pPr>
            <a:endParaRPr sz="2400" dirty="0"/>
          </a:p>
          <a:p>
            <a:pPr marL="609600" indent="-609600">
              <a:lnSpc>
                <a:spcPct val="80000"/>
              </a:lnSpc>
            </a:pPr>
            <a:r>
              <a:rPr sz="2400" dirty="0"/>
              <a:t>When these radiations strike another object , a part of these may be absorbed  resulting in transfer of heat from one body to another</a:t>
            </a:r>
            <a:endParaRPr sz="2400" dirty="0"/>
          </a:p>
          <a:p>
            <a:pPr marL="609600" indent="-609600">
              <a:lnSpc>
                <a:spcPct val="80000"/>
              </a:lnSpc>
            </a:pPr>
            <a:endParaRPr sz="2400" dirty="0"/>
          </a:p>
          <a:p>
            <a:pPr marL="609600" indent="-609600">
              <a:lnSpc>
                <a:spcPct val="80000"/>
              </a:lnSpc>
            </a:pPr>
            <a:r>
              <a:rPr sz="2400" dirty="0"/>
              <a:t>This heat mode of heat transfer </a:t>
            </a:r>
            <a:r>
              <a:rPr sz="2400" dirty="0">
                <a:solidFill>
                  <a:schemeClr val="accent2"/>
                </a:solidFill>
              </a:rPr>
              <a:t>does not need any supporting material or medium</a:t>
            </a:r>
            <a:r>
              <a:rPr sz="2400" dirty="0"/>
              <a:t> for transfer of energy</a:t>
            </a:r>
            <a:endParaRPr sz="2400" dirty="0"/>
          </a:p>
          <a:p>
            <a:pPr marL="609600" indent="-609600">
              <a:lnSpc>
                <a:spcPct val="80000"/>
              </a:lnSpc>
            </a:pPr>
            <a:endParaRPr sz="2400" dirty="0"/>
          </a:p>
          <a:p>
            <a:pPr marL="609600" indent="-609600">
              <a:lnSpc>
                <a:spcPct val="80000"/>
              </a:lnSpc>
            </a:pPr>
            <a:r>
              <a:rPr sz="2400" dirty="0"/>
              <a:t>It is predominant at high temperature</a:t>
            </a:r>
            <a:endParaRPr sz="2400" dirty="0"/>
          </a:p>
          <a:p>
            <a:pPr marL="609600" indent="-609600">
              <a:lnSpc>
                <a:spcPct val="80000"/>
              </a:lnSpc>
            </a:pPr>
            <a:endParaRPr sz="2400" dirty="0"/>
          </a:p>
          <a:p>
            <a:pPr marL="609600" indent="-609600">
              <a:lnSpc>
                <a:spcPct val="80000"/>
              </a:lnSpc>
            </a:pPr>
            <a:r>
              <a:rPr sz="2400" dirty="0"/>
              <a:t>e.g. Luminous flame , Hot metal bath </a:t>
            </a:r>
            <a:endParaRPr sz="2400" dirty="0"/>
          </a:p>
          <a:p>
            <a:pPr marL="609600" indent="-609600">
              <a:lnSpc>
                <a:spcPct val="80000"/>
              </a:lnSpc>
            </a:pPr>
            <a:endParaRPr sz="2400" dirty="0"/>
          </a:p>
          <a:p>
            <a:pPr marL="609600" indent="-609600">
              <a:lnSpc>
                <a:spcPct val="80000"/>
              </a:lnSpc>
            </a:pPr>
            <a:endParaRPr sz="2400" dirty="0"/>
          </a:p>
        </p:txBody>
      </p:sp>
      <p:pic>
        <p:nvPicPr>
          <p:cNvPr id="34823"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4824"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5843"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3584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5846"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pPr>
            <a:endParaRPr sz="2400" dirty="0"/>
          </a:p>
          <a:p>
            <a:pPr marL="609600" indent="-609600">
              <a:lnSpc>
                <a:spcPct val="80000"/>
              </a:lnSpc>
              <a:buNone/>
            </a:pPr>
            <a:r>
              <a:rPr sz="2400" dirty="0">
                <a:solidFill>
                  <a:schemeClr val="accent2"/>
                </a:solidFill>
              </a:rPr>
              <a:t>Study of heat transfer in metallurgical processes : Aim ?</a:t>
            </a:r>
            <a:endParaRPr sz="2400" dirty="0">
              <a:solidFill>
                <a:schemeClr val="accent2"/>
              </a:solidFill>
            </a:endParaRPr>
          </a:p>
          <a:p>
            <a:pPr marL="609600" indent="-609600">
              <a:lnSpc>
                <a:spcPct val="80000"/>
              </a:lnSpc>
              <a:buNone/>
            </a:pPr>
            <a:endParaRPr sz="2400" dirty="0"/>
          </a:p>
          <a:p>
            <a:pPr marL="609600" indent="-609600">
              <a:lnSpc>
                <a:spcPct val="80000"/>
              </a:lnSpc>
            </a:pPr>
            <a:r>
              <a:rPr sz="2400" dirty="0"/>
              <a:t>Temperature profile inside reactor or reaction zone</a:t>
            </a:r>
            <a:endParaRPr sz="2400" dirty="0"/>
          </a:p>
          <a:p>
            <a:pPr marL="609600" indent="-609600">
              <a:lnSpc>
                <a:spcPct val="80000"/>
              </a:lnSpc>
            </a:pPr>
            <a:endParaRPr sz="2400" dirty="0"/>
          </a:p>
          <a:p>
            <a:pPr marL="609600" indent="-609600">
              <a:lnSpc>
                <a:spcPct val="80000"/>
              </a:lnSpc>
            </a:pPr>
            <a:r>
              <a:rPr sz="2400" dirty="0"/>
              <a:t>Calculation of avg temperature in the furnace</a:t>
            </a:r>
            <a:endParaRPr sz="2400" dirty="0"/>
          </a:p>
          <a:p>
            <a:pPr marL="609600" indent="-609600">
              <a:lnSpc>
                <a:spcPct val="80000"/>
              </a:lnSpc>
            </a:pPr>
            <a:endParaRPr sz="2400" dirty="0"/>
          </a:p>
          <a:p>
            <a:pPr marL="609600" indent="-609600">
              <a:lnSpc>
                <a:spcPct val="80000"/>
              </a:lnSpc>
            </a:pPr>
            <a:r>
              <a:rPr sz="2400" dirty="0"/>
              <a:t>Estimating heat losses from the bounding surfaces</a:t>
            </a:r>
            <a:endParaRPr sz="2400" dirty="0"/>
          </a:p>
          <a:p>
            <a:pPr marL="609600" indent="-609600">
              <a:lnSpc>
                <a:spcPct val="80000"/>
              </a:lnSpc>
            </a:pPr>
            <a:endParaRPr sz="2400" dirty="0"/>
          </a:p>
          <a:p>
            <a:pPr marL="609600" indent="-609600">
              <a:lnSpc>
                <a:spcPct val="80000"/>
              </a:lnSpc>
              <a:buNone/>
            </a:pPr>
            <a:r>
              <a:rPr sz="2400" dirty="0"/>
              <a:t>We require knowledge of :</a:t>
            </a:r>
            <a:endParaRPr sz="2400" dirty="0"/>
          </a:p>
          <a:p>
            <a:pPr marL="609600" indent="-609600">
              <a:lnSpc>
                <a:spcPct val="80000"/>
              </a:lnSpc>
              <a:buNone/>
            </a:pPr>
            <a:endParaRPr sz="2400" dirty="0"/>
          </a:p>
          <a:p>
            <a:pPr marL="609600" indent="-609600">
              <a:lnSpc>
                <a:spcPct val="80000"/>
              </a:lnSpc>
              <a:buNone/>
            </a:pPr>
            <a:r>
              <a:rPr sz="2400" dirty="0"/>
              <a:t> - Temperature ( T)  as a function of </a:t>
            </a:r>
            <a:endParaRPr sz="2400" dirty="0"/>
          </a:p>
          <a:p>
            <a:pPr marL="609600" indent="-609600">
              <a:lnSpc>
                <a:spcPct val="80000"/>
              </a:lnSpc>
              <a:buNone/>
            </a:pPr>
            <a:r>
              <a:rPr sz="2400" dirty="0"/>
              <a:t> - Location ( x,y,z) </a:t>
            </a:r>
            <a:endParaRPr sz="2400" dirty="0"/>
          </a:p>
          <a:p>
            <a:pPr marL="609600" indent="-609600">
              <a:lnSpc>
                <a:spcPct val="80000"/>
              </a:lnSpc>
              <a:buNone/>
            </a:pPr>
            <a:r>
              <a:rPr sz="2400" dirty="0"/>
              <a:t> - Time ( t)</a:t>
            </a:r>
            <a:endParaRPr sz="2400" dirty="0"/>
          </a:p>
          <a:p>
            <a:pPr marL="609600" indent="-609600">
              <a:lnSpc>
                <a:spcPct val="80000"/>
              </a:lnSpc>
              <a:buNone/>
            </a:pPr>
            <a:endParaRPr sz="2400" dirty="0"/>
          </a:p>
          <a:p>
            <a:pPr marL="609600" indent="-609600">
              <a:lnSpc>
                <a:spcPct val="80000"/>
              </a:lnSpc>
              <a:buNone/>
            </a:pPr>
            <a:endParaRPr sz="2400" dirty="0"/>
          </a:p>
          <a:p>
            <a:pPr marL="609600" indent="-609600">
              <a:lnSpc>
                <a:spcPct val="80000"/>
              </a:lnSpc>
              <a:buNone/>
            </a:pPr>
            <a:r>
              <a:rPr sz="2400" dirty="0"/>
              <a:t> </a:t>
            </a:r>
            <a:endParaRPr sz="2400" dirty="0"/>
          </a:p>
          <a:p>
            <a:pPr marL="609600" indent="-609600">
              <a:lnSpc>
                <a:spcPct val="80000"/>
              </a:lnSpc>
            </a:pPr>
            <a:endParaRPr sz="2400" dirty="0"/>
          </a:p>
        </p:txBody>
      </p:sp>
      <p:pic>
        <p:nvPicPr>
          <p:cNvPr id="35847"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5848"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6148"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6149"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in Metallurgical Processes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29702" name="Rectangle 3"/>
          <p:cNvSpPr>
            <a:spLocks noGrp="1" noChangeArrowheads="1"/>
          </p:cNvSpPr>
          <p:nvPr>
            <p:ph idx="1"/>
          </p:nvPr>
        </p:nvSpPr>
        <p:spPr>
          <a:xfrm>
            <a:off x="381000" y="609600"/>
            <a:ext cx="8229600" cy="5715000"/>
          </a:xfrm>
        </p:spPr>
        <p:txBody>
          <a:bodyPr vert="horz" wrap="square" lIns="91440" tIns="45720" rIns="91440" bIns="45720" numCol="1" anchor="t" anchorCtr="0" compatLnSpc="1"/>
          <a:lstStyle/>
          <a:p>
            <a:pPr marL="609600" marR="0" lvl="0" indent="-609600" algn="l" defTabSz="914400" rtl="0" eaLnBrk="0" fontAlgn="base" latinLnBrk="0" hangingPunct="0">
              <a:lnSpc>
                <a:spcPct val="8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As per 2</a:t>
            </a:r>
            <a:r>
              <a:rPr kumimoji="0" lang="en-US" sz="2400" b="0" i="0" u="none" strike="noStrike" kern="0" cap="none" spc="0" normalizeH="0" baseline="30000" noProof="0" dirty="0" smtClean="0">
                <a:ln>
                  <a:noFill/>
                </a:ln>
                <a:solidFill>
                  <a:schemeClr val="tx1"/>
                </a:solidFill>
                <a:effectLst/>
                <a:uLnTx/>
                <a:uFillTx/>
                <a:latin typeface="+mn-lt"/>
                <a:ea typeface="+mn-ea"/>
                <a:cs typeface="+mn-cs"/>
              </a:rPr>
              <a:t>nd</a:t>
            </a:r>
            <a:r>
              <a:rPr kumimoji="0" lang="en-US" sz="2400" b="0" i="0" u="none" strike="noStrike" kern="0" cap="none" spc="0" normalizeH="0" baseline="0" noProof="0" dirty="0" smtClean="0">
                <a:ln>
                  <a:noFill/>
                </a:ln>
                <a:solidFill>
                  <a:schemeClr val="tx1"/>
                </a:solidFill>
                <a:effectLst/>
                <a:uLnTx/>
                <a:uFillTx/>
                <a:latin typeface="+mn-lt"/>
                <a:ea typeface="+mn-ea"/>
                <a:cs typeface="+mn-cs"/>
              </a:rPr>
              <a:t> law of thermodynamics , heat will flow from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higher temperature to lower temp</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Heat flux </a:t>
            </a:r>
            <a:r>
              <a:rPr kumimoji="0" lang="el-GR" sz="2400" b="0" i="0" u="none" strike="noStrike" kern="0" cap="none" spc="0" normalizeH="0" baseline="0" noProof="0" dirty="0" smtClean="0">
                <a:ln>
                  <a:noFill/>
                </a:ln>
                <a:solidFill>
                  <a:schemeClr val="tx1"/>
                </a:solidFill>
                <a:effectLst/>
                <a:uLnTx/>
                <a:uFillTx/>
                <a:latin typeface="Calibri"/>
                <a:ea typeface="+mn-ea"/>
                <a:cs typeface="+mn-cs"/>
              </a:rPr>
              <a:t>α</a:t>
            </a:r>
            <a:r>
              <a:rPr kumimoji="0" lang="en-US" sz="2400" b="0" i="0" u="none" strike="noStrike" kern="0" cap="none" spc="0" normalizeH="0" baseline="0" noProof="0" dirty="0" smtClean="0">
                <a:ln>
                  <a:noFill/>
                </a:ln>
                <a:solidFill>
                  <a:schemeClr val="tx1"/>
                </a:solidFill>
                <a:effectLst/>
                <a:uLnTx/>
                <a:uFillTx/>
                <a:latin typeface="Calibri"/>
                <a:ea typeface="+mn-ea"/>
                <a:cs typeface="+mn-cs"/>
              </a:rPr>
              <a:t>  </a:t>
            </a:r>
            <a:r>
              <a:rPr kumimoji="0" lang="en-US" sz="2400" b="0" i="0" u="none" strike="noStrike" kern="0" cap="none" spc="0" normalizeH="0" baseline="0" noProof="0" dirty="0" smtClean="0">
                <a:ln>
                  <a:noFill/>
                </a:ln>
                <a:solidFill>
                  <a:schemeClr val="tx1"/>
                </a:solidFill>
                <a:effectLst/>
                <a:uLnTx/>
                <a:uFillTx/>
                <a:latin typeface="+mj-lt"/>
                <a:ea typeface="+mn-ea"/>
                <a:cs typeface="+mn-cs"/>
              </a:rPr>
              <a:t>Temperature gradient </a:t>
            </a:r>
            <a:endParaRPr kumimoji="0" lang="en-US" sz="2400" b="0" i="0" u="none" strike="noStrike" kern="0" cap="none" spc="0" normalizeH="0" baseline="0" noProof="0" dirty="0" smtClean="0">
              <a:ln>
                <a:noFill/>
              </a:ln>
              <a:solidFill>
                <a:schemeClr val="tx1"/>
              </a:solidFill>
              <a:effectLst/>
              <a:uLnTx/>
              <a:uFillTx/>
              <a:latin typeface="+mj-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endParaRPr kumimoji="0" lang="en-US" sz="2400" b="0" i="0" u="none" strike="noStrike" kern="0" cap="none" spc="0" normalizeH="0" baseline="0" noProof="0" dirty="0" smtClean="0">
              <a:ln>
                <a:noFill/>
              </a:ln>
              <a:solidFill>
                <a:schemeClr val="tx1"/>
              </a:solidFill>
              <a:effectLst/>
              <a:uLnTx/>
              <a:uFillTx/>
              <a:latin typeface="+mj-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Mathematical form</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where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qx</a:t>
            </a:r>
            <a:r>
              <a:rPr kumimoji="0" lang="en-US" sz="2400" b="0" i="0" u="none" strike="noStrike" kern="0" cap="none" spc="0" normalizeH="0" baseline="0" noProof="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rate of heat transfer per unit time is related to the area A ( normal to direction of heat flow)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k – proportionality constant - thermal conductivity of material</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x – direction of heat flow</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80000"/>
              </a:lnSpc>
              <a:spcBef>
                <a:spcPct val="20000"/>
              </a:spcBef>
              <a:spcAft>
                <a:spcPct val="0"/>
              </a:spcAft>
              <a:buClrTx/>
              <a:buSzTx/>
              <a:buFontTx/>
              <a:buNone/>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152"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6153" name="Picture 4"/>
          <p:cNvPicPr>
            <a:picLocks noChangeAspect="1"/>
          </p:cNvPicPr>
          <p:nvPr/>
        </p:nvPicPr>
        <p:blipFill>
          <a:blip r:embed="rId2"/>
          <a:stretch>
            <a:fillRect/>
          </a:stretch>
        </p:blipFill>
        <p:spPr>
          <a:xfrm>
            <a:off x="8458200" y="0"/>
            <a:ext cx="685800" cy="655638"/>
          </a:xfrm>
          <a:prstGeom prst="rect">
            <a:avLst/>
          </a:prstGeom>
          <a:noFill/>
          <a:ln w="9525">
            <a:noFill/>
          </a:ln>
        </p:spPr>
      </p:pic>
      <p:pic>
        <p:nvPicPr>
          <p:cNvPr id="6154" name="Picture 3"/>
          <p:cNvPicPr>
            <a:picLocks noChangeAspect="1"/>
          </p:cNvPicPr>
          <p:nvPr/>
        </p:nvPicPr>
        <p:blipFill>
          <a:blip r:embed="rId3"/>
          <a:stretch>
            <a:fillRect/>
          </a:stretch>
        </p:blipFill>
        <p:spPr>
          <a:xfrm>
            <a:off x="3733800" y="2514600"/>
            <a:ext cx="3124200" cy="838200"/>
          </a:xfrm>
          <a:prstGeom prst="rect">
            <a:avLst/>
          </a:prstGeom>
          <a:noFill/>
          <a:ln w="9525">
            <a:noFill/>
          </a:ln>
        </p:spPr>
      </p:pic>
      <p:graphicFrame>
        <p:nvGraphicFramePr>
          <p:cNvPr id="6146" name="Object 10"/>
          <p:cNvGraphicFramePr/>
          <p:nvPr/>
        </p:nvGraphicFramePr>
        <p:xfrm>
          <a:off x="4089400" y="1638300"/>
          <a:ext cx="914400" cy="198438"/>
        </p:xfrm>
        <a:graphic>
          <a:graphicData uri="http://schemas.openxmlformats.org/presentationml/2006/ole">
            <mc:AlternateContent xmlns:mc="http://schemas.openxmlformats.org/markup-compatibility/2006">
              <mc:Choice xmlns:v="urn:schemas-microsoft-com:vml" Requires="v">
                <p:oleObj spid="_x0000_s3077" name="" r:id="rId4" imgW="127635" imgH="198755" progId="Equation.DSMT4">
                  <p:embed/>
                </p:oleObj>
              </mc:Choice>
              <mc:Fallback>
                <p:oleObj name="" r:id="rId4" imgW="127635" imgH="198755" progId="Equation.DSMT4">
                  <p:embed/>
                  <p:pic>
                    <p:nvPicPr>
                      <p:cNvPr id="0" name="Picture 3076"/>
                      <p:cNvPicPr/>
                      <p:nvPr/>
                    </p:nvPicPr>
                    <p:blipFill>
                      <a:blip r:embed="rId5"/>
                      <a:stretch>
                        <a:fillRect/>
                      </a:stretch>
                    </p:blipFill>
                    <p:spPr>
                      <a:xfrm>
                        <a:off x="4089400" y="1638300"/>
                        <a:ext cx="914400" cy="198438"/>
                      </a:xfrm>
                      <a:prstGeom prst="rect">
                        <a:avLst/>
                      </a:prstGeom>
                      <a:noFill/>
                      <a:ln w="38100">
                        <a:noFill/>
                        <a:miter/>
                      </a:ln>
                    </p:spPr>
                  </p:pic>
                </p:oleObj>
              </mc:Fallback>
            </mc:AlternateContent>
          </a:graphicData>
        </a:graphic>
      </p:graphicFrame>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Date Placeholder 3"/>
          <p:cNvSpPr txBox="1">
            <a:spLocks noGrp="1"/>
          </p:cNvSpPr>
          <p:nvPr>
            <p:ph type="dt" sz="half" idx="10"/>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eaLnBrk="1" hangingPunct="1"/>
            <a:fld id="{BB962C8B-B14F-4D97-AF65-F5344CB8AC3E}" type="datetime1">
              <a:rPr lang="en-US" sz="1400" dirty="0"/>
            </a:fld>
            <a:endParaRPr lang="en-US" sz="1400" dirty="0"/>
          </a:p>
        </p:txBody>
      </p:sp>
      <p:sp>
        <p:nvSpPr>
          <p:cNvPr id="36867"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eaLnBrk="1" hangingPunct="1"/>
            <a:r>
              <a:rPr sz="1400" dirty="0"/>
              <a:t>S Tandon</a:t>
            </a:r>
            <a:endParaRPr sz="1400" dirty="0"/>
          </a:p>
          <a:p>
            <a:pPr lvl="0" algn="ctr" eaLnBrk="1" hangingPunct="1"/>
            <a:r>
              <a:rPr sz="1400" dirty="0"/>
              <a:t> Transport Phenomena</a:t>
            </a:r>
            <a:endParaRPr sz="1400" dirty="0"/>
          </a:p>
        </p:txBody>
      </p:sp>
      <p:sp>
        <p:nvSpPr>
          <p:cNvPr id="3686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r" eaLnBrk="1" hangingPunct="1"/>
            <a:fld id="{9A0DB2DC-4C9A-4742-B13C-FB6460FD3503}" type="slidenum">
              <a:rPr lang="en-US" sz="1400" dirty="0"/>
            </a:fld>
            <a:endParaRPr lang="en-US" sz="1400" dirty="0"/>
          </a:p>
        </p:txBody>
      </p:sp>
      <p:sp>
        <p:nvSpPr>
          <p:cNvPr id="2" name="Rectangle 2"/>
          <p:cNvSpPr>
            <a:spLocks noGrp="1" noChangeArrowheads="1"/>
          </p:cNvSpPr>
          <p:nvPr>
            <p:ph type="title"/>
          </p:nvPr>
        </p:nvSpPr>
        <p:spPr>
          <a:xfrm>
            <a:off x="762000" y="76200"/>
            <a:ext cx="76200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Transport Phenomena  </a:t>
            </a:r>
            <a:endParaRPr kumimoji="0" 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6870" name="Rectangle 3"/>
          <p:cNvSpPr>
            <a:spLocks noGrp="1"/>
          </p:cNvSpPr>
          <p:nvPr>
            <p:ph idx="1"/>
          </p:nvPr>
        </p:nvSpPr>
        <p:spPr>
          <a:xfrm>
            <a:off x="381000" y="609600"/>
            <a:ext cx="8229600" cy="5715000"/>
          </a:xfrm>
        </p:spPr>
        <p:txBody>
          <a:bodyPr vert="horz" wrap="square" lIns="91440" tIns="45720" rIns="91440" bIns="45720" anchor="t" anchorCtr="0"/>
          <a:p>
            <a:pPr marL="609600" indent="-609600">
              <a:lnSpc>
                <a:spcPct val="80000"/>
              </a:lnSpc>
              <a:buNone/>
            </a:pPr>
            <a:endParaRPr sz="2400" dirty="0"/>
          </a:p>
          <a:p>
            <a:pPr marL="609600" indent="-609600">
              <a:lnSpc>
                <a:spcPct val="80000"/>
              </a:lnSpc>
              <a:buNone/>
            </a:pPr>
            <a:r>
              <a:rPr sz="2400" dirty="0"/>
              <a:t>(-) sign – flow from higher to lower temp</a:t>
            </a:r>
            <a:endParaRPr sz="2400" dirty="0"/>
          </a:p>
          <a:p>
            <a:pPr marL="609600" indent="-609600">
              <a:lnSpc>
                <a:spcPct val="80000"/>
              </a:lnSpc>
              <a:buNone/>
            </a:pPr>
            <a:r>
              <a:rPr sz="2400" dirty="0"/>
              <a:t>  t – temperature</a:t>
            </a:r>
            <a:endParaRPr sz="2400" dirty="0"/>
          </a:p>
          <a:p>
            <a:pPr marL="609600" indent="-609600">
              <a:lnSpc>
                <a:spcPct val="80000"/>
              </a:lnSpc>
              <a:buNone/>
            </a:pPr>
            <a:endParaRPr sz="2400" dirty="0"/>
          </a:p>
          <a:p>
            <a:pPr marL="609600" indent="-609600">
              <a:lnSpc>
                <a:spcPct val="80000"/>
              </a:lnSpc>
              <a:buNone/>
            </a:pPr>
            <a:r>
              <a:rPr sz="2400" dirty="0"/>
              <a:t>It is one dimensional form of equation called –</a:t>
            </a:r>
            <a:endParaRPr sz="2400" dirty="0"/>
          </a:p>
          <a:p>
            <a:pPr marL="609600" indent="-609600">
              <a:lnSpc>
                <a:spcPct val="80000"/>
              </a:lnSpc>
              <a:buNone/>
            </a:pPr>
            <a:r>
              <a:rPr sz="2400" dirty="0"/>
              <a:t> </a:t>
            </a:r>
            <a:r>
              <a:rPr sz="2400" dirty="0">
                <a:solidFill>
                  <a:schemeClr val="accent2"/>
                </a:solidFill>
              </a:rPr>
              <a:t>FOURIER ‘S LAW of Heat Conduction</a:t>
            </a:r>
            <a:endParaRPr sz="2400" dirty="0">
              <a:solidFill>
                <a:schemeClr val="accent2"/>
              </a:solidFill>
            </a:endParaRPr>
          </a:p>
          <a:p>
            <a:pPr marL="609600" indent="-609600">
              <a:lnSpc>
                <a:spcPct val="80000"/>
              </a:lnSpc>
              <a:buNone/>
            </a:pPr>
            <a:endParaRPr sz="2400" dirty="0">
              <a:solidFill>
                <a:schemeClr val="accent2"/>
              </a:solidFill>
            </a:endParaRPr>
          </a:p>
          <a:p>
            <a:pPr marL="609600" indent="-609600">
              <a:lnSpc>
                <a:spcPct val="80000"/>
              </a:lnSpc>
              <a:buNone/>
            </a:pPr>
            <a:r>
              <a:rPr sz="2400" dirty="0"/>
              <a:t>This law is used in conjunction with </a:t>
            </a:r>
            <a:r>
              <a:rPr sz="2400" dirty="0">
                <a:solidFill>
                  <a:schemeClr val="accent2"/>
                </a:solidFill>
              </a:rPr>
              <a:t>law of conservation of </a:t>
            </a:r>
            <a:endParaRPr sz="2400" dirty="0">
              <a:solidFill>
                <a:schemeClr val="accent2"/>
              </a:solidFill>
            </a:endParaRPr>
          </a:p>
          <a:p>
            <a:pPr marL="609600" indent="-609600">
              <a:lnSpc>
                <a:spcPct val="80000"/>
              </a:lnSpc>
              <a:buNone/>
            </a:pPr>
            <a:r>
              <a:rPr sz="2400" dirty="0">
                <a:solidFill>
                  <a:schemeClr val="accent2"/>
                </a:solidFill>
              </a:rPr>
              <a:t>energy </a:t>
            </a:r>
            <a:r>
              <a:rPr sz="2400" dirty="0"/>
              <a:t>for calculation of temperature profiles in the system</a:t>
            </a:r>
            <a:endParaRPr sz="2400" dirty="0"/>
          </a:p>
          <a:p>
            <a:pPr marL="609600" indent="-609600">
              <a:lnSpc>
                <a:spcPct val="80000"/>
              </a:lnSpc>
            </a:pPr>
            <a:endParaRPr sz="2400" dirty="0"/>
          </a:p>
        </p:txBody>
      </p:sp>
      <p:pic>
        <p:nvPicPr>
          <p:cNvPr id="36871" name="Picture 6"/>
          <p:cNvPicPr>
            <a:picLocks noChangeAspect="1"/>
          </p:cNvPicPr>
          <p:nvPr/>
        </p:nvPicPr>
        <p:blipFill>
          <a:blip r:embed="rId1"/>
          <a:srcRect l="51706"/>
          <a:stretch>
            <a:fillRect/>
          </a:stretch>
        </p:blipFill>
        <p:spPr>
          <a:xfrm>
            <a:off x="0" y="0"/>
            <a:ext cx="676275" cy="685800"/>
          </a:xfrm>
          <a:prstGeom prst="rect">
            <a:avLst/>
          </a:prstGeom>
          <a:noFill/>
          <a:ln w="9525">
            <a:noFill/>
          </a:ln>
        </p:spPr>
      </p:pic>
      <p:pic>
        <p:nvPicPr>
          <p:cNvPr id="36872" name="Picture 4"/>
          <p:cNvPicPr>
            <a:picLocks noChangeAspect="1"/>
          </p:cNvPicPr>
          <p:nvPr/>
        </p:nvPicPr>
        <p:blipFill>
          <a:blip r:embed="rId2"/>
          <a:stretch>
            <a:fillRect/>
          </a:stretch>
        </p:blipFill>
        <p:spPr>
          <a:xfrm>
            <a:off x="8458200" y="0"/>
            <a:ext cx="685800" cy="655638"/>
          </a:xfrm>
          <a:prstGeom prst="rect">
            <a:avLst/>
          </a:prstGeom>
          <a:noFill/>
          <a:ln w="9525">
            <a:noFill/>
          </a:ln>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35058</Words>
  <Application>WPS Presentation</Application>
  <PresentationFormat>On-screen Show (4:3)</PresentationFormat>
  <Paragraphs>1559</Paragraphs>
  <Slides>117</Slides>
  <Notes>5</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26</vt:i4>
      </vt:variant>
      <vt:variant>
        <vt:lpstr>幻灯片标题</vt:lpstr>
      </vt:variant>
      <vt:variant>
        <vt:i4>117</vt:i4>
      </vt:variant>
    </vt:vector>
  </HeadingPairs>
  <TitlesOfParts>
    <vt:vector size="160" baseType="lpstr">
      <vt:lpstr>Arial</vt:lpstr>
      <vt:lpstr>SimSun</vt:lpstr>
      <vt:lpstr>Wingdings</vt:lpstr>
      <vt:lpstr>DejaVu Sans</vt:lpstr>
      <vt:lpstr>Comic Sans MS</vt:lpstr>
      <vt:lpstr>Gubbi</vt:lpstr>
      <vt:lpstr>Calibri</vt:lpstr>
      <vt:lpstr>Symbol</vt:lpstr>
      <vt:lpstr>微软雅黑</vt:lpstr>
      <vt:lpstr>Droid Sans Fallback</vt:lpstr>
      <vt:lpstr>Arial Unicode MS</vt:lpstr>
      <vt:lpstr>Times New Roman</vt:lpstr>
      <vt:lpstr>PMingLiU</vt:lpstr>
      <vt:lpstr>Calibri</vt:lpstr>
      <vt:lpstr>MT Extra</vt:lpstr>
      <vt:lpstr>Abyssinica SIL</vt:lpstr>
      <vt:lpstr>Default Design</vt:lpstr>
      <vt:lpstr>Equation.3</vt:lpstr>
      <vt:lpstr>Equation.DSMT4</vt:lpstr>
      <vt:lpstr>Equation.DSMT4</vt:lpstr>
      <vt:lpstr>Equation.DSMT4</vt:lpstr>
      <vt:lpstr>Equation.3</vt:lpstr>
      <vt:lpstr>Equation.3</vt:lpstr>
      <vt:lpstr>Equation.3</vt:lpstr>
      <vt:lpstr>Equation.3</vt:lpstr>
      <vt:lpstr>Equation.3</vt:lpstr>
      <vt:lpstr>Equation.3</vt:lpstr>
      <vt:lpstr>Equation.3</vt:lpstr>
      <vt:lpstr>Equation.DSMT4</vt:lpstr>
      <vt:lpstr>MS_ClipArt_Gallery.2</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Transport Phenomena in Metallurgical Processes </vt:lpstr>
      <vt:lpstr>PowerPoint 演示文稿</vt:lpstr>
      <vt:lpstr>Convection Heat Transfer</vt:lpstr>
      <vt:lpstr>Physical Mechanism of Convection</vt:lpstr>
      <vt:lpstr>Convective Heat Transfer</vt:lpstr>
      <vt:lpstr>Newton’s Law of Cooling</vt:lpstr>
      <vt:lpstr>PowerPoint 演示文稿</vt:lpstr>
      <vt:lpstr>PowerPoint 演示文稿</vt:lpstr>
      <vt:lpstr>PowerPoint 演示文稿</vt:lpstr>
      <vt:lpstr>Velocity Boundary Layer</vt:lpstr>
      <vt:lpstr>Velocity Boundary Layer</vt:lpstr>
      <vt:lpstr>Thermal Boundary Layer</vt:lpstr>
      <vt:lpstr>PowerPoint 演示文稿</vt:lpstr>
      <vt:lpstr>Momentum &amp; Heat Transfer over plate  </vt:lpstr>
      <vt:lpstr>Classification of Fluid Flows</vt:lpstr>
      <vt:lpstr>Heat Transfer from a hot surface to the surrounding fluid by convection and conduction.  </vt:lpstr>
      <vt:lpstr>We resort to forced convection whenever we need to increase the rate of heat transfer.  </vt:lpstr>
      <vt:lpstr>PowerPoint 演示文稿</vt:lpstr>
      <vt:lpstr>PowerPoint 演示文稿</vt:lpstr>
      <vt:lpstr>PowerPoint 演示文稿</vt:lpstr>
      <vt:lpstr>PowerPoint 演示文稿</vt:lpstr>
      <vt:lpstr>PowerPoint 演示文稿</vt:lpstr>
      <vt:lpstr>PowerPoint 演示文稿</vt:lpstr>
      <vt:lpstr>Laminar and Turbulent Flows</vt:lpstr>
      <vt:lpstr>PowerPoint 演示文稿</vt:lpstr>
      <vt:lpstr>DIMENSIONLESS NUMBERS</vt:lpstr>
      <vt:lpstr>Dimensionless Numbers</vt:lpstr>
      <vt:lpstr>Dimensionless Numbers</vt:lpstr>
      <vt:lpstr> Dimensionless Numbers</vt:lpstr>
      <vt:lpstr> Dimensionless Numbers</vt:lpstr>
      <vt:lpstr>PowerPoint 演示文稿</vt:lpstr>
      <vt:lpstr> Dimensionless Numbers</vt:lpstr>
      <vt:lpstr> Dimensionless Numbers</vt:lpstr>
      <vt:lpstr> Dimensionless Numbers</vt:lpstr>
      <vt:lpstr> Dimensionless Numbers</vt:lpstr>
      <vt:lpstr>Dimensionless Numbers</vt:lpstr>
      <vt:lpstr>PowerPoint 演示文稿</vt:lpstr>
      <vt:lpstr> Dimensionless Numbers</vt:lpstr>
      <vt:lpstr>Dimensionless Numbers</vt:lpstr>
      <vt:lpstr>Reynolds Number</vt:lpstr>
      <vt:lpstr>Dimension less numbers</vt:lpstr>
      <vt:lpstr>Dimension less numbers</vt:lpstr>
      <vt:lpstr>Dimension less numbers</vt:lpstr>
      <vt:lpstr>Dimensionless numbers</vt:lpstr>
      <vt:lpstr>Dimension less numbers</vt:lpstr>
      <vt:lpstr>Dimension less numbers</vt:lpstr>
      <vt:lpstr>Dimension less numbers</vt:lpstr>
      <vt:lpstr>Dimension less numbers</vt:lpstr>
      <vt:lpstr>Dimension less numbers</vt:lpstr>
      <vt:lpstr>PowerPoint 演示文稿</vt:lpstr>
      <vt:lpstr>Dimension less numbers</vt:lpstr>
      <vt:lpstr>Dimension less numbers</vt:lpstr>
      <vt:lpstr>Dimension less numbers</vt:lpstr>
      <vt:lpstr>Dimension less numbers</vt:lpstr>
      <vt:lpstr>Prandtl Number</vt:lpstr>
      <vt:lpstr>Prandtl Number</vt:lpstr>
      <vt:lpstr>Convective Heat Transfer</vt:lpstr>
      <vt:lpstr>Convective Heat Transfer</vt:lpstr>
      <vt:lpstr>Convective Heat Transfer</vt:lpstr>
      <vt:lpstr>Convective Heat Transfer</vt:lpstr>
      <vt:lpstr>Convective Heat Transfer</vt:lpstr>
      <vt:lpstr>Convective Heat Transfer</vt:lpstr>
      <vt:lpstr>Convective Heat Transfer</vt:lpstr>
      <vt:lpstr>Convective Heat Transfer</vt:lpstr>
      <vt:lpstr>PowerPoint 演示文稿</vt:lpstr>
      <vt:lpstr>PowerPoint 演示文稿</vt:lpstr>
      <vt:lpstr>PowerPoint 演示文稿</vt:lpstr>
      <vt:lpstr>PowerPoint 演示文稿</vt:lpstr>
      <vt:lpstr>PowerPoint 演示文稿</vt:lpstr>
      <vt:lpstr>Transport Phenomena in Metallurgical Processes </vt:lpstr>
      <vt:lpstr>Transport Phenomena in Metallurgical Processes </vt:lpstr>
      <vt:lpstr>Heat Transfer</vt:lpstr>
      <vt:lpstr>Question</vt:lpstr>
      <vt:lpstr>Heat Transfer Methods</vt:lpstr>
      <vt:lpstr>Conduction</vt:lpstr>
      <vt:lpstr>Metals are different</vt:lpstr>
      <vt:lpstr>Why does metal feel colder than wood, if they are both at the same temperature?</vt:lpstr>
      <vt:lpstr>Convection</vt:lpstr>
      <vt:lpstr>Fluid movement</vt:lpstr>
      <vt:lpstr>Water movement</vt:lpstr>
      <vt:lpstr>Why is it windy at the seaside?</vt:lpstr>
      <vt:lpstr>Cold air sinks</vt:lpstr>
      <vt:lpstr>The third method of heat transfer</vt:lpstr>
      <vt:lpstr>Radiation</vt:lpstr>
      <vt:lpstr>Emission experiment</vt:lpstr>
      <vt:lpstr>Absorption experiment</vt:lpstr>
      <vt:lpstr>Convection questions</vt:lpstr>
      <vt:lpstr>Radiation questions</vt:lpstr>
      <vt:lpstr>PowerPoint 演示文稿</vt:lpstr>
      <vt:lpstr>PowerPoint 演示文稿</vt:lpstr>
      <vt:lpstr>PowerPoint 演示文稿</vt:lpstr>
      <vt:lpstr>PowerPoint 演示文稿</vt:lpstr>
      <vt:lpstr>PowerPoint 演示文稿</vt:lpstr>
      <vt:lpstr>Transport Phenomena in Metallurgical Processes </vt:lpstr>
      <vt:lpstr>Transport Phenomena in Metallurgical Processes </vt:lpstr>
      <vt:lpstr>Transport Phenomena in Metallurgical Processes </vt:lpstr>
      <vt:lpstr>Transport Phenomena in Metallurgical Processes </vt:lpstr>
      <vt:lpstr>Transport Phenomena in Metallurgical Processes </vt:lpstr>
      <vt:lpstr>Transport Phenomena  </vt:lpstr>
      <vt:lpstr>Transport Phenomena  </vt:lpstr>
      <vt:lpstr>Transport Phenomena  </vt:lpstr>
      <vt:lpstr>Transport Phenomena  </vt:lpstr>
      <vt:lpstr>Transport Phenomena  </vt:lpstr>
      <vt:lpstr>Transport Phenomena  </vt:lpstr>
      <vt:lpstr>Transport Phenomena  </vt:lpstr>
      <vt:lpstr>Transport Phenomena  </vt:lpstr>
      <vt:lpstr>Transport Phenomena  </vt:lpstr>
      <vt:lpstr>Transport Phenomena  </vt:lpstr>
      <vt:lpstr>Converting between rectangular and Cylindrical Coordinates</vt:lpstr>
      <vt:lpstr>Finally, a Point in Spherical Coordinates!</vt:lpstr>
      <vt:lpstr>Converting Between Rectangular and Spherical Coordinates</vt:lpstr>
      <vt:lpstr>Converting from Spherical to Rectangular Coordinates</vt:lpstr>
      <vt:lpstr>Heat Transfer</vt:lpstr>
      <vt:lpstr>Representing 3D points in Spherical Coordinates</vt:lpstr>
      <vt:lpstr>Heat Transfer</vt:lpstr>
      <vt:lpstr>Heat Transfer</vt:lpstr>
      <vt:lpstr>Heat Transfer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standon</dc:creator>
  <cp:lastModifiedBy>faculty</cp:lastModifiedBy>
  <cp:revision>434</cp:revision>
  <dcterms:created xsi:type="dcterms:W3CDTF">2020-06-26T10:19:49Z</dcterms:created>
  <dcterms:modified xsi:type="dcterms:W3CDTF">2020-06-26T10:19:49Z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