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7"/>
  </p:notesMasterIdLst>
  <p:sldIdLst>
    <p:sldId id="256" r:id="rId3"/>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22" r:id="rId48"/>
    <p:sldId id="325" r:id="rId49"/>
    <p:sldId id="323" r:id="rId50"/>
    <p:sldId id="324" r:id="rId51"/>
    <p:sldId id="326" r:id="rId52"/>
    <p:sldId id="309" r:id="rId53"/>
    <p:sldId id="310" r:id="rId54"/>
    <p:sldId id="311" r:id="rId55"/>
    <p:sldId id="327" r:id="rId56"/>
    <p:sldId id="328" r:id="rId57"/>
    <p:sldId id="329" r:id="rId58"/>
    <p:sldId id="330" r:id="rId59"/>
    <p:sldId id="331" r:id="rId60"/>
    <p:sldId id="332" r:id="rId61"/>
    <p:sldId id="333" r:id="rId62"/>
    <p:sldId id="334" r:id="rId63"/>
    <p:sldId id="335" r:id="rId64"/>
    <p:sldId id="336" r:id="rId65"/>
    <p:sldId id="337" r:id="rId66"/>
    <p:sldId id="315" r:id="rId67"/>
    <p:sldId id="338" r:id="rId68"/>
    <p:sldId id="339" r:id="rId69"/>
    <p:sldId id="340" r:id="rId70"/>
    <p:sldId id="341" r:id="rId71"/>
    <p:sldId id="342" r:id="rId72"/>
    <p:sldId id="343" r:id="rId73"/>
    <p:sldId id="319" r:id="rId74"/>
    <p:sldId id="320" r:id="rId75"/>
    <p:sldId id="321" r:id="rId76"/>
    <p:sldId id="344" r:id="rId77"/>
    <p:sldId id="345" r:id="rId78"/>
    <p:sldId id="346" r:id="rId79"/>
    <p:sldId id="347" r:id="rId80"/>
    <p:sldId id="348" r:id="rId81"/>
    <p:sldId id="349" r:id="rId82"/>
    <p:sldId id="350" r:id="rId83"/>
    <p:sldId id="351" r:id="rId84"/>
    <p:sldId id="352" r:id="rId85"/>
    <p:sldId id="353" r:id="rId86"/>
    <p:sldId id="354" r:id="rId87"/>
    <p:sldId id="355" r:id="rId88"/>
    <p:sldId id="359" r:id="rId89"/>
    <p:sldId id="360" r:id="rId90"/>
    <p:sldId id="362" r:id="rId91"/>
    <p:sldId id="363" r:id="rId92"/>
    <p:sldId id="364" r:id="rId93"/>
    <p:sldId id="365" r:id="rId94"/>
    <p:sldId id="366" r:id="rId95"/>
    <p:sldId id="367" r:id="rId9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9" d="100"/>
          <a:sy n="59" d="100"/>
        </p:scale>
        <p:origin x="-138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04498D-2745-4FA9-9C06-DAE9003DF4FE}"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63B5C3BD-724C-4CEF-BA17-7A0A7B8949FA}">
      <dgm:prSet phldrT="[Text]" custT="1"/>
      <dgm:spPr/>
      <dgm:t>
        <a:bodyPr/>
        <a:lstStyle/>
        <a:p>
          <a:pPr algn="ctr"/>
          <a:r>
            <a:rPr lang="en-US" sz="3000" dirty="0">
              <a:latin typeface="Times New Roman" panose="02020603050405020304" pitchFamily="18" charset="0"/>
              <a:cs typeface="Times New Roman" panose="02020603050405020304" pitchFamily="18" charset="0"/>
            </a:rPr>
            <a:t>Chills</a:t>
          </a:r>
        </a:p>
      </dgm:t>
    </dgm:pt>
    <dgm:pt modelId="{09740322-815E-4BA7-8ABF-43FAF0EB8F69}" type="parTrans" cxnId="{28AC90D2-87F2-46B4-95C2-81FE1B881950}">
      <dgm:prSet/>
      <dgm:spPr/>
      <dgm:t>
        <a:bodyPr/>
        <a:lstStyle/>
        <a:p>
          <a:pPr algn="ctr"/>
          <a:endParaRPr lang="en-US"/>
        </a:p>
      </dgm:t>
    </dgm:pt>
    <dgm:pt modelId="{E34CB12D-A9BE-4388-A8B6-8969B6B9EF2B}" type="sibTrans" cxnId="{28AC90D2-87F2-46B4-95C2-81FE1B881950}">
      <dgm:prSet/>
      <dgm:spPr/>
      <dgm:t>
        <a:bodyPr/>
        <a:lstStyle/>
        <a:p>
          <a:pPr algn="ctr"/>
          <a:endParaRPr lang="en-US"/>
        </a:p>
      </dgm:t>
    </dgm:pt>
    <dgm:pt modelId="{D5026F05-EDE8-4057-99DC-79B66602D2C0}">
      <dgm:prSet phldrT="[Text]" custT="1"/>
      <dgm:spPr/>
      <dgm:t>
        <a:bodyPr/>
        <a:lstStyle/>
        <a:p>
          <a:pPr algn="ctr"/>
          <a:r>
            <a:rPr lang="en-US" sz="3000" dirty="0">
              <a:latin typeface="Times New Roman" panose="02020603050405020304" pitchFamily="18" charset="0"/>
              <a:cs typeface="Times New Roman" panose="02020603050405020304" pitchFamily="18" charset="0"/>
            </a:rPr>
            <a:t>Internal</a:t>
          </a:r>
        </a:p>
      </dgm:t>
    </dgm:pt>
    <dgm:pt modelId="{189EE68F-06DF-4150-8065-B8AE74E8701B}" type="parTrans" cxnId="{33EFB794-CBD0-4133-A5E9-CE1D58BC8DFF}">
      <dgm:prSet/>
      <dgm:spPr/>
      <dgm:t>
        <a:bodyPr/>
        <a:lstStyle/>
        <a:p>
          <a:pPr algn="ctr"/>
          <a:endParaRPr lang="en-US" sz="3000"/>
        </a:p>
      </dgm:t>
    </dgm:pt>
    <dgm:pt modelId="{9EF81338-5027-4A96-B541-DF35DE059DE5}" type="sibTrans" cxnId="{33EFB794-CBD0-4133-A5E9-CE1D58BC8DFF}">
      <dgm:prSet/>
      <dgm:spPr/>
      <dgm:t>
        <a:bodyPr/>
        <a:lstStyle/>
        <a:p>
          <a:pPr algn="ctr"/>
          <a:endParaRPr lang="en-US"/>
        </a:p>
      </dgm:t>
    </dgm:pt>
    <dgm:pt modelId="{D610AC2B-2D74-404A-A1CE-88CBA88E40CD}">
      <dgm:prSet phldrT="[Text]" custT="1"/>
      <dgm:spPr/>
      <dgm:t>
        <a:bodyPr/>
        <a:lstStyle/>
        <a:p>
          <a:pPr algn="ctr"/>
          <a:r>
            <a:rPr lang="en-US" sz="3000" dirty="0">
              <a:latin typeface="Times New Roman" panose="02020603050405020304" pitchFamily="18" charset="0"/>
              <a:cs typeface="Times New Roman" panose="02020603050405020304" pitchFamily="18" charset="0"/>
            </a:rPr>
            <a:t>External</a:t>
          </a:r>
        </a:p>
      </dgm:t>
    </dgm:pt>
    <dgm:pt modelId="{10ABECFE-F0BD-4F0E-BC42-0C1790E2305C}" type="parTrans" cxnId="{7E57A865-7485-42A8-96A6-4426D1593BB6}">
      <dgm:prSet/>
      <dgm:spPr/>
      <dgm:t>
        <a:bodyPr/>
        <a:lstStyle/>
        <a:p>
          <a:pPr algn="ctr"/>
          <a:endParaRPr lang="en-US" sz="3000"/>
        </a:p>
      </dgm:t>
    </dgm:pt>
    <dgm:pt modelId="{E6F55EB3-8020-4796-A52C-AE5DF428A1F5}" type="sibTrans" cxnId="{7E57A865-7485-42A8-96A6-4426D1593BB6}">
      <dgm:prSet/>
      <dgm:spPr/>
      <dgm:t>
        <a:bodyPr/>
        <a:lstStyle/>
        <a:p>
          <a:pPr algn="ctr"/>
          <a:endParaRPr lang="en-US"/>
        </a:p>
      </dgm:t>
    </dgm:pt>
    <dgm:pt modelId="{26734DDB-5D43-4AA1-84EA-0AB89075C377}" type="pres">
      <dgm:prSet presAssocID="{4204498D-2745-4FA9-9C06-DAE9003DF4FE}" presName="hierChild1" presStyleCnt="0">
        <dgm:presLayoutVars>
          <dgm:orgChart val="1"/>
          <dgm:chPref val="1"/>
          <dgm:dir/>
          <dgm:animOne val="branch"/>
          <dgm:animLvl val="lvl"/>
          <dgm:resizeHandles/>
        </dgm:presLayoutVars>
      </dgm:prSet>
      <dgm:spPr/>
      <dgm:t>
        <a:bodyPr/>
        <a:lstStyle/>
        <a:p>
          <a:endParaRPr lang="en-US"/>
        </a:p>
      </dgm:t>
    </dgm:pt>
    <dgm:pt modelId="{E3327398-1DFC-41AE-84B6-FC18C2FD6653}" type="pres">
      <dgm:prSet presAssocID="{63B5C3BD-724C-4CEF-BA17-7A0A7B8949FA}" presName="hierRoot1" presStyleCnt="0">
        <dgm:presLayoutVars>
          <dgm:hierBranch val="init"/>
        </dgm:presLayoutVars>
      </dgm:prSet>
      <dgm:spPr/>
    </dgm:pt>
    <dgm:pt modelId="{EB646124-1047-40E2-83FA-61498EB74931}" type="pres">
      <dgm:prSet presAssocID="{63B5C3BD-724C-4CEF-BA17-7A0A7B8949FA}" presName="rootComposite1" presStyleCnt="0"/>
      <dgm:spPr/>
    </dgm:pt>
    <dgm:pt modelId="{27B36C69-7C67-4EE3-9259-050E4BD1BC72}" type="pres">
      <dgm:prSet presAssocID="{63B5C3BD-724C-4CEF-BA17-7A0A7B8949FA}" presName="rootText1" presStyleLbl="node0" presStyleIdx="0" presStyleCnt="1" custScaleX="35952" custScaleY="19536">
        <dgm:presLayoutVars>
          <dgm:chPref val="3"/>
        </dgm:presLayoutVars>
      </dgm:prSet>
      <dgm:spPr/>
      <dgm:t>
        <a:bodyPr/>
        <a:lstStyle/>
        <a:p>
          <a:endParaRPr lang="en-US"/>
        </a:p>
      </dgm:t>
    </dgm:pt>
    <dgm:pt modelId="{2240D8A7-4DB7-41C4-8255-9E194D45F230}" type="pres">
      <dgm:prSet presAssocID="{63B5C3BD-724C-4CEF-BA17-7A0A7B8949FA}" presName="rootConnector1" presStyleLbl="node1" presStyleIdx="0" presStyleCnt="0"/>
      <dgm:spPr/>
      <dgm:t>
        <a:bodyPr/>
        <a:lstStyle/>
        <a:p>
          <a:endParaRPr lang="en-US"/>
        </a:p>
      </dgm:t>
    </dgm:pt>
    <dgm:pt modelId="{7010E004-FD26-4B4F-9020-55A75B8AC589}" type="pres">
      <dgm:prSet presAssocID="{63B5C3BD-724C-4CEF-BA17-7A0A7B8949FA}" presName="hierChild2" presStyleCnt="0"/>
      <dgm:spPr/>
    </dgm:pt>
    <dgm:pt modelId="{26ACB851-5409-458F-956B-8E6A4B6ADF88}" type="pres">
      <dgm:prSet presAssocID="{189EE68F-06DF-4150-8065-B8AE74E8701B}" presName="Name37" presStyleLbl="parChTrans1D2" presStyleIdx="0" presStyleCnt="2" custSzX="1071713" custSzY="377510"/>
      <dgm:spPr/>
      <dgm:t>
        <a:bodyPr/>
        <a:lstStyle/>
        <a:p>
          <a:endParaRPr lang="en-US"/>
        </a:p>
      </dgm:t>
    </dgm:pt>
    <dgm:pt modelId="{19E37F04-728A-4B56-9EBC-BE6F709E8278}" type="pres">
      <dgm:prSet presAssocID="{D5026F05-EDE8-4057-99DC-79B66602D2C0}" presName="hierRoot2" presStyleCnt="0">
        <dgm:presLayoutVars>
          <dgm:hierBranch val="init"/>
        </dgm:presLayoutVars>
      </dgm:prSet>
      <dgm:spPr/>
    </dgm:pt>
    <dgm:pt modelId="{FF5A0E5D-8F0E-4236-BE4A-A9255BE1BE6D}" type="pres">
      <dgm:prSet presAssocID="{D5026F05-EDE8-4057-99DC-79B66602D2C0}" presName="rootComposite" presStyleCnt="0"/>
      <dgm:spPr/>
    </dgm:pt>
    <dgm:pt modelId="{91E0B45A-5F9A-44EF-A92F-E857AEE21CC1}" type="pres">
      <dgm:prSet presAssocID="{D5026F05-EDE8-4057-99DC-79B66602D2C0}" presName="rootText" presStyleLbl="node2" presStyleIdx="0" presStyleCnt="2" custScaleX="46851" custScaleY="27324">
        <dgm:presLayoutVars>
          <dgm:chPref val="3"/>
        </dgm:presLayoutVars>
      </dgm:prSet>
      <dgm:spPr/>
      <dgm:t>
        <a:bodyPr/>
        <a:lstStyle/>
        <a:p>
          <a:endParaRPr lang="en-US"/>
        </a:p>
      </dgm:t>
    </dgm:pt>
    <dgm:pt modelId="{753754B3-E5C5-4BC2-A952-3D6EC1F82786}" type="pres">
      <dgm:prSet presAssocID="{D5026F05-EDE8-4057-99DC-79B66602D2C0}" presName="rootConnector" presStyleLbl="node2" presStyleIdx="0" presStyleCnt="2"/>
      <dgm:spPr/>
      <dgm:t>
        <a:bodyPr/>
        <a:lstStyle/>
        <a:p>
          <a:endParaRPr lang="en-US"/>
        </a:p>
      </dgm:t>
    </dgm:pt>
    <dgm:pt modelId="{1A65FBAE-0747-49CB-B32F-B831AED9393D}" type="pres">
      <dgm:prSet presAssocID="{D5026F05-EDE8-4057-99DC-79B66602D2C0}" presName="hierChild4" presStyleCnt="0"/>
      <dgm:spPr/>
    </dgm:pt>
    <dgm:pt modelId="{FED979CB-EDB4-47E8-9578-1761B9014307}" type="pres">
      <dgm:prSet presAssocID="{D5026F05-EDE8-4057-99DC-79B66602D2C0}" presName="hierChild5" presStyleCnt="0"/>
      <dgm:spPr/>
    </dgm:pt>
    <dgm:pt modelId="{8709D785-E12C-43E8-8D2B-513260C309ED}" type="pres">
      <dgm:prSet presAssocID="{10ABECFE-F0BD-4F0E-BC42-0C1790E2305C}" presName="Name37" presStyleLbl="parChTrans1D2" presStyleIdx="1" presStyleCnt="2" custSzX="1071713" custSzY="377510"/>
      <dgm:spPr/>
      <dgm:t>
        <a:bodyPr/>
        <a:lstStyle/>
        <a:p>
          <a:endParaRPr lang="en-US"/>
        </a:p>
      </dgm:t>
    </dgm:pt>
    <dgm:pt modelId="{04D3D426-7662-4D77-AD71-BBB14872D621}" type="pres">
      <dgm:prSet presAssocID="{D610AC2B-2D74-404A-A1CE-88CBA88E40CD}" presName="hierRoot2" presStyleCnt="0">
        <dgm:presLayoutVars>
          <dgm:hierBranch val="init"/>
        </dgm:presLayoutVars>
      </dgm:prSet>
      <dgm:spPr/>
    </dgm:pt>
    <dgm:pt modelId="{CD8BDB50-64EA-46CB-A3CF-9FEF7102D020}" type="pres">
      <dgm:prSet presAssocID="{D610AC2B-2D74-404A-A1CE-88CBA88E40CD}" presName="rootComposite" presStyleCnt="0"/>
      <dgm:spPr/>
    </dgm:pt>
    <dgm:pt modelId="{A296E329-A358-46DE-A54B-864D090D1F17}" type="pres">
      <dgm:prSet presAssocID="{D610AC2B-2D74-404A-A1CE-88CBA88E40CD}" presName="rootText" presStyleLbl="node2" presStyleIdx="1" presStyleCnt="2" custScaleX="43235" custScaleY="27677">
        <dgm:presLayoutVars>
          <dgm:chPref val="3"/>
        </dgm:presLayoutVars>
      </dgm:prSet>
      <dgm:spPr/>
      <dgm:t>
        <a:bodyPr/>
        <a:lstStyle/>
        <a:p>
          <a:endParaRPr lang="en-US"/>
        </a:p>
      </dgm:t>
    </dgm:pt>
    <dgm:pt modelId="{449B2EF1-96A2-497B-9CDF-11098DD0F378}" type="pres">
      <dgm:prSet presAssocID="{D610AC2B-2D74-404A-A1CE-88CBA88E40CD}" presName="rootConnector" presStyleLbl="node2" presStyleIdx="1" presStyleCnt="2"/>
      <dgm:spPr/>
      <dgm:t>
        <a:bodyPr/>
        <a:lstStyle/>
        <a:p>
          <a:endParaRPr lang="en-US"/>
        </a:p>
      </dgm:t>
    </dgm:pt>
    <dgm:pt modelId="{9C52314A-78F5-4717-BE00-9765FEC7DC4B}" type="pres">
      <dgm:prSet presAssocID="{D610AC2B-2D74-404A-A1CE-88CBA88E40CD}" presName="hierChild4" presStyleCnt="0"/>
      <dgm:spPr/>
    </dgm:pt>
    <dgm:pt modelId="{533330AC-8A19-455B-8DFF-9F1AB186119C}" type="pres">
      <dgm:prSet presAssocID="{D610AC2B-2D74-404A-A1CE-88CBA88E40CD}" presName="hierChild5" presStyleCnt="0"/>
      <dgm:spPr/>
    </dgm:pt>
    <dgm:pt modelId="{0C6E462A-817B-4A94-BAA9-1F58E6626775}" type="pres">
      <dgm:prSet presAssocID="{63B5C3BD-724C-4CEF-BA17-7A0A7B8949FA}" presName="hierChild3" presStyleCnt="0"/>
      <dgm:spPr/>
    </dgm:pt>
  </dgm:ptLst>
  <dgm:cxnLst>
    <dgm:cxn modelId="{35634501-54A7-4A43-86DB-B1DF400A510E}" type="presOf" srcId="{10ABECFE-F0BD-4F0E-BC42-0C1790E2305C}" destId="{8709D785-E12C-43E8-8D2B-513260C309ED}" srcOrd="0" destOrd="0" presId="urn:microsoft.com/office/officeart/2005/8/layout/orgChart1"/>
    <dgm:cxn modelId="{BA67EF78-CD45-4BDB-8DEE-A35D04FB0CAA}" type="presOf" srcId="{63B5C3BD-724C-4CEF-BA17-7A0A7B8949FA}" destId="{27B36C69-7C67-4EE3-9259-050E4BD1BC72}" srcOrd="0" destOrd="0" presId="urn:microsoft.com/office/officeart/2005/8/layout/orgChart1"/>
    <dgm:cxn modelId="{C6C55873-8722-4177-AA43-D23B103AC843}" type="presOf" srcId="{D610AC2B-2D74-404A-A1CE-88CBA88E40CD}" destId="{A296E329-A358-46DE-A54B-864D090D1F17}" srcOrd="0" destOrd="0" presId="urn:microsoft.com/office/officeart/2005/8/layout/orgChart1"/>
    <dgm:cxn modelId="{33EFB794-CBD0-4133-A5E9-CE1D58BC8DFF}" srcId="{63B5C3BD-724C-4CEF-BA17-7A0A7B8949FA}" destId="{D5026F05-EDE8-4057-99DC-79B66602D2C0}" srcOrd="0" destOrd="0" parTransId="{189EE68F-06DF-4150-8065-B8AE74E8701B}" sibTransId="{9EF81338-5027-4A96-B541-DF35DE059DE5}"/>
    <dgm:cxn modelId="{87273F78-B50A-4EF0-B8F9-8BB832D48DF0}" type="presOf" srcId="{D5026F05-EDE8-4057-99DC-79B66602D2C0}" destId="{753754B3-E5C5-4BC2-A952-3D6EC1F82786}" srcOrd="1" destOrd="0" presId="urn:microsoft.com/office/officeart/2005/8/layout/orgChart1"/>
    <dgm:cxn modelId="{96A58BD6-F107-4A32-B0B3-888ABAF4D08D}" type="presOf" srcId="{4204498D-2745-4FA9-9C06-DAE9003DF4FE}" destId="{26734DDB-5D43-4AA1-84EA-0AB89075C377}" srcOrd="0" destOrd="0" presId="urn:microsoft.com/office/officeart/2005/8/layout/orgChart1"/>
    <dgm:cxn modelId="{D275655E-636E-40C9-AC4F-4069B139B2A5}" type="presOf" srcId="{D5026F05-EDE8-4057-99DC-79B66602D2C0}" destId="{91E0B45A-5F9A-44EF-A92F-E857AEE21CC1}" srcOrd="0" destOrd="0" presId="urn:microsoft.com/office/officeart/2005/8/layout/orgChart1"/>
    <dgm:cxn modelId="{758A606D-7CD3-41F0-9EEC-B4283C681EF4}" type="presOf" srcId="{189EE68F-06DF-4150-8065-B8AE74E8701B}" destId="{26ACB851-5409-458F-956B-8E6A4B6ADF88}" srcOrd="0" destOrd="0" presId="urn:microsoft.com/office/officeart/2005/8/layout/orgChart1"/>
    <dgm:cxn modelId="{28AC90D2-87F2-46B4-95C2-81FE1B881950}" srcId="{4204498D-2745-4FA9-9C06-DAE9003DF4FE}" destId="{63B5C3BD-724C-4CEF-BA17-7A0A7B8949FA}" srcOrd="0" destOrd="0" parTransId="{09740322-815E-4BA7-8ABF-43FAF0EB8F69}" sibTransId="{E34CB12D-A9BE-4388-A8B6-8969B6B9EF2B}"/>
    <dgm:cxn modelId="{7E57A865-7485-42A8-96A6-4426D1593BB6}" srcId="{63B5C3BD-724C-4CEF-BA17-7A0A7B8949FA}" destId="{D610AC2B-2D74-404A-A1CE-88CBA88E40CD}" srcOrd="1" destOrd="0" parTransId="{10ABECFE-F0BD-4F0E-BC42-0C1790E2305C}" sibTransId="{E6F55EB3-8020-4796-A52C-AE5DF428A1F5}"/>
    <dgm:cxn modelId="{CEE8A539-B77D-4ECA-8E64-0A0B551B2AAB}" type="presOf" srcId="{D610AC2B-2D74-404A-A1CE-88CBA88E40CD}" destId="{449B2EF1-96A2-497B-9CDF-11098DD0F378}" srcOrd="1" destOrd="0" presId="urn:microsoft.com/office/officeart/2005/8/layout/orgChart1"/>
    <dgm:cxn modelId="{75AC88BE-280F-43B2-8DCE-785BA76ABB17}" type="presOf" srcId="{63B5C3BD-724C-4CEF-BA17-7A0A7B8949FA}" destId="{2240D8A7-4DB7-41C4-8255-9E194D45F230}" srcOrd="1" destOrd="0" presId="urn:microsoft.com/office/officeart/2005/8/layout/orgChart1"/>
    <dgm:cxn modelId="{4438C24B-CEB6-48A9-8827-DCB5E12B7B81}" type="presParOf" srcId="{26734DDB-5D43-4AA1-84EA-0AB89075C377}" destId="{E3327398-1DFC-41AE-84B6-FC18C2FD6653}" srcOrd="0" destOrd="0" presId="urn:microsoft.com/office/officeart/2005/8/layout/orgChart1"/>
    <dgm:cxn modelId="{EF6049C1-ACDE-40CC-B80A-597F63E34F91}" type="presParOf" srcId="{E3327398-1DFC-41AE-84B6-FC18C2FD6653}" destId="{EB646124-1047-40E2-83FA-61498EB74931}" srcOrd="0" destOrd="0" presId="urn:microsoft.com/office/officeart/2005/8/layout/orgChart1"/>
    <dgm:cxn modelId="{2D0C19E4-1AC1-4540-837E-91D93F1DFAA1}" type="presParOf" srcId="{EB646124-1047-40E2-83FA-61498EB74931}" destId="{27B36C69-7C67-4EE3-9259-050E4BD1BC72}" srcOrd="0" destOrd="0" presId="urn:microsoft.com/office/officeart/2005/8/layout/orgChart1"/>
    <dgm:cxn modelId="{C9BD74AE-6E48-452B-8A0A-7B7F1E223DAA}" type="presParOf" srcId="{EB646124-1047-40E2-83FA-61498EB74931}" destId="{2240D8A7-4DB7-41C4-8255-9E194D45F230}" srcOrd="1" destOrd="0" presId="urn:microsoft.com/office/officeart/2005/8/layout/orgChart1"/>
    <dgm:cxn modelId="{749F3275-16A2-41A8-9935-85BFB6302C6B}" type="presParOf" srcId="{E3327398-1DFC-41AE-84B6-FC18C2FD6653}" destId="{7010E004-FD26-4B4F-9020-55A75B8AC589}" srcOrd="1" destOrd="0" presId="urn:microsoft.com/office/officeart/2005/8/layout/orgChart1"/>
    <dgm:cxn modelId="{F94F8020-946B-4A12-B2DB-6AB063970086}" type="presParOf" srcId="{7010E004-FD26-4B4F-9020-55A75B8AC589}" destId="{26ACB851-5409-458F-956B-8E6A4B6ADF88}" srcOrd="0" destOrd="0" presId="urn:microsoft.com/office/officeart/2005/8/layout/orgChart1"/>
    <dgm:cxn modelId="{0A3820AA-E3E4-4D00-8E35-50257AF4F414}" type="presParOf" srcId="{7010E004-FD26-4B4F-9020-55A75B8AC589}" destId="{19E37F04-728A-4B56-9EBC-BE6F709E8278}" srcOrd="1" destOrd="0" presId="urn:microsoft.com/office/officeart/2005/8/layout/orgChart1"/>
    <dgm:cxn modelId="{82BCACA0-D949-4E83-9021-8803420F4B8C}" type="presParOf" srcId="{19E37F04-728A-4B56-9EBC-BE6F709E8278}" destId="{FF5A0E5D-8F0E-4236-BE4A-A9255BE1BE6D}" srcOrd="0" destOrd="0" presId="urn:microsoft.com/office/officeart/2005/8/layout/orgChart1"/>
    <dgm:cxn modelId="{9028B800-1883-425F-B61F-1D649050B15D}" type="presParOf" srcId="{FF5A0E5D-8F0E-4236-BE4A-A9255BE1BE6D}" destId="{91E0B45A-5F9A-44EF-A92F-E857AEE21CC1}" srcOrd="0" destOrd="0" presId="urn:microsoft.com/office/officeart/2005/8/layout/orgChart1"/>
    <dgm:cxn modelId="{5AC6A750-A192-44B9-84A6-58A2DD59AC3F}" type="presParOf" srcId="{FF5A0E5D-8F0E-4236-BE4A-A9255BE1BE6D}" destId="{753754B3-E5C5-4BC2-A952-3D6EC1F82786}" srcOrd="1" destOrd="0" presId="urn:microsoft.com/office/officeart/2005/8/layout/orgChart1"/>
    <dgm:cxn modelId="{59418248-5E73-4544-A6AF-4D7FFF3876D4}" type="presParOf" srcId="{19E37F04-728A-4B56-9EBC-BE6F709E8278}" destId="{1A65FBAE-0747-49CB-B32F-B831AED9393D}" srcOrd="1" destOrd="0" presId="urn:microsoft.com/office/officeart/2005/8/layout/orgChart1"/>
    <dgm:cxn modelId="{8CC40457-480B-4DFB-B283-D366FCC4B395}" type="presParOf" srcId="{19E37F04-728A-4B56-9EBC-BE6F709E8278}" destId="{FED979CB-EDB4-47E8-9578-1761B9014307}" srcOrd="2" destOrd="0" presId="urn:microsoft.com/office/officeart/2005/8/layout/orgChart1"/>
    <dgm:cxn modelId="{446F15AA-802F-4D2B-AE05-625A4CBCB428}" type="presParOf" srcId="{7010E004-FD26-4B4F-9020-55A75B8AC589}" destId="{8709D785-E12C-43E8-8D2B-513260C309ED}" srcOrd="2" destOrd="0" presId="urn:microsoft.com/office/officeart/2005/8/layout/orgChart1"/>
    <dgm:cxn modelId="{29713455-A429-45BC-9F9B-9BF62C666AF2}" type="presParOf" srcId="{7010E004-FD26-4B4F-9020-55A75B8AC589}" destId="{04D3D426-7662-4D77-AD71-BBB14872D621}" srcOrd="3" destOrd="0" presId="urn:microsoft.com/office/officeart/2005/8/layout/orgChart1"/>
    <dgm:cxn modelId="{F5891E44-077D-4A1C-B108-D0567F16D61E}" type="presParOf" srcId="{04D3D426-7662-4D77-AD71-BBB14872D621}" destId="{CD8BDB50-64EA-46CB-A3CF-9FEF7102D020}" srcOrd="0" destOrd="0" presId="urn:microsoft.com/office/officeart/2005/8/layout/orgChart1"/>
    <dgm:cxn modelId="{8951B13B-2FE3-4F3E-B0E1-5E9E2A9CD525}" type="presParOf" srcId="{CD8BDB50-64EA-46CB-A3CF-9FEF7102D020}" destId="{A296E329-A358-46DE-A54B-864D090D1F17}" srcOrd="0" destOrd="0" presId="urn:microsoft.com/office/officeart/2005/8/layout/orgChart1"/>
    <dgm:cxn modelId="{54B9630B-FCE1-4F33-A499-254ADD959561}" type="presParOf" srcId="{CD8BDB50-64EA-46CB-A3CF-9FEF7102D020}" destId="{449B2EF1-96A2-497B-9CDF-11098DD0F378}" srcOrd="1" destOrd="0" presId="urn:microsoft.com/office/officeart/2005/8/layout/orgChart1"/>
    <dgm:cxn modelId="{0BA9523B-A45D-4BF3-91CE-BE49F674EFEC}" type="presParOf" srcId="{04D3D426-7662-4D77-AD71-BBB14872D621}" destId="{9C52314A-78F5-4717-BE00-9765FEC7DC4B}" srcOrd="1" destOrd="0" presId="urn:microsoft.com/office/officeart/2005/8/layout/orgChart1"/>
    <dgm:cxn modelId="{39594800-E9BC-42B7-BFCA-48C8A9998F82}" type="presParOf" srcId="{04D3D426-7662-4D77-AD71-BBB14872D621}" destId="{533330AC-8A19-455B-8DFF-9F1AB186119C}" srcOrd="2" destOrd="0" presId="urn:microsoft.com/office/officeart/2005/8/layout/orgChart1"/>
    <dgm:cxn modelId="{0F9883DE-1026-47F5-B9B9-DB51AF98DB3C}" type="presParOf" srcId="{E3327398-1DFC-41AE-84B6-FC18C2FD6653}" destId="{0C6E462A-817B-4A94-BAA9-1F58E6626775}"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ACC4AB-3124-43B9-B0A5-BA414AEB8F69}" type="datetimeFigureOut">
              <a:rPr lang="en-IN" smtClean="0"/>
              <a:pPr/>
              <a:t>9/19/2019</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C072CD-05B8-48E7-B7AC-E6F4546FF3BD}" type="slidenum">
              <a:rPr lang="en-IN" smtClean="0"/>
              <a:pPr/>
              <a:t>‹#›</a:t>
            </a:fld>
            <a:endParaRPr lang="en-IN" dirty="0"/>
          </a:p>
        </p:txBody>
      </p:sp>
    </p:spTree>
    <p:extLst>
      <p:ext uri="{BB962C8B-B14F-4D97-AF65-F5344CB8AC3E}">
        <p14:creationId xmlns:p14="http://schemas.microsoft.com/office/powerpoint/2010/main" xmlns="" val="760335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B40355A-93C6-44FD-80C7-AB38FC1FE65F}" type="datetime1">
              <a:rPr lang="en-US" smtClean="0"/>
              <a:pPr/>
              <a:t>9/19/2019</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A96A01-5D1D-4FC7-8BE4-B8BB88EE2837}" type="datetime1">
              <a:rPr lang="en-US" smtClean="0"/>
              <a:pPr/>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3A8B79-BBF5-4AC0-96F9-7769484B4114}" type="datetime1">
              <a:rPr lang="en-US" smtClean="0"/>
              <a:pPr/>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67710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33855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9/19/2019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omic Sans MS"/>
                <a:cs typeface="Comic Sans MS"/>
              </a:defRPr>
            </a:lvl1pPr>
          </a:lstStyle>
          <a:p>
            <a:endParaRPr/>
          </a:p>
        </p:txBody>
      </p:sp>
      <p:sp>
        <p:nvSpPr>
          <p:cNvPr id="3" name="Holder 3"/>
          <p:cNvSpPr>
            <a:spLocks noGrp="1"/>
          </p:cNvSpPr>
          <p:nvPr>
            <p:ph type="body" idx="1"/>
          </p:nvPr>
        </p:nvSpPr>
        <p:spPr/>
        <p:txBody>
          <a:bodyPr lIns="0" tIns="0" rIns="0" bIns="0"/>
          <a:lstStyle>
            <a:lvl1pPr>
              <a:defRPr sz="2200" b="0" i="0">
                <a:solidFill>
                  <a:schemeClr val="tx1"/>
                </a:solidFill>
                <a:latin typeface="Comic Sans MS"/>
                <a:cs typeface="Comic Sans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9/19/2019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omic Sans MS"/>
                <a:cs typeface="Comic Sans MS"/>
              </a:defRPr>
            </a:lvl1pPr>
          </a:lstStyle>
          <a:p>
            <a:endParaRPr/>
          </a:p>
        </p:txBody>
      </p:sp>
      <p:sp>
        <p:nvSpPr>
          <p:cNvPr id="3" name="Holder 3"/>
          <p:cNvSpPr>
            <a:spLocks noGrp="1"/>
          </p:cNvSpPr>
          <p:nvPr>
            <p:ph sz="half" idx="2"/>
          </p:nvPr>
        </p:nvSpPr>
        <p:spPr>
          <a:xfrm>
            <a:off x="457200" y="1183005"/>
            <a:ext cx="3977640" cy="33855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855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9/19/2019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omic Sans MS"/>
                <a:cs typeface="Comic Sans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9/19/2019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971550"/>
            <a:ext cx="9144000" cy="1143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 y="0"/>
            <a:ext cx="1348739" cy="971550"/>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9/19/2019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5FD9387E-4899-4146-90DC-E6E7C07AE736}" type="datetime1">
              <a:rPr lang="en-US" smtClean="0"/>
              <a:pPr/>
              <a:t>9/19/2019</a:t>
            </a:fld>
            <a:endParaRPr lang="en-US" dirty="0"/>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33B0906-DDF3-4B9C-A16D-38D68E898CAE}" type="datetime1">
              <a:rPr lang="en-US" smtClean="0"/>
              <a:pPr/>
              <a:t>9/19/2019</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D2FCDE1-30A8-4DF4-A4A2-370424DC663B}" type="datetime1">
              <a:rPr lang="en-US" smtClean="0"/>
              <a:pPr/>
              <a:t>9/19/2019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22EAF5B-B32E-459A-8B5A-1D004BA0E03E}" type="datetime1">
              <a:rPr lang="en-US" smtClean="0"/>
              <a:pPr/>
              <a:t>9/19/2019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CD8EE3C-CDAA-4ACF-983D-98C580F151CB}" type="datetime1">
              <a:rPr lang="en-US" smtClean="0"/>
              <a:pPr/>
              <a:t>9/19/2019</a:t>
            </a:fld>
            <a:endParaRPr lang="en-US" dirty="0"/>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8947B-066B-4FCA-A3E7-9A13A7C6B14B}" type="datetime1">
              <a:rPr lang="en-US" smtClean="0"/>
              <a:pPr/>
              <a:t>9/19/2019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67A9C7B-C910-461C-8AA0-359470952999}" type="datetime1">
              <a:rPr lang="en-US" smtClean="0"/>
              <a:pPr/>
              <a:t>9/19/2019</a:t>
            </a:fld>
            <a:endParaRPr lang="en-US" dirty="0"/>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839B014-3F00-4821-B78D-B40594C5200E}" type="datetime1">
              <a:rPr lang="en-US" smtClean="0"/>
              <a:pPr/>
              <a:t>9/19/2019</a:t>
            </a:fld>
            <a:endParaRPr lang="en-US" dirty="0"/>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FF80D45-F7C7-4CC7-844C-24E7E820F422}" type="datetime1">
              <a:rPr lang="en-US" smtClean="0"/>
              <a:pPr/>
              <a:t>9/19/2019</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4265" y="-20040"/>
            <a:ext cx="7935468" cy="677108"/>
          </a:xfrm>
          <a:prstGeom prst="rect">
            <a:avLst/>
          </a:prstGeom>
        </p:spPr>
        <p:txBody>
          <a:bodyPr wrap="square" lIns="0" tIns="0" rIns="0" bIns="0">
            <a:spAutoFit/>
          </a:bodyPr>
          <a:lstStyle>
            <a:lvl1pPr>
              <a:defRPr sz="4400" b="0" i="0">
                <a:solidFill>
                  <a:schemeClr val="tx1"/>
                </a:solidFill>
                <a:latin typeface="Comic Sans MS"/>
                <a:cs typeface="Comic Sans MS"/>
              </a:defRPr>
            </a:lvl1pPr>
          </a:lstStyle>
          <a:p>
            <a:endParaRPr/>
          </a:p>
        </p:txBody>
      </p:sp>
      <p:sp>
        <p:nvSpPr>
          <p:cNvPr id="3" name="Holder 3"/>
          <p:cNvSpPr>
            <a:spLocks noGrp="1"/>
          </p:cNvSpPr>
          <p:nvPr>
            <p:ph type="body" idx="1"/>
          </p:nvPr>
        </p:nvSpPr>
        <p:spPr>
          <a:xfrm>
            <a:off x="306704" y="1100518"/>
            <a:ext cx="8530590" cy="338554"/>
          </a:xfrm>
          <a:prstGeom prst="rect">
            <a:avLst/>
          </a:prstGeom>
        </p:spPr>
        <p:txBody>
          <a:bodyPr wrap="square" lIns="0" tIns="0" rIns="0" bIns="0">
            <a:spAutoFit/>
          </a:bodyPr>
          <a:lstStyle>
            <a:lvl1pPr>
              <a:defRPr sz="2200" b="0" i="0">
                <a:solidFill>
                  <a:schemeClr val="tx1"/>
                </a:solidFill>
                <a:latin typeface="Comic Sans MS"/>
                <a:cs typeface="Comic Sans MS"/>
              </a:defRPr>
            </a:lvl1pPr>
          </a:lstStyle>
          <a:p>
            <a:endParaRPr/>
          </a:p>
        </p:txBody>
      </p:sp>
      <p:sp>
        <p:nvSpPr>
          <p:cNvPr id="4" name="Holder 4"/>
          <p:cNvSpPr>
            <a:spLocks noGrp="1"/>
          </p:cNvSpPr>
          <p:nvPr>
            <p:ph type="ftr" sz="quarter" idx="5"/>
          </p:nvPr>
        </p:nvSpPr>
        <p:spPr>
          <a:xfrm>
            <a:off x="3108960" y="4783455"/>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9/19/2019</a:t>
            </a:fld>
            <a:endParaRPr lang="en-US"/>
          </a:p>
        </p:txBody>
      </p:sp>
      <p:sp>
        <p:nvSpPr>
          <p:cNvPr id="6" name="Holder 6"/>
          <p:cNvSpPr>
            <a:spLocks noGrp="1"/>
          </p:cNvSpPr>
          <p:nvPr>
            <p:ph type="sldNum" sz="quarter" idx="7"/>
          </p:nvPr>
        </p:nvSpPr>
        <p:spPr>
          <a:xfrm>
            <a:off x="6583680" y="4783455"/>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we019.eng.ohio-state.edu/we300/w300t/we300.htm"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png"/><Relationship Id="rId1" Type="http://schemas.openxmlformats.org/officeDocument/2006/relationships/slideLayout" Target="../slideLayouts/slideLayout13.xml"/><Relationship Id="rId5" Type="http://schemas.openxmlformats.org/officeDocument/2006/relationships/image" Target="../media/image34.jpeg"/><Relationship Id="rId4" Type="http://schemas.openxmlformats.org/officeDocument/2006/relationships/image" Target="../media/image33.png"/></Relationships>
</file>

<file path=ppt/slides/_rels/slide7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9.jpeg"/><Relationship Id="rId2"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png"/></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png"/><Relationship Id="rId1" Type="http://schemas.openxmlformats.org/officeDocument/2006/relationships/slideLayout" Target="../slideLayouts/slideLayout15.xml"/><Relationship Id="rId4" Type="http://schemas.openxmlformats.org/officeDocument/2006/relationships/image" Target="../media/image40.jpeg"/></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4.png"/><Relationship Id="rId1" Type="http://schemas.openxmlformats.org/officeDocument/2006/relationships/slideLayout" Target="../slideLayouts/slideLayout16.xml"/><Relationship Id="rId4" Type="http://schemas.openxmlformats.org/officeDocument/2006/relationships/image" Target="../media/image45.png"/></Relationships>
</file>

<file path=ppt/slides/_rels/slide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6.png"/><Relationship Id="rId1" Type="http://schemas.openxmlformats.org/officeDocument/2006/relationships/slideLayout" Target="../slideLayouts/slideLayout16.xml"/><Relationship Id="rId4" Type="http://schemas.openxmlformats.org/officeDocument/2006/relationships/image" Target="../media/image47.jpeg"/></Relationships>
</file>

<file path=ppt/slides/_rels/slide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jpeg"/><Relationship Id="rId7" Type="http://schemas.openxmlformats.org/officeDocument/2006/relationships/image" Target="../media/image51.png"/><Relationship Id="rId2"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pn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8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0.png"/><Relationship Id="rId2" Type="http://schemas.openxmlformats.org/officeDocument/2006/relationships/image" Target="../media/image56.png"/><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8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5.png"/><Relationship Id="rId2" Type="http://schemas.openxmlformats.org/officeDocument/2006/relationships/image" Target="../media/image61.png"/><Relationship Id="rId1" Type="http://schemas.openxmlformats.org/officeDocument/2006/relationships/slideLayout" Target="../slideLayouts/slideLayout1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8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9.png"/><Relationship Id="rId2"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3.jpe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jpeg"/></Relationships>
</file>

<file path=ppt/slides/_rels/slide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0.png"/><Relationship Id="rId1" Type="http://schemas.openxmlformats.org/officeDocument/2006/relationships/slideLayout" Target="../slideLayouts/slideLayout15.xml"/><Relationship Id="rId5" Type="http://schemas.openxmlformats.org/officeDocument/2006/relationships/image" Target="../media/image82.png"/><Relationship Id="rId4" Type="http://schemas.openxmlformats.org/officeDocument/2006/relationships/image" Target="../media/image81.png"/></Relationships>
</file>

<file path=ppt/slides/_rels/slide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3.jpeg"/><Relationship Id="rId7" Type="http://schemas.openxmlformats.org/officeDocument/2006/relationships/image" Target="../media/image86.png"/><Relationship Id="rId2" Type="http://schemas.openxmlformats.org/officeDocument/2006/relationships/image" Target="../media/image61.png"/><Relationship Id="rId1" Type="http://schemas.openxmlformats.org/officeDocument/2006/relationships/slideLayout" Target="../slideLayouts/slideLayout13.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4.pn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s>
</file>

<file path=ppt/slides/_rels/slide94.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image" Target="../media/image91.png"/><Relationship Id="rId1" Type="http://schemas.openxmlformats.org/officeDocument/2006/relationships/slideLayout" Target="../slideLayouts/slideLayout16.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286000"/>
            <a:ext cx="6172200" cy="1894362"/>
          </a:xfrm>
        </p:spPr>
        <p:txBody>
          <a:bodyPr>
            <a:normAutofit/>
          </a:bodyPr>
          <a:lstStyle/>
          <a:p>
            <a:r>
              <a:rPr lang="en-US" sz="4000" dirty="0" smtClean="0"/>
              <a:t>Foundry Technology</a:t>
            </a:r>
            <a:br>
              <a:rPr lang="en-US" sz="4000" dirty="0" smtClean="0"/>
            </a:br>
            <a:r>
              <a:rPr lang="en-US" sz="4000" dirty="0" smtClean="0"/>
              <a:t>Unit </a:t>
            </a:r>
            <a:r>
              <a:rPr lang="en-US" sz="4000" dirty="0" smtClean="0"/>
              <a:t>4</a:t>
            </a:r>
            <a:endParaRPr lang="en-IN" sz="4000" dirty="0"/>
          </a:p>
        </p:txBody>
      </p:sp>
      <p:sp>
        <p:nvSpPr>
          <p:cNvPr id="3" name="Subtitle 2"/>
          <p:cNvSpPr>
            <a:spLocks noGrp="1"/>
          </p:cNvSpPr>
          <p:nvPr>
            <p:ph type="subTitle" idx="1"/>
          </p:nvPr>
        </p:nvSpPr>
        <p:spPr/>
        <p:txBody>
          <a:bodyPr/>
          <a:lstStyle/>
          <a:p>
            <a:pPr algn="r"/>
            <a:endParaRPr lang="en-US" dirty="0" smtClean="0"/>
          </a:p>
          <a:p>
            <a:pPr algn="r"/>
            <a:r>
              <a:rPr lang="en-US" dirty="0"/>
              <a:t>-</a:t>
            </a:r>
            <a:r>
              <a:rPr lang="en-US" dirty="0" err="1" smtClean="0"/>
              <a:t>Monil</a:t>
            </a:r>
            <a:r>
              <a:rPr lang="en-US" dirty="0" smtClean="0"/>
              <a:t> </a:t>
            </a:r>
            <a:r>
              <a:rPr lang="en-US" dirty="0" err="1" smtClean="0"/>
              <a:t>Salot</a:t>
            </a: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xmlns="" val="336941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45358" y="440849"/>
            <a:ext cx="6414447" cy="287635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936142" y="3594861"/>
            <a:ext cx="7487920" cy="2586990"/>
          </a:xfrm>
          <a:prstGeom prst="rect">
            <a:avLst/>
          </a:prstGeom>
        </p:spPr>
        <p:txBody>
          <a:bodyPr vert="horz" wrap="square" lIns="0" tIns="12700" rIns="0" bIns="0" rtlCol="0">
            <a:spAutoFit/>
          </a:bodyPr>
          <a:lstStyle/>
          <a:p>
            <a:pPr marL="120014" indent="-107314">
              <a:lnSpc>
                <a:spcPct val="100000"/>
              </a:lnSpc>
              <a:spcBef>
                <a:spcPts val="100"/>
              </a:spcBef>
              <a:buSzPct val="95833"/>
              <a:buFont typeface="Arial"/>
              <a:buChar char="•"/>
              <a:tabLst>
                <a:tab pos="120650" algn="l"/>
              </a:tabLst>
            </a:pPr>
            <a:r>
              <a:rPr sz="2400" dirty="0">
                <a:latin typeface="Times New Roman"/>
                <a:cs typeface="Times New Roman"/>
              </a:rPr>
              <a:t>If the pouring basins are </a:t>
            </a:r>
            <a:r>
              <a:rPr sz="2400" spc="-5" dirty="0">
                <a:latin typeface="Times New Roman"/>
                <a:cs typeface="Times New Roman"/>
              </a:rPr>
              <a:t>made</a:t>
            </a:r>
            <a:r>
              <a:rPr sz="2400" spc="-45" dirty="0">
                <a:latin typeface="Times New Roman"/>
                <a:cs typeface="Times New Roman"/>
              </a:rPr>
              <a:t> </a:t>
            </a:r>
            <a:r>
              <a:rPr sz="2400" spc="-10" dirty="0">
                <a:latin typeface="Times New Roman"/>
                <a:cs typeface="Times New Roman"/>
              </a:rPr>
              <a:t>large,</a:t>
            </a:r>
            <a:endParaRPr sz="2400">
              <a:latin typeface="Times New Roman"/>
              <a:cs typeface="Times New Roman"/>
            </a:endParaRPr>
          </a:p>
          <a:p>
            <a:pPr marL="12700" marR="5080" algn="just">
              <a:lnSpc>
                <a:spcPct val="100000"/>
              </a:lnSpc>
              <a:buSzPct val="95833"/>
              <a:buFont typeface="Wingdings"/>
              <a:buChar char=""/>
              <a:tabLst>
                <a:tab pos="253365" algn="l"/>
              </a:tabLst>
            </a:pPr>
            <a:r>
              <a:rPr sz="2400" spc="-5" dirty="0">
                <a:latin typeface="Times New Roman"/>
                <a:cs typeface="Times New Roman"/>
              </a:rPr>
              <a:t>Dross </a:t>
            </a:r>
            <a:r>
              <a:rPr sz="2400" dirty="0">
                <a:latin typeface="Times New Roman"/>
                <a:cs typeface="Times New Roman"/>
              </a:rPr>
              <a:t>and slag </a:t>
            </a:r>
            <a:r>
              <a:rPr sz="2400" spc="-5" dirty="0">
                <a:latin typeface="Times New Roman"/>
                <a:cs typeface="Times New Roman"/>
              </a:rPr>
              <a:t>formation will </a:t>
            </a:r>
            <a:r>
              <a:rPr sz="2400" dirty="0">
                <a:latin typeface="Times New Roman"/>
                <a:cs typeface="Times New Roman"/>
              </a:rPr>
              <a:t>tend </a:t>
            </a:r>
            <a:r>
              <a:rPr sz="2400" spc="-5" dirty="0">
                <a:latin typeface="Times New Roman"/>
                <a:cs typeface="Times New Roman"/>
              </a:rPr>
              <a:t>to float </a:t>
            </a:r>
            <a:r>
              <a:rPr sz="2400" dirty="0">
                <a:latin typeface="Times New Roman"/>
                <a:cs typeface="Times New Roman"/>
              </a:rPr>
              <a:t>on </a:t>
            </a:r>
            <a:r>
              <a:rPr sz="2400" spc="-5" dirty="0">
                <a:latin typeface="Times New Roman"/>
                <a:cs typeface="Times New Roman"/>
              </a:rPr>
              <a:t>the surface  </a:t>
            </a:r>
            <a:r>
              <a:rPr sz="2400" dirty="0">
                <a:latin typeface="Times New Roman"/>
                <a:cs typeface="Times New Roman"/>
              </a:rPr>
              <a:t>of the </a:t>
            </a:r>
            <a:r>
              <a:rPr sz="2400" spc="-10" dirty="0">
                <a:latin typeface="Times New Roman"/>
                <a:cs typeface="Times New Roman"/>
              </a:rPr>
              <a:t>metal </a:t>
            </a:r>
            <a:r>
              <a:rPr sz="2400" dirty="0">
                <a:latin typeface="Times New Roman"/>
                <a:cs typeface="Times New Roman"/>
              </a:rPr>
              <a:t>and </a:t>
            </a:r>
            <a:r>
              <a:rPr sz="2400" spc="-10" dirty="0">
                <a:latin typeface="Times New Roman"/>
                <a:cs typeface="Times New Roman"/>
              </a:rPr>
              <a:t>may </a:t>
            </a:r>
            <a:r>
              <a:rPr sz="2400" dirty="0">
                <a:latin typeface="Times New Roman"/>
                <a:cs typeface="Times New Roman"/>
              </a:rPr>
              <a:t>be stopped </a:t>
            </a:r>
            <a:r>
              <a:rPr sz="2400" spc="-5" dirty="0">
                <a:latin typeface="Times New Roman"/>
                <a:cs typeface="Times New Roman"/>
              </a:rPr>
              <a:t>from </a:t>
            </a:r>
            <a:r>
              <a:rPr sz="2400" dirty="0">
                <a:latin typeface="Times New Roman"/>
                <a:cs typeface="Times New Roman"/>
              </a:rPr>
              <a:t>entering </a:t>
            </a:r>
            <a:r>
              <a:rPr sz="2400" spc="-5" dirty="0">
                <a:latin typeface="Times New Roman"/>
                <a:cs typeface="Times New Roman"/>
              </a:rPr>
              <a:t>the sprue </a:t>
            </a:r>
            <a:r>
              <a:rPr sz="2400" dirty="0">
                <a:latin typeface="Times New Roman"/>
                <a:cs typeface="Times New Roman"/>
              </a:rPr>
              <a:t>and  hence the</a:t>
            </a:r>
            <a:r>
              <a:rPr sz="2400" spc="-25" dirty="0">
                <a:latin typeface="Times New Roman"/>
                <a:cs typeface="Times New Roman"/>
              </a:rPr>
              <a:t> </a:t>
            </a:r>
            <a:r>
              <a:rPr sz="2400" spc="-5" dirty="0">
                <a:latin typeface="Times New Roman"/>
                <a:cs typeface="Times New Roman"/>
              </a:rPr>
              <a:t>mould.</a:t>
            </a:r>
            <a:endParaRPr sz="2400">
              <a:latin typeface="Times New Roman"/>
              <a:cs typeface="Times New Roman"/>
            </a:endParaRPr>
          </a:p>
          <a:p>
            <a:pPr marL="12700" marR="6350" algn="just">
              <a:lnSpc>
                <a:spcPct val="100000"/>
              </a:lnSpc>
              <a:buSzPct val="95833"/>
              <a:buFont typeface="Wingdings"/>
              <a:buChar char=""/>
              <a:tabLst>
                <a:tab pos="253365" algn="l"/>
              </a:tabLst>
            </a:pPr>
            <a:r>
              <a:rPr sz="2400" dirty="0">
                <a:latin typeface="Times New Roman"/>
                <a:cs typeface="Times New Roman"/>
              </a:rPr>
              <a:t>They </a:t>
            </a:r>
            <a:r>
              <a:rPr sz="2400" spc="-10" dirty="0">
                <a:latin typeface="Times New Roman"/>
                <a:cs typeface="Times New Roman"/>
              </a:rPr>
              <a:t>may </a:t>
            </a:r>
            <a:r>
              <a:rPr sz="2400" spc="5" dirty="0">
                <a:latin typeface="Times New Roman"/>
                <a:cs typeface="Times New Roman"/>
              </a:rPr>
              <a:t>be </a:t>
            </a:r>
            <a:r>
              <a:rPr sz="2400" spc="-5" dirty="0">
                <a:latin typeface="Times New Roman"/>
                <a:cs typeface="Times New Roman"/>
              </a:rPr>
              <a:t>filled quickly </a:t>
            </a:r>
            <a:r>
              <a:rPr sz="2400" dirty="0">
                <a:latin typeface="Times New Roman"/>
                <a:cs typeface="Times New Roman"/>
              </a:rPr>
              <a:t>without </a:t>
            </a:r>
            <a:r>
              <a:rPr sz="2400" spc="-5" dirty="0">
                <a:latin typeface="Times New Roman"/>
                <a:cs typeface="Times New Roman"/>
              </a:rPr>
              <a:t>overflowing </a:t>
            </a:r>
            <a:r>
              <a:rPr sz="2400" dirty="0">
                <a:latin typeface="Times New Roman"/>
                <a:cs typeface="Times New Roman"/>
              </a:rPr>
              <a:t>and </a:t>
            </a:r>
            <a:r>
              <a:rPr sz="2400" spc="-10" dirty="0">
                <a:latin typeface="Times New Roman"/>
                <a:cs typeface="Times New Roman"/>
              </a:rPr>
              <a:t>may  </a:t>
            </a:r>
            <a:r>
              <a:rPr sz="2400" spc="-5" dirty="0">
                <a:latin typeface="Times New Roman"/>
                <a:cs typeface="Times New Roman"/>
              </a:rPr>
              <a:t>act </a:t>
            </a:r>
            <a:r>
              <a:rPr sz="2400" dirty="0">
                <a:latin typeface="Times New Roman"/>
                <a:cs typeface="Times New Roman"/>
              </a:rPr>
              <a:t>as a </a:t>
            </a:r>
            <a:r>
              <a:rPr sz="2400" spc="-5" dirty="0">
                <a:latin typeface="Times New Roman"/>
                <a:cs typeface="Times New Roman"/>
              </a:rPr>
              <a:t>reservoir of liquid metal </a:t>
            </a:r>
            <a:r>
              <a:rPr sz="2400" dirty="0">
                <a:latin typeface="Times New Roman"/>
                <a:cs typeface="Times New Roman"/>
              </a:rPr>
              <a:t>to </a:t>
            </a:r>
            <a:r>
              <a:rPr sz="2400" spc="-5" dirty="0">
                <a:latin typeface="Times New Roman"/>
                <a:cs typeface="Times New Roman"/>
              </a:rPr>
              <a:t>compensate metal  </a:t>
            </a:r>
            <a:r>
              <a:rPr sz="2400" dirty="0">
                <a:latin typeface="Times New Roman"/>
                <a:cs typeface="Times New Roman"/>
              </a:rPr>
              <a:t>shrinkage or</a:t>
            </a:r>
            <a:r>
              <a:rPr sz="2400" spc="-15" dirty="0">
                <a:latin typeface="Times New Roman"/>
                <a:cs typeface="Times New Roman"/>
              </a:rPr>
              <a:t> </a:t>
            </a:r>
            <a:r>
              <a:rPr sz="2400" dirty="0">
                <a:latin typeface="Times New Roman"/>
                <a:cs typeface="Times New Roman"/>
              </a:rPr>
              <a:t>contraction.</a:t>
            </a:r>
            <a:endParaRPr sz="2400">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14420" y="203962"/>
            <a:ext cx="1859280" cy="696595"/>
          </a:xfrm>
          <a:prstGeom prst="rect">
            <a:avLst/>
          </a:prstGeom>
        </p:spPr>
        <p:txBody>
          <a:bodyPr vert="horz" wrap="square" lIns="0" tIns="12700" rIns="0" bIns="0" rtlCol="0">
            <a:spAutoFit/>
          </a:bodyPr>
          <a:lstStyle/>
          <a:p>
            <a:pPr marL="12700">
              <a:lnSpc>
                <a:spcPct val="100000"/>
              </a:lnSpc>
              <a:spcBef>
                <a:spcPts val="100"/>
              </a:spcBef>
            </a:pPr>
            <a:r>
              <a:rPr sz="4400" u="none" dirty="0"/>
              <a:t>SPRUE</a:t>
            </a:r>
            <a:endParaRPr sz="4400"/>
          </a:p>
        </p:txBody>
      </p:sp>
      <p:sp>
        <p:nvSpPr>
          <p:cNvPr id="3" name="object 3"/>
          <p:cNvSpPr/>
          <p:nvPr/>
        </p:nvSpPr>
        <p:spPr>
          <a:xfrm>
            <a:off x="3626611" y="863346"/>
            <a:ext cx="1833880" cy="0"/>
          </a:xfrm>
          <a:custGeom>
            <a:avLst/>
            <a:gdLst/>
            <a:ahLst/>
            <a:cxnLst/>
            <a:rect l="l" t="t" r="r" b="b"/>
            <a:pathLst>
              <a:path w="1833879">
                <a:moveTo>
                  <a:pt x="0" y="0"/>
                </a:moveTo>
                <a:lnTo>
                  <a:pt x="1833372" y="0"/>
                </a:lnTo>
              </a:path>
            </a:pathLst>
          </a:custGeom>
          <a:ln w="53339">
            <a:solidFill>
              <a:srgbClr val="FF0000"/>
            </a:solidFill>
          </a:ln>
        </p:spPr>
        <p:txBody>
          <a:bodyPr wrap="square" lIns="0" tIns="0" rIns="0" bIns="0" rtlCol="0"/>
          <a:lstStyle/>
          <a:p>
            <a:endParaRPr/>
          </a:p>
        </p:txBody>
      </p:sp>
      <p:sp>
        <p:nvSpPr>
          <p:cNvPr id="4" name="object 4"/>
          <p:cNvSpPr txBox="1"/>
          <p:nvPr/>
        </p:nvSpPr>
        <p:spPr>
          <a:xfrm>
            <a:off x="507288" y="1235151"/>
            <a:ext cx="8101330" cy="878840"/>
          </a:xfrm>
          <a:prstGeom prst="rect">
            <a:avLst/>
          </a:prstGeom>
        </p:spPr>
        <p:txBody>
          <a:bodyPr vert="horz" wrap="square" lIns="0" tIns="12065" rIns="0" bIns="0" rtlCol="0">
            <a:spAutoFit/>
          </a:bodyPr>
          <a:lstStyle/>
          <a:p>
            <a:pPr marL="355600" marR="5080" indent="-342900">
              <a:lnSpc>
                <a:spcPct val="100000"/>
              </a:lnSpc>
              <a:spcBef>
                <a:spcPts val="95"/>
              </a:spcBef>
              <a:buFont typeface="Arial"/>
              <a:buChar char="•"/>
              <a:tabLst>
                <a:tab pos="355600" algn="l"/>
                <a:tab pos="356235" algn="l"/>
                <a:tab pos="2512060" algn="l"/>
                <a:tab pos="3432810" algn="l"/>
                <a:tab pos="4905375" algn="l"/>
                <a:tab pos="6316980" algn="l"/>
                <a:tab pos="7023734" algn="l"/>
              </a:tabLst>
            </a:pPr>
            <a:r>
              <a:rPr sz="2800" spc="-5" dirty="0">
                <a:latin typeface="Times New Roman"/>
                <a:cs typeface="Times New Roman"/>
              </a:rPr>
              <a:t>A</a:t>
            </a:r>
            <a:r>
              <a:rPr sz="2800" spc="180" dirty="0">
                <a:latin typeface="Times New Roman"/>
                <a:cs typeface="Times New Roman"/>
              </a:rPr>
              <a:t> </a:t>
            </a:r>
            <a:r>
              <a:rPr sz="2800" spc="-5" dirty="0">
                <a:latin typeface="Times New Roman"/>
                <a:cs typeface="Times New Roman"/>
              </a:rPr>
              <a:t>sp</a:t>
            </a:r>
            <a:r>
              <a:rPr sz="2800" dirty="0">
                <a:latin typeface="Times New Roman"/>
                <a:cs typeface="Times New Roman"/>
              </a:rPr>
              <a:t>r</a:t>
            </a:r>
            <a:r>
              <a:rPr sz="2800" spc="-5" dirty="0">
                <a:latin typeface="Times New Roman"/>
                <a:cs typeface="Times New Roman"/>
              </a:rPr>
              <a:t>ue</a:t>
            </a:r>
            <a:r>
              <a:rPr sz="2800" spc="345" dirty="0">
                <a:latin typeface="Times New Roman"/>
                <a:cs typeface="Times New Roman"/>
              </a:rPr>
              <a:t> </a:t>
            </a:r>
            <a:r>
              <a:rPr sz="2800" spc="-5" dirty="0">
                <a:latin typeface="Times New Roman"/>
                <a:cs typeface="Times New Roman"/>
              </a:rPr>
              <a:t>f</a:t>
            </a:r>
            <a:r>
              <a:rPr sz="2800" dirty="0">
                <a:latin typeface="Times New Roman"/>
                <a:cs typeface="Times New Roman"/>
              </a:rPr>
              <a:t>e</a:t>
            </a:r>
            <a:r>
              <a:rPr sz="2800" spc="-5" dirty="0">
                <a:latin typeface="Times New Roman"/>
                <a:cs typeface="Times New Roman"/>
              </a:rPr>
              <a:t>eds</a:t>
            </a:r>
            <a:r>
              <a:rPr sz="2800" dirty="0">
                <a:latin typeface="Times New Roman"/>
                <a:cs typeface="Times New Roman"/>
              </a:rPr>
              <a:t>	</a:t>
            </a:r>
            <a:r>
              <a:rPr sz="2800" spc="-25" dirty="0">
                <a:latin typeface="Times New Roman"/>
                <a:cs typeface="Times New Roman"/>
              </a:rPr>
              <a:t>m</a:t>
            </a:r>
            <a:r>
              <a:rPr sz="2800" spc="-5" dirty="0">
                <a:latin typeface="Times New Roman"/>
                <a:cs typeface="Times New Roman"/>
              </a:rPr>
              <a:t>et</a:t>
            </a:r>
            <a:r>
              <a:rPr sz="2800" spc="-20" dirty="0">
                <a:latin typeface="Times New Roman"/>
                <a:cs typeface="Times New Roman"/>
              </a:rPr>
              <a:t>a</a:t>
            </a:r>
            <a:r>
              <a:rPr sz="2800" spc="-5" dirty="0">
                <a:latin typeface="Times New Roman"/>
                <a:cs typeface="Times New Roman"/>
              </a:rPr>
              <a:t>l</a:t>
            </a:r>
            <a:r>
              <a:rPr sz="2800" dirty="0">
                <a:latin typeface="Times New Roman"/>
                <a:cs typeface="Times New Roman"/>
              </a:rPr>
              <a:t>	</a:t>
            </a:r>
            <a:r>
              <a:rPr sz="2800" spc="-5" dirty="0">
                <a:latin typeface="Times New Roman"/>
                <a:cs typeface="Times New Roman"/>
              </a:rPr>
              <a:t>to</a:t>
            </a:r>
            <a:r>
              <a:rPr sz="2800" spc="345" dirty="0">
                <a:latin typeface="Times New Roman"/>
                <a:cs typeface="Times New Roman"/>
              </a:rPr>
              <a:t> </a:t>
            </a:r>
            <a:r>
              <a:rPr sz="2800" spc="-5" dirty="0">
                <a:latin typeface="Times New Roman"/>
                <a:cs typeface="Times New Roman"/>
              </a:rPr>
              <a:t>r</a:t>
            </a:r>
            <a:r>
              <a:rPr sz="2800" dirty="0">
                <a:latin typeface="Times New Roman"/>
                <a:cs typeface="Times New Roman"/>
              </a:rPr>
              <a:t>u</a:t>
            </a:r>
            <a:r>
              <a:rPr sz="2800" spc="-5" dirty="0">
                <a:latin typeface="Times New Roman"/>
                <a:cs typeface="Times New Roman"/>
              </a:rPr>
              <a:t>n</a:t>
            </a:r>
            <a:r>
              <a:rPr sz="2800" dirty="0">
                <a:latin typeface="Times New Roman"/>
                <a:cs typeface="Times New Roman"/>
              </a:rPr>
              <a:t>n</a:t>
            </a:r>
            <a:r>
              <a:rPr sz="2800" spc="-5" dirty="0">
                <a:latin typeface="Times New Roman"/>
                <a:cs typeface="Times New Roman"/>
              </a:rPr>
              <a:t>er</a:t>
            </a:r>
            <a:r>
              <a:rPr sz="2800" dirty="0">
                <a:latin typeface="Times New Roman"/>
                <a:cs typeface="Times New Roman"/>
              </a:rPr>
              <a:t>	</a:t>
            </a:r>
            <a:r>
              <a:rPr sz="2800" spc="-5" dirty="0">
                <a:latin typeface="Times New Roman"/>
                <a:cs typeface="Times New Roman"/>
              </a:rPr>
              <a:t>which</a:t>
            </a:r>
            <a:r>
              <a:rPr sz="2800" spc="345" dirty="0">
                <a:latin typeface="Times New Roman"/>
                <a:cs typeface="Times New Roman"/>
              </a:rPr>
              <a:t> </a:t>
            </a:r>
            <a:r>
              <a:rPr sz="2800" spc="-5" dirty="0">
                <a:latin typeface="Times New Roman"/>
                <a:cs typeface="Times New Roman"/>
              </a:rPr>
              <a:t>in</a:t>
            </a:r>
            <a:r>
              <a:rPr sz="2800" dirty="0">
                <a:latin typeface="Times New Roman"/>
                <a:cs typeface="Times New Roman"/>
              </a:rPr>
              <a:t>	</a:t>
            </a:r>
            <a:r>
              <a:rPr sz="2800" spc="-5" dirty="0">
                <a:latin typeface="Times New Roman"/>
                <a:cs typeface="Times New Roman"/>
              </a:rPr>
              <a:t>tu</a:t>
            </a:r>
            <a:r>
              <a:rPr sz="2800" dirty="0">
                <a:latin typeface="Times New Roman"/>
                <a:cs typeface="Times New Roman"/>
              </a:rPr>
              <a:t>r</a:t>
            </a:r>
            <a:r>
              <a:rPr sz="2800" spc="-5" dirty="0">
                <a:latin typeface="Times New Roman"/>
                <a:cs typeface="Times New Roman"/>
              </a:rPr>
              <a:t>n</a:t>
            </a:r>
            <a:r>
              <a:rPr sz="2800" dirty="0">
                <a:latin typeface="Times New Roman"/>
                <a:cs typeface="Times New Roman"/>
              </a:rPr>
              <a:t>	</a:t>
            </a:r>
            <a:r>
              <a:rPr sz="2800" spc="-5" dirty="0">
                <a:latin typeface="Times New Roman"/>
                <a:cs typeface="Times New Roman"/>
              </a:rPr>
              <a:t>re</a:t>
            </a:r>
            <a:r>
              <a:rPr sz="2800" spc="-15" dirty="0">
                <a:latin typeface="Times New Roman"/>
                <a:cs typeface="Times New Roman"/>
              </a:rPr>
              <a:t>a</a:t>
            </a:r>
            <a:r>
              <a:rPr sz="2800" spc="-5" dirty="0">
                <a:latin typeface="Times New Roman"/>
                <a:cs typeface="Times New Roman"/>
              </a:rPr>
              <a:t>ches  </a:t>
            </a:r>
            <a:r>
              <a:rPr sz="2800" dirty="0">
                <a:latin typeface="Times New Roman"/>
                <a:cs typeface="Times New Roman"/>
              </a:rPr>
              <a:t>the </a:t>
            </a:r>
            <a:r>
              <a:rPr sz="2800" spc="-5" dirty="0">
                <a:latin typeface="Times New Roman"/>
                <a:cs typeface="Times New Roman"/>
              </a:rPr>
              <a:t>casting </a:t>
            </a:r>
            <a:r>
              <a:rPr sz="2800" dirty="0">
                <a:latin typeface="Times New Roman"/>
                <a:cs typeface="Times New Roman"/>
              </a:rPr>
              <a:t>through</a:t>
            </a:r>
            <a:r>
              <a:rPr sz="2800" spc="-25" dirty="0">
                <a:latin typeface="Times New Roman"/>
                <a:cs typeface="Times New Roman"/>
              </a:rPr>
              <a:t> </a:t>
            </a:r>
            <a:r>
              <a:rPr sz="2800" spc="-5" dirty="0">
                <a:latin typeface="Times New Roman"/>
                <a:cs typeface="Times New Roman"/>
              </a:rPr>
              <a:t>gates.</a:t>
            </a:r>
            <a:endParaRPr sz="2800">
              <a:latin typeface="Times New Roman"/>
              <a:cs typeface="Times New Roman"/>
            </a:endParaRPr>
          </a:p>
        </p:txBody>
      </p:sp>
      <p:sp>
        <p:nvSpPr>
          <p:cNvPr id="5" name="object 5"/>
          <p:cNvSpPr txBox="1"/>
          <p:nvPr/>
        </p:nvSpPr>
        <p:spPr>
          <a:xfrm>
            <a:off x="507288" y="3711066"/>
            <a:ext cx="8101965" cy="1305560"/>
          </a:xfrm>
          <a:prstGeom prst="rect">
            <a:avLst/>
          </a:prstGeom>
        </p:spPr>
        <p:txBody>
          <a:bodyPr vert="horz" wrap="square" lIns="0" tIns="12065" rIns="0" bIns="0" rtlCol="0">
            <a:spAutoFit/>
          </a:bodyPr>
          <a:lstStyle/>
          <a:p>
            <a:pPr marL="355600" marR="5080" indent="-342900" algn="just">
              <a:lnSpc>
                <a:spcPct val="100000"/>
              </a:lnSpc>
              <a:spcBef>
                <a:spcPts val="95"/>
              </a:spcBef>
              <a:buFont typeface="Arial"/>
              <a:buChar char="•"/>
              <a:tabLst>
                <a:tab pos="356235" algn="l"/>
              </a:tabLst>
            </a:pPr>
            <a:r>
              <a:rPr sz="2800" spc="-5" dirty="0">
                <a:latin typeface="Times New Roman"/>
                <a:cs typeface="Times New Roman"/>
              </a:rPr>
              <a:t>A </a:t>
            </a:r>
            <a:r>
              <a:rPr sz="2800" dirty="0">
                <a:latin typeface="Times New Roman"/>
                <a:cs typeface="Times New Roman"/>
              </a:rPr>
              <a:t>sprue </a:t>
            </a:r>
            <a:r>
              <a:rPr sz="2800" spc="-5" dirty="0">
                <a:latin typeface="Times New Roman"/>
                <a:cs typeface="Times New Roman"/>
              </a:rPr>
              <a:t>is tapered with its bigger end </a:t>
            </a:r>
            <a:r>
              <a:rPr sz="2800" spc="-10" dirty="0">
                <a:latin typeface="Times New Roman"/>
                <a:cs typeface="Times New Roman"/>
              </a:rPr>
              <a:t>at </a:t>
            </a:r>
            <a:r>
              <a:rPr sz="2800" dirty="0">
                <a:latin typeface="Times New Roman"/>
                <a:cs typeface="Times New Roman"/>
              </a:rPr>
              <a:t>top </a:t>
            </a:r>
            <a:r>
              <a:rPr sz="2800" spc="-5" dirty="0">
                <a:latin typeface="Times New Roman"/>
                <a:cs typeface="Times New Roman"/>
              </a:rPr>
              <a:t>to </a:t>
            </a:r>
            <a:r>
              <a:rPr sz="2800" spc="-10" dirty="0">
                <a:latin typeface="Times New Roman"/>
                <a:cs typeface="Times New Roman"/>
              </a:rPr>
              <a:t>receive  </a:t>
            </a:r>
            <a:r>
              <a:rPr sz="2800" spc="-5" dirty="0">
                <a:latin typeface="Times New Roman"/>
                <a:cs typeface="Times New Roman"/>
              </a:rPr>
              <a:t>the </a:t>
            </a:r>
            <a:r>
              <a:rPr sz="2800" dirty="0">
                <a:latin typeface="Times New Roman"/>
                <a:cs typeface="Times New Roman"/>
              </a:rPr>
              <a:t>liquid </a:t>
            </a:r>
            <a:r>
              <a:rPr sz="2800" spc="-10" dirty="0">
                <a:latin typeface="Times New Roman"/>
                <a:cs typeface="Times New Roman"/>
              </a:rPr>
              <a:t>metal. </a:t>
            </a:r>
            <a:r>
              <a:rPr sz="2800" dirty="0">
                <a:latin typeface="Times New Roman"/>
                <a:cs typeface="Times New Roman"/>
              </a:rPr>
              <a:t>The </a:t>
            </a:r>
            <a:r>
              <a:rPr sz="2800" spc="-5" dirty="0">
                <a:latin typeface="Times New Roman"/>
                <a:cs typeface="Times New Roman"/>
              </a:rPr>
              <a:t>smaller end is connected to  </a:t>
            </a:r>
            <a:r>
              <a:rPr sz="2800" spc="-25" dirty="0">
                <a:latin typeface="Times New Roman"/>
                <a:cs typeface="Times New Roman"/>
              </a:rPr>
              <a:t>runner.</a:t>
            </a:r>
            <a:endParaRPr sz="2800">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01871" y="187197"/>
            <a:ext cx="1484630" cy="696595"/>
          </a:xfrm>
          <a:prstGeom prst="rect">
            <a:avLst/>
          </a:prstGeom>
        </p:spPr>
        <p:txBody>
          <a:bodyPr vert="horz" wrap="square" lIns="0" tIns="12700" rIns="0" bIns="0" rtlCol="0">
            <a:spAutoFit/>
          </a:bodyPr>
          <a:lstStyle/>
          <a:p>
            <a:pPr marL="12700">
              <a:lnSpc>
                <a:spcPct val="100000"/>
              </a:lnSpc>
              <a:spcBef>
                <a:spcPts val="100"/>
              </a:spcBef>
            </a:pPr>
            <a:r>
              <a:rPr sz="4400" spc="-155" dirty="0">
                <a:latin typeface="Trebuchet MS"/>
                <a:cs typeface="Trebuchet MS"/>
              </a:rPr>
              <a:t>G</a:t>
            </a:r>
            <a:r>
              <a:rPr sz="4400" spc="-475" dirty="0">
                <a:latin typeface="Trebuchet MS"/>
                <a:cs typeface="Trebuchet MS"/>
              </a:rPr>
              <a:t>A</a:t>
            </a:r>
            <a:r>
              <a:rPr sz="4400" spc="-455" dirty="0">
                <a:latin typeface="Trebuchet MS"/>
                <a:cs typeface="Trebuchet MS"/>
              </a:rPr>
              <a:t>T</a:t>
            </a:r>
            <a:r>
              <a:rPr sz="4400" spc="-465" dirty="0">
                <a:latin typeface="Trebuchet MS"/>
                <a:cs typeface="Trebuchet MS"/>
              </a:rPr>
              <a:t>E</a:t>
            </a:r>
            <a:r>
              <a:rPr sz="4400" spc="-170" dirty="0">
                <a:latin typeface="Trebuchet MS"/>
                <a:cs typeface="Trebuchet MS"/>
              </a:rPr>
              <a:t>S</a:t>
            </a:r>
            <a:endParaRPr sz="4400">
              <a:latin typeface="Trebuchet MS"/>
              <a:cs typeface="Trebuchet MS"/>
            </a:endParaRPr>
          </a:p>
        </p:txBody>
      </p:sp>
      <p:sp>
        <p:nvSpPr>
          <p:cNvPr id="3" name="object 3"/>
          <p:cNvSpPr txBox="1"/>
          <p:nvPr/>
        </p:nvSpPr>
        <p:spPr>
          <a:xfrm>
            <a:off x="535940" y="978535"/>
            <a:ext cx="8073390" cy="5189220"/>
          </a:xfrm>
          <a:prstGeom prst="rect">
            <a:avLst/>
          </a:prstGeom>
        </p:spPr>
        <p:txBody>
          <a:bodyPr vert="horz" wrap="square" lIns="0" tIns="54610" rIns="0" bIns="0" rtlCol="0">
            <a:spAutoFit/>
          </a:bodyPr>
          <a:lstStyle/>
          <a:p>
            <a:pPr marL="355600" marR="5080" indent="-342900" algn="just">
              <a:lnSpc>
                <a:spcPct val="90000"/>
              </a:lnSpc>
              <a:spcBef>
                <a:spcPts val="430"/>
              </a:spcBef>
              <a:buFont typeface="Arial"/>
              <a:buChar char="•"/>
              <a:tabLst>
                <a:tab pos="355600" algn="l"/>
              </a:tabLst>
            </a:pPr>
            <a:r>
              <a:rPr sz="2800" spc="-5" dirty="0">
                <a:latin typeface="Times New Roman"/>
                <a:cs typeface="Times New Roman"/>
              </a:rPr>
              <a:t>A gate is a channel which connects runner with the  mould cavity and </a:t>
            </a:r>
            <a:r>
              <a:rPr sz="2800" dirty="0">
                <a:latin typeface="Times New Roman"/>
                <a:cs typeface="Times New Roman"/>
              </a:rPr>
              <a:t>through </a:t>
            </a:r>
            <a:r>
              <a:rPr sz="2800" spc="-5" dirty="0">
                <a:latin typeface="Times New Roman"/>
                <a:cs typeface="Times New Roman"/>
              </a:rPr>
              <a:t>which molten </a:t>
            </a:r>
            <a:r>
              <a:rPr sz="2800" spc="-10" dirty="0">
                <a:latin typeface="Times New Roman"/>
                <a:cs typeface="Times New Roman"/>
              </a:rPr>
              <a:t>metal </a:t>
            </a:r>
            <a:r>
              <a:rPr sz="2800" dirty="0">
                <a:latin typeface="Times New Roman"/>
                <a:cs typeface="Times New Roman"/>
              </a:rPr>
              <a:t>flows  to fill the </a:t>
            </a:r>
            <a:r>
              <a:rPr sz="2800" spc="-5" dirty="0">
                <a:latin typeface="Times New Roman"/>
                <a:cs typeface="Times New Roman"/>
              </a:rPr>
              <a:t>mould</a:t>
            </a:r>
            <a:r>
              <a:rPr sz="2800" spc="-25" dirty="0">
                <a:latin typeface="Times New Roman"/>
                <a:cs typeface="Times New Roman"/>
              </a:rPr>
              <a:t> </a:t>
            </a:r>
            <a:r>
              <a:rPr sz="2800" spc="-30" dirty="0">
                <a:latin typeface="Times New Roman"/>
                <a:cs typeface="Times New Roman"/>
              </a:rPr>
              <a:t>cavity.</a:t>
            </a:r>
            <a:endParaRPr sz="2800">
              <a:latin typeface="Times New Roman"/>
              <a:cs typeface="Times New Roman"/>
            </a:endParaRPr>
          </a:p>
          <a:p>
            <a:pPr marL="355600" marR="6985" indent="-342900" algn="just">
              <a:lnSpc>
                <a:spcPts val="3020"/>
              </a:lnSpc>
              <a:spcBef>
                <a:spcPts val="720"/>
              </a:spcBef>
              <a:buFont typeface="Arial"/>
              <a:buChar char="•"/>
              <a:tabLst>
                <a:tab pos="355600" algn="l"/>
              </a:tabLst>
            </a:pPr>
            <a:r>
              <a:rPr sz="2800" spc="-5" dirty="0">
                <a:latin typeface="Times New Roman"/>
                <a:cs typeface="Times New Roman"/>
              </a:rPr>
              <a:t>A small gate </a:t>
            </a:r>
            <a:r>
              <a:rPr sz="2800" dirty="0">
                <a:latin typeface="Times New Roman"/>
                <a:cs typeface="Times New Roman"/>
              </a:rPr>
              <a:t>is </a:t>
            </a:r>
            <a:r>
              <a:rPr sz="2800" spc="-10" dirty="0">
                <a:latin typeface="Times New Roman"/>
                <a:cs typeface="Times New Roman"/>
              </a:rPr>
              <a:t>used </a:t>
            </a:r>
            <a:r>
              <a:rPr sz="2800" dirty="0">
                <a:latin typeface="Times New Roman"/>
                <a:cs typeface="Times New Roman"/>
              </a:rPr>
              <a:t>for </a:t>
            </a:r>
            <a:r>
              <a:rPr sz="2800" spc="-5" dirty="0">
                <a:latin typeface="Times New Roman"/>
                <a:cs typeface="Times New Roman"/>
              </a:rPr>
              <a:t>a casting </a:t>
            </a:r>
            <a:r>
              <a:rPr sz="2800" spc="-10" dirty="0">
                <a:latin typeface="Times New Roman"/>
                <a:cs typeface="Times New Roman"/>
              </a:rPr>
              <a:t>which </a:t>
            </a:r>
            <a:r>
              <a:rPr sz="2800" spc="-5" dirty="0">
                <a:latin typeface="Times New Roman"/>
                <a:cs typeface="Times New Roman"/>
              </a:rPr>
              <a:t>solidifies  slowly and vice</a:t>
            </a:r>
            <a:r>
              <a:rPr sz="2800" spc="-15" dirty="0">
                <a:latin typeface="Times New Roman"/>
                <a:cs typeface="Times New Roman"/>
              </a:rPr>
              <a:t> </a:t>
            </a:r>
            <a:r>
              <a:rPr sz="2800" spc="-5" dirty="0">
                <a:latin typeface="Times New Roman"/>
                <a:cs typeface="Times New Roman"/>
              </a:rPr>
              <a:t>versa.</a:t>
            </a:r>
            <a:endParaRPr sz="2800">
              <a:latin typeface="Times New Roman"/>
              <a:cs typeface="Times New Roman"/>
            </a:endParaRPr>
          </a:p>
          <a:p>
            <a:pPr marL="355600" marR="5715" indent="-342900" algn="just">
              <a:lnSpc>
                <a:spcPct val="90000"/>
              </a:lnSpc>
              <a:spcBef>
                <a:spcPts val="635"/>
              </a:spcBef>
              <a:buFont typeface="Arial"/>
              <a:buChar char="•"/>
              <a:tabLst>
                <a:tab pos="355600" algn="l"/>
              </a:tabLst>
            </a:pPr>
            <a:r>
              <a:rPr sz="2800" spc="-5" dirty="0">
                <a:latin typeface="Times New Roman"/>
                <a:cs typeface="Times New Roman"/>
              </a:rPr>
              <a:t>A gate </a:t>
            </a:r>
            <a:r>
              <a:rPr sz="2800" dirty="0">
                <a:latin typeface="Times New Roman"/>
                <a:cs typeface="Times New Roman"/>
              </a:rPr>
              <a:t>should </a:t>
            </a:r>
            <a:r>
              <a:rPr sz="2800" spc="-5" dirty="0">
                <a:latin typeface="Times New Roman"/>
                <a:cs typeface="Times New Roman"/>
              </a:rPr>
              <a:t>not have sharp edges </a:t>
            </a:r>
            <a:r>
              <a:rPr sz="2800" spc="-10" dirty="0">
                <a:latin typeface="Times New Roman"/>
                <a:cs typeface="Times New Roman"/>
              </a:rPr>
              <a:t>as </a:t>
            </a:r>
            <a:r>
              <a:rPr sz="2800" spc="-5" dirty="0">
                <a:latin typeface="Times New Roman"/>
                <a:cs typeface="Times New Roman"/>
              </a:rPr>
              <a:t>they </a:t>
            </a:r>
            <a:r>
              <a:rPr sz="2800" spc="-10" dirty="0">
                <a:latin typeface="Times New Roman"/>
                <a:cs typeface="Times New Roman"/>
              </a:rPr>
              <a:t>may </a:t>
            </a:r>
            <a:r>
              <a:rPr sz="2800" spc="-5" dirty="0">
                <a:latin typeface="Times New Roman"/>
                <a:cs typeface="Times New Roman"/>
              </a:rPr>
              <a:t>break  </a:t>
            </a:r>
            <a:r>
              <a:rPr sz="2800" dirty="0">
                <a:latin typeface="Times New Roman"/>
                <a:cs typeface="Times New Roman"/>
              </a:rPr>
              <a:t>during </a:t>
            </a:r>
            <a:r>
              <a:rPr sz="2800" spc="-5" dirty="0">
                <a:latin typeface="Times New Roman"/>
                <a:cs typeface="Times New Roman"/>
              </a:rPr>
              <a:t>pouring and sand </a:t>
            </a:r>
            <a:r>
              <a:rPr sz="2800" spc="-10" dirty="0">
                <a:latin typeface="Times New Roman"/>
                <a:cs typeface="Times New Roman"/>
              </a:rPr>
              <a:t>pieces </a:t>
            </a:r>
            <a:r>
              <a:rPr sz="2800" spc="-5" dirty="0">
                <a:latin typeface="Times New Roman"/>
                <a:cs typeface="Times New Roman"/>
              </a:rPr>
              <a:t>thus </a:t>
            </a:r>
            <a:r>
              <a:rPr sz="2800" spc="-10" dirty="0">
                <a:latin typeface="Times New Roman"/>
                <a:cs typeface="Times New Roman"/>
              </a:rPr>
              <a:t>may </a:t>
            </a:r>
            <a:r>
              <a:rPr sz="2800" dirty="0">
                <a:latin typeface="Times New Roman"/>
                <a:cs typeface="Times New Roman"/>
              </a:rPr>
              <a:t>be </a:t>
            </a:r>
            <a:r>
              <a:rPr sz="2800" spc="-5" dirty="0">
                <a:latin typeface="Times New Roman"/>
                <a:cs typeface="Times New Roman"/>
              </a:rPr>
              <a:t>carried  with </a:t>
            </a:r>
            <a:r>
              <a:rPr sz="2800" dirty="0">
                <a:latin typeface="Times New Roman"/>
                <a:cs typeface="Times New Roman"/>
              </a:rPr>
              <a:t>the </a:t>
            </a:r>
            <a:r>
              <a:rPr sz="2800" spc="-5" dirty="0">
                <a:latin typeface="Times New Roman"/>
                <a:cs typeface="Times New Roman"/>
              </a:rPr>
              <a:t>molten metal in </a:t>
            </a:r>
            <a:r>
              <a:rPr sz="2800" dirty="0">
                <a:latin typeface="Times New Roman"/>
                <a:cs typeface="Times New Roman"/>
              </a:rPr>
              <a:t>the </a:t>
            </a:r>
            <a:r>
              <a:rPr sz="2800" spc="-5" dirty="0">
                <a:latin typeface="Times New Roman"/>
                <a:cs typeface="Times New Roman"/>
              </a:rPr>
              <a:t>mould</a:t>
            </a:r>
            <a:r>
              <a:rPr sz="2800" spc="-15" dirty="0">
                <a:latin typeface="Times New Roman"/>
                <a:cs typeface="Times New Roman"/>
              </a:rPr>
              <a:t> </a:t>
            </a:r>
            <a:r>
              <a:rPr sz="2800" spc="-30" dirty="0">
                <a:latin typeface="Times New Roman"/>
                <a:cs typeface="Times New Roman"/>
              </a:rPr>
              <a:t>cavity.</a:t>
            </a:r>
            <a:endParaRPr sz="2800">
              <a:latin typeface="Times New Roman"/>
              <a:cs typeface="Times New Roman"/>
            </a:endParaRPr>
          </a:p>
          <a:p>
            <a:pPr marL="355600" indent="-342900">
              <a:lnSpc>
                <a:spcPct val="100000"/>
              </a:lnSpc>
              <a:spcBef>
                <a:spcPts val="335"/>
              </a:spcBef>
              <a:buFont typeface="Arial"/>
              <a:buChar char="•"/>
              <a:tabLst>
                <a:tab pos="354965" algn="l"/>
                <a:tab pos="355600" algn="l"/>
              </a:tabLst>
            </a:pPr>
            <a:r>
              <a:rPr sz="2800" b="1" u="heavy" spc="-45" dirty="0">
                <a:solidFill>
                  <a:srgbClr val="FF0000"/>
                </a:solidFill>
                <a:uFill>
                  <a:solidFill>
                    <a:srgbClr val="FF0000"/>
                  </a:solidFill>
                </a:uFill>
                <a:latin typeface="Times New Roman"/>
                <a:cs typeface="Times New Roman"/>
              </a:rPr>
              <a:t>Types</a:t>
            </a:r>
            <a:endParaRPr sz="2800">
              <a:latin typeface="Times New Roman"/>
              <a:cs typeface="Times New Roman"/>
            </a:endParaRPr>
          </a:p>
          <a:p>
            <a:pPr marL="355600" indent="-342900">
              <a:lnSpc>
                <a:spcPct val="100000"/>
              </a:lnSpc>
              <a:spcBef>
                <a:spcPts val="335"/>
              </a:spcBef>
              <a:buFont typeface="Arial"/>
              <a:buChar char="•"/>
              <a:tabLst>
                <a:tab pos="354965" algn="l"/>
                <a:tab pos="355600" algn="l"/>
              </a:tabLst>
            </a:pPr>
            <a:r>
              <a:rPr sz="2800" spc="-70" dirty="0">
                <a:latin typeface="Times New Roman"/>
                <a:cs typeface="Times New Roman"/>
              </a:rPr>
              <a:t>Top</a:t>
            </a:r>
            <a:r>
              <a:rPr sz="2800" spc="-5" dirty="0">
                <a:latin typeface="Times New Roman"/>
                <a:cs typeface="Times New Roman"/>
              </a:rPr>
              <a:t> gate</a:t>
            </a:r>
            <a:endParaRPr sz="2800">
              <a:latin typeface="Times New Roman"/>
              <a:cs typeface="Times New Roman"/>
            </a:endParaRPr>
          </a:p>
          <a:p>
            <a:pPr marL="355600" indent="-342900">
              <a:lnSpc>
                <a:spcPct val="100000"/>
              </a:lnSpc>
              <a:spcBef>
                <a:spcPts val="340"/>
              </a:spcBef>
              <a:buFont typeface="Arial"/>
              <a:buChar char="•"/>
              <a:tabLst>
                <a:tab pos="354965" algn="l"/>
                <a:tab pos="355600" algn="l"/>
              </a:tabLst>
            </a:pPr>
            <a:r>
              <a:rPr sz="2800" dirty="0">
                <a:latin typeface="Times New Roman"/>
                <a:cs typeface="Times New Roman"/>
              </a:rPr>
              <a:t>Bottom</a:t>
            </a:r>
            <a:r>
              <a:rPr sz="2800" spc="-30" dirty="0">
                <a:latin typeface="Times New Roman"/>
                <a:cs typeface="Times New Roman"/>
              </a:rPr>
              <a:t> </a:t>
            </a:r>
            <a:r>
              <a:rPr sz="2800" spc="-5" dirty="0">
                <a:latin typeface="Times New Roman"/>
                <a:cs typeface="Times New Roman"/>
              </a:rPr>
              <a:t>gate</a:t>
            </a:r>
            <a:endParaRPr sz="2800">
              <a:latin typeface="Times New Roman"/>
              <a:cs typeface="Times New Roman"/>
            </a:endParaRPr>
          </a:p>
          <a:p>
            <a:pPr marL="355600" indent="-342900">
              <a:lnSpc>
                <a:spcPct val="100000"/>
              </a:lnSpc>
              <a:spcBef>
                <a:spcPts val="335"/>
              </a:spcBef>
              <a:buFont typeface="Arial"/>
              <a:buChar char="•"/>
              <a:tabLst>
                <a:tab pos="354965" algn="l"/>
                <a:tab pos="355600" algn="l"/>
              </a:tabLst>
            </a:pPr>
            <a:r>
              <a:rPr sz="2800" dirty="0">
                <a:latin typeface="Times New Roman"/>
                <a:cs typeface="Times New Roman"/>
              </a:rPr>
              <a:t>Parting </a:t>
            </a:r>
            <a:r>
              <a:rPr sz="2800" spc="-5" dirty="0">
                <a:latin typeface="Times New Roman"/>
                <a:cs typeface="Times New Roman"/>
              </a:rPr>
              <a:t>line </a:t>
            </a:r>
            <a:r>
              <a:rPr sz="2800" dirty="0">
                <a:latin typeface="Times New Roman"/>
                <a:cs typeface="Times New Roman"/>
              </a:rPr>
              <a:t>side</a:t>
            </a:r>
            <a:r>
              <a:rPr sz="2800" spc="-45" dirty="0">
                <a:latin typeface="Times New Roman"/>
                <a:cs typeface="Times New Roman"/>
              </a:rPr>
              <a:t> </a:t>
            </a:r>
            <a:r>
              <a:rPr sz="2800" spc="-5" dirty="0">
                <a:latin typeface="Times New Roman"/>
                <a:cs typeface="Times New Roman"/>
              </a:rPr>
              <a:t>gate</a:t>
            </a:r>
            <a:endParaRPr sz="2800">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54984" y="157099"/>
            <a:ext cx="1978025" cy="696595"/>
          </a:xfrm>
          <a:prstGeom prst="rect">
            <a:avLst/>
          </a:prstGeom>
        </p:spPr>
        <p:txBody>
          <a:bodyPr vert="horz" wrap="square" lIns="0" tIns="12700" rIns="0" bIns="0" rtlCol="0">
            <a:spAutoFit/>
          </a:bodyPr>
          <a:lstStyle/>
          <a:p>
            <a:pPr marL="12700">
              <a:lnSpc>
                <a:spcPct val="100000"/>
              </a:lnSpc>
              <a:spcBef>
                <a:spcPts val="100"/>
              </a:spcBef>
            </a:pPr>
            <a:r>
              <a:rPr sz="4400" spc="-405" dirty="0">
                <a:latin typeface="Trebuchet MS"/>
                <a:cs typeface="Trebuchet MS"/>
              </a:rPr>
              <a:t>Top</a:t>
            </a:r>
            <a:r>
              <a:rPr sz="4400" spc="-415" dirty="0">
                <a:latin typeface="Trebuchet MS"/>
                <a:cs typeface="Trebuchet MS"/>
              </a:rPr>
              <a:t> </a:t>
            </a:r>
            <a:r>
              <a:rPr sz="4400" spc="-250" dirty="0">
                <a:latin typeface="Trebuchet MS"/>
                <a:cs typeface="Trebuchet MS"/>
              </a:rPr>
              <a:t>gate</a:t>
            </a:r>
            <a:endParaRPr sz="4400">
              <a:latin typeface="Trebuchet MS"/>
              <a:cs typeface="Trebuchet MS"/>
            </a:endParaRPr>
          </a:p>
        </p:txBody>
      </p:sp>
      <p:sp>
        <p:nvSpPr>
          <p:cNvPr id="3" name="object 3"/>
          <p:cNvSpPr txBox="1"/>
          <p:nvPr/>
        </p:nvSpPr>
        <p:spPr>
          <a:xfrm>
            <a:off x="535940" y="1021206"/>
            <a:ext cx="8072755" cy="1305560"/>
          </a:xfrm>
          <a:prstGeom prst="rect">
            <a:avLst/>
          </a:prstGeom>
        </p:spPr>
        <p:txBody>
          <a:bodyPr vert="horz" wrap="square" lIns="0" tIns="12065" rIns="0" bIns="0" rtlCol="0">
            <a:spAutoFit/>
          </a:bodyPr>
          <a:lstStyle/>
          <a:p>
            <a:pPr marL="355600" marR="5080" indent="-342900" algn="just">
              <a:lnSpc>
                <a:spcPct val="100000"/>
              </a:lnSpc>
              <a:spcBef>
                <a:spcPts val="95"/>
              </a:spcBef>
              <a:buFont typeface="Arial"/>
              <a:buChar char="•"/>
              <a:tabLst>
                <a:tab pos="355600" algn="l"/>
              </a:tabLst>
            </a:pPr>
            <a:r>
              <a:rPr sz="2800" spc="-5" dirty="0">
                <a:latin typeface="Times New Roman"/>
                <a:cs typeface="Times New Roman"/>
              </a:rPr>
              <a:t>A </a:t>
            </a:r>
            <a:r>
              <a:rPr sz="2800" dirty="0">
                <a:latin typeface="Times New Roman"/>
                <a:cs typeface="Times New Roman"/>
              </a:rPr>
              <a:t>top </a:t>
            </a:r>
            <a:r>
              <a:rPr sz="2800" spc="-5" dirty="0">
                <a:latin typeface="Times New Roman"/>
                <a:cs typeface="Times New Roman"/>
              </a:rPr>
              <a:t>gate is </a:t>
            </a:r>
            <a:r>
              <a:rPr sz="2800" spc="-10" dirty="0">
                <a:latin typeface="Times New Roman"/>
                <a:cs typeface="Times New Roman"/>
              </a:rPr>
              <a:t>sometimes </a:t>
            </a:r>
            <a:r>
              <a:rPr sz="2800" spc="-5" dirty="0">
                <a:latin typeface="Times New Roman"/>
                <a:cs typeface="Times New Roman"/>
              </a:rPr>
              <a:t>also called </a:t>
            </a:r>
            <a:r>
              <a:rPr sz="2800" spc="-10" dirty="0">
                <a:latin typeface="Times New Roman"/>
                <a:cs typeface="Times New Roman"/>
              </a:rPr>
              <a:t>as </a:t>
            </a:r>
            <a:r>
              <a:rPr sz="2800" dirty="0">
                <a:latin typeface="Times New Roman"/>
                <a:cs typeface="Times New Roman"/>
              </a:rPr>
              <a:t>Drop </a:t>
            </a:r>
            <a:r>
              <a:rPr sz="2800" spc="-5" dirty="0">
                <a:latin typeface="Times New Roman"/>
                <a:cs typeface="Times New Roman"/>
              </a:rPr>
              <a:t>gate  because the molten </a:t>
            </a:r>
            <a:r>
              <a:rPr sz="2800" spc="-10" dirty="0">
                <a:latin typeface="Times New Roman"/>
                <a:cs typeface="Times New Roman"/>
              </a:rPr>
              <a:t>metal </a:t>
            </a:r>
            <a:r>
              <a:rPr sz="2800" dirty="0">
                <a:latin typeface="Times New Roman"/>
                <a:cs typeface="Times New Roman"/>
              </a:rPr>
              <a:t>just </a:t>
            </a:r>
            <a:r>
              <a:rPr sz="2800" spc="-5" dirty="0">
                <a:latin typeface="Times New Roman"/>
                <a:cs typeface="Times New Roman"/>
              </a:rPr>
              <a:t>drops </a:t>
            </a:r>
            <a:r>
              <a:rPr sz="2800" spc="-10" dirty="0">
                <a:latin typeface="Times New Roman"/>
                <a:cs typeface="Times New Roman"/>
              </a:rPr>
              <a:t>on the </a:t>
            </a:r>
            <a:r>
              <a:rPr sz="2800" dirty="0">
                <a:latin typeface="Times New Roman"/>
                <a:cs typeface="Times New Roman"/>
              </a:rPr>
              <a:t>sand </a:t>
            </a:r>
            <a:r>
              <a:rPr sz="2800" spc="-5" dirty="0">
                <a:latin typeface="Times New Roman"/>
                <a:cs typeface="Times New Roman"/>
              </a:rPr>
              <a:t>in the  </a:t>
            </a:r>
            <a:r>
              <a:rPr sz="2800" dirty="0">
                <a:latin typeface="Times New Roman"/>
                <a:cs typeface="Times New Roman"/>
              </a:rPr>
              <a:t>bottom of the</a:t>
            </a:r>
            <a:r>
              <a:rPr sz="2800" spc="-35" dirty="0">
                <a:latin typeface="Times New Roman"/>
                <a:cs typeface="Times New Roman"/>
              </a:rPr>
              <a:t> </a:t>
            </a:r>
            <a:r>
              <a:rPr sz="2800" spc="-5" dirty="0">
                <a:latin typeface="Times New Roman"/>
                <a:cs typeface="Times New Roman"/>
              </a:rPr>
              <a:t>mould.</a:t>
            </a:r>
            <a:endParaRPr sz="2800">
              <a:latin typeface="Times New Roman"/>
              <a:cs typeface="Times New Roman"/>
            </a:endParaRPr>
          </a:p>
        </p:txBody>
      </p:sp>
      <p:sp>
        <p:nvSpPr>
          <p:cNvPr id="4" name="object 4"/>
          <p:cNvSpPr txBox="1"/>
          <p:nvPr/>
        </p:nvSpPr>
        <p:spPr>
          <a:xfrm>
            <a:off x="535940" y="3923538"/>
            <a:ext cx="8073390" cy="1305560"/>
          </a:xfrm>
          <a:prstGeom prst="rect">
            <a:avLst/>
          </a:prstGeom>
        </p:spPr>
        <p:txBody>
          <a:bodyPr vert="horz" wrap="square" lIns="0" tIns="12065" rIns="0" bIns="0" rtlCol="0">
            <a:spAutoFit/>
          </a:bodyPr>
          <a:lstStyle/>
          <a:p>
            <a:pPr marL="355600" marR="5080" indent="-342900" algn="just">
              <a:lnSpc>
                <a:spcPct val="100000"/>
              </a:lnSpc>
              <a:spcBef>
                <a:spcPts val="95"/>
              </a:spcBef>
              <a:buFont typeface="Arial"/>
              <a:buChar char="•"/>
              <a:tabLst>
                <a:tab pos="355600" algn="l"/>
              </a:tabLst>
            </a:pPr>
            <a:r>
              <a:rPr sz="2800" spc="-5" dirty="0">
                <a:latin typeface="Times New Roman"/>
                <a:cs typeface="Times New Roman"/>
              </a:rPr>
              <a:t>Generation </a:t>
            </a:r>
            <a:r>
              <a:rPr sz="2800" dirty="0">
                <a:latin typeface="Times New Roman"/>
                <a:cs typeface="Times New Roman"/>
              </a:rPr>
              <a:t>of favourable </a:t>
            </a:r>
            <a:r>
              <a:rPr sz="2800" spc="-5" dirty="0">
                <a:latin typeface="Times New Roman"/>
                <a:cs typeface="Times New Roman"/>
              </a:rPr>
              <a:t>temperature gradients to  </a:t>
            </a:r>
            <a:r>
              <a:rPr sz="2800" dirty="0">
                <a:latin typeface="Times New Roman"/>
                <a:cs typeface="Times New Roman"/>
              </a:rPr>
              <a:t>enable </a:t>
            </a:r>
            <a:r>
              <a:rPr sz="2800" spc="-5" dirty="0">
                <a:latin typeface="Times New Roman"/>
                <a:cs typeface="Times New Roman"/>
              </a:rPr>
              <a:t>directional solidification from the casting  </a:t>
            </a:r>
            <a:r>
              <a:rPr sz="2800" dirty="0">
                <a:latin typeface="Times New Roman"/>
                <a:cs typeface="Times New Roman"/>
              </a:rPr>
              <a:t>towards the </a:t>
            </a:r>
            <a:r>
              <a:rPr sz="2800" spc="-5" dirty="0">
                <a:latin typeface="Times New Roman"/>
                <a:cs typeface="Times New Roman"/>
              </a:rPr>
              <a:t>gate which serves </a:t>
            </a:r>
            <a:r>
              <a:rPr sz="2800" spc="-10" dirty="0">
                <a:latin typeface="Times New Roman"/>
                <a:cs typeface="Times New Roman"/>
              </a:rPr>
              <a:t>as </a:t>
            </a:r>
            <a:r>
              <a:rPr sz="2800" spc="-5" dirty="0">
                <a:latin typeface="Times New Roman"/>
                <a:cs typeface="Times New Roman"/>
              </a:rPr>
              <a:t>a riser</a:t>
            </a:r>
            <a:r>
              <a:rPr sz="2800" spc="-15" dirty="0">
                <a:latin typeface="Times New Roman"/>
                <a:cs typeface="Times New Roman"/>
              </a:rPr>
              <a:t> </a:t>
            </a:r>
            <a:r>
              <a:rPr sz="2800" dirty="0">
                <a:latin typeface="Times New Roman"/>
                <a:cs typeface="Times New Roman"/>
              </a:rPr>
              <a:t>too.</a:t>
            </a:r>
            <a:endParaRPr sz="2800">
              <a:latin typeface="Times New Roman"/>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19265" y="1143000"/>
            <a:ext cx="2259335" cy="207111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971105" y="1214627"/>
            <a:ext cx="2814350" cy="235762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64514" y="449706"/>
            <a:ext cx="7485380" cy="3012440"/>
          </a:xfrm>
          <a:prstGeom prst="rect">
            <a:avLst/>
          </a:prstGeom>
        </p:spPr>
        <p:txBody>
          <a:bodyPr vert="horz" wrap="square" lIns="0" tIns="12065" rIns="0" bIns="0" rtlCol="0">
            <a:spAutoFit/>
          </a:bodyPr>
          <a:lstStyle/>
          <a:p>
            <a:pPr marL="12700">
              <a:lnSpc>
                <a:spcPct val="100000"/>
              </a:lnSpc>
              <a:spcBef>
                <a:spcPts val="95"/>
              </a:spcBef>
            </a:pPr>
            <a:r>
              <a:rPr sz="2800" b="1" u="heavy" dirty="0">
                <a:solidFill>
                  <a:srgbClr val="FF0000"/>
                </a:solidFill>
                <a:uFill>
                  <a:solidFill>
                    <a:srgbClr val="FF0000"/>
                  </a:solidFill>
                </a:uFill>
                <a:latin typeface="Times New Roman"/>
                <a:cs typeface="Times New Roman"/>
              </a:rPr>
              <a:t>Disadvantages</a:t>
            </a:r>
            <a:endParaRPr sz="2800">
              <a:latin typeface="Times New Roman"/>
              <a:cs typeface="Times New Roman"/>
            </a:endParaRPr>
          </a:p>
          <a:p>
            <a:pPr>
              <a:lnSpc>
                <a:spcPct val="100000"/>
              </a:lnSpc>
              <a:spcBef>
                <a:spcPts val="25"/>
              </a:spcBef>
            </a:pPr>
            <a:endParaRPr sz="2900">
              <a:latin typeface="Times New Roman"/>
              <a:cs typeface="Times New Roman"/>
            </a:endParaRPr>
          </a:p>
          <a:p>
            <a:pPr marL="12700" marR="5080">
              <a:lnSpc>
                <a:spcPct val="100000"/>
              </a:lnSpc>
              <a:buSzPct val="96428"/>
              <a:buFont typeface="Arial"/>
              <a:buChar char="•"/>
              <a:tabLst>
                <a:tab pos="137795" algn="l"/>
              </a:tabLst>
            </a:pPr>
            <a:r>
              <a:rPr sz="2800" spc="-5" dirty="0">
                <a:latin typeface="Times New Roman"/>
                <a:cs typeface="Times New Roman"/>
              </a:rPr>
              <a:t>The </a:t>
            </a:r>
            <a:r>
              <a:rPr sz="2800" dirty="0">
                <a:latin typeface="Times New Roman"/>
                <a:cs typeface="Times New Roman"/>
              </a:rPr>
              <a:t>dropping </a:t>
            </a:r>
            <a:r>
              <a:rPr sz="2800" spc="-5" dirty="0">
                <a:latin typeface="Times New Roman"/>
                <a:cs typeface="Times New Roman"/>
              </a:rPr>
              <a:t>liquid </a:t>
            </a:r>
            <a:r>
              <a:rPr sz="2800" spc="-10" dirty="0">
                <a:latin typeface="Times New Roman"/>
                <a:cs typeface="Times New Roman"/>
              </a:rPr>
              <a:t>metal </a:t>
            </a:r>
            <a:r>
              <a:rPr sz="2800" dirty="0">
                <a:latin typeface="Times New Roman"/>
                <a:cs typeface="Times New Roman"/>
              </a:rPr>
              <a:t>stream </a:t>
            </a:r>
            <a:r>
              <a:rPr sz="2800" spc="-5" dirty="0">
                <a:latin typeface="Times New Roman"/>
                <a:cs typeface="Times New Roman"/>
              </a:rPr>
              <a:t>erodes the mould  surface.</a:t>
            </a:r>
            <a:endParaRPr sz="2800">
              <a:latin typeface="Times New Roman"/>
              <a:cs typeface="Times New Roman"/>
            </a:endParaRPr>
          </a:p>
          <a:p>
            <a:pPr>
              <a:lnSpc>
                <a:spcPct val="100000"/>
              </a:lnSpc>
              <a:buFont typeface="Arial"/>
              <a:buChar char="•"/>
            </a:pPr>
            <a:endParaRPr sz="3100">
              <a:latin typeface="Times New Roman"/>
              <a:cs typeface="Times New Roman"/>
            </a:endParaRPr>
          </a:p>
          <a:p>
            <a:pPr>
              <a:lnSpc>
                <a:spcPct val="100000"/>
              </a:lnSpc>
              <a:spcBef>
                <a:spcPts val="50"/>
              </a:spcBef>
              <a:buFont typeface="Arial"/>
              <a:buChar char="•"/>
            </a:pPr>
            <a:endParaRPr sz="2700">
              <a:latin typeface="Times New Roman"/>
              <a:cs typeface="Times New Roman"/>
            </a:endParaRPr>
          </a:p>
          <a:p>
            <a:pPr marL="12700">
              <a:lnSpc>
                <a:spcPct val="100000"/>
              </a:lnSpc>
              <a:buSzPct val="96428"/>
              <a:buFont typeface="Arial"/>
              <a:buChar char="•"/>
              <a:tabLst>
                <a:tab pos="137795" algn="l"/>
              </a:tabLst>
            </a:pPr>
            <a:r>
              <a:rPr sz="2800" spc="-5" dirty="0">
                <a:latin typeface="Times New Roman"/>
                <a:cs typeface="Times New Roman"/>
              </a:rPr>
              <a:t>There is a lot of</a:t>
            </a:r>
            <a:r>
              <a:rPr sz="2800" spc="-10" dirty="0">
                <a:latin typeface="Times New Roman"/>
                <a:cs typeface="Times New Roman"/>
              </a:rPr>
              <a:t> </a:t>
            </a:r>
            <a:r>
              <a:rPr sz="2800" spc="-5" dirty="0">
                <a:latin typeface="Times New Roman"/>
                <a:cs typeface="Times New Roman"/>
              </a:rPr>
              <a:t>turbulence.</a:t>
            </a:r>
            <a:endParaRPr sz="2800">
              <a:latin typeface="Times New Roman"/>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86532" y="187197"/>
            <a:ext cx="3115310" cy="696595"/>
          </a:xfrm>
          <a:prstGeom prst="rect">
            <a:avLst/>
          </a:prstGeom>
        </p:spPr>
        <p:txBody>
          <a:bodyPr vert="horz" wrap="square" lIns="0" tIns="12700" rIns="0" bIns="0" rtlCol="0">
            <a:spAutoFit/>
          </a:bodyPr>
          <a:lstStyle/>
          <a:p>
            <a:pPr marL="12700">
              <a:lnSpc>
                <a:spcPct val="100000"/>
              </a:lnSpc>
              <a:spcBef>
                <a:spcPts val="100"/>
              </a:spcBef>
            </a:pPr>
            <a:r>
              <a:rPr sz="4400" spc="-195" dirty="0">
                <a:latin typeface="Trebuchet MS"/>
                <a:cs typeface="Trebuchet MS"/>
              </a:rPr>
              <a:t>Bottom</a:t>
            </a:r>
            <a:r>
              <a:rPr sz="4400" spc="-390" dirty="0">
                <a:latin typeface="Trebuchet MS"/>
                <a:cs typeface="Trebuchet MS"/>
              </a:rPr>
              <a:t> </a:t>
            </a:r>
            <a:r>
              <a:rPr sz="4400" spc="-229" dirty="0">
                <a:latin typeface="Trebuchet MS"/>
                <a:cs typeface="Trebuchet MS"/>
              </a:rPr>
              <a:t>gates</a:t>
            </a:r>
            <a:endParaRPr sz="4400">
              <a:latin typeface="Trebuchet MS"/>
              <a:cs typeface="Trebuchet MS"/>
            </a:endParaRPr>
          </a:p>
        </p:txBody>
      </p:sp>
      <p:sp>
        <p:nvSpPr>
          <p:cNvPr id="3" name="object 3"/>
          <p:cNvSpPr txBox="1"/>
          <p:nvPr/>
        </p:nvSpPr>
        <p:spPr>
          <a:xfrm>
            <a:off x="535940" y="1164081"/>
            <a:ext cx="8074025" cy="5231765"/>
          </a:xfrm>
          <a:prstGeom prst="rect">
            <a:avLst/>
          </a:prstGeom>
        </p:spPr>
        <p:txBody>
          <a:bodyPr vert="horz" wrap="square" lIns="0" tIns="12065" rIns="0" bIns="0" rtlCol="0">
            <a:spAutoFit/>
          </a:bodyPr>
          <a:lstStyle/>
          <a:p>
            <a:pPr marL="355600" marR="5080" indent="-342900" algn="just">
              <a:lnSpc>
                <a:spcPct val="100000"/>
              </a:lnSpc>
              <a:spcBef>
                <a:spcPts val="95"/>
              </a:spcBef>
              <a:buFont typeface="Arial"/>
              <a:buChar char="•"/>
              <a:tabLst>
                <a:tab pos="355600" algn="l"/>
              </a:tabLst>
            </a:pPr>
            <a:r>
              <a:rPr sz="2800" spc="-5" dirty="0">
                <a:latin typeface="Times New Roman"/>
                <a:cs typeface="Times New Roman"/>
              </a:rPr>
              <a:t>A bottom gate is </a:t>
            </a:r>
            <a:r>
              <a:rPr sz="2800" spc="-10" dirty="0">
                <a:latin typeface="Times New Roman"/>
                <a:cs typeface="Times New Roman"/>
              </a:rPr>
              <a:t>made </a:t>
            </a:r>
            <a:r>
              <a:rPr sz="2800" spc="-5" dirty="0">
                <a:latin typeface="Times New Roman"/>
                <a:cs typeface="Times New Roman"/>
              </a:rPr>
              <a:t>in </a:t>
            </a:r>
            <a:r>
              <a:rPr sz="2800" dirty="0">
                <a:latin typeface="Times New Roman"/>
                <a:cs typeface="Times New Roman"/>
              </a:rPr>
              <a:t>the </a:t>
            </a:r>
            <a:r>
              <a:rPr sz="2800" spc="-5" dirty="0">
                <a:latin typeface="Times New Roman"/>
                <a:cs typeface="Times New Roman"/>
              </a:rPr>
              <a:t>drag </a:t>
            </a:r>
            <a:r>
              <a:rPr sz="2800" dirty="0">
                <a:latin typeface="Times New Roman"/>
                <a:cs typeface="Times New Roman"/>
              </a:rPr>
              <a:t>portion of the  </a:t>
            </a:r>
            <a:r>
              <a:rPr sz="2800" spc="-5" dirty="0">
                <a:latin typeface="Times New Roman"/>
                <a:cs typeface="Times New Roman"/>
              </a:rPr>
              <a:t>mould.</a:t>
            </a:r>
            <a:endParaRPr sz="2800">
              <a:latin typeface="Times New Roman"/>
              <a:cs typeface="Times New Roman"/>
            </a:endParaRPr>
          </a:p>
          <a:p>
            <a:pPr>
              <a:lnSpc>
                <a:spcPct val="100000"/>
              </a:lnSpc>
              <a:spcBef>
                <a:spcPts val="50"/>
              </a:spcBef>
              <a:buFont typeface="Arial"/>
              <a:buChar char="•"/>
            </a:pPr>
            <a:endParaRPr sz="4050">
              <a:latin typeface="Times New Roman"/>
              <a:cs typeface="Times New Roman"/>
            </a:endParaRPr>
          </a:p>
          <a:p>
            <a:pPr marL="355600" marR="5080" indent="-342900" algn="just">
              <a:lnSpc>
                <a:spcPct val="100000"/>
              </a:lnSpc>
              <a:buFont typeface="Arial"/>
              <a:buChar char="•"/>
              <a:tabLst>
                <a:tab pos="355600" algn="l"/>
              </a:tabLst>
            </a:pPr>
            <a:r>
              <a:rPr sz="2800" dirty="0">
                <a:latin typeface="Times New Roman"/>
                <a:cs typeface="Times New Roman"/>
              </a:rPr>
              <a:t>In </a:t>
            </a:r>
            <a:r>
              <a:rPr sz="2800" spc="-5" dirty="0">
                <a:latin typeface="Times New Roman"/>
                <a:cs typeface="Times New Roman"/>
              </a:rPr>
              <a:t>a bottom gate </a:t>
            </a:r>
            <a:r>
              <a:rPr sz="2800" dirty="0">
                <a:latin typeface="Times New Roman"/>
                <a:cs typeface="Times New Roman"/>
              </a:rPr>
              <a:t>the </a:t>
            </a:r>
            <a:r>
              <a:rPr sz="2800" spc="-5" dirty="0">
                <a:latin typeface="Times New Roman"/>
                <a:cs typeface="Times New Roman"/>
              </a:rPr>
              <a:t>liquid metal fills rapidly the  bottom portion </a:t>
            </a:r>
            <a:r>
              <a:rPr sz="2800" dirty="0">
                <a:latin typeface="Times New Roman"/>
                <a:cs typeface="Times New Roman"/>
              </a:rPr>
              <a:t>of </a:t>
            </a:r>
            <a:r>
              <a:rPr sz="2800" spc="-5" dirty="0">
                <a:latin typeface="Times New Roman"/>
                <a:cs typeface="Times New Roman"/>
              </a:rPr>
              <a:t>the mould cavity and rises steadily  and gently up </a:t>
            </a:r>
            <a:r>
              <a:rPr sz="2800" dirty="0">
                <a:latin typeface="Times New Roman"/>
                <a:cs typeface="Times New Roman"/>
              </a:rPr>
              <a:t>the </a:t>
            </a:r>
            <a:r>
              <a:rPr sz="2800" spc="-5" dirty="0">
                <a:latin typeface="Times New Roman"/>
                <a:cs typeface="Times New Roman"/>
              </a:rPr>
              <a:t>mould</a:t>
            </a:r>
            <a:r>
              <a:rPr sz="2800" spc="-10" dirty="0">
                <a:latin typeface="Times New Roman"/>
                <a:cs typeface="Times New Roman"/>
              </a:rPr>
              <a:t> </a:t>
            </a:r>
            <a:r>
              <a:rPr sz="2800" spc="-5" dirty="0">
                <a:latin typeface="Times New Roman"/>
                <a:cs typeface="Times New Roman"/>
              </a:rPr>
              <a:t>walls.</a:t>
            </a:r>
            <a:endParaRPr sz="2800">
              <a:latin typeface="Times New Roman"/>
              <a:cs typeface="Times New Roman"/>
            </a:endParaRPr>
          </a:p>
          <a:p>
            <a:pPr>
              <a:lnSpc>
                <a:spcPct val="100000"/>
              </a:lnSpc>
              <a:spcBef>
                <a:spcPts val="45"/>
              </a:spcBef>
              <a:buFont typeface="Arial"/>
              <a:buChar char="•"/>
            </a:pPr>
            <a:endParaRPr sz="4050">
              <a:latin typeface="Times New Roman"/>
              <a:cs typeface="Times New Roman"/>
            </a:endParaRPr>
          </a:p>
          <a:p>
            <a:pPr marL="355600" marR="7620" indent="-342900" algn="just">
              <a:lnSpc>
                <a:spcPct val="100000"/>
              </a:lnSpc>
              <a:spcBef>
                <a:spcPts val="5"/>
              </a:spcBef>
              <a:buFont typeface="Arial"/>
              <a:buChar char="•"/>
              <a:tabLst>
                <a:tab pos="355600" algn="l"/>
              </a:tabLst>
            </a:pPr>
            <a:r>
              <a:rPr sz="2800" spc="-10" dirty="0">
                <a:latin typeface="Times New Roman"/>
                <a:cs typeface="Times New Roman"/>
              </a:rPr>
              <a:t>As </a:t>
            </a:r>
            <a:r>
              <a:rPr sz="2800" spc="-5" dirty="0">
                <a:latin typeface="Times New Roman"/>
                <a:cs typeface="Times New Roman"/>
              </a:rPr>
              <a:t>comparison to </a:t>
            </a:r>
            <a:r>
              <a:rPr sz="2800" dirty="0">
                <a:latin typeface="Times New Roman"/>
                <a:cs typeface="Times New Roman"/>
              </a:rPr>
              <a:t>top </a:t>
            </a:r>
            <a:r>
              <a:rPr sz="2800" spc="-5" dirty="0">
                <a:latin typeface="Times New Roman"/>
                <a:cs typeface="Times New Roman"/>
              </a:rPr>
              <a:t>gate, bottom gate involves  little </a:t>
            </a:r>
            <a:r>
              <a:rPr sz="2800" dirty="0">
                <a:latin typeface="Times New Roman"/>
                <a:cs typeface="Times New Roman"/>
              </a:rPr>
              <a:t>turbulence </a:t>
            </a:r>
            <a:r>
              <a:rPr sz="2800" spc="-5" dirty="0">
                <a:latin typeface="Times New Roman"/>
                <a:cs typeface="Times New Roman"/>
              </a:rPr>
              <a:t>and sand</a:t>
            </a:r>
            <a:r>
              <a:rPr sz="2800" spc="-75" dirty="0">
                <a:latin typeface="Times New Roman"/>
                <a:cs typeface="Times New Roman"/>
              </a:rPr>
              <a:t> </a:t>
            </a:r>
            <a:r>
              <a:rPr sz="2800" dirty="0">
                <a:latin typeface="Times New Roman"/>
                <a:cs typeface="Times New Roman"/>
              </a:rPr>
              <a:t>erosion.</a:t>
            </a:r>
            <a:endParaRPr sz="2800">
              <a:latin typeface="Times New Roman"/>
              <a:cs typeface="Times New Roman"/>
            </a:endParaRPr>
          </a:p>
          <a:p>
            <a:pPr>
              <a:lnSpc>
                <a:spcPct val="100000"/>
              </a:lnSpc>
              <a:spcBef>
                <a:spcPts val="45"/>
              </a:spcBef>
              <a:buFont typeface="Arial"/>
              <a:buChar char="•"/>
            </a:pPr>
            <a:endParaRPr sz="4050">
              <a:latin typeface="Times New Roman"/>
              <a:cs typeface="Times New Roman"/>
            </a:endParaRPr>
          </a:p>
          <a:p>
            <a:pPr marL="355600" indent="-342900">
              <a:lnSpc>
                <a:spcPct val="100000"/>
              </a:lnSpc>
              <a:spcBef>
                <a:spcPts val="5"/>
              </a:spcBef>
              <a:buFont typeface="Arial"/>
              <a:buChar char="•"/>
              <a:tabLst>
                <a:tab pos="354965" algn="l"/>
                <a:tab pos="355600" algn="l"/>
              </a:tabLst>
            </a:pPr>
            <a:r>
              <a:rPr sz="2800" dirty="0">
                <a:latin typeface="Times New Roman"/>
                <a:cs typeface="Times New Roman"/>
              </a:rPr>
              <a:t>Bottom </a:t>
            </a:r>
            <a:r>
              <a:rPr sz="2800" spc="-5" dirty="0">
                <a:latin typeface="Times New Roman"/>
                <a:cs typeface="Times New Roman"/>
              </a:rPr>
              <a:t>gate produces </a:t>
            </a:r>
            <a:r>
              <a:rPr sz="2800" dirty="0">
                <a:latin typeface="Times New Roman"/>
                <a:cs typeface="Times New Roman"/>
              </a:rPr>
              <a:t>good </a:t>
            </a:r>
            <a:r>
              <a:rPr sz="2800" spc="-5" dirty="0">
                <a:latin typeface="Times New Roman"/>
                <a:cs typeface="Times New Roman"/>
              </a:rPr>
              <a:t>casting</a:t>
            </a:r>
            <a:r>
              <a:rPr sz="2800" spc="-40" dirty="0">
                <a:latin typeface="Times New Roman"/>
                <a:cs typeface="Times New Roman"/>
              </a:rPr>
              <a:t> </a:t>
            </a:r>
            <a:r>
              <a:rPr sz="2800" spc="-5" dirty="0">
                <a:latin typeface="Times New Roman"/>
                <a:cs typeface="Times New Roman"/>
              </a:rPr>
              <a:t>surfaces.</a:t>
            </a:r>
            <a:endParaRPr sz="2800">
              <a:latin typeface="Times New Roman"/>
              <a:cs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14372" y="856488"/>
            <a:ext cx="3924662" cy="350062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63672" y="237490"/>
            <a:ext cx="3158490" cy="635000"/>
          </a:xfrm>
          <a:prstGeom prst="rect">
            <a:avLst/>
          </a:prstGeom>
        </p:spPr>
        <p:txBody>
          <a:bodyPr vert="horz" wrap="square" lIns="0" tIns="12065" rIns="0" bIns="0" rtlCol="0">
            <a:spAutoFit/>
          </a:bodyPr>
          <a:lstStyle/>
          <a:p>
            <a:pPr marL="12700">
              <a:lnSpc>
                <a:spcPct val="100000"/>
              </a:lnSpc>
              <a:spcBef>
                <a:spcPts val="95"/>
              </a:spcBef>
            </a:pPr>
            <a:r>
              <a:rPr spc="-5" dirty="0"/>
              <a:t>Disadvantages</a:t>
            </a:r>
          </a:p>
        </p:txBody>
      </p:sp>
      <p:sp>
        <p:nvSpPr>
          <p:cNvPr id="3" name="object 3"/>
          <p:cNvSpPr txBox="1"/>
          <p:nvPr/>
        </p:nvSpPr>
        <p:spPr>
          <a:xfrm>
            <a:off x="535940" y="1164081"/>
            <a:ext cx="8074025" cy="3609975"/>
          </a:xfrm>
          <a:prstGeom prst="rect">
            <a:avLst/>
          </a:prstGeom>
        </p:spPr>
        <p:txBody>
          <a:bodyPr vert="horz" wrap="square" lIns="0" tIns="12065" rIns="0" bIns="0" rtlCol="0">
            <a:spAutoFit/>
          </a:bodyPr>
          <a:lstStyle/>
          <a:p>
            <a:pPr marL="355600" marR="6350" indent="-342900" algn="just">
              <a:lnSpc>
                <a:spcPct val="100000"/>
              </a:lnSpc>
              <a:spcBef>
                <a:spcPts val="95"/>
              </a:spcBef>
              <a:buFont typeface="Arial"/>
              <a:buChar char="•"/>
              <a:tabLst>
                <a:tab pos="355600" algn="l"/>
              </a:tabLst>
            </a:pPr>
            <a:r>
              <a:rPr sz="2800" dirty="0">
                <a:latin typeface="Times New Roman"/>
                <a:cs typeface="Times New Roman"/>
              </a:rPr>
              <a:t>In </a:t>
            </a:r>
            <a:r>
              <a:rPr sz="2800" spc="-5" dirty="0">
                <a:latin typeface="Times New Roman"/>
                <a:cs typeface="Times New Roman"/>
              </a:rPr>
              <a:t>bottom gates, liquid metal enters </a:t>
            </a:r>
            <a:r>
              <a:rPr sz="2800" dirty="0">
                <a:latin typeface="Times New Roman"/>
                <a:cs typeface="Times New Roman"/>
              </a:rPr>
              <a:t>the </a:t>
            </a:r>
            <a:r>
              <a:rPr sz="2800" spc="-5" dirty="0">
                <a:latin typeface="Times New Roman"/>
                <a:cs typeface="Times New Roman"/>
              </a:rPr>
              <a:t>mould cavity  at </a:t>
            </a:r>
            <a:r>
              <a:rPr sz="2800" dirty="0">
                <a:latin typeface="Times New Roman"/>
                <a:cs typeface="Times New Roman"/>
              </a:rPr>
              <a:t>the </a:t>
            </a:r>
            <a:r>
              <a:rPr sz="2800" spc="-10" dirty="0">
                <a:latin typeface="Times New Roman"/>
                <a:cs typeface="Times New Roman"/>
              </a:rPr>
              <a:t>bottom. </a:t>
            </a:r>
            <a:r>
              <a:rPr sz="2800" dirty="0">
                <a:latin typeface="Times New Roman"/>
                <a:cs typeface="Times New Roman"/>
              </a:rPr>
              <a:t>If </a:t>
            </a:r>
            <a:r>
              <a:rPr sz="2800" spc="-5" dirty="0">
                <a:latin typeface="Times New Roman"/>
                <a:cs typeface="Times New Roman"/>
              </a:rPr>
              <a:t>freezing takes place </a:t>
            </a:r>
            <a:r>
              <a:rPr sz="2800" spc="-10" dirty="0">
                <a:latin typeface="Times New Roman"/>
                <a:cs typeface="Times New Roman"/>
              </a:rPr>
              <a:t>at </a:t>
            </a:r>
            <a:r>
              <a:rPr sz="2800" dirty="0">
                <a:latin typeface="Times New Roman"/>
                <a:cs typeface="Times New Roman"/>
              </a:rPr>
              <a:t>the </a:t>
            </a:r>
            <a:r>
              <a:rPr sz="2800" spc="-5" dirty="0">
                <a:latin typeface="Times New Roman"/>
                <a:cs typeface="Times New Roman"/>
              </a:rPr>
              <a:t>bottom, it  </a:t>
            </a:r>
            <a:r>
              <a:rPr sz="2800" dirty="0">
                <a:latin typeface="Times New Roman"/>
                <a:cs typeface="Times New Roman"/>
              </a:rPr>
              <a:t>could </a:t>
            </a:r>
            <a:r>
              <a:rPr sz="2800" spc="-5" dirty="0">
                <a:latin typeface="Times New Roman"/>
                <a:cs typeface="Times New Roman"/>
              </a:rPr>
              <a:t>choke </a:t>
            </a:r>
            <a:r>
              <a:rPr sz="2800" spc="-15" dirty="0">
                <a:latin typeface="Times New Roman"/>
                <a:cs typeface="Times New Roman"/>
              </a:rPr>
              <a:t>off </a:t>
            </a:r>
            <a:r>
              <a:rPr sz="2800" dirty="0">
                <a:latin typeface="Times New Roman"/>
                <a:cs typeface="Times New Roman"/>
              </a:rPr>
              <a:t>the </a:t>
            </a:r>
            <a:r>
              <a:rPr sz="2800" spc="-5" dirty="0">
                <a:latin typeface="Times New Roman"/>
                <a:cs typeface="Times New Roman"/>
              </a:rPr>
              <a:t>metal </a:t>
            </a:r>
            <a:r>
              <a:rPr sz="2800" dirty="0">
                <a:latin typeface="Times New Roman"/>
                <a:cs typeface="Times New Roman"/>
              </a:rPr>
              <a:t>flow </a:t>
            </a:r>
            <a:r>
              <a:rPr sz="2800" spc="-5" dirty="0">
                <a:latin typeface="Times New Roman"/>
                <a:cs typeface="Times New Roman"/>
              </a:rPr>
              <a:t>before </a:t>
            </a:r>
            <a:r>
              <a:rPr sz="2800" dirty="0">
                <a:latin typeface="Times New Roman"/>
                <a:cs typeface="Times New Roman"/>
              </a:rPr>
              <a:t>the </a:t>
            </a:r>
            <a:r>
              <a:rPr sz="2800" spc="-5" dirty="0">
                <a:latin typeface="Times New Roman"/>
                <a:cs typeface="Times New Roman"/>
              </a:rPr>
              <a:t>mould is  </a:t>
            </a:r>
            <a:r>
              <a:rPr sz="2800" dirty="0">
                <a:latin typeface="Times New Roman"/>
                <a:cs typeface="Times New Roman"/>
              </a:rPr>
              <a:t>full.</a:t>
            </a:r>
            <a:endParaRPr sz="2800">
              <a:latin typeface="Times New Roman"/>
              <a:cs typeface="Times New Roman"/>
            </a:endParaRPr>
          </a:p>
          <a:p>
            <a:pPr>
              <a:lnSpc>
                <a:spcPct val="100000"/>
              </a:lnSpc>
              <a:spcBef>
                <a:spcPts val="50"/>
              </a:spcBef>
              <a:buFont typeface="Arial"/>
              <a:buChar char="•"/>
            </a:pPr>
            <a:endParaRPr sz="4050">
              <a:latin typeface="Times New Roman"/>
              <a:cs typeface="Times New Roman"/>
            </a:endParaRPr>
          </a:p>
          <a:p>
            <a:pPr marL="355600" marR="5080" indent="-342900" algn="just">
              <a:lnSpc>
                <a:spcPct val="100000"/>
              </a:lnSpc>
              <a:buFont typeface="Arial"/>
              <a:buChar char="•"/>
              <a:tabLst>
                <a:tab pos="355600" algn="l"/>
              </a:tabLst>
            </a:pPr>
            <a:r>
              <a:rPr sz="2800" spc="-5" dirty="0">
                <a:latin typeface="Times New Roman"/>
                <a:cs typeface="Times New Roman"/>
              </a:rPr>
              <a:t>A </a:t>
            </a:r>
            <a:r>
              <a:rPr sz="2800" dirty="0">
                <a:latin typeface="Times New Roman"/>
                <a:cs typeface="Times New Roman"/>
              </a:rPr>
              <a:t>bottom </a:t>
            </a:r>
            <a:r>
              <a:rPr sz="2800" spc="-5" dirty="0">
                <a:latin typeface="Times New Roman"/>
                <a:cs typeface="Times New Roman"/>
              </a:rPr>
              <a:t>gate creates </a:t>
            </a:r>
            <a:r>
              <a:rPr sz="2800" spc="-10" dirty="0">
                <a:latin typeface="Times New Roman"/>
                <a:cs typeface="Times New Roman"/>
              </a:rPr>
              <a:t>an </a:t>
            </a:r>
            <a:r>
              <a:rPr sz="2800" spc="-5" dirty="0">
                <a:latin typeface="Times New Roman"/>
                <a:cs typeface="Times New Roman"/>
              </a:rPr>
              <a:t>unfavourable temperature  </a:t>
            </a:r>
            <a:r>
              <a:rPr sz="2800" dirty="0">
                <a:latin typeface="Times New Roman"/>
                <a:cs typeface="Times New Roman"/>
              </a:rPr>
              <a:t>gradient </a:t>
            </a:r>
            <a:r>
              <a:rPr sz="2800" spc="-10" dirty="0">
                <a:latin typeface="Times New Roman"/>
                <a:cs typeface="Times New Roman"/>
              </a:rPr>
              <a:t>and </a:t>
            </a:r>
            <a:r>
              <a:rPr sz="2800" spc="-5" dirty="0">
                <a:latin typeface="Times New Roman"/>
                <a:cs typeface="Times New Roman"/>
              </a:rPr>
              <a:t>makes it </a:t>
            </a:r>
            <a:r>
              <a:rPr sz="2800" spc="-10" dirty="0">
                <a:latin typeface="Times New Roman"/>
                <a:cs typeface="Times New Roman"/>
              </a:rPr>
              <a:t>difficult </a:t>
            </a:r>
            <a:r>
              <a:rPr sz="2800" spc="-5" dirty="0">
                <a:latin typeface="Times New Roman"/>
                <a:cs typeface="Times New Roman"/>
              </a:rPr>
              <a:t>to </a:t>
            </a:r>
            <a:r>
              <a:rPr sz="2800" spc="-10" dirty="0">
                <a:latin typeface="Times New Roman"/>
                <a:cs typeface="Times New Roman"/>
              </a:rPr>
              <a:t>achieve </a:t>
            </a:r>
            <a:r>
              <a:rPr sz="2800" spc="-5" dirty="0">
                <a:latin typeface="Times New Roman"/>
                <a:cs typeface="Times New Roman"/>
              </a:rPr>
              <a:t>directional  solidification.</a:t>
            </a:r>
            <a:endParaRPr sz="2800">
              <a:latin typeface="Times New Roman"/>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12544" y="512191"/>
            <a:ext cx="6518275" cy="635000"/>
          </a:xfrm>
          <a:prstGeom prst="rect">
            <a:avLst/>
          </a:prstGeom>
        </p:spPr>
        <p:txBody>
          <a:bodyPr vert="horz" wrap="square" lIns="0" tIns="12065" rIns="0" bIns="0" rtlCol="0">
            <a:spAutoFit/>
          </a:bodyPr>
          <a:lstStyle/>
          <a:p>
            <a:pPr marL="12700">
              <a:lnSpc>
                <a:spcPct val="100000"/>
              </a:lnSpc>
              <a:spcBef>
                <a:spcPts val="95"/>
              </a:spcBef>
            </a:pPr>
            <a:r>
              <a:rPr spc="-70" dirty="0"/>
              <a:t>PARTING </a:t>
            </a:r>
            <a:r>
              <a:rPr spc="-5" dirty="0"/>
              <a:t>LINE SIDE</a:t>
            </a:r>
            <a:r>
              <a:rPr spc="50" dirty="0"/>
              <a:t> </a:t>
            </a:r>
            <a:r>
              <a:rPr spc="-85" dirty="0"/>
              <a:t>GATE</a:t>
            </a:r>
          </a:p>
        </p:txBody>
      </p:sp>
      <p:sp>
        <p:nvSpPr>
          <p:cNvPr id="3" name="object 3"/>
          <p:cNvSpPr txBox="1"/>
          <p:nvPr/>
        </p:nvSpPr>
        <p:spPr>
          <a:xfrm>
            <a:off x="535940" y="1450086"/>
            <a:ext cx="8075295" cy="5060950"/>
          </a:xfrm>
          <a:prstGeom prst="rect">
            <a:avLst/>
          </a:prstGeom>
        </p:spPr>
        <p:txBody>
          <a:bodyPr vert="horz" wrap="square" lIns="0" tIns="12065" rIns="0" bIns="0" rtlCol="0">
            <a:spAutoFit/>
          </a:bodyPr>
          <a:lstStyle/>
          <a:p>
            <a:pPr marL="355600" marR="7620" indent="-342900" algn="just">
              <a:lnSpc>
                <a:spcPct val="100000"/>
              </a:lnSpc>
              <a:spcBef>
                <a:spcPts val="95"/>
              </a:spcBef>
              <a:buFont typeface="Arial"/>
              <a:buChar char="•"/>
              <a:tabLst>
                <a:tab pos="355600" algn="l"/>
              </a:tabLst>
            </a:pPr>
            <a:r>
              <a:rPr sz="2800" dirty="0">
                <a:latin typeface="Times New Roman"/>
                <a:cs typeface="Times New Roman"/>
              </a:rPr>
              <a:t>Middle or side or </a:t>
            </a:r>
            <a:r>
              <a:rPr sz="2800" spc="-5" dirty="0">
                <a:latin typeface="Times New Roman"/>
                <a:cs typeface="Times New Roman"/>
              </a:rPr>
              <a:t>parting gating systems combine </a:t>
            </a:r>
            <a:r>
              <a:rPr sz="2800" dirty="0">
                <a:latin typeface="Times New Roman"/>
                <a:cs typeface="Times New Roman"/>
              </a:rPr>
              <a:t>the  </a:t>
            </a:r>
            <a:r>
              <a:rPr sz="2800" spc="-5" dirty="0">
                <a:latin typeface="Times New Roman"/>
                <a:cs typeface="Times New Roman"/>
              </a:rPr>
              <a:t>characteristics </a:t>
            </a:r>
            <a:r>
              <a:rPr sz="2800" dirty="0">
                <a:latin typeface="Times New Roman"/>
                <a:cs typeface="Times New Roman"/>
              </a:rPr>
              <a:t>of top </a:t>
            </a:r>
            <a:r>
              <a:rPr sz="2800" spc="-5" dirty="0">
                <a:latin typeface="Times New Roman"/>
                <a:cs typeface="Times New Roman"/>
              </a:rPr>
              <a:t>and bottom gating</a:t>
            </a:r>
            <a:r>
              <a:rPr sz="2800" spc="-35" dirty="0">
                <a:latin typeface="Times New Roman"/>
                <a:cs typeface="Times New Roman"/>
              </a:rPr>
              <a:t> </a:t>
            </a:r>
            <a:r>
              <a:rPr sz="2800" spc="-5" dirty="0">
                <a:latin typeface="Times New Roman"/>
                <a:cs typeface="Times New Roman"/>
              </a:rPr>
              <a:t>systems.</a:t>
            </a:r>
            <a:endParaRPr sz="2800">
              <a:latin typeface="Times New Roman"/>
              <a:cs typeface="Times New Roman"/>
            </a:endParaRPr>
          </a:p>
          <a:p>
            <a:pPr>
              <a:lnSpc>
                <a:spcPct val="100000"/>
              </a:lnSpc>
              <a:spcBef>
                <a:spcPts val="45"/>
              </a:spcBef>
              <a:buFont typeface="Arial"/>
              <a:buChar char="•"/>
            </a:pPr>
            <a:endParaRPr sz="4050">
              <a:latin typeface="Times New Roman"/>
              <a:cs typeface="Times New Roman"/>
            </a:endParaRPr>
          </a:p>
          <a:p>
            <a:pPr marL="355600" marR="5080" indent="-342900" algn="just">
              <a:lnSpc>
                <a:spcPct val="100000"/>
              </a:lnSpc>
              <a:spcBef>
                <a:spcPts val="5"/>
              </a:spcBef>
              <a:buFont typeface="Arial"/>
              <a:buChar char="•"/>
              <a:tabLst>
                <a:tab pos="355600" algn="l"/>
              </a:tabLst>
            </a:pPr>
            <a:r>
              <a:rPr sz="2800" dirty="0">
                <a:latin typeface="Times New Roman"/>
                <a:cs typeface="Times New Roman"/>
              </a:rPr>
              <a:t>In </a:t>
            </a:r>
            <a:r>
              <a:rPr sz="2800" spc="-5" dirty="0">
                <a:latin typeface="Times New Roman"/>
                <a:cs typeface="Times New Roman"/>
              </a:rPr>
              <a:t>this technique gate is provided along </a:t>
            </a:r>
            <a:r>
              <a:rPr sz="2800" dirty="0">
                <a:latin typeface="Times New Roman"/>
                <a:cs typeface="Times New Roman"/>
              </a:rPr>
              <a:t>the </a:t>
            </a:r>
            <a:r>
              <a:rPr sz="2800" spc="-5" dirty="0">
                <a:latin typeface="Times New Roman"/>
                <a:cs typeface="Times New Roman"/>
              </a:rPr>
              <a:t>parting  </a:t>
            </a:r>
            <a:r>
              <a:rPr sz="2800" dirty="0">
                <a:latin typeface="Times New Roman"/>
                <a:cs typeface="Times New Roman"/>
              </a:rPr>
              <a:t>line </a:t>
            </a:r>
            <a:r>
              <a:rPr sz="2800" spc="-5" dirty="0">
                <a:latin typeface="Times New Roman"/>
                <a:cs typeface="Times New Roman"/>
              </a:rPr>
              <a:t>such that some portion </a:t>
            </a:r>
            <a:r>
              <a:rPr sz="2800" dirty="0">
                <a:latin typeface="Times New Roman"/>
                <a:cs typeface="Times New Roman"/>
              </a:rPr>
              <a:t>of the </a:t>
            </a:r>
            <a:r>
              <a:rPr sz="2800" spc="-5" dirty="0">
                <a:latin typeface="Times New Roman"/>
                <a:cs typeface="Times New Roman"/>
              </a:rPr>
              <a:t>mould cavity </a:t>
            </a:r>
            <a:r>
              <a:rPr sz="2800" spc="-10" dirty="0">
                <a:latin typeface="Times New Roman"/>
                <a:cs typeface="Times New Roman"/>
              </a:rPr>
              <a:t>will  </a:t>
            </a:r>
            <a:r>
              <a:rPr sz="2800" dirty="0">
                <a:latin typeface="Times New Roman"/>
                <a:cs typeface="Times New Roman"/>
              </a:rPr>
              <a:t>be </a:t>
            </a:r>
            <a:r>
              <a:rPr sz="2800" spc="-5" dirty="0">
                <a:latin typeface="Times New Roman"/>
                <a:cs typeface="Times New Roman"/>
              </a:rPr>
              <a:t>below </a:t>
            </a:r>
            <a:r>
              <a:rPr sz="2800" dirty="0">
                <a:latin typeface="Times New Roman"/>
                <a:cs typeface="Times New Roman"/>
              </a:rPr>
              <a:t>the </a:t>
            </a:r>
            <a:r>
              <a:rPr sz="2800" spc="-5" dirty="0">
                <a:latin typeface="Times New Roman"/>
                <a:cs typeface="Times New Roman"/>
              </a:rPr>
              <a:t>parting line and some portion will </a:t>
            </a:r>
            <a:r>
              <a:rPr sz="2800" dirty="0">
                <a:latin typeface="Times New Roman"/>
                <a:cs typeface="Times New Roman"/>
              </a:rPr>
              <a:t>be  above </a:t>
            </a:r>
            <a:r>
              <a:rPr sz="2800" spc="-5" dirty="0">
                <a:latin typeface="Times New Roman"/>
                <a:cs typeface="Times New Roman"/>
              </a:rPr>
              <a:t>the </a:t>
            </a:r>
            <a:r>
              <a:rPr sz="2800" dirty="0">
                <a:latin typeface="Times New Roman"/>
                <a:cs typeface="Times New Roman"/>
              </a:rPr>
              <a:t>parting</a:t>
            </a:r>
            <a:r>
              <a:rPr sz="2800" spc="-35" dirty="0">
                <a:latin typeface="Times New Roman"/>
                <a:cs typeface="Times New Roman"/>
              </a:rPr>
              <a:t> </a:t>
            </a:r>
            <a:r>
              <a:rPr sz="2800" spc="-5" dirty="0">
                <a:latin typeface="Times New Roman"/>
                <a:cs typeface="Times New Roman"/>
              </a:rPr>
              <a:t>line.</a:t>
            </a:r>
            <a:endParaRPr sz="2800">
              <a:latin typeface="Times New Roman"/>
              <a:cs typeface="Times New Roman"/>
            </a:endParaRPr>
          </a:p>
          <a:p>
            <a:pPr>
              <a:lnSpc>
                <a:spcPct val="100000"/>
              </a:lnSpc>
              <a:spcBef>
                <a:spcPts val="45"/>
              </a:spcBef>
              <a:buFont typeface="Arial"/>
              <a:buChar char="•"/>
            </a:pPr>
            <a:endParaRPr sz="4050">
              <a:latin typeface="Times New Roman"/>
              <a:cs typeface="Times New Roman"/>
            </a:endParaRPr>
          </a:p>
          <a:p>
            <a:pPr marL="355600" marR="7620" indent="-342900" algn="just">
              <a:lnSpc>
                <a:spcPct val="100000"/>
              </a:lnSpc>
              <a:buFont typeface="Arial"/>
              <a:buChar char="•"/>
              <a:tabLst>
                <a:tab pos="355600" algn="l"/>
              </a:tabLst>
            </a:pPr>
            <a:r>
              <a:rPr sz="2800" spc="-5" dirty="0">
                <a:latin typeface="Times New Roman"/>
                <a:cs typeface="Times New Roman"/>
              </a:rPr>
              <a:t>The cavity below </a:t>
            </a:r>
            <a:r>
              <a:rPr sz="2800" dirty="0">
                <a:latin typeface="Times New Roman"/>
                <a:cs typeface="Times New Roman"/>
              </a:rPr>
              <a:t>the </a:t>
            </a:r>
            <a:r>
              <a:rPr sz="2800" spc="-5" dirty="0">
                <a:latin typeface="Times New Roman"/>
                <a:cs typeface="Times New Roman"/>
              </a:rPr>
              <a:t>parting line will </a:t>
            </a:r>
            <a:r>
              <a:rPr sz="2800" dirty="0">
                <a:latin typeface="Times New Roman"/>
                <a:cs typeface="Times New Roman"/>
              </a:rPr>
              <a:t>be </a:t>
            </a:r>
            <a:r>
              <a:rPr sz="2800" spc="-5" dirty="0">
                <a:latin typeface="Times New Roman"/>
                <a:cs typeface="Times New Roman"/>
              </a:rPr>
              <a:t>filled </a:t>
            </a:r>
            <a:r>
              <a:rPr sz="2800" dirty="0">
                <a:latin typeface="Times New Roman"/>
                <a:cs typeface="Times New Roman"/>
              </a:rPr>
              <a:t>by  </a:t>
            </a:r>
            <a:r>
              <a:rPr sz="2800" spc="-5" dirty="0">
                <a:latin typeface="Times New Roman"/>
                <a:cs typeface="Times New Roman"/>
              </a:rPr>
              <a:t>assuming </a:t>
            </a:r>
            <a:r>
              <a:rPr sz="2800" spc="-10" dirty="0">
                <a:latin typeface="Times New Roman"/>
                <a:cs typeface="Times New Roman"/>
              </a:rPr>
              <a:t>top </a:t>
            </a:r>
            <a:r>
              <a:rPr sz="2800" spc="-5" dirty="0">
                <a:latin typeface="Times New Roman"/>
                <a:cs typeface="Times New Roman"/>
              </a:rPr>
              <a:t>gating and the cavity above </a:t>
            </a:r>
            <a:r>
              <a:rPr sz="2800" dirty="0">
                <a:latin typeface="Times New Roman"/>
                <a:cs typeface="Times New Roman"/>
              </a:rPr>
              <a:t>the </a:t>
            </a:r>
            <a:r>
              <a:rPr sz="2800" spc="-5" dirty="0">
                <a:latin typeface="Times New Roman"/>
                <a:cs typeface="Times New Roman"/>
              </a:rPr>
              <a:t>parting  </a:t>
            </a:r>
            <a:r>
              <a:rPr sz="2800" dirty="0">
                <a:latin typeface="Times New Roman"/>
                <a:cs typeface="Times New Roman"/>
              </a:rPr>
              <a:t>line </a:t>
            </a:r>
            <a:r>
              <a:rPr sz="2800" spc="-5" dirty="0">
                <a:latin typeface="Times New Roman"/>
                <a:cs typeface="Times New Roman"/>
              </a:rPr>
              <a:t>will </a:t>
            </a:r>
            <a:r>
              <a:rPr sz="2800" dirty="0">
                <a:latin typeface="Times New Roman"/>
                <a:cs typeface="Times New Roman"/>
              </a:rPr>
              <a:t>be </a:t>
            </a:r>
            <a:r>
              <a:rPr sz="2800" spc="-5" dirty="0">
                <a:latin typeface="Times New Roman"/>
                <a:cs typeface="Times New Roman"/>
              </a:rPr>
              <a:t>filled </a:t>
            </a:r>
            <a:r>
              <a:rPr sz="2800" dirty="0">
                <a:latin typeface="Times New Roman"/>
                <a:cs typeface="Times New Roman"/>
              </a:rPr>
              <a:t>by </a:t>
            </a:r>
            <a:r>
              <a:rPr sz="2800" spc="-5" dirty="0">
                <a:latin typeface="Times New Roman"/>
                <a:cs typeface="Times New Roman"/>
              </a:rPr>
              <a:t>assuming bottom</a:t>
            </a:r>
            <a:r>
              <a:rPr sz="2800" spc="-55" dirty="0">
                <a:latin typeface="Times New Roman"/>
                <a:cs typeface="Times New Roman"/>
              </a:rPr>
              <a:t> </a:t>
            </a:r>
            <a:r>
              <a:rPr sz="2800" dirty="0">
                <a:latin typeface="Times New Roman"/>
                <a:cs typeface="Times New Roman"/>
              </a:rPr>
              <a:t>gating.</a:t>
            </a:r>
            <a:endParaRPr sz="2800">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 Unit 4</a:t>
            </a:r>
            <a:endParaRPr lang="en-IN" dirty="0"/>
          </a:p>
        </p:txBody>
      </p:sp>
      <p:sp>
        <p:nvSpPr>
          <p:cNvPr id="3" name="Content Placeholder 2"/>
          <p:cNvSpPr>
            <a:spLocks noGrp="1"/>
          </p:cNvSpPr>
          <p:nvPr>
            <p:ph sz="quarter" idx="1"/>
          </p:nvPr>
        </p:nvSpPr>
        <p:spPr/>
        <p:txBody>
          <a:bodyPr>
            <a:normAutofit fontScale="62500" lnSpcReduction="20000"/>
          </a:bodyPr>
          <a:lstStyle/>
          <a:p>
            <a:r>
              <a:rPr lang="en-US" b="1" dirty="0" smtClean="0"/>
              <a:t>Gating System: </a:t>
            </a:r>
          </a:p>
          <a:p>
            <a:pPr lvl="1"/>
            <a:r>
              <a:rPr lang="en-US" b="1" dirty="0" smtClean="0"/>
              <a:t>Elements of gating system. </a:t>
            </a:r>
          </a:p>
          <a:p>
            <a:pPr lvl="1"/>
            <a:r>
              <a:rPr lang="en-US" b="1" dirty="0" smtClean="0"/>
              <a:t>Classification. </a:t>
            </a:r>
          </a:p>
          <a:p>
            <a:pPr lvl="1"/>
            <a:r>
              <a:rPr lang="en-US" b="1" dirty="0" smtClean="0"/>
              <a:t>Gating design considerations, </a:t>
            </a:r>
          </a:p>
          <a:p>
            <a:pPr lvl="1"/>
            <a:r>
              <a:rPr lang="en-US" b="1" dirty="0" smtClean="0"/>
              <a:t>Gating ratio. </a:t>
            </a:r>
          </a:p>
          <a:p>
            <a:pPr lvl="1"/>
            <a:r>
              <a:rPr lang="en-US" b="1" dirty="0" smtClean="0"/>
              <a:t>Pouring </a:t>
            </a:r>
            <a:r>
              <a:rPr lang="en-US" b="1" dirty="0" smtClean="0"/>
              <a:t>equipments.</a:t>
            </a:r>
          </a:p>
          <a:p>
            <a:r>
              <a:rPr lang="en-US" b="1" dirty="0" err="1" smtClean="0"/>
              <a:t>Risering</a:t>
            </a:r>
            <a:r>
              <a:rPr lang="en-US" b="1" dirty="0" smtClean="0"/>
              <a:t> System: </a:t>
            </a:r>
          </a:p>
          <a:p>
            <a:pPr lvl="1"/>
            <a:r>
              <a:rPr lang="en-US" b="1" dirty="0" err="1" smtClean="0"/>
              <a:t>Risering</a:t>
            </a:r>
            <a:r>
              <a:rPr lang="en-US" b="1" dirty="0" smtClean="0"/>
              <a:t> practice</a:t>
            </a:r>
          </a:p>
          <a:p>
            <a:pPr lvl="1"/>
            <a:r>
              <a:rPr lang="en-US" b="1" dirty="0" smtClean="0"/>
              <a:t>Functions of riser, </a:t>
            </a:r>
          </a:p>
          <a:p>
            <a:pPr lvl="1"/>
            <a:r>
              <a:rPr lang="en-US" b="1" dirty="0" smtClean="0"/>
              <a:t>Directional and progressive solidification. </a:t>
            </a:r>
          </a:p>
          <a:p>
            <a:pPr lvl="1"/>
            <a:r>
              <a:rPr lang="en-US" b="1" dirty="0" smtClean="0"/>
              <a:t>Centerline feeding resistance. </a:t>
            </a:r>
          </a:p>
          <a:p>
            <a:pPr lvl="1"/>
            <a:r>
              <a:rPr lang="en-US" b="1" dirty="0" smtClean="0"/>
              <a:t>Riser efficiency. </a:t>
            </a:r>
          </a:p>
          <a:p>
            <a:pPr lvl="1"/>
            <a:r>
              <a:rPr lang="en-US" b="1" dirty="0" smtClean="0"/>
              <a:t>Riser design considerations. </a:t>
            </a:r>
          </a:p>
          <a:p>
            <a:pPr lvl="1"/>
            <a:r>
              <a:rPr lang="en-US" b="1" dirty="0" err="1" smtClean="0"/>
              <a:t>Risering</a:t>
            </a:r>
            <a:r>
              <a:rPr lang="en-US" b="1" dirty="0" smtClean="0"/>
              <a:t> curves.  Cain’s, N.R.L. and Modulus methods, </a:t>
            </a:r>
          </a:p>
          <a:p>
            <a:pPr lvl="1"/>
            <a:r>
              <a:rPr lang="en-US" b="1" dirty="0" smtClean="0"/>
              <a:t>Feeding distance and feeding aids,</a:t>
            </a:r>
          </a:p>
          <a:p>
            <a:pPr lvl="1"/>
            <a:r>
              <a:rPr lang="en-US" b="1" dirty="0" smtClean="0"/>
              <a:t>Blind and atmospheric risers</a:t>
            </a:r>
          </a:p>
          <a:p>
            <a:r>
              <a:rPr lang="en-US" b="1" dirty="0" smtClean="0"/>
              <a:t>Quality Control in Foundry: </a:t>
            </a:r>
            <a:endParaRPr lang="en-US" b="1" dirty="0" smtClean="0"/>
          </a:p>
          <a:p>
            <a:pPr lvl="1"/>
            <a:r>
              <a:rPr lang="en-US" b="1" dirty="0" smtClean="0"/>
              <a:t>Casting </a:t>
            </a:r>
            <a:r>
              <a:rPr lang="en-US" b="1" dirty="0" smtClean="0"/>
              <a:t>defects, their causes and remedies. </a:t>
            </a:r>
            <a:endParaRPr lang="en-US" b="1" dirty="0" smtClean="0"/>
          </a:p>
          <a:p>
            <a:pPr lvl="1"/>
            <a:r>
              <a:rPr lang="en-US" b="1" dirty="0" smtClean="0"/>
              <a:t>Shop </a:t>
            </a:r>
            <a:r>
              <a:rPr lang="en-US" b="1" dirty="0" smtClean="0"/>
              <a:t>floor </a:t>
            </a:r>
            <a:r>
              <a:rPr lang="en-US" b="1" dirty="0" smtClean="0"/>
              <a:t>quality control </a:t>
            </a:r>
            <a:r>
              <a:rPr lang="en-US" b="1" dirty="0" smtClean="0"/>
              <a:t>tests such as composition control, </a:t>
            </a:r>
            <a:endParaRPr lang="en-US" b="1" dirty="0" smtClean="0"/>
          </a:p>
          <a:p>
            <a:pPr lvl="1"/>
            <a:r>
              <a:rPr lang="en-US" b="1" dirty="0" smtClean="0"/>
              <a:t>Wedge </a:t>
            </a:r>
            <a:r>
              <a:rPr lang="en-US" b="1" dirty="0" smtClean="0"/>
              <a:t>test, </a:t>
            </a:r>
            <a:endParaRPr lang="en-US" b="1" dirty="0" smtClean="0"/>
          </a:p>
          <a:p>
            <a:pPr lvl="1"/>
            <a:r>
              <a:rPr lang="en-US" b="1" dirty="0" smtClean="0"/>
              <a:t>fluidity</a:t>
            </a:r>
            <a:r>
              <a:rPr lang="en-US" b="1" dirty="0" smtClean="0"/>
              <a:t>, </a:t>
            </a:r>
            <a:endParaRPr lang="en-US" b="1" dirty="0" smtClean="0"/>
          </a:p>
          <a:p>
            <a:pPr lvl="1"/>
            <a:r>
              <a:rPr lang="en-US" b="1" dirty="0" smtClean="0"/>
              <a:t>temperature </a:t>
            </a:r>
          </a:p>
          <a:p>
            <a:pPr lvl="1"/>
            <a:r>
              <a:rPr lang="en-US" b="1" dirty="0" smtClean="0"/>
              <a:t>measurement </a:t>
            </a:r>
            <a:r>
              <a:rPr lang="en-US" b="1" dirty="0" smtClean="0"/>
              <a:t>etc.</a:t>
            </a:r>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xmlns="" val="3293846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7438" y="478663"/>
            <a:ext cx="7868920" cy="696595"/>
          </a:xfrm>
          <a:prstGeom prst="rect">
            <a:avLst/>
          </a:prstGeom>
        </p:spPr>
        <p:txBody>
          <a:bodyPr vert="horz" wrap="square" lIns="0" tIns="13335" rIns="0" bIns="0" rtlCol="0">
            <a:spAutoFit/>
          </a:bodyPr>
          <a:lstStyle/>
          <a:p>
            <a:pPr marL="12700">
              <a:lnSpc>
                <a:spcPct val="100000"/>
              </a:lnSpc>
              <a:spcBef>
                <a:spcPts val="105"/>
              </a:spcBef>
            </a:pPr>
            <a:r>
              <a:rPr sz="4400" u="none" dirty="0"/>
              <a:t>DESIGN </a:t>
            </a:r>
            <a:r>
              <a:rPr sz="4400" u="none" spc="-10" dirty="0"/>
              <a:t>OF </a:t>
            </a:r>
            <a:r>
              <a:rPr sz="4400" u="none" spc="-55" dirty="0"/>
              <a:t>GATING</a:t>
            </a:r>
            <a:r>
              <a:rPr sz="4400" u="none" spc="-220" dirty="0"/>
              <a:t> </a:t>
            </a:r>
            <a:r>
              <a:rPr sz="4400" u="none" dirty="0"/>
              <a:t>SYSTEM</a:t>
            </a:r>
            <a:endParaRPr sz="4400"/>
          </a:p>
        </p:txBody>
      </p:sp>
      <p:sp>
        <p:nvSpPr>
          <p:cNvPr id="3" name="object 3"/>
          <p:cNvSpPr/>
          <p:nvPr/>
        </p:nvSpPr>
        <p:spPr>
          <a:xfrm>
            <a:off x="649884" y="1138047"/>
            <a:ext cx="7842884" cy="0"/>
          </a:xfrm>
          <a:custGeom>
            <a:avLst/>
            <a:gdLst/>
            <a:ahLst/>
            <a:cxnLst/>
            <a:rect l="l" t="t" r="r" b="b"/>
            <a:pathLst>
              <a:path w="7842884">
                <a:moveTo>
                  <a:pt x="0" y="0"/>
                </a:moveTo>
                <a:lnTo>
                  <a:pt x="7842478" y="0"/>
                </a:lnTo>
              </a:path>
            </a:pathLst>
          </a:custGeom>
          <a:ln w="53339">
            <a:solidFill>
              <a:srgbClr val="FF0000"/>
            </a:solidFill>
          </a:ln>
        </p:spPr>
        <p:txBody>
          <a:bodyPr wrap="square" lIns="0" tIns="0" rIns="0" bIns="0" rtlCol="0"/>
          <a:lstStyle/>
          <a:p>
            <a:endParaRPr/>
          </a:p>
        </p:txBody>
      </p:sp>
      <p:sp>
        <p:nvSpPr>
          <p:cNvPr id="4" name="object 4"/>
          <p:cNvSpPr txBox="1"/>
          <p:nvPr/>
        </p:nvSpPr>
        <p:spPr>
          <a:xfrm>
            <a:off x="535940" y="1620977"/>
            <a:ext cx="8074659" cy="4208145"/>
          </a:xfrm>
          <a:prstGeom prst="rect">
            <a:avLst/>
          </a:prstGeom>
        </p:spPr>
        <p:txBody>
          <a:bodyPr vert="horz" wrap="square" lIns="0" tIns="12065" rIns="0" bIns="0" rtlCol="0">
            <a:spAutoFit/>
          </a:bodyPr>
          <a:lstStyle/>
          <a:p>
            <a:pPr marL="355600" marR="6985" indent="-342900" algn="just">
              <a:lnSpc>
                <a:spcPct val="100000"/>
              </a:lnSpc>
              <a:spcBef>
                <a:spcPts val="95"/>
              </a:spcBef>
              <a:buFont typeface="Arial"/>
              <a:buChar char="•"/>
              <a:tabLst>
                <a:tab pos="355600" algn="l"/>
              </a:tabLst>
            </a:pPr>
            <a:r>
              <a:rPr sz="2800" spc="-100" dirty="0">
                <a:latin typeface="Times New Roman"/>
                <a:cs typeface="Times New Roman"/>
              </a:rPr>
              <a:t>To </a:t>
            </a:r>
            <a:r>
              <a:rPr sz="2800" spc="-5" dirty="0">
                <a:latin typeface="Times New Roman"/>
                <a:cs typeface="Times New Roman"/>
              </a:rPr>
              <a:t>fill the mould cavity without breaking the </a:t>
            </a:r>
            <a:r>
              <a:rPr sz="2800" dirty="0">
                <a:latin typeface="Times New Roman"/>
                <a:cs typeface="Times New Roman"/>
              </a:rPr>
              <a:t>flow </a:t>
            </a:r>
            <a:r>
              <a:rPr sz="2800" spc="-5" dirty="0">
                <a:latin typeface="Times New Roman"/>
                <a:cs typeface="Times New Roman"/>
              </a:rPr>
              <a:t>of  </a:t>
            </a:r>
            <a:r>
              <a:rPr sz="2800" dirty="0">
                <a:latin typeface="Times New Roman"/>
                <a:cs typeface="Times New Roman"/>
              </a:rPr>
              <a:t>liquid </a:t>
            </a:r>
            <a:r>
              <a:rPr sz="2800" spc="-5" dirty="0">
                <a:latin typeface="Times New Roman"/>
                <a:cs typeface="Times New Roman"/>
              </a:rPr>
              <a:t>metal and without using very high pouring  temperatures.</a:t>
            </a:r>
            <a:endParaRPr sz="2800">
              <a:latin typeface="Times New Roman"/>
              <a:cs typeface="Times New Roman"/>
            </a:endParaRPr>
          </a:p>
          <a:p>
            <a:pPr marL="355600" indent="-342900">
              <a:lnSpc>
                <a:spcPct val="100000"/>
              </a:lnSpc>
              <a:spcBef>
                <a:spcPts val="675"/>
              </a:spcBef>
              <a:buFont typeface="Arial"/>
              <a:buChar char="•"/>
              <a:tabLst>
                <a:tab pos="354965" algn="l"/>
                <a:tab pos="355600" algn="l"/>
              </a:tabLst>
            </a:pPr>
            <a:r>
              <a:rPr sz="2800" spc="-100" dirty="0">
                <a:latin typeface="Times New Roman"/>
                <a:cs typeface="Times New Roman"/>
              </a:rPr>
              <a:t>To </a:t>
            </a:r>
            <a:r>
              <a:rPr sz="2800" spc="-5" dirty="0">
                <a:latin typeface="Times New Roman"/>
                <a:cs typeface="Times New Roman"/>
              </a:rPr>
              <a:t>avoid erosion </a:t>
            </a:r>
            <a:r>
              <a:rPr sz="2800" dirty="0">
                <a:latin typeface="Times New Roman"/>
                <a:cs typeface="Times New Roman"/>
              </a:rPr>
              <a:t>of </a:t>
            </a:r>
            <a:r>
              <a:rPr sz="2800" spc="-5" dirty="0">
                <a:latin typeface="Times New Roman"/>
                <a:cs typeface="Times New Roman"/>
              </a:rPr>
              <a:t>mould</a:t>
            </a:r>
            <a:r>
              <a:rPr sz="2800" spc="105" dirty="0">
                <a:latin typeface="Times New Roman"/>
                <a:cs typeface="Times New Roman"/>
              </a:rPr>
              <a:t> </a:t>
            </a:r>
            <a:r>
              <a:rPr sz="2800" spc="-30" dirty="0">
                <a:latin typeface="Times New Roman"/>
                <a:cs typeface="Times New Roman"/>
              </a:rPr>
              <a:t>cavity.</a:t>
            </a:r>
            <a:endParaRPr sz="2800">
              <a:latin typeface="Times New Roman"/>
              <a:cs typeface="Times New Roman"/>
            </a:endParaRPr>
          </a:p>
          <a:p>
            <a:pPr marL="355600" indent="-342900">
              <a:lnSpc>
                <a:spcPct val="100000"/>
              </a:lnSpc>
              <a:spcBef>
                <a:spcPts val="675"/>
              </a:spcBef>
              <a:buFont typeface="Arial"/>
              <a:buChar char="•"/>
              <a:tabLst>
                <a:tab pos="354965" algn="l"/>
                <a:tab pos="355600" algn="l"/>
              </a:tabLst>
            </a:pPr>
            <a:r>
              <a:rPr sz="2800" spc="-100" dirty="0">
                <a:latin typeface="Times New Roman"/>
                <a:cs typeface="Times New Roman"/>
              </a:rPr>
              <a:t>To </a:t>
            </a:r>
            <a:r>
              <a:rPr sz="2800" spc="-5" dirty="0">
                <a:latin typeface="Times New Roman"/>
                <a:cs typeface="Times New Roman"/>
              </a:rPr>
              <a:t>minimize turbulence and </a:t>
            </a:r>
            <a:r>
              <a:rPr sz="2800" dirty="0">
                <a:latin typeface="Times New Roman"/>
                <a:cs typeface="Times New Roman"/>
              </a:rPr>
              <a:t>dross</a:t>
            </a:r>
            <a:r>
              <a:rPr sz="2800" spc="90" dirty="0">
                <a:latin typeface="Times New Roman"/>
                <a:cs typeface="Times New Roman"/>
              </a:rPr>
              <a:t> </a:t>
            </a:r>
            <a:r>
              <a:rPr sz="2800" spc="-5" dirty="0">
                <a:latin typeface="Times New Roman"/>
                <a:cs typeface="Times New Roman"/>
              </a:rPr>
              <a:t>formation.</a:t>
            </a:r>
            <a:endParaRPr sz="2800">
              <a:latin typeface="Times New Roman"/>
              <a:cs typeface="Times New Roman"/>
            </a:endParaRPr>
          </a:p>
          <a:p>
            <a:pPr marL="355600" marR="5080" indent="-342900">
              <a:lnSpc>
                <a:spcPct val="100000"/>
              </a:lnSpc>
              <a:spcBef>
                <a:spcPts val="675"/>
              </a:spcBef>
              <a:buFont typeface="Arial"/>
              <a:buChar char="•"/>
              <a:tabLst>
                <a:tab pos="354965" algn="l"/>
                <a:tab pos="355600" algn="l"/>
                <a:tab pos="893444" algn="l"/>
                <a:tab pos="2127885" algn="l"/>
                <a:tab pos="3696335" algn="l"/>
                <a:tab pos="4161154" algn="l"/>
                <a:tab pos="4704080" algn="l"/>
                <a:tab pos="5170170" algn="l"/>
                <a:tab pos="6246495" algn="l"/>
                <a:tab pos="7182484" algn="l"/>
                <a:tab pos="7627620" algn="l"/>
              </a:tabLst>
            </a:pPr>
            <a:r>
              <a:rPr sz="2800" spc="-200" dirty="0">
                <a:latin typeface="Times New Roman"/>
                <a:cs typeface="Times New Roman"/>
              </a:rPr>
              <a:t>T</a:t>
            </a:r>
            <a:r>
              <a:rPr sz="2800" spc="-5" dirty="0">
                <a:latin typeface="Times New Roman"/>
                <a:cs typeface="Times New Roman"/>
              </a:rPr>
              <a:t>o</a:t>
            </a:r>
            <a:r>
              <a:rPr sz="2800" dirty="0">
                <a:latin typeface="Times New Roman"/>
                <a:cs typeface="Times New Roman"/>
              </a:rPr>
              <a:t>	</a:t>
            </a:r>
            <a:r>
              <a:rPr sz="2800" spc="-5" dirty="0">
                <a:latin typeface="Times New Roman"/>
                <a:cs typeface="Times New Roman"/>
              </a:rPr>
              <a:t>p</a:t>
            </a:r>
            <a:r>
              <a:rPr sz="2800" dirty="0">
                <a:latin typeface="Times New Roman"/>
                <a:cs typeface="Times New Roman"/>
              </a:rPr>
              <a:t>r</a:t>
            </a:r>
            <a:r>
              <a:rPr sz="2800" spc="-5" dirty="0">
                <a:latin typeface="Times New Roman"/>
                <a:cs typeface="Times New Roman"/>
              </a:rPr>
              <a:t>event</a:t>
            </a:r>
            <a:r>
              <a:rPr sz="2800" dirty="0">
                <a:latin typeface="Times New Roman"/>
                <a:cs typeface="Times New Roman"/>
              </a:rPr>
              <a:t>	</a:t>
            </a:r>
            <a:r>
              <a:rPr sz="2800" spc="-5" dirty="0">
                <a:latin typeface="Times New Roman"/>
                <a:cs typeface="Times New Roman"/>
              </a:rPr>
              <a:t>aspi</a:t>
            </a:r>
            <a:r>
              <a:rPr sz="2800" dirty="0">
                <a:latin typeface="Times New Roman"/>
                <a:cs typeface="Times New Roman"/>
              </a:rPr>
              <a:t>r</a:t>
            </a:r>
            <a:r>
              <a:rPr sz="2800" spc="-5" dirty="0">
                <a:latin typeface="Times New Roman"/>
                <a:cs typeface="Times New Roman"/>
              </a:rPr>
              <a:t>a</a:t>
            </a:r>
            <a:r>
              <a:rPr sz="2800" spc="-20" dirty="0">
                <a:latin typeface="Times New Roman"/>
                <a:cs typeface="Times New Roman"/>
              </a:rPr>
              <a:t>t</a:t>
            </a:r>
            <a:r>
              <a:rPr sz="2800" spc="-5" dirty="0">
                <a:latin typeface="Times New Roman"/>
                <a:cs typeface="Times New Roman"/>
              </a:rPr>
              <a:t>ion</a:t>
            </a:r>
            <a:r>
              <a:rPr sz="2800" dirty="0">
                <a:latin typeface="Times New Roman"/>
                <a:cs typeface="Times New Roman"/>
              </a:rPr>
              <a:t>	o</a:t>
            </a:r>
            <a:r>
              <a:rPr sz="2800" spc="-5" dirty="0">
                <a:latin typeface="Times New Roman"/>
                <a:cs typeface="Times New Roman"/>
              </a:rPr>
              <a:t>f</a:t>
            </a:r>
            <a:r>
              <a:rPr sz="2800" dirty="0">
                <a:latin typeface="Times New Roman"/>
                <a:cs typeface="Times New Roman"/>
              </a:rPr>
              <a:t>	</a:t>
            </a:r>
            <a:r>
              <a:rPr sz="2800" spc="-5" dirty="0">
                <a:latin typeface="Times New Roman"/>
                <a:cs typeface="Times New Roman"/>
              </a:rPr>
              <a:t>air</a:t>
            </a:r>
            <a:r>
              <a:rPr sz="2800" dirty="0">
                <a:latin typeface="Times New Roman"/>
                <a:cs typeface="Times New Roman"/>
              </a:rPr>
              <a:t>	o</a:t>
            </a:r>
            <a:r>
              <a:rPr sz="2800" spc="-5" dirty="0">
                <a:latin typeface="Times New Roman"/>
                <a:cs typeface="Times New Roman"/>
              </a:rPr>
              <a:t>r</a:t>
            </a:r>
            <a:r>
              <a:rPr sz="2800" dirty="0">
                <a:latin typeface="Times New Roman"/>
                <a:cs typeface="Times New Roman"/>
              </a:rPr>
              <a:t>	</a:t>
            </a:r>
            <a:r>
              <a:rPr sz="2800" spc="-20" dirty="0">
                <a:latin typeface="Times New Roman"/>
                <a:cs typeface="Times New Roman"/>
              </a:rPr>
              <a:t>m</a:t>
            </a:r>
            <a:r>
              <a:rPr sz="2800" spc="-5" dirty="0">
                <a:latin typeface="Times New Roman"/>
                <a:cs typeface="Times New Roman"/>
              </a:rPr>
              <a:t>o</a:t>
            </a:r>
            <a:r>
              <a:rPr sz="2800" dirty="0">
                <a:latin typeface="Times New Roman"/>
                <a:cs typeface="Times New Roman"/>
              </a:rPr>
              <a:t>u</a:t>
            </a:r>
            <a:r>
              <a:rPr sz="2800" spc="-5" dirty="0">
                <a:latin typeface="Times New Roman"/>
                <a:cs typeface="Times New Roman"/>
              </a:rPr>
              <a:t>ld</a:t>
            </a:r>
            <a:r>
              <a:rPr sz="2800" dirty="0">
                <a:latin typeface="Times New Roman"/>
                <a:cs typeface="Times New Roman"/>
              </a:rPr>
              <a:t>	</a:t>
            </a:r>
            <a:r>
              <a:rPr sz="2800" spc="-5" dirty="0">
                <a:latin typeface="Times New Roman"/>
                <a:cs typeface="Times New Roman"/>
              </a:rPr>
              <a:t>g</a:t>
            </a:r>
            <a:r>
              <a:rPr sz="2800" spc="-20" dirty="0">
                <a:latin typeface="Times New Roman"/>
                <a:cs typeface="Times New Roman"/>
              </a:rPr>
              <a:t>a</a:t>
            </a:r>
            <a:r>
              <a:rPr sz="2800" spc="-5" dirty="0">
                <a:latin typeface="Times New Roman"/>
                <a:cs typeface="Times New Roman"/>
              </a:rPr>
              <a:t>ses</a:t>
            </a:r>
            <a:r>
              <a:rPr sz="2800" dirty="0">
                <a:latin typeface="Times New Roman"/>
                <a:cs typeface="Times New Roman"/>
              </a:rPr>
              <a:t>	</a:t>
            </a:r>
            <a:r>
              <a:rPr sz="2800" spc="-5" dirty="0">
                <a:latin typeface="Times New Roman"/>
                <a:cs typeface="Times New Roman"/>
              </a:rPr>
              <a:t>in</a:t>
            </a:r>
            <a:r>
              <a:rPr sz="2800" dirty="0">
                <a:latin typeface="Times New Roman"/>
                <a:cs typeface="Times New Roman"/>
              </a:rPr>
              <a:t>	</a:t>
            </a:r>
            <a:r>
              <a:rPr sz="2800" spc="-5" dirty="0">
                <a:latin typeface="Times New Roman"/>
                <a:cs typeface="Times New Roman"/>
              </a:rPr>
              <a:t>the  </a:t>
            </a:r>
            <a:r>
              <a:rPr sz="2800" dirty="0">
                <a:latin typeface="Times New Roman"/>
                <a:cs typeface="Times New Roman"/>
              </a:rPr>
              <a:t>liquid </a:t>
            </a:r>
            <a:r>
              <a:rPr sz="2800" spc="-5" dirty="0">
                <a:latin typeface="Times New Roman"/>
                <a:cs typeface="Times New Roman"/>
              </a:rPr>
              <a:t>metal</a:t>
            </a:r>
            <a:r>
              <a:rPr sz="2800" spc="-25" dirty="0">
                <a:latin typeface="Times New Roman"/>
                <a:cs typeface="Times New Roman"/>
              </a:rPr>
              <a:t> </a:t>
            </a:r>
            <a:r>
              <a:rPr sz="2800" spc="-5" dirty="0">
                <a:latin typeface="Times New Roman"/>
                <a:cs typeface="Times New Roman"/>
              </a:rPr>
              <a:t>stream.</a:t>
            </a:r>
            <a:endParaRPr sz="2800">
              <a:latin typeface="Times New Roman"/>
              <a:cs typeface="Times New Roman"/>
            </a:endParaRPr>
          </a:p>
          <a:p>
            <a:pPr marL="355600" marR="7620" indent="-342900">
              <a:lnSpc>
                <a:spcPct val="100000"/>
              </a:lnSpc>
              <a:spcBef>
                <a:spcPts val="670"/>
              </a:spcBef>
              <a:buFont typeface="Arial"/>
              <a:buChar char="•"/>
              <a:tabLst>
                <a:tab pos="354965" algn="l"/>
                <a:tab pos="355600" algn="l"/>
                <a:tab pos="1054735" algn="l"/>
                <a:tab pos="2273935" algn="l"/>
                <a:tab pos="4124960" algn="l"/>
                <a:tab pos="6150610" algn="l"/>
                <a:tab pos="7781290" algn="l"/>
              </a:tabLst>
            </a:pPr>
            <a:r>
              <a:rPr sz="2800" spc="-200" dirty="0">
                <a:latin typeface="Times New Roman"/>
                <a:cs typeface="Times New Roman"/>
              </a:rPr>
              <a:t>T</a:t>
            </a:r>
            <a:r>
              <a:rPr sz="2800" spc="-5" dirty="0">
                <a:latin typeface="Times New Roman"/>
                <a:cs typeface="Times New Roman"/>
              </a:rPr>
              <a:t>o</a:t>
            </a:r>
            <a:r>
              <a:rPr sz="2800" dirty="0">
                <a:latin typeface="Times New Roman"/>
                <a:cs typeface="Times New Roman"/>
              </a:rPr>
              <a:t>	</a:t>
            </a:r>
            <a:r>
              <a:rPr sz="2800" spc="-5" dirty="0">
                <a:latin typeface="Times New Roman"/>
                <a:cs typeface="Times New Roman"/>
              </a:rPr>
              <a:t>o</a:t>
            </a:r>
            <a:r>
              <a:rPr sz="2800" dirty="0">
                <a:latin typeface="Times New Roman"/>
                <a:cs typeface="Times New Roman"/>
              </a:rPr>
              <a:t>b</a:t>
            </a:r>
            <a:r>
              <a:rPr sz="2800" spc="-5" dirty="0">
                <a:latin typeface="Times New Roman"/>
                <a:cs typeface="Times New Roman"/>
              </a:rPr>
              <a:t>tain</a:t>
            </a:r>
            <a:r>
              <a:rPr sz="2800" dirty="0">
                <a:latin typeface="Times New Roman"/>
                <a:cs typeface="Times New Roman"/>
              </a:rPr>
              <a:t>	</a:t>
            </a:r>
            <a:r>
              <a:rPr sz="2800" spc="-5" dirty="0">
                <a:latin typeface="Times New Roman"/>
                <a:cs typeface="Times New Roman"/>
              </a:rPr>
              <a:t>favo</a:t>
            </a:r>
            <a:r>
              <a:rPr sz="2800" dirty="0">
                <a:latin typeface="Times New Roman"/>
                <a:cs typeface="Times New Roman"/>
              </a:rPr>
              <a:t>u</a:t>
            </a:r>
            <a:r>
              <a:rPr sz="2800" spc="-5" dirty="0">
                <a:latin typeface="Times New Roman"/>
                <a:cs typeface="Times New Roman"/>
              </a:rPr>
              <a:t>rable</a:t>
            </a:r>
            <a:r>
              <a:rPr sz="2800" dirty="0">
                <a:latin typeface="Times New Roman"/>
                <a:cs typeface="Times New Roman"/>
              </a:rPr>
              <a:t>	</a:t>
            </a:r>
            <a:r>
              <a:rPr sz="2800" spc="-5" dirty="0">
                <a:latin typeface="Times New Roman"/>
                <a:cs typeface="Times New Roman"/>
              </a:rPr>
              <a:t>te</a:t>
            </a:r>
            <a:r>
              <a:rPr sz="2800" spc="-15" dirty="0">
                <a:latin typeface="Times New Roman"/>
                <a:cs typeface="Times New Roman"/>
              </a:rPr>
              <a:t>m</a:t>
            </a:r>
            <a:r>
              <a:rPr sz="2800" spc="-5" dirty="0">
                <a:latin typeface="Times New Roman"/>
                <a:cs typeface="Times New Roman"/>
              </a:rPr>
              <a:t>perature</a:t>
            </a:r>
            <a:r>
              <a:rPr sz="2800" dirty="0">
                <a:latin typeface="Times New Roman"/>
                <a:cs typeface="Times New Roman"/>
              </a:rPr>
              <a:t>	</a:t>
            </a:r>
            <a:r>
              <a:rPr sz="2800" spc="-5" dirty="0">
                <a:latin typeface="Times New Roman"/>
                <a:cs typeface="Times New Roman"/>
              </a:rPr>
              <a:t>g</a:t>
            </a:r>
            <a:r>
              <a:rPr sz="2800" dirty="0">
                <a:latin typeface="Times New Roman"/>
                <a:cs typeface="Times New Roman"/>
              </a:rPr>
              <a:t>r</a:t>
            </a:r>
            <a:r>
              <a:rPr sz="2800" spc="-5" dirty="0">
                <a:latin typeface="Times New Roman"/>
                <a:cs typeface="Times New Roman"/>
              </a:rPr>
              <a:t>adien</a:t>
            </a:r>
            <a:r>
              <a:rPr sz="2800" spc="-20" dirty="0">
                <a:latin typeface="Times New Roman"/>
                <a:cs typeface="Times New Roman"/>
              </a:rPr>
              <a:t>t</a:t>
            </a:r>
            <a:r>
              <a:rPr sz="2800" spc="-5" dirty="0">
                <a:latin typeface="Times New Roman"/>
                <a:cs typeface="Times New Roman"/>
              </a:rPr>
              <a:t>s</a:t>
            </a:r>
            <a:r>
              <a:rPr sz="2800" dirty="0">
                <a:latin typeface="Times New Roman"/>
                <a:cs typeface="Times New Roman"/>
              </a:rPr>
              <a:t>	</a:t>
            </a:r>
            <a:r>
              <a:rPr sz="2800" spc="-5" dirty="0">
                <a:latin typeface="Times New Roman"/>
                <a:cs typeface="Times New Roman"/>
              </a:rPr>
              <a:t>to  promote directional</a:t>
            </a:r>
            <a:r>
              <a:rPr sz="2800" spc="-15" dirty="0">
                <a:latin typeface="Times New Roman"/>
                <a:cs typeface="Times New Roman"/>
              </a:rPr>
              <a:t> </a:t>
            </a:r>
            <a:r>
              <a:rPr sz="2800" spc="-5" dirty="0">
                <a:latin typeface="Times New Roman"/>
                <a:cs typeface="Times New Roman"/>
              </a:rPr>
              <a:t>solidification.</a:t>
            </a:r>
            <a:endParaRPr sz="2800">
              <a:latin typeface="Times New Roman"/>
              <a:cs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42060" marR="5080" indent="-1224280">
              <a:lnSpc>
                <a:spcPct val="100000"/>
              </a:lnSpc>
              <a:spcBef>
                <a:spcPts val="95"/>
              </a:spcBef>
            </a:pPr>
            <a:r>
              <a:rPr spc="-5" dirty="0"/>
              <a:t>Defects occurring due to </a:t>
            </a:r>
            <a:r>
              <a:rPr spc="-15" dirty="0"/>
              <a:t>improper </a:t>
            </a:r>
            <a:r>
              <a:rPr u="none" spc="-15" dirty="0"/>
              <a:t> </a:t>
            </a:r>
            <a:r>
              <a:rPr spc="-5" dirty="0"/>
              <a:t>design </a:t>
            </a:r>
            <a:r>
              <a:rPr dirty="0"/>
              <a:t>of </a:t>
            </a:r>
            <a:r>
              <a:rPr spc="-5" dirty="0"/>
              <a:t>gating</a:t>
            </a:r>
            <a:r>
              <a:rPr spc="-15" dirty="0"/>
              <a:t> </a:t>
            </a:r>
            <a:r>
              <a:rPr spc="-5" dirty="0"/>
              <a:t>system</a:t>
            </a:r>
          </a:p>
        </p:txBody>
      </p:sp>
      <p:sp>
        <p:nvSpPr>
          <p:cNvPr id="3" name="object 3"/>
          <p:cNvSpPr txBox="1"/>
          <p:nvPr/>
        </p:nvSpPr>
        <p:spPr>
          <a:xfrm>
            <a:off x="535940" y="1534629"/>
            <a:ext cx="6739255" cy="3611245"/>
          </a:xfrm>
          <a:prstGeom prst="rect">
            <a:avLst/>
          </a:prstGeom>
        </p:spPr>
        <p:txBody>
          <a:bodyPr vert="horz" wrap="square" lIns="0" tIns="98425" rIns="0" bIns="0" rtlCol="0">
            <a:spAutoFit/>
          </a:bodyPr>
          <a:lstStyle/>
          <a:p>
            <a:pPr marL="355600" indent="-342900">
              <a:lnSpc>
                <a:spcPct val="100000"/>
              </a:lnSpc>
              <a:spcBef>
                <a:spcPts val="775"/>
              </a:spcBef>
              <a:buFont typeface="Arial"/>
              <a:buChar char="•"/>
              <a:tabLst>
                <a:tab pos="354965" algn="l"/>
                <a:tab pos="355600" algn="l"/>
              </a:tabLst>
            </a:pPr>
            <a:r>
              <a:rPr sz="2800" dirty="0">
                <a:latin typeface="Times New Roman"/>
                <a:cs typeface="Times New Roman"/>
              </a:rPr>
              <a:t>Oxidation </a:t>
            </a:r>
            <a:r>
              <a:rPr sz="2800" spc="-5" dirty="0">
                <a:latin typeface="Times New Roman"/>
                <a:cs typeface="Times New Roman"/>
              </a:rPr>
              <a:t>of</a:t>
            </a:r>
            <a:r>
              <a:rPr sz="2800" dirty="0">
                <a:latin typeface="Times New Roman"/>
                <a:cs typeface="Times New Roman"/>
              </a:rPr>
              <a:t> </a:t>
            </a:r>
            <a:r>
              <a:rPr sz="2800" spc="-5" dirty="0">
                <a:latin typeface="Times New Roman"/>
                <a:cs typeface="Times New Roman"/>
              </a:rPr>
              <a:t>metal</a:t>
            </a:r>
            <a:endParaRPr sz="2800">
              <a:latin typeface="Times New Roman"/>
              <a:cs typeface="Times New Roman"/>
            </a:endParaRPr>
          </a:p>
          <a:p>
            <a:pPr marL="355600" indent="-342900">
              <a:lnSpc>
                <a:spcPct val="100000"/>
              </a:lnSpc>
              <a:spcBef>
                <a:spcPts val="675"/>
              </a:spcBef>
              <a:buFont typeface="Arial"/>
              <a:buChar char="•"/>
              <a:tabLst>
                <a:tab pos="354965" algn="l"/>
                <a:tab pos="355600" algn="l"/>
              </a:tabLst>
            </a:pPr>
            <a:r>
              <a:rPr sz="2800" spc="-5" dirty="0">
                <a:latin typeface="Times New Roman"/>
                <a:cs typeface="Times New Roman"/>
              </a:rPr>
              <a:t>Cold</a:t>
            </a:r>
            <a:r>
              <a:rPr sz="2800" spc="-15" dirty="0">
                <a:latin typeface="Times New Roman"/>
                <a:cs typeface="Times New Roman"/>
              </a:rPr>
              <a:t> </a:t>
            </a:r>
            <a:r>
              <a:rPr sz="2800" dirty="0">
                <a:latin typeface="Times New Roman"/>
                <a:cs typeface="Times New Roman"/>
              </a:rPr>
              <a:t>shuts</a:t>
            </a:r>
            <a:endParaRPr sz="2800">
              <a:latin typeface="Times New Roman"/>
              <a:cs typeface="Times New Roman"/>
            </a:endParaRPr>
          </a:p>
          <a:p>
            <a:pPr marL="355600" indent="-342900">
              <a:lnSpc>
                <a:spcPct val="100000"/>
              </a:lnSpc>
              <a:spcBef>
                <a:spcPts val="675"/>
              </a:spcBef>
              <a:buFont typeface="Arial"/>
              <a:buChar char="•"/>
              <a:tabLst>
                <a:tab pos="354965" algn="l"/>
                <a:tab pos="355600" algn="l"/>
              </a:tabLst>
            </a:pPr>
            <a:r>
              <a:rPr sz="2800" spc="-5" dirty="0">
                <a:latin typeface="Times New Roman"/>
                <a:cs typeface="Times New Roman"/>
              </a:rPr>
              <a:t>Mould</a:t>
            </a:r>
            <a:r>
              <a:rPr sz="2800" spc="-10" dirty="0">
                <a:latin typeface="Times New Roman"/>
                <a:cs typeface="Times New Roman"/>
              </a:rPr>
              <a:t> </a:t>
            </a:r>
            <a:r>
              <a:rPr sz="2800" dirty="0">
                <a:latin typeface="Times New Roman"/>
                <a:cs typeface="Times New Roman"/>
              </a:rPr>
              <a:t>erosion</a:t>
            </a:r>
            <a:endParaRPr sz="2800">
              <a:latin typeface="Times New Roman"/>
              <a:cs typeface="Times New Roman"/>
            </a:endParaRPr>
          </a:p>
          <a:p>
            <a:pPr marL="355600" indent="-342900">
              <a:lnSpc>
                <a:spcPct val="100000"/>
              </a:lnSpc>
              <a:spcBef>
                <a:spcPts val="670"/>
              </a:spcBef>
              <a:buFont typeface="Arial"/>
              <a:buChar char="•"/>
              <a:tabLst>
                <a:tab pos="354965" algn="l"/>
                <a:tab pos="355600" algn="l"/>
              </a:tabLst>
            </a:pPr>
            <a:r>
              <a:rPr sz="2800" dirty="0">
                <a:latin typeface="Times New Roman"/>
                <a:cs typeface="Times New Roman"/>
              </a:rPr>
              <a:t>Shrinkages</a:t>
            </a:r>
            <a:endParaRPr sz="2800">
              <a:latin typeface="Times New Roman"/>
              <a:cs typeface="Times New Roman"/>
            </a:endParaRPr>
          </a:p>
          <a:p>
            <a:pPr marL="355600" indent="-342900">
              <a:lnSpc>
                <a:spcPct val="100000"/>
              </a:lnSpc>
              <a:spcBef>
                <a:spcPts val="675"/>
              </a:spcBef>
              <a:buFont typeface="Arial"/>
              <a:buChar char="•"/>
              <a:tabLst>
                <a:tab pos="354965" algn="l"/>
                <a:tab pos="355600" algn="l"/>
              </a:tabLst>
            </a:pPr>
            <a:r>
              <a:rPr sz="2800" dirty="0">
                <a:latin typeface="Times New Roman"/>
                <a:cs typeface="Times New Roman"/>
              </a:rPr>
              <a:t>Porosity</a:t>
            </a:r>
            <a:endParaRPr sz="2800">
              <a:latin typeface="Times New Roman"/>
              <a:cs typeface="Times New Roman"/>
            </a:endParaRPr>
          </a:p>
          <a:p>
            <a:pPr marL="355600" indent="-342900">
              <a:lnSpc>
                <a:spcPct val="100000"/>
              </a:lnSpc>
              <a:spcBef>
                <a:spcPts val="670"/>
              </a:spcBef>
              <a:buFont typeface="Arial"/>
              <a:buChar char="•"/>
              <a:tabLst>
                <a:tab pos="354965" algn="l"/>
                <a:tab pos="355600" algn="l"/>
              </a:tabLst>
            </a:pPr>
            <a:r>
              <a:rPr sz="2800" dirty="0">
                <a:latin typeface="Times New Roman"/>
                <a:cs typeface="Times New Roman"/>
              </a:rPr>
              <a:t>Misruns</a:t>
            </a:r>
            <a:endParaRPr sz="2800">
              <a:latin typeface="Times New Roman"/>
              <a:cs typeface="Times New Roman"/>
            </a:endParaRPr>
          </a:p>
          <a:p>
            <a:pPr marL="355600" indent="-342900">
              <a:lnSpc>
                <a:spcPct val="100000"/>
              </a:lnSpc>
              <a:spcBef>
                <a:spcPts val="675"/>
              </a:spcBef>
              <a:buFont typeface="Arial"/>
              <a:buChar char="•"/>
              <a:tabLst>
                <a:tab pos="354965" algn="l"/>
                <a:tab pos="355600" algn="l"/>
              </a:tabLst>
            </a:pPr>
            <a:r>
              <a:rPr sz="2800" dirty="0">
                <a:latin typeface="Times New Roman"/>
                <a:cs typeface="Times New Roman"/>
              </a:rPr>
              <a:t>Penetration </a:t>
            </a:r>
            <a:r>
              <a:rPr sz="2800" spc="-5" dirty="0">
                <a:latin typeface="Times New Roman"/>
                <a:cs typeface="Times New Roman"/>
              </a:rPr>
              <a:t>of </a:t>
            </a:r>
            <a:r>
              <a:rPr sz="2800" dirty="0">
                <a:latin typeface="Times New Roman"/>
                <a:cs typeface="Times New Roman"/>
              </a:rPr>
              <a:t>liquid </a:t>
            </a:r>
            <a:r>
              <a:rPr sz="2800" spc="-5" dirty="0">
                <a:latin typeface="Times New Roman"/>
                <a:cs typeface="Times New Roman"/>
              </a:rPr>
              <a:t>metal </a:t>
            </a:r>
            <a:r>
              <a:rPr sz="2800" dirty="0">
                <a:latin typeface="Times New Roman"/>
                <a:cs typeface="Times New Roman"/>
              </a:rPr>
              <a:t>into </a:t>
            </a:r>
            <a:r>
              <a:rPr sz="2800" spc="-5" dirty="0">
                <a:latin typeface="Times New Roman"/>
                <a:cs typeface="Times New Roman"/>
              </a:rPr>
              <a:t>mould</a:t>
            </a:r>
            <a:r>
              <a:rPr sz="2800" spc="-35" dirty="0">
                <a:latin typeface="Times New Roman"/>
                <a:cs typeface="Times New Roman"/>
              </a:rPr>
              <a:t> </a:t>
            </a:r>
            <a:r>
              <a:rPr sz="2800" spc="-5" dirty="0">
                <a:latin typeface="Times New Roman"/>
                <a:cs typeface="Times New Roman"/>
              </a:rPr>
              <a:t>walls.</a:t>
            </a:r>
            <a:endParaRPr sz="2800">
              <a:latin typeface="Times New Roman"/>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4498" y="758190"/>
            <a:ext cx="4316095" cy="574040"/>
          </a:xfrm>
          <a:prstGeom prst="rect">
            <a:avLst/>
          </a:prstGeom>
        </p:spPr>
        <p:txBody>
          <a:bodyPr vert="horz" wrap="square" lIns="0" tIns="12700" rIns="0" bIns="0" rtlCol="0">
            <a:spAutoFit/>
          </a:bodyPr>
          <a:lstStyle/>
          <a:p>
            <a:pPr marL="12700">
              <a:lnSpc>
                <a:spcPct val="100000"/>
              </a:lnSpc>
              <a:spcBef>
                <a:spcPts val="100"/>
              </a:spcBef>
            </a:pPr>
            <a:r>
              <a:rPr sz="3600" b="0" u="none" spc="-25" dirty="0">
                <a:solidFill>
                  <a:srgbClr val="000000"/>
                </a:solidFill>
                <a:latin typeface="Times New Roman"/>
                <a:cs typeface="Times New Roman"/>
              </a:rPr>
              <a:t>Reynold’s </a:t>
            </a:r>
            <a:r>
              <a:rPr sz="3600" b="0" u="none" spc="-5" dirty="0">
                <a:solidFill>
                  <a:srgbClr val="000000"/>
                </a:solidFill>
                <a:latin typeface="Times New Roman"/>
                <a:cs typeface="Times New Roman"/>
              </a:rPr>
              <a:t>number</a:t>
            </a:r>
            <a:r>
              <a:rPr sz="3600" b="0" u="none" spc="-45" dirty="0">
                <a:solidFill>
                  <a:srgbClr val="000000"/>
                </a:solidFill>
                <a:latin typeface="Times New Roman"/>
                <a:cs typeface="Times New Roman"/>
              </a:rPr>
              <a:t> </a:t>
            </a:r>
            <a:r>
              <a:rPr sz="3600" b="0" u="none" dirty="0">
                <a:solidFill>
                  <a:srgbClr val="3131CC"/>
                </a:solidFill>
                <a:latin typeface="Times New Roman"/>
                <a:cs typeface="Times New Roman"/>
              </a:rPr>
              <a:t>(Re)</a:t>
            </a:r>
            <a:endParaRPr sz="3600">
              <a:latin typeface="Times New Roman"/>
              <a:cs typeface="Times New Roman"/>
            </a:endParaRPr>
          </a:p>
        </p:txBody>
      </p:sp>
      <p:sp>
        <p:nvSpPr>
          <p:cNvPr id="3" name="object 3"/>
          <p:cNvSpPr txBox="1"/>
          <p:nvPr/>
        </p:nvSpPr>
        <p:spPr>
          <a:xfrm>
            <a:off x="962050" y="2811771"/>
            <a:ext cx="5622925" cy="2181225"/>
          </a:xfrm>
          <a:prstGeom prst="rect">
            <a:avLst/>
          </a:prstGeom>
        </p:spPr>
        <p:txBody>
          <a:bodyPr vert="horz" wrap="square" lIns="0" tIns="16510" rIns="0" bIns="0" rtlCol="0">
            <a:spAutoFit/>
          </a:bodyPr>
          <a:lstStyle/>
          <a:p>
            <a:pPr marL="12700">
              <a:lnSpc>
                <a:spcPts val="3695"/>
              </a:lnSpc>
              <a:spcBef>
                <a:spcPts val="130"/>
              </a:spcBef>
              <a:tabLst>
                <a:tab pos="1407160" algn="l"/>
              </a:tabLst>
            </a:pPr>
            <a:r>
              <a:rPr sz="4725" baseline="-29100" dirty="0">
                <a:latin typeface="Times New Roman"/>
                <a:cs typeface="Times New Roman"/>
              </a:rPr>
              <a:t>Re</a:t>
            </a:r>
            <a:r>
              <a:rPr sz="4725" spc="-30" baseline="-29100" dirty="0">
                <a:latin typeface="Times New Roman"/>
                <a:cs typeface="Times New Roman"/>
              </a:rPr>
              <a:t> </a:t>
            </a:r>
            <a:r>
              <a:rPr sz="4725" baseline="-29100" dirty="0">
                <a:latin typeface="Symbol"/>
                <a:cs typeface="Symbol"/>
              </a:rPr>
              <a:t></a:t>
            </a:r>
            <a:r>
              <a:rPr sz="4725" spc="540" baseline="-29100" dirty="0">
                <a:latin typeface="Times New Roman"/>
                <a:cs typeface="Times New Roman"/>
              </a:rPr>
              <a:t> </a:t>
            </a:r>
            <a:r>
              <a:rPr sz="3500" i="1" u="heavy" spc="-85" dirty="0">
                <a:uFill>
                  <a:solidFill>
                    <a:srgbClr val="000000"/>
                  </a:solidFill>
                </a:uFill>
                <a:latin typeface="Symbol"/>
                <a:cs typeface="Symbol"/>
              </a:rPr>
              <a:t></a:t>
            </a:r>
            <a:r>
              <a:rPr sz="3500" u="heavy" spc="-85" dirty="0">
                <a:uFill>
                  <a:solidFill>
                    <a:srgbClr val="000000"/>
                  </a:solidFill>
                </a:uFill>
                <a:latin typeface="Times New Roman"/>
                <a:cs typeface="Times New Roman"/>
              </a:rPr>
              <a:t>	</a:t>
            </a:r>
            <a:r>
              <a:rPr sz="3150" i="1" u="heavy" spc="-10" dirty="0">
                <a:uFill>
                  <a:solidFill>
                    <a:srgbClr val="000000"/>
                  </a:solidFill>
                </a:uFill>
                <a:latin typeface="Times New Roman"/>
                <a:cs typeface="Times New Roman"/>
              </a:rPr>
              <a:t>Vd</a:t>
            </a:r>
            <a:endParaRPr sz="3150">
              <a:latin typeface="Times New Roman"/>
              <a:cs typeface="Times New Roman"/>
            </a:endParaRPr>
          </a:p>
          <a:p>
            <a:pPr marL="1138555">
              <a:lnSpc>
                <a:spcPts val="3550"/>
              </a:lnSpc>
            </a:pPr>
            <a:r>
              <a:rPr sz="3500" i="1" spc="-90" dirty="0">
                <a:latin typeface="Symbol"/>
                <a:cs typeface="Symbol"/>
              </a:rPr>
              <a:t></a:t>
            </a:r>
            <a:endParaRPr sz="3500">
              <a:latin typeface="Symbol"/>
              <a:cs typeface="Symbol"/>
            </a:endParaRPr>
          </a:p>
          <a:p>
            <a:pPr marL="12700">
              <a:lnSpc>
                <a:spcPts val="4775"/>
              </a:lnSpc>
            </a:pPr>
            <a:r>
              <a:rPr sz="4725" baseline="-36155" dirty="0">
                <a:latin typeface="Symbol"/>
                <a:cs typeface="Symbol"/>
              </a:rPr>
              <a:t></a:t>
            </a:r>
            <a:r>
              <a:rPr sz="4725" baseline="-36155" dirty="0">
                <a:latin typeface="Times New Roman"/>
                <a:cs typeface="Times New Roman"/>
              </a:rPr>
              <a:t> </a:t>
            </a:r>
            <a:r>
              <a:rPr sz="4200" u="heavy" spc="-50" dirty="0">
                <a:uFill>
                  <a:solidFill>
                    <a:srgbClr val="000000"/>
                  </a:solidFill>
                </a:uFill>
                <a:latin typeface="Symbol"/>
                <a:cs typeface="Symbol"/>
              </a:rPr>
              <a:t></a:t>
            </a:r>
            <a:r>
              <a:rPr sz="3150" u="heavy" spc="-50" dirty="0">
                <a:uFill>
                  <a:solidFill>
                    <a:srgbClr val="000000"/>
                  </a:solidFill>
                </a:uFill>
                <a:latin typeface="Times New Roman"/>
                <a:cs typeface="Times New Roman"/>
              </a:rPr>
              <a:t>density</a:t>
            </a:r>
            <a:r>
              <a:rPr sz="4200" u="heavy" spc="-50" dirty="0">
                <a:uFill>
                  <a:solidFill>
                    <a:srgbClr val="000000"/>
                  </a:solidFill>
                </a:uFill>
                <a:latin typeface="Symbol"/>
                <a:cs typeface="Symbol"/>
              </a:rPr>
              <a:t></a:t>
            </a:r>
            <a:r>
              <a:rPr sz="3150" u="heavy" spc="-50" dirty="0">
                <a:uFill>
                  <a:solidFill>
                    <a:srgbClr val="000000"/>
                  </a:solidFill>
                </a:uFill>
                <a:latin typeface="Symbol"/>
                <a:cs typeface="Symbol"/>
              </a:rPr>
              <a:t></a:t>
            </a:r>
            <a:r>
              <a:rPr sz="3150" spc="-50" dirty="0">
                <a:latin typeface="Times New Roman"/>
                <a:cs typeface="Times New Roman"/>
              </a:rPr>
              <a:t> </a:t>
            </a:r>
            <a:r>
              <a:rPr sz="4200" u="heavy" spc="-45" dirty="0">
                <a:uFill>
                  <a:solidFill>
                    <a:srgbClr val="000000"/>
                  </a:solidFill>
                </a:uFill>
                <a:latin typeface="Symbol"/>
                <a:cs typeface="Symbol"/>
              </a:rPr>
              <a:t></a:t>
            </a:r>
            <a:r>
              <a:rPr sz="3150" u="heavy" spc="-45" dirty="0">
                <a:uFill>
                  <a:solidFill>
                    <a:srgbClr val="000000"/>
                  </a:solidFill>
                </a:uFill>
                <a:latin typeface="Times New Roman"/>
                <a:cs typeface="Times New Roman"/>
              </a:rPr>
              <a:t>velocity</a:t>
            </a:r>
            <a:r>
              <a:rPr sz="4200" u="heavy" spc="-45" dirty="0">
                <a:uFill>
                  <a:solidFill>
                    <a:srgbClr val="000000"/>
                  </a:solidFill>
                </a:uFill>
                <a:latin typeface="Symbol"/>
                <a:cs typeface="Symbol"/>
              </a:rPr>
              <a:t></a:t>
            </a:r>
            <a:r>
              <a:rPr sz="3150" u="heavy" spc="-45" dirty="0">
                <a:uFill>
                  <a:solidFill>
                    <a:srgbClr val="000000"/>
                  </a:solidFill>
                </a:uFill>
                <a:latin typeface="Symbol"/>
                <a:cs typeface="Symbol"/>
              </a:rPr>
              <a:t></a:t>
            </a:r>
            <a:r>
              <a:rPr sz="3150" spc="-675" dirty="0">
                <a:latin typeface="Times New Roman"/>
                <a:cs typeface="Times New Roman"/>
              </a:rPr>
              <a:t> </a:t>
            </a:r>
            <a:r>
              <a:rPr sz="4200" u="heavy" spc="-25" dirty="0">
                <a:uFill>
                  <a:solidFill>
                    <a:srgbClr val="000000"/>
                  </a:solidFill>
                </a:uFill>
                <a:latin typeface="Symbol"/>
                <a:cs typeface="Symbol"/>
              </a:rPr>
              <a:t></a:t>
            </a:r>
            <a:r>
              <a:rPr sz="3150" u="heavy" spc="-25" dirty="0">
                <a:uFill>
                  <a:solidFill>
                    <a:srgbClr val="000000"/>
                  </a:solidFill>
                </a:uFill>
                <a:latin typeface="Times New Roman"/>
                <a:cs typeface="Times New Roman"/>
              </a:rPr>
              <a:t>diameter</a:t>
            </a:r>
            <a:r>
              <a:rPr sz="4200" u="heavy" spc="-25" dirty="0">
                <a:uFill>
                  <a:solidFill>
                    <a:srgbClr val="000000"/>
                  </a:solidFill>
                </a:uFill>
                <a:latin typeface="Symbol"/>
                <a:cs typeface="Symbol"/>
              </a:rPr>
              <a:t></a:t>
            </a:r>
            <a:endParaRPr sz="4200">
              <a:latin typeface="Symbol"/>
              <a:cs typeface="Symbol"/>
            </a:endParaRPr>
          </a:p>
          <a:p>
            <a:pPr marL="2110740">
              <a:lnSpc>
                <a:spcPts val="4920"/>
              </a:lnSpc>
            </a:pPr>
            <a:r>
              <a:rPr sz="4200" spc="-20" dirty="0">
                <a:latin typeface="Symbol"/>
                <a:cs typeface="Symbol"/>
              </a:rPr>
              <a:t></a:t>
            </a:r>
            <a:r>
              <a:rPr sz="3150" spc="-20" dirty="0">
                <a:latin typeface="Times New Roman"/>
                <a:cs typeface="Times New Roman"/>
              </a:rPr>
              <a:t>viscosity</a:t>
            </a:r>
            <a:r>
              <a:rPr sz="4200" spc="-20" dirty="0">
                <a:latin typeface="Symbol"/>
                <a:cs typeface="Symbol"/>
              </a:rPr>
              <a:t></a:t>
            </a:r>
            <a:endParaRPr sz="4200">
              <a:latin typeface="Symbol"/>
              <a:cs typeface="Symbo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54300" y="634441"/>
            <a:ext cx="3998595" cy="1244600"/>
          </a:xfrm>
          <a:prstGeom prst="rect">
            <a:avLst/>
          </a:prstGeom>
        </p:spPr>
        <p:txBody>
          <a:bodyPr vert="horz" wrap="square" lIns="0" tIns="12065" rIns="0" bIns="0" rtlCol="0">
            <a:spAutoFit/>
          </a:bodyPr>
          <a:lstStyle/>
          <a:p>
            <a:pPr marL="1138555" marR="5080" indent="-1126490">
              <a:lnSpc>
                <a:spcPct val="100000"/>
              </a:lnSpc>
              <a:spcBef>
                <a:spcPts val="95"/>
              </a:spcBef>
            </a:pPr>
            <a:r>
              <a:rPr spc="-5" dirty="0"/>
              <a:t>Critical </a:t>
            </a:r>
            <a:r>
              <a:rPr spc="-20" dirty="0"/>
              <a:t>Reynold’s </a:t>
            </a:r>
            <a:r>
              <a:rPr u="none" spc="-20" dirty="0"/>
              <a:t> </a:t>
            </a:r>
            <a:r>
              <a:rPr spc="-10" dirty="0"/>
              <a:t>number</a:t>
            </a:r>
          </a:p>
        </p:txBody>
      </p:sp>
      <p:sp>
        <p:nvSpPr>
          <p:cNvPr id="3" name="object 3"/>
          <p:cNvSpPr txBox="1"/>
          <p:nvPr/>
        </p:nvSpPr>
        <p:spPr>
          <a:xfrm>
            <a:off x="856894" y="2456264"/>
            <a:ext cx="6379210" cy="3663315"/>
          </a:xfrm>
          <a:prstGeom prst="rect">
            <a:avLst/>
          </a:prstGeom>
        </p:spPr>
        <p:txBody>
          <a:bodyPr vert="horz" wrap="square" lIns="0" tIns="102870" rIns="0" bIns="0" rtlCol="0">
            <a:spAutoFit/>
          </a:bodyPr>
          <a:lstStyle/>
          <a:p>
            <a:pPr marL="355600" indent="-342900">
              <a:lnSpc>
                <a:spcPct val="100000"/>
              </a:lnSpc>
              <a:spcBef>
                <a:spcPts val="810"/>
              </a:spcBef>
              <a:buChar char="•"/>
              <a:tabLst>
                <a:tab pos="354965" algn="l"/>
                <a:tab pos="355600" algn="l"/>
              </a:tabLst>
            </a:pPr>
            <a:r>
              <a:rPr sz="2800" spc="-10" dirty="0">
                <a:latin typeface="Times New Roman"/>
                <a:cs typeface="Times New Roman"/>
              </a:rPr>
              <a:t>Re </a:t>
            </a:r>
            <a:r>
              <a:rPr sz="2800" spc="-5" dirty="0">
                <a:latin typeface="Times New Roman"/>
                <a:cs typeface="Times New Roman"/>
              </a:rPr>
              <a:t>&lt;</a:t>
            </a:r>
            <a:r>
              <a:rPr sz="2800" spc="-20" dirty="0">
                <a:latin typeface="Times New Roman"/>
                <a:cs typeface="Times New Roman"/>
              </a:rPr>
              <a:t> </a:t>
            </a:r>
            <a:r>
              <a:rPr sz="2800" spc="-10" dirty="0">
                <a:latin typeface="Times New Roman"/>
                <a:cs typeface="Times New Roman"/>
              </a:rPr>
              <a:t>2,000</a:t>
            </a:r>
            <a:endParaRPr sz="2800">
              <a:latin typeface="Times New Roman"/>
              <a:cs typeface="Times New Roman"/>
            </a:endParaRPr>
          </a:p>
          <a:p>
            <a:pPr marL="756285" lvl="1" indent="-287020">
              <a:lnSpc>
                <a:spcPct val="100000"/>
              </a:lnSpc>
              <a:spcBef>
                <a:spcPts val="710"/>
              </a:spcBef>
              <a:buFont typeface="Arial"/>
              <a:buChar char="–"/>
              <a:tabLst>
                <a:tab pos="756920" algn="l"/>
              </a:tabLst>
            </a:pPr>
            <a:r>
              <a:rPr sz="2800" spc="-15" dirty="0">
                <a:latin typeface="Times New Roman"/>
                <a:cs typeface="Times New Roman"/>
              </a:rPr>
              <a:t>viscosity dominated, </a:t>
            </a:r>
            <a:r>
              <a:rPr sz="2800" spc="-20" dirty="0">
                <a:latin typeface="Times New Roman"/>
                <a:cs typeface="Times New Roman"/>
              </a:rPr>
              <a:t>laminar</a:t>
            </a:r>
            <a:r>
              <a:rPr sz="2800" spc="-60" dirty="0">
                <a:latin typeface="Times New Roman"/>
                <a:cs typeface="Times New Roman"/>
              </a:rPr>
              <a:t> </a:t>
            </a:r>
            <a:r>
              <a:rPr sz="2800" spc="-10" dirty="0">
                <a:latin typeface="Times New Roman"/>
                <a:cs typeface="Times New Roman"/>
              </a:rPr>
              <a:t>flow</a:t>
            </a:r>
            <a:endParaRPr sz="2800">
              <a:latin typeface="Times New Roman"/>
              <a:cs typeface="Times New Roman"/>
            </a:endParaRPr>
          </a:p>
          <a:p>
            <a:pPr lvl="1">
              <a:lnSpc>
                <a:spcPct val="100000"/>
              </a:lnSpc>
              <a:spcBef>
                <a:spcPts val="30"/>
              </a:spcBef>
              <a:buFont typeface="Arial"/>
              <a:buChar char="–"/>
            </a:pPr>
            <a:endParaRPr sz="4200">
              <a:latin typeface="Times New Roman"/>
              <a:cs typeface="Times New Roman"/>
            </a:endParaRPr>
          </a:p>
          <a:p>
            <a:pPr marL="355600" indent="-342900">
              <a:lnSpc>
                <a:spcPct val="100000"/>
              </a:lnSpc>
              <a:buChar char="•"/>
              <a:tabLst>
                <a:tab pos="354965" algn="l"/>
                <a:tab pos="355600" algn="l"/>
              </a:tabLst>
            </a:pPr>
            <a:r>
              <a:rPr sz="2800" spc="-10" dirty="0">
                <a:latin typeface="Times New Roman"/>
                <a:cs typeface="Times New Roman"/>
              </a:rPr>
              <a:t>Re </a:t>
            </a:r>
            <a:r>
              <a:rPr sz="2800" spc="-5" dirty="0">
                <a:latin typeface="Times New Roman"/>
                <a:cs typeface="Times New Roman"/>
              </a:rPr>
              <a:t>&gt;</a:t>
            </a:r>
            <a:r>
              <a:rPr sz="2800" spc="-10" dirty="0">
                <a:latin typeface="Times New Roman"/>
                <a:cs typeface="Times New Roman"/>
              </a:rPr>
              <a:t> 4,000</a:t>
            </a:r>
            <a:endParaRPr sz="2800">
              <a:latin typeface="Times New Roman"/>
              <a:cs typeface="Times New Roman"/>
            </a:endParaRPr>
          </a:p>
          <a:p>
            <a:pPr marL="756285" lvl="1" indent="-287020">
              <a:lnSpc>
                <a:spcPct val="100000"/>
              </a:lnSpc>
              <a:spcBef>
                <a:spcPts val="700"/>
              </a:spcBef>
              <a:buFont typeface="Arial"/>
              <a:buChar char="–"/>
              <a:tabLst>
                <a:tab pos="756920" algn="l"/>
              </a:tabLst>
            </a:pPr>
            <a:r>
              <a:rPr sz="2800" spc="-15" dirty="0">
                <a:latin typeface="Times New Roman"/>
                <a:cs typeface="Times New Roman"/>
              </a:rPr>
              <a:t>inertia </a:t>
            </a:r>
            <a:r>
              <a:rPr sz="2800" spc="-20" dirty="0">
                <a:latin typeface="Times New Roman"/>
                <a:cs typeface="Times New Roman"/>
              </a:rPr>
              <a:t>dominated, </a:t>
            </a:r>
            <a:r>
              <a:rPr sz="2800" spc="-15" dirty="0">
                <a:latin typeface="Times New Roman"/>
                <a:cs typeface="Times New Roman"/>
              </a:rPr>
              <a:t>turbulent</a:t>
            </a:r>
            <a:r>
              <a:rPr sz="2800" spc="-70" dirty="0">
                <a:latin typeface="Times New Roman"/>
                <a:cs typeface="Times New Roman"/>
              </a:rPr>
              <a:t> </a:t>
            </a:r>
            <a:r>
              <a:rPr sz="2800" spc="-10" dirty="0">
                <a:latin typeface="Times New Roman"/>
                <a:cs typeface="Times New Roman"/>
              </a:rPr>
              <a:t>flow</a:t>
            </a:r>
            <a:endParaRPr sz="2800">
              <a:latin typeface="Times New Roman"/>
              <a:cs typeface="Times New Roman"/>
            </a:endParaRPr>
          </a:p>
          <a:p>
            <a:pPr>
              <a:lnSpc>
                <a:spcPct val="100000"/>
              </a:lnSpc>
              <a:spcBef>
                <a:spcPts val="30"/>
              </a:spcBef>
            </a:pPr>
            <a:endParaRPr sz="4200">
              <a:latin typeface="Times New Roman"/>
              <a:cs typeface="Times New Roman"/>
            </a:endParaRPr>
          </a:p>
          <a:p>
            <a:pPr marL="355600" indent="-342900">
              <a:lnSpc>
                <a:spcPct val="100000"/>
              </a:lnSpc>
              <a:buFont typeface="Arial"/>
              <a:buChar char="•"/>
              <a:tabLst>
                <a:tab pos="354965" algn="l"/>
                <a:tab pos="355600" algn="l"/>
              </a:tabLst>
            </a:pPr>
            <a:r>
              <a:rPr sz="2800" spc="-5" dirty="0">
                <a:latin typeface="Times New Roman"/>
                <a:cs typeface="Times New Roman"/>
              </a:rPr>
              <a:t>Controlled through </a:t>
            </a:r>
            <a:r>
              <a:rPr sz="2800" spc="-10" dirty="0">
                <a:latin typeface="Times New Roman"/>
                <a:cs typeface="Times New Roman"/>
              </a:rPr>
              <a:t>gate and runner</a:t>
            </a:r>
            <a:r>
              <a:rPr sz="2800" spc="-95" dirty="0">
                <a:latin typeface="Times New Roman"/>
                <a:cs typeface="Times New Roman"/>
              </a:rPr>
              <a:t> </a:t>
            </a:r>
            <a:r>
              <a:rPr sz="2800" spc="-5" dirty="0">
                <a:latin typeface="Times New Roman"/>
                <a:cs typeface="Times New Roman"/>
              </a:rPr>
              <a:t>design</a:t>
            </a:r>
            <a:endParaRPr sz="2800">
              <a:latin typeface="Times New Roman"/>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463165" marR="5080" indent="-1751964">
              <a:lnSpc>
                <a:spcPct val="100000"/>
              </a:lnSpc>
              <a:spcBef>
                <a:spcPts val="95"/>
              </a:spcBef>
            </a:pPr>
            <a:r>
              <a:rPr spc="-5" dirty="0"/>
              <a:t>Metal flow rate </a:t>
            </a:r>
            <a:r>
              <a:rPr dirty="0"/>
              <a:t>and </a:t>
            </a:r>
            <a:r>
              <a:rPr spc="-5" dirty="0"/>
              <a:t>velocity </a:t>
            </a:r>
            <a:r>
              <a:rPr u="none" spc="-5" dirty="0"/>
              <a:t> </a:t>
            </a:r>
            <a:r>
              <a:rPr spc="-5" dirty="0"/>
              <a:t>calculations</a:t>
            </a:r>
          </a:p>
        </p:txBody>
      </p:sp>
      <p:sp>
        <p:nvSpPr>
          <p:cNvPr id="3" name="object 3"/>
          <p:cNvSpPr txBox="1"/>
          <p:nvPr/>
        </p:nvSpPr>
        <p:spPr>
          <a:xfrm>
            <a:off x="535940" y="1620977"/>
            <a:ext cx="8070215" cy="3439795"/>
          </a:xfrm>
          <a:prstGeom prst="rect">
            <a:avLst/>
          </a:prstGeom>
        </p:spPr>
        <p:txBody>
          <a:bodyPr vert="horz" wrap="square" lIns="0" tIns="12065" rIns="0" bIns="0" rtlCol="0">
            <a:spAutoFit/>
          </a:bodyPr>
          <a:lstStyle/>
          <a:p>
            <a:pPr marL="355600" marR="5080" indent="-342900">
              <a:lnSpc>
                <a:spcPct val="100000"/>
              </a:lnSpc>
              <a:spcBef>
                <a:spcPts val="95"/>
              </a:spcBef>
              <a:buFont typeface="Arial"/>
              <a:buChar char="•"/>
              <a:tabLst>
                <a:tab pos="354965" algn="l"/>
                <a:tab pos="355600" algn="l"/>
                <a:tab pos="1537970" algn="l"/>
                <a:tab pos="1971039" algn="l"/>
                <a:tab pos="2997200" algn="l"/>
                <a:tab pos="4925060" algn="l"/>
                <a:tab pos="5731510" algn="l"/>
                <a:tab pos="6676390" algn="l"/>
                <a:tab pos="7525384" algn="l"/>
              </a:tabLst>
            </a:pPr>
            <a:r>
              <a:rPr sz="2800" spc="-5" dirty="0">
                <a:latin typeface="Times New Roman"/>
                <a:cs typeface="Times New Roman"/>
              </a:rPr>
              <a:t>S</a:t>
            </a:r>
            <a:r>
              <a:rPr sz="2800" dirty="0">
                <a:latin typeface="Times New Roman"/>
                <a:cs typeface="Times New Roman"/>
              </a:rPr>
              <a:t>t</a:t>
            </a:r>
            <a:r>
              <a:rPr sz="2800" spc="-5" dirty="0">
                <a:latin typeface="Times New Roman"/>
                <a:cs typeface="Times New Roman"/>
              </a:rPr>
              <a:t>u</a:t>
            </a:r>
            <a:r>
              <a:rPr sz="2800" spc="5" dirty="0">
                <a:latin typeface="Times New Roman"/>
                <a:cs typeface="Times New Roman"/>
              </a:rPr>
              <a:t>d</a:t>
            </a:r>
            <a:r>
              <a:rPr sz="2800" spc="-5" dirty="0">
                <a:latin typeface="Times New Roman"/>
                <a:cs typeface="Times New Roman"/>
              </a:rPr>
              <a:t>i</a:t>
            </a:r>
            <a:r>
              <a:rPr sz="2800" spc="-20" dirty="0">
                <a:latin typeface="Times New Roman"/>
                <a:cs typeface="Times New Roman"/>
              </a:rPr>
              <a:t>e</a:t>
            </a:r>
            <a:r>
              <a:rPr sz="2800" spc="-5" dirty="0">
                <a:latin typeface="Times New Roman"/>
                <a:cs typeface="Times New Roman"/>
              </a:rPr>
              <a:t>s</a:t>
            </a:r>
            <a:r>
              <a:rPr sz="2800" dirty="0">
                <a:latin typeface="Times New Roman"/>
                <a:cs typeface="Times New Roman"/>
              </a:rPr>
              <a:t>	</a:t>
            </a:r>
            <a:r>
              <a:rPr sz="2800" spc="-5" dirty="0">
                <a:latin typeface="Times New Roman"/>
                <a:cs typeface="Times New Roman"/>
              </a:rPr>
              <a:t>of</a:t>
            </a:r>
            <a:r>
              <a:rPr sz="2800" dirty="0">
                <a:latin typeface="Times New Roman"/>
                <a:cs typeface="Times New Roman"/>
              </a:rPr>
              <a:t>	</a:t>
            </a:r>
            <a:r>
              <a:rPr sz="2800" spc="-5" dirty="0">
                <a:latin typeface="Times New Roman"/>
                <a:cs typeface="Times New Roman"/>
              </a:rPr>
              <a:t>gating</a:t>
            </a:r>
            <a:r>
              <a:rPr sz="2800" dirty="0">
                <a:latin typeface="Times New Roman"/>
                <a:cs typeface="Times New Roman"/>
              </a:rPr>
              <a:t>	</a:t>
            </a:r>
            <a:r>
              <a:rPr sz="2800" spc="-5" dirty="0">
                <a:latin typeface="Times New Roman"/>
                <a:cs typeface="Times New Roman"/>
              </a:rPr>
              <a:t>system</a:t>
            </a:r>
            <a:r>
              <a:rPr sz="2800" spc="345" dirty="0">
                <a:latin typeface="Times New Roman"/>
                <a:cs typeface="Times New Roman"/>
              </a:rPr>
              <a:t> </a:t>
            </a:r>
            <a:r>
              <a:rPr sz="2800" spc="-5" dirty="0">
                <a:latin typeface="Times New Roman"/>
                <a:cs typeface="Times New Roman"/>
              </a:rPr>
              <a:t>have</a:t>
            </a:r>
            <a:r>
              <a:rPr sz="2800" dirty="0">
                <a:latin typeface="Times New Roman"/>
                <a:cs typeface="Times New Roman"/>
              </a:rPr>
              <a:t>	</a:t>
            </a:r>
            <a:r>
              <a:rPr sz="2800" spc="-5" dirty="0">
                <a:latin typeface="Times New Roman"/>
                <a:cs typeface="Times New Roman"/>
              </a:rPr>
              <a:t>been</a:t>
            </a:r>
            <a:r>
              <a:rPr sz="2800" dirty="0">
                <a:latin typeface="Times New Roman"/>
                <a:cs typeface="Times New Roman"/>
              </a:rPr>
              <a:t>	</a:t>
            </a:r>
            <a:r>
              <a:rPr sz="2800" spc="-5" dirty="0">
                <a:latin typeface="Times New Roman"/>
                <a:cs typeface="Times New Roman"/>
              </a:rPr>
              <a:t>based</a:t>
            </a:r>
            <a:r>
              <a:rPr sz="2800" dirty="0">
                <a:latin typeface="Times New Roman"/>
                <a:cs typeface="Times New Roman"/>
              </a:rPr>
              <a:t>	</a:t>
            </a:r>
            <a:r>
              <a:rPr sz="2800" spc="-5" dirty="0">
                <a:latin typeface="Times New Roman"/>
                <a:cs typeface="Times New Roman"/>
              </a:rPr>
              <a:t>upon</a:t>
            </a:r>
            <a:r>
              <a:rPr sz="2800" dirty="0">
                <a:latin typeface="Times New Roman"/>
                <a:cs typeface="Times New Roman"/>
              </a:rPr>
              <a:t>	</a:t>
            </a:r>
            <a:r>
              <a:rPr sz="2800" spc="-20" dirty="0">
                <a:latin typeface="Times New Roman"/>
                <a:cs typeface="Times New Roman"/>
              </a:rPr>
              <a:t>t</a:t>
            </a:r>
            <a:r>
              <a:rPr sz="2800" spc="-5" dirty="0">
                <a:latin typeface="Times New Roman"/>
                <a:cs typeface="Times New Roman"/>
              </a:rPr>
              <a:t>wo  laws </a:t>
            </a:r>
            <a:r>
              <a:rPr sz="2800" dirty="0">
                <a:latin typeface="Times New Roman"/>
                <a:cs typeface="Times New Roman"/>
              </a:rPr>
              <a:t>of fluid </a:t>
            </a:r>
            <a:r>
              <a:rPr sz="2800" spc="-5" dirty="0">
                <a:latin typeface="Times New Roman"/>
                <a:cs typeface="Times New Roman"/>
              </a:rPr>
              <a:t>dynamics.</a:t>
            </a:r>
            <a:endParaRPr sz="2800">
              <a:latin typeface="Times New Roman"/>
              <a:cs typeface="Times New Roman"/>
            </a:endParaRPr>
          </a:p>
          <a:p>
            <a:pPr marL="355600" indent="-342900">
              <a:lnSpc>
                <a:spcPct val="100000"/>
              </a:lnSpc>
              <a:spcBef>
                <a:spcPts val="675"/>
              </a:spcBef>
              <a:buFont typeface="Arial"/>
              <a:buChar char="•"/>
              <a:tabLst>
                <a:tab pos="354965" algn="l"/>
                <a:tab pos="355600" algn="l"/>
              </a:tabLst>
            </a:pPr>
            <a:r>
              <a:rPr sz="2800" spc="-5" dirty="0">
                <a:latin typeface="Times New Roman"/>
                <a:cs typeface="Times New Roman"/>
              </a:rPr>
              <a:t>Law </a:t>
            </a:r>
            <a:r>
              <a:rPr sz="2800" dirty="0">
                <a:latin typeface="Times New Roman"/>
                <a:cs typeface="Times New Roman"/>
              </a:rPr>
              <a:t>of</a:t>
            </a:r>
            <a:r>
              <a:rPr sz="2800" spc="5" dirty="0">
                <a:latin typeface="Times New Roman"/>
                <a:cs typeface="Times New Roman"/>
              </a:rPr>
              <a:t> </a:t>
            </a:r>
            <a:r>
              <a:rPr sz="2800" spc="-5" dirty="0">
                <a:latin typeface="Times New Roman"/>
                <a:cs typeface="Times New Roman"/>
              </a:rPr>
              <a:t>continuity</a:t>
            </a:r>
            <a:endParaRPr sz="2800">
              <a:latin typeface="Times New Roman"/>
              <a:cs typeface="Times New Roman"/>
            </a:endParaRPr>
          </a:p>
          <a:p>
            <a:pPr marL="355600" indent="-342900">
              <a:lnSpc>
                <a:spcPct val="100000"/>
              </a:lnSpc>
              <a:spcBef>
                <a:spcPts val="675"/>
              </a:spcBef>
              <a:buFont typeface="Arial"/>
              <a:buChar char="•"/>
              <a:tabLst>
                <a:tab pos="354965" algn="l"/>
                <a:tab pos="355600" algn="l"/>
              </a:tabLst>
            </a:pPr>
            <a:r>
              <a:rPr sz="2800" spc="-5" dirty="0">
                <a:latin typeface="Times New Roman"/>
                <a:cs typeface="Times New Roman"/>
              </a:rPr>
              <a:t>Q = </a:t>
            </a:r>
            <a:r>
              <a:rPr sz="2800" dirty="0">
                <a:latin typeface="Times New Roman"/>
                <a:cs typeface="Times New Roman"/>
              </a:rPr>
              <a:t>A</a:t>
            </a:r>
            <a:r>
              <a:rPr sz="2775" baseline="-21021" dirty="0">
                <a:latin typeface="Times New Roman"/>
                <a:cs typeface="Times New Roman"/>
              </a:rPr>
              <a:t>1</a:t>
            </a:r>
            <a:r>
              <a:rPr sz="2800" dirty="0">
                <a:latin typeface="Times New Roman"/>
                <a:cs typeface="Times New Roman"/>
              </a:rPr>
              <a:t>V</a:t>
            </a:r>
            <a:r>
              <a:rPr sz="2775" baseline="-21021" dirty="0">
                <a:latin typeface="Times New Roman"/>
                <a:cs typeface="Times New Roman"/>
              </a:rPr>
              <a:t>1 </a:t>
            </a:r>
            <a:r>
              <a:rPr sz="2800" spc="-5" dirty="0">
                <a:latin typeface="Times New Roman"/>
                <a:cs typeface="Times New Roman"/>
              </a:rPr>
              <a:t>=</a:t>
            </a:r>
            <a:r>
              <a:rPr sz="2800" spc="-505" dirty="0">
                <a:latin typeface="Times New Roman"/>
                <a:cs typeface="Times New Roman"/>
              </a:rPr>
              <a:t> </a:t>
            </a:r>
            <a:r>
              <a:rPr sz="2800" dirty="0">
                <a:latin typeface="Times New Roman"/>
                <a:cs typeface="Times New Roman"/>
              </a:rPr>
              <a:t>A</a:t>
            </a:r>
            <a:r>
              <a:rPr sz="2775" baseline="-21021" dirty="0">
                <a:latin typeface="Times New Roman"/>
                <a:cs typeface="Times New Roman"/>
              </a:rPr>
              <a:t>2</a:t>
            </a:r>
            <a:r>
              <a:rPr sz="2800" dirty="0">
                <a:latin typeface="Times New Roman"/>
                <a:cs typeface="Times New Roman"/>
              </a:rPr>
              <a:t>V</a:t>
            </a:r>
            <a:r>
              <a:rPr sz="2775" baseline="-21021" dirty="0">
                <a:latin typeface="Times New Roman"/>
                <a:cs typeface="Times New Roman"/>
              </a:rPr>
              <a:t>2</a:t>
            </a:r>
            <a:endParaRPr sz="2775" baseline="-21021">
              <a:latin typeface="Times New Roman"/>
              <a:cs typeface="Times New Roman"/>
            </a:endParaRPr>
          </a:p>
          <a:p>
            <a:pPr marL="355600" indent="-342900">
              <a:lnSpc>
                <a:spcPct val="100000"/>
              </a:lnSpc>
              <a:spcBef>
                <a:spcPts val="675"/>
              </a:spcBef>
              <a:buFont typeface="Arial"/>
              <a:buChar char="•"/>
              <a:tabLst>
                <a:tab pos="354965" algn="l"/>
                <a:tab pos="355600" algn="l"/>
              </a:tabLst>
            </a:pPr>
            <a:r>
              <a:rPr sz="2800" spc="-5" dirty="0">
                <a:latin typeface="Times New Roman"/>
                <a:cs typeface="Times New Roman"/>
              </a:rPr>
              <a:t>Q = volume rate </a:t>
            </a:r>
            <a:r>
              <a:rPr sz="2800" dirty="0">
                <a:latin typeface="Times New Roman"/>
                <a:cs typeface="Times New Roman"/>
              </a:rPr>
              <a:t>of</a:t>
            </a:r>
            <a:r>
              <a:rPr sz="2800" spc="5" dirty="0">
                <a:latin typeface="Times New Roman"/>
                <a:cs typeface="Times New Roman"/>
              </a:rPr>
              <a:t> </a:t>
            </a:r>
            <a:r>
              <a:rPr sz="2800" dirty="0">
                <a:latin typeface="Times New Roman"/>
                <a:cs typeface="Times New Roman"/>
              </a:rPr>
              <a:t>flow</a:t>
            </a:r>
            <a:endParaRPr sz="2800">
              <a:latin typeface="Times New Roman"/>
              <a:cs typeface="Times New Roman"/>
            </a:endParaRPr>
          </a:p>
          <a:p>
            <a:pPr marL="355600" indent="-342900">
              <a:lnSpc>
                <a:spcPct val="100000"/>
              </a:lnSpc>
              <a:spcBef>
                <a:spcPts val="670"/>
              </a:spcBef>
              <a:buFont typeface="Arial"/>
              <a:buChar char="•"/>
              <a:tabLst>
                <a:tab pos="354965" algn="l"/>
                <a:tab pos="355600" algn="l"/>
              </a:tabLst>
            </a:pPr>
            <a:r>
              <a:rPr sz="2800" spc="-5" dirty="0">
                <a:latin typeface="Times New Roman"/>
                <a:cs typeface="Times New Roman"/>
              </a:rPr>
              <a:t>A = cross sectional area </a:t>
            </a:r>
            <a:r>
              <a:rPr sz="2800" dirty="0">
                <a:latin typeface="Times New Roman"/>
                <a:cs typeface="Times New Roman"/>
              </a:rPr>
              <a:t>of flow</a:t>
            </a:r>
            <a:r>
              <a:rPr sz="2800" spc="-165" dirty="0">
                <a:latin typeface="Times New Roman"/>
                <a:cs typeface="Times New Roman"/>
              </a:rPr>
              <a:t> </a:t>
            </a:r>
            <a:r>
              <a:rPr sz="2800" spc="-5" dirty="0">
                <a:latin typeface="Times New Roman"/>
                <a:cs typeface="Times New Roman"/>
              </a:rPr>
              <a:t>passage</a:t>
            </a:r>
            <a:endParaRPr sz="2800">
              <a:latin typeface="Times New Roman"/>
              <a:cs typeface="Times New Roman"/>
            </a:endParaRPr>
          </a:p>
          <a:p>
            <a:pPr marL="355600" indent="-342900">
              <a:lnSpc>
                <a:spcPct val="100000"/>
              </a:lnSpc>
              <a:spcBef>
                <a:spcPts val="670"/>
              </a:spcBef>
              <a:buFont typeface="Arial"/>
              <a:buChar char="•"/>
              <a:tabLst>
                <a:tab pos="354965" algn="l"/>
                <a:tab pos="355600" algn="l"/>
              </a:tabLst>
            </a:pPr>
            <a:r>
              <a:rPr sz="2800" spc="-5" dirty="0">
                <a:latin typeface="Times New Roman"/>
                <a:cs typeface="Times New Roman"/>
              </a:rPr>
              <a:t>V = linear velocity </a:t>
            </a:r>
            <a:r>
              <a:rPr sz="2800" dirty="0">
                <a:latin typeface="Times New Roman"/>
                <a:cs typeface="Times New Roman"/>
              </a:rPr>
              <a:t>of</a:t>
            </a:r>
            <a:r>
              <a:rPr sz="2800" spc="-50" dirty="0">
                <a:latin typeface="Times New Roman"/>
                <a:cs typeface="Times New Roman"/>
              </a:rPr>
              <a:t> </a:t>
            </a:r>
            <a:r>
              <a:rPr sz="2800" dirty="0">
                <a:latin typeface="Times New Roman"/>
                <a:cs typeface="Times New Roman"/>
              </a:rPr>
              <a:t>flow</a:t>
            </a:r>
            <a:endParaRPr sz="2800">
              <a:latin typeface="Times New Roman"/>
              <a:cs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9668" y="4419980"/>
            <a:ext cx="1558290" cy="1167130"/>
          </a:xfrm>
          <a:prstGeom prst="rect">
            <a:avLst/>
          </a:prstGeom>
        </p:spPr>
        <p:txBody>
          <a:bodyPr vert="horz" wrap="square" lIns="0" tIns="12700" rIns="0" bIns="0" rtlCol="0">
            <a:spAutoFit/>
          </a:bodyPr>
          <a:lstStyle/>
          <a:p>
            <a:pPr marL="12700">
              <a:lnSpc>
                <a:spcPct val="100000"/>
              </a:lnSpc>
              <a:spcBef>
                <a:spcPts val="100"/>
              </a:spcBef>
            </a:pPr>
            <a:r>
              <a:rPr sz="2400" spc="-5" dirty="0">
                <a:latin typeface="Times New Roman"/>
                <a:cs typeface="Times New Roman"/>
              </a:rPr>
              <a:t>P </a:t>
            </a:r>
            <a:r>
              <a:rPr sz="2400" dirty="0">
                <a:latin typeface="Times New Roman"/>
                <a:cs typeface="Times New Roman"/>
              </a:rPr>
              <a:t>=</a:t>
            </a:r>
            <a:r>
              <a:rPr sz="2400" spc="-180" dirty="0">
                <a:latin typeface="Times New Roman"/>
                <a:cs typeface="Times New Roman"/>
              </a:rPr>
              <a:t> </a:t>
            </a:r>
            <a:r>
              <a:rPr sz="2400" dirty="0">
                <a:latin typeface="Times New Roman"/>
                <a:cs typeface="Times New Roman"/>
              </a:rPr>
              <a:t>pressure</a:t>
            </a:r>
            <a:endParaRPr sz="2400">
              <a:latin typeface="Times New Roman"/>
              <a:cs typeface="Times New Roman"/>
            </a:endParaRPr>
          </a:p>
          <a:p>
            <a:pPr marL="12700">
              <a:lnSpc>
                <a:spcPct val="100000"/>
              </a:lnSpc>
              <a:spcBef>
                <a:spcPts val="60"/>
              </a:spcBef>
            </a:pPr>
            <a:r>
              <a:rPr sz="2400" dirty="0">
                <a:latin typeface="Symbol"/>
                <a:cs typeface="Symbol"/>
              </a:rPr>
              <a:t></a:t>
            </a:r>
            <a:r>
              <a:rPr sz="2400" dirty="0">
                <a:latin typeface="Times New Roman"/>
                <a:cs typeface="Times New Roman"/>
              </a:rPr>
              <a:t>=</a:t>
            </a:r>
            <a:r>
              <a:rPr sz="2400" spc="-45" dirty="0">
                <a:latin typeface="Times New Roman"/>
                <a:cs typeface="Times New Roman"/>
              </a:rPr>
              <a:t> </a:t>
            </a:r>
            <a:r>
              <a:rPr sz="2400" spc="-5" dirty="0">
                <a:latin typeface="Times New Roman"/>
                <a:cs typeface="Times New Roman"/>
              </a:rPr>
              <a:t>density</a:t>
            </a:r>
            <a:endParaRPr sz="2400">
              <a:latin typeface="Times New Roman"/>
              <a:cs typeface="Times New Roman"/>
            </a:endParaRPr>
          </a:p>
          <a:p>
            <a:pPr marL="75565" algn="ctr">
              <a:lnSpc>
                <a:spcPct val="100000"/>
              </a:lnSpc>
              <a:spcBef>
                <a:spcPts val="285"/>
              </a:spcBef>
            </a:pPr>
            <a:r>
              <a:rPr sz="2400" dirty="0">
                <a:latin typeface="Times New Roman"/>
                <a:cs typeface="Times New Roman"/>
              </a:rPr>
              <a:t>v =</a:t>
            </a:r>
            <a:r>
              <a:rPr sz="2400" spc="-85" dirty="0">
                <a:latin typeface="Times New Roman"/>
                <a:cs typeface="Times New Roman"/>
              </a:rPr>
              <a:t> </a:t>
            </a:r>
            <a:r>
              <a:rPr sz="2400" spc="-5" dirty="0">
                <a:latin typeface="Times New Roman"/>
                <a:cs typeface="Times New Roman"/>
              </a:rPr>
              <a:t>velocity</a:t>
            </a:r>
            <a:endParaRPr sz="2400">
              <a:latin typeface="Times New Roman"/>
              <a:cs typeface="Times New Roman"/>
            </a:endParaRPr>
          </a:p>
        </p:txBody>
      </p:sp>
      <p:sp>
        <p:nvSpPr>
          <p:cNvPr id="3" name="object 3"/>
          <p:cNvSpPr txBox="1"/>
          <p:nvPr/>
        </p:nvSpPr>
        <p:spPr>
          <a:xfrm>
            <a:off x="2428748" y="4427601"/>
            <a:ext cx="4084954"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Times New Roman"/>
                <a:cs typeface="Times New Roman"/>
              </a:rPr>
              <a:t>h = </a:t>
            </a:r>
            <a:r>
              <a:rPr sz="2400" spc="-5" dirty="0">
                <a:latin typeface="Times New Roman"/>
                <a:cs typeface="Times New Roman"/>
              </a:rPr>
              <a:t>height </a:t>
            </a:r>
            <a:r>
              <a:rPr sz="2400" dirty="0">
                <a:latin typeface="Times New Roman"/>
                <a:cs typeface="Times New Roman"/>
              </a:rPr>
              <a:t>above the datum</a:t>
            </a:r>
            <a:r>
              <a:rPr sz="2400" spc="-130" dirty="0">
                <a:latin typeface="Times New Roman"/>
                <a:cs typeface="Times New Roman"/>
              </a:rPr>
              <a:t> </a:t>
            </a:r>
            <a:r>
              <a:rPr sz="2400" dirty="0">
                <a:latin typeface="Times New Roman"/>
                <a:cs typeface="Times New Roman"/>
              </a:rPr>
              <a:t>plane</a:t>
            </a:r>
            <a:endParaRPr sz="2400">
              <a:latin typeface="Times New Roman"/>
              <a:cs typeface="Times New Roman"/>
            </a:endParaRPr>
          </a:p>
        </p:txBody>
      </p:sp>
      <p:sp>
        <p:nvSpPr>
          <p:cNvPr id="4" name="object 4"/>
          <p:cNvSpPr txBox="1">
            <a:spLocks noGrp="1"/>
          </p:cNvSpPr>
          <p:nvPr>
            <p:ph type="title"/>
          </p:nvPr>
        </p:nvSpPr>
        <p:spPr>
          <a:xfrm>
            <a:off x="2614676" y="639013"/>
            <a:ext cx="2978150" cy="452120"/>
          </a:xfrm>
          <a:prstGeom prst="rect">
            <a:avLst/>
          </a:prstGeom>
        </p:spPr>
        <p:txBody>
          <a:bodyPr vert="horz" wrap="square" lIns="0" tIns="12065" rIns="0" bIns="0" rtlCol="0">
            <a:spAutoFit/>
          </a:bodyPr>
          <a:lstStyle/>
          <a:p>
            <a:pPr marL="12700">
              <a:lnSpc>
                <a:spcPct val="100000"/>
              </a:lnSpc>
              <a:spcBef>
                <a:spcPts val="95"/>
              </a:spcBef>
            </a:pPr>
            <a:r>
              <a:rPr sz="2800" b="0" u="none" spc="-15" dirty="0">
                <a:solidFill>
                  <a:srgbClr val="000000"/>
                </a:solidFill>
                <a:latin typeface="Times New Roman"/>
                <a:cs typeface="Times New Roman"/>
              </a:rPr>
              <a:t>Bernoulli’s</a:t>
            </a:r>
            <a:r>
              <a:rPr sz="2800" b="0" u="none" spc="-110" dirty="0">
                <a:solidFill>
                  <a:srgbClr val="000000"/>
                </a:solidFill>
                <a:latin typeface="Times New Roman"/>
                <a:cs typeface="Times New Roman"/>
              </a:rPr>
              <a:t> </a:t>
            </a:r>
            <a:r>
              <a:rPr sz="2800" b="0" u="none" dirty="0">
                <a:solidFill>
                  <a:srgbClr val="000000"/>
                </a:solidFill>
                <a:latin typeface="Times New Roman"/>
                <a:cs typeface="Times New Roman"/>
              </a:rPr>
              <a:t>Equation</a:t>
            </a:r>
            <a:endParaRPr sz="2800">
              <a:latin typeface="Times New Roman"/>
              <a:cs typeface="Times New Roman"/>
            </a:endParaRPr>
          </a:p>
        </p:txBody>
      </p:sp>
      <p:sp>
        <p:nvSpPr>
          <p:cNvPr id="5" name="object 5"/>
          <p:cNvSpPr txBox="1">
            <a:spLocks noGrp="1"/>
          </p:cNvSpPr>
          <p:nvPr>
            <p:ph type="body" idx="1"/>
          </p:nvPr>
        </p:nvSpPr>
        <p:spPr>
          <a:prstGeom prst="rect">
            <a:avLst/>
          </a:prstGeom>
        </p:spPr>
        <p:txBody>
          <a:bodyPr vert="horz" wrap="square" lIns="0" tIns="12065" rIns="0" bIns="0" rtlCol="0">
            <a:spAutoFit/>
          </a:bodyPr>
          <a:lstStyle/>
          <a:p>
            <a:pPr marL="421005" indent="-342900">
              <a:lnSpc>
                <a:spcPts val="3180"/>
              </a:lnSpc>
              <a:spcBef>
                <a:spcPts val="95"/>
              </a:spcBef>
              <a:buFont typeface="Arial"/>
              <a:buChar char="•"/>
              <a:tabLst>
                <a:tab pos="420370" algn="l"/>
                <a:tab pos="421005" algn="l"/>
              </a:tabLst>
            </a:pPr>
            <a:r>
              <a:rPr spc="-10" dirty="0"/>
              <a:t>Used </a:t>
            </a:r>
            <a:r>
              <a:rPr spc="-5" dirty="0"/>
              <a:t>to </a:t>
            </a:r>
            <a:r>
              <a:rPr spc="-10" dirty="0"/>
              <a:t>calculate </a:t>
            </a:r>
            <a:r>
              <a:rPr dirty="0"/>
              <a:t>flow</a:t>
            </a:r>
            <a:r>
              <a:rPr spc="35" dirty="0"/>
              <a:t> </a:t>
            </a:r>
            <a:r>
              <a:rPr spc="-5" dirty="0"/>
              <a:t>velocities</a:t>
            </a:r>
          </a:p>
          <a:p>
            <a:pPr marL="421005" marR="5080" indent="-342900">
              <a:lnSpc>
                <a:spcPts val="2700"/>
              </a:lnSpc>
              <a:spcBef>
                <a:spcPts val="459"/>
              </a:spcBef>
              <a:buFont typeface="Arial"/>
              <a:buChar char="•"/>
              <a:tabLst>
                <a:tab pos="420370" algn="l"/>
                <a:tab pos="421005" algn="l"/>
              </a:tabLst>
            </a:pPr>
            <a:r>
              <a:rPr spc="-5" dirty="0"/>
              <a:t>Assumptions: steady state, incompressible, inviscid  </a:t>
            </a:r>
            <a:r>
              <a:rPr dirty="0"/>
              <a:t>Flow</a:t>
            </a:r>
          </a:p>
          <a:p>
            <a:pPr marL="65405">
              <a:lnSpc>
                <a:spcPct val="100000"/>
              </a:lnSpc>
            </a:pPr>
            <a:endParaRPr sz="4150"/>
          </a:p>
          <a:p>
            <a:pPr marL="421005">
              <a:lnSpc>
                <a:spcPts val="1235"/>
              </a:lnSpc>
            </a:pPr>
            <a:r>
              <a:rPr dirty="0"/>
              <a:t>P</a:t>
            </a:r>
            <a:r>
              <a:rPr sz="2775" baseline="-21021" dirty="0"/>
              <a:t>1</a:t>
            </a:r>
            <a:r>
              <a:rPr sz="2800" dirty="0"/>
              <a:t>/</a:t>
            </a:r>
            <a:r>
              <a:rPr sz="2800" dirty="0">
                <a:latin typeface="Symbol"/>
                <a:cs typeface="Symbol"/>
              </a:rPr>
              <a:t></a:t>
            </a:r>
            <a:r>
              <a:rPr sz="2800" dirty="0"/>
              <a:t>g </a:t>
            </a:r>
            <a:r>
              <a:rPr sz="2800" spc="-5" dirty="0"/>
              <a:t>+ </a:t>
            </a:r>
            <a:r>
              <a:rPr sz="2800" dirty="0"/>
              <a:t>V</a:t>
            </a:r>
            <a:r>
              <a:rPr sz="2775" baseline="-21021" dirty="0"/>
              <a:t>1 </a:t>
            </a:r>
            <a:r>
              <a:rPr sz="2800" spc="-5" dirty="0"/>
              <a:t>/ </a:t>
            </a:r>
            <a:r>
              <a:rPr sz="2800" dirty="0"/>
              <a:t>2g </a:t>
            </a:r>
            <a:r>
              <a:rPr sz="2800" spc="-5" dirty="0"/>
              <a:t>+ </a:t>
            </a:r>
            <a:r>
              <a:rPr sz="2800" spc="5" dirty="0"/>
              <a:t>h</a:t>
            </a:r>
            <a:r>
              <a:rPr sz="2775" spc="7" baseline="-21021" dirty="0"/>
              <a:t>1 </a:t>
            </a:r>
            <a:r>
              <a:rPr sz="2800" spc="-5" dirty="0"/>
              <a:t>= </a:t>
            </a:r>
            <a:r>
              <a:rPr sz="2800" dirty="0"/>
              <a:t>P</a:t>
            </a:r>
            <a:r>
              <a:rPr sz="2775" baseline="-21021" dirty="0"/>
              <a:t>2</a:t>
            </a:r>
            <a:r>
              <a:rPr sz="2800" dirty="0"/>
              <a:t>/</a:t>
            </a:r>
            <a:r>
              <a:rPr sz="2800" dirty="0">
                <a:latin typeface="Symbol"/>
                <a:cs typeface="Symbol"/>
              </a:rPr>
              <a:t></a:t>
            </a:r>
            <a:r>
              <a:rPr sz="2800" dirty="0"/>
              <a:t>g </a:t>
            </a:r>
            <a:r>
              <a:rPr sz="2800" spc="-5" dirty="0"/>
              <a:t>+ </a:t>
            </a:r>
            <a:r>
              <a:rPr sz="2800" dirty="0"/>
              <a:t>V</a:t>
            </a:r>
            <a:r>
              <a:rPr sz="2775" baseline="-21021" dirty="0"/>
              <a:t>2 </a:t>
            </a:r>
            <a:r>
              <a:rPr sz="2800" spc="-5" dirty="0"/>
              <a:t>/ </a:t>
            </a:r>
            <a:r>
              <a:rPr sz="2800" dirty="0"/>
              <a:t>2g </a:t>
            </a:r>
            <a:r>
              <a:rPr sz="2800" spc="-5" dirty="0"/>
              <a:t>+</a:t>
            </a:r>
            <a:r>
              <a:rPr sz="2800" spc="-320" dirty="0"/>
              <a:t> </a:t>
            </a:r>
            <a:r>
              <a:rPr sz="2800" spc="5" dirty="0"/>
              <a:t>h</a:t>
            </a:r>
            <a:r>
              <a:rPr sz="2775" spc="7" baseline="-21021" dirty="0"/>
              <a:t>2</a:t>
            </a:r>
            <a:endParaRPr sz="2775" baseline="-21021">
              <a:latin typeface="Symbol"/>
              <a:cs typeface="Symbol"/>
            </a:endParaRPr>
          </a:p>
          <a:p>
            <a:pPr marL="1955800">
              <a:lnSpc>
                <a:spcPts val="1095"/>
              </a:lnSpc>
              <a:tabLst>
                <a:tab pos="5208270" algn="l"/>
              </a:tabLst>
            </a:pPr>
            <a:r>
              <a:rPr sz="1850" spc="10" dirty="0"/>
              <a:t>2	2</a:t>
            </a:r>
            <a:endParaRPr sz="185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6246" y="512191"/>
            <a:ext cx="7125970" cy="635000"/>
          </a:xfrm>
          <a:prstGeom prst="rect">
            <a:avLst/>
          </a:prstGeom>
        </p:spPr>
        <p:txBody>
          <a:bodyPr vert="horz" wrap="square" lIns="0" tIns="12065" rIns="0" bIns="0" rtlCol="0">
            <a:spAutoFit/>
          </a:bodyPr>
          <a:lstStyle/>
          <a:p>
            <a:pPr marL="12700">
              <a:lnSpc>
                <a:spcPct val="100000"/>
              </a:lnSpc>
              <a:spcBef>
                <a:spcPts val="95"/>
              </a:spcBef>
            </a:pPr>
            <a:r>
              <a:rPr spc="-5" dirty="0"/>
              <a:t>Design criteria for pouring</a:t>
            </a:r>
            <a:r>
              <a:rPr spc="-50" dirty="0"/>
              <a:t> </a:t>
            </a:r>
            <a:r>
              <a:rPr spc="-5" dirty="0"/>
              <a:t>basin</a:t>
            </a:r>
          </a:p>
        </p:txBody>
      </p:sp>
      <p:sp>
        <p:nvSpPr>
          <p:cNvPr id="3" name="object 3"/>
          <p:cNvSpPr txBox="1"/>
          <p:nvPr/>
        </p:nvSpPr>
        <p:spPr>
          <a:xfrm>
            <a:off x="507288" y="1378458"/>
            <a:ext cx="8073390" cy="4464050"/>
          </a:xfrm>
          <a:prstGeom prst="rect">
            <a:avLst/>
          </a:prstGeom>
        </p:spPr>
        <p:txBody>
          <a:bodyPr vert="horz" wrap="square" lIns="0" tIns="12065" rIns="0" bIns="0" rtlCol="0">
            <a:spAutoFit/>
          </a:bodyPr>
          <a:lstStyle/>
          <a:p>
            <a:pPr marL="355600" marR="5080" indent="-342900">
              <a:lnSpc>
                <a:spcPct val="100000"/>
              </a:lnSpc>
              <a:spcBef>
                <a:spcPts val="95"/>
              </a:spcBef>
              <a:buFont typeface="Arial"/>
              <a:buChar char="•"/>
              <a:tabLst>
                <a:tab pos="355600" algn="l"/>
                <a:tab pos="356235" algn="l"/>
                <a:tab pos="1049020" algn="l"/>
                <a:tab pos="2298700" algn="l"/>
                <a:tab pos="3190240" algn="l"/>
                <a:tab pos="4280535" algn="l"/>
                <a:tab pos="4756150" algn="l"/>
                <a:tab pos="6161405" algn="l"/>
                <a:tab pos="6953884" algn="l"/>
                <a:tab pos="7627620" algn="l"/>
              </a:tabLst>
            </a:pPr>
            <a:r>
              <a:rPr sz="2800" spc="-5" dirty="0">
                <a:latin typeface="Times New Roman"/>
                <a:cs typeface="Times New Roman"/>
              </a:rPr>
              <a:t>The	p</a:t>
            </a:r>
            <a:r>
              <a:rPr sz="2800" dirty="0">
                <a:latin typeface="Times New Roman"/>
                <a:cs typeface="Times New Roman"/>
              </a:rPr>
              <a:t>o</a:t>
            </a:r>
            <a:r>
              <a:rPr sz="2800" spc="-5" dirty="0">
                <a:latin typeface="Times New Roman"/>
                <a:cs typeface="Times New Roman"/>
              </a:rPr>
              <a:t>u</a:t>
            </a:r>
            <a:r>
              <a:rPr sz="2800" dirty="0">
                <a:latin typeface="Times New Roman"/>
                <a:cs typeface="Times New Roman"/>
              </a:rPr>
              <a:t>r</a:t>
            </a:r>
            <a:r>
              <a:rPr sz="2800" spc="-15" dirty="0">
                <a:latin typeface="Times New Roman"/>
                <a:cs typeface="Times New Roman"/>
              </a:rPr>
              <a:t>i</a:t>
            </a:r>
            <a:r>
              <a:rPr sz="2800" spc="-5" dirty="0">
                <a:latin typeface="Times New Roman"/>
                <a:cs typeface="Times New Roman"/>
              </a:rPr>
              <a:t>ng</a:t>
            </a:r>
            <a:r>
              <a:rPr sz="2800" dirty="0">
                <a:latin typeface="Times New Roman"/>
                <a:cs typeface="Times New Roman"/>
              </a:rPr>
              <a:t>	</a:t>
            </a:r>
            <a:r>
              <a:rPr sz="2800" spc="-5" dirty="0">
                <a:latin typeface="Times New Roman"/>
                <a:cs typeface="Times New Roman"/>
              </a:rPr>
              <a:t>basin</a:t>
            </a:r>
            <a:r>
              <a:rPr sz="2800" dirty="0">
                <a:latin typeface="Times New Roman"/>
                <a:cs typeface="Times New Roman"/>
              </a:rPr>
              <a:t>	</a:t>
            </a:r>
            <a:r>
              <a:rPr sz="2800" spc="-5" dirty="0">
                <a:latin typeface="Times New Roman"/>
                <a:cs typeface="Times New Roman"/>
              </a:rPr>
              <a:t>sho</a:t>
            </a:r>
            <a:r>
              <a:rPr sz="2800" dirty="0">
                <a:latin typeface="Times New Roman"/>
                <a:cs typeface="Times New Roman"/>
              </a:rPr>
              <a:t>u</a:t>
            </a:r>
            <a:r>
              <a:rPr sz="2800" spc="-15" dirty="0">
                <a:latin typeface="Times New Roman"/>
                <a:cs typeface="Times New Roman"/>
              </a:rPr>
              <a:t>l</a:t>
            </a:r>
            <a:r>
              <a:rPr sz="2800" spc="-5" dirty="0">
                <a:latin typeface="Times New Roman"/>
                <a:cs typeface="Times New Roman"/>
              </a:rPr>
              <a:t>d</a:t>
            </a:r>
            <a:r>
              <a:rPr sz="2800" dirty="0">
                <a:latin typeface="Times New Roman"/>
                <a:cs typeface="Times New Roman"/>
              </a:rPr>
              <a:t>	b</a:t>
            </a:r>
            <a:r>
              <a:rPr sz="2800" spc="-5" dirty="0">
                <a:latin typeface="Times New Roman"/>
                <a:cs typeface="Times New Roman"/>
              </a:rPr>
              <a:t>e</a:t>
            </a:r>
            <a:r>
              <a:rPr sz="2800" dirty="0">
                <a:latin typeface="Times New Roman"/>
                <a:cs typeface="Times New Roman"/>
              </a:rPr>
              <a:t>	</a:t>
            </a:r>
            <a:r>
              <a:rPr sz="2800" spc="-5" dirty="0">
                <a:latin typeface="Times New Roman"/>
                <a:cs typeface="Times New Roman"/>
              </a:rPr>
              <a:t>designed</a:t>
            </a:r>
            <a:r>
              <a:rPr sz="2800" dirty="0">
                <a:latin typeface="Times New Roman"/>
                <a:cs typeface="Times New Roman"/>
              </a:rPr>
              <a:t>	</a:t>
            </a:r>
            <a:r>
              <a:rPr sz="2800" spc="-5" dirty="0">
                <a:latin typeface="Times New Roman"/>
                <a:cs typeface="Times New Roman"/>
              </a:rPr>
              <a:t>such</a:t>
            </a:r>
            <a:r>
              <a:rPr sz="2800" dirty="0">
                <a:latin typeface="Times New Roman"/>
                <a:cs typeface="Times New Roman"/>
              </a:rPr>
              <a:t>	</a:t>
            </a:r>
            <a:r>
              <a:rPr sz="2800" spc="-5" dirty="0">
                <a:latin typeface="Times New Roman"/>
                <a:cs typeface="Times New Roman"/>
              </a:rPr>
              <a:t>t</a:t>
            </a:r>
            <a:r>
              <a:rPr sz="2800" dirty="0">
                <a:latin typeface="Times New Roman"/>
                <a:cs typeface="Times New Roman"/>
              </a:rPr>
              <a:t>h</a:t>
            </a:r>
            <a:r>
              <a:rPr sz="2800" spc="-25" dirty="0">
                <a:latin typeface="Times New Roman"/>
                <a:cs typeface="Times New Roman"/>
              </a:rPr>
              <a:t>a</a:t>
            </a:r>
            <a:r>
              <a:rPr sz="2800" spc="-5" dirty="0">
                <a:latin typeface="Times New Roman"/>
                <a:cs typeface="Times New Roman"/>
              </a:rPr>
              <a:t>t</a:t>
            </a:r>
            <a:r>
              <a:rPr sz="2800" dirty="0">
                <a:latin typeface="Times New Roman"/>
                <a:cs typeface="Times New Roman"/>
              </a:rPr>
              <a:t>	</a:t>
            </a:r>
            <a:r>
              <a:rPr sz="2800" spc="-15" dirty="0">
                <a:latin typeface="Times New Roman"/>
                <a:cs typeface="Times New Roman"/>
              </a:rPr>
              <a:t>t</a:t>
            </a:r>
            <a:r>
              <a:rPr sz="2800" spc="-5" dirty="0">
                <a:latin typeface="Times New Roman"/>
                <a:cs typeface="Times New Roman"/>
              </a:rPr>
              <a:t>he  proper </a:t>
            </a:r>
            <a:r>
              <a:rPr sz="2800" dirty="0">
                <a:latin typeface="Times New Roman"/>
                <a:cs typeface="Times New Roman"/>
              </a:rPr>
              <a:t>uniform flow </a:t>
            </a:r>
            <a:r>
              <a:rPr sz="2800" spc="-5" dirty="0">
                <a:latin typeface="Times New Roman"/>
                <a:cs typeface="Times New Roman"/>
              </a:rPr>
              <a:t>system is rapidly</a:t>
            </a:r>
            <a:r>
              <a:rPr sz="2800" dirty="0">
                <a:latin typeface="Times New Roman"/>
                <a:cs typeface="Times New Roman"/>
              </a:rPr>
              <a:t> </a:t>
            </a:r>
            <a:r>
              <a:rPr sz="2800" spc="-5" dirty="0">
                <a:latin typeface="Times New Roman"/>
                <a:cs typeface="Times New Roman"/>
              </a:rPr>
              <a:t>established.</a:t>
            </a:r>
            <a:endParaRPr sz="2800">
              <a:latin typeface="Times New Roman"/>
              <a:cs typeface="Times New Roman"/>
            </a:endParaRPr>
          </a:p>
          <a:p>
            <a:pPr marL="355600" indent="-342900">
              <a:lnSpc>
                <a:spcPct val="100000"/>
              </a:lnSpc>
              <a:spcBef>
                <a:spcPts val="675"/>
              </a:spcBef>
              <a:buFont typeface="Arial"/>
              <a:buChar char="•"/>
              <a:tabLst>
                <a:tab pos="355600" algn="l"/>
                <a:tab pos="356235" algn="l"/>
              </a:tabLst>
            </a:pPr>
            <a:r>
              <a:rPr sz="2800" spc="-5" dirty="0">
                <a:latin typeface="Times New Roman"/>
                <a:cs typeface="Times New Roman"/>
              </a:rPr>
              <a:t>This </a:t>
            </a:r>
            <a:r>
              <a:rPr sz="2800" spc="-10" dirty="0">
                <a:latin typeface="Times New Roman"/>
                <a:cs typeface="Times New Roman"/>
              </a:rPr>
              <a:t>can </a:t>
            </a:r>
            <a:r>
              <a:rPr sz="2800" dirty="0">
                <a:latin typeface="Times New Roman"/>
                <a:cs typeface="Times New Roman"/>
              </a:rPr>
              <a:t>be </a:t>
            </a:r>
            <a:r>
              <a:rPr sz="2800" spc="-5" dirty="0">
                <a:latin typeface="Times New Roman"/>
                <a:cs typeface="Times New Roman"/>
              </a:rPr>
              <a:t>achieved</a:t>
            </a:r>
            <a:r>
              <a:rPr sz="2800" spc="-10" dirty="0">
                <a:latin typeface="Times New Roman"/>
                <a:cs typeface="Times New Roman"/>
              </a:rPr>
              <a:t> </a:t>
            </a:r>
            <a:r>
              <a:rPr sz="2800" dirty="0">
                <a:latin typeface="Times New Roman"/>
                <a:cs typeface="Times New Roman"/>
              </a:rPr>
              <a:t>by-</a:t>
            </a:r>
            <a:endParaRPr sz="2800">
              <a:latin typeface="Times New Roman"/>
              <a:cs typeface="Times New Roman"/>
            </a:endParaRPr>
          </a:p>
          <a:p>
            <a:pPr>
              <a:lnSpc>
                <a:spcPct val="100000"/>
              </a:lnSpc>
              <a:spcBef>
                <a:spcPts val="45"/>
              </a:spcBef>
            </a:pPr>
            <a:endParaRPr sz="4050">
              <a:latin typeface="Times New Roman"/>
              <a:cs typeface="Times New Roman"/>
            </a:endParaRPr>
          </a:p>
          <a:p>
            <a:pPr marL="355600" indent="-342900">
              <a:lnSpc>
                <a:spcPct val="100000"/>
              </a:lnSpc>
              <a:buFont typeface="Wingdings"/>
              <a:buChar char=""/>
              <a:tabLst>
                <a:tab pos="356235" algn="l"/>
              </a:tabLst>
            </a:pPr>
            <a:r>
              <a:rPr sz="2800" spc="-5" dirty="0">
                <a:latin typeface="Times New Roman"/>
                <a:cs typeface="Times New Roman"/>
              </a:rPr>
              <a:t>Use of </a:t>
            </a:r>
            <a:r>
              <a:rPr sz="2800" dirty="0">
                <a:latin typeface="Times New Roman"/>
                <a:cs typeface="Times New Roman"/>
              </a:rPr>
              <a:t>strainer</a:t>
            </a:r>
            <a:r>
              <a:rPr sz="2800" spc="-10" dirty="0">
                <a:latin typeface="Times New Roman"/>
                <a:cs typeface="Times New Roman"/>
              </a:rPr>
              <a:t> </a:t>
            </a:r>
            <a:r>
              <a:rPr sz="2800" spc="-5" dirty="0">
                <a:latin typeface="Times New Roman"/>
                <a:cs typeface="Times New Roman"/>
              </a:rPr>
              <a:t>core</a:t>
            </a:r>
            <a:endParaRPr sz="2800">
              <a:latin typeface="Times New Roman"/>
              <a:cs typeface="Times New Roman"/>
            </a:endParaRPr>
          </a:p>
          <a:p>
            <a:pPr marL="355600" indent="-342900">
              <a:lnSpc>
                <a:spcPct val="100000"/>
              </a:lnSpc>
              <a:spcBef>
                <a:spcPts val="675"/>
              </a:spcBef>
              <a:buFont typeface="Wingdings"/>
              <a:buChar char=""/>
              <a:tabLst>
                <a:tab pos="356235" algn="l"/>
              </a:tabLst>
            </a:pPr>
            <a:r>
              <a:rPr sz="2800" spc="-5" dirty="0">
                <a:latin typeface="Times New Roman"/>
                <a:cs typeface="Times New Roman"/>
              </a:rPr>
              <a:t>Use </a:t>
            </a:r>
            <a:r>
              <a:rPr sz="2800" dirty="0">
                <a:latin typeface="Times New Roman"/>
                <a:cs typeface="Times New Roman"/>
              </a:rPr>
              <a:t>of </a:t>
            </a:r>
            <a:r>
              <a:rPr sz="2800" spc="-10" dirty="0">
                <a:latin typeface="Times New Roman"/>
                <a:cs typeface="Times New Roman"/>
              </a:rPr>
              <a:t>DAM </a:t>
            </a:r>
            <a:r>
              <a:rPr sz="2800" spc="-5" dirty="0">
                <a:latin typeface="Times New Roman"/>
                <a:cs typeface="Times New Roman"/>
              </a:rPr>
              <a:t>to </a:t>
            </a:r>
            <a:r>
              <a:rPr sz="2800" spc="-10" dirty="0">
                <a:latin typeface="Times New Roman"/>
                <a:cs typeface="Times New Roman"/>
              </a:rPr>
              <a:t>make </a:t>
            </a:r>
            <a:r>
              <a:rPr sz="2800" spc="-5" dirty="0">
                <a:latin typeface="Times New Roman"/>
                <a:cs typeface="Times New Roman"/>
              </a:rPr>
              <a:t>steady</a:t>
            </a:r>
            <a:r>
              <a:rPr sz="2800" spc="35" dirty="0">
                <a:latin typeface="Times New Roman"/>
                <a:cs typeface="Times New Roman"/>
              </a:rPr>
              <a:t> </a:t>
            </a:r>
            <a:r>
              <a:rPr sz="2800" dirty="0">
                <a:latin typeface="Times New Roman"/>
                <a:cs typeface="Times New Roman"/>
              </a:rPr>
              <a:t>flow</a:t>
            </a:r>
            <a:endParaRPr sz="2800">
              <a:latin typeface="Times New Roman"/>
              <a:cs typeface="Times New Roman"/>
            </a:endParaRPr>
          </a:p>
          <a:p>
            <a:pPr marL="355600" indent="-342900">
              <a:lnSpc>
                <a:spcPct val="100000"/>
              </a:lnSpc>
              <a:spcBef>
                <a:spcPts val="670"/>
              </a:spcBef>
              <a:buFont typeface="Wingdings"/>
              <a:buChar char=""/>
              <a:tabLst>
                <a:tab pos="356235" algn="l"/>
              </a:tabLst>
            </a:pPr>
            <a:r>
              <a:rPr sz="2800" spc="-5" dirty="0">
                <a:latin typeface="Times New Roman"/>
                <a:cs typeface="Times New Roman"/>
              </a:rPr>
              <a:t>Use </a:t>
            </a:r>
            <a:r>
              <a:rPr sz="2800" dirty="0">
                <a:latin typeface="Times New Roman"/>
                <a:cs typeface="Times New Roman"/>
              </a:rPr>
              <a:t>of sprue</a:t>
            </a:r>
            <a:r>
              <a:rPr sz="2800" spc="-5" dirty="0">
                <a:latin typeface="Times New Roman"/>
                <a:cs typeface="Times New Roman"/>
              </a:rPr>
              <a:t> plug</a:t>
            </a:r>
            <a:endParaRPr sz="2800">
              <a:latin typeface="Times New Roman"/>
              <a:cs typeface="Times New Roman"/>
            </a:endParaRPr>
          </a:p>
          <a:p>
            <a:pPr>
              <a:lnSpc>
                <a:spcPct val="100000"/>
              </a:lnSpc>
              <a:spcBef>
                <a:spcPts val="50"/>
              </a:spcBef>
            </a:pPr>
            <a:endParaRPr sz="4050">
              <a:latin typeface="Times New Roman"/>
              <a:cs typeface="Times New Roman"/>
            </a:endParaRPr>
          </a:p>
          <a:p>
            <a:pPr marL="355600" indent="-342900">
              <a:lnSpc>
                <a:spcPct val="100000"/>
              </a:lnSpc>
              <a:buFont typeface="Arial"/>
              <a:buChar char="•"/>
              <a:tabLst>
                <a:tab pos="355600" algn="l"/>
                <a:tab pos="356235" algn="l"/>
              </a:tabLst>
            </a:pPr>
            <a:r>
              <a:rPr sz="2800" spc="-5" dirty="0">
                <a:latin typeface="Times New Roman"/>
                <a:cs typeface="Times New Roman"/>
              </a:rPr>
              <a:t>It should </a:t>
            </a:r>
            <a:r>
              <a:rPr sz="2800" dirty="0">
                <a:latin typeface="Times New Roman"/>
                <a:cs typeface="Times New Roman"/>
              </a:rPr>
              <a:t>be </a:t>
            </a:r>
            <a:r>
              <a:rPr sz="2800" spc="-5" dirty="0">
                <a:latin typeface="Times New Roman"/>
                <a:cs typeface="Times New Roman"/>
              </a:rPr>
              <a:t>easy and convenient to </a:t>
            </a:r>
            <a:r>
              <a:rPr sz="2800" dirty="0">
                <a:latin typeface="Times New Roman"/>
                <a:cs typeface="Times New Roman"/>
              </a:rPr>
              <a:t>fill pouring</a:t>
            </a:r>
            <a:r>
              <a:rPr sz="2800" spc="-40" dirty="0">
                <a:latin typeface="Times New Roman"/>
                <a:cs typeface="Times New Roman"/>
              </a:rPr>
              <a:t> </a:t>
            </a:r>
            <a:r>
              <a:rPr sz="2800" dirty="0">
                <a:latin typeface="Times New Roman"/>
                <a:cs typeface="Times New Roman"/>
              </a:rPr>
              <a:t>basin.</a:t>
            </a:r>
            <a:endParaRPr sz="2800">
              <a:latin typeface="Times New Roman"/>
              <a:cs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79598" y="512191"/>
            <a:ext cx="3382645" cy="635000"/>
          </a:xfrm>
          <a:prstGeom prst="rect">
            <a:avLst/>
          </a:prstGeom>
        </p:spPr>
        <p:txBody>
          <a:bodyPr vert="horz" wrap="square" lIns="0" tIns="12065" rIns="0" bIns="0" rtlCol="0">
            <a:spAutoFit/>
          </a:bodyPr>
          <a:lstStyle/>
          <a:p>
            <a:pPr marL="12700">
              <a:lnSpc>
                <a:spcPct val="100000"/>
              </a:lnSpc>
              <a:spcBef>
                <a:spcPts val="95"/>
              </a:spcBef>
            </a:pPr>
            <a:r>
              <a:rPr spc="-5" dirty="0"/>
              <a:t>Design </a:t>
            </a:r>
            <a:r>
              <a:rPr dirty="0"/>
              <a:t>of</a:t>
            </a:r>
            <a:r>
              <a:rPr spc="-65" dirty="0"/>
              <a:t> </a:t>
            </a:r>
            <a:r>
              <a:rPr spc="-5" dirty="0"/>
              <a:t>sprue</a:t>
            </a:r>
          </a:p>
        </p:txBody>
      </p:sp>
      <p:sp>
        <p:nvSpPr>
          <p:cNvPr id="3" name="object 3"/>
          <p:cNvSpPr txBox="1"/>
          <p:nvPr/>
        </p:nvSpPr>
        <p:spPr>
          <a:xfrm>
            <a:off x="535940" y="1307084"/>
            <a:ext cx="8073390" cy="878840"/>
          </a:xfrm>
          <a:prstGeom prst="rect">
            <a:avLst/>
          </a:prstGeom>
        </p:spPr>
        <p:txBody>
          <a:bodyPr vert="horz" wrap="square" lIns="0" tIns="12065" rIns="0" bIns="0" rtlCol="0">
            <a:spAutoFit/>
          </a:bodyPr>
          <a:lstStyle/>
          <a:p>
            <a:pPr marL="355600" marR="5080" indent="-342900">
              <a:lnSpc>
                <a:spcPct val="100000"/>
              </a:lnSpc>
              <a:spcBef>
                <a:spcPts val="95"/>
              </a:spcBef>
              <a:buFont typeface="Arial"/>
              <a:buChar char="•"/>
              <a:tabLst>
                <a:tab pos="354965" algn="l"/>
                <a:tab pos="355600" algn="l"/>
              </a:tabLst>
            </a:pPr>
            <a:r>
              <a:rPr sz="2800" spc="-10" dirty="0">
                <a:latin typeface="Times New Roman"/>
                <a:cs typeface="Times New Roman"/>
              </a:rPr>
              <a:t>As </a:t>
            </a:r>
            <a:r>
              <a:rPr sz="2800" dirty="0">
                <a:latin typeface="Times New Roman"/>
                <a:cs typeface="Times New Roman"/>
              </a:rPr>
              <a:t>the </a:t>
            </a:r>
            <a:r>
              <a:rPr sz="2800" spc="-5" dirty="0">
                <a:latin typeface="Times New Roman"/>
                <a:cs typeface="Times New Roman"/>
              </a:rPr>
              <a:t>liquid metal passes </a:t>
            </a:r>
            <a:r>
              <a:rPr sz="2800" spc="-10" dirty="0">
                <a:latin typeface="Times New Roman"/>
                <a:cs typeface="Times New Roman"/>
              </a:rPr>
              <a:t>down </a:t>
            </a:r>
            <a:r>
              <a:rPr sz="2800" dirty="0">
                <a:latin typeface="Times New Roman"/>
                <a:cs typeface="Times New Roman"/>
              </a:rPr>
              <a:t>the sprue it </a:t>
            </a:r>
            <a:r>
              <a:rPr sz="2800" spc="-5" dirty="0">
                <a:latin typeface="Times New Roman"/>
                <a:cs typeface="Times New Roman"/>
              </a:rPr>
              <a:t>loses its  </a:t>
            </a:r>
            <a:r>
              <a:rPr sz="2800" dirty="0">
                <a:latin typeface="Times New Roman"/>
                <a:cs typeface="Times New Roman"/>
              </a:rPr>
              <a:t>pressure </a:t>
            </a:r>
            <a:r>
              <a:rPr sz="2800" spc="-5" dirty="0">
                <a:latin typeface="Times New Roman"/>
                <a:cs typeface="Times New Roman"/>
              </a:rPr>
              <a:t>head </a:t>
            </a:r>
            <a:r>
              <a:rPr sz="2800" dirty="0">
                <a:latin typeface="Times New Roman"/>
                <a:cs typeface="Times New Roman"/>
              </a:rPr>
              <a:t>but </a:t>
            </a:r>
            <a:r>
              <a:rPr sz="2800" spc="-5" dirty="0">
                <a:latin typeface="Times New Roman"/>
                <a:cs typeface="Times New Roman"/>
              </a:rPr>
              <a:t>gains</a:t>
            </a:r>
            <a:r>
              <a:rPr sz="2800" spc="-45" dirty="0">
                <a:latin typeface="Times New Roman"/>
                <a:cs typeface="Times New Roman"/>
              </a:rPr>
              <a:t> </a:t>
            </a:r>
            <a:r>
              <a:rPr sz="2800" spc="-20" dirty="0">
                <a:latin typeface="Times New Roman"/>
                <a:cs typeface="Times New Roman"/>
              </a:rPr>
              <a:t>velocity.</a:t>
            </a:r>
            <a:endParaRPr sz="2800">
              <a:latin typeface="Times New Roman"/>
              <a:cs typeface="Times New Roman"/>
            </a:endParaRPr>
          </a:p>
        </p:txBody>
      </p:sp>
      <p:sp>
        <p:nvSpPr>
          <p:cNvPr id="4" name="object 4"/>
          <p:cNvSpPr/>
          <p:nvPr/>
        </p:nvSpPr>
        <p:spPr>
          <a:xfrm>
            <a:off x="2429255" y="2214372"/>
            <a:ext cx="4428744" cy="22860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793191" y="4736719"/>
            <a:ext cx="7773034" cy="1732280"/>
          </a:xfrm>
          <a:prstGeom prst="rect">
            <a:avLst/>
          </a:prstGeom>
        </p:spPr>
        <p:txBody>
          <a:bodyPr vert="horz" wrap="square" lIns="0" tIns="12065" rIns="0" bIns="0" rtlCol="0">
            <a:spAutoFit/>
          </a:bodyPr>
          <a:lstStyle/>
          <a:p>
            <a:pPr marL="12700" marR="5080" algn="just">
              <a:lnSpc>
                <a:spcPct val="100000"/>
              </a:lnSpc>
              <a:spcBef>
                <a:spcPts val="95"/>
              </a:spcBef>
            </a:pPr>
            <a:r>
              <a:rPr sz="2800" spc="-105" dirty="0">
                <a:latin typeface="Times New Roman"/>
                <a:cs typeface="Times New Roman"/>
              </a:rPr>
              <a:t>To </a:t>
            </a:r>
            <a:r>
              <a:rPr sz="2800" spc="-5" dirty="0">
                <a:latin typeface="Times New Roman"/>
                <a:cs typeface="Times New Roman"/>
              </a:rPr>
              <a:t>reduce turbulence and promote Laminar </a:t>
            </a:r>
            <a:r>
              <a:rPr sz="2800" spc="-35" dirty="0">
                <a:latin typeface="Times New Roman"/>
                <a:cs typeface="Times New Roman"/>
              </a:rPr>
              <a:t>Flow,  </a:t>
            </a:r>
            <a:r>
              <a:rPr sz="2800" spc="-5" dirty="0">
                <a:latin typeface="Times New Roman"/>
                <a:cs typeface="Times New Roman"/>
              </a:rPr>
              <a:t>from the </a:t>
            </a:r>
            <a:r>
              <a:rPr sz="2800" dirty="0">
                <a:latin typeface="Times New Roman"/>
                <a:cs typeface="Times New Roman"/>
              </a:rPr>
              <a:t>Pouring </a:t>
            </a:r>
            <a:r>
              <a:rPr sz="2800" spc="-5" dirty="0">
                <a:latin typeface="Times New Roman"/>
                <a:cs typeface="Times New Roman"/>
              </a:rPr>
              <a:t>Basin, </a:t>
            </a:r>
            <a:r>
              <a:rPr sz="2800" dirty="0">
                <a:latin typeface="Times New Roman"/>
                <a:cs typeface="Times New Roman"/>
              </a:rPr>
              <a:t>the flow </a:t>
            </a:r>
            <a:r>
              <a:rPr sz="2800" spc="-5" dirty="0">
                <a:latin typeface="Times New Roman"/>
                <a:cs typeface="Times New Roman"/>
              </a:rPr>
              <a:t>begins a near  vertical incline </a:t>
            </a:r>
            <a:r>
              <a:rPr sz="2800" spc="-10" dirty="0">
                <a:latin typeface="Times New Roman"/>
                <a:cs typeface="Times New Roman"/>
              </a:rPr>
              <a:t>that </a:t>
            </a:r>
            <a:r>
              <a:rPr sz="2800" spc="-5" dirty="0">
                <a:latin typeface="Times New Roman"/>
                <a:cs typeface="Times New Roman"/>
              </a:rPr>
              <a:t>is acted </a:t>
            </a:r>
            <a:r>
              <a:rPr sz="2800" dirty="0">
                <a:latin typeface="Times New Roman"/>
                <a:cs typeface="Times New Roman"/>
              </a:rPr>
              <a:t>upon by </a:t>
            </a:r>
            <a:r>
              <a:rPr sz="2800" spc="-5" dirty="0">
                <a:latin typeface="Times New Roman"/>
                <a:cs typeface="Times New Roman"/>
              </a:rPr>
              <a:t>gravity and with  </a:t>
            </a:r>
            <a:r>
              <a:rPr sz="2800" spc="-10" dirty="0">
                <a:latin typeface="Times New Roman"/>
                <a:cs typeface="Times New Roman"/>
              </a:rPr>
              <a:t>an </a:t>
            </a:r>
            <a:r>
              <a:rPr sz="2800" spc="-5" dirty="0">
                <a:latin typeface="Times New Roman"/>
                <a:cs typeface="Times New Roman"/>
              </a:rPr>
              <a:t>accelerative gravity</a:t>
            </a:r>
            <a:r>
              <a:rPr sz="2800" spc="10" dirty="0">
                <a:latin typeface="Times New Roman"/>
                <a:cs typeface="Times New Roman"/>
              </a:rPr>
              <a:t> </a:t>
            </a:r>
            <a:r>
              <a:rPr sz="2800" spc="-5" dirty="0">
                <a:latin typeface="Times New Roman"/>
                <a:cs typeface="Times New Roman"/>
              </a:rPr>
              <a:t>force</a:t>
            </a:r>
            <a:endParaRPr sz="2800">
              <a:latin typeface="Times New Roman"/>
              <a:cs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32859" y="1481327"/>
            <a:ext cx="135890" cy="0"/>
          </a:xfrm>
          <a:custGeom>
            <a:avLst/>
            <a:gdLst/>
            <a:ahLst/>
            <a:cxnLst/>
            <a:rect l="l" t="t" r="r" b="b"/>
            <a:pathLst>
              <a:path w="135889">
                <a:moveTo>
                  <a:pt x="0" y="0"/>
                </a:moveTo>
                <a:lnTo>
                  <a:pt x="135636" y="0"/>
                </a:lnTo>
              </a:path>
            </a:pathLst>
          </a:custGeom>
          <a:ln w="76200">
            <a:solidFill>
              <a:srgbClr val="000000"/>
            </a:solidFill>
          </a:ln>
        </p:spPr>
        <p:txBody>
          <a:bodyPr wrap="square" lIns="0" tIns="0" rIns="0" bIns="0" rtlCol="0"/>
          <a:lstStyle/>
          <a:p>
            <a:endParaRPr/>
          </a:p>
        </p:txBody>
      </p:sp>
      <p:sp>
        <p:nvSpPr>
          <p:cNvPr id="3" name="object 3"/>
          <p:cNvSpPr/>
          <p:nvPr/>
        </p:nvSpPr>
        <p:spPr>
          <a:xfrm>
            <a:off x="2339339" y="1481327"/>
            <a:ext cx="1147445" cy="0"/>
          </a:xfrm>
          <a:custGeom>
            <a:avLst/>
            <a:gdLst/>
            <a:ahLst/>
            <a:cxnLst/>
            <a:rect l="l" t="t" r="r" b="b"/>
            <a:pathLst>
              <a:path w="1147445">
                <a:moveTo>
                  <a:pt x="0" y="0"/>
                </a:moveTo>
                <a:lnTo>
                  <a:pt x="1146937" y="0"/>
                </a:lnTo>
              </a:path>
            </a:pathLst>
          </a:custGeom>
          <a:ln w="76200">
            <a:solidFill>
              <a:srgbClr val="000000"/>
            </a:solidFill>
          </a:ln>
        </p:spPr>
        <p:txBody>
          <a:bodyPr wrap="square" lIns="0" tIns="0" rIns="0" bIns="0" rtlCol="0"/>
          <a:lstStyle/>
          <a:p>
            <a:endParaRPr/>
          </a:p>
        </p:txBody>
      </p:sp>
      <p:sp>
        <p:nvSpPr>
          <p:cNvPr id="4" name="object 4"/>
          <p:cNvSpPr/>
          <p:nvPr/>
        </p:nvSpPr>
        <p:spPr>
          <a:xfrm>
            <a:off x="1513332" y="1028700"/>
            <a:ext cx="1490345" cy="2228215"/>
          </a:xfrm>
          <a:custGeom>
            <a:avLst/>
            <a:gdLst/>
            <a:ahLst/>
            <a:cxnLst/>
            <a:rect l="l" t="t" r="r" b="b"/>
            <a:pathLst>
              <a:path w="1490345" h="2228215">
                <a:moveTo>
                  <a:pt x="0" y="0"/>
                </a:moveTo>
                <a:lnTo>
                  <a:pt x="763269" y="0"/>
                </a:lnTo>
                <a:lnTo>
                  <a:pt x="763269" y="988567"/>
                </a:lnTo>
                <a:lnTo>
                  <a:pt x="1301242" y="988567"/>
                </a:lnTo>
                <a:lnTo>
                  <a:pt x="1490091" y="2228088"/>
                </a:lnTo>
              </a:path>
            </a:pathLst>
          </a:custGeom>
          <a:ln w="9144">
            <a:solidFill>
              <a:srgbClr val="000000"/>
            </a:solidFill>
          </a:ln>
        </p:spPr>
        <p:txBody>
          <a:bodyPr wrap="square" lIns="0" tIns="0" rIns="0" bIns="0" rtlCol="0"/>
          <a:lstStyle/>
          <a:p>
            <a:endParaRPr/>
          </a:p>
        </p:txBody>
      </p:sp>
      <p:sp>
        <p:nvSpPr>
          <p:cNvPr id="5" name="object 5"/>
          <p:cNvSpPr/>
          <p:nvPr/>
        </p:nvSpPr>
        <p:spPr>
          <a:xfrm>
            <a:off x="1578863" y="1057655"/>
            <a:ext cx="1491996" cy="222808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578863" y="1057655"/>
            <a:ext cx="1491615" cy="2229485"/>
          </a:xfrm>
          <a:custGeom>
            <a:avLst/>
            <a:gdLst/>
            <a:ahLst/>
            <a:cxnLst/>
            <a:rect l="l" t="t" r="r" b="b"/>
            <a:pathLst>
              <a:path w="1491614" h="2229485">
                <a:moveTo>
                  <a:pt x="0" y="0"/>
                </a:moveTo>
                <a:lnTo>
                  <a:pt x="764032" y="0"/>
                </a:lnTo>
                <a:lnTo>
                  <a:pt x="764032" y="988949"/>
                </a:lnTo>
                <a:lnTo>
                  <a:pt x="1302639" y="988949"/>
                </a:lnTo>
                <a:lnTo>
                  <a:pt x="1491615" y="2228977"/>
                </a:lnTo>
              </a:path>
            </a:pathLst>
          </a:custGeom>
          <a:ln w="76200">
            <a:solidFill>
              <a:srgbClr val="000000"/>
            </a:solidFill>
          </a:ln>
        </p:spPr>
        <p:txBody>
          <a:bodyPr wrap="square" lIns="0" tIns="0" rIns="0" bIns="0" rtlCol="0"/>
          <a:lstStyle/>
          <a:p>
            <a:endParaRPr/>
          </a:p>
        </p:txBody>
      </p:sp>
      <p:sp>
        <p:nvSpPr>
          <p:cNvPr id="7" name="object 7"/>
          <p:cNvSpPr/>
          <p:nvPr/>
        </p:nvSpPr>
        <p:spPr>
          <a:xfrm>
            <a:off x="3285744" y="1071372"/>
            <a:ext cx="1490472" cy="2229612"/>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3285744" y="1071372"/>
            <a:ext cx="1492250" cy="2230120"/>
          </a:xfrm>
          <a:custGeom>
            <a:avLst/>
            <a:gdLst/>
            <a:ahLst/>
            <a:cxnLst/>
            <a:rect l="l" t="t" r="r" b="b"/>
            <a:pathLst>
              <a:path w="1492250" h="2230120">
                <a:moveTo>
                  <a:pt x="1491741" y="0"/>
                </a:moveTo>
                <a:lnTo>
                  <a:pt x="727582" y="0"/>
                </a:lnTo>
                <a:lnTo>
                  <a:pt x="727582" y="989329"/>
                </a:lnTo>
                <a:lnTo>
                  <a:pt x="188975" y="989329"/>
                </a:lnTo>
                <a:lnTo>
                  <a:pt x="0" y="2229612"/>
                </a:lnTo>
              </a:path>
            </a:pathLst>
          </a:custGeom>
          <a:ln w="76200">
            <a:solidFill>
              <a:srgbClr val="000000"/>
            </a:solidFill>
          </a:ln>
        </p:spPr>
        <p:txBody>
          <a:bodyPr wrap="square" lIns="0" tIns="0" rIns="0" bIns="0" rtlCol="0"/>
          <a:lstStyle/>
          <a:p>
            <a:endParaRPr/>
          </a:p>
        </p:txBody>
      </p:sp>
      <p:sp>
        <p:nvSpPr>
          <p:cNvPr id="9" name="object 9"/>
          <p:cNvSpPr/>
          <p:nvPr/>
        </p:nvSpPr>
        <p:spPr>
          <a:xfrm>
            <a:off x="1623060" y="1921382"/>
            <a:ext cx="103632" cy="96138"/>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1674939" y="1479169"/>
            <a:ext cx="0" cy="513080"/>
          </a:xfrm>
          <a:custGeom>
            <a:avLst/>
            <a:gdLst/>
            <a:ahLst/>
            <a:cxnLst/>
            <a:rect l="l" t="t" r="r" b="b"/>
            <a:pathLst>
              <a:path h="513080">
                <a:moveTo>
                  <a:pt x="0" y="0"/>
                </a:moveTo>
                <a:lnTo>
                  <a:pt x="0" y="512952"/>
                </a:lnTo>
              </a:path>
            </a:pathLst>
          </a:custGeom>
          <a:ln w="12826">
            <a:solidFill>
              <a:srgbClr val="000000"/>
            </a:solidFill>
          </a:ln>
        </p:spPr>
        <p:txBody>
          <a:bodyPr wrap="square" lIns="0" tIns="0" rIns="0" bIns="0" rtlCol="0"/>
          <a:lstStyle/>
          <a:p>
            <a:endParaRPr/>
          </a:p>
        </p:txBody>
      </p:sp>
      <p:sp>
        <p:nvSpPr>
          <p:cNvPr id="11" name="object 11"/>
          <p:cNvSpPr/>
          <p:nvPr/>
        </p:nvSpPr>
        <p:spPr>
          <a:xfrm>
            <a:off x="1623060" y="1453896"/>
            <a:ext cx="103632" cy="96012"/>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447800" y="3186683"/>
            <a:ext cx="103631" cy="9601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499679" y="1466850"/>
            <a:ext cx="0" cy="1790700"/>
          </a:xfrm>
          <a:custGeom>
            <a:avLst/>
            <a:gdLst/>
            <a:ahLst/>
            <a:cxnLst/>
            <a:rect l="l" t="t" r="r" b="b"/>
            <a:pathLst>
              <a:path h="1790700">
                <a:moveTo>
                  <a:pt x="0" y="0"/>
                </a:moveTo>
                <a:lnTo>
                  <a:pt x="0" y="1790573"/>
                </a:lnTo>
              </a:path>
            </a:pathLst>
          </a:custGeom>
          <a:ln w="12827">
            <a:solidFill>
              <a:srgbClr val="000000"/>
            </a:solidFill>
          </a:ln>
        </p:spPr>
        <p:txBody>
          <a:bodyPr wrap="square" lIns="0" tIns="0" rIns="0" bIns="0" rtlCol="0"/>
          <a:lstStyle/>
          <a:p>
            <a:endParaRPr/>
          </a:p>
        </p:txBody>
      </p:sp>
      <p:sp>
        <p:nvSpPr>
          <p:cNvPr id="14" name="object 14"/>
          <p:cNvSpPr/>
          <p:nvPr/>
        </p:nvSpPr>
        <p:spPr>
          <a:xfrm>
            <a:off x="1447800" y="1441703"/>
            <a:ext cx="103631" cy="96012"/>
          </a:xfrm>
          <a:prstGeom prst="rect">
            <a:avLst/>
          </a:prstGeom>
          <a:blipFill>
            <a:blip r:embed="rId7" cstate="print"/>
            <a:stretch>
              <a:fillRect/>
            </a:stretch>
          </a:blipFill>
        </p:spPr>
        <p:txBody>
          <a:bodyPr wrap="square" lIns="0" tIns="0" rIns="0" bIns="0" rtlCol="0"/>
          <a:lstStyle/>
          <a:p>
            <a:endParaRPr/>
          </a:p>
        </p:txBody>
      </p:sp>
      <p:sp>
        <p:nvSpPr>
          <p:cNvPr id="15" name="object 15"/>
          <p:cNvSpPr txBox="1"/>
          <p:nvPr/>
        </p:nvSpPr>
        <p:spPr>
          <a:xfrm>
            <a:off x="1824989" y="1681988"/>
            <a:ext cx="18796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hc</a:t>
            </a:r>
            <a:endParaRPr sz="1200">
              <a:latin typeface="Arial"/>
              <a:cs typeface="Arial"/>
            </a:endParaRPr>
          </a:p>
        </p:txBody>
      </p:sp>
      <p:sp>
        <p:nvSpPr>
          <p:cNvPr id="16" name="object 16"/>
          <p:cNvSpPr/>
          <p:nvPr/>
        </p:nvSpPr>
        <p:spPr>
          <a:xfrm>
            <a:off x="1499616" y="3270503"/>
            <a:ext cx="1866900" cy="0"/>
          </a:xfrm>
          <a:custGeom>
            <a:avLst/>
            <a:gdLst/>
            <a:ahLst/>
            <a:cxnLst/>
            <a:rect l="l" t="t" r="r" b="b"/>
            <a:pathLst>
              <a:path w="1866900">
                <a:moveTo>
                  <a:pt x="0" y="0"/>
                </a:moveTo>
                <a:lnTo>
                  <a:pt x="1866900" y="0"/>
                </a:lnTo>
              </a:path>
            </a:pathLst>
          </a:custGeom>
          <a:ln w="9144">
            <a:solidFill>
              <a:srgbClr val="000000"/>
            </a:solidFill>
          </a:ln>
        </p:spPr>
        <p:txBody>
          <a:bodyPr wrap="square" lIns="0" tIns="0" rIns="0" bIns="0" rtlCol="0"/>
          <a:lstStyle/>
          <a:p>
            <a:endParaRPr/>
          </a:p>
        </p:txBody>
      </p:sp>
      <p:sp>
        <p:nvSpPr>
          <p:cNvPr id="17" name="object 17"/>
          <p:cNvSpPr/>
          <p:nvPr/>
        </p:nvSpPr>
        <p:spPr>
          <a:xfrm>
            <a:off x="1700783" y="2029967"/>
            <a:ext cx="652145" cy="0"/>
          </a:xfrm>
          <a:custGeom>
            <a:avLst/>
            <a:gdLst/>
            <a:ahLst/>
            <a:cxnLst/>
            <a:rect l="l" t="t" r="r" b="b"/>
            <a:pathLst>
              <a:path w="652144">
                <a:moveTo>
                  <a:pt x="0" y="0"/>
                </a:moveTo>
                <a:lnTo>
                  <a:pt x="651891" y="0"/>
                </a:lnTo>
              </a:path>
            </a:pathLst>
          </a:custGeom>
          <a:ln w="9144">
            <a:solidFill>
              <a:srgbClr val="000000"/>
            </a:solidFill>
          </a:ln>
        </p:spPr>
        <p:txBody>
          <a:bodyPr wrap="square" lIns="0" tIns="0" rIns="0" bIns="0" rtlCol="0"/>
          <a:lstStyle/>
          <a:p>
            <a:endParaRPr/>
          </a:p>
        </p:txBody>
      </p:sp>
      <p:sp>
        <p:nvSpPr>
          <p:cNvPr id="18" name="object 18"/>
          <p:cNvSpPr/>
          <p:nvPr/>
        </p:nvSpPr>
        <p:spPr>
          <a:xfrm>
            <a:off x="1499616" y="1427988"/>
            <a:ext cx="827405" cy="0"/>
          </a:xfrm>
          <a:custGeom>
            <a:avLst/>
            <a:gdLst/>
            <a:ahLst/>
            <a:cxnLst/>
            <a:rect l="l" t="t" r="r" b="b"/>
            <a:pathLst>
              <a:path w="827405">
                <a:moveTo>
                  <a:pt x="0" y="0"/>
                </a:moveTo>
                <a:lnTo>
                  <a:pt x="827151" y="0"/>
                </a:lnTo>
              </a:path>
            </a:pathLst>
          </a:custGeom>
          <a:ln w="9144">
            <a:solidFill>
              <a:srgbClr val="000000"/>
            </a:solidFill>
          </a:ln>
        </p:spPr>
        <p:txBody>
          <a:bodyPr wrap="square" lIns="0" tIns="0" rIns="0" bIns="0" rtlCol="0"/>
          <a:lstStyle/>
          <a:p>
            <a:endParaRPr/>
          </a:p>
        </p:txBody>
      </p:sp>
      <p:sp>
        <p:nvSpPr>
          <p:cNvPr id="19" name="object 19"/>
          <p:cNvSpPr txBox="1"/>
          <p:nvPr/>
        </p:nvSpPr>
        <p:spPr>
          <a:xfrm>
            <a:off x="3486911" y="1165860"/>
            <a:ext cx="346075" cy="466725"/>
          </a:xfrm>
          <a:prstGeom prst="rect">
            <a:avLst/>
          </a:prstGeom>
          <a:ln w="9144">
            <a:solidFill>
              <a:srgbClr val="000000"/>
            </a:solidFill>
          </a:ln>
        </p:spPr>
        <p:txBody>
          <a:bodyPr vert="horz" wrap="square" lIns="0" tIns="85090" rIns="0" bIns="0" rtlCol="0">
            <a:spAutoFit/>
          </a:bodyPr>
          <a:lstStyle/>
          <a:p>
            <a:pPr marL="90805">
              <a:lnSpc>
                <a:spcPct val="100000"/>
              </a:lnSpc>
              <a:spcBef>
                <a:spcPts val="670"/>
              </a:spcBef>
            </a:pPr>
            <a:r>
              <a:rPr sz="2400" dirty="0">
                <a:latin typeface="Times New Roman"/>
                <a:cs typeface="Times New Roman"/>
              </a:rPr>
              <a:t>1</a:t>
            </a:r>
            <a:endParaRPr sz="2400">
              <a:latin typeface="Times New Roman"/>
              <a:cs typeface="Times New Roman"/>
            </a:endParaRPr>
          </a:p>
        </p:txBody>
      </p:sp>
      <p:sp>
        <p:nvSpPr>
          <p:cNvPr id="20" name="object 20"/>
          <p:cNvSpPr txBox="1"/>
          <p:nvPr/>
        </p:nvSpPr>
        <p:spPr>
          <a:xfrm>
            <a:off x="2999232" y="1802892"/>
            <a:ext cx="346075" cy="467995"/>
          </a:xfrm>
          <a:prstGeom prst="rect">
            <a:avLst/>
          </a:prstGeom>
          <a:ln w="9144">
            <a:solidFill>
              <a:srgbClr val="000000"/>
            </a:solidFill>
          </a:ln>
        </p:spPr>
        <p:txBody>
          <a:bodyPr vert="horz" wrap="square" lIns="0" tIns="0" rIns="0" bIns="0" rtlCol="0">
            <a:spAutoFit/>
          </a:bodyPr>
          <a:lstStyle/>
          <a:p>
            <a:pPr marL="86360">
              <a:lnSpc>
                <a:spcPts val="2805"/>
              </a:lnSpc>
            </a:pPr>
            <a:r>
              <a:rPr sz="2400" dirty="0">
                <a:latin typeface="Times New Roman"/>
                <a:cs typeface="Times New Roman"/>
              </a:rPr>
              <a:t>2</a:t>
            </a:r>
            <a:endParaRPr sz="2400">
              <a:latin typeface="Times New Roman"/>
              <a:cs typeface="Times New Roman"/>
            </a:endParaRPr>
          </a:p>
        </p:txBody>
      </p:sp>
      <p:sp>
        <p:nvSpPr>
          <p:cNvPr id="21" name="object 21"/>
          <p:cNvSpPr txBox="1"/>
          <p:nvPr/>
        </p:nvSpPr>
        <p:spPr>
          <a:xfrm>
            <a:off x="3675888" y="3607308"/>
            <a:ext cx="346075" cy="466725"/>
          </a:xfrm>
          <a:prstGeom prst="rect">
            <a:avLst/>
          </a:prstGeom>
          <a:ln w="9144">
            <a:solidFill>
              <a:srgbClr val="000000"/>
            </a:solidFill>
          </a:ln>
        </p:spPr>
        <p:txBody>
          <a:bodyPr vert="horz" wrap="square" lIns="0" tIns="0" rIns="0" bIns="0" rtlCol="0">
            <a:spAutoFit/>
          </a:bodyPr>
          <a:lstStyle/>
          <a:p>
            <a:pPr marL="86360">
              <a:lnSpc>
                <a:spcPts val="2800"/>
              </a:lnSpc>
            </a:pPr>
            <a:r>
              <a:rPr sz="2400" dirty="0">
                <a:latin typeface="Times New Roman"/>
                <a:cs typeface="Times New Roman"/>
              </a:rPr>
              <a:t>3</a:t>
            </a:r>
            <a:endParaRPr sz="2400">
              <a:latin typeface="Times New Roman"/>
              <a:cs typeface="Times New Roman"/>
            </a:endParaRPr>
          </a:p>
        </p:txBody>
      </p:sp>
      <p:sp>
        <p:nvSpPr>
          <p:cNvPr id="22" name="object 22"/>
          <p:cNvSpPr/>
          <p:nvPr/>
        </p:nvSpPr>
        <p:spPr>
          <a:xfrm>
            <a:off x="3240404" y="3342640"/>
            <a:ext cx="370205" cy="546100"/>
          </a:xfrm>
          <a:custGeom>
            <a:avLst/>
            <a:gdLst/>
            <a:ahLst/>
            <a:cxnLst/>
            <a:rect l="l" t="t" r="r" b="b"/>
            <a:pathLst>
              <a:path w="370204" h="546100">
                <a:moveTo>
                  <a:pt x="10668" y="0"/>
                </a:moveTo>
                <a:lnTo>
                  <a:pt x="0" y="7112"/>
                </a:lnTo>
                <a:lnTo>
                  <a:pt x="359282" y="545973"/>
                </a:lnTo>
                <a:lnTo>
                  <a:pt x="369823" y="538988"/>
                </a:lnTo>
                <a:lnTo>
                  <a:pt x="10668" y="0"/>
                </a:lnTo>
                <a:close/>
              </a:path>
            </a:pathLst>
          </a:custGeom>
          <a:solidFill>
            <a:srgbClr val="000000"/>
          </a:solidFill>
        </p:spPr>
        <p:txBody>
          <a:bodyPr wrap="square" lIns="0" tIns="0" rIns="0" bIns="0" rtlCol="0"/>
          <a:lstStyle/>
          <a:p>
            <a:endParaRPr/>
          </a:p>
        </p:txBody>
      </p:sp>
      <p:sp>
        <p:nvSpPr>
          <p:cNvPr id="23" name="object 23"/>
          <p:cNvSpPr/>
          <p:nvPr/>
        </p:nvSpPr>
        <p:spPr>
          <a:xfrm>
            <a:off x="3203448" y="3282696"/>
            <a:ext cx="74040" cy="84708"/>
          </a:xfrm>
          <a:prstGeom prst="rect">
            <a:avLst/>
          </a:prstGeom>
          <a:blipFill>
            <a:blip r:embed="rId8" cstate="print"/>
            <a:stretch>
              <a:fillRect/>
            </a:stretch>
          </a:blipFill>
        </p:spPr>
        <p:txBody>
          <a:bodyPr wrap="square" lIns="0" tIns="0" rIns="0" bIns="0" rtlCol="0"/>
          <a:lstStyle/>
          <a:p>
            <a:endParaRPr/>
          </a:p>
        </p:txBody>
      </p:sp>
      <p:sp>
        <p:nvSpPr>
          <p:cNvPr id="24" name="object 24"/>
          <p:cNvSpPr txBox="1"/>
          <p:nvPr/>
        </p:nvSpPr>
        <p:spPr>
          <a:xfrm>
            <a:off x="5061330" y="2704541"/>
            <a:ext cx="3315970" cy="112395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1 = free surface of</a:t>
            </a:r>
            <a:r>
              <a:rPr sz="2400" spc="-155" dirty="0">
                <a:latin typeface="Arial"/>
                <a:cs typeface="Arial"/>
              </a:rPr>
              <a:t> </a:t>
            </a:r>
            <a:r>
              <a:rPr sz="2400" dirty="0">
                <a:latin typeface="Arial"/>
                <a:cs typeface="Arial"/>
              </a:rPr>
              <a:t>metal</a:t>
            </a:r>
            <a:endParaRPr sz="2400">
              <a:latin typeface="Arial"/>
              <a:cs typeface="Arial"/>
            </a:endParaRPr>
          </a:p>
          <a:p>
            <a:pPr marL="12700">
              <a:lnSpc>
                <a:spcPct val="100000"/>
              </a:lnSpc>
              <a:spcBef>
                <a:spcPts val="5"/>
              </a:spcBef>
            </a:pPr>
            <a:r>
              <a:rPr sz="2400" spc="-5" dirty="0">
                <a:latin typeface="Arial"/>
                <a:cs typeface="Arial"/>
              </a:rPr>
              <a:t>2 </a:t>
            </a:r>
            <a:r>
              <a:rPr sz="2400" dirty="0">
                <a:latin typeface="Arial"/>
                <a:cs typeface="Arial"/>
              </a:rPr>
              <a:t>= </a:t>
            </a:r>
            <a:r>
              <a:rPr sz="2400" spc="-10" dirty="0">
                <a:latin typeface="Arial"/>
                <a:cs typeface="Arial"/>
              </a:rPr>
              <a:t>spue</a:t>
            </a:r>
            <a:r>
              <a:rPr sz="2400" dirty="0">
                <a:latin typeface="Arial"/>
                <a:cs typeface="Arial"/>
              </a:rPr>
              <a:t> </a:t>
            </a:r>
            <a:r>
              <a:rPr sz="2400" spc="-5" dirty="0">
                <a:latin typeface="Arial"/>
                <a:cs typeface="Arial"/>
              </a:rPr>
              <a:t>top</a:t>
            </a:r>
            <a:endParaRPr sz="2400">
              <a:latin typeface="Arial"/>
              <a:cs typeface="Arial"/>
            </a:endParaRPr>
          </a:p>
          <a:p>
            <a:pPr marL="12700">
              <a:lnSpc>
                <a:spcPct val="100000"/>
              </a:lnSpc>
            </a:pPr>
            <a:r>
              <a:rPr sz="2400" spc="-5" dirty="0">
                <a:latin typeface="Arial"/>
                <a:cs typeface="Arial"/>
              </a:rPr>
              <a:t>3 </a:t>
            </a:r>
            <a:r>
              <a:rPr sz="2400" dirty="0">
                <a:latin typeface="Arial"/>
                <a:cs typeface="Arial"/>
              </a:rPr>
              <a:t>= sprue</a:t>
            </a:r>
            <a:r>
              <a:rPr sz="2400" spc="-5" dirty="0">
                <a:latin typeface="Arial"/>
                <a:cs typeface="Arial"/>
              </a:rPr>
              <a:t> </a:t>
            </a:r>
            <a:r>
              <a:rPr sz="2400" dirty="0">
                <a:latin typeface="Arial"/>
                <a:cs typeface="Arial"/>
              </a:rPr>
              <a:t>bottom</a:t>
            </a:r>
            <a:endParaRPr sz="2400">
              <a:latin typeface="Arial"/>
              <a:cs typeface="Arial"/>
            </a:endParaRPr>
          </a:p>
        </p:txBody>
      </p:sp>
      <p:sp>
        <p:nvSpPr>
          <p:cNvPr id="25" name="object 25"/>
          <p:cNvSpPr txBox="1"/>
          <p:nvPr/>
        </p:nvSpPr>
        <p:spPr>
          <a:xfrm>
            <a:off x="5197855" y="1219961"/>
            <a:ext cx="1856739" cy="757555"/>
          </a:xfrm>
          <a:prstGeom prst="rect">
            <a:avLst/>
          </a:prstGeom>
        </p:spPr>
        <p:txBody>
          <a:bodyPr vert="horz" wrap="square" lIns="0" tIns="12700" rIns="0" bIns="0" rtlCol="0">
            <a:spAutoFit/>
          </a:bodyPr>
          <a:lstStyle/>
          <a:p>
            <a:pPr marL="12700" marR="5080">
              <a:lnSpc>
                <a:spcPct val="100000"/>
              </a:lnSpc>
              <a:spcBef>
                <a:spcPts val="100"/>
              </a:spcBef>
            </a:pPr>
            <a:r>
              <a:rPr sz="2400" spc="-5" dirty="0">
                <a:latin typeface="Arial"/>
                <a:cs typeface="Arial"/>
              </a:rPr>
              <a:t>pouring</a:t>
            </a:r>
            <a:r>
              <a:rPr sz="2400" spc="-25" dirty="0">
                <a:latin typeface="Arial"/>
                <a:cs typeface="Arial"/>
              </a:rPr>
              <a:t> </a:t>
            </a:r>
            <a:r>
              <a:rPr sz="2400" spc="-10" dirty="0">
                <a:latin typeface="Arial"/>
                <a:cs typeface="Arial"/>
              </a:rPr>
              <a:t>basin  </a:t>
            </a:r>
            <a:r>
              <a:rPr sz="2400" dirty="0">
                <a:latin typeface="Arial"/>
                <a:cs typeface="Arial"/>
              </a:rPr>
              <a:t>sprue</a:t>
            </a:r>
            <a:endParaRPr sz="2400">
              <a:latin typeface="Arial"/>
              <a:cs typeface="Arial"/>
            </a:endParaRPr>
          </a:p>
        </p:txBody>
      </p:sp>
      <p:sp>
        <p:nvSpPr>
          <p:cNvPr id="26" name="object 26"/>
          <p:cNvSpPr/>
          <p:nvPr/>
        </p:nvSpPr>
        <p:spPr>
          <a:xfrm>
            <a:off x="4143755" y="1351788"/>
            <a:ext cx="114300" cy="114300"/>
          </a:xfrm>
          <a:prstGeom prst="rect">
            <a:avLst/>
          </a:prstGeom>
          <a:blipFill>
            <a:blip r:embed="rId9" cstate="print"/>
            <a:stretch>
              <a:fillRect/>
            </a:stretch>
          </a:blipFill>
        </p:spPr>
        <p:txBody>
          <a:bodyPr wrap="square" lIns="0" tIns="0" rIns="0" bIns="0" rtlCol="0"/>
          <a:lstStyle/>
          <a:p>
            <a:endParaRPr/>
          </a:p>
        </p:txBody>
      </p:sp>
      <p:sp>
        <p:nvSpPr>
          <p:cNvPr id="27" name="object 27"/>
          <p:cNvSpPr/>
          <p:nvPr/>
        </p:nvSpPr>
        <p:spPr>
          <a:xfrm>
            <a:off x="4258055" y="1408938"/>
            <a:ext cx="876300" cy="0"/>
          </a:xfrm>
          <a:custGeom>
            <a:avLst/>
            <a:gdLst/>
            <a:ahLst/>
            <a:cxnLst/>
            <a:rect l="l" t="t" r="r" b="b"/>
            <a:pathLst>
              <a:path w="876300">
                <a:moveTo>
                  <a:pt x="0" y="0"/>
                </a:moveTo>
                <a:lnTo>
                  <a:pt x="876300" y="0"/>
                </a:lnTo>
              </a:path>
            </a:pathLst>
          </a:custGeom>
          <a:ln w="38100">
            <a:solidFill>
              <a:srgbClr val="000000"/>
            </a:solidFill>
          </a:ln>
        </p:spPr>
        <p:txBody>
          <a:bodyPr wrap="square" lIns="0" tIns="0" rIns="0" bIns="0" rtlCol="0"/>
          <a:lstStyle/>
          <a:p>
            <a:endParaRPr/>
          </a:p>
        </p:txBody>
      </p:sp>
      <p:sp>
        <p:nvSpPr>
          <p:cNvPr id="28" name="object 28"/>
          <p:cNvSpPr/>
          <p:nvPr/>
        </p:nvSpPr>
        <p:spPr>
          <a:xfrm>
            <a:off x="3534155" y="2448814"/>
            <a:ext cx="127762" cy="103632"/>
          </a:xfrm>
          <a:prstGeom prst="rect">
            <a:avLst/>
          </a:prstGeom>
          <a:blipFill>
            <a:blip r:embed="rId10" cstate="print"/>
            <a:stretch>
              <a:fillRect/>
            </a:stretch>
          </a:blipFill>
        </p:spPr>
        <p:txBody>
          <a:bodyPr wrap="square" lIns="0" tIns="0" rIns="0" bIns="0" rtlCol="0"/>
          <a:lstStyle/>
          <a:p>
            <a:endParaRPr/>
          </a:p>
        </p:txBody>
      </p:sp>
      <p:sp>
        <p:nvSpPr>
          <p:cNvPr id="29" name="object 29"/>
          <p:cNvSpPr/>
          <p:nvPr/>
        </p:nvSpPr>
        <p:spPr>
          <a:xfrm>
            <a:off x="3626484" y="1697735"/>
            <a:ext cx="1517015" cy="819150"/>
          </a:xfrm>
          <a:custGeom>
            <a:avLst/>
            <a:gdLst/>
            <a:ahLst/>
            <a:cxnLst/>
            <a:rect l="l" t="t" r="r" b="b"/>
            <a:pathLst>
              <a:path w="1517014" h="819150">
                <a:moveTo>
                  <a:pt x="1499235" y="0"/>
                </a:moveTo>
                <a:lnTo>
                  <a:pt x="0" y="784860"/>
                </a:lnTo>
                <a:lnTo>
                  <a:pt x="17779" y="818641"/>
                </a:lnTo>
                <a:lnTo>
                  <a:pt x="1517014" y="33781"/>
                </a:lnTo>
                <a:lnTo>
                  <a:pt x="1499235" y="0"/>
                </a:lnTo>
                <a:close/>
              </a:path>
            </a:pathLst>
          </a:custGeom>
          <a:solidFill>
            <a:srgbClr val="000000"/>
          </a:solidFill>
        </p:spPr>
        <p:txBody>
          <a:bodyPr wrap="square" lIns="0" tIns="0" rIns="0" bIns="0" rtlCol="0"/>
          <a:lstStyle/>
          <a:p>
            <a:endParaRPr/>
          </a:p>
        </p:txBody>
      </p:sp>
      <p:sp>
        <p:nvSpPr>
          <p:cNvPr id="30" name="object 30"/>
          <p:cNvSpPr txBox="1"/>
          <p:nvPr/>
        </p:nvSpPr>
        <p:spPr>
          <a:xfrm>
            <a:off x="1197965" y="2013965"/>
            <a:ext cx="250825" cy="391160"/>
          </a:xfrm>
          <a:prstGeom prst="rect">
            <a:avLst/>
          </a:prstGeom>
        </p:spPr>
        <p:txBody>
          <a:bodyPr vert="horz" wrap="square" lIns="0" tIns="12700" rIns="0" bIns="0" rtlCol="0">
            <a:spAutoFit/>
          </a:bodyPr>
          <a:lstStyle/>
          <a:p>
            <a:pPr marL="12700">
              <a:lnSpc>
                <a:spcPct val="100000"/>
              </a:lnSpc>
              <a:spcBef>
                <a:spcPts val="100"/>
              </a:spcBef>
            </a:pPr>
            <a:r>
              <a:rPr sz="2400" spc="-100" dirty="0">
                <a:latin typeface="Arial"/>
                <a:cs typeface="Arial"/>
              </a:rPr>
              <a:t>h</a:t>
            </a:r>
            <a:r>
              <a:rPr sz="2400" spc="135" baseline="-20833" dirty="0">
                <a:latin typeface="Arial"/>
                <a:cs typeface="Arial"/>
              </a:rPr>
              <a:t>t</a:t>
            </a:r>
            <a:endParaRPr sz="2400" baseline="-20833">
              <a:latin typeface="Arial"/>
              <a:cs typeface="Arial"/>
            </a:endParaRPr>
          </a:p>
        </p:txBody>
      </p:sp>
      <p:sp>
        <p:nvSpPr>
          <p:cNvPr id="31" name="object 31"/>
          <p:cNvSpPr txBox="1"/>
          <p:nvPr/>
        </p:nvSpPr>
        <p:spPr>
          <a:xfrm>
            <a:off x="877011" y="4002489"/>
            <a:ext cx="7546975" cy="2428875"/>
          </a:xfrm>
          <a:prstGeom prst="rect">
            <a:avLst/>
          </a:prstGeom>
        </p:spPr>
        <p:txBody>
          <a:bodyPr vert="horz" wrap="square" lIns="0" tIns="102870" rIns="0" bIns="0" rtlCol="0">
            <a:spAutoFit/>
          </a:bodyPr>
          <a:lstStyle/>
          <a:p>
            <a:pPr marL="355600" indent="-342900">
              <a:lnSpc>
                <a:spcPct val="100000"/>
              </a:lnSpc>
              <a:spcBef>
                <a:spcPts val="810"/>
              </a:spcBef>
              <a:buFont typeface="Arial"/>
              <a:buChar char="•"/>
              <a:tabLst>
                <a:tab pos="354965" algn="l"/>
                <a:tab pos="355600" algn="l"/>
              </a:tabLst>
            </a:pPr>
            <a:r>
              <a:rPr sz="2800" spc="-5" dirty="0">
                <a:latin typeface="Times New Roman"/>
                <a:cs typeface="Times New Roman"/>
              </a:rPr>
              <a:t>Assuming</a:t>
            </a:r>
            <a:endParaRPr sz="2800">
              <a:latin typeface="Times New Roman"/>
              <a:cs typeface="Times New Roman"/>
            </a:endParaRPr>
          </a:p>
          <a:p>
            <a:pPr marL="756285" marR="11430" lvl="1" indent="-286385">
              <a:lnSpc>
                <a:spcPct val="100000"/>
              </a:lnSpc>
              <a:spcBef>
                <a:spcPts val="710"/>
              </a:spcBef>
              <a:buFont typeface="Arial"/>
              <a:buChar char="–"/>
              <a:tabLst>
                <a:tab pos="756920" algn="l"/>
                <a:tab pos="1760220" algn="l"/>
                <a:tab pos="2863850" algn="l"/>
                <a:tab pos="3302635" algn="l"/>
                <a:tab pos="3759835" algn="l"/>
                <a:tab pos="5678805" algn="l"/>
                <a:tab pos="7054215" algn="l"/>
              </a:tabLst>
            </a:pPr>
            <a:r>
              <a:rPr sz="2800" spc="-35" dirty="0">
                <a:latin typeface="Times New Roman"/>
                <a:cs typeface="Times New Roman"/>
              </a:rPr>
              <a:t>e</a:t>
            </a:r>
            <a:r>
              <a:rPr sz="2800" spc="-15" dirty="0">
                <a:latin typeface="Times New Roman"/>
                <a:cs typeface="Times New Roman"/>
              </a:rPr>
              <a:t>nti</a:t>
            </a:r>
            <a:r>
              <a:rPr sz="2800" spc="-5" dirty="0">
                <a:latin typeface="Times New Roman"/>
                <a:cs typeface="Times New Roman"/>
              </a:rPr>
              <a:t>re</a:t>
            </a:r>
            <a:r>
              <a:rPr sz="2800" dirty="0">
                <a:latin typeface="Times New Roman"/>
                <a:cs typeface="Times New Roman"/>
              </a:rPr>
              <a:t>	</a:t>
            </a:r>
            <a:r>
              <a:rPr sz="2800" spc="-45" dirty="0">
                <a:latin typeface="Times New Roman"/>
                <a:cs typeface="Times New Roman"/>
              </a:rPr>
              <a:t>m</a:t>
            </a:r>
            <a:r>
              <a:rPr sz="2800" spc="-5" dirty="0">
                <a:latin typeface="Times New Roman"/>
                <a:cs typeface="Times New Roman"/>
              </a:rPr>
              <a:t>o</a:t>
            </a:r>
            <a:r>
              <a:rPr sz="2800" spc="-30" dirty="0">
                <a:latin typeface="Times New Roman"/>
                <a:cs typeface="Times New Roman"/>
              </a:rPr>
              <a:t>u</a:t>
            </a:r>
            <a:r>
              <a:rPr sz="2800" spc="-5" dirty="0">
                <a:latin typeface="Times New Roman"/>
                <a:cs typeface="Times New Roman"/>
              </a:rPr>
              <a:t>ld</a:t>
            </a:r>
            <a:r>
              <a:rPr sz="2800" dirty="0">
                <a:latin typeface="Times New Roman"/>
                <a:cs typeface="Times New Roman"/>
              </a:rPr>
              <a:t>	</a:t>
            </a:r>
            <a:r>
              <a:rPr sz="2800" spc="-30" dirty="0">
                <a:latin typeface="Times New Roman"/>
                <a:cs typeface="Times New Roman"/>
              </a:rPr>
              <a:t>i</a:t>
            </a:r>
            <a:r>
              <a:rPr sz="2800" spc="-5" dirty="0">
                <a:latin typeface="Times New Roman"/>
                <a:cs typeface="Times New Roman"/>
              </a:rPr>
              <a:t>s</a:t>
            </a:r>
            <a:r>
              <a:rPr sz="2800" dirty="0">
                <a:latin typeface="Times New Roman"/>
                <a:cs typeface="Times New Roman"/>
              </a:rPr>
              <a:t>	</a:t>
            </a:r>
            <a:r>
              <a:rPr sz="2800" spc="-25" dirty="0">
                <a:latin typeface="Times New Roman"/>
                <a:cs typeface="Times New Roman"/>
              </a:rPr>
              <a:t>a</a:t>
            </a:r>
            <a:r>
              <a:rPr sz="2800" spc="-5" dirty="0">
                <a:latin typeface="Times New Roman"/>
                <a:cs typeface="Times New Roman"/>
              </a:rPr>
              <a:t>t</a:t>
            </a:r>
            <a:r>
              <a:rPr sz="2800" dirty="0">
                <a:latin typeface="Times New Roman"/>
                <a:cs typeface="Times New Roman"/>
              </a:rPr>
              <a:t>	</a:t>
            </a:r>
            <a:r>
              <a:rPr sz="2800" spc="-25" dirty="0">
                <a:latin typeface="Times New Roman"/>
                <a:cs typeface="Times New Roman"/>
              </a:rPr>
              <a:t>a</a:t>
            </a:r>
            <a:r>
              <a:rPr sz="2800" spc="-15" dirty="0">
                <a:latin typeface="Times New Roman"/>
                <a:cs typeface="Times New Roman"/>
              </a:rPr>
              <a:t>t</a:t>
            </a:r>
            <a:r>
              <a:rPr sz="2800" spc="-45" dirty="0">
                <a:latin typeface="Times New Roman"/>
                <a:cs typeface="Times New Roman"/>
              </a:rPr>
              <a:t>m</a:t>
            </a:r>
            <a:r>
              <a:rPr sz="2800" spc="-25" dirty="0">
                <a:latin typeface="Times New Roman"/>
                <a:cs typeface="Times New Roman"/>
              </a:rPr>
              <a:t>o</a:t>
            </a:r>
            <a:r>
              <a:rPr sz="2800" spc="-15" dirty="0">
                <a:latin typeface="Times New Roman"/>
                <a:cs typeface="Times New Roman"/>
              </a:rPr>
              <a:t>s</a:t>
            </a:r>
            <a:r>
              <a:rPr sz="2800" spc="-25" dirty="0">
                <a:latin typeface="Times New Roman"/>
                <a:cs typeface="Times New Roman"/>
              </a:rPr>
              <a:t>p</a:t>
            </a:r>
            <a:r>
              <a:rPr sz="2800" spc="-15" dirty="0">
                <a:latin typeface="Times New Roman"/>
                <a:cs typeface="Times New Roman"/>
              </a:rPr>
              <a:t>h</a:t>
            </a:r>
            <a:r>
              <a:rPr sz="2800" spc="-35" dirty="0">
                <a:latin typeface="Times New Roman"/>
                <a:cs typeface="Times New Roman"/>
              </a:rPr>
              <a:t>e</a:t>
            </a:r>
            <a:r>
              <a:rPr sz="2800" spc="-5" dirty="0">
                <a:latin typeface="Times New Roman"/>
                <a:cs typeface="Times New Roman"/>
              </a:rPr>
              <a:t>r</a:t>
            </a:r>
            <a:r>
              <a:rPr sz="2800" spc="-30" dirty="0">
                <a:latin typeface="Times New Roman"/>
                <a:cs typeface="Times New Roman"/>
              </a:rPr>
              <a:t>i</a:t>
            </a:r>
            <a:r>
              <a:rPr sz="2800" spc="-5" dirty="0">
                <a:latin typeface="Times New Roman"/>
                <a:cs typeface="Times New Roman"/>
              </a:rPr>
              <a:t>c</a:t>
            </a:r>
            <a:r>
              <a:rPr sz="2800" dirty="0">
                <a:latin typeface="Times New Roman"/>
                <a:cs typeface="Times New Roman"/>
              </a:rPr>
              <a:t>	</a:t>
            </a:r>
            <a:r>
              <a:rPr sz="2800" spc="-25" dirty="0">
                <a:latin typeface="Times New Roman"/>
                <a:cs typeface="Times New Roman"/>
              </a:rPr>
              <a:t>p</a:t>
            </a:r>
            <a:r>
              <a:rPr sz="2800" spc="-5" dirty="0">
                <a:latin typeface="Times New Roman"/>
                <a:cs typeface="Times New Roman"/>
              </a:rPr>
              <a:t>r</a:t>
            </a:r>
            <a:r>
              <a:rPr sz="2800" spc="-35" dirty="0">
                <a:latin typeface="Times New Roman"/>
                <a:cs typeface="Times New Roman"/>
              </a:rPr>
              <a:t>e</a:t>
            </a:r>
            <a:r>
              <a:rPr sz="2800" spc="-10" dirty="0">
                <a:latin typeface="Times New Roman"/>
                <a:cs typeface="Times New Roman"/>
              </a:rPr>
              <a:t>s</a:t>
            </a:r>
            <a:r>
              <a:rPr sz="2800" spc="-5" dirty="0">
                <a:latin typeface="Times New Roman"/>
                <a:cs typeface="Times New Roman"/>
              </a:rPr>
              <a:t>s</a:t>
            </a:r>
            <a:r>
              <a:rPr sz="2800" spc="-20" dirty="0">
                <a:latin typeface="Times New Roman"/>
                <a:cs typeface="Times New Roman"/>
              </a:rPr>
              <a:t>u</a:t>
            </a:r>
            <a:r>
              <a:rPr sz="2800" spc="-5" dirty="0">
                <a:latin typeface="Times New Roman"/>
                <a:cs typeface="Times New Roman"/>
              </a:rPr>
              <a:t>re</a:t>
            </a:r>
            <a:r>
              <a:rPr sz="2800" dirty="0">
                <a:latin typeface="Times New Roman"/>
                <a:cs typeface="Times New Roman"/>
              </a:rPr>
              <a:t>	</a:t>
            </a:r>
            <a:r>
              <a:rPr sz="2800" spc="-15" dirty="0">
                <a:latin typeface="Times New Roman"/>
                <a:cs typeface="Times New Roman"/>
              </a:rPr>
              <a:t>(</a:t>
            </a:r>
            <a:r>
              <a:rPr sz="2800" dirty="0">
                <a:latin typeface="Times New Roman"/>
                <a:cs typeface="Times New Roman"/>
              </a:rPr>
              <a:t>n</a:t>
            </a:r>
            <a:r>
              <a:rPr sz="2800" spc="-5" dirty="0">
                <a:latin typeface="Times New Roman"/>
                <a:cs typeface="Times New Roman"/>
              </a:rPr>
              <a:t>o  </a:t>
            </a:r>
            <a:r>
              <a:rPr sz="2800" spc="-10" dirty="0">
                <a:latin typeface="Times New Roman"/>
                <a:cs typeface="Times New Roman"/>
              </a:rPr>
              <a:t>point </a:t>
            </a:r>
            <a:r>
              <a:rPr sz="2800" spc="-15" dirty="0">
                <a:latin typeface="Times New Roman"/>
                <a:cs typeface="Times New Roman"/>
              </a:rPr>
              <a:t>below</a:t>
            </a:r>
            <a:r>
              <a:rPr sz="2800" spc="-55" dirty="0">
                <a:latin typeface="Times New Roman"/>
                <a:cs typeface="Times New Roman"/>
              </a:rPr>
              <a:t> </a:t>
            </a:r>
            <a:r>
              <a:rPr sz="2800" spc="-20" dirty="0">
                <a:latin typeface="Times New Roman"/>
                <a:cs typeface="Times New Roman"/>
              </a:rPr>
              <a:t>atmospheric)</a:t>
            </a:r>
            <a:endParaRPr sz="2800">
              <a:latin typeface="Times New Roman"/>
              <a:cs typeface="Times New Roman"/>
            </a:endParaRPr>
          </a:p>
          <a:p>
            <a:pPr marL="756285" marR="5080" lvl="1" indent="-286385">
              <a:lnSpc>
                <a:spcPct val="100000"/>
              </a:lnSpc>
              <a:spcBef>
                <a:spcPts val="700"/>
              </a:spcBef>
              <a:buFont typeface="Arial"/>
              <a:buChar char="–"/>
              <a:tabLst>
                <a:tab pos="756920" algn="l"/>
                <a:tab pos="1687195" algn="l"/>
                <a:tab pos="2117090" algn="l"/>
                <a:tab pos="2700655" algn="l"/>
                <a:tab pos="3949065" algn="l"/>
                <a:tab pos="4845685" algn="l"/>
                <a:tab pos="5234305" algn="l"/>
                <a:tab pos="5642610" algn="l"/>
                <a:tab pos="6403340" algn="l"/>
              </a:tabLst>
            </a:pPr>
            <a:r>
              <a:rPr sz="2800" spc="-35" dirty="0">
                <a:latin typeface="Times New Roman"/>
                <a:cs typeface="Times New Roman"/>
              </a:rPr>
              <a:t>m</a:t>
            </a:r>
            <a:r>
              <a:rPr sz="2800" spc="-40" dirty="0">
                <a:latin typeface="Times New Roman"/>
                <a:cs typeface="Times New Roman"/>
              </a:rPr>
              <a:t>e</a:t>
            </a:r>
            <a:r>
              <a:rPr sz="2800" spc="-25" dirty="0">
                <a:latin typeface="Times New Roman"/>
                <a:cs typeface="Times New Roman"/>
              </a:rPr>
              <a:t>ta</a:t>
            </a:r>
            <a:r>
              <a:rPr sz="2800" spc="-5" dirty="0">
                <a:latin typeface="Times New Roman"/>
                <a:cs typeface="Times New Roman"/>
              </a:rPr>
              <a:t>l</a:t>
            </a:r>
            <a:r>
              <a:rPr sz="2800" dirty="0">
                <a:latin typeface="Times New Roman"/>
                <a:cs typeface="Times New Roman"/>
              </a:rPr>
              <a:t>	</a:t>
            </a:r>
            <a:r>
              <a:rPr sz="2800" spc="-15" dirty="0">
                <a:latin typeface="Times New Roman"/>
                <a:cs typeface="Times New Roman"/>
              </a:rPr>
              <a:t>i</a:t>
            </a:r>
            <a:r>
              <a:rPr sz="2800" spc="-5" dirty="0">
                <a:latin typeface="Times New Roman"/>
                <a:cs typeface="Times New Roman"/>
              </a:rPr>
              <a:t>n</a:t>
            </a:r>
            <a:r>
              <a:rPr sz="2800" dirty="0">
                <a:latin typeface="Times New Roman"/>
                <a:cs typeface="Times New Roman"/>
              </a:rPr>
              <a:t>	</a:t>
            </a:r>
            <a:r>
              <a:rPr sz="2800" spc="-30" dirty="0">
                <a:latin typeface="Times New Roman"/>
                <a:cs typeface="Times New Roman"/>
              </a:rPr>
              <a:t>t</a:t>
            </a:r>
            <a:r>
              <a:rPr sz="2800" spc="-5" dirty="0">
                <a:latin typeface="Times New Roman"/>
                <a:cs typeface="Times New Roman"/>
              </a:rPr>
              <a:t>he</a:t>
            </a:r>
            <a:r>
              <a:rPr sz="2800" dirty="0">
                <a:latin typeface="Times New Roman"/>
                <a:cs typeface="Times New Roman"/>
              </a:rPr>
              <a:t>	</a:t>
            </a:r>
            <a:r>
              <a:rPr sz="2800" spc="-25" dirty="0">
                <a:latin typeface="Times New Roman"/>
                <a:cs typeface="Times New Roman"/>
              </a:rPr>
              <a:t>po</a:t>
            </a:r>
            <a:r>
              <a:rPr sz="2800" spc="-5" dirty="0">
                <a:latin typeface="Times New Roman"/>
                <a:cs typeface="Times New Roman"/>
              </a:rPr>
              <a:t>u</a:t>
            </a:r>
            <a:r>
              <a:rPr sz="2800" spc="-20" dirty="0">
                <a:latin typeface="Times New Roman"/>
                <a:cs typeface="Times New Roman"/>
              </a:rPr>
              <a:t>r</a:t>
            </a:r>
            <a:r>
              <a:rPr sz="2800" spc="-5" dirty="0">
                <a:latin typeface="Times New Roman"/>
                <a:cs typeface="Times New Roman"/>
              </a:rPr>
              <a:t>i</a:t>
            </a:r>
            <a:r>
              <a:rPr sz="2800" spc="-35" dirty="0">
                <a:latin typeface="Times New Roman"/>
                <a:cs typeface="Times New Roman"/>
              </a:rPr>
              <a:t>n</a:t>
            </a:r>
            <a:r>
              <a:rPr sz="2800" spc="-5" dirty="0">
                <a:latin typeface="Times New Roman"/>
                <a:cs typeface="Times New Roman"/>
              </a:rPr>
              <a:t>g</a:t>
            </a:r>
            <a:r>
              <a:rPr sz="2800" dirty="0">
                <a:latin typeface="Times New Roman"/>
                <a:cs typeface="Times New Roman"/>
              </a:rPr>
              <a:t>	</a:t>
            </a:r>
            <a:r>
              <a:rPr sz="2800" spc="-25" dirty="0">
                <a:latin typeface="Times New Roman"/>
                <a:cs typeface="Times New Roman"/>
              </a:rPr>
              <a:t>b</a:t>
            </a:r>
            <a:r>
              <a:rPr sz="2800" spc="-35" dirty="0">
                <a:latin typeface="Times New Roman"/>
                <a:cs typeface="Times New Roman"/>
              </a:rPr>
              <a:t>a</a:t>
            </a:r>
            <a:r>
              <a:rPr sz="2800" spc="-5" dirty="0">
                <a:latin typeface="Times New Roman"/>
                <a:cs typeface="Times New Roman"/>
              </a:rPr>
              <a:t>s</a:t>
            </a:r>
            <a:r>
              <a:rPr sz="2800" spc="-15" dirty="0">
                <a:latin typeface="Times New Roman"/>
                <a:cs typeface="Times New Roman"/>
              </a:rPr>
              <a:t>i</a:t>
            </a:r>
            <a:r>
              <a:rPr sz="2800" spc="-5" dirty="0">
                <a:latin typeface="Times New Roman"/>
                <a:cs typeface="Times New Roman"/>
              </a:rPr>
              <a:t>n</a:t>
            </a:r>
            <a:r>
              <a:rPr sz="2800" dirty="0">
                <a:latin typeface="Times New Roman"/>
                <a:cs typeface="Times New Roman"/>
              </a:rPr>
              <a:t>	</a:t>
            </a:r>
            <a:r>
              <a:rPr sz="2800" spc="-15" dirty="0">
                <a:latin typeface="Times New Roman"/>
                <a:cs typeface="Times New Roman"/>
              </a:rPr>
              <a:t>i</a:t>
            </a:r>
            <a:r>
              <a:rPr sz="2800" spc="-5" dirty="0">
                <a:latin typeface="Times New Roman"/>
                <a:cs typeface="Times New Roman"/>
              </a:rPr>
              <a:t>s</a:t>
            </a:r>
            <a:r>
              <a:rPr sz="2800" dirty="0">
                <a:latin typeface="Times New Roman"/>
                <a:cs typeface="Times New Roman"/>
              </a:rPr>
              <a:t>	</a:t>
            </a:r>
            <a:r>
              <a:rPr sz="2800" spc="-25" dirty="0">
                <a:latin typeface="Times New Roman"/>
                <a:cs typeface="Times New Roman"/>
              </a:rPr>
              <a:t>a</a:t>
            </a:r>
            <a:r>
              <a:rPr sz="2800" spc="-5" dirty="0">
                <a:latin typeface="Times New Roman"/>
                <a:cs typeface="Times New Roman"/>
              </a:rPr>
              <a:t>t</a:t>
            </a:r>
            <a:r>
              <a:rPr sz="2800" dirty="0">
                <a:latin typeface="Times New Roman"/>
                <a:cs typeface="Times New Roman"/>
              </a:rPr>
              <a:t>	</a:t>
            </a:r>
            <a:r>
              <a:rPr sz="2800" spc="-25" dirty="0">
                <a:latin typeface="Times New Roman"/>
                <a:cs typeface="Times New Roman"/>
              </a:rPr>
              <a:t>ze</a:t>
            </a:r>
            <a:r>
              <a:rPr sz="2800" spc="-5" dirty="0">
                <a:latin typeface="Times New Roman"/>
                <a:cs typeface="Times New Roman"/>
              </a:rPr>
              <a:t>ro</a:t>
            </a:r>
            <a:r>
              <a:rPr sz="2800" dirty="0">
                <a:latin typeface="Times New Roman"/>
                <a:cs typeface="Times New Roman"/>
              </a:rPr>
              <a:t>	</a:t>
            </a:r>
            <a:r>
              <a:rPr sz="2800" spc="-25" dirty="0">
                <a:latin typeface="Times New Roman"/>
                <a:cs typeface="Times New Roman"/>
              </a:rPr>
              <a:t>ve</a:t>
            </a:r>
            <a:r>
              <a:rPr sz="2800" spc="-15" dirty="0">
                <a:latin typeface="Times New Roman"/>
                <a:cs typeface="Times New Roman"/>
              </a:rPr>
              <a:t>lo</a:t>
            </a:r>
            <a:r>
              <a:rPr sz="2800" spc="-35" dirty="0">
                <a:latin typeface="Times New Roman"/>
                <a:cs typeface="Times New Roman"/>
              </a:rPr>
              <a:t>c</a:t>
            </a:r>
            <a:r>
              <a:rPr sz="2800" spc="-15" dirty="0">
                <a:latin typeface="Times New Roman"/>
                <a:cs typeface="Times New Roman"/>
              </a:rPr>
              <a:t>ity  (reservoir </a:t>
            </a:r>
            <a:r>
              <a:rPr sz="2800" spc="-20" dirty="0">
                <a:latin typeface="Times New Roman"/>
                <a:cs typeface="Times New Roman"/>
              </a:rPr>
              <a:t>assumption)</a:t>
            </a:r>
            <a:endParaRPr sz="2800">
              <a:latin typeface="Times New Roman"/>
              <a:cs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10745" y="3323876"/>
            <a:ext cx="448945" cy="0"/>
          </a:xfrm>
          <a:custGeom>
            <a:avLst/>
            <a:gdLst/>
            <a:ahLst/>
            <a:cxnLst/>
            <a:rect l="l" t="t" r="r" b="b"/>
            <a:pathLst>
              <a:path w="448944">
                <a:moveTo>
                  <a:pt x="0" y="0"/>
                </a:moveTo>
                <a:lnTo>
                  <a:pt x="448658" y="0"/>
                </a:lnTo>
              </a:path>
            </a:pathLst>
          </a:custGeom>
          <a:ln w="18403">
            <a:solidFill>
              <a:srgbClr val="000000"/>
            </a:solidFill>
          </a:ln>
        </p:spPr>
        <p:txBody>
          <a:bodyPr wrap="square" lIns="0" tIns="0" rIns="0" bIns="0" rtlCol="0"/>
          <a:lstStyle/>
          <a:p>
            <a:endParaRPr/>
          </a:p>
        </p:txBody>
      </p:sp>
      <p:sp>
        <p:nvSpPr>
          <p:cNvPr id="3" name="object 3"/>
          <p:cNvSpPr/>
          <p:nvPr/>
        </p:nvSpPr>
        <p:spPr>
          <a:xfrm>
            <a:off x="3091470" y="3323876"/>
            <a:ext cx="398145" cy="0"/>
          </a:xfrm>
          <a:custGeom>
            <a:avLst/>
            <a:gdLst/>
            <a:ahLst/>
            <a:cxnLst/>
            <a:rect l="l" t="t" r="r" b="b"/>
            <a:pathLst>
              <a:path w="398145">
                <a:moveTo>
                  <a:pt x="0" y="0"/>
                </a:moveTo>
                <a:lnTo>
                  <a:pt x="398060" y="0"/>
                </a:lnTo>
              </a:path>
            </a:pathLst>
          </a:custGeom>
          <a:ln w="18403">
            <a:solidFill>
              <a:srgbClr val="000000"/>
            </a:solidFill>
          </a:ln>
        </p:spPr>
        <p:txBody>
          <a:bodyPr wrap="square" lIns="0" tIns="0" rIns="0" bIns="0" rtlCol="0"/>
          <a:lstStyle/>
          <a:p>
            <a:endParaRPr/>
          </a:p>
        </p:txBody>
      </p:sp>
      <p:sp>
        <p:nvSpPr>
          <p:cNvPr id="4" name="object 4"/>
          <p:cNvSpPr/>
          <p:nvPr/>
        </p:nvSpPr>
        <p:spPr>
          <a:xfrm>
            <a:off x="4196071" y="3323876"/>
            <a:ext cx="806450" cy="0"/>
          </a:xfrm>
          <a:custGeom>
            <a:avLst/>
            <a:gdLst/>
            <a:ahLst/>
            <a:cxnLst/>
            <a:rect l="l" t="t" r="r" b="b"/>
            <a:pathLst>
              <a:path w="806450">
                <a:moveTo>
                  <a:pt x="0" y="0"/>
                </a:moveTo>
                <a:lnTo>
                  <a:pt x="806097" y="0"/>
                </a:lnTo>
              </a:path>
            </a:pathLst>
          </a:custGeom>
          <a:ln w="18403">
            <a:solidFill>
              <a:srgbClr val="000000"/>
            </a:solidFill>
          </a:ln>
        </p:spPr>
        <p:txBody>
          <a:bodyPr wrap="square" lIns="0" tIns="0" rIns="0" bIns="0" rtlCol="0"/>
          <a:lstStyle/>
          <a:p>
            <a:endParaRPr/>
          </a:p>
        </p:txBody>
      </p:sp>
      <p:sp>
        <p:nvSpPr>
          <p:cNvPr id="5" name="object 5"/>
          <p:cNvSpPr/>
          <p:nvPr/>
        </p:nvSpPr>
        <p:spPr>
          <a:xfrm>
            <a:off x="3941482" y="3468783"/>
            <a:ext cx="38735" cy="52705"/>
          </a:xfrm>
          <a:custGeom>
            <a:avLst/>
            <a:gdLst/>
            <a:ahLst/>
            <a:cxnLst/>
            <a:rect l="l" t="t" r="r" b="b"/>
            <a:pathLst>
              <a:path w="38735" h="52704">
                <a:moveTo>
                  <a:pt x="0" y="52135"/>
                </a:moveTo>
                <a:lnTo>
                  <a:pt x="38151" y="0"/>
                </a:lnTo>
              </a:path>
            </a:pathLst>
          </a:custGeom>
          <a:ln w="4594">
            <a:solidFill>
              <a:srgbClr val="000000"/>
            </a:solidFill>
          </a:ln>
        </p:spPr>
        <p:txBody>
          <a:bodyPr wrap="square" lIns="0" tIns="0" rIns="0" bIns="0" rtlCol="0"/>
          <a:lstStyle/>
          <a:p>
            <a:endParaRPr/>
          </a:p>
        </p:txBody>
      </p:sp>
      <p:sp>
        <p:nvSpPr>
          <p:cNvPr id="6" name="object 6"/>
          <p:cNvSpPr/>
          <p:nvPr/>
        </p:nvSpPr>
        <p:spPr>
          <a:xfrm>
            <a:off x="3980476" y="3468035"/>
            <a:ext cx="99060" cy="398145"/>
          </a:xfrm>
          <a:custGeom>
            <a:avLst/>
            <a:gdLst/>
            <a:ahLst/>
            <a:cxnLst/>
            <a:rect l="l" t="t" r="r" b="b"/>
            <a:pathLst>
              <a:path w="99060" h="398145">
                <a:moveTo>
                  <a:pt x="0" y="0"/>
                </a:moveTo>
                <a:lnTo>
                  <a:pt x="98681" y="397959"/>
                </a:lnTo>
              </a:path>
            </a:pathLst>
          </a:custGeom>
          <a:ln w="4697">
            <a:solidFill>
              <a:srgbClr val="000000"/>
            </a:solidFill>
          </a:ln>
        </p:spPr>
        <p:txBody>
          <a:bodyPr wrap="square" lIns="0" tIns="0" rIns="0" bIns="0" rtlCol="0"/>
          <a:lstStyle/>
          <a:p>
            <a:endParaRPr/>
          </a:p>
        </p:txBody>
      </p:sp>
      <p:sp>
        <p:nvSpPr>
          <p:cNvPr id="7" name="object 7"/>
          <p:cNvSpPr/>
          <p:nvPr/>
        </p:nvSpPr>
        <p:spPr>
          <a:xfrm>
            <a:off x="4079157" y="2818539"/>
            <a:ext cx="109220" cy="1048385"/>
          </a:xfrm>
          <a:custGeom>
            <a:avLst/>
            <a:gdLst/>
            <a:ahLst/>
            <a:cxnLst/>
            <a:rect l="l" t="t" r="r" b="b"/>
            <a:pathLst>
              <a:path w="109220" h="1048385">
                <a:moveTo>
                  <a:pt x="0" y="1048222"/>
                </a:moveTo>
                <a:lnTo>
                  <a:pt x="108623" y="0"/>
                </a:lnTo>
              </a:path>
            </a:pathLst>
          </a:custGeom>
          <a:ln w="4714">
            <a:solidFill>
              <a:srgbClr val="000000"/>
            </a:solidFill>
          </a:ln>
        </p:spPr>
        <p:txBody>
          <a:bodyPr wrap="square" lIns="0" tIns="0" rIns="0" bIns="0" rtlCol="0"/>
          <a:lstStyle/>
          <a:p>
            <a:endParaRPr/>
          </a:p>
        </p:txBody>
      </p:sp>
      <p:sp>
        <p:nvSpPr>
          <p:cNvPr id="8" name="object 8"/>
          <p:cNvSpPr/>
          <p:nvPr/>
        </p:nvSpPr>
        <p:spPr>
          <a:xfrm>
            <a:off x="4187780" y="2817012"/>
            <a:ext cx="1177290" cy="0"/>
          </a:xfrm>
          <a:custGeom>
            <a:avLst/>
            <a:gdLst/>
            <a:ahLst/>
            <a:cxnLst/>
            <a:rect l="l" t="t" r="r" b="b"/>
            <a:pathLst>
              <a:path w="1177289">
                <a:moveTo>
                  <a:pt x="0" y="0"/>
                </a:moveTo>
                <a:lnTo>
                  <a:pt x="1176758" y="0"/>
                </a:lnTo>
              </a:path>
            </a:pathLst>
          </a:custGeom>
          <a:ln w="4362">
            <a:solidFill>
              <a:srgbClr val="000000"/>
            </a:solidFill>
          </a:ln>
        </p:spPr>
        <p:txBody>
          <a:bodyPr wrap="square" lIns="0" tIns="0" rIns="0" bIns="0" rtlCol="0"/>
          <a:lstStyle/>
          <a:p>
            <a:endParaRPr/>
          </a:p>
        </p:txBody>
      </p:sp>
      <p:sp>
        <p:nvSpPr>
          <p:cNvPr id="9" name="object 9"/>
          <p:cNvSpPr/>
          <p:nvPr/>
        </p:nvSpPr>
        <p:spPr>
          <a:xfrm>
            <a:off x="3920755" y="2794762"/>
            <a:ext cx="1430655" cy="1058545"/>
          </a:xfrm>
          <a:custGeom>
            <a:avLst/>
            <a:gdLst/>
            <a:ahLst/>
            <a:cxnLst/>
            <a:rect l="l" t="t" r="r" b="b"/>
            <a:pathLst>
              <a:path w="1430654" h="1058545">
                <a:moveTo>
                  <a:pt x="69082" y="683214"/>
                </a:moveTo>
                <a:lnTo>
                  <a:pt x="33163" y="683214"/>
                </a:lnTo>
                <a:lnTo>
                  <a:pt x="133529" y="1058197"/>
                </a:lnTo>
                <a:lnTo>
                  <a:pt x="153414" y="1058197"/>
                </a:lnTo>
                <a:lnTo>
                  <a:pt x="163029" y="966179"/>
                </a:lnTo>
                <a:lnTo>
                  <a:pt x="143471" y="966179"/>
                </a:lnTo>
                <a:lnTo>
                  <a:pt x="69082" y="683214"/>
                </a:lnTo>
                <a:close/>
              </a:path>
              <a:path w="1430654" h="1058545">
                <a:moveTo>
                  <a:pt x="1430538" y="0"/>
                </a:moveTo>
                <a:lnTo>
                  <a:pt x="243804" y="0"/>
                </a:lnTo>
                <a:lnTo>
                  <a:pt x="143471" y="966179"/>
                </a:lnTo>
                <a:lnTo>
                  <a:pt x="163029" y="966179"/>
                </a:lnTo>
                <a:lnTo>
                  <a:pt x="262070" y="18417"/>
                </a:lnTo>
                <a:lnTo>
                  <a:pt x="1430538" y="18417"/>
                </a:lnTo>
                <a:lnTo>
                  <a:pt x="1430538" y="0"/>
                </a:lnTo>
                <a:close/>
              </a:path>
              <a:path w="1430654" h="1058545">
                <a:moveTo>
                  <a:pt x="56384" y="634912"/>
                </a:moveTo>
                <a:lnTo>
                  <a:pt x="0" y="709297"/>
                </a:lnTo>
                <a:lnTo>
                  <a:pt x="10784" y="716216"/>
                </a:lnTo>
                <a:lnTo>
                  <a:pt x="33163" y="683214"/>
                </a:lnTo>
                <a:lnTo>
                  <a:pt x="69082" y="683214"/>
                </a:lnTo>
                <a:lnTo>
                  <a:pt x="56384" y="634912"/>
                </a:lnTo>
                <a:close/>
              </a:path>
            </a:pathLst>
          </a:custGeom>
          <a:solidFill>
            <a:srgbClr val="000000"/>
          </a:solidFill>
        </p:spPr>
        <p:txBody>
          <a:bodyPr wrap="square" lIns="0" tIns="0" rIns="0" bIns="0" rtlCol="0"/>
          <a:lstStyle/>
          <a:p>
            <a:endParaRPr/>
          </a:p>
        </p:txBody>
      </p:sp>
      <p:sp>
        <p:nvSpPr>
          <p:cNvPr id="10" name="object 10"/>
          <p:cNvSpPr/>
          <p:nvPr/>
        </p:nvSpPr>
        <p:spPr>
          <a:xfrm>
            <a:off x="5658256" y="3323876"/>
            <a:ext cx="373380" cy="0"/>
          </a:xfrm>
          <a:custGeom>
            <a:avLst/>
            <a:gdLst/>
            <a:ahLst/>
            <a:cxnLst/>
            <a:rect l="l" t="t" r="r" b="b"/>
            <a:pathLst>
              <a:path w="373379">
                <a:moveTo>
                  <a:pt x="0" y="0"/>
                </a:moveTo>
                <a:lnTo>
                  <a:pt x="373087" y="0"/>
                </a:lnTo>
              </a:path>
            </a:pathLst>
          </a:custGeom>
          <a:ln w="18403">
            <a:solidFill>
              <a:srgbClr val="000000"/>
            </a:solidFill>
          </a:ln>
        </p:spPr>
        <p:txBody>
          <a:bodyPr wrap="square" lIns="0" tIns="0" rIns="0" bIns="0" rtlCol="0"/>
          <a:lstStyle/>
          <a:p>
            <a:endParaRPr/>
          </a:p>
        </p:txBody>
      </p:sp>
      <p:sp>
        <p:nvSpPr>
          <p:cNvPr id="11" name="object 11"/>
          <p:cNvSpPr/>
          <p:nvPr/>
        </p:nvSpPr>
        <p:spPr>
          <a:xfrm>
            <a:off x="5402689" y="3468783"/>
            <a:ext cx="38735" cy="52705"/>
          </a:xfrm>
          <a:custGeom>
            <a:avLst/>
            <a:gdLst/>
            <a:ahLst/>
            <a:cxnLst/>
            <a:rect l="l" t="t" r="r" b="b"/>
            <a:pathLst>
              <a:path w="38735" h="52704">
                <a:moveTo>
                  <a:pt x="0" y="52135"/>
                </a:moveTo>
                <a:lnTo>
                  <a:pt x="38151" y="0"/>
                </a:lnTo>
              </a:path>
            </a:pathLst>
          </a:custGeom>
          <a:ln w="4594">
            <a:solidFill>
              <a:srgbClr val="000000"/>
            </a:solidFill>
          </a:ln>
        </p:spPr>
        <p:txBody>
          <a:bodyPr wrap="square" lIns="0" tIns="0" rIns="0" bIns="0" rtlCol="0"/>
          <a:lstStyle/>
          <a:p>
            <a:endParaRPr/>
          </a:p>
        </p:txBody>
      </p:sp>
      <p:sp>
        <p:nvSpPr>
          <p:cNvPr id="12" name="object 12"/>
          <p:cNvSpPr/>
          <p:nvPr/>
        </p:nvSpPr>
        <p:spPr>
          <a:xfrm>
            <a:off x="5442492" y="3468035"/>
            <a:ext cx="98425" cy="398145"/>
          </a:xfrm>
          <a:custGeom>
            <a:avLst/>
            <a:gdLst/>
            <a:ahLst/>
            <a:cxnLst/>
            <a:rect l="l" t="t" r="r" b="b"/>
            <a:pathLst>
              <a:path w="98425" h="398145">
                <a:moveTo>
                  <a:pt x="0" y="0"/>
                </a:moveTo>
                <a:lnTo>
                  <a:pt x="97804" y="397959"/>
                </a:lnTo>
              </a:path>
            </a:pathLst>
          </a:custGeom>
          <a:ln w="4698">
            <a:solidFill>
              <a:srgbClr val="000000"/>
            </a:solidFill>
          </a:ln>
        </p:spPr>
        <p:txBody>
          <a:bodyPr wrap="square" lIns="0" tIns="0" rIns="0" bIns="0" rtlCol="0"/>
          <a:lstStyle/>
          <a:p>
            <a:endParaRPr/>
          </a:p>
        </p:txBody>
      </p:sp>
      <p:sp>
        <p:nvSpPr>
          <p:cNvPr id="13" name="object 13"/>
          <p:cNvSpPr/>
          <p:nvPr/>
        </p:nvSpPr>
        <p:spPr>
          <a:xfrm>
            <a:off x="5540297" y="2818539"/>
            <a:ext cx="109855" cy="1048385"/>
          </a:xfrm>
          <a:custGeom>
            <a:avLst/>
            <a:gdLst/>
            <a:ahLst/>
            <a:cxnLst/>
            <a:rect l="l" t="t" r="r" b="b"/>
            <a:pathLst>
              <a:path w="109854" h="1048385">
                <a:moveTo>
                  <a:pt x="0" y="1048222"/>
                </a:moveTo>
                <a:lnTo>
                  <a:pt x="109533" y="0"/>
                </a:lnTo>
              </a:path>
            </a:pathLst>
          </a:custGeom>
          <a:ln w="4714">
            <a:solidFill>
              <a:srgbClr val="000000"/>
            </a:solidFill>
          </a:ln>
        </p:spPr>
        <p:txBody>
          <a:bodyPr wrap="square" lIns="0" tIns="0" rIns="0" bIns="0" rtlCol="0"/>
          <a:lstStyle/>
          <a:p>
            <a:endParaRPr/>
          </a:p>
        </p:txBody>
      </p:sp>
      <p:sp>
        <p:nvSpPr>
          <p:cNvPr id="14" name="object 14"/>
          <p:cNvSpPr/>
          <p:nvPr/>
        </p:nvSpPr>
        <p:spPr>
          <a:xfrm>
            <a:off x="5649830" y="2817012"/>
            <a:ext cx="428625" cy="0"/>
          </a:xfrm>
          <a:custGeom>
            <a:avLst/>
            <a:gdLst/>
            <a:ahLst/>
            <a:cxnLst/>
            <a:rect l="l" t="t" r="r" b="b"/>
            <a:pathLst>
              <a:path w="428625">
                <a:moveTo>
                  <a:pt x="0" y="0"/>
                </a:moveTo>
                <a:lnTo>
                  <a:pt x="428022" y="0"/>
                </a:lnTo>
              </a:path>
            </a:pathLst>
          </a:custGeom>
          <a:ln w="4362">
            <a:solidFill>
              <a:srgbClr val="000000"/>
            </a:solidFill>
          </a:ln>
        </p:spPr>
        <p:txBody>
          <a:bodyPr wrap="square" lIns="0" tIns="0" rIns="0" bIns="0" rtlCol="0"/>
          <a:lstStyle/>
          <a:p>
            <a:endParaRPr/>
          </a:p>
        </p:txBody>
      </p:sp>
      <p:sp>
        <p:nvSpPr>
          <p:cNvPr id="15" name="object 15"/>
          <p:cNvSpPr/>
          <p:nvPr/>
        </p:nvSpPr>
        <p:spPr>
          <a:xfrm>
            <a:off x="5382805" y="2794762"/>
            <a:ext cx="681355" cy="1058545"/>
          </a:xfrm>
          <a:custGeom>
            <a:avLst/>
            <a:gdLst/>
            <a:ahLst/>
            <a:cxnLst/>
            <a:rect l="l" t="t" r="r" b="b"/>
            <a:pathLst>
              <a:path w="681354" h="1058545">
                <a:moveTo>
                  <a:pt x="68964" y="683214"/>
                </a:moveTo>
                <a:lnTo>
                  <a:pt x="33163" y="683214"/>
                </a:lnTo>
                <a:lnTo>
                  <a:pt x="133563" y="1058197"/>
                </a:lnTo>
                <a:lnTo>
                  <a:pt x="153447" y="1058197"/>
                </a:lnTo>
                <a:lnTo>
                  <a:pt x="162991" y="966179"/>
                </a:lnTo>
                <a:lnTo>
                  <a:pt x="142662" y="966179"/>
                </a:lnTo>
                <a:lnTo>
                  <a:pt x="68964" y="683214"/>
                </a:lnTo>
                <a:close/>
              </a:path>
              <a:path w="681354" h="1058545">
                <a:moveTo>
                  <a:pt x="680892" y="0"/>
                </a:moveTo>
                <a:lnTo>
                  <a:pt x="243770" y="0"/>
                </a:lnTo>
                <a:lnTo>
                  <a:pt x="142662" y="966179"/>
                </a:lnTo>
                <a:lnTo>
                  <a:pt x="162991" y="966179"/>
                </a:lnTo>
                <a:lnTo>
                  <a:pt x="261295" y="18417"/>
                </a:lnTo>
                <a:lnTo>
                  <a:pt x="680892" y="18417"/>
                </a:lnTo>
                <a:lnTo>
                  <a:pt x="680892" y="0"/>
                </a:lnTo>
                <a:close/>
              </a:path>
              <a:path w="681354" h="1058545">
                <a:moveTo>
                  <a:pt x="56384" y="634912"/>
                </a:moveTo>
                <a:lnTo>
                  <a:pt x="0" y="709297"/>
                </a:lnTo>
                <a:lnTo>
                  <a:pt x="10784" y="716216"/>
                </a:lnTo>
                <a:lnTo>
                  <a:pt x="33163" y="683214"/>
                </a:lnTo>
                <a:lnTo>
                  <a:pt x="68964" y="683214"/>
                </a:lnTo>
                <a:lnTo>
                  <a:pt x="56384" y="634912"/>
                </a:lnTo>
                <a:close/>
              </a:path>
            </a:pathLst>
          </a:custGeom>
          <a:solidFill>
            <a:srgbClr val="000000"/>
          </a:solidFill>
        </p:spPr>
        <p:txBody>
          <a:bodyPr wrap="square" lIns="0" tIns="0" rIns="0" bIns="0" rtlCol="0"/>
          <a:lstStyle/>
          <a:p>
            <a:endParaRPr/>
          </a:p>
        </p:txBody>
      </p:sp>
      <p:sp>
        <p:nvSpPr>
          <p:cNvPr id="16" name="object 16"/>
          <p:cNvSpPr txBox="1"/>
          <p:nvPr/>
        </p:nvSpPr>
        <p:spPr>
          <a:xfrm>
            <a:off x="4225668" y="2775954"/>
            <a:ext cx="1730375" cy="487680"/>
          </a:xfrm>
          <a:prstGeom prst="rect">
            <a:avLst/>
          </a:prstGeom>
        </p:spPr>
        <p:txBody>
          <a:bodyPr vert="horz" wrap="square" lIns="0" tIns="16510" rIns="0" bIns="0" rtlCol="0">
            <a:spAutoFit/>
          </a:bodyPr>
          <a:lstStyle/>
          <a:p>
            <a:pPr marL="12700">
              <a:lnSpc>
                <a:spcPct val="100000"/>
              </a:lnSpc>
              <a:spcBef>
                <a:spcPts val="130"/>
              </a:spcBef>
              <a:tabLst>
                <a:tab pos="1473200" algn="l"/>
              </a:tabLst>
            </a:pPr>
            <a:r>
              <a:rPr sz="3000" spc="295" dirty="0">
                <a:latin typeface="Times New Roman"/>
                <a:cs typeface="Times New Roman"/>
              </a:rPr>
              <a:t>2</a:t>
            </a:r>
            <a:r>
              <a:rPr sz="3000" i="1" spc="95" dirty="0">
                <a:latin typeface="Times New Roman"/>
                <a:cs typeface="Times New Roman"/>
              </a:rPr>
              <a:t>g</a:t>
            </a:r>
            <a:r>
              <a:rPr sz="3000" i="1" spc="-120" dirty="0">
                <a:latin typeface="Times New Roman"/>
                <a:cs typeface="Times New Roman"/>
              </a:rPr>
              <a:t>h</a:t>
            </a:r>
            <a:r>
              <a:rPr sz="2625" i="1" spc="52" baseline="-25396" dirty="0">
                <a:latin typeface="Times New Roman"/>
                <a:cs typeface="Times New Roman"/>
              </a:rPr>
              <a:t>t</a:t>
            </a:r>
            <a:r>
              <a:rPr sz="2625" i="1" baseline="-25396" dirty="0">
                <a:latin typeface="Times New Roman"/>
                <a:cs typeface="Times New Roman"/>
              </a:rPr>
              <a:t>	</a:t>
            </a:r>
            <a:r>
              <a:rPr sz="3000" i="1" spc="-114" dirty="0">
                <a:latin typeface="Times New Roman"/>
                <a:cs typeface="Times New Roman"/>
              </a:rPr>
              <a:t>h</a:t>
            </a:r>
            <a:r>
              <a:rPr sz="2625" i="1" spc="52" baseline="-25396" dirty="0">
                <a:latin typeface="Times New Roman"/>
                <a:cs typeface="Times New Roman"/>
              </a:rPr>
              <a:t>t</a:t>
            </a:r>
            <a:endParaRPr sz="2625" baseline="-25396">
              <a:latin typeface="Times New Roman"/>
              <a:cs typeface="Times New Roman"/>
            </a:endParaRPr>
          </a:p>
        </p:txBody>
      </p:sp>
      <p:sp>
        <p:nvSpPr>
          <p:cNvPr id="17" name="object 17"/>
          <p:cNvSpPr txBox="1"/>
          <p:nvPr/>
        </p:nvSpPr>
        <p:spPr>
          <a:xfrm>
            <a:off x="2255268" y="2779008"/>
            <a:ext cx="1191895" cy="487680"/>
          </a:xfrm>
          <a:prstGeom prst="rect">
            <a:avLst/>
          </a:prstGeom>
        </p:spPr>
        <p:txBody>
          <a:bodyPr vert="horz" wrap="square" lIns="0" tIns="16510" rIns="0" bIns="0" rtlCol="0">
            <a:spAutoFit/>
          </a:bodyPr>
          <a:lstStyle/>
          <a:p>
            <a:pPr marL="12700">
              <a:lnSpc>
                <a:spcPct val="100000"/>
              </a:lnSpc>
              <a:spcBef>
                <a:spcPts val="130"/>
              </a:spcBef>
              <a:tabLst>
                <a:tab pos="511809" algn="l"/>
              </a:tabLst>
            </a:pPr>
            <a:r>
              <a:rPr sz="3000" i="1" spc="-35" dirty="0">
                <a:latin typeface="Times New Roman"/>
                <a:cs typeface="Times New Roman"/>
              </a:rPr>
              <a:t>A</a:t>
            </a:r>
            <a:r>
              <a:rPr sz="2625" spc="-52" baseline="-25396" dirty="0">
                <a:latin typeface="Times New Roman"/>
                <a:cs typeface="Times New Roman"/>
              </a:rPr>
              <a:t>2	</a:t>
            </a:r>
            <a:r>
              <a:rPr sz="4500" spc="225" baseline="-35185" dirty="0">
                <a:latin typeface="Symbol"/>
                <a:cs typeface="Symbol"/>
              </a:rPr>
              <a:t></a:t>
            </a:r>
            <a:r>
              <a:rPr sz="4500" spc="-195" baseline="-35185" dirty="0">
                <a:latin typeface="Times New Roman"/>
                <a:cs typeface="Times New Roman"/>
              </a:rPr>
              <a:t> </a:t>
            </a:r>
            <a:r>
              <a:rPr sz="3000" i="1" spc="15" dirty="0">
                <a:latin typeface="Times New Roman"/>
                <a:cs typeface="Times New Roman"/>
              </a:rPr>
              <a:t>V</a:t>
            </a:r>
            <a:r>
              <a:rPr sz="2625" spc="22" baseline="-23809" dirty="0">
                <a:latin typeface="Times New Roman"/>
                <a:cs typeface="Times New Roman"/>
              </a:rPr>
              <a:t>3</a:t>
            </a:r>
            <a:endParaRPr sz="2625" baseline="-23809">
              <a:latin typeface="Times New Roman"/>
              <a:cs typeface="Times New Roman"/>
            </a:endParaRPr>
          </a:p>
        </p:txBody>
      </p:sp>
      <p:sp>
        <p:nvSpPr>
          <p:cNvPr id="18" name="object 18"/>
          <p:cNvSpPr txBox="1"/>
          <p:nvPr/>
        </p:nvSpPr>
        <p:spPr>
          <a:xfrm>
            <a:off x="3584192" y="3022078"/>
            <a:ext cx="254000" cy="487680"/>
          </a:xfrm>
          <a:prstGeom prst="rect">
            <a:avLst/>
          </a:prstGeom>
        </p:spPr>
        <p:txBody>
          <a:bodyPr vert="horz" wrap="square" lIns="0" tIns="16510" rIns="0" bIns="0" rtlCol="0">
            <a:spAutoFit/>
          </a:bodyPr>
          <a:lstStyle/>
          <a:p>
            <a:pPr marL="12700">
              <a:lnSpc>
                <a:spcPct val="100000"/>
              </a:lnSpc>
              <a:spcBef>
                <a:spcPts val="130"/>
              </a:spcBef>
            </a:pPr>
            <a:r>
              <a:rPr sz="3000" spc="150" dirty="0">
                <a:latin typeface="Symbol"/>
                <a:cs typeface="Symbol"/>
              </a:rPr>
              <a:t></a:t>
            </a:r>
            <a:endParaRPr sz="3000">
              <a:latin typeface="Symbol"/>
              <a:cs typeface="Symbol"/>
            </a:endParaRPr>
          </a:p>
        </p:txBody>
      </p:sp>
      <p:sp>
        <p:nvSpPr>
          <p:cNvPr id="19" name="object 19"/>
          <p:cNvSpPr txBox="1"/>
          <p:nvPr/>
        </p:nvSpPr>
        <p:spPr>
          <a:xfrm>
            <a:off x="5096171" y="3022078"/>
            <a:ext cx="254000" cy="487680"/>
          </a:xfrm>
          <a:prstGeom prst="rect">
            <a:avLst/>
          </a:prstGeom>
        </p:spPr>
        <p:txBody>
          <a:bodyPr vert="horz" wrap="square" lIns="0" tIns="16510" rIns="0" bIns="0" rtlCol="0">
            <a:spAutoFit/>
          </a:bodyPr>
          <a:lstStyle/>
          <a:p>
            <a:pPr marL="12700">
              <a:lnSpc>
                <a:spcPct val="100000"/>
              </a:lnSpc>
              <a:spcBef>
                <a:spcPts val="130"/>
              </a:spcBef>
            </a:pPr>
            <a:r>
              <a:rPr sz="3000" spc="150" dirty="0">
                <a:latin typeface="Symbol"/>
                <a:cs typeface="Symbol"/>
              </a:rPr>
              <a:t></a:t>
            </a:r>
            <a:endParaRPr sz="3000">
              <a:latin typeface="Symbol"/>
              <a:cs typeface="Symbol"/>
            </a:endParaRPr>
          </a:p>
        </p:txBody>
      </p:sp>
      <p:sp>
        <p:nvSpPr>
          <p:cNvPr id="20" name="object 20"/>
          <p:cNvSpPr txBox="1"/>
          <p:nvPr/>
        </p:nvSpPr>
        <p:spPr>
          <a:xfrm>
            <a:off x="578916" y="888873"/>
            <a:ext cx="4912995"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Times New Roman"/>
                <a:cs typeface="Times New Roman"/>
              </a:rPr>
              <a:t>Mass </a:t>
            </a:r>
            <a:r>
              <a:rPr sz="2800" dirty="0">
                <a:latin typeface="Times New Roman"/>
                <a:cs typeface="Times New Roman"/>
              </a:rPr>
              <a:t>flow </a:t>
            </a:r>
            <a:r>
              <a:rPr sz="2800" spc="-5" dirty="0">
                <a:latin typeface="Times New Roman"/>
                <a:cs typeface="Times New Roman"/>
              </a:rPr>
              <a:t>rate = </a:t>
            </a:r>
            <a:r>
              <a:rPr sz="2800" spc="-5" dirty="0">
                <a:latin typeface="Symbol"/>
                <a:cs typeface="Symbol"/>
              </a:rPr>
              <a:t></a:t>
            </a:r>
            <a:r>
              <a:rPr sz="2800" spc="-5" dirty="0">
                <a:latin typeface="Times New Roman"/>
                <a:cs typeface="Times New Roman"/>
              </a:rPr>
              <a:t> A V =</a:t>
            </a:r>
            <a:r>
              <a:rPr sz="2800" spc="-425" dirty="0">
                <a:latin typeface="Times New Roman"/>
                <a:cs typeface="Times New Roman"/>
              </a:rPr>
              <a:t> </a:t>
            </a:r>
            <a:r>
              <a:rPr sz="2800" spc="-5" dirty="0">
                <a:latin typeface="Times New Roman"/>
                <a:cs typeface="Times New Roman"/>
              </a:rPr>
              <a:t>constant</a:t>
            </a:r>
            <a:endParaRPr sz="2800">
              <a:latin typeface="Times New Roman"/>
              <a:cs typeface="Times New Roman"/>
            </a:endParaRPr>
          </a:p>
        </p:txBody>
      </p:sp>
      <p:sp>
        <p:nvSpPr>
          <p:cNvPr id="21" name="object 21"/>
          <p:cNvSpPr txBox="1">
            <a:spLocks noGrp="1"/>
          </p:cNvSpPr>
          <p:nvPr>
            <p:ph type="title"/>
          </p:nvPr>
        </p:nvSpPr>
        <p:spPr>
          <a:xfrm>
            <a:off x="578916" y="1740788"/>
            <a:ext cx="7772400" cy="878840"/>
          </a:xfrm>
          <a:prstGeom prst="rect">
            <a:avLst/>
          </a:prstGeom>
        </p:spPr>
        <p:txBody>
          <a:bodyPr vert="horz" wrap="square" lIns="0" tIns="12065" rIns="0" bIns="0" rtlCol="0">
            <a:spAutoFit/>
          </a:bodyPr>
          <a:lstStyle/>
          <a:p>
            <a:pPr marL="12700" marR="5080">
              <a:lnSpc>
                <a:spcPct val="100000"/>
              </a:lnSpc>
              <a:spcBef>
                <a:spcPts val="95"/>
              </a:spcBef>
              <a:tabLst>
                <a:tab pos="1492250" algn="l"/>
                <a:tab pos="3069590" algn="l"/>
                <a:tab pos="4429760" algn="l"/>
                <a:tab pos="5749925" algn="l"/>
                <a:tab pos="6618605" algn="l"/>
                <a:tab pos="6933565" algn="l"/>
                <a:tab pos="7581900" algn="l"/>
              </a:tabLst>
            </a:pPr>
            <a:r>
              <a:rPr sz="2800" b="0" u="none" spc="-5" dirty="0">
                <a:solidFill>
                  <a:srgbClr val="000000"/>
                </a:solidFill>
                <a:latin typeface="Times New Roman"/>
                <a:cs typeface="Times New Roman"/>
              </a:rPr>
              <a:t>Ap</a:t>
            </a:r>
            <a:r>
              <a:rPr sz="2800" b="0" u="none" dirty="0">
                <a:solidFill>
                  <a:srgbClr val="000000"/>
                </a:solidFill>
                <a:latin typeface="Times New Roman"/>
                <a:cs typeface="Times New Roman"/>
              </a:rPr>
              <a:t>p</a:t>
            </a:r>
            <a:r>
              <a:rPr sz="2800" b="0" u="none" spc="-5" dirty="0">
                <a:solidFill>
                  <a:srgbClr val="000000"/>
                </a:solidFill>
                <a:latin typeface="Times New Roman"/>
                <a:cs typeface="Times New Roman"/>
              </a:rPr>
              <a:t>l</a:t>
            </a:r>
            <a:r>
              <a:rPr sz="2800" b="0" u="none" dirty="0">
                <a:solidFill>
                  <a:srgbClr val="000000"/>
                </a:solidFill>
                <a:latin typeface="Times New Roman"/>
                <a:cs typeface="Times New Roman"/>
              </a:rPr>
              <a:t>y</a:t>
            </a:r>
            <a:r>
              <a:rPr sz="2800" b="0" u="none" spc="-5" dirty="0">
                <a:solidFill>
                  <a:srgbClr val="000000"/>
                </a:solidFill>
                <a:latin typeface="Times New Roman"/>
                <a:cs typeface="Times New Roman"/>
              </a:rPr>
              <a:t>ing</a:t>
            </a:r>
            <a:r>
              <a:rPr sz="2800" b="0" u="none" dirty="0">
                <a:solidFill>
                  <a:srgbClr val="000000"/>
                </a:solidFill>
                <a:latin typeface="Times New Roman"/>
                <a:cs typeface="Times New Roman"/>
              </a:rPr>
              <a:t>	</a:t>
            </a:r>
            <a:r>
              <a:rPr sz="2800" b="0" u="none" spc="-5" dirty="0">
                <a:solidFill>
                  <a:srgbClr val="000000"/>
                </a:solidFill>
                <a:latin typeface="Times New Roman"/>
                <a:cs typeface="Times New Roman"/>
              </a:rPr>
              <a:t>con</a:t>
            </a:r>
            <a:r>
              <a:rPr sz="2800" b="0" u="none" dirty="0">
                <a:solidFill>
                  <a:srgbClr val="000000"/>
                </a:solidFill>
                <a:latin typeface="Times New Roman"/>
                <a:cs typeface="Times New Roman"/>
              </a:rPr>
              <a:t>t</a:t>
            </a:r>
            <a:r>
              <a:rPr sz="2800" b="0" u="none" spc="-15" dirty="0">
                <a:solidFill>
                  <a:srgbClr val="000000"/>
                </a:solidFill>
                <a:latin typeface="Times New Roman"/>
                <a:cs typeface="Times New Roman"/>
              </a:rPr>
              <a:t>i</a:t>
            </a:r>
            <a:r>
              <a:rPr sz="2800" b="0" u="none" spc="-5" dirty="0">
                <a:solidFill>
                  <a:srgbClr val="000000"/>
                </a:solidFill>
                <a:latin typeface="Times New Roman"/>
                <a:cs typeface="Times New Roman"/>
              </a:rPr>
              <a:t>n</a:t>
            </a:r>
            <a:r>
              <a:rPr sz="2800" b="0" u="none" dirty="0">
                <a:solidFill>
                  <a:srgbClr val="000000"/>
                </a:solidFill>
                <a:latin typeface="Times New Roman"/>
                <a:cs typeface="Times New Roman"/>
              </a:rPr>
              <a:t>u</a:t>
            </a:r>
            <a:r>
              <a:rPr sz="2800" b="0" u="none" spc="-15" dirty="0">
                <a:solidFill>
                  <a:srgbClr val="000000"/>
                </a:solidFill>
                <a:latin typeface="Times New Roman"/>
                <a:cs typeface="Times New Roman"/>
              </a:rPr>
              <a:t>i</a:t>
            </a:r>
            <a:r>
              <a:rPr sz="2800" b="0" u="none" spc="-5" dirty="0">
                <a:solidFill>
                  <a:srgbClr val="000000"/>
                </a:solidFill>
                <a:latin typeface="Times New Roman"/>
                <a:cs typeface="Times New Roman"/>
              </a:rPr>
              <a:t>ty</a:t>
            </a:r>
            <a:r>
              <a:rPr sz="2800" b="0" u="none" dirty="0">
                <a:solidFill>
                  <a:srgbClr val="000000"/>
                </a:solidFill>
                <a:latin typeface="Times New Roman"/>
                <a:cs typeface="Times New Roman"/>
              </a:rPr>
              <a:t>	</a:t>
            </a:r>
            <a:r>
              <a:rPr sz="2800" b="0" u="none" spc="-5" dirty="0">
                <a:solidFill>
                  <a:srgbClr val="000000"/>
                </a:solidFill>
                <a:latin typeface="Times New Roman"/>
                <a:cs typeface="Times New Roman"/>
              </a:rPr>
              <a:t>equation</a:t>
            </a:r>
            <a:r>
              <a:rPr sz="2800" b="0" u="none" dirty="0">
                <a:solidFill>
                  <a:srgbClr val="000000"/>
                </a:solidFill>
                <a:latin typeface="Times New Roman"/>
                <a:cs typeface="Times New Roman"/>
              </a:rPr>
              <a:t>	</a:t>
            </a:r>
            <a:r>
              <a:rPr sz="2800" b="0" u="none" spc="-5" dirty="0">
                <a:solidFill>
                  <a:srgbClr val="000000"/>
                </a:solidFill>
                <a:latin typeface="Times New Roman"/>
                <a:cs typeface="Times New Roman"/>
              </a:rPr>
              <a:t>betwe</a:t>
            </a:r>
            <a:r>
              <a:rPr sz="2800" b="0" u="none" spc="-20" dirty="0">
                <a:solidFill>
                  <a:srgbClr val="000000"/>
                </a:solidFill>
                <a:latin typeface="Times New Roman"/>
                <a:cs typeface="Times New Roman"/>
              </a:rPr>
              <a:t>e</a:t>
            </a:r>
            <a:r>
              <a:rPr sz="2800" b="0" u="none" spc="-5" dirty="0">
                <a:solidFill>
                  <a:srgbClr val="000000"/>
                </a:solidFill>
                <a:latin typeface="Times New Roman"/>
                <a:cs typeface="Times New Roman"/>
              </a:rPr>
              <a:t>n</a:t>
            </a:r>
            <a:r>
              <a:rPr sz="2800" b="0" u="none" dirty="0">
                <a:solidFill>
                  <a:srgbClr val="000000"/>
                </a:solidFill>
                <a:latin typeface="Times New Roman"/>
                <a:cs typeface="Times New Roman"/>
              </a:rPr>
              <a:t>	</a:t>
            </a:r>
            <a:r>
              <a:rPr sz="2800" b="0" u="none" spc="-5" dirty="0">
                <a:solidFill>
                  <a:srgbClr val="000000"/>
                </a:solidFill>
                <a:latin typeface="Times New Roman"/>
                <a:cs typeface="Times New Roman"/>
              </a:rPr>
              <a:t>p</a:t>
            </a:r>
            <a:r>
              <a:rPr sz="2800" b="0" u="none" dirty="0">
                <a:solidFill>
                  <a:srgbClr val="000000"/>
                </a:solidFill>
                <a:latin typeface="Times New Roman"/>
                <a:cs typeface="Times New Roman"/>
              </a:rPr>
              <a:t>o</a:t>
            </a:r>
            <a:r>
              <a:rPr sz="2800" b="0" u="none" spc="-5" dirty="0">
                <a:solidFill>
                  <a:srgbClr val="000000"/>
                </a:solidFill>
                <a:latin typeface="Times New Roman"/>
                <a:cs typeface="Times New Roman"/>
              </a:rPr>
              <a:t>int</a:t>
            </a:r>
            <a:r>
              <a:rPr sz="2800" b="0" u="none" dirty="0">
                <a:solidFill>
                  <a:srgbClr val="000000"/>
                </a:solidFill>
                <a:latin typeface="Times New Roman"/>
                <a:cs typeface="Times New Roman"/>
              </a:rPr>
              <a:t>	</a:t>
            </a:r>
            <a:r>
              <a:rPr sz="2800" b="0" u="none" spc="-5" dirty="0">
                <a:solidFill>
                  <a:srgbClr val="000000"/>
                </a:solidFill>
                <a:latin typeface="Times New Roman"/>
                <a:cs typeface="Times New Roman"/>
              </a:rPr>
              <a:t>2</a:t>
            </a:r>
            <a:r>
              <a:rPr sz="2800" b="0" u="none" dirty="0">
                <a:solidFill>
                  <a:srgbClr val="000000"/>
                </a:solidFill>
                <a:latin typeface="Times New Roman"/>
                <a:cs typeface="Times New Roman"/>
              </a:rPr>
              <a:t>	</a:t>
            </a:r>
            <a:r>
              <a:rPr sz="2800" b="0" u="none" spc="-15" dirty="0">
                <a:solidFill>
                  <a:srgbClr val="000000"/>
                </a:solidFill>
                <a:latin typeface="Times New Roman"/>
                <a:cs typeface="Times New Roman"/>
              </a:rPr>
              <a:t>an</a:t>
            </a:r>
            <a:r>
              <a:rPr sz="2800" b="0" u="none" spc="-5" dirty="0">
                <a:solidFill>
                  <a:srgbClr val="000000"/>
                </a:solidFill>
                <a:latin typeface="Times New Roman"/>
                <a:cs typeface="Times New Roman"/>
              </a:rPr>
              <a:t>d</a:t>
            </a:r>
            <a:r>
              <a:rPr sz="2800" b="0" u="none" dirty="0">
                <a:solidFill>
                  <a:srgbClr val="000000"/>
                </a:solidFill>
                <a:latin typeface="Times New Roman"/>
                <a:cs typeface="Times New Roman"/>
              </a:rPr>
              <a:t>	</a:t>
            </a:r>
            <a:r>
              <a:rPr sz="2800" b="0" u="none" spc="-5" dirty="0">
                <a:solidFill>
                  <a:srgbClr val="000000"/>
                </a:solidFill>
                <a:latin typeface="Times New Roman"/>
                <a:cs typeface="Times New Roman"/>
              </a:rPr>
              <a:t>3  we get-</a:t>
            </a:r>
            <a:endParaRPr sz="2800">
              <a:latin typeface="Times New Roman"/>
              <a:cs typeface="Times New Roman"/>
            </a:endParaRPr>
          </a:p>
        </p:txBody>
      </p:sp>
      <p:sp>
        <p:nvSpPr>
          <p:cNvPr id="22" name="object 22"/>
          <p:cNvSpPr/>
          <p:nvPr/>
        </p:nvSpPr>
        <p:spPr>
          <a:xfrm>
            <a:off x="2388967" y="4704656"/>
            <a:ext cx="652145" cy="0"/>
          </a:xfrm>
          <a:custGeom>
            <a:avLst/>
            <a:gdLst/>
            <a:ahLst/>
            <a:cxnLst/>
            <a:rect l="l" t="t" r="r" b="b"/>
            <a:pathLst>
              <a:path w="652144">
                <a:moveTo>
                  <a:pt x="0" y="0"/>
                </a:moveTo>
                <a:lnTo>
                  <a:pt x="652112" y="0"/>
                </a:lnTo>
              </a:path>
            </a:pathLst>
          </a:custGeom>
          <a:ln w="16175">
            <a:solidFill>
              <a:srgbClr val="000000"/>
            </a:solidFill>
          </a:ln>
        </p:spPr>
        <p:txBody>
          <a:bodyPr wrap="square" lIns="0" tIns="0" rIns="0" bIns="0" rtlCol="0"/>
          <a:lstStyle/>
          <a:p>
            <a:endParaRPr/>
          </a:p>
        </p:txBody>
      </p:sp>
      <p:sp>
        <p:nvSpPr>
          <p:cNvPr id="23" name="object 23"/>
          <p:cNvSpPr/>
          <p:nvPr/>
        </p:nvSpPr>
        <p:spPr>
          <a:xfrm>
            <a:off x="3993584" y="4704656"/>
            <a:ext cx="678180" cy="0"/>
          </a:xfrm>
          <a:custGeom>
            <a:avLst/>
            <a:gdLst/>
            <a:ahLst/>
            <a:cxnLst/>
            <a:rect l="l" t="t" r="r" b="b"/>
            <a:pathLst>
              <a:path w="678179">
                <a:moveTo>
                  <a:pt x="0" y="0"/>
                </a:moveTo>
                <a:lnTo>
                  <a:pt x="677862" y="0"/>
                </a:lnTo>
              </a:path>
            </a:pathLst>
          </a:custGeom>
          <a:ln w="16175">
            <a:solidFill>
              <a:srgbClr val="000000"/>
            </a:solidFill>
          </a:ln>
        </p:spPr>
        <p:txBody>
          <a:bodyPr wrap="square" lIns="0" tIns="0" rIns="0" bIns="0" rtlCol="0"/>
          <a:lstStyle/>
          <a:p>
            <a:endParaRPr/>
          </a:p>
        </p:txBody>
      </p:sp>
      <p:sp>
        <p:nvSpPr>
          <p:cNvPr id="24" name="object 24"/>
          <p:cNvSpPr txBox="1"/>
          <p:nvPr/>
        </p:nvSpPr>
        <p:spPr>
          <a:xfrm>
            <a:off x="4393969" y="4466790"/>
            <a:ext cx="201295" cy="247650"/>
          </a:xfrm>
          <a:prstGeom prst="rect">
            <a:avLst/>
          </a:prstGeom>
        </p:spPr>
        <p:txBody>
          <a:bodyPr vert="horz" wrap="square" lIns="0" tIns="13335" rIns="0" bIns="0" rtlCol="0">
            <a:spAutoFit/>
          </a:bodyPr>
          <a:lstStyle/>
          <a:p>
            <a:pPr marL="12700">
              <a:lnSpc>
                <a:spcPct val="100000"/>
              </a:lnSpc>
              <a:spcBef>
                <a:spcPts val="105"/>
              </a:spcBef>
            </a:pPr>
            <a:r>
              <a:rPr sz="1450" spc="655" dirty="0">
                <a:latin typeface="Times New Roman"/>
                <a:cs typeface="Times New Roman"/>
              </a:rPr>
              <a:t>2</a:t>
            </a:r>
            <a:endParaRPr sz="1450">
              <a:latin typeface="Times New Roman"/>
              <a:cs typeface="Times New Roman"/>
            </a:endParaRPr>
          </a:p>
        </p:txBody>
      </p:sp>
      <p:sp>
        <p:nvSpPr>
          <p:cNvPr id="25" name="object 25"/>
          <p:cNvSpPr txBox="1"/>
          <p:nvPr/>
        </p:nvSpPr>
        <p:spPr>
          <a:xfrm>
            <a:off x="2679046" y="4418277"/>
            <a:ext cx="123189" cy="247650"/>
          </a:xfrm>
          <a:prstGeom prst="rect">
            <a:avLst/>
          </a:prstGeom>
        </p:spPr>
        <p:txBody>
          <a:bodyPr vert="horz" wrap="square" lIns="0" tIns="13335" rIns="0" bIns="0" rtlCol="0">
            <a:spAutoFit/>
          </a:bodyPr>
          <a:lstStyle/>
          <a:p>
            <a:pPr marL="12700">
              <a:lnSpc>
                <a:spcPct val="100000"/>
              </a:lnSpc>
              <a:spcBef>
                <a:spcPts val="105"/>
              </a:spcBef>
            </a:pPr>
            <a:r>
              <a:rPr sz="1450" i="1" spc="360" dirty="0">
                <a:latin typeface="Times New Roman"/>
                <a:cs typeface="Times New Roman"/>
              </a:rPr>
              <a:t>t</a:t>
            </a:r>
            <a:endParaRPr sz="1450">
              <a:latin typeface="Times New Roman"/>
              <a:cs typeface="Times New Roman"/>
            </a:endParaRPr>
          </a:p>
        </p:txBody>
      </p:sp>
      <p:sp>
        <p:nvSpPr>
          <p:cNvPr id="26" name="object 26"/>
          <p:cNvSpPr txBox="1"/>
          <p:nvPr/>
        </p:nvSpPr>
        <p:spPr>
          <a:xfrm>
            <a:off x="2262730" y="3323444"/>
            <a:ext cx="3720465" cy="1286510"/>
          </a:xfrm>
          <a:prstGeom prst="rect">
            <a:avLst/>
          </a:prstGeom>
        </p:spPr>
        <p:txBody>
          <a:bodyPr vert="horz" wrap="square" lIns="0" tIns="16510" rIns="0" bIns="0" rtlCol="0">
            <a:spAutoFit/>
          </a:bodyPr>
          <a:lstStyle/>
          <a:p>
            <a:pPr marL="12700">
              <a:lnSpc>
                <a:spcPct val="100000"/>
              </a:lnSpc>
              <a:spcBef>
                <a:spcPts val="130"/>
              </a:spcBef>
              <a:tabLst>
                <a:tab pos="815340" algn="l"/>
                <a:tab pos="1958975" algn="l"/>
                <a:tab pos="3419475" algn="l"/>
              </a:tabLst>
            </a:pPr>
            <a:r>
              <a:rPr sz="3000" i="1" spc="-200" dirty="0">
                <a:latin typeface="Times New Roman"/>
                <a:cs typeface="Times New Roman"/>
              </a:rPr>
              <a:t>A</a:t>
            </a:r>
            <a:r>
              <a:rPr sz="2625" spc="104" baseline="-25396" dirty="0">
                <a:latin typeface="Times New Roman"/>
                <a:cs typeface="Times New Roman"/>
              </a:rPr>
              <a:t>3</a:t>
            </a:r>
            <a:r>
              <a:rPr sz="2625" baseline="-25396" dirty="0">
                <a:latin typeface="Times New Roman"/>
                <a:cs typeface="Times New Roman"/>
              </a:rPr>
              <a:t>	</a:t>
            </a:r>
            <a:r>
              <a:rPr sz="3000" i="1" spc="10" dirty="0">
                <a:latin typeface="Times New Roman"/>
                <a:cs typeface="Times New Roman"/>
              </a:rPr>
              <a:t>V</a:t>
            </a:r>
            <a:r>
              <a:rPr sz="2625" spc="104" baseline="-25396" dirty="0">
                <a:latin typeface="Times New Roman"/>
                <a:cs typeface="Times New Roman"/>
              </a:rPr>
              <a:t>2</a:t>
            </a:r>
            <a:r>
              <a:rPr sz="2625" baseline="-25396" dirty="0">
                <a:latin typeface="Times New Roman"/>
                <a:cs typeface="Times New Roman"/>
              </a:rPr>
              <a:t>	</a:t>
            </a:r>
            <a:r>
              <a:rPr sz="3000" spc="290" dirty="0">
                <a:latin typeface="Times New Roman"/>
                <a:cs typeface="Times New Roman"/>
              </a:rPr>
              <a:t>2</a:t>
            </a:r>
            <a:r>
              <a:rPr sz="3000" i="1" spc="95" dirty="0">
                <a:latin typeface="Times New Roman"/>
                <a:cs typeface="Times New Roman"/>
              </a:rPr>
              <a:t>g</a:t>
            </a:r>
            <a:r>
              <a:rPr sz="3000" i="1" spc="-80" dirty="0">
                <a:latin typeface="Times New Roman"/>
                <a:cs typeface="Times New Roman"/>
              </a:rPr>
              <a:t>h</a:t>
            </a:r>
            <a:r>
              <a:rPr sz="2625" i="1" spc="89" baseline="-25396" dirty="0">
                <a:latin typeface="Times New Roman"/>
                <a:cs typeface="Times New Roman"/>
              </a:rPr>
              <a:t>c</a:t>
            </a:r>
            <a:r>
              <a:rPr sz="2625" i="1" baseline="-25396" dirty="0">
                <a:latin typeface="Times New Roman"/>
                <a:cs typeface="Times New Roman"/>
              </a:rPr>
              <a:t>	</a:t>
            </a:r>
            <a:r>
              <a:rPr sz="3000" i="1" spc="-80" dirty="0">
                <a:latin typeface="Times New Roman"/>
                <a:cs typeface="Times New Roman"/>
              </a:rPr>
              <a:t>h</a:t>
            </a:r>
            <a:r>
              <a:rPr sz="2625" i="1" spc="89" baseline="-25396" dirty="0">
                <a:latin typeface="Times New Roman"/>
                <a:cs typeface="Times New Roman"/>
              </a:rPr>
              <a:t>c</a:t>
            </a:r>
            <a:endParaRPr sz="2625" baseline="-25396">
              <a:latin typeface="Times New Roman"/>
              <a:cs typeface="Times New Roman"/>
            </a:endParaRPr>
          </a:p>
          <a:p>
            <a:pPr marL="163830">
              <a:lnSpc>
                <a:spcPct val="100000"/>
              </a:lnSpc>
              <a:spcBef>
                <a:spcPts val="3295"/>
              </a:spcBef>
            </a:pPr>
            <a:r>
              <a:rPr sz="2500" i="1" spc="1135" dirty="0">
                <a:latin typeface="Times New Roman"/>
                <a:cs typeface="Times New Roman"/>
              </a:rPr>
              <a:t>h</a:t>
            </a:r>
            <a:endParaRPr sz="2500">
              <a:latin typeface="Times New Roman"/>
              <a:cs typeface="Times New Roman"/>
            </a:endParaRPr>
          </a:p>
        </p:txBody>
      </p:sp>
      <p:sp>
        <p:nvSpPr>
          <p:cNvPr id="27" name="object 27"/>
          <p:cNvSpPr txBox="1"/>
          <p:nvPr/>
        </p:nvSpPr>
        <p:spPr>
          <a:xfrm>
            <a:off x="2458400" y="4701653"/>
            <a:ext cx="453390" cy="410209"/>
          </a:xfrm>
          <a:prstGeom prst="rect">
            <a:avLst/>
          </a:prstGeom>
        </p:spPr>
        <p:txBody>
          <a:bodyPr vert="horz" wrap="square" lIns="0" tIns="15240" rIns="0" bIns="0" rtlCol="0">
            <a:spAutoFit/>
          </a:bodyPr>
          <a:lstStyle/>
          <a:p>
            <a:pPr marL="12700">
              <a:lnSpc>
                <a:spcPct val="100000"/>
              </a:lnSpc>
              <a:spcBef>
                <a:spcPts val="120"/>
              </a:spcBef>
            </a:pPr>
            <a:r>
              <a:rPr sz="2500" i="1" spc="885" dirty="0">
                <a:latin typeface="Times New Roman"/>
                <a:cs typeface="Times New Roman"/>
              </a:rPr>
              <a:t>h</a:t>
            </a:r>
            <a:r>
              <a:rPr sz="2175" i="1" spc="869" baseline="-24904" dirty="0">
                <a:latin typeface="Times New Roman"/>
                <a:cs typeface="Times New Roman"/>
              </a:rPr>
              <a:t>c</a:t>
            </a:r>
            <a:endParaRPr sz="2175" baseline="-24904">
              <a:latin typeface="Times New Roman"/>
              <a:cs typeface="Times New Roman"/>
            </a:endParaRPr>
          </a:p>
        </p:txBody>
      </p:sp>
      <p:sp>
        <p:nvSpPr>
          <p:cNvPr id="28" name="object 28"/>
          <p:cNvSpPr txBox="1"/>
          <p:nvPr/>
        </p:nvSpPr>
        <p:spPr>
          <a:xfrm>
            <a:off x="3652340" y="4226105"/>
            <a:ext cx="812165" cy="410209"/>
          </a:xfrm>
          <a:prstGeom prst="rect">
            <a:avLst/>
          </a:prstGeom>
        </p:spPr>
        <p:txBody>
          <a:bodyPr vert="horz" wrap="square" lIns="0" tIns="15240" rIns="0" bIns="0" rtlCol="0">
            <a:spAutoFit/>
          </a:bodyPr>
          <a:lstStyle/>
          <a:p>
            <a:pPr marL="12700">
              <a:lnSpc>
                <a:spcPct val="100000"/>
              </a:lnSpc>
              <a:spcBef>
                <a:spcPts val="120"/>
              </a:spcBef>
              <a:tabLst>
                <a:tab pos="427990" algn="l"/>
              </a:tabLst>
            </a:pPr>
            <a:r>
              <a:rPr sz="2500" spc="869" dirty="0">
                <a:latin typeface="Symbol"/>
                <a:cs typeface="Symbol"/>
              </a:rPr>
              <a:t></a:t>
            </a:r>
            <a:r>
              <a:rPr sz="2500" spc="869" dirty="0">
                <a:latin typeface="Times New Roman"/>
                <a:cs typeface="Times New Roman"/>
              </a:rPr>
              <a:t>	</a:t>
            </a:r>
            <a:r>
              <a:rPr sz="3750" i="1" spc="2085" baseline="-4444" dirty="0">
                <a:latin typeface="Times New Roman"/>
                <a:cs typeface="Times New Roman"/>
              </a:rPr>
              <a:t>A</a:t>
            </a:r>
            <a:endParaRPr sz="3750" baseline="-4444">
              <a:latin typeface="Times New Roman"/>
              <a:cs typeface="Times New Roman"/>
            </a:endParaRPr>
          </a:p>
        </p:txBody>
      </p:sp>
      <p:sp>
        <p:nvSpPr>
          <p:cNvPr id="29" name="object 29"/>
          <p:cNvSpPr txBox="1"/>
          <p:nvPr/>
        </p:nvSpPr>
        <p:spPr>
          <a:xfrm>
            <a:off x="4749798" y="4008706"/>
            <a:ext cx="454659" cy="410209"/>
          </a:xfrm>
          <a:prstGeom prst="rect">
            <a:avLst/>
          </a:prstGeom>
        </p:spPr>
        <p:txBody>
          <a:bodyPr vert="horz" wrap="square" lIns="0" tIns="15240" rIns="0" bIns="0" rtlCol="0">
            <a:spAutoFit/>
          </a:bodyPr>
          <a:lstStyle/>
          <a:p>
            <a:pPr marL="12700">
              <a:lnSpc>
                <a:spcPct val="100000"/>
              </a:lnSpc>
              <a:spcBef>
                <a:spcPts val="120"/>
              </a:spcBef>
            </a:pPr>
            <a:r>
              <a:rPr sz="3750" spc="1545" baseline="-37777" dirty="0">
                <a:latin typeface="Symbol"/>
                <a:cs typeface="Symbol"/>
              </a:rPr>
              <a:t></a:t>
            </a:r>
            <a:r>
              <a:rPr sz="1450" spc="655" dirty="0">
                <a:latin typeface="Times New Roman"/>
                <a:cs typeface="Times New Roman"/>
              </a:rPr>
              <a:t>2</a:t>
            </a:r>
            <a:endParaRPr sz="1450">
              <a:latin typeface="Times New Roman"/>
              <a:cs typeface="Times New Roman"/>
            </a:endParaRPr>
          </a:p>
        </p:txBody>
      </p:sp>
      <p:sp>
        <p:nvSpPr>
          <p:cNvPr id="30" name="object 30"/>
          <p:cNvSpPr txBox="1"/>
          <p:nvPr/>
        </p:nvSpPr>
        <p:spPr>
          <a:xfrm>
            <a:off x="3191431" y="4451260"/>
            <a:ext cx="719455" cy="410209"/>
          </a:xfrm>
          <a:prstGeom prst="rect">
            <a:avLst/>
          </a:prstGeom>
        </p:spPr>
        <p:txBody>
          <a:bodyPr vert="horz" wrap="square" lIns="0" tIns="15240" rIns="0" bIns="0" rtlCol="0">
            <a:spAutoFit/>
          </a:bodyPr>
          <a:lstStyle/>
          <a:p>
            <a:pPr marL="12700">
              <a:lnSpc>
                <a:spcPct val="100000"/>
              </a:lnSpc>
              <a:spcBef>
                <a:spcPts val="120"/>
              </a:spcBef>
              <a:tabLst>
                <a:tab pos="473075" algn="l"/>
              </a:tabLst>
            </a:pPr>
            <a:r>
              <a:rPr sz="2500" spc="1250" dirty="0">
                <a:latin typeface="Symbol"/>
                <a:cs typeface="Symbol"/>
              </a:rPr>
              <a:t></a:t>
            </a:r>
            <a:r>
              <a:rPr sz="2500" spc="1250" dirty="0">
                <a:latin typeface="Times New Roman"/>
                <a:cs typeface="Times New Roman"/>
              </a:rPr>
              <a:t>	</a:t>
            </a:r>
            <a:r>
              <a:rPr sz="3750" spc="1305" baseline="-12222" dirty="0">
                <a:latin typeface="Symbol"/>
                <a:cs typeface="Symbol"/>
              </a:rPr>
              <a:t></a:t>
            </a:r>
            <a:endParaRPr sz="3750" baseline="-12222">
              <a:latin typeface="Symbol"/>
              <a:cs typeface="Symbol"/>
            </a:endParaRPr>
          </a:p>
        </p:txBody>
      </p:sp>
      <p:sp>
        <p:nvSpPr>
          <p:cNvPr id="31" name="object 31"/>
          <p:cNvSpPr txBox="1"/>
          <p:nvPr/>
        </p:nvSpPr>
        <p:spPr>
          <a:xfrm>
            <a:off x="4749798" y="4519835"/>
            <a:ext cx="258445" cy="410209"/>
          </a:xfrm>
          <a:prstGeom prst="rect">
            <a:avLst/>
          </a:prstGeom>
        </p:spPr>
        <p:txBody>
          <a:bodyPr vert="horz" wrap="square" lIns="0" tIns="15240" rIns="0" bIns="0" rtlCol="0">
            <a:spAutoFit/>
          </a:bodyPr>
          <a:lstStyle/>
          <a:p>
            <a:pPr marL="12700">
              <a:lnSpc>
                <a:spcPct val="100000"/>
              </a:lnSpc>
              <a:spcBef>
                <a:spcPts val="120"/>
              </a:spcBef>
            </a:pPr>
            <a:r>
              <a:rPr sz="2500" spc="869" dirty="0">
                <a:latin typeface="Symbol"/>
                <a:cs typeface="Symbol"/>
              </a:rPr>
              <a:t></a:t>
            </a:r>
            <a:endParaRPr sz="2500">
              <a:latin typeface="Symbol"/>
              <a:cs typeface="Symbol"/>
            </a:endParaRPr>
          </a:p>
        </p:txBody>
      </p:sp>
      <p:sp>
        <p:nvSpPr>
          <p:cNvPr id="32" name="object 32"/>
          <p:cNvSpPr txBox="1"/>
          <p:nvPr/>
        </p:nvSpPr>
        <p:spPr>
          <a:xfrm>
            <a:off x="3652340" y="4787058"/>
            <a:ext cx="1355725" cy="410209"/>
          </a:xfrm>
          <a:prstGeom prst="rect">
            <a:avLst/>
          </a:prstGeom>
        </p:spPr>
        <p:txBody>
          <a:bodyPr vert="horz" wrap="square" lIns="0" tIns="15240" rIns="0" bIns="0" rtlCol="0">
            <a:spAutoFit/>
          </a:bodyPr>
          <a:lstStyle/>
          <a:p>
            <a:pPr marL="12700">
              <a:lnSpc>
                <a:spcPct val="100000"/>
              </a:lnSpc>
              <a:spcBef>
                <a:spcPts val="120"/>
              </a:spcBef>
              <a:tabLst>
                <a:tab pos="438784" algn="l"/>
                <a:tab pos="1109980" algn="l"/>
              </a:tabLst>
            </a:pPr>
            <a:r>
              <a:rPr sz="2500" spc="869" dirty="0">
                <a:latin typeface="Symbol"/>
                <a:cs typeface="Symbol"/>
              </a:rPr>
              <a:t></a:t>
            </a:r>
            <a:r>
              <a:rPr sz="2500" spc="869" dirty="0">
                <a:latin typeface="Times New Roman"/>
                <a:cs typeface="Times New Roman"/>
              </a:rPr>
              <a:t>	</a:t>
            </a:r>
            <a:r>
              <a:rPr sz="3750" i="1" spc="1425" baseline="14444" dirty="0">
                <a:latin typeface="Times New Roman"/>
                <a:cs typeface="Times New Roman"/>
              </a:rPr>
              <a:t>A</a:t>
            </a:r>
            <a:r>
              <a:rPr sz="1450" spc="655" dirty="0">
                <a:latin typeface="Times New Roman"/>
                <a:cs typeface="Times New Roman"/>
              </a:rPr>
              <a:t>3</a:t>
            </a:r>
            <a:r>
              <a:rPr sz="1450" dirty="0">
                <a:latin typeface="Times New Roman"/>
                <a:cs typeface="Times New Roman"/>
              </a:rPr>
              <a:t>	</a:t>
            </a:r>
            <a:r>
              <a:rPr sz="2500" spc="869" dirty="0">
                <a:latin typeface="Symbol"/>
                <a:cs typeface="Symbol"/>
              </a:rPr>
              <a:t></a:t>
            </a:r>
            <a:endParaRPr sz="2500">
              <a:latin typeface="Symbol"/>
              <a:cs typeface="Symbol"/>
            </a:endParaRPr>
          </a:p>
        </p:txBody>
      </p:sp>
      <p:sp>
        <p:nvSpPr>
          <p:cNvPr id="33" name="object 33"/>
          <p:cNvSpPr txBox="1"/>
          <p:nvPr/>
        </p:nvSpPr>
        <p:spPr>
          <a:xfrm>
            <a:off x="721868" y="5307888"/>
            <a:ext cx="7893050" cy="1305560"/>
          </a:xfrm>
          <a:prstGeom prst="rect">
            <a:avLst/>
          </a:prstGeom>
        </p:spPr>
        <p:txBody>
          <a:bodyPr vert="horz" wrap="square" lIns="0" tIns="12065" rIns="0" bIns="0" rtlCol="0">
            <a:spAutoFit/>
          </a:bodyPr>
          <a:lstStyle/>
          <a:p>
            <a:pPr marL="12700">
              <a:lnSpc>
                <a:spcPct val="100000"/>
              </a:lnSpc>
              <a:spcBef>
                <a:spcPts val="95"/>
              </a:spcBef>
              <a:buSzPct val="96428"/>
              <a:buFont typeface="Wingdings"/>
              <a:buChar char=""/>
              <a:tabLst>
                <a:tab pos="292735" algn="l"/>
              </a:tabLst>
            </a:pPr>
            <a:r>
              <a:rPr sz="2800" spc="-5" dirty="0">
                <a:latin typeface="Times New Roman"/>
                <a:cs typeface="Times New Roman"/>
              </a:rPr>
              <a:t>Actual shape of </a:t>
            </a:r>
            <a:r>
              <a:rPr sz="2800" dirty="0">
                <a:latin typeface="Times New Roman"/>
                <a:cs typeface="Times New Roman"/>
              </a:rPr>
              <a:t>sprue </a:t>
            </a:r>
            <a:r>
              <a:rPr sz="2800" spc="-5" dirty="0">
                <a:latin typeface="Times New Roman"/>
                <a:cs typeface="Times New Roman"/>
              </a:rPr>
              <a:t>is</a:t>
            </a:r>
            <a:r>
              <a:rPr sz="2800" spc="-25" dirty="0">
                <a:latin typeface="Times New Roman"/>
                <a:cs typeface="Times New Roman"/>
              </a:rPr>
              <a:t> </a:t>
            </a:r>
            <a:r>
              <a:rPr sz="2800" spc="-5" dirty="0">
                <a:latin typeface="Times New Roman"/>
                <a:cs typeface="Times New Roman"/>
              </a:rPr>
              <a:t>Parabola</a:t>
            </a:r>
            <a:endParaRPr sz="2800">
              <a:latin typeface="Times New Roman"/>
              <a:cs typeface="Times New Roman"/>
            </a:endParaRPr>
          </a:p>
          <a:p>
            <a:pPr marL="12700" marR="5080">
              <a:lnSpc>
                <a:spcPct val="100000"/>
              </a:lnSpc>
              <a:spcBef>
                <a:spcPts val="5"/>
              </a:spcBef>
              <a:buSzPct val="96428"/>
              <a:buFont typeface="Wingdings"/>
              <a:buChar char=""/>
              <a:tabLst>
                <a:tab pos="292735" algn="l"/>
              </a:tabLst>
            </a:pPr>
            <a:r>
              <a:rPr sz="2800" spc="-5" dirty="0">
                <a:latin typeface="Times New Roman"/>
                <a:cs typeface="Times New Roman"/>
              </a:rPr>
              <a:t>But in order to avoid manufacturing difficulty we use  tapered cylinder</a:t>
            </a:r>
            <a:r>
              <a:rPr sz="2800" spc="-15" dirty="0">
                <a:latin typeface="Times New Roman"/>
                <a:cs typeface="Times New Roman"/>
              </a:rPr>
              <a:t> </a:t>
            </a:r>
            <a:r>
              <a:rPr sz="2800" spc="-10" dirty="0">
                <a:latin typeface="Times New Roman"/>
                <a:cs typeface="Times New Roman"/>
              </a:rPr>
              <a:t>shape</a:t>
            </a:r>
            <a:r>
              <a:rPr sz="1800" spc="-10" dirty="0">
                <a:latin typeface="Arial"/>
                <a:cs typeface="Arial"/>
              </a:rPr>
              <a:t>.</a:t>
            </a:r>
            <a:endParaRPr sz="18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79954" y="461899"/>
            <a:ext cx="3783329" cy="696595"/>
          </a:xfrm>
          <a:prstGeom prst="rect">
            <a:avLst/>
          </a:prstGeom>
        </p:spPr>
        <p:txBody>
          <a:bodyPr vert="horz" wrap="square" lIns="0" tIns="13335" rIns="0" bIns="0" rtlCol="0">
            <a:spAutoFit/>
          </a:bodyPr>
          <a:lstStyle/>
          <a:p>
            <a:pPr marL="12700">
              <a:lnSpc>
                <a:spcPct val="100000"/>
              </a:lnSpc>
              <a:spcBef>
                <a:spcPts val="105"/>
              </a:spcBef>
            </a:pPr>
            <a:r>
              <a:rPr sz="4400" spc="-235" dirty="0">
                <a:latin typeface="Trebuchet MS"/>
                <a:cs typeface="Trebuchet MS"/>
              </a:rPr>
              <a:t>GATING</a:t>
            </a:r>
            <a:r>
              <a:rPr sz="4400" spc="-400" dirty="0">
                <a:latin typeface="Trebuchet MS"/>
                <a:cs typeface="Trebuchet MS"/>
              </a:rPr>
              <a:t> </a:t>
            </a:r>
            <a:r>
              <a:rPr sz="4400" spc="-215" dirty="0">
                <a:latin typeface="Trebuchet MS"/>
                <a:cs typeface="Trebuchet MS"/>
              </a:rPr>
              <a:t>SYSTEM</a:t>
            </a:r>
            <a:endParaRPr sz="4400">
              <a:latin typeface="Trebuchet MS"/>
              <a:cs typeface="Trebuchet MS"/>
            </a:endParaRPr>
          </a:p>
        </p:txBody>
      </p:sp>
      <p:sp>
        <p:nvSpPr>
          <p:cNvPr id="3" name="object 3"/>
          <p:cNvSpPr txBox="1"/>
          <p:nvPr/>
        </p:nvSpPr>
        <p:spPr>
          <a:xfrm>
            <a:off x="535940" y="1620977"/>
            <a:ext cx="8074025" cy="4378960"/>
          </a:xfrm>
          <a:prstGeom prst="rect">
            <a:avLst/>
          </a:prstGeom>
        </p:spPr>
        <p:txBody>
          <a:bodyPr vert="horz" wrap="square" lIns="0" tIns="12065" rIns="0" bIns="0" rtlCol="0">
            <a:spAutoFit/>
          </a:bodyPr>
          <a:lstStyle/>
          <a:p>
            <a:pPr marL="355600" marR="5080" indent="-342900" algn="just">
              <a:lnSpc>
                <a:spcPct val="100000"/>
              </a:lnSpc>
              <a:spcBef>
                <a:spcPts val="95"/>
              </a:spcBef>
              <a:buFont typeface="Arial"/>
              <a:buChar char="•"/>
              <a:tabLst>
                <a:tab pos="355600" algn="l"/>
              </a:tabLst>
            </a:pPr>
            <a:r>
              <a:rPr sz="2800" spc="-5" dirty="0">
                <a:latin typeface="Times New Roman"/>
                <a:cs typeface="Times New Roman"/>
              </a:rPr>
              <a:t>The </a:t>
            </a:r>
            <a:r>
              <a:rPr sz="2800" dirty="0">
                <a:latin typeface="Times New Roman"/>
                <a:cs typeface="Times New Roman"/>
              </a:rPr>
              <a:t>term </a:t>
            </a:r>
            <a:r>
              <a:rPr sz="2800" spc="-5" dirty="0">
                <a:latin typeface="Times New Roman"/>
                <a:cs typeface="Times New Roman"/>
              </a:rPr>
              <a:t>gating system </a:t>
            </a:r>
            <a:r>
              <a:rPr sz="2800" dirty="0">
                <a:latin typeface="Times New Roman"/>
                <a:cs typeface="Times New Roman"/>
              </a:rPr>
              <a:t>refers </a:t>
            </a:r>
            <a:r>
              <a:rPr sz="2800" spc="-5" dirty="0">
                <a:latin typeface="Times New Roman"/>
                <a:cs typeface="Times New Roman"/>
              </a:rPr>
              <a:t>to all passageways  </a:t>
            </a:r>
            <a:r>
              <a:rPr sz="2800" dirty="0">
                <a:latin typeface="Times New Roman"/>
                <a:cs typeface="Times New Roman"/>
              </a:rPr>
              <a:t>through </a:t>
            </a:r>
            <a:r>
              <a:rPr sz="2800" spc="-5" dirty="0">
                <a:latin typeface="Times New Roman"/>
                <a:cs typeface="Times New Roman"/>
              </a:rPr>
              <a:t>which the molten metal passes to enter </a:t>
            </a:r>
            <a:r>
              <a:rPr sz="2800" dirty="0">
                <a:latin typeface="Times New Roman"/>
                <a:cs typeface="Times New Roman"/>
              </a:rPr>
              <a:t>the  </a:t>
            </a:r>
            <a:r>
              <a:rPr sz="2800" spc="-5" dirty="0">
                <a:latin typeface="Times New Roman"/>
                <a:cs typeface="Times New Roman"/>
              </a:rPr>
              <a:t>mould</a:t>
            </a:r>
            <a:r>
              <a:rPr sz="2800" dirty="0">
                <a:latin typeface="Times New Roman"/>
                <a:cs typeface="Times New Roman"/>
              </a:rPr>
              <a:t> </a:t>
            </a:r>
            <a:r>
              <a:rPr sz="2800" spc="-30" dirty="0">
                <a:latin typeface="Times New Roman"/>
                <a:cs typeface="Times New Roman"/>
              </a:rPr>
              <a:t>cavity.</a:t>
            </a:r>
            <a:endParaRPr sz="2800">
              <a:latin typeface="Times New Roman"/>
              <a:cs typeface="Times New Roman"/>
            </a:endParaRPr>
          </a:p>
          <a:p>
            <a:pPr marL="355600" indent="-342900">
              <a:lnSpc>
                <a:spcPct val="100000"/>
              </a:lnSpc>
              <a:spcBef>
                <a:spcPts val="675"/>
              </a:spcBef>
              <a:buFont typeface="Arial"/>
              <a:buChar char="•"/>
              <a:tabLst>
                <a:tab pos="354965" algn="l"/>
                <a:tab pos="355600" algn="l"/>
              </a:tabLst>
            </a:pPr>
            <a:r>
              <a:rPr sz="2800" spc="-5" dirty="0">
                <a:latin typeface="Times New Roman"/>
                <a:cs typeface="Times New Roman"/>
              </a:rPr>
              <a:t>The gating system is composed</a:t>
            </a:r>
            <a:r>
              <a:rPr sz="2800" spc="-10" dirty="0">
                <a:latin typeface="Times New Roman"/>
                <a:cs typeface="Times New Roman"/>
              </a:rPr>
              <a:t> </a:t>
            </a:r>
            <a:r>
              <a:rPr sz="2800" dirty="0">
                <a:latin typeface="Times New Roman"/>
                <a:cs typeface="Times New Roman"/>
              </a:rPr>
              <a:t>of</a:t>
            </a:r>
            <a:endParaRPr sz="2800">
              <a:latin typeface="Times New Roman"/>
              <a:cs typeface="Times New Roman"/>
            </a:endParaRPr>
          </a:p>
          <a:p>
            <a:pPr marL="443865" indent="-431165">
              <a:lnSpc>
                <a:spcPct val="100000"/>
              </a:lnSpc>
              <a:spcBef>
                <a:spcPts val="675"/>
              </a:spcBef>
              <a:buFont typeface="Wingdings"/>
              <a:buChar char=""/>
              <a:tabLst>
                <a:tab pos="443865" algn="l"/>
                <a:tab pos="444500" algn="l"/>
              </a:tabLst>
            </a:pPr>
            <a:r>
              <a:rPr sz="2800" dirty="0">
                <a:latin typeface="Times New Roman"/>
                <a:cs typeface="Times New Roman"/>
              </a:rPr>
              <a:t>Pouring</a:t>
            </a:r>
            <a:r>
              <a:rPr sz="2800" spc="-10" dirty="0">
                <a:latin typeface="Times New Roman"/>
                <a:cs typeface="Times New Roman"/>
              </a:rPr>
              <a:t> </a:t>
            </a:r>
            <a:r>
              <a:rPr sz="2800" spc="-5" dirty="0">
                <a:latin typeface="Times New Roman"/>
                <a:cs typeface="Times New Roman"/>
              </a:rPr>
              <a:t>basin</a:t>
            </a:r>
            <a:endParaRPr sz="2800">
              <a:latin typeface="Times New Roman"/>
              <a:cs typeface="Times New Roman"/>
            </a:endParaRPr>
          </a:p>
          <a:p>
            <a:pPr marL="355600" indent="-342900">
              <a:lnSpc>
                <a:spcPct val="100000"/>
              </a:lnSpc>
              <a:spcBef>
                <a:spcPts val="675"/>
              </a:spcBef>
              <a:buFont typeface="Wingdings"/>
              <a:buChar char=""/>
              <a:tabLst>
                <a:tab pos="355600" algn="l"/>
              </a:tabLst>
            </a:pPr>
            <a:r>
              <a:rPr sz="2800" dirty="0">
                <a:latin typeface="Times New Roman"/>
                <a:cs typeface="Times New Roman"/>
              </a:rPr>
              <a:t>Sprue</a:t>
            </a:r>
            <a:endParaRPr sz="2800">
              <a:latin typeface="Times New Roman"/>
              <a:cs typeface="Times New Roman"/>
            </a:endParaRPr>
          </a:p>
          <a:p>
            <a:pPr marL="355600" indent="-342900">
              <a:lnSpc>
                <a:spcPct val="100000"/>
              </a:lnSpc>
              <a:spcBef>
                <a:spcPts val="670"/>
              </a:spcBef>
              <a:buFont typeface="Wingdings"/>
              <a:buChar char=""/>
              <a:tabLst>
                <a:tab pos="355600" algn="l"/>
              </a:tabLst>
            </a:pPr>
            <a:r>
              <a:rPr sz="2800" dirty="0">
                <a:latin typeface="Times New Roman"/>
                <a:cs typeface="Times New Roman"/>
              </a:rPr>
              <a:t>Runner</a:t>
            </a:r>
            <a:endParaRPr sz="2800">
              <a:latin typeface="Times New Roman"/>
              <a:cs typeface="Times New Roman"/>
            </a:endParaRPr>
          </a:p>
          <a:p>
            <a:pPr marL="355600" indent="-342900">
              <a:lnSpc>
                <a:spcPct val="100000"/>
              </a:lnSpc>
              <a:spcBef>
                <a:spcPts val="675"/>
              </a:spcBef>
              <a:buFont typeface="Wingdings"/>
              <a:buChar char=""/>
              <a:tabLst>
                <a:tab pos="355600" algn="l"/>
              </a:tabLst>
            </a:pPr>
            <a:r>
              <a:rPr sz="2800" spc="-5" dirty="0">
                <a:latin typeface="Times New Roman"/>
                <a:cs typeface="Times New Roman"/>
              </a:rPr>
              <a:t>Gates</a:t>
            </a:r>
            <a:endParaRPr sz="2800">
              <a:latin typeface="Times New Roman"/>
              <a:cs typeface="Times New Roman"/>
            </a:endParaRPr>
          </a:p>
          <a:p>
            <a:pPr marL="355600" indent="-342900">
              <a:lnSpc>
                <a:spcPct val="100000"/>
              </a:lnSpc>
              <a:spcBef>
                <a:spcPts val="670"/>
              </a:spcBef>
              <a:buFont typeface="Wingdings"/>
              <a:buChar char=""/>
              <a:tabLst>
                <a:tab pos="355600" algn="l"/>
              </a:tabLst>
            </a:pPr>
            <a:r>
              <a:rPr sz="2800" spc="-5" dirty="0">
                <a:latin typeface="Times New Roman"/>
                <a:cs typeface="Times New Roman"/>
              </a:rPr>
              <a:t>Risers</a:t>
            </a:r>
            <a:endParaRPr sz="2800">
              <a:latin typeface="Times New Roman"/>
              <a:cs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0240" y="520954"/>
            <a:ext cx="7915909" cy="5317490"/>
          </a:xfrm>
          <a:prstGeom prst="rect">
            <a:avLst/>
          </a:prstGeom>
        </p:spPr>
        <p:txBody>
          <a:bodyPr vert="horz" wrap="square" lIns="0" tIns="12065" rIns="0" bIns="0" rtlCol="0">
            <a:spAutoFit/>
          </a:bodyPr>
          <a:lstStyle/>
          <a:p>
            <a:pPr marL="12700" marR="5080" algn="just">
              <a:lnSpc>
                <a:spcPct val="100000"/>
              </a:lnSpc>
              <a:spcBef>
                <a:spcPts val="95"/>
              </a:spcBef>
              <a:buSzPct val="96428"/>
              <a:buFont typeface="Arial"/>
              <a:buChar char="•"/>
              <a:tabLst>
                <a:tab pos="137795" algn="l"/>
              </a:tabLst>
            </a:pPr>
            <a:r>
              <a:rPr sz="2800" spc="-35" dirty="0">
                <a:latin typeface="Times New Roman"/>
                <a:cs typeface="Times New Roman"/>
              </a:rPr>
              <a:t>Tapered </a:t>
            </a:r>
            <a:r>
              <a:rPr sz="2800" dirty="0">
                <a:latin typeface="Times New Roman"/>
                <a:cs typeface="Times New Roman"/>
              </a:rPr>
              <a:t>sprue </a:t>
            </a:r>
            <a:r>
              <a:rPr sz="2800" spc="-5" dirty="0">
                <a:latin typeface="Times New Roman"/>
                <a:cs typeface="Times New Roman"/>
              </a:rPr>
              <a:t>reduces </a:t>
            </a:r>
            <a:r>
              <a:rPr sz="2800" dirty="0">
                <a:latin typeface="Times New Roman"/>
                <a:cs typeface="Times New Roman"/>
              </a:rPr>
              <a:t>the rate of flow </a:t>
            </a:r>
            <a:r>
              <a:rPr sz="2800" spc="-10" dirty="0">
                <a:latin typeface="Times New Roman"/>
                <a:cs typeface="Times New Roman"/>
              </a:rPr>
              <a:t>at </a:t>
            </a:r>
            <a:r>
              <a:rPr sz="2800" spc="-5" dirty="0">
                <a:latin typeface="Times New Roman"/>
                <a:cs typeface="Times New Roman"/>
              </a:rPr>
              <a:t>which </a:t>
            </a:r>
            <a:r>
              <a:rPr sz="2800" dirty="0">
                <a:latin typeface="Times New Roman"/>
                <a:cs typeface="Times New Roman"/>
              </a:rPr>
              <a:t>the  </a:t>
            </a:r>
            <a:r>
              <a:rPr sz="2800" spc="-5" dirty="0">
                <a:latin typeface="Times New Roman"/>
                <a:cs typeface="Times New Roman"/>
              </a:rPr>
              <a:t>liquid </a:t>
            </a:r>
            <a:r>
              <a:rPr sz="2800" spc="-10" dirty="0">
                <a:latin typeface="Times New Roman"/>
                <a:cs typeface="Times New Roman"/>
              </a:rPr>
              <a:t>metal </a:t>
            </a:r>
            <a:r>
              <a:rPr sz="2800" spc="-5" dirty="0">
                <a:latin typeface="Times New Roman"/>
                <a:cs typeface="Times New Roman"/>
              </a:rPr>
              <a:t>enters </a:t>
            </a:r>
            <a:r>
              <a:rPr sz="2800" spc="-10" dirty="0">
                <a:latin typeface="Times New Roman"/>
                <a:cs typeface="Times New Roman"/>
              </a:rPr>
              <a:t>the </a:t>
            </a:r>
            <a:r>
              <a:rPr sz="2800" spc="-5" dirty="0">
                <a:latin typeface="Times New Roman"/>
                <a:cs typeface="Times New Roman"/>
              </a:rPr>
              <a:t>mould cavity and hence mould  erosion is</a:t>
            </a:r>
            <a:r>
              <a:rPr sz="2800" spc="-20" dirty="0">
                <a:latin typeface="Times New Roman"/>
                <a:cs typeface="Times New Roman"/>
              </a:rPr>
              <a:t> </a:t>
            </a:r>
            <a:r>
              <a:rPr sz="2800" spc="-5" dirty="0">
                <a:latin typeface="Times New Roman"/>
                <a:cs typeface="Times New Roman"/>
              </a:rPr>
              <a:t>reduced.</a:t>
            </a:r>
            <a:endParaRPr sz="2800">
              <a:latin typeface="Times New Roman"/>
              <a:cs typeface="Times New Roman"/>
            </a:endParaRPr>
          </a:p>
          <a:p>
            <a:pPr marL="12700" algn="just">
              <a:lnSpc>
                <a:spcPct val="100000"/>
              </a:lnSpc>
              <a:spcBef>
                <a:spcPts val="675"/>
              </a:spcBef>
              <a:buSzPct val="96428"/>
              <a:buFont typeface="Arial"/>
              <a:buChar char="•"/>
              <a:tabLst>
                <a:tab pos="137795" algn="l"/>
              </a:tabLst>
            </a:pPr>
            <a:r>
              <a:rPr sz="2800" spc="-5" dirty="0">
                <a:latin typeface="Times New Roman"/>
                <a:cs typeface="Times New Roman"/>
              </a:rPr>
              <a:t>The area </a:t>
            </a:r>
            <a:r>
              <a:rPr sz="2800" spc="-10" dirty="0">
                <a:latin typeface="Times New Roman"/>
                <a:cs typeface="Times New Roman"/>
              </a:rPr>
              <a:t>at </a:t>
            </a:r>
            <a:r>
              <a:rPr sz="2800" dirty="0">
                <a:latin typeface="Times New Roman"/>
                <a:cs typeface="Times New Roman"/>
              </a:rPr>
              <a:t>the sprue </a:t>
            </a:r>
            <a:r>
              <a:rPr sz="2800" spc="-5" dirty="0">
                <a:latin typeface="Times New Roman"/>
                <a:cs typeface="Times New Roman"/>
              </a:rPr>
              <a:t>exit</a:t>
            </a:r>
            <a:r>
              <a:rPr sz="2800" spc="-30" dirty="0">
                <a:latin typeface="Times New Roman"/>
                <a:cs typeface="Times New Roman"/>
              </a:rPr>
              <a:t> </a:t>
            </a:r>
            <a:r>
              <a:rPr sz="2800" dirty="0">
                <a:latin typeface="Times New Roman"/>
                <a:cs typeface="Times New Roman"/>
              </a:rPr>
              <a:t>controls-</a:t>
            </a:r>
            <a:endParaRPr sz="2800">
              <a:latin typeface="Times New Roman"/>
              <a:cs typeface="Times New Roman"/>
            </a:endParaRPr>
          </a:p>
          <a:p>
            <a:pPr marL="292100" indent="-279400" algn="just">
              <a:lnSpc>
                <a:spcPct val="100000"/>
              </a:lnSpc>
              <a:spcBef>
                <a:spcPts val="670"/>
              </a:spcBef>
              <a:buSzPct val="96428"/>
              <a:buFont typeface="Wingdings"/>
              <a:buChar char=""/>
              <a:tabLst>
                <a:tab pos="292735" algn="l"/>
              </a:tabLst>
            </a:pPr>
            <a:r>
              <a:rPr sz="2800" dirty="0">
                <a:latin typeface="Times New Roman"/>
                <a:cs typeface="Times New Roman"/>
              </a:rPr>
              <a:t>Flow </a:t>
            </a:r>
            <a:r>
              <a:rPr sz="2800" spc="-5" dirty="0">
                <a:latin typeface="Times New Roman"/>
                <a:cs typeface="Times New Roman"/>
              </a:rPr>
              <a:t>rate of </a:t>
            </a:r>
            <a:r>
              <a:rPr sz="2800" dirty="0">
                <a:latin typeface="Times New Roman"/>
                <a:cs typeface="Times New Roman"/>
              </a:rPr>
              <a:t>liquid </a:t>
            </a:r>
            <a:r>
              <a:rPr sz="2800" spc="-10" dirty="0">
                <a:latin typeface="Times New Roman"/>
                <a:cs typeface="Times New Roman"/>
              </a:rPr>
              <a:t>metal </a:t>
            </a:r>
            <a:r>
              <a:rPr sz="2800" dirty="0">
                <a:latin typeface="Times New Roman"/>
                <a:cs typeface="Times New Roman"/>
              </a:rPr>
              <a:t>into </a:t>
            </a:r>
            <a:r>
              <a:rPr sz="2800" spc="-5" dirty="0">
                <a:latin typeface="Times New Roman"/>
                <a:cs typeface="Times New Roman"/>
              </a:rPr>
              <a:t>mould</a:t>
            </a:r>
            <a:r>
              <a:rPr sz="2800" dirty="0">
                <a:latin typeface="Times New Roman"/>
                <a:cs typeface="Times New Roman"/>
              </a:rPr>
              <a:t> </a:t>
            </a:r>
            <a:r>
              <a:rPr sz="2800" spc="-5" dirty="0">
                <a:latin typeface="Times New Roman"/>
                <a:cs typeface="Times New Roman"/>
              </a:rPr>
              <a:t>cavity</a:t>
            </a:r>
            <a:endParaRPr sz="2800">
              <a:latin typeface="Times New Roman"/>
              <a:cs typeface="Times New Roman"/>
            </a:endParaRPr>
          </a:p>
          <a:p>
            <a:pPr marL="292100" indent="-279400" algn="just">
              <a:lnSpc>
                <a:spcPct val="100000"/>
              </a:lnSpc>
              <a:spcBef>
                <a:spcPts val="675"/>
              </a:spcBef>
              <a:buSzPct val="96428"/>
              <a:buFont typeface="Wingdings"/>
              <a:buChar char=""/>
              <a:tabLst>
                <a:tab pos="292735" algn="l"/>
              </a:tabLst>
            </a:pPr>
            <a:r>
              <a:rPr sz="2800" spc="-45" dirty="0">
                <a:latin typeface="Times New Roman"/>
                <a:cs typeface="Times New Roman"/>
              </a:rPr>
              <a:t>Velocity </a:t>
            </a:r>
            <a:r>
              <a:rPr sz="2800" dirty="0">
                <a:latin typeface="Times New Roman"/>
                <a:cs typeface="Times New Roman"/>
              </a:rPr>
              <a:t>of liquid</a:t>
            </a:r>
            <a:r>
              <a:rPr sz="2800" spc="30" dirty="0">
                <a:latin typeface="Times New Roman"/>
                <a:cs typeface="Times New Roman"/>
              </a:rPr>
              <a:t> </a:t>
            </a:r>
            <a:r>
              <a:rPr sz="2800" spc="-5" dirty="0">
                <a:latin typeface="Times New Roman"/>
                <a:cs typeface="Times New Roman"/>
              </a:rPr>
              <a:t>metal</a:t>
            </a:r>
            <a:endParaRPr sz="2800">
              <a:latin typeface="Times New Roman"/>
              <a:cs typeface="Times New Roman"/>
            </a:endParaRPr>
          </a:p>
          <a:p>
            <a:pPr marL="292100" indent="-279400" algn="just">
              <a:lnSpc>
                <a:spcPct val="100000"/>
              </a:lnSpc>
              <a:spcBef>
                <a:spcPts val="670"/>
              </a:spcBef>
              <a:buSzPct val="96428"/>
              <a:buFont typeface="Wingdings"/>
              <a:buChar char=""/>
              <a:tabLst>
                <a:tab pos="292735" algn="l"/>
              </a:tabLst>
            </a:pPr>
            <a:r>
              <a:rPr sz="2800" dirty="0">
                <a:latin typeface="Times New Roman"/>
                <a:cs typeface="Times New Roman"/>
              </a:rPr>
              <a:t>Pouring</a:t>
            </a:r>
            <a:r>
              <a:rPr sz="2800" spc="-10" dirty="0">
                <a:latin typeface="Times New Roman"/>
                <a:cs typeface="Times New Roman"/>
              </a:rPr>
              <a:t> time</a:t>
            </a:r>
            <a:endParaRPr sz="2800">
              <a:latin typeface="Times New Roman"/>
              <a:cs typeface="Times New Roman"/>
            </a:endParaRPr>
          </a:p>
          <a:p>
            <a:pPr>
              <a:lnSpc>
                <a:spcPct val="100000"/>
              </a:lnSpc>
              <a:spcBef>
                <a:spcPts val="50"/>
              </a:spcBef>
            </a:pPr>
            <a:endParaRPr sz="4050">
              <a:latin typeface="Times New Roman"/>
              <a:cs typeface="Times New Roman"/>
            </a:endParaRPr>
          </a:p>
          <a:p>
            <a:pPr marL="12700" marR="7620">
              <a:lnSpc>
                <a:spcPct val="100000"/>
              </a:lnSpc>
              <a:buClr>
                <a:srgbClr val="000000"/>
              </a:buClr>
              <a:buFont typeface="Wingdings"/>
              <a:buChar char=""/>
              <a:tabLst>
                <a:tab pos="383540" algn="l"/>
                <a:tab pos="1510665" algn="l"/>
                <a:tab pos="1888489" algn="l"/>
                <a:tab pos="2562860" algn="l"/>
                <a:tab pos="3253104" algn="l"/>
                <a:tab pos="3690620" algn="l"/>
                <a:tab pos="4264660" algn="l"/>
                <a:tab pos="5292090" algn="l"/>
                <a:tab pos="6417310" algn="l"/>
                <a:tab pos="7426325" algn="l"/>
              </a:tabLst>
            </a:pPr>
            <a:r>
              <a:rPr sz="2800" b="1" spc="-5" dirty="0">
                <a:solidFill>
                  <a:srgbClr val="FF0000"/>
                </a:solidFill>
                <a:latin typeface="Times New Roman"/>
                <a:cs typeface="Times New Roman"/>
              </a:rPr>
              <a:t>Ch</a:t>
            </a:r>
            <a:r>
              <a:rPr sz="2800" b="1" spc="20" dirty="0">
                <a:solidFill>
                  <a:srgbClr val="FF0000"/>
                </a:solidFill>
                <a:latin typeface="Times New Roman"/>
                <a:cs typeface="Times New Roman"/>
              </a:rPr>
              <a:t>o</a:t>
            </a:r>
            <a:r>
              <a:rPr sz="2800" b="1" spc="-5" dirty="0">
                <a:solidFill>
                  <a:srgbClr val="FF0000"/>
                </a:solidFill>
                <a:latin typeface="Times New Roman"/>
                <a:cs typeface="Times New Roman"/>
              </a:rPr>
              <a:t>ke</a:t>
            </a:r>
            <a:r>
              <a:rPr sz="2800" b="1" dirty="0">
                <a:solidFill>
                  <a:srgbClr val="FF0000"/>
                </a:solidFill>
                <a:latin typeface="Times New Roman"/>
                <a:cs typeface="Times New Roman"/>
              </a:rPr>
              <a:t>	</a:t>
            </a:r>
            <a:r>
              <a:rPr sz="2800" spc="-5" dirty="0">
                <a:latin typeface="Times New Roman"/>
                <a:cs typeface="Times New Roman"/>
              </a:rPr>
              <a:t>is</a:t>
            </a:r>
            <a:r>
              <a:rPr sz="2800" dirty="0">
                <a:latin typeface="Times New Roman"/>
                <a:cs typeface="Times New Roman"/>
              </a:rPr>
              <a:t>	</a:t>
            </a:r>
            <a:r>
              <a:rPr sz="2800" spc="-5" dirty="0">
                <a:latin typeface="Times New Roman"/>
                <a:cs typeface="Times New Roman"/>
              </a:rPr>
              <a:t>t</a:t>
            </a:r>
            <a:r>
              <a:rPr sz="2800" dirty="0">
                <a:latin typeface="Times New Roman"/>
                <a:cs typeface="Times New Roman"/>
              </a:rPr>
              <a:t>h</a:t>
            </a:r>
            <a:r>
              <a:rPr sz="2800" spc="-5" dirty="0">
                <a:latin typeface="Times New Roman"/>
                <a:cs typeface="Times New Roman"/>
              </a:rPr>
              <a:t>at</a:t>
            </a:r>
            <a:r>
              <a:rPr sz="2800" dirty="0">
                <a:latin typeface="Times New Roman"/>
                <a:cs typeface="Times New Roman"/>
              </a:rPr>
              <a:t>	</a:t>
            </a:r>
            <a:r>
              <a:rPr sz="2800" spc="-5" dirty="0">
                <a:latin typeface="Times New Roman"/>
                <a:cs typeface="Times New Roman"/>
              </a:rPr>
              <a:t>part</a:t>
            </a:r>
            <a:r>
              <a:rPr sz="2800" dirty="0">
                <a:latin typeface="Times New Roman"/>
                <a:cs typeface="Times New Roman"/>
              </a:rPr>
              <a:t>	o</a:t>
            </a:r>
            <a:r>
              <a:rPr sz="2800" spc="-5" dirty="0">
                <a:latin typeface="Times New Roman"/>
                <a:cs typeface="Times New Roman"/>
              </a:rPr>
              <a:t>f</a:t>
            </a:r>
            <a:r>
              <a:rPr sz="2800" dirty="0">
                <a:latin typeface="Times New Roman"/>
                <a:cs typeface="Times New Roman"/>
              </a:rPr>
              <a:t>	</a:t>
            </a:r>
            <a:r>
              <a:rPr sz="2800" spc="-5" dirty="0">
                <a:latin typeface="Times New Roman"/>
                <a:cs typeface="Times New Roman"/>
              </a:rPr>
              <a:t>t</a:t>
            </a:r>
            <a:r>
              <a:rPr sz="2800" dirty="0">
                <a:latin typeface="Times New Roman"/>
                <a:cs typeface="Times New Roman"/>
              </a:rPr>
              <a:t>h</a:t>
            </a:r>
            <a:r>
              <a:rPr sz="2800" spc="-5" dirty="0">
                <a:latin typeface="Times New Roman"/>
                <a:cs typeface="Times New Roman"/>
              </a:rPr>
              <a:t>e</a:t>
            </a:r>
            <a:r>
              <a:rPr sz="2800" dirty="0">
                <a:latin typeface="Times New Roman"/>
                <a:cs typeface="Times New Roman"/>
              </a:rPr>
              <a:t>	</a:t>
            </a:r>
            <a:r>
              <a:rPr sz="2800" spc="-5" dirty="0">
                <a:latin typeface="Times New Roman"/>
                <a:cs typeface="Times New Roman"/>
              </a:rPr>
              <a:t>ga</a:t>
            </a:r>
            <a:r>
              <a:rPr sz="2800" spc="-15" dirty="0">
                <a:latin typeface="Times New Roman"/>
                <a:cs typeface="Times New Roman"/>
              </a:rPr>
              <a:t>ti</a:t>
            </a:r>
            <a:r>
              <a:rPr sz="2800" spc="-5" dirty="0">
                <a:latin typeface="Times New Roman"/>
                <a:cs typeface="Times New Roman"/>
              </a:rPr>
              <a:t>ng</a:t>
            </a:r>
            <a:r>
              <a:rPr sz="2800" dirty="0">
                <a:latin typeface="Times New Roman"/>
                <a:cs typeface="Times New Roman"/>
              </a:rPr>
              <a:t>	</a:t>
            </a:r>
            <a:r>
              <a:rPr sz="2800" spc="-5" dirty="0">
                <a:latin typeface="Times New Roman"/>
                <a:cs typeface="Times New Roman"/>
              </a:rPr>
              <a:t>system</a:t>
            </a:r>
            <a:r>
              <a:rPr sz="2800" dirty="0">
                <a:latin typeface="Times New Roman"/>
                <a:cs typeface="Times New Roman"/>
              </a:rPr>
              <a:t>	</a:t>
            </a:r>
            <a:r>
              <a:rPr sz="2800" spc="-5" dirty="0">
                <a:latin typeface="Times New Roman"/>
                <a:cs typeface="Times New Roman"/>
              </a:rPr>
              <a:t>wh</a:t>
            </a:r>
            <a:r>
              <a:rPr sz="2800" dirty="0">
                <a:latin typeface="Times New Roman"/>
                <a:cs typeface="Times New Roman"/>
              </a:rPr>
              <a:t>i</a:t>
            </a:r>
            <a:r>
              <a:rPr sz="2800" spc="-5" dirty="0">
                <a:latin typeface="Times New Roman"/>
                <a:cs typeface="Times New Roman"/>
              </a:rPr>
              <a:t>ch</a:t>
            </a:r>
            <a:r>
              <a:rPr sz="2800" dirty="0">
                <a:latin typeface="Times New Roman"/>
                <a:cs typeface="Times New Roman"/>
              </a:rPr>
              <a:t>	</a:t>
            </a:r>
            <a:r>
              <a:rPr sz="2800" spc="-5" dirty="0">
                <a:latin typeface="Times New Roman"/>
                <a:cs typeface="Times New Roman"/>
              </a:rPr>
              <a:t>has  </a:t>
            </a:r>
            <a:r>
              <a:rPr sz="2800" dirty="0">
                <a:latin typeface="Times New Roman"/>
                <a:cs typeface="Times New Roman"/>
              </a:rPr>
              <a:t>the </a:t>
            </a:r>
            <a:r>
              <a:rPr sz="2800" spc="-5" dirty="0">
                <a:latin typeface="Times New Roman"/>
                <a:cs typeface="Times New Roman"/>
              </a:rPr>
              <a:t>smallest cross section</a:t>
            </a:r>
            <a:r>
              <a:rPr sz="2800" spc="-20" dirty="0">
                <a:latin typeface="Times New Roman"/>
                <a:cs typeface="Times New Roman"/>
              </a:rPr>
              <a:t> </a:t>
            </a:r>
            <a:r>
              <a:rPr sz="2800" spc="-5" dirty="0">
                <a:latin typeface="Times New Roman"/>
                <a:cs typeface="Times New Roman"/>
              </a:rPr>
              <a:t>area.</a:t>
            </a:r>
            <a:endParaRPr sz="2800">
              <a:latin typeface="Times New Roman"/>
              <a:cs typeface="Times New Roman"/>
            </a:endParaRPr>
          </a:p>
          <a:p>
            <a:pPr marL="295275" indent="-282575" algn="just">
              <a:lnSpc>
                <a:spcPct val="100000"/>
              </a:lnSpc>
              <a:spcBef>
                <a:spcPts val="675"/>
              </a:spcBef>
              <a:buSzPct val="96428"/>
              <a:buFont typeface="Wingdings"/>
              <a:buChar char=""/>
              <a:tabLst>
                <a:tab pos="295910" algn="l"/>
              </a:tabLst>
            </a:pPr>
            <a:r>
              <a:rPr sz="2800" b="1" spc="-5" dirty="0">
                <a:solidFill>
                  <a:srgbClr val="FF0000"/>
                </a:solidFill>
                <a:latin typeface="Times New Roman"/>
                <a:cs typeface="Times New Roman"/>
              </a:rPr>
              <a:t>In a </a:t>
            </a:r>
            <a:r>
              <a:rPr sz="2800" b="1" spc="-15" dirty="0">
                <a:solidFill>
                  <a:srgbClr val="FF0000"/>
                </a:solidFill>
                <a:latin typeface="Times New Roman"/>
                <a:cs typeface="Times New Roman"/>
              </a:rPr>
              <a:t>free </a:t>
            </a:r>
            <a:r>
              <a:rPr sz="2800" b="1" dirty="0">
                <a:solidFill>
                  <a:srgbClr val="FF0000"/>
                </a:solidFill>
                <a:latin typeface="Times New Roman"/>
                <a:cs typeface="Times New Roman"/>
              </a:rPr>
              <a:t>gating </a:t>
            </a:r>
            <a:r>
              <a:rPr sz="2800" b="1" spc="-5" dirty="0">
                <a:solidFill>
                  <a:srgbClr val="FF0000"/>
                </a:solidFill>
                <a:latin typeface="Times New Roman"/>
                <a:cs typeface="Times New Roman"/>
              </a:rPr>
              <a:t>system </a:t>
            </a:r>
            <a:r>
              <a:rPr sz="2800" dirty="0">
                <a:latin typeface="Times New Roman"/>
                <a:cs typeface="Times New Roman"/>
              </a:rPr>
              <a:t>sprue </a:t>
            </a:r>
            <a:r>
              <a:rPr sz="2800" spc="-5" dirty="0">
                <a:latin typeface="Times New Roman"/>
                <a:cs typeface="Times New Roman"/>
              </a:rPr>
              <a:t>serves </a:t>
            </a:r>
            <a:r>
              <a:rPr sz="2800" spc="-10" dirty="0">
                <a:latin typeface="Times New Roman"/>
                <a:cs typeface="Times New Roman"/>
              </a:rPr>
              <a:t>as</a:t>
            </a:r>
            <a:r>
              <a:rPr sz="2800" spc="5" dirty="0">
                <a:latin typeface="Times New Roman"/>
                <a:cs typeface="Times New Roman"/>
              </a:rPr>
              <a:t> </a:t>
            </a:r>
            <a:r>
              <a:rPr sz="2800" spc="-5" dirty="0">
                <a:latin typeface="Times New Roman"/>
                <a:cs typeface="Times New Roman"/>
              </a:rPr>
              <a:t>choke.</a:t>
            </a:r>
            <a:endParaRPr sz="2800">
              <a:latin typeface="Times New Roman"/>
              <a:cs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377774"/>
            <a:ext cx="8072120" cy="1391285"/>
          </a:xfrm>
          <a:prstGeom prst="rect">
            <a:avLst/>
          </a:prstGeom>
        </p:spPr>
        <p:txBody>
          <a:bodyPr vert="horz" wrap="square" lIns="0" tIns="12065" rIns="0" bIns="0" rtlCol="0">
            <a:spAutoFit/>
          </a:bodyPr>
          <a:lstStyle/>
          <a:p>
            <a:pPr marL="355600" marR="5080" indent="-342900">
              <a:lnSpc>
                <a:spcPct val="100000"/>
              </a:lnSpc>
              <a:spcBef>
                <a:spcPts val="95"/>
              </a:spcBef>
              <a:buFont typeface="Wingdings"/>
              <a:buChar char=""/>
              <a:tabLst>
                <a:tab pos="355600" algn="l"/>
                <a:tab pos="1137285" algn="l"/>
                <a:tab pos="2370455" algn="l"/>
                <a:tab pos="3428365" algn="l"/>
                <a:tab pos="4626610" algn="l"/>
                <a:tab pos="5287645" algn="l"/>
                <a:tab pos="6935470" algn="l"/>
              </a:tabLst>
            </a:pPr>
            <a:r>
              <a:rPr sz="2800" spc="-5" dirty="0">
                <a:latin typeface="Times New Roman"/>
                <a:cs typeface="Times New Roman"/>
              </a:rPr>
              <a:t>This	redu</a:t>
            </a:r>
            <a:r>
              <a:rPr sz="2800" spc="-20" dirty="0">
                <a:latin typeface="Times New Roman"/>
                <a:cs typeface="Times New Roman"/>
              </a:rPr>
              <a:t>c</a:t>
            </a:r>
            <a:r>
              <a:rPr sz="2800" spc="-5" dirty="0">
                <a:latin typeface="Times New Roman"/>
                <a:cs typeface="Times New Roman"/>
              </a:rPr>
              <a:t>es</a:t>
            </a:r>
            <a:r>
              <a:rPr sz="2800" dirty="0">
                <a:latin typeface="Times New Roman"/>
                <a:cs typeface="Times New Roman"/>
              </a:rPr>
              <a:t>	</a:t>
            </a:r>
            <a:r>
              <a:rPr sz="2800" spc="-20" dirty="0">
                <a:latin typeface="Times New Roman"/>
                <a:cs typeface="Times New Roman"/>
              </a:rPr>
              <a:t>m</a:t>
            </a:r>
            <a:r>
              <a:rPr sz="2800" spc="-5" dirty="0">
                <a:latin typeface="Times New Roman"/>
                <a:cs typeface="Times New Roman"/>
              </a:rPr>
              <a:t>o</a:t>
            </a:r>
            <a:r>
              <a:rPr sz="2800" spc="5" dirty="0">
                <a:latin typeface="Times New Roman"/>
                <a:cs typeface="Times New Roman"/>
              </a:rPr>
              <a:t>u</a:t>
            </a:r>
            <a:r>
              <a:rPr sz="2800" spc="-5" dirty="0">
                <a:latin typeface="Times New Roman"/>
                <a:cs typeface="Times New Roman"/>
              </a:rPr>
              <a:t>ld</a:t>
            </a:r>
            <a:r>
              <a:rPr sz="2800" dirty="0">
                <a:latin typeface="Times New Roman"/>
                <a:cs typeface="Times New Roman"/>
              </a:rPr>
              <a:t>	</a:t>
            </a:r>
            <a:r>
              <a:rPr sz="2800" spc="-5" dirty="0">
                <a:latin typeface="Times New Roman"/>
                <a:cs typeface="Times New Roman"/>
              </a:rPr>
              <a:t>erosi</a:t>
            </a:r>
            <a:r>
              <a:rPr sz="2800" spc="5" dirty="0">
                <a:latin typeface="Times New Roman"/>
                <a:cs typeface="Times New Roman"/>
              </a:rPr>
              <a:t>o</a:t>
            </a:r>
            <a:r>
              <a:rPr sz="2800" spc="-5" dirty="0">
                <a:latin typeface="Times New Roman"/>
                <a:cs typeface="Times New Roman"/>
              </a:rPr>
              <a:t>n</a:t>
            </a:r>
            <a:r>
              <a:rPr sz="2800" dirty="0">
                <a:latin typeface="Times New Roman"/>
                <a:cs typeface="Times New Roman"/>
              </a:rPr>
              <a:t>	</a:t>
            </a:r>
            <a:r>
              <a:rPr sz="2800" spc="-25" dirty="0">
                <a:latin typeface="Times New Roman"/>
                <a:cs typeface="Times New Roman"/>
              </a:rPr>
              <a:t>a</a:t>
            </a:r>
            <a:r>
              <a:rPr sz="2800" spc="-5" dirty="0">
                <a:latin typeface="Times New Roman"/>
                <a:cs typeface="Times New Roman"/>
              </a:rPr>
              <a:t>nd</a:t>
            </a:r>
            <a:r>
              <a:rPr sz="2800" dirty="0">
                <a:latin typeface="Times New Roman"/>
                <a:cs typeface="Times New Roman"/>
              </a:rPr>
              <a:t>	</a:t>
            </a:r>
            <a:r>
              <a:rPr sz="2800" spc="-5" dirty="0">
                <a:latin typeface="Times New Roman"/>
                <a:cs typeface="Times New Roman"/>
              </a:rPr>
              <a:t>tu</a:t>
            </a:r>
            <a:r>
              <a:rPr sz="2800" dirty="0">
                <a:latin typeface="Times New Roman"/>
                <a:cs typeface="Times New Roman"/>
              </a:rPr>
              <a:t>r</a:t>
            </a:r>
            <a:r>
              <a:rPr sz="2800" spc="-5" dirty="0">
                <a:latin typeface="Times New Roman"/>
                <a:cs typeface="Times New Roman"/>
              </a:rPr>
              <a:t>bul</a:t>
            </a:r>
            <a:r>
              <a:rPr sz="2800" spc="-25" dirty="0">
                <a:latin typeface="Times New Roman"/>
                <a:cs typeface="Times New Roman"/>
              </a:rPr>
              <a:t>e</a:t>
            </a:r>
            <a:r>
              <a:rPr sz="2800" spc="-5" dirty="0">
                <a:latin typeface="Times New Roman"/>
                <a:cs typeface="Times New Roman"/>
              </a:rPr>
              <a:t>nce</a:t>
            </a:r>
            <a:r>
              <a:rPr sz="2800" dirty="0">
                <a:latin typeface="Times New Roman"/>
                <a:cs typeface="Times New Roman"/>
              </a:rPr>
              <a:t>	</a:t>
            </a:r>
            <a:r>
              <a:rPr sz="2800" spc="-5" dirty="0">
                <a:latin typeface="Times New Roman"/>
                <a:cs typeface="Times New Roman"/>
              </a:rPr>
              <a:t>bec</a:t>
            </a:r>
            <a:r>
              <a:rPr sz="2800" spc="-20" dirty="0">
                <a:latin typeface="Times New Roman"/>
                <a:cs typeface="Times New Roman"/>
              </a:rPr>
              <a:t>a</a:t>
            </a:r>
            <a:r>
              <a:rPr sz="2800" spc="-5" dirty="0">
                <a:latin typeface="Times New Roman"/>
                <a:cs typeface="Times New Roman"/>
              </a:rPr>
              <a:t>use  velocity </a:t>
            </a:r>
            <a:r>
              <a:rPr sz="2800" dirty="0">
                <a:latin typeface="Times New Roman"/>
                <a:cs typeface="Times New Roman"/>
              </a:rPr>
              <a:t>of liquid </a:t>
            </a:r>
            <a:r>
              <a:rPr sz="2800" spc="-5" dirty="0">
                <a:latin typeface="Times New Roman"/>
                <a:cs typeface="Times New Roman"/>
              </a:rPr>
              <a:t>metal is</a:t>
            </a:r>
            <a:r>
              <a:rPr sz="2800" spc="-40" dirty="0">
                <a:latin typeface="Times New Roman"/>
                <a:cs typeface="Times New Roman"/>
              </a:rPr>
              <a:t> </a:t>
            </a:r>
            <a:r>
              <a:rPr sz="2800" spc="-5" dirty="0">
                <a:latin typeface="Times New Roman"/>
                <a:cs typeface="Times New Roman"/>
              </a:rPr>
              <a:t>less.</a:t>
            </a:r>
            <a:endParaRPr sz="2800">
              <a:latin typeface="Times New Roman"/>
              <a:cs typeface="Times New Roman"/>
            </a:endParaRPr>
          </a:p>
          <a:p>
            <a:pPr marL="355600" indent="-342900">
              <a:lnSpc>
                <a:spcPct val="100000"/>
              </a:lnSpc>
              <a:spcBef>
                <a:spcPts val="675"/>
              </a:spcBef>
              <a:buFont typeface="Wingdings"/>
              <a:buChar char=""/>
              <a:tabLst>
                <a:tab pos="355600" algn="l"/>
              </a:tabLst>
            </a:pPr>
            <a:r>
              <a:rPr sz="2800" spc="-5" dirty="0">
                <a:latin typeface="Times New Roman"/>
                <a:cs typeface="Times New Roman"/>
              </a:rPr>
              <a:t>This system causes air aspiration</a:t>
            </a:r>
            <a:r>
              <a:rPr sz="2800" spc="-15" dirty="0">
                <a:latin typeface="Times New Roman"/>
                <a:cs typeface="Times New Roman"/>
              </a:rPr>
              <a:t> </a:t>
            </a:r>
            <a:r>
              <a:rPr sz="2800" spc="-10" dirty="0">
                <a:latin typeface="Times New Roman"/>
                <a:cs typeface="Times New Roman"/>
              </a:rPr>
              <a:t>effect.</a:t>
            </a:r>
            <a:endParaRPr sz="2800">
              <a:latin typeface="Times New Roman"/>
              <a:cs typeface="Times New Roman"/>
            </a:endParaRPr>
          </a:p>
        </p:txBody>
      </p:sp>
      <p:sp>
        <p:nvSpPr>
          <p:cNvPr id="3" name="object 3"/>
          <p:cNvSpPr txBox="1"/>
          <p:nvPr/>
        </p:nvSpPr>
        <p:spPr>
          <a:xfrm>
            <a:off x="535940" y="2255672"/>
            <a:ext cx="7320280" cy="1562100"/>
          </a:xfrm>
          <a:prstGeom prst="rect">
            <a:avLst/>
          </a:prstGeom>
        </p:spPr>
        <p:txBody>
          <a:bodyPr vert="horz" wrap="square" lIns="0" tIns="97790" rIns="0" bIns="0" rtlCol="0">
            <a:spAutoFit/>
          </a:bodyPr>
          <a:lstStyle/>
          <a:p>
            <a:pPr marL="355600" indent="-342900">
              <a:lnSpc>
                <a:spcPct val="100000"/>
              </a:lnSpc>
              <a:spcBef>
                <a:spcPts val="770"/>
              </a:spcBef>
              <a:buFont typeface="Wingdings"/>
              <a:buChar char=""/>
              <a:tabLst>
                <a:tab pos="355600" algn="l"/>
              </a:tabLst>
            </a:pPr>
            <a:r>
              <a:rPr sz="2800" dirty="0">
                <a:latin typeface="Times New Roman"/>
                <a:cs typeface="Times New Roman"/>
              </a:rPr>
              <a:t>In </a:t>
            </a:r>
            <a:r>
              <a:rPr sz="2800" spc="-5" dirty="0">
                <a:latin typeface="Times New Roman"/>
                <a:cs typeface="Times New Roman"/>
              </a:rPr>
              <a:t>a </a:t>
            </a:r>
            <a:r>
              <a:rPr sz="2800" b="1" spc="-5" dirty="0">
                <a:solidFill>
                  <a:srgbClr val="FF0000"/>
                </a:solidFill>
                <a:latin typeface="Times New Roman"/>
                <a:cs typeface="Times New Roman"/>
              </a:rPr>
              <a:t>choked system, </a:t>
            </a:r>
            <a:r>
              <a:rPr sz="2800" spc="-5" dirty="0">
                <a:latin typeface="Times New Roman"/>
                <a:cs typeface="Times New Roman"/>
              </a:rPr>
              <a:t>gate serves </a:t>
            </a:r>
            <a:r>
              <a:rPr sz="2800" spc="-10" dirty="0">
                <a:latin typeface="Times New Roman"/>
                <a:cs typeface="Times New Roman"/>
              </a:rPr>
              <a:t>as </a:t>
            </a:r>
            <a:r>
              <a:rPr sz="2800" dirty="0">
                <a:latin typeface="Times New Roman"/>
                <a:cs typeface="Times New Roman"/>
              </a:rPr>
              <a:t>the</a:t>
            </a:r>
            <a:r>
              <a:rPr sz="2800" spc="25" dirty="0">
                <a:latin typeface="Times New Roman"/>
                <a:cs typeface="Times New Roman"/>
              </a:rPr>
              <a:t> </a:t>
            </a:r>
            <a:r>
              <a:rPr sz="2800" spc="-5" dirty="0">
                <a:latin typeface="Times New Roman"/>
                <a:cs typeface="Times New Roman"/>
              </a:rPr>
              <a:t>choke.</a:t>
            </a:r>
            <a:endParaRPr sz="2800">
              <a:latin typeface="Times New Roman"/>
              <a:cs typeface="Times New Roman"/>
            </a:endParaRPr>
          </a:p>
          <a:p>
            <a:pPr marL="355600" indent="-342900">
              <a:lnSpc>
                <a:spcPct val="100000"/>
              </a:lnSpc>
              <a:spcBef>
                <a:spcPts val="675"/>
              </a:spcBef>
              <a:buFont typeface="Wingdings"/>
              <a:buChar char=""/>
              <a:tabLst>
                <a:tab pos="355600" algn="l"/>
              </a:tabLst>
            </a:pPr>
            <a:r>
              <a:rPr sz="2800" spc="-5" dirty="0">
                <a:latin typeface="Times New Roman"/>
                <a:cs typeface="Times New Roman"/>
              </a:rPr>
              <a:t>This creates a </a:t>
            </a:r>
            <a:r>
              <a:rPr sz="2800" dirty="0">
                <a:latin typeface="Times New Roman"/>
                <a:cs typeface="Times New Roman"/>
              </a:rPr>
              <a:t>pressurized</a:t>
            </a:r>
            <a:r>
              <a:rPr sz="2800" spc="-40" dirty="0">
                <a:latin typeface="Times New Roman"/>
                <a:cs typeface="Times New Roman"/>
              </a:rPr>
              <a:t> </a:t>
            </a:r>
            <a:r>
              <a:rPr sz="2800" spc="-5" dirty="0">
                <a:latin typeface="Times New Roman"/>
                <a:cs typeface="Times New Roman"/>
              </a:rPr>
              <a:t>system.</a:t>
            </a:r>
            <a:endParaRPr sz="2800">
              <a:latin typeface="Times New Roman"/>
              <a:cs typeface="Times New Roman"/>
            </a:endParaRPr>
          </a:p>
          <a:p>
            <a:pPr marL="355600" indent="-342900">
              <a:lnSpc>
                <a:spcPct val="100000"/>
              </a:lnSpc>
              <a:spcBef>
                <a:spcPts val="670"/>
              </a:spcBef>
              <a:buFont typeface="Wingdings"/>
              <a:buChar char=""/>
              <a:tabLst>
                <a:tab pos="355600" algn="l"/>
                <a:tab pos="1183005" algn="l"/>
                <a:tab pos="1696720" algn="l"/>
                <a:tab pos="2567305" algn="l"/>
                <a:tab pos="3589654" algn="l"/>
                <a:tab pos="4969510" algn="l"/>
                <a:tab pos="5718810" algn="l"/>
              </a:tabLst>
            </a:pPr>
            <a:r>
              <a:rPr sz="2800" spc="-5" dirty="0">
                <a:latin typeface="Times New Roman"/>
                <a:cs typeface="Times New Roman"/>
              </a:rPr>
              <a:t>Due	to	high	metal	velocity	and	turbulence,</a:t>
            </a:r>
            <a:endParaRPr sz="2800">
              <a:latin typeface="Times New Roman"/>
              <a:cs typeface="Times New Roman"/>
            </a:endParaRPr>
          </a:p>
        </p:txBody>
      </p:sp>
      <p:sp>
        <p:nvSpPr>
          <p:cNvPr id="4" name="object 4"/>
          <p:cNvSpPr txBox="1"/>
          <p:nvPr/>
        </p:nvSpPr>
        <p:spPr>
          <a:xfrm>
            <a:off x="8067293" y="3365753"/>
            <a:ext cx="539115"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Times New Roman"/>
                <a:cs typeface="Times New Roman"/>
              </a:rPr>
              <a:t>this</a:t>
            </a:r>
            <a:endParaRPr sz="2800">
              <a:latin typeface="Times New Roman"/>
              <a:cs typeface="Times New Roman"/>
            </a:endParaRPr>
          </a:p>
        </p:txBody>
      </p:sp>
      <p:sp>
        <p:nvSpPr>
          <p:cNvPr id="5" name="object 5"/>
          <p:cNvSpPr txBox="1"/>
          <p:nvPr/>
        </p:nvSpPr>
        <p:spPr>
          <a:xfrm>
            <a:off x="535940" y="3792728"/>
            <a:ext cx="8072120" cy="2244090"/>
          </a:xfrm>
          <a:prstGeom prst="rect">
            <a:avLst/>
          </a:prstGeom>
        </p:spPr>
        <p:txBody>
          <a:bodyPr vert="horz" wrap="square" lIns="0" tIns="12065" rIns="0" bIns="0" rtlCol="0">
            <a:spAutoFit/>
          </a:bodyPr>
          <a:lstStyle/>
          <a:p>
            <a:pPr marL="355600" marR="5715">
              <a:lnSpc>
                <a:spcPct val="100000"/>
              </a:lnSpc>
              <a:spcBef>
                <a:spcPts val="95"/>
              </a:spcBef>
              <a:tabLst>
                <a:tab pos="1499870" algn="l"/>
                <a:tab pos="3335020" algn="l"/>
                <a:tab pos="4836795" algn="l"/>
                <a:tab pos="5508625" algn="l"/>
                <a:tab pos="6714490" algn="l"/>
                <a:tab pos="7152005" algn="l"/>
              </a:tabLst>
            </a:pPr>
            <a:r>
              <a:rPr sz="2800" spc="-5" dirty="0">
                <a:latin typeface="Times New Roman"/>
                <a:cs typeface="Times New Roman"/>
              </a:rPr>
              <a:t>s</a:t>
            </a:r>
            <a:r>
              <a:rPr sz="2800" spc="5" dirty="0">
                <a:latin typeface="Times New Roman"/>
                <a:cs typeface="Times New Roman"/>
              </a:rPr>
              <a:t>y</a:t>
            </a:r>
            <a:r>
              <a:rPr sz="2800" spc="-5" dirty="0">
                <a:latin typeface="Times New Roman"/>
                <a:cs typeface="Times New Roman"/>
              </a:rPr>
              <a:t>stem</a:t>
            </a:r>
            <a:r>
              <a:rPr sz="2800" dirty="0">
                <a:latin typeface="Times New Roman"/>
                <a:cs typeface="Times New Roman"/>
              </a:rPr>
              <a:t>	</a:t>
            </a:r>
            <a:r>
              <a:rPr sz="2800" spc="-5" dirty="0">
                <a:latin typeface="Times New Roman"/>
                <a:cs typeface="Times New Roman"/>
              </a:rPr>
              <a:t>exper</a:t>
            </a:r>
            <a:r>
              <a:rPr sz="2800" dirty="0">
                <a:latin typeface="Times New Roman"/>
                <a:cs typeface="Times New Roman"/>
              </a:rPr>
              <a:t>i</a:t>
            </a:r>
            <a:r>
              <a:rPr sz="2800" spc="-5" dirty="0">
                <a:latin typeface="Times New Roman"/>
                <a:cs typeface="Times New Roman"/>
              </a:rPr>
              <a:t>enc</a:t>
            </a:r>
            <a:r>
              <a:rPr sz="2800" spc="-20" dirty="0">
                <a:latin typeface="Times New Roman"/>
                <a:cs typeface="Times New Roman"/>
              </a:rPr>
              <a:t>e</a:t>
            </a:r>
            <a:r>
              <a:rPr sz="2800" spc="-5" dirty="0">
                <a:latin typeface="Times New Roman"/>
                <a:cs typeface="Times New Roman"/>
              </a:rPr>
              <a:t>s</a:t>
            </a:r>
            <a:r>
              <a:rPr sz="2800" dirty="0">
                <a:latin typeface="Times New Roman"/>
                <a:cs typeface="Times New Roman"/>
              </a:rPr>
              <a:t>	</a:t>
            </a:r>
            <a:r>
              <a:rPr sz="2800" spc="-5" dirty="0">
                <a:latin typeface="Times New Roman"/>
                <a:cs typeface="Times New Roman"/>
              </a:rPr>
              <a:t>o</a:t>
            </a:r>
            <a:r>
              <a:rPr sz="2800" dirty="0">
                <a:latin typeface="Times New Roman"/>
                <a:cs typeface="Times New Roman"/>
              </a:rPr>
              <a:t>x</a:t>
            </a:r>
            <a:r>
              <a:rPr sz="2800" spc="-5" dirty="0">
                <a:latin typeface="Times New Roman"/>
                <a:cs typeface="Times New Roman"/>
              </a:rPr>
              <a:t>i</a:t>
            </a:r>
            <a:r>
              <a:rPr sz="2800" dirty="0">
                <a:latin typeface="Times New Roman"/>
                <a:cs typeface="Times New Roman"/>
              </a:rPr>
              <a:t>d</a:t>
            </a:r>
            <a:r>
              <a:rPr sz="2800" spc="-25" dirty="0">
                <a:latin typeface="Times New Roman"/>
                <a:cs typeface="Times New Roman"/>
              </a:rPr>
              <a:t>a</a:t>
            </a:r>
            <a:r>
              <a:rPr sz="2800" spc="-5" dirty="0">
                <a:latin typeface="Times New Roman"/>
                <a:cs typeface="Times New Roman"/>
              </a:rPr>
              <a:t>tion</a:t>
            </a:r>
            <a:r>
              <a:rPr sz="2800" dirty="0">
                <a:latin typeface="Times New Roman"/>
                <a:cs typeface="Times New Roman"/>
              </a:rPr>
              <a:t>	</a:t>
            </a:r>
            <a:r>
              <a:rPr sz="2800" spc="-5" dirty="0">
                <a:latin typeface="Times New Roman"/>
                <a:cs typeface="Times New Roman"/>
              </a:rPr>
              <a:t>and</a:t>
            </a:r>
            <a:r>
              <a:rPr sz="2800" dirty="0">
                <a:latin typeface="Times New Roman"/>
                <a:cs typeface="Times New Roman"/>
              </a:rPr>
              <a:t>	</a:t>
            </a:r>
            <a:r>
              <a:rPr sz="2800" spc="-5" dirty="0">
                <a:latin typeface="Times New Roman"/>
                <a:cs typeface="Times New Roman"/>
              </a:rPr>
              <a:t>ero</a:t>
            </a:r>
            <a:r>
              <a:rPr sz="2800" dirty="0">
                <a:latin typeface="Times New Roman"/>
                <a:cs typeface="Times New Roman"/>
              </a:rPr>
              <a:t>s</a:t>
            </a:r>
            <a:r>
              <a:rPr sz="2800" spc="-5" dirty="0">
                <a:latin typeface="Times New Roman"/>
                <a:cs typeface="Times New Roman"/>
              </a:rPr>
              <a:t>ion</a:t>
            </a:r>
            <a:r>
              <a:rPr sz="2800" dirty="0">
                <a:latin typeface="Times New Roman"/>
                <a:cs typeface="Times New Roman"/>
              </a:rPr>
              <a:t>	</a:t>
            </a:r>
            <a:r>
              <a:rPr sz="2800" spc="-5" dirty="0">
                <a:latin typeface="Times New Roman"/>
                <a:cs typeface="Times New Roman"/>
              </a:rPr>
              <a:t>in</a:t>
            </a:r>
            <a:r>
              <a:rPr sz="2800" dirty="0">
                <a:latin typeface="Times New Roman"/>
                <a:cs typeface="Times New Roman"/>
              </a:rPr>
              <a:t>	</a:t>
            </a:r>
            <a:r>
              <a:rPr sz="2800" spc="-20" dirty="0">
                <a:latin typeface="Times New Roman"/>
                <a:cs typeface="Times New Roman"/>
              </a:rPr>
              <a:t>m</a:t>
            </a:r>
            <a:r>
              <a:rPr sz="2800" spc="-5" dirty="0">
                <a:latin typeface="Times New Roman"/>
                <a:cs typeface="Times New Roman"/>
              </a:rPr>
              <a:t>o</a:t>
            </a:r>
            <a:r>
              <a:rPr sz="2800" dirty="0">
                <a:latin typeface="Times New Roman"/>
                <a:cs typeface="Times New Roman"/>
              </a:rPr>
              <a:t>u</a:t>
            </a:r>
            <a:r>
              <a:rPr sz="2800" spc="-15" dirty="0">
                <a:latin typeface="Times New Roman"/>
                <a:cs typeface="Times New Roman"/>
              </a:rPr>
              <a:t>l</a:t>
            </a:r>
            <a:r>
              <a:rPr sz="2800" spc="-5" dirty="0">
                <a:latin typeface="Times New Roman"/>
                <a:cs typeface="Times New Roman"/>
              </a:rPr>
              <a:t>d  </a:t>
            </a:r>
            <a:r>
              <a:rPr sz="2800" spc="-30" dirty="0">
                <a:latin typeface="Times New Roman"/>
                <a:cs typeface="Times New Roman"/>
              </a:rPr>
              <a:t>cavity.</a:t>
            </a:r>
            <a:endParaRPr sz="2800">
              <a:latin typeface="Times New Roman"/>
              <a:cs typeface="Times New Roman"/>
            </a:endParaRPr>
          </a:p>
          <a:p>
            <a:pPr marL="355600" marR="5080" indent="-342900" algn="just">
              <a:lnSpc>
                <a:spcPct val="100000"/>
              </a:lnSpc>
              <a:spcBef>
                <a:spcPts val="670"/>
              </a:spcBef>
              <a:buFont typeface="Wingdings"/>
              <a:buChar char=""/>
              <a:tabLst>
                <a:tab pos="355600" algn="l"/>
              </a:tabLst>
            </a:pPr>
            <a:r>
              <a:rPr sz="2800" spc="-5" dirty="0">
                <a:latin typeface="Times New Roman"/>
                <a:cs typeface="Times New Roman"/>
              </a:rPr>
              <a:t>The area </a:t>
            </a:r>
            <a:r>
              <a:rPr sz="2800" spc="-10" dirty="0">
                <a:latin typeface="Times New Roman"/>
                <a:cs typeface="Times New Roman"/>
              </a:rPr>
              <a:t>at </a:t>
            </a:r>
            <a:r>
              <a:rPr sz="2800" dirty="0">
                <a:latin typeface="Times New Roman"/>
                <a:cs typeface="Times New Roman"/>
              </a:rPr>
              <a:t>the </a:t>
            </a:r>
            <a:r>
              <a:rPr sz="2800" spc="-5" dirty="0">
                <a:latin typeface="Times New Roman"/>
                <a:cs typeface="Times New Roman"/>
              </a:rPr>
              <a:t>sprue exit which if is </a:t>
            </a:r>
            <a:r>
              <a:rPr sz="2800" dirty="0">
                <a:latin typeface="Times New Roman"/>
                <a:cs typeface="Times New Roman"/>
              </a:rPr>
              <a:t>the </a:t>
            </a:r>
            <a:r>
              <a:rPr sz="2800" spc="-10" dirty="0">
                <a:latin typeface="Times New Roman"/>
                <a:cs typeface="Times New Roman"/>
              </a:rPr>
              <a:t>least</a:t>
            </a:r>
            <a:r>
              <a:rPr sz="2800" spc="535" dirty="0">
                <a:latin typeface="Times New Roman"/>
                <a:cs typeface="Times New Roman"/>
              </a:rPr>
              <a:t> </a:t>
            </a:r>
            <a:r>
              <a:rPr sz="2800" spc="-5" dirty="0">
                <a:latin typeface="Times New Roman"/>
                <a:cs typeface="Times New Roman"/>
              </a:rPr>
              <a:t>is  </a:t>
            </a:r>
            <a:r>
              <a:rPr sz="2800" dirty="0">
                <a:latin typeface="Times New Roman"/>
                <a:cs typeface="Times New Roman"/>
              </a:rPr>
              <a:t>known </a:t>
            </a:r>
            <a:r>
              <a:rPr sz="2800" spc="-10" dirty="0">
                <a:latin typeface="Times New Roman"/>
                <a:cs typeface="Times New Roman"/>
              </a:rPr>
              <a:t>as </a:t>
            </a:r>
            <a:r>
              <a:rPr sz="2800" spc="-5" dirty="0">
                <a:latin typeface="Times New Roman"/>
                <a:cs typeface="Times New Roman"/>
              </a:rPr>
              <a:t>choke area and </a:t>
            </a:r>
            <a:r>
              <a:rPr sz="2800" spc="-10" dirty="0">
                <a:latin typeface="Times New Roman"/>
                <a:cs typeface="Times New Roman"/>
              </a:rPr>
              <a:t>can </a:t>
            </a:r>
            <a:r>
              <a:rPr sz="2800" spc="-5" dirty="0">
                <a:latin typeface="Times New Roman"/>
                <a:cs typeface="Times New Roman"/>
              </a:rPr>
              <a:t>be calculated from the  </a:t>
            </a:r>
            <a:r>
              <a:rPr sz="2800" dirty="0">
                <a:latin typeface="Times New Roman"/>
                <a:cs typeface="Times New Roman"/>
              </a:rPr>
              <a:t>following</a:t>
            </a:r>
            <a:r>
              <a:rPr sz="2800" spc="-25" dirty="0">
                <a:latin typeface="Times New Roman"/>
                <a:cs typeface="Times New Roman"/>
              </a:rPr>
              <a:t> </a:t>
            </a:r>
            <a:r>
              <a:rPr sz="2800" dirty="0">
                <a:latin typeface="Times New Roman"/>
                <a:cs typeface="Times New Roman"/>
              </a:rPr>
              <a:t>relation-</a:t>
            </a:r>
            <a:endParaRPr sz="2800">
              <a:latin typeface="Times New Roman"/>
              <a:cs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92899" y="1231392"/>
            <a:ext cx="50800" cy="27940"/>
          </a:xfrm>
          <a:custGeom>
            <a:avLst/>
            <a:gdLst/>
            <a:ahLst/>
            <a:cxnLst/>
            <a:rect l="l" t="t" r="r" b="b"/>
            <a:pathLst>
              <a:path w="50800" h="27940">
                <a:moveTo>
                  <a:pt x="0" y="27834"/>
                </a:moveTo>
                <a:lnTo>
                  <a:pt x="50701" y="0"/>
                </a:lnTo>
              </a:path>
            </a:pathLst>
          </a:custGeom>
          <a:ln w="5051">
            <a:solidFill>
              <a:srgbClr val="000000"/>
            </a:solidFill>
          </a:ln>
        </p:spPr>
        <p:txBody>
          <a:bodyPr wrap="square" lIns="0" tIns="0" rIns="0" bIns="0" rtlCol="0"/>
          <a:lstStyle/>
          <a:p>
            <a:endParaRPr/>
          </a:p>
        </p:txBody>
      </p:sp>
      <p:sp>
        <p:nvSpPr>
          <p:cNvPr id="3" name="object 3"/>
          <p:cNvSpPr/>
          <p:nvPr/>
        </p:nvSpPr>
        <p:spPr>
          <a:xfrm>
            <a:off x="4244652" y="1231392"/>
            <a:ext cx="122555" cy="194945"/>
          </a:xfrm>
          <a:custGeom>
            <a:avLst/>
            <a:gdLst/>
            <a:ahLst/>
            <a:cxnLst/>
            <a:rect l="l" t="t" r="r" b="b"/>
            <a:pathLst>
              <a:path w="122554" h="194944">
                <a:moveTo>
                  <a:pt x="0" y="0"/>
                </a:moveTo>
                <a:lnTo>
                  <a:pt x="122187" y="194843"/>
                </a:lnTo>
              </a:path>
            </a:pathLst>
          </a:custGeom>
          <a:ln w="5582">
            <a:solidFill>
              <a:srgbClr val="000000"/>
            </a:solidFill>
          </a:ln>
        </p:spPr>
        <p:txBody>
          <a:bodyPr wrap="square" lIns="0" tIns="0" rIns="0" bIns="0" rtlCol="0"/>
          <a:lstStyle/>
          <a:p>
            <a:endParaRPr/>
          </a:p>
        </p:txBody>
      </p:sp>
      <p:sp>
        <p:nvSpPr>
          <p:cNvPr id="4" name="object 4"/>
          <p:cNvSpPr/>
          <p:nvPr/>
        </p:nvSpPr>
        <p:spPr>
          <a:xfrm>
            <a:off x="4366840" y="910880"/>
            <a:ext cx="134620" cy="516255"/>
          </a:xfrm>
          <a:custGeom>
            <a:avLst/>
            <a:gdLst/>
            <a:ahLst/>
            <a:cxnLst/>
            <a:rect l="l" t="t" r="r" b="b"/>
            <a:pathLst>
              <a:path w="134620" h="516255">
                <a:moveTo>
                  <a:pt x="0" y="516198"/>
                </a:moveTo>
                <a:lnTo>
                  <a:pt x="134558" y="0"/>
                </a:lnTo>
              </a:path>
            </a:pathLst>
          </a:custGeom>
          <a:ln w="5821">
            <a:solidFill>
              <a:srgbClr val="000000"/>
            </a:solidFill>
          </a:ln>
        </p:spPr>
        <p:txBody>
          <a:bodyPr wrap="square" lIns="0" tIns="0" rIns="0" bIns="0" rtlCol="0"/>
          <a:lstStyle/>
          <a:p>
            <a:endParaRPr/>
          </a:p>
        </p:txBody>
      </p:sp>
      <p:sp>
        <p:nvSpPr>
          <p:cNvPr id="5" name="object 5"/>
          <p:cNvSpPr/>
          <p:nvPr/>
        </p:nvSpPr>
        <p:spPr>
          <a:xfrm>
            <a:off x="4501398" y="910023"/>
            <a:ext cx="1009650" cy="0"/>
          </a:xfrm>
          <a:custGeom>
            <a:avLst/>
            <a:gdLst/>
            <a:ahLst/>
            <a:cxnLst/>
            <a:rect l="l" t="t" r="r" b="b"/>
            <a:pathLst>
              <a:path w="1009650">
                <a:moveTo>
                  <a:pt x="0" y="0"/>
                </a:moveTo>
                <a:lnTo>
                  <a:pt x="1009438" y="0"/>
                </a:lnTo>
              </a:path>
            </a:pathLst>
          </a:custGeom>
          <a:ln w="4799">
            <a:solidFill>
              <a:srgbClr val="000000"/>
            </a:solidFill>
          </a:ln>
        </p:spPr>
        <p:txBody>
          <a:bodyPr wrap="square" lIns="0" tIns="0" rIns="0" bIns="0" rtlCol="0"/>
          <a:lstStyle/>
          <a:p>
            <a:endParaRPr/>
          </a:p>
        </p:txBody>
      </p:sp>
      <p:sp>
        <p:nvSpPr>
          <p:cNvPr id="6" name="object 6"/>
          <p:cNvSpPr/>
          <p:nvPr/>
        </p:nvSpPr>
        <p:spPr>
          <a:xfrm>
            <a:off x="4170094" y="884725"/>
            <a:ext cx="1323340" cy="527685"/>
          </a:xfrm>
          <a:custGeom>
            <a:avLst/>
            <a:gdLst/>
            <a:ahLst/>
            <a:cxnLst/>
            <a:rect l="l" t="t" r="r" b="b"/>
            <a:pathLst>
              <a:path w="1323339" h="527685">
                <a:moveTo>
                  <a:pt x="89304" y="345823"/>
                </a:moveTo>
                <a:lnTo>
                  <a:pt x="42454" y="345823"/>
                </a:lnTo>
                <a:lnTo>
                  <a:pt x="166704" y="527167"/>
                </a:lnTo>
                <a:lnTo>
                  <a:pt x="191528" y="527167"/>
                </a:lnTo>
                <a:lnTo>
                  <a:pt x="203469" y="480778"/>
                </a:lnTo>
                <a:lnTo>
                  <a:pt x="178106" y="480778"/>
                </a:lnTo>
                <a:lnTo>
                  <a:pt x="89304" y="345823"/>
                </a:lnTo>
                <a:close/>
              </a:path>
              <a:path w="1323339" h="527685">
                <a:moveTo>
                  <a:pt x="1323155" y="0"/>
                </a:moveTo>
                <a:lnTo>
                  <a:pt x="303366" y="0"/>
                </a:lnTo>
                <a:lnTo>
                  <a:pt x="178106" y="480778"/>
                </a:lnTo>
                <a:lnTo>
                  <a:pt x="203469" y="480778"/>
                </a:lnTo>
                <a:lnTo>
                  <a:pt x="322005" y="20258"/>
                </a:lnTo>
                <a:lnTo>
                  <a:pt x="1323155" y="20258"/>
                </a:lnTo>
                <a:lnTo>
                  <a:pt x="1323155" y="0"/>
                </a:lnTo>
                <a:close/>
              </a:path>
              <a:path w="1323339" h="527685">
                <a:moveTo>
                  <a:pt x="70434" y="317145"/>
                </a:moveTo>
                <a:lnTo>
                  <a:pt x="0" y="353412"/>
                </a:lnTo>
                <a:lnTo>
                  <a:pt x="9340" y="365221"/>
                </a:lnTo>
                <a:lnTo>
                  <a:pt x="42454" y="345823"/>
                </a:lnTo>
                <a:lnTo>
                  <a:pt x="89304" y="345823"/>
                </a:lnTo>
                <a:lnTo>
                  <a:pt x="70434" y="317145"/>
                </a:lnTo>
                <a:close/>
              </a:path>
            </a:pathLst>
          </a:custGeom>
          <a:solidFill>
            <a:srgbClr val="000000"/>
          </a:solidFill>
        </p:spPr>
        <p:txBody>
          <a:bodyPr wrap="square" lIns="0" tIns="0" rIns="0" bIns="0" rtlCol="0"/>
          <a:lstStyle/>
          <a:p>
            <a:endParaRPr/>
          </a:p>
        </p:txBody>
      </p:sp>
      <p:sp>
        <p:nvSpPr>
          <p:cNvPr id="7" name="object 7"/>
          <p:cNvSpPr/>
          <p:nvPr/>
        </p:nvSpPr>
        <p:spPr>
          <a:xfrm>
            <a:off x="3380164" y="833273"/>
            <a:ext cx="2152650" cy="0"/>
          </a:xfrm>
          <a:custGeom>
            <a:avLst/>
            <a:gdLst/>
            <a:ahLst/>
            <a:cxnLst/>
            <a:rect l="l" t="t" r="r" b="b"/>
            <a:pathLst>
              <a:path w="2152650">
                <a:moveTo>
                  <a:pt x="0" y="0"/>
                </a:moveTo>
                <a:lnTo>
                  <a:pt x="2152426" y="0"/>
                </a:lnTo>
              </a:path>
            </a:pathLst>
          </a:custGeom>
          <a:ln w="20243">
            <a:solidFill>
              <a:srgbClr val="000000"/>
            </a:solidFill>
          </a:ln>
        </p:spPr>
        <p:txBody>
          <a:bodyPr wrap="square" lIns="0" tIns="0" rIns="0" bIns="0" rtlCol="0"/>
          <a:lstStyle/>
          <a:p>
            <a:endParaRPr/>
          </a:p>
        </p:txBody>
      </p:sp>
      <p:sp>
        <p:nvSpPr>
          <p:cNvPr id="8" name="object 8"/>
          <p:cNvSpPr txBox="1"/>
          <p:nvPr/>
        </p:nvSpPr>
        <p:spPr>
          <a:xfrm>
            <a:off x="2623060" y="791882"/>
            <a:ext cx="203835" cy="311150"/>
          </a:xfrm>
          <a:prstGeom prst="rect">
            <a:avLst/>
          </a:prstGeom>
        </p:spPr>
        <p:txBody>
          <a:bodyPr vert="horz" wrap="square" lIns="0" tIns="15240" rIns="0" bIns="0" rtlCol="0">
            <a:spAutoFit/>
          </a:bodyPr>
          <a:lstStyle/>
          <a:p>
            <a:pPr marL="12700">
              <a:lnSpc>
                <a:spcPct val="100000"/>
              </a:lnSpc>
              <a:spcBef>
                <a:spcPts val="120"/>
              </a:spcBef>
            </a:pPr>
            <a:r>
              <a:rPr sz="1850" i="1" spc="270" dirty="0">
                <a:latin typeface="Times New Roman"/>
                <a:cs typeface="Times New Roman"/>
              </a:rPr>
              <a:t>A</a:t>
            </a:r>
            <a:endParaRPr sz="1850">
              <a:latin typeface="Times New Roman"/>
              <a:cs typeface="Times New Roman"/>
            </a:endParaRPr>
          </a:p>
        </p:txBody>
      </p:sp>
      <p:sp>
        <p:nvSpPr>
          <p:cNvPr id="9" name="object 9"/>
          <p:cNvSpPr txBox="1"/>
          <p:nvPr/>
        </p:nvSpPr>
        <p:spPr>
          <a:xfrm>
            <a:off x="4179147" y="252919"/>
            <a:ext cx="446405" cy="519430"/>
          </a:xfrm>
          <a:prstGeom prst="rect">
            <a:avLst/>
          </a:prstGeom>
        </p:spPr>
        <p:txBody>
          <a:bodyPr vert="horz" wrap="square" lIns="0" tIns="11430" rIns="0" bIns="0" rtlCol="0">
            <a:spAutoFit/>
          </a:bodyPr>
          <a:lstStyle/>
          <a:p>
            <a:pPr marL="12700">
              <a:lnSpc>
                <a:spcPct val="100000"/>
              </a:lnSpc>
              <a:spcBef>
                <a:spcPts val="90"/>
              </a:spcBef>
            </a:pPr>
            <a:r>
              <a:rPr sz="3250" i="1" spc="605" dirty="0">
                <a:latin typeface="Times New Roman"/>
                <a:cs typeface="Times New Roman"/>
              </a:rPr>
              <a:t>W</a:t>
            </a:r>
            <a:endParaRPr sz="3250">
              <a:latin typeface="Times New Roman"/>
              <a:cs typeface="Times New Roman"/>
            </a:endParaRPr>
          </a:p>
        </p:txBody>
      </p:sp>
      <p:sp>
        <p:nvSpPr>
          <p:cNvPr id="10" name="object 10"/>
          <p:cNvSpPr txBox="1"/>
          <p:nvPr/>
        </p:nvSpPr>
        <p:spPr>
          <a:xfrm>
            <a:off x="3391279" y="865273"/>
            <a:ext cx="2026920" cy="519430"/>
          </a:xfrm>
          <a:prstGeom prst="rect">
            <a:avLst/>
          </a:prstGeom>
        </p:spPr>
        <p:txBody>
          <a:bodyPr vert="horz" wrap="square" lIns="0" tIns="11430" rIns="0" bIns="0" rtlCol="0">
            <a:spAutoFit/>
          </a:bodyPr>
          <a:lstStyle/>
          <a:p>
            <a:pPr marL="12700">
              <a:lnSpc>
                <a:spcPct val="100000"/>
              </a:lnSpc>
              <a:spcBef>
                <a:spcPts val="90"/>
              </a:spcBef>
              <a:tabLst>
                <a:tab pos="1113790" algn="l"/>
              </a:tabLst>
            </a:pPr>
            <a:r>
              <a:rPr sz="3250" i="1" spc="229" dirty="0">
                <a:latin typeface="Times New Roman"/>
                <a:cs typeface="Times New Roman"/>
              </a:rPr>
              <a:t>c</a:t>
            </a:r>
            <a:r>
              <a:rPr sz="3250" spc="50" dirty="0">
                <a:latin typeface="Times New Roman"/>
                <a:cs typeface="Times New Roman"/>
              </a:rPr>
              <a:t>.</a:t>
            </a:r>
            <a:r>
              <a:rPr sz="3250" i="1" spc="280" dirty="0">
                <a:latin typeface="Times New Roman"/>
                <a:cs typeface="Times New Roman"/>
              </a:rPr>
              <a:t>dt</a:t>
            </a:r>
            <a:r>
              <a:rPr sz="3250" i="1" dirty="0">
                <a:latin typeface="Times New Roman"/>
                <a:cs typeface="Times New Roman"/>
              </a:rPr>
              <a:t>	</a:t>
            </a:r>
            <a:r>
              <a:rPr sz="3250" spc="590" dirty="0">
                <a:latin typeface="Times New Roman"/>
                <a:cs typeface="Times New Roman"/>
              </a:rPr>
              <a:t>2</a:t>
            </a:r>
            <a:r>
              <a:rPr sz="3250" i="1" spc="440" dirty="0">
                <a:latin typeface="Times New Roman"/>
                <a:cs typeface="Times New Roman"/>
              </a:rPr>
              <a:t>gH</a:t>
            </a:r>
            <a:endParaRPr sz="3250">
              <a:latin typeface="Times New Roman"/>
              <a:cs typeface="Times New Roman"/>
            </a:endParaRPr>
          </a:p>
        </p:txBody>
      </p:sp>
      <p:sp>
        <p:nvSpPr>
          <p:cNvPr id="11" name="object 11"/>
          <p:cNvSpPr txBox="1"/>
          <p:nvPr/>
        </p:nvSpPr>
        <p:spPr>
          <a:xfrm>
            <a:off x="2262757" y="511860"/>
            <a:ext cx="1005205" cy="519430"/>
          </a:xfrm>
          <a:prstGeom prst="rect">
            <a:avLst/>
          </a:prstGeom>
        </p:spPr>
        <p:txBody>
          <a:bodyPr vert="horz" wrap="square" lIns="0" tIns="11430" rIns="0" bIns="0" rtlCol="0">
            <a:spAutoFit/>
          </a:bodyPr>
          <a:lstStyle/>
          <a:p>
            <a:pPr marL="12700">
              <a:lnSpc>
                <a:spcPct val="100000"/>
              </a:lnSpc>
              <a:spcBef>
                <a:spcPts val="90"/>
              </a:spcBef>
              <a:tabLst>
                <a:tab pos="714375" algn="l"/>
              </a:tabLst>
            </a:pPr>
            <a:r>
              <a:rPr sz="3250" i="1" spc="484" dirty="0">
                <a:latin typeface="Times New Roman"/>
                <a:cs typeface="Times New Roman"/>
              </a:rPr>
              <a:t>C	</a:t>
            </a:r>
            <a:r>
              <a:rPr sz="3250" spc="395" dirty="0">
                <a:latin typeface="Symbol"/>
                <a:cs typeface="Symbol"/>
              </a:rPr>
              <a:t></a:t>
            </a:r>
            <a:endParaRPr sz="3250">
              <a:latin typeface="Symbol"/>
              <a:cs typeface="Symbol"/>
            </a:endParaRPr>
          </a:p>
        </p:txBody>
      </p:sp>
      <p:sp>
        <p:nvSpPr>
          <p:cNvPr id="12" name="object 12"/>
          <p:cNvSpPr txBox="1"/>
          <p:nvPr/>
        </p:nvSpPr>
        <p:spPr>
          <a:xfrm>
            <a:off x="1436369" y="2371089"/>
            <a:ext cx="4161154" cy="2585720"/>
          </a:xfrm>
          <a:prstGeom prst="rect">
            <a:avLst/>
          </a:prstGeom>
        </p:spPr>
        <p:txBody>
          <a:bodyPr vert="horz" wrap="square" lIns="0" tIns="12065" rIns="0" bIns="0" rtlCol="0">
            <a:spAutoFit/>
          </a:bodyPr>
          <a:lstStyle/>
          <a:p>
            <a:pPr marL="12700">
              <a:lnSpc>
                <a:spcPct val="100000"/>
              </a:lnSpc>
              <a:spcBef>
                <a:spcPts val="95"/>
              </a:spcBef>
              <a:tabLst>
                <a:tab pos="585470" algn="l"/>
              </a:tabLst>
            </a:pPr>
            <a:r>
              <a:rPr sz="2800" dirty="0">
                <a:latin typeface="Times New Roman"/>
                <a:cs typeface="Times New Roman"/>
              </a:rPr>
              <a:t>C</a:t>
            </a:r>
            <a:r>
              <a:rPr sz="2775" baseline="-21021" dirty="0">
                <a:latin typeface="Times New Roman"/>
                <a:cs typeface="Times New Roman"/>
              </a:rPr>
              <a:t>A	</a:t>
            </a:r>
            <a:r>
              <a:rPr sz="2800" spc="-5" dirty="0">
                <a:latin typeface="Times New Roman"/>
                <a:cs typeface="Times New Roman"/>
              </a:rPr>
              <a:t>is choke</a:t>
            </a:r>
            <a:r>
              <a:rPr sz="2800" spc="-25" dirty="0">
                <a:latin typeface="Times New Roman"/>
                <a:cs typeface="Times New Roman"/>
              </a:rPr>
              <a:t> </a:t>
            </a:r>
            <a:r>
              <a:rPr sz="2800" spc="-5" dirty="0">
                <a:latin typeface="Times New Roman"/>
                <a:cs typeface="Times New Roman"/>
              </a:rPr>
              <a:t>area</a:t>
            </a:r>
            <a:endParaRPr sz="2800">
              <a:latin typeface="Times New Roman"/>
              <a:cs typeface="Times New Roman"/>
            </a:endParaRPr>
          </a:p>
          <a:p>
            <a:pPr marL="12700" marR="427355">
              <a:lnSpc>
                <a:spcPct val="100000"/>
              </a:lnSpc>
            </a:pPr>
            <a:r>
              <a:rPr sz="2800" spc="-5" dirty="0">
                <a:latin typeface="Times New Roman"/>
                <a:cs typeface="Times New Roman"/>
              </a:rPr>
              <a:t>W is the weight of</a:t>
            </a:r>
            <a:r>
              <a:rPr sz="2800" spc="-85" dirty="0">
                <a:latin typeface="Times New Roman"/>
                <a:cs typeface="Times New Roman"/>
              </a:rPr>
              <a:t> </a:t>
            </a:r>
            <a:r>
              <a:rPr sz="2800" spc="-5" dirty="0">
                <a:latin typeface="Times New Roman"/>
                <a:cs typeface="Times New Roman"/>
              </a:rPr>
              <a:t>casting  C is nozzle</a:t>
            </a:r>
            <a:r>
              <a:rPr sz="2800" spc="-20" dirty="0">
                <a:latin typeface="Times New Roman"/>
                <a:cs typeface="Times New Roman"/>
              </a:rPr>
              <a:t> </a:t>
            </a:r>
            <a:r>
              <a:rPr sz="2800" spc="-10" dirty="0">
                <a:latin typeface="Times New Roman"/>
                <a:cs typeface="Times New Roman"/>
              </a:rPr>
              <a:t>coefficient</a:t>
            </a:r>
            <a:endParaRPr sz="2800">
              <a:latin typeface="Times New Roman"/>
              <a:cs typeface="Times New Roman"/>
            </a:endParaRPr>
          </a:p>
          <a:p>
            <a:pPr marL="12700" marR="342900">
              <a:lnSpc>
                <a:spcPct val="100000"/>
              </a:lnSpc>
              <a:spcBef>
                <a:spcPts val="5"/>
              </a:spcBef>
            </a:pPr>
            <a:r>
              <a:rPr sz="2800" spc="-5" dirty="0">
                <a:latin typeface="Times New Roman"/>
                <a:cs typeface="Times New Roman"/>
              </a:rPr>
              <a:t>d is density </a:t>
            </a:r>
            <a:r>
              <a:rPr sz="2800" dirty="0">
                <a:latin typeface="Times New Roman"/>
                <a:cs typeface="Times New Roman"/>
              </a:rPr>
              <a:t>of liquid</a:t>
            </a:r>
            <a:r>
              <a:rPr sz="2800" spc="-80" dirty="0">
                <a:latin typeface="Times New Roman"/>
                <a:cs typeface="Times New Roman"/>
              </a:rPr>
              <a:t> </a:t>
            </a:r>
            <a:r>
              <a:rPr sz="2800" spc="-5" dirty="0">
                <a:latin typeface="Times New Roman"/>
                <a:cs typeface="Times New Roman"/>
              </a:rPr>
              <a:t>metal  t is </a:t>
            </a:r>
            <a:r>
              <a:rPr sz="2800" dirty="0">
                <a:latin typeface="Times New Roman"/>
                <a:cs typeface="Times New Roman"/>
              </a:rPr>
              <a:t>pouring</a:t>
            </a:r>
            <a:r>
              <a:rPr sz="2800" spc="-25" dirty="0">
                <a:latin typeface="Times New Roman"/>
                <a:cs typeface="Times New Roman"/>
              </a:rPr>
              <a:t> </a:t>
            </a:r>
            <a:r>
              <a:rPr sz="2800" spc="-10" dirty="0">
                <a:latin typeface="Times New Roman"/>
                <a:cs typeface="Times New Roman"/>
              </a:rPr>
              <a:t>time</a:t>
            </a:r>
            <a:endParaRPr sz="2800">
              <a:latin typeface="Times New Roman"/>
              <a:cs typeface="Times New Roman"/>
            </a:endParaRPr>
          </a:p>
          <a:p>
            <a:pPr marL="12700">
              <a:lnSpc>
                <a:spcPct val="100000"/>
              </a:lnSpc>
            </a:pPr>
            <a:r>
              <a:rPr sz="2800" spc="-5" dirty="0">
                <a:latin typeface="Times New Roman"/>
                <a:cs typeface="Times New Roman"/>
              </a:rPr>
              <a:t>H </a:t>
            </a:r>
            <a:r>
              <a:rPr sz="2800" spc="-10" dirty="0">
                <a:latin typeface="Times New Roman"/>
                <a:cs typeface="Times New Roman"/>
              </a:rPr>
              <a:t>effective </a:t>
            </a:r>
            <a:r>
              <a:rPr sz="2800" dirty="0">
                <a:latin typeface="Times New Roman"/>
                <a:cs typeface="Times New Roman"/>
              </a:rPr>
              <a:t>liquid </a:t>
            </a:r>
            <a:r>
              <a:rPr sz="2800" spc="-10" dirty="0">
                <a:latin typeface="Times New Roman"/>
                <a:cs typeface="Times New Roman"/>
              </a:rPr>
              <a:t>metal</a:t>
            </a:r>
            <a:r>
              <a:rPr sz="2800" spc="-40" dirty="0">
                <a:latin typeface="Times New Roman"/>
                <a:cs typeface="Times New Roman"/>
              </a:rPr>
              <a:t> </a:t>
            </a:r>
            <a:r>
              <a:rPr sz="2800" spc="-5" dirty="0">
                <a:latin typeface="Times New Roman"/>
                <a:cs typeface="Times New Roman"/>
              </a:rPr>
              <a:t>head</a:t>
            </a:r>
            <a:endParaRPr sz="2800">
              <a:latin typeface="Times New Roman"/>
              <a:cs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27426" y="400938"/>
            <a:ext cx="2860040" cy="635000"/>
          </a:xfrm>
          <a:prstGeom prst="rect">
            <a:avLst/>
          </a:prstGeom>
        </p:spPr>
        <p:txBody>
          <a:bodyPr vert="horz" wrap="square" lIns="0" tIns="12065" rIns="0" bIns="0" rtlCol="0">
            <a:spAutoFit/>
          </a:bodyPr>
          <a:lstStyle/>
          <a:p>
            <a:pPr marL="12700">
              <a:lnSpc>
                <a:spcPct val="100000"/>
              </a:lnSpc>
              <a:spcBef>
                <a:spcPts val="95"/>
              </a:spcBef>
            </a:pPr>
            <a:r>
              <a:rPr spc="-5" dirty="0"/>
              <a:t>Pouring</a:t>
            </a:r>
            <a:r>
              <a:rPr spc="-65" dirty="0"/>
              <a:t> </a:t>
            </a:r>
            <a:r>
              <a:rPr spc="-5" dirty="0"/>
              <a:t>time</a:t>
            </a:r>
          </a:p>
        </p:txBody>
      </p:sp>
      <p:sp>
        <p:nvSpPr>
          <p:cNvPr id="3" name="object 3"/>
          <p:cNvSpPr txBox="1"/>
          <p:nvPr/>
        </p:nvSpPr>
        <p:spPr>
          <a:xfrm>
            <a:off x="6477761" y="1235151"/>
            <a:ext cx="1160780"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Times New Roman"/>
                <a:cs typeface="Times New Roman"/>
              </a:rPr>
              <a:t>erosion,</a:t>
            </a:r>
            <a:endParaRPr sz="2800">
              <a:latin typeface="Times New Roman"/>
              <a:cs typeface="Times New Roman"/>
            </a:endParaRPr>
          </a:p>
        </p:txBody>
      </p:sp>
      <p:sp>
        <p:nvSpPr>
          <p:cNvPr id="4" name="object 4"/>
          <p:cNvSpPr txBox="1"/>
          <p:nvPr/>
        </p:nvSpPr>
        <p:spPr>
          <a:xfrm>
            <a:off x="7854188" y="1235151"/>
            <a:ext cx="854710"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Times New Roman"/>
                <a:cs typeface="Times New Roman"/>
              </a:rPr>
              <a:t>rough</a:t>
            </a:r>
            <a:endParaRPr sz="2800">
              <a:latin typeface="Times New Roman"/>
              <a:cs typeface="Times New Roman"/>
            </a:endParaRPr>
          </a:p>
        </p:txBody>
      </p:sp>
      <p:sp>
        <p:nvSpPr>
          <p:cNvPr id="5" name="object 5"/>
          <p:cNvSpPr txBox="1"/>
          <p:nvPr/>
        </p:nvSpPr>
        <p:spPr>
          <a:xfrm>
            <a:off x="507288" y="1235151"/>
            <a:ext cx="5753735" cy="878840"/>
          </a:xfrm>
          <a:prstGeom prst="rect">
            <a:avLst/>
          </a:prstGeom>
        </p:spPr>
        <p:txBody>
          <a:bodyPr vert="horz" wrap="square" lIns="0" tIns="12065" rIns="0" bIns="0" rtlCol="0">
            <a:spAutoFit/>
          </a:bodyPr>
          <a:lstStyle/>
          <a:p>
            <a:pPr marL="12700" marR="5080">
              <a:lnSpc>
                <a:spcPct val="100000"/>
              </a:lnSpc>
              <a:spcBef>
                <a:spcPts val="95"/>
              </a:spcBef>
              <a:buSzPct val="96428"/>
              <a:buFont typeface="Arial"/>
              <a:buChar char="•"/>
              <a:tabLst>
                <a:tab pos="137795" algn="l"/>
                <a:tab pos="1088390" algn="l"/>
                <a:tab pos="2437765" algn="l"/>
                <a:tab pos="3347720" algn="l"/>
                <a:tab pos="4317365" algn="l"/>
                <a:tab pos="4833620" algn="l"/>
              </a:tabLst>
            </a:pPr>
            <a:r>
              <a:rPr sz="2800" spc="-5" dirty="0">
                <a:latin typeface="Times New Roman"/>
                <a:cs typeface="Times New Roman"/>
              </a:rPr>
              <a:t>Hi</a:t>
            </a:r>
            <a:r>
              <a:rPr sz="2800" dirty="0">
                <a:latin typeface="Times New Roman"/>
                <a:cs typeface="Times New Roman"/>
              </a:rPr>
              <a:t>g</a:t>
            </a:r>
            <a:r>
              <a:rPr sz="2800" spc="-5" dirty="0">
                <a:latin typeface="Times New Roman"/>
                <a:cs typeface="Times New Roman"/>
              </a:rPr>
              <a:t>h</a:t>
            </a:r>
            <a:r>
              <a:rPr sz="2800" dirty="0">
                <a:latin typeface="Times New Roman"/>
                <a:cs typeface="Times New Roman"/>
              </a:rPr>
              <a:t>	</a:t>
            </a:r>
            <a:r>
              <a:rPr sz="2800" spc="-5" dirty="0">
                <a:latin typeface="Times New Roman"/>
                <a:cs typeface="Times New Roman"/>
              </a:rPr>
              <a:t>p</a:t>
            </a:r>
            <a:r>
              <a:rPr sz="2800" dirty="0">
                <a:latin typeface="Times New Roman"/>
                <a:cs typeface="Times New Roman"/>
              </a:rPr>
              <a:t>o</a:t>
            </a:r>
            <a:r>
              <a:rPr sz="2800" spc="-5" dirty="0">
                <a:latin typeface="Times New Roman"/>
                <a:cs typeface="Times New Roman"/>
              </a:rPr>
              <a:t>uring</a:t>
            </a:r>
            <a:r>
              <a:rPr sz="2800" dirty="0">
                <a:latin typeface="Times New Roman"/>
                <a:cs typeface="Times New Roman"/>
              </a:rPr>
              <a:t>	</a:t>
            </a:r>
            <a:r>
              <a:rPr sz="2800" spc="-5" dirty="0">
                <a:latin typeface="Times New Roman"/>
                <a:cs typeface="Times New Roman"/>
              </a:rPr>
              <a:t>rates</a:t>
            </a:r>
            <a:r>
              <a:rPr sz="2800" dirty="0">
                <a:latin typeface="Times New Roman"/>
                <a:cs typeface="Times New Roman"/>
              </a:rPr>
              <a:t>	</a:t>
            </a:r>
            <a:r>
              <a:rPr sz="2800" spc="-5" dirty="0">
                <a:latin typeface="Times New Roman"/>
                <a:cs typeface="Times New Roman"/>
              </a:rPr>
              <a:t>le</a:t>
            </a:r>
            <a:r>
              <a:rPr sz="2800" spc="-20" dirty="0">
                <a:latin typeface="Times New Roman"/>
                <a:cs typeface="Times New Roman"/>
              </a:rPr>
              <a:t>a</a:t>
            </a:r>
            <a:r>
              <a:rPr sz="2800" spc="-5" dirty="0">
                <a:latin typeface="Times New Roman"/>
                <a:cs typeface="Times New Roman"/>
              </a:rPr>
              <a:t>ds</a:t>
            </a:r>
            <a:r>
              <a:rPr sz="2800" dirty="0">
                <a:latin typeface="Times New Roman"/>
                <a:cs typeface="Times New Roman"/>
              </a:rPr>
              <a:t>	</a:t>
            </a:r>
            <a:r>
              <a:rPr sz="2800" spc="-5" dirty="0">
                <a:latin typeface="Times New Roman"/>
                <a:cs typeface="Times New Roman"/>
              </a:rPr>
              <a:t>to</a:t>
            </a:r>
            <a:r>
              <a:rPr sz="2800" dirty="0">
                <a:latin typeface="Times New Roman"/>
                <a:cs typeface="Times New Roman"/>
              </a:rPr>
              <a:t>	</a:t>
            </a:r>
            <a:r>
              <a:rPr sz="2800" spc="-25" dirty="0">
                <a:latin typeface="Times New Roman"/>
                <a:cs typeface="Times New Roman"/>
              </a:rPr>
              <a:t>m</a:t>
            </a:r>
            <a:r>
              <a:rPr sz="2800" spc="-5" dirty="0">
                <a:latin typeface="Times New Roman"/>
                <a:cs typeface="Times New Roman"/>
              </a:rPr>
              <a:t>o</a:t>
            </a:r>
            <a:r>
              <a:rPr sz="2800" dirty="0">
                <a:latin typeface="Times New Roman"/>
                <a:cs typeface="Times New Roman"/>
              </a:rPr>
              <a:t>u</a:t>
            </a:r>
            <a:r>
              <a:rPr sz="2800" spc="-5" dirty="0">
                <a:latin typeface="Times New Roman"/>
                <a:cs typeface="Times New Roman"/>
              </a:rPr>
              <a:t>ld  surface, excessive shrinkages</a:t>
            </a:r>
            <a:r>
              <a:rPr sz="2800" spc="-25" dirty="0">
                <a:latin typeface="Times New Roman"/>
                <a:cs typeface="Times New Roman"/>
              </a:rPr>
              <a:t> </a:t>
            </a:r>
            <a:r>
              <a:rPr sz="2800" spc="-5" dirty="0">
                <a:latin typeface="Times New Roman"/>
                <a:cs typeface="Times New Roman"/>
              </a:rPr>
              <a:t>etc.</a:t>
            </a:r>
            <a:endParaRPr sz="2800">
              <a:latin typeface="Times New Roman"/>
              <a:cs typeface="Times New Roman"/>
            </a:endParaRPr>
          </a:p>
        </p:txBody>
      </p:sp>
      <p:sp>
        <p:nvSpPr>
          <p:cNvPr id="6" name="object 6"/>
          <p:cNvSpPr txBox="1"/>
          <p:nvPr/>
        </p:nvSpPr>
        <p:spPr>
          <a:xfrm>
            <a:off x="507288" y="2686253"/>
            <a:ext cx="8201659" cy="3183890"/>
          </a:xfrm>
          <a:prstGeom prst="rect">
            <a:avLst/>
          </a:prstGeom>
        </p:spPr>
        <p:txBody>
          <a:bodyPr vert="horz" wrap="square" lIns="0" tIns="12065" rIns="0" bIns="0" rtlCol="0">
            <a:spAutoFit/>
          </a:bodyPr>
          <a:lstStyle/>
          <a:p>
            <a:pPr marL="12700" marR="5715" algn="just">
              <a:lnSpc>
                <a:spcPct val="100000"/>
              </a:lnSpc>
              <a:spcBef>
                <a:spcPts val="95"/>
              </a:spcBef>
              <a:buSzPct val="96428"/>
              <a:buFont typeface="Arial"/>
              <a:buChar char="•"/>
              <a:tabLst>
                <a:tab pos="137795" algn="l"/>
              </a:tabLst>
            </a:pPr>
            <a:r>
              <a:rPr sz="2800" spc="-5" dirty="0">
                <a:latin typeface="Times New Roman"/>
                <a:cs typeface="Times New Roman"/>
              </a:rPr>
              <a:t>Low </a:t>
            </a:r>
            <a:r>
              <a:rPr sz="2800" dirty="0">
                <a:latin typeface="Times New Roman"/>
                <a:cs typeface="Times New Roman"/>
              </a:rPr>
              <a:t>pouring </a:t>
            </a:r>
            <a:r>
              <a:rPr sz="2800" spc="-5" dirty="0">
                <a:latin typeface="Times New Roman"/>
                <a:cs typeface="Times New Roman"/>
              </a:rPr>
              <a:t>rate </a:t>
            </a:r>
            <a:r>
              <a:rPr sz="2800" spc="-10" dirty="0">
                <a:latin typeface="Times New Roman"/>
                <a:cs typeface="Times New Roman"/>
              </a:rPr>
              <a:t>may </a:t>
            </a:r>
            <a:r>
              <a:rPr sz="2800" spc="-5" dirty="0">
                <a:latin typeface="Times New Roman"/>
                <a:cs typeface="Times New Roman"/>
              </a:rPr>
              <a:t>not permit the complete filling of  </a:t>
            </a:r>
            <a:r>
              <a:rPr sz="2800" dirty="0">
                <a:latin typeface="Times New Roman"/>
                <a:cs typeface="Times New Roman"/>
              </a:rPr>
              <a:t>the </a:t>
            </a:r>
            <a:r>
              <a:rPr sz="2800" spc="-5" dirty="0">
                <a:latin typeface="Times New Roman"/>
                <a:cs typeface="Times New Roman"/>
              </a:rPr>
              <a:t>mould cavity in </a:t>
            </a:r>
            <a:r>
              <a:rPr sz="2800" spc="-10" dirty="0">
                <a:latin typeface="Times New Roman"/>
                <a:cs typeface="Times New Roman"/>
              </a:rPr>
              <a:t>time </a:t>
            </a:r>
            <a:r>
              <a:rPr sz="2800" spc="-5" dirty="0">
                <a:latin typeface="Times New Roman"/>
                <a:cs typeface="Times New Roman"/>
              </a:rPr>
              <a:t>if </a:t>
            </a:r>
            <a:r>
              <a:rPr sz="2800" dirty="0">
                <a:latin typeface="Times New Roman"/>
                <a:cs typeface="Times New Roman"/>
              </a:rPr>
              <a:t>the </a:t>
            </a:r>
            <a:r>
              <a:rPr sz="2800" spc="-5" dirty="0">
                <a:latin typeface="Times New Roman"/>
                <a:cs typeface="Times New Roman"/>
              </a:rPr>
              <a:t>molten metal </a:t>
            </a:r>
            <a:r>
              <a:rPr sz="2800" spc="-10" dirty="0">
                <a:latin typeface="Times New Roman"/>
                <a:cs typeface="Times New Roman"/>
              </a:rPr>
              <a:t>freezes </a:t>
            </a:r>
            <a:r>
              <a:rPr sz="2800" spc="-5" dirty="0">
                <a:latin typeface="Times New Roman"/>
                <a:cs typeface="Times New Roman"/>
              </a:rPr>
              <a:t>fast  and thus defects like cold </a:t>
            </a:r>
            <a:r>
              <a:rPr sz="2800" dirty="0">
                <a:latin typeface="Times New Roman"/>
                <a:cs typeface="Times New Roman"/>
              </a:rPr>
              <a:t>shuts </a:t>
            </a:r>
            <a:r>
              <a:rPr sz="2800" spc="-10" dirty="0">
                <a:latin typeface="Times New Roman"/>
                <a:cs typeface="Times New Roman"/>
              </a:rPr>
              <a:t>may</a:t>
            </a:r>
            <a:r>
              <a:rPr sz="2800" spc="-15" dirty="0">
                <a:latin typeface="Times New Roman"/>
                <a:cs typeface="Times New Roman"/>
              </a:rPr>
              <a:t> </a:t>
            </a:r>
            <a:r>
              <a:rPr sz="2800" dirty="0">
                <a:latin typeface="Times New Roman"/>
                <a:cs typeface="Times New Roman"/>
              </a:rPr>
              <a:t>develop.</a:t>
            </a:r>
            <a:endParaRPr sz="2800">
              <a:latin typeface="Times New Roman"/>
              <a:cs typeface="Times New Roman"/>
            </a:endParaRPr>
          </a:p>
          <a:p>
            <a:pPr>
              <a:lnSpc>
                <a:spcPct val="100000"/>
              </a:lnSpc>
              <a:spcBef>
                <a:spcPts val="55"/>
              </a:spcBef>
              <a:buFont typeface="Arial"/>
              <a:buChar char="•"/>
            </a:pPr>
            <a:endParaRPr sz="4050">
              <a:latin typeface="Times New Roman"/>
              <a:cs typeface="Times New Roman"/>
            </a:endParaRPr>
          </a:p>
          <a:p>
            <a:pPr marL="12700" marR="5080" algn="just">
              <a:lnSpc>
                <a:spcPct val="100000"/>
              </a:lnSpc>
              <a:buSzPct val="96428"/>
              <a:buFont typeface="Arial"/>
              <a:buChar char="•"/>
              <a:tabLst>
                <a:tab pos="137795" algn="l"/>
              </a:tabLst>
            </a:pPr>
            <a:r>
              <a:rPr sz="2800" dirty="0">
                <a:latin typeface="Times New Roman"/>
                <a:cs typeface="Times New Roman"/>
              </a:rPr>
              <a:t>It </a:t>
            </a:r>
            <a:r>
              <a:rPr sz="2800" spc="-5" dirty="0">
                <a:latin typeface="Times New Roman"/>
                <a:cs typeface="Times New Roman"/>
              </a:rPr>
              <a:t>is very necessary to </a:t>
            </a:r>
            <a:r>
              <a:rPr sz="2800" dirty="0">
                <a:latin typeface="Times New Roman"/>
                <a:cs typeface="Times New Roman"/>
              </a:rPr>
              <a:t>know </a:t>
            </a:r>
            <a:r>
              <a:rPr sz="2800" spc="-5" dirty="0">
                <a:latin typeface="Times New Roman"/>
                <a:cs typeface="Times New Roman"/>
              </a:rPr>
              <a:t>optimum pouring rate </a:t>
            </a:r>
            <a:r>
              <a:rPr sz="2800" spc="10" dirty="0">
                <a:latin typeface="Times New Roman"/>
                <a:cs typeface="Times New Roman"/>
              </a:rPr>
              <a:t>or  </a:t>
            </a:r>
            <a:r>
              <a:rPr sz="2800" dirty="0">
                <a:latin typeface="Times New Roman"/>
                <a:cs typeface="Times New Roman"/>
              </a:rPr>
              <a:t>pouring </a:t>
            </a:r>
            <a:r>
              <a:rPr sz="2800" spc="-10" dirty="0">
                <a:latin typeface="Times New Roman"/>
                <a:cs typeface="Times New Roman"/>
              </a:rPr>
              <a:t>time </a:t>
            </a:r>
            <a:r>
              <a:rPr sz="2800" dirty="0">
                <a:latin typeface="Times New Roman"/>
                <a:cs typeface="Times New Roman"/>
              </a:rPr>
              <a:t>for </a:t>
            </a:r>
            <a:r>
              <a:rPr sz="2800" spc="-5" dirty="0">
                <a:latin typeface="Times New Roman"/>
                <a:cs typeface="Times New Roman"/>
              </a:rPr>
              <a:t>metals to </a:t>
            </a:r>
            <a:r>
              <a:rPr sz="2800" dirty="0">
                <a:latin typeface="Times New Roman"/>
                <a:cs typeface="Times New Roman"/>
              </a:rPr>
              <a:t>be </a:t>
            </a:r>
            <a:r>
              <a:rPr sz="2800" spc="-5" dirty="0">
                <a:latin typeface="Times New Roman"/>
                <a:cs typeface="Times New Roman"/>
              </a:rPr>
              <a:t>cast. Optimum </a:t>
            </a:r>
            <a:r>
              <a:rPr sz="2800" dirty="0">
                <a:latin typeface="Times New Roman"/>
                <a:cs typeface="Times New Roman"/>
              </a:rPr>
              <a:t>pouring </a:t>
            </a:r>
            <a:r>
              <a:rPr sz="2800" spc="-5" dirty="0">
                <a:latin typeface="Times New Roman"/>
                <a:cs typeface="Times New Roman"/>
              </a:rPr>
              <a:t>rate  a function </a:t>
            </a:r>
            <a:r>
              <a:rPr sz="2800" dirty="0">
                <a:latin typeface="Times New Roman"/>
                <a:cs typeface="Times New Roman"/>
              </a:rPr>
              <a:t>of </a:t>
            </a:r>
            <a:r>
              <a:rPr sz="2800" spc="-5" dirty="0">
                <a:latin typeface="Times New Roman"/>
                <a:cs typeface="Times New Roman"/>
              </a:rPr>
              <a:t>casting shape and</a:t>
            </a:r>
            <a:r>
              <a:rPr sz="2800" spc="-15" dirty="0">
                <a:latin typeface="Times New Roman"/>
                <a:cs typeface="Times New Roman"/>
              </a:rPr>
              <a:t> </a:t>
            </a:r>
            <a:r>
              <a:rPr sz="2800" spc="-5" dirty="0">
                <a:latin typeface="Times New Roman"/>
                <a:cs typeface="Times New Roman"/>
              </a:rPr>
              <a:t>size.</a:t>
            </a:r>
            <a:endParaRPr sz="2800">
              <a:latin typeface="Times New Roman"/>
              <a:cs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4642" y="363753"/>
            <a:ext cx="8072120" cy="2500630"/>
          </a:xfrm>
          <a:prstGeom prst="rect">
            <a:avLst/>
          </a:prstGeom>
        </p:spPr>
        <p:txBody>
          <a:bodyPr vert="horz" wrap="square" lIns="0" tIns="97790" rIns="0" bIns="0" rtlCol="0">
            <a:spAutoFit/>
          </a:bodyPr>
          <a:lstStyle/>
          <a:p>
            <a:pPr marL="355600" indent="-342900">
              <a:lnSpc>
                <a:spcPct val="100000"/>
              </a:lnSpc>
              <a:spcBef>
                <a:spcPts val="770"/>
              </a:spcBef>
              <a:buFont typeface="Arial"/>
              <a:buChar char="•"/>
              <a:tabLst>
                <a:tab pos="354965" algn="l"/>
                <a:tab pos="355600" algn="l"/>
              </a:tabLst>
            </a:pPr>
            <a:r>
              <a:rPr sz="2800" dirty="0">
                <a:solidFill>
                  <a:srgbClr val="FF0000"/>
                </a:solidFill>
                <a:latin typeface="Times New Roman"/>
                <a:cs typeface="Times New Roman"/>
              </a:rPr>
              <a:t>Pouring </a:t>
            </a:r>
            <a:r>
              <a:rPr sz="2800" spc="-10" dirty="0">
                <a:solidFill>
                  <a:srgbClr val="FF0000"/>
                </a:solidFill>
                <a:latin typeface="Times New Roman"/>
                <a:cs typeface="Times New Roman"/>
              </a:rPr>
              <a:t>time </a:t>
            </a:r>
            <a:r>
              <a:rPr sz="2800" dirty="0">
                <a:solidFill>
                  <a:srgbClr val="FF0000"/>
                </a:solidFill>
                <a:latin typeface="Times New Roman"/>
                <a:cs typeface="Times New Roman"/>
              </a:rPr>
              <a:t>for </a:t>
            </a:r>
            <a:r>
              <a:rPr sz="2800" spc="-5" dirty="0">
                <a:solidFill>
                  <a:srgbClr val="FF0000"/>
                </a:solidFill>
                <a:latin typeface="Times New Roman"/>
                <a:cs typeface="Times New Roman"/>
              </a:rPr>
              <a:t>brass </a:t>
            </a:r>
            <a:r>
              <a:rPr sz="2800" dirty="0">
                <a:solidFill>
                  <a:srgbClr val="FF0000"/>
                </a:solidFill>
                <a:latin typeface="Times New Roman"/>
                <a:cs typeface="Times New Roman"/>
              </a:rPr>
              <a:t>or</a:t>
            </a:r>
            <a:r>
              <a:rPr sz="2800" spc="10" dirty="0">
                <a:solidFill>
                  <a:srgbClr val="FF0000"/>
                </a:solidFill>
                <a:latin typeface="Times New Roman"/>
                <a:cs typeface="Times New Roman"/>
              </a:rPr>
              <a:t> </a:t>
            </a:r>
            <a:r>
              <a:rPr sz="2800" spc="-5" dirty="0">
                <a:solidFill>
                  <a:srgbClr val="FF0000"/>
                </a:solidFill>
                <a:latin typeface="Times New Roman"/>
                <a:cs typeface="Times New Roman"/>
              </a:rPr>
              <a:t>bronze</a:t>
            </a:r>
            <a:endParaRPr sz="2800">
              <a:latin typeface="Times New Roman"/>
              <a:cs typeface="Times New Roman"/>
            </a:endParaRPr>
          </a:p>
          <a:p>
            <a:pPr marL="355600" marR="6350" indent="-342900">
              <a:lnSpc>
                <a:spcPct val="100000"/>
              </a:lnSpc>
              <a:spcBef>
                <a:spcPts val="675"/>
              </a:spcBef>
              <a:buFont typeface="Arial"/>
              <a:buChar char="•"/>
              <a:tabLst>
                <a:tab pos="354965" algn="l"/>
                <a:tab pos="355600" algn="l"/>
                <a:tab pos="1385570" algn="l"/>
                <a:tab pos="2219325" algn="l"/>
                <a:tab pos="2719070" algn="l"/>
                <a:tab pos="3989070" algn="l"/>
                <a:tab pos="4408170" algn="l"/>
                <a:tab pos="4906645" algn="l"/>
                <a:tab pos="6174740" algn="l"/>
                <a:tab pos="6929120" algn="l"/>
                <a:tab pos="7407909" algn="l"/>
              </a:tabLst>
            </a:pPr>
            <a:r>
              <a:rPr sz="2800" spc="-325" dirty="0">
                <a:latin typeface="Times New Roman"/>
                <a:cs typeface="Times New Roman"/>
              </a:rPr>
              <a:t>V</a:t>
            </a:r>
            <a:r>
              <a:rPr sz="2800" spc="-5" dirty="0">
                <a:latin typeface="Times New Roman"/>
                <a:cs typeface="Times New Roman"/>
              </a:rPr>
              <a:t>aries</a:t>
            </a:r>
            <a:r>
              <a:rPr sz="2800" dirty="0">
                <a:latin typeface="Times New Roman"/>
                <a:cs typeface="Times New Roman"/>
              </a:rPr>
              <a:t>	</a:t>
            </a:r>
            <a:r>
              <a:rPr sz="2800" spc="-5" dirty="0">
                <a:latin typeface="Times New Roman"/>
                <a:cs typeface="Times New Roman"/>
              </a:rPr>
              <a:t>f</a:t>
            </a:r>
            <a:r>
              <a:rPr sz="2800" dirty="0">
                <a:latin typeface="Times New Roman"/>
                <a:cs typeface="Times New Roman"/>
              </a:rPr>
              <a:t>r</a:t>
            </a:r>
            <a:r>
              <a:rPr sz="2800" spc="-5" dirty="0">
                <a:latin typeface="Times New Roman"/>
                <a:cs typeface="Times New Roman"/>
              </a:rPr>
              <a:t>om</a:t>
            </a:r>
            <a:r>
              <a:rPr sz="2800" dirty="0">
                <a:latin typeface="Times New Roman"/>
                <a:cs typeface="Times New Roman"/>
              </a:rPr>
              <a:t>	1</a:t>
            </a:r>
            <a:r>
              <a:rPr sz="2800" spc="-5" dirty="0">
                <a:latin typeface="Times New Roman"/>
                <a:cs typeface="Times New Roman"/>
              </a:rPr>
              <a:t>5</a:t>
            </a:r>
            <a:r>
              <a:rPr sz="2800" dirty="0">
                <a:latin typeface="Times New Roman"/>
                <a:cs typeface="Times New Roman"/>
              </a:rPr>
              <a:t>	</a:t>
            </a:r>
            <a:r>
              <a:rPr sz="2800" spc="-5" dirty="0">
                <a:latin typeface="Times New Roman"/>
                <a:cs typeface="Times New Roman"/>
              </a:rPr>
              <a:t>secon</a:t>
            </a:r>
            <a:r>
              <a:rPr sz="2800" dirty="0">
                <a:latin typeface="Times New Roman"/>
                <a:cs typeface="Times New Roman"/>
              </a:rPr>
              <a:t>d</a:t>
            </a:r>
            <a:r>
              <a:rPr sz="2800" spc="-5" dirty="0">
                <a:latin typeface="Times New Roman"/>
                <a:cs typeface="Times New Roman"/>
              </a:rPr>
              <a:t>s</a:t>
            </a:r>
            <a:r>
              <a:rPr sz="2800" dirty="0">
                <a:latin typeface="Times New Roman"/>
                <a:cs typeface="Times New Roman"/>
              </a:rPr>
              <a:t>	</a:t>
            </a:r>
            <a:r>
              <a:rPr sz="2800" spc="-15" dirty="0">
                <a:latin typeface="Times New Roman"/>
                <a:cs typeface="Times New Roman"/>
              </a:rPr>
              <a:t>t</a:t>
            </a:r>
            <a:r>
              <a:rPr sz="2800" spc="-5" dirty="0">
                <a:latin typeface="Times New Roman"/>
                <a:cs typeface="Times New Roman"/>
              </a:rPr>
              <a:t>o</a:t>
            </a:r>
            <a:r>
              <a:rPr sz="2800" dirty="0">
                <a:latin typeface="Times New Roman"/>
                <a:cs typeface="Times New Roman"/>
              </a:rPr>
              <a:t>	4</a:t>
            </a:r>
            <a:r>
              <a:rPr sz="2800" spc="-5" dirty="0">
                <a:latin typeface="Times New Roman"/>
                <a:cs typeface="Times New Roman"/>
              </a:rPr>
              <a:t>5</a:t>
            </a:r>
            <a:r>
              <a:rPr sz="2800" dirty="0">
                <a:latin typeface="Times New Roman"/>
                <a:cs typeface="Times New Roman"/>
              </a:rPr>
              <a:t>	</a:t>
            </a:r>
            <a:r>
              <a:rPr sz="2800" spc="-5" dirty="0">
                <a:latin typeface="Times New Roman"/>
                <a:cs typeface="Times New Roman"/>
              </a:rPr>
              <a:t>seconds</a:t>
            </a:r>
            <a:r>
              <a:rPr sz="2800" dirty="0">
                <a:latin typeface="Times New Roman"/>
                <a:cs typeface="Times New Roman"/>
              </a:rPr>
              <a:t>	</a:t>
            </a:r>
            <a:r>
              <a:rPr sz="2800" spc="-5" dirty="0">
                <a:latin typeface="Times New Roman"/>
                <a:cs typeface="Times New Roman"/>
              </a:rPr>
              <a:t>m</a:t>
            </a:r>
            <a:r>
              <a:rPr sz="2800" spc="-15" dirty="0">
                <a:latin typeface="Times New Roman"/>
                <a:cs typeface="Times New Roman"/>
              </a:rPr>
              <a:t>a</a:t>
            </a:r>
            <a:r>
              <a:rPr sz="2800" spc="-5" dirty="0">
                <a:latin typeface="Times New Roman"/>
                <a:cs typeface="Times New Roman"/>
              </a:rPr>
              <a:t>y</a:t>
            </a:r>
            <a:r>
              <a:rPr sz="2800" dirty="0">
                <a:latin typeface="Times New Roman"/>
                <a:cs typeface="Times New Roman"/>
              </a:rPr>
              <a:t>	b</a:t>
            </a:r>
            <a:r>
              <a:rPr sz="2800" spc="-5" dirty="0">
                <a:latin typeface="Times New Roman"/>
                <a:cs typeface="Times New Roman"/>
              </a:rPr>
              <a:t>e</a:t>
            </a:r>
            <a:r>
              <a:rPr sz="2800" dirty="0">
                <a:latin typeface="Times New Roman"/>
                <a:cs typeface="Times New Roman"/>
              </a:rPr>
              <a:t>	</a:t>
            </a:r>
            <a:r>
              <a:rPr sz="2800" spc="-5" dirty="0">
                <a:latin typeface="Times New Roman"/>
                <a:cs typeface="Times New Roman"/>
              </a:rPr>
              <a:t>u</a:t>
            </a:r>
            <a:r>
              <a:rPr sz="2800" dirty="0">
                <a:latin typeface="Times New Roman"/>
                <a:cs typeface="Times New Roman"/>
              </a:rPr>
              <a:t>s</a:t>
            </a:r>
            <a:r>
              <a:rPr sz="2800" spc="-25" dirty="0">
                <a:latin typeface="Times New Roman"/>
                <a:cs typeface="Times New Roman"/>
              </a:rPr>
              <a:t>e</a:t>
            </a:r>
            <a:r>
              <a:rPr sz="2800" spc="-5" dirty="0">
                <a:latin typeface="Times New Roman"/>
                <a:cs typeface="Times New Roman"/>
              </a:rPr>
              <a:t>d  for casting weighing less than 150</a:t>
            </a:r>
            <a:r>
              <a:rPr sz="2800" spc="-15" dirty="0">
                <a:latin typeface="Times New Roman"/>
                <a:cs typeface="Times New Roman"/>
              </a:rPr>
              <a:t> </a:t>
            </a:r>
            <a:r>
              <a:rPr sz="2800" spc="-5" dirty="0">
                <a:latin typeface="Times New Roman"/>
                <a:cs typeface="Times New Roman"/>
              </a:rPr>
              <a:t>kg.</a:t>
            </a:r>
            <a:endParaRPr sz="2800">
              <a:latin typeface="Times New Roman"/>
              <a:cs typeface="Times New Roman"/>
            </a:endParaRPr>
          </a:p>
          <a:p>
            <a:pPr marL="355600" indent="-342900">
              <a:lnSpc>
                <a:spcPct val="100000"/>
              </a:lnSpc>
              <a:spcBef>
                <a:spcPts val="670"/>
              </a:spcBef>
              <a:buFont typeface="Arial"/>
              <a:buChar char="•"/>
              <a:tabLst>
                <a:tab pos="354965" algn="l"/>
                <a:tab pos="355600" algn="l"/>
              </a:tabLst>
            </a:pPr>
            <a:r>
              <a:rPr sz="2800" dirty="0">
                <a:solidFill>
                  <a:srgbClr val="FF0000"/>
                </a:solidFill>
                <a:latin typeface="Times New Roman"/>
                <a:cs typeface="Times New Roman"/>
              </a:rPr>
              <a:t>Pouring </a:t>
            </a:r>
            <a:r>
              <a:rPr sz="2800" spc="-10" dirty="0">
                <a:solidFill>
                  <a:srgbClr val="FF0000"/>
                </a:solidFill>
                <a:latin typeface="Times New Roman"/>
                <a:cs typeface="Times New Roman"/>
              </a:rPr>
              <a:t>time </a:t>
            </a:r>
            <a:r>
              <a:rPr sz="2800" dirty="0">
                <a:solidFill>
                  <a:srgbClr val="FF0000"/>
                </a:solidFill>
                <a:latin typeface="Times New Roman"/>
                <a:cs typeface="Times New Roman"/>
              </a:rPr>
              <a:t>for </a:t>
            </a:r>
            <a:r>
              <a:rPr sz="2800" spc="-5" dirty="0">
                <a:solidFill>
                  <a:srgbClr val="FF0000"/>
                </a:solidFill>
                <a:latin typeface="Times New Roman"/>
                <a:cs typeface="Times New Roman"/>
              </a:rPr>
              <a:t>steel</a:t>
            </a:r>
            <a:r>
              <a:rPr sz="2800" spc="-15" dirty="0">
                <a:solidFill>
                  <a:srgbClr val="FF0000"/>
                </a:solidFill>
                <a:latin typeface="Times New Roman"/>
                <a:cs typeface="Times New Roman"/>
              </a:rPr>
              <a:t> </a:t>
            </a:r>
            <a:r>
              <a:rPr sz="2800" spc="-5" dirty="0">
                <a:solidFill>
                  <a:srgbClr val="FF0000"/>
                </a:solidFill>
                <a:latin typeface="Times New Roman"/>
                <a:cs typeface="Times New Roman"/>
              </a:rPr>
              <a:t>casting</a:t>
            </a:r>
            <a:endParaRPr sz="2800">
              <a:latin typeface="Times New Roman"/>
              <a:cs typeface="Times New Roman"/>
            </a:endParaRPr>
          </a:p>
          <a:p>
            <a:pPr marL="355600" indent="-342900">
              <a:lnSpc>
                <a:spcPct val="100000"/>
              </a:lnSpc>
              <a:spcBef>
                <a:spcPts val="675"/>
              </a:spcBef>
              <a:buFont typeface="Arial"/>
              <a:buChar char="•"/>
              <a:tabLst>
                <a:tab pos="354965" algn="l"/>
                <a:tab pos="355600" algn="l"/>
              </a:tabLst>
            </a:pPr>
            <a:r>
              <a:rPr sz="2800" spc="-5" dirty="0">
                <a:latin typeface="Times New Roman"/>
                <a:cs typeface="Times New Roman"/>
              </a:rPr>
              <a:t>Steel</a:t>
            </a:r>
            <a:r>
              <a:rPr sz="2800" spc="235" dirty="0">
                <a:latin typeface="Times New Roman"/>
                <a:cs typeface="Times New Roman"/>
              </a:rPr>
              <a:t> </a:t>
            </a:r>
            <a:r>
              <a:rPr sz="2800" spc="-5" dirty="0">
                <a:latin typeface="Times New Roman"/>
                <a:cs typeface="Times New Roman"/>
              </a:rPr>
              <a:t>has</a:t>
            </a:r>
            <a:r>
              <a:rPr sz="2800" spc="245" dirty="0">
                <a:latin typeface="Times New Roman"/>
                <a:cs typeface="Times New Roman"/>
              </a:rPr>
              <a:t> </a:t>
            </a:r>
            <a:r>
              <a:rPr sz="2800" spc="-5" dirty="0">
                <a:latin typeface="Times New Roman"/>
                <a:cs typeface="Times New Roman"/>
              </a:rPr>
              <a:t>a</a:t>
            </a:r>
            <a:r>
              <a:rPr sz="2800" spc="235" dirty="0">
                <a:latin typeface="Times New Roman"/>
                <a:cs typeface="Times New Roman"/>
              </a:rPr>
              <a:t> </a:t>
            </a:r>
            <a:r>
              <a:rPr sz="2800" spc="-5" dirty="0">
                <a:latin typeface="Times New Roman"/>
                <a:cs typeface="Times New Roman"/>
              </a:rPr>
              <a:t>high</a:t>
            </a:r>
            <a:r>
              <a:rPr sz="2800" spc="254" dirty="0">
                <a:latin typeface="Times New Roman"/>
                <a:cs typeface="Times New Roman"/>
              </a:rPr>
              <a:t> </a:t>
            </a:r>
            <a:r>
              <a:rPr sz="2800" spc="-5" dirty="0">
                <a:latin typeface="Times New Roman"/>
                <a:cs typeface="Times New Roman"/>
              </a:rPr>
              <a:t>freezing</a:t>
            </a:r>
            <a:r>
              <a:rPr sz="2800" spc="250" dirty="0">
                <a:latin typeface="Times New Roman"/>
                <a:cs typeface="Times New Roman"/>
              </a:rPr>
              <a:t> </a:t>
            </a:r>
            <a:r>
              <a:rPr sz="2800" spc="-5" dirty="0">
                <a:latin typeface="Times New Roman"/>
                <a:cs typeface="Times New Roman"/>
              </a:rPr>
              <a:t>range</a:t>
            </a:r>
            <a:r>
              <a:rPr sz="2800" spc="235" dirty="0">
                <a:latin typeface="Times New Roman"/>
                <a:cs typeface="Times New Roman"/>
              </a:rPr>
              <a:t> </a:t>
            </a:r>
            <a:r>
              <a:rPr sz="2800" spc="-10" dirty="0">
                <a:latin typeface="Times New Roman"/>
                <a:cs typeface="Times New Roman"/>
              </a:rPr>
              <a:t>as</a:t>
            </a:r>
            <a:r>
              <a:rPr sz="2800" spc="240" dirty="0">
                <a:latin typeface="Times New Roman"/>
                <a:cs typeface="Times New Roman"/>
              </a:rPr>
              <a:t> </a:t>
            </a:r>
            <a:r>
              <a:rPr sz="2800" spc="-5" dirty="0">
                <a:latin typeface="Times New Roman"/>
                <a:cs typeface="Times New Roman"/>
              </a:rPr>
              <a:t>compared</a:t>
            </a:r>
            <a:r>
              <a:rPr sz="2800" spc="250" dirty="0">
                <a:latin typeface="Times New Roman"/>
                <a:cs typeface="Times New Roman"/>
              </a:rPr>
              <a:t> </a:t>
            </a:r>
            <a:r>
              <a:rPr sz="2800" spc="-5" dirty="0">
                <a:latin typeface="Times New Roman"/>
                <a:cs typeface="Times New Roman"/>
              </a:rPr>
              <a:t>to</a:t>
            </a:r>
            <a:r>
              <a:rPr sz="2800" spc="245" dirty="0">
                <a:latin typeface="Times New Roman"/>
                <a:cs typeface="Times New Roman"/>
              </a:rPr>
              <a:t> </a:t>
            </a:r>
            <a:r>
              <a:rPr sz="2800" spc="-5" dirty="0">
                <a:latin typeface="Times New Roman"/>
                <a:cs typeface="Times New Roman"/>
              </a:rPr>
              <a:t>other</a:t>
            </a:r>
            <a:endParaRPr sz="2800">
              <a:latin typeface="Times New Roman"/>
              <a:cs typeface="Times New Roman"/>
            </a:endParaRPr>
          </a:p>
        </p:txBody>
      </p:sp>
      <p:sp>
        <p:nvSpPr>
          <p:cNvPr id="3" name="object 3"/>
          <p:cNvSpPr txBox="1"/>
          <p:nvPr/>
        </p:nvSpPr>
        <p:spPr>
          <a:xfrm>
            <a:off x="364642" y="2839288"/>
            <a:ext cx="2557145" cy="1391285"/>
          </a:xfrm>
          <a:prstGeom prst="rect">
            <a:avLst/>
          </a:prstGeom>
        </p:spPr>
        <p:txBody>
          <a:bodyPr vert="horz" wrap="square" lIns="0" tIns="12065" rIns="0" bIns="0" rtlCol="0">
            <a:spAutoFit/>
          </a:bodyPr>
          <a:lstStyle/>
          <a:p>
            <a:pPr marL="355600" marR="5080">
              <a:lnSpc>
                <a:spcPct val="100000"/>
              </a:lnSpc>
              <a:spcBef>
                <a:spcPts val="95"/>
              </a:spcBef>
              <a:tabLst>
                <a:tab pos="1158240" algn="l"/>
                <a:tab pos="2345690" algn="l"/>
              </a:tabLst>
            </a:pPr>
            <a:r>
              <a:rPr sz="2800" spc="-5" dirty="0">
                <a:latin typeface="Times New Roman"/>
                <a:cs typeface="Times New Roman"/>
              </a:rPr>
              <a:t>c</a:t>
            </a:r>
            <a:r>
              <a:rPr sz="2800" spc="-20" dirty="0">
                <a:latin typeface="Times New Roman"/>
                <a:cs typeface="Times New Roman"/>
              </a:rPr>
              <a:t>a</a:t>
            </a:r>
            <a:r>
              <a:rPr sz="2800" spc="-5" dirty="0">
                <a:latin typeface="Times New Roman"/>
                <a:cs typeface="Times New Roman"/>
              </a:rPr>
              <a:t>st</a:t>
            </a:r>
            <a:r>
              <a:rPr sz="2800" dirty="0">
                <a:latin typeface="Times New Roman"/>
                <a:cs typeface="Times New Roman"/>
              </a:rPr>
              <a:t>	</a:t>
            </a:r>
            <a:r>
              <a:rPr sz="2800" spc="-5" dirty="0">
                <a:latin typeface="Times New Roman"/>
                <a:cs typeface="Times New Roman"/>
              </a:rPr>
              <a:t>all</a:t>
            </a:r>
            <a:r>
              <a:rPr sz="2800" spc="-15" dirty="0">
                <a:latin typeface="Times New Roman"/>
                <a:cs typeface="Times New Roman"/>
              </a:rPr>
              <a:t>o</a:t>
            </a:r>
            <a:r>
              <a:rPr sz="2800" spc="-5" dirty="0">
                <a:latin typeface="Times New Roman"/>
                <a:cs typeface="Times New Roman"/>
              </a:rPr>
              <a:t>ys,</a:t>
            </a:r>
            <a:r>
              <a:rPr sz="2800" dirty="0">
                <a:latin typeface="Times New Roman"/>
                <a:cs typeface="Times New Roman"/>
              </a:rPr>
              <a:t>	</a:t>
            </a:r>
            <a:r>
              <a:rPr sz="2800" spc="-5" dirty="0">
                <a:latin typeface="Times New Roman"/>
                <a:cs typeface="Times New Roman"/>
              </a:rPr>
              <a:t>it  freezing.</a:t>
            </a:r>
            <a:endParaRPr sz="2800">
              <a:latin typeface="Times New Roman"/>
              <a:cs typeface="Times New Roman"/>
            </a:endParaRPr>
          </a:p>
          <a:p>
            <a:pPr marL="355600" indent="-342900">
              <a:lnSpc>
                <a:spcPct val="100000"/>
              </a:lnSpc>
              <a:spcBef>
                <a:spcPts val="675"/>
              </a:spcBef>
              <a:buFont typeface="Arial"/>
              <a:buChar char="•"/>
              <a:tabLst>
                <a:tab pos="354965" algn="l"/>
                <a:tab pos="355600" algn="l"/>
              </a:tabLst>
            </a:pPr>
            <a:r>
              <a:rPr sz="2800" dirty="0">
                <a:latin typeface="Times New Roman"/>
                <a:cs typeface="Times New Roman"/>
              </a:rPr>
              <a:t>Pouring </a:t>
            </a:r>
            <a:r>
              <a:rPr sz="2800" spc="-10" dirty="0">
                <a:latin typeface="Times New Roman"/>
                <a:cs typeface="Times New Roman"/>
              </a:rPr>
              <a:t>time</a:t>
            </a:r>
            <a:r>
              <a:rPr sz="2800" spc="-60" dirty="0">
                <a:latin typeface="Times New Roman"/>
                <a:cs typeface="Times New Roman"/>
              </a:rPr>
              <a:t> </a:t>
            </a:r>
            <a:r>
              <a:rPr sz="2800" spc="-5" dirty="0">
                <a:latin typeface="Times New Roman"/>
                <a:cs typeface="Times New Roman"/>
              </a:rPr>
              <a:t>=</a:t>
            </a:r>
            <a:endParaRPr sz="2800">
              <a:latin typeface="Times New Roman"/>
              <a:cs typeface="Times New Roman"/>
            </a:endParaRPr>
          </a:p>
        </p:txBody>
      </p:sp>
      <p:sp>
        <p:nvSpPr>
          <p:cNvPr id="4" name="object 4"/>
          <p:cNvSpPr/>
          <p:nvPr/>
        </p:nvSpPr>
        <p:spPr>
          <a:xfrm>
            <a:off x="2857500" y="3429000"/>
            <a:ext cx="1286255" cy="858012"/>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3147822" y="2839288"/>
            <a:ext cx="5290185" cy="1361440"/>
          </a:xfrm>
          <a:prstGeom prst="rect">
            <a:avLst/>
          </a:prstGeom>
        </p:spPr>
        <p:txBody>
          <a:bodyPr vert="horz" wrap="square" lIns="0" tIns="12065" rIns="0" bIns="0" rtlCol="0">
            <a:spAutoFit/>
          </a:bodyPr>
          <a:lstStyle/>
          <a:p>
            <a:pPr marL="12700">
              <a:lnSpc>
                <a:spcPct val="100000"/>
              </a:lnSpc>
              <a:spcBef>
                <a:spcPts val="95"/>
              </a:spcBef>
              <a:tabLst>
                <a:tab pos="499745" algn="l"/>
                <a:tab pos="1740535" algn="l"/>
                <a:tab pos="2997835" algn="l"/>
                <a:tab pos="3525520" algn="l"/>
                <a:tab pos="4568190" algn="l"/>
              </a:tabLst>
            </a:pPr>
            <a:r>
              <a:rPr sz="2800" spc="-5" dirty="0">
                <a:latin typeface="Times New Roman"/>
                <a:cs typeface="Times New Roman"/>
              </a:rPr>
              <a:t>is	p</a:t>
            </a:r>
            <a:r>
              <a:rPr sz="2800" dirty="0">
                <a:latin typeface="Times New Roman"/>
                <a:cs typeface="Times New Roman"/>
              </a:rPr>
              <a:t>o</a:t>
            </a:r>
            <a:r>
              <a:rPr sz="2800" spc="-5" dirty="0">
                <a:latin typeface="Times New Roman"/>
                <a:cs typeface="Times New Roman"/>
              </a:rPr>
              <a:t>u</a:t>
            </a:r>
            <a:r>
              <a:rPr sz="2800" dirty="0">
                <a:latin typeface="Times New Roman"/>
                <a:cs typeface="Times New Roman"/>
              </a:rPr>
              <a:t>r</a:t>
            </a:r>
            <a:r>
              <a:rPr sz="2800" spc="-5" dirty="0">
                <a:latin typeface="Times New Roman"/>
                <a:cs typeface="Times New Roman"/>
              </a:rPr>
              <a:t>ed</a:t>
            </a:r>
            <a:r>
              <a:rPr sz="2800" dirty="0">
                <a:latin typeface="Times New Roman"/>
                <a:cs typeface="Times New Roman"/>
              </a:rPr>
              <a:t>	</a:t>
            </a:r>
            <a:r>
              <a:rPr sz="2800" spc="-5" dirty="0">
                <a:latin typeface="Times New Roman"/>
                <a:cs typeface="Times New Roman"/>
              </a:rPr>
              <a:t>r</a:t>
            </a:r>
            <a:r>
              <a:rPr sz="2800" spc="-20" dirty="0">
                <a:latin typeface="Times New Roman"/>
                <a:cs typeface="Times New Roman"/>
              </a:rPr>
              <a:t>a</a:t>
            </a:r>
            <a:r>
              <a:rPr sz="2800" spc="-5" dirty="0">
                <a:latin typeface="Times New Roman"/>
                <a:cs typeface="Times New Roman"/>
              </a:rPr>
              <a:t>pidly</a:t>
            </a:r>
            <a:r>
              <a:rPr sz="2800" dirty="0">
                <a:latin typeface="Times New Roman"/>
                <a:cs typeface="Times New Roman"/>
              </a:rPr>
              <a:t>	</a:t>
            </a:r>
            <a:r>
              <a:rPr sz="2800" spc="-15" dirty="0">
                <a:latin typeface="Times New Roman"/>
                <a:cs typeface="Times New Roman"/>
              </a:rPr>
              <a:t>t</a:t>
            </a:r>
            <a:r>
              <a:rPr sz="2800" spc="-5" dirty="0">
                <a:latin typeface="Times New Roman"/>
                <a:cs typeface="Times New Roman"/>
              </a:rPr>
              <a:t>o</a:t>
            </a:r>
            <a:r>
              <a:rPr sz="2800" dirty="0">
                <a:latin typeface="Times New Roman"/>
                <a:cs typeface="Times New Roman"/>
              </a:rPr>
              <a:t>	</a:t>
            </a:r>
            <a:r>
              <a:rPr sz="2800" spc="-5" dirty="0">
                <a:latin typeface="Times New Roman"/>
                <a:cs typeface="Times New Roman"/>
              </a:rPr>
              <a:t>avoid</a:t>
            </a:r>
            <a:r>
              <a:rPr sz="2800" dirty="0">
                <a:latin typeface="Times New Roman"/>
                <a:cs typeface="Times New Roman"/>
              </a:rPr>
              <a:t>	</a:t>
            </a:r>
            <a:r>
              <a:rPr sz="2800" spc="-5" dirty="0">
                <a:latin typeface="Times New Roman"/>
                <a:cs typeface="Times New Roman"/>
              </a:rPr>
              <a:t>e</a:t>
            </a:r>
            <a:r>
              <a:rPr sz="2800" spc="-20" dirty="0">
                <a:latin typeface="Times New Roman"/>
                <a:cs typeface="Times New Roman"/>
              </a:rPr>
              <a:t>a</a:t>
            </a:r>
            <a:r>
              <a:rPr sz="2800" spc="-5" dirty="0">
                <a:latin typeface="Times New Roman"/>
                <a:cs typeface="Times New Roman"/>
              </a:rPr>
              <a:t>rly</a:t>
            </a:r>
            <a:endParaRPr sz="2800">
              <a:latin typeface="Times New Roman"/>
              <a:cs typeface="Times New Roman"/>
            </a:endParaRPr>
          </a:p>
          <a:p>
            <a:pPr>
              <a:lnSpc>
                <a:spcPct val="100000"/>
              </a:lnSpc>
              <a:spcBef>
                <a:spcPts val="25"/>
              </a:spcBef>
            </a:pPr>
            <a:endParaRPr sz="3700">
              <a:latin typeface="Times New Roman"/>
              <a:cs typeface="Times New Roman"/>
            </a:endParaRPr>
          </a:p>
          <a:p>
            <a:pPr marL="1087120">
              <a:lnSpc>
                <a:spcPct val="100000"/>
              </a:lnSpc>
              <a:spcBef>
                <a:spcPts val="5"/>
              </a:spcBef>
            </a:pPr>
            <a:r>
              <a:rPr sz="2400" spc="-5" dirty="0">
                <a:latin typeface="Times New Roman"/>
                <a:cs typeface="Times New Roman"/>
              </a:rPr>
              <a:t>seconds</a:t>
            </a:r>
            <a:endParaRPr sz="2400">
              <a:latin typeface="Times New Roman"/>
              <a:cs typeface="Times New Roman"/>
            </a:endParaRPr>
          </a:p>
        </p:txBody>
      </p:sp>
      <p:sp>
        <p:nvSpPr>
          <p:cNvPr id="6" name="object 6"/>
          <p:cNvSpPr txBox="1"/>
          <p:nvPr/>
        </p:nvSpPr>
        <p:spPr>
          <a:xfrm>
            <a:off x="793191" y="4952187"/>
            <a:ext cx="3504565" cy="757555"/>
          </a:xfrm>
          <a:prstGeom prst="rect">
            <a:avLst/>
          </a:prstGeom>
        </p:spPr>
        <p:txBody>
          <a:bodyPr vert="horz" wrap="square" lIns="0" tIns="12700" rIns="0" bIns="0" rtlCol="0">
            <a:spAutoFit/>
          </a:bodyPr>
          <a:lstStyle/>
          <a:p>
            <a:pPr marL="12700">
              <a:lnSpc>
                <a:spcPct val="100000"/>
              </a:lnSpc>
              <a:spcBef>
                <a:spcPts val="100"/>
              </a:spcBef>
            </a:pPr>
            <a:r>
              <a:rPr sz="2400" dirty="0">
                <a:latin typeface="Times New Roman"/>
                <a:cs typeface="Times New Roman"/>
              </a:rPr>
              <a:t>W is </a:t>
            </a:r>
            <a:r>
              <a:rPr sz="2400" spc="-5" dirty="0">
                <a:latin typeface="Times New Roman"/>
                <a:cs typeface="Times New Roman"/>
              </a:rPr>
              <a:t>weight </a:t>
            </a:r>
            <a:r>
              <a:rPr sz="2400" dirty="0">
                <a:latin typeface="Times New Roman"/>
                <a:cs typeface="Times New Roman"/>
              </a:rPr>
              <a:t>of casting in</a:t>
            </a:r>
            <a:r>
              <a:rPr sz="2400" spc="-145" dirty="0">
                <a:latin typeface="Times New Roman"/>
                <a:cs typeface="Times New Roman"/>
              </a:rPr>
              <a:t> </a:t>
            </a:r>
            <a:r>
              <a:rPr sz="2400" dirty="0">
                <a:latin typeface="Times New Roman"/>
                <a:cs typeface="Times New Roman"/>
              </a:rPr>
              <a:t>lbs</a:t>
            </a:r>
            <a:endParaRPr sz="2400">
              <a:latin typeface="Times New Roman"/>
              <a:cs typeface="Times New Roman"/>
            </a:endParaRPr>
          </a:p>
          <a:p>
            <a:pPr marL="12700">
              <a:lnSpc>
                <a:spcPct val="100000"/>
              </a:lnSpc>
              <a:spcBef>
                <a:spcPts val="5"/>
              </a:spcBef>
            </a:pPr>
            <a:r>
              <a:rPr sz="2400" spc="-5" dirty="0">
                <a:latin typeface="Times New Roman"/>
                <a:cs typeface="Times New Roman"/>
              </a:rPr>
              <a:t>K </a:t>
            </a:r>
            <a:r>
              <a:rPr sz="2400" dirty="0">
                <a:latin typeface="Times New Roman"/>
                <a:cs typeface="Times New Roman"/>
              </a:rPr>
              <a:t>is fluidity</a:t>
            </a:r>
            <a:r>
              <a:rPr sz="2400" spc="-40" dirty="0">
                <a:latin typeface="Times New Roman"/>
                <a:cs typeface="Times New Roman"/>
              </a:rPr>
              <a:t> </a:t>
            </a:r>
            <a:r>
              <a:rPr sz="2400" dirty="0">
                <a:latin typeface="Times New Roman"/>
                <a:cs typeface="Times New Roman"/>
              </a:rPr>
              <a:t>factor</a:t>
            </a:r>
            <a:endParaRPr sz="2400">
              <a:latin typeface="Times New Roman"/>
              <a:cs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4642" y="363753"/>
            <a:ext cx="5833110" cy="1049655"/>
          </a:xfrm>
          <a:prstGeom prst="rect">
            <a:avLst/>
          </a:prstGeom>
        </p:spPr>
        <p:txBody>
          <a:bodyPr vert="horz" wrap="square" lIns="0" tIns="97790" rIns="0" bIns="0" rtlCol="0">
            <a:spAutoFit/>
          </a:bodyPr>
          <a:lstStyle/>
          <a:p>
            <a:pPr marL="355600" indent="-342900">
              <a:lnSpc>
                <a:spcPct val="100000"/>
              </a:lnSpc>
              <a:spcBef>
                <a:spcPts val="770"/>
              </a:spcBef>
              <a:buFont typeface="Arial"/>
              <a:buChar char="•"/>
              <a:tabLst>
                <a:tab pos="354965" algn="l"/>
                <a:tab pos="355600" algn="l"/>
              </a:tabLst>
            </a:pPr>
            <a:r>
              <a:rPr sz="2800" dirty="0">
                <a:solidFill>
                  <a:srgbClr val="FF0000"/>
                </a:solidFill>
                <a:latin typeface="Times New Roman"/>
                <a:cs typeface="Times New Roman"/>
              </a:rPr>
              <a:t>Pouring </a:t>
            </a:r>
            <a:r>
              <a:rPr sz="2800" spc="-10" dirty="0">
                <a:solidFill>
                  <a:srgbClr val="FF0000"/>
                </a:solidFill>
                <a:latin typeface="Times New Roman"/>
                <a:cs typeface="Times New Roman"/>
              </a:rPr>
              <a:t>time </a:t>
            </a:r>
            <a:r>
              <a:rPr sz="2800" dirty="0">
                <a:solidFill>
                  <a:srgbClr val="FF0000"/>
                </a:solidFill>
                <a:latin typeface="Times New Roman"/>
                <a:cs typeface="Times New Roman"/>
              </a:rPr>
              <a:t>for </a:t>
            </a:r>
            <a:r>
              <a:rPr sz="2800" spc="-5" dirty="0">
                <a:solidFill>
                  <a:srgbClr val="FF0000"/>
                </a:solidFill>
                <a:latin typeface="Times New Roman"/>
                <a:cs typeface="Times New Roman"/>
              </a:rPr>
              <a:t>gray cast iron</a:t>
            </a:r>
            <a:r>
              <a:rPr sz="2800" spc="-40" dirty="0">
                <a:solidFill>
                  <a:srgbClr val="FF0000"/>
                </a:solidFill>
                <a:latin typeface="Times New Roman"/>
                <a:cs typeface="Times New Roman"/>
              </a:rPr>
              <a:t> </a:t>
            </a:r>
            <a:r>
              <a:rPr sz="2800" spc="-5" dirty="0">
                <a:solidFill>
                  <a:srgbClr val="FF0000"/>
                </a:solidFill>
                <a:latin typeface="Times New Roman"/>
                <a:cs typeface="Times New Roman"/>
              </a:rPr>
              <a:t>casting</a:t>
            </a:r>
            <a:endParaRPr sz="2800">
              <a:latin typeface="Times New Roman"/>
              <a:cs typeface="Times New Roman"/>
            </a:endParaRPr>
          </a:p>
          <a:p>
            <a:pPr marL="443865" indent="-431165">
              <a:lnSpc>
                <a:spcPct val="100000"/>
              </a:lnSpc>
              <a:spcBef>
                <a:spcPts val="675"/>
              </a:spcBef>
              <a:buFont typeface="Wingdings"/>
              <a:buChar char=""/>
              <a:tabLst>
                <a:tab pos="443865" algn="l"/>
                <a:tab pos="444500" algn="l"/>
              </a:tabLst>
            </a:pPr>
            <a:r>
              <a:rPr sz="2800" spc="-5" dirty="0">
                <a:latin typeface="Times New Roman"/>
                <a:cs typeface="Times New Roman"/>
              </a:rPr>
              <a:t>casting weighing more than 1000</a:t>
            </a:r>
            <a:r>
              <a:rPr sz="2800" spc="-20" dirty="0">
                <a:latin typeface="Times New Roman"/>
                <a:cs typeface="Times New Roman"/>
              </a:rPr>
              <a:t> </a:t>
            </a:r>
            <a:r>
              <a:rPr sz="2800" spc="-5" dirty="0">
                <a:latin typeface="Times New Roman"/>
                <a:cs typeface="Times New Roman"/>
              </a:rPr>
              <a:t>lbs.</a:t>
            </a:r>
            <a:endParaRPr sz="2800">
              <a:latin typeface="Times New Roman"/>
              <a:cs typeface="Times New Roman"/>
            </a:endParaRPr>
          </a:p>
        </p:txBody>
      </p:sp>
      <p:sp>
        <p:nvSpPr>
          <p:cNvPr id="3" name="object 3"/>
          <p:cNvSpPr txBox="1"/>
          <p:nvPr/>
        </p:nvSpPr>
        <p:spPr>
          <a:xfrm>
            <a:off x="364642" y="1506092"/>
            <a:ext cx="424180" cy="635000"/>
          </a:xfrm>
          <a:prstGeom prst="rect">
            <a:avLst/>
          </a:prstGeom>
        </p:spPr>
        <p:txBody>
          <a:bodyPr vert="horz" wrap="square" lIns="0" tIns="12065" rIns="0" bIns="0" rtlCol="0">
            <a:spAutoFit/>
          </a:bodyPr>
          <a:lstStyle/>
          <a:p>
            <a:pPr marL="12700">
              <a:lnSpc>
                <a:spcPct val="100000"/>
              </a:lnSpc>
              <a:spcBef>
                <a:spcPts val="95"/>
              </a:spcBef>
            </a:pPr>
            <a:r>
              <a:rPr sz="4000" spc="-5" dirty="0">
                <a:latin typeface="Wingdings"/>
                <a:cs typeface="Wingdings"/>
              </a:rPr>
              <a:t></a:t>
            </a:r>
            <a:endParaRPr sz="4000">
              <a:latin typeface="Wingdings"/>
              <a:cs typeface="Wingdings"/>
            </a:endParaRPr>
          </a:p>
        </p:txBody>
      </p:sp>
      <p:sp>
        <p:nvSpPr>
          <p:cNvPr id="4" name="object 4"/>
          <p:cNvSpPr txBox="1"/>
          <p:nvPr/>
        </p:nvSpPr>
        <p:spPr>
          <a:xfrm>
            <a:off x="364642" y="2717673"/>
            <a:ext cx="5487035" cy="452120"/>
          </a:xfrm>
          <a:prstGeom prst="rect">
            <a:avLst/>
          </a:prstGeom>
        </p:spPr>
        <p:txBody>
          <a:bodyPr vert="horz" wrap="square" lIns="0" tIns="12065" rIns="0" bIns="0" rtlCol="0">
            <a:spAutoFit/>
          </a:bodyPr>
          <a:lstStyle/>
          <a:p>
            <a:pPr marL="355600" indent="-342900">
              <a:lnSpc>
                <a:spcPct val="100000"/>
              </a:lnSpc>
              <a:spcBef>
                <a:spcPts val="95"/>
              </a:spcBef>
              <a:buFont typeface="Wingdings"/>
              <a:buChar char=""/>
              <a:tabLst>
                <a:tab pos="355600" algn="l"/>
              </a:tabLst>
            </a:pPr>
            <a:r>
              <a:rPr sz="2800" spc="-5" dirty="0">
                <a:latin typeface="Times New Roman"/>
                <a:cs typeface="Times New Roman"/>
              </a:rPr>
              <a:t>Casting weighing less than 1000</a:t>
            </a:r>
            <a:r>
              <a:rPr sz="2800" spc="-35" dirty="0">
                <a:latin typeface="Times New Roman"/>
                <a:cs typeface="Times New Roman"/>
              </a:rPr>
              <a:t> </a:t>
            </a:r>
            <a:r>
              <a:rPr sz="2800" dirty="0">
                <a:latin typeface="Times New Roman"/>
                <a:cs typeface="Times New Roman"/>
              </a:rPr>
              <a:t>lbs</a:t>
            </a:r>
            <a:endParaRPr sz="2800">
              <a:latin typeface="Times New Roman"/>
              <a:cs typeface="Times New Roman"/>
            </a:endParaRPr>
          </a:p>
        </p:txBody>
      </p:sp>
      <p:sp>
        <p:nvSpPr>
          <p:cNvPr id="5" name="object 5"/>
          <p:cNvSpPr txBox="1"/>
          <p:nvPr/>
        </p:nvSpPr>
        <p:spPr>
          <a:xfrm>
            <a:off x="364642" y="3230117"/>
            <a:ext cx="304800"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Wingdings"/>
                <a:cs typeface="Wingdings"/>
              </a:rPr>
              <a:t></a:t>
            </a:r>
            <a:endParaRPr sz="2800">
              <a:latin typeface="Wingdings"/>
              <a:cs typeface="Wingdings"/>
            </a:endParaRPr>
          </a:p>
        </p:txBody>
      </p:sp>
      <p:sp>
        <p:nvSpPr>
          <p:cNvPr id="6" name="object 6"/>
          <p:cNvSpPr txBox="1"/>
          <p:nvPr/>
        </p:nvSpPr>
        <p:spPr>
          <a:xfrm>
            <a:off x="364642" y="4168038"/>
            <a:ext cx="5616575" cy="1562100"/>
          </a:xfrm>
          <a:prstGeom prst="rect">
            <a:avLst/>
          </a:prstGeom>
        </p:spPr>
        <p:txBody>
          <a:bodyPr vert="horz" wrap="square" lIns="0" tIns="98425" rIns="0" bIns="0" rtlCol="0">
            <a:spAutoFit/>
          </a:bodyPr>
          <a:lstStyle/>
          <a:p>
            <a:pPr marL="12700">
              <a:lnSpc>
                <a:spcPct val="100000"/>
              </a:lnSpc>
              <a:spcBef>
                <a:spcPts val="775"/>
              </a:spcBef>
            </a:pPr>
            <a:r>
              <a:rPr sz="2800" spc="-5" dirty="0">
                <a:latin typeface="Times New Roman"/>
                <a:cs typeface="Times New Roman"/>
              </a:rPr>
              <a:t>W is weight of casting in</a:t>
            </a:r>
            <a:r>
              <a:rPr sz="2800" spc="-65" dirty="0">
                <a:latin typeface="Times New Roman"/>
                <a:cs typeface="Times New Roman"/>
              </a:rPr>
              <a:t> </a:t>
            </a:r>
            <a:r>
              <a:rPr sz="2800" spc="-5" dirty="0">
                <a:latin typeface="Times New Roman"/>
                <a:cs typeface="Times New Roman"/>
              </a:rPr>
              <a:t>lbs</a:t>
            </a:r>
            <a:endParaRPr sz="2800">
              <a:latin typeface="Times New Roman"/>
              <a:cs typeface="Times New Roman"/>
            </a:endParaRPr>
          </a:p>
          <a:p>
            <a:pPr marL="12700" marR="5080">
              <a:lnSpc>
                <a:spcPct val="120000"/>
              </a:lnSpc>
            </a:pPr>
            <a:r>
              <a:rPr sz="2800" spc="-5" dirty="0">
                <a:latin typeface="Times New Roman"/>
                <a:cs typeface="Times New Roman"/>
              </a:rPr>
              <a:t>T is average section thickness in</a:t>
            </a:r>
            <a:r>
              <a:rPr sz="2800" spc="-75" dirty="0">
                <a:latin typeface="Times New Roman"/>
                <a:cs typeface="Times New Roman"/>
              </a:rPr>
              <a:t> </a:t>
            </a:r>
            <a:r>
              <a:rPr sz="2800" spc="-5" dirty="0">
                <a:latin typeface="Times New Roman"/>
                <a:cs typeface="Times New Roman"/>
              </a:rPr>
              <a:t>inches  K </a:t>
            </a:r>
            <a:r>
              <a:rPr sz="2800" dirty="0">
                <a:latin typeface="Times New Roman"/>
                <a:cs typeface="Times New Roman"/>
              </a:rPr>
              <a:t>is fluidity</a:t>
            </a:r>
            <a:r>
              <a:rPr sz="2800" spc="-50" dirty="0">
                <a:latin typeface="Times New Roman"/>
                <a:cs typeface="Times New Roman"/>
              </a:rPr>
              <a:t> </a:t>
            </a:r>
            <a:r>
              <a:rPr sz="2800" spc="-5" dirty="0">
                <a:latin typeface="Times New Roman"/>
                <a:cs typeface="Times New Roman"/>
              </a:rPr>
              <a:t>factor</a:t>
            </a:r>
            <a:endParaRPr sz="2800">
              <a:latin typeface="Times New Roman"/>
              <a:cs typeface="Times New Roman"/>
            </a:endParaRPr>
          </a:p>
        </p:txBody>
      </p:sp>
      <p:sp>
        <p:nvSpPr>
          <p:cNvPr id="7" name="object 7"/>
          <p:cNvSpPr/>
          <p:nvPr/>
        </p:nvSpPr>
        <p:spPr>
          <a:xfrm>
            <a:off x="2327108" y="2066143"/>
            <a:ext cx="694690" cy="0"/>
          </a:xfrm>
          <a:custGeom>
            <a:avLst/>
            <a:gdLst/>
            <a:ahLst/>
            <a:cxnLst/>
            <a:rect l="l" t="t" r="r" b="b"/>
            <a:pathLst>
              <a:path w="694689">
                <a:moveTo>
                  <a:pt x="0" y="0"/>
                </a:moveTo>
                <a:lnTo>
                  <a:pt x="694420" y="0"/>
                </a:lnTo>
              </a:path>
            </a:pathLst>
          </a:custGeom>
          <a:ln w="17089">
            <a:solidFill>
              <a:srgbClr val="000000"/>
            </a:solidFill>
          </a:ln>
        </p:spPr>
        <p:txBody>
          <a:bodyPr wrap="square" lIns="0" tIns="0" rIns="0" bIns="0" rtlCol="0"/>
          <a:lstStyle/>
          <a:p>
            <a:endParaRPr/>
          </a:p>
        </p:txBody>
      </p:sp>
      <p:sp>
        <p:nvSpPr>
          <p:cNvPr id="8" name="object 8"/>
          <p:cNvSpPr/>
          <p:nvPr/>
        </p:nvSpPr>
        <p:spPr>
          <a:xfrm>
            <a:off x="3229501" y="2059748"/>
            <a:ext cx="30480" cy="20955"/>
          </a:xfrm>
          <a:custGeom>
            <a:avLst/>
            <a:gdLst/>
            <a:ahLst/>
            <a:cxnLst/>
            <a:rect l="l" t="t" r="r" b="b"/>
            <a:pathLst>
              <a:path w="30479" h="20955">
                <a:moveTo>
                  <a:pt x="0" y="20632"/>
                </a:moveTo>
                <a:lnTo>
                  <a:pt x="30066" y="0"/>
                </a:lnTo>
              </a:path>
            </a:pathLst>
          </a:custGeom>
          <a:ln w="3871">
            <a:solidFill>
              <a:srgbClr val="000000"/>
            </a:solidFill>
          </a:ln>
        </p:spPr>
        <p:txBody>
          <a:bodyPr wrap="square" lIns="0" tIns="0" rIns="0" bIns="0" rtlCol="0"/>
          <a:lstStyle/>
          <a:p>
            <a:endParaRPr/>
          </a:p>
        </p:txBody>
      </p:sp>
      <p:sp>
        <p:nvSpPr>
          <p:cNvPr id="9" name="object 9"/>
          <p:cNvSpPr/>
          <p:nvPr/>
        </p:nvSpPr>
        <p:spPr>
          <a:xfrm>
            <a:off x="3260166" y="2059748"/>
            <a:ext cx="73660" cy="139065"/>
          </a:xfrm>
          <a:custGeom>
            <a:avLst/>
            <a:gdLst/>
            <a:ahLst/>
            <a:cxnLst/>
            <a:rect l="l" t="t" r="r" b="b"/>
            <a:pathLst>
              <a:path w="73660" h="139064">
                <a:moveTo>
                  <a:pt x="0" y="0"/>
                </a:moveTo>
                <a:lnTo>
                  <a:pt x="73620" y="138842"/>
                </a:lnTo>
              </a:path>
            </a:pathLst>
          </a:custGeom>
          <a:ln w="3613">
            <a:solidFill>
              <a:srgbClr val="000000"/>
            </a:solidFill>
          </a:ln>
        </p:spPr>
        <p:txBody>
          <a:bodyPr wrap="square" lIns="0" tIns="0" rIns="0" bIns="0" rtlCol="0"/>
          <a:lstStyle/>
          <a:p>
            <a:endParaRPr/>
          </a:p>
        </p:txBody>
      </p:sp>
      <p:sp>
        <p:nvSpPr>
          <p:cNvPr id="10" name="object 10"/>
          <p:cNvSpPr/>
          <p:nvPr/>
        </p:nvSpPr>
        <p:spPr>
          <a:xfrm>
            <a:off x="3333787" y="1831894"/>
            <a:ext cx="80645" cy="367665"/>
          </a:xfrm>
          <a:custGeom>
            <a:avLst/>
            <a:gdLst/>
            <a:ahLst/>
            <a:cxnLst/>
            <a:rect l="l" t="t" r="r" b="b"/>
            <a:pathLst>
              <a:path w="80645" h="367664">
                <a:moveTo>
                  <a:pt x="0" y="367419"/>
                </a:moveTo>
                <a:lnTo>
                  <a:pt x="80351" y="0"/>
                </a:lnTo>
              </a:path>
            </a:pathLst>
          </a:custGeom>
          <a:ln w="3515">
            <a:solidFill>
              <a:srgbClr val="000000"/>
            </a:solidFill>
          </a:ln>
        </p:spPr>
        <p:txBody>
          <a:bodyPr wrap="square" lIns="0" tIns="0" rIns="0" bIns="0" rtlCol="0"/>
          <a:lstStyle/>
          <a:p>
            <a:endParaRPr/>
          </a:p>
        </p:txBody>
      </p:sp>
      <p:sp>
        <p:nvSpPr>
          <p:cNvPr id="11" name="object 11"/>
          <p:cNvSpPr/>
          <p:nvPr/>
        </p:nvSpPr>
        <p:spPr>
          <a:xfrm>
            <a:off x="3414138" y="1830447"/>
            <a:ext cx="224790" cy="0"/>
          </a:xfrm>
          <a:custGeom>
            <a:avLst/>
            <a:gdLst/>
            <a:ahLst/>
            <a:cxnLst/>
            <a:rect l="l" t="t" r="r" b="b"/>
            <a:pathLst>
              <a:path w="224789">
                <a:moveTo>
                  <a:pt x="0" y="0"/>
                </a:moveTo>
                <a:lnTo>
                  <a:pt x="224601" y="0"/>
                </a:lnTo>
              </a:path>
            </a:pathLst>
          </a:custGeom>
          <a:ln w="4051">
            <a:solidFill>
              <a:srgbClr val="000000"/>
            </a:solidFill>
          </a:ln>
        </p:spPr>
        <p:txBody>
          <a:bodyPr wrap="square" lIns="0" tIns="0" rIns="0" bIns="0" rtlCol="0"/>
          <a:lstStyle/>
          <a:p>
            <a:endParaRPr/>
          </a:p>
        </p:txBody>
      </p:sp>
      <p:sp>
        <p:nvSpPr>
          <p:cNvPr id="12" name="object 12"/>
          <p:cNvSpPr/>
          <p:nvPr/>
        </p:nvSpPr>
        <p:spPr>
          <a:xfrm>
            <a:off x="3216612" y="1809815"/>
            <a:ext cx="412750" cy="377190"/>
          </a:xfrm>
          <a:custGeom>
            <a:avLst/>
            <a:gdLst/>
            <a:ahLst/>
            <a:cxnLst/>
            <a:rect l="l" t="t" r="r" b="b"/>
            <a:pathLst>
              <a:path w="412750" h="377189">
                <a:moveTo>
                  <a:pt x="54298" y="248486"/>
                </a:moveTo>
                <a:lnTo>
                  <a:pt x="25155" y="248486"/>
                </a:lnTo>
                <a:lnTo>
                  <a:pt x="98775" y="376679"/>
                </a:lnTo>
                <a:lnTo>
                  <a:pt x="114108" y="376679"/>
                </a:lnTo>
                <a:lnTo>
                  <a:pt x="121976" y="340363"/>
                </a:lnTo>
                <a:lnTo>
                  <a:pt x="106753" y="340363"/>
                </a:lnTo>
                <a:lnTo>
                  <a:pt x="54298" y="248486"/>
                </a:lnTo>
                <a:close/>
              </a:path>
              <a:path w="412750" h="377189">
                <a:moveTo>
                  <a:pt x="412155" y="0"/>
                </a:moveTo>
                <a:lnTo>
                  <a:pt x="180972" y="0"/>
                </a:lnTo>
                <a:lnTo>
                  <a:pt x="106753" y="340363"/>
                </a:lnTo>
                <a:lnTo>
                  <a:pt x="121976" y="340363"/>
                </a:lnTo>
                <a:lnTo>
                  <a:pt x="192016" y="17073"/>
                </a:lnTo>
                <a:lnTo>
                  <a:pt x="412155" y="17073"/>
                </a:lnTo>
                <a:lnTo>
                  <a:pt x="412155" y="0"/>
                </a:lnTo>
                <a:close/>
              </a:path>
              <a:path w="412750" h="377189">
                <a:moveTo>
                  <a:pt x="41709" y="226436"/>
                </a:moveTo>
                <a:lnTo>
                  <a:pt x="0" y="252769"/>
                </a:lnTo>
                <a:lnTo>
                  <a:pt x="4288" y="262752"/>
                </a:lnTo>
                <a:lnTo>
                  <a:pt x="25155" y="248486"/>
                </a:lnTo>
                <a:lnTo>
                  <a:pt x="54298" y="248486"/>
                </a:lnTo>
                <a:lnTo>
                  <a:pt x="41709" y="226436"/>
                </a:lnTo>
                <a:close/>
              </a:path>
            </a:pathLst>
          </a:custGeom>
          <a:solidFill>
            <a:srgbClr val="000000"/>
          </a:solidFill>
        </p:spPr>
        <p:txBody>
          <a:bodyPr wrap="square" lIns="0" tIns="0" rIns="0" bIns="0" rtlCol="0"/>
          <a:lstStyle/>
          <a:p>
            <a:endParaRPr/>
          </a:p>
        </p:txBody>
      </p:sp>
      <p:sp>
        <p:nvSpPr>
          <p:cNvPr id="13" name="object 13"/>
          <p:cNvSpPr txBox="1"/>
          <p:nvPr/>
        </p:nvSpPr>
        <p:spPr>
          <a:xfrm>
            <a:off x="2553045" y="1571373"/>
            <a:ext cx="193040" cy="445134"/>
          </a:xfrm>
          <a:prstGeom prst="rect">
            <a:avLst/>
          </a:prstGeom>
        </p:spPr>
        <p:txBody>
          <a:bodyPr vert="horz" wrap="square" lIns="0" tIns="12700" rIns="0" bIns="0" rtlCol="0">
            <a:spAutoFit/>
          </a:bodyPr>
          <a:lstStyle/>
          <a:p>
            <a:pPr marL="12700">
              <a:lnSpc>
                <a:spcPct val="100000"/>
              </a:lnSpc>
              <a:spcBef>
                <a:spcPts val="100"/>
              </a:spcBef>
            </a:pPr>
            <a:r>
              <a:rPr sz="2750" i="1" spc="-215" dirty="0">
                <a:latin typeface="Times New Roman"/>
                <a:cs typeface="Times New Roman"/>
              </a:rPr>
              <a:t>T</a:t>
            </a:r>
            <a:endParaRPr sz="2750">
              <a:latin typeface="Times New Roman"/>
              <a:cs typeface="Times New Roman"/>
            </a:endParaRPr>
          </a:p>
        </p:txBody>
      </p:sp>
      <p:sp>
        <p:nvSpPr>
          <p:cNvPr id="14" name="object 14"/>
          <p:cNvSpPr txBox="1"/>
          <p:nvPr/>
        </p:nvSpPr>
        <p:spPr>
          <a:xfrm>
            <a:off x="3034135" y="1791414"/>
            <a:ext cx="1639570" cy="445134"/>
          </a:xfrm>
          <a:prstGeom prst="rect">
            <a:avLst/>
          </a:prstGeom>
        </p:spPr>
        <p:txBody>
          <a:bodyPr vert="horz" wrap="square" lIns="0" tIns="12700" rIns="0" bIns="0" rtlCol="0">
            <a:spAutoFit/>
          </a:bodyPr>
          <a:lstStyle/>
          <a:p>
            <a:pPr marL="12700">
              <a:lnSpc>
                <a:spcPct val="100000"/>
              </a:lnSpc>
              <a:spcBef>
                <a:spcPts val="100"/>
              </a:spcBef>
            </a:pPr>
            <a:r>
              <a:rPr sz="4125" spc="-225" baseline="30303" dirty="0">
                <a:latin typeface="Symbol"/>
                <a:cs typeface="Symbol"/>
              </a:rPr>
              <a:t></a:t>
            </a:r>
            <a:r>
              <a:rPr sz="4125" spc="-225" baseline="30303" dirty="0">
                <a:latin typeface="Times New Roman"/>
                <a:cs typeface="Times New Roman"/>
              </a:rPr>
              <a:t> </a:t>
            </a:r>
            <a:r>
              <a:rPr sz="2400" spc="-172" baseline="38194" dirty="0">
                <a:latin typeface="Times New Roman"/>
                <a:cs typeface="Times New Roman"/>
              </a:rPr>
              <a:t>3 </a:t>
            </a:r>
            <a:r>
              <a:rPr sz="2750" i="1" spc="-254" dirty="0">
                <a:latin typeface="Times New Roman"/>
                <a:cs typeface="Times New Roman"/>
              </a:rPr>
              <a:t>w </a:t>
            </a:r>
            <a:r>
              <a:rPr sz="2750" spc="-165" dirty="0">
                <a:latin typeface="Times New Roman"/>
                <a:cs typeface="Times New Roman"/>
              </a:rPr>
              <a:t>sec</a:t>
            </a:r>
            <a:r>
              <a:rPr sz="2750" spc="-580" dirty="0">
                <a:latin typeface="Times New Roman"/>
                <a:cs typeface="Times New Roman"/>
              </a:rPr>
              <a:t> </a:t>
            </a:r>
            <a:r>
              <a:rPr sz="2750" i="1" spc="-180" dirty="0">
                <a:latin typeface="Times New Roman"/>
                <a:cs typeface="Times New Roman"/>
              </a:rPr>
              <a:t>onds</a:t>
            </a:r>
            <a:endParaRPr sz="2750">
              <a:latin typeface="Times New Roman"/>
              <a:cs typeface="Times New Roman"/>
            </a:endParaRPr>
          </a:p>
        </p:txBody>
      </p:sp>
      <p:sp>
        <p:nvSpPr>
          <p:cNvPr id="15" name="object 15"/>
          <p:cNvSpPr txBox="1"/>
          <p:nvPr/>
        </p:nvSpPr>
        <p:spPr>
          <a:xfrm>
            <a:off x="1113883" y="1791414"/>
            <a:ext cx="1165225" cy="445134"/>
          </a:xfrm>
          <a:prstGeom prst="rect">
            <a:avLst/>
          </a:prstGeom>
        </p:spPr>
        <p:txBody>
          <a:bodyPr vert="horz" wrap="square" lIns="0" tIns="12700" rIns="0" bIns="0" rtlCol="0">
            <a:spAutoFit/>
          </a:bodyPr>
          <a:lstStyle/>
          <a:p>
            <a:pPr marL="12700">
              <a:lnSpc>
                <a:spcPct val="100000"/>
              </a:lnSpc>
              <a:spcBef>
                <a:spcPts val="100"/>
              </a:spcBef>
            </a:pPr>
            <a:r>
              <a:rPr sz="2750" i="1" spc="-254" dirty="0">
                <a:latin typeface="Times New Roman"/>
                <a:cs typeface="Times New Roman"/>
              </a:rPr>
              <a:t>K </a:t>
            </a:r>
            <a:r>
              <a:rPr sz="4125" spc="-225" baseline="30303" dirty="0">
                <a:latin typeface="Symbol"/>
                <a:cs typeface="Symbol"/>
              </a:rPr>
              <a:t></a:t>
            </a:r>
            <a:r>
              <a:rPr sz="2750" spc="-150" dirty="0">
                <a:latin typeface="Times New Roman"/>
                <a:cs typeface="Times New Roman"/>
              </a:rPr>
              <a:t>0.95</a:t>
            </a:r>
            <a:r>
              <a:rPr sz="2750" spc="-245" dirty="0">
                <a:latin typeface="Times New Roman"/>
                <a:cs typeface="Times New Roman"/>
              </a:rPr>
              <a:t> </a:t>
            </a:r>
            <a:r>
              <a:rPr sz="2750" spc="-210" dirty="0">
                <a:latin typeface="Symbol"/>
                <a:cs typeface="Symbol"/>
              </a:rPr>
              <a:t></a:t>
            </a:r>
            <a:endParaRPr sz="2750">
              <a:latin typeface="Symbol"/>
              <a:cs typeface="Symbol"/>
            </a:endParaRPr>
          </a:p>
        </p:txBody>
      </p:sp>
      <p:sp>
        <p:nvSpPr>
          <p:cNvPr id="16" name="object 16"/>
          <p:cNvSpPr txBox="1"/>
          <p:nvPr/>
        </p:nvSpPr>
        <p:spPr>
          <a:xfrm>
            <a:off x="1392394" y="1933103"/>
            <a:ext cx="141605" cy="445134"/>
          </a:xfrm>
          <a:prstGeom prst="rect">
            <a:avLst/>
          </a:prstGeom>
        </p:spPr>
        <p:txBody>
          <a:bodyPr vert="horz" wrap="square" lIns="0" tIns="12700" rIns="0" bIns="0" rtlCol="0">
            <a:spAutoFit/>
          </a:bodyPr>
          <a:lstStyle/>
          <a:p>
            <a:pPr marL="12700">
              <a:lnSpc>
                <a:spcPct val="100000"/>
              </a:lnSpc>
              <a:spcBef>
                <a:spcPts val="100"/>
              </a:spcBef>
            </a:pPr>
            <a:r>
              <a:rPr sz="2750" spc="-1065" dirty="0">
                <a:latin typeface="Symbol"/>
                <a:cs typeface="Symbol"/>
              </a:rPr>
              <a:t></a:t>
            </a:r>
            <a:r>
              <a:rPr sz="4125" spc="-225" baseline="-27272" dirty="0">
                <a:latin typeface="Symbol"/>
                <a:cs typeface="Symbol"/>
              </a:rPr>
              <a:t></a:t>
            </a:r>
            <a:endParaRPr sz="4125" baseline="-27272">
              <a:latin typeface="Symbol"/>
              <a:cs typeface="Symbol"/>
            </a:endParaRPr>
          </a:p>
        </p:txBody>
      </p:sp>
      <p:sp>
        <p:nvSpPr>
          <p:cNvPr id="17" name="object 17"/>
          <p:cNvSpPr txBox="1"/>
          <p:nvPr/>
        </p:nvSpPr>
        <p:spPr>
          <a:xfrm>
            <a:off x="2328519" y="2064118"/>
            <a:ext cx="847090" cy="445134"/>
          </a:xfrm>
          <a:prstGeom prst="rect">
            <a:avLst/>
          </a:prstGeom>
        </p:spPr>
        <p:txBody>
          <a:bodyPr vert="horz" wrap="square" lIns="0" tIns="12700" rIns="0" bIns="0" rtlCol="0">
            <a:spAutoFit/>
          </a:bodyPr>
          <a:lstStyle/>
          <a:p>
            <a:pPr marL="12700">
              <a:lnSpc>
                <a:spcPct val="100000"/>
              </a:lnSpc>
              <a:spcBef>
                <a:spcPts val="100"/>
              </a:spcBef>
            </a:pPr>
            <a:r>
              <a:rPr sz="2750" spc="-170" dirty="0">
                <a:latin typeface="Times New Roman"/>
                <a:cs typeface="Times New Roman"/>
              </a:rPr>
              <a:t>0.85</a:t>
            </a:r>
            <a:r>
              <a:rPr sz="2750" spc="15" dirty="0">
                <a:latin typeface="Times New Roman"/>
                <a:cs typeface="Times New Roman"/>
              </a:rPr>
              <a:t>3</a:t>
            </a:r>
            <a:r>
              <a:rPr sz="4125" spc="-1597" baseline="21212" dirty="0">
                <a:latin typeface="Symbol"/>
                <a:cs typeface="Symbol"/>
              </a:rPr>
              <a:t></a:t>
            </a:r>
            <a:r>
              <a:rPr sz="4125" spc="-225" baseline="-6060" dirty="0">
                <a:latin typeface="Symbol"/>
                <a:cs typeface="Symbol"/>
              </a:rPr>
              <a:t></a:t>
            </a:r>
            <a:endParaRPr sz="4125" baseline="-6060">
              <a:latin typeface="Symbol"/>
              <a:cs typeface="Symbol"/>
            </a:endParaRPr>
          </a:p>
        </p:txBody>
      </p:sp>
      <p:sp>
        <p:nvSpPr>
          <p:cNvPr id="18" name="object 18"/>
          <p:cNvSpPr/>
          <p:nvPr/>
        </p:nvSpPr>
        <p:spPr>
          <a:xfrm>
            <a:off x="2297586" y="3781382"/>
            <a:ext cx="599440" cy="0"/>
          </a:xfrm>
          <a:custGeom>
            <a:avLst/>
            <a:gdLst/>
            <a:ahLst/>
            <a:cxnLst/>
            <a:rect l="l" t="t" r="r" b="b"/>
            <a:pathLst>
              <a:path w="599439">
                <a:moveTo>
                  <a:pt x="0" y="0"/>
                </a:moveTo>
                <a:lnTo>
                  <a:pt x="598874" y="0"/>
                </a:lnTo>
              </a:path>
            </a:pathLst>
          </a:custGeom>
          <a:ln w="17115">
            <a:solidFill>
              <a:srgbClr val="000000"/>
            </a:solidFill>
          </a:ln>
        </p:spPr>
        <p:txBody>
          <a:bodyPr wrap="square" lIns="0" tIns="0" rIns="0" bIns="0" rtlCol="0"/>
          <a:lstStyle/>
          <a:p>
            <a:endParaRPr/>
          </a:p>
        </p:txBody>
      </p:sp>
      <p:sp>
        <p:nvSpPr>
          <p:cNvPr id="19" name="object 19"/>
          <p:cNvSpPr/>
          <p:nvPr/>
        </p:nvSpPr>
        <p:spPr>
          <a:xfrm>
            <a:off x="3075818" y="3774977"/>
            <a:ext cx="26034" cy="20955"/>
          </a:xfrm>
          <a:custGeom>
            <a:avLst/>
            <a:gdLst/>
            <a:ahLst/>
            <a:cxnLst/>
            <a:rect l="l" t="t" r="r" b="b"/>
            <a:pathLst>
              <a:path w="26035" h="20954">
                <a:moveTo>
                  <a:pt x="0" y="20664"/>
                </a:moveTo>
                <a:lnTo>
                  <a:pt x="25929" y="0"/>
                </a:lnTo>
              </a:path>
            </a:pathLst>
          </a:custGeom>
          <a:ln w="3650">
            <a:solidFill>
              <a:srgbClr val="000000"/>
            </a:solidFill>
          </a:ln>
        </p:spPr>
        <p:txBody>
          <a:bodyPr wrap="square" lIns="0" tIns="0" rIns="0" bIns="0" rtlCol="0"/>
          <a:lstStyle/>
          <a:p>
            <a:endParaRPr/>
          </a:p>
        </p:txBody>
      </p:sp>
      <p:sp>
        <p:nvSpPr>
          <p:cNvPr id="20" name="object 20"/>
          <p:cNvSpPr/>
          <p:nvPr/>
        </p:nvSpPr>
        <p:spPr>
          <a:xfrm>
            <a:off x="3102264" y="3774977"/>
            <a:ext cx="63500" cy="139065"/>
          </a:xfrm>
          <a:custGeom>
            <a:avLst/>
            <a:gdLst/>
            <a:ahLst/>
            <a:cxnLst/>
            <a:rect l="l" t="t" r="r" b="b"/>
            <a:pathLst>
              <a:path w="63500" h="139064">
                <a:moveTo>
                  <a:pt x="0" y="0"/>
                </a:moveTo>
                <a:lnTo>
                  <a:pt x="63490" y="139058"/>
                </a:lnTo>
              </a:path>
            </a:pathLst>
          </a:custGeom>
          <a:ln w="3190">
            <a:solidFill>
              <a:srgbClr val="000000"/>
            </a:solidFill>
          </a:ln>
        </p:spPr>
        <p:txBody>
          <a:bodyPr wrap="square" lIns="0" tIns="0" rIns="0" bIns="0" rtlCol="0"/>
          <a:lstStyle/>
          <a:p>
            <a:endParaRPr/>
          </a:p>
        </p:txBody>
      </p:sp>
      <p:sp>
        <p:nvSpPr>
          <p:cNvPr id="21" name="object 21"/>
          <p:cNvSpPr/>
          <p:nvPr/>
        </p:nvSpPr>
        <p:spPr>
          <a:xfrm>
            <a:off x="3165755" y="3546769"/>
            <a:ext cx="69850" cy="368300"/>
          </a:xfrm>
          <a:custGeom>
            <a:avLst/>
            <a:gdLst/>
            <a:ahLst/>
            <a:cxnLst/>
            <a:rect l="l" t="t" r="r" b="b"/>
            <a:pathLst>
              <a:path w="69850" h="368300">
                <a:moveTo>
                  <a:pt x="0" y="367991"/>
                </a:moveTo>
                <a:lnTo>
                  <a:pt x="69296" y="0"/>
                </a:lnTo>
              </a:path>
            </a:pathLst>
          </a:custGeom>
          <a:ln w="3175">
            <a:solidFill>
              <a:srgbClr val="000000"/>
            </a:solidFill>
          </a:ln>
        </p:spPr>
        <p:txBody>
          <a:bodyPr wrap="square" lIns="0" tIns="0" rIns="0" bIns="0" rtlCol="0"/>
          <a:lstStyle/>
          <a:p>
            <a:endParaRPr/>
          </a:p>
        </p:txBody>
      </p:sp>
      <p:sp>
        <p:nvSpPr>
          <p:cNvPr id="22" name="object 22"/>
          <p:cNvSpPr/>
          <p:nvPr/>
        </p:nvSpPr>
        <p:spPr>
          <a:xfrm>
            <a:off x="3235051" y="3545320"/>
            <a:ext cx="194310" cy="0"/>
          </a:xfrm>
          <a:custGeom>
            <a:avLst/>
            <a:gdLst/>
            <a:ahLst/>
            <a:cxnLst/>
            <a:rect l="l" t="t" r="r" b="b"/>
            <a:pathLst>
              <a:path w="194310">
                <a:moveTo>
                  <a:pt x="0" y="0"/>
                </a:moveTo>
                <a:lnTo>
                  <a:pt x="193698" y="0"/>
                </a:lnTo>
              </a:path>
            </a:pathLst>
          </a:custGeom>
          <a:ln w="4057">
            <a:solidFill>
              <a:srgbClr val="000000"/>
            </a:solidFill>
          </a:ln>
        </p:spPr>
        <p:txBody>
          <a:bodyPr wrap="square" lIns="0" tIns="0" rIns="0" bIns="0" rtlCol="0"/>
          <a:lstStyle/>
          <a:p>
            <a:endParaRPr/>
          </a:p>
        </p:txBody>
      </p:sp>
      <p:sp>
        <p:nvSpPr>
          <p:cNvPr id="23" name="object 23"/>
          <p:cNvSpPr/>
          <p:nvPr/>
        </p:nvSpPr>
        <p:spPr>
          <a:xfrm>
            <a:off x="3064703" y="3524655"/>
            <a:ext cx="355600" cy="377825"/>
          </a:xfrm>
          <a:custGeom>
            <a:avLst/>
            <a:gdLst/>
            <a:ahLst/>
            <a:cxnLst/>
            <a:rect l="l" t="t" r="r" b="b"/>
            <a:pathLst>
              <a:path w="355600" h="377825">
                <a:moveTo>
                  <a:pt x="46827" y="248873"/>
                </a:moveTo>
                <a:lnTo>
                  <a:pt x="21694" y="248873"/>
                </a:lnTo>
                <a:lnTo>
                  <a:pt x="85184" y="377265"/>
                </a:lnTo>
                <a:lnTo>
                  <a:pt x="98407" y="377265"/>
                </a:lnTo>
                <a:lnTo>
                  <a:pt x="105193" y="340892"/>
                </a:lnTo>
                <a:lnTo>
                  <a:pt x="92065" y="340892"/>
                </a:lnTo>
                <a:lnTo>
                  <a:pt x="46827" y="248873"/>
                </a:lnTo>
                <a:close/>
              </a:path>
              <a:path w="355600" h="377825">
                <a:moveTo>
                  <a:pt x="355446" y="0"/>
                </a:moveTo>
                <a:lnTo>
                  <a:pt x="156072" y="0"/>
                </a:lnTo>
                <a:lnTo>
                  <a:pt x="92065" y="340892"/>
                </a:lnTo>
                <a:lnTo>
                  <a:pt x="105193" y="340892"/>
                </a:lnTo>
                <a:lnTo>
                  <a:pt x="165596" y="17099"/>
                </a:lnTo>
                <a:lnTo>
                  <a:pt x="355446" y="17099"/>
                </a:lnTo>
                <a:lnTo>
                  <a:pt x="355446" y="0"/>
                </a:lnTo>
                <a:close/>
              </a:path>
              <a:path w="355600" h="377825">
                <a:moveTo>
                  <a:pt x="35970" y="226788"/>
                </a:moveTo>
                <a:lnTo>
                  <a:pt x="0" y="253162"/>
                </a:lnTo>
                <a:lnTo>
                  <a:pt x="3698" y="263161"/>
                </a:lnTo>
                <a:lnTo>
                  <a:pt x="21694" y="248873"/>
                </a:lnTo>
                <a:lnTo>
                  <a:pt x="46827" y="248873"/>
                </a:lnTo>
                <a:lnTo>
                  <a:pt x="35970" y="226788"/>
                </a:lnTo>
                <a:close/>
              </a:path>
            </a:pathLst>
          </a:custGeom>
          <a:solidFill>
            <a:srgbClr val="000000"/>
          </a:solidFill>
        </p:spPr>
        <p:txBody>
          <a:bodyPr wrap="square" lIns="0" tIns="0" rIns="0" bIns="0" rtlCol="0"/>
          <a:lstStyle/>
          <a:p>
            <a:endParaRPr/>
          </a:p>
        </p:txBody>
      </p:sp>
      <p:sp>
        <p:nvSpPr>
          <p:cNvPr id="24" name="object 24"/>
          <p:cNvSpPr txBox="1"/>
          <p:nvPr/>
        </p:nvSpPr>
        <p:spPr>
          <a:xfrm>
            <a:off x="2490689" y="3285862"/>
            <a:ext cx="170180" cy="445770"/>
          </a:xfrm>
          <a:prstGeom prst="rect">
            <a:avLst/>
          </a:prstGeom>
        </p:spPr>
        <p:txBody>
          <a:bodyPr vert="horz" wrap="square" lIns="0" tIns="13335" rIns="0" bIns="0" rtlCol="0">
            <a:spAutoFit/>
          </a:bodyPr>
          <a:lstStyle/>
          <a:p>
            <a:pPr marL="12700">
              <a:lnSpc>
                <a:spcPct val="100000"/>
              </a:lnSpc>
              <a:spcBef>
                <a:spcPts val="105"/>
              </a:spcBef>
            </a:pPr>
            <a:r>
              <a:rPr sz="2750" i="1" spc="-395" dirty="0">
                <a:latin typeface="Times New Roman"/>
                <a:cs typeface="Times New Roman"/>
              </a:rPr>
              <a:t>T</a:t>
            </a:r>
            <a:endParaRPr sz="2750">
              <a:latin typeface="Times New Roman"/>
              <a:cs typeface="Times New Roman"/>
            </a:endParaRPr>
          </a:p>
        </p:txBody>
      </p:sp>
      <p:sp>
        <p:nvSpPr>
          <p:cNvPr id="25" name="object 25"/>
          <p:cNvSpPr txBox="1"/>
          <p:nvPr/>
        </p:nvSpPr>
        <p:spPr>
          <a:xfrm>
            <a:off x="2905585" y="3506245"/>
            <a:ext cx="1417320" cy="445770"/>
          </a:xfrm>
          <a:prstGeom prst="rect">
            <a:avLst/>
          </a:prstGeom>
        </p:spPr>
        <p:txBody>
          <a:bodyPr vert="horz" wrap="square" lIns="0" tIns="13335" rIns="0" bIns="0" rtlCol="0">
            <a:spAutoFit/>
          </a:bodyPr>
          <a:lstStyle/>
          <a:p>
            <a:pPr marL="12700">
              <a:lnSpc>
                <a:spcPct val="100000"/>
              </a:lnSpc>
              <a:spcBef>
                <a:spcPts val="105"/>
              </a:spcBef>
              <a:tabLst>
                <a:tab pos="334645" algn="l"/>
              </a:tabLst>
            </a:pPr>
            <a:r>
              <a:rPr sz="4125" spc="-412" baseline="30303" dirty="0">
                <a:latin typeface="Symbol"/>
                <a:cs typeface="Symbol"/>
              </a:rPr>
              <a:t></a:t>
            </a:r>
            <a:r>
              <a:rPr sz="4125" spc="-412" baseline="30303" dirty="0">
                <a:latin typeface="Times New Roman"/>
                <a:cs typeface="Times New Roman"/>
              </a:rPr>
              <a:t>	</a:t>
            </a:r>
            <a:r>
              <a:rPr sz="2750" i="1" spc="-470" dirty="0">
                <a:latin typeface="Times New Roman"/>
                <a:cs typeface="Times New Roman"/>
              </a:rPr>
              <a:t>w </a:t>
            </a:r>
            <a:r>
              <a:rPr sz="2750" spc="-300" dirty="0">
                <a:latin typeface="Times New Roman"/>
                <a:cs typeface="Times New Roman"/>
              </a:rPr>
              <a:t>sec</a:t>
            </a:r>
            <a:r>
              <a:rPr sz="2750" spc="-415" dirty="0">
                <a:latin typeface="Times New Roman"/>
                <a:cs typeface="Times New Roman"/>
              </a:rPr>
              <a:t> </a:t>
            </a:r>
            <a:r>
              <a:rPr sz="2750" i="1" spc="-335" dirty="0">
                <a:latin typeface="Times New Roman"/>
                <a:cs typeface="Times New Roman"/>
              </a:rPr>
              <a:t>onds</a:t>
            </a:r>
            <a:endParaRPr sz="2750">
              <a:latin typeface="Times New Roman"/>
              <a:cs typeface="Times New Roman"/>
            </a:endParaRPr>
          </a:p>
        </p:txBody>
      </p:sp>
      <p:sp>
        <p:nvSpPr>
          <p:cNvPr id="26" name="object 26"/>
          <p:cNvSpPr txBox="1"/>
          <p:nvPr/>
        </p:nvSpPr>
        <p:spPr>
          <a:xfrm>
            <a:off x="1249542" y="3506245"/>
            <a:ext cx="1008380" cy="445770"/>
          </a:xfrm>
          <a:prstGeom prst="rect">
            <a:avLst/>
          </a:prstGeom>
        </p:spPr>
        <p:txBody>
          <a:bodyPr vert="horz" wrap="square" lIns="0" tIns="13335" rIns="0" bIns="0" rtlCol="0">
            <a:spAutoFit/>
          </a:bodyPr>
          <a:lstStyle/>
          <a:p>
            <a:pPr marL="12700">
              <a:lnSpc>
                <a:spcPct val="100000"/>
              </a:lnSpc>
              <a:spcBef>
                <a:spcPts val="105"/>
              </a:spcBef>
            </a:pPr>
            <a:r>
              <a:rPr sz="2750" i="1" spc="-470" dirty="0">
                <a:latin typeface="Times New Roman"/>
                <a:cs typeface="Times New Roman"/>
              </a:rPr>
              <a:t>K </a:t>
            </a:r>
            <a:r>
              <a:rPr sz="4125" spc="-434" baseline="30303" dirty="0">
                <a:latin typeface="Symbol"/>
                <a:cs typeface="Symbol"/>
              </a:rPr>
              <a:t></a:t>
            </a:r>
            <a:r>
              <a:rPr sz="2750" spc="-290" dirty="0">
                <a:latin typeface="Times New Roman"/>
                <a:cs typeface="Times New Roman"/>
              </a:rPr>
              <a:t>0.95</a:t>
            </a:r>
            <a:r>
              <a:rPr sz="2750" spc="-385" dirty="0">
                <a:latin typeface="Times New Roman"/>
                <a:cs typeface="Times New Roman"/>
              </a:rPr>
              <a:t> </a:t>
            </a:r>
            <a:r>
              <a:rPr sz="2750" spc="-390" dirty="0">
                <a:latin typeface="Symbol"/>
                <a:cs typeface="Symbol"/>
              </a:rPr>
              <a:t></a:t>
            </a:r>
            <a:endParaRPr sz="2750">
              <a:latin typeface="Symbol"/>
              <a:cs typeface="Symbol"/>
            </a:endParaRPr>
          </a:p>
        </p:txBody>
      </p:sp>
      <p:sp>
        <p:nvSpPr>
          <p:cNvPr id="27" name="object 27"/>
          <p:cNvSpPr txBox="1"/>
          <p:nvPr/>
        </p:nvSpPr>
        <p:spPr>
          <a:xfrm>
            <a:off x="1489733" y="3648155"/>
            <a:ext cx="125095" cy="445770"/>
          </a:xfrm>
          <a:prstGeom prst="rect">
            <a:avLst/>
          </a:prstGeom>
        </p:spPr>
        <p:txBody>
          <a:bodyPr vert="horz" wrap="square" lIns="0" tIns="13335" rIns="0" bIns="0" rtlCol="0">
            <a:spAutoFit/>
          </a:bodyPr>
          <a:lstStyle/>
          <a:p>
            <a:pPr marL="12700">
              <a:lnSpc>
                <a:spcPct val="100000"/>
              </a:lnSpc>
              <a:spcBef>
                <a:spcPts val="105"/>
              </a:spcBef>
            </a:pPr>
            <a:r>
              <a:rPr sz="2750" spc="-1060" dirty="0">
                <a:latin typeface="Symbol"/>
                <a:cs typeface="Symbol"/>
              </a:rPr>
              <a:t></a:t>
            </a:r>
            <a:r>
              <a:rPr sz="4125" spc="-412" baseline="-27272" dirty="0">
                <a:latin typeface="Symbol"/>
                <a:cs typeface="Symbol"/>
              </a:rPr>
              <a:t></a:t>
            </a:r>
            <a:endParaRPr sz="4125" baseline="-27272">
              <a:latin typeface="Symbol"/>
              <a:cs typeface="Symbol"/>
            </a:endParaRPr>
          </a:p>
        </p:txBody>
      </p:sp>
      <p:sp>
        <p:nvSpPr>
          <p:cNvPr id="28" name="object 28"/>
          <p:cNvSpPr txBox="1"/>
          <p:nvPr/>
        </p:nvSpPr>
        <p:spPr>
          <a:xfrm>
            <a:off x="2297055" y="3779374"/>
            <a:ext cx="734060" cy="445770"/>
          </a:xfrm>
          <a:prstGeom prst="rect">
            <a:avLst/>
          </a:prstGeom>
        </p:spPr>
        <p:txBody>
          <a:bodyPr vert="horz" wrap="square" lIns="0" tIns="13335" rIns="0" bIns="0" rtlCol="0">
            <a:spAutoFit/>
          </a:bodyPr>
          <a:lstStyle/>
          <a:p>
            <a:pPr marL="12700">
              <a:lnSpc>
                <a:spcPct val="100000"/>
              </a:lnSpc>
              <a:spcBef>
                <a:spcPts val="105"/>
              </a:spcBef>
            </a:pPr>
            <a:r>
              <a:rPr sz="2750" spc="-395" dirty="0">
                <a:latin typeface="Times New Roman"/>
                <a:cs typeface="Times New Roman"/>
              </a:rPr>
              <a:t>0.853</a:t>
            </a:r>
            <a:r>
              <a:rPr sz="4125" spc="-592" baseline="21212" dirty="0">
                <a:latin typeface="Symbol"/>
                <a:cs typeface="Symbol"/>
              </a:rPr>
              <a:t></a:t>
            </a:r>
            <a:r>
              <a:rPr sz="4125" spc="-592" baseline="-6060" dirty="0">
                <a:latin typeface="Symbol"/>
                <a:cs typeface="Symbol"/>
              </a:rPr>
              <a:t></a:t>
            </a:r>
            <a:endParaRPr sz="4125" baseline="-6060">
              <a:latin typeface="Symbol"/>
              <a:cs typeface="Symbo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8916" y="492212"/>
            <a:ext cx="7701280" cy="1978660"/>
          </a:xfrm>
          <a:prstGeom prst="rect">
            <a:avLst/>
          </a:prstGeom>
        </p:spPr>
        <p:txBody>
          <a:bodyPr vert="horz" wrap="square" lIns="0" tIns="111760" rIns="0" bIns="0" rtlCol="0">
            <a:spAutoFit/>
          </a:bodyPr>
          <a:lstStyle/>
          <a:p>
            <a:pPr marL="12700">
              <a:lnSpc>
                <a:spcPct val="100000"/>
              </a:lnSpc>
              <a:spcBef>
                <a:spcPts val="880"/>
              </a:spcBef>
              <a:buFont typeface="Arial"/>
              <a:buChar char="•"/>
              <a:tabLst>
                <a:tab pos="258445" algn="l"/>
              </a:tabLst>
            </a:pPr>
            <a:r>
              <a:rPr sz="3200" dirty="0">
                <a:solidFill>
                  <a:srgbClr val="FF0000"/>
                </a:solidFill>
                <a:latin typeface="Times New Roman"/>
                <a:cs typeface="Times New Roman"/>
              </a:rPr>
              <a:t>Pouring time of light metal</a:t>
            </a:r>
            <a:r>
              <a:rPr sz="3200" spc="-100" dirty="0">
                <a:solidFill>
                  <a:srgbClr val="FF0000"/>
                </a:solidFill>
                <a:latin typeface="Times New Roman"/>
                <a:cs typeface="Times New Roman"/>
              </a:rPr>
              <a:t> </a:t>
            </a:r>
            <a:r>
              <a:rPr sz="3200" dirty="0">
                <a:solidFill>
                  <a:srgbClr val="FF0000"/>
                </a:solidFill>
                <a:latin typeface="Times New Roman"/>
                <a:cs typeface="Times New Roman"/>
              </a:rPr>
              <a:t>alloys</a:t>
            </a:r>
            <a:endParaRPr sz="3200">
              <a:latin typeface="Times New Roman"/>
              <a:cs typeface="Times New Roman"/>
            </a:endParaRPr>
          </a:p>
          <a:p>
            <a:pPr marL="12700" marR="5080" algn="just">
              <a:lnSpc>
                <a:spcPct val="100000"/>
              </a:lnSpc>
              <a:spcBef>
                <a:spcPts val="675"/>
              </a:spcBef>
              <a:buSzPct val="96428"/>
              <a:buFont typeface="Arial"/>
              <a:buChar char="•"/>
              <a:tabLst>
                <a:tab pos="137795" algn="l"/>
              </a:tabLst>
            </a:pPr>
            <a:r>
              <a:rPr sz="2800" spc="-5" dirty="0">
                <a:latin typeface="Times New Roman"/>
                <a:cs typeface="Times New Roman"/>
              </a:rPr>
              <a:t>Unlike steel, Al and Mg alloys are poured </a:t>
            </a:r>
            <a:r>
              <a:rPr sz="2800" spc="-10" dirty="0">
                <a:latin typeface="Times New Roman"/>
                <a:cs typeface="Times New Roman"/>
              </a:rPr>
              <a:t>at </a:t>
            </a:r>
            <a:r>
              <a:rPr sz="2800" spc="-5" dirty="0">
                <a:latin typeface="Times New Roman"/>
                <a:cs typeface="Times New Roman"/>
              </a:rPr>
              <a:t>a slow  rate, this is necessary to avoid turbulence, aspiration  and</a:t>
            </a:r>
            <a:r>
              <a:rPr sz="2800" spc="-10" dirty="0">
                <a:latin typeface="Times New Roman"/>
                <a:cs typeface="Times New Roman"/>
              </a:rPr>
              <a:t> </a:t>
            </a:r>
            <a:r>
              <a:rPr sz="2800" dirty="0">
                <a:latin typeface="Times New Roman"/>
                <a:cs typeface="Times New Roman"/>
              </a:rPr>
              <a:t>drossing.</a:t>
            </a:r>
            <a:endParaRPr sz="2800">
              <a:latin typeface="Times New Roman"/>
              <a:cs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908300" marR="5080" indent="-2287905">
              <a:lnSpc>
                <a:spcPct val="100000"/>
              </a:lnSpc>
              <a:spcBef>
                <a:spcPts val="95"/>
              </a:spcBef>
            </a:pPr>
            <a:r>
              <a:rPr spc="-5" dirty="0"/>
              <a:t>DESIGN OF </a:t>
            </a:r>
            <a:r>
              <a:rPr spc="-10" dirty="0"/>
              <a:t>RUNNER</a:t>
            </a:r>
            <a:r>
              <a:rPr spc="-385" dirty="0"/>
              <a:t> </a:t>
            </a:r>
            <a:r>
              <a:rPr spc="-5" dirty="0"/>
              <a:t>AND </a:t>
            </a:r>
            <a:r>
              <a:rPr u="none" spc="-5" dirty="0"/>
              <a:t> </a:t>
            </a:r>
            <a:r>
              <a:rPr spc="-65" dirty="0"/>
              <a:t>GATES</a:t>
            </a:r>
          </a:p>
        </p:txBody>
      </p:sp>
      <p:sp>
        <p:nvSpPr>
          <p:cNvPr id="3" name="object 3"/>
          <p:cNvSpPr txBox="1"/>
          <p:nvPr/>
        </p:nvSpPr>
        <p:spPr>
          <a:xfrm>
            <a:off x="535940" y="1534629"/>
            <a:ext cx="8073390" cy="1904364"/>
          </a:xfrm>
          <a:prstGeom prst="rect">
            <a:avLst/>
          </a:prstGeom>
        </p:spPr>
        <p:txBody>
          <a:bodyPr vert="horz" wrap="square" lIns="0" tIns="98425" rIns="0" bIns="0" rtlCol="0">
            <a:spAutoFit/>
          </a:bodyPr>
          <a:lstStyle/>
          <a:p>
            <a:pPr marL="355600" indent="-342900">
              <a:lnSpc>
                <a:spcPct val="100000"/>
              </a:lnSpc>
              <a:spcBef>
                <a:spcPts val="775"/>
              </a:spcBef>
              <a:buFont typeface="Arial"/>
              <a:buChar char="•"/>
              <a:tabLst>
                <a:tab pos="354965" algn="l"/>
                <a:tab pos="355600" algn="l"/>
              </a:tabLst>
            </a:pPr>
            <a:r>
              <a:rPr sz="2800" dirty="0">
                <a:latin typeface="Times New Roman"/>
                <a:cs typeface="Times New Roman"/>
              </a:rPr>
              <a:t>In </a:t>
            </a:r>
            <a:r>
              <a:rPr sz="2800" spc="-5" dirty="0">
                <a:latin typeface="Times New Roman"/>
                <a:cs typeface="Times New Roman"/>
              </a:rPr>
              <a:t>a good </a:t>
            </a:r>
            <a:r>
              <a:rPr sz="2800" dirty="0">
                <a:latin typeface="Times New Roman"/>
                <a:cs typeface="Times New Roman"/>
              </a:rPr>
              <a:t>runner </a:t>
            </a:r>
            <a:r>
              <a:rPr sz="2800" spc="-5" dirty="0">
                <a:latin typeface="Times New Roman"/>
                <a:cs typeface="Times New Roman"/>
              </a:rPr>
              <a:t>and gate</a:t>
            </a:r>
            <a:r>
              <a:rPr sz="2800" spc="-30" dirty="0">
                <a:latin typeface="Times New Roman"/>
                <a:cs typeface="Times New Roman"/>
              </a:rPr>
              <a:t> </a:t>
            </a:r>
            <a:r>
              <a:rPr sz="2800" dirty="0">
                <a:latin typeface="Times New Roman"/>
                <a:cs typeface="Times New Roman"/>
              </a:rPr>
              <a:t>design-</a:t>
            </a:r>
            <a:endParaRPr sz="2800">
              <a:latin typeface="Times New Roman"/>
              <a:cs typeface="Times New Roman"/>
            </a:endParaRPr>
          </a:p>
          <a:p>
            <a:pPr marL="355600" marR="5080" indent="-342900" algn="just">
              <a:lnSpc>
                <a:spcPct val="100000"/>
              </a:lnSpc>
              <a:spcBef>
                <a:spcPts val="675"/>
              </a:spcBef>
              <a:buFont typeface="Wingdings"/>
              <a:buChar char=""/>
              <a:tabLst>
                <a:tab pos="355600" algn="l"/>
              </a:tabLst>
            </a:pPr>
            <a:r>
              <a:rPr sz="2800" dirty="0">
                <a:latin typeface="Times New Roman"/>
                <a:cs typeface="Times New Roman"/>
              </a:rPr>
              <a:t>Abrupt </a:t>
            </a:r>
            <a:r>
              <a:rPr sz="2800" spc="-5" dirty="0">
                <a:latin typeface="Times New Roman"/>
                <a:cs typeface="Times New Roman"/>
              </a:rPr>
              <a:t>changes in section and sharp corners which  create turbulence </a:t>
            </a:r>
            <a:r>
              <a:rPr sz="2800" spc="-10" dirty="0">
                <a:latin typeface="Times New Roman"/>
                <a:cs typeface="Times New Roman"/>
              </a:rPr>
              <a:t>and </a:t>
            </a:r>
            <a:r>
              <a:rPr sz="2800" spc="-5" dirty="0">
                <a:latin typeface="Times New Roman"/>
                <a:cs typeface="Times New Roman"/>
              </a:rPr>
              <a:t>gas entrapment </a:t>
            </a:r>
            <a:r>
              <a:rPr sz="2800" dirty="0">
                <a:latin typeface="Times New Roman"/>
                <a:cs typeface="Times New Roman"/>
              </a:rPr>
              <a:t>should be  avoided.</a:t>
            </a:r>
            <a:endParaRPr sz="2800">
              <a:latin typeface="Times New Roman"/>
              <a:cs typeface="Times New Roman"/>
            </a:endParaRPr>
          </a:p>
        </p:txBody>
      </p:sp>
      <p:sp>
        <p:nvSpPr>
          <p:cNvPr id="4" name="object 4"/>
          <p:cNvSpPr txBox="1"/>
          <p:nvPr/>
        </p:nvSpPr>
        <p:spPr>
          <a:xfrm>
            <a:off x="535940" y="4523613"/>
            <a:ext cx="8071484" cy="878840"/>
          </a:xfrm>
          <a:prstGeom prst="rect">
            <a:avLst/>
          </a:prstGeom>
        </p:spPr>
        <p:txBody>
          <a:bodyPr vert="horz" wrap="square" lIns="0" tIns="12065" rIns="0" bIns="0" rtlCol="0">
            <a:spAutoFit/>
          </a:bodyPr>
          <a:lstStyle/>
          <a:p>
            <a:pPr marL="355600" marR="5080" indent="-342900">
              <a:lnSpc>
                <a:spcPct val="100000"/>
              </a:lnSpc>
              <a:spcBef>
                <a:spcPts val="95"/>
              </a:spcBef>
              <a:buFont typeface="Wingdings"/>
              <a:buChar char=""/>
              <a:tabLst>
                <a:tab pos="355600" algn="l"/>
              </a:tabLst>
            </a:pPr>
            <a:r>
              <a:rPr sz="2800" spc="-5" dirty="0">
                <a:latin typeface="Times New Roman"/>
                <a:cs typeface="Times New Roman"/>
              </a:rPr>
              <a:t>A suitable relationship must exist between </a:t>
            </a:r>
            <a:r>
              <a:rPr sz="2800" dirty="0">
                <a:latin typeface="Times New Roman"/>
                <a:cs typeface="Times New Roman"/>
              </a:rPr>
              <a:t>the </a:t>
            </a:r>
            <a:r>
              <a:rPr sz="2800" spc="-5" dirty="0">
                <a:latin typeface="Times New Roman"/>
                <a:cs typeface="Times New Roman"/>
              </a:rPr>
              <a:t>cross-  </a:t>
            </a:r>
            <a:r>
              <a:rPr sz="2800" dirty="0">
                <a:latin typeface="Times New Roman"/>
                <a:cs typeface="Times New Roman"/>
              </a:rPr>
              <a:t>sectional </a:t>
            </a:r>
            <a:r>
              <a:rPr sz="2800" spc="-5" dirty="0">
                <a:latin typeface="Times New Roman"/>
                <a:cs typeface="Times New Roman"/>
              </a:rPr>
              <a:t>area </a:t>
            </a:r>
            <a:r>
              <a:rPr sz="2800" dirty="0">
                <a:latin typeface="Times New Roman"/>
                <a:cs typeface="Times New Roman"/>
              </a:rPr>
              <a:t>of sprue, runner </a:t>
            </a:r>
            <a:r>
              <a:rPr sz="2800" spc="-5" dirty="0">
                <a:latin typeface="Times New Roman"/>
                <a:cs typeface="Times New Roman"/>
              </a:rPr>
              <a:t>and in</a:t>
            </a:r>
            <a:r>
              <a:rPr sz="2800" spc="-65" dirty="0">
                <a:latin typeface="Times New Roman"/>
                <a:cs typeface="Times New Roman"/>
              </a:rPr>
              <a:t> </a:t>
            </a:r>
            <a:r>
              <a:rPr sz="2800" spc="-5" dirty="0">
                <a:latin typeface="Times New Roman"/>
                <a:cs typeface="Times New Roman"/>
              </a:rPr>
              <a:t>gates.</a:t>
            </a:r>
            <a:endParaRPr sz="2800">
              <a:latin typeface="Times New Roman"/>
              <a:cs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43632" y="237490"/>
            <a:ext cx="3799204" cy="635000"/>
          </a:xfrm>
          <a:prstGeom prst="rect">
            <a:avLst/>
          </a:prstGeom>
        </p:spPr>
        <p:txBody>
          <a:bodyPr vert="horz" wrap="square" lIns="0" tIns="12065" rIns="0" bIns="0" rtlCol="0">
            <a:spAutoFit/>
          </a:bodyPr>
          <a:lstStyle/>
          <a:p>
            <a:pPr marL="12700">
              <a:lnSpc>
                <a:spcPct val="100000"/>
              </a:lnSpc>
              <a:spcBef>
                <a:spcPts val="95"/>
              </a:spcBef>
            </a:pPr>
            <a:r>
              <a:rPr spc="-55" dirty="0"/>
              <a:t>GATING</a:t>
            </a:r>
            <a:r>
              <a:rPr spc="-50" dirty="0"/>
              <a:t> </a:t>
            </a:r>
            <a:r>
              <a:rPr spc="-70" dirty="0"/>
              <a:t>RATIO</a:t>
            </a:r>
          </a:p>
        </p:txBody>
      </p:sp>
      <p:sp>
        <p:nvSpPr>
          <p:cNvPr id="3" name="object 3"/>
          <p:cNvSpPr txBox="1"/>
          <p:nvPr/>
        </p:nvSpPr>
        <p:spPr>
          <a:xfrm>
            <a:off x="578916" y="1078506"/>
            <a:ext cx="8072120" cy="5317490"/>
          </a:xfrm>
          <a:prstGeom prst="rect">
            <a:avLst/>
          </a:prstGeom>
        </p:spPr>
        <p:txBody>
          <a:bodyPr vert="horz" wrap="square" lIns="0" tIns="97790" rIns="0" bIns="0" rtlCol="0">
            <a:spAutoFit/>
          </a:bodyPr>
          <a:lstStyle/>
          <a:p>
            <a:pPr marL="355600" indent="-342900">
              <a:lnSpc>
                <a:spcPct val="100000"/>
              </a:lnSpc>
              <a:spcBef>
                <a:spcPts val="770"/>
              </a:spcBef>
              <a:buFont typeface="Arial"/>
              <a:buChar char="•"/>
              <a:tabLst>
                <a:tab pos="354965" algn="l"/>
                <a:tab pos="355600" algn="l"/>
                <a:tab pos="3217545" algn="l"/>
              </a:tabLst>
            </a:pPr>
            <a:r>
              <a:rPr sz="2800" spc="-5" dirty="0">
                <a:latin typeface="Times New Roman"/>
                <a:cs typeface="Times New Roman"/>
              </a:rPr>
              <a:t>Gating</a:t>
            </a:r>
            <a:r>
              <a:rPr sz="2800" spc="20" dirty="0">
                <a:latin typeface="Times New Roman"/>
                <a:cs typeface="Times New Roman"/>
              </a:rPr>
              <a:t> </a:t>
            </a:r>
            <a:r>
              <a:rPr sz="2800" spc="-5" dirty="0">
                <a:latin typeface="Times New Roman"/>
                <a:cs typeface="Times New Roman"/>
              </a:rPr>
              <a:t>ratio= a:b:c	where,</a:t>
            </a:r>
            <a:endParaRPr sz="2800">
              <a:latin typeface="Times New Roman"/>
              <a:cs typeface="Times New Roman"/>
            </a:endParaRPr>
          </a:p>
          <a:p>
            <a:pPr marL="443865" indent="-431165">
              <a:lnSpc>
                <a:spcPct val="100000"/>
              </a:lnSpc>
              <a:spcBef>
                <a:spcPts val="670"/>
              </a:spcBef>
              <a:buFont typeface="Arial"/>
              <a:buChar char="•"/>
              <a:tabLst>
                <a:tab pos="443865" algn="l"/>
                <a:tab pos="444500" algn="l"/>
              </a:tabLst>
            </a:pPr>
            <a:r>
              <a:rPr sz="2800" spc="-10" dirty="0">
                <a:latin typeface="Times New Roman"/>
                <a:cs typeface="Times New Roman"/>
              </a:rPr>
              <a:t>a= </a:t>
            </a:r>
            <a:r>
              <a:rPr sz="2800" spc="-5" dirty="0">
                <a:latin typeface="Times New Roman"/>
                <a:cs typeface="Times New Roman"/>
              </a:rPr>
              <a:t>cross-sectional area of</a:t>
            </a:r>
            <a:r>
              <a:rPr sz="2800" spc="-10" dirty="0">
                <a:latin typeface="Times New Roman"/>
                <a:cs typeface="Times New Roman"/>
              </a:rPr>
              <a:t> </a:t>
            </a:r>
            <a:r>
              <a:rPr sz="2800" dirty="0">
                <a:latin typeface="Times New Roman"/>
                <a:cs typeface="Times New Roman"/>
              </a:rPr>
              <a:t>sprue</a:t>
            </a:r>
            <a:endParaRPr sz="2800">
              <a:latin typeface="Times New Roman"/>
              <a:cs typeface="Times New Roman"/>
            </a:endParaRPr>
          </a:p>
          <a:p>
            <a:pPr marL="443865" indent="-431165">
              <a:lnSpc>
                <a:spcPct val="100000"/>
              </a:lnSpc>
              <a:spcBef>
                <a:spcPts val="675"/>
              </a:spcBef>
              <a:buFont typeface="Arial"/>
              <a:buChar char="•"/>
              <a:tabLst>
                <a:tab pos="443865" algn="l"/>
                <a:tab pos="444500" algn="l"/>
              </a:tabLst>
            </a:pPr>
            <a:r>
              <a:rPr sz="2800" dirty="0">
                <a:latin typeface="Times New Roman"/>
                <a:cs typeface="Times New Roman"/>
              </a:rPr>
              <a:t>b= </a:t>
            </a:r>
            <a:r>
              <a:rPr sz="2800" spc="-5" dirty="0">
                <a:latin typeface="Times New Roman"/>
                <a:cs typeface="Times New Roman"/>
              </a:rPr>
              <a:t>cross-sectional area </a:t>
            </a:r>
            <a:r>
              <a:rPr sz="2800" dirty="0">
                <a:latin typeface="Times New Roman"/>
                <a:cs typeface="Times New Roman"/>
              </a:rPr>
              <a:t>of</a:t>
            </a:r>
            <a:r>
              <a:rPr sz="2800" spc="-35" dirty="0">
                <a:latin typeface="Times New Roman"/>
                <a:cs typeface="Times New Roman"/>
              </a:rPr>
              <a:t> </a:t>
            </a:r>
            <a:r>
              <a:rPr sz="2800" spc="-5" dirty="0">
                <a:latin typeface="Times New Roman"/>
                <a:cs typeface="Times New Roman"/>
              </a:rPr>
              <a:t>runner</a:t>
            </a:r>
            <a:endParaRPr sz="2800">
              <a:latin typeface="Times New Roman"/>
              <a:cs typeface="Times New Roman"/>
            </a:endParaRPr>
          </a:p>
          <a:p>
            <a:pPr marL="443865" indent="-431165">
              <a:lnSpc>
                <a:spcPct val="100000"/>
              </a:lnSpc>
              <a:spcBef>
                <a:spcPts val="670"/>
              </a:spcBef>
              <a:buFont typeface="Arial"/>
              <a:buChar char="•"/>
              <a:tabLst>
                <a:tab pos="443865" algn="l"/>
                <a:tab pos="444500" algn="l"/>
              </a:tabLst>
            </a:pPr>
            <a:r>
              <a:rPr sz="2800" spc="-10" dirty="0">
                <a:latin typeface="Times New Roman"/>
                <a:cs typeface="Times New Roman"/>
              </a:rPr>
              <a:t>c= </a:t>
            </a:r>
            <a:r>
              <a:rPr sz="2800" spc="-5" dirty="0">
                <a:latin typeface="Times New Roman"/>
                <a:cs typeface="Times New Roman"/>
              </a:rPr>
              <a:t>total cross-sectional area </a:t>
            </a:r>
            <a:r>
              <a:rPr sz="2800" dirty="0">
                <a:latin typeface="Times New Roman"/>
                <a:cs typeface="Times New Roman"/>
              </a:rPr>
              <a:t>of</a:t>
            </a:r>
            <a:r>
              <a:rPr sz="2800" spc="-10" dirty="0">
                <a:latin typeface="Times New Roman"/>
                <a:cs typeface="Times New Roman"/>
              </a:rPr>
              <a:t> </a:t>
            </a:r>
            <a:r>
              <a:rPr sz="2800" spc="-5" dirty="0">
                <a:latin typeface="Times New Roman"/>
                <a:cs typeface="Times New Roman"/>
              </a:rPr>
              <a:t>ingates.</a:t>
            </a:r>
            <a:endParaRPr sz="2800">
              <a:latin typeface="Times New Roman"/>
              <a:cs typeface="Times New Roman"/>
            </a:endParaRPr>
          </a:p>
          <a:p>
            <a:pPr marL="355600" indent="-342900">
              <a:lnSpc>
                <a:spcPct val="100000"/>
              </a:lnSpc>
              <a:spcBef>
                <a:spcPts val="675"/>
              </a:spcBef>
              <a:buFont typeface="Arial"/>
              <a:buChar char="•"/>
              <a:tabLst>
                <a:tab pos="354965" algn="l"/>
                <a:tab pos="355600" algn="l"/>
              </a:tabLst>
            </a:pPr>
            <a:r>
              <a:rPr sz="2800" spc="-5" dirty="0">
                <a:latin typeface="Times New Roman"/>
                <a:cs typeface="Times New Roman"/>
              </a:rPr>
              <a:t>Gating ratio reveals-</a:t>
            </a:r>
            <a:endParaRPr sz="2800">
              <a:latin typeface="Times New Roman"/>
              <a:cs typeface="Times New Roman"/>
            </a:endParaRPr>
          </a:p>
          <a:p>
            <a:pPr marL="355600" marR="5080" indent="-342900" algn="just">
              <a:lnSpc>
                <a:spcPct val="100000"/>
              </a:lnSpc>
              <a:spcBef>
                <a:spcPts val="675"/>
              </a:spcBef>
              <a:buFont typeface="Arial"/>
              <a:buChar char="•"/>
              <a:tabLst>
                <a:tab pos="355600" algn="l"/>
              </a:tabLst>
            </a:pPr>
            <a:r>
              <a:rPr sz="2800" spc="-5" dirty="0">
                <a:latin typeface="Times New Roman"/>
                <a:cs typeface="Times New Roman"/>
              </a:rPr>
              <a:t>whether </a:t>
            </a:r>
            <a:r>
              <a:rPr sz="2800" dirty="0">
                <a:latin typeface="Times New Roman"/>
                <a:cs typeface="Times New Roman"/>
              </a:rPr>
              <a:t>the </a:t>
            </a:r>
            <a:r>
              <a:rPr sz="2800" spc="-5" dirty="0">
                <a:latin typeface="Times New Roman"/>
                <a:cs typeface="Times New Roman"/>
              </a:rPr>
              <a:t>total cross- section decreases towards </a:t>
            </a:r>
            <a:r>
              <a:rPr sz="2800" dirty="0">
                <a:latin typeface="Times New Roman"/>
                <a:cs typeface="Times New Roman"/>
              </a:rPr>
              <a:t>the  </a:t>
            </a:r>
            <a:r>
              <a:rPr sz="2800" spc="-5" dirty="0">
                <a:latin typeface="Times New Roman"/>
                <a:cs typeface="Times New Roman"/>
              </a:rPr>
              <a:t>mould </a:t>
            </a:r>
            <a:r>
              <a:rPr sz="2800" spc="-30" dirty="0">
                <a:latin typeface="Times New Roman"/>
                <a:cs typeface="Times New Roman"/>
              </a:rPr>
              <a:t>cavity. </a:t>
            </a:r>
            <a:r>
              <a:rPr sz="2800" spc="-5" dirty="0">
                <a:latin typeface="Times New Roman"/>
                <a:cs typeface="Times New Roman"/>
              </a:rPr>
              <a:t>This </a:t>
            </a:r>
            <a:r>
              <a:rPr sz="2800" dirty="0">
                <a:latin typeface="Times New Roman"/>
                <a:cs typeface="Times New Roman"/>
              </a:rPr>
              <a:t>provides </a:t>
            </a:r>
            <a:r>
              <a:rPr sz="2800" spc="-5" dirty="0">
                <a:latin typeface="Times New Roman"/>
                <a:cs typeface="Times New Roman"/>
              </a:rPr>
              <a:t>a </a:t>
            </a:r>
            <a:r>
              <a:rPr sz="2800" spc="-5" dirty="0">
                <a:solidFill>
                  <a:srgbClr val="FF0000"/>
                </a:solidFill>
                <a:latin typeface="Times New Roman"/>
                <a:cs typeface="Times New Roman"/>
              </a:rPr>
              <a:t>choke </a:t>
            </a:r>
            <a:r>
              <a:rPr sz="2800" spc="-10" dirty="0">
                <a:solidFill>
                  <a:srgbClr val="FF0000"/>
                </a:solidFill>
                <a:latin typeface="Times New Roman"/>
                <a:cs typeface="Times New Roman"/>
              </a:rPr>
              <a:t>effect </a:t>
            </a:r>
            <a:r>
              <a:rPr sz="2800" spc="-5" dirty="0">
                <a:latin typeface="Times New Roman"/>
                <a:cs typeface="Times New Roman"/>
              </a:rPr>
              <a:t>which  pressurizes </a:t>
            </a:r>
            <a:r>
              <a:rPr sz="2800" dirty="0">
                <a:latin typeface="Times New Roman"/>
                <a:cs typeface="Times New Roman"/>
              </a:rPr>
              <a:t>the liquid </a:t>
            </a:r>
            <a:r>
              <a:rPr sz="2800" spc="-5" dirty="0">
                <a:latin typeface="Times New Roman"/>
                <a:cs typeface="Times New Roman"/>
              </a:rPr>
              <a:t>metal in </a:t>
            </a:r>
            <a:r>
              <a:rPr sz="2800" dirty="0">
                <a:latin typeface="Times New Roman"/>
                <a:cs typeface="Times New Roman"/>
              </a:rPr>
              <a:t>the</a:t>
            </a:r>
            <a:r>
              <a:rPr sz="2800" spc="-50" dirty="0">
                <a:latin typeface="Times New Roman"/>
                <a:cs typeface="Times New Roman"/>
              </a:rPr>
              <a:t> </a:t>
            </a:r>
            <a:r>
              <a:rPr sz="2800" spc="-5" dirty="0">
                <a:latin typeface="Times New Roman"/>
                <a:cs typeface="Times New Roman"/>
              </a:rPr>
              <a:t>system.</a:t>
            </a:r>
            <a:endParaRPr sz="2800">
              <a:latin typeface="Times New Roman"/>
              <a:cs typeface="Times New Roman"/>
            </a:endParaRPr>
          </a:p>
          <a:p>
            <a:pPr marL="355600" marR="6350" indent="-342900" algn="just">
              <a:lnSpc>
                <a:spcPct val="100000"/>
              </a:lnSpc>
              <a:spcBef>
                <a:spcPts val="670"/>
              </a:spcBef>
              <a:buFont typeface="Arial"/>
              <a:buChar char="•"/>
              <a:tabLst>
                <a:tab pos="355600" algn="l"/>
              </a:tabLst>
            </a:pPr>
            <a:r>
              <a:rPr sz="2800" spc="-5" dirty="0">
                <a:latin typeface="Times New Roman"/>
                <a:cs typeface="Times New Roman"/>
              </a:rPr>
              <a:t>Whether </a:t>
            </a:r>
            <a:r>
              <a:rPr sz="2800" spc="-10" dirty="0">
                <a:latin typeface="Times New Roman"/>
                <a:cs typeface="Times New Roman"/>
              </a:rPr>
              <a:t>the </a:t>
            </a:r>
            <a:r>
              <a:rPr sz="2800" dirty="0">
                <a:latin typeface="Times New Roman"/>
                <a:cs typeface="Times New Roman"/>
              </a:rPr>
              <a:t>total </a:t>
            </a:r>
            <a:r>
              <a:rPr sz="2800" spc="-5" dirty="0">
                <a:latin typeface="Times New Roman"/>
                <a:cs typeface="Times New Roman"/>
              </a:rPr>
              <a:t>cross-sectional area increases </a:t>
            </a:r>
            <a:r>
              <a:rPr sz="2800" spc="-15" dirty="0">
                <a:latin typeface="Times New Roman"/>
                <a:cs typeface="Times New Roman"/>
              </a:rPr>
              <a:t>so  </a:t>
            </a:r>
            <a:r>
              <a:rPr sz="2800" spc="-5" dirty="0">
                <a:latin typeface="Times New Roman"/>
                <a:cs typeface="Times New Roman"/>
              </a:rPr>
              <a:t>that </a:t>
            </a:r>
            <a:r>
              <a:rPr sz="2800" dirty="0">
                <a:latin typeface="Times New Roman"/>
                <a:cs typeface="Times New Roman"/>
              </a:rPr>
              <a:t>the </a:t>
            </a:r>
            <a:r>
              <a:rPr sz="2800" spc="-5" dirty="0">
                <a:latin typeface="Times New Roman"/>
                <a:cs typeface="Times New Roman"/>
              </a:rPr>
              <a:t>passages </a:t>
            </a:r>
            <a:r>
              <a:rPr sz="2800" spc="-10" dirty="0">
                <a:latin typeface="Times New Roman"/>
                <a:cs typeface="Times New Roman"/>
              </a:rPr>
              <a:t>remain </a:t>
            </a:r>
            <a:r>
              <a:rPr sz="2800" spc="-5" dirty="0">
                <a:latin typeface="Times New Roman"/>
                <a:cs typeface="Times New Roman"/>
              </a:rPr>
              <a:t>incompletely </a:t>
            </a:r>
            <a:r>
              <a:rPr sz="2800" dirty="0">
                <a:latin typeface="Times New Roman"/>
                <a:cs typeface="Times New Roman"/>
              </a:rPr>
              <a:t>filled. </a:t>
            </a:r>
            <a:r>
              <a:rPr sz="2800" spc="-5" dirty="0">
                <a:latin typeface="Times New Roman"/>
                <a:cs typeface="Times New Roman"/>
              </a:rPr>
              <a:t>It is </a:t>
            </a:r>
            <a:r>
              <a:rPr sz="2800" spc="-15" dirty="0">
                <a:latin typeface="Times New Roman"/>
                <a:cs typeface="Times New Roman"/>
              </a:rPr>
              <a:t>an </a:t>
            </a:r>
            <a:r>
              <a:rPr sz="2800" spc="-15" dirty="0">
                <a:solidFill>
                  <a:srgbClr val="FF0000"/>
                </a:solidFill>
                <a:latin typeface="Times New Roman"/>
                <a:cs typeface="Times New Roman"/>
              </a:rPr>
              <a:t> </a:t>
            </a:r>
            <a:r>
              <a:rPr sz="2800" spc="-5" dirty="0">
                <a:solidFill>
                  <a:srgbClr val="FF0000"/>
                </a:solidFill>
                <a:latin typeface="Times New Roman"/>
                <a:cs typeface="Times New Roman"/>
              </a:rPr>
              <a:t>unpressurized</a:t>
            </a:r>
            <a:r>
              <a:rPr sz="2800" spc="-20" dirty="0">
                <a:solidFill>
                  <a:srgbClr val="FF0000"/>
                </a:solidFill>
                <a:latin typeface="Times New Roman"/>
                <a:cs typeface="Times New Roman"/>
              </a:rPr>
              <a:t> </a:t>
            </a:r>
            <a:r>
              <a:rPr sz="2800" spc="-5" dirty="0">
                <a:solidFill>
                  <a:srgbClr val="FF0000"/>
                </a:solidFill>
                <a:latin typeface="Times New Roman"/>
                <a:cs typeface="Times New Roman"/>
              </a:rPr>
              <a:t>system</a:t>
            </a:r>
            <a:r>
              <a:rPr sz="2800" spc="-5" dirty="0">
                <a:latin typeface="Times New Roman"/>
                <a:cs typeface="Times New Roman"/>
              </a:rPr>
              <a:t>.</a:t>
            </a:r>
            <a:endParaRPr sz="2800">
              <a:latin typeface="Times New Roman"/>
              <a:cs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50850" y="422275"/>
          <a:ext cx="8115300" cy="5570854"/>
        </p:xfrm>
        <a:graphic>
          <a:graphicData uri="http://schemas.openxmlformats.org/drawingml/2006/table">
            <a:tbl>
              <a:tblPr firstRow="1" bandRow="1">
                <a:tableStyleId>{2D5ABB26-0587-4C30-8999-92F81FD0307C}</a:tableStyleId>
              </a:tblPr>
              <a:tblGrid>
                <a:gridCol w="676275"/>
                <a:gridCol w="3517265"/>
                <a:gridCol w="3921760"/>
              </a:tblGrid>
              <a:tr h="800100">
                <a:tc>
                  <a:txBody>
                    <a:bodyPr/>
                    <a:lstStyle/>
                    <a:p>
                      <a:pPr marL="97790">
                        <a:lnSpc>
                          <a:spcPct val="100000"/>
                        </a:lnSpc>
                        <a:spcBef>
                          <a:spcPts val="295"/>
                        </a:spcBef>
                      </a:pPr>
                      <a:r>
                        <a:rPr sz="2000" b="1" dirty="0">
                          <a:solidFill>
                            <a:srgbClr val="FFFFFF"/>
                          </a:solidFill>
                          <a:latin typeface="Times New Roman"/>
                          <a:cs typeface="Times New Roman"/>
                        </a:rPr>
                        <a:t>S.N.</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7790">
                        <a:lnSpc>
                          <a:spcPct val="100000"/>
                        </a:lnSpc>
                        <a:spcBef>
                          <a:spcPts val="295"/>
                        </a:spcBef>
                      </a:pPr>
                      <a:r>
                        <a:rPr sz="2000" b="1" spc="-5" dirty="0">
                          <a:solidFill>
                            <a:srgbClr val="FFFFFF"/>
                          </a:solidFill>
                          <a:latin typeface="Times New Roman"/>
                          <a:cs typeface="Times New Roman"/>
                        </a:rPr>
                        <a:t>Pressurized </a:t>
                      </a:r>
                      <a:r>
                        <a:rPr sz="2000" b="1" dirty="0">
                          <a:solidFill>
                            <a:srgbClr val="FFFFFF"/>
                          </a:solidFill>
                          <a:latin typeface="Times New Roman"/>
                          <a:cs typeface="Times New Roman"/>
                        </a:rPr>
                        <a:t>gating</a:t>
                      </a:r>
                      <a:r>
                        <a:rPr sz="2000" b="1" spc="-50" dirty="0">
                          <a:solidFill>
                            <a:srgbClr val="FFFFFF"/>
                          </a:solidFill>
                          <a:latin typeface="Times New Roman"/>
                          <a:cs typeface="Times New Roman"/>
                        </a:rPr>
                        <a:t> </a:t>
                      </a:r>
                      <a:r>
                        <a:rPr sz="2000" b="1" dirty="0">
                          <a:solidFill>
                            <a:srgbClr val="FFFFFF"/>
                          </a:solidFill>
                          <a:latin typeface="Times New Roman"/>
                          <a:cs typeface="Times New Roman"/>
                        </a:rPr>
                        <a:t>systems</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7790">
                        <a:lnSpc>
                          <a:spcPct val="100000"/>
                        </a:lnSpc>
                        <a:spcBef>
                          <a:spcPts val="295"/>
                        </a:spcBef>
                      </a:pPr>
                      <a:r>
                        <a:rPr sz="2000" b="1" spc="-5" dirty="0">
                          <a:solidFill>
                            <a:srgbClr val="FFFFFF"/>
                          </a:solidFill>
                          <a:latin typeface="Times New Roman"/>
                          <a:cs typeface="Times New Roman"/>
                        </a:rPr>
                        <a:t>Unpressurized </a:t>
                      </a:r>
                      <a:r>
                        <a:rPr sz="2000" b="1" dirty="0">
                          <a:solidFill>
                            <a:srgbClr val="FFFFFF"/>
                          </a:solidFill>
                          <a:latin typeface="Times New Roman"/>
                          <a:cs typeface="Times New Roman"/>
                        </a:rPr>
                        <a:t>gating</a:t>
                      </a:r>
                      <a:r>
                        <a:rPr sz="2000" b="1" spc="-45" dirty="0">
                          <a:solidFill>
                            <a:srgbClr val="FFFFFF"/>
                          </a:solidFill>
                          <a:latin typeface="Times New Roman"/>
                          <a:cs typeface="Times New Roman"/>
                        </a:rPr>
                        <a:t> </a:t>
                      </a:r>
                      <a:r>
                        <a:rPr sz="2000" b="1" dirty="0">
                          <a:solidFill>
                            <a:srgbClr val="FFFFFF"/>
                          </a:solidFill>
                          <a:latin typeface="Times New Roman"/>
                          <a:cs typeface="Times New Roman"/>
                        </a:rPr>
                        <a:t>systems</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r>
              <a:tr h="800100">
                <a:tc>
                  <a:txBody>
                    <a:bodyPr/>
                    <a:lstStyle/>
                    <a:p>
                      <a:pPr marL="97790">
                        <a:lnSpc>
                          <a:spcPct val="100000"/>
                        </a:lnSpc>
                        <a:spcBef>
                          <a:spcPts val="295"/>
                        </a:spcBef>
                      </a:pPr>
                      <a:r>
                        <a:rPr sz="2000" dirty="0">
                          <a:latin typeface="Times New Roman"/>
                          <a:cs typeface="Times New Roman"/>
                        </a:rPr>
                        <a:t>1.</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7790">
                        <a:lnSpc>
                          <a:spcPct val="100000"/>
                        </a:lnSpc>
                        <a:spcBef>
                          <a:spcPts val="295"/>
                        </a:spcBef>
                        <a:tabLst>
                          <a:tab pos="2247900" algn="l"/>
                        </a:tabLst>
                      </a:pPr>
                      <a:r>
                        <a:rPr sz="2000" spc="-5" dirty="0">
                          <a:latin typeface="Times New Roman"/>
                          <a:cs typeface="Times New Roman"/>
                        </a:rPr>
                        <a:t>Gating ratio</a:t>
                      </a:r>
                      <a:r>
                        <a:rPr sz="2000" spc="25" dirty="0">
                          <a:latin typeface="Times New Roman"/>
                          <a:cs typeface="Times New Roman"/>
                        </a:rPr>
                        <a:t> </a:t>
                      </a:r>
                      <a:r>
                        <a:rPr sz="2000" spc="-5" dirty="0">
                          <a:latin typeface="Times New Roman"/>
                          <a:cs typeface="Times New Roman"/>
                        </a:rPr>
                        <a:t>may</a:t>
                      </a:r>
                      <a:r>
                        <a:rPr sz="2000" dirty="0">
                          <a:latin typeface="Times New Roman"/>
                          <a:cs typeface="Times New Roman"/>
                        </a:rPr>
                        <a:t> be	</a:t>
                      </a:r>
                      <a:r>
                        <a:rPr sz="2000" spc="-5" dirty="0">
                          <a:latin typeface="Times New Roman"/>
                          <a:cs typeface="Times New Roman"/>
                        </a:rPr>
                        <a:t>of the</a:t>
                      </a:r>
                      <a:r>
                        <a:rPr sz="2000" spc="-40" dirty="0">
                          <a:latin typeface="Times New Roman"/>
                          <a:cs typeface="Times New Roman"/>
                        </a:rPr>
                        <a:t> </a:t>
                      </a:r>
                      <a:r>
                        <a:rPr sz="2000" spc="-5" dirty="0">
                          <a:latin typeface="Times New Roman"/>
                          <a:cs typeface="Times New Roman"/>
                        </a:rPr>
                        <a:t>order</a:t>
                      </a:r>
                      <a:endParaRPr sz="2000">
                        <a:latin typeface="Times New Roman"/>
                        <a:cs typeface="Times New Roman"/>
                      </a:endParaRPr>
                    </a:p>
                    <a:p>
                      <a:pPr marL="97790">
                        <a:lnSpc>
                          <a:spcPct val="100000"/>
                        </a:lnSpc>
                      </a:pPr>
                      <a:r>
                        <a:rPr sz="2000" dirty="0">
                          <a:latin typeface="Times New Roman"/>
                          <a:cs typeface="Times New Roman"/>
                        </a:rPr>
                        <a:t>of 3: 2:</a:t>
                      </a:r>
                      <a:r>
                        <a:rPr sz="2000" spc="-55" dirty="0">
                          <a:latin typeface="Times New Roman"/>
                          <a:cs typeface="Times New Roman"/>
                        </a:rPr>
                        <a:t> </a:t>
                      </a:r>
                      <a:r>
                        <a:rPr sz="2000" dirty="0">
                          <a:latin typeface="Times New Roman"/>
                          <a:cs typeface="Times New Roman"/>
                        </a:rPr>
                        <a:t>1</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7790">
                        <a:lnSpc>
                          <a:spcPct val="100000"/>
                        </a:lnSpc>
                        <a:spcBef>
                          <a:spcPts val="295"/>
                        </a:spcBef>
                      </a:pPr>
                      <a:r>
                        <a:rPr sz="2000" dirty="0">
                          <a:latin typeface="Times New Roman"/>
                          <a:cs typeface="Times New Roman"/>
                        </a:rPr>
                        <a:t>Gating ratio </a:t>
                      </a:r>
                      <a:r>
                        <a:rPr sz="2000" spc="-5" dirty="0">
                          <a:latin typeface="Times New Roman"/>
                          <a:cs typeface="Times New Roman"/>
                        </a:rPr>
                        <a:t>may </a:t>
                      </a:r>
                      <a:r>
                        <a:rPr sz="2000" dirty="0">
                          <a:latin typeface="Times New Roman"/>
                          <a:cs typeface="Times New Roman"/>
                        </a:rPr>
                        <a:t>be of the order</a:t>
                      </a:r>
                      <a:r>
                        <a:rPr sz="2000" spc="-130" dirty="0">
                          <a:latin typeface="Times New Roman"/>
                          <a:cs typeface="Times New Roman"/>
                        </a:rPr>
                        <a:t> </a:t>
                      </a:r>
                      <a:r>
                        <a:rPr sz="2000" dirty="0">
                          <a:latin typeface="Times New Roman"/>
                          <a:cs typeface="Times New Roman"/>
                        </a:rPr>
                        <a:t>of</a:t>
                      </a:r>
                      <a:endParaRPr sz="2000">
                        <a:latin typeface="Times New Roman"/>
                        <a:cs typeface="Times New Roman"/>
                      </a:endParaRPr>
                    </a:p>
                    <a:p>
                      <a:pPr marL="97790">
                        <a:lnSpc>
                          <a:spcPct val="100000"/>
                        </a:lnSpc>
                      </a:pPr>
                      <a:r>
                        <a:rPr sz="2000" dirty="0">
                          <a:latin typeface="Times New Roman"/>
                          <a:cs typeface="Times New Roman"/>
                        </a:rPr>
                        <a:t>1: 3:</a:t>
                      </a:r>
                      <a:r>
                        <a:rPr sz="2000" spc="-35" dirty="0">
                          <a:latin typeface="Times New Roman"/>
                          <a:cs typeface="Times New Roman"/>
                        </a:rPr>
                        <a:t> </a:t>
                      </a:r>
                      <a:r>
                        <a:rPr sz="2000" dirty="0">
                          <a:latin typeface="Times New Roman"/>
                          <a:cs typeface="Times New Roman"/>
                        </a:rPr>
                        <a:t>2</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r>
              <a:tr h="452120">
                <a:tc>
                  <a:txBody>
                    <a:bodyPr/>
                    <a:lstStyle/>
                    <a:p>
                      <a:pPr marL="97790">
                        <a:lnSpc>
                          <a:spcPct val="100000"/>
                        </a:lnSpc>
                        <a:spcBef>
                          <a:spcPts val="295"/>
                        </a:spcBef>
                      </a:pPr>
                      <a:r>
                        <a:rPr sz="2000" dirty="0">
                          <a:latin typeface="Times New Roman"/>
                          <a:cs typeface="Times New Roman"/>
                        </a:rPr>
                        <a:t>2.</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7790">
                        <a:lnSpc>
                          <a:spcPct val="100000"/>
                        </a:lnSpc>
                        <a:spcBef>
                          <a:spcPts val="295"/>
                        </a:spcBef>
                      </a:pPr>
                      <a:r>
                        <a:rPr sz="2000" dirty="0">
                          <a:latin typeface="Times New Roman"/>
                          <a:cs typeface="Times New Roman"/>
                        </a:rPr>
                        <a:t>Air aspiration </a:t>
                      </a:r>
                      <a:r>
                        <a:rPr sz="2000" spc="-5" dirty="0">
                          <a:latin typeface="Times New Roman"/>
                          <a:cs typeface="Times New Roman"/>
                        </a:rPr>
                        <a:t>effect is</a:t>
                      </a:r>
                      <a:r>
                        <a:rPr sz="2000" spc="-125" dirty="0">
                          <a:latin typeface="Times New Roman"/>
                          <a:cs typeface="Times New Roman"/>
                        </a:rPr>
                        <a:t> </a:t>
                      </a:r>
                      <a:r>
                        <a:rPr sz="2000" spc="-5" dirty="0">
                          <a:latin typeface="Times New Roman"/>
                          <a:cs typeface="Times New Roman"/>
                        </a:rPr>
                        <a:t>minimum</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7790">
                        <a:lnSpc>
                          <a:spcPct val="100000"/>
                        </a:lnSpc>
                        <a:spcBef>
                          <a:spcPts val="295"/>
                        </a:spcBef>
                      </a:pPr>
                      <a:r>
                        <a:rPr sz="2000" dirty="0">
                          <a:latin typeface="Times New Roman"/>
                          <a:cs typeface="Times New Roman"/>
                        </a:rPr>
                        <a:t>Air aspiration </a:t>
                      </a:r>
                      <a:r>
                        <a:rPr sz="2000" spc="-5" dirty="0">
                          <a:latin typeface="Times New Roman"/>
                          <a:cs typeface="Times New Roman"/>
                        </a:rPr>
                        <a:t>effect is</a:t>
                      </a:r>
                      <a:r>
                        <a:rPr sz="2000" spc="-95" dirty="0">
                          <a:latin typeface="Times New Roman"/>
                          <a:cs typeface="Times New Roman"/>
                        </a:rPr>
                        <a:t> </a:t>
                      </a:r>
                      <a:r>
                        <a:rPr sz="2000" spc="-5" dirty="0">
                          <a:latin typeface="Times New Roman"/>
                          <a:cs typeface="Times New Roman"/>
                        </a:rPr>
                        <a:t>more</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800100">
                <a:tc>
                  <a:txBody>
                    <a:bodyPr/>
                    <a:lstStyle/>
                    <a:p>
                      <a:pPr marL="97790">
                        <a:lnSpc>
                          <a:spcPct val="100000"/>
                        </a:lnSpc>
                        <a:spcBef>
                          <a:spcPts val="295"/>
                        </a:spcBef>
                      </a:pPr>
                      <a:r>
                        <a:rPr sz="2000" dirty="0">
                          <a:latin typeface="Times New Roman"/>
                          <a:cs typeface="Times New Roman"/>
                        </a:rPr>
                        <a:t>3.</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7790">
                        <a:lnSpc>
                          <a:spcPct val="100000"/>
                        </a:lnSpc>
                        <a:spcBef>
                          <a:spcPts val="295"/>
                        </a:spcBef>
                        <a:tabLst>
                          <a:tab pos="1080770" algn="l"/>
                          <a:tab pos="1743710" algn="l"/>
                          <a:tab pos="2153920" algn="l"/>
                          <a:tab pos="2940050" algn="l"/>
                        </a:tabLst>
                      </a:pPr>
                      <a:r>
                        <a:rPr sz="2000" spc="-50" dirty="0">
                          <a:latin typeface="Times New Roman"/>
                          <a:cs typeface="Times New Roman"/>
                        </a:rPr>
                        <a:t>Volume	</a:t>
                      </a:r>
                      <a:r>
                        <a:rPr sz="2000" spc="-5" dirty="0">
                          <a:latin typeface="Times New Roman"/>
                          <a:cs typeface="Times New Roman"/>
                        </a:rPr>
                        <a:t>flow	of	</a:t>
                      </a:r>
                      <a:r>
                        <a:rPr sz="2000" spc="-10" dirty="0">
                          <a:latin typeface="Times New Roman"/>
                          <a:cs typeface="Times New Roman"/>
                        </a:rPr>
                        <a:t>liquid	</a:t>
                      </a:r>
                      <a:r>
                        <a:rPr sz="2000" dirty="0">
                          <a:latin typeface="Times New Roman"/>
                          <a:cs typeface="Times New Roman"/>
                        </a:rPr>
                        <a:t>from</a:t>
                      </a:r>
                      <a:endParaRPr sz="2000">
                        <a:latin typeface="Times New Roman"/>
                        <a:cs typeface="Times New Roman"/>
                      </a:endParaRPr>
                    </a:p>
                    <a:p>
                      <a:pPr marL="97790">
                        <a:lnSpc>
                          <a:spcPct val="100000"/>
                        </a:lnSpc>
                      </a:pPr>
                      <a:r>
                        <a:rPr sz="2000" dirty="0">
                          <a:latin typeface="Times New Roman"/>
                          <a:cs typeface="Times New Roman"/>
                        </a:rPr>
                        <a:t>every ingate </a:t>
                      </a:r>
                      <a:r>
                        <a:rPr sz="2000" spc="-5" dirty="0">
                          <a:latin typeface="Times New Roman"/>
                          <a:cs typeface="Times New Roman"/>
                        </a:rPr>
                        <a:t>is almost</a:t>
                      </a:r>
                      <a:r>
                        <a:rPr sz="2000" spc="-75" dirty="0">
                          <a:latin typeface="Times New Roman"/>
                          <a:cs typeface="Times New Roman"/>
                        </a:rPr>
                        <a:t> </a:t>
                      </a:r>
                      <a:r>
                        <a:rPr sz="2000" dirty="0">
                          <a:latin typeface="Times New Roman"/>
                          <a:cs typeface="Times New Roman"/>
                        </a:rPr>
                        <a:t>equal.</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7790">
                        <a:lnSpc>
                          <a:spcPct val="100000"/>
                        </a:lnSpc>
                        <a:spcBef>
                          <a:spcPts val="295"/>
                        </a:spcBef>
                      </a:pPr>
                      <a:r>
                        <a:rPr sz="2000" spc="-50" dirty="0">
                          <a:latin typeface="Times New Roman"/>
                          <a:cs typeface="Times New Roman"/>
                        </a:rPr>
                        <a:t>Volume </a:t>
                      </a:r>
                      <a:r>
                        <a:rPr sz="2000" spc="-5" dirty="0">
                          <a:latin typeface="Times New Roman"/>
                          <a:cs typeface="Times New Roman"/>
                        </a:rPr>
                        <a:t>flow </a:t>
                      </a:r>
                      <a:r>
                        <a:rPr sz="2000" dirty="0">
                          <a:latin typeface="Times New Roman"/>
                          <a:cs typeface="Times New Roman"/>
                        </a:rPr>
                        <a:t>of </a:t>
                      </a:r>
                      <a:r>
                        <a:rPr sz="2000" spc="-5" dirty="0">
                          <a:latin typeface="Times New Roman"/>
                          <a:cs typeface="Times New Roman"/>
                        </a:rPr>
                        <a:t>liquid </a:t>
                      </a:r>
                      <a:r>
                        <a:rPr sz="2000" dirty="0">
                          <a:latin typeface="Times New Roman"/>
                          <a:cs typeface="Times New Roman"/>
                        </a:rPr>
                        <a:t>from</a:t>
                      </a:r>
                      <a:r>
                        <a:rPr sz="2000" spc="45" dirty="0">
                          <a:latin typeface="Times New Roman"/>
                          <a:cs typeface="Times New Roman"/>
                        </a:rPr>
                        <a:t> </a:t>
                      </a:r>
                      <a:r>
                        <a:rPr sz="2000" spc="-5" dirty="0">
                          <a:latin typeface="Times New Roman"/>
                          <a:cs typeface="Times New Roman"/>
                        </a:rPr>
                        <a:t>every</a:t>
                      </a:r>
                      <a:endParaRPr sz="2000">
                        <a:latin typeface="Times New Roman"/>
                        <a:cs typeface="Times New Roman"/>
                      </a:endParaRPr>
                    </a:p>
                    <a:p>
                      <a:pPr marL="97790">
                        <a:lnSpc>
                          <a:spcPct val="100000"/>
                        </a:lnSpc>
                      </a:pPr>
                      <a:r>
                        <a:rPr sz="2000" dirty="0">
                          <a:latin typeface="Times New Roman"/>
                          <a:cs typeface="Times New Roman"/>
                        </a:rPr>
                        <a:t>ingate </a:t>
                      </a:r>
                      <a:r>
                        <a:rPr sz="2000" spc="-5" dirty="0">
                          <a:latin typeface="Times New Roman"/>
                          <a:cs typeface="Times New Roman"/>
                        </a:rPr>
                        <a:t>is</a:t>
                      </a:r>
                      <a:r>
                        <a:rPr sz="2000" spc="-45" dirty="0">
                          <a:latin typeface="Times New Roman"/>
                          <a:cs typeface="Times New Roman"/>
                        </a:rPr>
                        <a:t> </a:t>
                      </a:r>
                      <a:r>
                        <a:rPr sz="2000" spc="-5" dirty="0">
                          <a:latin typeface="Times New Roman"/>
                          <a:cs typeface="Times New Roman"/>
                        </a:rPr>
                        <a:t>different.</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1495425">
                <a:tc>
                  <a:txBody>
                    <a:bodyPr/>
                    <a:lstStyle/>
                    <a:p>
                      <a:pPr marL="97790">
                        <a:lnSpc>
                          <a:spcPct val="100000"/>
                        </a:lnSpc>
                        <a:spcBef>
                          <a:spcPts val="295"/>
                        </a:spcBef>
                      </a:pPr>
                      <a:r>
                        <a:rPr sz="2000" dirty="0">
                          <a:latin typeface="Times New Roman"/>
                          <a:cs typeface="Times New Roman"/>
                        </a:rPr>
                        <a:t>4.</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7790" marR="75565" algn="just">
                        <a:lnSpc>
                          <a:spcPct val="100000"/>
                        </a:lnSpc>
                        <a:spcBef>
                          <a:spcPts val="295"/>
                        </a:spcBef>
                      </a:pPr>
                      <a:r>
                        <a:rPr sz="2000" dirty="0">
                          <a:latin typeface="Times New Roman"/>
                          <a:cs typeface="Times New Roman"/>
                        </a:rPr>
                        <a:t>They are </a:t>
                      </a:r>
                      <a:r>
                        <a:rPr sz="2000" spc="-5" dirty="0">
                          <a:latin typeface="Times New Roman"/>
                          <a:cs typeface="Times New Roman"/>
                        </a:rPr>
                        <a:t>smaller </a:t>
                      </a:r>
                      <a:r>
                        <a:rPr sz="2000" spc="-10" dirty="0">
                          <a:latin typeface="Times New Roman"/>
                          <a:cs typeface="Times New Roman"/>
                        </a:rPr>
                        <a:t>in </a:t>
                      </a:r>
                      <a:r>
                        <a:rPr sz="2000" spc="-5" dirty="0">
                          <a:latin typeface="Times New Roman"/>
                          <a:cs typeface="Times New Roman"/>
                        </a:rPr>
                        <a:t>volume for </a:t>
                      </a:r>
                      <a:r>
                        <a:rPr sz="2000" dirty="0">
                          <a:latin typeface="Times New Roman"/>
                          <a:cs typeface="Times New Roman"/>
                        </a:rPr>
                        <a:t>a  </a:t>
                      </a:r>
                      <a:r>
                        <a:rPr sz="2000" spc="-5" dirty="0">
                          <a:latin typeface="Times New Roman"/>
                          <a:cs typeface="Times New Roman"/>
                        </a:rPr>
                        <a:t>given flow </a:t>
                      </a:r>
                      <a:r>
                        <a:rPr sz="2000" dirty="0">
                          <a:latin typeface="Times New Roman"/>
                          <a:cs typeface="Times New Roman"/>
                        </a:rPr>
                        <a:t>rate </a:t>
                      </a:r>
                      <a:r>
                        <a:rPr sz="2000" spc="-5" dirty="0">
                          <a:latin typeface="Times New Roman"/>
                          <a:cs typeface="Times New Roman"/>
                        </a:rPr>
                        <a:t>of </a:t>
                      </a:r>
                      <a:r>
                        <a:rPr sz="2000" spc="-10" dirty="0">
                          <a:latin typeface="Times New Roman"/>
                          <a:cs typeface="Times New Roman"/>
                        </a:rPr>
                        <a:t>metal.  </a:t>
                      </a:r>
                      <a:r>
                        <a:rPr sz="2000" spc="-5" dirty="0">
                          <a:latin typeface="Times New Roman"/>
                          <a:cs typeface="Times New Roman"/>
                        </a:rPr>
                        <a:t>Therefore </a:t>
                      </a:r>
                      <a:r>
                        <a:rPr sz="2000" spc="-10" dirty="0">
                          <a:latin typeface="Times New Roman"/>
                          <a:cs typeface="Times New Roman"/>
                        </a:rPr>
                        <a:t>the </a:t>
                      </a:r>
                      <a:r>
                        <a:rPr sz="2000" spc="-5" dirty="0">
                          <a:latin typeface="Times New Roman"/>
                          <a:cs typeface="Times New Roman"/>
                        </a:rPr>
                        <a:t>casting </a:t>
                      </a:r>
                      <a:r>
                        <a:rPr sz="2000" spc="-10" dirty="0">
                          <a:latin typeface="Times New Roman"/>
                          <a:cs typeface="Times New Roman"/>
                        </a:rPr>
                        <a:t>yield is  </a:t>
                      </a:r>
                      <a:r>
                        <a:rPr sz="2000" spc="-15" dirty="0">
                          <a:latin typeface="Times New Roman"/>
                          <a:cs typeface="Times New Roman"/>
                        </a:rPr>
                        <a:t>higher.</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7790" marR="73025" algn="just">
                        <a:lnSpc>
                          <a:spcPct val="100000"/>
                        </a:lnSpc>
                        <a:spcBef>
                          <a:spcPts val="295"/>
                        </a:spcBef>
                      </a:pPr>
                      <a:r>
                        <a:rPr sz="2000" dirty="0">
                          <a:latin typeface="Times New Roman"/>
                          <a:cs typeface="Times New Roman"/>
                        </a:rPr>
                        <a:t>They </a:t>
                      </a:r>
                      <a:r>
                        <a:rPr sz="2000" spc="-5" dirty="0">
                          <a:latin typeface="Times New Roman"/>
                          <a:cs typeface="Times New Roman"/>
                        </a:rPr>
                        <a:t>are </a:t>
                      </a:r>
                      <a:r>
                        <a:rPr sz="2000" spc="-15" dirty="0">
                          <a:latin typeface="Times New Roman"/>
                          <a:cs typeface="Times New Roman"/>
                        </a:rPr>
                        <a:t>larger </a:t>
                      </a:r>
                      <a:r>
                        <a:rPr sz="2000" spc="-10" dirty="0">
                          <a:latin typeface="Times New Roman"/>
                          <a:cs typeface="Times New Roman"/>
                        </a:rPr>
                        <a:t>in </a:t>
                      </a:r>
                      <a:r>
                        <a:rPr sz="2000" spc="-5" dirty="0">
                          <a:latin typeface="Times New Roman"/>
                          <a:cs typeface="Times New Roman"/>
                        </a:rPr>
                        <a:t>volume </a:t>
                      </a:r>
                      <a:r>
                        <a:rPr sz="2000" dirty="0">
                          <a:latin typeface="Times New Roman"/>
                          <a:cs typeface="Times New Roman"/>
                        </a:rPr>
                        <a:t>because  they </a:t>
                      </a:r>
                      <a:r>
                        <a:rPr sz="2000" spc="-5" dirty="0">
                          <a:latin typeface="Times New Roman"/>
                          <a:cs typeface="Times New Roman"/>
                        </a:rPr>
                        <a:t>involve </a:t>
                      </a:r>
                      <a:r>
                        <a:rPr sz="2000" spc="-10" dirty="0">
                          <a:latin typeface="Times New Roman"/>
                          <a:cs typeface="Times New Roman"/>
                        </a:rPr>
                        <a:t>large </a:t>
                      </a:r>
                      <a:r>
                        <a:rPr sz="2000" spc="-5" dirty="0">
                          <a:latin typeface="Times New Roman"/>
                          <a:cs typeface="Times New Roman"/>
                        </a:rPr>
                        <a:t>runners and gates  </a:t>
                      </a:r>
                      <a:r>
                        <a:rPr sz="2000" dirty="0">
                          <a:latin typeface="Times New Roman"/>
                          <a:cs typeface="Times New Roman"/>
                        </a:rPr>
                        <a:t>as </a:t>
                      </a:r>
                      <a:r>
                        <a:rPr sz="2000" spc="-5" dirty="0">
                          <a:latin typeface="Times New Roman"/>
                          <a:cs typeface="Times New Roman"/>
                        </a:rPr>
                        <a:t>compared </a:t>
                      </a:r>
                      <a:r>
                        <a:rPr sz="2000" spc="-10" dirty="0">
                          <a:latin typeface="Times New Roman"/>
                          <a:cs typeface="Times New Roman"/>
                        </a:rPr>
                        <a:t>to </a:t>
                      </a:r>
                      <a:r>
                        <a:rPr sz="2000" spc="-5" dirty="0">
                          <a:latin typeface="Times New Roman"/>
                          <a:cs typeface="Times New Roman"/>
                        </a:rPr>
                        <a:t>pressurized system  </a:t>
                      </a:r>
                      <a:r>
                        <a:rPr sz="2000" dirty="0">
                          <a:latin typeface="Times New Roman"/>
                          <a:cs typeface="Times New Roman"/>
                        </a:rPr>
                        <a:t>and thus the cast </a:t>
                      </a:r>
                      <a:r>
                        <a:rPr sz="2000" spc="-5" dirty="0">
                          <a:latin typeface="Times New Roman"/>
                          <a:cs typeface="Times New Roman"/>
                        </a:rPr>
                        <a:t>yield is</a:t>
                      </a:r>
                      <a:r>
                        <a:rPr sz="2000" spc="-90" dirty="0">
                          <a:latin typeface="Times New Roman"/>
                          <a:cs typeface="Times New Roman"/>
                        </a:rPr>
                        <a:t> </a:t>
                      </a:r>
                      <a:r>
                        <a:rPr sz="2000" dirty="0">
                          <a:latin typeface="Times New Roman"/>
                          <a:cs typeface="Times New Roman"/>
                        </a:rPr>
                        <a:t>reduced.</a:t>
                      </a:r>
                      <a:endParaRPr sz="2000">
                        <a:latin typeface="Times New Roman"/>
                        <a:cs typeface="Times New Roman"/>
                      </a:endParaRPr>
                    </a:p>
                  </a:txBody>
                  <a:tcPr marL="0" marR="0" marT="374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r>
              <a:tr h="800100">
                <a:tc>
                  <a:txBody>
                    <a:bodyPr/>
                    <a:lstStyle/>
                    <a:p>
                      <a:pPr marL="97790">
                        <a:lnSpc>
                          <a:spcPct val="100000"/>
                        </a:lnSpc>
                        <a:spcBef>
                          <a:spcPts val="300"/>
                        </a:spcBef>
                      </a:pPr>
                      <a:r>
                        <a:rPr sz="2000" dirty="0">
                          <a:latin typeface="Times New Roman"/>
                          <a:cs typeface="Times New Roman"/>
                        </a:rPr>
                        <a:t>5.</a:t>
                      </a:r>
                      <a:endParaRPr sz="2000">
                        <a:latin typeface="Times New Roman"/>
                        <a:cs typeface="Times New Roman"/>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7790" marR="76835">
                        <a:lnSpc>
                          <a:spcPct val="100000"/>
                        </a:lnSpc>
                        <a:spcBef>
                          <a:spcPts val="300"/>
                        </a:spcBef>
                        <a:tabLst>
                          <a:tab pos="1330960" algn="l"/>
                          <a:tab pos="1884045" algn="l"/>
                          <a:tab pos="2785110" algn="l"/>
                        </a:tabLst>
                      </a:pPr>
                      <a:r>
                        <a:rPr sz="2000" spc="-215" dirty="0">
                          <a:latin typeface="Times New Roman"/>
                          <a:cs typeface="Times New Roman"/>
                        </a:rPr>
                        <a:t>V</a:t>
                      </a:r>
                      <a:r>
                        <a:rPr sz="2000" dirty="0">
                          <a:latin typeface="Times New Roman"/>
                          <a:cs typeface="Times New Roman"/>
                        </a:rPr>
                        <a:t>e</a:t>
                      </a:r>
                      <a:r>
                        <a:rPr sz="2000" spc="-20" dirty="0">
                          <a:latin typeface="Times New Roman"/>
                          <a:cs typeface="Times New Roman"/>
                        </a:rPr>
                        <a:t>l</a:t>
                      </a:r>
                      <a:r>
                        <a:rPr sz="2000" dirty="0">
                          <a:latin typeface="Times New Roman"/>
                          <a:cs typeface="Times New Roman"/>
                        </a:rPr>
                        <a:t>ocity	</a:t>
                      </a:r>
                      <a:r>
                        <a:rPr sz="2000" spc="-20" dirty="0">
                          <a:latin typeface="Times New Roman"/>
                          <a:cs typeface="Times New Roman"/>
                        </a:rPr>
                        <a:t>i</a:t>
                      </a:r>
                      <a:r>
                        <a:rPr sz="2000" dirty="0">
                          <a:latin typeface="Times New Roman"/>
                          <a:cs typeface="Times New Roman"/>
                        </a:rPr>
                        <a:t>s	h</a:t>
                      </a:r>
                      <a:r>
                        <a:rPr sz="2000" spc="-15" dirty="0">
                          <a:latin typeface="Times New Roman"/>
                          <a:cs typeface="Times New Roman"/>
                        </a:rPr>
                        <a:t>i</a:t>
                      </a:r>
                      <a:r>
                        <a:rPr sz="2000" dirty="0">
                          <a:latin typeface="Times New Roman"/>
                          <a:cs typeface="Times New Roman"/>
                        </a:rPr>
                        <a:t>gh,	s</a:t>
                      </a:r>
                      <a:r>
                        <a:rPr sz="2000" spc="-15" dirty="0">
                          <a:latin typeface="Times New Roman"/>
                          <a:cs typeface="Times New Roman"/>
                        </a:rPr>
                        <a:t>e</a:t>
                      </a:r>
                      <a:r>
                        <a:rPr sz="2000" dirty="0">
                          <a:latin typeface="Times New Roman"/>
                          <a:cs typeface="Times New Roman"/>
                        </a:rPr>
                        <a:t>v</a:t>
                      </a:r>
                      <a:r>
                        <a:rPr sz="2000" spc="-10" dirty="0">
                          <a:latin typeface="Times New Roman"/>
                          <a:cs typeface="Times New Roman"/>
                        </a:rPr>
                        <a:t>e</a:t>
                      </a:r>
                      <a:r>
                        <a:rPr sz="2000" dirty="0">
                          <a:latin typeface="Times New Roman"/>
                          <a:cs typeface="Times New Roman"/>
                        </a:rPr>
                        <a:t>re  turbulence </a:t>
                      </a:r>
                      <a:r>
                        <a:rPr sz="2000" spc="-10" dirty="0">
                          <a:latin typeface="Times New Roman"/>
                          <a:cs typeface="Times New Roman"/>
                        </a:rPr>
                        <a:t>may </a:t>
                      </a:r>
                      <a:r>
                        <a:rPr sz="2000" dirty="0">
                          <a:latin typeface="Times New Roman"/>
                          <a:cs typeface="Times New Roman"/>
                        </a:rPr>
                        <a:t>occur </a:t>
                      </a:r>
                      <a:r>
                        <a:rPr sz="2000" spc="-5" dirty="0">
                          <a:latin typeface="Times New Roman"/>
                          <a:cs typeface="Times New Roman"/>
                        </a:rPr>
                        <a:t>at</a:t>
                      </a:r>
                      <a:r>
                        <a:rPr sz="2000" spc="-80" dirty="0">
                          <a:latin typeface="Times New Roman"/>
                          <a:cs typeface="Times New Roman"/>
                        </a:rPr>
                        <a:t> </a:t>
                      </a:r>
                      <a:r>
                        <a:rPr sz="2000" dirty="0">
                          <a:latin typeface="Times New Roman"/>
                          <a:cs typeface="Times New Roman"/>
                        </a:rPr>
                        <a:t>corners.</a:t>
                      </a:r>
                      <a:endParaRPr sz="2000">
                        <a:latin typeface="Times New Roman"/>
                        <a:cs typeface="Times New Roman"/>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7790" marR="75565">
                        <a:lnSpc>
                          <a:spcPct val="100000"/>
                        </a:lnSpc>
                        <a:spcBef>
                          <a:spcPts val="300"/>
                        </a:spcBef>
                        <a:tabLst>
                          <a:tab pos="1091565" algn="l"/>
                          <a:tab pos="1409065" algn="l"/>
                          <a:tab pos="1936114" algn="l"/>
                          <a:tab pos="2451100" algn="l"/>
                          <a:tab pos="3669029" algn="l"/>
                        </a:tabLst>
                      </a:pPr>
                      <a:r>
                        <a:rPr sz="2000" spc="-215" dirty="0">
                          <a:latin typeface="Times New Roman"/>
                          <a:cs typeface="Times New Roman"/>
                        </a:rPr>
                        <a:t>V</a:t>
                      </a:r>
                      <a:r>
                        <a:rPr sz="2000" dirty="0">
                          <a:latin typeface="Times New Roman"/>
                          <a:cs typeface="Times New Roman"/>
                        </a:rPr>
                        <a:t>e</a:t>
                      </a:r>
                      <a:r>
                        <a:rPr sz="2000" spc="-20" dirty="0">
                          <a:latin typeface="Times New Roman"/>
                          <a:cs typeface="Times New Roman"/>
                        </a:rPr>
                        <a:t>l</a:t>
                      </a:r>
                      <a:r>
                        <a:rPr sz="2000" dirty="0">
                          <a:latin typeface="Times New Roman"/>
                          <a:cs typeface="Times New Roman"/>
                        </a:rPr>
                        <a:t>ocity	</a:t>
                      </a:r>
                      <a:r>
                        <a:rPr sz="2000" spc="-5" dirty="0">
                          <a:latin typeface="Times New Roman"/>
                          <a:cs typeface="Times New Roman"/>
                        </a:rPr>
                        <a:t>i</a:t>
                      </a:r>
                      <a:r>
                        <a:rPr sz="2000" dirty="0">
                          <a:latin typeface="Times New Roman"/>
                          <a:cs typeface="Times New Roman"/>
                        </a:rPr>
                        <a:t>s	</a:t>
                      </a:r>
                      <a:r>
                        <a:rPr sz="2000" spc="-20" dirty="0">
                          <a:latin typeface="Times New Roman"/>
                          <a:cs typeface="Times New Roman"/>
                        </a:rPr>
                        <a:t>l</a:t>
                      </a:r>
                      <a:r>
                        <a:rPr sz="2000" dirty="0">
                          <a:latin typeface="Times New Roman"/>
                          <a:cs typeface="Times New Roman"/>
                        </a:rPr>
                        <a:t>ow	a</a:t>
                      </a:r>
                      <a:r>
                        <a:rPr sz="2000" spc="-10" dirty="0">
                          <a:latin typeface="Times New Roman"/>
                          <a:cs typeface="Times New Roman"/>
                        </a:rPr>
                        <a:t>n</a:t>
                      </a:r>
                      <a:r>
                        <a:rPr sz="2000" dirty="0">
                          <a:latin typeface="Times New Roman"/>
                          <a:cs typeface="Times New Roman"/>
                        </a:rPr>
                        <a:t>d	t</a:t>
                      </a:r>
                      <a:r>
                        <a:rPr sz="2000" spc="-15" dirty="0">
                          <a:latin typeface="Times New Roman"/>
                          <a:cs typeface="Times New Roman"/>
                        </a:rPr>
                        <a:t>u</a:t>
                      </a:r>
                      <a:r>
                        <a:rPr sz="2000" spc="-10" dirty="0">
                          <a:latin typeface="Times New Roman"/>
                          <a:cs typeface="Times New Roman"/>
                        </a:rPr>
                        <a:t>r</a:t>
                      </a:r>
                      <a:r>
                        <a:rPr sz="2000" dirty="0">
                          <a:latin typeface="Times New Roman"/>
                          <a:cs typeface="Times New Roman"/>
                        </a:rPr>
                        <a:t>bu</a:t>
                      </a:r>
                      <a:r>
                        <a:rPr sz="2000" spc="-20" dirty="0">
                          <a:latin typeface="Times New Roman"/>
                          <a:cs typeface="Times New Roman"/>
                        </a:rPr>
                        <a:t>l</a:t>
                      </a:r>
                      <a:r>
                        <a:rPr sz="2000" dirty="0">
                          <a:latin typeface="Times New Roman"/>
                          <a:cs typeface="Times New Roman"/>
                        </a:rPr>
                        <a:t>ence	</a:t>
                      </a:r>
                      <a:r>
                        <a:rPr sz="2000" spc="-5" dirty="0">
                          <a:latin typeface="Times New Roman"/>
                          <a:cs typeface="Times New Roman"/>
                        </a:rPr>
                        <a:t>is  </a:t>
                      </a:r>
                      <a:r>
                        <a:rPr sz="2000" dirty="0">
                          <a:latin typeface="Times New Roman"/>
                          <a:cs typeface="Times New Roman"/>
                        </a:rPr>
                        <a:t>reduced.</a:t>
                      </a:r>
                      <a:endParaRPr sz="2000">
                        <a:latin typeface="Times New Roman"/>
                        <a:cs typeface="Times New Roman"/>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r>
              <a:tr h="422909">
                <a:tc>
                  <a:txBody>
                    <a:bodyPr/>
                    <a:lstStyle/>
                    <a:p>
                      <a:pPr>
                        <a:lnSpc>
                          <a:spcPct val="100000"/>
                        </a:lnSpc>
                      </a:pPr>
                      <a:endParaRPr sz="2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pPr>
                      <a:endParaRPr sz="2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pPr>
                      <a:endParaRPr sz="2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04140" y="499872"/>
            <a:ext cx="7725103" cy="519109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825876" y="6027521"/>
            <a:ext cx="2992120"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Times New Roman"/>
                <a:cs typeface="Times New Roman"/>
              </a:rPr>
              <a:t>Components </a:t>
            </a:r>
            <a:r>
              <a:rPr sz="1800" b="1" dirty="0">
                <a:latin typeface="Times New Roman"/>
                <a:cs typeface="Times New Roman"/>
              </a:rPr>
              <a:t>of Gating</a:t>
            </a:r>
            <a:r>
              <a:rPr sz="1800" b="1" spc="-45" dirty="0">
                <a:latin typeface="Times New Roman"/>
                <a:cs typeface="Times New Roman"/>
              </a:rPr>
              <a:t> </a:t>
            </a:r>
            <a:r>
              <a:rPr sz="1800" b="1" dirty="0">
                <a:latin typeface="Times New Roman"/>
                <a:cs typeface="Times New Roman"/>
              </a:rPr>
              <a:t>System</a:t>
            </a:r>
            <a:endParaRPr sz="1800">
              <a:latin typeface="Times New Roman"/>
              <a:cs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407035"/>
            <a:ext cx="8073390" cy="5573395"/>
          </a:xfrm>
          <a:prstGeom prst="rect">
            <a:avLst/>
          </a:prstGeom>
        </p:spPr>
        <p:txBody>
          <a:bodyPr vert="horz" wrap="square" lIns="0" tIns="60960" rIns="0" bIns="0" rtlCol="0">
            <a:spAutoFit/>
          </a:bodyPr>
          <a:lstStyle/>
          <a:p>
            <a:pPr marL="355600" marR="5080" indent="-342900" algn="just">
              <a:lnSpc>
                <a:spcPts val="3020"/>
              </a:lnSpc>
              <a:spcBef>
                <a:spcPts val="480"/>
              </a:spcBef>
              <a:buFont typeface="Arial"/>
              <a:buChar char="•"/>
              <a:tabLst>
                <a:tab pos="355600" algn="l"/>
              </a:tabLst>
            </a:pPr>
            <a:r>
              <a:rPr sz="2800" spc="-25" dirty="0">
                <a:latin typeface="Times New Roman"/>
                <a:cs typeface="Times New Roman"/>
              </a:rPr>
              <a:t>Ideally, </a:t>
            </a:r>
            <a:r>
              <a:rPr sz="2800" spc="-5" dirty="0">
                <a:latin typeface="Times New Roman"/>
                <a:cs typeface="Times New Roman"/>
              </a:rPr>
              <a:t>in a system, pressure should </a:t>
            </a:r>
            <a:r>
              <a:rPr sz="2800" dirty="0">
                <a:latin typeface="Times New Roman"/>
                <a:cs typeface="Times New Roman"/>
              </a:rPr>
              <a:t>be </a:t>
            </a:r>
            <a:r>
              <a:rPr sz="2800" spc="-5" dirty="0">
                <a:latin typeface="Times New Roman"/>
                <a:cs typeface="Times New Roman"/>
              </a:rPr>
              <a:t>just enough to  </a:t>
            </a:r>
            <a:r>
              <a:rPr sz="2800" dirty="0">
                <a:latin typeface="Times New Roman"/>
                <a:cs typeface="Times New Roman"/>
              </a:rPr>
              <a:t>avoid </a:t>
            </a:r>
            <a:r>
              <a:rPr sz="2800" spc="-5" dirty="0">
                <a:latin typeface="Times New Roman"/>
                <a:cs typeface="Times New Roman"/>
              </a:rPr>
              <a:t>aspiration and keep to </a:t>
            </a:r>
            <a:r>
              <a:rPr sz="2800" dirty="0">
                <a:latin typeface="Times New Roman"/>
                <a:cs typeface="Times New Roman"/>
              </a:rPr>
              <a:t>all </a:t>
            </a:r>
            <a:r>
              <a:rPr sz="2800" spc="-5" dirty="0">
                <a:latin typeface="Times New Roman"/>
                <a:cs typeface="Times New Roman"/>
              </a:rPr>
              <a:t>feeding channels full  </a:t>
            </a:r>
            <a:r>
              <a:rPr sz="2800" dirty="0">
                <a:latin typeface="Times New Roman"/>
                <a:cs typeface="Times New Roman"/>
              </a:rPr>
              <a:t>of liquid</a:t>
            </a:r>
            <a:r>
              <a:rPr sz="2800" spc="-25" dirty="0">
                <a:latin typeface="Times New Roman"/>
                <a:cs typeface="Times New Roman"/>
              </a:rPr>
              <a:t> </a:t>
            </a:r>
            <a:r>
              <a:rPr sz="2800" spc="-10" dirty="0">
                <a:latin typeface="Times New Roman"/>
                <a:cs typeface="Times New Roman"/>
              </a:rPr>
              <a:t>metal.</a:t>
            </a:r>
            <a:endParaRPr sz="2800">
              <a:latin typeface="Times New Roman"/>
              <a:cs typeface="Times New Roman"/>
            </a:endParaRPr>
          </a:p>
          <a:p>
            <a:pPr>
              <a:lnSpc>
                <a:spcPct val="100000"/>
              </a:lnSpc>
              <a:spcBef>
                <a:spcPts val="10"/>
              </a:spcBef>
              <a:buFont typeface="Arial"/>
              <a:buChar char="•"/>
            </a:pPr>
            <a:endParaRPr sz="3800">
              <a:latin typeface="Times New Roman"/>
              <a:cs typeface="Times New Roman"/>
            </a:endParaRPr>
          </a:p>
          <a:p>
            <a:pPr marL="355600" marR="5080" indent="-342900" algn="just">
              <a:lnSpc>
                <a:spcPts val="3020"/>
              </a:lnSpc>
              <a:buFont typeface="Arial"/>
              <a:buChar char="•"/>
              <a:tabLst>
                <a:tab pos="355600" algn="l"/>
              </a:tabLst>
            </a:pPr>
            <a:r>
              <a:rPr sz="2800" spc="-5" dirty="0">
                <a:latin typeface="Times New Roman"/>
                <a:cs typeface="Times New Roman"/>
              </a:rPr>
              <a:t>Gating ratio and positions </a:t>
            </a:r>
            <a:r>
              <a:rPr sz="2800" dirty="0">
                <a:latin typeface="Times New Roman"/>
                <a:cs typeface="Times New Roman"/>
              </a:rPr>
              <a:t>of </a:t>
            </a:r>
            <a:r>
              <a:rPr sz="2800" spc="-5" dirty="0">
                <a:latin typeface="Times New Roman"/>
                <a:cs typeface="Times New Roman"/>
              </a:rPr>
              <a:t>ingates should </a:t>
            </a:r>
            <a:r>
              <a:rPr sz="2800" dirty="0">
                <a:latin typeface="Times New Roman"/>
                <a:cs typeface="Times New Roman"/>
              </a:rPr>
              <a:t>be </a:t>
            </a:r>
            <a:r>
              <a:rPr sz="2800" spc="-10" dirty="0">
                <a:latin typeface="Times New Roman"/>
                <a:cs typeface="Times New Roman"/>
              </a:rPr>
              <a:t>such  </a:t>
            </a:r>
            <a:r>
              <a:rPr sz="2800" dirty="0">
                <a:latin typeface="Times New Roman"/>
                <a:cs typeface="Times New Roman"/>
              </a:rPr>
              <a:t>that the </a:t>
            </a:r>
            <a:r>
              <a:rPr sz="2800" spc="-5" dirty="0">
                <a:latin typeface="Times New Roman"/>
                <a:cs typeface="Times New Roman"/>
              </a:rPr>
              <a:t>liquid metal fills </a:t>
            </a:r>
            <a:r>
              <a:rPr sz="2800" dirty="0">
                <a:latin typeface="Times New Roman"/>
                <a:cs typeface="Times New Roman"/>
              </a:rPr>
              <a:t>the </a:t>
            </a:r>
            <a:r>
              <a:rPr sz="2800" spc="-5" dirty="0">
                <a:latin typeface="Times New Roman"/>
                <a:cs typeface="Times New Roman"/>
              </a:rPr>
              <a:t>mould cavity just rapidly  </a:t>
            </a:r>
            <a:r>
              <a:rPr sz="2800" dirty="0">
                <a:latin typeface="Times New Roman"/>
                <a:cs typeface="Times New Roman"/>
              </a:rPr>
              <a:t>to-</a:t>
            </a:r>
            <a:endParaRPr sz="2800">
              <a:latin typeface="Times New Roman"/>
              <a:cs typeface="Times New Roman"/>
            </a:endParaRPr>
          </a:p>
          <a:p>
            <a:pPr>
              <a:lnSpc>
                <a:spcPct val="100000"/>
              </a:lnSpc>
              <a:spcBef>
                <a:spcPts val="15"/>
              </a:spcBef>
            </a:pPr>
            <a:endParaRPr sz="3800">
              <a:latin typeface="Times New Roman"/>
              <a:cs typeface="Times New Roman"/>
            </a:endParaRPr>
          </a:p>
          <a:p>
            <a:pPr marL="355600" marR="6985" indent="-342900" algn="just">
              <a:lnSpc>
                <a:spcPts val="3020"/>
              </a:lnSpc>
              <a:buFont typeface="Wingdings"/>
              <a:buChar char=""/>
              <a:tabLst>
                <a:tab pos="355600" algn="l"/>
              </a:tabLst>
            </a:pPr>
            <a:r>
              <a:rPr sz="2800" spc="-45" dirty="0">
                <a:latin typeface="Times New Roman"/>
                <a:cs typeface="Times New Roman"/>
              </a:rPr>
              <a:t>Avoid </a:t>
            </a:r>
            <a:r>
              <a:rPr sz="2800" spc="-5" dirty="0">
                <a:latin typeface="Times New Roman"/>
                <a:cs typeface="Times New Roman"/>
              </a:rPr>
              <a:t>misruns </a:t>
            </a:r>
            <a:r>
              <a:rPr sz="2800" spc="-10" dirty="0">
                <a:latin typeface="Times New Roman"/>
                <a:cs typeface="Times New Roman"/>
              </a:rPr>
              <a:t>and </a:t>
            </a:r>
            <a:r>
              <a:rPr sz="2800" spc="-5" dirty="0">
                <a:latin typeface="Times New Roman"/>
                <a:cs typeface="Times New Roman"/>
              </a:rPr>
              <a:t>coldshuts in thin sectioned  castings.</a:t>
            </a:r>
            <a:endParaRPr sz="2800">
              <a:latin typeface="Times New Roman"/>
              <a:cs typeface="Times New Roman"/>
            </a:endParaRPr>
          </a:p>
          <a:p>
            <a:pPr>
              <a:lnSpc>
                <a:spcPct val="100000"/>
              </a:lnSpc>
              <a:spcBef>
                <a:spcPts val="5"/>
              </a:spcBef>
              <a:buFont typeface="Wingdings"/>
              <a:buChar char=""/>
            </a:pPr>
            <a:endParaRPr sz="3800">
              <a:latin typeface="Times New Roman"/>
              <a:cs typeface="Times New Roman"/>
            </a:endParaRPr>
          </a:p>
          <a:p>
            <a:pPr marL="355600" marR="5715" indent="-342900" algn="just">
              <a:lnSpc>
                <a:spcPts val="3020"/>
              </a:lnSpc>
              <a:spcBef>
                <a:spcPts val="5"/>
              </a:spcBef>
              <a:buFont typeface="Wingdings"/>
              <a:buChar char=""/>
              <a:tabLst>
                <a:tab pos="355600" algn="l"/>
              </a:tabLst>
            </a:pPr>
            <a:r>
              <a:rPr sz="2800" spc="-5" dirty="0">
                <a:latin typeface="Times New Roman"/>
                <a:cs typeface="Times New Roman"/>
              </a:rPr>
              <a:t>Reduce turbulence and mould erosion </a:t>
            </a:r>
            <a:r>
              <a:rPr sz="2800" spc="-10" dirty="0">
                <a:latin typeface="Times New Roman"/>
                <a:cs typeface="Times New Roman"/>
              </a:rPr>
              <a:t>in </a:t>
            </a:r>
            <a:r>
              <a:rPr sz="2800" spc="-5" dirty="0">
                <a:latin typeface="Times New Roman"/>
                <a:cs typeface="Times New Roman"/>
              </a:rPr>
              <a:t>casting </a:t>
            </a:r>
            <a:r>
              <a:rPr sz="2800" dirty="0">
                <a:latin typeface="Times New Roman"/>
                <a:cs typeface="Times New Roman"/>
              </a:rPr>
              <a:t>of  thicker</a:t>
            </a:r>
            <a:r>
              <a:rPr sz="2800" spc="-30" dirty="0">
                <a:latin typeface="Times New Roman"/>
                <a:cs typeface="Times New Roman"/>
              </a:rPr>
              <a:t> </a:t>
            </a:r>
            <a:r>
              <a:rPr sz="2800" spc="-5" dirty="0">
                <a:latin typeface="Times New Roman"/>
                <a:cs typeface="Times New Roman"/>
              </a:rPr>
              <a:t>casting.</a:t>
            </a:r>
            <a:endParaRPr sz="2800">
              <a:latin typeface="Times New Roman"/>
              <a:cs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449706"/>
            <a:ext cx="8074025" cy="5061585"/>
          </a:xfrm>
          <a:prstGeom prst="rect">
            <a:avLst/>
          </a:prstGeom>
        </p:spPr>
        <p:txBody>
          <a:bodyPr vert="horz" wrap="square" lIns="0" tIns="12065" rIns="0" bIns="0" rtlCol="0">
            <a:spAutoFit/>
          </a:bodyPr>
          <a:lstStyle/>
          <a:p>
            <a:pPr marL="355600" marR="5080" indent="-342900" algn="just">
              <a:lnSpc>
                <a:spcPct val="100000"/>
              </a:lnSpc>
              <a:spcBef>
                <a:spcPts val="95"/>
              </a:spcBef>
              <a:buFont typeface="Arial"/>
              <a:buChar char="•"/>
              <a:tabLst>
                <a:tab pos="355600" algn="l"/>
              </a:tabLst>
            </a:pPr>
            <a:r>
              <a:rPr sz="2800" spc="-5" dirty="0">
                <a:latin typeface="Times New Roman"/>
                <a:cs typeface="Times New Roman"/>
              </a:rPr>
              <a:t>The </a:t>
            </a:r>
            <a:r>
              <a:rPr sz="2800" spc="-10" dirty="0">
                <a:latin typeface="Times New Roman"/>
                <a:cs typeface="Times New Roman"/>
              </a:rPr>
              <a:t>maximum </a:t>
            </a:r>
            <a:r>
              <a:rPr sz="2800" spc="-5" dirty="0">
                <a:latin typeface="Times New Roman"/>
                <a:cs typeface="Times New Roman"/>
              </a:rPr>
              <a:t>liquid metal tends to </a:t>
            </a:r>
            <a:r>
              <a:rPr sz="2800" spc="-10" dirty="0">
                <a:latin typeface="Times New Roman"/>
                <a:cs typeface="Times New Roman"/>
              </a:rPr>
              <a:t>flow </a:t>
            </a:r>
            <a:r>
              <a:rPr sz="2800" dirty="0">
                <a:latin typeface="Times New Roman"/>
                <a:cs typeface="Times New Roman"/>
              </a:rPr>
              <a:t>through the  farthest</a:t>
            </a:r>
            <a:r>
              <a:rPr sz="2800" spc="-25" dirty="0">
                <a:latin typeface="Times New Roman"/>
                <a:cs typeface="Times New Roman"/>
              </a:rPr>
              <a:t> </a:t>
            </a:r>
            <a:r>
              <a:rPr sz="2800" spc="-5" dirty="0">
                <a:latin typeface="Times New Roman"/>
                <a:cs typeface="Times New Roman"/>
              </a:rPr>
              <a:t>ingate.</a:t>
            </a:r>
            <a:endParaRPr sz="2800">
              <a:latin typeface="Times New Roman"/>
              <a:cs typeface="Times New Roman"/>
            </a:endParaRPr>
          </a:p>
          <a:p>
            <a:pPr>
              <a:lnSpc>
                <a:spcPct val="100000"/>
              </a:lnSpc>
              <a:spcBef>
                <a:spcPts val="45"/>
              </a:spcBef>
              <a:buFont typeface="Arial"/>
              <a:buChar char="•"/>
            </a:pPr>
            <a:endParaRPr sz="4050">
              <a:latin typeface="Times New Roman"/>
              <a:cs typeface="Times New Roman"/>
            </a:endParaRPr>
          </a:p>
          <a:p>
            <a:pPr marL="355600" marR="6350" indent="-342900" algn="just">
              <a:lnSpc>
                <a:spcPct val="100000"/>
              </a:lnSpc>
              <a:spcBef>
                <a:spcPts val="5"/>
              </a:spcBef>
              <a:buFont typeface="Arial"/>
              <a:buChar char="•"/>
              <a:tabLst>
                <a:tab pos="355600" algn="l"/>
              </a:tabLst>
            </a:pPr>
            <a:r>
              <a:rPr sz="2800" dirty="0">
                <a:latin typeface="Times New Roman"/>
                <a:cs typeface="Times New Roman"/>
              </a:rPr>
              <a:t>For </a:t>
            </a:r>
            <a:r>
              <a:rPr sz="2800" spc="-5" dirty="0">
                <a:latin typeface="Times New Roman"/>
                <a:cs typeface="Times New Roman"/>
              </a:rPr>
              <a:t>a gating ratio 1:2:4, </a:t>
            </a:r>
            <a:r>
              <a:rPr sz="2800" dirty="0">
                <a:latin typeface="Times New Roman"/>
                <a:cs typeface="Times New Roman"/>
              </a:rPr>
              <a:t>66% of </a:t>
            </a:r>
            <a:r>
              <a:rPr sz="2800" spc="-5" dirty="0">
                <a:latin typeface="Times New Roman"/>
                <a:cs typeface="Times New Roman"/>
              </a:rPr>
              <a:t>liquid metal enters  </a:t>
            </a:r>
            <a:r>
              <a:rPr sz="2800" dirty="0">
                <a:latin typeface="Times New Roman"/>
                <a:cs typeface="Times New Roman"/>
              </a:rPr>
              <a:t>through </a:t>
            </a:r>
            <a:r>
              <a:rPr sz="2800" spc="-10" dirty="0">
                <a:latin typeface="Times New Roman"/>
                <a:cs typeface="Times New Roman"/>
              </a:rPr>
              <a:t>gate </a:t>
            </a:r>
            <a:r>
              <a:rPr sz="2800" dirty="0">
                <a:latin typeface="Times New Roman"/>
                <a:cs typeface="Times New Roman"/>
              </a:rPr>
              <a:t>no. </a:t>
            </a:r>
            <a:r>
              <a:rPr sz="2800" spc="-5" dirty="0">
                <a:latin typeface="Times New Roman"/>
                <a:cs typeface="Times New Roman"/>
              </a:rPr>
              <a:t>2 and only 34% does so through </a:t>
            </a:r>
            <a:r>
              <a:rPr sz="2800" spc="-10" dirty="0">
                <a:latin typeface="Times New Roman"/>
                <a:cs typeface="Times New Roman"/>
              </a:rPr>
              <a:t>gate  </a:t>
            </a:r>
            <a:r>
              <a:rPr sz="2800" dirty="0">
                <a:latin typeface="Times New Roman"/>
                <a:cs typeface="Times New Roman"/>
              </a:rPr>
              <a:t>no.</a:t>
            </a:r>
            <a:r>
              <a:rPr sz="2800" spc="-15" dirty="0">
                <a:latin typeface="Times New Roman"/>
                <a:cs typeface="Times New Roman"/>
              </a:rPr>
              <a:t> </a:t>
            </a:r>
            <a:r>
              <a:rPr sz="2800" dirty="0">
                <a:latin typeface="Times New Roman"/>
                <a:cs typeface="Times New Roman"/>
              </a:rPr>
              <a:t>1.</a:t>
            </a:r>
            <a:endParaRPr sz="2800">
              <a:latin typeface="Times New Roman"/>
              <a:cs typeface="Times New Roman"/>
            </a:endParaRPr>
          </a:p>
          <a:p>
            <a:pPr>
              <a:lnSpc>
                <a:spcPct val="100000"/>
              </a:lnSpc>
              <a:spcBef>
                <a:spcPts val="45"/>
              </a:spcBef>
              <a:buFont typeface="Arial"/>
              <a:buChar char="•"/>
            </a:pPr>
            <a:endParaRPr sz="4050">
              <a:latin typeface="Times New Roman"/>
              <a:cs typeface="Times New Roman"/>
            </a:endParaRPr>
          </a:p>
          <a:p>
            <a:pPr marL="355600" marR="5715" indent="-342900" algn="just">
              <a:lnSpc>
                <a:spcPct val="100000"/>
              </a:lnSpc>
              <a:spcBef>
                <a:spcPts val="5"/>
              </a:spcBef>
              <a:buFont typeface="Arial"/>
              <a:buChar char="•"/>
              <a:tabLst>
                <a:tab pos="355600" algn="l"/>
              </a:tabLst>
            </a:pPr>
            <a:r>
              <a:rPr sz="2800" spc="-40" dirty="0">
                <a:latin typeface="Times New Roman"/>
                <a:cs typeface="Times New Roman"/>
              </a:rPr>
              <a:t>Total </a:t>
            </a:r>
            <a:r>
              <a:rPr sz="2800" spc="-5" dirty="0">
                <a:latin typeface="Times New Roman"/>
                <a:cs typeface="Times New Roman"/>
              </a:rPr>
              <a:t>ingate area is reduced </a:t>
            </a:r>
            <a:r>
              <a:rPr sz="2800" dirty="0">
                <a:latin typeface="Times New Roman"/>
                <a:cs typeface="Times New Roman"/>
              </a:rPr>
              <a:t>by </a:t>
            </a:r>
            <a:r>
              <a:rPr sz="2800" spc="-5" dirty="0">
                <a:latin typeface="Times New Roman"/>
                <a:cs typeface="Times New Roman"/>
              </a:rPr>
              <a:t>making gates farthest  </a:t>
            </a:r>
            <a:r>
              <a:rPr sz="2800" dirty="0">
                <a:latin typeface="Times New Roman"/>
                <a:cs typeface="Times New Roman"/>
              </a:rPr>
              <a:t>from sprue of </a:t>
            </a:r>
            <a:r>
              <a:rPr sz="2800" spc="-5" dirty="0">
                <a:latin typeface="Times New Roman"/>
                <a:cs typeface="Times New Roman"/>
              </a:rPr>
              <a:t>smaller cross-section </a:t>
            </a:r>
            <a:r>
              <a:rPr sz="2800" spc="-10" dirty="0">
                <a:latin typeface="Times New Roman"/>
                <a:cs typeface="Times New Roman"/>
              </a:rPr>
              <a:t>so </a:t>
            </a:r>
            <a:r>
              <a:rPr sz="2800" spc="-5" dirty="0">
                <a:latin typeface="Times New Roman"/>
                <a:cs typeface="Times New Roman"/>
              </a:rPr>
              <a:t>that </a:t>
            </a:r>
            <a:r>
              <a:rPr sz="2800" spc="-10" dirty="0">
                <a:latin typeface="Times New Roman"/>
                <a:cs typeface="Times New Roman"/>
              </a:rPr>
              <a:t>less  </a:t>
            </a:r>
            <a:r>
              <a:rPr sz="2800" spc="-5" dirty="0">
                <a:latin typeface="Times New Roman"/>
                <a:cs typeface="Times New Roman"/>
              </a:rPr>
              <a:t>volume of </a:t>
            </a:r>
            <a:r>
              <a:rPr sz="2800" spc="-10" dirty="0">
                <a:latin typeface="Times New Roman"/>
                <a:cs typeface="Times New Roman"/>
              </a:rPr>
              <a:t>metal </a:t>
            </a:r>
            <a:r>
              <a:rPr sz="2800" dirty="0">
                <a:latin typeface="Times New Roman"/>
                <a:cs typeface="Times New Roman"/>
              </a:rPr>
              <a:t>flows through </a:t>
            </a:r>
            <a:r>
              <a:rPr sz="2800" spc="-5" dirty="0">
                <a:latin typeface="Times New Roman"/>
                <a:cs typeface="Times New Roman"/>
              </a:rPr>
              <a:t>them </a:t>
            </a:r>
            <a:r>
              <a:rPr sz="2800" dirty="0">
                <a:latin typeface="Times New Roman"/>
                <a:cs typeface="Times New Roman"/>
              </a:rPr>
              <a:t>and </a:t>
            </a:r>
            <a:r>
              <a:rPr sz="2800" spc="-5" dirty="0">
                <a:latin typeface="Times New Roman"/>
                <a:cs typeface="Times New Roman"/>
              </a:rPr>
              <a:t>makes a  </a:t>
            </a:r>
            <a:r>
              <a:rPr sz="2800" dirty="0">
                <a:latin typeface="Times New Roman"/>
                <a:cs typeface="Times New Roman"/>
              </a:rPr>
              <a:t>uniform distribution of </a:t>
            </a:r>
            <a:r>
              <a:rPr sz="2800" spc="-5" dirty="0">
                <a:latin typeface="Times New Roman"/>
                <a:cs typeface="Times New Roman"/>
              </a:rPr>
              <a:t>metal </a:t>
            </a:r>
            <a:r>
              <a:rPr sz="2800" spc="-10" dirty="0">
                <a:latin typeface="Times New Roman"/>
                <a:cs typeface="Times New Roman"/>
              </a:rPr>
              <a:t>at </a:t>
            </a:r>
            <a:r>
              <a:rPr sz="2800" spc="-5" dirty="0">
                <a:latin typeface="Times New Roman"/>
                <a:cs typeface="Times New Roman"/>
              </a:rPr>
              <a:t>all</a:t>
            </a:r>
            <a:r>
              <a:rPr sz="2800" spc="-35" dirty="0">
                <a:latin typeface="Times New Roman"/>
                <a:cs typeface="Times New Roman"/>
              </a:rPr>
              <a:t> </a:t>
            </a:r>
            <a:r>
              <a:rPr sz="2800" spc="-5" dirty="0">
                <a:latin typeface="Times New Roman"/>
                <a:cs typeface="Times New Roman"/>
              </a:rPr>
              <a:t>ingates.</a:t>
            </a:r>
            <a:endParaRPr sz="2800">
              <a:latin typeface="Times New Roman"/>
              <a:cs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520954"/>
            <a:ext cx="8074025" cy="2159000"/>
          </a:xfrm>
          <a:prstGeom prst="rect">
            <a:avLst/>
          </a:prstGeom>
        </p:spPr>
        <p:txBody>
          <a:bodyPr vert="horz" wrap="square" lIns="0" tIns="12065" rIns="0" bIns="0" rtlCol="0">
            <a:spAutoFit/>
          </a:bodyPr>
          <a:lstStyle/>
          <a:p>
            <a:pPr marL="355600" marR="5080" indent="-342900" algn="just">
              <a:lnSpc>
                <a:spcPct val="100000"/>
              </a:lnSpc>
              <a:spcBef>
                <a:spcPts val="95"/>
              </a:spcBef>
              <a:buFont typeface="Arial"/>
              <a:buChar char="•"/>
              <a:tabLst>
                <a:tab pos="355600" algn="l"/>
              </a:tabLst>
            </a:pPr>
            <a:r>
              <a:rPr sz="2800" spc="-5" dirty="0">
                <a:latin typeface="Times New Roman"/>
                <a:cs typeface="Times New Roman"/>
              </a:rPr>
              <a:t>Besides with reduced total ingate area, </a:t>
            </a:r>
            <a:r>
              <a:rPr sz="2800" dirty="0">
                <a:latin typeface="Times New Roman"/>
                <a:cs typeface="Times New Roman"/>
              </a:rPr>
              <a:t>still </a:t>
            </a:r>
            <a:r>
              <a:rPr sz="2800" spc="-5" dirty="0">
                <a:latin typeface="Times New Roman"/>
                <a:cs typeface="Times New Roman"/>
              </a:rPr>
              <a:t>more  satisfactory result </a:t>
            </a:r>
            <a:r>
              <a:rPr sz="2800" spc="-10" dirty="0">
                <a:latin typeface="Times New Roman"/>
                <a:cs typeface="Times New Roman"/>
              </a:rPr>
              <a:t>may </a:t>
            </a:r>
            <a:r>
              <a:rPr sz="2800" spc="-5" dirty="0">
                <a:latin typeface="Times New Roman"/>
                <a:cs typeface="Times New Roman"/>
              </a:rPr>
              <a:t>be obtained if runner beyond  </a:t>
            </a:r>
            <a:r>
              <a:rPr sz="2800" spc="-10" dirty="0">
                <a:latin typeface="Times New Roman"/>
                <a:cs typeface="Times New Roman"/>
              </a:rPr>
              <a:t>each </a:t>
            </a:r>
            <a:r>
              <a:rPr sz="2800" spc="-5" dirty="0">
                <a:latin typeface="Times New Roman"/>
                <a:cs typeface="Times New Roman"/>
              </a:rPr>
              <a:t>ingate is </a:t>
            </a:r>
            <a:r>
              <a:rPr sz="2800" dirty="0">
                <a:latin typeface="Times New Roman"/>
                <a:cs typeface="Times New Roman"/>
              </a:rPr>
              <a:t>reduced </a:t>
            </a:r>
            <a:r>
              <a:rPr sz="2800" spc="-5" dirty="0">
                <a:latin typeface="Times New Roman"/>
                <a:cs typeface="Times New Roman"/>
              </a:rPr>
              <a:t>in cross section </a:t>
            </a:r>
            <a:r>
              <a:rPr sz="2800" spc="-10" dirty="0">
                <a:latin typeface="Times New Roman"/>
                <a:cs typeface="Times New Roman"/>
              </a:rPr>
              <a:t>to </a:t>
            </a:r>
            <a:r>
              <a:rPr sz="2800" spc="-5" dirty="0">
                <a:latin typeface="Times New Roman"/>
                <a:cs typeface="Times New Roman"/>
              </a:rPr>
              <a:t>balance </a:t>
            </a:r>
            <a:r>
              <a:rPr sz="2800" dirty="0">
                <a:latin typeface="Times New Roman"/>
                <a:cs typeface="Times New Roman"/>
              </a:rPr>
              <a:t>the  flow </a:t>
            </a:r>
            <a:r>
              <a:rPr sz="2800" spc="-5" dirty="0">
                <a:latin typeface="Times New Roman"/>
                <a:cs typeface="Times New Roman"/>
              </a:rPr>
              <a:t>in all parts </a:t>
            </a:r>
            <a:r>
              <a:rPr sz="2800" dirty="0">
                <a:latin typeface="Times New Roman"/>
                <a:cs typeface="Times New Roman"/>
              </a:rPr>
              <a:t>of the </a:t>
            </a:r>
            <a:r>
              <a:rPr sz="2800" spc="-5" dirty="0">
                <a:latin typeface="Times New Roman"/>
                <a:cs typeface="Times New Roman"/>
              </a:rPr>
              <a:t>system and to equalise further  </a:t>
            </a:r>
            <a:r>
              <a:rPr sz="2800" dirty="0">
                <a:latin typeface="Times New Roman"/>
                <a:cs typeface="Times New Roman"/>
              </a:rPr>
              <a:t>velocity </a:t>
            </a:r>
            <a:r>
              <a:rPr sz="2800" spc="-5" dirty="0">
                <a:latin typeface="Times New Roman"/>
                <a:cs typeface="Times New Roman"/>
              </a:rPr>
              <a:t>and</a:t>
            </a:r>
            <a:r>
              <a:rPr sz="2800" spc="-40" dirty="0">
                <a:latin typeface="Times New Roman"/>
                <a:cs typeface="Times New Roman"/>
              </a:rPr>
              <a:t> </a:t>
            </a:r>
            <a:r>
              <a:rPr sz="2800" dirty="0">
                <a:latin typeface="Times New Roman"/>
                <a:cs typeface="Times New Roman"/>
              </a:rPr>
              <a:t>pressure.</a:t>
            </a:r>
            <a:endParaRPr sz="2800">
              <a:latin typeface="Times New Roman"/>
              <a:cs typeface="Times New Roman"/>
            </a:endParaRPr>
          </a:p>
        </p:txBody>
      </p:sp>
      <p:sp>
        <p:nvSpPr>
          <p:cNvPr id="3" name="object 3"/>
          <p:cNvSpPr/>
          <p:nvPr/>
        </p:nvSpPr>
        <p:spPr>
          <a:xfrm>
            <a:off x="1317163" y="3128957"/>
            <a:ext cx="6263737" cy="277263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0462" y="512191"/>
            <a:ext cx="6718934" cy="635000"/>
          </a:xfrm>
          <a:prstGeom prst="rect">
            <a:avLst/>
          </a:prstGeom>
        </p:spPr>
        <p:txBody>
          <a:bodyPr vert="horz" wrap="square" lIns="0" tIns="12065" rIns="0" bIns="0" rtlCol="0">
            <a:spAutoFit/>
          </a:bodyPr>
          <a:lstStyle/>
          <a:p>
            <a:pPr marL="12700">
              <a:lnSpc>
                <a:spcPct val="100000"/>
              </a:lnSpc>
              <a:spcBef>
                <a:spcPts val="95"/>
              </a:spcBef>
            </a:pPr>
            <a:r>
              <a:rPr spc="-10" dirty="0"/>
              <a:t>Streamlining </a:t>
            </a:r>
            <a:r>
              <a:rPr spc="-5" dirty="0"/>
              <a:t>the gating</a:t>
            </a:r>
            <a:r>
              <a:rPr spc="15" dirty="0"/>
              <a:t> </a:t>
            </a:r>
            <a:r>
              <a:rPr spc="-5" dirty="0"/>
              <a:t>system</a:t>
            </a:r>
          </a:p>
        </p:txBody>
      </p:sp>
      <p:sp>
        <p:nvSpPr>
          <p:cNvPr id="3" name="object 3"/>
          <p:cNvSpPr txBox="1"/>
          <p:nvPr/>
        </p:nvSpPr>
        <p:spPr>
          <a:xfrm>
            <a:off x="535940" y="1620977"/>
            <a:ext cx="7174230" cy="3952240"/>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Lst>
            </a:pPr>
            <a:r>
              <a:rPr sz="2800" spc="-5" dirty="0">
                <a:latin typeface="Times New Roman"/>
                <a:cs typeface="Times New Roman"/>
              </a:rPr>
              <a:t>Streamlining</a:t>
            </a:r>
            <a:r>
              <a:rPr sz="2800" spc="-20" dirty="0">
                <a:latin typeface="Times New Roman"/>
                <a:cs typeface="Times New Roman"/>
              </a:rPr>
              <a:t> </a:t>
            </a:r>
            <a:r>
              <a:rPr sz="2800" spc="-5" dirty="0">
                <a:latin typeface="Times New Roman"/>
                <a:cs typeface="Times New Roman"/>
              </a:rPr>
              <a:t>includes-</a:t>
            </a:r>
            <a:endParaRPr sz="2800">
              <a:latin typeface="Times New Roman"/>
              <a:cs typeface="Times New Roman"/>
            </a:endParaRPr>
          </a:p>
          <a:p>
            <a:pPr>
              <a:lnSpc>
                <a:spcPct val="100000"/>
              </a:lnSpc>
              <a:spcBef>
                <a:spcPts val="50"/>
              </a:spcBef>
              <a:buFont typeface="Arial"/>
              <a:buChar char="•"/>
            </a:pPr>
            <a:endParaRPr sz="4050">
              <a:latin typeface="Times New Roman"/>
              <a:cs typeface="Times New Roman"/>
            </a:endParaRPr>
          </a:p>
          <a:p>
            <a:pPr marL="355600" marR="5080" indent="-342900">
              <a:lnSpc>
                <a:spcPct val="100000"/>
              </a:lnSpc>
              <a:buFont typeface="Arial"/>
              <a:buChar char="•"/>
              <a:tabLst>
                <a:tab pos="354965" algn="l"/>
                <a:tab pos="355600" algn="l"/>
              </a:tabLst>
            </a:pPr>
            <a:r>
              <a:rPr sz="2800" spc="-5" dirty="0">
                <a:latin typeface="Times New Roman"/>
                <a:cs typeface="Times New Roman"/>
              </a:rPr>
              <a:t>Removing </a:t>
            </a:r>
            <a:r>
              <a:rPr sz="2800" dirty="0">
                <a:latin typeface="Times New Roman"/>
                <a:cs typeface="Times New Roman"/>
              </a:rPr>
              <a:t>sharp </a:t>
            </a:r>
            <a:r>
              <a:rPr sz="2800" spc="-5" dirty="0">
                <a:latin typeface="Times New Roman"/>
                <a:cs typeface="Times New Roman"/>
              </a:rPr>
              <a:t>corners or </a:t>
            </a:r>
            <a:r>
              <a:rPr sz="2800" dirty="0">
                <a:latin typeface="Times New Roman"/>
                <a:cs typeface="Times New Roman"/>
              </a:rPr>
              <a:t>junction by giving </a:t>
            </a:r>
            <a:r>
              <a:rPr sz="2800" spc="-5" dirty="0">
                <a:latin typeface="Times New Roman"/>
                <a:cs typeface="Times New Roman"/>
              </a:rPr>
              <a:t>a  </a:t>
            </a:r>
            <a:r>
              <a:rPr sz="2800" dirty="0">
                <a:latin typeface="Times New Roman"/>
                <a:cs typeface="Times New Roman"/>
              </a:rPr>
              <a:t>generous</a:t>
            </a:r>
            <a:r>
              <a:rPr sz="2800" spc="-10" dirty="0">
                <a:latin typeface="Times New Roman"/>
                <a:cs typeface="Times New Roman"/>
              </a:rPr>
              <a:t> </a:t>
            </a:r>
            <a:r>
              <a:rPr sz="2800" spc="-5" dirty="0">
                <a:latin typeface="Times New Roman"/>
                <a:cs typeface="Times New Roman"/>
              </a:rPr>
              <a:t>radius.</a:t>
            </a:r>
            <a:endParaRPr sz="2800">
              <a:latin typeface="Times New Roman"/>
              <a:cs typeface="Times New Roman"/>
            </a:endParaRPr>
          </a:p>
          <a:p>
            <a:pPr>
              <a:lnSpc>
                <a:spcPct val="100000"/>
              </a:lnSpc>
              <a:spcBef>
                <a:spcPts val="50"/>
              </a:spcBef>
              <a:buFont typeface="Arial"/>
              <a:buChar char="•"/>
            </a:pPr>
            <a:endParaRPr sz="4050">
              <a:latin typeface="Times New Roman"/>
              <a:cs typeface="Times New Roman"/>
            </a:endParaRPr>
          </a:p>
          <a:p>
            <a:pPr marL="355600" indent="-342900">
              <a:lnSpc>
                <a:spcPct val="100000"/>
              </a:lnSpc>
              <a:buFont typeface="Arial"/>
              <a:buChar char="•"/>
              <a:tabLst>
                <a:tab pos="354965" algn="l"/>
                <a:tab pos="355600" algn="l"/>
              </a:tabLst>
            </a:pPr>
            <a:r>
              <a:rPr sz="2800" spc="-25" dirty="0">
                <a:latin typeface="Times New Roman"/>
                <a:cs typeface="Times New Roman"/>
              </a:rPr>
              <a:t>Tapering </a:t>
            </a:r>
            <a:r>
              <a:rPr sz="2800" dirty="0">
                <a:latin typeface="Times New Roman"/>
                <a:cs typeface="Times New Roman"/>
              </a:rPr>
              <a:t>the sprue.</a:t>
            </a:r>
            <a:endParaRPr sz="2800">
              <a:latin typeface="Times New Roman"/>
              <a:cs typeface="Times New Roman"/>
            </a:endParaRPr>
          </a:p>
          <a:p>
            <a:pPr>
              <a:lnSpc>
                <a:spcPct val="100000"/>
              </a:lnSpc>
              <a:spcBef>
                <a:spcPts val="50"/>
              </a:spcBef>
              <a:buFont typeface="Arial"/>
              <a:buChar char="•"/>
            </a:pPr>
            <a:endParaRPr sz="4050">
              <a:latin typeface="Times New Roman"/>
              <a:cs typeface="Times New Roman"/>
            </a:endParaRPr>
          </a:p>
          <a:p>
            <a:pPr marL="355600" indent="-342900">
              <a:lnSpc>
                <a:spcPct val="100000"/>
              </a:lnSpc>
              <a:buFont typeface="Arial"/>
              <a:buChar char="•"/>
              <a:tabLst>
                <a:tab pos="354965" algn="l"/>
                <a:tab pos="355600" algn="l"/>
              </a:tabLst>
            </a:pPr>
            <a:r>
              <a:rPr sz="2800" dirty="0">
                <a:latin typeface="Times New Roman"/>
                <a:cs typeface="Times New Roman"/>
              </a:rPr>
              <a:t>Providing radius </a:t>
            </a:r>
            <a:r>
              <a:rPr sz="2800" spc="-10" dirty="0">
                <a:latin typeface="Times New Roman"/>
                <a:cs typeface="Times New Roman"/>
              </a:rPr>
              <a:t>at </a:t>
            </a:r>
            <a:r>
              <a:rPr sz="2800" dirty="0">
                <a:latin typeface="Times New Roman"/>
                <a:cs typeface="Times New Roman"/>
              </a:rPr>
              <a:t>sprue </a:t>
            </a:r>
            <a:r>
              <a:rPr sz="2800" spc="-5" dirty="0">
                <a:latin typeface="Times New Roman"/>
                <a:cs typeface="Times New Roman"/>
              </a:rPr>
              <a:t>entrance and</a:t>
            </a:r>
            <a:r>
              <a:rPr sz="2800" spc="-20" dirty="0">
                <a:latin typeface="Times New Roman"/>
                <a:cs typeface="Times New Roman"/>
              </a:rPr>
              <a:t> </a:t>
            </a:r>
            <a:r>
              <a:rPr sz="2800" spc="-5" dirty="0">
                <a:latin typeface="Times New Roman"/>
                <a:cs typeface="Times New Roman"/>
              </a:rPr>
              <a:t>exit.</a:t>
            </a:r>
            <a:endParaRPr sz="2800">
              <a:latin typeface="Times New Roman"/>
              <a:cs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5239" y="1037981"/>
            <a:ext cx="7612197" cy="453733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7529" y="461899"/>
            <a:ext cx="7632700" cy="696595"/>
          </a:xfrm>
          <a:prstGeom prst="rect">
            <a:avLst/>
          </a:prstGeom>
        </p:spPr>
        <p:txBody>
          <a:bodyPr vert="horz" wrap="square" lIns="0" tIns="13335" rIns="0" bIns="0" rtlCol="0">
            <a:spAutoFit/>
          </a:bodyPr>
          <a:lstStyle/>
          <a:p>
            <a:pPr marL="12700">
              <a:lnSpc>
                <a:spcPct val="100000"/>
              </a:lnSpc>
              <a:spcBef>
                <a:spcPts val="105"/>
              </a:spcBef>
            </a:pPr>
            <a:r>
              <a:rPr sz="4400" spc="-250" dirty="0">
                <a:latin typeface="Trebuchet MS"/>
                <a:cs typeface="Trebuchet MS"/>
              </a:rPr>
              <a:t>ADVANTAGES </a:t>
            </a:r>
            <a:r>
              <a:rPr sz="4400" spc="-335" dirty="0">
                <a:latin typeface="Trebuchet MS"/>
                <a:cs typeface="Trebuchet MS"/>
              </a:rPr>
              <a:t>OF</a:t>
            </a:r>
            <a:r>
              <a:rPr sz="4400" spc="-505" dirty="0">
                <a:latin typeface="Trebuchet MS"/>
                <a:cs typeface="Trebuchet MS"/>
              </a:rPr>
              <a:t> </a:t>
            </a:r>
            <a:r>
              <a:rPr sz="4400" spc="-150" dirty="0">
                <a:latin typeface="Trebuchet MS"/>
                <a:cs typeface="Trebuchet MS"/>
              </a:rPr>
              <a:t>STREAMLINING</a:t>
            </a:r>
            <a:endParaRPr sz="4400">
              <a:latin typeface="Trebuchet MS"/>
              <a:cs typeface="Trebuchet MS"/>
            </a:endParaRPr>
          </a:p>
        </p:txBody>
      </p:sp>
      <p:sp>
        <p:nvSpPr>
          <p:cNvPr id="3" name="object 3"/>
          <p:cNvSpPr txBox="1"/>
          <p:nvPr/>
        </p:nvSpPr>
        <p:spPr>
          <a:xfrm>
            <a:off x="535940" y="1620977"/>
            <a:ext cx="6115685" cy="3525520"/>
          </a:xfrm>
          <a:prstGeom prst="rect">
            <a:avLst/>
          </a:prstGeom>
        </p:spPr>
        <p:txBody>
          <a:bodyPr vert="horz" wrap="square" lIns="0" tIns="12065" rIns="0" bIns="0" rtlCol="0">
            <a:spAutoFit/>
          </a:bodyPr>
          <a:lstStyle/>
          <a:p>
            <a:pPr marL="355600" indent="-342900">
              <a:lnSpc>
                <a:spcPct val="100000"/>
              </a:lnSpc>
              <a:spcBef>
                <a:spcPts val="95"/>
              </a:spcBef>
              <a:buFont typeface="Arial"/>
              <a:buChar char="•"/>
              <a:tabLst>
                <a:tab pos="354965" algn="l"/>
                <a:tab pos="355600" algn="l"/>
              </a:tabLst>
            </a:pPr>
            <a:r>
              <a:rPr sz="2800" spc="-5" dirty="0">
                <a:latin typeface="Times New Roman"/>
                <a:cs typeface="Times New Roman"/>
              </a:rPr>
              <a:t>Metal </a:t>
            </a:r>
            <a:r>
              <a:rPr sz="2800" dirty="0">
                <a:latin typeface="Times New Roman"/>
                <a:cs typeface="Times New Roman"/>
              </a:rPr>
              <a:t>turbulence </a:t>
            </a:r>
            <a:r>
              <a:rPr sz="2800" spc="-5" dirty="0">
                <a:latin typeface="Times New Roman"/>
                <a:cs typeface="Times New Roman"/>
              </a:rPr>
              <a:t>is</a:t>
            </a:r>
            <a:r>
              <a:rPr sz="2800" spc="-35" dirty="0">
                <a:latin typeface="Times New Roman"/>
                <a:cs typeface="Times New Roman"/>
              </a:rPr>
              <a:t> </a:t>
            </a:r>
            <a:r>
              <a:rPr sz="2800" spc="-5" dirty="0">
                <a:latin typeface="Times New Roman"/>
                <a:cs typeface="Times New Roman"/>
              </a:rPr>
              <a:t>reduced.</a:t>
            </a:r>
            <a:endParaRPr sz="2800">
              <a:latin typeface="Times New Roman"/>
              <a:cs typeface="Times New Roman"/>
            </a:endParaRPr>
          </a:p>
          <a:p>
            <a:pPr>
              <a:lnSpc>
                <a:spcPct val="100000"/>
              </a:lnSpc>
              <a:spcBef>
                <a:spcPts val="50"/>
              </a:spcBef>
              <a:buFont typeface="Arial"/>
              <a:buChar char="•"/>
            </a:pPr>
            <a:endParaRPr sz="4050">
              <a:latin typeface="Times New Roman"/>
              <a:cs typeface="Times New Roman"/>
            </a:endParaRPr>
          </a:p>
          <a:p>
            <a:pPr marL="355600" indent="-342900">
              <a:lnSpc>
                <a:spcPct val="100000"/>
              </a:lnSpc>
              <a:buFont typeface="Arial"/>
              <a:buChar char="•"/>
              <a:tabLst>
                <a:tab pos="354965" algn="l"/>
                <a:tab pos="355600" algn="l"/>
              </a:tabLst>
            </a:pPr>
            <a:r>
              <a:rPr sz="2800" spc="-5" dirty="0">
                <a:latin typeface="Times New Roman"/>
                <a:cs typeface="Times New Roman"/>
              </a:rPr>
              <a:t>Air </a:t>
            </a:r>
            <a:r>
              <a:rPr sz="2800" dirty="0">
                <a:latin typeface="Times New Roman"/>
                <a:cs typeface="Times New Roman"/>
              </a:rPr>
              <a:t>aspiration </a:t>
            </a:r>
            <a:r>
              <a:rPr sz="2800" spc="-5" dirty="0">
                <a:latin typeface="Times New Roman"/>
                <a:cs typeface="Times New Roman"/>
              </a:rPr>
              <a:t>is</a:t>
            </a:r>
            <a:r>
              <a:rPr sz="2800" spc="-25" dirty="0">
                <a:latin typeface="Times New Roman"/>
                <a:cs typeface="Times New Roman"/>
              </a:rPr>
              <a:t> </a:t>
            </a:r>
            <a:r>
              <a:rPr sz="2800" dirty="0">
                <a:latin typeface="Times New Roman"/>
                <a:cs typeface="Times New Roman"/>
              </a:rPr>
              <a:t>avoided.</a:t>
            </a:r>
            <a:endParaRPr sz="2800">
              <a:latin typeface="Times New Roman"/>
              <a:cs typeface="Times New Roman"/>
            </a:endParaRPr>
          </a:p>
          <a:p>
            <a:pPr>
              <a:lnSpc>
                <a:spcPct val="100000"/>
              </a:lnSpc>
              <a:spcBef>
                <a:spcPts val="50"/>
              </a:spcBef>
              <a:buFont typeface="Arial"/>
              <a:buChar char="•"/>
            </a:pPr>
            <a:endParaRPr sz="4050">
              <a:latin typeface="Times New Roman"/>
              <a:cs typeface="Times New Roman"/>
            </a:endParaRPr>
          </a:p>
          <a:p>
            <a:pPr marL="355600" indent="-342900">
              <a:lnSpc>
                <a:spcPct val="100000"/>
              </a:lnSpc>
              <a:buFont typeface="Arial"/>
              <a:buChar char="•"/>
              <a:tabLst>
                <a:tab pos="354965" algn="l"/>
                <a:tab pos="355600" algn="l"/>
              </a:tabLst>
            </a:pPr>
            <a:r>
              <a:rPr sz="2800" spc="-5" dirty="0">
                <a:latin typeface="Times New Roman"/>
                <a:cs typeface="Times New Roman"/>
              </a:rPr>
              <a:t>Mould </a:t>
            </a:r>
            <a:r>
              <a:rPr sz="2800" dirty="0">
                <a:latin typeface="Times New Roman"/>
                <a:cs typeface="Times New Roman"/>
              </a:rPr>
              <a:t>erosion </a:t>
            </a:r>
            <a:r>
              <a:rPr sz="2800" spc="-5" dirty="0">
                <a:latin typeface="Times New Roman"/>
                <a:cs typeface="Times New Roman"/>
              </a:rPr>
              <a:t>and </a:t>
            </a:r>
            <a:r>
              <a:rPr sz="2800" dirty="0">
                <a:latin typeface="Times New Roman"/>
                <a:cs typeface="Times New Roman"/>
              </a:rPr>
              <a:t>dross </a:t>
            </a:r>
            <a:r>
              <a:rPr sz="2800" spc="-5" dirty="0">
                <a:latin typeface="Times New Roman"/>
                <a:cs typeface="Times New Roman"/>
              </a:rPr>
              <a:t>are</a:t>
            </a:r>
            <a:r>
              <a:rPr sz="2800" spc="-15" dirty="0">
                <a:latin typeface="Times New Roman"/>
                <a:cs typeface="Times New Roman"/>
              </a:rPr>
              <a:t> </a:t>
            </a:r>
            <a:r>
              <a:rPr sz="2800" spc="-5" dirty="0">
                <a:latin typeface="Times New Roman"/>
                <a:cs typeface="Times New Roman"/>
              </a:rPr>
              <a:t>minimized.</a:t>
            </a:r>
            <a:endParaRPr sz="2800">
              <a:latin typeface="Times New Roman"/>
              <a:cs typeface="Times New Roman"/>
            </a:endParaRPr>
          </a:p>
          <a:p>
            <a:pPr>
              <a:lnSpc>
                <a:spcPct val="100000"/>
              </a:lnSpc>
              <a:spcBef>
                <a:spcPts val="45"/>
              </a:spcBef>
              <a:buFont typeface="Arial"/>
              <a:buChar char="•"/>
            </a:pPr>
            <a:endParaRPr sz="4050">
              <a:latin typeface="Times New Roman"/>
              <a:cs typeface="Times New Roman"/>
            </a:endParaRPr>
          </a:p>
          <a:p>
            <a:pPr marL="355600" indent="-342900">
              <a:lnSpc>
                <a:spcPct val="100000"/>
              </a:lnSpc>
              <a:spcBef>
                <a:spcPts val="5"/>
              </a:spcBef>
              <a:buFont typeface="Arial"/>
              <a:buChar char="•"/>
              <a:tabLst>
                <a:tab pos="354965" algn="l"/>
                <a:tab pos="355600" algn="l"/>
              </a:tabLst>
            </a:pPr>
            <a:r>
              <a:rPr sz="2800" dirty="0">
                <a:latin typeface="Times New Roman"/>
                <a:cs typeface="Times New Roman"/>
              </a:rPr>
              <a:t>Sound </a:t>
            </a:r>
            <a:r>
              <a:rPr sz="2800" spc="-10" dirty="0">
                <a:latin typeface="Times New Roman"/>
                <a:cs typeface="Times New Roman"/>
              </a:rPr>
              <a:t>and </a:t>
            </a:r>
            <a:r>
              <a:rPr sz="2800" spc="-5" dirty="0">
                <a:latin typeface="Times New Roman"/>
                <a:cs typeface="Times New Roman"/>
              </a:rPr>
              <a:t>clean </a:t>
            </a:r>
            <a:r>
              <a:rPr sz="2800" dirty="0">
                <a:latin typeface="Times New Roman"/>
                <a:cs typeface="Times New Roman"/>
              </a:rPr>
              <a:t>casting </a:t>
            </a:r>
            <a:r>
              <a:rPr sz="2800" spc="-5" dirty="0">
                <a:latin typeface="Times New Roman"/>
                <a:cs typeface="Times New Roman"/>
              </a:rPr>
              <a:t>are</a:t>
            </a:r>
            <a:r>
              <a:rPr sz="2800" spc="-15" dirty="0">
                <a:latin typeface="Times New Roman"/>
                <a:cs typeface="Times New Roman"/>
              </a:rPr>
              <a:t> </a:t>
            </a:r>
            <a:r>
              <a:rPr sz="2800" dirty="0">
                <a:latin typeface="Times New Roman"/>
                <a:cs typeface="Times New Roman"/>
              </a:rPr>
              <a:t>obtained.</a:t>
            </a:r>
            <a:endParaRPr sz="2800">
              <a:latin typeface="Times New Roman"/>
              <a:cs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Pouring Equipments</a:t>
            </a:r>
            <a:endParaRPr lang="en-US" dirty="0"/>
          </a:p>
        </p:txBody>
      </p:sp>
      <p:sp>
        <p:nvSpPr>
          <p:cNvPr id="3" name="Content Placeholder 2"/>
          <p:cNvSpPr>
            <a:spLocks noGrp="1"/>
          </p:cNvSpPr>
          <p:nvPr>
            <p:ph sz="quarter" idx="1"/>
          </p:nvPr>
        </p:nvSpPr>
        <p:spPr/>
        <p:txBody>
          <a:bodyPr>
            <a:normAutofit/>
          </a:bodyPr>
          <a:lstStyle/>
          <a:p>
            <a:r>
              <a:rPr lang="en-US" dirty="0" smtClean="0"/>
              <a:t>Ladles are the commonly used equipment for pouring the molten form the furnace. After reading this article you will learn about the five main types of pouring ladles. </a:t>
            </a:r>
            <a:endParaRPr lang="en-US" dirty="0" smtClean="0"/>
          </a:p>
          <a:p>
            <a:r>
              <a:rPr lang="en-US" dirty="0" smtClean="0"/>
              <a:t>The </a:t>
            </a:r>
            <a:r>
              <a:rPr lang="en-US" dirty="0" smtClean="0"/>
              <a:t>types are: 1. Hand Ladle 2. Shank or Bull Ladle 3. Tea Pot Ladle 4. Bottom-Poured Ladle 5. Monorail or </a:t>
            </a:r>
            <a:r>
              <a:rPr lang="en-US" dirty="0" err="1" smtClean="0"/>
              <a:t>Trolly</a:t>
            </a:r>
            <a:r>
              <a:rPr lang="en-US" dirty="0" smtClean="0"/>
              <a:t> Ladle. </a:t>
            </a:r>
          </a:p>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smtClean="0"/>
              <a:t>Type # 1. Hand Ladle: </a:t>
            </a:r>
          </a:p>
          <a:p>
            <a:r>
              <a:rPr lang="en-US" dirty="0" smtClean="0"/>
              <a:t>It is a bucket with removable, lever arm and handle shank. It is used when the quantity of molten metal is small. It can be carried by a single person. Its carrying capacity varies from 10 to 20 kg. Fig. 4.7 (a). </a:t>
            </a:r>
          </a:p>
          <a:p>
            <a:r>
              <a:rPr lang="en-US" b="1" dirty="0" smtClean="0"/>
              <a:t>Type # 2. Shank or Bull Ladle: </a:t>
            </a:r>
          </a:p>
          <a:p>
            <a:r>
              <a:rPr lang="en-US" dirty="0" smtClean="0"/>
              <a:t>A shank or bull ladle is carried by two persons and used for medium capacity of molten metal. Its carrying capacity varies from 30 to 150 kg. Fig. 4.7 (b). </a:t>
            </a:r>
          </a:p>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b="1" dirty="0" smtClean="0"/>
              <a:t>Type # 3. Tea Pot Ladle: </a:t>
            </a:r>
          </a:p>
          <a:p>
            <a:r>
              <a:rPr lang="en-US" dirty="0" smtClean="0"/>
              <a:t>Tea </a:t>
            </a:r>
            <a:r>
              <a:rPr lang="en-US" dirty="0" smtClean="0"/>
              <a:t>pot ladle is used for small and medium-sized mould. Tea pot ladle allows the molten metal to be taken out from the bottom opening provided. The bottom opening is advantageous as it does not disturb the slag floats on top. Fig. 4.7 (c). </a:t>
            </a:r>
          </a:p>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r>
              <a:rPr lang="en-US" b="1" dirty="0" smtClean="0"/>
              <a:t>Type # 4. Bottom-Poured Ladle: </a:t>
            </a:r>
          </a:p>
          <a:p>
            <a:r>
              <a:rPr lang="en-US" dirty="0" smtClean="0"/>
              <a:t>Bottom poured ladle is used for top-run or direct-pour into the mould. The molten metal is poured through the bottom hole, which is operated by a graphite stopper and lever. Slag, being lighter, floats at the top of the molten metal and pure metal is poured into the mould. Therefore, it is also known as self-cleaning ladle. Fig. 4.7 (d).  </a:t>
            </a:r>
          </a:p>
          <a:p>
            <a:r>
              <a:rPr lang="en-US" b="1" dirty="0" smtClean="0"/>
              <a:t>Type # 5. Monorail or </a:t>
            </a:r>
            <a:r>
              <a:rPr lang="en-US" b="1" dirty="0" err="1" smtClean="0"/>
              <a:t>Trolly</a:t>
            </a:r>
            <a:r>
              <a:rPr lang="en-US" b="1" dirty="0" smtClean="0"/>
              <a:t> Ladle: </a:t>
            </a:r>
          </a:p>
          <a:p>
            <a:r>
              <a:rPr lang="en-US" dirty="0" smtClean="0"/>
              <a:t>The molten metal is carried in a </a:t>
            </a:r>
            <a:r>
              <a:rPr lang="en-US" dirty="0" err="1" smtClean="0"/>
              <a:t>trolly</a:t>
            </a:r>
            <a:r>
              <a:rPr lang="en-US" dirty="0" smtClean="0"/>
              <a:t>. The </a:t>
            </a:r>
            <a:r>
              <a:rPr lang="en-US" dirty="0" err="1" smtClean="0"/>
              <a:t>trolly</a:t>
            </a:r>
            <a:r>
              <a:rPr lang="en-US" dirty="0" smtClean="0"/>
              <a:t> is mounted on the mono­rail for easy movement to the pouring site. The molten metal is poured through a lever provided with crucible. A hand wheel is also provided for raising and lowering the crucible. Fig. 4.7 (e). </a:t>
            </a:r>
          </a:p>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5965" y="378078"/>
            <a:ext cx="8074659" cy="6391275"/>
          </a:xfrm>
          <a:prstGeom prst="rect">
            <a:avLst/>
          </a:prstGeom>
        </p:spPr>
        <p:txBody>
          <a:bodyPr vert="horz" wrap="square" lIns="0" tIns="83820" rIns="0" bIns="0" rtlCol="0">
            <a:spAutoFit/>
          </a:bodyPr>
          <a:lstStyle/>
          <a:p>
            <a:pPr marL="355600" marR="6350" indent="-342900" algn="just">
              <a:lnSpc>
                <a:spcPts val="2300"/>
              </a:lnSpc>
              <a:spcBef>
                <a:spcPts val="660"/>
              </a:spcBef>
              <a:buFont typeface="Arial"/>
              <a:buChar char="•"/>
              <a:tabLst>
                <a:tab pos="355600" algn="l"/>
              </a:tabLst>
            </a:pPr>
            <a:r>
              <a:rPr sz="2400" dirty="0">
                <a:solidFill>
                  <a:srgbClr val="FF0000"/>
                </a:solidFill>
                <a:latin typeface="Times New Roman"/>
                <a:cs typeface="Times New Roman"/>
              </a:rPr>
              <a:t>Any gating system designed should aim at </a:t>
            </a:r>
            <a:r>
              <a:rPr sz="2400" spc="-5" dirty="0">
                <a:solidFill>
                  <a:srgbClr val="FF0000"/>
                </a:solidFill>
                <a:latin typeface="Times New Roman"/>
                <a:cs typeface="Times New Roman"/>
              </a:rPr>
              <a:t>providing </a:t>
            </a:r>
            <a:r>
              <a:rPr sz="2400" dirty="0">
                <a:solidFill>
                  <a:srgbClr val="FF0000"/>
                </a:solidFill>
                <a:latin typeface="Times New Roman"/>
                <a:cs typeface="Times New Roman"/>
              </a:rPr>
              <a:t>a defect  free </a:t>
            </a:r>
            <a:r>
              <a:rPr sz="2400" spc="-5" dirty="0">
                <a:solidFill>
                  <a:srgbClr val="FF0000"/>
                </a:solidFill>
                <a:latin typeface="Times New Roman"/>
                <a:cs typeface="Times New Roman"/>
              </a:rPr>
              <a:t>casting. </a:t>
            </a:r>
            <a:r>
              <a:rPr sz="2400" dirty="0">
                <a:solidFill>
                  <a:srgbClr val="FF0000"/>
                </a:solidFill>
                <a:latin typeface="Times New Roman"/>
                <a:cs typeface="Times New Roman"/>
              </a:rPr>
              <a:t>This </a:t>
            </a:r>
            <a:r>
              <a:rPr sz="2400" spc="-5" dirty="0">
                <a:solidFill>
                  <a:srgbClr val="FF0000"/>
                </a:solidFill>
                <a:latin typeface="Times New Roman"/>
                <a:cs typeface="Times New Roman"/>
              </a:rPr>
              <a:t>can </a:t>
            </a:r>
            <a:r>
              <a:rPr sz="2400" spc="-10" dirty="0">
                <a:solidFill>
                  <a:srgbClr val="FF0000"/>
                </a:solidFill>
                <a:latin typeface="Times New Roman"/>
                <a:cs typeface="Times New Roman"/>
              </a:rPr>
              <a:t>be </a:t>
            </a:r>
            <a:r>
              <a:rPr sz="2400" spc="-5" dirty="0">
                <a:solidFill>
                  <a:srgbClr val="FF0000"/>
                </a:solidFill>
                <a:latin typeface="Times New Roman"/>
                <a:cs typeface="Times New Roman"/>
              </a:rPr>
              <a:t>achieved </a:t>
            </a:r>
            <a:r>
              <a:rPr sz="2400" dirty="0">
                <a:solidFill>
                  <a:srgbClr val="FF0000"/>
                </a:solidFill>
                <a:latin typeface="Times New Roman"/>
                <a:cs typeface="Times New Roman"/>
              </a:rPr>
              <a:t>by </a:t>
            </a:r>
            <a:r>
              <a:rPr sz="2400" spc="-5" dirty="0">
                <a:solidFill>
                  <a:srgbClr val="FF0000"/>
                </a:solidFill>
                <a:latin typeface="Times New Roman"/>
                <a:cs typeface="Times New Roman"/>
              </a:rPr>
              <a:t>considering following  </a:t>
            </a:r>
            <a:r>
              <a:rPr sz="2400" dirty="0">
                <a:solidFill>
                  <a:srgbClr val="FF0000"/>
                </a:solidFill>
                <a:latin typeface="Times New Roman"/>
                <a:cs typeface="Times New Roman"/>
              </a:rPr>
              <a:t>requirements.</a:t>
            </a:r>
            <a:endParaRPr sz="2400">
              <a:latin typeface="Times New Roman"/>
              <a:cs typeface="Times New Roman"/>
            </a:endParaRPr>
          </a:p>
          <a:p>
            <a:pPr>
              <a:lnSpc>
                <a:spcPct val="100000"/>
              </a:lnSpc>
              <a:spcBef>
                <a:spcPts val="20"/>
              </a:spcBef>
            </a:pPr>
            <a:endParaRPr sz="3000">
              <a:latin typeface="Times New Roman"/>
              <a:cs typeface="Times New Roman"/>
            </a:endParaRPr>
          </a:p>
          <a:p>
            <a:pPr marL="355600" marR="5080" indent="-342900" algn="just">
              <a:lnSpc>
                <a:spcPts val="2300"/>
              </a:lnSpc>
              <a:buFont typeface="Wingdings"/>
              <a:buChar char=""/>
              <a:tabLst>
                <a:tab pos="355600" algn="l"/>
              </a:tabLst>
            </a:pPr>
            <a:r>
              <a:rPr sz="2400" spc="-5" dirty="0">
                <a:latin typeface="Times New Roman"/>
                <a:cs typeface="Times New Roman"/>
              </a:rPr>
              <a:t>A </a:t>
            </a:r>
            <a:r>
              <a:rPr sz="2400" dirty="0">
                <a:latin typeface="Times New Roman"/>
                <a:cs typeface="Times New Roman"/>
              </a:rPr>
              <a:t>gating </a:t>
            </a:r>
            <a:r>
              <a:rPr sz="2400" spc="-5" dirty="0">
                <a:latin typeface="Times New Roman"/>
                <a:cs typeface="Times New Roman"/>
              </a:rPr>
              <a:t>system </a:t>
            </a:r>
            <a:r>
              <a:rPr sz="2400" dirty="0">
                <a:latin typeface="Times New Roman"/>
                <a:cs typeface="Times New Roman"/>
              </a:rPr>
              <a:t>should avoid </a:t>
            </a:r>
            <a:r>
              <a:rPr sz="2400" spc="-5" dirty="0">
                <a:latin typeface="Times New Roman"/>
                <a:cs typeface="Times New Roman"/>
              </a:rPr>
              <a:t>sudden </a:t>
            </a:r>
            <a:r>
              <a:rPr sz="2400" dirty="0">
                <a:latin typeface="Times New Roman"/>
                <a:cs typeface="Times New Roman"/>
              </a:rPr>
              <a:t>or </a:t>
            </a:r>
            <a:r>
              <a:rPr sz="2400" spc="-5" dirty="0">
                <a:latin typeface="Times New Roman"/>
                <a:cs typeface="Times New Roman"/>
              </a:rPr>
              <a:t>right angle changes </a:t>
            </a:r>
            <a:r>
              <a:rPr sz="2400" spc="5" dirty="0">
                <a:latin typeface="Times New Roman"/>
                <a:cs typeface="Times New Roman"/>
              </a:rPr>
              <a:t>in  </a:t>
            </a:r>
            <a:r>
              <a:rPr sz="2400" dirty="0">
                <a:latin typeface="Times New Roman"/>
                <a:cs typeface="Times New Roman"/>
              </a:rPr>
              <a:t>direction.</a:t>
            </a:r>
            <a:endParaRPr sz="2400">
              <a:latin typeface="Times New Roman"/>
              <a:cs typeface="Times New Roman"/>
            </a:endParaRPr>
          </a:p>
          <a:p>
            <a:pPr>
              <a:lnSpc>
                <a:spcPct val="100000"/>
              </a:lnSpc>
              <a:spcBef>
                <a:spcPts val="25"/>
              </a:spcBef>
              <a:buFont typeface="Wingdings"/>
              <a:buChar char=""/>
            </a:pPr>
            <a:endParaRPr sz="2500">
              <a:latin typeface="Times New Roman"/>
              <a:cs typeface="Times New Roman"/>
            </a:endParaRPr>
          </a:p>
          <a:p>
            <a:pPr marL="355600" indent="-342900">
              <a:lnSpc>
                <a:spcPct val="100000"/>
              </a:lnSpc>
              <a:spcBef>
                <a:spcPts val="5"/>
              </a:spcBef>
              <a:buFont typeface="Wingdings"/>
              <a:buChar char=""/>
              <a:tabLst>
                <a:tab pos="355600" algn="l"/>
              </a:tabLst>
            </a:pPr>
            <a:r>
              <a:rPr sz="2400" spc="-5" dirty="0">
                <a:latin typeface="Times New Roman"/>
                <a:cs typeface="Times New Roman"/>
              </a:rPr>
              <a:t>A </a:t>
            </a:r>
            <a:r>
              <a:rPr sz="2400" dirty="0">
                <a:latin typeface="Times New Roman"/>
                <a:cs typeface="Times New Roman"/>
              </a:rPr>
              <a:t>gating system should fill the </a:t>
            </a:r>
            <a:r>
              <a:rPr sz="2400" spc="-5" dirty="0">
                <a:latin typeface="Times New Roman"/>
                <a:cs typeface="Times New Roman"/>
              </a:rPr>
              <a:t>mould </a:t>
            </a:r>
            <a:r>
              <a:rPr sz="2400" dirty="0">
                <a:latin typeface="Times New Roman"/>
                <a:cs typeface="Times New Roman"/>
              </a:rPr>
              <a:t>cavity before</a:t>
            </a:r>
            <a:r>
              <a:rPr sz="2400" spc="-250" dirty="0">
                <a:latin typeface="Times New Roman"/>
                <a:cs typeface="Times New Roman"/>
              </a:rPr>
              <a:t> </a:t>
            </a:r>
            <a:r>
              <a:rPr sz="2400" dirty="0">
                <a:latin typeface="Times New Roman"/>
                <a:cs typeface="Times New Roman"/>
              </a:rPr>
              <a:t>freezing.</a:t>
            </a:r>
            <a:endParaRPr sz="2400">
              <a:latin typeface="Times New Roman"/>
              <a:cs typeface="Times New Roman"/>
            </a:endParaRPr>
          </a:p>
          <a:p>
            <a:pPr>
              <a:lnSpc>
                <a:spcPct val="100000"/>
              </a:lnSpc>
              <a:spcBef>
                <a:spcPts val="50"/>
              </a:spcBef>
              <a:buFont typeface="Wingdings"/>
              <a:buChar char=""/>
            </a:pPr>
            <a:endParaRPr sz="2950">
              <a:latin typeface="Times New Roman"/>
              <a:cs typeface="Times New Roman"/>
            </a:endParaRPr>
          </a:p>
          <a:p>
            <a:pPr marL="355600" marR="6985" indent="-342900" algn="just">
              <a:lnSpc>
                <a:spcPts val="2300"/>
              </a:lnSpc>
              <a:buFont typeface="Wingdings"/>
              <a:buChar char=""/>
              <a:tabLst>
                <a:tab pos="355600" algn="l"/>
              </a:tabLst>
            </a:pPr>
            <a:r>
              <a:rPr sz="2400" dirty="0">
                <a:latin typeface="Times New Roman"/>
                <a:cs typeface="Times New Roman"/>
              </a:rPr>
              <a:t>The </a:t>
            </a:r>
            <a:r>
              <a:rPr sz="2400" spc="-5" dirty="0">
                <a:latin typeface="Times New Roman"/>
                <a:cs typeface="Times New Roman"/>
              </a:rPr>
              <a:t>metal should </a:t>
            </a:r>
            <a:r>
              <a:rPr sz="2400" dirty="0">
                <a:latin typeface="Times New Roman"/>
                <a:cs typeface="Times New Roman"/>
              </a:rPr>
              <a:t>flow </a:t>
            </a:r>
            <a:r>
              <a:rPr sz="2400" spc="-5" dirty="0">
                <a:latin typeface="Times New Roman"/>
                <a:cs typeface="Times New Roman"/>
              </a:rPr>
              <a:t>smoothly into </a:t>
            </a:r>
            <a:r>
              <a:rPr sz="2400" dirty="0">
                <a:latin typeface="Times New Roman"/>
                <a:cs typeface="Times New Roman"/>
              </a:rPr>
              <a:t>the </a:t>
            </a:r>
            <a:r>
              <a:rPr sz="2400" spc="-5" dirty="0">
                <a:latin typeface="Times New Roman"/>
                <a:cs typeface="Times New Roman"/>
              </a:rPr>
              <a:t>mould </a:t>
            </a:r>
            <a:r>
              <a:rPr sz="2400" dirty="0">
                <a:latin typeface="Times New Roman"/>
                <a:cs typeface="Times New Roman"/>
              </a:rPr>
              <a:t>without </a:t>
            </a:r>
            <a:r>
              <a:rPr sz="2400" spc="-5" dirty="0">
                <a:latin typeface="Times New Roman"/>
                <a:cs typeface="Times New Roman"/>
              </a:rPr>
              <a:t>any  turbulence. A turbulence metal </a:t>
            </a:r>
            <a:r>
              <a:rPr sz="2400" dirty="0">
                <a:latin typeface="Times New Roman"/>
                <a:cs typeface="Times New Roman"/>
              </a:rPr>
              <a:t>flow tends to </a:t>
            </a:r>
            <a:r>
              <a:rPr sz="2400" spc="-5" dirty="0">
                <a:latin typeface="Times New Roman"/>
                <a:cs typeface="Times New Roman"/>
              </a:rPr>
              <a:t>form dross </a:t>
            </a:r>
            <a:r>
              <a:rPr sz="2400" dirty="0">
                <a:latin typeface="Times New Roman"/>
                <a:cs typeface="Times New Roman"/>
              </a:rPr>
              <a:t>in </a:t>
            </a:r>
            <a:r>
              <a:rPr sz="2400" spc="-5" dirty="0">
                <a:latin typeface="Times New Roman"/>
                <a:cs typeface="Times New Roman"/>
              </a:rPr>
              <a:t>the  mould.</a:t>
            </a:r>
            <a:endParaRPr sz="2400">
              <a:latin typeface="Times New Roman"/>
              <a:cs typeface="Times New Roman"/>
            </a:endParaRPr>
          </a:p>
          <a:p>
            <a:pPr>
              <a:lnSpc>
                <a:spcPct val="100000"/>
              </a:lnSpc>
              <a:spcBef>
                <a:spcPts val="30"/>
              </a:spcBef>
              <a:buFont typeface="Wingdings"/>
              <a:buChar char=""/>
            </a:pPr>
            <a:endParaRPr sz="2500">
              <a:latin typeface="Times New Roman"/>
              <a:cs typeface="Times New Roman"/>
            </a:endParaRPr>
          </a:p>
          <a:p>
            <a:pPr marL="355600" indent="-342900">
              <a:lnSpc>
                <a:spcPts val="2595"/>
              </a:lnSpc>
              <a:buFont typeface="Wingdings"/>
              <a:buChar char=""/>
              <a:tabLst>
                <a:tab pos="355600" algn="l"/>
                <a:tab pos="1791335" algn="l"/>
                <a:tab pos="3089910" algn="l"/>
                <a:tab pos="3832225" algn="l"/>
                <a:tab pos="4269740" algn="l"/>
                <a:tab pos="5019040" algn="l"/>
                <a:tab pos="5847080" algn="l"/>
                <a:tab pos="6470650" algn="l"/>
                <a:tab pos="7281545" algn="l"/>
              </a:tabLst>
            </a:pPr>
            <a:r>
              <a:rPr sz="2400" dirty="0">
                <a:latin typeface="Times New Roman"/>
                <a:cs typeface="Times New Roman"/>
              </a:rPr>
              <a:t>Unwanted	</a:t>
            </a:r>
            <a:r>
              <a:rPr sz="2400" spc="-25" dirty="0">
                <a:latin typeface="Times New Roman"/>
                <a:cs typeface="Times New Roman"/>
              </a:rPr>
              <a:t>m</a:t>
            </a:r>
            <a:r>
              <a:rPr sz="2400" dirty="0">
                <a:latin typeface="Times New Roman"/>
                <a:cs typeface="Times New Roman"/>
              </a:rPr>
              <a:t>ateri</a:t>
            </a:r>
            <a:r>
              <a:rPr sz="2400" spc="-10" dirty="0">
                <a:latin typeface="Times New Roman"/>
                <a:cs typeface="Times New Roman"/>
              </a:rPr>
              <a:t>a</a:t>
            </a:r>
            <a:r>
              <a:rPr sz="2400" dirty="0">
                <a:latin typeface="Times New Roman"/>
                <a:cs typeface="Times New Roman"/>
              </a:rPr>
              <a:t>ls	such	as	slag,	dross	and	other	</a:t>
            </a:r>
            <a:r>
              <a:rPr sz="2400" spc="-25" dirty="0">
                <a:latin typeface="Times New Roman"/>
                <a:cs typeface="Times New Roman"/>
              </a:rPr>
              <a:t>m</a:t>
            </a:r>
            <a:r>
              <a:rPr sz="2400" dirty="0">
                <a:latin typeface="Times New Roman"/>
                <a:cs typeface="Times New Roman"/>
              </a:rPr>
              <a:t>ould</a:t>
            </a:r>
            <a:endParaRPr sz="2400">
              <a:latin typeface="Times New Roman"/>
              <a:cs typeface="Times New Roman"/>
            </a:endParaRPr>
          </a:p>
          <a:p>
            <a:pPr marL="355600">
              <a:lnSpc>
                <a:spcPts val="2595"/>
              </a:lnSpc>
            </a:pPr>
            <a:r>
              <a:rPr sz="2400" spc="-5" dirty="0">
                <a:latin typeface="Times New Roman"/>
                <a:cs typeface="Times New Roman"/>
              </a:rPr>
              <a:t>materials </a:t>
            </a:r>
            <a:r>
              <a:rPr sz="2400" dirty="0">
                <a:latin typeface="Times New Roman"/>
                <a:cs typeface="Times New Roman"/>
              </a:rPr>
              <a:t>should not be allowed to enter the </a:t>
            </a:r>
            <a:r>
              <a:rPr sz="2400" spc="-5" dirty="0">
                <a:latin typeface="Times New Roman"/>
                <a:cs typeface="Times New Roman"/>
              </a:rPr>
              <a:t>mould</a:t>
            </a:r>
            <a:r>
              <a:rPr sz="2400" spc="-90" dirty="0">
                <a:latin typeface="Times New Roman"/>
                <a:cs typeface="Times New Roman"/>
              </a:rPr>
              <a:t> </a:t>
            </a:r>
            <a:r>
              <a:rPr sz="2400" spc="-25" dirty="0">
                <a:latin typeface="Times New Roman"/>
                <a:cs typeface="Times New Roman"/>
              </a:rPr>
              <a:t>cavity.</a:t>
            </a:r>
            <a:endParaRPr sz="2400">
              <a:latin typeface="Times New Roman"/>
              <a:cs typeface="Times New Roman"/>
            </a:endParaRPr>
          </a:p>
          <a:p>
            <a:pPr>
              <a:lnSpc>
                <a:spcPct val="100000"/>
              </a:lnSpc>
              <a:spcBef>
                <a:spcPts val="5"/>
              </a:spcBef>
            </a:pPr>
            <a:endParaRPr sz="3000">
              <a:latin typeface="Times New Roman"/>
              <a:cs typeface="Times New Roman"/>
            </a:endParaRPr>
          </a:p>
          <a:p>
            <a:pPr marL="355600" marR="5080" indent="-342900" algn="just">
              <a:lnSpc>
                <a:spcPct val="80000"/>
              </a:lnSpc>
              <a:spcBef>
                <a:spcPts val="5"/>
              </a:spcBef>
              <a:buFont typeface="Wingdings"/>
              <a:buChar char=""/>
              <a:tabLst>
                <a:tab pos="355600" algn="l"/>
              </a:tabLst>
            </a:pPr>
            <a:r>
              <a:rPr sz="2400" dirty="0">
                <a:latin typeface="Times New Roman"/>
                <a:cs typeface="Times New Roman"/>
              </a:rPr>
              <a:t>The </a:t>
            </a:r>
            <a:r>
              <a:rPr sz="2400" spc="-5" dirty="0">
                <a:latin typeface="Times New Roman"/>
                <a:cs typeface="Times New Roman"/>
              </a:rPr>
              <a:t>metal </a:t>
            </a:r>
            <a:r>
              <a:rPr sz="2400" dirty="0">
                <a:latin typeface="Times New Roman"/>
                <a:cs typeface="Times New Roman"/>
              </a:rPr>
              <a:t>entry </a:t>
            </a:r>
            <a:r>
              <a:rPr sz="2400" spc="-5" dirty="0">
                <a:latin typeface="Times New Roman"/>
                <a:cs typeface="Times New Roman"/>
              </a:rPr>
              <a:t>into the mould </a:t>
            </a:r>
            <a:r>
              <a:rPr sz="2400" dirty="0">
                <a:latin typeface="Times New Roman"/>
                <a:cs typeface="Times New Roman"/>
              </a:rPr>
              <a:t>cavity should be properly  </a:t>
            </a:r>
            <a:r>
              <a:rPr sz="2400" spc="-5" dirty="0">
                <a:latin typeface="Times New Roman"/>
                <a:cs typeface="Times New Roman"/>
              </a:rPr>
              <a:t>controlled in </a:t>
            </a:r>
            <a:r>
              <a:rPr sz="2400" dirty="0">
                <a:latin typeface="Times New Roman"/>
                <a:cs typeface="Times New Roman"/>
              </a:rPr>
              <a:t>such a way </a:t>
            </a:r>
            <a:r>
              <a:rPr sz="2400" spc="-5" dirty="0">
                <a:latin typeface="Times New Roman"/>
                <a:cs typeface="Times New Roman"/>
              </a:rPr>
              <a:t>that aspiration of the atmospheric </a:t>
            </a:r>
            <a:r>
              <a:rPr sz="2400" dirty="0">
                <a:latin typeface="Times New Roman"/>
                <a:cs typeface="Times New Roman"/>
              </a:rPr>
              <a:t>air  is</a:t>
            </a:r>
            <a:r>
              <a:rPr sz="2400" spc="-15" dirty="0">
                <a:latin typeface="Times New Roman"/>
                <a:cs typeface="Times New Roman"/>
              </a:rPr>
              <a:t> </a:t>
            </a:r>
            <a:r>
              <a:rPr sz="2400" dirty="0">
                <a:latin typeface="Times New Roman"/>
                <a:cs typeface="Times New Roman"/>
              </a:rPr>
              <a:t>prevented.</a:t>
            </a:r>
            <a:endParaRPr sz="2400">
              <a:latin typeface="Times New Roman"/>
              <a:cs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image_thumb22_thumb.png"/>
          <p:cNvPicPr>
            <a:picLocks noGrp="1" noChangeAspect="1"/>
          </p:cNvPicPr>
          <p:nvPr>
            <p:ph sz="quarter" idx="1"/>
          </p:nvPr>
        </p:nvPicPr>
        <p:blipFill>
          <a:blip r:embed="rId2"/>
          <a:stretch>
            <a:fillRect/>
          </a:stretch>
        </p:blipFill>
        <p:spPr>
          <a:xfrm>
            <a:off x="228600" y="304800"/>
            <a:ext cx="8537862" cy="5791200"/>
          </a:xfrm>
        </p:spPr>
      </p:pic>
      <p:sp>
        <p:nvSpPr>
          <p:cNvPr id="4" name="Slide Number Placeholder 3"/>
          <p:cNvSpPr>
            <a:spLocks noGrp="1"/>
          </p:cNvSpPr>
          <p:nvPr>
            <p:ph type="sldNum" sz="quarter" idx="15"/>
          </p:nvPr>
        </p:nvSpPr>
        <p:spPr/>
        <p:txBody>
          <a:bodyPr/>
          <a:lstStyle/>
          <a:p>
            <a:fld id="{B6F15528-21DE-4FAA-801E-634DDDAF4B2B}" type="slidenum">
              <a:rPr lang="en-US" smtClean="0"/>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A poor running &amp; gating system:</a:t>
            </a:r>
          </a:p>
        </p:txBody>
      </p:sp>
      <p:pic>
        <p:nvPicPr>
          <p:cNvPr id="60420" name="Picture 4"/>
          <p:cNvPicPr>
            <a:picLocks noChangeAspect="1" noChangeArrowheads="1"/>
          </p:cNvPicPr>
          <p:nvPr>
            <p:ph idx="1"/>
          </p:nvPr>
        </p:nvPicPr>
        <p:blipFill>
          <a:blip r:embed="rId2"/>
          <a:srcRect/>
          <a:stretch>
            <a:fillRect/>
          </a:stretch>
        </p:blipFill>
        <p:spPr>
          <a:xfrm>
            <a:off x="762000" y="1447800"/>
            <a:ext cx="7620000" cy="49530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checkerboard(across)">
                                      <p:cBhvr>
                                        <p:cTn id="7" dur="500"/>
                                        <p:tgtEl>
                                          <p:spTgt spid="6041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0420"/>
                                        </p:tgtEl>
                                        <p:attrNameLst>
                                          <p:attrName>style.visibility</p:attrName>
                                        </p:attrNameLst>
                                      </p:cBhvr>
                                      <p:to>
                                        <p:strVal val="visible"/>
                                      </p:to>
                                    </p:set>
                                    <p:animEffect transition="in" filter="checkerboard(across)">
                                      <p:cBhvr>
                                        <p:cTn id="12"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dirty="0" smtClean="0"/>
              <a:t>A satisfactory running &amp; gating system:</a:t>
            </a:r>
          </a:p>
        </p:txBody>
      </p:sp>
      <p:pic>
        <p:nvPicPr>
          <p:cNvPr id="61444" name="Picture 4"/>
          <p:cNvPicPr>
            <a:picLocks noChangeAspect="1" noChangeArrowheads="1"/>
          </p:cNvPicPr>
          <p:nvPr>
            <p:ph idx="1"/>
          </p:nvPr>
        </p:nvPicPr>
        <p:blipFill>
          <a:blip r:embed="rId2"/>
          <a:srcRect/>
          <a:stretch>
            <a:fillRect/>
          </a:stretch>
        </p:blipFill>
        <p:spPr>
          <a:xfrm>
            <a:off x="533400" y="1600200"/>
            <a:ext cx="7848600" cy="48006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checkerboard(across)">
                                      <p:cBhvr>
                                        <p:cTn id="7" dur="500"/>
                                        <p:tgtEl>
                                          <p:spTgt spid="6144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1444"/>
                                        </p:tgtEl>
                                        <p:attrNameLst>
                                          <p:attrName>style.visibility</p:attrName>
                                        </p:attrNameLst>
                                      </p:cBhvr>
                                      <p:to>
                                        <p:strVal val="visible"/>
                                      </p:to>
                                    </p:set>
                                    <p:animEffect transition="in" filter="checkerboard(across)">
                                      <p:cBhvr>
                                        <p:cTn id="12" dur="5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0"/>
          <p:cNvPicPr>
            <a:picLocks noChangeAspect="1" noChangeArrowheads="1"/>
          </p:cNvPicPr>
          <p:nvPr/>
        </p:nvPicPr>
        <p:blipFill>
          <a:blip r:embed="rId2"/>
          <a:srcRect/>
          <a:stretch>
            <a:fillRect/>
          </a:stretch>
        </p:blipFill>
        <p:spPr bwMode="auto">
          <a:xfrm>
            <a:off x="304800" y="1143000"/>
            <a:ext cx="8534400" cy="5257800"/>
          </a:xfrm>
          <a:prstGeom prst="rect">
            <a:avLst/>
          </a:prstGeom>
          <a:noFill/>
          <a:ln w="9525">
            <a:noFill/>
            <a:miter lim="800000"/>
            <a:headEnd/>
            <a:tailEnd/>
          </a:ln>
        </p:spPr>
      </p:pic>
      <p:sp>
        <p:nvSpPr>
          <p:cNvPr id="30723" name="Text Box 11"/>
          <p:cNvSpPr txBox="1">
            <a:spLocks noChangeArrowheads="1"/>
          </p:cNvSpPr>
          <p:nvPr/>
        </p:nvSpPr>
        <p:spPr bwMode="auto">
          <a:xfrm>
            <a:off x="381000" y="304800"/>
            <a:ext cx="8153400" cy="579438"/>
          </a:xfrm>
          <a:prstGeom prst="rect">
            <a:avLst/>
          </a:prstGeom>
          <a:noFill/>
          <a:ln w="9525">
            <a:noFill/>
            <a:miter lim="800000"/>
            <a:headEnd/>
            <a:tailEnd/>
          </a:ln>
        </p:spPr>
        <p:txBody>
          <a:bodyPr>
            <a:spAutoFit/>
          </a:bodyPr>
          <a:lstStyle/>
          <a:p>
            <a:pPr>
              <a:spcBef>
                <a:spcPct val="50000"/>
              </a:spcBef>
            </a:pPr>
            <a:r>
              <a:rPr lang="en-US" sz="3200">
                <a:latin typeface="Times New Roman" pitchFamily="18" charset="0"/>
              </a:rPr>
              <a:t>Design of Gating System:</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u="heavy" dirty="0" smtClean="0">
                <a:solidFill>
                  <a:srgbClr val="FF0000"/>
                </a:solidFill>
                <a:uFill>
                  <a:solidFill>
                    <a:srgbClr val="FF0000"/>
                  </a:solidFill>
                </a:uFill>
                <a:latin typeface="Arial"/>
                <a:cs typeface="Arial"/>
              </a:rPr>
              <a:t>RISERING OF</a:t>
            </a:r>
            <a:r>
              <a:rPr lang="en-US" sz="3200" b="1" u="heavy" spc="-5" dirty="0" smtClean="0">
                <a:solidFill>
                  <a:srgbClr val="FF0000"/>
                </a:solidFill>
                <a:uFill>
                  <a:solidFill>
                    <a:srgbClr val="FF0000"/>
                  </a:solidFill>
                </a:uFill>
                <a:latin typeface="Arial"/>
                <a:cs typeface="Arial"/>
              </a:rPr>
              <a:t> CASTINGS</a:t>
            </a:r>
            <a:r>
              <a:rPr lang="en-US" sz="3200" dirty="0" smtClean="0">
                <a:latin typeface="Arial"/>
                <a:cs typeface="Arial"/>
              </a:rPr>
              <a:t/>
            </a:r>
            <a:br>
              <a:rPr lang="en-US" sz="3200" dirty="0" smtClean="0">
                <a:latin typeface="Arial"/>
                <a:cs typeface="Arial"/>
              </a:rPr>
            </a:br>
            <a:endParaRPr lang="en-US" dirty="0"/>
          </a:p>
        </p:txBody>
      </p:sp>
      <p:sp>
        <p:nvSpPr>
          <p:cNvPr id="3" name="Content Placeholder 2"/>
          <p:cNvSpPr>
            <a:spLocks noGrp="1"/>
          </p:cNvSpPr>
          <p:nvPr>
            <p:ph sz="quarter" idx="1"/>
          </p:nvPr>
        </p:nvSpPr>
        <p:spPr/>
        <p:txBody>
          <a:bodyPr>
            <a:normAutofit/>
          </a:bodyPr>
          <a:lstStyle/>
          <a:p>
            <a:pPr marL="12700" marR="6985" indent="457200" algn="just">
              <a:lnSpc>
                <a:spcPct val="143900"/>
              </a:lnSpc>
              <a:spcBef>
                <a:spcPts val="60"/>
              </a:spcBef>
            </a:pPr>
            <a:r>
              <a:rPr lang="en-US" dirty="0" smtClean="0">
                <a:latin typeface="Arial"/>
                <a:cs typeface="Arial"/>
              </a:rPr>
              <a:t>A </a:t>
            </a:r>
            <a:r>
              <a:rPr lang="en-US" spc="-5" dirty="0" smtClean="0">
                <a:latin typeface="Arial"/>
                <a:cs typeface="Arial"/>
              </a:rPr>
              <a:t>riser is </a:t>
            </a:r>
            <a:r>
              <a:rPr lang="en-US" dirty="0" smtClean="0">
                <a:latin typeface="Arial"/>
                <a:cs typeface="Arial"/>
              </a:rPr>
              <a:t>a </a:t>
            </a:r>
            <a:r>
              <a:rPr lang="en-US" spc="-5" dirty="0" smtClean="0">
                <a:latin typeface="Arial"/>
                <a:cs typeface="Arial"/>
              </a:rPr>
              <a:t>hole </a:t>
            </a:r>
            <a:r>
              <a:rPr lang="en-US" dirty="0" smtClean="0">
                <a:latin typeface="Arial"/>
                <a:cs typeface="Arial"/>
              </a:rPr>
              <a:t>cut </a:t>
            </a:r>
            <a:r>
              <a:rPr lang="en-US" spc="-10" dirty="0" smtClean="0">
                <a:latin typeface="Arial"/>
                <a:cs typeface="Arial"/>
              </a:rPr>
              <a:t>or </a:t>
            </a:r>
            <a:r>
              <a:rPr lang="en-US" spc="-5" dirty="0" err="1" smtClean="0">
                <a:latin typeface="Arial"/>
                <a:cs typeface="Arial"/>
              </a:rPr>
              <a:t>moulded</a:t>
            </a:r>
            <a:r>
              <a:rPr lang="en-US" spc="-5" dirty="0" smtClean="0">
                <a:latin typeface="Arial"/>
                <a:cs typeface="Arial"/>
              </a:rPr>
              <a:t> in </a:t>
            </a:r>
            <a:r>
              <a:rPr lang="en-US" dirty="0" smtClean="0">
                <a:latin typeface="Arial"/>
                <a:cs typeface="Arial"/>
              </a:rPr>
              <a:t>the cope to </a:t>
            </a:r>
            <a:r>
              <a:rPr lang="en-US" spc="-5" dirty="0" smtClean="0">
                <a:latin typeface="Arial"/>
                <a:cs typeface="Arial"/>
              </a:rPr>
              <a:t>permit </a:t>
            </a:r>
            <a:r>
              <a:rPr lang="en-US" dirty="0" smtClean="0">
                <a:latin typeface="Arial"/>
                <a:cs typeface="Arial"/>
              </a:rPr>
              <a:t>the molten metal to </a:t>
            </a:r>
            <a:r>
              <a:rPr lang="en-US" spc="-5" dirty="0" smtClean="0">
                <a:latin typeface="Arial"/>
                <a:cs typeface="Arial"/>
              </a:rPr>
              <a:t>rise above </a:t>
            </a:r>
            <a:r>
              <a:rPr lang="en-US" dirty="0" smtClean="0">
                <a:latin typeface="Arial"/>
                <a:cs typeface="Arial"/>
              </a:rPr>
              <a:t>the </a:t>
            </a:r>
            <a:r>
              <a:rPr lang="en-US" spc="-5" dirty="0" smtClean="0">
                <a:latin typeface="Arial"/>
                <a:cs typeface="Arial"/>
              </a:rPr>
              <a:t>highest  point in </a:t>
            </a:r>
            <a:r>
              <a:rPr lang="en-US" dirty="0" smtClean="0">
                <a:latin typeface="Arial"/>
                <a:cs typeface="Arial"/>
              </a:rPr>
              <a:t>the </a:t>
            </a:r>
            <a:r>
              <a:rPr lang="en-US" spc="-5" dirty="0" smtClean="0">
                <a:latin typeface="Arial"/>
                <a:cs typeface="Arial"/>
              </a:rPr>
              <a:t>casting. </a:t>
            </a:r>
            <a:r>
              <a:rPr lang="en-US" dirty="0" smtClean="0">
                <a:latin typeface="Arial"/>
                <a:cs typeface="Arial"/>
              </a:rPr>
              <a:t>The </a:t>
            </a:r>
            <a:r>
              <a:rPr lang="en-US" spc="-5" dirty="0" smtClean="0">
                <a:latin typeface="Arial"/>
                <a:cs typeface="Arial"/>
              </a:rPr>
              <a:t>riser </a:t>
            </a:r>
            <a:r>
              <a:rPr lang="en-US" dirty="0" smtClean="0">
                <a:latin typeface="Arial"/>
                <a:cs typeface="Arial"/>
              </a:rPr>
              <a:t>serves a </a:t>
            </a:r>
            <a:r>
              <a:rPr lang="en-US" spc="-5" dirty="0" smtClean="0">
                <a:latin typeface="Arial"/>
                <a:cs typeface="Arial"/>
              </a:rPr>
              <a:t>number </a:t>
            </a:r>
            <a:r>
              <a:rPr lang="en-US" spc="-10" dirty="0" smtClean="0">
                <a:latin typeface="Arial"/>
                <a:cs typeface="Arial"/>
              </a:rPr>
              <a:t>of </a:t>
            </a:r>
            <a:r>
              <a:rPr lang="en-US" dirty="0" smtClean="0">
                <a:latin typeface="Arial"/>
                <a:cs typeface="Arial"/>
              </a:rPr>
              <a:t>useful </a:t>
            </a:r>
            <a:r>
              <a:rPr lang="en-US" spc="-5" dirty="0" smtClean="0">
                <a:latin typeface="Arial"/>
                <a:cs typeface="Arial"/>
              </a:rPr>
              <a:t>purposes. It enables </a:t>
            </a:r>
            <a:r>
              <a:rPr lang="en-US" dirty="0" smtClean="0">
                <a:latin typeface="Arial"/>
                <a:cs typeface="Arial"/>
              </a:rPr>
              <a:t>the pourer to see the metal  as </a:t>
            </a:r>
            <a:r>
              <a:rPr lang="en-US" spc="-5" dirty="0" smtClean="0">
                <a:latin typeface="Arial"/>
                <a:cs typeface="Arial"/>
              </a:rPr>
              <a:t>it </a:t>
            </a:r>
            <a:r>
              <a:rPr lang="en-US" dirty="0" smtClean="0">
                <a:latin typeface="Arial"/>
                <a:cs typeface="Arial"/>
              </a:rPr>
              <a:t>falls </a:t>
            </a:r>
            <a:r>
              <a:rPr lang="en-US" spc="-5" dirty="0" smtClean="0">
                <a:latin typeface="Arial"/>
                <a:cs typeface="Arial"/>
              </a:rPr>
              <a:t>into </a:t>
            </a:r>
            <a:r>
              <a:rPr lang="en-US" dirty="0" smtClean="0">
                <a:latin typeface="Arial"/>
                <a:cs typeface="Arial"/>
              </a:rPr>
              <a:t>the </a:t>
            </a:r>
            <a:r>
              <a:rPr lang="en-US" spc="-5" dirty="0" smtClean="0">
                <a:latin typeface="Arial"/>
                <a:cs typeface="Arial"/>
              </a:rPr>
              <a:t>mould cavity. </a:t>
            </a:r>
            <a:r>
              <a:rPr lang="en-US" dirty="0" smtClean="0">
                <a:latin typeface="Arial"/>
                <a:cs typeface="Arial"/>
              </a:rPr>
              <a:t>If the metal does not appear </a:t>
            </a:r>
            <a:r>
              <a:rPr lang="en-US" spc="-5" dirty="0" smtClean="0">
                <a:latin typeface="Arial"/>
                <a:cs typeface="Arial"/>
              </a:rPr>
              <a:t>in </a:t>
            </a:r>
            <a:r>
              <a:rPr lang="en-US" dirty="0" smtClean="0">
                <a:latin typeface="Arial"/>
                <a:cs typeface="Arial"/>
              </a:rPr>
              <a:t>the </a:t>
            </a:r>
            <a:r>
              <a:rPr lang="en-US" spc="-5" dirty="0" smtClean="0">
                <a:latin typeface="Arial"/>
                <a:cs typeface="Arial"/>
              </a:rPr>
              <a:t>riser, it signifies that either </a:t>
            </a:r>
            <a:r>
              <a:rPr lang="en-US" dirty="0" smtClean="0">
                <a:latin typeface="Arial"/>
                <a:cs typeface="Arial"/>
              </a:rPr>
              <a:t>the metal </a:t>
            </a:r>
            <a:r>
              <a:rPr lang="en-US" spc="-10" dirty="0" smtClean="0">
                <a:latin typeface="Arial"/>
                <a:cs typeface="Arial"/>
              </a:rPr>
              <a:t>is  </a:t>
            </a:r>
            <a:r>
              <a:rPr lang="en-US" spc="-5" dirty="0" smtClean="0">
                <a:latin typeface="Arial"/>
                <a:cs typeface="Arial"/>
              </a:rPr>
              <a:t>insufficient </a:t>
            </a:r>
            <a:r>
              <a:rPr lang="en-US" dirty="0" smtClean="0">
                <a:latin typeface="Arial"/>
                <a:cs typeface="Arial"/>
              </a:rPr>
              <a:t>to </a:t>
            </a:r>
            <a:r>
              <a:rPr lang="en-US" spc="-5" dirty="0" smtClean="0">
                <a:latin typeface="Arial"/>
                <a:cs typeface="Arial"/>
              </a:rPr>
              <a:t>fill </a:t>
            </a:r>
            <a:r>
              <a:rPr lang="en-US" dirty="0" smtClean="0">
                <a:latin typeface="Arial"/>
                <a:cs typeface="Arial"/>
              </a:rPr>
              <a:t>the </a:t>
            </a:r>
            <a:r>
              <a:rPr lang="en-US" spc="-5" dirty="0" smtClean="0">
                <a:latin typeface="Arial"/>
                <a:cs typeface="Arial"/>
              </a:rPr>
              <a:t>mould </a:t>
            </a:r>
            <a:r>
              <a:rPr lang="en-US" dirty="0" smtClean="0">
                <a:latin typeface="Arial"/>
                <a:cs typeface="Arial"/>
              </a:rPr>
              <a:t>cavity or there </a:t>
            </a:r>
            <a:r>
              <a:rPr lang="en-US" spc="-5" dirty="0" smtClean="0">
                <a:latin typeface="Arial"/>
                <a:cs typeface="Arial"/>
              </a:rPr>
              <a:t>is some obstruction </a:t>
            </a:r>
            <a:r>
              <a:rPr lang="en-US" dirty="0" smtClean="0">
                <a:latin typeface="Arial"/>
                <a:cs typeface="Arial"/>
              </a:rPr>
              <a:t>to the </a:t>
            </a:r>
            <a:r>
              <a:rPr lang="en-US" spc="-5" dirty="0" smtClean="0">
                <a:latin typeface="Arial"/>
                <a:cs typeface="Arial"/>
              </a:rPr>
              <a:t>metal </a:t>
            </a:r>
            <a:r>
              <a:rPr lang="en-US" dirty="0" smtClean="0">
                <a:latin typeface="Arial"/>
                <a:cs typeface="Arial"/>
              </a:rPr>
              <a:t>flow </a:t>
            </a:r>
            <a:r>
              <a:rPr lang="en-US" spc="-5" dirty="0" smtClean="0">
                <a:latin typeface="Arial"/>
                <a:cs typeface="Arial"/>
              </a:rPr>
              <a:t>between </a:t>
            </a:r>
            <a:r>
              <a:rPr lang="en-US" dirty="0" smtClean="0">
                <a:latin typeface="Arial"/>
                <a:cs typeface="Arial"/>
              </a:rPr>
              <a:t>the </a:t>
            </a:r>
            <a:r>
              <a:rPr lang="en-US" dirty="0" err="1" smtClean="0">
                <a:latin typeface="Arial"/>
                <a:cs typeface="Arial"/>
              </a:rPr>
              <a:t>sprue</a:t>
            </a:r>
            <a:r>
              <a:rPr lang="en-US" dirty="0" smtClean="0">
                <a:latin typeface="Arial"/>
                <a:cs typeface="Arial"/>
              </a:rPr>
              <a:t> </a:t>
            </a:r>
            <a:r>
              <a:rPr lang="en-US" spc="5" dirty="0" smtClean="0">
                <a:latin typeface="Arial"/>
                <a:cs typeface="Arial"/>
              </a:rPr>
              <a:t>and </a:t>
            </a:r>
            <a:r>
              <a:rPr lang="en-US" spc="315" dirty="0" smtClean="0">
                <a:latin typeface="Arial"/>
                <a:cs typeface="Arial"/>
              </a:rPr>
              <a:t> </a:t>
            </a:r>
            <a:r>
              <a:rPr lang="en-US" spc="-5" dirty="0" smtClean="0">
                <a:latin typeface="Arial"/>
                <a:cs typeface="Arial"/>
              </a:rPr>
              <a:t>riser.</a:t>
            </a:r>
            <a:endParaRPr lang="en-US" dirty="0" smtClean="0">
              <a:latin typeface="Arial"/>
              <a:cs typeface="Arial"/>
            </a:endParaRPr>
          </a:p>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77500" lnSpcReduction="20000"/>
          </a:bodyPr>
          <a:lstStyle/>
          <a:p>
            <a:pPr marL="469900">
              <a:spcBef>
                <a:spcPts val="375"/>
              </a:spcBef>
            </a:pPr>
            <a:r>
              <a:rPr lang="en-US" dirty="0" smtClean="0">
                <a:latin typeface="Arial"/>
                <a:cs typeface="Arial"/>
              </a:rPr>
              <a:t>The</a:t>
            </a:r>
            <a:r>
              <a:rPr lang="en-US" spc="30" dirty="0" smtClean="0">
                <a:latin typeface="Arial"/>
                <a:cs typeface="Arial"/>
              </a:rPr>
              <a:t> </a:t>
            </a:r>
            <a:r>
              <a:rPr lang="en-US" spc="-5" dirty="0" smtClean="0">
                <a:latin typeface="Arial"/>
                <a:cs typeface="Arial"/>
              </a:rPr>
              <a:t>riser</a:t>
            </a:r>
            <a:r>
              <a:rPr lang="en-US" spc="25" dirty="0" smtClean="0">
                <a:latin typeface="Arial"/>
                <a:cs typeface="Arial"/>
              </a:rPr>
              <a:t> </a:t>
            </a:r>
            <a:r>
              <a:rPr lang="en-US" spc="-5" dirty="0" smtClean="0">
                <a:latin typeface="Arial"/>
                <a:cs typeface="Arial"/>
              </a:rPr>
              <a:t>facilitates</a:t>
            </a:r>
            <a:r>
              <a:rPr lang="en-US" spc="45" dirty="0" smtClean="0">
                <a:latin typeface="Arial"/>
                <a:cs typeface="Arial"/>
              </a:rPr>
              <a:t> </a:t>
            </a:r>
            <a:r>
              <a:rPr lang="en-US" spc="-5" dirty="0" smtClean="0">
                <a:latin typeface="Arial"/>
                <a:cs typeface="Arial"/>
              </a:rPr>
              <a:t>ejection</a:t>
            </a:r>
            <a:r>
              <a:rPr lang="en-US" spc="45" dirty="0" smtClean="0">
                <a:latin typeface="Arial"/>
                <a:cs typeface="Arial"/>
              </a:rPr>
              <a:t> </a:t>
            </a:r>
            <a:r>
              <a:rPr lang="en-US" spc="-10" dirty="0" smtClean="0">
                <a:latin typeface="Arial"/>
                <a:cs typeface="Arial"/>
              </a:rPr>
              <a:t>of</a:t>
            </a:r>
            <a:r>
              <a:rPr lang="en-US" spc="50" dirty="0" smtClean="0">
                <a:latin typeface="Arial"/>
                <a:cs typeface="Arial"/>
              </a:rPr>
              <a:t> </a:t>
            </a:r>
            <a:r>
              <a:rPr lang="en-US" dirty="0" smtClean="0">
                <a:latin typeface="Arial"/>
                <a:cs typeface="Arial"/>
              </a:rPr>
              <a:t>the</a:t>
            </a:r>
            <a:r>
              <a:rPr lang="en-US" spc="35" dirty="0" smtClean="0">
                <a:latin typeface="Arial"/>
                <a:cs typeface="Arial"/>
              </a:rPr>
              <a:t> </a:t>
            </a:r>
            <a:r>
              <a:rPr lang="en-US" spc="-5" dirty="0" smtClean="0">
                <a:latin typeface="Arial"/>
                <a:cs typeface="Arial"/>
              </a:rPr>
              <a:t>steam,</a:t>
            </a:r>
            <a:r>
              <a:rPr lang="en-US" spc="35" dirty="0" smtClean="0">
                <a:latin typeface="Arial"/>
                <a:cs typeface="Arial"/>
              </a:rPr>
              <a:t> </a:t>
            </a:r>
            <a:r>
              <a:rPr lang="en-US" spc="-5" dirty="0" smtClean="0">
                <a:latin typeface="Arial"/>
                <a:cs typeface="Arial"/>
              </a:rPr>
              <a:t>gas,</a:t>
            </a:r>
            <a:r>
              <a:rPr lang="en-US" spc="40" dirty="0" smtClean="0">
                <a:latin typeface="Arial"/>
                <a:cs typeface="Arial"/>
              </a:rPr>
              <a:t> </a:t>
            </a:r>
            <a:r>
              <a:rPr lang="en-US" spc="-5" dirty="0" smtClean="0">
                <a:latin typeface="Arial"/>
                <a:cs typeface="Arial"/>
              </a:rPr>
              <a:t>and</a:t>
            </a:r>
            <a:r>
              <a:rPr lang="en-US" spc="45" dirty="0" smtClean="0">
                <a:latin typeface="Arial"/>
                <a:cs typeface="Arial"/>
              </a:rPr>
              <a:t> </a:t>
            </a:r>
            <a:r>
              <a:rPr lang="en-US" spc="-5" dirty="0" smtClean="0">
                <a:latin typeface="Arial"/>
                <a:cs typeface="Arial"/>
              </a:rPr>
              <a:t>air</a:t>
            </a:r>
            <a:r>
              <a:rPr lang="en-US" spc="35" dirty="0" smtClean="0">
                <a:latin typeface="Arial"/>
                <a:cs typeface="Arial"/>
              </a:rPr>
              <a:t> </a:t>
            </a:r>
            <a:r>
              <a:rPr lang="en-US" spc="-5" dirty="0" smtClean="0">
                <a:latin typeface="Arial"/>
                <a:cs typeface="Arial"/>
              </a:rPr>
              <a:t>from</a:t>
            </a:r>
            <a:r>
              <a:rPr lang="en-US" spc="40" dirty="0" smtClean="0">
                <a:latin typeface="Arial"/>
                <a:cs typeface="Arial"/>
              </a:rPr>
              <a:t> </a:t>
            </a:r>
            <a:r>
              <a:rPr lang="en-US" dirty="0" smtClean="0">
                <a:latin typeface="Arial"/>
                <a:cs typeface="Arial"/>
              </a:rPr>
              <a:t>the</a:t>
            </a:r>
            <a:r>
              <a:rPr lang="en-US" spc="30" dirty="0" smtClean="0">
                <a:latin typeface="Arial"/>
                <a:cs typeface="Arial"/>
              </a:rPr>
              <a:t> </a:t>
            </a:r>
            <a:r>
              <a:rPr lang="en-US" spc="-5" dirty="0" smtClean="0">
                <a:latin typeface="Arial"/>
                <a:cs typeface="Arial"/>
              </a:rPr>
              <a:t>mould</a:t>
            </a:r>
            <a:r>
              <a:rPr lang="en-US" spc="35" dirty="0" smtClean="0">
                <a:latin typeface="Arial"/>
                <a:cs typeface="Arial"/>
              </a:rPr>
              <a:t> </a:t>
            </a:r>
            <a:r>
              <a:rPr lang="en-US" spc="-5" dirty="0" smtClean="0">
                <a:latin typeface="Arial"/>
                <a:cs typeface="Arial"/>
              </a:rPr>
              <a:t>cavity</a:t>
            </a:r>
            <a:r>
              <a:rPr lang="en-US" spc="30" dirty="0" smtClean="0">
                <a:latin typeface="Arial"/>
                <a:cs typeface="Arial"/>
              </a:rPr>
              <a:t> </a:t>
            </a:r>
            <a:r>
              <a:rPr lang="en-US" dirty="0" smtClean="0">
                <a:latin typeface="Arial"/>
                <a:cs typeface="Arial"/>
              </a:rPr>
              <a:t>as</a:t>
            </a:r>
            <a:r>
              <a:rPr lang="en-US" spc="35" dirty="0" smtClean="0">
                <a:latin typeface="Arial"/>
                <a:cs typeface="Arial"/>
              </a:rPr>
              <a:t> </a:t>
            </a:r>
            <a:r>
              <a:rPr lang="en-US" dirty="0" smtClean="0">
                <a:latin typeface="Arial"/>
                <a:cs typeface="Arial"/>
              </a:rPr>
              <a:t>the</a:t>
            </a:r>
            <a:r>
              <a:rPr lang="en-US" spc="30" dirty="0" smtClean="0">
                <a:latin typeface="Arial"/>
                <a:cs typeface="Arial"/>
              </a:rPr>
              <a:t> </a:t>
            </a:r>
            <a:r>
              <a:rPr lang="en-US" spc="-5" dirty="0" smtClean="0">
                <a:latin typeface="Arial"/>
                <a:cs typeface="Arial"/>
              </a:rPr>
              <a:t>mould</a:t>
            </a:r>
            <a:r>
              <a:rPr lang="en-US" spc="45" dirty="0" smtClean="0">
                <a:latin typeface="Arial"/>
                <a:cs typeface="Arial"/>
              </a:rPr>
              <a:t> </a:t>
            </a:r>
            <a:r>
              <a:rPr lang="en-US" spc="-5" dirty="0" smtClean="0">
                <a:latin typeface="Arial"/>
                <a:cs typeface="Arial"/>
              </a:rPr>
              <a:t>is</a:t>
            </a:r>
            <a:r>
              <a:rPr lang="en-US" spc="35" dirty="0" smtClean="0">
                <a:latin typeface="Arial"/>
                <a:cs typeface="Arial"/>
              </a:rPr>
              <a:t> </a:t>
            </a:r>
            <a:r>
              <a:rPr lang="en-US" spc="-5" dirty="0" smtClean="0">
                <a:latin typeface="Arial"/>
                <a:cs typeface="Arial"/>
              </a:rPr>
              <a:t>filled with </a:t>
            </a:r>
            <a:r>
              <a:rPr lang="en-US" dirty="0" smtClean="0">
                <a:latin typeface="Arial"/>
                <a:cs typeface="Arial"/>
              </a:rPr>
              <a:t>the molten metal. </a:t>
            </a:r>
            <a:r>
              <a:rPr lang="en-US" spc="-5" dirty="0" smtClean="0">
                <a:latin typeface="Arial"/>
                <a:cs typeface="Arial"/>
              </a:rPr>
              <a:t>Most important, </a:t>
            </a:r>
            <a:r>
              <a:rPr lang="en-US" dirty="0" smtClean="0">
                <a:latin typeface="Arial"/>
                <a:cs typeface="Arial"/>
              </a:rPr>
              <a:t>the </a:t>
            </a:r>
            <a:r>
              <a:rPr lang="en-US" spc="-5" dirty="0" smtClean="0">
                <a:latin typeface="Arial"/>
                <a:cs typeface="Arial"/>
              </a:rPr>
              <a:t>riser serves </a:t>
            </a:r>
            <a:r>
              <a:rPr lang="en-US" spc="10" dirty="0" smtClean="0">
                <a:latin typeface="Arial"/>
                <a:cs typeface="Arial"/>
              </a:rPr>
              <a:t>as </a:t>
            </a:r>
            <a:r>
              <a:rPr lang="en-US" dirty="0" smtClean="0">
                <a:latin typeface="Arial"/>
                <a:cs typeface="Arial"/>
              </a:rPr>
              <a:t>a feeder to feed the molten metal </a:t>
            </a:r>
            <a:r>
              <a:rPr lang="en-US" spc="-5" dirty="0" smtClean="0">
                <a:latin typeface="Arial"/>
                <a:cs typeface="Arial"/>
              </a:rPr>
              <a:t>into the main  casting </a:t>
            </a:r>
            <a:r>
              <a:rPr lang="en-US" dirty="0" smtClean="0">
                <a:latin typeface="Arial"/>
                <a:cs typeface="Arial"/>
              </a:rPr>
              <a:t>to </a:t>
            </a:r>
            <a:r>
              <a:rPr lang="en-US" spc="-5" dirty="0" smtClean="0">
                <a:latin typeface="Arial"/>
                <a:cs typeface="Arial"/>
              </a:rPr>
              <a:t>compensate for its shrinkage</a:t>
            </a:r>
            <a:r>
              <a:rPr lang="en-US" spc="-5" dirty="0" smtClean="0">
                <a:latin typeface="Arial"/>
                <a:cs typeface="Arial"/>
              </a:rPr>
              <a:t>.</a:t>
            </a:r>
          </a:p>
          <a:p>
            <a:pPr marL="469900">
              <a:lnSpc>
                <a:spcPct val="100000"/>
              </a:lnSpc>
              <a:spcBef>
                <a:spcPts val="375"/>
              </a:spcBef>
              <a:buNone/>
            </a:pPr>
            <a:endParaRPr lang="en-US" dirty="0" smtClean="0">
              <a:latin typeface="Arial"/>
              <a:cs typeface="Arial"/>
            </a:endParaRPr>
          </a:p>
          <a:p>
            <a:pPr marL="469900">
              <a:lnSpc>
                <a:spcPct val="100000"/>
              </a:lnSpc>
              <a:spcBef>
                <a:spcPts val="425"/>
              </a:spcBef>
            </a:pPr>
            <a:r>
              <a:rPr lang="en-US" dirty="0" smtClean="0">
                <a:latin typeface="Arial"/>
                <a:cs typeface="Arial"/>
              </a:rPr>
              <a:t>The</a:t>
            </a:r>
            <a:r>
              <a:rPr lang="en-US" spc="90" dirty="0" smtClean="0">
                <a:latin typeface="Arial"/>
                <a:cs typeface="Arial"/>
              </a:rPr>
              <a:t> </a:t>
            </a:r>
            <a:r>
              <a:rPr lang="en-US" dirty="0" smtClean="0">
                <a:latin typeface="Arial"/>
                <a:cs typeface="Arial"/>
              </a:rPr>
              <a:t>use</a:t>
            </a:r>
            <a:r>
              <a:rPr lang="en-US" spc="105" dirty="0" smtClean="0">
                <a:latin typeface="Arial"/>
                <a:cs typeface="Arial"/>
              </a:rPr>
              <a:t> </a:t>
            </a:r>
            <a:r>
              <a:rPr lang="en-US" spc="-10" dirty="0" smtClean="0">
                <a:latin typeface="Arial"/>
                <a:cs typeface="Arial"/>
              </a:rPr>
              <a:t>of</a:t>
            </a:r>
            <a:r>
              <a:rPr lang="en-US" spc="100" dirty="0" smtClean="0">
                <a:latin typeface="Arial"/>
                <a:cs typeface="Arial"/>
              </a:rPr>
              <a:t> </a:t>
            </a:r>
            <a:r>
              <a:rPr lang="en-US" spc="-5" dirty="0" smtClean="0">
                <a:latin typeface="Arial"/>
                <a:cs typeface="Arial"/>
              </a:rPr>
              <a:t>several</a:t>
            </a:r>
            <a:r>
              <a:rPr lang="en-US" spc="105" dirty="0" smtClean="0">
                <a:latin typeface="Arial"/>
                <a:cs typeface="Arial"/>
              </a:rPr>
              <a:t> </a:t>
            </a:r>
            <a:r>
              <a:rPr lang="en-US" spc="-5" dirty="0" smtClean="0">
                <a:latin typeface="Arial"/>
                <a:cs typeface="Arial"/>
              </a:rPr>
              <a:t>risers</a:t>
            </a:r>
            <a:r>
              <a:rPr lang="en-US" spc="110" dirty="0" smtClean="0">
                <a:latin typeface="Arial"/>
                <a:cs typeface="Arial"/>
              </a:rPr>
              <a:t> </a:t>
            </a:r>
            <a:r>
              <a:rPr lang="en-US" dirty="0" smtClean="0">
                <a:latin typeface="Arial"/>
                <a:cs typeface="Arial"/>
              </a:rPr>
              <a:t>may</a:t>
            </a:r>
            <a:r>
              <a:rPr lang="en-US" spc="90" dirty="0" smtClean="0">
                <a:latin typeface="Arial"/>
                <a:cs typeface="Arial"/>
              </a:rPr>
              <a:t> </a:t>
            </a:r>
            <a:r>
              <a:rPr lang="en-US" dirty="0" smtClean="0">
                <a:latin typeface="Arial"/>
                <a:cs typeface="Arial"/>
              </a:rPr>
              <a:t>be</a:t>
            </a:r>
            <a:r>
              <a:rPr lang="en-US" spc="95" dirty="0" smtClean="0">
                <a:latin typeface="Arial"/>
                <a:cs typeface="Arial"/>
              </a:rPr>
              <a:t> </a:t>
            </a:r>
            <a:r>
              <a:rPr lang="en-US" spc="-5" dirty="0" smtClean="0">
                <a:latin typeface="Arial"/>
                <a:cs typeface="Arial"/>
              </a:rPr>
              <a:t>necessary</a:t>
            </a:r>
            <a:r>
              <a:rPr lang="en-US" spc="95" dirty="0" smtClean="0">
                <a:latin typeface="Arial"/>
                <a:cs typeface="Arial"/>
              </a:rPr>
              <a:t> </a:t>
            </a:r>
            <a:r>
              <a:rPr lang="en-US" spc="-5" dirty="0" smtClean="0">
                <a:latin typeface="Arial"/>
                <a:cs typeface="Arial"/>
              </a:rPr>
              <a:t>in</a:t>
            </a:r>
            <a:r>
              <a:rPr lang="en-US" spc="105" dirty="0" smtClean="0">
                <a:latin typeface="Arial"/>
                <a:cs typeface="Arial"/>
              </a:rPr>
              <a:t> </a:t>
            </a:r>
            <a:r>
              <a:rPr lang="en-US" spc="-5" dirty="0" smtClean="0">
                <a:latin typeface="Arial"/>
                <a:cs typeface="Arial"/>
              </a:rPr>
              <a:t>the</a:t>
            </a:r>
            <a:r>
              <a:rPr lang="en-US" spc="105" dirty="0" smtClean="0">
                <a:latin typeface="Arial"/>
                <a:cs typeface="Arial"/>
              </a:rPr>
              <a:t> </a:t>
            </a:r>
            <a:r>
              <a:rPr lang="en-US" dirty="0" smtClean="0">
                <a:latin typeface="Arial"/>
                <a:cs typeface="Arial"/>
              </a:rPr>
              <a:t>case</a:t>
            </a:r>
            <a:r>
              <a:rPr lang="en-US" spc="105" dirty="0" smtClean="0">
                <a:latin typeface="Arial"/>
                <a:cs typeface="Arial"/>
              </a:rPr>
              <a:t> </a:t>
            </a:r>
            <a:r>
              <a:rPr lang="en-US" spc="-10" dirty="0" smtClean="0">
                <a:latin typeface="Arial"/>
                <a:cs typeface="Arial"/>
              </a:rPr>
              <a:t>of</a:t>
            </a:r>
            <a:r>
              <a:rPr lang="en-US" spc="95" dirty="0" smtClean="0">
                <a:latin typeface="Arial"/>
                <a:cs typeface="Arial"/>
              </a:rPr>
              <a:t> </a:t>
            </a:r>
            <a:r>
              <a:rPr lang="en-US" dirty="0" smtClean="0">
                <a:latin typeface="Arial"/>
                <a:cs typeface="Arial"/>
              </a:rPr>
              <a:t>an</a:t>
            </a:r>
            <a:r>
              <a:rPr lang="en-US" spc="105" dirty="0" smtClean="0">
                <a:latin typeface="Arial"/>
                <a:cs typeface="Arial"/>
              </a:rPr>
              <a:t> </a:t>
            </a:r>
            <a:r>
              <a:rPr lang="en-US" spc="-5" dirty="0" smtClean="0">
                <a:latin typeface="Arial"/>
                <a:cs typeface="Arial"/>
              </a:rPr>
              <a:t>intricate</a:t>
            </a:r>
            <a:r>
              <a:rPr lang="en-US" spc="100" dirty="0" smtClean="0">
                <a:latin typeface="Arial"/>
                <a:cs typeface="Arial"/>
              </a:rPr>
              <a:t> </a:t>
            </a:r>
            <a:r>
              <a:rPr lang="en-US" spc="-10" dirty="0" smtClean="0">
                <a:latin typeface="Arial"/>
                <a:cs typeface="Arial"/>
              </a:rPr>
              <a:t>or</a:t>
            </a:r>
            <a:r>
              <a:rPr lang="en-US" spc="114" dirty="0" smtClean="0">
                <a:latin typeface="Arial"/>
                <a:cs typeface="Arial"/>
              </a:rPr>
              <a:t> </a:t>
            </a:r>
            <a:r>
              <a:rPr lang="en-US" spc="-5" dirty="0" smtClean="0">
                <a:latin typeface="Arial"/>
                <a:cs typeface="Arial"/>
              </a:rPr>
              <a:t>large</a:t>
            </a:r>
            <a:r>
              <a:rPr lang="en-US" spc="95" dirty="0" smtClean="0">
                <a:latin typeface="Arial"/>
                <a:cs typeface="Arial"/>
              </a:rPr>
              <a:t> </a:t>
            </a:r>
            <a:r>
              <a:rPr lang="en-US" spc="-5" dirty="0" smtClean="0">
                <a:latin typeface="Arial"/>
                <a:cs typeface="Arial"/>
              </a:rPr>
              <a:t>casting</a:t>
            </a:r>
            <a:r>
              <a:rPr lang="en-US" spc="105" dirty="0" smtClean="0">
                <a:latin typeface="Arial"/>
                <a:cs typeface="Arial"/>
              </a:rPr>
              <a:t> </a:t>
            </a:r>
            <a:r>
              <a:rPr lang="en-US" spc="-10" dirty="0" smtClean="0">
                <a:latin typeface="Arial"/>
                <a:cs typeface="Arial"/>
              </a:rPr>
              <a:t>with</a:t>
            </a:r>
            <a:r>
              <a:rPr lang="en-US" spc="100" dirty="0" smtClean="0">
                <a:latin typeface="Arial"/>
                <a:cs typeface="Arial"/>
              </a:rPr>
              <a:t> </a:t>
            </a:r>
            <a:r>
              <a:rPr lang="en-US" spc="-5" dirty="0" smtClean="0">
                <a:latin typeface="Arial"/>
                <a:cs typeface="Arial"/>
              </a:rPr>
              <a:t>thin </a:t>
            </a:r>
            <a:r>
              <a:rPr lang="en-US" dirty="0" smtClean="0">
                <a:latin typeface="Arial"/>
                <a:cs typeface="Arial"/>
              </a:rPr>
              <a:t>sections</a:t>
            </a:r>
            <a:r>
              <a:rPr lang="en-US" dirty="0" smtClean="0">
                <a:latin typeface="Arial"/>
                <a:cs typeface="Arial"/>
              </a:rPr>
              <a:t>.</a:t>
            </a:r>
          </a:p>
          <a:p>
            <a:pPr marL="12700"/>
            <a:r>
              <a:rPr lang="en-US" dirty="0" smtClean="0">
                <a:latin typeface="Arial"/>
                <a:cs typeface="Arial"/>
              </a:rPr>
              <a:t>The </a:t>
            </a:r>
            <a:r>
              <a:rPr lang="en-US" spc="-5" dirty="0" smtClean="0">
                <a:latin typeface="Arial"/>
                <a:cs typeface="Arial"/>
              </a:rPr>
              <a:t>main requisites </a:t>
            </a:r>
            <a:r>
              <a:rPr lang="en-US" spc="-10" dirty="0" smtClean="0">
                <a:latin typeface="Arial"/>
                <a:cs typeface="Arial"/>
              </a:rPr>
              <a:t>of an </a:t>
            </a:r>
            <a:r>
              <a:rPr lang="en-US" spc="-5" dirty="0" smtClean="0">
                <a:latin typeface="Arial"/>
                <a:cs typeface="Arial"/>
              </a:rPr>
              <a:t>effective </a:t>
            </a:r>
            <a:r>
              <a:rPr lang="en-US" dirty="0" smtClean="0">
                <a:latin typeface="Arial"/>
                <a:cs typeface="Arial"/>
              </a:rPr>
              <a:t>riser are the</a:t>
            </a:r>
            <a:r>
              <a:rPr lang="en-US" spc="-15" dirty="0" smtClean="0">
                <a:latin typeface="Arial"/>
                <a:cs typeface="Arial"/>
              </a:rPr>
              <a:t> </a:t>
            </a:r>
            <a:r>
              <a:rPr lang="en-US" spc="-5" dirty="0" smtClean="0">
                <a:latin typeface="Arial"/>
                <a:cs typeface="Arial"/>
              </a:rPr>
              <a:t>following:</a:t>
            </a:r>
            <a:endParaRPr lang="en-US" dirty="0" smtClean="0">
              <a:latin typeface="Arial"/>
              <a:cs typeface="Arial"/>
            </a:endParaRPr>
          </a:p>
          <a:p>
            <a:pPr marL="413384" indent="-184150">
              <a:lnSpc>
                <a:spcPct val="100000"/>
              </a:lnSpc>
              <a:spcBef>
                <a:spcPts val="565"/>
              </a:spcBef>
              <a:buAutoNum type="romanLcPeriod"/>
              <a:tabLst>
                <a:tab pos="414020" algn="l"/>
              </a:tabLst>
            </a:pPr>
            <a:r>
              <a:rPr lang="en-US" dirty="0" smtClean="0">
                <a:latin typeface="Arial"/>
                <a:cs typeface="Arial"/>
              </a:rPr>
              <a:t>It </a:t>
            </a:r>
            <a:r>
              <a:rPr lang="en-US" spc="-5" dirty="0" smtClean="0">
                <a:latin typeface="Arial"/>
                <a:cs typeface="Arial"/>
              </a:rPr>
              <a:t>must have sufficient volume </a:t>
            </a:r>
            <a:r>
              <a:rPr lang="en-US" dirty="0" smtClean="0">
                <a:latin typeface="Arial"/>
                <a:cs typeface="Arial"/>
              </a:rPr>
              <a:t>as </a:t>
            </a:r>
            <a:r>
              <a:rPr lang="en-US" spc="-5" dirty="0" smtClean="0">
                <a:latin typeface="Arial"/>
                <a:cs typeface="Arial"/>
              </a:rPr>
              <a:t>it should </a:t>
            </a:r>
            <a:r>
              <a:rPr lang="en-US" dirty="0" smtClean="0">
                <a:latin typeface="Arial"/>
                <a:cs typeface="Arial"/>
              </a:rPr>
              <a:t>be the </a:t>
            </a:r>
            <a:r>
              <a:rPr lang="en-US" spc="-5" dirty="0" smtClean="0">
                <a:latin typeface="Arial"/>
                <a:cs typeface="Arial"/>
              </a:rPr>
              <a:t>last part </a:t>
            </a:r>
            <a:r>
              <a:rPr lang="en-US" spc="-10" dirty="0" smtClean="0">
                <a:latin typeface="Arial"/>
                <a:cs typeface="Arial"/>
              </a:rPr>
              <a:t>of </a:t>
            </a:r>
            <a:r>
              <a:rPr lang="en-US" dirty="0" smtClean="0">
                <a:latin typeface="Arial"/>
                <a:cs typeface="Arial"/>
              </a:rPr>
              <a:t>the </a:t>
            </a:r>
            <a:r>
              <a:rPr lang="en-US" spc="-5" dirty="0" smtClean="0">
                <a:latin typeface="Arial"/>
                <a:cs typeface="Arial"/>
              </a:rPr>
              <a:t>casting </a:t>
            </a:r>
            <a:r>
              <a:rPr lang="en-US" dirty="0" smtClean="0">
                <a:latin typeface="Arial"/>
                <a:cs typeface="Arial"/>
              </a:rPr>
              <a:t>to</a:t>
            </a:r>
            <a:r>
              <a:rPr lang="en-US" spc="35" dirty="0" smtClean="0">
                <a:latin typeface="Arial"/>
                <a:cs typeface="Arial"/>
              </a:rPr>
              <a:t> </a:t>
            </a:r>
            <a:r>
              <a:rPr lang="en-US" spc="-5" dirty="0" smtClean="0">
                <a:latin typeface="Arial"/>
                <a:cs typeface="Arial"/>
              </a:rPr>
              <a:t>freeze.</a:t>
            </a:r>
            <a:endParaRPr lang="en-US" dirty="0" smtClean="0">
              <a:latin typeface="Arial"/>
              <a:cs typeface="Arial"/>
            </a:endParaRPr>
          </a:p>
          <a:p>
            <a:pPr marL="413384" indent="-217804">
              <a:lnSpc>
                <a:spcPct val="100000"/>
              </a:lnSpc>
              <a:spcBef>
                <a:spcPts val="575"/>
              </a:spcBef>
              <a:buAutoNum type="romanLcPeriod"/>
              <a:tabLst>
                <a:tab pos="414020" algn="l"/>
              </a:tabLst>
            </a:pPr>
            <a:r>
              <a:rPr lang="en-US" dirty="0" smtClean="0">
                <a:latin typeface="Arial"/>
                <a:cs typeface="Arial"/>
              </a:rPr>
              <a:t>It </a:t>
            </a:r>
            <a:r>
              <a:rPr lang="en-US" spc="-5" dirty="0" smtClean="0">
                <a:latin typeface="Arial"/>
                <a:cs typeface="Arial"/>
              </a:rPr>
              <a:t>must </a:t>
            </a:r>
            <a:r>
              <a:rPr lang="en-US" dirty="0" smtClean="0">
                <a:latin typeface="Arial"/>
                <a:cs typeface="Arial"/>
              </a:rPr>
              <a:t>completely </a:t>
            </a:r>
            <a:r>
              <a:rPr lang="en-US" spc="-5" dirty="0" smtClean="0">
                <a:latin typeface="Arial"/>
                <a:cs typeface="Arial"/>
              </a:rPr>
              <a:t>cover </a:t>
            </a:r>
            <a:r>
              <a:rPr lang="en-US" dirty="0" smtClean="0">
                <a:latin typeface="Arial"/>
                <a:cs typeface="Arial"/>
              </a:rPr>
              <a:t>the </a:t>
            </a:r>
            <a:r>
              <a:rPr lang="en-US" spc="-5" dirty="0" smtClean="0">
                <a:latin typeface="Arial"/>
                <a:cs typeface="Arial"/>
              </a:rPr>
              <a:t>sectional thickness that requires</a:t>
            </a:r>
            <a:r>
              <a:rPr lang="en-US" spc="-50" dirty="0" smtClean="0">
                <a:latin typeface="Arial"/>
                <a:cs typeface="Arial"/>
              </a:rPr>
              <a:t> </a:t>
            </a:r>
            <a:r>
              <a:rPr lang="en-US" spc="-5" dirty="0" smtClean="0">
                <a:latin typeface="Arial"/>
                <a:cs typeface="Arial"/>
              </a:rPr>
              <a:t>feeding.</a:t>
            </a:r>
            <a:endParaRPr lang="en-US" dirty="0" smtClean="0">
              <a:latin typeface="Arial"/>
              <a:cs typeface="Arial"/>
            </a:endParaRPr>
          </a:p>
          <a:p>
            <a:pPr marL="413384" marR="38735" indent="-248285">
              <a:lnSpc>
                <a:spcPts val="1910"/>
              </a:lnSpc>
              <a:spcBef>
                <a:spcPts val="135"/>
              </a:spcBef>
              <a:buAutoNum type="romanLcPeriod"/>
              <a:tabLst>
                <a:tab pos="414020" algn="l"/>
              </a:tabLst>
            </a:pPr>
            <a:r>
              <a:rPr lang="en-US" dirty="0" smtClean="0">
                <a:latin typeface="Arial"/>
                <a:cs typeface="Arial"/>
              </a:rPr>
              <a:t>The </a:t>
            </a:r>
            <a:r>
              <a:rPr lang="en-US" spc="-5" dirty="0" smtClean="0">
                <a:latin typeface="Arial"/>
                <a:cs typeface="Arial"/>
              </a:rPr>
              <a:t>fluidity </a:t>
            </a:r>
            <a:r>
              <a:rPr lang="en-US" spc="-10" dirty="0" smtClean="0">
                <a:latin typeface="Arial"/>
                <a:cs typeface="Arial"/>
              </a:rPr>
              <a:t>of </a:t>
            </a:r>
            <a:r>
              <a:rPr lang="en-US" dirty="0" smtClean="0">
                <a:latin typeface="Arial"/>
                <a:cs typeface="Arial"/>
              </a:rPr>
              <a:t>the molten </a:t>
            </a:r>
            <a:r>
              <a:rPr lang="en-US" spc="-5" dirty="0" smtClean="0">
                <a:latin typeface="Arial"/>
                <a:cs typeface="Arial"/>
              </a:rPr>
              <a:t>metal </a:t>
            </a:r>
            <a:r>
              <a:rPr lang="en-US" dirty="0" smtClean="0">
                <a:latin typeface="Arial"/>
                <a:cs typeface="Arial"/>
              </a:rPr>
              <a:t>must be </a:t>
            </a:r>
            <a:r>
              <a:rPr lang="en-US" spc="-5" dirty="0" smtClean="0">
                <a:latin typeface="Arial"/>
                <a:cs typeface="Arial"/>
              </a:rPr>
              <a:t>adequately maintained </a:t>
            </a:r>
            <a:r>
              <a:rPr lang="en-US" dirty="0" smtClean="0">
                <a:latin typeface="Arial"/>
                <a:cs typeface="Arial"/>
              </a:rPr>
              <a:t>so that the metal can </a:t>
            </a:r>
            <a:r>
              <a:rPr lang="en-US" spc="-5" dirty="0" smtClean="0">
                <a:latin typeface="Arial"/>
                <a:cs typeface="Arial"/>
              </a:rPr>
              <a:t>penetrate </a:t>
            </a:r>
            <a:r>
              <a:rPr lang="en-US" dirty="0" smtClean="0">
                <a:latin typeface="Arial"/>
                <a:cs typeface="Arial"/>
              </a:rPr>
              <a:t>the  </a:t>
            </a:r>
            <a:r>
              <a:rPr lang="en-US" spc="-5" dirty="0" smtClean="0">
                <a:latin typeface="Arial"/>
                <a:cs typeface="Arial"/>
              </a:rPr>
              <a:t>portions </a:t>
            </a:r>
            <a:r>
              <a:rPr lang="en-US" spc="-10" dirty="0" smtClean="0">
                <a:latin typeface="Arial"/>
                <a:cs typeface="Arial"/>
              </a:rPr>
              <a:t>of </a:t>
            </a:r>
            <a:r>
              <a:rPr lang="en-US" dirty="0" smtClean="0">
                <a:latin typeface="Arial"/>
                <a:cs typeface="Arial"/>
              </a:rPr>
              <a:t>the </a:t>
            </a:r>
            <a:r>
              <a:rPr lang="en-US" spc="-5" dirty="0" smtClean="0">
                <a:latin typeface="Arial"/>
                <a:cs typeface="Arial"/>
              </a:rPr>
              <a:t>mould cavity freezing towards the</a:t>
            </a:r>
            <a:r>
              <a:rPr lang="en-US" spc="-20" dirty="0" smtClean="0">
                <a:latin typeface="Arial"/>
                <a:cs typeface="Arial"/>
              </a:rPr>
              <a:t> </a:t>
            </a:r>
            <a:r>
              <a:rPr lang="en-US" spc="-5" dirty="0" smtClean="0">
                <a:latin typeface="Arial"/>
                <a:cs typeface="Arial"/>
              </a:rPr>
              <a:t>end.</a:t>
            </a:r>
            <a:endParaRPr lang="en-US" dirty="0" smtClean="0">
              <a:latin typeface="Arial"/>
              <a:cs typeface="Arial"/>
            </a:endParaRPr>
          </a:p>
          <a:p>
            <a:pPr marL="413384" marR="31115" indent="-255904">
              <a:lnSpc>
                <a:spcPts val="1900"/>
              </a:lnSpc>
              <a:spcBef>
                <a:spcPts val="5"/>
              </a:spcBef>
              <a:buAutoNum type="romanLcPeriod"/>
              <a:tabLst>
                <a:tab pos="414020" algn="l"/>
              </a:tabLst>
            </a:pPr>
            <a:r>
              <a:rPr lang="en-US" dirty="0" smtClean="0">
                <a:latin typeface="Arial"/>
                <a:cs typeface="Arial"/>
              </a:rPr>
              <a:t>It </a:t>
            </a:r>
            <a:r>
              <a:rPr lang="en-US" spc="-5" dirty="0" smtClean="0">
                <a:latin typeface="Arial"/>
                <a:cs typeface="Arial"/>
              </a:rPr>
              <a:t>should be </a:t>
            </a:r>
            <a:r>
              <a:rPr lang="en-US" dirty="0" smtClean="0">
                <a:latin typeface="Arial"/>
                <a:cs typeface="Arial"/>
              </a:rPr>
              <a:t>so designed that </a:t>
            </a:r>
            <a:r>
              <a:rPr lang="en-US" spc="-5" dirty="0" smtClean="0">
                <a:latin typeface="Arial"/>
                <a:cs typeface="Arial"/>
              </a:rPr>
              <a:t>it establishes and effects temperature gradients </a:t>
            </a:r>
            <a:r>
              <a:rPr lang="en-US" spc="-10" dirty="0" smtClean="0">
                <a:latin typeface="Arial"/>
                <a:cs typeface="Arial"/>
              </a:rPr>
              <a:t>within </a:t>
            </a:r>
            <a:r>
              <a:rPr lang="en-US" dirty="0" smtClean="0">
                <a:latin typeface="Arial"/>
                <a:cs typeface="Arial"/>
              </a:rPr>
              <a:t>the </a:t>
            </a:r>
            <a:r>
              <a:rPr lang="en-US" spc="-5" dirty="0" smtClean="0">
                <a:latin typeface="Arial"/>
                <a:cs typeface="Arial"/>
              </a:rPr>
              <a:t>castings </a:t>
            </a:r>
            <a:r>
              <a:rPr lang="en-US" dirty="0" smtClean="0">
                <a:latin typeface="Arial"/>
                <a:cs typeface="Arial"/>
              </a:rPr>
              <a:t>so  that the </a:t>
            </a:r>
            <a:r>
              <a:rPr lang="en-US" spc="-5" dirty="0" smtClean="0">
                <a:latin typeface="Arial"/>
                <a:cs typeface="Arial"/>
              </a:rPr>
              <a:t>latter solidifies directionally towards </a:t>
            </a:r>
            <a:r>
              <a:rPr lang="en-US" dirty="0" smtClean="0">
                <a:latin typeface="Arial"/>
                <a:cs typeface="Arial"/>
              </a:rPr>
              <a:t>the</a:t>
            </a:r>
            <a:r>
              <a:rPr lang="en-US" spc="-25" dirty="0" smtClean="0">
                <a:latin typeface="Arial"/>
                <a:cs typeface="Arial"/>
              </a:rPr>
              <a:t> </a:t>
            </a:r>
            <a:r>
              <a:rPr lang="en-US" spc="-5" dirty="0" smtClean="0">
                <a:latin typeface="Arial"/>
                <a:cs typeface="Arial"/>
              </a:rPr>
              <a:t>riser.</a:t>
            </a:r>
            <a:endParaRPr lang="en-US" dirty="0" smtClean="0">
              <a:latin typeface="Arial"/>
              <a:cs typeface="Arial"/>
            </a:endParaRPr>
          </a:p>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spc="-5" dirty="0" smtClean="0">
                <a:solidFill>
                  <a:srgbClr val="FF0000"/>
                </a:solidFill>
                <a:latin typeface="Arial"/>
                <a:cs typeface="Arial"/>
              </a:rPr>
              <a:t>ROLE </a:t>
            </a:r>
            <a:r>
              <a:rPr lang="en-US" sz="3200" b="1" dirty="0" smtClean="0">
                <a:solidFill>
                  <a:srgbClr val="FF0000"/>
                </a:solidFill>
                <a:latin typeface="Arial"/>
                <a:cs typeface="Arial"/>
              </a:rPr>
              <a:t>OF RISER </a:t>
            </a:r>
            <a:r>
              <a:rPr lang="en-US" sz="3200" b="1" spc="-5" dirty="0" smtClean="0">
                <a:solidFill>
                  <a:srgbClr val="FF0000"/>
                </a:solidFill>
                <a:latin typeface="Arial"/>
                <a:cs typeface="Arial"/>
              </a:rPr>
              <a:t>IN </a:t>
            </a:r>
            <a:r>
              <a:rPr lang="en-US" sz="3200" b="1" spc="-10" dirty="0" smtClean="0">
                <a:solidFill>
                  <a:srgbClr val="FF0000"/>
                </a:solidFill>
                <a:latin typeface="Arial"/>
                <a:cs typeface="Arial"/>
              </a:rPr>
              <a:t>SAND</a:t>
            </a:r>
            <a:r>
              <a:rPr lang="en-US" sz="3200" b="1" spc="10" dirty="0" smtClean="0">
                <a:solidFill>
                  <a:srgbClr val="FF0000"/>
                </a:solidFill>
                <a:latin typeface="Arial"/>
                <a:cs typeface="Arial"/>
              </a:rPr>
              <a:t> </a:t>
            </a:r>
            <a:r>
              <a:rPr lang="en-US" sz="3200" b="1" spc="-5" dirty="0" smtClean="0">
                <a:solidFill>
                  <a:srgbClr val="FF0000"/>
                </a:solidFill>
                <a:latin typeface="Arial"/>
                <a:cs typeface="Arial"/>
              </a:rPr>
              <a:t>CASTING</a:t>
            </a:r>
            <a:r>
              <a:rPr lang="en-US" sz="3200" dirty="0" smtClean="0">
                <a:latin typeface="Arial"/>
                <a:cs typeface="Arial"/>
              </a:rPr>
              <a:t/>
            </a:r>
            <a:br>
              <a:rPr lang="en-US" sz="3200" dirty="0" smtClean="0">
                <a:latin typeface="Arial"/>
                <a:cs typeface="Arial"/>
              </a:rPr>
            </a:br>
            <a:endParaRPr lang="en-US" dirty="0"/>
          </a:p>
        </p:txBody>
      </p:sp>
      <p:sp>
        <p:nvSpPr>
          <p:cNvPr id="3" name="Content Placeholder 2"/>
          <p:cNvSpPr>
            <a:spLocks noGrp="1"/>
          </p:cNvSpPr>
          <p:nvPr>
            <p:ph sz="quarter" idx="1"/>
          </p:nvPr>
        </p:nvSpPr>
        <p:spPr/>
        <p:txBody>
          <a:bodyPr>
            <a:normAutofit fontScale="85000" lnSpcReduction="10000"/>
          </a:bodyPr>
          <a:lstStyle/>
          <a:p>
            <a:pPr marL="12700" marR="5080" indent="457200" algn="just">
              <a:lnSpc>
                <a:spcPct val="143600"/>
              </a:lnSpc>
              <a:spcBef>
                <a:spcPts val="80"/>
              </a:spcBef>
            </a:pPr>
            <a:r>
              <a:rPr lang="en-US" spc="-5" dirty="0" smtClean="0">
                <a:latin typeface="Arial"/>
                <a:cs typeface="Arial"/>
              </a:rPr>
              <a:t>Metals and their alloys </a:t>
            </a:r>
            <a:r>
              <a:rPr lang="en-US" dirty="0" smtClean="0">
                <a:latin typeface="Arial"/>
                <a:cs typeface="Arial"/>
              </a:rPr>
              <a:t>shrink </a:t>
            </a:r>
            <a:r>
              <a:rPr lang="en-US" spc="-5" dirty="0" smtClean="0">
                <a:latin typeface="Arial"/>
                <a:cs typeface="Arial"/>
              </a:rPr>
              <a:t>as </a:t>
            </a:r>
            <a:r>
              <a:rPr lang="en-US" dirty="0" smtClean="0">
                <a:latin typeface="Arial"/>
                <a:cs typeface="Arial"/>
              </a:rPr>
              <a:t>they cool </a:t>
            </a:r>
            <a:r>
              <a:rPr lang="en-US" spc="-5" dirty="0" smtClean="0">
                <a:latin typeface="Arial"/>
                <a:cs typeface="Arial"/>
              </a:rPr>
              <a:t>or solidify and </a:t>
            </a:r>
            <a:r>
              <a:rPr lang="en-US" dirty="0" smtClean="0">
                <a:latin typeface="Arial"/>
                <a:cs typeface="Arial"/>
              </a:rPr>
              <a:t>hence may </a:t>
            </a:r>
            <a:r>
              <a:rPr lang="en-US" spc="-5" dirty="0" smtClean="0">
                <a:latin typeface="Arial"/>
                <a:cs typeface="Arial"/>
              </a:rPr>
              <a:t>create </a:t>
            </a:r>
            <a:r>
              <a:rPr lang="en-US" dirty="0" smtClean="0">
                <a:latin typeface="Arial"/>
                <a:cs typeface="Arial"/>
              </a:rPr>
              <a:t>a </a:t>
            </a:r>
            <a:r>
              <a:rPr lang="en-US" spc="-5" dirty="0" smtClean="0">
                <a:latin typeface="Arial"/>
                <a:cs typeface="Arial"/>
              </a:rPr>
              <a:t>partial vacuum </a:t>
            </a:r>
            <a:r>
              <a:rPr lang="en-US" spc="-10" dirty="0" smtClean="0">
                <a:latin typeface="Arial"/>
                <a:cs typeface="Arial"/>
              </a:rPr>
              <a:t>within  </a:t>
            </a:r>
            <a:r>
              <a:rPr lang="en-US" dirty="0" smtClean="0">
                <a:latin typeface="Arial"/>
                <a:cs typeface="Arial"/>
              </a:rPr>
              <a:t>the </a:t>
            </a:r>
            <a:r>
              <a:rPr lang="en-US" spc="-5" dirty="0" smtClean="0">
                <a:latin typeface="Arial"/>
                <a:cs typeface="Arial"/>
              </a:rPr>
              <a:t>casting which leads </a:t>
            </a:r>
            <a:r>
              <a:rPr lang="en-US" dirty="0" smtClean="0">
                <a:latin typeface="Arial"/>
                <a:cs typeface="Arial"/>
              </a:rPr>
              <a:t>to </a:t>
            </a:r>
            <a:r>
              <a:rPr lang="en-US" spc="-5" dirty="0" smtClean="0">
                <a:latin typeface="Arial"/>
                <a:cs typeface="Arial"/>
              </a:rPr>
              <a:t>casting defect known </a:t>
            </a:r>
            <a:r>
              <a:rPr lang="en-US" dirty="0" smtClean="0">
                <a:latin typeface="Arial"/>
                <a:cs typeface="Arial"/>
              </a:rPr>
              <a:t>as </a:t>
            </a:r>
            <a:r>
              <a:rPr lang="en-US" spc="-5" dirty="0" smtClean="0">
                <a:latin typeface="Arial"/>
                <a:cs typeface="Arial"/>
              </a:rPr>
              <a:t>shrinkage </a:t>
            </a:r>
            <a:r>
              <a:rPr lang="en-US" dirty="0" smtClean="0">
                <a:latin typeface="Arial"/>
                <a:cs typeface="Arial"/>
              </a:rPr>
              <a:t>or </a:t>
            </a:r>
            <a:r>
              <a:rPr lang="en-US" spc="-5" dirty="0" smtClean="0">
                <a:latin typeface="Arial"/>
                <a:cs typeface="Arial"/>
              </a:rPr>
              <a:t>void. </a:t>
            </a:r>
            <a:r>
              <a:rPr lang="en-US" dirty="0" smtClean="0">
                <a:latin typeface="Arial"/>
                <a:cs typeface="Arial"/>
              </a:rPr>
              <a:t>The </a:t>
            </a:r>
            <a:r>
              <a:rPr lang="en-US" spc="-5" dirty="0" smtClean="0">
                <a:latin typeface="Arial"/>
                <a:cs typeface="Arial"/>
              </a:rPr>
              <a:t>primary function </a:t>
            </a:r>
            <a:r>
              <a:rPr lang="en-US" spc="-10" dirty="0" smtClean="0">
                <a:latin typeface="Arial"/>
                <a:cs typeface="Arial"/>
              </a:rPr>
              <a:t>of </a:t>
            </a:r>
            <a:r>
              <a:rPr lang="en-US" spc="-5" dirty="0" smtClean="0">
                <a:latin typeface="Arial"/>
                <a:cs typeface="Arial"/>
              </a:rPr>
              <a:t>riser </a:t>
            </a:r>
            <a:r>
              <a:rPr lang="en-US" spc="-10" dirty="0" smtClean="0">
                <a:latin typeface="Arial"/>
                <a:cs typeface="Arial"/>
              </a:rPr>
              <a:t>as  </a:t>
            </a:r>
            <a:r>
              <a:rPr lang="en-US" dirty="0" smtClean="0">
                <a:latin typeface="Arial"/>
                <a:cs typeface="Arial"/>
              </a:rPr>
              <a:t>attached </a:t>
            </a:r>
            <a:r>
              <a:rPr lang="en-US" spc="-10" dirty="0" smtClean="0">
                <a:latin typeface="Arial"/>
                <a:cs typeface="Arial"/>
              </a:rPr>
              <a:t>with </a:t>
            </a:r>
            <a:r>
              <a:rPr lang="en-US" dirty="0" smtClean="0">
                <a:latin typeface="Arial"/>
                <a:cs typeface="Arial"/>
              </a:rPr>
              <a:t>the </a:t>
            </a:r>
            <a:r>
              <a:rPr lang="en-US" spc="-5" dirty="0" smtClean="0">
                <a:latin typeface="Arial"/>
                <a:cs typeface="Arial"/>
              </a:rPr>
              <a:t>mould is </a:t>
            </a:r>
            <a:r>
              <a:rPr lang="en-US" dirty="0" smtClean="0">
                <a:latin typeface="Arial"/>
                <a:cs typeface="Arial"/>
              </a:rPr>
              <a:t>to feed molten metal to </a:t>
            </a:r>
            <a:r>
              <a:rPr lang="en-US" spc="-5" dirty="0" smtClean="0">
                <a:latin typeface="Arial"/>
                <a:cs typeface="Arial"/>
              </a:rPr>
              <a:t>accommodate shrinkage occurring during solidification  </a:t>
            </a:r>
            <a:r>
              <a:rPr lang="en-US" spc="-10" dirty="0" smtClean="0">
                <a:latin typeface="Arial"/>
                <a:cs typeface="Arial"/>
              </a:rPr>
              <a:t>of </a:t>
            </a:r>
            <a:r>
              <a:rPr lang="en-US" dirty="0" smtClean="0">
                <a:latin typeface="Arial"/>
                <a:cs typeface="Arial"/>
              </a:rPr>
              <a:t>the</a:t>
            </a:r>
            <a:r>
              <a:rPr lang="en-US" spc="20" dirty="0" smtClean="0">
                <a:latin typeface="Arial"/>
                <a:cs typeface="Arial"/>
              </a:rPr>
              <a:t> </a:t>
            </a:r>
            <a:r>
              <a:rPr lang="en-US" spc="-5" dirty="0" smtClean="0">
                <a:latin typeface="Arial"/>
                <a:cs typeface="Arial"/>
              </a:rPr>
              <a:t>casting.</a:t>
            </a:r>
            <a:endParaRPr lang="en-US" dirty="0" smtClean="0">
              <a:latin typeface="Arial"/>
              <a:cs typeface="Arial"/>
            </a:endParaRPr>
          </a:p>
          <a:p>
            <a:pPr marL="12700" marR="5080" indent="457200" algn="just">
              <a:lnSpc>
                <a:spcPct val="144200"/>
              </a:lnSpc>
              <a:spcBef>
                <a:spcPts val="5"/>
              </a:spcBef>
            </a:pPr>
            <a:r>
              <a:rPr lang="en-US" spc="-5" dirty="0" smtClean="0">
                <a:latin typeface="Arial"/>
                <a:cs typeface="Arial"/>
              </a:rPr>
              <a:t>As shrinkage </a:t>
            </a:r>
            <a:r>
              <a:rPr lang="en-US" dirty="0" smtClean="0">
                <a:latin typeface="Arial"/>
                <a:cs typeface="Arial"/>
              </a:rPr>
              <a:t>is </a:t>
            </a:r>
            <a:r>
              <a:rPr lang="en-US" spc="-5" dirty="0" smtClean="0">
                <a:latin typeface="Arial"/>
                <a:cs typeface="Arial"/>
              </a:rPr>
              <a:t>very </a:t>
            </a:r>
            <a:r>
              <a:rPr lang="en-US" dirty="0" smtClean="0">
                <a:latin typeface="Arial"/>
                <a:cs typeface="Arial"/>
              </a:rPr>
              <a:t>common </a:t>
            </a:r>
            <a:r>
              <a:rPr lang="en-US" spc="-5" dirty="0" smtClean="0">
                <a:latin typeface="Arial"/>
                <a:cs typeface="Arial"/>
              </a:rPr>
              <a:t>casting defect in casting </a:t>
            </a:r>
            <a:r>
              <a:rPr lang="en-US" dirty="0" smtClean="0">
                <a:latin typeface="Arial"/>
                <a:cs typeface="Arial"/>
              </a:rPr>
              <a:t>and hence </a:t>
            </a:r>
            <a:r>
              <a:rPr lang="en-US" spc="-5" dirty="0" smtClean="0">
                <a:latin typeface="Arial"/>
                <a:cs typeface="Arial"/>
              </a:rPr>
              <a:t>it should </a:t>
            </a:r>
            <a:r>
              <a:rPr lang="en-US" dirty="0" smtClean="0">
                <a:latin typeface="Arial"/>
                <a:cs typeface="Arial"/>
              </a:rPr>
              <a:t>be </a:t>
            </a:r>
            <a:r>
              <a:rPr lang="en-US" spc="-5" dirty="0" smtClean="0">
                <a:latin typeface="Arial"/>
                <a:cs typeface="Arial"/>
              </a:rPr>
              <a:t>avoided </a:t>
            </a:r>
            <a:r>
              <a:rPr lang="en-US" dirty="0" smtClean="0">
                <a:latin typeface="Arial"/>
                <a:cs typeface="Arial"/>
              </a:rPr>
              <a:t>by </a:t>
            </a:r>
            <a:r>
              <a:rPr lang="en-US" spc="-5" dirty="0" smtClean="0">
                <a:latin typeface="Arial"/>
                <a:cs typeface="Arial"/>
              </a:rPr>
              <a:t>allowing  </a:t>
            </a:r>
            <a:r>
              <a:rPr lang="en-US" dirty="0" smtClean="0">
                <a:latin typeface="Arial"/>
                <a:cs typeface="Arial"/>
              </a:rPr>
              <a:t>molten </a:t>
            </a:r>
            <a:r>
              <a:rPr lang="en-US" spc="-5" dirty="0" smtClean="0">
                <a:latin typeface="Arial"/>
                <a:cs typeface="Arial"/>
              </a:rPr>
              <a:t>metal </a:t>
            </a:r>
            <a:r>
              <a:rPr lang="en-US" dirty="0" smtClean="0">
                <a:latin typeface="Arial"/>
                <a:cs typeface="Arial"/>
              </a:rPr>
              <a:t>to </a:t>
            </a:r>
            <a:r>
              <a:rPr lang="en-US" spc="-5" dirty="0" smtClean="0">
                <a:latin typeface="Arial"/>
                <a:cs typeface="Arial"/>
              </a:rPr>
              <a:t>rise in riser after filling </a:t>
            </a:r>
            <a:r>
              <a:rPr lang="en-US" dirty="0" smtClean="0">
                <a:latin typeface="Arial"/>
                <a:cs typeface="Arial"/>
              </a:rPr>
              <a:t>the </a:t>
            </a:r>
            <a:r>
              <a:rPr lang="en-US" spc="-5" dirty="0" smtClean="0">
                <a:latin typeface="Arial"/>
                <a:cs typeface="Arial"/>
              </a:rPr>
              <a:t>mould cavity </a:t>
            </a:r>
            <a:r>
              <a:rPr lang="en-US" dirty="0" smtClean="0">
                <a:latin typeface="Arial"/>
                <a:cs typeface="Arial"/>
              </a:rPr>
              <a:t>completely and supplying the molten </a:t>
            </a:r>
            <a:r>
              <a:rPr lang="en-US" spc="-5" dirty="0" smtClean="0">
                <a:latin typeface="Arial"/>
                <a:cs typeface="Arial"/>
              </a:rPr>
              <a:t>metal to  further </a:t>
            </a:r>
            <a:r>
              <a:rPr lang="en-US" dirty="0" smtClean="0">
                <a:latin typeface="Arial"/>
                <a:cs typeface="Arial"/>
              </a:rPr>
              <a:t>feed the </a:t>
            </a:r>
            <a:r>
              <a:rPr lang="en-US" spc="-5" dirty="0" smtClean="0">
                <a:latin typeface="Arial"/>
                <a:cs typeface="Arial"/>
              </a:rPr>
              <a:t>void </a:t>
            </a:r>
            <a:r>
              <a:rPr lang="en-US" dirty="0" smtClean="0">
                <a:latin typeface="Arial"/>
                <a:cs typeface="Arial"/>
              </a:rPr>
              <a:t>occurred </a:t>
            </a:r>
            <a:r>
              <a:rPr lang="en-US" spc="-5" dirty="0" smtClean="0">
                <a:latin typeface="Arial"/>
                <a:cs typeface="Arial"/>
              </a:rPr>
              <a:t>during solidification </a:t>
            </a:r>
            <a:r>
              <a:rPr lang="en-US" spc="-10" dirty="0" smtClean="0">
                <a:latin typeface="Arial"/>
                <a:cs typeface="Arial"/>
              </a:rPr>
              <a:t>of </a:t>
            </a:r>
            <a:r>
              <a:rPr lang="en-US" dirty="0" smtClean="0">
                <a:latin typeface="Arial"/>
                <a:cs typeface="Arial"/>
              </a:rPr>
              <a:t>the </a:t>
            </a:r>
            <a:r>
              <a:rPr lang="en-US" spc="-5" dirty="0" smtClean="0">
                <a:latin typeface="Arial"/>
                <a:cs typeface="Arial"/>
              </a:rPr>
              <a:t>casting </a:t>
            </a:r>
            <a:r>
              <a:rPr lang="en-US" dirty="0" smtClean="0">
                <a:latin typeface="Arial"/>
                <a:cs typeface="Arial"/>
              </a:rPr>
              <a:t>because </a:t>
            </a:r>
            <a:r>
              <a:rPr lang="en-US" spc="-10" dirty="0" smtClean="0">
                <a:latin typeface="Arial"/>
                <a:cs typeface="Arial"/>
              </a:rPr>
              <a:t>of</a:t>
            </a:r>
            <a:r>
              <a:rPr lang="en-US" spc="15" dirty="0" smtClean="0">
                <a:latin typeface="Arial"/>
                <a:cs typeface="Arial"/>
              </a:rPr>
              <a:t> </a:t>
            </a:r>
            <a:r>
              <a:rPr lang="en-US" spc="-5" dirty="0" smtClean="0">
                <a:latin typeface="Arial"/>
                <a:cs typeface="Arial"/>
              </a:rPr>
              <a:t>shrinkage</a:t>
            </a:r>
            <a:r>
              <a:rPr lang="en-US" spc="-5" dirty="0" smtClean="0">
                <a:latin typeface="Arial"/>
                <a:cs typeface="Arial"/>
              </a:rPr>
              <a:t>.</a:t>
            </a:r>
          </a:p>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pPr marL="12700" marR="5080" indent="457200" algn="just">
              <a:lnSpc>
                <a:spcPct val="144200"/>
              </a:lnSpc>
              <a:spcBef>
                <a:spcPts val="5"/>
              </a:spcBef>
              <a:buNone/>
            </a:pPr>
            <a:endParaRPr lang="en-US" dirty="0" smtClean="0">
              <a:latin typeface="Arial"/>
              <a:cs typeface="Arial"/>
            </a:endParaRPr>
          </a:p>
          <a:p>
            <a:pPr marL="12700" marR="12065" indent="495300" algn="just">
              <a:lnSpc>
                <a:spcPct val="143600"/>
              </a:lnSpc>
              <a:spcBef>
                <a:spcPts val="20"/>
              </a:spcBef>
            </a:pPr>
            <a:r>
              <a:rPr lang="en-US" spc="-5" dirty="0" smtClean="0">
                <a:latin typeface="Arial"/>
                <a:cs typeface="Arial"/>
              </a:rPr>
              <a:t>Riser also permits </a:t>
            </a:r>
            <a:r>
              <a:rPr lang="en-US" dirty="0" smtClean="0">
                <a:latin typeface="Arial"/>
                <a:cs typeface="Arial"/>
              </a:rPr>
              <a:t>the </a:t>
            </a:r>
            <a:r>
              <a:rPr lang="en-US" spc="-5" dirty="0" smtClean="0">
                <a:latin typeface="Arial"/>
                <a:cs typeface="Arial"/>
              </a:rPr>
              <a:t>escape </a:t>
            </a:r>
            <a:r>
              <a:rPr lang="en-US" spc="-10" dirty="0" smtClean="0">
                <a:latin typeface="Arial"/>
                <a:cs typeface="Arial"/>
              </a:rPr>
              <a:t>of </a:t>
            </a:r>
            <a:r>
              <a:rPr lang="en-US" spc="-5" dirty="0" smtClean="0">
                <a:latin typeface="Arial"/>
                <a:cs typeface="Arial"/>
              </a:rPr>
              <a:t>evolved air </a:t>
            </a:r>
            <a:r>
              <a:rPr lang="en-US" dirty="0" smtClean="0">
                <a:latin typeface="Arial"/>
                <a:cs typeface="Arial"/>
              </a:rPr>
              <a:t>and </a:t>
            </a:r>
            <a:r>
              <a:rPr lang="en-US" spc="-5" dirty="0" smtClean="0">
                <a:latin typeface="Arial"/>
                <a:cs typeface="Arial"/>
              </a:rPr>
              <a:t>mould </a:t>
            </a:r>
            <a:r>
              <a:rPr lang="en-US" dirty="0" smtClean="0">
                <a:latin typeface="Arial"/>
                <a:cs typeface="Arial"/>
              </a:rPr>
              <a:t>gases as the </a:t>
            </a:r>
            <a:r>
              <a:rPr lang="en-US" spc="-5" dirty="0" smtClean="0">
                <a:latin typeface="Arial"/>
                <a:cs typeface="Arial"/>
              </a:rPr>
              <a:t>mould cavity is being filled  with </a:t>
            </a:r>
            <a:r>
              <a:rPr lang="en-US" dirty="0" smtClean="0">
                <a:latin typeface="Arial"/>
                <a:cs typeface="Arial"/>
              </a:rPr>
              <a:t>the molten</a:t>
            </a:r>
            <a:r>
              <a:rPr lang="en-US" spc="-35" dirty="0" smtClean="0">
                <a:latin typeface="Arial"/>
                <a:cs typeface="Arial"/>
              </a:rPr>
              <a:t> </a:t>
            </a:r>
            <a:r>
              <a:rPr lang="en-US" dirty="0" smtClean="0">
                <a:latin typeface="Arial"/>
                <a:cs typeface="Arial"/>
              </a:rPr>
              <a:t>metal.</a:t>
            </a:r>
          </a:p>
          <a:p>
            <a:pPr marL="12700" marR="5715" indent="457200" algn="just">
              <a:lnSpc>
                <a:spcPct val="144100"/>
              </a:lnSpc>
              <a:spcBef>
                <a:spcPts val="10"/>
              </a:spcBef>
            </a:pPr>
            <a:r>
              <a:rPr lang="en-US" dirty="0" smtClean="0">
                <a:latin typeface="Arial"/>
                <a:cs typeface="Arial"/>
              </a:rPr>
              <a:t>It </a:t>
            </a:r>
            <a:r>
              <a:rPr lang="en-US" spc="-5" dirty="0" smtClean="0">
                <a:latin typeface="Arial"/>
                <a:cs typeface="Arial"/>
              </a:rPr>
              <a:t>also indicates </a:t>
            </a:r>
            <a:r>
              <a:rPr lang="en-US" dirty="0" smtClean="0">
                <a:latin typeface="Arial"/>
                <a:cs typeface="Arial"/>
              </a:rPr>
              <a:t>to </a:t>
            </a:r>
            <a:r>
              <a:rPr lang="en-US" spc="5" dirty="0" smtClean="0">
                <a:latin typeface="Arial"/>
                <a:cs typeface="Arial"/>
              </a:rPr>
              <a:t>the </a:t>
            </a:r>
            <a:r>
              <a:rPr lang="en-US" spc="-5" dirty="0" smtClean="0">
                <a:latin typeface="Arial"/>
                <a:cs typeface="Arial"/>
              </a:rPr>
              <a:t>foundry </a:t>
            </a:r>
            <a:r>
              <a:rPr lang="en-US" dirty="0" smtClean="0">
                <a:latin typeface="Arial"/>
                <a:cs typeface="Arial"/>
              </a:rPr>
              <a:t>man </a:t>
            </a:r>
            <a:r>
              <a:rPr lang="en-US" spc="-5" dirty="0" smtClean="0">
                <a:latin typeface="Arial"/>
                <a:cs typeface="Arial"/>
              </a:rPr>
              <a:t>whether mould </a:t>
            </a:r>
            <a:r>
              <a:rPr lang="en-US" dirty="0" smtClean="0">
                <a:latin typeface="Arial"/>
                <a:cs typeface="Arial"/>
              </a:rPr>
              <a:t>cavity has been </a:t>
            </a:r>
            <a:r>
              <a:rPr lang="en-US" spc="-5" dirty="0" smtClean="0">
                <a:latin typeface="Arial"/>
                <a:cs typeface="Arial"/>
              </a:rPr>
              <a:t>filled </a:t>
            </a:r>
            <a:r>
              <a:rPr lang="en-US" dirty="0" smtClean="0">
                <a:latin typeface="Arial"/>
                <a:cs typeface="Arial"/>
              </a:rPr>
              <a:t>completely or </a:t>
            </a:r>
            <a:r>
              <a:rPr lang="en-US" spc="-5" dirty="0" smtClean="0">
                <a:latin typeface="Arial"/>
                <a:cs typeface="Arial"/>
              </a:rPr>
              <a:t>not. The  suitable </a:t>
            </a:r>
            <a:r>
              <a:rPr lang="en-US" dirty="0" smtClean="0">
                <a:latin typeface="Arial"/>
                <a:cs typeface="Arial"/>
              </a:rPr>
              <a:t>design </a:t>
            </a:r>
            <a:r>
              <a:rPr lang="en-US" spc="-10" dirty="0" smtClean="0">
                <a:latin typeface="Arial"/>
                <a:cs typeface="Arial"/>
              </a:rPr>
              <a:t>of </a:t>
            </a:r>
            <a:r>
              <a:rPr lang="en-US" spc="-5" dirty="0" smtClean="0">
                <a:latin typeface="Arial"/>
                <a:cs typeface="Arial"/>
              </a:rPr>
              <a:t>riser also helps </a:t>
            </a:r>
            <a:r>
              <a:rPr lang="en-US" dirty="0" smtClean="0">
                <a:latin typeface="Arial"/>
                <a:cs typeface="Arial"/>
              </a:rPr>
              <a:t>to </a:t>
            </a:r>
            <a:r>
              <a:rPr lang="en-US" spc="-5" dirty="0" smtClean="0">
                <a:latin typeface="Arial"/>
                <a:cs typeface="Arial"/>
              </a:rPr>
              <a:t>promote </a:t>
            </a:r>
            <a:r>
              <a:rPr lang="en-US" dirty="0" smtClean="0">
                <a:latin typeface="Arial"/>
                <a:cs typeface="Arial"/>
              </a:rPr>
              <a:t>the </a:t>
            </a:r>
            <a:r>
              <a:rPr lang="en-US" spc="-5" dirty="0" smtClean="0">
                <a:latin typeface="Arial"/>
                <a:cs typeface="Arial"/>
              </a:rPr>
              <a:t>directional solidification and </a:t>
            </a:r>
            <a:r>
              <a:rPr lang="en-US" dirty="0" smtClean="0">
                <a:latin typeface="Arial"/>
                <a:cs typeface="Arial"/>
              </a:rPr>
              <a:t>hence </a:t>
            </a:r>
            <a:r>
              <a:rPr lang="en-US" spc="-5" dirty="0" smtClean="0">
                <a:latin typeface="Arial"/>
                <a:cs typeface="Arial"/>
              </a:rPr>
              <a:t>helps in production </a:t>
            </a:r>
            <a:r>
              <a:rPr lang="en-US" spc="-10" dirty="0" smtClean="0">
                <a:latin typeface="Arial"/>
                <a:cs typeface="Arial"/>
              </a:rPr>
              <a:t>of  </a:t>
            </a:r>
            <a:r>
              <a:rPr lang="en-US" spc="-5" dirty="0" smtClean="0">
                <a:latin typeface="Arial"/>
                <a:cs typeface="Arial"/>
              </a:rPr>
              <a:t>desired </a:t>
            </a:r>
            <a:r>
              <a:rPr lang="en-US" dirty="0" smtClean="0">
                <a:latin typeface="Arial"/>
                <a:cs typeface="Arial"/>
              </a:rPr>
              <a:t>sound</a:t>
            </a:r>
            <a:r>
              <a:rPr lang="en-US" spc="-20" dirty="0" smtClean="0">
                <a:latin typeface="Arial"/>
                <a:cs typeface="Arial"/>
              </a:rPr>
              <a:t> </a:t>
            </a:r>
            <a:r>
              <a:rPr lang="en-US" spc="-5" dirty="0" smtClean="0">
                <a:latin typeface="Arial"/>
                <a:cs typeface="Arial"/>
              </a:rPr>
              <a:t>casting.</a:t>
            </a:r>
            <a:endParaRPr lang="en-US" dirty="0" smtClean="0">
              <a:latin typeface="Arial"/>
              <a:cs typeface="Arial"/>
            </a:endParaRPr>
          </a:p>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spc="-5" dirty="0" smtClean="0">
                <a:solidFill>
                  <a:srgbClr val="FF0000"/>
                </a:solidFill>
                <a:latin typeface="Arial"/>
                <a:cs typeface="Arial"/>
              </a:rPr>
              <a:t>CONSIDERATIONS </a:t>
            </a:r>
            <a:r>
              <a:rPr lang="en-US" sz="3200" b="1" dirty="0" smtClean="0">
                <a:solidFill>
                  <a:srgbClr val="FF0000"/>
                </a:solidFill>
                <a:latin typeface="Arial"/>
                <a:cs typeface="Arial"/>
              </a:rPr>
              <a:t>FOR DESIGNING </a:t>
            </a:r>
            <a:r>
              <a:rPr lang="en-US" sz="3200" b="1" spc="-5" dirty="0" smtClean="0">
                <a:solidFill>
                  <a:srgbClr val="FF0000"/>
                </a:solidFill>
                <a:latin typeface="Arial"/>
                <a:cs typeface="Arial"/>
              </a:rPr>
              <a:t>RISER</a:t>
            </a:r>
            <a:r>
              <a:rPr lang="en-US" sz="3200" dirty="0" smtClean="0">
                <a:latin typeface="Arial"/>
                <a:cs typeface="Arial"/>
              </a:rPr>
              <a:t/>
            </a:r>
            <a:br>
              <a:rPr lang="en-US" sz="3200" dirty="0" smtClean="0">
                <a:latin typeface="Arial"/>
                <a:cs typeface="Arial"/>
              </a:rPr>
            </a:br>
            <a:endParaRPr lang="en-US" dirty="0"/>
          </a:p>
        </p:txBody>
      </p:sp>
      <p:sp>
        <p:nvSpPr>
          <p:cNvPr id="3" name="Content Placeholder 2"/>
          <p:cNvSpPr>
            <a:spLocks noGrp="1"/>
          </p:cNvSpPr>
          <p:nvPr>
            <p:ph sz="quarter" idx="1"/>
          </p:nvPr>
        </p:nvSpPr>
        <p:spPr/>
        <p:txBody>
          <a:bodyPr/>
          <a:lstStyle/>
          <a:p>
            <a:pPr marL="469900">
              <a:lnSpc>
                <a:spcPct val="100000"/>
              </a:lnSpc>
              <a:spcBef>
                <a:spcPts val="630"/>
              </a:spcBef>
            </a:pPr>
            <a:r>
              <a:rPr lang="en-US" sz="2000" spc="-5" dirty="0" smtClean="0">
                <a:latin typeface="Arial"/>
                <a:cs typeface="Arial"/>
              </a:rPr>
              <a:t>While designing risers the following considerations must always be taken into account.</a:t>
            </a:r>
          </a:p>
          <a:p>
            <a:pPr marL="241300" indent="-228600">
              <a:lnSpc>
                <a:spcPct val="100000"/>
              </a:lnSpc>
              <a:spcBef>
                <a:spcPts val="550"/>
              </a:spcBef>
              <a:buAutoNum type="alphaUcParenBoth"/>
              <a:tabLst>
                <a:tab pos="241935" algn="l"/>
              </a:tabLst>
            </a:pPr>
            <a:r>
              <a:rPr lang="en-US" sz="2000" spc="-5" dirty="0" smtClean="0">
                <a:latin typeface="Arial"/>
                <a:cs typeface="Arial"/>
              </a:rPr>
              <a:t>Freezing time</a:t>
            </a:r>
          </a:p>
          <a:p>
            <a:pPr marL="355600" marR="132715" lvl="1" indent="-170815">
              <a:lnSpc>
                <a:spcPct val="144500"/>
              </a:lnSpc>
              <a:spcBef>
                <a:spcPts val="5"/>
              </a:spcBef>
              <a:buFont typeface="Arial"/>
              <a:buAutoNum type="arabicPeriod"/>
              <a:tabLst>
                <a:tab pos="356235" algn="l"/>
              </a:tabLst>
            </a:pPr>
            <a:r>
              <a:rPr lang="en-US" sz="2000" spc="-5" dirty="0" smtClean="0">
                <a:latin typeface="Arial"/>
                <a:cs typeface="Arial"/>
              </a:rPr>
              <a:t>For producing sound casting, the molten metal must be fed to the mould till it solidifies completely.  This can be achieved when molten metal in riser should freeze at slower rate than the casting.</a:t>
            </a:r>
          </a:p>
          <a:p>
            <a:pPr marL="355600" marR="26670" lvl="1" indent="-170815">
              <a:lnSpc>
                <a:spcPct val="143600"/>
              </a:lnSpc>
              <a:spcBef>
                <a:spcPts val="15"/>
              </a:spcBef>
              <a:buFont typeface="Arial"/>
              <a:buAutoNum type="arabicPeriod"/>
              <a:tabLst>
                <a:tab pos="356235" algn="l"/>
              </a:tabLst>
            </a:pPr>
            <a:r>
              <a:rPr lang="en-US" sz="2000" spc="-5" dirty="0" smtClean="0">
                <a:latin typeface="Arial"/>
                <a:cs typeface="Arial"/>
              </a:rPr>
              <a:t>Freezing time of molten metal should be more for risers than casting. The </a:t>
            </a:r>
            <a:r>
              <a:rPr lang="en-US" sz="2000" spc="-5" dirty="0" err="1" smtClean="0">
                <a:latin typeface="Arial"/>
                <a:cs typeface="Arial"/>
              </a:rPr>
              <a:t>quantative</a:t>
            </a:r>
            <a:r>
              <a:rPr lang="en-US" sz="2000" spc="-5" dirty="0" smtClean="0">
                <a:latin typeface="Arial"/>
                <a:cs typeface="Arial"/>
              </a:rPr>
              <a:t> </a:t>
            </a:r>
            <a:r>
              <a:rPr lang="en-US" sz="2000" spc="-5" dirty="0" err="1" smtClean="0">
                <a:latin typeface="Arial"/>
                <a:cs typeface="Arial"/>
              </a:rPr>
              <a:t>risering</a:t>
            </a:r>
            <a:r>
              <a:rPr lang="en-US" sz="2000" spc="-5" dirty="0" smtClean="0">
                <a:latin typeface="Arial"/>
                <a:cs typeface="Arial"/>
              </a:rPr>
              <a:t> analysis  developed by </a:t>
            </a:r>
            <a:r>
              <a:rPr lang="en-US" sz="2000" spc="-5" dirty="0" err="1" smtClean="0">
                <a:latin typeface="Arial"/>
                <a:cs typeface="Arial"/>
              </a:rPr>
              <a:t>Caine</a:t>
            </a:r>
            <a:r>
              <a:rPr lang="en-US" sz="2000" spc="-5" dirty="0" smtClean="0">
                <a:latin typeface="Arial"/>
                <a:cs typeface="Arial"/>
              </a:rPr>
              <a:t> and others can be followed while designing risers.</a:t>
            </a:r>
          </a:p>
          <a:p>
            <a:endParaRPr lang="en-US" sz="2000" spc="-5" dirty="0" smtClean="0">
              <a:latin typeface="Arial"/>
              <a:cs typeface="Arial"/>
            </a:endParaRPr>
          </a:p>
        </p:txBody>
      </p:sp>
      <p:sp>
        <p:nvSpPr>
          <p:cNvPr id="4" name="Slide Number Placeholder 3"/>
          <p:cNvSpPr>
            <a:spLocks noGrp="1"/>
          </p:cNvSpPr>
          <p:nvPr>
            <p:ph type="sldNum" sz="quarter" idx="15"/>
          </p:nvPr>
        </p:nvSpPr>
        <p:spPr/>
        <p:txBody>
          <a:bodyPr/>
          <a:lstStyle/>
          <a:p>
            <a:fld id="{B6F15528-21DE-4FAA-801E-634DDDAF4B2B}" type="slidenum">
              <a:rPr lang="en-US" smtClean="0"/>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FF0000"/>
                </a:solidFill>
                <a:latin typeface="Arial"/>
                <a:cs typeface="Arial"/>
              </a:rPr>
              <a:t>Feeding</a:t>
            </a:r>
            <a:r>
              <a:rPr lang="en-US" sz="3200" b="1" spc="-15" dirty="0" smtClean="0">
                <a:solidFill>
                  <a:srgbClr val="FF0000"/>
                </a:solidFill>
                <a:latin typeface="Arial"/>
                <a:cs typeface="Arial"/>
              </a:rPr>
              <a:t> </a:t>
            </a:r>
            <a:r>
              <a:rPr lang="en-US" sz="3200" b="1" dirty="0" smtClean="0">
                <a:solidFill>
                  <a:srgbClr val="FF0000"/>
                </a:solidFill>
                <a:latin typeface="Arial"/>
                <a:cs typeface="Arial"/>
              </a:rPr>
              <a:t>range</a:t>
            </a:r>
            <a:r>
              <a:rPr lang="en-US" sz="3200" dirty="0" smtClean="0">
                <a:latin typeface="Arial"/>
                <a:cs typeface="Arial"/>
              </a:rPr>
              <a:t/>
            </a:r>
            <a:br>
              <a:rPr lang="en-US" sz="3200" dirty="0" smtClean="0">
                <a:latin typeface="Arial"/>
                <a:cs typeface="Arial"/>
              </a:rPr>
            </a:br>
            <a:endParaRPr lang="en-US" dirty="0"/>
          </a:p>
        </p:txBody>
      </p:sp>
      <p:sp>
        <p:nvSpPr>
          <p:cNvPr id="3" name="Content Placeholder 2"/>
          <p:cNvSpPr>
            <a:spLocks noGrp="1"/>
          </p:cNvSpPr>
          <p:nvPr>
            <p:ph sz="quarter" idx="1"/>
          </p:nvPr>
        </p:nvSpPr>
        <p:spPr/>
        <p:txBody>
          <a:bodyPr>
            <a:normAutofit fontScale="92500"/>
          </a:bodyPr>
          <a:lstStyle/>
          <a:p>
            <a:pPr marL="469900" marR="78740" lvl="1" indent="-285115">
              <a:lnSpc>
                <a:spcPct val="143600"/>
              </a:lnSpc>
              <a:spcBef>
                <a:spcPts val="25"/>
              </a:spcBef>
              <a:buFont typeface="Arial"/>
              <a:buAutoNum type="arabicPeriod"/>
              <a:tabLst>
                <a:tab pos="469900" algn="l"/>
                <a:tab pos="470534" algn="l"/>
              </a:tabLst>
            </a:pPr>
            <a:r>
              <a:rPr lang="en-US" sz="2400" spc="-5" dirty="0" smtClean="0">
                <a:latin typeface="Arial"/>
                <a:cs typeface="Arial"/>
              </a:rPr>
              <a:t>When large castings are produced in complicated size, then more than one riser are employed to  feed molten metal depending upon the effective freezing range of each riser.</a:t>
            </a:r>
          </a:p>
          <a:p>
            <a:pPr marL="469900" marR="9525" indent="-285115" algn="just">
              <a:lnSpc>
                <a:spcPct val="143800"/>
              </a:lnSpc>
              <a:spcBef>
                <a:spcPts val="635"/>
              </a:spcBef>
              <a:buFont typeface="Arial"/>
              <a:buAutoNum type="arabicPeriod" startAt="2"/>
              <a:tabLst>
                <a:tab pos="470534" algn="l"/>
              </a:tabLst>
            </a:pPr>
            <a:r>
              <a:rPr lang="en-US" spc="-5" dirty="0" smtClean="0">
                <a:latin typeface="Arial"/>
                <a:cs typeface="Arial"/>
              </a:rPr>
              <a:t>Casting should </a:t>
            </a:r>
            <a:r>
              <a:rPr lang="en-US" dirty="0" smtClean="0">
                <a:latin typeface="Arial"/>
                <a:cs typeface="Arial"/>
              </a:rPr>
              <a:t>be </a:t>
            </a:r>
            <a:r>
              <a:rPr lang="en-US" spc="-5" dirty="0" smtClean="0">
                <a:latin typeface="Arial"/>
                <a:cs typeface="Arial"/>
              </a:rPr>
              <a:t>divided into divided into different zones </a:t>
            </a:r>
            <a:r>
              <a:rPr lang="en-US" dirty="0" smtClean="0">
                <a:latin typeface="Arial"/>
                <a:cs typeface="Arial"/>
              </a:rPr>
              <a:t>so </a:t>
            </a:r>
            <a:r>
              <a:rPr lang="en-US" spc="-5" dirty="0" smtClean="0">
                <a:latin typeface="Arial"/>
                <a:cs typeface="Arial"/>
              </a:rPr>
              <a:t>that </a:t>
            </a:r>
            <a:r>
              <a:rPr lang="en-US" dirty="0" smtClean="0">
                <a:latin typeface="Arial"/>
                <a:cs typeface="Arial"/>
              </a:rPr>
              <a:t>each </a:t>
            </a:r>
            <a:r>
              <a:rPr lang="en-US" spc="-5" dirty="0" smtClean="0">
                <a:latin typeface="Arial"/>
                <a:cs typeface="Arial"/>
              </a:rPr>
              <a:t>zone </a:t>
            </a:r>
            <a:r>
              <a:rPr lang="en-US" dirty="0" smtClean="0">
                <a:latin typeface="Arial"/>
                <a:cs typeface="Arial"/>
              </a:rPr>
              <a:t>can be feed by a  separate</a:t>
            </a:r>
            <a:r>
              <a:rPr lang="en-US" spc="-25" dirty="0" smtClean="0">
                <a:latin typeface="Arial"/>
                <a:cs typeface="Arial"/>
              </a:rPr>
              <a:t> </a:t>
            </a:r>
            <a:r>
              <a:rPr lang="en-US" spc="-5" dirty="0" smtClean="0">
                <a:latin typeface="Arial"/>
                <a:cs typeface="Arial"/>
              </a:rPr>
              <a:t>riser.</a:t>
            </a:r>
            <a:endParaRPr lang="en-US" dirty="0" smtClean="0">
              <a:latin typeface="Arial"/>
              <a:cs typeface="Arial"/>
            </a:endParaRPr>
          </a:p>
          <a:p>
            <a:pPr marL="469900" indent="-285115">
              <a:buFont typeface="Arial"/>
              <a:buAutoNum type="arabicPeriod" startAt="2"/>
              <a:tabLst>
                <a:tab pos="469900" algn="l"/>
                <a:tab pos="470534" algn="l"/>
              </a:tabLst>
            </a:pPr>
            <a:r>
              <a:rPr lang="en-US" spc="-5" dirty="0" smtClean="0">
                <a:latin typeface="Arial"/>
                <a:cs typeface="Arial"/>
              </a:rPr>
              <a:t>Risers should </a:t>
            </a:r>
            <a:r>
              <a:rPr lang="en-US" dirty="0" smtClean="0">
                <a:latin typeface="Arial"/>
                <a:cs typeface="Arial"/>
              </a:rPr>
              <a:t>be </a:t>
            </a:r>
            <a:r>
              <a:rPr lang="en-US" spc="-5" dirty="0" smtClean="0">
                <a:latin typeface="Arial"/>
                <a:cs typeface="Arial"/>
              </a:rPr>
              <a:t>attached </a:t>
            </a:r>
            <a:r>
              <a:rPr lang="en-US" dirty="0" smtClean="0">
                <a:latin typeface="Arial"/>
                <a:cs typeface="Arial"/>
              </a:rPr>
              <a:t>to </a:t>
            </a:r>
            <a:r>
              <a:rPr lang="en-US" spc="-5" dirty="0" smtClean="0">
                <a:latin typeface="Arial"/>
                <a:cs typeface="Arial"/>
              </a:rPr>
              <a:t>that heavy </a:t>
            </a:r>
            <a:r>
              <a:rPr lang="en-US" dirty="0" smtClean="0">
                <a:latin typeface="Arial"/>
                <a:cs typeface="Arial"/>
              </a:rPr>
              <a:t>section </a:t>
            </a:r>
            <a:r>
              <a:rPr lang="en-US" spc="-5" dirty="0" smtClean="0">
                <a:latin typeface="Arial"/>
                <a:cs typeface="Arial"/>
              </a:rPr>
              <a:t>which generally solidifies </a:t>
            </a:r>
            <a:r>
              <a:rPr lang="en-US" dirty="0" smtClean="0">
                <a:latin typeface="Arial"/>
                <a:cs typeface="Arial"/>
              </a:rPr>
              <a:t>last </a:t>
            </a:r>
            <a:r>
              <a:rPr lang="en-US" spc="-5" dirty="0" smtClean="0">
                <a:latin typeface="Arial"/>
                <a:cs typeface="Arial"/>
              </a:rPr>
              <a:t>in </a:t>
            </a:r>
            <a:r>
              <a:rPr lang="en-US" dirty="0" smtClean="0">
                <a:latin typeface="Arial"/>
                <a:cs typeface="Arial"/>
              </a:rPr>
              <a:t>the</a:t>
            </a:r>
            <a:r>
              <a:rPr lang="en-US" spc="60" dirty="0" smtClean="0">
                <a:latin typeface="Arial"/>
                <a:cs typeface="Arial"/>
              </a:rPr>
              <a:t> </a:t>
            </a:r>
            <a:r>
              <a:rPr lang="en-US" spc="-5" dirty="0" smtClean="0">
                <a:latin typeface="Arial"/>
                <a:cs typeface="Arial"/>
              </a:rPr>
              <a:t>casting.</a:t>
            </a:r>
            <a:endParaRPr lang="en-US" dirty="0" smtClean="0">
              <a:latin typeface="Arial"/>
              <a:cs typeface="Arial"/>
            </a:endParaRPr>
          </a:p>
          <a:p>
            <a:pPr marL="469900" marR="8255" indent="-285115" algn="just">
              <a:lnSpc>
                <a:spcPts val="1910"/>
              </a:lnSpc>
              <a:spcBef>
                <a:spcPts val="135"/>
              </a:spcBef>
              <a:buFont typeface="Arial"/>
              <a:buAutoNum type="arabicPeriod" startAt="2"/>
              <a:tabLst>
                <a:tab pos="470534" algn="l"/>
              </a:tabLst>
            </a:pPr>
            <a:r>
              <a:rPr lang="en-US" spc="-5" dirty="0" smtClean="0">
                <a:latin typeface="Arial"/>
                <a:cs typeface="Arial"/>
              </a:rPr>
              <a:t>Riser should maintain proper temperature gradients </a:t>
            </a:r>
            <a:r>
              <a:rPr lang="en-US" dirty="0" smtClean="0">
                <a:latin typeface="Arial"/>
                <a:cs typeface="Arial"/>
              </a:rPr>
              <a:t>for </a:t>
            </a:r>
            <a:r>
              <a:rPr lang="en-US" spc="-5" dirty="0" smtClean="0">
                <a:latin typeface="Arial"/>
                <a:cs typeface="Arial"/>
              </a:rPr>
              <a:t>continuous feeding throughout freezing </a:t>
            </a:r>
            <a:r>
              <a:rPr lang="en-US" spc="-10" dirty="0" smtClean="0">
                <a:latin typeface="Arial"/>
                <a:cs typeface="Arial"/>
              </a:rPr>
              <a:t>or  </a:t>
            </a:r>
            <a:r>
              <a:rPr lang="en-US" spc="-5" dirty="0" smtClean="0">
                <a:latin typeface="Arial"/>
                <a:cs typeface="Arial"/>
              </a:rPr>
              <a:t>solidifying.</a:t>
            </a:r>
            <a:endParaRPr lang="en-US" dirty="0" smtClean="0">
              <a:latin typeface="Arial"/>
              <a:cs typeface="Arial"/>
            </a:endParaRPr>
          </a:p>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5965" y="675894"/>
            <a:ext cx="8072755" cy="4488815"/>
          </a:xfrm>
          <a:prstGeom prst="rect">
            <a:avLst/>
          </a:prstGeom>
        </p:spPr>
        <p:txBody>
          <a:bodyPr vert="horz" wrap="square" lIns="0" tIns="12700" rIns="0" bIns="0" rtlCol="0">
            <a:spAutoFit/>
          </a:bodyPr>
          <a:lstStyle/>
          <a:p>
            <a:pPr marL="355600" marR="5715" indent="-342900">
              <a:lnSpc>
                <a:spcPct val="100000"/>
              </a:lnSpc>
              <a:spcBef>
                <a:spcPts val="100"/>
              </a:spcBef>
              <a:buFont typeface="Wingdings"/>
              <a:buChar char=""/>
              <a:tabLst>
                <a:tab pos="355600" algn="l"/>
                <a:tab pos="1628139" algn="l"/>
                <a:tab pos="2694940" algn="l"/>
                <a:tab pos="3827779" algn="l"/>
                <a:tab pos="4775200" algn="l"/>
                <a:tab pos="5200650" algn="l"/>
                <a:tab pos="6688455" algn="l"/>
                <a:tab pos="7095490" algn="l"/>
                <a:tab pos="7686675" algn="l"/>
              </a:tabLst>
            </a:pPr>
            <a:r>
              <a:rPr sz="2400" spc="-5" dirty="0">
                <a:latin typeface="Times New Roman"/>
                <a:cs typeface="Times New Roman"/>
              </a:rPr>
              <a:t>A </a:t>
            </a:r>
            <a:r>
              <a:rPr sz="2400" spc="-270" dirty="0">
                <a:latin typeface="Times New Roman"/>
                <a:cs typeface="Times New Roman"/>
              </a:rPr>
              <a:t> </a:t>
            </a:r>
            <a:r>
              <a:rPr sz="2400" dirty="0">
                <a:latin typeface="Times New Roman"/>
                <a:cs typeface="Times New Roman"/>
              </a:rPr>
              <a:t>proper	t</a:t>
            </a:r>
            <a:r>
              <a:rPr sz="2400" spc="-10" dirty="0">
                <a:latin typeface="Times New Roman"/>
                <a:cs typeface="Times New Roman"/>
              </a:rPr>
              <a:t>h</a:t>
            </a:r>
            <a:r>
              <a:rPr sz="2400" dirty="0">
                <a:latin typeface="Times New Roman"/>
                <a:cs typeface="Times New Roman"/>
              </a:rPr>
              <a:t>er</a:t>
            </a:r>
            <a:r>
              <a:rPr sz="2400" spc="-15" dirty="0">
                <a:latin typeface="Times New Roman"/>
                <a:cs typeface="Times New Roman"/>
              </a:rPr>
              <a:t>m</a:t>
            </a:r>
            <a:r>
              <a:rPr sz="2400" dirty="0">
                <a:latin typeface="Times New Roman"/>
                <a:cs typeface="Times New Roman"/>
              </a:rPr>
              <a:t>al	</a:t>
            </a:r>
            <a:r>
              <a:rPr sz="2400" spc="-15" dirty="0">
                <a:latin typeface="Times New Roman"/>
                <a:cs typeface="Times New Roman"/>
              </a:rPr>
              <a:t>g</a:t>
            </a:r>
            <a:r>
              <a:rPr sz="2400" dirty="0">
                <a:latin typeface="Times New Roman"/>
                <a:cs typeface="Times New Roman"/>
              </a:rPr>
              <a:t>rad</a:t>
            </a:r>
            <a:r>
              <a:rPr sz="2400" spc="-15" dirty="0">
                <a:latin typeface="Times New Roman"/>
                <a:cs typeface="Times New Roman"/>
              </a:rPr>
              <a:t>i</a:t>
            </a:r>
            <a:r>
              <a:rPr sz="2400" dirty="0">
                <a:latin typeface="Times New Roman"/>
                <a:cs typeface="Times New Roman"/>
              </a:rPr>
              <a:t>ent	should	be	</a:t>
            </a:r>
            <a:r>
              <a:rPr sz="2400" spc="-20" dirty="0">
                <a:latin typeface="Times New Roman"/>
                <a:cs typeface="Times New Roman"/>
              </a:rPr>
              <a:t>m</a:t>
            </a:r>
            <a:r>
              <a:rPr sz="2400" dirty="0">
                <a:latin typeface="Times New Roman"/>
                <a:cs typeface="Times New Roman"/>
              </a:rPr>
              <a:t>aint</a:t>
            </a:r>
            <a:r>
              <a:rPr sz="2400" spc="-10" dirty="0">
                <a:latin typeface="Times New Roman"/>
                <a:cs typeface="Times New Roman"/>
              </a:rPr>
              <a:t>a</a:t>
            </a:r>
            <a:r>
              <a:rPr sz="2400" dirty="0">
                <a:latin typeface="Times New Roman"/>
                <a:cs typeface="Times New Roman"/>
              </a:rPr>
              <a:t>i</a:t>
            </a:r>
            <a:r>
              <a:rPr sz="2400" spc="-10" dirty="0">
                <a:latin typeface="Times New Roman"/>
                <a:cs typeface="Times New Roman"/>
              </a:rPr>
              <a:t>n</a:t>
            </a:r>
            <a:r>
              <a:rPr sz="2400" dirty="0">
                <a:latin typeface="Times New Roman"/>
                <a:cs typeface="Times New Roman"/>
              </a:rPr>
              <a:t>ed	</a:t>
            </a:r>
            <a:r>
              <a:rPr sz="2400" spc="-5" dirty="0">
                <a:latin typeface="Times New Roman"/>
                <a:cs typeface="Times New Roman"/>
              </a:rPr>
              <a:t>so</a:t>
            </a:r>
            <a:r>
              <a:rPr sz="2400" dirty="0">
                <a:latin typeface="Times New Roman"/>
                <a:cs typeface="Times New Roman"/>
              </a:rPr>
              <a:t>	that	t</a:t>
            </a:r>
            <a:r>
              <a:rPr sz="2400" spc="-10" dirty="0">
                <a:latin typeface="Times New Roman"/>
                <a:cs typeface="Times New Roman"/>
              </a:rPr>
              <a:t>h</a:t>
            </a:r>
            <a:r>
              <a:rPr sz="2400" dirty="0">
                <a:latin typeface="Times New Roman"/>
                <a:cs typeface="Times New Roman"/>
              </a:rPr>
              <a:t>e  casting is cooled without any shrinkage cavities or</a:t>
            </a:r>
            <a:r>
              <a:rPr sz="2400" spc="-155" dirty="0">
                <a:latin typeface="Times New Roman"/>
                <a:cs typeface="Times New Roman"/>
              </a:rPr>
              <a:t> </a:t>
            </a:r>
            <a:r>
              <a:rPr sz="2400" dirty="0">
                <a:latin typeface="Times New Roman"/>
                <a:cs typeface="Times New Roman"/>
              </a:rPr>
              <a:t>distortions.</a:t>
            </a:r>
            <a:endParaRPr sz="2400">
              <a:latin typeface="Times New Roman"/>
              <a:cs typeface="Times New Roman"/>
            </a:endParaRPr>
          </a:p>
          <a:p>
            <a:pPr>
              <a:lnSpc>
                <a:spcPct val="100000"/>
              </a:lnSpc>
              <a:spcBef>
                <a:spcPts val="5"/>
              </a:spcBef>
              <a:buFont typeface="Wingdings"/>
              <a:buChar char=""/>
            </a:pPr>
            <a:endParaRPr sz="3500">
              <a:latin typeface="Times New Roman"/>
              <a:cs typeface="Times New Roman"/>
            </a:endParaRPr>
          </a:p>
          <a:p>
            <a:pPr marL="355600" marR="5715" indent="-342900">
              <a:lnSpc>
                <a:spcPct val="100000"/>
              </a:lnSpc>
              <a:spcBef>
                <a:spcPts val="5"/>
              </a:spcBef>
              <a:buFont typeface="Wingdings"/>
              <a:buChar char=""/>
              <a:tabLst>
                <a:tab pos="355600" algn="l"/>
              </a:tabLst>
            </a:pPr>
            <a:r>
              <a:rPr sz="2400" dirty="0">
                <a:latin typeface="Times New Roman"/>
                <a:cs typeface="Times New Roman"/>
              </a:rPr>
              <a:t>Metal flow should be </a:t>
            </a:r>
            <a:r>
              <a:rPr sz="2400" spc="-5" dirty="0">
                <a:latin typeface="Times New Roman"/>
                <a:cs typeface="Times New Roman"/>
              </a:rPr>
              <a:t>maintained </a:t>
            </a:r>
            <a:r>
              <a:rPr sz="2400" dirty="0">
                <a:latin typeface="Times New Roman"/>
                <a:cs typeface="Times New Roman"/>
              </a:rPr>
              <a:t>in such a </a:t>
            </a:r>
            <a:r>
              <a:rPr sz="2400" spc="-5" dirty="0">
                <a:latin typeface="Times New Roman"/>
                <a:cs typeface="Times New Roman"/>
              </a:rPr>
              <a:t>way </a:t>
            </a:r>
            <a:r>
              <a:rPr sz="2400" dirty="0">
                <a:latin typeface="Times New Roman"/>
                <a:cs typeface="Times New Roman"/>
              </a:rPr>
              <a:t>that no </a:t>
            </a:r>
            <a:r>
              <a:rPr sz="2400" spc="-5" dirty="0">
                <a:latin typeface="Times New Roman"/>
                <a:cs typeface="Times New Roman"/>
              </a:rPr>
              <a:t>gating  </a:t>
            </a:r>
            <a:r>
              <a:rPr sz="2400" dirty="0">
                <a:latin typeface="Times New Roman"/>
                <a:cs typeface="Times New Roman"/>
              </a:rPr>
              <a:t>or </a:t>
            </a:r>
            <a:r>
              <a:rPr sz="2400" spc="-5" dirty="0">
                <a:latin typeface="Times New Roman"/>
                <a:cs typeface="Times New Roman"/>
              </a:rPr>
              <a:t>mould </a:t>
            </a:r>
            <a:r>
              <a:rPr sz="2400" dirty="0">
                <a:latin typeface="Times New Roman"/>
                <a:cs typeface="Times New Roman"/>
              </a:rPr>
              <a:t>erosion takes</a:t>
            </a:r>
            <a:r>
              <a:rPr sz="2400" spc="-25" dirty="0">
                <a:latin typeface="Times New Roman"/>
                <a:cs typeface="Times New Roman"/>
              </a:rPr>
              <a:t> </a:t>
            </a:r>
            <a:r>
              <a:rPr sz="2400" dirty="0">
                <a:latin typeface="Times New Roman"/>
                <a:cs typeface="Times New Roman"/>
              </a:rPr>
              <a:t>place.</a:t>
            </a:r>
            <a:endParaRPr sz="2400">
              <a:latin typeface="Times New Roman"/>
              <a:cs typeface="Times New Roman"/>
            </a:endParaRPr>
          </a:p>
          <a:p>
            <a:pPr>
              <a:lnSpc>
                <a:spcPct val="100000"/>
              </a:lnSpc>
              <a:spcBef>
                <a:spcPts val="5"/>
              </a:spcBef>
              <a:buFont typeface="Wingdings"/>
              <a:buChar char=""/>
            </a:pPr>
            <a:endParaRPr sz="3500">
              <a:latin typeface="Times New Roman"/>
              <a:cs typeface="Times New Roman"/>
            </a:endParaRPr>
          </a:p>
          <a:p>
            <a:pPr marL="355600" indent="-342900">
              <a:lnSpc>
                <a:spcPct val="100000"/>
              </a:lnSpc>
              <a:buFont typeface="Wingdings"/>
              <a:buChar char=""/>
              <a:tabLst>
                <a:tab pos="355600" algn="l"/>
                <a:tab pos="972185" algn="l"/>
                <a:tab pos="1875155" algn="l"/>
                <a:tab pos="2863850" algn="l"/>
                <a:tab pos="3820160" algn="l"/>
                <a:tab pos="4758690" algn="l"/>
                <a:tab pos="5358130" algn="l"/>
                <a:tab pos="6396990" algn="l"/>
                <a:tab pos="7386320" algn="l"/>
              </a:tabLst>
            </a:pPr>
            <a:r>
              <a:rPr sz="2400" dirty="0">
                <a:latin typeface="Times New Roman"/>
                <a:cs typeface="Times New Roman"/>
              </a:rPr>
              <a:t>The	ga</a:t>
            </a:r>
            <a:r>
              <a:rPr sz="2400" spc="-15" dirty="0">
                <a:latin typeface="Times New Roman"/>
                <a:cs typeface="Times New Roman"/>
              </a:rPr>
              <a:t>t</a:t>
            </a:r>
            <a:r>
              <a:rPr sz="2400" dirty="0">
                <a:latin typeface="Times New Roman"/>
                <a:cs typeface="Times New Roman"/>
              </a:rPr>
              <a:t>i</a:t>
            </a:r>
            <a:r>
              <a:rPr sz="2400" spc="5" dirty="0">
                <a:latin typeface="Times New Roman"/>
                <a:cs typeface="Times New Roman"/>
              </a:rPr>
              <a:t>n</a:t>
            </a:r>
            <a:r>
              <a:rPr sz="2400" dirty="0">
                <a:latin typeface="Times New Roman"/>
                <a:cs typeface="Times New Roman"/>
              </a:rPr>
              <a:t>g	system	should	ensure	</a:t>
            </a:r>
            <a:r>
              <a:rPr sz="2400" spc="-10" dirty="0">
                <a:latin typeface="Times New Roman"/>
                <a:cs typeface="Times New Roman"/>
              </a:rPr>
              <a:t>t</a:t>
            </a:r>
            <a:r>
              <a:rPr sz="2400" dirty="0">
                <a:latin typeface="Times New Roman"/>
                <a:cs typeface="Times New Roman"/>
              </a:rPr>
              <a:t>hat	enough	</a:t>
            </a:r>
            <a:r>
              <a:rPr sz="2400" spc="-25" dirty="0">
                <a:latin typeface="Times New Roman"/>
                <a:cs typeface="Times New Roman"/>
              </a:rPr>
              <a:t>m</a:t>
            </a:r>
            <a:r>
              <a:rPr sz="2400" dirty="0">
                <a:latin typeface="Times New Roman"/>
                <a:cs typeface="Times New Roman"/>
              </a:rPr>
              <a:t>olten	</a:t>
            </a:r>
            <a:r>
              <a:rPr sz="2400" spc="-25" dirty="0">
                <a:latin typeface="Times New Roman"/>
                <a:cs typeface="Times New Roman"/>
              </a:rPr>
              <a:t>m</a:t>
            </a:r>
            <a:r>
              <a:rPr sz="2400" dirty="0">
                <a:latin typeface="Times New Roman"/>
                <a:cs typeface="Times New Roman"/>
              </a:rPr>
              <a:t>et</a:t>
            </a:r>
            <a:r>
              <a:rPr sz="2400" spc="-20" dirty="0">
                <a:latin typeface="Times New Roman"/>
                <a:cs typeface="Times New Roman"/>
              </a:rPr>
              <a:t>a</a:t>
            </a:r>
            <a:r>
              <a:rPr sz="2400" dirty="0">
                <a:latin typeface="Times New Roman"/>
                <a:cs typeface="Times New Roman"/>
              </a:rPr>
              <a:t>l</a:t>
            </a:r>
            <a:endParaRPr sz="2400">
              <a:latin typeface="Times New Roman"/>
              <a:cs typeface="Times New Roman"/>
            </a:endParaRPr>
          </a:p>
          <a:p>
            <a:pPr marL="355600">
              <a:lnSpc>
                <a:spcPct val="100000"/>
              </a:lnSpc>
            </a:pPr>
            <a:r>
              <a:rPr sz="2400" dirty="0">
                <a:latin typeface="Times New Roman"/>
                <a:cs typeface="Times New Roman"/>
              </a:rPr>
              <a:t>reaches the </a:t>
            </a:r>
            <a:r>
              <a:rPr sz="2400" spc="-5" dirty="0">
                <a:latin typeface="Times New Roman"/>
                <a:cs typeface="Times New Roman"/>
              </a:rPr>
              <a:t>mould</a:t>
            </a:r>
            <a:r>
              <a:rPr sz="2400" spc="-20" dirty="0">
                <a:latin typeface="Times New Roman"/>
                <a:cs typeface="Times New Roman"/>
              </a:rPr>
              <a:t> </a:t>
            </a:r>
            <a:r>
              <a:rPr sz="2400" spc="-25" dirty="0">
                <a:latin typeface="Times New Roman"/>
                <a:cs typeface="Times New Roman"/>
              </a:rPr>
              <a:t>cavity.</a:t>
            </a:r>
            <a:endParaRPr sz="2400">
              <a:latin typeface="Times New Roman"/>
              <a:cs typeface="Times New Roman"/>
            </a:endParaRPr>
          </a:p>
          <a:p>
            <a:pPr>
              <a:lnSpc>
                <a:spcPct val="100000"/>
              </a:lnSpc>
              <a:spcBef>
                <a:spcPts val="10"/>
              </a:spcBef>
            </a:pPr>
            <a:endParaRPr sz="3500">
              <a:latin typeface="Times New Roman"/>
              <a:cs typeface="Times New Roman"/>
            </a:endParaRPr>
          </a:p>
          <a:p>
            <a:pPr marL="355600" marR="5715" indent="-342900">
              <a:lnSpc>
                <a:spcPct val="100000"/>
              </a:lnSpc>
              <a:buFont typeface="Wingdings"/>
              <a:buChar char=""/>
              <a:tabLst>
                <a:tab pos="355600" algn="l"/>
                <a:tab pos="669290" algn="l"/>
                <a:tab pos="1609725" algn="l"/>
                <a:tab pos="6578600" algn="l"/>
              </a:tabLst>
            </a:pPr>
            <a:r>
              <a:rPr sz="2400" dirty="0">
                <a:latin typeface="Times New Roman"/>
                <a:cs typeface="Times New Roman"/>
              </a:rPr>
              <a:t>It	should	be  </a:t>
            </a:r>
            <a:r>
              <a:rPr sz="2400" spc="-5" dirty="0">
                <a:latin typeface="Times New Roman"/>
                <a:cs typeface="Times New Roman"/>
              </a:rPr>
              <a:t>economical  </a:t>
            </a:r>
            <a:r>
              <a:rPr sz="2400" dirty="0">
                <a:latin typeface="Times New Roman"/>
                <a:cs typeface="Times New Roman"/>
              </a:rPr>
              <a:t>and  easy</a:t>
            </a:r>
            <a:r>
              <a:rPr sz="2400" spc="-195" dirty="0">
                <a:latin typeface="Times New Roman"/>
                <a:cs typeface="Times New Roman"/>
              </a:rPr>
              <a:t> </a:t>
            </a:r>
            <a:r>
              <a:rPr sz="2400" spc="-5" dirty="0">
                <a:latin typeface="Times New Roman"/>
                <a:cs typeface="Times New Roman"/>
              </a:rPr>
              <a:t>to</a:t>
            </a:r>
            <a:r>
              <a:rPr sz="2400" spc="405" dirty="0">
                <a:latin typeface="Times New Roman"/>
                <a:cs typeface="Times New Roman"/>
              </a:rPr>
              <a:t> </a:t>
            </a:r>
            <a:r>
              <a:rPr sz="2400" spc="-5" dirty="0">
                <a:latin typeface="Times New Roman"/>
                <a:cs typeface="Times New Roman"/>
              </a:rPr>
              <a:t>implement	</a:t>
            </a:r>
            <a:r>
              <a:rPr sz="2400" dirty="0">
                <a:latin typeface="Times New Roman"/>
                <a:cs typeface="Times New Roman"/>
              </a:rPr>
              <a:t>and </a:t>
            </a:r>
            <a:r>
              <a:rPr sz="2400" spc="-5" dirty="0">
                <a:latin typeface="Times New Roman"/>
                <a:cs typeface="Times New Roman"/>
              </a:rPr>
              <a:t>remove  </a:t>
            </a:r>
            <a:r>
              <a:rPr sz="2400" dirty="0">
                <a:latin typeface="Times New Roman"/>
                <a:cs typeface="Times New Roman"/>
              </a:rPr>
              <a:t>after casting</a:t>
            </a:r>
            <a:r>
              <a:rPr sz="2400" spc="-50" dirty="0">
                <a:latin typeface="Times New Roman"/>
                <a:cs typeface="Times New Roman"/>
              </a:rPr>
              <a:t> </a:t>
            </a:r>
            <a:r>
              <a:rPr sz="2400" dirty="0">
                <a:latin typeface="Times New Roman"/>
                <a:cs typeface="Times New Roman"/>
              </a:rPr>
              <a:t>solidification.</a:t>
            </a:r>
            <a:endParaRPr sz="2400">
              <a:latin typeface="Times New Roman"/>
              <a:cs typeface="Times New Roman"/>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FF0000"/>
                </a:solidFill>
                <a:latin typeface="Arial"/>
                <a:cs typeface="Arial"/>
              </a:rPr>
              <a:t>Feed Volume</a:t>
            </a:r>
            <a:r>
              <a:rPr lang="en-US" sz="3200" b="1" spc="-25" dirty="0" smtClean="0">
                <a:solidFill>
                  <a:srgbClr val="FF0000"/>
                </a:solidFill>
                <a:latin typeface="Arial"/>
                <a:cs typeface="Arial"/>
              </a:rPr>
              <a:t> </a:t>
            </a:r>
            <a:r>
              <a:rPr lang="en-US" sz="3200" b="1" spc="-5" dirty="0" smtClean="0">
                <a:solidFill>
                  <a:srgbClr val="FF0000"/>
                </a:solidFill>
                <a:latin typeface="Arial"/>
                <a:cs typeface="Arial"/>
              </a:rPr>
              <a:t>Capacity</a:t>
            </a:r>
            <a:r>
              <a:rPr lang="en-US" sz="3200" dirty="0" smtClean="0">
                <a:latin typeface="Arial"/>
                <a:cs typeface="Arial"/>
              </a:rPr>
              <a:t/>
            </a:r>
            <a:br>
              <a:rPr lang="en-US" sz="3200" dirty="0" smtClean="0">
                <a:latin typeface="Arial"/>
                <a:cs typeface="Arial"/>
              </a:rPr>
            </a:br>
            <a:endParaRPr lang="en-US" dirty="0"/>
          </a:p>
        </p:txBody>
      </p:sp>
      <p:sp>
        <p:nvSpPr>
          <p:cNvPr id="3" name="Content Placeholder 2"/>
          <p:cNvSpPr>
            <a:spLocks noGrp="1"/>
          </p:cNvSpPr>
          <p:nvPr>
            <p:ph sz="quarter" idx="1"/>
          </p:nvPr>
        </p:nvSpPr>
        <p:spPr/>
        <p:txBody>
          <a:bodyPr>
            <a:normAutofit fontScale="85000" lnSpcReduction="10000"/>
          </a:bodyPr>
          <a:lstStyle/>
          <a:p>
            <a:pPr marL="469900" marR="9525" lvl="1" indent="-285115" algn="just">
              <a:lnSpc>
                <a:spcPct val="143600"/>
              </a:lnSpc>
              <a:spcBef>
                <a:spcPts val="25"/>
              </a:spcBef>
              <a:buFont typeface="Arial"/>
              <a:buAutoNum type="arabicPeriod"/>
              <a:tabLst>
                <a:tab pos="470534" algn="l"/>
              </a:tabLst>
            </a:pPr>
            <a:r>
              <a:rPr lang="en-US" sz="2200" spc="-5" dirty="0" smtClean="0">
                <a:latin typeface="Arial"/>
                <a:cs typeface="Arial"/>
              </a:rPr>
              <a:t>Riser should have sufficient volume to feed the mould cavity till the solidification of the entire casting  so as to compensate the volume shrinkage or contraction of the solidifying metal.</a:t>
            </a:r>
          </a:p>
          <a:p>
            <a:pPr marL="469900" marR="13970" lvl="1" indent="-285115" algn="just">
              <a:lnSpc>
                <a:spcPct val="144200"/>
              </a:lnSpc>
              <a:spcBef>
                <a:spcPts val="5"/>
              </a:spcBef>
              <a:buFont typeface="Arial"/>
              <a:buAutoNum type="arabicPeriod"/>
              <a:tabLst>
                <a:tab pos="470534" algn="l"/>
              </a:tabLst>
            </a:pPr>
            <a:r>
              <a:rPr lang="en-US" sz="2200" spc="-5" dirty="0" smtClean="0">
                <a:latin typeface="Arial"/>
                <a:cs typeface="Arial"/>
              </a:rPr>
              <a:t>The metal is always kept in molten state at all the times in risers during freezing of casting. This  can be achieved by using exothermic compounds and electric arc feeding arrangement. Thus it  results for small riser size and high casting yield.</a:t>
            </a:r>
          </a:p>
          <a:p>
            <a:pPr marL="469900" marR="5080" lvl="1" indent="-285115" algn="just">
              <a:lnSpc>
                <a:spcPct val="143600"/>
              </a:lnSpc>
              <a:spcBef>
                <a:spcPts val="10"/>
              </a:spcBef>
              <a:buFont typeface="Arial"/>
              <a:buAutoNum type="arabicPeriod"/>
              <a:tabLst>
                <a:tab pos="470534" algn="l"/>
              </a:tabLst>
            </a:pPr>
            <a:r>
              <a:rPr lang="en-US" sz="2200" spc="-5" dirty="0" smtClean="0">
                <a:latin typeface="Arial"/>
                <a:cs typeface="Arial"/>
              </a:rPr>
              <a:t>It is very important to note that volume feed capacity riser should be based upon freezing time and  freezing demand. Riser system is designed using full considerations on the shape, size and the  position or location of the riser in the mould.</a:t>
            </a:r>
          </a:p>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spc="-5" dirty="0" smtClean="0">
                <a:solidFill>
                  <a:srgbClr val="00AEEE"/>
                </a:solidFill>
                <a:latin typeface="Arial"/>
                <a:cs typeface="Arial"/>
              </a:rPr>
              <a:t>EFFECT </a:t>
            </a:r>
            <a:r>
              <a:rPr lang="en-US" sz="3200" b="1" dirty="0" smtClean="0">
                <a:solidFill>
                  <a:srgbClr val="00AEEE"/>
                </a:solidFill>
                <a:latin typeface="Arial"/>
                <a:cs typeface="Arial"/>
              </a:rPr>
              <a:t>OF</a:t>
            </a:r>
            <a:r>
              <a:rPr lang="en-US" sz="3200" b="1" spc="-10" dirty="0" smtClean="0">
                <a:solidFill>
                  <a:srgbClr val="00AEEE"/>
                </a:solidFill>
                <a:latin typeface="Arial"/>
                <a:cs typeface="Arial"/>
              </a:rPr>
              <a:t> </a:t>
            </a:r>
            <a:r>
              <a:rPr lang="en-US" sz="3200" b="1" dirty="0" smtClean="0">
                <a:solidFill>
                  <a:srgbClr val="00AEEE"/>
                </a:solidFill>
                <a:latin typeface="Arial"/>
                <a:cs typeface="Arial"/>
              </a:rPr>
              <a:t>RISER</a:t>
            </a:r>
            <a:r>
              <a:rPr lang="en-US" sz="3200" dirty="0" smtClean="0">
                <a:latin typeface="Arial"/>
                <a:cs typeface="Arial"/>
              </a:rPr>
              <a:t/>
            </a:r>
            <a:br>
              <a:rPr lang="en-US" sz="3200" dirty="0" smtClean="0">
                <a:latin typeface="Arial"/>
                <a:cs typeface="Arial"/>
              </a:rPr>
            </a:br>
            <a:endParaRPr lang="en-US" dirty="0"/>
          </a:p>
        </p:txBody>
      </p:sp>
      <p:sp>
        <p:nvSpPr>
          <p:cNvPr id="3" name="Content Placeholder 2"/>
          <p:cNvSpPr>
            <a:spLocks noGrp="1"/>
          </p:cNvSpPr>
          <p:nvPr>
            <p:ph sz="quarter" idx="1"/>
          </p:nvPr>
        </p:nvSpPr>
        <p:spPr/>
        <p:txBody>
          <a:bodyPr>
            <a:normAutofit fontScale="70000" lnSpcReduction="20000"/>
          </a:bodyPr>
          <a:lstStyle/>
          <a:p>
            <a:pPr marL="12700" marR="8890" indent="457200" algn="just">
              <a:lnSpc>
                <a:spcPct val="144100"/>
              </a:lnSpc>
              <a:spcBef>
                <a:spcPts val="20"/>
              </a:spcBef>
            </a:pPr>
            <a:r>
              <a:rPr lang="en-US" spc="-5" dirty="0" smtClean="0">
                <a:latin typeface="Arial"/>
                <a:cs typeface="Arial"/>
              </a:rPr>
              <a:t>Riser size affects on heat loss from </a:t>
            </a:r>
            <a:r>
              <a:rPr lang="en-US" dirty="0" smtClean="0">
                <a:latin typeface="Arial"/>
                <a:cs typeface="Arial"/>
              </a:rPr>
              <a:t>top </a:t>
            </a:r>
            <a:r>
              <a:rPr lang="en-US" spc="-10" dirty="0" smtClean="0">
                <a:latin typeface="Arial"/>
                <a:cs typeface="Arial"/>
              </a:rPr>
              <a:t>at </a:t>
            </a:r>
            <a:r>
              <a:rPr lang="en-US" spc="-5" dirty="0" smtClean="0">
                <a:latin typeface="Arial"/>
                <a:cs typeface="Arial"/>
              </a:rPr>
              <a:t>open risers. </a:t>
            </a:r>
            <a:r>
              <a:rPr lang="en-US" dirty="0" smtClean="0">
                <a:latin typeface="Arial"/>
                <a:cs typeface="Arial"/>
              </a:rPr>
              <a:t>Top </a:t>
            </a:r>
            <a:r>
              <a:rPr lang="en-US" spc="-5" dirty="0" smtClean="0">
                <a:latin typeface="Arial"/>
                <a:cs typeface="Arial"/>
              </a:rPr>
              <a:t>risers are expressed </a:t>
            </a:r>
            <a:r>
              <a:rPr lang="en-US" spc="-10" dirty="0" smtClean="0">
                <a:latin typeface="Arial"/>
                <a:cs typeface="Arial"/>
              </a:rPr>
              <a:t>as </a:t>
            </a:r>
            <a:r>
              <a:rPr lang="en-US" dirty="0" smtClean="0">
                <a:latin typeface="Arial"/>
                <a:cs typeface="Arial"/>
              </a:rPr>
              <a:t>a </a:t>
            </a:r>
            <a:r>
              <a:rPr lang="en-US" spc="-5" dirty="0" smtClean="0">
                <a:latin typeface="Arial"/>
                <a:cs typeface="Arial"/>
              </a:rPr>
              <a:t>percentage</a:t>
            </a:r>
            <a:r>
              <a:rPr lang="en-US" spc="-195" dirty="0" smtClean="0">
                <a:latin typeface="Arial"/>
                <a:cs typeface="Arial"/>
              </a:rPr>
              <a:t> </a:t>
            </a:r>
            <a:r>
              <a:rPr lang="en-US" spc="-10" dirty="0" smtClean="0">
                <a:latin typeface="Arial"/>
                <a:cs typeface="Arial"/>
              </a:rPr>
              <a:t>of  </a:t>
            </a:r>
            <a:r>
              <a:rPr lang="en-US" dirty="0" smtClean="0">
                <a:latin typeface="Arial"/>
                <a:cs typeface="Arial"/>
              </a:rPr>
              <a:t>total </a:t>
            </a:r>
            <a:r>
              <a:rPr lang="en-US" spc="-5" dirty="0" smtClean="0">
                <a:latin typeface="Arial"/>
                <a:cs typeface="Arial"/>
              </a:rPr>
              <a:t>heat lost from </a:t>
            </a:r>
            <a:r>
              <a:rPr lang="en-US" dirty="0" smtClean="0">
                <a:latin typeface="Arial"/>
                <a:cs typeface="Arial"/>
              </a:rPr>
              <a:t>the </a:t>
            </a:r>
            <a:r>
              <a:rPr lang="en-US" spc="-5" dirty="0" smtClean="0">
                <a:latin typeface="Arial"/>
                <a:cs typeface="Arial"/>
              </a:rPr>
              <a:t>rises during solidification. Risers </a:t>
            </a:r>
            <a:r>
              <a:rPr lang="en-US" dirty="0" smtClean="0">
                <a:latin typeface="Arial"/>
                <a:cs typeface="Arial"/>
              </a:rPr>
              <a:t>are </a:t>
            </a:r>
            <a:r>
              <a:rPr lang="en-US" spc="-5" dirty="0" smtClean="0">
                <a:latin typeface="Arial"/>
                <a:cs typeface="Arial"/>
              </a:rPr>
              <a:t>generally </a:t>
            </a:r>
            <a:r>
              <a:rPr lang="en-US" dirty="0" smtClean="0">
                <a:latin typeface="Arial"/>
                <a:cs typeface="Arial"/>
              </a:rPr>
              <a:t>kept </a:t>
            </a:r>
            <a:r>
              <a:rPr lang="en-US" spc="-5" dirty="0" smtClean="0">
                <a:latin typeface="Arial"/>
                <a:cs typeface="Arial"/>
              </a:rPr>
              <a:t>cylindrical. </a:t>
            </a:r>
            <a:r>
              <a:rPr lang="en-US" dirty="0" smtClean="0">
                <a:latin typeface="Arial"/>
                <a:cs typeface="Arial"/>
              </a:rPr>
              <a:t>Larger the </a:t>
            </a:r>
            <a:r>
              <a:rPr lang="en-US" spc="-5" dirty="0" smtClean="0">
                <a:latin typeface="Arial"/>
                <a:cs typeface="Arial"/>
              </a:rPr>
              <a:t>riser,  greater is </a:t>
            </a:r>
            <a:r>
              <a:rPr lang="en-US" dirty="0" smtClean="0">
                <a:latin typeface="Arial"/>
                <a:cs typeface="Arial"/>
              </a:rPr>
              <a:t>the </a:t>
            </a:r>
            <a:r>
              <a:rPr lang="en-US" spc="-5" dirty="0" smtClean="0">
                <a:latin typeface="Arial"/>
                <a:cs typeface="Arial"/>
              </a:rPr>
              <a:t>percentage </a:t>
            </a:r>
            <a:r>
              <a:rPr lang="en-US" spc="-10" dirty="0" smtClean="0">
                <a:latin typeface="Arial"/>
                <a:cs typeface="Arial"/>
              </a:rPr>
              <a:t>of </a:t>
            </a:r>
            <a:r>
              <a:rPr lang="en-US" dirty="0" smtClean="0">
                <a:latin typeface="Arial"/>
                <a:cs typeface="Arial"/>
              </a:rPr>
              <a:t>heat </a:t>
            </a:r>
            <a:r>
              <a:rPr lang="en-US" spc="-5" dirty="0" smtClean="0">
                <a:latin typeface="Arial"/>
                <a:cs typeface="Arial"/>
              </a:rPr>
              <a:t>that flows </a:t>
            </a:r>
            <a:r>
              <a:rPr lang="en-US" dirty="0" smtClean="0">
                <a:latin typeface="Arial"/>
                <a:cs typeface="Arial"/>
              </a:rPr>
              <a:t>out </a:t>
            </a:r>
            <a:r>
              <a:rPr lang="en-US" spc="-10" dirty="0" smtClean="0">
                <a:latin typeface="Arial"/>
                <a:cs typeface="Arial"/>
              </a:rPr>
              <a:t>of</a:t>
            </a:r>
            <a:r>
              <a:rPr lang="en-US" spc="45" dirty="0" smtClean="0">
                <a:latin typeface="Arial"/>
                <a:cs typeface="Arial"/>
              </a:rPr>
              <a:t> </a:t>
            </a:r>
            <a:r>
              <a:rPr lang="en-US" spc="-5" dirty="0" smtClean="0">
                <a:latin typeface="Arial"/>
                <a:cs typeface="Arial"/>
              </a:rPr>
              <a:t>top.</a:t>
            </a:r>
            <a:endParaRPr lang="en-US" dirty="0" smtClean="0">
              <a:latin typeface="Arial"/>
              <a:cs typeface="Arial"/>
            </a:endParaRPr>
          </a:p>
          <a:p>
            <a:pPr marL="12700" marR="5080" indent="457200" algn="just">
              <a:lnSpc>
                <a:spcPts val="1910"/>
              </a:lnSpc>
              <a:spcBef>
                <a:spcPts val="150"/>
              </a:spcBef>
            </a:pPr>
            <a:endParaRPr lang="en-US" dirty="0" smtClean="0">
              <a:latin typeface="Arial"/>
              <a:cs typeface="Arial"/>
            </a:endParaRPr>
          </a:p>
          <a:p>
            <a:pPr marL="12700" marR="5080" indent="457200" algn="just">
              <a:lnSpc>
                <a:spcPts val="1910"/>
              </a:lnSpc>
              <a:spcBef>
                <a:spcPts val="150"/>
              </a:spcBef>
            </a:pPr>
            <a:r>
              <a:rPr lang="en-US" dirty="0" smtClean="0">
                <a:latin typeface="Arial"/>
                <a:cs typeface="Arial"/>
              </a:rPr>
              <a:t>Shape</a:t>
            </a:r>
            <a:r>
              <a:rPr lang="en-US" spc="-20" dirty="0" smtClean="0">
                <a:latin typeface="Arial"/>
                <a:cs typeface="Arial"/>
              </a:rPr>
              <a:t> </a:t>
            </a:r>
            <a:r>
              <a:rPr lang="en-US" spc="-10" dirty="0" smtClean="0">
                <a:latin typeface="Arial"/>
                <a:cs typeface="Arial"/>
              </a:rPr>
              <a:t>of</a:t>
            </a:r>
            <a:r>
              <a:rPr lang="en-US" dirty="0" smtClean="0">
                <a:latin typeface="Arial"/>
                <a:cs typeface="Arial"/>
              </a:rPr>
              <a:t> </a:t>
            </a:r>
            <a:r>
              <a:rPr lang="en-US" spc="-5" dirty="0" smtClean="0">
                <a:latin typeface="Arial"/>
                <a:cs typeface="Arial"/>
              </a:rPr>
              <a:t>riser</a:t>
            </a:r>
            <a:r>
              <a:rPr lang="en-US" spc="-20" dirty="0" smtClean="0">
                <a:latin typeface="Arial"/>
                <a:cs typeface="Arial"/>
              </a:rPr>
              <a:t> </a:t>
            </a:r>
            <a:r>
              <a:rPr lang="en-US" dirty="0" smtClean="0">
                <a:latin typeface="Arial"/>
                <a:cs typeface="Arial"/>
              </a:rPr>
              <a:t>may</a:t>
            </a:r>
            <a:r>
              <a:rPr lang="en-US" spc="-25" dirty="0" smtClean="0">
                <a:latin typeface="Arial"/>
                <a:cs typeface="Arial"/>
              </a:rPr>
              <a:t> </a:t>
            </a:r>
            <a:r>
              <a:rPr lang="en-US" spc="-5" dirty="0" smtClean="0">
                <a:latin typeface="Arial"/>
                <a:cs typeface="Arial"/>
              </a:rPr>
              <a:t>be</a:t>
            </a:r>
            <a:r>
              <a:rPr lang="en-US" spc="-30" dirty="0" smtClean="0">
                <a:latin typeface="Arial"/>
                <a:cs typeface="Arial"/>
              </a:rPr>
              <a:t> </a:t>
            </a:r>
            <a:r>
              <a:rPr lang="en-US" spc="-5" dirty="0" smtClean="0">
                <a:latin typeface="Arial"/>
                <a:cs typeface="Arial"/>
              </a:rPr>
              <a:t>cylindrical</a:t>
            </a:r>
            <a:r>
              <a:rPr lang="en-US" spc="-20" dirty="0" smtClean="0">
                <a:latin typeface="Arial"/>
                <a:cs typeface="Arial"/>
              </a:rPr>
              <a:t> </a:t>
            </a:r>
            <a:r>
              <a:rPr lang="en-US" spc="-5" dirty="0" smtClean="0">
                <a:latin typeface="Arial"/>
                <a:cs typeface="Arial"/>
              </a:rPr>
              <a:t>or</a:t>
            </a:r>
            <a:r>
              <a:rPr lang="en-US" spc="-10" dirty="0" smtClean="0">
                <a:latin typeface="Arial"/>
                <a:cs typeface="Arial"/>
              </a:rPr>
              <a:t> </a:t>
            </a:r>
            <a:r>
              <a:rPr lang="en-US" spc="-5" dirty="0" smtClean="0">
                <a:latin typeface="Arial"/>
                <a:cs typeface="Arial"/>
              </a:rPr>
              <a:t>cubical</a:t>
            </a:r>
            <a:r>
              <a:rPr lang="en-US" spc="-20" dirty="0" smtClean="0">
                <a:latin typeface="Arial"/>
                <a:cs typeface="Arial"/>
              </a:rPr>
              <a:t> </a:t>
            </a:r>
            <a:r>
              <a:rPr lang="en-US" spc="-5" dirty="0" smtClean="0">
                <a:latin typeface="Arial"/>
                <a:cs typeface="Arial"/>
              </a:rPr>
              <a:t>or</a:t>
            </a:r>
            <a:r>
              <a:rPr lang="en-US" spc="-25" dirty="0" smtClean="0">
                <a:latin typeface="Arial"/>
                <a:cs typeface="Arial"/>
              </a:rPr>
              <a:t> </a:t>
            </a:r>
            <a:r>
              <a:rPr lang="en-US" spc="-10" dirty="0" smtClean="0">
                <a:latin typeface="Arial"/>
                <a:cs typeface="Arial"/>
              </a:rPr>
              <a:t>of </a:t>
            </a:r>
            <a:r>
              <a:rPr lang="en-US" spc="-5" dirty="0" smtClean="0">
                <a:latin typeface="Arial"/>
                <a:cs typeface="Arial"/>
              </a:rPr>
              <a:t>cuboids</a:t>
            </a:r>
            <a:r>
              <a:rPr lang="en-US" spc="-30" dirty="0" smtClean="0">
                <a:latin typeface="Arial"/>
                <a:cs typeface="Arial"/>
              </a:rPr>
              <a:t> </a:t>
            </a:r>
            <a:r>
              <a:rPr lang="en-US" dirty="0" smtClean="0">
                <a:latin typeface="Arial"/>
                <a:cs typeface="Arial"/>
              </a:rPr>
              <a:t>kind.</a:t>
            </a:r>
            <a:r>
              <a:rPr lang="en-US" spc="-20" dirty="0" smtClean="0">
                <a:latin typeface="Arial"/>
                <a:cs typeface="Arial"/>
              </a:rPr>
              <a:t> </a:t>
            </a:r>
            <a:r>
              <a:rPr lang="en-US" spc="-5" dirty="0" smtClean="0">
                <a:latin typeface="Arial"/>
                <a:cs typeface="Arial"/>
              </a:rPr>
              <a:t>If</a:t>
            </a:r>
            <a:r>
              <a:rPr lang="en-US" spc="-20" dirty="0" smtClean="0">
                <a:latin typeface="Arial"/>
                <a:cs typeface="Arial"/>
              </a:rPr>
              <a:t> </a:t>
            </a:r>
            <a:r>
              <a:rPr lang="en-US" dirty="0" smtClean="0">
                <a:latin typeface="Arial"/>
                <a:cs typeface="Arial"/>
              </a:rPr>
              <a:t>shape</a:t>
            </a:r>
            <a:r>
              <a:rPr lang="en-US" spc="-15" dirty="0" smtClean="0">
                <a:latin typeface="Arial"/>
                <a:cs typeface="Arial"/>
              </a:rPr>
              <a:t> </a:t>
            </a:r>
            <a:r>
              <a:rPr lang="en-US" spc="-5" dirty="0" smtClean="0">
                <a:latin typeface="Arial"/>
                <a:cs typeface="Arial"/>
              </a:rPr>
              <a:t>is</a:t>
            </a:r>
            <a:r>
              <a:rPr lang="en-US" spc="-25" dirty="0" smtClean="0">
                <a:latin typeface="Arial"/>
                <a:cs typeface="Arial"/>
              </a:rPr>
              <a:t> </a:t>
            </a:r>
            <a:r>
              <a:rPr lang="en-US" spc="-5" dirty="0" smtClean="0">
                <a:latin typeface="Arial"/>
                <a:cs typeface="Arial"/>
              </a:rPr>
              <a:t>cylindrical</a:t>
            </a:r>
            <a:r>
              <a:rPr lang="en-US" spc="-20" dirty="0" smtClean="0">
                <a:latin typeface="Arial"/>
                <a:cs typeface="Arial"/>
              </a:rPr>
              <a:t> </a:t>
            </a:r>
            <a:r>
              <a:rPr lang="en-US" spc="-5" dirty="0" smtClean="0">
                <a:latin typeface="Arial"/>
                <a:cs typeface="Arial"/>
              </a:rPr>
              <a:t>i.e.</a:t>
            </a:r>
            <a:r>
              <a:rPr lang="en-US" spc="-10" dirty="0" smtClean="0">
                <a:latin typeface="Arial"/>
                <a:cs typeface="Arial"/>
              </a:rPr>
              <a:t> 4</a:t>
            </a:r>
            <a:r>
              <a:rPr lang="en-US" i="1" spc="-10" dirty="0" smtClean="0">
                <a:latin typeface="Arial"/>
                <a:cs typeface="Arial"/>
              </a:rPr>
              <a:t>" </a:t>
            </a:r>
            <a:r>
              <a:rPr lang="en-US" spc="-5" dirty="0" smtClean="0">
                <a:latin typeface="Arial"/>
                <a:cs typeface="Arial"/>
              </a:rPr>
              <a:t>high</a:t>
            </a:r>
            <a:r>
              <a:rPr lang="en-US" spc="-30" dirty="0" smtClean="0">
                <a:latin typeface="Arial"/>
                <a:cs typeface="Arial"/>
              </a:rPr>
              <a:t> </a:t>
            </a:r>
            <a:r>
              <a:rPr lang="en-US" spc="-5" dirty="0" smtClean="0">
                <a:latin typeface="Arial"/>
                <a:cs typeface="Arial"/>
              </a:rPr>
              <a:t>and  4</a:t>
            </a:r>
            <a:r>
              <a:rPr lang="en-US" i="1" spc="-5" dirty="0" smtClean="0">
                <a:latin typeface="Arial"/>
                <a:cs typeface="Arial"/>
              </a:rPr>
              <a:t>" </a:t>
            </a:r>
            <a:r>
              <a:rPr lang="en-US" spc="-5" dirty="0" err="1" smtClean="0">
                <a:latin typeface="Arial"/>
                <a:cs typeface="Arial"/>
              </a:rPr>
              <a:t>dia</a:t>
            </a:r>
            <a:r>
              <a:rPr lang="en-US" spc="-5" dirty="0" smtClean="0">
                <a:latin typeface="Arial"/>
                <a:cs typeface="Arial"/>
              </a:rPr>
              <a:t>, insulated </a:t>
            </a:r>
            <a:r>
              <a:rPr lang="en-US" dirty="0" smtClean="0">
                <a:latin typeface="Arial"/>
                <a:cs typeface="Arial"/>
              </a:rPr>
              <a:t>so that heat can pass </a:t>
            </a:r>
            <a:r>
              <a:rPr lang="en-US" spc="-5" dirty="0" smtClean="0">
                <a:latin typeface="Arial"/>
                <a:cs typeface="Arial"/>
              </a:rPr>
              <a:t>only into the circumferential </a:t>
            </a:r>
            <a:r>
              <a:rPr lang="en-US" dirty="0" smtClean="0">
                <a:latin typeface="Arial"/>
                <a:cs typeface="Arial"/>
              </a:rPr>
              <a:t>sand </a:t>
            </a:r>
            <a:r>
              <a:rPr lang="en-US" spc="-5" dirty="0" smtClean="0">
                <a:latin typeface="Arial"/>
                <a:cs typeface="Arial"/>
              </a:rPr>
              <a:t>walls, </a:t>
            </a:r>
            <a:r>
              <a:rPr lang="en-US" spc="-10" dirty="0" smtClean="0">
                <a:latin typeface="Arial"/>
                <a:cs typeface="Arial"/>
              </a:rPr>
              <a:t>with </a:t>
            </a:r>
            <a:r>
              <a:rPr lang="en-US" dirty="0" smtClean="0">
                <a:latin typeface="Arial"/>
                <a:cs typeface="Arial"/>
              </a:rPr>
              <a:t>a </a:t>
            </a:r>
            <a:r>
              <a:rPr lang="en-US" spc="-5" dirty="0" smtClean="0">
                <a:latin typeface="Arial"/>
                <a:cs typeface="Arial"/>
              </a:rPr>
              <a:t>constant </a:t>
            </a:r>
            <a:r>
              <a:rPr lang="en-US" dirty="0" smtClean="0">
                <a:latin typeface="Arial"/>
                <a:cs typeface="Arial"/>
              </a:rPr>
              <a:t>K </a:t>
            </a:r>
            <a:r>
              <a:rPr lang="en-US" spc="-5" dirty="0" smtClean="0">
                <a:latin typeface="Arial"/>
                <a:cs typeface="Arial"/>
              </a:rPr>
              <a:t>value</a:t>
            </a:r>
            <a:r>
              <a:rPr lang="en-US" spc="140" dirty="0" smtClean="0">
                <a:latin typeface="Arial"/>
                <a:cs typeface="Arial"/>
              </a:rPr>
              <a:t> </a:t>
            </a:r>
            <a:r>
              <a:rPr lang="en-US" spc="-5" dirty="0" smtClean="0">
                <a:latin typeface="Arial"/>
                <a:cs typeface="Arial"/>
              </a:rPr>
              <a:t>of min</a:t>
            </a:r>
            <a:r>
              <a:rPr lang="en-US" spc="-5" dirty="0" smtClean="0">
                <a:latin typeface="Arial"/>
                <a:cs typeface="Arial"/>
              </a:rPr>
              <a:t>./</a:t>
            </a:r>
            <a:r>
              <a:rPr lang="en-US" spc="-5" dirty="0" err="1" smtClean="0">
                <a:latin typeface="Arial"/>
                <a:cs typeface="Arial"/>
              </a:rPr>
              <a:t>sq.ft</a:t>
            </a:r>
            <a:r>
              <a:rPr lang="en-US" spc="-5" dirty="0" smtClean="0">
                <a:latin typeface="Arial"/>
                <a:cs typeface="Arial"/>
              </a:rPr>
              <a:t>.</a:t>
            </a:r>
            <a:r>
              <a:rPr lang="en-US" spc="145" dirty="0" smtClean="0">
                <a:latin typeface="Arial"/>
                <a:cs typeface="Arial"/>
              </a:rPr>
              <a:t> </a:t>
            </a:r>
            <a:r>
              <a:rPr lang="en-US" spc="-10" dirty="0" err="1" smtClean="0">
                <a:latin typeface="Arial"/>
                <a:cs typeface="Arial"/>
              </a:rPr>
              <a:t>Chvorinov’s</a:t>
            </a:r>
            <a:r>
              <a:rPr lang="en-US" spc="140" dirty="0" smtClean="0">
                <a:latin typeface="Arial"/>
                <a:cs typeface="Arial"/>
              </a:rPr>
              <a:t> </a:t>
            </a:r>
            <a:r>
              <a:rPr lang="en-US" spc="-5" dirty="0" smtClean="0">
                <a:latin typeface="Arial"/>
                <a:cs typeface="Arial"/>
              </a:rPr>
              <a:t>rule</a:t>
            </a:r>
            <a:r>
              <a:rPr lang="en-US" spc="145" dirty="0" smtClean="0">
                <a:latin typeface="Arial"/>
                <a:cs typeface="Arial"/>
              </a:rPr>
              <a:t> </a:t>
            </a:r>
            <a:r>
              <a:rPr lang="en-US" dirty="0" smtClean="0">
                <a:latin typeface="Arial"/>
                <a:cs typeface="Arial"/>
              </a:rPr>
              <a:t>may</a:t>
            </a:r>
            <a:r>
              <a:rPr lang="en-US" spc="125" dirty="0" smtClean="0">
                <a:latin typeface="Arial"/>
                <a:cs typeface="Arial"/>
              </a:rPr>
              <a:t> </a:t>
            </a:r>
            <a:r>
              <a:rPr lang="en-US" spc="-5" dirty="0" smtClean="0">
                <a:latin typeface="Arial"/>
                <a:cs typeface="Arial"/>
              </a:rPr>
              <a:t>be</a:t>
            </a:r>
            <a:r>
              <a:rPr lang="en-US" spc="155" dirty="0" smtClean="0">
                <a:latin typeface="Arial"/>
                <a:cs typeface="Arial"/>
              </a:rPr>
              <a:t> </a:t>
            </a:r>
            <a:r>
              <a:rPr lang="en-US" dirty="0" smtClean="0">
                <a:latin typeface="Arial"/>
                <a:cs typeface="Arial"/>
              </a:rPr>
              <a:t>used</a:t>
            </a:r>
            <a:r>
              <a:rPr lang="en-US" spc="145" dirty="0" smtClean="0">
                <a:latin typeface="Arial"/>
                <a:cs typeface="Arial"/>
              </a:rPr>
              <a:t> </a:t>
            </a:r>
            <a:r>
              <a:rPr lang="en-US" dirty="0" smtClean="0">
                <a:latin typeface="Arial"/>
                <a:cs typeface="Arial"/>
              </a:rPr>
              <a:t>to</a:t>
            </a:r>
            <a:r>
              <a:rPr lang="en-US" spc="140" dirty="0" smtClean="0">
                <a:latin typeface="Arial"/>
                <a:cs typeface="Arial"/>
              </a:rPr>
              <a:t> </a:t>
            </a:r>
            <a:r>
              <a:rPr lang="en-US" spc="-5" dirty="0" smtClean="0">
                <a:latin typeface="Arial"/>
                <a:cs typeface="Arial"/>
              </a:rPr>
              <a:t>calculate</a:t>
            </a:r>
            <a:r>
              <a:rPr lang="en-US" spc="140" dirty="0" smtClean="0">
                <a:latin typeface="Arial"/>
                <a:cs typeface="Arial"/>
              </a:rPr>
              <a:t> </a:t>
            </a:r>
            <a:r>
              <a:rPr lang="en-US" dirty="0" smtClean="0">
                <a:latin typeface="Arial"/>
                <a:cs typeface="Arial"/>
              </a:rPr>
              <a:t>the</a:t>
            </a:r>
            <a:r>
              <a:rPr lang="en-US" spc="130" dirty="0" smtClean="0">
                <a:latin typeface="Arial"/>
                <a:cs typeface="Arial"/>
              </a:rPr>
              <a:t> </a:t>
            </a:r>
            <a:r>
              <a:rPr lang="en-US" spc="-5" dirty="0" smtClean="0">
                <a:latin typeface="Arial"/>
                <a:cs typeface="Arial"/>
              </a:rPr>
              <a:t>freezing</a:t>
            </a:r>
            <a:r>
              <a:rPr lang="en-US" spc="135" dirty="0" smtClean="0">
                <a:latin typeface="Arial"/>
                <a:cs typeface="Arial"/>
              </a:rPr>
              <a:t> </a:t>
            </a:r>
            <a:r>
              <a:rPr lang="en-US" spc="-5" dirty="0" smtClean="0">
                <a:latin typeface="Arial"/>
                <a:cs typeface="Arial"/>
              </a:rPr>
              <a:t>time</a:t>
            </a:r>
            <a:r>
              <a:rPr lang="en-US" spc="125" dirty="0" smtClean="0">
                <a:latin typeface="Arial"/>
                <a:cs typeface="Arial"/>
              </a:rPr>
              <a:t> </a:t>
            </a:r>
            <a:r>
              <a:rPr lang="en-US" spc="-5" dirty="0" smtClean="0">
                <a:latin typeface="Arial"/>
                <a:cs typeface="Arial"/>
              </a:rPr>
              <a:t>for</a:t>
            </a:r>
            <a:r>
              <a:rPr lang="en-US" spc="145" dirty="0" smtClean="0">
                <a:latin typeface="Arial"/>
                <a:cs typeface="Arial"/>
              </a:rPr>
              <a:t> </a:t>
            </a:r>
            <a:r>
              <a:rPr lang="en-US" spc="-5" dirty="0" smtClean="0">
                <a:latin typeface="Arial"/>
                <a:cs typeface="Arial"/>
              </a:rPr>
              <a:t>cylinder</a:t>
            </a:r>
            <a:r>
              <a:rPr lang="en-US" spc="140" dirty="0" smtClean="0">
                <a:latin typeface="Arial"/>
                <a:cs typeface="Arial"/>
              </a:rPr>
              <a:t> </a:t>
            </a:r>
            <a:r>
              <a:rPr lang="en-US" dirty="0" smtClean="0">
                <a:latin typeface="Arial"/>
                <a:cs typeface="Arial"/>
              </a:rPr>
              <a:t>as</a:t>
            </a:r>
            <a:r>
              <a:rPr lang="en-US" spc="140" dirty="0" smtClean="0">
                <a:latin typeface="Arial"/>
                <a:cs typeface="Arial"/>
              </a:rPr>
              <a:t> </a:t>
            </a:r>
            <a:r>
              <a:rPr lang="en-US" dirty="0" smtClean="0">
                <a:latin typeface="Arial"/>
                <a:cs typeface="Arial"/>
              </a:rPr>
              <a:t>13.7 </a:t>
            </a:r>
            <a:r>
              <a:rPr lang="en-US" spc="-5" dirty="0" smtClean="0">
                <a:latin typeface="Arial"/>
                <a:cs typeface="Arial"/>
              </a:rPr>
              <a:t>min</a:t>
            </a:r>
            <a:r>
              <a:rPr lang="en-US" spc="-5" dirty="0" smtClean="0">
                <a:latin typeface="Arial"/>
                <a:cs typeface="Arial"/>
              </a:rPr>
              <a:t>. </a:t>
            </a:r>
            <a:r>
              <a:rPr lang="en-US" dirty="0" smtClean="0">
                <a:latin typeface="Arial"/>
                <a:cs typeface="Arial"/>
              </a:rPr>
              <a:t>The </a:t>
            </a:r>
            <a:r>
              <a:rPr lang="en-US" spc="-5" dirty="0" smtClean="0">
                <a:latin typeface="Arial"/>
                <a:cs typeface="Arial"/>
              </a:rPr>
              <a:t>freezing time </a:t>
            </a:r>
            <a:r>
              <a:rPr lang="en-US" spc="-10" dirty="0" smtClean="0">
                <a:latin typeface="Arial"/>
                <a:cs typeface="Arial"/>
              </a:rPr>
              <a:t>of </a:t>
            </a:r>
            <a:r>
              <a:rPr lang="en-US" dirty="0" smtClean="0">
                <a:latin typeface="Arial"/>
                <a:cs typeface="Arial"/>
              </a:rPr>
              <a:t>a </a:t>
            </a:r>
            <a:r>
              <a:rPr lang="en-US" spc="5" dirty="0" smtClean="0">
                <a:latin typeface="Arial"/>
                <a:cs typeface="Arial"/>
              </a:rPr>
              <a:t>4</a:t>
            </a:r>
            <a:r>
              <a:rPr lang="en-US" i="1" spc="5" dirty="0" smtClean="0">
                <a:latin typeface="Arial"/>
                <a:cs typeface="Arial"/>
              </a:rPr>
              <a:t>" </a:t>
            </a:r>
            <a:r>
              <a:rPr lang="en-US" spc="-5" dirty="0" smtClean="0">
                <a:latin typeface="Arial"/>
                <a:cs typeface="Arial"/>
              </a:rPr>
              <a:t>steel </a:t>
            </a:r>
            <a:r>
              <a:rPr lang="en-US" dirty="0" smtClean="0">
                <a:latin typeface="Arial"/>
                <a:cs typeface="Arial"/>
              </a:rPr>
              <a:t>cube </a:t>
            </a:r>
            <a:r>
              <a:rPr lang="en-US" spc="-10" dirty="0" smtClean="0">
                <a:latin typeface="Arial"/>
                <a:cs typeface="Arial"/>
              </a:rPr>
              <a:t>of </a:t>
            </a:r>
            <a:r>
              <a:rPr lang="en-US" dirty="0" smtClean="0">
                <a:latin typeface="Arial"/>
                <a:cs typeface="Arial"/>
              </a:rPr>
              <a:t>same sand </a:t>
            </a:r>
            <a:r>
              <a:rPr lang="en-US" spc="-5" dirty="0" smtClean="0">
                <a:latin typeface="Arial"/>
                <a:cs typeface="Arial"/>
              </a:rPr>
              <a:t>is </a:t>
            </a:r>
            <a:r>
              <a:rPr lang="en-US" dirty="0" smtClean="0">
                <a:latin typeface="Arial"/>
                <a:cs typeface="Arial"/>
              </a:rPr>
              <a:t>6.1 </a:t>
            </a:r>
            <a:r>
              <a:rPr lang="en-US" spc="-5" dirty="0" smtClean="0">
                <a:latin typeface="Arial"/>
                <a:cs typeface="Arial"/>
              </a:rPr>
              <a:t>minutes </a:t>
            </a:r>
            <a:r>
              <a:rPr lang="en-US" dirty="0" smtClean="0">
                <a:latin typeface="Arial"/>
                <a:cs typeface="Arial"/>
              </a:rPr>
              <a:t>and the </a:t>
            </a:r>
            <a:r>
              <a:rPr lang="en-US" spc="-5" dirty="0" smtClean="0">
                <a:latin typeface="Arial"/>
                <a:cs typeface="Arial"/>
              </a:rPr>
              <a:t>freezing time </a:t>
            </a:r>
            <a:r>
              <a:rPr lang="en-US" spc="-10" dirty="0" smtClean="0">
                <a:latin typeface="Arial"/>
                <a:cs typeface="Arial"/>
              </a:rPr>
              <a:t>of </a:t>
            </a:r>
            <a:r>
              <a:rPr lang="en-US" dirty="0" smtClean="0">
                <a:latin typeface="Arial"/>
                <a:cs typeface="Arial"/>
              </a:rPr>
              <a:t>a </a:t>
            </a:r>
            <a:r>
              <a:rPr lang="en-US" spc="5" dirty="0" smtClean="0">
                <a:latin typeface="Arial"/>
                <a:cs typeface="Arial"/>
              </a:rPr>
              <a:t>2</a:t>
            </a:r>
            <a:r>
              <a:rPr lang="en-US" i="1" spc="5" dirty="0" smtClean="0">
                <a:latin typeface="Arial"/>
                <a:cs typeface="Arial"/>
              </a:rPr>
              <a:t>"</a:t>
            </a:r>
            <a:r>
              <a:rPr lang="en-US" spc="5" dirty="0" smtClean="0">
                <a:latin typeface="Arial"/>
                <a:cs typeface="Arial"/>
              </a:rPr>
              <a:t>,  </a:t>
            </a:r>
            <a:r>
              <a:rPr lang="en-US" spc="-5" dirty="0" smtClean="0">
                <a:latin typeface="Arial"/>
                <a:cs typeface="Arial"/>
              </a:rPr>
              <a:t>8</a:t>
            </a:r>
            <a:r>
              <a:rPr lang="en-US" i="1" spc="-5" dirty="0" smtClean="0">
                <a:latin typeface="Arial"/>
                <a:cs typeface="Arial"/>
              </a:rPr>
              <a:t>" </a:t>
            </a:r>
            <a:r>
              <a:rPr lang="en-US" dirty="0" smtClean="0">
                <a:latin typeface="Arial"/>
                <a:cs typeface="Arial"/>
              </a:rPr>
              <a:t>and </a:t>
            </a:r>
            <a:r>
              <a:rPr lang="en-US" spc="-5" dirty="0" smtClean="0">
                <a:latin typeface="Arial"/>
                <a:cs typeface="Arial"/>
              </a:rPr>
              <a:t>8</a:t>
            </a:r>
            <a:r>
              <a:rPr lang="en-US" i="1" spc="-5" dirty="0" smtClean="0">
                <a:latin typeface="Arial"/>
                <a:cs typeface="Arial"/>
              </a:rPr>
              <a:t>" </a:t>
            </a:r>
            <a:r>
              <a:rPr lang="en-US" spc="-5" dirty="0" smtClean="0">
                <a:latin typeface="Arial"/>
                <a:cs typeface="Arial"/>
              </a:rPr>
              <a:t>rectangular block is also </a:t>
            </a:r>
            <a:r>
              <a:rPr lang="en-US" dirty="0" smtClean="0">
                <a:latin typeface="Arial"/>
                <a:cs typeface="Arial"/>
              </a:rPr>
              <a:t>6.1</a:t>
            </a:r>
            <a:r>
              <a:rPr lang="en-US" spc="10" dirty="0" smtClean="0">
                <a:latin typeface="Arial"/>
                <a:cs typeface="Arial"/>
              </a:rPr>
              <a:t> </a:t>
            </a:r>
            <a:r>
              <a:rPr lang="en-US" spc="-5" dirty="0" smtClean="0">
                <a:latin typeface="Arial"/>
                <a:cs typeface="Arial"/>
              </a:rPr>
              <a:t>min.</a:t>
            </a:r>
            <a:endParaRPr lang="en-US" dirty="0" smtClean="0">
              <a:latin typeface="Arial"/>
              <a:cs typeface="Arial"/>
            </a:endParaRPr>
          </a:p>
          <a:p>
            <a:pPr marL="12700" marR="5080" indent="457200" algn="just">
              <a:lnSpc>
                <a:spcPct val="143600"/>
              </a:lnSpc>
              <a:spcBef>
                <a:spcPts val="25"/>
              </a:spcBef>
            </a:pPr>
            <a:endParaRPr lang="en-US" spc="-5" dirty="0" smtClean="0">
              <a:latin typeface="Arial"/>
              <a:cs typeface="Arial"/>
            </a:endParaRPr>
          </a:p>
          <a:p>
            <a:pPr marL="12700" marR="5080" indent="457200" algn="just">
              <a:lnSpc>
                <a:spcPct val="143600"/>
              </a:lnSpc>
              <a:spcBef>
                <a:spcPts val="25"/>
              </a:spcBef>
            </a:pPr>
            <a:r>
              <a:rPr lang="en-US" spc="-5" dirty="0" smtClean="0">
                <a:latin typeface="Arial"/>
                <a:cs typeface="Arial"/>
              </a:rPr>
              <a:t>Since </a:t>
            </a:r>
            <a:r>
              <a:rPr lang="en-US" dirty="0" smtClean="0">
                <a:latin typeface="Arial"/>
                <a:cs typeface="Arial"/>
              </a:rPr>
              <a:t>the </a:t>
            </a:r>
            <a:r>
              <a:rPr lang="en-US" spc="-5" dirty="0" smtClean="0">
                <a:latin typeface="Arial"/>
                <a:cs typeface="Arial"/>
              </a:rPr>
              <a:t>solidification time as calculated </a:t>
            </a:r>
            <a:r>
              <a:rPr lang="en-US" spc="-10" dirty="0" smtClean="0">
                <a:latin typeface="Arial"/>
                <a:cs typeface="Arial"/>
              </a:rPr>
              <a:t>of </a:t>
            </a:r>
            <a:r>
              <a:rPr lang="en-US" dirty="0" smtClean="0">
                <a:latin typeface="Arial"/>
                <a:cs typeface="Arial"/>
              </a:rPr>
              <a:t>the </a:t>
            </a:r>
            <a:r>
              <a:rPr lang="en-US" spc="-5" dirty="0" smtClean="0">
                <a:latin typeface="Arial"/>
                <a:cs typeface="Arial"/>
              </a:rPr>
              <a:t>cylinder is nearly twice as long </a:t>
            </a:r>
            <a:r>
              <a:rPr lang="en-US" spc="-10" dirty="0" smtClean="0">
                <a:latin typeface="Arial"/>
                <a:cs typeface="Arial"/>
              </a:rPr>
              <a:t>as </a:t>
            </a:r>
            <a:r>
              <a:rPr lang="en-US" spc="-5" dirty="0" smtClean="0">
                <a:latin typeface="Arial"/>
                <a:cs typeface="Arial"/>
              </a:rPr>
              <a:t>that </a:t>
            </a:r>
            <a:r>
              <a:rPr lang="en-US" spc="-10" dirty="0" smtClean="0">
                <a:latin typeface="Arial"/>
                <a:cs typeface="Arial"/>
              </a:rPr>
              <a:t>of </a:t>
            </a:r>
            <a:r>
              <a:rPr lang="en-US" spc="-5" dirty="0" smtClean="0">
                <a:latin typeface="Arial"/>
                <a:cs typeface="Arial"/>
              </a:rPr>
              <a:t>either the  block</a:t>
            </a:r>
            <a:r>
              <a:rPr lang="en-US" spc="-25" dirty="0" smtClean="0">
                <a:latin typeface="Arial"/>
                <a:cs typeface="Arial"/>
              </a:rPr>
              <a:t> </a:t>
            </a:r>
            <a:r>
              <a:rPr lang="en-US" spc="-10" dirty="0" smtClean="0">
                <a:latin typeface="Arial"/>
                <a:cs typeface="Arial"/>
              </a:rPr>
              <a:t>of</a:t>
            </a:r>
            <a:r>
              <a:rPr lang="en-US" spc="-15" dirty="0" smtClean="0">
                <a:latin typeface="Arial"/>
                <a:cs typeface="Arial"/>
              </a:rPr>
              <a:t> </a:t>
            </a:r>
            <a:r>
              <a:rPr lang="en-US" dirty="0" smtClean="0">
                <a:latin typeface="Arial"/>
                <a:cs typeface="Arial"/>
              </a:rPr>
              <a:t>the</a:t>
            </a:r>
            <a:r>
              <a:rPr lang="en-US" spc="-55" dirty="0" smtClean="0">
                <a:latin typeface="Arial"/>
                <a:cs typeface="Arial"/>
              </a:rPr>
              <a:t> </a:t>
            </a:r>
            <a:r>
              <a:rPr lang="en-US" dirty="0" smtClean="0">
                <a:latin typeface="Arial"/>
                <a:cs typeface="Arial"/>
              </a:rPr>
              <a:t>cube.</a:t>
            </a:r>
            <a:r>
              <a:rPr lang="en-US" spc="-35" dirty="0" smtClean="0">
                <a:latin typeface="Arial"/>
                <a:cs typeface="Arial"/>
              </a:rPr>
              <a:t> </a:t>
            </a:r>
            <a:r>
              <a:rPr lang="en-US" spc="-5" dirty="0" smtClean="0">
                <a:latin typeface="Arial"/>
                <a:cs typeface="Arial"/>
              </a:rPr>
              <a:t>Hence</a:t>
            </a:r>
            <a:r>
              <a:rPr lang="en-US" spc="-45" dirty="0" smtClean="0">
                <a:latin typeface="Arial"/>
                <a:cs typeface="Arial"/>
              </a:rPr>
              <a:t> </a:t>
            </a:r>
            <a:r>
              <a:rPr lang="en-US" spc="-5" dirty="0" smtClean="0">
                <a:latin typeface="Arial"/>
                <a:cs typeface="Arial"/>
              </a:rPr>
              <a:t>cylindrical</a:t>
            </a:r>
            <a:r>
              <a:rPr lang="en-US" spc="-30" dirty="0" smtClean="0">
                <a:latin typeface="Arial"/>
                <a:cs typeface="Arial"/>
              </a:rPr>
              <a:t> </a:t>
            </a:r>
            <a:r>
              <a:rPr lang="en-US" dirty="0" smtClean="0">
                <a:latin typeface="Arial"/>
                <a:cs typeface="Arial"/>
              </a:rPr>
              <a:t>shape</a:t>
            </a:r>
            <a:r>
              <a:rPr lang="en-US" spc="-25" dirty="0" smtClean="0">
                <a:latin typeface="Arial"/>
                <a:cs typeface="Arial"/>
              </a:rPr>
              <a:t> </a:t>
            </a:r>
            <a:r>
              <a:rPr lang="en-US" spc="-5" dirty="0" smtClean="0">
                <a:latin typeface="Arial"/>
                <a:cs typeface="Arial"/>
              </a:rPr>
              <a:t>is</a:t>
            </a:r>
            <a:r>
              <a:rPr lang="en-US" spc="-25" dirty="0" smtClean="0">
                <a:latin typeface="Arial"/>
                <a:cs typeface="Arial"/>
              </a:rPr>
              <a:t> </a:t>
            </a:r>
            <a:r>
              <a:rPr lang="en-US" spc="-5" dirty="0" smtClean="0">
                <a:latin typeface="Arial"/>
                <a:cs typeface="Arial"/>
              </a:rPr>
              <a:t>always</a:t>
            </a:r>
            <a:r>
              <a:rPr lang="en-US" spc="-20" dirty="0" smtClean="0">
                <a:latin typeface="Arial"/>
                <a:cs typeface="Arial"/>
              </a:rPr>
              <a:t> </a:t>
            </a:r>
            <a:r>
              <a:rPr lang="en-US" spc="-5" dirty="0" smtClean="0">
                <a:latin typeface="Arial"/>
                <a:cs typeface="Arial"/>
              </a:rPr>
              <a:t>better.</a:t>
            </a:r>
            <a:r>
              <a:rPr lang="en-US" spc="-35" dirty="0" smtClean="0">
                <a:latin typeface="Arial"/>
                <a:cs typeface="Arial"/>
              </a:rPr>
              <a:t> </a:t>
            </a:r>
            <a:r>
              <a:rPr lang="en-US" spc="-5" dirty="0" smtClean="0">
                <a:latin typeface="Arial"/>
                <a:cs typeface="Arial"/>
              </a:rPr>
              <a:t>Insulation</a:t>
            </a:r>
            <a:r>
              <a:rPr lang="en-US" spc="-35" dirty="0" smtClean="0">
                <a:latin typeface="Arial"/>
                <a:cs typeface="Arial"/>
              </a:rPr>
              <a:t> </a:t>
            </a:r>
            <a:r>
              <a:rPr lang="en-US" spc="-5" dirty="0" smtClean="0">
                <a:latin typeface="Arial"/>
                <a:cs typeface="Arial"/>
              </a:rPr>
              <a:t>and</a:t>
            </a:r>
            <a:r>
              <a:rPr lang="en-US" spc="-40" dirty="0" smtClean="0">
                <a:latin typeface="Arial"/>
                <a:cs typeface="Arial"/>
              </a:rPr>
              <a:t> </a:t>
            </a:r>
            <a:r>
              <a:rPr lang="en-US" spc="-5" dirty="0" smtClean="0">
                <a:latin typeface="Arial"/>
                <a:cs typeface="Arial"/>
              </a:rPr>
              <a:t>shielding</a:t>
            </a:r>
            <a:r>
              <a:rPr lang="en-US" spc="-15" dirty="0" smtClean="0">
                <a:latin typeface="Arial"/>
                <a:cs typeface="Arial"/>
              </a:rPr>
              <a:t> </a:t>
            </a:r>
            <a:r>
              <a:rPr lang="en-US" spc="-5" dirty="0" smtClean="0">
                <a:latin typeface="Arial"/>
                <a:cs typeface="Arial"/>
              </a:rPr>
              <a:t>of</a:t>
            </a:r>
            <a:r>
              <a:rPr lang="en-US" spc="-35" dirty="0" smtClean="0">
                <a:latin typeface="Arial"/>
                <a:cs typeface="Arial"/>
              </a:rPr>
              <a:t> </a:t>
            </a:r>
            <a:r>
              <a:rPr lang="en-US" dirty="0" smtClean="0">
                <a:latin typeface="Arial"/>
                <a:cs typeface="Arial"/>
              </a:rPr>
              <a:t>molten</a:t>
            </a:r>
            <a:r>
              <a:rPr lang="en-US" spc="-50" dirty="0" smtClean="0">
                <a:latin typeface="Arial"/>
                <a:cs typeface="Arial"/>
              </a:rPr>
              <a:t> </a:t>
            </a:r>
            <a:r>
              <a:rPr lang="en-US" dirty="0" smtClean="0">
                <a:latin typeface="Arial"/>
                <a:cs typeface="Arial"/>
              </a:rPr>
              <a:t>metal</a:t>
            </a:r>
            <a:r>
              <a:rPr lang="en-US" spc="-30" dirty="0" smtClean="0">
                <a:latin typeface="Arial"/>
                <a:cs typeface="Arial"/>
              </a:rPr>
              <a:t> </a:t>
            </a:r>
            <a:r>
              <a:rPr lang="en-US" spc="-10" dirty="0" smtClean="0">
                <a:latin typeface="Arial"/>
                <a:cs typeface="Arial"/>
              </a:rPr>
              <a:t>in</a:t>
            </a:r>
            <a:r>
              <a:rPr lang="en-US" spc="-25" dirty="0" smtClean="0">
                <a:latin typeface="Arial"/>
                <a:cs typeface="Arial"/>
              </a:rPr>
              <a:t> </a:t>
            </a:r>
            <a:r>
              <a:rPr lang="en-US" spc="-5" dirty="0" smtClean="0">
                <a:latin typeface="Arial"/>
                <a:cs typeface="Arial"/>
              </a:rPr>
              <a:t>riser  also plays </a:t>
            </a:r>
            <a:r>
              <a:rPr lang="en-US" dirty="0" smtClean="0">
                <a:latin typeface="Arial"/>
                <a:cs typeface="Arial"/>
              </a:rPr>
              <a:t>a good </a:t>
            </a:r>
            <a:r>
              <a:rPr lang="en-US" spc="-5" dirty="0" smtClean="0">
                <a:latin typeface="Arial"/>
                <a:cs typeface="Arial"/>
              </a:rPr>
              <a:t>role </a:t>
            </a:r>
            <a:r>
              <a:rPr lang="en-US" dirty="0" smtClean="0">
                <a:latin typeface="Arial"/>
                <a:cs typeface="Arial"/>
              </a:rPr>
              <a:t>for </a:t>
            </a:r>
            <a:r>
              <a:rPr lang="en-US" spc="-5" dirty="0" smtClean="0">
                <a:latin typeface="Arial"/>
                <a:cs typeface="Arial"/>
              </a:rPr>
              <a:t>getting sound</a:t>
            </a:r>
            <a:r>
              <a:rPr lang="en-US" spc="10" dirty="0" smtClean="0">
                <a:latin typeface="Arial"/>
                <a:cs typeface="Arial"/>
              </a:rPr>
              <a:t> </a:t>
            </a:r>
            <a:r>
              <a:rPr lang="en-US" spc="-5" dirty="0" smtClean="0">
                <a:latin typeface="Arial"/>
                <a:cs typeface="Arial"/>
              </a:rPr>
              <a:t>casting</a:t>
            </a:r>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spc="-5" dirty="0" smtClean="0">
                <a:solidFill>
                  <a:srgbClr val="FF0000"/>
                </a:solidFill>
                <a:latin typeface="Arial"/>
                <a:cs typeface="Arial"/>
              </a:rPr>
              <a:t>TYPES </a:t>
            </a:r>
            <a:r>
              <a:rPr lang="en-US" sz="3200" b="1" dirty="0" smtClean="0">
                <a:solidFill>
                  <a:srgbClr val="FF0000"/>
                </a:solidFill>
                <a:latin typeface="Arial"/>
                <a:cs typeface="Arial"/>
              </a:rPr>
              <a:t>OF </a:t>
            </a:r>
            <a:r>
              <a:rPr lang="en-US" sz="3200" b="1" spc="-5" dirty="0" smtClean="0">
                <a:solidFill>
                  <a:srgbClr val="FF0000"/>
                </a:solidFill>
                <a:latin typeface="Arial"/>
                <a:cs typeface="Arial"/>
              </a:rPr>
              <a:t>RISERS</a:t>
            </a:r>
            <a:endParaRPr lang="en-US" dirty="0"/>
          </a:p>
        </p:txBody>
      </p:sp>
      <p:sp>
        <p:nvSpPr>
          <p:cNvPr id="3" name="Content Placeholder 2"/>
          <p:cNvSpPr>
            <a:spLocks noGrp="1"/>
          </p:cNvSpPr>
          <p:nvPr>
            <p:ph sz="quarter" idx="1"/>
          </p:nvPr>
        </p:nvSpPr>
        <p:spPr/>
        <p:txBody>
          <a:bodyPr/>
          <a:lstStyle/>
          <a:p>
            <a:r>
              <a:rPr lang="en-US" spc="-5" dirty="0" smtClean="0">
                <a:latin typeface="Arial"/>
                <a:cs typeface="Arial"/>
              </a:rPr>
              <a:t>Risers</a:t>
            </a:r>
            <a:r>
              <a:rPr lang="en-US" spc="-35" dirty="0" smtClean="0">
                <a:latin typeface="Arial"/>
                <a:cs typeface="Arial"/>
              </a:rPr>
              <a:t> </a:t>
            </a:r>
            <a:r>
              <a:rPr lang="en-US" dirty="0" smtClean="0">
                <a:latin typeface="Arial"/>
                <a:cs typeface="Arial"/>
              </a:rPr>
              <a:t>may</a:t>
            </a:r>
            <a:r>
              <a:rPr lang="en-US" spc="-35" dirty="0" smtClean="0">
                <a:latin typeface="Arial"/>
                <a:cs typeface="Arial"/>
              </a:rPr>
              <a:t> </a:t>
            </a:r>
            <a:r>
              <a:rPr lang="en-US" spc="-5" dirty="0" smtClean="0">
                <a:latin typeface="Arial"/>
                <a:cs typeface="Arial"/>
              </a:rPr>
              <a:t>be</a:t>
            </a:r>
            <a:r>
              <a:rPr lang="en-US" spc="-35" dirty="0" smtClean="0">
                <a:latin typeface="Arial"/>
                <a:cs typeface="Arial"/>
              </a:rPr>
              <a:t> </a:t>
            </a:r>
            <a:r>
              <a:rPr lang="en-US" spc="-5" dirty="0" smtClean="0">
                <a:latin typeface="Arial"/>
                <a:cs typeface="Arial"/>
              </a:rPr>
              <a:t>classified</a:t>
            </a:r>
            <a:r>
              <a:rPr lang="en-US" spc="-50" dirty="0" smtClean="0">
                <a:latin typeface="Arial"/>
                <a:cs typeface="Arial"/>
              </a:rPr>
              <a:t> </a:t>
            </a:r>
            <a:r>
              <a:rPr lang="en-US" spc="-5" dirty="0" smtClean="0">
                <a:latin typeface="Arial"/>
                <a:cs typeface="Arial"/>
              </a:rPr>
              <a:t>as</a:t>
            </a:r>
            <a:r>
              <a:rPr lang="en-US" spc="-20" dirty="0" smtClean="0">
                <a:latin typeface="Arial"/>
                <a:cs typeface="Arial"/>
              </a:rPr>
              <a:t> </a:t>
            </a:r>
            <a:r>
              <a:rPr lang="en-US" i="1" spc="-5" dirty="0" smtClean="0">
                <a:latin typeface="Arial"/>
                <a:cs typeface="Arial"/>
              </a:rPr>
              <a:t>open</a:t>
            </a:r>
            <a:r>
              <a:rPr lang="en-US" i="1" spc="-35" dirty="0" smtClean="0">
                <a:latin typeface="Arial"/>
                <a:cs typeface="Arial"/>
              </a:rPr>
              <a:t> </a:t>
            </a:r>
            <a:r>
              <a:rPr lang="en-US" i="1" spc="-5" dirty="0" smtClean="0">
                <a:latin typeface="Arial"/>
                <a:cs typeface="Arial"/>
              </a:rPr>
              <a:t>risers</a:t>
            </a:r>
            <a:r>
              <a:rPr lang="en-US" i="1" spc="-35" dirty="0" smtClean="0">
                <a:latin typeface="Arial"/>
                <a:cs typeface="Arial"/>
              </a:rPr>
              <a:t> </a:t>
            </a:r>
            <a:r>
              <a:rPr lang="en-US" i="1" spc="-5" dirty="0" smtClean="0">
                <a:latin typeface="Arial"/>
                <a:cs typeface="Arial"/>
              </a:rPr>
              <a:t>and</a:t>
            </a:r>
            <a:r>
              <a:rPr lang="en-US" i="1" spc="-35" dirty="0" smtClean="0">
                <a:latin typeface="Arial"/>
                <a:cs typeface="Arial"/>
              </a:rPr>
              <a:t> </a:t>
            </a:r>
            <a:r>
              <a:rPr lang="en-US" i="1" spc="-5" dirty="0" smtClean="0">
                <a:latin typeface="Arial"/>
                <a:cs typeface="Arial"/>
              </a:rPr>
              <a:t>blind</a:t>
            </a:r>
            <a:r>
              <a:rPr lang="en-US" i="1" spc="-25" dirty="0" smtClean="0">
                <a:latin typeface="Arial"/>
                <a:cs typeface="Arial"/>
              </a:rPr>
              <a:t> </a:t>
            </a:r>
            <a:r>
              <a:rPr lang="en-US" i="1" spc="-5" dirty="0" smtClean="0">
                <a:latin typeface="Arial"/>
                <a:cs typeface="Arial"/>
              </a:rPr>
              <a:t>risers</a:t>
            </a:r>
            <a:r>
              <a:rPr lang="en-US" spc="-5" dirty="0" smtClean="0">
                <a:latin typeface="Arial"/>
                <a:cs typeface="Arial"/>
              </a:rPr>
              <a:t>.</a:t>
            </a:r>
            <a:r>
              <a:rPr lang="en-US" spc="-35" dirty="0" smtClean="0">
                <a:latin typeface="Arial"/>
                <a:cs typeface="Arial"/>
              </a:rPr>
              <a:t> </a:t>
            </a:r>
            <a:r>
              <a:rPr lang="en-US" dirty="0" smtClean="0">
                <a:latin typeface="Arial"/>
                <a:cs typeface="Arial"/>
              </a:rPr>
              <a:t>In</a:t>
            </a:r>
            <a:r>
              <a:rPr lang="en-US" spc="-50" dirty="0" smtClean="0">
                <a:latin typeface="Arial"/>
                <a:cs typeface="Arial"/>
              </a:rPr>
              <a:t> </a:t>
            </a:r>
            <a:r>
              <a:rPr lang="en-US" dirty="0" smtClean="0">
                <a:latin typeface="Arial"/>
                <a:cs typeface="Arial"/>
              </a:rPr>
              <a:t>the</a:t>
            </a:r>
            <a:r>
              <a:rPr lang="en-US" spc="-35" dirty="0" smtClean="0">
                <a:latin typeface="Arial"/>
                <a:cs typeface="Arial"/>
              </a:rPr>
              <a:t> </a:t>
            </a:r>
            <a:r>
              <a:rPr lang="en-US" spc="-5" dirty="0" smtClean="0">
                <a:latin typeface="Arial"/>
                <a:cs typeface="Arial"/>
              </a:rPr>
              <a:t>open</a:t>
            </a:r>
            <a:r>
              <a:rPr lang="en-US" spc="-40" dirty="0" smtClean="0">
                <a:latin typeface="Arial"/>
                <a:cs typeface="Arial"/>
              </a:rPr>
              <a:t> </a:t>
            </a:r>
            <a:r>
              <a:rPr lang="en-US" spc="-5" dirty="0" smtClean="0">
                <a:latin typeface="Arial"/>
                <a:cs typeface="Arial"/>
              </a:rPr>
              <a:t>riser,</a:t>
            </a:r>
            <a:r>
              <a:rPr lang="en-US" spc="-25" dirty="0" smtClean="0">
                <a:latin typeface="Arial"/>
                <a:cs typeface="Arial"/>
              </a:rPr>
              <a:t> </a:t>
            </a:r>
            <a:r>
              <a:rPr lang="en-US" spc="-5" dirty="0" smtClean="0">
                <a:latin typeface="Arial"/>
                <a:cs typeface="Arial"/>
              </a:rPr>
              <a:t>the</a:t>
            </a:r>
            <a:r>
              <a:rPr lang="en-US" spc="-25" dirty="0" smtClean="0">
                <a:latin typeface="Arial"/>
                <a:cs typeface="Arial"/>
              </a:rPr>
              <a:t> </a:t>
            </a:r>
            <a:r>
              <a:rPr lang="en-US" spc="-5" dirty="0" smtClean="0">
                <a:latin typeface="Arial"/>
                <a:cs typeface="Arial"/>
              </a:rPr>
              <a:t>upper</a:t>
            </a:r>
            <a:r>
              <a:rPr lang="en-US" spc="-30" dirty="0" smtClean="0">
                <a:latin typeface="Arial"/>
                <a:cs typeface="Arial"/>
              </a:rPr>
              <a:t> </a:t>
            </a:r>
            <a:r>
              <a:rPr lang="en-US" dirty="0" smtClean="0">
                <a:latin typeface="Arial"/>
                <a:cs typeface="Arial"/>
              </a:rPr>
              <a:t>surface</a:t>
            </a:r>
            <a:r>
              <a:rPr lang="en-US" spc="-40" dirty="0" smtClean="0">
                <a:latin typeface="Arial"/>
                <a:cs typeface="Arial"/>
              </a:rPr>
              <a:t> </a:t>
            </a:r>
            <a:r>
              <a:rPr lang="en-US" spc="-5" dirty="0" smtClean="0">
                <a:latin typeface="Arial"/>
                <a:cs typeface="Arial"/>
              </a:rPr>
              <a:t>is</a:t>
            </a:r>
            <a:r>
              <a:rPr lang="en-US" spc="-20" dirty="0" smtClean="0">
                <a:latin typeface="Arial"/>
                <a:cs typeface="Arial"/>
              </a:rPr>
              <a:t> </a:t>
            </a:r>
            <a:r>
              <a:rPr lang="en-US" spc="-5" dirty="0" smtClean="0">
                <a:latin typeface="Arial"/>
                <a:cs typeface="Arial"/>
              </a:rPr>
              <a:t>open  </a:t>
            </a:r>
            <a:r>
              <a:rPr lang="en-US" dirty="0" smtClean="0">
                <a:latin typeface="Arial"/>
                <a:cs typeface="Arial"/>
              </a:rPr>
              <a:t>to</a:t>
            </a:r>
            <a:r>
              <a:rPr lang="en-US" spc="-25" dirty="0" smtClean="0">
                <a:latin typeface="Arial"/>
                <a:cs typeface="Arial"/>
              </a:rPr>
              <a:t> </a:t>
            </a:r>
            <a:r>
              <a:rPr lang="en-US" dirty="0" smtClean="0">
                <a:latin typeface="Arial"/>
                <a:cs typeface="Arial"/>
              </a:rPr>
              <a:t>the</a:t>
            </a:r>
            <a:r>
              <a:rPr lang="en-US" spc="-40" dirty="0" smtClean="0">
                <a:latin typeface="Arial"/>
                <a:cs typeface="Arial"/>
              </a:rPr>
              <a:t> </a:t>
            </a:r>
            <a:r>
              <a:rPr lang="en-US" dirty="0" smtClean="0">
                <a:latin typeface="Arial"/>
                <a:cs typeface="Arial"/>
              </a:rPr>
              <a:t>atmosphere</a:t>
            </a:r>
            <a:r>
              <a:rPr lang="en-US" spc="-40" dirty="0" smtClean="0">
                <a:latin typeface="Arial"/>
                <a:cs typeface="Arial"/>
              </a:rPr>
              <a:t> </a:t>
            </a:r>
            <a:r>
              <a:rPr lang="en-US" spc="-5" dirty="0" smtClean="0">
                <a:latin typeface="Arial"/>
                <a:cs typeface="Arial"/>
              </a:rPr>
              <a:t>and</a:t>
            </a:r>
            <a:r>
              <a:rPr lang="en-US" spc="-30" dirty="0" smtClean="0">
                <a:latin typeface="Arial"/>
                <a:cs typeface="Arial"/>
              </a:rPr>
              <a:t> </a:t>
            </a:r>
            <a:r>
              <a:rPr lang="en-US" spc="-5" dirty="0" smtClean="0">
                <a:latin typeface="Arial"/>
                <a:cs typeface="Arial"/>
              </a:rPr>
              <a:t>the</a:t>
            </a:r>
            <a:r>
              <a:rPr lang="en-US" spc="-10" dirty="0" smtClean="0">
                <a:latin typeface="Arial"/>
                <a:cs typeface="Arial"/>
              </a:rPr>
              <a:t> </a:t>
            </a:r>
            <a:r>
              <a:rPr lang="en-US" spc="-5" dirty="0" smtClean="0">
                <a:latin typeface="Arial"/>
                <a:cs typeface="Arial"/>
              </a:rPr>
              <a:t>riser</a:t>
            </a:r>
            <a:r>
              <a:rPr lang="en-US" spc="-20" dirty="0" smtClean="0">
                <a:latin typeface="Arial"/>
                <a:cs typeface="Arial"/>
              </a:rPr>
              <a:t> </a:t>
            </a:r>
            <a:r>
              <a:rPr lang="en-US" spc="-5" dirty="0" smtClean="0">
                <a:latin typeface="Arial"/>
                <a:cs typeface="Arial"/>
              </a:rPr>
              <a:t>is</a:t>
            </a:r>
            <a:r>
              <a:rPr lang="en-US" spc="-15" dirty="0" smtClean="0">
                <a:latin typeface="Arial"/>
                <a:cs typeface="Arial"/>
              </a:rPr>
              <a:t> </a:t>
            </a:r>
            <a:r>
              <a:rPr lang="en-US" spc="-5" dirty="0" smtClean="0">
                <a:latin typeface="Arial"/>
                <a:cs typeface="Arial"/>
              </a:rPr>
              <a:t>usually</a:t>
            </a:r>
            <a:r>
              <a:rPr lang="en-US" spc="-40" dirty="0" smtClean="0">
                <a:latin typeface="Arial"/>
                <a:cs typeface="Arial"/>
              </a:rPr>
              <a:t> </a:t>
            </a:r>
            <a:r>
              <a:rPr lang="en-US" spc="-5" dirty="0" smtClean="0">
                <a:latin typeface="Arial"/>
                <a:cs typeface="Arial"/>
              </a:rPr>
              <a:t>placed</a:t>
            </a:r>
            <a:r>
              <a:rPr lang="en-US" spc="-10" dirty="0" smtClean="0">
                <a:latin typeface="Arial"/>
                <a:cs typeface="Arial"/>
              </a:rPr>
              <a:t> on</a:t>
            </a:r>
            <a:r>
              <a:rPr lang="en-US" spc="-30" dirty="0" smtClean="0">
                <a:latin typeface="Arial"/>
                <a:cs typeface="Arial"/>
              </a:rPr>
              <a:t> </a:t>
            </a:r>
            <a:r>
              <a:rPr lang="en-US" dirty="0" smtClean="0">
                <a:latin typeface="Arial"/>
                <a:cs typeface="Arial"/>
              </a:rPr>
              <a:t>the</a:t>
            </a:r>
            <a:r>
              <a:rPr lang="en-US" spc="-40" dirty="0" smtClean="0">
                <a:latin typeface="Arial"/>
                <a:cs typeface="Arial"/>
              </a:rPr>
              <a:t> </a:t>
            </a:r>
            <a:r>
              <a:rPr lang="en-US" dirty="0" smtClean="0">
                <a:latin typeface="Arial"/>
                <a:cs typeface="Arial"/>
              </a:rPr>
              <a:t>top</a:t>
            </a:r>
            <a:r>
              <a:rPr lang="en-US" spc="-30" dirty="0" smtClean="0">
                <a:latin typeface="Arial"/>
                <a:cs typeface="Arial"/>
              </a:rPr>
              <a:t> </a:t>
            </a:r>
            <a:r>
              <a:rPr lang="en-US" spc="-10" dirty="0" smtClean="0">
                <a:latin typeface="Arial"/>
                <a:cs typeface="Arial"/>
              </a:rPr>
              <a:t>of</a:t>
            </a:r>
            <a:r>
              <a:rPr lang="en-US" spc="-5" dirty="0" smtClean="0">
                <a:latin typeface="Arial"/>
                <a:cs typeface="Arial"/>
              </a:rPr>
              <a:t> </a:t>
            </a:r>
            <a:r>
              <a:rPr lang="en-US" dirty="0" smtClean="0">
                <a:latin typeface="Arial"/>
                <a:cs typeface="Arial"/>
              </a:rPr>
              <a:t>the</a:t>
            </a:r>
            <a:r>
              <a:rPr lang="en-US" spc="-40" dirty="0" smtClean="0">
                <a:latin typeface="Arial"/>
                <a:cs typeface="Arial"/>
              </a:rPr>
              <a:t> </a:t>
            </a:r>
            <a:r>
              <a:rPr lang="en-US" spc="-5" dirty="0" smtClean="0">
                <a:latin typeface="Arial"/>
                <a:cs typeface="Arial"/>
              </a:rPr>
              <a:t>casting</a:t>
            </a:r>
            <a:r>
              <a:rPr lang="en-US" spc="-15" dirty="0" smtClean="0">
                <a:latin typeface="Arial"/>
                <a:cs typeface="Arial"/>
              </a:rPr>
              <a:t> </a:t>
            </a:r>
            <a:r>
              <a:rPr lang="en-US" spc="-5" dirty="0" smtClean="0">
                <a:latin typeface="Arial"/>
                <a:cs typeface="Arial"/>
              </a:rPr>
              <a:t>or</a:t>
            </a:r>
            <a:r>
              <a:rPr lang="en-US" spc="-35" dirty="0" smtClean="0">
                <a:latin typeface="Arial"/>
                <a:cs typeface="Arial"/>
              </a:rPr>
              <a:t> </a:t>
            </a:r>
            <a:r>
              <a:rPr lang="en-US" spc="-5" dirty="0" smtClean="0">
                <a:latin typeface="Arial"/>
                <a:cs typeface="Arial"/>
              </a:rPr>
              <a:t>at</a:t>
            </a:r>
            <a:r>
              <a:rPr lang="en-US" spc="-35" dirty="0" smtClean="0">
                <a:latin typeface="Arial"/>
                <a:cs typeface="Arial"/>
              </a:rPr>
              <a:t> </a:t>
            </a:r>
            <a:r>
              <a:rPr lang="en-US" dirty="0" smtClean="0">
                <a:latin typeface="Arial"/>
                <a:cs typeface="Arial"/>
              </a:rPr>
              <a:t>the</a:t>
            </a:r>
            <a:r>
              <a:rPr lang="en-US" spc="-25" dirty="0" smtClean="0">
                <a:latin typeface="Arial"/>
                <a:cs typeface="Arial"/>
              </a:rPr>
              <a:t> </a:t>
            </a:r>
            <a:r>
              <a:rPr lang="en-US" spc="-5" dirty="0" smtClean="0">
                <a:latin typeface="Arial"/>
                <a:cs typeface="Arial"/>
              </a:rPr>
              <a:t>parting</a:t>
            </a:r>
            <a:r>
              <a:rPr lang="en-US" spc="-20" dirty="0" smtClean="0">
                <a:latin typeface="Arial"/>
                <a:cs typeface="Arial"/>
              </a:rPr>
              <a:t> </a:t>
            </a:r>
            <a:r>
              <a:rPr lang="en-US" spc="-5" dirty="0" smtClean="0">
                <a:latin typeface="Arial"/>
                <a:cs typeface="Arial"/>
              </a:rPr>
              <a:t>plane.</a:t>
            </a:r>
            <a:r>
              <a:rPr lang="en-US" spc="-45" dirty="0" smtClean="0">
                <a:latin typeface="Arial"/>
                <a:cs typeface="Arial"/>
              </a:rPr>
              <a:t> </a:t>
            </a:r>
            <a:r>
              <a:rPr lang="en-US" dirty="0" smtClean="0">
                <a:latin typeface="Arial"/>
                <a:cs typeface="Arial"/>
              </a:rPr>
              <a:t>The</a:t>
            </a:r>
            <a:r>
              <a:rPr lang="en-US" spc="-40" dirty="0" smtClean="0">
                <a:latin typeface="Arial"/>
                <a:cs typeface="Arial"/>
              </a:rPr>
              <a:t> </a:t>
            </a:r>
            <a:r>
              <a:rPr lang="en-US" spc="-5" dirty="0" smtClean="0">
                <a:latin typeface="Arial"/>
                <a:cs typeface="Arial"/>
              </a:rPr>
              <a:t>open  riser seldom extends downwards into </a:t>
            </a:r>
            <a:r>
              <a:rPr lang="en-US" dirty="0" smtClean="0">
                <a:latin typeface="Arial"/>
                <a:cs typeface="Arial"/>
              </a:rPr>
              <a:t>the </a:t>
            </a:r>
            <a:r>
              <a:rPr lang="en-US" spc="-5" dirty="0" smtClean="0">
                <a:latin typeface="Arial"/>
                <a:cs typeface="Arial"/>
              </a:rPr>
              <a:t>drag, i.e., below </a:t>
            </a:r>
            <a:r>
              <a:rPr lang="en-US" dirty="0" smtClean="0">
                <a:latin typeface="Arial"/>
                <a:cs typeface="Arial"/>
              </a:rPr>
              <a:t>the </a:t>
            </a:r>
            <a:r>
              <a:rPr lang="en-US" spc="-5" dirty="0" smtClean="0">
                <a:latin typeface="Arial"/>
                <a:cs typeface="Arial"/>
              </a:rPr>
              <a:t>parting plane. </a:t>
            </a:r>
            <a:r>
              <a:rPr lang="en-US" dirty="0" smtClean="0">
                <a:latin typeface="Arial"/>
                <a:cs typeface="Arial"/>
              </a:rPr>
              <a:t>This </a:t>
            </a:r>
            <a:r>
              <a:rPr lang="en-US" spc="-5" dirty="0" smtClean="0">
                <a:latin typeface="Arial"/>
                <a:cs typeface="Arial"/>
              </a:rPr>
              <a:t>riser, therefore, derives  feeding </a:t>
            </a:r>
            <a:r>
              <a:rPr lang="en-US" dirty="0" smtClean="0">
                <a:latin typeface="Arial"/>
                <a:cs typeface="Arial"/>
              </a:rPr>
              <a:t>pressure </a:t>
            </a:r>
            <a:r>
              <a:rPr lang="en-US" spc="-5" dirty="0" smtClean="0">
                <a:latin typeface="Arial"/>
                <a:cs typeface="Arial"/>
              </a:rPr>
              <a:t>from the </a:t>
            </a:r>
            <a:r>
              <a:rPr lang="en-US" dirty="0" smtClean="0">
                <a:latin typeface="Arial"/>
                <a:cs typeface="Arial"/>
              </a:rPr>
              <a:t>atmosphere and from </a:t>
            </a:r>
            <a:r>
              <a:rPr lang="en-US" spc="-5" dirty="0" smtClean="0">
                <a:latin typeface="Arial"/>
                <a:cs typeface="Arial"/>
              </a:rPr>
              <a:t>the </a:t>
            </a:r>
            <a:r>
              <a:rPr lang="en-US" dirty="0" smtClean="0">
                <a:latin typeface="Arial"/>
                <a:cs typeface="Arial"/>
              </a:rPr>
              <a:t>force </a:t>
            </a:r>
            <a:r>
              <a:rPr lang="en-US" spc="-10" dirty="0" smtClean="0">
                <a:latin typeface="Arial"/>
                <a:cs typeface="Arial"/>
              </a:rPr>
              <a:t>of </a:t>
            </a:r>
            <a:r>
              <a:rPr lang="en-US" spc="-5" dirty="0" smtClean="0">
                <a:latin typeface="Arial"/>
                <a:cs typeface="Arial"/>
              </a:rPr>
              <a:t>gravity </a:t>
            </a:r>
            <a:r>
              <a:rPr lang="en-US" dirty="0" smtClean="0">
                <a:latin typeface="Arial"/>
                <a:cs typeface="Arial"/>
              </a:rPr>
              <a:t>on the metal contained </a:t>
            </a:r>
            <a:r>
              <a:rPr lang="en-US" spc="-5" dirty="0" smtClean="0">
                <a:latin typeface="Arial"/>
                <a:cs typeface="Arial"/>
              </a:rPr>
              <a:t>in </a:t>
            </a:r>
            <a:r>
              <a:rPr lang="en-US" dirty="0" smtClean="0">
                <a:latin typeface="Arial"/>
                <a:cs typeface="Arial"/>
              </a:rPr>
              <a:t>the </a:t>
            </a:r>
            <a:r>
              <a:rPr lang="en-US" spc="-5" dirty="0" smtClean="0">
                <a:latin typeface="Arial"/>
                <a:cs typeface="Arial"/>
              </a:rPr>
              <a:t>riser. </a:t>
            </a:r>
            <a:r>
              <a:rPr lang="en-US" dirty="0" smtClean="0">
                <a:latin typeface="Arial"/>
                <a:cs typeface="Arial"/>
              </a:rPr>
              <a:t>In  case a </a:t>
            </a:r>
            <a:r>
              <a:rPr lang="en-US" spc="-5" dirty="0" smtClean="0">
                <a:latin typeface="Arial"/>
                <a:cs typeface="Arial"/>
              </a:rPr>
              <a:t>certain thickness </a:t>
            </a:r>
            <a:r>
              <a:rPr lang="en-US" spc="-10" dirty="0" smtClean="0">
                <a:latin typeface="Arial"/>
                <a:cs typeface="Arial"/>
              </a:rPr>
              <a:t>of </a:t>
            </a:r>
            <a:r>
              <a:rPr lang="en-US" spc="-5" dirty="0" smtClean="0">
                <a:latin typeface="Arial"/>
                <a:cs typeface="Arial"/>
              </a:rPr>
              <a:t>metal solidifies in the upper part </a:t>
            </a:r>
            <a:r>
              <a:rPr lang="en-US" spc="-10" dirty="0" smtClean="0">
                <a:latin typeface="Arial"/>
                <a:cs typeface="Arial"/>
              </a:rPr>
              <a:t>of </a:t>
            </a:r>
            <a:r>
              <a:rPr lang="en-US" dirty="0" smtClean="0">
                <a:latin typeface="Arial"/>
                <a:cs typeface="Arial"/>
              </a:rPr>
              <a:t>the </a:t>
            </a:r>
            <a:r>
              <a:rPr lang="en-US" spc="-5" dirty="0" smtClean="0">
                <a:latin typeface="Arial"/>
                <a:cs typeface="Arial"/>
              </a:rPr>
              <a:t>riser, atmospheric </a:t>
            </a:r>
            <a:r>
              <a:rPr lang="en-US" dirty="0" smtClean="0">
                <a:latin typeface="Arial"/>
                <a:cs typeface="Arial"/>
              </a:rPr>
              <a:t>pressure no </a:t>
            </a:r>
            <a:r>
              <a:rPr lang="en-US" spc="-5" dirty="0" smtClean="0">
                <a:latin typeface="Arial"/>
                <a:cs typeface="Arial"/>
              </a:rPr>
              <a:t>longer  </a:t>
            </a:r>
            <a:r>
              <a:rPr lang="en-US" dirty="0" smtClean="0">
                <a:latin typeface="Arial"/>
                <a:cs typeface="Arial"/>
              </a:rPr>
              <a:t>remains </a:t>
            </a:r>
            <a:r>
              <a:rPr lang="en-US" spc="-5" dirty="0" smtClean="0">
                <a:latin typeface="Arial"/>
                <a:cs typeface="Arial"/>
              </a:rPr>
              <a:t>effective, rendering </a:t>
            </a:r>
            <a:r>
              <a:rPr lang="en-US" dirty="0" smtClean="0">
                <a:latin typeface="Arial"/>
                <a:cs typeface="Arial"/>
              </a:rPr>
              <a:t>metal flow from the </a:t>
            </a:r>
            <a:r>
              <a:rPr lang="en-US" spc="-5" dirty="0" smtClean="0">
                <a:latin typeface="Arial"/>
                <a:cs typeface="Arial"/>
              </a:rPr>
              <a:t>riser </a:t>
            </a:r>
            <a:r>
              <a:rPr lang="en-US" dirty="0" smtClean="0">
                <a:latin typeface="Arial"/>
                <a:cs typeface="Arial"/>
              </a:rPr>
              <a:t>to the </a:t>
            </a:r>
            <a:r>
              <a:rPr lang="en-US" spc="-5" dirty="0" smtClean="0">
                <a:latin typeface="Arial"/>
                <a:cs typeface="Arial"/>
              </a:rPr>
              <a:t>casting</a:t>
            </a:r>
            <a:r>
              <a:rPr lang="en-US" spc="-120" dirty="0" smtClean="0">
                <a:latin typeface="Arial"/>
                <a:cs typeface="Arial"/>
              </a:rPr>
              <a:t> </a:t>
            </a:r>
            <a:r>
              <a:rPr lang="en-US" spc="-5" dirty="0" smtClean="0">
                <a:latin typeface="Arial"/>
                <a:cs typeface="Arial"/>
              </a:rPr>
              <a:t>difficult.</a:t>
            </a:r>
            <a:endParaRPr lang="en-US" dirty="0" smtClean="0">
              <a:latin typeface="Arial"/>
              <a:cs typeface="Arial"/>
            </a:endParaRPr>
          </a:p>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85000" lnSpcReduction="10000"/>
          </a:bodyPr>
          <a:lstStyle/>
          <a:p>
            <a:pPr marL="12700" indent="457200" algn="just">
              <a:lnSpc>
                <a:spcPct val="100000"/>
              </a:lnSpc>
              <a:spcBef>
                <a:spcPts val="575"/>
              </a:spcBef>
            </a:pPr>
            <a:r>
              <a:rPr lang="en-US" dirty="0" smtClean="0">
                <a:latin typeface="Arial"/>
                <a:cs typeface="Arial"/>
              </a:rPr>
              <a:t>The</a:t>
            </a:r>
            <a:r>
              <a:rPr lang="en-US" spc="40" dirty="0" smtClean="0">
                <a:latin typeface="Arial"/>
                <a:cs typeface="Arial"/>
              </a:rPr>
              <a:t> </a:t>
            </a:r>
            <a:r>
              <a:rPr lang="en-US" spc="-5" dirty="0" smtClean="0">
                <a:latin typeface="Arial"/>
                <a:cs typeface="Arial"/>
              </a:rPr>
              <a:t>blind</a:t>
            </a:r>
            <a:r>
              <a:rPr lang="en-US" spc="40" dirty="0" smtClean="0">
                <a:latin typeface="Arial"/>
                <a:cs typeface="Arial"/>
              </a:rPr>
              <a:t> </a:t>
            </a:r>
            <a:r>
              <a:rPr lang="en-US" spc="-5" dirty="0" smtClean="0">
                <a:latin typeface="Arial"/>
                <a:cs typeface="Arial"/>
              </a:rPr>
              <a:t>riser,</a:t>
            </a:r>
            <a:r>
              <a:rPr lang="en-US" spc="50" dirty="0" smtClean="0">
                <a:latin typeface="Arial"/>
                <a:cs typeface="Arial"/>
              </a:rPr>
              <a:t> </a:t>
            </a:r>
            <a:r>
              <a:rPr lang="en-US" dirty="0" smtClean="0">
                <a:latin typeface="Arial"/>
                <a:cs typeface="Arial"/>
              </a:rPr>
              <a:t>on</a:t>
            </a:r>
            <a:r>
              <a:rPr lang="en-US" spc="30" dirty="0" smtClean="0">
                <a:latin typeface="Arial"/>
                <a:cs typeface="Arial"/>
              </a:rPr>
              <a:t> </a:t>
            </a:r>
            <a:r>
              <a:rPr lang="en-US" dirty="0" smtClean="0">
                <a:latin typeface="Arial"/>
                <a:cs typeface="Arial"/>
              </a:rPr>
              <a:t>the</a:t>
            </a:r>
            <a:r>
              <a:rPr lang="en-US" spc="40" dirty="0" smtClean="0">
                <a:latin typeface="Arial"/>
                <a:cs typeface="Arial"/>
              </a:rPr>
              <a:t> </a:t>
            </a:r>
            <a:r>
              <a:rPr lang="en-US" spc="-5" dirty="0" smtClean="0">
                <a:latin typeface="Arial"/>
                <a:cs typeface="Arial"/>
              </a:rPr>
              <a:t>other</a:t>
            </a:r>
            <a:r>
              <a:rPr lang="en-US" spc="45" dirty="0" smtClean="0">
                <a:latin typeface="Arial"/>
                <a:cs typeface="Arial"/>
              </a:rPr>
              <a:t> </a:t>
            </a:r>
            <a:r>
              <a:rPr lang="en-US" spc="-5" dirty="0" smtClean="0">
                <a:latin typeface="Arial"/>
                <a:cs typeface="Arial"/>
              </a:rPr>
              <a:t>hand,</a:t>
            </a:r>
            <a:r>
              <a:rPr lang="en-US" spc="50" dirty="0" smtClean="0">
                <a:latin typeface="Arial"/>
                <a:cs typeface="Arial"/>
              </a:rPr>
              <a:t> </a:t>
            </a:r>
            <a:r>
              <a:rPr lang="en-US" spc="-5" dirty="0" smtClean="0">
                <a:latin typeface="Arial"/>
                <a:cs typeface="Arial"/>
              </a:rPr>
              <a:t>is</a:t>
            </a:r>
            <a:r>
              <a:rPr lang="en-US" spc="30" dirty="0" smtClean="0">
                <a:latin typeface="Arial"/>
                <a:cs typeface="Arial"/>
              </a:rPr>
              <a:t> </a:t>
            </a:r>
            <a:r>
              <a:rPr lang="en-US" dirty="0" smtClean="0">
                <a:latin typeface="Arial"/>
                <a:cs typeface="Arial"/>
              </a:rPr>
              <a:t>surrounded</a:t>
            </a:r>
            <a:r>
              <a:rPr lang="en-US" spc="30" dirty="0" smtClean="0">
                <a:latin typeface="Arial"/>
                <a:cs typeface="Arial"/>
              </a:rPr>
              <a:t> </a:t>
            </a:r>
            <a:r>
              <a:rPr lang="en-US" dirty="0" smtClean="0">
                <a:latin typeface="Arial"/>
                <a:cs typeface="Arial"/>
              </a:rPr>
              <a:t>by</a:t>
            </a:r>
            <a:r>
              <a:rPr lang="en-US" spc="30" dirty="0" smtClean="0">
                <a:latin typeface="Arial"/>
                <a:cs typeface="Arial"/>
              </a:rPr>
              <a:t> </a:t>
            </a:r>
            <a:r>
              <a:rPr lang="en-US" spc="-5" dirty="0" err="1" smtClean="0">
                <a:latin typeface="Arial"/>
                <a:cs typeface="Arial"/>
              </a:rPr>
              <a:t>moulding</a:t>
            </a:r>
            <a:r>
              <a:rPr lang="en-US" spc="50" dirty="0" smtClean="0">
                <a:latin typeface="Arial"/>
                <a:cs typeface="Arial"/>
              </a:rPr>
              <a:t> </a:t>
            </a:r>
            <a:r>
              <a:rPr lang="en-US" dirty="0" smtClean="0">
                <a:latin typeface="Arial"/>
                <a:cs typeface="Arial"/>
              </a:rPr>
              <a:t>sand</a:t>
            </a:r>
            <a:r>
              <a:rPr lang="en-US" spc="40" dirty="0" smtClean="0">
                <a:latin typeface="Arial"/>
                <a:cs typeface="Arial"/>
              </a:rPr>
              <a:t> </a:t>
            </a:r>
            <a:r>
              <a:rPr lang="en-US" dirty="0" smtClean="0">
                <a:latin typeface="Arial"/>
                <a:cs typeface="Arial"/>
              </a:rPr>
              <a:t>on</a:t>
            </a:r>
            <a:r>
              <a:rPr lang="en-US" spc="40" dirty="0" smtClean="0">
                <a:latin typeface="Arial"/>
                <a:cs typeface="Arial"/>
              </a:rPr>
              <a:t> </a:t>
            </a:r>
            <a:r>
              <a:rPr lang="en-US" spc="-5" dirty="0" smtClean="0">
                <a:latin typeface="Arial"/>
                <a:cs typeface="Arial"/>
              </a:rPr>
              <a:t>all</a:t>
            </a:r>
            <a:r>
              <a:rPr lang="en-US" spc="40" dirty="0" smtClean="0">
                <a:latin typeface="Arial"/>
                <a:cs typeface="Arial"/>
              </a:rPr>
              <a:t> </a:t>
            </a:r>
            <a:r>
              <a:rPr lang="en-US" spc="-5" dirty="0" smtClean="0">
                <a:latin typeface="Arial"/>
                <a:cs typeface="Arial"/>
              </a:rPr>
              <a:t>sides</a:t>
            </a:r>
            <a:r>
              <a:rPr lang="en-US" spc="45" dirty="0" smtClean="0">
                <a:latin typeface="Arial"/>
                <a:cs typeface="Arial"/>
              </a:rPr>
              <a:t> </a:t>
            </a:r>
            <a:r>
              <a:rPr lang="en-US" dirty="0" smtClean="0">
                <a:latin typeface="Arial"/>
                <a:cs typeface="Arial"/>
              </a:rPr>
              <a:t>and</a:t>
            </a:r>
            <a:r>
              <a:rPr lang="en-US" spc="40" dirty="0" smtClean="0">
                <a:latin typeface="Arial"/>
                <a:cs typeface="Arial"/>
              </a:rPr>
              <a:t> </a:t>
            </a:r>
            <a:r>
              <a:rPr lang="en-US" spc="-5" dirty="0" smtClean="0">
                <a:latin typeface="Arial"/>
                <a:cs typeface="Arial"/>
              </a:rPr>
              <a:t>is</a:t>
            </a:r>
            <a:r>
              <a:rPr lang="en-US" spc="45" dirty="0" smtClean="0">
                <a:latin typeface="Arial"/>
                <a:cs typeface="Arial"/>
              </a:rPr>
              <a:t> </a:t>
            </a:r>
            <a:r>
              <a:rPr lang="en-US" spc="-5" dirty="0" smtClean="0">
                <a:latin typeface="Arial"/>
                <a:cs typeface="Arial"/>
              </a:rPr>
              <a:t>in</a:t>
            </a:r>
            <a:r>
              <a:rPr lang="en-US" spc="40" dirty="0" smtClean="0">
                <a:latin typeface="Arial"/>
                <a:cs typeface="Arial"/>
              </a:rPr>
              <a:t> </a:t>
            </a:r>
            <a:r>
              <a:rPr lang="en-US" dirty="0" smtClean="0">
                <a:latin typeface="Arial"/>
                <a:cs typeface="Arial"/>
              </a:rPr>
              <a:t>the</a:t>
            </a:r>
            <a:r>
              <a:rPr lang="en-US" spc="30" dirty="0" smtClean="0">
                <a:latin typeface="Arial"/>
                <a:cs typeface="Arial"/>
              </a:rPr>
              <a:t> </a:t>
            </a:r>
            <a:r>
              <a:rPr lang="en-US" spc="-5" dirty="0" smtClean="0">
                <a:latin typeface="Arial"/>
                <a:cs typeface="Arial"/>
              </a:rPr>
              <a:t>form </a:t>
            </a:r>
            <a:r>
              <a:rPr lang="en-US" spc="-10" dirty="0" smtClean="0">
                <a:latin typeface="Arial"/>
                <a:cs typeface="Arial"/>
              </a:rPr>
              <a:t>of</a:t>
            </a:r>
            <a:r>
              <a:rPr lang="en-US" spc="5" dirty="0" smtClean="0">
                <a:latin typeface="Arial"/>
                <a:cs typeface="Arial"/>
              </a:rPr>
              <a:t> </a:t>
            </a:r>
            <a:r>
              <a:rPr lang="en-US" dirty="0" smtClean="0">
                <a:latin typeface="Arial"/>
                <a:cs typeface="Arial"/>
              </a:rPr>
              <a:t>a</a:t>
            </a:r>
            <a:r>
              <a:rPr lang="en-US" spc="-55" dirty="0" smtClean="0">
                <a:latin typeface="Arial"/>
                <a:cs typeface="Arial"/>
              </a:rPr>
              <a:t> </a:t>
            </a:r>
            <a:r>
              <a:rPr lang="en-US" dirty="0" smtClean="0">
                <a:latin typeface="Arial"/>
                <a:cs typeface="Arial"/>
              </a:rPr>
              <a:t>rounded</a:t>
            </a:r>
            <a:r>
              <a:rPr lang="en-US" spc="-45" dirty="0" smtClean="0">
                <a:latin typeface="Arial"/>
                <a:cs typeface="Arial"/>
              </a:rPr>
              <a:t> </a:t>
            </a:r>
            <a:r>
              <a:rPr lang="en-US" spc="-5" dirty="0" smtClean="0">
                <a:latin typeface="Arial"/>
                <a:cs typeface="Arial"/>
              </a:rPr>
              <a:t>cavity</a:t>
            </a:r>
            <a:r>
              <a:rPr lang="en-US" spc="-30" dirty="0" smtClean="0">
                <a:latin typeface="Arial"/>
                <a:cs typeface="Arial"/>
              </a:rPr>
              <a:t> </a:t>
            </a:r>
            <a:r>
              <a:rPr lang="en-US" spc="-5" dirty="0" smtClean="0">
                <a:latin typeface="Arial"/>
                <a:cs typeface="Arial"/>
              </a:rPr>
              <a:t>in</a:t>
            </a:r>
            <a:r>
              <a:rPr lang="en-US" spc="-30" dirty="0" smtClean="0">
                <a:latin typeface="Arial"/>
                <a:cs typeface="Arial"/>
              </a:rPr>
              <a:t> </a:t>
            </a:r>
            <a:r>
              <a:rPr lang="en-US" dirty="0" smtClean="0">
                <a:latin typeface="Arial"/>
                <a:cs typeface="Arial"/>
              </a:rPr>
              <a:t>the</a:t>
            </a:r>
            <a:r>
              <a:rPr lang="en-US" spc="-50" dirty="0" smtClean="0">
                <a:latin typeface="Arial"/>
                <a:cs typeface="Arial"/>
              </a:rPr>
              <a:t> </a:t>
            </a:r>
            <a:r>
              <a:rPr lang="en-US" spc="-5" dirty="0" smtClean="0">
                <a:latin typeface="Arial"/>
                <a:cs typeface="Arial"/>
              </a:rPr>
              <a:t>mould</a:t>
            </a:r>
            <a:r>
              <a:rPr lang="en-US" spc="-25" dirty="0" smtClean="0">
                <a:latin typeface="Arial"/>
                <a:cs typeface="Arial"/>
              </a:rPr>
              <a:t> </a:t>
            </a:r>
            <a:r>
              <a:rPr lang="en-US" spc="-5" dirty="0" smtClean="0">
                <a:latin typeface="Arial"/>
                <a:cs typeface="Arial"/>
              </a:rPr>
              <a:t>placed</a:t>
            </a:r>
            <a:r>
              <a:rPr lang="en-US" spc="-40" dirty="0" smtClean="0">
                <a:latin typeface="Arial"/>
                <a:cs typeface="Arial"/>
              </a:rPr>
              <a:t> </a:t>
            </a:r>
            <a:r>
              <a:rPr lang="en-US" spc="-5" dirty="0" smtClean="0">
                <a:latin typeface="Arial"/>
                <a:cs typeface="Arial"/>
              </a:rPr>
              <a:t>at</a:t>
            </a:r>
            <a:r>
              <a:rPr lang="en-US" spc="-45" dirty="0" smtClean="0">
                <a:latin typeface="Arial"/>
                <a:cs typeface="Arial"/>
              </a:rPr>
              <a:t> </a:t>
            </a:r>
            <a:r>
              <a:rPr lang="en-US" dirty="0" smtClean="0">
                <a:latin typeface="Arial"/>
                <a:cs typeface="Arial"/>
              </a:rPr>
              <a:t>the</a:t>
            </a:r>
            <a:r>
              <a:rPr lang="en-US" spc="-40" dirty="0" smtClean="0">
                <a:latin typeface="Arial"/>
                <a:cs typeface="Arial"/>
              </a:rPr>
              <a:t> </a:t>
            </a:r>
            <a:r>
              <a:rPr lang="en-US" spc="-5" dirty="0" smtClean="0">
                <a:latin typeface="Arial"/>
                <a:cs typeface="Arial"/>
              </a:rPr>
              <a:t>side</a:t>
            </a:r>
            <a:r>
              <a:rPr lang="en-US" spc="-35" dirty="0" smtClean="0">
                <a:latin typeface="Arial"/>
                <a:cs typeface="Arial"/>
              </a:rPr>
              <a:t> </a:t>
            </a:r>
            <a:r>
              <a:rPr lang="en-US" spc="-5" dirty="0" smtClean="0">
                <a:latin typeface="Arial"/>
                <a:cs typeface="Arial"/>
              </a:rPr>
              <a:t>or</a:t>
            </a:r>
            <a:r>
              <a:rPr lang="en-US" spc="-45" dirty="0" smtClean="0">
                <a:latin typeface="Arial"/>
                <a:cs typeface="Arial"/>
              </a:rPr>
              <a:t> </a:t>
            </a:r>
            <a:r>
              <a:rPr lang="en-US" dirty="0" smtClean="0">
                <a:latin typeface="Arial"/>
                <a:cs typeface="Arial"/>
              </a:rPr>
              <a:t>top</a:t>
            </a:r>
            <a:r>
              <a:rPr lang="en-US" spc="-30" dirty="0" smtClean="0">
                <a:latin typeface="Arial"/>
                <a:cs typeface="Arial"/>
              </a:rPr>
              <a:t> </a:t>
            </a:r>
            <a:r>
              <a:rPr lang="en-US" spc="-10" dirty="0" smtClean="0">
                <a:latin typeface="Arial"/>
                <a:cs typeface="Arial"/>
              </a:rPr>
              <a:t>of</a:t>
            </a:r>
            <a:r>
              <a:rPr lang="en-US" spc="-35" dirty="0" smtClean="0">
                <a:latin typeface="Arial"/>
                <a:cs typeface="Arial"/>
              </a:rPr>
              <a:t> </a:t>
            </a:r>
            <a:r>
              <a:rPr lang="en-US" dirty="0" smtClean="0">
                <a:latin typeface="Arial"/>
                <a:cs typeface="Arial"/>
              </a:rPr>
              <a:t>the</a:t>
            </a:r>
            <a:r>
              <a:rPr lang="en-US" spc="-35" dirty="0" smtClean="0">
                <a:latin typeface="Arial"/>
                <a:cs typeface="Arial"/>
              </a:rPr>
              <a:t> </a:t>
            </a:r>
            <a:r>
              <a:rPr lang="en-US" spc="-5" dirty="0" smtClean="0">
                <a:latin typeface="Arial"/>
                <a:cs typeface="Arial"/>
              </a:rPr>
              <a:t>casting.</a:t>
            </a:r>
            <a:r>
              <a:rPr lang="en-US" spc="-30" dirty="0" smtClean="0">
                <a:latin typeface="Arial"/>
                <a:cs typeface="Arial"/>
              </a:rPr>
              <a:t> </a:t>
            </a:r>
            <a:r>
              <a:rPr lang="en-US" spc="-5" dirty="0" smtClean="0">
                <a:latin typeface="Arial"/>
                <a:cs typeface="Arial"/>
              </a:rPr>
              <a:t>It</a:t>
            </a:r>
            <a:r>
              <a:rPr lang="en-US" spc="-45" dirty="0" smtClean="0">
                <a:latin typeface="Arial"/>
                <a:cs typeface="Arial"/>
              </a:rPr>
              <a:t> </a:t>
            </a:r>
            <a:r>
              <a:rPr lang="en-US" spc="-5" dirty="0" smtClean="0">
                <a:latin typeface="Arial"/>
                <a:cs typeface="Arial"/>
              </a:rPr>
              <a:t>may</a:t>
            </a:r>
            <a:r>
              <a:rPr lang="en-US" spc="-35" dirty="0" smtClean="0">
                <a:latin typeface="Arial"/>
                <a:cs typeface="Arial"/>
              </a:rPr>
              <a:t> </a:t>
            </a:r>
            <a:r>
              <a:rPr lang="en-US" spc="-5" dirty="0" smtClean="0">
                <a:latin typeface="Arial"/>
                <a:cs typeface="Arial"/>
              </a:rPr>
              <a:t>be</a:t>
            </a:r>
            <a:r>
              <a:rPr lang="en-US" spc="-30" dirty="0" smtClean="0">
                <a:latin typeface="Arial"/>
                <a:cs typeface="Arial"/>
              </a:rPr>
              <a:t> </a:t>
            </a:r>
            <a:r>
              <a:rPr lang="en-US" spc="-5" dirty="0" smtClean="0">
                <a:latin typeface="Arial"/>
                <a:cs typeface="Arial"/>
              </a:rPr>
              <a:t>located</a:t>
            </a:r>
            <a:r>
              <a:rPr lang="en-US" spc="-40" dirty="0" smtClean="0">
                <a:latin typeface="Arial"/>
                <a:cs typeface="Arial"/>
              </a:rPr>
              <a:t> </a:t>
            </a:r>
            <a:r>
              <a:rPr lang="en-US" spc="-5" dirty="0" smtClean="0">
                <a:latin typeface="Arial"/>
                <a:cs typeface="Arial"/>
              </a:rPr>
              <a:t>either</a:t>
            </a:r>
            <a:r>
              <a:rPr lang="en-US" spc="-35" dirty="0" smtClean="0">
                <a:latin typeface="Arial"/>
                <a:cs typeface="Arial"/>
              </a:rPr>
              <a:t> </a:t>
            </a:r>
            <a:r>
              <a:rPr lang="en-US" spc="-5" dirty="0" smtClean="0">
                <a:latin typeface="Arial"/>
                <a:cs typeface="Arial"/>
              </a:rPr>
              <a:t>in</a:t>
            </a:r>
            <a:r>
              <a:rPr lang="en-US" spc="-35" dirty="0" smtClean="0">
                <a:latin typeface="Arial"/>
                <a:cs typeface="Arial"/>
              </a:rPr>
              <a:t> </a:t>
            </a:r>
            <a:r>
              <a:rPr lang="en-US" spc="-5" dirty="0" smtClean="0">
                <a:latin typeface="Arial"/>
                <a:cs typeface="Arial"/>
              </a:rPr>
              <a:t>the</a:t>
            </a:r>
            <a:r>
              <a:rPr lang="en-US" spc="-30" dirty="0" smtClean="0">
                <a:latin typeface="Arial"/>
                <a:cs typeface="Arial"/>
              </a:rPr>
              <a:t> </a:t>
            </a:r>
            <a:r>
              <a:rPr lang="en-US" dirty="0" smtClean="0">
                <a:latin typeface="Arial"/>
                <a:cs typeface="Arial"/>
              </a:rPr>
              <a:t>cope  or </a:t>
            </a:r>
            <a:r>
              <a:rPr lang="en-US" spc="-5" dirty="0" smtClean="0">
                <a:latin typeface="Arial"/>
                <a:cs typeface="Arial"/>
              </a:rPr>
              <a:t>in </a:t>
            </a:r>
            <a:r>
              <a:rPr lang="en-US" dirty="0" smtClean="0">
                <a:latin typeface="Arial"/>
                <a:cs typeface="Arial"/>
              </a:rPr>
              <a:t>the </a:t>
            </a:r>
            <a:r>
              <a:rPr lang="en-US" spc="-5" dirty="0" smtClean="0">
                <a:latin typeface="Arial"/>
                <a:cs typeface="Arial"/>
              </a:rPr>
              <a:t>drag. Since this riser is closed </a:t>
            </a:r>
            <a:r>
              <a:rPr lang="en-US" dirty="0" smtClean="0">
                <a:latin typeface="Arial"/>
                <a:cs typeface="Arial"/>
              </a:rPr>
              <a:t>from </a:t>
            </a:r>
            <a:r>
              <a:rPr lang="en-US" spc="-5" dirty="0" smtClean="0">
                <a:latin typeface="Arial"/>
                <a:cs typeface="Arial"/>
              </a:rPr>
              <a:t>all sides, atmospheric pressure is </a:t>
            </a:r>
            <a:r>
              <a:rPr lang="en-US" dirty="0" smtClean="0">
                <a:latin typeface="Arial"/>
                <a:cs typeface="Arial"/>
              </a:rPr>
              <a:t>completely shut </a:t>
            </a:r>
            <a:r>
              <a:rPr lang="en-US" spc="-5" dirty="0" smtClean="0">
                <a:latin typeface="Arial"/>
                <a:cs typeface="Arial"/>
              </a:rPr>
              <a:t>out. </a:t>
            </a:r>
            <a:r>
              <a:rPr lang="en-US" dirty="0" smtClean="0">
                <a:latin typeface="Arial"/>
                <a:cs typeface="Arial"/>
              </a:rPr>
              <a:t>The  pressure due to the force </a:t>
            </a:r>
            <a:r>
              <a:rPr lang="en-US" spc="-10" dirty="0" smtClean="0">
                <a:latin typeface="Arial"/>
                <a:cs typeface="Arial"/>
              </a:rPr>
              <a:t>of </a:t>
            </a:r>
            <a:r>
              <a:rPr lang="en-US" spc="-5" dirty="0" smtClean="0">
                <a:latin typeface="Arial"/>
                <a:cs typeface="Arial"/>
              </a:rPr>
              <a:t>gravity is also reduced </a:t>
            </a:r>
            <a:r>
              <a:rPr lang="en-US" dirty="0" smtClean="0">
                <a:latin typeface="Arial"/>
                <a:cs typeface="Arial"/>
              </a:rPr>
              <a:t>due to the formation </a:t>
            </a:r>
            <a:r>
              <a:rPr lang="en-US" spc="-10" dirty="0" smtClean="0">
                <a:latin typeface="Arial"/>
                <a:cs typeface="Arial"/>
              </a:rPr>
              <a:t>of </a:t>
            </a:r>
            <a:r>
              <a:rPr lang="en-US" spc="-5" dirty="0" smtClean="0">
                <a:latin typeface="Arial"/>
                <a:cs typeface="Arial"/>
              </a:rPr>
              <a:t>vacuum </a:t>
            </a:r>
            <a:r>
              <a:rPr lang="en-US" spc="-10" dirty="0" smtClean="0">
                <a:latin typeface="Arial"/>
                <a:cs typeface="Arial"/>
              </a:rPr>
              <a:t>within </a:t>
            </a:r>
            <a:r>
              <a:rPr lang="en-US" dirty="0" smtClean="0">
                <a:latin typeface="Arial"/>
                <a:cs typeface="Arial"/>
              </a:rPr>
              <a:t>its</a:t>
            </a:r>
            <a:r>
              <a:rPr lang="en-US" spc="-85" dirty="0" smtClean="0">
                <a:latin typeface="Arial"/>
                <a:cs typeface="Arial"/>
              </a:rPr>
              <a:t> </a:t>
            </a:r>
            <a:r>
              <a:rPr lang="en-US" spc="-5" dirty="0" smtClean="0">
                <a:latin typeface="Arial"/>
                <a:cs typeface="Arial"/>
              </a:rPr>
              <a:t>body.</a:t>
            </a:r>
            <a:endParaRPr lang="en-US" dirty="0" smtClean="0">
              <a:latin typeface="Arial"/>
              <a:cs typeface="Arial"/>
            </a:endParaRPr>
          </a:p>
          <a:p>
            <a:pPr marL="12700" marR="10160" indent="495300" algn="just">
              <a:lnSpc>
                <a:spcPct val="143900"/>
              </a:lnSpc>
              <a:spcBef>
                <a:spcPts val="20"/>
              </a:spcBef>
            </a:pPr>
            <a:r>
              <a:rPr lang="en-US" dirty="0" smtClean="0">
                <a:latin typeface="Arial"/>
                <a:cs typeface="Arial"/>
              </a:rPr>
              <a:t>In </a:t>
            </a:r>
            <a:r>
              <a:rPr lang="en-US" spc="-5" dirty="0" smtClean="0">
                <a:latin typeface="Arial"/>
                <a:cs typeface="Arial"/>
              </a:rPr>
              <a:t>some </a:t>
            </a:r>
            <a:r>
              <a:rPr lang="en-US" spc="-10" dirty="0" smtClean="0">
                <a:latin typeface="Arial"/>
                <a:cs typeface="Arial"/>
              </a:rPr>
              <a:t>of </a:t>
            </a:r>
            <a:r>
              <a:rPr lang="en-US" dirty="0" smtClean="0">
                <a:latin typeface="Arial"/>
                <a:cs typeface="Arial"/>
              </a:rPr>
              <a:t>the </a:t>
            </a:r>
            <a:r>
              <a:rPr lang="en-US" spc="-5" dirty="0" smtClean="0">
                <a:latin typeface="Arial"/>
                <a:cs typeface="Arial"/>
              </a:rPr>
              <a:t>improved designs, </a:t>
            </a:r>
            <a:r>
              <a:rPr lang="en-US" dirty="0" smtClean="0">
                <a:latin typeface="Arial"/>
                <a:cs typeface="Arial"/>
              </a:rPr>
              <a:t>a </a:t>
            </a:r>
            <a:r>
              <a:rPr lang="en-US" spc="-5" dirty="0" smtClean="0">
                <a:latin typeface="Arial"/>
                <a:cs typeface="Arial"/>
              </a:rPr>
              <a:t>permeable dry </a:t>
            </a:r>
            <a:r>
              <a:rPr lang="en-US" dirty="0" smtClean="0">
                <a:latin typeface="Arial"/>
                <a:cs typeface="Arial"/>
              </a:rPr>
              <a:t>sand </a:t>
            </a:r>
            <a:r>
              <a:rPr lang="en-US" spc="-5" dirty="0" smtClean="0">
                <a:latin typeface="Arial"/>
                <a:cs typeface="Arial"/>
              </a:rPr>
              <a:t>core, </a:t>
            </a:r>
            <a:r>
              <a:rPr lang="en-US" dirty="0" smtClean="0">
                <a:latin typeface="Arial"/>
                <a:cs typeface="Arial"/>
              </a:rPr>
              <a:t>fitted at </a:t>
            </a:r>
            <a:r>
              <a:rPr lang="en-US" spc="-5" dirty="0" smtClean="0">
                <a:latin typeface="Arial"/>
                <a:cs typeface="Arial"/>
              </a:rPr>
              <a:t>the </a:t>
            </a:r>
            <a:r>
              <a:rPr lang="en-US" dirty="0" smtClean="0">
                <a:latin typeface="Arial"/>
                <a:cs typeface="Arial"/>
              </a:rPr>
              <a:t>top </a:t>
            </a:r>
            <a:r>
              <a:rPr lang="en-US" spc="-10" dirty="0" smtClean="0">
                <a:latin typeface="Arial"/>
                <a:cs typeface="Arial"/>
              </a:rPr>
              <a:t>of </a:t>
            </a:r>
            <a:r>
              <a:rPr lang="en-US" spc="-5" dirty="0" smtClean="0">
                <a:latin typeface="Arial"/>
                <a:cs typeface="Arial"/>
              </a:rPr>
              <a:t>the blind riser,  extends </a:t>
            </a:r>
            <a:r>
              <a:rPr lang="en-US" dirty="0" smtClean="0">
                <a:latin typeface="Arial"/>
                <a:cs typeface="Arial"/>
              </a:rPr>
              <a:t>up </a:t>
            </a:r>
            <a:r>
              <a:rPr lang="en-US" spc="-5" dirty="0" smtClean="0">
                <a:latin typeface="Arial"/>
                <a:cs typeface="Arial"/>
              </a:rPr>
              <a:t>through </a:t>
            </a:r>
            <a:r>
              <a:rPr lang="en-US" dirty="0" smtClean="0">
                <a:latin typeface="Arial"/>
                <a:cs typeface="Arial"/>
              </a:rPr>
              <a:t>the </a:t>
            </a:r>
            <a:r>
              <a:rPr lang="en-US" spc="-5" dirty="0" smtClean="0">
                <a:latin typeface="Arial"/>
                <a:cs typeface="Arial"/>
              </a:rPr>
              <a:t>cope </a:t>
            </a:r>
            <a:r>
              <a:rPr lang="en-US" dirty="0" smtClean="0">
                <a:latin typeface="Arial"/>
                <a:cs typeface="Arial"/>
              </a:rPr>
              <a:t>to the </a:t>
            </a:r>
            <a:r>
              <a:rPr lang="en-US" spc="-5" dirty="0" smtClean="0">
                <a:latin typeface="Arial"/>
                <a:cs typeface="Arial"/>
              </a:rPr>
              <a:t>atmosphere. Due </a:t>
            </a:r>
            <a:r>
              <a:rPr lang="en-US" dirty="0" smtClean="0">
                <a:latin typeface="Arial"/>
                <a:cs typeface="Arial"/>
              </a:rPr>
              <a:t>to </a:t>
            </a:r>
            <a:r>
              <a:rPr lang="en-US" spc="-5" dirty="0" smtClean="0">
                <a:latin typeface="Arial"/>
                <a:cs typeface="Arial"/>
              </a:rPr>
              <a:t>its permeable nature, air is able </a:t>
            </a:r>
            <a:r>
              <a:rPr lang="en-US" dirty="0" smtClean="0">
                <a:latin typeface="Arial"/>
                <a:cs typeface="Arial"/>
              </a:rPr>
              <a:t>to </a:t>
            </a:r>
            <a:r>
              <a:rPr lang="en-US" spc="-5" dirty="0" smtClean="0">
                <a:latin typeface="Arial"/>
                <a:cs typeface="Arial"/>
              </a:rPr>
              <a:t>enter the riser  </a:t>
            </a:r>
            <a:r>
              <a:rPr lang="en-US" dirty="0" smtClean="0">
                <a:latin typeface="Arial"/>
                <a:cs typeface="Arial"/>
              </a:rPr>
              <a:t>and </a:t>
            </a:r>
            <a:r>
              <a:rPr lang="en-US" spc="-5" dirty="0" smtClean="0">
                <a:latin typeface="Arial"/>
                <a:cs typeface="Arial"/>
              </a:rPr>
              <a:t>exert </a:t>
            </a:r>
            <a:r>
              <a:rPr lang="en-US" dirty="0" smtClean="0">
                <a:latin typeface="Arial"/>
                <a:cs typeface="Arial"/>
              </a:rPr>
              <a:t>some </a:t>
            </a:r>
            <a:r>
              <a:rPr lang="en-US" spc="-5" dirty="0" smtClean="0">
                <a:latin typeface="Arial"/>
                <a:cs typeface="Arial"/>
              </a:rPr>
              <a:t>pressure. </a:t>
            </a:r>
            <a:r>
              <a:rPr lang="en-US" dirty="0" smtClean="0">
                <a:latin typeface="Arial"/>
                <a:cs typeface="Arial"/>
              </a:rPr>
              <a:t>There </a:t>
            </a:r>
            <a:r>
              <a:rPr lang="en-US" spc="-5" dirty="0" smtClean="0">
                <a:latin typeface="Arial"/>
                <a:cs typeface="Arial"/>
              </a:rPr>
              <a:t>is also less </a:t>
            </a:r>
            <a:r>
              <a:rPr lang="en-US" spc="-10" dirty="0" smtClean="0">
                <a:latin typeface="Arial"/>
                <a:cs typeface="Arial"/>
              </a:rPr>
              <a:t>chilling </a:t>
            </a:r>
            <a:r>
              <a:rPr lang="en-US" dirty="0" smtClean="0">
                <a:latin typeface="Arial"/>
                <a:cs typeface="Arial"/>
              </a:rPr>
              <a:t>effect, due to the use </a:t>
            </a:r>
            <a:r>
              <a:rPr lang="en-US" spc="-10" dirty="0" smtClean="0">
                <a:latin typeface="Arial"/>
                <a:cs typeface="Arial"/>
              </a:rPr>
              <a:t>of </a:t>
            </a:r>
            <a:r>
              <a:rPr lang="en-US" spc="-5" dirty="0" smtClean="0">
                <a:latin typeface="Arial"/>
                <a:cs typeface="Arial"/>
              </a:rPr>
              <a:t>dry </a:t>
            </a:r>
            <a:r>
              <a:rPr lang="en-US" dirty="0" smtClean="0">
                <a:latin typeface="Arial"/>
                <a:cs typeface="Arial"/>
              </a:rPr>
              <a:t>sand </a:t>
            </a:r>
            <a:r>
              <a:rPr lang="en-US" spc="-5" dirty="0" smtClean="0">
                <a:latin typeface="Arial"/>
                <a:cs typeface="Arial"/>
              </a:rPr>
              <a:t>core, and </a:t>
            </a:r>
            <a:r>
              <a:rPr lang="en-US" dirty="0" smtClean="0">
                <a:latin typeface="Arial"/>
                <a:cs typeface="Arial"/>
              </a:rPr>
              <a:t>the  </a:t>
            </a:r>
            <a:r>
              <a:rPr lang="en-US" spc="-5" dirty="0" smtClean="0">
                <a:latin typeface="Arial"/>
                <a:cs typeface="Arial"/>
              </a:rPr>
              <a:t>solidification </a:t>
            </a:r>
            <a:r>
              <a:rPr lang="en-US" spc="-10" dirty="0" smtClean="0">
                <a:latin typeface="Arial"/>
                <a:cs typeface="Arial"/>
              </a:rPr>
              <a:t>of </a:t>
            </a:r>
            <a:r>
              <a:rPr lang="en-US" dirty="0" smtClean="0">
                <a:latin typeface="Arial"/>
                <a:cs typeface="Arial"/>
              </a:rPr>
              <a:t>the </a:t>
            </a:r>
            <a:r>
              <a:rPr lang="en-US" spc="-5" dirty="0" smtClean="0">
                <a:latin typeface="Arial"/>
                <a:cs typeface="Arial"/>
              </a:rPr>
              <a:t>riser is slowed down, </a:t>
            </a:r>
            <a:r>
              <a:rPr lang="en-US" dirty="0" smtClean="0">
                <a:latin typeface="Arial"/>
                <a:cs typeface="Arial"/>
              </a:rPr>
              <a:t>thus </a:t>
            </a:r>
            <a:r>
              <a:rPr lang="en-US" spc="-5" dirty="0" smtClean="0">
                <a:latin typeface="Arial"/>
                <a:cs typeface="Arial"/>
              </a:rPr>
              <a:t>making </a:t>
            </a:r>
            <a:r>
              <a:rPr lang="en-US" spc="-10" dirty="0" smtClean="0">
                <a:latin typeface="Arial"/>
                <a:cs typeface="Arial"/>
              </a:rPr>
              <a:t>it </a:t>
            </a:r>
            <a:r>
              <a:rPr lang="en-US" dirty="0" smtClean="0">
                <a:latin typeface="Arial"/>
                <a:cs typeface="Arial"/>
              </a:rPr>
              <a:t>more</a:t>
            </a:r>
            <a:r>
              <a:rPr lang="en-US" spc="30" dirty="0" smtClean="0">
                <a:latin typeface="Arial"/>
                <a:cs typeface="Arial"/>
              </a:rPr>
              <a:t> </a:t>
            </a:r>
            <a:r>
              <a:rPr lang="en-US" spc="-5" dirty="0" smtClean="0">
                <a:latin typeface="Arial"/>
                <a:cs typeface="Arial"/>
              </a:rPr>
              <a:t>effective.</a:t>
            </a:r>
            <a:endParaRPr lang="en-US" dirty="0" smtClean="0">
              <a:latin typeface="Arial"/>
              <a:cs typeface="Arial"/>
            </a:endParaRPr>
          </a:p>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pc="-5" dirty="0" smtClean="0">
                <a:latin typeface="Arial"/>
                <a:cs typeface="Arial"/>
              </a:rPr>
              <a:t>Sometimes, artificial </a:t>
            </a:r>
            <a:r>
              <a:rPr lang="en-US" dirty="0" smtClean="0">
                <a:latin typeface="Arial"/>
                <a:cs typeface="Arial"/>
              </a:rPr>
              <a:t>pressure </a:t>
            </a:r>
            <a:r>
              <a:rPr lang="en-US" spc="-5" dirty="0" smtClean="0">
                <a:latin typeface="Arial"/>
                <a:cs typeface="Arial"/>
              </a:rPr>
              <a:t>is created in blind risers </a:t>
            </a:r>
            <a:r>
              <a:rPr lang="en-US" dirty="0" smtClean="0">
                <a:latin typeface="Arial"/>
                <a:cs typeface="Arial"/>
              </a:rPr>
              <a:t>by </a:t>
            </a:r>
            <a:r>
              <a:rPr lang="en-US" spc="-5" dirty="0" smtClean="0">
                <a:latin typeface="Arial"/>
                <a:cs typeface="Arial"/>
              </a:rPr>
              <a:t>putting some explosive </a:t>
            </a:r>
            <a:r>
              <a:rPr lang="en-US" dirty="0" smtClean="0">
                <a:latin typeface="Arial"/>
                <a:cs typeface="Arial"/>
              </a:rPr>
              <a:t>substance </a:t>
            </a:r>
            <a:r>
              <a:rPr lang="en-US" spc="-5" dirty="0" smtClean="0">
                <a:latin typeface="Arial"/>
                <a:cs typeface="Arial"/>
              </a:rPr>
              <a:t>in the  riser</a:t>
            </a:r>
            <a:r>
              <a:rPr lang="en-US" spc="-70" dirty="0" smtClean="0">
                <a:latin typeface="Arial"/>
                <a:cs typeface="Arial"/>
              </a:rPr>
              <a:t> </a:t>
            </a:r>
            <a:r>
              <a:rPr lang="en-US" spc="-5" dirty="0" smtClean="0">
                <a:latin typeface="Arial"/>
                <a:cs typeface="Arial"/>
              </a:rPr>
              <a:t>cavity.</a:t>
            </a:r>
            <a:r>
              <a:rPr lang="en-US" spc="-90" dirty="0" smtClean="0">
                <a:latin typeface="Arial"/>
                <a:cs typeface="Arial"/>
              </a:rPr>
              <a:t> </a:t>
            </a:r>
            <a:r>
              <a:rPr lang="en-US" spc="10" dirty="0" smtClean="0">
                <a:latin typeface="Arial"/>
                <a:cs typeface="Arial"/>
              </a:rPr>
              <a:t>When</a:t>
            </a:r>
            <a:r>
              <a:rPr lang="en-US" spc="-85" dirty="0" smtClean="0">
                <a:latin typeface="Arial"/>
                <a:cs typeface="Arial"/>
              </a:rPr>
              <a:t> </a:t>
            </a:r>
            <a:r>
              <a:rPr lang="en-US" dirty="0" smtClean="0">
                <a:latin typeface="Arial"/>
                <a:cs typeface="Arial"/>
              </a:rPr>
              <a:t>the</a:t>
            </a:r>
            <a:r>
              <a:rPr lang="en-US" spc="-80" dirty="0" smtClean="0">
                <a:latin typeface="Arial"/>
                <a:cs typeface="Arial"/>
              </a:rPr>
              <a:t> </a:t>
            </a:r>
            <a:r>
              <a:rPr lang="en-US" dirty="0" smtClean="0">
                <a:latin typeface="Arial"/>
                <a:cs typeface="Arial"/>
              </a:rPr>
              <a:t>substance</a:t>
            </a:r>
            <a:r>
              <a:rPr lang="en-US" spc="-70" dirty="0" smtClean="0">
                <a:latin typeface="Arial"/>
                <a:cs typeface="Arial"/>
              </a:rPr>
              <a:t> </a:t>
            </a:r>
            <a:r>
              <a:rPr lang="en-US" spc="-5" dirty="0" smtClean="0">
                <a:latin typeface="Arial"/>
                <a:cs typeface="Arial"/>
              </a:rPr>
              <a:t>comes</a:t>
            </a:r>
            <a:r>
              <a:rPr lang="en-US" spc="-70" dirty="0" smtClean="0">
                <a:latin typeface="Arial"/>
                <a:cs typeface="Arial"/>
              </a:rPr>
              <a:t> </a:t>
            </a:r>
            <a:r>
              <a:rPr lang="en-US" spc="-5" dirty="0" smtClean="0">
                <a:latin typeface="Arial"/>
                <a:cs typeface="Arial"/>
              </a:rPr>
              <a:t>in</a:t>
            </a:r>
            <a:r>
              <a:rPr lang="en-US" spc="-60" dirty="0" smtClean="0">
                <a:latin typeface="Arial"/>
                <a:cs typeface="Arial"/>
              </a:rPr>
              <a:t> </a:t>
            </a:r>
            <a:r>
              <a:rPr lang="en-US" spc="-5" dirty="0" smtClean="0">
                <a:latin typeface="Arial"/>
                <a:cs typeface="Arial"/>
              </a:rPr>
              <a:t>contact</a:t>
            </a:r>
            <a:r>
              <a:rPr lang="en-US" spc="-60" dirty="0" smtClean="0">
                <a:latin typeface="Arial"/>
                <a:cs typeface="Arial"/>
              </a:rPr>
              <a:t> </a:t>
            </a:r>
            <a:r>
              <a:rPr lang="en-US" spc="-10" dirty="0" smtClean="0">
                <a:latin typeface="Arial"/>
                <a:cs typeface="Arial"/>
              </a:rPr>
              <a:t>with</a:t>
            </a:r>
            <a:r>
              <a:rPr lang="en-US" spc="-60" dirty="0" smtClean="0">
                <a:latin typeface="Arial"/>
                <a:cs typeface="Arial"/>
              </a:rPr>
              <a:t> </a:t>
            </a:r>
            <a:r>
              <a:rPr lang="en-US" dirty="0" smtClean="0">
                <a:latin typeface="Arial"/>
                <a:cs typeface="Arial"/>
              </a:rPr>
              <a:t>the</a:t>
            </a:r>
            <a:r>
              <a:rPr lang="en-US" spc="-80" dirty="0" smtClean="0">
                <a:latin typeface="Arial"/>
                <a:cs typeface="Arial"/>
              </a:rPr>
              <a:t> </a:t>
            </a:r>
            <a:r>
              <a:rPr lang="en-US" spc="-5" dirty="0" smtClean="0">
                <a:latin typeface="Arial"/>
                <a:cs typeface="Arial"/>
              </a:rPr>
              <a:t>molten</a:t>
            </a:r>
            <a:r>
              <a:rPr lang="en-US" spc="-70" dirty="0" smtClean="0">
                <a:latin typeface="Arial"/>
                <a:cs typeface="Arial"/>
              </a:rPr>
              <a:t> </a:t>
            </a:r>
            <a:r>
              <a:rPr lang="en-US" spc="-5" dirty="0" smtClean="0">
                <a:latin typeface="Arial"/>
                <a:cs typeface="Arial"/>
              </a:rPr>
              <a:t>metal,</a:t>
            </a:r>
            <a:r>
              <a:rPr lang="en-US" spc="-65" dirty="0" smtClean="0">
                <a:latin typeface="Arial"/>
                <a:cs typeface="Arial"/>
              </a:rPr>
              <a:t> </a:t>
            </a:r>
            <a:r>
              <a:rPr lang="en-US" spc="-5" dirty="0" smtClean="0">
                <a:latin typeface="Arial"/>
                <a:cs typeface="Arial"/>
              </a:rPr>
              <a:t>it</a:t>
            </a:r>
            <a:r>
              <a:rPr lang="en-US" spc="-75" dirty="0" smtClean="0">
                <a:latin typeface="Arial"/>
                <a:cs typeface="Arial"/>
              </a:rPr>
              <a:t> </a:t>
            </a:r>
            <a:r>
              <a:rPr lang="en-US" spc="-5" dirty="0" smtClean="0">
                <a:latin typeface="Arial"/>
                <a:cs typeface="Arial"/>
              </a:rPr>
              <a:t>explodes,</a:t>
            </a:r>
            <a:r>
              <a:rPr lang="en-US" spc="-55" dirty="0" smtClean="0">
                <a:latin typeface="Arial"/>
                <a:cs typeface="Arial"/>
              </a:rPr>
              <a:t> </a:t>
            </a:r>
            <a:r>
              <a:rPr lang="en-US" spc="-5" dirty="0" smtClean="0">
                <a:latin typeface="Arial"/>
                <a:cs typeface="Arial"/>
              </a:rPr>
              <a:t>creating</a:t>
            </a:r>
            <a:r>
              <a:rPr lang="en-US" spc="-45" dirty="0" smtClean="0">
                <a:latin typeface="Arial"/>
                <a:cs typeface="Arial"/>
              </a:rPr>
              <a:t> </a:t>
            </a:r>
            <a:r>
              <a:rPr lang="en-US" spc="-5" dirty="0" smtClean="0">
                <a:latin typeface="Arial"/>
                <a:cs typeface="Arial"/>
              </a:rPr>
              <a:t>high</a:t>
            </a:r>
            <a:r>
              <a:rPr lang="en-US" spc="-75" dirty="0" smtClean="0">
                <a:latin typeface="Arial"/>
                <a:cs typeface="Arial"/>
              </a:rPr>
              <a:t> </a:t>
            </a:r>
            <a:r>
              <a:rPr lang="en-US" spc="-5" dirty="0" smtClean="0">
                <a:latin typeface="Arial"/>
                <a:cs typeface="Arial"/>
              </a:rPr>
              <a:t>pressure  within </a:t>
            </a:r>
            <a:r>
              <a:rPr lang="en-US" dirty="0" smtClean="0">
                <a:latin typeface="Arial"/>
                <a:cs typeface="Arial"/>
              </a:rPr>
              <a:t>the</a:t>
            </a:r>
            <a:r>
              <a:rPr lang="en-US" spc="-20" dirty="0" smtClean="0">
                <a:latin typeface="Arial"/>
                <a:cs typeface="Arial"/>
              </a:rPr>
              <a:t> </a:t>
            </a:r>
            <a:r>
              <a:rPr lang="en-US" spc="-5" dirty="0" smtClean="0">
                <a:latin typeface="Arial"/>
                <a:cs typeface="Arial"/>
              </a:rPr>
              <a:t>riser.</a:t>
            </a:r>
            <a:endParaRPr lang="en-US" dirty="0" smtClean="0">
              <a:latin typeface="Arial"/>
              <a:cs typeface="Arial"/>
            </a:endParaRPr>
          </a:p>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0"/>
            <a:ext cx="8229600" cy="533400"/>
          </a:xfrm>
        </p:spPr>
        <p:txBody>
          <a:bodyPr>
            <a:normAutofit fontScale="90000"/>
          </a:bodyPr>
          <a:lstStyle/>
          <a:p>
            <a:pPr eaLnBrk="1" hangingPunct="1"/>
            <a:r>
              <a:rPr lang="en-US" smtClean="0"/>
              <a:t>Types of Risers:</a:t>
            </a:r>
          </a:p>
        </p:txBody>
      </p:sp>
      <p:pic>
        <p:nvPicPr>
          <p:cNvPr id="82948" name="Picture 4"/>
          <p:cNvPicPr>
            <a:picLocks noChangeAspect="1" noChangeArrowheads="1"/>
          </p:cNvPicPr>
          <p:nvPr/>
        </p:nvPicPr>
        <p:blipFill>
          <a:blip r:embed="rId2"/>
          <a:srcRect/>
          <a:stretch>
            <a:fillRect/>
          </a:stretch>
        </p:blipFill>
        <p:spPr bwMode="auto">
          <a:xfrm>
            <a:off x="838200" y="1295400"/>
            <a:ext cx="7239000" cy="510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checkerboard(across)">
                                      <p:cBhvr>
                                        <p:cTn id="7" dur="500"/>
                                        <p:tgtEl>
                                          <p:spTgt spid="82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spc="-5" dirty="0" smtClean="0">
                <a:solidFill>
                  <a:srgbClr val="FF0000"/>
                </a:solidFill>
                <a:latin typeface="Arial"/>
                <a:cs typeface="Arial"/>
              </a:rPr>
              <a:t>DIRECTIONAL SOLIDIFICATION</a:t>
            </a:r>
            <a:r>
              <a:rPr lang="en-US" sz="3200" dirty="0" smtClean="0">
                <a:latin typeface="Arial"/>
                <a:cs typeface="Arial"/>
              </a:rPr>
              <a:t/>
            </a:r>
            <a:br>
              <a:rPr lang="en-US" sz="3200" dirty="0" smtClean="0">
                <a:latin typeface="Arial"/>
                <a:cs typeface="Arial"/>
              </a:rPr>
            </a:br>
            <a:endParaRPr lang="en-US" dirty="0"/>
          </a:p>
        </p:txBody>
      </p:sp>
      <p:sp>
        <p:nvSpPr>
          <p:cNvPr id="3" name="Content Placeholder 2"/>
          <p:cNvSpPr>
            <a:spLocks noGrp="1"/>
          </p:cNvSpPr>
          <p:nvPr>
            <p:ph sz="quarter" idx="1"/>
          </p:nvPr>
        </p:nvSpPr>
        <p:spPr/>
        <p:txBody>
          <a:bodyPr/>
          <a:lstStyle/>
          <a:p>
            <a:pPr marL="12700" marR="7620" indent="228600" algn="just">
              <a:lnSpc>
                <a:spcPct val="143600"/>
              </a:lnSpc>
              <a:spcBef>
                <a:spcPts val="65"/>
              </a:spcBef>
            </a:pPr>
            <a:r>
              <a:rPr lang="en-US" i="1" spc="-5" dirty="0" smtClean="0">
                <a:latin typeface="Arial"/>
                <a:cs typeface="Arial"/>
              </a:rPr>
              <a:t>Directional</a:t>
            </a:r>
            <a:r>
              <a:rPr lang="en-US" i="1" spc="-15" dirty="0" smtClean="0">
                <a:latin typeface="Arial"/>
                <a:cs typeface="Arial"/>
              </a:rPr>
              <a:t> </a:t>
            </a:r>
            <a:r>
              <a:rPr lang="en-US" i="1" spc="-5" dirty="0" smtClean="0">
                <a:latin typeface="Arial"/>
                <a:cs typeface="Arial"/>
              </a:rPr>
              <a:t>solidification</a:t>
            </a:r>
            <a:r>
              <a:rPr lang="en-US" i="1" spc="-10" dirty="0" smtClean="0">
                <a:latin typeface="Arial"/>
                <a:cs typeface="Arial"/>
              </a:rPr>
              <a:t> </a:t>
            </a:r>
            <a:r>
              <a:rPr lang="en-US" spc="-10" dirty="0" smtClean="0">
                <a:latin typeface="Arial"/>
                <a:cs typeface="Arial"/>
              </a:rPr>
              <a:t>is</a:t>
            </a:r>
            <a:r>
              <a:rPr lang="en-US" spc="-20" dirty="0" smtClean="0">
                <a:latin typeface="Arial"/>
                <a:cs typeface="Arial"/>
              </a:rPr>
              <a:t> </a:t>
            </a:r>
            <a:r>
              <a:rPr lang="en-US" dirty="0" smtClean="0">
                <a:latin typeface="Arial"/>
                <a:cs typeface="Arial"/>
              </a:rPr>
              <a:t>the</a:t>
            </a:r>
            <a:r>
              <a:rPr lang="en-US" spc="-20" dirty="0" smtClean="0">
                <a:latin typeface="Arial"/>
                <a:cs typeface="Arial"/>
              </a:rPr>
              <a:t> </a:t>
            </a:r>
            <a:r>
              <a:rPr lang="en-US" spc="-5" dirty="0" smtClean="0">
                <a:latin typeface="Arial"/>
                <a:cs typeface="Arial"/>
              </a:rPr>
              <a:t>solidification</a:t>
            </a:r>
            <a:r>
              <a:rPr lang="en-US" spc="-20" dirty="0" smtClean="0">
                <a:latin typeface="Arial"/>
                <a:cs typeface="Arial"/>
              </a:rPr>
              <a:t> </a:t>
            </a:r>
            <a:r>
              <a:rPr lang="en-US" spc="-10" dirty="0" smtClean="0">
                <a:latin typeface="Arial"/>
                <a:cs typeface="Arial"/>
              </a:rPr>
              <a:t>of</a:t>
            </a:r>
            <a:r>
              <a:rPr lang="en-US" spc="-15" dirty="0" smtClean="0">
                <a:latin typeface="Arial"/>
                <a:cs typeface="Arial"/>
              </a:rPr>
              <a:t> </a:t>
            </a:r>
            <a:r>
              <a:rPr lang="en-US" spc="-5" dirty="0" smtClean="0">
                <a:latin typeface="Arial"/>
                <a:cs typeface="Arial"/>
              </a:rPr>
              <a:t>molten</a:t>
            </a:r>
            <a:r>
              <a:rPr lang="en-US" spc="-25" dirty="0" smtClean="0">
                <a:latin typeface="Arial"/>
                <a:cs typeface="Arial"/>
              </a:rPr>
              <a:t> </a:t>
            </a:r>
            <a:r>
              <a:rPr lang="en-US" dirty="0" smtClean="0">
                <a:latin typeface="Arial"/>
                <a:cs typeface="Arial"/>
              </a:rPr>
              <a:t>metal</a:t>
            </a:r>
            <a:r>
              <a:rPr lang="en-US" spc="-50" dirty="0" smtClean="0">
                <a:latin typeface="Arial"/>
                <a:cs typeface="Arial"/>
              </a:rPr>
              <a:t> </a:t>
            </a:r>
            <a:r>
              <a:rPr lang="en-US" dirty="0" smtClean="0">
                <a:latin typeface="Arial"/>
                <a:cs typeface="Arial"/>
              </a:rPr>
              <a:t>from</a:t>
            </a:r>
            <a:r>
              <a:rPr lang="en-US" spc="-25" dirty="0" smtClean="0">
                <a:latin typeface="Arial"/>
                <a:cs typeface="Arial"/>
              </a:rPr>
              <a:t> </a:t>
            </a:r>
            <a:r>
              <a:rPr lang="en-US" dirty="0" smtClean="0">
                <a:latin typeface="Arial"/>
                <a:cs typeface="Arial"/>
              </a:rPr>
              <a:t>the</a:t>
            </a:r>
            <a:r>
              <a:rPr lang="en-US" spc="-25" dirty="0" smtClean="0">
                <a:latin typeface="Arial"/>
                <a:cs typeface="Arial"/>
              </a:rPr>
              <a:t> </a:t>
            </a:r>
            <a:r>
              <a:rPr lang="en-US" spc="-5" dirty="0" err="1" smtClean="0">
                <a:latin typeface="Arial"/>
                <a:cs typeface="Arial"/>
              </a:rPr>
              <a:t>sprue</a:t>
            </a:r>
            <a:r>
              <a:rPr lang="en-US" spc="-35" dirty="0" smtClean="0">
                <a:latin typeface="Arial"/>
                <a:cs typeface="Arial"/>
              </a:rPr>
              <a:t> </a:t>
            </a:r>
            <a:r>
              <a:rPr lang="en-US" spc="-5" dirty="0" smtClean="0">
                <a:latin typeface="Arial"/>
                <a:cs typeface="Arial"/>
              </a:rPr>
              <a:t>to</a:t>
            </a:r>
            <a:r>
              <a:rPr lang="en-US" spc="-25" dirty="0" smtClean="0">
                <a:latin typeface="Arial"/>
                <a:cs typeface="Arial"/>
              </a:rPr>
              <a:t> </a:t>
            </a:r>
            <a:r>
              <a:rPr lang="en-US" dirty="0" smtClean="0">
                <a:latin typeface="Arial"/>
                <a:cs typeface="Arial"/>
              </a:rPr>
              <a:t>the</a:t>
            </a:r>
            <a:r>
              <a:rPr lang="en-US" spc="-35" dirty="0" smtClean="0">
                <a:latin typeface="Arial"/>
                <a:cs typeface="Arial"/>
              </a:rPr>
              <a:t> </a:t>
            </a:r>
            <a:r>
              <a:rPr lang="en-US" spc="-5" dirty="0" smtClean="0">
                <a:latin typeface="Arial"/>
                <a:cs typeface="Arial"/>
              </a:rPr>
              <a:t>mould</a:t>
            </a:r>
            <a:r>
              <a:rPr lang="en-US" spc="-20" dirty="0" smtClean="0">
                <a:latin typeface="Arial"/>
                <a:cs typeface="Arial"/>
              </a:rPr>
              <a:t> </a:t>
            </a:r>
            <a:r>
              <a:rPr lang="en-US" spc="-5" dirty="0" smtClean="0">
                <a:latin typeface="Arial"/>
                <a:cs typeface="Arial"/>
              </a:rPr>
              <a:t>cavity</a:t>
            </a:r>
            <a:r>
              <a:rPr lang="en-US" spc="-30" dirty="0" smtClean="0">
                <a:latin typeface="Arial"/>
                <a:cs typeface="Arial"/>
              </a:rPr>
              <a:t> </a:t>
            </a:r>
            <a:r>
              <a:rPr lang="en-US" spc="-5" dirty="0" smtClean="0">
                <a:latin typeface="Arial"/>
                <a:cs typeface="Arial"/>
              </a:rPr>
              <a:t>and</a:t>
            </a:r>
            <a:r>
              <a:rPr lang="en-US" spc="-10" dirty="0" smtClean="0">
                <a:latin typeface="Arial"/>
                <a:cs typeface="Arial"/>
              </a:rPr>
              <a:t> </a:t>
            </a:r>
            <a:r>
              <a:rPr lang="en-US" spc="-5" dirty="0" smtClean="0">
                <a:latin typeface="Arial"/>
                <a:cs typeface="Arial"/>
              </a:rPr>
              <a:t>then  </a:t>
            </a:r>
            <a:r>
              <a:rPr lang="en-US" dirty="0" smtClean="0">
                <a:latin typeface="Arial"/>
                <a:cs typeface="Arial"/>
              </a:rPr>
              <a:t>to the </a:t>
            </a:r>
            <a:r>
              <a:rPr lang="en-US" spc="-5" dirty="0" smtClean="0">
                <a:latin typeface="Arial"/>
                <a:cs typeface="Arial"/>
              </a:rPr>
              <a:t>riser </a:t>
            </a:r>
            <a:r>
              <a:rPr lang="en-US" dirty="0" smtClean="0">
                <a:latin typeface="Arial"/>
                <a:cs typeface="Arial"/>
              </a:rPr>
              <a:t>to produce a </a:t>
            </a:r>
            <a:r>
              <a:rPr lang="en-US" spc="-5" dirty="0" smtClean="0">
                <a:latin typeface="Arial"/>
                <a:cs typeface="Arial"/>
              </a:rPr>
              <a:t>casting which </a:t>
            </a:r>
            <a:r>
              <a:rPr lang="en-US" dirty="0" smtClean="0">
                <a:latin typeface="Arial"/>
                <a:cs typeface="Arial"/>
              </a:rPr>
              <a:t>is free </a:t>
            </a:r>
            <a:r>
              <a:rPr lang="en-US" spc="-5" dirty="0" smtClean="0">
                <a:latin typeface="Arial"/>
                <a:cs typeface="Arial"/>
              </a:rPr>
              <a:t>from voids </a:t>
            </a:r>
            <a:r>
              <a:rPr lang="en-US" dirty="0" smtClean="0">
                <a:latin typeface="Arial"/>
                <a:cs typeface="Arial"/>
              </a:rPr>
              <a:t>and </a:t>
            </a:r>
            <a:r>
              <a:rPr lang="en-US" spc="-5" dirty="0" smtClean="0">
                <a:latin typeface="Arial"/>
                <a:cs typeface="Arial"/>
              </a:rPr>
              <a:t>internal</a:t>
            </a:r>
            <a:r>
              <a:rPr lang="en-US" spc="-55" dirty="0" smtClean="0">
                <a:latin typeface="Arial"/>
                <a:cs typeface="Arial"/>
              </a:rPr>
              <a:t> </a:t>
            </a:r>
            <a:r>
              <a:rPr lang="en-US" spc="-5" dirty="0" smtClean="0">
                <a:latin typeface="Arial"/>
                <a:cs typeface="Arial"/>
              </a:rPr>
              <a:t>cavities</a:t>
            </a:r>
            <a:r>
              <a:rPr lang="en-US" spc="-5" dirty="0" smtClean="0">
                <a:latin typeface="Arial"/>
                <a:cs typeface="Arial"/>
              </a:rPr>
              <a:t>.</a:t>
            </a:r>
          </a:p>
          <a:p>
            <a:pPr marL="12700" marR="7620" indent="228600" algn="just">
              <a:lnSpc>
                <a:spcPct val="143600"/>
              </a:lnSpc>
              <a:spcBef>
                <a:spcPts val="65"/>
              </a:spcBef>
            </a:pPr>
            <a:endParaRPr lang="en-US" dirty="0" smtClean="0">
              <a:latin typeface="Arial"/>
              <a:cs typeface="Arial"/>
            </a:endParaRPr>
          </a:p>
          <a:p>
            <a:pPr marL="12700" marR="8890" indent="228600" algn="just">
              <a:lnSpc>
                <a:spcPts val="1910"/>
              </a:lnSpc>
              <a:spcBef>
                <a:spcPts val="145"/>
              </a:spcBef>
            </a:pPr>
            <a:r>
              <a:rPr lang="en-US" spc="-5" dirty="0" smtClean="0">
                <a:latin typeface="Arial"/>
                <a:cs typeface="Arial"/>
              </a:rPr>
              <a:t>As </a:t>
            </a:r>
            <a:r>
              <a:rPr lang="en-US" dirty="0" smtClean="0">
                <a:latin typeface="Arial"/>
                <a:cs typeface="Arial"/>
              </a:rPr>
              <a:t>the molten metal </a:t>
            </a:r>
            <a:r>
              <a:rPr lang="en-US" spc="-5" dirty="0" smtClean="0">
                <a:latin typeface="Arial"/>
                <a:cs typeface="Arial"/>
              </a:rPr>
              <a:t>cools in </a:t>
            </a:r>
            <a:r>
              <a:rPr lang="en-US" dirty="0" smtClean="0">
                <a:latin typeface="Arial"/>
                <a:cs typeface="Arial"/>
              </a:rPr>
              <a:t>the </a:t>
            </a:r>
            <a:r>
              <a:rPr lang="en-US" spc="-5" dirty="0" smtClean="0">
                <a:latin typeface="Arial"/>
                <a:cs typeface="Arial"/>
              </a:rPr>
              <a:t>mould </a:t>
            </a:r>
            <a:r>
              <a:rPr lang="en-US" dirty="0" smtClean="0">
                <a:latin typeface="Arial"/>
                <a:cs typeface="Arial"/>
              </a:rPr>
              <a:t>and </a:t>
            </a:r>
            <a:r>
              <a:rPr lang="en-US" spc="-5" dirty="0" smtClean="0">
                <a:latin typeface="Arial"/>
                <a:cs typeface="Arial"/>
              </a:rPr>
              <a:t>solidifies, </a:t>
            </a:r>
            <a:r>
              <a:rPr lang="en-US" spc="-10" dirty="0" smtClean="0">
                <a:latin typeface="Arial"/>
                <a:cs typeface="Arial"/>
              </a:rPr>
              <a:t>it </a:t>
            </a:r>
            <a:r>
              <a:rPr lang="en-US" dirty="0" smtClean="0">
                <a:latin typeface="Arial"/>
                <a:cs typeface="Arial"/>
              </a:rPr>
              <a:t>contracts </a:t>
            </a:r>
            <a:r>
              <a:rPr lang="en-US" spc="-5" dirty="0" smtClean="0">
                <a:latin typeface="Arial"/>
                <a:cs typeface="Arial"/>
              </a:rPr>
              <a:t>in volume. </a:t>
            </a:r>
            <a:r>
              <a:rPr lang="en-US" dirty="0" smtClean="0">
                <a:latin typeface="Arial"/>
                <a:cs typeface="Arial"/>
              </a:rPr>
              <a:t>The </a:t>
            </a:r>
            <a:r>
              <a:rPr lang="en-US" spc="-5" dirty="0" smtClean="0">
                <a:latin typeface="Arial"/>
                <a:cs typeface="Arial"/>
              </a:rPr>
              <a:t>contraction </a:t>
            </a:r>
            <a:r>
              <a:rPr lang="en-US" spc="-10" dirty="0" smtClean="0">
                <a:latin typeface="Arial"/>
                <a:cs typeface="Arial"/>
              </a:rPr>
              <a:t>of </a:t>
            </a:r>
            <a:r>
              <a:rPr lang="en-US" dirty="0" smtClean="0">
                <a:latin typeface="Arial"/>
                <a:cs typeface="Arial"/>
              </a:rPr>
              <a:t>the  metal takes </a:t>
            </a:r>
            <a:r>
              <a:rPr lang="en-US" spc="-5" dirty="0" smtClean="0">
                <a:latin typeface="Arial"/>
                <a:cs typeface="Arial"/>
              </a:rPr>
              <a:t>place in three</a:t>
            </a:r>
            <a:r>
              <a:rPr lang="en-US" spc="-25" dirty="0" smtClean="0">
                <a:latin typeface="Arial"/>
                <a:cs typeface="Arial"/>
              </a:rPr>
              <a:t> </a:t>
            </a:r>
            <a:r>
              <a:rPr lang="en-US" spc="-5" dirty="0" smtClean="0">
                <a:latin typeface="Arial"/>
                <a:cs typeface="Arial"/>
              </a:rPr>
              <a:t>stages:</a:t>
            </a:r>
            <a:endParaRPr lang="en-US" dirty="0" smtClean="0">
              <a:latin typeface="Arial"/>
              <a:cs typeface="Arial"/>
            </a:endParaRPr>
          </a:p>
          <a:p>
            <a:pPr marL="911860" indent="-228600">
              <a:lnSpc>
                <a:spcPct val="100000"/>
              </a:lnSpc>
              <a:spcBef>
                <a:spcPts val="434"/>
              </a:spcBef>
              <a:buAutoNum type="romanLcParenBoth"/>
              <a:tabLst>
                <a:tab pos="912494" algn="l"/>
              </a:tabLst>
            </a:pPr>
            <a:r>
              <a:rPr lang="en-US" spc="-5" dirty="0" smtClean="0">
                <a:latin typeface="Arial"/>
                <a:cs typeface="Arial"/>
              </a:rPr>
              <a:t>Liquid contraction;</a:t>
            </a:r>
            <a:endParaRPr lang="en-US" dirty="0" smtClean="0">
              <a:latin typeface="Arial"/>
              <a:cs typeface="Arial"/>
            </a:endParaRPr>
          </a:p>
          <a:p>
            <a:pPr marL="911860" indent="-228600">
              <a:lnSpc>
                <a:spcPct val="100000"/>
              </a:lnSpc>
              <a:spcBef>
                <a:spcPts val="580"/>
              </a:spcBef>
              <a:buAutoNum type="romanLcParenBoth"/>
              <a:tabLst>
                <a:tab pos="912494" algn="l"/>
              </a:tabLst>
            </a:pPr>
            <a:r>
              <a:rPr lang="en-US" spc="-5" dirty="0" smtClean="0">
                <a:latin typeface="Arial"/>
                <a:cs typeface="Arial"/>
              </a:rPr>
              <a:t>Solidification contraction;</a:t>
            </a:r>
            <a:r>
              <a:rPr lang="en-US" spc="5" dirty="0" smtClean="0">
                <a:latin typeface="Arial"/>
                <a:cs typeface="Arial"/>
              </a:rPr>
              <a:t> </a:t>
            </a:r>
            <a:r>
              <a:rPr lang="en-US" spc="-5" dirty="0" smtClean="0">
                <a:latin typeface="Arial"/>
                <a:cs typeface="Arial"/>
              </a:rPr>
              <a:t>and</a:t>
            </a:r>
            <a:endParaRPr lang="en-US" dirty="0" smtClean="0">
              <a:latin typeface="Arial"/>
              <a:cs typeface="Arial"/>
            </a:endParaRPr>
          </a:p>
          <a:p>
            <a:pPr marL="953135" indent="-269875">
              <a:lnSpc>
                <a:spcPct val="100000"/>
              </a:lnSpc>
              <a:spcBef>
                <a:spcPts val="560"/>
              </a:spcBef>
              <a:buAutoNum type="romanLcParenBoth"/>
              <a:tabLst>
                <a:tab pos="953769" algn="l"/>
              </a:tabLst>
            </a:pPr>
            <a:r>
              <a:rPr lang="en-US" spc="-5" dirty="0" smtClean="0">
                <a:latin typeface="Arial"/>
                <a:cs typeface="Arial"/>
              </a:rPr>
              <a:t>Solid contraction.</a:t>
            </a:r>
            <a:endParaRPr lang="en-US" dirty="0" smtClean="0">
              <a:latin typeface="Arial"/>
              <a:cs typeface="Arial"/>
            </a:endParaRPr>
          </a:p>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12700" indent="457200" algn="just">
              <a:lnSpc>
                <a:spcPct val="100000"/>
              </a:lnSpc>
              <a:spcBef>
                <a:spcPts val="580"/>
              </a:spcBef>
            </a:pPr>
            <a:r>
              <a:rPr lang="en-US" spc="-5" dirty="0" smtClean="0">
                <a:latin typeface="Arial"/>
                <a:cs typeface="Arial"/>
              </a:rPr>
              <a:t>Liquid</a:t>
            </a:r>
            <a:r>
              <a:rPr lang="en-US" spc="55" dirty="0" smtClean="0">
                <a:latin typeface="Arial"/>
                <a:cs typeface="Arial"/>
              </a:rPr>
              <a:t> </a:t>
            </a:r>
            <a:r>
              <a:rPr lang="en-US" spc="-5" dirty="0" smtClean="0">
                <a:latin typeface="Arial"/>
                <a:cs typeface="Arial"/>
              </a:rPr>
              <a:t>contraction</a:t>
            </a:r>
            <a:r>
              <a:rPr lang="en-US" spc="55" dirty="0" smtClean="0">
                <a:latin typeface="Arial"/>
                <a:cs typeface="Arial"/>
              </a:rPr>
              <a:t> </a:t>
            </a:r>
            <a:r>
              <a:rPr lang="en-US" spc="-5" dirty="0" smtClean="0">
                <a:latin typeface="Arial"/>
                <a:cs typeface="Arial"/>
              </a:rPr>
              <a:t>occurs</a:t>
            </a:r>
            <a:r>
              <a:rPr lang="en-US" spc="45" dirty="0" smtClean="0">
                <a:latin typeface="Arial"/>
                <a:cs typeface="Arial"/>
              </a:rPr>
              <a:t> </a:t>
            </a:r>
            <a:r>
              <a:rPr lang="en-US" spc="-5" dirty="0" smtClean="0">
                <a:latin typeface="Arial"/>
                <a:cs typeface="Arial"/>
              </a:rPr>
              <a:t>when</a:t>
            </a:r>
            <a:r>
              <a:rPr lang="en-US" spc="60" dirty="0" smtClean="0">
                <a:latin typeface="Arial"/>
                <a:cs typeface="Arial"/>
              </a:rPr>
              <a:t> </a:t>
            </a:r>
            <a:r>
              <a:rPr lang="en-US" dirty="0" smtClean="0">
                <a:latin typeface="Arial"/>
                <a:cs typeface="Arial"/>
              </a:rPr>
              <a:t>the</a:t>
            </a:r>
            <a:r>
              <a:rPr lang="en-US" spc="45" dirty="0" smtClean="0">
                <a:latin typeface="Arial"/>
                <a:cs typeface="Arial"/>
              </a:rPr>
              <a:t> </a:t>
            </a:r>
            <a:r>
              <a:rPr lang="en-US" dirty="0" smtClean="0">
                <a:latin typeface="Arial"/>
                <a:cs typeface="Arial"/>
              </a:rPr>
              <a:t>molten</a:t>
            </a:r>
            <a:r>
              <a:rPr lang="en-US" spc="40" dirty="0" smtClean="0">
                <a:latin typeface="Arial"/>
                <a:cs typeface="Arial"/>
              </a:rPr>
              <a:t> </a:t>
            </a:r>
            <a:r>
              <a:rPr lang="en-US" spc="-5" dirty="0" smtClean="0">
                <a:latin typeface="Arial"/>
                <a:cs typeface="Arial"/>
              </a:rPr>
              <a:t>metal</a:t>
            </a:r>
            <a:r>
              <a:rPr lang="en-US" spc="40" dirty="0" smtClean="0">
                <a:latin typeface="Arial"/>
                <a:cs typeface="Arial"/>
              </a:rPr>
              <a:t> </a:t>
            </a:r>
            <a:r>
              <a:rPr lang="en-US" spc="-5" dirty="0" smtClean="0">
                <a:latin typeface="Arial"/>
                <a:cs typeface="Arial"/>
              </a:rPr>
              <a:t>cools</a:t>
            </a:r>
            <a:r>
              <a:rPr lang="en-US" spc="45" dirty="0" smtClean="0">
                <a:latin typeface="Arial"/>
                <a:cs typeface="Arial"/>
              </a:rPr>
              <a:t> </a:t>
            </a:r>
            <a:r>
              <a:rPr lang="en-US" dirty="0" smtClean="0">
                <a:latin typeface="Arial"/>
                <a:cs typeface="Arial"/>
              </a:rPr>
              <a:t>from</a:t>
            </a:r>
            <a:r>
              <a:rPr lang="en-US" spc="50" dirty="0" smtClean="0">
                <a:latin typeface="Arial"/>
                <a:cs typeface="Arial"/>
              </a:rPr>
              <a:t> </a:t>
            </a:r>
            <a:r>
              <a:rPr lang="en-US" dirty="0" smtClean="0">
                <a:latin typeface="Arial"/>
                <a:cs typeface="Arial"/>
              </a:rPr>
              <a:t>the</a:t>
            </a:r>
            <a:r>
              <a:rPr lang="en-US" spc="30" dirty="0" smtClean="0">
                <a:latin typeface="Arial"/>
                <a:cs typeface="Arial"/>
              </a:rPr>
              <a:t> </a:t>
            </a:r>
            <a:r>
              <a:rPr lang="en-US" spc="-5" dirty="0" smtClean="0">
                <a:latin typeface="Arial"/>
                <a:cs typeface="Arial"/>
              </a:rPr>
              <a:t>temperature</a:t>
            </a:r>
            <a:r>
              <a:rPr lang="en-US" spc="60" dirty="0" smtClean="0">
                <a:latin typeface="Arial"/>
                <a:cs typeface="Arial"/>
              </a:rPr>
              <a:t> </a:t>
            </a:r>
            <a:r>
              <a:rPr lang="en-US" spc="-10" dirty="0" smtClean="0">
                <a:latin typeface="Arial"/>
                <a:cs typeface="Arial"/>
              </a:rPr>
              <a:t>at</a:t>
            </a:r>
            <a:r>
              <a:rPr lang="en-US" spc="65" dirty="0" smtClean="0">
                <a:latin typeface="Arial"/>
                <a:cs typeface="Arial"/>
              </a:rPr>
              <a:t> </a:t>
            </a:r>
            <a:r>
              <a:rPr lang="en-US" spc="-5" dirty="0" smtClean="0">
                <a:latin typeface="Arial"/>
                <a:cs typeface="Arial"/>
              </a:rPr>
              <a:t>which</a:t>
            </a:r>
            <a:r>
              <a:rPr lang="en-US" spc="55" dirty="0" smtClean="0">
                <a:latin typeface="Arial"/>
                <a:cs typeface="Arial"/>
              </a:rPr>
              <a:t> </a:t>
            </a:r>
            <a:r>
              <a:rPr lang="en-US" spc="-5" dirty="0" smtClean="0">
                <a:latin typeface="Arial"/>
                <a:cs typeface="Arial"/>
              </a:rPr>
              <a:t>it</a:t>
            </a:r>
            <a:r>
              <a:rPr lang="en-US" spc="65" dirty="0" smtClean="0">
                <a:latin typeface="Arial"/>
                <a:cs typeface="Arial"/>
              </a:rPr>
              <a:t> </a:t>
            </a:r>
            <a:r>
              <a:rPr lang="en-US" spc="-5" dirty="0" smtClean="0">
                <a:latin typeface="Arial"/>
                <a:cs typeface="Arial"/>
              </a:rPr>
              <a:t>is</a:t>
            </a:r>
            <a:r>
              <a:rPr lang="en-US" spc="50" dirty="0" smtClean="0">
                <a:latin typeface="Arial"/>
                <a:cs typeface="Arial"/>
              </a:rPr>
              <a:t> </a:t>
            </a:r>
            <a:r>
              <a:rPr lang="en-US" spc="-5" dirty="0" smtClean="0">
                <a:latin typeface="Arial"/>
                <a:cs typeface="Arial"/>
              </a:rPr>
              <a:t>poured </a:t>
            </a:r>
            <a:r>
              <a:rPr lang="en-US" dirty="0" smtClean="0">
                <a:latin typeface="Arial"/>
                <a:cs typeface="Arial"/>
              </a:rPr>
              <a:t>to</a:t>
            </a:r>
            <a:r>
              <a:rPr lang="en-US" spc="-30" dirty="0" smtClean="0">
                <a:latin typeface="Arial"/>
                <a:cs typeface="Arial"/>
              </a:rPr>
              <a:t> </a:t>
            </a:r>
            <a:r>
              <a:rPr lang="en-US" dirty="0" smtClean="0">
                <a:latin typeface="Arial"/>
                <a:cs typeface="Arial"/>
              </a:rPr>
              <a:t>the</a:t>
            </a:r>
            <a:r>
              <a:rPr lang="en-US" spc="-30" dirty="0" smtClean="0">
                <a:latin typeface="Arial"/>
                <a:cs typeface="Arial"/>
              </a:rPr>
              <a:t> </a:t>
            </a:r>
            <a:r>
              <a:rPr lang="en-US" spc="-5" dirty="0" smtClean="0">
                <a:latin typeface="Arial"/>
                <a:cs typeface="Arial"/>
              </a:rPr>
              <a:t>temperature</a:t>
            </a:r>
            <a:r>
              <a:rPr lang="en-US" spc="-25" dirty="0" smtClean="0">
                <a:latin typeface="Arial"/>
                <a:cs typeface="Arial"/>
              </a:rPr>
              <a:t> </a:t>
            </a:r>
            <a:r>
              <a:rPr lang="en-US" spc="-5" dirty="0" smtClean="0">
                <a:latin typeface="Arial"/>
                <a:cs typeface="Arial"/>
              </a:rPr>
              <a:t>at</a:t>
            </a:r>
            <a:r>
              <a:rPr lang="en-US" spc="-20" dirty="0" smtClean="0">
                <a:latin typeface="Arial"/>
                <a:cs typeface="Arial"/>
              </a:rPr>
              <a:t> </a:t>
            </a:r>
            <a:r>
              <a:rPr lang="en-US" spc="-5" dirty="0" smtClean="0">
                <a:latin typeface="Arial"/>
                <a:cs typeface="Arial"/>
              </a:rPr>
              <a:t>which</a:t>
            </a:r>
            <a:r>
              <a:rPr lang="en-US" spc="-15" dirty="0" smtClean="0">
                <a:latin typeface="Arial"/>
                <a:cs typeface="Arial"/>
              </a:rPr>
              <a:t> </a:t>
            </a:r>
            <a:r>
              <a:rPr lang="en-US" spc="-5" dirty="0" smtClean="0">
                <a:latin typeface="Arial"/>
                <a:cs typeface="Arial"/>
              </a:rPr>
              <a:t>solidification</a:t>
            </a:r>
            <a:r>
              <a:rPr lang="en-US" spc="-30" dirty="0" smtClean="0">
                <a:latin typeface="Arial"/>
                <a:cs typeface="Arial"/>
              </a:rPr>
              <a:t> </a:t>
            </a:r>
            <a:r>
              <a:rPr lang="en-US" spc="-5" dirty="0" smtClean="0">
                <a:latin typeface="Arial"/>
                <a:cs typeface="Arial"/>
              </a:rPr>
              <a:t>commences. Solidification</a:t>
            </a:r>
            <a:r>
              <a:rPr lang="en-US" spc="-30" dirty="0" smtClean="0">
                <a:latin typeface="Arial"/>
                <a:cs typeface="Arial"/>
              </a:rPr>
              <a:t> </a:t>
            </a:r>
            <a:r>
              <a:rPr lang="en-US" spc="-5" dirty="0" smtClean="0">
                <a:latin typeface="Arial"/>
                <a:cs typeface="Arial"/>
              </a:rPr>
              <a:t>contraction</a:t>
            </a:r>
            <a:r>
              <a:rPr lang="en-US" spc="-30" dirty="0" smtClean="0">
                <a:latin typeface="Arial"/>
                <a:cs typeface="Arial"/>
              </a:rPr>
              <a:t> </a:t>
            </a:r>
            <a:r>
              <a:rPr lang="en-US" dirty="0" smtClean="0">
                <a:latin typeface="Arial"/>
                <a:cs typeface="Arial"/>
              </a:rPr>
              <a:t>takes</a:t>
            </a:r>
            <a:r>
              <a:rPr lang="en-US" spc="-30" dirty="0" smtClean="0">
                <a:latin typeface="Arial"/>
                <a:cs typeface="Arial"/>
              </a:rPr>
              <a:t> </a:t>
            </a:r>
            <a:r>
              <a:rPr lang="en-US" spc="-5" dirty="0" smtClean="0">
                <a:latin typeface="Arial"/>
                <a:cs typeface="Arial"/>
              </a:rPr>
              <a:t>place</a:t>
            </a:r>
            <a:r>
              <a:rPr lang="en-US" spc="-15" dirty="0" smtClean="0">
                <a:latin typeface="Arial"/>
                <a:cs typeface="Arial"/>
              </a:rPr>
              <a:t> </a:t>
            </a:r>
            <a:r>
              <a:rPr lang="en-US" spc="-5" dirty="0" smtClean="0">
                <a:latin typeface="Arial"/>
                <a:cs typeface="Arial"/>
              </a:rPr>
              <a:t>during</a:t>
            </a:r>
            <a:r>
              <a:rPr lang="en-US" spc="-15" dirty="0" smtClean="0">
                <a:latin typeface="Arial"/>
                <a:cs typeface="Arial"/>
              </a:rPr>
              <a:t> </a:t>
            </a:r>
            <a:r>
              <a:rPr lang="en-US" spc="-5" dirty="0" smtClean="0">
                <a:latin typeface="Arial"/>
                <a:cs typeface="Arial"/>
              </a:rPr>
              <a:t>the</a:t>
            </a:r>
            <a:r>
              <a:rPr lang="en-US" spc="-15" dirty="0" smtClean="0">
                <a:latin typeface="Arial"/>
                <a:cs typeface="Arial"/>
              </a:rPr>
              <a:t> </a:t>
            </a:r>
            <a:r>
              <a:rPr lang="en-US" spc="-5" dirty="0" smtClean="0">
                <a:latin typeface="Arial"/>
                <a:cs typeface="Arial"/>
              </a:rPr>
              <a:t>time  </a:t>
            </a:r>
            <a:r>
              <a:rPr lang="en-US" dirty="0" smtClean="0">
                <a:latin typeface="Arial"/>
                <a:cs typeface="Arial"/>
              </a:rPr>
              <a:t>the </a:t>
            </a:r>
            <a:r>
              <a:rPr lang="en-US" spc="-5" dirty="0" smtClean="0">
                <a:latin typeface="Arial"/>
                <a:cs typeface="Arial"/>
              </a:rPr>
              <a:t>metal changes </a:t>
            </a:r>
            <a:r>
              <a:rPr lang="en-US" dirty="0" smtClean="0">
                <a:latin typeface="Arial"/>
                <a:cs typeface="Arial"/>
              </a:rPr>
              <a:t>from the </a:t>
            </a:r>
            <a:r>
              <a:rPr lang="en-US" spc="-5" dirty="0" smtClean="0">
                <a:latin typeface="Arial"/>
                <a:cs typeface="Arial"/>
              </a:rPr>
              <a:t>liquid state </a:t>
            </a:r>
            <a:r>
              <a:rPr lang="en-US" dirty="0" smtClean="0">
                <a:latin typeface="Arial"/>
                <a:cs typeface="Arial"/>
              </a:rPr>
              <a:t>to the </a:t>
            </a:r>
            <a:r>
              <a:rPr lang="en-US" spc="-5" dirty="0" smtClean="0">
                <a:latin typeface="Arial"/>
                <a:cs typeface="Arial"/>
              </a:rPr>
              <a:t>solid, e.g., when </a:t>
            </a:r>
            <a:r>
              <a:rPr lang="en-US" dirty="0" smtClean="0">
                <a:latin typeface="Arial"/>
                <a:cs typeface="Arial"/>
              </a:rPr>
              <a:t>the </a:t>
            </a:r>
            <a:r>
              <a:rPr lang="en-US" spc="-5" dirty="0" smtClean="0">
                <a:latin typeface="Arial"/>
                <a:cs typeface="Arial"/>
              </a:rPr>
              <a:t>metal loses its latent heat. Solid  contraction spans </a:t>
            </a:r>
            <a:r>
              <a:rPr lang="en-US" dirty="0" smtClean="0">
                <a:latin typeface="Arial"/>
                <a:cs typeface="Arial"/>
              </a:rPr>
              <a:t>the </a:t>
            </a:r>
            <a:r>
              <a:rPr lang="en-US" spc="-5" dirty="0" smtClean="0">
                <a:latin typeface="Arial"/>
                <a:cs typeface="Arial"/>
              </a:rPr>
              <a:t>period when </a:t>
            </a:r>
            <a:r>
              <a:rPr lang="en-US" dirty="0" smtClean="0">
                <a:latin typeface="Arial"/>
                <a:cs typeface="Arial"/>
              </a:rPr>
              <a:t>the </a:t>
            </a:r>
            <a:r>
              <a:rPr lang="en-US" spc="-5" dirty="0" smtClean="0">
                <a:latin typeface="Arial"/>
                <a:cs typeface="Arial"/>
              </a:rPr>
              <a:t>solidified metal cools from freezing temperature </a:t>
            </a:r>
            <a:r>
              <a:rPr lang="en-US" dirty="0" smtClean="0">
                <a:latin typeface="Arial"/>
                <a:cs typeface="Arial"/>
              </a:rPr>
              <a:t>to </a:t>
            </a:r>
            <a:r>
              <a:rPr lang="en-US" spc="-10" dirty="0" smtClean="0">
                <a:latin typeface="Arial"/>
                <a:cs typeface="Arial"/>
              </a:rPr>
              <a:t>room  </a:t>
            </a:r>
            <a:r>
              <a:rPr lang="en-US" spc="-5" dirty="0" smtClean="0">
                <a:latin typeface="Arial"/>
                <a:cs typeface="Arial"/>
              </a:rPr>
              <a:t>temperature.</a:t>
            </a:r>
            <a:endParaRPr lang="en-US" dirty="0" smtClean="0">
              <a:latin typeface="Arial"/>
              <a:cs typeface="Arial"/>
            </a:endParaRPr>
          </a:p>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67</a:t>
            </a:fld>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pc="-5" dirty="0" smtClean="0">
                <a:latin typeface="Arial"/>
                <a:cs typeface="Arial"/>
              </a:rPr>
              <a:t>Only </a:t>
            </a:r>
            <a:r>
              <a:rPr lang="en-US" dirty="0" smtClean="0">
                <a:latin typeface="Arial"/>
                <a:cs typeface="Arial"/>
              </a:rPr>
              <a:t>the </a:t>
            </a:r>
            <a:r>
              <a:rPr lang="en-US" spc="-5" dirty="0" smtClean="0">
                <a:latin typeface="Arial"/>
                <a:cs typeface="Arial"/>
              </a:rPr>
              <a:t>first two of these shrinkages are considered </a:t>
            </a:r>
            <a:r>
              <a:rPr lang="en-US" dirty="0" smtClean="0">
                <a:latin typeface="Arial"/>
                <a:cs typeface="Arial"/>
              </a:rPr>
              <a:t>for </a:t>
            </a:r>
            <a:r>
              <a:rPr lang="en-US" spc="-5" dirty="0" err="1" smtClean="0">
                <a:latin typeface="Arial"/>
                <a:cs typeface="Arial"/>
              </a:rPr>
              <a:t>risering</a:t>
            </a:r>
            <a:r>
              <a:rPr lang="en-US" spc="-5" dirty="0" smtClean="0">
                <a:latin typeface="Arial"/>
                <a:cs typeface="Arial"/>
              </a:rPr>
              <a:t> purposes, since </a:t>
            </a:r>
            <a:r>
              <a:rPr lang="en-US" dirty="0" smtClean="0">
                <a:latin typeface="Arial"/>
                <a:cs typeface="Arial"/>
              </a:rPr>
              <a:t>the </a:t>
            </a:r>
            <a:r>
              <a:rPr lang="en-US" spc="-5" dirty="0" smtClean="0">
                <a:latin typeface="Arial"/>
                <a:cs typeface="Arial"/>
              </a:rPr>
              <a:t>third is accounted  </a:t>
            </a:r>
            <a:r>
              <a:rPr lang="en-US" dirty="0" smtClean="0">
                <a:latin typeface="Arial"/>
                <a:cs typeface="Arial"/>
              </a:rPr>
              <a:t>for by the </a:t>
            </a:r>
            <a:r>
              <a:rPr lang="en-US" spc="-5" dirty="0" smtClean="0">
                <a:latin typeface="Arial"/>
                <a:cs typeface="Arial"/>
              </a:rPr>
              <a:t>patternmaker's contraction allowance. Of </a:t>
            </a:r>
            <a:r>
              <a:rPr lang="en-US" dirty="0" smtClean="0">
                <a:latin typeface="Arial"/>
                <a:cs typeface="Arial"/>
              </a:rPr>
              <a:t>the </a:t>
            </a:r>
            <a:r>
              <a:rPr lang="en-US" spc="-5" dirty="0" smtClean="0">
                <a:latin typeface="Arial"/>
                <a:cs typeface="Arial"/>
              </a:rPr>
              <a:t>first two types, liquid shrinkage </a:t>
            </a:r>
            <a:r>
              <a:rPr lang="en-US" spc="15" dirty="0" smtClean="0">
                <a:latin typeface="Arial"/>
                <a:cs typeface="Arial"/>
              </a:rPr>
              <a:t>is </a:t>
            </a:r>
            <a:r>
              <a:rPr lang="en-US" spc="-5" dirty="0" smtClean="0">
                <a:latin typeface="Arial"/>
                <a:cs typeface="Arial"/>
              </a:rPr>
              <a:t>generally  negligible but solidification </a:t>
            </a:r>
            <a:r>
              <a:rPr lang="en-US" dirty="0" smtClean="0">
                <a:latin typeface="Arial"/>
                <a:cs typeface="Arial"/>
              </a:rPr>
              <a:t>contraction </a:t>
            </a:r>
            <a:r>
              <a:rPr lang="en-US" spc="-5" dirty="0" smtClean="0">
                <a:latin typeface="Arial"/>
                <a:cs typeface="Arial"/>
              </a:rPr>
              <a:t>is substantial </a:t>
            </a:r>
            <a:r>
              <a:rPr lang="en-US" dirty="0" smtClean="0">
                <a:latin typeface="Arial"/>
                <a:cs typeface="Arial"/>
              </a:rPr>
              <a:t>and should </a:t>
            </a:r>
            <a:r>
              <a:rPr lang="en-US" spc="-5" dirty="0" smtClean="0">
                <a:latin typeface="Arial"/>
                <a:cs typeface="Arial"/>
              </a:rPr>
              <a:t>therefore </a:t>
            </a:r>
            <a:r>
              <a:rPr lang="en-US" spc="-10" dirty="0" smtClean="0">
                <a:latin typeface="Arial"/>
                <a:cs typeface="Arial"/>
              </a:rPr>
              <a:t>be</a:t>
            </a:r>
            <a:r>
              <a:rPr lang="en-US" spc="30" dirty="0" smtClean="0">
                <a:latin typeface="Arial"/>
                <a:cs typeface="Arial"/>
              </a:rPr>
              <a:t> </a:t>
            </a:r>
            <a:r>
              <a:rPr lang="en-US" spc="-5" dirty="0" smtClean="0">
                <a:latin typeface="Arial"/>
                <a:cs typeface="Arial"/>
              </a:rPr>
              <a:t>considered.</a:t>
            </a:r>
            <a:endParaRPr lang="en-US" dirty="0" smtClean="0">
              <a:latin typeface="Arial"/>
              <a:cs typeface="Arial"/>
            </a:endParaRPr>
          </a:p>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68</a:t>
            </a:fld>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pPr marL="241300">
              <a:lnSpc>
                <a:spcPct val="100000"/>
              </a:lnSpc>
              <a:spcBef>
                <a:spcPts val="375"/>
              </a:spcBef>
            </a:pPr>
            <a:r>
              <a:rPr lang="en-US" spc="-5" dirty="0" smtClean="0">
                <a:latin typeface="Arial"/>
                <a:cs typeface="Arial"/>
              </a:rPr>
              <a:t>Since</a:t>
            </a:r>
            <a:r>
              <a:rPr lang="en-US" spc="40" dirty="0" smtClean="0">
                <a:latin typeface="Arial"/>
                <a:cs typeface="Arial"/>
              </a:rPr>
              <a:t> </a:t>
            </a:r>
            <a:r>
              <a:rPr lang="en-US" spc="-5" dirty="0" smtClean="0">
                <a:latin typeface="Arial"/>
                <a:cs typeface="Arial"/>
              </a:rPr>
              <a:t>all</a:t>
            </a:r>
            <a:r>
              <a:rPr lang="en-US" spc="40" dirty="0" smtClean="0">
                <a:latin typeface="Arial"/>
                <a:cs typeface="Arial"/>
              </a:rPr>
              <a:t> </a:t>
            </a:r>
            <a:r>
              <a:rPr lang="en-US" dirty="0" smtClean="0">
                <a:latin typeface="Arial"/>
                <a:cs typeface="Arial"/>
              </a:rPr>
              <a:t>the</a:t>
            </a:r>
            <a:r>
              <a:rPr lang="en-US" spc="40" dirty="0" smtClean="0">
                <a:latin typeface="Arial"/>
                <a:cs typeface="Arial"/>
              </a:rPr>
              <a:t> </a:t>
            </a:r>
            <a:r>
              <a:rPr lang="en-US" spc="-5" dirty="0" smtClean="0">
                <a:latin typeface="Arial"/>
                <a:cs typeface="Arial"/>
              </a:rPr>
              <a:t>parts</a:t>
            </a:r>
            <a:r>
              <a:rPr lang="en-US" spc="45" dirty="0" smtClean="0">
                <a:latin typeface="Arial"/>
                <a:cs typeface="Arial"/>
              </a:rPr>
              <a:t> </a:t>
            </a:r>
            <a:r>
              <a:rPr lang="en-US" spc="-10" dirty="0" smtClean="0">
                <a:latin typeface="Arial"/>
                <a:cs typeface="Arial"/>
              </a:rPr>
              <a:t>of</a:t>
            </a:r>
            <a:r>
              <a:rPr lang="en-US" spc="35" dirty="0" smtClean="0">
                <a:latin typeface="Arial"/>
                <a:cs typeface="Arial"/>
              </a:rPr>
              <a:t> </a:t>
            </a:r>
            <a:r>
              <a:rPr lang="en-US" dirty="0" smtClean="0">
                <a:latin typeface="Arial"/>
                <a:cs typeface="Arial"/>
              </a:rPr>
              <a:t>the</a:t>
            </a:r>
            <a:r>
              <a:rPr lang="en-US" spc="30" dirty="0" smtClean="0">
                <a:latin typeface="Arial"/>
                <a:cs typeface="Arial"/>
              </a:rPr>
              <a:t> </a:t>
            </a:r>
            <a:r>
              <a:rPr lang="en-US" spc="-5" dirty="0" smtClean="0">
                <a:latin typeface="Arial"/>
                <a:cs typeface="Arial"/>
              </a:rPr>
              <a:t>casting</a:t>
            </a:r>
            <a:r>
              <a:rPr lang="en-US" spc="50" dirty="0" smtClean="0">
                <a:latin typeface="Arial"/>
                <a:cs typeface="Arial"/>
              </a:rPr>
              <a:t> </a:t>
            </a:r>
            <a:r>
              <a:rPr lang="en-US" dirty="0" smtClean="0">
                <a:latin typeface="Arial"/>
                <a:cs typeface="Arial"/>
              </a:rPr>
              <a:t>do</a:t>
            </a:r>
            <a:r>
              <a:rPr lang="en-US" spc="30" dirty="0" smtClean="0">
                <a:latin typeface="Arial"/>
                <a:cs typeface="Arial"/>
              </a:rPr>
              <a:t> </a:t>
            </a:r>
            <a:r>
              <a:rPr lang="en-US" dirty="0" smtClean="0">
                <a:latin typeface="Arial"/>
                <a:cs typeface="Arial"/>
              </a:rPr>
              <a:t>not</a:t>
            </a:r>
            <a:r>
              <a:rPr lang="en-US" spc="35" dirty="0" smtClean="0">
                <a:latin typeface="Arial"/>
                <a:cs typeface="Arial"/>
              </a:rPr>
              <a:t> </a:t>
            </a:r>
            <a:r>
              <a:rPr lang="en-US" dirty="0" smtClean="0">
                <a:latin typeface="Arial"/>
                <a:cs typeface="Arial"/>
              </a:rPr>
              <a:t>cool</a:t>
            </a:r>
            <a:r>
              <a:rPr lang="en-US" spc="40" dirty="0" smtClean="0">
                <a:latin typeface="Arial"/>
                <a:cs typeface="Arial"/>
              </a:rPr>
              <a:t> </a:t>
            </a:r>
            <a:r>
              <a:rPr lang="en-US" dirty="0" smtClean="0">
                <a:latin typeface="Arial"/>
                <a:cs typeface="Arial"/>
              </a:rPr>
              <a:t>at</a:t>
            </a:r>
            <a:r>
              <a:rPr lang="en-US" spc="40" dirty="0" smtClean="0">
                <a:latin typeface="Arial"/>
                <a:cs typeface="Arial"/>
              </a:rPr>
              <a:t> </a:t>
            </a:r>
            <a:r>
              <a:rPr lang="en-US" spc="-5" dirty="0" smtClean="0">
                <a:latin typeface="Arial"/>
                <a:cs typeface="Arial"/>
              </a:rPr>
              <a:t>the</a:t>
            </a:r>
            <a:r>
              <a:rPr lang="en-US" spc="40" dirty="0" smtClean="0">
                <a:latin typeface="Arial"/>
                <a:cs typeface="Arial"/>
              </a:rPr>
              <a:t> </a:t>
            </a:r>
            <a:r>
              <a:rPr lang="en-US" dirty="0" smtClean="0">
                <a:latin typeface="Arial"/>
                <a:cs typeface="Arial"/>
              </a:rPr>
              <a:t>same</a:t>
            </a:r>
            <a:r>
              <a:rPr lang="en-US" spc="35" dirty="0" smtClean="0">
                <a:latin typeface="Arial"/>
                <a:cs typeface="Arial"/>
              </a:rPr>
              <a:t> </a:t>
            </a:r>
            <a:r>
              <a:rPr lang="en-US" spc="-5" dirty="0" smtClean="0">
                <a:latin typeface="Arial"/>
                <a:cs typeface="Arial"/>
              </a:rPr>
              <a:t>rate,</a:t>
            </a:r>
            <a:r>
              <a:rPr lang="en-US" spc="65" dirty="0" smtClean="0">
                <a:latin typeface="Arial"/>
                <a:cs typeface="Arial"/>
              </a:rPr>
              <a:t> </a:t>
            </a:r>
            <a:r>
              <a:rPr lang="en-US" spc="-5" dirty="0" smtClean="0">
                <a:latin typeface="Arial"/>
                <a:cs typeface="Arial"/>
              </a:rPr>
              <a:t>owing</a:t>
            </a:r>
            <a:r>
              <a:rPr lang="en-US" spc="50" dirty="0" smtClean="0">
                <a:latin typeface="Arial"/>
                <a:cs typeface="Arial"/>
              </a:rPr>
              <a:t> </a:t>
            </a:r>
            <a:r>
              <a:rPr lang="en-US" dirty="0" smtClean="0">
                <a:latin typeface="Arial"/>
                <a:cs typeface="Arial"/>
              </a:rPr>
              <a:t>to</a:t>
            </a:r>
            <a:r>
              <a:rPr lang="en-US" spc="40" dirty="0" smtClean="0">
                <a:latin typeface="Arial"/>
                <a:cs typeface="Arial"/>
              </a:rPr>
              <a:t> </a:t>
            </a:r>
            <a:r>
              <a:rPr lang="en-US" spc="-10" dirty="0" smtClean="0">
                <a:latin typeface="Arial"/>
                <a:cs typeface="Arial"/>
              </a:rPr>
              <a:t>varying</a:t>
            </a:r>
            <a:r>
              <a:rPr lang="en-US" spc="50" dirty="0" smtClean="0">
                <a:latin typeface="Arial"/>
                <a:cs typeface="Arial"/>
              </a:rPr>
              <a:t> </a:t>
            </a:r>
            <a:r>
              <a:rPr lang="en-US" spc="-5" dirty="0" smtClean="0">
                <a:latin typeface="Arial"/>
                <a:cs typeface="Arial"/>
              </a:rPr>
              <a:t>sections</a:t>
            </a:r>
            <a:r>
              <a:rPr lang="en-US" spc="45" dirty="0" smtClean="0">
                <a:latin typeface="Arial"/>
                <a:cs typeface="Arial"/>
              </a:rPr>
              <a:t> </a:t>
            </a:r>
            <a:r>
              <a:rPr lang="en-US" dirty="0" smtClean="0">
                <a:latin typeface="Arial"/>
                <a:cs typeface="Arial"/>
              </a:rPr>
              <a:t>and</a:t>
            </a:r>
            <a:r>
              <a:rPr lang="en-US" spc="40" dirty="0" smtClean="0">
                <a:latin typeface="Arial"/>
                <a:cs typeface="Arial"/>
              </a:rPr>
              <a:t> </a:t>
            </a:r>
            <a:r>
              <a:rPr lang="en-US" spc="-5" dirty="0" smtClean="0">
                <a:latin typeface="Arial"/>
                <a:cs typeface="Arial"/>
              </a:rPr>
              <a:t>differing </a:t>
            </a:r>
            <a:r>
              <a:rPr lang="en-US" dirty="0" smtClean="0">
                <a:latin typeface="Arial"/>
                <a:cs typeface="Arial"/>
              </a:rPr>
              <a:t>rates </a:t>
            </a:r>
            <a:r>
              <a:rPr lang="en-US" spc="-10" dirty="0" smtClean="0">
                <a:latin typeface="Arial"/>
                <a:cs typeface="Arial"/>
              </a:rPr>
              <a:t>of </a:t>
            </a:r>
            <a:r>
              <a:rPr lang="en-US" dirty="0" smtClean="0">
                <a:latin typeface="Arial"/>
                <a:cs typeface="Arial"/>
              </a:rPr>
              <a:t>heat </a:t>
            </a:r>
            <a:r>
              <a:rPr lang="en-US" spc="-5" dirty="0" smtClean="0">
                <a:latin typeface="Arial"/>
                <a:cs typeface="Arial"/>
              </a:rPr>
              <a:t>loss </a:t>
            </a:r>
            <a:r>
              <a:rPr lang="en-US" dirty="0" smtClean="0">
                <a:latin typeface="Arial"/>
                <a:cs typeface="Arial"/>
              </a:rPr>
              <a:t>to </a:t>
            </a:r>
            <a:r>
              <a:rPr lang="en-US" spc="-5" dirty="0" smtClean="0">
                <a:latin typeface="Arial"/>
                <a:cs typeface="Arial"/>
              </a:rPr>
              <a:t>adjoining mould </a:t>
            </a:r>
            <a:r>
              <a:rPr lang="en-US" spc="-10" dirty="0" smtClean="0">
                <a:latin typeface="Arial"/>
                <a:cs typeface="Arial"/>
              </a:rPr>
              <a:t>walls, </a:t>
            </a:r>
            <a:r>
              <a:rPr lang="en-US" spc="-5" dirty="0" smtClean="0">
                <a:latin typeface="Arial"/>
                <a:cs typeface="Arial"/>
              </a:rPr>
              <a:t>some parts tend </a:t>
            </a:r>
            <a:r>
              <a:rPr lang="en-US" dirty="0" smtClean="0">
                <a:latin typeface="Arial"/>
                <a:cs typeface="Arial"/>
              </a:rPr>
              <a:t>to </a:t>
            </a:r>
            <a:r>
              <a:rPr lang="en-US" spc="-5" dirty="0" smtClean="0">
                <a:latin typeface="Arial"/>
                <a:cs typeface="Arial"/>
              </a:rPr>
              <a:t>solidify </a:t>
            </a:r>
            <a:r>
              <a:rPr lang="en-US" dirty="0" smtClean="0">
                <a:latin typeface="Arial"/>
                <a:cs typeface="Arial"/>
              </a:rPr>
              <a:t>more </a:t>
            </a:r>
            <a:r>
              <a:rPr lang="en-US" spc="-5" dirty="0" smtClean="0">
                <a:latin typeface="Arial"/>
                <a:cs typeface="Arial"/>
              </a:rPr>
              <a:t>quickly </a:t>
            </a:r>
            <a:r>
              <a:rPr lang="en-US" dirty="0" smtClean="0">
                <a:latin typeface="Arial"/>
                <a:cs typeface="Arial"/>
              </a:rPr>
              <a:t>than </a:t>
            </a:r>
            <a:r>
              <a:rPr lang="en-US" spc="-5" dirty="0" smtClean="0">
                <a:latin typeface="Arial"/>
                <a:cs typeface="Arial"/>
              </a:rPr>
              <a:t>others. </a:t>
            </a:r>
            <a:r>
              <a:rPr lang="en-US" dirty="0" smtClean="0">
                <a:latin typeface="Arial"/>
                <a:cs typeface="Arial"/>
              </a:rPr>
              <a:t>This  </a:t>
            </a:r>
            <a:r>
              <a:rPr lang="en-US" spc="-5" dirty="0" smtClean="0">
                <a:latin typeface="Arial"/>
                <a:cs typeface="Arial"/>
              </a:rPr>
              <a:t>contraction phenomenon </a:t>
            </a:r>
            <a:r>
              <a:rPr lang="en-US" dirty="0" smtClean="0">
                <a:latin typeface="Arial"/>
                <a:cs typeface="Arial"/>
              </a:rPr>
              <a:t>causes </a:t>
            </a:r>
            <a:r>
              <a:rPr lang="en-US" spc="-5" dirty="0" smtClean="0">
                <a:latin typeface="Arial"/>
                <a:cs typeface="Arial"/>
              </a:rPr>
              <a:t>voids </a:t>
            </a:r>
            <a:r>
              <a:rPr lang="en-US" dirty="0" smtClean="0">
                <a:latin typeface="Arial"/>
                <a:cs typeface="Arial"/>
              </a:rPr>
              <a:t>and </a:t>
            </a:r>
            <a:r>
              <a:rPr lang="en-US" spc="-5" dirty="0" smtClean="0">
                <a:latin typeface="Arial"/>
                <a:cs typeface="Arial"/>
              </a:rPr>
              <a:t>cavities </a:t>
            </a:r>
            <a:r>
              <a:rPr lang="en-US" dirty="0" smtClean="0">
                <a:latin typeface="Arial"/>
                <a:cs typeface="Arial"/>
              </a:rPr>
              <a:t>in </a:t>
            </a:r>
            <a:r>
              <a:rPr lang="en-US" spc="-5" dirty="0" smtClean="0">
                <a:latin typeface="Arial"/>
                <a:cs typeface="Arial"/>
              </a:rPr>
              <a:t>certain regions </a:t>
            </a:r>
            <a:r>
              <a:rPr lang="en-US" spc="-10" dirty="0" smtClean="0">
                <a:latin typeface="Arial"/>
                <a:cs typeface="Arial"/>
              </a:rPr>
              <a:t>of </a:t>
            </a:r>
            <a:r>
              <a:rPr lang="en-US" spc="-5" dirty="0" smtClean="0">
                <a:latin typeface="Arial"/>
                <a:cs typeface="Arial"/>
              </a:rPr>
              <a:t>the</a:t>
            </a:r>
            <a:r>
              <a:rPr lang="en-US" spc="35" dirty="0" smtClean="0">
                <a:latin typeface="Arial"/>
                <a:cs typeface="Arial"/>
              </a:rPr>
              <a:t> </a:t>
            </a:r>
            <a:r>
              <a:rPr lang="en-US" spc="-5" dirty="0" smtClean="0">
                <a:latin typeface="Arial"/>
                <a:cs typeface="Arial"/>
              </a:rPr>
              <a:t>casting.</a:t>
            </a:r>
            <a:endParaRPr lang="en-US" dirty="0" smtClean="0">
              <a:latin typeface="Arial"/>
              <a:cs typeface="Arial"/>
            </a:endParaRPr>
          </a:p>
          <a:p>
            <a:pPr marL="241300">
              <a:lnSpc>
                <a:spcPct val="100000"/>
              </a:lnSpc>
              <a:spcBef>
                <a:spcPts val="425"/>
              </a:spcBef>
            </a:pPr>
            <a:r>
              <a:rPr lang="en-US" dirty="0" smtClean="0">
                <a:latin typeface="Arial"/>
                <a:cs typeface="Arial"/>
              </a:rPr>
              <a:t>These </a:t>
            </a:r>
            <a:r>
              <a:rPr lang="en-US" spc="-5" dirty="0" smtClean="0">
                <a:latin typeface="Arial"/>
                <a:cs typeface="Arial"/>
              </a:rPr>
              <a:t>voids must </a:t>
            </a:r>
            <a:r>
              <a:rPr lang="en-US" dirty="0" smtClean="0">
                <a:latin typeface="Arial"/>
                <a:cs typeface="Arial"/>
              </a:rPr>
              <a:t>be</a:t>
            </a:r>
            <a:r>
              <a:rPr lang="en-US" spc="65" dirty="0" smtClean="0">
                <a:latin typeface="Arial"/>
                <a:cs typeface="Arial"/>
              </a:rPr>
              <a:t> </a:t>
            </a:r>
            <a:r>
              <a:rPr lang="en-US" spc="-5" dirty="0" smtClean="0">
                <a:latin typeface="Arial"/>
                <a:cs typeface="Arial"/>
              </a:rPr>
              <a:t>filled </a:t>
            </a:r>
            <a:r>
              <a:rPr lang="en-US" spc="5" dirty="0" smtClean="0">
                <a:latin typeface="Arial"/>
                <a:cs typeface="Arial"/>
              </a:rPr>
              <a:t>up </a:t>
            </a:r>
            <a:r>
              <a:rPr lang="en-US" spc="-10" dirty="0" smtClean="0">
                <a:latin typeface="Arial"/>
                <a:cs typeface="Arial"/>
              </a:rPr>
              <a:t>with </a:t>
            </a:r>
            <a:r>
              <a:rPr lang="en-US" spc="-5" dirty="0" smtClean="0">
                <a:latin typeface="Arial"/>
                <a:cs typeface="Arial"/>
              </a:rPr>
              <a:t>liquid </a:t>
            </a:r>
            <a:r>
              <a:rPr lang="en-US" dirty="0" smtClean="0">
                <a:latin typeface="Arial"/>
                <a:cs typeface="Arial"/>
              </a:rPr>
              <a:t>metal </a:t>
            </a:r>
            <a:r>
              <a:rPr lang="en-US" spc="-5" dirty="0" smtClean="0">
                <a:latin typeface="Arial"/>
                <a:cs typeface="Arial"/>
              </a:rPr>
              <a:t>from </a:t>
            </a:r>
            <a:r>
              <a:rPr lang="en-US" dirty="0" smtClean="0">
                <a:latin typeface="Arial"/>
                <a:cs typeface="Arial"/>
              </a:rPr>
              <a:t>the </a:t>
            </a:r>
            <a:r>
              <a:rPr lang="en-US" spc="-5" dirty="0" smtClean="0">
                <a:latin typeface="Arial"/>
                <a:cs typeface="Arial"/>
              </a:rPr>
              <a:t>portion </a:t>
            </a:r>
            <a:r>
              <a:rPr lang="en-US" spc="-10" dirty="0" smtClean="0">
                <a:latin typeface="Arial"/>
                <a:cs typeface="Arial"/>
              </a:rPr>
              <a:t>of </a:t>
            </a:r>
            <a:r>
              <a:rPr lang="en-US" dirty="0" smtClean="0">
                <a:latin typeface="Arial"/>
                <a:cs typeface="Arial"/>
              </a:rPr>
              <a:t>the </a:t>
            </a:r>
            <a:r>
              <a:rPr lang="en-US" spc="-5" dirty="0" smtClean="0">
                <a:latin typeface="Arial"/>
                <a:cs typeface="Arial"/>
              </a:rPr>
              <a:t>casting </a:t>
            </a:r>
            <a:r>
              <a:rPr lang="en-US" dirty="0" smtClean="0">
                <a:latin typeface="Arial"/>
                <a:cs typeface="Arial"/>
              </a:rPr>
              <a:t>that </a:t>
            </a:r>
            <a:r>
              <a:rPr lang="en-US" spc="-5" dirty="0" smtClean="0">
                <a:latin typeface="Arial"/>
                <a:cs typeface="Arial"/>
              </a:rPr>
              <a:t>is still liquid </a:t>
            </a:r>
            <a:r>
              <a:rPr lang="en-US" dirty="0" smtClean="0">
                <a:latin typeface="Arial"/>
                <a:cs typeface="Arial"/>
              </a:rPr>
              <a:t>and </a:t>
            </a:r>
            <a:r>
              <a:rPr lang="en-US" dirty="0" smtClean="0">
                <a:latin typeface="Arial"/>
                <a:cs typeface="Arial"/>
              </a:rPr>
              <a:t>the </a:t>
            </a:r>
            <a:r>
              <a:rPr lang="en-US" spc="-5" dirty="0" smtClean="0">
                <a:latin typeface="Arial"/>
                <a:cs typeface="Arial"/>
              </a:rPr>
              <a:t>solidification </a:t>
            </a:r>
            <a:r>
              <a:rPr lang="en-US" spc="-5" dirty="0" smtClean="0">
                <a:latin typeface="Arial"/>
                <a:cs typeface="Arial"/>
              </a:rPr>
              <a:t>should continue progressively </a:t>
            </a:r>
            <a:r>
              <a:rPr lang="en-US" dirty="0" smtClean="0">
                <a:latin typeface="Arial"/>
                <a:cs typeface="Arial"/>
              </a:rPr>
              <a:t>from </a:t>
            </a:r>
            <a:r>
              <a:rPr lang="en-US" spc="-5" dirty="0" smtClean="0">
                <a:latin typeface="Arial"/>
                <a:cs typeface="Arial"/>
              </a:rPr>
              <a:t>the thinnest part, which </a:t>
            </a:r>
            <a:r>
              <a:rPr lang="en-US" dirty="0" smtClean="0">
                <a:latin typeface="Arial"/>
                <a:cs typeface="Arial"/>
              </a:rPr>
              <a:t>solidifies, </a:t>
            </a:r>
            <a:r>
              <a:rPr lang="en-US" spc="-5" dirty="0" smtClean="0">
                <a:latin typeface="Arial"/>
                <a:cs typeface="Arial"/>
              </a:rPr>
              <a:t>first, towards the risers,  which should be </a:t>
            </a:r>
            <a:r>
              <a:rPr lang="en-US" dirty="0" smtClean="0">
                <a:latin typeface="Arial"/>
                <a:cs typeface="Arial"/>
              </a:rPr>
              <a:t>the </a:t>
            </a:r>
            <a:r>
              <a:rPr lang="en-US" spc="-5" dirty="0" smtClean="0">
                <a:latin typeface="Arial"/>
                <a:cs typeface="Arial"/>
              </a:rPr>
              <a:t>last to solidify. </a:t>
            </a:r>
            <a:endParaRPr lang="en-US" spc="-5" dirty="0" smtClean="0">
              <a:latin typeface="Arial"/>
              <a:cs typeface="Arial"/>
            </a:endParaRPr>
          </a:p>
          <a:p>
            <a:pPr marL="241300">
              <a:lnSpc>
                <a:spcPct val="100000"/>
              </a:lnSpc>
              <a:spcBef>
                <a:spcPts val="425"/>
              </a:spcBef>
            </a:pPr>
            <a:r>
              <a:rPr lang="en-US" spc="-5" dirty="0" smtClean="0">
                <a:latin typeface="Arial"/>
                <a:cs typeface="Arial"/>
              </a:rPr>
              <a:t>If </a:t>
            </a:r>
            <a:r>
              <a:rPr lang="en-US" dirty="0" smtClean="0">
                <a:latin typeface="Arial"/>
                <a:cs typeface="Arial"/>
              </a:rPr>
              <a:t>the </a:t>
            </a:r>
            <a:r>
              <a:rPr lang="en-US" spc="-5" dirty="0" smtClean="0">
                <a:latin typeface="Arial"/>
                <a:cs typeface="Arial"/>
              </a:rPr>
              <a:t>solidification </a:t>
            </a:r>
            <a:r>
              <a:rPr lang="en-US" dirty="0" smtClean="0">
                <a:latin typeface="Arial"/>
                <a:cs typeface="Arial"/>
              </a:rPr>
              <a:t>takes </a:t>
            </a:r>
            <a:r>
              <a:rPr lang="en-US" spc="-5" dirty="0" smtClean="0">
                <a:latin typeface="Arial"/>
                <a:cs typeface="Arial"/>
              </a:rPr>
              <a:t>place in this manner, </a:t>
            </a:r>
            <a:r>
              <a:rPr lang="en-US" dirty="0" smtClean="0">
                <a:latin typeface="Arial"/>
                <a:cs typeface="Arial"/>
              </a:rPr>
              <a:t>the </a:t>
            </a:r>
            <a:r>
              <a:rPr lang="en-US" spc="-5" dirty="0" smtClean="0">
                <a:latin typeface="Arial"/>
                <a:cs typeface="Arial"/>
              </a:rPr>
              <a:t>casting </a:t>
            </a:r>
            <a:r>
              <a:rPr lang="en-US" spc="-10" dirty="0" smtClean="0">
                <a:latin typeface="Arial"/>
                <a:cs typeface="Arial"/>
              </a:rPr>
              <a:t>will </a:t>
            </a:r>
            <a:r>
              <a:rPr lang="en-US" spc="-5" dirty="0" smtClean="0">
                <a:latin typeface="Arial"/>
                <a:cs typeface="Arial"/>
              </a:rPr>
              <a:t>be </a:t>
            </a:r>
            <a:r>
              <a:rPr lang="en-US" dirty="0" smtClean="0">
                <a:latin typeface="Arial"/>
                <a:cs typeface="Arial"/>
              </a:rPr>
              <a:t>sound  </a:t>
            </a:r>
            <a:r>
              <a:rPr lang="en-US" spc="-5" dirty="0" smtClean="0">
                <a:latin typeface="Arial"/>
                <a:cs typeface="Arial"/>
              </a:rPr>
              <a:t>with neither voids nor internal shrinkage. </a:t>
            </a:r>
            <a:r>
              <a:rPr lang="en-US" dirty="0" smtClean="0">
                <a:latin typeface="Arial"/>
                <a:cs typeface="Arial"/>
              </a:rPr>
              <a:t>This </a:t>
            </a:r>
            <a:r>
              <a:rPr lang="en-US" spc="-5" dirty="0" smtClean="0">
                <a:latin typeface="Arial"/>
                <a:cs typeface="Arial"/>
              </a:rPr>
              <a:t>process is known </a:t>
            </a:r>
            <a:r>
              <a:rPr lang="en-US" dirty="0" smtClean="0">
                <a:latin typeface="Arial"/>
                <a:cs typeface="Arial"/>
              </a:rPr>
              <a:t>as </a:t>
            </a:r>
            <a:r>
              <a:rPr lang="en-US" spc="-5" dirty="0" smtClean="0">
                <a:latin typeface="Arial"/>
                <a:cs typeface="Arial"/>
              </a:rPr>
              <a:t>directional solidification, </a:t>
            </a:r>
            <a:r>
              <a:rPr lang="en-US" dirty="0" smtClean="0">
                <a:latin typeface="Arial"/>
                <a:cs typeface="Arial"/>
              </a:rPr>
              <a:t>and </a:t>
            </a:r>
            <a:r>
              <a:rPr lang="en-US" spc="-5" dirty="0" smtClean="0">
                <a:latin typeface="Arial"/>
                <a:cs typeface="Arial"/>
              </a:rPr>
              <a:t>ensuring  its </a:t>
            </a:r>
            <a:r>
              <a:rPr lang="en-US" dirty="0" smtClean="0">
                <a:latin typeface="Arial"/>
                <a:cs typeface="Arial"/>
              </a:rPr>
              <a:t>progress </a:t>
            </a:r>
            <a:r>
              <a:rPr lang="en-US" spc="-5" dirty="0" smtClean="0">
                <a:latin typeface="Arial"/>
                <a:cs typeface="Arial"/>
              </a:rPr>
              <a:t>should </a:t>
            </a:r>
            <a:r>
              <a:rPr lang="en-US" dirty="0" smtClean="0">
                <a:latin typeface="Arial"/>
                <a:cs typeface="Arial"/>
              </a:rPr>
              <a:t>be a constant </a:t>
            </a:r>
            <a:r>
              <a:rPr lang="en-US" spc="-5" dirty="0" smtClean="0">
                <a:latin typeface="Arial"/>
                <a:cs typeface="Arial"/>
              </a:rPr>
              <a:t>endeavor </a:t>
            </a:r>
            <a:r>
              <a:rPr lang="en-US" dirty="0" smtClean="0">
                <a:latin typeface="Arial"/>
                <a:cs typeface="Arial"/>
              </a:rPr>
              <a:t>for </a:t>
            </a:r>
            <a:r>
              <a:rPr lang="en-US" spc="-5" dirty="0" smtClean="0">
                <a:latin typeface="Arial"/>
                <a:cs typeface="Arial"/>
              </a:rPr>
              <a:t>the production </a:t>
            </a:r>
            <a:r>
              <a:rPr lang="en-US" spc="-10" dirty="0" smtClean="0">
                <a:latin typeface="Arial"/>
                <a:cs typeface="Arial"/>
              </a:rPr>
              <a:t>of </a:t>
            </a:r>
            <a:r>
              <a:rPr lang="en-US" dirty="0" smtClean="0">
                <a:latin typeface="Arial"/>
                <a:cs typeface="Arial"/>
              </a:rPr>
              <a:t>sound</a:t>
            </a:r>
            <a:r>
              <a:rPr lang="en-US" spc="-10" dirty="0" smtClean="0">
                <a:latin typeface="Arial"/>
                <a:cs typeface="Arial"/>
              </a:rPr>
              <a:t> </a:t>
            </a:r>
            <a:r>
              <a:rPr lang="en-US" spc="-5" dirty="0" smtClean="0">
                <a:latin typeface="Arial"/>
                <a:cs typeface="Arial"/>
              </a:rPr>
              <a:t>castings.</a:t>
            </a:r>
            <a:endParaRPr lang="en-US" dirty="0" smtClean="0">
              <a:latin typeface="Arial"/>
              <a:cs typeface="Arial"/>
            </a:endParaRPr>
          </a:p>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69</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22693" y="234772"/>
            <a:ext cx="1784985" cy="452120"/>
          </a:xfrm>
          <a:prstGeom prst="rect">
            <a:avLst/>
          </a:prstGeom>
        </p:spPr>
        <p:txBody>
          <a:bodyPr vert="horz" wrap="square" lIns="0" tIns="12065" rIns="0" bIns="0" rtlCol="0">
            <a:spAutoFit/>
          </a:bodyPr>
          <a:lstStyle/>
          <a:p>
            <a:pPr marL="12700">
              <a:lnSpc>
                <a:spcPct val="100000"/>
              </a:lnSpc>
              <a:spcBef>
                <a:spcPts val="95"/>
              </a:spcBef>
              <a:tabLst>
                <a:tab pos="1337310" algn="l"/>
              </a:tabLst>
            </a:pPr>
            <a:r>
              <a:rPr sz="2800" b="0" u="none" spc="-5" dirty="0">
                <a:latin typeface="Times New Roman"/>
                <a:cs typeface="Times New Roman"/>
              </a:rPr>
              <a:t>syste</a:t>
            </a:r>
            <a:r>
              <a:rPr sz="2800" b="0" u="none" spc="-25" dirty="0">
                <a:latin typeface="Times New Roman"/>
                <a:cs typeface="Times New Roman"/>
              </a:rPr>
              <a:t>m</a:t>
            </a:r>
            <a:r>
              <a:rPr sz="2800" b="0" u="none" spc="-5" dirty="0">
                <a:latin typeface="Times New Roman"/>
                <a:cs typeface="Times New Roman"/>
              </a:rPr>
              <a:t>,</a:t>
            </a:r>
            <a:r>
              <a:rPr sz="2800" b="0" u="none" dirty="0">
                <a:latin typeface="Times New Roman"/>
                <a:cs typeface="Times New Roman"/>
              </a:rPr>
              <a:t>	</a:t>
            </a:r>
            <a:r>
              <a:rPr sz="2800" b="0" u="none" spc="-5" dirty="0">
                <a:latin typeface="Times New Roman"/>
                <a:cs typeface="Times New Roman"/>
              </a:rPr>
              <a:t>the</a:t>
            </a:r>
            <a:endParaRPr sz="2800">
              <a:latin typeface="Times New Roman"/>
              <a:cs typeface="Times New Roman"/>
            </a:endParaRPr>
          </a:p>
        </p:txBody>
      </p:sp>
      <p:sp>
        <p:nvSpPr>
          <p:cNvPr id="3" name="object 3"/>
          <p:cNvSpPr txBox="1"/>
          <p:nvPr/>
        </p:nvSpPr>
        <p:spPr>
          <a:xfrm>
            <a:off x="293014" y="234772"/>
            <a:ext cx="6303645" cy="879475"/>
          </a:xfrm>
          <a:prstGeom prst="rect">
            <a:avLst/>
          </a:prstGeom>
        </p:spPr>
        <p:txBody>
          <a:bodyPr vert="horz" wrap="square" lIns="0" tIns="12065" rIns="0" bIns="0" rtlCol="0">
            <a:spAutoFit/>
          </a:bodyPr>
          <a:lstStyle/>
          <a:p>
            <a:pPr marL="355600" marR="5080" indent="-342900">
              <a:lnSpc>
                <a:spcPct val="100000"/>
              </a:lnSpc>
              <a:spcBef>
                <a:spcPts val="95"/>
              </a:spcBef>
              <a:buFont typeface="Arial"/>
              <a:buChar char="•"/>
              <a:tabLst>
                <a:tab pos="354965" algn="l"/>
                <a:tab pos="355600" algn="l"/>
                <a:tab pos="1101090" algn="l"/>
                <a:tab pos="2280285" algn="l"/>
                <a:tab pos="4171950" algn="l"/>
                <a:tab pos="4719320" algn="l"/>
                <a:tab pos="5401945" algn="l"/>
              </a:tabLst>
            </a:pPr>
            <a:r>
              <a:rPr sz="2800" spc="-5" dirty="0">
                <a:solidFill>
                  <a:srgbClr val="FF0000"/>
                </a:solidFill>
                <a:latin typeface="Times New Roman"/>
                <a:cs typeface="Times New Roman"/>
              </a:rPr>
              <a:t>For	p</a:t>
            </a:r>
            <a:r>
              <a:rPr sz="2800" dirty="0">
                <a:solidFill>
                  <a:srgbClr val="FF0000"/>
                </a:solidFill>
                <a:latin typeface="Times New Roman"/>
                <a:cs typeface="Times New Roman"/>
              </a:rPr>
              <a:t>r</a:t>
            </a:r>
            <a:r>
              <a:rPr sz="2800" spc="-5" dirty="0">
                <a:solidFill>
                  <a:srgbClr val="FF0000"/>
                </a:solidFill>
                <a:latin typeface="Times New Roman"/>
                <a:cs typeface="Times New Roman"/>
              </a:rPr>
              <a:t>o</a:t>
            </a:r>
            <a:r>
              <a:rPr sz="2800" dirty="0">
                <a:solidFill>
                  <a:srgbClr val="FF0000"/>
                </a:solidFill>
                <a:latin typeface="Times New Roman"/>
                <a:cs typeface="Times New Roman"/>
              </a:rPr>
              <a:t>p</a:t>
            </a:r>
            <a:r>
              <a:rPr sz="2800" spc="-5" dirty="0">
                <a:solidFill>
                  <a:srgbClr val="FF0000"/>
                </a:solidFill>
                <a:latin typeface="Times New Roman"/>
                <a:cs typeface="Times New Roman"/>
              </a:rPr>
              <a:t>er</a:t>
            </a:r>
            <a:r>
              <a:rPr sz="2800" dirty="0">
                <a:solidFill>
                  <a:srgbClr val="FF0000"/>
                </a:solidFill>
                <a:latin typeface="Times New Roman"/>
                <a:cs typeface="Times New Roman"/>
              </a:rPr>
              <a:t>	</a:t>
            </a:r>
            <a:r>
              <a:rPr sz="2800" spc="-5" dirty="0">
                <a:solidFill>
                  <a:srgbClr val="FF0000"/>
                </a:solidFill>
                <a:latin typeface="Times New Roman"/>
                <a:cs typeface="Times New Roman"/>
              </a:rPr>
              <a:t>f</a:t>
            </a:r>
            <a:r>
              <a:rPr sz="2800" dirty="0">
                <a:solidFill>
                  <a:srgbClr val="FF0000"/>
                </a:solidFill>
                <a:latin typeface="Times New Roman"/>
                <a:cs typeface="Times New Roman"/>
              </a:rPr>
              <a:t>u</a:t>
            </a:r>
            <a:r>
              <a:rPr sz="2800" spc="-5" dirty="0">
                <a:solidFill>
                  <a:srgbClr val="FF0000"/>
                </a:solidFill>
                <a:latin typeface="Times New Roman"/>
                <a:cs typeface="Times New Roman"/>
              </a:rPr>
              <a:t>nctioning</a:t>
            </a:r>
            <a:r>
              <a:rPr sz="2800" dirty="0">
                <a:solidFill>
                  <a:srgbClr val="FF0000"/>
                </a:solidFill>
                <a:latin typeface="Times New Roman"/>
                <a:cs typeface="Times New Roman"/>
              </a:rPr>
              <a:t>	</a:t>
            </a:r>
            <a:r>
              <a:rPr sz="2800" spc="-5" dirty="0">
                <a:solidFill>
                  <a:srgbClr val="FF0000"/>
                </a:solidFill>
                <a:latin typeface="Times New Roman"/>
                <a:cs typeface="Times New Roman"/>
              </a:rPr>
              <a:t>of</a:t>
            </a:r>
            <a:r>
              <a:rPr sz="2800" dirty="0">
                <a:solidFill>
                  <a:srgbClr val="FF0000"/>
                </a:solidFill>
                <a:latin typeface="Times New Roman"/>
                <a:cs typeface="Times New Roman"/>
              </a:rPr>
              <a:t>	</a:t>
            </a:r>
            <a:r>
              <a:rPr sz="2800" spc="-5" dirty="0">
                <a:solidFill>
                  <a:srgbClr val="FF0000"/>
                </a:solidFill>
                <a:latin typeface="Times New Roman"/>
                <a:cs typeface="Times New Roman"/>
              </a:rPr>
              <a:t>the</a:t>
            </a:r>
            <a:r>
              <a:rPr sz="2800" dirty="0">
                <a:solidFill>
                  <a:srgbClr val="FF0000"/>
                </a:solidFill>
                <a:latin typeface="Times New Roman"/>
                <a:cs typeface="Times New Roman"/>
              </a:rPr>
              <a:t>	</a:t>
            </a:r>
            <a:r>
              <a:rPr sz="2800" spc="-5" dirty="0">
                <a:solidFill>
                  <a:srgbClr val="FF0000"/>
                </a:solidFill>
                <a:latin typeface="Times New Roman"/>
                <a:cs typeface="Times New Roman"/>
              </a:rPr>
              <a:t>gating  following factors need to </a:t>
            </a:r>
            <a:r>
              <a:rPr sz="2800" dirty="0">
                <a:solidFill>
                  <a:srgbClr val="FF0000"/>
                </a:solidFill>
                <a:latin typeface="Times New Roman"/>
                <a:cs typeface="Times New Roman"/>
              </a:rPr>
              <a:t>be</a:t>
            </a:r>
            <a:r>
              <a:rPr sz="2800" spc="-5" dirty="0">
                <a:solidFill>
                  <a:srgbClr val="FF0000"/>
                </a:solidFill>
                <a:latin typeface="Times New Roman"/>
                <a:cs typeface="Times New Roman"/>
              </a:rPr>
              <a:t> </a:t>
            </a:r>
            <a:r>
              <a:rPr sz="2800" dirty="0">
                <a:solidFill>
                  <a:srgbClr val="FF0000"/>
                </a:solidFill>
                <a:latin typeface="Times New Roman"/>
                <a:cs typeface="Times New Roman"/>
              </a:rPr>
              <a:t>controlled.</a:t>
            </a:r>
            <a:endParaRPr sz="2800">
              <a:latin typeface="Times New Roman"/>
              <a:cs typeface="Times New Roman"/>
            </a:endParaRPr>
          </a:p>
        </p:txBody>
      </p:sp>
      <p:sp>
        <p:nvSpPr>
          <p:cNvPr id="4" name="object 4"/>
          <p:cNvSpPr txBox="1"/>
          <p:nvPr/>
        </p:nvSpPr>
        <p:spPr>
          <a:xfrm>
            <a:off x="293014" y="1686001"/>
            <a:ext cx="8317230" cy="4378960"/>
          </a:xfrm>
          <a:prstGeom prst="rect">
            <a:avLst/>
          </a:prstGeom>
        </p:spPr>
        <p:txBody>
          <a:bodyPr vert="horz" wrap="square" lIns="0" tIns="12065" rIns="0" bIns="0" rtlCol="0">
            <a:spAutoFit/>
          </a:bodyPr>
          <a:lstStyle/>
          <a:p>
            <a:pPr marL="355600" marR="5080" indent="-342900">
              <a:lnSpc>
                <a:spcPct val="100000"/>
              </a:lnSpc>
              <a:spcBef>
                <a:spcPts val="95"/>
              </a:spcBef>
              <a:buFont typeface="Wingdings"/>
              <a:buChar char=""/>
              <a:tabLst>
                <a:tab pos="355600" algn="l"/>
                <a:tab pos="1221105" algn="l"/>
                <a:tab pos="1838325" algn="l"/>
                <a:tab pos="3106420" algn="l"/>
                <a:tab pos="4853305" algn="l"/>
                <a:tab pos="5665470" algn="l"/>
                <a:tab pos="6121400" algn="l"/>
                <a:tab pos="7197725" algn="l"/>
              </a:tabLst>
            </a:pPr>
            <a:r>
              <a:rPr sz="2800" spc="-204" dirty="0">
                <a:latin typeface="Times New Roman"/>
                <a:cs typeface="Times New Roman"/>
              </a:rPr>
              <a:t>T</a:t>
            </a:r>
            <a:r>
              <a:rPr sz="2800" spc="-5" dirty="0">
                <a:latin typeface="Times New Roman"/>
                <a:cs typeface="Times New Roman"/>
              </a:rPr>
              <a:t>y</a:t>
            </a:r>
            <a:r>
              <a:rPr sz="2800" dirty="0">
                <a:latin typeface="Times New Roman"/>
                <a:cs typeface="Times New Roman"/>
              </a:rPr>
              <a:t>p</a:t>
            </a:r>
            <a:r>
              <a:rPr sz="2800" spc="-5" dirty="0">
                <a:latin typeface="Times New Roman"/>
                <a:cs typeface="Times New Roman"/>
              </a:rPr>
              <a:t>e</a:t>
            </a:r>
            <a:r>
              <a:rPr sz="2800" dirty="0">
                <a:latin typeface="Times New Roman"/>
                <a:cs typeface="Times New Roman"/>
              </a:rPr>
              <a:t>	</a:t>
            </a:r>
            <a:r>
              <a:rPr sz="2800" spc="-5" dirty="0">
                <a:latin typeface="Times New Roman"/>
                <a:cs typeface="Times New Roman"/>
              </a:rPr>
              <a:t>of</a:t>
            </a:r>
            <a:r>
              <a:rPr sz="2800" dirty="0">
                <a:latin typeface="Times New Roman"/>
                <a:cs typeface="Times New Roman"/>
              </a:rPr>
              <a:t>	</a:t>
            </a:r>
            <a:r>
              <a:rPr sz="2800" spc="-5" dirty="0">
                <a:latin typeface="Times New Roman"/>
                <a:cs typeface="Times New Roman"/>
              </a:rPr>
              <a:t>p</a:t>
            </a:r>
            <a:r>
              <a:rPr sz="2800" dirty="0">
                <a:latin typeface="Times New Roman"/>
                <a:cs typeface="Times New Roman"/>
              </a:rPr>
              <a:t>o</a:t>
            </a:r>
            <a:r>
              <a:rPr sz="2800" spc="-5" dirty="0">
                <a:latin typeface="Times New Roman"/>
                <a:cs typeface="Times New Roman"/>
              </a:rPr>
              <a:t>u</a:t>
            </a:r>
            <a:r>
              <a:rPr sz="2800" dirty="0">
                <a:latin typeface="Times New Roman"/>
                <a:cs typeface="Times New Roman"/>
              </a:rPr>
              <a:t>r</a:t>
            </a:r>
            <a:r>
              <a:rPr sz="2800" spc="-20" dirty="0">
                <a:latin typeface="Times New Roman"/>
                <a:cs typeface="Times New Roman"/>
              </a:rPr>
              <a:t>i</a:t>
            </a:r>
            <a:r>
              <a:rPr sz="2800" spc="-5" dirty="0">
                <a:latin typeface="Times New Roman"/>
                <a:cs typeface="Times New Roman"/>
              </a:rPr>
              <a:t>ng</a:t>
            </a:r>
            <a:r>
              <a:rPr sz="2800" dirty="0">
                <a:latin typeface="Times New Roman"/>
                <a:cs typeface="Times New Roman"/>
              </a:rPr>
              <a:t>	</a:t>
            </a:r>
            <a:r>
              <a:rPr sz="2800" spc="-25" dirty="0">
                <a:latin typeface="Times New Roman"/>
                <a:cs typeface="Times New Roman"/>
              </a:rPr>
              <a:t>e</a:t>
            </a:r>
            <a:r>
              <a:rPr sz="2800" spc="-5" dirty="0">
                <a:latin typeface="Times New Roman"/>
                <a:cs typeface="Times New Roman"/>
              </a:rPr>
              <a:t>q</a:t>
            </a:r>
            <a:r>
              <a:rPr sz="2800" dirty="0">
                <a:latin typeface="Times New Roman"/>
                <a:cs typeface="Times New Roman"/>
              </a:rPr>
              <a:t>u</a:t>
            </a:r>
            <a:r>
              <a:rPr sz="2800" spc="-5" dirty="0">
                <a:latin typeface="Times New Roman"/>
                <a:cs typeface="Times New Roman"/>
              </a:rPr>
              <a:t>ip</a:t>
            </a:r>
            <a:r>
              <a:rPr sz="2800" spc="-20" dirty="0">
                <a:latin typeface="Times New Roman"/>
                <a:cs typeface="Times New Roman"/>
              </a:rPr>
              <a:t>m</a:t>
            </a:r>
            <a:r>
              <a:rPr sz="2800" spc="-5" dirty="0">
                <a:latin typeface="Times New Roman"/>
                <a:cs typeface="Times New Roman"/>
              </a:rPr>
              <a:t>ent,</a:t>
            </a:r>
            <a:r>
              <a:rPr sz="2800" dirty="0">
                <a:latin typeface="Times New Roman"/>
                <a:cs typeface="Times New Roman"/>
              </a:rPr>
              <a:t>	</a:t>
            </a:r>
            <a:r>
              <a:rPr sz="2800" spc="-5" dirty="0">
                <a:latin typeface="Times New Roman"/>
                <a:cs typeface="Times New Roman"/>
              </a:rPr>
              <a:t>such</a:t>
            </a:r>
            <a:r>
              <a:rPr sz="2800" dirty="0">
                <a:latin typeface="Times New Roman"/>
                <a:cs typeface="Times New Roman"/>
              </a:rPr>
              <a:t>	</a:t>
            </a:r>
            <a:r>
              <a:rPr sz="2800" spc="-15" dirty="0">
                <a:latin typeface="Times New Roman"/>
                <a:cs typeface="Times New Roman"/>
              </a:rPr>
              <a:t>a</a:t>
            </a:r>
            <a:r>
              <a:rPr sz="2800" spc="-5" dirty="0">
                <a:latin typeface="Times New Roman"/>
                <a:cs typeface="Times New Roman"/>
              </a:rPr>
              <a:t>s</a:t>
            </a:r>
            <a:r>
              <a:rPr sz="2800" dirty="0">
                <a:latin typeface="Times New Roman"/>
                <a:cs typeface="Times New Roman"/>
              </a:rPr>
              <a:t>	</a:t>
            </a:r>
            <a:r>
              <a:rPr sz="2800" spc="-20" dirty="0">
                <a:latin typeface="Times New Roman"/>
                <a:cs typeface="Times New Roman"/>
              </a:rPr>
              <a:t>l</a:t>
            </a:r>
            <a:r>
              <a:rPr sz="2800" spc="-5" dirty="0">
                <a:latin typeface="Times New Roman"/>
                <a:cs typeface="Times New Roman"/>
              </a:rPr>
              <a:t>adles,</a:t>
            </a:r>
            <a:r>
              <a:rPr sz="2800" dirty="0">
                <a:latin typeface="Times New Roman"/>
                <a:cs typeface="Times New Roman"/>
              </a:rPr>
              <a:t>	</a:t>
            </a:r>
            <a:r>
              <a:rPr sz="2800" spc="-5" dirty="0">
                <a:latin typeface="Times New Roman"/>
                <a:cs typeface="Times New Roman"/>
              </a:rPr>
              <a:t>po</a:t>
            </a:r>
            <a:r>
              <a:rPr sz="2800" spc="-15" dirty="0">
                <a:latin typeface="Times New Roman"/>
                <a:cs typeface="Times New Roman"/>
              </a:rPr>
              <a:t>u</a:t>
            </a:r>
            <a:r>
              <a:rPr sz="2800" spc="-5" dirty="0">
                <a:latin typeface="Times New Roman"/>
                <a:cs typeface="Times New Roman"/>
              </a:rPr>
              <a:t>ri</a:t>
            </a:r>
            <a:r>
              <a:rPr sz="2800" dirty="0">
                <a:latin typeface="Times New Roman"/>
                <a:cs typeface="Times New Roman"/>
              </a:rPr>
              <a:t>n</a:t>
            </a:r>
            <a:r>
              <a:rPr sz="2800" spc="-5" dirty="0">
                <a:latin typeface="Times New Roman"/>
                <a:cs typeface="Times New Roman"/>
              </a:rPr>
              <a:t>g  basin etc.</a:t>
            </a:r>
            <a:endParaRPr sz="2800">
              <a:latin typeface="Times New Roman"/>
              <a:cs typeface="Times New Roman"/>
            </a:endParaRPr>
          </a:p>
          <a:p>
            <a:pPr marL="355600" indent="-342900">
              <a:lnSpc>
                <a:spcPct val="100000"/>
              </a:lnSpc>
              <a:spcBef>
                <a:spcPts val="675"/>
              </a:spcBef>
              <a:buFont typeface="Wingdings"/>
              <a:buChar char=""/>
              <a:tabLst>
                <a:tab pos="355600" algn="l"/>
              </a:tabLst>
            </a:pPr>
            <a:r>
              <a:rPr sz="2800" spc="-20" dirty="0">
                <a:latin typeface="Times New Roman"/>
                <a:cs typeface="Times New Roman"/>
              </a:rPr>
              <a:t>Temperature/ </a:t>
            </a:r>
            <a:r>
              <a:rPr sz="2800" dirty="0">
                <a:latin typeface="Times New Roman"/>
                <a:cs typeface="Times New Roman"/>
              </a:rPr>
              <a:t>Fluidity of </a:t>
            </a:r>
            <a:r>
              <a:rPr sz="2800" spc="-5" dirty="0">
                <a:latin typeface="Times New Roman"/>
                <a:cs typeface="Times New Roman"/>
              </a:rPr>
              <a:t>molten</a:t>
            </a:r>
            <a:r>
              <a:rPr sz="2800" spc="15" dirty="0">
                <a:latin typeface="Times New Roman"/>
                <a:cs typeface="Times New Roman"/>
              </a:rPr>
              <a:t> </a:t>
            </a:r>
            <a:r>
              <a:rPr sz="2800" spc="-10" dirty="0">
                <a:latin typeface="Times New Roman"/>
                <a:cs typeface="Times New Roman"/>
              </a:rPr>
              <a:t>metal.</a:t>
            </a:r>
            <a:endParaRPr sz="2800">
              <a:latin typeface="Times New Roman"/>
              <a:cs typeface="Times New Roman"/>
            </a:endParaRPr>
          </a:p>
          <a:p>
            <a:pPr marL="355600" indent="-342900">
              <a:lnSpc>
                <a:spcPct val="100000"/>
              </a:lnSpc>
              <a:spcBef>
                <a:spcPts val="675"/>
              </a:spcBef>
              <a:buFont typeface="Wingdings"/>
              <a:buChar char=""/>
              <a:tabLst>
                <a:tab pos="355600" algn="l"/>
              </a:tabLst>
            </a:pPr>
            <a:r>
              <a:rPr sz="2800" spc="-5" dirty="0">
                <a:latin typeface="Times New Roman"/>
                <a:cs typeface="Times New Roman"/>
              </a:rPr>
              <a:t>Rate of </a:t>
            </a:r>
            <a:r>
              <a:rPr sz="2800" dirty="0">
                <a:latin typeface="Times New Roman"/>
                <a:cs typeface="Times New Roman"/>
              </a:rPr>
              <a:t>liquid </a:t>
            </a:r>
            <a:r>
              <a:rPr sz="2800" spc="-10" dirty="0">
                <a:latin typeface="Times New Roman"/>
                <a:cs typeface="Times New Roman"/>
              </a:rPr>
              <a:t>metal</a:t>
            </a:r>
            <a:r>
              <a:rPr sz="2800" spc="5" dirty="0">
                <a:latin typeface="Times New Roman"/>
                <a:cs typeface="Times New Roman"/>
              </a:rPr>
              <a:t> </a:t>
            </a:r>
            <a:r>
              <a:rPr sz="2800" dirty="0">
                <a:latin typeface="Times New Roman"/>
                <a:cs typeface="Times New Roman"/>
              </a:rPr>
              <a:t>pouring.</a:t>
            </a:r>
            <a:endParaRPr sz="2800">
              <a:latin typeface="Times New Roman"/>
              <a:cs typeface="Times New Roman"/>
            </a:endParaRPr>
          </a:p>
          <a:p>
            <a:pPr marL="355600" indent="-342900">
              <a:lnSpc>
                <a:spcPct val="100000"/>
              </a:lnSpc>
              <a:spcBef>
                <a:spcPts val="670"/>
              </a:spcBef>
              <a:buFont typeface="Wingdings"/>
              <a:buChar char=""/>
              <a:tabLst>
                <a:tab pos="355600" algn="l"/>
              </a:tabLst>
            </a:pPr>
            <a:r>
              <a:rPr sz="2800" spc="-55" dirty="0">
                <a:latin typeface="Times New Roman"/>
                <a:cs typeface="Times New Roman"/>
              </a:rPr>
              <a:t>Type </a:t>
            </a:r>
            <a:r>
              <a:rPr sz="2800" spc="-5" dirty="0">
                <a:latin typeface="Times New Roman"/>
                <a:cs typeface="Times New Roman"/>
              </a:rPr>
              <a:t>and size </a:t>
            </a:r>
            <a:r>
              <a:rPr sz="2800" dirty="0">
                <a:latin typeface="Times New Roman"/>
                <a:cs typeface="Times New Roman"/>
              </a:rPr>
              <a:t>of</a:t>
            </a:r>
            <a:r>
              <a:rPr sz="2800" spc="45" dirty="0">
                <a:latin typeface="Times New Roman"/>
                <a:cs typeface="Times New Roman"/>
              </a:rPr>
              <a:t> </a:t>
            </a:r>
            <a:r>
              <a:rPr sz="2800" spc="-5" dirty="0">
                <a:latin typeface="Times New Roman"/>
                <a:cs typeface="Times New Roman"/>
              </a:rPr>
              <a:t>sprue.</a:t>
            </a:r>
            <a:endParaRPr sz="2800">
              <a:latin typeface="Times New Roman"/>
              <a:cs typeface="Times New Roman"/>
            </a:endParaRPr>
          </a:p>
          <a:p>
            <a:pPr marL="355600" indent="-342900">
              <a:lnSpc>
                <a:spcPct val="100000"/>
              </a:lnSpc>
              <a:spcBef>
                <a:spcPts val="675"/>
              </a:spcBef>
              <a:buFont typeface="Wingdings"/>
              <a:buChar char=""/>
              <a:tabLst>
                <a:tab pos="355600" algn="l"/>
              </a:tabLst>
            </a:pPr>
            <a:r>
              <a:rPr sz="2800" spc="-55" dirty="0">
                <a:latin typeface="Times New Roman"/>
                <a:cs typeface="Times New Roman"/>
              </a:rPr>
              <a:t>Type </a:t>
            </a:r>
            <a:r>
              <a:rPr sz="2800" spc="-5" dirty="0">
                <a:latin typeface="Times New Roman"/>
                <a:cs typeface="Times New Roman"/>
              </a:rPr>
              <a:t>and size </a:t>
            </a:r>
            <a:r>
              <a:rPr sz="2800" dirty="0">
                <a:latin typeface="Times New Roman"/>
                <a:cs typeface="Times New Roman"/>
              </a:rPr>
              <a:t>of</a:t>
            </a:r>
            <a:r>
              <a:rPr sz="2800" spc="45" dirty="0">
                <a:latin typeface="Times New Roman"/>
                <a:cs typeface="Times New Roman"/>
              </a:rPr>
              <a:t> </a:t>
            </a:r>
            <a:r>
              <a:rPr sz="2800" spc="-25" dirty="0">
                <a:latin typeface="Times New Roman"/>
                <a:cs typeface="Times New Roman"/>
              </a:rPr>
              <a:t>runner.</a:t>
            </a:r>
            <a:endParaRPr sz="2800">
              <a:latin typeface="Times New Roman"/>
              <a:cs typeface="Times New Roman"/>
            </a:endParaRPr>
          </a:p>
          <a:p>
            <a:pPr marL="355600" marR="5080" indent="-342900">
              <a:lnSpc>
                <a:spcPct val="100000"/>
              </a:lnSpc>
              <a:spcBef>
                <a:spcPts val="670"/>
              </a:spcBef>
              <a:buFont typeface="Wingdings"/>
              <a:buChar char=""/>
              <a:tabLst>
                <a:tab pos="355600" algn="l"/>
                <a:tab pos="1196975" algn="l"/>
                <a:tab pos="2425065" algn="l"/>
                <a:tab pos="3081020" algn="l"/>
                <a:tab pos="4365625" algn="l"/>
                <a:tab pos="4804410" algn="l"/>
                <a:tab pos="5676265" algn="l"/>
                <a:tab pos="7376159" algn="l"/>
              </a:tabLst>
            </a:pPr>
            <a:r>
              <a:rPr sz="2800" spc="-5" dirty="0">
                <a:latin typeface="Times New Roman"/>
                <a:cs typeface="Times New Roman"/>
              </a:rPr>
              <a:t>Size,	n</a:t>
            </a:r>
            <a:r>
              <a:rPr sz="2800" dirty="0">
                <a:latin typeface="Times New Roman"/>
                <a:cs typeface="Times New Roman"/>
              </a:rPr>
              <a:t>u</a:t>
            </a:r>
            <a:r>
              <a:rPr sz="2800" spc="-5" dirty="0">
                <a:latin typeface="Times New Roman"/>
                <a:cs typeface="Times New Roman"/>
              </a:rPr>
              <a:t>mber</a:t>
            </a:r>
            <a:r>
              <a:rPr sz="2800" dirty="0">
                <a:latin typeface="Times New Roman"/>
                <a:cs typeface="Times New Roman"/>
              </a:rPr>
              <a:t>	</a:t>
            </a:r>
            <a:r>
              <a:rPr sz="2800" spc="-5" dirty="0">
                <a:latin typeface="Times New Roman"/>
                <a:cs typeface="Times New Roman"/>
              </a:rPr>
              <a:t>and</a:t>
            </a:r>
            <a:r>
              <a:rPr sz="2800" dirty="0">
                <a:latin typeface="Times New Roman"/>
                <a:cs typeface="Times New Roman"/>
              </a:rPr>
              <a:t>	</a:t>
            </a:r>
            <a:r>
              <a:rPr sz="2800" spc="-5" dirty="0">
                <a:latin typeface="Times New Roman"/>
                <a:cs typeface="Times New Roman"/>
              </a:rPr>
              <a:t>lo</a:t>
            </a:r>
            <a:r>
              <a:rPr sz="2800" spc="-20" dirty="0">
                <a:latin typeface="Times New Roman"/>
                <a:cs typeface="Times New Roman"/>
              </a:rPr>
              <a:t>c</a:t>
            </a:r>
            <a:r>
              <a:rPr sz="2800" spc="-5" dirty="0">
                <a:latin typeface="Times New Roman"/>
                <a:cs typeface="Times New Roman"/>
              </a:rPr>
              <a:t>ation</a:t>
            </a:r>
            <a:r>
              <a:rPr sz="2800" dirty="0">
                <a:latin typeface="Times New Roman"/>
                <a:cs typeface="Times New Roman"/>
              </a:rPr>
              <a:t>	</a:t>
            </a:r>
            <a:r>
              <a:rPr sz="2800" spc="-5" dirty="0">
                <a:latin typeface="Times New Roman"/>
                <a:cs typeface="Times New Roman"/>
              </a:rPr>
              <a:t>of</a:t>
            </a:r>
            <a:r>
              <a:rPr sz="2800" dirty="0">
                <a:latin typeface="Times New Roman"/>
                <a:cs typeface="Times New Roman"/>
              </a:rPr>
              <a:t>	</a:t>
            </a:r>
            <a:r>
              <a:rPr sz="2800" spc="-5" dirty="0">
                <a:latin typeface="Times New Roman"/>
                <a:cs typeface="Times New Roman"/>
              </a:rPr>
              <a:t>gates</a:t>
            </a:r>
            <a:r>
              <a:rPr sz="2800" dirty="0">
                <a:latin typeface="Times New Roman"/>
                <a:cs typeface="Times New Roman"/>
              </a:rPr>
              <a:t>	</a:t>
            </a:r>
            <a:r>
              <a:rPr sz="2800" spc="-5" dirty="0">
                <a:latin typeface="Times New Roman"/>
                <a:cs typeface="Times New Roman"/>
              </a:rPr>
              <a:t>co</a:t>
            </a:r>
            <a:r>
              <a:rPr sz="2800" spc="-15" dirty="0">
                <a:latin typeface="Times New Roman"/>
                <a:cs typeface="Times New Roman"/>
              </a:rPr>
              <a:t>n</a:t>
            </a:r>
            <a:r>
              <a:rPr sz="2800" spc="-5" dirty="0">
                <a:latin typeface="Times New Roman"/>
                <a:cs typeface="Times New Roman"/>
              </a:rPr>
              <a:t>necti</a:t>
            </a:r>
            <a:r>
              <a:rPr sz="2800" spc="-20" dirty="0">
                <a:latin typeface="Times New Roman"/>
                <a:cs typeface="Times New Roman"/>
              </a:rPr>
              <a:t>n</a:t>
            </a:r>
            <a:r>
              <a:rPr sz="2800" spc="-5" dirty="0">
                <a:latin typeface="Times New Roman"/>
                <a:cs typeface="Times New Roman"/>
              </a:rPr>
              <a:t>g</a:t>
            </a:r>
            <a:r>
              <a:rPr sz="2800" dirty="0">
                <a:latin typeface="Times New Roman"/>
                <a:cs typeface="Times New Roman"/>
              </a:rPr>
              <a:t>	</a:t>
            </a:r>
            <a:r>
              <a:rPr sz="2800" spc="-5" dirty="0">
                <a:latin typeface="Times New Roman"/>
                <a:cs typeface="Times New Roman"/>
              </a:rPr>
              <a:t>runner  and</a:t>
            </a:r>
            <a:r>
              <a:rPr sz="2800" dirty="0">
                <a:latin typeface="Times New Roman"/>
                <a:cs typeface="Times New Roman"/>
              </a:rPr>
              <a:t> </a:t>
            </a:r>
            <a:r>
              <a:rPr sz="2800" spc="-5" dirty="0">
                <a:latin typeface="Times New Roman"/>
                <a:cs typeface="Times New Roman"/>
              </a:rPr>
              <a:t>casting.</a:t>
            </a:r>
            <a:endParaRPr sz="2800">
              <a:latin typeface="Times New Roman"/>
              <a:cs typeface="Times New Roman"/>
            </a:endParaRPr>
          </a:p>
          <a:p>
            <a:pPr marL="355600" indent="-342900">
              <a:lnSpc>
                <a:spcPct val="100000"/>
              </a:lnSpc>
              <a:spcBef>
                <a:spcPts val="675"/>
              </a:spcBef>
              <a:buFont typeface="Wingdings"/>
              <a:buChar char=""/>
              <a:tabLst>
                <a:tab pos="355600" algn="l"/>
              </a:tabLst>
            </a:pPr>
            <a:r>
              <a:rPr sz="2800" dirty="0">
                <a:latin typeface="Times New Roman"/>
                <a:cs typeface="Times New Roman"/>
              </a:rPr>
              <a:t>Position of </a:t>
            </a:r>
            <a:r>
              <a:rPr sz="2800" spc="-5" dirty="0">
                <a:latin typeface="Times New Roman"/>
                <a:cs typeface="Times New Roman"/>
              </a:rPr>
              <a:t>mould </a:t>
            </a:r>
            <a:r>
              <a:rPr sz="2800" dirty="0">
                <a:latin typeface="Times New Roman"/>
                <a:cs typeface="Times New Roman"/>
              </a:rPr>
              <a:t>during pouring </a:t>
            </a:r>
            <a:r>
              <a:rPr sz="2800" spc="-5" dirty="0">
                <a:latin typeface="Times New Roman"/>
                <a:cs typeface="Times New Roman"/>
              </a:rPr>
              <a:t>and</a:t>
            </a:r>
            <a:r>
              <a:rPr sz="2800" spc="-30" dirty="0">
                <a:latin typeface="Times New Roman"/>
                <a:cs typeface="Times New Roman"/>
              </a:rPr>
              <a:t> </a:t>
            </a:r>
            <a:r>
              <a:rPr sz="2800" spc="-5" dirty="0">
                <a:latin typeface="Times New Roman"/>
                <a:cs typeface="Times New Roman"/>
              </a:rPr>
              <a:t>solidification.</a:t>
            </a:r>
            <a:endParaRPr sz="2800">
              <a:latin typeface="Times New Roman"/>
              <a:cs typeface="Times New Roman"/>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85000" lnSpcReduction="10000"/>
          </a:bodyPr>
          <a:lstStyle/>
          <a:p>
            <a:r>
              <a:rPr lang="en-US" dirty="0" smtClean="0">
                <a:latin typeface="Arial"/>
                <a:cs typeface="Arial"/>
              </a:rPr>
              <a:t>In</a:t>
            </a:r>
            <a:r>
              <a:rPr lang="en-US" spc="-50" dirty="0" smtClean="0">
                <a:latin typeface="Arial"/>
                <a:cs typeface="Arial"/>
              </a:rPr>
              <a:t> </a:t>
            </a:r>
            <a:r>
              <a:rPr lang="en-US" spc="-5" dirty="0" smtClean="0">
                <a:latin typeface="Arial"/>
                <a:cs typeface="Arial"/>
              </a:rPr>
              <a:t>actual</a:t>
            </a:r>
            <a:r>
              <a:rPr lang="en-US" spc="-65" dirty="0" smtClean="0">
                <a:latin typeface="Arial"/>
                <a:cs typeface="Arial"/>
              </a:rPr>
              <a:t> </a:t>
            </a:r>
            <a:r>
              <a:rPr lang="en-US" spc="-5" dirty="0" smtClean="0">
                <a:latin typeface="Arial"/>
                <a:cs typeface="Arial"/>
              </a:rPr>
              <a:t>practice,</a:t>
            </a:r>
            <a:r>
              <a:rPr lang="en-US" spc="-50" dirty="0" smtClean="0">
                <a:latin typeface="Arial"/>
                <a:cs typeface="Arial"/>
              </a:rPr>
              <a:t> </a:t>
            </a:r>
            <a:r>
              <a:rPr lang="en-US" spc="-5" dirty="0" smtClean="0">
                <a:latin typeface="Arial"/>
                <a:cs typeface="Arial"/>
              </a:rPr>
              <a:t>however,</a:t>
            </a:r>
            <a:r>
              <a:rPr lang="en-US" spc="-50" dirty="0" smtClean="0">
                <a:latin typeface="Arial"/>
                <a:cs typeface="Arial"/>
              </a:rPr>
              <a:t> </a:t>
            </a:r>
            <a:r>
              <a:rPr lang="en-US" spc="-5" dirty="0" smtClean="0">
                <a:latin typeface="Arial"/>
                <a:cs typeface="Arial"/>
              </a:rPr>
              <a:t>it</a:t>
            </a:r>
            <a:r>
              <a:rPr lang="en-US" spc="-65" dirty="0" smtClean="0">
                <a:latin typeface="Arial"/>
                <a:cs typeface="Arial"/>
              </a:rPr>
              <a:t> </a:t>
            </a:r>
            <a:r>
              <a:rPr lang="en-US" dirty="0" smtClean="0">
                <a:latin typeface="Arial"/>
                <a:cs typeface="Arial"/>
              </a:rPr>
              <a:t>may</a:t>
            </a:r>
            <a:r>
              <a:rPr lang="en-US" spc="-60" dirty="0" smtClean="0">
                <a:latin typeface="Arial"/>
                <a:cs typeface="Arial"/>
              </a:rPr>
              <a:t> </a:t>
            </a:r>
            <a:r>
              <a:rPr lang="en-US" spc="-5" dirty="0" smtClean="0">
                <a:latin typeface="Arial"/>
                <a:cs typeface="Arial"/>
              </a:rPr>
              <a:t>not</a:t>
            </a:r>
            <a:r>
              <a:rPr lang="en-US" spc="-40" dirty="0" smtClean="0">
                <a:latin typeface="Arial"/>
                <a:cs typeface="Arial"/>
              </a:rPr>
              <a:t> </a:t>
            </a:r>
            <a:r>
              <a:rPr lang="en-US" spc="-10" dirty="0" smtClean="0">
                <a:latin typeface="Arial"/>
                <a:cs typeface="Arial"/>
              </a:rPr>
              <a:t>always</a:t>
            </a:r>
            <a:r>
              <a:rPr lang="en-US" spc="-40" dirty="0" smtClean="0">
                <a:latin typeface="Arial"/>
                <a:cs typeface="Arial"/>
              </a:rPr>
              <a:t> </a:t>
            </a:r>
            <a:r>
              <a:rPr lang="en-US" spc="-5" dirty="0" smtClean="0">
                <a:latin typeface="Arial"/>
                <a:cs typeface="Arial"/>
              </a:rPr>
              <a:t>be</a:t>
            </a:r>
            <a:r>
              <a:rPr lang="en-US" spc="-50" dirty="0" smtClean="0">
                <a:latin typeface="Arial"/>
                <a:cs typeface="Arial"/>
              </a:rPr>
              <a:t> </a:t>
            </a:r>
            <a:r>
              <a:rPr lang="en-US" dirty="0" smtClean="0">
                <a:latin typeface="Arial"/>
                <a:cs typeface="Arial"/>
              </a:rPr>
              <a:t>easy</a:t>
            </a:r>
            <a:r>
              <a:rPr lang="en-US" spc="-60" dirty="0" smtClean="0">
                <a:latin typeface="Arial"/>
                <a:cs typeface="Arial"/>
              </a:rPr>
              <a:t> </a:t>
            </a:r>
            <a:r>
              <a:rPr lang="en-US" dirty="0" smtClean="0">
                <a:latin typeface="Arial"/>
                <a:cs typeface="Arial"/>
              </a:rPr>
              <a:t>to</a:t>
            </a:r>
            <a:r>
              <a:rPr lang="en-US" spc="-85" dirty="0" smtClean="0">
                <a:latin typeface="Arial"/>
                <a:cs typeface="Arial"/>
              </a:rPr>
              <a:t> </a:t>
            </a:r>
            <a:r>
              <a:rPr lang="en-US" dirty="0" smtClean="0">
                <a:latin typeface="Arial"/>
                <a:cs typeface="Arial"/>
              </a:rPr>
              <a:t>fully</a:t>
            </a:r>
            <a:r>
              <a:rPr lang="en-US" spc="-55" dirty="0" smtClean="0">
                <a:latin typeface="Arial"/>
                <a:cs typeface="Arial"/>
              </a:rPr>
              <a:t> </a:t>
            </a:r>
            <a:r>
              <a:rPr lang="en-US" spc="-5" dirty="0" smtClean="0">
                <a:latin typeface="Arial"/>
                <a:cs typeface="Arial"/>
              </a:rPr>
              <a:t>achieve</a:t>
            </a:r>
            <a:r>
              <a:rPr lang="en-US" spc="-40" dirty="0" smtClean="0">
                <a:latin typeface="Arial"/>
                <a:cs typeface="Arial"/>
              </a:rPr>
              <a:t> </a:t>
            </a:r>
            <a:r>
              <a:rPr lang="en-US" spc="-5" dirty="0" smtClean="0">
                <a:latin typeface="Arial"/>
                <a:cs typeface="Arial"/>
              </a:rPr>
              <a:t>directional</a:t>
            </a:r>
            <a:r>
              <a:rPr lang="en-US" spc="-50" dirty="0" smtClean="0">
                <a:latin typeface="Arial"/>
                <a:cs typeface="Arial"/>
              </a:rPr>
              <a:t> </a:t>
            </a:r>
            <a:r>
              <a:rPr lang="en-US" spc="-5" dirty="0" smtClean="0">
                <a:latin typeface="Arial"/>
                <a:cs typeface="Arial"/>
              </a:rPr>
              <a:t>solidification</a:t>
            </a:r>
            <a:r>
              <a:rPr lang="en-US" spc="-55" dirty="0" smtClean="0">
                <a:latin typeface="Arial"/>
                <a:cs typeface="Arial"/>
              </a:rPr>
              <a:t> </a:t>
            </a:r>
            <a:r>
              <a:rPr lang="en-US" spc="-5" dirty="0" smtClean="0">
                <a:latin typeface="Arial"/>
                <a:cs typeface="Arial"/>
              </a:rPr>
              <a:t>owing  </a:t>
            </a:r>
            <a:r>
              <a:rPr lang="en-US" dirty="0" smtClean="0">
                <a:latin typeface="Arial"/>
                <a:cs typeface="Arial"/>
              </a:rPr>
              <a:t>to</a:t>
            </a:r>
            <a:r>
              <a:rPr lang="en-US" spc="-50" dirty="0" smtClean="0">
                <a:latin typeface="Arial"/>
                <a:cs typeface="Arial"/>
              </a:rPr>
              <a:t> </a:t>
            </a:r>
            <a:r>
              <a:rPr lang="en-US" dirty="0" smtClean="0">
                <a:latin typeface="Arial"/>
                <a:cs typeface="Arial"/>
              </a:rPr>
              <a:t>the</a:t>
            </a:r>
            <a:r>
              <a:rPr lang="en-US" spc="-50" dirty="0" smtClean="0">
                <a:latin typeface="Arial"/>
                <a:cs typeface="Arial"/>
              </a:rPr>
              <a:t> </a:t>
            </a:r>
            <a:r>
              <a:rPr lang="en-US" dirty="0" smtClean="0">
                <a:latin typeface="Arial"/>
                <a:cs typeface="Arial"/>
              </a:rPr>
              <a:t>shape</a:t>
            </a:r>
            <a:r>
              <a:rPr lang="en-US" spc="-50" dirty="0" smtClean="0">
                <a:latin typeface="Arial"/>
                <a:cs typeface="Arial"/>
              </a:rPr>
              <a:t> </a:t>
            </a:r>
            <a:r>
              <a:rPr lang="en-US" spc="-5" dirty="0" smtClean="0">
                <a:latin typeface="Arial"/>
                <a:cs typeface="Arial"/>
              </a:rPr>
              <a:t>and</a:t>
            </a:r>
            <a:r>
              <a:rPr lang="en-US" spc="-50" dirty="0" smtClean="0">
                <a:latin typeface="Arial"/>
                <a:cs typeface="Arial"/>
              </a:rPr>
              <a:t> </a:t>
            </a:r>
            <a:r>
              <a:rPr lang="en-US" spc="-5" dirty="0" smtClean="0">
                <a:latin typeface="Arial"/>
                <a:cs typeface="Arial"/>
              </a:rPr>
              <a:t>design</a:t>
            </a:r>
            <a:r>
              <a:rPr lang="en-US" spc="-45" dirty="0" smtClean="0">
                <a:latin typeface="Arial"/>
                <a:cs typeface="Arial"/>
              </a:rPr>
              <a:t> </a:t>
            </a:r>
            <a:r>
              <a:rPr lang="en-US" spc="-10" dirty="0" smtClean="0">
                <a:latin typeface="Arial"/>
                <a:cs typeface="Arial"/>
              </a:rPr>
              <a:t>of</a:t>
            </a:r>
            <a:r>
              <a:rPr lang="en-US" spc="-15" dirty="0" smtClean="0">
                <a:latin typeface="Arial"/>
                <a:cs typeface="Arial"/>
              </a:rPr>
              <a:t> </a:t>
            </a:r>
            <a:r>
              <a:rPr lang="en-US" dirty="0" smtClean="0">
                <a:latin typeface="Arial"/>
                <a:cs typeface="Arial"/>
              </a:rPr>
              <a:t>the</a:t>
            </a:r>
            <a:r>
              <a:rPr lang="en-US" spc="-50" dirty="0" smtClean="0">
                <a:latin typeface="Arial"/>
                <a:cs typeface="Arial"/>
              </a:rPr>
              <a:t> </a:t>
            </a:r>
            <a:r>
              <a:rPr lang="en-US" spc="-5" dirty="0" smtClean="0">
                <a:latin typeface="Arial"/>
                <a:cs typeface="Arial"/>
              </a:rPr>
              <a:t>casting,</a:t>
            </a:r>
            <a:r>
              <a:rPr lang="en-US" spc="-35" dirty="0" smtClean="0">
                <a:latin typeface="Arial"/>
                <a:cs typeface="Arial"/>
              </a:rPr>
              <a:t> </a:t>
            </a:r>
            <a:r>
              <a:rPr lang="en-US" dirty="0" smtClean="0">
                <a:latin typeface="Arial"/>
                <a:cs typeface="Arial"/>
              </a:rPr>
              <a:t>the</a:t>
            </a:r>
            <a:r>
              <a:rPr lang="en-US" spc="-65" dirty="0" smtClean="0">
                <a:latin typeface="Arial"/>
                <a:cs typeface="Arial"/>
              </a:rPr>
              <a:t> </a:t>
            </a:r>
            <a:r>
              <a:rPr lang="en-US" spc="-5" dirty="0" smtClean="0">
                <a:latin typeface="Arial"/>
                <a:cs typeface="Arial"/>
              </a:rPr>
              <a:t>type</a:t>
            </a:r>
            <a:r>
              <a:rPr lang="en-US" spc="-35" dirty="0" smtClean="0">
                <a:latin typeface="Arial"/>
                <a:cs typeface="Arial"/>
              </a:rPr>
              <a:t> </a:t>
            </a:r>
            <a:r>
              <a:rPr lang="en-US" spc="-10" dirty="0" smtClean="0">
                <a:latin typeface="Arial"/>
                <a:cs typeface="Arial"/>
              </a:rPr>
              <a:t>of</a:t>
            </a:r>
            <a:r>
              <a:rPr lang="en-US" spc="-40" dirty="0" smtClean="0">
                <a:latin typeface="Arial"/>
                <a:cs typeface="Arial"/>
              </a:rPr>
              <a:t> </a:t>
            </a:r>
            <a:r>
              <a:rPr lang="en-US" spc="-5" dirty="0" smtClean="0">
                <a:latin typeface="Arial"/>
                <a:cs typeface="Arial"/>
              </a:rPr>
              <a:t>casting</a:t>
            </a:r>
            <a:r>
              <a:rPr lang="en-US" spc="-25" dirty="0" smtClean="0">
                <a:latin typeface="Arial"/>
                <a:cs typeface="Arial"/>
              </a:rPr>
              <a:t> </a:t>
            </a:r>
            <a:r>
              <a:rPr lang="en-US" spc="-5" dirty="0" smtClean="0">
                <a:latin typeface="Arial"/>
                <a:cs typeface="Arial"/>
              </a:rPr>
              <a:t>process</a:t>
            </a:r>
            <a:r>
              <a:rPr lang="en-US" spc="-45" dirty="0" smtClean="0">
                <a:latin typeface="Arial"/>
                <a:cs typeface="Arial"/>
              </a:rPr>
              <a:t> </a:t>
            </a:r>
            <a:r>
              <a:rPr lang="en-US" spc="-5" dirty="0" smtClean="0">
                <a:latin typeface="Arial"/>
                <a:cs typeface="Arial"/>
              </a:rPr>
              <a:t>used,</a:t>
            </a:r>
            <a:r>
              <a:rPr lang="en-US" spc="-40" dirty="0" smtClean="0">
                <a:latin typeface="Arial"/>
                <a:cs typeface="Arial"/>
              </a:rPr>
              <a:t> </a:t>
            </a:r>
            <a:r>
              <a:rPr lang="en-US" spc="-5" dirty="0" smtClean="0">
                <a:latin typeface="Arial"/>
                <a:cs typeface="Arial"/>
              </a:rPr>
              <a:t>and</a:t>
            </a:r>
            <a:r>
              <a:rPr lang="en-US" spc="-35" dirty="0" smtClean="0">
                <a:latin typeface="Arial"/>
                <a:cs typeface="Arial"/>
              </a:rPr>
              <a:t> </a:t>
            </a:r>
            <a:r>
              <a:rPr lang="en-US" dirty="0" smtClean="0">
                <a:latin typeface="Arial"/>
                <a:cs typeface="Arial"/>
              </a:rPr>
              <a:t>such</a:t>
            </a:r>
            <a:r>
              <a:rPr lang="en-US" spc="-50" dirty="0" smtClean="0">
                <a:latin typeface="Arial"/>
                <a:cs typeface="Arial"/>
              </a:rPr>
              <a:t> </a:t>
            </a:r>
            <a:r>
              <a:rPr lang="en-US" spc="-5" dirty="0" smtClean="0">
                <a:latin typeface="Arial"/>
                <a:cs typeface="Arial"/>
              </a:rPr>
              <a:t>other</a:t>
            </a:r>
            <a:r>
              <a:rPr lang="en-US" spc="-60" dirty="0" smtClean="0">
                <a:latin typeface="Arial"/>
                <a:cs typeface="Arial"/>
              </a:rPr>
              <a:t> </a:t>
            </a:r>
            <a:r>
              <a:rPr lang="en-US" spc="-5" dirty="0" smtClean="0">
                <a:latin typeface="Arial"/>
                <a:cs typeface="Arial"/>
              </a:rPr>
              <a:t>factors.</a:t>
            </a:r>
            <a:r>
              <a:rPr lang="en-US" spc="-50" dirty="0" smtClean="0">
                <a:latin typeface="Arial"/>
                <a:cs typeface="Arial"/>
              </a:rPr>
              <a:t> </a:t>
            </a:r>
            <a:r>
              <a:rPr lang="en-US" dirty="0" smtClean="0">
                <a:latin typeface="Arial"/>
                <a:cs typeface="Arial"/>
              </a:rPr>
              <a:t>In</a:t>
            </a:r>
            <a:r>
              <a:rPr lang="en-US" spc="-60" dirty="0" smtClean="0">
                <a:latin typeface="Arial"/>
                <a:cs typeface="Arial"/>
              </a:rPr>
              <a:t> </a:t>
            </a:r>
            <a:r>
              <a:rPr lang="en-US" spc="-5" dirty="0" smtClean="0">
                <a:latin typeface="Arial"/>
                <a:cs typeface="Arial"/>
              </a:rPr>
              <a:t>general,  directional solidification can </a:t>
            </a:r>
            <a:r>
              <a:rPr lang="en-US" dirty="0" smtClean="0">
                <a:latin typeface="Arial"/>
                <a:cs typeface="Arial"/>
              </a:rPr>
              <a:t>be </a:t>
            </a:r>
            <a:r>
              <a:rPr lang="en-US" spc="-5" dirty="0" smtClean="0">
                <a:latin typeface="Arial"/>
                <a:cs typeface="Arial"/>
              </a:rPr>
              <a:t>controlled</a:t>
            </a:r>
            <a:r>
              <a:rPr lang="en-US" spc="40" dirty="0" smtClean="0">
                <a:latin typeface="Arial"/>
                <a:cs typeface="Arial"/>
              </a:rPr>
              <a:t> </a:t>
            </a:r>
            <a:r>
              <a:rPr lang="en-US" spc="-5" dirty="0" smtClean="0">
                <a:latin typeface="Arial"/>
                <a:cs typeface="Arial"/>
              </a:rPr>
              <a:t>by</a:t>
            </a:r>
          </a:p>
          <a:p>
            <a:pPr marL="378460" marR="1824989" lvl="1">
              <a:lnSpc>
                <a:spcPct val="142700"/>
              </a:lnSpc>
              <a:spcBef>
                <a:spcPts val="100"/>
              </a:spcBef>
            </a:pPr>
            <a:r>
              <a:rPr lang="en-US" dirty="0" smtClean="0">
                <a:latin typeface="Arial"/>
                <a:cs typeface="Arial"/>
              </a:rPr>
              <a:t>Proper </a:t>
            </a:r>
            <a:r>
              <a:rPr lang="en-US" spc="-5" dirty="0" smtClean="0">
                <a:latin typeface="Arial"/>
                <a:cs typeface="Arial"/>
              </a:rPr>
              <a:t>design </a:t>
            </a:r>
            <a:r>
              <a:rPr lang="en-US" dirty="0" smtClean="0">
                <a:latin typeface="Arial"/>
                <a:cs typeface="Arial"/>
              </a:rPr>
              <a:t>and </a:t>
            </a:r>
            <a:r>
              <a:rPr lang="en-US" spc="-5" dirty="0" smtClean="0">
                <a:latin typeface="Arial"/>
                <a:cs typeface="Arial"/>
              </a:rPr>
              <a:t>positioning </a:t>
            </a:r>
            <a:r>
              <a:rPr lang="en-US" spc="-10" dirty="0" smtClean="0">
                <a:latin typeface="Arial"/>
                <a:cs typeface="Arial"/>
              </a:rPr>
              <a:t>of </a:t>
            </a:r>
            <a:r>
              <a:rPr lang="en-US" dirty="0" smtClean="0">
                <a:latin typeface="Arial"/>
                <a:cs typeface="Arial"/>
              </a:rPr>
              <a:t>the </a:t>
            </a:r>
            <a:r>
              <a:rPr lang="en-US" spc="-5" dirty="0" smtClean="0">
                <a:latin typeface="Arial"/>
                <a:cs typeface="Arial"/>
              </a:rPr>
              <a:t>gating system </a:t>
            </a:r>
            <a:r>
              <a:rPr lang="en-US" dirty="0" smtClean="0">
                <a:latin typeface="Arial"/>
                <a:cs typeface="Arial"/>
              </a:rPr>
              <a:t>and </a:t>
            </a:r>
            <a:r>
              <a:rPr lang="en-US" spc="-5" dirty="0" smtClean="0">
                <a:latin typeface="Arial"/>
                <a:cs typeface="Arial"/>
              </a:rPr>
              <a:t>risers  Inserting insulating sleeves </a:t>
            </a:r>
            <a:r>
              <a:rPr lang="en-US" dirty="0" smtClean="0">
                <a:latin typeface="Arial"/>
                <a:cs typeface="Arial"/>
              </a:rPr>
              <a:t>for</a:t>
            </a:r>
            <a:r>
              <a:rPr lang="en-US" spc="10" dirty="0" smtClean="0">
                <a:latin typeface="Arial"/>
                <a:cs typeface="Arial"/>
              </a:rPr>
              <a:t> </a:t>
            </a:r>
            <a:r>
              <a:rPr lang="en-US" spc="-5" dirty="0" smtClean="0">
                <a:latin typeface="Arial"/>
                <a:cs typeface="Arial"/>
              </a:rPr>
              <a:t>risers</a:t>
            </a:r>
            <a:endParaRPr lang="en-US" dirty="0" smtClean="0">
              <a:latin typeface="Arial"/>
              <a:cs typeface="Arial"/>
            </a:endParaRPr>
          </a:p>
          <a:p>
            <a:pPr marL="378460" lvl="1">
              <a:spcBef>
                <a:spcPts val="575"/>
              </a:spcBef>
            </a:pPr>
            <a:r>
              <a:rPr lang="en-US" dirty="0" smtClean="0">
                <a:latin typeface="Arial"/>
                <a:cs typeface="Arial"/>
              </a:rPr>
              <a:t>The use </a:t>
            </a:r>
            <a:r>
              <a:rPr lang="en-US" spc="-10" dirty="0" smtClean="0">
                <a:latin typeface="Arial"/>
                <a:cs typeface="Arial"/>
              </a:rPr>
              <a:t>of </a:t>
            </a:r>
            <a:r>
              <a:rPr lang="en-US" spc="-5" dirty="0" smtClean="0">
                <a:latin typeface="Arial"/>
                <a:cs typeface="Arial"/>
              </a:rPr>
              <a:t>padding </a:t>
            </a:r>
            <a:r>
              <a:rPr lang="en-US" dirty="0" smtClean="0">
                <a:latin typeface="Arial"/>
                <a:cs typeface="Arial"/>
              </a:rPr>
              <a:t>to increase the </a:t>
            </a:r>
            <a:r>
              <a:rPr lang="en-US" spc="-5" dirty="0" smtClean="0">
                <a:latin typeface="Arial"/>
                <a:cs typeface="Arial"/>
              </a:rPr>
              <a:t>thickness </a:t>
            </a:r>
            <a:r>
              <a:rPr lang="en-US" spc="-10" dirty="0" smtClean="0">
                <a:latin typeface="Arial"/>
                <a:cs typeface="Arial"/>
              </a:rPr>
              <a:t>of </a:t>
            </a:r>
            <a:r>
              <a:rPr lang="en-US" spc="-5" dirty="0" smtClean="0">
                <a:latin typeface="Arial"/>
                <a:cs typeface="Arial"/>
              </a:rPr>
              <a:t>certain sections </a:t>
            </a:r>
            <a:r>
              <a:rPr lang="en-US" spc="-10" dirty="0" smtClean="0">
                <a:latin typeface="Arial"/>
                <a:cs typeface="Arial"/>
              </a:rPr>
              <a:t>of </a:t>
            </a:r>
            <a:r>
              <a:rPr lang="en-US" dirty="0" smtClean="0">
                <a:latin typeface="Arial"/>
                <a:cs typeface="Arial"/>
              </a:rPr>
              <a:t>the</a:t>
            </a:r>
            <a:r>
              <a:rPr lang="en-US" spc="10" dirty="0" smtClean="0">
                <a:latin typeface="Arial"/>
                <a:cs typeface="Arial"/>
              </a:rPr>
              <a:t> </a:t>
            </a:r>
            <a:r>
              <a:rPr lang="en-US" spc="-5" dirty="0" smtClean="0">
                <a:latin typeface="Arial"/>
                <a:cs typeface="Arial"/>
              </a:rPr>
              <a:t>casting</a:t>
            </a:r>
            <a:endParaRPr lang="en-US" dirty="0" smtClean="0">
              <a:latin typeface="Arial"/>
              <a:cs typeface="Arial"/>
            </a:endParaRPr>
          </a:p>
          <a:p>
            <a:pPr marL="378460" marR="5080" lvl="1">
              <a:lnSpc>
                <a:spcPct val="144500"/>
              </a:lnSpc>
            </a:pPr>
            <a:r>
              <a:rPr lang="en-US" spc="-5" dirty="0" smtClean="0">
                <a:latin typeface="Arial"/>
                <a:cs typeface="Arial"/>
              </a:rPr>
              <a:t>Adding exothermic material in </a:t>
            </a:r>
            <a:r>
              <a:rPr lang="en-US" dirty="0" smtClean="0">
                <a:latin typeface="Arial"/>
                <a:cs typeface="Arial"/>
              </a:rPr>
              <a:t>the </a:t>
            </a:r>
            <a:r>
              <a:rPr lang="en-US" spc="-5" dirty="0" smtClean="0">
                <a:latin typeface="Arial"/>
                <a:cs typeface="Arial"/>
              </a:rPr>
              <a:t>risers </a:t>
            </a:r>
            <a:r>
              <a:rPr lang="en-US" dirty="0" smtClean="0">
                <a:latin typeface="Arial"/>
                <a:cs typeface="Arial"/>
              </a:rPr>
              <a:t>or </a:t>
            </a:r>
            <a:r>
              <a:rPr lang="en-US" spc="-5" dirty="0" smtClean="0">
                <a:latin typeface="Arial"/>
                <a:cs typeface="Arial"/>
              </a:rPr>
              <a:t>in </a:t>
            </a:r>
            <a:r>
              <a:rPr lang="en-US" dirty="0" smtClean="0">
                <a:latin typeface="Arial"/>
                <a:cs typeface="Arial"/>
              </a:rPr>
              <a:t>the facing sand </a:t>
            </a:r>
            <a:r>
              <a:rPr lang="en-US" spc="-5" dirty="0" smtClean="0">
                <a:latin typeface="Arial"/>
                <a:cs typeface="Arial"/>
              </a:rPr>
              <a:t>around certain portions </a:t>
            </a:r>
            <a:r>
              <a:rPr lang="en-US" spc="-10" dirty="0" smtClean="0">
                <a:latin typeface="Arial"/>
                <a:cs typeface="Arial"/>
              </a:rPr>
              <a:t>of </a:t>
            </a:r>
            <a:r>
              <a:rPr lang="en-US" dirty="0" smtClean="0">
                <a:latin typeface="Arial"/>
                <a:cs typeface="Arial"/>
              </a:rPr>
              <a:t>the  </a:t>
            </a:r>
            <a:r>
              <a:rPr lang="en-US" spc="-5" dirty="0" smtClean="0">
                <a:latin typeface="Arial"/>
                <a:cs typeface="Arial"/>
              </a:rPr>
              <a:t>castings</a:t>
            </a:r>
            <a:endParaRPr lang="en-US" dirty="0" smtClean="0">
              <a:latin typeface="Arial"/>
              <a:cs typeface="Arial"/>
            </a:endParaRPr>
          </a:p>
          <a:p>
            <a:pPr marL="378460" marR="3742054" lvl="1">
              <a:lnSpc>
                <a:spcPct val="142700"/>
              </a:lnSpc>
              <a:spcBef>
                <a:spcPts val="25"/>
              </a:spcBef>
            </a:pPr>
            <a:r>
              <a:rPr lang="en-US" spc="-5" dirty="0" smtClean="0">
                <a:latin typeface="Arial"/>
                <a:cs typeface="Arial"/>
              </a:rPr>
              <a:t>Employing chills in </a:t>
            </a:r>
            <a:r>
              <a:rPr lang="en-US" dirty="0" smtClean="0">
                <a:latin typeface="Arial"/>
                <a:cs typeface="Arial"/>
              </a:rPr>
              <a:t>the </a:t>
            </a:r>
            <a:r>
              <a:rPr lang="en-US" dirty="0" smtClean="0">
                <a:latin typeface="Arial"/>
                <a:cs typeface="Arial"/>
              </a:rPr>
              <a:t>M</a:t>
            </a:r>
            <a:r>
              <a:rPr lang="en-US" spc="-5" dirty="0" smtClean="0">
                <a:latin typeface="Arial"/>
                <a:cs typeface="Arial"/>
              </a:rPr>
              <a:t>oulds  </a:t>
            </a:r>
          </a:p>
          <a:p>
            <a:pPr marL="378460" marR="3742054" lvl="1">
              <a:lnSpc>
                <a:spcPct val="142700"/>
              </a:lnSpc>
              <a:spcBef>
                <a:spcPts val="25"/>
              </a:spcBef>
            </a:pPr>
            <a:r>
              <a:rPr lang="en-US" spc="-5" dirty="0" smtClean="0">
                <a:latin typeface="Arial"/>
                <a:cs typeface="Arial"/>
              </a:rPr>
              <a:t>Providing </a:t>
            </a:r>
            <a:r>
              <a:rPr lang="en-US" spc="-5" dirty="0" smtClean="0">
                <a:latin typeface="Arial"/>
                <a:cs typeface="Arial"/>
              </a:rPr>
              <a:t>blind</a:t>
            </a:r>
            <a:r>
              <a:rPr lang="en-US" spc="30" dirty="0" smtClean="0">
                <a:latin typeface="Arial"/>
                <a:cs typeface="Arial"/>
              </a:rPr>
              <a:t> </a:t>
            </a:r>
            <a:r>
              <a:rPr lang="en-US" spc="-5" dirty="0" smtClean="0">
                <a:latin typeface="Arial"/>
                <a:cs typeface="Arial"/>
              </a:rPr>
              <a:t>risers</a:t>
            </a:r>
            <a:endParaRPr lang="en-US" dirty="0" smtClean="0">
              <a:latin typeface="Arial"/>
              <a:cs typeface="Arial"/>
            </a:endParaRPr>
          </a:p>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70</a:t>
            </a:fld>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spc="-5" dirty="0" smtClean="0">
                <a:solidFill>
                  <a:srgbClr val="FF0000"/>
                </a:solidFill>
                <a:latin typeface="Arial"/>
                <a:cs typeface="Arial"/>
              </a:rPr>
              <a:t>DESIGN </a:t>
            </a:r>
            <a:r>
              <a:rPr lang="en-US" sz="3200" b="1" spc="-15" dirty="0" smtClean="0">
                <a:solidFill>
                  <a:srgbClr val="FF0000"/>
                </a:solidFill>
                <a:latin typeface="Arial"/>
                <a:cs typeface="Arial"/>
              </a:rPr>
              <a:t>AND </a:t>
            </a:r>
            <a:r>
              <a:rPr lang="en-US" sz="3200" b="1" dirty="0" smtClean="0">
                <a:solidFill>
                  <a:srgbClr val="FF0000"/>
                </a:solidFill>
                <a:latin typeface="Arial"/>
                <a:cs typeface="Arial"/>
              </a:rPr>
              <a:t>POSITIONING OF</a:t>
            </a:r>
            <a:r>
              <a:rPr lang="en-US" sz="3200" b="1" spc="20" dirty="0" smtClean="0">
                <a:solidFill>
                  <a:srgbClr val="FF0000"/>
                </a:solidFill>
                <a:latin typeface="Arial"/>
                <a:cs typeface="Arial"/>
              </a:rPr>
              <a:t> </a:t>
            </a:r>
            <a:r>
              <a:rPr lang="en-US" sz="3200" b="1" spc="-5" dirty="0" smtClean="0">
                <a:solidFill>
                  <a:srgbClr val="FF0000"/>
                </a:solidFill>
                <a:latin typeface="Arial"/>
                <a:cs typeface="Arial"/>
              </a:rPr>
              <a:t>RISERS</a:t>
            </a:r>
            <a:r>
              <a:rPr lang="en-US" sz="3200" dirty="0" smtClean="0">
                <a:latin typeface="Arial"/>
                <a:cs typeface="Arial"/>
              </a:rPr>
              <a:t/>
            </a:r>
            <a:br>
              <a:rPr lang="en-US" sz="3200" dirty="0" smtClean="0">
                <a:latin typeface="Arial"/>
                <a:cs typeface="Arial"/>
              </a:rPr>
            </a:br>
            <a:endParaRPr lang="en-US" dirty="0"/>
          </a:p>
        </p:txBody>
      </p:sp>
      <p:sp>
        <p:nvSpPr>
          <p:cNvPr id="3" name="Content Placeholder 2"/>
          <p:cNvSpPr>
            <a:spLocks noGrp="1"/>
          </p:cNvSpPr>
          <p:nvPr>
            <p:ph sz="quarter" idx="1"/>
          </p:nvPr>
        </p:nvSpPr>
        <p:spPr/>
        <p:txBody>
          <a:bodyPr/>
          <a:lstStyle/>
          <a:p>
            <a:r>
              <a:rPr lang="en-US" i="1" u="sng" spc="-5" dirty="0" smtClean="0">
                <a:uFill>
                  <a:solidFill>
                    <a:srgbClr val="000000"/>
                  </a:solidFill>
                </a:uFill>
                <a:latin typeface="Arial"/>
                <a:cs typeface="Arial"/>
              </a:rPr>
              <a:t>Riser </a:t>
            </a:r>
            <a:r>
              <a:rPr lang="en-US" i="1" u="sng" dirty="0" smtClean="0">
                <a:uFill>
                  <a:solidFill>
                    <a:srgbClr val="000000"/>
                  </a:solidFill>
                </a:uFill>
                <a:latin typeface="Arial"/>
                <a:cs typeface="Arial"/>
              </a:rPr>
              <a:t>Shape </a:t>
            </a:r>
            <a:r>
              <a:rPr lang="en-US" i="1" u="sng" spc="-5" dirty="0" smtClean="0">
                <a:uFill>
                  <a:solidFill>
                    <a:srgbClr val="000000"/>
                  </a:solidFill>
                </a:uFill>
                <a:latin typeface="Arial"/>
                <a:cs typeface="Arial"/>
              </a:rPr>
              <a:t>and </a:t>
            </a:r>
            <a:r>
              <a:rPr lang="en-US" i="1" u="sng" spc="-10" dirty="0" smtClean="0">
                <a:uFill>
                  <a:solidFill>
                    <a:srgbClr val="000000"/>
                  </a:solidFill>
                </a:uFill>
                <a:latin typeface="Arial"/>
                <a:cs typeface="Arial"/>
              </a:rPr>
              <a:t>Size</a:t>
            </a:r>
          </a:p>
          <a:p>
            <a:r>
              <a:rPr lang="en-US" i="1" u="sng" spc="-5" dirty="0" smtClean="0">
                <a:uFill>
                  <a:solidFill>
                    <a:srgbClr val="000000"/>
                  </a:solidFill>
                </a:uFill>
                <a:latin typeface="Arial"/>
                <a:cs typeface="Arial"/>
              </a:rPr>
              <a:t>Riser </a:t>
            </a:r>
            <a:r>
              <a:rPr lang="en-US" i="1" u="sng" dirty="0" smtClean="0">
                <a:uFill>
                  <a:solidFill>
                    <a:srgbClr val="000000"/>
                  </a:solidFill>
                </a:uFill>
                <a:latin typeface="Arial"/>
                <a:cs typeface="Arial"/>
              </a:rPr>
              <a:t>Location</a:t>
            </a:r>
          </a:p>
          <a:p>
            <a:r>
              <a:rPr lang="en-US" i="1" u="sng" dirty="0" smtClean="0">
                <a:uFill>
                  <a:solidFill>
                    <a:srgbClr val="000000"/>
                  </a:solidFill>
                </a:uFill>
                <a:latin typeface="Arial"/>
                <a:cs typeface="Arial"/>
              </a:rPr>
              <a:t>Types </a:t>
            </a:r>
            <a:r>
              <a:rPr lang="en-US" i="1" u="sng" spc="-10" dirty="0" smtClean="0">
                <a:uFill>
                  <a:solidFill>
                    <a:srgbClr val="000000"/>
                  </a:solidFill>
                </a:uFill>
                <a:latin typeface="Arial"/>
                <a:cs typeface="Arial"/>
              </a:rPr>
              <a:t>of </a:t>
            </a:r>
            <a:r>
              <a:rPr lang="en-US" i="1" u="sng" spc="-5" dirty="0" smtClean="0">
                <a:uFill>
                  <a:solidFill>
                    <a:srgbClr val="000000"/>
                  </a:solidFill>
                </a:uFill>
                <a:latin typeface="Arial"/>
                <a:cs typeface="Arial"/>
              </a:rPr>
              <a:t>Risers</a:t>
            </a:r>
          </a:p>
          <a:p>
            <a:r>
              <a:rPr lang="en-US" i="1" u="sng" spc="-5" dirty="0" err="1" smtClean="0">
                <a:uFill>
                  <a:solidFill>
                    <a:srgbClr val="000000"/>
                  </a:solidFill>
                </a:uFill>
                <a:latin typeface="Arial"/>
                <a:cs typeface="Arial"/>
              </a:rPr>
              <a:t>Riserless</a:t>
            </a:r>
            <a:r>
              <a:rPr lang="en-US" i="1" u="sng" spc="-5" dirty="0" smtClean="0">
                <a:uFill>
                  <a:solidFill>
                    <a:srgbClr val="000000"/>
                  </a:solidFill>
                </a:uFill>
                <a:latin typeface="Arial"/>
                <a:cs typeface="Arial"/>
              </a:rPr>
              <a:t> </a:t>
            </a:r>
            <a:r>
              <a:rPr lang="en-US" i="1" u="sng" spc="-5" dirty="0" smtClean="0">
                <a:uFill>
                  <a:solidFill>
                    <a:srgbClr val="000000"/>
                  </a:solidFill>
                </a:uFill>
                <a:latin typeface="Arial"/>
                <a:cs typeface="Arial"/>
              </a:rPr>
              <a:t>Design</a:t>
            </a:r>
          </a:p>
          <a:p>
            <a:r>
              <a:rPr lang="en-US" i="1" u="sng" spc="-5" dirty="0" smtClean="0">
                <a:uFill>
                  <a:solidFill>
                    <a:srgbClr val="000000"/>
                  </a:solidFill>
                </a:uFill>
                <a:latin typeface="Arial"/>
                <a:cs typeface="Arial"/>
              </a:rPr>
              <a:t>Use </a:t>
            </a:r>
            <a:r>
              <a:rPr lang="en-US" i="1" u="sng" dirty="0" smtClean="0">
                <a:uFill>
                  <a:solidFill>
                    <a:srgbClr val="000000"/>
                  </a:solidFill>
                </a:uFill>
                <a:latin typeface="Arial"/>
                <a:cs typeface="Arial"/>
              </a:rPr>
              <a:t>of </a:t>
            </a:r>
            <a:r>
              <a:rPr lang="en-US" i="1" u="sng" spc="-5" dirty="0" smtClean="0">
                <a:uFill>
                  <a:solidFill>
                    <a:srgbClr val="000000"/>
                  </a:solidFill>
                </a:uFill>
                <a:latin typeface="Arial"/>
                <a:cs typeface="Arial"/>
              </a:rPr>
              <a:t>Padding</a:t>
            </a:r>
            <a:endParaRPr lang="en-US" dirty="0" smtClean="0">
              <a:latin typeface="Arial"/>
              <a:cs typeface="Arial"/>
            </a:endParaRPr>
          </a:p>
          <a:p>
            <a:r>
              <a:rPr lang="en-US" i="1" u="sng" spc="-5" dirty="0" smtClean="0">
                <a:uFill>
                  <a:solidFill>
                    <a:srgbClr val="000000"/>
                  </a:solidFill>
                </a:uFill>
                <a:latin typeface="Arial"/>
                <a:cs typeface="Arial"/>
              </a:rPr>
              <a:t>Use </a:t>
            </a:r>
            <a:r>
              <a:rPr lang="en-US" i="1" u="sng" dirty="0" smtClean="0">
                <a:uFill>
                  <a:solidFill>
                    <a:srgbClr val="000000"/>
                  </a:solidFill>
                </a:uFill>
                <a:latin typeface="Arial"/>
                <a:cs typeface="Arial"/>
              </a:rPr>
              <a:t>of </a:t>
            </a:r>
            <a:r>
              <a:rPr lang="en-US" i="1" u="sng" spc="-5" dirty="0" smtClean="0">
                <a:uFill>
                  <a:solidFill>
                    <a:srgbClr val="000000"/>
                  </a:solidFill>
                </a:uFill>
                <a:latin typeface="Arial"/>
                <a:cs typeface="Arial"/>
              </a:rPr>
              <a:t>Exothermic Materials</a:t>
            </a:r>
            <a:endParaRPr lang="en-US" dirty="0" smtClean="0">
              <a:latin typeface="Arial"/>
              <a:cs typeface="Arial"/>
            </a:endParaRPr>
          </a:p>
          <a:p>
            <a:r>
              <a:rPr lang="en-US" i="1" u="sng" spc="-5" dirty="0" smtClean="0">
                <a:uFill>
                  <a:solidFill>
                    <a:srgbClr val="000000"/>
                  </a:solidFill>
                </a:uFill>
                <a:latin typeface="Arial"/>
                <a:cs typeface="Arial"/>
              </a:rPr>
              <a:t>Use </a:t>
            </a:r>
            <a:r>
              <a:rPr lang="en-US" i="1" u="sng" dirty="0" smtClean="0">
                <a:uFill>
                  <a:solidFill>
                    <a:srgbClr val="000000"/>
                  </a:solidFill>
                </a:uFill>
                <a:latin typeface="Arial"/>
                <a:cs typeface="Arial"/>
              </a:rPr>
              <a:t>of </a:t>
            </a:r>
            <a:r>
              <a:rPr lang="en-US" i="1" u="sng" spc="-10" dirty="0" smtClean="0">
                <a:uFill>
                  <a:solidFill>
                    <a:srgbClr val="000000"/>
                  </a:solidFill>
                </a:uFill>
                <a:latin typeface="Arial"/>
                <a:cs typeface="Arial"/>
              </a:rPr>
              <a:t>Chills</a:t>
            </a:r>
            <a:endParaRPr lang="en-US" dirty="0" smtClean="0">
              <a:latin typeface="Arial"/>
              <a:cs typeface="Arial"/>
            </a:endParaRPr>
          </a:p>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71</a:t>
            </a:fld>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97" y="0"/>
            <a:ext cx="9144000" cy="3857466"/>
          </a:xfrm>
          <a:prstGeom prst="rect">
            <a:avLst/>
          </a:prstGeom>
        </p:spPr>
        <p:txBody>
          <a:bodyPr wrap="square">
            <a:spAutoFit/>
          </a:bodyPr>
          <a:lstStyle/>
          <a:p>
            <a:pPr marR="0" lvl="0" algn="ctr">
              <a:spcBef>
                <a:spcPts val="0"/>
              </a:spcBef>
              <a:spcAft>
                <a:spcPts val="1000"/>
              </a:spcAft>
            </a:pPr>
            <a:r>
              <a:rPr lang="en-IN" sz="3200" dirty="0" smtClean="0">
                <a:effectLst/>
                <a:latin typeface="Times New Roman"/>
                <a:ea typeface="Calibri"/>
                <a:cs typeface="Shruti"/>
              </a:rPr>
              <a:t>Chills</a:t>
            </a:r>
            <a:endParaRPr lang="en-US" sz="3200" dirty="0" smtClean="0">
              <a:ea typeface="Calibri"/>
              <a:cs typeface="Shruti"/>
            </a:endParaRPr>
          </a:p>
          <a:p>
            <a:pPr>
              <a:spcAft>
                <a:spcPts val="1000"/>
              </a:spcAft>
            </a:pPr>
            <a:r>
              <a:rPr lang="en-IN" sz="2400" dirty="0" smtClean="0">
                <a:effectLst/>
                <a:latin typeface="Times New Roman"/>
                <a:ea typeface="Calibri"/>
                <a:cs typeface="Shruti"/>
              </a:rPr>
              <a:t>Introduction</a:t>
            </a:r>
            <a:endParaRPr lang="en-US" sz="2400" dirty="0" smtClean="0">
              <a:ea typeface="Calibri"/>
              <a:cs typeface="Shruti"/>
            </a:endParaRPr>
          </a:p>
          <a:p>
            <a:pPr marL="350838" marR="0" indent="-285750" algn="just">
              <a:spcBef>
                <a:spcPts val="0"/>
              </a:spcBef>
              <a:buFont typeface="Wingdings" panose="05000000000000000000" pitchFamily="2" charset="2"/>
              <a:buChar char="§"/>
            </a:pPr>
            <a:r>
              <a:rPr lang="en-US" dirty="0" smtClean="0">
                <a:effectLst/>
                <a:latin typeface="Times New Roman"/>
                <a:ea typeface="Calibri"/>
                <a:cs typeface="Shruti"/>
              </a:rPr>
              <a:t>A chill is an object used to promote solidification in a specific portion of a metal casting mold.</a:t>
            </a:r>
            <a:endParaRPr lang="en-US" sz="1600" dirty="0">
              <a:ea typeface="Calibri"/>
              <a:cs typeface="Shruti"/>
            </a:endParaRPr>
          </a:p>
          <a:p>
            <a:pPr marL="350838" marR="0" indent="-285750" algn="just">
              <a:spcBef>
                <a:spcPts val="0"/>
              </a:spcBef>
              <a:buFont typeface="Wingdings" panose="05000000000000000000" pitchFamily="2" charset="2"/>
              <a:buChar char="§"/>
            </a:pPr>
            <a:r>
              <a:rPr lang="en-US" dirty="0" smtClean="0">
                <a:effectLst/>
                <a:latin typeface="Times New Roman"/>
                <a:ea typeface="Calibri"/>
                <a:cs typeface="Shruti"/>
              </a:rPr>
              <a:t>Chill blocks are inserted into the mold to enhance the feeding distance by creating a steeper temperature gradient.  The chill surface in contact with the casting must be clean and dry.</a:t>
            </a:r>
          </a:p>
          <a:p>
            <a:pPr marL="350838" marR="0" indent="-285750" algn="just">
              <a:spcBef>
                <a:spcPts val="0"/>
              </a:spcBef>
              <a:buFont typeface="Wingdings" panose="05000000000000000000" pitchFamily="2" charset="2"/>
              <a:buChar char="§"/>
            </a:pPr>
            <a:r>
              <a:rPr lang="en-US" dirty="0" smtClean="0">
                <a:effectLst/>
                <a:latin typeface="Times New Roman"/>
                <a:ea typeface="Calibri"/>
                <a:cs typeface="Shruti"/>
              </a:rPr>
              <a:t>Chills can be used with a thin refractory coating or carbon black.  Cast iron or steel chills, for all practical purposes, are equally effective.  Water-cooled copper chills are more effective than uncooled cast iron or graphite. Graphite chills may deteriorate with use.</a:t>
            </a:r>
          </a:p>
          <a:p>
            <a:pPr marL="65088" marR="0" algn="just">
              <a:spcBef>
                <a:spcPts val="0"/>
              </a:spcBef>
            </a:pPr>
            <a:endParaRPr lang="en-US" dirty="0" smtClean="0">
              <a:effectLst/>
              <a:latin typeface="Times New Roman"/>
              <a:ea typeface="Calibri"/>
              <a:cs typeface="Shruti"/>
            </a:endParaRPr>
          </a:p>
          <a:p>
            <a:pPr marL="65088" algn="just">
              <a:spcAft>
                <a:spcPts val="1000"/>
              </a:spcAft>
            </a:pPr>
            <a:r>
              <a:rPr lang="en-US" sz="2400" dirty="0" smtClean="0">
                <a:latin typeface="Times New Roman" panose="02020603050405020304" pitchFamily="18" charset="0"/>
                <a:cs typeface="Times New Roman" panose="02020603050405020304" pitchFamily="18" charset="0"/>
              </a:rPr>
              <a:t>Classification </a:t>
            </a:r>
            <a:r>
              <a:rPr lang="en-US" sz="2400" dirty="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Chills</a:t>
            </a:r>
            <a:endParaRPr lang="en-US" sz="2400" dirty="0">
              <a:latin typeface="Times New Roman" panose="02020603050405020304" pitchFamily="18" charset="0"/>
              <a:cs typeface="Times New Roman" panose="02020603050405020304" pitchFamily="18" charset="0"/>
            </a:endParaRPr>
          </a:p>
        </p:txBody>
      </p:sp>
      <p:graphicFrame>
        <p:nvGraphicFramePr>
          <p:cNvPr id="3" name="Diagram 2"/>
          <p:cNvGraphicFramePr/>
          <p:nvPr>
            <p:extLst>
              <p:ext uri="{D42A27DB-BD31-4B8C-83A1-F6EECF244321}">
                <p14:modId xmlns:p14="http://schemas.microsoft.com/office/powerpoint/2010/main" xmlns="" val="1722249324"/>
              </p:ext>
            </p:extLst>
          </p:nvPr>
        </p:nvGraphicFramePr>
        <p:xfrm>
          <a:off x="2590800" y="3653514"/>
          <a:ext cx="4343400" cy="3204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032006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192"/>
            <a:ext cx="5638800" cy="6863417"/>
          </a:xfrm>
          <a:prstGeom prst="rect">
            <a:avLst/>
          </a:prstGeom>
        </p:spPr>
        <p:txBody>
          <a:bodyPr wrap="square">
            <a:spAutoFit/>
          </a:bodyPr>
          <a:lstStyle/>
          <a:p>
            <a:pPr algn="ctr"/>
            <a:r>
              <a:rPr lang="en-US" sz="2400" dirty="0" smtClean="0">
                <a:latin typeface="Times New Roman" panose="02020603050405020304" pitchFamily="18" charset="0"/>
                <a:cs typeface="Times New Roman" panose="02020603050405020304" pitchFamily="18" charset="0"/>
              </a:rPr>
              <a:t>Internal chills</a:t>
            </a:r>
          </a:p>
          <a:p>
            <a:pPr algn="just"/>
            <a:endParaRPr lang="en-US" sz="20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Internal chills are pieces of metal that are placed inside the molding cavity. When the cavity is filled, part of the chill will melt and ultimately become part of the casting, thus the chill must be the same material as the casting. Internal chills will absorb both heat capacity and heat of fusion energy.</a:t>
            </a:r>
          </a:p>
          <a:p>
            <a:pPr marL="285750" indent="-285750" algn="jus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Internal chills are placed internally at locations in the mold cavity that can't be reached with external chills. </a:t>
            </a:r>
          </a:p>
          <a:p>
            <a:pPr marL="285750" indent="-285750" algn="jus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Internal chill use is more problematic than external chills. In external chills, the makeup isn't as critical because they are outside the cavity; in internal chills the metal used must be compatible with the metal being poured.</a:t>
            </a:r>
          </a:p>
          <a:p>
            <a:pPr marL="285750" indent="-285750" algn="jus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In addition, the chill must have a melting temperature nearly equal to that of the metal being poured. </a:t>
            </a:r>
            <a:r>
              <a:rPr lang="en-IN" dirty="0" smtClean="0">
                <a:latin typeface="Times New Roman" panose="02020603050405020304" pitchFamily="18" charset="0"/>
                <a:cs typeface="Times New Roman" panose="02020603050405020304" pitchFamily="18" charset="0"/>
              </a:rPr>
              <a:t>Sometimes</a:t>
            </a:r>
            <a:r>
              <a:rPr lang="en-US" dirty="0" smtClean="0">
                <a:latin typeface="Times New Roman" panose="02020603050405020304" pitchFamily="18" charset="0"/>
                <a:cs typeface="Times New Roman" panose="02020603050405020304" pitchFamily="18" charset="0"/>
              </a:rPr>
              <a:t>, internal chills do not fuse completely with the casting, thus establishing points of weakness, such as lack of pressure tightness and radiographic unsoundness.</a:t>
            </a:r>
          </a:p>
          <a:p>
            <a:pPr marL="285750" indent="-285750" algn="jus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Because internal chills will be completely surrounded by metal, it is critical that they be clean. Gas created from unclean internal chills can't readily escape.</a:t>
            </a:r>
            <a:endParaRPr lang="en-US"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2">
            <a:extLst>
              <a:ext uri="{28A0092B-C50C-407E-A947-70E740481C1C}">
                <a14:useLocalDpi xmlns:a14="http://schemas.microsoft.com/office/drawing/2010/main" xmlns="" val="0"/>
              </a:ext>
            </a:extLst>
          </a:blip>
          <a:srcRect/>
          <a:stretch>
            <a:fillRect/>
          </a:stretch>
        </p:blipFill>
        <p:spPr bwMode="auto">
          <a:xfrm>
            <a:off x="5638800" y="1600200"/>
            <a:ext cx="3429000" cy="3733800"/>
          </a:xfrm>
          <a:prstGeom prst="rect">
            <a:avLst/>
          </a:prstGeom>
          <a:noFill/>
          <a:ln>
            <a:noFill/>
          </a:ln>
        </p:spPr>
      </p:pic>
    </p:spTree>
    <p:extLst>
      <p:ext uri="{BB962C8B-B14F-4D97-AF65-F5344CB8AC3E}">
        <p14:creationId xmlns:p14="http://schemas.microsoft.com/office/powerpoint/2010/main" xmlns="" val="18840694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8" y="0"/>
            <a:ext cx="5565058" cy="6924973"/>
          </a:xfrm>
          <a:prstGeom prst="rect">
            <a:avLst/>
          </a:prstGeom>
        </p:spPr>
        <p:txBody>
          <a:bodyPr wrap="square">
            <a:spAutoFit/>
          </a:bodyPr>
          <a:lstStyle/>
          <a:p>
            <a:pPr algn="ctr"/>
            <a:r>
              <a:rPr lang="en-US" sz="2800" dirty="0" smtClean="0">
                <a:latin typeface="Times New Roman" panose="02020603050405020304" pitchFamily="18" charset="0"/>
                <a:cs typeface="Times New Roman" panose="02020603050405020304" pitchFamily="18" charset="0"/>
              </a:rPr>
              <a:t>External chills</a:t>
            </a:r>
          </a:p>
          <a:p>
            <a:pPr algn="just"/>
            <a:endParaRPr lang="en-US"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External chills are masses of material that have a high heat capacity and thermal </a:t>
            </a:r>
            <a:r>
              <a:rPr lang="en-US" dirty="0" smtClean="0">
                <a:latin typeface="Times New Roman" panose="02020603050405020304" pitchFamily="18" charset="0"/>
                <a:cs typeface="Times New Roman" panose="02020603050405020304" pitchFamily="18" charset="0"/>
              </a:rPr>
              <a:t>conductivity. </a:t>
            </a:r>
            <a:r>
              <a:rPr lang="en-US" dirty="0">
                <a:latin typeface="Times New Roman" panose="02020603050405020304" pitchFamily="18" charset="0"/>
                <a:cs typeface="Times New Roman" panose="02020603050405020304" pitchFamily="18" charset="0"/>
              </a:rPr>
              <a:t>They are placed on the edge of the molding cavity, and effectively become part of the wall of the molding cavity. This type of chill can be used to increase the feeding distance of a riser or reduce the number of risers </a:t>
            </a:r>
            <a:r>
              <a:rPr lang="en-US" dirty="0" smtClean="0">
                <a:latin typeface="Times New Roman" panose="02020603050405020304" pitchFamily="18" charset="0"/>
                <a:cs typeface="Times New Roman" panose="02020603050405020304" pitchFamily="18" charset="0"/>
              </a:rPr>
              <a:t>required.</a:t>
            </a:r>
            <a:endParaRPr lang="en-US"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External chills are shapes usually made of steel, iron, graphite, chromite or copper. </a:t>
            </a:r>
            <a:r>
              <a:rPr lang="en-US" dirty="0" smtClean="0">
                <a:latin typeface="Times New Roman" panose="02020603050405020304" pitchFamily="18" charset="0"/>
                <a:cs typeface="Times New Roman" panose="02020603050405020304" pitchFamily="18" charset="0"/>
              </a:rPr>
              <a:t>They </a:t>
            </a:r>
            <a:r>
              <a:rPr lang="en-IN" dirty="0" smtClean="0">
                <a:latin typeface="Times New Roman" panose="02020603050405020304" pitchFamily="18" charset="0"/>
                <a:cs typeface="Times New Roman" panose="02020603050405020304" pitchFamily="18" charset="0"/>
              </a:rPr>
              <a:t>are p</a:t>
            </a:r>
            <a:r>
              <a:rPr lang="en-US" dirty="0" smtClean="0">
                <a:latin typeface="Times New Roman" panose="02020603050405020304" pitchFamily="18" charset="0"/>
                <a:cs typeface="Times New Roman" panose="02020603050405020304" pitchFamily="18" charset="0"/>
              </a:rPr>
              <a:t>laced </a:t>
            </a:r>
            <a:r>
              <a:rPr lang="en-US" dirty="0">
                <a:latin typeface="Times New Roman" panose="02020603050405020304" pitchFamily="18" charset="0"/>
                <a:cs typeface="Times New Roman" panose="02020603050405020304" pitchFamily="18" charset="0"/>
              </a:rPr>
              <a:t>where hot spots or slow freezing rates may occur, these chills are normally rammed up with the pattern and become part of the mold wall. They not only promote directional </a:t>
            </a:r>
            <a:r>
              <a:rPr lang="en-US" dirty="0" smtClean="0">
                <a:latin typeface="Times New Roman" panose="02020603050405020304" pitchFamily="18" charset="0"/>
                <a:cs typeface="Times New Roman" panose="02020603050405020304" pitchFamily="18" charset="0"/>
              </a:rPr>
              <a:t>solidification but also </a:t>
            </a:r>
            <a:r>
              <a:rPr lang="en-IN" dirty="0" smtClean="0">
                <a:latin typeface="Times New Roman" panose="02020603050405020304" pitchFamily="18" charset="0"/>
                <a:cs typeface="Times New Roman" panose="02020603050405020304" pitchFamily="18" charset="0"/>
              </a:rPr>
              <a:t>affect</a:t>
            </a:r>
            <a:r>
              <a:rPr lang="en-US" dirty="0" smtClean="0">
                <a:latin typeface="Times New Roman" panose="02020603050405020304" pitchFamily="18" charset="0"/>
                <a:cs typeface="Times New Roman" panose="02020603050405020304" pitchFamily="18" charset="0"/>
              </a:rPr>
              <a:t> temperature </a:t>
            </a:r>
            <a:r>
              <a:rPr lang="en-US" dirty="0">
                <a:latin typeface="Times New Roman" panose="02020603050405020304" pitchFamily="18" charset="0"/>
                <a:cs typeface="Times New Roman" panose="02020603050405020304" pitchFamily="18" charset="0"/>
              </a:rPr>
              <a:t>gradients that reduce the </a:t>
            </a:r>
            <a:r>
              <a:rPr lang="en-US" dirty="0" smtClean="0">
                <a:latin typeface="Times New Roman" panose="02020603050405020304" pitchFamily="18" charset="0"/>
                <a:cs typeface="Times New Roman" panose="02020603050405020304" pitchFamily="18" charset="0"/>
              </a:rPr>
              <a:t>possibility of micro-porosity.</a:t>
            </a:r>
            <a:endParaRPr lang="en-US"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External </a:t>
            </a:r>
            <a:r>
              <a:rPr lang="en-US" dirty="0">
                <a:latin typeface="Times New Roman" panose="02020603050405020304" pitchFamily="18" charset="0"/>
                <a:cs typeface="Times New Roman" panose="02020603050405020304" pitchFamily="18" charset="0"/>
              </a:rPr>
              <a:t>chills are used effectively at junctions or other portions of the casting that are difficult to feed with </a:t>
            </a:r>
            <a:r>
              <a:rPr lang="en-US" dirty="0" smtClean="0">
                <a:latin typeface="Times New Roman" panose="02020603050405020304" pitchFamily="18" charset="0"/>
                <a:cs typeface="Times New Roman" panose="02020603050405020304" pitchFamily="18" charset="0"/>
              </a:rPr>
              <a:t>risers.</a:t>
            </a:r>
          </a:p>
          <a:p>
            <a:pPr marL="285750" indent="-285750" algn="jus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Chill </a:t>
            </a:r>
            <a:r>
              <a:rPr lang="en-US" dirty="0">
                <a:latin typeface="Times New Roman" panose="02020603050405020304" pitchFamily="18" charset="0"/>
                <a:cs typeface="Times New Roman" panose="02020603050405020304" pitchFamily="18" charset="0"/>
              </a:rPr>
              <a:t>size is determined by the cooling requirement. Generally, a chill's thickness shouldn't be less than that of the metal section it is chilling. They are frequently covered with a protective wash, silica flour or other refractory material</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3" name="Picture 2"/>
          <p:cNvPicPr/>
          <p:nvPr/>
        </p:nvPicPr>
        <p:blipFill>
          <a:blip r:embed="rId2">
            <a:extLst>
              <a:ext uri="{28A0092B-C50C-407E-A947-70E740481C1C}">
                <a14:useLocalDpi xmlns:a14="http://schemas.microsoft.com/office/drawing/2010/main" xmlns="" val="0"/>
              </a:ext>
            </a:extLst>
          </a:blip>
          <a:srcRect/>
          <a:stretch>
            <a:fillRect/>
          </a:stretch>
        </p:blipFill>
        <p:spPr bwMode="auto">
          <a:xfrm>
            <a:off x="5562600" y="1824186"/>
            <a:ext cx="3443785" cy="3276600"/>
          </a:xfrm>
          <a:prstGeom prst="rect">
            <a:avLst/>
          </a:prstGeom>
          <a:noFill/>
          <a:ln>
            <a:noFill/>
          </a:ln>
        </p:spPr>
      </p:pic>
    </p:spTree>
    <p:extLst>
      <p:ext uri="{BB962C8B-B14F-4D97-AF65-F5344CB8AC3E}">
        <p14:creationId xmlns:p14="http://schemas.microsoft.com/office/powerpoint/2010/main" xmlns="" val="29933344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71550"/>
            <a:ext cx="9144000" cy="114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 y="0"/>
            <a:ext cx="1348739" cy="97155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526794" y="234125"/>
            <a:ext cx="3064510" cy="627736"/>
          </a:xfrm>
          <a:prstGeom prst="rect">
            <a:avLst/>
          </a:prstGeom>
        </p:spPr>
        <p:txBody>
          <a:bodyPr vert="horz" wrap="square" lIns="0" tIns="12065" rIns="0" bIns="0" rtlCol="0">
            <a:spAutoFit/>
          </a:bodyPr>
          <a:lstStyle/>
          <a:p>
            <a:pPr marL="12700">
              <a:lnSpc>
                <a:spcPct val="100000"/>
              </a:lnSpc>
              <a:spcBef>
                <a:spcPts val="95"/>
              </a:spcBef>
            </a:pPr>
            <a:r>
              <a:rPr sz="4000" b="1" spc="-10" dirty="0">
                <a:latin typeface="Comic Sans MS"/>
                <a:cs typeface="Comic Sans MS"/>
              </a:rPr>
              <a:t>Riser</a:t>
            </a:r>
            <a:r>
              <a:rPr sz="4000" b="1" spc="-45" dirty="0">
                <a:latin typeface="Comic Sans MS"/>
                <a:cs typeface="Comic Sans MS"/>
              </a:rPr>
              <a:t> </a:t>
            </a:r>
            <a:r>
              <a:rPr sz="4000" b="1" spc="-5" dirty="0">
                <a:latin typeface="Comic Sans MS"/>
                <a:cs typeface="Comic Sans MS"/>
              </a:rPr>
              <a:t>Design</a:t>
            </a:r>
            <a:endParaRPr sz="4000">
              <a:latin typeface="Comic Sans MS"/>
              <a:cs typeface="Comic Sans MS"/>
            </a:endParaRPr>
          </a:p>
        </p:txBody>
      </p:sp>
      <p:sp>
        <p:nvSpPr>
          <p:cNvPr id="5" name="object 5"/>
          <p:cNvSpPr txBox="1"/>
          <p:nvPr/>
        </p:nvSpPr>
        <p:spPr>
          <a:xfrm>
            <a:off x="305561" y="1315021"/>
            <a:ext cx="5730240" cy="2186496"/>
          </a:xfrm>
          <a:prstGeom prst="rect">
            <a:avLst/>
          </a:prstGeom>
          <a:ln w="38100">
            <a:solidFill>
              <a:srgbClr val="FF0000"/>
            </a:solidFill>
          </a:ln>
        </p:spPr>
        <p:txBody>
          <a:bodyPr vert="horz" wrap="square" lIns="0" tIns="31750" rIns="0" bIns="0" rtlCol="0">
            <a:spAutoFit/>
          </a:bodyPr>
          <a:lstStyle/>
          <a:p>
            <a:pPr marL="90170">
              <a:lnSpc>
                <a:spcPct val="100000"/>
              </a:lnSpc>
              <a:spcBef>
                <a:spcPts val="250"/>
              </a:spcBef>
            </a:pPr>
            <a:r>
              <a:rPr sz="2000" b="1" dirty="0">
                <a:latin typeface="Comic Sans MS"/>
                <a:cs typeface="Comic Sans MS"/>
              </a:rPr>
              <a:t>Lesson</a:t>
            </a:r>
            <a:r>
              <a:rPr sz="2000" b="1" spc="-15" dirty="0">
                <a:latin typeface="Comic Sans MS"/>
                <a:cs typeface="Comic Sans MS"/>
              </a:rPr>
              <a:t> </a:t>
            </a:r>
            <a:r>
              <a:rPr sz="2000" b="1" spc="-5" dirty="0">
                <a:latin typeface="Comic Sans MS"/>
                <a:cs typeface="Comic Sans MS"/>
              </a:rPr>
              <a:t>Objectives</a:t>
            </a:r>
            <a:endParaRPr sz="2000">
              <a:latin typeface="Comic Sans MS"/>
              <a:cs typeface="Comic Sans MS"/>
            </a:endParaRPr>
          </a:p>
          <a:p>
            <a:pPr marL="90170" marR="206375">
              <a:lnSpc>
                <a:spcPct val="100000"/>
              </a:lnSpc>
              <a:spcBef>
                <a:spcPts val="5"/>
              </a:spcBef>
            </a:pPr>
            <a:r>
              <a:rPr sz="2000" spc="-5" dirty="0">
                <a:latin typeface="Comic Sans MS"/>
                <a:cs typeface="Comic Sans MS"/>
              </a:rPr>
              <a:t>In this chapter </a:t>
            </a:r>
            <a:r>
              <a:rPr sz="2000" dirty="0">
                <a:latin typeface="Comic Sans MS"/>
                <a:cs typeface="Comic Sans MS"/>
              </a:rPr>
              <a:t>we </a:t>
            </a:r>
            <a:r>
              <a:rPr sz="2000" spc="-5" dirty="0">
                <a:latin typeface="Comic Sans MS"/>
                <a:cs typeface="Comic Sans MS"/>
              </a:rPr>
              <a:t>shall discuss the </a:t>
            </a:r>
            <a:r>
              <a:rPr sz="2000" dirty="0">
                <a:latin typeface="Comic Sans MS"/>
                <a:cs typeface="Comic Sans MS"/>
              </a:rPr>
              <a:t>following:  </a:t>
            </a:r>
            <a:r>
              <a:rPr sz="2000" spc="-5" dirty="0">
                <a:latin typeface="Comic Sans MS"/>
                <a:cs typeface="Comic Sans MS"/>
              </a:rPr>
              <a:t>Solidification </a:t>
            </a:r>
            <a:r>
              <a:rPr sz="2000" dirty="0">
                <a:latin typeface="Comic Sans MS"/>
                <a:cs typeface="Comic Sans MS"/>
              </a:rPr>
              <a:t>of</a:t>
            </a:r>
            <a:r>
              <a:rPr sz="2000" spc="-45" dirty="0">
                <a:latin typeface="Comic Sans MS"/>
                <a:cs typeface="Comic Sans MS"/>
              </a:rPr>
              <a:t> </a:t>
            </a:r>
            <a:r>
              <a:rPr sz="2000" spc="-5" dirty="0">
                <a:latin typeface="Comic Sans MS"/>
                <a:cs typeface="Comic Sans MS"/>
              </a:rPr>
              <a:t>casting</a:t>
            </a:r>
            <a:endParaRPr sz="2000">
              <a:latin typeface="Comic Sans MS"/>
              <a:cs typeface="Comic Sans MS"/>
            </a:endParaRPr>
          </a:p>
          <a:p>
            <a:pPr marL="90170" marR="3509010">
              <a:lnSpc>
                <a:spcPct val="100000"/>
              </a:lnSpc>
            </a:pPr>
            <a:r>
              <a:rPr sz="2000" dirty="0">
                <a:latin typeface="Comic Sans MS"/>
                <a:cs typeface="Comic Sans MS"/>
              </a:rPr>
              <a:t>Chvorinov </a:t>
            </a:r>
            <a:r>
              <a:rPr sz="2000" spc="-5" dirty="0">
                <a:latin typeface="Comic Sans MS"/>
                <a:cs typeface="Comic Sans MS"/>
              </a:rPr>
              <a:t>rule  Functions </a:t>
            </a:r>
            <a:r>
              <a:rPr sz="2000" dirty="0">
                <a:latin typeface="Comic Sans MS"/>
                <a:cs typeface="Comic Sans MS"/>
              </a:rPr>
              <a:t>of</a:t>
            </a:r>
            <a:r>
              <a:rPr sz="2000" spc="-75" dirty="0">
                <a:latin typeface="Comic Sans MS"/>
                <a:cs typeface="Comic Sans MS"/>
              </a:rPr>
              <a:t> </a:t>
            </a:r>
            <a:r>
              <a:rPr sz="2000" spc="-5" dirty="0">
                <a:latin typeface="Comic Sans MS"/>
                <a:cs typeface="Comic Sans MS"/>
              </a:rPr>
              <a:t>riser  </a:t>
            </a:r>
            <a:r>
              <a:rPr sz="2000" dirty="0">
                <a:latin typeface="Comic Sans MS"/>
                <a:cs typeface="Comic Sans MS"/>
              </a:rPr>
              <a:t>Types of</a:t>
            </a:r>
            <a:r>
              <a:rPr sz="2000" spc="-35" dirty="0">
                <a:latin typeface="Comic Sans MS"/>
                <a:cs typeface="Comic Sans MS"/>
              </a:rPr>
              <a:t> </a:t>
            </a:r>
            <a:r>
              <a:rPr sz="2000" spc="-5" dirty="0">
                <a:latin typeface="Comic Sans MS"/>
                <a:cs typeface="Comic Sans MS"/>
              </a:rPr>
              <a:t>riser</a:t>
            </a:r>
            <a:endParaRPr sz="2000">
              <a:latin typeface="Comic Sans MS"/>
              <a:cs typeface="Comic Sans MS"/>
            </a:endParaRPr>
          </a:p>
          <a:p>
            <a:pPr marL="90170">
              <a:lnSpc>
                <a:spcPct val="100000"/>
              </a:lnSpc>
            </a:pPr>
            <a:r>
              <a:rPr sz="2000" spc="-5" dirty="0">
                <a:latin typeface="Comic Sans MS"/>
                <a:cs typeface="Comic Sans MS"/>
              </a:rPr>
              <a:t>Methods for riser</a:t>
            </a:r>
            <a:r>
              <a:rPr sz="2000" spc="-20" dirty="0">
                <a:latin typeface="Comic Sans MS"/>
                <a:cs typeface="Comic Sans MS"/>
              </a:rPr>
              <a:t> </a:t>
            </a:r>
            <a:r>
              <a:rPr sz="2000" spc="-5" dirty="0">
                <a:latin typeface="Comic Sans MS"/>
                <a:cs typeface="Comic Sans MS"/>
              </a:rPr>
              <a:t>design</a:t>
            </a:r>
            <a:endParaRPr sz="2000">
              <a:latin typeface="Comic Sans MS"/>
              <a:cs typeface="Comic Sans MS"/>
            </a:endParaRPr>
          </a:p>
        </p:txBody>
      </p:sp>
      <p:sp>
        <p:nvSpPr>
          <p:cNvPr id="6" name="object 6"/>
          <p:cNvSpPr txBox="1"/>
          <p:nvPr/>
        </p:nvSpPr>
        <p:spPr>
          <a:xfrm>
            <a:off x="6157721" y="1315021"/>
            <a:ext cx="2606040" cy="2186496"/>
          </a:xfrm>
          <a:prstGeom prst="rect">
            <a:avLst/>
          </a:prstGeom>
          <a:ln w="38100">
            <a:solidFill>
              <a:srgbClr val="99CC00"/>
            </a:solidFill>
          </a:ln>
        </p:spPr>
        <p:txBody>
          <a:bodyPr vert="horz" wrap="square" lIns="0" tIns="31750" rIns="0" bIns="0" rtlCol="0">
            <a:spAutoFit/>
          </a:bodyPr>
          <a:lstStyle/>
          <a:p>
            <a:pPr marL="90805">
              <a:lnSpc>
                <a:spcPct val="100000"/>
              </a:lnSpc>
              <a:spcBef>
                <a:spcPts val="250"/>
              </a:spcBef>
            </a:pPr>
            <a:r>
              <a:rPr sz="2000" b="1" spc="-5" dirty="0">
                <a:latin typeface="Comic Sans MS"/>
                <a:cs typeface="Comic Sans MS"/>
              </a:rPr>
              <a:t>Learning</a:t>
            </a:r>
            <a:r>
              <a:rPr sz="2000" b="1" spc="-20" dirty="0">
                <a:latin typeface="Comic Sans MS"/>
                <a:cs typeface="Comic Sans MS"/>
              </a:rPr>
              <a:t> </a:t>
            </a:r>
            <a:r>
              <a:rPr sz="2000" b="1" spc="-5" dirty="0">
                <a:latin typeface="Comic Sans MS"/>
                <a:cs typeface="Comic Sans MS"/>
              </a:rPr>
              <a:t>Activities</a:t>
            </a:r>
            <a:endParaRPr sz="2000">
              <a:latin typeface="Comic Sans MS"/>
              <a:cs typeface="Comic Sans MS"/>
            </a:endParaRPr>
          </a:p>
          <a:p>
            <a:pPr marL="548005" marR="919480" indent="-457200">
              <a:lnSpc>
                <a:spcPct val="100000"/>
              </a:lnSpc>
              <a:spcBef>
                <a:spcPts val="5"/>
              </a:spcBef>
              <a:buAutoNum type="arabicPeriod"/>
              <a:tabLst>
                <a:tab pos="548005" algn="l"/>
                <a:tab pos="548640" algn="l"/>
              </a:tabLst>
            </a:pPr>
            <a:r>
              <a:rPr sz="2000" dirty="0">
                <a:latin typeface="Comic Sans MS"/>
                <a:cs typeface="Comic Sans MS"/>
              </a:rPr>
              <a:t>Look </a:t>
            </a:r>
            <a:r>
              <a:rPr sz="2000" spc="-5" dirty="0">
                <a:latin typeface="Comic Sans MS"/>
                <a:cs typeface="Comic Sans MS"/>
              </a:rPr>
              <a:t>up  </a:t>
            </a:r>
            <a:r>
              <a:rPr sz="2000" dirty="0">
                <a:latin typeface="Comic Sans MS"/>
                <a:cs typeface="Comic Sans MS"/>
              </a:rPr>
              <a:t>K</a:t>
            </a:r>
            <a:r>
              <a:rPr sz="2000" spc="-10" dirty="0">
                <a:latin typeface="Comic Sans MS"/>
                <a:cs typeface="Comic Sans MS"/>
              </a:rPr>
              <a:t>e</a:t>
            </a:r>
            <a:r>
              <a:rPr sz="2000" dirty="0">
                <a:latin typeface="Comic Sans MS"/>
                <a:cs typeface="Comic Sans MS"/>
              </a:rPr>
              <a:t>ywords</a:t>
            </a:r>
            <a:endParaRPr sz="2000">
              <a:latin typeface="Comic Sans MS"/>
              <a:cs typeface="Comic Sans MS"/>
            </a:endParaRPr>
          </a:p>
          <a:p>
            <a:pPr marL="548005" indent="-457200">
              <a:lnSpc>
                <a:spcPct val="100000"/>
              </a:lnSpc>
              <a:buAutoNum type="arabicPeriod"/>
              <a:tabLst>
                <a:tab pos="548005" algn="l"/>
                <a:tab pos="548640" algn="l"/>
              </a:tabLst>
            </a:pPr>
            <a:r>
              <a:rPr sz="2000" dirty="0">
                <a:latin typeface="Comic Sans MS"/>
                <a:cs typeface="Comic Sans MS"/>
              </a:rPr>
              <a:t>View</a:t>
            </a:r>
            <a:r>
              <a:rPr sz="2000" spc="-95" dirty="0">
                <a:latin typeface="Comic Sans MS"/>
                <a:cs typeface="Comic Sans MS"/>
              </a:rPr>
              <a:t> </a:t>
            </a:r>
            <a:r>
              <a:rPr sz="2000" spc="-5" dirty="0">
                <a:latin typeface="Comic Sans MS"/>
                <a:cs typeface="Comic Sans MS"/>
              </a:rPr>
              <a:t>Slides</a:t>
            </a:r>
            <a:r>
              <a:rPr sz="2000" spc="-5" dirty="0">
                <a:latin typeface="Comic Sans MS"/>
                <a:cs typeface="Comic Sans MS"/>
                <a:hlinkClick r:id="rId4"/>
              </a:rPr>
              <a:t>;</a:t>
            </a:r>
            <a:endParaRPr sz="2000">
              <a:latin typeface="Comic Sans MS"/>
              <a:cs typeface="Comic Sans MS"/>
            </a:endParaRPr>
          </a:p>
          <a:p>
            <a:pPr marL="548005" indent="-457200">
              <a:lnSpc>
                <a:spcPct val="100000"/>
              </a:lnSpc>
              <a:buAutoNum type="arabicPeriod"/>
              <a:tabLst>
                <a:tab pos="548005" algn="l"/>
                <a:tab pos="548640" algn="l"/>
              </a:tabLst>
            </a:pPr>
            <a:r>
              <a:rPr sz="2000" spc="-5" dirty="0">
                <a:latin typeface="Comic Sans MS"/>
                <a:cs typeface="Comic Sans MS"/>
              </a:rPr>
              <a:t>Read</a:t>
            </a:r>
            <a:r>
              <a:rPr sz="2000" spc="-80" dirty="0">
                <a:latin typeface="Comic Sans MS"/>
                <a:cs typeface="Comic Sans MS"/>
              </a:rPr>
              <a:t> </a:t>
            </a:r>
            <a:r>
              <a:rPr sz="2000" dirty="0">
                <a:latin typeface="Comic Sans MS"/>
                <a:cs typeface="Comic Sans MS"/>
              </a:rPr>
              <a:t>Notes,</a:t>
            </a:r>
            <a:endParaRPr sz="2000">
              <a:latin typeface="Comic Sans MS"/>
              <a:cs typeface="Comic Sans MS"/>
            </a:endParaRPr>
          </a:p>
          <a:p>
            <a:pPr marL="548005" indent="-457200">
              <a:lnSpc>
                <a:spcPct val="100000"/>
              </a:lnSpc>
              <a:buAutoNum type="arabicPeriod"/>
              <a:tabLst>
                <a:tab pos="548005" algn="l"/>
                <a:tab pos="548640" algn="l"/>
              </a:tabLst>
            </a:pPr>
            <a:r>
              <a:rPr sz="2000" dirty="0">
                <a:latin typeface="Comic Sans MS"/>
                <a:cs typeface="Comic Sans MS"/>
              </a:rPr>
              <a:t>Listen</a:t>
            </a:r>
            <a:r>
              <a:rPr sz="2000" spc="-10" dirty="0">
                <a:latin typeface="Comic Sans MS"/>
                <a:cs typeface="Comic Sans MS"/>
              </a:rPr>
              <a:t> </a:t>
            </a:r>
            <a:r>
              <a:rPr sz="2000" spc="-5" dirty="0">
                <a:latin typeface="Comic Sans MS"/>
                <a:cs typeface="Comic Sans MS"/>
              </a:rPr>
              <a:t>to</a:t>
            </a:r>
            <a:endParaRPr sz="2000">
              <a:latin typeface="Comic Sans MS"/>
              <a:cs typeface="Comic Sans MS"/>
            </a:endParaRPr>
          </a:p>
          <a:p>
            <a:pPr marL="548005">
              <a:lnSpc>
                <a:spcPct val="100000"/>
              </a:lnSpc>
            </a:pPr>
            <a:r>
              <a:rPr sz="2000" dirty="0">
                <a:latin typeface="Comic Sans MS"/>
                <a:cs typeface="Comic Sans MS"/>
              </a:rPr>
              <a:t>lecture</a:t>
            </a:r>
            <a:endParaRPr sz="2000">
              <a:latin typeface="Comic Sans MS"/>
              <a:cs typeface="Comic Sans MS"/>
            </a:endParaRPr>
          </a:p>
        </p:txBody>
      </p:sp>
      <p:sp>
        <p:nvSpPr>
          <p:cNvPr id="7" name="object 7"/>
          <p:cNvSpPr/>
          <p:nvPr/>
        </p:nvSpPr>
        <p:spPr>
          <a:xfrm>
            <a:off x="305561" y="3969069"/>
            <a:ext cx="8549640" cy="785336"/>
          </a:xfrm>
          <a:custGeom>
            <a:avLst/>
            <a:gdLst/>
            <a:ahLst/>
            <a:cxnLst/>
            <a:rect l="l" t="t" r="r" b="b"/>
            <a:pathLst>
              <a:path w="8549640" h="1047114">
                <a:moveTo>
                  <a:pt x="0" y="1046988"/>
                </a:moveTo>
                <a:lnTo>
                  <a:pt x="8549640" y="1046988"/>
                </a:lnTo>
                <a:lnTo>
                  <a:pt x="8549640" y="0"/>
                </a:lnTo>
                <a:lnTo>
                  <a:pt x="0" y="0"/>
                </a:lnTo>
                <a:lnTo>
                  <a:pt x="0" y="1046988"/>
                </a:lnTo>
                <a:close/>
              </a:path>
            </a:pathLst>
          </a:custGeom>
          <a:ln w="38100">
            <a:solidFill>
              <a:srgbClr val="0000FF"/>
            </a:solidFill>
          </a:ln>
        </p:spPr>
        <p:txBody>
          <a:bodyPr wrap="square" lIns="0" tIns="0" rIns="0" bIns="0" rtlCol="0"/>
          <a:lstStyle/>
          <a:p>
            <a:endParaRPr/>
          </a:p>
        </p:txBody>
      </p:sp>
      <p:sp>
        <p:nvSpPr>
          <p:cNvPr id="8" name="object 8"/>
          <p:cNvSpPr txBox="1"/>
          <p:nvPr/>
        </p:nvSpPr>
        <p:spPr>
          <a:xfrm>
            <a:off x="5618354" y="3983888"/>
            <a:ext cx="845185" cy="321242"/>
          </a:xfrm>
          <a:prstGeom prst="rect">
            <a:avLst/>
          </a:prstGeom>
        </p:spPr>
        <p:txBody>
          <a:bodyPr vert="horz" wrap="square" lIns="0" tIns="13335" rIns="0" bIns="0" rtlCol="0">
            <a:spAutoFit/>
          </a:bodyPr>
          <a:lstStyle/>
          <a:p>
            <a:pPr>
              <a:lnSpc>
                <a:spcPct val="100000"/>
              </a:lnSpc>
              <a:spcBef>
                <a:spcPts val="105"/>
              </a:spcBef>
            </a:pPr>
            <a:r>
              <a:rPr sz="2000" b="1" dirty="0">
                <a:latin typeface="Comic Sans MS"/>
                <a:cs typeface="Comic Sans MS"/>
              </a:rPr>
              <a:t>C</a:t>
            </a:r>
            <a:r>
              <a:rPr sz="2000" b="1" spc="-20" dirty="0">
                <a:latin typeface="Comic Sans MS"/>
                <a:cs typeface="Comic Sans MS"/>
              </a:rPr>
              <a:t>o</a:t>
            </a:r>
            <a:r>
              <a:rPr sz="2000" b="1" dirty="0">
                <a:latin typeface="Comic Sans MS"/>
                <a:cs typeface="Comic Sans MS"/>
              </a:rPr>
              <a:t>o</a:t>
            </a:r>
            <a:r>
              <a:rPr sz="2000" b="1" spc="-10" dirty="0">
                <a:latin typeface="Comic Sans MS"/>
                <a:cs typeface="Comic Sans MS"/>
              </a:rPr>
              <a:t>l</a:t>
            </a:r>
            <a:r>
              <a:rPr sz="2000" b="1" spc="-5" dirty="0">
                <a:latin typeface="Comic Sans MS"/>
                <a:cs typeface="Comic Sans MS"/>
              </a:rPr>
              <a:t>ing</a:t>
            </a:r>
            <a:endParaRPr sz="2000">
              <a:latin typeface="Comic Sans MS"/>
              <a:cs typeface="Comic Sans MS"/>
            </a:endParaRPr>
          </a:p>
        </p:txBody>
      </p:sp>
      <p:sp>
        <p:nvSpPr>
          <p:cNvPr id="9" name="object 9"/>
          <p:cNvSpPr txBox="1"/>
          <p:nvPr/>
        </p:nvSpPr>
        <p:spPr>
          <a:xfrm>
            <a:off x="6821171" y="3983888"/>
            <a:ext cx="1958339" cy="321242"/>
          </a:xfrm>
          <a:prstGeom prst="rect">
            <a:avLst/>
          </a:prstGeom>
        </p:spPr>
        <p:txBody>
          <a:bodyPr vert="horz" wrap="square" lIns="0" tIns="13335" rIns="0" bIns="0" rtlCol="0">
            <a:spAutoFit/>
          </a:bodyPr>
          <a:lstStyle/>
          <a:p>
            <a:pPr>
              <a:lnSpc>
                <a:spcPct val="100000"/>
              </a:lnSpc>
              <a:spcBef>
                <a:spcPts val="105"/>
              </a:spcBef>
            </a:pPr>
            <a:r>
              <a:rPr sz="2000" b="1" spc="-5" dirty="0">
                <a:latin typeface="Comic Sans MS"/>
                <a:cs typeface="Comic Sans MS"/>
              </a:rPr>
              <a:t>characteristics,</a:t>
            </a:r>
            <a:endParaRPr sz="2000">
              <a:latin typeface="Comic Sans MS"/>
              <a:cs typeface="Comic Sans MS"/>
            </a:endParaRPr>
          </a:p>
        </p:txBody>
      </p:sp>
      <p:sp>
        <p:nvSpPr>
          <p:cNvPr id="10" name="object 10"/>
          <p:cNvSpPr txBox="1"/>
          <p:nvPr/>
        </p:nvSpPr>
        <p:spPr>
          <a:xfrm>
            <a:off x="396240" y="3983888"/>
            <a:ext cx="4864735" cy="629018"/>
          </a:xfrm>
          <a:prstGeom prst="rect">
            <a:avLst/>
          </a:prstGeom>
        </p:spPr>
        <p:txBody>
          <a:bodyPr vert="horz" wrap="square" lIns="0" tIns="13335" rIns="0" bIns="0" rtlCol="0">
            <a:spAutoFit/>
          </a:bodyPr>
          <a:lstStyle/>
          <a:p>
            <a:pPr>
              <a:lnSpc>
                <a:spcPct val="100000"/>
              </a:lnSpc>
              <a:spcBef>
                <a:spcPts val="105"/>
              </a:spcBef>
              <a:tabLst>
                <a:tab pos="1618615" algn="l"/>
                <a:tab pos="3589020" algn="l"/>
              </a:tabLst>
            </a:pPr>
            <a:r>
              <a:rPr sz="2000" b="1" spc="-5" dirty="0">
                <a:latin typeface="Comic Sans MS"/>
                <a:cs typeface="Comic Sans MS"/>
              </a:rPr>
              <a:t>Keywords:	Solidification	shrinkage,</a:t>
            </a:r>
            <a:endParaRPr sz="2000">
              <a:latin typeface="Comic Sans MS"/>
              <a:cs typeface="Comic Sans MS"/>
            </a:endParaRPr>
          </a:p>
          <a:p>
            <a:pPr>
              <a:lnSpc>
                <a:spcPct val="100000"/>
              </a:lnSpc>
              <a:tabLst>
                <a:tab pos="3217545" algn="l"/>
              </a:tabLst>
            </a:pPr>
            <a:r>
              <a:rPr sz="2000" b="1" spc="-5" dirty="0">
                <a:latin typeface="Comic Sans MS"/>
                <a:cs typeface="Comic Sans MS"/>
              </a:rPr>
              <a:t>Freezing</a:t>
            </a:r>
            <a:r>
              <a:rPr sz="2000" b="1" dirty="0">
                <a:latin typeface="Comic Sans MS"/>
                <a:cs typeface="Comic Sans MS"/>
              </a:rPr>
              <a:t> </a:t>
            </a:r>
            <a:r>
              <a:rPr sz="2000" b="1" spc="-5" dirty="0">
                <a:latin typeface="Comic Sans MS"/>
                <a:cs typeface="Comic Sans MS"/>
              </a:rPr>
              <a:t>ratio,</a:t>
            </a:r>
            <a:r>
              <a:rPr sz="2000" b="1" spc="-10" dirty="0">
                <a:latin typeface="Comic Sans MS"/>
                <a:cs typeface="Comic Sans MS"/>
              </a:rPr>
              <a:t> </a:t>
            </a:r>
            <a:r>
              <a:rPr sz="2000" b="1" dirty="0">
                <a:latin typeface="Comic Sans MS"/>
                <a:cs typeface="Comic Sans MS"/>
              </a:rPr>
              <a:t>modulus,	NRL</a:t>
            </a:r>
            <a:r>
              <a:rPr sz="2000" b="1" spc="-55" dirty="0">
                <a:latin typeface="Comic Sans MS"/>
                <a:cs typeface="Comic Sans MS"/>
              </a:rPr>
              <a:t> </a:t>
            </a:r>
            <a:r>
              <a:rPr sz="2000" b="1" dirty="0">
                <a:latin typeface="Comic Sans MS"/>
                <a:cs typeface="Comic Sans MS"/>
              </a:rPr>
              <a:t>method</a:t>
            </a:r>
            <a:endParaRPr sz="2000">
              <a:latin typeface="Comic Sans MS"/>
              <a:cs typeface="Comic Sans MS"/>
            </a:endParaRPr>
          </a:p>
        </p:txBody>
      </p:sp>
      <p:sp>
        <p:nvSpPr>
          <p:cNvPr id="11" name="object 11"/>
          <p:cNvSpPr/>
          <p:nvPr/>
        </p:nvSpPr>
        <p:spPr>
          <a:xfrm>
            <a:off x="1718729" y="4015724"/>
            <a:ext cx="286631" cy="271513"/>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8080059" y="1886314"/>
            <a:ext cx="516318" cy="400049"/>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71550"/>
            <a:ext cx="9144000" cy="114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 y="0"/>
            <a:ext cx="1348739" cy="97155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602994" y="256985"/>
            <a:ext cx="5951220" cy="627736"/>
          </a:xfrm>
          <a:prstGeom prst="rect">
            <a:avLst/>
          </a:prstGeom>
        </p:spPr>
        <p:txBody>
          <a:bodyPr vert="horz" wrap="square" lIns="0" tIns="12065" rIns="0" bIns="0" rtlCol="0">
            <a:spAutoFit/>
          </a:bodyPr>
          <a:lstStyle/>
          <a:p>
            <a:pPr marL="12700">
              <a:lnSpc>
                <a:spcPct val="100000"/>
              </a:lnSpc>
              <a:spcBef>
                <a:spcPts val="95"/>
              </a:spcBef>
            </a:pPr>
            <a:r>
              <a:rPr sz="4000" b="1" spc="-10" dirty="0">
                <a:latin typeface="Comic Sans MS"/>
                <a:cs typeface="Comic Sans MS"/>
              </a:rPr>
              <a:t>Solidification </a:t>
            </a:r>
            <a:r>
              <a:rPr sz="4000" b="1" spc="-5" dirty="0">
                <a:latin typeface="Comic Sans MS"/>
                <a:cs typeface="Comic Sans MS"/>
              </a:rPr>
              <a:t>of</a:t>
            </a:r>
            <a:r>
              <a:rPr sz="4000" b="1" spc="40" dirty="0">
                <a:latin typeface="Comic Sans MS"/>
                <a:cs typeface="Comic Sans MS"/>
              </a:rPr>
              <a:t> </a:t>
            </a:r>
            <a:r>
              <a:rPr sz="4000" b="1" spc="-5" dirty="0">
                <a:latin typeface="Comic Sans MS"/>
                <a:cs typeface="Comic Sans MS"/>
              </a:rPr>
              <a:t>Casting</a:t>
            </a:r>
            <a:endParaRPr sz="4000">
              <a:latin typeface="Comic Sans MS"/>
              <a:cs typeface="Comic Sans MS"/>
            </a:endParaRPr>
          </a:p>
        </p:txBody>
      </p:sp>
      <p:sp>
        <p:nvSpPr>
          <p:cNvPr id="5" name="object 5"/>
          <p:cNvSpPr/>
          <p:nvPr/>
        </p:nvSpPr>
        <p:spPr>
          <a:xfrm>
            <a:off x="774191" y="1172718"/>
            <a:ext cx="7772400" cy="211683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38200" y="1220724"/>
            <a:ext cx="7589520" cy="197967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19150" y="1206438"/>
            <a:ext cx="7627620" cy="2008346"/>
          </a:xfrm>
          <a:custGeom>
            <a:avLst/>
            <a:gdLst/>
            <a:ahLst/>
            <a:cxnLst/>
            <a:rect l="l" t="t" r="r" b="b"/>
            <a:pathLst>
              <a:path w="7627620" h="2677795">
                <a:moveTo>
                  <a:pt x="0" y="2677668"/>
                </a:moveTo>
                <a:lnTo>
                  <a:pt x="7627620" y="2677668"/>
                </a:lnTo>
                <a:lnTo>
                  <a:pt x="7627620" y="0"/>
                </a:lnTo>
                <a:lnTo>
                  <a:pt x="0" y="0"/>
                </a:lnTo>
                <a:lnTo>
                  <a:pt x="0" y="2677668"/>
                </a:lnTo>
                <a:close/>
              </a:path>
            </a:pathLst>
          </a:custGeom>
          <a:ln w="38100">
            <a:solidFill>
              <a:srgbClr val="FF6600"/>
            </a:solidFill>
          </a:ln>
        </p:spPr>
        <p:txBody>
          <a:bodyPr wrap="square" lIns="0" tIns="0" rIns="0" bIns="0" rtlCol="0"/>
          <a:lstStyle/>
          <a:p>
            <a:endParaRPr/>
          </a:p>
        </p:txBody>
      </p:sp>
      <p:sp>
        <p:nvSpPr>
          <p:cNvPr id="8" name="object 8"/>
          <p:cNvSpPr txBox="1"/>
          <p:nvPr/>
        </p:nvSpPr>
        <p:spPr>
          <a:xfrm>
            <a:off x="307343" y="3328702"/>
            <a:ext cx="8529955" cy="2013372"/>
          </a:xfrm>
          <a:prstGeom prst="rect">
            <a:avLst/>
          </a:prstGeom>
        </p:spPr>
        <p:txBody>
          <a:bodyPr vert="horz" wrap="square" lIns="0" tIns="12700" rIns="0" bIns="0" rtlCol="0">
            <a:spAutoFit/>
          </a:bodyPr>
          <a:lstStyle/>
          <a:p>
            <a:pPr marL="355600" marR="5080" indent="-342900">
              <a:lnSpc>
                <a:spcPct val="100000"/>
              </a:lnSpc>
              <a:spcBef>
                <a:spcPts val="100"/>
              </a:spcBef>
              <a:buChar char="•"/>
              <a:tabLst>
                <a:tab pos="354965" algn="l"/>
                <a:tab pos="355600" algn="l"/>
                <a:tab pos="1460500" algn="l"/>
                <a:tab pos="3482975" algn="l"/>
                <a:tab pos="4441825" algn="l"/>
                <a:tab pos="6175375" algn="l"/>
                <a:tab pos="7713345" algn="l"/>
              </a:tabLst>
            </a:pPr>
            <a:r>
              <a:rPr sz="2400" dirty="0">
                <a:latin typeface="Comic Sans MS"/>
                <a:cs typeface="Comic Sans MS"/>
              </a:rPr>
              <a:t>During	so</a:t>
            </a:r>
            <a:r>
              <a:rPr sz="2400" spc="15" dirty="0">
                <a:latin typeface="Comic Sans MS"/>
                <a:cs typeface="Comic Sans MS"/>
              </a:rPr>
              <a:t>l</a:t>
            </a:r>
            <a:r>
              <a:rPr sz="2400" spc="-5" dirty="0">
                <a:latin typeface="Comic Sans MS"/>
                <a:cs typeface="Comic Sans MS"/>
              </a:rPr>
              <a:t>idi</a:t>
            </a:r>
            <a:r>
              <a:rPr sz="2400" spc="5" dirty="0">
                <a:latin typeface="Comic Sans MS"/>
                <a:cs typeface="Comic Sans MS"/>
              </a:rPr>
              <a:t>f</a:t>
            </a:r>
            <a:r>
              <a:rPr sz="2400" spc="-5" dirty="0">
                <a:latin typeface="Comic Sans MS"/>
                <a:cs typeface="Comic Sans MS"/>
              </a:rPr>
              <a:t>icati</a:t>
            </a:r>
            <a:r>
              <a:rPr sz="2400" spc="-10" dirty="0">
                <a:latin typeface="Comic Sans MS"/>
                <a:cs typeface="Comic Sans MS"/>
              </a:rPr>
              <a:t>o</a:t>
            </a:r>
            <a:r>
              <a:rPr sz="2400" dirty="0">
                <a:latin typeface="Comic Sans MS"/>
                <a:cs typeface="Comic Sans MS"/>
              </a:rPr>
              <a:t>n	met</a:t>
            </a:r>
            <a:r>
              <a:rPr sz="2400" spc="-10" dirty="0">
                <a:latin typeface="Comic Sans MS"/>
                <a:cs typeface="Comic Sans MS"/>
              </a:rPr>
              <a:t>a</a:t>
            </a:r>
            <a:r>
              <a:rPr sz="2400" dirty="0">
                <a:latin typeface="Comic Sans MS"/>
                <a:cs typeface="Comic Sans MS"/>
              </a:rPr>
              <a:t>l	e</a:t>
            </a:r>
            <a:r>
              <a:rPr sz="2400" spc="-10" dirty="0">
                <a:latin typeface="Comic Sans MS"/>
                <a:cs typeface="Comic Sans MS"/>
              </a:rPr>
              <a:t>x</a:t>
            </a:r>
            <a:r>
              <a:rPr sz="2400" dirty="0">
                <a:latin typeface="Comic Sans MS"/>
                <a:cs typeface="Comic Sans MS"/>
              </a:rPr>
              <a:t>peri</a:t>
            </a:r>
            <a:r>
              <a:rPr sz="2400" spc="5" dirty="0">
                <a:latin typeface="Comic Sans MS"/>
                <a:cs typeface="Comic Sans MS"/>
              </a:rPr>
              <a:t>e</a:t>
            </a:r>
            <a:r>
              <a:rPr sz="2400" spc="-5" dirty="0">
                <a:latin typeface="Comic Sans MS"/>
                <a:cs typeface="Comic Sans MS"/>
              </a:rPr>
              <a:t>n</a:t>
            </a:r>
            <a:r>
              <a:rPr sz="2400" dirty="0">
                <a:latin typeface="Comic Sans MS"/>
                <a:cs typeface="Comic Sans MS"/>
              </a:rPr>
              <a:t>ce	</a:t>
            </a:r>
            <a:r>
              <a:rPr sz="2400" spc="-20" dirty="0">
                <a:latin typeface="Comic Sans MS"/>
                <a:cs typeface="Comic Sans MS"/>
              </a:rPr>
              <a:t>s</a:t>
            </a:r>
            <a:r>
              <a:rPr sz="2400" dirty="0">
                <a:latin typeface="Comic Sans MS"/>
                <a:cs typeface="Comic Sans MS"/>
              </a:rPr>
              <a:t>hri</a:t>
            </a:r>
            <a:r>
              <a:rPr sz="2400" spc="5" dirty="0">
                <a:latin typeface="Comic Sans MS"/>
                <a:cs typeface="Comic Sans MS"/>
              </a:rPr>
              <a:t>n</a:t>
            </a:r>
            <a:r>
              <a:rPr sz="2400" spc="-5" dirty="0">
                <a:latin typeface="Comic Sans MS"/>
                <a:cs typeface="Comic Sans MS"/>
              </a:rPr>
              <a:t>ka</a:t>
            </a:r>
            <a:r>
              <a:rPr sz="2400" spc="-10" dirty="0">
                <a:latin typeface="Comic Sans MS"/>
                <a:cs typeface="Comic Sans MS"/>
              </a:rPr>
              <a:t>g</a:t>
            </a:r>
            <a:r>
              <a:rPr sz="2400" dirty="0">
                <a:latin typeface="Comic Sans MS"/>
                <a:cs typeface="Comic Sans MS"/>
              </a:rPr>
              <a:t>e	</a:t>
            </a:r>
            <a:r>
              <a:rPr sz="2400" spc="-5" dirty="0">
                <a:latin typeface="Comic Sans MS"/>
                <a:cs typeface="Comic Sans MS"/>
              </a:rPr>
              <a:t>whi</a:t>
            </a:r>
            <a:r>
              <a:rPr sz="2400" spc="5" dirty="0">
                <a:latin typeface="Comic Sans MS"/>
                <a:cs typeface="Comic Sans MS"/>
              </a:rPr>
              <a:t>c</a:t>
            </a:r>
            <a:r>
              <a:rPr sz="2400" dirty="0">
                <a:latin typeface="Comic Sans MS"/>
                <a:cs typeface="Comic Sans MS"/>
              </a:rPr>
              <a:t>h  </a:t>
            </a:r>
            <a:r>
              <a:rPr sz="2400" spc="-5" dirty="0">
                <a:latin typeface="Comic Sans MS"/>
                <a:cs typeface="Comic Sans MS"/>
              </a:rPr>
              <a:t>results in void formation.</a:t>
            </a:r>
            <a:endParaRPr sz="2400">
              <a:latin typeface="Comic Sans MS"/>
              <a:cs typeface="Comic Sans MS"/>
            </a:endParaRPr>
          </a:p>
          <a:p>
            <a:pPr marL="355600" marR="6350" indent="-342900">
              <a:lnSpc>
                <a:spcPct val="100000"/>
              </a:lnSpc>
              <a:spcBef>
                <a:spcPts val="575"/>
              </a:spcBef>
              <a:buChar char="•"/>
              <a:tabLst>
                <a:tab pos="354965" algn="l"/>
                <a:tab pos="355600" algn="l"/>
                <a:tab pos="1254760" algn="l"/>
                <a:tab pos="2009139" algn="l"/>
                <a:tab pos="2637155" algn="l"/>
                <a:tab pos="3992245" algn="l"/>
                <a:tab pos="4612640" algn="l"/>
                <a:tab pos="5970905" algn="l"/>
                <a:tab pos="6731634" algn="l"/>
                <a:tab pos="7624445" algn="l"/>
              </a:tabLst>
            </a:pPr>
            <a:r>
              <a:rPr sz="2400" dirty="0">
                <a:solidFill>
                  <a:srgbClr val="FF0000"/>
                </a:solidFill>
                <a:latin typeface="Comic Sans MS"/>
                <a:cs typeface="Comic Sans MS"/>
              </a:rPr>
              <a:t>This	can	</a:t>
            </a:r>
            <a:r>
              <a:rPr sz="2400" spc="-10" dirty="0">
                <a:solidFill>
                  <a:srgbClr val="FF0000"/>
                </a:solidFill>
                <a:latin typeface="Comic Sans MS"/>
                <a:cs typeface="Comic Sans MS"/>
              </a:rPr>
              <a:t>b</a:t>
            </a:r>
            <a:r>
              <a:rPr sz="2400" dirty="0">
                <a:solidFill>
                  <a:srgbClr val="FF0000"/>
                </a:solidFill>
                <a:latin typeface="Comic Sans MS"/>
                <a:cs typeface="Comic Sans MS"/>
              </a:rPr>
              <a:t>e	a</a:t>
            </a:r>
            <a:r>
              <a:rPr sz="2400" spc="-10" dirty="0">
                <a:solidFill>
                  <a:srgbClr val="FF0000"/>
                </a:solidFill>
                <a:latin typeface="Comic Sans MS"/>
                <a:cs typeface="Comic Sans MS"/>
              </a:rPr>
              <a:t>v</a:t>
            </a:r>
            <a:r>
              <a:rPr sz="2400" dirty="0">
                <a:solidFill>
                  <a:srgbClr val="FF0000"/>
                </a:solidFill>
                <a:latin typeface="Comic Sans MS"/>
                <a:cs typeface="Comic Sans MS"/>
              </a:rPr>
              <a:t>oi</a:t>
            </a:r>
            <a:r>
              <a:rPr sz="2400" spc="-10" dirty="0">
                <a:solidFill>
                  <a:srgbClr val="FF0000"/>
                </a:solidFill>
                <a:latin typeface="Comic Sans MS"/>
                <a:cs typeface="Comic Sans MS"/>
              </a:rPr>
              <a:t>d</a:t>
            </a:r>
            <a:r>
              <a:rPr sz="2400" dirty="0">
                <a:solidFill>
                  <a:srgbClr val="FF0000"/>
                </a:solidFill>
                <a:latin typeface="Comic Sans MS"/>
                <a:cs typeface="Comic Sans MS"/>
              </a:rPr>
              <a:t>ed	by	</a:t>
            </a:r>
            <a:r>
              <a:rPr sz="2400" spc="-5" dirty="0">
                <a:solidFill>
                  <a:srgbClr val="FF0000"/>
                </a:solidFill>
                <a:latin typeface="Comic Sans MS"/>
                <a:cs typeface="Comic Sans MS"/>
              </a:rPr>
              <a:t>f</a:t>
            </a:r>
            <a:r>
              <a:rPr sz="2400" spc="5" dirty="0">
                <a:solidFill>
                  <a:srgbClr val="FF0000"/>
                </a:solidFill>
                <a:latin typeface="Comic Sans MS"/>
                <a:cs typeface="Comic Sans MS"/>
              </a:rPr>
              <a:t>e</a:t>
            </a:r>
            <a:r>
              <a:rPr sz="2400" dirty="0">
                <a:solidFill>
                  <a:srgbClr val="FF0000"/>
                </a:solidFill>
                <a:latin typeface="Comic Sans MS"/>
                <a:cs typeface="Comic Sans MS"/>
              </a:rPr>
              <a:t>eding	</a:t>
            </a:r>
            <a:r>
              <a:rPr sz="2400" spc="-10" dirty="0">
                <a:solidFill>
                  <a:srgbClr val="FF0000"/>
                </a:solidFill>
                <a:latin typeface="Comic Sans MS"/>
                <a:cs typeface="Comic Sans MS"/>
              </a:rPr>
              <a:t>h</a:t>
            </a:r>
            <a:r>
              <a:rPr sz="2400" dirty="0">
                <a:solidFill>
                  <a:srgbClr val="FF0000"/>
                </a:solidFill>
                <a:latin typeface="Comic Sans MS"/>
                <a:cs typeface="Comic Sans MS"/>
              </a:rPr>
              <a:t>ot	sp</a:t>
            </a:r>
            <a:r>
              <a:rPr sz="2400" spc="-10" dirty="0">
                <a:solidFill>
                  <a:srgbClr val="FF0000"/>
                </a:solidFill>
                <a:latin typeface="Comic Sans MS"/>
                <a:cs typeface="Comic Sans MS"/>
              </a:rPr>
              <a:t>o</a:t>
            </a:r>
            <a:r>
              <a:rPr sz="2400" dirty="0">
                <a:solidFill>
                  <a:srgbClr val="FF0000"/>
                </a:solidFill>
                <a:latin typeface="Comic Sans MS"/>
                <a:cs typeface="Comic Sans MS"/>
              </a:rPr>
              <a:t>t	</a:t>
            </a:r>
            <a:r>
              <a:rPr sz="2400" spc="-5" dirty="0">
                <a:solidFill>
                  <a:srgbClr val="FF0000"/>
                </a:solidFill>
                <a:latin typeface="Comic Sans MS"/>
                <a:cs typeface="Comic Sans MS"/>
              </a:rPr>
              <a:t>during  solidification.</a:t>
            </a:r>
            <a:endParaRPr sz="2400">
              <a:latin typeface="Comic Sans MS"/>
              <a:cs typeface="Comic Sans MS"/>
            </a:endParaRPr>
          </a:p>
          <a:p>
            <a:pPr marL="355600" indent="-342900">
              <a:lnSpc>
                <a:spcPct val="100000"/>
              </a:lnSpc>
              <a:spcBef>
                <a:spcPts val="580"/>
              </a:spcBef>
              <a:buChar char="•"/>
              <a:tabLst>
                <a:tab pos="354965" algn="l"/>
                <a:tab pos="355600" algn="l"/>
              </a:tabLst>
            </a:pPr>
            <a:r>
              <a:rPr sz="2400" spc="-5" dirty="0">
                <a:latin typeface="Comic Sans MS"/>
                <a:cs typeface="Comic Sans MS"/>
              </a:rPr>
              <a:t>Riser </a:t>
            </a:r>
            <a:r>
              <a:rPr sz="2400" dirty="0">
                <a:latin typeface="Comic Sans MS"/>
                <a:cs typeface="Comic Sans MS"/>
              </a:rPr>
              <a:t>are </a:t>
            </a:r>
            <a:r>
              <a:rPr sz="2400" spc="-5" dirty="0">
                <a:latin typeface="Comic Sans MS"/>
                <a:cs typeface="Comic Sans MS"/>
              </a:rPr>
              <a:t>used to </a:t>
            </a:r>
            <a:r>
              <a:rPr sz="2400" dirty="0">
                <a:latin typeface="Comic Sans MS"/>
                <a:cs typeface="Comic Sans MS"/>
              </a:rPr>
              <a:t>feed </a:t>
            </a:r>
            <a:r>
              <a:rPr sz="2400" spc="-5" dirty="0">
                <a:latin typeface="Comic Sans MS"/>
                <a:cs typeface="Comic Sans MS"/>
              </a:rPr>
              <a:t>casting during</a:t>
            </a:r>
            <a:r>
              <a:rPr sz="2400" spc="-30" dirty="0">
                <a:latin typeface="Comic Sans MS"/>
                <a:cs typeface="Comic Sans MS"/>
              </a:rPr>
              <a:t> </a:t>
            </a:r>
            <a:r>
              <a:rPr sz="2400" spc="-5" dirty="0">
                <a:latin typeface="Comic Sans MS"/>
                <a:cs typeface="Comic Sans MS"/>
              </a:rPr>
              <a:t>solidification.</a:t>
            </a:r>
            <a:endParaRPr sz="2400">
              <a:latin typeface="Comic Sans MS"/>
              <a:cs typeface="Comic Sans M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71550"/>
            <a:ext cx="9144000" cy="114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 y="0"/>
            <a:ext cx="1348739" cy="97155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374397" y="1"/>
            <a:ext cx="7378065" cy="1243289"/>
          </a:xfrm>
          <a:prstGeom prst="rect">
            <a:avLst/>
          </a:prstGeom>
        </p:spPr>
        <p:txBody>
          <a:bodyPr vert="horz" wrap="square" lIns="0" tIns="12065" rIns="0" bIns="0" rtlCol="0">
            <a:spAutoFit/>
          </a:bodyPr>
          <a:lstStyle/>
          <a:p>
            <a:pPr marL="12700" marR="5080">
              <a:lnSpc>
                <a:spcPct val="100000"/>
              </a:lnSpc>
              <a:spcBef>
                <a:spcPts val="95"/>
              </a:spcBef>
            </a:pPr>
            <a:r>
              <a:rPr sz="4000" spc="-5" dirty="0"/>
              <a:t>Solidification of Iron &amp; Carbon  </a:t>
            </a:r>
            <a:r>
              <a:rPr sz="4000" spc="-10" dirty="0"/>
              <a:t>Steels</a:t>
            </a:r>
            <a:endParaRPr sz="4000"/>
          </a:p>
        </p:txBody>
      </p:sp>
      <p:sp>
        <p:nvSpPr>
          <p:cNvPr id="5" name="object 5"/>
          <p:cNvSpPr/>
          <p:nvPr/>
        </p:nvSpPr>
        <p:spPr>
          <a:xfrm>
            <a:off x="88392" y="1152143"/>
            <a:ext cx="6771132" cy="118757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52400" y="1200151"/>
            <a:ext cx="6588252" cy="105041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33353" y="1185863"/>
            <a:ext cx="6626859" cy="1079183"/>
          </a:xfrm>
          <a:custGeom>
            <a:avLst/>
            <a:gdLst/>
            <a:ahLst/>
            <a:cxnLst/>
            <a:rect l="l" t="t" r="r" b="b"/>
            <a:pathLst>
              <a:path w="6626859" h="1438910">
                <a:moveTo>
                  <a:pt x="0" y="1438655"/>
                </a:moveTo>
                <a:lnTo>
                  <a:pt x="6626352" y="1438655"/>
                </a:lnTo>
                <a:lnTo>
                  <a:pt x="6626352" y="0"/>
                </a:lnTo>
                <a:lnTo>
                  <a:pt x="0" y="0"/>
                </a:lnTo>
                <a:lnTo>
                  <a:pt x="0" y="1438655"/>
                </a:lnTo>
                <a:close/>
              </a:path>
            </a:pathLst>
          </a:custGeom>
          <a:ln w="38100">
            <a:solidFill>
              <a:srgbClr val="FF6600"/>
            </a:solidFill>
          </a:ln>
        </p:spPr>
        <p:txBody>
          <a:bodyPr wrap="square" lIns="0" tIns="0" rIns="0" bIns="0" rtlCol="0"/>
          <a:lstStyle/>
          <a:p>
            <a:endParaRPr/>
          </a:p>
        </p:txBody>
      </p:sp>
      <p:sp>
        <p:nvSpPr>
          <p:cNvPr id="8" name="object 8"/>
          <p:cNvSpPr txBox="1"/>
          <p:nvPr/>
        </p:nvSpPr>
        <p:spPr>
          <a:xfrm>
            <a:off x="383540" y="4193057"/>
            <a:ext cx="8567420" cy="997068"/>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Times New Roman"/>
                <a:cs typeface="Times New Roman"/>
              </a:rPr>
              <a:t>Figure 10.5 (a) Solidification patterns </a:t>
            </a:r>
            <a:r>
              <a:rPr sz="1600" dirty="0">
                <a:latin typeface="Times New Roman"/>
                <a:cs typeface="Times New Roman"/>
              </a:rPr>
              <a:t>for </a:t>
            </a:r>
            <a:r>
              <a:rPr sz="1600" spc="-5" dirty="0">
                <a:latin typeface="Times New Roman"/>
                <a:cs typeface="Times New Roman"/>
              </a:rPr>
              <a:t>gray cast iron in a </a:t>
            </a:r>
            <a:r>
              <a:rPr sz="1600" dirty="0">
                <a:latin typeface="Times New Roman"/>
                <a:cs typeface="Times New Roman"/>
              </a:rPr>
              <a:t>180-mm </a:t>
            </a:r>
            <a:r>
              <a:rPr sz="1600" spc="-5" dirty="0">
                <a:latin typeface="Times New Roman"/>
                <a:cs typeface="Times New Roman"/>
              </a:rPr>
              <a:t>(7-in.) square casting. Note that  after </a:t>
            </a:r>
            <a:r>
              <a:rPr sz="1600" spc="-30" dirty="0">
                <a:latin typeface="Times New Roman"/>
                <a:cs typeface="Times New Roman"/>
              </a:rPr>
              <a:t>11 </a:t>
            </a:r>
            <a:r>
              <a:rPr sz="1600" spc="-10" dirty="0">
                <a:latin typeface="Times New Roman"/>
                <a:cs typeface="Times New Roman"/>
              </a:rPr>
              <a:t>minutes </a:t>
            </a:r>
            <a:r>
              <a:rPr sz="1600" spc="-5" dirty="0">
                <a:latin typeface="Times New Roman"/>
                <a:cs typeface="Times New Roman"/>
              </a:rPr>
              <a:t>of cooling, dendrites reach each </a:t>
            </a:r>
            <a:r>
              <a:rPr sz="1600" spc="-15" dirty="0">
                <a:latin typeface="Times New Roman"/>
                <a:cs typeface="Times New Roman"/>
              </a:rPr>
              <a:t>other, </a:t>
            </a:r>
            <a:r>
              <a:rPr sz="1600" spc="-5" dirty="0">
                <a:latin typeface="Times New Roman"/>
                <a:cs typeface="Times New Roman"/>
              </a:rPr>
              <a:t>but the casting is still </a:t>
            </a:r>
            <a:r>
              <a:rPr sz="1600" spc="-10" dirty="0">
                <a:latin typeface="Times New Roman"/>
                <a:cs typeface="Times New Roman"/>
              </a:rPr>
              <a:t>mushy </a:t>
            </a:r>
            <a:r>
              <a:rPr sz="1600" spc="-5" dirty="0">
                <a:latin typeface="Times New Roman"/>
                <a:cs typeface="Times New Roman"/>
              </a:rPr>
              <a:t>throughout. </a:t>
            </a:r>
            <a:r>
              <a:rPr sz="1600" spc="-10" dirty="0">
                <a:latin typeface="Times New Roman"/>
                <a:cs typeface="Times New Roman"/>
              </a:rPr>
              <a:t>It </a:t>
            </a:r>
            <a:r>
              <a:rPr sz="1600" spc="-5" dirty="0">
                <a:latin typeface="Times New Roman"/>
                <a:cs typeface="Times New Roman"/>
              </a:rPr>
              <a:t>takes  about two hours for this casting to solidify </a:t>
            </a:r>
            <a:r>
              <a:rPr sz="1600" spc="-15" dirty="0">
                <a:latin typeface="Times New Roman"/>
                <a:cs typeface="Times New Roman"/>
              </a:rPr>
              <a:t>completely. </a:t>
            </a:r>
            <a:r>
              <a:rPr sz="1600" spc="10" dirty="0">
                <a:latin typeface="Times New Roman"/>
                <a:cs typeface="Times New Roman"/>
              </a:rPr>
              <a:t>(b) </a:t>
            </a:r>
            <a:r>
              <a:rPr sz="1600" spc="-5" dirty="0">
                <a:latin typeface="Times New Roman"/>
                <a:cs typeface="Times New Roman"/>
              </a:rPr>
              <a:t>Solidification of carbon steels in sand and  chill </a:t>
            </a:r>
            <a:r>
              <a:rPr sz="1600" spc="-10" dirty="0">
                <a:latin typeface="Times New Roman"/>
                <a:cs typeface="Times New Roman"/>
              </a:rPr>
              <a:t>(metal) molds. </a:t>
            </a:r>
            <a:r>
              <a:rPr sz="1600" spc="-5" dirty="0">
                <a:latin typeface="Times New Roman"/>
                <a:cs typeface="Times New Roman"/>
              </a:rPr>
              <a:t>Note the difference in solidification patterns as the carbon content</a:t>
            </a:r>
            <a:r>
              <a:rPr sz="1600" spc="385" dirty="0">
                <a:latin typeface="Times New Roman"/>
                <a:cs typeface="Times New Roman"/>
              </a:rPr>
              <a:t> </a:t>
            </a:r>
            <a:r>
              <a:rPr sz="1600" spc="-5" dirty="0">
                <a:latin typeface="Times New Roman"/>
                <a:cs typeface="Times New Roman"/>
              </a:rPr>
              <a:t>increases.</a:t>
            </a:r>
            <a:endParaRPr sz="1600">
              <a:latin typeface="Times New Roman"/>
              <a:cs typeface="Times New Roman"/>
            </a:endParaRPr>
          </a:p>
        </p:txBody>
      </p:sp>
      <p:sp>
        <p:nvSpPr>
          <p:cNvPr id="9" name="object 9"/>
          <p:cNvSpPr/>
          <p:nvPr/>
        </p:nvSpPr>
        <p:spPr>
          <a:xfrm>
            <a:off x="2290572" y="2450591"/>
            <a:ext cx="6591300" cy="1639062"/>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2354579" y="2498598"/>
            <a:ext cx="6408420" cy="1501902"/>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335529" y="2484312"/>
            <a:ext cx="6446520" cy="1530667"/>
          </a:xfrm>
          <a:custGeom>
            <a:avLst/>
            <a:gdLst/>
            <a:ahLst/>
            <a:cxnLst/>
            <a:rect l="l" t="t" r="r" b="b"/>
            <a:pathLst>
              <a:path w="6446520" h="2040889">
                <a:moveTo>
                  <a:pt x="0" y="2040636"/>
                </a:moveTo>
                <a:lnTo>
                  <a:pt x="6446520" y="2040636"/>
                </a:lnTo>
                <a:lnTo>
                  <a:pt x="6446520" y="0"/>
                </a:lnTo>
                <a:lnTo>
                  <a:pt x="0" y="0"/>
                </a:lnTo>
                <a:lnTo>
                  <a:pt x="0" y="2040636"/>
                </a:lnTo>
                <a:close/>
              </a:path>
            </a:pathLst>
          </a:custGeom>
          <a:ln w="38100">
            <a:solidFill>
              <a:srgbClr val="FF6600"/>
            </a:solidFill>
          </a:ln>
        </p:spPr>
        <p:txBody>
          <a:bodyPr wrap="square" lIns="0" tIns="0" rIns="0" bIns="0" rtlCol="0"/>
          <a:lstStyle/>
          <a:p>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71550"/>
            <a:ext cx="9144000" cy="114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 y="0"/>
            <a:ext cx="1348739" cy="97155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602994" y="231839"/>
            <a:ext cx="4714240" cy="689932"/>
          </a:xfrm>
          <a:prstGeom prst="rect">
            <a:avLst/>
          </a:prstGeom>
        </p:spPr>
        <p:txBody>
          <a:bodyPr vert="horz" wrap="square" lIns="0" tIns="12700" rIns="0" bIns="0" rtlCol="0">
            <a:spAutoFit/>
          </a:bodyPr>
          <a:lstStyle/>
          <a:p>
            <a:pPr marL="12700">
              <a:lnSpc>
                <a:spcPct val="100000"/>
              </a:lnSpc>
              <a:spcBef>
                <a:spcPts val="100"/>
              </a:spcBef>
            </a:pPr>
            <a:r>
              <a:rPr dirty="0"/>
              <a:t>What </a:t>
            </a:r>
            <a:r>
              <a:rPr spc="-5" dirty="0"/>
              <a:t>Are</a:t>
            </a:r>
            <a:r>
              <a:rPr spc="-100" dirty="0"/>
              <a:t> </a:t>
            </a:r>
            <a:r>
              <a:rPr spc="-5" dirty="0"/>
              <a:t>Risers?</a:t>
            </a:r>
          </a:p>
        </p:txBody>
      </p:sp>
      <p:sp>
        <p:nvSpPr>
          <p:cNvPr id="5" name="object 5"/>
          <p:cNvSpPr txBox="1"/>
          <p:nvPr/>
        </p:nvSpPr>
        <p:spPr>
          <a:xfrm>
            <a:off x="535940" y="1156528"/>
            <a:ext cx="8149590" cy="3567643"/>
          </a:xfrm>
          <a:prstGeom prst="rect">
            <a:avLst/>
          </a:prstGeom>
        </p:spPr>
        <p:txBody>
          <a:bodyPr vert="horz" wrap="square" lIns="0" tIns="12700" rIns="0" bIns="0" rtlCol="0">
            <a:spAutoFit/>
          </a:bodyPr>
          <a:lstStyle/>
          <a:p>
            <a:pPr marL="355600" marR="5080" indent="-342900" algn="just">
              <a:lnSpc>
                <a:spcPct val="100000"/>
              </a:lnSpc>
              <a:spcBef>
                <a:spcPts val="100"/>
              </a:spcBef>
              <a:buChar char="•"/>
              <a:tabLst>
                <a:tab pos="356235" algn="l"/>
              </a:tabLst>
            </a:pPr>
            <a:r>
              <a:rPr sz="2400" spc="-5" dirty="0">
                <a:latin typeface="Comic Sans MS"/>
                <a:cs typeface="Comic Sans MS"/>
              </a:rPr>
              <a:t>Risers </a:t>
            </a:r>
            <a:r>
              <a:rPr sz="2400" dirty="0">
                <a:latin typeface="Comic Sans MS"/>
                <a:cs typeface="Comic Sans MS"/>
              </a:rPr>
              <a:t>are </a:t>
            </a:r>
            <a:r>
              <a:rPr sz="2400" spc="-5" dirty="0">
                <a:latin typeface="Comic Sans MS"/>
                <a:cs typeface="Comic Sans MS"/>
              </a:rPr>
              <a:t>added reservoirs designed to feed liquid  metal to the solidifying casting as </a:t>
            </a:r>
            <a:r>
              <a:rPr sz="2400" dirty="0">
                <a:latin typeface="Comic Sans MS"/>
                <a:cs typeface="Comic Sans MS"/>
              </a:rPr>
              <a:t>a means </a:t>
            </a:r>
            <a:r>
              <a:rPr sz="2400" spc="-5" dirty="0">
                <a:latin typeface="Comic Sans MS"/>
                <a:cs typeface="Comic Sans MS"/>
              </a:rPr>
              <a:t>for  compensating for solidification</a:t>
            </a:r>
            <a:r>
              <a:rPr sz="2400" spc="35" dirty="0">
                <a:latin typeface="Comic Sans MS"/>
                <a:cs typeface="Comic Sans MS"/>
              </a:rPr>
              <a:t> </a:t>
            </a:r>
            <a:r>
              <a:rPr sz="2400" dirty="0">
                <a:latin typeface="Comic Sans MS"/>
                <a:cs typeface="Comic Sans MS"/>
              </a:rPr>
              <a:t>shrinkage.</a:t>
            </a:r>
            <a:endParaRPr sz="2400">
              <a:latin typeface="Comic Sans MS"/>
              <a:cs typeface="Comic Sans MS"/>
            </a:endParaRPr>
          </a:p>
          <a:p>
            <a:pPr marL="355600" indent="-342900">
              <a:lnSpc>
                <a:spcPct val="100000"/>
              </a:lnSpc>
              <a:spcBef>
                <a:spcPts val="575"/>
              </a:spcBef>
              <a:buFont typeface="Comic Sans MS"/>
              <a:buChar char="•"/>
              <a:tabLst>
                <a:tab pos="355600" algn="l"/>
                <a:tab pos="356235" algn="l"/>
              </a:tabLst>
            </a:pPr>
            <a:r>
              <a:rPr sz="2400" b="1" spc="-5" dirty="0">
                <a:latin typeface="Comic Sans MS"/>
                <a:cs typeface="Comic Sans MS"/>
              </a:rPr>
              <a:t>Riser must solidify </a:t>
            </a:r>
            <a:r>
              <a:rPr sz="2400" b="1" dirty="0">
                <a:latin typeface="Comic Sans MS"/>
                <a:cs typeface="Comic Sans MS"/>
              </a:rPr>
              <a:t>after</a:t>
            </a:r>
            <a:r>
              <a:rPr sz="2400" b="1" spc="-15" dirty="0">
                <a:latin typeface="Comic Sans MS"/>
                <a:cs typeface="Comic Sans MS"/>
              </a:rPr>
              <a:t> </a:t>
            </a:r>
            <a:r>
              <a:rPr sz="2400" b="1" spc="-5" dirty="0">
                <a:latin typeface="Comic Sans MS"/>
                <a:cs typeface="Comic Sans MS"/>
              </a:rPr>
              <a:t>casting.</a:t>
            </a:r>
            <a:endParaRPr sz="2400">
              <a:latin typeface="Comic Sans MS"/>
              <a:cs typeface="Comic Sans MS"/>
            </a:endParaRPr>
          </a:p>
          <a:p>
            <a:pPr marL="355600" marR="5080" indent="-342900" algn="just">
              <a:lnSpc>
                <a:spcPct val="100000"/>
              </a:lnSpc>
              <a:spcBef>
                <a:spcPts val="580"/>
              </a:spcBef>
              <a:buChar char="•"/>
              <a:tabLst>
                <a:tab pos="356235" algn="l"/>
              </a:tabLst>
            </a:pPr>
            <a:r>
              <a:rPr sz="2400" spc="-5" dirty="0">
                <a:latin typeface="Comic Sans MS"/>
                <a:cs typeface="Comic Sans MS"/>
              </a:rPr>
              <a:t>Riser should </a:t>
            </a:r>
            <a:r>
              <a:rPr sz="2400" dirty="0">
                <a:latin typeface="Comic Sans MS"/>
                <a:cs typeface="Comic Sans MS"/>
              </a:rPr>
              <a:t>be </a:t>
            </a:r>
            <a:r>
              <a:rPr sz="2400" spc="-5" dirty="0">
                <a:latin typeface="Comic Sans MS"/>
                <a:cs typeface="Comic Sans MS"/>
              </a:rPr>
              <a:t>located so that directional  solidification </a:t>
            </a:r>
            <a:r>
              <a:rPr sz="2400" dirty="0">
                <a:latin typeface="Comic Sans MS"/>
                <a:cs typeface="Comic Sans MS"/>
              </a:rPr>
              <a:t>occurs </a:t>
            </a:r>
            <a:r>
              <a:rPr sz="2400" spc="-5" dirty="0">
                <a:latin typeface="Comic Sans MS"/>
                <a:cs typeface="Comic Sans MS"/>
              </a:rPr>
              <a:t>from </a:t>
            </a:r>
            <a:r>
              <a:rPr sz="2400" spc="-10" dirty="0">
                <a:latin typeface="Comic Sans MS"/>
                <a:cs typeface="Comic Sans MS"/>
              </a:rPr>
              <a:t>the </a:t>
            </a:r>
            <a:r>
              <a:rPr sz="2400" spc="-5" dirty="0">
                <a:latin typeface="Comic Sans MS"/>
                <a:cs typeface="Comic Sans MS"/>
              </a:rPr>
              <a:t>extremities of mold  cavity back toward the</a:t>
            </a:r>
            <a:r>
              <a:rPr sz="2400" spc="-25" dirty="0">
                <a:latin typeface="Comic Sans MS"/>
                <a:cs typeface="Comic Sans MS"/>
              </a:rPr>
              <a:t> </a:t>
            </a:r>
            <a:r>
              <a:rPr sz="2400" spc="-5" dirty="0">
                <a:latin typeface="Comic Sans MS"/>
                <a:cs typeface="Comic Sans MS"/>
              </a:rPr>
              <a:t>riser.</a:t>
            </a:r>
            <a:endParaRPr sz="2400">
              <a:latin typeface="Comic Sans MS"/>
              <a:cs typeface="Comic Sans MS"/>
            </a:endParaRPr>
          </a:p>
          <a:p>
            <a:pPr marL="355600" marR="6985" indent="-342900" algn="just">
              <a:lnSpc>
                <a:spcPct val="100000"/>
              </a:lnSpc>
              <a:spcBef>
                <a:spcPts val="575"/>
              </a:spcBef>
              <a:buChar char="•"/>
              <a:tabLst>
                <a:tab pos="356235" algn="l"/>
              </a:tabLst>
            </a:pPr>
            <a:r>
              <a:rPr sz="2400" dirty="0">
                <a:latin typeface="Comic Sans MS"/>
                <a:cs typeface="Comic Sans MS"/>
              </a:rPr>
              <a:t>Thickest </a:t>
            </a:r>
            <a:r>
              <a:rPr sz="2400" spc="-5" dirty="0">
                <a:latin typeface="Comic Sans MS"/>
                <a:cs typeface="Comic Sans MS"/>
              </a:rPr>
              <a:t>part of casting </a:t>
            </a:r>
            <a:r>
              <a:rPr sz="2400" dirty="0">
                <a:latin typeface="Comic Sans MS"/>
                <a:cs typeface="Comic Sans MS"/>
              </a:rPr>
              <a:t>– </a:t>
            </a:r>
            <a:r>
              <a:rPr sz="2400" spc="-5" dirty="0">
                <a:latin typeface="Comic Sans MS"/>
                <a:cs typeface="Comic Sans MS"/>
              </a:rPr>
              <a:t>last to freeze, Riser should  </a:t>
            </a:r>
            <a:r>
              <a:rPr sz="2400" dirty="0">
                <a:latin typeface="Comic Sans MS"/>
                <a:cs typeface="Comic Sans MS"/>
              </a:rPr>
              <a:t>feed </a:t>
            </a:r>
            <a:r>
              <a:rPr sz="2400" spc="-5" dirty="0">
                <a:latin typeface="Comic Sans MS"/>
                <a:cs typeface="Comic Sans MS"/>
              </a:rPr>
              <a:t>directly to these</a:t>
            </a:r>
            <a:r>
              <a:rPr sz="2400" spc="-50" dirty="0">
                <a:latin typeface="Comic Sans MS"/>
                <a:cs typeface="Comic Sans MS"/>
              </a:rPr>
              <a:t> </a:t>
            </a:r>
            <a:r>
              <a:rPr sz="2400" spc="-5" dirty="0">
                <a:latin typeface="Comic Sans MS"/>
                <a:cs typeface="Comic Sans MS"/>
              </a:rPr>
              <a:t>regions.</a:t>
            </a:r>
            <a:endParaRPr sz="2400">
              <a:latin typeface="Comic Sans MS"/>
              <a:cs typeface="Comic Sans MS"/>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71550"/>
            <a:ext cx="9144000" cy="114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 y="0"/>
            <a:ext cx="1348739" cy="97155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602997" y="231839"/>
            <a:ext cx="3440429" cy="689932"/>
          </a:xfrm>
          <a:prstGeom prst="rect">
            <a:avLst/>
          </a:prstGeom>
        </p:spPr>
        <p:txBody>
          <a:bodyPr vert="horz" wrap="square" lIns="0" tIns="12700" rIns="0" bIns="0" rtlCol="0">
            <a:spAutoFit/>
          </a:bodyPr>
          <a:lstStyle/>
          <a:p>
            <a:pPr marL="12700">
              <a:lnSpc>
                <a:spcPct val="100000"/>
              </a:lnSpc>
              <a:spcBef>
                <a:spcPts val="100"/>
              </a:spcBef>
            </a:pPr>
            <a:r>
              <a:rPr b="1" dirty="0">
                <a:latin typeface="Comic Sans MS"/>
                <a:cs typeface="Comic Sans MS"/>
              </a:rPr>
              <a:t>Why</a:t>
            </a:r>
            <a:r>
              <a:rPr b="1" spc="-70" dirty="0">
                <a:latin typeface="Comic Sans MS"/>
                <a:cs typeface="Comic Sans MS"/>
              </a:rPr>
              <a:t> </a:t>
            </a:r>
            <a:r>
              <a:rPr b="1" spc="-5" dirty="0">
                <a:latin typeface="Comic Sans MS"/>
                <a:cs typeface="Comic Sans MS"/>
              </a:rPr>
              <a:t>Risers?</a:t>
            </a:r>
          </a:p>
        </p:txBody>
      </p:sp>
      <p:sp>
        <p:nvSpPr>
          <p:cNvPr id="5" name="object 5"/>
          <p:cNvSpPr txBox="1"/>
          <p:nvPr/>
        </p:nvSpPr>
        <p:spPr>
          <a:xfrm>
            <a:off x="535940" y="1158288"/>
            <a:ext cx="8152130" cy="4919295"/>
          </a:xfrm>
          <a:prstGeom prst="rect">
            <a:avLst/>
          </a:prstGeom>
        </p:spPr>
        <p:txBody>
          <a:bodyPr vert="horz" wrap="square" lIns="0" tIns="86360" rIns="0" bIns="0" rtlCol="0">
            <a:spAutoFit/>
          </a:bodyPr>
          <a:lstStyle/>
          <a:p>
            <a:pPr marL="355600" indent="-342900">
              <a:lnSpc>
                <a:spcPct val="100000"/>
              </a:lnSpc>
              <a:spcBef>
                <a:spcPts val="680"/>
              </a:spcBef>
              <a:buChar char="•"/>
              <a:tabLst>
                <a:tab pos="355600" algn="l"/>
                <a:tab pos="356235" algn="l"/>
              </a:tabLst>
            </a:pPr>
            <a:r>
              <a:rPr sz="2400" dirty="0">
                <a:latin typeface="Comic Sans MS"/>
                <a:cs typeface="Comic Sans MS"/>
              </a:rPr>
              <a:t>The shrinkage occurs </a:t>
            </a:r>
            <a:r>
              <a:rPr sz="2400" spc="-5" dirty="0">
                <a:latin typeface="Comic Sans MS"/>
                <a:cs typeface="Comic Sans MS"/>
              </a:rPr>
              <a:t>in three</a:t>
            </a:r>
            <a:r>
              <a:rPr sz="2400" spc="-60" dirty="0">
                <a:latin typeface="Comic Sans MS"/>
                <a:cs typeface="Comic Sans MS"/>
              </a:rPr>
              <a:t> </a:t>
            </a:r>
            <a:r>
              <a:rPr sz="2400" spc="-5" dirty="0">
                <a:latin typeface="Comic Sans MS"/>
                <a:cs typeface="Comic Sans MS"/>
              </a:rPr>
              <a:t>stages,</a:t>
            </a:r>
            <a:endParaRPr sz="2400">
              <a:latin typeface="Comic Sans MS"/>
              <a:cs typeface="Comic Sans MS"/>
            </a:endParaRPr>
          </a:p>
          <a:p>
            <a:pPr marL="469900" marR="5080" indent="-457200">
              <a:lnSpc>
                <a:spcPct val="100000"/>
              </a:lnSpc>
              <a:spcBef>
                <a:spcPts val="580"/>
              </a:spcBef>
              <a:buAutoNum type="arabicPeriod"/>
              <a:tabLst>
                <a:tab pos="469900" algn="l"/>
                <a:tab pos="470534" algn="l"/>
              </a:tabLst>
            </a:pPr>
            <a:r>
              <a:rPr sz="2400" dirty="0">
                <a:latin typeface="Comic Sans MS"/>
                <a:cs typeface="Comic Sans MS"/>
              </a:rPr>
              <a:t>When </a:t>
            </a:r>
            <a:r>
              <a:rPr sz="2400" spc="-5" dirty="0">
                <a:latin typeface="Comic Sans MS"/>
                <a:cs typeface="Comic Sans MS"/>
              </a:rPr>
              <a:t>temperature of </a:t>
            </a:r>
            <a:r>
              <a:rPr sz="2400" dirty="0">
                <a:latin typeface="Comic Sans MS"/>
                <a:cs typeface="Comic Sans MS"/>
              </a:rPr>
              <a:t>liquid </a:t>
            </a:r>
            <a:r>
              <a:rPr sz="2400" spc="-5" dirty="0">
                <a:latin typeface="Comic Sans MS"/>
                <a:cs typeface="Comic Sans MS"/>
              </a:rPr>
              <a:t>metal drops </a:t>
            </a:r>
            <a:r>
              <a:rPr sz="2400" dirty="0">
                <a:latin typeface="Comic Sans MS"/>
                <a:cs typeface="Comic Sans MS"/>
              </a:rPr>
              <a:t>from Pouring  </a:t>
            </a:r>
            <a:r>
              <a:rPr sz="2400" spc="-5" dirty="0">
                <a:latin typeface="Comic Sans MS"/>
                <a:cs typeface="Comic Sans MS"/>
              </a:rPr>
              <a:t>to Freezing</a:t>
            </a:r>
            <a:r>
              <a:rPr sz="2400" spc="-20" dirty="0">
                <a:latin typeface="Comic Sans MS"/>
                <a:cs typeface="Comic Sans MS"/>
              </a:rPr>
              <a:t> </a:t>
            </a:r>
            <a:r>
              <a:rPr sz="2400" spc="-5" dirty="0">
                <a:latin typeface="Comic Sans MS"/>
                <a:cs typeface="Comic Sans MS"/>
              </a:rPr>
              <a:t>temperature</a:t>
            </a:r>
            <a:endParaRPr sz="2400">
              <a:latin typeface="Comic Sans MS"/>
              <a:cs typeface="Comic Sans MS"/>
            </a:endParaRPr>
          </a:p>
          <a:p>
            <a:pPr marL="469900" marR="8255" indent="-457200">
              <a:lnSpc>
                <a:spcPct val="100000"/>
              </a:lnSpc>
              <a:spcBef>
                <a:spcPts val="575"/>
              </a:spcBef>
              <a:buAutoNum type="arabicPeriod"/>
              <a:tabLst>
                <a:tab pos="469900" algn="l"/>
                <a:tab pos="470534" algn="l"/>
                <a:tab pos="1440815" algn="l"/>
                <a:tab pos="2076450" algn="l"/>
                <a:tab pos="3012440" algn="l"/>
                <a:tab pos="4286250" algn="l"/>
                <a:tab pos="5133975" algn="l"/>
                <a:tab pos="6035040" algn="l"/>
                <a:tab pos="6489065" algn="l"/>
                <a:tab pos="7295515" algn="l"/>
              </a:tabLst>
            </a:pPr>
            <a:r>
              <a:rPr sz="2400" dirty="0">
                <a:latin typeface="Comic Sans MS"/>
                <a:cs typeface="Comic Sans MS"/>
              </a:rPr>
              <a:t>Wh</a:t>
            </a:r>
            <a:r>
              <a:rPr sz="2400" spc="5" dirty="0">
                <a:latin typeface="Comic Sans MS"/>
                <a:cs typeface="Comic Sans MS"/>
              </a:rPr>
              <a:t>e</a:t>
            </a:r>
            <a:r>
              <a:rPr sz="2400" dirty="0">
                <a:latin typeface="Comic Sans MS"/>
                <a:cs typeface="Comic Sans MS"/>
              </a:rPr>
              <a:t>n	</a:t>
            </a:r>
            <a:r>
              <a:rPr sz="2400" spc="-5" dirty="0">
                <a:latin typeface="Comic Sans MS"/>
                <a:cs typeface="Comic Sans MS"/>
              </a:rPr>
              <a:t>t</a:t>
            </a:r>
            <a:r>
              <a:rPr sz="2400" spc="-15" dirty="0">
                <a:latin typeface="Comic Sans MS"/>
                <a:cs typeface="Comic Sans MS"/>
              </a:rPr>
              <a:t>h</a:t>
            </a:r>
            <a:r>
              <a:rPr sz="2400" dirty="0">
                <a:latin typeface="Comic Sans MS"/>
                <a:cs typeface="Comic Sans MS"/>
              </a:rPr>
              <a:t>e	m</a:t>
            </a:r>
            <a:r>
              <a:rPr sz="2400" spc="-15" dirty="0">
                <a:latin typeface="Comic Sans MS"/>
                <a:cs typeface="Comic Sans MS"/>
              </a:rPr>
              <a:t>e</a:t>
            </a:r>
            <a:r>
              <a:rPr sz="2400" spc="-5" dirty="0">
                <a:latin typeface="Comic Sans MS"/>
                <a:cs typeface="Comic Sans MS"/>
              </a:rPr>
              <a:t>t</a:t>
            </a:r>
            <a:r>
              <a:rPr sz="2400" spc="-10" dirty="0">
                <a:latin typeface="Comic Sans MS"/>
                <a:cs typeface="Comic Sans MS"/>
              </a:rPr>
              <a:t>a</a:t>
            </a:r>
            <a:r>
              <a:rPr sz="2400" dirty="0">
                <a:latin typeface="Comic Sans MS"/>
                <a:cs typeface="Comic Sans MS"/>
              </a:rPr>
              <a:t>l	</a:t>
            </a:r>
            <a:r>
              <a:rPr sz="2400" spc="-10" dirty="0">
                <a:latin typeface="Comic Sans MS"/>
                <a:cs typeface="Comic Sans MS"/>
              </a:rPr>
              <a:t>ch</a:t>
            </a:r>
            <a:r>
              <a:rPr sz="2400" dirty="0">
                <a:latin typeface="Comic Sans MS"/>
                <a:cs typeface="Comic Sans MS"/>
              </a:rPr>
              <a:t>anges	</a:t>
            </a:r>
            <a:r>
              <a:rPr sz="2400" spc="-5" dirty="0">
                <a:latin typeface="Comic Sans MS"/>
                <a:cs typeface="Comic Sans MS"/>
              </a:rPr>
              <a:t>fr</a:t>
            </a:r>
            <a:r>
              <a:rPr sz="2400" spc="-15" dirty="0">
                <a:latin typeface="Comic Sans MS"/>
                <a:cs typeface="Comic Sans MS"/>
              </a:rPr>
              <a:t>o</a:t>
            </a:r>
            <a:r>
              <a:rPr sz="2400" dirty="0">
                <a:latin typeface="Comic Sans MS"/>
                <a:cs typeface="Comic Sans MS"/>
              </a:rPr>
              <a:t>m	liquid	</a:t>
            </a:r>
            <a:r>
              <a:rPr sz="2400" spc="-5" dirty="0">
                <a:latin typeface="Comic Sans MS"/>
                <a:cs typeface="Comic Sans MS"/>
              </a:rPr>
              <a:t>t</a:t>
            </a:r>
            <a:r>
              <a:rPr sz="2400" dirty="0">
                <a:latin typeface="Comic Sans MS"/>
                <a:cs typeface="Comic Sans MS"/>
              </a:rPr>
              <a:t>o	s</a:t>
            </a:r>
            <a:r>
              <a:rPr sz="2400" spc="-10" dirty="0">
                <a:latin typeface="Comic Sans MS"/>
                <a:cs typeface="Comic Sans MS"/>
              </a:rPr>
              <a:t>o</a:t>
            </a:r>
            <a:r>
              <a:rPr sz="2400" dirty="0">
                <a:latin typeface="Comic Sans MS"/>
                <a:cs typeface="Comic Sans MS"/>
              </a:rPr>
              <a:t>lid	s</a:t>
            </a:r>
            <a:r>
              <a:rPr sz="2400" spc="-20" dirty="0">
                <a:latin typeface="Comic Sans MS"/>
                <a:cs typeface="Comic Sans MS"/>
              </a:rPr>
              <a:t>t</a:t>
            </a:r>
            <a:r>
              <a:rPr sz="2400" dirty="0">
                <a:latin typeface="Comic Sans MS"/>
                <a:cs typeface="Comic Sans MS"/>
              </a:rPr>
              <a:t>a</a:t>
            </a:r>
            <a:r>
              <a:rPr sz="2400" spc="-10" dirty="0">
                <a:latin typeface="Comic Sans MS"/>
                <a:cs typeface="Comic Sans MS"/>
              </a:rPr>
              <a:t>t</a:t>
            </a:r>
            <a:r>
              <a:rPr sz="2400" dirty="0">
                <a:latin typeface="Comic Sans MS"/>
                <a:cs typeface="Comic Sans MS"/>
              </a:rPr>
              <a:t>e,  and</a:t>
            </a:r>
            <a:endParaRPr sz="2400">
              <a:latin typeface="Comic Sans MS"/>
              <a:cs typeface="Comic Sans MS"/>
            </a:endParaRPr>
          </a:p>
          <a:p>
            <a:pPr marL="469900" marR="8255" indent="-457200">
              <a:lnSpc>
                <a:spcPct val="100000"/>
              </a:lnSpc>
              <a:spcBef>
                <a:spcPts val="580"/>
              </a:spcBef>
              <a:buAutoNum type="arabicPeriod"/>
              <a:tabLst>
                <a:tab pos="469900" algn="l"/>
                <a:tab pos="470534" algn="l"/>
                <a:tab pos="1475740" algn="l"/>
                <a:tab pos="2145030" algn="l"/>
                <a:tab pos="4121785" algn="l"/>
                <a:tab pos="4621530" algn="l"/>
                <a:tab pos="5459730" algn="l"/>
                <a:tab pos="6455410" algn="l"/>
                <a:tab pos="7435850" algn="l"/>
              </a:tabLst>
            </a:pPr>
            <a:r>
              <a:rPr sz="2400" dirty="0">
                <a:latin typeface="Comic Sans MS"/>
                <a:cs typeface="Comic Sans MS"/>
              </a:rPr>
              <a:t>Wh</a:t>
            </a:r>
            <a:r>
              <a:rPr sz="2400" spc="5" dirty="0">
                <a:latin typeface="Comic Sans MS"/>
                <a:cs typeface="Comic Sans MS"/>
              </a:rPr>
              <a:t>e</a:t>
            </a:r>
            <a:r>
              <a:rPr sz="2400" dirty="0">
                <a:latin typeface="Comic Sans MS"/>
                <a:cs typeface="Comic Sans MS"/>
              </a:rPr>
              <a:t>n	</a:t>
            </a:r>
            <a:r>
              <a:rPr sz="2400" spc="-5" dirty="0">
                <a:latin typeface="Comic Sans MS"/>
                <a:cs typeface="Comic Sans MS"/>
              </a:rPr>
              <a:t>t</a:t>
            </a:r>
            <a:r>
              <a:rPr sz="2400" spc="-15" dirty="0">
                <a:latin typeface="Comic Sans MS"/>
                <a:cs typeface="Comic Sans MS"/>
              </a:rPr>
              <a:t>h</a:t>
            </a:r>
            <a:r>
              <a:rPr sz="2400" dirty="0">
                <a:latin typeface="Comic Sans MS"/>
                <a:cs typeface="Comic Sans MS"/>
              </a:rPr>
              <a:t>e	</a:t>
            </a:r>
            <a:r>
              <a:rPr sz="2400" spc="-5" dirty="0">
                <a:latin typeface="Comic Sans MS"/>
                <a:cs typeface="Comic Sans MS"/>
              </a:rPr>
              <a:t>temper</a:t>
            </a:r>
            <a:r>
              <a:rPr sz="2400" spc="-15" dirty="0">
                <a:latin typeface="Comic Sans MS"/>
                <a:cs typeface="Comic Sans MS"/>
              </a:rPr>
              <a:t>at</a:t>
            </a:r>
            <a:r>
              <a:rPr sz="2400" dirty="0">
                <a:latin typeface="Comic Sans MS"/>
                <a:cs typeface="Comic Sans MS"/>
              </a:rPr>
              <a:t>ure	</a:t>
            </a:r>
            <a:r>
              <a:rPr sz="2400" spc="-5" dirty="0">
                <a:latin typeface="Comic Sans MS"/>
                <a:cs typeface="Comic Sans MS"/>
              </a:rPr>
              <a:t>o</a:t>
            </a:r>
            <a:r>
              <a:rPr sz="2400" dirty="0">
                <a:latin typeface="Comic Sans MS"/>
                <a:cs typeface="Comic Sans MS"/>
              </a:rPr>
              <a:t>f	s</a:t>
            </a:r>
            <a:r>
              <a:rPr sz="2400" spc="-10" dirty="0">
                <a:latin typeface="Comic Sans MS"/>
                <a:cs typeface="Comic Sans MS"/>
              </a:rPr>
              <a:t>ol</a:t>
            </a:r>
            <a:r>
              <a:rPr sz="2400" spc="-5" dirty="0">
                <a:latin typeface="Comic Sans MS"/>
                <a:cs typeface="Comic Sans MS"/>
              </a:rPr>
              <a:t>i</a:t>
            </a:r>
            <a:r>
              <a:rPr sz="2400" dirty="0">
                <a:latin typeface="Comic Sans MS"/>
                <a:cs typeface="Comic Sans MS"/>
              </a:rPr>
              <a:t>d	p</a:t>
            </a:r>
            <a:r>
              <a:rPr sz="2400" spc="5" dirty="0">
                <a:latin typeface="Comic Sans MS"/>
                <a:cs typeface="Comic Sans MS"/>
              </a:rPr>
              <a:t>h</a:t>
            </a:r>
            <a:r>
              <a:rPr sz="2400" dirty="0">
                <a:latin typeface="Comic Sans MS"/>
                <a:cs typeface="Comic Sans MS"/>
              </a:rPr>
              <a:t>ase	</a:t>
            </a:r>
            <a:r>
              <a:rPr sz="2400" spc="-5" dirty="0">
                <a:latin typeface="Comic Sans MS"/>
                <a:cs typeface="Comic Sans MS"/>
              </a:rPr>
              <a:t>dr</a:t>
            </a:r>
            <a:r>
              <a:rPr sz="2400" spc="-10" dirty="0">
                <a:latin typeface="Comic Sans MS"/>
                <a:cs typeface="Comic Sans MS"/>
              </a:rPr>
              <a:t>o</a:t>
            </a:r>
            <a:r>
              <a:rPr sz="2400" dirty="0">
                <a:latin typeface="Comic Sans MS"/>
                <a:cs typeface="Comic Sans MS"/>
              </a:rPr>
              <a:t>ps	</a:t>
            </a:r>
            <a:r>
              <a:rPr sz="2400" spc="-5" dirty="0">
                <a:latin typeface="Comic Sans MS"/>
                <a:cs typeface="Comic Sans MS"/>
              </a:rPr>
              <a:t>fr</a:t>
            </a:r>
            <a:r>
              <a:rPr sz="2400" spc="10" dirty="0">
                <a:latin typeface="Comic Sans MS"/>
                <a:cs typeface="Comic Sans MS"/>
              </a:rPr>
              <a:t>o</a:t>
            </a:r>
            <a:r>
              <a:rPr sz="2400" dirty="0">
                <a:latin typeface="Comic Sans MS"/>
                <a:cs typeface="Comic Sans MS"/>
              </a:rPr>
              <a:t>m  </a:t>
            </a:r>
            <a:r>
              <a:rPr sz="2400" spc="-5" dirty="0">
                <a:latin typeface="Comic Sans MS"/>
                <a:cs typeface="Comic Sans MS"/>
              </a:rPr>
              <a:t>freezing to room</a:t>
            </a:r>
            <a:r>
              <a:rPr sz="2400" spc="-25" dirty="0">
                <a:latin typeface="Comic Sans MS"/>
                <a:cs typeface="Comic Sans MS"/>
              </a:rPr>
              <a:t> </a:t>
            </a:r>
            <a:r>
              <a:rPr sz="2400" spc="-5" dirty="0">
                <a:latin typeface="Comic Sans MS"/>
                <a:cs typeface="Comic Sans MS"/>
              </a:rPr>
              <a:t>temperature</a:t>
            </a:r>
            <a:endParaRPr sz="2400">
              <a:latin typeface="Comic Sans MS"/>
              <a:cs typeface="Comic Sans MS"/>
            </a:endParaRPr>
          </a:p>
          <a:p>
            <a:pPr>
              <a:lnSpc>
                <a:spcPct val="100000"/>
              </a:lnSpc>
              <a:spcBef>
                <a:spcPts val="5"/>
              </a:spcBef>
            </a:pPr>
            <a:endParaRPr sz="3500">
              <a:latin typeface="Times New Roman"/>
              <a:cs typeface="Times New Roman"/>
            </a:endParaRPr>
          </a:p>
          <a:p>
            <a:pPr marL="355600" marR="8255" indent="-342900" algn="just">
              <a:lnSpc>
                <a:spcPct val="100000"/>
              </a:lnSpc>
              <a:spcBef>
                <a:spcPts val="5"/>
              </a:spcBef>
              <a:buChar char="•"/>
              <a:tabLst>
                <a:tab pos="356235" algn="l"/>
              </a:tabLst>
            </a:pPr>
            <a:r>
              <a:rPr sz="2400" dirty="0">
                <a:latin typeface="Comic Sans MS"/>
                <a:cs typeface="Comic Sans MS"/>
              </a:rPr>
              <a:t>The </a:t>
            </a:r>
            <a:r>
              <a:rPr sz="2400" spc="-5" dirty="0">
                <a:latin typeface="Comic Sans MS"/>
                <a:cs typeface="Comic Sans MS"/>
              </a:rPr>
              <a:t>shrinkage for </a:t>
            </a:r>
            <a:r>
              <a:rPr sz="2400" spc="-10" dirty="0">
                <a:latin typeface="Comic Sans MS"/>
                <a:cs typeface="Comic Sans MS"/>
              </a:rPr>
              <a:t>stage </a:t>
            </a:r>
            <a:r>
              <a:rPr sz="2400" dirty="0">
                <a:latin typeface="Comic Sans MS"/>
                <a:cs typeface="Comic Sans MS"/>
              </a:rPr>
              <a:t>3 </a:t>
            </a:r>
            <a:r>
              <a:rPr sz="2400" spc="-5" dirty="0">
                <a:latin typeface="Comic Sans MS"/>
                <a:cs typeface="Comic Sans MS"/>
              </a:rPr>
              <a:t>is compensated </a:t>
            </a:r>
            <a:r>
              <a:rPr sz="2400" dirty="0">
                <a:latin typeface="Comic Sans MS"/>
                <a:cs typeface="Comic Sans MS"/>
              </a:rPr>
              <a:t>by </a:t>
            </a:r>
            <a:r>
              <a:rPr sz="2400" spc="-5" dirty="0">
                <a:latin typeface="Comic Sans MS"/>
                <a:cs typeface="Comic Sans MS"/>
              </a:rPr>
              <a:t>providing  </a:t>
            </a:r>
            <a:r>
              <a:rPr sz="2400" dirty="0">
                <a:latin typeface="Comic Sans MS"/>
                <a:cs typeface="Comic Sans MS"/>
              </a:rPr>
              <a:t>shrinkage allowance </a:t>
            </a:r>
            <a:r>
              <a:rPr sz="2400" spc="-5" dirty="0">
                <a:latin typeface="Comic Sans MS"/>
                <a:cs typeface="Comic Sans MS"/>
              </a:rPr>
              <a:t>on pattern, while the </a:t>
            </a:r>
            <a:r>
              <a:rPr sz="2400" spc="-5" dirty="0">
                <a:solidFill>
                  <a:srgbClr val="FF0000"/>
                </a:solidFill>
                <a:latin typeface="Comic Sans MS"/>
                <a:cs typeface="Comic Sans MS"/>
              </a:rPr>
              <a:t>shrinkage  during </a:t>
            </a:r>
            <a:r>
              <a:rPr sz="2400" dirty="0">
                <a:solidFill>
                  <a:srgbClr val="FF0000"/>
                </a:solidFill>
                <a:latin typeface="Comic Sans MS"/>
                <a:cs typeface="Comic Sans MS"/>
              </a:rPr>
              <a:t>stages 1 and 2 are </a:t>
            </a:r>
            <a:r>
              <a:rPr sz="2400" spc="-5" dirty="0">
                <a:solidFill>
                  <a:srgbClr val="FF0000"/>
                </a:solidFill>
                <a:latin typeface="Comic Sans MS"/>
                <a:cs typeface="Comic Sans MS"/>
              </a:rPr>
              <a:t>compensated </a:t>
            </a:r>
            <a:r>
              <a:rPr sz="2400" b="1" dirty="0">
                <a:latin typeface="Comic Sans MS"/>
                <a:cs typeface="Comic Sans MS"/>
              </a:rPr>
              <a:t>by </a:t>
            </a:r>
            <a:r>
              <a:rPr sz="2400" b="1" spc="-5" dirty="0">
                <a:latin typeface="Comic Sans MS"/>
                <a:cs typeface="Comic Sans MS"/>
              </a:rPr>
              <a:t>providing  risers.</a:t>
            </a:r>
            <a:endParaRPr sz="2400">
              <a:latin typeface="Comic Sans MS"/>
              <a:cs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80869" y="512191"/>
            <a:ext cx="4385945" cy="635000"/>
          </a:xfrm>
          <a:prstGeom prst="rect">
            <a:avLst/>
          </a:prstGeom>
        </p:spPr>
        <p:txBody>
          <a:bodyPr vert="horz" wrap="square" lIns="0" tIns="12065" rIns="0" bIns="0" rtlCol="0">
            <a:spAutoFit/>
          </a:bodyPr>
          <a:lstStyle/>
          <a:p>
            <a:pPr marL="12700">
              <a:lnSpc>
                <a:spcPct val="100000"/>
              </a:lnSpc>
              <a:spcBef>
                <a:spcPts val="95"/>
              </a:spcBef>
            </a:pPr>
            <a:r>
              <a:rPr spc="-5" dirty="0"/>
              <a:t>POURING</a:t>
            </a:r>
            <a:r>
              <a:rPr spc="-45" dirty="0"/>
              <a:t> </a:t>
            </a:r>
            <a:r>
              <a:rPr spc="-5" dirty="0"/>
              <a:t>BASINS</a:t>
            </a:r>
          </a:p>
        </p:txBody>
      </p:sp>
      <p:sp>
        <p:nvSpPr>
          <p:cNvPr id="3" name="object 3"/>
          <p:cNvSpPr/>
          <p:nvPr/>
        </p:nvSpPr>
        <p:spPr>
          <a:xfrm>
            <a:off x="1857755" y="1357883"/>
            <a:ext cx="5356860" cy="471373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71550"/>
            <a:ext cx="9144000" cy="114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 y="0"/>
            <a:ext cx="1348739" cy="97155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602994" y="231839"/>
            <a:ext cx="5974080" cy="689932"/>
          </a:xfrm>
          <a:prstGeom prst="rect">
            <a:avLst/>
          </a:prstGeom>
        </p:spPr>
        <p:txBody>
          <a:bodyPr vert="horz" wrap="square" lIns="0" tIns="12700" rIns="0" bIns="0" rtlCol="0">
            <a:spAutoFit/>
          </a:bodyPr>
          <a:lstStyle/>
          <a:p>
            <a:pPr marL="12700">
              <a:lnSpc>
                <a:spcPct val="100000"/>
              </a:lnSpc>
              <a:spcBef>
                <a:spcPts val="100"/>
              </a:spcBef>
            </a:pPr>
            <a:r>
              <a:rPr spc="-5" dirty="0"/>
              <a:t>Riser </a:t>
            </a:r>
            <a:r>
              <a:rPr dirty="0"/>
              <a:t>Location &amp;</a:t>
            </a:r>
            <a:r>
              <a:rPr spc="-85" dirty="0"/>
              <a:t> </a:t>
            </a:r>
            <a:r>
              <a:rPr spc="-5" dirty="0"/>
              <a:t>Types</a:t>
            </a:r>
          </a:p>
        </p:txBody>
      </p:sp>
      <p:sp>
        <p:nvSpPr>
          <p:cNvPr id="5" name="object 5"/>
          <p:cNvSpPr/>
          <p:nvPr/>
        </p:nvSpPr>
        <p:spPr>
          <a:xfrm>
            <a:off x="392640" y="1143000"/>
            <a:ext cx="8584627" cy="382905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71550"/>
            <a:ext cx="9144000" cy="114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 y="0"/>
            <a:ext cx="1348739" cy="97155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602997" y="282130"/>
            <a:ext cx="6878955" cy="566822"/>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Comic Sans MS"/>
                <a:cs typeface="Comic Sans MS"/>
              </a:rPr>
              <a:t>Solidification </a:t>
            </a:r>
            <a:r>
              <a:rPr sz="3600" b="1" dirty="0">
                <a:latin typeface="Comic Sans MS"/>
                <a:cs typeface="Comic Sans MS"/>
              </a:rPr>
              <a:t>Time For</a:t>
            </a:r>
            <a:r>
              <a:rPr sz="3600" b="1" spc="-90" dirty="0">
                <a:latin typeface="Comic Sans MS"/>
                <a:cs typeface="Comic Sans MS"/>
              </a:rPr>
              <a:t> </a:t>
            </a:r>
            <a:r>
              <a:rPr sz="3600" b="1" dirty="0">
                <a:latin typeface="Comic Sans MS"/>
                <a:cs typeface="Comic Sans MS"/>
              </a:rPr>
              <a:t>Casting</a:t>
            </a:r>
            <a:endParaRPr sz="3600">
              <a:latin typeface="Comic Sans MS"/>
              <a:cs typeface="Comic Sans MS"/>
            </a:endParaRPr>
          </a:p>
        </p:txBody>
      </p:sp>
      <p:sp>
        <p:nvSpPr>
          <p:cNvPr id="5" name="object 5"/>
          <p:cNvSpPr/>
          <p:nvPr/>
        </p:nvSpPr>
        <p:spPr>
          <a:xfrm>
            <a:off x="3060195" y="3781043"/>
            <a:ext cx="2342387" cy="97840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124203" y="3829050"/>
            <a:ext cx="2159507" cy="84124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105153" y="3814764"/>
            <a:ext cx="2197735" cy="870109"/>
          </a:xfrm>
          <a:custGeom>
            <a:avLst/>
            <a:gdLst/>
            <a:ahLst/>
            <a:cxnLst/>
            <a:rect l="l" t="t" r="r" b="b"/>
            <a:pathLst>
              <a:path w="2197735" h="1160145">
                <a:moveTo>
                  <a:pt x="0" y="1159764"/>
                </a:moveTo>
                <a:lnTo>
                  <a:pt x="2197607" y="1159764"/>
                </a:lnTo>
                <a:lnTo>
                  <a:pt x="2197607" y="0"/>
                </a:lnTo>
                <a:lnTo>
                  <a:pt x="0" y="0"/>
                </a:lnTo>
                <a:lnTo>
                  <a:pt x="0" y="1159764"/>
                </a:lnTo>
                <a:close/>
              </a:path>
            </a:pathLst>
          </a:custGeom>
          <a:ln w="38100">
            <a:solidFill>
              <a:srgbClr val="FF6600"/>
            </a:solidFill>
          </a:ln>
        </p:spPr>
        <p:txBody>
          <a:bodyPr wrap="square" lIns="0" tIns="0" rIns="0" bIns="0" rtlCol="0"/>
          <a:lstStyle/>
          <a:p>
            <a:endParaRPr/>
          </a:p>
        </p:txBody>
      </p:sp>
      <p:sp>
        <p:nvSpPr>
          <p:cNvPr id="8" name="object 8"/>
          <p:cNvSpPr txBox="1"/>
          <p:nvPr/>
        </p:nvSpPr>
        <p:spPr>
          <a:xfrm>
            <a:off x="231140" y="1099376"/>
            <a:ext cx="8606790" cy="4449936"/>
          </a:xfrm>
          <a:prstGeom prst="rect">
            <a:avLst/>
          </a:prstGeom>
        </p:spPr>
        <p:txBody>
          <a:bodyPr vert="horz" wrap="square" lIns="0" tIns="12700" rIns="0" bIns="0" rtlCol="0">
            <a:spAutoFit/>
          </a:bodyPr>
          <a:lstStyle/>
          <a:p>
            <a:pPr marL="355600" marR="5080" indent="-342900" algn="just">
              <a:lnSpc>
                <a:spcPct val="100000"/>
              </a:lnSpc>
              <a:spcBef>
                <a:spcPts val="100"/>
              </a:spcBef>
              <a:buChar char="•"/>
              <a:tabLst>
                <a:tab pos="355600" algn="l"/>
              </a:tabLst>
            </a:pPr>
            <a:r>
              <a:rPr sz="2400" spc="-10" dirty="0">
                <a:latin typeface="Comic Sans MS"/>
                <a:cs typeface="Comic Sans MS"/>
              </a:rPr>
              <a:t>Solidification of </a:t>
            </a:r>
            <a:r>
              <a:rPr sz="2400" spc="-15" dirty="0">
                <a:latin typeface="Comic Sans MS"/>
                <a:cs typeface="Comic Sans MS"/>
              </a:rPr>
              <a:t>casting occurs </a:t>
            </a:r>
            <a:r>
              <a:rPr sz="2400" b="1" spc="-5" dirty="0">
                <a:solidFill>
                  <a:srgbClr val="FF0000"/>
                </a:solidFill>
                <a:latin typeface="Comic Sans MS"/>
                <a:cs typeface="Comic Sans MS"/>
              </a:rPr>
              <a:t>by </a:t>
            </a:r>
            <a:r>
              <a:rPr sz="2400" b="1" spc="-15" dirty="0">
                <a:solidFill>
                  <a:srgbClr val="FF0000"/>
                </a:solidFill>
                <a:latin typeface="Comic Sans MS"/>
                <a:cs typeface="Comic Sans MS"/>
              </a:rPr>
              <a:t>loosing </a:t>
            </a:r>
            <a:r>
              <a:rPr sz="2400" b="1" spc="-10" dirty="0">
                <a:solidFill>
                  <a:srgbClr val="FF0000"/>
                </a:solidFill>
                <a:latin typeface="Comic Sans MS"/>
                <a:cs typeface="Comic Sans MS"/>
              </a:rPr>
              <a:t>heat from the  </a:t>
            </a:r>
            <a:r>
              <a:rPr sz="2400" b="1" dirty="0">
                <a:solidFill>
                  <a:srgbClr val="FF0000"/>
                </a:solidFill>
                <a:latin typeface="Comic Sans MS"/>
                <a:cs typeface="Comic Sans MS"/>
              </a:rPr>
              <a:t>surfaces </a:t>
            </a:r>
            <a:r>
              <a:rPr sz="2400" dirty="0">
                <a:latin typeface="Comic Sans MS"/>
                <a:cs typeface="Comic Sans MS"/>
              </a:rPr>
              <a:t>and </a:t>
            </a:r>
            <a:r>
              <a:rPr sz="2400" b="1" dirty="0">
                <a:latin typeface="Comic Sans MS"/>
                <a:cs typeface="Comic Sans MS"/>
              </a:rPr>
              <a:t>amount </a:t>
            </a:r>
            <a:r>
              <a:rPr sz="2400" b="1" spc="-5" dirty="0">
                <a:latin typeface="Comic Sans MS"/>
                <a:cs typeface="Comic Sans MS"/>
              </a:rPr>
              <a:t>of heat is </a:t>
            </a:r>
            <a:r>
              <a:rPr sz="2400" b="1" dirty="0">
                <a:latin typeface="Comic Sans MS"/>
                <a:cs typeface="Comic Sans MS"/>
              </a:rPr>
              <a:t>given by </a:t>
            </a:r>
            <a:r>
              <a:rPr sz="2400" b="1" spc="-10" dirty="0">
                <a:latin typeface="Comic Sans MS"/>
                <a:cs typeface="Comic Sans MS"/>
              </a:rPr>
              <a:t>volume </a:t>
            </a:r>
            <a:r>
              <a:rPr sz="2400" b="1" spc="-5" dirty="0">
                <a:latin typeface="Comic Sans MS"/>
                <a:cs typeface="Comic Sans MS"/>
              </a:rPr>
              <a:t>of  casting</a:t>
            </a:r>
            <a:r>
              <a:rPr sz="2400" b="1" dirty="0">
                <a:latin typeface="Comic Sans MS"/>
                <a:cs typeface="Comic Sans MS"/>
              </a:rPr>
              <a:t> </a:t>
            </a:r>
            <a:r>
              <a:rPr sz="2400" dirty="0">
                <a:latin typeface="Comic Sans MS"/>
                <a:cs typeface="Comic Sans MS"/>
              </a:rPr>
              <a:t>.</a:t>
            </a:r>
            <a:endParaRPr sz="2400">
              <a:latin typeface="Comic Sans MS"/>
              <a:cs typeface="Comic Sans MS"/>
            </a:endParaRPr>
          </a:p>
          <a:p>
            <a:pPr marL="355600" indent="-342900">
              <a:lnSpc>
                <a:spcPct val="100000"/>
              </a:lnSpc>
              <a:spcBef>
                <a:spcPts val="575"/>
              </a:spcBef>
              <a:buFont typeface="Comic Sans MS"/>
              <a:buChar char="•"/>
              <a:tabLst>
                <a:tab pos="354965" algn="l"/>
                <a:tab pos="355600" algn="l"/>
                <a:tab pos="1559560" algn="l"/>
                <a:tab pos="3966210" algn="l"/>
                <a:tab pos="4486275" algn="l"/>
                <a:tab pos="4842510" algn="l"/>
                <a:tab pos="6261735" algn="l"/>
                <a:tab pos="6697980" algn="l"/>
                <a:tab pos="7385050" algn="l"/>
                <a:tab pos="8278495" algn="l"/>
              </a:tabLst>
            </a:pPr>
            <a:r>
              <a:rPr sz="2400" b="1" dirty="0">
                <a:solidFill>
                  <a:srgbClr val="FF6600"/>
                </a:solidFill>
                <a:latin typeface="Comic Sans MS"/>
                <a:cs typeface="Comic Sans MS"/>
              </a:rPr>
              <a:t>Cooling	c</a:t>
            </a:r>
            <a:r>
              <a:rPr sz="2400" b="1" spc="5" dirty="0">
                <a:solidFill>
                  <a:srgbClr val="FF6600"/>
                </a:solidFill>
                <a:latin typeface="Comic Sans MS"/>
                <a:cs typeface="Comic Sans MS"/>
              </a:rPr>
              <a:t>h</a:t>
            </a:r>
            <a:r>
              <a:rPr sz="2400" b="1" dirty="0">
                <a:solidFill>
                  <a:srgbClr val="FF6600"/>
                </a:solidFill>
                <a:latin typeface="Comic Sans MS"/>
                <a:cs typeface="Comic Sans MS"/>
              </a:rPr>
              <a:t>aracteris</a:t>
            </a:r>
            <a:r>
              <a:rPr sz="2400" b="1" spc="-10" dirty="0">
                <a:solidFill>
                  <a:srgbClr val="FF6600"/>
                </a:solidFill>
                <a:latin typeface="Comic Sans MS"/>
                <a:cs typeface="Comic Sans MS"/>
              </a:rPr>
              <a:t>t</a:t>
            </a:r>
            <a:r>
              <a:rPr sz="2400" b="1" spc="-5" dirty="0">
                <a:solidFill>
                  <a:srgbClr val="FF6600"/>
                </a:solidFill>
                <a:latin typeface="Comic Sans MS"/>
                <a:cs typeface="Comic Sans MS"/>
              </a:rPr>
              <a:t>ic</a:t>
            </a:r>
            <a:r>
              <a:rPr sz="2400" b="1" dirty="0">
                <a:solidFill>
                  <a:srgbClr val="FF6600"/>
                </a:solidFill>
                <a:latin typeface="Comic Sans MS"/>
                <a:cs typeface="Comic Sans MS"/>
              </a:rPr>
              <a:t>s	</a:t>
            </a:r>
            <a:r>
              <a:rPr sz="2400" dirty="0">
                <a:latin typeface="Comic Sans MS"/>
                <a:cs typeface="Comic Sans MS"/>
              </a:rPr>
              <a:t>of	a	ca</a:t>
            </a:r>
            <a:r>
              <a:rPr sz="2400" spc="-10" dirty="0">
                <a:latin typeface="Comic Sans MS"/>
                <a:cs typeface="Comic Sans MS"/>
              </a:rPr>
              <a:t>s</a:t>
            </a:r>
            <a:r>
              <a:rPr sz="2400" spc="-5" dirty="0">
                <a:latin typeface="Comic Sans MS"/>
                <a:cs typeface="Comic Sans MS"/>
              </a:rPr>
              <a:t>tin</a:t>
            </a:r>
            <a:r>
              <a:rPr sz="2400" dirty="0">
                <a:latin typeface="Comic Sans MS"/>
                <a:cs typeface="Comic Sans MS"/>
              </a:rPr>
              <a:t>g	</a:t>
            </a:r>
            <a:r>
              <a:rPr sz="2400" spc="-15" dirty="0">
                <a:latin typeface="Comic Sans MS"/>
                <a:cs typeface="Comic Sans MS"/>
              </a:rPr>
              <a:t>i</a:t>
            </a:r>
            <a:r>
              <a:rPr sz="2400" dirty="0">
                <a:latin typeface="Comic Sans MS"/>
                <a:cs typeface="Comic Sans MS"/>
              </a:rPr>
              <a:t>s	</a:t>
            </a:r>
            <a:r>
              <a:rPr sz="2400" spc="-15" dirty="0">
                <a:latin typeface="Comic Sans MS"/>
                <a:cs typeface="Comic Sans MS"/>
              </a:rPr>
              <a:t>t</a:t>
            </a:r>
            <a:r>
              <a:rPr sz="2400" dirty="0">
                <a:latin typeface="Comic Sans MS"/>
                <a:cs typeface="Comic Sans MS"/>
              </a:rPr>
              <a:t>he	</a:t>
            </a:r>
            <a:r>
              <a:rPr sz="2400" spc="-5" dirty="0">
                <a:latin typeface="Comic Sans MS"/>
                <a:cs typeface="Comic Sans MS"/>
              </a:rPr>
              <a:t>ra</a:t>
            </a:r>
            <a:r>
              <a:rPr sz="2400" spc="-25" dirty="0">
                <a:latin typeface="Comic Sans MS"/>
                <a:cs typeface="Comic Sans MS"/>
              </a:rPr>
              <a:t>t</a:t>
            </a:r>
            <a:r>
              <a:rPr sz="2400" spc="-5" dirty="0">
                <a:latin typeface="Comic Sans MS"/>
                <a:cs typeface="Comic Sans MS"/>
              </a:rPr>
              <a:t>i</a:t>
            </a:r>
            <a:r>
              <a:rPr sz="2400" dirty="0">
                <a:latin typeface="Comic Sans MS"/>
                <a:cs typeface="Comic Sans MS"/>
              </a:rPr>
              <a:t>o	</a:t>
            </a:r>
            <a:r>
              <a:rPr sz="2400" spc="-5" dirty="0">
                <a:latin typeface="Comic Sans MS"/>
                <a:cs typeface="Comic Sans MS"/>
              </a:rPr>
              <a:t>of</a:t>
            </a:r>
            <a:endParaRPr sz="2400">
              <a:latin typeface="Comic Sans MS"/>
              <a:cs typeface="Comic Sans MS"/>
            </a:endParaRPr>
          </a:p>
          <a:p>
            <a:pPr marL="355600">
              <a:lnSpc>
                <a:spcPct val="100000"/>
              </a:lnSpc>
              <a:tabLst>
                <a:tab pos="2815590" algn="l"/>
              </a:tabLst>
            </a:pPr>
            <a:r>
              <a:rPr sz="2400" b="1" spc="-5" dirty="0">
                <a:solidFill>
                  <a:srgbClr val="008000"/>
                </a:solidFill>
                <a:latin typeface="Comic Sans MS"/>
                <a:cs typeface="Comic Sans MS"/>
              </a:rPr>
              <a:t>surface</a:t>
            </a:r>
            <a:r>
              <a:rPr sz="2400" b="1" dirty="0">
                <a:solidFill>
                  <a:srgbClr val="008000"/>
                </a:solidFill>
                <a:latin typeface="Comic Sans MS"/>
                <a:cs typeface="Comic Sans MS"/>
              </a:rPr>
              <a:t> area</a:t>
            </a:r>
            <a:r>
              <a:rPr sz="2400" b="1" spc="5" dirty="0">
                <a:solidFill>
                  <a:srgbClr val="008000"/>
                </a:solidFill>
                <a:latin typeface="Comic Sans MS"/>
                <a:cs typeface="Comic Sans MS"/>
              </a:rPr>
              <a:t> </a:t>
            </a:r>
            <a:r>
              <a:rPr sz="2400" b="1" spc="-5" dirty="0">
                <a:solidFill>
                  <a:srgbClr val="008000"/>
                </a:solidFill>
                <a:latin typeface="Comic Sans MS"/>
                <a:cs typeface="Comic Sans MS"/>
              </a:rPr>
              <a:t>to	volume</a:t>
            </a:r>
            <a:r>
              <a:rPr sz="2400" spc="-5" dirty="0">
                <a:latin typeface="Comic Sans MS"/>
                <a:cs typeface="Comic Sans MS"/>
              </a:rPr>
              <a:t>.</a:t>
            </a:r>
            <a:endParaRPr sz="2400">
              <a:latin typeface="Comic Sans MS"/>
              <a:cs typeface="Comic Sans MS"/>
            </a:endParaRPr>
          </a:p>
          <a:p>
            <a:pPr marL="355600" marR="5080" indent="-342900" algn="just">
              <a:lnSpc>
                <a:spcPct val="100000"/>
              </a:lnSpc>
              <a:spcBef>
                <a:spcPts val="580"/>
              </a:spcBef>
              <a:buChar char="•"/>
              <a:tabLst>
                <a:tab pos="355600" algn="l"/>
              </a:tabLst>
            </a:pPr>
            <a:r>
              <a:rPr sz="2400" spc="-5" dirty="0">
                <a:latin typeface="Comic Sans MS"/>
                <a:cs typeface="Comic Sans MS"/>
              </a:rPr>
              <a:t>Higher </a:t>
            </a:r>
            <a:r>
              <a:rPr sz="2400" spc="-10" dirty="0">
                <a:latin typeface="Comic Sans MS"/>
                <a:cs typeface="Comic Sans MS"/>
              </a:rPr>
              <a:t>the </a:t>
            </a:r>
            <a:r>
              <a:rPr sz="2400" spc="-5" dirty="0">
                <a:latin typeface="Comic Sans MS"/>
                <a:cs typeface="Comic Sans MS"/>
              </a:rPr>
              <a:t>value of </a:t>
            </a:r>
            <a:r>
              <a:rPr sz="2400" dirty="0">
                <a:solidFill>
                  <a:srgbClr val="FF6600"/>
                </a:solidFill>
                <a:latin typeface="Comic Sans MS"/>
                <a:cs typeface="Comic Sans MS"/>
              </a:rPr>
              <a:t>cooling </a:t>
            </a:r>
            <a:r>
              <a:rPr sz="2400" spc="-5" dirty="0">
                <a:solidFill>
                  <a:srgbClr val="FF6600"/>
                </a:solidFill>
                <a:latin typeface="Comic Sans MS"/>
                <a:cs typeface="Comic Sans MS"/>
              </a:rPr>
              <a:t>characteristics </a:t>
            </a:r>
            <a:r>
              <a:rPr sz="2400" b="1" spc="-15" dirty="0">
                <a:solidFill>
                  <a:srgbClr val="008000"/>
                </a:solidFill>
                <a:latin typeface="Comic Sans MS"/>
                <a:cs typeface="Comic Sans MS"/>
              </a:rPr>
              <a:t>faster </a:t>
            </a:r>
            <a:r>
              <a:rPr sz="2400" b="1" spc="-10" dirty="0">
                <a:solidFill>
                  <a:srgbClr val="008000"/>
                </a:solidFill>
                <a:latin typeface="Comic Sans MS"/>
                <a:cs typeface="Comic Sans MS"/>
              </a:rPr>
              <a:t>is the  </a:t>
            </a:r>
            <a:r>
              <a:rPr sz="2400" b="1" dirty="0">
                <a:solidFill>
                  <a:srgbClr val="008000"/>
                </a:solidFill>
                <a:latin typeface="Comic Sans MS"/>
                <a:cs typeface="Comic Sans MS"/>
              </a:rPr>
              <a:t>cooling </a:t>
            </a:r>
            <a:r>
              <a:rPr sz="2400" b="1" spc="-5" dirty="0">
                <a:solidFill>
                  <a:srgbClr val="008000"/>
                </a:solidFill>
                <a:latin typeface="Comic Sans MS"/>
                <a:cs typeface="Comic Sans MS"/>
              </a:rPr>
              <a:t>of</a:t>
            </a:r>
            <a:r>
              <a:rPr sz="2400" b="1" spc="15" dirty="0">
                <a:solidFill>
                  <a:srgbClr val="008000"/>
                </a:solidFill>
                <a:latin typeface="Comic Sans MS"/>
                <a:cs typeface="Comic Sans MS"/>
              </a:rPr>
              <a:t> </a:t>
            </a:r>
            <a:r>
              <a:rPr sz="2400" b="1" spc="-5" dirty="0">
                <a:solidFill>
                  <a:srgbClr val="008000"/>
                </a:solidFill>
                <a:latin typeface="Comic Sans MS"/>
                <a:cs typeface="Comic Sans MS"/>
              </a:rPr>
              <a:t>casting.</a:t>
            </a:r>
            <a:endParaRPr sz="2400">
              <a:latin typeface="Comic Sans MS"/>
              <a:cs typeface="Comic Sans MS"/>
            </a:endParaRPr>
          </a:p>
          <a:p>
            <a:pPr marL="355600" marR="7620" indent="-38100">
              <a:lnSpc>
                <a:spcPts val="2870"/>
              </a:lnSpc>
              <a:spcBef>
                <a:spcPts val="690"/>
              </a:spcBef>
              <a:tabLst>
                <a:tab pos="3417570" algn="l"/>
                <a:tab pos="4171950" algn="l"/>
              </a:tabLst>
            </a:pPr>
            <a:r>
              <a:rPr sz="2400" b="1" spc="-5" dirty="0">
                <a:latin typeface="Comic Sans MS"/>
                <a:cs typeface="Comic Sans MS"/>
              </a:rPr>
              <a:t>Chvorinov</a:t>
            </a:r>
            <a:r>
              <a:rPr sz="2400" b="1" spc="60" dirty="0">
                <a:latin typeface="Comic Sans MS"/>
                <a:cs typeface="Comic Sans MS"/>
              </a:rPr>
              <a:t> </a:t>
            </a:r>
            <a:r>
              <a:rPr sz="2400" b="1" spc="-5" dirty="0">
                <a:latin typeface="Comic Sans MS"/>
                <a:cs typeface="Comic Sans MS"/>
              </a:rPr>
              <a:t>rule</a:t>
            </a:r>
            <a:r>
              <a:rPr sz="2400" b="1" spc="50" dirty="0">
                <a:latin typeface="Comic Sans MS"/>
                <a:cs typeface="Comic Sans MS"/>
              </a:rPr>
              <a:t> </a:t>
            </a:r>
            <a:r>
              <a:rPr sz="2400" spc="-10" dirty="0">
                <a:latin typeface="Comic Sans MS"/>
                <a:cs typeface="Comic Sans MS"/>
              </a:rPr>
              <a:t>state	that	</a:t>
            </a:r>
            <a:r>
              <a:rPr sz="2400" b="1" spc="-5" dirty="0">
                <a:solidFill>
                  <a:srgbClr val="FF0000"/>
                </a:solidFill>
                <a:latin typeface="Comic Sans MS"/>
                <a:cs typeface="Comic Sans MS"/>
              </a:rPr>
              <a:t>solidification time </a:t>
            </a:r>
            <a:r>
              <a:rPr sz="2400" b="1" spc="-5" dirty="0">
                <a:solidFill>
                  <a:srgbClr val="FF6600"/>
                </a:solidFill>
                <a:latin typeface="Comic Sans MS"/>
                <a:cs typeface="Comic Sans MS"/>
              </a:rPr>
              <a:t>is </a:t>
            </a:r>
            <a:r>
              <a:rPr sz="2400" b="1" spc="-10" dirty="0">
                <a:solidFill>
                  <a:srgbClr val="FF6600"/>
                </a:solidFill>
                <a:latin typeface="Comic Sans MS"/>
                <a:cs typeface="Comic Sans MS"/>
              </a:rPr>
              <a:t>inversely  </a:t>
            </a:r>
            <a:r>
              <a:rPr sz="2400" b="1" spc="-5" dirty="0">
                <a:solidFill>
                  <a:srgbClr val="FF6600"/>
                </a:solidFill>
                <a:latin typeface="Comic Sans MS"/>
                <a:cs typeface="Comic Sans MS"/>
              </a:rPr>
              <a:t>proportional to </a:t>
            </a:r>
            <a:r>
              <a:rPr sz="2400" b="1" dirty="0">
                <a:solidFill>
                  <a:srgbClr val="FF6600"/>
                </a:solidFill>
                <a:latin typeface="Comic Sans MS"/>
                <a:cs typeface="Comic Sans MS"/>
              </a:rPr>
              <a:t>cooling</a:t>
            </a:r>
            <a:r>
              <a:rPr sz="2400" b="1" spc="25" dirty="0">
                <a:solidFill>
                  <a:srgbClr val="FF6600"/>
                </a:solidFill>
                <a:latin typeface="Comic Sans MS"/>
                <a:cs typeface="Comic Sans MS"/>
              </a:rPr>
              <a:t> </a:t>
            </a:r>
            <a:r>
              <a:rPr sz="2400" b="1" spc="-5" dirty="0">
                <a:solidFill>
                  <a:srgbClr val="FF6600"/>
                </a:solidFill>
                <a:latin typeface="Comic Sans MS"/>
                <a:cs typeface="Comic Sans MS"/>
              </a:rPr>
              <a:t>characteristics.</a:t>
            </a:r>
            <a:endParaRPr sz="2400">
              <a:latin typeface="Comic Sans MS"/>
              <a:cs typeface="Comic Sans MS"/>
            </a:endParaRPr>
          </a:p>
          <a:p>
            <a:pPr>
              <a:lnSpc>
                <a:spcPct val="100000"/>
              </a:lnSpc>
              <a:spcBef>
                <a:spcPts val="30"/>
              </a:spcBef>
            </a:pPr>
            <a:endParaRPr sz="3400">
              <a:latin typeface="Times New Roman"/>
              <a:cs typeface="Times New Roman"/>
            </a:endParaRPr>
          </a:p>
          <a:p>
            <a:pPr marL="469900">
              <a:lnSpc>
                <a:spcPct val="100000"/>
              </a:lnSpc>
              <a:spcBef>
                <a:spcPts val="455"/>
              </a:spcBef>
            </a:pPr>
            <a:r>
              <a:rPr sz="1800" smtClean="0">
                <a:latin typeface="Comic Sans MS"/>
                <a:cs typeface="Comic Sans MS"/>
              </a:rPr>
              <a:t>Where</a:t>
            </a:r>
            <a:endParaRPr sz="1800">
              <a:latin typeface="Comic Sans MS"/>
              <a:cs typeface="Comic Sans MS"/>
            </a:endParaRPr>
          </a:p>
        </p:txBody>
      </p:sp>
      <p:sp>
        <p:nvSpPr>
          <p:cNvPr id="9" name="object 9"/>
          <p:cNvSpPr txBox="1"/>
          <p:nvPr/>
        </p:nvSpPr>
        <p:spPr>
          <a:xfrm>
            <a:off x="1214425" y="4682034"/>
            <a:ext cx="2517775" cy="289823"/>
          </a:xfrm>
          <a:prstGeom prst="rect">
            <a:avLst/>
          </a:prstGeom>
        </p:spPr>
        <p:txBody>
          <a:bodyPr vert="horz" wrap="square" lIns="0" tIns="12700" rIns="0" bIns="0" rtlCol="0">
            <a:spAutoFit/>
          </a:bodyPr>
          <a:lstStyle/>
          <a:p>
            <a:pPr marL="12700">
              <a:lnSpc>
                <a:spcPct val="100000"/>
              </a:lnSpc>
              <a:spcBef>
                <a:spcPts val="100"/>
              </a:spcBef>
            </a:pPr>
            <a:r>
              <a:rPr sz="1800" spc="-5" dirty="0">
                <a:latin typeface="Comic Sans MS"/>
                <a:cs typeface="Comic Sans MS"/>
              </a:rPr>
              <a:t>Ts </a:t>
            </a:r>
            <a:r>
              <a:rPr sz="1800" dirty="0">
                <a:latin typeface="Comic Sans MS"/>
                <a:cs typeface="Comic Sans MS"/>
              </a:rPr>
              <a:t>= </a:t>
            </a:r>
            <a:r>
              <a:rPr sz="1800" spc="-5" dirty="0">
                <a:latin typeface="Comic Sans MS"/>
                <a:cs typeface="Comic Sans MS"/>
              </a:rPr>
              <a:t>Solidification</a:t>
            </a:r>
            <a:r>
              <a:rPr sz="1800" spc="-60" dirty="0">
                <a:latin typeface="Comic Sans MS"/>
                <a:cs typeface="Comic Sans MS"/>
              </a:rPr>
              <a:t> </a:t>
            </a:r>
            <a:r>
              <a:rPr sz="1800" spc="-5" dirty="0">
                <a:latin typeface="Comic Sans MS"/>
                <a:cs typeface="Comic Sans MS"/>
              </a:rPr>
              <a:t>time</a:t>
            </a:r>
            <a:endParaRPr sz="1800">
              <a:latin typeface="Comic Sans MS"/>
              <a:cs typeface="Comic Sans MS"/>
            </a:endParaRPr>
          </a:p>
        </p:txBody>
      </p:sp>
      <p:sp>
        <p:nvSpPr>
          <p:cNvPr id="10" name="object 10"/>
          <p:cNvSpPr txBox="1"/>
          <p:nvPr/>
        </p:nvSpPr>
        <p:spPr>
          <a:xfrm>
            <a:off x="1145844" y="4929379"/>
            <a:ext cx="2005330" cy="289823"/>
          </a:xfrm>
          <a:prstGeom prst="rect">
            <a:avLst/>
          </a:prstGeom>
        </p:spPr>
        <p:txBody>
          <a:bodyPr vert="horz" wrap="square" lIns="0" tIns="12700" rIns="0" bIns="0" rtlCol="0">
            <a:spAutoFit/>
          </a:bodyPr>
          <a:lstStyle/>
          <a:p>
            <a:pPr marL="12700">
              <a:lnSpc>
                <a:spcPct val="100000"/>
              </a:lnSpc>
              <a:spcBef>
                <a:spcPts val="100"/>
              </a:spcBef>
            </a:pPr>
            <a:r>
              <a:rPr sz="1800" dirty="0">
                <a:latin typeface="Comic Sans MS"/>
                <a:cs typeface="Comic Sans MS"/>
              </a:rPr>
              <a:t>SA = </a:t>
            </a:r>
            <a:r>
              <a:rPr sz="1800" spc="-5" dirty="0">
                <a:latin typeface="Comic Sans MS"/>
                <a:cs typeface="Comic Sans MS"/>
              </a:rPr>
              <a:t>Surface</a:t>
            </a:r>
            <a:r>
              <a:rPr sz="1800" spc="-90" dirty="0">
                <a:latin typeface="Comic Sans MS"/>
                <a:cs typeface="Comic Sans MS"/>
              </a:rPr>
              <a:t> </a:t>
            </a:r>
            <a:r>
              <a:rPr sz="1800" dirty="0">
                <a:latin typeface="Comic Sans MS"/>
                <a:cs typeface="Comic Sans MS"/>
              </a:rPr>
              <a:t>area</a:t>
            </a:r>
            <a:endParaRPr sz="1800">
              <a:latin typeface="Comic Sans MS"/>
              <a:cs typeface="Comic Sans MS"/>
            </a:endParaRPr>
          </a:p>
        </p:txBody>
      </p:sp>
      <p:sp>
        <p:nvSpPr>
          <p:cNvPr id="11" name="object 11"/>
          <p:cNvSpPr txBox="1"/>
          <p:nvPr/>
        </p:nvSpPr>
        <p:spPr>
          <a:xfrm>
            <a:off x="4724400" y="4724400"/>
            <a:ext cx="2384425" cy="673902"/>
          </a:xfrm>
          <a:prstGeom prst="rect">
            <a:avLst/>
          </a:prstGeom>
        </p:spPr>
        <p:txBody>
          <a:bodyPr vert="horz" wrap="square" lIns="0" tIns="67945" rIns="0" bIns="0" rtlCol="0">
            <a:spAutoFit/>
          </a:bodyPr>
          <a:lstStyle/>
          <a:p>
            <a:pPr marL="12700">
              <a:lnSpc>
                <a:spcPct val="100000"/>
              </a:lnSpc>
              <a:spcBef>
                <a:spcPts val="535"/>
              </a:spcBef>
              <a:tabLst>
                <a:tab pos="299085" algn="l"/>
              </a:tabLst>
            </a:pPr>
            <a:r>
              <a:rPr sz="1800" dirty="0">
                <a:latin typeface="Comic Sans MS"/>
                <a:cs typeface="Comic Sans MS"/>
              </a:rPr>
              <a:t>V	= </a:t>
            </a:r>
            <a:r>
              <a:rPr sz="1800" spc="-5" dirty="0">
                <a:latin typeface="Comic Sans MS"/>
                <a:cs typeface="Comic Sans MS"/>
              </a:rPr>
              <a:t>Volume </a:t>
            </a:r>
            <a:r>
              <a:rPr sz="1800" dirty="0">
                <a:latin typeface="Comic Sans MS"/>
                <a:cs typeface="Comic Sans MS"/>
              </a:rPr>
              <a:t>of</a:t>
            </a:r>
            <a:r>
              <a:rPr sz="1800" spc="-70" dirty="0">
                <a:latin typeface="Comic Sans MS"/>
                <a:cs typeface="Comic Sans MS"/>
              </a:rPr>
              <a:t> </a:t>
            </a:r>
            <a:r>
              <a:rPr sz="1800" dirty="0">
                <a:latin typeface="Comic Sans MS"/>
                <a:cs typeface="Comic Sans MS"/>
              </a:rPr>
              <a:t>casting</a:t>
            </a:r>
            <a:endParaRPr sz="1800">
              <a:latin typeface="Comic Sans MS"/>
              <a:cs typeface="Comic Sans MS"/>
            </a:endParaRPr>
          </a:p>
          <a:p>
            <a:pPr marL="116205">
              <a:lnSpc>
                <a:spcPct val="100000"/>
              </a:lnSpc>
              <a:spcBef>
                <a:spcPts val="434"/>
              </a:spcBef>
            </a:pPr>
            <a:r>
              <a:rPr sz="1800" dirty="0">
                <a:latin typeface="Comic Sans MS"/>
                <a:cs typeface="Comic Sans MS"/>
              </a:rPr>
              <a:t>K = mould</a:t>
            </a:r>
            <a:r>
              <a:rPr sz="1800" spc="-55" dirty="0">
                <a:latin typeface="Comic Sans MS"/>
                <a:cs typeface="Comic Sans MS"/>
              </a:rPr>
              <a:t> </a:t>
            </a:r>
            <a:r>
              <a:rPr sz="1800" dirty="0">
                <a:latin typeface="Comic Sans MS"/>
                <a:cs typeface="Comic Sans MS"/>
              </a:rPr>
              <a:t>constant</a:t>
            </a:r>
            <a:endParaRPr sz="1800">
              <a:latin typeface="Comic Sans MS"/>
              <a:cs typeface="Comic Sans MS"/>
            </a:endParaRPr>
          </a:p>
        </p:txBody>
      </p:sp>
      <p:pic>
        <p:nvPicPr>
          <p:cNvPr id="3074" name="Picture 2"/>
          <p:cNvPicPr>
            <a:picLocks noChangeAspect="1" noChangeArrowheads="1"/>
          </p:cNvPicPr>
          <p:nvPr/>
        </p:nvPicPr>
        <p:blipFill>
          <a:blip r:embed="rId6"/>
          <a:srcRect/>
          <a:stretch>
            <a:fillRect/>
          </a:stretch>
        </p:blipFill>
        <p:spPr bwMode="auto">
          <a:xfrm>
            <a:off x="6885709" y="5486400"/>
            <a:ext cx="1743941" cy="904875"/>
          </a:xfrm>
          <a:prstGeom prst="rect">
            <a:avLst/>
          </a:prstGeom>
          <a:noFill/>
          <a:ln w="9525">
            <a:noFill/>
            <a:miter lim="800000"/>
            <a:headEnd/>
            <a:tailEnd/>
          </a:ln>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71550"/>
            <a:ext cx="9144000" cy="114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 y="0"/>
            <a:ext cx="1348739" cy="97155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535943" y="1270598"/>
            <a:ext cx="8150859" cy="3783087"/>
          </a:xfrm>
          <a:prstGeom prst="rect">
            <a:avLst/>
          </a:prstGeom>
        </p:spPr>
        <p:txBody>
          <a:bodyPr vert="horz" wrap="square" lIns="0" tIns="12700" rIns="0" bIns="0" rtlCol="0">
            <a:spAutoFit/>
          </a:bodyPr>
          <a:lstStyle/>
          <a:p>
            <a:pPr marL="355600" marR="5080" indent="-342900" algn="just">
              <a:lnSpc>
                <a:spcPct val="100000"/>
              </a:lnSpc>
              <a:spcBef>
                <a:spcPts val="100"/>
              </a:spcBef>
              <a:buChar char="•"/>
              <a:tabLst>
                <a:tab pos="356235" algn="l"/>
              </a:tabLst>
            </a:pPr>
            <a:r>
              <a:rPr sz="2400" dirty="0">
                <a:latin typeface="Comic Sans MS"/>
                <a:cs typeface="Comic Sans MS"/>
              </a:rPr>
              <a:t>A cylindrical </a:t>
            </a:r>
            <a:r>
              <a:rPr sz="2400" spc="-5" dirty="0">
                <a:latin typeface="Comic Sans MS"/>
                <a:cs typeface="Comic Sans MS"/>
              </a:rPr>
              <a:t>riser must </a:t>
            </a:r>
            <a:r>
              <a:rPr sz="2400" dirty="0">
                <a:latin typeface="Comic Sans MS"/>
                <a:cs typeface="Comic Sans MS"/>
              </a:rPr>
              <a:t>be </a:t>
            </a:r>
            <a:r>
              <a:rPr sz="2400" spc="-5" dirty="0">
                <a:latin typeface="Comic Sans MS"/>
                <a:cs typeface="Comic Sans MS"/>
              </a:rPr>
              <a:t>designed for </a:t>
            </a:r>
            <a:r>
              <a:rPr sz="2400" dirty="0">
                <a:latin typeface="Comic Sans MS"/>
                <a:cs typeface="Comic Sans MS"/>
              </a:rPr>
              <a:t>a </a:t>
            </a:r>
            <a:r>
              <a:rPr sz="2400" spc="-5" dirty="0">
                <a:latin typeface="Comic Sans MS"/>
                <a:cs typeface="Comic Sans MS"/>
              </a:rPr>
              <a:t>sand-casting  mold. </a:t>
            </a:r>
            <a:r>
              <a:rPr sz="2400" dirty="0">
                <a:latin typeface="Comic Sans MS"/>
                <a:cs typeface="Comic Sans MS"/>
              </a:rPr>
              <a:t>The casting </a:t>
            </a:r>
            <a:r>
              <a:rPr sz="2400" spc="-5" dirty="0">
                <a:latin typeface="Comic Sans MS"/>
                <a:cs typeface="Comic Sans MS"/>
              </a:rPr>
              <a:t>itself is </a:t>
            </a:r>
            <a:r>
              <a:rPr sz="2400" dirty="0">
                <a:latin typeface="Comic Sans MS"/>
                <a:cs typeface="Comic Sans MS"/>
              </a:rPr>
              <a:t>a </a:t>
            </a:r>
            <a:r>
              <a:rPr sz="2400" spc="-5" dirty="0">
                <a:latin typeface="Comic Sans MS"/>
                <a:cs typeface="Comic Sans MS"/>
              </a:rPr>
              <a:t>steel rectangular </a:t>
            </a:r>
            <a:r>
              <a:rPr sz="2400" dirty="0">
                <a:latin typeface="Comic Sans MS"/>
                <a:cs typeface="Comic Sans MS"/>
              </a:rPr>
              <a:t>plate  </a:t>
            </a:r>
            <a:r>
              <a:rPr sz="2400" spc="-5" dirty="0">
                <a:latin typeface="Comic Sans MS"/>
                <a:cs typeface="Comic Sans MS"/>
              </a:rPr>
              <a:t>with dimensions 7.5 </a:t>
            </a:r>
            <a:r>
              <a:rPr sz="2400" dirty="0">
                <a:latin typeface="Comic Sans MS"/>
                <a:cs typeface="Comic Sans MS"/>
              </a:rPr>
              <a:t>cm </a:t>
            </a:r>
            <a:r>
              <a:rPr sz="2400" spc="-5" dirty="0">
                <a:latin typeface="Comic Sans MS"/>
                <a:cs typeface="Comic Sans MS"/>
              </a:rPr>
              <a:t>x12.5 </a:t>
            </a:r>
            <a:r>
              <a:rPr sz="2400" dirty="0">
                <a:latin typeface="Comic Sans MS"/>
                <a:cs typeface="Comic Sans MS"/>
              </a:rPr>
              <a:t>cm x </a:t>
            </a:r>
            <a:r>
              <a:rPr sz="2400" spc="-5" dirty="0">
                <a:latin typeface="Comic Sans MS"/>
                <a:cs typeface="Comic Sans MS"/>
              </a:rPr>
              <a:t>2.0 cm. Previous  observations have indicated that </a:t>
            </a:r>
            <a:r>
              <a:rPr sz="2400" spc="-10" dirty="0">
                <a:latin typeface="Comic Sans MS"/>
                <a:cs typeface="Comic Sans MS"/>
              </a:rPr>
              <a:t>the </a:t>
            </a:r>
            <a:r>
              <a:rPr sz="2400" spc="-5" dirty="0">
                <a:latin typeface="Comic Sans MS"/>
                <a:cs typeface="Comic Sans MS"/>
              </a:rPr>
              <a:t>solidification  time for this casting is 1.6 min. The </a:t>
            </a:r>
            <a:r>
              <a:rPr sz="2400" dirty="0">
                <a:latin typeface="Comic Sans MS"/>
                <a:cs typeface="Comic Sans MS"/>
              </a:rPr>
              <a:t>cylinder </a:t>
            </a:r>
            <a:r>
              <a:rPr sz="2400" spc="-5" dirty="0">
                <a:latin typeface="Comic Sans MS"/>
                <a:cs typeface="Comic Sans MS"/>
              </a:rPr>
              <a:t>for </a:t>
            </a:r>
            <a:r>
              <a:rPr sz="2400" spc="-10" dirty="0">
                <a:latin typeface="Comic Sans MS"/>
                <a:cs typeface="Comic Sans MS"/>
              </a:rPr>
              <a:t>the  </a:t>
            </a:r>
            <a:r>
              <a:rPr sz="2400" spc="-5" dirty="0">
                <a:latin typeface="Comic Sans MS"/>
                <a:cs typeface="Comic Sans MS"/>
              </a:rPr>
              <a:t>riser will </a:t>
            </a:r>
            <a:r>
              <a:rPr sz="2400" dirty="0">
                <a:latin typeface="Comic Sans MS"/>
                <a:cs typeface="Comic Sans MS"/>
              </a:rPr>
              <a:t>have a </a:t>
            </a:r>
            <a:r>
              <a:rPr sz="2400" spc="-5" dirty="0">
                <a:latin typeface="Comic Sans MS"/>
                <a:cs typeface="Comic Sans MS"/>
              </a:rPr>
              <a:t>diameter-to-height ratio as 1.0.  </a:t>
            </a:r>
            <a:r>
              <a:rPr sz="2400" dirty="0">
                <a:latin typeface="Comic Sans MS"/>
                <a:cs typeface="Comic Sans MS"/>
              </a:rPr>
              <a:t>Determine </a:t>
            </a:r>
            <a:r>
              <a:rPr sz="2400" spc="-5" dirty="0">
                <a:latin typeface="Comic Sans MS"/>
                <a:cs typeface="Comic Sans MS"/>
              </a:rPr>
              <a:t>the dimensions of the </a:t>
            </a:r>
            <a:r>
              <a:rPr sz="2400" spc="-10" dirty="0">
                <a:latin typeface="Comic Sans MS"/>
                <a:cs typeface="Comic Sans MS"/>
              </a:rPr>
              <a:t>riser </a:t>
            </a:r>
            <a:r>
              <a:rPr sz="2400" spc="-5" dirty="0">
                <a:latin typeface="Comic Sans MS"/>
                <a:cs typeface="Comic Sans MS"/>
              </a:rPr>
              <a:t>so that </a:t>
            </a:r>
            <a:r>
              <a:rPr sz="2400" spc="-10" dirty="0">
                <a:latin typeface="Comic Sans MS"/>
                <a:cs typeface="Comic Sans MS"/>
              </a:rPr>
              <a:t>its  </a:t>
            </a:r>
            <a:r>
              <a:rPr sz="2400" spc="-5" dirty="0">
                <a:latin typeface="Comic Sans MS"/>
                <a:cs typeface="Comic Sans MS"/>
              </a:rPr>
              <a:t>solidification time is 2.0</a:t>
            </a:r>
            <a:r>
              <a:rPr sz="2400" dirty="0">
                <a:latin typeface="Comic Sans MS"/>
                <a:cs typeface="Comic Sans MS"/>
              </a:rPr>
              <a:t> </a:t>
            </a:r>
            <a:r>
              <a:rPr sz="2400" spc="-5" dirty="0">
                <a:latin typeface="Comic Sans MS"/>
                <a:cs typeface="Comic Sans MS"/>
              </a:rPr>
              <a:t>min.</a:t>
            </a:r>
            <a:endParaRPr sz="2400">
              <a:latin typeface="Comic Sans MS"/>
              <a:cs typeface="Comic Sans MS"/>
            </a:endParaRPr>
          </a:p>
          <a:p>
            <a:pPr marL="355600" indent="-342900">
              <a:lnSpc>
                <a:spcPct val="100000"/>
              </a:lnSpc>
              <a:spcBef>
                <a:spcPts val="580"/>
              </a:spcBef>
              <a:buChar char="•"/>
              <a:tabLst>
                <a:tab pos="355600" algn="l"/>
                <a:tab pos="356235" algn="l"/>
                <a:tab pos="1069975" algn="l"/>
                <a:tab pos="1898014" algn="l"/>
                <a:tab pos="2192020" algn="l"/>
                <a:tab pos="2888615" algn="l"/>
                <a:tab pos="3205480" algn="l"/>
                <a:tab pos="3928110" algn="l"/>
                <a:tab pos="4245610" algn="l"/>
                <a:tab pos="4679950" algn="l"/>
                <a:tab pos="6618605" algn="l"/>
                <a:tab pos="6901815" algn="l"/>
                <a:tab pos="7988934" algn="l"/>
              </a:tabLst>
            </a:pPr>
            <a:r>
              <a:rPr sz="2400" dirty="0">
                <a:latin typeface="Comic Sans MS"/>
                <a:cs typeface="Comic Sans MS"/>
              </a:rPr>
              <a:t>V</a:t>
            </a:r>
            <a:r>
              <a:rPr sz="2400" spc="-10" dirty="0">
                <a:latin typeface="Comic Sans MS"/>
                <a:cs typeface="Comic Sans MS"/>
              </a:rPr>
              <a:t>/</a:t>
            </a:r>
            <a:r>
              <a:rPr sz="2400" dirty="0">
                <a:latin typeface="Comic Sans MS"/>
                <a:cs typeface="Comic Sans MS"/>
              </a:rPr>
              <a:t>A	</a:t>
            </a:r>
            <a:r>
              <a:rPr sz="2400" spc="-5" dirty="0">
                <a:latin typeface="Comic Sans MS"/>
                <a:cs typeface="Comic Sans MS"/>
              </a:rPr>
              <a:t>ra</a:t>
            </a:r>
            <a:r>
              <a:rPr sz="2400" spc="-15" dirty="0">
                <a:latin typeface="Comic Sans MS"/>
                <a:cs typeface="Comic Sans MS"/>
              </a:rPr>
              <a:t>t</a:t>
            </a:r>
            <a:r>
              <a:rPr sz="2400" spc="-5" dirty="0">
                <a:latin typeface="Comic Sans MS"/>
                <a:cs typeface="Comic Sans MS"/>
              </a:rPr>
              <a:t>i</a:t>
            </a:r>
            <a:r>
              <a:rPr sz="2400" dirty="0">
                <a:latin typeface="Comic Sans MS"/>
                <a:cs typeface="Comic Sans MS"/>
              </a:rPr>
              <a:t>o	=	</a:t>
            </a:r>
            <a:r>
              <a:rPr sz="2400" spc="-5" dirty="0">
                <a:latin typeface="Comic Sans MS"/>
                <a:cs typeface="Comic Sans MS"/>
              </a:rPr>
              <a:t>(7</a:t>
            </a:r>
            <a:r>
              <a:rPr sz="2400" dirty="0">
                <a:latin typeface="Comic Sans MS"/>
                <a:cs typeface="Comic Sans MS"/>
              </a:rPr>
              <a:t>.5	x	</a:t>
            </a:r>
            <a:r>
              <a:rPr sz="2400" spc="-15" dirty="0">
                <a:latin typeface="Comic Sans MS"/>
                <a:cs typeface="Comic Sans MS"/>
              </a:rPr>
              <a:t>1</a:t>
            </a:r>
            <a:r>
              <a:rPr sz="2400" spc="-5" dirty="0">
                <a:latin typeface="Comic Sans MS"/>
                <a:cs typeface="Comic Sans MS"/>
              </a:rPr>
              <a:t>2</a:t>
            </a:r>
            <a:r>
              <a:rPr sz="2400" dirty="0">
                <a:latin typeface="Comic Sans MS"/>
                <a:cs typeface="Comic Sans MS"/>
              </a:rPr>
              <a:t>.5	x	</a:t>
            </a:r>
            <a:r>
              <a:rPr sz="2400" spc="-5" dirty="0">
                <a:latin typeface="Comic Sans MS"/>
                <a:cs typeface="Comic Sans MS"/>
              </a:rPr>
              <a:t>2</a:t>
            </a:r>
            <a:r>
              <a:rPr sz="2400" dirty="0">
                <a:latin typeface="Comic Sans MS"/>
                <a:cs typeface="Comic Sans MS"/>
              </a:rPr>
              <a:t>)	/</a:t>
            </a:r>
            <a:r>
              <a:rPr sz="2400" spc="355" dirty="0">
                <a:latin typeface="Comic Sans MS"/>
                <a:cs typeface="Comic Sans MS"/>
              </a:rPr>
              <a:t> </a:t>
            </a:r>
            <a:r>
              <a:rPr sz="2400" spc="-5" dirty="0">
                <a:latin typeface="Comic Sans MS"/>
                <a:cs typeface="Comic Sans MS"/>
              </a:rPr>
              <a:t>2(7</a:t>
            </a:r>
            <a:r>
              <a:rPr sz="2400" dirty="0">
                <a:latin typeface="Comic Sans MS"/>
                <a:cs typeface="Comic Sans MS"/>
              </a:rPr>
              <a:t>.</a:t>
            </a:r>
            <a:r>
              <a:rPr sz="2400" spc="-5" dirty="0">
                <a:latin typeface="Comic Sans MS"/>
                <a:cs typeface="Comic Sans MS"/>
              </a:rPr>
              <a:t>5</a:t>
            </a:r>
            <a:r>
              <a:rPr sz="2400" spc="-15" dirty="0">
                <a:latin typeface="Comic Sans MS"/>
                <a:cs typeface="Comic Sans MS"/>
              </a:rPr>
              <a:t>x</a:t>
            </a:r>
            <a:r>
              <a:rPr sz="2400" spc="-5" dirty="0">
                <a:latin typeface="Comic Sans MS"/>
                <a:cs typeface="Comic Sans MS"/>
              </a:rPr>
              <a:t>12</a:t>
            </a:r>
            <a:r>
              <a:rPr sz="2400" spc="-15" dirty="0">
                <a:latin typeface="Comic Sans MS"/>
                <a:cs typeface="Comic Sans MS"/>
              </a:rPr>
              <a:t>.</a:t>
            </a:r>
            <a:r>
              <a:rPr sz="2400" dirty="0">
                <a:latin typeface="Comic Sans MS"/>
                <a:cs typeface="Comic Sans MS"/>
              </a:rPr>
              <a:t>5	+	</a:t>
            </a:r>
            <a:r>
              <a:rPr sz="2400" spc="-5" dirty="0">
                <a:latin typeface="Comic Sans MS"/>
                <a:cs typeface="Comic Sans MS"/>
              </a:rPr>
              <a:t>12</a:t>
            </a:r>
            <a:r>
              <a:rPr sz="2400" dirty="0">
                <a:latin typeface="Comic Sans MS"/>
                <a:cs typeface="Comic Sans MS"/>
              </a:rPr>
              <a:t>.</a:t>
            </a:r>
            <a:r>
              <a:rPr sz="2400" spc="-15" dirty="0">
                <a:latin typeface="Comic Sans MS"/>
                <a:cs typeface="Comic Sans MS"/>
              </a:rPr>
              <a:t>5</a:t>
            </a:r>
            <a:r>
              <a:rPr sz="2400" spc="-5" dirty="0">
                <a:latin typeface="Comic Sans MS"/>
                <a:cs typeface="Comic Sans MS"/>
              </a:rPr>
              <a:t>x</a:t>
            </a:r>
            <a:r>
              <a:rPr sz="2400" dirty="0">
                <a:latin typeface="Comic Sans MS"/>
                <a:cs typeface="Comic Sans MS"/>
              </a:rPr>
              <a:t>2	+</a:t>
            </a:r>
            <a:endParaRPr sz="2400">
              <a:latin typeface="Comic Sans MS"/>
              <a:cs typeface="Comic Sans MS"/>
            </a:endParaRPr>
          </a:p>
          <a:p>
            <a:pPr marL="355600">
              <a:lnSpc>
                <a:spcPct val="100000"/>
              </a:lnSpc>
              <a:spcBef>
                <a:spcPts val="5"/>
              </a:spcBef>
            </a:pPr>
            <a:r>
              <a:rPr sz="2400" spc="-5" dirty="0">
                <a:latin typeface="Comic Sans MS"/>
                <a:cs typeface="Comic Sans MS"/>
              </a:rPr>
              <a:t>7.5x2) </a:t>
            </a:r>
            <a:r>
              <a:rPr sz="2400" dirty="0">
                <a:latin typeface="Comic Sans MS"/>
                <a:cs typeface="Comic Sans MS"/>
              </a:rPr>
              <a:t>= </a:t>
            </a:r>
            <a:r>
              <a:rPr sz="2400" spc="-5" dirty="0">
                <a:latin typeface="Comic Sans MS"/>
                <a:cs typeface="Comic Sans MS"/>
              </a:rPr>
              <a:t>187.5 </a:t>
            </a:r>
            <a:r>
              <a:rPr sz="2400" dirty="0">
                <a:latin typeface="Comic Sans MS"/>
                <a:cs typeface="Comic Sans MS"/>
              </a:rPr>
              <a:t>/ </a:t>
            </a:r>
            <a:r>
              <a:rPr sz="2400" spc="-5" dirty="0">
                <a:latin typeface="Comic Sans MS"/>
                <a:cs typeface="Comic Sans MS"/>
              </a:rPr>
              <a:t>267.5 </a:t>
            </a:r>
            <a:r>
              <a:rPr sz="2400" dirty="0">
                <a:latin typeface="Comic Sans MS"/>
                <a:cs typeface="Comic Sans MS"/>
              </a:rPr>
              <a:t>=</a:t>
            </a:r>
            <a:r>
              <a:rPr sz="2400" spc="-65" dirty="0">
                <a:latin typeface="Comic Sans MS"/>
                <a:cs typeface="Comic Sans MS"/>
              </a:rPr>
              <a:t> </a:t>
            </a:r>
            <a:r>
              <a:rPr sz="2400" spc="-5" dirty="0">
                <a:latin typeface="Comic Sans MS"/>
                <a:cs typeface="Comic Sans MS"/>
              </a:rPr>
              <a:t>0.7</a:t>
            </a:r>
            <a:endParaRPr sz="2400">
              <a:latin typeface="Comic Sans MS"/>
              <a:cs typeface="Comic Sans MS"/>
            </a:endParaRPr>
          </a:p>
        </p:txBody>
      </p:sp>
      <p:sp>
        <p:nvSpPr>
          <p:cNvPr id="5" name="object 5"/>
          <p:cNvSpPr/>
          <p:nvPr/>
        </p:nvSpPr>
        <p:spPr>
          <a:xfrm>
            <a:off x="2819400" y="5334000"/>
            <a:ext cx="3886200" cy="671513"/>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71550"/>
            <a:ext cx="9144000" cy="114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 y="0"/>
            <a:ext cx="1348739" cy="9715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36864" y="1477003"/>
            <a:ext cx="8711455" cy="3250406"/>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71550"/>
            <a:ext cx="9144000" cy="114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 y="0"/>
            <a:ext cx="1348739" cy="97155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602994" y="256985"/>
            <a:ext cx="5002530" cy="627736"/>
          </a:xfrm>
          <a:prstGeom prst="rect">
            <a:avLst/>
          </a:prstGeom>
        </p:spPr>
        <p:txBody>
          <a:bodyPr vert="horz" wrap="square" lIns="0" tIns="12065" rIns="0" bIns="0" rtlCol="0">
            <a:spAutoFit/>
          </a:bodyPr>
          <a:lstStyle/>
          <a:p>
            <a:pPr marL="12700">
              <a:lnSpc>
                <a:spcPct val="100000"/>
              </a:lnSpc>
              <a:spcBef>
                <a:spcPts val="95"/>
              </a:spcBef>
            </a:pPr>
            <a:r>
              <a:rPr sz="3200" b="1" dirty="0">
                <a:latin typeface="Comic Sans MS"/>
                <a:cs typeface="Comic Sans MS"/>
              </a:rPr>
              <a:t>Methods </a:t>
            </a:r>
            <a:r>
              <a:rPr sz="4000" b="1" spc="-5" dirty="0">
                <a:latin typeface="Comic Sans MS"/>
                <a:cs typeface="Comic Sans MS"/>
              </a:rPr>
              <a:t>of </a:t>
            </a:r>
            <a:r>
              <a:rPr sz="3200" b="1" spc="-5" dirty="0">
                <a:latin typeface="Comic Sans MS"/>
                <a:cs typeface="Comic Sans MS"/>
              </a:rPr>
              <a:t>Riser</a:t>
            </a:r>
            <a:r>
              <a:rPr sz="3200" b="1" spc="-400" dirty="0">
                <a:latin typeface="Comic Sans MS"/>
                <a:cs typeface="Comic Sans MS"/>
              </a:rPr>
              <a:t> </a:t>
            </a:r>
            <a:r>
              <a:rPr sz="3200" b="1" dirty="0">
                <a:latin typeface="Comic Sans MS"/>
                <a:cs typeface="Comic Sans MS"/>
              </a:rPr>
              <a:t>Design</a:t>
            </a:r>
            <a:endParaRPr sz="3200">
              <a:latin typeface="Comic Sans MS"/>
              <a:cs typeface="Comic Sans MS"/>
            </a:endParaRPr>
          </a:p>
        </p:txBody>
      </p:sp>
      <p:sp>
        <p:nvSpPr>
          <p:cNvPr id="5" name="object 5"/>
          <p:cNvSpPr txBox="1"/>
          <p:nvPr/>
        </p:nvSpPr>
        <p:spPr>
          <a:xfrm>
            <a:off x="535943" y="1258221"/>
            <a:ext cx="6511925" cy="2414764"/>
          </a:xfrm>
          <a:prstGeom prst="rect">
            <a:avLst/>
          </a:prstGeom>
        </p:spPr>
        <p:txBody>
          <a:bodyPr vert="horz" wrap="square" lIns="0" tIns="16510" rIns="0" bIns="0" rtlCol="0">
            <a:spAutoFit/>
          </a:bodyPr>
          <a:lstStyle/>
          <a:p>
            <a:pPr marL="355600" indent="-342900">
              <a:lnSpc>
                <a:spcPct val="100000"/>
              </a:lnSpc>
              <a:spcBef>
                <a:spcPts val="130"/>
              </a:spcBef>
              <a:buSzPct val="96000"/>
              <a:buFont typeface="Comic Sans MS"/>
              <a:buChar char="•"/>
              <a:tabLst>
                <a:tab pos="355600" algn="l"/>
                <a:tab pos="356235" algn="l"/>
              </a:tabLst>
            </a:pPr>
            <a:r>
              <a:rPr sz="2500" i="1" spc="-50" dirty="0">
                <a:latin typeface="Comic Sans MS"/>
                <a:cs typeface="Comic Sans MS"/>
              </a:rPr>
              <a:t>Following </a:t>
            </a:r>
            <a:r>
              <a:rPr sz="2500" i="1" spc="-55" dirty="0">
                <a:latin typeface="Comic Sans MS"/>
                <a:cs typeface="Comic Sans MS"/>
              </a:rPr>
              <a:t>are </a:t>
            </a:r>
            <a:r>
              <a:rPr sz="2500" i="1" spc="-60" dirty="0">
                <a:latin typeface="Comic Sans MS"/>
                <a:cs typeface="Comic Sans MS"/>
              </a:rPr>
              <a:t>the methods </a:t>
            </a:r>
            <a:r>
              <a:rPr sz="2500" i="1" spc="-55" dirty="0">
                <a:latin typeface="Comic Sans MS"/>
                <a:cs typeface="Comic Sans MS"/>
              </a:rPr>
              <a:t>for </a:t>
            </a:r>
            <a:r>
              <a:rPr sz="2500" i="1" spc="-50" dirty="0">
                <a:latin typeface="Comic Sans MS"/>
                <a:cs typeface="Comic Sans MS"/>
              </a:rPr>
              <a:t>riser</a:t>
            </a:r>
            <a:r>
              <a:rPr sz="2500" i="1" spc="45" dirty="0">
                <a:latin typeface="Comic Sans MS"/>
                <a:cs typeface="Comic Sans MS"/>
              </a:rPr>
              <a:t> </a:t>
            </a:r>
            <a:r>
              <a:rPr sz="2500" i="1" spc="-55" dirty="0">
                <a:latin typeface="Comic Sans MS"/>
                <a:cs typeface="Comic Sans MS"/>
              </a:rPr>
              <a:t>design:</a:t>
            </a:r>
            <a:endParaRPr sz="2500">
              <a:latin typeface="Comic Sans MS"/>
              <a:cs typeface="Comic Sans MS"/>
            </a:endParaRPr>
          </a:p>
          <a:p>
            <a:pPr>
              <a:lnSpc>
                <a:spcPct val="100000"/>
              </a:lnSpc>
              <a:spcBef>
                <a:spcPts val="25"/>
              </a:spcBef>
            </a:pPr>
            <a:endParaRPr sz="3400">
              <a:latin typeface="Times New Roman"/>
              <a:cs typeface="Times New Roman"/>
            </a:endParaRPr>
          </a:p>
          <a:p>
            <a:pPr marL="469900" indent="-457200">
              <a:lnSpc>
                <a:spcPct val="100000"/>
              </a:lnSpc>
              <a:buAutoNum type="arabicPeriod"/>
              <a:tabLst>
                <a:tab pos="469900" algn="l"/>
                <a:tab pos="470534" algn="l"/>
              </a:tabLst>
            </a:pPr>
            <a:r>
              <a:rPr sz="2950" i="1" spc="-75" dirty="0">
                <a:solidFill>
                  <a:srgbClr val="FF6600"/>
                </a:solidFill>
                <a:latin typeface="Comic Sans MS"/>
                <a:cs typeface="Comic Sans MS"/>
              </a:rPr>
              <a:t>Caine’s</a:t>
            </a:r>
            <a:r>
              <a:rPr sz="2950" i="1" spc="-30" dirty="0">
                <a:solidFill>
                  <a:srgbClr val="FF6600"/>
                </a:solidFill>
                <a:latin typeface="Comic Sans MS"/>
                <a:cs typeface="Comic Sans MS"/>
              </a:rPr>
              <a:t> </a:t>
            </a:r>
            <a:r>
              <a:rPr sz="2950" i="1" spc="-95" dirty="0">
                <a:solidFill>
                  <a:srgbClr val="FF6600"/>
                </a:solidFill>
                <a:latin typeface="Comic Sans MS"/>
                <a:cs typeface="Comic Sans MS"/>
              </a:rPr>
              <a:t>Method</a:t>
            </a:r>
            <a:endParaRPr sz="2950">
              <a:latin typeface="Comic Sans MS"/>
              <a:cs typeface="Comic Sans MS"/>
            </a:endParaRPr>
          </a:p>
          <a:p>
            <a:pPr marL="469900" indent="-457200">
              <a:lnSpc>
                <a:spcPct val="100000"/>
              </a:lnSpc>
              <a:spcBef>
                <a:spcPts val="490"/>
              </a:spcBef>
              <a:buAutoNum type="arabicPeriod"/>
              <a:tabLst>
                <a:tab pos="470534" algn="l"/>
              </a:tabLst>
            </a:pPr>
            <a:r>
              <a:rPr sz="2950" i="1" spc="-85" dirty="0">
                <a:latin typeface="Comic Sans MS"/>
                <a:cs typeface="Comic Sans MS"/>
              </a:rPr>
              <a:t>Modulus</a:t>
            </a:r>
            <a:r>
              <a:rPr sz="2950" i="1" spc="-50" dirty="0">
                <a:latin typeface="Comic Sans MS"/>
                <a:cs typeface="Comic Sans MS"/>
              </a:rPr>
              <a:t> </a:t>
            </a:r>
            <a:r>
              <a:rPr sz="2950" i="1" spc="-90" dirty="0">
                <a:latin typeface="Comic Sans MS"/>
                <a:cs typeface="Comic Sans MS"/>
              </a:rPr>
              <a:t>Method</a:t>
            </a:r>
            <a:endParaRPr sz="2950">
              <a:latin typeface="Comic Sans MS"/>
              <a:cs typeface="Comic Sans MS"/>
            </a:endParaRPr>
          </a:p>
          <a:p>
            <a:pPr marL="469900" indent="-457200">
              <a:lnSpc>
                <a:spcPct val="100000"/>
              </a:lnSpc>
              <a:spcBef>
                <a:spcPts val="495"/>
              </a:spcBef>
              <a:buAutoNum type="arabicPeriod"/>
              <a:tabLst>
                <a:tab pos="470534" algn="l"/>
              </a:tabLst>
            </a:pPr>
            <a:r>
              <a:rPr sz="2950" i="1" spc="-105" dirty="0">
                <a:solidFill>
                  <a:srgbClr val="FF6600"/>
                </a:solidFill>
                <a:latin typeface="Comic Sans MS"/>
                <a:cs typeface="Comic Sans MS"/>
              </a:rPr>
              <a:t>NRL</a:t>
            </a:r>
            <a:r>
              <a:rPr sz="2950" i="1" spc="-45" dirty="0">
                <a:solidFill>
                  <a:srgbClr val="FF6600"/>
                </a:solidFill>
                <a:latin typeface="Comic Sans MS"/>
                <a:cs typeface="Comic Sans MS"/>
              </a:rPr>
              <a:t> </a:t>
            </a:r>
            <a:r>
              <a:rPr sz="2950" i="1" spc="-95" dirty="0">
                <a:solidFill>
                  <a:srgbClr val="FF6600"/>
                </a:solidFill>
                <a:latin typeface="Comic Sans MS"/>
                <a:cs typeface="Comic Sans MS"/>
              </a:rPr>
              <a:t>Method</a:t>
            </a:r>
            <a:endParaRPr sz="2950">
              <a:latin typeface="Comic Sans MS"/>
              <a:cs typeface="Comic Sans MS"/>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71550"/>
            <a:ext cx="9144000" cy="114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 y="0"/>
            <a:ext cx="1348739" cy="97155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602994" y="256985"/>
            <a:ext cx="3728720" cy="627736"/>
          </a:xfrm>
          <a:prstGeom prst="rect">
            <a:avLst/>
          </a:prstGeom>
        </p:spPr>
        <p:txBody>
          <a:bodyPr vert="horz" wrap="square" lIns="0" tIns="12065" rIns="0" bIns="0" rtlCol="0">
            <a:spAutoFit/>
          </a:bodyPr>
          <a:lstStyle/>
          <a:p>
            <a:pPr marL="12700">
              <a:lnSpc>
                <a:spcPct val="100000"/>
              </a:lnSpc>
              <a:spcBef>
                <a:spcPts val="95"/>
              </a:spcBef>
            </a:pPr>
            <a:r>
              <a:rPr sz="4000" b="1" spc="-5" dirty="0">
                <a:latin typeface="Comic Sans MS"/>
                <a:cs typeface="Comic Sans MS"/>
              </a:rPr>
              <a:t>Caine’s</a:t>
            </a:r>
            <a:r>
              <a:rPr sz="4000" b="1" spc="-45" dirty="0">
                <a:latin typeface="Comic Sans MS"/>
                <a:cs typeface="Comic Sans MS"/>
              </a:rPr>
              <a:t> </a:t>
            </a:r>
            <a:r>
              <a:rPr sz="4000" b="1" spc="-5" dirty="0">
                <a:latin typeface="Comic Sans MS"/>
                <a:cs typeface="Comic Sans MS"/>
              </a:rPr>
              <a:t>Method</a:t>
            </a:r>
            <a:endParaRPr sz="4000">
              <a:latin typeface="Comic Sans MS"/>
              <a:cs typeface="Comic Sans MS"/>
            </a:endParaRPr>
          </a:p>
        </p:txBody>
      </p:sp>
      <p:sp>
        <p:nvSpPr>
          <p:cNvPr id="5" name="object 5"/>
          <p:cNvSpPr txBox="1"/>
          <p:nvPr/>
        </p:nvSpPr>
        <p:spPr>
          <a:xfrm>
            <a:off x="383543" y="1270598"/>
            <a:ext cx="2602865" cy="382156"/>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2400" dirty="0">
                <a:latin typeface="Comic Sans MS"/>
                <a:cs typeface="Comic Sans MS"/>
              </a:rPr>
              <a:t>Caine’s</a:t>
            </a:r>
            <a:r>
              <a:rPr sz="2400" spc="-75" dirty="0">
                <a:latin typeface="Comic Sans MS"/>
                <a:cs typeface="Comic Sans MS"/>
              </a:rPr>
              <a:t> </a:t>
            </a:r>
            <a:r>
              <a:rPr sz="2400" spc="-5" dirty="0">
                <a:latin typeface="Comic Sans MS"/>
                <a:cs typeface="Comic Sans MS"/>
              </a:rPr>
              <a:t>equation</a:t>
            </a:r>
            <a:endParaRPr sz="2400">
              <a:latin typeface="Comic Sans MS"/>
              <a:cs typeface="Comic Sans MS"/>
            </a:endParaRPr>
          </a:p>
        </p:txBody>
      </p:sp>
      <p:sp>
        <p:nvSpPr>
          <p:cNvPr id="6" name="object 6"/>
          <p:cNvSpPr/>
          <p:nvPr/>
        </p:nvSpPr>
        <p:spPr>
          <a:xfrm>
            <a:off x="3288791" y="1152143"/>
            <a:ext cx="2164080" cy="73037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352800" y="1200151"/>
            <a:ext cx="1981200" cy="593216"/>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2755392" y="3209544"/>
            <a:ext cx="2240280" cy="777239"/>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2819400" y="3257550"/>
            <a:ext cx="2057400" cy="640079"/>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2800350" y="3243262"/>
            <a:ext cx="2095500" cy="668655"/>
          </a:xfrm>
          <a:custGeom>
            <a:avLst/>
            <a:gdLst/>
            <a:ahLst/>
            <a:cxnLst/>
            <a:rect l="l" t="t" r="r" b="b"/>
            <a:pathLst>
              <a:path w="2095500" h="891539">
                <a:moveTo>
                  <a:pt x="0" y="891539"/>
                </a:moveTo>
                <a:lnTo>
                  <a:pt x="2095500" y="891539"/>
                </a:lnTo>
                <a:lnTo>
                  <a:pt x="2095500" y="0"/>
                </a:lnTo>
                <a:lnTo>
                  <a:pt x="0" y="0"/>
                </a:lnTo>
                <a:lnTo>
                  <a:pt x="0" y="891539"/>
                </a:lnTo>
                <a:close/>
              </a:path>
            </a:pathLst>
          </a:custGeom>
          <a:ln w="38100">
            <a:solidFill>
              <a:srgbClr val="FF6600"/>
            </a:solidFill>
          </a:ln>
        </p:spPr>
        <p:txBody>
          <a:bodyPr wrap="square" lIns="0" tIns="0" rIns="0" bIns="0" rtlCol="0"/>
          <a:lstStyle/>
          <a:p>
            <a:endParaRPr/>
          </a:p>
        </p:txBody>
      </p:sp>
      <p:sp>
        <p:nvSpPr>
          <p:cNvPr id="11" name="object 11"/>
          <p:cNvSpPr txBox="1"/>
          <p:nvPr/>
        </p:nvSpPr>
        <p:spPr>
          <a:xfrm>
            <a:off x="612143" y="2051305"/>
            <a:ext cx="4384675" cy="2198679"/>
          </a:xfrm>
          <a:prstGeom prst="rect">
            <a:avLst/>
          </a:prstGeom>
        </p:spPr>
        <p:txBody>
          <a:bodyPr vert="horz" wrap="square" lIns="0" tIns="13335" rIns="0" bIns="0" rtlCol="0">
            <a:spAutoFit/>
          </a:bodyPr>
          <a:lstStyle/>
          <a:p>
            <a:pPr marL="165100">
              <a:lnSpc>
                <a:spcPct val="100000"/>
              </a:lnSpc>
              <a:spcBef>
                <a:spcPts val="105"/>
              </a:spcBef>
            </a:pPr>
            <a:r>
              <a:rPr sz="2000" spc="-5" dirty="0">
                <a:latin typeface="Comic Sans MS"/>
                <a:cs typeface="Comic Sans MS"/>
              </a:rPr>
              <a:t>Where</a:t>
            </a:r>
            <a:endParaRPr sz="2000">
              <a:latin typeface="Comic Sans MS"/>
              <a:cs typeface="Comic Sans MS"/>
            </a:endParaRPr>
          </a:p>
          <a:p>
            <a:pPr marL="622300">
              <a:lnSpc>
                <a:spcPct val="100000"/>
              </a:lnSpc>
            </a:pPr>
            <a:r>
              <a:rPr sz="1900" spc="-5" dirty="0">
                <a:latin typeface="Comic Sans MS"/>
                <a:cs typeface="Comic Sans MS"/>
              </a:rPr>
              <a:t>X = Freezing </a:t>
            </a:r>
            <a:r>
              <a:rPr sz="1900" spc="-10" dirty="0">
                <a:latin typeface="Comic Sans MS"/>
                <a:cs typeface="Comic Sans MS"/>
              </a:rPr>
              <a:t>ratio</a:t>
            </a:r>
            <a:endParaRPr sz="1900">
              <a:latin typeface="Comic Sans MS"/>
              <a:cs typeface="Comic Sans MS"/>
            </a:endParaRPr>
          </a:p>
          <a:p>
            <a:pPr marL="622300" marR="5080">
              <a:lnSpc>
                <a:spcPct val="100000"/>
              </a:lnSpc>
              <a:spcBef>
                <a:spcPts val="5"/>
              </a:spcBef>
            </a:pPr>
            <a:r>
              <a:rPr sz="1900" spc="-5" dirty="0">
                <a:latin typeface="Comic Sans MS"/>
                <a:cs typeface="Comic Sans MS"/>
              </a:rPr>
              <a:t>Y = Riser </a:t>
            </a:r>
            <a:r>
              <a:rPr sz="1900" spc="-10" dirty="0">
                <a:latin typeface="Comic Sans MS"/>
                <a:cs typeface="Comic Sans MS"/>
              </a:rPr>
              <a:t>volume </a:t>
            </a:r>
            <a:r>
              <a:rPr sz="1900" spc="-5" dirty="0">
                <a:latin typeface="Comic Sans MS"/>
                <a:cs typeface="Comic Sans MS"/>
              </a:rPr>
              <a:t>/ Casting </a:t>
            </a:r>
            <a:r>
              <a:rPr sz="1900" spc="-10" dirty="0">
                <a:latin typeface="Comic Sans MS"/>
                <a:cs typeface="Comic Sans MS"/>
              </a:rPr>
              <a:t>volume  </a:t>
            </a:r>
            <a:r>
              <a:rPr sz="1900" spc="-5" dirty="0">
                <a:latin typeface="Comic Sans MS"/>
                <a:cs typeface="Comic Sans MS"/>
              </a:rPr>
              <a:t>A, b and c =</a:t>
            </a:r>
            <a:r>
              <a:rPr sz="1900" spc="-25" dirty="0">
                <a:latin typeface="Comic Sans MS"/>
                <a:cs typeface="Comic Sans MS"/>
              </a:rPr>
              <a:t> </a:t>
            </a:r>
            <a:r>
              <a:rPr sz="1900" spc="-5" dirty="0">
                <a:latin typeface="Comic Sans MS"/>
                <a:cs typeface="Comic Sans MS"/>
              </a:rPr>
              <a:t>Constant</a:t>
            </a:r>
            <a:endParaRPr sz="1900">
              <a:latin typeface="Comic Sans MS"/>
              <a:cs typeface="Comic Sans MS"/>
            </a:endParaRPr>
          </a:p>
          <a:p>
            <a:pPr>
              <a:lnSpc>
                <a:spcPct val="100000"/>
              </a:lnSpc>
            </a:pPr>
            <a:endParaRPr sz="2600">
              <a:latin typeface="Times New Roman"/>
              <a:cs typeface="Times New Roman"/>
            </a:endParaRPr>
          </a:p>
          <a:p>
            <a:pPr marL="12700">
              <a:lnSpc>
                <a:spcPct val="100000"/>
              </a:lnSpc>
              <a:spcBef>
                <a:spcPts val="1770"/>
              </a:spcBef>
            </a:pPr>
            <a:r>
              <a:rPr sz="2400" spc="-5" dirty="0">
                <a:latin typeface="Comic Sans MS"/>
                <a:cs typeface="Comic Sans MS"/>
              </a:rPr>
              <a:t>Freezing</a:t>
            </a:r>
            <a:r>
              <a:rPr sz="2400" spc="-20" dirty="0">
                <a:latin typeface="Comic Sans MS"/>
                <a:cs typeface="Comic Sans MS"/>
              </a:rPr>
              <a:t> </a:t>
            </a:r>
            <a:r>
              <a:rPr sz="2400" spc="-10" dirty="0">
                <a:latin typeface="Comic Sans MS"/>
                <a:cs typeface="Comic Sans MS"/>
              </a:rPr>
              <a:t>ratio</a:t>
            </a:r>
            <a:endParaRPr sz="2400">
              <a:latin typeface="Comic Sans MS"/>
              <a:cs typeface="Comic Sans MS"/>
            </a:endParaRPr>
          </a:p>
        </p:txBody>
      </p:sp>
      <p:sp>
        <p:nvSpPr>
          <p:cNvPr id="12" name="object 12"/>
          <p:cNvSpPr/>
          <p:nvPr/>
        </p:nvSpPr>
        <p:spPr>
          <a:xfrm>
            <a:off x="4971288" y="2287142"/>
            <a:ext cx="4172712" cy="2856357"/>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5035296" y="2335149"/>
            <a:ext cx="4032504" cy="2751200"/>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5016249" y="2320860"/>
            <a:ext cx="4070985" cy="2779871"/>
          </a:xfrm>
          <a:custGeom>
            <a:avLst/>
            <a:gdLst/>
            <a:ahLst/>
            <a:cxnLst/>
            <a:rect l="l" t="t" r="r" b="b"/>
            <a:pathLst>
              <a:path w="4070984" h="3706495">
                <a:moveTo>
                  <a:pt x="0" y="3706367"/>
                </a:moveTo>
                <a:lnTo>
                  <a:pt x="4070604" y="3706367"/>
                </a:lnTo>
                <a:lnTo>
                  <a:pt x="4070604" y="0"/>
                </a:lnTo>
                <a:lnTo>
                  <a:pt x="0" y="0"/>
                </a:lnTo>
                <a:lnTo>
                  <a:pt x="0" y="3706367"/>
                </a:lnTo>
                <a:close/>
              </a:path>
            </a:pathLst>
          </a:custGeom>
          <a:ln w="38100">
            <a:solidFill>
              <a:srgbClr val="FF6600"/>
            </a:solidFill>
          </a:ln>
        </p:spPr>
        <p:txBody>
          <a:bodyPr wrap="square" lIns="0" tIns="0" rIns="0" bIns="0" rtlCol="0"/>
          <a:lstStyle/>
          <a:p>
            <a:endParaRPr/>
          </a:p>
        </p:txBody>
      </p:sp>
      <p:sp>
        <p:nvSpPr>
          <p:cNvPr id="15" name="object 15"/>
          <p:cNvSpPr txBox="1"/>
          <p:nvPr/>
        </p:nvSpPr>
        <p:spPr>
          <a:xfrm>
            <a:off x="3333750" y="1185862"/>
            <a:ext cx="2019300" cy="577722"/>
          </a:xfrm>
          <a:prstGeom prst="rect">
            <a:avLst/>
          </a:prstGeom>
          <a:ln w="38100">
            <a:solidFill>
              <a:srgbClr val="FF6600"/>
            </a:solidFill>
          </a:ln>
        </p:spPr>
        <p:txBody>
          <a:bodyPr vert="horz" wrap="square" lIns="0" tIns="206375" rIns="0" bIns="0" rtlCol="0">
            <a:spAutoFit/>
          </a:bodyPr>
          <a:lstStyle/>
          <a:p>
            <a:pPr marL="1196975">
              <a:lnSpc>
                <a:spcPct val="100000"/>
              </a:lnSpc>
              <a:spcBef>
                <a:spcPts val="1625"/>
              </a:spcBef>
            </a:pPr>
            <a:r>
              <a:rPr sz="2400" dirty="0">
                <a:latin typeface="Times New Roman"/>
                <a:cs typeface="Times New Roman"/>
              </a:rPr>
              <a:t>+</a:t>
            </a:r>
            <a:endParaRPr sz="2400">
              <a:latin typeface="Times New Roman"/>
              <a:cs typeface="Times New Roman"/>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71550"/>
            <a:ext cx="9144000" cy="114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 y="0"/>
            <a:ext cx="1348739" cy="97155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602997" y="256985"/>
            <a:ext cx="7113905" cy="627736"/>
          </a:xfrm>
          <a:prstGeom prst="rect">
            <a:avLst/>
          </a:prstGeom>
        </p:spPr>
        <p:txBody>
          <a:bodyPr vert="horz" wrap="square" lIns="0" tIns="12065" rIns="0" bIns="0" rtlCol="0">
            <a:spAutoFit/>
          </a:bodyPr>
          <a:lstStyle/>
          <a:p>
            <a:pPr marL="12700">
              <a:lnSpc>
                <a:spcPct val="100000"/>
              </a:lnSpc>
              <a:spcBef>
                <a:spcPts val="95"/>
              </a:spcBef>
            </a:pPr>
            <a:r>
              <a:rPr sz="4000" b="1" spc="-5" dirty="0">
                <a:latin typeface="Comic Sans MS"/>
                <a:cs typeface="Comic Sans MS"/>
              </a:rPr>
              <a:t>Constant For Caine’s</a:t>
            </a:r>
            <a:r>
              <a:rPr sz="4000" b="1" spc="25" dirty="0">
                <a:latin typeface="Comic Sans MS"/>
                <a:cs typeface="Comic Sans MS"/>
              </a:rPr>
              <a:t> </a:t>
            </a:r>
            <a:r>
              <a:rPr sz="4000" b="1" spc="-5" dirty="0">
                <a:latin typeface="Comic Sans MS"/>
                <a:cs typeface="Comic Sans MS"/>
              </a:rPr>
              <a:t>Method</a:t>
            </a:r>
            <a:endParaRPr sz="4000">
              <a:latin typeface="Comic Sans MS"/>
              <a:cs typeface="Comic Sans MS"/>
            </a:endParaRPr>
          </a:p>
        </p:txBody>
      </p:sp>
      <p:sp>
        <p:nvSpPr>
          <p:cNvPr id="5" name="object 5"/>
          <p:cNvSpPr txBox="1"/>
          <p:nvPr/>
        </p:nvSpPr>
        <p:spPr>
          <a:xfrm>
            <a:off x="535943" y="1253895"/>
            <a:ext cx="6684645" cy="466794"/>
          </a:xfrm>
          <a:prstGeom prst="rect">
            <a:avLst/>
          </a:prstGeom>
        </p:spPr>
        <p:txBody>
          <a:bodyPr vert="horz" wrap="square" lIns="0" tIns="12700" rIns="0" bIns="0" rtlCol="0">
            <a:spAutoFit/>
          </a:bodyPr>
          <a:lstStyle/>
          <a:p>
            <a:pPr marL="355600" indent="-342900">
              <a:lnSpc>
                <a:spcPct val="100000"/>
              </a:lnSpc>
              <a:spcBef>
                <a:spcPts val="100"/>
              </a:spcBef>
              <a:buSzPct val="94915"/>
              <a:buFont typeface="Comic Sans MS"/>
              <a:buChar char="•"/>
              <a:tabLst>
                <a:tab pos="355600" algn="l"/>
                <a:tab pos="356235" algn="l"/>
              </a:tabLst>
            </a:pPr>
            <a:r>
              <a:rPr sz="2950" i="1" spc="-80" dirty="0">
                <a:latin typeface="Comic Sans MS"/>
                <a:cs typeface="Comic Sans MS"/>
              </a:rPr>
              <a:t>Values of constants are </a:t>
            </a:r>
            <a:r>
              <a:rPr sz="2950" i="1" spc="-75" dirty="0">
                <a:latin typeface="Comic Sans MS"/>
                <a:cs typeface="Comic Sans MS"/>
              </a:rPr>
              <a:t>given </a:t>
            </a:r>
            <a:r>
              <a:rPr sz="2950" i="1" spc="-65" dirty="0">
                <a:latin typeface="Comic Sans MS"/>
                <a:cs typeface="Comic Sans MS"/>
              </a:rPr>
              <a:t>in</a:t>
            </a:r>
            <a:r>
              <a:rPr sz="2950" i="1" spc="180" dirty="0">
                <a:latin typeface="Comic Sans MS"/>
                <a:cs typeface="Comic Sans MS"/>
              </a:rPr>
              <a:t> </a:t>
            </a:r>
            <a:r>
              <a:rPr sz="2950" i="1" spc="-75" dirty="0">
                <a:latin typeface="Comic Sans MS"/>
                <a:cs typeface="Comic Sans MS"/>
              </a:rPr>
              <a:t>table:</a:t>
            </a:r>
            <a:endParaRPr sz="2950">
              <a:latin typeface="Comic Sans MS"/>
              <a:cs typeface="Comic Sans MS"/>
            </a:endParaRPr>
          </a:p>
        </p:txBody>
      </p:sp>
      <p:sp>
        <p:nvSpPr>
          <p:cNvPr id="6" name="object 6"/>
          <p:cNvSpPr/>
          <p:nvPr/>
        </p:nvSpPr>
        <p:spPr>
          <a:xfrm>
            <a:off x="774191" y="2180846"/>
            <a:ext cx="7315200" cy="173735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38200" y="2228850"/>
            <a:ext cx="7132320" cy="160020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19150" y="2214563"/>
            <a:ext cx="7170420" cy="1628775"/>
          </a:xfrm>
          <a:custGeom>
            <a:avLst/>
            <a:gdLst/>
            <a:ahLst/>
            <a:cxnLst/>
            <a:rect l="l" t="t" r="r" b="b"/>
            <a:pathLst>
              <a:path w="7170420" h="2171700">
                <a:moveTo>
                  <a:pt x="0" y="2171700"/>
                </a:moveTo>
                <a:lnTo>
                  <a:pt x="7170420" y="2171700"/>
                </a:lnTo>
                <a:lnTo>
                  <a:pt x="7170420" y="0"/>
                </a:lnTo>
                <a:lnTo>
                  <a:pt x="0" y="0"/>
                </a:lnTo>
                <a:lnTo>
                  <a:pt x="0" y="2171700"/>
                </a:lnTo>
                <a:close/>
              </a:path>
            </a:pathLst>
          </a:custGeom>
          <a:ln w="38100">
            <a:solidFill>
              <a:srgbClr val="FF6600"/>
            </a:solidFill>
          </a:ln>
        </p:spPr>
        <p:txBody>
          <a:bodyPr wrap="square" lIns="0" tIns="0" rIns="0" bIns="0" rtlCol="0"/>
          <a:lstStyle/>
          <a:p>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71550"/>
            <a:ext cx="9144000" cy="114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 y="0"/>
            <a:ext cx="1348739" cy="97155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602994" y="256985"/>
            <a:ext cx="3092450" cy="627736"/>
          </a:xfrm>
          <a:prstGeom prst="rect">
            <a:avLst/>
          </a:prstGeom>
        </p:spPr>
        <p:txBody>
          <a:bodyPr vert="horz" wrap="square" lIns="0" tIns="12065" rIns="0" bIns="0" rtlCol="0">
            <a:spAutoFit/>
          </a:bodyPr>
          <a:lstStyle/>
          <a:p>
            <a:pPr marL="12700">
              <a:lnSpc>
                <a:spcPct val="100000"/>
              </a:lnSpc>
              <a:spcBef>
                <a:spcPts val="95"/>
              </a:spcBef>
              <a:tabLst>
                <a:tab pos="1249680" algn="l"/>
              </a:tabLst>
            </a:pPr>
            <a:r>
              <a:rPr sz="4000" b="1" spc="-5" dirty="0">
                <a:latin typeface="Comic Sans MS"/>
                <a:cs typeface="Comic Sans MS"/>
              </a:rPr>
              <a:t>NRL	Method</a:t>
            </a:r>
            <a:endParaRPr sz="4000">
              <a:latin typeface="Comic Sans MS"/>
              <a:cs typeface="Comic Sans MS"/>
            </a:endParaRPr>
          </a:p>
        </p:txBody>
      </p:sp>
      <p:sp>
        <p:nvSpPr>
          <p:cNvPr id="5" name="object 5"/>
          <p:cNvSpPr/>
          <p:nvPr/>
        </p:nvSpPr>
        <p:spPr>
          <a:xfrm>
            <a:off x="3063239" y="2088260"/>
            <a:ext cx="6080760" cy="305523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127248" y="2136266"/>
            <a:ext cx="5940552" cy="2950083"/>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108198" y="2121978"/>
            <a:ext cx="5979160" cy="2978944"/>
          </a:xfrm>
          <a:custGeom>
            <a:avLst/>
            <a:gdLst/>
            <a:ahLst/>
            <a:cxnLst/>
            <a:rect l="l" t="t" r="r" b="b"/>
            <a:pathLst>
              <a:path w="5979159" h="3971925">
                <a:moveTo>
                  <a:pt x="0" y="3971544"/>
                </a:moveTo>
                <a:lnTo>
                  <a:pt x="5978652" y="3971544"/>
                </a:lnTo>
                <a:lnTo>
                  <a:pt x="5978652" y="0"/>
                </a:lnTo>
                <a:lnTo>
                  <a:pt x="0" y="0"/>
                </a:lnTo>
                <a:lnTo>
                  <a:pt x="0" y="3971544"/>
                </a:lnTo>
                <a:close/>
              </a:path>
            </a:pathLst>
          </a:custGeom>
          <a:ln w="38099">
            <a:solidFill>
              <a:srgbClr val="FF6600"/>
            </a:solidFill>
          </a:ln>
        </p:spPr>
        <p:txBody>
          <a:bodyPr wrap="square" lIns="0" tIns="0" rIns="0" bIns="0" rtlCol="0"/>
          <a:lstStyle/>
          <a:p>
            <a:endParaRPr/>
          </a:p>
        </p:txBody>
      </p:sp>
      <p:sp>
        <p:nvSpPr>
          <p:cNvPr id="8" name="object 8"/>
          <p:cNvSpPr txBox="1"/>
          <p:nvPr/>
        </p:nvSpPr>
        <p:spPr>
          <a:xfrm>
            <a:off x="231140" y="1049483"/>
            <a:ext cx="8455660" cy="1224694"/>
          </a:xfrm>
          <a:prstGeom prst="rect">
            <a:avLst/>
          </a:prstGeom>
        </p:spPr>
        <p:txBody>
          <a:bodyPr vert="horz" wrap="square" lIns="0" tIns="80010" rIns="0" bIns="0" rtlCol="0">
            <a:spAutoFit/>
          </a:bodyPr>
          <a:lstStyle/>
          <a:p>
            <a:pPr marL="355600" indent="-342900">
              <a:lnSpc>
                <a:spcPct val="100000"/>
              </a:lnSpc>
              <a:spcBef>
                <a:spcPts val="630"/>
              </a:spcBef>
              <a:buChar char="•"/>
              <a:tabLst>
                <a:tab pos="354965" algn="l"/>
                <a:tab pos="355600" algn="l"/>
              </a:tabLst>
            </a:pPr>
            <a:r>
              <a:rPr sz="2200" spc="-5" dirty="0">
                <a:latin typeface="Comic Sans MS"/>
                <a:cs typeface="Comic Sans MS"/>
              </a:rPr>
              <a:t>NRL stand </a:t>
            </a:r>
            <a:r>
              <a:rPr sz="2200" spc="-10" dirty="0">
                <a:latin typeface="Comic Sans MS"/>
                <a:cs typeface="Comic Sans MS"/>
              </a:rPr>
              <a:t>for </a:t>
            </a:r>
            <a:r>
              <a:rPr sz="2200" spc="-5" dirty="0">
                <a:latin typeface="Comic Sans MS"/>
                <a:cs typeface="Comic Sans MS"/>
              </a:rPr>
              <a:t>Naval </a:t>
            </a:r>
            <a:r>
              <a:rPr sz="2200" spc="-10" dirty="0">
                <a:latin typeface="Comic Sans MS"/>
                <a:cs typeface="Comic Sans MS"/>
              </a:rPr>
              <a:t>research</a:t>
            </a:r>
            <a:r>
              <a:rPr sz="2200" spc="90" dirty="0">
                <a:latin typeface="Comic Sans MS"/>
                <a:cs typeface="Comic Sans MS"/>
              </a:rPr>
              <a:t> </a:t>
            </a:r>
            <a:r>
              <a:rPr sz="2200" spc="-5" dirty="0">
                <a:latin typeface="Comic Sans MS"/>
                <a:cs typeface="Comic Sans MS"/>
              </a:rPr>
              <a:t>Laboratory.</a:t>
            </a:r>
            <a:endParaRPr sz="2200">
              <a:latin typeface="Comic Sans MS"/>
              <a:cs typeface="Comic Sans MS"/>
            </a:endParaRPr>
          </a:p>
          <a:p>
            <a:pPr marL="355600" indent="-342900">
              <a:lnSpc>
                <a:spcPct val="100000"/>
              </a:lnSpc>
              <a:spcBef>
                <a:spcPts val="530"/>
              </a:spcBef>
              <a:buChar char="•"/>
              <a:tabLst>
                <a:tab pos="354965" algn="l"/>
                <a:tab pos="355600" algn="l"/>
              </a:tabLst>
            </a:pPr>
            <a:r>
              <a:rPr sz="2200" spc="-5" dirty="0">
                <a:latin typeface="Comic Sans MS"/>
                <a:cs typeface="Comic Sans MS"/>
              </a:rPr>
              <a:t>NRL method is </a:t>
            </a:r>
            <a:r>
              <a:rPr sz="2200" spc="-10" dirty="0">
                <a:latin typeface="Comic Sans MS"/>
                <a:cs typeface="Comic Sans MS"/>
              </a:rPr>
              <a:t>essentially </a:t>
            </a:r>
            <a:r>
              <a:rPr sz="2200" spc="-5" dirty="0">
                <a:latin typeface="Comic Sans MS"/>
                <a:cs typeface="Comic Sans MS"/>
              </a:rPr>
              <a:t>a simplification of Caine’s</a:t>
            </a:r>
            <a:r>
              <a:rPr sz="2200" spc="180" dirty="0">
                <a:latin typeface="Comic Sans MS"/>
                <a:cs typeface="Comic Sans MS"/>
              </a:rPr>
              <a:t> </a:t>
            </a:r>
            <a:r>
              <a:rPr sz="2200" spc="-5" dirty="0">
                <a:latin typeface="Comic Sans MS"/>
                <a:cs typeface="Comic Sans MS"/>
              </a:rPr>
              <a:t>method.</a:t>
            </a:r>
            <a:endParaRPr sz="2200">
              <a:latin typeface="Comic Sans MS"/>
              <a:cs typeface="Comic Sans MS"/>
            </a:endParaRPr>
          </a:p>
          <a:p>
            <a:pPr marL="355600" indent="-342900">
              <a:lnSpc>
                <a:spcPct val="100000"/>
              </a:lnSpc>
              <a:spcBef>
                <a:spcPts val="530"/>
              </a:spcBef>
              <a:buChar char="•"/>
              <a:tabLst>
                <a:tab pos="354965" algn="l"/>
                <a:tab pos="355600" algn="l"/>
              </a:tabLst>
            </a:pPr>
            <a:r>
              <a:rPr sz="2200" spc="-5" dirty="0">
                <a:latin typeface="Comic Sans MS"/>
                <a:cs typeface="Comic Sans MS"/>
              </a:rPr>
              <a:t>In </a:t>
            </a:r>
            <a:r>
              <a:rPr sz="2200" spc="-10" dirty="0">
                <a:latin typeface="Comic Sans MS"/>
                <a:cs typeface="Comic Sans MS"/>
              </a:rPr>
              <a:t>this </a:t>
            </a:r>
            <a:r>
              <a:rPr sz="2200" spc="-5" dirty="0">
                <a:latin typeface="Comic Sans MS"/>
                <a:cs typeface="Comic Sans MS"/>
              </a:rPr>
              <a:t>method shape </a:t>
            </a:r>
            <a:r>
              <a:rPr sz="2200" spc="-10" dirty="0">
                <a:latin typeface="Comic Sans MS"/>
                <a:cs typeface="Comic Sans MS"/>
              </a:rPr>
              <a:t>factor </a:t>
            </a:r>
            <a:r>
              <a:rPr sz="2200" spc="-5" dirty="0">
                <a:latin typeface="Comic Sans MS"/>
                <a:cs typeface="Comic Sans MS"/>
              </a:rPr>
              <a:t>is used in place of </a:t>
            </a:r>
            <a:r>
              <a:rPr sz="2200" spc="-10" dirty="0">
                <a:latin typeface="Comic Sans MS"/>
                <a:cs typeface="Comic Sans MS"/>
              </a:rPr>
              <a:t>freezing</a:t>
            </a:r>
            <a:r>
              <a:rPr sz="2200" spc="200" dirty="0">
                <a:latin typeface="Comic Sans MS"/>
                <a:cs typeface="Comic Sans MS"/>
              </a:rPr>
              <a:t> </a:t>
            </a:r>
            <a:r>
              <a:rPr sz="2200" spc="-5" dirty="0">
                <a:latin typeface="Comic Sans MS"/>
                <a:cs typeface="Comic Sans MS"/>
              </a:rPr>
              <a:t>ratio.</a:t>
            </a:r>
            <a:endParaRPr sz="2200">
              <a:latin typeface="Comic Sans MS"/>
              <a:cs typeface="Comic Sans MS"/>
            </a:endParaRPr>
          </a:p>
        </p:txBody>
      </p:sp>
      <p:sp>
        <p:nvSpPr>
          <p:cNvPr id="9" name="object 9"/>
          <p:cNvSpPr txBox="1"/>
          <p:nvPr/>
        </p:nvSpPr>
        <p:spPr>
          <a:xfrm>
            <a:off x="154939" y="2700053"/>
            <a:ext cx="1906270" cy="382156"/>
          </a:xfrm>
          <a:prstGeom prst="rect">
            <a:avLst/>
          </a:prstGeom>
        </p:spPr>
        <p:txBody>
          <a:bodyPr vert="horz" wrap="square" lIns="0" tIns="12700" rIns="0" bIns="0" rtlCol="0">
            <a:spAutoFit/>
          </a:bodyPr>
          <a:lstStyle/>
          <a:p>
            <a:pPr marL="12700">
              <a:lnSpc>
                <a:spcPct val="100000"/>
              </a:lnSpc>
              <a:spcBef>
                <a:spcPts val="100"/>
              </a:spcBef>
            </a:pPr>
            <a:r>
              <a:rPr sz="2400" dirty="0">
                <a:latin typeface="Comic Sans MS"/>
                <a:cs typeface="Comic Sans MS"/>
              </a:rPr>
              <a:t>Shape</a:t>
            </a:r>
            <a:r>
              <a:rPr sz="2400" spc="-100" dirty="0">
                <a:latin typeface="Comic Sans MS"/>
                <a:cs typeface="Comic Sans MS"/>
              </a:rPr>
              <a:t> </a:t>
            </a:r>
            <a:r>
              <a:rPr sz="2400" spc="-5" dirty="0">
                <a:latin typeface="Comic Sans MS"/>
                <a:cs typeface="Comic Sans MS"/>
              </a:rPr>
              <a:t>factor</a:t>
            </a:r>
            <a:endParaRPr sz="2400">
              <a:latin typeface="Comic Sans MS"/>
              <a:cs typeface="Comic Sans MS"/>
            </a:endParaRPr>
          </a:p>
        </p:txBody>
      </p:sp>
      <p:sp>
        <p:nvSpPr>
          <p:cNvPr id="10" name="object 10"/>
          <p:cNvSpPr/>
          <p:nvPr/>
        </p:nvSpPr>
        <p:spPr>
          <a:xfrm>
            <a:off x="926591" y="3038093"/>
            <a:ext cx="2162556" cy="714375"/>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990600" y="3086101"/>
            <a:ext cx="1979676" cy="577214"/>
          </a:xfrm>
          <a:prstGeom prst="rect">
            <a:avLst/>
          </a:prstGeom>
          <a:blipFill>
            <a:blip r:embed="rId7" cstate="print"/>
            <a:stretch>
              <a:fillRect/>
            </a:stretch>
          </a:blipFill>
        </p:spPr>
        <p:txBody>
          <a:bodyPr wrap="square" lIns="0" tIns="0" rIns="0" bIns="0" rtlCol="0"/>
          <a:lstStyle/>
          <a:p>
            <a:endParaRPr/>
          </a:p>
        </p:txBody>
      </p:sp>
      <p:sp>
        <p:nvSpPr>
          <p:cNvPr id="12" name="object 12"/>
          <p:cNvSpPr txBox="1"/>
          <p:nvPr/>
        </p:nvSpPr>
        <p:spPr>
          <a:xfrm>
            <a:off x="971550" y="3071814"/>
            <a:ext cx="2018030" cy="589905"/>
          </a:xfrm>
          <a:prstGeom prst="rect">
            <a:avLst/>
          </a:prstGeom>
          <a:ln w="38100">
            <a:solidFill>
              <a:srgbClr val="FF6600"/>
            </a:solidFill>
          </a:ln>
        </p:spPr>
        <p:txBody>
          <a:bodyPr vert="horz" wrap="square" lIns="0" tIns="218440" rIns="0" bIns="0" rtlCol="0">
            <a:spAutoFit/>
          </a:bodyPr>
          <a:lstStyle/>
          <a:p>
            <a:pPr marL="25400">
              <a:lnSpc>
                <a:spcPct val="100000"/>
              </a:lnSpc>
              <a:spcBef>
                <a:spcPts val="1720"/>
              </a:spcBef>
            </a:pPr>
            <a:r>
              <a:rPr sz="2400" dirty="0">
                <a:latin typeface="Comic Sans MS"/>
                <a:cs typeface="Comic Sans MS"/>
              </a:rPr>
              <a:t>=</a:t>
            </a:r>
            <a:endParaRPr sz="2400">
              <a:latin typeface="Comic Sans MS"/>
              <a:cs typeface="Comic Sans MS"/>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71550"/>
            <a:ext cx="9144000" cy="114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 y="0"/>
            <a:ext cx="1348739" cy="97155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602994" y="231839"/>
            <a:ext cx="3305810" cy="689932"/>
          </a:xfrm>
          <a:prstGeom prst="rect">
            <a:avLst/>
          </a:prstGeom>
        </p:spPr>
        <p:txBody>
          <a:bodyPr vert="horz" wrap="square" lIns="0" tIns="12700" rIns="0" bIns="0" rtlCol="0">
            <a:spAutoFit/>
          </a:bodyPr>
          <a:lstStyle/>
          <a:p>
            <a:pPr marL="12700">
              <a:lnSpc>
                <a:spcPct val="100000"/>
              </a:lnSpc>
              <a:spcBef>
                <a:spcPts val="100"/>
              </a:spcBef>
            </a:pPr>
            <a:r>
              <a:rPr dirty="0"/>
              <a:t>NRL</a:t>
            </a:r>
            <a:r>
              <a:rPr spc="-80" dirty="0"/>
              <a:t> </a:t>
            </a:r>
            <a:r>
              <a:rPr spc="-5" dirty="0"/>
              <a:t>Method</a:t>
            </a:r>
          </a:p>
        </p:txBody>
      </p:sp>
      <p:sp>
        <p:nvSpPr>
          <p:cNvPr id="5" name="object 5"/>
          <p:cNvSpPr txBox="1"/>
          <p:nvPr/>
        </p:nvSpPr>
        <p:spPr>
          <a:xfrm>
            <a:off x="307343" y="1043369"/>
            <a:ext cx="8429625" cy="1833194"/>
          </a:xfrm>
          <a:prstGeom prst="rect">
            <a:avLst/>
          </a:prstGeom>
        </p:spPr>
        <p:txBody>
          <a:bodyPr vert="horz" wrap="square" lIns="0" tIns="12065" rIns="0" bIns="0" rtlCol="0">
            <a:spAutoFit/>
          </a:bodyPr>
          <a:lstStyle/>
          <a:p>
            <a:pPr marL="355600" indent="-342900">
              <a:lnSpc>
                <a:spcPct val="100000"/>
              </a:lnSpc>
              <a:spcBef>
                <a:spcPts val="95"/>
              </a:spcBef>
              <a:buChar char="•"/>
              <a:tabLst>
                <a:tab pos="354965" algn="l"/>
                <a:tab pos="355600" algn="l"/>
              </a:tabLst>
            </a:pPr>
            <a:r>
              <a:rPr sz="2200" spc="-10" dirty="0">
                <a:latin typeface="Comic Sans MS"/>
                <a:cs typeface="Comic Sans MS"/>
              </a:rPr>
              <a:t>Ratio </a:t>
            </a:r>
            <a:r>
              <a:rPr sz="2200" spc="-5" dirty="0">
                <a:latin typeface="Comic Sans MS"/>
                <a:cs typeface="Comic Sans MS"/>
              </a:rPr>
              <a:t>of </a:t>
            </a:r>
            <a:r>
              <a:rPr sz="2200" spc="-10" dirty="0">
                <a:latin typeface="Comic Sans MS"/>
                <a:cs typeface="Comic Sans MS"/>
              </a:rPr>
              <a:t>riser volume </a:t>
            </a:r>
            <a:r>
              <a:rPr sz="2200" spc="-5" dirty="0">
                <a:latin typeface="Comic Sans MS"/>
                <a:cs typeface="Comic Sans MS"/>
              </a:rPr>
              <a:t>to casting </a:t>
            </a:r>
            <a:r>
              <a:rPr sz="2200" spc="-10" dirty="0">
                <a:latin typeface="Comic Sans MS"/>
                <a:cs typeface="Comic Sans MS"/>
              </a:rPr>
              <a:t>volume </a:t>
            </a:r>
            <a:r>
              <a:rPr sz="2200" spc="-5" dirty="0">
                <a:latin typeface="Comic Sans MS"/>
                <a:cs typeface="Comic Sans MS"/>
              </a:rPr>
              <a:t>can be </a:t>
            </a:r>
            <a:r>
              <a:rPr sz="2200" spc="-10" dirty="0">
                <a:latin typeface="Comic Sans MS"/>
                <a:cs typeface="Comic Sans MS"/>
              </a:rPr>
              <a:t>obtained</a:t>
            </a:r>
            <a:r>
              <a:rPr sz="2200" spc="220" dirty="0">
                <a:latin typeface="Comic Sans MS"/>
                <a:cs typeface="Comic Sans MS"/>
              </a:rPr>
              <a:t> </a:t>
            </a:r>
            <a:r>
              <a:rPr sz="2200" spc="-10" dirty="0">
                <a:latin typeface="Comic Sans MS"/>
                <a:cs typeface="Comic Sans MS"/>
              </a:rPr>
              <a:t>from</a:t>
            </a:r>
            <a:endParaRPr sz="2200">
              <a:latin typeface="Comic Sans MS"/>
              <a:cs typeface="Comic Sans MS"/>
            </a:endParaRPr>
          </a:p>
          <a:p>
            <a:pPr marL="355600">
              <a:lnSpc>
                <a:spcPct val="100000"/>
              </a:lnSpc>
            </a:pPr>
            <a:r>
              <a:rPr sz="2200" spc="-5" dirty="0">
                <a:latin typeface="Comic Sans MS"/>
                <a:cs typeface="Comic Sans MS"/>
              </a:rPr>
              <a:t>graph shown</a:t>
            </a:r>
            <a:r>
              <a:rPr sz="2200" spc="20" dirty="0">
                <a:latin typeface="Comic Sans MS"/>
                <a:cs typeface="Comic Sans MS"/>
              </a:rPr>
              <a:t> </a:t>
            </a:r>
            <a:r>
              <a:rPr sz="2200" spc="-10" dirty="0">
                <a:latin typeface="Comic Sans MS"/>
                <a:cs typeface="Comic Sans MS"/>
              </a:rPr>
              <a:t>below.</a:t>
            </a:r>
            <a:endParaRPr sz="2200">
              <a:latin typeface="Comic Sans MS"/>
              <a:cs typeface="Comic Sans MS"/>
            </a:endParaRPr>
          </a:p>
          <a:p>
            <a:pPr marL="355600" marR="5080" indent="-342900">
              <a:lnSpc>
                <a:spcPct val="100000"/>
              </a:lnSpc>
              <a:spcBef>
                <a:spcPts val="530"/>
              </a:spcBef>
              <a:buChar char="•"/>
              <a:tabLst>
                <a:tab pos="354965" algn="l"/>
                <a:tab pos="355600" algn="l"/>
              </a:tabLst>
            </a:pPr>
            <a:r>
              <a:rPr sz="2200" spc="-10" dirty="0">
                <a:latin typeface="Comic Sans MS"/>
                <a:cs typeface="Comic Sans MS"/>
              </a:rPr>
              <a:t>After </a:t>
            </a:r>
            <a:r>
              <a:rPr sz="2200" spc="-5" dirty="0">
                <a:latin typeface="Comic Sans MS"/>
                <a:cs typeface="Comic Sans MS"/>
              </a:rPr>
              <a:t>obtaining </a:t>
            </a:r>
            <a:r>
              <a:rPr sz="2200" spc="-10" dirty="0">
                <a:latin typeface="Comic Sans MS"/>
                <a:cs typeface="Comic Sans MS"/>
              </a:rPr>
              <a:t>riser volume riser </a:t>
            </a:r>
            <a:r>
              <a:rPr sz="2200" spc="-5" dirty="0">
                <a:latin typeface="Comic Sans MS"/>
                <a:cs typeface="Comic Sans MS"/>
              </a:rPr>
              <a:t>diameter and height can </a:t>
            </a:r>
            <a:r>
              <a:rPr sz="2200" spc="-10" dirty="0">
                <a:latin typeface="Comic Sans MS"/>
                <a:cs typeface="Comic Sans MS"/>
              </a:rPr>
              <a:t>be  </a:t>
            </a:r>
            <a:r>
              <a:rPr sz="2200" spc="-5" dirty="0">
                <a:latin typeface="Comic Sans MS"/>
                <a:cs typeface="Comic Sans MS"/>
              </a:rPr>
              <a:t>obtained.</a:t>
            </a:r>
            <a:endParaRPr sz="2200">
              <a:latin typeface="Comic Sans MS"/>
              <a:cs typeface="Comic Sans MS"/>
            </a:endParaRPr>
          </a:p>
          <a:p>
            <a:pPr marL="355600" indent="-342900">
              <a:lnSpc>
                <a:spcPct val="100000"/>
              </a:lnSpc>
              <a:spcBef>
                <a:spcPts val="530"/>
              </a:spcBef>
              <a:buChar char="•"/>
              <a:tabLst>
                <a:tab pos="354965" algn="l"/>
                <a:tab pos="355600" algn="l"/>
              </a:tabLst>
            </a:pPr>
            <a:r>
              <a:rPr sz="2200" spc="-5" dirty="0">
                <a:latin typeface="Comic Sans MS"/>
                <a:cs typeface="Comic Sans MS"/>
              </a:rPr>
              <a:t>Use H/D = 1 </a:t>
            </a:r>
            <a:r>
              <a:rPr sz="2200" spc="-10" dirty="0">
                <a:latin typeface="Comic Sans MS"/>
                <a:cs typeface="Comic Sans MS"/>
              </a:rPr>
              <a:t>for Side riser </a:t>
            </a:r>
            <a:r>
              <a:rPr sz="2200" spc="-5" dirty="0">
                <a:latin typeface="Comic Sans MS"/>
                <a:cs typeface="Comic Sans MS"/>
              </a:rPr>
              <a:t>and H/D </a:t>
            </a:r>
            <a:r>
              <a:rPr sz="2200" spc="-10" dirty="0">
                <a:latin typeface="Comic Sans MS"/>
                <a:cs typeface="Comic Sans MS"/>
              </a:rPr>
              <a:t>=0.5 for Top</a:t>
            </a:r>
            <a:r>
              <a:rPr sz="2200" spc="170" dirty="0">
                <a:latin typeface="Comic Sans MS"/>
                <a:cs typeface="Comic Sans MS"/>
              </a:rPr>
              <a:t> </a:t>
            </a:r>
            <a:r>
              <a:rPr sz="2200" spc="-10" dirty="0">
                <a:latin typeface="Comic Sans MS"/>
                <a:cs typeface="Comic Sans MS"/>
              </a:rPr>
              <a:t>riser</a:t>
            </a:r>
            <a:endParaRPr sz="2200">
              <a:latin typeface="Comic Sans MS"/>
              <a:cs typeface="Comic Sans MS"/>
            </a:endParaRPr>
          </a:p>
        </p:txBody>
      </p:sp>
      <p:sp>
        <p:nvSpPr>
          <p:cNvPr id="6" name="object 6"/>
          <p:cNvSpPr/>
          <p:nvPr/>
        </p:nvSpPr>
        <p:spPr>
          <a:xfrm>
            <a:off x="12191" y="2472308"/>
            <a:ext cx="4754880" cy="2671191"/>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76198" y="2520315"/>
            <a:ext cx="4572000" cy="256603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57150" y="2506028"/>
            <a:ext cx="4610100" cy="2594609"/>
          </a:xfrm>
          <a:custGeom>
            <a:avLst/>
            <a:gdLst/>
            <a:ahLst/>
            <a:cxnLst/>
            <a:rect l="l" t="t" r="r" b="b"/>
            <a:pathLst>
              <a:path w="4610100" h="3459479">
                <a:moveTo>
                  <a:pt x="0" y="3459479"/>
                </a:moveTo>
                <a:lnTo>
                  <a:pt x="4610100" y="3459479"/>
                </a:lnTo>
                <a:lnTo>
                  <a:pt x="4610100" y="0"/>
                </a:lnTo>
                <a:lnTo>
                  <a:pt x="0" y="0"/>
                </a:lnTo>
                <a:lnTo>
                  <a:pt x="0" y="3459479"/>
                </a:lnTo>
                <a:close/>
              </a:path>
            </a:pathLst>
          </a:custGeom>
          <a:ln w="38100">
            <a:solidFill>
              <a:srgbClr val="FF6600"/>
            </a:solidFill>
          </a:ln>
        </p:spPr>
        <p:txBody>
          <a:bodyPr wrap="square" lIns="0" tIns="0" rIns="0" bIns="0" rtlCol="0"/>
          <a:lstStyle/>
          <a:p>
            <a:endParaRPr/>
          </a:p>
        </p:txBody>
      </p:sp>
      <p:sp>
        <p:nvSpPr>
          <p:cNvPr id="9" name="object 9"/>
          <p:cNvSpPr/>
          <p:nvPr/>
        </p:nvSpPr>
        <p:spPr>
          <a:xfrm>
            <a:off x="4736591" y="2472309"/>
            <a:ext cx="4407408" cy="2651759"/>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4800600" y="2520315"/>
            <a:ext cx="4267200" cy="2514600"/>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4781550" y="2506027"/>
            <a:ext cx="4305300" cy="2543175"/>
          </a:xfrm>
          <a:custGeom>
            <a:avLst/>
            <a:gdLst/>
            <a:ahLst/>
            <a:cxnLst/>
            <a:rect l="l" t="t" r="r" b="b"/>
            <a:pathLst>
              <a:path w="4305300" h="3390900">
                <a:moveTo>
                  <a:pt x="0" y="3390900"/>
                </a:moveTo>
                <a:lnTo>
                  <a:pt x="4305300" y="3390900"/>
                </a:lnTo>
                <a:lnTo>
                  <a:pt x="4305300" y="0"/>
                </a:lnTo>
                <a:lnTo>
                  <a:pt x="0" y="0"/>
                </a:lnTo>
                <a:lnTo>
                  <a:pt x="0" y="3390900"/>
                </a:lnTo>
                <a:close/>
              </a:path>
            </a:pathLst>
          </a:custGeom>
          <a:ln w="38100">
            <a:solidFill>
              <a:srgbClr val="FF6600"/>
            </a:solidFill>
          </a:ln>
        </p:spPr>
        <p:txBody>
          <a:bodyPr wrap="square" lIns="0" tIns="0" rIns="0" bIns="0" rtlCol="0"/>
          <a:lstStyle/>
          <a:p>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71550"/>
            <a:ext cx="9144000" cy="114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 y="0"/>
            <a:ext cx="1348739" cy="97155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602994" y="256985"/>
            <a:ext cx="2750820" cy="627736"/>
          </a:xfrm>
          <a:prstGeom prst="rect">
            <a:avLst/>
          </a:prstGeom>
        </p:spPr>
        <p:txBody>
          <a:bodyPr vert="horz" wrap="square" lIns="0" tIns="12065" rIns="0" bIns="0" rtlCol="0">
            <a:spAutoFit/>
          </a:bodyPr>
          <a:lstStyle/>
          <a:p>
            <a:pPr marL="12700">
              <a:lnSpc>
                <a:spcPct val="100000"/>
              </a:lnSpc>
              <a:spcBef>
                <a:spcPts val="95"/>
              </a:spcBef>
            </a:pPr>
            <a:r>
              <a:rPr sz="4000" spc="-5" dirty="0"/>
              <a:t>Choke</a:t>
            </a:r>
            <a:r>
              <a:rPr sz="4000" spc="-75" dirty="0"/>
              <a:t> </a:t>
            </a:r>
            <a:r>
              <a:rPr sz="4000" spc="-5" dirty="0"/>
              <a:t>Area</a:t>
            </a:r>
            <a:endParaRPr sz="4000"/>
          </a:p>
        </p:txBody>
      </p:sp>
      <p:sp>
        <p:nvSpPr>
          <p:cNvPr id="5" name="object 5"/>
          <p:cNvSpPr txBox="1">
            <a:spLocks noGrp="1"/>
          </p:cNvSpPr>
          <p:nvPr>
            <p:ph type="body" idx="1"/>
          </p:nvPr>
        </p:nvSpPr>
        <p:spPr>
          <a:xfrm>
            <a:off x="306704" y="1100518"/>
            <a:ext cx="8530590" cy="4587794"/>
          </a:xfrm>
          <a:prstGeom prst="rect">
            <a:avLst/>
          </a:prstGeom>
        </p:spPr>
        <p:txBody>
          <a:bodyPr vert="horz" wrap="square" lIns="0" tIns="12065" rIns="0" bIns="0" rtlCol="0">
            <a:spAutoFit/>
          </a:bodyPr>
          <a:lstStyle/>
          <a:p>
            <a:pPr marL="356235" indent="-342900">
              <a:lnSpc>
                <a:spcPct val="100000"/>
              </a:lnSpc>
              <a:spcBef>
                <a:spcPts val="95"/>
              </a:spcBef>
              <a:buChar char="•"/>
              <a:tabLst>
                <a:tab pos="355600" algn="l"/>
                <a:tab pos="356235" algn="l"/>
              </a:tabLst>
            </a:pPr>
            <a:r>
              <a:rPr spc="-5" dirty="0"/>
              <a:t>Choke</a:t>
            </a:r>
            <a:r>
              <a:rPr spc="310" dirty="0"/>
              <a:t> </a:t>
            </a:r>
            <a:r>
              <a:rPr spc="-5" dirty="0"/>
              <a:t>area</a:t>
            </a:r>
            <a:r>
              <a:rPr spc="320" dirty="0"/>
              <a:t> </a:t>
            </a:r>
            <a:r>
              <a:rPr spc="-5" dirty="0"/>
              <a:t>is</a:t>
            </a:r>
            <a:r>
              <a:rPr spc="320" dirty="0"/>
              <a:t> </a:t>
            </a:r>
            <a:r>
              <a:rPr spc="-10" dirty="0"/>
              <a:t>the</a:t>
            </a:r>
            <a:r>
              <a:rPr spc="330" dirty="0"/>
              <a:t> </a:t>
            </a:r>
            <a:r>
              <a:rPr spc="-5" dirty="0"/>
              <a:t>main</a:t>
            </a:r>
            <a:r>
              <a:rPr spc="320" dirty="0"/>
              <a:t> </a:t>
            </a:r>
            <a:r>
              <a:rPr spc="-5" dirty="0"/>
              <a:t>control</a:t>
            </a:r>
            <a:r>
              <a:rPr spc="310" dirty="0"/>
              <a:t> </a:t>
            </a:r>
            <a:r>
              <a:rPr spc="-5" dirty="0"/>
              <a:t>area</a:t>
            </a:r>
            <a:r>
              <a:rPr spc="325" dirty="0"/>
              <a:t> </a:t>
            </a:r>
            <a:r>
              <a:rPr spc="-10" dirty="0"/>
              <a:t>which</a:t>
            </a:r>
            <a:r>
              <a:rPr spc="320" dirty="0"/>
              <a:t> </a:t>
            </a:r>
            <a:r>
              <a:rPr spc="-5" dirty="0"/>
              <a:t>meters</a:t>
            </a:r>
            <a:r>
              <a:rPr spc="330" dirty="0"/>
              <a:t> </a:t>
            </a:r>
            <a:r>
              <a:rPr spc="-10" dirty="0"/>
              <a:t>the</a:t>
            </a:r>
            <a:r>
              <a:rPr spc="330" dirty="0"/>
              <a:t> </a:t>
            </a:r>
            <a:r>
              <a:rPr spc="-5" dirty="0"/>
              <a:t>metal</a:t>
            </a:r>
          </a:p>
          <a:p>
            <a:pPr marL="356235">
              <a:lnSpc>
                <a:spcPct val="100000"/>
              </a:lnSpc>
            </a:pPr>
            <a:r>
              <a:rPr spc="-10" dirty="0"/>
              <a:t>flow </a:t>
            </a:r>
            <a:r>
              <a:rPr spc="-5" dirty="0"/>
              <a:t>into mould</a:t>
            </a:r>
            <a:r>
              <a:rPr spc="50" dirty="0"/>
              <a:t> </a:t>
            </a:r>
            <a:r>
              <a:rPr spc="-5" dirty="0"/>
              <a:t>cavity.</a:t>
            </a:r>
          </a:p>
          <a:p>
            <a:pPr marL="356235" marR="5080" indent="-342900">
              <a:lnSpc>
                <a:spcPct val="100000"/>
              </a:lnSpc>
              <a:spcBef>
                <a:spcPts val="530"/>
              </a:spcBef>
              <a:buChar char="•"/>
              <a:tabLst>
                <a:tab pos="355600" algn="l"/>
                <a:tab pos="356235" algn="l"/>
                <a:tab pos="1817370" algn="l"/>
                <a:tab pos="2720340" algn="l"/>
                <a:tab pos="3442335" algn="l"/>
                <a:tab pos="4629785" algn="l"/>
                <a:tab pos="5056505" algn="l"/>
                <a:tab pos="5523230" algn="l"/>
                <a:tab pos="5947410" algn="l"/>
                <a:tab pos="6543040" algn="l"/>
                <a:tab pos="7634605" algn="l"/>
                <a:tab pos="8072120" algn="l"/>
              </a:tabLst>
            </a:pPr>
            <a:r>
              <a:rPr spc="-5" dirty="0"/>
              <a:t>No</a:t>
            </a:r>
            <a:r>
              <a:rPr spc="5" dirty="0"/>
              <a:t>r</a:t>
            </a:r>
            <a:r>
              <a:rPr spc="-5" dirty="0"/>
              <a:t>mal</a:t>
            </a:r>
            <a:r>
              <a:rPr spc="5" dirty="0"/>
              <a:t>l</a:t>
            </a:r>
            <a:r>
              <a:rPr spc="-5" dirty="0"/>
              <a:t>y</a:t>
            </a:r>
            <a:r>
              <a:rPr dirty="0"/>
              <a:t>	</a:t>
            </a:r>
            <a:r>
              <a:rPr spc="-5" dirty="0"/>
              <a:t>choke</a:t>
            </a:r>
            <a:r>
              <a:rPr dirty="0"/>
              <a:t>	</a:t>
            </a:r>
            <a:r>
              <a:rPr spc="5" dirty="0"/>
              <a:t>a</a:t>
            </a:r>
            <a:r>
              <a:rPr spc="-10" dirty="0"/>
              <a:t>re</a:t>
            </a:r>
            <a:r>
              <a:rPr spc="-5" dirty="0"/>
              <a:t>a</a:t>
            </a:r>
            <a:r>
              <a:rPr dirty="0"/>
              <a:t>	</a:t>
            </a:r>
            <a:r>
              <a:rPr spc="-5" dirty="0"/>
              <a:t>ha</a:t>
            </a:r>
            <a:r>
              <a:rPr dirty="0"/>
              <a:t>p</a:t>
            </a:r>
            <a:r>
              <a:rPr spc="-5" dirty="0"/>
              <a:t>pens</a:t>
            </a:r>
            <a:r>
              <a:rPr dirty="0"/>
              <a:t>	t</a:t>
            </a:r>
            <a:r>
              <a:rPr spc="-5" dirty="0"/>
              <a:t>o</a:t>
            </a:r>
            <a:r>
              <a:rPr dirty="0"/>
              <a:t>	b</a:t>
            </a:r>
            <a:r>
              <a:rPr spc="-5" dirty="0"/>
              <a:t>e</a:t>
            </a:r>
            <a:r>
              <a:rPr dirty="0"/>
              <a:t>	</a:t>
            </a:r>
            <a:r>
              <a:rPr spc="-5" dirty="0"/>
              <a:t>at</a:t>
            </a:r>
            <a:r>
              <a:rPr dirty="0"/>
              <a:t>	t</a:t>
            </a:r>
            <a:r>
              <a:rPr spc="5" dirty="0"/>
              <a:t>h</a:t>
            </a:r>
            <a:r>
              <a:rPr spc="-5" dirty="0"/>
              <a:t>e</a:t>
            </a:r>
            <a:r>
              <a:rPr dirty="0"/>
              <a:t>	</a:t>
            </a:r>
            <a:r>
              <a:rPr spc="-10" dirty="0"/>
              <a:t>bo</a:t>
            </a:r>
            <a:r>
              <a:rPr spc="5" dirty="0"/>
              <a:t>t</a:t>
            </a:r>
            <a:r>
              <a:rPr dirty="0"/>
              <a:t>t</a:t>
            </a:r>
            <a:r>
              <a:rPr spc="-5" dirty="0"/>
              <a:t>om</a:t>
            </a:r>
            <a:r>
              <a:rPr dirty="0"/>
              <a:t>	o</a:t>
            </a:r>
            <a:r>
              <a:rPr spc="-5" dirty="0"/>
              <a:t>f</a:t>
            </a:r>
            <a:r>
              <a:rPr dirty="0"/>
              <a:t>	</a:t>
            </a:r>
            <a:r>
              <a:rPr spc="-10" dirty="0"/>
              <a:t>the  </a:t>
            </a:r>
            <a:r>
              <a:rPr spc="-5" dirty="0"/>
              <a:t>sprue so sprue should </a:t>
            </a:r>
            <a:r>
              <a:rPr dirty="0"/>
              <a:t>be </a:t>
            </a:r>
            <a:r>
              <a:rPr spc="-5" dirty="0"/>
              <a:t>designed</a:t>
            </a:r>
            <a:r>
              <a:rPr spc="100" dirty="0"/>
              <a:t> </a:t>
            </a:r>
            <a:r>
              <a:rPr spc="-10" dirty="0"/>
              <a:t>first.</a:t>
            </a:r>
          </a:p>
          <a:p>
            <a:pPr marL="356235" indent="-342900">
              <a:lnSpc>
                <a:spcPct val="100000"/>
              </a:lnSpc>
              <a:spcBef>
                <a:spcPts val="530"/>
              </a:spcBef>
              <a:buChar char="•"/>
              <a:tabLst>
                <a:tab pos="355600" algn="l"/>
                <a:tab pos="356235" algn="l"/>
                <a:tab pos="1362075" algn="l"/>
                <a:tab pos="2219960" algn="l"/>
                <a:tab pos="3303904" algn="l"/>
                <a:tab pos="3723004" algn="l"/>
                <a:tab pos="4308475" algn="l"/>
                <a:tab pos="5206365" algn="l"/>
                <a:tab pos="5919470" algn="l"/>
                <a:tab pos="6599555" algn="l"/>
                <a:tab pos="6963409" algn="l"/>
              </a:tabLst>
            </a:pPr>
            <a:r>
              <a:rPr spc="-5" dirty="0"/>
              <a:t>Having	sprue	</a:t>
            </a:r>
            <a:r>
              <a:rPr dirty="0"/>
              <a:t>bottom	</a:t>
            </a:r>
            <a:r>
              <a:rPr spc="-5" dirty="0"/>
              <a:t>as	</a:t>
            </a:r>
            <a:r>
              <a:rPr spc="-10" dirty="0"/>
              <a:t>the	</a:t>
            </a:r>
            <a:r>
              <a:rPr spc="-5" dirty="0"/>
              <a:t>choke	area	help	in	establishing</a:t>
            </a:r>
          </a:p>
          <a:p>
            <a:pPr marL="356235">
              <a:lnSpc>
                <a:spcPct val="100000"/>
              </a:lnSpc>
            </a:pPr>
            <a:r>
              <a:rPr spc="-5" dirty="0"/>
              <a:t>proper </a:t>
            </a:r>
            <a:r>
              <a:rPr spc="-10" dirty="0"/>
              <a:t>flow </a:t>
            </a:r>
            <a:r>
              <a:rPr spc="-5" dirty="0"/>
              <a:t>in the mould easily and</a:t>
            </a:r>
            <a:r>
              <a:rPr spc="95" dirty="0"/>
              <a:t> </a:t>
            </a:r>
            <a:r>
              <a:rPr spc="-5" dirty="0"/>
              <a:t>early.</a:t>
            </a:r>
          </a:p>
          <a:p>
            <a:pPr marL="356235" indent="-342900">
              <a:lnSpc>
                <a:spcPct val="100000"/>
              </a:lnSpc>
              <a:spcBef>
                <a:spcPts val="530"/>
              </a:spcBef>
              <a:buChar char="•"/>
              <a:tabLst>
                <a:tab pos="355600" algn="l"/>
                <a:tab pos="356235" algn="l"/>
              </a:tabLst>
            </a:pPr>
            <a:r>
              <a:rPr spc="-5" dirty="0"/>
              <a:t>Choke area can </a:t>
            </a:r>
            <a:r>
              <a:rPr dirty="0"/>
              <a:t>be </a:t>
            </a:r>
            <a:r>
              <a:rPr spc="-5" dirty="0"/>
              <a:t>calculated </a:t>
            </a:r>
            <a:r>
              <a:rPr dirty="0"/>
              <a:t>by </a:t>
            </a:r>
            <a:r>
              <a:rPr spc="-10" dirty="0"/>
              <a:t>Bernoulli’s</a:t>
            </a:r>
            <a:r>
              <a:rPr spc="90" dirty="0"/>
              <a:t> </a:t>
            </a:r>
            <a:r>
              <a:rPr spc="-5" dirty="0"/>
              <a:t>equations</a:t>
            </a:r>
          </a:p>
          <a:p>
            <a:pPr marL="356235" indent="-342900">
              <a:lnSpc>
                <a:spcPct val="100000"/>
              </a:lnSpc>
              <a:spcBef>
                <a:spcPts val="525"/>
              </a:spcBef>
              <a:buChar char="•"/>
              <a:tabLst>
                <a:tab pos="355600" algn="l"/>
                <a:tab pos="356235" algn="l"/>
              </a:tabLst>
            </a:pPr>
            <a:r>
              <a:rPr spc="-10" dirty="0"/>
              <a:t>Q=</a:t>
            </a:r>
            <a:r>
              <a:rPr spc="5" dirty="0"/>
              <a:t> </a:t>
            </a:r>
            <a:r>
              <a:rPr spc="-5" dirty="0"/>
              <a:t>AV</a:t>
            </a:r>
          </a:p>
          <a:p>
            <a:pPr marL="356235" indent="-342900">
              <a:lnSpc>
                <a:spcPct val="100000"/>
              </a:lnSpc>
              <a:spcBef>
                <a:spcPts val="530"/>
              </a:spcBef>
              <a:buChar char="•"/>
              <a:tabLst>
                <a:tab pos="355600" algn="l"/>
                <a:tab pos="356235" algn="l"/>
              </a:tabLst>
            </a:pPr>
            <a:r>
              <a:rPr spc="-5" dirty="0"/>
              <a:t>W</a:t>
            </a:r>
            <a:r>
              <a:rPr spc="5" dirty="0"/>
              <a:t> </a:t>
            </a:r>
            <a:r>
              <a:rPr spc="-5" dirty="0"/>
              <a:t>=ρAV</a:t>
            </a:r>
          </a:p>
          <a:p>
            <a:pPr marL="356235" indent="-342900">
              <a:lnSpc>
                <a:spcPct val="100000"/>
              </a:lnSpc>
              <a:spcBef>
                <a:spcPts val="530"/>
              </a:spcBef>
              <a:buChar char="•"/>
              <a:tabLst>
                <a:tab pos="355600" algn="l"/>
                <a:tab pos="356235" algn="l"/>
              </a:tabLst>
            </a:pPr>
            <a:r>
              <a:rPr spc="-5" dirty="0"/>
              <a:t>Choke area A = </a:t>
            </a:r>
            <a:r>
              <a:rPr spc="-10" dirty="0"/>
              <a:t>W/</a:t>
            </a:r>
            <a:r>
              <a:rPr spc="70" dirty="0"/>
              <a:t> </a:t>
            </a:r>
            <a:r>
              <a:rPr spc="-5" dirty="0"/>
              <a:t>ρV</a:t>
            </a:r>
          </a:p>
          <a:p>
            <a:pPr marL="2346960">
              <a:lnSpc>
                <a:spcPct val="100000"/>
              </a:lnSpc>
              <a:spcBef>
                <a:spcPts val="530"/>
              </a:spcBef>
            </a:pPr>
            <a:r>
              <a:rPr spc="-5" dirty="0"/>
              <a:t>= </a:t>
            </a:r>
            <a:r>
              <a:rPr spc="-10" dirty="0"/>
              <a:t>W/</a:t>
            </a:r>
            <a:r>
              <a:rPr spc="25" dirty="0"/>
              <a:t> </a:t>
            </a:r>
            <a:r>
              <a:rPr spc="-10" dirty="0"/>
              <a:t>ρ√2gH</a:t>
            </a:r>
          </a:p>
          <a:p>
            <a:pPr marL="2346960">
              <a:lnSpc>
                <a:spcPct val="100000"/>
              </a:lnSpc>
              <a:spcBef>
                <a:spcPts val="525"/>
              </a:spcBef>
            </a:pPr>
            <a:r>
              <a:rPr spc="-5" dirty="0"/>
              <a:t>= </a:t>
            </a:r>
            <a:r>
              <a:rPr spc="-10" dirty="0"/>
              <a:t>W/ </a:t>
            </a:r>
            <a:r>
              <a:rPr spc="-5" dirty="0"/>
              <a:t>ρ t c</a:t>
            </a:r>
            <a:r>
              <a:rPr spc="60" dirty="0"/>
              <a:t> </a:t>
            </a:r>
            <a:r>
              <a:rPr spc="-5" dirty="0"/>
              <a:t>√2gH</a:t>
            </a:r>
          </a:p>
        </p:txBody>
      </p:sp>
      <p:sp>
        <p:nvSpPr>
          <p:cNvPr id="6" name="object 6"/>
          <p:cNvSpPr/>
          <p:nvPr/>
        </p:nvSpPr>
        <p:spPr>
          <a:xfrm>
            <a:off x="7251195" y="180595"/>
            <a:ext cx="1706879" cy="65150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7315200" y="228600"/>
            <a:ext cx="1524000" cy="51435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7296150" y="214313"/>
            <a:ext cx="1562100" cy="542925"/>
          </a:xfrm>
          <a:custGeom>
            <a:avLst/>
            <a:gdLst/>
            <a:ahLst/>
            <a:cxnLst/>
            <a:rect l="l" t="t" r="r" b="b"/>
            <a:pathLst>
              <a:path w="1562100" h="723900">
                <a:moveTo>
                  <a:pt x="0" y="723900"/>
                </a:moveTo>
                <a:lnTo>
                  <a:pt x="1562100" y="723900"/>
                </a:lnTo>
                <a:lnTo>
                  <a:pt x="1562100" y="0"/>
                </a:lnTo>
                <a:lnTo>
                  <a:pt x="0" y="0"/>
                </a:lnTo>
                <a:lnTo>
                  <a:pt x="0" y="723900"/>
                </a:lnTo>
                <a:close/>
              </a:path>
            </a:pathLst>
          </a:custGeom>
          <a:ln w="38100">
            <a:solidFill>
              <a:srgbClr val="FF6600"/>
            </a:solidFill>
          </a:ln>
        </p:spPr>
        <p:txBody>
          <a:bodyPr wrap="square" lIns="0" tIns="0" rIns="0" bIns="0" rtlCol="0"/>
          <a:lstStyle/>
          <a:p>
            <a:endParaRPr/>
          </a:p>
        </p:txBody>
      </p:sp>
      <p:sp>
        <p:nvSpPr>
          <p:cNvPr id="9" name="object 9"/>
          <p:cNvSpPr/>
          <p:nvPr/>
        </p:nvSpPr>
        <p:spPr>
          <a:xfrm>
            <a:off x="4507992" y="3962400"/>
            <a:ext cx="4636008" cy="1329309"/>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4648200" y="4038600"/>
            <a:ext cx="4495800" cy="1192149"/>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4610100" y="4038600"/>
            <a:ext cx="4533900" cy="1221104"/>
          </a:xfrm>
          <a:custGeom>
            <a:avLst/>
            <a:gdLst/>
            <a:ahLst/>
            <a:cxnLst/>
            <a:rect l="l" t="t" r="r" b="b"/>
            <a:pathLst>
              <a:path w="4533900" h="1628139">
                <a:moveTo>
                  <a:pt x="0" y="1627631"/>
                </a:moveTo>
                <a:lnTo>
                  <a:pt x="4533900" y="1627631"/>
                </a:lnTo>
                <a:lnTo>
                  <a:pt x="4533900" y="0"/>
                </a:lnTo>
                <a:lnTo>
                  <a:pt x="0" y="0"/>
                </a:lnTo>
                <a:lnTo>
                  <a:pt x="0" y="1627631"/>
                </a:lnTo>
                <a:close/>
              </a:path>
            </a:pathLst>
          </a:custGeom>
          <a:ln w="38099">
            <a:solidFill>
              <a:srgbClr val="FF6600"/>
            </a:solidFill>
          </a:ln>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449706"/>
            <a:ext cx="8074025" cy="5231765"/>
          </a:xfrm>
          <a:prstGeom prst="rect">
            <a:avLst/>
          </a:prstGeom>
        </p:spPr>
        <p:txBody>
          <a:bodyPr vert="horz" wrap="square" lIns="0" tIns="12065" rIns="0" bIns="0" rtlCol="0">
            <a:spAutoFit/>
          </a:bodyPr>
          <a:lstStyle/>
          <a:p>
            <a:pPr marL="355600" marR="5080" indent="-342900" algn="just">
              <a:lnSpc>
                <a:spcPct val="100000"/>
              </a:lnSpc>
              <a:spcBef>
                <a:spcPts val="95"/>
              </a:spcBef>
              <a:buFont typeface="Arial"/>
              <a:buChar char="•"/>
              <a:tabLst>
                <a:tab pos="355600" algn="l"/>
              </a:tabLst>
            </a:pPr>
            <a:r>
              <a:rPr sz="2800" spc="-5" dirty="0">
                <a:latin typeface="Times New Roman"/>
                <a:cs typeface="Times New Roman"/>
              </a:rPr>
              <a:t>A </a:t>
            </a:r>
            <a:r>
              <a:rPr sz="2800" dirty="0">
                <a:latin typeface="Times New Roman"/>
                <a:cs typeface="Times New Roman"/>
              </a:rPr>
              <a:t>pouring </a:t>
            </a:r>
            <a:r>
              <a:rPr sz="2800" spc="-5" dirty="0">
                <a:latin typeface="Times New Roman"/>
                <a:cs typeface="Times New Roman"/>
              </a:rPr>
              <a:t>basin makes it easier </a:t>
            </a:r>
            <a:r>
              <a:rPr sz="2800" dirty="0">
                <a:latin typeface="Times New Roman"/>
                <a:cs typeface="Times New Roman"/>
              </a:rPr>
              <a:t>for the </a:t>
            </a:r>
            <a:r>
              <a:rPr sz="2800" spc="-5" dirty="0">
                <a:latin typeface="Times New Roman"/>
                <a:cs typeface="Times New Roman"/>
              </a:rPr>
              <a:t>ladle </a:t>
            </a:r>
            <a:r>
              <a:rPr sz="2800" dirty="0">
                <a:latin typeface="Times New Roman"/>
                <a:cs typeface="Times New Roman"/>
              </a:rPr>
              <a:t>or  crucible </a:t>
            </a:r>
            <a:r>
              <a:rPr sz="2800" spc="-5" dirty="0">
                <a:latin typeface="Times New Roman"/>
                <a:cs typeface="Times New Roman"/>
              </a:rPr>
              <a:t>operator to direct the </a:t>
            </a:r>
            <a:r>
              <a:rPr sz="2800" dirty="0">
                <a:latin typeface="Times New Roman"/>
                <a:cs typeface="Times New Roman"/>
              </a:rPr>
              <a:t>flow of </a:t>
            </a:r>
            <a:r>
              <a:rPr sz="2800" spc="-5" dirty="0">
                <a:latin typeface="Times New Roman"/>
                <a:cs typeface="Times New Roman"/>
              </a:rPr>
              <a:t>metal from  </a:t>
            </a:r>
            <a:r>
              <a:rPr sz="2800" dirty="0">
                <a:latin typeface="Times New Roman"/>
                <a:cs typeface="Times New Roman"/>
              </a:rPr>
              <a:t>crucible </a:t>
            </a:r>
            <a:r>
              <a:rPr sz="2800" spc="-5" dirty="0">
                <a:latin typeface="Times New Roman"/>
                <a:cs typeface="Times New Roman"/>
              </a:rPr>
              <a:t>to</a:t>
            </a:r>
            <a:r>
              <a:rPr sz="2800" spc="-35" dirty="0">
                <a:latin typeface="Times New Roman"/>
                <a:cs typeface="Times New Roman"/>
              </a:rPr>
              <a:t> </a:t>
            </a:r>
            <a:r>
              <a:rPr sz="2800" dirty="0">
                <a:latin typeface="Times New Roman"/>
                <a:cs typeface="Times New Roman"/>
              </a:rPr>
              <a:t>sprue.</a:t>
            </a:r>
            <a:endParaRPr sz="2800">
              <a:latin typeface="Times New Roman"/>
              <a:cs typeface="Times New Roman"/>
            </a:endParaRPr>
          </a:p>
          <a:p>
            <a:pPr>
              <a:lnSpc>
                <a:spcPct val="100000"/>
              </a:lnSpc>
              <a:spcBef>
                <a:spcPts val="45"/>
              </a:spcBef>
              <a:buFont typeface="Arial"/>
              <a:buChar char="•"/>
            </a:pPr>
            <a:endParaRPr sz="4050">
              <a:latin typeface="Times New Roman"/>
              <a:cs typeface="Times New Roman"/>
            </a:endParaRPr>
          </a:p>
          <a:p>
            <a:pPr marL="355600" marR="5715" indent="-342900" algn="just">
              <a:lnSpc>
                <a:spcPct val="100000"/>
              </a:lnSpc>
              <a:spcBef>
                <a:spcPts val="5"/>
              </a:spcBef>
              <a:buFont typeface="Arial"/>
              <a:buChar char="•"/>
              <a:tabLst>
                <a:tab pos="355600" algn="l"/>
              </a:tabLst>
            </a:pPr>
            <a:r>
              <a:rPr sz="2800" spc="-5" dirty="0">
                <a:latin typeface="Times New Roman"/>
                <a:cs typeface="Times New Roman"/>
              </a:rPr>
              <a:t>Helps maintaining the required rate </a:t>
            </a:r>
            <a:r>
              <a:rPr sz="2800" dirty="0">
                <a:latin typeface="Times New Roman"/>
                <a:cs typeface="Times New Roman"/>
              </a:rPr>
              <a:t>of </a:t>
            </a:r>
            <a:r>
              <a:rPr sz="2800" spc="-5" dirty="0">
                <a:latin typeface="Times New Roman"/>
                <a:cs typeface="Times New Roman"/>
              </a:rPr>
              <a:t>liquid metal  </a:t>
            </a:r>
            <a:r>
              <a:rPr sz="2800" spc="-40" dirty="0">
                <a:latin typeface="Times New Roman"/>
                <a:cs typeface="Times New Roman"/>
              </a:rPr>
              <a:t>flow.</a:t>
            </a:r>
            <a:endParaRPr sz="2800">
              <a:latin typeface="Times New Roman"/>
              <a:cs typeface="Times New Roman"/>
            </a:endParaRPr>
          </a:p>
          <a:p>
            <a:pPr>
              <a:lnSpc>
                <a:spcPct val="100000"/>
              </a:lnSpc>
              <a:spcBef>
                <a:spcPts val="45"/>
              </a:spcBef>
              <a:buFont typeface="Arial"/>
              <a:buChar char="•"/>
            </a:pPr>
            <a:endParaRPr sz="4050">
              <a:latin typeface="Times New Roman"/>
              <a:cs typeface="Times New Roman"/>
            </a:endParaRPr>
          </a:p>
          <a:p>
            <a:pPr marL="355600" indent="-342900">
              <a:lnSpc>
                <a:spcPct val="100000"/>
              </a:lnSpc>
              <a:spcBef>
                <a:spcPts val="5"/>
              </a:spcBef>
              <a:buFont typeface="Arial"/>
              <a:buChar char="•"/>
              <a:tabLst>
                <a:tab pos="354965" algn="l"/>
                <a:tab pos="355600" algn="l"/>
              </a:tabLst>
            </a:pPr>
            <a:r>
              <a:rPr sz="2800" spc="-5" dirty="0">
                <a:latin typeface="Times New Roman"/>
                <a:cs typeface="Times New Roman"/>
              </a:rPr>
              <a:t>Reduces turbulence </a:t>
            </a:r>
            <a:r>
              <a:rPr sz="2800" spc="-10" dirty="0">
                <a:latin typeface="Times New Roman"/>
                <a:cs typeface="Times New Roman"/>
              </a:rPr>
              <a:t>at </a:t>
            </a:r>
            <a:r>
              <a:rPr sz="2800" dirty="0">
                <a:latin typeface="Times New Roman"/>
                <a:cs typeface="Times New Roman"/>
              </a:rPr>
              <a:t>the sprue</a:t>
            </a:r>
            <a:r>
              <a:rPr sz="2800" spc="-40" dirty="0">
                <a:latin typeface="Times New Roman"/>
                <a:cs typeface="Times New Roman"/>
              </a:rPr>
              <a:t> </a:t>
            </a:r>
            <a:r>
              <a:rPr sz="2800" spc="-5" dirty="0">
                <a:latin typeface="Times New Roman"/>
                <a:cs typeface="Times New Roman"/>
              </a:rPr>
              <a:t>entrance.</a:t>
            </a:r>
            <a:endParaRPr sz="2800">
              <a:latin typeface="Times New Roman"/>
              <a:cs typeface="Times New Roman"/>
            </a:endParaRPr>
          </a:p>
          <a:p>
            <a:pPr>
              <a:lnSpc>
                <a:spcPct val="100000"/>
              </a:lnSpc>
              <a:spcBef>
                <a:spcPts val="45"/>
              </a:spcBef>
              <a:buFont typeface="Arial"/>
              <a:buChar char="•"/>
            </a:pPr>
            <a:endParaRPr sz="4050">
              <a:latin typeface="Times New Roman"/>
              <a:cs typeface="Times New Roman"/>
            </a:endParaRPr>
          </a:p>
          <a:p>
            <a:pPr marL="355600" marR="6350" indent="-342900" algn="just">
              <a:lnSpc>
                <a:spcPct val="100000"/>
              </a:lnSpc>
              <a:buFont typeface="Arial"/>
              <a:buChar char="•"/>
              <a:tabLst>
                <a:tab pos="355600" algn="l"/>
              </a:tabLst>
            </a:pPr>
            <a:r>
              <a:rPr sz="2800" spc="-5" dirty="0">
                <a:latin typeface="Times New Roman"/>
                <a:cs typeface="Times New Roman"/>
              </a:rPr>
              <a:t>Helps separating </a:t>
            </a:r>
            <a:r>
              <a:rPr sz="2800" dirty="0">
                <a:latin typeface="Times New Roman"/>
                <a:cs typeface="Times New Roman"/>
              </a:rPr>
              <a:t>dross, </a:t>
            </a:r>
            <a:r>
              <a:rPr sz="2800" spc="-10" dirty="0">
                <a:latin typeface="Times New Roman"/>
                <a:cs typeface="Times New Roman"/>
              </a:rPr>
              <a:t>slag etc., </a:t>
            </a:r>
            <a:r>
              <a:rPr sz="2800" spc="-5" dirty="0">
                <a:latin typeface="Times New Roman"/>
                <a:cs typeface="Times New Roman"/>
              </a:rPr>
              <a:t>from metal before it  enters </a:t>
            </a:r>
            <a:r>
              <a:rPr sz="2800" dirty="0">
                <a:latin typeface="Times New Roman"/>
                <a:cs typeface="Times New Roman"/>
              </a:rPr>
              <a:t>the</a:t>
            </a:r>
            <a:r>
              <a:rPr sz="2800" spc="-25" dirty="0">
                <a:latin typeface="Times New Roman"/>
                <a:cs typeface="Times New Roman"/>
              </a:rPr>
              <a:t> </a:t>
            </a:r>
            <a:r>
              <a:rPr sz="2800" dirty="0">
                <a:latin typeface="Times New Roman"/>
                <a:cs typeface="Times New Roman"/>
              </a:rPr>
              <a:t>sprue.</a:t>
            </a:r>
            <a:endParaRPr sz="2800">
              <a:latin typeface="Times New Roman"/>
              <a:cs typeface="Times New Roman"/>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71550"/>
            <a:ext cx="9144000" cy="114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 y="0"/>
            <a:ext cx="1348739" cy="97155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602997" y="231839"/>
            <a:ext cx="6194425" cy="689932"/>
          </a:xfrm>
          <a:prstGeom prst="rect">
            <a:avLst/>
          </a:prstGeom>
        </p:spPr>
        <p:txBody>
          <a:bodyPr vert="horz" wrap="square" lIns="0" tIns="12700" rIns="0" bIns="0" rtlCol="0">
            <a:spAutoFit/>
          </a:bodyPr>
          <a:lstStyle/>
          <a:p>
            <a:pPr marL="12700">
              <a:lnSpc>
                <a:spcPct val="100000"/>
              </a:lnSpc>
              <a:spcBef>
                <a:spcPts val="100"/>
              </a:spcBef>
            </a:pPr>
            <a:r>
              <a:rPr dirty="0"/>
              <a:t>Effective </a:t>
            </a:r>
            <a:r>
              <a:rPr spc="-5" dirty="0"/>
              <a:t>Sprue</a:t>
            </a:r>
            <a:r>
              <a:rPr spc="-100" dirty="0"/>
              <a:t> </a:t>
            </a:r>
            <a:r>
              <a:rPr spc="-5" dirty="0"/>
              <a:t>Height</a:t>
            </a:r>
          </a:p>
        </p:txBody>
      </p:sp>
      <p:sp>
        <p:nvSpPr>
          <p:cNvPr id="5" name="object 5"/>
          <p:cNvSpPr/>
          <p:nvPr/>
        </p:nvSpPr>
        <p:spPr>
          <a:xfrm>
            <a:off x="469391" y="2066546"/>
            <a:ext cx="2621280" cy="59435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33400" y="2114550"/>
            <a:ext cx="2438400" cy="4572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14350" y="2100263"/>
            <a:ext cx="2476500" cy="485775"/>
          </a:xfrm>
          <a:custGeom>
            <a:avLst/>
            <a:gdLst/>
            <a:ahLst/>
            <a:cxnLst/>
            <a:rect l="l" t="t" r="r" b="b"/>
            <a:pathLst>
              <a:path w="2476500" h="647700">
                <a:moveTo>
                  <a:pt x="0" y="647700"/>
                </a:moveTo>
                <a:lnTo>
                  <a:pt x="2476500" y="647700"/>
                </a:lnTo>
                <a:lnTo>
                  <a:pt x="2476500" y="0"/>
                </a:lnTo>
                <a:lnTo>
                  <a:pt x="0" y="0"/>
                </a:lnTo>
                <a:lnTo>
                  <a:pt x="0" y="647700"/>
                </a:lnTo>
                <a:close/>
              </a:path>
            </a:pathLst>
          </a:custGeom>
          <a:ln w="38100">
            <a:solidFill>
              <a:srgbClr val="FF6600"/>
            </a:solidFill>
          </a:ln>
        </p:spPr>
        <p:txBody>
          <a:bodyPr wrap="square" lIns="0" tIns="0" rIns="0" bIns="0" rtlCol="0"/>
          <a:lstStyle/>
          <a:p>
            <a:endParaRPr/>
          </a:p>
        </p:txBody>
      </p:sp>
      <p:sp>
        <p:nvSpPr>
          <p:cNvPr id="8" name="object 8"/>
          <p:cNvSpPr txBox="1"/>
          <p:nvPr/>
        </p:nvSpPr>
        <p:spPr>
          <a:xfrm>
            <a:off x="307340" y="1042226"/>
            <a:ext cx="8454390" cy="1644040"/>
          </a:xfrm>
          <a:prstGeom prst="rect">
            <a:avLst/>
          </a:prstGeom>
        </p:spPr>
        <p:txBody>
          <a:bodyPr vert="horz" wrap="square" lIns="0" tIns="12700" rIns="0" bIns="0" rtlCol="0">
            <a:spAutoFit/>
          </a:bodyPr>
          <a:lstStyle/>
          <a:p>
            <a:pPr marL="355600" marR="5080" indent="-342900">
              <a:lnSpc>
                <a:spcPct val="100000"/>
              </a:lnSpc>
              <a:spcBef>
                <a:spcPts val="100"/>
              </a:spcBef>
              <a:buChar char="•"/>
              <a:tabLst>
                <a:tab pos="354965" algn="l"/>
                <a:tab pos="355600" algn="l"/>
                <a:tab pos="1884045" algn="l"/>
                <a:tab pos="2827655" algn="l"/>
                <a:tab pos="3897629" algn="l"/>
                <a:tab pos="4376420" algn="l"/>
                <a:tab pos="4852035" algn="l"/>
                <a:tab pos="5168900" algn="l"/>
                <a:tab pos="6147435" algn="l"/>
                <a:tab pos="7473950" algn="l"/>
                <a:tab pos="7955280" algn="l"/>
              </a:tabLst>
            </a:pPr>
            <a:r>
              <a:rPr sz="2400" dirty="0">
                <a:latin typeface="Comic Sans MS"/>
                <a:cs typeface="Comic Sans MS"/>
              </a:rPr>
              <a:t>Ef</a:t>
            </a:r>
            <a:r>
              <a:rPr sz="2400" spc="5" dirty="0">
                <a:latin typeface="Comic Sans MS"/>
                <a:cs typeface="Comic Sans MS"/>
              </a:rPr>
              <a:t>f</a:t>
            </a:r>
            <a:r>
              <a:rPr sz="2400" dirty="0">
                <a:latin typeface="Comic Sans MS"/>
                <a:cs typeface="Comic Sans MS"/>
              </a:rPr>
              <a:t>e</a:t>
            </a:r>
            <a:r>
              <a:rPr sz="2400" spc="5" dirty="0">
                <a:latin typeface="Comic Sans MS"/>
                <a:cs typeface="Comic Sans MS"/>
              </a:rPr>
              <a:t>c</a:t>
            </a:r>
            <a:r>
              <a:rPr sz="2400" spc="-5" dirty="0">
                <a:latin typeface="Comic Sans MS"/>
                <a:cs typeface="Comic Sans MS"/>
              </a:rPr>
              <a:t>tiv</a:t>
            </a:r>
            <a:r>
              <a:rPr sz="2400" dirty="0">
                <a:latin typeface="Comic Sans MS"/>
                <a:cs typeface="Comic Sans MS"/>
              </a:rPr>
              <a:t>e	sprue	h</a:t>
            </a:r>
            <a:r>
              <a:rPr sz="2400" spc="5" dirty="0">
                <a:latin typeface="Comic Sans MS"/>
                <a:cs typeface="Comic Sans MS"/>
              </a:rPr>
              <a:t>e</a:t>
            </a:r>
            <a:r>
              <a:rPr sz="2400" spc="-5" dirty="0">
                <a:latin typeface="Comic Sans MS"/>
                <a:cs typeface="Comic Sans MS"/>
              </a:rPr>
              <a:t>i</a:t>
            </a:r>
            <a:r>
              <a:rPr sz="2400" spc="-20" dirty="0">
                <a:latin typeface="Comic Sans MS"/>
                <a:cs typeface="Comic Sans MS"/>
              </a:rPr>
              <a:t>g</a:t>
            </a:r>
            <a:r>
              <a:rPr sz="2400" dirty="0">
                <a:latin typeface="Comic Sans MS"/>
                <a:cs typeface="Comic Sans MS"/>
              </a:rPr>
              <a:t>ht	</a:t>
            </a:r>
            <a:r>
              <a:rPr sz="2400" spc="5" dirty="0">
                <a:latin typeface="Comic Sans MS"/>
                <a:cs typeface="Comic Sans MS"/>
              </a:rPr>
              <a:t>H</a:t>
            </a:r>
            <a:r>
              <a:rPr sz="2400" dirty="0">
                <a:latin typeface="Comic Sans MS"/>
                <a:cs typeface="Comic Sans MS"/>
              </a:rPr>
              <a:t>,	</a:t>
            </a:r>
            <a:r>
              <a:rPr sz="2400" spc="-5" dirty="0">
                <a:latin typeface="Comic Sans MS"/>
                <a:cs typeface="Comic Sans MS"/>
              </a:rPr>
              <a:t>o</a:t>
            </a:r>
            <a:r>
              <a:rPr sz="2400" dirty="0">
                <a:latin typeface="Comic Sans MS"/>
                <a:cs typeface="Comic Sans MS"/>
              </a:rPr>
              <a:t>f	a	m</a:t>
            </a:r>
            <a:r>
              <a:rPr sz="2400" spc="-10" dirty="0">
                <a:latin typeface="Comic Sans MS"/>
                <a:cs typeface="Comic Sans MS"/>
              </a:rPr>
              <a:t>o</a:t>
            </a:r>
            <a:r>
              <a:rPr sz="2400" dirty="0">
                <a:latin typeface="Comic Sans MS"/>
                <a:cs typeface="Comic Sans MS"/>
              </a:rPr>
              <a:t>uld	dep</a:t>
            </a:r>
            <a:r>
              <a:rPr sz="2400" spc="5" dirty="0">
                <a:latin typeface="Comic Sans MS"/>
                <a:cs typeface="Comic Sans MS"/>
              </a:rPr>
              <a:t>e</a:t>
            </a:r>
            <a:r>
              <a:rPr sz="2400" spc="-5" dirty="0">
                <a:latin typeface="Comic Sans MS"/>
                <a:cs typeface="Comic Sans MS"/>
              </a:rPr>
              <a:t>nd</a:t>
            </a:r>
            <a:r>
              <a:rPr sz="2400" dirty="0">
                <a:latin typeface="Comic Sans MS"/>
                <a:cs typeface="Comic Sans MS"/>
              </a:rPr>
              <a:t>s	</a:t>
            </a:r>
            <a:r>
              <a:rPr sz="2400" spc="-5" dirty="0">
                <a:latin typeface="Comic Sans MS"/>
                <a:cs typeface="Comic Sans MS"/>
              </a:rPr>
              <a:t>o</a:t>
            </a:r>
            <a:r>
              <a:rPr sz="2400" dirty="0">
                <a:latin typeface="Comic Sans MS"/>
                <a:cs typeface="Comic Sans MS"/>
              </a:rPr>
              <a:t>n	</a:t>
            </a:r>
            <a:r>
              <a:rPr sz="2400" spc="-5" dirty="0">
                <a:latin typeface="Comic Sans MS"/>
                <a:cs typeface="Comic Sans MS"/>
              </a:rPr>
              <a:t>t</a:t>
            </a:r>
            <a:r>
              <a:rPr sz="2400" spc="-15" dirty="0">
                <a:latin typeface="Comic Sans MS"/>
                <a:cs typeface="Comic Sans MS"/>
              </a:rPr>
              <a:t>h</a:t>
            </a:r>
            <a:r>
              <a:rPr sz="2400" dirty="0">
                <a:latin typeface="Comic Sans MS"/>
                <a:cs typeface="Comic Sans MS"/>
              </a:rPr>
              <a:t>e  </a:t>
            </a:r>
            <a:r>
              <a:rPr sz="2400" spc="-5" dirty="0">
                <a:latin typeface="Comic Sans MS"/>
                <a:cs typeface="Comic Sans MS"/>
              </a:rPr>
              <a:t>casting dimensions </a:t>
            </a:r>
            <a:r>
              <a:rPr sz="2400" dirty="0">
                <a:latin typeface="Comic Sans MS"/>
                <a:cs typeface="Comic Sans MS"/>
              </a:rPr>
              <a:t>and </a:t>
            </a:r>
            <a:r>
              <a:rPr sz="2400" spc="-5" dirty="0">
                <a:latin typeface="Comic Sans MS"/>
                <a:cs typeface="Comic Sans MS"/>
              </a:rPr>
              <a:t>type of gating</a:t>
            </a:r>
            <a:r>
              <a:rPr sz="2400" spc="10" dirty="0">
                <a:latin typeface="Comic Sans MS"/>
                <a:cs typeface="Comic Sans MS"/>
              </a:rPr>
              <a:t> </a:t>
            </a:r>
            <a:r>
              <a:rPr sz="2400" spc="-5" dirty="0">
                <a:latin typeface="Comic Sans MS"/>
                <a:cs typeface="Comic Sans MS"/>
              </a:rPr>
              <a:t>system.</a:t>
            </a:r>
            <a:endParaRPr sz="2400">
              <a:latin typeface="Comic Sans MS"/>
              <a:cs typeface="Comic Sans MS"/>
            </a:endParaRPr>
          </a:p>
          <a:p>
            <a:pPr marL="355600" indent="-342900">
              <a:lnSpc>
                <a:spcPct val="100000"/>
              </a:lnSpc>
              <a:spcBef>
                <a:spcPts val="575"/>
              </a:spcBef>
              <a:buChar char="•"/>
              <a:tabLst>
                <a:tab pos="354965" algn="l"/>
                <a:tab pos="355600" algn="l"/>
              </a:tabLst>
            </a:pPr>
            <a:r>
              <a:rPr sz="2400" spc="-5" dirty="0">
                <a:latin typeface="Comic Sans MS"/>
                <a:cs typeface="Comic Sans MS"/>
              </a:rPr>
              <a:t>It </a:t>
            </a:r>
            <a:r>
              <a:rPr sz="2400" dirty="0">
                <a:latin typeface="Comic Sans MS"/>
                <a:cs typeface="Comic Sans MS"/>
              </a:rPr>
              <a:t>can be calculated using </a:t>
            </a:r>
            <a:r>
              <a:rPr sz="2400" spc="-5" dirty="0">
                <a:latin typeface="Comic Sans MS"/>
                <a:cs typeface="Comic Sans MS"/>
              </a:rPr>
              <a:t>following</a:t>
            </a:r>
            <a:r>
              <a:rPr sz="2400" spc="-20" dirty="0">
                <a:latin typeface="Comic Sans MS"/>
                <a:cs typeface="Comic Sans MS"/>
              </a:rPr>
              <a:t> </a:t>
            </a:r>
            <a:r>
              <a:rPr sz="2400" spc="-5">
                <a:latin typeface="Comic Sans MS"/>
                <a:cs typeface="Comic Sans MS"/>
              </a:rPr>
              <a:t>relations</a:t>
            </a:r>
            <a:r>
              <a:rPr sz="2400" spc="-5" smtClean="0">
                <a:latin typeface="Comic Sans MS"/>
                <a:cs typeface="Comic Sans MS"/>
              </a:rPr>
              <a:t>:</a:t>
            </a:r>
            <a:endParaRPr lang="en-US" sz="2400" spc="-5" dirty="0" smtClean="0">
              <a:latin typeface="Comic Sans MS"/>
              <a:cs typeface="Comic Sans MS"/>
            </a:endParaRPr>
          </a:p>
          <a:p>
            <a:pPr marL="355600" indent="-342900">
              <a:lnSpc>
                <a:spcPct val="100000"/>
              </a:lnSpc>
              <a:spcBef>
                <a:spcPts val="575"/>
              </a:spcBef>
              <a:tabLst>
                <a:tab pos="354965" algn="l"/>
                <a:tab pos="355600" algn="l"/>
              </a:tabLst>
            </a:pPr>
            <a:endParaRPr sz="2400">
              <a:latin typeface="Comic Sans MS"/>
              <a:cs typeface="Comic Sans MS"/>
            </a:endParaRPr>
          </a:p>
        </p:txBody>
      </p:sp>
      <p:sp>
        <p:nvSpPr>
          <p:cNvPr id="9" name="object 9"/>
          <p:cNvSpPr/>
          <p:nvPr/>
        </p:nvSpPr>
        <p:spPr>
          <a:xfrm>
            <a:off x="3288791" y="2066546"/>
            <a:ext cx="2621280" cy="594359"/>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3352800" y="2114550"/>
            <a:ext cx="2438400" cy="457200"/>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3333750" y="2100263"/>
            <a:ext cx="2476500" cy="485775"/>
          </a:xfrm>
          <a:custGeom>
            <a:avLst/>
            <a:gdLst/>
            <a:ahLst/>
            <a:cxnLst/>
            <a:rect l="l" t="t" r="r" b="b"/>
            <a:pathLst>
              <a:path w="2476500" h="647700">
                <a:moveTo>
                  <a:pt x="0" y="647700"/>
                </a:moveTo>
                <a:lnTo>
                  <a:pt x="2476500" y="647700"/>
                </a:lnTo>
                <a:lnTo>
                  <a:pt x="2476500" y="0"/>
                </a:lnTo>
                <a:lnTo>
                  <a:pt x="0" y="0"/>
                </a:lnTo>
                <a:lnTo>
                  <a:pt x="0" y="647700"/>
                </a:lnTo>
                <a:close/>
              </a:path>
            </a:pathLst>
          </a:custGeom>
          <a:ln w="38100">
            <a:solidFill>
              <a:srgbClr val="FF6600"/>
            </a:solidFill>
          </a:ln>
        </p:spPr>
        <p:txBody>
          <a:bodyPr wrap="square" lIns="0" tIns="0" rIns="0" bIns="0" rtlCol="0"/>
          <a:lstStyle/>
          <a:p>
            <a:endParaRPr/>
          </a:p>
        </p:txBody>
      </p:sp>
      <p:sp>
        <p:nvSpPr>
          <p:cNvPr id="12" name="object 12"/>
          <p:cNvSpPr/>
          <p:nvPr/>
        </p:nvSpPr>
        <p:spPr>
          <a:xfrm>
            <a:off x="5955791" y="2066546"/>
            <a:ext cx="2621280" cy="594359"/>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6019800" y="2114550"/>
            <a:ext cx="2438400" cy="457200"/>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6000750" y="2100263"/>
            <a:ext cx="2476500" cy="485775"/>
          </a:xfrm>
          <a:custGeom>
            <a:avLst/>
            <a:gdLst/>
            <a:ahLst/>
            <a:cxnLst/>
            <a:rect l="l" t="t" r="r" b="b"/>
            <a:pathLst>
              <a:path w="2476500" h="647700">
                <a:moveTo>
                  <a:pt x="0" y="647700"/>
                </a:moveTo>
                <a:lnTo>
                  <a:pt x="2476500" y="647700"/>
                </a:lnTo>
                <a:lnTo>
                  <a:pt x="2476500" y="0"/>
                </a:lnTo>
                <a:lnTo>
                  <a:pt x="0" y="0"/>
                </a:lnTo>
                <a:lnTo>
                  <a:pt x="0" y="647700"/>
                </a:lnTo>
                <a:close/>
              </a:path>
            </a:pathLst>
          </a:custGeom>
          <a:ln w="38100">
            <a:solidFill>
              <a:srgbClr val="FF6600"/>
            </a:solidFill>
          </a:ln>
        </p:spPr>
        <p:txBody>
          <a:bodyPr wrap="square" lIns="0" tIns="0" rIns="0" bIns="0" rtlCol="0"/>
          <a:lstStyle/>
          <a:p>
            <a:endParaRPr/>
          </a:p>
        </p:txBody>
      </p:sp>
      <p:sp>
        <p:nvSpPr>
          <p:cNvPr id="15" name="object 15"/>
          <p:cNvSpPr/>
          <p:nvPr/>
        </p:nvSpPr>
        <p:spPr>
          <a:xfrm>
            <a:off x="469391" y="2923793"/>
            <a:ext cx="2663952" cy="1165860"/>
          </a:xfrm>
          <a:prstGeom prst="rect">
            <a:avLst/>
          </a:prstGeom>
          <a:blipFill>
            <a:blip r:embed="rId8" cstate="print"/>
            <a:stretch>
              <a:fillRect/>
            </a:stretch>
          </a:blipFill>
        </p:spPr>
        <p:txBody>
          <a:bodyPr wrap="square" lIns="0" tIns="0" rIns="0" bIns="0" rtlCol="0"/>
          <a:lstStyle/>
          <a:p>
            <a:endParaRPr/>
          </a:p>
        </p:txBody>
      </p:sp>
      <p:sp>
        <p:nvSpPr>
          <p:cNvPr id="16" name="object 16"/>
          <p:cNvSpPr/>
          <p:nvPr/>
        </p:nvSpPr>
        <p:spPr>
          <a:xfrm>
            <a:off x="533400" y="2971800"/>
            <a:ext cx="2481072" cy="1028700"/>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514350" y="2957513"/>
            <a:ext cx="2519680" cy="1057275"/>
          </a:xfrm>
          <a:custGeom>
            <a:avLst/>
            <a:gdLst/>
            <a:ahLst/>
            <a:cxnLst/>
            <a:rect l="l" t="t" r="r" b="b"/>
            <a:pathLst>
              <a:path w="2519680" h="1409700">
                <a:moveTo>
                  <a:pt x="0" y="1409700"/>
                </a:moveTo>
                <a:lnTo>
                  <a:pt x="2519172" y="1409700"/>
                </a:lnTo>
                <a:lnTo>
                  <a:pt x="2519172" y="0"/>
                </a:lnTo>
                <a:lnTo>
                  <a:pt x="0" y="0"/>
                </a:lnTo>
                <a:lnTo>
                  <a:pt x="0" y="1409700"/>
                </a:lnTo>
                <a:close/>
              </a:path>
            </a:pathLst>
          </a:custGeom>
          <a:ln w="38100">
            <a:solidFill>
              <a:srgbClr val="FF6600"/>
            </a:solidFill>
          </a:ln>
        </p:spPr>
        <p:txBody>
          <a:bodyPr wrap="square" lIns="0" tIns="0" rIns="0" bIns="0" rtlCol="0"/>
          <a:lstStyle/>
          <a:p>
            <a:endParaRPr/>
          </a:p>
        </p:txBody>
      </p:sp>
      <p:sp>
        <p:nvSpPr>
          <p:cNvPr id="18" name="object 18"/>
          <p:cNvSpPr/>
          <p:nvPr/>
        </p:nvSpPr>
        <p:spPr>
          <a:xfrm>
            <a:off x="5955791" y="2930653"/>
            <a:ext cx="2667000" cy="1097279"/>
          </a:xfrm>
          <a:prstGeom prst="rect">
            <a:avLst/>
          </a:prstGeom>
          <a:blipFill>
            <a:blip r:embed="rId10" cstate="print"/>
            <a:stretch>
              <a:fillRect/>
            </a:stretch>
          </a:blipFill>
        </p:spPr>
        <p:txBody>
          <a:bodyPr wrap="square" lIns="0" tIns="0" rIns="0" bIns="0" rtlCol="0"/>
          <a:lstStyle/>
          <a:p>
            <a:endParaRPr/>
          </a:p>
        </p:txBody>
      </p:sp>
      <p:sp>
        <p:nvSpPr>
          <p:cNvPr id="19" name="object 19"/>
          <p:cNvSpPr/>
          <p:nvPr/>
        </p:nvSpPr>
        <p:spPr>
          <a:xfrm>
            <a:off x="6019800" y="2978658"/>
            <a:ext cx="2484120" cy="960120"/>
          </a:xfrm>
          <a:prstGeom prst="rect">
            <a:avLst/>
          </a:prstGeom>
          <a:blipFill>
            <a:blip r:embed="rId11" cstate="print"/>
            <a:stretch>
              <a:fillRect/>
            </a:stretch>
          </a:blipFill>
        </p:spPr>
        <p:txBody>
          <a:bodyPr wrap="square" lIns="0" tIns="0" rIns="0" bIns="0" rtlCol="0"/>
          <a:lstStyle/>
          <a:p>
            <a:endParaRPr/>
          </a:p>
        </p:txBody>
      </p:sp>
      <p:sp>
        <p:nvSpPr>
          <p:cNvPr id="20" name="object 20"/>
          <p:cNvSpPr/>
          <p:nvPr/>
        </p:nvSpPr>
        <p:spPr>
          <a:xfrm>
            <a:off x="6000750" y="2964371"/>
            <a:ext cx="2522220" cy="988695"/>
          </a:xfrm>
          <a:custGeom>
            <a:avLst/>
            <a:gdLst/>
            <a:ahLst/>
            <a:cxnLst/>
            <a:rect l="l" t="t" r="r" b="b"/>
            <a:pathLst>
              <a:path w="2522220" h="1318260">
                <a:moveTo>
                  <a:pt x="0" y="1318259"/>
                </a:moveTo>
                <a:lnTo>
                  <a:pt x="2522220" y="1318259"/>
                </a:lnTo>
                <a:lnTo>
                  <a:pt x="2522220" y="0"/>
                </a:lnTo>
                <a:lnTo>
                  <a:pt x="0" y="0"/>
                </a:lnTo>
                <a:lnTo>
                  <a:pt x="0" y="1318259"/>
                </a:lnTo>
                <a:close/>
              </a:path>
            </a:pathLst>
          </a:custGeom>
          <a:ln w="38099">
            <a:solidFill>
              <a:srgbClr val="FF6600"/>
            </a:solidFill>
          </a:ln>
        </p:spPr>
        <p:txBody>
          <a:bodyPr wrap="square" lIns="0" tIns="0" rIns="0" bIns="0" rtlCol="0"/>
          <a:lstStyle/>
          <a:p>
            <a:endParaRPr/>
          </a:p>
        </p:txBody>
      </p:sp>
      <p:sp>
        <p:nvSpPr>
          <p:cNvPr id="21" name="object 21"/>
          <p:cNvSpPr txBox="1"/>
          <p:nvPr/>
        </p:nvSpPr>
        <p:spPr>
          <a:xfrm>
            <a:off x="78739" y="4041038"/>
            <a:ext cx="4681220" cy="1490152"/>
          </a:xfrm>
          <a:prstGeom prst="rect">
            <a:avLst/>
          </a:prstGeom>
        </p:spPr>
        <p:txBody>
          <a:bodyPr vert="horz" wrap="square" lIns="0" tIns="12700" rIns="0" bIns="0" rtlCol="0">
            <a:spAutoFit/>
          </a:bodyPr>
          <a:lstStyle/>
          <a:p>
            <a:pPr marL="12700">
              <a:lnSpc>
                <a:spcPct val="100000"/>
              </a:lnSpc>
              <a:spcBef>
                <a:spcPts val="100"/>
              </a:spcBef>
            </a:pPr>
            <a:r>
              <a:rPr sz="2400" spc="-5" dirty="0">
                <a:latin typeface="Times New Roman"/>
                <a:cs typeface="Times New Roman"/>
              </a:rPr>
              <a:t>Where</a:t>
            </a:r>
            <a:endParaRPr sz="2400">
              <a:latin typeface="Times New Roman"/>
              <a:cs typeface="Times New Roman"/>
            </a:endParaRPr>
          </a:p>
          <a:p>
            <a:pPr marL="393700">
              <a:lnSpc>
                <a:spcPct val="100000"/>
              </a:lnSpc>
            </a:pPr>
            <a:r>
              <a:rPr sz="2400" dirty="0">
                <a:latin typeface="Times New Roman"/>
                <a:cs typeface="Times New Roman"/>
              </a:rPr>
              <a:t>h =Sprue</a:t>
            </a:r>
            <a:r>
              <a:rPr sz="2400" spc="-25" dirty="0">
                <a:latin typeface="Times New Roman"/>
                <a:cs typeface="Times New Roman"/>
              </a:rPr>
              <a:t> </a:t>
            </a:r>
            <a:r>
              <a:rPr sz="2400" dirty="0">
                <a:latin typeface="Times New Roman"/>
                <a:cs typeface="Times New Roman"/>
              </a:rPr>
              <a:t>height</a:t>
            </a:r>
            <a:endParaRPr sz="2400">
              <a:latin typeface="Times New Roman"/>
              <a:cs typeface="Times New Roman"/>
            </a:endParaRPr>
          </a:p>
          <a:p>
            <a:pPr marL="393700" marR="5080">
              <a:lnSpc>
                <a:spcPct val="100000"/>
              </a:lnSpc>
            </a:pPr>
            <a:r>
              <a:rPr sz="2400" dirty="0">
                <a:latin typeface="Times New Roman"/>
                <a:cs typeface="Times New Roman"/>
              </a:rPr>
              <a:t>p = Height of </a:t>
            </a:r>
            <a:r>
              <a:rPr sz="2400" spc="-5" dirty="0">
                <a:latin typeface="Times New Roman"/>
                <a:cs typeface="Times New Roman"/>
              </a:rPr>
              <a:t>mould </a:t>
            </a:r>
            <a:r>
              <a:rPr sz="2400" dirty="0">
                <a:latin typeface="Times New Roman"/>
                <a:cs typeface="Times New Roman"/>
              </a:rPr>
              <a:t>cavity in</a:t>
            </a:r>
            <a:r>
              <a:rPr sz="2400" spc="-120" dirty="0">
                <a:latin typeface="Times New Roman"/>
                <a:cs typeface="Times New Roman"/>
              </a:rPr>
              <a:t> </a:t>
            </a:r>
            <a:r>
              <a:rPr sz="2400" dirty="0">
                <a:latin typeface="Times New Roman"/>
                <a:cs typeface="Times New Roman"/>
              </a:rPr>
              <a:t>cope  c = </a:t>
            </a:r>
            <a:r>
              <a:rPr sz="2400" spc="-35" dirty="0">
                <a:latin typeface="Times New Roman"/>
                <a:cs typeface="Times New Roman"/>
              </a:rPr>
              <a:t>Total </a:t>
            </a:r>
            <a:r>
              <a:rPr sz="2400" dirty="0">
                <a:latin typeface="Times New Roman"/>
                <a:cs typeface="Times New Roman"/>
              </a:rPr>
              <a:t>height of </a:t>
            </a:r>
            <a:r>
              <a:rPr sz="2400" spc="-5" dirty="0">
                <a:latin typeface="Times New Roman"/>
                <a:cs typeface="Times New Roman"/>
              </a:rPr>
              <a:t>mould</a:t>
            </a:r>
            <a:r>
              <a:rPr sz="2400" spc="-95" dirty="0">
                <a:latin typeface="Times New Roman"/>
                <a:cs typeface="Times New Roman"/>
              </a:rPr>
              <a:t> </a:t>
            </a:r>
            <a:r>
              <a:rPr sz="2400" dirty="0">
                <a:latin typeface="Times New Roman"/>
                <a:cs typeface="Times New Roman"/>
              </a:rPr>
              <a:t>cavity</a:t>
            </a:r>
            <a:endParaRPr sz="2400">
              <a:latin typeface="Times New Roman"/>
              <a:cs typeface="Times New Roman"/>
            </a:endParaRPr>
          </a:p>
        </p:txBody>
      </p:sp>
      <p:sp>
        <p:nvSpPr>
          <p:cNvPr id="22" name="object 22"/>
          <p:cNvSpPr/>
          <p:nvPr/>
        </p:nvSpPr>
        <p:spPr>
          <a:xfrm>
            <a:off x="3288791" y="2923793"/>
            <a:ext cx="2621280" cy="1108710"/>
          </a:xfrm>
          <a:prstGeom prst="rect">
            <a:avLst/>
          </a:prstGeom>
          <a:blipFill>
            <a:blip r:embed="rId12" cstate="print"/>
            <a:stretch>
              <a:fillRect/>
            </a:stretch>
          </a:blipFill>
        </p:spPr>
        <p:txBody>
          <a:bodyPr wrap="square" lIns="0" tIns="0" rIns="0" bIns="0" rtlCol="0"/>
          <a:lstStyle/>
          <a:p>
            <a:endParaRPr/>
          </a:p>
        </p:txBody>
      </p:sp>
      <p:sp>
        <p:nvSpPr>
          <p:cNvPr id="23" name="object 23"/>
          <p:cNvSpPr/>
          <p:nvPr/>
        </p:nvSpPr>
        <p:spPr>
          <a:xfrm>
            <a:off x="3352800" y="2971800"/>
            <a:ext cx="2438400" cy="971550"/>
          </a:xfrm>
          <a:prstGeom prst="rect">
            <a:avLst/>
          </a:prstGeom>
          <a:blipFill>
            <a:blip r:embed="rId13" cstate="print"/>
            <a:stretch>
              <a:fillRect/>
            </a:stretch>
          </a:blipFill>
        </p:spPr>
        <p:txBody>
          <a:bodyPr wrap="square" lIns="0" tIns="0" rIns="0" bIns="0" rtlCol="0"/>
          <a:lstStyle/>
          <a:p>
            <a:endParaRPr/>
          </a:p>
        </p:txBody>
      </p:sp>
      <p:sp>
        <p:nvSpPr>
          <p:cNvPr id="24" name="object 24"/>
          <p:cNvSpPr/>
          <p:nvPr/>
        </p:nvSpPr>
        <p:spPr>
          <a:xfrm>
            <a:off x="3333750" y="2957513"/>
            <a:ext cx="2476500" cy="1000125"/>
          </a:xfrm>
          <a:custGeom>
            <a:avLst/>
            <a:gdLst/>
            <a:ahLst/>
            <a:cxnLst/>
            <a:rect l="l" t="t" r="r" b="b"/>
            <a:pathLst>
              <a:path w="2476500" h="1333500">
                <a:moveTo>
                  <a:pt x="0" y="1333500"/>
                </a:moveTo>
                <a:lnTo>
                  <a:pt x="2476500" y="1333500"/>
                </a:lnTo>
                <a:lnTo>
                  <a:pt x="2476500" y="0"/>
                </a:lnTo>
                <a:lnTo>
                  <a:pt x="0" y="0"/>
                </a:lnTo>
                <a:lnTo>
                  <a:pt x="0" y="1333500"/>
                </a:lnTo>
                <a:close/>
              </a:path>
            </a:pathLst>
          </a:custGeom>
          <a:ln w="38100">
            <a:solidFill>
              <a:srgbClr val="FF6600"/>
            </a:solidFill>
          </a:ln>
        </p:spPr>
        <p:txBody>
          <a:bodyPr wrap="square" lIns="0" tIns="0" rIns="0" bIns="0" rtlCol="0"/>
          <a:lstStyle/>
          <a:p>
            <a:endParaRPr/>
          </a:p>
        </p:txBody>
      </p:sp>
      <p:sp>
        <p:nvSpPr>
          <p:cNvPr id="25" name="object 25"/>
          <p:cNvSpPr txBox="1"/>
          <p:nvPr/>
        </p:nvSpPr>
        <p:spPr>
          <a:xfrm>
            <a:off x="612143" y="2646332"/>
            <a:ext cx="7235825" cy="382156"/>
          </a:xfrm>
          <a:prstGeom prst="rect">
            <a:avLst/>
          </a:prstGeom>
        </p:spPr>
        <p:txBody>
          <a:bodyPr vert="horz" wrap="square" lIns="0" tIns="12700" rIns="0" bIns="0" rtlCol="0">
            <a:spAutoFit/>
          </a:bodyPr>
          <a:lstStyle/>
          <a:p>
            <a:pPr marL="12700">
              <a:lnSpc>
                <a:spcPct val="100000"/>
              </a:lnSpc>
              <a:spcBef>
                <a:spcPts val="100"/>
              </a:spcBef>
            </a:pPr>
            <a:r>
              <a:rPr sz="2400" spc="-45" dirty="0">
                <a:latin typeface="Times New Roman"/>
                <a:cs typeface="Times New Roman"/>
              </a:rPr>
              <a:t>Values </a:t>
            </a:r>
            <a:r>
              <a:rPr sz="2400" dirty="0">
                <a:latin typeface="Times New Roman"/>
                <a:cs typeface="Times New Roman"/>
              </a:rPr>
              <a:t>of h, </a:t>
            </a:r>
            <a:r>
              <a:rPr sz="2400" spc="-5" dirty="0">
                <a:latin typeface="Times New Roman"/>
                <a:cs typeface="Times New Roman"/>
              </a:rPr>
              <a:t>P </a:t>
            </a:r>
            <a:r>
              <a:rPr sz="2400" dirty="0">
                <a:latin typeface="Times New Roman"/>
                <a:cs typeface="Times New Roman"/>
              </a:rPr>
              <a:t>and c are </a:t>
            </a:r>
            <a:r>
              <a:rPr sz="2400" spc="-5" dirty="0">
                <a:latin typeface="Times New Roman"/>
                <a:cs typeface="Times New Roman"/>
              </a:rPr>
              <a:t>shown </a:t>
            </a:r>
            <a:r>
              <a:rPr sz="2400" dirty="0">
                <a:latin typeface="Times New Roman"/>
                <a:cs typeface="Times New Roman"/>
              </a:rPr>
              <a:t>in for various gating</a:t>
            </a:r>
            <a:r>
              <a:rPr sz="2400" spc="-145" dirty="0">
                <a:latin typeface="Times New Roman"/>
                <a:cs typeface="Times New Roman"/>
              </a:rPr>
              <a:t> </a:t>
            </a:r>
            <a:r>
              <a:rPr sz="2400" dirty="0">
                <a:latin typeface="Times New Roman"/>
                <a:cs typeface="Times New Roman"/>
              </a:rPr>
              <a:t>system</a:t>
            </a:r>
            <a:endParaRPr sz="2400">
              <a:latin typeface="Times New Roman"/>
              <a:cs typeface="Times New Roman"/>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71550"/>
            <a:ext cx="9144000" cy="114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 y="0"/>
            <a:ext cx="1348739" cy="97155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04265" y="-20040"/>
            <a:ext cx="7935468" cy="1367682"/>
          </a:xfrm>
          <a:prstGeom prst="rect">
            <a:avLst/>
          </a:prstGeom>
        </p:spPr>
        <p:txBody>
          <a:bodyPr vert="horz" wrap="square" lIns="0" tIns="13335" rIns="0" bIns="0" rtlCol="0">
            <a:spAutoFit/>
          </a:bodyPr>
          <a:lstStyle/>
          <a:p>
            <a:pPr marL="1010919" marR="5080">
              <a:lnSpc>
                <a:spcPct val="100000"/>
              </a:lnSpc>
              <a:spcBef>
                <a:spcPts val="105"/>
              </a:spcBef>
            </a:pPr>
            <a:r>
              <a:rPr dirty="0"/>
              <a:t>Efficiency Coefficient For  Gating</a:t>
            </a:r>
            <a:r>
              <a:rPr spc="-20" dirty="0"/>
              <a:t> </a:t>
            </a:r>
            <a:r>
              <a:rPr spc="-5" dirty="0"/>
              <a:t>Systems</a:t>
            </a:r>
          </a:p>
        </p:txBody>
      </p:sp>
      <p:sp>
        <p:nvSpPr>
          <p:cNvPr id="5" name="object 5"/>
          <p:cNvSpPr/>
          <p:nvPr/>
        </p:nvSpPr>
        <p:spPr>
          <a:xfrm>
            <a:off x="240791" y="1275587"/>
            <a:ext cx="8859012" cy="195681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04800" y="1323596"/>
            <a:ext cx="8676132" cy="1819655"/>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285750" y="1309308"/>
            <a:ext cx="8714740" cy="1848326"/>
          </a:xfrm>
          <a:custGeom>
            <a:avLst/>
            <a:gdLst/>
            <a:ahLst/>
            <a:cxnLst/>
            <a:rect l="l" t="t" r="r" b="b"/>
            <a:pathLst>
              <a:path w="8714740" h="2464435">
                <a:moveTo>
                  <a:pt x="0" y="2464307"/>
                </a:moveTo>
                <a:lnTo>
                  <a:pt x="8714232" y="2464307"/>
                </a:lnTo>
                <a:lnTo>
                  <a:pt x="8714232" y="0"/>
                </a:lnTo>
                <a:lnTo>
                  <a:pt x="0" y="0"/>
                </a:lnTo>
                <a:lnTo>
                  <a:pt x="0" y="2464307"/>
                </a:lnTo>
                <a:close/>
              </a:path>
            </a:pathLst>
          </a:custGeom>
          <a:ln w="38100">
            <a:solidFill>
              <a:srgbClr val="FF6600"/>
            </a:solidFill>
          </a:ln>
        </p:spPr>
        <p:txBody>
          <a:bodyPr wrap="square" lIns="0" tIns="0" rIns="0" bIns="0" rtlCol="0"/>
          <a:lstStyle/>
          <a:p>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71550"/>
            <a:ext cx="9144000" cy="114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 y="0"/>
            <a:ext cx="1348739" cy="97155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602997" y="231839"/>
            <a:ext cx="3364229" cy="689932"/>
          </a:xfrm>
          <a:prstGeom prst="rect">
            <a:avLst/>
          </a:prstGeom>
        </p:spPr>
        <p:txBody>
          <a:bodyPr vert="horz" wrap="square" lIns="0" tIns="12700" rIns="0" bIns="0" rtlCol="0">
            <a:spAutoFit/>
          </a:bodyPr>
          <a:lstStyle/>
          <a:p>
            <a:pPr marL="12700">
              <a:lnSpc>
                <a:spcPct val="100000"/>
              </a:lnSpc>
              <a:spcBef>
                <a:spcPts val="100"/>
              </a:spcBef>
            </a:pPr>
            <a:r>
              <a:rPr dirty="0"/>
              <a:t>Pouring</a:t>
            </a:r>
            <a:r>
              <a:rPr spc="-85" dirty="0"/>
              <a:t> </a:t>
            </a:r>
            <a:r>
              <a:rPr dirty="0"/>
              <a:t>Time</a:t>
            </a:r>
          </a:p>
        </p:txBody>
      </p:sp>
      <p:sp>
        <p:nvSpPr>
          <p:cNvPr id="5" name="object 5"/>
          <p:cNvSpPr txBox="1"/>
          <p:nvPr/>
        </p:nvSpPr>
        <p:spPr>
          <a:xfrm>
            <a:off x="231143" y="1215438"/>
            <a:ext cx="8608695" cy="4903907"/>
          </a:xfrm>
          <a:prstGeom prst="rect">
            <a:avLst/>
          </a:prstGeom>
        </p:spPr>
        <p:txBody>
          <a:bodyPr vert="horz" wrap="square" lIns="0" tIns="86360" rIns="0" bIns="0" rtlCol="0">
            <a:spAutoFit/>
          </a:bodyPr>
          <a:lstStyle/>
          <a:p>
            <a:pPr marL="355600" indent="-342900">
              <a:lnSpc>
                <a:spcPct val="100000"/>
              </a:lnSpc>
              <a:spcBef>
                <a:spcPts val="680"/>
              </a:spcBef>
              <a:buChar char="•"/>
              <a:tabLst>
                <a:tab pos="354965" algn="l"/>
                <a:tab pos="355600" algn="l"/>
              </a:tabLst>
            </a:pPr>
            <a:r>
              <a:rPr sz="2400" spc="-5" dirty="0">
                <a:latin typeface="Comic Sans MS"/>
                <a:cs typeface="Comic Sans MS"/>
              </a:rPr>
              <a:t>Time required for filling </a:t>
            </a:r>
            <a:r>
              <a:rPr sz="2400" dirty="0">
                <a:latin typeface="Comic Sans MS"/>
                <a:cs typeface="Comic Sans MS"/>
              </a:rPr>
              <a:t>a </a:t>
            </a:r>
            <a:r>
              <a:rPr sz="2400" spc="-5" dirty="0">
                <a:latin typeface="Comic Sans MS"/>
                <a:cs typeface="Comic Sans MS"/>
              </a:rPr>
              <a:t>mould is pouring</a:t>
            </a:r>
            <a:r>
              <a:rPr sz="2400" spc="25" dirty="0">
                <a:latin typeface="Comic Sans MS"/>
                <a:cs typeface="Comic Sans MS"/>
              </a:rPr>
              <a:t> </a:t>
            </a:r>
            <a:r>
              <a:rPr sz="2400" spc="-5" dirty="0">
                <a:latin typeface="Comic Sans MS"/>
                <a:cs typeface="Comic Sans MS"/>
              </a:rPr>
              <a:t>time.</a:t>
            </a:r>
            <a:endParaRPr sz="2400">
              <a:latin typeface="Comic Sans MS"/>
              <a:cs typeface="Comic Sans MS"/>
            </a:endParaRPr>
          </a:p>
          <a:p>
            <a:pPr marL="355600" indent="-342900">
              <a:lnSpc>
                <a:spcPct val="100000"/>
              </a:lnSpc>
              <a:spcBef>
                <a:spcPts val="580"/>
              </a:spcBef>
              <a:buChar char="•"/>
              <a:tabLst>
                <a:tab pos="354965" algn="l"/>
                <a:tab pos="355600" algn="l"/>
              </a:tabLst>
            </a:pPr>
            <a:r>
              <a:rPr sz="2400" dirty="0">
                <a:latin typeface="Comic Sans MS"/>
                <a:cs typeface="Comic Sans MS"/>
              </a:rPr>
              <a:t>Too long pouring </a:t>
            </a:r>
            <a:r>
              <a:rPr sz="2400" spc="-5" dirty="0">
                <a:latin typeface="Comic Sans MS"/>
                <a:cs typeface="Comic Sans MS"/>
              </a:rPr>
              <a:t>time </a:t>
            </a:r>
            <a:r>
              <a:rPr sz="2400" dirty="0">
                <a:latin typeface="Comic Sans MS"/>
                <a:cs typeface="Comic Sans MS"/>
              </a:rPr>
              <a:t>– </a:t>
            </a:r>
            <a:r>
              <a:rPr sz="2400" spc="-5" dirty="0">
                <a:solidFill>
                  <a:srgbClr val="FF0000"/>
                </a:solidFill>
                <a:latin typeface="Comic Sans MS"/>
                <a:cs typeface="Comic Sans MS"/>
              </a:rPr>
              <a:t>Higher </a:t>
            </a:r>
            <a:r>
              <a:rPr sz="2400" dirty="0">
                <a:solidFill>
                  <a:srgbClr val="FF0000"/>
                </a:solidFill>
                <a:latin typeface="Comic Sans MS"/>
                <a:cs typeface="Comic Sans MS"/>
              </a:rPr>
              <a:t>pouring</a:t>
            </a:r>
            <a:r>
              <a:rPr sz="2400" spc="-50" dirty="0">
                <a:solidFill>
                  <a:srgbClr val="FF0000"/>
                </a:solidFill>
                <a:latin typeface="Comic Sans MS"/>
                <a:cs typeface="Comic Sans MS"/>
              </a:rPr>
              <a:t> </a:t>
            </a:r>
            <a:r>
              <a:rPr sz="2400" spc="-5" dirty="0">
                <a:solidFill>
                  <a:srgbClr val="FF0000"/>
                </a:solidFill>
                <a:latin typeface="Comic Sans MS"/>
                <a:cs typeface="Comic Sans MS"/>
              </a:rPr>
              <a:t>temperature</a:t>
            </a:r>
            <a:endParaRPr sz="2400">
              <a:latin typeface="Comic Sans MS"/>
              <a:cs typeface="Comic Sans MS"/>
            </a:endParaRPr>
          </a:p>
          <a:p>
            <a:pPr marL="355600" marR="6985" indent="-342900" algn="just">
              <a:lnSpc>
                <a:spcPct val="100000"/>
              </a:lnSpc>
              <a:spcBef>
                <a:spcPts val="575"/>
              </a:spcBef>
              <a:buChar char="•"/>
              <a:tabLst>
                <a:tab pos="355600" algn="l"/>
              </a:tabLst>
            </a:pPr>
            <a:r>
              <a:rPr sz="2400" dirty="0">
                <a:latin typeface="Comic Sans MS"/>
                <a:cs typeface="Comic Sans MS"/>
              </a:rPr>
              <a:t>Too less pouring time – </a:t>
            </a:r>
            <a:r>
              <a:rPr sz="2400" dirty="0">
                <a:solidFill>
                  <a:srgbClr val="008000"/>
                </a:solidFill>
                <a:latin typeface="Comic Sans MS"/>
                <a:cs typeface="Comic Sans MS"/>
              </a:rPr>
              <a:t>Turbulent </a:t>
            </a:r>
            <a:r>
              <a:rPr sz="2400" spc="-5" dirty="0">
                <a:solidFill>
                  <a:srgbClr val="008000"/>
                </a:solidFill>
                <a:latin typeface="Comic Sans MS"/>
                <a:cs typeface="Comic Sans MS"/>
              </a:rPr>
              <a:t>flow </a:t>
            </a:r>
            <a:r>
              <a:rPr sz="2400" dirty="0">
                <a:solidFill>
                  <a:srgbClr val="008000"/>
                </a:solidFill>
                <a:latin typeface="Comic Sans MS"/>
                <a:cs typeface="Comic Sans MS"/>
              </a:rPr>
              <a:t>&amp; </a:t>
            </a:r>
            <a:r>
              <a:rPr sz="2400" spc="-5" dirty="0">
                <a:solidFill>
                  <a:srgbClr val="008000"/>
                </a:solidFill>
                <a:latin typeface="Comic Sans MS"/>
                <a:cs typeface="Comic Sans MS"/>
              </a:rPr>
              <a:t>defective </a:t>
            </a:r>
            <a:r>
              <a:rPr sz="2400" spc="-5" dirty="0">
                <a:latin typeface="Comic Sans MS"/>
                <a:cs typeface="Comic Sans MS"/>
              </a:rPr>
              <a:t> casting.</a:t>
            </a:r>
            <a:endParaRPr sz="2400">
              <a:latin typeface="Comic Sans MS"/>
              <a:cs typeface="Comic Sans MS"/>
            </a:endParaRPr>
          </a:p>
          <a:p>
            <a:pPr marL="355600" marR="8890" indent="-342900" algn="just">
              <a:lnSpc>
                <a:spcPct val="100000"/>
              </a:lnSpc>
              <a:spcBef>
                <a:spcPts val="580"/>
              </a:spcBef>
              <a:buChar char="•"/>
              <a:tabLst>
                <a:tab pos="355600" algn="l"/>
              </a:tabLst>
            </a:pPr>
            <a:r>
              <a:rPr sz="2400" spc="-5" dirty="0">
                <a:latin typeface="Comic Sans MS"/>
                <a:cs typeface="Comic Sans MS"/>
              </a:rPr>
              <a:t>It depends on </a:t>
            </a:r>
            <a:r>
              <a:rPr sz="2400" spc="-5" dirty="0">
                <a:solidFill>
                  <a:srgbClr val="FF6600"/>
                </a:solidFill>
                <a:latin typeface="Comic Sans MS"/>
                <a:cs typeface="Comic Sans MS"/>
              </a:rPr>
              <a:t>casting material, </a:t>
            </a:r>
            <a:r>
              <a:rPr sz="2400" dirty="0">
                <a:solidFill>
                  <a:srgbClr val="C00000"/>
                </a:solidFill>
                <a:latin typeface="Comic Sans MS"/>
                <a:cs typeface="Comic Sans MS"/>
              </a:rPr>
              <a:t>complexity </a:t>
            </a:r>
            <a:r>
              <a:rPr sz="2400" spc="-5" dirty="0">
                <a:solidFill>
                  <a:srgbClr val="C00000"/>
                </a:solidFill>
                <a:latin typeface="Comic Sans MS"/>
                <a:cs typeface="Comic Sans MS"/>
              </a:rPr>
              <a:t>of casting</a:t>
            </a:r>
            <a:r>
              <a:rPr sz="2400" spc="-5" dirty="0">
                <a:latin typeface="Comic Sans MS"/>
                <a:cs typeface="Comic Sans MS"/>
              </a:rPr>
              <a:t>, </a:t>
            </a:r>
            <a:r>
              <a:rPr sz="2400" spc="-5" dirty="0">
                <a:solidFill>
                  <a:srgbClr val="001F5F"/>
                </a:solidFill>
                <a:latin typeface="Comic Sans MS"/>
                <a:cs typeface="Comic Sans MS"/>
              </a:rPr>
              <a:t> </a:t>
            </a:r>
            <a:r>
              <a:rPr sz="2400" dirty="0">
                <a:solidFill>
                  <a:srgbClr val="001F5F"/>
                </a:solidFill>
                <a:latin typeface="Comic Sans MS"/>
                <a:cs typeface="Comic Sans MS"/>
              </a:rPr>
              <a:t>section </a:t>
            </a:r>
            <a:r>
              <a:rPr sz="2400" spc="-5" dirty="0">
                <a:solidFill>
                  <a:srgbClr val="001F5F"/>
                </a:solidFill>
                <a:latin typeface="Comic Sans MS"/>
                <a:cs typeface="Comic Sans MS"/>
              </a:rPr>
              <a:t>thickness </a:t>
            </a:r>
            <a:r>
              <a:rPr sz="2400" dirty="0">
                <a:latin typeface="Comic Sans MS"/>
                <a:cs typeface="Comic Sans MS"/>
              </a:rPr>
              <a:t>and </a:t>
            </a:r>
            <a:r>
              <a:rPr sz="2400" spc="-5" dirty="0">
                <a:solidFill>
                  <a:srgbClr val="008000"/>
                </a:solidFill>
                <a:latin typeface="Comic Sans MS"/>
                <a:cs typeface="Comic Sans MS"/>
              </a:rPr>
              <a:t>casting</a:t>
            </a:r>
            <a:r>
              <a:rPr sz="2400" spc="-30" dirty="0">
                <a:solidFill>
                  <a:srgbClr val="008000"/>
                </a:solidFill>
                <a:latin typeface="Comic Sans MS"/>
                <a:cs typeface="Comic Sans MS"/>
              </a:rPr>
              <a:t> </a:t>
            </a:r>
            <a:r>
              <a:rPr sz="2400" dirty="0">
                <a:solidFill>
                  <a:srgbClr val="008000"/>
                </a:solidFill>
                <a:latin typeface="Comic Sans MS"/>
                <a:cs typeface="Comic Sans MS"/>
              </a:rPr>
              <a:t>size</a:t>
            </a:r>
            <a:r>
              <a:rPr sz="2400" dirty="0">
                <a:latin typeface="Comic Sans MS"/>
                <a:cs typeface="Comic Sans MS"/>
              </a:rPr>
              <a:t>.</a:t>
            </a:r>
            <a:endParaRPr sz="2400">
              <a:latin typeface="Comic Sans MS"/>
              <a:cs typeface="Comic Sans MS"/>
            </a:endParaRPr>
          </a:p>
          <a:p>
            <a:pPr marL="355600" marR="5080" indent="-342900" algn="just">
              <a:lnSpc>
                <a:spcPct val="100000"/>
              </a:lnSpc>
              <a:spcBef>
                <a:spcPts val="575"/>
              </a:spcBef>
              <a:buChar char="•"/>
              <a:tabLst>
                <a:tab pos="355600" algn="l"/>
              </a:tabLst>
            </a:pPr>
            <a:r>
              <a:rPr sz="2400" dirty="0">
                <a:latin typeface="Comic Sans MS"/>
                <a:cs typeface="Comic Sans MS"/>
              </a:rPr>
              <a:t>Pouring </a:t>
            </a:r>
            <a:r>
              <a:rPr sz="2400" spc="-5" dirty="0">
                <a:latin typeface="Comic Sans MS"/>
                <a:cs typeface="Comic Sans MS"/>
              </a:rPr>
              <a:t>time is calculated by </a:t>
            </a:r>
            <a:r>
              <a:rPr sz="2400" b="1" spc="-15" dirty="0">
                <a:solidFill>
                  <a:srgbClr val="6F2F9F"/>
                </a:solidFill>
                <a:latin typeface="Comic Sans MS"/>
                <a:cs typeface="Comic Sans MS"/>
              </a:rPr>
              <a:t>empirical formulas </a:t>
            </a:r>
            <a:r>
              <a:rPr sz="2400" spc="-10" dirty="0">
                <a:latin typeface="Comic Sans MS"/>
                <a:cs typeface="Comic Sans MS"/>
              </a:rPr>
              <a:t>obtained  </a:t>
            </a:r>
            <a:r>
              <a:rPr sz="2400" dirty="0">
                <a:latin typeface="Comic Sans MS"/>
                <a:cs typeface="Comic Sans MS"/>
              </a:rPr>
              <a:t>by </a:t>
            </a:r>
            <a:r>
              <a:rPr sz="2400" spc="-5" dirty="0">
                <a:latin typeface="Comic Sans MS"/>
                <a:cs typeface="Comic Sans MS"/>
              </a:rPr>
              <a:t>experiments </a:t>
            </a:r>
            <a:r>
              <a:rPr sz="2400" spc="-10" dirty="0">
                <a:latin typeface="Comic Sans MS"/>
                <a:cs typeface="Comic Sans MS"/>
              </a:rPr>
              <a:t>which </a:t>
            </a:r>
            <a:r>
              <a:rPr sz="2400" spc="-5" dirty="0">
                <a:latin typeface="Comic Sans MS"/>
                <a:cs typeface="Comic Sans MS"/>
              </a:rPr>
              <a:t>differ from </a:t>
            </a:r>
            <a:r>
              <a:rPr sz="2400" dirty="0">
                <a:latin typeface="Comic Sans MS"/>
                <a:cs typeface="Comic Sans MS"/>
              </a:rPr>
              <a:t>one </a:t>
            </a:r>
            <a:r>
              <a:rPr sz="2400" spc="-5" dirty="0">
                <a:latin typeface="Comic Sans MS"/>
                <a:cs typeface="Comic Sans MS"/>
              </a:rPr>
              <a:t>material to  </a:t>
            </a:r>
            <a:r>
              <a:rPr sz="2400" dirty="0">
                <a:latin typeface="Comic Sans MS"/>
                <a:cs typeface="Comic Sans MS"/>
              </a:rPr>
              <a:t>another and one </a:t>
            </a:r>
            <a:r>
              <a:rPr sz="2400" spc="-5" dirty="0">
                <a:latin typeface="Comic Sans MS"/>
                <a:cs typeface="Comic Sans MS"/>
              </a:rPr>
              <a:t>casting to</a:t>
            </a:r>
            <a:r>
              <a:rPr sz="2400" spc="-30" dirty="0">
                <a:latin typeface="Comic Sans MS"/>
                <a:cs typeface="Comic Sans MS"/>
              </a:rPr>
              <a:t> </a:t>
            </a:r>
            <a:r>
              <a:rPr sz="2400" dirty="0">
                <a:latin typeface="Comic Sans MS"/>
                <a:cs typeface="Comic Sans MS"/>
              </a:rPr>
              <a:t>other.</a:t>
            </a:r>
            <a:endParaRPr sz="2400">
              <a:latin typeface="Comic Sans MS"/>
              <a:cs typeface="Comic Sans MS"/>
            </a:endParaRPr>
          </a:p>
          <a:p>
            <a:pPr marL="355600" marR="7620" indent="-342900" algn="just">
              <a:lnSpc>
                <a:spcPct val="100000"/>
              </a:lnSpc>
              <a:spcBef>
                <a:spcPts val="580"/>
              </a:spcBef>
              <a:buChar char="•"/>
              <a:tabLst>
                <a:tab pos="355600" algn="l"/>
              </a:tabLst>
            </a:pPr>
            <a:r>
              <a:rPr sz="2400" spc="-5" dirty="0">
                <a:latin typeface="Comic Sans MS"/>
                <a:cs typeface="Comic Sans MS"/>
              </a:rPr>
              <a:t>For non </a:t>
            </a:r>
            <a:r>
              <a:rPr sz="2400" dirty="0">
                <a:latin typeface="Comic Sans MS"/>
                <a:cs typeface="Comic Sans MS"/>
              </a:rPr>
              <a:t>ferrous </a:t>
            </a:r>
            <a:r>
              <a:rPr sz="2400" spc="-10" dirty="0">
                <a:latin typeface="Comic Sans MS"/>
                <a:cs typeface="Comic Sans MS"/>
              </a:rPr>
              <a:t>material, </a:t>
            </a:r>
            <a:r>
              <a:rPr sz="2400" b="1" dirty="0">
                <a:solidFill>
                  <a:srgbClr val="FF6600"/>
                </a:solidFill>
                <a:latin typeface="Comic Sans MS"/>
                <a:cs typeface="Comic Sans MS"/>
              </a:rPr>
              <a:t>long pouring </a:t>
            </a:r>
            <a:r>
              <a:rPr sz="2400" b="1" spc="-5" dirty="0">
                <a:solidFill>
                  <a:srgbClr val="FF6600"/>
                </a:solidFill>
                <a:latin typeface="Comic Sans MS"/>
                <a:cs typeface="Comic Sans MS"/>
              </a:rPr>
              <a:t>time would </a:t>
            </a:r>
            <a:r>
              <a:rPr sz="2400" b="1" dirty="0">
                <a:solidFill>
                  <a:srgbClr val="FF6600"/>
                </a:solidFill>
                <a:latin typeface="Comic Sans MS"/>
                <a:cs typeface="Comic Sans MS"/>
              </a:rPr>
              <a:t>be  </a:t>
            </a:r>
            <a:r>
              <a:rPr sz="2400" b="1" spc="-5" dirty="0">
                <a:solidFill>
                  <a:srgbClr val="FF6600"/>
                </a:solidFill>
                <a:latin typeface="Comic Sans MS"/>
                <a:cs typeface="Comic Sans MS"/>
              </a:rPr>
              <a:t>beneficial </a:t>
            </a:r>
            <a:r>
              <a:rPr sz="2400" dirty="0">
                <a:latin typeface="Comic Sans MS"/>
                <a:cs typeface="Comic Sans MS"/>
              </a:rPr>
              <a:t>since </a:t>
            </a:r>
            <a:r>
              <a:rPr sz="2400" b="1" spc="-10" dirty="0">
                <a:latin typeface="Comic Sans MS"/>
                <a:cs typeface="Comic Sans MS"/>
              </a:rPr>
              <a:t>they </a:t>
            </a:r>
            <a:r>
              <a:rPr sz="2400" b="1" dirty="0">
                <a:latin typeface="Comic Sans MS"/>
                <a:cs typeface="Comic Sans MS"/>
              </a:rPr>
              <a:t>lose </a:t>
            </a:r>
            <a:r>
              <a:rPr sz="2400" b="1" spc="-10" dirty="0">
                <a:latin typeface="Comic Sans MS"/>
                <a:cs typeface="Comic Sans MS"/>
              </a:rPr>
              <a:t>heat </a:t>
            </a:r>
            <a:r>
              <a:rPr sz="2400" b="1" dirty="0">
                <a:latin typeface="Comic Sans MS"/>
                <a:cs typeface="Comic Sans MS"/>
              </a:rPr>
              <a:t>slowly </a:t>
            </a:r>
            <a:r>
              <a:rPr sz="2400" spc="-10" dirty="0">
                <a:latin typeface="Comic Sans MS"/>
                <a:cs typeface="Comic Sans MS"/>
              </a:rPr>
              <a:t>and </a:t>
            </a:r>
            <a:r>
              <a:rPr sz="2400" spc="-5" dirty="0">
                <a:latin typeface="Comic Sans MS"/>
                <a:cs typeface="Comic Sans MS"/>
              </a:rPr>
              <a:t>also </a:t>
            </a:r>
            <a:r>
              <a:rPr sz="2400" b="1" spc="-10" dirty="0">
                <a:latin typeface="Comic Sans MS"/>
                <a:cs typeface="Comic Sans MS"/>
              </a:rPr>
              <a:t>tend </a:t>
            </a:r>
            <a:r>
              <a:rPr sz="2400" b="1" spc="5" dirty="0">
                <a:latin typeface="Comic Sans MS"/>
                <a:cs typeface="Comic Sans MS"/>
              </a:rPr>
              <a:t>to  </a:t>
            </a:r>
            <a:r>
              <a:rPr sz="2400" b="1" spc="-5" dirty="0">
                <a:latin typeface="Comic Sans MS"/>
                <a:cs typeface="Comic Sans MS"/>
              </a:rPr>
              <a:t>form dross </a:t>
            </a:r>
            <a:r>
              <a:rPr sz="2400" spc="-5" dirty="0">
                <a:latin typeface="Comic Sans MS"/>
                <a:cs typeface="Comic Sans MS"/>
              </a:rPr>
              <a:t>if metal is poured too</a:t>
            </a:r>
            <a:r>
              <a:rPr sz="2400" spc="-350" dirty="0">
                <a:latin typeface="Comic Sans MS"/>
                <a:cs typeface="Comic Sans MS"/>
              </a:rPr>
              <a:t> </a:t>
            </a:r>
            <a:r>
              <a:rPr sz="2400" dirty="0">
                <a:latin typeface="Comic Sans MS"/>
                <a:cs typeface="Comic Sans MS"/>
              </a:rPr>
              <a:t>quickly.</a:t>
            </a:r>
            <a:endParaRPr sz="2400">
              <a:latin typeface="Comic Sans MS"/>
              <a:cs typeface="Comic Sans MS"/>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71550"/>
            <a:ext cx="9144000" cy="114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 y="0"/>
            <a:ext cx="1348739" cy="97155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602997" y="256985"/>
            <a:ext cx="3058795" cy="627736"/>
          </a:xfrm>
          <a:prstGeom prst="rect">
            <a:avLst/>
          </a:prstGeom>
        </p:spPr>
        <p:txBody>
          <a:bodyPr vert="horz" wrap="square" lIns="0" tIns="12065" rIns="0" bIns="0" rtlCol="0">
            <a:spAutoFit/>
          </a:bodyPr>
          <a:lstStyle/>
          <a:p>
            <a:pPr marL="12700">
              <a:lnSpc>
                <a:spcPct val="100000"/>
              </a:lnSpc>
              <a:spcBef>
                <a:spcPts val="95"/>
              </a:spcBef>
            </a:pPr>
            <a:r>
              <a:rPr sz="4000" spc="-5" dirty="0"/>
              <a:t>Pouring</a:t>
            </a:r>
            <a:r>
              <a:rPr sz="4000" spc="-35" dirty="0"/>
              <a:t> </a:t>
            </a:r>
            <a:r>
              <a:rPr sz="4000" spc="-5" dirty="0"/>
              <a:t>Time</a:t>
            </a:r>
            <a:endParaRPr sz="4000"/>
          </a:p>
        </p:txBody>
      </p:sp>
      <p:sp>
        <p:nvSpPr>
          <p:cNvPr id="5" name="object 5"/>
          <p:cNvSpPr/>
          <p:nvPr/>
        </p:nvSpPr>
        <p:spPr>
          <a:xfrm>
            <a:off x="4431794" y="1323595"/>
            <a:ext cx="4376927" cy="148475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495800" y="1371601"/>
            <a:ext cx="4194048" cy="134759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476753" y="1357313"/>
            <a:ext cx="4232275" cy="1376363"/>
          </a:xfrm>
          <a:custGeom>
            <a:avLst/>
            <a:gdLst/>
            <a:ahLst/>
            <a:cxnLst/>
            <a:rect l="l" t="t" r="r" b="b"/>
            <a:pathLst>
              <a:path w="4232275" h="1835150">
                <a:moveTo>
                  <a:pt x="0" y="1834895"/>
                </a:moveTo>
                <a:lnTo>
                  <a:pt x="4232148" y="1834895"/>
                </a:lnTo>
                <a:lnTo>
                  <a:pt x="4232148" y="0"/>
                </a:lnTo>
                <a:lnTo>
                  <a:pt x="0" y="0"/>
                </a:lnTo>
                <a:lnTo>
                  <a:pt x="0" y="1834895"/>
                </a:lnTo>
                <a:close/>
              </a:path>
            </a:pathLst>
          </a:custGeom>
          <a:ln w="38100">
            <a:solidFill>
              <a:srgbClr val="FF6600"/>
            </a:solidFill>
          </a:ln>
        </p:spPr>
        <p:txBody>
          <a:bodyPr wrap="square" lIns="0" tIns="0" rIns="0" bIns="0" rtlCol="0"/>
          <a:lstStyle/>
          <a:p>
            <a:endParaRPr/>
          </a:p>
        </p:txBody>
      </p:sp>
      <p:sp>
        <p:nvSpPr>
          <p:cNvPr id="8" name="object 8"/>
          <p:cNvSpPr/>
          <p:nvPr/>
        </p:nvSpPr>
        <p:spPr>
          <a:xfrm>
            <a:off x="5039870" y="2780918"/>
            <a:ext cx="4070603" cy="622935"/>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103876" y="2828926"/>
            <a:ext cx="3887724" cy="485775"/>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5084826" y="2814638"/>
            <a:ext cx="3926204" cy="514350"/>
          </a:xfrm>
          <a:custGeom>
            <a:avLst/>
            <a:gdLst/>
            <a:ahLst/>
            <a:cxnLst/>
            <a:rect l="l" t="t" r="r" b="b"/>
            <a:pathLst>
              <a:path w="3926204" h="685800">
                <a:moveTo>
                  <a:pt x="0" y="685800"/>
                </a:moveTo>
                <a:lnTo>
                  <a:pt x="3925824" y="685800"/>
                </a:lnTo>
                <a:lnTo>
                  <a:pt x="3925824" y="0"/>
                </a:lnTo>
                <a:lnTo>
                  <a:pt x="0" y="0"/>
                </a:lnTo>
                <a:lnTo>
                  <a:pt x="0" y="685800"/>
                </a:lnTo>
                <a:close/>
              </a:path>
            </a:pathLst>
          </a:custGeom>
          <a:ln w="38100">
            <a:solidFill>
              <a:srgbClr val="FF6600"/>
            </a:solidFill>
          </a:ln>
        </p:spPr>
        <p:txBody>
          <a:bodyPr wrap="square" lIns="0" tIns="0" rIns="0" bIns="0" rtlCol="0"/>
          <a:lstStyle/>
          <a:p>
            <a:endParaRPr/>
          </a:p>
        </p:txBody>
      </p:sp>
      <p:sp>
        <p:nvSpPr>
          <p:cNvPr id="11" name="object 11"/>
          <p:cNvSpPr/>
          <p:nvPr/>
        </p:nvSpPr>
        <p:spPr>
          <a:xfrm>
            <a:off x="2298195" y="3495293"/>
            <a:ext cx="5079491" cy="492633"/>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2362203" y="3543301"/>
            <a:ext cx="4896611" cy="355472"/>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2343150" y="3529014"/>
            <a:ext cx="4935220" cy="384334"/>
          </a:xfrm>
          <a:custGeom>
            <a:avLst/>
            <a:gdLst/>
            <a:ahLst/>
            <a:cxnLst/>
            <a:rect l="l" t="t" r="r" b="b"/>
            <a:pathLst>
              <a:path w="4935220" h="512445">
                <a:moveTo>
                  <a:pt x="0" y="512063"/>
                </a:moveTo>
                <a:lnTo>
                  <a:pt x="4934711" y="512063"/>
                </a:lnTo>
                <a:lnTo>
                  <a:pt x="4934711" y="0"/>
                </a:lnTo>
                <a:lnTo>
                  <a:pt x="0" y="0"/>
                </a:lnTo>
                <a:lnTo>
                  <a:pt x="0" y="512063"/>
                </a:lnTo>
                <a:close/>
              </a:path>
            </a:pathLst>
          </a:custGeom>
          <a:ln w="38099">
            <a:solidFill>
              <a:srgbClr val="FF6600"/>
            </a:solidFill>
          </a:ln>
        </p:spPr>
        <p:txBody>
          <a:bodyPr wrap="square" lIns="0" tIns="0" rIns="0" bIns="0" rtlCol="0"/>
          <a:lstStyle/>
          <a:p>
            <a:endParaRPr/>
          </a:p>
        </p:txBody>
      </p:sp>
      <p:sp>
        <p:nvSpPr>
          <p:cNvPr id="14" name="object 14"/>
          <p:cNvSpPr txBox="1"/>
          <p:nvPr/>
        </p:nvSpPr>
        <p:spPr>
          <a:xfrm>
            <a:off x="307340" y="1102805"/>
            <a:ext cx="4560570" cy="382156"/>
          </a:xfrm>
          <a:prstGeom prst="rect">
            <a:avLst/>
          </a:prstGeom>
        </p:spPr>
        <p:txBody>
          <a:bodyPr vert="horz" wrap="square" lIns="0" tIns="12700" rIns="0" bIns="0" rtlCol="0">
            <a:spAutoFit/>
          </a:bodyPr>
          <a:lstStyle/>
          <a:p>
            <a:pPr marL="12700">
              <a:lnSpc>
                <a:spcPct val="100000"/>
              </a:lnSpc>
              <a:spcBef>
                <a:spcPts val="100"/>
              </a:spcBef>
            </a:pPr>
            <a:r>
              <a:rPr sz="2400" spc="-5" dirty="0">
                <a:latin typeface="Times New Roman"/>
                <a:cs typeface="Times New Roman"/>
              </a:rPr>
              <a:t>Grey </a:t>
            </a:r>
            <a:r>
              <a:rPr sz="2400" dirty="0">
                <a:latin typeface="Times New Roman"/>
                <a:cs typeface="Times New Roman"/>
              </a:rPr>
              <a:t>cast iron, </a:t>
            </a:r>
            <a:r>
              <a:rPr sz="2400" spc="-10" dirty="0">
                <a:latin typeface="Times New Roman"/>
                <a:cs typeface="Times New Roman"/>
              </a:rPr>
              <a:t>mass </a:t>
            </a:r>
            <a:r>
              <a:rPr sz="2400" dirty="0">
                <a:latin typeface="Times New Roman"/>
                <a:cs typeface="Times New Roman"/>
              </a:rPr>
              <a:t>less than 450</a:t>
            </a:r>
            <a:r>
              <a:rPr sz="2400" spc="-65" dirty="0">
                <a:latin typeface="Times New Roman"/>
                <a:cs typeface="Times New Roman"/>
              </a:rPr>
              <a:t> </a:t>
            </a:r>
            <a:r>
              <a:rPr sz="2400" dirty="0">
                <a:latin typeface="Times New Roman"/>
                <a:cs typeface="Times New Roman"/>
              </a:rPr>
              <a:t>kg</a:t>
            </a:r>
            <a:endParaRPr sz="2400">
              <a:latin typeface="Times New Roman"/>
              <a:cs typeface="Times New Roman"/>
            </a:endParaRPr>
          </a:p>
        </p:txBody>
      </p:sp>
      <p:sp>
        <p:nvSpPr>
          <p:cNvPr id="15" name="object 15"/>
          <p:cNvSpPr/>
          <p:nvPr/>
        </p:nvSpPr>
        <p:spPr>
          <a:xfrm>
            <a:off x="4431791" y="1609344"/>
            <a:ext cx="868680" cy="365759"/>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4495800" y="1657350"/>
            <a:ext cx="685800" cy="228600"/>
          </a:xfrm>
          <a:prstGeom prst="rect">
            <a:avLst/>
          </a:prstGeom>
          <a:blipFill>
            <a:blip r:embed="rId11" cstate="print"/>
            <a:stretch>
              <a:fillRect/>
            </a:stretch>
          </a:blipFill>
        </p:spPr>
        <p:txBody>
          <a:bodyPr wrap="square" lIns="0" tIns="0" rIns="0" bIns="0" rtlCol="0"/>
          <a:lstStyle/>
          <a:p>
            <a:endParaRPr/>
          </a:p>
        </p:txBody>
      </p:sp>
      <p:sp>
        <p:nvSpPr>
          <p:cNvPr id="17" name="object 17"/>
          <p:cNvSpPr/>
          <p:nvPr/>
        </p:nvSpPr>
        <p:spPr>
          <a:xfrm>
            <a:off x="4476750" y="1643063"/>
            <a:ext cx="723900" cy="257175"/>
          </a:xfrm>
          <a:custGeom>
            <a:avLst/>
            <a:gdLst/>
            <a:ahLst/>
            <a:cxnLst/>
            <a:rect l="l" t="t" r="r" b="b"/>
            <a:pathLst>
              <a:path w="723900" h="342900">
                <a:moveTo>
                  <a:pt x="0" y="342900"/>
                </a:moveTo>
                <a:lnTo>
                  <a:pt x="723900" y="342900"/>
                </a:lnTo>
                <a:lnTo>
                  <a:pt x="723900" y="0"/>
                </a:lnTo>
                <a:lnTo>
                  <a:pt x="0" y="0"/>
                </a:lnTo>
                <a:lnTo>
                  <a:pt x="0" y="342900"/>
                </a:lnTo>
                <a:close/>
              </a:path>
            </a:pathLst>
          </a:custGeom>
          <a:ln w="38100">
            <a:solidFill>
              <a:srgbClr val="C00000"/>
            </a:solidFill>
          </a:ln>
        </p:spPr>
        <p:txBody>
          <a:bodyPr wrap="square" lIns="0" tIns="0" rIns="0" bIns="0" rtlCol="0"/>
          <a:lstStyle/>
          <a:p>
            <a:endParaRPr/>
          </a:p>
        </p:txBody>
      </p:sp>
      <p:sp>
        <p:nvSpPr>
          <p:cNvPr id="18" name="object 18"/>
          <p:cNvSpPr txBox="1"/>
          <p:nvPr/>
        </p:nvSpPr>
        <p:spPr>
          <a:xfrm>
            <a:off x="181155" y="2871503"/>
            <a:ext cx="4947285" cy="1328569"/>
          </a:xfrm>
          <a:prstGeom prst="rect">
            <a:avLst/>
          </a:prstGeom>
        </p:spPr>
        <p:txBody>
          <a:bodyPr vert="horz" wrap="square" lIns="0" tIns="12700" rIns="0" bIns="0" rtlCol="0">
            <a:spAutoFit/>
          </a:bodyPr>
          <a:lstStyle/>
          <a:p>
            <a:pPr marL="12700">
              <a:lnSpc>
                <a:spcPct val="100000"/>
              </a:lnSpc>
              <a:spcBef>
                <a:spcPts val="100"/>
              </a:spcBef>
            </a:pPr>
            <a:r>
              <a:rPr sz="2400" spc="-5" dirty="0">
                <a:latin typeface="Times New Roman"/>
                <a:cs typeface="Times New Roman"/>
              </a:rPr>
              <a:t>Grey </a:t>
            </a:r>
            <a:r>
              <a:rPr sz="2400" dirty="0">
                <a:latin typeface="Times New Roman"/>
                <a:cs typeface="Times New Roman"/>
              </a:rPr>
              <a:t>cast iron, </a:t>
            </a:r>
            <a:r>
              <a:rPr sz="2400" spc="-10" dirty="0">
                <a:latin typeface="Times New Roman"/>
                <a:cs typeface="Times New Roman"/>
              </a:rPr>
              <a:t>mass </a:t>
            </a:r>
            <a:r>
              <a:rPr sz="2400" dirty="0">
                <a:latin typeface="Times New Roman"/>
                <a:cs typeface="Times New Roman"/>
              </a:rPr>
              <a:t>greater than 450</a:t>
            </a:r>
            <a:r>
              <a:rPr sz="2400" spc="-90" dirty="0">
                <a:latin typeface="Times New Roman"/>
                <a:cs typeface="Times New Roman"/>
              </a:rPr>
              <a:t> </a:t>
            </a:r>
            <a:r>
              <a:rPr sz="2400" dirty="0">
                <a:latin typeface="Times New Roman"/>
                <a:cs typeface="Times New Roman"/>
              </a:rPr>
              <a:t>kg</a:t>
            </a:r>
            <a:endParaRPr sz="2400">
              <a:latin typeface="Times New Roman"/>
              <a:cs typeface="Times New Roman"/>
            </a:endParaRPr>
          </a:p>
          <a:p>
            <a:pPr>
              <a:lnSpc>
                <a:spcPct val="100000"/>
              </a:lnSpc>
              <a:spcBef>
                <a:spcPts val="45"/>
              </a:spcBef>
            </a:pPr>
            <a:endParaRPr sz="3750">
              <a:latin typeface="Times New Roman"/>
              <a:cs typeface="Times New Roman"/>
            </a:endParaRPr>
          </a:p>
          <a:p>
            <a:pPr marL="367030">
              <a:lnSpc>
                <a:spcPct val="100000"/>
              </a:lnSpc>
            </a:pPr>
            <a:r>
              <a:rPr sz="2400" spc="-5" dirty="0">
                <a:latin typeface="Times New Roman"/>
                <a:cs typeface="Times New Roman"/>
              </a:rPr>
              <a:t>Steel</a:t>
            </a:r>
            <a:r>
              <a:rPr sz="2400" spc="-20" dirty="0">
                <a:latin typeface="Times New Roman"/>
                <a:cs typeface="Times New Roman"/>
              </a:rPr>
              <a:t> </a:t>
            </a:r>
            <a:r>
              <a:rPr sz="2400" dirty="0">
                <a:latin typeface="Times New Roman"/>
                <a:cs typeface="Times New Roman"/>
              </a:rPr>
              <a:t>castings</a:t>
            </a:r>
            <a:endParaRPr sz="2400">
              <a:latin typeface="Times New Roman"/>
              <a:cs typeface="Times New Roman"/>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6991" y="1094995"/>
            <a:ext cx="4450080" cy="185165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81000" y="1143000"/>
            <a:ext cx="4267200" cy="17145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61950" y="1128713"/>
            <a:ext cx="4305300" cy="1743075"/>
          </a:xfrm>
          <a:custGeom>
            <a:avLst/>
            <a:gdLst/>
            <a:ahLst/>
            <a:cxnLst/>
            <a:rect l="l" t="t" r="r" b="b"/>
            <a:pathLst>
              <a:path w="4305300" h="2324100">
                <a:moveTo>
                  <a:pt x="0" y="2324100"/>
                </a:moveTo>
                <a:lnTo>
                  <a:pt x="4305300" y="2324100"/>
                </a:lnTo>
                <a:lnTo>
                  <a:pt x="4305300" y="0"/>
                </a:lnTo>
                <a:lnTo>
                  <a:pt x="0" y="0"/>
                </a:lnTo>
                <a:lnTo>
                  <a:pt x="0" y="2324100"/>
                </a:lnTo>
                <a:close/>
              </a:path>
            </a:pathLst>
          </a:custGeom>
          <a:ln w="38100">
            <a:solidFill>
              <a:srgbClr val="FF6600"/>
            </a:solidFill>
          </a:ln>
        </p:spPr>
        <p:txBody>
          <a:bodyPr wrap="square" lIns="0" tIns="0" rIns="0" bIns="0" rtlCol="0"/>
          <a:lstStyle/>
          <a:p>
            <a:endParaRPr/>
          </a:p>
        </p:txBody>
      </p:sp>
      <p:sp>
        <p:nvSpPr>
          <p:cNvPr id="5" name="object 5"/>
          <p:cNvSpPr/>
          <p:nvPr/>
        </p:nvSpPr>
        <p:spPr>
          <a:xfrm>
            <a:off x="3669791" y="1684782"/>
            <a:ext cx="5474208" cy="177622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733800" y="1732787"/>
            <a:ext cx="5364480" cy="163906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714750" y="1718500"/>
            <a:ext cx="5402580" cy="1667828"/>
          </a:xfrm>
          <a:custGeom>
            <a:avLst/>
            <a:gdLst/>
            <a:ahLst/>
            <a:cxnLst/>
            <a:rect l="l" t="t" r="r" b="b"/>
            <a:pathLst>
              <a:path w="5402580" h="2223770">
                <a:moveTo>
                  <a:pt x="0" y="2223516"/>
                </a:moveTo>
                <a:lnTo>
                  <a:pt x="5402580" y="2223516"/>
                </a:lnTo>
                <a:lnTo>
                  <a:pt x="5402580" y="0"/>
                </a:lnTo>
                <a:lnTo>
                  <a:pt x="0" y="0"/>
                </a:lnTo>
                <a:lnTo>
                  <a:pt x="0" y="2223516"/>
                </a:lnTo>
                <a:close/>
              </a:path>
            </a:pathLst>
          </a:custGeom>
          <a:ln w="38100">
            <a:solidFill>
              <a:srgbClr val="FF6600"/>
            </a:solidFill>
          </a:ln>
        </p:spPr>
        <p:txBody>
          <a:bodyPr wrap="square" lIns="0" tIns="0" rIns="0" bIns="0" rtlCol="0"/>
          <a:lstStyle/>
          <a:p>
            <a:endParaRPr/>
          </a:p>
        </p:txBody>
      </p:sp>
      <p:sp>
        <p:nvSpPr>
          <p:cNvPr id="8" name="object 8"/>
          <p:cNvSpPr/>
          <p:nvPr/>
        </p:nvSpPr>
        <p:spPr>
          <a:xfrm>
            <a:off x="316991" y="3430142"/>
            <a:ext cx="4898136" cy="1688211"/>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81000" y="3478150"/>
            <a:ext cx="4715256" cy="1551051"/>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361950" y="3463863"/>
            <a:ext cx="4753610" cy="1579721"/>
          </a:xfrm>
          <a:custGeom>
            <a:avLst/>
            <a:gdLst/>
            <a:ahLst/>
            <a:cxnLst/>
            <a:rect l="l" t="t" r="r" b="b"/>
            <a:pathLst>
              <a:path w="4753610" h="2106295">
                <a:moveTo>
                  <a:pt x="0" y="2106168"/>
                </a:moveTo>
                <a:lnTo>
                  <a:pt x="4753356" y="2106168"/>
                </a:lnTo>
                <a:lnTo>
                  <a:pt x="4753356" y="0"/>
                </a:lnTo>
                <a:lnTo>
                  <a:pt x="0" y="0"/>
                </a:lnTo>
                <a:lnTo>
                  <a:pt x="0" y="2106168"/>
                </a:lnTo>
                <a:close/>
              </a:path>
            </a:pathLst>
          </a:custGeom>
          <a:ln w="38100">
            <a:solidFill>
              <a:srgbClr val="FF6600"/>
            </a:solidFill>
          </a:ln>
        </p:spPr>
        <p:txBody>
          <a:bodyPr wrap="square" lIns="0" tIns="0" rIns="0" bIns="0" rtlCol="0"/>
          <a:lstStyle/>
          <a:p>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297</TotalTime>
  <Words>4664</Words>
  <Application>Microsoft Office PowerPoint</Application>
  <PresentationFormat>On-screen Show (4:3)</PresentationFormat>
  <Paragraphs>563</Paragraphs>
  <Slides>94</Slides>
  <Notes>0</Notes>
  <HiddenSlides>0</HiddenSlides>
  <MMClips>0</MMClips>
  <ScaleCrop>false</ScaleCrop>
  <HeadingPairs>
    <vt:vector size="4" baseType="variant">
      <vt:variant>
        <vt:lpstr>Theme</vt:lpstr>
      </vt:variant>
      <vt:variant>
        <vt:i4>2</vt:i4>
      </vt:variant>
      <vt:variant>
        <vt:lpstr>Slide Titles</vt:lpstr>
      </vt:variant>
      <vt:variant>
        <vt:i4>94</vt:i4>
      </vt:variant>
    </vt:vector>
  </HeadingPairs>
  <TitlesOfParts>
    <vt:vector size="96" baseType="lpstr">
      <vt:lpstr>Oriel</vt:lpstr>
      <vt:lpstr>Office Theme</vt:lpstr>
      <vt:lpstr>Foundry Technology Unit 4</vt:lpstr>
      <vt:lpstr>Syllabus Unit 4</vt:lpstr>
      <vt:lpstr>GATING SYSTEM</vt:lpstr>
      <vt:lpstr>Slide 4</vt:lpstr>
      <vt:lpstr>Slide 5</vt:lpstr>
      <vt:lpstr>Slide 6</vt:lpstr>
      <vt:lpstr>system, the</vt:lpstr>
      <vt:lpstr>POURING BASINS</vt:lpstr>
      <vt:lpstr>Slide 9</vt:lpstr>
      <vt:lpstr>Slide 10</vt:lpstr>
      <vt:lpstr>SPRUE</vt:lpstr>
      <vt:lpstr>GATES</vt:lpstr>
      <vt:lpstr>Top gate</vt:lpstr>
      <vt:lpstr>Slide 14</vt:lpstr>
      <vt:lpstr>Slide 15</vt:lpstr>
      <vt:lpstr>Bottom gates</vt:lpstr>
      <vt:lpstr>Slide 17</vt:lpstr>
      <vt:lpstr>Disadvantages</vt:lpstr>
      <vt:lpstr>PARTING LINE SIDE GATE</vt:lpstr>
      <vt:lpstr>DESIGN OF GATING SYSTEM</vt:lpstr>
      <vt:lpstr>Defects occurring due to improper  design of gating system</vt:lpstr>
      <vt:lpstr>Reynold’s number (Re)</vt:lpstr>
      <vt:lpstr>Critical Reynold’s  number</vt:lpstr>
      <vt:lpstr>Metal flow rate and velocity  calculations</vt:lpstr>
      <vt:lpstr>Bernoulli’s Equation</vt:lpstr>
      <vt:lpstr>Design criteria for pouring basin</vt:lpstr>
      <vt:lpstr>Design of sprue</vt:lpstr>
      <vt:lpstr>Slide 28</vt:lpstr>
      <vt:lpstr>Applying continuity equation between point 2 and 3  we get-</vt:lpstr>
      <vt:lpstr>Slide 30</vt:lpstr>
      <vt:lpstr>Slide 31</vt:lpstr>
      <vt:lpstr>Slide 32</vt:lpstr>
      <vt:lpstr>Pouring time</vt:lpstr>
      <vt:lpstr>Slide 34</vt:lpstr>
      <vt:lpstr>Slide 35</vt:lpstr>
      <vt:lpstr>Slide 36</vt:lpstr>
      <vt:lpstr>DESIGN OF RUNNER AND  GATES</vt:lpstr>
      <vt:lpstr>GATING RATIO</vt:lpstr>
      <vt:lpstr>Slide 39</vt:lpstr>
      <vt:lpstr>Slide 40</vt:lpstr>
      <vt:lpstr>Slide 41</vt:lpstr>
      <vt:lpstr>Slide 42</vt:lpstr>
      <vt:lpstr>Streamlining the gating system</vt:lpstr>
      <vt:lpstr>Slide 44</vt:lpstr>
      <vt:lpstr>ADVANTAGES OF STREAMLINING</vt:lpstr>
      <vt:lpstr>Pouring Equipments</vt:lpstr>
      <vt:lpstr>Slide 47</vt:lpstr>
      <vt:lpstr>Slide 48</vt:lpstr>
      <vt:lpstr>Slide 49</vt:lpstr>
      <vt:lpstr>Slide 50</vt:lpstr>
      <vt:lpstr>A poor running &amp; gating system:</vt:lpstr>
      <vt:lpstr>A satisfactory running &amp; gating system:</vt:lpstr>
      <vt:lpstr>Slide 53</vt:lpstr>
      <vt:lpstr>RISERING OF CASTINGS </vt:lpstr>
      <vt:lpstr>Slide 55</vt:lpstr>
      <vt:lpstr>ROLE OF RISER IN SAND CASTING </vt:lpstr>
      <vt:lpstr>Slide 57</vt:lpstr>
      <vt:lpstr>CONSIDERATIONS FOR DESIGNING RISER </vt:lpstr>
      <vt:lpstr>Feeding range </vt:lpstr>
      <vt:lpstr>Feed Volume Capacity </vt:lpstr>
      <vt:lpstr>EFFECT OF RISER </vt:lpstr>
      <vt:lpstr>TYPES OF RISERS</vt:lpstr>
      <vt:lpstr>Slide 63</vt:lpstr>
      <vt:lpstr>Slide 64</vt:lpstr>
      <vt:lpstr>Types of Risers:</vt:lpstr>
      <vt:lpstr>DIRECTIONAL SOLIDIFICATION </vt:lpstr>
      <vt:lpstr>Slide 67</vt:lpstr>
      <vt:lpstr>Slide 68</vt:lpstr>
      <vt:lpstr>Slide 69</vt:lpstr>
      <vt:lpstr>Slide 70</vt:lpstr>
      <vt:lpstr>DESIGN AND POSITIONING OF RISERS </vt:lpstr>
      <vt:lpstr>Slide 72</vt:lpstr>
      <vt:lpstr>Slide 73</vt:lpstr>
      <vt:lpstr>Slide 74</vt:lpstr>
      <vt:lpstr>Riser Design</vt:lpstr>
      <vt:lpstr>Solidification of Casting</vt:lpstr>
      <vt:lpstr>Solidification of Iron &amp; Carbon  Steels</vt:lpstr>
      <vt:lpstr>What Are Risers?</vt:lpstr>
      <vt:lpstr>Why Risers?</vt:lpstr>
      <vt:lpstr>Riser Location &amp; Types</vt:lpstr>
      <vt:lpstr>Solidification Time For Casting</vt:lpstr>
      <vt:lpstr>Slide 82</vt:lpstr>
      <vt:lpstr>Slide 83</vt:lpstr>
      <vt:lpstr>Methods of Riser Design</vt:lpstr>
      <vt:lpstr>Caine’s Method</vt:lpstr>
      <vt:lpstr>Constant For Caine’s Method</vt:lpstr>
      <vt:lpstr>NRL Method</vt:lpstr>
      <vt:lpstr>NRL Method</vt:lpstr>
      <vt:lpstr>Choke Area</vt:lpstr>
      <vt:lpstr>Effective Sprue Height</vt:lpstr>
      <vt:lpstr>Efficiency Coefficient For  Gating Systems</vt:lpstr>
      <vt:lpstr>Pouring Time</vt:lpstr>
      <vt:lpstr>Pouring Time</vt:lpstr>
      <vt:lpstr>Slide 94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Foundry Technology </dc:title>
  <dc:creator>DELL</dc:creator>
  <cp:lastModifiedBy>niralibijlani</cp:lastModifiedBy>
  <cp:revision>50</cp:revision>
  <dcterms:created xsi:type="dcterms:W3CDTF">2006-08-16T00:00:00Z</dcterms:created>
  <dcterms:modified xsi:type="dcterms:W3CDTF">2019-09-19T09:54:39Z</dcterms:modified>
</cp:coreProperties>
</file>