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handoutMasterIdLst>
    <p:handoutMasterId r:id="rId45"/>
  </p:handoutMasterIdLst>
  <p:sldIdLst>
    <p:sldId id="258" r:id="rId2"/>
    <p:sldId id="259" r:id="rId3"/>
    <p:sldId id="313" r:id="rId4"/>
    <p:sldId id="260" r:id="rId5"/>
    <p:sldId id="315" r:id="rId6"/>
    <p:sldId id="261" r:id="rId7"/>
    <p:sldId id="262" r:id="rId8"/>
    <p:sldId id="263" r:id="rId9"/>
    <p:sldId id="296" r:id="rId10"/>
    <p:sldId id="297" r:id="rId11"/>
    <p:sldId id="298" r:id="rId12"/>
    <p:sldId id="299" r:id="rId13"/>
    <p:sldId id="268" r:id="rId14"/>
    <p:sldId id="300" r:id="rId15"/>
    <p:sldId id="270" r:id="rId16"/>
    <p:sldId id="271" r:id="rId17"/>
    <p:sldId id="272" r:id="rId18"/>
    <p:sldId id="301" r:id="rId19"/>
    <p:sldId id="314" r:id="rId20"/>
    <p:sldId id="302" r:id="rId21"/>
    <p:sldId id="303" r:id="rId22"/>
    <p:sldId id="304" r:id="rId23"/>
    <p:sldId id="305" r:id="rId24"/>
    <p:sldId id="306" r:id="rId25"/>
    <p:sldId id="279" r:id="rId26"/>
    <p:sldId id="280" r:id="rId27"/>
    <p:sldId id="281" r:id="rId28"/>
    <p:sldId id="282" r:id="rId29"/>
    <p:sldId id="283" r:id="rId30"/>
    <p:sldId id="284" r:id="rId31"/>
    <p:sldId id="316" r:id="rId32"/>
    <p:sldId id="286" r:id="rId33"/>
    <p:sldId id="307" r:id="rId34"/>
    <p:sldId id="308" r:id="rId35"/>
    <p:sldId id="309" r:id="rId36"/>
    <p:sldId id="290" r:id="rId37"/>
    <p:sldId id="291" r:id="rId38"/>
    <p:sldId id="292" r:id="rId39"/>
    <p:sldId id="310" r:id="rId40"/>
    <p:sldId id="311" r:id="rId41"/>
    <p:sldId id="312"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CD63DF-E170-4BAC-BE6C-AAE4049B570B}" type="datetimeFigureOut">
              <a:rPr lang="en-US" smtClean="0"/>
              <a:pPr/>
              <a:t>3/30/2020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DA4B45-5181-4D2F-A3F4-A5911A3D2016}" type="slidenum">
              <a:rPr lang="en-US" smtClean="0"/>
              <a:pPr/>
              <a:t>‹#›</a:t>
            </a:fld>
            <a:endParaRPr lang="en-US"/>
          </a:p>
        </p:txBody>
      </p:sp>
    </p:spTree>
    <p:extLst>
      <p:ext uri="{BB962C8B-B14F-4D97-AF65-F5344CB8AC3E}">
        <p14:creationId xmlns:p14="http://schemas.microsoft.com/office/powerpoint/2010/main" val="389578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39C6C-918E-41B3-9DCC-1C631D85867A}" type="datetimeFigureOut">
              <a:rPr lang="en-US" smtClean="0"/>
              <a:pPr/>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941C3-B210-4BB6-BE54-1BC559A69455}" type="slidenum">
              <a:rPr lang="en-US" smtClean="0"/>
              <a:pPr/>
              <a:t>‹#›</a:t>
            </a:fld>
            <a:endParaRPr lang="en-US"/>
          </a:p>
        </p:txBody>
      </p:sp>
    </p:spTree>
    <p:extLst>
      <p:ext uri="{BB962C8B-B14F-4D97-AF65-F5344CB8AC3E}">
        <p14:creationId xmlns:p14="http://schemas.microsoft.com/office/powerpoint/2010/main" val="9778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3C625-F04B-48AC-9646-7B6805912314}"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91920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37</a:t>
            </a:r>
          </a:p>
        </p:txBody>
      </p:sp>
      <p:sp>
        <p:nvSpPr>
          <p:cNvPr id="6451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7"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8"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31880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945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4</a:t>
            </a:r>
          </a:p>
        </p:txBody>
      </p:sp>
      <p:sp>
        <p:nvSpPr>
          <p:cNvPr id="1945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946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9461"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62"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414852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150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6</a:t>
            </a:r>
          </a:p>
        </p:txBody>
      </p:sp>
      <p:sp>
        <p:nvSpPr>
          <p:cNvPr id="2150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150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1509"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10"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293498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969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9</a:t>
            </a:r>
          </a:p>
        </p:txBody>
      </p:sp>
      <p:sp>
        <p:nvSpPr>
          <p:cNvPr id="2969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970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9701"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702"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139403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969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9</a:t>
            </a:r>
          </a:p>
        </p:txBody>
      </p:sp>
      <p:sp>
        <p:nvSpPr>
          <p:cNvPr id="2969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970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9701"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702"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21873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144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34</a:t>
            </a:r>
          </a:p>
        </p:txBody>
      </p:sp>
      <p:sp>
        <p:nvSpPr>
          <p:cNvPr id="6144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144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1445"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61446"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99827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37</a:t>
            </a:r>
          </a:p>
        </p:txBody>
      </p:sp>
      <p:sp>
        <p:nvSpPr>
          <p:cNvPr id="6451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7"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8"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159140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37</a:t>
            </a:r>
          </a:p>
        </p:txBody>
      </p:sp>
      <p:sp>
        <p:nvSpPr>
          <p:cNvPr id="6451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7"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8"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390356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37</a:t>
            </a:r>
          </a:p>
        </p:txBody>
      </p:sp>
      <p:sp>
        <p:nvSpPr>
          <p:cNvPr id="6451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64517"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8"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extLst>
      <p:ext uri="{BB962C8B-B14F-4D97-AF65-F5344CB8AC3E}">
        <p14:creationId xmlns:p14="http://schemas.microsoft.com/office/powerpoint/2010/main" val="209768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A555-7C55-4A16-B8D1-6F6732BB795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AF9F825-82EB-4E60-BF51-16FE05AEB7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891322E-E20C-4073-A3E5-9CA74DFC06BC}"/>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5" name="Footer Placeholder 4">
            <a:extLst>
              <a:ext uri="{FF2B5EF4-FFF2-40B4-BE49-F238E27FC236}">
                <a16:creationId xmlns:a16="http://schemas.microsoft.com/office/drawing/2014/main" id="{C2DD07EF-65BD-4991-965A-1F3CEF449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25353-C2AA-4E58-AF31-BAD7FF330E55}"/>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186256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5AC9-FE90-4F2D-9D26-EDF264DAB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96C08C-5E03-4D89-B176-BDC02940F6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D7E07-1BFB-490D-8A37-446E8E144BB5}"/>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5" name="Footer Placeholder 4">
            <a:extLst>
              <a:ext uri="{FF2B5EF4-FFF2-40B4-BE49-F238E27FC236}">
                <a16:creationId xmlns:a16="http://schemas.microsoft.com/office/drawing/2014/main" id="{DB7B37CE-E612-4826-AB4F-7A70B94DD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CC878-9151-4745-92FB-4D9D8E301ADC}"/>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70952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BCE814-9DF5-4A82-BE85-B6CF790A80F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FB8609-585F-4C1B-85D1-8C2B65AE57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7191F-DE1C-4BFF-B74D-6F79AB6C2614}"/>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5" name="Footer Placeholder 4">
            <a:extLst>
              <a:ext uri="{FF2B5EF4-FFF2-40B4-BE49-F238E27FC236}">
                <a16:creationId xmlns:a16="http://schemas.microsoft.com/office/drawing/2014/main" id="{B097DAE4-564F-4979-A086-876751992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9A3A-4E64-445C-AE1D-D66F2191C2DE}"/>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300196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08E0-398B-486A-BDBE-3EBED2F53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919532-0C5E-497F-B15C-3655E8DEB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F8A7-6776-428C-A592-83DFD91B702A}"/>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5" name="Footer Placeholder 4">
            <a:extLst>
              <a:ext uri="{FF2B5EF4-FFF2-40B4-BE49-F238E27FC236}">
                <a16:creationId xmlns:a16="http://schemas.microsoft.com/office/drawing/2014/main" id="{C35FF408-FA20-4CDE-BD8D-927500485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064D3-B3B9-48B1-AEC1-A810A1BBB79F}"/>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21063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83C-7DF2-4816-B8EF-E66680A231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624650-0F8A-4EF9-870D-F46F6BD6C5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F6D77C-F275-49FA-8DC3-3A16A57819F0}"/>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5" name="Footer Placeholder 4">
            <a:extLst>
              <a:ext uri="{FF2B5EF4-FFF2-40B4-BE49-F238E27FC236}">
                <a16:creationId xmlns:a16="http://schemas.microsoft.com/office/drawing/2014/main" id="{01FC3DD2-EC54-40E7-9F12-2C86FF88A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A5E0D-4E88-49BC-8BFA-7C33C07AA4EA}"/>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32792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3FFF-782E-48C3-9FCA-EBC979EBC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720A5-404B-40E5-A4CF-399B547F8CF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5D9516-DF14-4385-92E8-A28287D6F4D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FB021B-A53F-4441-93B4-1400F9971D8F}"/>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6" name="Footer Placeholder 5">
            <a:extLst>
              <a:ext uri="{FF2B5EF4-FFF2-40B4-BE49-F238E27FC236}">
                <a16:creationId xmlns:a16="http://schemas.microsoft.com/office/drawing/2014/main" id="{19183C81-3B26-45CC-B532-5DA9A9873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3A602-09AE-4005-80E2-5CB6E7F0E588}"/>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197944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A2B-0763-462E-B596-4802B1B5E28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E0010-47C7-458D-8F24-C1F40508C1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DD6179-BAA4-4824-B21A-DD421EE493A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C03DB-F98D-4E99-9C1B-08F52CE17D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4C008-EEAD-4F8D-BEA2-923B87996F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D30766-CECA-48B6-BEE6-359EAE7230F6}"/>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8" name="Footer Placeholder 7">
            <a:extLst>
              <a:ext uri="{FF2B5EF4-FFF2-40B4-BE49-F238E27FC236}">
                <a16:creationId xmlns:a16="http://schemas.microsoft.com/office/drawing/2014/main" id="{DAE3FB7D-D7A3-4D9A-A36D-EC5A2DF9C4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A39D8-DC57-4F9C-A2D3-F3F97E96D666}"/>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14859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B189-21D3-4B5B-894F-0AC568894C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795B50-B588-4A28-9931-9402DA471338}"/>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4" name="Footer Placeholder 3">
            <a:extLst>
              <a:ext uri="{FF2B5EF4-FFF2-40B4-BE49-F238E27FC236}">
                <a16:creationId xmlns:a16="http://schemas.microsoft.com/office/drawing/2014/main" id="{2C96A45D-748F-4086-BF0C-BB06312A4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16CC71-7940-450E-A72A-411E96EAE1A5}"/>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130541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99B59-CF04-403B-96D7-F9635046FA41}"/>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3" name="Footer Placeholder 2">
            <a:extLst>
              <a:ext uri="{FF2B5EF4-FFF2-40B4-BE49-F238E27FC236}">
                <a16:creationId xmlns:a16="http://schemas.microsoft.com/office/drawing/2014/main" id="{113117FD-D412-4021-A526-A698FFDBE6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050653-5CB0-4558-A8EE-25FF89C7BEE7}"/>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151920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14BA-8858-4C91-B246-B11983E2877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E04B4F4-F5A4-4131-9CDC-71C3C79D2F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B755AA-3081-49B9-B1E2-011AFF9A33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9DDAE9-7090-4045-9081-31FD3886C3D9}"/>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6" name="Footer Placeholder 5">
            <a:extLst>
              <a:ext uri="{FF2B5EF4-FFF2-40B4-BE49-F238E27FC236}">
                <a16:creationId xmlns:a16="http://schemas.microsoft.com/office/drawing/2014/main" id="{0E2588A9-894A-49C9-BD17-7CEE22A3C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2CD5D-885A-4565-8A2E-A78726DB876C}"/>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23160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AD2E-09B1-4289-B680-7BA3CA7208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922D315-572D-412E-9B97-78DD9505D3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FA98B9A-7D6A-40F0-A163-DC5AB81CA2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62B550-FB5D-46EE-AE03-D74BB8E18C40}"/>
              </a:ext>
            </a:extLst>
          </p:cNvPr>
          <p:cNvSpPr>
            <a:spLocks noGrp="1"/>
          </p:cNvSpPr>
          <p:nvPr>
            <p:ph type="dt" sz="half" idx="10"/>
          </p:nvPr>
        </p:nvSpPr>
        <p:spPr/>
        <p:txBody>
          <a:bodyPr/>
          <a:lstStyle/>
          <a:p>
            <a:fld id="{A9F3050F-4FFB-4497-869D-5BE284EEDC24}" type="datetimeFigureOut">
              <a:rPr lang="en-US" smtClean="0"/>
              <a:pPr/>
              <a:t>3/30/2020</a:t>
            </a:fld>
            <a:endParaRPr lang="en-US"/>
          </a:p>
        </p:txBody>
      </p:sp>
      <p:sp>
        <p:nvSpPr>
          <p:cNvPr id="6" name="Footer Placeholder 5">
            <a:extLst>
              <a:ext uri="{FF2B5EF4-FFF2-40B4-BE49-F238E27FC236}">
                <a16:creationId xmlns:a16="http://schemas.microsoft.com/office/drawing/2014/main" id="{9DD831DE-8E54-4C06-8E9A-CFD66E6BA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33842-C64C-4F2F-BEAA-F2A1283B2540}"/>
              </a:ext>
            </a:extLst>
          </p:cNvPr>
          <p:cNvSpPr>
            <a:spLocks noGrp="1"/>
          </p:cNvSpPr>
          <p:nvPr>
            <p:ph type="sldNum" sz="quarter" idx="12"/>
          </p:nvPr>
        </p:nvSpPr>
        <p:spPr/>
        <p:txBody>
          <a:bodyPr/>
          <a:lstStyle/>
          <a:p>
            <a:fld id="{206C95D1-FF15-4A43-A0A4-2474B3BC3F03}" type="slidenum">
              <a:rPr lang="en-US" smtClean="0"/>
              <a:pPr/>
              <a:t>‹#›</a:t>
            </a:fld>
            <a:endParaRPr lang="en-US"/>
          </a:p>
        </p:txBody>
      </p:sp>
    </p:spTree>
    <p:extLst>
      <p:ext uri="{BB962C8B-B14F-4D97-AF65-F5344CB8AC3E}">
        <p14:creationId xmlns:p14="http://schemas.microsoft.com/office/powerpoint/2010/main" val="192952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46E8F-6D0E-486B-955D-449E762215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0144D5-6A1E-43A1-AEFB-8941A35F2F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21037-EDC9-4C50-807B-24485EFEA3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F3050F-4FFB-4497-869D-5BE284EEDC24}" type="datetimeFigureOut">
              <a:rPr lang="en-US" smtClean="0"/>
              <a:pPr/>
              <a:t>3/30/2020</a:t>
            </a:fld>
            <a:endParaRPr lang="en-US"/>
          </a:p>
        </p:txBody>
      </p:sp>
      <p:sp>
        <p:nvSpPr>
          <p:cNvPr id="5" name="Footer Placeholder 4">
            <a:extLst>
              <a:ext uri="{FF2B5EF4-FFF2-40B4-BE49-F238E27FC236}">
                <a16:creationId xmlns:a16="http://schemas.microsoft.com/office/drawing/2014/main" id="{11BC09C0-674D-476C-98DA-FA1A0DFEC2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038A4B-5E3B-4A0A-A746-76B60FC722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6C95D1-FF15-4A43-A0A4-2474B3BC3F03}" type="slidenum">
              <a:rPr lang="en-US" smtClean="0"/>
              <a:pPr/>
              <a:t>‹#›</a:t>
            </a:fld>
            <a:endParaRPr lang="en-US"/>
          </a:p>
        </p:txBody>
      </p:sp>
      <p:sp>
        <p:nvSpPr>
          <p:cNvPr id="7" name="Rectangle 13">
            <a:extLst>
              <a:ext uri="{FF2B5EF4-FFF2-40B4-BE49-F238E27FC236}">
                <a16:creationId xmlns:a16="http://schemas.microsoft.com/office/drawing/2014/main" id="{97E8C373-5595-4348-B159-E7EEEE079F97}"/>
              </a:ext>
            </a:extLst>
          </p:cNvPr>
          <p:cNvSpPr>
            <a:spLocks noChangeArrowheads="1"/>
          </p:cNvSpPr>
          <p:nvPr userDrawn="1"/>
        </p:nvSpPr>
        <p:spPr bwMode="auto">
          <a:xfrm>
            <a:off x="8685390" y="6612883"/>
            <a:ext cx="463589" cy="246221"/>
          </a:xfrm>
          <a:prstGeom prst="rect">
            <a:avLst/>
          </a:prstGeom>
          <a:noFill/>
          <a:ln w="38100">
            <a:noFill/>
            <a:miter lim="800000"/>
            <a:headEnd/>
            <a:tailEnd/>
          </a:ln>
          <a:effectLst/>
        </p:spPr>
        <p:txBody>
          <a:bodyPr wrap="none">
            <a:spAutoFit/>
          </a:bodyPr>
          <a:lstStyle/>
          <a:p>
            <a:pPr algn="ctr">
              <a:defRPr/>
            </a:pPr>
            <a:r>
              <a:rPr lang="en-US" sz="1000" b="1" dirty="0">
                <a:latin typeface="Times New Roman" pitchFamily="18" charset="0"/>
                <a:cs typeface="Arial" charset="0"/>
              </a:rPr>
              <a:t>8–</a:t>
            </a:r>
            <a:fld id="{FC7F5C4D-D62B-487B-B683-07611D9500BB}" type="slidenum">
              <a:rPr lang="en-US" sz="1000" b="1" smtClean="0">
                <a:latin typeface="Times New Roman" pitchFamily="18" charset="0"/>
              </a:rPr>
              <a:pPr algn="ctr">
                <a:defRPr/>
              </a:pPr>
              <a:t>‹#›</a:t>
            </a:fld>
            <a:endParaRPr lang="en-US" sz="1000" b="1" dirty="0">
              <a:latin typeface="Times New Roman" pitchFamily="18" charset="0"/>
            </a:endParaRPr>
          </a:p>
        </p:txBody>
      </p:sp>
    </p:spTree>
    <p:extLst>
      <p:ext uri="{BB962C8B-B14F-4D97-AF65-F5344CB8AC3E}">
        <p14:creationId xmlns:p14="http://schemas.microsoft.com/office/powerpoint/2010/main" val="30695216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077200" cy="2971800"/>
          </a:xfrm>
        </p:spPr>
        <p:txBody>
          <a:bodyPr>
            <a:noAutofit/>
          </a:bodyPr>
          <a:lstStyle/>
          <a:p>
            <a:pPr algn="l" fontAlgn="auto">
              <a:spcAft>
                <a:spcPts val="0"/>
              </a:spcAft>
              <a:defRPr/>
            </a:pPr>
            <a:r>
              <a:rPr lang="en-US" sz="7200" dirty="0"/>
              <a:t>Facility  </a:t>
            </a:r>
            <a:br>
              <a:rPr lang="en-US" sz="7200" dirty="0"/>
            </a:br>
            <a:r>
              <a:rPr lang="en-US" sz="7200" dirty="0"/>
              <a:t>Layout</a:t>
            </a:r>
            <a:endParaRPr lang="en-US" sz="7200" dirty="0">
              <a:effectLst>
                <a:glow rad="53100">
                  <a:schemeClr val="accent6">
                    <a:satMod val="180000"/>
                    <a:alpha val="30000"/>
                  </a:schemeClr>
                </a:glow>
                <a:outerShdw blurRad="38100" dist="38100" dir="2700000" algn="tl">
                  <a:srgbClr val="000000">
                    <a:alpha val="43137"/>
                  </a:srgbClr>
                </a:outerShdw>
              </a:effectLst>
            </a:endParaRPr>
          </a:p>
        </p:txBody>
      </p:sp>
      <p:sp>
        <p:nvSpPr>
          <p:cNvPr id="14338" name="Subtitle 2"/>
          <p:cNvSpPr>
            <a:spLocks noGrp="1"/>
          </p:cNvSpPr>
          <p:nvPr>
            <p:ph type="subTitle" idx="1"/>
          </p:nvPr>
        </p:nvSpPr>
        <p:spPr>
          <a:xfrm>
            <a:off x="77788" y="3657601"/>
            <a:ext cx="8990012" cy="2666999"/>
          </a:xfrm>
        </p:spPr>
        <p:txBody>
          <a:bodyPr>
            <a:noAutofit/>
          </a:bodyPr>
          <a:lstStyle/>
          <a:p>
            <a:r>
              <a:rPr lang="en-US" sz="5400" dirty="0">
                <a:solidFill>
                  <a:schemeClr val="tx1">
                    <a:lumMod val="65000"/>
                    <a:lumOff val="35000"/>
                  </a:schemeClr>
                </a:solidFill>
              </a:rPr>
              <a:t>Chapter Eight</a:t>
            </a:r>
          </a:p>
          <a:p>
            <a:endParaRPr lang="en-US" sz="5400" dirty="0">
              <a:solidFill>
                <a:schemeClr val="tx1">
                  <a:lumMod val="65000"/>
                  <a:lumOff val="35000"/>
                </a:schemeClr>
              </a:solidFill>
            </a:endParaRPr>
          </a:p>
          <a:p>
            <a:pPr algn="l"/>
            <a:r>
              <a:rPr lang="en-US" sz="2400" dirty="0"/>
              <a:t>Chase, R., Shankar, R., &amp; Jacobs, F. R. (2010). </a:t>
            </a:r>
            <a:r>
              <a:rPr lang="en-US" sz="2400" i="1" dirty="0"/>
              <a:t>Operations and Supply Chain Management, 14e</a:t>
            </a:r>
            <a:r>
              <a:rPr lang="en-US" sz="2400" dirty="0"/>
              <a:t>. McGraw-Hill Education.</a:t>
            </a:r>
          </a:p>
          <a:p>
            <a:endParaRPr lang="en-US" sz="5400" dirty="0">
              <a:solidFill>
                <a:schemeClr val="tx1">
                  <a:lumMod val="65000"/>
                  <a:lumOff val="35000"/>
                </a:schemeClr>
              </a:solidFill>
            </a:endParaRPr>
          </a:p>
        </p:txBody>
      </p:sp>
      <p:sp>
        <p:nvSpPr>
          <p:cNvPr id="14339" name="Rectangle 7"/>
          <p:cNvSpPr>
            <a:spLocks noChangeArrowheads="1"/>
          </p:cNvSpPr>
          <p:nvPr/>
        </p:nvSpPr>
        <p:spPr bwMode="auto">
          <a:xfrm>
            <a:off x="4959350" y="6532563"/>
            <a:ext cx="4194175" cy="247650"/>
          </a:xfrm>
          <a:prstGeom prst="rect">
            <a:avLst/>
          </a:prstGeom>
          <a:noFill/>
          <a:ln w="9525">
            <a:noFill/>
            <a:miter lim="800000"/>
            <a:headEnd/>
            <a:tailEnd/>
          </a:ln>
        </p:spPr>
        <p:txBody>
          <a:bodyPr wrap="none" lIns="92075" tIns="46038" rIns="92075" bIns="46038">
            <a:spAutoFit/>
          </a:bodyPr>
          <a:lstStyle/>
          <a:p>
            <a:r>
              <a:rPr lang="en-US" sz="1000" b="1" i="1">
                <a:solidFill>
                  <a:schemeClr val="bg1"/>
                </a:solidFill>
                <a:latin typeface="Times New Roman" pitchFamily="18" charset="0"/>
              </a:rPr>
              <a:t>Copyright © 2014 by The McGraw-Hill Companies, Inc. All rights reserved.</a:t>
            </a:r>
            <a:endParaRPr lang="en-US">
              <a:solidFill>
                <a:schemeClr val="bg1"/>
              </a:solidFill>
            </a:endParaRPr>
          </a:p>
        </p:txBody>
      </p:sp>
      <p:sp>
        <p:nvSpPr>
          <p:cNvPr id="14340" name="Rectangle 8"/>
          <p:cNvSpPr>
            <a:spLocks noChangeArrowheads="1"/>
          </p:cNvSpPr>
          <p:nvPr/>
        </p:nvSpPr>
        <p:spPr bwMode="auto">
          <a:xfrm>
            <a:off x="77788" y="6535738"/>
            <a:ext cx="1222375" cy="247650"/>
          </a:xfrm>
          <a:prstGeom prst="rect">
            <a:avLst/>
          </a:prstGeom>
          <a:noFill/>
          <a:ln w="9525">
            <a:noFill/>
            <a:miter lim="800000"/>
            <a:headEnd/>
            <a:tailEnd/>
          </a:ln>
        </p:spPr>
        <p:txBody>
          <a:bodyPr wrap="none" lIns="92075" tIns="46038" rIns="92075" bIns="46038">
            <a:spAutoFit/>
          </a:bodyPr>
          <a:lstStyle/>
          <a:p>
            <a:r>
              <a:rPr lang="en-US" sz="1000" b="1" i="1">
                <a:solidFill>
                  <a:schemeClr val="bg1"/>
                </a:solidFill>
                <a:latin typeface="Times New Roman" pitchFamily="18" charset="0"/>
              </a:rPr>
              <a:t>McGraw-Hill/Irwin</a:t>
            </a:r>
            <a:endParaRPr lang="en-US">
              <a:solidFill>
                <a:schemeClr val="bg1"/>
              </a:solidFill>
            </a:endParaRPr>
          </a:p>
        </p:txBody>
      </p:sp>
    </p:spTree>
    <p:extLst>
      <p:ext uri="{BB962C8B-B14F-4D97-AF65-F5344CB8AC3E}">
        <p14:creationId xmlns:p14="http://schemas.microsoft.com/office/powerpoint/2010/main" val="216332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02771" y="609600"/>
            <a:ext cx="8153400" cy="990600"/>
          </a:xfrm>
        </p:spPr>
        <p:txBody>
          <a:bodyPr>
            <a:noAutofit/>
          </a:bodyPr>
          <a:lstStyle/>
          <a:p>
            <a:r>
              <a:rPr lang="en-US" sz="3600" dirty="0"/>
              <a:t>Example 8.1: </a:t>
            </a:r>
            <a:r>
              <a:rPr lang="en-US" sz="3600" noProof="1"/>
              <a:t>Interworkcenter</a:t>
            </a:r>
            <a:r>
              <a:rPr lang="en-US" sz="3600" dirty="0"/>
              <a:t> Flow Graph with Number of Annual Movements</a:t>
            </a:r>
          </a:p>
        </p:txBody>
      </p:sp>
      <p:pic>
        <p:nvPicPr>
          <p:cNvPr id="7" name="Picture 2"/>
          <p:cNvPicPr>
            <a:picLocks noChangeAspect="1" noChangeArrowheads="1"/>
          </p:cNvPicPr>
          <p:nvPr/>
        </p:nvPicPr>
        <p:blipFill>
          <a:blip r:embed="rId2"/>
          <a:srcRect/>
          <a:stretch>
            <a:fillRect/>
          </a:stretch>
        </p:blipFill>
        <p:spPr bwMode="auto">
          <a:xfrm>
            <a:off x="228600" y="2180732"/>
            <a:ext cx="8305800" cy="3915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828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02771" y="609600"/>
            <a:ext cx="8153400" cy="990600"/>
          </a:xfrm>
        </p:spPr>
        <p:txBody>
          <a:bodyPr>
            <a:noAutofit/>
          </a:bodyPr>
          <a:lstStyle/>
          <a:p>
            <a:r>
              <a:rPr lang="en-US" sz="4400" dirty="0"/>
              <a:t>Example 8.1: Cost Matrix – </a:t>
            </a:r>
            <a:br>
              <a:rPr lang="en-US" sz="4400" dirty="0"/>
            </a:br>
            <a:r>
              <a:rPr lang="en-US" sz="4400" dirty="0"/>
              <a:t>First Solution</a:t>
            </a: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76363" y="1828800"/>
            <a:ext cx="6391275" cy="460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004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2657" y="152400"/>
            <a:ext cx="2861129" cy="2616200"/>
          </a:xfrm>
        </p:spPr>
        <p:txBody>
          <a:bodyPr>
            <a:noAutofit/>
          </a:bodyPr>
          <a:lstStyle/>
          <a:p>
            <a:pPr algn="l"/>
            <a:r>
              <a:rPr lang="en-US" sz="3200" dirty="0"/>
              <a:t>Example 8.1: Revised </a:t>
            </a:r>
            <a:r>
              <a:rPr lang="en-US" sz="3200" dirty="0" err="1"/>
              <a:t>Interworkcenter</a:t>
            </a:r>
            <a:r>
              <a:rPr lang="en-US" sz="3200" dirty="0"/>
              <a:t> Flowchart and Cost Matrix – Second Solution</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3962400" y="228600"/>
            <a:ext cx="4191000" cy="223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2819400" y="3124200"/>
            <a:ext cx="5638800" cy="3537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949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9"/>
          <p:cNvSpPr>
            <a:spLocks noGrp="1" noChangeArrowheads="1"/>
          </p:cNvSpPr>
          <p:nvPr>
            <p:ph type="title"/>
          </p:nvPr>
        </p:nvSpPr>
        <p:spPr>
          <a:xfrm>
            <a:off x="457200" y="381000"/>
            <a:ext cx="8153400" cy="990600"/>
          </a:xfrm>
        </p:spPr>
        <p:txBody>
          <a:bodyPr/>
          <a:lstStyle/>
          <a:p>
            <a:r>
              <a:rPr lang="en-US" dirty="0"/>
              <a:t>Systematic Layout Planning</a:t>
            </a:r>
          </a:p>
        </p:txBody>
      </p:sp>
      <p:sp>
        <p:nvSpPr>
          <p:cNvPr id="28674" name="Rectangle 10"/>
          <p:cNvSpPr>
            <a:spLocks noGrp="1" noChangeArrowheads="1"/>
          </p:cNvSpPr>
          <p:nvPr>
            <p:ph idx="1"/>
          </p:nvPr>
        </p:nvSpPr>
        <p:spPr>
          <a:xfrm>
            <a:off x="612775" y="1600200"/>
            <a:ext cx="8153400" cy="4876800"/>
          </a:xfrm>
        </p:spPr>
        <p:txBody>
          <a:bodyPr anchor="ctr"/>
          <a:lstStyle/>
          <a:p>
            <a:r>
              <a:rPr lang="en-US" sz="2500" dirty="0"/>
              <a:t>Numerical flow of items between </a:t>
            </a:r>
            <a:r>
              <a:rPr lang="en-US" sz="2500" dirty="0" err="1"/>
              <a:t>workcenters</a:t>
            </a:r>
            <a:r>
              <a:rPr lang="en-US" sz="2500" dirty="0"/>
              <a:t> </a:t>
            </a:r>
          </a:p>
          <a:p>
            <a:pPr lvl="1"/>
            <a:r>
              <a:rPr lang="en-US" sz="2100" dirty="0"/>
              <a:t>Can be impractical to obtain</a:t>
            </a:r>
          </a:p>
          <a:p>
            <a:pPr lvl="1"/>
            <a:r>
              <a:rPr lang="en-US" sz="2100" dirty="0"/>
              <a:t>Does not account for the qualitative factors that may be crucial to the placement decision</a:t>
            </a:r>
          </a:p>
          <a:p>
            <a:pPr lvl="1"/>
            <a:endParaRPr lang="en-US" sz="2100" dirty="0"/>
          </a:p>
          <a:p>
            <a:r>
              <a:rPr lang="en-US" sz="2500" dirty="0"/>
              <a:t>Systematic layout planning</a:t>
            </a:r>
          </a:p>
          <a:p>
            <a:pPr lvl="1"/>
            <a:r>
              <a:rPr lang="en-US" sz="2100" dirty="0"/>
              <a:t>Accounts for the importance of having each department located next to every other department</a:t>
            </a:r>
          </a:p>
          <a:p>
            <a:pPr lvl="1"/>
            <a:r>
              <a:rPr lang="en-US" sz="2100" dirty="0"/>
              <a:t>Is also guided by trial and error</a:t>
            </a:r>
          </a:p>
          <a:p>
            <a:pPr lvl="2"/>
            <a:r>
              <a:rPr lang="en-US" sz="1900" dirty="0"/>
              <a:t>Switching </a:t>
            </a:r>
            <a:r>
              <a:rPr lang="en-US" sz="1900" dirty="0" err="1"/>
              <a:t>workcenters</a:t>
            </a:r>
            <a:r>
              <a:rPr lang="en-US" sz="1900" dirty="0"/>
              <a:t> then checking the results of the “closeness” score </a:t>
            </a:r>
          </a:p>
        </p:txBody>
      </p:sp>
    </p:spTree>
    <p:extLst>
      <p:ext uri="{BB962C8B-B14F-4D97-AF65-F5344CB8AC3E}">
        <p14:creationId xmlns:p14="http://schemas.microsoft.com/office/powerpoint/2010/main" val="9993437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9"/>
          <p:cNvSpPr>
            <a:spLocks noGrp="1" noChangeArrowheads="1"/>
          </p:cNvSpPr>
          <p:nvPr>
            <p:ph type="title"/>
          </p:nvPr>
        </p:nvSpPr>
        <p:spPr>
          <a:xfrm>
            <a:off x="0" y="228600"/>
            <a:ext cx="2438400" cy="2819400"/>
          </a:xfrm>
        </p:spPr>
        <p:txBody>
          <a:bodyPr>
            <a:noAutofit/>
          </a:bodyPr>
          <a:lstStyle/>
          <a:p>
            <a:pPr algn="l"/>
            <a:r>
              <a:rPr lang="en-US" sz="3200" dirty="0"/>
              <a:t>Systematic Layout Planning for a Floor of a Department Store</a:t>
            </a:r>
          </a:p>
        </p:txBody>
      </p:sp>
      <p:pic>
        <p:nvPicPr>
          <p:cNvPr id="5" name="Picture 2"/>
          <p:cNvPicPr>
            <a:picLocks noChangeAspect="1" noChangeArrowheads="1"/>
          </p:cNvPicPr>
          <p:nvPr/>
        </p:nvPicPr>
        <p:blipFill>
          <a:blip r:embed="rId3"/>
          <a:srcRect/>
          <a:stretch>
            <a:fillRect/>
          </a:stretch>
        </p:blipFill>
        <p:spPr bwMode="auto">
          <a:xfrm>
            <a:off x="2666188" y="228600"/>
            <a:ext cx="5944412"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62710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12775" y="228600"/>
            <a:ext cx="8153400" cy="990600"/>
          </a:xfrm>
        </p:spPr>
        <p:txBody>
          <a:bodyPr/>
          <a:lstStyle/>
          <a:p>
            <a:r>
              <a:rPr lang="en-US"/>
              <a:t>Assembly Line</a:t>
            </a:r>
          </a:p>
        </p:txBody>
      </p:sp>
      <p:sp>
        <p:nvSpPr>
          <p:cNvPr id="31746" name="Rectangle 3"/>
          <p:cNvSpPr>
            <a:spLocks noGrp="1" noChangeArrowheads="1"/>
          </p:cNvSpPr>
          <p:nvPr>
            <p:ph idx="1"/>
          </p:nvPr>
        </p:nvSpPr>
        <p:spPr>
          <a:xfrm>
            <a:off x="612775" y="1600200"/>
            <a:ext cx="8153400" cy="4800600"/>
          </a:xfrm>
        </p:spPr>
        <p:txBody>
          <a:bodyPr/>
          <a:lstStyle/>
          <a:p>
            <a:r>
              <a:rPr lang="en-US" sz="2500" b="1" dirty="0"/>
              <a:t>Assembly line</a:t>
            </a:r>
            <a:r>
              <a:rPr lang="en-US" sz="2500" dirty="0"/>
              <a:t>: progressive assembly linked by some material handling device</a:t>
            </a:r>
          </a:p>
          <a:p>
            <a:pPr lvl="1"/>
            <a:r>
              <a:rPr lang="en-US" sz="2100" dirty="0"/>
              <a:t>Some form of pacing is present and the allowable processing time is equivalent for all workstations</a:t>
            </a:r>
          </a:p>
          <a:p>
            <a:pPr lvl="1"/>
            <a:endParaRPr lang="en-US" sz="2100" dirty="0"/>
          </a:p>
          <a:p>
            <a:r>
              <a:rPr lang="en-US" sz="2500" dirty="0"/>
              <a:t>Important differences:</a:t>
            </a:r>
          </a:p>
          <a:p>
            <a:pPr lvl="1"/>
            <a:r>
              <a:rPr lang="en-US" sz="2100" dirty="0"/>
              <a:t>Material handling devices</a:t>
            </a:r>
          </a:p>
          <a:p>
            <a:pPr lvl="1"/>
            <a:r>
              <a:rPr lang="en-US" sz="2100" dirty="0"/>
              <a:t>Line configuration</a:t>
            </a:r>
          </a:p>
          <a:p>
            <a:pPr lvl="1"/>
            <a:r>
              <a:rPr lang="en-US" sz="2100" dirty="0"/>
              <a:t>Pacing</a:t>
            </a:r>
          </a:p>
          <a:p>
            <a:pPr lvl="1"/>
            <a:r>
              <a:rPr lang="en-US" sz="2100" dirty="0"/>
              <a:t>Product mix</a:t>
            </a:r>
          </a:p>
          <a:p>
            <a:pPr lvl="1"/>
            <a:r>
              <a:rPr lang="en-US" sz="2100" dirty="0"/>
              <a:t>Workstation characteristics</a:t>
            </a:r>
          </a:p>
          <a:p>
            <a:pPr lvl="1"/>
            <a:r>
              <a:rPr lang="en-US" sz="2100" dirty="0"/>
              <a:t>Length</a:t>
            </a:r>
          </a:p>
        </p:txBody>
      </p:sp>
    </p:spTree>
    <p:extLst>
      <p:ext uri="{BB962C8B-B14F-4D97-AF65-F5344CB8AC3E}">
        <p14:creationId xmlns:p14="http://schemas.microsoft.com/office/powerpoint/2010/main" val="391420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12775" y="228600"/>
            <a:ext cx="8153400" cy="990600"/>
          </a:xfrm>
        </p:spPr>
        <p:txBody>
          <a:bodyPr/>
          <a:lstStyle/>
          <a:p>
            <a:r>
              <a:rPr lang="en-US"/>
              <a:t>Assembly-Line Design</a:t>
            </a:r>
          </a:p>
        </p:txBody>
      </p:sp>
      <p:sp>
        <p:nvSpPr>
          <p:cNvPr id="32770" name="Rectangle 3"/>
          <p:cNvSpPr>
            <a:spLocks noGrp="1" noChangeArrowheads="1"/>
          </p:cNvSpPr>
          <p:nvPr>
            <p:ph idx="1"/>
          </p:nvPr>
        </p:nvSpPr>
        <p:spPr>
          <a:xfrm>
            <a:off x="612775" y="1600200"/>
            <a:ext cx="8153400" cy="4800600"/>
          </a:xfrm>
        </p:spPr>
        <p:txBody>
          <a:bodyPr>
            <a:noAutofit/>
          </a:bodyPr>
          <a:lstStyle/>
          <a:p>
            <a:r>
              <a:rPr lang="en-US" sz="2400" b="1" dirty="0"/>
              <a:t>Workstation cycle time</a:t>
            </a:r>
            <a:r>
              <a:rPr lang="en-US" sz="2400" dirty="0"/>
              <a:t>: a uniform time interval in which a moving conveyor passes a series of workstations</a:t>
            </a:r>
          </a:p>
          <a:p>
            <a:pPr lvl="1"/>
            <a:r>
              <a:rPr lang="en-US" sz="2000" dirty="0"/>
              <a:t>Also the time between successive units coming off the line</a:t>
            </a:r>
          </a:p>
          <a:p>
            <a:pPr lvl="1"/>
            <a:endParaRPr lang="en-US" sz="2000" dirty="0"/>
          </a:p>
          <a:p>
            <a:r>
              <a:rPr lang="en-US" sz="2400" b="1" dirty="0"/>
              <a:t>Assembly-line balancing</a:t>
            </a:r>
            <a:r>
              <a:rPr lang="en-US" sz="2400" dirty="0"/>
              <a:t>: assigning all tasks to a series of workstations so that each workstation has no more than can be done in the workstation cycle time</a:t>
            </a:r>
          </a:p>
          <a:p>
            <a:endParaRPr lang="en-US" sz="2400" dirty="0"/>
          </a:p>
          <a:p>
            <a:r>
              <a:rPr lang="en-US" sz="2400" b="1" dirty="0"/>
              <a:t>Precedence relationship</a:t>
            </a:r>
            <a:r>
              <a:rPr lang="en-US" sz="2400" dirty="0"/>
              <a:t>: the order in which tasks must be performed in the assembly process</a:t>
            </a:r>
          </a:p>
        </p:txBody>
      </p:sp>
    </p:spTree>
    <p:extLst>
      <p:ext uri="{BB962C8B-B14F-4D97-AF65-F5344CB8AC3E}">
        <p14:creationId xmlns:p14="http://schemas.microsoft.com/office/powerpoint/2010/main" val="285972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81000"/>
            <a:ext cx="8153400" cy="990600"/>
          </a:xfrm>
        </p:spPr>
        <p:txBody>
          <a:bodyPr/>
          <a:lstStyle/>
          <a:p>
            <a:r>
              <a:rPr lang="en-US" dirty="0"/>
              <a:t>Assembly-Line Balancing</a:t>
            </a:r>
          </a:p>
        </p:txBody>
      </p:sp>
      <p:sp>
        <p:nvSpPr>
          <p:cNvPr id="33794" name="Rectangle 3"/>
          <p:cNvSpPr>
            <a:spLocks noGrp="1" noChangeArrowheads="1"/>
          </p:cNvSpPr>
          <p:nvPr>
            <p:ph idx="1"/>
          </p:nvPr>
        </p:nvSpPr>
        <p:spPr>
          <a:xfrm>
            <a:off x="612775" y="1600200"/>
            <a:ext cx="8153400" cy="4495800"/>
          </a:xfrm>
        </p:spPr>
        <p:txBody>
          <a:bodyPr anchor="ctr"/>
          <a:lstStyle/>
          <a:p>
            <a:r>
              <a:rPr lang="en-US" sz="2500" dirty="0"/>
              <a:t>Specify the sequential relationships among tasks.</a:t>
            </a:r>
          </a:p>
          <a:p>
            <a:r>
              <a:rPr lang="en-US" sz="2500" dirty="0"/>
              <a:t>Determine the required workstation cycle time.</a:t>
            </a:r>
          </a:p>
          <a:p>
            <a:r>
              <a:rPr lang="en-US" sz="2500" dirty="0"/>
              <a:t>Determine the theoretical minimum number of workstations.</a:t>
            </a:r>
          </a:p>
          <a:p>
            <a:r>
              <a:rPr lang="en-US" sz="2500" dirty="0"/>
              <a:t>Select a primary and secondary assignment rule.</a:t>
            </a:r>
          </a:p>
          <a:p>
            <a:r>
              <a:rPr lang="en-US" sz="2500" dirty="0"/>
              <a:t>Assign tasks.</a:t>
            </a:r>
          </a:p>
          <a:p>
            <a:r>
              <a:rPr lang="en-US" sz="2500" dirty="0"/>
              <a:t>Evaluate the efficiency of the balance.</a:t>
            </a:r>
          </a:p>
          <a:p>
            <a:r>
              <a:rPr lang="en-US" sz="2500" dirty="0"/>
              <a:t>Rebalance if needed.</a:t>
            </a:r>
          </a:p>
        </p:txBody>
      </p:sp>
    </p:spTree>
    <p:extLst>
      <p:ext uri="{BB962C8B-B14F-4D97-AF65-F5344CB8AC3E}">
        <p14:creationId xmlns:p14="http://schemas.microsoft.com/office/powerpoint/2010/main" val="25999923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81000"/>
            <a:ext cx="8153400" cy="990600"/>
          </a:xfrm>
        </p:spPr>
        <p:txBody>
          <a:bodyPr/>
          <a:lstStyle/>
          <a:p>
            <a:r>
              <a:rPr lang="en-US" dirty="0"/>
              <a:t>Assembly-Line Balancing</a:t>
            </a:r>
          </a:p>
        </p:txBody>
      </p:sp>
      <p:graphicFrame>
        <p:nvGraphicFramePr>
          <p:cNvPr id="3" name="Object 2"/>
          <p:cNvGraphicFramePr>
            <a:graphicFrameLocks noChangeAspect="1"/>
          </p:cNvGraphicFramePr>
          <p:nvPr>
            <p:extLst>
              <p:ext uri="{D42A27DB-BD31-4B8C-83A1-F6EECF244321}">
                <p14:modId xmlns:p14="http://schemas.microsoft.com/office/powerpoint/2010/main" val="3965639304"/>
              </p:ext>
            </p:extLst>
          </p:nvPr>
        </p:nvGraphicFramePr>
        <p:xfrm>
          <a:off x="381000" y="2438400"/>
          <a:ext cx="8229600" cy="2251075"/>
        </p:xfrm>
        <a:graphic>
          <a:graphicData uri="http://schemas.openxmlformats.org/presentationml/2006/ole">
            <mc:AlternateContent xmlns:mc="http://schemas.openxmlformats.org/markup-compatibility/2006">
              <mc:Choice xmlns:v="urn:schemas-microsoft-com:vml" Requires="v">
                <p:oleObj spid="_x0000_s11299" name="Equation" r:id="rId3" imgW="4826000" imgH="1320800" progId="Equation.3">
                  <p:embed/>
                </p:oleObj>
              </mc:Choice>
              <mc:Fallback>
                <p:oleObj name="Equation" r:id="rId3" imgW="4826000" imgH="132080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8229600" cy="225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76545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8A86-3339-40E3-8256-93662DEE881A}"/>
              </a:ext>
            </a:extLst>
          </p:cNvPr>
          <p:cNvSpPr>
            <a:spLocks noGrp="1"/>
          </p:cNvSpPr>
          <p:nvPr>
            <p:ph type="title"/>
          </p:nvPr>
        </p:nvSpPr>
        <p:spPr/>
        <p:txBody>
          <a:bodyPr/>
          <a:lstStyle/>
          <a:p>
            <a:r>
              <a:rPr lang="en-US" dirty="0"/>
              <a:t>Assembly-Line Balancing</a:t>
            </a:r>
          </a:p>
        </p:txBody>
      </p:sp>
      <p:sp>
        <p:nvSpPr>
          <p:cNvPr id="3" name="Content Placeholder 2">
            <a:extLst>
              <a:ext uri="{FF2B5EF4-FFF2-40B4-BE49-F238E27FC236}">
                <a16:creationId xmlns:a16="http://schemas.microsoft.com/office/drawing/2014/main" id="{20124A21-CC40-449B-BA52-1242794C1E65}"/>
              </a:ext>
            </a:extLst>
          </p:cNvPr>
          <p:cNvSpPr>
            <a:spLocks noGrp="1"/>
          </p:cNvSpPr>
          <p:nvPr>
            <p:ph idx="1"/>
          </p:nvPr>
        </p:nvSpPr>
        <p:spPr/>
        <p:txBody>
          <a:bodyPr/>
          <a:lstStyle/>
          <a:p>
            <a:r>
              <a:rPr lang="en-US" dirty="0"/>
              <a:t>The Model J Wagon is to be assembled on a conveyor belt. Five hundred wagons are required per day. Production time per day is 420 minutes, and the assembly steps and times for the wagon are given in Exhibit 8.9A. Assignment: Find the balance that minimizes the number of workstations, subject to cycle time and precedence constraints.</a:t>
            </a:r>
          </a:p>
        </p:txBody>
      </p:sp>
    </p:spTree>
    <p:extLst>
      <p:ext uri="{BB962C8B-B14F-4D97-AF65-F5344CB8AC3E}">
        <p14:creationId xmlns:p14="http://schemas.microsoft.com/office/powerpoint/2010/main" val="375056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Layout Decisions</a:t>
            </a:r>
          </a:p>
        </p:txBody>
      </p:sp>
      <p:sp>
        <p:nvSpPr>
          <p:cNvPr id="3" name="Content Placeholder 2"/>
          <p:cNvSpPr>
            <a:spLocks noGrp="1"/>
          </p:cNvSpPr>
          <p:nvPr>
            <p:ph idx="1"/>
          </p:nvPr>
        </p:nvSpPr>
        <p:spPr>
          <a:xfrm>
            <a:off x="457200" y="1600200"/>
            <a:ext cx="8229600" cy="5105400"/>
          </a:xfrm>
        </p:spPr>
        <p:txBody>
          <a:bodyPr>
            <a:normAutofit/>
          </a:bodyPr>
          <a:lstStyle/>
          <a:p>
            <a:r>
              <a:rPr lang="en-US" sz="3000" dirty="0"/>
              <a:t>Facility layout: the process of determining placement of departments, workgroups within departments, workstations, machines, and stock-holding points within a facility</a:t>
            </a:r>
          </a:p>
          <a:p>
            <a:r>
              <a:rPr lang="en-US" sz="3000" dirty="0"/>
              <a:t>This process requires the following inputs:</a:t>
            </a:r>
          </a:p>
          <a:p>
            <a:pPr lvl="1"/>
            <a:r>
              <a:rPr lang="en-US" dirty="0"/>
              <a:t>The amount of space required and the distance that must be traveled between elements in the layout</a:t>
            </a:r>
          </a:p>
          <a:p>
            <a:pPr lvl="1"/>
            <a:r>
              <a:rPr lang="en-US" dirty="0"/>
              <a:t>Estimates of product or service demand</a:t>
            </a:r>
          </a:p>
          <a:p>
            <a:pPr lvl="1"/>
            <a:r>
              <a:rPr lang="en-US" dirty="0"/>
              <a:t>Processing requirements</a:t>
            </a:r>
          </a:p>
          <a:p>
            <a:pPr lvl="1"/>
            <a:r>
              <a:rPr lang="en-US" dirty="0"/>
              <a:t>Space requirements for the elements</a:t>
            </a:r>
          </a:p>
          <a:p>
            <a:pPr lvl="1"/>
            <a:r>
              <a:rPr lang="en-US" dirty="0"/>
              <a:t>Space availability within the facility</a:t>
            </a:r>
          </a:p>
        </p:txBody>
      </p:sp>
    </p:spTree>
    <p:extLst>
      <p:ext uri="{BB962C8B-B14F-4D97-AF65-F5344CB8AC3E}">
        <p14:creationId xmlns:p14="http://schemas.microsoft.com/office/powerpoint/2010/main" val="3902049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81000"/>
            <a:ext cx="8153400" cy="990600"/>
          </a:xfrm>
        </p:spPr>
        <p:txBody>
          <a:bodyPr>
            <a:normAutofit fontScale="90000"/>
          </a:bodyPr>
          <a:lstStyle/>
          <a:p>
            <a:r>
              <a:rPr lang="en-US" sz="4000" dirty="0"/>
              <a:t>Example 8.2: Assembly Steps and Times</a:t>
            </a: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762000" y="1508205"/>
            <a:ext cx="7675754" cy="5044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25667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81000"/>
            <a:ext cx="8153400" cy="990600"/>
          </a:xfrm>
        </p:spPr>
        <p:txBody>
          <a:bodyPr>
            <a:normAutofit/>
          </a:bodyPr>
          <a:lstStyle/>
          <a:p>
            <a:r>
              <a:rPr lang="en-US" sz="4400" dirty="0"/>
              <a:t>Example: Precedence Graph</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914400" y="2195513"/>
            <a:ext cx="7539038" cy="3214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0601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81000"/>
            <a:ext cx="8153400" cy="990600"/>
          </a:xfrm>
        </p:spPr>
        <p:txBody>
          <a:bodyPr>
            <a:normAutofit/>
          </a:bodyPr>
          <a:lstStyle/>
          <a:p>
            <a:r>
              <a:rPr lang="en-US" dirty="0"/>
              <a:t>Example: </a:t>
            </a:r>
            <a:r>
              <a:rPr lang="en-US" i="1" dirty="0"/>
              <a:t>C</a:t>
            </a:r>
            <a:r>
              <a:rPr lang="en-US" dirty="0"/>
              <a:t> and </a:t>
            </a:r>
            <a:r>
              <a:rPr lang="en-US" i="1" noProof="1"/>
              <a:t>N</a:t>
            </a:r>
            <a:r>
              <a:rPr lang="en-US" i="1" baseline="-25000" noProof="1"/>
              <a:t>t</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509294472"/>
              </p:ext>
            </p:extLst>
          </p:nvPr>
        </p:nvGraphicFramePr>
        <p:xfrm>
          <a:off x="914400" y="1905000"/>
          <a:ext cx="7664450" cy="2962275"/>
        </p:xfrm>
        <a:graphic>
          <a:graphicData uri="http://schemas.openxmlformats.org/presentationml/2006/ole">
            <mc:AlternateContent xmlns:mc="http://schemas.openxmlformats.org/markup-compatibility/2006">
              <mc:Choice xmlns:v="urn:schemas-microsoft-com:vml" Requires="v">
                <p:oleObj spid="_x0000_s12320" name="Equation" r:id="rId3" imgW="3060360" imgH="1244520" progId="Equation.3">
                  <p:embed/>
                </p:oleObj>
              </mc:Choice>
              <mc:Fallback>
                <p:oleObj name="Equation" r:id="rId3" imgW="3060360" imgH="1244520" progId="Equation.3">
                  <p:embed/>
                  <p:pic>
                    <p:nvPicPr>
                      <p:cNvPr id="0" name="Picture 12"/>
                      <p:cNvPicPr>
                        <a:picLocks noChangeAspect="1" noChangeArrowheads="1"/>
                      </p:cNvPicPr>
                      <p:nvPr/>
                    </p:nvPicPr>
                    <p:blipFill>
                      <a:blip r:embed="rId4"/>
                      <a:srcRect/>
                      <a:stretch>
                        <a:fillRect/>
                      </a:stretch>
                    </p:blipFill>
                    <p:spPr bwMode="auto">
                      <a:xfrm>
                        <a:off x="914400" y="1905000"/>
                        <a:ext cx="7664450" cy="296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62546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381000"/>
            <a:ext cx="2438400" cy="990600"/>
          </a:xfrm>
        </p:spPr>
        <p:txBody>
          <a:bodyPr>
            <a:noAutofit/>
          </a:bodyPr>
          <a:lstStyle/>
          <a:p>
            <a:pPr algn="l"/>
            <a:r>
              <a:rPr lang="en-US" sz="4000" dirty="0"/>
              <a:t>Example: </a:t>
            </a:r>
            <a:r>
              <a:rPr lang="en-US" sz="3600" dirty="0"/>
              <a:t>Assignment</a:t>
            </a:r>
            <a:endParaRPr lang="en-US" sz="4000" dirty="0"/>
          </a:p>
        </p:txBody>
      </p:sp>
      <p:pic>
        <p:nvPicPr>
          <p:cNvPr id="4" name="Picture 2"/>
          <p:cNvPicPr>
            <a:picLocks noChangeAspect="1" noChangeArrowheads="1"/>
          </p:cNvPicPr>
          <p:nvPr/>
        </p:nvPicPr>
        <p:blipFill>
          <a:blip r:embed="rId2"/>
          <a:srcRect/>
          <a:stretch>
            <a:fillRect/>
          </a:stretch>
        </p:blipFill>
        <p:spPr bwMode="auto">
          <a:xfrm>
            <a:off x="1676400" y="1420812"/>
            <a:ext cx="7086600" cy="2846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3"/>
          <a:srcRect/>
          <a:stretch>
            <a:fillRect/>
          </a:stretch>
        </p:blipFill>
        <p:spPr bwMode="auto">
          <a:xfrm>
            <a:off x="2401888" y="4394200"/>
            <a:ext cx="5446712" cy="246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37075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Efficiency</a:t>
            </a:r>
          </a:p>
        </p:txBody>
      </p:sp>
      <p:graphicFrame>
        <p:nvGraphicFramePr>
          <p:cNvPr id="3" name="Object 2"/>
          <p:cNvGraphicFramePr>
            <a:graphicFrameLocks noChangeAspect="1"/>
          </p:cNvGraphicFramePr>
          <p:nvPr/>
        </p:nvGraphicFramePr>
        <p:xfrm>
          <a:off x="838200" y="1752600"/>
          <a:ext cx="7386638" cy="1236663"/>
        </p:xfrm>
        <a:graphic>
          <a:graphicData uri="http://schemas.openxmlformats.org/presentationml/2006/ole">
            <mc:AlternateContent xmlns:mc="http://schemas.openxmlformats.org/markup-compatibility/2006">
              <mc:Choice xmlns:v="urn:schemas-microsoft-com:vml" Requires="v">
                <p:oleObj spid="_x0000_s13344" name="Equation" r:id="rId3" imgW="2578100" imgH="431800" progId="Equation.3">
                  <p:embed/>
                </p:oleObj>
              </mc:Choice>
              <mc:Fallback>
                <p:oleObj name="Equation" r:id="rId3" imgW="2578100" imgH="4318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7386638"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06880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12775" y="228600"/>
            <a:ext cx="8153400" cy="990600"/>
          </a:xfrm>
        </p:spPr>
        <p:txBody>
          <a:bodyPr/>
          <a:lstStyle/>
          <a:p>
            <a:r>
              <a:rPr lang="en-US"/>
              <a:t>Task Splitting</a:t>
            </a:r>
          </a:p>
        </p:txBody>
      </p:sp>
      <p:sp>
        <p:nvSpPr>
          <p:cNvPr id="49154" name="Rectangle 3"/>
          <p:cNvSpPr>
            <a:spLocks noGrp="1" noChangeArrowheads="1"/>
          </p:cNvSpPr>
          <p:nvPr>
            <p:ph idx="1"/>
          </p:nvPr>
        </p:nvSpPr>
        <p:spPr>
          <a:xfrm>
            <a:off x="612775" y="1600200"/>
            <a:ext cx="8153400" cy="4495800"/>
          </a:xfrm>
        </p:spPr>
        <p:txBody>
          <a:bodyPr>
            <a:normAutofit/>
          </a:bodyPr>
          <a:lstStyle/>
          <a:p>
            <a:pPr>
              <a:lnSpc>
                <a:spcPct val="150000"/>
              </a:lnSpc>
            </a:pPr>
            <a:r>
              <a:rPr lang="en-US" dirty="0"/>
              <a:t>Split the task</a:t>
            </a:r>
          </a:p>
          <a:p>
            <a:pPr>
              <a:lnSpc>
                <a:spcPct val="150000"/>
              </a:lnSpc>
            </a:pPr>
            <a:r>
              <a:rPr lang="en-US" dirty="0"/>
              <a:t>Share the task</a:t>
            </a:r>
          </a:p>
          <a:p>
            <a:pPr>
              <a:lnSpc>
                <a:spcPct val="150000"/>
              </a:lnSpc>
            </a:pPr>
            <a:r>
              <a:rPr lang="en-US" dirty="0"/>
              <a:t>Use parallel workstations</a:t>
            </a:r>
          </a:p>
          <a:p>
            <a:pPr>
              <a:lnSpc>
                <a:spcPct val="150000"/>
              </a:lnSpc>
            </a:pPr>
            <a:r>
              <a:rPr lang="en-US" dirty="0"/>
              <a:t>Use a more skilled worker</a:t>
            </a:r>
          </a:p>
          <a:p>
            <a:pPr>
              <a:lnSpc>
                <a:spcPct val="150000"/>
              </a:lnSpc>
            </a:pPr>
            <a:r>
              <a:rPr lang="en-US" dirty="0"/>
              <a:t>Work overtime</a:t>
            </a:r>
          </a:p>
          <a:p>
            <a:pPr>
              <a:lnSpc>
                <a:spcPct val="150000"/>
              </a:lnSpc>
            </a:pPr>
            <a:r>
              <a:rPr lang="en-US" dirty="0"/>
              <a:t>Redesign</a:t>
            </a:r>
          </a:p>
        </p:txBody>
      </p:sp>
    </p:spTree>
    <p:extLst>
      <p:ext uri="{BB962C8B-B14F-4D97-AF65-F5344CB8AC3E}">
        <p14:creationId xmlns:p14="http://schemas.microsoft.com/office/powerpoint/2010/main" val="649642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r>
              <a:rPr lang="en-US"/>
              <a:t>Flexible Line Layouts</a:t>
            </a:r>
          </a:p>
        </p:txBody>
      </p:sp>
      <p:sp>
        <p:nvSpPr>
          <p:cNvPr id="50178" name="TextBox 5"/>
          <p:cNvSpPr txBox="1">
            <a:spLocks noChangeArrowheads="1"/>
          </p:cNvSpPr>
          <p:nvPr/>
        </p:nvSpPr>
        <p:spPr bwMode="auto">
          <a:xfrm>
            <a:off x="1376363" y="4038600"/>
            <a:ext cx="2286000" cy="1477328"/>
          </a:xfrm>
          <a:prstGeom prst="rect">
            <a:avLst/>
          </a:prstGeom>
          <a:solidFill>
            <a:schemeClr val="bg1"/>
          </a:solidFill>
          <a:ln w="9525">
            <a:solidFill>
              <a:schemeClr val="tx1"/>
            </a:solidFill>
            <a:miter lim="800000"/>
            <a:headEnd/>
            <a:tailEnd/>
          </a:ln>
        </p:spPr>
        <p:txBody>
          <a:bodyPr>
            <a:spAutoFit/>
          </a:bodyPr>
          <a:lstStyle/>
          <a:p>
            <a:r>
              <a:rPr lang="en-US">
                <a:latin typeface="Century" panose="02040604050505020304" pitchFamily="18" charset="0"/>
              </a:rPr>
              <a:t>Problem – operators trapped in “cages” prevents sharing work among them</a:t>
            </a:r>
          </a:p>
        </p:txBody>
      </p:sp>
      <p:cxnSp>
        <p:nvCxnSpPr>
          <p:cNvPr id="7" name="Straight Arrow Connector 6"/>
          <p:cNvCxnSpPr>
            <a:stCxn id="50178" idx="0"/>
          </p:cNvCxnSpPr>
          <p:nvPr/>
        </p:nvCxnSpPr>
        <p:spPr>
          <a:xfrm flipH="1" flipV="1">
            <a:off x="2057401" y="3276600"/>
            <a:ext cx="461962" cy="76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5638800" y="4038600"/>
            <a:ext cx="2286000" cy="1754188"/>
          </a:xfrm>
          <a:prstGeom prst="rect">
            <a:avLst/>
          </a:prstGeom>
          <a:solidFill>
            <a:schemeClr val="bg1"/>
          </a:solidFill>
          <a:ln w="9525">
            <a:solidFill>
              <a:schemeClr val="tx1"/>
            </a:solidFill>
            <a:miter lim="800000"/>
            <a:headEnd/>
            <a:tailEnd/>
          </a:ln>
        </p:spPr>
        <p:txBody>
          <a:bodyPr>
            <a:spAutoFit/>
          </a:bodyPr>
          <a:lstStyle/>
          <a:p>
            <a:r>
              <a:rPr lang="en-US">
                <a:latin typeface="Century" panose="02040604050505020304" pitchFamily="18" charset="0"/>
              </a:rPr>
              <a:t>Solution – remove barriers so operators can trade work and operators can be added or removed as needed</a:t>
            </a:r>
          </a:p>
        </p:txBody>
      </p:sp>
      <p:cxnSp>
        <p:nvCxnSpPr>
          <p:cNvPr id="11" name="Straight Arrow Connector 10"/>
          <p:cNvCxnSpPr>
            <a:stCxn id="10" idx="0"/>
          </p:cNvCxnSpPr>
          <p:nvPr/>
        </p:nvCxnSpPr>
        <p:spPr>
          <a:xfrm flipH="1" flipV="1">
            <a:off x="6319838" y="3276600"/>
            <a:ext cx="461962" cy="76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0182" name="Picture 5"/>
          <p:cNvPicPr>
            <a:picLocks noChangeAspect="1" noChangeArrowheads="1"/>
          </p:cNvPicPr>
          <p:nvPr/>
        </p:nvPicPr>
        <p:blipFill>
          <a:blip r:embed="rId2"/>
          <a:srcRect/>
          <a:stretch>
            <a:fillRect/>
          </a:stretch>
        </p:blipFill>
        <p:spPr bwMode="auto">
          <a:xfrm>
            <a:off x="557213" y="1676400"/>
            <a:ext cx="3252787" cy="1600200"/>
          </a:xfrm>
          <a:prstGeom prst="rect">
            <a:avLst/>
          </a:prstGeom>
          <a:noFill/>
          <a:ln w="9525">
            <a:noFill/>
            <a:miter lim="800000"/>
            <a:headEnd/>
            <a:tailEnd/>
          </a:ln>
        </p:spPr>
      </p:pic>
      <p:pic>
        <p:nvPicPr>
          <p:cNvPr id="8198" name="Picture 6"/>
          <p:cNvPicPr>
            <a:picLocks noChangeAspect="1" noChangeArrowheads="1"/>
          </p:cNvPicPr>
          <p:nvPr/>
        </p:nvPicPr>
        <p:blipFill>
          <a:blip r:embed="rId3"/>
          <a:srcRect/>
          <a:stretch>
            <a:fillRect/>
          </a:stretch>
        </p:blipFill>
        <p:spPr bwMode="auto">
          <a:xfrm>
            <a:off x="4267200" y="1676400"/>
            <a:ext cx="3792538" cy="1600200"/>
          </a:xfrm>
          <a:prstGeom prst="rect">
            <a:avLst/>
          </a:prstGeom>
          <a:noFill/>
          <a:ln w="9525">
            <a:noFill/>
            <a:miter lim="800000"/>
            <a:headEnd/>
            <a:tailEnd/>
          </a:ln>
        </p:spPr>
      </p:pic>
      <p:pic>
        <p:nvPicPr>
          <p:cNvPr id="50184" name="Picture 7"/>
          <p:cNvPicPr>
            <a:picLocks noChangeAspect="1" noChangeArrowheads="1"/>
          </p:cNvPicPr>
          <p:nvPr/>
        </p:nvPicPr>
        <p:blipFill>
          <a:blip r:embed="rId4"/>
          <a:srcRect/>
          <a:stretch>
            <a:fillRect/>
          </a:stretch>
        </p:blipFill>
        <p:spPr bwMode="auto">
          <a:xfrm>
            <a:off x="136525" y="5922963"/>
            <a:ext cx="4740275" cy="261937"/>
          </a:xfrm>
          <a:prstGeom prst="rect">
            <a:avLst/>
          </a:prstGeom>
          <a:noFill/>
          <a:ln w="9525">
            <a:noFill/>
            <a:miter lim="800000"/>
            <a:headEnd/>
            <a:tailEnd/>
          </a:ln>
        </p:spPr>
      </p:pic>
    </p:spTree>
    <p:extLst>
      <p:ext uri="{BB962C8B-B14F-4D97-AF65-F5344CB8AC3E}">
        <p14:creationId xmlns:p14="http://schemas.microsoft.com/office/powerpoint/2010/main" val="16991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srcRect/>
          <a:stretch>
            <a:fillRect/>
          </a:stretch>
        </p:blipFill>
        <p:spPr bwMode="auto">
          <a:xfrm>
            <a:off x="4572000" y="1676400"/>
            <a:ext cx="2371725" cy="2933700"/>
          </a:xfrm>
          <a:prstGeom prst="rect">
            <a:avLst/>
          </a:prstGeom>
          <a:noFill/>
          <a:ln w="9525">
            <a:noFill/>
            <a:miter lim="800000"/>
            <a:headEnd/>
            <a:tailEnd/>
          </a:ln>
        </p:spPr>
      </p:pic>
      <p:sp>
        <p:nvSpPr>
          <p:cNvPr id="51202" name="Title 1"/>
          <p:cNvSpPr>
            <a:spLocks noGrp="1"/>
          </p:cNvSpPr>
          <p:nvPr>
            <p:ph type="title"/>
          </p:nvPr>
        </p:nvSpPr>
        <p:spPr>
          <a:xfrm>
            <a:off x="612775" y="228600"/>
            <a:ext cx="8153400" cy="990600"/>
          </a:xfrm>
        </p:spPr>
        <p:txBody>
          <a:bodyPr/>
          <a:lstStyle/>
          <a:p>
            <a:r>
              <a:rPr lang="en-US"/>
              <a:t>Flexible Line Layouts</a:t>
            </a:r>
          </a:p>
        </p:txBody>
      </p:sp>
      <p:sp>
        <p:nvSpPr>
          <p:cNvPr id="51203" name="TextBox 5"/>
          <p:cNvSpPr txBox="1">
            <a:spLocks noChangeArrowheads="1"/>
          </p:cNvSpPr>
          <p:nvPr/>
        </p:nvSpPr>
        <p:spPr bwMode="auto">
          <a:xfrm>
            <a:off x="1376363" y="4038600"/>
            <a:ext cx="2286000" cy="1754326"/>
          </a:xfrm>
          <a:prstGeom prst="rect">
            <a:avLst/>
          </a:prstGeom>
          <a:solidFill>
            <a:schemeClr val="bg1"/>
          </a:solidFill>
          <a:ln w="9525">
            <a:solidFill>
              <a:schemeClr val="tx1"/>
            </a:solidFill>
            <a:miter lim="800000"/>
            <a:headEnd/>
            <a:tailEnd/>
          </a:ln>
        </p:spPr>
        <p:txBody>
          <a:bodyPr>
            <a:spAutoFit/>
          </a:bodyPr>
          <a:lstStyle/>
          <a:p>
            <a:r>
              <a:rPr lang="en-US">
                <a:latin typeface="Century" panose="02040604050505020304" pitchFamily="18" charset="0"/>
              </a:rPr>
              <a:t>Problem – operators “birdcaged” with no opportunity to share work or add third operator</a:t>
            </a:r>
          </a:p>
        </p:txBody>
      </p:sp>
      <p:cxnSp>
        <p:nvCxnSpPr>
          <p:cNvPr id="7" name="Straight Arrow Connector 6"/>
          <p:cNvCxnSpPr>
            <a:stCxn id="51203" idx="0"/>
          </p:cNvCxnSpPr>
          <p:nvPr/>
        </p:nvCxnSpPr>
        <p:spPr>
          <a:xfrm flipH="1" flipV="1">
            <a:off x="2057401" y="3276600"/>
            <a:ext cx="461962" cy="76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5638800" y="5103813"/>
            <a:ext cx="2286000" cy="1477328"/>
          </a:xfrm>
          <a:prstGeom prst="rect">
            <a:avLst/>
          </a:prstGeom>
          <a:solidFill>
            <a:schemeClr val="bg1"/>
          </a:solidFill>
          <a:ln w="9525">
            <a:solidFill>
              <a:schemeClr val="tx1"/>
            </a:solidFill>
            <a:miter lim="800000"/>
            <a:headEnd/>
            <a:tailEnd/>
          </a:ln>
        </p:spPr>
        <p:txBody>
          <a:bodyPr>
            <a:spAutoFit/>
          </a:bodyPr>
          <a:lstStyle/>
          <a:p>
            <a:r>
              <a:rPr lang="en-US">
                <a:latin typeface="Century" panose="02040604050505020304" pitchFamily="18" charset="0"/>
              </a:rPr>
              <a:t>Solution – operators can help each other and third operator can be added if needed</a:t>
            </a:r>
          </a:p>
        </p:txBody>
      </p:sp>
      <p:cxnSp>
        <p:nvCxnSpPr>
          <p:cNvPr id="11" name="Straight Arrow Connector 10"/>
          <p:cNvCxnSpPr>
            <a:stCxn id="10" idx="0"/>
          </p:cNvCxnSpPr>
          <p:nvPr/>
        </p:nvCxnSpPr>
        <p:spPr>
          <a:xfrm flipH="1" flipV="1">
            <a:off x="6319838" y="4341813"/>
            <a:ext cx="461962" cy="76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07" name="Picture 2"/>
          <p:cNvPicPr>
            <a:picLocks noChangeAspect="1" noChangeArrowheads="1"/>
          </p:cNvPicPr>
          <p:nvPr/>
        </p:nvPicPr>
        <p:blipFill>
          <a:blip r:embed="rId3"/>
          <a:srcRect/>
          <a:stretch>
            <a:fillRect/>
          </a:stretch>
        </p:blipFill>
        <p:spPr bwMode="auto">
          <a:xfrm>
            <a:off x="600075" y="1676400"/>
            <a:ext cx="3132138" cy="1600200"/>
          </a:xfrm>
          <a:prstGeom prst="rect">
            <a:avLst/>
          </a:prstGeom>
          <a:noFill/>
          <a:ln w="9525">
            <a:noFill/>
            <a:miter lim="800000"/>
            <a:headEnd/>
            <a:tailEnd/>
          </a:ln>
        </p:spPr>
      </p:pic>
      <p:pic>
        <p:nvPicPr>
          <p:cNvPr id="51208" name="Picture 7"/>
          <p:cNvPicPr>
            <a:picLocks noChangeAspect="1" noChangeArrowheads="1"/>
          </p:cNvPicPr>
          <p:nvPr/>
        </p:nvPicPr>
        <p:blipFill>
          <a:blip r:embed="rId4"/>
          <a:srcRect/>
          <a:stretch>
            <a:fillRect/>
          </a:stretch>
        </p:blipFill>
        <p:spPr bwMode="auto">
          <a:xfrm>
            <a:off x="136525" y="5922963"/>
            <a:ext cx="4740275" cy="261937"/>
          </a:xfrm>
          <a:prstGeom prst="rect">
            <a:avLst/>
          </a:prstGeom>
          <a:noFill/>
          <a:ln w="9525">
            <a:noFill/>
            <a:miter lim="800000"/>
            <a:headEnd/>
            <a:tailEnd/>
          </a:ln>
        </p:spPr>
      </p:pic>
    </p:spTree>
    <p:extLst>
      <p:ext uri="{BB962C8B-B14F-4D97-AF65-F5344CB8AC3E}">
        <p14:creationId xmlns:p14="http://schemas.microsoft.com/office/powerpoint/2010/main" val="3930863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6015038" y="2581275"/>
            <a:ext cx="2724150" cy="1685925"/>
          </a:xfrm>
          <a:prstGeom prst="rect">
            <a:avLst/>
          </a:prstGeom>
          <a:noFill/>
          <a:ln w="9525">
            <a:noFill/>
            <a:miter lim="800000"/>
            <a:headEnd/>
            <a:tailEnd/>
          </a:ln>
        </p:spPr>
      </p:pic>
      <p:sp>
        <p:nvSpPr>
          <p:cNvPr id="52226" name="Title 1"/>
          <p:cNvSpPr>
            <a:spLocks noGrp="1"/>
          </p:cNvSpPr>
          <p:nvPr>
            <p:ph type="title"/>
          </p:nvPr>
        </p:nvSpPr>
        <p:spPr>
          <a:xfrm>
            <a:off x="612775" y="228600"/>
            <a:ext cx="8153400" cy="990600"/>
          </a:xfrm>
        </p:spPr>
        <p:txBody>
          <a:bodyPr/>
          <a:lstStyle/>
          <a:p>
            <a:r>
              <a:rPr lang="en-US"/>
              <a:t>Flexible Line Layouts</a:t>
            </a:r>
          </a:p>
        </p:txBody>
      </p:sp>
      <p:sp>
        <p:nvSpPr>
          <p:cNvPr id="52227" name="TextBox 5"/>
          <p:cNvSpPr txBox="1">
            <a:spLocks noChangeArrowheads="1"/>
          </p:cNvSpPr>
          <p:nvPr/>
        </p:nvSpPr>
        <p:spPr bwMode="auto">
          <a:xfrm>
            <a:off x="1376363" y="3438525"/>
            <a:ext cx="2286000" cy="923330"/>
          </a:xfrm>
          <a:prstGeom prst="rect">
            <a:avLst/>
          </a:prstGeom>
          <a:solidFill>
            <a:schemeClr val="bg1"/>
          </a:solidFill>
          <a:ln w="9525">
            <a:solidFill>
              <a:schemeClr val="tx1"/>
            </a:solidFill>
            <a:miter lim="800000"/>
            <a:headEnd/>
            <a:tailEnd/>
          </a:ln>
        </p:spPr>
        <p:txBody>
          <a:bodyPr>
            <a:spAutoFit/>
          </a:bodyPr>
          <a:lstStyle/>
          <a:p>
            <a:r>
              <a:rPr lang="en-US">
                <a:latin typeface="Century" panose="02040604050505020304" pitchFamily="18" charset="0"/>
              </a:rPr>
              <a:t>Problem – straight line is difficult to balance</a:t>
            </a:r>
          </a:p>
        </p:txBody>
      </p:sp>
      <p:cxnSp>
        <p:nvCxnSpPr>
          <p:cNvPr id="7" name="Straight Arrow Connector 6"/>
          <p:cNvCxnSpPr>
            <a:stCxn id="52227" idx="0"/>
          </p:cNvCxnSpPr>
          <p:nvPr/>
        </p:nvCxnSpPr>
        <p:spPr>
          <a:xfrm flipH="1" flipV="1">
            <a:off x="2057401" y="2676525"/>
            <a:ext cx="461962" cy="76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5334000" y="4922837"/>
            <a:ext cx="2286000" cy="1754326"/>
          </a:xfrm>
          <a:prstGeom prst="rect">
            <a:avLst/>
          </a:prstGeom>
          <a:solidFill>
            <a:schemeClr val="bg1"/>
          </a:solidFill>
          <a:ln w="9525">
            <a:solidFill>
              <a:schemeClr val="tx1"/>
            </a:solidFill>
            <a:miter lim="800000"/>
            <a:headEnd/>
            <a:tailEnd/>
          </a:ln>
        </p:spPr>
        <p:txBody>
          <a:bodyPr>
            <a:spAutoFit/>
          </a:bodyPr>
          <a:lstStyle/>
          <a:p>
            <a:r>
              <a:rPr lang="en-US">
                <a:latin typeface="Century" panose="02040604050505020304" pitchFamily="18" charset="0"/>
              </a:rPr>
              <a:t>Solution – U-shaped line gives better operator access and may reduce need for operators</a:t>
            </a:r>
          </a:p>
        </p:txBody>
      </p:sp>
      <p:cxnSp>
        <p:nvCxnSpPr>
          <p:cNvPr id="11" name="Straight Arrow Connector 10"/>
          <p:cNvCxnSpPr>
            <a:stCxn id="10" idx="0"/>
          </p:cNvCxnSpPr>
          <p:nvPr/>
        </p:nvCxnSpPr>
        <p:spPr>
          <a:xfrm flipV="1">
            <a:off x="6477000" y="4267201"/>
            <a:ext cx="457200" cy="65563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2231" name="Picture 7"/>
          <p:cNvPicPr>
            <a:picLocks noChangeAspect="1" noChangeArrowheads="1"/>
          </p:cNvPicPr>
          <p:nvPr/>
        </p:nvPicPr>
        <p:blipFill>
          <a:blip r:embed="rId3"/>
          <a:srcRect/>
          <a:stretch>
            <a:fillRect/>
          </a:stretch>
        </p:blipFill>
        <p:spPr bwMode="auto">
          <a:xfrm>
            <a:off x="136525" y="5922963"/>
            <a:ext cx="4740275" cy="261937"/>
          </a:xfrm>
          <a:prstGeom prst="rect">
            <a:avLst/>
          </a:prstGeom>
          <a:noFill/>
          <a:ln w="9525">
            <a:noFill/>
            <a:miter lim="800000"/>
            <a:headEnd/>
            <a:tailEnd/>
          </a:ln>
        </p:spPr>
      </p:pic>
      <p:pic>
        <p:nvPicPr>
          <p:cNvPr id="52232" name="Picture 2"/>
          <p:cNvPicPr>
            <a:picLocks noChangeAspect="1" noChangeArrowheads="1"/>
          </p:cNvPicPr>
          <p:nvPr/>
        </p:nvPicPr>
        <p:blipFill>
          <a:blip r:embed="rId4"/>
          <a:srcRect/>
          <a:stretch>
            <a:fillRect/>
          </a:stretch>
        </p:blipFill>
        <p:spPr bwMode="auto">
          <a:xfrm>
            <a:off x="304800" y="1706563"/>
            <a:ext cx="5057775" cy="904875"/>
          </a:xfrm>
          <a:prstGeom prst="rect">
            <a:avLst/>
          </a:prstGeom>
          <a:noFill/>
          <a:ln w="9525">
            <a:noFill/>
            <a:miter lim="800000"/>
            <a:headEnd/>
            <a:tailEnd/>
          </a:ln>
        </p:spPr>
      </p:pic>
    </p:spTree>
    <p:extLst>
      <p:ext uri="{BB962C8B-B14F-4D97-AF65-F5344CB8AC3E}">
        <p14:creationId xmlns:p14="http://schemas.microsoft.com/office/powerpoint/2010/main" val="674704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t>Mixed-Model Line Balancing</a:t>
            </a:r>
          </a:p>
        </p:txBody>
      </p:sp>
      <p:sp>
        <p:nvSpPr>
          <p:cNvPr id="53250" name="Content Placeholder 3"/>
          <p:cNvSpPr>
            <a:spLocks noGrp="1"/>
          </p:cNvSpPr>
          <p:nvPr>
            <p:ph idx="1"/>
          </p:nvPr>
        </p:nvSpPr>
        <p:spPr/>
        <p:txBody>
          <a:bodyPr/>
          <a:lstStyle/>
          <a:p>
            <a:r>
              <a:rPr lang="en-US" dirty="0"/>
              <a:t>Most factories produce a number of different products.</a:t>
            </a:r>
          </a:p>
          <a:p>
            <a:pPr lvl="1"/>
            <a:r>
              <a:rPr lang="en-US" dirty="0"/>
              <a:t>Inventory can be reduced by building some of each product during every period (e.g., day, week, etc.).</a:t>
            </a:r>
          </a:p>
          <a:p>
            <a:pPr lvl="1"/>
            <a:endParaRPr lang="en-US" dirty="0"/>
          </a:p>
          <a:p>
            <a:r>
              <a:rPr lang="en-US" dirty="0"/>
              <a:t>Mixed-model line balancing is one means of scheduling this varied production.</a:t>
            </a:r>
          </a:p>
        </p:txBody>
      </p:sp>
    </p:spTree>
    <p:extLst>
      <p:ext uri="{BB962C8B-B14F-4D97-AF65-F5344CB8AC3E}">
        <p14:creationId xmlns:p14="http://schemas.microsoft.com/office/powerpoint/2010/main" val="165234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45918-670E-423A-B986-3C90E4875DA4}"/>
              </a:ext>
            </a:extLst>
          </p:cNvPr>
          <p:cNvSpPr>
            <a:spLocks noGrp="1"/>
          </p:cNvSpPr>
          <p:nvPr>
            <p:ph idx="1"/>
          </p:nvPr>
        </p:nvSpPr>
        <p:spPr>
          <a:xfrm>
            <a:off x="304800" y="228600"/>
            <a:ext cx="8382000" cy="6705600"/>
          </a:xfrm>
        </p:spPr>
        <p:txBody>
          <a:bodyPr>
            <a:normAutofit fontScale="92500" lnSpcReduction="10000"/>
          </a:bodyPr>
          <a:lstStyle/>
          <a:p>
            <a:pPr algn="just"/>
            <a:r>
              <a:rPr lang="en-US" sz="2400" dirty="0"/>
              <a:t>The basic objective of the layout decision is to ensure a smooth flow of work, material, people, and information through the system. Effective layouts also:</a:t>
            </a:r>
          </a:p>
          <a:p>
            <a:pPr algn="just"/>
            <a:endParaRPr lang="en-US" sz="2400" dirty="0"/>
          </a:p>
          <a:p>
            <a:pPr algn="just"/>
            <a:r>
              <a:rPr lang="en-US" sz="2400" dirty="0"/>
              <a:t>Minimize movement and material handling costs;</a:t>
            </a:r>
          </a:p>
          <a:p>
            <a:pPr algn="just"/>
            <a:r>
              <a:rPr lang="en-US" sz="2400" dirty="0"/>
              <a:t>Utilize space efficiently; Utilize labor efficiently;</a:t>
            </a:r>
          </a:p>
          <a:p>
            <a:pPr algn="just"/>
            <a:r>
              <a:rPr lang="en-US" sz="2400" dirty="0"/>
              <a:t>Eliminate bottlenecks;</a:t>
            </a:r>
          </a:p>
          <a:p>
            <a:pPr algn="just"/>
            <a:r>
              <a:rPr lang="en-US" sz="2400" dirty="0"/>
              <a:t>Facilitate communication and interaction between workers, between workers and their supervisors, and between workers and customers;</a:t>
            </a:r>
          </a:p>
          <a:p>
            <a:pPr algn="just"/>
            <a:r>
              <a:rPr lang="en-US" sz="2400" dirty="0"/>
              <a:t>Reduce manufacturing cycle time and customer service time;</a:t>
            </a:r>
          </a:p>
          <a:p>
            <a:pPr algn="just"/>
            <a:r>
              <a:rPr lang="en-US" sz="2400" dirty="0"/>
              <a:t>Eliminate wasted or redundant movement;</a:t>
            </a:r>
          </a:p>
          <a:p>
            <a:pPr algn="just"/>
            <a:r>
              <a:rPr lang="en-US" sz="2400" dirty="0"/>
              <a:t>Facilitate the entry, exit, and placement of material, products, and people; Incorporate safety and security measures; </a:t>
            </a:r>
          </a:p>
          <a:p>
            <a:pPr algn="just"/>
            <a:r>
              <a:rPr lang="en-US" sz="2400" dirty="0"/>
              <a:t>Promote product and service quality;</a:t>
            </a:r>
          </a:p>
          <a:p>
            <a:pPr algn="just"/>
            <a:r>
              <a:rPr lang="en-US" sz="2400" dirty="0"/>
              <a:t>Encourage proper maintenance activities;</a:t>
            </a:r>
          </a:p>
          <a:p>
            <a:pPr algn="just"/>
            <a:r>
              <a:rPr lang="en-US" sz="2400" dirty="0"/>
              <a:t>Provide a visual control of activities;</a:t>
            </a:r>
          </a:p>
          <a:p>
            <a:pPr algn="just"/>
            <a:r>
              <a:rPr lang="en-US" sz="2400" dirty="0"/>
              <a:t>Provide flexibility to adapt to changing conditions;</a:t>
            </a:r>
          </a:p>
          <a:p>
            <a:pPr algn="just"/>
            <a:r>
              <a:rPr lang="en-US" sz="2400" dirty="0"/>
              <a:t>Increase capacity</a:t>
            </a:r>
            <a:endParaRPr lang="en-IN" sz="1100" dirty="0"/>
          </a:p>
        </p:txBody>
      </p:sp>
    </p:spTree>
    <p:extLst>
      <p:ext uri="{BB962C8B-B14F-4D97-AF65-F5344CB8AC3E}">
        <p14:creationId xmlns:p14="http://schemas.microsoft.com/office/powerpoint/2010/main" val="278444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Example 8.3: Mixed-Model Line Balancing</a:t>
            </a:r>
          </a:p>
        </p:txBody>
      </p:sp>
      <p:sp>
        <p:nvSpPr>
          <p:cNvPr id="54274" name="Content Placeholder 3"/>
          <p:cNvSpPr>
            <a:spLocks noGrp="1"/>
          </p:cNvSpPr>
          <p:nvPr>
            <p:ph idx="1"/>
          </p:nvPr>
        </p:nvSpPr>
        <p:spPr/>
        <p:txBody>
          <a:bodyPr>
            <a:normAutofit/>
          </a:bodyPr>
          <a:lstStyle/>
          <a:p>
            <a:r>
              <a:rPr lang="en-US" sz="2600" dirty="0"/>
              <a:t>Processing must be completed for both Model J and Model K wagons.</a:t>
            </a:r>
          </a:p>
          <a:p>
            <a:r>
              <a:rPr lang="en-US" sz="2600" dirty="0"/>
              <a:t>Equal number of each model are required.</a:t>
            </a:r>
          </a:p>
          <a:p>
            <a:r>
              <a:rPr lang="en-US" sz="2600" dirty="0"/>
              <a:t>Cycle time – 6 minutes for Model J and 4 minutes for Model K.</a:t>
            </a:r>
          </a:p>
          <a:p>
            <a:r>
              <a:rPr lang="en-US" sz="2600" dirty="0"/>
              <a:t>In an 8-hour day, how should the models be processed?</a:t>
            </a:r>
          </a:p>
        </p:txBody>
      </p:sp>
      <p:grpSp>
        <p:nvGrpSpPr>
          <p:cNvPr id="7" name="Group 6"/>
          <p:cNvGrpSpPr>
            <a:grpSpLocks/>
          </p:cNvGrpSpPr>
          <p:nvPr/>
        </p:nvGrpSpPr>
        <p:grpSpPr bwMode="auto">
          <a:xfrm>
            <a:off x="1524000" y="5181600"/>
            <a:ext cx="2362200" cy="830263"/>
            <a:chOff x="685800" y="5271700"/>
            <a:chExt cx="2362200" cy="830997"/>
          </a:xfrm>
        </p:grpSpPr>
        <p:sp>
          <p:nvSpPr>
            <p:cNvPr id="5" name="TextBox 4"/>
            <p:cNvSpPr txBox="1">
              <a:spLocks noRot="1" noChangeAspect="1" noMove="1" noResize="1" noEditPoints="1" noAdjustHandles="1" noChangeArrowheads="1" noChangeShapeType="1" noTextEdit="1"/>
            </p:cNvSpPr>
            <p:nvPr/>
          </p:nvSpPr>
          <p:spPr>
            <a:xfrm>
              <a:off x="685800" y="5641032"/>
              <a:ext cx="2362200" cy="461665"/>
            </a:xfrm>
            <a:prstGeom prst="rect">
              <a:avLst/>
            </a:prstGeom>
            <a:blipFill rotWithShape="1">
              <a:blip r:embed="rId2"/>
              <a:stretch>
                <a:fillRect t="-10526" r="-2320" b="-28947"/>
              </a:stretch>
            </a:blipFill>
          </p:spPr>
          <p:txBody>
            <a:bodyPr/>
            <a:lstStyle/>
            <a:p>
              <a:pPr fontAlgn="auto">
                <a:spcBef>
                  <a:spcPts val="0"/>
                </a:spcBef>
                <a:spcAft>
                  <a:spcPts val="0"/>
                </a:spcAft>
                <a:defRPr/>
              </a:pPr>
              <a:r>
                <a:rPr lang="en-US">
                  <a:noFill/>
                  <a:latin typeface="+mn-lt"/>
                </a:rPr>
                <a:t> </a:t>
              </a:r>
            </a:p>
          </p:txBody>
        </p:sp>
        <p:sp>
          <p:nvSpPr>
            <p:cNvPr id="54279" name="TextBox 5"/>
            <p:cNvSpPr txBox="1">
              <a:spLocks noChangeArrowheads="1"/>
            </p:cNvSpPr>
            <p:nvPr/>
          </p:nvSpPr>
          <p:spPr bwMode="auto">
            <a:xfrm>
              <a:off x="781050" y="5271700"/>
              <a:ext cx="2266950" cy="338853"/>
            </a:xfrm>
            <a:prstGeom prst="rect">
              <a:avLst/>
            </a:prstGeom>
            <a:noFill/>
            <a:ln w="9525">
              <a:noFill/>
              <a:miter lim="800000"/>
              <a:headEnd/>
              <a:tailEnd/>
            </a:ln>
          </p:spPr>
          <p:txBody>
            <a:bodyPr wrap="square">
              <a:spAutoFit/>
            </a:bodyPr>
            <a:lstStyle/>
            <a:p>
              <a:r>
                <a:rPr lang="en-US" sz="1600" dirty="0">
                  <a:latin typeface="Century" panose="02040604050505020304" pitchFamily="18" charset="0"/>
                </a:rPr>
                <a:t>Total Processing Time</a:t>
              </a:r>
            </a:p>
          </p:txBody>
        </p:sp>
      </p:grpSp>
      <p:sp>
        <p:nvSpPr>
          <p:cNvPr id="8" name="TextBox 7"/>
          <p:cNvSpPr txBox="1">
            <a:spLocks noChangeArrowheads="1"/>
          </p:cNvSpPr>
          <p:nvPr/>
        </p:nvSpPr>
        <p:spPr bwMode="auto">
          <a:xfrm>
            <a:off x="5562600" y="5099050"/>
            <a:ext cx="2209800" cy="1200150"/>
          </a:xfrm>
          <a:prstGeom prst="rect">
            <a:avLst/>
          </a:prstGeom>
          <a:noFill/>
          <a:ln w="9525">
            <a:noFill/>
            <a:miter lim="800000"/>
            <a:headEnd/>
            <a:tailEnd/>
          </a:ln>
        </p:spPr>
        <p:txBody>
          <a:bodyPr>
            <a:spAutoFit/>
          </a:bodyPr>
          <a:lstStyle/>
          <a:p>
            <a:r>
              <a:rPr lang="en-US" dirty="0">
                <a:latin typeface="Century" panose="02040604050505020304" pitchFamily="18" charset="0"/>
              </a:rPr>
              <a:t>Because </a:t>
            </a:r>
            <a:r>
              <a:rPr lang="en-US" i="1" dirty="0">
                <a:latin typeface="Century" panose="02040604050505020304" pitchFamily="18" charset="0"/>
              </a:rPr>
              <a:t>K</a:t>
            </a:r>
            <a:r>
              <a:rPr lang="en-US" dirty="0">
                <a:latin typeface="Century" panose="02040604050505020304" pitchFamily="18" charset="0"/>
              </a:rPr>
              <a:t> = </a:t>
            </a:r>
            <a:r>
              <a:rPr lang="en-US" i="1" dirty="0">
                <a:latin typeface="Century" panose="02040604050505020304" pitchFamily="18" charset="0"/>
              </a:rPr>
              <a:t>J</a:t>
            </a:r>
            <a:r>
              <a:rPr lang="en-US" dirty="0">
                <a:latin typeface="Century" panose="02040604050505020304" pitchFamily="18" charset="0"/>
              </a:rPr>
              <a:t>, we can produce 48 of each per day (6 of each per hour.</a:t>
            </a:r>
          </a:p>
        </p:txBody>
      </p:sp>
    </p:spTree>
    <p:extLst>
      <p:ext uri="{BB962C8B-B14F-4D97-AF65-F5344CB8AC3E}">
        <p14:creationId xmlns:p14="http://schemas.microsoft.com/office/powerpoint/2010/main" val="158500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6107-90CE-4542-8C46-8D96C2B28BDF}"/>
              </a:ext>
            </a:extLst>
          </p:cNvPr>
          <p:cNvSpPr>
            <a:spLocks noGrp="1"/>
          </p:cNvSpPr>
          <p:nvPr>
            <p:ph type="title"/>
          </p:nvPr>
        </p:nvSpPr>
        <p:spPr/>
        <p:txBody>
          <a:bodyPr>
            <a:normAutofit/>
          </a:bodyPr>
          <a:lstStyle/>
          <a:p>
            <a:r>
              <a:rPr lang="en-US" dirty="0"/>
              <a:t>Example 8.3: Mixed-Model Line Balancing</a:t>
            </a:r>
          </a:p>
        </p:txBody>
      </p:sp>
      <p:sp>
        <p:nvSpPr>
          <p:cNvPr id="3" name="Content Placeholder 2">
            <a:extLst>
              <a:ext uri="{FF2B5EF4-FFF2-40B4-BE49-F238E27FC236}">
                <a16:creationId xmlns:a16="http://schemas.microsoft.com/office/drawing/2014/main" id="{00A6D61B-860C-4E18-A391-453DFF6B6E9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C130469-123E-47AD-948D-ED8F1CA8F09B}"/>
              </a:ext>
            </a:extLst>
          </p:cNvPr>
          <p:cNvPicPr>
            <a:picLocks noChangeAspect="1"/>
          </p:cNvPicPr>
          <p:nvPr/>
        </p:nvPicPr>
        <p:blipFill rotWithShape="1">
          <a:blip r:embed="rId2"/>
          <a:srcRect l="18332" t="29259" r="16667" b="17408"/>
          <a:stretch/>
        </p:blipFill>
        <p:spPr>
          <a:xfrm>
            <a:off x="234156" y="1436509"/>
            <a:ext cx="8750300" cy="4038600"/>
          </a:xfrm>
          <a:prstGeom prst="rect">
            <a:avLst/>
          </a:prstGeom>
        </p:spPr>
      </p:pic>
      <p:sp>
        <p:nvSpPr>
          <p:cNvPr id="5" name="TextBox 4">
            <a:extLst>
              <a:ext uri="{FF2B5EF4-FFF2-40B4-BE49-F238E27FC236}">
                <a16:creationId xmlns:a16="http://schemas.microsoft.com/office/drawing/2014/main" id="{5010106E-900E-48D7-A9D5-0EB894997604}"/>
              </a:ext>
            </a:extLst>
          </p:cNvPr>
          <p:cNvSpPr txBox="1">
            <a:spLocks noChangeArrowheads="1"/>
          </p:cNvSpPr>
          <p:nvPr/>
        </p:nvSpPr>
        <p:spPr bwMode="auto">
          <a:xfrm>
            <a:off x="159544" y="5657671"/>
            <a:ext cx="8824912" cy="1200329"/>
          </a:xfrm>
          <a:prstGeom prst="rect">
            <a:avLst/>
          </a:prstGeom>
          <a:noFill/>
          <a:ln w="9525">
            <a:noFill/>
            <a:miter lim="800000"/>
            <a:headEnd/>
            <a:tailEnd/>
          </a:ln>
        </p:spPr>
        <p:txBody>
          <a:bodyPr wrap="square">
            <a:spAutoFit/>
          </a:bodyPr>
          <a:lstStyle/>
          <a:p>
            <a:r>
              <a:rPr lang="en-US" dirty="0">
                <a:latin typeface="Tw Cen MT" pitchFamily="34" charset="0"/>
              </a:rPr>
              <a:t>This line is balanced at 6 frames of each type per hour with a </a:t>
            </a:r>
            <a:r>
              <a:rPr lang="en-US" dirty="0" err="1">
                <a:latin typeface="Tw Cen MT" pitchFamily="34" charset="0"/>
              </a:rPr>
              <a:t>minicycle</a:t>
            </a:r>
            <a:r>
              <a:rPr lang="en-US" dirty="0">
                <a:latin typeface="Tw Cen MT" pitchFamily="34" charset="0"/>
              </a:rPr>
              <a:t> time of 12 minutes.</a:t>
            </a:r>
          </a:p>
          <a:p>
            <a:endParaRPr lang="en-US" dirty="0">
              <a:latin typeface="Tw Cen MT" pitchFamily="34" charset="0"/>
            </a:endParaRPr>
          </a:p>
          <a:p>
            <a:r>
              <a:rPr lang="en-US" dirty="0">
                <a:latin typeface="Tw Cen MT" pitchFamily="34" charset="0"/>
              </a:rPr>
              <a:t>Another balance is J K </a:t>
            </a:r>
            <a:r>
              <a:rPr lang="en-US" dirty="0" err="1">
                <a:latin typeface="Tw Cen MT" pitchFamily="34" charset="0"/>
              </a:rPr>
              <a:t>K</a:t>
            </a:r>
            <a:r>
              <a:rPr lang="en-US" dirty="0">
                <a:latin typeface="Tw Cen MT" pitchFamily="34" charset="0"/>
              </a:rPr>
              <a:t> J K J, with times of 6, 4, 4, 6, 4, 6. This balance produces 3J and 3K every 30 minutes with a </a:t>
            </a:r>
            <a:r>
              <a:rPr lang="en-US" dirty="0" err="1">
                <a:latin typeface="Tw Cen MT" pitchFamily="34" charset="0"/>
              </a:rPr>
              <a:t>minicycle</a:t>
            </a:r>
            <a:r>
              <a:rPr lang="en-US" dirty="0">
                <a:latin typeface="Tw Cen MT" pitchFamily="34" charset="0"/>
              </a:rPr>
              <a:t> time of 10 minutes (JK, KJ, KJ).</a:t>
            </a:r>
          </a:p>
        </p:txBody>
      </p:sp>
    </p:spTree>
    <p:extLst>
      <p:ext uri="{BB962C8B-B14F-4D97-AF65-F5344CB8AC3E}">
        <p14:creationId xmlns:p14="http://schemas.microsoft.com/office/powerpoint/2010/main" val="33819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t>Developing a Manufacturing Cell</a:t>
            </a:r>
          </a:p>
        </p:txBody>
      </p:sp>
      <p:sp>
        <p:nvSpPr>
          <p:cNvPr id="183299" name="Rectangle 3"/>
          <p:cNvSpPr>
            <a:spLocks noGrp="1" noChangeArrowheads="1"/>
          </p:cNvSpPr>
          <p:nvPr>
            <p:ph idx="1"/>
          </p:nvPr>
        </p:nvSpPr>
        <p:spPr/>
        <p:txBody>
          <a:bodyPr anchor="ctr"/>
          <a:lstStyle/>
          <a:p>
            <a:r>
              <a:rPr lang="en-US" dirty="0"/>
              <a:t>Grouping parts into families that follow a common sequence of steps</a:t>
            </a:r>
          </a:p>
          <a:p>
            <a:r>
              <a:rPr lang="en-US" dirty="0"/>
              <a:t>Identifying dominant flow patterns of parts families as a bases for location of processes</a:t>
            </a:r>
          </a:p>
          <a:p>
            <a:r>
              <a:rPr lang="en-US" dirty="0"/>
              <a:t>Physically grouping machines and processes into cells</a:t>
            </a:r>
          </a:p>
        </p:txBody>
      </p:sp>
    </p:spTree>
    <p:extLst>
      <p:ext uri="{BB962C8B-B14F-4D97-AF65-F5344CB8AC3E}">
        <p14:creationId xmlns:p14="http://schemas.microsoft.com/office/powerpoint/2010/main" val="166790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1000"/>
                                        <p:tgtEl>
                                          <p:spTgt spid="183299">
                                            <p:txEl>
                                              <p:pRg st="0" end="0"/>
                                            </p:txEl>
                                          </p:spTgt>
                                        </p:tgtEl>
                                      </p:cBhvr>
                                    </p:animEffect>
                                    <p:anim calcmode="lin" valueType="num">
                                      <p:cBhvr>
                                        <p:cTn id="8" dur="10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3299">
                                            <p:txEl>
                                              <p:pRg st="1" end="1"/>
                                            </p:txEl>
                                          </p:spTgt>
                                        </p:tgtEl>
                                        <p:attrNameLst>
                                          <p:attrName>style.visibility</p:attrName>
                                        </p:attrNameLst>
                                      </p:cBhvr>
                                      <p:to>
                                        <p:strVal val="visible"/>
                                      </p:to>
                                    </p:set>
                                    <p:animEffect transition="in" filter="fade">
                                      <p:cBhvr>
                                        <p:cTn id="14" dur="1000"/>
                                        <p:tgtEl>
                                          <p:spTgt spid="183299">
                                            <p:txEl>
                                              <p:pRg st="1" end="1"/>
                                            </p:txEl>
                                          </p:spTgt>
                                        </p:tgtEl>
                                      </p:cBhvr>
                                    </p:animEffect>
                                    <p:anim calcmode="lin" valueType="num">
                                      <p:cBhvr>
                                        <p:cTn id="15" dur="10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3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3299">
                                            <p:txEl>
                                              <p:pRg st="2" end="2"/>
                                            </p:txEl>
                                          </p:spTgt>
                                        </p:tgtEl>
                                        <p:attrNameLst>
                                          <p:attrName>style.visibility</p:attrName>
                                        </p:attrNameLst>
                                      </p:cBhvr>
                                      <p:to>
                                        <p:strVal val="visible"/>
                                      </p:to>
                                    </p:set>
                                    <p:animEffect transition="in" filter="fade">
                                      <p:cBhvr>
                                        <p:cTn id="21" dur="1000"/>
                                        <p:tgtEl>
                                          <p:spTgt spid="183299">
                                            <p:txEl>
                                              <p:pRg st="2" end="2"/>
                                            </p:txEl>
                                          </p:spTgt>
                                        </p:tgtEl>
                                      </p:cBhvr>
                                    </p:animEffect>
                                    <p:anim calcmode="lin" valueType="num">
                                      <p:cBhvr>
                                        <p:cTn id="22" dur="1000" fill="hold"/>
                                        <p:tgtEl>
                                          <p:spTgt spid="1832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32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a:bodyPr>
          <a:lstStyle/>
          <a:p>
            <a:r>
              <a:rPr lang="en-US" dirty="0"/>
              <a:t>Example: Original </a:t>
            </a:r>
            <a:r>
              <a:rPr lang="en-US" dirty="0" err="1"/>
              <a:t>Workcenter</a:t>
            </a:r>
            <a:r>
              <a:rPr lang="en-US" dirty="0"/>
              <a:t> Layout</a:t>
            </a:r>
          </a:p>
        </p:txBody>
      </p:sp>
      <p:pic>
        <p:nvPicPr>
          <p:cNvPr id="5" name="Picture 2"/>
          <p:cNvPicPr>
            <a:picLocks noChangeAspect="1" noChangeArrowheads="1"/>
          </p:cNvPicPr>
          <p:nvPr/>
        </p:nvPicPr>
        <p:blipFill>
          <a:blip r:embed="rId2"/>
          <a:srcRect/>
          <a:stretch>
            <a:fillRect/>
          </a:stretch>
        </p:blipFill>
        <p:spPr bwMode="auto">
          <a:xfrm>
            <a:off x="284163" y="2362200"/>
            <a:ext cx="8555037" cy="2595563"/>
          </a:xfrm>
          <a:prstGeom prst="rect">
            <a:avLst/>
          </a:prstGeom>
          <a:noFill/>
          <a:ln w="9525">
            <a:noFill/>
            <a:miter lim="800000"/>
            <a:headEnd/>
            <a:tailEnd/>
          </a:ln>
        </p:spPr>
      </p:pic>
    </p:spTree>
    <p:extLst>
      <p:ext uri="{BB962C8B-B14F-4D97-AF65-F5344CB8AC3E}">
        <p14:creationId xmlns:p14="http://schemas.microsoft.com/office/powerpoint/2010/main" val="358345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a:bodyPr>
          <a:lstStyle/>
          <a:p>
            <a:r>
              <a:rPr lang="en-US" dirty="0"/>
              <a:t>Example: Routing Matrix Based upon Flow of Parts</a:t>
            </a:r>
          </a:p>
        </p:txBody>
      </p:sp>
      <p:pic>
        <p:nvPicPr>
          <p:cNvPr id="4" name="Picture 2"/>
          <p:cNvPicPr>
            <a:picLocks noChangeAspect="1" noChangeArrowheads="1"/>
          </p:cNvPicPr>
          <p:nvPr/>
        </p:nvPicPr>
        <p:blipFill rotWithShape="1">
          <a:blip r:embed="rId2"/>
          <a:srcRect l="862" t="3552" r="1107" b="4277"/>
          <a:stretch/>
        </p:blipFill>
        <p:spPr bwMode="auto">
          <a:xfrm>
            <a:off x="76200" y="2743200"/>
            <a:ext cx="8665029" cy="2111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4096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638800" y="274638"/>
            <a:ext cx="3048000" cy="6507162"/>
          </a:xfrm>
        </p:spPr>
        <p:txBody>
          <a:bodyPr>
            <a:noAutofit/>
          </a:bodyPr>
          <a:lstStyle/>
          <a:p>
            <a:pPr algn="l"/>
            <a:r>
              <a:rPr lang="en-US" sz="4000" dirty="0"/>
              <a:t>Example: Reallocating Machines to Form Cells</a:t>
            </a:r>
          </a:p>
        </p:txBody>
      </p:sp>
      <p:pic>
        <p:nvPicPr>
          <p:cNvPr id="5" name="Picture 2"/>
          <p:cNvPicPr>
            <a:picLocks noChangeAspect="1" noChangeArrowheads="1"/>
          </p:cNvPicPr>
          <p:nvPr/>
        </p:nvPicPr>
        <p:blipFill rotWithShape="1">
          <a:blip r:embed="rId2"/>
          <a:srcRect l="1449" t="1136"/>
          <a:stretch/>
        </p:blipFill>
        <p:spPr bwMode="auto">
          <a:xfrm>
            <a:off x="76200" y="152400"/>
            <a:ext cx="5181600" cy="66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319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9"/>
          <p:cNvSpPr>
            <a:spLocks noGrp="1" noChangeArrowheads="1"/>
          </p:cNvSpPr>
          <p:nvPr>
            <p:ph type="title"/>
          </p:nvPr>
        </p:nvSpPr>
        <p:spPr/>
        <p:txBody>
          <a:bodyPr/>
          <a:lstStyle/>
          <a:p>
            <a:r>
              <a:rPr lang="en-US"/>
              <a:t>Manufacturing Cell Benefits</a:t>
            </a:r>
          </a:p>
        </p:txBody>
      </p:sp>
      <p:sp>
        <p:nvSpPr>
          <p:cNvPr id="71690" name="Rectangle 10"/>
          <p:cNvSpPr>
            <a:spLocks noGrp="1" noChangeArrowheads="1"/>
          </p:cNvSpPr>
          <p:nvPr>
            <p:ph idx="1"/>
          </p:nvPr>
        </p:nvSpPr>
        <p:spPr/>
        <p:txBody>
          <a:bodyPr/>
          <a:lstStyle/>
          <a:p>
            <a:r>
              <a:rPr lang="en-US" dirty="0"/>
              <a:t>Better human relations</a:t>
            </a:r>
          </a:p>
          <a:p>
            <a:r>
              <a:rPr lang="en-US" dirty="0"/>
              <a:t>Improved operator expertise</a:t>
            </a:r>
          </a:p>
          <a:p>
            <a:r>
              <a:rPr lang="en-US" dirty="0"/>
              <a:t>Less in-process inventory and material handling</a:t>
            </a:r>
          </a:p>
          <a:p>
            <a:r>
              <a:rPr lang="en-US" dirty="0"/>
              <a:t>Faster production setup</a:t>
            </a:r>
          </a:p>
        </p:txBody>
      </p:sp>
    </p:spTree>
    <p:extLst>
      <p:ext uri="{BB962C8B-B14F-4D97-AF65-F5344CB8AC3E}">
        <p14:creationId xmlns:p14="http://schemas.microsoft.com/office/powerpoint/2010/main" val="4173257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690">
                                            <p:txEl>
                                              <p:pRg st="0" end="0"/>
                                            </p:txEl>
                                          </p:spTgt>
                                        </p:tgtEl>
                                        <p:attrNameLst>
                                          <p:attrName>style.visibility</p:attrName>
                                        </p:attrNameLst>
                                      </p:cBhvr>
                                      <p:to>
                                        <p:strVal val="visible"/>
                                      </p:to>
                                    </p:set>
                                    <p:animEffect transition="in" filter="fade">
                                      <p:cBhvr>
                                        <p:cTn id="7" dur="1000"/>
                                        <p:tgtEl>
                                          <p:spTgt spid="71690">
                                            <p:txEl>
                                              <p:pRg st="0" end="0"/>
                                            </p:txEl>
                                          </p:spTgt>
                                        </p:tgtEl>
                                      </p:cBhvr>
                                    </p:animEffect>
                                    <p:anim calcmode="lin" valueType="num">
                                      <p:cBhvr>
                                        <p:cTn id="8" dur="1000" fill="hold"/>
                                        <p:tgtEl>
                                          <p:spTgt spid="716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690">
                                            <p:txEl>
                                              <p:pRg st="1" end="1"/>
                                            </p:txEl>
                                          </p:spTgt>
                                        </p:tgtEl>
                                        <p:attrNameLst>
                                          <p:attrName>style.visibility</p:attrName>
                                        </p:attrNameLst>
                                      </p:cBhvr>
                                      <p:to>
                                        <p:strVal val="visible"/>
                                      </p:to>
                                    </p:set>
                                    <p:animEffect transition="in" filter="fade">
                                      <p:cBhvr>
                                        <p:cTn id="14" dur="1000"/>
                                        <p:tgtEl>
                                          <p:spTgt spid="71690">
                                            <p:txEl>
                                              <p:pRg st="1" end="1"/>
                                            </p:txEl>
                                          </p:spTgt>
                                        </p:tgtEl>
                                      </p:cBhvr>
                                    </p:animEffect>
                                    <p:anim calcmode="lin" valueType="num">
                                      <p:cBhvr>
                                        <p:cTn id="15" dur="1000" fill="hold"/>
                                        <p:tgtEl>
                                          <p:spTgt spid="716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6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690">
                                            <p:txEl>
                                              <p:pRg st="2" end="2"/>
                                            </p:txEl>
                                          </p:spTgt>
                                        </p:tgtEl>
                                        <p:attrNameLst>
                                          <p:attrName>style.visibility</p:attrName>
                                        </p:attrNameLst>
                                      </p:cBhvr>
                                      <p:to>
                                        <p:strVal val="visible"/>
                                      </p:to>
                                    </p:set>
                                    <p:animEffect transition="in" filter="fade">
                                      <p:cBhvr>
                                        <p:cTn id="21" dur="1000"/>
                                        <p:tgtEl>
                                          <p:spTgt spid="71690">
                                            <p:txEl>
                                              <p:pRg st="2" end="2"/>
                                            </p:txEl>
                                          </p:spTgt>
                                        </p:tgtEl>
                                      </p:cBhvr>
                                    </p:animEffect>
                                    <p:anim calcmode="lin" valueType="num">
                                      <p:cBhvr>
                                        <p:cTn id="22" dur="1000" fill="hold"/>
                                        <p:tgtEl>
                                          <p:spTgt spid="716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6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690">
                                            <p:txEl>
                                              <p:pRg st="3" end="3"/>
                                            </p:txEl>
                                          </p:spTgt>
                                        </p:tgtEl>
                                        <p:attrNameLst>
                                          <p:attrName>style.visibility</p:attrName>
                                        </p:attrNameLst>
                                      </p:cBhvr>
                                      <p:to>
                                        <p:strVal val="visible"/>
                                      </p:to>
                                    </p:set>
                                    <p:animEffect transition="in" filter="fade">
                                      <p:cBhvr>
                                        <p:cTn id="28" dur="1000"/>
                                        <p:tgtEl>
                                          <p:spTgt spid="71690">
                                            <p:txEl>
                                              <p:pRg st="3" end="3"/>
                                            </p:txEl>
                                          </p:spTgt>
                                        </p:tgtEl>
                                      </p:cBhvr>
                                    </p:animEffect>
                                    <p:anim calcmode="lin" valueType="num">
                                      <p:cBhvr>
                                        <p:cTn id="29" dur="1000" fill="hold"/>
                                        <p:tgtEl>
                                          <p:spTgt spid="716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6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a:bodyPr>
          <a:lstStyle/>
          <a:p>
            <a:r>
              <a:rPr lang="en-US" sz="5400" dirty="0"/>
              <a:t>Project Layout</a:t>
            </a:r>
          </a:p>
        </p:txBody>
      </p:sp>
      <p:sp>
        <p:nvSpPr>
          <p:cNvPr id="62466" name="Rectangle 3"/>
          <p:cNvSpPr>
            <a:spLocks noGrp="1" noChangeArrowheads="1"/>
          </p:cNvSpPr>
          <p:nvPr>
            <p:ph idx="1"/>
          </p:nvPr>
        </p:nvSpPr>
        <p:spPr>
          <a:xfrm>
            <a:off x="457200" y="1600200"/>
            <a:ext cx="8229600" cy="5029200"/>
          </a:xfrm>
        </p:spPr>
        <p:txBody>
          <a:bodyPr>
            <a:normAutofit/>
          </a:bodyPr>
          <a:lstStyle/>
          <a:p>
            <a:r>
              <a:rPr lang="en-US" sz="2500" dirty="0"/>
              <a:t>Is characterized by a relatively low number of production units.</a:t>
            </a:r>
          </a:p>
          <a:p>
            <a:endParaRPr lang="en-US" sz="2500" dirty="0"/>
          </a:p>
          <a:p>
            <a:r>
              <a:rPr lang="en-US" sz="2500" dirty="0"/>
              <a:t>Visualize the product as the hub of a wheel with materials and equipment arranged concentrically around the production point.</a:t>
            </a:r>
          </a:p>
          <a:p>
            <a:endParaRPr lang="en-US" sz="2500" dirty="0"/>
          </a:p>
          <a:p>
            <a:r>
              <a:rPr lang="en-US" sz="2500" dirty="0"/>
              <a:t>A high degree of task ordering is common.</a:t>
            </a:r>
          </a:p>
          <a:p>
            <a:endParaRPr lang="en-US" sz="2500" dirty="0"/>
          </a:p>
          <a:p>
            <a:r>
              <a:rPr lang="en-US" sz="2500" dirty="0"/>
              <a:t>To the extent that this precedence determines production stages, a project layout might be developed by arranging materials according to their technological priority.</a:t>
            </a:r>
          </a:p>
        </p:txBody>
      </p:sp>
    </p:spTree>
    <p:extLst>
      <p:ext uri="{BB962C8B-B14F-4D97-AF65-F5344CB8AC3E}">
        <p14:creationId xmlns:p14="http://schemas.microsoft.com/office/powerpoint/2010/main" val="2853596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10"/>
          <p:cNvSpPr>
            <a:spLocks noGrp="1" noChangeArrowheads="1"/>
          </p:cNvSpPr>
          <p:nvPr>
            <p:ph type="title"/>
          </p:nvPr>
        </p:nvSpPr>
        <p:spPr/>
        <p:txBody>
          <a:bodyPr>
            <a:normAutofit/>
          </a:bodyPr>
          <a:lstStyle/>
          <a:p>
            <a:r>
              <a:rPr lang="en-US" sz="5400" dirty="0"/>
              <a:t>Retail Service Layout</a:t>
            </a:r>
          </a:p>
        </p:txBody>
      </p:sp>
      <p:sp>
        <p:nvSpPr>
          <p:cNvPr id="36867" name="Rectangle 11"/>
          <p:cNvSpPr>
            <a:spLocks noGrp="1" noChangeArrowheads="1"/>
          </p:cNvSpPr>
          <p:nvPr>
            <p:ph idx="1"/>
          </p:nvPr>
        </p:nvSpPr>
        <p:spPr/>
        <p:txBody>
          <a:bodyPr>
            <a:normAutofit/>
          </a:bodyPr>
          <a:lstStyle/>
          <a:p>
            <a:pPr>
              <a:defRPr/>
            </a:pPr>
            <a:r>
              <a:rPr lang="en-US" sz="3000" dirty="0"/>
              <a:t>Goal — maximize net profit per square foot of floor space</a:t>
            </a:r>
          </a:p>
          <a:p>
            <a:pPr>
              <a:defRPr/>
            </a:pPr>
            <a:r>
              <a:rPr lang="en-US" sz="3000" dirty="0" err="1"/>
              <a:t>Servicescapes</a:t>
            </a:r>
            <a:endParaRPr lang="en-US" sz="3000" dirty="0"/>
          </a:p>
          <a:p>
            <a:pPr lvl="1">
              <a:defRPr/>
            </a:pPr>
            <a:r>
              <a:rPr lang="en-US" dirty="0"/>
              <a:t>Ambient conditions</a:t>
            </a:r>
          </a:p>
          <a:p>
            <a:pPr lvl="2">
              <a:defRPr/>
            </a:pPr>
            <a:r>
              <a:rPr lang="en-US" dirty="0"/>
              <a:t>Background characteristics, such as noise</a:t>
            </a:r>
          </a:p>
          <a:p>
            <a:pPr lvl="1">
              <a:defRPr/>
            </a:pPr>
            <a:r>
              <a:rPr lang="en-US" dirty="0"/>
              <a:t>Spatial layout and functionality</a:t>
            </a:r>
          </a:p>
          <a:p>
            <a:pPr lvl="2">
              <a:defRPr/>
            </a:pPr>
            <a:r>
              <a:rPr lang="en-US" dirty="0"/>
              <a:t>Planning the circulation path of customers and grouping merchandise</a:t>
            </a:r>
          </a:p>
          <a:p>
            <a:pPr lvl="1">
              <a:defRPr/>
            </a:pPr>
            <a:r>
              <a:rPr lang="en-US" dirty="0"/>
              <a:t>Signs, symbols, and artifacts</a:t>
            </a:r>
          </a:p>
          <a:p>
            <a:pPr lvl="2">
              <a:defRPr/>
            </a:pPr>
            <a:r>
              <a:rPr lang="en-US" dirty="0"/>
              <a:t>Parts of the service that have social significance</a:t>
            </a:r>
          </a:p>
        </p:txBody>
      </p:sp>
    </p:spTree>
    <p:extLst>
      <p:ext uri="{BB962C8B-B14F-4D97-AF65-F5344CB8AC3E}">
        <p14:creationId xmlns:p14="http://schemas.microsoft.com/office/powerpoint/2010/main" val="80294431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10"/>
          <p:cNvSpPr>
            <a:spLocks noGrp="1" noChangeArrowheads="1"/>
          </p:cNvSpPr>
          <p:nvPr>
            <p:ph type="title"/>
          </p:nvPr>
        </p:nvSpPr>
        <p:spPr/>
        <p:txBody>
          <a:bodyPr>
            <a:normAutofit/>
          </a:bodyPr>
          <a:lstStyle/>
          <a:p>
            <a:r>
              <a:rPr lang="en-US" sz="5400" dirty="0"/>
              <a:t>Alternative Store Layouts</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76200" y="2514600"/>
            <a:ext cx="8686800" cy="218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12514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9"/>
          <p:cNvSpPr>
            <a:spLocks noGrp="1" noChangeArrowheads="1"/>
          </p:cNvSpPr>
          <p:nvPr>
            <p:ph type="title"/>
          </p:nvPr>
        </p:nvSpPr>
        <p:spPr>
          <a:xfrm>
            <a:off x="533400" y="304800"/>
            <a:ext cx="8153400" cy="990600"/>
          </a:xfrm>
        </p:spPr>
        <p:txBody>
          <a:bodyPr/>
          <a:lstStyle/>
          <a:p>
            <a:r>
              <a:rPr lang="en-US"/>
              <a:t>Basic Production Layout Formats</a:t>
            </a:r>
          </a:p>
        </p:txBody>
      </p:sp>
      <p:sp>
        <p:nvSpPr>
          <p:cNvPr id="18434" name="Rectangle 10"/>
          <p:cNvSpPr>
            <a:spLocks noGrp="1" noChangeArrowheads="1"/>
          </p:cNvSpPr>
          <p:nvPr>
            <p:ph idx="1"/>
          </p:nvPr>
        </p:nvSpPr>
        <p:spPr>
          <a:xfrm>
            <a:off x="533400" y="1143000"/>
            <a:ext cx="8153400" cy="6019800"/>
          </a:xfrm>
        </p:spPr>
        <p:txBody>
          <a:bodyPr>
            <a:noAutofit/>
          </a:bodyPr>
          <a:lstStyle/>
          <a:p>
            <a:r>
              <a:rPr lang="en-US" sz="2400" dirty="0" err="1"/>
              <a:t>Workcenter</a:t>
            </a:r>
            <a:r>
              <a:rPr lang="en-US" sz="2400" dirty="0"/>
              <a:t> or process layout (job-shop or functional layout)</a:t>
            </a:r>
          </a:p>
          <a:p>
            <a:pPr lvl="1"/>
            <a:r>
              <a:rPr lang="en-US" sz="2400" dirty="0"/>
              <a:t>Similar equipment are grouped together.</a:t>
            </a:r>
          </a:p>
          <a:p>
            <a:r>
              <a:rPr lang="en-US" sz="2400" dirty="0"/>
              <a:t>Assembly line or product layout (flow-shop layout)</a:t>
            </a:r>
          </a:p>
          <a:p>
            <a:pPr lvl="1"/>
            <a:r>
              <a:rPr lang="en-US" sz="2400" dirty="0"/>
              <a:t>Work processes are arranged according to the steps by which the product is made.</a:t>
            </a:r>
          </a:p>
          <a:p>
            <a:r>
              <a:rPr lang="en-US" sz="2400" dirty="0"/>
              <a:t>Manufacturing cell</a:t>
            </a:r>
          </a:p>
          <a:p>
            <a:pPr lvl="1"/>
            <a:r>
              <a:rPr lang="en-US" sz="2400" dirty="0"/>
              <a:t>Dissimilar machines are grouped to work on similar products.</a:t>
            </a:r>
          </a:p>
          <a:p>
            <a:r>
              <a:rPr lang="en-US" sz="2400" dirty="0"/>
              <a:t>Project layout</a:t>
            </a:r>
          </a:p>
          <a:p>
            <a:pPr lvl="1"/>
            <a:r>
              <a:rPr lang="en-US" sz="2400" dirty="0"/>
              <a:t>Product remains at one location.</a:t>
            </a:r>
          </a:p>
          <a:p>
            <a:pPr algn="just"/>
            <a:r>
              <a:rPr lang="en-US" sz="2400" dirty="0"/>
              <a:t>Workstation - Area where work of a particular nature is carried out, such as a specific location on an assembly line</a:t>
            </a:r>
          </a:p>
          <a:p>
            <a:pPr marL="0" indent="0">
              <a:buNone/>
            </a:pPr>
            <a:endParaRPr lang="en-US" dirty="0"/>
          </a:p>
        </p:txBody>
      </p:sp>
    </p:spTree>
    <p:extLst>
      <p:ext uri="{BB962C8B-B14F-4D97-AF65-F5344CB8AC3E}">
        <p14:creationId xmlns:p14="http://schemas.microsoft.com/office/powerpoint/2010/main" val="12374870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10"/>
          <p:cNvSpPr>
            <a:spLocks noGrp="1" noChangeArrowheads="1"/>
          </p:cNvSpPr>
          <p:nvPr>
            <p:ph type="title"/>
          </p:nvPr>
        </p:nvSpPr>
        <p:spPr/>
        <p:txBody>
          <a:bodyPr>
            <a:noAutofit/>
          </a:bodyPr>
          <a:lstStyle/>
          <a:p>
            <a:r>
              <a:rPr lang="en-US" dirty="0"/>
              <a:t>Marketing Research and Retail Layout</a:t>
            </a:r>
          </a:p>
        </p:txBody>
      </p:sp>
      <p:sp>
        <p:nvSpPr>
          <p:cNvPr id="2" name="Content Placeholder 1"/>
          <p:cNvSpPr>
            <a:spLocks noGrp="1"/>
          </p:cNvSpPr>
          <p:nvPr>
            <p:ph idx="1"/>
          </p:nvPr>
        </p:nvSpPr>
        <p:spPr>
          <a:xfrm>
            <a:off x="457200" y="1600200"/>
            <a:ext cx="8229600" cy="5105400"/>
          </a:xfrm>
        </p:spPr>
        <p:txBody>
          <a:bodyPr>
            <a:normAutofit/>
          </a:bodyPr>
          <a:lstStyle/>
          <a:p>
            <a:pPr>
              <a:lnSpc>
                <a:spcPct val="120000"/>
              </a:lnSpc>
            </a:pPr>
            <a:r>
              <a:rPr lang="en-US" dirty="0"/>
              <a:t>People in supermarkets tend to follow a perimeter pattern in their shopping behavior. Placing high-profit items along the walls of a store will enhance their probability of purchase.</a:t>
            </a:r>
          </a:p>
          <a:p>
            <a:pPr>
              <a:lnSpc>
                <a:spcPct val="120000"/>
              </a:lnSpc>
            </a:pPr>
            <a:endParaRPr lang="en-US" dirty="0"/>
          </a:p>
          <a:p>
            <a:pPr>
              <a:lnSpc>
                <a:spcPct val="120000"/>
              </a:lnSpc>
            </a:pPr>
            <a:r>
              <a:rPr lang="en-US" dirty="0"/>
              <a:t>Sale merchandise placed at the end of an aisle in supermarkets almost always sells better than the same sale items placed in the interior portion of an aisle.</a:t>
            </a:r>
          </a:p>
        </p:txBody>
      </p:sp>
    </p:spTree>
    <p:extLst>
      <p:ext uri="{BB962C8B-B14F-4D97-AF65-F5344CB8AC3E}">
        <p14:creationId xmlns:p14="http://schemas.microsoft.com/office/powerpoint/2010/main" val="9774163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10"/>
          <p:cNvSpPr>
            <a:spLocks noGrp="1" noChangeArrowheads="1"/>
          </p:cNvSpPr>
          <p:nvPr>
            <p:ph type="title"/>
          </p:nvPr>
        </p:nvSpPr>
        <p:spPr/>
        <p:txBody>
          <a:bodyPr>
            <a:noAutofit/>
          </a:bodyPr>
          <a:lstStyle/>
          <a:p>
            <a:r>
              <a:rPr lang="en-US" dirty="0"/>
              <a:t>Marketing Research and Retail Layout</a:t>
            </a:r>
          </a:p>
        </p:txBody>
      </p:sp>
      <p:sp>
        <p:nvSpPr>
          <p:cNvPr id="2" name="Content Placeholder 1"/>
          <p:cNvSpPr>
            <a:spLocks noGrp="1"/>
          </p:cNvSpPr>
          <p:nvPr>
            <p:ph idx="1"/>
          </p:nvPr>
        </p:nvSpPr>
        <p:spPr>
          <a:xfrm>
            <a:off x="457200" y="1600200"/>
            <a:ext cx="8229600" cy="5105400"/>
          </a:xfrm>
        </p:spPr>
        <p:txBody>
          <a:bodyPr>
            <a:normAutofit/>
          </a:bodyPr>
          <a:lstStyle/>
          <a:p>
            <a:pPr>
              <a:lnSpc>
                <a:spcPct val="110000"/>
              </a:lnSpc>
            </a:pPr>
            <a:r>
              <a:rPr lang="en-US" dirty="0"/>
              <a:t>Credit and other non-selling departments that require customers to wait for the completion of their services should be placed either on upper floors or in “dead” areas.</a:t>
            </a:r>
          </a:p>
          <a:p>
            <a:pPr>
              <a:lnSpc>
                <a:spcPct val="110000"/>
              </a:lnSpc>
            </a:pPr>
            <a:endParaRPr lang="en-US" dirty="0"/>
          </a:p>
          <a:p>
            <a:pPr>
              <a:lnSpc>
                <a:spcPct val="110000"/>
              </a:lnSpc>
            </a:pPr>
            <a:r>
              <a:rPr lang="en-US" dirty="0"/>
              <a:t>In department stores, locations nearest the store entrances and adjacent to front window displays are most valuable in terms of sales potential.</a:t>
            </a:r>
          </a:p>
        </p:txBody>
      </p:sp>
    </p:spTree>
    <p:extLst>
      <p:ext uri="{BB962C8B-B14F-4D97-AF65-F5344CB8AC3E}">
        <p14:creationId xmlns:p14="http://schemas.microsoft.com/office/powerpoint/2010/main" val="42815875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a:t>Office Layout</a:t>
            </a:r>
          </a:p>
        </p:txBody>
      </p:sp>
      <p:sp>
        <p:nvSpPr>
          <p:cNvPr id="38915" name="Rectangle 3"/>
          <p:cNvSpPr>
            <a:spLocks noGrp="1" noChangeArrowheads="1"/>
          </p:cNvSpPr>
          <p:nvPr>
            <p:ph idx="1"/>
          </p:nvPr>
        </p:nvSpPr>
        <p:spPr/>
        <p:txBody>
          <a:bodyPr anchor="ctr">
            <a:normAutofit/>
          </a:bodyPr>
          <a:lstStyle/>
          <a:p>
            <a:pPr>
              <a:defRPr/>
            </a:pPr>
            <a:r>
              <a:rPr lang="en-US" dirty="0"/>
              <a:t>More open offices</a:t>
            </a:r>
          </a:p>
          <a:p>
            <a:pPr>
              <a:defRPr/>
            </a:pPr>
            <a:endParaRPr lang="en-US" dirty="0"/>
          </a:p>
          <a:p>
            <a:pPr>
              <a:defRPr/>
            </a:pPr>
            <a:r>
              <a:rPr lang="en-US" dirty="0"/>
              <a:t>Low divider walls</a:t>
            </a:r>
          </a:p>
          <a:p>
            <a:pPr>
              <a:defRPr/>
            </a:pPr>
            <a:endParaRPr lang="en-US" dirty="0"/>
          </a:p>
          <a:p>
            <a:pPr>
              <a:defRPr/>
            </a:pPr>
            <a:r>
              <a:rPr lang="en-US" dirty="0"/>
              <a:t>Size and orientation of desks indicates importance of people behind them</a:t>
            </a:r>
          </a:p>
          <a:p>
            <a:pPr marL="822960" lvl="1" indent="-457200">
              <a:defRPr/>
            </a:pPr>
            <a:r>
              <a:rPr lang="en-US" dirty="0"/>
              <a:t>ServiceMaster (A major janitorial firm) places its know-how room (tools , manuals) at the center</a:t>
            </a:r>
          </a:p>
        </p:txBody>
      </p:sp>
    </p:spTree>
    <p:extLst>
      <p:ext uri="{BB962C8B-B14F-4D97-AF65-F5344CB8AC3E}">
        <p14:creationId xmlns:p14="http://schemas.microsoft.com/office/powerpoint/2010/main" val="85584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AFAB-E333-447E-BBFF-D038A1C293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C982B9-3441-4773-9697-A8685DE7D35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8480584-35A9-4A23-9608-38723982EC0A}"/>
              </a:ext>
            </a:extLst>
          </p:cNvPr>
          <p:cNvPicPr>
            <a:picLocks noChangeAspect="1"/>
          </p:cNvPicPr>
          <p:nvPr/>
        </p:nvPicPr>
        <p:blipFill>
          <a:blip r:embed="rId2"/>
          <a:stretch>
            <a:fillRect/>
          </a:stretch>
        </p:blipFill>
        <p:spPr>
          <a:xfrm>
            <a:off x="1295400" y="1752600"/>
            <a:ext cx="6296025" cy="3667125"/>
          </a:xfrm>
          <a:prstGeom prst="rect">
            <a:avLst/>
          </a:prstGeom>
        </p:spPr>
      </p:pic>
    </p:spTree>
    <p:extLst>
      <p:ext uri="{BB962C8B-B14F-4D97-AF65-F5344CB8AC3E}">
        <p14:creationId xmlns:p14="http://schemas.microsoft.com/office/powerpoint/2010/main" val="101890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8"/>
          <p:cNvSpPr>
            <a:spLocks noGrp="1" noChangeArrowheads="1"/>
          </p:cNvSpPr>
          <p:nvPr>
            <p:ph type="title"/>
          </p:nvPr>
        </p:nvSpPr>
        <p:spPr>
          <a:xfrm>
            <a:off x="457200" y="381000"/>
            <a:ext cx="8153400" cy="990600"/>
          </a:xfrm>
        </p:spPr>
        <p:txBody>
          <a:bodyPr/>
          <a:lstStyle/>
          <a:p>
            <a:r>
              <a:rPr lang="en-US"/>
              <a:t>Workcenters</a:t>
            </a:r>
          </a:p>
        </p:txBody>
      </p:sp>
      <p:sp>
        <p:nvSpPr>
          <p:cNvPr id="20482" name="Rectangle 9"/>
          <p:cNvSpPr>
            <a:spLocks noGrp="1" noChangeArrowheads="1"/>
          </p:cNvSpPr>
          <p:nvPr>
            <p:ph idx="1"/>
          </p:nvPr>
        </p:nvSpPr>
        <p:spPr>
          <a:xfrm>
            <a:off x="612775" y="1600200"/>
            <a:ext cx="8153400" cy="4800600"/>
          </a:xfrm>
        </p:spPr>
        <p:txBody>
          <a:bodyPr>
            <a:normAutofit/>
          </a:bodyPr>
          <a:lstStyle/>
          <a:p>
            <a:pPr>
              <a:lnSpc>
                <a:spcPct val="110000"/>
              </a:lnSpc>
            </a:pPr>
            <a:r>
              <a:rPr lang="en-US" sz="2800" dirty="0"/>
              <a:t>Given</a:t>
            </a:r>
          </a:p>
          <a:p>
            <a:pPr lvl="1">
              <a:lnSpc>
                <a:spcPct val="110000"/>
              </a:lnSpc>
            </a:pPr>
            <a:r>
              <a:rPr lang="en-US" sz="2400" dirty="0"/>
              <a:t>The flow (number of moves) to and from all departments</a:t>
            </a:r>
          </a:p>
          <a:p>
            <a:pPr lvl="1">
              <a:lnSpc>
                <a:spcPct val="110000"/>
              </a:lnSpc>
            </a:pPr>
            <a:r>
              <a:rPr lang="en-US" sz="2400" dirty="0"/>
              <a:t>The cost of moving from one department to another</a:t>
            </a:r>
          </a:p>
          <a:p>
            <a:pPr lvl="1">
              <a:lnSpc>
                <a:spcPct val="110000"/>
              </a:lnSpc>
            </a:pPr>
            <a:r>
              <a:rPr lang="en-US" sz="2400" dirty="0"/>
              <a:t>The existing or planned physical layout of the plant</a:t>
            </a:r>
          </a:p>
          <a:p>
            <a:pPr>
              <a:lnSpc>
                <a:spcPct val="110000"/>
              </a:lnSpc>
            </a:pPr>
            <a:r>
              <a:rPr lang="en-US" sz="2800" dirty="0"/>
              <a:t>Determine</a:t>
            </a:r>
          </a:p>
          <a:p>
            <a:pPr lvl="1">
              <a:lnSpc>
                <a:spcPct val="110000"/>
              </a:lnSpc>
            </a:pPr>
            <a:r>
              <a:rPr lang="en-US" sz="2400" dirty="0"/>
              <a:t>The “best” locations for each department, where best means maximizing flow, which minimizes costs </a:t>
            </a:r>
          </a:p>
        </p:txBody>
      </p:sp>
    </p:spTree>
    <p:extLst>
      <p:ext uri="{BB962C8B-B14F-4D97-AF65-F5344CB8AC3E}">
        <p14:creationId xmlns:p14="http://schemas.microsoft.com/office/powerpoint/2010/main" val="34172686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12775" y="228600"/>
            <a:ext cx="8153400" cy="990600"/>
          </a:xfrm>
        </p:spPr>
        <p:txBody>
          <a:bodyPr/>
          <a:lstStyle/>
          <a:p>
            <a:r>
              <a:rPr lang="en-US"/>
              <a:t>Example 8.1: Toy Factory</a:t>
            </a:r>
          </a:p>
        </p:txBody>
      </p:sp>
      <p:sp>
        <p:nvSpPr>
          <p:cNvPr id="22530" name="Rectangle 3"/>
          <p:cNvSpPr>
            <a:spLocks noGrp="1" noChangeArrowheads="1"/>
          </p:cNvSpPr>
          <p:nvPr>
            <p:ph idx="1"/>
          </p:nvPr>
        </p:nvSpPr>
        <p:spPr>
          <a:xfrm>
            <a:off x="612775" y="1600200"/>
            <a:ext cx="8153400" cy="4876800"/>
          </a:xfrm>
        </p:spPr>
        <p:txBody>
          <a:bodyPr>
            <a:normAutofit/>
          </a:bodyPr>
          <a:lstStyle/>
          <a:p>
            <a:r>
              <a:rPr lang="en-US" sz="2800" dirty="0"/>
              <a:t>Goal is to arrange eight </a:t>
            </a:r>
            <a:r>
              <a:rPr lang="en-US" sz="2800" dirty="0" err="1"/>
              <a:t>workcenters</a:t>
            </a:r>
            <a:r>
              <a:rPr lang="en-US" sz="2800" dirty="0"/>
              <a:t> to minimize interdepartmental handling cost.</a:t>
            </a:r>
          </a:p>
          <a:p>
            <a:r>
              <a:rPr lang="en-US" sz="2800" dirty="0"/>
              <a:t>Assume all </a:t>
            </a:r>
            <a:r>
              <a:rPr lang="en-US" sz="2800" dirty="0" err="1"/>
              <a:t>workcenters</a:t>
            </a:r>
            <a:r>
              <a:rPr lang="en-US" sz="2800" dirty="0"/>
              <a:t> have same space and fit in building.</a:t>
            </a:r>
          </a:p>
          <a:p>
            <a:r>
              <a:rPr lang="en-US" sz="2800" dirty="0"/>
              <a:t>All material is transported in standard crates by forklift.</a:t>
            </a:r>
          </a:p>
          <a:p>
            <a:r>
              <a:rPr lang="en-US" sz="2800" dirty="0"/>
              <a:t>Transportation costs are $1 to move between adjacent </a:t>
            </a:r>
            <a:r>
              <a:rPr lang="en-US" sz="2800" dirty="0" err="1"/>
              <a:t>workcenters</a:t>
            </a:r>
            <a:r>
              <a:rPr lang="en-US" sz="2800" dirty="0"/>
              <a:t>.</a:t>
            </a:r>
          </a:p>
          <a:p>
            <a:pPr lvl="1"/>
            <a:r>
              <a:rPr lang="en-US" sz="2400" dirty="0"/>
              <a:t>Extra $1 for each </a:t>
            </a:r>
            <a:r>
              <a:rPr lang="en-US" sz="2400" dirty="0" err="1"/>
              <a:t>workcenter</a:t>
            </a:r>
            <a:r>
              <a:rPr lang="en-US" sz="2400" dirty="0"/>
              <a:t> in between</a:t>
            </a:r>
          </a:p>
        </p:txBody>
      </p:sp>
    </p:spTree>
    <p:extLst>
      <p:ext uri="{BB962C8B-B14F-4D97-AF65-F5344CB8AC3E}">
        <p14:creationId xmlns:p14="http://schemas.microsoft.com/office/powerpoint/2010/main" val="168903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12775" y="228600"/>
            <a:ext cx="8153400" cy="990600"/>
          </a:xfrm>
        </p:spPr>
        <p:txBody>
          <a:bodyPr>
            <a:normAutofit/>
          </a:bodyPr>
          <a:lstStyle/>
          <a:p>
            <a:r>
              <a:rPr lang="en-US" sz="5400" dirty="0"/>
              <a:t>Steps</a:t>
            </a:r>
          </a:p>
        </p:txBody>
      </p:sp>
      <p:sp>
        <p:nvSpPr>
          <p:cNvPr id="151555" name="Rectangle 3"/>
          <p:cNvSpPr>
            <a:spLocks noGrp="1" noChangeArrowheads="1"/>
          </p:cNvSpPr>
          <p:nvPr>
            <p:ph idx="1"/>
          </p:nvPr>
        </p:nvSpPr>
        <p:spPr>
          <a:xfrm>
            <a:off x="612775" y="1600200"/>
            <a:ext cx="8153400" cy="4495800"/>
          </a:xfrm>
        </p:spPr>
        <p:txBody>
          <a:bodyPr anchor="ctr"/>
          <a:lstStyle/>
          <a:p>
            <a:r>
              <a:rPr lang="en-US" dirty="0"/>
              <a:t>Illustrate the </a:t>
            </a:r>
            <a:r>
              <a:rPr lang="en-US" noProof="1"/>
              <a:t>interworkcenter</a:t>
            </a:r>
            <a:r>
              <a:rPr lang="en-US" dirty="0"/>
              <a:t> flow by a model.</a:t>
            </a:r>
          </a:p>
          <a:p>
            <a:endParaRPr lang="en-US" dirty="0"/>
          </a:p>
          <a:p>
            <a:r>
              <a:rPr lang="en-US" dirty="0"/>
              <a:t>Determine the cost of this layout.</a:t>
            </a:r>
          </a:p>
          <a:p>
            <a:endParaRPr lang="en-US" dirty="0"/>
          </a:p>
          <a:p>
            <a:r>
              <a:rPr lang="en-US" dirty="0"/>
              <a:t>Search for </a:t>
            </a:r>
            <a:r>
              <a:rPr lang="en-US" dirty="0" err="1"/>
              <a:t>workcenter</a:t>
            </a:r>
            <a:r>
              <a:rPr lang="en-US" dirty="0"/>
              <a:t> location changes that will reduce costs.</a:t>
            </a:r>
          </a:p>
        </p:txBody>
      </p:sp>
    </p:spTree>
    <p:extLst>
      <p:ext uri="{BB962C8B-B14F-4D97-AF65-F5344CB8AC3E}">
        <p14:creationId xmlns:p14="http://schemas.microsoft.com/office/powerpoint/2010/main" val="4016868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1000"/>
                                        <p:tgtEl>
                                          <p:spTgt spid="151555">
                                            <p:txEl>
                                              <p:pRg st="0" end="0"/>
                                            </p:txEl>
                                          </p:spTgt>
                                        </p:tgtEl>
                                      </p:cBhvr>
                                    </p:animEffect>
                                    <p:anim calcmode="lin" valueType="num">
                                      <p:cBhvr>
                                        <p:cTn id="8"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1555">
                                            <p:txEl>
                                              <p:pRg st="2" end="2"/>
                                            </p:txEl>
                                          </p:spTgt>
                                        </p:tgtEl>
                                        <p:attrNameLst>
                                          <p:attrName>style.visibility</p:attrName>
                                        </p:attrNameLst>
                                      </p:cBhvr>
                                      <p:to>
                                        <p:strVal val="visible"/>
                                      </p:to>
                                    </p:set>
                                    <p:animEffect transition="in" filter="fade">
                                      <p:cBhvr>
                                        <p:cTn id="14" dur="1000"/>
                                        <p:tgtEl>
                                          <p:spTgt spid="151555">
                                            <p:txEl>
                                              <p:pRg st="2" end="2"/>
                                            </p:txEl>
                                          </p:spTgt>
                                        </p:tgtEl>
                                      </p:cBhvr>
                                    </p:animEffect>
                                    <p:anim calcmode="lin" valueType="num">
                                      <p:cBhvr>
                                        <p:cTn id="15"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1555">
                                            <p:txEl>
                                              <p:pRg st="4" end="4"/>
                                            </p:txEl>
                                          </p:spTgt>
                                        </p:tgtEl>
                                        <p:attrNameLst>
                                          <p:attrName>style.visibility</p:attrName>
                                        </p:attrNameLst>
                                      </p:cBhvr>
                                      <p:to>
                                        <p:strVal val="visible"/>
                                      </p:to>
                                    </p:set>
                                    <p:animEffect transition="in" filter="fade">
                                      <p:cBhvr>
                                        <p:cTn id="21" dur="1000"/>
                                        <p:tgtEl>
                                          <p:spTgt spid="151555">
                                            <p:txEl>
                                              <p:pRg st="4" end="4"/>
                                            </p:txEl>
                                          </p:spTgt>
                                        </p:tgtEl>
                                      </p:cBhvr>
                                    </p:animEffect>
                                    <p:anim calcmode="lin" valueType="num">
                                      <p:cBhvr>
                                        <p:cTn id="22" dur="10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15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12775" y="381000"/>
            <a:ext cx="8153400" cy="990600"/>
          </a:xfrm>
        </p:spPr>
        <p:txBody>
          <a:bodyPr>
            <a:noAutofit/>
          </a:bodyPr>
          <a:lstStyle/>
          <a:p>
            <a:r>
              <a:rPr lang="en-US" sz="4000" dirty="0"/>
              <a:t>Example 8.1: </a:t>
            </a:r>
            <a:r>
              <a:rPr lang="en-US" sz="4000" dirty="0" err="1"/>
              <a:t>Interworkcenter</a:t>
            </a:r>
            <a:r>
              <a:rPr lang="en-US" sz="4000" dirty="0"/>
              <a:t> Flow, and Building Dimensions and </a:t>
            </a:r>
            <a:r>
              <a:rPr lang="en-US" sz="4000" dirty="0" err="1"/>
              <a:t>Workcenters</a:t>
            </a:r>
            <a:endParaRPr lang="en-US" sz="4000"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509713" y="1579563"/>
            <a:ext cx="6324600"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2371725" y="4562475"/>
            <a:ext cx="4562475" cy="226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757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TotalTime>
  <Words>1519</Words>
  <Application>Microsoft Office PowerPoint</Application>
  <PresentationFormat>On-screen Show (4:3)</PresentationFormat>
  <Paragraphs>193</Paragraphs>
  <Slides>42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Calibri Light</vt:lpstr>
      <vt:lpstr>Century</vt:lpstr>
      <vt:lpstr>Times New Roman</vt:lpstr>
      <vt:lpstr>Tw Cen MT</vt:lpstr>
      <vt:lpstr>Office Theme</vt:lpstr>
      <vt:lpstr>Equation</vt:lpstr>
      <vt:lpstr>Facility   Layout</vt:lpstr>
      <vt:lpstr>Layout Decisions</vt:lpstr>
      <vt:lpstr>PowerPoint Presentation</vt:lpstr>
      <vt:lpstr>Basic Production Layout Formats</vt:lpstr>
      <vt:lpstr>PowerPoint Presentation</vt:lpstr>
      <vt:lpstr>Workcenters</vt:lpstr>
      <vt:lpstr>Example 8.1: Toy Factory</vt:lpstr>
      <vt:lpstr>Steps</vt:lpstr>
      <vt:lpstr>Example 8.1: Interworkcenter Flow, and Building Dimensions and Workcenters</vt:lpstr>
      <vt:lpstr>Example 8.1: Interworkcenter Flow Graph with Number of Annual Movements</vt:lpstr>
      <vt:lpstr>Example 8.1: Cost Matrix –  First Solution</vt:lpstr>
      <vt:lpstr>Example 8.1: Revised Interworkcenter Flowchart and Cost Matrix – Second Solution</vt:lpstr>
      <vt:lpstr>Systematic Layout Planning</vt:lpstr>
      <vt:lpstr>Systematic Layout Planning for a Floor of a Department Store</vt:lpstr>
      <vt:lpstr>Assembly Line</vt:lpstr>
      <vt:lpstr>Assembly-Line Design</vt:lpstr>
      <vt:lpstr>Assembly-Line Balancing</vt:lpstr>
      <vt:lpstr>Assembly-Line Balancing</vt:lpstr>
      <vt:lpstr>Assembly-Line Balancing</vt:lpstr>
      <vt:lpstr>Example 8.2: Assembly Steps and Times</vt:lpstr>
      <vt:lpstr>Example: Precedence Graph</vt:lpstr>
      <vt:lpstr>Example: C and Nt</vt:lpstr>
      <vt:lpstr>Example: Assignment</vt:lpstr>
      <vt:lpstr>Example: Efficiency</vt:lpstr>
      <vt:lpstr>Task Splitting</vt:lpstr>
      <vt:lpstr>Flexible Line Layouts</vt:lpstr>
      <vt:lpstr>Flexible Line Layouts</vt:lpstr>
      <vt:lpstr>Flexible Line Layouts</vt:lpstr>
      <vt:lpstr>Mixed-Model Line Balancing</vt:lpstr>
      <vt:lpstr>Example 8.3: Mixed-Model Line Balancing</vt:lpstr>
      <vt:lpstr>Example 8.3: Mixed-Model Line Balancing</vt:lpstr>
      <vt:lpstr>Developing a Manufacturing Cell</vt:lpstr>
      <vt:lpstr>Example: Original Workcenter Layout</vt:lpstr>
      <vt:lpstr>Example: Routing Matrix Based upon Flow of Parts</vt:lpstr>
      <vt:lpstr>Example: Reallocating Machines to Form Cells</vt:lpstr>
      <vt:lpstr>Manufacturing Cell Benefits</vt:lpstr>
      <vt:lpstr>Project Layout</vt:lpstr>
      <vt:lpstr>Retail Service Layout</vt:lpstr>
      <vt:lpstr>Alternative Store Layouts</vt:lpstr>
      <vt:lpstr>Marketing Research and Retail Layout</vt:lpstr>
      <vt:lpstr>Marketing Research and Retail Layout</vt:lpstr>
      <vt:lpstr>Office Layout</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and Supply Chain Management</dc:title>
  <dc:creator>Putbrese, Kaylee;MHE India</dc:creator>
  <cp:keywords>Operations and Supply Chain Management</cp:keywords>
  <cp:lastModifiedBy>Anurodh Khanuja</cp:lastModifiedBy>
  <cp:revision>116</cp:revision>
  <dcterms:created xsi:type="dcterms:W3CDTF">2014-06-15T14:47:18Z</dcterms:created>
  <dcterms:modified xsi:type="dcterms:W3CDTF">2020-03-30T08:52:25Z</dcterms:modified>
  <cp:category>Operations and Supply Chain Management</cp:category>
</cp:coreProperties>
</file>