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C52DB-A01D-4DB6-9536-63DD1EECE4B2}" type="doc">
      <dgm:prSet loTypeId="urn:microsoft.com/office/officeart/2005/8/layout/list1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8634488-EA53-4EC3-9616-5AF1A78569DF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Make-to-Stock</a:t>
          </a:r>
        </a:p>
      </dgm:t>
    </dgm:pt>
    <dgm:pt modelId="{D2ACB60E-9987-40B4-AB6D-8C7B6B9D4F8C}" type="parTrans" cxnId="{49DC90EB-CDBD-4787-8068-D5EA1176101A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39395BCD-DA7D-46CE-873C-6CF20E466413}" type="sibTrans" cxnId="{49DC90EB-CDBD-4787-8068-D5EA1176101A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655E046F-1437-4E29-BBF5-CB6B967EE2FD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Assemble-to-Order</a:t>
          </a:r>
        </a:p>
      </dgm:t>
    </dgm:pt>
    <dgm:pt modelId="{A5C8D163-F856-44D0-BF02-15F42986946D}" type="parTrans" cxnId="{888DD127-B62B-4145-AC48-30715D85FBBE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CA4E72E-C36C-4B91-A669-0025CC9F413F}" type="sibTrans" cxnId="{888DD127-B62B-4145-AC48-30715D85FBBE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B86B7E4-BECA-4FC1-9A6C-5E64D0F9A475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Make-to-Order</a:t>
          </a:r>
        </a:p>
      </dgm:t>
    </dgm:pt>
    <dgm:pt modelId="{0F34D2A6-D005-4215-939B-45E9EACB86BB}" type="parTrans" cxnId="{12B754DC-AA59-46CF-861F-33DD0D4BEF1F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CFDE9F28-7F0D-4A11-9D35-D7852C79BEE5}" type="sibTrans" cxnId="{12B754DC-AA59-46CF-861F-33DD0D4BEF1F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D49D7DCA-4C81-4C27-8D0B-22B8C6A948A6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Engineer-to-Order</a:t>
          </a:r>
        </a:p>
      </dgm:t>
    </dgm:pt>
    <dgm:pt modelId="{CA18A0D7-0922-4D55-B936-127AEB78D7BD}" type="parTrans" cxnId="{3013D82C-166C-4FF3-A58A-C4757B3E37E8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AD1F853-ECC1-4E11-9615-BBB685271E01}" type="sibTrans" cxnId="{3013D82C-166C-4FF3-A58A-C4757B3E37E8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44AEADDA-2D45-405B-8522-870422AE7299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Serve customers from finished goods inventory</a:t>
          </a:r>
        </a:p>
      </dgm:t>
    </dgm:pt>
    <dgm:pt modelId="{25B38FD9-16CC-4645-8A2B-6EC467206DF4}" type="parTrans" cxnId="{EB14AE5E-D322-49E6-9C51-7357FFDF75ED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D03D9DE4-596E-4F1F-BEC1-D5458C905492}" type="sibTrans" cxnId="{EB14AE5E-D322-49E6-9C51-7357FFDF75ED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1CF22BD1-7EE6-4E3E-AD23-EA5F67C22613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Combine a number of preassembled modules to meet a customer’s specifications</a:t>
          </a:r>
        </a:p>
      </dgm:t>
    </dgm:pt>
    <dgm:pt modelId="{A79E9C22-1161-4C4B-8566-85277121FAD8}" type="parTrans" cxnId="{9006373F-7200-4C1D-980A-403A014B2043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518910C4-55DD-4856-BD5A-235DF05E4178}" type="sibTrans" cxnId="{9006373F-7200-4C1D-980A-403A014B2043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93560596-29E8-4C0F-8050-CD1E5086F597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Make the customer’s product from raw materials, parts, and components</a:t>
          </a:r>
        </a:p>
      </dgm:t>
    </dgm:pt>
    <dgm:pt modelId="{0F51A19B-1841-4C11-8986-C48A067801BD}" type="parTrans" cxnId="{C691C486-BFFD-4974-8D19-5A0BAAEB79B4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8E57B3DC-7B47-4E7E-9323-3994A0ED9269}" type="sibTrans" cxnId="{C691C486-BFFD-4974-8D19-5A0BAAEB79B4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2D2721C-E66B-4056-AD30-026877FD34C0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Work with the customer to design and then make the product</a:t>
          </a:r>
        </a:p>
      </dgm:t>
    </dgm:pt>
    <dgm:pt modelId="{0B6047B9-7E58-4ABD-826F-3D569BF60F5B}" type="parTrans" cxnId="{04E41724-346E-4086-B4CF-A1CED92E88E0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A530B07A-9308-49F5-8E23-9478B9EA3575}" type="sibTrans" cxnId="{04E41724-346E-4086-B4CF-A1CED92E88E0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945B4524-ED66-4792-A004-A76B8AF18D76}" type="pres">
      <dgm:prSet presAssocID="{A6BC52DB-A01D-4DB6-9536-63DD1EECE4B2}" presName="linear" presStyleCnt="0">
        <dgm:presLayoutVars>
          <dgm:dir/>
          <dgm:animLvl val="lvl"/>
          <dgm:resizeHandles val="exact"/>
        </dgm:presLayoutVars>
      </dgm:prSet>
      <dgm:spPr/>
    </dgm:pt>
    <dgm:pt modelId="{7F6A0418-CEA4-4DAC-9F9D-55D3691FE706}" type="pres">
      <dgm:prSet presAssocID="{18634488-EA53-4EC3-9616-5AF1A78569DF}" presName="parentLin" presStyleCnt="0"/>
      <dgm:spPr/>
    </dgm:pt>
    <dgm:pt modelId="{6F4336E1-3E05-48C0-BBE9-F1EA2F6BAD2E}" type="pres">
      <dgm:prSet presAssocID="{18634488-EA53-4EC3-9616-5AF1A78569DF}" presName="parentLeftMargin" presStyleLbl="node1" presStyleIdx="0" presStyleCnt="4"/>
      <dgm:spPr/>
    </dgm:pt>
    <dgm:pt modelId="{1E4D05EF-13D3-422E-A9FC-D51EECB78AC0}" type="pres">
      <dgm:prSet presAssocID="{18634488-EA53-4EC3-9616-5AF1A78569D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E4F373-1DBC-453E-B222-A77EBBE8D52C}" type="pres">
      <dgm:prSet presAssocID="{18634488-EA53-4EC3-9616-5AF1A78569DF}" presName="negativeSpace" presStyleCnt="0"/>
      <dgm:spPr/>
    </dgm:pt>
    <dgm:pt modelId="{34E4891A-4B84-46F0-B8A8-D1FDE498137E}" type="pres">
      <dgm:prSet presAssocID="{18634488-EA53-4EC3-9616-5AF1A78569DF}" presName="childText" presStyleLbl="conFgAcc1" presStyleIdx="0" presStyleCnt="4">
        <dgm:presLayoutVars>
          <dgm:bulletEnabled val="1"/>
        </dgm:presLayoutVars>
      </dgm:prSet>
      <dgm:spPr/>
    </dgm:pt>
    <dgm:pt modelId="{D6FBA377-E798-4755-9439-8F5245299508}" type="pres">
      <dgm:prSet presAssocID="{39395BCD-DA7D-46CE-873C-6CF20E466413}" presName="spaceBetweenRectangles" presStyleCnt="0"/>
      <dgm:spPr/>
    </dgm:pt>
    <dgm:pt modelId="{B0EAD0BB-9CB1-4B22-AB83-B12B2229FA26}" type="pres">
      <dgm:prSet presAssocID="{655E046F-1437-4E29-BBF5-CB6B967EE2FD}" presName="parentLin" presStyleCnt="0"/>
      <dgm:spPr/>
    </dgm:pt>
    <dgm:pt modelId="{113F4208-D6E3-4AA9-84DD-04CF1467AD03}" type="pres">
      <dgm:prSet presAssocID="{655E046F-1437-4E29-BBF5-CB6B967EE2FD}" presName="parentLeftMargin" presStyleLbl="node1" presStyleIdx="0" presStyleCnt="4"/>
      <dgm:spPr/>
    </dgm:pt>
    <dgm:pt modelId="{F0EF0262-1C4E-42E4-AE4F-BB787FE04E58}" type="pres">
      <dgm:prSet presAssocID="{655E046F-1437-4E29-BBF5-CB6B967EE2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16F80A-A8D8-4968-B5AB-3DC9427E9162}" type="pres">
      <dgm:prSet presAssocID="{655E046F-1437-4E29-BBF5-CB6B967EE2FD}" presName="negativeSpace" presStyleCnt="0"/>
      <dgm:spPr/>
    </dgm:pt>
    <dgm:pt modelId="{044B3F71-F7E0-4CF0-9374-8EFB828739F9}" type="pres">
      <dgm:prSet presAssocID="{655E046F-1437-4E29-BBF5-CB6B967EE2FD}" presName="childText" presStyleLbl="conFgAcc1" presStyleIdx="1" presStyleCnt="4">
        <dgm:presLayoutVars>
          <dgm:bulletEnabled val="1"/>
        </dgm:presLayoutVars>
      </dgm:prSet>
      <dgm:spPr/>
    </dgm:pt>
    <dgm:pt modelId="{6F21A05F-3A86-42EF-AD38-C152F72A14B4}" type="pres">
      <dgm:prSet presAssocID="{7CA4E72E-C36C-4B91-A669-0025CC9F413F}" presName="spaceBetweenRectangles" presStyleCnt="0"/>
      <dgm:spPr/>
    </dgm:pt>
    <dgm:pt modelId="{C6CB459A-F9D7-4554-96CC-96057209EA3F}" type="pres">
      <dgm:prSet presAssocID="{7B86B7E4-BECA-4FC1-9A6C-5E64D0F9A475}" presName="parentLin" presStyleCnt="0"/>
      <dgm:spPr/>
    </dgm:pt>
    <dgm:pt modelId="{B92B5E65-8721-4B37-AEC0-11D6382C1DC2}" type="pres">
      <dgm:prSet presAssocID="{7B86B7E4-BECA-4FC1-9A6C-5E64D0F9A475}" presName="parentLeftMargin" presStyleLbl="node1" presStyleIdx="1" presStyleCnt="4"/>
      <dgm:spPr/>
    </dgm:pt>
    <dgm:pt modelId="{BFB7A1CA-477E-4A0D-8BD5-64E5B9DF209D}" type="pres">
      <dgm:prSet presAssocID="{7B86B7E4-BECA-4FC1-9A6C-5E64D0F9A47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1D6F26-37DF-4C29-B5AF-7DFD8495ABAD}" type="pres">
      <dgm:prSet presAssocID="{7B86B7E4-BECA-4FC1-9A6C-5E64D0F9A475}" presName="negativeSpace" presStyleCnt="0"/>
      <dgm:spPr/>
    </dgm:pt>
    <dgm:pt modelId="{FD5173C5-0850-4879-B2DF-5F9525DA89F5}" type="pres">
      <dgm:prSet presAssocID="{7B86B7E4-BECA-4FC1-9A6C-5E64D0F9A475}" presName="childText" presStyleLbl="conFgAcc1" presStyleIdx="2" presStyleCnt="4">
        <dgm:presLayoutVars>
          <dgm:bulletEnabled val="1"/>
        </dgm:presLayoutVars>
      </dgm:prSet>
      <dgm:spPr/>
    </dgm:pt>
    <dgm:pt modelId="{0B86DBBC-4890-4BAC-8597-76FC5EE7C6F9}" type="pres">
      <dgm:prSet presAssocID="{CFDE9F28-7F0D-4A11-9D35-D7852C79BEE5}" presName="spaceBetweenRectangles" presStyleCnt="0"/>
      <dgm:spPr/>
    </dgm:pt>
    <dgm:pt modelId="{62A80672-2D11-484F-B271-58D364BAAA8D}" type="pres">
      <dgm:prSet presAssocID="{D49D7DCA-4C81-4C27-8D0B-22B8C6A948A6}" presName="parentLin" presStyleCnt="0"/>
      <dgm:spPr/>
    </dgm:pt>
    <dgm:pt modelId="{32C3641E-3414-47CE-8D44-657E78E09EB2}" type="pres">
      <dgm:prSet presAssocID="{D49D7DCA-4C81-4C27-8D0B-22B8C6A948A6}" presName="parentLeftMargin" presStyleLbl="node1" presStyleIdx="2" presStyleCnt="4"/>
      <dgm:spPr/>
    </dgm:pt>
    <dgm:pt modelId="{CA81CF62-2811-4B15-AD09-1C066A07C4AF}" type="pres">
      <dgm:prSet presAssocID="{D49D7DCA-4C81-4C27-8D0B-22B8C6A948A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372A488-04A5-4749-B5BE-BB82B640C712}" type="pres">
      <dgm:prSet presAssocID="{D49D7DCA-4C81-4C27-8D0B-22B8C6A948A6}" presName="negativeSpace" presStyleCnt="0"/>
      <dgm:spPr/>
    </dgm:pt>
    <dgm:pt modelId="{C32C9B67-6CFE-46DD-89B2-D48310F6EAD5}" type="pres">
      <dgm:prSet presAssocID="{D49D7DCA-4C81-4C27-8D0B-22B8C6A948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CB47C06-1AC5-4B11-B247-A65431C888DD}" type="presOf" srcId="{93560596-29E8-4C0F-8050-CD1E5086F597}" destId="{FD5173C5-0850-4879-B2DF-5F9525DA89F5}" srcOrd="0" destOrd="0" presId="urn:microsoft.com/office/officeart/2005/8/layout/list1"/>
    <dgm:cxn modelId="{04E41724-346E-4086-B4CF-A1CED92E88E0}" srcId="{D49D7DCA-4C81-4C27-8D0B-22B8C6A948A6}" destId="{72D2721C-E66B-4056-AD30-026877FD34C0}" srcOrd="0" destOrd="0" parTransId="{0B6047B9-7E58-4ABD-826F-3D569BF60F5B}" sibTransId="{A530B07A-9308-49F5-8E23-9478B9EA3575}"/>
    <dgm:cxn modelId="{888DD127-B62B-4145-AC48-30715D85FBBE}" srcId="{A6BC52DB-A01D-4DB6-9536-63DD1EECE4B2}" destId="{655E046F-1437-4E29-BBF5-CB6B967EE2FD}" srcOrd="1" destOrd="0" parTransId="{A5C8D163-F856-44D0-BF02-15F42986946D}" sibTransId="{7CA4E72E-C36C-4B91-A669-0025CC9F413F}"/>
    <dgm:cxn modelId="{3013D82C-166C-4FF3-A58A-C4757B3E37E8}" srcId="{A6BC52DB-A01D-4DB6-9536-63DD1EECE4B2}" destId="{D49D7DCA-4C81-4C27-8D0B-22B8C6A948A6}" srcOrd="3" destOrd="0" parTransId="{CA18A0D7-0922-4D55-B936-127AEB78D7BD}" sibTransId="{7AD1F853-ECC1-4E11-9615-BBB685271E01}"/>
    <dgm:cxn modelId="{846EB42D-BF91-4207-8469-3543A2542649}" type="presOf" srcId="{7B86B7E4-BECA-4FC1-9A6C-5E64D0F9A475}" destId="{B92B5E65-8721-4B37-AEC0-11D6382C1DC2}" srcOrd="0" destOrd="0" presId="urn:microsoft.com/office/officeart/2005/8/layout/list1"/>
    <dgm:cxn modelId="{598F6D37-2C5A-4714-A96C-075042359FE1}" type="presOf" srcId="{D49D7DCA-4C81-4C27-8D0B-22B8C6A948A6}" destId="{CA81CF62-2811-4B15-AD09-1C066A07C4AF}" srcOrd="1" destOrd="0" presId="urn:microsoft.com/office/officeart/2005/8/layout/list1"/>
    <dgm:cxn modelId="{9006373F-7200-4C1D-980A-403A014B2043}" srcId="{655E046F-1437-4E29-BBF5-CB6B967EE2FD}" destId="{1CF22BD1-7EE6-4E3E-AD23-EA5F67C22613}" srcOrd="0" destOrd="0" parTransId="{A79E9C22-1161-4C4B-8566-85277121FAD8}" sibTransId="{518910C4-55DD-4856-BD5A-235DF05E4178}"/>
    <dgm:cxn modelId="{EB14AE5E-D322-49E6-9C51-7357FFDF75ED}" srcId="{18634488-EA53-4EC3-9616-5AF1A78569DF}" destId="{44AEADDA-2D45-405B-8522-870422AE7299}" srcOrd="0" destOrd="0" parTransId="{25B38FD9-16CC-4645-8A2B-6EC467206DF4}" sibTransId="{D03D9DE4-596E-4F1F-BEC1-D5458C905492}"/>
    <dgm:cxn modelId="{BA1E7D80-CAFE-471A-A0AE-A376ACDE3839}" type="presOf" srcId="{1CF22BD1-7EE6-4E3E-AD23-EA5F67C22613}" destId="{044B3F71-F7E0-4CF0-9374-8EFB828739F9}" srcOrd="0" destOrd="0" presId="urn:microsoft.com/office/officeart/2005/8/layout/list1"/>
    <dgm:cxn modelId="{C691C486-BFFD-4974-8D19-5A0BAAEB79B4}" srcId="{7B86B7E4-BECA-4FC1-9A6C-5E64D0F9A475}" destId="{93560596-29E8-4C0F-8050-CD1E5086F597}" srcOrd="0" destOrd="0" parTransId="{0F51A19B-1841-4C11-8986-C48A067801BD}" sibTransId="{8E57B3DC-7B47-4E7E-9323-3994A0ED9269}"/>
    <dgm:cxn modelId="{9DE3F48C-50B0-4CDF-B9E4-6A72207A20B9}" type="presOf" srcId="{18634488-EA53-4EC3-9616-5AF1A78569DF}" destId="{1E4D05EF-13D3-422E-A9FC-D51EECB78AC0}" srcOrd="1" destOrd="0" presId="urn:microsoft.com/office/officeart/2005/8/layout/list1"/>
    <dgm:cxn modelId="{FF28CD92-7926-4F5E-958E-16E42479A2B1}" type="presOf" srcId="{D49D7DCA-4C81-4C27-8D0B-22B8C6A948A6}" destId="{32C3641E-3414-47CE-8D44-657E78E09EB2}" srcOrd="0" destOrd="0" presId="urn:microsoft.com/office/officeart/2005/8/layout/list1"/>
    <dgm:cxn modelId="{57F74EC1-CF83-448F-A8D1-ABBF78D2C141}" type="presOf" srcId="{18634488-EA53-4EC3-9616-5AF1A78569DF}" destId="{6F4336E1-3E05-48C0-BBE9-F1EA2F6BAD2E}" srcOrd="0" destOrd="0" presId="urn:microsoft.com/office/officeart/2005/8/layout/list1"/>
    <dgm:cxn modelId="{C531DAC7-DE25-486A-ACF4-C97E4C42CDCE}" type="presOf" srcId="{A6BC52DB-A01D-4DB6-9536-63DD1EECE4B2}" destId="{945B4524-ED66-4792-A004-A76B8AF18D76}" srcOrd="0" destOrd="0" presId="urn:microsoft.com/office/officeart/2005/8/layout/list1"/>
    <dgm:cxn modelId="{4C0FF1C8-CF9F-4BA0-ABD0-119A8336E841}" type="presOf" srcId="{72D2721C-E66B-4056-AD30-026877FD34C0}" destId="{C32C9B67-6CFE-46DD-89B2-D48310F6EAD5}" srcOrd="0" destOrd="0" presId="urn:microsoft.com/office/officeart/2005/8/layout/list1"/>
    <dgm:cxn modelId="{54E6B7CA-C3FE-4F2C-B77F-233282C9CB7D}" type="presOf" srcId="{44AEADDA-2D45-405B-8522-870422AE7299}" destId="{34E4891A-4B84-46F0-B8A8-D1FDE498137E}" srcOrd="0" destOrd="0" presId="urn:microsoft.com/office/officeart/2005/8/layout/list1"/>
    <dgm:cxn modelId="{B40F47CB-7E5A-4D83-A781-C7AE02BBE1A2}" type="presOf" srcId="{7B86B7E4-BECA-4FC1-9A6C-5E64D0F9A475}" destId="{BFB7A1CA-477E-4A0D-8BD5-64E5B9DF209D}" srcOrd="1" destOrd="0" presId="urn:microsoft.com/office/officeart/2005/8/layout/list1"/>
    <dgm:cxn modelId="{87FAD0CC-833F-4FAD-81CD-0DCD88EB8793}" type="presOf" srcId="{655E046F-1437-4E29-BBF5-CB6B967EE2FD}" destId="{113F4208-D6E3-4AA9-84DD-04CF1467AD03}" srcOrd="0" destOrd="0" presId="urn:microsoft.com/office/officeart/2005/8/layout/list1"/>
    <dgm:cxn modelId="{12B754DC-AA59-46CF-861F-33DD0D4BEF1F}" srcId="{A6BC52DB-A01D-4DB6-9536-63DD1EECE4B2}" destId="{7B86B7E4-BECA-4FC1-9A6C-5E64D0F9A475}" srcOrd="2" destOrd="0" parTransId="{0F34D2A6-D005-4215-939B-45E9EACB86BB}" sibTransId="{CFDE9F28-7F0D-4A11-9D35-D7852C79BEE5}"/>
    <dgm:cxn modelId="{49DC90EB-CDBD-4787-8068-D5EA1176101A}" srcId="{A6BC52DB-A01D-4DB6-9536-63DD1EECE4B2}" destId="{18634488-EA53-4EC3-9616-5AF1A78569DF}" srcOrd="0" destOrd="0" parTransId="{D2ACB60E-9987-40B4-AB6D-8C7B6B9D4F8C}" sibTransId="{39395BCD-DA7D-46CE-873C-6CF20E466413}"/>
    <dgm:cxn modelId="{BE0B7CF1-23C1-44E6-B415-69F02A707AC7}" type="presOf" srcId="{655E046F-1437-4E29-BBF5-CB6B967EE2FD}" destId="{F0EF0262-1C4E-42E4-AE4F-BB787FE04E58}" srcOrd="1" destOrd="0" presId="urn:microsoft.com/office/officeart/2005/8/layout/list1"/>
    <dgm:cxn modelId="{0E5D108B-B7D4-4378-BD5B-75497273D9AF}" type="presParOf" srcId="{945B4524-ED66-4792-A004-A76B8AF18D76}" destId="{7F6A0418-CEA4-4DAC-9F9D-55D3691FE706}" srcOrd="0" destOrd="0" presId="urn:microsoft.com/office/officeart/2005/8/layout/list1"/>
    <dgm:cxn modelId="{6E9BA152-04D0-47A6-AC4B-CACF31EDC934}" type="presParOf" srcId="{7F6A0418-CEA4-4DAC-9F9D-55D3691FE706}" destId="{6F4336E1-3E05-48C0-BBE9-F1EA2F6BAD2E}" srcOrd="0" destOrd="0" presId="urn:microsoft.com/office/officeart/2005/8/layout/list1"/>
    <dgm:cxn modelId="{14BB393E-4EDD-4342-B9DA-298BEC8A82AB}" type="presParOf" srcId="{7F6A0418-CEA4-4DAC-9F9D-55D3691FE706}" destId="{1E4D05EF-13D3-422E-A9FC-D51EECB78AC0}" srcOrd="1" destOrd="0" presId="urn:microsoft.com/office/officeart/2005/8/layout/list1"/>
    <dgm:cxn modelId="{A7F7C292-1EAE-46A5-BB0E-1C1D40688C0E}" type="presParOf" srcId="{945B4524-ED66-4792-A004-A76B8AF18D76}" destId="{9FE4F373-1DBC-453E-B222-A77EBBE8D52C}" srcOrd="1" destOrd="0" presId="urn:microsoft.com/office/officeart/2005/8/layout/list1"/>
    <dgm:cxn modelId="{CA09F016-67CD-492C-9120-2502D597DEA7}" type="presParOf" srcId="{945B4524-ED66-4792-A004-A76B8AF18D76}" destId="{34E4891A-4B84-46F0-B8A8-D1FDE498137E}" srcOrd="2" destOrd="0" presId="urn:microsoft.com/office/officeart/2005/8/layout/list1"/>
    <dgm:cxn modelId="{CA481A4D-75C8-419D-81F3-69BD598AFC25}" type="presParOf" srcId="{945B4524-ED66-4792-A004-A76B8AF18D76}" destId="{D6FBA377-E798-4755-9439-8F5245299508}" srcOrd="3" destOrd="0" presId="urn:microsoft.com/office/officeart/2005/8/layout/list1"/>
    <dgm:cxn modelId="{01745B01-A58B-4816-83D7-0C12C90EEF51}" type="presParOf" srcId="{945B4524-ED66-4792-A004-A76B8AF18D76}" destId="{B0EAD0BB-9CB1-4B22-AB83-B12B2229FA26}" srcOrd="4" destOrd="0" presId="urn:microsoft.com/office/officeart/2005/8/layout/list1"/>
    <dgm:cxn modelId="{85987BD7-885C-442C-B882-9870E7FA1D91}" type="presParOf" srcId="{B0EAD0BB-9CB1-4B22-AB83-B12B2229FA26}" destId="{113F4208-D6E3-4AA9-84DD-04CF1467AD03}" srcOrd="0" destOrd="0" presId="urn:microsoft.com/office/officeart/2005/8/layout/list1"/>
    <dgm:cxn modelId="{5B223565-0104-492C-A46E-B1A9FAC9DD93}" type="presParOf" srcId="{B0EAD0BB-9CB1-4B22-AB83-B12B2229FA26}" destId="{F0EF0262-1C4E-42E4-AE4F-BB787FE04E58}" srcOrd="1" destOrd="0" presId="urn:microsoft.com/office/officeart/2005/8/layout/list1"/>
    <dgm:cxn modelId="{4CBEEB78-0746-4BAE-BE50-E59826915687}" type="presParOf" srcId="{945B4524-ED66-4792-A004-A76B8AF18D76}" destId="{6316F80A-A8D8-4968-B5AB-3DC9427E9162}" srcOrd="5" destOrd="0" presId="urn:microsoft.com/office/officeart/2005/8/layout/list1"/>
    <dgm:cxn modelId="{4B30A74E-DECD-40FC-A594-92C728A7DD5C}" type="presParOf" srcId="{945B4524-ED66-4792-A004-A76B8AF18D76}" destId="{044B3F71-F7E0-4CF0-9374-8EFB828739F9}" srcOrd="6" destOrd="0" presId="urn:microsoft.com/office/officeart/2005/8/layout/list1"/>
    <dgm:cxn modelId="{513BE0DD-634D-438F-B3FA-8C162E5B220B}" type="presParOf" srcId="{945B4524-ED66-4792-A004-A76B8AF18D76}" destId="{6F21A05F-3A86-42EF-AD38-C152F72A14B4}" srcOrd="7" destOrd="0" presId="urn:microsoft.com/office/officeart/2005/8/layout/list1"/>
    <dgm:cxn modelId="{387FE950-4579-4092-A3B1-DCAE39E20B1B}" type="presParOf" srcId="{945B4524-ED66-4792-A004-A76B8AF18D76}" destId="{C6CB459A-F9D7-4554-96CC-96057209EA3F}" srcOrd="8" destOrd="0" presId="urn:microsoft.com/office/officeart/2005/8/layout/list1"/>
    <dgm:cxn modelId="{DD34B6E2-029A-4965-BEB5-04A489C971E1}" type="presParOf" srcId="{C6CB459A-F9D7-4554-96CC-96057209EA3F}" destId="{B92B5E65-8721-4B37-AEC0-11D6382C1DC2}" srcOrd="0" destOrd="0" presId="urn:microsoft.com/office/officeart/2005/8/layout/list1"/>
    <dgm:cxn modelId="{656F872C-EF93-4562-ABDF-D1E16C646616}" type="presParOf" srcId="{C6CB459A-F9D7-4554-96CC-96057209EA3F}" destId="{BFB7A1CA-477E-4A0D-8BD5-64E5B9DF209D}" srcOrd="1" destOrd="0" presId="urn:microsoft.com/office/officeart/2005/8/layout/list1"/>
    <dgm:cxn modelId="{0FCB4157-BAB2-4340-BDFE-49A547F404DC}" type="presParOf" srcId="{945B4524-ED66-4792-A004-A76B8AF18D76}" destId="{791D6F26-37DF-4C29-B5AF-7DFD8495ABAD}" srcOrd="9" destOrd="0" presId="urn:microsoft.com/office/officeart/2005/8/layout/list1"/>
    <dgm:cxn modelId="{6EBEE0EC-B0AB-4316-8B31-B895DBC71644}" type="presParOf" srcId="{945B4524-ED66-4792-A004-A76B8AF18D76}" destId="{FD5173C5-0850-4879-B2DF-5F9525DA89F5}" srcOrd="10" destOrd="0" presId="urn:microsoft.com/office/officeart/2005/8/layout/list1"/>
    <dgm:cxn modelId="{BB5716C8-5B19-492A-95E6-ACC18D718BAF}" type="presParOf" srcId="{945B4524-ED66-4792-A004-A76B8AF18D76}" destId="{0B86DBBC-4890-4BAC-8597-76FC5EE7C6F9}" srcOrd="11" destOrd="0" presId="urn:microsoft.com/office/officeart/2005/8/layout/list1"/>
    <dgm:cxn modelId="{441669C1-B0C7-406B-B9A0-6BC6A79E734F}" type="presParOf" srcId="{945B4524-ED66-4792-A004-A76B8AF18D76}" destId="{62A80672-2D11-484F-B271-58D364BAAA8D}" srcOrd="12" destOrd="0" presId="urn:microsoft.com/office/officeart/2005/8/layout/list1"/>
    <dgm:cxn modelId="{8A2F90C6-6D96-471A-A2C5-4F7C2CBE29AB}" type="presParOf" srcId="{62A80672-2D11-484F-B271-58D364BAAA8D}" destId="{32C3641E-3414-47CE-8D44-657E78E09EB2}" srcOrd="0" destOrd="0" presId="urn:microsoft.com/office/officeart/2005/8/layout/list1"/>
    <dgm:cxn modelId="{94B204DD-476A-44FB-ACC8-CEE244CE81F8}" type="presParOf" srcId="{62A80672-2D11-484F-B271-58D364BAAA8D}" destId="{CA81CF62-2811-4B15-AD09-1C066A07C4AF}" srcOrd="1" destOrd="0" presId="urn:microsoft.com/office/officeart/2005/8/layout/list1"/>
    <dgm:cxn modelId="{41118AE6-3F98-431E-B424-9DE36EDFC55C}" type="presParOf" srcId="{945B4524-ED66-4792-A004-A76B8AF18D76}" destId="{F372A488-04A5-4749-B5BE-BB82B640C712}" srcOrd="13" destOrd="0" presId="urn:microsoft.com/office/officeart/2005/8/layout/list1"/>
    <dgm:cxn modelId="{BDA3A06C-5A90-4EBC-A78A-B1EECD2A07DA}" type="presParOf" srcId="{945B4524-ED66-4792-A004-A76B8AF18D76}" destId="{C32C9B67-6CFE-46DD-89B2-D48310F6EAD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r>
            <a:rPr lang="en-US" sz="2400" dirty="0">
              <a:latin typeface="Century" panose="02040604050505020304" pitchFamily="18" charset="0"/>
            </a:rPr>
            <a:t>Project Layout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F92369D-0A43-4CEA-A388-4E8D38713FA8}">
      <dgm:prSet phldrT="[Text]"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The product remains in a fixed location.</a:t>
          </a:r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0063F749-7280-4443-9F8A-4CFEEF342EB4}">
      <dgm:prSet phldrT="[Text]" custT="1"/>
      <dgm:spPr/>
      <dgm:t>
        <a:bodyPr/>
        <a:lstStyle/>
        <a:p>
          <a:r>
            <a:rPr lang="en-US" sz="2400" dirty="0" err="1">
              <a:latin typeface="Century" panose="02040604050505020304" pitchFamily="18" charset="0"/>
            </a:rPr>
            <a:t>Workcenter</a:t>
          </a:r>
          <a:endParaRPr lang="en-US" sz="2800" dirty="0">
            <a:latin typeface="Century" panose="02040604050505020304" pitchFamily="18" charset="0"/>
          </a:endParaRPr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5CBB0B38-9111-45BC-A3F2-34D6398E6A0C}">
      <dgm:prSet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A high degree of task ordering is common.</a:t>
          </a:r>
        </a:p>
      </dgm:t>
    </dgm:pt>
    <dgm:pt modelId="{359979AA-D17C-42F9-95D4-8EA36B3EC1A5}" type="parTrans" cxnId="{064765DD-5049-463D-8806-0BEEC7C3E703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416BA893-4414-4632-B089-3C06B6E5A412}" type="sibTrans" cxnId="{064765DD-5049-463D-8806-0BEEC7C3E703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508338BC-57C8-43E1-B618-13B5981AFB0E}">
      <dgm:prSet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A project layout may be developed by arranging materials according to their assembly priority.</a:t>
          </a:r>
        </a:p>
      </dgm:t>
    </dgm:pt>
    <dgm:pt modelId="{69C92C03-D938-49DA-B5FF-FF3402A6CA5A}" type="parTrans" cxnId="{78EDD89A-A751-4604-A17A-BA7571C02BAF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29174770-FAFB-4F3B-A0F3-2D73AAAF001D}" type="sibTrans" cxnId="{78EDD89A-A751-4604-A17A-BA7571C02BAF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4F5B8909-3AB3-47DB-93F8-E1CA1960A505}">
      <dgm:prSet phldrT="[Text]"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Most common approach to developing this type of layout is to arrange </a:t>
          </a:r>
          <a:r>
            <a:rPr lang="en-US" sz="1800" dirty="0" err="1">
              <a:latin typeface="Century" panose="02040604050505020304" pitchFamily="18" charset="0"/>
            </a:rPr>
            <a:t>workcenters</a:t>
          </a:r>
          <a:r>
            <a:rPr lang="en-US" sz="1800" dirty="0">
              <a:latin typeface="Century" panose="02040604050505020304" pitchFamily="18" charset="0"/>
            </a:rPr>
            <a:t> in a way that optimizes the movement of material.</a:t>
          </a:r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50DC1EF5-5B9B-45D8-A78B-1E69578A090C}">
      <dgm:prSet phldrT="[Text]"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Sometimes is referred to as a department and is focused on a particular type of operation.</a:t>
          </a:r>
        </a:p>
      </dgm:t>
    </dgm:pt>
    <dgm:pt modelId="{756F28C3-4CFB-4D44-A73D-F82ECD69AAE6}" type="parTrans" cxnId="{3DE9CD66-74D5-41F4-9087-174015141556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C7DD8353-7088-44DB-B086-78A09BCAB075}" type="sibTrans" cxnId="{3DE9CD66-74D5-41F4-9087-174015141556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B13764C1-6B88-4FFF-A83A-8FD0D7E255C1}">
      <dgm:prSet phldrT="[Text]" custT="1"/>
      <dgm:spPr/>
      <dgm:t>
        <a:bodyPr/>
        <a:lstStyle/>
        <a:p>
          <a:r>
            <a:rPr lang="en-US" sz="1800" dirty="0">
              <a:latin typeface="Century" panose="02040604050505020304" pitchFamily="18" charset="0"/>
            </a:rPr>
            <a:t>Optimal placement often means placing </a:t>
          </a:r>
          <a:r>
            <a:rPr lang="en-US" sz="1800" dirty="0" err="1">
              <a:latin typeface="Century" panose="02040604050505020304" pitchFamily="18" charset="0"/>
            </a:rPr>
            <a:t>workcenters</a:t>
          </a:r>
          <a:r>
            <a:rPr lang="en-US" sz="1800" dirty="0">
              <a:latin typeface="Century" panose="02040604050505020304" pitchFamily="18" charset="0"/>
            </a:rPr>
            <a:t> with large interdepartmental traffic adjacent to each other.</a:t>
          </a:r>
        </a:p>
      </dgm:t>
    </dgm:pt>
    <dgm:pt modelId="{F2AF46D6-E0E6-49F0-B2EA-17472736B5C8}" type="sibTrans" cxnId="{D81FF4A7-E38B-4234-B739-CEB5C90E581C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788A89DA-E2B1-4E8C-9403-5839C2C61D4E}" type="parTrans" cxnId="{D81FF4A7-E38B-4234-B739-CEB5C90E581C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AEB7F13-588A-4626-A5B8-1402259FAD91}" type="presOf" srcId="{5CBB0B38-9111-45BC-A3F2-34D6398E6A0C}" destId="{A6F84DA5-8504-4AEC-AEFC-10C40CCB986D}" srcOrd="0" destOrd="1" presId="urn:microsoft.com/office/officeart/2005/8/layout/list1"/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6536F730-713B-426A-8262-180C9303D0AE}" type="presOf" srcId="{316B383A-B261-426D-BB1F-D90ADE84B7F1}" destId="{9AF99923-ECA5-4E73-A26A-8F95ABC137DC}" srcOrd="0" destOrd="0" presId="urn:microsoft.com/office/officeart/2005/8/layout/list1"/>
    <dgm:cxn modelId="{3DE9CD66-74D5-41F4-9087-174015141556}" srcId="{0063F749-7280-4443-9F8A-4CFEEF342EB4}" destId="{50DC1EF5-5B9B-45D8-A78B-1E69578A090C}" srcOrd="2" destOrd="0" parTransId="{756F28C3-4CFB-4D44-A73D-F82ECD69AAE6}" sibTransId="{C7DD8353-7088-44DB-B086-78A09BCAB075}"/>
    <dgm:cxn modelId="{FF5FFA48-A15A-41EE-9192-A4543FEB3956}" type="presOf" srcId="{7F92369D-0A43-4CEA-A388-4E8D38713FA8}" destId="{A6F84DA5-8504-4AEC-AEFC-10C40CCB986D}" srcOrd="0" destOrd="0" presId="urn:microsoft.com/office/officeart/2005/8/layout/list1"/>
    <dgm:cxn modelId="{1688A678-34CD-4677-AA15-1B0E9F7110A5}" type="presOf" srcId="{B13764C1-6B88-4FFF-A83A-8FD0D7E255C1}" destId="{C45AA27D-D126-4A3F-B208-5A92ED6EEEA1}" srcOrd="0" destOrd="1" presId="urn:microsoft.com/office/officeart/2005/8/layout/list1"/>
    <dgm:cxn modelId="{505FBC94-93B3-4DA9-8A48-22E1E875CC14}" type="presOf" srcId="{0063F749-7280-4443-9F8A-4CFEEF342EB4}" destId="{0C6E7E75-8326-479E-8C34-709D46DE3568}" srcOrd="1" destOrd="0" presId="urn:microsoft.com/office/officeart/2005/8/layout/list1"/>
    <dgm:cxn modelId="{2549959A-E723-4977-866C-AD3A9B1493F1}" type="presOf" srcId="{4147E7AA-16EF-44EA-87E8-96CAB232CC9C}" destId="{CF7712B5-DBEC-41B9-BEBA-3484CC0D548F}" srcOrd="1" destOrd="0" presId="urn:microsoft.com/office/officeart/2005/8/layout/list1"/>
    <dgm:cxn modelId="{78EDD89A-A751-4604-A17A-BA7571C02BAF}" srcId="{4147E7AA-16EF-44EA-87E8-96CAB232CC9C}" destId="{508338BC-57C8-43E1-B618-13B5981AFB0E}" srcOrd="2" destOrd="0" parTransId="{69C92C03-D938-49DA-B5FF-FF3402A6CA5A}" sibTransId="{29174770-FAFB-4F3B-A0F3-2D73AAAF001D}"/>
    <dgm:cxn modelId="{DDD6E49B-72C1-45DD-948B-2A2FA52041FB}" type="presOf" srcId="{50DC1EF5-5B9B-45D8-A78B-1E69578A090C}" destId="{C45AA27D-D126-4A3F-B208-5A92ED6EEEA1}" srcOrd="0" destOrd="2" presId="urn:microsoft.com/office/officeart/2005/8/layout/list1"/>
    <dgm:cxn modelId="{A002B09F-5592-4A2A-9DE7-61100CADD9C8}" type="presOf" srcId="{4147E7AA-16EF-44EA-87E8-96CAB232CC9C}" destId="{AAF5C081-B007-4282-BD55-FBFC2F8AE878}" srcOrd="0" destOrd="0" presId="urn:microsoft.com/office/officeart/2005/8/layout/list1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D81FF4A7-E38B-4234-B739-CEB5C90E581C}" srcId="{0063F749-7280-4443-9F8A-4CFEEF342EB4}" destId="{B13764C1-6B88-4FFF-A83A-8FD0D7E255C1}" srcOrd="1" destOrd="0" parTransId="{788A89DA-E2B1-4E8C-9403-5839C2C61D4E}" sibTransId="{F2AF46D6-E0E6-49F0-B2EA-17472736B5C8}"/>
    <dgm:cxn modelId="{5C7BFCB2-A048-4460-8BA0-68B82E87E1BD}" type="presOf" srcId="{4F5B8909-3AB3-47DB-93F8-E1CA1960A505}" destId="{C45AA27D-D126-4A3F-B208-5A92ED6EEEA1}" srcOrd="0" destOrd="0" presId="urn:microsoft.com/office/officeart/2005/8/layout/list1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29FC4ADB-A691-46BA-BF6A-6A79E18484D8}" type="presOf" srcId="{0063F749-7280-4443-9F8A-4CFEEF342EB4}" destId="{7FAEB09A-F73F-432E-AF97-751B82D01875}" srcOrd="0" destOrd="0" presId="urn:microsoft.com/office/officeart/2005/8/layout/list1"/>
    <dgm:cxn modelId="{418531DC-7DFE-4A70-A7AB-5122E725BED9}" type="presOf" srcId="{508338BC-57C8-43E1-B618-13B5981AFB0E}" destId="{A6F84DA5-8504-4AEC-AEFC-10C40CCB986D}" srcOrd="0" destOrd="2" presId="urn:microsoft.com/office/officeart/2005/8/layout/list1"/>
    <dgm:cxn modelId="{064765DD-5049-463D-8806-0BEEC7C3E703}" srcId="{4147E7AA-16EF-44EA-87E8-96CAB232CC9C}" destId="{5CBB0B38-9111-45BC-A3F2-34D6398E6A0C}" srcOrd="1" destOrd="0" parTransId="{359979AA-D17C-42F9-95D4-8EA36B3EC1A5}" sibTransId="{416BA893-4414-4632-B089-3C06B6E5A412}"/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C77BC9B1-5FEF-4CAC-898E-FD576C833EE5}" type="presParOf" srcId="{9AF99923-ECA5-4E73-A26A-8F95ABC137DC}" destId="{057F14F3-F14C-41A3-991A-86CA827B9042}" srcOrd="0" destOrd="0" presId="urn:microsoft.com/office/officeart/2005/8/layout/list1"/>
    <dgm:cxn modelId="{F53CA969-16CE-448D-8D4A-6244333ED363}" type="presParOf" srcId="{057F14F3-F14C-41A3-991A-86CA827B9042}" destId="{AAF5C081-B007-4282-BD55-FBFC2F8AE878}" srcOrd="0" destOrd="0" presId="urn:microsoft.com/office/officeart/2005/8/layout/list1"/>
    <dgm:cxn modelId="{72638AEF-C83D-4DCE-9017-F1878DE93622}" type="presParOf" srcId="{057F14F3-F14C-41A3-991A-86CA827B9042}" destId="{CF7712B5-DBEC-41B9-BEBA-3484CC0D548F}" srcOrd="1" destOrd="0" presId="urn:microsoft.com/office/officeart/2005/8/layout/list1"/>
    <dgm:cxn modelId="{32291B58-1F8C-4754-B5DC-B26A141D5784}" type="presParOf" srcId="{9AF99923-ECA5-4E73-A26A-8F95ABC137DC}" destId="{053B9529-0C13-451D-831E-6A157F193351}" srcOrd="1" destOrd="0" presId="urn:microsoft.com/office/officeart/2005/8/layout/list1"/>
    <dgm:cxn modelId="{F691232E-87C9-4B3D-A417-DDE9E0F55FA6}" type="presParOf" srcId="{9AF99923-ECA5-4E73-A26A-8F95ABC137DC}" destId="{A6F84DA5-8504-4AEC-AEFC-10C40CCB986D}" srcOrd="2" destOrd="0" presId="urn:microsoft.com/office/officeart/2005/8/layout/list1"/>
    <dgm:cxn modelId="{C8DFD655-8D07-4C34-84A7-7CD4A0032DCC}" type="presParOf" srcId="{9AF99923-ECA5-4E73-A26A-8F95ABC137DC}" destId="{9D22080B-C1BD-41F1-9660-22321E847E92}" srcOrd="3" destOrd="0" presId="urn:microsoft.com/office/officeart/2005/8/layout/list1"/>
    <dgm:cxn modelId="{15FCEEC8-0900-410E-8D8C-4F2E0866B121}" type="presParOf" srcId="{9AF99923-ECA5-4E73-A26A-8F95ABC137DC}" destId="{E5895F38-A164-456A-98F0-85633B74D33F}" srcOrd="4" destOrd="0" presId="urn:microsoft.com/office/officeart/2005/8/layout/list1"/>
    <dgm:cxn modelId="{9B559479-A145-42D9-BEDD-18C7FF320656}" type="presParOf" srcId="{E5895F38-A164-456A-98F0-85633B74D33F}" destId="{7FAEB09A-F73F-432E-AF97-751B82D01875}" srcOrd="0" destOrd="0" presId="urn:microsoft.com/office/officeart/2005/8/layout/list1"/>
    <dgm:cxn modelId="{38726BD2-F9AF-41A0-9D9E-9A5848039C9A}" type="presParOf" srcId="{E5895F38-A164-456A-98F0-85633B74D33F}" destId="{0C6E7E75-8326-479E-8C34-709D46DE3568}" srcOrd="1" destOrd="0" presId="urn:microsoft.com/office/officeart/2005/8/layout/list1"/>
    <dgm:cxn modelId="{A782E0BA-1D0D-46D9-9102-95BD6EB7A275}" type="presParOf" srcId="{9AF99923-ECA5-4E73-A26A-8F95ABC137DC}" destId="{09CC07A6-867C-4598-9085-366C42FC8B24}" srcOrd="5" destOrd="0" presId="urn:microsoft.com/office/officeart/2005/8/layout/list1"/>
    <dgm:cxn modelId="{5DEE3433-B141-4D84-81A6-55CB16E14A57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>
              <a:latin typeface="Century" panose="02040604050505020304" pitchFamily="18" charset="0"/>
            </a:rPr>
            <a:t>Manufacturing Cell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7F92369D-0A43-4CEA-A388-4E8D38713FA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entury" panose="02040604050505020304" pitchFamily="18" charset="0"/>
            </a:rPr>
            <a:t>Formed by allocating dissimilar machines to cells that are designed to work on similar products (shape, processing, etc.)</a:t>
          </a:r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0063F749-7280-4443-9F8A-4CFEEF342EB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>
              <a:latin typeface="Century" panose="02040604050505020304" pitchFamily="18" charset="0"/>
            </a:rPr>
            <a:t>Assembly Line and Continuous Layout</a:t>
          </a:r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4F5B8909-3AB3-47DB-93F8-E1CA1960A50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entury" panose="02040604050505020304" pitchFamily="18" charset="0"/>
            </a:rPr>
            <a:t>Designed for the special purpose of building a product by going through a series of progressive steps	</a:t>
          </a:r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Century" panose="02040604050505020304" pitchFamily="18" charset="0"/>
          </a:endParaRPr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CA0C5C62-FD46-401D-A596-41204F31BB19}" type="presOf" srcId="{0063F749-7280-4443-9F8A-4CFEEF342EB4}" destId="{0C6E7E75-8326-479E-8C34-709D46DE3568}" srcOrd="1" destOrd="0" presId="urn:microsoft.com/office/officeart/2005/8/layout/list1"/>
    <dgm:cxn modelId="{1CFF6573-3E47-41A1-B828-D6E667382112}" type="presOf" srcId="{7F92369D-0A43-4CEA-A388-4E8D38713FA8}" destId="{A6F84DA5-8504-4AEC-AEFC-10C40CCB986D}" srcOrd="0" destOrd="0" presId="urn:microsoft.com/office/officeart/2005/8/layout/list1"/>
    <dgm:cxn modelId="{81682155-AAE8-45CF-9B6E-FA0DB7A95AEF}" type="presOf" srcId="{0063F749-7280-4443-9F8A-4CFEEF342EB4}" destId="{7FAEB09A-F73F-432E-AF97-751B82D01875}" srcOrd="0" destOrd="0" presId="urn:microsoft.com/office/officeart/2005/8/layout/list1"/>
    <dgm:cxn modelId="{6EEF4878-1E51-42C1-AF91-85FF044F3E35}" type="presOf" srcId="{4F5B8909-3AB3-47DB-93F8-E1CA1960A505}" destId="{C45AA27D-D126-4A3F-B208-5A92ED6EEEA1}" srcOrd="0" destOrd="0" presId="urn:microsoft.com/office/officeart/2005/8/layout/list1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BE1722B7-0A2A-4E0E-AF42-6803CBBCABD4}" type="presOf" srcId="{316B383A-B261-426D-BB1F-D90ADE84B7F1}" destId="{9AF99923-ECA5-4E73-A26A-8F95ABC137DC}" srcOrd="0" destOrd="0" presId="urn:microsoft.com/office/officeart/2005/8/layout/list1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26D348E6-62C3-48DE-9B7B-ED8AE74F79B0}" type="presOf" srcId="{4147E7AA-16EF-44EA-87E8-96CAB232CC9C}" destId="{CF7712B5-DBEC-41B9-BEBA-3484CC0D548F}" srcOrd="1" destOrd="0" presId="urn:microsoft.com/office/officeart/2005/8/layout/list1"/>
    <dgm:cxn modelId="{7662F2ED-1E14-4363-BFAE-6CB7DA7D9D8C}" type="presOf" srcId="{4147E7AA-16EF-44EA-87E8-96CAB232CC9C}" destId="{AAF5C081-B007-4282-BD55-FBFC2F8AE878}" srcOrd="0" destOrd="0" presId="urn:microsoft.com/office/officeart/2005/8/layout/list1"/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3F943101-F9D3-46D0-89C2-DB994DB0A1E3}" type="presParOf" srcId="{9AF99923-ECA5-4E73-A26A-8F95ABC137DC}" destId="{057F14F3-F14C-41A3-991A-86CA827B9042}" srcOrd="0" destOrd="0" presId="urn:microsoft.com/office/officeart/2005/8/layout/list1"/>
    <dgm:cxn modelId="{6090D2AA-6335-4250-92DC-53E1B6ED122E}" type="presParOf" srcId="{057F14F3-F14C-41A3-991A-86CA827B9042}" destId="{AAF5C081-B007-4282-BD55-FBFC2F8AE878}" srcOrd="0" destOrd="0" presId="urn:microsoft.com/office/officeart/2005/8/layout/list1"/>
    <dgm:cxn modelId="{F91BD11C-90DF-456D-97A4-BD26FD1DF1C2}" type="presParOf" srcId="{057F14F3-F14C-41A3-991A-86CA827B9042}" destId="{CF7712B5-DBEC-41B9-BEBA-3484CC0D548F}" srcOrd="1" destOrd="0" presId="urn:microsoft.com/office/officeart/2005/8/layout/list1"/>
    <dgm:cxn modelId="{E522E6BD-367B-4BCF-9489-496B97CF8363}" type="presParOf" srcId="{9AF99923-ECA5-4E73-A26A-8F95ABC137DC}" destId="{053B9529-0C13-451D-831E-6A157F193351}" srcOrd="1" destOrd="0" presId="urn:microsoft.com/office/officeart/2005/8/layout/list1"/>
    <dgm:cxn modelId="{F4DAE060-C890-4DC6-826A-024A4AB9947B}" type="presParOf" srcId="{9AF99923-ECA5-4E73-A26A-8F95ABC137DC}" destId="{A6F84DA5-8504-4AEC-AEFC-10C40CCB986D}" srcOrd="2" destOrd="0" presId="urn:microsoft.com/office/officeart/2005/8/layout/list1"/>
    <dgm:cxn modelId="{6D445F2C-E52C-401D-AAE3-3A82B392E8F4}" type="presParOf" srcId="{9AF99923-ECA5-4E73-A26A-8F95ABC137DC}" destId="{9D22080B-C1BD-41F1-9660-22321E847E92}" srcOrd="3" destOrd="0" presId="urn:microsoft.com/office/officeart/2005/8/layout/list1"/>
    <dgm:cxn modelId="{6B419BF5-A9ED-4EA1-B41C-4D03DB1590F2}" type="presParOf" srcId="{9AF99923-ECA5-4E73-A26A-8F95ABC137DC}" destId="{E5895F38-A164-456A-98F0-85633B74D33F}" srcOrd="4" destOrd="0" presId="urn:microsoft.com/office/officeart/2005/8/layout/list1"/>
    <dgm:cxn modelId="{9057323B-E8E8-404F-AC58-AF1255E586E5}" type="presParOf" srcId="{E5895F38-A164-456A-98F0-85633B74D33F}" destId="{7FAEB09A-F73F-432E-AF97-751B82D01875}" srcOrd="0" destOrd="0" presId="urn:microsoft.com/office/officeart/2005/8/layout/list1"/>
    <dgm:cxn modelId="{E9D84B95-4621-476D-A2B2-61DEF9309D14}" type="presParOf" srcId="{E5895F38-A164-456A-98F0-85633B74D33F}" destId="{0C6E7E75-8326-479E-8C34-709D46DE3568}" srcOrd="1" destOrd="0" presId="urn:microsoft.com/office/officeart/2005/8/layout/list1"/>
    <dgm:cxn modelId="{8BBC55EB-7B0F-45A0-A5E1-5B2E7F7758DF}" type="presParOf" srcId="{9AF99923-ECA5-4E73-A26A-8F95ABC137DC}" destId="{09CC07A6-867C-4598-9085-366C42FC8B24}" srcOrd="5" destOrd="0" presId="urn:microsoft.com/office/officeart/2005/8/layout/list1"/>
    <dgm:cxn modelId="{3BCC117E-59FC-459F-9D2C-0B1F87318724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4891A-4B84-46F0-B8A8-D1FDE498137E}">
      <dsp:nvSpPr>
        <dsp:cNvPr id="0" name=""/>
        <dsp:cNvSpPr/>
      </dsp:nvSpPr>
      <dsp:spPr>
        <a:xfrm>
          <a:off x="0" y="307140"/>
          <a:ext cx="81534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entury" panose="02040604050505020304" pitchFamily="18" charset="0"/>
            </a:rPr>
            <a:t>Serve customers from finished goods inventory</a:t>
          </a:r>
        </a:p>
      </dsp:txBody>
      <dsp:txXfrm>
        <a:off x="0" y="307140"/>
        <a:ext cx="8153400" cy="667800"/>
      </dsp:txXfrm>
    </dsp:sp>
    <dsp:sp modelId="{1E4D05EF-13D3-422E-A9FC-D51EECB78AC0}">
      <dsp:nvSpPr>
        <dsp:cNvPr id="0" name=""/>
        <dsp:cNvSpPr/>
      </dsp:nvSpPr>
      <dsp:spPr>
        <a:xfrm>
          <a:off x="407670" y="70980"/>
          <a:ext cx="570738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" panose="02040604050505020304" pitchFamily="18" charset="0"/>
            </a:rPr>
            <a:t>Make-to-Stock</a:t>
          </a:r>
        </a:p>
      </dsp:txBody>
      <dsp:txXfrm>
        <a:off x="430727" y="94037"/>
        <a:ext cx="5661266" cy="426206"/>
      </dsp:txXfrm>
    </dsp:sp>
    <dsp:sp modelId="{044B3F71-F7E0-4CF0-9374-8EFB828739F9}">
      <dsp:nvSpPr>
        <dsp:cNvPr id="0" name=""/>
        <dsp:cNvSpPr/>
      </dsp:nvSpPr>
      <dsp:spPr>
        <a:xfrm>
          <a:off x="0" y="1297500"/>
          <a:ext cx="8153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entury" panose="02040604050505020304" pitchFamily="18" charset="0"/>
            </a:rPr>
            <a:t>Combine a number of preassembled modules to meet a customer’s specifications</a:t>
          </a:r>
        </a:p>
      </dsp:txBody>
      <dsp:txXfrm>
        <a:off x="0" y="1297500"/>
        <a:ext cx="8153400" cy="907200"/>
      </dsp:txXfrm>
    </dsp:sp>
    <dsp:sp modelId="{F0EF0262-1C4E-42E4-AE4F-BB787FE04E58}">
      <dsp:nvSpPr>
        <dsp:cNvPr id="0" name=""/>
        <dsp:cNvSpPr/>
      </dsp:nvSpPr>
      <dsp:spPr>
        <a:xfrm>
          <a:off x="407670" y="1061340"/>
          <a:ext cx="570738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" panose="02040604050505020304" pitchFamily="18" charset="0"/>
            </a:rPr>
            <a:t>Assemble-to-Order</a:t>
          </a:r>
        </a:p>
      </dsp:txBody>
      <dsp:txXfrm>
        <a:off x="430727" y="1084397"/>
        <a:ext cx="5661266" cy="426206"/>
      </dsp:txXfrm>
    </dsp:sp>
    <dsp:sp modelId="{FD5173C5-0850-4879-B2DF-5F9525DA89F5}">
      <dsp:nvSpPr>
        <dsp:cNvPr id="0" name=""/>
        <dsp:cNvSpPr/>
      </dsp:nvSpPr>
      <dsp:spPr>
        <a:xfrm>
          <a:off x="0" y="2527259"/>
          <a:ext cx="8153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entury" panose="02040604050505020304" pitchFamily="18" charset="0"/>
            </a:rPr>
            <a:t>Make the customer’s product from raw materials, parts, and components</a:t>
          </a:r>
        </a:p>
      </dsp:txBody>
      <dsp:txXfrm>
        <a:off x="0" y="2527259"/>
        <a:ext cx="8153400" cy="907200"/>
      </dsp:txXfrm>
    </dsp:sp>
    <dsp:sp modelId="{BFB7A1CA-477E-4A0D-8BD5-64E5B9DF209D}">
      <dsp:nvSpPr>
        <dsp:cNvPr id="0" name=""/>
        <dsp:cNvSpPr/>
      </dsp:nvSpPr>
      <dsp:spPr>
        <a:xfrm>
          <a:off x="407670" y="2291100"/>
          <a:ext cx="570738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" panose="02040604050505020304" pitchFamily="18" charset="0"/>
            </a:rPr>
            <a:t>Make-to-Order</a:t>
          </a:r>
        </a:p>
      </dsp:txBody>
      <dsp:txXfrm>
        <a:off x="430727" y="2314157"/>
        <a:ext cx="5661266" cy="426206"/>
      </dsp:txXfrm>
    </dsp:sp>
    <dsp:sp modelId="{C32C9B67-6CFE-46DD-89B2-D48310F6EAD5}">
      <dsp:nvSpPr>
        <dsp:cNvPr id="0" name=""/>
        <dsp:cNvSpPr/>
      </dsp:nvSpPr>
      <dsp:spPr>
        <a:xfrm>
          <a:off x="0" y="3757020"/>
          <a:ext cx="81534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entury" panose="02040604050505020304" pitchFamily="18" charset="0"/>
            </a:rPr>
            <a:t>Work with the customer to design and then make the product</a:t>
          </a:r>
        </a:p>
      </dsp:txBody>
      <dsp:txXfrm>
        <a:off x="0" y="3757020"/>
        <a:ext cx="8153400" cy="667800"/>
      </dsp:txXfrm>
    </dsp:sp>
    <dsp:sp modelId="{CA81CF62-2811-4B15-AD09-1C066A07C4AF}">
      <dsp:nvSpPr>
        <dsp:cNvPr id="0" name=""/>
        <dsp:cNvSpPr/>
      </dsp:nvSpPr>
      <dsp:spPr>
        <a:xfrm>
          <a:off x="407670" y="3520860"/>
          <a:ext cx="570738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" panose="02040604050505020304" pitchFamily="18" charset="0"/>
            </a:rPr>
            <a:t>Engineer-to-Order</a:t>
          </a:r>
        </a:p>
      </dsp:txBody>
      <dsp:txXfrm>
        <a:off x="430727" y="3543917"/>
        <a:ext cx="566126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4DA5-8504-4AEC-AEFC-10C40CCB986D}">
      <dsp:nvSpPr>
        <dsp:cNvPr id="0" name=""/>
        <dsp:cNvSpPr/>
      </dsp:nvSpPr>
      <dsp:spPr>
        <a:xfrm>
          <a:off x="0" y="260812"/>
          <a:ext cx="8153400" cy="1579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The product remains in a fixed location.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A high degree of task ordering is common.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A project layout may be developed by arranging materials according to their assembly priority.</a:t>
          </a:r>
        </a:p>
      </dsp:txBody>
      <dsp:txXfrm>
        <a:off x="0" y="260812"/>
        <a:ext cx="8153400" cy="1579725"/>
      </dsp:txXfrm>
    </dsp:sp>
    <dsp:sp modelId="{CF7712B5-DBEC-41B9-BEBA-3484CC0D548F}">
      <dsp:nvSpPr>
        <dsp:cNvPr id="0" name=""/>
        <dsp:cNvSpPr/>
      </dsp:nvSpPr>
      <dsp:spPr>
        <a:xfrm>
          <a:off x="407670" y="9892"/>
          <a:ext cx="570738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entury" panose="02040604050505020304" pitchFamily="18" charset="0"/>
            </a:rPr>
            <a:t>Project Layout</a:t>
          </a:r>
        </a:p>
      </dsp:txBody>
      <dsp:txXfrm>
        <a:off x="432168" y="34390"/>
        <a:ext cx="5658384" cy="452844"/>
      </dsp:txXfrm>
    </dsp:sp>
    <dsp:sp modelId="{C45AA27D-D126-4A3F-B208-5A92ED6EEEA1}">
      <dsp:nvSpPr>
        <dsp:cNvPr id="0" name=""/>
        <dsp:cNvSpPr/>
      </dsp:nvSpPr>
      <dsp:spPr>
        <a:xfrm>
          <a:off x="0" y="2183257"/>
          <a:ext cx="8153400" cy="2302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Most common approach to developing this type of layout is to arrange </a:t>
          </a:r>
          <a:r>
            <a:rPr lang="en-US" sz="1800" kern="1200" dirty="0" err="1">
              <a:latin typeface="Century" panose="02040604050505020304" pitchFamily="18" charset="0"/>
            </a:rPr>
            <a:t>workcenters</a:t>
          </a:r>
          <a:r>
            <a:rPr lang="en-US" sz="1800" kern="1200" dirty="0">
              <a:latin typeface="Century" panose="02040604050505020304" pitchFamily="18" charset="0"/>
            </a:rPr>
            <a:t> in a way that optimizes the movement of material.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Optimal placement often means placing </a:t>
          </a:r>
          <a:r>
            <a:rPr lang="en-US" sz="1800" kern="1200" dirty="0" err="1">
              <a:latin typeface="Century" panose="02040604050505020304" pitchFamily="18" charset="0"/>
            </a:rPr>
            <a:t>workcenters</a:t>
          </a:r>
          <a:r>
            <a:rPr lang="en-US" sz="1800" kern="1200" dirty="0">
              <a:latin typeface="Century" panose="02040604050505020304" pitchFamily="18" charset="0"/>
            </a:rPr>
            <a:t> with large interdepartmental traffic adjacent to each other.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entury" panose="02040604050505020304" pitchFamily="18" charset="0"/>
            </a:rPr>
            <a:t>Sometimes is referred to as a department and is focused on a particular type of operation.</a:t>
          </a:r>
        </a:p>
      </dsp:txBody>
      <dsp:txXfrm>
        <a:off x="0" y="2183257"/>
        <a:ext cx="8153400" cy="2302650"/>
      </dsp:txXfrm>
    </dsp:sp>
    <dsp:sp modelId="{0C6E7E75-8326-479E-8C34-709D46DE3568}">
      <dsp:nvSpPr>
        <dsp:cNvPr id="0" name=""/>
        <dsp:cNvSpPr/>
      </dsp:nvSpPr>
      <dsp:spPr>
        <a:xfrm>
          <a:off x="407670" y="1932337"/>
          <a:ext cx="570738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Century" panose="02040604050505020304" pitchFamily="18" charset="0"/>
            </a:rPr>
            <a:t>Workcenter</a:t>
          </a:r>
          <a:endParaRPr lang="en-US" sz="2800" kern="1200" dirty="0">
            <a:latin typeface="Century" panose="02040604050505020304" pitchFamily="18" charset="0"/>
          </a:endParaRPr>
        </a:p>
      </dsp:txBody>
      <dsp:txXfrm>
        <a:off x="432168" y="1956835"/>
        <a:ext cx="565838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4DA5-8504-4AEC-AEFC-10C40CCB986D}">
      <dsp:nvSpPr>
        <dsp:cNvPr id="0" name=""/>
        <dsp:cNvSpPr/>
      </dsp:nvSpPr>
      <dsp:spPr>
        <a:xfrm>
          <a:off x="0" y="444599"/>
          <a:ext cx="8153400" cy="177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99872" rIns="63279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Century" panose="02040604050505020304" pitchFamily="18" charset="0"/>
            </a:rPr>
            <a:t>Formed by allocating dissimilar machines to cells that are designed to work on similar products (shape, processing, etc.)</a:t>
          </a:r>
        </a:p>
      </dsp:txBody>
      <dsp:txXfrm>
        <a:off x="0" y="444599"/>
        <a:ext cx="8153400" cy="1776600"/>
      </dsp:txXfrm>
    </dsp:sp>
    <dsp:sp modelId="{CF7712B5-DBEC-41B9-BEBA-3484CC0D548F}">
      <dsp:nvSpPr>
        <dsp:cNvPr id="0" name=""/>
        <dsp:cNvSpPr/>
      </dsp:nvSpPr>
      <dsp:spPr>
        <a:xfrm>
          <a:off x="407670" y="90359"/>
          <a:ext cx="5707380" cy="7084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entury" panose="02040604050505020304" pitchFamily="18" charset="0"/>
            </a:rPr>
            <a:t>Manufacturing Cell</a:t>
          </a:r>
        </a:p>
      </dsp:txBody>
      <dsp:txXfrm>
        <a:off x="442255" y="124944"/>
        <a:ext cx="5638210" cy="639310"/>
      </dsp:txXfrm>
    </dsp:sp>
    <dsp:sp modelId="{C45AA27D-D126-4A3F-B208-5A92ED6EEEA1}">
      <dsp:nvSpPr>
        <dsp:cNvPr id="0" name=""/>
        <dsp:cNvSpPr/>
      </dsp:nvSpPr>
      <dsp:spPr>
        <a:xfrm>
          <a:off x="0" y="2705040"/>
          <a:ext cx="8153400" cy="177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99872" rIns="63279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Century" panose="02040604050505020304" pitchFamily="18" charset="0"/>
            </a:rPr>
            <a:t>Designed for the special purpose of building a product by going through a series of progressive steps	</a:t>
          </a:r>
        </a:p>
      </dsp:txBody>
      <dsp:txXfrm>
        <a:off x="0" y="2705040"/>
        <a:ext cx="8153400" cy="1776600"/>
      </dsp:txXfrm>
    </dsp:sp>
    <dsp:sp modelId="{0C6E7E75-8326-479E-8C34-709D46DE3568}">
      <dsp:nvSpPr>
        <dsp:cNvPr id="0" name=""/>
        <dsp:cNvSpPr/>
      </dsp:nvSpPr>
      <dsp:spPr>
        <a:xfrm>
          <a:off x="407670" y="2350800"/>
          <a:ext cx="5707380" cy="7084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entury" panose="02040604050505020304" pitchFamily="18" charset="0"/>
            </a:rPr>
            <a:t>Assembly Line and Continuous Layout</a:t>
          </a:r>
        </a:p>
      </dsp:txBody>
      <dsp:txXfrm>
        <a:off x="442255" y="2385385"/>
        <a:ext cx="563821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39C6C-918E-41B3-9DCC-1C631D85867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41C3-B210-4BB6-BE54-1BC559A6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3C625-F04B-48AC-9646-7B68059123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F65F7-A381-4D13-8810-29811DC29EC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F65F7-A381-4D13-8810-29811DC29EC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B53EB-F996-4536-AE19-40E8872CF1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CE1D-2BE5-4A52-86C2-939400157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17839-FB4A-40FA-B01E-30A20CE41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454E7-51DB-4CBC-BE9E-BC5FF5B2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6D2F-D6E1-4FA1-BF62-B3CBE786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58EC5-3728-4242-95B0-D5DCDC43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7743-B8A2-4CFD-AFFB-F704B0B8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D9332-411D-47B2-8EAC-D1E72A4BB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9781F-1968-44D7-9189-4CDB2B21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86F3D-C316-4EB6-B9B4-C431384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9FAAA-0662-4A97-9943-DA2F3C27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9E630-10A3-49FE-87D9-C6968A8EB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DEF84-A6AF-4B56-9A38-ACD59CD00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69492-14B8-49C9-BCD2-23C4BDFC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19CF1-06A9-4B53-B8FC-4C5E51D3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E305A-2B36-4C12-BE7E-8969B790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3DCE-5399-460F-BC11-C5714F9A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E884-5789-4046-B834-3D8F1CB65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8FECE-089E-4B3B-9D63-516637B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8576-D39D-4405-94E8-584C75E1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D63C-5A18-40BE-BB76-F6555A76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9106-A6FC-4AB9-B278-68CDF028F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49F16-5750-45C5-B0C5-680521D5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3F6D-1EE0-45D0-92FC-7EA3FEBB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5ADD-4AB9-4242-83F8-103794E4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7E79A-963A-4C15-936F-7D07D187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8BC4-B14B-4C48-A688-3CD2C48E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F32A-D717-4E5D-B99E-93347506C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2BEDD-2121-4FAA-83A2-709797BFB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783B2-0A01-4421-8040-DE3CCD49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91F2D-8E1F-4941-8B48-E4E40D0B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35F80-ED1E-4E9A-8E27-951B3163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8716-5068-4EB0-80F3-5CAB418B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0A054-F177-4DF8-BCB2-F28B573F0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9AF85-E63A-42AD-A8F3-F4372F463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DF463-BF3A-4EDA-BC4E-D7DFAA9CB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D38157-F360-4A7D-91F3-42119A82E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FFDFC-D100-4AB1-B051-E71ED78F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3EC54-3752-4F34-82F0-A28DBCBC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262B4-A5C2-4897-92A2-3E9877DF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944F-B643-4640-AF29-3F767623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42CD3-258E-4EFA-ACF2-76F1DCC3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BB64A-5F81-4543-98E8-97B1E0E6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AB4A2-372A-4B3E-BE04-B7369E43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9CBD4-C3F0-4CA0-8043-17AC506D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70514-90B3-4C55-BC76-A7564F8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5C544-01A3-484E-AB01-4FEB291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2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098E-41CE-4A78-AD3B-28B62BCB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BB0E-A2D4-485C-8718-39C01008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F03F6-9936-4986-8DA1-D4FB01CD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DB9F0-25C4-4610-814A-0D20BFED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B0DAE-FEB7-4DED-B578-43495AB8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606D1-F450-4C66-9558-A6AE023D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9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0F39-3D66-4973-93EF-AEB9F481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77FD2-E2D2-4DD8-94A7-795285B8A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58B3-C6A9-4BEE-8F43-8A1AC520B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8C70B-C015-4CC3-83DC-05D739CD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D897E-BB1F-433B-8B90-607CED54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8702B-58F0-436C-9F8D-207C8AFD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C5411-26A5-4624-B8C8-31BF3C562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3149D-BA8C-485A-BE74-B5A00C7BF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21BE4-0556-4F3B-88D4-9D0768D97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050F-4FFB-4497-869D-5BE284EED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4D977-B723-42C4-8546-B4C511747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F91C7-ACF6-4BA9-B85B-B887984D7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95D1-FF15-4A43-A0A4-2474B3BC3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0E0F084-E51D-4E67-8519-6E8C955034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5390" y="6612883"/>
            <a:ext cx="463589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Times New Roman" pitchFamily="18" charset="0"/>
                <a:cs typeface="Arial" charset="0"/>
              </a:rPr>
              <a:t>7–</a:t>
            </a:r>
            <a:fld id="{FC7F5C4D-D62B-487B-B683-07611D9500BB}" type="slidenum">
              <a:rPr lang="en-US" sz="1000" b="1" smtClean="0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 sz="1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0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77200" cy="29718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600" dirty="0"/>
              <a:t>Manufacturing</a:t>
            </a:r>
            <a:br>
              <a:rPr lang="en-US" sz="6600" dirty="0"/>
            </a:br>
            <a:r>
              <a:rPr lang="en-US" sz="6600" dirty="0"/>
              <a:t>Processes</a:t>
            </a:r>
            <a:endParaRPr lang="en-US" sz="6600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7788" y="3886199"/>
            <a:ext cx="8913812" cy="289401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Seven</a:t>
            </a:r>
          </a:p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2400" dirty="0"/>
              <a:t>Chase, R., Shankar, R., &amp; Jacobs, F. R. (2010). </a:t>
            </a:r>
            <a:r>
              <a:rPr lang="en-US" sz="2400" i="1" dirty="0"/>
              <a:t>Operations and Supply Chain Management, 14e</a:t>
            </a:r>
            <a:r>
              <a:rPr lang="en-US" sz="2400" dirty="0"/>
              <a:t>. McGraw-Hill Education.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 dirty="0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2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48662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51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086313"/>
              </p:ext>
            </p:extLst>
          </p:nvPr>
        </p:nvGraphicFramePr>
        <p:xfrm>
          <a:off x="609600" y="17526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61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Production Processes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3730625" cy="4800600"/>
          </a:xfrm>
        </p:spPr>
        <p:txBody>
          <a:bodyPr>
            <a:noAutofit/>
          </a:bodyPr>
          <a:lstStyle/>
          <a:p>
            <a:r>
              <a:rPr lang="en-US" sz="2800" dirty="0"/>
              <a:t>Production processes are used to make any manufactured item.</a:t>
            </a:r>
          </a:p>
          <a:p>
            <a:pPr lvl="1"/>
            <a:r>
              <a:rPr lang="en-US" sz="2400" dirty="0"/>
              <a:t>Step 1 – Source the parts needed</a:t>
            </a:r>
          </a:p>
          <a:p>
            <a:pPr lvl="1"/>
            <a:r>
              <a:rPr lang="en-US" sz="2400" dirty="0"/>
              <a:t>Step 2 – Make the product</a:t>
            </a:r>
          </a:p>
          <a:p>
            <a:pPr lvl="1"/>
            <a:r>
              <a:rPr lang="en-US" sz="2400" dirty="0"/>
              <a:t>Step 3 – Deliver the product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4860925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2014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Production Process Terms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800" b="1" dirty="0"/>
              <a:t>Lead ti</a:t>
            </a:r>
            <a:r>
              <a:rPr lang="en-US" sz="2800" dirty="0"/>
              <a:t>me – the time needed to respond to a customer order</a:t>
            </a:r>
          </a:p>
          <a:p>
            <a:endParaRPr lang="en-US" sz="2800" dirty="0"/>
          </a:p>
          <a:p>
            <a:r>
              <a:rPr lang="en-US" sz="2800" b="1" dirty="0"/>
              <a:t>Customer order decoupling point </a:t>
            </a:r>
            <a:r>
              <a:rPr lang="en-US" sz="2800" dirty="0"/>
              <a:t>– where inventory is positioned to allow entities in the supply chain to operate independently</a:t>
            </a:r>
          </a:p>
          <a:p>
            <a:endParaRPr lang="en-US" sz="2800" dirty="0"/>
          </a:p>
          <a:p>
            <a:r>
              <a:rPr lang="en-US" sz="2800" b="1" dirty="0"/>
              <a:t>Lean manufacturing </a:t>
            </a:r>
            <a:r>
              <a:rPr lang="en-US" sz="2800" dirty="0"/>
              <a:t>– a means of achieving high levels of customer service with minimal inventory investment</a:t>
            </a:r>
          </a:p>
        </p:txBody>
      </p:sp>
    </p:spTree>
    <p:extLst>
      <p:ext uri="{BB962C8B-B14F-4D97-AF65-F5344CB8AC3E}">
        <p14:creationId xmlns:p14="http://schemas.microsoft.com/office/powerpoint/2010/main" val="157569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Types of Firms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20439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038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Make-to-Stock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500" dirty="0"/>
              <a:t>Examples of products include the following: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Televisions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Clothing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Packaged food products</a:t>
            </a:r>
          </a:p>
          <a:p>
            <a:pPr>
              <a:lnSpc>
                <a:spcPct val="110000"/>
              </a:lnSpc>
            </a:pPr>
            <a:r>
              <a:rPr lang="en-US" sz="2500" dirty="0"/>
              <a:t>Essential issue in satisfying customers is to balance the level of inventory against the level of customer service.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Easy with unlimited inventory, but inventory costs money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Trade-off between the costs of inventory and level of customer service must be made.</a:t>
            </a:r>
          </a:p>
          <a:p>
            <a:pPr>
              <a:lnSpc>
                <a:spcPct val="110000"/>
              </a:lnSpc>
            </a:pPr>
            <a:r>
              <a:rPr lang="en-US" sz="2500" dirty="0"/>
              <a:t>Use lean manufacturing to achieve higher service levels for a given inventory investment.</a:t>
            </a:r>
          </a:p>
        </p:txBody>
      </p:sp>
    </p:spTree>
    <p:extLst>
      <p:ext uri="{BB962C8B-B14F-4D97-AF65-F5344CB8AC3E}">
        <p14:creationId xmlns:p14="http://schemas.microsoft.com/office/powerpoint/2010/main" val="115376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Assemble-to-Order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dirty="0"/>
              <a:t>A primary task is to define a customer’s order in terms of alternative components because these are carried in inventory.</a:t>
            </a:r>
          </a:p>
          <a:p>
            <a:pPr lvl="1"/>
            <a:r>
              <a:rPr lang="en-US" sz="2100" dirty="0"/>
              <a:t>An example is the way Dell Computer makes their desktop computers.</a:t>
            </a:r>
          </a:p>
          <a:p>
            <a:r>
              <a:rPr lang="en-US" sz="2500" dirty="0"/>
              <a:t>One capability required is a design that enables as much flexibility as possible in combining components.</a:t>
            </a:r>
          </a:p>
          <a:p>
            <a:r>
              <a:rPr lang="en-US" sz="2500" dirty="0"/>
              <a:t>There are significant advantages from moving the customer order decoupling point from finished goods to components.</a:t>
            </a:r>
          </a:p>
        </p:txBody>
      </p:sp>
    </p:spTree>
    <p:extLst>
      <p:ext uri="{BB962C8B-B14F-4D97-AF65-F5344CB8AC3E}">
        <p14:creationId xmlns:p14="http://schemas.microsoft.com/office/powerpoint/2010/main" val="248438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sz="4400" dirty="0"/>
              <a:t>Make-to-Order/Engineer-to-Order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Boeing’s process for making commercial aircraft is an example.</a:t>
            </a:r>
          </a:p>
          <a:p>
            <a:endParaRPr lang="en-US" sz="2800" dirty="0"/>
          </a:p>
          <a:p>
            <a:r>
              <a:rPr lang="en-US" sz="2800" dirty="0"/>
              <a:t>Customer order decoupling point could be in either raw materials at the manufacturing site or the supplier inventory.</a:t>
            </a:r>
          </a:p>
          <a:p>
            <a:endParaRPr lang="en-US" sz="2800" dirty="0"/>
          </a:p>
          <a:p>
            <a:r>
              <a:rPr lang="en-US" sz="2800" dirty="0"/>
              <a:t>Depending on how similar the products are, it might not even be possible to preorder parts.</a:t>
            </a:r>
          </a:p>
        </p:txBody>
      </p:sp>
    </p:spTree>
    <p:extLst>
      <p:ext uri="{BB962C8B-B14F-4D97-AF65-F5344CB8AC3E}">
        <p14:creationId xmlns:p14="http://schemas.microsoft.com/office/powerpoint/2010/main" val="423088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How Production Processes are Organized</a:t>
            </a:r>
          </a:p>
        </p:txBody>
      </p:sp>
      <p:sp>
        <p:nvSpPr>
          <p:cNvPr id="22530" name="Rectangle 8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5029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Project</a:t>
            </a:r>
            <a:r>
              <a:rPr lang="en-US" sz="2400" dirty="0"/>
              <a:t>: the product remains in a fixed location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Manufacturing equipment is moved to the product.</a:t>
            </a:r>
          </a:p>
          <a:p>
            <a:pPr>
              <a:lnSpc>
                <a:spcPct val="110000"/>
              </a:lnSpc>
            </a:pPr>
            <a:r>
              <a:rPr lang="en-US" sz="2400" b="1" dirty="0" err="1"/>
              <a:t>Workcenter</a:t>
            </a:r>
            <a:r>
              <a:rPr lang="en-US" sz="2400" b="1" dirty="0"/>
              <a:t> (job shop)</a:t>
            </a:r>
            <a:r>
              <a:rPr lang="en-US" sz="2400" dirty="0"/>
              <a:t>: similar equipment or functions are grouped together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Manufacturing cell</a:t>
            </a:r>
            <a:r>
              <a:rPr lang="en-US" sz="2400" dirty="0"/>
              <a:t>: a dedicated area where products that are similar in processing requirements are produced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Assembly line</a:t>
            </a:r>
            <a:r>
              <a:rPr lang="en-US" sz="2400" dirty="0"/>
              <a:t>: work processes are arranged according to the progressive steps by which the product is made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Continuous process</a:t>
            </a:r>
            <a:r>
              <a:rPr lang="en-US" sz="2400" dirty="0"/>
              <a:t>: assembly line only the flow is continuous such as with liquids</a:t>
            </a:r>
          </a:p>
        </p:txBody>
      </p:sp>
    </p:spTree>
    <p:extLst>
      <p:ext uri="{BB962C8B-B14F-4D97-AF65-F5344CB8AC3E}">
        <p14:creationId xmlns:p14="http://schemas.microsoft.com/office/powerpoint/2010/main" val="19875704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Product–Process Matrix: Framework Describing Layout Strategies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90600" y="2271713"/>
            <a:ext cx="7196138" cy="34432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67533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607</Words>
  <Application>Microsoft Office PowerPoint</Application>
  <PresentationFormat>On-screen Show (4:3)</PresentationFormat>
  <Paragraphs>74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Times New Roman</vt:lpstr>
      <vt:lpstr>Office Theme</vt:lpstr>
      <vt:lpstr>Manufacturing Processes</vt:lpstr>
      <vt:lpstr>Production Processes</vt:lpstr>
      <vt:lpstr>Production Process Terms</vt:lpstr>
      <vt:lpstr>Types of Firms</vt:lpstr>
      <vt:lpstr>Make-to-Stock</vt:lpstr>
      <vt:lpstr>Assemble-to-Order</vt:lpstr>
      <vt:lpstr>Make-to-Order/Engineer-to-Order</vt:lpstr>
      <vt:lpstr>How Production Processes are Organized</vt:lpstr>
      <vt:lpstr>Product–Process Matrix: Framework Describing Layout Strategies</vt:lpstr>
      <vt:lpstr>Production System Design</vt:lpstr>
      <vt:lpstr>Production System Design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and Supply Chain Management</dc:title>
  <dc:creator>Putbrese, Kaylee;MHE India</dc:creator>
  <cp:keywords>Operations and Supply Chain Management</cp:keywords>
  <cp:lastModifiedBy>Anurodh Khanuja</cp:lastModifiedBy>
  <cp:revision>90</cp:revision>
  <dcterms:created xsi:type="dcterms:W3CDTF">2014-06-15T14:47:18Z</dcterms:created>
  <dcterms:modified xsi:type="dcterms:W3CDTF">2020-03-30T08:50:38Z</dcterms:modified>
  <cp:category>Operations and Supply Chain Management</cp:category>
</cp:coreProperties>
</file>