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64D41-EA4F-4439-8099-4C7554779CE5}" type="doc">
      <dgm:prSet loTypeId="urn:microsoft.com/office/officeart/2011/layout/TabList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81CC674-3305-4540-B2AD-438E39728ED9}">
      <dgm:prSet phldrT="[Text]"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Pure Project</a:t>
          </a:r>
        </a:p>
      </dgm:t>
    </dgm:pt>
    <dgm:pt modelId="{F7CACADD-A69B-49C3-9B24-A0F4B719E9FD}" type="parTrans" cxnId="{A97612CA-0F06-4362-B659-9E17905D5603}">
      <dgm:prSet/>
      <dgm:spPr/>
      <dgm:t>
        <a:bodyPr/>
        <a:lstStyle/>
        <a:p>
          <a:endParaRPr lang="en-US"/>
        </a:p>
      </dgm:t>
    </dgm:pt>
    <dgm:pt modelId="{18583118-9CFF-417A-BC85-087717C921AB}" type="sibTrans" cxnId="{A97612CA-0F06-4362-B659-9E17905D5603}">
      <dgm:prSet/>
      <dgm:spPr/>
      <dgm:t>
        <a:bodyPr/>
        <a:lstStyle/>
        <a:p>
          <a:endParaRPr lang="en-US"/>
        </a:p>
      </dgm:t>
    </dgm:pt>
    <dgm:pt modelId="{D7154572-29DE-484A-9676-3A92EAFBF519}">
      <dgm:prSet phldrT="[Text]"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A self-contained team works full-time on the project.</a:t>
          </a:r>
        </a:p>
      </dgm:t>
    </dgm:pt>
    <dgm:pt modelId="{B1AD8108-A14E-4117-9600-ADA8CA7994A4}" type="parTrans" cxnId="{B12E0266-A43E-4F87-8FC0-D2D3656D44BD}">
      <dgm:prSet/>
      <dgm:spPr/>
      <dgm:t>
        <a:bodyPr/>
        <a:lstStyle/>
        <a:p>
          <a:endParaRPr lang="en-US"/>
        </a:p>
      </dgm:t>
    </dgm:pt>
    <dgm:pt modelId="{AA83C22D-01D7-489A-AFA5-BC9F4C90F784}" type="sibTrans" cxnId="{B12E0266-A43E-4F87-8FC0-D2D3656D44BD}">
      <dgm:prSet/>
      <dgm:spPr/>
      <dgm:t>
        <a:bodyPr/>
        <a:lstStyle/>
        <a:p>
          <a:endParaRPr lang="en-US"/>
        </a:p>
      </dgm:t>
    </dgm:pt>
    <dgm:pt modelId="{6DFA11DC-EF51-4DEA-9260-6500BDCDF4FB}">
      <dgm:prSet phldrT="[Text]"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Responsibility for the project lies within one functional area of the firm. Employees from that area work on the project, usually only part-time.</a:t>
          </a:r>
        </a:p>
      </dgm:t>
    </dgm:pt>
    <dgm:pt modelId="{64DE4AA9-BD0A-4889-9726-FA0A89F9E8BC}" type="parTrans" cxnId="{9ED24DA9-C1F6-45AA-89AD-5E1389D8A068}">
      <dgm:prSet/>
      <dgm:spPr/>
      <dgm:t>
        <a:bodyPr/>
        <a:lstStyle/>
        <a:p>
          <a:endParaRPr lang="en-US"/>
        </a:p>
      </dgm:t>
    </dgm:pt>
    <dgm:pt modelId="{C2538DED-8657-4EF8-BD50-25FF9E036B2D}" type="sibTrans" cxnId="{9ED24DA9-C1F6-45AA-89AD-5E1389D8A068}">
      <dgm:prSet/>
      <dgm:spPr/>
      <dgm:t>
        <a:bodyPr/>
        <a:lstStyle/>
        <a:p>
          <a:endParaRPr lang="en-US"/>
        </a:p>
      </dgm:t>
    </dgm:pt>
    <dgm:pt modelId="{C28103EA-AD26-43CA-AD35-44B18FA99269}">
      <dgm:prSet phldrT="[Text]"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Functional Project</a:t>
          </a:r>
        </a:p>
      </dgm:t>
    </dgm:pt>
    <dgm:pt modelId="{E68152BA-C8F9-4F5B-8DB1-A91467B253B9}" type="parTrans" cxnId="{8229FE9D-CF31-4FC1-8457-2931F7E9980A}">
      <dgm:prSet/>
      <dgm:spPr/>
      <dgm:t>
        <a:bodyPr/>
        <a:lstStyle/>
        <a:p>
          <a:endParaRPr lang="en-US"/>
        </a:p>
      </dgm:t>
    </dgm:pt>
    <dgm:pt modelId="{1E457CE1-94AA-4E89-A0E1-1C165DA7CDB6}" type="sibTrans" cxnId="{8229FE9D-CF31-4FC1-8457-2931F7E9980A}">
      <dgm:prSet/>
      <dgm:spPr/>
      <dgm:t>
        <a:bodyPr/>
        <a:lstStyle/>
        <a:p>
          <a:endParaRPr lang="en-US"/>
        </a:p>
      </dgm:t>
    </dgm:pt>
    <dgm:pt modelId="{838852F7-46EE-497F-B3C6-BE0FD25F3710}">
      <dgm:prSet phldrT="[Text]"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Matrix Project</a:t>
          </a:r>
        </a:p>
      </dgm:t>
    </dgm:pt>
    <dgm:pt modelId="{5C352FCC-EEDC-495F-BFD7-9C66E4056424}" type="parTrans" cxnId="{BC302AEB-3F73-4DB2-B9A9-848E779ED2FE}">
      <dgm:prSet/>
      <dgm:spPr/>
      <dgm:t>
        <a:bodyPr/>
        <a:lstStyle/>
        <a:p>
          <a:endParaRPr lang="en-US"/>
        </a:p>
      </dgm:t>
    </dgm:pt>
    <dgm:pt modelId="{13B2C60B-90B4-40F3-A8D2-22C0DA017E0C}" type="sibTrans" cxnId="{BC302AEB-3F73-4DB2-B9A9-848E779ED2FE}">
      <dgm:prSet/>
      <dgm:spPr/>
      <dgm:t>
        <a:bodyPr/>
        <a:lstStyle/>
        <a:p>
          <a:endParaRPr lang="en-US"/>
        </a:p>
      </dgm:t>
    </dgm:pt>
    <dgm:pt modelId="{9797D479-2FDB-484F-8600-713FB7CFFE33}">
      <dgm:prSet phldrT="[Text]"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A blend of pure and functional project structures – people from different functional areas work on the project, possibly only part-time.</a:t>
          </a:r>
        </a:p>
      </dgm:t>
    </dgm:pt>
    <dgm:pt modelId="{9EF6C187-6033-4588-A64B-15751329E75F}" type="parTrans" cxnId="{50AE231A-E2C6-4B67-9F84-0C4A04E441F3}">
      <dgm:prSet/>
      <dgm:spPr/>
      <dgm:t>
        <a:bodyPr/>
        <a:lstStyle/>
        <a:p>
          <a:endParaRPr lang="en-US"/>
        </a:p>
      </dgm:t>
    </dgm:pt>
    <dgm:pt modelId="{1AFFAF02-3244-43FE-A003-5C5783C41063}" type="sibTrans" cxnId="{50AE231A-E2C6-4B67-9F84-0C4A04E441F3}">
      <dgm:prSet/>
      <dgm:spPr/>
      <dgm:t>
        <a:bodyPr/>
        <a:lstStyle/>
        <a:p>
          <a:endParaRPr lang="en-US"/>
        </a:p>
      </dgm:t>
    </dgm:pt>
    <dgm:pt modelId="{9EE280C2-3C8D-4E68-9B36-B44387B80DDA}" type="pres">
      <dgm:prSet presAssocID="{83364D41-EA4F-4439-8099-4C7554779CE5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52E5C60-3FE9-4C02-B438-E33978AD7B4E}" type="pres">
      <dgm:prSet presAssocID="{C81CC674-3305-4540-B2AD-438E39728ED9}" presName="composite" presStyleCnt="0"/>
      <dgm:spPr/>
    </dgm:pt>
    <dgm:pt modelId="{3EE2DF5C-6617-4FF9-81B6-83A4B2D0DB98}" type="pres">
      <dgm:prSet presAssocID="{C81CC674-3305-4540-B2AD-438E39728ED9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A85E885-FAF2-426C-ABDC-471C389625EF}" type="pres">
      <dgm:prSet presAssocID="{C81CC674-3305-4540-B2AD-438E39728ED9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EFB4F2C4-2B54-4538-846F-E295C24D9697}" type="pres">
      <dgm:prSet presAssocID="{C81CC674-3305-4540-B2AD-438E39728ED9}" presName="Accent" presStyleLbl="parChTrans1D1" presStyleIdx="0" presStyleCnt="3"/>
      <dgm:spPr/>
    </dgm:pt>
    <dgm:pt modelId="{1A644E60-8FFF-4950-AD23-14B7C6FAA2BC}" type="pres">
      <dgm:prSet presAssocID="{18583118-9CFF-417A-BC85-087717C921AB}" presName="sibTrans" presStyleCnt="0"/>
      <dgm:spPr/>
    </dgm:pt>
    <dgm:pt modelId="{52A1E3D8-C4BA-4743-88D4-D7870B540797}" type="pres">
      <dgm:prSet presAssocID="{C28103EA-AD26-43CA-AD35-44B18FA99269}" presName="composite" presStyleCnt="0"/>
      <dgm:spPr/>
    </dgm:pt>
    <dgm:pt modelId="{4CF90115-B0FB-41A0-ABA3-D976FB304BBA}" type="pres">
      <dgm:prSet presAssocID="{C28103EA-AD26-43CA-AD35-44B18FA99269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195C2C1-4E1E-4316-A9D8-CBD4E7C8582C}" type="pres">
      <dgm:prSet presAssocID="{C28103EA-AD26-43CA-AD35-44B18FA99269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E9BB5EB1-5171-46E4-8B04-455160633669}" type="pres">
      <dgm:prSet presAssocID="{C28103EA-AD26-43CA-AD35-44B18FA99269}" presName="Accent" presStyleLbl="parChTrans1D1" presStyleIdx="1" presStyleCnt="3"/>
      <dgm:spPr/>
    </dgm:pt>
    <dgm:pt modelId="{1A9C18B8-EAF9-4A69-AF37-8C0B517BA43F}" type="pres">
      <dgm:prSet presAssocID="{1E457CE1-94AA-4E89-A0E1-1C165DA7CDB6}" presName="sibTrans" presStyleCnt="0"/>
      <dgm:spPr/>
    </dgm:pt>
    <dgm:pt modelId="{5E0DBA8A-71CA-4A9A-9AD2-757406591B05}" type="pres">
      <dgm:prSet presAssocID="{838852F7-46EE-497F-B3C6-BE0FD25F3710}" presName="composite" presStyleCnt="0"/>
      <dgm:spPr/>
    </dgm:pt>
    <dgm:pt modelId="{9DBEB911-B18E-4B86-8970-BFA04A5F0030}" type="pres">
      <dgm:prSet presAssocID="{838852F7-46EE-497F-B3C6-BE0FD25F3710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E2C8C2C-3D77-438B-BB9C-24B8D1C47B13}" type="pres">
      <dgm:prSet presAssocID="{838852F7-46EE-497F-B3C6-BE0FD25F3710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05AB72B4-F602-4097-9BB8-36E9DCD3F6F1}" type="pres">
      <dgm:prSet presAssocID="{838852F7-46EE-497F-B3C6-BE0FD25F3710}" presName="Accent" presStyleLbl="parChTrans1D1" presStyleIdx="2" presStyleCnt="3"/>
      <dgm:spPr/>
    </dgm:pt>
  </dgm:ptLst>
  <dgm:cxnLst>
    <dgm:cxn modelId="{50AE231A-E2C6-4B67-9F84-0C4A04E441F3}" srcId="{838852F7-46EE-497F-B3C6-BE0FD25F3710}" destId="{9797D479-2FDB-484F-8600-713FB7CFFE33}" srcOrd="0" destOrd="0" parTransId="{9EF6C187-6033-4588-A64B-15751329E75F}" sibTransId="{1AFFAF02-3244-43FE-A003-5C5783C41063}"/>
    <dgm:cxn modelId="{574D1721-B595-4AEE-B975-227BB6D6D6D4}" type="presOf" srcId="{D7154572-29DE-484A-9676-3A92EAFBF519}" destId="{3EE2DF5C-6617-4FF9-81B6-83A4B2D0DB98}" srcOrd="0" destOrd="0" presId="urn:microsoft.com/office/officeart/2011/layout/TabList"/>
    <dgm:cxn modelId="{AFC05A5C-E750-4BB5-B9B9-CFA30FD902E7}" type="presOf" srcId="{9797D479-2FDB-484F-8600-713FB7CFFE33}" destId="{9DBEB911-B18E-4B86-8970-BFA04A5F0030}" srcOrd="0" destOrd="0" presId="urn:microsoft.com/office/officeart/2011/layout/TabList"/>
    <dgm:cxn modelId="{B12E0266-A43E-4F87-8FC0-D2D3656D44BD}" srcId="{C81CC674-3305-4540-B2AD-438E39728ED9}" destId="{D7154572-29DE-484A-9676-3A92EAFBF519}" srcOrd="0" destOrd="0" parTransId="{B1AD8108-A14E-4117-9600-ADA8CA7994A4}" sibTransId="{AA83C22D-01D7-489A-AFA5-BC9F4C90F784}"/>
    <dgm:cxn modelId="{D0026E47-1D8A-4A7C-A9DB-7FC402D1C98A}" type="presOf" srcId="{83364D41-EA4F-4439-8099-4C7554779CE5}" destId="{9EE280C2-3C8D-4E68-9B36-B44387B80DDA}" srcOrd="0" destOrd="0" presId="urn:microsoft.com/office/officeart/2011/layout/TabList"/>
    <dgm:cxn modelId="{7BCA4572-C84B-4B40-BB6F-843F35975422}" type="presOf" srcId="{6DFA11DC-EF51-4DEA-9260-6500BDCDF4FB}" destId="{4CF90115-B0FB-41A0-ABA3-D976FB304BBA}" srcOrd="0" destOrd="0" presId="urn:microsoft.com/office/officeart/2011/layout/TabList"/>
    <dgm:cxn modelId="{33FF4878-15FC-48CB-B0FC-DBAAE7A38A2C}" type="presOf" srcId="{C28103EA-AD26-43CA-AD35-44B18FA99269}" destId="{5195C2C1-4E1E-4316-A9D8-CBD4E7C8582C}" srcOrd="0" destOrd="0" presId="urn:microsoft.com/office/officeart/2011/layout/TabList"/>
    <dgm:cxn modelId="{8229FE9D-CF31-4FC1-8457-2931F7E9980A}" srcId="{83364D41-EA4F-4439-8099-4C7554779CE5}" destId="{C28103EA-AD26-43CA-AD35-44B18FA99269}" srcOrd="1" destOrd="0" parTransId="{E68152BA-C8F9-4F5B-8DB1-A91467B253B9}" sibTransId="{1E457CE1-94AA-4E89-A0E1-1C165DA7CDB6}"/>
    <dgm:cxn modelId="{9ED24DA9-C1F6-45AA-89AD-5E1389D8A068}" srcId="{C28103EA-AD26-43CA-AD35-44B18FA99269}" destId="{6DFA11DC-EF51-4DEA-9260-6500BDCDF4FB}" srcOrd="0" destOrd="0" parTransId="{64DE4AA9-BD0A-4889-9726-FA0A89F9E8BC}" sibTransId="{C2538DED-8657-4EF8-BD50-25FF9E036B2D}"/>
    <dgm:cxn modelId="{976E24AC-B84E-4D70-9A85-5B5E58D0EB39}" type="presOf" srcId="{838852F7-46EE-497F-B3C6-BE0FD25F3710}" destId="{7E2C8C2C-3D77-438B-BB9C-24B8D1C47B13}" srcOrd="0" destOrd="0" presId="urn:microsoft.com/office/officeart/2011/layout/TabList"/>
    <dgm:cxn modelId="{A97612CA-0F06-4362-B659-9E17905D5603}" srcId="{83364D41-EA4F-4439-8099-4C7554779CE5}" destId="{C81CC674-3305-4540-B2AD-438E39728ED9}" srcOrd="0" destOrd="0" parTransId="{F7CACADD-A69B-49C3-9B24-A0F4B719E9FD}" sibTransId="{18583118-9CFF-417A-BC85-087717C921AB}"/>
    <dgm:cxn modelId="{6E8932DC-A9E0-4563-BE76-C6FEF4B1A133}" type="presOf" srcId="{C81CC674-3305-4540-B2AD-438E39728ED9}" destId="{EA85E885-FAF2-426C-ABDC-471C389625EF}" srcOrd="0" destOrd="0" presId="urn:microsoft.com/office/officeart/2011/layout/TabList"/>
    <dgm:cxn modelId="{BC302AEB-3F73-4DB2-B9A9-848E779ED2FE}" srcId="{83364D41-EA4F-4439-8099-4C7554779CE5}" destId="{838852F7-46EE-497F-B3C6-BE0FD25F3710}" srcOrd="2" destOrd="0" parTransId="{5C352FCC-EEDC-495F-BFD7-9C66E4056424}" sibTransId="{13B2C60B-90B4-40F3-A8D2-22C0DA017E0C}"/>
    <dgm:cxn modelId="{B96982DF-0717-440A-98AF-BAC8657586FC}" type="presParOf" srcId="{9EE280C2-3C8D-4E68-9B36-B44387B80DDA}" destId="{F52E5C60-3FE9-4C02-B438-E33978AD7B4E}" srcOrd="0" destOrd="0" presId="urn:microsoft.com/office/officeart/2011/layout/TabList"/>
    <dgm:cxn modelId="{837D9A64-0863-492C-80D9-19EC1F09923C}" type="presParOf" srcId="{F52E5C60-3FE9-4C02-B438-E33978AD7B4E}" destId="{3EE2DF5C-6617-4FF9-81B6-83A4B2D0DB98}" srcOrd="0" destOrd="0" presId="urn:microsoft.com/office/officeart/2011/layout/TabList"/>
    <dgm:cxn modelId="{1C985DF1-8B9A-47C9-8A03-282F13DDC4D7}" type="presParOf" srcId="{F52E5C60-3FE9-4C02-B438-E33978AD7B4E}" destId="{EA85E885-FAF2-426C-ABDC-471C389625EF}" srcOrd="1" destOrd="0" presId="urn:microsoft.com/office/officeart/2011/layout/TabList"/>
    <dgm:cxn modelId="{D12A895F-8ACE-4B77-A7B2-D95C2A60D902}" type="presParOf" srcId="{F52E5C60-3FE9-4C02-B438-E33978AD7B4E}" destId="{EFB4F2C4-2B54-4538-846F-E295C24D9697}" srcOrd="2" destOrd="0" presId="urn:microsoft.com/office/officeart/2011/layout/TabList"/>
    <dgm:cxn modelId="{29C6E414-CF58-4BEE-B558-85EE66B653AA}" type="presParOf" srcId="{9EE280C2-3C8D-4E68-9B36-B44387B80DDA}" destId="{1A644E60-8FFF-4950-AD23-14B7C6FAA2BC}" srcOrd="1" destOrd="0" presId="urn:microsoft.com/office/officeart/2011/layout/TabList"/>
    <dgm:cxn modelId="{BC800669-58BE-4124-8754-7281657E526C}" type="presParOf" srcId="{9EE280C2-3C8D-4E68-9B36-B44387B80DDA}" destId="{52A1E3D8-C4BA-4743-88D4-D7870B540797}" srcOrd="2" destOrd="0" presId="urn:microsoft.com/office/officeart/2011/layout/TabList"/>
    <dgm:cxn modelId="{D4DFFA53-4A01-4789-B6FB-639168F4C74D}" type="presParOf" srcId="{52A1E3D8-C4BA-4743-88D4-D7870B540797}" destId="{4CF90115-B0FB-41A0-ABA3-D976FB304BBA}" srcOrd="0" destOrd="0" presId="urn:microsoft.com/office/officeart/2011/layout/TabList"/>
    <dgm:cxn modelId="{6A6DD072-D99B-4190-8004-569F6234F36E}" type="presParOf" srcId="{52A1E3D8-C4BA-4743-88D4-D7870B540797}" destId="{5195C2C1-4E1E-4316-A9D8-CBD4E7C8582C}" srcOrd="1" destOrd="0" presId="urn:microsoft.com/office/officeart/2011/layout/TabList"/>
    <dgm:cxn modelId="{F98F9E44-1F83-4172-A98D-5ABD6CB4D59A}" type="presParOf" srcId="{52A1E3D8-C4BA-4743-88D4-D7870B540797}" destId="{E9BB5EB1-5171-46E4-8B04-455160633669}" srcOrd="2" destOrd="0" presId="urn:microsoft.com/office/officeart/2011/layout/TabList"/>
    <dgm:cxn modelId="{DD45085D-B6F7-453A-9E3A-5615296FE020}" type="presParOf" srcId="{9EE280C2-3C8D-4E68-9B36-B44387B80DDA}" destId="{1A9C18B8-EAF9-4A69-AF37-8C0B517BA43F}" srcOrd="3" destOrd="0" presId="urn:microsoft.com/office/officeart/2011/layout/TabList"/>
    <dgm:cxn modelId="{50D10764-D04C-404C-A9C5-0BAFA028F51E}" type="presParOf" srcId="{9EE280C2-3C8D-4E68-9B36-B44387B80DDA}" destId="{5E0DBA8A-71CA-4A9A-9AD2-757406591B05}" srcOrd="4" destOrd="0" presId="urn:microsoft.com/office/officeart/2011/layout/TabList"/>
    <dgm:cxn modelId="{B3096CF2-8D0E-4EC5-8E5E-69CA3D0009A5}" type="presParOf" srcId="{5E0DBA8A-71CA-4A9A-9AD2-757406591B05}" destId="{9DBEB911-B18E-4B86-8970-BFA04A5F0030}" srcOrd="0" destOrd="0" presId="urn:microsoft.com/office/officeart/2011/layout/TabList"/>
    <dgm:cxn modelId="{FB4EA900-B72C-46A2-A9FF-60D698A59D45}" type="presParOf" srcId="{5E0DBA8A-71CA-4A9A-9AD2-757406591B05}" destId="{7E2C8C2C-3D77-438B-BB9C-24B8D1C47B13}" srcOrd="1" destOrd="0" presId="urn:microsoft.com/office/officeart/2011/layout/TabList"/>
    <dgm:cxn modelId="{87EBA3A2-22A7-49FD-B92E-B0B3209D7AAC}" type="presParOf" srcId="{5E0DBA8A-71CA-4A9A-9AD2-757406591B05}" destId="{05AB72B4-F602-4097-9BB8-36E9DCD3F6F1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ECB656-20A1-42A0-9D4E-15B8BB2B4D46}" type="doc">
      <dgm:prSet loTypeId="urn:microsoft.com/office/officeart/2005/8/layout/hList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53329C4-33F2-47A1-989C-AAF46E619C1F}">
      <dgm:prSet phldrT="[Text]"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Advantages</a:t>
          </a:r>
        </a:p>
      </dgm:t>
    </dgm:pt>
    <dgm:pt modelId="{6CBA2DF5-8A9C-489C-98F3-2EC9DC7C9AFF}" type="parTrans" cxnId="{26007FBF-6977-49A9-983D-1BBCDABA9C8C}">
      <dgm:prSet/>
      <dgm:spPr/>
      <dgm:t>
        <a:bodyPr/>
        <a:lstStyle/>
        <a:p>
          <a:endParaRPr lang="en-US"/>
        </a:p>
      </dgm:t>
    </dgm:pt>
    <dgm:pt modelId="{86710700-D855-47F1-9C20-8B166C8B6557}" type="sibTrans" cxnId="{26007FBF-6977-49A9-983D-1BBCDABA9C8C}">
      <dgm:prSet/>
      <dgm:spPr/>
      <dgm:t>
        <a:bodyPr/>
        <a:lstStyle/>
        <a:p>
          <a:endParaRPr lang="en-US"/>
        </a:p>
      </dgm:t>
    </dgm:pt>
    <dgm:pt modelId="{D3ABEEDA-8911-4B6A-84BE-02C146B968FB}">
      <dgm:prSet phldrT="[Text]"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The project manager has full authority</a:t>
          </a:r>
        </a:p>
      </dgm:t>
    </dgm:pt>
    <dgm:pt modelId="{37BE99DD-3E16-473B-8857-28B9CCFC77BB}" type="parTrans" cxnId="{FE12D4DC-05BE-4134-B6C3-EE9A04982227}">
      <dgm:prSet/>
      <dgm:spPr/>
      <dgm:t>
        <a:bodyPr/>
        <a:lstStyle/>
        <a:p>
          <a:endParaRPr lang="en-US"/>
        </a:p>
      </dgm:t>
    </dgm:pt>
    <dgm:pt modelId="{F1EAB4E3-E4D3-4A20-BAD2-5EA57F2BDB6D}" type="sibTrans" cxnId="{FE12D4DC-05BE-4134-B6C3-EE9A04982227}">
      <dgm:prSet/>
      <dgm:spPr/>
      <dgm:t>
        <a:bodyPr/>
        <a:lstStyle/>
        <a:p>
          <a:endParaRPr lang="en-US"/>
        </a:p>
      </dgm:t>
    </dgm:pt>
    <dgm:pt modelId="{EA4CD3A8-853B-4818-A24E-328891D1C993}">
      <dgm:prSet phldrT="[Text]"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Disadvantages</a:t>
          </a:r>
        </a:p>
      </dgm:t>
    </dgm:pt>
    <dgm:pt modelId="{1A5C0F2F-0049-46DA-96B5-6D0B5E181D90}" type="parTrans" cxnId="{BC9A348C-F388-4049-959A-CAC32D290C5F}">
      <dgm:prSet/>
      <dgm:spPr/>
      <dgm:t>
        <a:bodyPr/>
        <a:lstStyle/>
        <a:p>
          <a:endParaRPr lang="en-US"/>
        </a:p>
      </dgm:t>
    </dgm:pt>
    <dgm:pt modelId="{CFC5FE69-EFC0-4C19-92BA-D5FB9509A63A}" type="sibTrans" cxnId="{BC9A348C-F388-4049-959A-CAC32D290C5F}">
      <dgm:prSet/>
      <dgm:spPr/>
      <dgm:t>
        <a:bodyPr/>
        <a:lstStyle/>
        <a:p>
          <a:endParaRPr lang="en-US"/>
        </a:p>
      </dgm:t>
    </dgm:pt>
    <dgm:pt modelId="{0677E9E9-3009-494F-94E0-43EBBD71C8D6}">
      <dgm:prSet phldrT="[Text]"/>
      <dgm:spPr/>
      <dgm:t>
        <a:bodyPr/>
        <a:lstStyle/>
        <a:p>
          <a:r>
            <a:rPr lang="en-US">
              <a:latin typeface="Century" panose="02040604050505020304" pitchFamily="18" charset="0"/>
            </a:rPr>
            <a:t>Duplication of resources</a:t>
          </a:r>
          <a:endParaRPr lang="en-US" dirty="0">
            <a:latin typeface="Century" panose="02040604050505020304" pitchFamily="18" charset="0"/>
          </a:endParaRPr>
        </a:p>
      </dgm:t>
    </dgm:pt>
    <dgm:pt modelId="{D363A068-630E-4E26-B0CC-7734650A5D6B}" type="parTrans" cxnId="{102E001E-6845-486D-812B-2713B3421F1A}">
      <dgm:prSet/>
      <dgm:spPr/>
      <dgm:t>
        <a:bodyPr/>
        <a:lstStyle/>
        <a:p>
          <a:endParaRPr lang="en-US"/>
        </a:p>
      </dgm:t>
    </dgm:pt>
    <dgm:pt modelId="{B9D3D299-DD33-40B4-A838-4E2FB3387E66}" type="sibTrans" cxnId="{102E001E-6845-486D-812B-2713B3421F1A}">
      <dgm:prSet/>
      <dgm:spPr/>
      <dgm:t>
        <a:bodyPr/>
        <a:lstStyle/>
        <a:p>
          <a:endParaRPr lang="en-US"/>
        </a:p>
      </dgm:t>
    </dgm:pt>
    <dgm:pt modelId="{F96E21FA-3B27-404F-BD5A-565835E85453}">
      <dgm:prSet/>
      <dgm:spPr/>
      <dgm:t>
        <a:bodyPr/>
        <a:lstStyle/>
        <a:p>
          <a:r>
            <a:rPr lang="en-US">
              <a:latin typeface="Century" panose="02040604050505020304" pitchFamily="18" charset="0"/>
            </a:rPr>
            <a:t>Team members report to one boss</a:t>
          </a:r>
          <a:endParaRPr lang="en-US" dirty="0">
            <a:latin typeface="Century" panose="02040604050505020304" pitchFamily="18" charset="0"/>
          </a:endParaRPr>
        </a:p>
      </dgm:t>
    </dgm:pt>
    <dgm:pt modelId="{B6B4BE9F-63F9-4EAC-9F96-747374437700}" type="parTrans" cxnId="{758E052B-303B-4575-B4EC-65C021D47D99}">
      <dgm:prSet/>
      <dgm:spPr/>
      <dgm:t>
        <a:bodyPr/>
        <a:lstStyle/>
        <a:p>
          <a:endParaRPr lang="en-US"/>
        </a:p>
      </dgm:t>
    </dgm:pt>
    <dgm:pt modelId="{2C77211D-3828-4740-9937-1607F830DEC0}" type="sibTrans" cxnId="{758E052B-303B-4575-B4EC-65C021D47D99}">
      <dgm:prSet/>
      <dgm:spPr/>
      <dgm:t>
        <a:bodyPr/>
        <a:lstStyle/>
        <a:p>
          <a:endParaRPr lang="en-US"/>
        </a:p>
      </dgm:t>
    </dgm:pt>
    <dgm:pt modelId="{03492576-2C4B-40F3-95BC-2BEC8BD4F151}">
      <dgm:prSet/>
      <dgm:spPr/>
      <dgm:t>
        <a:bodyPr/>
        <a:lstStyle/>
        <a:p>
          <a:r>
            <a:rPr lang="en-US">
              <a:latin typeface="Century" panose="02040604050505020304" pitchFamily="18" charset="0"/>
            </a:rPr>
            <a:t>Shortened communication lines</a:t>
          </a:r>
          <a:endParaRPr lang="en-US" dirty="0">
            <a:latin typeface="Century" panose="02040604050505020304" pitchFamily="18" charset="0"/>
          </a:endParaRPr>
        </a:p>
      </dgm:t>
    </dgm:pt>
    <dgm:pt modelId="{3851AD59-E5D9-48A7-B607-A4C7B4A8B5DE}" type="parTrans" cxnId="{50F43EFF-1ACF-40E7-8CF0-6CCF3D861279}">
      <dgm:prSet/>
      <dgm:spPr/>
      <dgm:t>
        <a:bodyPr/>
        <a:lstStyle/>
        <a:p>
          <a:endParaRPr lang="en-US"/>
        </a:p>
      </dgm:t>
    </dgm:pt>
    <dgm:pt modelId="{7B69C6CE-FDB6-4AED-8A4E-4FF95554C2FB}" type="sibTrans" cxnId="{50F43EFF-1ACF-40E7-8CF0-6CCF3D861279}">
      <dgm:prSet/>
      <dgm:spPr/>
      <dgm:t>
        <a:bodyPr/>
        <a:lstStyle/>
        <a:p>
          <a:endParaRPr lang="en-US"/>
        </a:p>
      </dgm:t>
    </dgm:pt>
    <dgm:pt modelId="{73FAC55A-FEFF-4638-9D06-83BA7BD2DA5D}">
      <dgm:prSet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Team pride, motivation, and commitment are high </a:t>
          </a:r>
        </a:p>
      </dgm:t>
    </dgm:pt>
    <dgm:pt modelId="{0C4F5A26-6E00-4A20-A1E8-1DE9409BEAA8}" type="parTrans" cxnId="{42B0E910-25E6-42F4-9A78-897CC0FC6684}">
      <dgm:prSet/>
      <dgm:spPr/>
      <dgm:t>
        <a:bodyPr/>
        <a:lstStyle/>
        <a:p>
          <a:endParaRPr lang="en-US"/>
        </a:p>
      </dgm:t>
    </dgm:pt>
    <dgm:pt modelId="{F3E438C7-BDCD-4578-8B79-C7EA2E73BB89}" type="sibTrans" cxnId="{42B0E910-25E6-42F4-9A78-897CC0FC6684}">
      <dgm:prSet/>
      <dgm:spPr/>
      <dgm:t>
        <a:bodyPr/>
        <a:lstStyle/>
        <a:p>
          <a:endParaRPr lang="en-US"/>
        </a:p>
      </dgm:t>
    </dgm:pt>
    <dgm:pt modelId="{1B4F9C7C-5C51-45D8-A936-216B1AE6E1BF}">
      <dgm:prSet/>
      <dgm:spPr/>
      <dgm:t>
        <a:bodyPr/>
        <a:lstStyle/>
        <a:p>
          <a:r>
            <a:rPr lang="en-US">
              <a:latin typeface="Century" panose="02040604050505020304" pitchFamily="18" charset="0"/>
            </a:rPr>
            <a:t>Organizational goals and policies are ignored</a:t>
          </a:r>
          <a:endParaRPr lang="en-US" dirty="0">
            <a:latin typeface="Century" panose="02040604050505020304" pitchFamily="18" charset="0"/>
          </a:endParaRPr>
        </a:p>
      </dgm:t>
    </dgm:pt>
    <dgm:pt modelId="{911116F0-17FE-4007-AFBE-39D5F35B314D}" type="parTrans" cxnId="{31912100-1755-4360-9C39-92673166B6A2}">
      <dgm:prSet/>
      <dgm:spPr/>
      <dgm:t>
        <a:bodyPr/>
        <a:lstStyle/>
        <a:p>
          <a:endParaRPr lang="en-US"/>
        </a:p>
      </dgm:t>
    </dgm:pt>
    <dgm:pt modelId="{BB74486B-06EB-472C-9687-18D041D7683F}" type="sibTrans" cxnId="{31912100-1755-4360-9C39-92673166B6A2}">
      <dgm:prSet/>
      <dgm:spPr/>
      <dgm:t>
        <a:bodyPr/>
        <a:lstStyle/>
        <a:p>
          <a:endParaRPr lang="en-US"/>
        </a:p>
      </dgm:t>
    </dgm:pt>
    <dgm:pt modelId="{37C2FC5D-A22D-4DE9-9C6A-B0A173F213AE}">
      <dgm:prSet/>
      <dgm:spPr/>
      <dgm:t>
        <a:bodyPr/>
        <a:lstStyle/>
        <a:p>
          <a:r>
            <a:rPr lang="en-US">
              <a:latin typeface="Century" panose="02040604050505020304" pitchFamily="18" charset="0"/>
            </a:rPr>
            <a:t>Lack of technology transfer</a:t>
          </a:r>
          <a:endParaRPr lang="en-US" dirty="0">
            <a:latin typeface="Century" panose="02040604050505020304" pitchFamily="18" charset="0"/>
          </a:endParaRPr>
        </a:p>
      </dgm:t>
    </dgm:pt>
    <dgm:pt modelId="{18629B88-68FE-4D52-A991-161BBFAE60F6}" type="parTrans" cxnId="{F4C8FEE7-071E-4A1A-BAC6-60247E87D0F4}">
      <dgm:prSet/>
      <dgm:spPr/>
      <dgm:t>
        <a:bodyPr/>
        <a:lstStyle/>
        <a:p>
          <a:endParaRPr lang="en-US"/>
        </a:p>
      </dgm:t>
    </dgm:pt>
    <dgm:pt modelId="{6F52E0BE-AC6C-44C1-8D96-11ECDACAC479}" type="sibTrans" cxnId="{F4C8FEE7-071E-4A1A-BAC6-60247E87D0F4}">
      <dgm:prSet/>
      <dgm:spPr/>
      <dgm:t>
        <a:bodyPr/>
        <a:lstStyle/>
        <a:p>
          <a:endParaRPr lang="en-US"/>
        </a:p>
      </dgm:t>
    </dgm:pt>
    <dgm:pt modelId="{DCBB3CD8-FA2D-4B65-844F-6695FC05A30D}">
      <dgm:prSet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Team members have no functional area "home" </a:t>
          </a:r>
        </a:p>
      </dgm:t>
    </dgm:pt>
    <dgm:pt modelId="{39FF37A3-63B7-4100-BA97-CFD0D1F60232}" type="parTrans" cxnId="{D65E328E-3800-41AE-ADAC-B658BA11BFE8}">
      <dgm:prSet/>
      <dgm:spPr/>
      <dgm:t>
        <a:bodyPr/>
        <a:lstStyle/>
        <a:p>
          <a:endParaRPr lang="en-US"/>
        </a:p>
      </dgm:t>
    </dgm:pt>
    <dgm:pt modelId="{AD3D98AE-8CC0-4F94-98CD-BAC22E1B9C59}" type="sibTrans" cxnId="{D65E328E-3800-41AE-ADAC-B658BA11BFE8}">
      <dgm:prSet/>
      <dgm:spPr/>
      <dgm:t>
        <a:bodyPr/>
        <a:lstStyle/>
        <a:p>
          <a:endParaRPr lang="en-US"/>
        </a:p>
      </dgm:t>
    </dgm:pt>
    <dgm:pt modelId="{9C400AE5-9F46-4180-A2B7-92F10F3AFB5D}" type="pres">
      <dgm:prSet presAssocID="{F7ECB656-20A1-42A0-9D4E-15B8BB2B4D46}" presName="Name0" presStyleCnt="0">
        <dgm:presLayoutVars>
          <dgm:dir/>
          <dgm:animLvl val="lvl"/>
          <dgm:resizeHandles val="exact"/>
        </dgm:presLayoutVars>
      </dgm:prSet>
      <dgm:spPr/>
    </dgm:pt>
    <dgm:pt modelId="{F2B56F43-5A6C-44EB-839A-6983EB8928BE}" type="pres">
      <dgm:prSet presAssocID="{C53329C4-33F2-47A1-989C-AAF46E619C1F}" presName="composite" presStyleCnt="0"/>
      <dgm:spPr/>
    </dgm:pt>
    <dgm:pt modelId="{F9520940-9BD2-45E6-805C-F34305300924}" type="pres">
      <dgm:prSet presAssocID="{C53329C4-33F2-47A1-989C-AAF46E619C1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B2E1145-3ABF-4DB5-8B96-AEF5B9A5A2C3}" type="pres">
      <dgm:prSet presAssocID="{C53329C4-33F2-47A1-989C-AAF46E619C1F}" presName="desTx" presStyleLbl="alignAccFollowNode1" presStyleIdx="0" presStyleCnt="2">
        <dgm:presLayoutVars>
          <dgm:bulletEnabled val="1"/>
        </dgm:presLayoutVars>
      </dgm:prSet>
      <dgm:spPr/>
    </dgm:pt>
    <dgm:pt modelId="{09CDB7D4-AFF9-4CE0-BB60-8F0CF62922F6}" type="pres">
      <dgm:prSet presAssocID="{86710700-D855-47F1-9C20-8B166C8B6557}" presName="space" presStyleCnt="0"/>
      <dgm:spPr/>
    </dgm:pt>
    <dgm:pt modelId="{8B3D4CE5-4693-49B7-87E0-91E43E49C2E9}" type="pres">
      <dgm:prSet presAssocID="{EA4CD3A8-853B-4818-A24E-328891D1C993}" presName="composite" presStyleCnt="0"/>
      <dgm:spPr/>
    </dgm:pt>
    <dgm:pt modelId="{36744923-6F89-4A83-90E8-BD969007779F}" type="pres">
      <dgm:prSet presAssocID="{EA4CD3A8-853B-4818-A24E-328891D1C99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F3DBF331-B459-4030-A184-F818834F20F1}" type="pres">
      <dgm:prSet presAssocID="{EA4CD3A8-853B-4818-A24E-328891D1C99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1912100-1755-4360-9C39-92673166B6A2}" srcId="{EA4CD3A8-853B-4818-A24E-328891D1C993}" destId="{1B4F9C7C-5C51-45D8-A936-216B1AE6E1BF}" srcOrd="1" destOrd="0" parTransId="{911116F0-17FE-4007-AFBE-39D5F35B314D}" sibTransId="{BB74486B-06EB-472C-9687-18D041D7683F}"/>
    <dgm:cxn modelId="{18A21E08-60F9-415E-A362-C4211C9A9634}" type="presOf" srcId="{F7ECB656-20A1-42A0-9D4E-15B8BB2B4D46}" destId="{9C400AE5-9F46-4180-A2B7-92F10F3AFB5D}" srcOrd="0" destOrd="0" presId="urn:microsoft.com/office/officeart/2005/8/layout/hList1"/>
    <dgm:cxn modelId="{42B0E910-25E6-42F4-9A78-897CC0FC6684}" srcId="{C53329C4-33F2-47A1-989C-AAF46E619C1F}" destId="{73FAC55A-FEFF-4638-9D06-83BA7BD2DA5D}" srcOrd="3" destOrd="0" parTransId="{0C4F5A26-6E00-4A20-A1E8-1DE9409BEAA8}" sibTransId="{F3E438C7-BDCD-4578-8B79-C7EA2E73BB89}"/>
    <dgm:cxn modelId="{B1A98F15-1C75-49F8-A679-5819441EEB38}" type="presOf" srcId="{C53329C4-33F2-47A1-989C-AAF46E619C1F}" destId="{F9520940-9BD2-45E6-805C-F34305300924}" srcOrd="0" destOrd="0" presId="urn:microsoft.com/office/officeart/2005/8/layout/hList1"/>
    <dgm:cxn modelId="{9BB4C31B-D758-4A42-84CD-04F27968B486}" type="presOf" srcId="{0677E9E9-3009-494F-94E0-43EBBD71C8D6}" destId="{F3DBF331-B459-4030-A184-F818834F20F1}" srcOrd="0" destOrd="0" presId="urn:microsoft.com/office/officeart/2005/8/layout/hList1"/>
    <dgm:cxn modelId="{102E001E-6845-486D-812B-2713B3421F1A}" srcId="{EA4CD3A8-853B-4818-A24E-328891D1C993}" destId="{0677E9E9-3009-494F-94E0-43EBBD71C8D6}" srcOrd="0" destOrd="0" parTransId="{D363A068-630E-4E26-B0CC-7734650A5D6B}" sibTransId="{B9D3D299-DD33-40B4-A838-4E2FB3387E66}"/>
    <dgm:cxn modelId="{0769DD1E-C752-4BE6-918E-701908964C00}" type="presOf" srcId="{37C2FC5D-A22D-4DE9-9C6A-B0A173F213AE}" destId="{F3DBF331-B459-4030-A184-F818834F20F1}" srcOrd="0" destOrd="2" presId="urn:microsoft.com/office/officeart/2005/8/layout/hList1"/>
    <dgm:cxn modelId="{1CE7FC2A-F220-4990-8CFD-9EB1BD159AF9}" type="presOf" srcId="{73FAC55A-FEFF-4638-9D06-83BA7BD2DA5D}" destId="{2B2E1145-3ABF-4DB5-8B96-AEF5B9A5A2C3}" srcOrd="0" destOrd="3" presId="urn:microsoft.com/office/officeart/2005/8/layout/hList1"/>
    <dgm:cxn modelId="{758E052B-303B-4575-B4EC-65C021D47D99}" srcId="{C53329C4-33F2-47A1-989C-AAF46E619C1F}" destId="{F96E21FA-3B27-404F-BD5A-565835E85453}" srcOrd="1" destOrd="0" parTransId="{B6B4BE9F-63F9-4EAC-9F96-747374437700}" sibTransId="{2C77211D-3828-4740-9937-1607F830DEC0}"/>
    <dgm:cxn modelId="{D7F4A93F-CE6E-4626-9988-6E79A8FA62DF}" type="presOf" srcId="{EA4CD3A8-853B-4818-A24E-328891D1C993}" destId="{36744923-6F89-4A83-90E8-BD969007779F}" srcOrd="0" destOrd="0" presId="urn:microsoft.com/office/officeart/2005/8/layout/hList1"/>
    <dgm:cxn modelId="{7ED6F44B-1E99-4BBA-B0B2-0EB7D3503610}" type="presOf" srcId="{DCBB3CD8-FA2D-4B65-844F-6695FC05A30D}" destId="{F3DBF331-B459-4030-A184-F818834F20F1}" srcOrd="0" destOrd="3" presId="urn:microsoft.com/office/officeart/2005/8/layout/hList1"/>
    <dgm:cxn modelId="{64243B78-2B65-4D48-B57A-36FC899EFA28}" type="presOf" srcId="{D3ABEEDA-8911-4B6A-84BE-02C146B968FB}" destId="{2B2E1145-3ABF-4DB5-8B96-AEF5B9A5A2C3}" srcOrd="0" destOrd="0" presId="urn:microsoft.com/office/officeart/2005/8/layout/hList1"/>
    <dgm:cxn modelId="{BC9A348C-F388-4049-959A-CAC32D290C5F}" srcId="{F7ECB656-20A1-42A0-9D4E-15B8BB2B4D46}" destId="{EA4CD3A8-853B-4818-A24E-328891D1C993}" srcOrd="1" destOrd="0" parTransId="{1A5C0F2F-0049-46DA-96B5-6D0B5E181D90}" sibTransId="{CFC5FE69-EFC0-4C19-92BA-D5FB9509A63A}"/>
    <dgm:cxn modelId="{D65E328E-3800-41AE-ADAC-B658BA11BFE8}" srcId="{EA4CD3A8-853B-4818-A24E-328891D1C993}" destId="{DCBB3CD8-FA2D-4B65-844F-6695FC05A30D}" srcOrd="3" destOrd="0" parTransId="{39FF37A3-63B7-4100-BA97-CFD0D1F60232}" sibTransId="{AD3D98AE-8CC0-4F94-98CD-BAC22E1B9C59}"/>
    <dgm:cxn modelId="{2BF89099-256C-4827-9562-150622A52E10}" type="presOf" srcId="{1B4F9C7C-5C51-45D8-A936-216B1AE6E1BF}" destId="{F3DBF331-B459-4030-A184-F818834F20F1}" srcOrd="0" destOrd="1" presId="urn:microsoft.com/office/officeart/2005/8/layout/hList1"/>
    <dgm:cxn modelId="{99EA479E-282B-4EC8-9310-EB7287EA3E58}" type="presOf" srcId="{03492576-2C4B-40F3-95BC-2BEC8BD4F151}" destId="{2B2E1145-3ABF-4DB5-8B96-AEF5B9A5A2C3}" srcOrd="0" destOrd="2" presId="urn:microsoft.com/office/officeart/2005/8/layout/hList1"/>
    <dgm:cxn modelId="{17B03CBB-EC77-4DCB-ABE9-225D89C0281F}" type="presOf" srcId="{F96E21FA-3B27-404F-BD5A-565835E85453}" destId="{2B2E1145-3ABF-4DB5-8B96-AEF5B9A5A2C3}" srcOrd="0" destOrd="1" presId="urn:microsoft.com/office/officeart/2005/8/layout/hList1"/>
    <dgm:cxn modelId="{26007FBF-6977-49A9-983D-1BBCDABA9C8C}" srcId="{F7ECB656-20A1-42A0-9D4E-15B8BB2B4D46}" destId="{C53329C4-33F2-47A1-989C-AAF46E619C1F}" srcOrd="0" destOrd="0" parTransId="{6CBA2DF5-8A9C-489C-98F3-2EC9DC7C9AFF}" sibTransId="{86710700-D855-47F1-9C20-8B166C8B6557}"/>
    <dgm:cxn modelId="{FE12D4DC-05BE-4134-B6C3-EE9A04982227}" srcId="{C53329C4-33F2-47A1-989C-AAF46E619C1F}" destId="{D3ABEEDA-8911-4B6A-84BE-02C146B968FB}" srcOrd="0" destOrd="0" parTransId="{37BE99DD-3E16-473B-8857-28B9CCFC77BB}" sibTransId="{F1EAB4E3-E4D3-4A20-BAD2-5EA57F2BDB6D}"/>
    <dgm:cxn modelId="{F4C8FEE7-071E-4A1A-BAC6-60247E87D0F4}" srcId="{EA4CD3A8-853B-4818-A24E-328891D1C993}" destId="{37C2FC5D-A22D-4DE9-9C6A-B0A173F213AE}" srcOrd="2" destOrd="0" parTransId="{18629B88-68FE-4D52-A991-161BBFAE60F6}" sibTransId="{6F52E0BE-AC6C-44C1-8D96-11ECDACAC479}"/>
    <dgm:cxn modelId="{50F43EFF-1ACF-40E7-8CF0-6CCF3D861279}" srcId="{C53329C4-33F2-47A1-989C-AAF46E619C1F}" destId="{03492576-2C4B-40F3-95BC-2BEC8BD4F151}" srcOrd="2" destOrd="0" parTransId="{3851AD59-E5D9-48A7-B607-A4C7B4A8B5DE}" sibTransId="{7B69C6CE-FDB6-4AED-8A4E-4FF95554C2FB}"/>
    <dgm:cxn modelId="{260E5767-4701-4514-B5E7-1823853C5316}" type="presParOf" srcId="{9C400AE5-9F46-4180-A2B7-92F10F3AFB5D}" destId="{F2B56F43-5A6C-44EB-839A-6983EB8928BE}" srcOrd="0" destOrd="0" presId="urn:microsoft.com/office/officeart/2005/8/layout/hList1"/>
    <dgm:cxn modelId="{B3A96998-9D89-4EDD-A256-9087BBCD816D}" type="presParOf" srcId="{F2B56F43-5A6C-44EB-839A-6983EB8928BE}" destId="{F9520940-9BD2-45E6-805C-F34305300924}" srcOrd="0" destOrd="0" presId="urn:microsoft.com/office/officeart/2005/8/layout/hList1"/>
    <dgm:cxn modelId="{42A20EAE-C666-40D0-BB89-7347F72BE78D}" type="presParOf" srcId="{F2B56F43-5A6C-44EB-839A-6983EB8928BE}" destId="{2B2E1145-3ABF-4DB5-8B96-AEF5B9A5A2C3}" srcOrd="1" destOrd="0" presId="urn:microsoft.com/office/officeart/2005/8/layout/hList1"/>
    <dgm:cxn modelId="{C5F0A182-DB5A-4F1A-9D9B-C664B0797AAE}" type="presParOf" srcId="{9C400AE5-9F46-4180-A2B7-92F10F3AFB5D}" destId="{09CDB7D4-AFF9-4CE0-BB60-8F0CF62922F6}" srcOrd="1" destOrd="0" presId="urn:microsoft.com/office/officeart/2005/8/layout/hList1"/>
    <dgm:cxn modelId="{B7A6B0A0-C76F-4082-9F35-722414304165}" type="presParOf" srcId="{9C400AE5-9F46-4180-A2B7-92F10F3AFB5D}" destId="{8B3D4CE5-4693-49B7-87E0-91E43E49C2E9}" srcOrd="2" destOrd="0" presId="urn:microsoft.com/office/officeart/2005/8/layout/hList1"/>
    <dgm:cxn modelId="{6CB02DD0-5DFF-4E23-AF15-13196764DB45}" type="presParOf" srcId="{8B3D4CE5-4693-49B7-87E0-91E43E49C2E9}" destId="{36744923-6F89-4A83-90E8-BD969007779F}" srcOrd="0" destOrd="0" presId="urn:microsoft.com/office/officeart/2005/8/layout/hList1"/>
    <dgm:cxn modelId="{1D72C7A3-45C7-4D72-8198-4E88E7DADD6F}" type="presParOf" srcId="{8B3D4CE5-4693-49B7-87E0-91E43E49C2E9}" destId="{F3DBF331-B459-4030-A184-F818834F20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ECB656-20A1-42A0-9D4E-15B8BB2B4D46}" type="doc">
      <dgm:prSet loTypeId="urn:microsoft.com/office/officeart/2005/8/layout/hList6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53329C4-33F2-47A1-989C-AAF46E619C1F}">
      <dgm:prSet phldrT="[Text]"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Advantages</a:t>
          </a:r>
        </a:p>
      </dgm:t>
    </dgm:pt>
    <dgm:pt modelId="{6CBA2DF5-8A9C-489C-98F3-2EC9DC7C9AFF}" type="parTrans" cxnId="{26007FBF-6977-49A9-983D-1BBCDABA9C8C}">
      <dgm:prSet/>
      <dgm:spPr/>
      <dgm:t>
        <a:bodyPr/>
        <a:lstStyle/>
        <a:p>
          <a:endParaRPr lang="en-US"/>
        </a:p>
      </dgm:t>
    </dgm:pt>
    <dgm:pt modelId="{86710700-D855-47F1-9C20-8B166C8B6557}" type="sibTrans" cxnId="{26007FBF-6977-49A9-983D-1BBCDABA9C8C}">
      <dgm:prSet/>
      <dgm:spPr/>
      <dgm:t>
        <a:bodyPr/>
        <a:lstStyle/>
        <a:p>
          <a:endParaRPr lang="en-US"/>
        </a:p>
      </dgm:t>
    </dgm:pt>
    <dgm:pt modelId="{D3ABEEDA-8911-4B6A-84BE-02C146B968FB}">
      <dgm:prSet phldrT="[Text]"/>
      <dgm:spPr/>
      <dgm:t>
        <a:bodyPr/>
        <a:lstStyle/>
        <a:p>
          <a:r>
            <a:rPr lang="en-US">
              <a:latin typeface="Century" panose="02040604050505020304" pitchFamily="18" charset="0"/>
            </a:rPr>
            <a:t>A team member can work on several projects</a:t>
          </a:r>
          <a:endParaRPr lang="en-US" dirty="0">
            <a:latin typeface="Century" panose="02040604050505020304" pitchFamily="18" charset="0"/>
          </a:endParaRPr>
        </a:p>
      </dgm:t>
    </dgm:pt>
    <dgm:pt modelId="{37BE99DD-3E16-473B-8857-28B9CCFC77BB}" type="parTrans" cxnId="{FE12D4DC-05BE-4134-B6C3-EE9A04982227}">
      <dgm:prSet/>
      <dgm:spPr/>
      <dgm:t>
        <a:bodyPr/>
        <a:lstStyle/>
        <a:p>
          <a:endParaRPr lang="en-US"/>
        </a:p>
      </dgm:t>
    </dgm:pt>
    <dgm:pt modelId="{F1EAB4E3-E4D3-4A20-BAD2-5EA57F2BDB6D}" type="sibTrans" cxnId="{FE12D4DC-05BE-4134-B6C3-EE9A04982227}">
      <dgm:prSet/>
      <dgm:spPr/>
      <dgm:t>
        <a:bodyPr/>
        <a:lstStyle/>
        <a:p>
          <a:endParaRPr lang="en-US"/>
        </a:p>
      </dgm:t>
    </dgm:pt>
    <dgm:pt modelId="{EA4CD3A8-853B-4818-A24E-328891D1C993}">
      <dgm:prSet phldrT="[Text]"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Disadvantages</a:t>
          </a:r>
        </a:p>
      </dgm:t>
    </dgm:pt>
    <dgm:pt modelId="{1A5C0F2F-0049-46DA-96B5-6D0B5E181D90}" type="parTrans" cxnId="{BC9A348C-F388-4049-959A-CAC32D290C5F}">
      <dgm:prSet/>
      <dgm:spPr/>
      <dgm:t>
        <a:bodyPr/>
        <a:lstStyle/>
        <a:p>
          <a:endParaRPr lang="en-US"/>
        </a:p>
      </dgm:t>
    </dgm:pt>
    <dgm:pt modelId="{CFC5FE69-EFC0-4C19-92BA-D5FB9509A63A}" type="sibTrans" cxnId="{BC9A348C-F388-4049-959A-CAC32D290C5F}">
      <dgm:prSet/>
      <dgm:spPr/>
      <dgm:t>
        <a:bodyPr/>
        <a:lstStyle/>
        <a:p>
          <a:endParaRPr lang="en-US"/>
        </a:p>
      </dgm:t>
    </dgm:pt>
    <dgm:pt modelId="{0677E9E9-3009-494F-94E0-43EBBD71C8D6}">
      <dgm:prSet phldrT="[Text]"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Aspects of the project that are not directly related to the functional area get short-changed</a:t>
          </a:r>
        </a:p>
      </dgm:t>
    </dgm:pt>
    <dgm:pt modelId="{D363A068-630E-4E26-B0CC-7734650A5D6B}" type="parTrans" cxnId="{102E001E-6845-486D-812B-2713B3421F1A}">
      <dgm:prSet/>
      <dgm:spPr/>
      <dgm:t>
        <a:bodyPr/>
        <a:lstStyle/>
        <a:p>
          <a:endParaRPr lang="en-US"/>
        </a:p>
      </dgm:t>
    </dgm:pt>
    <dgm:pt modelId="{B9D3D299-DD33-40B4-A838-4E2FB3387E66}" type="sibTrans" cxnId="{102E001E-6845-486D-812B-2713B3421F1A}">
      <dgm:prSet/>
      <dgm:spPr/>
      <dgm:t>
        <a:bodyPr/>
        <a:lstStyle/>
        <a:p>
          <a:endParaRPr lang="en-US"/>
        </a:p>
      </dgm:t>
    </dgm:pt>
    <dgm:pt modelId="{006E2747-236B-4A07-B07F-AFA1C2BE747F}">
      <dgm:prSet/>
      <dgm:spPr/>
      <dgm:t>
        <a:bodyPr/>
        <a:lstStyle/>
        <a:p>
          <a:r>
            <a:rPr lang="en-US">
              <a:latin typeface="Century" panose="02040604050505020304" pitchFamily="18" charset="0"/>
            </a:rPr>
            <a:t>Technical expertise maintained in functional area</a:t>
          </a:r>
          <a:endParaRPr lang="en-US" dirty="0">
            <a:latin typeface="Century" panose="02040604050505020304" pitchFamily="18" charset="0"/>
          </a:endParaRPr>
        </a:p>
      </dgm:t>
    </dgm:pt>
    <dgm:pt modelId="{960982FA-EF19-4C46-9478-A09792757B0A}" type="parTrans" cxnId="{CB0DF3B5-0B16-4F3A-B56A-BC3097E18428}">
      <dgm:prSet/>
      <dgm:spPr/>
      <dgm:t>
        <a:bodyPr/>
        <a:lstStyle/>
        <a:p>
          <a:endParaRPr lang="en-US"/>
        </a:p>
      </dgm:t>
    </dgm:pt>
    <dgm:pt modelId="{731E510E-7D32-4923-A4F4-8EB9D1FC5974}" type="sibTrans" cxnId="{CB0DF3B5-0B16-4F3A-B56A-BC3097E18428}">
      <dgm:prSet/>
      <dgm:spPr/>
      <dgm:t>
        <a:bodyPr/>
        <a:lstStyle/>
        <a:p>
          <a:endParaRPr lang="en-US"/>
        </a:p>
      </dgm:t>
    </dgm:pt>
    <dgm:pt modelId="{E0E1E427-F480-4D15-9920-F80C1056B790}">
      <dgm:prSet/>
      <dgm:spPr/>
      <dgm:t>
        <a:bodyPr/>
        <a:lstStyle/>
        <a:p>
          <a:r>
            <a:rPr lang="en-US">
              <a:latin typeface="Century" panose="02040604050505020304" pitchFamily="18" charset="0"/>
            </a:rPr>
            <a:t>Functional area is “home” after project completed</a:t>
          </a:r>
          <a:endParaRPr lang="en-US" dirty="0">
            <a:latin typeface="Century" panose="02040604050505020304" pitchFamily="18" charset="0"/>
          </a:endParaRPr>
        </a:p>
      </dgm:t>
    </dgm:pt>
    <dgm:pt modelId="{CBCED2DD-E7AC-49EE-9A84-6511ED4BCEB4}" type="parTrans" cxnId="{25C31468-5D84-4223-9C11-4AD0755377F4}">
      <dgm:prSet/>
      <dgm:spPr/>
      <dgm:t>
        <a:bodyPr/>
        <a:lstStyle/>
        <a:p>
          <a:endParaRPr lang="en-US"/>
        </a:p>
      </dgm:t>
    </dgm:pt>
    <dgm:pt modelId="{8BAE4706-44AC-49DF-BAC2-29E10E29ACA6}" type="sibTrans" cxnId="{25C31468-5D84-4223-9C11-4AD0755377F4}">
      <dgm:prSet/>
      <dgm:spPr/>
      <dgm:t>
        <a:bodyPr/>
        <a:lstStyle/>
        <a:p>
          <a:endParaRPr lang="en-US"/>
        </a:p>
      </dgm:t>
    </dgm:pt>
    <dgm:pt modelId="{D1E41047-AB16-4A59-BF69-5E3A8A5C4A9D}">
      <dgm:prSet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Critical mass of specialized knowledge</a:t>
          </a:r>
        </a:p>
      </dgm:t>
    </dgm:pt>
    <dgm:pt modelId="{2D087930-3150-431B-A8F3-1BDB9FA67B6E}" type="parTrans" cxnId="{E3F29964-63D7-46F6-9ED4-224A25E957D5}">
      <dgm:prSet/>
      <dgm:spPr/>
      <dgm:t>
        <a:bodyPr/>
        <a:lstStyle/>
        <a:p>
          <a:endParaRPr lang="en-US"/>
        </a:p>
      </dgm:t>
    </dgm:pt>
    <dgm:pt modelId="{15276193-39DA-4E19-8BBD-8A119B22E636}" type="sibTrans" cxnId="{E3F29964-63D7-46F6-9ED4-224A25E957D5}">
      <dgm:prSet/>
      <dgm:spPr/>
      <dgm:t>
        <a:bodyPr/>
        <a:lstStyle/>
        <a:p>
          <a:endParaRPr lang="en-US"/>
        </a:p>
      </dgm:t>
    </dgm:pt>
    <dgm:pt modelId="{E4992A54-67EC-4920-84EE-F79874C2E15C}">
      <dgm:prSet/>
      <dgm:spPr/>
      <dgm:t>
        <a:bodyPr/>
        <a:lstStyle/>
        <a:p>
          <a:r>
            <a:rPr lang="en-US">
              <a:latin typeface="Century" panose="02040604050505020304" pitchFamily="18" charset="0"/>
            </a:rPr>
            <a:t>Motivation of team members is often weak</a:t>
          </a:r>
          <a:endParaRPr lang="en-US" dirty="0">
            <a:latin typeface="Century" panose="02040604050505020304" pitchFamily="18" charset="0"/>
          </a:endParaRPr>
        </a:p>
      </dgm:t>
    </dgm:pt>
    <dgm:pt modelId="{C7152610-FFF6-4FD8-81A8-7957470C752B}" type="parTrans" cxnId="{885B186E-C668-4997-8B15-BC4174F30914}">
      <dgm:prSet/>
      <dgm:spPr/>
      <dgm:t>
        <a:bodyPr/>
        <a:lstStyle/>
        <a:p>
          <a:endParaRPr lang="en-US"/>
        </a:p>
      </dgm:t>
    </dgm:pt>
    <dgm:pt modelId="{56C10713-89FA-488C-9AF4-DEDDFBD3B3C9}" type="sibTrans" cxnId="{885B186E-C668-4997-8B15-BC4174F30914}">
      <dgm:prSet/>
      <dgm:spPr/>
      <dgm:t>
        <a:bodyPr/>
        <a:lstStyle/>
        <a:p>
          <a:endParaRPr lang="en-US"/>
        </a:p>
      </dgm:t>
    </dgm:pt>
    <dgm:pt modelId="{4A87FB65-7BD0-49E5-A890-200143F04EFB}">
      <dgm:prSet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Needs of the client are secondary and are responded to slowly</a:t>
          </a:r>
        </a:p>
      </dgm:t>
    </dgm:pt>
    <dgm:pt modelId="{26058E1D-6D30-4E0C-81CD-C73FF35E19BD}" type="parTrans" cxnId="{113F671D-FD87-40CC-AABD-190B23B9546E}">
      <dgm:prSet/>
      <dgm:spPr/>
      <dgm:t>
        <a:bodyPr/>
        <a:lstStyle/>
        <a:p>
          <a:endParaRPr lang="en-US"/>
        </a:p>
      </dgm:t>
    </dgm:pt>
    <dgm:pt modelId="{450FCF2A-34A0-40B5-8E4F-FB07B23AB053}" type="sibTrans" cxnId="{113F671D-FD87-40CC-AABD-190B23B9546E}">
      <dgm:prSet/>
      <dgm:spPr/>
      <dgm:t>
        <a:bodyPr/>
        <a:lstStyle/>
        <a:p>
          <a:endParaRPr lang="en-US"/>
        </a:p>
      </dgm:t>
    </dgm:pt>
    <dgm:pt modelId="{70EF9CC6-8DD7-4D5A-99FD-EEBFEA2623A9}" type="pres">
      <dgm:prSet presAssocID="{F7ECB656-20A1-42A0-9D4E-15B8BB2B4D46}" presName="Name0" presStyleCnt="0">
        <dgm:presLayoutVars>
          <dgm:dir/>
          <dgm:resizeHandles val="exact"/>
        </dgm:presLayoutVars>
      </dgm:prSet>
      <dgm:spPr/>
    </dgm:pt>
    <dgm:pt modelId="{C14E5F95-4573-400E-B9C4-0A0A096959F9}" type="pres">
      <dgm:prSet presAssocID="{C53329C4-33F2-47A1-989C-AAF46E619C1F}" presName="node" presStyleLbl="node1" presStyleIdx="0" presStyleCnt="2">
        <dgm:presLayoutVars>
          <dgm:bulletEnabled val="1"/>
        </dgm:presLayoutVars>
      </dgm:prSet>
      <dgm:spPr/>
    </dgm:pt>
    <dgm:pt modelId="{D72418FF-081A-4EF4-BD68-1C8EB3EFF053}" type="pres">
      <dgm:prSet presAssocID="{86710700-D855-47F1-9C20-8B166C8B6557}" presName="sibTrans" presStyleCnt="0"/>
      <dgm:spPr/>
    </dgm:pt>
    <dgm:pt modelId="{0C8306C5-F968-470D-8393-A34D6510BEB2}" type="pres">
      <dgm:prSet presAssocID="{EA4CD3A8-853B-4818-A24E-328891D1C993}" presName="node" presStyleLbl="node1" presStyleIdx="1" presStyleCnt="2">
        <dgm:presLayoutVars>
          <dgm:bulletEnabled val="1"/>
        </dgm:presLayoutVars>
      </dgm:prSet>
      <dgm:spPr/>
    </dgm:pt>
  </dgm:ptLst>
  <dgm:cxnLst>
    <dgm:cxn modelId="{446E1F12-D7F7-44A7-A743-349104A96086}" type="presOf" srcId="{0677E9E9-3009-494F-94E0-43EBBD71C8D6}" destId="{0C8306C5-F968-470D-8393-A34D6510BEB2}" srcOrd="0" destOrd="1" presId="urn:microsoft.com/office/officeart/2005/8/layout/hList6"/>
    <dgm:cxn modelId="{D4DDB113-A9BE-46AB-AF01-624D8FE3AF34}" type="presOf" srcId="{C53329C4-33F2-47A1-989C-AAF46E619C1F}" destId="{C14E5F95-4573-400E-B9C4-0A0A096959F9}" srcOrd="0" destOrd="0" presId="urn:microsoft.com/office/officeart/2005/8/layout/hList6"/>
    <dgm:cxn modelId="{113F671D-FD87-40CC-AABD-190B23B9546E}" srcId="{EA4CD3A8-853B-4818-A24E-328891D1C993}" destId="{4A87FB65-7BD0-49E5-A890-200143F04EFB}" srcOrd="2" destOrd="0" parTransId="{26058E1D-6D30-4E0C-81CD-C73FF35E19BD}" sibTransId="{450FCF2A-34A0-40B5-8E4F-FB07B23AB053}"/>
    <dgm:cxn modelId="{102E001E-6845-486D-812B-2713B3421F1A}" srcId="{EA4CD3A8-853B-4818-A24E-328891D1C993}" destId="{0677E9E9-3009-494F-94E0-43EBBD71C8D6}" srcOrd="0" destOrd="0" parTransId="{D363A068-630E-4E26-B0CC-7734650A5D6B}" sibTransId="{B9D3D299-DD33-40B4-A838-4E2FB3387E66}"/>
    <dgm:cxn modelId="{1BBF4829-EAAC-4AD0-9CB7-82C7522AA3F8}" type="presOf" srcId="{F7ECB656-20A1-42A0-9D4E-15B8BB2B4D46}" destId="{70EF9CC6-8DD7-4D5A-99FD-EEBFEA2623A9}" srcOrd="0" destOrd="0" presId="urn:microsoft.com/office/officeart/2005/8/layout/hList6"/>
    <dgm:cxn modelId="{69DDA12D-46EB-4923-A0E4-0C5EC8E1C1FE}" type="presOf" srcId="{EA4CD3A8-853B-4818-A24E-328891D1C993}" destId="{0C8306C5-F968-470D-8393-A34D6510BEB2}" srcOrd="0" destOrd="0" presId="urn:microsoft.com/office/officeart/2005/8/layout/hList6"/>
    <dgm:cxn modelId="{F5475138-11FD-44BA-AAA4-D87DB584EDDA}" type="presOf" srcId="{4A87FB65-7BD0-49E5-A890-200143F04EFB}" destId="{0C8306C5-F968-470D-8393-A34D6510BEB2}" srcOrd="0" destOrd="3" presId="urn:microsoft.com/office/officeart/2005/8/layout/hList6"/>
    <dgm:cxn modelId="{9AF4303D-F40F-4DF1-9AC2-60D9D2331CBC}" type="presOf" srcId="{006E2747-236B-4A07-B07F-AFA1C2BE747F}" destId="{C14E5F95-4573-400E-B9C4-0A0A096959F9}" srcOrd="0" destOrd="2" presId="urn:microsoft.com/office/officeart/2005/8/layout/hList6"/>
    <dgm:cxn modelId="{E3F29964-63D7-46F6-9ED4-224A25E957D5}" srcId="{C53329C4-33F2-47A1-989C-AAF46E619C1F}" destId="{D1E41047-AB16-4A59-BF69-5E3A8A5C4A9D}" srcOrd="3" destOrd="0" parTransId="{2D087930-3150-431B-A8F3-1BDB9FA67B6E}" sibTransId="{15276193-39DA-4E19-8BBD-8A119B22E636}"/>
    <dgm:cxn modelId="{25C31468-5D84-4223-9C11-4AD0755377F4}" srcId="{C53329C4-33F2-47A1-989C-AAF46E619C1F}" destId="{E0E1E427-F480-4D15-9920-F80C1056B790}" srcOrd="2" destOrd="0" parTransId="{CBCED2DD-E7AC-49EE-9A84-6511ED4BCEB4}" sibTransId="{8BAE4706-44AC-49DF-BAC2-29E10E29ACA6}"/>
    <dgm:cxn modelId="{885B186E-C668-4997-8B15-BC4174F30914}" srcId="{EA4CD3A8-853B-4818-A24E-328891D1C993}" destId="{E4992A54-67EC-4920-84EE-F79874C2E15C}" srcOrd="1" destOrd="0" parTransId="{C7152610-FFF6-4FD8-81A8-7957470C752B}" sibTransId="{56C10713-89FA-488C-9AF4-DEDDFBD3B3C9}"/>
    <dgm:cxn modelId="{9E776655-2083-4F87-9234-3B28402BD297}" type="presOf" srcId="{E0E1E427-F480-4D15-9920-F80C1056B790}" destId="{C14E5F95-4573-400E-B9C4-0A0A096959F9}" srcOrd="0" destOrd="3" presId="urn:microsoft.com/office/officeart/2005/8/layout/hList6"/>
    <dgm:cxn modelId="{BC9A348C-F388-4049-959A-CAC32D290C5F}" srcId="{F7ECB656-20A1-42A0-9D4E-15B8BB2B4D46}" destId="{EA4CD3A8-853B-4818-A24E-328891D1C993}" srcOrd="1" destOrd="0" parTransId="{1A5C0F2F-0049-46DA-96B5-6D0B5E181D90}" sibTransId="{CFC5FE69-EFC0-4C19-92BA-D5FB9509A63A}"/>
    <dgm:cxn modelId="{17063BA1-2CB5-43A2-9F98-2DCF03F68D67}" type="presOf" srcId="{D1E41047-AB16-4A59-BF69-5E3A8A5C4A9D}" destId="{C14E5F95-4573-400E-B9C4-0A0A096959F9}" srcOrd="0" destOrd="4" presId="urn:microsoft.com/office/officeart/2005/8/layout/hList6"/>
    <dgm:cxn modelId="{CB0DF3B5-0B16-4F3A-B56A-BC3097E18428}" srcId="{C53329C4-33F2-47A1-989C-AAF46E619C1F}" destId="{006E2747-236B-4A07-B07F-AFA1C2BE747F}" srcOrd="1" destOrd="0" parTransId="{960982FA-EF19-4C46-9478-A09792757B0A}" sibTransId="{731E510E-7D32-4923-A4F4-8EB9D1FC5974}"/>
    <dgm:cxn modelId="{26007FBF-6977-49A9-983D-1BBCDABA9C8C}" srcId="{F7ECB656-20A1-42A0-9D4E-15B8BB2B4D46}" destId="{C53329C4-33F2-47A1-989C-AAF46E619C1F}" srcOrd="0" destOrd="0" parTransId="{6CBA2DF5-8A9C-489C-98F3-2EC9DC7C9AFF}" sibTransId="{86710700-D855-47F1-9C20-8B166C8B6557}"/>
    <dgm:cxn modelId="{5714DCC3-20E0-443A-9070-3577C4F489BD}" type="presOf" srcId="{D3ABEEDA-8911-4B6A-84BE-02C146B968FB}" destId="{C14E5F95-4573-400E-B9C4-0A0A096959F9}" srcOrd="0" destOrd="1" presId="urn:microsoft.com/office/officeart/2005/8/layout/hList6"/>
    <dgm:cxn modelId="{FE12D4DC-05BE-4134-B6C3-EE9A04982227}" srcId="{C53329C4-33F2-47A1-989C-AAF46E619C1F}" destId="{D3ABEEDA-8911-4B6A-84BE-02C146B968FB}" srcOrd="0" destOrd="0" parTransId="{37BE99DD-3E16-473B-8857-28B9CCFC77BB}" sibTransId="{F1EAB4E3-E4D3-4A20-BAD2-5EA57F2BDB6D}"/>
    <dgm:cxn modelId="{CDCB26F9-C94D-4BE5-9792-BDC1BE11B154}" type="presOf" srcId="{E4992A54-67EC-4920-84EE-F79874C2E15C}" destId="{0C8306C5-F968-470D-8393-A34D6510BEB2}" srcOrd="0" destOrd="2" presId="urn:microsoft.com/office/officeart/2005/8/layout/hList6"/>
    <dgm:cxn modelId="{D149BFE0-AFFE-424A-A328-14C7A3487FA7}" type="presParOf" srcId="{70EF9CC6-8DD7-4D5A-99FD-EEBFEA2623A9}" destId="{C14E5F95-4573-400E-B9C4-0A0A096959F9}" srcOrd="0" destOrd="0" presId="urn:microsoft.com/office/officeart/2005/8/layout/hList6"/>
    <dgm:cxn modelId="{C1B3B08A-24F7-40C8-9406-37E58214BEAD}" type="presParOf" srcId="{70EF9CC6-8DD7-4D5A-99FD-EEBFEA2623A9}" destId="{D72418FF-081A-4EF4-BD68-1C8EB3EFF053}" srcOrd="1" destOrd="0" presId="urn:microsoft.com/office/officeart/2005/8/layout/hList6"/>
    <dgm:cxn modelId="{A2E7C6B1-EB48-4FC4-890E-4A0E5D57145E}" type="presParOf" srcId="{70EF9CC6-8DD7-4D5A-99FD-EEBFEA2623A9}" destId="{0C8306C5-F968-470D-8393-A34D6510BEB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ECB656-20A1-42A0-9D4E-15B8BB2B4D46}" type="doc">
      <dgm:prSet loTypeId="urn:microsoft.com/office/officeart/2005/8/layout/vList5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53329C4-33F2-47A1-989C-AAF46E619C1F}">
      <dgm:prSet phldrT="[Text]"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Advantages</a:t>
          </a:r>
        </a:p>
      </dgm:t>
    </dgm:pt>
    <dgm:pt modelId="{6CBA2DF5-8A9C-489C-98F3-2EC9DC7C9AFF}" type="parTrans" cxnId="{26007FBF-6977-49A9-983D-1BBCDABA9C8C}">
      <dgm:prSet/>
      <dgm:spPr/>
      <dgm:t>
        <a:bodyPr/>
        <a:lstStyle/>
        <a:p>
          <a:endParaRPr lang="en-US"/>
        </a:p>
      </dgm:t>
    </dgm:pt>
    <dgm:pt modelId="{86710700-D855-47F1-9C20-8B166C8B6557}" type="sibTrans" cxnId="{26007FBF-6977-49A9-983D-1BBCDABA9C8C}">
      <dgm:prSet/>
      <dgm:spPr/>
      <dgm:t>
        <a:bodyPr/>
        <a:lstStyle/>
        <a:p>
          <a:endParaRPr lang="en-US"/>
        </a:p>
      </dgm:t>
    </dgm:pt>
    <dgm:pt modelId="{D3ABEEDA-8911-4B6A-84BE-02C146B968FB}">
      <dgm:prSet phldrT="[Text]" custT="1"/>
      <dgm:spPr/>
      <dgm:t>
        <a:bodyPr/>
        <a:lstStyle/>
        <a:p>
          <a:r>
            <a:rPr lang="en-US" sz="1500" dirty="0">
              <a:latin typeface="Century" panose="02040604050505020304" pitchFamily="18" charset="0"/>
            </a:rPr>
            <a:t>Better communications between functional areas</a:t>
          </a:r>
        </a:p>
      </dgm:t>
    </dgm:pt>
    <dgm:pt modelId="{37BE99DD-3E16-473B-8857-28B9CCFC77BB}" type="parTrans" cxnId="{FE12D4DC-05BE-4134-B6C3-EE9A04982227}">
      <dgm:prSet/>
      <dgm:spPr/>
      <dgm:t>
        <a:bodyPr/>
        <a:lstStyle/>
        <a:p>
          <a:endParaRPr lang="en-US"/>
        </a:p>
      </dgm:t>
    </dgm:pt>
    <dgm:pt modelId="{F1EAB4E3-E4D3-4A20-BAD2-5EA57F2BDB6D}" type="sibTrans" cxnId="{FE12D4DC-05BE-4134-B6C3-EE9A04982227}">
      <dgm:prSet/>
      <dgm:spPr/>
      <dgm:t>
        <a:bodyPr/>
        <a:lstStyle/>
        <a:p>
          <a:endParaRPr lang="en-US"/>
        </a:p>
      </dgm:t>
    </dgm:pt>
    <dgm:pt modelId="{EA4CD3A8-853B-4818-A24E-328891D1C993}">
      <dgm:prSet phldrT="[Text]"/>
      <dgm:spPr/>
      <dgm:t>
        <a:bodyPr/>
        <a:lstStyle/>
        <a:p>
          <a:r>
            <a:rPr lang="en-US" dirty="0">
              <a:latin typeface="Century" panose="02040604050505020304" pitchFamily="18" charset="0"/>
            </a:rPr>
            <a:t>Disadvantages</a:t>
          </a:r>
        </a:p>
      </dgm:t>
    </dgm:pt>
    <dgm:pt modelId="{1A5C0F2F-0049-46DA-96B5-6D0B5E181D90}" type="parTrans" cxnId="{BC9A348C-F388-4049-959A-CAC32D290C5F}">
      <dgm:prSet/>
      <dgm:spPr/>
      <dgm:t>
        <a:bodyPr/>
        <a:lstStyle/>
        <a:p>
          <a:endParaRPr lang="en-US"/>
        </a:p>
      </dgm:t>
    </dgm:pt>
    <dgm:pt modelId="{CFC5FE69-EFC0-4C19-92BA-D5FB9509A63A}" type="sibTrans" cxnId="{BC9A348C-F388-4049-959A-CAC32D290C5F}">
      <dgm:prSet/>
      <dgm:spPr/>
      <dgm:t>
        <a:bodyPr/>
        <a:lstStyle/>
        <a:p>
          <a:endParaRPr lang="en-US"/>
        </a:p>
      </dgm:t>
    </dgm:pt>
    <dgm:pt modelId="{0677E9E9-3009-494F-94E0-43EBBD71C8D6}">
      <dgm:prSet phldrT="[Text]" custT="1"/>
      <dgm:spPr/>
      <dgm:t>
        <a:bodyPr/>
        <a:lstStyle/>
        <a:p>
          <a:r>
            <a:rPr lang="en-US" sz="1500" dirty="0">
              <a:latin typeface="Century" panose="02040604050505020304" pitchFamily="18" charset="0"/>
            </a:rPr>
            <a:t>Too many bosses</a:t>
          </a:r>
        </a:p>
      </dgm:t>
    </dgm:pt>
    <dgm:pt modelId="{D363A068-630E-4E26-B0CC-7734650A5D6B}" type="parTrans" cxnId="{102E001E-6845-486D-812B-2713B3421F1A}">
      <dgm:prSet/>
      <dgm:spPr/>
      <dgm:t>
        <a:bodyPr/>
        <a:lstStyle/>
        <a:p>
          <a:endParaRPr lang="en-US"/>
        </a:p>
      </dgm:t>
    </dgm:pt>
    <dgm:pt modelId="{B9D3D299-DD33-40B4-A838-4E2FB3387E66}" type="sibTrans" cxnId="{102E001E-6845-486D-812B-2713B3421F1A}">
      <dgm:prSet/>
      <dgm:spPr/>
      <dgm:t>
        <a:bodyPr/>
        <a:lstStyle/>
        <a:p>
          <a:endParaRPr lang="en-US"/>
        </a:p>
      </dgm:t>
    </dgm:pt>
    <dgm:pt modelId="{35AACBCF-EFA9-4AC4-9F07-B18B65C9EB9C}">
      <dgm:prSet custT="1"/>
      <dgm:spPr/>
      <dgm:t>
        <a:bodyPr/>
        <a:lstStyle/>
        <a:p>
          <a:r>
            <a:rPr lang="en-US" sz="1500" dirty="0">
              <a:latin typeface="Century" panose="02040604050505020304" pitchFamily="18" charset="0"/>
            </a:rPr>
            <a:t>Project manager held responsible for success</a:t>
          </a:r>
        </a:p>
      </dgm:t>
    </dgm:pt>
    <dgm:pt modelId="{C73C7CD3-7A4F-4FA6-9A3C-84AF18E3479C}" type="parTrans" cxnId="{BEE77DA2-4E0F-4463-87AA-3592021D5B75}">
      <dgm:prSet/>
      <dgm:spPr/>
      <dgm:t>
        <a:bodyPr/>
        <a:lstStyle/>
        <a:p>
          <a:endParaRPr lang="en-US"/>
        </a:p>
      </dgm:t>
    </dgm:pt>
    <dgm:pt modelId="{DE270918-6E31-49F2-91B0-11401AEC7750}" type="sibTrans" cxnId="{BEE77DA2-4E0F-4463-87AA-3592021D5B75}">
      <dgm:prSet/>
      <dgm:spPr/>
      <dgm:t>
        <a:bodyPr/>
        <a:lstStyle/>
        <a:p>
          <a:endParaRPr lang="en-US"/>
        </a:p>
      </dgm:t>
    </dgm:pt>
    <dgm:pt modelId="{DEC03EF1-0C1D-4FF8-A007-16767D5388C2}">
      <dgm:prSet custT="1"/>
      <dgm:spPr/>
      <dgm:t>
        <a:bodyPr/>
        <a:lstStyle/>
        <a:p>
          <a:r>
            <a:rPr lang="en-US" sz="1500" dirty="0">
              <a:latin typeface="Century" panose="02040604050505020304" pitchFamily="18" charset="0"/>
            </a:rPr>
            <a:t>Duplication of resources is minimized</a:t>
          </a:r>
        </a:p>
      </dgm:t>
    </dgm:pt>
    <dgm:pt modelId="{4E2FF1B3-CF80-4644-A18D-4BDEA30F59AF}" type="parTrans" cxnId="{58FA1D41-EA2B-42CD-A899-57F1D72817AA}">
      <dgm:prSet/>
      <dgm:spPr/>
      <dgm:t>
        <a:bodyPr/>
        <a:lstStyle/>
        <a:p>
          <a:endParaRPr lang="en-US"/>
        </a:p>
      </dgm:t>
    </dgm:pt>
    <dgm:pt modelId="{23E23AC1-D181-43B8-A8A5-6ED413CF8EA7}" type="sibTrans" cxnId="{58FA1D41-EA2B-42CD-A899-57F1D72817AA}">
      <dgm:prSet/>
      <dgm:spPr/>
      <dgm:t>
        <a:bodyPr/>
        <a:lstStyle/>
        <a:p>
          <a:endParaRPr lang="en-US"/>
        </a:p>
      </dgm:t>
    </dgm:pt>
    <dgm:pt modelId="{05B3A839-3702-4B5A-838C-13E1C6F9ABCB}">
      <dgm:prSet custT="1"/>
      <dgm:spPr/>
      <dgm:t>
        <a:bodyPr/>
        <a:lstStyle/>
        <a:p>
          <a:r>
            <a:rPr lang="en-US" sz="1500" dirty="0">
              <a:latin typeface="Century" panose="02040604050505020304" pitchFamily="18" charset="0"/>
            </a:rPr>
            <a:t>Functional “home” for team members</a:t>
          </a:r>
        </a:p>
      </dgm:t>
    </dgm:pt>
    <dgm:pt modelId="{852E0BAE-D3FA-4F14-84D9-E415E93006D0}" type="parTrans" cxnId="{2BEBB8C8-44E7-4E4E-88F3-8912C820B78B}">
      <dgm:prSet/>
      <dgm:spPr/>
      <dgm:t>
        <a:bodyPr/>
        <a:lstStyle/>
        <a:p>
          <a:endParaRPr lang="en-US"/>
        </a:p>
      </dgm:t>
    </dgm:pt>
    <dgm:pt modelId="{62DFE31F-4FD9-4661-B3C2-32499C258A40}" type="sibTrans" cxnId="{2BEBB8C8-44E7-4E4E-88F3-8912C820B78B}">
      <dgm:prSet/>
      <dgm:spPr/>
      <dgm:t>
        <a:bodyPr/>
        <a:lstStyle/>
        <a:p>
          <a:endParaRPr lang="en-US"/>
        </a:p>
      </dgm:t>
    </dgm:pt>
    <dgm:pt modelId="{EE00D5C5-62FA-461E-A1FE-C00AAFFCDB22}">
      <dgm:prSet custT="1"/>
      <dgm:spPr/>
      <dgm:t>
        <a:bodyPr/>
        <a:lstStyle/>
        <a:p>
          <a:r>
            <a:rPr lang="en-US" sz="1500" dirty="0">
              <a:latin typeface="Century" panose="02040604050505020304" pitchFamily="18" charset="0"/>
            </a:rPr>
            <a:t>Policies of the parent organization are followed </a:t>
          </a:r>
        </a:p>
      </dgm:t>
    </dgm:pt>
    <dgm:pt modelId="{B691C435-6CA6-4E31-BD43-B6E240C90DD8}" type="parTrans" cxnId="{8EA9872F-C285-4F34-9AAD-7F87AABDB9C0}">
      <dgm:prSet/>
      <dgm:spPr/>
      <dgm:t>
        <a:bodyPr/>
        <a:lstStyle/>
        <a:p>
          <a:endParaRPr lang="en-US"/>
        </a:p>
      </dgm:t>
    </dgm:pt>
    <dgm:pt modelId="{B98BE67D-B623-4E0F-941A-4B0269FAEE4C}" type="sibTrans" cxnId="{8EA9872F-C285-4F34-9AAD-7F87AABDB9C0}">
      <dgm:prSet/>
      <dgm:spPr/>
      <dgm:t>
        <a:bodyPr/>
        <a:lstStyle/>
        <a:p>
          <a:endParaRPr lang="en-US"/>
        </a:p>
      </dgm:t>
    </dgm:pt>
    <dgm:pt modelId="{E1244EBA-974B-488A-A823-A54E35EF4B3A}">
      <dgm:prSet custT="1"/>
      <dgm:spPr/>
      <dgm:t>
        <a:bodyPr/>
        <a:lstStyle/>
        <a:p>
          <a:r>
            <a:rPr lang="en-US" sz="1500" dirty="0">
              <a:latin typeface="Century" panose="02040604050505020304" pitchFamily="18" charset="0"/>
            </a:rPr>
            <a:t>Depends on project manager’s negotiating skills</a:t>
          </a:r>
        </a:p>
      </dgm:t>
    </dgm:pt>
    <dgm:pt modelId="{2D0250C5-490C-498F-87D2-4CB83A03E85D}" type="parTrans" cxnId="{6F7681B7-9B64-4A91-85B2-16731F885E74}">
      <dgm:prSet/>
      <dgm:spPr/>
      <dgm:t>
        <a:bodyPr/>
        <a:lstStyle/>
        <a:p>
          <a:endParaRPr lang="en-US"/>
        </a:p>
      </dgm:t>
    </dgm:pt>
    <dgm:pt modelId="{5F9179D7-D173-468D-9373-E2BD76658552}" type="sibTrans" cxnId="{6F7681B7-9B64-4A91-85B2-16731F885E74}">
      <dgm:prSet/>
      <dgm:spPr/>
      <dgm:t>
        <a:bodyPr/>
        <a:lstStyle/>
        <a:p>
          <a:endParaRPr lang="en-US"/>
        </a:p>
      </dgm:t>
    </dgm:pt>
    <dgm:pt modelId="{20EDE217-24E6-4CFA-B0E2-9382B6A89C0D}">
      <dgm:prSet custT="1"/>
      <dgm:spPr/>
      <dgm:t>
        <a:bodyPr/>
        <a:lstStyle/>
        <a:p>
          <a:r>
            <a:rPr lang="en-US" sz="1500" dirty="0">
              <a:latin typeface="Century" panose="02040604050505020304" pitchFamily="18" charset="0"/>
            </a:rPr>
            <a:t>Potential for sub-optimization </a:t>
          </a:r>
        </a:p>
      </dgm:t>
    </dgm:pt>
    <dgm:pt modelId="{515BA821-7BD5-47B4-80C1-291A8490D7A7}" type="parTrans" cxnId="{6670FFFB-0E12-443D-AE79-7D3958081829}">
      <dgm:prSet/>
      <dgm:spPr/>
      <dgm:t>
        <a:bodyPr/>
        <a:lstStyle/>
        <a:p>
          <a:endParaRPr lang="en-US"/>
        </a:p>
      </dgm:t>
    </dgm:pt>
    <dgm:pt modelId="{34D1C768-32CF-44A5-A22C-6A5812D80941}" type="sibTrans" cxnId="{6670FFFB-0E12-443D-AE79-7D3958081829}">
      <dgm:prSet/>
      <dgm:spPr/>
      <dgm:t>
        <a:bodyPr/>
        <a:lstStyle/>
        <a:p>
          <a:endParaRPr lang="en-US"/>
        </a:p>
      </dgm:t>
    </dgm:pt>
    <dgm:pt modelId="{D9365F47-4152-47F8-90AD-B00C3F66BD72}" type="pres">
      <dgm:prSet presAssocID="{F7ECB656-20A1-42A0-9D4E-15B8BB2B4D46}" presName="Name0" presStyleCnt="0">
        <dgm:presLayoutVars>
          <dgm:dir/>
          <dgm:animLvl val="lvl"/>
          <dgm:resizeHandles val="exact"/>
        </dgm:presLayoutVars>
      </dgm:prSet>
      <dgm:spPr/>
    </dgm:pt>
    <dgm:pt modelId="{F27F1738-47EA-4354-AD89-5C213201E7CA}" type="pres">
      <dgm:prSet presAssocID="{C53329C4-33F2-47A1-989C-AAF46E619C1F}" presName="linNode" presStyleCnt="0"/>
      <dgm:spPr/>
    </dgm:pt>
    <dgm:pt modelId="{0BFF513C-4DD5-4E0F-9118-E5E73B39E181}" type="pres">
      <dgm:prSet presAssocID="{C53329C4-33F2-47A1-989C-AAF46E619C1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BFA1D2B-25B4-40AA-847A-54CF2F41224D}" type="pres">
      <dgm:prSet presAssocID="{C53329C4-33F2-47A1-989C-AAF46E619C1F}" presName="descendantText" presStyleLbl="alignAccFollowNode1" presStyleIdx="0" presStyleCnt="2" custScaleY="117762">
        <dgm:presLayoutVars>
          <dgm:bulletEnabled val="1"/>
        </dgm:presLayoutVars>
      </dgm:prSet>
      <dgm:spPr/>
    </dgm:pt>
    <dgm:pt modelId="{E9585A36-76AC-45A4-8259-36DC22144AD1}" type="pres">
      <dgm:prSet presAssocID="{86710700-D855-47F1-9C20-8B166C8B6557}" presName="sp" presStyleCnt="0"/>
      <dgm:spPr/>
    </dgm:pt>
    <dgm:pt modelId="{02463C5D-B2CB-43AF-96FD-8067E2D4B6C0}" type="pres">
      <dgm:prSet presAssocID="{EA4CD3A8-853B-4818-A24E-328891D1C993}" presName="linNode" presStyleCnt="0"/>
      <dgm:spPr/>
    </dgm:pt>
    <dgm:pt modelId="{B05DB9B3-E712-4494-B399-5D55E899A004}" type="pres">
      <dgm:prSet presAssocID="{EA4CD3A8-853B-4818-A24E-328891D1C99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670565F-3E4B-4BDC-BD93-892ED592D503}" type="pres">
      <dgm:prSet presAssocID="{EA4CD3A8-853B-4818-A24E-328891D1C99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93E680E-F723-4959-8CDE-D7A3059CC2BB}" type="presOf" srcId="{05B3A839-3702-4B5A-838C-13E1C6F9ABCB}" destId="{DBFA1D2B-25B4-40AA-847A-54CF2F41224D}" srcOrd="0" destOrd="3" presId="urn:microsoft.com/office/officeart/2005/8/layout/vList5"/>
    <dgm:cxn modelId="{102E001E-6845-486D-812B-2713B3421F1A}" srcId="{EA4CD3A8-853B-4818-A24E-328891D1C993}" destId="{0677E9E9-3009-494F-94E0-43EBBD71C8D6}" srcOrd="0" destOrd="0" parTransId="{D363A068-630E-4E26-B0CC-7734650A5D6B}" sibTransId="{B9D3D299-DD33-40B4-A838-4E2FB3387E66}"/>
    <dgm:cxn modelId="{BA1A3426-70AA-40E8-A74B-603553F79582}" type="presOf" srcId="{EA4CD3A8-853B-4818-A24E-328891D1C993}" destId="{B05DB9B3-E712-4494-B399-5D55E899A004}" srcOrd="0" destOrd="0" presId="urn:microsoft.com/office/officeart/2005/8/layout/vList5"/>
    <dgm:cxn modelId="{8EA9872F-C285-4F34-9AAD-7F87AABDB9C0}" srcId="{C53329C4-33F2-47A1-989C-AAF46E619C1F}" destId="{EE00D5C5-62FA-461E-A1FE-C00AAFFCDB22}" srcOrd="4" destOrd="0" parTransId="{B691C435-6CA6-4E31-BD43-B6E240C90DD8}" sibTransId="{B98BE67D-B623-4E0F-941A-4B0269FAEE4C}"/>
    <dgm:cxn modelId="{73A1673A-7BCA-4C70-A3B9-2F7767D86C38}" type="presOf" srcId="{D3ABEEDA-8911-4B6A-84BE-02C146B968FB}" destId="{DBFA1D2B-25B4-40AA-847A-54CF2F41224D}" srcOrd="0" destOrd="0" presId="urn:microsoft.com/office/officeart/2005/8/layout/vList5"/>
    <dgm:cxn modelId="{A6B25840-79AD-4871-BC44-A36A432C578B}" type="presOf" srcId="{E1244EBA-974B-488A-A823-A54E35EF4B3A}" destId="{9670565F-3E4B-4BDC-BD93-892ED592D503}" srcOrd="0" destOrd="1" presId="urn:microsoft.com/office/officeart/2005/8/layout/vList5"/>
    <dgm:cxn modelId="{58FA1D41-EA2B-42CD-A899-57F1D72817AA}" srcId="{C53329C4-33F2-47A1-989C-AAF46E619C1F}" destId="{DEC03EF1-0C1D-4FF8-A007-16767D5388C2}" srcOrd="2" destOrd="0" parTransId="{4E2FF1B3-CF80-4644-A18D-4BDEA30F59AF}" sibTransId="{23E23AC1-D181-43B8-A8A5-6ED413CF8EA7}"/>
    <dgm:cxn modelId="{CA42EF49-AAB8-480C-A23F-0753B0A5A08F}" type="presOf" srcId="{C53329C4-33F2-47A1-989C-AAF46E619C1F}" destId="{0BFF513C-4DD5-4E0F-9118-E5E73B39E181}" srcOrd="0" destOrd="0" presId="urn:microsoft.com/office/officeart/2005/8/layout/vList5"/>
    <dgm:cxn modelId="{79E61F4A-DA79-4EED-8C42-8339A56C60C7}" type="presOf" srcId="{EE00D5C5-62FA-461E-A1FE-C00AAFFCDB22}" destId="{DBFA1D2B-25B4-40AA-847A-54CF2F41224D}" srcOrd="0" destOrd="4" presId="urn:microsoft.com/office/officeart/2005/8/layout/vList5"/>
    <dgm:cxn modelId="{78E7ED4F-00EE-44B8-A4F7-53BC27B1672B}" type="presOf" srcId="{20EDE217-24E6-4CFA-B0E2-9382B6A89C0D}" destId="{9670565F-3E4B-4BDC-BD93-892ED592D503}" srcOrd="0" destOrd="2" presId="urn:microsoft.com/office/officeart/2005/8/layout/vList5"/>
    <dgm:cxn modelId="{BC9A348C-F388-4049-959A-CAC32D290C5F}" srcId="{F7ECB656-20A1-42A0-9D4E-15B8BB2B4D46}" destId="{EA4CD3A8-853B-4818-A24E-328891D1C993}" srcOrd="1" destOrd="0" parTransId="{1A5C0F2F-0049-46DA-96B5-6D0B5E181D90}" sibTransId="{CFC5FE69-EFC0-4C19-92BA-D5FB9509A63A}"/>
    <dgm:cxn modelId="{18AD098F-A401-44E7-9A90-30BFB5728C0B}" type="presOf" srcId="{DEC03EF1-0C1D-4FF8-A007-16767D5388C2}" destId="{DBFA1D2B-25B4-40AA-847A-54CF2F41224D}" srcOrd="0" destOrd="2" presId="urn:microsoft.com/office/officeart/2005/8/layout/vList5"/>
    <dgm:cxn modelId="{72B28B9E-5860-43CB-981C-84E972F917CC}" type="presOf" srcId="{0677E9E9-3009-494F-94E0-43EBBD71C8D6}" destId="{9670565F-3E4B-4BDC-BD93-892ED592D503}" srcOrd="0" destOrd="0" presId="urn:microsoft.com/office/officeart/2005/8/layout/vList5"/>
    <dgm:cxn modelId="{BEE77DA2-4E0F-4463-87AA-3592021D5B75}" srcId="{C53329C4-33F2-47A1-989C-AAF46E619C1F}" destId="{35AACBCF-EFA9-4AC4-9F07-B18B65C9EB9C}" srcOrd="1" destOrd="0" parTransId="{C73C7CD3-7A4F-4FA6-9A3C-84AF18E3479C}" sibTransId="{DE270918-6E31-49F2-91B0-11401AEC7750}"/>
    <dgm:cxn modelId="{A04266B5-1582-4F27-BA5F-44C6906F7883}" type="presOf" srcId="{35AACBCF-EFA9-4AC4-9F07-B18B65C9EB9C}" destId="{DBFA1D2B-25B4-40AA-847A-54CF2F41224D}" srcOrd="0" destOrd="1" presId="urn:microsoft.com/office/officeart/2005/8/layout/vList5"/>
    <dgm:cxn modelId="{6F7681B7-9B64-4A91-85B2-16731F885E74}" srcId="{EA4CD3A8-853B-4818-A24E-328891D1C993}" destId="{E1244EBA-974B-488A-A823-A54E35EF4B3A}" srcOrd="1" destOrd="0" parTransId="{2D0250C5-490C-498F-87D2-4CB83A03E85D}" sibTransId="{5F9179D7-D173-468D-9373-E2BD76658552}"/>
    <dgm:cxn modelId="{26007FBF-6977-49A9-983D-1BBCDABA9C8C}" srcId="{F7ECB656-20A1-42A0-9D4E-15B8BB2B4D46}" destId="{C53329C4-33F2-47A1-989C-AAF46E619C1F}" srcOrd="0" destOrd="0" parTransId="{6CBA2DF5-8A9C-489C-98F3-2EC9DC7C9AFF}" sibTransId="{86710700-D855-47F1-9C20-8B166C8B6557}"/>
    <dgm:cxn modelId="{2BEBB8C8-44E7-4E4E-88F3-8912C820B78B}" srcId="{C53329C4-33F2-47A1-989C-AAF46E619C1F}" destId="{05B3A839-3702-4B5A-838C-13E1C6F9ABCB}" srcOrd="3" destOrd="0" parTransId="{852E0BAE-D3FA-4F14-84D9-E415E93006D0}" sibTransId="{62DFE31F-4FD9-4661-B3C2-32499C258A40}"/>
    <dgm:cxn modelId="{FE12D4DC-05BE-4134-B6C3-EE9A04982227}" srcId="{C53329C4-33F2-47A1-989C-AAF46E619C1F}" destId="{D3ABEEDA-8911-4B6A-84BE-02C146B968FB}" srcOrd="0" destOrd="0" parTransId="{37BE99DD-3E16-473B-8857-28B9CCFC77BB}" sibTransId="{F1EAB4E3-E4D3-4A20-BAD2-5EA57F2BDB6D}"/>
    <dgm:cxn modelId="{962F68F1-67E3-48ED-B8B5-711662CD7BC0}" type="presOf" srcId="{F7ECB656-20A1-42A0-9D4E-15B8BB2B4D46}" destId="{D9365F47-4152-47F8-90AD-B00C3F66BD72}" srcOrd="0" destOrd="0" presId="urn:microsoft.com/office/officeart/2005/8/layout/vList5"/>
    <dgm:cxn modelId="{6670FFFB-0E12-443D-AE79-7D3958081829}" srcId="{EA4CD3A8-853B-4818-A24E-328891D1C993}" destId="{20EDE217-24E6-4CFA-B0E2-9382B6A89C0D}" srcOrd="2" destOrd="0" parTransId="{515BA821-7BD5-47B4-80C1-291A8490D7A7}" sibTransId="{34D1C768-32CF-44A5-A22C-6A5812D80941}"/>
    <dgm:cxn modelId="{89884235-E07A-49AD-AD3F-8185C32AA813}" type="presParOf" srcId="{D9365F47-4152-47F8-90AD-B00C3F66BD72}" destId="{F27F1738-47EA-4354-AD89-5C213201E7CA}" srcOrd="0" destOrd="0" presId="urn:microsoft.com/office/officeart/2005/8/layout/vList5"/>
    <dgm:cxn modelId="{A7045632-FD32-4B64-A5EC-C929F4923DB1}" type="presParOf" srcId="{F27F1738-47EA-4354-AD89-5C213201E7CA}" destId="{0BFF513C-4DD5-4E0F-9118-E5E73B39E181}" srcOrd="0" destOrd="0" presId="urn:microsoft.com/office/officeart/2005/8/layout/vList5"/>
    <dgm:cxn modelId="{F9697238-E238-4F89-9A03-B1F6E24F9FF0}" type="presParOf" srcId="{F27F1738-47EA-4354-AD89-5C213201E7CA}" destId="{DBFA1D2B-25B4-40AA-847A-54CF2F41224D}" srcOrd="1" destOrd="0" presId="urn:microsoft.com/office/officeart/2005/8/layout/vList5"/>
    <dgm:cxn modelId="{CA2763BA-A14B-4871-8FDE-D86F8F058142}" type="presParOf" srcId="{D9365F47-4152-47F8-90AD-B00C3F66BD72}" destId="{E9585A36-76AC-45A4-8259-36DC22144AD1}" srcOrd="1" destOrd="0" presId="urn:microsoft.com/office/officeart/2005/8/layout/vList5"/>
    <dgm:cxn modelId="{EC96D9BA-2259-4A2F-B66E-741F609E8613}" type="presParOf" srcId="{D9365F47-4152-47F8-90AD-B00C3F66BD72}" destId="{02463C5D-B2CB-43AF-96FD-8067E2D4B6C0}" srcOrd="2" destOrd="0" presId="urn:microsoft.com/office/officeart/2005/8/layout/vList5"/>
    <dgm:cxn modelId="{64F829E9-0919-4BBD-9BA7-1D543BC0039E}" type="presParOf" srcId="{02463C5D-B2CB-43AF-96FD-8067E2D4B6C0}" destId="{B05DB9B3-E712-4494-B399-5D55E899A004}" srcOrd="0" destOrd="0" presId="urn:microsoft.com/office/officeart/2005/8/layout/vList5"/>
    <dgm:cxn modelId="{B7E5EF71-6A59-450B-A574-55CBA77804D7}" type="presParOf" srcId="{02463C5D-B2CB-43AF-96FD-8067E2D4B6C0}" destId="{9670565F-3E4B-4BDC-BD93-892ED592D5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1E2AAE-3867-4CB6-A5B7-A3D711615EE6}" type="doc">
      <dgm:prSet loTypeId="urn:microsoft.com/office/officeart/2005/8/layout/vList2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0F03500-2BFB-4208-9EA2-CDB194DC496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entury" panose="02040604050505020304" pitchFamily="18" charset="0"/>
            </a:rPr>
            <a:t>A project is made up of a sequence of activities that form a network representing a project. </a:t>
          </a:r>
        </a:p>
      </dgm:t>
    </dgm:pt>
    <dgm:pt modelId="{4390407F-2C98-4475-A1FD-32E27A7BA652}" type="parTrans" cxnId="{565B288F-2E93-4E84-936E-6ED28FA04E1E}">
      <dgm:prSet/>
      <dgm:spPr/>
      <dgm:t>
        <a:bodyPr/>
        <a:lstStyle/>
        <a:p>
          <a:endParaRPr lang="en-US"/>
        </a:p>
      </dgm:t>
    </dgm:pt>
    <dgm:pt modelId="{FD384773-919C-417F-A172-CA1BEEE351B5}" type="sibTrans" cxnId="{565B288F-2E93-4E84-936E-6ED28FA04E1E}">
      <dgm:prSet/>
      <dgm:spPr/>
      <dgm:t>
        <a:bodyPr/>
        <a:lstStyle/>
        <a:p>
          <a:endParaRPr lang="en-US"/>
        </a:p>
      </dgm:t>
    </dgm:pt>
    <dgm:pt modelId="{F525F813-94DA-4754-805E-9594FD17161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entury" panose="02040604050505020304" pitchFamily="18" charset="0"/>
            </a:rPr>
            <a:t>The path taking longest time through this network of activities is called the “critical path.” </a:t>
          </a:r>
        </a:p>
      </dgm:t>
    </dgm:pt>
    <dgm:pt modelId="{91944617-1E69-4ED3-A6C9-64321A64780F}" type="parTrans" cxnId="{57279CAD-A0FD-4C01-8C17-40E14457C401}">
      <dgm:prSet/>
      <dgm:spPr/>
      <dgm:t>
        <a:bodyPr/>
        <a:lstStyle/>
        <a:p>
          <a:endParaRPr lang="en-US"/>
        </a:p>
      </dgm:t>
    </dgm:pt>
    <dgm:pt modelId="{70C648AA-824E-43A6-B1D7-5A4A2BF196CF}" type="sibTrans" cxnId="{57279CAD-A0FD-4C01-8C17-40E14457C401}">
      <dgm:prSet/>
      <dgm:spPr/>
      <dgm:t>
        <a:bodyPr/>
        <a:lstStyle/>
        <a:p>
          <a:endParaRPr lang="en-US"/>
        </a:p>
      </dgm:t>
    </dgm:pt>
    <dgm:pt modelId="{4CB8F1A7-33F5-401A-B099-E6882C64374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entury" panose="02040604050505020304" pitchFamily="18" charset="0"/>
            </a:rPr>
            <a:t>The critical path provides a wide range of scheduling information useful in managing a project.</a:t>
          </a:r>
        </a:p>
      </dgm:t>
    </dgm:pt>
    <dgm:pt modelId="{6A6C5054-E7B1-4EEB-88AD-5E4FCAC60C23}" type="parTrans" cxnId="{B3AA32EF-849B-4D4D-9217-52B6167C6C57}">
      <dgm:prSet/>
      <dgm:spPr/>
      <dgm:t>
        <a:bodyPr/>
        <a:lstStyle/>
        <a:p>
          <a:endParaRPr lang="en-US"/>
        </a:p>
      </dgm:t>
    </dgm:pt>
    <dgm:pt modelId="{3DB600B6-7B4C-49C7-ADF8-D58073FE14C6}" type="sibTrans" cxnId="{B3AA32EF-849B-4D4D-9217-52B6167C6C57}">
      <dgm:prSet/>
      <dgm:spPr/>
      <dgm:t>
        <a:bodyPr/>
        <a:lstStyle/>
        <a:p>
          <a:endParaRPr lang="en-US"/>
        </a:p>
      </dgm:t>
    </dgm:pt>
    <dgm:pt modelId="{00F86278-CD5C-4732-9CFC-E2C01BCF81E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entury" panose="02040604050505020304" pitchFamily="18" charset="0"/>
            </a:rPr>
            <a:t>Critical path method (CPM) helps to identify the critical path(s) in the project networks.</a:t>
          </a:r>
        </a:p>
      </dgm:t>
    </dgm:pt>
    <dgm:pt modelId="{C2244AA8-8CEE-4986-9A8C-292F3090F0E0}" type="parTrans" cxnId="{0D0DB884-E1CA-4D02-B4D9-F5EF38223FFA}">
      <dgm:prSet/>
      <dgm:spPr/>
      <dgm:t>
        <a:bodyPr/>
        <a:lstStyle/>
        <a:p>
          <a:endParaRPr lang="en-US"/>
        </a:p>
      </dgm:t>
    </dgm:pt>
    <dgm:pt modelId="{45EE5275-8317-43BE-AF4F-14E6922BE99A}" type="sibTrans" cxnId="{0D0DB884-E1CA-4D02-B4D9-F5EF38223FFA}">
      <dgm:prSet/>
      <dgm:spPr/>
      <dgm:t>
        <a:bodyPr/>
        <a:lstStyle/>
        <a:p>
          <a:endParaRPr lang="en-US"/>
        </a:p>
      </dgm:t>
    </dgm:pt>
    <dgm:pt modelId="{10672B30-3222-435C-A800-E5AD8342538C}" type="pres">
      <dgm:prSet presAssocID="{051E2AAE-3867-4CB6-A5B7-A3D711615EE6}" presName="linear" presStyleCnt="0">
        <dgm:presLayoutVars>
          <dgm:animLvl val="lvl"/>
          <dgm:resizeHandles val="exact"/>
        </dgm:presLayoutVars>
      </dgm:prSet>
      <dgm:spPr/>
    </dgm:pt>
    <dgm:pt modelId="{D2AC453A-08AE-4F3C-95FB-C666CD29907F}" type="pres">
      <dgm:prSet presAssocID="{B0F03500-2BFB-4208-9EA2-CDB194DC496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7D8038-DA29-473B-B8FF-918320B81B4A}" type="pres">
      <dgm:prSet presAssocID="{FD384773-919C-417F-A172-CA1BEEE351B5}" presName="spacer" presStyleCnt="0"/>
      <dgm:spPr/>
    </dgm:pt>
    <dgm:pt modelId="{0CB1C12E-30BC-405E-A698-4C4B1BC06082}" type="pres">
      <dgm:prSet presAssocID="{F525F813-94DA-4754-805E-9594FD17161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8E96F6B-7316-449D-949C-B91E5FD06BA2}" type="pres">
      <dgm:prSet presAssocID="{70C648AA-824E-43A6-B1D7-5A4A2BF196CF}" presName="spacer" presStyleCnt="0"/>
      <dgm:spPr/>
    </dgm:pt>
    <dgm:pt modelId="{312D6D75-FD0A-4EC0-B632-7E078AC8A3A0}" type="pres">
      <dgm:prSet presAssocID="{4CB8F1A7-33F5-401A-B099-E6882C6437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94410F5-A6D1-495A-8556-AE5D54AAF101}" type="pres">
      <dgm:prSet presAssocID="{3DB600B6-7B4C-49C7-ADF8-D58073FE14C6}" presName="spacer" presStyleCnt="0"/>
      <dgm:spPr/>
    </dgm:pt>
    <dgm:pt modelId="{948CFF60-7357-42B0-BCA4-81510251ADEF}" type="pres">
      <dgm:prSet presAssocID="{00F86278-CD5C-4732-9CFC-E2C01BCF81E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5C38C03-3220-475B-9093-08490FEECBFB}" type="presOf" srcId="{051E2AAE-3867-4CB6-A5B7-A3D711615EE6}" destId="{10672B30-3222-435C-A800-E5AD8342538C}" srcOrd="0" destOrd="0" presId="urn:microsoft.com/office/officeart/2005/8/layout/vList2"/>
    <dgm:cxn modelId="{51AF0B3D-4351-4A1B-AD23-F7F7D4CBDD93}" type="presOf" srcId="{4CB8F1A7-33F5-401A-B099-E6882C64374A}" destId="{312D6D75-FD0A-4EC0-B632-7E078AC8A3A0}" srcOrd="0" destOrd="0" presId="urn:microsoft.com/office/officeart/2005/8/layout/vList2"/>
    <dgm:cxn modelId="{9560265A-8143-4E39-A9D2-5B2A40138CC9}" type="presOf" srcId="{F525F813-94DA-4754-805E-9594FD171613}" destId="{0CB1C12E-30BC-405E-A698-4C4B1BC06082}" srcOrd="0" destOrd="0" presId="urn:microsoft.com/office/officeart/2005/8/layout/vList2"/>
    <dgm:cxn modelId="{0D0DB884-E1CA-4D02-B4D9-F5EF38223FFA}" srcId="{051E2AAE-3867-4CB6-A5B7-A3D711615EE6}" destId="{00F86278-CD5C-4732-9CFC-E2C01BCF81E1}" srcOrd="3" destOrd="0" parTransId="{C2244AA8-8CEE-4986-9A8C-292F3090F0E0}" sibTransId="{45EE5275-8317-43BE-AF4F-14E6922BE99A}"/>
    <dgm:cxn modelId="{565B288F-2E93-4E84-936E-6ED28FA04E1E}" srcId="{051E2AAE-3867-4CB6-A5B7-A3D711615EE6}" destId="{B0F03500-2BFB-4208-9EA2-CDB194DC4961}" srcOrd="0" destOrd="0" parTransId="{4390407F-2C98-4475-A1FD-32E27A7BA652}" sibTransId="{FD384773-919C-417F-A172-CA1BEEE351B5}"/>
    <dgm:cxn modelId="{57279CAD-A0FD-4C01-8C17-40E14457C401}" srcId="{051E2AAE-3867-4CB6-A5B7-A3D711615EE6}" destId="{F525F813-94DA-4754-805E-9594FD171613}" srcOrd="1" destOrd="0" parTransId="{91944617-1E69-4ED3-A6C9-64321A64780F}" sibTransId="{70C648AA-824E-43A6-B1D7-5A4A2BF196CF}"/>
    <dgm:cxn modelId="{7A4470BA-340B-438C-8681-6B9301971F11}" type="presOf" srcId="{B0F03500-2BFB-4208-9EA2-CDB194DC4961}" destId="{D2AC453A-08AE-4F3C-95FB-C666CD29907F}" srcOrd="0" destOrd="0" presId="urn:microsoft.com/office/officeart/2005/8/layout/vList2"/>
    <dgm:cxn modelId="{63D56EE4-B4C1-42EB-9B8B-C16FA0F9F322}" type="presOf" srcId="{00F86278-CD5C-4732-9CFC-E2C01BCF81E1}" destId="{948CFF60-7357-42B0-BCA4-81510251ADEF}" srcOrd="0" destOrd="0" presId="urn:microsoft.com/office/officeart/2005/8/layout/vList2"/>
    <dgm:cxn modelId="{B3AA32EF-849B-4D4D-9217-52B6167C6C57}" srcId="{051E2AAE-3867-4CB6-A5B7-A3D711615EE6}" destId="{4CB8F1A7-33F5-401A-B099-E6882C64374A}" srcOrd="2" destOrd="0" parTransId="{6A6C5054-E7B1-4EEB-88AD-5E4FCAC60C23}" sibTransId="{3DB600B6-7B4C-49C7-ADF8-D58073FE14C6}"/>
    <dgm:cxn modelId="{D938E5DB-45A8-4B6A-BA71-AD3881DBE599}" type="presParOf" srcId="{10672B30-3222-435C-A800-E5AD8342538C}" destId="{D2AC453A-08AE-4F3C-95FB-C666CD29907F}" srcOrd="0" destOrd="0" presId="urn:microsoft.com/office/officeart/2005/8/layout/vList2"/>
    <dgm:cxn modelId="{E1067454-89DD-48C0-8F1D-56F3EB082B8C}" type="presParOf" srcId="{10672B30-3222-435C-A800-E5AD8342538C}" destId="{657D8038-DA29-473B-B8FF-918320B81B4A}" srcOrd="1" destOrd="0" presId="urn:microsoft.com/office/officeart/2005/8/layout/vList2"/>
    <dgm:cxn modelId="{67412A2D-B9DC-46DC-A9F8-8827119DCC49}" type="presParOf" srcId="{10672B30-3222-435C-A800-E5AD8342538C}" destId="{0CB1C12E-30BC-405E-A698-4C4B1BC06082}" srcOrd="2" destOrd="0" presId="urn:microsoft.com/office/officeart/2005/8/layout/vList2"/>
    <dgm:cxn modelId="{17B9B590-1E5A-4CAE-B658-97963D0AD176}" type="presParOf" srcId="{10672B30-3222-435C-A800-E5AD8342538C}" destId="{18E96F6B-7316-449D-949C-B91E5FD06BA2}" srcOrd="3" destOrd="0" presId="urn:microsoft.com/office/officeart/2005/8/layout/vList2"/>
    <dgm:cxn modelId="{B399C059-3448-4FBE-B365-D17758A6DD89}" type="presParOf" srcId="{10672B30-3222-435C-A800-E5AD8342538C}" destId="{312D6D75-FD0A-4EC0-B632-7E078AC8A3A0}" srcOrd="4" destOrd="0" presId="urn:microsoft.com/office/officeart/2005/8/layout/vList2"/>
    <dgm:cxn modelId="{9207CAAA-8A4F-4C57-BCF3-B5501E77E37E}" type="presParOf" srcId="{10672B30-3222-435C-A800-E5AD8342538C}" destId="{494410F5-A6D1-495A-8556-AE5D54AAF101}" srcOrd="5" destOrd="0" presId="urn:microsoft.com/office/officeart/2005/8/layout/vList2"/>
    <dgm:cxn modelId="{ABE2801B-46EB-4A50-A165-28122E0C157B}" type="presParOf" srcId="{10672B30-3222-435C-A800-E5AD8342538C}" destId="{948CFF60-7357-42B0-BCA4-81510251AD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5D3D59-EA47-475C-9222-B22476C89597}" type="doc">
      <dgm:prSet loTypeId="urn:microsoft.com/office/officeart/2005/8/layout/vProcess5" loCatId="process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65E8483B-8155-441B-8DD5-1E0B68AB6BE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entury" panose="02040604050505020304" pitchFamily="18" charset="0"/>
            </a:rPr>
            <a:t>Identify each activity to be done and estimate how long it will take.</a:t>
          </a:r>
        </a:p>
      </dgm:t>
    </dgm:pt>
    <dgm:pt modelId="{B3FE96A0-D217-4383-9435-96BF5F5C2199}" type="parTrans" cxnId="{0C640950-1ECB-48CD-AF1E-17404C17D7B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C63F7D-2F96-45A3-94AF-CEF7DC72C483}" type="sibTrans" cxnId="{0C640950-1ECB-48CD-AF1E-17404C17D7B1}">
      <dgm:prSet/>
      <dgm:spPr/>
      <dgm:t>
        <a:bodyPr/>
        <a:lstStyle/>
        <a:p>
          <a:endParaRPr lang="en-US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1BB07ECA-7D97-4603-9DE8-AF3A53A7ADB0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Century" panose="02040604050505020304" pitchFamily="18" charset="0"/>
            </a:rPr>
            <a:t>Determine the required sequence and construct a network diagram.</a:t>
          </a:r>
          <a:endParaRPr lang="en-US" dirty="0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17E5F90E-4811-47DC-AFB6-A6195B61CBCC}" type="parTrans" cxnId="{A2DA3B19-9D01-43EC-AB58-E9BE563E41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86D5D3-E575-4B2F-B428-B89067F24617}" type="sibTrans" cxnId="{A2DA3B19-9D01-43EC-AB58-E9BE563E41C7}">
      <dgm:prSet/>
      <dgm:spPr/>
      <dgm:t>
        <a:bodyPr/>
        <a:lstStyle/>
        <a:p>
          <a:endParaRPr lang="en-US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FC8C653F-E12A-435F-9122-8E9027B136BC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Century" panose="02040604050505020304" pitchFamily="18" charset="0"/>
            </a:rPr>
            <a:t>Determine the critical path.</a:t>
          </a:r>
          <a:endParaRPr lang="en-US" dirty="0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F2E9AD24-6D3D-4630-A32A-4DEF8172E5A8}" type="parTrans" cxnId="{FC49D39B-AB6D-4C71-90E0-9996AA12521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9D3A2F-2FE8-49F1-819E-23D6749F3273}" type="sibTrans" cxnId="{FC49D39B-AB6D-4C71-90E0-9996AA125217}">
      <dgm:prSet/>
      <dgm:spPr/>
      <dgm:t>
        <a:bodyPr/>
        <a:lstStyle/>
        <a:p>
          <a:endParaRPr lang="en-US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523B7931-0560-4EB5-AA55-C0F1A66DDDD1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Century" panose="02040604050505020304" pitchFamily="18" charset="0"/>
            </a:rPr>
            <a:t>Determine the early start/finish and late start/finish schedule.</a:t>
          </a:r>
          <a:endParaRPr lang="en-US" dirty="0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688B50EA-8412-4A04-A73C-2F93F3A66FD8}" type="parTrans" cxnId="{35EB6C8B-44F0-4BCE-AA1D-62DE3AB4EC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C51E8E-3B40-4317-BEF8-7E6A4F8CEF0F}" type="sibTrans" cxnId="{35EB6C8B-44F0-4BCE-AA1D-62DE3AB4ECB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4BECE8-AC86-4FBD-9401-355E49B10C66}" type="pres">
      <dgm:prSet presAssocID="{275D3D59-EA47-475C-9222-B22476C89597}" presName="outerComposite" presStyleCnt="0">
        <dgm:presLayoutVars>
          <dgm:chMax val="5"/>
          <dgm:dir/>
          <dgm:resizeHandles val="exact"/>
        </dgm:presLayoutVars>
      </dgm:prSet>
      <dgm:spPr/>
    </dgm:pt>
    <dgm:pt modelId="{59A309AC-5DB7-4530-ADB5-6E39C347E6B1}" type="pres">
      <dgm:prSet presAssocID="{275D3D59-EA47-475C-9222-B22476C89597}" presName="dummyMaxCanvas" presStyleCnt="0">
        <dgm:presLayoutVars/>
      </dgm:prSet>
      <dgm:spPr/>
    </dgm:pt>
    <dgm:pt modelId="{DEB6CCA3-7348-46F6-AC09-AC9FBC1B19C5}" type="pres">
      <dgm:prSet presAssocID="{275D3D59-EA47-475C-9222-B22476C89597}" presName="FourNodes_1" presStyleLbl="node1" presStyleIdx="0" presStyleCnt="4">
        <dgm:presLayoutVars>
          <dgm:bulletEnabled val="1"/>
        </dgm:presLayoutVars>
      </dgm:prSet>
      <dgm:spPr/>
    </dgm:pt>
    <dgm:pt modelId="{3C606543-0FFA-40AE-B6F4-6B3FF69E3A83}" type="pres">
      <dgm:prSet presAssocID="{275D3D59-EA47-475C-9222-B22476C89597}" presName="FourNodes_2" presStyleLbl="node1" presStyleIdx="1" presStyleCnt="4">
        <dgm:presLayoutVars>
          <dgm:bulletEnabled val="1"/>
        </dgm:presLayoutVars>
      </dgm:prSet>
      <dgm:spPr/>
    </dgm:pt>
    <dgm:pt modelId="{6925AC8F-5261-46C5-BAB5-FAB3990ECC49}" type="pres">
      <dgm:prSet presAssocID="{275D3D59-EA47-475C-9222-B22476C89597}" presName="FourNodes_3" presStyleLbl="node1" presStyleIdx="2" presStyleCnt="4">
        <dgm:presLayoutVars>
          <dgm:bulletEnabled val="1"/>
        </dgm:presLayoutVars>
      </dgm:prSet>
      <dgm:spPr/>
    </dgm:pt>
    <dgm:pt modelId="{D88831C3-3F09-4196-B43E-3652A1A07286}" type="pres">
      <dgm:prSet presAssocID="{275D3D59-EA47-475C-9222-B22476C89597}" presName="FourNodes_4" presStyleLbl="node1" presStyleIdx="3" presStyleCnt="4">
        <dgm:presLayoutVars>
          <dgm:bulletEnabled val="1"/>
        </dgm:presLayoutVars>
      </dgm:prSet>
      <dgm:spPr/>
    </dgm:pt>
    <dgm:pt modelId="{6830920F-E3EB-48F1-8990-A17502B3C23C}" type="pres">
      <dgm:prSet presAssocID="{275D3D59-EA47-475C-9222-B22476C89597}" presName="FourConn_1-2" presStyleLbl="fgAccFollowNode1" presStyleIdx="0" presStyleCnt="3">
        <dgm:presLayoutVars>
          <dgm:bulletEnabled val="1"/>
        </dgm:presLayoutVars>
      </dgm:prSet>
      <dgm:spPr/>
    </dgm:pt>
    <dgm:pt modelId="{1FEC5959-656A-4704-AC0B-EA049232590D}" type="pres">
      <dgm:prSet presAssocID="{275D3D59-EA47-475C-9222-B22476C89597}" presName="FourConn_2-3" presStyleLbl="fgAccFollowNode1" presStyleIdx="1" presStyleCnt="3">
        <dgm:presLayoutVars>
          <dgm:bulletEnabled val="1"/>
        </dgm:presLayoutVars>
      </dgm:prSet>
      <dgm:spPr/>
    </dgm:pt>
    <dgm:pt modelId="{00F070B1-17BF-4994-97BF-F397D7E0B986}" type="pres">
      <dgm:prSet presAssocID="{275D3D59-EA47-475C-9222-B22476C89597}" presName="FourConn_3-4" presStyleLbl="fgAccFollowNode1" presStyleIdx="2" presStyleCnt="3">
        <dgm:presLayoutVars>
          <dgm:bulletEnabled val="1"/>
        </dgm:presLayoutVars>
      </dgm:prSet>
      <dgm:spPr/>
    </dgm:pt>
    <dgm:pt modelId="{43D2BAAA-23C5-485A-B3D2-E96A1A2B74FD}" type="pres">
      <dgm:prSet presAssocID="{275D3D59-EA47-475C-9222-B22476C89597}" presName="FourNodes_1_text" presStyleLbl="node1" presStyleIdx="3" presStyleCnt="4">
        <dgm:presLayoutVars>
          <dgm:bulletEnabled val="1"/>
        </dgm:presLayoutVars>
      </dgm:prSet>
      <dgm:spPr/>
    </dgm:pt>
    <dgm:pt modelId="{0D315D75-0B7D-422B-90FA-B46246301673}" type="pres">
      <dgm:prSet presAssocID="{275D3D59-EA47-475C-9222-B22476C89597}" presName="FourNodes_2_text" presStyleLbl="node1" presStyleIdx="3" presStyleCnt="4">
        <dgm:presLayoutVars>
          <dgm:bulletEnabled val="1"/>
        </dgm:presLayoutVars>
      </dgm:prSet>
      <dgm:spPr/>
    </dgm:pt>
    <dgm:pt modelId="{4CFF84E4-C49E-4322-BBAD-72CA13A1CAEE}" type="pres">
      <dgm:prSet presAssocID="{275D3D59-EA47-475C-9222-B22476C89597}" presName="FourNodes_3_text" presStyleLbl="node1" presStyleIdx="3" presStyleCnt="4">
        <dgm:presLayoutVars>
          <dgm:bulletEnabled val="1"/>
        </dgm:presLayoutVars>
      </dgm:prSet>
      <dgm:spPr/>
    </dgm:pt>
    <dgm:pt modelId="{DAE631BD-24C5-4C0A-BB5F-0075AFC46955}" type="pres">
      <dgm:prSet presAssocID="{275D3D59-EA47-475C-9222-B22476C8959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2DA3B19-9D01-43EC-AB58-E9BE563E41C7}" srcId="{275D3D59-EA47-475C-9222-B22476C89597}" destId="{1BB07ECA-7D97-4603-9DE8-AF3A53A7ADB0}" srcOrd="1" destOrd="0" parTransId="{17E5F90E-4811-47DC-AFB6-A6195B61CBCC}" sibTransId="{8E86D5D3-E575-4B2F-B428-B89067F24617}"/>
    <dgm:cxn modelId="{4EEAAA5C-7DA8-4526-96DB-AC9AEBFFAE27}" type="presOf" srcId="{275D3D59-EA47-475C-9222-B22476C89597}" destId="{A14BECE8-AC86-4FBD-9401-355E49B10C66}" srcOrd="0" destOrd="0" presId="urn:microsoft.com/office/officeart/2005/8/layout/vProcess5"/>
    <dgm:cxn modelId="{42EA3563-1955-4356-A34B-B00688F643DA}" type="presOf" srcId="{FC8C653F-E12A-435F-9122-8E9027B136BC}" destId="{6925AC8F-5261-46C5-BAB5-FAB3990ECC49}" srcOrd="0" destOrd="0" presId="urn:microsoft.com/office/officeart/2005/8/layout/vProcess5"/>
    <dgm:cxn modelId="{23787744-0381-4BEF-9BF4-B322D9EBC943}" type="presOf" srcId="{F79D3A2F-2FE8-49F1-819E-23D6749F3273}" destId="{00F070B1-17BF-4994-97BF-F397D7E0B986}" srcOrd="0" destOrd="0" presId="urn:microsoft.com/office/officeart/2005/8/layout/vProcess5"/>
    <dgm:cxn modelId="{7D54AD68-0AD9-4453-A223-A7B423B902BC}" type="presOf" srcId="{1BB07ECA-7D97-4603-9DE8-AF3A53A7ADB0}" destId="{3C606543-0FFA-40AE-B6F4-6B3FF69E3A83}" srcOrd="0" destOrd="0" presId="urn:microsoft.com/office/officeart/2005/8/layout/vProcess5"/>
    <dgm:cxn modelId="{0C640950-1ECB-48CD-AF1E-17404C17D7B1}" srcId="{275D3D59-EA47-475C-9222-B22476C89597}" destId="{65E8483B-8155-441B-8DD5-1E0B68AB6BE2}" srcOrd="0" destOrd="0" parTransId="{B3FE96A0-D217-4383-9435-96BF5F5C2199}" sibTransId="{A3C63F7D-2F96-45A3-94AF-CEF7DC72C483}"/>
    <dgm:cxn modelId="{1EEEBF52-BE8B-4528-A441-DB06DD5ED5B4}" type="presOf" srcId="{523B7931-0560-4EB5-AA55-C0F1A66DDDD1}" destId="{D88831C3-3F09-4196-B43E-3652A1A07286}" srcOrd="0" destOrd="0" presId="urn:microsoft.com/office/officeart/2005/8/layout/vProcess5"/>
    <dgm:cxn modelId="{35EB6C8B-44F0-4BCE-AA1D-62DE3AB4ECB9}" srcId="{275D3D59-EA47-475C-9222-B22476C89597}" destId="{523B7931-0560-4EB5-AA55-C0F1A66DDDD1}" srcOrd="3" destOrd="0" parTransId="{688B50EA-8412-4A04-A73C-2F93F3A66FD8}" sibTransId="{A0C51E8E-3B40-4317-BEF8-7E6A4F8CEF0F}"/>
    <dgm:cxn modelId="{FC49D39B-AB6D-4C71-90E0-9996AA125217}" srcId="{275D3D59-EA47-475C-9222-B22476C89597}" destId="{FC8C653F-E12A-435F-9122-8E9027B136BC}" srcOrd="2" destOrd="0" parTransId="{F2E9AD24-6D3D-4630-A32A-4DEF8172E5A8}" sibTransId="{F79D3A2F-2FE8-49F1-819E-23D6749F3273}"/>
    <dgm:cxn modelId="{BF0583AB-5168-4204-8DCA-F5EF2FEA4472}" type="presOf" srcId="{8E86D5D3-E575-4B2F-B428-B89067F24617}" destId="{1FEC5959-656A-4704-AC0B-EA049232590D}" srcOrd="0" destOrd="0" presId="urn:microsoft.com/office/officeart/2005/8/layout/vProcess5"/>
    <dgm:cxn modelId="{B824D8D3-E213-4CCB-9F57-36555D749EB6}" type="presOf" srcId="{1BB07ECA-7D97-4603-9DE8-AF3A53A7ADB0}" destId="{0D315D75-0B7D-422B-90FA-B46246301673}" srcOrd="1" destOrd="0" presId="urn:microsoft.com/office/officeart/2005/8/layout/vProcess5"/>
    <dgm:cxn modelId="{B66E23D4-A42F-490B-8698-768B8918A504}" type="presOf" srcId="{65E8483B-8155-441B-8DD5-1E0B68AB6BE2}" destId="{DEB6CCA3-7348-46F6-AC09-AC9FBC1B19C5}" srcOrd="0" destOrd="0" presId="urn:microsoft.com/office/officeart/2005/8/layout/vProcess5"/>
    <dgm:cxn modelId="{951782E3-0267-4D34-A611-7CEA1C8DEF9E}" type="presOf" srcId="{65E8483B-8155-441B-8DD5-1E0B68AB6BE2}" destId="{43D2BAAA-23C5-485A-B3D2-E96A1A2B74FD}" srcOrd="1" destOrd="0" presId="urn:microsoft.com/office/officeart/2005/8/layout/vProcess5"/>
    <dgm:cxn modelId="{6B7601E4-ACC4-4E37-9DB4-FB5B8D6DF975}" type="presOf" srcId="{A3C63F7D-2F96-45A3-94AF-CEF7DC72C483}" destId="{6830920F-E3EB-48F1-8990-A17502B3C23C}" srcOrd="0" destOrd="0" presId="urn:microsoft.com/office/officeart/2005/8/layout/vProcess5"/>
    <dgm:cxn modelId="{8FC7ACE7-DF33-40B4-B256-4E1E38485B92}" type="presOf" srcId="{FC8C653F-E12A-435F-9122-8E9027B136BC}" destId="{4CFF84E4-C49E-4322-BBAD-72CA13A1CAEE}" srcOrd="1" destOrd="0" presId="urn:microsoft.com/office/officeart/2005/8/layout/vProcess5"/>
    <dgm:cxn modelId="{134388F2-DBF9-40B5-BE0A-2B8D3238F11E}" type="presOf" srcId="{523B7931-0560-4EB5-AA55-C0F1A66DDDD1}" destId="{DAE631BD-24C5-4C0A-BB5F-0075AFC46955}" srcOrd="1" destOrd="0" presId="urn:microsoft.com/office/officeart/2005/8/layout/vProcess5"/>
    <dgm:cxn modelId="{F05A0EDC-D741-4326-A3DB-81375F31A4F7}" type="presParOf" srcId="{A14BECE8-AC86-4FBD-9401-355E49B10C66}" destId="{59A309AC-5DB7-4530-ADB5-6E39C347E6B1}" srcOrd="0" destOrd="0" presId="urn:microsoft.com/office/officeart/2005/8/layout/vProcess5"/>
    <dgm:cxn modelId="{F016304E-3958-4F52-AF54-56451786F985}" type="presParOf" srcId="{A14BECE8-AC86-4FBD-9401-355E49B10C66}" destId="{DEB6CCA3-7348-46F6-AC09-AC9FBC1B19C5}" srcOrd="1" destOrd="0" presId="urn:microsoft.com/office/officeart/2005/8/layout/vProcess5"/>
    <dgm:cxn modelId="{F23E91AC-0A45-4C29-8394-929FE08A8F20}" type="presParOf" srcId="{A14BECE8-AC86-4FBD-9401-355E49B10C66}" destId="{3C606543-0FFA-40AE-B6F4-6B3FF69E3A83}" srcOrd="2" destOrd="0" presId="urn:microsoft.com/office/officeart/2005/8/layout/vProcess5"/>
    <dgm:cxn modelId="{9F3AAFD1-7934-4514-AF22-EA58EDE17C09}" type="presParOf" srcId="{A14BECE8-AC86-4FBD-9401-355E49B10C66}" destId="{6925AC8F-5261-46C5-BAB5-FAB3990ECC49}" srcOrd="3" destOrd="0" presId="urn:microsoft.com/office/officeart/2005/8/layout/vProcess5"/>
    <dgm:cxn modelId="{1E791210-88A7-496E-BC92-A994D3CBDDC6}" type="presParOf" srcId="{A14BECE8-AC86-4FBD-9401-355E49B10C66}" destId="{D88831C3-3F09-4196-B43E-3652A1A07286}" srcOrd="4" destOrd="0" presId="urn:microsoft.com/office/officeart/2005/8/layout/vProcess5"/>
    <dgm:cxn modelId="{1A338326-B2AD-473C-8341-23E05F8F5BCA}" type="presParOf" srcId="{A14BECE8-AC86-4FBD-9401-355E49B10C66}" destId="{6830920F-E3EB-48F1-8990-A17502B3C23C}" srcOrd="5" destOrd="0" presId="urn:microsoft.com/office/officeart/2005/8/layout/vProcess5"/>
    <dgm:cxn modelId="{358C74A3-F040-466B-A2BD-0F531207C202}" type="presParOf" srcId="{A14BECE8-AC86-4FBD-9401-355E49B10C66}" destId="{1FEC5959-656A-4704-AC0B-EA049232590D}" srcOrd="6" destOrd="0" presId="urn:microsoft.com/office/officeart/2005/8/layout/vProcess5"/>
    <dgm:cxn modelId="{9E6325C2-E24F-4978-8938-5F9D22737355}" type="presParOf" srcId="{A14BECE8-AC86-4FBD-9401-355E49B10C66}" destId="{00F070B1-17BF-4994-97BF-F397D7E0B986}" srcOrd="7" destOrd="0" presId="urn:microsoft.com/office/officeart/2005/8/layout/vProcess5"/>
    <dgm:cxn modelId="{2FB53D28-A207-48CB-BF5F-EF3FC0C9BB1D}" type="presParOf" srcId="{A14BECE8-AC86-4FBD-9401-355E49B10C66}" destId="{43D2BAAA-23C5-485A-B3D2-E96A1A2B74FD}" srcOrd="8" destOrd="0" presId="urn:microsoft.com/office/officeart/2005/8/layout/vProcess5"/>
    <dgm:cxn modelId="{671B20EF-B812-441B-AF68-4FFBBDCD74DC}" type="presParOf" srcId="{A14BECE8-AC86-4FBD-9401-355E49B10C66}" destId="{0D315D75-0B7D-422B-90FA-B46246301673}" srcOrd="9" destOrd="0" presId="urn:microsoft.com/office/officeart/2005/8/layout/vProcess5"/>
    <dgm:cxn modelId="{986A5476-55BB-4FE2-9DE9-019CDB20ADC3}" type="presParOf" srcId="{A14BECE8-AC86-4FBD-9401-355E49B10C66}" destId="{4CFF84E4-C49E-4322-BBAD-72CA13A1CAEE}" srcOrd="10" destOrd="0" presId="urn:microsoft.com/office/officeart/2005/8/layout/vProcess5"/>
    <dgm:cxn modelId="{5F33CB4B-32EC-486F-9445-DD99A0DC5F44}" type="presParOf" srcId="{A14BECE8-AC86-4FBD-9401-355E49B10C66}" destId="{DAE631BD-24C5-4C0A-BB5F-0075AFC4695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DA6D93-D519-4BF4-8464-DA5C90885BE5}" type="doc">
      <dgm:prSet loTypeId="urn:microsoft.com/office/officeart/2005/8/layout/vProcess5" loCatId="process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E80B8BF1-5A5D-497F-8522-5F4A9BFCF99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entury" panose="02040604050505020304" pitchFamily="18" charset="0"/>
            </a:rPr>
            <a:t>Prepare a CPM-type network diagram.	</a:t>
          </a:r>
        </a:p>
      </dgm:t>
    </dgm:pt>
    <dgm:pt modelId="{B73C5BCA-763C-4F84-94EF-6953E907F5BC}" type="parTrans" cxnId="{DD03F922-88CC-469E-AFFE-AA28655D5E5C}">
      <dgm:prSet/>
      <dgm:spPr/>
      <dgm:t>
        <a:bodyPr/>
        <a:lstStyle/>
        <a:p>
          <a:endParaRPr lang="en-US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98C9B59E-1BDF-424D-91E0-2CEFA7BCEE9A}" type="sibTrans" cxnId="{DD03F922-88CC-469E-AFFE-AA28655D5E5C}">
      <dgm:prSet/>
      <dgm:spPr/>
      <dgm:t>
        <a:bodyPr/>
        <a:lstStyle/>
        <a:p>
          <a:endParaRPr lang="en-US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5B17A8B4-DE37-4BAB-AD1D-6DA5DCE81C2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entury" panose="02040604050505020304" pitchFamily="18" charset="0"/>
            </a:rPr>
            <a:t>Determine the cost per unit of time to expedite each activity.</a:t>
          </a:r>
        </a:p>
      </dgm:t>
    </dgm:pt>
    <dgm:pt modelId="{9BA64186-60CC-4F88-AE4E-9BE64ADFB3CF}" type="parTrans" cxnId="{F0F6F014-1B51-4219-8A4E-4424FF0267FD}">
      <dgm:prSet/>
      <dgm:spPr/>
      <dgm:t>
        <a:bodyPr/>
        <a:lstStyle/>
        <a:p>
          <a:endParaRPr lang="en-US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A264A076-A5C0-4769-AFDD-350B36AC043C}" type="sibTrans" cxnId="{F0F6F014-1B51-4219-8A4E-4424FF0267FD}">
      <dgm:prSet/>
      <dgm:spPr/>
      <dgm:t>
        <a:bodyPr/>
        <a:lstStyle/>
        <a:p>
          <a:endParaRPr lang="en-US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4E5315CD-7C34-4381-BD94-ED0146CAC11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entury" panose="02040604050505020304" pitchFamily="18" charset="0"/>
            </a:rPr>
            <a:t>Compute the critical path.</a:t>
          </a:r>
        </a:p>
      </dgm:t>
    </dgm:pt>
    <dgm:pt modelId="{B0CC22CD-4CD3-4FBE-9CF5-6E92DFA3C790}" type="parTrans" cxnId="{FD51745C-27D9-401A-B768-A280572C8658}">
      <dgm:prSet/>
      <dgm:spPr/>
      <dgm:t>
        <a:bodyPr/>
        <a:lstStyle/>
        <a:p>
          <a:endParaRPr lang="en-US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288075DB-6E6E-408A-98FC-49E67D42330F}" type="sibTrans" cxnId="{FD51745C-27D9-401A-B768-A280572C8658}">
      <dgm:prSet/>
      <dgm:spPr/>
      <dgm:t>
        <a:bodyPr/>
        <a:lstStyle/>
        <a:p>
          <a:endParaRPr lang="en-US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7C84DB58-38C9-4CC0-A372-F8D7B0C618C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entury" panose="02040604050505020304" pitchFamily="18" charset="0"/>
            </a:rPr>
            <a:t>Shorten the critical path at the point where costs are lowest.</a:t>
          </a:r>
        </a:p>
      </dgm:t>
    </dgm:pt>
    <dgm:pt modelId="{4D859D42-1DFD-479C-ABD1-8DF42CD8A2F3}" type="parTrans" cxnId="{FD5857D2-BFDF-4892-ADA5-0C1FC8096356}">
      <dgm:prSet/>
      <dgm:spPr/>
      <dgm:t>
        <a:bodyPr/>
        <a:lstStyle/>
        <a:p>
          <a:endParaRPr lang="en-US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7492ABC4-5FB5-4CA1-AA29-5EEBB732A1C7}" type="sibTrans" cxnId="{FD5857D2-BFDF-4892-ADA5-0C1FC8096356}">
      <dgm:prSet/>
      <dgm:spPr/>
      <dgm:t>
        <a:bodyPr/>
        <a:lstStyle/>
        <a:p>
          <a:endParaRPr lang="en-US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AD254953-EC35-42F4-BF9E-713E94D8DA6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entury" panose="02040604050505020304" pitchFamily="18" charset="0"/>
            </a:rPr>
            <a:t>Plot project, indirect, and total cost curves to find the minimum-cost schedule.</a:t>
          </a:r>
        </a:p>
      </dgm:t>
    </dgm:pt>
    <dgm:pt modelId="{EBD1783E-EAC2-464A-A59F-4A1EF2CF8932}" type="parTrans" cxnId="{F7D75988-F059-4B1C-AFA7-2FA011F572B7}">
      <dgm:prSet/>
      <dgm:spPr/>
      <dgm:t>
        <a:bodyPr/>
        <a:lstStyle/>
        <a:p>
          <a:endParaRPr lang="en-US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FD8C81D2-F383-482D-AEF4-515C96836577}" type="sibTrans" cxnId="{F7D75988-F059-4B1C-AFA7-2FA011F572B7}">
      <dgm:prSet/>
      <dgm:spPr/>
      <dgm:t>
        <a:bodyPr/>
        <a:lstStyle/>
        <a:p>
          <a:endParaRPr lang="en-US">
            <a:solidFill>
              <a:schemeClr val="tx1"/>
            </a:solidFill>
            <a:latin typeface="Century" panose="02040604050505020304" pitchFamily="18" charset="0"/>
          </a:endParaRPr>
        </a:p>
      </dgm:t>
    </dgm:pt>
    <dgm:pt modelId="{9FF3BF99-CDD2-4F2E-BE22-DE3B095D1345}" type="pres">
      <dgm:prSet presAssocID="{45DA6D93-D519-4BF4-8464-DA5C90885BE5}" presName="outerComposite" presStyleCnt="0">
        <dgm:presLayoutVars>
          <dgm:chMax val="5"/>
          <dgm:dir/>
          <dgm:resizeHandles val="exact"/>
        </dgm:presLayoutVars>
      </dgm:prSet>
      <dgm:spPr/>
    </dgm:pt>
    <dgm:pt modelId="{1F06387A-1023-4B0D-8EDB-007735EBC775}" type="pres">
      <dgm:prSet presAssocID="{45DA6D93-D519-4BF4-8464-DA5C90885BE5}" presName="dummyMaxCanvas" presStyleCnt="0">
        <dgm:presLayoutVars/>
      </dgm:prSet>
      <dgm:spPr/>
    </dgm:pt>
    <dgm:pt modelId="{ADE2858F-EE24-47CA-A15C-F372DA6031E4}" type="pres">
      <dgm:prSet presAssocID="{45DA6D93-D519-4BF4-8464-DA5C90885BE5}" presName="FiveNodes_1" presStyleLbl="node1" presStyleIdx="0" presStyleCnt="5">
        <dgm:presLayoutVars>
          <dgm:bulletEnabled val="1"/>
        </dgm:presLayoutVars>
      </dgm:prSet>
      <dgm:spPr/>
    </dgm:pt>
    <dgm:pt modelId="{90190F7D-1F86-4AC8-8E3E-325CB906D93A}" type="pres">
      <dgm:prSet presAssocID="{45DA6D93-D519-4BF4-8464-DA5C90885BE5}" presName="FiveNodes_2" presStyleLbl="node1" presStyleIdx="1" presStyleCnt="5">
        <dgm:presLayoutVars>
          <dgm:bulletEnabled val="1"/>
        </dgm:presLayoutVars>
      </dgm:prSet>
      <dgm:spPr/>
    </dgm:pt>
    <dgm:pt modelId="{67A188DE-0D14-481C-9549-7113661014E9}" type="pres">
      <dgm:prSet presAssocID="{45DA6D93-D519-4BF4-8464-DA5C90885BE5}" presName="FiveNodes_3" presStyleLbl="node1" presStyleIdx="2" presStyleCnt="5">
        <dgm:presLayoutVars>
          <dgm:bulletEnabled val="1"/>
        </dgm:presLayoutVars>
      </dgm:prSet>
      <dgm:spPr/>
    </dgm:pt>
    <dgm:pt modelId="{C9EEBEDF-0443-4683-944F-D3613ACE2CEB}" type="pres">
      <dgm:prSet presAssocID="{45DA6D93-D519-4BF4-8464-DA5C90885BE5}" presName="FiveNodes_4" presStyleLbl="node1" presStyleIdx="3" presStyleCnt="5">
        <dgm:presLayoutVars>
          <dgm:bulletEnabled val="1"/>
        </dgm:presLayoutVars>
      </dgm:prSet>
      <dgm:spPr/>
    </dgm:pt>
    <dgm:pt modelId="{2256F3E8-C091-4248-9028-F1843AA3D3A9}" type="pres">
      <dgm:prSet presAssocID="{45DA6D93-D519-4BF4-8464-DA5C90885BE5}" presName="FiveNodes_5" presStyleLbl="node1" presStyleIdx="4" presStyleCnt="5">
        <dgm:presLayoutVars>
          <dgm:bulletEnabled val="1"/>
        </dgm:presLayoutVars>
      </dgm:prSet>
      <dgm:spPr/>
    </dgm:pt>
    <dgm:pt modelId="{19BE1BD0-6C11-490C-8F4B-B377949D331A}" type="pres">
      <dgm:prSet presAssocID="{45DA6D93-D519-4BF4-8464-DA5C90885BE5}" presName="FiveConn_1-2" presStyleLbl="fgAccFollowNode1" presStyleIdx="0" presStyleCnt="4">
        <dgm:presLayoutVars>
          <dgm:bulletEnabled val="1"/>
        </dgm:presLayoutVars>
      </dgm:prSet>
      <dgm:spPr/>
    </dgm:pt>
    <dgm:pt modelId="{75F7BE51-72DC-4EB8-AFC3-D5AE054FEF1D}" type="pres">
      <dgm:prSet presAssocID="{45DA6D93-D519-4BF4-8464-DA5C90885BE5}" presName="FiveConn_2-3" presStyleLbl="fgAccFollowNode1" presStyleIdx="1" presStyleCnt="4">
        <dgm:presLayoutVars>
          <dgm:bulletEnabled val="1"/>
        </dgm:presLayoutVars>
      </dgm:prSet>
      <dgm:spPr/>
    </dgm:pt>
    <dgm:pt modelId="{ACB70F4D-01FC-4C42-B894-29FA03826753}" type="pres">
      <dgm:prSet presAssocID="{45DA6D93-D519-4BF4-8464-DA5C90885BE5}" presName="FiveConn_3-4" presStyleLbl="fgAccFollowNode1" presStyleIdx="2" presStyleCnt="4">
        <dgm:presLayoutVars>
          <dgm:bulletEnabled val="1"/>
        </dgm:presLayoutVars>
      </dgm:prSet>
      <dgm:spPr/>
    </dgm:pt>
    <dgm:pt modelId="{03C96ECF-33C2-49C9-B5A7-782A1AFD737D}" type="pres">
      <dgm:prSet presAssocID="{45DA6D93-D519-4BF4-8464-DA5C90885BE5}" presName="FiveConn_4-5" presStyleLbl="fgAccFollowNode1" presStyleIdx="3" presStyleCnt="4">
        <dgm:presLayoutVars>
          <dgm:bulletEnabled val="1"/>
        </dgm:presLayoutVars>
      </dgm:prSet>
      <dgm:spPr/>
    </dgm:pt>
    <dgm:pt modelId="{5E6C5833-018A-4DB3-99D5-712ABF958C90}" type="pres">
      <dgm:prSet presAssocID="{45DA6D93-D519-4BF4-8464-DA5C90885BE5}" presName="FiveNodes_1_text" presStyleLbl="node1" presStyleIdx="4" presStyleCnt="5">
        <dgm:presLayoutVars>
          <dgm:bulletEnabled val="1"/>
        </dgm:presLayoutVars>
      </dgm:prSet>
      <dgm:spPr/>
    </dgm:pt>
    <dgm:pt modelId="{B56CC7A6-A90D-4A4B-A2B5-2D33D37DDB50}" type="pres">
      <dgm:prSet presAssocID="{45DA6D93-D519-4BF4-8464-DA5C90885BE5}" presName="FiveNodes_2_text" presStyleLbl="node1" presStyleIdx="4" presStyleCnt="5">
        <dgm:presLayoutVars>
          <dgm:bulletEnabled val="1"/>
        </dgm:presLayoutVars>
      </dgm:prSet>
      <dgm:spPr/>
    </dgm:pt>
    <dgm:pt modelId="{82A81582-24C7-4E57-8CC9-761D288A7668}" type="pres">
      <dgm:prSet presAssocID="{45DA6D93-D519-4BF4-8464-DA5C90885BE5}" presName="FiveNodes_3_text" presStyleLbl="node1" presStyleIdx="4" presStyleCnt="5">
        <dgm:presLayoutVars>
          <dgm:bulletEnabled val="1"/>
        </dgm:presLayoutVars>
      </dgm:prSet>
      <dgm:spPr/>
    </dgm:pt>
    <dgm:pt modelId="{2D2F0405-AC02-4972-AEA8-69C71CE5934C}" type="pres">
      <dgm:prSet presAssocID="{45DA6D93-D519-4BF4-8464-DA5C90885BE5}" presName="FiveNodes_4_text" presStyleLbl="node1" presStyleIdx="4" presStyleCnt="5">
        <dgm:presLayoutVars>
          <dgm:bulletEnabled val="1"/>
        </dgm:presLayoutVars>
      </dgm:prSet>
      <dgm:spPr/>
    </dgm:pt>
    <dgm:pt modelId="{EBD3D495-B4D9-4935-8434-3A417D451D0B}" type="pres">
      <dgm:prSet presAssocID="{45DA6D93-D519-4BF4-8464-DA5C90885BE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1180E05-A20C-4683-BABD-37252863E606}" type="presOf" srcId="{288075DB-6E6E-408A-98FC-49E67D42330F}" destId="{ACB70F4D-01FC-4C42-B894-29FA03826753}" srcOrd="0" destOrd="0" presId="urn:microsoft.com/office/officeart/2005/8/layout/vProcess5"/>
    <dgm:cxn modelId="{47E00D07-406D-4720-BC97-714F654E80EF}" type="presOf" srcId="{A264A076-A5C0-4769-AFDD-350B36AC043C}" destId="{75F7BE51-72DC-4EB8-AFC3-D5AE054FEF1D}" srcOrd="0" destOrd="0" presId="urn:microsoft.com/office/officeart/2005/8/layout/vProcess5"/>
    <dgm:cxn modelId="{F0F6F014-1B51-4219-8A4E-4424FF0267FD}" srcId="{45DA6D93-D519-4BF4-8464-DA5C90885BE5}" destId="{5B17A8B4-DE37-4BAB-AD1D-6DA5DCE81C26}" srcOrd="1" destOrd="0" parTransId="{9BA64186-60CC-4F88-AE4E-9BE64ADFB3CF}" sibTransId="{A264A076-A5C0-4769-AFDD-350B36AC043C}"/>
    <dgm:cxn modelId="{DD03F922-88CC-469E-AFFE-AA28655D5E5C}" srcId="{45DA6D93-D519-4BF4-8464-DA5C90885BE5}" destId="{E80B8BF1-5A5D-497F-8522-5F4A9BFCF996}" srcOrd="0" destOrd="0" parTransId="{B73C5BCA-763C-4F84-94EF-6953E907F5BC}" sibTransId="{98C9B59E-1BDF-424D-91E0-2CEFA7BCEE9A}"/>
    <dgm:cxn modelId="{14EAD125-02D6-4B68-AB39-0A2CFEC6E6A5}" type="presOf" srcId="{AD254953-EC35-42F4-BF9E-713E94D8DA69}" destId="{2256F3E8-C091-4248-9028-F1843AA3D3A9}" srcOrd="0" destOrd="0" presId="urn:microsoft.com/office/officeart/2005/8/layout/vProcess5"/>
    <dgm:cxn modelId="{FD51745C-27D9-401A-B768-A280572C8658}" srcId="{45DA6D93-D519-4BF4-8464-DA5C90885BE5}" destId="{4E5315CD-7C34-4381-BD94-ED0146CAC116}" srcOrd="2" destOrd="0" parTransId="{B0CC22CD-4CD3-4FBE-9CF5-6E92DFA3C790}" sibTransId="{288075DB-6E6E-408A-98FC-49E67D42330F}"/>
    <dgm:cxn modelId="{52221C7F-2717-458D-8D44-E4263501C6D9}" type="presOf" srcId="{7492ABC4-5FB5-4CA1-AA29-5EEBB732A1C7}" destId="{03C96ECF-33C2-49C9-B5A7-782A1AFD737D}" srcOrd="0" destOrd="0" presId="urn:microsoft.com/office/officeart/2005/8/layout/vProcess5"/>
    <dgm:cxn modelId="{F7D75988-F059-4B1C-AFA7-2FA011F572B7}" srcId="{45DA6D93-D519-4BF4-8464-DA5C90885BE5}" destId="{AD254953-EC35-42F4-BF9E-713E94D8DA69}" srcOrd="4" destOrd="0" parTransId="{EBD1783E-EAC2-464A-A59F-4A1EF2CF8932}" sibTransId="{FD8C81D2-F383-482D-AEF4-515C96836577}"/>
    <dgm:cxn modelId="{A2067D92-559B-41DC-AB7B-A8CBD8825FEB}" type="presOf" srcId="{E80B8BF1-5A5D-497F-8522-5F4A9BFCF996}" destId="{5E6C5833-018A-4DB3-99D5-712ABF958C90}" srcOrd="1" destOrd="0" presId="urn:microsoft.com/office/officeart/2005/8/layout/vProcess5"/>
    <dgm:cxn modelId="{2110CCA4-9EF3-41C0-B415-8BC6D45C4EE7}" type="presOf" srcId="{5B17A8B4-DE37-4BAB-AD1D-6DA5DCE81C26}" destId="{90190F7D-1F86-4AC8-8E3E-325CB906D93A}" srcOrd="0" destOrd="0" presId="urn:microsoft.com/office/officeart/2005/8/layout/vProcess5"/>
    <dgm:cxn modelId="{01C090A5-7A98-4241-B6AA-851D1041CB49}" type="presOf" srcId="{AD254953-EC35-42F4-BF9E-713E94D8DA69}" destId="{EBD3D495-B4D9-4935-8434-3A417D451D0B}" srcOrd="1" destOrd="0" presId="urn:microsoft.com/office/officeart/2005/8/layout/vProcess5"/>
    <dgm:cxn modelId="{DE793CA8-06F0-4385-A884-22CEFCFD9B44}" type="presOf" srcId="{7C84DB58-38C9-4CC0-A372-F8D7B0C618C8}" destId="{2D2F0405-AC02-4972-AEA8-69C71CE5934C}" srcOrd="1" destOrd="0" presId="urn:microsoft.com/office/officeart/2005/8/layout/vProcess5"/>
    <dgm:cxn modelId="{81BD2CAF-F4AE-4AE7-B6D7-2C7BDD814D41}" type="presOf" srcId="{7C84DB58-38C9-4CC0-A372-F8D7B0C618C8}" destId="{C9EEBEDF-0443-4683-944F-D3613ACE2CEB}" srcOrd="0" destOrd="0" presId="urn:microsoft.com/office/officeart/2005/8/layout/vProcess5"/>
    <dgm:cxn modelId="{C5B4B5B6-DA29-4198-B24D-B772EE2E42EC}" type="presOf" srcId="{5B17A8B4-DE37-4BAB-AD1D-6DA5DCE81C26}" destId="{B56CC7A6-A90D-4A4B-A2B5-2D33D37DDB50}" srcOrd="1" destOrd="0" presId="urn:microsoft.com/office/officeart/2005/8/layout/vProcess5"/>
    <dgm:cxn modelId="{103ACCB6-4E37-4758-867D-EF64647D7D0F}" type="presOf" srcId="{4E5315CD-7C34-4381-BD94-ED0146CAC116}" destId="{82A81582-24C7-4E57-8CC9-761D288A7668}" srcOrd="1" destOrd="0" presId="urn:microsoft.com/office/officeart/2005/8/layout/vProcess5"/>
    <dgm:cxn modelId="{FD5857D2-BFDF-4892-ADA5-0C1FC8096356}" srcId="{45DA6D93-D519-4BF4-8464-DA5C90885BE5}" destId="{7C84DB58-38C9-4CC0-A372-F8D7B0C618C8}" srcOrd="3" destOrd="0" parTransId="{4D859D42-1DFD-479C-ABD1-8DF42CD8A2F3}" sibTransId="{7492ABC4-5FB5-4CA1-AA29-5EEBB732A1C7}"/>
    <dgm:cxn modelId="{1ABF87D8-8A04-4878-883A-4DBFDC022477}" type="presOf" srcId="{98C9B59E-1BDF-424D-91E0-2CEFA7BCEE9A}" destId="{19BE1BD0-6C11-490C-8F4B-B377949D331A}" srcOrd="0" destOrd="0" presId="urn:microsoft.com/office/officeart/2005/8/layout/vProcess5"/>
    <dgm:cxn modelId="{3D7F25E4-B7ED-47AB-8A18-38D5FC7B41A5}" type="presOf" srcId="{4E5315CD-7C34-4381-BD94-ED0146CAC116}" destId="{67A188DE-0D14-481C-9549-7113661014E9}" srcOrd="0" destOrd="0" presId="urn:microsoft.com/office/officeart/2005/8/layout/vProcess5"/>
    <dgm:cxn modelId="{516F5EE4-7F90-4D1B-95A6-90FA27B14FA4}" type="presOf" srcId="{45DA6D93-D519-4BF4-8464-DA5C90885BE5}" destId="{9FF3BF99-CDD2-4F2E-BE22-DE3B095D1345}" srcOrd="0" destOrd="0" presId="urn:microsoft.com/office/officeart/2005/8/layout/vProcess5"/>
    <dgm:cxn modelId="{31DDDBE9-77F7-41E2-A8C0-3737BC162C5B}" type="presOf" srcId="{E80B8BF1-5A5D-497F-8522-5F4A9BFCF996}" destId="{ADE2858F-EE24-47CA-A15C-F372DA6031E4}" srcOrd="0" destOrd="0" presId="urn:microsoft.com/office/officeart/2005/8/layout/vProcess5"/>
    <dgm:cxn modelId="{F04FAA1A-0D57-4833-A85A-8E039B2D1F36}" type="presParOf" srcId="{9FF3BF99-CDD2-4F2E-BE22-DE3B095D1345}" destId="{1F06387A-1023-4B0D-8EDB-007735EBC775}" srcOrd="0" destOrd="0" presId="urn:microsoft.com/office/officeart/2005/8/layout/vProcess5"/>
    <dgm:cxn modelId="{67DA2358-FDA2-4792-AD1C-0E3E144967EA}" type="presParOf" srcId="{9FF3BF99-CDD2-4F2E-BE22-DE3B095D1345}" destId="{ADE2858F-EE24-47CA-A15C-F372DA6031E4}" srcOrd="1" destOrd="0" presId="urn:microsoft.com/office/officeart/2005/8/layout/vProcess5"/>
    <dgm:cxn modelId="{EEA240B3-9352-43FB-A392-489F0F509425}" type="presParOf" srcId="{9FF3BF99-CDD2-4F2E-BE22-DE3B095D1345}" destId="{90190F7D-1F86-4AC8-8E3E-325CB906D93A}" srcOrd="2" destOrd="0" presId="urn:microsoft.com/office/officeart/2005/8/layout/vProcess5"/>
    <dgm:cxn modelId="{AC33866D-1C66-4DCF-A97C-FB8900B84F24}" type="presParOf" srcId="{9FF3BF99-CDD2-4F2E-BE22-DE3B095D1345}" destId="{67A188DE-0D14-481C-9549-7113661014E9}" srcOrd="3" destOrd="0" presId="urn:microsoft.com/office/officeart/2005/8/layout/vProcess5"/>
    <dgm:cxn modelId="{0F0D7EAB-9B1A-46B4-8358-A8BB1472329F}" type="presParOf" srcId="{9FF3BF99-CDD2-4F2E-BE22-DE3B095D1345}" destId="{C9EEBEDF-0443-4683-944F-D3613ACE2CEB}" srcOrd="4" destOrd="0" presId="urn:microsoft.com/office/officeart/2005/8/layout/vProcess5"/>
    <dgm:cxn modelId="{D94D1216-105F-49DA-9B9C-1A8993BD0497}" type="presParOf" srcId="{9FF3BF99-CDD2-4F2E-BE22-DE3B095D1345}" destId="{2256F3E8-C091-4248-9028-F1843AA3D3A9}" srcOrd="5" destOrd="0" presId="urn:microsoft.com/office/officeart/2005/8/layout/vProcess5"/>
    <dgm:cxn modelId="{4642866B-0A6B-40A6-9F1D-B8F2EC86DB90}" type="presParOf" srcId="{9FF3BF99-CDD2-4F2E-BE22-DE3B095D1345}" destId="{19BE1BD0-6C11-490C-8F4B-B377949D331A}" srcOrd="6" destOrd="0" presId="urn:microsoft.com/office/officeart/2005/8/layout/vProcess5"/>
    <dgm:cxn modelId="{DD4F081E-FC0E-40E5-9821-42A50B10429A}" type="presParOf" srcId="{9FF3BF99-CDD2-4F2E-BE22-DE3B095D1345}" destId="{75F7BE51-72DC-4EB8-AFC3-D5AE054FEF1D}" srcOrd="7" destOrd="0" presId="urn:microsoft.com/office/officeart/2005/8/layout/vProcess5"/>
    <dgm:cxn modelId="{BA3CCD3C-D861-4F39-A5B8-490770EC4285}" type="presParOf" srcId="{9FF3BF99-CDD2-4F2E-BE22-DE3B095D1345}" destId="{ACB70F4D-01FC-4C42-B894-29FA03826753}" srcOrd="8" destOrd="0" presId="urn:microsoft.com/office/officeart/2005/8/layout/vProcess5"/>
    <dgm:cxn modelId="{58CF0B46-8157-427A-A833-F1012827B3B6}" type="presParOf" srcId="{9FF3BF99-CDD2-4F2E-BE22-DE3B095D1345}" destId="{03C96ECF-33C2-49C9-B5A7-782A1AFD737D}" srcOrd="9" destOrd="0" presId="urn:microsoft.com/office/officeart/2005/8/layout/vProcess5"/>
    <dgm:cxn modelId="{E40CDA2A-0E9D-4FCA-9E6E-FD1E616136A4}" type="presParOf" srcId="{9FF3BF99-CDD2-4F2E-BE22-DE3B095D1345}" destId="{5E6C5833-018A-4DB3-99D5-712ABF958C90}" srcOrd="10" destOrd="0" presId="urn:microsoft.com/office/officeart/2005/8/layout/vProcess5"/>
    <dgm:cxn modelId="{1139268B-2CAE-4E5B-A9AB-1F4C65DC9667}" type="presParOf" srcId="{9FF3BF99-CDD2-4F2E-BE22-DE3B095D1345}" destId="{B56CC7A6-A90D-4A4B-A2B5-2D33D37DDB50}" srcOrd="11" destOrd="0" presId="urn:microsoft.com/office/officeart/2005/8/layout/vProcess5"/>
    <dgm:cxn modelId="{DF55C5E7-7907-4CCE-9901-648981504E32}" type="presParOf" srcId="{9FF3BF99-CDD2-4F2E-BE22-DE3B095D1345}" destId="{82A81582-24C7-4E57-8CC9-761D288A7668}" srcOrd="12" destOrd="0" presId="urn:microsoft.com/office/officeart/2005/8/layout/vProcess5"/>
    <dgm:cxn modelId="{05C06209-1C97-4283-B00E-85B85E58FFD0}" type="presParOf" srcId="{9FF3BF99-CDD2-4F2E-BE22-DE3B095D1345}" destId="{2D2F0405-AC02-4972-AEA8-69C71CE5934C}" srcOrd="13" destOrd="0" presId="urn:microsoft.com/office/officeart/2005/8/layout/vProcess5"/>
    <dgm:cxn modelId="{79803791-0941-4B48-8979-8CA3B00450F2}" type="presParOf" srcId="{9FF3BF99-CDD2-4F2E-BE22-DE3B095D1345}" destId="{EBD3D495-B4D9-4935-8434-3A417D451D0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B72B4-F602-4097-9BB8-36E9DCD3F6F1}">
      <dsp:nvSpPr>
        <dsp:cNvPr id="0" name=""/>
        <dsp:cNvSpPr/>
      </dsp:nvSpPr>
      <dsp:spPr>
        <a:xfrm>
          <a:off x="0" y="4525810"/>
          <a:ext cx="8229600" cy="0"/>
        </a:xfrm>
        <a:prstGeom prst="line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B5EB1-5171-46E4-8B04-455160633669}">
      <dsp:nvSpPr>
        <dsp:cNvPr id="0" name=""/>
        <dsp:cNvSpPr/>
      </dsp:nvSpPr>
      <dsp:spPr>
        <a:xfrm>
          <a:off x="0" y="2992926"/>
          <a:ext cx="8229600" cy="0"/>
        </a:xfrm>
        <a:prstGeom prst="line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4F2C4-2B54-4538-846F-E295C24D9697}">
      <dsp:nvSpPr>
        <dsp:cNvPr id="0" name=""/>
        <dsp:cNvSpPr/>
      </dsp:nvSpPr>
      <dsp:spPr>
        <a:xfrm>
          <a:off x="0" y="1460042"/>
          <a:ext cx="8229600" cy="0"/>
        </a:xfrm>
        <a:prstGeom prst="line">
          <a:avLst/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2DF5C-6617-4FF9-81B6-83A4B2D0DB98}">
      <dsp:nvSpPr>
        <dsp:cNvPr id="0" name=""/>
        <dsp:cNvSpPr/>
      </dsp:nvSpPr>
      <dsp:spPr>
        <a:xfrm>
          <a:off x="2139695" y="152"/>
          <a:ext cx="6089904" cy="145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" panose="02040604050505020304" pitchFamily="18" charset="0"/>
            </a:rPr>
            <a:t>A self-contained team works full-time on the project.</a:t>
          </a:r>
        </a:p>
      </dsp:txBody>
      <dsp:txXfrm>
        <a:off x="2139695" y="152"/>
        <a:ext cx="6089904" cy="1459889"/>
      </dsp:txXfrm>
    </dsp:sp>
    <dsp:sp modelId="{EA85E885-FAF2-426C-ABDC-471C389625EF}">
      <dsp:nvSpPr>
        <dsp:cNvPr id="0" name=""/>
        <dsp:cNvSpPr/>
      </dsp:nvSpPr>
      <dsp:spPr>
        <a:xfrm>
          <a:off x="0" y="152"/>
          <a:ext cx="2139696" cy="145988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entury" panose="02040604050505020304" pitchFamily="18" charset="0"/>
            </a:rPr>
            <a:t>Pure Project</a:t>
          </a:r>
        </a:p>
      </dsp:txBody>
      <dsp:txXfrm>
        <a:off x="71279" y="71431"/>
        <a:ext cx="1997138" cy="1388610"/>
      </dsp:txXfrm>
    </dsp:sp>
    <dsp:sp modelId="{4CF90115-B0FB-41A0-ABA3-D976FB304BBA}">
      <dsp:nvSpPr>
        <dsp:cNvPr id="0" name=""/>
        <dsp:cNvSpPr/>
      </dsp:nvSpPr>
      <dsp:spPr>
        <a:xfrm>
          <a:off x="2139695" y="1533036"/>
          <a:ext cx="6089904" cy="145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" panose="02040604050505020304" pitchFamily="18" charset="0"/>
            </a:rPr>
            <a:t>Responsibility for the project lies within one functional area of the firm. Employees from that area work on the project, usually only part-time.</a:t>
          </a:r>
        </a:p>
      </dsp:txBody>
      <dsp:txXfrm>
        <a:off x="2139695" y="1533036"/>
        <a:ext cx="6089904" cy="1459889"/>
      </dsp:txXfrm>
    </dsp:sp>
    <dsp:sp modelId="{5195C2C1-4E1E-4316-A9D8-CBD4E7C8582C}">
      <dsp:nvSpPr>
        <dsp:cNvPr id="0" name=""/>
        <dsp:cNvSpPr/>
      </dsp:nvSpPr>
      <dsp:spPr>
        <a:xfrm>
          <a:off x="0" y="1533036"/>
          <a:ext cx="2139696" cy="145988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entury" panose="02040604050505020304" pitchFamily="18" charset="0"/>
            </a:rPr>
            <a:t>Functional Project</a:t>
          </a:r>
        </a:p>
      </dsp:txBody>
      <dsp:txXfrm>
        <a:off x="71279" y="1604315"/>
        <a:ext cx="1997138" cy="1388610"/>
      </dsp:txXfrm>
    </dsp:sp>
    <dsp:sp modelId="{9DBEB911-B18E-4B86-8970-BFA04A5F0030}">
      <dsp:nvSpPr>
        <dsp:cNvPr id="0" name=""/>
        <dsp:cNvSpPr/>
      </dsp:nvSpPr>
      <dsp:spPr>
        <a:xfrm>
          <a:off x="2139695" y="3065920"/>
          <a:ext cx="6089904" cy="145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entury" panose="02040604050505020304" pitchFamily="18" charset="0"/>
            </a:rPr>
            <a:t>A blend of pure and functional project structures – people from different functional areas work on the project, possibly only part-time.</a:t>
          </a:r>
        </a:p>
      </dsp:txBody>
      <dsp:txXfrm>
        <a:off x="2139695" y="3065920"/>
        <a:ext cx="6089904" cy="1459889"/>
      </dsp:txXfrm>
    </dsp:sp>
    <dsp:sp modelId="{7E2C8C2C-3D77-438B-BB9C-24B8D1C47B13}">
      <dsp:nvSpPr>
        <dsp:cNvPr id="0" name=""/>
        <dsp:cNvSpPr/>
      </dsp:nvSpPr>
      <dsp:spPr>
        <a:xfrm>
          <a:off x="0" y="3065920"/>
          <a:ext cx="2139696" cy="1459889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entury" panose="02040604050505020304" pitchFamily="18" charset="0"/>
            </a:rPr>
            <a:t>Matrix Project</a:t>
          </a:r>
        </a:p>
      </dsp:txBody>
      <dsp:txXfrm>
        <a:off x="71279" y="3137199"/>
        <a:ext cx="1997138" cy="1388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20940-9BD2-45E6-805C-F34305300924}">
      <dsp:nvSpPr>
        <dsp:cNvPr id="0" name=""/>
        <dsp:cNvSpPr/>
      </dsp:nvSpPr>
      <dsp:spPr>
        <a:xfrm>
          <a:off x="38" y="14540"/>
          <a:ext cx="3685337" cy="6624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entury" panose="02040604050505020304" pitchFamily="18" charset="0"/>
            </a:rPr>
            <a:t>Advantages</a:t>
          </a:r>
        </a:p>
      </dsp:txBody>
      <dsp:txXfrm>
        <a:off x="38" y="14540"/>
        <a:ext cx="3685337" cy="662400"/>
      </dsp:txXfrm>
    </dsp:sp>
    <dsp:sp modelId="{2B2E1145-3ABF-4DB5-8B96-AEF5B9A5A2C3}">
      <dsp:nvSpPr>
        <dsp:cNvPr id="0" name=""/>
        <dsp:cNvSpPr/>
      </dsp:nvSpPr>
      <dsp:spPr>
        <a:xfrm>
          <a:off x="38" y="676940"/>
          <a:ext cx="3685337" cy="365985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entury" panose="02040604050505020304" pitchFamily="18" charset="0"/>
            </a:rPr>
            <a:t>The project manager has full authority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latin typeface="Century" panose="02040604050505020304" pitchFamily="18" charset="0"/>
            </a:rPr>
            <a:t>Team members report to one boss</a:t>
          </a:r>
          <a:endParaRPr lang="en-US" sz="2300" kern="1200" dirty="0">
            <a:latin typeface="Century" panose="020406040505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latin typeface="Century" panose="02040604050505020304" pitchFamily="18" charset="0"/>
            </a:rPr>
            <a:t>Shortened communication lines</a:t>
          </a:r>
          <a:endParaRPr lang="en-US" sz="2300" kern="1200" dirty="0">
            <a:latin typeface="Century" panose="020406040505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entury" panose="02040604050505020304" pitchFamily="18" charset="0"/>
            </a:rPr>
            <a:t>Team pride, motivation, and commitment are high </a:t>
          </a:r>
        </a:p>
      </dsp:txBody>
      <dsp:txXfrm>
        <a:off x="38" y="676940"/>
        <a:ext cx="3685337" cy="3659857"/>
      </dsp:txXfrm>
    </dsp:sp>
    <dsp:sp modelId="{36744923-6F89-4A83-90E8-BD969007779F}">
      <dsp:nvSpPr>
        <dsp:cNvPr id="0" name=""/>
        <dsp:cNvSpPr/>
      </dsp:nvSpPr>
      <dsp:spPr>
        <a:xfrm>
          <a:off x="4201323" y="14540"/>
          <a:ext cx="3685337" cy="6624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entury" panose="02040604050505020304" pitchFamily="18" charset="0"/>
            </a:rPr>
            <a:t>Disadvantages</a:t>
          </a:r>
        </a:p>
      </dsp:txBody>
      <dsp:txXfrm>
        <a:off x="4201323" y="14540"/>
        <a:ext cx="3685337" cy="662400"/>
      </dsp:txXfrm>
    </dsp:sp>
    <dsp:sp modelId="{F3DBF331-B459-4030-A184-F818834F20F1}">
      <dsp:nvSpPr>
        <dsp:cNvPr id="0" name=""/>
        <dsp:cNvSpPr/>
      </dsp:nvSpPr>
      <dsp:spPr>
        <a:xfrm>
          <a:off x="4201323" y="676940"/>
          <a:ext cx="3685337" cy="365985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latin typeface="Century" panose="02040604050505020304" pitchFamily="18" charset="0"/>
            </a:rPr>
            <a:t>Duplication of resources</a:t>
          </a:r>
          <a:endParaRPr lang="en-US" sz="2300" kern="1200" dirty="0">
            <a:latin typeface="Century" panose="020406040505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latin typeface="Century" panose="02040604050505020304" pitchFamily="18" charset="0"/>
            </a:rPr>
            <a:t>Organizational goals and policies are ignored</a:t>
          </a:r>
          <a:endParaRPr lang="en-US" sz="2300" kern="1200" dirty="0">
            <a:latin typeface="Century" panose="020406040505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>
              <a:latin typeface="Century" panose="02040604050505020304" pitchFamily="18" charset="0"/>
            </a:rPr>
            <a:t>Lack of technology transfer</a:t>
          </a:r>
          <a:endParaRPr lang="en-US" sz="2300" kern="1200" dirty="0">
            <a:latin typeface="Century" panose="020406040505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>
              <a:latin typeface="Century" panose="02040604050505020304" pitchFamily="18" charset="0"/>
            </a:rPr>
            <a:t>Team members have no functional area "home" </a:t>
          </a:r>
        </a:p>
      </dsp:txBody>
      <dsp:txXfrm>
        <a:off x="4201323" y="676940"/>
        <a:ext cx="3685337" cy="3659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E5F95-4573-400E-B9C4-0A0A096959F9}">
      <dsp:nvSpPr>
        <dsp:cNvPr id="0" name=""/>
        <dsp:cNvSpPr/>
      </dsp:nvSpPr>
      <dsp:spPr>
        <a:xfrm rot="16200000">
          <a:off x="290388" y="-286308"/>
          <a:ext cx="3352800" cy="3925416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75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entury" panose="02040604050505020304" pitchFamily="18" charset="0"/>
            </a:rPr>
            <a:t>Advantages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Century" panose="02040604050505020304" pitchFamily="18" charset="0"/>
            </a:rPr>
            <a:t>A team member can work on several projects</a:t>
          </a:r>
          <a:endParaRPr lang="en-US" sz="1500" kern="1200" dirty="0">
            <a:latin typeface="Century" panose="020406040505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Century" panose="02040604050505020304" pitchFamily="18" charset="0"/>
            </a:rPr>
            <a:t>Technical expertise maintained in functional area</a:t>
          </a:r>
          <a:endParaRPr lang="en-US" sz="1500" kern="1200" dirty="0">
            <a:latin typeface="Century" panose="020406040505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Century" panose="02040604050505020304" pitchFamily="18" charset="0"/>
            </a:rPr>
            <a:t>Functional area is “home” after project completed</a:t>
          </a:r>
          <a:endParaRPr lang="en-US" sz="1500" kern="1200" dirty="0">
            <a:latin typeface="Century" panose="020406040505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" panose="02040604050505020304" pitchFamily="18" charset="0"/>
            </a:rPr>
            <a:t>Critical mass of specialized knowledge</a:t>
          </a:r>
        </a:p>
      </dsp:txBody>
      <dsp:txXfrm rot="5400000">
        <a:off x="4080" y="670560"/>
        <a:ext cx="3925416" cy="2011680"/>
      </dsp:txXfrm>
    </dsp:sp>
    <dsp:sp modelId="{0C8306C5-F968-470D-8393-A34D6510BEB2}">
      <dsp:nvSpPr>
        <dsp:cNvPr id="0" name=""/>
        <dsp:cNvSpPr/>
      </dsp:nvSpPr>
      <dsp:spPr>
        <a:xfrm rot="16200000">
          <a:off x="4510211" y="-286308"/>
          <a:ext cx="3352800" cy="3925416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75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entury" panose="02040604050505020304" pitchFamily="18" charset="0"/>
            </a:rPr>
            <a:t>Disadvantages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" panose="02040604050505020304" pitchFamily="18" charset="0"/>
            </a:rPr>
            <a:t>Aspects of the project that are not directly related to the functional area get short-changed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Century" panose="02040604050505020304" pitchFamily="18" charset="0"/>
            </a:rPr>
            <a:t>Motivation of team members is often weak</a:t>
          </a:r>
          <a:endParaRPr lang="en-US" sz="1500" kern="1200" dirty="0">
            <a:latin typeface="Century" panose="020406040505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" panose="02040604050505020304" pitchFamily="18" charset="0"/>
            </a:rPr>
            <a:t>Needs of the client are secondary and are responded to slowly</a:t>
          </a:r>
        </a:p>
      </dsp:txBody>
      <dsp:txXfrm rot="5400000">
        <a:off x="4223903" y="670560"/>
        <a:ext cx="3925416" cy="2011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A1D2B-25B4-40AA-847A-54CF2F41224D}">
      <dsp:nvSpPr>
        <dsp:cNvPr id="0" name=""/>
        <dsp:cNvSpPr/>
      </dsp:nvSpPr>
      <dsp:spPr>
        <a:xfrm rot="5400000">
          <a:off x="4930794" y="-1927209"/>
          <a:ext cx="1330666" cy="526694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" panose="02040604050505020304" pitchFamily="18" charset="0"/>
            </a:rPr>
            <a:t>Better communications between functional areas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" panose="02040604050505020304" pitchFamily="18" charset="0"/>
            </a:rPr>
            <a:t>Project manager held responsible for success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" panose="02040604050505020304" pitchFamily="18" charset="0"/>
            </a:rPr>
            <a:t>Duplication of resources is minimized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" panose="02040604050505020304" pitchFamily="18" charset="0"/>
            </a:rPr>
            <a:t>Functional “home” for team members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" panose="02040604050505020304" pitchFamily="18" charset="0"/>
            </a:rPr>
            <a:t>Policies of the parent organization are followed </a:t>
          </a:r>
        </a:p>
      </dsp:txBody>
      <dsp:txXfrm rot="-5400000">
        <a:off x="2962655" y="105888"/>
        <a:ext cx="5201986" cy="1200750"/>
      </dsp:txXfrm>
    </dsp:sp>
    <dsp:sp modelId="{0BFF513C-4DD5-4E0F-9118-E5E73B39E181}">
      <dsp:nvSpPr>
        <dsp:cNvPr id="0" name=""/>
        <dsp:cNvSpPr/>
      </dsp:nvSpPr>
      <dsp:spPr>
        <a:xfrm>
          <a:off x="0" y="35"/>
          <a:ext cx="2962656" cy="141245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entury" panose="02040604050505020304" pitchFamily="18" charset="0"/>
            </a:rPr>
            <a:t>Advantages</a:t>
          </a:r>
        </a:p>
      </dsp:txBody>
      <dsp:txXfrm>
        <a:off x="68950" y="68985"/>
        <a:ext cx="2824756" cy="1274553"/>
      </dsp:txXfrm>
    </dsp:sp>
    <dsp:sp modelId="{9670565F-3E4B-4BDC-BD93-892ED592D503}">
      <dsp:nvSpPr>
        <dsp:cNvPr id="0" name=""/>
        <dsp:cNvSpPr/>
      </dsp:nvSpPr>
      <dsp:spPr>
        <a:xfrm rot="5400000">
          <a:off x="5031146" y="-444134"/>
          <a:ext cx="1129962" cy="526694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" panose="02040604050505020304" pitchFamily="18" charset="0"/>
            </a:rPr>
            <a:t>Too many bosses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" panose="02040604050505020304" pitchFamily="18" charset="0"/>
            </a:rPr>
            <a:t>Depends on project manager’s negotiating skills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" panose="02040604050505020304" pitchFamily="18" charset="0"/>
            </a:rPr>
            <a:t>Potential for sub-optimization </a:t>
          </a:r>
        </a:p>
      </dsp:txBody>
      <dsp:txXfrm rot="-5400000">
        <a:off x="2962655" y="1679517"/>
        <a:ext cx="5211784" cy="1019642"/>
      </dsp:txXfrm>
    </dsp:sp>
    <dsp:sp modelId="{B05DB9B3-E712-4494-B399-5D55E899A004}">
      <dsp:nvSpPr>
        <dsp:cNvPr id="0" name=""/>
        <dsp:cNvSpPr/>
      </dsp:nvSpPr>
      <dsp:spPr>
        <a:xfrm>
          <a:off x="0" y="1483111"/>
          <a:ext cx="2962656" cy="141245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entury" panose="02040604050505020304" pitchFamily="18" charset="0"/>
            </a:rPr>
            <a:t>Disadvantages</a:t>
          </a:r>
        </a:p>
      </dsp:txBody>
      <dsp:txXfrm>
        <a:off x="68950" y="1552061"/>
        <a:ext cx="2824756" cy="12745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C453A-08AE-4F3C-95FB-C666CD29907F}">
      <dsp:nvSpPr>
        <dsp:cNvPr id="0" name=""/>
        <dsp:cNvSpPr/>
      </dsp:nvSpPr>
      <dsp:spPr>
        <a:xfrm>
          <a:off x="0" y="162549"/>
          <a:ext cx="7886700" cy="9547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Century" panose="02040604050505020304" pitchFamily="18" charset="0"/>
            </a:rPr>
            <a:t>A project is made up of a sequence of activities that form a network representing a project. </a:t>
          </a:r>
        </a:p>
      </dsp:txBody>
      <dsp:txXfrm>
        <a:off x="46606" y="209155"/>
        <a:ext cx="7793488" cy="861507"/>
      </dsp:txXfrm>
    </dsp:sp>
    <dsp:sp modelId="{0CB1C12E-30BC-405E-A698-4C4B1BC06082}">
      <dsp:nvSpPr>
        <dsp:cNvPr id="0" name=""/>
        <dsp:cNvSpPr/>
      </dsp:nvSpPr>
      <dsp:spPr>
        <a:xfrm>
          <a:off x="0" y="1186389"/>
          <a:ext cx="7886700" cy="9547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Century" panose="02040604050505020304" pitchFamily="18" charset="0"/>
            </a:rPr>
            <a:t>The path taking longest time through this network of activities is called the “critical path.” </a:t>
          </a:r>
        </a:p>
      </dsp:txBody>
      <dsp:txXfrm>
        <a:off x="46606" y="1232995"/>
        <a:ext cx="7793488" cy="861507"/>
      </dsp:txXfrm>
    </dsp:sp>
    <dsp:sp modelId="{312D6D75-FD0A-4EC0-B632-7E078AC8A3A0}">
      <dsp:nvSpPr>
        <dsp:cNvPr id="0" name=""/>
        <dsp:cNvSpPr/>
      </dsp:nvSpPr>
      <dsp:spPr>
        <a:xfrm>
          <a:off x="0" y="2210229"/>
          <a:ext cx="7886700" cy="9547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Century" panose="02040604050505020304" pitchFamily="18" charset="0"/>
            </a:rPr>
            <a:t>The critical path provides a wide range of scheduling information useful in managing a project.</a:t>
          </a:r>
        </a:p>
      </dsp:txBody>
      <dsp:txXfrm>
        <a:off x="46606" y="2256835"/>
        <a:ext cx="7793488" cy="861507"/>
      </dsp:txXfrm>
    </dsp:sp>
    <dsp:sp modelId="{948CFF60-7357-42B0-BCA4-81510251ADEF}">
      <dsp:nvSpPr>
        <dsp:cNvPr id="0" name=""/>
        <dsp:cNvSpPr/>
      </dsp:nvSpPr>
      <dsp:spPr>
        <a:xfrm>
          <a:off x="0" y="3234069"/>
          <a:ext cx="7886700" cy="9547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Century" panose="02040604050505020304" pitchFamily="18" charset="0"/>
            </a:rPr>
            <a:t>Critical path method (CPM) helps to identify the critical path(s) in the project networks.</a:t>
          </a:r>
        </a:p>
      </dsp:txBody>
      <dsp:txXfrm>
        <a:off x="46606" y="3280675"/>
        <a:ext cx="7793488" cy="861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6CCA3-7348-46F6-AC09-AC9FBC1B19C5}">
      <dsp:nvSpPr>
        <dsp:cNvPr id="0" name=""/>
        <dsp:cNvSpPr/>
      </dsp:nvSpPr>
      <dsp:spPr>
        <a:xfrm>
          <a:off x="0" y="0"/>
          <a:ext cx="630936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Century" panose="02040604050505020304" pitchFamily="18" charset="0"/>
            </a:rPr>
            <a:t>Identify each activity to be done and estimate how long it will take.</a:t>
          </a:r>
        </a:p>
      </dsp:txBody>
      <dsp:txXfrm>
        <a:off x="28038" y="28038"/>
        <a:ext cx="5195473" cy="901218"/>
      </dsp:txXfrm>
    </dsp:sp>
    <dsp:sp modelId="{3C606543-0FFA-40AE-B6F4-6B3FF69E3A83}">
      <dsp:nvSpPr>
        <dsp:cNvPr id="0" name=""/>
        <dsp:cNvSpPr/>
      </dsp:nvSpPr>
      <dsp:spPr>
        <a:xfrm>
          <a:off x="528408" y="1131347"/>
          <a:ext cx="630936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107093"/>
                <a:satOff val="-4303"/>
                <a:lumOff val="92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07093"/>
                <a:satOff val="-4303"/>
                <a:lumOff val="92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07093"/>
                <a:satOff val="-4303"/>
                <a:lumOff val="92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  <a:latin typeface="Century" panose="02040604050505020304" pitchFamily="18" charset="0"/>
            </a:rPr>
            <a:t>Determine the required sequence and construct a network diagram.</a:t>
          </a:r>
          <a:endParaRPr lang="en-US" sz="2400" kern="1200" dirty="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556446" y="1159385"/>
        <a:ext cx="5102633" cy="901218"/>
      </dsp:txXfrm>
    </dsp:sp>
    <dsp:sp modelId="{6925AC8F-5261-46C5-BAB5-FAB3990ECC49}">
      <dsp:nvSpPr>
        <dsp:cNvPr id="0" name=""/>
        <dsp:cNvSpPr/>
      </dsp:nvSpPr>
      <dsp:spPr>
        <a:xfrm>
          <a:off x="1048931" y="2262695"/>
          <a:ext cx="630936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214187"/>
                <a:satOff val="-8606"/>
                <a:lumOff val="184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14187"/>
                <a:satOff val="-8606"/>
                <a:lumOff val="184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14187"/>
                <a:satOff val="-8606"/>
                <a:lumOff val="184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  <a:latin typeface="Century" panose="02040604050505020304" pitchFamily="18" charset="0"/>
            </a:rPr>
            <a:t>Determine the critical path.</a:t>
          </a:r>
          <a:endParaRPr lang="en-US" sz="2400" kern="1200" dirty="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1076969" y="2290733"/>
        <a:ext cx="5110520" cy="901218"/>
      </dsp:txXfrm>
    </dsp:sp>
    <dsp:sp modelId="{D88831C3-3F09-4196-B43E-3652A1A07286}">
      <dsp:nvSpPr>
        <dsp:cNvPr id="0" name=""/>
        <dsp:cNvSpPr/>
      </dsp:nvSpPr>
      <dsp:spPr>
        <a:xfrm>
          <a:off x="1577340" y="3394043"/>
          <a:ext cx="630936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  <a:latin typeface="Century" panose="02040604050505020304" pitchFamily="18" charset="0"/>
            </a:rPr>
            <a:t>Determine the early start/finish and late start/finish schedule.</a:t>
          </a:r>
          <a:endParaRPr lang="en-US" sz="2400" kern="1200" dirty="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1605378" y="3422081"/>
        <a:ext cx="5102633" cy="901218"/>
      </dsp:txXfrm>
    </dsp:sp>
    <dsp:sp modelId="{6830920F-E3EB-48F1-8990-A17502B3C23C}">
      <dsp:nvSpPr>
        <dsp:cNvPr id="0" name=""/>
        <dsp:cNvSpPr/>
      </dsp:nvSpPr>
      <dsp:spPr>
        <a:xfrm>
          <a:off x="568711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5827122" y="733200"/>
        <a:ext cx="342233" cy="468236"/>
      </dsp:txXfrm>
    </dsp:sp>
    <dsp:sp modelId="{1FEC5959-656A-4704-AC0B-EA049232590D}">
      <dsp:nvSpPr>
        <dsp:cNvPr id="0" name=""/>
        <dsp:cNvSpPr/>
      </dsp:nvSpPr>
      <dsp:spPr>
        <a:xfrm>
          <a:off x="6215527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6355531" y="1864548"/>
        <a:ext cx="342233" cy="468236"/>
      </dsp:txXfrm>
    </dsp:sp>
    <dsp:sp modelId="{00F070B1-17BF-4994-97BF-F397D7E0B986}">
      <dsp:nvSpPr>
        <dsp:cNvPr id="0" name=""/>
        <dsp:cNvSpPr/>
      </dsp:nvSpPr>
      <dsp:spPr>
        <a:xfrm>
          <a:off x="6736049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6876053" y="2995896"/>
        <a:ext cx="342233" cy="468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2858F-EE24-47CA-A15C-F372DA6031E4}">
      <dsp:nvSpPr>
        <dsp:cNvPr id="0" name=""/>
        <dsp:cNvSpPr/>
      </dsp:nvSpPr>
      <dsp:spPr>
        <a:xfrm>
          <a:off x="0" y="0"/>
          <a:ext cx="6072759" cy="78324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Century" panose="02040604050505020304" pitchFamily="18" charset="0"/>
            </a:rPr>
            <a:t>Prepare a CPM-type network diagram.	</a:t>
          </a:r>
        </a:p>
      </dsp:txBody>
      <dsp:txXfrm>
        <a:off x="22940" y="22940"/>
        <a:ext cx="5135942" cy="737360"/>
      </dsp:txXfrm>
    </dsp:sp>
    <dsp:sp modelId="{90190F7D-1F86-4AC8-8E3E-325CB906D93A}">
      <dsp:nvSpPr>
        <dsp:cNvPr id="0" name=""/>
        <dsp:cNvSpPr/>
      </dsp:nvSpPr>
      <dsp:spPr>
        <a:xfrm>
          <a:off x="453485" y="892024"/>
          <a:ext cx="6072759" cy="78324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80320"/>
            <a:satOff val="-3227"/>
            <a:lumOff val="69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Century" panose="02040604050505020304" pitchFamily="18" charset="0"/>
            </a:rPr>
            <a:t>Determine the cost per unit of time to expedite each activity.</a:t>
          </a:r>
        </a:p>
      </dsp:txBody>
      <dsp:txXfrm>
        <a:off x="476425" y="914964"/>
        <a:ext cx="5064287" cy="737360"/>
      </dsp:txXfrm>
    </dsp:sp>
    <dsp:sp modelId="{67A188DE-0D14-481C-9549-7113661014E9}">
      <dsp:nvSpPr>
        <dsp:cNvPr id="0" name=""/>
        <dsp:cNvSpPr/>
      </dsp:nvSpPr>
      <dsp:spPr>
        <a:xfrm>
          <a:off x="906970" y="1784048"/>
          <a:ext cx="6072759" cy="78324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Century" panose="02040604050505020304" pitchFamily="18" charset="0"/>
            </a:rPr>
            <a:t>Compute the critical path.</a:t>
          </a:r>
        </a:p>
      </dsp:txBody>
      <dsp:txXfrm>
        <a:off x="929910" y="1806988"/>
        <a:ext cx="5064287" cy="737360"/>
      </dsp:txXfrm>
    </dsp:sp>
    <dsp:sp modelId="{C9EEBEDF-0443-4683-944F-D3613ACE2CEB}">
      <dsp:nvSpPr>
        <dsp:cNvPr id="0" name=""/>
        <dsp:cNvSpPr/>
      </dsp:nvSpPr>
      <dsp:spPr>
        <a:xfrm>
          <a:off x="1360455" y="2676072"/>
          <a:ext cx="6072759" cy="78324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40960"/>
            <a:satOff val="-9682"/>
            <a:lumOff val="207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Century" panose="02040604050505020304" pitchFamily="18" charset="0"/>
            </a:rPr>
            <a:t>Shorten the critical path at the point where costs are lowest.</a:t>
          </a:r>
        </a:p>
      </dsp:txBody>
      <dsp:txXfrm>
        <a:off x="1383395" y="2699012"/>
        <a:ext cx="5064287" cy="737360"/>
      </dsp:txXfrm>
    </dsp:sp>
    <dsp:sp modelId="{2256F3E8-C091-4248-9028-F1843AA3D3A9}">
      <dsp:nvSpPr>
        <dsp:cNvPr id="0" name=""/>
        <dsp:cNvSpPr/>
      </dsp:nvSpPr>
      <dsp:spPr>
        <a:xfrm>
          <a:off x="1813940" y="3568097"/>
          <a:ext cx="6072759" cy="78324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Century" panose="02040604050505020304" pitchFamily="18" charset="0"/>
            </a:rPr>
            <a:t>Plot project, indirect, and total cost curves to find the minimum-cost schedule.</a:t>
          </a:r>
        </a:p>
      </dsp:txBody>
      <dsp:txXfrm>
        <a:off x="1836880" y="3591037"/>
        <a:ext cx="5064287" cy="737360"/>
      </dsp:txXfrm>
    </dsp:sp>
    <dsp:sp modelId="{19BE1BD0-6C11-490C-8F4B-B377949D331A}">
      <dsp:nvSpPr>
        <dsp:cNvPr id="0" name=""/>
        <dsp:cNvSpPr/>
      </dsp:nvSpPr>
      <dsp:spPr>
        <a:xfrm>
          <a:off x="5563652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5678201" y="572200"/>
        <a:ext cx="280008" cy="383102"/>
      </dsp:txXfrm>
    </dsp:sp>
    <dsp:sp modelId="{75F7BE51-72DC-4EB8-AFC3-D5AE054FEF1D}">
      <dsp:nvSpPr>
        <dsp:cNvPr id="0" name=""/>
        <dsp:cNvSpPr/>
      </dsp:nvSpPr>
      <dsp:spPr>
        <a:xfrm>
          <a:off x="6017137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6131686" y="1464225"/>
        <a:ext cx="280008" cy="383102"/>
      </dsp:txXfrm>
    </dsp:sp>
    <dsp:sp modelId="{ACB70F4D-01FC-4C42-B894-29FA03826753}">
      <dsp:nvSpPr>
        <dsp:cNvPr id="0" name=""/>
        <dsp:cNvSpPr/>
      </dsp:nvSpPr>
      <dsp:spPr>
        <a:xfrm>
          <a:off x="6470622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6585171" y="2343195"/>
        <a:ext cx="280008" cy="383102"/>
      </dsp:txXfrm>
    </dsp:sp>
    <dsp:sp modelId="{03C96ECF-33C2-49C9-B5A7-782A1AFD737D}">
      <dsp:nvSpPr>
        <dsp:cNvPr id="0" name=""/>
        <dsp:cNvSpPr/>
      </dsp:nvSpPr>
      <dsp:spPr>
        <a:xfrm>
          <a:off x="6924108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>
            <a:solidFill>
              <a:schemeClr val="tx1"/>
            </a:solidFill>
            <a:latin typeface="Century" panose="02040604050505020304" pitchFamily="18" charset="0"/>
          </a:endParaRPr>
        </a:p>
      </dsp:txBody>
      <dsp:txXfrm>
        <a:off x="7038657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39C6C-918E-41B3-9DCC-1C631D85867A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941C3-B210-4BB6-BE54-1BC559A694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5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E3C625-F04B-48AC-9646-7B680591231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3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9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45693B-D95C-494B-9822-75BBDBDA5E2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8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CE1D-2BE5-4A52-86C2-939400157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17839-FB4A-40FA-B01E-30A20CE41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454E7-51DB-4CBC-BE9E-BC5FF5B20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050F-4FFB-4497-869D-5BE284EEDC2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46D2F-D6E1-4FA1-BF62-B3CBE786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58EC5-3728-4242-95B0-D5DCDC43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95D1-FF15-4A43-A0A4-2474B3BC3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7743-B8A2-4CFD-AFFB-F704B0B8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D9332-411D-47B2-8EAC-D1E72A4BB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9781F-1968-44D7-9189-4CDB2B21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050F-4FFB-4497-869D-5BE284EEDC2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86F3D-C316-4EB6-B9B4-C4313848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9FAAA-0662-4A97-9943-DA2F3C27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95D1-FF15-4A43-A0A4-2474B3BC3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0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9E630-10A3-49FE-87D9-C6968A8EB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EF84-A6AF-4B56-9A38-ACD59CD00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69492-14B8-49C9-BCD2-23C4BDFCE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050F-4FFB-4497-869D-5BE284EEDC2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19CF1-06A9-4B53-B8FC-4C5E51D3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E305A-2B36-4C12-BE7E-8969B7903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95D1-FF15-4A43-A0A4-2474B3BC3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6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3DCE-5399-460F-BC11-C5714F9A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1E884-5789-4046-B834-3D8F1CB65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8FECE-089E-4B3B-9D63-516637B5E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050F-4FFB-4497-869D-5BE284EEDC2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68576-D39D-4405-94E8-584C75E1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1D63C-5A18-40BE-BB76-F6555A76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95D1-FF15-4A43-A0A4-2474B3BC3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9106-A6FC-4AB9-B278-68CDF028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49F16-5750-45C5-B0C5-680521D51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93F6D-1EE0-45D0-92FC-7EA3FEBB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050F-4FFB-4497-869D-5BE284EEDC2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B5ADD-4AB9-4242-83F8-103794E4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7E79A-963A-4C15-936F-7D07D187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95D1-FF15-4A43-A0A4-2474B3BC3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1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8BC4-B14B-4C48-A688-3CD2C48E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F32A-D717-4E5D-B99E-93347506C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2BEDD-2121-4FAA-83A2-709797BFB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783B2-0A01-4421-8040-DE3CCD49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050F-4FFB-4497-869D-5BE284EEDC2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91F2D-8E1F-4941-8B48-E4E40D0B0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35F80-ED1E-4E9A-8E27-951B3163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95D1-FF15-4A43-A0A4-2474B3BC3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38716-5068-4EB0-80F3-5CAB418B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0A054-F177-4DF8-BCB2-F28B573F0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9AF85-E63A-42AD-A8F3-F4372F463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9DF463-BF3A-4EDA-BC4E-D7DFAA9CB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D38157-F360-4A7D-91F3-42119A82E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9FFDFC-D100-4AB1-B051-E71ED78F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050F-4FFB-4497-869D-5BE284EEDC2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3EC54-3752-4F34-82F0-A28DBCBC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262B4-A5C2-4897-92A2-3E9877DF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95D1-FF15-4A43-A0A4-2474B3BC3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1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944F-B643-4640-AF29-3F767623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42CD3-258E-4EFA-ACF2-76F1DCC3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050F-4FFB-4497-869D-5BE284EEDC2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BB64A-5F81-4543-98E8-97B1E0E6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AB4A2-372A-4B3E-BE04-B7369E43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95D1-FF15-4A43-A0A4-2474B3BC3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9CBD4-C3F0-4CA0-8043-17AC506D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050F-4FFB-4497-869D-5BE284EEDC2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70514-90B3-4C55-BC76-A7564F81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5C544-01A3-484E-AB01-4FEB2918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95D1-FF15-4A43-A0A4-2474B3BC3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1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098E-41CE-4A78-AD3B-28B62BCB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ABB0E-A2D4-485C-8718-39C01008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F03F6-9936-4986-8DA1-D4FB01CD9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DB9F0-25C4-4610-814A-0D20BFED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050F-4FFB-4497-869D-5BE284EEDC2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B0DAE-FEB7-4DED-B578-43495AB8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606D1-F450-4C66-9558-A6AE023D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95D1-FF15-4A43-A0A4-2474B3BC3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0F39-3D66-4973-93EF-AEB9F481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177FD2-E2D2-4DD8-94A7-795285B8A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358B3-C6A9-4BEE-8F43-8A1AC520B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8C70B-C015-4CC3-83DC-05D739CD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3050F-4FFB-4497-869D-5BE284EEDC2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D897E-BB1F-433B-8B90-607CED54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8702B-58F0-436C-9F8D-207C8AFD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95D1-FF15-4A43-A0A4-2474B3BC3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6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1C5411-26A5-4624-B8C8-31BF3C562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3149D-BA8C-485A-BE74-B5A00C7BF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21BE4-0556-4F3B-88D4-9D0768D97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050F-4FFB-4497-869D-5BE284EEDC2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4D977-B723-42C4-8546-B4C511747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91C7-ACF6-4BA9-B85B-B887984D7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95D1-FF15-4A43-A0A4-2474B3BC3F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03D32F2-E9CD-458E-B4A2-546317F6B5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5390" y="6612883"/>
            <a:ext cx="463589" cy="2462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b="1" dirty="0">
                <a:latin typeface="Times New Roman" pitchFamily="18" charset="0"/>
                <a:cs typeface="+mn-cs"/>
              </a:rPr>
              <a:t>4</a:t>
            </a:r>
            <a:r>
              <a:rPr lang="en-US" sz="1000" b="1" dirty="0">
                <a:latin typeface="Times New Roman" pitchFamily="18" charset="0"/>
                <a:cs typeface="Arial" charset="0"/>
              </a:rPr>
              <a:t>–</a:t>
            </a:r>
            <a:fld id="{FC7F5C4D-D62B-487B-B683-07611D9500BB}" type="slidenum">
              <a:rPr lang="en-US" sz="1000" b="1" smtClean="0">
                <a:latin typeface="Times New Roman" pitchFamily="18" charset="0"/>
              </a:rPr>
              <a:pPr algn="ctr">
                <a:defRPr/>
              </a:pPr>
              <a:t>‹#›</a:t>
            </a:fld>
            <a:endParaRPr lang="en-US" sz="1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Ch4_Project_Management.xl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Ch4_Project_Management.xl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77200" cy="297180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8000" dirty="0"/>
              <a:t>Project </a:t>
            </a:r>
            <a:br>
              <a:rPr lang="en-US" sz="8000" dirty="0"/>
            </a:br>
            <a:r>
              <a:rPr lang="en-US" sz="8000" dirty="0"/>
              <a:t>Management</a:t>
            </a:r>
            <a:endParaRPr lang="en-US" sz="80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77788" y="3962400"/>
            <a:ext cx="8990012" cy="24384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Chapter Four</a:t>
            </a:r>
          </a:p>
          <a:p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en-US" sz="2400" dirty="0"/>
              <a:t>Chase, R., Shankar, R., &amp; Jacobs, F. R. (2010). </a:t>
            </a:r>
            <a:r>
              <a:rPr lang="en-US" sz="2400" i="1" dirty="0"/>
              <a:t>Operations and Supply Chain Management, 14e</a:t>
            </a:r>
            <a:r>
              <a:rPr lang="en-US" sz="2400" dirty="0"/>
              <a:t>. McGraw-Hill Education.</a:t>
            </a:r>
          </a:p>
          <a:p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4959350" y="6532563"/>
            <a:ext cx="4194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  <a:latin typeface="Times New Roman" pitchFamily="18" charset="0"/>
              </a:rPr>
              <a:t>Copyright © 2014 by The McGraw-Hill Companies, Inc. All rights reserved.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77788" y="6535738"/>
            <a:ext cx="1222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  <a:latin typeface="Times New Roman" pitchFamily="18" charset="0"/>
              </a:rPr>
              <a:t>McGraw-Hill/Irwin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2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Work Breakdown Structure Example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561138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58882" y="2438400"/>
            <a:ext cx="1465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entury" panose="02040604050505020304" pitchFamily="18" charset="0"/>
              </a:rPr>
              <a:t>Overview</a:t>
            </a: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266700" y="4724400"/>
            <a:ext cx="1074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entury" panose="02040604050505020304" pitchFamily="18" charset="0"/>
              </a:rPr>
              <a:t>Details</a:t>
            </a:r>
          </a:p>
        </p:txBody>
      </p:sp>
      <p:cxnSp>
        <p:nvCxnSpPr>
          <p:cNvPr id="8" name="Straight Arrow Connector 7"/>
          <p:cNvCxnSpPr>
            <a:stCxn id="25603" idx="2"/>
            <a:endCxn id="25604" idx="0"/>
          </p:cNvCxnSpPr>
          <p:nvPr/>
        </p:nvCxnSpPr>
        <p:spPr>
          <a:xfrm>
            <a:off x="791441" y="2807732"/>
            <a:ext cx="12469" cy="1916668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49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Work Breakdown Structure – Large Optical Scanner Design</a:t>
            </a:r>
          </a:p>
        </p:txBody>
      </p:sp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304800" y="2133600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" panose="02040604050505020304" pitchFamily="18" charset="0"/>
              </a:rPr>
              <a:t>Overview</a:t>
            </a:r>
          </a:p>
        </p:txBody>
      </p:sp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518160" y="5867400"/>
            <a:ext cx="1005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Century" panose="02040604050505020304" pitchFamily="18" charset="0"/>
              </a:rPr>
              <a:t>Details</a:t>
            </a:r>
          </a:p>
        </p:txBody>
      </p:sp>
      <p:cxnSp>
        <p:nvCxnSpPr>
          <p:cNvPr id="8" name="Straight Arrow Connector 7"/>
          <p:cNvCxnSpPr>
            <a:stCxn id="26626" idx="2"/>
            <a:endCxn id="26627" idx="0"/>
          </p:cNvCxnSpPr>
          <p:nvPr/>
        </p:nvCxnSpPr>
        <p:spPr>
          <a:xfrm>
            <a:off x="990600" y="2502932"/>
            <a:ext cx="30480" cy="3364468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1562100"/>
            <a:ext cx="58674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1776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Network-Planning Models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49407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16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Path Method (CPM)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9670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293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Example 4.1 – Identify Activities and Construct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381000" y="4800600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A(21)</a:t>
            </a:r>
          </a:p>
        </p:txBody>
      </p:sp>
      <p:sp>
        <p:nvSpPr>
          <p:cNvPr id="10" name="Oval 9"/>
          <p:cNvSpPr/>
          <p:nvPr/>
        </p:nvSpPr>
        <p:spPr>
          <a:xfrm>
            <a:off x="1905000" y="4079875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C(7)</a:t>
            </a:r>
          </a:p>
        </p:txBody>
      </p:sp>
      <p:sp>
        <p:nvSpPr>
          <p:cNvPr id="11" name="Oval 10"/>
          <p:cNvSpPr/>
          <p:nvPr/>
        </p:nvSpPr>
        <p:spPr>
          <a:xfrm>
            <a:off x="1916113" y="5486400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B(5)</a:t>
            </a:r>
          </a:p>
        </p:txBody>
      </p:sp>
      <p:sp>
        <p:nvSpPr>
          <p:cNvPr id="12" name="Oval 11"/>
          <p:cNvSpPr/>
          <p:nvPr/>
        </p:nvSpPr>
        <p:spPr>
          <a:xfrm>
            <a:off x="3886200" y="5486400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D(2)</a:t>
            </a:r>
          </a:p>
        </p:txBody>
      </p:sp>
      <p:sp>
        <p:nvSpPr>
          <p:cNvPr id="13" name="Oval 12"/>
          <p:cNvSpPr/>
          <p:nvPr/>
        </p:nvSpPr>
        <p:spPr>
          <a:xfrm>
            <a:off x="5562600" y="4079875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F(8)</a:t>
            </a:r>
          </a:p>
        </p:txBody>
      </p:sp>
      <p:sp>
        <p:nvSpPr>
          <p:cNvPr id="14" name="Oval 13"/>
          <p:cNvSpPr/>
          <p:nvPr/>
        </p:nvSpPr>
        <p:spPr>
          <a:xfrm>
            <a:off x="5562600" y="5486400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E(5)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4800600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G(2)</a:t>
            </a:r>
          </a:p>
        </p:txBody>
      </p:sp>
      <p:cxnSp>
        <p:nvCxnSpPr>
          <p:cNvPr id="16" name="Straight Arrow Connector 15"/>
          <p:cNvCxnSpPr>
            <a:stCxn id="5" idx="6"/>
            <a:endCxn id="10" idx="2"/>
          </p:cNvCxnSpPr>
          <p:nvPr/>
        </p:nvCxnSpPr>
        <p:spPr>
          <a:xfrm flipV="1">
            <a:off x="1371600" y="4537075"/>
            <a:ext cx="533400" cy="7207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6"/>
            <a:endCxn id="11" idx="2"/>
          </p:cNvCxnSpPr>
          <p:nvPr/>
        </p:nvCxnSpPr>
        <p:spPr>
          <a:xfrm>
            <a:off x="1371600" y="5257800"/>
            <a:ext cx="544513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6"/>
            <a:endCxn id="12" idx="2"/>
          </p:cNvCxnSpPr>
          <p:nvPr/>
        </p:nvCxnSpPr>
        <p:spPr>
          <a:xfrm>
            <a:off x="2906713" y="5943600"/>
            <a:ext cx="9794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6"/>
          </p:cNvCxnSpPr>
          <p:nvPr/>
        </p:nvCxnSpPr>
        <p:spPr>
          <a:xfrm>
            <a:off x="2895600" y="4537075"/>
            <a:ext cx="2667000" cy="11779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6"/>
          </p:cNvCxnSpPr>
          <p:nvPr/>
        </p:nvCxnSpPr>
        <p:spPr>
          <a:xfrm flipV="1">
            <a:off x="4876800" y="4689475"/>
            <a:ext cx="685800" cy="1254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6"/>
            <a:endCxn id="14" idx="2"/>
          </p:cNvCxnSpPr>
          <p:nvPr/>
        </p:nvCxnSpPr>
        <p:spPr>
          <a:xfrm>
            <a:off x="4876800" y="5943600"/>
            <a:ext cx="685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6"/>
            <a:endCxn id="13" idx="2"/>
          </p:cNvCxnSpPr>
          <p:nvPr/>
        </p:nvCxnSpPr>
        <p:spPr>
          <a:xfrm>
            <a:off x="2895600" y="4537075"/>
            <a:ext cx="2667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6"/>
            <a:endCxn id="15" idx="2"/>
          </p:cNvCxnSpPr>
          <p:nvPr/>
        </p:nvCxnSpPr>
        <p:spPr>
          <a:xfrm>
            <a:off x="6553200" y="4537075"/>
            <a:ext cx="1066800" cy="7207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6"/>
            <a:endCxn id="15" idx="2"/>
          </p:cNvCxnSpPr>
          <p:nvPr/>
        </p:nvCxnSpPr>
        <p:spPr>
          <a:xfrm flipV="1">
            <a:off x="6553200" y="5257800"/>
            <a:ext cx="10668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11263" y="1524000"/>
            <a:ext cx="6713537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65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Determine Early Start/Early Finish and Late Start/Late Finish Schedule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3219450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A(21)</a:t>
            </a:r>
          </a:p>
        </p:txBody>
      </p:sp>
      <p:sp>
        <p:nvSpPr>
          <p:cNvPr id="6" name="Oval 5"/>
          <p:cNvSpPr/>
          <p:nvPr/>
        </p:nvSpPr>
        <p:spPr>
          <a:xfrm>
            <a:off x="1887538" y="1936750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C(7)</a:t>
            </a:r>
          </a:p>
        </p:txBody>
      </p:sp>
      <p:sp>
        <p:nvSpPr>
          <p:cNvPr id="7" name="Oval 6"/>
          <p:cNvSpPr/>
          <p:nvPr/>
        </p:nvSpPr>
        <p:spPr>
          <a:xfrm>
            <a:off x="1887538" y="4532313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B(5)</a:t>
            </a:r>
          </a:p>
        </p:txBody>
      </p:sp>
      <p:sp>
        <p:nvSpPr>
          <p:cNvPr id="8" name="Oval 7"/>
          <p:cNvSpPr/>
          <p:nvPr/>
        </p:nvSpPr>
        <p:spPr>
          <a:xfrm>
            <a:off x="3857625" y="4532313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D(2)</a:t>
            </a:r>
          </a:p>
        </p:txBody>
      </p:sp>
      <p:sp>
        <p:nvSpPr>
          <p:cNvPr id="9" name="Oval 8"/>
          <p:cNvSpPr/>
          <p:nvPr/>
        </p:nvSpPr>
        <p:spPr>
          <a:xfrm>
            <a:off x="5545138" y="1936750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F(8)</a:t>
            </a:r>
          </a:p>
        </p:txBody>
      </p:sp>
      <p:sp>
        <p:nvSpPr>
          <p:cNvPr id="10" name="Oval 9"/>
          <p:cNvSpPr/>
          <p:nvPr/>
        </p:nvSpPr>
        <p:spPr>
          <a:xfrm>
            <a:off x="5534025" y="4532313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E(5)</a:t>
            </a:r>
          </a:p>
        </p:txBody>
      </p:sp>
      <p:sp>
        <p:nvSpPr>
          <p:cNvPr id="11" name="Oval 10"/>
          <p:cNvSpPr/>
          <p:nvPr/>
        </p:nvSpPr>
        <p:spPr>
          <a:xfrm>
            <a:off x="7602538" y="3298825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G(2)</a:t>
            </a:r>
          </a:p>
        </p:txBody>
      </p: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 flipV="1">
            <a:off x="1219200" y="2393950"/>
            <a:ext cx="668338" cy="1282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7" idx="2"/>
          </p:cNvCxnSpPr>
          <p:nvPr/>
        </p:nvCxnSpPr>
        <p:spPr>
          <a:xfrm>
            <a:off x="1219200" y="3676650"/>
            <a:ext cx="668338" cy="13128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6"/>
            <a:endCxn id="8" idx="2"/>
          </p:cNvCxnSpPr>
          <p:nvPr/>
        </p:nvCxnSpPr>
        <p:spPr>
          <a:xfrm>
            <a:off x="2878138" y="4989513"/>
            <a:ext cx="9794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</p:cNvCxnSpPr>
          <p:nvPr/>
        </p:nvCxnSpPr>
        <p:spPr>
          <a:xfrm>
            <a:off x="2878138" y="2393950"/>
            <a:ext cx="2667000" cy="2355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</p:cNvCxnSpPr>
          <p:nvPr/>
        </p:nvCxnSpPr>
        <p:spPr>
          <a:xfrm flipV="1">
            <a:off x="4848225" y="2578100"/>
            <a:ext cx="696913" cy="24114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6"/>
            <a:endCxn id="10" idx="2"/>
          </p:cNvCxnSpPr>
          <p:nvPr/>
        </p:nvCxnSpPr>
        <p:spPr>
          <a:xfrm>
            <a:off x="4848225" y="4989513"/>
            <a:ext cx="685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9" idx="2"/>
          </p:cNvCxnSpPr>
          <p:nvPr/>
        </p:nvCxnSpPr>
        <p:spPr>
          <a:xfrm>
            <a:off x="2878138" y="2393950"/>
            <a:ext cx="2667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6"/>
            <a:endCxn id="11" idx="2"/>
          </p:cNvCxnSpPr>
          <p:nvPr/>
        </p:nvCxnSpPr>
        <p:spPr>
          <a:xfrm>
            <a:off x="6535738" y="2393950"/>
            <a:ext cx="1066800" cy="13620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</p:cNvCxnSpPr>
          <p:nvPr/>
        </p:nvCxnSpPr>
        <p:spPr>
          <a:xfrm flipV="1">
            <a:off x="6524625" y="3940175"/>
            <a:ext cx="1077913" cy="10493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3663" y="2955925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90600" y="2955925"/>
            <a:ext cx="56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21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3663" y="4029075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90600" y="4029075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21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606550" y="1655763"/>
            <a:ext cx="561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21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606550" y="2727325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21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667000" y="1644650"/>
            <a:ext cx="56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28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667000" y="2717800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28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1589088" y="4227513"/>
            <a:ext cx="56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21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589088" y="530066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21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649538" y="4217988"/>
            <a:ext cx="56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26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649538" y="5291138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26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3536950" y="4249738"/>
            <a:ext cx="563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26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536950" y="5322888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26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598988" y="4240213"/>
            <a:ext cx="561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28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598988" y="5311775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28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202238" y="1697038"/>
            <a:ext cx="56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28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202238" y="2770188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28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262688" y="1687513"/>
            <a:ext cx="563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36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262688" y="2760663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36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202238" y="4224338"/>
            <a:ext cx="561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28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5202238" y="52959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31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6262688" y="4213225"/>
            <a:ext cx="56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33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6262688" y="5286375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36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250113" y="2994025"/>
            <a:ext cx="56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36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7250113" y="4067175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36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8312150" y="2984500"/>
            <a:ext cx="56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38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8312150" y="4057650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38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790575" y="2393950"/>
            <a:ext cx="1495425" cy="1223963"/>
          </a:xfrm>
          <a:prstGeom prst="straightConnector1">
            <a:avLst/>
          </a:prstGeom>
          <a:ln w="139700">
            <a:solidFill>
              <a:schemeClr val="accent2">
                <a:alpha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2382838" y="2393950"/>
            <a:ext cx="3657600" cy="0"/>
          </a:xfrm>
          <a:prstGeom prst="straightConnector1">
            <a:avLst/>
          </a:prstGeom>
          <a:ln w="139700">
            <a:solidFill>
              <a:schemeClr val="accent2">
                <a:alpha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790575" y="3676650"/>
            <a:ext cx="1592263" cy="1312863"/>
          </a:xfrm>
          <a:prstGeom prst="straightConnector1">
            <a:avLst/>
          </a:prstGeom>
          <a:ln w="139700">
            <a:solidFill>
              <a:schemeClr val="accent2">
                <a:alpha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2382838" y="4989513"/>
            <a:ext cx="2216150" cy="0"/>
          </a:xfrm>
          <a:prstGeom prst="straightConnector1">
            <a:avLst/>
          </a:prstGeom>
          <a:ln w="139700">
            <a:solidFill>
              <a:schemeClr val="accent2">
                <a:alpha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4495800" y="2393950"/>
            <a:ext cx="1533525" cy="2595563"/>
          </a:xfrm>
          <a:prstGeom prst="straightConnector1">
            <a:avLst/>
          </a:prstGeom>
          <a:ln w="139700">
            <a:solidFill>
              <a:schemeClr val="accent2">
                <a:alpha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029325" y="2393950"/>
            <a:ext cx="2200275" cy="1362075"/>
          </a:xfrm>
          <a:prstGeom prst="straightConnector1">
            <a:avLst/>
          </a:prstGeom>
          <a:ln w="139700">
            <a:solidFill>
              <a:schemeClr val="accent2">
                <a:alpha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93663" y="1697038"/>
            <a:ext cx="1177925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Critical Path 1: ACFG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134938" y="4768850"/>
            <a:ext cx="1177925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Critical Path 2: ABDFG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6153830"/>
            <a:ext cx="4879975" cy="461665"/>
            <a:chOff x="0" y="6153830"/>
            <a:chExt cx="4879975" cy="461665"/>
          </a:xfrm>
        </p:grpSpPr>
        <p:pic>
          <p:nvPicPr>
            <p:cNvPr id="30776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b="59156"/>
            <a:stretch/>
          </p:blipFill>
          <p:spPr bwMode="auto">
            <a:xfrm>
              <a:off x="0" y="6153830"/>
              <a:ext cx="1700167" cy="388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447800" y="6153830"/>
              <a:ext cx="3432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entury" panose="02040604050505020304" pitchFamily="18" charset="0"/>
                </a:rPr>
                <a:t>For the Excel template visit www.mhhe.com/sie-chase14e</a:t>
              </a:r>
            </a:p>
          </p:txBody>
        </p:sp>
      </p:grpSp>
      <p:sp>
        <p:nvSpPr>
          <p:cNvPr id="84" name="TextBox 4"/>
          <p:cNvSpPr txBox="1">
            <a:spLocks noChangeArrowheads="1"/>
          </p:cNvSpPr>
          <p:nvPr/>
        </p:nvSpPr>
        <p:spPr bwMode="auto">
          <a:xfrm>
            <a:off x="7092950" y="5805488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" panose="02040604050505020304" pitchFamily="18" charset="0"/>
                <a:hlinkClick r:id="rId4" action="ppaction://hlinkfile" tooltip="Click to see an Excel example of determining CPM characteristics"/>
              </a:rPr>
              <a:t>Excel: Critical Paths</a:t>
            </a: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3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102" grpId="0" animBg="1"/>
      <p:bldP spid="1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CPM with Activity Time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When activity times vary, a single time estimate may not be reliable.</a:t>
            </a:r>
          </a:p>
          <a:p>
            <a:pPr lvl="1"/>
            <a:r>
              <a:rPr lang="en-US" dirty="0"/>
              <a:t>Instead, estimate three values</a:t>
            </a:r>
          </a:p>
          <a:p>
            <a:pPr lvl="2"/>
            <a:r>
              <a:rPr lang="en-US" dirty="0"/>
              <a:t>Minimum</a:t>
            </a:r>
          </a:p>
          <a:p>
            <a:pPr lvl="2"/>
            <a:r>
              <a:rPr lang="en-US" dirty="0"/>
              <a:t>Maximum</a:t>
            </a:r>
          </a:p>
          <a:p>
            <a:pPr lvl="2"/>
            <a:r>
              <a:rPr lang="en-US" dirty="0"/>
              <a:t>Most likely</a:t>
            </a:r>
          </a:p>
          <a:p>
            <a:r>
              <a:rPr lang="en-US" sz="2800" dirty="0"/>
              <a:t>This allows calculation of a probability estimate of completion time.</a:t>
            </a:r>
          </a:p>
          <a:p>
            <a:r>
              <a:rPr lang="en-US" sz="2800" dirty="0"/>
              <a:t>This is the distinguishing characteristic of the PERT method.</a:t>
            </a:r>
          </a:p>
        </p:txBody>
      </p:sp>
    </p:spTree>
    <p:extLst>
      <p:ext uri="{BB962C8B-B14F-4D97-AF65-F5344CB8AC3E}">
        <p14:creationId xmlns:p14="http://schemas.microsoft.com/office/powerpoint/2010/main" val="739535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 Method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8096" y="2024232"/>
                <a:ext cx="2160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𝑚𝑖𝑛𝑖𝑚𝑢𝑚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96" y="2024232"/>
                <a:ext cx="216052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8096" y="2404450"/>
                <a:ext cx="22158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𝑚𝑎𝑥𝑖𝑚𝑢𝑚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96" y="2404450"/>
                <a:ext cx="221586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8096" y="2773782"/>
                <a:ext cx="24703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𝑚𝑜𝑠𝑡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𝑙𝑖𝑘𝑒𝑙𝑦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96" y="2773782"/>
                <a:ext cx="2470356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24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8096" y="3162180"/>
                <a:ext cx="2982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𝐸𝑇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𝑒𝑥𝑝𝑒𝑐𝑡𝑒𝑑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𝑡𝑖𝑚𝑒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96" y="3162180"/>
                <a:ext cx="298209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2229" y="3562290"/>
                <a:ext cx="22237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𝑣𝑎𝑟𝑖𝑎𝑛𝑐𝑒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29" y="3562290"/>
                <a:ext cx="222375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79975" y="2051074"/>
                <a:ext cx="3556591" cy="1027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𝐸𝑇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+4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𝑚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3200" b="0" i="1" dirty="0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3200" b="0" i="1" dirty="0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75" y="2051074"/>
                <a:ext cx="3556591" cy="10273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049836" y="4343400"/>
                <a:ext cx="2704843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800" b="0" i="1" baseline="10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800" baseline="100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836" y="4343400"/>
                <a:ext cx="2704843" cy="1060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4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Example 4.2 - Three Time Estimates</a:t>
            </a:r>
          </a:p>
        </p:txBody>
      </p:sp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863725"/>
            <a:ext cx="4459287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863725"/>
            <a:ext cx="182721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7813" y="1854200"/>
            <a:ext cx="201771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4632" y="1079886"/>
            <a:ext cx="4131467" cy="62985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4549775" y="1863725"/>
            <a:ext cx="1165225" cy="8048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9400" y="5562600"/>
            <a:ext cx="4131467" cy="76937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6950075" y="4954588"/>
            <a:ext cx="517525" cy="1146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70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Example 4.2 - Network with Time Estimates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3041650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entury" panose="02040604050505020304" pitchFamily="18" charset="0"/>
              </a:rPr>
              <a:t>A(21)</a:t>
            </a:r>
          </a:p>
        </p:txBody>
      </p:sp>
      <p:sp>
        <p:nvSpPr>
          <p:cNvPr id="6" name="Oval 5"/>
          <p:cNvSpPr/>
          <p:nvPr/>
        </p:nvSpPr>
        <p:spPr>
          <a:xfrm>
            <a:off x="1887538" y="1758950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C(7)</a:t>
            </a:r>
          </a:p>
        </p:txBody>
      </p:sp>
      <p:sp>
        <p:nvSpPr>
          <p:cNvPr id="7" name="Oval 6"/>
          <p:cNvSpPr/>
          <p:nvPr/>
        </p:nvSpPr>
        <p:spPr>
          <a:xfrm>
            <a:off x="1887538" y="4354513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B(5)</a:t>
            </a:r>
          </a:p>
        </p:txBody>
      </p:sp>
      <p:sp>
        <p:nvSpPr>
          <p:cNvPr id="8" name="Oval 7"/>
          <p:cNvSpPr/>
          <p:nvPr/>
        </p:nvSpPr>
        <p:spPr>
          <a:xfrm>
            <a:off x="3857625" y="4354513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D(2)</a:t>
            </a:r>
          </a:p>
        </p:txBody>
      </p:sp>
      <p:sp>
        <p:nvSpPr>
          <p:cNvPr id="9" name="Oval 8"/>
          <p:cNvSpPr/>
          <p:nvPr/>
        </p:nvSpPr>
        <p:spPr>
          <a:xfrm>
            <a:off x="5545138" y="1758950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F(8)</a:t>
            </a:r>
          </a:p>
        </p:txBody>
      </p:sp>
      <p:sp>
        <p:nvSpPr>
          <p:cNvPr id="10" name="Oval 9"/>
          <p:cNvSpPr/>
          <p:nvPr/>
        </p:nvSpPr>
        <p:spPr>
          <a:xfrm>
            <a:off x="5534025" y="4354513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E(5)</a:t>
            </a:r>
          </a:p>
        </p:txBody>
      </p:sp>
      <p:sp>
        <p:nvSpPr>
          <p:cNvPr id="11" name="Oval 10"/>
          <p:cNvSpPr/>
          <p:nvPr/>
        </p:nvSpPr>
        <p:spPr>
          <a:xfrm>
            <a:off x="7602538" y="3121025"/>
            <a:ext cx="9906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G(2)</a:t>
            </a:r>
          </a:p>
        </p:txBody>
      </p: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>
          <a:xfrm flipV="1">
            <a:off x="1219200" y="2216150"/>
            <a:ext cx="668338" cy="1282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7" idx="2"/>
          </p:cNvCxnSpPr>
          <p:nvPr/>
        </p:nvCxnSpPr>
        <p:spPr>
          <a:xfrm>
            <a:off x="1219200" y="3498850"/>
            <a:ext cx="668338" cy="13128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6"/>
            <a:endCxn id="8" idx="2"/>
          </p:cNvCxnSpPr>
          <p:nvPr/>
        </p:nvCxnSpPr>
        <p:spPr>
          <a:xfrm>
            <a:off x="2878138" y="4811713"/>
            <a:ext cx="9794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</p:cNvCxnSpPr>
          <p:nvPr/>
        </p:nvCxnSpPr>
        <p:spPr>
          <a:xfrm>
            <a:off x="2878138" y="2216150"/>
            <a:ext cx="2667000" cy="2355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</p:cNvCxnSpPr>
          <p:nvPr/>
        </p:nvCxnSpPr>
        <p:spPr>
          <a:xfrm flipV="1">
            <a:off x="4848225" y="2400300"/>
            <a:ext cx="696913" cy="24114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6"/>
            <a:endCxn id="10" idx="2"/>
          </p:cNvCxnSpPr>
          <p:nvPr/>
        </p:nvCxnSpPr>
        <p:spPr>
          <a:xfrm>
            <a:off x="4848225" y="4811713"/>
            <a:ext cx="685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9" idx="2"/>
          </p:cNvCxnSpPr>
          <p:nvPr/>
        </p:nvCxnSpPr>
        <p:spPr>
          <a:xfrm>
            <a:off x="2878138" y="2216150"/>
            <a:ext cx="2667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6"/>
            <a:endCxn id="11" idx="2"/>
          </p:cNvCxnSpPr>
          <p:nvPr/>
        </p:nvCxnSpPr>
        <p:spPr>
          <a:xfrm>
            <a:off x="6535738" y="2216150"/>
            <a:ext cx="1066800" cy="13620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</p:cNvCxnSpPr>
          <p:nvPr/>
        </p:nvCxnSpPr>
        <p:spPr>
          <a:xfrm flipV="1">
            <a:off x="6524625" y="3762375"/>
            <a:ext cx="1077913" cy="10493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4" name="TextBox 20"/>
          <p:cNvSpPr txBox="1">
            <a:spLocks noChangeArrowheads="1"/>
          </p:cNvSpPr>
          <p:nvPr/>
        </p:nvSpPr>
        <p:spPr bwMode="auto">
          <a:xfrm>
            <a:off x="990600" y="2778125"/>
            <a:ext cx="56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21</a:t>
            </a:r>
          </a:p>
        </p:txBody>
      </p:sp>
      <p:sp>
        <p:nvSpPr>
          <p:cNvPr id="34835" name="TextBox 21"/>
          <p:cNvSpPr txBox="1">
            <a:spLocks noChangeArrowheads="1"/>
          </p:cNvSpPr>
          <p:nvPr/>
        </p:nvSpPr>
        <p:spPr bwMode="auto">
          <a:xfrm>
            <a:off x="990600" y="3851275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21</a:t>
            </a:r>
          </a:p>
        </p:txBody>
      </p:sp>
      <p:sp>
        <p:nvSpPr>
          <p:cNvPr id="34836" name="TextBox 22"/>
          <p:cNvSpPr txBox="1">
            <a:spLocks noChangeArrowheads="1"/>
          </p:cNvSpPr>
          <p:nvPr/>
        </p:nvSpPr>
        <p:spPr bwMode="auto">
          <a:xfrm>
            <a:off x="1606550" y="1477963"/>
            <a:ext cx="561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21</a:t>
            </a:r>
          </a:p>
        </p:txBody>
      </p:sp>
      <p:sp>
        <p:nvSpPr>
          <p:cNvPr id="34837" name="TextBox 23"/>
          <p:cNvSpPr txBox="1">
            <a:spLocks noChangeArrowheads="1"/>
          </p:cNvSpPr>
          <p:nvPr/>
        </p:nvSpPr>
        <p:spPr bwMode="auto">
          <a:xfrm>
            <a:off x="1606550" y="2549525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21</a:t>
            </a:r>
          </a:p>
        </p:txBody>
      </p:sp>
      <p:sp>
        <p:nvSpPr>
          <p:cNvPr id="34838" name="TextBox 24"/>
          <p:cNvSpPr txBox="1">
            <a:spLocks noChangeArrowheads="1"/>
          </p:cNvSpPr>
          <p:nvPr/>
        </p:nvSpPr>
        <p:spPr bwMode="auto">
          <a:xfrm>
            <a:off x="2667000" y="1466850"/>
            <a:ext cx="56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28</a:t>
            </a:r>
          </a:p>
        </p:txBody>
      </p:sp>
      <p:sp>
        <p:nvSpPr>
          <p:cNvPr id="34839" name="TextBox 25"/>
          <p:cNvSpPr txBox="1">
            <a:spLocks noChangeArrowheads="1"/>
          </p:cNvSpPr>
          <p:nvPr/>
        </p:nvSpPr>
        <p:spPr bwMode="auto">
          <a:xfrm>
            <a:off x="2667000" y="2540000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28</a:t>
            </a:r>
          </a:p>
        </p:txBody>
      </p:sp>
      <p:sp>
        <p:nvSpPr>
          <p:cNvPr id="34840" name="TextBox 26"/>
          <p:cNvSpPr txBox="1">
            <a:spLocks noChangeArrowheads="1"/>
          </p:cNvSpPr>
          <p:nvPr/>
        </p:nvSpPr>
        <p:spPr bwMode="auto">
          <a:xfrm>
            <a:off x="1589088" y="4049713"/>
            <a:ext cx="56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21</a:t>
            </a:r>
          </a:p>
        </p:txBody>
      </p:sp>
      <p:sp>
        <p:nvSpPr>
          <p:cNvPr id="34841" name="TextBox 27"/>
          <p:cNvSpPr txBox="1">
            <a:spLocks noChangeArrowheads="1"/>
          </p:cNvSpPr>
          <p:nvPr/>
        </p:nvSpPr>
        <p:spPr bwMode="auto">
          <a:xfrm>
            <a:off x="1589088" y="5122863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21</a:t>
            </a:r>
          </a:p>
        </p:txBody>
      </p:sp>
      <p:sp>
        <p:nvSpPr>
          <p:cNvPr id="34842" name="TextBox 28"/>
          <p:cNvSpPr txBox="1">
            <a:spLocks noChangeArrowheads="1"/>
          </p:cNvSpPr>
          <p:nvPr/>
        </p:nvSpPr>
        <p:spPr bwMode="auto">
          <a:xfrm>
            <a:off x="2649538" y="4040188"/>
            <a:ext cx="56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26</a:t>
            </a:r>
          </a:p>
        </p:txBody>
      </p:sp>
      <p:sp>
        <p:nvSpPr>
          <p:cNvPr id="34843" name="TextBox 29"/>
          <p:cNvSpPr txBox="1">
            <a:spLocks noChangeArrowheads="1"/>
          </p:cNvSpPr>
          <p:nvPr/>
        </p:nvSpPr>
        <p:spPr bwMode="auto">
          <a:xfrm>
            <a:off x="2649538" y="5113338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26</a:t>
            </a:r>
          </a:p>
        </p:txBody>
      </p:sp>
      <p:sp>
        <p:nvSpPr>
          <p:cNvPr id="34844" name="TextBox 30"/>
          <p:cNvSpPr txBox="1">
            <a:spLocks noChangeArrowheads="1"/>
          </p:cNvSpPr>
          <p:nvPr/>
        </p:nvSpPr>
        <p:spPr bwMode="auto">
          <a:xfrm>
            <a:off x="3536950" y="4071938"/>
            <a:ext cx="563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26</a:t>
            </a:r>
          </a:p>
        </p:txBody>
      </p:sp>
      <p:sp>
        <p:nvSpPr>
          <p:cNvPr id="34845" name="TextBox 31"/>
          <p:cNvSpPr txBox="1">
            <a:spLocks noChangeArrowheads="1"/>
          </p:cNvSpPr>
          <p:nvPr/>
        </p:nvSpPr>
        <p:spPr bwMode="auto">
          <a:xfrm>
            <a:off x="3536950" y="5145088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26</a:t>
            </a:r>
          </a:p>
        </p:txBody>
      </p:sp>
      <p:sp>
        <p:nvSpPr>
          <p:cNvPr id="34846" name="TextBox 32"/>
          <p:cNvSpPr txBox="1">
            <a:spLocks noChangeArrowheads="1"/>
          </p:cNvSpPr>
          <p:nvPr/>
        </p:nvSpPr>
        <p:spPr bwMode="auto">
          <a:xfrm>
            <a:off x="4598988" y="4062413"/>
            <a:ext cx="561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28</a:t>
            </a:r>
          </a:p>
        </p:txBody>
      </p:sp>
      <p:sp>
        <p:nvSpPr>
          <p:cNvPr id="34847" name="TextBox 33"/>
          <p:cNvSpPr txBox="1">
            <a:spLocks noChangeArrowheads="1"/>
          </p:cNvSpPr>
          <p:nvPr/>
        </p:nvSpPr>
        <p:spPr bwMode="auto">
          <a:xfrm>
            <a:off x="4598988" y="5133975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28</a:t>
            </a:r>
          </a:p>
        </p:txBody>
      </p:sp>
      <p:sp>
        <p:nvSpPr>
          <p:cNvPr id="34848" name="TextBox 34"/>
          <p:cNvSpPr txBox="1">
            <a:spLocks noChangeArrowheads="1"/>
          </p:cNvSpPr>
          <p:nvPr/>
        </p:nvSpPr>
        <p:spPr bwMode="auto">
          <a:xfrm>
            <a:off x="5202238" y="1519238"/>
            <a:ext cx="561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28</a:t>
            </a:r>
          </a:p>
        </p:txBody>
      </p:sp>
      <p:sp>
        <p:nvSpPr>
          <p:cNvPr id="34849" name="TextBox 35"/>
          <p:cNvSpPr txBox="1">
            <a:spLocks noChangeArrowheads="1"/>
          </p:cNvSpPr>
          <p:nvPr/>
        </p:nvSpPr>
        <p:spPr bwMode="auto">
          <a:xfrm>
            <a:off x="5202238" y="2592388"/>
            <a:ext cx="45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28</a:t>
            </a:r>
          </a:p>
        </p:txBody>
      </p:sp>
      <p:sp>
        <p:nvSpPr>
          <p:cNvPr id="34850" name="TextBox 36"/>
          <p:cNvSpPr txBox="1">
            <a:spLocks noChangeArrowheads="1"/>
          </p:cNvSpPr>
          <p:nvPr/>
        </p:nvSpPr>
        <p:spPr bwMode="auto">
          <a:xfrm>
            <a:off x="6262688" y="1509713"/>
            <a:ext cx="563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36</a:t>
            </a:r>
          </a:p>
        </p:txBody>
      </p:sp>
      <p:sp>
        <p:nvSpPr>
          <p:cNvPr id="34851" name="TextBox 37"/>
          <p:cNvSpPr txBox="1">
            <a:spLocks noChangeArrowheads="1"/>
          </p:cNvSpPr>
          <p:nvPr/>
        </p:nvSpPr>
        <p:spPr bwMode="auto">
          <a:xfrm>
            <a:off x="6262688" y="2582863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36</a:t>
            </a:r>
          </a:p>
        </p:txBody>
      </p:sp>
      <p:sp>
        <p:nvSpPr>
          <p:cNvPr id="34852" name="TextBox 38"/>
          <p:cNvSpPr txBox="1">
            <a:spLocks noChangeArrowheads="1"/>
          </p:cNvSpPr>
          <p:nvPr/>
        </p:nvSpPr>
        <p:spPr bwMode="auto">
          <a:xfrm>
            <a:off x="5202238" y="4046538"/>
            <a:ext cx="561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28</a:t>
            </a:r>
          </a:p>
        </p:txBody>
      </p:sp>
      <p:sp>
        <p:nvSpPr>
          <p:cNvPr id="34853" name="TextBox 39"/>
          <p:cNvSpPr txBox="1">
            <a:spLocks noChangeArrowheads="1"/>
          </p:cNvSpPr>
          <p:nvPr/>
        </p:nvSpPr>
        <p:spPr bwMode="auto">
          <a:xfrm>
            <a:off x="5202238" y="51181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31</a:t>
            </a:r>
          </a:p>
        </p:txBody>
      </p:sp>
      <p:sp>
        <p:nvSpPr>
          <p:cNvPr id="34854" name="TextBox 40"/>
          <p:cNvSpPr txBox="1">
            <a:spLocks noChangeArrowheads="1"/>
          </p:cNvSpPr>
          <p:nvPr/>
        </p:nvSpPr>
        <p:spPr bwMode="auto">
          <a:xfrm>
            <a:off x="6262688" y="4035425"/>
            <a:ext cx="56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33</a:t>
            </a:r>
          </a:p>
        </p:txBody>
      </p:sp>
      <p:sp>
        <p:nvSpPr>
          <p:cNvPr id="34855" name="TextBox 41"/>
          <p:cNvSpPr txBox="1">
            <a:spLocks noChangeArrowheads="1"/>
          </p:cNvSpPr>
          <p:nvPr/>
        </p:nvSpPr>
        <p:spPr bwMode="auto">
          <a:xfrm>
            <a:off x="6262688" y="5108575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36</a:t>
            </a:r>
          </a:p>
        </p:txBody>
      </p:sp>
      <p:sp>
        <p:nvSpPr>
          <p:cNvPr id="34856" name="TextBox 42"/>
          <p:cNvSpPr txBox="1">
            <a:spLocks noChangeArrowheads="1"/>
          </p:cNvSpPr>
          <p:nvPr/>
        </p:nvSpPr>
        <p:spPr bwMode="auto">
          <a:xfrm>
            <a:off x="7250113" y="2816225"/>
            <a:ext cx="563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36</a:t>
            </a:r>
          </a:p>
        </p:txBody>
      </p:sp>
      <p:sp>
        <p:nvSpPr>
          <p:cNvPr id="34857" name="TextBox 43"/>
          <p:cNvSpPr txBox="1">
            <a:spLocks noChangeArrowheads="1"/>
          </p:cNvSpPr>
          <p:nvPr/>
        </p:nvSpPr>
        <p:spPr bwMode="auto">
          <a:xfrm>
            <a:off x="7250113" y="3889375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36</a:t>
            </a:r>
          </a:p>
        </p:txBody>
      </p:sp>
      <p:sp>
        <p:nvSpPr>
          <p:cNvPr id="34858" name="TextBox 44"/>
          <p:cNvSpPr txBox="1">
            <a:spLocks noChangeArrowheads="1"/>
          </p:cNvSpPr>
          <p:nvPr/>
        </p:nvSpPr>
        <p:spPr bwMode="auto">
          <a:xfrm>
            <a:off x="8312150" y="2806700"/>
            <a:ext cx="56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38</a:t>
            </a:r>
          </a:p>
        </p:txBody>
      </p:sp>
      <p:sp>
        <p:nvSpPr>
          <p:cNvPr id="34859" name="TextBox 45"/>
          <p:cNvSpPr txBox="1">
            <a:spLocks noChangeArrowheads="1"/>
          </p:cNvSpPr>
          <p:nvPr/>
        </p:nvSpPr>
        <p:spPr bwMode="auto">
          <a:xfrm>
            <a:off x="8312150" y="3879850"/>
            <a:ext cx="45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38</a:t>
            </a:r>
          </a:p>
        </p:txBody>
      </p:sp>
      <p:sp>
        <p:nvSpPr>
          <p:cNvPr id="34860" name="TextBox 53"/>
          <p:cNvSpPr txBox="1">
            <a:spLocks noChangeArrowheads="1"/>
          </p:cNvSpPr>
          <p:nvPr/>
        </p:nvSpPr>
        <p:spPr bwMode="auto">
          <a:xfrm>
            <a:off x="93663" y="2778125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0</a:t>
            </a:r>
          </a:p>
        </p:txBody>
      </p:sp>
      <p:sp>
        <p:nvSpPr>
          <p:cNvPr id="34861" name="TextBox 54"/>
          <p:cNvSpPr txBox="1">
            <a:spLocks noChangeArrowheads="1"/>
          </p:cNvSpPr>
          <p:nvPr/>
        </p:nvSpPr>
        <p:spPr bwMode="auto">
          <a:xfrm>
            <a:off x="93663" y="3851275"/>
            <a:ext cx="304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" panose="02040604050505020304" pitchFamily="18" charset="0"/>
              </a:rPr>
              <a:t>0</a:t>
            </a:r>
          </a:p>
        </p:txBody>
      </p:sp>
      <p:sp>
        <p:nvSpPr>
          <p:cNvPr id="56" name="TextBox 5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1864" y="4202668"/>
            <a:ext cx="1093826" cy="369332"/>
          </a:xfrm>
          <a:prstGeom prst="rect">
            <a:avLst/>
          </a:prstGeom>
          <a:blipFill rotWithShape="1">
            <a:blip r:embed="rId2"/>
            <a:stretch>
              <a:fillRect t="-8197" r="-6704" b="-2459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Century" panose="02040604050505020304" pitchFamily="18" charset="0"/>
              </a:rPr>
              <a:t> </a:t>
            </a:r>
          </a:p>
        </p:txBody>
      </p:sp>
      <p:sp>
        <p:nvSpPr>
          <p:cNvPr id="57" name="TextBox 5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5289" y="4551625"/>
            <a:ext cx="933910" cy="369332"/>
          </a:xfrm>
          <a:prstGeom prst="rect">
            <a:avLst/>
          </a:prstGeom>
          <a:blipFill rotWithShape="1">
            <a:blip r:embed="rId3"/>
            <a:stretch>
              <a:fillRect t="-6667" r="-7843" b="-2833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Century" panose="02040604050505020304" pitchFamily="18" charset="0"/>
              </a:rPr>
              <a:t> </a:t>
            </a:r>
          </a:p>
        </p:txBody>
      </p:sp>
      <p:sp>
        <p:nvSpPr>
          <p:cNvPr id="58" name="TextBox 5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5692" y="2816722"/>
            <a:ext cx="965584" cy="369332"/>
          </a:xfrm>
          <a:prstGeom prst="rect">
            <a:avLst/>
          </a:prstGeom>
          <a:blipFill rotWithShape="1">
            <a:blip r:embed="rId4"/>
            <a:stretch>
              <a:fillRect t="-8197" r="-7595" b="-2459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Century" panose="02040604050505020304" pitchFamily="18" charset="0"/>
              </a:rPr>
              <a:t> </a:t>
            </a:r>
          </a:p>
        </p:txBody>
      </p:sp>
      <p:sp>
        <p:nvSpPr>
          <p:cNvPr id="59" name="TextBox 5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49117" y="3165679"/>
            <a:ext cx="1319015" cy="453266"/>
          </a:xfrm>
          <a:prstGeom prst="rect">
            <a:avLst/>
          </a:prstGeom>
          <a:blipFill rotWithShape="1">
            <a:blip r:embed="rId5" cstate="print"/>
            <a:stretch>
              <a:fillRect t="-118667" r="-49537" b="-18400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Century" panose="02040604050505020304" pitchFamily="18" charset="0"/>
              </a:rPr>
              <a:t> </a:t>
            </a:r>
          </a:p>
        </p:txBody>
      </p:sp>
      <p:sp>
        <p:nvSpPr>
          <p:cNvPr id="60" name="TextBox 5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36941" y="5347205"/>
            <a:ext cx="965584" cy="369332"/>
          </a:xfrm>
          <a:prstGeom prst="rect">
            <a:avLst/>
          </a:prstGeom>
          <a:blipFill rotWithShape="1">
            <a:blip r:embed="rId6"/>
            <a:stretch>
              <a:fillRect t="-8197" r="-7547" b="-2459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Century" panose="02040604050505020304" pitchFamily="18" charset="0"/>
              </a:rPr>
              <a:t> </a:t>
            </a:r>
          </a:p>
        </p:txBody>
      </p:sp>
      <p:sp>
        <p:nvSpPr>
          <p:cNvPr id="61" name="TextBox 6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10366" y="5696162"/>
            <a:ext cx="933910" cy="369332"/>
          </a:xfrm>
          <a:prstGeom prst="rect">
            <a:avLst/>
          </a:prstGeom>
          <a:blipFill rotWithShape="1">
            <a:blip r:embed="rId7"/>
            <a:stretch>
              <a:fillRect t="-6557" r="-7792" b="-2623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Century" panose="02040604050505020304" pitchFamily="18" charset="0"/>
              </a:rPr>
              <a:t> </a:t>
            </a:r>
          </a:p>
        </p:txBody>
      </p:sp>
      <p:sp>
        <p:nvSpPr>
          <p:cNvPr id="62" name="TextBox 6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24651" y="5477635"/>
            <a:ext cx="965584" cy="369332"/>
          </a:xfrm>
          <a:prstGeom prst="rect">
            <a:avLst/>
          </a:prstGeom>
          <a:blipFill rotWithShape="1">
            <a:blip r:embed="rId8"/>
            <a:stretch>
              <a:fillRect t="-8333" r="-7547" b="-2666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Century" panose="02040604050505020304" pitchFamily="18" charset="0"/>
              </a:rPr>
              <a:t> </a:t>
            </a:r>
          </a:p>
        </p:txBody>
      </p:sp>
      <p:sp>
        <p:nvSpPr>
          <p:cNvPr id="63" name="TextBox 6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98076" y="5826592"/>
            <a:ext cx="1152303" cy="454292"/>
          </a:xfrm>
          <a:prstGeom prst="rect">
            <a:avLst/>
          </a:prstGeom>
          <a:blipFill rotWithShape="1">
            <a:blip r:embed="rId9" cstate="print"/>
            <a:stretch>
              <a:fillRect t="-120270" r="-57143" b="-18783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Century" panose="02040604050505020304" pitchFamily="18" charset="0"/>
              </a:rPr>
              <a:t> </a:t>
            </a:r>
          </a:p>
        </p:txBody>
      </p:sp>
      <p:sp>
        <p:nvSpPr>
          <p:cNvPr id="64" name="TextBox 6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93402" y="2816722"/>
            <a:ext cx="965584" cy="369332"/>
          </a:xfrm>
          <a:prstGeom prst="rect">
            <a:avLst/>
          </a:prstGeom>
          <a:blipFill rotWithShape="1">
            <a:blip r:embed="rId10"/>
            <a:stretch>
              <a:fillRect t="-8197" r="-7547" b="-2459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Century" panose="02040604050505020304" pitchFamily="18" charset="0"/>
              </a:rPr>
              <a:t> </a:t>
            </a:r>
          </a:p>
        </p:txBody>
      </p:sp>
      <p:sp>
        <p:nvSpPr>
          <p:cNvPr id="65" name="TextBox 6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66827" y="3165679"/>
            <a:ext cx="1152303" cy="454292"/>
          </a:xfrm>
          <a:prstGeom prst="rect">
            <a:avLst/>
          </a:prstGeom>
          <a:blipFill rotWithShape="1">
            <a:blip r:embed="rId11" cstate="print"/>
            <a:stretch>
              <a:fillRect t="-118667" r="-57143" b="-18400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Century" panose="02040604050505020304" pitchFamily="18" charset="0"/>
              </a:rPr>
              <a:t> </a:t>
            </a:r>
          </a:p>
        </p:txBody>
      </p:sp>
      <p:sp>
        <p:nvSpPr>
          <p:cNvPr id="66" name="TextBox 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33292" y="5361831"/>
            <a:ext cx="965584" cy="369332"/>
          </a:xfrm>
          <a:prstGeom prst="rect">
            <a:avLst/>
          </a:prstGeom>
          <a:blipFill rotWithShape="1">
            <a:blip r:embed="rId12"/>
            <a:stretch>
              <a:fillRect t="-8333" r="-7595" b="-2666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Century" panose="02040604050505020304" pitchFamily="18" charset="0"/>
              </a:rPr>
              <a:t> </a:t>
            </a:r>
          </a:p>
        </p:txBody>
      </p:sp>
      <p:sp>
        <p:nvSpPr>
          <p:cNvPr id="67" name="TextBox 6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06717" y="5710788"/>
            <a:ext cx="1319015" cy="454292"/>
          </a:xfrm>
          <a:prstGeom prst="rect">
            <a:avLst/>
          </a:prstGeom>
          <a:blipFill rotWithShape="1">
            <a:blip r:embed="rId13" cstate="print"/>
            <a:stretch>
              <a:fillRect t="-120270" r="-49537" b="-187838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Century" panose="02040604050505020304" pitchFamily="18" charset="0"/>
              </a:rPr>
              <a:t> </a:t>
            </a:r>
          </a:p>
        </p:txBody>
      </p:sp>
      <p:sp>
        <p:nvSpPr>
          <p:cNvPr id="68" name="TextBox 6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61383" y="4155858"/>
            <a:ext cx="965584" cy="369332"/>
          </a:xfrm>
          <a:prstGeom prst="rect">
            <a:avLst/>
          </a:prstGeom>
          <a:blipFill rotWithShape="1">
            <a:blip r:embed="rId14"/>
            <a:stretch>
              <a:fillRect t="-8333" r="-7547" b="-26667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Century" panose="02040604050505020304" pitchFamily="18" charset="0"/>
              </a:rPr>
              <a:t> </a:t>
            </a:r>
          </a:p>
        </p:txBody>
      </p:sp>
      <p:sp>
        <p:nvSpPr>
          <p:cNvPr id="69" name="TextBox 6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34808" y="4504815"/>
            <a:ext cx="933910" cy="369332"/>
          </a:xfrm>
          <a:prstGeom prst="rect">
            <a:avLst/>
          </a:prstGeom>
          <a:blipFill rotWithShape="1">
            <a:blip r:embed="rId15"/>
            <a:stretch>
              <a:fillRect t="-6557" r="-7792" b="-26230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Century" panose="020406040505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805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Project Management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a project?</a:t>
            </a:r>
          </a:p>
          <a:p>
            <a:pPr lvl="1"/>
            <a:r>
              <a:rPr lang="en-US" sz="2400" dirty="0"/>
              <a:t>A series of related jobs, usually directed toward some major output and requiring a significant period of time to perform.</a:t>
            </a:r>
          </a:p>
          <a:p>
            <a:r>
              <a:rPr lang="en-US" sz="2800" dirty="0"/>
              <a:t>What is project management?</a:t>
            </a:r>
          </a:p>
          <a:p>
            <a:pPr lvl="1"/>
            <a:r>
              <a:rPr lang="en-US" sz="2400" dirty="0"/>
              <a:t>Planning, directing, and controlling resources (people, equipment, material, etc.) to meet the technical, cost, and time constraints of the project.</a:t>
            </a:r>
          </a:p>
          <a:p>
            <a:r>
              <a:rPr lang="en-US" sz="2800" dirty="0"/>
              <a:t>Why is project management important?</a:t>
            </a:r>
          </a:p>
          <a:p>
            <a:pPr lvl="1"/>
            <a:r>
              <a:rPr lang="en-US" sz="2400" dirty="0"/>
              <a:t>At the highest levels of an organization, management often involves juggling a portfolio of projects.</a:t>
            </a:r>
          </a:p>
        </p:txBody>
      </p:sp>
    </p:spTree>
    <p:extLst>
      <p:ext uri="{BB962C8B-B14F-4D97-AF65-F5344CB8AC3E}">
        <p14:creationId xmlns:p14="http://schemas.microsoft.com/office/powerpoint/2010/main" val="148622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Example 4.2 – Three Time Estimates </a:t>
            </a:r>
          </a:p>
        </p:txBody>
      </p:sp>
      <p:sp>
        <p:nvSpPr>
          <p:cNvPr id="35842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Probability of finishing in 35 weeks (or less)</a:t>
            </a:r>
          </a:p>
        </p:txBody>
      </p:sp>
      <p:sp>
        <p:nvSpPr>
          <p:cNvPr id="7" name="Rectangle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2626324"/>
            <a:ext cx="3581400" cy="95731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95600" y="3352800"/>
            <a:ext cx="58864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338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Example 4.2 – Three Time Estimates </a:t>
            </a:r>
          </a:p>
        </p:txBody>
      </p:sp>
      <p:sp>
        <p:nvSpPr>
          <p:cNvPr id="36866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24384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Probability of finishing in 35 weeks (or less) is about 19%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24291" y="1600199"/>
            <a:ext cx="5719659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3757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/>
              <a:t>Time-Cost Models and Project Crashing</a:t>
            </a:r>
          </a:p>
        </p:txBody>
      </p:sp>
      <p:sp>
        <p:nvSpPr>
          <p:cNvPr id="37890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time-cost model extends the CPM model to consider the trade-off between time required to complete an activity and total project cost.</a:t>
            </a:r>
          </a:p>
          <a:p>
            <a:pPr lvl="1"/>
            <a:r>
              <a:rPr lang="en-US" dirty="0"/>
              <a:t>Considers direct activity costs, indirect costs of project, and activity completion times</a:t>
            </a:r>
          </a:p>
          <a:p>
            <a:pPr lvl="1"/>
            <a:endParaRPr lang="en-US" dirty="0"/>
          </a:p>
          <a:p>
            <a:r>
              <a:rPr lang="en-US" dirty="0"/>
              <a:t>It is often referred to as “crashing” the project to reduce overall duration.</a:t>
            </a:r>
          </a:p>
        </p:txBody>
      </p:sp>
    </p:spTree>
    <p:extLst>
      <p:ext uri="{BB962C8B-B14F-4D97-AF65-F5344CB8AC3E}">
        <p14:creationId xmlns:p14="http://schemas.microsoft.com/office/powerpoint/2010/main" val="2277861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Project Crashing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73529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634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4.3 – Project Crashing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6627813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01749" y="2439068"/>
            <a:ext cx="3369833" cy="610936"/>
          </a:xfrm>
          <a:prstGeom prst="rect">
            <a:avLst/>
          </a:prstGeom>
          <a:blipFill rotWithShape="1">
            <a:blip r:embed="rId3"/>
            <a:stretch>
              <a:fillRect r="-1805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010400" y="558165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" panose="02040604050505020304" pitchFamily="18" charset="0"/>
                <a:hlinkClick r:id="rId4" action="ppaction://hlinkfile" tooltip="Click to see an Excel crashing example"/>
              </a:rPr>
              <a:t>Excel: Project Crashing</a:t>
            </a:r>
            <a:endParaRPr lang="en-US" dirty="0">
              <a:latin typeface="Century" panose="020406040505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153830"/>
            <a:ext cx="4879975" cy="461665"/>
            <a:chOff x="0" y="6153830"/>
            <a:chExt cx="4879975" cy="46166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/>
            <a:srcRect b="59156"/>
            <a:stretch/>
          </p:blipFill>
          <p:spPr bwMode="auto">
            <a:xfrm>
              <a:off x="0" y="6153830"/>
              <a:ext cx="1700167" cy="388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447800" y="6153830"/>
              <a:ext cx="3432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entury" panose="02040604050505020304" pitchFamily="18" charset="0"/>
                </a:rPr>
                <a:t>For the Excel template visit www.mhhe.com/sie-chase14e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372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4.3 – Project Crashing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54102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629025"/>
            <a:ext cx="611505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3641725"/>
            <a:ext cx="2362200" cy="922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" panose="02040604050505020304" pitchFamily="18" charset="0"/>
              </a:rPr>
              <a:t>Activity D cannot be reduced any further at this point</a:t>
            </a: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743200" y="4103688"/>
            <a:ext cx="1066800" cy="11541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2425" y="4646613"/>
            <a:ext cx="2362200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" panose="02040604050505020304" pitchFamily="18" charset="0"/>
              </a:rPr>
              <a:t>Activity A cannot be reduced any further at this point</a:t>
            </a: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>
          <a:xfrm>
            <a:off x="2714625" y="5108575"/>
            <a:ext cx="1171575" cy="758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14625" y="6102350"/>
            <a:ext cx="1171575" cy="69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43600" y="2514600"/>
            <a:ext cx="23622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" panose="02040604050505020304" pitchFamily="18" charset="0"/>
              </a:rPr>
              <a:t>Project has reached minimum duration</a:t>
            </a: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7124700" y="3160713"/>
            <a:ext cx="1333500" cy="29416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6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Development Projects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09800"/>
            <a:ext cx="60960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4629150"/>
            <a:ext cx="990600" cy="647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entury" panose="02040604050505020304" pitchFamily="18" charset="0"/>
              </a:rPr>
              <a:t>Type of Project</a:t>
            </a:r>
          </a:p>
        </p:txBody>
      </p:sp>
      <p:sp>
        <p:nvSpPr>
          <p:cNvPr id="6" name="Left Brace 5"/>
          <p:cNvSpPr/>
          <p:nvPr/>
        </p:nvSpPr>
        <p:spPr>
          <a:xfrm>
            <a:off x="1371600" y="3657600"/>
            <a:ext cx="762000" cy="2590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33900" y="1495425"/>
            <a:ext cx="2362200" cy="3698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" panose="02040604050505020304" pitchFamily="18" charset="0"/>
              </a:rPr>
              <a:t>Degree of Change</a:t>
            </a:r>
          </a:p>
        </p:txBody>
      </p:sp>
      <p:sp>
        <p:nvSpPr>
          <p:cNvPr id="9" name="Left Brace 8"/>
          <p:cNvSpPr/>
          <p:nvPr/>
        </p:nvSpPr>
        <p:spPr>
          <a:xfrm rot="5400000">
            <a:off x="5495131" y="-200818"/>
            <a:ext cx="439737" cy="4572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Project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964338"/>
              </p:ext>
            </p:extLst>
          </p:nvPr>
        </p:nvGraphicFramePr>
        <p:xfrm>
          <a:off x="45720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596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Pure Project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70026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87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Project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010861"/>
              </p:ext>
            </p:extLst>
          </p:nvPr>
        </p:nvGraphicFramePr>
        <p:xfrm>
          <a:off x="457200" y="1600201"/>
          <a:ext cx="8153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81200" y="5038725"/>
            <a:ext cx="56388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519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Project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237814"/>
              </p:ext>
            </p:extLst>
          </p:nvPr>
        </p:nvGraphicFramePr>
        <p:xfrm>
          <a:off x="457200" y="1600201"/>
          <a:ext cx="8229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5265738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954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the Project</a:t>
            </a:r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Statement of Work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written description of the objectives to be achieved</a:t>
            </a:r>
          </a:p>
          <a:p>
            <a:pPr>
              <a:lnSpc>
                <a:spcPct val="120000"/>
              </a:lnSpc>
            </a:pPr>
            <a:r>
              <a:rPr lang="en-US" dirty="0"/>
              <a:t>Task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further subdivision of a project – usually shorter than several months and performed by a single group or organization</a:t>
            </a:r>
          </a:p>
          <a:p>
            <a:pPr>
              <a:lnSpc>
                <a:spcPct val="120000"/>
              </a:lnSpc>
            </a:pPr>
            <a:r>
              <a:rPr lang="en-US" dirty="0"/>
              <a:t>Work Package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group of activities combined to be assignable to a single organizational unit</a:t>
            </a:r>
          </a:p>
        </p:txBody>
      </p:sp>
    </p:spTree>
    <p:extLst>
      <p:ext uri="{BB962C8B-B14F-4D97-AF65-F5344CB8AC3E}">
        <p14:creationId xmlns:p14="http://schemas.microsoft.com/office/powerpoint/2010/main" val="179056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Defining the Project</a:t>
            </a:r>
            <a:br>
              <a:rPr lang="en-US" dirty="0"/>
            </a:br>
            <a:r>
              <a:rPr lang="en-US" sz="1600" dirty="0"/>
              <a:t>Continued</a:t>
            </a:r>
          </a:p>
        </p:txBody>
      </p:sp>
      <p:sp>
        <p:nvSpPr>
          <p:cNvPr id="24578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Milestone</a:t>
            </a:r>
          </a:p>
          <a:p>
            <a:pPr lvl="1"/>
            <a:r>
              <a:rPr lang="en-US" dirty="0"/>
              <a:t>Specific events in the life of the project</a:t>
            </a:r>
          </a:p>
          <a:p>
            <a:pPr lvl="1"/>
            <a:endParaRPr lang="en-US" dirty="0"/>
          </a:p>
          <a:p>
            <a:r>
              <a:rPr lang="en-US" dirty="0"/>
              <a:t>Work Breakdown Structure</a:t>
            </a:r>
          </a:p>
          <a:p>
            <a:pPr lvl="1"/>
            <a:r>
              <a:rPr lang="en-US" dirty="0"/>
              <a:t>Defines the hierarchy of project tasks, subtasks, and work packages</a:t>
            </a:r>
          </a:p>
          <a:p>
            <a:pPr lvl="1"/>
            <a:endParaRPr lang="en-US" dirty="0"/>
          </a:p>
          <a:p>
            <a:r>
              <a:rPr lang="en-US" dirty="0"/>
              <a:t>Activities</a:t>
            </a:r>
          </a:p>
          <a:p>
            <a:pPr lvl="1"/>
            <a:r>
              <a:rPr lang="en-US" dirty="0"/>
              <a:t>Pieces of work that consume time</a:t>
            </a:r>
          </a:p>
        </p:txBody>
      </p:sp>
    </p:spTree>
    <p:extLst>
      <p:ext uri="{BB962C8B-B14F-4D97-AF65-F5344CB8AC3E}">
        <p14:creationId xmlns:p14="http://schemas.microsoft.com/office/powerpoint/2010/main" val="172412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1097</Words>
  <Application>Microsoft Office PowerPoint</Application>
  <PresentationFormat>On-screen Show (4:3)</PresentationFormat>
  <Paragraphs>230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Century</vt:lpstr>
      <vt:lpstr>Times New Roman</vt:lpstr>
      <vt:lpstr>Office Theme</vt:lpstr>
      <vt:lpstr>Project  Management</vt:lpstr>
      <vt:lpstr>Project Management</vt:lpstr>
      <vt:lpstr>Types of Development Projects</vt:lpstr>
      <vt:lpstr>Project Structure</vt:lpstr>
      <vt:lpstr>Pure Project Structure</vt:lpstr>
      <vt:lpstr>Functional Project Structure</vt:lpstr>
      <vt:lpstr>Matrix Project Structure</vt:lpstr>
      <vt:lpstr>Defining the Project</vt:lpstr>
      <vt:lpstr>Defining the Project Continued</vt:lpstr>
      <vt:lpstr>Work Breakdown Structure Example</vt:lpstr>
      <vt:lpstr>Work Breakdown Structure – Large Optical Scanner Design</vt:lpstr>
      <vt:lpstr>Network-Planning Models</vt:lpstr>
      <vt:lpstr>Critical Path Method (CPM)</vt:lpstr>
      <vt:lpstr>Example 4.1 – Identify Activities and Construct Network</vt:lpstr>
      <vt:lpstr>Determine Early Start/Early Finish and Late Start/Late Finish Schedule</vt:lpstr>
      <vt:lpstr>CPM with Activity Time Estimates</vt:lpstr>
      <vt:lpstr>PERT Method Calculations</vt:lpstr>
      <vt:lpstr>Example 4.2 - Three Time Estimates</vt:lpstr>
      <vt:lpstr>Example 4.2 - Network with Time Estimates</vt:lpstr>
      <vt:lpstr>Example 4.2 – Three Time Estimates </vt:lpstr>
      <vt:lpstr>Example 4.2 – Three Time Estimates </vt:lpstr>
      <vt:lpstr>Time-Cost Models and Project Crashing</vt:lpstr>
      <vt:lpstr>Project Crashing</vt:lpstr>
      <vt:lpstr>Example 4.3 – Project Crashing</vt:lpstr>
      <vt:lpstr>Example 4.3 – Project Crashing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and Supply Chain Management</dc:title>
  <dc:creator>Putbrese, Kaylee;MHE India</dc:creator>
  <cp:keywords>Operations and Supply Chain Management</cp:keywords>
  <cp:lastModifiedBy>Anurodh Khanuja</cp:lastModifiedBy>
  <cp:revision>59</cp:revision>
  <dcterms:created xsi:type="dcterms:W3CDTF">2014-06-15T14:47:18Z</dcterms:created>
  <dcterms:modified xsi:type="dcterms:W3CDTF">2020-03-30T08:50:49Z</dcterms:modified>
  <cp:category>Operations and Supply Chain Management</cp:category>
</cp:coreProperties>
</file>