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4"/>
  </p:notesMasterIdLst>
  <p:handoutMasterIdLst>
    <p:handoutMasterId r:id="rId35"/>
  </p:handoutMasterIdLst>
  <p:sldIdLst>
    <p:sldId id="258" r:id="rId2"/>
    <p:sldId id="259" r:id="rId3"/>
    <p:sldId id="260" r:id="rId4"/>
    <p:sldId id="294" r:id="rId5"/>
    <p:sldId id="263" r:id="rId6"/>
    <p:sldId id="264" r:id="rId7"/>
    <p:sldId id="265" r:id="rId8"/>
    <p:sldId id="266" r:id="rId9"/>
    <p:sldId id="267" r:id="rId10"/>
    <p:sldId id="268" r:id="rId11"/>
    <p:sldId id="269" r:id="rId12"/>
    <p:sldId id="270" r:id="rId13"/>
    <p:sldId id="271" r:id="rId14"/>
    <p:sldId id="272" r:id="rId15"/>
    <p:sldId id="273" r:id="rId16"/>
    <p:sldId id="274" r:id="rId17"/>
    <p:sldId id="295" r:id="rId18"/>
    <p:sldId id="275" r:id="rId19"/>
    <p:sldId id="276" r:id="rId20"/>
    <p:sldId id="277" r:id="rId21"/>
    <p:sldId id="278" r:id="rId22"/>
    <p:sldId id="279" r:id="rId23"/>
    <p:sldId id="284" r:id="rId24"/>
    <p:sldId id="285" r:id="rId25"/>
    <p:sldId id="286" r:id="rId26"/>
    <p:sldId id="287" r:id="rId27"/>
    <p:sldId id="296" r:id="rId28"/>
    <p:sldId id="297" r:id="rId29"/>
    <p:sldId id="288" r:id="rId30"/>
    <p:sldId id="280" r:id="rId31"/>
    <p:sldId id="292"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88" y="28"/>
      </p:cViewPr>
      <p:guideLst>
        <p:guide orient="horz" pos="2160"/>
        <p:guide pos="2880"/>
      </p:guideLst>
    </p:cSldViewPr>
  </p:slideViewPr>
  <p:notesTextViewPr>
    <p:cViewPr>
      <p:scale>
        <a:sx n="1" d="1"/>
        <a:sy n="1" d="1"/>
      </p:scale>
      <p:origin x="0" y="0"/>
    </p:cViewPr>
  </p:notesTextViewPr>
  <p:notesViewPr>
    <p:cSldViewPr showGuides="1">
      <p:cViewPr varScale="1">
        <p:scale>
          <a:sx n="49" d="100"/>
          <a:sy n="49" d="100"/>
        </p:scale>
        <p:origin x="2668"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FEAAC5-60AC-4E61-A849-2502716FC2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BFA72E-93F3-4DDB-9E00-BFC328F77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D2553A-C97D-4C62-AA10-C5FEC503BEEC}" type="datetimeFigureOut">
              <a:rPr lang="en-US" smtClean="0"/>
              <a:t>3/30/2020</a:t>
            </a:fld>
            <a:endParaRPr lang="en-US"/>
          </a:p>
        </p:txBody>
      </p:sp>
      <p:sp>
        <p:nvSpPr>
          <p:cNvPr id="4" name="Footer Placeholder 3">
            <a:extLst>
              <a:ext uri="{FF2B5EF4-FFF2-40B4-BE49-F238E27FC236}">
                <a16:creationId xmlns:a16="http://schemas.microsoft.com/office/drawing/2014/main" id="{168937DF-DB22-4A8A-AAED-318F17552C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696415-CBC0-4CBA-AEC5-F65F56A6F9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DC0D2F-7865-4939-9517-D23CA4D9711C}" type="slidenum">
              <a:rPr lang="en-US" smtClean="0"/>
              <a:t>‹#›</a:t>
            </a:fld>
            <a:endParaRPr lang="en-US"/>
          </a:p>
        </p:txBody>
      </p:sp>
    </p:spTree>
    <p:extLst>
      <p:ext uri="{BB962C8B-B14F-4D97-AF65-F5344CB8AC3E}">
        <p14:creationId xmlns:p14="http://schemas.microsoft.com/office/powerpoint/2010/main" val="1770368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39C6C-918E-41B3-9DCC-1C631D85867A}" type="datetimeFigureOut">
              <a:rPr lang="en-US" smtClean="0"/>
              <a:t>3/30/2020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941C3-B210-4BB6-BE54-1BC559A69455}" type="slidenum">
              <a:rPr lang="en-US" smtClean="0"/>
              <a:t>‹#›</a:t>
            </a:fld>
            <a:endParaRPr lang="en-US"/>
          </a:p>
        </p:txBody>
      </p:sp>
    </p:spTree>
    <p:extLst>
      <p:ext uri="{BB962C8B-B14F-4D97-AF65-F5344CB8AC3E}">
        <p14:creationId xmlns:p14="http://schemas.microsoft.com/office/powerpoint/2010/main" val="97785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3C625-F04B-48AC-9646-7B6805912314}"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389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30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120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6</a:t>
            </a:r>
          </a:p>
        </p:txBody>
      </p:sp>
      <p:sp>
        <p:nvSpPr>
          <p:cNvPr id="5120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120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1205"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1206"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542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632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8</a:t>
            </a:r>
          </a:p>
        </p:txBody>
      </p:sp>
      <p:sp>
        <p:nvSpPr>
          <p:cNvPr id="5632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632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6325"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6"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665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696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737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837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US" sz="1000">
                <a:latin typeface="Times New Roman" pitchFamily="18" charset="0"/>
              </a:rPr>
              <a:t>9</a:t>
            </a:r>
          </a:p>
        </p:txBody>
      </p:sp>
      <p:sp>
        <p:nvSpPr>
          <p:cNvPr id="5837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837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endParaRPr lang="en-US">
              <a:latin typeface="Calibri" pitchFamily="34" charset="0"/>
            </a:endParaRPr>
          </a:p>
        </p:txBody>
      </p:sp>
      <p:sp>
        <p:nvSpPr>
          <p:cNvPr id="58373" name="Rectangle 6"/>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4" name="Rectangle 7"/>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19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39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194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286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307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F903-57AC-4772-B1F2-9BBB5CF2550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CAD978E-BE5B-427F-A3DC-AF7102D69AE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B424BC-BBBE-4677-BFB9-1323B148672A}"/>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5" name="Footer Placeholder 4">
            <a:extLst>
              <a:ext uri="{FF2B5EF4-FFF2-40B4-BE49-F238E27FC236}">
                <a16:creationId xmlns:a16="http://schemas.microsoft.com/office/drawing/2014/main" id="{100623B1-9D8E-479A-B108-B517CFE34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29EB2-645B-4D85-9B60-82CB21B125B1}"/>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46955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E623-FCB8-4EAB-8C5E-2962DE71EC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52A28B-2518-46BE-AA2B-D639E183AB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1B9C5-8035-4AA7-8484-59C279AC1454}"/>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5" name="Footer Placeholder 4">
            <a:extLst>
              <a:ext uri="{FF2B5EF4-FFF2-40B4-BE49-F238E27FC236}">
                <a16:creationId xmlns:a16="http://schemas.microsoft.com/office/drawing/2014/main" id="{D8AFEB04-DA9D-402A-A242-991F48794A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AEBD3-1507-41F8-BF97-09CE8049476D}"/>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220861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CCF3D-5427-4739-8671-7DF23E7C854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9A5ACF-477E-4AFC-8F6B-9E6BDD6FF11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C59F7-FF03-421B-875F-74115DA175B9}"/>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5" name="Footer Placeholder 4">
            <a:extLst>
              <a:ext uri="{FF2B5EF4-FFF2-40B4-BE49-F238E27FC236}">
                <a16:creationId xmlns:a16="http://schemas.microsoft.com/office/drawing/2014/main" id="{DC4C9BBF-B877-4821-BAD9-6047DFE4A7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8FA6D-753D-4EFB-BB10-ABF6BAA643E7}"/>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245826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37D8-44A6-4F2F-AEDC-064D559BD2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658F8-64A0-43BB-A2ED-171223CA7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84E42C-226B-4CEE-8D4C-0AFC70550B57}"/>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5" name="Footer Placeholder 4">
            <a:extLst>
              <a:ext uri="{FF2B5EF4-FFF2-40B4-BE49-F238E27FC236}">
                <a16:creationId xmlns:a16="http://schemas.microsoft.com/office/drawing/2014/main" id="{996DB1C6-3CD8-4DF4-A710-C851D89E4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500AAC-9B35-4173-881A-4211DC05A4F4}"/>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35172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84D4-155A-4353-8EE6-791D6CCB11C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7836F-A0C1-4F83-BBEF-AB510FEF45C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7D24C-9055-4B76-B289-9B5044AEDF29}"/>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5" name="Footer Placeholder 4">
            <a:extLst>
              <a:ext uri="{FF2B5EF4-FFF2-40B4-BE49-F238E27FC236}">
                <a16:creationId xmlns:a16="http://schemas.microsoft.com/office/drawing/2014/main" id="{319C6401-23C6-4F73-9776-10935133FB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2C227-3026-401E-A8AB-34BCEC4D256F}"/>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2353081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6BD-4967-42B4-BCA3-3A3FBF56D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FDB81F-C946-4213-9904-0725B17E46F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365A0C-3B3A-4C21-AFA6-B7A1818A50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A17427-DE10-4232-B8AA-DD1E154D79CA}"/>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6" name="Footer Placeholder 5">
            <a:extLst>
              <a:ext uri="{FF2B5EF4-FFF2-40B4-BE49-F238E27FC236}">
                <a16:creationId xmlns:a16="http://schemas.microsoft.com/office/drawing/2014/main" id="{A190EBBD-A004-46C2-AC20-F8A1A52ED9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4E950-3042-40F4-B49A-DFF0266767E0}"/>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156471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4E74F-45EB-4353-B16A-0989CF7FA0E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0A88B-8DBD-4691-BF68-738887E19C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ECB69-F857-4C7C-82EC-390E3FA41C0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3B0C1-9325-492D-B9C5-87DED4D9751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9A755C1-649C-4CF0-A964-C8787A12A8D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C4898E-9AF2-4189-A436-2E08CF1C4385}"/>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8" name="Footer Placeholder 7">
            <a:extLst>
              <a:ext uri="{FF2B5EF4-FFF2-40B4-BE49-F238E27FC236}">
                <a16:creationId xmlns:a16="http://schemas.microsoft.com/office/drawing/2014/main" id="{508CBBCB-6175-4AF4-B8BF-B179202784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DB9460-4B37-4D55-9467-D557D8EA8A61}"/>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287977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ACF2-1305-49A0-A684-5D3665410D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C429AE-35DA-4410-AC58-130F162D02F4}"/>
              </a:ext>
            </a:extLst>
          </p:cNvPr>
          <p:cNvSpPr>
            <a:spLocks noGrp="1"/>
          </p:cNvSpPr>
          <p:nvPr>
            <p:ph type="dt" sz="half" idx="10"/>
          </p:nvPr>
        </p:nvSpPr>
        <p:spPr/>
        <p:txBody>
          <a:bodyPr/>
          <a:lstStyle/>
          <a:p>
            <a:pPr>
              <a:defRPr/>
            </a:pPr>
            <a:fld id="{E9DC5E10-319D-4D6D-BE64-4965F42DB047}" type="datetime1">
              <a:rPr lang="en-US" smtClean="0"/>
              <a:pPr>
                <a:defRPr/>
              </a:pPr>
              <a:t>3/30/2020</a:t>
            </a:fld>
            <a:endParaRPr lang="en-US"/>
          </a:p>
        </p:txBody>
      </p:sp>
      <p:sp>
        <p:nvSpPr>
          <p:cNvPr id="4" name="Footer Placeholder 3">
            <a:extLst>
              <a:ext uri="{FF2B5EF4-FFF2-40B4-BE49-F238E27FC236}">
                <a16:creationId xmlns:a16="http://schemas.microsoft.com/office/drawing/2014/main" id="{B05A5057-44FA-4E61-9A73-AD711351833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3F7B839-1947-4A92-813A-D41390E32C27}"/>
              </a:ext>
            </a:extLst>
          </p:cNvPr>
          <p:cNvSpPr>
            <a:spLocks noGrp="1"/>
          </p:cNvSpPr>
          <p:nvPr>
            <p:ph type="sldNum" sz="quarter" idx="12"/>
          </p:nvPr>
        </p:nvSpPr>
        <p:spPr/>
        <p:txBody>
          <a:bodyPr/>
          <a:lstStyle/>
          <a:p>
            <a:pPr>
              <a:defRPr/>
            </a:pPr>
            <a:fld id="{9B9D1A7A-7B57-49C0-9A71-68DD0183EF74}" type="slidenum">
              <a:rPr lang="en-US" smtClean="0"/>
              <a:pPr>
                <a:defRPr/>
              </a:pPr>
              <a:t>‹#›</a:t>
            </a:fld>
            <a:endParaRPr lang="en-US"/>
          </a:p>
        </p:txBody>
      </p:sp>
    </p:spTree>
    <p:extLst>
      <p:ext uri="{BB962C8B-B14F-4D97-AF65-F5344CB8AC3E}">
        <p14:creationId xmlns:p14="http://schemas.microsoft.com/office/powerpoint/2010/main" val="308241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12AF18-7834-426C-BE89-B93C2AA30860}"/>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3" name="Footer Placeholder 2">
            <a:extLst>
              <a:ext uri="{FF2B5EF4-FFF2-40B4-BE49-F238E27FC236}">
                <a16:creationId xmlns:a16="http://schemas.microsoft.com/office/drawing/2014/main" id="{BDB881F6-B6E8-4587-826C-FC39507DF6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D6EEC8-3E96-42EF-8CC5-87E2D6DFE272}"/>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363085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E0BFF-1F33-4DEA-BDE0-F8EC036D5D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C83DA21-4B7B-4064-9D4F-7A353DE30A3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94D0F-075D-4947-A75B-927FCF87BF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03BC870-0536-47F4-BE63-0EDB70802692}"/>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6" name="Footer Placeholder 5">
            <a:extLst>
              <a:ext uri="{FF2B5EF4-FFF2-40B4-BE49-F238E27FC236}">
                <a16:creationId xmlns:a16="http://schemas.microsoft.com/office/drawing/2014/main" id="{5C8DE580-1573-46A6-B5A5-E751E94B1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52DA4-D2E2-40F3-91A7-56C65C676649}"/>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404117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E56E2-2214-4630-89DF-7912B70BD8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10EBD56-7EE3-4C61-B6EE-51CBCFDB16A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0E344ED-2F72-4205-86F5-6C0882195D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5834DA7-3989-49B7-A3FD-7DE1530FF3E4}"/>
              </a:ext>
            </a:extLst>
          </p:cNvPr>
          <p:cNvSpPr>
            <a:spLocks noGrp="1"/>
          </p:cNvSpPr>
          <p:nvPr>
            <p:ph type="dt" sz="half" idx="10"/>
          </p:nvPr>
        </p:nvSpPr>
        <p:spPr/>
        <p:txBody>
          <a:bodyPr/>
          <a:lstStyle/>
          <a:p>
            <a:fld id="{A9F3050F-4FFB-4497-869D-5BE284EEDC24}" type="datetimeFigureOut">
              <a:rPr lang="en-US" smtClean="0"/>
              <a:t>3/30/2020</a:t>
            </a:fld>
            <a:endParaRPr lang="en-US"/>
          </a:p>
        </p:txBody>
      </p:sp>
      <p:sp>
        <p:nvSpPr>
          <p:cNvPr id="6" name="Footer Placeholder 5">
            <a:extLst>
              <a:ext uri="{FF2B5EF4-FFF2-40B4-BE49-F238E27FC236}">
                <a16:creationId xmlns:a16="http://schemas.microsoft.com/office/drawing/2014/main" id="{946070C6-B862-461E-B23C-D2880D0E0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2E0C3-0711-463E-9009-4DF22FD4EAD4}"/>
              </a:ext>
            </a:extLst>
          </p:cNvPr>
          <p:cNvSpPr>
            <a:spLocks noGrp="1"/>
          </p:cNvSpPr>
          <p:nvPr>
            <p:ph type="sldNum" sz="quarter" idx="12"/>
          </p:nvPr>
        </p:nvSpPr>
        <p:spPr/>
        <p:txBody>
          <a:bodyPr/>
          <a:lstStyle/>
          <a:p>
            <a:fld id="{206C95D1-FF15-4A43-A0A4-2474B3BC3F03}" type="slidenum">
              <a:rPr lang="en-US" smtClean="0"/>
              <a:t>‹#›</a:t>
            </a:fld>
            <a:endParaRPr lang="en-US"/>
          </a:p>
        </p:txBody>
      </p:sp>
    </p:spTree>
    <p:extLst>
      <p:ext uri="{BB962C8B-B14F-4D97-AF65-F5344CB8AC3E}">
        <p14:creationId xmlns:p14="http://schemas.microsoft.com/office/powerpoint/2010/main" val="127207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403CA-F6D5-4231-B3FC-06CC8E2AFE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1DBFF7-B051-4DD3-863A-0576E0E26D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553B4-C268-453A-94CB-3E300DDBA2E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F3050F-4FFB-4497-869D-5BE284EEDC24}" type="datetimeFigureOut">
              <a:rPr lang="en-US" smtClean="0"/>
              <a:t>3/30/2020</a:t>
            </a:fld>
            <a:endParaRPr lang="en-US"/>
          </a:p>
        </p:txBody>
      </p:sp>
      <p:sp>
        <p:nvSpPr>
          <p:cNvPr id="5" name="Footer Placeholder 4">
            <a:extLst>
              <a:ext uri="{FF2B5EF4-FFF2-40B4-BE49-F238E27FC236}">
                <a16:creationId xmlns:a16="http://schemas.microsoft.com/office/drawing/2014/main" id="{87CB0DEC-0F19-469B-9EB4-8D28C0A2E6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617705-A172-461F-A369-88C8DC9364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6C95D1-FF15-4A43-A0A4-2474B3BC3F03}" type="slidenum">
              <a:rPr lang="en-US" smtClean="0"/>
              <a:t>‹#›</a:t>
            </a:fld>
            <a:endParaRPr lang="en-US"/>
          </a:p>
        </p:txBody>
      </p:sp>
      <p:sp>
        <p:nvSpPr>
          <p:cNvPr id="7" name="Rectangle 13">
            <a:extLst>
              <a:ext uri="{FF2B5EF4-FFF2-40B4-BE49-F238E27FC236}">
                <a16:creationId xmlns:a16="http://schemas.microsoft.com/office/drawing/2014/main" id="{DB44299A-A773-40D5-8A3C-42B2545C0F64}"/>
              </a:ext>
            </a:extLst>
          </p:cNvPr>
          <p:cNvSpPr>
            <a:spLocks noChangeArrowheads="1"/>
          </p:cNvSpPr>
          <p:nvPr userDrawn="1"/>
        </p:nvSpPr>
        <p:spPr bwMode="auto">
          <a:xfrm>
            <a:off x="8685390" y="6612883"/>
            <a:ext cx="463589" cy="246221"/>
          </a:xfrm>
          <a:prstGeom prst="rect">
            <a:avLst/>
          </a:prstGeom>
          <a:noFill/>
          <a:ln w="38100">
            <a:noFill/>
            <a:miter lim="800000"/>
            <a:headEnd/>
            <a:tailEnd/>
          </a:ln>
          <a:effectLst/>
        </p:spPr>
        <p:txBody>
          <a:bodyPr wrap="none">
            <a:spAutoFit/>
          </a:bodyPr>
          <a:lstStyle/>
          <a:p>
            <a:pPr algn="ctr">
              <a:defRPr/>
            </a:pPr>
            <a:r>
              <a:rPr lang="en-US" sz="1000" b="1" dirty="0">
                <a:latin typeface="Times New Roman" pitchFamily="18" charset="0"/>
                <a:cs typeface="+mn-cs"/>
              </a:rPr>
              <a:t>3</a:t>
            </a:r>
            <a:r>
              <a:rPr lang="en-US" sz="1000" b="1" dirty="0">
                <a:latin typeface="Times New Roman" pitchFamily="18" charset="0"/>
                <a:cs typeface="Arial" charset="0"/>
              </a:rPr>
              <a:t>–</a:t>
            </a:r>
            <a:fld id="{FC7F5C4D-D62B-487B-B683-07611D9500BB}" type="slidenum">
              <a:rPr lang="en-US" sz="1000" b="1" smtClean="0">
                <a:latin typeface="Times New Roman" pitchFamily="18" charset="0"/>
              </a:rPr>
              <a:pPr algn="ctr">
                <a:defRPr/>
              </a:pPr>
              <a:t>‹#›</a:t>
            </a:fld>
            <a:endParaRPr lang="en-US" sz="1000" b="1" dirty="0">
              <a:latin typeface="Times New Roman" pitchFamily="18" charset="0"/>
            </a:endParaRPr>
          </a:p>
        </p:txBody>
      </p:sp>
    </p:spTree>
    <p:extLst>
      <p:ext uri="{BB962C8B-B14F-4D97-AF65-F5344CB8AC3E}">
        <p14:creationId xmlns:p14="http://schemas.microsoft.com/office/powerpoint/2010/main" val="63684858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077200" cy="2971800"/>
          </a:xfrm>
        </p:spPr>
        <p:txBody>
          <a:bodyPr>
            <a:noAutofit/>
          </a:bodyPr>
          <a:lstStyle/>
          <a:p>
            <a:pPr algn="l" fontAlgn="auto">
              <a:spcAft>
                <a:spcPts val="0"/>
              </a:spcAft>
              <a:defRPr/>
            </a:pPr>
            <a:r>
              <a:rPr lang="en-US" sz="5400" dirty="0"/>
              <a:t>DESIGN OF</a:t>
            </a:r>
            <a:br>
              <a:rPr lang="en-US" sz="5400" dirty="0"/>
            </a:br>
            <a:r>
              <a:rPr lang="en-US" sz="5400" dirty="0"/>
              <a:t>PRODUCTS AND SERVICES </a:t>
            </a:r>
            <a:endParaRPr lang="en-US" sz="5400" dirty="0">
              <a:effectLst>
                <a:glow rad="53100">
                  <a:schemeClr val="accent6">
                    <a:satMod val="180000"/>
                    <a:alpha val="30000"/>
                  </a:schemeClr>
                </a:glow>
                <a:outerShdw blurRad="38100" dist="38100" dir="2700000" algn="tl">
                  <a:srgbClr val="000000">
                    <a:alpha val="43137"/>
                  </a:srgbClr>
                </a:outerShdw>
              </a:effectLst>
            </a:endParaRPr>
          </a:p>
        </p:txBody>
      </p:sp>
      <p:sp>
        <p:nvSpPr>
          <p:cNvPr id="14338" name="Subtitle 2"/>
          <p:cNvSpPr>
            <a:spLocks noGrp="1"/>
          </p:cNvSpPr>
          <p:nvPr>
            <p:ph type="subTitle" idx="1"/>
          </p:nvPr>
        </p:nvSpPr>
        <p:spPr>
          <a:xfrm>
            <a:off x="2362200" y="5105400"/>
            <a:ext cx="6705600" cy="685800"/>
          </a:xfrm>
        </p:spPr>
        <p:txBody>
          <a:bodyPr>
            <a:noAutofit/>
          </a:bodyPr>
          <a:lstStyle/>
          <a:p>
            <a:r>
              <a:rPr lang="en-US" sz="5400" dirty="0">
                <a:solidFill>
                  <a:schemeClr val="tx1">
                    <a:lumMod val="65000"/>
                    <a:lumOff val="35000"/>
                  </a:schemeClr>
                </a:solidFill>
              </a:rPr>
              <a:t>Chapter Three</a:t>
            </a:r>
          </a:p>
        </p:txBody>
      </p:sp>
      <p:sp>
        <p:nvSpPr>
          <p:cNvPr id="14339" name="Rectangle 7"/>
          <p:cNvSpPr>
            <a:spLocks noChangeArrowheads="1"/>
          </p:cNvSpPr>
          <p:nvPr/>
        </p:nvSpPr>
        <p:spPr bwMode="auto">
          <a:xfrm>
            <a:off x="4959350" y="6532563"/>
            <a:ext cx="4194175" cy="247650"/>
          </a:xfrm>
          <a:prstGeom prst="rect">
            <a:avLst/>
          </a:prstGeom>
          <a:noFill/>
          <a:ln w="9525">
            <a:noFill/>
            <a:miter lim="800000"/>
            <a:headEnd/>
            <a:tailEnd/>
          </a:ln>
        </p:spPr>
        <p:txBody>
          <a:bodyPr wrap="none" lIns="92075" tIns="46038" rIns="92075" bIns="46038">
            <a:spAutoFit/>
          </a:bodyPr>
          <a:lstStyle/>
          <a:p>
            <a:r>
              <a:rPr lang="en-US" sz="1000" b="1" i="1">
                <a:solidFill>
                  <a:schemeClr val="bg1"/>
                </a:solidFill>
                <a:latin typeface="Times New Roman" pitchFamily="18" charset="0"/>
              </a:rPr>
              <a:t>Copyright © 2014 by The McGraw-Hill Companies, Inc. All rights reserved.</a:t>
            </a:r>
            <a:endParaRPr lang="en-US">
              <a:solidFill>
                <a:schemeClr val="bg1"/>
              </a:solidFill>
            </a:endParaRPr>
          </a:p>
        </p:txBody>
      </p:sp>
      <p:sp>
        <p:nvSpPr>
          <p:cNvPr id="14340" name="Rectangle 8"/>
          <p:cNvSpPr>
            <a:spLocks noChangeArrowheads="1"/>
          </p:cNvSpPr>
          <p:nvPr/>
        </p:nvSpPr>
        <p:spPr bwMode="auto">
          <a:xfrm>
            <a:off x="77788" y="6535738"/>
            <a:ext cx="1222375" cy="247650"/>
          </a:xfrm>
          <a:prstGeom prst="rect">
            <a:avLst/>
          </a:prstGeom>
          <a:noFill/>
          <a:ln w="9525">
            <a:noFill/>
            <a:miter lim="800000"/>
            <a:headEnd/>
            <a:tailEnd/>
          </a:ln>
        </p:spPr>
        <p:txBody>
          <a:bodyPr wrap="none" lIns="92075" tIns="46038" rIns="92075" bIns="46038">
            <a:spAutoFit/>
          </a:bodyPr>
          <a:lstStyle/>
          <a:p>
            <a:r>
              <a:rPr lang="en-US" sz="1000" b="1" i="1">
                <a:solidFill>
                  <a:schemeClr val="bg1"/>
                </a:solidFill>
                <a:latin typeface="Times New Roman" pitchFamily="18" charset="0"/>
              </a:rPr>
              <a:t>McGraw-Hill/Irwin</a:t>
            </a:r>
            <a:endParaRPr lang="en-US">
              <a:solidFill>
                <a:schemeClr val="bg1"/>
              </a:solidFill>
            </a:endParaRPr>
          </a:p>
        </p:txBody>
      </p:sp>
    </p:spTree>
    <p:extLst>
      <p:ext uri="{BB962C8B-B14F-4D97-AF65-F5344CB8AC3E}">
        <p14:creationId xmlns:p14="http://schemas.microsoft.com/office/powerpoint/2010/main" val="216332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a:t>Phase 4: Testing and Refinement</a:t>
            </a:r>
          </a:p>
        </p:txBody>
      </p:sp>
      <p:sp>
        <p:nvSpPr>
          <p:cNvPr id="33794" name="Rectangle 3"/>
          <p:cNvSpPr>
            <a:spLocks noGrp="1" noChangeArrowheads="1"/>
          </p:cNvSpPr>
          <p:nvPr>
            <p:ph idx="1"/>
          </p:nvPr>
        </p:nvSpPr>
        <p:spPr>
          <a:xfrm>
            <a:off x="457200" y="1600200"/>
            <a:ext cx="8229600" cy="4800600"/>
          </a:xfrm>
        </p:spPr>
        <p:txBody>
          <a:bodyPr>
            <a:normAutofit/>
          </a:bodyPr>
          <a:lstStyle/>
          <a:p>
            <a:pPr algn="just"/>
            <a:r>
              <a:rPr lang="en-US" sz="2800" dirty="0"/>
              <a:t>Construction and evaluation of multiple preproduction versions of product</a:t>
            </a:r>
          </a:p>
          <a:p>
            <a:pPr lvl="1" algn="just"/>
            <a:r>
              <a:rPr lang="en-US" sz="2400" dirty="0"/>
              <a:t>Same geometry and material as production version</a:t>
            </a:r>
          </a:p>
          <a:p>
            <a:pPr lvl="1" algn="just"/>
            <a:r>
              <a:rPr lang="en-US" sz="2400" dirty="0"/>
              <a:t>Not necessarily fabricated with the actual production processes</a:t>
            </a:r>
          </a:p>
          <a:p>
            <a:pPr lvl="1" algn="just"/>
            <a:endParaRPr lang="en-US" sz="2400" dirty="0"/>
          </a:p>
          <a:p>
            <a:pPr algn="just"/>
            <a:r>
              <a:rPr lang="en-US" sz="2800" dirty="0"/>
              <a:t>Prototypes tested to determine if the product will work as designed and whether the product satisfies customer needs.</a:t>
            </a:r>
          </a:p>
        </p:txBody>
      </p:sp>
    </p:spTree>
    <p:extLst>
      <p:ext uri="{BB962C8B-B14F-4D97-AF65-F5344CB8AC3E}">
        <p14:creationId xmlns:p14="http://schemas.microsoft.com/office/powerpoint/2010/main" val="387487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a:t>Phase 5: Production Ramp-Up</a:t>
            </a:r>
          </a:p>
        </p:txBody>
      </p:sp>
      <p:sp>
        <p:nvSpPr>
          <p:cNvPr id="35842" name="Rectangle 3"/>
          <p:cNvSpPr>
            <a:spLocks noGrp="1" noChangeArrowheads="1"/>
          </p:cNvSpPr>
          <p:nvPr>
            <p:ph idx="1"/>
          </p:nvPr>
        </p:nvSpPr>
        <p:spPr>
          <a:xfrm>
            <a:off x="457200" y="1600200"/>
            <a:ext cx="8229600" cy="4876800"/>
          </a:xfrm>
        </p:spPr>
        <p:txBody>
          <a:bodyPr>
            <a:normAutofit/>
          </a:bodyPr>
          <a:lstStyle/>
          <a:p>
            <a:pPr algn="just"/>
            <a:r>
              <a:rPr lang="en-US" sz="2400" dirty="0"/>
              <a:t>The product is made using the intended production system. </a:t>
            </a:r>
          </a:p>
          <a:p>
            <a:pPr algn="just"/>
            <a:r>
              <a:rPr lang="en-US" sz="2400" dirty="0"/>
              <a:t>To train the workforce and to work out any remaining problems in the production processes. </a:t>
            </a:r>
          </a:p>
          <a:p>
            <a:pPr algn="just"/>
            <a:r>
              <a:rPr lang="en-US" sz="2400" dirty="0"/>
              <a:t>Products produced during production ramp-up are sometimes supplied to preferred customers and are carefully evaluated to identify any remaining flaws. </a:t>
            </a:r>
          </a:p>
          <a:p>
            <a:pPr algn="just"/>
            <a:r>
              <a:rPr lang="en-US" sz="2400" dirty="0"/>
              <a:t>The transition from production ramp-up to ongoing production is usually gradual. </a:t>
            </a:r>
          </a:p>
          <a:p>
            <a:pPr lvl="1" algn="just"/>
            <a:r>
              <a:rPr lang="en-US" sz="2000" dirty="0"/>
              <a:t>At some point in the transition, the product is </a:t>
            </a:r>
            <a:r>
              <a:rPr lang="en-US" sz="2000" i="1" dirty="0"/>
              <a:t>launched</a:t>
            </a:r>
            <a:r>
              <a:rPr lang="en-US" sz="2000" dirty="0"/>
              <a:t> and becomes available for widespread distribution.</a:t>
            </a:r>
          </a:p>
        </p:txBody>
      </p:sp>
    </p:spTree>
    <p:extLst>
      <p:ext uri="{BB962C8B-B14F-4D97-AF65-F5344CB8AC3E}">
        <p14:creationId xmlns:p14="http://schemas.microsoft.com/office/powerpoint/2010/main" val="3982844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457200" y="76200"/>
            <a:ext cx="8229600" cy="533400"/>
          </a:xfrm>
        </p:spPr>
        <p:txBody>
          <a:bodyPr>
            <a:noAutofit/>
          </a:bodyPr>
          <a:lstStyle/>
          <a:p>
            <a:pPr fontAlgn="auto">
              <a:spcAft>
                <a:spcPts val="0"/>
              </a:spcAft>
              <a:defRPr/>
            </a:pPr>
            <a:r>
              <a:rPr lang="en-US" sz="3600" dirty="0"/>
              <a:t>The Generic Product Development Process</a:t>
            </a:r>
          </a:p>
        </p:txBody>
      </p:sp>
      <p:pic>
        <p:nvPicPr>
          <p:cNvPr id="37891"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762000" y="838200"/>
            <a:ext cx="7391400" cy="5943600"/>
          </a:xfrm>
          <a:prstGeom prst="rect">
            <a:avLst/>
          </a:prstGeom>
          <a:noFill/>
          <a:ln w="9525">
            <a:noFill/>
            <a:miter lim="800000"/>
            <a:headEnd/>
            <a:tailEnd/>
          </a:ln>
        </p:spPr>
      </p:pic>
    </p:spTree>
    <p:extLst>
      <p:ext uri="{BB962C8B-B14F-4D97-AF65-F5344CB8AC3E}">
        <p14:creationId xmlns:p14="http://schemas.microsoft.com/office/powerpoint/2010/main" val="96383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fontAlgn="auto">
              <a:spcAft>
                <a:spcPts val="0"/>
              </a:spcAft>
              <a:defRPr/>
            </a:pPr>
            <a:r>
              <a:rPr lang="en-US"/>
              <a:t>Generic Product Development Process</a:t>
            </a:r>
          </a:p>
        </p:txBody>
      </p:sp>
      <p:sp>
        <p:nvSpPr>
          <p:cNvPr id="39938" name="Rectangle 3"/>
          <p:cNvSpPr>
            <a:spLocks noGrp="1" noChangeArrowheads="1"/>
          </p:cNvSpPr>
          <p:nvPr>
            <p:ph idx="1"/>
          </p:nvPr>
        </p:nvSpPr>
        <p:spPr>
          <a:xfrm>
            <a:off x="457200" y="1295400"/>
            <a:ext cx="8229600" cy="5410200"/>
          </a:xfrm>
        </p:spPr>
        <p:txBody>
          <a:bodyPr>
            <a:normAutofit fontScale="92500" lnSpcReduction="20000"/>
          </a:bodyPr>
          <a:lstStyle/>
          <a:p>
            <a:pPr algn="just">
              <a:lnSpc>
                <a:spcPct val="110000"/>
              </a:lnSpc>
            </a:pPr>
            <a:r>
              <a:rPr lang="en-US" sz="2800" b="1" dirty="0"/>
              <a:t>Technology-push products</a:t>
            </a:r>
            <a:r>
              <a:rPr lang="en-US" sz="2800" dirty="0"/>
              <a:t>: In developing technology-push products, a firm begins with a new proprietary technology and looks for an appropriate market in which to apply this technology (that is, the technology “pushes” development).</a:t>
            </a:r>
          </a:p>
          <a:p>
            <a:pPr algn="just">
              <a:lnSpc>
                <a:spcPct val="110000"/>
              </a:lnSpc>
            </a:pPr>
            <a:endParaRPr lang="en-US" sz="2800" dirty="0"/>
          </a:p>
          <a:p>
            <a:pPr algn="just">
              <a:lnSpc>
                <a:spcPct val="110000"/>
              </a:lnSpc>
            </a:pPr>
            <a:r>
              <a:rPr lang="en-US" sz="2800" b="1" dirty="0"/>
              <a:t>Platform products</a:t>
            </a:r>
            <a:r>
              <a:rPr lang="en-US" sz="2800" dirty="0"/>
              <a:t>: A platform product is built around a preexisting technological subsystem (a technology </a:t>
            </a:r>
            <a:r>
              <a:rPr lang="en-US" sz="2800" i="1" dirty="0"/>
              <a:t>platform</a:t>
            </a:r>
            <a:r>
              <a:rPr lang="en-US" sz="2800" dirty="0"/>
              <a:t>).</a:t>
            </a:r>
          </a:p>
          <a:p>
            <a:pPr lvl="1" algn="just">
              <a:lnSpc>
                <a:spcPct val="110000"/>
              </a:lnSpc>
            </a:pPr>
            <a:r>
              <a:rPr lang="en-US" sz="2100" dirty="0"/>
              <a:t>Huge investments are made in developing these platforms, and therefore every attempt is made to incorporate them into several different products.</a:t>
            </a:r>
          </a:p>
          <a:p>
            <a:pPr algn="just">
              <a:lnSpc>
                <a:spcPct val="110000"/>
              </a:lnSpc>
            </a:pPr>
            <a:r>
              <a:rPr lang="en-US" sz="2800" b="1" dirty="0"/>
              <a:t>Process-intensive products</a:t>
            </a:r>
            <a:r>
              <a:rPr lang="en-US" sz="2800" dirty="0"/>
              <a:t>: production process has an impact on the properties of the product</a:t>
            </a:r>
          </a:p>
          <a:p>
            <a:pPr lvl="1" algn="just">
              <a:lnSpc>
                <a:spcPct val="110000"/>
              </a:lnSpc>
            </a:pPr>
            <a:r>
              <a:rPr lang="en-US" sz="2400" dirty="0"/>
              <a:t>Product design cannot be separated from process design</a:t>
            </a:r>
          </a:p>
        </p:txBody>
      </p:sp>
    </p:spTree>
    <p:extLst>
      <p:ext uri="{BB962C8B-B14F-4D97-AF65-F5344CB8AC3E}">
        <p14:creationId xmlns:p14="http://schemas.microsoft.com/office/powerpoint/2010/main" val="375879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fontAlgn="auto">
              <a:spcAft>
                <a:spcPts val="0"/>
              </a:spcAft>
              <a:defRPr/>
            </a:pPr>
            <a:r>
              <a:rPr lang="en-US" sz="4900" dirty="0"/>
              <a:t>Generic Product Development Process </a:t>
            </a:r>
            <a:r>
              <a:rPr lang="en-US" sz="1600" dirty="0"/>
              <a:t>Continued</a:t>
            </a:r>
            <a:endParaRPr lang="en-US" sz="1200" dirty="0"/>
          </a:p>
        </p:txBody>
      </p:sp>
      <p:sp>
        <p:nvSpPr>
          <p:cNvPr id="41986" name="Rectangle 3"/>
          <p:cNvSpPr>
            <a:spLocks noGrp="1" noChangeArrowheads="1"/>
          </p:cNvSpPr>
          <p:nvPr>
            <p:ph idx="1"/>
          </p:nvPr>
        </p:nvSpPr>
        <p:spPr>
          <a:xfrm>
            <a:off x="457200" y="1600200"/>
            <a:ext cx="8229600" cy="5105400"/>
          </a:xfrm>
        </p:spPr>
        <p:txBody>
          <a:bodyPr>
            <a:noAutofit/>
          </a:bodyPr>
          <a:lstStyle/>
          <a:p>
            <a:pPr algn="just"/>
            <a:r>
              <a:rPr lang="en-US" sz="2400" b="1" dirty="0"/>
              <a:t>Customized products </a:t>
            </a:r>
            <a:r>
              <a:rPr lang="en-US" sz="2400" dirty="0"/>
              <a:t>are slight variations of standard configurations and are typically developed in response to a specific order by a customer. Examples include switches, motors, batteries, and containers.</a:t>
            </a:r>
          </a:p>
          <a:p>
            <a:pPr algn="just"/>
            <a:endParaRPr lang="en-US" sz="2400" dirty="0"/>
          </a:p>
          <a:p>
            <a:pPr algn="just"/>
            <a:r>
              <a:rPr lang="en-US" sz="2400" b="1" dirty="0"/>
              <a:t>High-risk products</a:t>
            </a:r>
            <a:r>
              <a:rPr lang="en-US" sz="2400" dirty="0"/>
              <a:t>: technical or market uncertainties create high risks of failure</a:t>
            </a:r>
          </a:p>
          <a:p>
            <a:pPr algn="just"/>
            <a:endParaRPr lang="en-US" sz="2400" dirty="0"/>
          </a:p>
          <a:p>
            <a:pPr algn="just"/>
            <a:r>
              <a:rPr lang="en-US" sz="2400" b="1" dirty="0"/>
              <a:t>Quick-build products</a:t>
            </a:r>
            <a:r>
              <a:rPr lang="en-US" sz="2400" dirty="0"/>
              <a:t>: For the development of some products, such as software and many electronic products, building and testing prototype models has become such a rapid process that the design-build-test cycle can be repeated many times. </a:t>
            </a:r>
          </a:p>
        </p:txBody>
      </p:sp>
    </p:spTree>
    <p:extLst>
      <p:ext uri="{BB962C8B-B14F-4D97-AF65-F5344CB8AC3E}">
        <p14:creationId xmlns:p14="http://schemas.microsoft.com/office/powerpoint/2010/main" val="1260037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fontAlgn="auto">
              <a:spcAft>
                <a:spcPts val="0"/>
              </a:spcAft>
              <a:defRPr/>
            </a:pPr>
            <a:r>
              <a:rPr lang="en-US" sz="4900" dirty="0"/>
              <a:t>Generic Product Development Process </a:t>
            </a:r>
            <a:r>
              <a:rPr lang="en-US" sz="1600" dirty="0"/>
              <a:t>Continued</a:t>
            </a:r>
          </a:p>
        </p:txBody>
      </p:sp>
      <p:sp>
        <p:nvSpPr>
          <p:cNvPr id="44034" name="Rectangle 3"/>
          <p:cNvSpPr>
            <a:spLocks noGrp="1" noChangeArrowheads="1"/>
          </p:cNvSpPr>
          <p:nvPr>
            <p:ph idx="1"/>
          </p:nvPr>
        </p:nvSpPr>
        <p:spPr/>
        <p:txBody>
          <a:bodyPr>
            <a:normAutofit/>
          </a:bodyPr>
          <a:lstStyle/>
          <a:p>
            <a:pPr algn="just"/>
            <a:r>
              <a:rPr lang="en-US" sz="2400" b="1" dirty="0"/>
              <a:t>Complex systems</a:t>
            </a:r>
            <a:r>
              <a:rPr lang="en-US" sz="2400" dirty="0"/>
              <a:t>: Larger-scale products such as automobiles and airplanes are complex systems composed of many interacting subsystems and components. When developing complex systems, modifications to the generic product development process address a number of system-level issues. </a:t>
            </a:r>
          </a:p>
          <a:p>
            <a:pPr algn="just"/>
            <a:endParaRPr lang="en-US" sz="2400" b="1" dirty="0"/>
          </a:p>
          <a:p>
            <a:pPr algn="just"/>
            <a:r>
              <a:rPr lang="en-US" sz="2400" b="1" dirty="0"/>
              <a:t>Generic</a:t>
            </a:r>
            <a:r>
              <a:rPr lang="en-US" sz="2400" dirty="0"/>
              <a:t>: begins with a market opportunity and team selects appropriate technologies to meet customer needs</a:t>
            </a:r>
          </a:p>
        </p:txBody>
      </p:sp>
    </p:spTree>
    <p:extLst>
      <p:ext uri="{BB962C8B-B14F-4D97-AF65-F5344CB8AC3E}">
        <p14:creationId xmlns:p14="http://schemas.microsoft.com/office/powerpoint/2010/main" val="319382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457200" y="0"/>
            <a:ext cx="8229600" cy="990600"/>
          </a:xfrm>
        </p:spPr>
        <p:txBody>
          <a:bodyPr>
            <a:noAutofit/>
          </a:bodyPr>
          <a:lstStyle/>
          <a:p>
            <a:pPr fontAlgn="auto">
              <a:spcAft>
                <a:spcPts val="0"/>
              </a:spcAft>
              <a:defRPr/>
            </a:pPr>
            <a:r>
              <a:rPr lang="en-US" sz="2800" dirty="0"/>
              <a:t>Summary of Variants of Generic Product Development Process</a:t>
            </a:r>
          </a:p>
        </p:txBody>
      </p:sp>
      <p:sp>
        <p:nvSpPr>
          <p:cNvPr id="2" name="Slide Number Placeholder 1"/>
          <p:cNvSpPr>
            <a:spLocks noGrp="1"/>
          </p:cNvSpPr>
          <p:nvPr>
            <p:ph type="sldNum" sz="quarter" idx="12"/>
          </p:nvPr>
        </p:nvSpPr>
        <p:spPr/>
        <p:txBody>
          <a:bodyPr>
            <a:normAutofit/>
          </a:bodyPr>
          <a:lstStyle/>
          <a:p>
            <a:pPr>
              <a:defRPr/>
            </a:pPr>
            <a:r>
              <a:rPr lang="en-US" dirty="0"/>
              <a:t>3-</a:t>
            </a:r>
            <a:fld id="{F32906D9-5DE3-4827-8FFF-B88D18017400}" type="slidenum">
              <a:rPr lang="en-US"/>
              <a:pPr>
                <a:defRPr/>
              </a:pPr>
              <a:t>16</a:t>
            </a:fld>
            <a:endParaRPr lang="en-US" dirty="0"/>
          </a:p>
        </p:txBody>
      </p:sp>
      <p:pic>
        <p:nvPicPr>
          <p:cNvPr id="46083"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42890"/>
          <a:stretch/>
        </p:blipFill>
        <p:spPr bwMode="auto">
          <a:xfrm>
            <a:off x="0" y="1112837"/>
            <a:ext cx="9159949" cy="5608638"/>
          </a:xfrm>
          <a:prstGeom prst="rect">
            <a:avLst/>
          </a:prstGeom>
          <a:noFill/>
          <a:ln w="9525">
            <a:noFill/>
            <a:miter lim="800000"/>
            <a:headEnd/>
            <a:tailEnd/>
          </a:ln>
        </p:spPr>
      </p:pic>
    </p:spTree>
    <p:extLst>
      <p:ext uri="{BB962C8B-B14F-4D97-AF65-F5344CB8AC3E}">
        <p14:creationId xmlns:p14="http://schemas.microsoft.com/office/powerpoint/2010/main" val="158526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71EFF7-456E-4A9A-B26C-925F8A91BBA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54659"/>
          <a:stretch/>
        </p:blipFill>
        <p:spPr bwMode="auto">
          <a:xfrm>
            <a:off x="26581" y="1409700"/>
            <a:ext cx="8812619" cy="4610100"/>
          </a:xfrm>
          <a:prstGeom prst="rect">
            <a:avLst/>
          </a:prstGeom>
          <a:noFill/>
          <a:ln w="9525">
            <a:noFill/>
            <a:miter lim="800000"/>
            <a:headEnd/>
            <a:tailEnd/>
          </a:ln>
        </p:spPr>
      </p:pic>
      <p:sp>
        <p:nvSpPr>
          <p:cNvPr id="4" name="Rectangle 4">
            <a:extLst>
              <a:ext uri="{FF2B5EF4-FFF2-40B4-BE49-F238E27FC236}">
                <a16:creationId xmlns:a16="http://schemas.microsoft.com/office/drawing/2014/main" id="{76F63499-3A0E-4B4F-B960-0D86A8498E04}"/>
              </a:ext>
            </a:extLst>
          </p:cNvPr>
          <p:cNvSpPr>
            <a:spLocks noGrp="1" noChangeArrowheads="1"/>
          </p:cNvSpPr>
          <p:nvPr>
            <p:ph type="title"/>
          </p:nvPr>
        </p:nvSpPr>
        <p:spPr/>
        <p:txBody>
          <a:bodyPr>
            <a:noAutofit/>
          </a:bodyPr>
          <a:lstStyle/>
          <a:p>
            <a:pPr fontAlgn="auto">
              <a:spcAft>
                <a:spcPts val="0"/>
              </a:spcAft>
              <a:defRPr/>
            </a:pPr>
            <a:r>
              <a:rPr lang="en-US" sz="2800" dirty="0"/>
              <a:t>Summary of Variants of Generic Product Development Process</a:t>
            </a:r>
          </a:p>
        </p:txBody>
      </p:sp>
    </p:spTree>
    <p:extLst>
      <p:ext uri="{BB962C8B-B14F-4D97-AF65-F5344CB8AC3E}">
        <p14:creationId xmlns:p14="http://schemas.microsoft.com/office/powerpoint/2010/main" val="281275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39"/>
          <p:cNvGrpSpPr>
            <a:grpSpLocks/>
          </p:cNvGrpSpPr>
          <p:nvPr/>
        </p:nvGrpSpPr>
        <p:grpSpPr bwMode="auto">
          <a:xfrm>
            <a:off x="685800" y="1801812"/>
            <a:ext cx="7637462" cy="3760788"/>
            <a:chOff x="661" y="1008"/>
            <a:chExt cx="4811" cy="2369"/>
          </a:xfrm>
        </p:grpSpPr>
        <p:sp>
          <p:nvSpPr>
            <p:cNvPr id="48132" name="Oval 4"/>
            <p:cNvSpPr>
              <a:spLocks noChangeArrowheads="1"/>
            </p:cNvSpPr>
            <p:nvPr/>
          </p:nvSpPr>
          <p:spPr bwMode="auto">
            <a:xfrm>
              <a:off x="2374" y="1985"/>
              <a:ext cx="1395" cy="139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endParaRPr lang="en-US">
                <a:latin typeface="Century" panose="02040604050505020304" pitchFamily="18" charset="0"/>
              </a:endParaRPr>
            </a:p>
          </p:txBody>
        </p:sp>
        <p:sp>
          <p:nvSpPr>
            <p:cNvPr id="48133" name="Line 8"/>
            <p:cNvSpPr>
              <a:spLocks noChangeShapeType="1"/>
            </p:cNvSpPr>
            <p:nvPr/>
          </p:nvSpPr>
          <p:spPr bwMode="auto">
            <a:xfrm>
              <a:off x="2046" y="2681"/>
              <a:ext cx="324" cy="0"/>
            </a:xfrm>
            <a:prstGeom prst="line">
              <a:avLst/>
            </a:prstGeom>
            <a:noFill/>
            <a:ln w="38100">
              <a:solidFill>
                <a:srgbClr val="000000"/>
              </a:solidFill>
              <a:round/>
              <a:headEnd type="triangle" w="med" len="med"/>
              <a:tailEnd/>
            </a:ln>
          </p:spPr>
          <p:txBody>
            <a:bodyPr/>
            <a:lstStyle/>
            <a:p>
              <a:endParaRPr lang="en-US"/>
            </a:p>
          </p:txBody>
        </p:sp>
        <p:grpSp>
          <p:nvGrpSpPr>
            <p:cNvPr id="48134" name="Group 33"/>
            <p:cNvGrpSpPr>
              <a:grpSpLocks/>
            </p:cNvGrpSpPr>
            <p:nvPr/>
          </p:nvGrpSpPr>
          <p:grpSpPr bwMode="auto">
            <a:xfrm>
              <a:off x="661" y="2366"/>
              <a:ext cx="1385" cy="631"/>
              <a:chOff x="351" y="2366"/>
              <a:chExt cx="1385" cy="631"/>
            </a:xfrm>
          </p:grpSpPr>
          <p:sp>
            <p:nvSpPr>
              <p:cNvPr id="48144" name="AutoShape 9"/>
              <p:cNvSpPr>
                <a:spLocks noChangeArrowheads="1"/>
              </p:cNvSpPr>
              <p:nvPr/>
            </p:nvSpPr>
            <p:spPr bwMode="auto">
              <a:xfrm>
                <a:off x="351" y="2366"/>
                <a:ext cx="1385" cy="631"/>
              </a:xfrm>
              <a:prstGeom prst="roundRect">
                <a:avLst>
                  <a:gd name="adj" fmla="val 12449"/>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Century" panose="02040604050505020304" pitchFamily="18" charset="0"/>
                </a:endParaRPr>
              </a:p>
            </p:txBody>
          </p:sp>
          <p:sp>
            <p:nvSpPr>
              <p:cNvPr id="48145" name="Rectangle 10"/>
              <p:cNvSpPr>
                <a:spLocks noChangeArrowheads="1"/>
              </p:cNvSpPr>
              <p:nvPr/>
            </p:nvSpPr>
            <p:spPr bwMode="auto">
              <a:xfrm>
                <a:off x="351" y="2496"/>
                <a:ext cx="1385" cy="406"/>
              </a:xfrm>
              <a:prstGeom prst="rect">
                <a:avLst/>
              </a:prstGeom>
              <a:noFill/>
              <a:ln w="9525">
                <a:noFill/>
                <a:miter lim="800000"/>
                <a:headEnd/>
                <a:tailEnd/>
              </a:ln>
            </p:spPr>
            <p:txBody>
              <a:bodyPr wrap="square" lIns="90488" tIns="44450" rIns="90488" bIns="44450">
                <a:spAutoFit/>
              </a:bodyPr>
              <a:lstStyle/>
              <a:p>
                <a:pPr eaLnBrk="0" hangingPunct="0"/>
                <a:r>
                  <a:rPr lang="en-US" b="1" dirty="0">
                    <a:solidFill>
                      <a:srgbClr val="000000"/>
                    </a:solidFill>
                    <a:latin typeface="Century" panose="02040604050505020304" pitchFamily="18" charset="0"/>
                  </a:rPr>
                  <a:t>Quality Function</a:t>
                </a:r>
              </a:p>
              <a:p>
                <a:pPr eaLnBrk="0" hangingPunct="0"/>
                <a:r>
                  <a:rPr lang="en-US" b="1" dirty="0">
                    <a:solidFill>
                      <a:srgbClr val="000000"/>
                    </a:solidFill>
                    <a:latin typeface="Century" panose="02040604050505020304" pitchFamily="18" charset="0"/>
                  </a:rPr>
                  <a:t>Deployment</a:t>
                </a:r>
              </a:p>
            </p:txBody>
          </p:sp>
        </p:grpSp>
        <p:grpSp>
          <p:nvGrpSpPr>
            <p:cNvPr id="48135" name="Group 34"/>
            <p:cNvGrpSpPr>
              <a:grpSpLocks/>
            </p:cNvGrpSpPr>
            <p:nvPr/>
          </p:nvGrpSpPr>
          <p:grpSpPr bwMode="auto">
            <a:xfrm>
              <a:off x="4085" y="2352"/>
              <a:ext cx="1387" cy="631"/>
              <a:chOff x="3775" y="2352"/>
              <a:chExt cx="1387" cy="631"/>
            </a:xfrm>
          </p:grpSpPr>
          <p:sp>
            <p:nvSpPr>
              <p:cNvPr id="48142" name="AutoShape 17"/>
              <p:cNvSpPr>
                <a:spLocks noChangeArrowheads="1"/>
              </p:cNvSpPr>
              <p:nvPr/>
            </p:nvSpPr>
            <p:spPr bwMode="auto">
              <a:xfrm>
                <a:off x="3775" y="2352"/>
                <a:ext cx="1385" cy="631"/>
              </a:xfrm>
              <a:prstGeom prst="roundRect">
                <a:avLst>
                  <a:gd name="adj" fmla="val 12449"/>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Century" panose="02040604050505020304" pitchFamily="18" charset="0"/>
                </a:endParaRPr>
              </a:p>
            </p:txBody>
          </p:sp>
          <p:sp>
            <p:nvSpPr>
              <p:cNvPr id="48143" name="Rectangle 18"/>
              <p:cNvSpPr>
                <a:spLocks noChangeArrowheads="1"/>
              </p:cNvSpPr>
              <p:nvPr/>
            </p:nvSpPr>
            <p:spPr bwMode="auto">
              <a:xfrm>
                <a:off x="3792" y="2478"/>
                <a:ext cx="1370" cy="402"/>
              </a:xfrm>
              <a:prstGeom prst="rect">
                <a:avLst/>
              </a:prstGeom>
              <a:noFill/>
              <a:ln w="9525">
                <a:noFill/>
                <a:miter lim="800000"/>
                <a:headEnd/>
                <a:tailEnd/>
              </a:ln>
            </p:spPr>
            <p:txBody>
              <a:bodyPr wrap="none" lIns="90488" tIns="44450" rIns="90488" bIns="44450">
                <a:spAutoFit/>
              </a:bodyPr>
              <a:lstStyle/>
              <a:p>
                <a:pPr eaLnBrk="0" hangingPunct="0"/>
                <a:r>
                  <a:rPr lang="en-US" b="1" dirty="0">
                    <a:latin typeface="Century" panose="02040604050505020304" pitchFamily="18" charset="0"/>
                  </a:rPr>
                  <a:t>Value Analysis/</a:t>
                </a:r>
              </a:p>
              <a:p>
                <a:pPr eaLnBrk="0" hangingPunct="0"/>
                <a:r>
                  <a:rPr lang="en-US" b="1" dirty="0">
                    <a:latin typeface="Century" panose="02040604050505020304" pitchFamily="18" charset="0"/>
                  </a:rPr>
                  <a:t>Value Engineering</a:t>
                </a:r>
              </a:p>
            </p:txBody>
          </p:sp>
        </p:grpSp>
        <p:sp>
          <p:nvSpPr>
            <p:cNvPr id="48136" name="Line 19"/>
            <p:cNvSpPr>
              <a:spLocks noChangeShapeType="1"/>
            </p:cNvSpPr>
            <p:nvPr/>
          </p:nvSpPr>
          <p:spPr bwMode="auto">
            <a:xfrm>
              <a:off x="3766" y="2667"/>
              <a:ext cx="336" cy="0"/>
            </a:xfrm>
            <a:prstGeom prst="line">
              <a:avLst/>
            </a:prstGeom>
            <a:noFill/>
            <a:ln w="38100">
              <a:solidFill>
                <a:srgbClr val="000000"/>
              </a:solidFill>
              <a:round/>
              <a:headEnd/>
              <a:tailEnd type="triangle" w="med" len="med"/>
            </a:ln>
          </p:spPr>
          <p:txBody>
            <a:bodyPr/>
            <a:lstStyle/>
            <a:p>
              <a:endParaRPr lang="en-US"/>
            </a:p>
          </p:txBody>
        </p:sp>
        <p:sp>
          <p:nvSpPr>
            <p:cNvPr id="48137" name="Text Box 28"/>
            <p:cNvSpPr txBox="1">
              <a:spLocks noChangeArrowheads="1"/>
            </p:cNvSpPr>
            <p:nvPr/>
          </p:nvSpPr>
          <p:spPr bwMode="auto">
            <a:xfrm>
              <a:off x="2470" y="2316"/>
              <a:ext cx="1200" cy="756"/>
            </a:xfrm>
            <a:prstGeom prst="rect">
              <a:avLst/>
            </a:prstGeom>
            <a:noFill/>
            <a:ln w="9525">
              <a:noFill/>
              <a:miter lim="800000"/>
              <a:headEnd/>
              <a:tailEnd/>
            </a:ln>
          </p:spPr>
          <p:txBody>
            <a:bodyPr>
              <a:spAutoFit/>
            </a:bodyPr>
            <a:lstStyle/>
            <a:p>
              <a:pPr algn="ctr" eaLnBrk="0" hangingPunct="0">
                <a:spcBef>
                  <a:spcPct val="50000"/>
                </a:spcBef>
              </a:pPr>
              <a:r>
                <a:rPr lang="en-US" sz="2400" b="1" dirty="0">
                  <a:solidFill>
                    <a:srgbClr val="000000"/>
                  </a:solidFill>
                  <a:latin typeface="Century" panose="02040604050505020304" pitchFamily="18" charset="0"/>
                </a:rPr>
                <a:t>Ideal Customer Product</a:t>
              </a:r>
            </a:p>
          </p:txBody>
        </p:sp>
        <p:sp>
          <p:nvSpPr>
            <p:cNvPr id="48138" name="Line 12"/>
            <p:cNvSpPr>
              <a:spLocks noChangeShapeType="1"/>
            </p:cNvSpPr>
            <p:nvPr/>
          </p:nvSpPr>
          <p:spPr bwMode="auto">
            <a:xfrm>
              <a:off x="3094" y="1635"/>
              <a:ext cx="0" cy="381"/>
            </a:xfrm>
            <a:prstGeom prst="line">
              <a:avLst/>
            </a:prstGeom>
            <a:noFill/>
            <a:ln w="38100">
              <a:solidFill>
                <a:srgbClr val="000000"/>
              </a:solidFill>
              <a:round/>
              <a:headEnd type="triangle" w="med" len="med"/>
              <a:tailEnd/>
            </a:ln>
          </p:spPr>
          <p:txBody>
            <a:bodyPr/>
            <a:lstStyle/>
            <a:p>
              <a:endParaRPr lang="en-US"/>
            </a:p>
          </p:txBody>
        </p:sp>
        <p:sp>
          <p:nvSpPr>
            <p:cNvPr id="48139" name="AutoShape 13"/>
            <p:cNvSpPr>
              <a:spLocks noChangeArrowheads="1"/>
            </p:cNvSpPr>
            <p:nvPr/>
          </p:nvSpPr>
          <p:spPr bwMode="auto">
            <a:xfrm>
              <a:off x="2422" y="1008"/>
              <a:ext cx="1344" cy="627"/>
            </a:xfrm>
            <a:prstGeom prst="roundRect">
              <a:avLst>
                <a:gd name="adj" fmla="val 12449"/>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endParaRPr lang="en-US">
                <a:latin typeface="Century" panose="02040604050505020304" pitchFamily="18" charset="0"/>
              </a:endParaRPr>
            </a:p>
          </p:txBody>
        </p:sp>
        <p:sp>
          <p:nvSpPr>
            <p:cNvPr id="48140" name="Rectangle 14"/>
            <p:cNvSpPr>
              <a:spLocks noChangeArrowheads="1"/>
            </p:cNvSpPr>
            <p:nvPr/>
          </p:nvSpPr>
          <p:spPr bwMode="auto">
            <a:xfrm>
              <a:off x="2422" y="1227"/>
              <a:ext cx="1342" cy="229"/>
            </a:xfrm>
            <a:prstGeom prst="rect">
              <a:avLst/>
            </a:prstGeom>
            <a:noFill/>
            <a:ln w="9525">
              <a:noFill/>
              <a:miter lim="800000"/>
              <a:headEnd/>
              <a:tailEnd/>
            </a:ln>
          </p:spPr>
          <p:txBody>
            <a:bodyPr wrap="square" lIns="90488" tIns="44450" rIns="90488" bIns="44450">
              <a:spAutoFit/>
            </a:bodyPr>
            <a:lstStyle/>
            <a:p>
              <a:pPr algn="ctr" eaLnBrk="0" hangingPunct="0"/>
              <a:r>
                <a:rPr lang="en-US" b="1" dirty="0">
                  <a:solidFill>
                    <a:srgbClr val="000000"/>
                  </a:solidFill>
                  <a:latin typeface="Century" panose="02040604050505020304" pitchFamily="18" charset="0"/>
                </a:rPr>
                <a:t>House of Quality</a:t>
              </a:r>
            </a:p>
          </p:txBody>
        </p:sp>
        <p:sp>
          <p:nvSpPr>
            <p:cNvPr id="48141" name="Rectangle 15"/>
            <p:cNvSpPr>
              <a:spLocks noChangeArrowheads="1"/>
            </p:cNvSpPr>
            <p:nvPr/>
          </p:nvSpPr>
          <p:spPr bwMode="auto">
            <a:xfrm>
              <a:off x="2631" y="1386"/>
              <a:ext cx="109" cy="229"/>
            </a:xfrm>
            <a:prstGeom prst="rect">
              <a:avLst/>
            </a:prstGeom>
            <a:noFill/>
            <a:ln w="9525">
              <a:noFill/>
              <a:miter lim="800000"/>
              <a:headEnd/>
              <a:tailEnd/>
            </a:ln>
          </p:spPr>
          <p:txBody>
            <a:bodyPr wrap="none" lIns="90488" tIns="44450" rIns="90488" bIns="44450">
              <a:spAutoFit/>
            </a:bodyPr>
            <a:lstStyle/>
            <a:p>
              <a:pPr eaLnBrk="0" hangingPunct="0"/>
              <a:endParaRPr lang="en-US">
                <a:solidFill>
                  <a:srgbClr val="000000"/>
                </a:solidFill>
                <a:latin typeface="Times New Roman" pitchFamily="18" charset="0"/>
              </a:endParaRPr>
            </a:p>
          </p:txBody>
        </p:sp>
      </p:grpSp>
      <p:sp>
        <p:nvSpPr>
          <p:cNvPr id="48130" name="Rectangle 37"/>
          <p:cNvSpPr>
            <a:spLocks noGrp="1" noChangeArrowheads="1"/>
          </p:cNvSpPr>
          <p:nvPr>
            <p:ph type="title"/>
          </p:nvPr>
        </p:nvSpPr>
        <p:spPr/>
        <p:txBody>
          <a:bodyPr/>
          <a:lstStyle/>
          <a:p>
            <a:r>
              <a:rPr lang="en-US"/>
              <a:t>Designing for the Customer </a:t>
            </a:r>
          </a:p>
        </p:txBody>
      </p:sp>
    </p:spTree>
    <p:extLst>
      <p:ext uri="{BB962C8B-B14F-4D97-AF65-F5344CB8AC3E}">
        <p14:creationId xmlns:p14="http://schemas.microsoft.com/office/powerpoint/2010/main" val="2540048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12"/>
          <p:cNvSpPr>
            <a:spLocks noGrp="1" noChangeArrowheads="1"/>
          </p:cNvSpPr>
          <p:nvPr>
            <p:ph type="title"/>
          </p:nvPr>
        </p:nvSpPr>
        <p:spPr/>
        <p:txBody>
          <a:bodyPr/>
          <a:lstStyle/>
          <a:p>
            <a:r>
              <a:rPr lang="en-US"/>
              <a:t>Quality Function Deployment</a:t>
            </a:r>
          </a:p>
        </p:txBody>
      </p:sp>
      <p:sp>
        <p:nvSpPr>
          <p:cNvPr id="50178" name="Rectangle 13"/>
          <p:cNvSpPr>
            <a:spLocks noGrp="1" noChangeArrowheads="1"/>
          </p:cNvSpPr>
          <p:nvPr>
            <p:ph idx="1"/>
          </p:nvPr>
        </p:nvSpPr>
        <p:spPr>
          <a:xfrm>
            <a:off x="457200" y="1600200"/>
            <a:ext cx="8229600" cy="4876800"/>
          </a:xfrm>
        </p:spPr>
        <p:txBody>
          <a:bodyPr>
            <a:normAutofit/>
          </a:bodyPr>
          <a:lstStyle/>
          <a:p>
            <a:r>
              <a:rPr lang="en-US" dirty="0" err="1"/>
              <a:t>Interfunctional</a:t>
            </a:r>
            <a:r>
              <a:rPr lang="en-US" dirty="0"/>
              <a:t> teams from marketing, design engineering, and manufacturing</a:t>
            </a:r>
          </a:p>
          <a:p>
            <a:endParaRPr lang="en-US" dirty="0"/>
          </a:p>
          <a:p>
            <a:r>
              <a:rPr lang="en-US" dirty="0"/>
              <a:t>Begins with listening to the customer</a:t>
            </a:r>
          </a:p>
          <a:p>
            <a:pPr lvl="1"/>
            <a:r>
              <a:rPr lang="en-US" dirty="0"/>
              <a:t>Uses market research</a:t>
            </a:r>
          </a:p>
          <a:p>
            <a:pPr lvl="1"/>
            <a:r>
              <a:rPr lang="en-US" dirty="0"/>
              <a:t>Customer preferences are defined and broken down into customer requirements</a:t>
            </a:r>
          </a:p>
          <a:p>
            <a:endParaRPr lang="en-US" dirty="0"/>
          </a:p>
          <a:p>
            <a:r>
              <a:rPr lang="en-US" dirty="0"/>
              <a:t>House of quality </a:t>
            </a:r>
          </a:p>
        </p:txBody>
      </p:sp>
    </p:spTree>
    <p:extLst>
      <p:ext uri="{BB962C8B-B14F-4D97-AF65-F5344CB8AC3E}">
        <p14:creationId xmlns:p14="http://schemas.microsoft.com/office/powerpoint/2010/main" val="12577489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The Product Design Process</a:t>
            </a:r>
          </a:p>
        </p:txBody>
      </p:sp>
      <p:sp>
        <p:nvSpPr>
          <p:cNvPr id="16386" name="Rectangle 3"/>
          <p:cNvSpPr>
            <a:spLocks noGrp="1" noChangeArrowheads="1"/>
          </p:cNvSpPr>
          <p:nvPr>
            <p:ph idx="1"/>
          </p:nvPr>
        </p:nvSpPr>
        <p:spPr>
          <a:xfrm>
            <a:off x="457200" y="1600200"/>
            <a:ext cx="8229600" cy="4983162"/>
          </a:xfrm>
        </p:spPr>
        <p:txBody>
          <a:bodyPr>
            <a:normAutofit/>
          </a:bodyPr>
          <a:lstStyle/>
          <a:p>
            <a:r>
              <a:rPr lang="en-US" sz="2800" dirty="0"/>
              <a:t>Companies continuously bring new products to market</a:t>
            </a:r>
          </a:p>
          <a:p>
            <a:r>
              <a:rPr lang="en-US" sz="2800" dirty="0"/>
              <a:t>Product design is integral to success</a:t>
            </a:r>
          </a:p>
          <a:p>
            <a:r>
              <a:rPr lang="en-US" sz="2800" dirty="0"/>
              <a:t>Product design differs significantly depending on the industry</a:t>
            </a:r>
          </a:p>
          <a:p>
            <a:r>
              <a:rPr lang="en-US" sz="2800" dirty="0"/>
              <a:t>Companies often outsource major functions</a:t>
            </a:r>
          </a:p>
          <a:p>
            <a:pPr lvl="1"/>
            <a:r>
              <a:rPr lang="en-US" sz="2400" b="1" dirty="0"/>
              <a:t>Contract manufacturer</a:t>
            </a:r>
            <a:r>
              <a:rPr lang="en-US" sz="2400" dirty="0"/>
              <a:t>: an organization capable of manufacturing and/or purchasing all the components needed to produce a finished product</a:t>
            </a:r>
          </a:p>
          <a:p>
            <a:pPr lvl="1"/>
            <a:r>
              <a:rPr lang="en-US" sz="2400" dirty="0"/>
              <a:t>Examples? Advantageous of contract manufacturing?</a:t>
            </a:r>
          </a:p>
        </p:txBody>
      </p:sp>
    </p:spTree>
    <p:extLst>
      <p:ext uri="{BB962C8B-B14F-4D97-AF65-F5344CB8AC3E}">
        <p14:creationId xmlns:p14="http://schemas.microsoft.com/office/powerpoint/2010/main" val="148622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4400" dirty="0"/>
              <a:t>QFD: Village Volvo</a:t>
            </a:r>
          </a:p>
        </p:txBody>
      </p:sp>
      <p:sp>
        <p:nvSpPr>
          <p:cNvPr id="52227" name="Content Placeholder 3"/>
          <p:cNvSpPr>
            <a:spLocks noGrp="1"/>
          </p:cNvSpPr>
          <p:nvPr>
            <p:ph idx="1"/>
          </p:nvPr>
        </p:nvSpPr>
        <p:spPr>
          <a:xfrm>
            <a:off x="457200" y="1600200"/>
            <a:ext cx="8229600" cy="5105400"/>
          </a:xfrm>
        </p:spPr>
        <p:txBody>
          <a:bodyPr>
            <a:normAutofit fontScale="92500" lnSpcReduction="10000"/>
          </a:bodyPr>
          <a:lstStyle/>
          <a:p>
            <a:pPr marL="0" indent="0" algn="just">
              <a:lnSpc>
                <a:spcPct val="120000"/>
              </a:lnSpc>
              <a:buFont typeface="Wingdings" pitchFamily="2" charset="2"/>
              <a:buNone/>
            </a:pPr>
            <a:r>
              <a:rPr lang="en-US" dirty="0"/>
              <a:t>QFD involves converting the expectations and demands of the customers into clear objectives.</a:t>
            </a:r>
          </a:p>
          <a:p>
            <a:pPr marL="0" indent="0" algn="just">
              <a:lnSpc>
                <a:spcPct val="120000"/>
              </a:lnSpc>
              <a:buFont typeface="Wingdings" pitchFamily="2" charset="2"/>
              <a:buNone/>
            </a:pPr>
            <a:r>
              <a:rPr lang="en-US" dirty="0"/>
              <a:t>Village Volvo is an independent auto service garage that specializes in Volvo auto maintenance and competes with Volvo dealers for customers. Village Volvo has decided to assess its service delivery system in comparison with that of the Volvo dealer to determine areas for improving its competitive position. The steps in conducting the QFD project and constructing a “house of quality” follow:</a:t>
            </a:r>
          </a:p>
          <a:p>
            <a:pPr marL="0" indent="0" algn="just">
              <a:lnSpc>
                <a:spcPct val="120000"/>
              </a:lnSpc>
              <a:buFont typeface="Wingdings" pitchFamily="2" charset="2"/>
              <a:buNone/>
            </a:pPr>
            <a:endParaRPr lang="en-US" dirty="0"/>
          </a:p>
          <a:p>
            <a:pPr marL="514350" indent="-514350" algn="just">
              <a:lnSpc>
                <a:spcPct val="120000"/>
              </a:lnSpc>
              <a:buFont typeface="Wingdings" pitchFamily="2" charset="2"/>
              <a:buAutoNum type="arabicPeriod"/>
            </a:pPr>
            <a:r>
              <a:rPr lang="en-US" i="1" dirty="0"/>
              <a:t>Establish the aim of the project. </a:t>
            </a:r>
            <a:r>
              <a:rPr lang="en-US" dirty="0"/>
              <a:t>In this case, the objective of the project is to assess Village Volvo’s competitive position.</a:t>
            </a:r>
          </a:p>
          <a:p>
            <a:pPr marL="514350" indent="-514350">
              <a:lnSpc>
                <a:spcPct val="120000"/>
              </a:lnSpc>
              <a:buFont typeface="Wingdings" pitchFamily="2" charset="2"/>
              <a:buAutoNum type="arabicPeriod"/>
            </a:pPr>
            <a:r>
              <a:rPr lang="en-IN" i="1" dirty="0"/>
              <a:t>Determine customer expectations.</a:t>
            </a:r>
          </a:p>
          <a:p>
            <a:pPr marL="514350" indent="-514350">
              <a:lnSpc>
                <a:spcPct val="120000"/>
              </a:lnSpc>
              <a:buFont typeface="Wingdings" pitchFamily="2" charset="2"/>
              <a:buAutoNum type="arabicPeriod"/>
            </a:pPr>
            <a:r>
              <a:rPr lang="en-US" i="1" dirty="0"/>
              <a:t>Describe the elements of the service. </a:t>
            </a:r>
            <a:r>
              <a:rPr lang="en-US" dirty="0"/>
              <a:t>The </a:t>
            </a:r>
            <a:r>
              <a:rPr lang="en-US" i="1" dirty="0"/>
              <a:t>columns </a:t>
            </a:r>
            <a:r>
              <a:rPr lang="en-US" dirty="0"/>
              <a:t>of the house of quality matrix contain the service elements that management can manipulate to satisfy customer expectations. </a:t>
            </a:r>
          </a:p>
        </p:txBody>
      </p:sp>
    </p:spTree>
    <p:extLst>
      <p:ext uri="{BB962C8B-B14F-4D97-AF65-F5344CB8AC3E}">
        <p14:creationId xmlns:p14="http://schemas.microsoft.com/office/powerpoint/2010/main" val="1153046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normAutofit/>
          </a:bodyPr>
          <a:lstStyle/>
          <a:p>
            <a:pPr fontAlgn="auto">
              <a:spcAft>
                <a:spcPts val="0"/>
              </a:spcAft>
              <a:defRPr/>
            </a:pPr>
            <a:r>
              <a:rPr lang="en-US"/>
              <a:t>Completed House of Quality Matrix for a Car Door</a:t>
            </a:r>
          </a:p>
        </p:txBody>
      </p:sp>
      <p:sp>
        <p:nvSpPr>
          <p:cNvPr id="133126" name="Rectangle 6"/>
          <p:cNvSpPr>
            <a:spLocks noChangeArrowheads="1"/>
          </p:cNvSpPr>
          <p:nvPr/>
        </p:nvSpPr>
        <p:spPr bwMode="auto">
          <a:xfrm>
            <a:off x="609600" y="3810000"/>
            <a:ext cx="2438400" cy="228600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488" tIns="44450" rIns="90488" bIns="44450" anchor="b"/>
          <a:lstStyle/>
          <a:p>
            <a:pPr eaLnBrk="0" fontAlgn="auto" hangingPunct="0">
              <a:spcBef>
                <a:spcPts val="0"/>
              </a:spcBef>
              <a:spcAft>
                <a:spcPts val="0"/>
              </a:spcAft>
              <a:defRPr/>
            </a:pPr>
            <a:r>
              <a:rPr lang="en-US" dirty="0">
                <a:latin typeface="Century" panose="02040604050505020304" pitchFamily="18" charset="0"/>
              </a:rPr>
              <a:t>Customer requirements information forms the basis for this matrix, used to translate them into operating or engineering goals</a:t>
            </a:r>
          </a:p>
        </p:txBody>
      </p:sp>
      <p:pic>
        <p:nvPicPr>
          <p:cNvPr id="5" name="Picture 4">
            <a:extLst>
              <a:ext uri="{FF2B5EF4-FFF2-40B4-BE49-F238E27FC236}">
                <a16:creationId xmlns:a16="http://schemas.microsoft.com/office/drawing/2014/main" id="{E801DCA7-4ABF-4284-BEEA-F937F70EF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0"/>
            <a:ext cx="850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131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6"/>
                                        </p:tgtEl>
                                        <p:attrNameLst>
                                          <p:attrName>style.visibility</p:attrName>
                                        </p:attrNameLst>
                                      </p:cBhvr>
                                      <p:to>
                                        <p:strVal val="visible"/>
                                      </p:to>
                                    </p:set>
                                    <p:anim calcmode="lin" valueType="num">
                                      <p:cBhvr additive="base">
                                        <p:cTn id="7" dur="500" fill="hold"/>
                                        <p:tgtEl>
                                          <p:spTgt spid="133126"/>
                                        </p:tgtEl>
                                        <p:attrNameLst>
                                          <p:attrName>ppt_x</p:attrName>
                                        </p:attrNameLst>
                                      </p:cBhvr>
                                      <p:tavLst>
                                        <p:tav tm="0">
                                          <p:val>
                                            <p:strVal val="0-#ppt_w/2"/>
                                          </p:val>
                                        </p:tav>
                                        <p:tav tm="100000">
                                          <p:val>
                                            <p:strVal val="#ppt_x"/>
                                          </p:val>
                                        </p:tav>
                                      </p:tavLst>
                                    </p:anim>
                                    <p:anim calcmode="lin" valueType="num">
                                      <p:cBhvr additive="base">
                                        <p:cTn id="8" dur="500" fill="hold"/>
                                        <p:tgtEl>
                                          <p:spTgt spid="133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6"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37"/>
          <p:cNvSpPr>
            <a:spLocks noGrp="1" noChangeArrowheads="1"/>
          </p:cNvSpPr>
          <p:nvPr>
            <p:ph type="title"/>
          </p:nvPr>
        </p:nvSpPr>
        <p:spPr/>
        <p:txBody>
          <a:bodyPr>
            <a:normAutofit/>
          </a:bodyPr>
          <a:lstStyle/>
          <a:p>
            <a:pPr fontAlgn="auto">
              <a:spcAft>
                <a:spcPts val="0"/>
              </a:spcAft>
              <a:defRPr/>
            </a:pPr>
            <a:r>
              <a:rPr lang="en-US"/>
              <a:t>Value Analysis/Value Engineering (VA/VE)</a:t>
            </a:r>
          </a:p>
        </p:txBody>
      </p:sp>
      <p:sp>
        <p:nvSpPr>
          <p:cNvPr id="55298" name="Rectangle 1038"/>
          <p:cNvSpPr>
            <a:spLocks noGrp="1" noChangeArrowheads="1"/>
          </p:cNvSpPr>
          <p:nvPr>
            <p:ph idx="1"/>
          </p:nvPr>
        </p:nvSpPr>
        <p:spPr>
          <a:xfrm>
            <a:off x="457200" y="1600200"/>
            <a:ext cx="8229600" cy="5105400"/>
          </a:xfrm>
        </p:spPr>
        <p:txBody>
          <a:bodyPr/>
          <a:lstStyle/>
          <a:p>
            <a:r>
              <a:rPr lang="en-US" sz="2800" dirty="0"/>
              <a:t>Purpose is to simplify products and processes</a:t>
            </a:r>
          </a:p>
          <a:p>
            <a:endParaRPr lang="en-US" sz="2800" dirty="0"/>
          </a:p>
          <a:p>
            <a:r>
              <a:rPr lang="en-US" sz="2800" dirty="0"/>
              <a:t>Objective is to achieve better performance at a lower cost while maintaining all functional requirements defined by the customer</a:t>
            </a:r>
          </a:p>
          <a:p>
            <a:pPr lvl="1"/>
            <a:r>
              <a:rPr lang="en-US" sz="2400" dirty="0"/>
              <a:t>Does the item have any design features that are not necessary?</a:t>
            </a:r>
          </a:p>
          <a:p>
            <a:pPr lvl="1"/>
            <a:r>
              <a:rPr lang="en-US" sz="2400" dirty="0"/>
              <a:t>Can two or more parts be combined into one?</a:t>
            </a:r>
          </a:p>
          <a:p>
            <a:pPr lvl="1"/>
            <a:r>
              <a:rPr lang="en-US" sz="2400" dirty="0"/>
              <a:t>How can we cut down the weight?</a:t>
            </a:r>
          </a:p>
          <a:p>
            <a:pPr lvl="1"/>
            <a:r>
              <a:rPr lang="en-US" sz="2400" dirty="0"/>
              <a:t>Are there nonstandard parts that can be eliminated?</a:t>
            </a:r>
          </a:p>
        </p:txBody>
      </p:sp>
    </p:spTree>
    <p:extLst>
      <p:ext uri="{BB962C8B-B14F-4D97-AF65-F5344CB8AC3E}">
        <p14:creationId xmlns:p14="http://schemas.microsoft.com/office/powerpoint/2010/main" val="406522733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Grp="1" noChangeArrowheads="1"/>
          </p:cNvSpPr>
          <p:nvPr>
            <p:ph type="title"/>
          </p:nvPr>
        </p:nvSpPr>
        <p:spPr/>
        <p:txBody>
          <a:bodyPr>
            <a:normAutofit/>
          </a:bodyPr>
          <a:lstStyle/>
          <a:p>
            <a:r>
              <a:rPr lang="en-US" sz="5400" noProof="1"/>
              <a:t>Ecodesign</a:t>
            </a:r>
          </a:p>
        </p:txBody>
      </p:sp>
      <p:sp>
        <p:nvSpPr>
          <p:cNvPr id="65538" name="Rectangle 5"/>
          <p:cNvSpPr>
            <a:spLocks noGrp="1" noChangeArrowheads="1"/>
          </p:cNvSpPr>
          <p:nvPr>
            <p:ph idx="1"/>
          </p:nvPr>
        </p:nvSpPr>
        <p:spPr>
          <a:xfrm>
            <a:off x="457200" y="1600200"/>
            <a:ext cx="8229600" cy="4953000"/>
          </a:xfrm>
        </p:spPr>
        <p:txBody>
          <a:bodyPr>
            <a:normAutofit/>
          </a:bodyPr>
          <a:lstStyle/>
          <a:p>
            <a:r>
              <a:rPr lang="en-US" b="1" noProof="1"/>
              <a:t>Ecodesign</a:t>
            </a:r>
            <a:r>
              <a:rPr lang="en-US" dirty="0"/>
              <a:t>: the incorporation of environmental considerations in the design and development of products or services</a:t>
            </a:r>
          </a:p>
          <a:p>
            <a:pPr lvl="1"/>
            <a:r>
              <a:rPr lang="en-US" dirty="0"/>
              <a:t>The whole life cycle is considered</a:t>
            </a:r>
          </a:p>
          <a:p>
            <a:pPr lvl="1"/>
            <a:r>
              <a:rPr lang="en-US" dirty="0"/>
              <a:t>The product is considered as a system</a:t>
            </a:r>
          </a:p>
          <a:p>
            <a:pPr lvl="1"/>
            <a:r>
              <a:rPr lang="en-US" dirty="0"/>
              <a:t>A multi-criteria approach is used</a:t>
            </a:r>
          </a:p>
          <a:p>
            <a:r>
              <a:rPr lang="en-US" dirty="0"/>
              <a:t>Application of </a:t>
            </a:r>
            <a:r>
              <a:rPr lang="en-US" noProof="1"/>
              <a:t>ecodesign</a:t>
            </a:r>
            <a:r>
              <a:rPr lang="en-US" dirty="0"/>
              <a:t> can benefit business</a:t>
            </a:r>
          </a:p>
        </p:txBody>
      </p:sp>
    </p:spTree>
    <p:extLst>
      <p:ext uri="{BB962C8B-B14F-4D97-AF65-F5344CB8AC3E}">
        <p14:creationId xmlns:p14="http://schemas.microsoft.com/office/powerpoint/2010/main" val="191837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12775" y="228600"/>
            <a:ext cx="8153400" cy="990600"/>
          </a:xfrm>
        </p:spPr>
        <p:txBody>
          <a:bodyPr>
            <a:normAutofit/>
          </a:bodyPr>
          <a:lstStyle/>
          <a:p>
            <a:r>
              <a:rPr lang="en-US" sz="5400" dirty="0" err="1"/>
              <a:t>BioBag</a:t>
            </a:r>
            <a:endParaRPr lang="en-US" sz="5400" dirty="0"/>
          </a:p>
        </p:txBody>
      </p:sp>
      <p:pic>
        <p:nvPicPr>
          <p:cNvPr id="67587" name="Picture 2"/>
          <p:cNvPicPr>
            <a:picLocks noChangeAspect="1" noChangeArrowheads="1"/>
          </p:cNvPicPr>
          <p:nvPr/>
        </p:nvPicPr>
        <p:blipFill rotWithShape="1">
          <a:blip r:embed="rId2"/>
          <a:srcRect l="2598" t="1538" r="3850" b="2198"/>
          <a:stretch/>
        </p:blipFill>
        <p:spPr bwMode="auto">
          <a:xfrm>
            <a:off x="544286" y="1524000"/>
            <a:ext cx="3341914" cy="5082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588" name="TextBox 4"/>
          <p:cNvSpPr txBox="1">
            <a:spLocks noChangeArrowheads="1"/>
          </p:cNvSpPr>
          <p:nvPr/>
        </p:nvSpPr>
        <p:spPr bwMode="auto">
          <a:xfrm>
            <a:off x="4876800" y="1752600"/>
            <a:ext cx="3505200" cy="3785652"/>
          </a:xfrm>
          <a:prstGeom prst="rect">
            <a:avLst/>
          </a:prstGeom>
          <a:noFill/>
          <a:ln w="9525">
            <a:noFill/>
            <a:miter lim="800000"/>
            <a:headEnd/>
            <a:tailEnd/>
          </a:ln>
        </p:spPr>
        <p:txBody>
          <a:bodyPr>
            <a:spAutoFit/>
          </a:bodyPr>
          <a:lstStyle/>
          <a:p>
            <a:r>
              <a:rPr lang="en-US" sz="2400" dirty="0" err="1">
                <a:latin typeface="Century" panose="02040604050505020304" pitchFamily="18" charset="0"/>
              </a:rPr>
              <a:t>BioBag</a:t>
            </a:r>
            <a:r>
              <a:rPr lang="en-US" sz="2400" dirty="0">
                <a:latin typeface="Century" panose="02040604050505020304" pitchFamily="18" charset="0"/>
              </a:rPr>
              <a:t> biodegradable and compostable plastic bags are used for carrying produce and are supplied on a roll. Text on the bag says “This bag is certified compostable. Use, reuse, then compost.” </a:t>
            </a:r>
          </a:p>
        </p:txBody>
      </p:sp>
    </p:spTree>
    <p:extLst>
      <p:ext uri="{BB962C8B-B14F-4D97-AF65-F5344CB8AC3E}">
        <p14:creationId xmlns:p14="http://schemas.microsoft.com/office/powerpoint/2010/main" val="132970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a:t>Designing Service Products</a:t>
            </a:r>
          </a:p>
        </p:txBody>
      </p:sp>
      <p:sp>
        <p:nvSpPr>
          <p:cNvPr id="68610" name="Rectangle 3"/>
          <p:cNvSpPr>
            <a:spLocks noGrp="1" noChangeArrowheads="1"/>
          </p:cNvSpPr>
          <p:nvPr>
            <p:ph idx="1"/>
          </p:nvPr>
        </p:nvSpPr>
        <p:spPr>
          <a:xfrm>
            <a:off x="457200" y="1600200"/>
            <a:ext cx="8229600" cy="4876800"/>
          </a:xfrm>
        </p:spPr>
        <p:txBody>
          <a:bodyPr>
            <a:normAutofit/>
          </a:bodyPr>
          <a:lstStyle/>
          <a:p>
            <a:r>
              <a:rPr lang="en-US" dirty="0"/>
              <a:t>Service products are very different</a:t>
            </a:r>
          </a:p>
          <a:p>
            <a:endParaRPr lang="en-US" dirty="0"/>
          </a:p>
          <a:p>
            <a:r>
              <a:rPr lang="en-US" dirty="0"/>
              <a:t>Direct customer involvement introduces significant variability in the process</a:t>
            </a:r>
          </a:p>
          <a:p>
            <a:endParaRPr lang="en-US" dirty="0"/>
          </a:p>
          <a:p>
            <a:r>
              <a:rPr lang="en-US" dirty="0"/>
              <a:t>Questions to address:</a:t>
            </a:r>
          </a:p>
          <a:p>
            <a:pPr lvl="1"/>
            <a:r>
              <a:rPr lang="en-US" dirty="0"/>
              <a:t>How will this variability be addressed?</a:t>
            </a:r>
          </a:p>
          <a:p>
            <a:pPr lvl="1"/>
            <a:r>
              <a:rPr lang="en-US" dirty="0"/>
              <a:t>What are the implications for operational cost and the customer service experience?</a:t>
            </a:r>
          </a:p>
        </p:txBody>
      </p:sp>
    </p:spTree>
    <p:extLst>
      <p:ext uri="{BB962C8B-B14F-4D97-AF65-F5344CB8AC3E}">
        <p14:creationId xmlns:p14="http://schemas.microsoft.com/office/powerpoint/2010/main" val="2010580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fontAlgn="auto">
              <a:spcAft>
                <a:spcPts val="0"/>
              </a:spcAft>
              <a:defRPr/>
            </a:pPr>
            <a:r>
              <a:rPr lang="en-US" sz="4400" dirty="0"/>
              <a:t>Three General Factors for </a:t>
            </a:r>
            <a:br>
              <a:rPr lang="en-US" sz="4400" dirty="0"/>
            </a:br>
            <a:r>
              <a:rPr lang="en-US" sz="4400" dirty="0"/>
              <a:t>Determining Fit</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Similarity to current services - Service experience fit</a:t>
            </a:r>
          </a:p>
          <a:p>
            <a:pPr lvl="1"/>
            <a:r>
              <a:rPr lang="en-US" dirty="0"/>
              <a:t>The new service should fit into the current service experience for the customer</a:t>
            </a:r>
          </a:p>
          <a:p>
            <a:r>
              <a:rPr lang="en-US" dirty="0"/>
              <a:t>Similarity to current process - Operational fit</a:t>
            </a:r>
          </a:p>
          <a:p>
            <a:pPr lvl="1"/>
            <a:r>
              <a:rPr lang="en-US" dirty="0"/>
              <a:t>Existing processes should be able to support the operation of the new service</a:t>
            </a:r>
          </a:p>
          <a:p>
            <a:r>
              <a:rPr lang="en-US" dirty="0"/>
              <a:t>Financial justification - Financial impact</a:t>
            </a:r>
          </a:p>
          <a:p>
            <a:pPr lvl="1"/>
            <a:r>
              <a:rPr lang="en-US" dirty="0"/>
              <a:t>Introducing a new service should be financially justified</a:t>
            </a:r>
          </a:p>
        </p:txBody>
      </p:sp>
    </p:spTree>
    <p:extLst>
      <p:ext uri="{BB962C8B-B14F-4D97-AF65-F5344CB8AC3E}">
        <p14:creationId xmlns:p14="http://schemas.microsoft.com/office/powerpoint/2010/main" val="1196408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A00C-287A-41F3-8B5A-A5908323D6C1}"/>
              </a:ext>
            </a:extLst>
          </p:cNvPr>
          <p:cNvSpPr>
            <a:spLocks noGrp="1"/>
          </p:cNvSpPr>
          <p:nvPr>
            <p:ph type="title"/>
          </p:nvPr>
        </p:nvSpPr>
        <p:spPr>
          <a:xfrm>
            <a:off x="467833" y="-37214"/>
            <a:ext cx="8229600" cy="1143000"/>
          </a:xfrm>
        </p:spPr>
        <p:txBody>
          <a:bodyPr/>
          <a:lstStyle/>
          <a:p>
            <a:r>
              <a:rPr lang="en-US" dirty="0"/>
              <a:t>Complexity and divergence</a:t>
            </a:r>
            <a:endParaRPr lang="en-IN" dirty="0"/>
          </a:p>
        </p:txBody>
      </p:sp>
      <p:sp>
        <p:nvSpPr>
          <p:cNvPr id="3" name="Content Placeholder 2">
            <a:extLst>
              <a:ext uri="{FF2B5EF4-FFF2-40B4-BE49-F238E27FC236}">
                <a16:creationId xmlns:a16="http://schemas.microsoft.com/office/drawing/2014/main" id="{C12869AB-32DB-4CD4-AD38-DA88ACDC806C}"/>
              </a:ext>
            </a:extLst>
          </p:cNvPr>
          <p:cNvSpPr>
            <a:spLocks noGrp="1"/>
          </p:cNvSpPr>
          <p:nvPr>
            <p:ph idx="1"/>
          </p:nvPr>
        </p:nvSpPr>
        <p:spPr>
          <a:xfrm>
            <a:off x="304800" y="1105786"/>
            <a:ext cx="8382000" cy="5676014"/>
          </a:xfrm>
        </p:spPr>
        <p:txBody>
          <a:bodyPr>
            <a:normAutofit/>
          </a:bodyPr>
          <a:lstStyle/>
          <a:p>
            <a:pPr algn="just"/>
            <a:r>
              <a:rPr lang="en-US" sz="2400" dirty="0"/>
              <a:t>A useful way of analyzing the process similarity for new service development is by specifying the </a:t>
            </a:r>
            <a:r>
              <a:rPr lang="en-US" sz="2400" i="1" dirty="0"/>
              <a:t>complexity</a:t>
            </a:r>
            <a:r>
              <a:rPr lang="en-US" sz="2400" dirty="0"/>
              <a:t> and </a:t>
            </a:r>
            <a:r>
              <a:rPr lang="en-US" sz="2400" i="1" dirty="0"/>
              <a:t>divergence</a:t>
            </a:r>
            <a:r>
              <a:rPr lang="en-US" sz="2400" dirty="0"/>
              <a:t> of the proposed service process relative to the basic service process.</a:t>
            </a:r>
          </a:p>
          <a:p>
            <a:pPr algn="just"/>
            <a:endParaRPr lang="en-US" sz="2400" dirty="0"/>
          </a:p>
          <a:p>
            <a:pPr algn="just"/>
            <a:r>
              <a:rPr lang="en-US" sz="2400" b="1" dirty="0"/>
              <a:t>Complexity</a:t>
            </a:r>
            <a:r>
              <a:rPr lang="en-US" sz="2400" dirty="0"/>
              <a:t> is the number of steps involved in a service and the possible actions that can be taken at each step. </a:t>
            </a:r>
          </a:p>
          <a:p>
            <a:pPr algn="just"/>
            <a:endParaRPr lang="en-US" sz="2400" dirty="0"/>
          </a:p>
          <a:p>
            <a:pPr algn="just"/>
            <a:r>
              <a:rPr lang="en-US" sz="2400" b="1" dirty="0"/>
              <a:t>Divergence</a:t>
            </a:r>
            <a:r>
              <a:rPr lang="en-US" sz="2400" dirty="0"/>
              <a:t> is the number of ways a customer/service provider interaction can vary at each step according to the needs and abilities of each. </a:t>
            </a:r>
          </a:p>
          <a:p>
            <a:pPr algn="just"/>
            <a:endParaRPr lang="en-US" sz="2400" dirty="0"/>
          </a:p>
        </p:txBody>
      </p:sp>
    </p:spTree>
    <p:extLst>
      <p:ext uri="{BB962C8B-B14F-4D97-AF65-F5344CB8AC3E}">
        <p14:creationId xmlns:p14="http://schemas.microsoft.com/office/powerpoint/2010/main" val="2986697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5D1B5-AF38-48A0-A45D-BA7DA15C16A1}"/>
              </a:ext>
            </a:extLst>
          </p:cNvPr>
          <p:cNvSpPr>
            <a:spLocks noGrp="1"/>
          </p:cNvSpPr>
          <p:nvPr>
            <p:ph type="title"/>
          </p:nvPr>
        </p:nvSpPr>
        <p:spPr/>
        <p:txBody>
          <a:bodyPr/>
          <a:lstStyle/>
          <a:p>
            <a:r>
              <a:rPr lang="en-US" dirty="0"/>
              <a:t>Complexity and divergence</a:t>
            </a:r>
            <a:endParaRPr lang="en-IN" dirty="0"/>
          </a:p>
        </p:txBody>
      </p:sp>
      <p:sp>
        <p:nvSpPr>
          <p:cNvPr id="3" name="Content Placeholder 2">
            <a:extLst>
              <a:ext uri="{FF2B5EF4-FFF2-40B4-BE49-F238E27FC236}">
                <a16:creationId xmlns:a16="http://schemas.microsoft.com/office/drawing/2014/main" id="{F870341E-0279-40D3-A588-26FC77B5D765}"/>
              </a:ext>
            </a:extLst>
          </p:cNvPr>
          <p:cNvSpPr>
            <a:spLocks noGrp="1"/>
          </p:cNvSpPr>
          <p:nvPr>
            <p:ph idx="1"/>
          </p:nvPr>
        </p:nvSpPr>
        <p:spPr>
          <a:xfrm>
            <a:off x="457200" y="1600200"/>
            <a:ext cx="8229600" cy="5334000"/>
          </a:xfrm>
        </p:spPr>
        <p:txBody>
          <a:bodyPr>
            <a:normAutofit/>
          </a:bodyPr>
          <a:lstStyle/>
          <a:p>
            <a:pPr algn="just"/>
            <a:r>
              <a:rPr lang="en-US" dirty="0"/>
              <a:t>The result may be a combination of higher complexity/divergence on some steps and lower complexity/divergence on others. </a:t>
            </a:r>
          </a:p>
          <a:p>
            <a:pPr algn="just"/>
            <a:endParaRPr lang="en-US" dirty="0"/>
          </a:p>
          <a:p>
            <a:pPr algn="just"/>
            <a:r>
              <a:rPr lang="en-US" dirty="0"/>
              <a:t>This can be used to determine different resource requirements such as worker skills, layout, and process controls. </a:t>
            </a:r>
          </a:p>
          <a:p>
            <a:pPr algn="just"/>
            <a:endParaRPr lang="en-US" dirty="0"/>
          </a:p>
          <a:p>
            <a:pPr algn="just"/>
            <a:r>
              <a:rPr lang="en-US" dirty="0"/>
              <a:t>For example, the hypothetical family restaurant considered is considering whether to change the service to create a new process format. Relative to the current process, a minimum service format would have lower complexity/divergence, while an upscale format would have higher complexity/divergence.</a:t>
            </a:r>
            <a:endParaRPr lang="en-IN" dirty="0"/>
          </a:p>
          <a:p>
            <a:endParaRPr lang="en-IN" dirty="0"/>
          </a:p>
        </p:txBody>
      </p:sp>
    </p:spTree>
    <p:extLst>
      <p:ext uri="{BB962C8B-B14F-4D97-AF65-F5344CB8AC3E}">
        <p14:creationId xmlns:p14="http://schemas.microsoft.com/office/powerpoint/2010/main" val="311809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noAutofit/>
          </a:bodyPr>
          <a:lstStyle/>
          <a:p>
            <a:pPr fontAlgn="auto">
              <a:spcAft>
                <a:spcPts val="0"/>
              </a:spcAft>
              <a:defRPr/>
            </a:pPr>
            <a:r>
              <a:rPr lang="en-US" sz="4400" dirty="0"/>
              <a:t>Structural Alternatives for a Family Restaurant</a:t>
            </a:r>
          </a:p>
        </p:txBody>
      </p:sp>
      <p:pic>
        <p:nvPicPr>
          <p:cNvPr id="7270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623888" y="1600200"/>
            <a:ext cx="7758112" cy="4972050"/>
          </a:xfrm>
          <a:prstGeom prst="rect">
            <a:avLst/>
          </a:prstGeom>
          <a:noFill/>
          <a:ln w="9525">
            <a:noFill/>
            <a:miter lim="800000"/>
            <a:headEnd/>
            <a:tailEnd/>
          </a:ln>
        </p:spPr>
      </p:pic>
    </p:spTree>
    <p:extLst>
      <p:ext uri="{BB962C8B-B14F-4D97-AF65-F5344CB8AC3E}">
        <p14:creationId xmlns:p14="http://schemas.microsoft.com/office/powerpoint/2010/main" val="382518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normAutofit/>
          </a:bodyPr>
          <a:lstStyle/>
          <a:p>
            <a:r>
              <a:rPr lang="en-US" sz="5400" dirty="0"/>
              <a:t>Core Competency</a:t>
            </a:r>
          </a:p>
        </p:txBody>
      </p:sp>
      <p:sp>
        <p:nvSpPr>
          <p:cNvPr id="3" name="Content Placeholder 2"/>
          <p:cNvSpPr>
            <a:spLocks noGrp="1"/>
          </p:cNvSpPr>
          <p:nvPr>
            <p:ph idx="1"/>
          </p:nvPr>
        </p:nvSpPr>
        <p:spPr>
          <a:xfrm>
            <a:off x="457200" y="1600200"/>
            <a:ext cx="8229600" cy="4953000"/>
          </a:xfrm>
        </p:spPr>
        <p:txBody>
          <a:bodyPr>
            <a:normAutofit/>
          </a:bodyPr>
          <a:lstStyle/>
          <a:p>
            <a:pPr algn="just">
              <a:lnSpc>
                <a:spcPct val="110000"/>
              </a:lnSpc>
            </a:pPr>
            <a:r>
              <a:rPr lang="en-US" dirty="0"/>
              <a:t>Given the importance of contract manufacturing, firms has to decide on its core competency.</a:t>
            </a:r>
          </a:p>
          <a:p>
            <a:pPr algn="just">
              <a:lnSpc>
                <a:spcPct val="110000"/>
              </a:lnSpc>
            </a:pPr>
            <a:r>
              <a:rPr lang="en-US" dirty="0"/>
              <a:t>Core competency: the one thing a company can do better than its competitors</a:t>
            </a:r>
          </a:p>
          <a:p>
            <a:pPr algn="just">
              <a:lnSpc>
                <a:spcPct val="110000"/>
              </a:lnSpc>
            </a:pPr>
            <a:r>
              <a:rPr lang="en-US" dirty="0"/>
              <a:t>A core competency has three characteristics:</a:t>
            </a:r>
          </a:p>
          <a:p>
            <a:pPr lvl="1" algn="just">
              <a:lnSpc>
                <a:spcPct val="110000"/>
              </a:lnSpc>
            </a:pPr>
            <a:r>
              <a:rPr lang="en-US" dirty="0"/>
              <a:t>It provides potential access to a wide variety of markets</a:t>
            </a:r>
          </a:p>
          <a:p>
            <a:pPr lvl="1" algn="just">
              <a:lnSpc>
                <a:spcPct val="110000"/>
              </a:lnSpc>
            </a:pPr>
            <a:r>
              <a:rPr lang="en-US" dirty="0"/>
              <a:t>It increases perceived customer benefits</a:t>
            </a:r>
          </a:p>
          <a:p>
            <a:pPr lvl="1" algn="just">
              <a:lnSpc>
                <a:spcPct val="110000"/>
              </a:lnSpc>
            </a:pPr>
            <a:r>
              <a:rPr lang="en-US" dirty="0"/>
              <a:t>It is hard for competitors to imitate</a:t>
            </a:r>
          </a:p>
          <a:p>
            <a:pPr algn="just">
              <a:lnSpc>
                <a:spcPct val="110000"/>
              </a:lnSpc>
            </a:pPr>
            <a:r>
              <a:rPr lang="en-US" dirty="0"/>
              <a:t>Examples?</a:t>
            </a:r>
          </a:p>
        </p:txBody>
      </p:sp>
    </p:spTree>
    <p:extLst>
      <p:ext uri="{BB962C8B-B14F-4D97-AF65-F5344CB8AC3E}">
        <p14:creationId xmlns:p14="http://schemas.microsoft.com/office/powerpoint/2010/main" val="404173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p:txBody>
          <a:bodyPr>
            <a:noAutofit/>
          </a:bodyPr>
          <a:lstStyle/>
          <a:p>
            <a:pPr fontAlgn="auto">
              <a:spcAft>
                <a:spcPts val="0"/>
              </a:spcAft>
              <a:defRPr/>
            </a:pPr>
            <a:r>
              <a:rPr lang="en-US" sz="4400" dirty="0"/>
              <a:t>Designing Products for Manufacture and Assembly</a:t>
            </a:r>
          </a:p>
        </p:txBody>
      </p:sp>
      <p:sp>
        <p:nvSpPr>
          <p:cNvPr id="20491" name="Rectangle 11"/>
          <p:cNvSpPr>
            <a:spLocks noGrp="1" noChangeArrowheads="1"/>
          </p:cNvSpPr>
          <p:nvPr>
            <p:ph idx="1"/>
          </p:nvPr>
        </p:nvSpPr>
        <p:spPr/>
        <p:txBody>
          <a:bodyPr anchor="ctr">
            <a:normAutofit lnSpcReduction="10000"/>
          </a:bodyPr>
          <a:lstStyle/>
          <a:p>
            <a:r>
              <a:rPr lang="en-US" sz="3600" dirty="0"/>
              <a:t>Design means aesthetics value? or Specifications? or detailing of materials components?</a:t>
            </a:r>
          </a:p>
          <a:p>
            <a:r>
              <a:rPr lang="en-US" sz="3600" dirty="0"/>
              <a:t>Traditional approach</a:t>
            </a:r>
          </a:p>
          <a:p>
            <a:pPr lvl="1"/>
            <a:r>
              <a:rPr lang="en-US" sz="3200" dirty="0"/>
              <a:t>“We design it, you build it” or “over the wall”</a:t>
            </a:r>
          </a:p>
          <a:p>
            <a:pPr lvl="1"/>
            <a:endParaRPr lang="en-US" sz="3200" dirty="0"/>
          </a:p>
          <a:p>
            <a:r>
              <a:rPr lang="en-US" sz="3600" dirty="0"/>
              <a:t>Concurrent engineering</a:t>
            </a:r>
          </a:p>
          <a:p>
            <a:pPr lvl="1"/>
            <a:r>
              <a:rPr lang="en-US" sz="3200" dirty="0"/>
              <a:t>“Let’s work together simultaneously”</a:t>
            </a:r>
          </a:p>
        </p:txBody>
      </p:sp>
    </p:spTree>
    <p:extLst>
      <p:ext uri="{BB962C8B-B14F-4D97-AF65-F5344CB8AC3E}">
        <p14:creationId xmlns:p14="http://schemas.microsoft.com/office/powerpoint/2010/main" val="4140039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491">
                                            <p:txEl>
                                              <p:pRg st="0" end="0"/>
                                            </p:txEl>
                                          </p:spTgt>
                                        </p:tgtEl>
                                        <p:attrNameLst>
                                          <p:attrName>style.visibility</p:attrName>
                                        </p:attrNameLst>
                                      </p:cBhvr>
                                      <p:to>
                                        <p:strVal val="visible"/>
                                      </p:to>
                                    </p:set>
                                    <p:animEffect transition="in" filter="fade">
                                      <p:cBhvr>
                                        <p:cTn id="7" dur="1000"/>
                                        <p:tgtEl>
                                          <p:spTgt spid="20491">
                                            <p:txEl>
                                              <p:pRg st="0" end="0"/>
                                            </p:txEl>
                                          </p:spTgt>
                                        </p:tgtEl>
                                      </p:cBhvr>
                                    </p:animEffect>
                                    <p:anim calcmode="lin" valueType="num">
                                      <p:cBhvr>
                                        <p:cTn id="8" dur="1000" fill="hold"/>
                                        <p:tgtEl>
                                          <p:spTgt spid="204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491">
                                            <p:txEl>
                                              <p:pRg st="1" end="1"/>
                                            </p:txEl>
                                          </p:spTgt>
                                        </p:tgtEl>
                                        <p:attrNameLst>
                                          <p:attrName>style.visibility</p:attrName>
                                        </p:attrNameLst>
                                      </p:cBhvr>
                                      <p:to>
                                        <p:strVal val="visible"/>
                                      </p:to>
                                    </p:set>
                                    <p:animEffect transition="in" filter="fade">
                                      <p:cBhvr>
                                        <p:cTn id="14" dur="1000"/>
                                        <p:tgtEl>
                                          <p:spTgt spid="20491">
                                            <p:txEl>
                                              <p:pRg st="1" end="1"/>
                                            </p:txEl>
                                          </p:spTgt>
                                        </p:tgtEl>
                                      </p:cBhvr>
                                    </p:animEffect>
                                    <p:anim calcmode="lin" valueType="num">
                                      <p:cBhvr>
                                        <p:cTn id="15" dur="1000" fill="hold"/>
                                        <p:tgtEl>
                                          <p:spTgt spid="2049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91">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491">
                                            <p:txEl>
                                              <p:pRg st="2" end="2"/>
                                            </p:txEl>
                                          </p:spTgt>
                                        </p:tgtEl>
                                        <p:attrNameLst>
                                          <p:attrName>style.visibility</p:attrName>
                                        </p:attrNameLst>
                                      </p:cBhvr>
                                      <p:to>
                                        <p:strVal val="visible"/>
                                      </p:to>
                                    </p:set>
                                    <p:animEffect transition="in" filter="fade">
                                      <p:cBhvr>
                                        <p:cTn id="19" dur="1000"/>
                                        <p:tgtEl>
                                          <p:spTgt spid="20491">
                                            <p:txEl>
                                              <p:pRg st="2" end="2"/>
                                            </p:txEl>
                                          </p:spTgt>
                                        </p:tgtEl>
                                      </p:cBhvr>
                                    </p:animEffect>
                                    <p:anim calcmode="lin" valueType="num">
                                      <p:cBhvr>
                                        <p:cTn id="20" dur="1000" fill="hold"/>
                                        <p:tgtEl>
                                          <p:spTgt spid="2049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04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491">
                                            <p:txEl>
                                              <p:pRg st="4" end="4"/>
                                            </p:txEl>
                                          </p:spTgt>
                                        </p:tgtEl>
                                        <p:attrNameLst>
                                          <p:attrName>style.visibility</p:attrName>
                                        </p:attrNameLst>
                                      </p:cBhvr>
                                      <p:to>
                                        <p:strVal val="visible"/>
                                      </p:to>
                                    </p:set>
                                    <p:animEffect transition="in" filter="fade">
                                      <p:cBhvr>
                                        <p:cTn id="26" dur="1000"/>
                                        <p:tgtEl>
                                          <p:spTgt spid="20491">
                                            <p:txEl>
                                              <p:pRg st="4" end="4"/>
                                            </p:txEl>
                                          </p:spTgt>
                                        </p:tgtEl>
                                      </p:cBhvr>
                                    </p:animEffect>
                                    <p:anim calcmode="lin" valueType="num">
                                      <p:cBhvr>
                                        <p:cTn id="27" dur="1000" fill="hold"/>
                                        <p:tgtEl>
                                          <p:spTgt spid="20491">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0491">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491">
                                            <p:txEl>
                                              <p:pRg st="5" end="5"/>
                                            </p:txEl>
                                          </p:spTgt>
                                        </p:tgtEl>
                                        <p:attrNameLst>
                                          <p:attrName>style.visibility</p:attrName>
                                        </p:attrNameLst>
                                      </p:cBhvr>
                                      <p:to>
                                        <p:strVal val="visible"/>
                                      </p:to>
                                    </p:set>
                                    <p:animEffect transition="in" filter="fade">
                                      <p:cBhvr>
                                        <p:cTn id="31" dur="1000"/>
                                        <p:tgtEl>
                                          <p:spTgt spid="20491">
                                            <p:txEl>
                                              <p:pRg st="5" end="5"/>
                                            </p:txEl>
                                          </p:spTgt>
                                        </p:tgtEl>
                                      </p:cBhvr>
                                    </p:animEffect>
                                    <p:anim calcmode="lin" valueType="num">
                                      <p:cBhvr>
                                        <p:cTn id="32" dur="1000" fill="hold"/>
                                        <p:tgtEl>
                                          <p:spTgt spid="20491">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049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pPr fontAlgn="auto">
              <a:spcAft>
                <a:spcPts val="0"/>
              </a:spcAft>
              <a:defRPr/>
            </a:pPr>
            <a:r>
              <a:rPr lang="en-US" sz="4400" dirty="0"/>
              <a:t>Measuring Product Development Performance</a:t>
            </a:r>
          </a:p>
        </p:txBody>
      </p:sp>
      <p:sp>
        <p:nvSpPr>
          <p:cNvPr id="80898" name="Rectangle 3"/>
          <p:cNvSpPr>
            <a:spLocks noGrp="1" noChangeArrowheads="1"/>
          </p:cNvSpPr>
          <p:nvPr>
            <p:ph idx="1"/>
          </p:nvPr>
        </p:nvSpPr>
        <p:spPr>
          <a:xfrm>
            <a:off x="457200" y="1600200"/>
            <a:ext cx="8229600" cy="4953000"/>
          </a:xfrm>
        </p:spPr>
        <p:txBody>
          <a:bodyPr>
            <a:normAutofit/>
          </a:bodyPr>
          <a:lstStyle/>
          <a:p>
            <a:r>
              <a:rPr lang="en-US" dirty="0"/>
              <a:t>A steady stream of new products is important to competitiveness</a:t>
            </a:r>
          </a:p>
          <a:p>
            <a:endParaRPr lang="en-US" dirty="0"/>
          </a:p>
          <a:p>
            <a:r>
              <a:rPr lang="en-US" dirty="0"/>
              <a:t>Firms must respond to changing customer needs and competitor moves</a:t>
            </a:r>
          </a:p>
          <a:p>
            <a:endParaRPr lang="en-US" dirty="0"/>
          </a:p>
          <a:p>
            <a:r>
              <a:rPr lang="en-US" dirty="0"/>
              <a:t>Ability to identify opportunities and bring new products to market is critical</a:t>
            </a:r>
          </a:p>
          <a:p>
            <a:pPr lvl="1"/>
            <a:r>
              <a:rPr lang="en-US" dirty="0"/>
              <a:t>Must also be efficient</a:t>
            </a:r>
          </a:p>
        </p:txBody>
      </p:sp>
    </p:spTree>
    <p:extLst>
      <p:ext uri="{BB962C8B-B14F-4D97-AF65-F5344CB8AC3E}">
        <p14:creationId xmlns:p14="http://schemas.microsoft.com/office/powerpoint/2010/main" val="445232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Autofit/>
          </a:bodyPr>
          <a:lstStyle/>
          <a:p>
            <a:pPr fontAlgn="auto">
              <a:spcAft>
                <a:spcPts val="0"/>
              </a:spcAft>
              <a:defRPr/>
            </a:pPr>
            <a:r>
              <a:rPr lang="en-US" sz="4400" dirty="0"/>
              <a:t>Performance Measures for Development Projects</a:t>
            </a:r>
          </a:p>
        </p:txBody>
      </p:sp>
      <p:pic>
        <p:nvPicPr>
          <p:cNvPr id="82947"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533400" y="1828800"/>
            <a:ext cx="8201025" cy="4333875"/>
          </a:xfrm>
          <a:prstGeom prst="rect">
            <a:avLst/>
          </a:prstGeom>
          <a:noFill/>
          <a:ln w="9525">
            <a:noFill/>
            <a:miter lim="800000"/>
            <a:headEnd/>
            <a:tailEnd/>
          </a:ln>
        </p:spPr>
      </p:pic>
    </p:spTree>
    <p:extLst>
      <p:ext uri="{BB962C8B-B14F-4D97-AF65-F5344CB8AC3E}">
        <p14:creationId xmlns:p14="http://schemas.microsoft.com/office/powerpoint/2010/main" val="1912674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a:t>Examples of Successes in Design</a:t>
            </a:r>
          </a:p>
        </p:txBody>
      </p:sp>
      <p:sp>
        <p:nvSpPr>
          <p:cNvPr id="5" name="Content Placeholder 4"/>
          <p:cNvSpPr>
            <a:spLocks noGrp="1"/>
          </p:cNvSpPr>
          <p:nvPr>
            <p:ph idx="1"/>
          </p:nvPr>
        </p:nvSpPr>
        <p:spPr>
          <a:xfrm>
            <a:off x="457200" y="1600200"/>
            <a:ext cx="8229600" cy="4953000"/>
          </a:xfrm>
        </p:spPr>
        <p:txBody>
          <a:bodyPr>
            <a:noAutofit/>
          </a:bodyPr>
          <a:lstStyle/>
          <a:p>
            <a:pPr algn="just"/>
            <a:r>
              <a:rPr lang="en-US" sz="2300" dirty="0"/>
              <a:t>Dell </a:t>
            </a:r>
          </a:p>
          <a:p>
            <a:pPr algn="just"/>
            <a:r>
              <a:rPr lang="en-US" sz="2300" dirty="0"/>
              <a:t>Ikea</a:t>
            </a:r>
          </a:p>
          <a:p>
            <a:pPr algn="just"/>
            <a:r>
              <a:rPr lang="en-US" sz="2300" dirty="0"/>
              <a:t>Asian paints</a:t>
            </a:r>
          </a:p>
        </p:txBody>
      </p:sp>
    </p:spTree>
    <p:extLst>
      <p:ext uri="{BB962C8B-B14F-4D97-AF65-F5344CB8AC3E}">
        <p14:creationId xmlns:p14="http://schemas.microsoft.com/office/powerpoint/2010/main" val="4171253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fontAlgn="auto">
              <a:spcAft>
                <a:spcPts val="0"/>
              </a:spcAft>
              <a:defRPr/>
            </a:pPr>
            <a:r>
              <a:rPr lang="en-US" sz="4000" dirty="0"/>
              <a:t>Six Phases of the Generic Development Process (Formal Process)</a:t>
            </a:r>
          </a:p>
        </p:txBody>
      </p:sp>
      <p:sp>
        <p:nvSpPr>
          <p:cNvPr id="23554" name="Rectangle 3"/>
          <p:cNvSpPr>
            <a:spLocks noGrp="1" noChangeArrowheads="1"/>
          </p:cNvSpPr>
          <p:nvPr>
            <p:ph idx="1"/>
          </p:nvPr>
        </p:nvSpPr>
        <p:spPr/>
        <p:txBody>
          <a:bodyPr>
            <a:normAutofit/>
          </a:bodyPr>
          <a:lstStyle/>
          <a:p>
            <a:pPr marL="552450" indent="-552450">
              <a:lnSpc>
                <a:spcPct val="150000"/>
              </a:lnSpc>
            </a:pPr>
            <a:r>
              <a:rPr lang="en-US" dirty="0"/>
              <a:t>Phase 0: Planning</a:t>
            </a:r>
          </a:p>
          <a:p>
            <a:pPr marL="552450" indent="-552450">
              <a:lnSpc>
                <a:spcPct val="150000"/>
              </a:lnSpc>
            </a:pPr>
            <a:r>
              <a:rPr lang="en-US" dirty="0"/>
              <a:t>Phase 1: Concept development</a:t>
            </a:r>
          </a:p>
          <a:p>
            <a:pPr marL="552450" indent="-552450">
              <a:lnSpc>
                <a:spcPct val="150000"/>
              </a:lnSpc>
            </a:pPr>
            <a:r>
              <a:rPr lang="en-US" dirty="0"/>
              <a:t>Phase 2: System-level design</a:t>
            </a:r>
          </a:p>
          <a:p>
            <a:pPr marL="552450" indent="-552450">
              <a:lnSpc>
                <a:spcPct val="150000"/>
              </a:lnSpc>
            </a:pPr>
            <a:r>
              <a:rPr lang="en-US" dirty="0"/>
              <a:t>Phase 3: Design detail</a:t>
            </a:r>
          </a:p>
          <a:p>
            <a:pPr marL="552450" indent="-552450">
              <a:lnSpc>
                <a:spcPct val="150000"/>
              </a:lnSpc>
            </a:pPr>
            <a:r>
              <a:rPr lang="en-US" dirty="0"/>
              <a:t>Phase 4: Testing and refinement</a:t>
            </a:r>
          </a:p>
          <a:p>
            <a:pPr marL="552450" indent="-552450">
              <a:lnSpc>
                <a:spcPct val="150000"/>
              </a:lnSpc>
            </a:pPr>
            <a:r>
              <a:rPr lang="en-US" dirty="0"/>
              <a:t>Phase 5: Production ramp-up</a:t>
            </a:r>
          </a:p>
        </p:txBody>
      </p:sp>
    </p:spTree>
    <p:extLst>
      <p:ext uri="{BB962C8B-B14F-4D97-AF65-F5344CB8AC3E}">
        <p14:creationId xmlns:p14="http://schemas.microsoft.com/office/powerpoint/2010/main" val="405605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rmAutofit/>
          </a:bodyPr>
          <a:lstStyle/>
          <a:p>
            <a:r>
              <a:rPr lang="en-US" sz="5400" dirty="0"/>
              <a:t>Phase 0: Planning</a:t>
            </a:r>
          </a:p>
        </p:txBody>
      </p:sp>
      <p:sp>
        <p:nvSpPr>
          <p:cNvPr id="25602" name="Rectangle 3"/>
          <p:cNvSpPr>
            <a:spLocks noGrp="1" noChangeArrowheads="1"/>
          </p:cNvSpPr>
          <p:nvPr>
            <p:ph idx="1"/>
          </p:nvPr>
        </p:nvSpPr>
        <p:spPr/>
        <p:txBody>
          <a:bodyPr>
            <a:normAutofit/>
          </a:bodyPr>
          <a:lstStyle/>
          <a:p>
            <a:pPr algn="just"/>
            <a:r>
              <a:rPr lang="en-US" sz="2400" dirty="0"/>
              <a:t>The planning activity is often referred to as “phase zero” because it precedes the project approval and launch of the actual product development process.</a:t>
            </a:r>
          </a:p>
          <a:p>
            <a:pPr marL="0" indent="0" algn="just">
              <a:buNone/>
            </a:pPr>
            <a:r>
              <a:rPr lang="en-US" sz="2400" dirty="0"/>
              <a:t> </a:t>
            </a:r>
          </a:p>
          <a:p>
            <a:pPr algn="just"/>
            <a:r>
              <a:rPr lang="en-US" sz="2400" dirty="0"/>
              <a:t>This phase begins with corporate strategy and includes assessment of technology developments and market objectives. </a:t>
            </a:r>
          </a:p>
          <a:p>
            <a:pPr marL="0" indent="0" algn="just">
              <a:buNone/>
            </a:pPr>
            <a:endParaRPr lang="en-US" sz="2400" dirty="0"/>
          </a:p>
          <a:p>
            <a:pPr algn="just"/>
            <a:r>
              <a:rPr lang="en-US" sz="2400" dirty="0"/>
              <a:t>The output of the planning phase is the project mission statement, which specifies the target market for the product, business goals, key assumptions, and constraints.</a:t>
            </a:r>
            <a:endParaRPr lang="en-US" sz="2000" dirty="0"/>
          </a:p>
          <a:p>
            <a:pPr algn="just"/>
            <a:endParaRPr lang="en-US" sz="2000" dirty="0"/>
          </a:p>
        </p:txBody>
      </p:sp>
    </p:spTree>
    <p:extLst>
      <p:ext uri="{BB962C8B-B14F-4D97-AF65-F5344CB8AC3E}">
        <p14:creationId xmlns:p14="http://schemas.microsoft.com/office/powerpoint/2010/main" val="387822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a:t>Phase 1: Concept Development</a:t>
            </a:r>
          </a:p>
        </p:txBody>
      </p:sp>
      <p:sp>
        <p:nvSpPr>
          <p:cNvPr id="27650" name="Rectangle 3"/>
          <p:cNvSpPr>
            <a:spLocks noGrp="1" noChangeArrowheads="1"/>
          </p:cNvSpPr>
          <p:nvPr>
            <p:ph idx="1"/>
          </p:nvPr>
        </p:nvSpPr>
        <p:spPr>
          <a:xfrm>
            <a:off x="457200" y="1600200"/>
            <a:ext cx="8229600" cy="4876800"/>
          </a:xfrm>
        </p:spPr>
        <p:txBody>
          <a:bodyPr/>
          <a:lstStyle/>
          <a:p>
            <a:r>
              <a:rPr lang="en-US" dirty="0"/>
              <a:t>Needs of the target market are identified</a:t>
            </a:r>
          </a:p>
          <a:p>
            <a:r>
              <a:rPr lang="en-US" dirty="0"/>
              <a:t>Alternative product concepts are generated and evaluated</a:t>
            </a:r>
          </a:p>
          <a:p>
            <a:r>
              <a:rPr lang="en-US" dirty="0"/>
              <a:t>One or more concepts are selected for further development and testing</a:t>
            </a:r>
          </a:p>
          <a:p>
            <a:pPr lvl="1"/>
            <a:r>
              <a:rPr lang="en-US" b="1" dirty="0"/>
              <a:t>Concept</a:t>
            </a:r>
            <a:r>
              <a:rPr lang="en-US" dirty="0"/>
              <a:t>: a description of the form, function, and features of a product</a:t>
            </a:r>
          </a:p>
        </p:txBody>
      </p:sp>
    </p:spTree>
    <p:extLst>
      <p:ext uri="{BB962C8B-B14F-4D97-AF65-F5344CB8AC3E}">
        <p14:creationId xmlns:p14="http://schemas.microsoft.com/office/powerpoint/2010/main" val="16124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a:t>Phase 2: System-Level Design</a:t>
            </a:r>
          </a:p>
        </p:txBody>
      </p:sp>
      <p:sp>
        <p:nvSpPr>
          <p:cNvPr id="29698" name="Rectangle 3"/>
          <p:cNvSpPr>
            <a:spLocks noGrp="1" noChangeArrowheads="1"/>
          </p:cNvSpPr>
          <p:nvPr>
            <p:ph idx="1"/>
          </p:nvPr>
        </p:nvSpPr>
        <p:spPr>
          <a:xfrm>
            <a:off x="457200" y="1600200"/>
            <a:ext cx="8229600" cy="4419600"/>
          </a:xfrm>
        </p:spPr>
        <p:txBody>
          <a:bodyPr>
            <a:normAutofit/>
          </a:bodyPr>
          <a:lstStyle/>
          <a:p>
            <a:r>
              <a:rPr lang="en-US" sz="2800" dirty="0"/>
              <a:t>The system-level design phase includes the definition of the product architecture.</a:t>
            </a:r>
          </a:p>
          <a:p>
            <a:r>
              <a:rPr lang="en-US" sz="2800" dirty="0"/>
              <a:t>The decomposition of the product into subsystems and components. </a:t>
            </a:r>
          </a:p>
          <a:p>
            <a:r>
              <a:rPr lang="en-US" sz="2800" dirty="0"/>
              <a:t>Final assembly scheme for the production system is usually defined</a:t>
            </a:r>
          </a:p>
          <a:p>
            <a:r>
              <a:rPr lang="en-US" sz="2800" dirty="0"/>
              <a:t>Output:</a:t>
            </a:r>
          </a:p>
          <a:p>
            <a:pPr lvl="1"/>
            <a:r>
              <a:rPr lang="en-US" sz="2400" dirty="0"/>
              <a:t>Geometric layout of the product</a:t>
            </a:r>
          </a:p>
          <a:p>
            <a:pPr lvl="1"/>
            <a:r>
              <a:rPr lang="en-US" sz="2400" dirty="0"/>
              <a:t>Functional specifications for each subsystem</a:t>
            </a:r>
          </a:p>
          <a:p>
            <a:pPr lvl="1"/>
            <a:r>
              <a:rPr lang="en-US" sz="2400" dirty="0"/>
              <a:t>Preliminary process flow diagram</a:t>
            </a:r>
          </a:p>
        </p:txBody>
      </p:sp>
    </p:spTree>
    <p:extLst>
      <p:ext uri="{BB962C8B-B14F-4D97-AF65-F5344CB8AC3E}">
        <p14:creationId xmlns:p14="http://schemas.microsoft.com/office/powerpoint/2010/main" val="85650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a:t>Phase 3: Design Detail</a:t>
            </a:r>
          </a:p>
        </p:txBody>
      </p:sp>
      <p:sp>
        <p:nvSpPr>
          <p:cNvPr id="31746" name="Rectangle 3"/>
          <p:cNvSpPr>
            <a:spLocks noGrp="1" noChangeArrowheads="1"/>
          </p:cNvSpPr>
          <p:nvPr>
            <p:ph idx="1"/>
          </p:nvPr>
        </p:nvSpPr>
        <p:spPr>
          <a:xfrm>
            <a:off x="457200" y="1600200"/>
            <a:ext cx="8229600" cy="4876800"/>
          </a:xfrm>
        </p:spPr>
        <p:txBody>
          <a:bodyPr>
            <a:normAutofit/>
          </a:bodyPr>
          <a:lstStyle/>
          <a:p>
            <a:pPr algn="just"/>
            <a:r>
              <a:rPr lang="en-US" sz="2400" dirty="0"/>
              <a:t>This phase includes the complete specification of the geometry, materials, and tolerances of all the unique parts in the product.</a:t>
            </a:r>
          </a:p>
          <a:p>
            <a:pPr algn="just"/>
            <a:r>
              <a:rPr lang="en-US" sz="2400" dirty="0"/>
              <a:t>The identification of all the standard parts to be purchased from suppliers. </a:t>
            </a:r>
          </a:p>
          <a:p>
            <a:pPr algn="just"/>
            <a:r>
              <a:rPr lang="en-US" sz="2400" dirty="0"/>
              <a:t>A process plan is established, and tooling is designed for each part to be fabricated within the production system. </a:t>
            </a:r>
          </a:p>
          <a:p>
            <a:pPr algn="just"/>
            <a:r>
              <a:rPr lang="en-US" sz="2400" dirty="0"/>
              <a:t>The output of this phase is:</a:t>
            </a:r>
          </a:p>
          <a:p>
            <a:pPr lvl="1" algn="just"/>
            <a:r>
              <a:rPr lang="en-US" sz="2000" dirty="0"/>
              <a:t>the drawings or computer files describing the geometry of each part and its production tooling, </a:t>
            </a:r>
          </a:p>
          <a:p>
            <a:pPr lvl="1" algn="just"/>
            <a:r>
              <a:rPr lang="en-US" sz="2000" dirty="0"/>
              <a:t>the specifications of purchased parts, and </a:t>
            </a:r>
          </a:p>
          <a:p>
            <a:pPr lvl="1" algn="just"/>
            <a:r>
              <a:rPr lang="en-US" sz="2000" dirty="0"/>
              <a:t>the process plans for the fabrication and assembly of the product.</a:t>
            </a:r>
            <a:endParaRPr lang="en-US" sz="1400" dirty="0"/>
          </a:p>
          <a:p>
            <a:pPr marL="0" indent="0" algn="just">
              <a:buNone/>
            </a:pPr>
            <a:endParaRPr lang="en-US" sz="1800" dirty="0"/>
          </a:p>
        </p:txBody>
      </p:sp>
    </p:spTree>
    <p:extLst>
      <p:ext uri="{BB962C8B-B14F-4D97-AF65-F5344CB8AC3E}">
        <p14:creationId xmlns:p14="http://schemas.microsoft.com/office/powerpoint/2010/main" val="3163604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406</TotalTime>
  <Words>1639</Words>
  <Application>Microsoft Office PowerPoint</Application>
  <PresentationFormat>On-screen Show (4:3)</PresentationFormat>
  <Paragraphs>177</Paragraphs>
  <Slides>32</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Century</vt:lpstr>
      <vt:lpstr>Times New Roman</vt:lpstr>
      <vt:lpstr>Wingdings</vt:lpstr>
      <vt:lpstr>Office Theme</vt:lpstr>
      <vt:lpstr>DESIGN OF PRODUCTS AND SERVICES </vt:lpstr>
      <vt:lpstr>The Product Design Process</vt:lpstr>
      <vt:lpstr>Core Competency</vt:lpstr>
      <vt:lpstr>Examples of Successes in Design</vt:lpstr>
      <vt:lpstr>Six Phases of the Generic Development Process (Formal Process)</vt:lpstr>
      <vt:lpstr>Phase 0: Planning</vt:lpstr>
      <vt:lpstr>Phase 1: Concept Development</vt:lpstr>
      <vt:lpstr>Phase 2: System-Level Design</vt:lpstr>
      <vt:lpstr>Phase 3: Design Detail</vt:lpstr>
      <vt:lpstr>Phase 4: Testing and Refinement</vt:lpstr>
      <vt:lpstr>Phase 5: Production Ramp-Up</vt:lpstr>
      <vt:lpstr>The Generic Product Development Process</vt:lpstr>
      <vt:lpstr>Generic Product Development Process</vt:lpstr>
      <vt:lpstr>Generic Product Development Process Continued</vt:lpstr>
      <vt:lpstr>Generic Product Development Process Continued</vt:lpstr>
      <vt:lpstr>Summary of Variants of Generic Product Development Process</vt:lpstr>
      <vt:lpstr>Summary of Variants of Generic Product Development Process</vt:lpstr>
      <vt:lpstr>Designing for the Customer </vt:lpstr>
      <vt:lpstr>Quality Function Deployment</vt:lpstr>
      <vt:lpstr>QFD: Village Volvo</vt:lpstr>
      <vt:lpstr>Completed House of Quality Matrix for a Car Door</vt:lpstr>
      <vt:lpstr>Value Analysis/Value Engineering (VA/VE)</vt:lpstr>
      <vt:lpstr>Ecodesign</vt:lpstr>
      <vt:lpstr>BioBag</vt:lpstr>
      <vt:lpstr>Designing Service Products</vt:lpstr>
      <vt:lpstr>Three General Factors for  Determining Fit</vt:lpstr>
      <vt:lpstr>Complexity and divergence</vt:lpstr>
      <vt:lpstr>Complexity and divergence</vt:lpstr>
      <vt:lpstr>Structural Alternatives for a Family Restaurant</vt:lpstr>
      <vt:lpstr>Designing Products for Manufacture and Assembly</vt:lpstr>
      <vt:lpstr>Measuring Product Development Performance</vt:lpstr>
      <vt:lpstr>Performance Measures for Development Projects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and Supply Chain Management</dc:title>
  <dc:creator>Putbrese, Kaylee;MHE India</dc:creator>
  <cp:keywords>Operations and Supply Chain Management</cp:keywords>
  <cp:lastModifiedBy>Anurodh Khanuja</cp:lastModifiedBy>
  <cp:revision>54</cp:revision>
  <dcterms:created xsi:type="dcterms:W3CDTF">2014-06-15T14:47:18Z</dcterms:created>
  <dcterms:modified xsi:type="dcterms:W3CDTF">2020-03-30T08:43:33Z</dcterms:modified>
  <cp:category>Operations and Supply Chain Management</cp:category>
</cp:coreProperties>
</file>