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7"/>
  </p:notesMasterIdLst>
  <p:sldIdLst>
    <p:sldId id="258" r:id="rId2"/>
    <p:sldId id="259" r:id="rId3"/>
    <p:sldId id="260" r:id="rId4"/>
    <p:sldId id="283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2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60" d="100"/>
          <a:sy n="60" d="100"/>
        </p:scale>
        <p:origin x="139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1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B5AB71-92E3-4D27-BD90-8F72C075CA07}" type="doc">
      <dgm:prSet loTypeId="urn:microsoft.com/office/officeart/2005/8/layout/default#11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0DF4F003-049A-4F45-8E2D-E0917AB1F427}">
      <dgm:prSet custT="1"/>
      <dgm:spPr/>
      <dgm:t>
        <a:bodyPr/>
        <a:lstStyle/>
        <a:p>
          <a:r>
            <a:rPr lang="en-US" sz="2000">
              <a:solidFill>
                <a:schemeClr val="tx1"/>
              </a:solidFill>
              <a:latin typeface="Century" pitchFamily="18" charset="0"/>
            </a:rPr>
            <a:t>Performance</a:t>
          </a:r>
          <a:endParaRPr lang="en-US" sz="2000" dirty="0">
            <a:solidFill>
              <a:schemeClr val="tx1"/>
            </a:solidFill>
            <a:latin typeface="Century" pitchFamily="18" charset="0"/>
          </a:endParaRPr>
        </a:p>
      </dgm:t>
    </dgm:pt>
    <dgm:pt modelId="{657A217E-FCCE-4024-A0FB-2A689C6E6DDA}" type="parTrans" cxnId="{CBE58291-BD2A-4683-9DC2-A4230878C1CA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Century" pitchFamily="18" charset="0"/>
          </a:endParaRPr>
        </a:p>
      </dgm:t>
    </dgm:pt>
    <dgm:pt modelId="{4CC7194B-3608-4BC3-8CCF-E06998552BA8}" type="sibTrans" cxnId="{CBE58291-BD2A-4683-9DC2-A4230878C1CA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Century" pitchFamily="18" charset="0"/>
          </a:endParaRPr>
        </a:p>
      </dgm:t>
    </dgm:pt>
    <dgm:pt modelId="{EB1D8F57-B353-4C64-B155-F3012472CE8D}">
      <dgm:prSet custT="1"/>
      <dgm:spPr/>
      <dgm:t>
        <a:bodyPr/>
        <a:lstStyle/>
        <a:p>
          <a:r>
            <a:rPr lang="en-US" sz="2000">
              <a:solidFill>
                <a:schemeClr val="tx1"/>
              </a:solidFill>
              <a:latin typeface="Century" pitchFamily="18" charset="0"/>
            </a:rPr>
            <a:t>Features</a:t>
          </a:r>
          <a:endParaRPr lang="en-US" sz="2000" dirty="0">
            <a:solidFill>
              <a:schemeClr val="tx1"/>
            </a:solidFill>
            <a:latin typeface="Century" pitchFamily="18" charset="0"/>
          </a:endParaRPr>
        </a:p>
      </dgm:t>
    </dgm:pt>
    <dgm:pt modelId="{A291B154-3198-41DA-B362-B55E5AB3556A}" type="parTrans" cxnId="{C4916FE2-C774-45CF-B8A3-425DD8D1EC2F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Century" pitchFamily="18" charset="0"/>
          </a:endParaRPr>
        </a:p>
      </dgm:t>
    </dgm:pt>
    <dgm:pt modelId="{0EED1BE5-EEAB-43CD-83FB-6330DDD78451}" type="sibTrans" cxnId="{C4916FE2-C774-45CF-B8A3-425DD8D1EC2F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Century" pitchFamily="18" charset="0"/>
          </a:endParaRPr>
        </a:p>
      </dgm:t>
    </dgm:pt>
    <dgm:pt modelId="{B3DC0B5A-6304-483C-81BA-8436E07C7B35}">
      <dgm:prSet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Century" pitchFamily="18" charset="0"/>
            </a:rPr>
            <a:t>Reliability/ Durability</a:t>
          </a:r>
        </a:p>
      </dgm:t>
    </dgm:pt>
    <dgm:pt modelId="{D1F96E9D-C136-4B16-BB01-EB4054A1363D}" type="parTrans" cxnId="{4D4A5FDC-DE0C-4775-8FAA-F725A9362AFD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Century" pitchFamily="18" charset="0"/>
          </a:endParaRPr>
        </a:p>
      </dgm:t>
    </dgm:pt>
    <dgm:pt modelId="{ECD6E4C6-20E3-4F62-B628-08924A63A3CA}" type="sibTrans" cxnId="{4D4A5FDC-DE0C-4775-8FAA-F725A9362AFD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Century" pitchFamily="18" charset="0"/>
          </a:endParaRPr>
        </a:p>
      </dgm:t>
    </dgm:pt>
    <dgm:pt modelId="{BF321CFD-E707-414A-8C5A-BB9CA4EC8753}">
      <dgm:prSet custT="1"/>
      <dgm:spPr/>
      <dgm:t>
        <a:bodyPr/>
        <a:lstStyle/>
        <a:p>
          <a:r>
            <a:rPr lang="en-US" sz="2000">
              <a:solidFill>
                <a:schemeClr val="tx1"/>
              </a:solidFill>
              <a:latin typeface="Century" pitchFamily="18" charset="0"/>
            </a:rPr>
            <a:t>Serviceability</a:t>
          </a:r>
          <a:endParaRPr lang="en-US" sz="2000" dirty="0">
            <a:solidFill>
              <a:schemeClr val="tx1"/>
            </a:solidFill>
            <a:latin typeface="Century" pitchFamily="18" charset="0"/>
          </a:endParaRPr>
        </a:p>
      </dgm:t>
    </dgm:pt>
    <dgm:pt modelId="{33D2FC96-C8DF-43AA-ACA0-A64BE0307807}" type="parTrans" cxnId="{D955E5EB-0330-4999-BBE8-0B7425884974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Century" pitchFamily="18" charset="0"/>
          </a:endParaRPr>
        </a:p>
      </dgm:t>
    </dgm:pt>
    <dgm:pt modelId="{719E3E98-E369-4B97-AB95-56F7D0AD5D42}" type="sibTrans" cxnId="{D955E5EB-0330-4999-BBE8-0B7425884974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Century" pitchFamily="18" charset="0"/>
          </a:endParaRPr>
        </a:p>
      </dgm:t>
    </dgm:pt>
    <dgm:pt modelId="{2A21F98D-CF01-493C-B1FE-3065BFC9B9D3}">
      <dgm:prSet custT="1"/>
      <dgm:spPr/>
      <dgm:t>
        <a:bodyPr/>
        <a:lstStyle/>
        <a:p>
          <a:r>
            <a:rPr lang="en-US" sz="2000">
              <a:solidFill>
                <a:schemeClr val="tx1"/>
              </a:solidFill>
              <a:latin typeface="Century" pitchFamily="18" charset="0"/>
            </a:rPr>
            <a:t>Aesthetics</a:t>
          </a:r>
          <a:endParaRPr lang="en-US" sz="2000" dirty="0">
            <a:solidFill>
              <a:schemeClr val="tx1"/>
            </a:solidFill>
            <a:latin typeface="Century" pitchFamily="18" charset="0"/>
          </a:endParaRPr>
        </a:p>
      </dgm:t>
    </dgm:pt>
    <dgm:pt modelId="{AAA6BA07-526E-413C-B61F-DD4B4386C13B}" type="parTrans" cxnId="{C64D0225-B8DD-4610-BA2B-5CF8E0E3A4A8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Century" pitchFamily="18" charset="0"/>
          </a:endParaRPr>
        </a:p>
      </dgm:t>
    </dgm:pt>
    <dgm:pt modelId="{9C137D50-0155-4E49-B2DA-63E1BFFFADD9}" type="sibTrans" cxnId="{C64D0225-B8DD-4610-BA2B-5CF8E0E3A4A8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Century" pitchFamily="18" charset="0"/>
          </a:endParaRPr>
        </a:p>
      </dgm:t>
    </dgm:pt>
    <dgm:pt modelId="{445D28E9-AE93-44CE-BEC8-457E6F7DA930}">
      <dgm:prSet custT="1"/>
      <dgm:spPr/>
      <dgm:t>
        <a:bodyPr/>
        <a:lstStyle/>
        <a:p>
          <a:r>
            <a:rPr lang="en-US" sz="2000">
              <a:solidFill>
                <a:schemeClr val="tx1"/>
              </a:solidFill>
              <a:latin typeface="Century" pitchFamily="18" charset="0"/>
            </a:rPr>
            <a:t>Perceived Quality</a:t>
          </a:r>
          <a:endParaRPr lang="en-US" sz="2000" dirty="0">
            <a:solidFill>
              <a:schemeClr val="tx1"/>
            </a:solidFill>
            <a:latin typeface="Century" pitchFamily="18" charset="0"/>
          </a:endParaRPr>
        </a:p>
      </dgm:t>
    </dgm:pt>
    <dgm:pt modelId="{45B01655-86C2-401D-B4FD-4655D6FD0701}" type="parTrans" cxnId="{F842E17F-DD24-48EF-88FE-80046EAEEEA8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Century" pitchFamily="18" charset="0"/>
          </a:endParaRPr>
        </a:p>
      </dgm:t>
    </dgm:pt>
    <dgm:pt modelId="{B5E272BC-82A2-4570-9711-98DB0260BA03}" type="sibTrans" cxnId="{F842E17F-DD24-48EF-88FE-80046EAEEEA8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Century" pitchFamily="18" charset="0"/>
          </a:endParaRPr>
        </a:p>
      </dgm:t>
    </dgm:pt>
    <dgm:pt modelId="{D87E6C8A-39E1-4B60-A255-A12845A3DAB9}" type="pres">
      <dgm:prSet presAssocID="{27B5AB71-92E3-4D27-BD90-8F72C075CA07}" presName="diagram" presStyleCnt="0">
        <dgm:presLayoutVars>
          <dgm:dir/>
          <dgm:resizeHandles val="exact"/>
        </dgm:presLayoutVars>
      </dgm:prSet>
      <dgm:spPr/>
    </dgm:pt>
    <dgm:pt modelId="{143B51DE-B880-4EFC-8FBB-6C71DE7919F7}" type="pres">
      <dgm:prSet presAssocID="{0DF4F003-049A-4F45-8E2D-E0917AB1F427}" presName="node" presStyleLbl="node1" presStyleIdx="0" presStyleCnt="6">
        <dgm:presLayoutVars>
          <dgm:bulletEnabled val="1"/>
        </dgm:presLayoutVars>
      </dgm:prSet>
      <dgm:spPr/>
    </dgm:pt>
    <dgm:pt modelId="{15C3B7A5-25E4-49C7-BE3D-9A440658CA5C}" type="pres">
      <dgm:prSet presAssocID="{4CC7194B-3608-4BC3-8CCF-E06998552BA8}" presName="sibTrans" presStyleCnt="0"/>
      <dgm:spPr/>
    </dgm:pt>
    <dgm:pt modelId="{260D8F9F-DDAE-4B50-87FD-2A305ACC4FC5}" type="pres">
      <dgm:prSet presAssocID="{EB1D8F57-B353-4C64-B155-F3012472CE8D}" presName="node" presStyleLbl="node1" presStyleIdx="1" presStyleCnt="6">
        <dgm:presLayoutVars>
          <dgm:bulletEnabled val="1"/>
        </dgm:presLayoutVars>
      </dgm:prSet>
      <dgm:spPr/>
    </dgm:pt>
    <dgm:pt modelId="{ABB192A3-3D01-4899-980E-B0D47D2EF7EC}" type="pres">
      <dgm:prSet presAssocID="{0EED1BE5-EEAB-43CD-83FB-6330DDD78451}" presName="sibTrans" presStyleCnt="0"/>
      <dgm:spPr/>
    </dgm:pt>
    <dgm:pt modelId="{1E565B5C-5480-4468-9615-A57869453BF7}" type="pres">
      <dgm:prSet presAssocID="{B3DC0B5A-6304-483C-81BA-8436E07C7B35}" presName="node" presStyleLbl="node1" presStyleIdx="2" presStyleCnt="6">
        <dgm:presLayoutVars>
          <dgm:bulletEnabled val="1"/>
        </dgm:presLayoutVars>
      </dgm:prSet>
      <dgm:spPr/>
    </dgm:pt>
    <dgm:pt modelId="{638469D8-5144-4B4C-B028-B5A0B9E6241F}" type="pres">
      <dgm:prSet presAssocID="{ECD6E4C6-20E3-4F62-B628-08924A63A3CA}" presName="sibTrans" presStyleCnt="0"/>
      <dgm:spPr/>
    </dgm:pt>
    <dgm:pt modelId="{DF77671A-55D2-4D9F-8B5F-8C9A97AC0A5B}" type="pres">
      <dgm:prSet presAssocID="{BF321CFD-E707-414A-8C5A-BB9CA4EC8753}" presName="node" presStyleLbl="node1" presStyleIdx="3" presStyleCnt="6">
        <dgm:presLayoutVars>
          <dgm:bulletEnabled val="1"/>
        </dgm:presLayoutVars>
      </dgm:prSet>
      <dgm:spPr/>
    </dgm:pt>
    <dgm:pt modelId="{C702B5C6-8EC1-4560-A6CC-AFAF834F3640}" type="pres">
      <dgm:prSet presAssocID="{719E3E98-E369-4B97-AB95-56F7D0AD5D42}" presName="sibTrans" presStyleCnt="0"/>
      <dgm:spPr/>
    </dgm:pt>
    <dgm:pt modelId="{7DE91A65-4C1E-4019-9B3B-BB17F48D9C54}" type="pres">
      <dgm:prSet presAssocID="{2A21F98D-CF01-493C-B1FE-3065BFC9B9D3}" presName="node" presStyleLbl="node1" presStyleIdx="4" presStyleCnt="6">
        <dgm:presLayoutVars>
          <dgm:bulletEnabled val="1"/>
        </dgm:presLayoutVars>
      </dgm:prSet>
      <dgm:spPr/>
    </dgm:pt>
    <dgm:pt modelId="{156D5522-ED06-4984-95EC-F8DD39295331}" type="pres">
      <dgm:prSet presAssocID="{9C137D50-0155-4E49-B2DA-63E1BFFFADD9}" presName="sibTrans" presStyleCnt="0"/>
      <dgm:spPr/>
    </dgm:pt>
    <dgm:pt modelId="{D5FAAEB8-94E5-4EE1-A34A-0E20D79B94EE}" type="pres">
      <dgm:prSet presAssocID="{445D28E9-AE93-44CE-BEC8-457E6F7DA930}" presName="node" presStyleLbl="node1" presStyleIdx="5" presStyleCnt="6">
        <dgm:presLayoutVars>
          <dgm:bulletEnabled val="1"/>
        </dgm:presLayoutVars>
      </dgm:prSet>
      <dgm:spPr/>
    </dgm:pt>
  </dgm:ptLst>
  <dgm:cxnLst>
    <dgm:cxn modelId="{9B190D00-9BA1-43AE-94A4-DD2A2046E557}" type="presOf" srcId="{EB1D8F57-B353-4C64-B155-F3012472CE8D}" destId="{260D8F9F-DDAE-4B50-87FD-2A305ACC4FC5}" srcOrd="0" destOrd="0" presId="urn:microsoft.com/office/officeart/2005/8/layout/default#11"/>
    <dgm:cxn modelId="{C64D0225-B8DD-4610-BA2B-5CF8E0E3A4A8}" srcId="{27B5AB71-92E3-4D27-BD90-8F72C075CA07}" destId="{2A21F98D-CF01-493C-B1FE-3065BFC9B9D3}" srcOrd="4" destOrd="0" parTransId="{AAA6BA07-526E-413C-B61F-DD4B4386C13B}" sibTransId="{9C137D50-0155-4E49-B2DA-63E1BFFFADD9}"/>
    <dgm:cxn modelId="{9081D028-30FF-4E75-AA95-7A4D0B7F7DCB}" type="presOf" srcId="{27B5AB71-92E3-4D27-BD90-8F72C075CA07}" destId="{D87E6C8A-39E1-4B60-A255-A12845A3DAB9}" srcOrd="0" destOrd="0" presId="urn:microsoft.com/office/officeart/2005/8/layout/default#11"/>
    <dgm:cxn modelId="{1AAF215C-CE36-415B-BDF3-844EC12AF5F8}" type="presOf" srcId="{0DF4F003-049A-4F45-8E2D-E0917AB1F427}" destId="{143B51DE-B880-4EFC-8FBB-6C71DE7919F7}" srcOrd="0" destOrd="0" presId="urn:microsoft.com/office/officeart/2005/8/layout/default#11"/>
    <dgm:cxn modelId="{D682AD6A-297D-4BC4-832B-37FC3AAC59FF}" type="presOf" srcId="{2A21F98D-CF01-493C-B1FE-3065BFC9B9D3}" destId="{7DE91A65-4C1E-4019-9B3B-BB17F48D9C54}" srcOrd="0" destOrd="0" presId="urn:microsoft.com/office/officeart/2005/8/layout/default#11"/>
    <dgm:cxn modelId="{AF46E54A-9400-490B-9D0B-A1C8A39E0C26}" type="presOf" srcId="{BF321CFD-E707-414A-8C5A-BB9CA4EC8753}" destId="{DF77671A-55D2-4D9F-8B5F-8C9A97AC0A5B}" srcOrd="0" destOrd="0" presId="urn:microsoft.com/office/officeart/2005/8/layout/default#11"/>
    <dgm:cxn modelId="{F842E17F-DD24-48EF-88FE-80046EAEEEA8}" srcId="{27B5AB71-92E3-4D27-BD90-8F72C075CA07}" destId="{445D28E9-AE93-44CE-BEC8-457E6F7DA930}" srcOrd="5" destOrd="0" parTransId="{45B01655-86C2-401D-B4FD-4655D6FD0701}" sibTransId="{B5E272BC-82A2-4570-9711-98DB0260BA03}"/>
    <dgm:cxn modelId="{16A0978C-11A7-4884-B18D-34923786EAC1}" type="presOf" srcId="{B3DC0B5A-6304-483C-81BA-8436E07C7B35}" destId="{1E565B5C-5480-4468-9615-A57869453BF7}" srcOrd="0" destOrd="0" presId="urn:microsoft.com/office/officeart/2005/8/layout/default#11"/>
    <dgm:cxn modelId="{CBE58291-BD2A-4683-9DC2-A4230878C1CA}" srcId="{27B5AB71-92E3-4D27-BD90-8F72C075CA07}" destId="{0DF4F003-049A-4F45-8E2D-E0917AB1F427}" srcOrd="0" destOrd="0" parTransId="{657A217E-FCCE-4024-A0FB-2A689C6E6DDA}" sibTransId="{4CC7194B-3608-4BC3-8CCF-E06998552BA8}"/>
    <dgm:cxn modelId="{B919E6D4-8AB3-419B-88DD-FB225F5C26AA}" type="presOf" srcId="{445D28E9-AE93-44CE-BEC8-457E6F7DA930}" destId="{D5FAAEB8-94E5-4EE1-A34A-0E20D79B94EE}" srcOrd="0" destOrd="0" presId="urn:microsoft.com/office/officeart/2005/8/layout/default#11"/>
    <dgm:cxn modelId="{4D4A5FDC-DE0C-4775-8FAA-F725A9362AFD}" srcId="{27B5AB71-92E3-4D27-BD90-8F72C075CA07}" destId="{B3DC0B5A-6304-483C-81BA-8436E07C7B35}" srcOrd="2" destOrd="0" parTransId="{D1F96E9D-C136-4B16-BB01-EB4054A1363D}" sibTransId="{ECD6E4C6-20E3-4F62-B628-08924A63A3CA}"/>
    <dgm:cxn modelId="{C4916FE2-C774-45CF-B8A3-425DD8D1EC2F}" srcId="{27B5AB71-92E3-4D27-BD90-8F72C075CA07}" destId="{EB1D8F57-B353-4C64-B155-F3012472CE8D}" srcOrd="1" destOrd="0" parTransId="{A291B154-3198-41DA-B362-B55E5AB3556A}" sibTransId="{0EED1BE5-EEAB-43CD-83FB-6330DDD78451}"/>
    <dgm:cxn modelId="{D955E5EB-0330-4999-BBE8-0B7425884974}" srcId="{27B5AB71-92E3-4D27-BD90-8F72C075CA07}" destId="{BF321CFD-E707-414A-8C5A-BB9CA4EC8753}" srcOrd="3" destOrd="0" parTransId="{33D2FC96-C8DF-43AA-ACA0-A64BE0307807}" sibTransId="{719E3E98-E369-4B97-AB95-56F7D0AD5D42}"/>
    <dgm:cxn modelId="{83CBA1A5-5202-448C-B06C-73BA78F54A05}" type="presParOf" srcId="{D87E6C8A-39E1-4B60-A255-A12845A3DAB9}" destId="{143B51DE-B880-4EFC-8FBB-6C71DE7919F7}" srcOrd="0" destOrd="0" presId="urn:microsoft.com/office/officeart/2005/8/layout/default#11"/>
    <dgm:cxn modelId="{C931BB03-540E-4354-8C2E-E072387FFB43}" type="presParOf" srcId="{D87E6C8A-39E1-4B60-A255-A12845A3DAB9}" destId="{15C3B7A5-25E4-49C7-BE3D-9A440658CA5C}" srcOrd="1" destOrd="0" presId="urn:microsoft.com/office/officeart/2005/8/layout/default#11"/>
    <dgm:cxn modelId="{8758F567-7D9F-4487-8BA5-D52D84B73A77}" type="presParOf" srcId="{D87E6C8A-39E1-4B60-A255-A12845A3DAB9}" destId="{260D8F9F-DDAE-4B50-87FD-2A305ACC4FC5}" srcOrd="2" destOrd="0" presId="urn:microsoft.com/office/officeart/2005/8/layout/default#11"/>
    <dgm:cxn modelId="{E87B0A6F-AF9E-4F1B-8850-0908DC161077}" type="presParOf" srcId="{D87E6C8A-39E1-4B60-A255-A12845A3DAB9}" destId="{ABB192A3-3D01-4899-980E-B0D47D2EF7EC}" srcOrd="3" destOrd="0" presId="urn:microsoft.com/office/officeart/2005/8/layout/default#11"/>
    <dgm:cxn modelId="{2EBBFA36-27BE-47DA-AF33-D772C469481B}" type="presParOf" srcId="{D87E6C8A-39E1-4B60-A255-A12845A3DAB9}" destId="{1E565B5C-5480-4468-9615-A57869453BF7}" srcOrd="4" destOrd="0" presId="urn:microsoft.com/office/officeart/2005/8/layout/default#11"/>
    <dgm:cxn modelId="{25EE8A69-E33C-4852-9E88-B657906B4D9E}" type="presParOf" srcId="{D87E6C8A-39E1-4B60-A255-A12845A3DAB9}" destId="{638469D8-5144-4B4C-B028-B5A0B9E6241F}" srcOrd="5" destOrd="0" presId="urn:microsoft.com/office/officeart/2005/8/layout/default#11"/>
    <dgm:cxn modelId="{67E8EBEA-A0DF-4CE4-AB81-78BFC0CB7319}" type="presParOf" srcId="{D87E6C8A-39E1-4B60-A255-A12845A3DAB9}" destId="{DF77671A-55D2-4D9F-8B5F-8C9A97AC0A5B}" srcOrd="6" destOrd="0" presId="urn:microsoft.com/office/officeart/2005/8/layout/default#11"/>
    <dgm:cxn modelId="{45C04B9E-D03D-46DD-B4CA-80E5E36A3492}" type="presParOf" srcId="{D87E6C8A-39E1-4B60-A255-A12845A3DAB9}" destId="{C702B5C6-8EC1-4560-A6CC-AFAF834F3640}" srcOrd="7" destOrd="0" presId="urn:microsoft.com/office/officeart/2005/8/layout/default#11"/>
    <dgm:cxn modelId="{CD696952-BBEA-44A0-9F04-0F22B9455533}" type="presParOf" srcId="{D87E6C8A-39E1-4B60-A255-A12845A3DAB9}" destId="{7DE91A65-4C1E-4019-9B3B-BB17F48D9C54}" srcOrd="8" destOrd="0" presId="urn:microsoft.com/office/officeart/2005/8/layout/default#11"/>
    <dgm:cxn modelId="{68841C66-21A9-4BCC-A928-EF1FC448BC6C}" type="presParOf" srcId="{D87E6C8A-39E1-4B60-A255-A12845A3DAB9}" destId="{156D5522-ED06-4984-95EC-F8DD39295331}" srcOrd="9" destOrd="0" presId="urn:microsoft.com/office/officeart/2005/8/layout/default#11"/>
    <dgm:cxn modelId="{02761BB0-A15B-4697-A953-8A5A35D868C4}" type="presParOf" srcId="{D87E6C8A-39E1-4B60-A255-A12845A3DAB9}" destId="{D5FAAEB8-94E5-4EE1-A34A-0E20D79B94EE}" srcOrd="10" destOrd="0" presId="urn:microsoft.com/office/officeart/2005/8/layout/default#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A58544-1864-4B10-8333-6FBB2B1F9B7F}" type="doc">
      <dgm:prSet loTypeId="urn:microsoft.com/office/officeart/2005/8/layout/matrix1" loCatId="matrix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95CD817E-E67D-44F7-97C9-87F09BCFCFBA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b="1" dirty="0">
              <a:latin typeface="Century" pitchFamily="18" charset="0"/>
            </a:rPr>
            <a:t>Quality Costs</a:t>
          </a:r>
        </a:p>
      </dgm:t>
    </dgm:pt>
    <dgm:pt modelId="{9C51DA0F-8EE1-4244-B6B3-9A34EEE47BDF}" type="parTrans" cxnId="{19188200-8CD0-47D5-B0CA-7D92D064C140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6A27FB8E-95DF-44E6-BAAF-FE20E485E93E}" type="sibTrans" cxnId="{19188200-8CD0-47D5-B0CA-7D92D064C140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77BC2929-93FF-4AD8-9748-4C7F33B69473}">
      <dgm:prSet phldrT="[Text]"/>
      <dgm:spPr/>
      <dgm:t>
        <a:bodyPr/>
        <a:lstStyle/>
        <a:p>
          <a:pPr algn="ctr"/>
          <a:r>
            <a:rPr lang="en-US" b="0" dirty="0">
              <a:latin typeface="Century" pitchFamily="18" charset="0"/>
            </a:rPr>
            <a:t>Appraisal costs – c</a:t>
          </a:r>
          <a:r>
            <a:rPr lang="en-US" dirty="0">
              <a:latin typeface="Century" pitchFamily="18" charset="0"/>
            </a:rPr>
            <a:t>osts of the inspection and testing to ensure that the product or process is acceptable</a:t>
          </a:r>
        </a:p>
      </dgm:t>
    </dgm:pt>
    <dgm:pt modelId="{CB8943F2-9CA0-4613-916B-B806CEC9B02C}" type="parTrans" cxnId="{D807D481-F04E-4D82-BD09-86079419EA5E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18018421-FB4A-41EC-A40C-5EA98394FC62}" type="sibTrans" cxnId="{D807D481-F04E-4D82-BD09-86079419EA5E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A1CB4DDC-E5F1-46E7-8378-0A80AA7AB983}">
      <dgm:prSet/>
      <dgm:spPr/>
      <dgm:t>
        <a:bodyPr/>
        <a:lstStyle/>
        <a:p>
          <a:pPr algn="ctr"/>
          <a:r>
            <a:rPr lang="en-US" b="0">
              <a:latin typeface="Century" pitchFamily="18" charset="0"/>
            </a:rPr>
            <a:t>Prevention costs – s</a:t>
          </a:r>
          <a:r>
            <a:rPr lang="en-US">
              <a:latin typeface="Century" pitchFamily="18" charset="0"/>
            </a:rPr>
            <a:t>um of all the costs to prevent defects</a:t>
          </a:r>
          <a:endParaRPr lang="en-US" dirty="0">
            <a:latin typeface="Century" pitchFamily="18" charset="0"/>
          </a:endParaRPr>
        </a:p>
      </dgm:t>
    </dgm:pt>
    <dgm:pt modelId="{1E98D277-4343-4240-8911-5054A005A516}" type="parTrans" cxnId="{FAD4D42B-AE39-46C9-AE9A-940B12D9D0F2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85B43F2A-C10C-4FE2-AA5F-E0DB1CFAC7DD}" type="sibTrans" cxnId="{FAD4D42B-AE39-46C9-AE9A-940B12D9D0F2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A10621FF-5B78-4A32-8610-49F1E56394AB}">
      <dgm:prSet/>
      <dgm:spPr/>
      <dgm:t>
        <a:bodyPr/>
        <a:lstStyle/>
        <a:p>
          <a:pPr algn="ctr"/>
          <a:r>
            <a:rPr lang="en-US" b="0">
              <a:latin typeface="Century" pitchFamily="18" charset="0"/>
            </a:rPr>
            <a:t>Internal failure costs – costs </a:t>
          </a:r>
          <a:r>
            <a:rPr lang="en-US">
              <a:latin typeface="Century" pitchFamily="18" charset="0"/>
            </a:rPr>
            <a:t>for defects incurred within the system</a:t>
          </a:r>
          <a:endParaRPr lang="en-US" dirty="0">
            <a:latin typeface="Century" pitchFamily="18" charset="0"/>
          </a:endParaRPr>
        </a:p>
      </dgm:t>
    </dgm:pt>
    <dgm:pt modelId="{F54466D9-872E-472D-A30F-790C839D2D18}" type="parTrans" cxnId="{3F40F330-B61D-4532-AA7C-C3522A5772DB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A3958F8A-E136-4B54-ADD2-D13D004407B5}" type="sibTrans" cxnId="{3F40F330-B61D-4532-AA7C-C3522A5772DB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7794F73C-5187-4C44-B50B-1C3C3BF53ED2}">
      <dgm:prSet/>
      <dgm:spPr/>
      <dgm:t>
        <a:bodyPr/>
        <a:lstStyle/>
        <a:p>
          <a:pPr algn="ctr"/>
          <a:r>
            <a:rPr lang="en-US" b="0">
              <a:latin typeface="Century" pitchFamily="18" charset="0"/>
            </a:rPr>
            <a:t>External failure costs – c</a:t>
          </a:r>
          <a:r>
            <a:rPr lang="en-US">
              <a:latin typeface="Century" pitchFamily="18" charset="0"/>
            </a:rPr>
            <a:t>osts for defects that pass through the system</a:t>
          </a:r>
          <a:endParaRPr lang="en-US" dirty="0">
            <a:latin typeface="Century" pitchFamily="18" charset="0"/>
          </a:endParaRPr>
        </a:p>
      </dgm:t>
    </dgm:pt>
    <dgm:pt modelId="{3B2F0990-B0B4-482C-888F-D421799A1B55}" type="parTrans" cxnId="{B6233768-4438-4091-BD28-14AA4A6753E5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E2D81A3B-9335-4087-B036-B5480B935E12}" type="sibTrans" cxnId="{B6233768-4438-4091-BD28-14AA4A6753E5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2C9D4717-4426-4B7F-B537-A87417DCB699}" type="pres">
      <dgm:prSet presAssocID="{54A58544-1864-4B10-8333-6FBB2B1F9B7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C07EE36-62EB-41D8-9A18-558368EF47BB}" type="pres">
      <dgm:prSet presAssocID="{54A58544-1864-4B10-8333-6FBB2B1F9B7F}" presName="matrix" presStyleCnt="0"/>
      <dgm:spPr/>
    </dgm:pt>
    <dgm:pt modelId="{4E2C5212-8102-4B5E-ACCC-702B7409959C}" type="pres">
      <dgm:prSet presAssocID="{54A58544-1864-4B10-8333-6FBB2B1F9B7F}" presName="tile1" presStyleLbl="node1" presStyleIdx="0" presStyleCnt="4" custLinFactNeighborX="0" custLinFactNeighborY="3367"/>
      <dgm:spPr/>
    </dgm:pt>
    <dgm:pt modelId="{F44BA73B-B754-4573-A5EC-740ED9D426E3}" type="pres">
      <dgm:prSet presAssocID="{54A58544-1864-4B10-8333-6FBB2B1F9B7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554EA62-A8C1-4DE5-99BC-90F3BA4A03F6}" type="pres">
      <dgm:prSet presAssocID="{54A58544-1864-4B10-8333-6FBB2B1F9B7F}" presName="tile2" presStyleLbl="node1" presStyleIdx="1" presStyleCnt="4" custLinFactNeighborX="0" custLinFactNeighborY="3367"/>
      <dgm:spPr/>
    </dgm:pt>
    <dgm:pt modelId="{D0BE503C-2D1C-4752-8DAD-2D0C585A8170}" type="pres">
      <dgm:prSet presAssocID="{54A58544-1864-4B10-8333-6FBB2B1F9B7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F27229B-D785-4B36-9410-D6B75765D672}" type="pres">
      <dgm:prSet presAssocID="{54A58544-1864-4B10-8333-6FBB2B1F9B7F}" presName="tile3" presStyleLbl="node1" presStyleIdx="2" presStyleCnt="4" custLinFactNeighborX="0" custLinFactNeighborY="3367"/>
      <dgm:spPr/>
    </dgm:pt>
    <dgm:pt modelId="{DDE55AFE-EC8B-4923-9327-B8CB603BCCFB}" type="pres">
      <dgm:prSet presAssocID="{54A58544-1864-4B10-8333-6FBB2B1F9B7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FB00DF5-6588-483D-B3C7-818BF53FDCC2}" type="pres">
      <dgm:prSet presAssocID="{54A58544-1864-4B10-8333-6FBB2B1F9B7F}" presName="tile4" presStyleLbl="node1" presStyleIdx="3" presStyleCnt="4"/>
      <dgm:spPr/>
    </dgm:pt>
    <dgm:pt modelId="{CFEC9D2E-B38F-4FD6-92E6-85A6B3AFD645}" type="pres">
      <dgm:prSet presAssocID="{54A58544-1864-4B10-8333-6FBB2B1F9B7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5740F07-E2EA-42A5-8869-7DC790778961}" type="pres">
      <dgm:prSet presAssocID="{54A58544-1864-4B10-8333-6FBB2B1F9B7F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19188200-8CD0-47D5-B0CA-7D92D064C140}" srcId="{54A58544-1864-4B10-8333-6FBB2B1F9B7F}" destId="{95CD817E-E67D-44F7-97C9-87F09BCFCFBA}" srcOrd="0" destOrd="0" parTransId="{9C51DA0F-8EE1-4244-B6B3-9A34EEE47BDF}" sibTransId="{6A27FB8E-95DF-44E6-BAAF-FE20E485E93E}"/>
    <dgm:cxn modelId="{5C7EC42A-4BBF-482C-A8FA-6AA804EE2205}" type="presOf" srcId="{7794F73C-5187-4C44-B50B-1C3C3BF53ED2}" destId="{CFEC9D2E-B38F-4FD6-92E6-85A6B3AFD645}" srcOrd="1" destOrd="0" presId="urn:microsoft.com/office/officeart/2005/8/layout/matrix1"/>
    <dgm:cxn modelId="{FAD4D42B-AE39-46C9-AE9A-940B12D9D0F2}" srcId="{95CD817E-E67D-44F7-97C9-87F09BCFCFBA}" destId="{A1CB4DDC-E5F1-46E7-8378-0A80AA7AB983}" srcOrd="1" destOrd="0" parTransId="{1E98D277-4343-4240-8911-5054A005A516}" sibTransId="{85B43F2A-C10C-4FE2-AA5F-E0DB1CFAC7DD}"/>
    <dgm:cxn modelId="{3F40F330-B61D-4532-AA7C-C3522A5772DB}" srcId="{95CD817E-E67D-44F7-97C9-87F09BCFCFBA}" destId="{A10621FF-5B78-4A32-8610-49F1E56394AB}" srcOrd="2" destOrd="0" parTransId="{F54466D9-872E-472D-A30F-790C839D2D18}" sibTransId="{A3958F8A-E136-4B54-ADD2-D13D004407B5}"/>
    <dgm:cxn modelId="{B6233768-4438-4091-BD28-14AA4A6753E5}" srcId="{95CD817E-E67D-44F7-97C9-87F09BCFCFBA}" destId="{7794F73C-5187-4C44-B50B-1C3C3BF53ED2}" srcOrd="3" destOrd="0" parTransId="{3B2F0990-B0B4-482C-888F-D421799A1B55}" sibTransId="{E2D81A3B-9335-4087-B036-B5480B935E12}"/>
    <dgm:cxn modelId="{8E3F674B-25C6-4029-AC9F-AA427B52379F}" type="presOf" srcId="{A1CB4DDC-E5F1-46E7-8378-0A80AA7AB983}" destId="{F554EA62-A8C1-4DE5-99BC-90F3BA4A03F6}" srcOrd="0" destOrd="0" presId="urn:microsoft.com/office/officeart/2005/8/layout/matrix1"/>
    <dgm:cxn modelId="{D807D481-F04E-4D82-BD09-86079419EA5E}" srcId="{95CD817E-E67D-44F7-97C9-87F09BCFCFBA}" destId="{77BC2929-93FF-4AD8-9748-4C7F33B69473}" srcOrd="0" destOrd="0" parTransId="{CB8943F2-9CA0-4613-916B-B806CEC9B02C}" sibTransId="{18018421-FB4A-41EC-A40C-5EA98394FC62}"/>
    <dgm:cxn modelId="{426DC988-75B4-4278-BD5F-8BF0F2FBDDF6}" type="presOf" srcId="{A10621FF-5B78-4A32-8610-49F1E56394AB}" destId="{DDE55AFE-EC8B-4923-9327-B8CB603BCCFB}" srcOrd="1" destOrd="0" presId="urn:microsoft.com/office/officeart/2005/8/layout/matrix1"/>
    <dgm:cxn modelId="{180791A0-4B56-4DC8-A3BC-8D47FAE861AC}" type="presOf" srcId="{A1CB4DDC-E5F1-46E7-8378-0A80AA7AB983}" destId="{D0BE503C-2D1C-4752-8DAD-2D0C585A8170}" srcOrd="1" destOrd="0" presId="urn:microsoft.com/office/officeart/2005/8/layout/matrix1"/>
    <dgm:cxn modelId="{5BD72DA2-1A1A-4506-B1D9-77E2F77776B7}" type="presOf" srcId="{54A58544-1864-4B10-8333-6FBB2B1F9B7F}" destId="{2C9D4717-4426-4B7F-B537-A87417DCB699}" srcOrd="0" destOrd="0" presId="urn:microsoft.com/office/officeart/2005/8/layout/matrix1"/>
    <dgm:cxn modelId="{79B27CB3-A5A6-4977-B5F6-F0399C13FF93}" type="presOf" srcId="{95CD817E-E67D-44F7-97C9-87F09BCFCFBA}" destId="{A5740F07-E2EA-42A5-8869-7DC790778961}" srcOrd="0" destOrd="0" presId="urn:microsoft.com/office/officeart/2005/8/layout/matrix1"/>
    <dgm:cxn modelId="{53C1F4BA-1F96-4B6C-B20B-A9D2E0CD3C2B}" type="presOf" srcId="{77BC2929-93FF-4AD8-9748-4C7F33B69473}" destId="{F44BA73B-B754-4573-A5EC-740ED9D426E3}" srcOrd="1" destOrd="0" presId="urn:microsoft.com/office/officeart/2005/8/layout/matrix1"/>
    <dgm:cxn modelId="{FBFEDDC0-0A87-48B6-80F2-079C0F1F1883}" type="presOf" srcId="{77BC2929-93FF-4AD8-9748-4C7F33B69473}" destId="{4E2C5212-8102-4B5E-ACCC-702B7409959C}" srcOrd="0" destOrd="0" presId="urn:microsoft.com/office/officeart/2005/8/layout/matrix1"/>
    <dgm:cxn modelId="{510A00CD-7535-40AB-BCFF-06A32B80A6B4}" type="presOf" srcId="{7794F73C-5187-4C44-B50B-1C3C3BF53ED2}" destId="{3FB00DF5-6588-483D-B3C7-818BF53FDCC2}" srcOrd="0" destOrd="0" presId="urn:microsoft.com/office/officeart/2005/8/layout/matrix1"/>
    <dgm:cxn modelId="{BBC67DF3-BBC4-4524-932B-08CC0DD101F0}" type="presOf" srcId="{A10621FF-5B78-4A32-8610-49F1E56394AB}" destId="{AF27229B-D785-4B36-9410-D6B75765D672}" srcOrd="0" destOrd="0" presId="urn:microsoft.com/office/officeart/2005/8/layout/matrix1"/>
    <dgm:cxn modelId="{8A163897-1A02-45F4-9EE6-F7948F1C5E9A}" type="presParOf" srcId="{2C9D4717-4426-4B7F-B537-A87417DCB699}" destId="{7C07EE36-62EB-41D8-9A18-558368EF47BB}" srcOrd="0" destOrd="0" presId="urn:microsoft.com/office/officeart/2005/8/layout/matrix1"/>
    <dgm:cxn modelId="{73C5C9A2-A0CE-43F5-AA7D-BB348A0EA707}" type="presParOf" srcId="{7C07EE36-62EB-41D8-9A18-558368EF47BB}" destId="{4E2C5212-8102-4B5E-ACCC-702B7409959C}" srcOrd="0" destOrd="0" presId="urn:microsoft.com/office/officeart/2005/8/layout/matrix1"/>
    <dgm:cxn modelId="{09B492B0-75B8-4851-AF1C-BD7A7F22A92C}" type="presParOf" srcId="{7C07EE36-62EB-41D8-9A18-558368EF47BB}" destId="{F44BA73B-B754-4573-A5EC-740ED9D426E3}" srcOrd="1" destOrd="0" presId="urn:microsoft.com/office/officeart/2005/8/layout/matrix1"/>
    <dgm:cxn modelId="{04FBDAC3-985A-46FE-8B66-44F39F0A45A8}" type="presParOf" srcId="{7C07EE36-62EB-41D8-9A18-558368EF47BB}" destId="{F554EA62-A8C1-4DE5-99BC-90F3BA4A03F6}" srcOrd="2" destOrd="0" presId="urn:microsoft.com/office/officeart/2005/8/layout/matrix1"/>
    <dgm:cxn modelId="{1FD5EC33-75A7-4827-9820-97518406F009}" type="presParOf" srcId="{7C07EE36-62EB-41D8-9A18-558368EF47BB}" destId="{D0BE503C-2D1C-4752-8DAD-2D0C585A8170}" srcOrd="3" destOrd="0" presId="urn:microsoft.com/office/officeart/2005/8/layout/matrix1"/>
    <dgm:cxn modelId="{3D05039F-F89E-4CF7-A6FC-E6803CF57313}" type="presParOf" srcId="{7C07EE36-62EB-41D8-9A18-558368EF47BB}" destId="{AF27229B-D785-4B36-9410-D6B75765D672}" srcOrd="4" destOrd="0" presId="urn:microsoft.com/office/officeart/2005/8/layout/matrix1"/>
    <dgm:cxn modelId="{1BA404C8-1172-4334-8A7D-3A707FFF9C2D}" type="presParOf" srcId="{7C07EE36-62EB-41D8-9A18-558368EF47BB}" destId="{DDE55AFE-EC8B-4923-9327-B8CB603BCCFB}" srcOrd="5" destOrd="0" presId="urn:microsoft.com/office/officeart/2005/8/layout/matrix1"/>
    <dgm:cxn modelId="{80CB8FF0-024B-4D31-8690-6AB77B462C75}" type="presParOf" srcId="{7C07EE36-62EB-41D8-9A18-558368EF47BB}" destId="{3FB00DF5-6588-483D-B3C7-818BF53FDCC2}" srcOrd="6" destOrd="0" presId="urn:microsoft.com/office/officeart/2005/8/layout/matrix1"/>
    <dgm:cxn modelId="{D3D16BBD-AC6F-42C7-B6D5-9B4B16F9C825}" type="presParOf" srcId="{7C07EE36-62EB-41D8-9A18-558368EF47BB}" destId="{CFEC9D2E-B38F-4FD6-92E6-85A6B3AFD645}" srcOrd="7" destOrd="0" presId="urn:microsoft.com/office/officeart/2005/8/layout/matrix1"/>
    <dgm:cxn modelId="{8FEC1EFA-4D00-46BA-88E9-4E6ADE35580F}" type="presParOf" srcId="{2C9D4717-4426-4B7F-B537-A87417DCB699}" destId="{A5740F07-E2EA-42A5-8869-7DC79077896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2667AF-4FF3-45AE-AF2D-3A54763501B8}" type="doc">
      <dgm:prSet loTypeId="urn:microsoft.com/office/officeart/2005/8/layout/default#12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EF748C5-39CD-40A5-BBCD-B10DFC8D63C5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Century" pitchFamily="18" charset="0"/>
            </a:rPr>
            <a:t>Define, measure, analyze, improve, and control (DMAIC) </a:t>
          </a:r>
        </a:p>
      </dgm:t>
    </dgm:pt>
    <dgm:pt modelId="{7FBC304F-472A-42C9-8949-A7EA4A849F9B}" type="parTrans" cxnId="{3B2F9F6A-0489-40B3-A9CE-FD8E5BB04E63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2CD84CA4-055F-4F92-BF70-8E437EA4602F}" type="sibTrans" cxnId="{3B2F9F6A-0489-40B3-A9CE-FD8E5BB04E63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74498429-F70C-4542-A848-3B7D492F38CC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Century" pitchFamily="18" charset="0"/>
            </a:rPr>
            <a:t>Developed by General Electric as a means of focusing effort on quality using a methodological approach</a:t>
          </a:r>
        </a:p>
      </dgm:t>
    </dgm:pt>
    <dgm:pt modelId="{ED899B09-A895-46E0-90C7-C6ED851749BB}" type="parTrans" cxnId="{72DB117B-054C-4C46-B85B-CCFBC153FD4D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E8870267-8560-46E5-BC9D-98A0567DDB80}" type="sibTrans" cxnId="{72DB117B-054C-4C46-B85B-CCFBC153FD4D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46FC6267-F631-48D6-BEBC-8CD5731D3F24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Century" pitchFamily="18" charset="0"/>
            </a:rPr>
            <a:t>Overall focus of the methodology is to understand and achieve what the customer wants</a:t>
          </a:r>
        </a:p>
      </dgm:t>
    </dgm:pt>
    <dgm:pt modelId="{35965310-42B7-44EB-BF5C-2A29D9429067}" type="parTrans" cxnId="{C94C42F4-94EB-4E0D-8985-22D3F44B29B1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A66A4DE2-EA14-4521-A985-3C62B414B8DC}" type="sibTrans" cxnId="{C94C42F4-94EB-4E0D-8985-22D3F44B29B1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2BCE063F-D5A2-43D1-9757-F2330CC4A5DB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Century" pitchFamily="18" charset="0"/>
            </a:rPr>
            <a:t>Seeks to reduce the variation in the processes that lead to these defects</a:t>
          </a:r>
        </a:p>
      </dgm:t>
    </dgm:pt>
    <dgm:pt modelId="{B30824B2-4E36-4AF8-8178-0C87635C3E6C}" type="parTrans" cxnId="{35E062A3-B089-4417-9774-EFF40155E8CE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CBBFEAC5-735E-4870-9E95-D6BA8FA1E47A}" type="sibTrans" cxnId="{35E062A3-B089-4417-9774-EFF40155E8CE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103E5DC4-777D-4923-98CC-D7D61D32DAE3}" type="pres">
      <dgm:prSet presAssocID="{4E2667AF-4FF3-45AE-AF2D-3A54763501B8}" presName="diagram" presStyleCnt="0">
        <dgm:presLayoutVars>
          <dgm:dir/>
          <dgm:resizeHandles val="exact"/>
        </dgm:presLayoutVars>
      </dgm:prSet>
      <dgm:spPr/>
    </dgm:pt>
    <dgm:pt modelId="{B9A54FDD-7378-4476-AC6D-A3CD4DE5B872}" type="pres">
      <dgm:prSet presAssocID="{1EF748C5-39CD-40A5-BBCD-B10DFC8D63C5}" presName="node" presStyleLbl="node1" presStyleIdx="0" presStyleCnt="4">
        <dgm:presLayoutVars>
          <dgm:bulletEnabled val="1"/>
        </dgm:presLayoutVars>
      </dgm:prSet>
      <dgm:spPr/>
    </dgm:pt>
    <dgm:pt modelId="{E9007574-9427-4A99-9335-E93E2A88A406}" type="pres">
      <dgm:prSet presAssocID="{2CD84CA4-055F-4F92-BF70-8E437EA4602F}" presName="sibTrans" presStyleCnt="0"/>
      <dgm:spPr/>
    </dgm:pt>
    <dgm:pt modelId="{36192A12-6EC2-40AC-A995-49E102F0548A}" type="pres">
      <dgm:prSet presAssocID="{74498429-F70C-4542-A848-3B7D492F38CC}" presName="node" presStyleLbl="node1" presStyleIdx="1" presStyleCnt="4">
        <dgm:presLayoutVars>
          <dgm:bulletEnabled val="1"/>
        </dgm:presLayoutVars>
      </dgm:prSet>
      <dgm:spPr/>
    </dgm:pt>
    <dgm:pt modelId="{A44B38D5-9193-4E55-9309-88AFA2C9321B}" type="pres">
      <dgm:prSet presAssocID="{E8870267-8560-46E5-BC9D-98A0567DDB80}" presName="sibTrans" presStyleCnt="0"/>
      <dgm:spPr/>
    </dgm:pt>
    <dgm:pt modelId="{F760AB7A-2B34-41B4-A8ED-1CB89A6D873D}" type="pres">
      <dgm:prSet presAssocID="{46FC6267-F631-48D6-BEBC-8CD5731D3F24}" presName="node" presStyleLbl="node1" presStyleIdx="2" presStyleCnt="4">
        <dgm:presLayoutVars>
          <dgm:bulletEnabled val="1"/>
        </dgm:presLayoutVars>
      </dgm:prSet>
      <dgm:spPr/>
    </dgm:pt>
    <dgm:pt modelId="{2A7A7928-7B66-4EFE-B6DC-38A6B9198C2C}" type="pres">
      <dgm:prSet presAssocID="{A66A4DE2-EA14-4521-A985-3C62B414B8DC}" presName="sibTrans" presStyleCnt="0"/>
      <dgm:spPr/>
    </dgm:pt>
    <dgm:pt modelId="{335B100A-8F33-4018-9082-6C368ED35F96}" type="pres">
      <dgm:prSet presAssocID="{2BCE063F-D5A2-43D1-9757-F2330CC4A5DB}" presName="node" presStyleLbl="node1" presStyleIdx="3" presStyleCnt="4">
        <dgm:presLayoutVars>
          <dgm:bulletEnabled val="1"/>
        </dgm:presLayoutVars>
      </dgm:prSet>
      <dgm:spPr/>
    </dgm:pt>
  </dgm:ptLst>
  <dgm:cxnLst>
    <dgm:cxn modelId="{EB783315-BE93-4E93-86E5-24D11DA34622}" type="presOf" srcId="{4E2667AF-4FF3-45AE-AF2D-3A54763501B8}" destId="{103E5DC4-777D-4923-98CC-D7D61D32DAE3}" srcOrd="0" destOrd="0" presId="urn:microsoft.com/office/officeart/2005/8/layout/default#12"/>
    <dgm:cxn modelId="{3B2F9F6A-0489-40B3-A9CE-FD8E5BB04E63}" srcId="{4E2667AF-4FF3-45AE-AF2D-3A54763501B8}" destId="{1EF748C5-39CD-40A5-BBCD-B10DFC8D63C5}" srcOrd="0" destOrd="0" parTransId="{7FBC304F-472A-42C9-8949-A7EA4A849F9B}" sibTransId="{2CD84CA4-055F-4F92-BF70-8E437EA4602F}"/>
    <dgm:cxn modelId="{564A4A74-2CB4-4F50-9B2D-2053D4285A5A}" type="presOf" srcId="{74498429-F70C-4542-A848-3B7D492F38CC}" destId="{36192A12-6EC2-40AC-A995-49E102F0548A}" srcOrd="0" destOrd="0" presId="urn:microsoft.com/office/officeart/2005/8/layout/default#12"/>
    <dgm:cxn modelId="{72DB117B-054C-4C46-B85B-CCFBC153FD4D}" srcId="{4E2667AF-4FF3-45AE-AF2D-3A54763501B8}" destId="{74498429-F70C-4542-A848-3B7D492F38CC}" srcOrd="1" destOrd="0" parTransId="{ED899B09-A895-46E0-90C7-C6ED851749BB}" sibTransId="{E8870267-8560-46E5-BC9D-98A0567DDB80}"/>
    <dgm:cxn modelId="{A270FC7F-A8BC-4C1D-ACB9-EF08888E3B09}" type="presOf" srcId="{1EF748C5-39CD-40A5-BBCD-B10DFC8D63C5}" destId="{B9A54FDD-7378-4476-AC6D-A3CD4DE5B872}" srcOrd="0" destOrd="0" presId="urn:microsoft.com/office/officeart/2005/8/layout/default#12"/>
    <dgm:cxn modelId="{35E062A3-B089-4417-9774-EFF40155E8CE}" srcId="{4E2667AF-4FF3-45AE-AF2D-3A54763501B8}" destId="{2BCE063F-D5A2-43D1-9757-F2330CC4A5DB}" srcOrd="3" destOrd="0" parTransId="{B30824B2-4E36-4AF8-8178-0C87635C3E6C}" sibTransId="{CBBFEAC5-735E-4870-9E95-D6BA8FA1E47A}"/>
    <dgm:cxn modelId="{10A8CEC1-3FB3-40A1-AAA0-65309D1FD35B}" type="presOf" srcId="{2BCE063F-D5A2-43D1-9757-F2330CC4A5DB}" destId="{335B100A-8F33-4018-9082-6C368ED35F96}" srcOrd="0" destOrd="0" presId="urn:microsoft.com/office/officeart/2005/8/layout/default#12"/>
    <dgm:cxn modelId="{14E0FBC7-50BE-4233-8939-F4B8BBC0A6F8}" type="presOf" srcId="{46FC6267-F631-48D6-BEBC-8CD5731D3F24}" destId="{F760AB7A-2B34-41B4-A8ED-1CB89A6D873D}" srcOrd="0" destOrd="0" presId="urn:microsoft.com/office/officeart/2005/8/layout/default#12"/>
    <dgm:cxn modelId="{C94C42F4-94EB-4E0D-8985-22D3F44B29B1}" srcId="{4E2667AF-4FF3-45AE-AF2D-3A54763501B8}" destId="{46FC6267-F631-48D6-BEBC-8CD5731D3F24}" srcOrd="2" destOrd="0" parTransId="{35965310-42B7-44EB-BF5C-2A29D9429067}" sibTransId="{A66A4DE2-EA14-4521-A985-3C62B414B8DC}"/>
    <dgm:cxn modelId="{24948E6E-96EA-44E5-B700-16694A0848DC}" type="presParOf" srcId="{103E5DC4-777D-4923-98CC-D7D61D32DAE3}" destId="{B9A54FDD-7378-4476-AC6D-A3CD4DE5B872}" srcOrd="0" destOrd="0" presId="urn:microsoft.com/office/officeart/2005/8/layout/default#12"/>
    <dgm:cxn modelId="{F6BDCC4E-8836-4AC6-B1B6-B339A447AC19}" type="presParOf" srcId="{103E5DC4-777D-4923-98CC-D7D61D32DAE3}" destId="{E9007574-9427-4A99-9335-E93E2A88A406}" srcOrd="1" destOrd="0" presId="urn:microsoft.com/office/officeart/2005/8/layout/default#12"/>
    <dgm:cxn modelId="{9F68891B-F364-4AD4-BCFA-15CC27FFB522}" type="presParOf" srcId="{103E5DC4-777D-4923-98CC-D7D61D32DAE3}" destId="{36192A12-6EC2-40AC-A995-49E102F0548A}" srcOrd="2" destOrd="0" presId="urn:microsoft.com/office/officeart/2005/8/layout/default#12"/>
    <dgm:cxn modelId="{611B4D6E-1EDC-4550-8B78-FAC996014D5A}" type="presParOf" srcId="{103E5DC4-777D-4923-98CC-D7D61D32DAE3}" destId="{A44B38D5-9193-4E55-9309-88AFA2C9321B}" srcOrd="3" destOrd="0" presId="urn:microsoft.com/office/officeart/2005/8/layout/default#12"/>
    <dgm:cxn modelId="{CBA5E12C-4C7A-4AAB-80B4-2BE1427A46C6}" type="presParOf" srcId="{103E5DC4-777D-4923-98CC-D7D61D32DAE3}" destId="{F760AB7A-2B34-41B4-A8ED-1CB89A6D873D}" srcOrd="4" destOrd="0" presId="urn:microsoft.com/office/officeart/2005/8/layout/default#12"/>
    <dgm:cxn modelId="{D7ABB5D0-7763-4BE6-981A-796AC9CF5292}" type="presParOf" srcId="{103E5DC4-777D-4923-98CC-D7D61D32DAE3}" destId="{2A7A7928-7B66-4EFE-B6DC-38A6B9198C2C}" srcOrd="5" destOrd="0" presId="urn:microsoft.com/office/officeart/2005/8/layout/default#12"/>
    <dgm:cxn modelId="{9FC4B25C-0925-4F7D-82E6-04017166008C}" type="presParOf" srcId="{103E5DC4-777D-4923-98CC-D7D61D32DAE3}" destId="{335B100A-8F33-4018-9082-6C368ED35F96}" srcOrd="6" destOrd="0" presId="urn:microsoft.com/office/officeart/2005/8/layout/default#1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64EC58-6D47-41A1-B05C-00AE02B38103}" type="doc">
      <dgm:prSet loTypeId="urn:microsoft.com/office/officeart/2005/8/layout/vProcess5" loCatId="process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69637030-4C7D-4698-81E3-61D1B7C86DA8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Century" pitchFamily="18" charset="0"/>
            </a:rPr>
            <a:t>D</a:t>
          </a:r>
          <a:r>
            <a:rPr lang="en-US" b="0" dirty="0">
              <a:solidFill>
                <a:schemeClr val="tx1"/>
              </a:solidFill>
              <a:latin typeface="Century" pitchFamily="18" charset="0"/>
            </a:rPr>
            <a:t>efine - identify </a:t>
          </a:r>
          <a:r>
            <a:rPr lang="en-US" dirty="0">
              <a:solidFill>
                <a:schemeClr val="tx1"/>
              </a:solidFill>
              <a:latin typeface="Century" pitchFamily="18" charset="0"/>
            </a:rPr>
            <a:t>customers and their priorities</a:t>
          </a:r>
        </a:p>
      </dgm:t>
    </dgm:pt>
    <dgm:pt modelId="{51D640DC-7CBD-43CE-8CCD-FE3489141472}" type="parTrans" cxnId="{5B5386D5-6D4C-48AB-A557-3CB4AB64B508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F22640CD-5E6A-472F-AF89-16C24ED58418}" type="sibTrans" cxnId="{5B5386D5-6D4C-48AB-A557-3CB4AB64B508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1C75D6DC-2299-4C0A-862F-ABB00487D3DB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Century" pitchFamily="18" charset="0"/>
            </a:rPr>
            <a:t>M</a:t>
          </a:r>
          <a:r>
            <a:rPr lang="en-US" b="0" dirty="0">
              <a:solidFill>
                <a:schemeClr val="tx1"/>
              </a:solidFill>
              <a:latin typeface="Century" pitchFamily="18" charset="0"/>
            </a:rPr>
            <a:t>easure - determine </a:t>
          </a:r>
          <a:r>
            <a:rPr lang="en-US" dirty="0">
              <a:solidFill>
                <a:schemeClr val="tx1"/>
              </a:solidFill>
              <a:latin typeface="Century" pitchFamily="18" charset="0"/>
            </a:rPr>
            <a:t>how to measure the process and how it is performing</a:t>
          </a:r>
        </a:p>
      </dgm:t>
    </dgm:pt>
    <dgm:pt modelId="{B57C6EBD-6F57-426B-9132-5FBF758DA5F5}" type="parTrans" cxnId="{854ACC04-21DB-447F-9D36-A48896500215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A9602733-9766-429E-8922-EFFD27E21A9F}" type="sibTrans" cxnId="{854ACC04-21DB-447F-9D36-A48896500215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2162EF45-A22C-4B99-AF38-6297AFF5EB74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Century" pitchFamily="18" charset="0"/>
            </a:rPr>
            <a:t>A</a:t>
          </a:r>
          <a:r>
            <a:rPr lang="en-US" b="0" dirty="0">
              <a:solidFill>
                <a:schemeClr val="tx1"/>
              </a:solidFill>
              <a:latin typeface="Century" pitchFamily="18" charset="0"/>
            </a:rPr>
            <a:t>nalyze - determine </a:t>
          </a:r>
          <a:r>
            <a:rPr lang="en-US" dirty="0">
              <a:solidFill>
                <a:schemeClr val="tx1"/>
              </a:solidFill>
              <a:latin typeface="Century" pitchFamily="18" charset="0"/>
            </a:rPr>
            <a:t>the most likely causes of defects</a:t>
          </a:r>
        </a:p>
      </dgm:t>
    </dgm:pt>
    <dgm:pt modelId="{36884B4B-137C-4172-9996-2A863A5D2AA6}" type="parTrans" cxnId="{03201292-FE25-4A6C-8E14-E76845187BD9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C7AFBD90-FDEB-4F69-A449-407D2F5555D3}" type="sibTrans" cxnId="{03201292-FE25-4A6C-8E14-E76845187BD9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ECC8BAF4-D6C0-4B6B-9B03-D19BAB01C5ED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Century" pitchFamily="18" charset="0"/>
            </a:rPr>
            <a:t>I</a:t>
          </a:r>
          <a:r>
            <a:rPr lang="en-US" b="0" dirty="0">
              <a:solidFill>
                <a:schemeClr val="tx1"/>
              </a:solidFill>
              <a:latin typeface="Century" pitchFamily="18" charset="0"/>
            </a:rPr>
            <a:t>mprove - identify means to remove the causes of defects</a:t>
          </a:r>
        </a:p>
      </dgm:t>
    </dgm:pt>
    <dgm:pt modelId="{3008F4F8-C279-49E6-A29B-ED6C50A6651D}" type="parTrans" cxnId="{E5B62125-7C48-4E77-AE10-E7038024E9BD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40F6610E-60C7-42B3-B5E4-DA28619C7032}" type="sibTrans" cxnId="{E5B62125-7C48-4E77-AE10-E7038024E9BD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673412E5-D933-4CE6-B7A9-F4120C487C05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Century" pitchFamily="18" charset="0"/>
            </a:rPr>
            <a:t>C</a:t>
          </a:r>
          <a:r>
            <a:rPr lang="en-US" b="0" dirty="0">
              <a:solidFill>
                <a:schemeClr val="tx1"/>
              </a:solidFill>
              <a:latin typeface="Century" pitchFamily="18" charset="0"/>
            </a:rPr>
            <a:t>ontrol - determine </a:t>
          </a:r>
          <a:r>
            <a:rPr lang="en-US" dirty="0">
              <a:solidFill>
                <a:schemeClr val="tx1"/>
              </a:solidFill>
              <a:latin typeface="Century" pitchFamily="18" charset="0"/>
            </a:rPr>
            <a:t>how to maintain the improvements</a:t>
          </a:r>
        </a:p>
      </dgm:t>
    </dgm:pt>
    <dgm:pt modelId="{2D3F84C1-3DB9-480F-80A4-3D614B4A4FC4}" type="parTrans" cxnId="{3099F11E-DD2F-4F0C-8B2B-22A3F39E386F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21E0DD60-506B-4402-8EAE-B516B4F384DC}" type="sibTrans" cxnId="{3099F11E-DD2F-4F0C-8B2B-22A3F39E386F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121FC6A5-21FE-4DCB-BC3D-08CD90BD1FF5}" type="pres">
      <dgm:prSet presAssocID="{DD64EC58-6D47-41A1-B05C-00AE02B38103}" presName="outerComposite" presStyleCnt="0">
        <dgm:presLayoutVars>
          <dgm:chMax val="5"/>
          <dgm:dir/>
          <dgm:resizeHandles val="exact"/>
        </dgm:presLayoutVars>
      </dgm:prSet>
      <dgm:spPr/>
    </dgm:pt>
    <dgm:pt modelId="{6C10C665-C698-4797-B1DA-FA20D9747C49}" type="pres">
      <dgm:prSet presAssocID="{DD64EC58-6D47-41A1-B05C-00AE02B38103}" presName="dummyMaxCanvas" presStyleCnt="0">
        <dgm:presLayoutVars/>
      </dgm:prSet>
      <dgm:spPr/>
    </dgm:pt>
    <dgm:pt modelId="{E03D0020-4D5B-4DB6-9AF8-88C9827CB506}" type="pres">
      <dgm:prSet presAssocID="{DD64EC58-6D47-41A1-B05C-00AE02B38103}" presName="FiveNodes_1" presStyleLbl="node1" presStyleIdx="0" presStyleCnt="5">
        <dgm:presLayoutVars>
          <dgm:bulletEnabled val="1"/>
        </dgm:presLayoutVars>
      </dgm:prSet>
      <dgm:spPr/>
    </dgm:pt>
    <dgm:pt modelId="{F966EA73-BAEC-4830-8758-D43BBE5CDD39}" type="pres">
      <dgm:prSet presAssocID="{DD64EC58-6D47-41A1-B05C-00AE02B38103}" presName="FiveNodes_2" presStyleLbl="node1" presStyleIdx="1" presStyleCnt="5">
        <dgm:presLayoutVars>
          <dgm:bulletEnabled val="1"/>
        </dgm:presLayoutVars>
      </dgm:prSet>
      <dgm:spPr/>
    </dgm:pt>
    <dgm:pt modelId="{2737C4CA-3D71-4044-8D03-C393FDCC3A3E}" type="pres">
      <dgm:prSet presAssocID="{DD64EC58-6D47-41A1-B05C-00AE02B38103}" presName="FiveNodes_3" presStyleLbl="node1" presStyleIdx="2" presStyleCnt="5">
        <dgm:presLayoutVars>
          <dgm:bulletEnabled val="1"/>
        </dgm:presLayoutVars>
      </dgm:prSet>
      <dgm:spPr/>
    </dgm:pt>
    <dgm:pt modelId="{BB9DD0E9-C3A8-4015-814C-D1A3EC0E0348}" type="pres">
      <dgm:prSet presAssocID="{DD64EC58-6D47-41A1-B05C-00AE02B38103}" presName="FiveNodes_4" presStyleLbl="node1" presStyleIdx="3" presStyleCnt="5">
        <dgm:presLayoutVars>
          <dgm:bulletEnabled val="1"/>
        </dgm:presLayoutVars>
      </dgm:prSet>
      <dgm:spPr/>
    </dgm:pt>
    <dgm:pt modelId="{CD81F9A7-62A8-4B93-A5DE-05C5E6891A45}" type="pres">
      <dgm:prSet presAssocID="{DD64EC58-6D47-41A1-B05C-00AE02B38103}" presName="FiveNodes_5" presStyleLbl="node1" presStyleIdx="4" presStyleCnt="5">
        <dgm:presLayoutVars>
          <dgm:bulletEnabled val="1"/>
        </dgm:presLayoutVars>
      </dgm:prSet>
      <dgm:spPr/>
    </dgm:pt>
    <dgm:pt modelId="{55A9DDA2-41ED-49BC-B50F-E2FE40A47C0C}" type="pres">
      <dgm:prSet presAssocID="{DD64EC58-6D47-41A1-B05C-00AE02B38103}" presName="FiveConn_1-2" presStyleLbl="fgAccFollowNode1" presStyleIdx="0" presStyleCnt="4">
        <dgm:presLayoutVars>
          <dgm:bulletEnabled val="1"/>
        </dgm:presLayoutVars>
      </dgm:prSet>
      <dgm:spPr/>
    </dgm:pt>
    <dgm:pt modelId="{C3EE145A-3FCF-49F9-9A75-993F2B943C24}" type="pres">
      <dgm:prSet presAssocID="{DD64EC58-6D47-41A1-B05C-00AE02B38103}" presName="FiveConn_2-3" presStyleLbl="fgAccFollowNode1" presStyleIdx="1" presStyleCnt="4">
        <dgm:presLayoutVars>
          <dgm:bulletEnabled val="1"/>
        </dgm:presLayoutVars>
      </dgm:prSet>
      <dgm:spPr/>
    </dgm:pt>
    <dgm:pt modelId="{EE7AAA45-15C4-4CD1-8F93-2411F1C63470}" type="pres">
      <dgm:prSet presAssocID="{DD64EC58-6D47-41A1-B05C-00AE02B38103}" presName="FiveConn_3-4" presStyleLbl="fgAccFollowNode1" presStyleIdx="2" presStyleCnt="4">
        <dgm:presLayoutVars>
          <dgm:bulletEnabled val="1"/>
        </dgm:presLayoutVars>
      </dgm:prSet>
      <dgm:spPr/>
    </dgm:pt>
    <dgm:pt modelId="{590D6EED-25DA-484A-BD8D-A339947955D9}" type="pres">
      <dgm:prSet presAssocID="{DD64EC58-6D47-41A1-B05C-00AE02B38103}" presName="FiveConn_4-5" presStyleLbl="fgAccFollowNode1" presStyleIdx="3" presStyleCnt="4">
        <dgm:presLayoutVars>
          <dgm:bulletEnabled val="1"/>
        </dgm:presLayoutVars>
      </dgm:prSet>
      <dgm:spPr/>
    </dgm:pt>
    <dgm:pt modelId="{7E2AFE2E-2090-4F74-A83A-DDB3FD4ECB1E}" type="pres">
      <dgm:prSet presAssocID="{DD64EC58-6D47-41A1-B05C-00AE02B38103}" presName="FiveNodes_1_text" presStyleLbl="node1" presStyleIdx="4" presStyleCnt="5">
        <dgm:presLayoutVars>
          <dgm:bulletEnabled val="1"/>
        </dgm:presLayoutVars>
      </dgm:prSet>
      <dgm:spPr/>
    </dgm:pt>
    <dgm:pt modelId="{370F2758-DFB3-4CE7-B5F7-384C8BB1C064}" type="pres">
      <dgm:prSet presAssocID="{DD64EC58-6D47-41A1-B05C-00AE02B38103}" presName="FiveNodes_2_text" presStyleLbl="node1" presStyleIdx="4" presStyleCnt="5">
        <dgm:presLayoutVars>
          <dgm:bulletEnabled val="1"/>
        </dgm:presLayoutVars>
      </dgm:prSet>
      <dgm:spPr/>
    </dgm:pt>
    <dgm:pt modelId="{831C7CBB-08E7-4BEE-92A5-224DA321BABC}" type="pres">
      <dgm:prSet presAssocID="{DD64EC58-6D47-41A1-B05C-00AE02B38103}" presName="FiveNodes_3_text" presStyleLbl="node1" presStyleIdx="4" presStyleCnt="5">
        <dgm:presLayoutVars>
          <dgm:bulletEnabled val="1"/>
        </dgm:presLayoutVars>
      </dgm:prSet>
      <dgm:spPr/>
    </dgm:pt>
    <dgm:pt modelId="{D172A810-8507-4014-BE33-FA55DB2A1AB0}" type="pres">
      <dgm:prSet presAssocID="{DD64EC58-6D47-41A1-B05C-00AE02B38103}" presName="FiveNodes_4_text" presStyleLbl="node1" presStyleIdx="4" presStyleCnt="5">
        <dgm:presLayoutVars>
          <dgm:bulletEnabled val="1"/>
        </dgm:presLayoutVars>
      </dgm:prSet>
      <dgm:spPr/>
    </dgm:pt>
    <dgm:pt modelId="{D164A06D-91DD-4C33-A3ED-990DB89953EC}" type="pres">
      <dgm:prSet presAssocID="{DD64EC58-6D47-41A1-B05C-00AE02B3810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54ACC04-21DB-447F-9D36-A48896500215}" srcId="{DD64EC58-6D47-41A1-B05C-00AE02B38103}" destId="{1C75D6DC-2299-4C0A-862F-ABB00487D3DB}" srcOrd="1" destOrd="0" parTransId="{B57C6EBD-6F57-426B-9132-5FBF758DA5F5}" sibTransId="{A9602733-9766-429E-8922-EFFD27E21A9F}"/>
    <dgm:cxn modelId="{A826D905-7026-445C-9037-31A299FD2A96}" type="presOf" srcId="{2162EF45-A22C-4B99-AF38-6297AFF5EB74}" destId="{831C7CBB-08E7-4BEE-92A5-224DA321BABC}" srcOrd="1" destOrd="0" presId="urn:microsoft.com/office/officeart/2005/8/layout/vProcess5"/>
    <dgm:cxn modelId="{3099F11E-DD2F-4F0C-8B2B-22A3F39E386F}" srcId="{DD64EC58-6D47-41A1-B05C-00AE02B38103}" destId="{673412E5-D933-4CE6-B7A9-F4120C487C05}" srcOrd="4" destOrd="0" parTransId="{2D3F84C1-3DB9-480F-80A4-3D614B4A4FC4}" sibTransId="{21E0DD60-506B-4402-8EAE-B516B4F384DC}"/>
    <dgm:cxn modelId="{FA4C5420-2439-4904-9121-7F0FA81ED038}" type="presOf" srcId="{1C75D6DC-2299-4C0A-862F-ABB00487D3DB}" destId="{F966EA73-BAEC-4830-8758-D43BBE5CDD39}" srcOrd="0" destOrd="0" presId="urn:microsoft.com/office/officeart/2005/8/layout/vProcess5"/>
    <dgm:cxn modelId="{E5B62125-7C48-4E77-AE10-E7038024E9BD}" srcId="{DD64EC58-6D47-41A1-B05C-00AE02B38103}" destId="{ECC8BAF4-D6C0-4B6B-9B03-D19BAB01C5ED}" srcOrd="3" destOrd="0" parTransId="{3008F4F8-C279-49E6-A29B-ED6C50A6651D}" sibTransId="{40F6610E-60C7-42B3-B5E4-DA28619C7032}"/>
    <dgm:cxn modelId="{8148DC2A-3CDA-467B-920A-E3846B81CB4F}" type="presOf" srcId="{ECC8BAF4-D6C0-4B6B-9B03-D19BAB01C5ED}" destId="{BB9DD0E9-C3A8-4015-814C-D1A3EC0E0348}" srcOrd="0" destOrd="0" presId="urn:microsoft.com/office/officeart/2005/8/layout/vProcess5"/>
    <dgm:cxn modelId="{F867B162-76F2-4562-A97C-708040D7B10C}" type="presOf" srcId="{69637030-4C7D-4698-81E3-61D1B7C86DA8}" destId="{7E2AFE2E-2090-4F74-A83A-DDB3FD4ECB1E}" srcOrd="1" destOrd="0" presId="urn:microsoft.com/office/officeart/2005/8/layout/vProcess5"/>
    <dgm:cxn modelId="{25022071-D8A5-4E90-A831-C0441AAF0840}" type="presOf" srcId="{2162EF45-A22C-4B99-AF38-6297AFF5EB74}" destId="{2737C4CA-3D71-4044-8D03-C393FDCC3A3E}" srcOrd="0" destOrd="0" presId="urn:microsoft.com/office/officeart/2005/8/layout/vProcess5"/>
    <dgm:cxn modelId="{DB54767E-37BA-4E56-A799-5F525EA7F7F4}" type="presOf" srcId="{69637030-4C7D-4698-81E3-61D1B7C86DA8}" destId="{E03D0020-4D5B-4DB6-9AF8-88C9827CB506}" srcOrd="0" destOrd="0" presId="urn:microsoft.com/office/officeart/2005/8/layout/vProcess5"/>
    <dgm:cxn modelId="{9C2EDD84-639E-4A78-820C-99F6B04BA89B}" type="presOf" srcId="{F22640CD-5E6A-472F-AF89-16C24ED58418}" destId="{55A9DDA2-41ED-49BC-B50F-E2FE40A47C0C}" srcOrd="0" destOrd="0" presId="urn:microsoft.com/office/officeart/2005/8/layout/vProcess5"/>
    <dgm:cxn modelId="{044DDB90-C376-4154-BA57-AB536B014463}" type="presOf" srcId="{673412E5-D933-4CE6-B7A9-F4120C487C05}" destId="{CD81F9A7-62A8-4B93-A5DE-05C5E6891A45}" srcOrd="0" destOrd="0" presId="urn:microsoft.com/office/officeart/2005/8/layout/vProcess5"/>
    <dgm:cxn modelId="{0ED2F690-DBFD-492E-B9B1-D95BC6D73BA6}" type="presOf" srcId="{1C75D6DC-2299-4C0A-862F-ABB00487D3DB}" destId="{370F2758-DFB3-4CE7-B5F7-384C8BB1C064}" srcOrd="1" destOrd="0" presId="urn:microsoft.com/office/officeart/2005/8/layout/vProcess5"/>
    <dgm:cxn modelId="{03201292-FE25-4A6C-8E14-E76845187BD9}" srcId="{DD64EC58-6D47-41A1-B05C-00AE02B38103}" destId="{2162EF45-A22C-4B99-AF38-6297AFF5EB74}" srcOrd="2" destOrd="0" parTransId="{36884B4B-137C-4172-9996-2A863A5D2AA6}" sibTransId="{C7AFBD90-FDEB-4F69-A449-407D2F5555D3}"/>
    <dgm:cxn modelId="{CFE81B96-D262-4D7E-9049-711CD8243F94}" type="presOf" srcId="{A9602733-9766-429E-8922-EFFD27E21A9F}" destId="{C3EE145A-3FCF-49F9-9A75-993F2B943C24}" srcOrd="0" destOrd="0" presId="urn:microsoft.com/office/officeart/2005/8/layout/vProcess5"/>
    <dgm:cxn modelId="{12A0F1A7-1FDE-4AFC-837E-E6AEA416779F}" type="presOf" srcId="{ECC8BAF4-D6C0-4B6B-9B03-D19BAB01C5ED}" destId="{D172A810-8507-4014-BE33-FA55DB2A1AB0}" srcOrd="1" destOrd="0" presId="urn:microsoft.com/office/officeart/2005/8/layout/vProcess5"/>
    <dgm:cxn modelId="{C2F33AC8-187D-4C10-9084-02AB7514B23A}" type="presOf" srcId="{40F6610E-60C7-42B3-B5E4-DA28619C7032}" destId="{590D6EED-25DA-484A-BD8D-A339947955D9}" srcOrd="0" destOrd="0" presId="urn:microsoft.com/office/officeart/2005/8/layout/vProcess5"/>
    <dgm:cxn modelId="{5B5386D5-6D4C-48AB-A557-3CB4AB64B508}" srcId="{DD64EC58-6D47-41A1-B05C-00AE02B38103}" destId="{69637030-4C7D-4698-81E3-61D1B7C86DA8}" srcOrd="0" destOrd="0" parTransId="{51D640DC-7CBD-43CE-8CCD-FE3489141472}" sibTransId="{F22640CD-5E6A-472F-AF89-16C24ED58418}"/>
    <dgm:cxn modelId="{542B95E2-1C13-4068-97C1-087C144C421F}" type="presOf" srcId="{673412E5-D933-4CE6-B7A9-F4120C487C05}" destId="{D164A06D-91DD-4C33-A3ED-990DB89953EC}" srcOrd="1" destOrd="0" presId="urn:microsoft.com/office/officeart/2005/8/layout/vProcess5"/>
    <dgm:cxn modelId="{9B7C79F8-011C-48FA-9BE7-4340FD17978B}" type="presOf" srcId="{DD64EC58-6D47-41A1-B05C-00AE02B38103}" destId="{121FC6A5-21FE-4DCB-BC3D-08CD90BD1FF5}" srcOrd="0" destOrd="0" presId="urn:microsoft.com/office/officeart/2005/8/layout/vProcess5"/>
    <dgm:cxn modelId="{CE3E6CF9-0936-40FA-9653-1026D0A6FCCB}" type="presOf" srcId="{C7AFBD90-FDEB-4F69-A449-407D2F5555D3}" destId="{EE7AAA45-15C4-4CD1-8F93-2411F1C63470}" srcOrd="0" destOrd="0" presId="urn:microsoft.com/office/officeart/2005/8/layout/vProcess5"/>
    <dgm:cxn modelId="{8084350D-B4EC-43E9-B938-76D2465B9B68}" type="presParOf" srcId="{121FC6A5-21FE-4DCB-BC3D-08CD90BD1FF5}" destId="{6C10C665-C698-4797-B1DA-FA20D9747C49}" srcOrd="0" destOrd="0" presId="urn:microsoft.com/office/officeart/2005/8/layout/vProcess5"/>
    <dgm:cxn modelId="{4B4915FD-0291-4CC8-AE68-E3233A77FE3C}" type="presParOf" srcId="{121FC6A5-21FE-4DCB-BC3D-08CD90BD1FF5}" destId="{E03D0020-4D5B-4DB6-9AF8-88C9827CB506}" srcOrd="1" destOrd="0" presId="urn:microsoft.com/office/officeart/2005/8/layout/vProcess5"/>
    <dgm:cxn modelId="{C9A1B6ED-DAA7-4DAA-A211-DF7440A48D07}" type="presParOf" srcId="{121FC6A5-21FE-4DCB-BC3D-08CD90BD1FF5}" destId="{F966EA73-BAEC-4830-8758-D43BBE5CDD39}" srcOrd="2" destOrd="0" presId="urn:microsoft.com/office/officeart/2005/8/layout/vProcess5"/>
    <dgm:cxn modelId="{67B4E224-5F1F-4B35-B10E-2182683571E9}" type="presParOf" srcId="{121FC6A5-21FE-4DCB-BC3D-08CD90BD1FF5}" destId="{2737C4CA-3D71-4044-8D03-C393FDCC3A3E}" srcOrd="3" destOrd="0" presId="urn:microsoft.com/office/officeart/2005/8/layout/vProcess5"/>
    <dgm:cxn modelId="{AD6219E4-06F0-4B33-9953-FF46413598E3}" type="presParOf" srcId="{121FC6A5-21FE-4DCB-BC3D-08CD90BD1FF5}" destId="{BB9DD0E9-C3A8-4015-814C-D1A3EC0E0348}" srcOrd="4" destOrd="0" presId="urn:microsoft.com/office/officeart/2005/8/layout/vProcess5"/>
    <dgm:cxn modelId="{0A1479D5-AB93-477B-95F9-C11F09DB531E}" type="presParOf" srcId="{121FC6A5-21FE-4DCB-BC3D-08CD90BD1FF5}" destId="{CD81F9A7-62A8-4B93-A5DE-05C5E6891A45}" srcOrd="5" destOrd="0" presId="urn:microsoft.com/office/officeart/2005/8/layout/vProcess5"/>
    <dgm:cxn modelId="{0E381FBA-0EBC-4655-AB2F-AF93B4E4AB39}" type="presParOf" srcId="{121FC6A5-21FE-4DCB-BC3D-08CD90BD1FF5}" destId="{55A9DDA2-41ED-49BC-B50F-E2FE40A47C0C}" srcOrd="6" destOrd="0" presId="urn:microsoft.com/office/officeart/2005/8/layout/vProcess5"/>
    <dgm:cxn modelId="{090EC91A-97EC-4C97-910A-8F3344296CAF}" type="presParOf" srcId="{121FC6A5-21FE-4DCB-BC3D-08CD90BD1FF5}" destId="{C3EE145A-3FCF-49F9-9A75-993F2B943C24}" srcOrd="7" destOrd="0" presId="urn:microsoft.com/office/officeart/2005/8/layout/vProcess5"/>
    <dgm:cxn modelId="{52D5AC2F-B164-480D-8A05-81F9438368FA}" type="presParOf" srcId="{121FC6A5-21FE-4DCB-BC3D-08CD90BD1FF5}" destId="{EE7AAA45-15C4-4CD1-8F93-2411F1C63470}" srcOrd="8" destOrd="0" presId="urn:microsoft.com/office/officeart/2005/8/layout/vProcess5"/>
    <dgm:cxn modelId="{03719F8A-651C-43B6-87BC-B4BDA52693DE}" type="presParOf" srcId="{121FC6A5-21FE-4DCB-BC3D-08CD90BD1FF5}" destId="{590D6EED-25DA-484A-BD8D-A339947955D9}" srcOrd="9" destOrd="0" presId="urn:microsoft.com/office/officeart/2005/8/layout/vProcess5"/>
    <dgm:cxn modelId="{3BACE70B-30B9-4210-88B0-02799973C70B}" type="presParOf" srcId="{121FC6A5-21FE-4DCB-BC3D-08CD90BD1FF5}" destId="{7E2AFE2E-2090-4F74-A83A-DDB3FD4ECB1E}" srcOrd="10" destOrd="0" presId="urn:microsoft.com/office/officeart/2005/8/layout/vProcess5"/>
    <dgm:cxn modelId="{6CB9BFB1-4739-47F8-8411-72C27AA8FB61}" type="presParOf" srcId="{121FC6A5-21FE-4DCB-BC3D-08CD90BD1FF5}" destId="{370F2758-DFB3-4CE7-B5F7-384C8BB1C064}" srcOrd="11" destOrd="0" presId="urn:microsoft.com/office/officeart/2005/8/layout/vProcess5"/>
    <dgm:cxn modelId="{74D5518A-9281-4FB2-8B6B-3DB45420BA4A}" type="presParOf" srcId="{121FC6A5-21FE-4DCB-BC3D-08CD90BD1FF5}" destId="{831C7CBB-08E7-4BEE-92A5-224DA321BABC}" srcOrd="12" destOrd="0" presId="urn:microsoft.com/office/officeart/2005/8/layout/vProcess5"/>
    <dgm:cxn modelId="{D5DA4F4C-AE66-4D79-A23F-DDE82D1D9712}" type="presParOf" srcId="{121FC6A5-21FE-4DCB-BC3D-08CD90BD1FF5}" destId="{D172A810-8507-4014-BE33-FA55DB2A1AB0}" srcOrd="13" destOrd="0" presId="urn:microsoft.com/office/officeart/2005/8/layout/vProcess5"/>
    <dgm:cxn modelId="{D2902781-C044-453E-BFF0-95BCB0113BFC}" type="presParOf" srcId="{121FC6A5-21FE-4DCB-BC3D-08CD90BD1FF5}" destId="{D164A06D-91DD-4C33-A3ED-990DB89953E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988DE0-1D37-4252-AB9C-2C39B84FB755}" type="doc">
      <dgm:prSet loTypeId="urn:microsoft.com/office/officeart/2005/8/layout/default#13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89B9F5-3E5B-41A2-B2C4-E807458B263C}">
      <dgm:prSet phldrT="[Text]"/>
      <dgm:spPr/>
      <dgm:t>
        <a:bodyPr/>
        <a:lstStyle/>
        <a:p>
          <a:r>
            <a:rPr lang="en-US" b="0" dirty="0">
              <a:solidFill>
                <a:schemeClr val="tx1"/>
              </a:solidFill>
              <a:latin typeface="Century" pitchFamily="18" charset="0"/>
            </a:rPr>
            <a:t>Flowchart - a diagram of the sequence of operations</a:t>
          </a:r>
        </a:p>
      </dgm:t>
    </dgm:pt>
    <dgm:pt modelId="{FB814C4F-D226-4D61-9C24-F6B34B8898E9}" type="parTrans" cxnId="{1F4D3D3E-10DC-4CD3-8726-513B27E0E082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27E55261-982B-420D-B7B9-D5EE1C08433E}" type="sibTrans" cxnId="{1F4D3D3E-10DC-4CD3-8726-513B27E0E082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3DD19A53-49AF-46D9-A75A-4CFFB7774662}">
      <dgm:prSet/>
      <dgm:spPr/>
      <dgm:t>
        <a:bodyPr/>
        <a:lstStyle/>
        <a:p>
          <a:r>
            <a:rPr lang="en-US" b="0" dirty="0">
              <a:solidFill>
                <a:schemeClr val="tx1"/>
              </a:solidFill>
              <a:latin typeface="Century" pitchFamily="18" charset="0"/>
            </a:rPr>
            <a:t>Run chart - depict trends in data over time</a:t>
          </a:r>
        </a:p>
      </dgm:t>
    </dgm:pt>
    <dgm:pt modelId="{87E6B47F-B43B-4EA1-B48F-72759A43F77E}" type="parTrans" cxnId="{A65C1B9A-C0AF-462B-B1E7-FF42114F59B1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60D882CD-ED8A-4B81-9B34-F0EC3C26A00C}" type="sibTrans" cxnId="{A65C1B9A-C0AF-462B-B1E7-FF42114F59B1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4D9E36BD-D7A0-4323-A426-A18DE52ABA97}">
      <dgm:prSet/>
      <dgm:spPr/>
      <dgm:t>
        <a:bodyPr/>
        <a:lstStyle/>
        <a:p>
          <a:r>
            <a:rPr lang="en-US" b="0" dirty="0">
              <a:solidFill>
                <a:schemeClr val="tx1"/>
              </a:solidFill>
              <a:latin typeface="Century" pitchFamily="18" charset="0"/>
            </a:rPr>
            <a:t>Pareto chart - help to break down a problem into components</a:t>
          </a:r>
        </a:p>
      </dgm:t>
    </dgm:pt>
    <dgm:pt modelId="{69CFAE97-B48E-4F9E-AC31-B40E02123641}" type="parTrans" cxnId="{B2DD6C8D-48A9-44B4-AC49-FC36CB57452A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5E41406B-90DA-42A4-82BF-1DC4C0266A46}" type="sibTrans" cxnId="{B2DD6C8D-48A9-44B4-AC49-FC36CB57452A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938A246B-A011-4FB4-8764-D37ED82DF041}">
      <dgm:prSet/>
      <dgm:spPr/>
      <dgm:t>
        <a:bodyPr/>
        <a:lstStyle/>
        <a:p>
          <a:r>
            <a:rPr lang="en-US" b="0" dirty="0" err="1">
              <a:solidFill>
                <a:schemeClr val="tx1"/>
              </a:solidFill>
              <a:latin typeface="Century" pitchFamily="18" charset="0"/>
            </a:rPr>
            <a:t>Checksheet</a:t>
          </a:r>
          <a:r>
            <a:rPr lang="en-US" b="0" dirty="0">
              <a:solidFill>
                <a:schemeClr val="tx1"/>
              </a:solidFill>
              <a:latin typeface="Century" pitchFamily="18" charset="0"/>
            </a:rPr>
            <a:t> - basic form to standardize data collection</a:t>
          </a:r>
        </a:p>
      </dgm:t>
    </dgm:pt>
    <dgm:pt modelId="{B70B879E-4586-4650-A627-00D93C203F5F}" type="parTrans" cxnId="{A0D93C6F-57A9-4FCD-A044-30FE7B915F19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D2EC410B-7D93-4E68-8EA5-CEC7737A5E43}" type="sibTrans" cxnId="{A0D93C6F-57A9-4FCD-A044-30FE7B915F19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A5002087-0F24-46D3-A140-F9DD569C2DCB}">
      <dgm:prSet/>
      <dgm:spPr/>
      <dgm:t>
        <a:bodyPr/>
        <a:lstStyle/>
        <a:p>
          <a:r>
            <a:rPr lang="en-US" b="0" dirty="0">
              <a:solidFill>
                <a:schemeClr val="tx1"/>
              </a:solidFill>
              <a:latin typeface="Century" pitchFamily="18" charset="0"/>
            </a:rPr>
            <a:t>Cause-and-effect diagram - show relationships between causes and problems</a:t>
          </a:r>
        </a:p>
      </dgm:t>
    </dgm:pt>
    <dgm:pt modelId="{137ACF22-F5D6-476B-B224-5FC30A795896}" type="parTrans" cxnId="{2E89ADFE-4284-4F03-AC1A-D507412DC25A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DF62DDCD-8140-435F-A51E-E4E33F8CDF42}" type="sibTrans" cxnId="{2E89ADFE-4284-4F03-AC1A-D507412DC25A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E3E6CCD5-C207-48E1-A309-76B1B6F87F36}">
      <dgm:prSet/>
      <dgm:spPr/>
      <dgm:t>
        <a:bodyPr/>
        <a:lstStyle/>
        <a:p>
          <a:r>
            <a:rPr lang="en-US" b="0" dirty="0">
              <a:solidFill>
                <a:schemeClr val="tx1"/>
              </a:solidFill>
              <a:latin typeface="Century" pitchFamily="18" charset="0"/>
            </a:rPr>
            <a:t>Opportunity flow diagram - used to separate value-added from non-value-added</a:t>
          </a:r>
        </a:p>
      </dgm:t>
    </dgm:pt>
    <dgm:pt modelId="{EDB49388-2C2E-491E-8678-C44A57F743F9}" type="parTrans" cxnId="{4096A666-C89F-49FB-8649-77C32861F48F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D218B62C-5446-44CF-A3A3-D2858113BCCB}" type="sibTrans" cxnId="{4096A666-C89F-49FB-8649-77C32861F48F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9460A351-05A4-41CA-9CF0-32F6761558C9}">
      <dgm:prSet/>
      <dgm:spPr/>
      <dgm:t>
        <a:bodyPr/>
        <a:lstStyle/>
        <a:p>
          <a:r>
            <a:rPr lang="en-US" b="0" dirty="0">
              <a:solidFill>
                <a:schemeClr val="tx1"/>
              </a:solidFill>
              <a:latin typeface="Century" pitchFamily="18" charset="0"/>
            </a:rPr>
            <a:t>Process control chart - used to assure that processes are in statistical control</a:t>
          </a:r>
        </a:p>
      </dgm:t>
    </dgm:pt>
    <dgm:pt modelId="{24A272BD-E473-4800-89FA-AB3BE40B7387}" type="parTrans" cxnId="{2C118B27-A8AF-432B-AD46-6D4AB60436F6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37047799-2C41-48A4-A17F-5765823F591D}" type="sibTrans" cxnId="{2C118B27-A8AF-432B-AD46-6D4AB60436F6}">
      <dgm:prSet/>
      <dgm:spPr/>
      <dgm:t>
        <a:bodyPr/>
        <a:lstStyle/>
        <a:p>
          <a:endParaRPr lang="en-US">
            <a:solidFill>
              <a:schemeClr val="tx1"/>
            </a:solidFill>
            <a:latin typeface="Century" pitchFamily="18" charset="0"/>
          </a:endParaRPr>
        </a:p>
      </dgm:t>
    </dgm:pt>
    <dgm:pt modelId="{107896A4-B6EE-4DEA-B150-B2EA45E1A21C}" type="pres">
      <dgm:prSet presAssocID="{D7988DE0-1D37-4252-AB9C-2C39B84FB755}" presName="diagram" presStyleCnt="0">
        <dgm:presLayoutVars>
          <dgm:dir/>
          <dgm:resizeHandles val="exact"/>
        </dgm:presLayoutVars>
      </dgm:prSet>
      <dgm:spPr/>
    </dgm:pt>
    <dgm:pt modelId="{81BF22EF-C5AE-4248-81A5-9D580C02CEF2}" type="pres">
      <dgm:prSet presAssocID="{CF89B9F5-3E5B-41A2-B2C4-E807458B263C}" presName="node" presStyleLbl="node1" presStyleIdx="0" presStyleCnt="7">
        <dgm:presLayoutVars>
          <dgm:bulletEnabled val="1"/>
        </dgm:presLayoutVars>
      </dgm:prSet>
      <dgm:spPr/>
    </dgm:pt>
    <dgm:pt modelId="{0CB33BF2-C926-4F04-B492-CE8BA3F4CF9B}" type="pres">
      <dgm:prSet presAssocID="{27E55261-982B-420D-B7B9-D5EE1C08433E}" presName="sibTrans" presStyleCnt="0"/>
      <dgm:spPr/>
    </dgm:pt>
    <dgm:pt modelId="{FAA85290-B837-413C-86DD-44E5880790AA}" type="pres">
      <dgm:prSet presAssocID="{3DD19A53-49AF-46D9-A75A-4CFFB7774662}" presName="node" presStyleLbl="node1" presStyleIdx="1" presStyleCnt="7">
        <dgm:presLayoutVars>
          <dgm:bulletEnabled val="1"/>
        </dgm:presLayoutVars>
      </dgm:prSet>
      <dgm:spPr/>
    </dgm:pt>
    <dgm:pt modelId="{D9ABF850-41B0-4682-B551-D6940A7A9CBC}" type="pres">
      <dgm:prSet presAssocID="{60D882CD-ED8A-4B81-9B34-F0EC3C26A00C}" presName="sibTrans" presStyleCnt="0"/>
      <dgm:spPr/>
    </dgm:pt>
    <dgm:pt modelId="{105C7D3E-4D6B-42C4-9EC5-FD553196E257}" type="pres">
      <dgm:prSet presAssocID="{4D9E36BD-D7A0-4323-A426-A18DE52ABA97}" presName="node" presStyleLbl="node1" presStyleIdx="2" presStyleCnt="7">
        <dgm:presLayoutVars>
          <dgm:bulletEnabled val="1"/>
        </dgm:presLayoutVars>
      </dgm:prSet>
      <dgm:spPr/>
    </dgm:pt>
    <dgm:pt modelId="{1C22CAD2-4FB7-442E-82DC-9B241FF932A8}" type="pres">
      <dgm:prSet presAssocID="{5E41406B-90DA-42A4-82BF-1DC4C0266A46}" presName="sibTrans" presStyleCnt="0"/>
      <dgm:spPr/>
    </dgm:pt>
    <dgm:pt modelId="{6C999840-1C7E-4699-99C7-9771524D8374}" type="pres">
      <dgm:prSet presAssocID="{938A246B-A011-4FB4-8764-D37ED82DF041}" presName="node" presStyleLbl="node1" presStyleIdx="3" presStyleCnt="7">
        <dgm:presLayoutVars>
          <dgm:bulletEnabled val="1"/>
        </dgm:presLayoutVars>
      </dgm:prSet>
      <dgm:spPr/>
    </dgm:pt>
    <dgm:pt modelId="{CA1AD430-D3BA-4ABE-AD48-C2225B4A96A5}" type="pres">
      <dgm:prSet presAssocID="{D2EC410B-7D93-4E68-8EA5-CEC7737A5E43}" presName="sibTrans" presStyleCnt="0"/>
      <dgm:spPr/>
    </dgm:pt>
    <dgm:pt modelId="{11F6CCB3-2E25-43CC-818A-4938B300FE34}" type="pres">
      <dgm:prSet presAssocID="{A5002087-0F24-46D3-A140-F9DD569C2DCB}" presName="node" presStyleLbl="node1" presStyleIdx="4" presStyleCnt="7">
        <dgm:presLayoutVars>
          <dgm:bulletEnabled val="1"/>
        </dgm:presLayoutVars>
      </dgm:prSet>
      <dgm:spPr/>
    </dgm:pt>
    <dgm:pt modelId="{210EA0EC-1135-4D6F-84C0-1DC0595DB6CA}" type="pres">
      <dgm:prSet presAssocID="{DF62DDCD-8140-435F-A51E-E4E33F8CDF42}" presName="sibTrans" presStyleCnt="0"/>
      <dgm:spPr/>
    </dgm:pt>
    <dgm:pt modelId="{8151B389-8CF4-40E2-9DC7-98A60D2C59EE}" type="pres">
      <dgm:prSet presAssocID="{E3E6CCD5-C207-48E1-A309-76B1B6F87F36}" presName="node" presStyleLbl="node1" presStyleIdx="5" presStyleCnt="7">
        <dgm:presLayoutVars>
          <dgm:bulletEnabled val="1"/>
        </dgm:presLayoutVars>
      </dgm:prSet>
      <dgm:spPr/>
    </dgm:pt>
    <dgm:pt modelId="{A95A9CF2-666D-4EC5-B82B-5D5A28EFFE03}" type="pres">
      <dgm:prSet presAssocID="{D218B62C-5446-44CF-A3A3-D2858113BCCB}" presName="sibTrans" presStyleCnt="0"/>
      <dgm:spPr/>
    </dgm:pt>
    <dgm:pt modelId="{5BF08145-8F8E-4ECB-87BF-0ED917D6F674}" type="pres">
      <dgm:prSet presAssocID="{9460A351-05A4-41CA-9CF0-32F6761558C9}" presName="node" presStyleLbl="node1" presStyleIdx="6" presStyleCnt="7">
        <dgm:presLayoutVars>
          <dgm:bulletEnabled val="1"/>
        </dgm:presLayoutVars>
      </dgm:prSet>
      <dgm:spPr/>
    </dgm:pt>
  </dgm:ptLst>
  <dgm:cxnLst>
    <dgm:cxn modelId="{3E481F15-A6E6-43DA-A1CC-2CD574A14D27}" type="presOf" srcId="{E3E6CCD5-C207-48E1-A309-76B1B6F87F36}" destId="{8151B389-8CF4-40E2-9DC7-98A60D2C59EE}" srcOrd="0" destOrd="0" presId="urn:microsoft.com/office/officeart/2005/8/layout/default#13"/>
    <dgm:cxn modelId="{2C118B27-A8AF-432B-AD46-6D4AB60436F6}" srcId="{D7988DE0-1D37-4252-AB9C-2C39B84FB755}" destId="{9460A351-05A4-41CA-9CF0-32F6761558C9}" srcOrd="6" destOrd="0" parTransId="{24A272BD-E473-4800-89FA-AB3BE40B7387}" sibTransId="{37047799-2C41-48A4-A17F-5765823F591D}"/>
    <dgm:cxn modelId="{01E37736-931C-4DD8-8B10-67D8C40254E1}" type="presOf" srcId="{A5002087-0F24-46D3-A140-F9DD569C2DCB}" destId="{11F6CCB3-2E25-43CC-818A-4938B300FE34}" srcOrd="0" destOrd="0" presId="urn:microsoft.com/office/officeart/2005/8/layout/default#13"/>
    <dgm:cxn modelId="{1F4D3D3E-10DC-4CD3-8726-513B27E0E082}" srcId="{D7988DE0-1D37-4252-AB9C-2C39B84FB755}" destId="{CF89B9F5-3E5B-41A2-B2C4-E807458B263C}" srcOrd="0" destOrd="0" parTransId="{FB814C4F-D226-4D61-9C24-F6B34B8898E9}" sibTransId="{27E55261-982B-420D-B7B9-D5EE1C08433E}"/>
    <dgm:cxn modelId="{4096A666-C89F-49FB-8649-77C32861F48F}" srcId="{D7988DE0-1D37-4252-AB9C-2C39B84FB755}" destId="{E3E6CCD5-C207-48E1-A309-76B1B6F87F36}" srcOrd="5" destOrd="0" parTransId="{EDB49388-2C2E-491E-8678-C44A57F743F9}" sibTransId="{D218B62C-5446-44CF-A3A3-D2858113BCCB}"/>
    <dgm:cxn modelId="{A0D93C6F-57A9-4FCD-A044-30FE7B915F19}" srcId="{D7988DE0-1D37-4252-AB9C-2C39B84FB755}" destId="{938A246B-A011-4FB4-8764-D37ED82DF041}" srcOrd="3" destOrd="0" parTransId="{B70B879E-4586-4650-A627-00D93C203F5F}" sibTransId="{D2EC410B-7D93-4E68-8EA5-CEC7737A5E43}"/>
    <dgm:cxn modelId="{29E46883-A0C6-428F-85ED-72237F6F3DF0}" type="presOf" srcId="{4D9E36BD-D7A0-4323-A426-A18DE52ABA97}" destId="{105C7D3E-4D6B-42C4-9EC5-FD553196E257}" srcOrd="0" destOrd="0" presId="urn:microsoft.com/office/officeart/2005/8/layout/default#13"/>
    <dgm:cxn modelId="{42915184-71D4-4510-A913-B22829F7A65D}" type="presOf" srcId="{9460A351-05A4-41CA-9CF0-32F6761558C9}" destId="{5BF08145-8F8E-4ECB-87BF-0ED917D6F674}" srcOrd="0" destOrd="0" presId="urn:microsoft.com/office/officeart/2005/8/layout/default#13"/>
    <dgm:cxn modelId="{B2DD6C8D-48A9-44B4-AC49-FC36CB57452A}" srcId="{D7988DE0-1D37-4252-AB9C-2C39B84FB755}" destId="{4D9E36BD-D7A0-4323-A426-A18DE52ABA97}" srcOrd="2" destOrd="0" parTransId="{69CFAE97-B48E-4F9E-AC31-B40E02123641}" sibTransId="{5E41406B-90DA-42A4-82BF-1DC4C0266A46}"/>
    <dgm:cxn modelId="{A65C1B9A-C0AF-462B-B1E7-FF42114F59B1}" srcId="{D7988DE0-1D37-4252-AB9C-2C39B84FB755}" destId="{3DD19A53-49AF-46D9-A75A-4CFFB7774662}" srcOrd="1" destOrd="0" parTransId="{87E6B47F-B43B-4EA1-B48F-72759A43F77E}" sibTransId="{60D882CD-ED8A-4B81-9B34-F0EC3C26A00C}"/>
    <dgm:cxn modelId="{ECCCAEB1-4EFD-466A-9F59-B5EE63EE627D}" type="presOf" srcId="{CF89B9F5-3E5B-41A2-B2C4-E807458B263C}" destId="{81BF22EF-C5AE-4248-81A5-9D580C02CEF2}" srcOrd="0" destOrd="0" presId="urn:microsoft.com/office/officeart/2005/8/layout/default#13"/>
    <dgm:cxn modelId="{25A30CD0-437D-4886-BA90-916CE0E1AC22}" type="presOf" srcId="{D7988DE0-1D37-4252-AB9C-2C39B84FB755}" destId="{107896A4-B6EE-4DEA-B150-B2EA45E1A21C}" srcOrd="0" destOrd="0" presId="urn:microsoft.com/office/officeart/2005/8/layout/default#13"/>
    <dgm:cxn modelId="{561B10DA-AD18-4F8C-86BC-0B20066A05ED}" type="presOf" srcId="{3DD19A53-49AF-46D9-A75A-4CFFB7774662}" destId="{FAA85290-B837-413C-86DD-44E5880790AA}" srcOrd="0" destOrd="0" presId="urn:microsoft.com/office/officeart/2005/8/layout/default#13"/>
    <dgm:cxn modelId="{DE7761EB-47D2-4831-97D4-53ACFB475F4C}" type="presOf" srcId="{938A246B-A011-4FB4-8764-D37ED82DF041}" destId="{6C999840-1C7E-4699-99C7-9771524D8374}" srcOrd="0" destOrd="0" presId="urn:microsoft.com/office/officeart/2005/8/layout/default#13"/>
    <dgm:cxn modelId="{2E89ADFE-4284-4F03-AC1A-D507412DC25A}" srcId="{D7988DE0-1D37-4252-AB9C-2C39B84FB755}" destId="{A5002087-0F24-46D3-A140-F9DD569C2DCB}" srcOrd="4" destOrd="0" parTransId="{137ACF22-F5D6-476B-B224-5FC30A795896}" sibTransId="{DF62DDCD-8140-435F-A51E-E4E33F8CDF42}"/>
    <dgm:cxn modelId="{A3B5FDC9-79E8-4507-BF63-F803994E0BFC}" type="presParOf" srcId="{107896A4-B6EE-4DEA-B150-B2EA45E1A21C}" destId="{81BF22EF-C5AE-4248-81A5-9D580C02CEF2}" srcOrd="0" destOrd="0" presId="urn:microsoft.com/office/officeart/2005/8/layout/default#13"/>
    <dgm:cxn modelId="{8AD3BB03-B61A-40F3-A154-7CE90C3A00CB}" type="presParOf" srcId="{107896A4-B6EE-4DEA-B150-B2EA45E1A21C}" destId="{0CB33BF2-C926-4F04-B492-CE8BA3F4CF9B}" srcOrd="1" destOrd="0" presId="urn:microsoft.com/office/officeart/2005/8/layout/default#13"/>
    <dgm:cxn modelId="{DC27F098-0B2B-4AD5-B3DB-5629D6A1BDE7}" type="presParOf" srcId="{107896A4-B6EE-4DEA-B150-B2EA45E1A21C}" destId="{FAA85290-B837-413C-86DD-44E5880790AA}" srcOrd="2" destOrd="0" presId="urn:microsoft.com/office/officeart/2005/8/layout/default#13"/>
    <dgm:cxn modelId="{DA221FF0-189A-461B-9F7E-E23ECA35EAED}" type="presParOf" srcId="{107896A4-B6EE-4DEA-B150-B2EA45E1A21C}" destId="{D9ABF850-41B0-4682-B551-D6940A7A9CBC}" srcOrd="3" destOrd="0" presId="urn:microsoft.com/office/officeart/2005/8/layout/default#13"/>
    <dgm:cxn modelId="{C2F54D6E-E3FE-4B62-9E5A-1743228BED0E}" type="presParOf" srcId="{107896A4-B6EE-4DEA-B150-B2EA45E1A21C}" destId="{105C7D3E-4D6B-42C4-9EC5-FD553196E257}" srcOrd="4" destOrd="0" presId="urn:microsoft.com/office/officeart/2005/8/layout/default#13"/>
    <dgm:cxn modelId="{5A3CFDBA-F068-444B-A4B1-F0252BE28BD1}" type="presParOf" srcId="{107896A4-B6EE-4DEA-B150-B2EA45E1A21C}" destId="{1C22CAD2-4FB7-442E-82DC-9B241FF932A8}" srcOrd="5" destOrd="0" presId="urn:microsoft.com/office/officeart/2005/8/layout/default#13"/>
    <dgm:cxn modelId="{6B92A1D1-3008-4131-A212-C1D9DD06F368}" type="presParOf" srcId="{107896A4-B6EE-4DEA-B150-B2EA45E1A21C}" destId="{6C999840-1C7E-4699-99C7-9771524D8374}" srcOrd="6" destOrd="0" presId="urn:microsoft.com/office/officeart/2005/8/layout/default#13"/>
    <dgm:cxn modelId="{634ABBBE-E43B-4AED-953F-4D0F24AAB768}" type="presParOf" srcId="{107896A4-B6EE-4DEA-B150-B2EA45E1A21C}" destId="{CA1AD430-D3BA-4ABE-AD48-C2225B4A96A5}" srcOrd="7" destOrd="0" presId="urn:microsoft.com/office/officeart/2005/8/layout/default#13"/>
    <dgm:cxn modelId="{6D0DB4BF-51B9-4561-897F-9952F18A5B53}" type="presParOf" srcId="{107896A4-B6EE-4DEA-B150-B2EA45E1A21C}" destId="{11F6CCB3-2E25-43CC-818A-4938B300FE34}" srcOrd="8" destOrd="0" presId="urn:microsoft.com/office/officeart/2005/8/layout/default#13"/>
    <dgm:cxn modelId="{21AF953E-0FEA-45FE-86D7-F459B23FDFBC}" type="presParOf" srcId="{107896A4-B6EE-4DEA-B150-B2EA45E1A21C}" destId="{210EA0EC-1135-4D6F-84C0-1DC0595DB6CA}" srcOrd="9" destOrd="0" presId="urn:microsoft.com/office/officeart/2005/8/layout/default#13"/>
    <dgm:cxn modelId="{DA36463A-43F8-4BB2-B646-6A89C5EDE050}" type="presParOf" srcId="{107896A4-B6EE-4DEA-B150-B2EA45E1A21C}" destId="{8151B389-8CF4-40E2-9DC7-98A60D2C59EE}" srcOrd="10" destOrd="0" presId="urn:microsoft.com/office/officeart/2005/8/layout/default#13"/>
    <dgm:cxn modelId="{A2DDE388-A7D4-4AD5-A9AC-D7C921260D5D}" type="presParOf" srcId="{107896A4-B6EE-4DEA-B150-B2EA45E1A21C}" destId="{A95A9CF2-666D-4EC5-B82B-5D5A28EFFE03}" srcOrd="11" destOrd="0" presId="urn:microsoft.com/office/officeart/2005/8/layout/default#13"/>
    <dgm:cxn modelId="{9309BEDF-6846-44A4-88A7-4820230FBFCD}" type="presParOf" srcId="{107896A4-B6EE-4DEA-B150-B2EA45E1A21C}" destId="{5BF08145-8F8E-4ECB-87BF-0ED917D6F674}" srcOrd="12" destOrd="0" presId="urn:microsoft.com/office/officeart/2005/8/layout/default#1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B51DE-B880-4EFC-8FBB-6C71DE7919F7}">
      <dsp:nvSpPr>
        <dsp:cNvPr id="0" name=""/>
        <dsp:cNvSpPr/>
      </dsp:nvSpPr>
      <dsp:spPr>
        <a:xfrm>
          <a:off x="305633" y="793"/>
          <a:ext cx="2031206" cy="121872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tx1"/>
              </a:solidFill>
              <a:latin typeface="Century" pitchFamily="18" charset="0"/>
            </a:rPr>
            <a:t>Performance</a:t>
          </a:r>
          <a:endParaRPr lang="en-US" sz="2000" kern="1200" dirty="0">
            <a:solidFill>
              <a:schemeClr val="tx1"/>
            </a:solidFill>
            <a:latin typeface="Century" pitchFamily="18" charset="0"/>
          </a:endParaRPr>
        </a:p>
      </dsp:txBody>
      <dsp:txXfrm>
        <a:off x="305633" y="793"/>
        <a:ext cx="2031206" cy="1218723"/>
      </dsp:txXfrm>
    </dsp:sp>
    <dsp:sp modelId="{260D8F9F-DDAE-4B50-87FD-2A305ACC4FC5}">
      <dsp:nvSpPr>
        <dsp:cNvPr id="0" name=""/>
        <dsp:cNvSpPr/>
      </dsp:nvSpPr>
      <dsp:spPr>
        <a:xfrm>
          <a:off x="2539960" y="793"/>
          <a:ext cx="2031206" cy="121872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tx1"/>
              </a:solidFill>
              <a:latin typeface="Century" pitchFamily="18" charset="0"/>
            </a:rPr>
            <a:t>Features</a:t>
          </a:r>
          <a:endParaRPr lang="en-US" sz="2000" kern="1200" dirty="0">
            <a:solidFill>
              <a:schemeClr val="tx1"/>
            </a:solidFill>
            <a:latin typeface="Century" pitchFamily="18" charset="0"/>
          </a:endParaRPr>
        </a:p>
      </dsp:txBody>
      <dsp:txXfrm>
        <a:off x="2539960" y="793"/>
        <a:ext cx="2031206" cy="1218723"/>
      </dsp:txXfrm>
    </dsp:sp>
    <dsp:sp modelId="{1E565B5C-5480-4468-9615-A57869453BF7}">
      <dsp:nvSpPr>
        <dsp:cNvPr id="0" name=""/>
        <dsp:cNvSpPr/>
      </dsp:nvSpPr>
      <dsp:spPr>
        <a:xfrm>
          <a:off x="305633" y="1422638"/>
          <a:ext cx="2031206" cy="121872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entury" pitchFamily="18" charset="0"/>
            </a:rPr>
            <a:t>Reliability/ Durability</a:t>
          </a:r>
        </a:p>
      </dsp:txBody>
      <dsp:txXfrm>
        <a:off x="305633" y="1422638"/>
        <a:ext cx="2031206" cy="1218723"/>
      </dsp:txXfrm>
    </dsp:sp>
    <dsp:sp modelId="{DF77671A-55D2-4D9F-8B5F-8C9A97AC0A5B}">
      <dsp:nvSpPr>
        <dsp:cNvPr id="0" name=""/>
        <dsp:cNvSpPr/>
      </dsp:nvSpPr>
      <dsp:spPr>
        <a:xfrm>
          <a:off x="2539960" y="1422638"/>
          <a:ext cx="2031206" cy="121872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tx1"/>
              </a:solidFill>
              <a:latin typeface="Century" pitchFamily="18" charset="0"/>
            </a:rPr>
            <a:t>Serviceability</a:t>
          </a:r>
          <a:endParaRPr lang="en-US" sz="2000" kern="1200" dirty="0">
            <a:solidFill>
              <a:schemeClr val="tx1"/>
            </a:solidFill>
            <a:latin typeface="Century" pitchFamily="18" charset="0"/>
          </a:endParaRPr>
        </a:p>
      </dsp:txBody>
      <dsp:txXfrm>
        <a:off x="2539960" y="1422638"/>
        <a:ext cx="2031206" cy="1218723"/>
      </dsp:txXfrm>
    </dsp:sp>
    <dsp:sp modelId="{7DE91A65-4C1E-4019-9B3B-BB17F48D9C54}">
      <dsp:nvSpPr>
        <dsp:cNvPr id="0" name=""/>
        <dsp:cNvSpPr/>
      </dsp:nvSpPr>
      <dsp:spPr>
        <a:xfrm>
          <a:off x="305633" y="2844482"/>
          <a:ext cx="2031206" cy="121872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tx1"/>
              </a:solidFill>
              <a:latin typeface="Century" pitchFamily="18" charset="0"/>
            </a:rPr>
            <a:t>Aesthetics</a:t>
          </a:r>
          <a:endParaRPr lang="en-US" sz="2000" kern="1200" dirty="0">
            <a:solidFill>
              <a:schemeClr val="tx1"/>
            </a:solidFill>
            <a:latin typeface="Century" pitchFamily="18" charset="0"/>
          </a:endParaRPr>
        </a:p>
      </dsp:txBody>
      <dsp:txXfrm>
        <a:off x="305633" y="2844482"/>
        <a:ext cx="2031206" cy="1218723"/>
      </dsp:txXfrm>
    </dsp:sp>
    <dsp:sp modelId="{D5FAAEB8-94E5-4EE1-A34A-0E20D79B94EE}">
      <dsp:nvSpPr>
        <dsp:cNvPr id="0" name=""/>
        <dsp:cNvSpPr/>
      </dsp:nvSpPr>
      <dsp:spPr>
        <a:xfrm>
          <a:off x="2539960" y="2844482"/>
          <a:ext cx="2031206" cy="121872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tx1"/>
              </a:solidFill>
              <a:latin typeface="Century" pitchFamily="18" charset="0"/>
            </a:rPr>
            <a:t>Perceived Quality</a:t>
          </a:r>
          <a:endParaRPr lang="en-US" sz="2000" kern="1200" dirty="0">
            <a:solidFill>
              <a:schemeClr val="tx1"/>
            </a:solidFill>
            <a:latin typeface="Century" pitchFamily="18" charset="0"/>
          </a:endParaRPr>
        </a:p>
      </dsp:txBody>
      <dsp:txXfrm>
        <a:off x="2539960" y="2844482"/>
        <a:ext cx="2031206" cy="12187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C5212-8102-4B5E-ACCC-702B7409959C}">
      <dsp:nvSpPr>
        <dsp:cNvPr id="0" name=""/>
        <dsp:cNvSpPr/>
      </dsp:nvSpPr>
      <dsp:spPr>
        <a:xfrm rot="16200000">
          <a:off x="883840" y="-810585"/>
          <a:ext cx="2175669" cy="3943350"/>
        </a:xfrm>
        <a:prstGeom prst="round1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>
              <a:latin typeface="Century" pitchFamily="18" charset="0"/>
            </a:rPr>
            <a:t>Appraisal costs – c</a:t>
          </a:r>
          <a:r>
            <a:rPr lang="en-US" sz="2300" kern="1200" dirty="0">
              <a:latin typeface="Century" pitchFamily="18" charset="0"/>
            </a:rPr>
            <a:t>osts of the inspection and testing to ensure that the product or process is acceptable</a:t>
          </a:r>
        </a:p>
      </dsp:txBody>
      <dsp:txXfrm rot="5400000">
        <a:off x="0" y="73255"/>
        <a:ext cx="3943350" cy="1631751"/>
      </dsp:txXfrm>
    </dsp:sp>
    <dsp:sp modelId="{F554EA62-A8C1-4DE5-99BC-90F3BA4A03F6}">
      <dsp:nvSpPr>
        <dsp:cNvPr id="0" name=""/>
        <dsp:cNvSpPr/>
      </dsp:nvSpPr>
      <dsp:spPr>
        <a:xfrm>
          <a:off x="3943350" y="73254"/>
          <a:ext cx="3943350" cy="2175669"/>
        </a:xfrm>
        <a:prstGeom prst="round1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>
              <a:latin typeface="Century" pitchFamily="18" charset="0"/>
            </a:rPr>
            <a:t>Prevention costs – s</a:t>
          </a:r>
          <a:r>
            <a:rPr lang="en-US" sz="2300" kern="1200">
              <a:latin typeface="Century" pitchFamily="18" charset="0"/>
            </a:rPr>
            <a:t>um of all the costs to prevent defects</a:t>
          </a:r>
          <a:endParaRPr lang="en-US" sz="2300" kern="1200" dirty="0">
            <a:latin typeface="Century" pitchFamily="18" charset="0"/>
          </a:endParaRPr>
        </a:p>
      </dsp:txBody>
      <dsp:txXfrm>
        <a:off x="3943350" y="73254"/>
        <a:ext cx="3943350" cy="1631751"/>
      </dsp:txXfrm>
    </dsp:sp>
    <dsp:sp modelId="{AF27229B-D785-4B36-9410-D6B75765D672}">
      <dsp:nvSpPr>
        <dsp:cNvPr id="0" name=""/>
        <dsp:cNvSpPr/>
      </dsp:nvSpPr>
      <dsp:spPr>
        <a:xfrm rot="10800000">
          <a:off x="0" y="2175669"/>
          <a:ext cx="3943350" cy="2175669"/>
        </a:xfrm>
        <a:prstGeom prst="round1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>
              <a:latin typeface="Century" pitchFamily="18" charset="0"/>
            </a:rPr>
            <a:t>Internal failure costs – costs </a:t>
          </a:r>
          <a:r>
            <a:rPr lang="en-US" sz="2300" kern="1200">
              <a:latin typeface="Century" pitchFamily="18" charset="0"/>
            </a:rPr>
            <a:t>for defects incurred within the system</a:t>
          </a:r>
          <a:endParaRPr lang="en-US" sz="2300" kern="1200" dirty="0">
            <a:latin typeface="Century" pitchFamily="18" charset="0"/>
          </a:endParaRPr>
        </a:p>
      </dsp:txBody>
      <dsp:txXfrm rot="10800000">
        <a:off x="0" y="2719586"/>
        <a:ext cx="3943350" cy="1631751"/>
      </dsp:txXfrm>
    </dsp:sp>
    <dsp:sp modelId="{3FB00DF5-6588-483D-B3C7-818BF53FDCC2}">
      <dsp:nvSpPr>
        <dsp:cNvPr id="0" name=""/>
        <dsp:cNvSpPr/>
      </dsp:nvSpPr>
      <dsp:spPr>
        <a:xfrm rot="5400000">
          <a:off x="4827190" y="1291828"/>
          <a:ext cx="2175669" cy="3943350"/>
        </a:xfrm>
        <a:prstGeom prst="round1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>
              <a:latin typeface="Century" pitchFamily="18" charset="0"/>
            </a:rPr>
            <a:t>External failure costs – c</a:t>
          </a:r>
          <a:r>
            <a:rPr lang="en-US" sz="2300" kern="1200">
              <a:latin typeface="Century" pitchFamily="18" charset="0"/>
            </a:rPr>
            <a:t>osts for defects that pass through the system</a:t>
          </a:r>
          <a:endParaRPr lang="en-US" sz="2300" kern="1200" dirty="0">
            <a:latin typeface="Century" pitchFamily="18" charset="0"/>
          </a:endParaRPr>
        </a:p>
      </dsp:txBody>
      <dsp:txXfrm rot="-5400000">
        <a:off x="3943350" y="2719586"/>
        <a:ext cx="3943350" cy="1631751"/>
      </dsp:txXfrm>
    </dsp:sp>
    <dsp:sp modelId="{A5740F07-E2EA-42A5-8869-7DC790778961}">
      <dsp:nvSpPr>
        <dsp:cNvPr id="0" name=""/>
        <dsp:cNvSpPr/>
      </dsp:nvSpPr>
      <dsp:spPr>
        <a:xfrm>
          <a:off x="2760344" y="1631751"/>
          <a:ext cx="2366010" cy="1087834"/>
        </a:xfrm>
        <a:prstGeom prst="roundRect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Century" pitchFamily="18" charset="0"/>
            </a:rPr>
            <a:t>Quality Costs</a:t>
          </a:r>
        </a:p>
      </dsp:txBody>
      <dsp:txXfrm>
        <a:off x="2813448" y="1684855"/>
        <a:ext cx="2259802" cy="981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54FDD-7378-4476-AC6D-A3CD4DE5B872}">
      <dsp:nvSpPr>
        <dsp:cNvPr id="0" name=""/>
        <dsp:cNvSpPr/>
      </dsp:nvSpPr>
      <dsp:spPr>
        <a:xfrm>
          <a:off x="300573" y="1012"/>
          <a:ext cx="3632596" cy="21795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  <a:latin typeface="Century" pitchFamily="18" charset="0"/>
            </a:rPr>
            <a:t>Define, measure, analyze, improve, and control (DMAIC) </a:t>
          </a:r>
        </a:p>
      </dsp:txBody>
      <dsp:txXfrm>
        <a:off x="300573" y="1012"/>
        <a:ext cx="3632596" cy="2179558"/>
      </dsp:txXfrm>
    </dsp:sp>
    <dsp:sp modelId="{36192A12-6EC2-40AC-A995-49E102F0548A}">
      <dsp:nvSpPr>
        <dsp:cNvPr id="0" name=""/>
        <dsp:cNvSpPr/>
      </dsp:nvSpPr>
      <dsp:spPr>
        <a:xfrm>
          <a:off x="4296429" y="1012"/>
          <a:ext cx="3632596" cy="21795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  <a:latin typeface="Century" pitchFamily="18" charset="0"/>
            </a:rPr>
            <a:t>Developed by General Electric as a means of focusing effort on quality using a methodological approach</a:t>
          </a:r>
        </a:p>
      </dsp:txBody>
      <dsp:txXfrm>
        <a:off x="4296429" y="1012"/>
        <a:ext cx="3632596" cy="2179558"/>
      </dsp:txXfrm>
    </dsp:sp>
    <dsp:sp modelId="{F760AB7A-2B34-41B4-A8ED-1CB89A6D873D}">
      <dsp:nvSpPr>
        <dsp:cNvPr id="0" name=""/>
        <dsp:cNvSpPr/>
      </dsp:nvSpPr>
      <dsp:spPr>
        <a:xfrm>
          <a:off x="300573" y="2543829"/>
          <a:ext cx="3632596" cy="21795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  <a:latin typeface="Century" pitchFamily="18" charset="0"/>
            </a:rPr>
            <a:t>Overall focus of the methodology is to understand and achieve what the customer wants</a:t>
          </a:r>
        </a:p>
      </dsp:txBody>
      <dsp:txXfrm>
        <a:off x="300573" y="2543829"/>
        <a:ext cx="3632596" cy="2179558"/>
      </dsp:txXfrm>
    </dsp:sp>
    <dsp:sp modelId="{335B100A-8F33-4018-9082-6C368ED35F96}">
      <dsp:nvSpPr>
        <dsp:cNvPr id="0" name=""/>
        <dsp:cNvSpPr/>
      </dsp:nvSpPr>
      <dsp:spPr>
        <a:xfrm>
          <a:off x="4296429" y="2543829"/>
          <a:ext cx="3632596" cy="21795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  <a:latin typeface="Century" pitchFamily="18" charset="0"/>
            </a:rPr>
            <a:t>Seeks to reduce the variation in the processes that lead to these defects</a:t>
          </a:r>
        </a:p>
      </dsp:txBody>
      <dsp:txXfrm>
        <a:off x="4296429" y="2543829"/>
        <a:ext cx="3632596" cy="21795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D0020-4D5B-4DB6-9AF8-88C9827CB506}">
      <dsp:nvSpPr>
        <dsp:cNvPr id="0" name=""/>
        <dsp:cNvSpPr/>
      </dsp:nvSpPr>
      <dsp:spPr>
        <a:xfrm>
          <a:off x="0" y="0"/>
          <a:ext cx="6072759" cy="783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chemeClr val="tx1"/>
              </a:solidFill>
              <a:latin typeface="Century" pitchFamily="18" charset="0"/>
            </a:rPr>
            <a:t>D</a:t>
          </a:r>
          <a:r>
            <a:rPr lang="en-US" sz="2100" b="0" kern="1200" dirty="0">
              <a:solidFill>
                <a:schemeClr val="tx1"/>
              </a:solidFill>
              <a:latin typeface="Century" pitchFamily="18" charset="0"/>
            </a:rPr>
            <a:t>efine - identify </a:t>
          </a:r>
          <a:r>
            <a:rPr lang="en-US" sz="2100" kern="1200" dirty="0">
              <a:solidFill>
                <a:schemeClr val="tx1"/>
              </a:solidFill>
              <a:latin typeface="Century" pitchFamily="18" charset="0"/>
            </a:rPr>
            <a:t>customers and their priorities</a:t>
          </a:r>
        </a:p>
      </dsp:txBody>
      <dsp:txXfrm>
        <a:off x="22940" y="22940"/>
        <a:ext cx="5135942" cy="737360"/>
      </dsp:txXfrm>
    </dsp:sp>
    <dsp:sp modelId="{F966EA73-BAEC-4830-8758-D43BBE5CDD39}">
      <dsp:nvSpPr>
        <dsp:cNvPr id="0" name=""/>
        <dsp:cNvSpPr/>
      </dsp:nvSpPr>
      <dsp:spPr>
        <a:xfrm>
          <a:off x="453485" y="892024"/>
          <a:ext cx="6072759" cy="783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chemeClr val="tx1"/>
              </a:solidFill>
              <a:latin typeface="Century" pitchFamily="18" charset="0"/>
            </a:rPr>
            <a:t>M</a:t>
          </a:r>
          <a:r>
            <a:rPr lang="en-US" sz="2100" b="0" kern="1200" dirty="0">
              <a:solidFill>
                <a:schemeClr val="tx1"/>
              </a:solidFill>
              <a:latin typeface="Century" pitchFamily="18" charset="0"/>
            </a:rPr>
            <a:t>easure - determine </a:t>
          </a:r>
          <a:r>
            <a:rPr lang="en-US" sz="2100" kern="1200" dirty="0">
              <a:solidFill>
                <a:schemeClr val="tx1"/>
              </a:solidFill>
              <a:latin typeface="Century" pitchFamily="18" charset="0"/>
            </a:rPr>
            <a:t>how to measure the process and how it is performing</a:t>
          </a:r>
        </a:p>
      </dsp:txBody>
      <dsp:txXfrm>
        <a:off x="476425" y="914964"/>
        <a:ext cx="5064287" cy="737360"/>
      </dsp:txXfrm>
    </dsp:sp>
    <dsp:sp modelId="{2737C4CA-3D71-4044-8D03-C393FDCC3A3E}">
      <dsp:nvSpPr>
        <dsp:cNvPr id="0" name=""/>
        <dsp:cNvSpPr/>
      </dsp:nvSpPr>
      <dsp:spPr>
        <a:xfrm>
          <a:off x="906970" y="1784048"/>
          <a:ext cx="6072759" cy="783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chemeClr val="tx1"/>
              </a:solidFill>
              <a:latin typeface="Century" pitchFamily="18" charset="0"/>
            </a:rPr>
            <a:t>A</a:t>
          </a:r>
          <a:r>
            <a:rPr lang="en-US" sz="2100" b="0" kern="1200" dirty="0">
              <a:solidFill>
                <a:schemeClr val="tx1"/>
              </a:solidFill>
              <a:latin typeface="Century" pitchFamily="18" charset="0"/>
            </a:rPr>
            <a:t>nalyze - determine </a:t>
          </a:r>
          <a:r>
            <a:rPr lang="en-US" sz="2100" kern="1200" dirty="0">
              <a:solidFill>
                <a:schemeClr val="tx1"/>
              </a:solidFill>
              <a:latin typeface="Century" pitchFamily="18" charset="0"/>
            </a:rPr>
            <a:t>the most likely causes of defects</a:t>
          </a:r>
        </a:p>
      </dsp:txBody>
      <dsp:txXfrm>
        <a:off x="929910" y="1806988"/>
        <a:ext cx="5064287" cy="737360"/>
      </dsp:txXfrm>
    </dsp:sp>
    <dsp:sp modelId="{BB9DD0E9-C3A8-4015-814C-D1A3EC0E0348}">
      <dsp:nvSpPr>
        <dsp:cNvPr id="0" name=""/>
        <dsp:cNvSpPr/>
      </dsp:nvSpPr>
      <dsp:spPr>
        <a:xfrm>
          <a:off x="1360455" y="2676072"/>
          <a:ext cx="6072759" cy="783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chemeClr val="tx1"/>
              </a:solidFill>
              <a:latin typeface="Century" pitchFamily="18" charset="0"/>
            </a:rPr>
            <a:t>I</a:t>
          </a:r>
          <a:r>
            <a:rPr lang="en-US" sz="2100" b="0" kern="1200" dirty="0">
              <a:solidFill>
                <a:schemeClr val="tx1"/>
              </a:solidFill>
              <a:latin typeface="Century" pitchFamily="18" charset="0"/>
            </a:rPr>
            <a:t>mprove - identify means to remove the causes of defects</a:t>
          </a:r>
        </a:p>
      </dsp:txBody>
      <dsp:txXfrm>
        <a:off x="1383395" y="2699012"/>
        <a:ext cx="5064287" cy="737360"/>
      </dsp:txXfrm>
    </dsp:sp>
    <dsp:sp modelId="{CD81F9A7-62A8-4B93-A5DE-05C5E6891A45}">
      <dsp:nvSpPr>
        <dsp:cNvPr id="0" name=""/>
        <dsp:cNvSpPr/>
      </dsp:nvSpPr>
      <dsp:spPr>
        <a:xfrm>
          <a:off x="1813940" y="3568097"/>
          <a:ext cx="6072759" cy="783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chemeClr val="tx1"/>
              </a:solidFill>
              <a:latin typeface="Century" pitchFamily="18" charset="0"/>
            </a:rPr>
            <a:t>C</a:t>
          </a:r>
          <a:r>
            <a:rPr lang="en-US" sz="2100" b="0" kern="1200" dirty="0">
              <a:solidFill>
                <a:schemeClr val="tx1"/>
              </a:solidFill>
              <a:latin typeface="Century" pitchFamily="18" charset="0"/>
            </a:rPr>
            <a:t>ontrol - determine </a:t>
          </a:r>
          <a:r>
            <a:rPr lang="en-US" sz="2100" kern="1200" dirty="0">
              <a:solidFill>
                <a:schemeClr val="tx1"/>
              </a:solidFill>
              <a:latin typeface="Century" pitchFamily="18" charset="0"/>
            </a:rPr>
            <a:t>how to maintain the improvements</a:t>
          </a:r>
        </a:p>
      </dsp:txBody>
      <dsp:txXfrm>
        <a:off x="1836880" y="3591037"/>
        <a:ext cx="5064287" cy="737360"/>
      </dsp:txXfrm>
    </dsp:sp>
    <dsp:sp modelId="{55A9DDA2-41ED-49BC-B50F-E2FE40A47C0C}">
      <dsp:nvSpPr>
        <dsp:cNvPr id="0" name=""/>
        <dsp:cNvSpPr/>
      </dsp:nvSpPr>
      <dsp:spPr>
        <a:xfrm>
          <a:off x="5563652" y="572200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solidFill>
              <a:schemeClr val="tx1"/>
            </a:solidFill>
            <a:latin typeface="Century" pitchFamily="18" charset="0"/>
          </a:endParaRPr>
        </a:p>
      </dsp:txBody>
      <dsp:txXfrm>
        <a:off x="5678201" y="572200"/>
        <a:ext cx="280008" cy="383102"/>
      </dsp:txXfrm>
    </dsp:sp>
    <dsp:sp modelId="{C3EE145A-3FCF-49F9-9A75-993F2B943C24}">
      <dsp:nvSpPr>
        <dsp:cNvPr id="0" name=""/>
        <dsp:cNvSpPr/>
      </dsp:nvSpPr>
      <dsp:spPr>
        <a:xfrm>
          <a:off x="6017137" y="146422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solidFill>
              <a:schemeClr val="tx1"/>
            </a:solidFill>
            <a:latin typeface="Century" pitchFamily="18" charset="0"/>
          </a:endParaRPr>
        </a:p>
      </dsp:txBody>
      <dsp:txXfrm>
        <a:off x="6131686" y="1464225"/>
        <a:ext cx="280008" cy="383102"/>
      </dsp:txXfrm>
    </dsp:sp>
    <dsp:sp modelId="{EE7AAA45-15C4-4CD1-8F93-2411F1C63470}">
      <dsp:nvSpPr>
        <dsp:cNvPr id="0" name=""/>
        <dsp:cNvSpPr/>
      </dsp:nvSpPr>
      <dsp:spPr>
        <a:xfrm>
          <a:off x="6470622" y="234319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solidFill>
              <a:schemeClr val="tx1"/>
            </a:solidFill>
            <a:latin typeface="Century" pitchFamily="18" charset="0"/>
          </a:endParaRPr>
        </a:p>
      </dsp:txBody>
      <dsp:txXfrm>
        <a:off x="6585171" y="2343195"/>
        <a:ext cx="280008" cy="383102"/>
      </dsp:txXfrm>
    </dsp:sp>
    <dsp:sp modelId="{590D6EED-25DA-484A-BD8D-A339947955D9}">
      <dsp:nvSpPr>
        <dsp:cNvPr id="0" name=""/>
        <dsp:cNvSpPr/>
      </dsp:nvSpPr>
      <dsp:spPr>
        <a:xfrm>
          <a:off x="6924108" y="3243922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solidFill>
              <a:schemeClr val="tx1"/>
            </a:solidFill>
            <a:latin typeface="Century" pitchFamily="18" charset="0"/>
          </a:endParaRPr>
        </a:p>
      </dsp:txBody>
      <dsp:txXfrm>
        <a:off x="7038657" y="3243922"/>
        <a:ext cx="280008" cy="3831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F22EF-C5AE-4248-81A5-9D580C02CEF2}">
      <dsp:nvSpPr>
        <dsp:cNvPr id="0" name=""/>
        <dsp:cNvSpPr/>
      </dsp:nvSpPr>
      <dsp:spPr>
        <a:xfrm>
          <a:off x="154305" y="1190"/>
          <a:ext cx="2475309" cy="14851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solidFill>
                <a:schemeClr val="tx1"/>
              </a:solidFill>
              <a:latin typeface="Century" pitchFamily="18" charset="0"/>
            </a:rPr>
            <a:t>Flowchart - a diagram of the sequence of operations</a:t>
          </a:r>
        </a:p>
      </dsp:txBody>
      <dsp:txXfrm>
        <a:off x="154305" y="1190"/>
        <a:ext cx="2475309" cy="1485185"/>
      </dsp:txXfrm>
    </dsp:sp>
    <dsp:sp modelId="{FAA85290-B837-413C-86DD-44E5880790AA}">
      <dsp:nvSpPr>
        <dsp:cNvPr id="0" name=""/>
        <dsp:cNvSpPr/>
      </dsp:nvSpPr>
      <dsp:spPr>
        <a:xfrm>
          <a:off x="2877145" y="1190"/>
          <a:ext cx="2475309" cy="14851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solidFill>
                <a:schemeClr val="tx1"/>
              </a:solidFill>
              <a:latin typeface="Century" pitchFamily="18" charset="0"/>
            </a:rPr>
            <a:t>Run chart - depict trends in data over time</a:t>
          </a:r>
        </a:p>
      </dsp:txBody>
      <dsp:txXfrm>
        <a:off x="2877145" y="1190"/>
        <a:ext cx="2475309" cy="1485185"/>
      </dsp:txXfrm>
    </dsp:sp>
    <dsp:sp modelId="{105C7D3E-4D6B-42C4-9EC5-FD553196E257}">
      <dsp:nvSpPr>
        <dsp:cNvPr id="0" name=""/>
        <dsp:cNvSpPr/>
      </dsp:nvSpPr>
      <dsp:spPr>
        <a:xfrm>
          <a:off x="5599985" y="1190"/>
          <a:ext cx="2475309" cy="14851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solidFill>
                <a:schemeClr val="tx1"/>
              </a:solidFill>
              <a:latin typeface="Century" pitchFamily="18" charset="0"/>
            </a:rPr>
            <a:t>Pareto chart - help to break down a problem into components</a:t>
          </a:r>
        </a:p>
      </dsp:txBody>
      <dsp:txXfrm>
        <a:off x="5599985" y="1190"/>
        <a:ext cx="2475309" cy="1485185"/>
      </dsp:txXfrm>
    </dsp:sp>
    <dsp:sp modelId="{6C999840-1C7E-4699-99C7-9771524D8374}">
      <dsp:nvSpPr>
        <dsp:cNvPr id="0" name=""/>
        <dsp:cNvSpPr/>
      </dsp:nvSpPr>
      <dsp:spPr>
        <a:xfrm>
          <a:off x="154305" y="1733907"/>
          <a:ext cx="2475309" cy="14851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 err="1">
              <a:solidFill>
                <a:schemeClr val="tx1"/>
              </a:solidFill>
              <a:latin typeface="Century" pitchFamily="18" charset="0"/>
            </a:rPr>
            <a:t>Checksheet</a:t>
          </a:r>
          <a:r>
            <a:rPr lang="en-US" sz="1900" b="0" kern="1200" dirty="0">
              <a:solidFill>
                <a:schemeClr val="tx1"/>
              </a:solidFill>
              <a:latin typeface="Century" pitchFamily="18" charset="0"/>
            </a:rPr>
            <a:t> - basic form to standardize data collection</a:t>
          </a:r>
        </a:p>
      </dsp:txBody>
      <dsp:txXfrm>
        <a:off x="154305" y="1733907"/>
        <a:ext cx="2475309" cy="1485185"/>
      </dsp:txXfrm>
    </dsp:sp>
    <dsp:sp modelId="{11F6CCB3-2E25-43CC-818A-4938B300FE34}">
      <dsp:nvSpPr>
        <dsp:cNvPr id="0" name=""/>
        <dsp:cNvSpPr/>
      </dsp:nvSpPr>
      <dsp:spPr>
        <a:xfrm>
          <a:off x="2877145" y="1733907"/>
          <a:ext cx="2475309" cy="14851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solidFill>
                <a:schemeClr val="tx1"/>
              </a:solidFill>
              <a:latin typeface="Century" pitchFamily="18" charset="0"/>
            </a:rPr>
            <a:t>Cause-and-effect diagram - show relationships between causes and problems</a:t>
          </a:r>
        </a:p>
      </dsp:txBody>
      <dsp:txXfrm>
        <a:off x="2877145" y="1733907"/>
        <a:ext cx="2475309" cy="1485185"/>
      </dsp:txXfrm>
    </dsp:sp>
    <dsp:sp modelId="{8151B389-8CF4-40E2-9DC7-98A60D2C59EE}">
      <dsp:nvSpPr>
        <dsp:cNvPr id="0" name=""/>
        <dsp:cNvSpPr/>
      </dsp:nvSpPr>
      <dsp:spPr>
        <a:xfrm>
          <a:off x="5599985" y="1733907"/>
          <a:ext cx="2475309" cy="14851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solidFill>
                <a:schemeClr val="tx1"/>
              </a:solidFill>
              <a:latin typeface="Century" pitchFamily="18" charset="0"/>
            </a:rPr>
            <a:t>Opportunity flow diagram - used to separate value-added from non-value-added</a:t>
          </a:r>
        </a:p>
      </dsp:txBody>
      <dsp:txXfrm>
        <a:off x="5599985" y="1733907"/>
        <a:ext cx="2475309" cy="1485185"/>
      </dsp:txXfrm>
    </dsp:sp>
    <dsp:sp modelId="{5BF08145-8F8E-4ECB-87BF-0ED917D6F674}">
      <dsp:nvSpPr>
        <dsp:cNvPr id="0" name=""/>
        <dsp:cNvSpPr/>
      </dsp:nvSpPr>
      <dsp:spPr>
        <a:xfrm>
          <a:off x="2877145" y="3466623"/>
          <a:ext cx="2475309" cy="14851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solidFill>
                <a:schemeClr val="tx1"/>
              </a:solidFill>
              <a:latin typeface="Century" pitchFamily="18" charset="0"/>
            </a:rPr>
            <a:t>Process control chart - used to assure that processes are in statistical control</a:t>
          </a:r>
        </a:p>
      </dsp:txBody>
      <dsp:txXfrm>
        <a:off x="2877145" y="3466623"/>
        <a:ext cx="2475309" cy="1485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39C6C-918E-41B3-9DCC-1C631D85867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941C3-B210-4BB6-BE54-1BC559A694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57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E3C625-F04B-48AC-9646-7B680591231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9B27C4-E83D-42A0-BE16-A42DB40D1EE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302805-7F46-4BF6-AD27-F7B8978535F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2CFDCB-6A40-4B90-9DC6-923EE6C2EB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84F433-9AC1-4C1F-933B-77232EB8608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70531D-D7C8-4D16-9A99-6ADCEF4BCEB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89D2E8-2568-4564-A484-269C8DF99D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89D2E8-2568-4564-A484-269C8DF99D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33C7B5-AE31-48B0-9B62-4842E963BA0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56EB72-5F11-4AE8-AD7C-E6048C363E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ABD697-4205-414F-9279-563812E5882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0C8FF9-2306-467A-85FD-02EC26A3F4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CD3F19-26E3-401B-B842-1BA9A0F2F6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01BE18-D17B-49A9-A0BF-544690C5A1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3E13-03C4-42EB-B4AF-1477E375D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B0A6ED-DD6C-4AFE-8500-722C58848D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75FBD-92D9-459C-AA06-C7ADB0BE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92138-038F-4B21-85D0-A48B8AAFF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99105-D7D6-4A8A-86EB-2C9C8CE11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07BF7-1449-456C-B080-4BA0228C2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75E38-5CF7-4D43-AA2F-1028222AF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535D2-1F53-4004-8E6A-3ED8BF457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F192E-BF27-45E3-A946-A7455302F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90075-45CF-4553-A0BD-457DBC40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74959A-07E5-4A3D-8029-B65394BE9C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7E88E-85B0-4F6C-B619-5825D0CE1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18DF6-7AD2-4046-8562-29083091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82864-401B-47D4-BE9B-2E84EB0FB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63F8E-A5AB-4B87-957D-D5996299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9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2215D-081F-4F5B-B36C-4079572D1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E22B-14DF-4BB3-9F1A-B6A31505B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7CF11-8799-46FC-B3DF-6410E431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1743F-2F78-46E2-ADB2-5AD82FB58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3E11D-96F8-43E8-8250-905D71DB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0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C4421-1FF8-44BF-9C96-CBCF7A9D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635F8-4832-4303-ABEB-7C9D16335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B59D9-B8DE-4FB5-9A84-88636F831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8FA30-5A04-4C03-BA27-04DF695A7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46555-BABC-4B60-BB55-AA659200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2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E155-EDA2-43F9-BD81-49FBF7971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14899-D9E5-4EB2-8D5E-335544D8A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AD3E6-EFA5-4C8E-A1BA-9F2AF1927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9DCED-BEB7-4D87-9515-5ECB88FAB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4D6DB-68BB-4B60-8C60-B97B100DF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E0A9E-D46E-4B7F-A7FF-66CA3C1DB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0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82ECA-390E-402A-9D1E-24888E39F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9F607-9D6C-4966-9064-45ED566C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1D55D6-23B8-43E9-AD0E-1AFD8DEB2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21B53-8F0B-41B1-95A7-84D3962F2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53710B-5CD7-42B2-95A7-02109CE4A8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EBAEFA-4E62-4516-9529-96CB68787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5D9232-F8C1-4C52-86A1-B08B505D2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42E1ED-3146-40D0-9E89-D2948CFA7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3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D685F-D5F8-4C62-8C77-AD4CB98EA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3E628D-C7E6-4FBA-ACB4-A1146B391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7C74B-53CE-4FEF-BFBA-E30ACD6C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AEEE2-C546-4C21-802F-1C3BEC36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4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7BE007-C11B-448F-A307-700604878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CBAF43-3005-451E-90FA-9F18F4DB5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00241-C73F-4ED0-958A-BAB59206D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4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020A2-F5AE-4435-9080-EBD17F01C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1A0A4-73BC-4188-85B7-6A7010E67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37D38E-D622-4CE8-9453-A26FC5B83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7572D-55FC-433C-A41F-F54C2C87D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B023B-2DB6-4A21-A880-28DBDF0A3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329EF-5C5E-4D56-B04E-7129051D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3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674FB-12DE-433D-99D7-2CDC0F9C2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BCF4F9-8AB4-487A-A78F-A81E475FE4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947BA-85DE-4F9E-8F40-E20561993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FBF29-C495-437D-9821-40B9E6206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050F-4FFB-4497-869D-5BE284EEDC2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868BA-E98D-4075-A778-B1550470D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ACB09-C1B8-477C-9810-49CE72C25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5D1-FF15-4A43-A0A4-2474B3BC3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0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F52FD2-FB4F-46B2-B191-5358D82E6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F8A4A-82FA-420C-9302-E780CE17F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111C8-01D7-4F41-A748-A0792B7C73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3050F-4FFB-4497-869D-5BE284EEDC2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20037-43D0-4C7C-B5F9-8DD6907F1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62A42-3EF4-4107-B5B6-E493D77EA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95D1-FF15-4A43-A0A4-2474B3BC3F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3E8D854-6083-4054-AFAB-39C2BA62D5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53329" y="6612883"/>
            <a:ext cx="52771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00" b="1" dirty="0">
                <a:latin typeface="Times New Roman" pitchFamily="18" charset="0"/>
                <a:cs typeface="+mn-cs"/>
              </a:rPr>
              <a:t>12</a:t>
            </a:r>
            <a:r>
              <a:rPr lang="en-US" sz="1000" b="1" dirty="0">
                <a:latin typeface="Times New Roman" pitchFamily="18" charset="0"/>
                <a:cs typeface="Arial" charset="0"/>
              </a:rPr>
              <a:t>–</a:t>
            </a:r>
            <a:fld id="{FC7F5C4D-D62B-487B-B683-07611D9500BB}" type="slidenum">
              <a:rPr lang="en-US" sz="1000" b="1" smtClean="0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 sz="10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04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6477000" cy="18288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6600" dirty="0"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Six Sigma Quality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9067800" cy="2971800"/>
          </a:xfrm>
        </p:spPr>
        <p:txBody>
          <a:bodyPr>
            <a:noAutofit/>
          </a:bodyPr>
          <a:lstStyle/>
          <a:p>
            <a:r>
              <a:rPr lang="en-US" sz="5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Chapter Twelve</a:t>
            </a:r>
          </a:p>
          <a:p>
            <a:endParaRPr lang="en-US" sz="5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en-US" sz="2800" dirty="0"/>
              <a:t>Chase, R., Shankar, R., &amp; Jacobs, F. R. (2010). </a:t>
            </a:r>
            <a:r>
              <a:rPr lang="en-US" sz="2800" i="1" dirty="0"/>
              <a:t>Operations and Supply Chain Management, 14e</a:t>
            </a:r>
            <a:r>
              <a:rPr lang="en-US" sz="2800" dirty="0"/>
              <a:t>. McGraw-Hill Education.</a:t>
            </a:r>
          </a:p>
          <a:p>
            <a:endParaRPr lang="en-US" sz="5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4959350" y="6532563"/>
            <a:ext cx="41941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Copyright © 2014 by The McGraw-Hill Companies, Inc. All rights reserved.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77788" y="6535738"/>
            <a:ext cx="1222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20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Sigma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b="0" dirty="0"/>
              <a:t>A philosophy and set of methods companies use to eliminate defects in their products and processes</a:t>
            </a:r>
          </a:p>
          <a:p>
            <a:r>
              <a:rPr lang="en-US" b="0" dirty="0"/>
              <a:t>Seeks to reduce variation in the processes that lead to product defects</a:t>
            </a:r>
          </a:p>
          <a:p>
            <a:r>
              <a:rPr lang="en-US" b="0" dirty="0"/>
              <a:t>The name, “Six Sigma,” refers to the goal of no more than four defects per million units</a:t>
            </a:r>
          </a:p>
        </p:txBody>
      </p:sp>
    </p:spTree>
    <p:extLst>
      <p:ext uri="{BB962C8B-B14F-4D97-AF65-F5344CB8AC3E}">
        <p14:creationId xmlns:p14="http://schemas.microsoft.com/office/powerpoint/2010/main" val="1987164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Six Sigma Methodology</a:t>
            </a: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5676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DMAIC Cycle</a:t>
            </a:r>
          </a:p>
        </p:txBody>
      </p:sp>
      <p:graphicFrame>
        <p:nvGraphicFramePr>
          <p:cNvPr id="22" name="Content Placeholder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6690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Sigma Analytical Tools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91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00200"/>
            <a:ext cx="6808788" cy="4803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15095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Run C</a:t>
            </a:r>
            <a:r>
              <a:rPr lang="en-US" dirty="0"/>
              <a:t>h</a:t>
            </a:r>
            <a:r>
              <a:rPr lang="en-US" b="0" dirty="0"/>
              <a:t>art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04545"/>
            <a:ext cx="5410199" cy="50749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6124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Checksheet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4505325" cy="502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343400" y="39243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Cause-and-Effect Diagram    (Fishbone Diagram)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676400"/>
            <a:ext cx="8175737" cy="48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553200"/>
            <a:ext cx="5105400" cy="189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Flow Diagram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24000"/>
            <a:ext cx="7090722" cy="5175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6362701" y="4663843"/>
            <a:ext cx="3886200" cy="18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Control Chart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6370221" y="5096217"/>
            <a:ext cx="3104595" cy="1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676400"/>
            <a:ext cx="6476999" cy="50460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Total Quality Management (TQM)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Total quality management: managing the entire organization so that it excels on all dimensions of products and services that are important to the customer</a:t>
            </a:r>
          </a:p>
          <a:p>
            <a:endParaRPr lang="en-US" b="0" dirty="0"/>
          </a:p>
          <a:p>
            <a:r>
              <a:rPr lang="en-US" b="0" dirty="0"/>
              <a:t>Two fundamental operational goals</a:t>
            </a:r>
          </a:p>
          <a:p>
            <a:pPr lvl="1"/>
            <a:r>
              <a:rPr lang="en-US" b="0" dirty="0"/>
              <a:t>Careful design of the product or service</a:t>
            </a:r>
          </a:p>
          <a:p>
            <a:pPr lvl="1"/>
            <a:r>
              <a:rPr lang="en-US" b="0" dirty="0"/>
              <a:t>Ensuring that the organization’s systems can consistently produce the design</a:t>
            </a:r>
          </a:p>
        </p:txBody>
      </p:sp>
    </p:spTree>
    <p:extLst>
      <p:ext uri="{BB962C8B-B14F-4D97-AF65-F5344CB8AC3E}">
        <p14:creationId xmlns:p14="http://schemas.microsoft.com/office/powerpoint/2010/main" val="510254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Six Sigma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b="0" dirty="0"/>
              <a:t>Failure mode and effect analysis (FMEA): is a structured approach to identify, estimate, prioritize, and evaluate risk of possible failures at each stage in the process</a:t>
            </a:r>
          </a:p>
          <a:p>
            <a:endParaRPr lang="en-US" sz="2800" b="0" dirty="0"/>
          </a:p>
          <a:p>
            <a:r>
              <a:rPr lang="en-US" sz="2800" b="0" dirty="0"/>
              <a:t>Design of experiments (DOE): a statistical methodology to determine cause-and-effect relationships between process variables and output</a:t>
            </a:r>
          </a:p>
          <a:p>
            <a:pPr lvl="1"/>
            <a:r>
              <a:rPr lang="en-US" sz="2400" b="0" dirty="0"/>
              <a:t>Permits experimentation with many variables simultaneously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Six Sigma Roles 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0" dirty="0"/>
              <a:t>Executive leaders must champion the process of improvement</a:t>
            </a:r>
          </a:p>
          <a:p>
            <a:endParaRPr lang="en-US" b="0" dirty="0"/>
          </a:p>
          <a:p>
            <a:r>
              <a:rPr lang="en-US" b="0" dirty="0"/>
              <a:t>Corporation-wide training in Six Sigma concepts and tools</a:t>
            </a:r>
          </a:p>
          <a:p>
            <a:endParaRPr lang="en-US" b="0" dirty="0"/>
          </a:p>
          <a:p>
            <a:r>
              <a:rPr lang="en-US" b="0" dirty="0"/>
              <a:t>Set stretch objectives for improvement</a:t>
            </a:r>
          </a:p>
          <a:p>
            <a:endParaRPr lang="en-US" b="0" dirty="0"/>
          </a:p>
          <a:p>
            <a:r>
              <a:rPr lang="en-US" b="0" dirty="0"/>
              <a:t>Continuous reinforcement and rewards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Shingo System: Fail-Safe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0" dirty="0"/>
              <a:t>Shingo’s argument:</a:t>
            </a:r>
          </a:p>
          <a:p>
            <a:pPr lvl="1">
              <a:lnSpc>
                <a:spcPct val="120000"/>
              </a:lnSpc>
            </a:pPr>
            <a:r>
              <a:rPr lang="en-US" b="0" dirty="0"/>
              <a:t>SQC methods do not prevent defects</a:t>
            </a:r>
          </a:p>
          <a:p>
            <a:pPr lvl="1">
              <a:lnSpc>
                <a:spcPct val="120000"/>
              </a:lnSpc>
            </a:pPr>
            <a:r>
              <a:rPr lang="en-US" b="0" dirty="0"/>
              <a:t>Defects arise when people make errors</a:t>
            </a:r>
          </a:p>
          <a:p>
            <a:pPr>
              <a:lnSpc>
                <a:spcPct val="120000"/>
              </a:lnSpc>
            </a:pPr>
            <a:r>
              <a:rPr lang="en-US" b="0" dirty="0"/>
              <a:t>Defects can be prevented by providing workers with feedback on errors.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Successive check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Self-check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Source inspection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Poka</a:t>
            </a:r>
            <a:r>
              <a:rPr lang="en-US" dirty="0"/>
              <a:t>-yoke includes: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Checklists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Special tooling that prevents workers from making errors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 9000 and ISO 14000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b="0" dirty="0"/>
              <a:t>Series of standards agreed upon by the International Organization for Standardization (ISO)</a:t>
            </a:r>
          </a:p>
          <a:p>
            <a:pPr lvl="1">
              <a:lnSpc>
                <a:spcPct val="110000"/>
              </a:lnSpc>
            </a:pPr>
            <a:r>
              <a:rPr lang="en-US" b="0" dirty="0"/>
              <a:t>Adopted in 1987</a:t>
            </a:r>
          </a:p>
          <a:p>
            <a:pPr lvl="1">
              <a:lnSpc>
                <a:spcPct val="110000"/>
              </a:lnSpc>
            </a:pPr>
            <a:r>
              <a:rPr lang="en-US" b="0" dirty="0"/>
              <a:t>Used in more than 160 countries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A prerequisite for global competition?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ISO 9000 an international reference for quality; ISO 14000 primarily concerned with environmental management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Forms of ISO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 anchor="ctr">
            <a:normAutofit/>
          </a:bodyPr>
          <a:lstStyle/>
          <a:p>
            <a:r>
              <a:rPr lang="en-US" b="0" dirty="0"/>
              <a:t>First party: a firm audits itself against ISO 9000 standards</a:t>
            </a:r>
          </a:p>
          <a:p>
            <a:endParaRPr lang="en-US" b="0" dirty="0"/>
          </a:p>
          <a:p>
            <a:r>
              <a:rPr lang="en-US" b="0" dirty="0"/>
              <a:t>Second party: a customer audits its supplier</a:t>
            </a:r>
          </a:p>
          <a:p>
            <a:endParaRPr lang="en-US" b="0" dirty="0"/>
          </a:p>
          <a:p>
            <a:r>
              <a:rPr lang="en-US" b="0" dirty="0"/>
              <a:t>Third party: a "qualified" national or international standards or certifying agency serves as auditor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Benchmarking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0" dirty="0"/>
              <a:t>Identify those processes needing improvement.</a:t>
            </a:r>
          </a:p>
          <a:p>
            <a:pPr>
              <a:lnSpc>
                <a:spcPct val="120000"/>
              </a:lnSpc>
            </a:pPr>
            <a:endParaRPr lang="en-US" b="0" dirty="0"/>
          </a:p>
          <a:p>
            <a:pPr>
              <a:lnSpc>
                <a:spcPct val="120000"/>
              </a:lnSpc>
            </a:pPr>
            <a:r>
              <a:rPr lang="en-US" b="0" dirty="0"/>
              <a:t>Identify a firm that is the world leader in performing the process.</a:t>
            </a:r>
          </a:p>
          <a:p>
            <a:pPr>
              <a:lnSpc>
                <a:spcPct val="120000"/>
              </a:lnSpc>
            </a:pPr>
            <a:endParaRPr lang="en-US" b="0" dirty="0"/>
          </a:p>
          <a:p>
            <a:pPr>
              <a:lnSpc>
                <a:spcPct val="120000"/>
              </a:lnSpc>
            </a:pPr>
            <a:r>
              <a:rPr lang="en-US" b="0" dirty="0"/>
              <a:t>Contact the managers of that company and make a personal visit to interview managers and workers.</a:t>
            </a:r>
          </a:p>
          <a:p>
            <a:pPr>
              <a:lnSpc>
                <a:spcPct val="120000"/>
              </a:lnSpc>
            </a:pPr>
            <a:endParaRPr lang="en-US" b="0" dirty="0"/>
          </a:p>
          <a:p>
            <a:pPr>
              <a:lnSpc>
                <a:spcPct val="120000"/>
              </a:lnSpc>
            </a:pPr>
            <a:r>
              <a:rPr lang="en-US" b="0" dirty="0"/>
              <a:t>Analyze data.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/>
              <a:t>Malcolm </a:t>
            </a:r>
            <a:r>
              <a:rPr lang="en-US" sz="4400" dirty="0" err="1"/>
              <a:t>Baldrige</a:t>
            </a:r>
            <a:r>
              <a:rPr lang="en-US" sz="4400" dirty="0"/>
              <a:t> National Quality Award</a:t>
            </a:r>
          </a:p>
        </p:txBody>
      </p:sp>
      <p:sp>
        <p:nvSpPr>
          <p:cNvPr id="20482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en-US" b="0" dirty="0"/>
              <a:t>An award established by the U.S. Department of Commerce given annually to companies that excel in quality.</a:t>
            </a:r>
          </a:p>
          <a:p>
            <a:pPr>
              <a:lnSpc>
                <a:spcPct val="120000"/>
              </a:lnSpc>
            </a:pPr>
            <a:endParaRPr lang="en-US" b="0" dirty="0"/>
          </a:p>
          <a:p>
            <a:pPr>
              <a:lnSpc>
                <a:spcPct val="120000"/>
              </a:lnSpc>
            </a:pPr>
            <a:r>
              <a:rPr lang="en-US" b="0" dirty="0"/>
              <a:t>The </a:t>
            </a:r>
            <a:r>
              <a:rPr lang="en-US" b="0" dirty="0" err="1"/>
              <a:t>Baldrige</a:t>
            </a:r>
            <a:r>
              <a:rPr lang="en-US" b="0" dirty="0"/>
              <a:t> Quality Award is given to organizations that have demonstrated outstanding quality in their products and processes. </a:t>
            </a:r>
          </a:p>
        </p:txBody>
      </p:sp>
    </p:spTree>
    <p:extLst>
      <p:ext uri="{BB962C8B-B14F-4D97-AF65-F5344CB8AC3E}">
        <p14:creationId xmlns:p14="http://schemas.microsoft.com/office/powerpoint/2010/main" val="1698148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/>
              <a:t>Malcolm </a:t>
            </a:r>
            <a:r>
              <a:rPr lang="en-US" sz="4400" dirty="0" err="1"/>
              <a:t>Baldrige</a:t>
            </a:r>
            <a:r>
              <a:rPr lang="en-US" sz="4400" dirty="0"/>
              <a:t> National Quality Award</a:t>
            </a:r>
          </a:p>
        </p:txBody>
      </p:sp>
      <p:sp>
        <p:nvSpPr>
          <p:cNvPr id="20482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en-US" b="0" dirty="0"/>
              <a:t>The award program is administered by the National Institute of Standards and Technology, an agency of the U.S. Department of Commerce. </a:t>
            </a:r>
          </a:p>
          <a:p>
            <a:pPr>
              <a:lnSpc>
                <a:spcPct val="120000"/>
              </a:lnSpc>
            </a:pPr>
            <a:endParaRPr lang="en-US" b="0" dirty="0"/>
          </a:p>
          <a:p>
            <a:pPr>
              <a:lnSpc>
                <a:spcPct val="120000"/>
              </a:lnSpc>
            </a:pPr>
            <a:r>
              <a:rPr lang="en-US" b="0" dirty="0"/>
              <a:t>A total of up to 18 awards may be given annually in these categories: manufacturing, service, small business, education and health care, and not-for-profit.</a:t>
            </a:r>
          </a:p>
        </p:txBody>
      </p:sp>
    </p:spTree>
    <p:extLst>
      <p:ext uri="{BB962C8B-B14F-4D97-AF65-F5344CB8AC3E}">
        <p14:creationId xmlns:p14="http://schemas.microsoft.com/office/powerpoint/2010/main" val="1698148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0" dirty="0"/>
              <a:t>What It Takes to Apply for </a:t>
            </a:r>
            <a:r>
              <a:rPr lang="en-US" sz="4400" b="0" dirty="0" err="1"/>
              <a:t>Baldrige</a:t>
            </a:r>
            <a:endParaRPr lang="en-US" sz="4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0" dirty="0"/>
              <a:t>Candidates for the award must submit an application of up to 50 pages that details the approach, deployment, and results of their quality activities under seven major categories:</a:t>
            </a:r>
          </a:p>
          <a:p>
            <a:pPr lvl="1">
              <a:lnSpc>
                <a:spcPct val="110000"/>
              </a:lnSpc>
            </a:pPr>
            <a:r>
              <a:rPr lang="en-US" b="0" dirty="0"/>
              <a:t>Leadership</a:t>
            </a:r>
          </a:p>
          <a:p>
            <a:pPr lvl="1">
              <a:lnSpc>
                <a:spcPct val="110000"/>
              </a:lnSpc>
            </a:pPr>
            <a:r>
              <a:rPr lang="en-US" b="0" dirty="0"/>
              <a:t>Strategic Planning</a:t>
            </a:r>
          </a:p>
          <a:p>
            <a:pPr lvl="1">
              <a:lnSpc>
                <a:spcPct val="110000"/>
              </a:lnSpc>
            </a:pPr>
            <a:r>
              <a:rPr lang="en-US" b="0" dirty="0"/>
              <a:t>Customer and Market Focus</a:t>
            </a:r>
          </a:p>
          <a:p>
            <a:pPr lvl="1">
              <a:lnSpc>
                <a:spcPct val="110000"/>
              </a:lnSpc>
            </a:pPr>
            <a:r>
              <a:rPr lang="en-US" b="0" dirty="0"/>
              <a:t>Information and Analysis</a:t>
            </a:r>
          </a:p>
          <a:p>
            <a:pPr lvl="1">
              <a:lnSpc>
                <a:spcPct val="110000"/>
              </a:lnSpc>
            </a:pPr>
            <a:r>
              <a:rPr lang="en-US" b="0" dirty="0"/>
              <a:t>Human Resource Focus</a:t>
            </a:r>
          </a:p>
          <a:p>
            <a:pPr lvl="1">
              <a:lnSpc>
                <a:spcPct val="110000"/>
              </a:lnSpc>
            </a:pPr>
            <a:r>
              <a:rPr lang="en-US" b="0" dirty="0"/>
              <a:t>Process Management</a:t>
            </a:r>
          </a:p>
          <a:p>
            <a:pPr lvl="1">
              <a:lnSpc>
                <a:spcPct val="110000"/>
              </a:lnSpc>
            </a:pPr>
            <a:r>
              <a:rPr lang="en-US" b="0" dirty="0"/>
              <a:t>Business Results</a:t>
            </a:r>
          </a:p>
        </p:txBody>
      </p:sp>
    </p:spTree>
    <p:extLst>
      <p:ext uri="{BB962C8B-B14F-4D97-AF65-F5344CB8AC3E}">
        <p14:creationId xmlns:p14="http://schemas.microsoft.com/office/powerpoint/2010/main" val="416691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0" dirty="0" err="1"/>
              <a:t>Baldrige</a:t>
            </a:r>
            <a:r>
              <a:rPr lang="en-US" sz="4000" b="0" dirty="0"/>
              <a:t> – Scoring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0" dirty="0"/>
              <a:t>Applications are scored on total points out of 1,000.</a:t>
            </a:r>
          </a:p>
          <a:p>
            <a:pPr>
              <a:lnSpc>
                <a:spcPct val="110000"/>
              </a:lnSpc>
            </a:pPr>
            <a:r>
              <a:rPr lang="en-US" b="0" dirty="0"/>
              <a:t>Those &gt;650 get selected for site visits, which decide the final winner.</a:t>
            </a:r>
          </a:p>
          <a:p>
            <a:pPr>
              <a:lnSpc>
                <a:spcPct val="110000"/>
              </a:lnSpc>
            </a:pPr>
            <a:r>
              <a:rPr lang="en-US" b="0" dirty="0"/>
              <a:t>Other benefits:</a:t>
            </a:r>
          </a:p>
          <a:p>
            <a:pPr lvl="1">
              <a:lnSpc>
                <a:spcPct val="110000"/>
              </a:lnSpc>
            </a:pPr>
            <a:r>
              <a:rPr lang="en-US" b="0" dirty="0"/>
              <a:t>Feedback from the </a:t>
            </a:r>
            <a:r>
              <a:rPr lang="en-US" b="0" dirty="0" err="1"/>
              <a:t>Baldrige</a:t>
            </a:r>
            <a:r>
              <a:rPr lang="en-US" b="0" dirty="0"/>
              <a:t> examiners</a:t>
            </a:r>
          </a:p>
          <a:p>
            <a:pPr lvl="1">
              <a:lnSpc>
                <a:spcPct val="110000"/>
              </a:lnSpc>
            </a:pPr>
            <a:r>
              <a:rPr lang="en-US" b="0" dirty="0"/>
              <a:t>“An audit report of the firm’s practices.”</a:t>
            </a:r>
          </a:p>
          <a:p>
            <a:pPr>
              <a:lnSpc>
                <a:spcPct val="110000"/>
              </a:lnSpc>
            </a:pPr>
            <a:r>
              <a:rPr lang="en-US" b="0" dirty="0"/>
              <a:t>Many states use </a:t>
            </a:r>
            <a:r>
              <a:rPr lang="en-US" b="0" dirty="0" err="1"/>
              <a:t>Baldrige</a:t>
            </a:r>
            <a:r>
              <a:rPr lang="en-US" b="0" dirty="0"/>
              <a:t> Criteria as the basis for their own awards.</a:t>
            </a:r>
          </a:p>
        </p:txBody>
      </p:sp>
    </p:spTree>
    <p:extLst>
      <p:ext uri="{BB962C8B-B14F-4D97-AF65-F5344CB8AC3E}">
        <p14:creationId xmlns:p14="http://schemas.microsoft.com/office/powerpoint/2010/main" val="102086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The Quality Gurus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rcRect r="1587"/>
          <a:stretch/>
        </p:blipFill>
        <p:spPr bwMode="auto">
          <a:xfrm>
            <a:off x="1752600" y="1371599"/>
            <a:ext cx="6074229" cy="5440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5015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0" dirty="0"/>
              <a:t>Quality Specifications and </a:t>
            </a:r>
            <a:br>
              <a:rPr lang="en-US" sz="4400" b="0" dirty="0"/>
            </a:br>
            <a:r>
              <a:rPr lang="en-US" sz="4400" b="0" dirty="0"/>
              <a:t>Quality Costs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5029200"/>
          </a:xfrm>
        </p:spPr>
        <p:txBody>
          <a:bodyPr>
            <a:normAutofit/>
          </a:bodyPr>
          <a:lstStyle/>
          <a:p>
            <a:r>
              <a:rPr lang="en-US" sz="2800" b="0" dirty="0"/>
              <a:t>Design quality: inherent value of the product in the marketplace</a:t>
            </a:r>
          </a:p>
          <a:p>
            <a:endParaRPr lang="en-US" sz="2800" b="0" dirty="0"/>
          </a:p>
          <a:p>
            <a:r>
              <a:rPr lang="en-US" sz="2800" b="0" dirty="0"/>
              <a:t>Conformance quality: degree to which the product or service design specifications are met 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3886200" y="1955800"/>
          <a:ext cx="4876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2124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0" dirty="0"/>
              <a:t>Costs of Quality</a:t>
            </a: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94695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7160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954</Words>
  <Application>Microsoft Office PowerPoint</Application>
  <PresentationFormat>On-screen Show (4:3)</PresentationFormat>
  <Paragraphs>140</Paragraphs>
  <Slides>25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Century</vt:lpstr>
      <vt:lpstr>Times New Roman</vt:lpstr>
      <vt:lpstr>Office Theme</vt:lpstr>
      <vt:lpstr>Six Sigma Quality</vt:lpstr>
      <vt:lpstr>Total Quality Management (TQM)</vt:lpstr>
      <vt:lpstr>Malcolm Baldrige National Quality Award</vt:lpstr>
      <vt:lpstr>Malcolm Baldrige National Quality Award</vt:lpstr>
      <vt:lpstr>What It Takes to Apply for Baldrige</vt:lpstr>
      <vt:lpstr>Baldrige – Scoring</vt:lpstr>
      <vt:lpstr>The Quality Gurus</vt:lpstr>
      <vt:lpstr>Quality Specifications and  Quality Costs</vt:lpstr>
      <vt:lpstr>Costs of Quality</vt:lpstr>
      <vt:lpstr>Six Sigma</vt:lpstr>
      <vt:lpstr>Six Sigma Methodology</vt:lpstr>
      <vt:lpstr>DMAIC Cycle</vt:lpstr>
      <vt:lpstr>Six Sigma Analytical Tools</vt:lpstr>
      <vt:lpstr>Flowchart</vt:lpstr>
      <vt:lpstr>Run Chart</vt:lpstr>
      <vt:lpstr>Checksheet</vt:lpstr>
      <vt:lpstr>Cause-and-Effect Diagram    (Fishbone Diagram)</vt:lpstr>
      <vt:lpstr>Opportunity Flow Diagram</vt:lpstr>
      <vt:lpstr>Process Control Chart</vt:lpstr>
      <vt:lpstr>Additional Six Sigma Tools</vt:lpstr>
      <vt:lpstr>Six Sigma Roles and Responsibilities</vt:lpstr>
      <vt:lpstr>The Shingo System: Fail-Safe Design</vt:lpstr>
      <vt:lpstr>ISO 9000 and ISO 14000</vt:lpstr>
      <vt:lpstr>Three Forms of ISO Certification</vt:lpstr>
      <vt:lpstr>External Benchmarking Steps</vt:lpstr>
    </vt:vector>
  </TitlesOfParts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and Supply Chain Management</dc:title>
  <dc:creator>Putbrese, Kaylee;MHE India</dc:creator>
  <cp:keywords>Operations and Supply Chain Management</cp:keywords>
  <cp:lastModifiedBy>Anurodh Khanuja</cp:lastModifiedBy>
  <cp:revision>23</cp:revision>
  <dcterms:created xsi:type="dcterms:W3CDTF">2014-06-15T14:47:18Z</dcterms:created>
  <dcterms:modified xsi:type="dcterms:W3CDTF">2020-03-30T08:53:51Z</dcterms:modified>
  <cp:category>Operations and Supply Chain Management</cp:category>
</cp:coreProperties>
</file>