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9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574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57301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9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17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97910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01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70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290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94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03657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68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02145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845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43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61704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61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08080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4/27/2020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46034904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3454" y="609282"/>
            <a:ext cx="7701915" cy="701040"/>
          </a:xfrm>
          <a:prstGeom prst="rect">
            <a:avLst/>
          </a:prstGeom>
        </p:spPr>
        <p:txBody>
          <a:bodyPr vert="horz" wrap="square" lIns="0" tIns="16510" rIns="0" bIns="0" rtlCol="0">
            <a:spAutoFit/>
          </a:bodyPr>
          <a:lstStyle/>
          <a:p>
            <a:pPr marL="12700">
              <a:lnSpc>
                <a:spcPct val="100000"/>
              </a:lnSpc>
              <a:spcBef>
                <a:spcPts val="130"/>
              </a:spcBef>
            </a:pPr>
            <a:r>
              <a:rPr sz="4400" spc="-240" dirty="0">
                <a:latin typeface="Trebuchet MS"/>
                <a:cs typeface="Trebuchet MS"/>
              </a:rPr>
              <a:t>AIRCRAFT </a:t>
            </a:r>
            <a:r>
              <a:rPr sz="4400" spc="-160" dirty="0">
                <a:latin typeface="Trebuchet MS"/>
                <a:cs typeface="Trebuchet MS"/>
              </a:rPr>
              <a:t>WEIGHT </a:t>
            </a:r>
            <a:r>
              <a:rPr sz="4400" spc="-35" dirty="0">
                <a:latin typeface="Trebuchet MS"/>
                <a:cs typeface="Trebuchet MS"/>
              </a:rPr>
              <a:t>AND</a:t>
            </a:r>
            <a:r>
              <a:rPr sz="4400" spc="-775" dirty="0">
                <a:latin typeface="Trebuchet MS"/>
                <a:cs typeface="Trebuchet MS"/>
              </a:rPr>
              <a:t> </a:t>
            </a:r>
            <a:r>
              <a:rPr sz="4400" spc="-215" dirty="0">
                <a:latin typeface="Trebuchet MS"/>
                <a:cs typeface="Trebuchet MS"/>
              </a:rPr>
              <a:t>BALANCE.</a:t>
            </a:r>
            <a:endParaRPr sz="4400">
              <a:latin typeface="Trebuchet MS"/>
              <a:cs typeface="Trebuchet MS"/>
            </a:endParaRPr>
          </a:p>
        </p:txBody>
      </p:sp>
      <p:sp>
        <p:nvSpPr>
          <p:cNvPr id="3" name="object 3"/>
          <p:cNvSpPr txBox="1"/>
          <p:nvPr/>
        </p:nvSpPr>
        <p:spPr>
          <a:xfrm>
            <a:off x="917575" y="1794255"/>
            <a:ext cx="10202545" cy="3653790"/>
          </a:xfrm>
          <a:prstGeom prst="rect">
            <a:avLst/>
          </a:prstGeom>
        </p:spPr>
        <p:txBody>
          <a:bodyPr vert="horz" wrap="square" lIns="0" tIns="16510" rIns="0" bIns="0" rtlCol="0">
            <a:spAutoFit/>
          </a:bodyPr>
          <a:lstStyle/>
          <a:p>
            <a:pPr marL="241300" indent="-229235">
              <a:lnSpc>
                <a:spcPts val="3190"/>
              </a:lnSpc>
              <a:spcBef>
                <a:spcPts val="130"/>
              </a:spcBef>
              <a:buFont typeface="Arial"/>
              <a:buChar char="•"/>
              <a:tabLst>
                <a:tab pos="241935" algn="l"/>
              </a:tabLst>
            </a:pPr>
            <a:r>
              <a:rPr sz="2750" dirty="0">
                <a:latin typeface="Carlito"/>
                <a:cs typeface="Carlito"/>
              </a:rPr>
              <a:t>PURPOSE-Safety </a:t>
            </a:r>
            <a:r>
              <a:rPr sz="2750" spc="-10" dirty="0">
                <a:latin typeface="Carlito"/>
                <a:cs typeface="Carlito"/>
              </a:rPr>
              <a:t>is the </a:t>
            </a:r>
            <a:r>
              <a:rPr sz="2750" spc="10" dirty="0">
                <a:latin typeface="Carlito"/>
                <a:cs typeface="Carlito"/>
              </a:rPr>
              <a:t>primary reason </a:t>
            </a:r>
            <a:r>
              <a:rPr sz="2750" spc="-10" dirty="0">
                <a:latin typeface="Carlito"/>
                <a:cs typeface="Carlito"/>
              </a:rPr>
              <a:t>for </a:t>
            </a:r>
            <a:r>
              <a:rPr sz="2750" spc="15" dirty="0">
                <a:latin typeface="Carlito"/>
                <a:cs typeface="Carlito"/>
              </a:rPr>
              <a:t>concern </a:t>
            </a:r>
            <a:r>
              <a:rPr sz="2750" spc="5" dirty="0">
                <a:latin typeface="Carlito"/>
                <a:cs typeface="Carlito"/>
              </a:rPr>
              <a:t>about </a:t>
            </a:r>
            <a:r>
              <a:rPr sz="2750" spc="20" dirty="0">
                <a:latin typeface="Carlito"/>
                <a:cs typeface="Carlito"/>
              </a:rPr>
              <a:t>an</a:t>
            </a:r>
            <a:r>
              <a:rPr sz="2750" spc="85" dirty="0">
                <a:latin typeface="Carlito"/>
                <a:cs typeface="Carlito"/>
              </a:rPr>
              <a:t> </a:t>
            </a:r>
            <a:r>
              <a:rPr sz="2750" spc="-20" dirty="0">
                <a:latin typeface="Carlito"/>
                <a:cs typeface="Carlito"/>
              </a:rPr>
              <a:t>aircraft’s</a:t>
            </a:r>
            <a:endParaRPr sz="2750" dirty="0">
              <a:latin typeface="Carlito"/>
              <a:cs typeface="Carlito"/>
            </a:endParaRPr>
          </a:p>
          <a:p>
            <a:pPr marL="241300">
              <a:lnSpc>
                <a:spcPts val="3190"/>
              </a:lnSpc>
            </a:pPr>
            <a:r>
              <a:rPr sz="2750" spc="-20" dirty="0">
                <a:latin typeface="Carlito"/>
                <a:cs typeface="Carlito"/>
              </a:rPr>
              <a:t>weight </a:t>
            </a:r>
            <a:r>
              <a:rPr sz="2750" spc="5" dirty="0">
                <a:latin typeface="Carlito"/>
                <a:cs typeface="Carlito"/>
              </a:rPr>
              <a:t>and</a:t>
            </a:r>
            <a:r>
              <a:rPr sz="2750" spc="275" dirty="0">
                <a:latin typeface="Carlito"/>
                <a:cs typeface="Carlito"/>
              </a:rPr>
              <a:t> </a:t>
            </a:r>
            <a:r>
              <a:rPr sz="2750" dirty="0">
                <a:latin typeface="Carlito"/>
                <a:cs typeface="Carlito"/>
              </a:rPr>
              <a:t>balance.</a:t>
            </a:r>
          </a:p>
          <a:p>
            <a:pPr marL="241300" marR="5080" indent="-229235">
              <a:lnSpc>
                <a:spcPts val="3080"/>
              </a:lnSpc>
              <a:spcBef>
                <a:spcPts val="965"/>
              </a:spcBef>
              <a:buFont typeface="Arial"/>
              <a:buChar char="•"/>
              <a:tabLst>
                <a:tab pos="241935" algn="l"/>
              </a:tabLst>
            </a:pPr>
            <a:r>
              <a:rPr sz="2750" spc="15" dirty="0">
                <a:latin typeface="Carlito"/>
                <a:cs typeface="Carlito"/>
              </a:rPr>
              <a:t>A </a:t>
            </a:r>
            <a:r>
              <a:rPr sz="2750" spc="5" dirty="0">
                <a:latin typeface="Carlito"/>
                <a:cs typeface="Carlito"/>
              </a:rPr>
              <a:t>secondary reason </a:t>
            </a:r>
            <a:r>
              <a:rPr sz="2750" spc="-15" dirty="0">
                <a:latin typeface="Carlito"/>
                <a:cs typeface="Carlito"/>
              </a:rPr>
              <a:t>for </a:t>
            </a:r>
            <a:r>
              <a:rPr sz="2750" spc="10" dirty="0">
                <a:latin typeface="Carlito"/>
                <a:cs typeface="Carlito"/>
              </a:rPr>
              <a:t>concern </a:t>
            </a:r>
            <a:r>
              <a:rPr sz="2750" spc="5" dirty="0">
                <a:latin typeface="Carlito"/>
                <a:cs typeface="Carlito"/>
              </a:rPr>
              <a:t>about </a:t>
            </a:r>
            <a:r>
              <a:rPr sz="2750" spc="-20" dirty="0">
                <a:latin typeface="Carlito"/>
                <a:cs typeface="Carlito"/>
              </a:rPr>
              <a:t>weight </a:t>
            </a:r>
            <a:r>
              <a:rPr sz="2750" spc="5" dirty="0">
                <a:latin typeface="Carlito"/>
                <a:cs typeface="Carlito"/>
              </a:rPr>
              <a:t>and </a:t>
            </a:r>
            <a:r>
              <a:rPr sz="2750" dirty="0">
                <a:latin typeface="Carlito"/>
                <a:cs typeface="Carlito"/>
              </a:rPr>
              <a:t>balance, </a:t>
            </a:r>
            <a:r>
              <a:rPr sz="2750" spc="-10" dirty="0">
                <a:latin typeface="Carlito"/>
                <a:cs typeface="Carlito"/>
              </a:rPr>
              <a:t>but </a:t>
            </a:r>
            <a:r>
              <a:rPr sz="2750" spc="-5" dirty="0">
                <a:latin typeface="Carlito"/>
                <a:cs typeface="Carlito"/>
              </a:rPr>
              <a:t>also </a:t>
            </a:r>
            <a:r>
              <a:rPr sz="2750" spc="10" dirty="0">
                <a:latin typeface="Carlito"/>
                <a:cs typeface="Carlito"/>
              </a:rPr>
              <a:t>a  </a:t>
            </a:r>
            <a:r>
              <a:rPr sz="2750" spc="5" dirty="0">
                <a:latin typeface="Carlito"/>
                <a:cs typeface="Carlito"/>
              </a:rPr>
              <a:t>very important </a:t>
            </a:r>
            <a:r>
              <a:rPr sz="2750" dirty="0">
                <a:latin typeface="Carlito"/>
                <a:cs typeface="Carlito"/>
              </a:rPr>
              <a:t>one, </a:t>
            </a:r>
            <a:r>
              <a:rPr sz="2750" spc="-15" dirty="0">
                <a:latin typeface="Carlito"/>
                <a:cs typeface="Carlito"/>
              </a:rPr>
              <a:t>is </a:t>
            </a:r>
            <a:r>
              <a:rPr sz="2750" spc="-10" dirty="0">
                <a:latin typeface="Carlito"/>
                <a:cs typeface="Carlito"/>
              </a:rPr>
              <a:t>the efficiency </a:t>
            </a:r>
            <a:r>
              <a:rPr sz="2750" spc="25" dirty="0">
                <a:latin typeface="Carlito"/>
                <a:cs typeface="Carlito"/>
              </a:rPr>
              <a:t>of </a:t>
            </a:r>
            <a:r>
              <a:rPr sz="2750" spc="-10" dirty="0">
                <a:latin typeface="Carlito"/>
                <a:cs typeface="Carlito"/>
              </a:rPr>
              <a:t>the</a:t>
            </a:r>
            <a:r>
              <a:rPr sz="2750" spc="15" dirty="0">
                <a:latin typeface="Carlito"/>
                <a:cs typeface="Carlito"/>
              </a:rPr>
              <a:t> </a:t>
            </a:r>
            <a:r>
              <a:rPr sz="2750" spc="-15" dirty="0">
                <a:latin typeface="Carlito"/>
                <a:cs typeface="Carlito"/>
              </a:rPr>
              <a:t>aircraft.</a:t>
            </a:r>
            <a:endParaRPr sz="2750" dirty="0">
              <a:latin typeface="Carlito"/>
              <a:cs typeface="Carlito"/>
            </a:endParaRPr>
          </a:p>
          <a:p>
            <a:pPr marL="12700">
              <a:lnSpc>
                <a:spcPct val="100000"/>
              </a:lnSpc>
              <a:spcBef>
                <a:spcPts val="615"/>
              </a:spcBef>
            </a:pPr>
            <a:r>
              <a:rPr sz="2750" b="1" spc="15" dirty="0">
                <a:latin typeface="Carlito"/>
                <a:cs typeface="Carlito"/>
              </a:rPr>
              <a:t>Need </a:t>
            </a:r>
            <a:r>
              <a:rPr sz="2750" b="1" spc="10" dirty="0">
                <a:latin typeface="Carlito"/>
                <a:cs typeface="Carlito"/>
              </a:rPr>
              <a:t>and Requirements </a:t>
            </a:r>
            <a:r>
              <a:rPr sz="2750" b="1" spc="-10" dirty="0">
                <a:latin typeface="Carlito"/>
                <a:cs typeface="Carlito"/>
              </a:rPr>
              <a:t>for </a:t>
            </a:r>
            <a:r>
              <a:rPr sz="2750" b="1" spc="-20" dirty="0">
                <a:latin typeface="Carlito"/>
                <a:cs typeface="Carlito"/>
              </a:rPr>
              <a:t>Aircraft</a:t>
            </a:r>
            <a:r>
              <a:rPr sz="2750" b="1" spc="420" dirty="0">
                <a:latin typeface="Carlito"/>
                <a:cs typeface="Carlito"/>
              </a:rPr>
              <a:t> </a:t>
            </a:r>
            <a:r>
              <a:rPr sz="2750" b="1" spc="10" dirty="0">
                <a:latin typeface="Carlito"/>
                <a:cs typeface="Carlito"/>
              </a:rPr>
              <a:t>Weighing</a:t>
            </a:r>
            <a:endParaRPr sz="2750" dirty="0">
              <a:latin typeface="Carlito"/>
              <a:cs typeface="Carlito"/>
            </a:endParaRPr>
          </a:p>
          <a:p>
            <a:pPr>
              <a:lnSpc>
                <a:spcPct val="100000"/>
              </a:lnSpc>
            </a:pPr>
            <a:endParaRPr sz="2800" dirty="0">
              <a:latin typeface="Carlito"/>
              <a:cs typeface="Carlito"/>
            </a:endParaRPr>
          </a:p>
          <a:p>
            <a:pPr marL="241300" marR="614680" indent="-229235">
              <a:lnSpc>
                <a:spcPts val="3000"/>
              </a:lnSpc>
              <a:spcBef>
                <a:spcPts val="1745"/>
              </a:spcBef>
              <a:buFont typeface="Arial"/>
              <a:buChar char="•"/>
              <a:tabLst>
                <a:tab pos="241935" algn="l"/>
              </a:tabLst>
            </a:pPr>
            <a:r>
              <a:rPr sz="2750" spc="-5" dirty="0">
                <a:latin typeface="Carlito"/>
                <a:cs typeface="Carlito"/>
              </a:rPr>
              <a:t>If </a:t>
            </a:r>
            <a:r>
              <a:rPr sz="2750" spc="-15" dirty="0">
                <a:latin typeface="Carlito"/>
                <a:cs typeface="Carlito"/>
              </a:rPr>
              <a:t>the </a:t>
            </a:r>
            <a:r>
              <a:rPr sz="2750" spc="-20" dirty="0">
                <a:latin typeface="Carlito"/>
                <a:cs typeface="Carlito"/>
              </a:rPr>
              <a:t>weight </a:t>
            </a:r>
            <a:r>
              <a:rPr sz="2750" spc="5" dirty="0">
                <a:latin typeface="Carlito"/>
                <a:cs typeface="Carlito"/>
              </a:rPr>
              <a:t>and </a:t>
            </a:r>
            <a:r>
              <a:rPr sz="2750" dirty="0">
                <a:latin typeface="Carlito"/>
                <a:cs typeface="Carlito"/>
              </a:rPr>
              <a:t>balance </a:t>
            </a:r>
            <a:r>
              <a:rPr sz="2750" spc="5" dirty="0">
                <a:latin typeface="Carlito"/>
                <a:cs typeface="Carlito"/>
              </a:rPr>
              <a:t>report </a:t>
            </a:r>
            <a:r>
              <a:rPr sz="2750" spc="-15" dirty="0">
                <a:latin typeface="Carlito"/>
                <a:cs typeface="Carlito"/>
              </a:rPr>
              <a:t>for </a:t>
            </a:r>
            <a:r>
              <a:rPr sz="2750" spc="20" dirty="0">
                <a:latin typeface="Carlito"/>
                <a:cs typeface="Carlito"/>
              </a:rPr>
              <a:t>an </a:t>
            </a:r>
            <a:r>
              <a:rPr sz="2750" spc="-10" dirty="0">
                <a:latin typeface="Carlito"/>
                <a:cs typeface="Carlito"/>
              </a:rPr>
              <a:t>aircraft </a:t>
            </a:r>
            <a:r>
              <a:rPr sz="2750" spc="-15" dirty="0">
                <a:latin typeface="Carlito"/>
                <a:cs typeface="Carlito"/>
              </a:rPr>
              <a:t>is </a:t>
            </a:r>
            <a:r>
              <a:rPr sz="2750" spc="-10" dirty="0">
                <a:latin typeface="Carlito"/>
                <a:cs typeface="Carlito"/>
              </a:rPr>
              <a:t>lost, </a:t>
            </a:r>
            <a:r>
              <a:rPr sz="2750" spc="-15" dirty="0">
                <a:latin typeface="Carlito"/>
                <a:cs typeface="Carlito"/>
              </a:rPr>
              <a:t>the </a:t>
            </a:r>
            <a:r>
              <a:rPr sz="2750" spc="-10" dirty="0">
                <a:latin typeface="Carlito"/>
                <a:cs typeface="Carlito"/>
              </a:rPr>
              <a:t>aircraft  </a:t>
            </a:r>
            <a:r>
              <a:rPr sz="2750" dirty="0">
                <a:latin typeface="Carlito"/>
                <a:cs typeface="Carlito"/>
              </a:rPr>
              <a:t>must </a:t>
            </a:r>
            <a:r>
              <a:rPr sz="2750" spc="-5" dirty="0">
                <a:latin typeface="Carlito"/>
                <a:cs typeface="Carlito"/>
              </a:rPr>
              <a:t>be </a:t>
            </a:r>
            <a:r>
              <a:rPr sz="2750" spc="-20" dirty="0">
                <a:latin typeface="Carlito"/>
                <a:cs typeface="Carlito"/>
              </a:rPr>
              <a:t>weighed </a:t>
            </a:r>
            <a:r>
              <a:rPr sz="2750" spc="5" dirty="0">
                <a:latin typeface="Carlito"/>
                <a:cs typeface="Carlito"/>
              </a:rPr>
              <a:t>and </a:t>
            </a:r>
            <a:r>
              <a:rPr sz="2750" spc="10" dirty="0">
                <a:latin typeface="Carlito"/>
                <a:cs typeface="Carlito"/>
              </a:rPr>
              <a:t>a </a:t>
            </a:r>
            <a:r>
              <a:rPr sz="2750" spc="-10" dirty="0">
                <a:latin typeface="Carlito"/>
                <a:cs typeface="Carlito"/>
              </a:rPr>
              <a:t>new </a:t>
            </a:r>
            <a:r>
              <a:rPr sz="2750" spc="5" dirty="0">
                <a:latin typeface="Carlito"/>
                <a:cs typeface="Carlito"/>
              </a:rPr>
              <a:t>report </a:t>
            </a:r>
            <a:r>
              <a:rPr sz="2750" dirty="0">
                <a:latin typeface="Carlito"/>
                <a:cs typeface="Carlito"/>
              </a:rPr>
              <a:t>must </a:t>
            </a:r>
            <a:r>
              <a:rPr sz="2750" spc="-5" dirty="0">
                <a:latin typeface="Carlito"/>
                <a:cs typeface="Carlito"/>
              </a:rPr>
              <a:t>be</a:t>
            </a:r>
            <a:r>
              <a:rPr sz="2750" spc="130" dirty="0">
                <a:latin typeface="Carlito"/>
                <a:cs typeface="Carlito"/>
              </a:rPr>
              <a:t> </a:t>
            </a:r>
            <a:r>
              <a:rPr sz="2750" dirty="0">
                <a:latin typeface="Carlito"/>
                <a:cs typeface="Carlito"/>
              </a:rPr>
              <a:t>created.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16990"/>
            <a:ext cx="3886200" cy="693780"/>
          </a:xfrm>
          <a:prstGeom prst="rect">
            <a:avLst/>
          </a:prstGeom>
        </p:spPr>
        <p:txBody>
          <a:bodyPr vert="horz" wrap="square" lIns="0" tIns="16510" rIns="0" bIns="0" rtlCol="0">
            <a:spAutoFit/>
          </a:bodyPr>
          <a:lstStyle/>
          <a:p>
            <a:pPr marL="12700">
              <a:lnSpc>
                <a:spcPct val="100000"/>
              </a:lnSpc>
              <a:spcBef>
                <a:spcPts val="130"/>
              </a:spcBef>
            </a:pPr>
            <a:r>
              <a:rPr spc="20" dirty="0">
                <a:solidFill>
                  <a:srgbClr val="002060"/>
                </a:solidFill>
              </a:rPr>
              <a:t>Maximum</a:t>
            </a:r>
            <a:r>
              <a:rPr spc="-285" dirty="0">
                <a:solidFill>
                  <a:srgbClr val="002060"/>
                </a:solidFill>
              </a:rPr>
              <a:t> </a:t>
            </a:r>
            <a:r>
              <a:rPr spc="-20" dirty="0">
                <a:solidFill>
                  <a:srgbClr val="002060"/>
                </a:solidFill>
              </a:rPr>
              <a:t>Weight</a:t>
            </a:r>
          </a:p>
        </p:txBody>
      </p:sp>
      <p:sp>
        <p:nvSpPr>
          <p:cNvPr id="3" name="object 3"/>
          <p:cNvSpPr txBox="1"/>
          <p:nvPr/>
        </p:nvSpPr>
        <p:spPr>
          <a:xfrm>
            <a:off x="608012" y="1287462"/>
            <a:ext cx="10753725" cy="4960620"/>
          </a:xfrm>
          <a:prstGeom prst="rect">
            <a:avLst/>
          </a:prstGeom>
        </p:spPr>
        <p:txBody>
          <a:bodyPr vert="horz" wrap="square" lIns="0" tIns="15240" rIns="0" bIns="0" rtlCol="0">
            <a:spAutoFit/>
          </a:bodyPr>
          <a:lstStyle/>
          <a:p>
            <a:pPr marL="12700" marR="5080">
              <a:lnSpc>
                <a:spcPct val="99400"/>
              </a:lnSpc>
              <a:spcBef>
                <a:spcPts val="120"/>
              </a:spcBef>
            </a:pPr>
            <a:r>
              <a:rPr sz="2400" spc="-45" dirty="0">
                <a:latin typeface="Times New Roman"/>
                <a:cs typeface="Times New Roman"/>
              </a:rPr>
              <a:t>The </a:t>
            </a:r>
            <a:r>
              <a:rPr sz="2400" spc="-55" dirty="0">
                <a:latin typeface="Times New Roman"/>
                <a:cs typeface="Times New Roman"/>
              </a:rPr>
              <a:t>maximum </a:t>
            </a:r>
            <a:r>
              <a:rPr sz="2400" spc="-30" dirty="0">
                <a:latin typeface="Times New Roman"/>
                <a:cs typeface="Times New Roman"/>
              </a:rPr>
              <a:t>weight </a:t>
            </a:r>
            <a:r>
              <a:rPr sz="2400" dirty="0">
                <a:latin typeface="Times New Roman"/>
                <a:cs typeface="Times New Roman"/>
              </a:rPr>
              <a:t>is </a:t>
            </a:r>
            <a:r>
              <a:rPr sz="2400" spc="-25" dirty="0">
                <a:latin typeface="Times New Roman"/>
                <a:cs typeface="Times New Roman"/>
              </a:rPr>
              <a:t>the </a:t>
            </a:r>
            <a:r>
              <a:rPr sz="2400" spc="-45" dirty="0">
                <a:latin typeface="Times New Roman"/>
                <a:cs typeface="Times New Roman"/>
              </a:rPr>
              <a:t>maximum </a:t>
            </a:r>
            <a:r>
              <a:rPr sz="2400" spc="-20" dirty="0">
                <a:latin typeface="Times New Roman"/>
                <a:cs typeface="Times New Roman"/>
              </a:rPr>
              <a:t>authorized </a:t>
            </a:r>
            <a:r>
              <a:rPr sz="2400" spc="-30" dirty="0">
                <a:latin typeface="Times New Roman"/>
                <a:cs typeface="Times New Roman"/>
              </a:rPr>
              <a:t>weight </a:t>
            </a:r>
            <a:r>
              <a:rPr sz="2400" dirty="0">
                <a:latin typeface="Times New Roman"/>
                <a:cs typeface="Times New Roman"/>
              </a:rPr>
              <a:t>of </a:t>
            </a:r>
            <a:r>
              <a:rPr sz="2400" spc="-25" dirty="0">
                <a:latin typeface="Times New Roman"/>
                <a:cs typeface="Times New Roman"/>
              </a:rPr>
              <a:t>the </a:t>
            </a:r>
            <a:r>
              <a:rPr sz="2400" spc="-10" dirty="0">
                <a:latin typeface="Times New Roman"/>
                <a:cs typeface="Times New Roman"/>
              </a:rPr>
              <a:t>aircraft </a:t>
            </a:r>
            <a:r>
              <a:rPr sz="2400" spc="-35" dirty="0">
                <a:latin typeface="Times New Roman"/>
                <a:cs typeface="Times New Roman"/>
              </a:rPr>
              <a:t>and </a:t>
            </a:r>
            <a:r>
              <a:rPr sz="2400" dirty="0">
                <a:latin typeface="Times New Roman"/>
                <a:cs typeface="Times New Roman"/>
              </a:rPr>
              <a:t>its </a:t>
            </a:r>
            <a:r>
              <a:rPr sz="2400" spc="-35" dirty="0">
                <a:latin typeface="Times New Roman"/>
                <a:cs typeface="Times New Roman"/>
              </a:rPr>
              <a:t>contents,  and </a:t>
            </a:r>
            <a:r>
              <a:rPr sz="2400" dirty="0">
                <a:latin typeface="Times New Roman"/>
                <a:cs typeface="Times New Roman"/>
              </a:rPr>
              <a:t>is </a:t>
            </a:r>
            <a:r>
              <a:rPr sz="2400" spc="-15" dirty="0">
                <a:latin typeface="Times New Roman"/>
                <a:cs typeface="Times New Roman"/>
              </a:rPr>
              <a:t>indicated </a:t>
            </a:r>
            <a:r>
              <a:rPr sz="2400" dirty="0">
                <a:latin typeface="Times New Roman"/>
                <a:cs typeface="Times New Roman"/>
              </a:rPr>
              <a:t>in </a:t>
            </a:r>
            <a:r>
              <a:rPr sz="2400" spc="-25" dirty="0">
                <a:latin typeface="Times New Roman"/>
                <a:cs typeface="Times New Roman"/>
              </a:rPr>
              <a:t>the </a:t>
            </a:r>
            <a:r>
              <a:rPr sz="2400" spc="-20" dirty="0">
                <a:latin typeface="Times New Roman"/>
                <a:cs typeface="Times New Roman"/>
              </a:rPr>
              <a:t>Aircraft </a:t>
            </a:r>
            <a:r>
              <a:rPr sz="2400" spc="-15" dirty="0">
                <a:latin typeface="Times New Roman"/>
                <a:cs typeface="Times New Roman"/>
              </a:rPr>
              <a:t>Specifications </a:t>
            </a:r>
            <a:r>
              <a:rPr sz="2400" dirty="0">
                <a:latin typeface="Times New Roman"/>
                <a:cs typeface="Times New Roman"/>
              </a:rPr>
              <a:t>or </a:t>
            </a:r>
            <a:r>
              <a:rPr sz="2400" spc="-70" dirty="0">
                <a:latin typeface="Times New Roman"/>
                <a:cs typeface="Times New Roman"/>
              </a:rPr>
              <a:t>Type </a:t>
            </a:r>
            <a:r>
              <a:rPr sz="2400" spc="-10" dirty="0">
                <a:latin typeface="Times New Roman"/>
                <a:cs typeface="Times New Roman"/>
              </a:rPr>
              <a:t>Certificate Data </a:t>
            </a:r>
            <a:r>
              <a:rPr sz="2400" spc="-20" dirty="0">
                <a:latin typeface="Times New Roman"/>
                <a:cs typeface="Times New Roman"/>
              </a:rPr>
              <a:t>Sheet. </a:t>
            </a:r>
            <a:r>
              <a:rPr sz="2400" dirty="0">
                <a:latin typeface="Times New Roman"/>
                <a:cs typeface="Times New Roman"/>
              </a:rPr>
              <a:t>For </a:t>
            </a:r>
            <a:r>
              <a:rPr sz="2400" spc="-60" dirty="0">
                <a:latin typeface="Times New Roman"/>
                <a:cs typeface="Times New Roman"/>
              </a:rPr>
              <a:t>many  </a:t>
            </a:r>
            <a:r>
              <a:rPr sz="2400" spc="-10" dirty="0">
                <a:latin typeface="Times New Roman"/>
                <a:cs typeface="Times New Roman"/>
              </a:rPr>
              <a:t>aircraft, </a:t>
            </a:r>
            <a:r>
              <a:rPr sz="2400" spc="-15" dirty="0">
                <a:latin typeface="Times New Roman"/>
                <a:cs typeface="Times New Roman"/>
              </a:rPr>
              <a:t>there </a:t>
            </a:r>
            <a:r>
              <a:rPr sz="2400" dirty="0">
                <a:latin typeface="Times New Roman"/>
                <a:cs typeface="Times New Roman"/>
              </a:rPr>
              <a:t>are </a:t>
            </a:r>
            <a:r>
              <a:rPr sz="2400" spc="-20" dirty="0">
                <a:latin typeface="Times New Roman"/>
                <a:cs typeface="Times New Roman"/>
              </a:rPr>
              <a:t>variations </a:t>
            </a:r>
            <a:r>
              <a:rPr sz="2400" dirty="0">
                <a:latin typeface="Times New Roman"/>
                <a:cs typeface="Times New Roman"/>
              </a:rPr>
              <a:t>to </a:t>
            </a:r>
            <a:r>
              <a:rPr sz="2400" spc="-25" dirty="0">
                <a:latin typeface="Times New Roman"/>
                <a:cs typeface="Times New Roman"/>
              </a:rPr>
              <a:t>the </a:t>
            </a:r>
            <a:r>
              <a:rPr sz="2400" spc="-55" dirty="0">
                <a:latin typeface="Times New Roman"/>
                <a:cs typeface="Times New Roman"/>
              </a:rPr>
              <a:t>maximum </a:t>
            </a:r>
            <a:r>
              <a:rPr sz="2400" spc="-5" dirty="0">
                <a:latin typeface="Times New Roman"/>
                <a:cs typeface="Times New Roman"/>
              </a:rPr>
              <a:t>allowable </a:t>
            </a:r>
            <a:r>
              <a:rPr sz="2400" spc="-25" dirty="0">
                <a:latin typeface="Times New Roman"/>
                <a:cs typeface="Times New Roman"/>
              </a:rPr>
              <a:t>weight, </a:t>
            </a:r>
            <a:r>
              <a:rPr sz="2400" spc="-20" dirty="0">
                <a:latin typeface="Times New Roman"/>
                <a:cs typeface="Times New Roman"/>
              </a:rPr>
              <a:t>depending </a:t>
            </a:r>
            <a:r>
              <a:rPr sz="2400" dirty="0">
                <a:latin typeface="Times New Roman"/>
                <a:cs typeface="Times New Roman"/>
              </a:rPr>
              <a:t>on </a:t>
            </a:r>
            <a:r>
              <a:rPr sz="2400" spc="-25" dirty="0">
                <a:latin typeface="Times New Roman"/>
                <a:cs typeface="Times New Roman"/>
              </a:rPr>
              <a:t>the  </a:t>
            </a:r>
            <a:r>
              <a:rPr sz="2400" spc="-10" dirty="0">
                <a:latin typeface="Times New Roman"/>
                <a:cs typeface="Times New Roman"/>
              </a:rPr>
              <a:t>pur</a:t>
            </a:r>
            <a:r>
              <a:rPr sz="2750" spc="-10" dirty="0">
                <a:latin typeface="Carlito"/>
                <a:cs typeface="Carlito"/>
              </a:rPr>
              <a:t>pose </a:t>
            </a:r>
            <a:r>
              <a:rPr sz="2750" spc="5" dirty="0">
                <a:latin typeface="Carlito"/>
                <a:cs typeface="Carlito"/>
              </a:rPr>
              <a:t>and </a:t>
            </a:r>
            <a:r>
              <a:rPr sz="2750" spc="-5" dirty="0">
                <a:latin typeface="Carlito"/>
                <a:cs typeface="Carlito"/>
              </a:rPr>
              <a:t>conditions </a:t>
            </a:r>
            <a:r>
              <a:rPr sz="2750" spc="-15" dirty="0">
                <a:latin typeface="Carlito"/>
                <a:cs typeface="Carlito"/>
              </a:rPr>
              <a:t>under </a:t>
            </a:r>
            <a:r>
              <a:rPr sz="2750" spc="-10" dirty="0">
                <a:latin typeface="Carlito"/>
                <a:cs typeface="Carlito"/>
              </a:rPr>
              <a:t>which </a:t>
            </a:r>
            <a:r>
              <a:rPr sz="2750" spc="-15" dirty="0">
                <a:latin typeface="Carlito"/>
                <a:cs typeface="Carlito"/>
              </a:rPr>
              <a:t>the </a:t>
            </a:r>
            <a:r>
              <a:rPr sz="2750" spc="-10" dirty="0">
                <a:latin typeface="Carlito"/>
                <a:cs typeface="Carlito"/>
              </a:rPr>
              <a:t>aircraft </a:t>
            </a:r>
            <a:r>
              <a:rPr sz="2750" spc="-15" dirty="0">
                <a:latin typeface="Carlito"/>
                <a:cs typeface="Carlito"/>
              </a:rPr>
              <a:t>is </a:t>
            </a:r>
            <a:r>
              <a:rPr sz="2750" spc="-10" dirty="0">
                <a:latin typeface="Carlito"/>
                <a:cs typeface="Carlito"/>
              </a:rPr>
              <a:t>to</a:t>
            </a:r>
            <a:r>
              <a:rPr sz="2750" spc="-85" dirty="0">
                <a:latin typeface="Carlito"/>
                <a:cs typeface="Carlito"/>
              </a:rPr>
              <a:t> </a:t>
            </a:r>
            <a:r>
              <a:rPr sz="2750" spc="-5" dirty="0">
                <a:latin typeface="Carlito"/>
                <a:cs typeface="Carlito"/>
              </a:rPr>
              <a:t>be</a:t>
            </a:r>
            <a:endParaRPr sz="2750" dirty="0">
              <a:latin typeface="Carlito"/>
              <a:cs typeface="Carlito"/>
            </a:endParaRPr>
          </a:p>
          <a:p>
            <a:pPr marL="12700">
              <a:lnSpc>
                <a:spcPct val="100000"/>
              </a:lnSpc>
              <a:spcBef>
                <a:spcPts val="80"/>
              </a:spcBef>
            </a:pPr>
            <a:r>
              <a:rPr sz="2750" dirty="0">
                <a:latin typeface="Carlito"/>
                <a:cs typeface="Carlito"/>
              </a:rPr>
              <a:t>Flown</a:t>
            </a:r>
          </a:p>
          <a:p>
            <a:pPr marL="12700" marR="12065">
              <a:lnSpc>
                <a:spcPct val="101299"/>
              </a:lnSpc>
              <a:spcBef>
                <a:spcPts val="35"/>
              </a:spcBef>
              <a:buFont typeface="Carlito"/>
              <a:buChar char="•"/>
              <a:tabLst>
                <a:tab pos="269875" algn="l"/>
              </a:tabLst>
            </a:pPr>
            <a:r>
              <a:rPr sz="2750" b="1" spc="5" dirty="0">
                <a:latin typeface="Carlito"/>
                <a:cs typeface="Carlito"/>
              </a:rPr>
              <a:t>Maximum </a:t>
            </a:r>
            <a:r>
              <a:rPr sz="2750" b="1" spc="10" dirty="0">
                <a:latin typeface="Carlito"/>
                <a:cs typeface="Carlito"/>
              </a:rPr>
              <a:t>Ramp </a:t>
            </a:r>
            <a:r>
              <a:rPr sz="2750" b="1" spc="15" dirty="0">
                <a:latin typeface="Carlito"/>
                <a:cs typeface="Carlito"/>
              </a:rPr>
              <a:t>Weight—</a:t>
            </a:r>
            <a:r>
              <a:rPr sz="2750" spc="15" dirty="0">
                <a:latin typeface="Carlito"/>
                <a:cs typeface="Carlito"/>
              </a:rPr>
              <a:t>the </a:t>
            </a:r>
            <a:r>
              <a:rPr sz="2750" spc="-20" dirty="0">
                <a:latin typeface="Carlito"/>
                <a:cs typeface="Carlito"/>
              </a:rPr>
              <a:t>heaviest weight </a:t>
            </a:r>
            <a:r>
              <a:rPr sz="2750" spc="-10" dirty="0">
                <a:latin typeface="Carlito"/>
                <a:cs typeface="Carlito"/>
              </a:rPr>
              <a:t>to which </a:t>
            </a:r>
            <a:r>
              <a:rPr sz="2750" spc="20" dirty="0">
                <a:latin typeface="Carlito"/>
                <a:cs typeface="Carlito"/>
              </a:rPr>
              <a:t>an </a:t>
            </a:r>
            <a:r>
              <a:rPr sz="2750" spc="-10" dirty="0">
                <a:latin typeface="Carlito"/>
                <a:cs typeface="Carlito"/>
              </a:rPr>
              <a:t>aircraft </a:t>
            </a:r>
            <a:r>
              <a:rPr sz="2750" spc="20" dirty="0">
                <a:latin typeface="Carlito"/>
                <a:cs typeface="Carlito"/>
              </a:rPr>
              <a:t>can  </a:t>
            </a:r>
            <a:r>
              <a:rPr sz="2750" spc="-5" dirty="0">
                <a:latin typeface="Carlito"/>
                <a:cs typeface="Carlito"/>
              </a:rPr>
              <a:t>be </a:t>
            </a:r>
            <a:r>
              <a:rPr sz="2750" dirty="0">
                <a:latin typeface="Carlito"/>
                <a:cs typeface="Carlito"/>
              </a:rPr>
              <a:t>loaded </a:t>
            </a:r>
            <a:r>
              <a:rPr sz="2750" spc="-20" dirty="0">
                <a:latin typeface="Carlito"/>
                <a:cs typeface="Carlito"/>
              </a:rPr>
              <a:t>while </a:t>
            </a:r>
            <a:r>
              <a:rPr sz="2750" spc="-15" dirty="0">
                <a:latin typeface="Carlito"/>
                <a:cs typeface="Carlito"/>
              </a:rPr>
              <a:t>it is </a:t>
            </a:r>
            <a:r>
              <a:rPr sz="2750" spc="-35" dirty="0">
                <a:latin typeface="Carlito"/>
                <a:cs typeface="Carlito"/>
              </a:rPr>
              <a:t>sitting </a:t>
            </a:r>
            <a:r>
              <a:rPr sz="2750" spc="25" dirty="0">
                <a:latin typeface="Carlito"/>
                <a:cs typeface="Carlito"/>
              </a:rPr>
              <a:t>on </a:t>
            </a:r>
            <a:r>
              <a:rPr sz="2750" spc="-15" dirty="0">
                <a:latin typeface="Carlito"/>
                <a:cs typeface="Carlito"/>
              </a:rPr>
              <a:t>the ground. </a:t>
            </a:r>
            <a:r>
              <a:rPr sz="2750" spc="-10" dirty="0">
                <a:latin typeface="Carlito"/>
                <a:cs typeface="Carlito"/>
              </a:rPr>
              <a:t>This </a:t>
            </a:r>
            <a:r>
              <a:rPr sz="2750" spc="-15" dirty="0">
                <a:latin typeface="Carlito"/>
                <a:cs typeface="Carlito"/>
              </a:rPr>
              <a:t>is </a:t>
            </a:r>
            <a:r>
              <a:rPr sz="2750" dirty="0">
                <a:latin typeface="Carlito"/>
                <a:cs typeface="Carlito"/>
              </a:rPr>
              <a:t>sometimes </a:t>
            </a:r>
            <a:r>
              <a:rPr sz="2750" spc="-15" dirty="0">
                <a:latin typeface="Carlito"/>
                <a:cs typeface="Carlito"/>
              </a:rPr>
              <a:t>referred </a:t>
            </a:r>
            <a:r>
              <a:rPr sz="2750" spc="-10" dirty="0">
                <a:latin typeface="Carlito"/>
                <a:cs typeface="Carlito"/>
              </a:rPr>
              <a:t>to </a:t>
            </a:r>
            <a:r>
              <a:rPr sz="2750" spc="15" dirty="0">
                <a:latin typeface="Carlito"/>
                <a:cs typeface="Carlito"/>
              </a:rPr>
              <a:t>as  </a:t>
            </a:r>
            <a:r>
              <a:rPr sz="2750" spc="-10" dirty="0">
                <a:latin typeface="Carlito"/>
                <a:cs typeface="Carlito"/>
              </a:rPr>
              <a:t>the </a:t>
            </a:r>
            <a:r>
              <a:rPr sz="2750" spc="10" dirty="0">
                <a:latin typeface="Carlito"/>
                <a:cs typeface="Carlito"/>
              </a:rPr>
              <a:t>maximum </a:t>
            </a:r>
            <a:r>
              <a:rPr sz="2750" dirty="0">
                <a:latin typeface="Carlito"/>
                <a:cs typeface="Carlito"/>
              </a:rPr>
              <a:t>taxi</a:t>
            </a:r>
            <a:r>
              <a:rPr sz="2750" spc="165" dirty="0">
                <a:latin typeface="Carlito"/>
                <a:cs typeface="Carlito"/>
              </a:rPr>
              <a:t> </a:t>
            </a:r>
            <a:r>
              <a:rPr sz="2750" spc="-20" dirty="0">
                <a:latin typeface="Carlito"/>
                <a:cs typeface="Carlito"/>
              </a:rPr>
              <a:t>weight.</a:t>
            </a:r>
            <a:endParaRPr sz="2750" dirty="0">
              <a:latin typeface="Carlito"/>
              <a:cs typeface="Carlito"/>
            </a:endParaRPr>
          </a:p>
          <a:p>
            <a:pPr marL="12700" marR="619125">
              <a:lnSpc>
                <a:spcPct val="102400"/>
              </a:lnSpc>
              <a:buFont typeface="Carlito"/>
              <a:buChar char="•"/>
              <a:tabLst>
                <a:tab pos="269875" algn="l"/>
              </a:tabLst>
            </a:pPr>
            <a:r>
              <a:rPr sz="2750" b="1" spc="5" dirty="0">
                <a:latin typeface="Carlito"/>
                <a:cs typeface="Carlito"/>
              </a:rPr>
              <a:t>Maximum </a:t>
            </a:r>
            <a:r>
              <a:rPr sz="2750" b="1" spc="-30" dirty="0">
                <a:latin typeface="Carlito"/>
                <a:cs typeface="Carlito"/>
              </a:rPr>
              <a:t>Takeoff </a:t>
            </a:r>
            <a:r>
              <a:rPr sz="2750" b="1" spc="10" dirty="0">
                <a:latin typeface="Carlito"/>
                <a:cs typeface="Carlito"/>
              </a:rPr>
              <a:t>Weight—</a:t>
            </a:r>
            <a:r>
              <a:rPr sz="2750" spc="10" dirty="0">
                <a:latin typeface="Carlito"/>
                <a:cs typeface="Carlito"/>
              </a:rPr>
              <a:t>the </a:t>
            </a:r>
            <a:r>
              <a:rPr sz="2750" spc="-15" dirty="0">
                <a:latin typeface="Carlito"/>
                <a:cs typeface="Carlito"/>
              </a:rPr>
              <a:t>heaviest </a:t>
            </a:r>
            <a:r>
              <a:rPr sz="2750" spc="-20" dirty="0">
                <a:latin typeface="Carlito"/>
                <a:cs typeface="Carlito"/>
              </a:rPr>
              <a:t>weight </a:t>
            </a:r>
            <a:r>
              <a:rPr sz="2750" spc="20" dirty="0">
                <a:latin typeface="Carlito"/>
                <a:cs typeface="Carlito"/>
              </a:rPr>
              <a:t>an </a:t>
            </a:r>
            <a:r>
              <a:rPr sz="2750" spc="-10" dirty="0">
                <a:latin typeface="Carlito"/>
                <a:cs typeface="Carlito"/>
              </a:rPr>
              <a:t>aircraft </a:t>
            </a:r>
            <a:r>
              <a:rPr sz="2750" spc="25" dirty="0">
                <a:latin typeface="Carlito"/>
                <a:cs typeface="Carlito"/>
              </a:rPr>
              <a:t>can </a:t>
            </a:r>
            <a:r>
              <a:rPr sz="2750" spc="-5" dirty="0">
                <a:latin typeface="Carlito"/>
                <a:cs typeface="Carlito"/>
              </a:rPr>
              <a:t>have  </a:t>
            </a:r>
            <a:r>
              <a:rPr sz="2750" spc="-15" dirty="0">
                <a:latin typeface="Carlito"/>
                <a:cs typeface="Carlito"/>
              </a:rPr>
              <a:t>when it </a:t>
            </a:r>
            <a:r>
              <a:rPr sz="2750" spc="-5" dirty="0">
                <a:latin typeface="Carlito"/>
                <a:cs typeface="Carlito"/>
              </a:rPr>
              <a:t>starts </a:t>
            </a:r>
            <a:r>
              <a:rPr sz="2750" spc="-10" dirty="0">
                <a:latin typeface="Carlito"/>
                <a:cs typeface="Carlito"/>
              </a:rPr>
              <a:t>the take </a:t>
            </a:r>
            <a:r>
              <a:rPr sz="2750" spc="10" dirty="0">
                <a:latin typeface="Carlito"/>
                <a:cs typeface="Carlito"/>
              </a:rPr>
              <a:t>off </a:t>
            </a:r>
            <a:r>
              <a:rPr sz="2750" spc="-15" dirty="0">
                <a:latin typeface="Carlito"/>
                <a:cs typeface="Carlito"/>
              </a:rPr>
              <a:t>roll. </a:t>
            </a:r>
            <a:r>
              <a:rPr sz="2750" dirty="0">
                <a:latin typeface="Carlito"/>
                <a:cs typeface="Carlito"/>
              </a:rPr>
              <a:t>The </a:t>
            </a:r>
            <a:r>
              <a:rPr sz="2750" spc="-20" dirty="0">
                <a:latin typeface="Carlito"/>
                <a:cs typeface="Carlito"/>
              </a:rPr>
              <a:t>difference between this</a:t>
            </a:r>
            <a:r>
              <a:rPr sz="2750" spc="85" dirty="0">
                <a:latin typeface="Carlito"/>
                <a:cs typeface="Carlito"/>
              </a:rPr>
              <a:t> </a:t>
            </a:r>
            <a:r>
              <a:rPr sz="2750" spc="-20" dirty="0">
                <a:latin typeface="Carlito"/>
                <a:cs typeface="Carlito"/>
              </a:rPr>
              <a:t>weight</a:t>
            </a:r>
            <a:endParaRPr sz="2750" dirty="0">
              <a:latin typeface="Carlito"/>
              <a:cs typeface="Carlito"/>
            </a:endParaRPr>
          </a:p>
          <a:p>
            <a:pPr marL="12700" marR="498475">
              <a:lnSpc>
                <a:spcPct val="102400"/>
              </a:lnSpc>
            </a:pPr>
            <a:r>
              <a:rPr sz="2750" spc="5" dirty="0">
                <a:latin typeface="Carlito"/>
                <a:cs typeface="Carlito"/>
              </a:rPr>
              <a:t>and </a:t>
            </a:r>
            <a:r>
              <a:rPr sz="2750" spc="-15" dirty="0">
                <a:latin typeface="Carlito"/>
                <a:cs typeface="Carlito"/>
              </a:rPr>
              <a:t>the </a:t>
            </a:r>
            <a:r>
              <a:rPr sz="2750" spc="10" dirty="0">
                <a:latin typeface="Carlito"/>
                <a:cs typeface="Carlito"/>
              </a:rPr>
              <a:t>maximum </a:t>
            </a:r>
            <a:r>
              <a:rPr sz="2750" spc="5" dirty="0">
                <a:latin typeface="Carlito"/>
                <a:cs typeface="Carlito"/>
              </a:rPr>
              <a:t>ramp </a:t>
            </a:r>
            <a:r>
              <a:rPr sz="2750" spc="-20" dirty="0">
                <a:latin typeface="Carlito"/>
                <a:cs typeface="Carlito"/>
              </a:rPr>
              <a:t>weight </a:t>
            </a:r>
            <a:r>
              <a:rPr sz="2750" spc="-5" dirty="0">
                <a:latin typeface="Carlito"/>
                <a:cs typeface="Carlito"/>
              </a:rPr>
              <a:t>would </a:t>
            </a:r>
            <a:r>
              <a:rPr sz="2750" spc="-10" dirty="0">
                <a:latin typeface="Carlito"/>
                <a:cs typeface="Carlito"/>
              </a:rPr>
              <a:t>equal </a:t>
            </a:r>
            <a:r>
              <a:rPr sz="2750" spc="-15" dirty="0">
                <a:latin typeface="Carlito"/>
                <a:cs typeface="Carlito"/>
              </a:rPr>
              <a:t>the </a:t>
            </a:r>
            <a:r>
              <a:rPr sz="2750" spc="-20" dirty="0">
                <a:latin typeface="Carlito"/>
                <a:cs typeface="Carlito"/>
              </a:rPr>
              <a:t>weight </a:t>
            </a:r>
            <a:r>
              <a:rPr sz="2750" spc="25" dirty="0">
                <a:latin typeface="Carlito"/>
                <a:cs typeface="Carlito"/>
              </a:rPr>
              <a:t>of </a:t>
            </a:r>
            <a:r>
              <a:rPr sz="2750" spc="-15" dirty="0">
                <a:latin typeface="Carlito"/>
                <a:cs typeface="Carlito"/>
              </a:rPr>
              <a:t>the fuel </a:t>
            </a:r>
            <a:r>
              <a:rPr sz="2750" spc="-5" dirty="0">
                <a:latin typeface="Carlito"/>
                <a:cs typeface="Carlito"/>
              </a:rPr>
              <a:t>that  would be </a:t>
            </a:r>
            <a:r>
              <a:rPr sz="2750" spc="5" dirty="0">
                <a:latin typeface="Carlito"/>
                <a:cs typeface="Carlito"/>
              </a:rPr>
              <a:t>consumed </a:t>
            </a:r>
            <a:r>
              <a:rPr sz="2750" dirty="0">
                <a:latin typeface="Carlito"/>
                <a:cs typeface="Carlito"/>
              </a:rPr>
              <a:t>prior </a:t>
            </a:r>
            <a:r>
              <a:rPr sz="2750" spc="-10" dirty="0">
                <a:latin typeface="Carlito"/>
                <a:cs typeface="Carlito"/>
              </a:rPr>
              <a:t>to</a:t>
            </a:r>
            <a:r>
              <a:rPr sz="2750" spc="409" dirty="0">
                <a:latin typeface="Carlito"/>
                <a:cs typeface="Carlito"/>
              </a:rPr>
              <a:t> </a:t>
            </a:r>
            <a:r>
              <a:rPr sz="2750" spc="-30" dirty="0">
                <a:latin typeface="Carlito"/>
                <a:cs typeface="Carlito"/>
              </a:rPr>
              <a:t>takeoff.</a:t>
            </a:r>
            <a:endParaRPr sz="2750" dirty="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775" y="688974"/>
            <a:ext cx="10629265" cy="3005455"/>
          </a:xfrm>
          <a:prstGeom prst="rect">
            <a:avLst/>
          </a:prstGeom>
        </p:spPr>
        <p:txBody>
          <a:bodyPr vert="horz" wrap="square" lIns="0" tIns="6350" rIns="0" bIns="0" rtlCol="0">
            <a:spAutoFit/>
          </a:bodyPr>
          <a:lstStyle/>
          <a:p>
            <a:pPr marL="12700" marR="5080">
              <a:lnSpc>
                <a:spcPct val="102400"/>
              </a:lnSpc>
              <a:spcBef>
                <a:spcPts val="50"/>
              </a:spcBef>
              <a:buFont typeface="Times New Roman"/>
              <a:buChar char="•"/>
              <a:tabLst>
                <a:tab pos="222250" algn="l"/>
              </a:tabLst>
            </a:pPr>
            <a:r>
              <a:rPr sz="2750" b="1" spc="5" dirty="0">
                <a:latin typeface="Times New Roman"/>
                <a:cs typeface="Times New Roman"/>
              </a:rPr>
              <a:t>Maximum </a:t>
            </a:r>
            <a:r>
              <a:rPr sz="2750" b="1" spc="25" dirty="0">
                <a:latin typeface="Times New Roman"/>
                <a:cs typeface="Times New Roman"/>
              </a:rPr>
              <a:t>Landing </a:t>
            </a:r>
            <a:r>
              <a:rPr sz="2750" b="1" dirty="0">
                <a:latin typeface="Times New Roman"/>
                <a:cs typeface="Times New Roman"/>
              </a:rPr>
              <a:t>Weight—</a:t>
            </a:r>
            <a:r>
              <a:rPr sz="2750" dirty="0">
                <a:latin typeface="Times New Roman"/>
                <a:cs typeface="Times New Roman"/>
              </a:rPr>
              <a:t>the </a:t>
            </a:r>
            <a:r>
              <a:rPr sz="2750" spc="-20" dirty="0">
                <a:latin typeface="Times New Roman"/>
                <a:cs typeface="Times New Roman"/>
              </a:rPr>
              <a:t>heaviest </a:t>
            </a:r>
            <a:r>
              <a:rPr sz="2750" spc="-10" dirty="0">
                <a:latin typeface="Times New Roman"/>
                <a:cs typeface="Times New Roman"/>
              </a:rPr>
              <a:t>weight </a:t>
            </a:r>
            <a:r>
              <a:rPr sz="2750" spc="-5" dirty="0">
                <a:latin typeface="Times New Roman"/>
                <a:cs typeface="Times New Roman"/>
              </a:rPr>
              <a:t>an </a:t>
            </a:r>
            <a:r>
              <a:rPr sz="2750" spc="-25" dirty="0">
                <a:latin typeface="Times New Roman"/>
                <a:cs typeface="Times New Roman"/>
              </a:rPr>
              <a:t>aircraft </a:t>
            </a:r>
            <a:r>
              <a:rPr sz="2750" spc="-10" dirty="0">
                <a:latin typeface="Times New Roman"/>
                <a:cs typeface="Times New Roman"/>
              </a:rPr>
              <a:t>can </a:t>
            </a:r>
            <a:r>
              <a:rPr sz="2750" dirty="0">
                <a:latin typeface="Times New Roman"/>
                <a:cs typeface="Times New Roman"/>
              </a:rPr>
              <a:t>have  </a:t>
            </a:r>
            <a:r>
              <a:rPr sz="2750" spc="15" dirty="0">
                <a:latin typeface="Times New Roman"/>
                <a:cs typeface="Times New Roman"/>
              </a:rPr>
              <a:t>when </a:t>
            </a:r>
            <a:r>
              <a:rPr sz="2750" spc="-45" dirty="0">
                <a:latin typeface="Times New Roman"/>
                <a:cs typeface="Times New Roman"/>
              </a:rPr>
              <a:t>it </a:t>
            </a:r>
            <a:r>
              <a:rPr sz="2750" spc="-20" dirty="0">
                <a:latin typeface="Times New Roman"/>
                <a:cs typeface="Times New Roman"/>
              </a:rPr>
              <a:t>lands. </a:t>
            </a:r>
            <a:r>
              <a:rPr sz="2750" spc="-40" dirty="0">
                <a:latin typeface="Times New Roman"/>
                <a:cs typeface="Times New Roman"/>
              </a:rPr>
              <a:t>For </a:t>
            </a:r>
            <a:r>
              <a:rPr sz="2750" spc="-45" dirty="0">
                <a:latin typeface="Times New Roman"/>
                <a:cs typeface="Times New Roman"/>
              </a:rPr>
              <a:t>large </a:t>
            </a:r>
            <a:r>
              <a:rPr sz="2750" spc="-20" dirty="0">
                <a:latin typeface="Times New Roman"/>
                <a:cs typeface="Times New Roman"/>
              </a:rPr>
              <a:t>wide </a:t>
            </a:r>
            <a:r>
              <a:rPr sz="2750" spc="-15" dirty="0">
                <a:latin typeface="Times New Roman"/>
                <a:cs typeface="Times New Roman"/>
              </a:rPr>
              <a:t>body </a:t>
            </a:r>
            <a:r>
              <a:rPr sz="2750" spc="-10" dirty="0">
                <a:latin typeface="Times New Roman"/>
                <a:cs typeface="Times New Roman"/>
              </a:rPr>
              <a:t>commercial </a:t>
            </a:r>
            <a:r>
              <a:rPr sz="2750" spc="-20" dirty="0">
                <a:latin typeface="Times New Roman"/>
                <a:cs typeface="Times New Roman"/>
              </a:rPr>
              <a:t>airplanes, </a:t>
            </a:r>
            <a:r>
              <a:rPr sz="2750" spc="-45" dirty="0">
                <a:latin typeface="Times New Roman"/>
                <a:cs typeface="Times New Roman"/>
              </a:rPr>
              <a:t>it </a:t>
            </a:r>
            <a:r>
              <a:rPr sz="2750" spc="-10" dirty="0">
                <a:latin typeface="Times New Roman"/>
                <a:cs typeface="Times New Roman"/>
              </a:rPr>
              <a:t>can </a:t>
            </a:r>
            <a:r>
              <a:rPr sz="2750" spc="20" dirty="0">
                <a:latin typeface="Times New Roman"/>
                <a:cs typeface="Times New Roman"/>
              </a:rPr>
              <a:t>be100,000  </a:t>
            </a:r>
            <a:r>
              <a:rPr sz="2750" spc="-40" dirty="0">
                <a:latin typeface="Times New Roman"/>
                <a:cs typeface="Times New Roman"/>
              </a:rPr>
              <a:t>lb </a:t>
            </a:r>
            <a:r>
              <a:rPr sz="2750" spc="-30" dirty="0">
                <a:latin typeface="Times New Roman"/>
                <a:cs typeface="Times New Roman"/>
              </a:rPr>
              <a:t>less </a:t>
            </a:r>
            <a:r>
              <a:rPr sz="2750" spc="5" dirty="0">
                <a:latin typeface="Times New Roman"/>
                <a:cs typeface="Times New Roman"/>
              </a:rPr>
              <a:t>than </a:t>
            </a:r>
            <a:r>
              <a:rPr sz="2750" dirty="0">
                <a:latin typeface="Times New Roman"/>
                <a:cs typeface="Times New Roman"/>
              </a:rPr>
              <a:t>maximum </a:t>
            </a:r>
            <a:r>
              <a:rPr sz="2750" spc="-30" dirty="0">
                <a:latin typeface="Times New Roman"/>
                <a:cs typeface="Times New Roman"/>
              </a:rPr>
              <a:t>takeoff </a:t>
            </a:r>
            <a:r>
              <a:rPr sz="2750" spc="-10" dirty="0">
                <a:latin typeface="Times New Roman"/>
                <a:cs typeface="Times New Roman"/>
              </a:rPr>
              <a:t>weight, or </a:t>
            </a:r>
            <a:r>
              <a:rPr sz="2750" spc="-15" dirty="0">
                <a:latin typeface="Times New Roman"/>
                <a:cs typeface="Times New Roman"/>
              </a:rPr>
              <a:t>even</a:t>
            </a:r>
            <a:r>
              <a:rPr sz="2750" spc="40" dirty="0">
                <a:latin typeface="Times New Roman"/>
                <a:cs typeface="Times New Roman"/>
              </a:rPr>
              <a:t> </a:t>
            </a:r>
            <a:r>
              <a:rPr sz="2750" spc="-5" dirty="0">
                <a:latin typeface="Times New Roman"/>
                <a:cs typeface="Times New Roman"/>
              </a:rPr>
              <a:t>more.</a:t>
            </a:r>
            <a:endParaRPr sz="2750">
              <a:latin typeface="Times New Roman"/>
              <a:cs typeface="Times New Roman"/>
            </a:endParaRPr>
          </a:p>
          <a:p>
            <a:pPr>
              <a:lnSpc>
                <a:spcPct val="100000"/>
              </a:lnSpc>
              <a:spcBef>
                <a:spcPts val="5"/>
              </a:spcBef>
              <a:buFont typeface="Times New Roman"/>
              <a:buChar char="•"/>
            </a:pPr>
            <a:endParaRPr sz="2900">
              <a:latin typeface="Times New Roman"/>
              <a:cs typeface="Times New Roman"/>
            </a:endParaRPr>
          </a:p>
          <a:p>
            <a:pPr marL="12700" marR="429259">
              <a:lnSpc>
                <a:spcPct val="101299"/>
              </a:lnSpc>
              <a:buFont typeface="Times New Roman"/>
              <a:buChar char="•"/>
              <a:tabLst>
                <a:tab pos="222250" algn="l"/>
              </a:tabLst>
            </a:pPr>
            <a:r>
              <a:rPr sz="2750" b="1" spc="5" dirty="0">
                <a:latin typeface="Times New Roman"/>
                <a:cs typeface="Times New Roman"/>
              </a:rPr>
              <a:t>Maximum </a:t>
            </a:r>
            <a:r>
              <a:rPr sz="2750" b="1" spc="-35" dirty="0">
                <a:latin typeface="Times New Roman"/>
                <a:cs typeface="Times New Roman"/>
              </a:rPr>
              <a:t>Zero </a:t>
            </a:r>
            <a:r>
              <a:rPr sz="2750" b="1" spc="15" dirty="0">
                <a:latin typeface="Times New Roman"/>
                <a:cs typeface="Times New Roman"/>
              </a:rPr>
              <a:t>Fuel </a:t>
            </a:r>
            <a:r>
              <a:rPr sz="2750" b="1" dirty="0">
                <a:latin typeface="Times New Roman"/>
                <a:cs typeface="Times New Roman"/>
              </a:rPr>
              <a:t>Weight—</a:t>
            </a:r>
            <a:r>
              <a:rPr sz="2750" dirty="0">
                <a:latin typeface="Times New Roman"/>
                <a:cs typeface="Times New Roman"/>
              </a:rPr>
              <a:t>the </a:t>
            </a:r>
            <a:r>
              <a:rPr sz="2750" spc="-20" dirty="0">
                <a:latin typeface="Times New Roman"/>
                <a:cs typeface="Times New Roman"/>
              </a:rPr>
              <a:t>heaviest </a:t>
            </a:r>
            <a:r>
              <a:rPr sz="2750" spc="-10" dirty="0">
                <a:latin typeface="Times New Roman"/>
                <a:cs typeface="Times New Roman"/>
              </a:rPr>
              <a:t>weight </a:t>
            </a:r>
            <a:r>
              <a:rPr sz="2750" spc="-5" dirty="0">
                <a:latin typeface="Times New Roman"/>
                <a:cs typeface="Times New Roman"/>
              </a:rPr>
              <a:t>an </a:t>
            </a:r>
            <a:r>
              <a:rPr sz="2750" spc="-25" dirty="0">
                <a:latin typeface="Times New Roman"/>
                <a:cs typeface="Times New Roman"/>
              </a:rPr>
              <a:t>aircraft </a:t>
            </a:r>
            <a:r>
              <a:rPr sz="2750" spc="-15" dirty="0">
                <a:latin typeface="Times New Roman"/>
                <a:cs typeface="Times New Roman"/>
              </a:rPr>
              <a:t>can </a:t>
            </a:r>
            <a:r>
              <a:rPr sz="2750" spc="-10" dirty="0">
                <a:latin typeface="Times New Roman"/>
                <a:cs typeface="Times New Roman"/>
              </a:rPr>
              <a:t>be  </a:t>
            </a:r>
            <a:r>
              <a:rPr sz="2750" spc="-30" dirty="0">
                <a:latin typeface="Times New Roman"/>
                <a:cs typeface="Times New Roman"/>
              </a:rPr>
              <a:t>loaded </a:t>
            </a:r>
            <a:r>
              <a:rPr sz="2750" spc="-5" dirty="0">
                <a:latin typeface="Times New Roman"/>
                <a:cs typeface="Times New Roman"/>
              </a:rPr>
              <a:t>to without </a:t>
            </a:r>
            <a:r>
              <a:rPr sz="2750" spc="-10" dirty="0">
                <a:latin typeface="Times New Roman"/>
                <a:cs typeface="Times New Roman"/>
              </a:rPr>
              <a:t>having </a:t>
            </a:r>
            <a:r>
              <a:rPr sz="2750" spc="10" dirty="0">
                <a:latin typeface="Times New Roman"/>
                <a:cs typeface="Times New Roman"/>
              </a:rPr>
              <a:t>any </a:t>
            </a:r>
            <a:r>
              <a:rPr sz="2750" spc="-20" dirty="0">
                <a:latin typeface="Times New Roman"/>
                <a:cs typeface="Times New Roman"/>
              </a:rPr>
              <a:t>usable </a:t>
            </a:r>
            <a:r>
              <a:rPr sz="2750" dirty="0">
                <a:latin typeface="Times New Roman"/>
                <a:cs typeface="Times New Roman"/>
              </a:rPr>
              <a:t>fuel </a:t>
            </a:r>
            <a:r>
              <a:rPr sz="2750" spc="-40" dirty="0">
                <a:latin typeface="Times New Roman"/>
                <a:cs typeface="Times New Roman"/>
              </a:rPr>
              <a:t>in </a:t>
            </a:r>
            <a:r>
              <a:rPr sz="2750" spc="10" dirty="0">
                <a:latin typeface="Times New Roman"/>
                <a:cs typeface="Times New Roman"/>
              </a:rPr>
              <a:t>the </a:t>
            </a:r>
            <a:r>
              <a:rPr sz="2750" dirty="0">
                <a:latin typeface="Times New Roman"/>
                <a:cs typeface="Times New Roman"/>
              </a:rPr>
              <a:t>fuel </a:t>
            </a:r>
            <a:r>
              <a:rPr sz="2750" spc="-10" dirty="0">
                <a:latin typeface="Times New Roman"/>
                <a:cs typeface="Times New Roman"/>
              </a:rPr>
              <a:t>tanks. </a:t>
            </a:r>
            <a:r>
              <a:rPr sz="2750" spc="-20" dirty="0">
                <a:latin typeface="Times New Roman"/>
                <a:cs typeface="Times New Roman"/>
              </a:rPr>
              <a:t>Any </a:t>
            </a:r>
            <a:r>
              <a:rPr sz="2750" spc="-10" dirty="0">
                <a:latin typeface="Times New Roman"/>
                <a:cs typeface="Times New Roman"/>
              </a:rPr>
              <a:t>weight  </a:t>
            </a:r>
            <a:r>
              <a:rPr sz="2750" spc="-30" dirty="0">
                <a:latin typeface="Times New Roman"/>
                <a:cs typeface="Times New Roman"/>
              </a:rPr>
              <a:t>loaded </a:t>
            </a:r>
            <a:r>
              <a:rPr sz="2750" spc="-20" dirty="0">
                <a:latin typeface="Times New Roman"/>
                <a:cs typeface="Times New Roman"/>
              </a:rPr>
              <a:t>above </a:t>
            </a:r>
            <a:r>
              <a:rPr sz="2750" spc="-15" dirty="0">
                <a:latin typeface="Times New Roman"/>
                <a:cs typeface="Times New Roman"/>
              </a:rPr>
              <a:t>this </a:t>
            </a:r>
            <a:r>
              <a:rPr sz="2750" spc="-20" dirty="0">
                <a:latin typeface="Times New Roman"/>
                <a:cs typeface="Times New Roman"/>
              </a:rPr>
              <a:t>value </a:t>
            </a:r>
            <a:r>
              <a:rPr sz="2750" spc="10" dirty="0">
                <a:latin typeface="Times New Roman"/>
                <a:cs typeface="Times New Roman"/>
              </a:rPr>
              <a:t>must </a:t>
            </a:r>
            <a:r>
              <a:rPr sz="2750" spc="-10" dirty="0">
                <a:latin typeface="Times New Roman"/>
                <a:cs typeface="Times New Roman"/>
              </a:rPr>
              <a:t>be </a:t>
            </a:r>
            <a:r>
              <a:rPr sz="2750" spc="-40" dirty="0">
                <a:latin typeface="Times New Roman"/>
                <a:cs typeface="Times New Roman"/>
              </a:rPr>
              <a:t>in </a:t>
            </a:r>
            <a:r>
              <a:rPr sz="2750" spc="10" dirty="0">
                <a:latin typeface="Times New Roman"/>
                <a:cs typeface="Times New Roman"/>
              </a:rPr>
              <a:t>the </a:t>
            </a:r>
            <a:r>
              <a:rPr sz="2750" spc="-10" dirty="0">
                <a:latin typeface="Times New Roman"/>
                <a:cs typeface="Times New Roman"/>
              </a:rPr>
              <a:t>form of </a:t>
            </a:r>
            <a:r>
              <a:rPr sz="2750" spc="-20" dirty="0">
                <a:latin typeface="Times New Roman"/>
                <a:cs typeface="Times New Roman"/>
              </a:rPr>
              <a:t>fuel.</a:t>
            </a:r>
            <a:endParaRPr sz="275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2450" y="295272"/>
            <a:ext cx="9656761" cy="64865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9988550" cy="693780"/>
          </a:xfrm>
          <a:prstGeom prst="rect">
            <a:avLst/>
          </a:prstGeom>
        </p:spPr>
        <p:txBody>
          <a:bodyPr vert="horz" wrap="square" lIns="0" tIns="16510" rIns="0" bIns="0" rtlCol="0">
            <a:spAutoFit/>
          </a:bodyPr>
          <a:lstStyle/>
          <a:p>
            <a:pPr marL="12700">
              <a:lnSpc>
                <a:spcPct val="100000"/>
              </a:lnSpc>
              <a:spcBef>
                <a:spcPts val="130"/>
              </a:spcBef>
            </a:pPr>
            <a:r>
              <a:rPr spc="5" dirty="0">
                <a:solidFill>
                  <a:srgbClr val="002060"/>
                </a:solidFill>
              </a:rPr>
              <a:t>Empty </a:t>
            </a:r>
            <a:r>
              <a:rPr spc="-20" dirty="0">
                <a:solidFill>
                  <a:srgbClr val="002060"/>
                </a:solidFill>
              </a:rPr>
              <a:t>Weight </a:t>
            </a:r>
            <a:r>
              <a:rPr spc="-5" dirty="0">
                <a:solidFill>
                  <a:srgbClr val="002060"/>
                </a:solidFill>
              </a:rPr>
              <a:t>Center </a:t>
            </a:r>
            <a:r>
              <a:rPr spc="20" dirty="0">
                <a:solidFill>
                  <a:srgbClr val="002060"/>
                </a:solidFill>
              </a:rPr>
              <a:t>of</a:t>
            </a:r>
            <a:r>
              <a:rPr spc="-235" dirty="0">
                <a:solidFill>
                  <a:srgbClr val="002060"/>
                </a:solidFill>
              </a:rPr>
              <a:t> </a:t>
            </a:r>
            <a:r>
              <a:rPr spc="-20" dirty="0">
                <a:solidFill>
                  <a:srgbClr val="002060"/>
                </a:solidFill>
              </a:rPr>
              <a:t>Gravity</a:t>
            </a:r>
          </a:p>
        </p:txBody>
      </p:sp>
      <p:sp>
        <p:nvSpPr>
          <p:cNvPr id="3" name="object 3"/>
          <p:cNvSpPr txBox="1"/>
          <p:nvPr/>
        </p:nvSpPr>
        <p:spPr>
          <a:xfrm>
            <a:off x="679450" y="1371600"/>
            <a:ext cx="10789285" cy="4712970"/>
          </a:xfrm>
          <a:prstGeom prst="rect">
            <a:avLst/>
          </a:prstGeom>
        </p:spPr>
        <p:txBody>
          <a:bodyPr vert="horz" wrap="square" lIns="0" tIns="6350" rIns="0" bIns="0" rtlCol="0">
            <a:spAutoFit/>
          </a:bodyPr>
          <a:lstStyle/>
          <a:p>
            <a:pPr marL="469900" marR="5080" indent="-457834">
              <a:lnSpc>
                <a:spcPct val="102400"/>
              </a:lnSpc>
              <a:spcBef>
                <a:spcPts val="50"/>
              </a:spcBef>
              <a:buFont typeface="Arial"/>
              <a:buChar char="•"/>
              <a:tabLst>
                <a:tab pos="469900" algn="l"/>
                <a:tab pos="470534" algn="l"/>
              </a:tabLst>
            </a:pPr>
            <a:r>
              <a:rPr sz="2750" spc="30" dirty="0">
                <a:latin typeface="Times New Roman"/>
                <a:cs typeface="Times New Roman"/>
              </a:rPr>
              <a:t>The </a:t>
            </a:r>
            <a:r>
              <a:rPr sz="2750" spc="-5" dirty="0">
                <a:latin typeface="Times New Roman"/>
                <a:cs typeface="Times New Roman"/>
              </a:rPr>
              <a:t>empty </a:t>
            </a:r>
            <a:r>
              <a:rPr sz="2750" spc="-10" dirty="0">
                <a:latin typeface="Times New Roman"/>
                <a:cs typeface="Times New Roman"/>
              </a:rPr>
              <a:t>weight </a:t>
            </a:r>
            <a:r>
              <a:rPr sz="2750" spc="-5" dirty="0">
                <a:latin typeface="Times New Roman"/>
                <a:cs typeface="Times New Roman"/>
              </a:rPr>
              <a:t>center </a:t>
            </a:r>
            <a:r>
              <a:rPr sz="2750" spc="-10" dirty="0">
                <a:latin typeface="Times New Roman"/>
                <a:cs typeface="Times New Roman"/>
              </a:rPr>
              <a:t>of </a:t>
            </a:r>
            <a:r>
              <a:rPr sz="2750" spc="-15" dirty="0">
                <a:latin typeface="Times New Roman"/>
                <a:cs typeface="Times New Roman"/>
              </a:rPr>
              <a:t>gravity </a:t>
            </a:r>
            <a:r>
              <a:rPr sz="2750" spc="-10" dirty="0">
                <a:latin typeface="Times New Roman"/>
                <a:cs typeface="Times New Roman"/>
              </a:rPr>
              <a:t>for </a:t>
            </a:r>
            <a:r>
              <a:rPr sz="2750" spc="-5" dirty="0">
                <a:latin typeface="Times New Roman"/>
                <a:cs typeface="Times New Roman"/>
              </a:rPr>
              <a:t>an </a:t>
            </a:r>
            <a:r>
              <a:rPr sz="2750" spc="-25" dirty="0">
                <a:latin typeface="Times New Roman"/>
                <a:cs typeface="Times New Roman"/>
              </a:rPr>
              <a:t>aircraft </a:t>
            </a:r>
            <a:r>
              <a:rPr sz="2750" spc="-45" dirty="0">
                <a:latin typeface="Times New Roman"/>
                <a:cs typeface="Times New Roman"/>
              </a:rPr>
              <a:t>is </a:t>
            </a:r>
            <a:r>
              <a:rPr sz="2750" spc="10" dirty="0">
                <a:latin typeface="Times New Roman"/>
                <a:cs typeface="Times New Roman"/>
              </a:rPr>
              <a:t>the </a:t>
            </a:r>
            <a:r>
              <a:rPr sz="2750" spc="-20" dirty="0">
                <a:latin typeface="Times New Roman"/>
                <a:cs typeface="Times New Roman"/>
              </a:rPr>
              <a:t>point </a:t>
            </a:r>
            <a:r>
              <a:rPr sz="2750" spc="-10" dirty="0">
                <a:latin typeface="Times New Roman"/>
                <a:cs typeface="Times New Roman"/>
              </a:rPr>
              <a:t>at </a:t>
            </a:r>
            <a:r>
              <a:rPr sz="2750" spc="-5" dirty="0">
                <a:latin typeface="Times New Roman"/>
                <a:cs typeface="Times New Roman"/>
              </a:rPr>
              <a:t>which </a:t>
            </a:r>
            <a:r>
              <a:rPr sz="2750" spc="-45" dirty="0">
                <a:latin typeface="Times New Roman"/>
                <a:cs typeface="Times New Roman"/>
              </a:rPr>
              <a:t>it  </a:t>
            </a:r>
            <a:r>
              <a:rPr sz="2750" spc="-20" dirty="0">
                <a:latin typeface="Times New Roman"/>
                <a:cs typeface="Times New Roman"/>
              </a:rPr>
              <a:t>balances </a:t>
            </a:r>
            <a:r>
              <a:rPr sz="2750" spc="15" dirty="0">
                <a:latin typeface="Times New Roman"/>
                <a:cs typeface="Times New Roman"/>
              </a:rPr>
              <a:t>when </a:t>
            </a:r>
            <a:r>
              <a:rPr sz="2750" spc="-45" dirty="0">
                <a:latin typeface="Times New Roman"/>
                <a:cs typeface="Times New Roman"/>
              </a:rPr>
              <a:t>it is </a:t>
            </a:r>
            <a:r>
              <a:rPr sz="2750" spc="-40" dirty="0">
                <a:latin typeface="Times New Roman"/>
                <a:cs typeface="Times New Roman"/>
              </a:rPr>
              <a:t>in </a:t>
            </a:r>
            <a:r>
              <a:rPr sz="2750" spc="-5" dirty="0">
                <a:latin typeface="Times New Roman"/>
                <a:cs typeface="Times New Roman"/>
              </a:rPr>
              <a:t>an empty </a:t>
            </a:r>
            <a:r>
              <a:rPr sz="2750" spc="-10" dirty="0">
                <a:latin typeface="Times New Roman"/>
                <a:cs typeface="Times New Roman"/>
              </a:rPr>
              <a:t>weight</a:t>
            </a:r>
            <a:r>
              <a:rPr sz="2750" spc="480" dirty="0">
                <a:latin typeface="Times New Roman"/>
                <a:cs typeface="Times New Roman"/>
              </a:rPr>
              <a:t> </a:t>
            </a:r>
            <a:r>
              <a:rPr sz="2750" spc="-20" dirty="0">
                <a:latin typeface="Times New Roman"/>
                <a:cs typeface="Times New Roman"/>
              </a:rPr>
              <a:t>condition.</a:t>
            </a:r>
            <a:endParaRPr sz="2750" dirty="0">
              <a:latin typeface="Times New Roman"/>
              <a:cs typeface="Times New Roman"/>
            </a:endParaRPr>
          </a:p>
          <a:p>
            <a:pPr marL="469900" marR="1822450" indent="-469900">
              <a:lnSpc>
                <a:spcPct val="100000"/>
              </a:lnSpc>
              <a:spcBef>
                <a:spcPts val="5"/>
              </a:spcBef>
              <a:buFont typeface="Arial"/>
              <a:buChar char="•"/>
              <a:tabLst>
                <a:tab pos="469900" algn="l"/>
                <a:tab pos="470534" algn="l"/>
              </a:tabLst>
            </a:pPr>
            <a:r>
              <a:rPr sz="2750" spc="15" dirty="0">
                <a:latin typeface="Carlito"/>
                <a:cs typeface="Carlito"/>
              </a:rPr>
              <a:t>One </a:t>
            </a:r>
            <a:r>
              <a:rPr sz="2750" spc="25" dirty="0">
                <a:latin typeface="Carlito"/>
                <a:cs typeface="Carlito"/>
              </a:rPr>
              <a:t>of </a:t>
            </a:r>
            <a:r>
              <a:rPr sz="2750" spc="-10" dirty="0">
                <a:latin typeface="Carlito"/>
                <a:cs typeface="Carlito"/>
              </a:rPr>
              <a:t>the </a:t>
            </a:r>
            <a:r>
              <a:rPr sz="2750" spc="15" dirty="0">
                <a:latin typeface="Carlito"/>
                <a:cs typeface="Carlito"/>
              </a:rPr>
              <a:t>most </a:t>
            </a:r>
            <a:r>
              <a:rPr sz="2750" spc="5" dirty="0">
                <a:latin typeface="Carlito"/>
                <a:cs typeface="Carlito"/>
              </a:rPr>
              <a:t>important reasons </a:t>
            </a:r>
            <a:r>
              <a:rPr sz="2750" spc="-15" dirty="0">
                <a:latin typeface="Carlito"/>
                <a:cs typeface="Carlito"/>
              </a:rPr>
              <a:t>for </a:t>
            </a:r>
            <a:r>
              <a:rPr sz="2750" spc="-20" dirty="0">
                <a:latin typeface="Carlito"/>
                <a:cs typeface="Carlito"/>
              </a:rPr>
              <a:t>weighing </a:t>
            </a:r>
            <a:r>
              <a:rPr sz="2750" spc="20" dirty="0">
                <a:latin typeface="Carlito"/>
                <a:cs typeface="Carlito"/>
              </a:rPr>
              <a:t>an </a:t>
            </a:r>
            <a:r>
              <a:rPr sz="2750" spc="-10" dirty="0">
                <a:latin typeface="Carlito"/>
                <a:cs typeface="Carlito"/>
              </a:rPr>
              <a:t>aircraft  </a:t>
            </a:r>
            <a:r>
              <a:rPr sz="2750" spc="-15" dirty="0">
                <a:latin typeface="Carlito"/>
                <a:cs typeface="Carlito"/>
              </a:rPr>
              <a:t>is </a:t>
            </a:r>
            <a:r>
              <a:rPr sz="2750" spc="-5" dirty="0">
                <a:latin typeface="Carlito"/>
                <a:cs typeface="Carlito"/>
              </a:rPr>
              <a:t>to </a:t>
            </a:r>
            <a:r>
              <a:rPr sz="2750" spc="-10" dirty="0">
                <a:latin typeface="Carlito"/>
                <a:cs typeface="Carlito"/>
              </a:rPr>
              <a:t>determine </a:t>
            </a:r>
            <a:r>
              <a:rPr sz="2750" spc="-15" dirty="0">
                <a:latin typeface="Carlito"/>
                <a:cs typeface="Carlito"/>
              </a:rPr>
              <a:t>its </a:t>
            </a:r>
            <a:r>
              <a:rPr sz="2750" dirty="0">
                <a:latin typeface="Carlito"/>
                <a:cs typeface="Carlito"/>
              </a:rPr>
              <a:t>empty </a:t>
            </a:r>
            <a:r>
              <a:rPr sz="2750" spc="-20" dirty="0">
                <a:latin typeface="Carlito"/>
                <a:cs typeface="Carlito"/>
              </a:rPr>
              <a:t>weight </a:t>
            </a:r>
            <a:r>
              <a:rPr sz="2750" spc="-5" dirty="0">
                <a:latin typeface="Carlito"/>
                <a:cs typeface="Carlito"/>
              </a:rPr>
              <a:t>center </a:t>
            </a:r>
            <a:r>
              <a:rPr sz="2750" spc="25" dirty="0">
                <a:latin typeface="Carlito"/>
                <a:cs typeface="Carlito"/>
              </a:rPr>
              <a:t>of</a:t>
            </a:r>
            <a:r>
              <a:rPr sz="2750" spc="-295" dirty="0">
                <a:latin typeface="Carlito"/>
                <a:cs typeface="Carlito"/>
              </a:rPr>
              <a:t> </a:t>
            </a:r>
            <a:r>
              <a:rPr sz="2750" spc="-35" dirty="0">
                <a:latin typeface="Carlito"/>
                <a:cs typeface="Carlito"/>
              </a:rPr>
              <a:t>gravity.</a:t>
            </a:r>
            <a:endParaRPr sz="2750" dirty="0">
              <a:latin typeface="Carlito"/>
              <a:cs typeface="Carlito"/>
            </a:endParaRPr>
          </a:p>
          <a:p>
            <a:pPr>
              <a:lnSpc>
                <a:spcPct val="100000"/>
              </a:lnSpc>
              <a:spcBef>
                <a:spcPts val="45"/>
              </a:spcBef>
            </a:pPr>
            <a:endParaRPr sz="2800" dirty="0">
              <a:latin typeface="Carlito"/>
              <a:cs typeface="Carlito"/>
            </a:endParaRPr>
          </a:p>
          <a:p>
            <a:pPr marL="12700">
              <a:lnSpc>
                <a:spcPct val="100000"/>
              </a:lnSpc>
            </a:pPr>
            <a:r>
              <a:rPr sz="2750" spc="-10" dirty="0">
                <a:latin typeface="Carlito"/>
                <a:cs typeface="Carlito"/>
              </a:rPr>
              <a:t>Useful</a:t>
            </a:r>
            <a:r>
              <a:rPr sz="2750" spc="155" dirty="0">
                <a:latin typeface="Carlito"/>
                <a:cs typeface="Carlito"/>
              </a:rPr>
              <a:t> </a:t>
            </a:r>
            <a:r>
              <a:rPr sz="2750" spc="30" dirty="0">
                <a:latin typeface="Carlito"/>
                <a:cs typeface="Carlito"/>
              </a:rPr>
              <a:t>Load</a:t>
            </a:r>
            <a:endParaRPr sz="2750" dirty="0">
              <a:latin typeface="Carlito"/>
              <a:cs typeface="Carlito"/>
            </a:endParaRPr>
          </a:p>
          <a:p>
            <a:pPr marL="88900" marR="2944495">
              <a:lnSpc>
                <a:spcPct val="101899"/>
              </a:lnSpc>
              <a:spcBef>
                <a:spcPts val="15"/>
              </a:spcBef>
            </a:pPr>
            <a:r>
              <a:rPr sz="2750" spc="-100" dirty="0">
                <a:latin typeface="Carlito"/>
                <a:cs typeface="Carlito"/>
              </a:rPr>
              <a:t>To </a:t>
            </a:r>
            <a:r>
              <a:rPr sz="2750" spc="-10" dirty="0">
                <a:latin typeface="Carlito"/>
                <a:cs typeface="Carlito"/>
              </a:rPr>
              <a:t>determine the </a:t>
            </a:r>
            <a:r>
              <a:rPr sz="2750" spc="-20" dirty="0">
                <a:latin typeface="Carlito"/>
                <a:cs typeface="Carlito"/>
              </a:rPr>
              <a:t>useful </a:t>
            </a:r>
            <a:r>
              <a:rPr sz="2750" spc="10" dirty="0">
                <a:latin typeface="Carlito"/>
                <a:cs typeface="Carlito"/>
              </a:rPr>
              <a:t>load </a:t>
            </a:r>
            <a:r>
              <a:rPr sz="2750" spc="25" dirty="0">
                <a:latin typeface="Carlito"/>
                <a:cs typeface="Carlito"/>
              </a:rPr>
              <a:t>of </a:t>
            </a:r>
            <a:r>
              <a:rPr sz="2750" spc="20" dirty="0">
                <a:latin typeface="Carlito"/>
                <a:cs typeface="Carlito"/>
              </a:rPr>
              <a:t>an </a:t>
            </a:r>
            <a:r>
              <a:rPr sz="2750" spc="-15" dirty="0">
                <a:latin typeface="Carlito"/>
                <a:cs typeface="Carlito"/>
              </a:rPr>
              <a:t>aircraft, </a:t>
            </a:r>
            <a:r>
              <a:rPr sz="2750" spc="-10" dirty="0">
                <a:latin typeface="Carlito"/>
                <a:cs typeface="Carlito"/>
              </a:rPr>
              <a:t>subtract  the </a:t>
            </a:r>
            <a:r>
              <a:rPr sz="2750" spc="-5" dirty="0">
                <a:latin typeface="Carlito"/>
                <a:cs typeface="Carlito"/>
              </a:rPr>
              <a:t>empty </a:t>
            </a:r>
            <a:r>
              <a:rPr sz="2750" spc="-20" dirty="0">
                <a:latin typeface="Carlito"/>
                <a:cs typeface="Carlito"/>
              </a:rPr>
              <a:t>weight </a:t>
            </a:r>
            <a:r>
              <a:rPr sz="2750" spc="-5" dirty="0">
                <a:latin typeface="Carlito"/>
                <a:cs typeface="Carlito"/>
              </a:rPr>
              <a:t>from </a:t>
            </a:r>
            <a:r>
              <a:rPr sz="2750" spc="-10" dirty="0">
                <a:latin typeface="Carlito"/>
                <a:cs typeface="Carlito"/>
              </a:rPr>
              <a:t>the </a:t>
            </a:r>
            <a:r>
              <a:rPr sz="2750" spc="10" dirty="0">
                <a:latin typeface="Carlito"/>
                <a:cs typeface="Carlito"/>
              </a:rPr>
              <a:t>maximum </a:t>
            </a:r>
            <a:r>
              <a:rPr sz="2750" spc="-5" dirty="0">
                <a:latin typeface="Carlito"/>
                <a:cs typeface="Carlito"/>
              </a:rPr>
              <a:t>allowable </a:t>
            </a:r>
            <a:r>
              <a:rPr sz="2750" spc="-15" dirty="0">
                <a:latin typeface="Carlito"/>
                <a:cs typeface="Carlito"/>
              </a:rPr>
              <a:t>gross  </a:t>
            </a:r>
            <a:r>
              <a:rPr sz="2750" spc="-20" dirty="0">
                <a:latin typeface="Carlito"/>
                <a:cs typeface="Carlito"/>
              </a:rPr>
              <a:t>weight. </a:t>
            </a:r>
            <a:r>
              <a:rPr sz="2750" spc="-5" dirty="0">
                <a:latin typeface="Carlito"/>
                <a:cs typeface="Carlito"/>
              </a:rPr>
              <a:t>For </a:t>
            </a:r>
            <a:r>
              <a:rPr sz="2750" spc="-10" dirty="0">
                <a:latin typeface="Carlito"/>
                <a:cs typeface="Carlito"/>
              </a:rPr>
              <a:t>aircraft </a:t>
            </a:r>
            <a:r>
              <a:rPr sz="2750" spc="-5" dirty="0">
                <a:latin typeface="Carlito"/>
                <a:cs typeface="Carlito"/>
              </a:rPr>
              <a:t>certificated </a:t>
            </a:r>
            <a:r>
              <a:rPr sz="2750" spc="-10" dirty="0">
                <a:latin typeface="Carlito"/>
                <a:cs typeface="Carlito"/>
              </a:rPr>
              <a:t>in </a:t>
            </a:r>
            <a:r>
              <a:rPr sz="2750" dirty="0">
                <a:latin typeface="Carlito"/>
                <a:cs typeface="Carlito"/>
              </a:rPr>
              <a:t>both </a:t>
            </a:r>
            <a:r>
              <a:rPr sz="2750" spc="20" dirty="0">
                <a:latin typeface="Carlito"/>
                <a:cs typeface="Carlito"/>
              </a:rPr>
              <a:t>normal </a:t>
            </a:r>
            <a:r>
              <a:rPr sz="2750" spc="5" dirty="0">
                <a:latin typeface="Carlito"/>
                <a:cs typeface="Carlito"/>
              </a:rPr>
              <a:t>and  </a:t>
            </a:r>
            <a:r>
              <a:rPr sz="2750" spc="-25" dirty="0">
                <a:latin typeface="Carlito"/>
                <a:cs typeface="Carlito"/>
              </a:rPr>
              <a:t>utility </a:t>
            </a:r>
            <a:r>
              <a:rPr sz="2750" spc="-5" dirty="0">
                <a:latin typeface="Carlito"/>
                <a:cs typeface="Carlito"/>
              </a:rPr>
              <a:t>categories, </a:t>
            </a:r>
            <a:r>
              <a:rPr sz="2750" spc="-10" dirty="0">
                <a:latin typeface="Carlito"/>
                <a:cs typeface="Carlito"/>
              </a:rPr>
              <a:t>there </a:t>
            </a:r>
            <a:r>
              <a:rPr sz="2750" spc="5" dirty="0">
                <a:latin typeface="Carlito"/>
                <a:cs typeface="Carlito"/>
              </a:rPr>
              <a:t>may </a:t>
            </a:r>
            <a:r>
              <a:rPr sz="2750" spc="-5" dirty="0">
                <a:latin typeface="Carlito"/>
                <a:cs typeface="Carlito"/>
              </a:rPr>
              <a:t>be </a:t>
            </a:r>
            <a:r>
              <a:rPr sz="2750" spc="-10" dirty="0">
                <a:latin typeface="Carlito"/>
                <a:cs typeface="Carlito"/>
              </a:rPr>
              <a:t>two </a:t>
            </a:r>
            <a:r>
              <a:rPr sz="2750" spc="-20" dirty="0">
                <a:latin typeface="Carlito"/>
                <a:cs typeface="Carlito"/>
              </a:rPr>
              <a:t>useful </a:t>
            </a:r>
            <a:r>
              <a:rPr sz="2750" spc="5" dirty="0">
                <a:latin typeface="Carlito"/>
                <a:cs typeface="Carlito"/>
              </a:rPr>
              <a:t>loads </a:t>
            </a:r>
            <a:r>
              <a:rPr sz="2750" spc="-25" dirty="0">
                <a:latin typeface="Carlito"/>
                <a:cs typeface="Carlito"/>
              </a:rPr>
              <a:t>listed  </a:t>
            </a:r>
            <a:r>
              <a:rPr sz="2750" spc="-10" dirty="0">
                <a:latin typeface="Carlito"/>
                <a:cs typeface="Carlito"/>
              </a:rPr>
              <a:t>in </a:t>
            </a:r>
            <a:r>
              <a:rPr sz="2750" spc="-15" dirty="0">
                <a:latin typeface="Carlito"/>
                <a:cs typeface="Carlito"/>
              </a:rPr>
              <a:t>the </a:t>
            </a:r>
            <a:r>
              <a:rPr sz="2750" spc="-10" dirty="0">
                <a:latin typeface="Carlito"/>
                <a:cs typeface="Carlito"/>
              </a:rPr>
              <a:t>aircraft </a:t>
            </a:r>
            <a:r>
              <a:rPr sz="2750" spc="-20" dirty="0">
                <a:latin typeface="Carlito"/>
                <a:cs typeface="Carlito"/>
              </a:rPr>
              <a:t>weight </a:t>
            </a:r>
            <a:r>
              <a:rPr sz="2750" spc="5" dirty="0">
                <a:latin typeface="Carlito"/>
                <a:cs typeface="Carlito"/>
              </a:rPr>
              <a:t>and </a:t>
            </a:r>
            <a:r>
              <a:rPr sz="2750" dirty="0">
                <a:latin typeface="Carlito"/>
                <a:cs typeface="Carlito"/>
              </a:rPr>
              <a:t>balance</a:t>
            </a:r>
            <a:r>
              <a:rPr sz="2750" spc="45" dirty="0">
                <a:latin typeface="Carlito"/>
                <a:cs typeface="Carlito"/>
              </a:rPr>
              <a:t> </a:t>
            </a:r>
            <a:r>
              <a:rPr sz="2750" spc="-5" dirty="0">
                <a:latin typeface="Carlito"/>
                <a:cs typeface="Carlito"/>
              </a:rPr>
              <a:t>records.</a:t>
            </a:r>
            <a:endParaRPr sz="2750" dirty="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574495"/>
            <a:ext cx="3492500" cy="693780"/>
          </a:xfrm>
          <a:prstGeom prst="rect">
            <a:avLst/>
          </a:prstGeom>
        </p:spPr>
        <p:txBody>
          <a:bodyPr vert="horz" wrap="square" lIns="0" tIns="16510" rIns="0" bIns="0" rtlCol="0">
            <a:spAutoFit/>
          </a:bodyPr>
          <a:lstStyle/>
          <a:p>
            <a:pPr marL="12700">
              <a:lnSpc>
                <a:spcPct val="100000"/>
              </a:lnSpc>
              <a:spcBef>
                <a:spcPts val="130"/>
              </a:spcBef>
            </a:pPr>
            <a:r>
              <a:rPr spc="20" dirty="0">
                <a:solidFill>
                  <a:srgbClr val="002060"/>
                </a:solidFill>
              </a:rPr>
              <a:t>Minimum</a:t>
            </a:r>
            <a:r>
              <a:rPr spc="-220" dirty="0">
                <a:solidFill>
                  <a:srgbClr val="002060"/>
                </a:solidFill>
              </a:rPr>
              <a:t> </a:t>
            </a:r>
            <a:r>
              <a:rPr spc="10" dirty="0">
                <a:solidFill>
                  <a:srgbClr val="002060"/>
                </a:solidFill>
              </a:rPr>
              <a:t>Fuel</a:t>
            </a:r>
          </a:p>
        </p:txBody>
      </p:sp>
      <p:sp>
        <p:nvSpPr>
          <p:cNvPr id="3" name="object 3"/>
          <p:cNvSpPr txBox="1">
            <a:spLocks noGrp="1"/>
          </p:cNvSpPr>
          <p:nvPr>
            <p:ph idx="1"/>
          </p:nvPr>
        </p:nvSpPr>
        <p:spPr>
          <a:xfrm>
            <a:off x="228600" y="1447800"/>
            <a:ext cx="9601196" cy="5059077"/>
          </a:xfrm>
          <a:prstGeom prst="rect">
            <a:avLst/>
          </a:prstGeom>
        </p:spPr>
        <p:txBody>
          <a:bodyPr vert="horz" wrap="square" lIns="0" tIns="16510" rIns="0" bIns="0" rtlCol="0">
            <a:spAutoFit/>
          </a:bodyPr>
          <a:lstStyle/>
          <a:p>
            <a:pPr marL="12700" marR="5080">
              <a:lnSpc>
                <a:spcPct val="100000"/>
              </a:lnSpc>
              <a:spcBef>
                <a:spcPts val="130"/>
              </a:spcBef>
              <a:tabLst>
                <a:tab pos="5401945" algn="l"/>
              </a:tabLst>
            </a:pPr>
            <a:r>
              <a:rPr sz="2800" spc="10" dirty="0"/>
              <a:t>There </a:t>
            </a:r>
            <a:r>
              <a:rPr sz="2800" spc="-10" dirty="0"/>
              <a:t>are </a:t>
            </a:r>
            <a:r>
              <a:rPr sz="2800" spc="-20" dirty="0"/>
              <a:t>times </a:t>
            </a:r>
            <a:r>
              <a:rPr sz="2800" spc="15" dirty="0"/>
              <a:t>when </a:t>
            </a:r>
            <a:r>
              <a:rPr sz="2800" spc="-5" dirty="0"/>
              <a:t>an </a:t>
            </a:r>
            <a:r>
              <a:rPr sz="2800" spc="-25" dirty="0"/>
              <a:t>aircraft </a:t>
            </a:r>
            <a:r>
              <a:rPr sz="2800" spc="-40" dirty="0"/>
              <a:t>will </a:t>
            </a:r>
            <a:r>
              <a:rPr sz="2800" dirty="0"/>
              <a:t>have </a:t>
            </a:r>
            <a:r>
              <a:rPr sz="2800" spc="10" dirty="0"/>
              <a:t>a </a:t>
            </a:r>
            <a:r>
              <a:rPr sz="2800" spc="-10" dirty="0"/>
              <a:t>weight </a:t>
            </a:r>
            <a:r>
              <a:rPr sz="2800" spc="10" dirty="0"/>
              <a:t>and </a:t>
            </a:r>
            <a:r>
              <a:rPr sz="2800" spc="-20" dirty="0"/>
              <a:t>balance </a:t>
            </a:r>
            <a:r>
              <a:rPr sz="2800" spc="-25" dirty="0"/>
              <a:t>calculation  </a:t>
            </a:r>
            <a:r>
              <a:rPr sz="2800" spc="-5" dirty="0"/>
              <a:t>done, </a:t>
            </a:r>
            <a:r>
              <a:rPr sz="2800" spc="5" dirty="0"/>
              <a:t>known </a:t>
            </a:r>
            <a:r>
              <a:rPr sz="2800" spc="-10" dirty="0"/>
              <a:t>as </a:t>
            </a:r>
            <a:r>
              <a:rPr sz="2800" spc="-5" dirty="0"/>
              <a:t>an</a:t>
            </a:r>
            <a:r>
              <a:rPr sz="2800" spc="375" dirty="0"/>
              <a:t> </a:t>
            </a:r>
            <a:r>
              <a:rPr sz="2800" spc="-10" dirty="0"/>
              <a:t>extreme</a:t>
            </a:r>
            <a:r>
              <a:rPr sz="2800" spc="190" dirty="0"/>
              <a:t> </a:t>
            </a:r>
            <a:r>
              <a:rPr sz="2800" spc="-30" dirty="0"/>
              <a:t>condition	</a:t>
            </a:r>
            <a:r>
              <a:rPr sz="2800" spc="-10" dirty="0"/>
              <a:t>check.</a:t>
            </a:r>
          </a:p>
          <a:p>
            <a:pPr marL="12700">
              <a:lnSpc>
                <a:spcPct val="100000"/>
              </a:lnSpc>
              <a:spcBef>
                <a:spcPts val="2375"/>
              </a:spcBef>
            </a:pPr>
            <a:r>
              <a:rPr sz="3200" spc="-60" dirty="0">
                <a:solidFill>
                  <a:srgbClr val="002060"/>
                </a:solidFill>
                <a:latin typeface="Carlito"/>
                <a:cs typeface="Carlito"/>
              </a:rPr>
              <a:t>Tare</a:t>
            </a:r>
            <a:r>
              <a:rPr sz="3200" spc="-85" dirty="0">
                <a:solidFill>
                  <a:srgbClr val="002060"/>
                </a:solidFill>
                <a:latin typeface="Carlito"/>
                <a:cs typeface="Carlito"/>
              </a:rPr>
              <a:t> </a:t>
            </a:r>
            <a:r>
              <a:rPr sz="3200" spc="-20" dirty="0">
                <a:solidFill>
                  <a:srgbClr val="002060"/>
                </a:solidFill>
                <a:latin typeface="Carlito"/>
                <a:cs typeface="Carlito"/>
              </a:rPr>
              <a:t>Weight</a:t>
            </a:r>
            <a:endParaRPr sz="3200" dirty="0">
              <a:solidFill>
                <a:srgbClr val="002060"/>
              </a:solidFill>
              <a:latin typeface="Carlito"/>
              <a:cs typeface="Carlito"/>
            </a:endParaRPr>
          </a:p>
          <a:p>
            <a:pPr marL="469900" marR="775970" indent="-457834">
              <a:lnSpc>
                <a:spcPct val="100000"/>
              </a:lnSpc>
              <a:spcBef>
                <a:spcPts val="140"/>
              </a:spcBef>
              <a:buFont typeface="Arial"/>
              <a:buChar char="•"/>
              <a:tabLst>
                <a:tab pos="469900" algn="l"/>
                <a:tab pos="470534" algn="l"/>
              </a:tabLst>
            </a:pPr>
            <a:r>
              <a:rPr sz="2800" spc="-5" dirty="0"/>
              <a:t>When </a:t>
            </a:r>
            <a:r>
              <a:rPr sz="2800" spc="-30" dirty="0"/>
              <a:t>aircraft </a:t>
            </a:r>
            <a:r>
              <a:rPr sz="2800" spc="-10" dirty="0"/>
              <a:t>are </a:t>
            </a:r>
            <a:r>
              <a:rPr sz="2800" spc="-30" dirty="0"/>
              <a:t>placed </a:t>
            </a:r>
            <a:r>
              <a:rPr sz="2800" spc="-10" dirty="0"/>
              <a:t>on </a:t>
            </a:r>
            <a:r>
              <a:rPr sz="2800" spc="-30" dirty="0"/>
              <a:t>scales </a:t>
            </a:r>
            <a:r>
              <a:rPr sz="2800" spc="10" dirty="0"/>
              <a:t>and </a:t>
            </a:r>
            <a:r>
              <a:rPr sz="2800" spc="-15" dirty="0"/>
              <a:t>weighed, </a:t>
            </a:r>
            <a:r>
              <a:rPr sz="2800" spc="-45" dirty="0"/>
              <a:t>it is </a:t>
            </a:r>
            <a:r>
              <a:rPr sz="2800" spc="-15" dirty="0"/>
              <a:t>sometimes  </a:t>
            </a:r>
            <a:r>
              <a:rPr sz="2800" spc="-10" dirty="0"/>
              <a:t>necessary </a:t>
            </a:r>
            <a:r>
              <a:rPr sz="2800" spc="-5" dirty="0"/>
              <a:t>to </a:t>
            </a:r>
            <a:r>
              <a:rPr sz="2800" spc="10" dirty="0"/>
              <a:t>use </a:t>
            </a:r>
            <a:r>
              <a:rPr sz="2800" spc="-10" dirty="0"/>
              <a:t>support </a:t>
            </a:r>
            <a:r>
              <a:rPr sz="2800" dirty="0"/>
              <a:t>equipment </a:t>
            </a:r>
            <a:r>
              <a:rPr sz="2800" spc="-5" dirty="0"/>
              <a:t>to </a:t>
            </a:r>
            <a:r>
              <a:rPr sz="2800" spc="-35" dirty="0"/>
              <a:t>aid </a:t>
            </a:r>
            <a:r>
              <a:rPr sz="2800" spc="-40" dirty="0"/>
              <a:t>in </a:t>
            </a:r>
            <a:r>
              <a:rPr sz="2800" spc="10" dirty="0"/>
              <a:t>the </a:t>
            </a:r>
            <a:r>
              <a:rPr sz="2800" spc="-15" dirty="0"/>
              <a:t>weighing</a:t>
            </a:r>
            <a:r>
              <a:rPr sz="2800" spc="25" dirty="0"/>
              <a:t> </a:t>
            </a:r>
            <a:r>
              <a:rPr sz="2800" spc="-20" dirty="0"/>
              <a:t>process</a:t>
            </a:r>
            <a:r>
              <a:rPr sz="2800" spc="-20" dirty="0" smtClean="0"/>
              <a:t>.</a:t>
            </a:r>
            <a:endParaRPr sz="2800" dirty="0"/>
          </a:p>
          <a:p>
            <a:pPr marL="469900" marR="879475" indent="-457834">
              <a:lnSpc>
                <a:spcPct val="101699"/>
              </a:lnSpc>
              <a:buFont typeface="Arial"/>
              <a:buChar char="•"/>
              <a:tabLst>
                <a:tab pos="469900" algn="l"/>
                <a:tab pos="470534" algn="l"/>
              </a:tabLst>
            </a:pPr>
            <a:r>
              <a:rPr sz="2800" dirty="0"/>
              <a:t>This </a:t>
            </a:r>
            <a:r>
              <a:rPr sz="2800" spc="-15" dirty="0"/>
              <a:t>extra </a:t>
            </a:r>
            <a:r>
              <a:rPr sz="2800" spc="-10" dirty="0"/>
              <a:t>weight </a:t>
            </a:r>
            <a:r>
              <a:rPr sz="2800" spc="-45" dirty="0"/>
              <a:t>is </a:t>
            </a:r>
            <a:r>
              <a:rPr sz="2800" spc="5" dirty="0"/>
              <a:t>known </a:t>
            </a:r>
            <a:r>
              <a:rPr sz="2800" spc="-10" dirty="0"/>
              <a:t>as tare weight, </a:t>
            </a:r>
            <a:r>
              <a:rPr sz="2800" spc="10" dirty="0"/>
              <a:t>and </a:t>
            </a:r>
            <a:r>
              <a:rPr sz="2800" spc="15" dirty="0"/>
              <a:t>must </a:t>
            </a:r>
            <a:r>
              <a:rPr sz="2800" spc="-10" dirty="0"/>
              <a:t>be </a:t>
            </a:r>
            <a:r>
              <a:rPr sz="2800" spc="-15" dirty="0"/>
              <a:t>subtracted  </a:t>
            </a:r>
            <a:r>
              <a:rPr sz="2800" spc="-10" dirty="0"/>
              <a:t>from </a:t>
            </a:r>
            <a:r>
              <a:rPr sz="2800" spc="10" dirty="0"/>
              <a:t>the </a:t>
            </a:r>
            <a:r>
              <a:rPr sz="2800" spc="-30" dirty="0"/>
              <a:t>scale </a:t>
            </a:r>
            <a:r>
              <a:rPr sz="2800" spc="-20" dirty="0"/>
              <a:t>reading. </a:t>
            </a:r>
            <a:r>
              <a:rPr sz="2800" spc="10" dirty="0"/>
              <a:t>Other </a:t>
            </a:r>
            <a:r>
              <a:rPr sz="2800" spc="-25" dirty="0"/>
              <a:t>examples </a:t>
            </a:r>
            <a:r>
              <a:rPr sz="2800" spc="-10" dirty="0"/>
              <a:t>of tare weight are </a:t>
            </a:r>
            <a:r>
              <a:rPr sz="2800" spc="5" dirty="0"/>
              <a:t>wheel  </a:t>
            </a:r>
            <a:r>
              <a:rPr sz="2800" spc="-10" dirty="0"/>
              <a:t>chocks </a:t>
            </a:r>
            <a:r>
              <a:rPr sz="2800" spc="-30" dirty="0"/>
              <a:t>placed </a:t>
            </a:r>
            <a:r>
              <a:rPr sz="2800" spc="-5" dirty="0"/>
              <a:t>on </a:t>
            </a:r>
            <a:r>
              <a:rPr sz="2800" spc="10" dirty="0"/>
              <a:t>the </a:t>
            </a:r>
            <a:r>
              <a:rPr sz="2800" spc="-30" dirty="0"/>
              <a:t>scales </a:t>
            </a:r>
            <a:r>
              <a:rPr sz="2800" spc="10" dirty="0"/>
              <a:t>and </a:t>
            </a:r>
            <a:r>
              <a:rPr sz="2800" spc="5" dirty="0"/>
              <a:t>ground </a:t>
            </a:r>
            <a:r>
              <a:rPr sz="2800" spc="-35" dirty="0"/>
              <a:t>locks </a:t>
            </a:r>
            <a:r>
              <a:rPr sz="2800" spc="-30" dirty="0"/>
              <a:t>left </a:t>
            </a:r>
            <a:r>
              <a:rPr sz="2800" spc="-40" dirty="0"/>
              <a:t>in </a:t>
            </a:r>
            <a:r>
              <a:rPr sz="2800" spc="-30" dirty="0"/>
              <a:t>place </a:t>
            </a:r>
            <a:r>
              <a:rPr sz="2800" spc="-5" dirty="0"/>
              <a:t>on  </a:t>
            </a:r>
            <a:r>
              <a:rPr sz="2800" spc="-20" dirty="0"/>
              <a:t>retractable landing</a:t>
            </a:r>
            <a:r>
              <a:rPr sz="2800" spc="-5" dirty="0"/>
              <a:t> </a:t>
            </a:r>
            <a:r>
              <a:rPr sz="2800" spc="-50" dirty="0"/>
              <a:t>gear.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8600"/>
            <a:ext cx="8521890" cy="693780"/>
          </a:xfrm>
          <a:prstGeom prst="rect">
            <a:avLst/>
          </a:prstGeom>
        </p:spPr>
        <p:txBody>
          <a:bodyPr vert="horz" wrap="square" lIns="0" tIns="16510" rIns="0" bIns="0" rtlCol="0">
            <a:spAutoFit/>
          </a:bodyPr>
          <a:lstStyle/>
          <a:p>
            <a:pPr marL="12700">
              <a:lnSpc>
                <a:spcPct val="100000"/>
              </a:lnSpc>
              <a:spcBef>
                <a:spcPts val="130"/>
              </a:spcBef>
            </a:pPr>
            <a:r>
              <a:rPr spc="-10" dirty="0">
                <a:solidFill>
                  <a:srgbClr val="002060"/>
                </a:solidFill>
              </a:rPr>
              <a:t>Procedures for Weighing </a:t>
            </a:r>
            <a:r>
              <a:rPr spc="25" dirty="0">
                <a:solidFill>
                  <a:srgbClr val="002060"/>
                </a:solidFill>
              </a:rPr>
              <a:t>an</a:t>
            </a:r>
            <a:r>
              <a:rPr spc="-170" dirty="0">
                <a:solidFill>
                  <a:srgbClr val="002060"/>
                </a:solidFill>
              </a:rPr>
              <a:t> </a:t>
            </a:r>
            <a:r>
              <a:rPr spc="-10" dirty="0">
                <a:solidFill>
                  <a:srgbClr val="002060"/>
                </a:solidFill>
              </a:rPr>
              <a:t>Aircraft</a:t>
            </a:r>
          </a:p>
        </p:txBody>
      </p:sp>
      <p:sp>
        <p:nvSpPr>
          <p:cNvPr id="3" name="object 3"/>
          <p:cNvSpPr txBox="1"/>
          <p:nvPr/>
        </p:nvSpPr>
        <p:spPr>
          <a:xfrm>
            <a:off x="609600" y="1066800"/>
            <a:ext cx="7850505" cy="5571490"/>
          </a:xfrm>
          <a:prstGeom prst="rect">
            <a:avLst/>
          </a:prstGeom>
        </p:spPr>
        <p:txBody>
          <a:bodyPr vert="horz" wrap="square" lIns="0" tIns="6350" rIns="0" bIns="0" rtlCol="0">
            <a:spAutoFit/>
          </a:bodyPr>
          <a:lstStyle/>
          <a:p>
            <a:pPr marL="12700" marR="5080">
              <a:lnSpc>
                <a:spcPct val="102400"/>
              </a:lnSpc>
              <a:spcBef>
                <a:spcPts val="50"/>
              </a:spcBef>
              <a:tabLst>
                <a:tab pos="6202680" algn="l"/>
              </a:tabLst>
            </a:pPr>
            <a:r>
              <a:rPr sz="2750" spc="-30" dirty="0">
                <a:latin typeface="Times New Roman"/>
                <a:cs typeface="Times New Roman"/>
              </a:rPr>
              <a:t>S</a:t>
            </a:r>
            <a:r>
              <a:rPr sz="2750" spc="-25" dirty="0">
                <a:latin typeface="Times New Roman"/>
                <a:cs typeface="Times New Roman"/>
              </a:rPr>
              <a:t>o</a:t>
            </a:r>
            <a:r>
              <a:rPr sz="2750" spc="30" dirty="0">
                <a:latin typeface="Times New Roman"/>
                <a:cs typeface="Times New Roman"/>
              </a:rPr>
              <a:t>m</a:t>
            </a:r>
            <a:r>
              <a:rPr sz="2750" spc="10" dirty="0">
                <a:latin typeface="Times New Roman"/>
                <a:cs typeface="Times New Roman"/>
              </a:rPr>
              <a:t>e</a:t>
            </a:r>
            <a:r>
              <a:rPr sz="2750" spc="100" dirty="0">
                <a:latin typeface="Times New Roman"/>
                <a:cs typeface="Times New Roman"/>
              </a:rPr>
              <a:t> </a:t>
            </a:r>
            <a:r>
              <a:rPr sz="2750" spc="-25" dirty="0">
                <a:latin typeface="Times New Roman"/>
                <a:cs typeface="Times New Roman"/>
              </a:rPr>
              <a:t>o</a:t>
            </a:r>
            <a:r>
              <a:rPr sz="2750" spc="10" dirty="0">
                <a:latin typeface="Times New Roman"/>
                <a:cs typeface="Times New Roman"/>
              </a:rPr>
              <a:t>f</a:t>
            </a:r>
            <a:r>
              <a:rPr sz="2750" spc="110" dirty="0">
                <a:latin typeface="Times New Roman"/>
                <a:cs typeface="Times New Roman"/>
              </a:rPr>
              <a:t> </a:t>
            </a:r>
            <a:r>
              <a:rPr sz="2750" spc="-20" dirty="0">
                <a:latin typeface="Times New Roman"/>
                <a:cs typeface="Times New Roman"/>
              </a:rPr>
              <a:t>t</a:t>
            </a:r>
            <a:r>
              <a:rPr sz="2750" spc="45" dirty="0">
                <a:latin typeface="Times New Roman"/>
                <a:cs typeface="Times New Roman"/>
              </a:rPr>
              <a:t>h</a:t>
            </a:r>
            <a:r>
              <a:rPr sz="2750" spc="10" dirty="0">
                <a:latin typeface="Times New Roman"/>
                <a:cs typeface="Times New Roman"/>
              </a:rPr>
              <a:t>e</a:t>
            </a:r>
            <a:r>
              <a:rPr sz="2750" spc="25" dirty="0">
                <a:latin typeface="Times New Roman"/>
                <a:cs typeface="Times New Roman"/>
              </a:rPr>
              <a:t> </a:t>
            </a:r>
            <a:r>
              <a:rPr sz="2750" spc="-95" dirty="0">
                <a:latin typeface="Times New Roman"/>
                <a:cs typeface="Times New Roman"/>
              </a:rPr>
              <a:t>i</a:t>
            </a:r>
            <a:r>
              <a:rPr sz="2750" spc="30" dirty="0">
                <a:latin typeface="Times New Roman"/>
                <a:cs typeface="Times New Roman"/>
              </a:rPr>
              <a:t>m</a:t>
            </a:r>
            <a:r>
              <a:rPr sz="2750" spc="-25" dirty="0">
                <a:latin typeface="Times New Roman"/>
                <a:cs typeface="Times New Roman"/>
              </a:rPr>
              <a:t>po</a:t>
            </a:r>
            <a:r>
              <a:rPr sz="2750" spc="-20" dirty="0">
                <a:latin typeface="Times New Roman"/>
                <a:cs typeface="Times New Roman"/>
              </a:rPr>
              <a:t>rt</a:t>
            </a:r>
            <a:r>
              <a:rPr sz="2750" spc="-25" dirty="0">
                <a:latin typeface="Times New Roman"/>
                <a:cs typeface="Times New Roman"/>
              </a:rPr>
              <a:t>a</a:t>
            </a:r>
            <a:r>
              <a:rPr sz="2750" spc="45" dirty="0">
                <a:latin typeface="Times New Roman"/>
                <a:cs typeface="Times New Roman"/>
              </a:rPr>
              <a:t>n</a:t>
            </a:r>
            <a:r>
              <a:rPr sz="2750" spc="5" dirty="0">
                <a:latin typeface="Times New Roman"/>
                <a:cs typeface="Times New Roman"/>
              </a:rPr>
              <a:t>t</a:t>
            </a:r>
            <a:r>
              <a:rPr sz="2750" spc="260" dirty="0">
                <a:latin typeface="Times New Roman"/>
                <a:cs typeface="Times New Roman"/>
              </a:rPr>
              <a:t> </a:t>
            </a:r>
            <a:r>
              <a:rPr sz="2750" spc="35" dirty="0">
                <a:latin typeface="Times New Roman"/>
                <a:cs typeface="Times New Roman"/>
              </a:rPr>
              <a:t>w</a:t>
            </a:r>
            <a:r>
              <a:rPr sz="2750" spc="-25" dirty="0">
                <a:latin typeface="Times New Roman"/>
                <a:cs typeface="Times New Roman"/>
              </a:rPr>
              <a:t>e</a:t>
            </a:r>
            <a:r>
              <a:rPr sz="2750" spc="-95" dirty="0">
                <a:latin typeface="Times New Roman"/>
                <a:cs typeface="Times New Roman"/>
              </a:rPr>
              <a:t>i</a:t>
            </a:r>
            <a:r>
              <a:rPr sz="2750" spc="-25" dirty="0">
                <a:latin typeface="Times New Roman"/>
                <a:cs typeface="Times New Roman"/>
              </a:rPr>
              <a:t>g</a:t>
            </a:r>
            <a:r>
              <a:rPr sz="2750" spc="45" dirty="0">
                <a:latin typeface="Times New Roman"/>
                <a:cs typeface="Times New Roman"/>
              </a:rPr>
              <a:t>h</a:t>
            </a:r>
            <a:r>
              <a:rPr sz="2750" spc="5" dirty="0">
                <a:latin typeface="Times New Roman"/>
                <a:cs typeface="Times New Roman"/>
              </a:rPr>
              <a:t>t</a:t>
            </a:r>
            <a:r>
              <a:rPr sz="2750" spc="185" dirty="0">
                <a:latin typeface="Times New Roman"/>
                <a:cs typeface="Times New Roman"/>
              </a:rPr>
              <a:t> </a:t>
            </a:r>
            <a:r>
              <a:rPr sz="2750" spc="-25" dirty="0">
                <a:latin typeface="Times New Roman"/>
                <a:cs typeface="Times New Roman"/>
              </a:rPr>
              <a:t>a</a:t>
            </a:r>
            <a:r>
              <a:rPr sz="2750" spc="45" dirty="0">
                <a:latin typeface="Times New Roman"/>
                <a:cs typeface="Times New Roman"/>
              </a:rPr>
              <a:t>n</a:t>
            </a:r>
            <a:r>
              <a:rPr sz="2750" spc="15" dirty="0">
                <a:latin typeface="Times New Roman"/>
                <a:cs typeface="Times New Roman"/>
              </a:rPr>
              <a:t>d</a:t>
            </a:r>
            <a:r>
              <a:rPr sz="2750" spc="20" dirty="0">
                <a:latin typeface="Times New Roman"/>
                <a:cs typeface="Times New Roman"/>
              </a:rPr>
              <a:t> </a:t>
            </a:r>
            <a:r>
              <a:rPr sz="2750" spc="-25" dirty="0">
                <a:latin typeface="Times New Roman"/>
                <a:cs typeface="Times New Roman"/>
              </a:rPr>
              <a:t>ba</a:t>
            </a:r>
            <a:r>
              <a:rPr sz="2750" spc="-95" dirty="0">
                <a:latin typeface="Times New Roman"/>
                <a:cs typeface="Times New Roman"/>
              </a:rPr>
              <a:t>l</a:t>
            </a:r>
            <a:r>
              <a:rPr sz="2750" spc="-25" dirty="0">
                <a:latin typeface="Times New Roman"/>
                <a:cs typeface="Times New Roman"/>
              </a:rPr>
              <a:t>a</a:t>
            </a:r>
            <a:r>
              <a:rPr sz="2750" spc="45" dirty="0">
                <a:latin typeface="Times New Roman"/>
                <a:cs typeface="Times New Roman"/>
              </a:rPr>
              <a:t>n</a:t>
            </a:r>
            <a:r>
              <a:rPr sz="2750" spc="-25" dirty="0">
                <a:latin typeface="Times New Roman"/>
                <a:cs typeface="Times New Roman"/>
              </a:rPr>
              <a:t>c</a:t>
            </a:r>
            <a:r>
              <a:rPr sz="2750" spc="10" dirty="0">
                <a:latin typeface="Times New Roman"/>
                <a:cs typeface="Times New Roman"/>
              </a:rPr>
              <a:t>e</a:t>
            </a:r>
            <a:r>
              <a:rPr sz="2750" dirty="0">
                <a:latin typeface="Times New Roman"/>
                <a:cs typeface="Times New Roman"/>
              </a:rPr>
              <a:t>	</a:t>
            </a:r>
            <a:r>
              <a:rPr sz="2750" spc="-95" dirty="0">
                <a:latin typeface="Times New Roman"/>
                <a:cs typeface="Times New Roman"/>
              </a:rPr>
              <a:t>i</a:t>
            </a:r>
            <a:r>
              <a:rPr sz="2750" spc="45" dirty="0">
                <a:latin typeface="Times New Roman"/>
                <a:cs typeface="Times New Roman"/>
              </a:rPr>
              <a:t>n</a:t>
            </a:r>
            <a:r>
              <a:rPr sz="2750" spc="-15" dirty="0">
                <a:latin typeface="Times New Roman"/>
                <a:cs typeface="Times New Roman"/>
              </a:rPr>
              <a:t>f</a:t>
            </a:r>
            <a:r>
              <a:rPr sz="2750" spc="-25" dirty="0">
                <a:latin typeface="Times New Roman"/>
                <a:cs typeface="Times New Roman"/>
              </a:rPr>
              <a:t>o</a:t>
            </a:r>
            <a:r>
              <a:rPr sz="2750" spc="-15" dirty="0">
                <a:latin typeface="Times New Roman"/>
                <a:cs typeface="Times New Roman"/>
              </a:rPr>
              <a:t>r</a:t>
            </a:r>
            <a:r>
              <a:rPr sz="2750" spc="30" dirty="0">
                <a:latin typeface="Times New Roman"/>
                <a:cs typeface="Times New Roman"/>
              </a:rPr>
              <a:t>m</a:t>
            </a:r>
            <a:r>
              <a:rPr sz="2750" spc="-25" dirty="0">
                <a:latin typeface="Times New Roman"/>
                <a:cs typeface="Times New Roman"/>
              </a:rPr>
              <a:t>a</a:t>
            </a:r>
            <a:r>
              <a:rPr sz="2750" spc="-20" dirty="0">
                <a:latin typeface="Times New Roman"/>
                <a:cs typeface="Times New Roman"/>
              </a:rPr>
              <a:t>ti</a:t>
            </a:r>
            <a:r>
              <a:rPr sz="2750" spc="-25" dirty="0">
                <a:latin typeface="Times New Roman"/>
                <a:cs typeface="Times New Roman"/>
              </a:rPr>
              <a:t>o</a:t>
            </a:r>
            <a:r>
              <a:rPr sz="2750" spc="10" dirty="0">
                <a:latin typeface="Times New Roman"/>
                <a:cs typeface="Times New Roman"/>
              </a:rPr>
              <a:t>n  found </a:t>
            </a:r>
            <a:r>
              <a:rPr sz="2750" spc="-40" dirty="0">
                <a:latin typeface="Times New Roman"/>
                <a:cs typeface="Times New Roman"/>
              </a:rPr>
              <a:t>in </a:t>
            </a:r>
            <a:r>
              <a:rPr sz="2750" spc="10" dirty="0">
                <a:latin typeface="Times New Roman"/>
                <a:cs typeface="Times New Roman"/>
              </a:rPr>
              <a:t>a </a:t>
            </a:r>
            <a:r>
              <a:rPr sz="2750" spc="-75" dirty="0">
                <a:latin typeface="Times New Roman"/>
                <a:cs typeface="Times New Roman"/>
              </a:rPr>
              <a:t>Type </a:t>
            </a:r>
            <a:r>
              <a:rPr sz="2750" spc="-15" dirty="0">
                <a:latin typeface="Times New Roman"/>
                <a:cs typeface="Times New Roman"/>
              </a:rPr>
              <a:t>Certificate </a:t>
            </a:r>
            <a:r>
              <a:rPr sz="2750" dirty="0">
                <a:latin typeface="Times New Roman"/>
                <a:cs typeface="Times New Roman"/>
              </a:rPr>
              <a:t>Data </a:t>
            </a:r>
            <a:r>
              <a:rPr sz="2750" spc="-5" dirty="0">
                <a:latin typeface="Times New Roman"/>
                <a:cs typeface="Times New Roman"/>
              </a:rPr>
              <a:t>Sheet </a:t>
            </a:r>
            <a:r>
              <a:rPr sz="2750" spc="-45" dirty="0">
                <a:latin typeface="Times New Roman"/>
                <a:cs typeface="Times New Roman"/>
              </a:rPr>
              <a:t>is </a:t>
            </a:r>
            <a:r>
              <a:rPr sz="2750" spc="-10" dirty="0">
                <a:latin typeface="Times New Roman"/>
                <a:cs typeface="Times New Roman"/>
              </a:rPr>
              <a:t>as</a:t>
            </a:r>
            <a:r>
              <a:rPr sz="2750" spc="-145" dirty="0">
                <a:latin typeface="Times New Roman"/>
                <a:cs typeface="Times New Roman"/>
              </a:rPr>
              <a:t> </a:t>
            </a:r>
            <a:r>
              <a:rPr sz="2750" spc="-25" dirty="0">
                <a:latin typeface="Times New Roman"/>
                <a:cs typeface="Times New Roman"/>
              </a:rPr>
              <a:t>follows:</a:t>
            </a:r>
            <a:endParaRPr sz="2750" dirty="0">
              <a:latin typeface="Times New Roman"/>
              <a:cs typeface="Times New Roman"/>
            </a:endParaRPr>
          </a:p>
          <a:p>
            <a:pPr marL="364490" indent="-352425">
              <a:lnSpc>
                <a:spcPct val="100000"/>
              </a:lnSpc>
              <a:spcBef>
                <a:spcPts val="80"/>
              </a:spcBef>
              <a:buAutoNum type="arabicPeriod"/>
              <a:tabLst>
                <a:tab pos="365125" algn="l"/>
              </a:tabLst>
            </a:pPr>
            <a:r>
              <a:rPr sz="2750" dirty="0">
                <a:latin typeface="Times New Roman"/>
                <a:cs typeface="Times New Roman"/>
              </a:rPr>
              <a:t>Center </a:t>
            </a:r>
            <a:r>
              <a:rPr sz="2750" spc="-10" dirty="0">
                <a:latin typeface="Times New Roman"/>
                <a:cs typeface="Times New Roman"/>
              </a:rPr>
              <a:t>of </a:t>
            </a:r>
            <a:r>
              <a:rPr sz="2750" spc="-20" dirty="0">
                <a:latin typeface="Times New Roman"/>
                <a:cs typeface="Times New Roman"/>
              </a:rPr>
              <a:t>gravity</a:t>
            </a:r>
            <a:r>
              <a:rPr sz="2750" spc="385" dirty="0">
                <a:latin typeface="Times New Roman"/>
                <a:cs typeface="Times New Roman"/>
              </a:rPr>
              <a:t> </a:t>
            </a:r>
            <a:r>
              <a:rPr sz="2750" spc="-5" dirty="0">
                <a:latin typeface="Times New Roman"/>
                <a:cs typeface="Times New Roman"/>
              </a:rPr>
              <a:t>range</a:t>
            </a:r>
            <a:endParaRPr sz="2750" dirty="0">
              <a:latin typeface="Times New Roman"/>
              <a:cs typeface="Times New Roman"/>
            </a:endParaRPr>
          </a:p>
          <a:p>
            <a:pPr marL="364490" indent="-352425">
              <a:lnSpc>
                <a:spcPct val="100000"/>
              </a:lnSpc>
              <a:spcBef>
                <a:spcPts val="5"/>
              </a:spcBef>
              <a:buAutoNum type="arabicPeriod"/>
              <a:tabLst>
                <a:tab pos="365125" algn="l"/>
              </a:tabLst>
            </a:pPr>
            <a:r>
              <a:rPr sz="2750" spc="-5" dirty="0">
                <a:latin typeface="Times New Roman"/>
                <a:cs typeface="Times New Roman"/>
              </a:rPr>
              <a:t>Maximum</a:t>
            </a:r>
            <a:r>
              <a:rPr sz="2750" spc="215" dirty="0">
                <a:latin typeface="Times New Roman"/>
                <a:cs typeface="Times New Roman"/>
              </a:rPr>
              <a:t> </a:t>
            </a:r>
            <a:r>
              <a:rPr sz="2750" spc="-10" dirty="0">
                <a:latin typeface="Times New Roman"/>
                <a:cs typeface="Times New Roman"/>
              </a:rPr>
              <a:t>weight</a:t>
            </a:r>
            <a:endParaRPr sz="2750" dirty="0">
              <a:latin typeface="Times New Roman"/>
              <a:cs typeface="Times New Roman"/>
            </a:endParaRPr>
          </a:p>
          <a:p>
            <a:pPr marL="364490" indent="-352425">
              <a:lnSpc>
                <a:spcPct val="100000"/>
              </a:lnSpc>
              <a:spcBef>
                <a:spcPts val="75"/>
              </a:spcBef>
              <a:buAutoNum type="arabicPeriod"/>
              <a:tabLst>
                <a:tab pos="365125" algn="l"/>
              </a:tabLst>
            </a:pPr>
            <a:r>
              <a:rPr sz="2750" spc="-20" dirty="0">
                <a:latin typeface="Times New Roman"/>
                <a:cs typeface="Times New Roman"/>
              </a:rPr>
              <a:t>Leveling</a:t>
            </a:r>
            <a:r>
              <a:rPr sz="2750" spc="315" dirty="0">
                <a:latin typeface="Times New Roman"/>
                <a:cs typeface="Times New Roman"/>
              </a:rPr>
              <a:t> </a:t>
            </a:r>
            <a:r>
              <a:rPr sz="2750" spc="5" dirty="0">
                <a:latin typeface="Times New Roman"/>
                <a:cs typeface="Times New Roman"/>
              </a:rPr>
              <a:t>means</a:t>
            </a:r>
            <a:endParaRPr sz="2750" dirty="0">
              <a:latin typeface="Times New Roman"/>
              <a:cs typeface="Times New Roman"/>
            </a:endParaRPr>
          </a:p>
          <a:p>
            <a:pPr marL="364490" indent="-352425">
              <a:lnSpc>
                <a:spcPct val="100000"/>
              </a:lnSpc>
              <a:spcBef>
                <a:spcPts val="80"/>
              </a:spcBef>
              <a:buAutoNum type="arabicPeriod"/>
              <a:tabLst>
                <a:tab pos="365125" algn="l"/>
              </a:tabLst>
            </a:pPr>
            <a:r>
              <a:rPr sz="2750" spc="10" dirty="0">
                <a:latin typeface="Times New Roman"/>
                <a:cs typeface="Times New Roman"/>
              </a:rPr>
              <a:t>Number </a:t>
            </a:r>
            <a:r>
              <a:rPr sz="2750" spc="-10" dirty="0">
                <a:latin typeface="Times New Roman"/>
                <a:cs typeface="Times New Roman"/>
              </a:rPr>
              <a:t>of </a:t>
            </a:r>
            <a:r>
              <a:rPr sz="2750" spc="-15" dirty="0">
                <a:latin typeface="Times New Roman"/>
                <a:cs typeface="Times New Roman"/>
              </a:rPr>
              <a:t>seats </a:t>
            </a:r>
            <a:r>
              <a:rPr sz="2750" spc="10" dirty="0">
                <a:latin typeface="Times New Roman"/>
                <a:cs typeface="Times New Roman"/>
              </a:rPr>
              <a:t>and</a:t>
            </a:r>
            <a:r>
              <a:rPr sz="2750" spc="350" dirty="0">
                <a:latin typeface="Times New Roman"/>
                <a:cs typeface="Times New Roman"/>
              </a:rPr>
              <a:t> </a:t>
            </a:r>
            <a:r>
              <a:rPr sz="2750" spc="-30" dirty="0">
                <a:latin typeface="Times New Roman"/>
                <a:cs typeface="Times New Roman"/>
              </a:rPr>
              <a:t>location</a:t>
            </a:r>
            <a:endParaRPr sz="2750" dirty="0">
              <a:latin typeface="Times New Roman"/>
              <a:cs typeface="Times New Roman"/>
            </a:endParaRPr>
          </a:p>
          <a:p>
            <a:pPr marL="364490" indent="-352425">
              <a:lnSpc>
                <a:spcPct val="100000"/>
              </a:lnSpc>
              <a:spcBef>
                <a:spcPts val="80"/>
              </a:spcBef>
              <a:buAutoNum type="arabicPeriod"/>
              <a:tabLst>
                <a:tab pos="365125" algn="l"/>
              </a:tabLst>
            </a:pPr>
            <a:r>
              <a:rPr sz="2750" spc="-10" dirty="0">
                <a:latin typeface="Times New Roman"/>
                <a:cs typeface="Times New Roman"/>
              </a:rPr>
              <a:t>Baggage</a:t>
            </a:r>
            <a:r>
              <a:rPr sz="2750" spc="245" dirty="0">
                <a:latin typeface="Times New Roman"/>
                <a:cs typeface="Times New Roman"/>
              </a:rPr>
              <a:t> </a:t>
            </a:r>
            <a:r>
              <a:rPr sz="2750" spc="-20" dirty="0">
                <a:latin typeface="Times New Roman"/>
                <a:cs typeface="Times New Roman"/>
              </a:rPr>
              <a:t>capacity</a:t>
            </a:r>
            <a:endParaRPr sz="2750" dirty="0">
              <a:latin typeface="Times New Roman"/>
              <a:cs typeface="Times New Roman"/>
            </a:endParaRPr>
          </a:p>
          <a:p>
            <a:pPr marL="364490" indent="-352425">
              <a:lnSpc>
                <a:spcPct val="100000"/>
              </a:lnSpc>
              <a:spcBef>
                <a:spcPts val="80"/>
              </a:spcBef>
              <a:buAutoNum type="arabicPeriod"/>
              <a:tabLst>
                <a:tab pos="365125" algn="l"/>
              </a:tabLst>
            </a:pPr>
            <a:r>
              <a:rPr sz="2750" spc="-20" dirty="0">
                <a:latin typeface="Times New Roman"/>
                <a:cs typeface="Times New Roman"/>
              </a:rPr>
              <a:t>Fuel</a:t>
            </a:r>
            <a:r>
              <a:rPr sz="2750" spc="180" dirty="0">
                <a:latin typeface="Times New Roman"/>
                <a:cs typeface="Times New Roman"/>
              </a:rPr>
              <a:t> </a:t>
            </a:r>
            <a:r>
              <a:rPr sz="2750" spc="-20" dirty="0">
                <a:latin typeface="Times New Roman"/>
                <a:cs typeface="Times New Roman"/>
              </a:rPr>
              <a:t>capacity</a:t>
            </a:r>
            <a:endParaRPr sz="2750" dirty="0">
              <a:latin typeface="Times New Roman"/>
              <a:cs typeface="Times New Roman"/>
            </a:endParaRPr>
          </a:p>
          <a:p>
            <a:pPr marL="364490" indent="-352425">
              <a:lnSpc>
                <a:spcPct val="100000"/>
              </a:lnSpc>
              <a:spcBef>
                <a:spcPts val="5"/>
              </a:spcBef>
              <a:buAutoNum type="arabicPeriod"/>
              <a:tabLst>
                <a:tab pos="365125" algn="l"/>
              </a:tabLst>
            </a:pPr>
            <a:r>
              <a:rPr sz="2750" spc="10" dirty="0">
                <a:latin typeface="Times New Roman"/>
                <a:cs typeface="Times New Roman"/>
              </a:rPr>
              <a:t>Datum</a:t>
            </a:r>
            <a:r>
              <a:rPr sz="2750" spc="65" dirty="0">
                <a:latin typeface="Times New Roman"/>
                <a:cs typeface="Times New Roman"/>
              </a:rPr>
              <a:t> </a:t>
            </a:r>
            <a:r>
              <a:rPr sz="2750" spc="-40" dirty="0">
                <a:latin typeface="Times New Roman"/>
                <a:cs typeface="Times New Roman"/>
              </a:rPr>
              <a:t>location</a:t>
            </a:r>
            <a:endParaRPr sz="2750" dirty="0">
              <a:latin typeface="Times New Roman"/>
              <a:cs typeface="Times New Roman"/>
            </a:endParaRPr>
          </a:p>
          <a:p>
            <a:pPr marL="364490" indent="-352425">
              <a:lnSpc>
                <a:spcPct val="100000"/>
              </a:lnSpc>
              <a:spcBef>
                <a:spcPts val="80"/>
              </a:spcBef>
              <a:buAutoNum type="arabicPeriod"/>
              <a:tabLst>
                <a:tab pos="365125" algn="l"/>
              </a:tabLst>
            </a:pPr>
            <a:r>
              <a:rPr sz="2750" dirty="0">
                <a:latin typeface="Times New Roman"/>
                <a:cs typeface="Times New Roman"/>
              </a:rPr>
              <a:t>Engine</a:t>
            </a:r>
            <a:r>
              <a:rPr sz="2750" spc="95" dirty="0">
                <a:latin typeface="Times New Roman"/>
                <a:cs typeface="Times New Roman"/>
              </a:rPr>
              <a:t> </a:t>
            </a:r>
            <a:r>
              <a:rPr sz="2750" spc="-10" dirty="0">
                <a:latin typeface="Times New Roman"/>
                <a:cs typeface="Times New Roman"/>
              </a:rPr>
              <a:t>horsepower</a:t>
            </a:r>
            <a:endParaRPr sz="2750" dirty="0">
              <a:latin typeface="Times New Roman"/>
              <a:cs typeface="Times New Roman"/>
            </a:endParaRPr>
          </a:p>
          <a:p>
            <a:pPr marL="364490" indent="-352425">
              <a:lnSpc>
                <a:spcPct val="100000"/>
              </a:lnSpc>
              <a:spcBef>
                <a:spcPts val="80"/>
              </a:spcBef>
              <a:buAutoNum type="arabicPeriod"/>
              <a:tabLst>
                <a:tab pos="365125" algn="l"/>
              </a:tabLst>
            </a:pPr>
            <a:r>
              <a:rPr sz="2750" spc="-20" dirty="0">
                <a:latin typeface="Times New Roman"/>
                <a:cs typeface="Times New Roman"/>
              </a:rPr>
              <a:t>Oil</a:t>
            </a:r>
            <a:r>
              <a:rPr sz="2750" spc="105" dirty="0">
                <a:latin typeface="Times New Roman"/>
                <a:cs typeface="Times New Roman"/>
              </a:rPr>
              <a:t> </a:t>
            </a:r>
            <a:r>
              <a:rPr sz="2750" spc="-20" dirty="0">
                <a:latin typeface="Times New Roman"/>
                <a:cs typeface="Times New Roman"/>
              </a:rPr>
              <a:t>capacity</a:t>
            </a:r>
            <a:endParaRPr sz="2750" dirty="0">
              <a:latin typeface="Times New Roman"/>
              <a:cs typeface="Times New Roman"/>
            </a:endParaRPr>
          </a:p>
          <a:p>
            <a:pPr marL="526415" indent="-514350">
              <a:lnSpc>
                <a:spcPct val="100000"/>
              </a:lnSpc>
              <a:spcBef>
                <a:spcPts val="80"/>
              </a:spcBef>
              <a:buAutoNum type="arabicPeriod"/>
              <a:tabLst>
                <a:tab pos="527050" algn="l"/>
              </a:tabLst>
            </a:pPr>
            <a:r>
              <a:rPr sz="2750" spc="-5" dirty="0">
                <a:latin typeface="Times New Roman"/>
                <a:cs typeface="Times New Roman"/>
              </a:rPr>
              <a:t>Amount </a:t>
            </a:r>
            <a:r>
              <a:rPr sz="2750" spc="-10" dirty="0">
                <a:latin typeface="Times New Roman"/>
                <a:cs typeface="Times New Roman"/>
              </a:rPr>
              <a:t>of </a:t>
            </a:r>
            <a:r>
              <a:rPr sz="2750" dirty="0">
                <a:latin typeface="Times New Roman"/>
                <a:cs typeface="Times New Roman"/>
              </a:rPr>
              <a:t>fuel </a:t>
            </a:r>
            <a:r>
              <a:rPr sz="2750" spc="-40" dirty="0">
                <a:latin typeface="Times New Roman"/>
                <a:cs typeface="Times New Roman"/>
              </a:rPr>
              <a:t>in </a:t>
            </a:r>
            <a:r>
              <a:rPr sz="2750" spc="-5" dirty="0">
                <a:latin typeface="Times New Roman"/>
                <a:cs typeface="Times New Roman"/>
              </a:rPr>
              <a:t>empty</a:t>
            </a:r>
            <a:r>
              <a:rPr sz="2750" spc="565" dirty="0">
                <a:latin typeface="Times New Roman"/>
                <a:cs typeface="Times New Roman"/>
              </a:rPr>
              <a:t> </a:t>
            </a:r>
            <a:r>
              <a:rPr sz="2750" spc="-10" dirty="0">
                <a:latin typeface="Times New Roman"/>
                <a:cs typeface="Times New Roman"/>
              </a:rPr>
              <a:t>weight</a:t>
            </a:r>
            <a:endParaRPr sz="2750" dirty="0">
              <a:latin typeface="Times New Roman"/>
              <a:cs typeface="Times New Roman"/>
            </a:endParaRPr>
          </a:p>
          <a:p>
            <a:pPr marL="517525" indent="-505459">
              <a:lnSpc>
                <a:spcPct val="100000"/>
              </a:lnSpc>
              <a:spcBef>
                <a:spcPts val="5"/>
              </a:spcBef>
              <a:buAutoNum type="arabicPeriod"/>
              <a:tabLst>
                <a:tab pos="518159" algn="l"/>
              </a:tabLst>
            </a:pPr>
            <a:r>
              <a:rPr sz="2750" spc="-5" dirty="0">
                <a:latin typeface="Times New Roman"/>
                <a:cs typeface="Times New Roman"/>
              </a:rPr>
              <a:t>Amount </a:t>
            </a:r>
            <a:r>
              <a:rPr sz="2750" spc="-10" dirty="0">
                <a:latin typeface="Times New Roman"/>
                <a:cs typeface="Times New Roman"/>
              </a:rPr>
              <a:t>of </a:t>
            </a:r>
            <a:r>
              <a:rPr sz="2750" spc="-40" dirty="0">
                <a:latin typeface="Times New Roman"/>
                <a:cs typeface="Times New Roman"/>
              </a:rPr>
              <a:t>oil in </a:t>
            </a:r>
            <a:r>
              <a:rPr sz="2750" spc="-5" dirty="0">
                <a:latin typeface="Times New Roman"/>
                <a:cs typeface="Times New Roman"/>
              </a:rPr>
              <a:t>empty </a:t>
            </a:r>
            <a:r>
              <a:rPr sz="2750" spc="-10" dirty="0">
                <a:latin typeface="Times New Roman"/>
                <a:cs typeface="Times New Roman"/>
              </a:rPr>
              <a:t>weight</a:t>
            </a:r>
            <a:endParaRPr sz="2750"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630" y="132153"/>
            <a:ext cx="6922770" cy="693780"/>
          </a:xfrm>
          <a:prstGeom prst="rect">
            <a:avLst/>
          </a:prstGeom>
        </p:spPr>
        <p:txBody>
          <a:bodyPr vert="horz" wrap="square" lIns="0" tIns="16510" rIns="0" bIns="0" rtlCol="0">
            <a:spAutoFit/>
          </a:bodyPr>
          <a:lstStyle/>
          <a:p>
            <a:pPr marL="12700">
              <a:lnSpc>
                <a:spcPct val="100000"/>
              </a:lnSpc>
              <a:spcBef>
                <a:spcPts val="130"/>
              </a:spcBef>
            </a:pPr>
            <a:r>
              <a:rPr spc="-20" dirty="0">
                <a:solidFill>
                  <a:srgbClr val="002060"/>
                </a:solidFill>
              </a:rPr>
              <a:t>Weight </a:t>
            </a:r>
            <a:r>
              <a:rPr spc="30" dirty="0">
                <a:solidFill>
                  <a:srgbClr val="002060"/>
                </a:solidFill>
              </a:rPr>
              <a:t>and </a:t>
            </a:r>
            <a:r>
              <a:rPr spc="15" dirty="0">
                <a:solidFill>
                  <a:srgbClr val="002060"/>
                </a:solidFill>
              </a:rPr>
              <a:t>Balance</a:t>
            </a:r>
            <a:r>
              <a:rPr spc="-325" dirty="0">
                <a:solidFill>
                  <a:srgbClr val="002060"/>
                </a:solidFill>
              </a:rPr>
              <a:t> </a:t>
            </a:r>
            <a:r>
              <a:rPr spc="5" dirty="0">
                <a:solidFill>
                  <a:srgbClr val="002060"/>
                </a:solidFill>
              </a:rPr>
              <a:t>Equipment</a:t>
            </a:r>
          </a:p>
        </p:txBody>
      </p:sp>
      <p:sp>
        <p:nvSpPr>
          <p:cNvPr id="3" name="object 3"/>
          <p:cNvSpPr txBox="1"/>
          <p:nvPr/>
        </p:nvSpPr>
        <p:spPr>
          <a:xfrm>
            <a:off x="636587" y="1000051"/>
            <a:ext cx="10479405" cy="1927225"/>
          </a:xfrm>
          <a:prstGeom prst="rect">
            <a:avLst/>
          </a:prstGeom>
        </p:spPr>
        <p:txBody>
          <a:bodyPr vert="horz" wrap="square" lIns="0" tIns="15875" rIns="0" bIns="0" rtlCol="0">
            <a:spAutoFit/>
          </a:bodyPr>
          <a:lstStyle/>
          <a:p>
            <a:pPr marL="12700">
              <a:lnSpc>
                <a:spcPct val="100000"/>
              </a:lnSpc>
              <a:spcBef>
                <a:spcPts val="125"/>
              </a:spcBef>
            </a:pPr>
            <a:r>
              <a:rPr sz="2750" i="1" spc="15" dirty="0">
                <a:latin typeface="Carlito"/>
                <a:cs typeface="Carlito"/>
              </a:rPr>
              <a:t>1. </a:t>
            </a:r>
            <a:r>
              <a:rPr sz="2750" i="1" dirty="0">
                <a:latin typeface="Carlito"/>
                <a:cs typeface="Carlito"/>
              </a:rPr>
              <a:t>Scales</a:t>
            </a:r>
            <a:endParaRPr sz="2750">
              <a:latin typeface="Carlito"/>
              <a:cs typeface="Carlito"/>
            </a:endParaRPr>
          </a:p>
          <a:p>
            <a:pPr>
              <a:lnSpc>
                <a:spcPct val="100000"/>
              </a:lnSpc>
              <a:spcBef>
                <a:spcPts val="40"/>
              </a:spcBef>
            </a:pPr>
            <a:endParaRPr sz="2400">
              <a:latin typeface="Carlito"/>
              <a:cs typeface="Carlito"/>
            </a:endParaRPr>
          </a:p>
          <a:p>
            <a:pPr marL="355600" marR="5080" indent="-342900">
              <a:lnSpc>
                <a:spcPct val="100400"/>
              </a:lnSpc>
              <a:spcBef>
                <a:spcPts val="5"/>
              </a:spcBef>
              <a:buFont typeface="Arial"/>
              <a:buChar char="•"/>
              <a:tabLst>
                <a:tab pos="354965" algn="l"/>
                <a:tab pos="355600" algn="l"/>
              </a:tabLst>
            </a:pPr>
            <a:r>
              <a:rPr sz="2400" spc="-65" dirty="0">
                <a:latin typeface="Times New Roman"/>
                <a:cs typeface="Times New Roman"/>
              </a:rPr>
              <a:t>Two </a:t>
            </a:r>
            <a:r>
              <a:rPr sz="2400" spc="-20" dirty="0">
                <a:latin typeface="Times New Roman"/>
                <a:cs typeface="Times New Roman"/>
              </a:rPr>
              <a:t>types </a:t>
            </a:r>
            <a:r>
              <a:rPr sz="2400" dirty="0">
                <a:latin typeface="Times New Roman"/>
                <a:cs typeface="Times New Roman"/>
              </a:rPr>
              <a:t>of </a:t>
            </a:r>
            <a:r>
              <a:rPr sz="2400" spc="-25" dirty="0">
                <a:latin typeface="Times New Roman"/>
                <a:cs typeface="Times New Roman"/>
              </a:rPr>
              <a:t>scales </a:t>
            </a:r>
            <a:r>
              <a:rPr sz="2400" dirty="0">
                <a:latin typeface="Times New Roman"/>
                <a:cs typeface="Times New Roman"/>
              </a:rPr>
              <a:t>are </a:t>
            </a:r>
            <a:r>
              <a:rPr sz="2400" spc="-10" dirty="0">
                <a:latin typeface="Times New Roman"/>
                <a:cs typeface="Times New Roman"/>
              </a:rPr>
              <a:t>typically </a:t>
            </a:r>
            <a:r>
              <a:rPr sz="2400" spc="-50" dirty="0">
                <a:latin typeface="Times New Roman"/>
                <a:cs typeface="Times New Roman"/>
              </a:rPr>
              <a:t>used </a:t>
            </a:r>
            <a:r>
              <a:rPr sz="2400" dirty="0">
                <a:latin typeface="Times New Roman"/>
                <a:cs typeface="Times New Roman"/>
              </a:rPr>
              <a:t>to </a:t>
            </a:r>
            <a:r>
              <a:rPr sz="2400" spc="-20" dirty="0">
                <a:latin typeface="Times New Roman"/>
                <a:cs typeface="Times New Roman"/>
              </a:rPr>
              <a:t>weigh </a:t>
            </a:r>
            <a:r>
              <a:rPr sz="2400" spc="-10" dirty="0">
                <a:latin typeface="Times New Roman"/>
                <a:cs typeface="Times New Roman"/>
              </a:rPr>
              <a:t>aircraft </a:t>
            </a:r>
            <a:r>
              <a:rPr sz="2400" spc="-35" dirty="0">
                <a:latin typeface="Times New Roman"/>
                <a:cs typeface="Times New Roman"/>
              </a:rPr>
              <a:t>those </a:t>
            </a:r>
            <a:r>
              <a:rPr sz="2400" spc="-25" dirty="0">
                <a:latin typeface="Times New Roman"/>
                <a:cs typeface="Times New Roman"/>
              </a:rPr>
              <a:t>that </a:t>
            </a:r>
            <a:r>
              <a:rPr sz="2400" dirty="0">
                <a:latin typeface="Times New Roman"/>
                <a:cs typeface="Times New Roman"/>
              </a:rPr>
              <a:t>operate  </a:t>
            </a:r>
            <a:r>
              <a:rPr sz="2400" spc="-30" dirty="0">
                <a:latin typeface="Times New Roman"/>
                <a:cs typeface="Times New Roman"/>
              </a:rPr>
              <a:t>mechanically </a:t>
            </a:r>
            <a:r>
              <a:rPr sz="2400" dirty="0">
                <a:latin typeface="Times New Roman"/>
                <a:cs typeface="Times New Roman"/>
              </a:rPr>
              <a:t>with </a:t>
            </a:r>
            <a:r>
              <a:rPr sz="2400" spc="-20" dirty="0">
                <a:latin typeface="Times New Roman"/>
                <a:cs typeface="Times New Roman"/>
              </a:rPr>
              <a:t>balance </a:t>
            </a:r>
            <a:r>
              <a:rPr sz="2400" spc="-25" dirty="0">
                <a:latin typeface="Times New Roman"/>
                <a:cs typeface="Times New Roman"/>
              </a:rPr>
              <a:t>weights </a:t>
            </a:r>
            <a:r>
              <a:rPr sz="2400" dirty="0">
                <a:latin typeface="Times New Roman"/>
                <a:cs typeface="Times New Roman"/>
              </a:rPr>
              <a:t>or </a:t>
            </a:r>
            <a:r>
              <a:rPr sz="2400" spc="-45" dirty="0">
                <a:latin typeface="Times New Roman"/>
                <a:cs typeface="Times New Roman"/>
              </a:rPr>
              <a:t>springs, </a:t>
            </a:r>
            <a:r>
              <a:rPr sz="2400" spc="-30" dirty="0">
                <a:latin typeface="Times New Roman"/>
                <a:cs typeface="Times New Roman"/>
              </a:rPr>
              <a:t>and </a:t>
            </a:r>
            <a:r>
              <a:rPr sz="2400" spc="-35" dirty="0">
                <a:latin typeface="Times New Roman"/>
                <a:cs typeface="Times New Roman"/>
              </a:rPr>
              <a:t>those </a:t>
            </a:r>
            <a:r>
              <a:rPr sz="2400" spc="-25" dirty="0">
                <a:latin typeface="Times New Roman"/>
                <a:cs typeface="Times New Roman"/>
              </a:rPr>
              <a:t>that </a:t>
            </a:r>
            <a:r>
              <a:rPr sz="2400" dirty="0">
                <a:latin typeface="Times New Roman"/>
                <a:cs typeface="Times New Roman"/>
              </a:rPr>
              <a:t>operate </a:t>
            </a:r>
            <a:r>
              <a:rPr sz="2400" spc="-10" dirty="0">
                <a:latin typeface="Times New Roman"/>
                <a:cs typeface="Times New Roman"/>
              </a:rPr>
              <a:t>electronically  </a:t>
            </a:r>
            <a:r>
              <a:rPr sz="2400" dirty="0">
                <a:latin typeface="Times New Roman"/>
                <a:cs typeface="Times New Roman"/>
              </a:rPr>
              <a:t>with </a:t>
            </a:r>
            <a:r>
              <a:rPr sz="2400" spc="-25" dirty="0">
                <a:latin typeface="Times New Roman"/>
                <a:cs typeface="Times New Roman"/>
              </a:rPr>
              <a:t>what </a:t>
            </a:r>
            <a:r>
              <a:rPr sz="2400" dirty="0">
                <a:latin typeface="Times New Roman"/>
                <a:cs typeface="Times New Roman"/>
              </a:rPr>
              <a:t>are </a:t>
            </a:r>
            <a:r>
              <a:rPr sz="2400" spc="-5" dirty="0">
                <a:latin typeface="Times New Roman"/>
                <a:cs typeface="Times New Roman"/>
              </a:rPr>
              <a:t>called load</a:t>
            </a:r>
            <a:r>
              <a:rPr sz="2400" spc="90" dirty="0">
                <a:latin typeface="Times New Roman"/>
                <a:cs typeface="Times New Roman"/>
              </a:rPr>
              <a:t> </a:t>
            </a:r>
            <a:r>
              <a:rPr sz="2400" spc="-5" dirty="0">
                <a:latin typeface="Times New Roman"/>
                <a:cs typeface="Times New Roman"/>
              </a:rPr>
              <a:t>cells</a:t>
            </a:r>
            <a:endParaRPr sz="2400">
              <a:latin typeface="Times New Roman"/>
              <a:cs typeface="Times New Roman"/>
            </a:endParaRPr>
          </a:p>
        </p:txBody>
      </p:sp>
      <p:sp>
        <p:nvSpPr>
          <p:cNvPr id="4" name="object 4"/>
          <p:cNvSpPr/>
          <p:nvPr/>
        </p:nvSpPr>
        <p:spPr>
          <a:xfrm>
            <a:off x="3638550" y="3095625"/>
            <a:ext cx="5020855" cy="360026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0550" y="704850"/>
            <a:ext cx="10806797" cy="53435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7675" y="1019175"/>
            <a:ext cx="11304149" cy="50196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01554"/>
            <a:ext cx="3521393" cy="570669"/>
          </a:xfrm>
          <a:prstGeom prst="rect">
            <a:avLst/>
          </a:prstGeom>
        </p:spPr>
        <p:txBody>
          <a:bodyPr vert="horz" wrap="square" lIns="0" tIns="16510" rIns="0" bIns="0" rtlCol="0">
            <a:spAutoFit/>
          </a:bodyPr>
          <a:lstStyle/>
          <a:p>
            <a:pPr marL="12700">
              <a:lnSpc>
                <a:spcPct val="100000"/>
              </a:lnSpc>
              <a:spcBef>
                <a:spcPts val="130"/>
              </a:spcBef>
            </a:pPr>
            <a:r>
              <a:rPr sz="3600" i="1" spc="15" dirty="0">
                <a:solidFill>
                  <a:srgbClr val="002060"/>
                </a:solidFill>
                <a:latin typeface="Carlito"/>
                <a:cs typeface="Carlito"/>
              </a:rPr>
              <a:t>2. </a:t>
            </a:r>
            <a:r>
              <a:rPr sz="3600" i="1" dirty="0">
                <a:solidFill>
                  <a:srgbClr val="002060"/>
                </a:solidFill>
                <a:latin typeface="Carlito"/>
                <a:cs typeface="Carlito"/>
              </a:rPr>
              <a:t>Spirit</a:t>
            </a:r>
            <a:r>
              <a:rPr sz="3600" i="1" spc="-120" dirty="0">
                <a:solidFill>
                  <a:srgbClr val="002060"/>
                </a:solidFill>
                <a:latin typeface="Carlito"/>
                <a:cs typeface="Carlito"/>
              </a:rPr>
              <a:t> </a:t>
            </a:r>
            <a:r>
              <a:rPr sz="3600" i="1" spc="15" dirty="0">
                <a:solidFill>
                  <a:srgbClr val="002060"/>
                </a:solidFill>
                <a:latin typeface="Carlito"/>
                <a:cs typeface="Carlito"/>
              </a:rPr>
              <a:t>Level</a:t>
            </a:r>
          </a:p>
        </p:txBody>
      </p:sp>
      <p:sp>
        <p:nvSpPr>
          <p:cNvPr id="3" name="object 3"/>
          <p:cNvSpPr txBox="1"/>
          <p:nvPr/>
        </p:nvSpPr>
        <p:spPr>
          <a:xfrm>
            <a:off x="364807" y="772223"/>
            <a:ext cx="11537950" cy="5669501"/>
          </a:xfrm>
          <a:prstGeom prst="rect">
            <a:avLst/>
          </a:prstGeom>
        </p:spPr>
        <p:txBody>
          <a:bodyPr vert="horz" wrap="square" lIns="0" tIns="11430" rIns="0" bIns="0" rtlCol="0">
            <a:spAutoFit/>
          </a:bodyPr>
          <a:lstStyle/>
          <a:p>
            <a:pPr marL="12700" marR="5080">
              <a:lnSpc>
                <a:spcPct val="100400"/>
              </a:lnSpc>
              <a:spcBef>
                <a:spcPts val="90"/>
              </a:spcBef>
            </a:pPr>
            <a:r>
              <a:rPr sz="2400" spc="-15" dirty="0">
                <a:latin typeface="Times New Roman"/>
                <a:cs typeface="Times New Roman"/>
              </a:rPr>
              <a:t>Before </a:t>
            </a:r>
            <a:r>
              <a:rPr sz="2400" spc="-10" dirty="0">
                <a:latin typeface="Times New Roman"/>
                <a:cs typeface="Times New Roman"/>
              </a:rPr>
              <a:t>an aircraft can </a:t>
            </a:r>
            <a:r>
              <a:rPr sz="2400" dirty="0">
                <a:latin typeface="Times New Roman"/>
                <a:cs typeface="Times New Roman"/>
              </a:rPr>
              <a:t>be </a:t>
            </a:r>
            <a:r>
              <a:rPr sz="2400" spc="-30" dirty="0">
                <a:latin typeface="Times New Roman"/>
                <a:cs typeface="Times New Roman"/>
              </a:rPr>
              <a:t>weighed </a:t>
            </a:r>
            <a:r>
              <a:rPr sz="2400" spc="-35" dirty="0">
                <a:latin typeface="Times New Roman"/>
                <a:cs typeface="Times New Roman"/>
              </a:rPr>
              <a:t>and </a:t>
            </a:r>
            <a:r>
              <a:rPr sz="2400" spc="-5" dirty="0">
                <a:latin typeface="Times New Roman"/>
                <a:cs typeface="Times New Roman"/>
              </a:rPr>
              <a:t>reliable </a:t>
            </a:r>
            <a:r>
              <a:rPr sz="2400" spc="-25" dirty="0">
                <a:latin typeface="Times New Roman"/>
                <a:cs typeface="Times New Roman"/>
              </a:rPr>
              <a:t>readings </a:t>
            </a:r>
            <a:r>
              <a:rPr sz="2400" spc="-15" dirty="0">
                <a:latin typeface="Times New Roman"/>
                <a:cs typeface="Times New Roman"/>
              </a:rPr>
              <a:t>obtained, </a:t>
            </a:r>
            <a:r>
              <a:rPr sz="2400" dirty="0">
                <a:latin typeface="Times New Roman"/>
                <a:cs typeface="Times New Roman"/>
              </a:rPr>
              <a:t>it </a:t>
            </a:r>
            <a:r>
              <a:rPr sz="2400" spc="-85" dirty="0">
                <a:latin typeface="Times New Roman"/>
                <a:cs typeface="Times New Roman"/>
              </a:rPr>
              <a:t>must </a:t>
            </a:r>
            <a:r>
              <a:rPr sz="2400" dirty="0">
                <a:latin typeface="Times New Roman"/>
                <a:cs typeface="Times New Roman"/>
              </a:rPr>
              <a:t>be in a </a:t>
            </a:r>
            <a:r>
              <a:rPr sz="2400" spc="-25" dirty="0">
                <a:latin typeface="Times New Roman"/>
                <a:cs typeface="Times New Roman"/>
              </a:rPr>
              <a:t>level </a:t>
            </a:r>
            <a:r>
              <a:rPr sz="2400" spc="-35" dirty="0">
                <a:latin typeface="Times New Roman"/>
                <a:cs typeface="Times New Roman"/>
              </a:rPr>
              <a:t>flight  </a:t>
            </a:r>
            <a:r>
              <a:rPr sz="2400" spc="-15" dirty="0">
                <a:latin typeface="Times New Roman"/>
                <a:cs typeface="Times New Roman"/>
              </a:rPr>
              <a:t>attitude. </a:t>
            </a:r>
            <a:r>
              <a:rPr sz="2400" spc="-30" dirty="0">
                <a:latin typeface="Times New Roman"/>
                <a:cs typeface="Times New Roman"/>
              </a:rPr>
              <a:t>One </a:t>
            </a:r>
            <a:r>
              <a:rPr sz="2400" spc="-40" dirty="0">
                <a:latin typeface="Times New Roman"/>
                <a:cs typeface="Times New Roman"/>
              </a:rPr>
              <a:t>method </a:t>
            </a:r>
            <a:r>
              <a:rPr sz="2400" spc="-25" dirty="0">
                <a:latin typeface="Times New Roman"/>
                <a:cs typeface="Times New Roman"/>
              </a:rPr>
              <a:t>that </a:t>
            </a:r>
            <a:r>
              <a:rPr sz="2400" spc="-15" dirty="0">
                <a:latin typeface="Times New Roman"/>
                <a:cs typeface="Times New Roman"/>
              </a:rPr>
              <a:t>can </a:t>
            </a:r>
            <a:r>
              <a:rPr sz="2400" dirty="0">
                <a:latin typeface="Times New Roman"/>
                <a:cs typeface="Times New Roman"/>
              </a:rPr>
              <a:t>be </a:t>
            </a:r>
            <a:r>
              <a:rPr sz="2400" spc="-55" dirty="0">
                <a:latin typeface="Times New Roman"/>
                <a:cs typeface="Times New Roman"/>
              </a:rPr>
              <a:t>used </a:t>
            </a:r>
            <a:r>
              <a:rPr sz="2400" dirty="0">
                <a:latin typeface="Times New Roman"/>
                <a:cs typeface="Times New Roman"/>
              </a:rPr>
              <a:t>to </a:t>
            </a:r>
            <a:r>
              <a:rPr sz="2400" spc="-25" dirty="0">
                <a:latin typeface="Times New Roman"/>
                <a:cs typeface="Times New Roman"/>
              </a:rPr>
              <a:t>check </a:t>
            </a:r>
            <a:r>
              <a:rPr sz="2400" spc="-20" dirty="0">
                <a:latin typeface="Times New Roman"/>
                <a:cs typeface="Times New Roman"/>
              </a:rPr>
              <a:t>for </a:t>
            </a:r>
            <a:r>
              <a:rPr sz="2400" dirty="0">
                <a:latin typeface="Times New Roman"/>
                <a:cs typeface="Times New Roman"/>
              </a:rPr>
              <a:t>a </a:t>
            </a:r>
            <a:r>
              <a:rPr sz="2400" spc="-25" dirty="0">
                <a:latin typeface="Times New Roman"/>
                <a:cs typeface="Times New Roman"/>
              </a:rPr>
              <a:t>level </a:t>
            </a:r>
            <a:r>
              <a:rPr sz="2400" spc="-10" dirty="0">
                <a:latin typeface="Times New Roman"/>
                <a:cs typeface="Times New Roman"/>
              </a:rPr>
              <a:t>condition </a:t>
            </a:r>
            <a:r>
              <a:rPr sz="2400" dirty="0">
                <a:latin typeface="Times New Roman"/>
                <a:cs typeface="Times New Roman"/>
              </a:rPr>
              <a:t>is to </a:t>
            </a:r>
            <a:r>
              <a:rPr sz="2400" spc="-65" dirty="0">
                <a:latin typeface="Times New Roman"/>
                <a:cs typeface="Times New Roman"/>
              </a:rPr>
              <a:t>use </a:t>
            </a:r>
            <a:r>
              <a:rPr sz="2400" dirty="0">
                <a:latin typeface="Times New Roman"/>
                <a:cs typeface="Times New Roman"/>
              </a:rPr>
              <a:t>a </a:t>
            </a:r>
            <a:r>
              <a:rPr sz="2400" spc="-15" dirty="0">
                <a:latin typeface="Times New Roman"/>
                <a:cs typeface="Times New Roman"/>
              </a:rPr>
              <a:t>spirit </a:t>
            </a:r>
            <a:r>
              <a:rPr sz="2400" spc="-20" dirty="0">
                <a:latin typeface="Times New Roman"/>
                <a:cs typeface="Times New Roman"/>
              </a:rPr>
              <a:t>level,  </a:t>
            </a:r>
            <a:r>
              <a:rPr sz="2400" spc="-40" dirty="0">
                <a:latin typeface="Times New Roman"/>
                <a:cs typeface="Times New Roman"/>
              </a:rPr>
              <a:t>sometimes </a:t>
            </a:r>
            <a:r>
              <a:rPr sz="2400" spc="-45" dirty="0">
                <a:latin typeface="Times New Roman"/>
                <a:cs typeface="Times New Roman"/>
              </a:rPr>
              <a:t>thought </a:t>
            </a:r>
            <a:r>
              <a:rPr sz="2400" dirty="0">
                <a:latin typeface="Times New Roman"/>
                <a:cs typeface="Times New Roman"/>
              </a:rPr>
              <a:t>of </a:t>
            </a:r>
            <a:r>
              <a:rPr sz="2400" spc="-10" dirty="0">
                <a:latin typeface="Times New Roman"/>
                <a:cs typeface="Times New Roman"/>
              </a:rPr>
              <a:t>as </a:t>
            </a:r>
            <a:r>
              <a:rPr sz="2400" dirty="0">
                <a:latin typeface="Times New Roman"/>
                <a:cs typeface="Times New Roman"/>
              </a:rPr>
              <a:t>a </a:t>
            </a:r>
            <a:r>
              <a:rPr sz="2400" spc="-15" dirty="0">
                <a:latin typeface="Times New Roman"/>
                <a:cs typeface="Times New Roman"/>
              </a:rPr>
              <a:t>carpenter’s </a:t>
            </a:r>
            <a:r>
              <a:rPr sz="2400" spc="-20" dirty="0">
                <a:latin typeface="Times New Roman"/>
                <a:cs typeface="Times New Roman"/>
              </a:rPr>
              <a:t>level, </a:t>
            </a:r>
            <a:r>
              <a:rPr sz="2400" dirty="0">
                <a:latin typeface="Times New Roman"/>
                <a:cs typeface="Times New Roman"/>
              </a:rPr>
              <a:t>by </a:t>
            </a:r>
            <a:r>
              <a:rPr sz="2400" spc="-15" dirty="0">
                <a:latin typeface="Times New Roman"/>
                <a:cs typeface="Times New Roman"/>
              </a:rPr>
              <a:t>placing </a:t>
            </a:r>
            <a:r>
              <a:rPr sz="2400" dirty="0">
                <a:latin typeface="Times New Roman"/>
                <a:cs typeface="Times New Roman"/>
              </a:rPr>
              <a:t>it on or </a:t>
            </a:r>
            <a:r>
              <a:rPr sz="2400" spc="-45" dirty="0">
                <a:latin typeface="Times New Roman"/>
                <a:cs typeface="Times New Roman"/>
              </a:rPr>
              <a:t>against </a:t>
            </a:r>
            <a:r>
              <a:rPr sz="2400" dirty="0">
                <a:latin typeface="Times New Roman"/>
                <a:cs typeface="Times New Roman"/>
              </a:rPr>
              <a:t>a </a:t>
            </a:r>
            <a:r>
              <a:rPr sz="2400" spc="-25" dirty="0">
                <a:latin typeface="Times New Roman"/>
                <a:cs typeface="Times New Roman"/>
              </a:rPr>
              <a:t>specified </a:t>
            </a:r>
            <a:r>
              <a:rPr sz="2400" spc="-10" dirty="0">
                <a:latin typeface="Times New Roman"/>
                <a:cs typeface="Times New Roman"/>
              </a:rPr>
              <a:t>place </a:t>
            </a:r>
            <a:r>
              <a:rPr sz="2400" dirty="0">
                <a:latin typeface="Times New Roman"/>
                <a:cs typeface="Times New Roman"/>
              </a:rPr>
              <a:t>on </a:t>
            </a:r>
            <a:r>
              <a:rPr sz="2400" spc="-25" dirty="0">
                <a:latin typeface="Times New Roman"/>
                <a:cs typeface="Times New Roman"/>
              </a:rPr>
              <a:t>the  </a:t>
            </a:r>
            <a:r>
              <a:rPr sz="2400" spc="-10" dirty="0">
                <a:latin typeface="Times New Roman"/>
                <a:cs typeface="Times New Roman"/>
              </a:rPr>
              <a:t>aircraft. </a:t>
            </a:r>
            <a:r>
              <a:rPr sz="2400" spc="5" dirty="0">
                <a:latin typeface="Times New Roman"/>
                <a:cs typeface="Times New Roman"/>
              </a:rPr>
              <a:t>Spirit </a:t>
            </a:r>
            <a:r>
              <a:rPr sz="2400" spc="-20" dirty="0">
                <a:latin typeface="Times New Roman"/>
                <a:cs typeface="Times New Roman"/>
              </a:rPr>
              <a:t>levels </a:t>
            </a:r>
            <a:r>
              <a:rPr sz="2400" spc="-45" dirty="0">
                <a:latin typeface="Times New Roman"/>
                <a:cs typeface="Times New Roman"/>
              </a:rPr>
              <a:t>consist </a:t>
            </a:r>
            <a:r>
              <a:rPr sz="2400" dirty="0">
                <a:latin typeface="Times New Roman"/>
                <a:cs typeface="Times New Roman"/>
              </a:rPr>
              <a:t>of a </a:t>
            </a:r>
            <a:r>
              <a:rPr sz="2400" spc="-25" dirty="0">
                <a:latin typeface="Times New Roman"/>
                <a:cs typeface="Times New Roman"/>
              </a:rPr>
              <a:t>vial </a:t>
            </a:r>
            <a:r>
              <a:rPr sz="2400" spc="-35" dirty="0">
                <a:latin typeface="Times New Roman"/>
                <a:cs typeface="Times New Roman"/>
              </a:rPr>
              <a:t>full </a:t>
            </a:r>
            <a:r>
              <a:rPr sz="2400" dirty="0">
                <a:latin typeface="Times New Roman"/>
                <a:cs typeface="Times New Roman"/>
              </a:rPr>
              <a:t>of </a:t>
            </a:r>
            <a:r>
              <a:rPr sz="2400" spc="-10" dirty="0">
                <a:latin typeface="Times New Roman"/>
                <a:cs typeface="Times New Roman"/>
              </a:rPr>
              <a:t>liquid, </a:t>
            </a:r>
            <a:r>
              <a:rPr sz="2400" spc="-25" dirty="0">
                <a:latin typeface="Times New Roman"/>
                <a:cs typeface="Times New Roman"/>
              </a:rPr>
              <a:t>except </a:t>
            </a:r>
            <a:r>
              <a:rPr sz="2400" spc="-20" dirty="0">
                <a:latin typeface="Times New Roman"/>
                <a:cs typeface="Times New Roman"/>
              </a:rPr>
              <a:t>for </a:t>
            </a:r>
            <a:r>
              <a:rPr sz="2400" dirty="0">
                <a:latin typeface="Times New Roman"/>
                <a:cs typeface="Times New Roman"/>
              </a:rPr>
              <a:t>a </a:t>
            </a:r>
            <a:r>
              <a:rPr sz="2400" spc="-55" dirty="0">
                <a:latin typeface="Times New Roman"/>
                <a:cs typeface="Times New Roman"/>
              </a:rPr>
              <a:t>small </a:t>
            </a:r>
            <a:r>
              <a:rPr sz="2400" spc="-5" dirty="0">
                <a:latin typeface="Times New Roman"/>
                <a:cs typeface="Times New Roman"/>
              </a:rPr>
              <a:t>air </a:t>
            </a:r>
            <a:r>
              <a:rPr sz="2400" spc="-15" dirty="0">
                <a:latin typeface="Times New Roman"/>
                <a:cs typeface="Times New Roman"/>
              </a:rPr>
              <a:t>bubble. </a:t>
            </a:r>
            <a:r>
              <a:rPr sz="2400" spc="-50" dirty="0">
                <a:latin typeface="Times New Roman"/>
                <a:cs typeface="Times New Roman"/>
              </a:rPr>
              <a:t>When </a:t>
            </a:r>
            <a:r>
              <a:rPr sz="2400" spc="-25" dirty="0">
                <a:latin typeface="Times New Roman"/>
                <a:cs typeface="Times New Roman"/>
              </a:rPr>
              <a:t>the </a:t>
            </a:r>
            <a:r>
              <a:rPr sz="2400" spc="-5" dirty="0">
                <a:latin typeface="Times New Roman"/>
                <a:cs typeface="Times New Roman"/>
              </a:rPr>
              <a:t>air  </a:t>
            </a:r>
            <a:r>
              <a:rPr sz="2400" spc="-15" dirty="0">
                <a:latin typeface="Times New Roman"/>
                <a:cs typeface="Times New Roman"/>
              </a:rPr>
              <a:t>bubble </a:t>
            </a:r>
            <a:r>
              <a:rPr sz="2400" dirty="0">
                <a:latin typeface="Times New Roman"/>
                <a:cs typeface="Times New Roman"/>
              </a:rPr>
              <a:t>is </a:t>
            </a:r>
            <a:r>
              <a:rPr sz="2400" spc="-20" dirty="0">
                <a:latin typeface="Times New Roman"/>
                <a:cs typeface="Times New Roman"/>
              </a:rPr>
              <a:t>centered </a:t>
            </a:r>
            <a:r>
              <a:rPr sz="2400" spc="-10" dirty="0">
                <a:latin typeface="Times New Roman"/>
                <a:cs typeface="Times New Roman"/>
              </a:rPr>
              <a:t>between </a:t>
            </a:r>
            <a:r>
              <a:rPr sz="2400" spc="-25" dirty="0">
                <a:latin typeface="Times New Roman"/>
                <a:cs typeface="Times New Roman"/>
              </a:rPr>
              <a:t>the </a:t>
            </a:r>
            <a:r>
              <a:rPr sz="2400" dirty="0">
                <a:latin typeface="Times New Roman"/>
                <a:cs typeface="Times New Roman"/>
              </a:rPr>
              <a:t>two </a:t>
            </a:r>
            <a:r>
              <a:rPr sz="2400" spc="-10" dirty="0">
                <a:latin typeface="Times New Roman"/>
                <a:cs typeface="Times New Roman"/>
              </a:rPr>
              <a:t>black </a:t>
            </a:r>
            <a:r>
              <a:rPr sz="2400" spc="-35" dirty="0">
                <a:latin typeface="Times New Roman"/>
                <a:cs typeface="Times New Roman"/>
              </a:rPr>
              <a:t>lines, </a:t>
            </a:r>
            <a:r>
              <a:rPr sz="2400" dirty="0">
                <a:latin typeface="Times New Roman"/>
                <a:cs typeface="Times New Roman"/>
              </a:rPr>
              <a:t>a </a:t>
            </a:r>
            <a:r>
              <a:rPr sz="2400" spc="-25" dirty="0">
                <a:latin typeface="Times New Roman"/>
                <a:cs typeface="Times New Roman"/>
              </a:rPr>
              <a:t>level</a:t>
            </a:r>
            <a:r>
              <a:rPr sz="2400" spc="114" dirty="0">
                <a:latin typeface="Times New Roman"/>
                <a:cs typeface="Times New Roman"/>
              </a:rPr>
              <a:t> </a:t>
            </a:r>
            <a:r>
              <a:rPr sz="2400" spc="-10" dirty="0">
                <a:latin typeface="Times New Roman"/>
                <a:cs typeface="Times New Roman"/>
              </a:rPr>
              <a:t>condition </a:t>
            </a:r>
            <a:r>
              <a:rPr sz="2400" dirty="0">
                <a:latin typeface="Times New Roman"/>
                <a:cs typeface="Times New Roman"/>
              </a:rPr>
              <a:t>is </a:t>
            </a:r>
            <a:r>
              <a:rPr sz="2400" spc="-15" dirty="0">
                <a:latin typeface="Times New Roman"/>
                <a:cs typeface="Times New Roman"/>
              </a:rPr>
              <a:t>indicated</a:t>
            </a:r>
            <a:r>
              <a:rPr sz="2400" spc="-15" dirty="0" smtClean="0">
                <a:latin typeface="Times New Roman"/>
                <a:cs typeface="Times New Roman"/>
              </a:rPr>
              <a:t>.</a:t>
            </a:r>
            <a:endParaRPr lang="en-US" sz="2400" spc="-15" dirty="0" smtClean="0">
              <a:latin typeface="Times New Roman"/>
              <a:cs typeface="Times New Roman"/>
            </a:endParaRPr>
          </a:p>
          <a:p>
            <a:pPr marL="12700" marR="5080">
              <a:lnSpc>
                <a:spcPct val="100400"/>
              </a:lnSpc>
              <a:spcBef>
                <a:spcPts val="90"/>
              </a:spcBef>
            </a:pPr>
            <a:endParaRPr sz="2400" dirty="0">
              <a:latin typeface="Times New Roman"/>
              <a:cs typeface="Times New Roman"/>
            </a:endParaRPr>
          </a:p>
          <a:p>
            <a:pPr marL="12700">
              <a:lnSpc>
                <a:spcPts val="3690"/>
              </a:lnSpc>
            </a:pPr>
            <a:r>
              <a:rPr sz="3200" i="1" spc="10" dirty="0" smtClean="0">
                <a:solidFill>
                  <a:srgbClr val="002060"/>
                </a:solidFill>
                <a:latin typeface="Carlito"/>
                <a:cs typeface="Carlito"/>
              </a:rPr>
              <a:t>3.Hydrometer</a:t>
            </a:r>
            <a:endParaRPr sz="3200" dirty="0">
              <a:solidFill>
                <a:srgbClr val="002060"/>
              </a:solidFill>
              <a:latin typeface="Carlito"/>
              <a:cs typeface="Carlito"/>
            </a:endParaRPr>
          </a:p>
          <a:p>
            <a:pPr marL="12700" marR="10160">
              <a:lnSpc>
                <a:spcPct val="100099"/>
              </a:lnSpc>
              <a:spcBef>
                <a:spcPts val="40"/>
              </a:spcBef>
            </a:pPr>
            <a:r>
              <a:rPr sz="2400" spc="-10" dirty="0">
                <a:latin typeface="Carlito"/>
                <a:cs typeface="Carlito"/>
              </a:rPr>
              <a:t>When </a:t>
            </a:r>
            <a:r>
              <a:rPr sz="2400" spc="-15" dirty="0">
                <a:latin typeface="Carlito"/>
                <a:cs typeface="Carlito"/>
              </a:rPr>
              <a:t>an </a:t>
            </a:r>
            <a:r>
              <a:rPr sz="2400" spc="-20" dirty="0">
                <a:latin typeface="Carlito"/>
                <a:cs typeface="Carlito"/>
              </a:rPr>
              <a:t>aircraft </a:t>
            </a:r>
            <a:r>
              <a:rPr sz="2400" spc="-15" dirty="0">
                <a:latin typeface="Carlito"/>
                <a:cs typeface="Carlito"/>
              </a:rPr>
              <a:t>is </a:t>
            </a:r>
            <a:r>
              <a:rPr sz="2400" spc="-5" dirty="0">
                <a:latin typeface="Carlito"/>
                <a:cs typeface="Carlito"/>
              </a:rPr>
              <a:t>weighed with </a:t>
            </a:r>
            <a:r>
              <a:rPr sz="2400" spc="5" dirty="0">
                <a:latin typeface="Carlito"/>
                <a:cs typeface="Carlito"/>
              </a:rPr>
              <a:t>fuel </a:t>
            </a:r>
            <a:r>
              <a:rPr sz="2400" spc="-15" dirty="0">
                <a:latin typeface="Carlito"/>
                <a:cs typeface="Carlito"/>
              </a:rPr>
              <a:t>in </a:t>
            </a:r>
            <a:r>
              <a:rPr sz="2400" spc="5" dirty="0">
                <a:latin typeface="Carlito"/>
                <a:cs typeface="Carlito"/>
              </a:rPr>
              <a:t>the tanks, the </a:t>
            </a:r>
            <a:r>
              <a:rPr sz="2400" spc="-5" dirty="0">
                <a:latin typeface="Carlito"/>
                <a:cs typeface="Carlito"/>
              </a:rPr>
              <a:t>weight </a:t>
            </a:r>
            <a:r>
              <a:rPr sz="2400" dirty="0">
                <a:latin typeface="Carlito"/>
                <a:cs typeface="Carlito"/>
              </a:rPr>
              <a:t>of </a:t>
            </a:r>
            <a:r>
              <a:rPr sz="2400" spc="5" dirty="0">
                <a:latin typeface="Carlito"/>
                <a:cs typeface="Carlito"/>
              </a:rPr>
              <a:t>fuel </a:t>
            </a:r>
            <a:r>
              <a:rPr sz="2400" dirty="0">
                <a:latin typeface="Carlito"/>
                <a:cs typeface="Carlito"/>
              </a:rPr>
              <a:t>per </a:t>
            </a:r>
            <a:r>
              <a:rPr sz="2400" spc="-30" dirty="0">
                <a:latin typeface="Carlito"/>
                <a:cs typeface="Carlito"/>
              </a:rPr>
              <a:t>gallon </a:t>
            </a:r>
            <a:r>
              <a:rPr sz="2400" spc="5" dirty="0">
                <a:latin typeface="Carlito"/>
                <a:cs typeface="Carlito"/>
              </a:rPr>
              <a:t>should be  checked </a:t>
            </a:r>
            <a:r>
              <a:rPr sz="2400" spc="-5" dirty="0">
                <a:latin typeface="Carlito"/>
                <a:cs typeface="Carlito"/>
              </a:rPr>
              <a:t>with </a:t>
            </a:r>
            <a:r>
              <a:rPr sz="2400" dirty="0">
                <a:latin typeface="Carlito"/>
                <a:cs typeface="Carlito"/>
              </a:rPr>
              <a:t>a </a:t>
            </a:r>
            <a:r>
              <a:rPr sz="2400" spc="-35" dirty="0">
                <a:latin typeface="Carlito"/>
                <a:cs typeface="Carlito"/>
              </a:rPr>
              <a:t>hydrometer. </a:t>
            </a:r>
            <a:r>
              <a:rPr sz="2400" dirty="0">
                <a:latin typeface="Carlito"/>
                <a:cs typeface="Carlito"/>
              </a:rPr>
              <a:t>A </a:t>
            </a:r>
            <a:r>
              <a:rPr sz="2400" spc="-15" dirty="0">
                <a:latin typeface="Carlito"/>
                <a:cs typeface="Carlito"/>
              </a:rPr>
              <a:t>hydrometer </a:t>
            </a:r>
            <a:r>
              <a:rPr sz="2400" spc="10" dirty="0">
                <a:latin typeface="Carlito"/>
                <a:cs typeface="Carlito"/>
              </a:rPr>
              <a:t>consists </a:t>
            </a:r>
            <a:r>
              <a:rPr sz="2400" dirty="0">
                <a:latin typeface="Carlito"/>
                <a:cs typeface="Carlito"/>
              </a:rPr>
              <a:t>of a weighted </a:t>
            </a:r>
            <a:r>
              <a:rPr sz="2400" spc="-10" dirty="0">
                <a:latin typeface="Carlito"/>
                <a:cs typeface="Carlito"/>
              </a:rPr>
              <a:t>glass </a:t>
            </a:r>
            <a:r>
              <a:rPr sz="2400" spc="5" dirty="0">
                <a:latin typeface="Carlito"/>
                <a:cs typeface="Carlito"/>
              </a:rPr>
              <a:t>tube </a:t>
            </a:r>
            <a:r>
              <a:rPr sz="2400" dirty="0">
                <a:latin typeface="Carlito"/>
                <a:cs typeface="Carlito"/>
              </a:rPr>
              <a:t>which </a:t>
            </a:r>
            <a:r>
              <a:rPr sz="2400" spc="-15" dirty="0">
                <a:latin typeface="Carlito"/>
                <a:cs typeface="Carlito"/>
              </a:rPr>
              <a:t>is </a:t>
            </a:r>
            <a:r>
              <a:rPr sz="2400" spc="-5" dirty="0">
                <a:latin typeface="Carlito"/>
                <a:cs typeface="Carlito"/>
              </a:rPr>
              <a:t>sealed,  with </a:t>
            </a:r>
            <a:r>
              <a:rPr sz="2400" dirty="0">
                <a:latin typeface="Carlito"/>
                <a:cs typeface="Carlito"/>
              </a:rPr>
              <a:t>a </a:t>
            </a:r>
            <a:r>
              <a:rPr sz="2400" spc="-15" dirty="0">
                <a:latin typeface="Carlito"/>
                <a:cs typeface="Carlito"/>
              </a:rPr>
              <a:t>graduated </a:t>
            </a:r>
            <a:r>
              <a:rPr sz="2400" spc="10" dirty="0">
                <a:latin typeface="Carlito"/>
                <a:cs typeface="Carlito"/>
              </a:rPr>
              <a:t>set </a:t>
            </a:r>
            <a:r>
              <a:rPr sz="2400" dirty="0">
                <a:latin typeface="Carlito"/>
                <a:cs typeface="Carlito"/>
              </a:rPr>
              <a:t>of </a:t>
            </a:r>
            <a:r>
              <a:rPr sz="2400" spc="-5" dirty="0">
                <a:latin typeface="Carlito"/>
                <a:cs typeface="Carlito"/>
              </a:rPr>
              <a:t>markings </a:t>
            </a:r>
            <a:r>
              <a:rPr sz="2400" dirty="0">
                <a:latin typeface="Carlito"/>
                <a:cs typeface="Carlito"/>
              </a:rPr>
              <a:t>on </a:t>
            </a:r>
            <a:r>
              <a:rPr sz="2400" spc="5" dirty="0">
                <a:latin typeface="Carlito"/>
                <a:cs typeface="Carlito"/>
              </a:rPr>
              <a:t>the </a:t>
            </a:r>
            <a:r>
              <a:rPr sz="2400" dirty="0">
                <a:latin typeface="Carlito"/>
                <a:cs typeface="Carlito"/>
              </a:rPr>
              <a:t>side of </a:t>
            </a:r>
            <a:r>
              <a:rPr sz="2400" spc="5" dirty="0">
                <a:latin typeface="Carlito"/>
                <a:cs typeface="Carlito"/>
              </a:rPr>
              <a:t>the tube. </a:t>
            </a:r>
            <a:r>
              <a:rPr sz="2400" spc="10" dirty="0">
                <a:latin typeface="Carlito"/>
                <a:cs typeface="Carlito"/>
              </a:rPr>
              <a:t>The </a:t>
            </a:r>
            <a:r>
              <a:rPr sz="2400" spc="-15" dirty="0">
                <a:latin typeface="Carlito"/>
                <a:cs typeface="Carlito"/>
              </a:rPr>
              <a:t>graduated </a:t>
            </a:r>
            <a:r>
              <a:rPr sz="2400" spc="-5" dirty="0">
                <a:latin typeface="Carlito"/>
                <a:cs typeface="Carlito"/>
              </a:rPr>
              <a:t>markings </a:t>
            </a:r>
            <a:r>
              <a:rPr sz="2400" spc="-10" dirty="0">
                <a:latin typeface="Carlito"/>
                <a:cs typeface="Carlito"/>
              </a:rPr>
              <a:t>and </a:t>
            </a:r>
            <a:r>
              <a:rPr sz="2400" dirty="0">
                <a:latin typeface="Carlito"/>
                <a:cs typeface="Carlito"/>
              </a:rPr>
              <a:t>their  corresponding </a:t>
            </a:r>
            <a:r>
              <a:rPr sz="2400" spc="5" dirty="0">
                <a:latin typeface="Carlito"/>
                <a:cs typeface="Carlito"/>
              </a:rPr>
              <a:t>number </a:t>
            </a:r>
            <a:r>
              <a:rPr sz="2400" spc="-15" dirty="0">
                <a:latin typeface="Carlito"/>
                <a:cs typeface="Carlito"/>
              </a:rPr>
              <a:t>values </a:t>
            </a:r>
            <a:r>
              <a:rPr sz="2400" dirty="0">
                <a:latin typeface="Carlito"/>
                <a:cs typeface="Carlito"/>
              </a:rPr>
              <a:t>represent units of </a:t>
            </a:r>
            <a:r>
              <a:rPr sz="2400" spc="5" dirty="0">
                <a:latin typeface="Carlito"/>
                <a:cs typeface="Carlito"/>
              </a:rPr>
              <a:t>pounds </a:t>
            </a:r>
            <a:r>
              <a:rPr sz="2400" dirty="0">
                <a:latin typeface="Carlito"/>
                <a:cs typeface="Carlito"/>
              </a:rPr>
              <a:t>per </a:t>
            </a:r>
            <a:r>
              <a:rPr sz="2400" spc="-25" dirty="0">
                <a:latin typeface="Carlito"/>
                <a:cs typeface="Carlito"/>
              </a:rPr>
              <a:t>gallon. </a:t>
            </a:r>
            <a:r>
              <a:rPr sz="2400" spc="-10" dirty="0">
                <a:latin typeface="Carlito"/>
                <a:cs typeface="Carlito"/>
              </a:rPr>
              <a:t>When </a:t>
            </a:r>
            <a:r>
              <a:rPr sz="2400" spc="-5" dirty="0">
                <a:latin typeface="Carlito"/>
                <a:cs typeface="Carlito"/>
              </a:rPr>
              <a:t>placed </a:t>
            </a:r>
            <a:r>
              <a:rPr sz="2400" spc="-15" dirty="0">
                <a:latin typeface="Carlito"/>
                <a:cs typeface="Carlito"/>
              </a:rPr>
              <a:t>in </a:t>
            </a:r>
            <a:r>
              <a:rPr sz="2400" dirty="0">
                <a:latin typeface="Carlito"/>
                <a:cs typeface="Carlito"/>
              </a:rPr>
              <a:t>a </a:t>
            </a:r>
            <a:r>
              <a:rPr sz="2400" spc="-5" dirty="0">
                <a:latin typeface="Carlito"/>
                <a:cs typeface="Carlito"/>
              </a:rPr>
              <a:t>flask  with </a:t>
            </a:r>
            <a:r>
              <a:rPr sz="2400" spc="5" dirty="0">
                <a:latin typeface="Carlito"/>
                <a:cs typeface="Carlito"/>
              </a:rPr>
              <a:t>fuel </a:t>
            </a:r>
            <a:r>
              <a:rPr sz="2400" spc="-15" dirty="0">
                <a:latin typeface="Carlito"/>
                <a:cs typeface="Carlito"/>
              </a:rPr>
              <a:t>in </a:t>
            </a:r>
            <a:r>
              <a:rPr sz="2400" spc="-5" dirty="0">
                <a:latin typeface="Carlito"/>
                <a:cs typeface="Carlito"/>
              </a:rPr>
              <a:t>it, </a:t>
            </a:r>
            <a:r>
              <a:rPr sz="2400" spc="5" dirty="0">
                <a:latin typeface="Carlito"/>
                <a:cs typeface="Carlito"/>
              </a:rPr>
              <a:t>the </a:t>
            </a:r>
            <a:r>
              <a:rPr sz="2400" spc="-10" dirty="0">
                <a:latin typeface="Carlito"/>
                <a:cs typeface="Carlito"/>
              </a:rPr>
              <a:t>glass </a:t>
            </a:r>
            <a:r>
              <a:rPr sz="2400" spc="5" dirty="0">
                <a:latin typeface="Carlito"/>
                <a:cs typeface="Carlito"/>
              </a:rPr>
              <a:t>tube </a:t>
            </a:r>
            <a:r>
              <a:rPr sz="2400" spc="-5" dirty="0">
                <a:latin typeface="Carlito"/>
                <a:cs typeface="Carlito"/>
              </a:rPr>
              <a:t>floats </a:t>
            </a:r>
            <a:r>
              <a:rPr sz="2400" spc="-15" dirty="0">
                <a:latin typeface="Carlito"/>
                <a:cs typeface="Carlito"/>
              </a:rPr>
              <a:t>at </a:t>
            </a:r>
            <a:r>
              <a:rPr sz="2400" dirty="0">
                <a:latin typeface="Carlito"/>
                <a:cs typeface="Carlito"/>
              </a:rPr>
              <a:t>a </a:t>
            </a:r>
            <a:r>
              <a:rPr sz="2400" spc="-15" dirty="0">
                <a:latin typeface="Carlito"/>
                <a:cs typeface="Carlito"/>
              </a:rPr>
              <a:t>level </a:t>
            </a:r>
            <a:r>
              <a:rPr sz="2400" spc="5" dirty="0">
                <a:latin typeface="Carlito"/>
                <a:cs typeface="Carlito"/>
              </a:rPr>
              <a:t>dependent </a:t>
            </a:r>
            <a:r>
              <a:rPr sz="2400" dirty="0">
                <a:latin typeface="Carlito"/>
                <a:cs typeface="Carlito"/>
              </a:rPr>
              <a:t>on </a:t>
            </a:r>
            <a:r>
              <a:rPr sz="2400" spc="5" dirty="0">
                <a:latin typeface="Carlito"/>
                <a:cs typeface="Carlito"/>
              </a:rPr>
              <a:t>the density </a:t>
            </a:r>
            <a:r>
              <a:rPr sz="2400" dirty="0">
                <a:latin typeface="Carlito"/>
                <a:cs typeface="Carlito"/>
              </a:rPr>
              <a:t>of </a:t>
            </a:r>
            <a:r>
              <a:rPr sz="2400" spc="5" dirty="0">
                <a:latin typeface="Carlito"/>
                <a:cs typeface="Carlito"/>
              </a:rPr>
              <a:t>the </a:t>
            </a:r>
            <a:r>
              <a:rPr sz="2400" spc="-5" dirty="0">
                <a:latin typeface="Carlito"/>
                <a:cs typeface="Carlito"/>
              </a:rPr>
              <a:t>fuel. </a:t>
            </a:r>
            <a:r>
              <a:rPr sz="2400" spc="-10" dirty="0">
                <a:latin typeface="Carlito"/>
                <a:cs typeface="Carlito"/>
              </a:rPr>
              <a:t>Where</a:t>
            </a:r>
            <a:r>
              <a:rPr sz="2400" spc="-295" dirty="0">
                <a:latin typeface="Carlito"/>
                <a:cs typeface="Carlito"/>
              </a:rPr>
              <a:t> </a:t>
            </a:r>
            <a:r>
              <a:rPr sz="2400" spc="5" dirty="0">
                <a:latin typeface="Carlito"/>
                <a:cs typeface="Carlito"/>
              </a:rPr>
              <a:t>the  fuel</a:t>
            </a:r>
            <a:r>
              <a:rPr sz="2400" spc="-40" dirty="0">
                <a:latin typeface="Carlito"/>
                <a:cs typeface="Carlito"/>
              </a:rPr>
              <a:t> </a:t>
            </a:r>
            <a:r>
              <a:rPr sz="2400" dirty="0">
                <a:latin typeface="Carlito"/>
                <a:cs typeface="Carlito"/>
              </a:rPr>
              <a:t>intersects</a:t>
            </a:r>
            <a:r>
              <a:rPr sz="2400" spc="-135" dirty="0">
                <a:latin typeface="Carlito"/>
                <a:cs typeface="Carlito"/>
              </a:rPr>
              <a:t> </a:t>
            </a:r>
            <a:r>
              <a:rPr sz="2400" spc="5" dirty="0">
                <a:latin typeface="Carlito"/>
                <a:cs typeface="Carlito"/>
              </a:rPr>
              <a:t>the</a:t>
            </a:r>
            <a:r>
              <a:rPr sz="2400" spc="-10" dirty="0">
                <a:latin typeface="Carlito"/>
                <a:cs typeface="Carlito"/>
              </a:rPr>
              <a:t> </a:t>
            </a:r>
            <a:r>
              <a:rPr sz="2400" spc="-5" dirty="0">
                <a:latin typeface="Carlito"/>
                <a:cs typeface="Carlito"/>
              </a:rPr>
              <a:t>markings</a:t>
            </a:r>
            <a:r>
              <a:rPr sz="2400" spc="-70" dirty="0">
                <a:latin typeface="Carlito"/>
                <a:cs typeface="Carlito"/>
              </a:rPr>
              <a:t> </a:t>
            </a:r>
            <a:r>
              <a:rPr sz="2400" dirty="0">
                <a:latin typeface="Carlito"/>
                <a:cs typeface="Carlito"/>
              </a:rPr>
              <a:t>on</a:t>
            </a:r>
            <a:r>
              <a:rPr sz="2400" spc="-10" dirty="0">
                <a:latin typeface="Carlito"/>
                <a:cs typeface="Carlito"/>
              </a:rPr>
              <a:t> </a:t>
            </a:r>
            <a:r>
              <a:rPr sz="2400" spc="5" dirty="0">
                <a:latin typeface="Carlito"/>
                <a:cs typeface="Carlito"/>
              </a:rPr>
              <a:t>the</a:t>
            </a:r>
            <a:r>
              <a:rPr sz="2400" spc="-10" dirty="0">
                <a:latin typeface="Carlito"/>
                <a:cs typeface="Carlito"/>
              </a:rPr>
              <a:t> </a:t>
            </a:r>
            <a:r>
              <a:rPr sz="2400" dirty="0">
                <a:latin typeface="Carlito"/>
                <a:cs typeface="Carlito"/>
              </a:rPr>
              <a:t>side</a:t>
            </a:r>
            <a:r>
              <a:rPr sz="2400" spc="-15" dirty="0">
                <a:latin typeface="Carlito"/>
                <a:cs typeface="Carlito"/>
              </a:rPr>
              <a:t> </a:t>
            </a:r>
            <a:r>
              <a:rPr sz="2400" dirty="0">
                <a:latin typeface="Carlito"/>
                <a:cs typeface="Carlito"/>
              </a:rPr>
              <a:t>of</a:t>
            </a:r>
            <a:r>
              <a:rPr sz="2400" spc="-80" dirty="0">
                <a:latin typeface="Carlito"/>
                <a:cs typeface="Carlito"/>
              </a:rPr>
              <a:t> </a:t>
            </a:r>
            <a:r>
              <a:rPr sz="2400" spc="5" dirty="0">
                <a:latin typeface="Carlito"/>
                <a:cs typeface="Carlito"/>
              </a:rPr>
              <a:t>the</a:t>
            </a:r>
            <a:r>
              <a:rPr sz="2400" spc="-10" dirty="0">
                <a:latin typeface="Carlito"/>
                <a:cs typeface="Carlito"/>
              </a:rPr>
              <a:t> </a:t>
            </a:r>
            <a:r>
              <a:rPr sz="2400" spc="5" dirty="0">
                <a:latin typeface="Carlito"/>
                <a:cs typeface="Carlito"/>
              </a:rPr>
              <a:t>tube</a:t>
            </a:r>
            <a:r>
              <a:rPr sz="2400" spc="-15" dirty="0">
                <a:latin typeface="Carlito"/>
                <a:cs typeface="Carlito"/>
              </a:rPr>
              <a:t> </a:t>
            </a:r>
            <a:r>
              <a:rPr sz="2400" spc="-5" dirty="0">
                <a:latin typeface="Carlito"/>
                <a:cs typeface="Carlito"/>
              </a:rPr>
              <a:t>indicates</a:t>
            </a:r>
            <a:r>
              <a:rPr sz="2400" spc="-130" dirty="0">
                <a:latin typeface="Carlito"/>
                <a:cs typeface="Carlito"/>
              </a:rPr>
              <a:t> </a:t>
            </a:r>
            <a:r>
              <a:rPr sz="2400" spc="5" dirty="0">
                <a:latin typeface="Carlito"/>
                <a:cs typeface="Carlito"/>
              </a:rPr>
              <a:t>the</a:t>
            </a:r>
            <a:r>
              <a:rPr sz="2400" spc="-15" dirty="0">
                <a:latin typeface="Carlito"/>
                <a:cs typeface="Carlito"/>
              </a:rPr>
              <a:t> </a:t>
            </a:r>
            <a:r>
              <a:rPr sz="2400" spc="5" dirty="0">
                <a:latin typeface="Carlito"/>
                <a:cs typeface="Carlito"/>
              </a:rPr>
              <a:t>pounds</a:t>
            </a:r>
            <a:endParaRPr sz="2400" dirty="0">
              <a:latin typeface="Carlito"/>
              <a:cs typeface="Carlito"/>
            </a:endParaRPr>
          </a:p>
          <a:p>
            <a:pPr marL="12700">
              <a:lnSpc>
                <a:spcPct val="100000"/>
              </a:lnSpc>
              <a:spcBef>
                <a:spcPts val="45"/>
              </a:spcBef>
            </a:pPr>
            <a:r>
              <a:rPr sz="2400" dirty="0">
                <a:latin typeface="Carlito"/>
                <a:cs typeface="Carlito"/>
              </a:rPr>
              <a:t>per</a:t>
            </a:r>
            <a:r>
              <a:rPr sz="2400" spc="-35" dirty="0">
                <a:latin typeface="Carlito"/>
                <a:cs typeface="Carlito"/>
              </a:rPr>
              <a:t> </a:t>
            </a:r>
            <a:r>
              <a:rPr sz="2400" spc="-25" dirty="0">
                <a:latin typeface="Carlito"/>
                <a:cs typeface="Carlito"/>
              </a:rPr>
              <a:t>gallon.</a:t>
            </a:r>
            <a:endParaRPr sz="2400" dirty="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5662" y="338391"/>
            <a:ext cx="10651490" cy="5118837"/>
          </a:xfrm>
          <a:prstGeom prst="rect">
            <a:avLst/>
          </a:prstGeom>
        </p:spPr>
        <p:txBody>
          <a:bodyPr vert="horz" wrap="square" lIns="0" tIns="15875" rIns="0" bIns="0" rtlCol="0">
            <a:spAutoFit/>
          </a:bodyPr>
          <a:lstStyle/>
          <a:p>
            <a:pPr marL="469900" indent="-457834">
              <a:lnSpc>
                <a:spcPct val="100000"/>
              </a:lnSpc>
              <a:spcBef>
                <a:spcPts val="125"/>
              </a:spcBef>
              <a:buFont typeface="Arial"/>
              <a:buChar char="•"/>
              <a:tabLst>
                <a:tab pos="469900" algn="l"/>
                <a:tab pos="470534" algn="l"/>
              </a:tabLst>
            </a:pPr>
            <a:r>
              <a:rPr sz="3600" spc="-45" dirty="0">
                <a:latin typeface="Times New Roman"/>
                <a:cs typeface="Times New Roman"/>
              </a:rPr>
              <a:t>If </a:t>
            </a:r>
            <a:r>
              <a:rPr sz="3600" spc="15" dirty="0">
                <a:latin typeface="Times New Roman"/>
                <a:cs typeface="Times New Roman"/>
              </a:rPr>
              <a:t>the </a:t>
            </a:r>
            <a:r>
              <a:rPr sz="3600" spc="-30" dirty="0">
                <a:latin typeface="Times New Roman"/>
                <a:cs typeface="Times New Roman"/>
              </a:rPr>
              <a:t>airplane </a:t>
            </a:r>
            <a:r>
              <a:rPr sz="3600" spc="10" dirty="0">
                <a:latin typeface="Times New Roman"/>
                <a:cs typeface="Times New Roman"/>
              </a:rPr>
              <a:t>has </a:t>
            </a:r>
            <a:r>
              <a:rPr sz="3600" spc="15" dirty="0">
                <a:latin typeface="Times New Roman"/>
                <a:cs typeface="Times New Roman"/>
              </a:rPr>
              <a:t>new </a:t>
            </a:r>
            <a:r>
              <a:rPr sz="3600" dirty="0">
                <a:latin typeface="Times New Roman"/>
                <a:cs typeface="Times New Roman"/>
              </a:rPr>
              <a:t>equipment </a:t>
            </a:r>
            <a:r>
              <a:rPr sz="3600" spc="-25" dirty="0">
                <a:latin typeface="Times New Roman"/>
                <a:cs typeface="Times New Roman"/>
              </a:rPr>
              <a:t>installed, </a:t>
            </a:r>
            <a:r>
              <a:rPr sz="3600" spc="5" dirty="0">
                <a:latin typeface="Times New Roman"/>
                <a:cs typeface="Times New Roman"/>
              </a:rPr>
              <a:t>such </a:t>
            </a:r>
            <a:r>
              <a:rPr sz="3600" spc="-10" dirty="0">
                <a:latin typeface="Times New Roman"/>
                <a:cs typeface="Times New Roman"/>
              </a:rPr>
              <a:t>as </a:t>
            </a:r>
            <a:r>
              <a:rPr sz="3600" spc="10" dirty="0">
                <a:latin typeface="Times New Roman"/>
                <a:cs typeface="Times New Roman"/>
              </a:rPr>
              <a:t>a </a:t>
            </a:r>
            <a:r>
              <a:rPr sz="3600" spc="-30" dirty="0">
                <a:latin typeface="Times New Roman"/>
                <a:cs typeface="Times New Roman"/>
              </a:rPr>
              <a:t>radio</a:t>
            </a:r>
            <a:r>
              <a:rPr sz="3600" spc="245" dirty="0">
                <a:latin typeface="Times New Roman"/>
                <a:cs typeface="Times New Roman"/>
              </a:rPr>
              <a:t> </a:t>
            </a:r>
            <a:r>
              <a:rPr sz="3600" spc="-10" dirty="0" smtClean="0">
                <a:latin typeface="Times New Roman"/>
                <a:cs typeface="Times New Roman"/>
              </a:rPr>
              <a:t>or</a:t>
            </a:r>
            <a:r>
              <a:rPr lang="en-US" sz="3600" dirty="0">
                <a:latin typeface="Times New Roman"/>
                <a:cs typeface="Times New Roman"/>
              </a:rPr>
              <a:t> </a:t>
            </a:r>
            <a:r>
              <a:rPr sz="3600" spc="10" dirty="0" smtClean="0">
                <a:latin typeface="Times New Roman"/>
                <a:cs typeface="Times New Roman"/>
              </a:rPr>
              <a:t>a </a:t>
            </a:r>
            <a:r>
              <a:rPr sz="3600" spc="-35" dirty="0">
                <a:latin typeface="Times New Roman"/>
                <a:cs typeface="Times New Roman"/>
              </a:rPr>
              <a:t>global </a:t>
            </a:r>
            <a:r>
              <a:rPr sz="3600" spc="-15" dirty="0">
                <a:latin typeface="Times New Roman"/>
                <a:cs typeface="Times New Roman"/>
              </a:rPr>
              <a:t>positioning </a:t>
            </a:r>
            <a:r>
              <a:rPr sz="3600" spc="-25" dirty="0">
                <a:latin typeface="Times New Roman"/>
                <a:cs typeface="Times New Roman"/>
              </a:rPr>
              <a:t>system, </a:t>
            </a:r>
            <a:r>
              <a:rPr sz="3600" spc="10" dirty="0">
                <a:latin typeface="Times New Roman"/>
                <a:cs typeface="Times New Roman"/>
              </a:rPr>
              <a:t>a </a:t>
            </a:r>
            <a:r>
              <a:rPr sz="3600" spc="15" dirty="0">
                <a:latin typeface="Times New Roman"/>
                <a:cs typeface="Times New Roman"/>
              </a:rPr>
              <a:t>new </a:t>
            </a:r>
            <a:r>
              <a:rPr sz="3600" spc="-10" dirty="0">
                <a:latin typeface="Times New Roman"/>
                <a:cs typeface="Times New Roman"/>
              </a:rPr>
              <a:t>weight </a:t>
            </a:r>
            <a:r>
              <a:rPr sz="3600" spc="10" dirty="0">
                <a:latin typeface="Times New Roman"/>
                <a:cs typeface="Times New Roman"/>
              </a:rPr>
              <a:t>and </a:t>
            </a:r>
            <a:r>
              <a:rPr sz="3600" spc="-20" dirty="0">
                <a:latin typeface="Times New Roman"/>
                <a:cs typeface="Times New Roman"/>
              </a:rPr>
              <a:t>balance report </a:t>
            </a:r>
            <a:r>
              <a:rPr sz="3600" spc="15" dirty="0">
                <a:latin typeface="Times New Roman"/>
                <a:cs typeface="Times New Roman"/>
              </a:rPr>
              <a:t>must </a:t>
            </a:r>
            <a:r>
              <a:rPr sz="3600" spc="-10" dirty="0">
                <a:latin typeface="Times New Roman"/>
                <a:cs typeface="Times New Roman"/>
              </a:rPr>
              <a:t>be  </a:t>
            </a:r>
            <a:r>
              <a:rPr sz="3600" spc="-20" dirty="0">
                <a:latin typeface="Times New Roman"/>
                <a:cs typeface="Times New Roman"/>
              </a:rPr>
              <a:t>created.</a:t>
            </a:r>
            <a:endParaRPr sz="3600" dirty="0">
              <a:latin typeface="Times New Roman"/>
              <a:cs typeface="Times New Roman"/>
            </a:endParaRPr>
          </a:p>
          <a:p>
            <a:pPr marL="469900" marR="5080" indent="-457834">
              <a:lnSpc>
                <a:spcPct val="101299"/>
              </a:lnSpc>
              <a:spcBef>
                <a:spcPts val="900"/>
              </a:spcBef>
              <a:buFont typeface="Arial"/>
              <a:buChar char="•"/>
              <a:tabLst>
                <a:tab pos="469900" algn="l"/>
                <a:tab pos="470534" algn="l"/>
                <a:tab pos="6311265" algn="l"/>
                <a:tab pos="9288780" algn="l"/>
                <a:tab pos="10348595" algn="l"/>
              </a:tabLst>
            </a:pPr>
            <a:r>
              <a:rPr sz="3600" spc="-5" dirty="0">
                <a:latin typeface="Times New Roman"/>
                <a:cs typeface="Times New Roman"/>
              </a:rPr>
              <a:t>Over </a:t>
            </a:r>
            <a:r>
              <a:rPr sz="3600" spc="10" dirty="0">
                <a:latin typeface="Times New Roman"/>
                <a:cs typeface="Times New Roman"/>
              </a:rPr>
              <a:t>a </a:t>
            </a:r>
            <a:r>
              <a:rPr sz="3600" spc="-30" dirty="0">
                <a:latin typeface="Times New Roman"/>
                <a:cs typeface="Times New Roman"/>
              </a:rPr>
              <a:t>period  </a:t>
            </a:r>
            <a:r>
              <a:rPr sz="3600" spc="-10" dirty="0">
                <a:latin typeface="Times New Roman"/>
                <a:cs typeface="Times New Roman"/>
              </a:rPr>
              <a:t>of </a:t>
            </a:r>
            <a:r>
              <a:rPr sz="3600" spc="-20" dirty="0">
                <a:latin typeface="Times New Roman"/>
                <a:cs typeface="Times New Roman"/>
              </a:rPr>
              <a:t>time, almost</a:t>
            </a:r>
            <a:r>
              <a:rPr sz="3600" spc="345" dirty="0">
                <a:latin typeface="Times New Roman"/>
                <a:cs typeface="Times New Roman"/>
              </a:rPr>
              <a:t> </a:t>
            </a:r>
            <a:r>
              <a:rPr sz="3600" spc="-35" dirty="0">
                <a:latin typeface="Times New Roman"/>
                <a:cs typeface="Times New Roman"/>
              </a:rPr>
              <a:t>all</a:t>
            </a:r>
            <a:r>
              <a:rPr sz="3600" spc="200" dirty="0">
                <a:latin typeface="Times New Roman"/>
                <a:cs typeface="Times New Roman"/>
              </a:rPr>
              <a:t> </a:t>
            </a:r>
            <a:r>
              <a:rPr sz="3600" spc="-25" dirty="0" smtClean="0">
                <a:latin typeface="Times New Roman"/>
                <a:cs typeface="Times New Roman"/>
              </a:rPr>
              <a:t>aircraft</a:t>
            </a:r>
            <a:r>
              <a:rPr lang="en-US" sz="3600" spc="-25" dirty="0" smtClean="0">
                <a:latin typeface="Times New Roman"/>
                <a:cs typeface="Times New Roman"/>
              </a:rPr>
              <a:t> </a:t>
            </a:r>
            <a:r>
              <a:rPr sz="3600" dirty="0" smtClean="0">
                <a:latin typeface="Times New Roman"/>
                <a:cs typeface="Times New Roman"/>
              </a:rPr>
              <a:t>have </a:t>
            </a:r>
            <a:r>
              <a:rPr sz="3600" spc="10" dirty="0">
                <a:latin typeface="Times New Roman"/>
                <a:cs typeface="Times New Roman"/>
              </a:rPr>
              <a:t>a </a:t>
            </a:r>
            <a:r>
              <a:rPr sz="3600" dirty="0">
                <a:latin typeface="Times New Roman"/>
                <a:cs typeface="Times New Roman"/>
              </a:rPr>
              <a:t>tendency to </a:t>
            </a:r>
            <a:r>
              <a:rPr sz="3600" spc="-35" dirty="0">
                <a:latin typeface="Times New Roman"/>
                <a:cs typeface="Times New Roman"/>
              </a:rPr>
              <a:t>gain  </a:t>
            </a:r>
            <a:r>
              <a:rPr sz="3600" spc="-10" dirty="0">
                <a:latin typeface="Times New Roman"/>
                <a:cs typeface="Times New Roman"/>
              </a:rPr>
              <a:t>weight. </a:t>
            </a:r>
            <a:r>
              <a:rPr sz="3600" spc="-15" dirty="0">
                <a:latin typeface="Times New Roman"/>
                <a:cs typeface="Times New Roman"/>
              </a:rPr>
              <a:t>Examples  </a:t>
            </a:r>
            <a:r>
              <a:rPr sz="3600" spc="-10" dirty="0">
                <a:latin typeface="Times New Roman"/>
                <a:cs typeface="Times New Roman"/>
              </a:rPr>
              <a:t>of </a:t>
            </a:r>
            <a:r>
              <a:rPr sz="3600" spc="10" dirty="0">
                <a:latin typeface="Times New Roman"/>
                <a:cs typeface="Times New Roman"/>
              </a:rPr>
              <a:t>how </a:t>
            </a:r>
            <a:r>
              <a:rPr sz="3600" spc="-15" dirty="0">
                <a:latin typeface="Times New Roman"/>
                <a:cs typeface="Times New Roman"/>
              </a:rPr>
              <a:t>this can </a:t>
            </a:r>
            <a:r>
              <a:rPr sz="3600" spc="-10" dirty="0">
                <a:latin typeface="Times New Roman"/>
                <a:cs typeface="Times New Roman"/>
              </a:rPr>
              <a:t>happen </a:t>
            </a:r>
            <a:r>
              <a:rPr sz="3600" spc="-20" dirty="0">
                <a:latin typeface="Times New Roman"/>
                <a:cs typeface="Times New Roman"/>
              </a:rPr>
              <a:t>include </a:t>
            </a:r>
            <a:r>
              <a:rPr sz="3600" spc="90" dirty="0">
                <a:latin typeface="Times New Roman"/>
                <a:cs typeface="Times New Roman"/>
              </a:rPr>
              <a:t> </a:t>
            </a:r>
            <a:r>
              <a:rPr sz="3600" spc="-5" dirty="0">
                <a:latin typeface="Times New Roman"/>
                <a:cs typeface="Times New Roman"/>
              </a:rPr>
              <a:t>an</a:t>
            </a:r>
            <a:r>
              <a:rPr sz="3600" spc="30" dirty="0">
                <a:latin typeface="Times New Roman"/>
                <a:cs typeface="Times New Roman"/>
              </a:rPr>
              <a:t> </a:t>
            </a:r>
            <a:r>
              <a:rPr sz="3600" spc="-30" dirty="0" smtClean="0">
                <a:latin typeface="Times New Roman"/>
                <a:cs typeface="Times New Roman"/>
              </a:rPr>
              <a:t>airplane</a:t>
            </a:r>
            <a:r>
              <a:rPr lang="en-US" sz="3600" spc="-30" dirty="0" smtClean="0">
                <a:latin typeface="Times New Roman"/>
                <a:cs typeface="Times New Roman"/>
              </a:rPr>
              <a:t> </a:t>
            </a:r>
            <a:r>
              <a:rPr sz="3600" spc="-20" dirty="0" smtClean="0">
                <a:latin typeface="Times New Roman"/>
                <a:cs typeface="Times New Roman"/>
              </a:rPr>
              <a:t>being  </a:t>
            </a:r>
            <a:r>
              <a:rPr sz="3600" spc="-20" dirty="0">
                <a:latin typeface="Times New Roman"/>
                <a:cs typeface="Times New Roman"/>
              </a:rPr>
              <a:t>r</a:t>
            </a:r>
            <a:r>
              <a:rPr sz="3600" spc="-25" dirty="0">
                <a:latin typeface="Times New Roman"/>
                <a:cs typeface="Times New Roman"/>
              </a:rPr>
              <a:t>e</a:t>
            </a:r>
            <a:r>
              <a:rPr sz="3600" spc="-30" dirty="0">
                <a:latin typeface="Times New Roman"/>
                <a:cs typeface="Times New Roman"/>
              </a:rPr>
              <a:t>p</a:t>
            </a:r>
            <a:r>
              <a:rPr sz="3600" spc="-25" dirty="0">
                <a:latin typeface="Times New Roman"/>
                <a:cs typeface="Times New Roman"/>
              </a:rPr>
              <a:t>a</a:t>
            </a:r>
            <a:r>
              <a:rPr sz="3600" spc="-95" dirty="0">
                <a:latin typeface="Times New Roman"/>
                <a:cs typeface="Times New Roman"/>
              </a:rPr>
              <a:t>i</a:t>
            </a:r>
            <a:r>
              <a:rPr sz="3600" spc="45" dirty="0">
                <a:latin typeface="Times New Roman"/>
                <a:cs typeface="Times New Roman"/>
              </a:rPr>
              <a:t>n</a:t>
            </a:r>
            <a:r>
              <a:rPr sz="3600" spc="-15" dirty="0">
                <a:latin typeface="Times New Roman"/>
                <a:cs typeface="Times New Roman"/>
              </a:rPr>
              <a:t>t</a:t>
            </a:r>
            <a:r>
              <a:rPr sz="3600" spc="-25" dirty="0">
                <a:latin typeface="Times New Roman"/>
                <a:cs typeface="Times New Roman"/>
              </a:rPr>
              <a:t>e</a:t>
            </a:r>
            <a:r>
              <a:rPr sz="3600" spc="10" dirty="0">
                <a:latin typeface="Times New Roman"/>
                <a:cs typeface="Times New Roman"/>
              </a:rPr>
              <a:t>d</a:t>
            </a:r>
            <a:r>
              <a:rPr sz="3600" spc="325" dirty="0">
                <a:latin typeface="Times New Roman"/>
                <a:cs typeface="Times New Roman"/>
              </a:rPr>
              <a:t> </a:t>
            </a:r>
            <a:r>
              <a:rPr sz="3600" spc="30" dirty="0">
                <a:latin typeface="Times New Roman"/>
                <a:cs typeface="Times New Roman"/>
              </a:rPr>
              <a:t>w</a:t>
            </a:r>
            <a:r>
              <a:rPr sz="3600" spc="-95" dirty="0">
                <a:latin typeface="Times New Roman"/>
                <a:cs typeface="Times New Roman"/>
              </a:rPr>
              <a:t>i</a:t>
            </a:r>
            <a:r>
              <a:rPr sz="3600" spc="-15" dirty="0">
                <a:latin typeface="Times New Roman"/>
                <a:cs typeface="Times New Roman"/>
              </a:rPr>
              <a:t>t</a:t>
            </a:r>
            <a:r>
              <a:rPr sz="3600" spc="45" dirty="0">
                <a:latin typeface="Times New Roman"/>
                <a:cs typeface="Times New Roman"/>
              </a:rPr>
              <a:t>h</a:t>
            </a:r>
            <a:r>
              <a:rPr sz="3600" spc="-30" dirty="0">
                <a:latin typeface="Times New Roman"/>
                <a:cs typeface="Times New Roman"/>
              </a:rPr>
              <a:t>o</a:t>
            </a:r>
            <a:r>
              <a:rPr sz="3600" spc="45" dirty="0">
                <a:latin typeface="Times New Roman"/>
                <a:cs typeface="Times New Roman"/>
              </a:rPr>
              <a:t>u</a:t>
            </a:r>
            <a:r>
              <a:rPr sz="3600" spc="5" dirty="0">
                <a:latin typeface="Times New Roman"/>
                <a:cs typeface="Times New Roman"/>
              </a:rPr>
              <a:t>t</a:t>
            </a:r>
            <a:r>
              <a:rPr sz="3600" spc="114" dirty="0">
                <a:latin typeface="Times New Roman"/>
                <a:cs typeface="Times New Roman"/>
              </a:rPr>
              <a:t> </a:t>
            </a:r>
            <a:r>
              <a:rPr sz="3600" spc="-15" dirty="0">
                <a:latin typeface="Times New Roman"/>
                <a:cs typeface="Times New Roman"/>
              </a:rPr>
              <a:t>t</a:t>
            </a:r>
            <a:r>
              <a:rPr sz="3600" spc="45" dirty="0">
                <a:latin typeface="Times New Roman"/>
                <a:cs typeface="Times New Roman"/>
              </a:rPr>
              <a:t>h</a:t>
            </a:r>
            <a:r>
              <a:rPr sz="3600" spc="10" dirty="0">
                <a:latin typeface="Times New Roman"/>
                <a:cs typeface="Times New Roman"/>
              </a:rPr>
              <a:t>e</a:t>
            </a:r>
            <a:r>
              <a:rPr sz="3600" spc="30" dirty="0">
                <a:latin typeface="Times New Roman"/>
                <a:cs typeface="Times New Roman"/>
              </a:rPr>
              <a:t> </a:t>
            </a:r>
            <a:r>
              <a:rPr sz="3600" spc="-30" dirty="0">
                <a:latin typeface="Times New Roman"/>
                <a:cs typeface="Times New Roman"/>
              </a:rPr>
              <a:t>o</a:t>
            </a:r>
            <a:r>
              <a:rPr sz="3600" spc="-95" dirty="0">
                <a:latin typeface="Times New Roman"/>
                <a:cs typeface="Times New Roman"/>
              </a:rPr>
              <a:t>l</a:t>
            </a:r>
            <a:r>
              <a:rPr sz="3600" spc="10" dirty="0">
                <a:latin typeface="Times New Roman"/>
                <a:cs typeface="Times New Roman"/>
              </a:rPr>
              <a:t>d</a:t>
            </a:r>
            <a:r>
              <a:rPr sz="3600" spc="175" dirty="0">
                <a:latin typeface="Times New Roman"/>
                <a:cs typeface="Times New Roman"/>
              </a:rPr>
              <a:t> </a:t>
            </a:r>
            <a:r>
              <a:rPr sz="3600" spc="-30" dirty="0">
                <a:latin typeface="Times New Roman"/>
                <a:cs typeface="Times New Roman"/>
              </a:rPr>
              <a:t>p</a:t>
            </a:r>
            <a:r>
              <a:rPr sz="3600" spc="-25" dirty="0">
                <a:latin typeface="Times New Roman"/>
                <a:cs typeface="Times New Roman"/>
              </a:rPr>
              <a:t>a</a:t>
            </a:r>
            <a:r>
              <a:rPr sz="3600" spc="-95" dirty="0">
                <a:latin typeface="Times New Roman"/>
                <a:cs typeface="Times New Roman"/>
              </a:rPr>
              <a:t>i</a:t>
            </a:r>
            <a:r>
              <a:rPr sz="3600" spc="45" dirty="0">
                <a:latin typeface="Times New Roman"/>
                <a:cs typeface="Times New Roman"/>
              </a:rPr>
              <a:t>n</a:t>
            </a:r>
            <a:r>
              <a:rPr sz="3600" spc="5" dirty="0">
                <a:latin typeface="Times New Roman"/>
                <a:cs typeface="Times New Roman"/>
              </a:rPr>
              <a:t>t</a:t>
            </a:r>
            <a:r>
              <a:rPr sz="3600" spc="190" dirty="0">
                <a:latin typeface="Times New Roman"/>
                <a:cs typeface="Times New Roman"/>
              </a:rPr>
              <a:t> </a:t>
            </a:r>
            <a:r>
              <a:rPr sz="3600" spc="-30" dirty="0">
                <a:latin typeface="Times New Roman"/>
                <a:cs typeface="Times New Roman"/>
              </a:rPr>
              <a:t>b</a:t>
            </a:r>
            <a:r>
              <a:rPr sz="3600" spc="-25" dirty="0">
                <a:latin typeface="Times New Roman"/>
                <a:cs typeface="Times New Roman"/>
              </a:rPr>
              <a:t>e</a:t>
            </a:r>
            <a:r>
              <a:rPr sz="3600" spc="-95" dirty="0">
                <a:latin typeface="Times New Roman"/>
                <a:cs typeface="Times New Roman"/>
              </a:rPr>
              <a:t>i</a:t>
            </a:r>
            <a:r>
              <a:rPr sz="3600" spc="45" dirty="0">
                <a:latin typeface="Times New Roman"/>
                <a:cs typeface="Times New Roman"/>
              </a:rPr>
              <a:t>n</a:t>
            </a:r>
            <a:r>
              <a:rPr sz="3600" spc="10" dirty="0">
                <a:latin typeface="Times New Roman"/>
                <a:cs typeface="Times New Roman"/>
              </a:rPr>
              <a:t>g</a:t>
            </a:r>
            <a:r>
              <a:rPr sz="3600" spc="175" dirty="0">
                <a:latin typeface="Times New Roman"/>
                <a:cs typeface="Times New Roman"/>
              </a:rPr>
              <a:t> </a:t>
            </a:r>
            <a:r>
              <a:rPr sz="3600" spc="-20" dirty="0">
                <a:latin typeface="Times New Roman"/>
                <a:cs typeface="Times New Roman"/>
              </a:rPr>
              <a:t>r</a:t>
            </a:r>
            <a:r>
              <a:rPr sz="3600" spc="-25" dirty="0">
                <a:latin typeface="Times New Roman"/>
                <a:cs typeface="Times New Roman"/>
              </a:rPr>
              <a:t>e</a:t>
            </a:r>
            <a:r>
              <a:rPr sz="3600" spc="30" dirty="0">
                <a:latin typeface="Times New Roman"/>
                <a:cs typeface="Times New Roman"/>
              </a:rPr>
              <a:t>m</a:t>
            </a:r>
            <a:r>
              <a:rPr sz="3600" spc="-30" dirty="0">
                <a:latin typeface="Times New Roman"/>
                <a:cs typeface="Times New Roman"/>
              </a:rPr>
              <a:t>ov</a:t>
            </a:r>
            <a:r>
              <a:rPr sz="3600" spc="-25" dirty="0">
                <a:latin typeface="Times New Roman"/>
                <a:cs typeface="Times New Roman"/>
              </a:rPr>
              <a:t>e</a:t>
            </a:r>
            <a:r>
              <a:rPr sz="3600" spc="-30" dirty="0">
                <a:latin typeface="Times New Roman"/>
                <a:cs typeface="Times New Roman"/>
              </a:rPr>
              <a:t>d</a:t>
            </a:r>
            <a:r>
              <a:rPr sz="3600" spc="5" dirty="0">
                <a:latin typeface="Times New Roman"/>
                <a:cs typeface="Times New Roman"/>
              </a:rPr>
              <a:t>,</a:t>
            </a:r>
            <a:r>
              <a:rPr sz="3600" spc="265" dirty="0">
                <a:latin typeface="Times New Roman"/>
                <a:cs typeface="Times New Roman"/>
              </a:rPr>
              <a:t> </a:t>
            </a:r>
            <a:r>
              <a:rPr sz="3600" spc="-25" dirty="0">
                <a:latin typeface="Times New Roman"/>
                <a:cs typeface="Times New Roman"/>
              </a:rPr>
              <a:t>a</a:t>
            </a:r>
            <a:r>
              <a:rPr sz="3600" spc="45" dirty="0">
                <a:latin typeface="Times New Roman"/>
                <a:cs typeface="Times New Roman"/>
              </a:rPr>
              <a:t>n</a:t>
            </a:r>
            <a:r>
              <a:rPr sz="3600" spc="10" dirty="0">
                <a:latin typeface="Times New Roman"/>
                <a:cs typeface="Times New Roman"/>
              </a:rPr>
              <a:t>d</a:t>
            </a:r>
            <a:r>
              <a:rPr sz="3600" spc="25" dirty="0">
                <a:latin typeface="Times New Roman"/>
                <a:cs typeface="Times New Roman"/>
              </a:rPr>
              <a:t> </a:t>
            </a:r>
            <a:r>
              <a:rPr sz="3600" spc="-15" dirty="0">
                <a:latin typeface="Times New Roman"/>
                <a:cs typeface="Times New Roman"/>
              </a:rPr>
              <a:t>t</a:t>
            </a:r>
            <a:r>
              <a:rPr sz="3600" spc="45" dirty="0">
                <a:latin typeface="Times New Roman"/>
                <a:cs typeface="Times New Roman"/>
              </a:rPr>
              <a:t>h</a:t>
            </a:r>
            <a:r>
              <a:rPr sz="3600" spc="10" dirty="0">
                <a:latin typeface="Times New Roman"/>
                <a:cs typeface="Times New Roman"/>
              </a:rPr>
              <a:t>e</a:t>
            </a:r>
            <a:r>
              <a:rPr sz="3600" spc="30" dirty="0">
                <a:latin typeface="Times New Roman"/>
                <a:cs typeface="Times New Roman"/>
              </a:rPr>
              <a:t> </a:t>
            </a:r>
            <a:r>
              <a:rPr sz="3600" spc="-25" dirty="0">
                <a:latin typeface="Times New Roman"/>
                <a:cs typeface="Times New Roman"/>
              </a:rPr>
              <a:t>acc</a:t>
            </a:r>
            <a:r>
              <a:rPr sz="3600" spc="45" dirty="0">
                <a:latin typeface="Times New Roman"/>
                <a:cs typeface="Times New Roman"/>
              </a:rPr>
              <a:t>u</a:t>
            </a:r>
            <a:r>
              <a:rPr sz="3600" spc="30" dirty="0">
                <a:latin typeface="Times New Roman"/>
                <a:cs typeface="Times New Roman"/>
              </a:rPr>
              <a:t>m</a:t>
            </a:r>
            <a:r>
              <a:rPr sz="3600" spc="45" dirty="0">
                <a:latin typeface="Times New Roman"/>
                <a:cs typeface="Times New Roman"/>
              </a:rPr>
              <a:t>u</a:t>
            </a:r>
            <a:r>
              <a:rPr sz="3600" spc="-95" dirty="0">
                <a:latin typeface="Times New Roman"/>
                <a:cs typeface="Times New Roman"/>
              </a:rPr>
              <a:t>l</a:t>
            </a:r>
            <a:r>
              <a:rPr sz="3600" spc="-25" dirty="0">
                <a:latin typeface="Times New Roman"/>
                <a:cs typeface="Times New Roman"/>
              </a:rPr>
              <a:t>a</a:t>
            </a:r>
            <a:r>
              <a:rPr sz="3600" spc="-15" dirty="0">
                <a:latin typeface="Times New Roman"/>
                <a:cs typeface="Times New Roman"/>
              </a:rPr>
              <a:t>t</a:t>
            </a:r>
            <a:r>
              <a:rPr sz="3600" spc="-95" dirty="0">
                <a:latin typeface="Times New Roman"/>
                <a:cs typeface="Times New Roman"/>
              </a:rPr>
              <a:t>i</a:t>
            </a:r>
            <a:r>
              <a:rPr sz="3600" spc="-30" dirty="0">
                <a:latin typeface="Times New Roman"/>
                <a:cs typeface="Times New Roman"/>
              </a:rPr>
              <a:t>o</a:t>
            </a:r>
            <a:r>
              <a:rPr sz="3600" spc="10" dirty="0">
                <a:latin typeface="Times New Roman"/>
                <a:cs typeface="Times New Roman"/>
              </a:rPr>
              <a:t>n</a:t>
            </a:r>
            <a:r>
              <a:rPr sz="3600" dirty="0">
                <a:latin typeface="Times New Roman"/>
                <a:cs typeface="Times New Roman"/>
              </a:rPr>
              <a:t>	</a:t>
            </a:r>
            <a:r>
              <a:rPr sz="3600" spc="-30" dirty="0">
                <a:latin typeface="Times New Roman"/>
                <a:cs typeface="Times New Roman"/>
              </a:rPr>
              <a:t>o</a:t>
            </a:r>
            <a:r>
              <a:rPr sz="3600" spc="5" dirty="0">
                <a:latin typeface="Times New Roman"/>
                <a:cs typeface="Times New Roman"/>
              </a:rPr>
              <a:t>f  </a:t>
            </a:r>
            <a:r>
              <a:rPr sz="3600" spc="-30" dirty="0">
                <a:latin typeface="Times New Roman"/>
                <a:cs typeface="Times New Roman"/>
              </a:rPr>
              <a:t>dirt, </a:t>
            </a:r>
            <a:r>
              <a:rPr sz="3600" spc="-20" dirty="0">
                <a:latin typeface="Times New Roman"/>
                <a:cs typeface="Times New Roman"/>
              </a:rPr>
              <a:t>grease, </a:t>
            </a:r>
            <a:r>
              <a:rPr sz="3600" spc="10" dirty="0">
                <a:latin typeface="Times New Roman"/>
                <a:cs typeface="Times New Roman"/>
              </a:rPr>
              <a:t>and </a:t>
            </a:r>
            <a:r>
              <a:rPr sz="3600" spc="-40" dirty="0">
                <a:latin typeface="Times New Roman"/>
                <a:cs typeface="Times New Roman"/>
              </a:rPr>
              <a:t>oil in </a:t>
            </a:r>
            <a:r>
              <a:rPr sz="3600" spc="-15" dirty="0">
                <a:latin typeface="Times New Roman"/>
                <a:cs typeface="Times New Roman"/>
              </a:rPr>
              <a:t>parts </a:t>
            </a:r>
            <a:r>
              <a:rPr sz="3600" spc="-10" dirty="0">
                <a:latin typeface="Times New Roman"/>
                <a:cs typeface="Times New Roman"/>
              </a:rPr>
              <a:t>of </a:t>
            </a:r>
            <a:r>
              <a:rPr sz="3600" spc="15" dirty="0">
                <a:latin typeface="Times New Roman"/>
                <a:cs typeface="Times New Roman"/>
              </a:rPr>
              <a:t>the </a:t>
            </a:r>
            <a:r>
              <a:rPr sz="3600" spc="-30" dirty="0">
                <a:latin typeface="Times New Roman"/>
                <a:cs typeface="Times New Roman"/>
              </a:rPr>
              <a:t>aircraft </a:t>
            </a:r>
            <a:r>
              <a:rPr sz="3600" spc="5" dirty="0">
                <a:latin typeface="Times New Roman"/>
                <a:cs typeface="Times New Roman"/>
              </a:rPr>
              <a:t>that </a:t>
            </a:r>
            <a:r>
              <a:rPr sz="3600" spc="-10" dirty="0">
                <a:latin typeface="Times New Roman"/>
                <a:cs typeface="Times New Roman"/>
              </a:rPr>
              <a:t>are </a:t>
            </a:r>
            <a:r>
              <a:rPr sz="3600" spc="10" dirty="0">
                <a:latin typeface="Times New Roman"/>
                <a:cs typeface="Times New Roman"/>
              </a:rPr>
              <a:t>not </a:t>
            </a:r>
            <a:r>
              <a:rPr sz="3600" spc="-40" dirty="0">
                <a:latin typeface="Times New Roman"/>
                <a:cs typeface="Times New Roman"/>
              </a:rPr>
              <a:t>easily </a:t>
            </a:r>
            <a:r>
              <a:rPr sz="3600" spc="-20" dirty="0">
                <a:latin typeface="Times New Roman"/>
                <a:cs typeface="Times New Roman"/>
              </a:rPr>
              <a:t>accessible  </a:t>
            </a:r>
            <a:r>
              <a:rPr sz="3600" spc="-10" dirty="0">
                <a:latin typeface="Times New Roman"/>
                <a:cs typeface="Times New Roman"/>
              </a:rPr>
              <a:t>for</a:t>
            </a:r>
            <a:r>
              <a:rPr sz="3600" spc="110" dirty="0">
                <a:latin typeface="Times New Roman"/>
                <a:cs typeface="Times New Roman"/>
              </a:rPr>
              <a:t> </a:t>
            </a:r>
            <a:r>
              <a:rPr sz="3600" spc="-20" dirty="0">
                <a:latin typeface="Times New Roman"/>
                <a:cs typeface="Times New Roman"/>
              </a:rPr>
              <a:t>cleaning.</a:t>
            </a:r>
            <a:endParaRPr sz="36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14450" y="266700"/>
            <a:ext cx="7626149" cy="63722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1969" y="-97039"/>
            <a:ext cx="10523220" cy="2864887"/>
          </a:xfrm>
          <a:prstGeom prst="rect">
            <a:avLst/>
          </a:prstGeom>
        </p:spPr>
        <p:txBody>
          <a:bodyPr vert="horz" wrap="square" lIns="0" tIns="16510" rIns="0" bIns="0" rtlCol="0">
            <a:spAutoFit/>
          </a:bodyPr>
          <a:lstStyle/>
          <a:p>
            <a:pPr marL="12700">
              <a:lnSpc>
                <a:spcPct val="100000"/>
              </a:lnSpc>
              <a:spcBef>
                <a:spcPts val="130"/>
              </a:spcBef>
            </a:pPr>
            <a:r>
              <a:rPr i="1" spc="15" dirty="0">
                <a:solidFill>
                  <a:srgbClr val="002060"/>
                </a:solidFill>
                <a:latin typeface="Carlito"/>
                <a:cs typeface="Carlito"/>
              </a:rPr>
              <a:t>4. </a:t>
            </a:r>
            <a:r>
              <a:rPr i="1" spc="10" dirty="0">
                <a:solidFill>
                  <a:srgbClr val="002060"/>
                </a:solidFill>
                <a:latin typeface="Carlito"/>
                <a:cs typeface="Carlito"/>
              </a:rPr>
              <a:t>Plumb</a:t>
            </a:r>
            <a:r>
              <a:rPr i="1" spc="-114" dirty="0">
                <a:solidFill>
                  <a:srgbClr val="002060"/>
                </a:solidFill>
                <a:latin typeface="Carlito"/>
                <a:cs typeface="Carlito"/>
              </a:rPr>
              <a:t> </a:t>
            </a:r>
            <a:r>
              <a:rPr i="1" dirty="0">
                <a:solidFill>
                  <a:srgbClr val="002060"/>
                </a:solidFill>
                <a:latin typeface="Carlito"/>
                <a:cs typeface="Carlito"/>
              </a:rPr>
              <a:t>Bob</a:t>
            </a:r>
          </a:p>
          <a:p>
            <a:pPr marL="12700" marR="5080">
              <a:lnSpc>
                <a:spcPct val="101800"/>
              </a:lnSpc>
              <a:spcBef>
                <a:spcPts val="80"/>
              </a:spcBef>
              <a:tabLst>
                <a:tab pos="5670550" algn="l"/>
                <a:tab pos="6651625" algn="l"/>
                <a:tab pos="9962515" algn="l"/>
              </a:tabLst>
            </a:pPr>
            <a:r>
              <a:rPr sz="2750" spc="15" dirty="0">
                <a:latin typeface="Times New Roman"/>
                <a:cs typeface="Times New Roman"/>
              </a:rPr>
              <a:t>A </a:t>
            </a:r>
            <a:r>
              <a:rPr sz="2750" spc="-5" dirty="0">
                <a:latin typeface="Times New Roman"/>
                <a:cs typeface="Times New Roman"/>
              </a:rPr>
              <a:t>plumb </a:t>
            </a:r>
            <a:r>
              <a:rPr sz="2750" spc="-15" dirty="0">
                <a:latin typeface="Times New Roman"/>
                <a:cs typeface="Times New Roman"/>
              </a:rPr>
              <a:t>bob </a:t>
            </a:r>
            <a:r>
              <a:rPr sz="2750" spc="-40" dirty="0">
                <a:latin typeface="Times New Roman"/>
                <a:cs typeface="Times New Roman"/>
              </a:rPr>
              <a:t>is </a:t>
            </a:r>
            <a:r>
              <a:rPr sz="2750" spc="10" dirty="0">
                <a:latin typeface="Times New Roman"/>
                <a:cs typeface="Times New Roman"/>
              </a:rPr>
              <a:t>a </a:t>
            </a:r>
            <a:r>
              <a:rPr sz="2750" spc="-5" dirty="0">
                <a:latin typeface="Times New Roman"/>
                <a:cs typeface="Times New Roman"/>
              </a:rPr>
              <a:t>heavy metal</a:t>
            </a:r>
            <a:r>
              <a:rPr sz="2750" spc="655" dirty="0">
                <a:latin typeface="Times New Roman"/>
                <a:cs typeface="Times New Roman"/>
              </a:rPr>
              <a:t> </a:t>
            </a:r>
            <a:r>
              <a:rPr sz="2750" spc="-30" dirty="0">
                <a:latin typeface="Times New Roman"/>
                <a:cs typeface="Times New Roman"/>
              </a:rPr>
              <a:t>object,</a:t>
            </a:r>
            <a:r>
              <a:rPr sz="2750" spc="285" dirty="0">
                <a:latin typeface="Times New Roman"/>
                <a:cs typeface="Times New Roman"/>
              </a:rPr>
              <a:t> </a:t>
            </a:r>
            <a:r>
              <a:rPr sz="2750" spc="-30" dirty="0">
                <a:latin typeface="Times New Roman"/>
                <a:cs typeface="Times New Roman"/>
              </a:rPr>
              <a:t>cylinder	</a:t>
            </a:r>
            <a:r>
              <a:rPr sz="2750" spc="-10" dirty="0">
                <a:latin typeface="Times New Roman"/>
                <a:cs typeface="Times New Roman"/>
              </a:rPr>
              <a:t>or </a:t>
            </a:r>
            <a:r>
              <a:rPr sz="2750" dirty="0">
                <a:latin typeface="Times New Roman"/>
                <a:cs typeface="Times New Roman"/>
              </a:rPr>
              <a:t>cone </a:t>
            </a:r>
            <a:r>
              <a:rPr sz="2750" spc="-10" dirty="0">
                <a:latin typeface="Times New Roman"/>
                <a:cs typeface="Times New Roman"/>
              </a:rPr>
              <a:t>shape, </a:t>
            </a:r>
            <a:r>
              <a:rPr sz="2750" spc="-15" dirty="0">
                <a:latin typeface="Times New Roman"/>
                <a:cs typeface="Times New Roman"/>
              </a:rPr>
              <a:t>with </a:t>
            </a:r>
            <a:r>
              <a:rPr sz="2750" spc="10" dirty="0">
                <a:latin typeface="Times New Roman"/>
                <a:cs typeface="Times New Roman"/>
              </a:rPr>
              <a:t>a </a:t>
            </a:r>
            <a:r>
              <a:rPr sz="2750" dirty="0">
                <a:latin typeface="Times New Roman"/>
                <a:cs typeface="Times New Roman"/>
              </a:rPr>
              <a:t>sharp  </a:t>
            </a:r>
            <a:r>
              <a:rPr sz="2750" spc="-20" dirty="0">
                <a:latin typeface="Times New Roman"/>
                <a:cs typeface="Times New Roman"/>
              </a:rPr>
              <a:t>point </a:t>
            </a:r>
            <a:r>
              <a:rPr sz="2750" spc="-10" dirty="0">
                <a:latin typeface="Times New Roman"/>
                <a:cs typeface="Times New Roman"/>
              </a:rPr>
              <a:t>at </a:t>
            </a:r>
            <a:r>
              <a:rPr sz="2750" spc="10" dirty="0">
                <a:latin typeface="Times New Roman"/>
                <a:cs typeface="Times New Roman"/>
              </a:rPr>
              <a:t>one end and a </a:t>
            </a:r>
            <a:r>
              <a:rPr sz="2750" spc="-15" dirty="0">
                <a:latin typeface="Times New Roman"/>
                <a:cs typeface="Times New Roman"/>
              </a:rPr>
              <a:t>string </a:t>
            </a:r>
            <a:r>
              <a:rPr sz="2750" spc="-10" dirty="0">
                <a:latin typeface="Times New Roman"/>
                <a:cs typeface="Times New Roman"/>
              </a:rPr>
              <a:t>attached </a:t>
            </a:r>
            <a:r>
              <a:rPr sz="2750" dirty="0">
                <a:latin typeface="Times New Roman"/>
                <a:cs typeface="Times New Roman"/>
              </a:rPr>
              <a:t>to </a:t>
            </a:r>
            <a:r>
              <a:rPr sz="2750" spc="15" dirty="0">
                <a:latin typeface="Times New Roman"/>
                <a:cs typeface="Times New Roman"/>
              </a:rPr>
              <a:t>the </a:t>
            </a:r>
            <a:r>
              <a:rPr sz="2750" spc="-5" dirty="0">
                <a:latin typeface="Times New Roman"/>
                <a:cs typeface="Times New Roman"/>
              </a:rPr>
              <a:t>other </a:t>
            </a:r>
            <a:r>
              <a:rPr sz="2750" dirty="0">
                <a:latin typeface="Times New Roman"/>
                <a:cs typeface="Times New Roman"/>
              </a:rPr>
              <a:t>end. </a:t>
            </a:r>
            <a:r>
              <a:rPr sz="2750" spc="-45" dirty="0">
                <a:latin typeface="Times New Roman"/>
                <a:cs typeface="Times New Roman"/>
              </a:rPr>
              <a:t>If </a:t>
            </a:r>
            <a:r>
              <a:rPr sz="2750" spc="15" dirty="0">
                <a:latin typeface="Times New Roman"/>
                <a:cs typeface="Times New Roman"/>
              </a:rPr>
              <a:t>the </a:t>
            </a:r>
            <a:r>
              <a:rPr sz="2750" spc="-15" dirty="0">
                <a:latin typeface="Times New Roman"/>
                <a:cs typeface="Times New Roman"/>
              </a:rPr>
              <a:t>string </a:t>
            </a:r>
            <a:r>
              <a:rPr sz="2750" spc="-40" dirty="0">
                <a:latin typeface="Times New Roman"/>
                <a:cs typeface="Times New Roman"/>
              </a:rPr>
              <a:t>is  </a:t>
            </a:r>
            <a:r>
              <a:rPr sz="2750" spc="-10" dirty="0">
                <a:latin typeface="Times New Roman"/>
                <a:cs typeface="Times New Roman"/>
              </a:rPr>
              <a:t>attached </a:t>
            </a:r>
            <a:r>
              <a:rPr sz="2750" dirty="0">
                <a:latin typeface="Times New Roman"/>
                <a:cs typeface="Times New Roman"/>
              </a:rPr>
              <a:t>to </a:t>
            </a:r>
            <a:r>
              <a:rPr sz="2750" spc="10" dirty="0">
                <a:latin typeface="Times New Roman"/>
                <a:cs typeface="Times New Roman"/>
              </a:rPr>
              <a:t>a </a:t>
            </a:r>
            <a:r>
              <a:rPr sz="2750" spc="-30" dirty="0">
                <a:latin typeface="Times New Roman"/>
                <a:cs typeface="Times New Roman"/>
              </a:rPr>
              <a:t>given  </a:t>
            </a:r>
            <a:r>
              <a:rPr sz="2750" spc="-20" dirty="0">
                <a:latin typeface="Times New Roman"/>
                <a:cs typeface="Times New Roman"/>
              </a:rPr>
              <a:t>point </a:t>
            </a:r>
            <a:r>
              <a:rPr sz="2750" spc="-10" dirty="0">
                <a:latin typeface="Times New Roman"/>
                <a:cs typeface="Times New Roman"/>
              </a:rPr>
              <a:t>on</a:t>
            </a:r>
            <a:r>
              <a:rPr sz="2750" spc="204" dirty="0">
                <a:latin typeface="Times New Roman"/>
                <a:cs typeface="Times New Roman"/>
              </a:rPr>
              <a:t> </a:t>
            </a:r>
            <a:r>
              <a:rPr sz="2750" spc="-5" dirty="0">
                <a:latin typeface="Times New Roman"/>
                <a:cs typeface="Times New Roman"/>
              </a:rPr>
              <a:t>an</a:t>
            </a:r>
            <a:r>
              <a:rPr sz="2750" spc="105" dirty="0">
                <a:latin typeface="Times New Roman"/>
                <a:cs typeface="Times New Roman"/>
              </a:rPr>
              <a:t> </a:t>
            </a:r>
            <a:r>
              <a:rPr sz="2750" spc="-25" dirty="0">
                <a:latin typeface="Times New Roman"/>
                <a:cs typeface="Times New Roman"/>
              </a:rPr>
              <a:t>aircraft,	</a:t>
            </a:r>
            <a:r>
              <a:rPr sz="2750" spc="10" dirty="0">
                <a:latin typeface="Times New Roman"/>
                <a:cs typeface="Times New Roman"/>
              </a:rPr>
              <a:t>and </a:t>
            </a:r>
            <a:r>
              <a:rPr sz="2750" spc="15" dirty="0">
                <a:latin typeface="Times New Roman"/>
                <a:cs typeface="Times New Roman"/>
              </a:rPr>
              <a:t>the </a:t>
            </a:r>
            <a:r>
              <a:rPr sz="2750" spc="-5" dirty="0">
                <a:latin typeface="Times New Roman"/>
                <a:cs typeface="Times New Roman"/>
              </a:rPr>
              <a:t>plumb </a:t>
            </a:r>
            <a:r>
              <a:rPr sz="2750" spc="-15" dirty="0">
                <a:latin typeface="Times New Roman"/>
                <a:cs typeface="Times New Roman"/>
              </a:rPr>
              <a:t>bob</a:t>
            </a:r>
            <a:r>
              <a:rPr sz="2750" spc="335" dirty="0">
                <a:latin typeface="Times New Roman"/>
                <a:cs typeface="Times New Roman"/>
              </a:rPr>
              <a:t> </a:t>
            </a:r>
            <a:r>
              <a:rPr sz="2750" spc="-40" dirty="0">
                <a:latin typeface="Times New Roman"/>
                <a:cs typeface="Times New Roman"/>
              </a:rPr>
              <a:t>is</a:t>
            </a:r>
            <a:r>
              <a:rPr sz="2750" spc="110" dirty="0">
                <a:latin typeface="Times New Roman"/>
                <a:cs typeface="Times New Roman"/>
              </a:rPr>
              <a:t> </a:t>
            </a:r>
            <a:r>
              <a:rPr sz="2750" spc="-30" dirty="0">
                <a:latin typeface="Times New Roman"/>
                <a:cs typeface="Times New Roman"/>
              </a:rPr>
              <a:t>allowed	</a:t>
            </a:r>
            <a:r>
              <a:rPr sz="2750" dirty="0">
                <a:latin typeface="Times New Roman"/>
                <a:cs typeface="Times New Roman"/>
              </a:rPr>
              <a:t>to  </a:t>
            </a:r>
            <a:r>
              <a:rPr sz="2750" spc="20" dirty="0">
                <a:latin typeface="Times New Roman"/>
                <a:cs typeface="Times New Roman"/>
              </a:rPr>
              <a:t>hang </a:t>
            </a:r>
            <a:r>
              <a:rPr sz="2750" dirty="0">
                <a:latin typeface="Times New Roman"/>
                <a:cs typeface="Times New Roman"/>
              </a:rPr>
              <a:t>down </a:t>
            </a:r>
            <a:r>
              <a:rPr sz="2750" spc="-5" dirty="0">
                <a:latin typeface="Times New Roman"/>
                <a:cs typeface="Times New Roman"/>
              </a:rPr>
              <a:t>so </a:t>
            </a:r>
            <a:r>
              <a:rPr sz="2750" spc="15" dirty="0">
                <a:latin typeface="Times New Roman"/>
                <a:cs typeface="Times New Roman"/>
              </a:rPr>
              <a:t>the </a:t>
            </a:r>
            <a:r>
              <a:rPr sz="2750" spc="-30" dirty="0">
                <a:latin typeface="Times New Roman"/>
                <a:cs typeface="Times New Roman"/>
              </a:rPr>
              <a:t>tip </a:t>
            </a:r>
            <a:r>
              <a:rPr sz="2750" spc="-15" dirty="0">
                <a:latin typeface="Times New Roman"/>
                <a:cs typeface="Times New Roman"/>
              </a:rPr>
              <a:t>just </a:t>
            </a:r>
            <a:r>
              <a:rPr sz="2750" dirty="0">
                <a:latin typeface="Times New Roman"/>
                <a:cs typeface="Times New Roman"/>
              </a:rPr>
              <a:t>touches </a:t>
            </a:r>
            <a:r>
              <a:rPr sz="2750" spc="15" dirty="0">
                <a:latin typeface="Times New Roman"/>
                <a:cs typeface="Times New Roman"/>
              </a:rPr>
              <a:t>the </a:t>
            </a:r>
            <a:r>
              <a:rPr sz="2750" dirty="0">
                <a:latin typeface="Times New Roman"/>
                <a:cs typeface="Times New Roman"/>
              </a:rPr>
              <a:t>ground, </a:t>
            </a:r>
            <a:r>
              <a:rPr sz="2750" spc="15" dirty="0">
                <a:latin typeface="Times New Roman"/>
                <a:cs typeface="Times New Roman"/>
              </a:rPr>
              <a:t>the </a:t>
            </a:r>
            <a:r>
              <a:rPr sz="2750" spc="-20" dirty="0">
                <a:latin typeface="Times New Roman"/>
                <a:cs typeface="Times New Roman"/>
              </a:rPr>
              <a:t>point </a:t>
            </a:r>
            <a:r>
              <a:rPr sz="2750" spc="10" dirty="0">
                <a:latin typeface="Times New Roman"/>
                <a:cs typeface="Times New Roman"/>
              </a:rPr>
              <a:t>where </a:t>
            </a:r>
            <a:r>
              <a:rPr sz="2750" spc="15" dirty="0">
                <a:latin typeface="Times New Roman"/>
                <a:cs typeface="Times New Roman"/>
              </a:rPr>
              <a:t>the </a:t>
            </a:r>
            <a:r>
              <a:rPr sz="2750" spc="-30" dirty="0">
                <a:latin typeface="Times New Roman"/>
                <a:cs typeface="Times New Roman"/>
              </a:rPr>
              <a:t>tip  </a:t>
            </a:r>
            <a:r>
              <a:rPr sz="2750" dirty="0">
                <a:latin typeface="Times New Roman"/>
                <a:cs typeface="Times New Roman"/>
              </a:rPr>
              <a:t>touches </a:t>
            </a:r>
            <a:r>
              <a:rPr sz="2750" spc="-35" dirty="0">
                <a:latin typeface="Times New Roman"/>
                <a:cs typeface="Times New Roman"/>
              </a:rPr>
              <a:t>will </a:t>
            </a:r>
            <a:r>
              <a:rPr sz="2750" spc="-10" dirty="0">
                <a:latin typeface="Times New Roman"/>
                <a:cs typeface="Times New Roman"/>
              </a:rPr>
              <a:t>be perpendicular </a:t>
            </a:r>
            <a:r>
              <a:rPr sz="2750" dirty="0">
                <a:latin typeface="Times New Roman"/>
                <a:cs typeface="Times New Roman"/>
              </a:rPr>
              <a:t>to </a:t>
            </a:r>
            <a:r>
              <a:rPr sz="2750" spc="10" dirty="0">
                <a:latin typeface="Times New Roman"/>
                <a:cs typeface="Times New Roman"/>
              </a:rPr>
              <a:t>where </a:t>
            </a:r>
            <a:r>
              <a:rPr sz="2750" spc="15" dirty="0">
                <a:latin typeface="Times New Roman"/>
                <a:cs typeface="Times New Roman"/>
              </a:rPr>
              <a:t>the </a:t>
            </a:r>
            <a:r>
              <a:rPr sz="2750" spc="-15" dirty="0">
                <a:latin typeface="Times New Roman"/>
                <a:cs typeface="Times New Roman"/>
              </a:rPr>
              <a:t>string </a:t>
            </a:r>
            <a:r>
              <a:rPr sz="2750" spc="-40" dirty="0">
                <a:latin typeface="Times New Roman"/>
                <a:cs typeface="Times New Roman"/>
              </a:rPr>
              <a:t>is</a:t>
            </a:r>
            <a:r>
              <a:rPr sz="2750" spc="-95" dirty="0">
                <a:latin typeface="Times New Roman"/>
                <a:cs typeface="Times New Roman"/>
              </a:rPr>
              <a:t> </a:t>
            </a:r>
            <a:r>
              <a:rPr sz="2750" spc="-10" dirty="0">
                <a:latin typeface="Times New Roman"/>
                <a:cs typeface="Times New Roman"/>
              </a:rPr>
              <a:t>attached.</a:t>
            </a:r>
            <a:endParaRPr sz="2750" dirty="0">
              <a:latin typeface="Times New Roman"/>
              <a:cs typeface="Times New Roman"/>
            </a:endParaRPr>
          </a:p>
        </p:txBody>
      </p:sp>
      <p:sp>
        <p:nvSpPr>
          <p:cNvPr id="3" name="object 3"/>
          <p:cNvSpPr/>
          <p:nvPr/>
        </p:nvSpPr>
        <p:spPr>
          <a:xfrm>
            <a:off x="3724275" y="2952748"/>
            <a:ext cx="5282389" cy="38766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05043"/>
            <a:ext cx="8534400" cy="693780"/>
          </a:xfrm>
          <a:prstGeom prst="rect">
            <a:avLst/>
          </a:prstGeom>
        </p:spPr>
        <p:txBody>
          <a:bodyPr vert="horz" wrap="square" lIns="0" tIns="16510" rIns="0" bIns="0" rtlCol="0">
            <a:spAutoFit/>
          </a:bodyPr>
          <a:lstStyle/>
          <a:p>
            <a:pPr marL="12700">
              <a:lnSpc>
                <a:spcPct val="100000"/>
              </a:lnSpc>
              <a:spcBef>
                <a:spcPts val="130"/>
              </a:spcBef>
            </a:pPr>
            <a:r>
              <a:rPr spc="5" dirty="0">
                <a:solidFill>
                  <a:srgbClr val="002060"/>
                </a:solidFill>
              </a:rPr>
              <a:t>Preparing </a:t>
            </a:r>
            <a:r>
              <a:rPr spc="25" dirty="0">
                <a:solidFill>
                  <a:srgbClr val="002060"/>
                </a:solidFill>
              </a:rPr>
              <a:t>an </a:t>
            </a:r>
            <a:r>
              <a:rPr spc="-10" dirty="0">
                <a:solidFill>
                  <a:srgbClr val="002060"/>
                </a:solidFill>
              </a:rPr>
              <a:t>Aircraft for</a:t>
            </a:r>
            <a:r>
              <a:rPr spc="-345" dirty="0">
                <a:solidFill>
                  <a:srgbClr val="002060"/>
                </a:solidFill>
              </a:rPr>
              <a:t> </a:t>
            </a:r>
            <a:r>
              <a:rPr spc="-10" dirty="0">
                <a:solidFill>
                  <a:srgbClr val="002060"/>
                </a:solidFill>
              </a:rPr>
              <a:t>Weighing</a:t>
            </a:r>
          </a:p>
        </p:txBody>
      </p:sp>
      <p:sp>
        <p:nvSpPr>
          <p:cNvPr id="3" name="object 3"/>
          <p:cNvSpPr txBox="1"/>
          <p:nvPr/>
        </p:nvSpPr>
        <p:spPr>
          <a:xfrm>
            <a:off x="304800" y="1031805"/>
            <a:ext cx="10783570" cy="5570855"/>
          </a:xfrm>
          <a:prstGeom prst="rect">
            <a:avLst/>
          </a:prstGeom>
        </p:spPr>
        <p:txBody>
          <a:bodyPr vert="horz" wrap="square" lIns="0" tIns="5715" rIns="0" bIns="0" rtlCol="0">
            <a:spAutoFit/>
          </a:bodyPr>
          <a:lstStyle/>
          <a:p>
            <a:pPr marL="12700" marR="5080">
              <a:lnSpc>
                <a:spcPct val="102400"/>
              </a:lnSpc>
              <a:spcBef>
                <a:spcPts val="45"/>
              </a:spcBef>
              <a:tabLst>
                <a:tab pos="5521325" algn="l"/>
              </a:tabLst>
            </a:pPr>
            <a:r>
              <a:rPr sz="2750" spc="-50" dirty="0">
                <a:latin typeface="Times New Roman"/>
                <a:cs typeface="Times New Roman"/>
              </a:rPr>
              <a:t>Weighing </a:t>
            </a:r>
            <a:r>
              <a:rPr sz="2750" spc="-5" dirty="0">
                <a:latin typeface="Times New Roman"/>
                <a:cs typeface="Times New Roman"/>
              </a:rPr>
              <a:t>an </a:t>
            </a:r>
            <a:r>
              <a:rPr sz="2750" spc="-30" dirty="0">
                <a:latin typeface="Times New Roman"/>
                <a:cs typeface="Times New Roman"/>
              </a:rPr>
              <a:t>aircraft </a:t>
            </a:r>
            <a:r>
              <a:rPr sz="2750" spc="-45" dirty="0">
                <a:latin typeface="Times New Roman"/>
                <a:cs typeface="Times New Roman"/>
              </a:rPr>
              <a:t>is </a:t>
            </a:r>
            <a:r>
              <a:rPr sz="2750" spc="10" dirty="0">
                <a:latin typeface="Times New Roman"/>
                <a:cs typeface="Times New Roman"/>
              </a:rPr>
              <a:t>a </a:t>
            </a:r>
            <a:r>
              <a:rPr sz="2750" spc="-15" dirty="0">
                <a:latin typeface="Times New Roman"/>
                <a:cs typeface="Times New Roman"/>
              </a:rPr>
              <a:t>very important </a:t>
            </a:r>
            <a:r>
              <a:rPr sz="2750" spc="10" dirty="0">
                <a:latin typeface="Times New Roman"/>
                <a:cs typeface="Times New Roman"/>
              </a:rPr>
              <a:t>and </a:t>
            </a:r>
            <a:r>
              <a:rPr sz="2750" spc="-20" dirty="0">
                <a:latin typeface="Times New Roman"/>
                <a:cs typeface="Times New Roman"/>
              </a:rPr>
              <a:t>exacting </a:t>
            </a:r>
            <a:r>
              <a:rPr sz="2750" spc="-5" dirty="0">
                <a:latin typeface="Times New Roman"/>
                <a:cs typeface="Times New Roman"/>
              </a:rPr>
              <a:t>phase </a:t>
            </a:r>
            <a:r>
              <a:rPr sz="2750" spc="-10" dirty="0">
                <a:latin typeface="Times New Roman"/>
                <a:cs typeface="Times New Roman"/>
              </a:rPr>
              <a:t>of </a:t>
            </a:r>
            <a:r>
              <a:rPr sz="2750" spc="-30" dirty="0">
                <a:latin typeface="Times New Roman"/>
                <a:cs typeface="Times New Roman"/>
              </a:rPr>
              <a:t>aircraft  </a:t>
            </a:r>
            <a:r>
              <a:rPr sz="2750" spc="-5" dirty="0">
                <a:latin typeface="Times New Roman"/>
                <a:cs typeface="Times New Roman"/>
              </a:rPr>
              <a:t>maintenance, </a:t>
            </a:r>
            <a:r>
              <a:rPr sz="2750" spc="10" dirty="0">
                <a:latin typeface="Times New Roman"/>
                <a:cs typeface="Times New Roman"/>
              </a:rPr>
              <a:t>and </a:t>
            </a:r>
            <a:r>
              <a:rPr sz="2750" spc="15" dirty="0">
                <a:latin typeface="Times New Roman"/>
                <a:cs typeface="Times New Roman"/>
              </a:rPr>
              <a:t>must </a:t>
            </a:r>
            <a:r>
              <a:rPr sz="2750" spc="-10" dirty="0">
                <a:latin typeface="Times New Roman"/>
                <a:cs typeface="Times New Roman"/>
              </a:rPr>
              <a:t>be </a:t>
            </a:r>
            <a:r>
              <a:rPr sz="2750" spc="-30" dirty="0">
                <a:latin typeface="Times New Roman"/>
                <a:cs typeface="Times New Roman"/>
              </a:rPr>
              <a:t>carried </a:t>
            </a:r>
            <a:r>
              <a:rPr sz="2750" spc="10" dirty="0">
                <a:latin typeface="Times New Roman"/>
                <a:cs typeface="Times New Roman"/>
              </a:rPr>
              <a:t>out </a:t>
            </a:r>
            <a:r>
              <a:rPr sz="2750" spc="-20" dirty="0">
                <a:latin typeface="Times New Roman"/>
                <a:cs typeface="Times New Roman"/>
              </a:rPr>
              <a:t>with </a:t>
            </a:r>
            <a:r>
              <a:rPr sz="2750" spc="-10" dirty="0">
                <a:latin typeface="Times New Roman"/>
                <a:cs typeface="Times New Roman"/>
              </a:rPr>
              <a:t>accuracy </a:t>
            </a:r>
            <a:r>
              <a:rPr sz="2750" spc="10" dirty="0">
                <a:latin typeface="Times New Roman"/>
                <a:cs typeface="Times New Roman"/>
              </a:rPr>
              <a:t>and </a:t>
            </a:r>
            <a:r>
              <a:rPr sz="2750" spc="-20" dirty="0">
                <a:latin typeface="Times New Roman"/>
                <a:cs typeface="Times New Roman"/>
              </a:rPr>
              <a:t>good  </a:t>
            </a:r>
            <a:r>
              <a:rPr sz="2750" spc="-5" dirty="0">
                <a:latin typeface="Times New Roman"/>
                <a:cs typeface="Times New Roman"/>
              </a:rPr>
              <a:t>workmanship.</a:t>
            </a:r>
            <a:r>
              <a:rPr sz="2750" spc="280" dirty="0">
                <a:latin typeface="Times New Roman"/>
                <a:cs typeface="Times New Roman"/>
              </a:rPr>
              <a:t> </a:t>
            </a:r>
            <a:r>
              <a:rPr sz="2750" spc="15" dirty="0">
                <a:latin typeface="Times New Roman"/>
                <a:cs typeface="Times New Roman"/>
              </a:rPr>
              <a:t>Thoughtful</a:t>
            </a:r>
            <a:r>
              <a:rPr sz="2750" spc="50" dirty="0">
                <a:latin typeface="Times New Roman"/>
                <a:cs typeface="Times New Roman"/>
              </a:rPr>
              <a:t> </a:t>
            </a:r>
            <a:r>
              <a:rPr sz="2750" spc="-15" dirty="0">
                <a:latin typeface="Times New Roman"/>
                <a:cs typeface="Times New Roman"/>
              </a:rPr>
              <a:t>preparation	</a:t>
            </a:r>
            <a:r>
              <a:rPr sz="2750" spc="-20" dirty="0">
                <a:latin typeface="Times New Roman"/>
                <a:cs typeface="Times New Roman"/>
              </a:rPr>
              <a:t>saves time </a:t>
            </a:r>
            <a:r>
              <a:rPr sz="2750" spc="10" dirty="0">
                <a:latin typeface="Times New Roman"/>
                <a:cs typeface="Times New Roman"/>
              </a:rPr>
              <a:t>and </a:t>
            </a:r>
            <a:r>
              <a:rPr sz="2750" spc="-10" dirty="0">
                <a:latin typeface="Times New Roman"/>
                <a:cs typeface="Times New Roman"/>
              </a:rPr>
              <a:t>prevents </a:t>
            </a:r>
            <a:r>
              <a:rPr sz="2750" spc="-25" dirty="0">
                <a:latin typeface="Times New Roman"/>
                <a:cs typeface="Times New Roman"/>
              </a:rPr>
              <a:t>mistakes. </a:t>
            </a:r>
            <a:r>
              <a:rPr sz="2750" spc="-85" dirty="0">
                <a:latin typeface="Times New Roman"/>
                <a:cs typeface="Times New Roman"/>
              </a:rPr>
              <a:t>To  </a:t>
            </a:r>
            <a:r>
              <a:rPr sz="2750" spc="-20" dirty="0">
                <a:latin typeface="Times New Roman"/>
                <a:cs typeface="Times New Roman"/>
              </a:rPr>
              <a:t>begin, </a:t>
            </a:r>
            <a:r>
              <a:rPr sz="2750" spc="-25" dirty="0">
                <a:latin typeface="Times New Roman"/>
                <a:cs typeface="Times New Roman"/>
              </a:rPr>
              <a:t>assemble </a:t>
            </a:r>
            <a:r>
              <a:rPr sz="2750" spc="-35" dirty="0">
                <a:latin typeface="Times New Roman"/>
                <a:cs typeface="Times New Roman"/>
              </a:rPr>
              <a:t>all </a:t>
            </a:r>
            <a:r>
              <a:rPr sz="2750" spc="10" dirty="0">
                <a:latin typeface="Times New Roman"/>
                <a:cs typeface="Times New Roman"/>
              </a:rPr>
              <a:t>the </a:t>
            </a:r>
            <a:r>
              <a:rPr sz="2750" spc="-10" dirty="0">
                <a:latin typeface="Times New Roman"/>
                <a:cs typeface="Times New Roman"/>
              </a:rPr>
              <a:t>necessary </a:t>
            </a:r>
            <a:r>
              <a:rPr sz="2750" spc="-5" dirty="0">
                <a:latin typeface="Times New Roman"/>
                <a:cs typeface="Times New Roman"/>
              </a:rPr>
              <a:t>equipment, </a:t>
            </a:r>
            <a:r>
              <a:rPr sz="2750" dirty="0">
                <a:latin typeface="Times New Roman"/>
                <a:cs typeface="Times New Roman"/>
              </a:rPr>
              <a:t>such</a:t>
            </a:r>
            <a:r>
              <a:rPr sz="2750" spc="-60" dirty="0">
                <a:latin typeface="Times New Roman"/>
                <a:cs typeface="Times New Roman"/>
              </a:rPr>
              <a:t> </a:t>
            </a:r>
            <a:r>
              <a:rPr sz="2750" spc="-15" dirty="0">
                <a:latin typeface="Times New Roman"/>
                <a:cs typeface="Times New Roman"/>
              </a:rPr>
              <a:t>as:</a:t>
            </a:r>
            <a:endParaRPr sz="2750" dirty="0">
              <a:latin typeface="Times New Roman"/>
              <a:cs typeface="Times New Roman"/>
            </a:endParaRPr>
          </a:p>
          <a:p>
            <a:pPr marL="364490" indent="-352425">
              <a:lnSpc>
                <a:spcPct val="100000"/>
              </a:lnSpc>
              <a:spcBef>
                <a:spcPts val="5"/>
              </a:spcBef>
              <a:buAutoNum type="arabicPeriod"/>
              <a:tabLst>
                <a:tab pos="365125" algn="l"/>
              </a:tabLst>
            </a:pPr>
            <a:r>
              <a:rPr sz="2750" spc="-30" dirty="0">
                <a:latin typeface="Times New Roman"/>
                <a:cs typeface="Times New Roman"/>
              </a:rPr>
              <a:t>Scales, </a:t>
            </a:r>
            <a:r>
              <a:rPr sz="2750" spc="-20" dirty="0">
                <a:latin typeface="Times New Roman"/>
                <a:cs typeface="Times New Roman"/>
              </a:rPr>
              <a:t>hoisting </a:t>
            </a:r>
            <a:r>
              <a:rPr sz="2750" spc="-5" dirty="0">
                <a:latin typeface="Times New Roman"/>
                <a:cs typeface="Times New Roman"/>
              </a:rPr>
              <a:t>equipment, </a:t>
            </a:r>
            <a:r>
              <a:rPr sz="2750" spc="-30" dirty="0">
                <a:latin typeface="Times New Roman"/>
                <a:cs typeface="Times New Roman"/>
              </a:rPr>
              <a:t>jacks, </a:t>
            </a:r>
            <a:r>
              <a:rPr sz="2750" spc="10" dirty="0">
                <a:latin typeface="Times New Roman"/>
                <a:cs typeface="Times New Roman"/>
              </a:rPr>
              <a:t>and </a:t>
            </a:r>
            <a:r>
              <a:rPr sz="2750" spc="-30" dirty="0">
                <a:latin typeface="Times New Roman"/>
                <a:cs typeface="Times New Roman"/>
              </a:rPr>
              <a:t>leveling</a:t>
            </a:r>
            <a:r>
              <a:rPr sz="2750" spc="220" dirty="0">
                <a:latin typeface="Times New Roman"/>
                <a:cs typeface="Times New Roman"/>
              </a:rPr>
              <a:t> </a:t>
            </a:r>
            <a:r>
              <a:rPr sz="2750" spc="-5" dirty="0">
                <a:latin typeface="Times New Roman"/>
                <a:cs typeface="Times New Roman"/>
              </a:rPr>
              <a:t>equipment.</a:t>
            </a:r>
            <a:endParaRPr sz="2750" dirty="0">
              <a:latin typeface="Times New Roman"/>
              <a:cs typeface="Times New Roman"/>
            </a:endParaRPr>
          </a:p>
          <a:p>
            <a:pPr marL="12700" marR="1986280">
              <a:lnSpc>
                <a:spcPts val="3379"/>
              </a:lnSpc>
              <a:spcBef>
                <a:spcPts val="130"/>
              </a:spcBef>
              <a:buAutoNum type="arabicPeriod"/>
              <a:tabLst>
                <a:tab pos="365125" algn="l"/>
                <a:tab pos="7917180" algn="l"/>
              </a:tabLst>
            </a:pPr>
            <a:r>
              <a:rPr sz="2750" spc="-25" dirty="0">
                <a:latin typeface="Times New Roman"/>
                <a:cs typeface="Times New Roman"/>
              </a:rPr>
              <a:t>Blocks,</a:t>
            </a:r>
            <a:r>
              <a:rPr sz="2750" spc="280" dirty="0">
                <a:latin typeface="Times New Roman"/>
                <a:cs typeface="Times New Roman"/>
              </a:rPr>
              <a:t> </a:t>
            </a:r>
            <a:r>
              <a:rPr sz="2750" spc="-10" dirty="0">
                <a:latin typeface="Times New Roman"/>
                <a:cs typeface="Times New Roman"/>
              </a:rPr>
              <a:t>chocks,</a:t>
            </a:r>
            <a:r>
              <a:rPr sz="2750" spc="285" dirty="0">
                <a:latin typeface="Times New Roman"/>
                <a:cs typeface="Times New Roman"/>
              </a:rPr>
              <a:t> </a:t>
            </a:r>
            <a:r>
              <a:rPr sz="2750" spc="-10" dirty="0">
                <a:latin typeface="Times New Roman"/>
                <a:cs typeface="Times New Roman"/>
              </a:rPr>
              <a:t>or</a:t>
            </a:r>
            <a:r>
              <a:rPr sz="2750" spc="45" dirty="0">
                <a:latin typeface="Times New Roman"/>
                <a:cs typeface="Times New Roman"/>
              </a:rPr>
              <a:t> </a:t>
            </a:r>
            <a:r>
              <a:rPr sz="2750" spc="-15" dirty="0">
                <a:latin typeface="Times New Roman"/>
                <a:cs typeface="Times New Roman"/>
              </a:rPr>
              <a:t>sandbags</a:t>
            </a:r>
            <a:r>
              <a:rPr sz="2750" spc="270" dirty="0">
                <a:latin typeface="Times New Roman"/>
                <a:cs typeface="Times New Roman"/>
              </a:rPr>
              <a:t> </a:t>
            </a:r>
            <a:r>
              <a:rPr sz="2750" spc="-10" dirty="0">
                <a:latin typeface="Times New Roman"/>
                <a:cs typeface="Times New Roman"/>
              </a:rPr>
              <a:t>for</a:t>
            </a:r>
            <a:r>
              <a:rPr sz="2750" spc="125" dirty="0">
                <a:latin typeface="Times New Roman"/>
                <a:cs typeface="Times New Roman"/>
              </a:rPr>
              <a:t> </a:t>
            </a:r>
            <a:r>
              <a:rPr sz="2750" spc="-20" dirty="0">
                <a:latin typeface="Times New Roman"/>
                <a:cs typeface="Times New Roman"/>
              </a:rPr>
              <a:t>holding</a:t>
            </a:r>
            <a:r>
              <a:rPr sz="2750" spc="265" dirty="0">
                <a:latin typeface="Times New Roman"/>
                <a:cs typeface="Times New Roman"/>
              </a:rPr>
              <a:t> </a:t>
            </a:r>
            <a:r>
              <a:rPr sz="2750" spc="10" dirty="0">
                <a:latin typeface="Times New Roman"/>
                <a:cs typeface="Times New Roman"/>
              </a:rPr>
              <a:t>the</a:t>
            </a:r>
            <a:r>
              <a:rPr sz="2750" spc="40" dirty="0">
                <a:latin typeface="Times New Roman"/>
                <a:cs typeface="Times New Roman"/>
              </a:rPr>
              <a:t> </a:t>
            </a:r>
            <a:r>
              <a:rPr sz="2750" spc="-30" dirty="0">
                <a:latin typeface="Times New Roman"/>
                <a:cs typeface="Times New Roman"/>
              </a:rPr>
              <a:t>airplane	</a:t>
            </a:r>
            <a:r>
              <a:rPr sz="2750" spc="-5" dirty="0">
                <a:latin typeface="Times New Roman"/>
                <a:cs typeface="Times New Roman"/>
              </a:rPr>
              <a:t>on</a:t>
            </a:r>
            <a:r>
              <a:rPr sz="2750" spc="-65" dirty="0">
                <a:latin typeface="Times New Roman"/>
                <a:cs typeface="Times New Roman"/>
              </a:rPr>
              <a:t> </a:t>
            </a:r>
            <a:r>
              <a:rPr sz="2750" spc="10" dirty="0">
                <a:latin typeface="Times New Roman"/>
                <a:cs typeface="Times New Roman"/>
              </a:rPr>
              <a:t>the  </a:t>
            </a:r>
            <a:r>
              <a:rPr sz="2750" spc="-30" dirty="0">
                <a:latin typeface="Times New Roman"/>
                <a:cs typeface="Times New Roman"/>
              </a:rPr>
              <a:t>scales.</a:t>
            </a:r>
            <a:endParaRPr sz="2750" dirty="0">
              <a:latin typeface="Times New Roman"/>
              <a:cs typeface="Times New Roman"/>
            </a:endParaRPr>
          </a:p>
          <a:p>
            <a:pPr marL="364490" indent="-352425">
              <a:lnSpc>
                <a:spcPts val="3254"/>
              </a:lnSpc>
              <a:buAutoNum type="arabicPeriod"/>
              <a:tabLst>
                <a:tab pos="365125" algn="l"/>
              </a:tabLst>
            </a:pPr>
            <a:r>
              <a:rPr sz="2750" spc="-10" dirty="0">
                <a:latin typeface="Times New Roman"/>
                <a:cs typeface="Times New Roman"/>
              </a:rPr>
              <a:t>Straightedge, </a:t>
            </a:r>
            <a:r>
              <a:rPr sz="2750" spc="-45" dirty="0">
                <a:latin typeface="Times New Roman"/>
                <a:cs typeface="Times New Roman"/>
              </a:rPr>
              <a:t>spirit level, </a:t>
            </a:r>
            <a:r>
              <a:rPr sz="2750" spc="-5" dirty="0">
                <a:latin typeface="Times New Roman"/>
                <a:cs typeface="Times New Roman"/>
              </a:rPr>
              <a:t>plumb </a:t>
            </a:r>
            <a:r>
              <a:rPr sz="2750" spc="-20" dirty="0">
                <a:latin typeface="Times New Roman"/>
                <a:cs typeface="Times New Roman"/>
              </a:rPr>
              <a:t>bobs, chalk </a:t>
            </a:r>
            <a:r>
              <a:rPr sz="2750" spc="-35" dirty="0">
                <a:latin typeface="Times New Roman"/>
                <a:cs typeface="Times New Roman"/>
              </a:rPr>
              <a:t>line, </a:t>
            </a:r>
            <a:r>
              <a:rPr sz="2750" spc="10" dirty="0">
                <a:latin typeface="Times New Roman"/>
                <a:cs typeface="Times New Roman"/>
              </a:rPr>
              <a:t>and a </a:t>
            </a:r>
            <a:r>
              <a:rPr sz="2750" spc="-5" dirty="0">
                <a:latin typeface="Times New Roman"/>
                <a:cs typeface="Times New Roman"/>
              </a:rPr>
              <a:t>measuring</a:t>
            </a:r>
            <a:r>
              <a:rPr sz="2750" spc="-315" dirty="0">
                <a:latin typeface="Times New Roman"/>
                <a:cs typeface="Times New Roman"/>
              </a:rPr>
              <a:t> </a:t>
            </a:r>
            <a:r>
              <a:rPr sz="2750" spc="-20" dirty="0">
                <a:latin typeface="Times New Roman"/>
                <a:cs typeface="Times New Roman"/>
              </a:rPr>
              <a:t>tape.</a:t>
            </a:r>
            <a:endParaRPr sz="2750" dirty="0">
              <a:latin typeface="Times New Roman"/>
              <a:cs typeface="Times New Roman"/>
            </a:endParaRPr>
          </a:p>
          <a:p>
            <a:pPr marL="12700" marR="321945">
              <a:lnSpc>
                <a:spcPct val="100000"/>
              </a:lnSpc>
              <a:spcBef>
                <a:spcPts val="80"/>
              </a:spcBef>
              <a:buAutoNum type="arabicPeriod"/>
              <a:tabLst>
                <a:tab pos="346075" algn="l"/>
                <a:tab pos="3195320" algn="l"/>
              </a:tabLst>
            </a:pPr>
            <a:r>
              <a:rPr sz="2750" spc="-15" dirty="0">
                <a:latin typeface="Times New Roman"/>
                <a:cs typeface="Times New Roman"/>
              </a:rPr>
              <a:t>Applicable</a:t>
            </a:r>
            <a:r>
              <a:rPr sz="2750" spc="210" dirty="0">
                <a:latin typeface="Times New Roman"/>
                <a:cs typeface="Times New Roman"/>
              </a:rPr>
              <a:t> </a:t>
            </a:r>
            <a:r>
              <a:rPr sz="2750" spc="-30" dirty="0">
                <a:latin typeface="Times New Roman"/>
                <a:cs typeface="Times New Roman"/>
              </a:rPr>
              <a:t>Aircraft	</a:t>
            </a:r>
            <a:r>
              <a:rPr sz="2750" spc="-10" dirty="0">
                <a:latin typeface="Times New Roman"/>
                <a:cs typeface="Times New Roman"/>
              </a:rPr>
              <a:t>Specifications </a:t>
            </a:r>
            <a:r>
              <a:rPr sz="2750" spc="10" dirty="0">
                <a:latin typeface="Times New Roman"/>
                <a:cs typeface="Times New Roman"/>
              </a:rPr>
              <a:t>and </a:t>
            </a:r>
            <a:r>
              <a:rPr sz="2750" spc="-10" dirty="0">
                <a:latin typeface="Times New Roman"/>
                <a:cs typeface="Times New Roman"/>
              </a:rPr>
              <a:t>weight </a:t>
            </a:r>
            <a:r>
              <a:rPr sz="2750" spc="10" dirty="0">
                <a:latin typeface="Times New Roman"/>
                <a:cs typeface="Times New Roman"/>
              </a:rPr>
              <a:t>and </a:t>
            </a:r>
            <a:r>
              <a:rPr sz="2750" spc="-20" dirty="0">
                <a:latin typeface="Times New Roman"/>
                <a:cs typeface="Times New Roman"/>
              </a:rPr>
              <a:t>balance </a:t>
            </a:r>
            <a:r>
              <a:rPr sz="2750" spc="-15" dirty="0">
                <a:latin typeface="Times New Roman"/>
                <a:cs typeface="Times New Roman"/>
              </a:rPr>
              <a:t>computation  </a:t>
            </a:r>
            <a:r>
              <a:rPr sz="2750" spc="-10" dirty="0">
                <a:latin typeface="Times New Roman"/>
                <a:cs typeface="Times New Roman"/>
              </a:rPr>
              <a:t>forms.</a:t>
            </a:r>
            <a:endParaRPr sz="2750" dirty="0">
              <a:latin typeface="Times New Roman"/>
              <a:cs typeface="Times New Roman"/>
            </a:endParaRPr>
          </a:p>
          <a:p>
            <a:pPr marL="12700" marR="157480">
              <a:lnSpc>
                <a:spcPct val="101299"/>
              </a:lnSpc>
              <a:spcBef>
                <a:spcPts val="40"/>
              </a:spcBef>
            </a:pPr>
            <a:r>
              <a:rPr sz="2750" spc="-45" dirty="0">
                <a:latin typeface="Times New Roman"/>
                <a:cs typeface="Times New Roman"/>
              </a:rPr>
              <a:t>If </a:t>
            </a:r>
            <a:r>
              <a:rPr sz="2750" spc="-20" dirty="0">
                <a:latin typeface="Times New Roman"/>
                <a:cs typeface="Times New Roman"/>
              </a:rPr>
              <a:t>possible, </a:t>
            </a:r>
            <a:r>
              <a:rPr sz="2750" spc="-25" dirty="0">
                <a:latin typeface="Times New Roman"/>
                <a:cs typeface="Times New Roman"/>
              </a:rPr>
              <a:t>aircraft </a:t>
            </a:r>
            <a:r>
              <a:rPr sz="2750" spc="-10" dirty="0">
                <a:latin typeface="Times New Roman"/>
                <a:cs typeface="Times New Roman"/>
              </a:rPr>
              <a:t>should be weighed </a:t>
            </a:r>
            <a:r>
              <a:rPr sz="2750" spc="-40" dirty="0">
                <a:latin typeface="Times New Roman"/>
                <a:cs typeface="Times New Roman"/>
              </a:rPr>
              <a:t>in </a:t>
            </a:r>
            <a:r>
              <a:rPr sz="2750" spc="10" dirty="0">
                <a:latin typeface="Times New Roman"/>
                <a:cs typeface="Times New Roman"/>
              </a:rPr>
              <a:t>a </a:t>
            </a:r>
            <a:r>
              <a:rPr sz="2750" spc="-30" dirty="0">
                <a:latin typeface="Times New Roman"/>
                <a:cs typeface="Times New Roman"/>
              </a:rPr>
              <a:t>closed building </a:t>
            </a:r>
            <a:r>
              <a:rPr sz="2750" spc="10" dirty="0">
                <a:latin typeface="Times New Roman"/>
                <a:cs typeface="Times New Roman"/>
              </a:rPr>
              <a:t>where </a:t>
            </a:r>
            <a:r>
              <a:rPr sz="2750" dirty="0">
                <a:latin typeface="Times New Roman"/>
                <a:cs typeface="Times New Roman"/>
              </a:rPr>
              <a:t>there </a:t>
            </a:r>
            <a:r>
              <a:rPr sz="2750" spc="-10" dirty="0">
                <a:latin typeface="Times New Roman"/>
                <a:cs typeface="Times New Roman"/>
              </a:rPr>
              <a:t>are  </a:t>
            </a:r>
            <a:r>
              <a:rPr sz="2750" spc="30" dirty="0">
                <a:latin typeface="Times New Roman"/>
                <a:cs typeface="Times New Roman"/>
              </a:rPr>
              <a:t>no </a:t>
            </a:r>
            <a:r>
              <a:rPr sz="2750" spc="-35" dirty="0">
                <a:latin typeface="Times New Roman"/>
                <a:cs typeface="Times New Roman"/>
              </a:rPr>
              <a:t>air </a:t>
            </a:r>
            <a:r>
              <a:rPr sz="2750" dirty="0">
                <a:latin typeface="Times New Roman"/>
                <a:cs typeface="Times New Roman"/>
              </a:rPr>
              <a:t>currents </a:t>
            </a:r>
            <a:r>
              <a:rPr sz="2750" spc="-5" dirty="0">
                <a:latin typeface="Times New Roman"/>
                <a:cs typeface="Times New Roman"/>
              </a:rPr>
              <a:t>to cause </a:t>
            </a:r>
            <a:r>
              <a:rPr sz="2750" spc="-20" dirty="0">
                <a:latin typeface="Times New Roman"/>
                <a:cs typeface="Times New Roman"/>
              </a:rPr>
              <a:t>incorrect </a:t>
            </a:r>
            <a:r>
              <a:rPr sz="2750" spc="-30" dirty="0">
                <a:latin typeface="Times New Roman"/>
                <a:cs typeface="Times New Roman"/>
              </a:rPr>
              <a:t>scale </a:t>
            </a:r>
            <a:r>
              <a:rPr sz="2750" spc="-20" dirty="0">
                <a:latin typeface="Times New Roman"/>
                <a:cs typeface="Times New Roman"/>
              </a:rPr>
              <a:t>readings. </a:t>
            </a:r>
            <a:r>
              <a:rPr sz="2750" spc="-50" dirty="0">
                <a:latin typeface="Times New Roman"/>
                <a:cs typeface="Times New Roman"/>
              </a:rPr>
              <a:t>An </a:t>
            </a:r>
            <a:r>
              <a:rPr sz="2750" spc="-20" dirty="0">
                <a:latin typeface="Times New Roman"/>
                <a:cs typeface="Times New Roman"/>
              </a:rPr>
              <a:t>outside </a:t>
            </a:r>
            <a:r>
              <a:rPr sz="2750" spc="-15" dirty="0">
                <a:latin typeface="Times New Roman"/>
                <a:cs typeface="Times New Roman"/>
              </a:rPr>
              <a:t>weighing </a:t>
            </a:r>
            <a:r>
              <a:rPr sz="2750" spc="-45" dirty="0">
                <a:latin typeface="Times New Roman"/>
                <a:cs typeface="Times New Roman"/>
              </a:rPr>
              <a:t>is  </a:t>
            </a:r>
            <a:r>
              <a:rPr sz="2750" spc="-15" dirty="0">
                <a:latin typeface="Times New Roman"/>
                <a:cs typeface="Times New Roman"/>
              </a:rPr>
              <a:t>permissible </a:t>
            </a:r>
            <a:r>
              <a:rPr sz="2750" spc="-45" dirty="0">
                <a:latin typeface="Times New Roman"/>
                <a:cs typeface="Times New Roman"/>
              </a:rPr>
              <a:t>if </a:t>
            </a:r>
            <a:r>
              <a:rPr sz="2750" dirty="0">
                <a:latin typeface="Times New Roman"/>
                <a:cs typeface="Times New Roman"/>
              </a:rPr>
              <a:t>wind </a:t>
            </a:r>
            <a:r>
              <a:rPr sz="2750" spc="10" dirty="0">
                <a:latin typeface="Times New Roman"/>
                <a:cs typeface="Times New Roman"/>
              </a:rPr>
              <a:t>and </a:t>
            </a:r>
            <a:r>
              <a:rPr sz="2750" spc="-15" dirty="0">
                <a:latin typeface="Times New Roman"/>
                <a:cs typeface="Times New Roman"/>
              </a:rPr>
              <a:t>moisture </a:t>
            </a:r>
            <a:r>
              <a:rPr sz="2750" spc="-10" dirty="0">
                <a:latin typeface="Times New Roman"/>
                <a:cs typeface="Times New Roman"/>
              </a:rPr>
              <a:t>are</a:t>
            </a:r>
            <a:r>
              <a:rPr sz="2750" spc="-370" dirty="0">
                <a:latin typeface="Times New Roman"/>
                <a:cs typeface="Times New Roman"/>
              </a:rPr>
              <a:t> </a:t>
            </a:r>
            <a:r>
              <a:rPr sz="2750" spc="-20" dirty="0">
                <a:latin typeface="Times New Roman"/>
                <a:cs typeface="Times New Roman"/>
              </a:rPr>
              <a:t>negligible.</a:t>
            </a:r>
            <a:endParaRPr sz="2750" dirty="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5566" y="0"/>
            <a:ext cx="7778750" cy="693780"/>
          </a:xfrm>
          <a:prstGeom prst="rect">
            <a:avLst/>
          </a:prstGeom>
        </p:spPr>
        <p:txBody>
          <a:bodyPr vert="horz" wrap="square" lIns="0" tIns="16510" rIns="0" bIns="0" rtlCol="0">
            <a:spAutoFit/>
          </a:bodyPr>
          <a:lstStyle/>
          <a:p>
            <a:pPr marL="12700">
              <a:lnSpc>
                <a:spcPct val="100000"/>
              </a:lnSpc>
              <a:spcBef>
                <a:spcPts val="130"/>
              </a:spcBef>
            </a:pPr>
            <a:r>
              <a:rPr spc="5" dirty="0">
                <a:solidFill>
                  <a:srgbClr val="002060"/>
                </a:solidFill>
              </a:rPr>
              <a:t>Example </a:t>
            </a:r>
            <a:r>
              <a:rPr spc="-10" dirty="0">
                <a:solidFill>
                  <a:srgbClr val="002060"/>
                </a:solidFill>
              </a:rPr>
              <a:t>Weighing </a:t>
            </a:r>
            <a:r>
              <a:rPr spc="20" dirty="0">
                <a:solidFill>
                  <a:srgbClr val="002060"/>
                </a:solidFill>
              </a:rPr>
              <a:t>of </a:t>
            </a:r>
            <a:r>
              <a:rPr spc="25" dirty="0">
                <a:solidFill>
                  <a:srgbClr val="002060"/>
                </a:solidFill>
              </a:rPr>
              <a:t>an</a:t>
            </a:r>
            <a:r>
              <a:rPr spc="-350" dirty="0">
                <a:solidFill>
                  <a:srgbClr val="002060"/>
                </a:solidFill>
              </a:rPr>
              <a:t> </a:t>
            </a:r>
            <a:r>
              <a:rPr spc="20" dirty="0">
                <a:solidFill>
                  <a:srgbClr val="002060"/>
                </a:solidFill>
              </a:rPr>
              <a:t>Airplane</a:t>
            </a:r>
          </a:p>
        </p:txBody>
      </p:sp>
      <p:sp>
        <p:nvSpPr>
          <p:cNvPr id="3" name="object 3"/>
          <p:cNvSpPr txBox="1"/>
          <p:nvPr/>
        </p:nvSpPr>
        <p:spPr>
          <a:xfrm>
            <a:off x="679450" y="987107"/>
            <a:ext cx="10348595" cy="5580380"/>
          </a:xfrm>
          <a:prstGeom prst="rect">
            <a:avLst/>
          </a:prstGeom>
        </p:spPr>
        <p:txBody>
          <a:bodyPr vert="horz" wrap="square" lIns="0" tIns="5715" rIns="0" bIns="0" rtlCol="0">
            <a:spAutoFit/>
          </a:bodyPr>
          <a:lstStyle/>
          <a:p>
            <a:pPr marL="12700" marR="5080">
              <a:lnSpc>
                <a:spcPct val="102400"/>
              </a:lnSpc>
              <a:spcBef>
                <a:spcPts val="45"/>
              </a:spcBef>
            </a:pPr>
            <a:r>
              <a:rPr sz="2750" spc="-5" dirty="0">
                <a:latin typeface="Carlito"/>
                <a:cs typeface="Carlito"/>
              </a:rPr>
              <a:t>In </a:t>
            </a:r>
            <a:r>
              <a:rPr sz="2750" spc="-10" dirty="0">
                <a:latin typeface="Carlito"/>
                <a:cs typeface="Carlito"/>
              </a:rPr>
              <a:t>Figure </a:t>
            </a:r>
            <a:r>
              <a:rPr sz="2750" spc="15" dirty="0">
                <a:latin typeface="Carlito"/>
                <a:cs typeface="Carlito"/>
              </a:rPr>
              <a:t>4-20, </a:t>
            </a:r>
            <a:r>
              <a:rPr sz="2750" spc="10" dirty="0">
                <a:latin typeface="Carlito"/>
                <a:cs typeface="Carlito"/>
              </a:rPr>
              <a:t>a </a:t>
            </a:r>
            <a:r>
              <a:rPr sz="2750" dirty="0">
                <a:latin typeface="Carlito"/>
                <a:cs typeface="Carlito"/>
              </a:rPr>
              <a:t>tricycle </a:t>
            </a:r>
            <a:r>
              <a:rPr sz="2750" spc="-5" dirty="0">
                <a:latin typeface="Carlito"/>
                <a:cs typeface="Carlito"/>
              </a:rPr>
              <a:t>gear airplane </a:t>
            </a:r>
            <a:r>
              <a:rPr sz="2750" spc="-15" dirty="0">
                <a:latin typeface="Carlito"/>
                <a:cs typeface="Carlito"/>
              </a:rPr>
              <a:t>is </a:t>
            </a:r>
            <a:r>
              <a:rPr sz="2750" spc="-20" dirty="0">
                <a:latin typeface="Carlito"/>
                <a:cs typeface="Carlito"/>
              </a:rPr>
              <a:t>being weighed </a:t>
            </a:r>
            <a:r>
              <a:rPr sz="2750" spc="-5" dirty="0">
                <a:latin typeface="Carlito"/>
                <a:cs typeface="Carlito"/>
              </a:rPr>
              <a:t>by </a:t>
            </a:r>
            <a:r>
              <a:rPr sz="2750" spc="-20" dirty="0">
                <a:latin typeface="Carlito"/>
                <a:cs typeface="Carlito"/>
              </a:rPr>
              <a:t>using </a:t>
            </a:r>
            <a:r>
              <a:rPr sz="2750" spc="-10" dirty="0">
                <a:latin typeface="Carlito"/>
                <a:cs typeface="Carlito"/>
              </a:rPr>
              <a:t>three  </a:t>
            </a:r>
            <a:r>
              <a:rPr sz="2750" spc="5" dirty="0">
                <a:latin typeface="Carlito"/>
                <a:cs typeface="Carlito"/>
              </a:rPr>
              <a:t>floor </a:t>
            </a:r>
            <a:r>
              <a:rPr sz="2750" spc="-10" dirty="0">
                <a:latin typeface="Carlito"/>
                <a:cs typeface="Carlito"/>
              </a:rPr>
              <a:t>scales. </a:t>
            </a:r>
            <a:r>
              <a:rPr sz="2750" spc="-5" dirty="0">
                <a:latin typeface="Carlito"/>
                <a:cs typeface="Carlito"/>
              </a:rPr>
              <a:t>The </a:t>
            </a:r>
            <a:r>
              <a:rPr sz="2750" spc="-10" dirty="0">
                <a:latin typeface="Carlito"/>
                <a:cs typeface="Carlito"/>
              </a:rPr>
              <a:t>specifications </a:t>
            </a:r>
            <a:r>
              <a:rPr sz="2750" spc="25" dirty="0">
                <a:latin typeface="Carlito"/>
                <a:cs typeface="Carlito"/>
              </a:rPr>
              <a:t>on </a:t>
            </a:r>
            <a:r>
              <a:rPr sz="2750" spc="-15" dirty="0">
                <a:latin typeface="Carlito"/>
                <a:cs typeface="Carlito"/>
              </a:rPr>
              <a:t>the </a:t>
            </a:r>
            <a:r>
              <a:rPr sz="2750" spc="-5" dirty="0">
                <a:latin typeface="Carlito"/>
                <a:cs typeface="Carlito"/>
              </a:rPr>
              <a:t>airplane </a:t>
            </a:r>
            <a:r>
              <a:rPr sz="2750" spc="5" dirty="0">
                <a:latin typeface="Carlito"/>
                <a:cs typeface="Carlito"/>
              </a:rPr>
              <a:t>and </a:t>
            </a:r>
            <a:r>
              <a:rPr sz="2750" spc="-15" dirty="0">
                <a:latin typeface="Carlito"/>
                <a:cs typeface="Carlito"/>
              </a:rPr>
              <a:t>the </a:t>
            </a:r>
            <a:r>
              <a:rPr sz="2750" spc="-20" dirty="0">
                <a:latin typeface="Carlito"/>
                <a:cs typeface="Carlito"/>
              </a:rPr>
              <a:t>weighing </a:t>
            </a:r>
            <a:r>
              <a:rPr sz="2750" spc="-15" dirty="0">
                <a:latin typeface="Carlito"/>
                <a:cs typeface="Carlito"/>
              </a:rPr>
              <a:t>specific  </a:t>
            </a:r>
            <a:r>
              <a:rPr sz="2750" spc="-5" dirty="0">
                <a:latin typeface="Carlito"/>
                <a:cs typeface="Carlito"/>
              </a:rPr>
              <a:t>data </a:t>
            </a:r>
            <a:r>
              <a:rPr sz="2750" spc="15" dirty="0">
                <a:latin typeface="Carlito"/>
                <a:cs typeface="Carlito"/>
              </a:rPr>
              <a:t>are as</a:t>
            </a:r>
            <a:r>
              <a:rPr sz="2750" spc="10" dirty="0">
                <a:latin typeface="Carlito"/>
                <a:cs typeface="Carlito"/>
              </a:rPr>
              <a:t> </a:t>
            </a:r>
            <a:r>
              <a:rPr sz="2750" spc="-15" dirty="0">
                <a:latin typeface="Carlito"/>
                <a:cs typeface="Carlito"/>
              </a:rPr>
              <a:t>follows:</a:t>
            </a:r>
            <a:endParaRPr sz="2750">
              <a:latin typeface="Carlito"/>
              <a:cs typeface="Carlito"/>
            </a:endParaRPr>
          </a:p>
          <a:p>
            <a:pPr marL="269240" indent="-257175">
              <a:lnSpc>
                <a:spcPct val="100000"/>
              </a:lnSpc>
              <a:spcBef>
                <a:spcPts val="80"/>
              </a:spcBef>
              <a:buChar char="•"/>
              <a:tabLst>
                <a:tab pos="269875" algn="l"/>
              </a:tabLst>
            </a:pPr>
            <a:r>
              <a:rPr sz="2750" spc="-15" dirty="0">
                <a:latin typeface="Carlito"/>
                <a:cs typeface="Carlito"/>
              </a:rPr>
              <a:t>Aircraft </a:t>
            </a:r>
            <a:r>
              <a:rPr sz="2750" spc="10" dirty="0">
                <a:latin typeface="Carlito"/>
                <a:cs typeface="Carlito"/>
              </a:rPr>
              <a:t>Datum: </a:t>
            </a:r>
            <a:r>
              <a:rPr sz="2750" spc="-5" dirty="0">
                <a:latin typeface="Carlito"/>
                <a:cs typeface="Carlito"/>
              </a:rPr>
              <a:t>Leading </a:t>
            </a:r>
            <a:r>
              <a:rPr sz="2750" spc="-15" dirty="0">
                <a:latin typeface="Carlito"/>
                <a:cs typeface="Carlito"/>
              </a:rPr>
              <a:t>edge </a:t>
            </a:r>
            <a:r>
              <a:rPr sz="2750" spc="25" dirty="0">
                <a:latin typeface="Carlito"/>
                <a:cs typeface="Carlito"/>
              </a:rPr>
              <a:t>of </a:t>
            </a:r>
            <a:r>
              <a:rPr sz="2750" spc="-10" dirty="0">
                <a:latin typeface="Carlito"/>
                <a:cs typeface="Carlito"/>
              </a:rPr>
              <a:t>the</a:t>
            </a:r>
            <a:r>
              <a:rPr sz="2750" spc="595" dirty="0">
                <a:latin typeface="Carlito"/>
                <a:cs typeface="Carlito"/>
              </a:rPr>
              <a:t> </a:t>
            </a:r>
            <a:r>
              <a:rPr sz="2750" spc="-15" dirty="0">
                <a:latin typeface="Carlito"/>
                <a:cs typeface="Carlito"/>
              </a:rPr>
              <a:t>wing</a:t>
            </a:r>
            <a:endParaRPr sz="2750">
              <a:latin typeface="Carlito"/>
              <a:cs typeface="Carlito"/>
            </a:endParaRPr>
          </a:p>
          <a:p>
            <a:pPr marL="269240" indent="-257175">
              <a:lnSpc>
                <a:spcPct val="100000"/>
              </a:lnSpc>
              <a:spcBef>
                <a:spcPts val="80"/>
              </a:spcBef>
              <a:buChar char="•"/>
              <a:tabLst>
                <a:tab pos="269875" algn="l"/>
              </a:tabLst>
            </a:pPr>
            <a:r>
              <a:rPr sz="2750" spc="-10" dirty="0">
                <a:latin typeface="Carlito"/>
                <a:cs typeface="Carlito"/>
              </a:rPr>
              <a:t>Leveling</a:t>
            </a:r>
            <a:r>
              <a:rPr sz="2750" spc="165" dirty="0">
                <a:latin typeface="Carlito"/>
                <a:cs typeface="Carlito"/>
              </a:rPr>
              <a:t> </a:t>
            </a:r>
            <a:r>
              <a:rPr sz="2750" dirty="0">
                <a:latin typeface="Carlito"/>
                <a:cs typeface="Carlito"/>
              </a:rPr>
              <a:t>Means:</a:t>
            </a:r>
            <a:r>
              <a:rPr sz="2750" spc="135" dirty="0">
                <a:latin typeface="Carlito"/>
                <a:cs typeface="Carlito"/>
              </a:rPr>
              <a:t> </a:t>
            </a:r>
            <a:r>
              <a:rPr sz="2750" spc="-50" dirty="0">
                <a:latin typeface="Carlito"/>
                <a:cs typeface="Carlito"/>
              </a:rPr>
              <a:t>Two</a:t>
            </a:r>
            <a:r>
              <a:rPr sz="2750" spc="80" dirty="0">
                <a:latin typeface="Carlito"/>
                <a:cs typeface="Carlito"/>
              </a:rPr>
              <a:t> </a:t>
            </a:r>
            <a:r>
              <a:rPr sz="2750" spc="-10" dirty="0">
                <a:latin typeface="Carlito"/>
                <a:cs typeface="Carlito"/>
              </a:rPr>
              <a:t>screws,</a:t>
            </a:r>
            <a:r>
              <a:rPr sz="2750" spc="110" dirty="0">
                <a:latin typeface="Carlito"/>
                <a:cs typeface="Carlito"/>
              </a:rPr>
              <a:t> </a:t>
            </a:r>
            <a:r>
              <a:rPr sz="2750" spc="-15" dirty="0">
                <a:latin typeface="Carlito"/>
                <a:cs typeface="Carlito"/>
              </a:rPr>
              <a:t>left</a:t>
            </a:r>
            <a:r>
              <a:rPr sz="2750" spc="100" dirty="0">
                <a:latin typeface="Carlito"/>
                <a:cs typeface="Carlito"/>
              </a:rPr>
              <a:t> </a:t>
            </a:r>
            <a:r>
              <a:rPr sz="2750" spc="-20" dirty="0">
                <a:latin typeface="Carlito"/>
                <a:cs typeface="Carlito"/>
              </a:rPr>
              <a:t>side</a:t>
            </a:r>
            <a:r>
              <a:rPr sz="2750" spc="165" dirty="0">
                <a:latin typeface="Carlito"/>
                <a:cs typeface="Carlito"/>
              </a:rPr>
              <a:t> </a:t>
            </a:r>
            <a:r>
              <a:rPr sz="2750" spc="25" dirty="0">
                <a:latin typeface="Carlito"/>
                <a:cs typeface="Carlito"/>
              </a:rPr>
              <a:t>of</a:t>
            </a:r>
            <a:r>
              <a:rPr sz="2750" spc="30" dirty="0">
                <a:latin typeface="Carlito"/>
                <a:cs typeface="Carlito"/>
              </a:rPr>
              <a:t> </a:t>
            </a:r>
            <a:r>
              <a:rPr sz="2750" spc="-15" dirty="0">
                <a:latin typeface="Carlito"/>
                <a:cs typeface="Carlito"/>
              </a:rPr>
              <a:t>fuselage</a:t>
            </a:r>
            <a:r>
              <a:rPr sz="2750" spc="165" dirty="0">
                <a:latin typeface="Carlito"/>
                <a:cs typeface="Carlito"/>
              </a:rPr>
              <a:t> </a:t>
            </a:r>
            <a:r>
              <a:rPr sz="2750" spc="-5" dirty="0">
                <a:latin typeface="Carlito"/>
                <a:cs typeface="Carlito"/>
              </a:rPr>
              <a:t>below</a:t>
            </a:r>
            <a:r>
              <a:rPr sz="2750" spc="165" dirty="0">
                <a:latin typeface="Carlito"/>
                <a:cs typeface="Carlito"/>
              </a:rPr>
              <a:t> </a:t>
            </a:r>
            <a:r>
              <a:rPr sz="2750" spc="-5" dirty="0">
                <a:latin typeface="Carlito"/>
                <a:cs typeface="Carlito"/>
              </a:rPr>
              <a:t>window</a:t>
            </a:r>
            <a:endParaRPr sz="2750">
              <a:latin typeface="Carlito"/>
              <a:cs typeface="Carlito"/>
            </a:endParaRPr>
          </a:p>
          <a:p>
            <a:pPr marL="269240" indent="-257175">
              <a:lnSpc>
                <a:spcPct val="100000"/>
              </a:lnSpc>
              <a:spcBef>
                <a:spcPts val="5"/>
              </a:spcBef>
              <a:buChar char="•"/>
              <a:tabLst>
                <a:tab pos="269875" algn="l"/>
              </a:tabLst>
            </a:pPr>
            <a:r>
              <a:rPr sz="2750" spc="-10" dirty="0">
                <a:latin typeface="Carlito"/>
                <a:cs typeface="Carlito"/>
              </a:rPr>
              <a:t>Wheelbase:</a:t>
            </a:r>
            <a:r>
              <a:rPr sz="2750" spc="355" dirty="0">
                <a:latin typeface="Carlito"/>
                <a:cs typeface="Carlito"/>
              </a:rPr>
              <a:t> </a:t>
            </a:r>
            <a:r>
              <a:rPr sz="2750" spc="20" dirty="0">
                <a:latin typeface="Carlito"/>
                <a:cs typeface="Carlito"/>
              </a:rPr>
              <a:t>100"</a:t>
            </a:r>
            <a:endParaRPr sz="2750">
              <a:latin typeface="Carlito"/>
              <a:cs typeface="Carlito"/>
            </a:endParaRPr>
          </a:p>
          <a:p>
            <a:pPr marL="269240" indent="-257175">
              <a:lnSpc>
                <a:spcPct val="100000"/>
              </a:lnSpc>
              <a:spcBef>
                <a:spcPts val="80"/>
              </a:spcBef>
              <a:buChar char="•"/>
              <a:tabLst>
                <a:tab pos="269875" algn="l"/>
              </a:tabLst>
            </a:pPr>
            <a:r>
              <a:rPr sz="2750" spc="-10" dirty="0">
                <a:latin typeface="Carlito"/>
                <a:cs typeface="Carlito"/>
              </a:rPr>
              <a:t>Fuel </a:t>
            </a:r>
            <a:r>
              <a:rPr sz="2750" spc="5" dirty="0">
                <a:latin typeface="Carlito"/>
                <a:cs typeface="Carlito"/>
              </a:rPr>
              <a:t>Capacity: </a:t>
            </a:r>
            <a:r>
              <a:rPr sz="2750" spc="20" dirty="0">
                <a:latin typeface="Carlito"/>
                <a:cs typeface="Carlito"/>
              </a:rPr>
              <a:t>30 </a:t>
            </a:r>
            <a:r>
              <a:rPr sz="2750" spc="-20" dirty="0">
                <a:latin typeface="Carlito"/>
                <a:cs typeface="Carlito"/>
              </a:rPr>
              <a:t>gal </a:t>
            </a:r>
            <a:r>
              <a:rPr sz="2750" spc="-5" dirty="0">
                <a:latin typeface="Carlito"/>
                <a:cs typeface="Carlito"/>
              </a:rPr>
              <a:t>aviation </a:t>
            </a:r>
            <a:r>
              <a:rPr sz="2750" spc="-15" dirty="0">
                <a:latin typeface="Carlito"/>
                <a:cs typeface="Carlito"/>
              </a:rPr>
              <a:t>gasoline </a:t>
            </a:r>
            <a:r>
              <a:rPr sz="2750" spc="15" dirty="0">
                <a:latin typeface="Carlito"/>
                <a:cs typeface="Carlito"/>
              </a:rPr>
              <a:t>at</a:t>
            </a:r>
            <a:r>
              <a:rPr sz="2750" spc="585" dirty="0">
                <a:latin typeface="Carlito"/>
                <a:cs typeface="Carlito"/>
              </a:rPr>
              <a:t> </a:t>
            </a:r>
            <a:r>
              <a:rPr sz="2750" spc="10" dirty="0">
                <a:latin typeface="Carlito"/>
                <a:cs typeface="Carlito"/>
              </a:rPr>
              <a:t>+95"</a:t>
            </a:r>
            <a:endParaRPr sz="2750">
              <a:latin typeface="Carlito"/>
              <a:cs typeface="Carlito"/>
            </a:endParaRPr>
          </a:p>
          <a:p>
            <a:pPr marL="269240" indent="-257175">
              <a:lnSpc>
                <a:spcPct val="100000"/>
              </a:lnSpc>
              <a:spcBef>
                <a:spcPts val="80"/>
              </a:spcBef>
              <a:buChar char="•"/>
              <a:tabLst>
                <a:tab pos="269875" algn="l"/>
              </a:tabLst>
            </a:pPr>
            <a:r>
              <a:rPr sz="2750" spc="-10" dirty="0">
                <a:latin typeface="Carlito"/>
                <a:cs typeface="Carlito"/>
              </a:rPr>
              <a:t>Unusable </a:t>
            </a:r>
            <a:r>
              <a:rPr sz="2750" spc="-15" dirty="0">
                <a:latin typeface="Carlito"/>
                <a:cs typeface="Carlito"/>
              </a:rPr>
              <a:t>Fuel: </a:t>
            </a:r>
            <a:r>
              <a:rPr sz="2750" spc="10" dirty="0">
                <a:latin typeface="Carlito"/>
                <a:cs typeface="Carlito"/>
              </a:rPr>
              <a:t>6 </a:t>
            </a:r>
            <a:r>
              <a:rPr sz="2750" spc="-10" dirty="0">
                <a:latin typeface="Carlito"/>
                <a:cs typeface="Carlito"/>
              </a:rPr>
              <a:t>lb </a:t>
            </a:r>
            <a:r>
              <a:rPr sz="2750" spc="15" dirty="0">
                <a:latin typeface="Carlito"/>
                <a:cs typeface="Carlito"/>
              </a:rPr>
              <a:t>at</a:t>
            </a:r>
            <a:r>
              <a:rPr sz="2750" spc="-80" dirty="0">
                <a:latin typeface="Carlito"/>
                <a:cs typeface="Carlito"/>
              </a:rPr>
              <a:t> </a:t>
            </a:r>
            <a:r>
              <a:rPr sz="2750" spc="10" dirty="0">
                <a:latin typeface="Carlito"/>
                <a:cs typeface="Carlito"/>
              </a:rPr>
              <a:t>+98"</a:t>
            </a:r>
            <a:endParaRPr sz="2750">
              <a:latin typeface="Carlito"/>
              <a:cs typeface="Carlito"/>
            </a:endParaRPr>
          </a:p>
          <a:p>
            <a:pPr marL="269240" indent="-257175">
              <a:lnSpc>
                <a:spcPct val="100000"/>
              </a:lnSpc>
              <a:spcBef>
                <a:spcPts val="80"/>
              </a:spcBef>
              <a:buChar char="•"/>
              <a:tabLst>
                <a:tab pos="269875" algn="l"/>
              </a:tabLst>
            </a:pPr>
            <a:r>
              <a:rPr sz="2750" spc="5" dirty="0">
                <a:latin typeface="Carlito"/>
                <a:cs typeface="Carlito"/>
              </a:rPr>
              <a:t>Oil Capacity: </a:t>
            </a:r>
            <a:r>
              <a:rPr sz="2750" spc="10" dirty="0">
                <a:latin typeface="Carlito"/>
                <a:cs typeface="Carlito"/>
              </a:rPr>
              <a:t>8 </a:t>
            </a:r>
            <a:r>
              <a:rPr sz="2750" spc="-10" dirty="0">
                <a:latin typeface="Carlito"/>
                <a:cs typeface="Carlito"/>
              </a:rPr>
              <a:t>qt </a:t>
            </a:r>
            <a:r>
              <a:rPr sz="2750" spc="15" dirty="0">
                <a:latin typeface="Carlito"/>
                <a:cs typeface="Carlito"/>
              </a:rPr>
              <a:t>at</a:t>
            </a:r>
            <a:r>
              <a:rPr sz="2750" spc="210" dirty="0">
                <a:latin typeface="Carlito"/>
                <a:cs typeface="Carlito"/>
              </a:rPr>
              <a:t> </a:t>
            </a:r>
            <a:r>
              <a:rPr sz="2750" spc="15" dirty="0">
                <a:latin typeface="Carlito"/>
                <a:cs typeface="Carlito"/>
              </a:rPr>
              <a:t>–38"</a:t>
            </a:r>
            <a:endParaRPr sz="2750">
              <a:latin typeface="Carlito"/>
              <a:cs typeface="Carlito"/>
            </a:endParaRPr>
          </a:p>
          <a:p>
            <a:pPr marL="269240" indent="-257175">
              <a:lnSpc>
                <a:spcPct val="100000"/>
              </a:lnSpc>
              <a:spcBef>
                <a:spcPts val="80"/>
              </a:spcBef>
              <a:buChar char="•"/>
              <a:tabLst>
                <a:tab pos="269875" algn="l"/>
              </a:tabLst>
            </a:pPr>
            <a:r>
              <a:rPr sz="2750" spc="15" dirty="0">
                <a:latin typeface="Carlito"/>
                <a:cs typeface="Carlito"/>
              </a:rPr>
              <a:t>Note 1: </a:t>
            </a:r>
            <a:r>
              <a:rPr sz="2750" dirty="0">
                <a:latin typeface="Carlito"/>
                <a:cs typeface="Carlito"/>
              </a:rPr>
              <a:t>Empty </a:t>
            </a:r>
            <a:r>
              <a:rPr sz="2750" spc="-20" dirty="0">
                <a:latin typeface="Carlito"/>
                <a:cs typeface="Carlito"/>
              </a:rPr>
              <a:t>weight </a:t>
            </a:r>
            <a:r>
              <a:rPr sz="2750" spc="-15" dirty="0">
                <a:latin typeface="Carlito"/>
                <a:cs typeface="Carlito"/>
              </a:rPr>
              <a:t>includes unusable fuel </a:t>
            </a:r>
            <a:r>
              <a:rPr sz="2750" spc="5" dirty="0">
                <a:latin typeface="Carlito"/>
                <a:cs typeface="Carlito"/>
              </a:rPr>
              <a:t>and </a:t>
            </a:r>
            <a:r>
              <a:rPr sz="2750" spc="-20" dirty="0">
                <a:latin typeface="Carlito"/>
                <a:cs typeface="Carlito"/>
              </a:rPr>
              <a:t>full</a:t>
            </a:r>
            <a:r>
              <a:rPr sz="2750" spc="5" dirty="0">
                <a:latin typeface="Carlito"/>
                <a:cs typeface="Carlito"/>
              </a:rPr>
              <a:t> oil</a:t>
            </a:r>
            <a:endParaRPr sz="2750">
              <a:latin typeface="Carlito"/>
              <a:cs typeface="Carlito"/>
            </a:endParaRPr>
          </a:p>
          <a:p>
            <a:pPr marL="269240" indent="-257175">
              <a:lnSpc>
                <a:spcPct val="100000"/>
              </a:lnSpc>
              <a:buChar char="•"/>
              <a:tabLst>
                <a:tab pos="269875" algn="l"/>
              </a:tabLst>
            </a:pPr>
            <a:r>
              <a:rPr sz="2750" dirty="0">
                <a:latin typeface="Carlito"/>
                <a:cs typeface="Carlito"/>
              </a:rPr>
              <a:t>Left </a:t>
            </a:r>
            <a:r>
              <a:rPr sz="2750" spc="10" dirty="0">
                <a:latin typeface="Carlito"/>
                <a:cs typeface="Carlito"/>
              </a:rPr>
              <a:t>Main </a:t>
            </a:r>
            <a:r>
              <a:rPr sz="2750" spc="5" dirty="0">
                <a:latin typeface="Carlito"/>
                <a:cs typeface="Carlito"/>
              </a:rPr>
              <a:t>Scale </a:t>
            </a:r>
            <a:r>
              <a:rPr sz="2750" spc="-20" dirty="0">
                <a:latin typeface="Carlito"/>
                <a:cs typeface="Carlito"/>
              </a:rPr>
              <a:t>Reading: </a:t>
            </a:r>
            <a:r>
              <a:rPr sz="2750" spc="20" dirty="0">
                <a:latin typeface="Carlito"/>
                <a:cs typeface="Carlito"/>
              </a:rPr>
              <a:t>650</a:t>
            </a:r>
            <a:r>
              <a:rPr sz="2750" spc="-160" dirty="0">
                <a:latin typeface="Carlito"/>
                <a:cs typeface="Carlito"/>
              </a:rPr>
              <a:t> </a:t>
            </a:r>
            <a:r>
              <a:rPr sz="2750" spc="-30" dirty="0">
                <a:latin typeface="Carlito"/>
                <a:cs typeface="Carlito"/>
              </a:rPr>
              <a:t>lb</a:t>
            </a:r>
            <a:endParaRPr sz="2750">
              <a:latin typeface="Carlito"/>
              <a:cs typeface="Carlito"/>
            </a:endParaRPr>
          </a:p>
          <a:p>
            <a:pPr marL="269240" indent="-257175">
              <a:lnSpc>
                <a:spcPct val="100000"/>
              </a:lnSpc>
              <a:spcBef>
                <a:spcPts val="80"/>
              </a:spcBef>
              <a:buChar char="•"/>
              <a:tabLst>
                <a:tab pos="269875" algn="l"/>
              </a:tabLst>
            </a:pPr>
            <a:r>
              <a:rPr sz="2750" spc="-15" dirty="0">
                <a:latin typeface="Carlito"/>
                <a:cs typeface="Carlito"/>
              </a:rPr>
              <a:t>Right </a:t>
            </a:r>
            <a:r>
              <a:rPr sz="2750" spc="10" dirty="0">
                <a:latin typeface="Carlito"/>
                <a:cs typeface="Carlito"/>
              </a:rPr>
              <a:t>Main </a:t>
            </a:r>
            <a:r>
              <a:rPr sz="2750" spc="5" dirty="0">
                <a:latin typeface="Carlito"/>
                <a:cs typeface="Carlito"/>
              </a:rPr>
              <a:t>Scale </a:t>
            </a:r>
            <a:r>
              <a:rPr sz="2750" spc="-20" dirty="0">
                <a:latin typeface="Carlito"/>
                <a:cs typeface="Carlito"/>
              </a:rPr>
              <a:t>Reading: </a:t>
            </a:r>
            <a:r>
              <a:rPr sz="2750" spc="20" dirty="0">
                <a:latin typeface="Carlito"/>
                <a:cs typeface="Carlito"/>
              </a:rPr>
              <a:t>640</a:t>
            </a:r>
            <a:r>
              <a:rPr sz="2750" dirty="0">
                <a:latin typeface="Carlito"/>
                <a:cs typeface="Carlito"/>
              </a:rPr>
              <a:t> </a:t>
            </a:r>
            <a:r>
              <a:rPr sz="2750" spc="-30" dirty="0">
                <a:latin typeface="Carlito"/>
                <a:cs typeface="Carlito"/>
              </a:rPr>
              <a:t>lb</a:t>
            </a:r>
            <a:endParaRPr sz="2750">
              <a:latin typeface="Carlito"/>
              <a:cs typeface="Carlito"/>
            </a:endParaRPr>
          </a:p>
          <a:p>
            <a:pPr marL="269240" indent="-257175">
              <a:lnSpc>
                <a:spcPct val="100000"/>
              </a:lnSpc>
              <a:spcBef>
                <a:spcPts val="80"/>
              </a:spcBef>
              <a:buChar char="•"/>
              <a:tabLst>
                <a:tab pos="269875" algn="l"/>
              </a:tabLst>
            </a:pPr>
            <a:r>
              <a:rPr sz="2750" spc="10" dirty="0">
                <a:latin typeface="Carlito"/>
                <a:cs typeface="Carlito"/>
              </a:rPr>
              <a:t>Nose </a:t>
            </a:r>
            <a:r>
              <a:rPr sz="2750" spc="5" dirty="0">
                <a:latin typeface="Carlito"/>
                <a:cs typeface="Carlito"/>
              </a:rPr>
              <a:t>Scale </a:t>
            </a:r>
            <a:r>
              <a:rPr sz="2750" spc="-20" dirty="0">
                <a:latin typeface="Carlito"/>
                <a:cs typeface="Carlito"/>
              </a:rPr>
              <a:t>Reading: </a:t>
            </a:r>
            <a:r>
              <a:rPr sz="2750" spc="20" dirty="0">
                <a:latin typeface="Carlito"/>
                <a:cs typeface="Carlito"/>
              </a:rPr>
              <a:t>225</a:t>
            </a:r>
            <a:r>
              <a:rPr sz="2750" spc="-190" dirty="0">
                <a:latin typeface="Carlito"/>
                <a:cs typeface="Carlito"/>
              </a:rPr>
              <a:t> </a:t>
            </a:r>
            <a:r>
              <a:rPr sz="2750" spc="-30" dirty="0">
                <a:latin typeface="Carlito"/>
                <a:cs typeface="Carlito"/>
              </a:rPr>
              <a:t>lb</a:t>
            </a:r>
            <a:endParaRPr sz="275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1925" y="124027"/>
            <a:ext cx="11969531" cy="633095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3400" y="1219200"/>
            <a:ext cx="10668000" cy="4495800"/>
          </a:xfrm>
          <a:prstGeom prst="rect">
            <a:avLst/>
          </a:prstGeom>
          <a:blipFill>
            <a:blip r:embed="rId2" cstate="print"/>
            <a:stretch>
              <a:fillRect/>
            </a:stretch>
          </a:blipFill>
        </p:spPr>
        <p:txBody>
          <a:bodyPr wrap="square" lIns="0" tIns="0" rIns="0" bIns="0" rtlCol="0"/>
          <a:lstStyle/>
          <a:p>
            <a:endParaRPr>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838200"/>
            <a:ext cx="10744200" cy="5181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6445" y="597719"/>
            <a:ext cx="9785731" cy="56061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8258" y="292081"/>
            <a:ext cx="10812651" cy="63189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3400" y="762000"/>
            <a:ext cx="10628555" cy="543857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6587" y="377443"/>
            <a:ext cx="5560060" cy="518159"/>
          </a:xfrm>
          <a:prstGeom prst="rect">
            <a:avLst/>
          </a:prstGeom>
        </p:spPr>
        <p:txBody>
          <a:bodyPr vert="horz" wrap="square" lIns="0" tIns="16510" rIns="0" bIns="0" rtlCol="0">
            <a:spAutoFit/>
          </a:bodyPr>
          <a:lstStyle/>
          <a:p>
            <a:pPr marL="12700">
              <a:lnSpc>
                <a:spcPct val="100000"/>
              </a:lnSpc>
              <a:spcBef>
                <a:spcPts val="130"/>
              </a:spcBef>
            </a:pPr>
            <a:r>
              <a:rPr sz="3200" b="1" spc="-10" dirty="0">
                <a:latin typeface="Carlito"/>
                <a:cs typeface="Carlito"/>
              </a:rPr>
              <a:t>Weight </a:t>
            </a:r>
            <a:r>
              <a:rPr sz="3200" b="1" spc="5" dirty="0">
                <a:latin typeface="Carlito"/>
                <a:cs typeface="Carlito"/>
              </a:rPr>
              <a:t>and Balance</a:t>
            </a:r>
            <a:r>
              <a:rPr sz="3200" b="1" spc="-275" dirty="0">
                <a:latin typeface="Carlito"/>
                <a:cs typeface="Carlito"/>
              </a:rPr>
              <a:t> </a:t>
            </a:r>
            <a:r>
              <a:rPr sz="3200" b="1" spc="-20" dirty="0">
                <a:latin typeface="Carlito"/>
                <a:cs typeface="Carlito"/>
              </a:rPr>
              <a:t>Terminology</a:t>
            </a:r>
            <a:endParaRPr sz="3200">
              <a:latin typeface="Carlito"/>
              <a:cs typeface="Carlito"/>
            </a:endParaRPr>
          </a:p>
        </p:txBody>
      </p:sp>
      <p:sp>
        <p:nvSpPr>
          <p:cNvPr id="3" name="object 3"/>
          <p:cNvSpPr txBox="1"/>
          <p:nvPr/>
        </p:nvSpPr>
        <p:spPr>
          <a:xfrm>
            <a:off x="636587" y="1497964"/>
            <a:ext cx="10675620" cy="1298575"/>
          </a:xfrm>
          <a:prstGeom prst="rect">
            <a:avLst/>
          </a:prstGeom>
        </p:spPr>
        <p:txBody>
          <a:bodyPr vert="horz" wrap="square" lIns="0" tIns="10795" rIns="0" bIns="0" rtlCol="0">
            <a:spAutoFit/>
          </a:bodyPr>
          <a:lstStyle/>
          <a:p>
            <a:pPr marL="1156335" marR="5080" indent="-1144270">
              <a:lnSpc>
                <a:spcPct val="101299"/>
              </a:lnSpc>
              <a:spcBef>
                <a:spcPts val="85"/>
              </a:spcBef>
              <a:tabLst>
                <a:tab pos="7789545" algn="l"/>
                <a:tab pos="10147300" algn="l"/>
              </a:tabLst>
            </a:pPr>
            <a:r>
              <a:rPr sz="4125" spc="15" baseline="1010" dirty="0">
                <a:latin typeface="Carlito"/>
                <a:cs typeface="Carlito"/>
              </a:rPr>
              <a:t>Datum- </a:t>
            </a:r>
            <a:r>
              <a:rPr sz="2750" spc="30" dirty="0">
                <a:latin typeface="Times New Roman"/>
                <a:cs typeface="Times New Roman"/>
              </a:rPr>
              <a:t>The </a:t>
            </a:r>
            <a:r>
              <a:rPr sz="2750" dirty="0">
                <a:latin typeface="Times New Roman"/>
                <a:cs typeface="Times New Roman"/>
              </a:rPr>
              <a:t>datum </a:t>
            </a:r>
            <a:r>
              <a:rPr sz="2750" spc="-40" dirty="0">
                <a:latin typeface="Times New Roman"/>
                <a:cs typeface="Times New Roman"/>
              </a:rPr>
              <a:t>is </a:t>
            </a:r>
            <a:r>
              <a:rPr sz="2750" spc="-5" dirty="0">
                <a:latin typeface="Times New Roman"/>
                <a:cs typeface="Times New Roman"/>
              </a:rPr>
              <a:t>an </a:t>
            </a:r>
            <a:r>
              <a:rPr sz="2750" spc="-10" dirty="0">
                <a:latin typeface="Times New Roman"/>
                <a:cs typeface="Times New Roman"/>
              </a:rPr>
              <a:t>imaginary </a:t>
            </a:r>
            <a:r>
              <a:rPr sz="2750" spc="-15" dirty="0">
                <a:latin typeface="Times New Roman"/>
                <a:cs typeface="Times New Roman"/>
              </a:rPr>
              <a:t>vertical plane </a:t>
            </a:r>
            <a:r>
              <a:rPr sz="2750" spc="-10" dirty="0">
                <a:latin typeface="Times New Roman"/>
                <a:cs typeface="Times New Roman"/>
              </a:rPr>
              <a:t>from </a:t>
            </a:r>
            <a:r>
              <a:rPr sz="2750" spc="-5" dirty="0">
                <a:latin typeface="Times New Roman"/>
                <a:cs typeface="Times New Roman"/>
              </a:rPr>
              <a:t>which </a:t>
            </a:r>
            <a:r>
              <a:rPr sz="2750" spc="-35" dirty="0">
                <a:latin typeface="Times New Roman"/>
                <a:cs typeface="Times New Roman"/>
              </a:rPr>
              <a:t>all </a:t>
            </a:r>
            <a:r>
              <a:rPr sz="2750" spc="-15" dirty="0">
                <a:latin typeface="Times New Roman"/>
                <a:cs typeface="Times New Roman"/>
              </a:rPr>
              <a:t>horizontal  </a:t>
            </a:r>
            <a:r>
              <a:rPr sz="2750" dirty="0">
                <a:latin typeface="Times New Roman"/>
                <a:cs typeface="Times New Roman"/>
              </a:rPr>
              <a:t>measurements </a:t>
            </a:r>
            <a:r>
              <a:rPr sz="2750" spc="-10" dirty="0">
                <a:latin typeface="Times New Roman"/>
                <a:cs typeface="Times New Roman"/>
              </a:rPr>
              <a:t>are </a:t>
            </a:r>
            <a:r>
              <a:rPr sz="2750" spc="-15" dirty="0">
                <a:latin typeface="Times New Roman"/>
                <a:cs typeface="Times New Roman"/>
              </a:rPr>
              <a:t>taken </a:t>
            </a:r>
            <a:r>
              <a:rPr sz="2750" spc="-10" dirty="0">
                <a:latin typeface="Times New Roman"/>
                <a:cs typeface="Times New Roman"/>
              </a:rPr>
              <a:t>for  </a:t>
            </a:r>
            <a:r>
              <a:rPr sz="2750" spc="-20" dirty="0">
                <a:latin typeface="Times New Roman"/>
                <a:cs typeface="Times New Roman"/>
              </a:rPr>
              <a:t>balance</a:t>
            </a:r>
            <a:r>
              <a:rPr sz="2750" spc="275" dirty="0">
                <a:latin typeface="Times New Roman"/>
                <a:cs typeface="Times New Roman"/>
              </a:rPr>
              <a:t> </a:t>
            </a:r>
            <a:r>
              <a:rPr sz="2750" spc="-15" dirty="0">
                <a:latin typeface="Times New Roman"/>
                <a:cs typeface="Times New Roman"/>
              </a:rPr>
              <a:t>purposes,	with</a:t>
            </a:r>
            <a:r>
              <a:rPr sz="2750" spc="100" dirty="0">
                <a:latin typeface="Times New Roman"/>
                <a:cs typeface="Times New Roman"/>
              </a:rPr>
              <a:t> </a:t>
            </a:r>
            <a:r>
              <a:rPr sz="2750" spc="15" dirty="0">
                <a:latin typeface="Times New Roman"/>
                <a:cs typeface="Times New Roman"/>
              </a:rPr>
              <a:t>the</a:t>
            </a:r>
            <a:r>
              <a:rPr sz="2750" spc="40" dirty="0">
                <a:latin typeface="Times New Roman"/>
                <a:cs typeface="Times New Roman"/>
              </a:rPr>
              <a:t> </a:t>
            </a:r>
            <a:r>
              <a:rPr sz="2750" spc="-25" dirty="0">
                <a:latin typeface="Times New Roman"/>
                <a:cs typeface="Times New Roman"/>
              </a:rPr>
              <a:t>aircraft	</a:t>
            </a:r>
            <a:r>
              <a:rPr sz="2750" spc="-40" dirty="0">
                <a:latin typeface="Times New Roman"/>
                <a:cs typeface="Times New Roman"/>
              </a:rPr>
              <a:t>in  </a:t>
            </a:r>
            <a:r>
              <a:rPr sz="2750" spc="-30" dirty="0">
                <a:latin typeface="Times New Roman"/>
                <a:cs typeface="Times New Roman"/>
              </a:rPr>
              <a:t>level flight</a:t>
            </a:r>
            <a:r>
              <a:rPr sz="2750" spc="-100" dirty="0">
                <a:latin typeface="Times New Roman"/>
                <a:cs typeface="Times New Roman"/>
              </a:rPr>
              <a:t> </a:t>
            </a:r>
            <a:r>
              <a:rPr sz="2750" spc="-20" dirty="0">
                <a:latin typeface="Times New Roman"/>
                <a:cs typeface="Times New Roman"/>
              </a:rPr>
              <a:t>attitude.</a:t>
            </a:r>
            <a:endParaRPr sz="2750" dirty="0">
              <a:latin typeface="Times New Roman"/>
              <a:cs typeface="Times New Roman"/>
            </a:endParaRPr>
          </a:p>
        </p:txBody>
      </p:sp>
      <p:sp>
        <p:nvSpPr>
          <p:cNvPr id="4" name="object 4"/>
          <p:cNvSpPr/>
          <p:nvPr/>
        </p:nvSpPr>
        <p:spPr>
          <a:xfrm>
            <a:off x="3416027" y="2913882"/>
            <a:ext cx="6022813" cy="365076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8200" y="914400"/>
            <a:ext cx="10134600" cy="5257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9925" y="243903"/>
            <a:ext cx="10792460" cy="5472430"/>
          </a:xfrm>
          <a:prstGeom prst="rect">
            <a:avLst/>
          </a:prstGeom>
        </p:spPr>
        <p:txBody>
          <a:bodyPr vert="horz" wrap="square" lIns="0" tIns="15875" rIns="0" bIns="0" rtlCol="0">
            <a:spAutoFit/>
          </a:bodyPr>
          <a:lstStyle/>
          <a:p>
            <a:pPr marL="469900" marR="318770" indent="-457834">
              <a:lnSpc>
                <a:spcPct val="100000"/>
              </a:lnSpc>
              <a:spcBef>
                <a:spcPts val="125"/>
              </a:spcBef>
              <a:buFont typeface="Arial"/>
              <a:buChar char="•"/>
              <a:tabLst>
                <a:tab pos="469900" algn="l"/>
                <a:tab pos="470534" algn="l"/>
                <a:tab pos="2344420" algn="l"/>
                <a:tab pos="5998845" algn="l"/>
              </a:tabLst>
            </a:pPr>
            <a:r>
              <a:rPr sz="2750" spc="30" dirty="0">
                <a:latin typeface="Times New Roman"/>
                <a:cs typeface="Times New Roman"/>
              </a:rPr>
              <a:t>The</a:t>
            </a:r>
            <a:r>
              <a:rPr sz="2750" spc="-35" dirty="0">
                <a:latin typeface="Times New Roman"/>
                <a:cs typeface="Times New Roman"/>
              </a:rPr>
              <a:t> </a:t>
            </a:r>
            <a:r>
              <a:rPr sz="2750" spc="-30" dirty="0">
                <a:latin typeface="Times New Roman"/>
                <a:cs typeface="Times New Roman"/>
              </a:rPr>
              <a:t>location	</a:t>
            </a:r>
            <a:r>
              <a:rPr sz="2750" spc="-10" dirty="0">
                <a:latin typeface="Times New Roman"/>
                <a:cs typeface="Times New Roman"/>
              </a:rPr>
              <a:t>of </a:t>
            </a:r>
            <a:r>
              <a:rPr sz="2750" spc="10" dirty="0">
                <a:latin typeface="Times New Roman"/>
                <a:cs typeface="Times New Roman"/>
              </a:rPr>
              <a:t>the </a:t>
            </a:r>
            <a:r>
              <a:rPr sz="2750" spc="-5" dirty="0">
                <a:latin typeface="Times New Roman"/>
                <a:cs typeface="Times New Roman"/>
              </a:rPr>
              <a:t>datum</a:t>
            </a:r>
            <a:r>
              <a:rPr sz="2750" spc="150" dirty="0">
                <a:latin typeface="Times New Roman"/>
                <a:cs typeface="Times New Roman"/>
              </a:rPr>
              <a:t> </a:t>
            </a:r>
            <a:r>
              <a:rPr sz="2750" spc="-45" dirty="0">
                <a:latin typeface="Times New Roman"/>
                <a:cs typeface="Times New Roman"/>
              </a:rPr>
              <a:t>is</a:t>
            </a:r>
            <a:r>
              <a:rPr sz="2750" spc="180" dirty="0">
                <a:latin typeface="Times New Roman"/>
                <a:cs typeface="Times New Roman"/>
              </a:rPr>
              <a:t> </a:t>
            </a:r>
            <a:r>
              <a:rPr sz="2750" spc="-25" dirty="0">
                <a:latin typeface="Times New Roman"/>
                <a:cs typeface="Times New Roman"/>
              </a:rPr>
              <a:t>identified	</a:t>
            </a:r>
            <a:r>
              <a:rPr sz="2750" spc="-40" dirty="0">
                <a:latin typeface="Times New Roman"/>
                <a:cs typeface="Times New Roman"/>
              </a:rPr>
              <a:t>in </a:t>
            </a:r>
            <a:r>
              <a:rPr sz="2750" spc="10" dirty="0">
                <a:latin typeface="Times New Roman"/>
                <a:cs typeface="Times New Roman"/>
              </a:rPr>
              <a:t>the </a:t>
            </a:r>
            <a:r>
              <a:rPr sz="2750" spc="-30" dirty="0">
                <a:latin typeface="Times New Roman"/>
                <a:cs typeface="Times New Roman"/>
              </a:rPr>
              <a:t>Aircraft </a:t>
            </a:r>
            <a:r>
              <a:rPr sz="2750" spc="-5" dirty="0">
                <a:latin typeface="Times New Roman"/>
                <a:cs typeface="Times New Roman"/>
              </a:rPr>
              <a:t>Specifications </a:t>
            </a:r>
            <a:r>
              <a:rPr sz="2750" spc="-10" dirty="0">
                <a:latin typeface="Times New Roman"/>
                <a:cs typeface="Times New Roman"/>
              </a:rPr>
              <a:t>or  </a:t>
            </a:r>
            <a:r>
              <a:rPr sz="2750" spc="-75" dirty="0">
                <a:latin typeface="Times New Roman"/>
                <a:cs typeface="Times New Roman"/>
              </a:rPr>
              <a:t>Type </a:t>
            </a:r>
            <a:r>
              <a:rPr sz="2750" spc="-15" dirty="0">
                <a:latin typeface="Times New Roman"/>
                <a:cs typeface="Times New Roman"/>
              </a:rPr>
              <a:t>Certificate </a:t>
            </a:r>
            <a:r>
              <a:rPr sz="2750" dirty="0">
                <a:latin typeface="Times New Roman"/>
                <a:cs typeface="Times New Roman"/>
              </a:rPr>
              <a:t>Data</a:t>
            </a:r>
            <a:r>
              <a:rPr sz="2750" spc="10" dirty="0">
                <a:latin typeface="Times New Roman"/>
                <a:cs typeface="Times New Roman"/>
              </a:rPr>
              <a:t> </a:t>
            </a:r>
            <a:r>
              <a:rPr sz="2750" spc="-5" dirty="0">
                <a:latin typeface="Times New Roman"/>
                <a:cs typeface="Times New Roman"/>
              </a:rPr>
              <a:t>Sheet</a:t>
            </a:r>
            <a:endParaRPr sz="2750">
              <a:latin typeface="Times New Roman"/>
              <a:cs typeface="Times New Roman"/>
            </a:endParaRPr>
          </a:p>
          <a:p>
            <a:pPr>
              <a:lnSpc>
                <a:spcPct val="100000"/>
              </a:lnSpc>
            </a:pPr>
            <a:endParaRPr sz="3100">
              <a:latin typeface="Times New Roman"/>
              <a:cs typeface="Times New Roman"/>
            </a:endParaRPr>
          </a:p>
          <a:p>
            <a:pPr marL="12700">
              <a:lnSpc>
                <a:spcPct val="100000"/>
              </a:lnSpc>
              <a:spcBef>
                <a:spcPts val="2430"/>
              </a:spcBef>
            </a:pPr>
            <a:r>
              <a:rPr sz="2750" spc="5" dirty="0">
                <a:latin typeface="Carlito"/>
                <a:cs typeface="Carlito"/>
              </a:rPr>
              <a:t>Arm</a:t>
            </a:r>
            <a:endParaRPr sz="2750">
              <a:latin typeface="Carlito"/>
              <a:cs typeface="Carlito"/>
            </a:endParaRPr>
          </a:p>
          <a:p>
            <a:pPr>
              <a:lnSpc>
                <a:spcPct val="100000"/>
              </a:lnSpc>
              <a:spcBef>
                <a:spcPts val="55"/>
              </a:spcBef>
            </a:pPr>
            <a:endParaRPr sz="2850">
              <a:latin typeface="Carlito"/>
              <a:cs typeface="Carlito"/>
            </a:endParaRPr>
          </a:p>
          <a:p>
            <a:pPr marL="12700" marR="586105">
              <a:lnSpc>
                <a:spcPct val="100000"/>
              </a:lnSpc>
            </a:pPr>
            <a:r>
              <a:rPr sz="2750" spc="30" dirty="0">
                <a:latin typeface="Times New Roman"/>
                <a:cs typeface="Times New Roman"/>
              </a:rPr>
              <a:t>The </a:t>
            </a:r>
            <a:r>
              <a:rPr sz="2750" spc="-10" dirty="0">
                <a:latin typeface="Times New Roman"/>
                <a:cs typeface="Times New Roman"/>
              </a:rPr>
              <a:t>arm </a:t>
            </a:r>
            <a:r>
              <a:rPr sz="2750" spc="-45" dirty="0">
                <a:latin typeface="Times New Roman"/>
                <a:cs typeface="Times New Roman"/>
              </a:rPr>
              <a:t>is </a:t>
            </a:r>
            <a:r>
              <a:rPr sz="2750" spc="10" dirty="0">
                <a:latin typeface="Times New Roman"/>
                <a:cs typeface="Times New Roman"/>
              </a:rPr>
              <a:t>the </a:t>
            </a:r>
            <a:r>
              <a:rPr sz="2750" spc="-15" dirty="0">
                <a:latin typeface="Times New Roman"/>
                <a:cs typeface="Times New Roman"/>
              </a:rPr>
              <a:t>horizontal </a:t>
            </a:r>
            <a:r>
              <a:rPr sz="2750" spc="-20" dirty="0">
                <a:latin typeface="Times New Roman"/>
                <a:cs typeface="Times New Roman"/>
              </a:rPr>
              <a:t>distance </a:t>
            </a:r>
            <a:r>
              <a:rPr sz="2750" dirty="0">
                <a:latin typeface="Times New Roman"/>
                <a:cs typeface="Times New Roman"/>
              </a:rPr>
              <a:t>that </a:t>
            </a:r>
            <a:r>
              <a:rPr sz="2750" spc="10" dirty="0">
                <a:latin typeface="Times New Roman"/>
                <a:cs typeface="Times New Roman"/>
              </a:rPr>
              <a:t>a </a:t>
            </a:r>
            <a:r>
              <a:rPr sz="2750" spc="-15" dirty="0">
                <a:latin typeface="Times New Roman"/>
                <a:cs typeface="Times New Roman"/>
              </a:rPr>
              <a:t>part </a:t>
            </a:r>
            <a:r>
              <a:rPr sz="2750" spc="-10" dirty="0">
                <a:latin typeface="Times New Roman"/>
                <a:cs typeface="Times New Roman"/>
              </a:rPr>
              <a:t>of </a:t>
            </a:r>
            <a:r>
              <a:rPr sz="2750" spc="10" dirty="0">
                <a:latin typeface="Times New Roman"/>
                <a:cs typeface="Times New Roman"/>
              </a:rPr>
              <a:t>the </a:t>
            </a:r>
            <a:r>
              <a:rPr sz="2750" spc="-30" dirty="0">
                <a:latin typeface="Times New Roman"/>
                <a:cs typeface="Times New Roman"/>
              </a:rPr>
              <a:t>aircraft </a:t>
            </a:r>
            <a:r>
              <a:rPr sz="2750" spc="-10" dirty="0">
                <a:latin typeface="Times New Roman"/>
                <a:cs typeface="Times New Roman"/>
              </a:rPr>
              <a:t>or </a:t>
            </a:r>
            <a:r>
              <a:rPr sz="2750" spc="10" dirty="0">
                <a:latin typeface="Times New Roman"/>
                <a:cs typeface="Times New Roman"/>
              </a:rPr>
              <a:t>a </a:t>
            </a:r>
            <a:r>
              <a:rPr sz="2750" spc="-35" dirty="0">
                <a:latin typeface="Times New Roman"/>
                <a:cs typeface="Times New Roman"/>
              </a:rPr>
              <a:t>piece </a:t>
            </a:r>
            <a:r>
              <a:rPr sz="2750" spc="-10" dirty="0">
                <a:latin typeface="Times New Roman"/>
                <a:cs typeface="Times New Roman"/>
              </a:rPr>
              <a:t>of  </a:t>
            </a:r>
            <a:r>
              <a:rPr sz="2750" dirty="0">
                <a:latin typeface="Times New Roman"/>
                <a:cs typeface="Times New Roman"/>
              </a:rPr>
              <a:t>equipment </a:t>
            </a:r>
            <a:r>
              <a:rPr sz="2750" spc="-45" dirty="0">
                <a:latin typeface="Times New Roman"/>
                <a:cs typeface="Times New Roman"/>
              </a:rPr>
              <a:t>is </a:t>
            </a:r>
            <a:r>
              <a:rPr sz="2750" spc="-30" dirty="0">
                <a:latin typeface="Times New Roman"/>
                <a:cs typeface="Times New Roman"/>
              </a:rPr>
              <a:t>located </a:t>
            </a:r>
            <a:r>
              <a:rPr sz="2750" spc="-10" dirty="0">
                <a:latin typeface="Times New Roman"/>
                <a:cs typeface="Times New Roman"/>
              </a:rPr>
              <a:t>from</a:t>
            </a:r>
            <a:r>
              <a:rPr sz="2750" spc="160" dirty="0">
                <a:latin typeface="Times New Roman"/>
                <a:cs typeface="Times New Roman"/>
              </a:rPr>
              <a:t> </a:t>
            </a:r>
            <a:r>
              <a:rPr sz="2750" spc="10" dirty="0">
                <a:latin typeface="Times New Roman"/>
                <a:cs typeface="Times New Roman"/>
              </a:rPr>
              <a:t>the</a:t>
            </a:r>
            <a:endParaRPr sz="2750">
              <a:latin typeface="Times New Roman"/>
              <a:cs typeface="Times New Roman"/>
            </a:endParaRPr>
          </a:p>
          <a:p>
            <a:pPr marL="12700" marR="5080">
              <a:lnSpc>
                <a:spcPct val="101899"/>
              </a:lnSpc>
              <a:spcBef>
                <a:spcPts val="20"/>
              </a:spcBef>
              <a:tabLst>
                <a:tab pos="1365250" algn="l"/>
                <a:tab pos="1927225" algn="l"/>
                <a:tab pos="3013075" algn="l"/>
              </a:tabLst>
            </a:pPr>
            <a:r>
              <a:rPr sz="2750" dirty="0">
                <a:latin typeface="Times New Roman"/>
                <a:cs typeface="Times New Roman"/>
              </a:rPr>
              <a:t>datum. </a:t>
            </a:r>
            <a:r>
              <a:rPr sz="2750" spc="30" dirty="0">
                <a:latin typeface="Times New Roman"/>
                <a:cs typeface="Times New Roman"/>
              </a:rPr>
              <a:t>The </a:t>
            </a:r>
            <a:r>
              <a:rPr sz="2750" spc="-20" dirty="0">
                <a:latin typeface="Times New Roman"/>
                <a:cs typeface="Times New Roman"/>
              </a:rPr>
              <a:t>arm’s distance </a:t>
            </a:r>
            <a:r>
              <a:rPr sz="2750" spc="-40" dirty="0">
                <a:latin typeface="Times New Roman"/>
                <a:cs typeface="Times New Roman"/>
              </a:rPr>
              <a:t>is </a:t>
            </a:r>
            <a:r>
              <a:rPr sz="2750" spc="-35" dirty="0">
                <a:latin typeface="Times New Roman"/>
                <a:cs typeface="Times New Roman"/>
              </a:rPr>
              <a:t>always </a:t>
            </a:r>
            <a:r>
              <a:rPr sz="2750" spc="-30" dirty="0">
                <a:latin typeface="Times New Roman"/>
                <a:cs typeface="Times New Roman"/>
              </a:rPr>
              <a:t>given </a:t>
            </a:r>
            <a:r>
              <a:rPr sz="2750" spc="-10" dirty="0">
                <a:latin typeface="Times New Roman"/>
                <a:cs typeface="Times New Roman"/>
              </a:rPr>
              <a:t>or </a:t>
            </a:r>
            <a:r>
              <a:rPr sz="2750" spc="-5" dirty="0">
                <a:latin typeface="Times New Roman"/>
                <a:cs typeface="Times New Roman"/>
              </a:rPr>
              <a:t>measured </a:t>
            </a:r>
            <a:r>
              <a:rPr sz="2750" spc="-40" dirty="0">
                <a:latin typeface="Times New Roman"/>
                <a:cs typeface="Times New Roman"/>
              </a:rPr>
              <a:t>in </a:t>
            </a:r>
            <a:r>
              <a:rPr sz="2750" spc="-10" dirty="0">
                <a:latin typeface="Times New Roman"/>
                <a:cs typeface="Times New Roman"/>
              </a:rPr>
              <a:t>inches, </a:t>
            </a:r>
            <a:r>
              <a:rPr sz="2750" dirty="0">
                <a:latin typeface="Times New Roman"/>
                <a:cs typeface="Times New Roman"/>
              </a:rPr>
              <a:t>and,  </a:t>
            </a:r>
            <a:r>
              <a:rPr sz="2750" spc="-20" dirty="0">
                <a:latin typeface="Times New Roman"/>
                <a:cs typeface="Times New Roman"/>
              </a:rPr>
              <a:t>except </a:t>
            </a:r>
            <a:r>
              <a:rPr sz="2750" spc="-10" dirty="0">
                <a:latin typeface="Times New Roman"/>
                <a:cs typeface="Times New Roman"/>
              </a:rPr>
              <a:t>for</a:t>
            </a:r>
            <a:r>
              <a:rPr sz="2750" spc="340" dirty="0">
                <a:latin typeface="Times New Roman"/>
                <a:cs typeface="Times New Roman"/>
              </a:rPr>
              <a:t> </a:t>
            </a:r>
            <a:r>
              <a:rPr sz="2750" spc="10" dirty="0">
                <a:latin typeface="Times New Roman"/>
                <a:cs typeface="Times New Roman"/>
              </a:rPr>
              <a:t>a</a:t>
            </a:r>
            <a:r>
              <a:rPr sz="2750" spc="35" dirty="0">
                <a:latin typeface="Times New Roman"/>
                <a:cs typeface="Times New Roman"/>
              </a:rPr>
              <a:t> </a:t>
            </a:r>
            <a:r>
              <a:rPr sz="2750" spc="-30" dirty="0">
                <a:latin typeface="Times New Roman"/>
                <a:cs typeface="Times New Roman"/>
              </a:rPr>
              <a:t>location	</a:t>
            </a:r>
            <a:r>
              <a:rPr sz="2750" spc="-5" dirty="0">
                <a:latin typeface="Times New Roman"/>
                <a:cs typeface="Times New Roman"/>
              </a:rPr>
              <a:t>which </a:t>
            </a:r>
            <a:r>
              <a:rPr sz="2750" spc="-10" dirty="0">
                <a:latin typeface="Times New Roman"/>
                <a:cs typeface="Times New Roman"/>
              </a:rPr>
              <a:t>might be </a:t>
            </a:r>
            <a:r>
              <a:rPr sz="2750" spc="-30" dirty="0">
                <a:latin typeface="Times New Roman"/>
                <a:cs typeface="Times New Roman"/>
              </a:rPr>
              <a:t>exactly </a:t>
            </a:r>
            <a:r>
              <a:rPr sz="2750" spc="-5" dirty="0">
                <a:latin typeface="Times New Roman"/>
                <a:cs typeface="Times New Roman"/>
              </a:rPr>
              <a:t>on </a:t>
            </a:r>
            <a:r>
              <a:rPr sz="2750" spc="10" dirty="0">
                <a:latin typeface="Times New Roman"/>
                <a:cs typeface="Times New Roman"/>
              </a:rPr>
              <a:t>the </a:t>
            </a:r>
            <a:r>
              <a:rPr sz="2750" dirty="0">
                <a:latin typeface="Times New Roman"/>
                <a:cs typeface="Times New Roman"/>
              </a:rPr>
              <a:t>datum, </a:t>
            </a:r>
            <a:r>
              <a:rPr sz="2750" spc="-45" dirty="0">
                <a:latin typeface="Times New Roman"/>
                <a:cs typeface="Times New Roman"/>
              </a:rPr>
              <a:t>it is </a:t>
            </a:r>
            <a:r>
              <a:rPr sz="2750" spc="-20" dirty="0">
                <a:latin typeface="Times New Roman"/>
                <a:cs typeface="Times New Roman"/>
              </a:rPr>
              <a:t>preceded </a:t>
            </a:r>
            <a:r>
              <a:rPr sz="2750" spc="-5" dirty="0">
                <a:latin typeface="Times New Roman"/>
                <a:cs typeface="Times New Roman"/>
              </a:rPr>
              <a:t>by  </a:t>
            </a:r>
            <a:r>
              <a:rPr sz="2750" spc="10" dirty="0">
                <a:latin typeface="Times New Roman"/>
                <a:cs typeface="Times New Roman"/>
              </a:rPr>
              <a:t>the</a:t>
            </a:r>
            <a:r>
              <a:rPr sz="2750" spc="60" dirty="0">
                <a:latin typeface="Times New Roman"/>
                <a:cs typeface="Times New Roman"/>
              </a:rPr>
              <a:t> </a:t>
            </a:r>
            <a:r>
              <a:rPr sz="2750" spc="-30" dirty="0">
                <a:latin typeface="Times New Roman"/>
                <a:cs typeface="Times New Roman"/>
              </a:rPr>
              <a:t>algebraic	</a:t>
            </a:r>
            <a:r>
              <a:rPr sz="2750" spc="-35" dirty="0">
                <a:latin typeface="Times New Roman"/>
                <a:cs typeface="Times New Roman"/>
              </a:rPr>
              <a:t>sign </a:t>
            </a:r>
            <a:r>
              <a:rPr sz="2750" spc="-10" dirty="0">
                <a:latin typeface="Times New Roman"/>
                <a:cs typeface="Times New Roman"/>
              </a:rPr>
              <a:t>for </a:t>
            </a:r>
            <a:r>
              <a:rPr sz="2750" spc="-30" dirty="0">
                <a:latin typeface="Times New Roman"/>
                <a:cs typeface="Times New Roman"/>
              </a:rPr>
              <a:t>positive </a:t>
            </a:r>
            <a:r>
              <a:rPr sz="2750" dirty="0">
                <a:latin typeface="Times New Roman"/>
                <a:cs typeface="Times New Roman"/>
              </a:rPr>
              <a:t>(+) </a:t>
            </a:r>
            <a:r>
              <a:rPr sz="2750" spc="-10" dirty="0">
                <a:latin typeface="Times New Roman"/>
                <a:cs typeface="Times New Roman"/>
              </a:rPr>
              <a:t>or </a:t>
            </a:r>
            <a:r>
              <a:rPr sz="2750" spc="-20" dirty="0">
                <a:latin typeface="Times New Roman"/>
                <a:cs typeface="Times New Roman"/>
              </a:rPr>
              <a:t>negative </a:t>
            </a:r>
            <a:r>
              <a:rPr sz="2750" spc="-5" dirty="0">
                <a:latin typeface="Times New Roman"/>
                <a:cs typeface="Times New Roman"/>
              </a:rPr>
              <a:t>(−). </a:t>
            </a:r>
            <a:r>
              <a:rPr sz="2750" spc="30" dirty="0">
                <a:latin typeface="Times New Roman"/>
                <a:cs typeface="Times New Roman"/>
              </a:rPr>
              <a:t>The </a:t>
            </a:r>
            <a:r>
              <a:rPr sz="2750" spc="-30" dirty="0">
                <a:latin typeface="Times New Roman"/>
                <a:cs typeface="Times New Roman"/>
              </a:rPr>
              <a:t>positive </a:t>
            </a:r>
            <a:r>
              <a:rPr sz="2750" spc="-35" dirty="0">
                <a:latin typeface="Times New Roman"/>
                <a:cs typeface="Times New Roman"/>
              </a:rPr>
              <a:t>sign  </a:t>
            </a:r>
            <a:r>
              <a:rPr sz="2750" spc="-30" dirty="0">
                <a:latin typeface="Times New Roman"/>
                <a:cs typeface="Times New Roman"/>
              </a:rPr>
              <a:t>indicates	</a:t>
            </a:r>
            <a:r>
              <a:rPr sz="2750" spc="-5" dirty="0">
                <a:latin typeface="Times New Roman"/>
                <a:cs typeface="Times New Roman"/>
              </a:rPr>
              <a:t>an </a:t>
            </a:r>
            <a:r>
              <a:rPr sz="2750" spc="-30" dirty="0">
                <a:latin typeface="Times New Roman"/>
                <a:cs typeface="Times New Roman"/>
              </a:rPr>
              <a:t>item </a:t>
            </a:r>
            <a:r>
              <a:rPr sz="2750" spc="-45" dirty="0">
                <a:latin typeface="Times New Roman"/>
                <a:cs typeface="Times New Roman"/>
              </a:rPr>
              <a:t>is </a:t>
            </a:r>
            <a:r>
              <a:rPr sz="2750" spc="-30" dirty="0">
                <a:latin typeface="Times New Roman"/>
                <a:cs typeface="Times New Roman"/>
              </a:rPr>
              <a:t>located </a:t>
            </a:r>
            <a:r>
              <a:rPr sz="2750" spc="-10" dirty="0">
                <a:latin typeface="Times New Roman"/>
                <a:cs typeface="Times New Roman"/>
              </a:rPr>
              <a:t>aft of </a:t>
            </a:r>
            <a:r>
              <a:rPr sz="2750" spc="10" dirty="0">
                <a:latin typeface="Times New Roman"/>
                <a:cs typeface="Times New Roman"/>
              </a:rPr>
              <a:t>the </a:t>
            </a:r>
            <a:r>
              <a:rPr sz="2750" dirty="0">
                <a:latin typeface="Times New Roman"/>
                <a:cs typeface="Times New Roman"/>
              </a:rPr>
              <a:t>datum </a:t>
            </a:r>
            <a:r>
              <a:rPr sz="2750" spc="10" dirty="0">
                <a:latin typeface="Times New Roman"/>
                <a:cs typeface="Times New Roman"/>
              </a:rPr>
              <a:t>and the </a:t>
            </a:r>
            <a:r>
              <a:rPr sz="2750" spc="-20" dirty="0">
                <a:latin typeface="Times New Roman"/>
                <a:cs typeface="Times New Roman"/>
              </a:rPr>
              <a:t>negative </a:t>
            </a:r>
            <a:r>
              <a:rPr sz="2750" spc="-35" dirty="0">
                <a:latin typeface="Times New Roman"/>
                <a:cs typeface="Times New Roman"/>
              </a:rPr>
              <a:t>sign </a:t>
            </a:r>
            <a:r>
              <a:rPr sz="2750" spc="-20" dirty="0">
                <a:latin typeface="Times New Roman"/>
                <a:cs typeface="Times New Roman"/>
              </a:rPr>
              <a:t>indicates  </a:t>
            </a:r>
            <a:r>
              <a:rPr sz="2750" spc="-5" dirty="0">
                <a:latin typeface="Times New Roman"/>
                <a:cs typeface="Times New Roman"/>
              </a:rPr>
              <a:t>an </a:t>
            </a:r>
            <a:r>
              <a:rPr sz="2750" spc="-30" dirty="0">
                <a:latin typeface="Times New Roman"/>
                <a:cs typeface="Times New Roman"/>
              </a:rPr>
              <a:t>item </a:t>
            </a:r>
            <a:r>
              <a:rPr sz="2750" spc="-45" dirty="0">
                <a:latin typeface="Times New Roman"/>
                <a:cs typeface="Times New Roman"/>
              </a:rPr>
              <a:t>is </a:t>
            </a:r>
            <a:r>
              <a:rPr sz="2750" spc="-30" dirty="0">
                <a:latin typeface="Times New Roman"/>
                <a:cs typeface="Times New Roman"/>
              </a:rPr>
              <a:t>located </a:t>
            </a:r>
            <a:r>
              <a:rPr sz="2750" spc="-10" dirty="0">
                <a:latin typeface="Times New Roman"/>
                <a:cs typeface="Times New Roman"/>
              </a:rPr>
              <a:t>forward of </a:t>
            </a:r>
            <a:r>
              <a:rPr sz="2750" spc="10" dirty="0">
                <a:latin typeface="Times New Roman"/>
                <a:cs typeface="Times New Roman"/>
              </a:rPr>
              <a:t>the</a:t>
            </a:r>
            <a:r>
              <a:rPr sz="2750" spc="430" dirty="0">
                <a:latin typeface="Times New Roman"/>
                <a:cs typeface="Times New Roman"/>
              </a:rPr>
              <a:t> </a:t>
            </a:r>
            <a:r>
              <a:rPr sz="2750" dirty="0">
                <a:latin typeface="Times New Roman"/>
                <a:cs typeface="Times New Roman"/>
              </a:rPr>
              <a:t>datum.</a:t>
            </a:r>
            <a:endParaRPr sz="275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7669" y="-64453"/>
            <a:ext cx="8717915" cy="1247777"/>
          </a:xfrm>
          <a:prstGeom prst="rect">
            <a:avLst/>
          </a:prstGeom>
        </p:spPr>
        <p:txBody>
          <a:bodyPr vert="horz" wrap="square" lIns="0" tIns="16510" rIns="0" bIns="0" rtlCol="0">
            <a:spAutoFit/>
          </a:bodyPr>
          <a:lstStyle/>
          <a:p>
            <a:pPr marL="12700">
              <a:lnSpc>
                <a:spcPct val="100000"/>
              </a:lnSpc>
              <a:spcBef>
                <a:spcPts val="130"/>
              </a:spcBef>
            </a:pPr>
            <a:r>
              <a:rPr sz="4800" spc="5" dirty="0"/>
              <a:t>Moment</a:t>
            </a:r>
            <a:r>
              <a:rPr sz="3200" spc="5" dirty="0"/>
              <a:t>-</a:t>
            </a:r>
            <a:r>
              <a:rPr sz="3200" spc="5" dirty="0">
                <a:latin typeface="Times New Roman"/>
                <a:cs typeface="Times New Roman"/>
              </a:rPr>
              <a:t>A </a:t>
            </a:r>
            <a:r>
              <a:rPr sz="3200" spc="-65" dirty="0">
                <a:latin typeface="Times New Roman"/>
                <a:cs typeface="Times New Roman"/>
              </a:rPr>
              <a:t>moment </a:t>
            </a:r>
            <a:r>
              <a:rPr sz="3200" dirty="0">
                <a:latin typeface="Times New Roman"/>
                <a:cs typeface="Times New Roman"/>
              </a:rPr>
              <a:t>is </a:t>
            </a:r>
            <a:r>
              <a:rPr sz="3200" spc="-25" dirty="0">
                <a:latin typeface="Times New Roman"/>
                <a:cs typeface="Times New Roman"/>
              </a:rPr>
              <a:t>the </a:t>
            </a:r>
            <a:r>
              <a:rPr sz="3200" spc="-15" dirty="0">
                <a:latin typeface="Times New Roman"/>
                <a:cs typeface="Times New Roman"/>
              </a:rPr>
              <a:t>product </a:t>
            </a:r>
            <a:r>
              <a:rPr sz="3200" dirty="0">
                <a:latin typeface="Times New Roman"/>
                <a:cs typeface="Times New Roman"/>
              </a:rPr>
              <a:t>of a </a:t>
            </a:r>
            <a:r>
              <a:rPr sz="3200" spc="-30" dirty="0">
                <a:latin typeface="Times New Roman"/>
                <a:cs typeface="Times New Roman"/>
              </a:rPr>
              <a:t>weight </a:t>
            </a:r>
            <a:r>
              <a:rPr sz="3200" spc="-25" dirty="0">
                <a:latin typeface="Times New Roman"/>
                <a:cs typeface="Times New Roman"/>
              </a:rPr>
              <a:t>multiplied </a:t>
            </a:r>
            <a:r>
              <a:rPr sz="3200" dirty="0">
                <a:latin typeface="Times New Roman"/>
                <a:cs typeface="Times New Roman"/>
              </a:rPr>
              <a:t>by its</a:t>
            </a:r>
            <a:r>
              <a:rPr sz="3200" spc="165" dirty="0">
                <a:latin typeface="Times New Roman"/>
                <a:cs typeface="Times New Roman"/>
              </a:rPr>
              <a:t> </a:t>
            </a:r>
            <a:r>
              <a:rPr sz="3200" spc="-40" dirty="0">
                <a:latin typeface="Times New Roman"/>
                <a:cs typeface="Times New Roman"/>
              </a:rPr>
              <a:t>arm</a:t>
            </a:r>
            <a:r>
              <a:rPr sz="2400" spc="-40" dirty="0">
                <a:latin typeface="Times New Roman"/>
                <a:cs typeface="Times New Roman"/>
              </a:rPr>
              <a:t>.</a:t>
            </a:r>
            <a:endParaRPr sz="2400" dirty="0">
              <a:latin typeface="Times New Roman"/>
              <a:cs typeface="Times New Roman"/>
            </a:endParaRPr>
          </a:p>
        </p:txBody>
      </p:sp>
      <p:sp>
        <p:nvSpPr>
          <p:cNvPr id="3" name="object 3"/>
          <p:cNvSpPr txBox="1"/>
          <p:nvPr/>
        </p:nvSpPr>
        <p:spPr>
          <a:xfrm>
            <a:off x="407669" y="1392872"/>
            <a:ext cx="10718800" cy="868680"/>
          </a:xfrm>
          <a:prstGeom prst="rect">
            <a:avLst/>
          </a:prstGeom>
        </p:spPr>
        <p:txBody>
          <a:bodyPr vert="horz" wrap="square" lIns="0" tIns="15875" rIns="0" bIns="0" rtlCol="0">
            <a:spAutoFit/>
          </a:bodyPr>
          <a:lstStyle/>
          <a:p>
            <a:pPr marL="469900" marR="5080" indent="-457834">
              <a:lnSpc>
                <a:spcPct val="100000"/>
              </a:lnSpc>
              <a:spcBef>
                <a:spcPts val="125"/>
              </a:spcBef>
              <a:buFont typeface="Arial"/>
              <a:buChar char="•"/>
              <a:tabLst>
                <a:tab pos="469900" algn="l"/>
                <a:tab pos="470534" algn="l"/>
              </a:tabLst>
            </a:pPr>
            <a:r>
              <a:rPr sz="2750" spc="-85" dirty="0">
                <a:latin typeface="Times New Roman"/>
                <a:cs typeface="Times New Roman"/>
              </a:rPr>
              <a:t>To </a:t>
            </a:r>
            <a:r>
              <a:rPr sz="2750" spc="-30" dirty="0">
                <a:latin typeface="Times New Roman"/>
                <a:cs typeface="Times New Roman"/>
              </a:rPr>
              <a:t>obtain </a:t>
            </a:r>
            <a:r>
              <a:rPr sz="2750" spc="10" dirty="0">
                <a:latin typeface="Times New Roman"/>
                <a:cs typeface="Times New Roman"/>
              </a:rPr>
              <a:t>the moment </a:t>
            </a:r>
            <a:r>
              <a:rPr sz="2750" spc="-10" dirty="0">
                <a:latin typeface="Times New Roman"/>
                <a:cs typeface="Times New Roman"/>
              </a:rPr>
              <a:t>of </a:t>
            </a:r>
            <a:r>
              <a:rPr sz="2750" spc="-5" dirty="0">
                <a:latin typeface="Times New Roman"/>
                <a:cs typeface="Times New Roman"/>
              </a:rPr>
              <a:t>an </a:t>
            </a:r>
            <a:r>
              <a:rPr sz="2750" spc="-30" dirty="0">
                <a:latin typeface="Times New Roman"/>
                <a:cs typeface="Times New Roman"/>
              </a:rPr>
              <a:t>item </a:t>
            </a:r>
            <a:r>
              <a:rPr sz="2750" spc="-20" dirty="0">
                <a:latin typeface="Times New Roman"/>
                <a:cs typeface="Times New Roman"/>
              </a:rPr>
              <a:t>with respect </a:t>
            </a:r>
            <a:r>
              <a:rPr sz="2750" spc="-5" dirty="0">
                <a:latin typeface="Times New Roman"/>
                <a:cs typeface="Times New Roman"/>
              </a:rPr>
              <a:t>to </a:t>
            </a:r>
            <a:r>
              <a:rPr sz="2750" spc="10" dirty="0">
                <a:latin typeface="Times New Roman"/>
                <a:cs typeface="Times New Roman"/>
              </a:rPr>
              <a:t>the </a:t>
            </a:r>
            <a:r>
              <a:rPr sz="2750" dirty="0">
                <a:latin typeface="Times New Roman"/>
                <a:cs typeface="Times New Roman"/>
              </a:rPr>
              <a:t>datum, </a:t>
            </a:r>
            <a:r>
              <a:rPr sz="2750" spc="-20" dirty="0">
                <a:latin typeface="Times New Roman"/>
                <a:cs typeface="Times New Roman"/>
              </a:rPr>
              <a:t>multiply </a:t>
            </a:r>
            <a:r>
              <a:rPr sz="2750" spc="10" dirty="0">
                <a:latin typeface="Times New Roman"/>
                <a:cs typeface="Times New Roman"/>
              </a:rPr>
              <a:t>the  </a:t>
            </a:r>
            <a:r>
              <a:rPr sz="2750" spc="-10" dirty="0">
                <a:latin typeface="Times New Roman"/>
                <a:cs typeface="Times New Roman"/>
              </a:rPr>
              <a:t>weight of </a:t>
            </a:r>
            <a:r>
              <a:rPr sz="2750" spc="10" dirty="0">
                <a:latin typeface="Times New Roman"/>
                <a:cs typeface="Times New Roman"/>
              </a:rPr>
              <a:t>the </a:t>
            </a:r>
            <a:r>
              <a:rPr sz="2750" spc="-30" dirty="0">
                <a:latin typeface="Times New Roman"/>
                <a:cs typeface="Times New Roman"/>
              </a:rPr>
              <a:t>item </a:t>
            </a:r>
            <a:r>
              <a:rPr sz="2750" spc="-5" dirty="0">
                <a:latin typeface="Times New Roman"/>
                <a:cs typeface="Times New Roman"/>
              </a:rPr>
              <a:t>by </a:t>
            </a:r>
            <a:r>
              <a:rPr sz="2750" spc="-35" dirty="0">
                <a:latin typeface="Times New Roman"/>
                <a:cs typeface="Times New Roman"/>
              </a:rPr>
              <a:t>its </a:t>
            </a:r>
            <a:r>
              <a:rPr sz="2750" spc="-15" dirty="0">
                <a:latin typeface="Times New Roman"/>
                <a:cs typeface="Times New Roman"/>
              </a:rPr>
              <a:t>horizontal </a:t>
            </a:r>
            <a:r>
              <a:rPr sz="2750" spc="-20" dirty="0">
                <a:latin typeface="Times New Roman"/>
                <a:cs typeface="Times New Roman"/>
              </a:rPr>
              <a:t>distance </a:t>
            </a:r>
            <a:r>
              <a:rPr sz="2750" spc="-10" dirty="0">
                <a:latin typeface="Times New Roman"/>
                <a:cs typeface="Times New Roman"/>
              </a:rPr>
              <a:t>from </a:t>
            </a:r>
            <a:r>
              <a:rPr sz="2750" spc="10" dirty="0">
                <a:latin typeface="Times New Roman"/>
                <a:cs typeface="Times New Roman"/>
              </a:rPr>
              <a:t>the</a:t>
            </a:r>
            <a:r>
              <a:rPr sz="2750" spc="130" dirty="0">
                <a:latin typeface="Times New Roman"/>
                <a:cs typeface="Times New Roman"/>
              </a:rPr>
              <a:t> </a:t>
            </a:r>
            <a:r>
              <a:rPr sz="2750" dirty="0">
                <a:latin typeface="Times New Roman"/>
                <a:cs typeface="Times New Roman"/>
              </a:rPr>
              <a:t>datum.</a:t>
            </a:r>
          </a:p>
        </p:txBody>
      </p:sp>
      <p:pic>
        <p:nvPicPr>
          <p:cNvPr id="4" name="Picture 3"/>
          <p:cNvPicPr>
            <a:picLocks noChangeAspect="1"/>
          </p:cNvPicPr>
          <p:nvPr/>
        </p:nvPicPr>
        <p:blipFill>
          <a:blip r:embed="rId2"/>
          <a:stretch>
            <a:fillRect/>
          </a:stretch>
        </p:blipFill>
        <p:spPr>
          <a:xfrm>
            <a:off x="1295400" y="2971800"/>
            <a:ext cx="8077200" cy="3657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9119" y="354330"/>
            <a:ext cx="10721975" cy="6000750"/>
          </a:xfrm>
          <a:prstGeom prst="rect">
            <a:avLst/>
          </a:prstGeom>
        </p:spPr>
        <p:txBody>
          <a:bodyPr vert="horz" wrap="square" lIns="0" tIns="6350" rIns="0" bIns="0" rtlCol="0">
            <a:spAutoFit/>
          </a:bodyPr>
          <a:lstStyle/>
          <a:p>
            <a:pPr marL="298450" marR="755650" indent="-286385">
              <a:lnSpc>
                <a:spcPct val="102400"/>
              </a:lnSpc>
              <a:spcBef>
                <a:spcPts val="50"/>
              </a:spcBef>
              <a:buFont typeface="Arial"/>
              <a:buChar char="•"/>
              <a:tabLst>
                <a:tab pos="298450" algn="l"/>
                <a:tab pos="299085" algn="l"/>
                <a:tab pos="9335135" algn="l"/>
                <a:tab pos="9839960" algn="l"/>
              </a:tabLst>
            </a:pPr>
            <a:r>
              <a:rPr sz="2750" spc="30" dirty="0">
                <a:latin typeface="Times New Roman"/>
                <a:cs typeface="Times New Roman"/>
              </a:rPr>
              <a:t>The </a:t>
            </a:r>
            <a:r>
              <a:rPr sz="2750" spc="-20" dirty="0">
                <a:latin typeface="Times New Roman"/>
                <a:cs typeface="Times New Roman"/>
              </a:rPr>
              <a:t>algebraic  </a:t>
            </a:r>
            <a:r>
              <a:rPr sz="2750" spc="-35" dirty="0">
                <a:latin typeface="Times New Roman"/>
                <a:cs typeface="Times New Roman"/>
              </a:rPr>
              <a:t>sign  </a:t>
            </a:r>
            <a:r>
              <a:rPr sz="2750" spc="-10" dirty="0">
                <a:latin typeface="Times New Roman"/>
                <a:cs typeface="Times New Roman"/>
              </a:rPr>
              <a:t>of </a:t>
            </a:r>
            <a:r>
              <a:rPr sz="2750" spc="10" dirty="0">
                <a:latin typeface="Times New Roman"/>
                <a:cs typeface="Times New Roman"/>
              </a:rPr>
              <a:t>the </a:t>
            </a:r>
            <a:r>
              <a:rPr sz="2750" spc="5" dirty="0">
                <a:latin typeface="Times New Roman"/>
                <a:cs typeface="Times New Roman"/>
              </a:rPr>
              <a:t>moment, </a:t>
            </a:r>
            <a:r>
              <a:rPr sz="2750" spc="-20" dirty="0">
                <a:latin typeface="Times New Roman"/>
                <a:cs typeface="Times New Roman"/>
              </a:rPr>
              <a:t>based </a:t>
            </a:r>
            <a:r>
              <a:rPr sz="2750" spc="-5" dirty="0">
                <a:latin typeface="Times New Roman"/>
                <a:cs typeface="Times New Roman"/>
              </a:rPr>
              <a:t>on </a:t>
            </a:r>
            <a:r>
              <a:rPr sz="2750" spc="10" dirty="0">
                <a:latin typeface="Times New Roman"/>
                <a:cs typeface="Times New Roman"/>
              </a:rPr>
              <a:t>the</a:t>
            </a:r>
            <a:r>
              <a:rPr sz="2750" spc="-250" dirty="0">
                <a:latin typeface="Times New Roman"/>
                <a:cs typeface="Times New Roman"/>
              </a:rPr>
              <a:t> </a:t>
            </a:r>
            <a:r>
              <a:rPr sz="2750" dirty="0">
                <a:latin typeface="Times New Roman"/>
                <a:cs typeface="Times New Roman"/>
              </a:rPr>
              <a:t>datum</a:t>
            </a:r>
            <a:r>
              <a:rPr sz="2750" spc="160" dirty="0">
                <a:latin typeface="Times New Roman"/>
                <a:cs typeface="Times New Roman"/>
              </a:rPr>
              <a:t> </a:t>
            </a:r>
            <a:r>
              <a:rPr sz="2750" spc="-35" dirty="0">
                <a:latin typeface="Times New Roman"/>
                <a:cs typeface="Times New Roman"/>
              </a:rPr>
              <a:t>location	</a:t>
            </a:r>
            <a:r>
              <a:rPr sz="2750" spc="10" dirty="0">
                <a:latin typeface="Times New Roman"/>
                <a:cs typeface="Times New Roman"/>
              </a:rPr>
              <a:t>and  </a:t>
            </a:r>
            <a:r>
              <a:rPr sz="2750" spc="35" dirty="0">
                <a:latin typeface="Times New Roman"/>
                <a:cs typeface="Times New Roman"/>
              </a:rPr>
              <a:t>w</a:t>
            </a:r>
            <a:r>
              <a:rPr sz="2750" spc="45" dirty="0">
                <a:latin typeface="Times New Roman"/>
                <a:cs typeface="Times New Roman"/>
              </a:rPr>
              <a:t>h</a:t>
            </a:r>
            <a:r>
              <a:rPr sz="2750" spc="-25" dirty="0">
                <a:latin typeface="Times New Roman"/>
                <a:cs typeface="Times New Roman"/>
              </a:rPr>
              <a:t>e</a:t>
            </a:r>
            <a:r>
              <a:rPr sz="2750" spc="-20" dirty="0">
                <a:latin typeface="Times New Roman"/>
                <a:cs typeface="Times New Roman"/>
              </a:rPr>
              <a:t>t</a:t>
            </a:r>
            <a:r>
              <a:rPr sz="2750" spc="45" dirty="0">
                <a:latin typeface="Times New Roman"/>
                <a:cs typeface="Times New Roman"/>
              </a:rPr>
              <a:t>h</a:t>
            </a:r>
            <a:r>
              <a:rPr sz="2750" spc="-25" dirty="0">
                <a:latin typeface="Times New Roman"/>
                <a:cs typeface="Times New Roman"/>
              </a:rPr>
              <a:t>e</a:t>
            </a:r>
            <a:r>
              <a:rPr sz="2750" spc="10" dirty="0">
                <a:latin typeface="Times New Roman"/>
                <a:cs typeface="Times New Roman"/>
              </a:rPr>
              <a:t>r</a:t>
            </a:r>
            <a:r>
              <a:rPr sz="2750" spc="35" dirty="0">
                <a:latin typeface="Times New Roman"/>
                <a:cs typeface="Times New Roman"/>
              </a:rPr>
              <a:t> w</a:t>
            </a:r>
            <a:r>
              <a:rPr sz="2750" spc="-25" dirty="0">
                <a:latin typeface="Times New Roman"/>
                <a:cs typeface="Times New Roman"/>
              </a:rPr>
              <a:t>e</a:t>
            </a:r>
            <a:r>
              <a:rPr sz="2750" spc="-95" dirty="0">
                <a:latin typeface="Times New Roman"/>
                <a:cs typeface="Times New Roman"/>
              </a:rPr>
              <a:t>i</a:t>
            </a:r>
            <a:r>
              <a:rPr sz="2750" spc="-25" dirty="0">
                <a:latin typeface="Times New Roman"/>
                <a:cs typeface="Times New Roman"/>
              </a:rPr>
              <a:t>g</a:t>
            </a:r>
            <a:r>
              <a:rPr sz="2750" spc="45" dirty="0">
                <a:latin typeface="Times New Roman"/>
                <a:cs typeface="Times New Roman"/>
              </a:rPr>
              <a:t>h</a:t>
            </a:r>
            <a:r>
              <a:rPr sz="2750" spc="5" dirty="0">
                <a:latin typeface="Times New Roman"/>
                <a:cs typeface="Times New Roman"/>
              </a:rPr>
              <a:t>t</a:t>
            </a:r>
            <a:r>
              <a:rPr sz="2750" spc="185" dirty="0">
                <a:latin typeface="Times New Roman"/>
                <a:cs typeface="Times New Roman"/>
              </a:rPr>
              <a:t> </a:t>
            </a:r>
            <a:r>
              <a:rPr sz="2750" spc="-95" dirty="0">
                <a:latin typeface="Times New Roman"/>
                <a:cs typeface="Times New Roman"/>
              </a:rPr>
              <a:t>i</a:t>
            </a:r>
            <a:r>
              <a:rPr sz="2750" spc="10" dirty="0">
                <a:latin typeface="Times New Roman"/>
                <a:cs typeface="Times New Roman"/>
              </a:rPr>
              <a:t>s</a:t>
            </a:r>
            <a:r>
              <a:rPr sz="2750" spc="100" dirty="0">
                <a:latin typeface="Times New Roman"/>
                <a:cs typeface="Times New Roman"/>
              </a:rPr>
              <a:t> </a:t>
            </a:r>
            <a:r>
              <a:rPr sz="2750" spc="-25" dirty="0">
                <a:latin typeface="Times New Roman"/>
                <a:cs typeface="Times New Roman"/>
              </a:rPr>
              <a:t>be</a:t>
            </a:r>
            <a:r>
              <a:rPr sz="2750" spc="-95" dirty="0">
                <a:latin typeface="Times New Roman"/>
                <a:cs typeface="Times New Roman"/>
              </a:rPr>
              <a:t>i</a:t>
            </a:r>
            <a:r>
              <a:rPr sz="2750" spc="45" dirty="0">
                <a:latin typeface="Times New Roman"/>
                <a:cs typeface="Times New Roman"/>
              </a:rPr>
              <a:t>n</a:t>
            </a:r>
            <a:r>
              <a:rPr sz="2750" spc="15" dirty="0">
                <a:latin typeface="Times New Roman"/>
                <a:cs typeface="Times New Roman"/>
              </a:rPr>
              <a:t>g</a:t>
            </a:r>
            <a:r>
              <a:rPr sz="2750" spc="245" dirty="0">
                <a:latin typeface="Times New Roman"/>
                <a:cs typeface="Times New Roman"/>
              </a:rPr>
              <a:t> </a:t>
            </a:r>
            <a:r>
              <a:rPr sz="2750" spc="-95" dirty="0">
                <a:latin typeface="Times New Roman"/>
                <a:cs typeface="Times New Roman"/>
              </a:rPr>
              <a:t>i</a:t>
            </a:r>
            <a:r>
              <a:rPr sz="2750" spc="45" dirty="0">
                <a:latin typeface="Times New Roman"/>
                <a:cs typeface="Times New Roman"/>
              </a:rPr>
              <a:t>n</a:t>
            </a:r>
            <a:r>
              <a:rPr sz="2750" spc="-25" dirty="0">
                <a:latin typeface="Times New Roman"/>
                <a:cs typeface="Times New Roman"/>
              </a:rPr>
              <a:t>s</a:t>
            </a:r>
            <a:r>
              <a:rPr sz="2750" spc="-20" dirty="0">
                <a:latin typeface="Times New Roman"/>
                <a:cs typeface="Times New Roman"/>
              </a:rPr>
              <a:t>t</a:t>
            </a:r>
            <a:r>
              <a:rPr sz="2750" spc="-25" dirty="0">
                <a:latin typeface="Times New Roman"/>
                <a:cs typeface="Times New Roman"/>
              </a:rPr>
              <a:t>a</a:t>
            </a:r>
            <a:r>
              <a:rPr sz="2750" spc="-95" dirty="0">
                <a:latin typeface="Times New Roman"/>
                <a:cs typeface="Times New Roman"/>
              </a:rPr>
              <a:t>ll</a:t>
            </a:r>
            <a:r>
              <a:rPr sz="2750" spc="50" dirty="0">
                <a:latin typeface="Times New Roman"/>
                <a:cs typeface="Times New Roman"/>
              </a:rPr>
              <a:t>e</a:t>
            </a:r>
            <a:r>
              <a:rPr sz="2750" spc="15" dirty="0">
                <a:latin typeface="Times New Roman"/>
                <a:cs typeface="Times New Roman"/>
              </a:rPr>
              <a:t>d</a:t>
            </a:r>
            <a:r>
              <a:rPr sz="2750" spc="320" dirty="0">
                <a:latin typeface="Times New Roman"/>
                <a:cs typeface="Times New Roman"/>
              </a:rPr>
              <a:t> </a:t>
            </a:r>
            <a:r>
              <a:rPr sz="2750" spc="-25" dirty="0">
                <a:latin typeface="Times New Roman"/>
                <a:cs typeface="Times New Roman"/>
              </a:rPr>
              <a:t>o</a:t>
            </a:r>
            <a:r>
              <a:rPr sz="2750" spc="10" dirty="0">
                <a:latin typeface="Times New Roman"/>
                <a:cs typeface="Times New Roman"/>
              </a:rPr>
              <a:t>r</a:t>
            </a:r>
            <a:r>
              <a:rPr sz="2750" spc="110" dirty="0">
                <a:latin typeface="Times New Roman"/>
                <a:cs typeface="Times New Roman"/>
              </a:rPr>
              <a:t> </a:t>
            </a:r>
            <a:r>
              <a:rPr sz="2750" spc="-15" dirty="0">
                <a:latin typeface="Times New Roman"/>
                <a:cs typeface="Times New Roman"/>
              </a:rPr>
              <a:t>r</a:t>
            </a:r>
            <a:r>
              <a:rPr sz="2750" spc="-25" dirty="0">
                <a:latin typeface="Times New Roman"/>
                <a:cs typeface="Times New Roman"/>
              </a:rPr>
              <a:t>e</a:t>
            </a:r>
            <a:r>
              <a:rPr sz="2750" spc="30" dirty="0">
                <a:latin typeface="Times New Roman"/>
                <a:cs typeface="Times New Roman"/>
              </a:rPr>
              <a:t>m</a:t>
            </a:r>
            <a:r>
              <a:rPr sz="2750" spc="-25" dirty="0">
                <a:latin typeface="Times New Roman"/>
                <a:cs typeface="Times New Roman"/>
              </a:rPr>
              <a:t>oved</a:t>
            </a:r>
            <a:r>
              <a:rPr sz="2750" spc="5" dirty="0">
                <a:latin typeface="Times New Roman"/>
                <a:cs typeface="Times New Roman"/>
              </a:rPr>
              <a:t>,</a:t>
            </a:r>
            <a:r>
              <a:rPr sz="2750" spc="265" dirty="0">
                <a:latin typeface="Times New Roman"/>
                <a:cs typeface="Times New Roman"/>
              </a:rPr>
              <a:t> </a:t>
            </a:r>
            <a:r>
              <a:rPr sz="2750" spc="35" dirty="0">
                <a:latin typeface="Times New Roman"/>
                <a:cs typeface="Times New Roman"/>
              </a:rPr>
              <a:t>w</a:t>
            </a:r>
            <a:r>
              <a:rPr sz="2750" spc="-25" dirty="0">
                <a:latin typeface="Times New Roman"/>
                <a:cs typeface="Times New Roman"/>
              </a:rPr>
              <a:t>o</a:t>
            </a:r>
            <a:r>
              <a:rPr sz="2750" spc="45" dirty="0">
                <a:latin typeface="Times New Roman"/>
                <a:cs typeface="Times New Roman"/>
              </a:rPr>
              <a:t>u</a:t>
            </a:r>
            <a:r>
              <a:rPr sz="2750" spc="-95" dirty="0">
                <a:latin typeface="Times New Roman"/>
                <a:cs typeface="Times New Roman"/>
              </a:rPr>
              <a:t>l</a:t>
            </a:r>
            <a:r>
              <a:rPr sz="2750" spc="15" dirty="0">
                <a:latin typeface="Times New Roman"/>
                <a:cs typeface="Times New Roman"/>
              </a:rPr>
              <a:t>d</a:t>
            </a:r>
            <a:r>
              <a:rPr sz="2750" spc="95" dirty="0">
                <a:latin typeface="Times New Roman"/>
                <a:cs typeface="Times New Roman"/>
              </a:rPr>
              <a:t> </a:t>
            </a:r>
            <a:r>
              <a:rPr sz="2750" spc="-25" dirty="0">
                <a:latin typeface="Times New Roman"/>
                <a:cs typeface="Times New Roman"/>
              </a:rPr>
              <a:t>b</a:t>
            </a:r>
            <a:r>
              <a:rPr sz="2750" spc="10" dirty="0">
                <a:latin typeface="Times New Roman"/>
                <a:cs typeface="Times New Roman"/>
              </a:rPr>
              <a:t>e</a:t>
            </a:r>
            <a:r>
              <a:rPr sz="2750" spc="105" dirty="0">
                <a:latin typeface="Times New Roman"/>
                <a:cs typeface="Times New Roman"/>
              </a:rPr>
              <a:t> </a:t>
            </a:r>
            <a:r>
              <a:rPr sz="2750" spc="-25" dirty="0">
                <a:latin typeface="Times New Roman"/>
                <a:cs typeface="Times New Roman"/>
              </a:rPr>
              <a:t>a</a:t>
            </a:r>
            <a:r>
              <a:rPr sz="2750" spc="10" dirty="0">
                <a:latin typeface="Times New Roman"/>
                <a:cs typeface="Times New Roman"/>
              </a:rPr>
              <a:t>s</a:t>
            </a:r>
            <a:r>
              <a:rPr sz="2750" spc="25" dirty="0">
                <a:latin typeface="Times New Roman"/>
                <a:cs typeface="Times New Roman"/>
              </a:rPr>
              <a:t> </a:t>
            </a:r>
            <a:r>
              <a:rPr sz="2750" spc="-15" dirty="0">
                <a:latin typeface="Times New Roman"/>
                <a:cs typeface="Times New Roman"/>
              </a:rPr>
              <a:t>f</a:t>
            </a:r>
            <a:r>
              <a:rPr sz="2750" spc="-25" dirty="0">
                <a:latin typeface="Times New Roman"/>
                <a:cs typeface="Times New Roman"/>
              </a:rPr>
              <a:t>o</a:t>
            </a:r>
            <a:r>
              <a:rPr sz="2750" spc="-95" dirty="0">
                <a:latin typeface="Times New Roman"/>
                <a:cs typeface="Times New Roman"/>
              </a:rPr>
              <a:t>ll</a:t>
            </a:r>
            <a:r>
              <a:rPr sz="2750" spc="-25" dirty="0">
                <a:latin typeface="Times New Roman"/>
                <a:cs typeface="Times New Roman"/>
              </a:rPr>
              <a:t>o</a:t>
            </a:r>
            <a:r>
              <a:rPr sz="2750" spc="35" dirty="0">
                <a:latin typeface="Times New Roman"/>
                <a:cs typeface="Times New Roman"/>
              </a:rPr>
              <a:t>w</a:t>
            </a:r>
            <a:r>
              <a:rPr sz="2750" spc="10" dirty="0">
                <a:latin typeface="Times New Roman"/>
                <a:cs typeface="Times New Roman"/>
              </a:rPr>
              <a:t>s</a:t>
            </a:r>
            <a:r>
              <a:rPr sz="2750" dirty="0">
                <a:latin typeface="Times New Roman"/>
                <a:cs typeface="Times New Roman"/>
              </a:rPr>
              <a:t>	</a:t>
            </a:r>
            <a:r>
              <a:rPr sz="2750" spc="10" dirty="0">
                <a:latin typeface="Times New Roman"/>
                <a:cs typeface="Times New Roman"/>
              </a:rPr>
              <a:t>-</a:t>
            </a:r>
            <a:endParaRPr sz="2750">
              <a:latin typeface="Times New Roman"/>
              <a:cs typeface="Times New Roman"/>
            </a:endParaRPr>
          </a:p>
          <a:p>
            <a:pPr>
              <a:lnSpc>
                <a:spcPct val="100000"/>
              </a:lnSpc>
              <a:spcBef>
                <a:spcPts val="25"/>
              </a:spcBef>
              <a:buFont typeface="Arial"/>
              <a:buChar char="•"/>
            </a:pPr>
            <a:endParaRPr sz="2850">
              <a:latin typeface="Times New Roman"/>
              <a:cs typeface="Times New Roman"/>
            </a:endParaRPr>
          </a:p>
          <a:p>
            <a:pPr marL="298450" marR="744220" indent="-286385">
              <a:lnSpc>
                <a:spcPct val="102400"/>
              </a:lnSpc>
              <a:spcBef>
                <a:spcPts val="5"/>
              </a:spcBef>
              <a:buFont typeface="Arial"/>
              <a:buChar char="•"/>
              <a:tabLst>
                <a:tab pos="298450" algn="l"/>
                <a:tab pos="299085" algn="l"/>
              </a:tabLst>
            </a:pPr>
            <a:r>
              <a:rPr sz="2750" spc="-60" dirty="0">
                <a:latin typeface="Times New Roman"/>
                <a:cs typeface="Times New Roman"/>
              </a:rPr>
              <a:t>Weight </a:t>
            </a:r>
            <a:r>
              <a:rPr sz="2750" spc="-20" dirty="0">
                <a:latin typeface="Times New Roman"/>
                <a:cs typeface="Times New Roman"/>
              </a:rPr>
              <a:t>being added </a:t>
            </a:r>
            <a:r>
              <a:rPr sz="2750" spc="-15" dirty="0">
                <a:latin typeface="Times New Roman"/>
                <a:cs typeface="Times New Roman"/>
              </a:rPr>
              <a:t>aft </a:t>
            </a:r>
            <a:r>
              <a:rPr sz="2750" spc="-10" dirty="0">
                <a:latin typeface="Times New Roman"/>
                <a:cs typeface="Times New Roman"/>
              </a:rPr>
              <a:t>of </a:t>
            </a:r>
            <a:r>
              <a:rPr sz="2750" spc="10" dirty="0">
                <a:latin typeface="Times New Roman"/>
                <a:cs typeface="Times New Roman"/>
              </a:rPr>
              <a:t>the </a:t>
            </a:r>
            <a:r>
              <a:rPr sz="2750" dirty="0">
                <a:latin typeface="Times New Roman"/>
                <a:cs typeface="Times New Roman"/>
              </a:rPr>
              <a:t>datum </a:t>
            </a:r>
            <a:r>
              <a:rPr sz="2750" spc="-15" dirty="0">
                <a:latin typeface="Times New Roman"/>
                <a:cs typeface="Times New Roman"/>
              </a:rPr>
              <a:t>produces </a:t>
            </a:r>
            <a:r>
              <a:rPr sz="2750" spc="10" dirty="0">
                <a:latin typeface="Times New Roman"/>
                <a:cs typeface="Times New Roman"/>
              </a:rPr>
              <a:t>a </a:t>
            </a:r>
            <a:r>
              <a:rPr sz="2750" spc="-30" dirty="0">
                <a:latin typeface="Times New Roman"/>
                <a:cs typeface="Times New Roman"/>
              </a:rPr>
              <a:t>positive </a:t>
            </a:r>
            <a:r>
              <a:rPr sz="2750" spc="10" dirty="0">
                <a:latin typeface="Times New Roman"/>
                <a:cs typeface="Times New Roman"/>
              </a:rPr>
              <a:t>moment </a:t>
            </a:r>
            <a:r>
              <a:rPr sz="2750" spc="-5" dirty="0">
                <a:latin typeface="Times New Roman"/>
                <a:cs typeface="Times New Roman"/>
              </a:rPr>
              <a:t>(+  </a:t>
            </a:r>
            <a:r>
              <a:rPr sz="2750" spc="-10" dirty="0">
                <a:latin typeface="Times New Roman"/>
                <a:cs typeface="Times New Roman"/>
              </a:rPr>
              <a:t>weight, </a:t>
            </a:r>
            <a:r>
              <a:rPr sz="2750" spc="15" dirty="0">
                <a:latin typeface="Times New Roman"/>
                <a:cs typeface="Times New Roman"/>
              </a:rPr>
              <a:t>+</a:t>
            </a:r>
            <a:r>
              <a:rPr sz="2750" spc="190" dirty="0">
                <a:latin typeface="Times New Roman"/>
                <a:cs typeface="Times New Roman"/>
              </a:rPr>
              <a:t> </a:t>
            </a:r>
            <a:r>
              <a:rPr sz="2750" spc="-5" dirty="0">
                <a:latin typeface="Times New Roman"/>
                <a:cs typeface="Times New Roman"/>
              </a:rPr>
              <a:t>arm).</a:t>
            </a:r>
            <a:endParaRPr sz="2750">
              <a:latin typeface="Times New Roman"/>
              <a:cs typeface="Times New Roman"/>
            </a:endParaRPr>
          </a:p>
          <a:p>
            <a:pPr>
              <a:lnSpc>
                <a:spcPct val="100000"/>
              </a:lnSpc>
              <a:spcBef>
                <a:spcPts val="40"/>
              </a:spcBef>
              <a:buFont typeface="Arial"/>
              <a:buChar char="•"/>
            </a:pPr>
            <a:endParaRPr sz="2900">
              <a:latin typeface="Times New Roman"/>
              <a:cs typeface="Times New Roman"/>
            </a:endParaRPr>
          </a:p>
          <a:p>
            <a:pPr marL="298450" marR="230504" indent="-286385">
              <a:lnSpc>
                <a:spcPct val="102400"/>
              </a:lnSpc>
              <a:buFont typeface="Arial"/>
              <a:buChar char="•"/>
              <a:tabLst>
                <a:tab pos="384175" algn="l"/>
                <a:tab pos="384810" algn="l"/>
              </a:tabLst>
            </a:pPr>
            <a:r>
              <a:rPr dirty="0"/>
              <a:t>	</a:t>
            </a:r>
            <a:r>
              <a:rPr sz="2750" spc="-60" dirty="0">
                <a:latin typeface="Times New Roman"/>
                <a:cs typeface="Times New Roman"/>
              </a:rPr>
              <a:t>Weight </a:t>
            </a:r>
            <a:r>
              <a:rPr sz="2750" spc="-15" dirty="0">
                <a:latin typeface="Times New Roman"/>
                <a:cs typeface="Times New Roman"/>
              </a:rPr>
              <a:t>being </a:t>
            </a:r>
            <a:r>
              <a:rPr sz="2750" spc="-20" dirty="0">
                <a:latin typeface="Times New Roman"/>
                <a:cs typeface="Times New Roman"/>
              </a:rPr>
              <a:t>added </a:t>
            </a:r>
            <a:r>
              <a:rPr sz="2750" spc="-10" dirty="0">
                <a:latin typeface="Times New Roman"/>
                <a:cs typeface="Times New Roman"/>
              </a:rPr>
              <a:t>forward of </a:t>
            </a:r>
            <a:r>
              <a:rPr sz="2750" spc="15" dirty="0">
                <a:latin typeface="Times New Roman"/>
                <a:cs typeface="Times New Roman"/>
              </a:rPr>
              <a:t>the </a:t>
            </a:r>
            <a:r>
              <a:rPr sz="2750" dirty="0">
                <a:latin typeface="Times New Roman"/>
                <a:cs typeface="Times New Roman"/>
              </a:rPr>
              <a:t>datum </a:t>
            </a:r>
            <a:r>
              <a:rPr sz="2750" spc="-10" dirty="0">
                <a:latin typeface="Times New Roman"/>
                <a:cs typeface="Times New Roman"/>
              </a:rPr>
              <a:t>produces </a:t>
            </a:r>
            <a:r>
              <a:rPr sz="2750" spc="10" dirty="0">
                <a:latin typeface="Times New Roman"/>
                <a:cs typeface="Times New Roman"/>
              </a:rPr>
              <a:t>a </a:t>
            </a:r>
            <a:r>
              <a:rPr sz="2750" spc="-20" dirty="0">
                <a:latin typeface="Times New Roman"/>
                <a:cs typeface="Times New Roman"/>
              </a:rPr>
              <a:t>negative </a:t>
            </a:r>
            <a:r>
              <a:rPr sz="2750" spc="10" dirty="0">
                <a:latin typeface="Times New Roman"/>
                <a:cs typeface="Times New Roman"/>
              </a:rPr>
              <a:t>moment  </a:t>
            </a:r>
            <a:r>
              <a:rPr sz="2750" dirty="0">
                <a:latin typeface="Times New Roman"/>
                <a:cs typeface="Times New Roman"/>
              </a:rPr>
              <a:t>(+ </a:t>
            </a:r>
            <a:r>
              <a:rPr sz="2750" spc="-10" dirty="0">
                <a:latin typeface="Times New Roman"/>
                <a:cs typeface="Times New Roman"/>
              </a:rPr>
              <a:t>weight, </a:t>
            </a:r>
            <a:r>
              <a:rPr sz="2750" spc="15" dirty="0">
                <a:latin typeface="Times New Roman"/>
                <a:cs typeface="Times New Roman"/>
              </a:rPr>
              <a:t>−</a:t>
            </a:r>
            <a:r>
              <a:rPr sz="2750" spc="250" dirty="0">
                <a:latin typeface="Times New Roman"/>
                <a:cs typeface="Times New Roman"/>
              </a:rPr>
              <a:t> </a:t>
            </a:r>
            <a:r>
              <a:rPr sz="2750" spc="-5" dirty="0">
                <a:latin typeface="Times New Roman"/>
                <a:cs typeface="Times New Roman"/>
              </a:rPr>
              <a:t>arm).</a:t>
            </a:r>
            <a:endParaRPr sz="2750">
              <a:latin typeface="Times New Roman"/>
              <a:cs typeface="Times New Roman"/>
            </a:endParaRPr>
          </a:p>
          <a:p>
            <a:pPr>
              <a:lnSpc>
                <a:spcPct val="100000"/>
              </a:lnSpc>
              <a:spcBef>
                <a:spcPts val="30"/>
              </a:spcBef>
              <a:buFont typeface="Arial"/>
              <a:buChar char="•"/>
            </a:pPr>
            <a:endParaRPr sz="2850">
              <a:latin typeface="Times New Roman"/>
              <a:cs typeface="Times New Roman"/>
            </a:endParaRPr>
          </a:p>
          <a:p>
            <a:pPr marL="298450" marR="270510" indent="-286385">
              <a:lnSpc>
                <a:spcPct val="102400"/>
              </a:lnSpc>
              <a:buFont typeface="Arial"/>
              <a:buChar char="•"/>
              <a:tabLst>
                <a:tab pos="298450" algn="l"/>
                <a:tab pos="299085" algn="l"/>
              </a:tabLst>
            </a:pPr>
            <a:r>
              <a:rPr sz="2750" spc="-60" dirty="0">
                <a:latin typeface="Times New Roman"/>
                <a:cs typeface="Times New Roman"/>
              </a:rPr>
              <a:t>Weight </a:t>
            </a:r>
            <a:r>
              <a:rPr sz="2750" spc="-20" dirty="0">
                <a:latin typeface="Times New Roman"/>
                <a:cs typeface="Times New Roman"/>
              </a:rPr>
              <a:t>being </a:t>
            </a:r>
            <a:r>
              <a:rPr sz="2750" spc="-10" dirty="0">
                <a:latin typeface="Times New Roman"/>
                <a:cs typeface="Times New Roman"/>
              </a:rPr>
              <a:t>removed aft of </a:t>
            </a:r>
            <a:r>
              <a:rPr sz="2750" spc="10" dirty="0">
                <a:latin typeface="Times New Roman"/>
                <a:cs typeface="Times New Roman"/>
              </a:rPr>
              <a:t>the </a:t>
            </a:r>
            <a:r>
              <a:rPr sz="2750" dirty="0">
                <a:latin typeface="Times New Roman"/>
                <a:cs typeface="Times New Roman"/>
              </a:rPr>
              <a:t>datum </a:t>
            </a:r>
            <a:r>
              <a:rPr sz="2750" spc="-10" dirty="0">
                <a:latin typeface="Times New Roman"/>
                <a:cs typeface="Times New Roman"/>
              </a:rPr>
              <a:t>produces </a:t>
            </a:r>
            <a:r>
              <a:rPr sz="2750" spc="10" dirty="0">
                <a:latin typeface="Times New Roman"/>
                <a:cs typeface="Times New Roman"/>
              </a:rPr>
              <a:t>a </a:t>
            </a:r>
            <a:r>
              <a:rPr sz="2750" spc="-20" dirty="0">
                <a:latin typeface="Times New Roman"/>
                <a:cs typeface="Times New Roman"/>
              </a:rPr>
              <a:t>negative </a:t>
            </a:r>
            <a:r>
              <a:rPr sz="2750" spc="10" dirty="0">
                <a:latin typeface="Times New Roman"/>
                <a:cs typeface="Times New Roman"/>
              </a:rPr>
              <a:t>moment </a:t>
            </a:r>
            <a:r>
              <a:rPr sz="2750" dirty="0">
                <a:latin typeface="Times New Roman"/>
                <a:cs typeface="Times New Roman"/>
              </a:rPr>
              <a:t>(−  </a:t>
            </a:r>
            <a:r>
              <a:rPr sz="2750" spc="-10" dirty="0">
                <a:latin typeface="Times New Roman"/>
                <a:cs typeface="Times New Roman"/>
              </a:rPr>
              <a:t>weight, </a:t>
            </a:r>
            <a:r>
              <a:rPr sz="2750" spc="15" dirty="0">
                <a:latin typeface="Times New Roman"/>
                <a:cs typeface="Times New Roman"/>
              </a:rPr>
              <a:t>+</a:t>
            </a:r>
            <a:r>
              <a:rPr sz="2750" spc="190" dirty="0">
                <a:latin typeface="Times New Roman"/>
                <a:cs typeface="Times New Roman"/>
              </a:rPr>
              <a:t> </a:t>
            </a:r>
            <a:r>
              <a:rPr sz="2750" spc="-5" dirty="0">
                <a:latin typeface="Times New Roman"/>
                <a:cs typeface="Times New Roman"/>
              </a:rPr>
              <a:t>arm).</a:t>
            </a:r>
            <a:endParaRPr sz="2750">
              <a:latin typeface="Times New Roman"/>
              <a:cs typeface="Times New Roman"/>
            </a:endParaRPr>
          </a:p>
          <a:p>
            <a:pPr>
              <a:lnSpc>
                <a:spcPct val="100000"/>
              </a:lnSpc>
              <a:spcBef>
                <a:spcPts val="10"/>
              </a:spcBef>
              <a:buFont typeface="Arial"/>
              <a:buChar char="•"/>
            </a:pPr>
            <a:endParaRPr sz="3000">
              <a:latin typeface="Times New Roman"/>
              <a:cs typeface="Times New Roman"/>
            </a:endParaRPr>
          </a:p>
          <a:p>
            <a:pPr marL="298450" marR="5080" indent="-286385">
              <a:lnSpc>
                <a:spcPct val="100000"/>
              </a:lnSpc>
              <a:buFont typeface="Arial"/>
              <a:buChar char="•"/>
              <a:tabLst>
                <a:tab pos="298450" algn="l"/>
                <a:tab pos="299085" algn="l"/>
                <a:tab pos="9552940" algn="l"/>
              </a:tabLst>
            </a:pPr>
            <a:r>
              <a:rPr sz="2750" spc="-270" dirty="0">
                <a:latin typeface="Times New Roman"/>
                <a:cs typeface="Times New Roman"/>
              </a:rPr>
              <a:t>W</a:t>
            </a:r>
            <a:r>
              <a:rPr sz="2750" spc="-25" dirty="0">
                <a:latin typeface="Times New Roman"/>
                <a:cs typeface="Times New Roman"/>
              </a:rPr>
              <a:t>e</a:t>
            </a:r>
            <a:r>
              <a:rPr sz="2750" spc="-95" dirty="0">
                <a:latin typeface="Times New Roman"/>
                <a:cs typeface="Times New Roman"/>
              </a:rPr>
              <a:t>i</a:t>
            </a:r>
            <a:r>
              <a:rPr sz="2750" spc="-30" dirty="0">
                <a:latin typeface="Times New Roman"/>
                <a:cs typeface="Times New Roman"/>
              </a:rPr>
              <a:t>g</a:t>
            </a:r>
            <a:r>
              <a:rPr sz="2750" spc="45" dirty="0">
                <a:latin typeface="Times New Roman"/>
                <a:cs typeface="Times New Roman"/>
              </a:rPr>
              <a:t>h</a:t>
            </a:r>
            <a:r>
              <a:rPr sz="2750" spc="5" dirty="0">
                <a:latin typeface="Times New Roman"/>
                <a:cs typeface="Times New Roman"/>
              </a:rPr>
              <a:t>t</a:t>
            </a:r>
            <a:r>
              <a:rPr sz="2750" spc="260" dirty="0">
                <a:latin typeface="Times New Roman"/>
                <a:cs typeface="Times New Roman"/>
              </a:rPr>
              <a:t> </a:t>
            </a:r>
            <a:r>
              <a:rPr sz="2750" spc="-30" dirty="0">
                <a:latin typeface="Times New Roman"/>
                <a:cs typeface="Times New Roman"/>
              </a:rPr>
              <a:t>b</a:t>
            </a:r>
            <a:r>
              <a:rPr sz="2750" spc="-25" dirty="0">
                <a:latin typeface="Times New Roman"/>
                <a:cs typeface="Times New Roman"/>
              </a:rPr>
              <a:t>e</a:t>
            </a:r>
            <a:r>
              <a:rPr sz="2750" spc="-95" dirty="0">
                <a:latin typeface="Times New Roman"/>
                <a:cs typeface="Times New Roman"/>
              </a:rPr>
              <a:t>i</a:t>
            </a:r>
            <a:r>
              <a:rPr sz="2750" spc="45" dirty="0">
                <a:latin typeface="Times New Roman"/>
                <a:cs typeface="Times New Roman"/>
              </a:rPr>
              <a:t>n</a:t>
            </a:r>
            <a:r>
              <a:rPr sz="2750" spc="10" dirty="0">
                <a:latin typeface="Times New Roman"/>
                <a:cs typeface="Times New Roman"/>
              </a:rPr>
              <a:t>g</a:t>
            </a:r>
            <a:r>
              <a:rPr sz="2750" spc="170" dirty="0">
                <a:latin typeface="Times New Roman"/>
                <a:cs typeface="Times New Roman"/>
              </a:rPr>
              <a:t> </a:t>
            </a:r>
            <a:r>
              <a:rPr sz="2750" spc="-20" dirty="0">
                <a:latin typeface="Times New Roman"/>
                <a:cs typeface="Times New Roman"/>
              </a:rPr>
              <a:t>r</a:t>
            </a:r>
            <a:r>
              <a:rPr sz="2750" spc="-25" dirty="0">
                <a:latin typeface="Times New Roman"/>
                <a:cs typeface="Times New Roman"/>
              </a:rPr>
              <a:t>e</a:t>
            </a:r>
            <a:r>
              <a:rPr sz="2750" spc="30" dirty="0">
                <a:latin typeface="Times New Roman"/>
                <a:cs typeface="Times New Roman"/>
              </a:rPr>
              <a:t>m</a:t>
            </a:r>
            <a:r>
              <a:rPr sz="2750" spc="-30" dirty="0">
                <a:latin typeface="Times New Roman"/>
                <a:cs typeface="Times New Roman"/>
              </a:rPr>
              <a:t>ov</a:t>
            </a:r>
            <a:r>
              <a:rPr sz="2750" spc="-25" dirty="0">
                <a:latin typeface="Times New Roman"/>
                <a:cs typeface="Times New Roman"/>
              </a:rPr>
              <a:t>e</a:t>
            </a:r>
            <a:r>
              <a:rPr sz="2750" spc="10" dirty="0">
                <a:latin typeface="Times New Roman"/>
                <a:cs typeface="Times New Roman"/>
              </a:rPr>
              <a:t>d</a:t>
            </a:r>
            <a:r>
              <a:rPr sz="2750" spc="245" dirty="0">
                <a:latin typeface="Times New Roman"/>
                <a:cs typeface="Times New Roman"/>
              </a:rPr>
              <a:t> </a:t>
            </a:r>
            <a:r>
              <a:rPr sz="2750" spc="-20" dirty="0">
                <a:latin typeface="Times New Roman"/>
                <a:cs typeface="Times New Roman"/>
              </a:rPr>
              <a:t>f</a:t>
            </a:r>
            <a:r>
              <a:rPr sz="2750" spc="-30" dirty="0">
                <a:latin typeface="Times New Roman"/>
                <a:cs typeface="Times New Roman"/>
              </a:rPr>
              <a:t>o</a:t>
            </a:r>
            <a:r>
              <a:rPr sz="2750" spc="-20" dirty="0">
                <a:latin typeface="Times New Roman"/>
                <a:cs typeface="Times New Roman"/>
              </a:rPr>
              <a:t>r</a:t>
            </a:r>
            <a:r>
              <a:rPr sz="2750" spc="30" dirty="0">
                <a:latin typeface="Times New Roman"/>
                <a:cs typeface="Times New Roman"/>
              </a:rPr>
              <a:t>w</a:t>
            </a:r>
            <a:r>
              <a:rPr sz="2750" spc="-25" dirty="0">
                <a:latin typeface="Times New Roman"/>
                <a:cs typeface="Times New Roman"/>
              </a:rPr>
              <a:t>a</a:t>
            </a:r>
            <a:r>
              <a:rPr sz="2750" spc="-20" dirty="0">
                <a:latin typeface="Times New Roman"/>
                <a:cs typeface="Times New Roman"/>
              </a:rPr>
              <a:t>r</a:t>
            </a:r>
            <a:r>
              <a:rPr sz="2750" spc="10" dirty="0">
                <a:latin typeface="Times New Roman"/>
                <a:cs typeface="Times New Roman"/>
              </a:rPr>
              <a:t>d</a:t>
            </a:r>
            <a:r>
              <a:rPr sz="2750" spc="245" dirty="0">
                <a:latin typeface="Times New Roman"/>
                <a:cs typeface="Times New Roman"/>
              </a:rPr>
              <a:t> </a:t>
            </a:r>
            <a:r>
              <a:rPr sz="2750" spc="-30" dirty="0">
                <a:latin typeface="Times New Roman"/>
                <a:cs typeface="Times New Roman"/>
              </a:rPr>
              <a:t>o</a:t>
            </a:r>
            <a:r>
              <a:rPr sz="2750" spc="5" dirty="0">
                <a:latin typeface="Times New Roman"/>
                <a:cs typeface="Times New Roman"/>
              </a:rPr>
              <a:t>f</a:t>
            </a:r>
            <a:r>
              <a:rPr sz="2750" spc="30" dirty="0">
                <a:latin typeface="Times New Roman"/>
                <a:cs typeface="Times New Roman"/>
              </a:rPr>
              <a:t> </a:t>
            </a:r>
            <a:r>
              <a:rPr sz="2750" spc="-20" dirty="0">
                <a:latin typeface="Times New Roman"/>
                <a:cs typeface="Times New Roman"/>
              </a:rPr>
              <a:t>t</a:t>
            </a:r>
            <a:r>
              <a:rPr sz="2750" spc="45" dirty="0">
                <a:latin typeface="Times New Roman"/>
                <a:cs typeface="Times New Roman"/>
              </a:rPr>
              <a:t>h</a:t>
            </a:r>
            <a:r>
              <a:rPr sz="2750" spc="10" dirty="0">
                <a:latin typeface="Times New Roman"/>
                <a:cs typeface="Times New Roman"/>
              </a:rPr>
              <a:t>e</a:t>
            </a:r>
            <a:r>
              <a:rPr sz="2750" spc="25" dirty="0">
                <a:latin typeface="Times New Roman"/>
                <a:cs typeface="Times New Roman"/>
              </a:rPr>
              <a:t> </a:t>
            </a:r>
            <a:r>
              <a:rPr sz="2750" spc="-30" dirty="0">
                <a:latin typeface="Times New Roman"/>
                <a:cs typeface="Times New Roman"/>
              </a:rPr>
              <a:t>d</a:t>
            </a:r>
            <a:r>
              <a:rPr sz="2750" spc="-25" dirty="0">
                <a:latin typeface="Times New Roman"/>
                <a:cs typeface="Times New Roman"/>
              </a:rPr>
              <a:t>a</a:t>
            </a:r>
            <a:r>
              <a:rPr sz="2750" spc="-20" dirty="0">
                <a:latin typeface="Times New Roman"/>
                <a:cs typeface="Times New Roman"/>
              </a:rPr>
              <a:t>t</a:t>
            </a:r>
            <a:r>
              <a:rPr sz="2750" spc="45" dirty="0">
                <a:latin typeface="Times New Roman"/>
                <a:cs typeface="Times New Roman"/>
              </a:rPr>
              <a:t>u</a:t>
            </a:r>
            <a:r>
              <a:rPr sz="2750" spc="20" dirty="0">
                <a:latin typeface="Times New Roman"/>
                <a:cs typeface="Times New Roman"/>
              </a:rPr>
              <a:t>m</a:t>
            </a:r>
            <a:r>
              <a:rPr sz="2750" spc="145" dirty="0">
                <a:latin typeface="Times New Roman"/>
                <a:cs typeface="Times New Roman"/>
              </a:rPr>
              <a:t> </a:t>
            </a:r>
            <a:r>
              <a:rPr sz="2750" spc="-30" dirty="0">
                <a:latin typeface="Times New Roman"/>
                <a:cs typeface="Times New Roman"/>
              </a:rPr>
              <a:t>p</a:t>
            </a:r>
            <a:r>
              <a:rPr sz="2750" spc="-20" dirty="0">
                <a:latin typeface="Times New Roman"/>
                <a:cs typeface="Times New Roman"/>
              </a:rPr>
              <a:t>r</a:t>
            </a:r>
            <a:r>
              <a:rPr sz="2750" spc="-30" dirty="0">
                <a:latin typeface="Times New Roman"/>
                <a:cs typeface="Times New Roman"/>
              </a:rPr>
              <a:t>od</a:t>
            </a:r>
            <a:r>
              <a:rPr sz="2750" spc="45" dirty="0">
                <a:latin typeface="Times New Roman"/>
                <a:cs typeface="Times New Roman"/>
              </a:rPr>
              <a:t>u</a:t>
            </a:r>
            <a:r>
              <a:rPr sz="2750" spc="-25" dirty="0">
                <a:latin typeface="Times New Roman"/>
                <a:cs typeface="Times New Roman"/>
              </a:rPr>
              <a:t>ce</a:t>
            </a:r>
            <a:r>
              <a:rPr sz="2750" spc="10" dirty="0">
                <a:latin typeface="Times New Roman"/>
                <a:cs typeface="Times New Roman"/>
              </a:rPr>
              <a:t>s</a:t>
            </a:r>
            <a:r>
              <a:rPr sz="2750" spc="250" dirty="0">
                <a:latin typeface="Times New Roman"/>
                <a:cs typeface="Times New Roman"/>
              </a:rPr>
              <a:t> </a:t>
            </a:r>
            <a:r>
              <a:rPr sz="2750" spc="10" dirty="0">
                <a:latin typeface="Times New Roman"/>
                <a:cs typeface="Times New Roman"/>
              </a:rPr>
              <a:t>a</a:t>
            </a:r>
            <a:r>
              <a:rPr sz="2750" spc="-45" dirty="0">
                <a:latin typeface="Times New Roman"/>
                <a:cs typeface="Times New Roman"/>
              </a:rPr>
              <a:t> </a:t>
            </a:r>
            <a:r>
              <a:rPr sz="2750" spc="-30" dirty="0">
                <a:latin typeface="Times New Roman"/>
                <a:cs typeface="Times New Roman"/>
              </a:rPr>
              <a:t>po</a:t>
            </a:r>
            <a:r>
              <a:rPr sz="2750" spc="-25" dirty="0">
                <a:latin typeface="Times New Roman"/>
                <a:cs typeface="Times New Roman"/>
              </a:rPr>
              <a:t>s</a:t>
            </a:r>
            <a:r>
              <a:rPr sz="2750" spc="-95" dirty="0">
                <a:latin typeface="Times New Roman"/>
                <a:cs typeface="Times New Roman"/>
              </a:rPr>
              <a:t>i</a:t>
            </a:r>
            <a:r>
              <a:rPr sz="2750" spc="-20" dirty="0">
                <a:latin typeface="Times New Roman"/>
                <a:cs typeface="Times New Roman"/>
              </a:rPr>
              <a:t>ti</a:t>
            </a:r>
            <a:r>
              <a:rPr sz="2750" spc="-30" dirty="0">
                <a:latin typeface="Times New Roman"/>
                <a:cs typeface="Times New Roman"/>
              </a:rPr>
              <a:t>v</a:t>
            </a:r>
            <a:r>
              <a:rPr sz="2750" spc="10" dirty="0">
                <a:latin typeface="Times New Roman"/>
                <a:cs typeface="Times New Roman"/>
              </a:rPr>
              <a:t>e</a:t>
            </a:r>
            <a:r>
              <a:rPr sz="2750" dirty="0">
                <a:latin typeface="Times New Roman"/>
                <a:cs typeface="Times New Roman"/>
              </a:rPr>
              <a:t>	</a:t>
            </a:r>
            <a:r>
              <a:rPr sz="2750" spc="30" dirty="0">
                <a:latin typeface="Times New Roman"/>
                <a:cs typeface="Times New Roman"/>
              </a:rPr>
              <a:t>m</a:t>
            </a:r>
            <a:r>
              <a:rPr sz="2750" spc="-30" dirty="0">
                <a:latin typeface="Times New Roman"/>
                <a:cs typeface="Times New Roman"/>
              </a:rPr>
              <a:t>o</a:t>
            </a:r>
            <a:r>
              <a:rPr sz="2750" spc="30" dirty="0">
                <a:latin typeface="Times New Roman"/>
                <a:cs typeface="Times New Roman"/>
              </a:rPr>
              <a:t>m</a:t>
            </a:r>
            <a:r>
              <a:rPr sz="2750" spc="-25" dirty="0">
                <a:latin typeface="Times New Roman"/>
                <a:cs typeface="Times New Roman"/>
              </a:rPr>
              <a:t>e</a:t>
            </a:r>
            <a:r>
              <a:rPr sz="2750" spc="45" dirty="0">
                <a:latin typeface="Times New Roman"/>
                <a:cs typeface="Times New Roman"/>
              </a:rPr>
              <a:t>n</a:t>
            </a:r>
            <a:r>
              <a:rPr sz="2750" spc="5" dirty="0">
                <a:latin typeface="Times New Roman"/>
                <a:cs typeface="Times New Roman"/>
              </a:rPr>
              <a:t>t  </a:t>
            </a:r>
            <a:r>
              <a:rPr sz="2750" dirty="0">
                <a:latin typeface="Times New Roman"/>
                <a:cs typeface="Times New Roman"/>
              </a:rPr>
              <a:t>(− </a:t>
            </a:r>
            <a:r>
              <a:rPr sz="2750" spc="-10" dirty="0">
                <a:latin typeface="Times New Roman"/>
                <a:cs typeface="Times New Roman"/>
              </a:rPr>
              <a:t>weight, </a:t>
            </a:r>
            <a:r>
              <a:rPr sz="2750" spc="15" dirty="0">
                <a:latin typeface="Times New Roman"/>
                <a:cs typeface="Times New Roman"/>
              </a:rPr>
              <a:t>−</a:t>
            </a:r>
            <a:r>
              <a:rPr sz="2750" spc="250" dirty="0">
                <a:latin typeface="Times New Roman"/>
                <a:cs typeface="Times New Roman"/>
              </a:rPr>
              <a:t> </a:t>
            </a:r>
            <a:r>
              <a:rPr sz="2750" dirty="0">
                <a:latin typeface="Times New Roman"/>
                <a:cs typeface="Times New Roman"/>
              </a:rPr>
              <a:t>arm)</a:t>
            </a:r>
            <a:endParaRPr sz="275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0075" y="304831"/>
            <a:ext cx="10096500" cy="615222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9783" y="971580"/>
            <a:ext cx="10421140" cy="46073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71651" y="1052387"/>
            <a:ext cx="9013416" cy="51308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TotalTime>
  <Words>958</Words>
  <Application>Microsoft Office PowerPoint</Application>
  <PresentationFormat>Widescreen</PresentationFormat>
  <Paragraphs>92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Carlito</vt:lpstr>
      <vt:lpstr>Garamond</vt:lpstr>
      <vt:lpstr>Times New Roman</vt:lpstr>
      <vt:lpstr>Trebuchet MS</vt:lpstr>
      <vt:lpstr>Organic</vt:lpstr>
      <vt:lpstr>AIRCRAFT WEIGHT AND BALANCE.</vt:lpstr>
      <vt:lpstr>PowerPoint Presentation</vt:lpstr>
      <vt:lpstr>PowerPoint Presentation</vt:lpstr>
      <vt:lpstr>PowerPoint Presentation</vt:lpstr>
      <vt:lpstr>Moment-A moment is the product of a weight multiplied by its arm.</vt:lpstr>
      <vt:lpstr>PowerPoint Presentation</vt:lpstr>
      <vt:lpstr>PowerPoint Presentation</vt:lpstr>
      <vt:lpstr>PowerPoint Presentation</vt:lpstr>
      <vt:lpstr>PowerPoint Presentation</vt:lpstr>
      <vt:lpstr>Maximum Weight</vt:lpstr>
      <vt:lpstr>PowerPoint Presentation</vt:lpstr>
      <vt:lpstr>PowerPoint Presentation</vt:lpstr>
      <vt:lpstr>Empty Weight Center of Gravity</vt:lpstr>
      <vt:lpstr>Minimum Fuel</vt:lpstr>
      <vt:lpstr>Procedures for Weighing an Aircraft</vt:lpstr>
      <vt:lpstr>Weight and Balance Equipment</vt:lpstr>
      <vt:lpstr>PowerPoint Presentation</vt:lpstr>
      <vt:lpstr>PowerPoint Presentation</vt:lpstr>
      <vt:lpstr>2. Spirit Level</vt:lpstr>
      <vt:lpstr>PowerPoint Presentation</vt:lpstr>
      <vt:lpstr>4. Plumb Bob A plumb bob is a heavy metal object, cylinder or cone shape, with a sharp  point at one end and a string attached to the other end. If the string is  attached to a given  point on an aircraft, and the plumb bob is allowed to  hang down so the tip just touches the ground, the point where the tip  touches will be perpendicular to where the string is attached.</vt:lpstr>
      <vt:lpstr>Preparing an Aircraft for Weighing</vt:lpstr>
      <vt:lpstr>Example Weighing of an Airplane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WEIGHT AND BALANCE.</dc:title>
  <dc:creator>kothawale's queen</dc:creator>
  <cp:lastModifiedBy>Acer</cp:lastModifiedBy>
  <cp:revision>5</cp:revision>
  <dcterms:created xsi:type="dcterms:W3CDTF">2020-04-25T09:21:48Z</dcterms:created>
  <dcterms:modified xsi:type="dcterms:W3CDTF">2020-04-27T06:31:27Z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2020-04-23T00:00:00Z</vt:filetime>
  </property>
  <property fmtid="{D5CDD505-2E9C-101B-9397-08002B2CF9AE}" pid="3" name="LastSaved">
    <vt:filetime>2020-04-25T00:00:00Z</vt:filetime>
  </property>
</Properties>
</file>